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9" r:id="rId2"/>
    <p:sldMasterId id="2147483690" r:id="rId3"/>
    <p:sldMasterId id="2147483699" r:id="rId4"/>
    <p:sldMasterId id="2147483707" r:id="rId5"/>
    <p:sldMasterId id="2147483739" r:id="rId6"/>
    <p:sldMasterId id="2147483747" r:id="rId7"/>
    <p:sldMasterId id="2147483756" r:id="rId8"/>
    <p:sldMasterId id="2147483788" r:id="rId9"/>
  </p:sldMasterIdLst>
  <p:notesMasterIdLst>
    <p:notesMasterId r:id="rId62"/>
  </p:notesMasterIdLst>
  <p:sldIdLst>
    <p:sldId id="433" r:id="rId10"/>
    <p:sldId id="264" r:id="rId11"/>
    <p:sldId id="465" r:id="rId12"/>
    <p:sldId id="289" r:id="rId13"/>
    <p:sldId id="479" r:id="rId14"/>
    <p:sldId id="265" r:id="rId15"/>
    <p:sldId id="290" r:id="rId16"/>
    <p:sldId id="478" r:id="rId17"/>
    <p:sldId id="480" r:id="rId18"/>
    <p:sldId id="466" r:id="rId19"/>
    <p:sldId id="283" r:id="rId20"/>
    <p:sldId id="467" r:id="rId21"/>
    <p:sldId id="468" r:id="rId22"/>
    <p:sldId id="469" r:id="rId23"/>
    <p:sldId id="481" r:id="rId24"/>
    <p:sldId id="483" r:id="rId25"/>
    <p:sldId id="484" r:id="rId26"/>
    <p:sldId id="486" r:id="rId27"/>
    <p:sldId id="487" r:id="rId28"/>
    <p:sldId id="488" r:id="rId29"/>
    <p:sldId id="503" r:id="rId30"/>
    <p:sldId id="489" r:id="rId31"/>
    <p:sldId id="500" r:id="rId32"/>
    <p:sldId id="501" r:id="rId33"/>
    <p:sldId id="490" r:id="rId34"/>
    <p:sldId id="300" r:id="rId35"/>
    <p:sldId id="491" r:id="rId36"/>
    <p:sldId id="302" r:id="rId37"/>
    <p:sldId id="502" r:id="rId38"/>
    <p:sldId id="498" r:id="rId39"/>
    <p:sldId id="281" r:id="rId40"/>
    <p:sldId id="393" r:id="rId41"/>
    <p:sldId id="292" r:id="rId42"/>
    <p:sldId id="506" r:id="rId43"/>
    <p:sldId id="504" r:id="rId44"/>
    <p:sldId id="505" r:id="rId45"/>
    <p:sldId id="398" r:id="rId46"/>
    <p:sldId id="417" r:id="rId47"/>
    <p:sldId id="401" r:id="rId48"/>
    <p:sldId id="413" r:id="rId49"/>
    <p:sldId id="407" r:id="rId50"/>
    <p:sldId id="403" r:id="rId51"/>
    <p:sldId id="405" r:id="rId52"/>
    <p:sldId id="425" r:id="rId53"/>
    <p:sldId id="441" r:id="rId54"/>
    <p:sldId id="499" r:id="rId55"/>
    <p:sldId id="495" r:id="rId56"/>
    <p:sldId id="296" r:id="rId57"/>
    <p:sldId id="305" r:id="rId58"/>
    <p:sldId id="282" r:id="rId59"/>
    <p:sldId id="285" r:id="rId60"/>
    <p:sldId id="28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/>
    <p:restoredTop sz="92650" autoAdjust="0"/>
  </p:normalViewPr>
  <p:slideViewPr>
    <p:cSldViewPr snapToGrid="0" snapToObjects="1">
      <p:cViewPr varScale="1">
        <p:scale>
          <a:sx n="131" d="100"/>
          <a:sy n="131" d="100"/>
        </p:scale>
        <p:origin x="20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notesViewPr>
    <p:cSldViewPr snapToGrid="0" snapToObjects="1">
      <p:cViewPr varScale="1">
        <p:scale>
          <a:sx n="75" d="100"/>
          <a:sy n="75" d="100"/>
        </p:scale>
        <p:origin x="-32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2.9720599999999648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3.899259999999964</c:v>
                </c:pt>
                <c:pt idx="190">
                  <c:v>3.9260000000000002</c:v>
                </c:pt>
                <c:pt idx="191">
                  <c:v>3.9528599999999652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4.1647775362499226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4.0255572788156728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3.1428686341896879</c:v>
                </c:pt>
                <c:pt idx="44">
                  <c:v>3.119854291018775</c:v>
                </c:pt>
                <c:pt idx="45">
                  <c:v>3.0969550195636462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320824"/>
        <c:axId val="2118313928"/>
      </c:scatterChart>
      <c:valAx>
        <c:axId val="211832082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8313928"/>
        <c:crosses val="autoZero"/>
        <c:crossBetween val="midCat"/>
        <c:majorUnit val="1000"/>
        <c:minorUnit val="2"/>
      </c:valAx>
      <c:valAx>
        <c:axId val="2118313928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8320824"/>
        <c:crossesAt val="0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2.9720599999999608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</c:v>
                </c:pt>
                <c:pt idx="190">
                  <c:v>3.9260000000000002</c:v>
                </c:pt>
                <c:pt idx="191">
                  <c:v>3.9528599999999612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4.1647775362499138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4.0255572788156657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3.1428686341896839</c:v>
                </c:pt>
                <c:pt idx="44">
                  <c:v>3.119854291018775</c:v>
                </c:pt>
                <c:pt idx="45">
                  <c:v>3.0969550195636422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7299816"/>
        <c:axId val="2107003656"/>
      </c:scatterChart>
      <c:valAx>
        <c:axId val="2107299816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07003656"/>
        <c:crosses val="autoZero"/>
        <c:crossBetween val="midCat"/>
        <c:majorUnit val="1000"/>
        <c:minorUnit val="2"/>
      </c:valAx>
      <c:valAx>
        <c:axId val="2107003656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07299816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2.9720599999999608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3.89925999999996</c:v>
                </c:pt>
                <c:pt idx="190">
                  <c:v>3.9260000000000002</c:v>
                </c:pt>
                <c:pt idx="191">
                  <c:v>3.9528599999999612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4.1647775362499138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4.0255572788156657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3.1428686341896839</c:v>
                </c:pt>
                <c:pt idx="44">
                  <c:v>3.119854291018775</c:v>
                </c:pt>
                <c:pt idx="45">
                  <c:v>3.0969550195636422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164504"/>
        <c:axId val="2118155112"/>
      </c:scatterChart>
      <c:valAx>
        <c:axId val="2118164504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8155112"/>
        <c:crosses val="autoZero"/>
        <c:crossBetween val="midCat"/>
        <c:majorUnit val="1000"/>
        <c:minorUnit val="2"/>
      </c:valAx>
      <c:valAx>
        <c:axId val="2118155112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8164504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56335378833803"/>
          <c:y val="3.8438481276147858E-2"/>
          <c:w val="0.8487241347534229"/>
          <c:h val="0.83097806679030972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2.9720599999999568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3.899259999999956</c:v>
                </c:pt>
                <c:pt idx="190">
                  <c:v>3.9260000000000002</c:v>
                </c:pt>
                <c:pt idx="191">
                  <c:v>3.9528599999999572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4.1647775362499049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4.0255572788156613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3.1428686341896799</c:v>
                </c:pt>
                <c:pt idx="44">
                  <c:v>3.119854291018775</c:v>
                </c:pt>
                <c:pt idx="45">
                  <c:v>3.0969550195636382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854360"/>
        <c:axId val="2113849784"/>
      </c:scatterChart>
      <c:valAx>
        <c:axId val="2113854360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837088676171164"/>
              <c:y val="0.9319063619555576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849784"/>
        <c:crosses val="autoZero"/>
        <c:crossBetween val="midCat"/>
        <c:majorUnit val="1000"/>
        <c:minorUnit val="2"/>
      </c:valAx>
      <c:valAx>
        <c:axId val="2113849784"/>
        <c:scaling>
          <c:orientation val="minMax"/>
          <c:max val="4.5"/>
        </c:scaling>
        <c:delete val="0"/>
        <c:axPos val="l"/>
        <c:numFmt formatCode="[$€-C07]\ #,##0.00" sourceLinked="0"/>
        <c:majorTickMark val="out"/>
        <c:minorTickMark val="none"/>
        <c:tickLblPos val="nextTo"/>
        <c:crossAx val="2113854360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2.9720599999999529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3.899259999999952</c:v>
                </c:pt>
                <c:pt idx="190">
                  <c:v>3.9260000000000002</c:v>
                </c:pt>
                <c:pt idx="191">
                  <c:v>3.9528599999999532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4.164777536249896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4.0255572788156533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3.1428686341896759</c:v>
                </c:pt>
                <c:pt idx="44">
                  <c:v>3.119854291018775</c:v>
                </c:pt>
                <c:pt idx="45">
                  <c:v>3.0969550195636342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6491848"/>
        <c:axId val="2146836920"/>
      </c:scatterChart>
      <c:valAx>
        <c:axId val="2146491848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46836920"/>
        <c:crosses val="autoZero"/>
        <c:crossBetween val="midCat"/>
        <c:majorUnit val="1000"/>
        <c:minorUnit val="2"/>
      </c:valAx>
      <c:valAx>
        <c:axId val="214683692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4649184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97404405432954E-2"/>
          <c:y val="0.1211715978927654"/>
          <c:w val="0.7419976387433127"/>
          <c:h val="0.72817683166915548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2.9720599999999511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3.8992599999999502</c:v>
                </c:pt>
                <c:pt idx="190">
                  <c:v>3.9260000000000002</c:v>
                </c:pt>
                <c:pt idx="191">
                  <c:v>3.952859999999951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4.1647775362498924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4.0255572788156488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3.1428686341896741</c:v>
                </c:pt>
                <c:pt idx="44">
                  <c:v>3.119854291018775</c:v>
                </c:pt>
                <c:pt idx="45">
                  <c:v>3.096955019563632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783048"/>
        <c:axId val="2113761816"/>
      </c:scatterChart>
      <c:valAx>
        <c:axId val="2113783048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</a:t>
                </a:r>
                <a:r>
                  <a:rPr lang="en-US" b="0" baseline="0" dirty="0"/>
                  <a:t> </a:t>
                </a:r>
                <a:r>
                  <a:rPr lang="en-US" b="0" dirty="0"/>
                  <a:t>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761816"/>
        <c:crosses val="autoZero"/>
        <c:crossBetween val="midCat"/>
        <c:majorUnit val="1000"/>
        <c:minorUnit val="2"/>
      </c:valAx>
      <c:valAx>
        <c:axId val="2113761816"/>
        <c:scaling>
          <c:orientation val="minMax"/>
          <c:max val="4.5"/>
        </c:scaling>
        <c:delete val="0"/>
        <c:axPos val="l"/>
        <c:numFmt formatCode="[$€-C07]\ #,##0.00" sourceLinked="0"/>
        <c:majorTickMark val="out"/>
        <c:minorTickMark val="none"/>
        <c:tickLblPos val="nextTo"/>
        <c:crossAx val="2113783048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2.9720599999999409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3.89925999999994</c:v>
                </c:pt>
                <c:pt idx="190">
                  <c:v>3.9260000000000002</c:v>
                </c:pt>
                <c:pt idx="191">
                  <c:v>3.9528599999999412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4.1647775362498747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4.0255572788156337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3.1428686341896639</c:v>
                </c:pt>
                <c:pt idx="44">
                  <c:v>3.119854291018775</c:v>
                </c:pt>
                <c:pt idx="45">
                  <c:v>3.0969550195636222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648760"/>
        <c:axId val="2113639880"/>
      </c:scatterChart>
      <c:valAx>
        <c:axId val="2113648760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639880"/>
        <c:crosses val="autoZero"/>
        <c:crossBetween val="midCat"/>
        <c:majorUnit val="1000"/>
        <c:minorUnit val="2"/>
      </c:valAx>
      <c:valAx>
        <c:axId val="211363988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648760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14"/>
          <c:y val="1.9200430388492368E-2"/>
          <c:w val="0.75244090274458908"/>
          <c:h val="0.7604466135597696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'[U08 - data file.xlsx]D - Fig 9 - Bread equilibrium'!$B$15</c:f>
              <c:strCache>
                <c:ptCount val="1"/>
                <c:pt idx="0">
                  <c:v>Supply (marginal cost)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equilibrium'!$B$16:$B$216</c:f>
              <c:numCache>
                <c:formatCode>0.00</c:formatCode>
                <c:ptCount val="201"/>
                <c:pt idx="0">
                  <c:v>1</c:v>
                </c:pt>
                <c:pt idx="1">
                  <c:v>1.00406</c:v>
                </c:pt>
                <c:pt idx="2">
                  <c:v>1.00824</c:v>
                </c:pt>
                <c:pt idx="3">
                  <c:v>1.01254</c:v>
                </c:pt>
                <c:pt idx="4">
                  <c:v>1.0169600000000001</c:v>
                </c:pt>
                <c:pt idx="5">
                  <c:v>1.0215000000000001</c:v>
                </c:pt>
                <c:pt idx="6">
                  <c:v>1.02616</c:v>
                </c:pt>
                <c:pt idx="7">
                  <c:v>1.03094</c:v>
                </c:pt>
                <c:pt idx="8">
                  <c:v>1.0358400000000001</c:v>
                </c:pt>
                <c:pt idx="9">
                  <c:v>1.0408599999999999</c:v>
                </c:pt>
                <c:pt idx="10">
                  <c:v>1.046</c:v>
                </c:pt>
                <c:pt idx="11">
                  <c:v>1.0512600000000001</c:v>
                </c:pt>
                <c:pt idx="12">
                  <c:v>1.05664</c:v>
                </c:pt>
                <c:pt idx="13">
                  <c:v>1.0621400000000001</c:v>
                </c:pt>
                <c:pt idx="14">
                  <c:v>1.06776</c:v>
                </c:pt>
                <c:pt idx="15">
                  <c:v>1.0734999999999999</c:v>
                </c:pt>
                <c:pt idx="16">
                  <c:v>1.0793600000000001</c:v>
                </c:pt>
                <c:pt idx="17">
                  <c:v>1.08534</c:v>
                </c:pt>
                <c:pt idx="18">
                  <c:v>1.09144</c:v>
                </c:pt>
                <c:pt idx="19">
                  <c:v>1.0976600000000001</c:v>
                </c:pt>
                <c:pt idx="20">
                  <c:v>1.1040000000000001</c:v>
                </c:pt>
                <c:pt idx="21">
                  <c:v>1.11046</c:v>
                </c:pt>
                <c:pt idx="22">
                  <c:v>1.11704</c:v>
                </c:pt>
                <c:pt idx="23">
                  <c:v>1.12374</c:v>
                </c:pt>
                <c:pt idx="24">
                  <c:v>1.13056</c:v>
                </c:pt>
                <c:pt idx="25">
                  <c:v>1.1375</c:v>
                </c:pt>
                <c:pt idx="26">
                  <c:v>1.14456</c:v>
                </c:pt>
                <c:pt idx="27">
                  <c:v>1.15174</c:v>
                </c:pt>
                <c:pt idx="28">
                  <c:v>1.1590400000000001</c:v>
                </c:pt>
                <c:pt idx="29">
                  <c:v>1.1664600000000001</c:v>
                </c:pt>
                <c:pt idx="30">
                  <c:v>1.1739999999999999</c:v>
                </c:pt>
                <c:pt idx="31">
                  <c:v>1.1816599999999999</c:v>
                </c:pt>
                <c:pt idx="32">
                  <c:v>1.1894400000000001</c:v>
                </c:pt>
                <c:pt idx="33">
                  <c:v>1.1973400000000001</c:v>
                </c:pt>
                <c:pt idx="34">
                  <c:v>1.20536</c:v>
                </c:pt>
                <c:pt idx="35">
                  <c:v>1.2135</c:v>
                </c:pt>
                <c:pt idx="36">
                  <c:v>1.22176</c:v>
                </c:pt>
                <c:pt idx="37">
                  <c:v>1.23014</c:v>
                </c:pt>
                <c:pt idx="38">
                  <c:v>1.23864</c:v>
                </c:pt>
                <c:pt idx="39">
                  <c:v>1.24726</c:v>
                </c:pt>
                <c:pt idx="40">
                  <c:v>1.256</c:v>
                </c:pt>
                <c:pt idx="41">
                  <c:v>1.2648600000000001</c:v>
                </c:pt>
                <c:pt idx="42">
                  <c:v>1.2738400000000001</c:v>
                </c:pt>
                <c:pt idx="43">
                  <c:v>1.28294</c:v>
                </c:pt>
                <c:pt idx="44">
                  <c:v>1.29216</c:v>
                </c:pt>
                <c:pt idx="45">
                  <c:v>1.3015000000000001</c:v>
                </c:pt>
                <c:pt idx="46">
                  <c:v>1.3109599999999999</c:v>
                </c:pt>
                <c:pt idx="47">
                  <c:v>1.32054</c:v>
                </c:pt>
                <c:pt idx="48">
                  <c:v>1.3302400000000001</c:v>
                </c:pt>
                <c:pt idx="49">
                  <c:v>1.34006</c:v>
                </c:pt>
                <c:pt idx="50">
                  <c:v>1.35</c:v>
                </c:pt>
                <c:pt idx="51">
                  <c:v>1.36006</c:v>
                </c:pt>
                <c:pt idx="52">
                  <c:v>1.3702399999999999</c:v>
                </c:pt>
                <c:pt idx="53">
                  <c:v>1.3805400000000001</c:v>
                </c:pt>
                <c:pt idx="54">
                  <c:v>1.39096</c:v>
                </c:pt>
                <c:pt idx="55">
                  <c:v>1.4015</c:v>
                </c:pt>
                <c:pt idx="56">
                  <c:v>1.4121600000000001</c:v>
                </c:pt>
                <c:pt idx="57">
                  <c:v>1.4229400000000001</c:v>
                </c:pt>
                <c:pt idx="58">
                  <c:v>1.43384</c:v>
                </c:pt>
                <c:pt idx="59">
                  <c:v>1.44486</c:v>
                </c:pt>
                <c:pt idx="60">
                  <c:v>1.456</c:v>
                </c:pt>
                <c:pt idx="61">
                  <c:v>1.46726</c:v>
                </c:pt>
                <c:pt idx="62">
                  <c:v>1.47864</c:v>
                </c:pt>
                <c:pt idx="63">
                  <c:v>1.49014</c:v>
                </c:pt>
                <c:pt idx="64">
                  <c:v>1.50176</c:v>
                </c:pt>
                <c:pt idx="65">
                  <c:v>1.5135000000000001</c:v>
                </c:pt>
                <c:pt idx="66">
                  <c:v>1.52536</c:v>
                </c:pt>
                <c:pt idx="67">
                  <c:v>1.5373399999999999</c:v>
                </c:pt>
                <c:pt idx="68">
                  <c:v>1.5494399999999999</c:v>
                </c:pt>
                <c:pt idx="69">
                  <c:v>1.56166</c:v>
                </c:pt>
                <c:pt idx="70">
                  <c:v>1.5740000000000001</c:v>
                </c:pt>
                <c:pt idx="71">
                  <c:v>1.58646</c:v>
                </c:pt>
                <c:pt idx="72">
                  <c:v>1.59904</c:v>
                </c:pt>
                <c:pt idx="73">
                  <c:v>1.61174</c:v>
                </c:pt>
                <c:pt idx="74">
                  <c:v>1.62456</c:v>
                </c:pt>
                <c:pt idx="75">
                  <c:v>1.6375</c:v>
                </c:pt>
                <c:pt idx="76">
                  <c:v>1.65056</c:v>
                </c:pt>
                <c:pt idx="77">
                  <c:v>1.66374</c:v>
                </c:pt>
                <c:pt idx="78">
                  <c:v>1.6770400000000001</c:v>
                </c:pt>
                <c:pt idx="79">
                  <c:v>1.6904600000000001</c:v>
                </c:pt>
                <c:pt idx="80">
                  <c:v>1.704</c:v>
                </c:pt>
                <c:pt idx="81">
                  <c:v>1.71766</c:v>
                </c:pt>
                <c:pt idx="82">
                  <c:v>1.7314400000000001</c:v>
                </c:pt>
                <c:pt idx="83">
                  <c:v>1.7453399999999999</c:v>
                </c:pt>
                <c:pt idx="84">
                  <c:v>1.75936</c:v>
                </c:pt>
                <c:pt idx="85">
                  <c:v>1.7735000000000001</c:v>
                </c:pt>
                <c:pt idx="86">
                  <c:v>1.78776</c:v>
                </c:pt>
                <c:pt idx="87">
                  <c:v>1.8021400000000001</c:v>
                </c:pt>
                <c:pt idx="88">
                  <c:v>1.81664</c:v>
                </c:pt>
                <c:pt idx="89">
                  <c:v>1.8312600000000001</c:v>
                </c:pt>
                <c:pt idx="90">
                  <c:v>1.8460000000000001</c:v>
                </c:pt>
                <c:pt idx="91">
                  <c:v>1.86086</c:v>
                </c:pt>
                <c:pt idx="92">
                  <c:v>1.87584</c:v>
                </c:pt>
                <c:pt idx="93">
                  <c:v>1.8909400000000001</c:v>
                </c:pt>
                <c:pt idx="94">
                  <c:v>1.9061600000000001</c:v>
                </c:pt>
                <c:pt idx="95">
                  <c:v>1.9215</c:v>
                </c:pt>
                <c:pt idx="96">
                  <c:v>1.93696</c:v>
                </c:pt>
                <c:pt idx="97">
                  <c:v>1.9525399999999999</c:v>
                </c:pt>
                <c:pt idx="98">
                  <c:v>1.96824</c:v>
                </c:pt>
                <c:pt idx="99">
                  <c:v>1.9840599999999999</c:v>
                </c:pt>
                <c:pt idx="100">
                  <c:v>2</c:v>
                </c:pt>
                <c:pt idx="101">
                  <c:v>2.01606</c:v>
                </c:pt>
                <c:pt idx="102">
                  <c:v>2.032239999999998</c:v>
                </c:pt>
                <c:pt idx="103">
                  <c:v>2.04854</c:v>
                </c:pt>
                <c:pt idx="104">
                  <c:v>2.0649600000000001</c:v>
                </c:pt>
                <c:pt idx="105">
                  <c:v>2.0815000000000001</c:v>
                </c:pt>
                <c:pt idx="106">
                  <c:v>2.09816</c:v>
                </c:pt>
                <c:pt idx="107">
                  <c:v>2.1149399999999998</c:v>
                </c:pt>
                <c:pt idx="108">
                  <c:v>2.13184</c:v>
                </c:pt>
                <c:pt idx="109">
                  <c:v>2.14886</c:v>
                </c:pt>
                <c:pt idx="110">
                  <c:v>2.1659999999999999</c:v>
                </c:pt>
                <c:pt idx="111">
                  <c:v>2.1832600000000002</c:v>
                </c:pt>
                <c:pt idx="112">
                  <c:v>2.2006399999999999</c:v>
                </c:pt>
                <c:pt idx="113">
                  <c:v>2.21814</c:v>
                </c:pt>
                <c:pt idx="114">
                  <c:v>2.23576</c:v>
                </c:pt>
                <c:pt idx="115">
                  <c:v>2.2534999999999998</c:v>
                </c:pt>
                <c:pt idx="116">
                  <c:v>2.27136</c:v>
                </c:pt>
                <c:pt idx="117">
                  <c:v>2.2893400000000002</c:v>
                </c:pt>
                <c:pt idx="118">
                  <c:v>2.3074400000000002</c:v>
                </c:pt>
                <c:pt idx="119">
                  <c:v>2.3256600000000001</c:v>
                </c:pt>
                <c:pt idx="120">
                  <c:v>2.3439999999999999</c:v>
                </c:pt>
                <c:pt idx="121">
                  <c:v>2.36246</c:v>
                </c:pt>
                <c:pt idx="122">
                  <c:v>2.38104</c:v>
                </c:pt>
                <c:pt idx="123">
                  <c:v>2.3997399999999991</c:v>
                </c:pt>
                <c:pt idx="124">
                  <c:v>2.418559999999998</c:v>
                </c:pt>
                <c:pt idx="125">
                  <c:v>2.4375</c:v>
                </c:pt>
                <c:pt idx="126">
                  <c:v>2.4565600000000001</c:v>
                </c:pt>
                <c:pt idx="127">
                  <c:v>2.4757400000000001</c:v>
                </c:pt>
                <c:pt idx="128">
                  <c:v>2.495039999999999</c:v>
                </c:pt>
                <c:pt idx="129">
                  <c:v>2.5144600000000001</c:v>
                </c:pt>
                <c:pt idx="130">
                  <c:v>2.5339999999999998</c:v>
                </c:pt>
                <c:pt idx="131">
                  <c:v>2.553659999999998</c:v>
                </c:pt>
                <c:pt idx="132">
                  <c:v>2.5734400000000002</c:v>
                </c:pt>
                <c:pt idx="133">
                  <c:v>2.59334</c:v>
                </c:pt>
                <c:pt idx="134">
                  <c:v>2.6133600000000001</c:v>
                </c:pt>
                <c:pt idx="135">
                  <c:v>2.6335000000000002</c:v>
                </c:pt>
                <c:pt idx="136">
                  <c:v>2.6537600000000001</c:v>
                </c:pt>
                <c:pt idx="137">
                  <c:v>2.67414</c:v>
                </c:pt>
                <c:pt idx="138">
                  <c:v>2.6946400000000001</c:v>
                </c:pt>
                <c:pt idx="139">
                  <c:v>2.7152599999999971</c:v>
                </c:pt>
                <c:pt idx="140">
                  <c:v>2.7360000000000002</c:v>
                </c:pt>
                <c:pt idx="141">
                  <c:v>2.7568600000000001</c:v>
                </c:pt>
                <c:pt idx="142">
                  <c:v>2.7778399999999999</c:v>
                </c:pt>
                <c:pt idx="143">
                  <c:v>2.79894</c:v>
                </c:pt>
                <c:pt idx="144">
                  <c:v>2.82016</c:v>
                </c:pt>
                <c:pt idx="145">
                  <c:v>2.841499999999999</c:v>
                </c:pt>
                <c:pt idx="146">
                  <c:v>2.8629600000000002</c:v>
                </c:pt>
                <c:pt idx="147">
                  <c:v>2.8845399999999999</c:v>
                </c:pt>
                <c:pt idx="148">
                  <c:v>2.906239999999999</c:v>
                </c:pt>
                <c:pt idx="149">
                  <c:v>2.928059999999999</c:v>
                </c:pt>
                <c:pt idx="150">
                  <c:v>2.95</c:v>
                </c:pt>
                <c:pt idx="151">
                  <c:v>2.9720599999999409</c:v>
                </c:pt>
                <c:pt idx="152">
                  <c:v>2.99424</c:v>
                </c:pt>
                <c:pt idx="153">
                  <c:v>3.01654</c:v>
                </c:pt>
                <c:pt idx="154">
                  <c:v>3.038959999999999</c:v>
                </c:pt>
                <c:pt idx="155">
                  <c:v>3.061500000000001</c:v>
                </c:pt>
                <c:pt idx="156">
                  <c:v>3.0841599999999998</c:v>
                </c:pt>
                <c:pt idx="157">
                  <c:v>3.1069399999999998</c:v>
                </c:pt>
                <c:pt idx="158">
                  <c:v>3.1298400000000002</c:v>
                </c:pt>
                <c:pt idx="159">
                  <c:v>3.15286</c:v>
                </c:pt>
                <c:pt idx="160">
                  <c:v>3.1760000000000002</c:v>
                </c:pt>
                <c:pt idx="161">
                  <c:v>3.1992600000000011</c:v>
                </c:pt>
                <c:pt idx="162">
                  <c:v>3.2226400000000002</c:v>
                </c:pt>
                <c:pt idx="163">
                  <c:v>3.24614</c:v>
                </c:pt>
                <c:pt idx="164">
                  <c:v>3.2697600000000011</c:v>
                </c:pt>
                <c:pt idx="165">
                  <c:v>3.2935000000000012</c:v>
                </c:pt>
                <c:pt idx="166">
                  <c:v>3.3173599999999981</c:v>
                </c:pt>
                <c:pt idx="167">
                  <c:v>3.3413400000000002</c:v>
                </c:pt>
                <c:pt idx="168">
                  <c:v>3.3654399999999991</c:v>
                </c:pt>
                <c:pt idx="169">
                  <c:v>3.3896600000000001</c:v>
                </c:pt>
                <c:pt idx="170">
                  <c:v>3.4140000000000001</c:v>
                </c:pt>
                <c:pt idx="171">
                  <c:v>3.4384600000000001</c:v>
                </c:pt>
                <c:pt idx="172">
                  <c:v>3.4630399999999999</c:v>
                </c:pt>
                <c:pt idx="173">
                  <c:v>3.4877400000000001</c:v>
                </c:pt>
                <c:pt idx="174">
                  <c:v>3.5125600000000001</c:v>
                </c:pt>
                <c:pt idx="175">
                  <c:v>3.537500000000001</c:v>
                </c:pt>
                <c:pt idx="176">
                  <c:v>3.5625599999999991</c:v>
                </c:pt>
                <c:pt idx="177">
                  <c:v>3.5877400000000002</c:v>
                </c:pt>
                <c:pt idx="178">
                  <c:v>3.6130399999999998</c:v>
                </c:pt>
                <c:pt idx="179">
                  <c:v>3.6384599999999971</c:v>
                </c:pt>
                <c:pt idx="180">
                  <c:v>3.6640000000000001</c:v>
                </c:pt>
                <c:pt idx="181">
                  <c:v>3.6896599999999991</c:v>
                </c:pt>
                <c:pt idx="182">
                  <c:v>3.7154400000000001</c:v>
                </c:pt>
                <c:pt idx="183">
                  <c:v>3.7413400000000001</c:v>
                </c:pt>
                <c:pt idx="184">
                  <c:v>3.76736</c:v>
                </c:pt>
                <c:pt idx="185">
                  <c:v>3.7934999999999999</c:v>
                </c:pt>
                <c:pt idx="186">
                  <c:v>3.81976</c:v>
                </c:pt>
                <c:pt idx="187">
                  <c:v>3.8461400000000001</c:v>
                </c:pt>
                <c:pt idx="188">
                  <c:v>3.8726399999999961</c:v>
                </c:pt>
                <c:pt idx="189">
                  <c:v>3.89925999999994</c:v>
                </c:pt>
                <c:pt idx="190">
                  <c:v>3.9260000000000002</c:v>
                </c:pt>
                <c:pt idx="191">
                  <c:v>3.9528599999999412</c:v>
                </c:pt>
                <c:pt idx="192">
                  <c:v>3.979839999999998</c:v>
                </c:pt>
                <c:pt idx="193">
                  <c:v>4.0069400000000002</c:v>
                </c:pt>
                <c:pt idx="194">
                  <c:v>4.03416</c:v>
                </c:pt>
                <c:pt idx="195">
                  <c:v>4.0615000000000014</c:v>
                </c:pt>
                <c:pt idx="196">
                  <c:v>4.0889600000000002</c:v>
                </c:pt>
                <c:pt idx="197">
                  <c:v>4.1165400000000014</c:v>
                </c:pt>
                <c:pt idx="198">
                  <c:v>4.1442399999999946</c:v>
                </c:pt>
                <c:pt idx="199">
                  <c:v>4.1720600000000001</c:v>
                </c:pt>
                <c:pt idx="200">
                  <c:v>4.2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10-8347-8318-715C414E21B0}"/>
            </c:ext>
          </c:extLst>
        </c:ser>
        <c:ser>
          <c:idx val="0"/>
          <c:order val="1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noFill/>
            </a:ln>
            <a:effectLst/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4.1647775362498747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4.0255572788156337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3.1428686341896639</c:v>
                </c:pt>
                <c:pt idx="44">
                  <c:v>3.119854291018775</c:v>
                </c:pt>
                <c:pt idx="45">
                  <c:v>3.0969550195636222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538712"/>
        <c:axId val="2113537496"/>
      </c:scatterChart>
      <c:valAx>
        <c:axId val="2113538712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 Q</a:t>
                </a:r>
              </a:p>
            </c:rich>
          </c:tx>
          <c:layout>
            <c:manualLayout>
              <c:xMode val="edge"/>
              <c:yMode val="edge"/>
              <c:x val="0.4165880632901352"/>
              <c:y val="0.8527229849257154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537496"/>
        <c:crosses val="autoZero"/>
        <c:crossBetween val="midCat"/>
        <c:majorUnit val="1000"/>
        <c:minorUnit val="2"/>
      </c:valAx>
      <c:valAx>
        <c:axId val="2113537496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 P</a:t>
                </a:r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538712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9226867573"/>
          <c:y val="0.13088111422213999"/>
          <c:w val="0.71736490548703502"/>
          <c:h val="0.722859965731368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'[U08 - data file.xlsx]D - Fig 9 - Bread equilibrium'!$C$15</c:f>
              <c:strCache>
                <c:ptCount val="1"/>
                <c:pt idx="0">
                  <c:v>Demand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'[U08 - data file.xlsx]D - Fig 9 - Bread equilibrium'!$A$16:$A$216</c:f>
              <c:numCache>
                <c:formatCode>_-* #,##0_-;\-* #,##0_-;_-* "-"??_-;_-@_-</c:formatCode>
                <c:ptCount val="201"/>
                <c:pt idx="0" formatCode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  <c:pt idx="147">
                  <c:v>7350</c:v>
                </c:pt>
                <c:pt idx="148">
                  <c:v>7400</c:v>
                </c:pt>
                <c:pt idx="149">
                  <c:v>7450</c:v>
                </c:pt>
                <c:pt idx="150">
                  <c:v>7500</c:v>
                </c:pt>
                <c:pt idx="151">
                  <c:v>7550</c:v>
                </c:pt>
                <c:pt idx="152">
                  <c:v>7600</c:v>
                </c:pt>
                <c:pt idx="153">
                  <c:v>7650</c:v>
                </c:pt>
                <c:pt idx="154">
                  <c:v>7700</c:v>
                </c:pt>
                <c:pt idx="155">
                  <c:v>7750</c:v>
                </c:pt>
                <c:pt idx="156">
                  <c:v>7800</c:v>
                </c:pt>
                <c:pt idx="157">
                  <c:v>7850</c:v>
                </c:pt>
                <c:pt idx="158">
                  <c:v>7900</c:v>
                </c:pt>
                <c:pt idx="159">
                  <c:v>7950</c:v>
                </c:pt>
                <c:pt idx="160">
                  <c:v>8000</c:v>
                </c:pt>
                <c:pt idx="161">
                  <c:v>8050</c:v>
                </c:pt>
                <c:pt idx="162">
                  <c:v>8100</c:v>
                </c:pt>
                <c:pt idx="163">
                  <c:v>8150</c:v>
                </c:pt>
                <c:pt idx="164">
                  <c:v>8200</c:v>
                </c:pt>
                <c:pt idx="165">
                  <c:v>8250</c:v>
                </c:pt>
                <c:pt idx="166">
                  <c:v>8300</c:v>
                </c:pt>
                <c:pt idx="167">
                  <c:v>8350</c:v>
                </c:pt>
                <c:pt idx="168">
                  <c:v>8400</c:v>
                </c:pt>
                <c:pt idx="169">
                  <c:v>8450</c:v>
                </c:pt>
                <c:pt idx="170">
                  <c:v>8500</c:v>
                </c:pt>
                <c:pt idx="171">
                  <c:v>8550</c:v>
                </c:pt>
                <c:pt idx="172">
                  <c:v>8600</c:v>
                </c:pt>
                <c:pt idx="173">
                  <c:v>8650</c:v>
                </c:pt>
                <c:pt idx="174">
                  <c:v>8700</c:v>
                </c:pt>
                <c:pt idx="175">
                  <c:v>8750</c:v>
                </c:pt>
                <c:pt idx="176">
                  <c:v>8800</c:v>
                </c:pt>
                <c:pt idx="177">
                  <c:v>8850</c:v>
                </c:pt>
                <c:pt idx="178">
                  <c:v>8900</c:v>
                </c:pt>
                <c:pt idx="179">
                  <c:v>8950</c:v>
                </c:pt>
                <c:pt idx="180">
                  <c:v>9000</c:v>
                </c:pt>
                <c:pt idx="181">
                  <c:v>9050</c:v>
                </c:pt>
                <c:pt idx="182">
                  <c:v>9100</c:v>
                </c:pt>
                <c:pt idx="183">
                  <c:v>9150</c:v>
                </c:pt>
                <c:pt idx="184">
                  <c:v>9200</c:v>
                </c:pt>
                <c:pt idx="185">
                  <c:v>9250</c:v>
                </c:pt>
                <c:pt idx="186">
                  <c:v>9300</c:v>
                </c:pt>
                <c:pt idx="187">
                  <c:v>9350</c:v>
                </c:pt>
                <c:pt idx="188">
                  <c:v>9400</c:v>
                </c:pt>
                <c:pt idx="189">
                  <c:v>9450</c:v>
                </c:pt>
                <c:pt idx="190">
                  <c:v>9500</c:v>
                </c:pt>
                <c:pt idx="191">
                  <c:v>9550</c:v>
                </c:pt>
                <c:pt idx="192">
                  <c:v>9600</c:v>
                </c:pt>
                <c:pt idx="193">
                  <c:v>9650</c:v>
                </c:pt>
                <c:pt idx="194">
                  <c:v>9700</c:v>
                </c:pt>
                <c:pt idx="195">
                  <c:v>9750</c:v>
                </c:pt>
                <c:pt idx="196">
                  <c:v>9800</c:v>
                </c:pt>
                <c:pt idx="197">
                  <c:v>9850</c:v>
                </c:pt>
                <c:pt idx="198">
                  <c:v>9900</c:v>
                </c:pt>
                <c:pt idx="199">
                  <c:v>9950</c:v>
                </c:pt>
                <c:pt idx="200">
                  <c:v>10000</c:v>
                </c:pt>
              </c:numCache>
            </c:numRef>
          </c:xVal>
          <c:yVal>
            <c:numRef>
              <c:f>'[U08 - data file.xlsx]D - Fig 9 - Bread equilibrium'!$C$16:$C$216</c:f>
              <c:numCache>
                <c:formatCode>0.00</c:formatCode>
                <c:ptCount val="201"/>
                <c:pt idx="0">
                  <c:v>4.25</c:v>
                </c:pt>
                <c:pt idx="1">
                  <c:v>4.2214499999999999</c:v>
                </c:pt>
                <c:pt idx="2">
                  <c:v>4.19304275</c:v>
                </c:pt>
                <c:pt idx="3">
                  <c:v>4.1647775362499004</c:v>
                </c:pt>
                <c:pt idx="4">
                  <c:v>4.1366536485687497</c:v>
                </c:pt>
                <c:pt idx="5">
                  <c:v>4.1086703803259059</c:v>
                </c:pt>
                <c:pt idx="6">
                  <c:v>4.0808270284242774</c:v>
                </c:pt>
                <c:pt idx="7">
                  <c:v>4.053122893282155</c:v>
                </c:pt>
                <c:pt idx="8">
                  <c:v>4.0255572788156568</c:v>
                </c:pt>
                <c:pt idx="9">
                  <c:v>3.9981294924216662</c:v>
                </c:pt>
                <c:pt idx="10">
                  <c:v>3.970838844959558</c:v>
                </c:pt>
                <c:pt idx="11">
                  <c:v>3.94368465073476</c:v>
                </c:pt>
                <c:pt idx="12">
                  <c:v>3.9166662274810862</c:v>
                </c:pt>
                <c:pt idx="13">
                  <c:v>3.88978289634368</c:v>
                </c:pt>
                <c:pt idx="14">
                  <c:v>3.863033981861963</c:v>
                </c:pt>
                <c:pt idx="15">
                  <c:v>3.8364188119526532</c:v>
                </c:pt>
                <c:pt idx="16">
                  <c:v>3.80993671789289</c:v>
                </c:pt>
                <c:pt idx="17">
                  <c:v>3.7835870343034261</c:v>
                </c:pt>
                <c:pt idx="18">
                  <c:v>3.75736909913191</c:v>
                </c:pt>
                <c:pt idx="19">
                  <c:v>3.7312822536362491</c:v>
                </c:pt>
                <c:pt idx="20">
                  <c:v>3.7053258423680679</c:v>
                </c:pt>
                <c:pt idx="21">
                  <c:v>3.6794992131562272</c:v>
                </c:pt>
                <c:pt idx="22">
                  <c:v>3.6538017170904471</c:v>
                </c:pt>
                <c:pt idx="23">
                  <c:v>3.6282327085049948</c:v>
                </c:pt>
                <c:pt idx="24">
                  <c:v>3.6027915449624701</c:v>
                </c:pt>
                <c:pt idx="25">
                  <c:v>3.5774775872376581</c:v>
                </c:pt>
                <c:pt idx="26">
                  <c:v>3.5522901993014671</c:v>
                </c:pt>
                <c:pt idx="27">
                  <c:v>3.527228748304962</c:v>
                </c:pt>
                <c:pt idx="28">
                  <c:v>3.5022926045634368</c:v>
                </c:pt>
                <c:pt idx="29">
                  <c:v>3.4774811415406202</c:v>
                </c:pt>
                <c:pt idx="30">
                  <c:v>3.452793735832917</c:v>
                </c:pt>
                <c:pt idx="31">
                  <c:v>3.4282297671537529</c:v>
                </c:pt>
                <c:pt idx="32">
                  <c:v>3.403788618317984</c:v>
                </c:pt>
                <c:pt idx="33">
                  <c:v>3.3794696752263942</c:v>
                </c:pt>
                <c:pt idx="34">
                  <c:v>3.355272326850256</c:v>
                </c:pt>
                <c:pt idx="35">
                  <c:v>3.3311959652160108</c:v>
                </c:pt>
                <c:pt idx="36">
                  <c:v>3.307239985389931</c:v>
                </c:pt>
                <c:pt idx="37">
                  <c:v>3.2834037854629821</c:v>
                </c:pt>
                <c:pt idx="38">
                  <c:v>3.2596867665356668</c:v>
                </c:pt>
                <c:pt idx="39">
                  <c:v>3.2360883327029888</c:v>
                </c:pt>
                <c:pt idx="40">
                  <c:v>3.212607891039474</c:v>
                </c:pt>
                <c:pt idx="41">
                  <c:v>3.1892448515842782</c:v>
                </c:pt>
                <c:pt idx="42">
                  <c:v>3.1659986273263558</c:v>
                </c:pt>
                <c:pt idx="43">
                  <c:v>3.1428686341896781</c:v>
                </c:pt>
                <c:pt idx="44">
                  <c:v>3.119854291018775</c:v>
                </c:pt>
                <c:pt idx="45">
                  <c:v>3.0969550195636359</c:v>
                </c:pt>
                <c:pt idx="46">
                  <c:v>3.0741702444658641</c:v>
                </c:pt>
                <c:pt idx="47">
                  <c:v>3.051499393243533</c:v>
                </c:pt>
                <c:pt idx="48">
                  <c:v>3.0289418962773178</c:v>
                </c:pt>
                <c:pt idx="49">
                  <c:v>3.0064971867959311</c:v>
                </c:pt>
                <c:pt idx="50">
                  <c:v>2.9841647008619541</c:v>
                </c:pt>
                <c:pt idx="51">
                  <c:v>2.9619438773576419</c:v>
                </c:pt>
                <c:pt idx="52">
                  <c:v>2.939834157970854</c:v>
                </c:pt>
                <c:pt idx="53">
                  <c:v>2.9178349871810001</c:v>
                </c:pt>
                <c:pt idx="54">
                  <c:v>2.8959458122450941</c:v>
                </c:pt>
                <c:pt idx="55">
                  <c:v>2.874166083183856</c:v>
                </c:pt>
                <c:pt idx="56">
                  <c:v>2.8524952527679508</c:v>
                </c:pt>
                <c:pt idx="57">
                  <c:v>2.830932776504111</c:v>
                </c:pt>
                <c:pt idx="58">
                  <c:v>2.8094781126215911</c:v>
                </c:pt>
                <c:pt idx="59">
                  <c:v>2.7881307220584839</c:v>
                </c:pt>
                <c:pt idx="60">
                  <c:v>2.7668900684481912</c:v>
                </c:pt>
                <c:pt idx="61">
                  <c:v>2.7457556181059508</c:v>
                </c:pt>
                <c:pt idx="62">
                  <c:v>2.7247268400154212</c:v>
                </c:pt>
                <c:pt idx="63">
                  <c:v>2.7038032058153441</c:v>
                </c:pt>
                <c:pt idx="64">
                  <c:v>2.682984189786267</c:v>
                </c:pt>
                <c:pt idx="65">
                  <c:v>2.6622692688373362</c:v>
                </c:pt>
                <c:pt idx="66">
                  <c:v>2.6416579224931471</c:v>
                </c:pt>
                <c:pt idx="67">
                  <c:v>2.6211496328806838</c:v>
                </c:pt>
                <c:pt idx="68">
                  <c:v>2.6007438847162812</c:v>
                </c:pt>
                <c:pt idx="69">
                  <c:v>2.5804401652926989</c:v>
                </c:pt>
                <c:pt idx="70">
                  <c:v>2.5602379644662361</c:v>
                </c:pt>
                <c:pt idx="71">
                  <c:v>2.540136774643905</c:v>
                </c:pt>
                <c:pt idx="72">
                  <c:v>2.520136090770686</c:v>
                </c:pt>
                <c:pt idx="73">
                  <c:v>2.5002354103168321</c:v>
                </c:pt>
                <c:pt idx="74">
                  <c:v>2.4804342332652478</c:v>
                </c:pt>
                <c:pt idx="75">
                  <c:v>2.4607320620989221</c:v>
                </c:pt>
                <c:pt idx="76">
                  <c:v>2.4411284017884278</c:v>
                </c:pt>
                <c:pt idx="77">
                  <c:v>2.4216227597794862</c:v>
                </c:pt>
                <c:pt idx="78">
                  <c:v>2.402214645980588</c:v>
                </c:pt>
                <c:pt idx="79">
                  <c:v>2.3829035727506862</c:v>
                </c:pt>
                <c:pt idx="80">
                  <c:v>2.3636890548869331</c:v>
                </c:pt>
                <c:pt idx="81">
                  <c:v>2.3445706096124979</c:v>
                </c:pt>
                <c:pt idx="82">
                  <c:v>2.3255477565644358</c:v>
                </c:pt>
                <c:pt idx="83">
                  <c:v>2.3066200177816132</c:v>
                </c:pt>
                <c:pt idx="84">
                  <c:v>2.2877869176927059</c:v>
                </c:pt>
                <c:pt idx="85">
                  <c:v>2.269047983104242</c:v>
                </c:pt>
                <c:pt idx="86">
                  <c:v>2.250402743188721</c:v>
                </c:pt>
                <c:pt idx="87">
                  <c:v>2.231850729472777</c:v>
                </c:pt>
                <c:pt idx="88">
                  <c:v>2.2133914758254138</c:v>
                </c:pt>
                <c:pt idx="89">
                  <c:v>2.1950245184462869</c:v>
                </c:pt>
                <c:pt idx="90">
                  <c:v>2.176749395854054</c:v>
                </c:pt>
                <c:pt idx="91">
                  <c:v>2.1585656488747849</c:v>
                </c:pt>
                <c:pt idx="92">
                  <c:v>2.140472820630412</c:v>
                </c:pt>
                <c:pt idx="93">
                  <c:v>2.1224704565272599</c:v>
                </c:pt>
                <c:pt idx="94">
                  <c:v>2.1045581042446231</c:v>
                </c:pt>
                <c:pt idx="95">
                  <c:v>2.0867353137234002</c:v>
                </c:pt>
                <c:pt idx="96">
                  <c:v>2.0690016371547841</c:v>
                </c:pt>
                <c:pt idx="97">
                  <c:v>2.0513566289690091</c:v>
                </c:pt>
                <c:pt idx="98">
                  <c:v>2.0337998458241651</c:v>
                </c:pt>
                <c:pt idx="99">
                  <c:v>2.0163308465950438</c:v>
                </c:pt>
                <c:pt idx="100">
                  <c:v>1.998949192362069</c:v>
                </c:pt>
                <c:pt idx="101">
                  <c:v>1.981654446400259</c:v>
                </c:pt>
                <c:pt idx="102">
                  <c:v>1.964446174168258</c:v>
                </c:pt>
                <c:pt idx="103">
                  <c:v>1.9473239432974161</c:v>
                </c:pt>
                <c:pt idx="104">
                  <c:v>1.9302873235809299</c:v>
                </c:pt>
                <c:pt idx="105">
                  <c:v>1.9133358869630239</c:v>
                </c:pt>
                <c:pt idx="106">
                  <c:v>1.896469207528209</c:v>
                </c:pt>
                <c:pt idx="107">
                  <c:v>1.879686861490568</c:v>
                </c:pt>
                <c:pt idx="108">
                  <c:v>1.862988427183115</c:v>
                </c:pt>
                <c:pt idx="109">
                  <c:v>1.8463734850472</c:v>
                </c:pt>
                <c:pt idx="110">
                  <c:v>1.829841617621963</c:v>
                </c:pt>
                <c:pt idx="111">
                  <c:v>1.8133924095338541</c:v>
                </c:pt>
                <c:pt idx="112">
                  <c:v>1.797025447486184</c:v>
                </c:pt>
                <c:pt idx="113">
                  <c:v>1.7807403202487531</c:v>
                </c:pt>
                <c:pt idx="114">
                  <c:v>1.76453661864751</c:v>
                </c:pt>
                <c:pt idx="115">
                  <c:v>1.748413935554272</c:v>
                </c:pt>
                <c:pt idx="116">
                  <c:v>1.7323718658764999</c:v>
                </c:pt>
                <c:pt idx="117">
                  <c:v>1.7164100065471171</c:v>
                </c:pt>
                <c:pt idx="118">
                  <c:v>1.700527956514382</c:v>
                </c:pt>
                <c:pt idx="119">
                  <c:v>1.6847253167318099</c:v>
                </c:pt>
                <c:pt idx="120">
                  <c:v>1.6690016901481499</c:v>
                </c:pt>
                <c:pt idx="121">
                  <c:v>1.6533566816974099</c:v>
                </c:pt>
                <c:pt idx="122">
                  <c:v>1.6377898982889221</c:v>
                </c:pt>
                <c:pt idx="123">
                  <c:v>1.622300948797478</c:v>
                </c:pt>
                <c:pt idx="124">
                  <c:v>1.60688944405349</c:v>
                </c:pt>
                <c:pt idx="125">
                  <c:v>1.591554996833223</c:v>
                </c:pt>
                <c:pt idx="126">
                  <c:v>1.576297221849057</c:v>
                </c:pt>
                <c:pt idx="127">
                  <c:v>1.5611157357398111</c:v>
                </c:pt>
                <c:pt idx="128">
                  <c:v>1.546010157061112</c:v>
                </c:pt>
                <c:pt idx="129">
                  <c:v>1.5309801062758071</c:v>
                </c:pt>
                <c:pt idx="130">
                  <c:v>1.516025205744427</c:v>
                </c:pt>
                <c:pt idx="131">
                  <c:v>1.5011450797157051</c:v>
                </c:pt>
                <c:pt idx="132">
                  <c:v>1.4863393543171259</c:v>
                </c:pt>
                <c:pt idx="133">
                  <c:v>1.4716076575455399</c:v>
                </c:pt>
                <c:pt idx="134">
                  <c:v>1.4569496192578131</c:v>
                </c:pt>
                <c:pt idx="135">
                  <c:v>1.442364871161524</c:v>
                </c:pt>
                <c:pt idx="136">
                  <c:v>1.427853046805716</c:v>
                </c:pt>
                <c:pt idx="137">
                  <c:v>1.413413781571687</c:v>
                </c:pt>
                <c:pt idx="138">
                  <c:v>1.39904671266383</c:v>
                </c:pt>
                <c:pt idx="139">
                  <c:v>1.38475147910051</c:v>
                </c:pt>
                <c:pt idx="140">
                  <c:v>1.3705277217050069</c:v>
                </c:pt>
                <c:pt idx="141">
                  <c:v>1.356375083096482</c:v>
                </c:pt>
                <c:pt idx="142">
                  <c:v>1.342293207680999</c:v>
                </c:pt>
                <c:pt idx="143">
                  <c:v>1.328281741642594</c:v>
                </c:pt>
                <c:pt idx="144">
                  <c:v>1.314340332934381</c:v>
                </c:pt>
                <c:pt idx="145">
                  <c:v>1.30046863126971</c:v>
                </c:pt>
                <c:pt idx="146">
                  <c:v>1.286666288113361</c:v>
                </c:pt>
                <c:pt idx="147">
                  <c:v>1.272932956672794</c:v>
                </c:pt>
                <c:pt idx="148">
                  <c:v>1.25926829188943</c:v>
                </c:pt>
                <c:pt idx="149">
                  <c:v>1.245671950429982</c:v>
                </c:pt>
                <c:pt idx="150">
                  <c:v>1.232143590677832</c:v>
                </c:pt>
                <c:pt idx="151">
                  <c:v>1.218682872724443</c:v>
                </c:pt>
                <c:pt idx="152">
                  <c:v>1.2052894583608209</c:v>
                </c:pt>
                <c:pt idx="153">
                  <c:v>1.191963011069016</c:v>
                </c:pt>
                <c:pt idx="154">
                  <c:v>1.178703196013672</c:v>
                </c:pt>
                <c:pt idx="155">
                  <c:v>1.1655096800336029</c:v>
                </c:pt>
                <c:pt idx="156">
                  <c:v>1.1523821316334351</c:v>
                </c:pt>
                <c:pt idx="157">
                  <c:v>1.139320220975268</c:v>
                </c:pt>
                <c:pt idx="158">
                  <c:v>1.126323619870391</c:v>
                </c:pt>
                <c:pt idx="159">
                  <c:v>1.1133920017710399</c:v>
                </c:pt>
                <c:pt idx="160">
                  <c:v>1.1005250417621839</c:v>
                </c:pt>
                <c:pt idx="161">
                  <c:v>1.087722416553373</c:v>
                </c:pt>
                <c:pt idx="162">
                  <c:v>1.0749838044706059</c:v>
                </c:pt>
                <c:pt idx="163">
                  <c:v>1.062308885448253</c:v>
                </c:pt>
                <c:pt idx="164">
                  <c:v>1.049697341021012</c:v>
                </c:pt>
                <c:pt idx="165">
                  <c:v>1.037148854315906</c:v>
                </c:pt>
                <c:pt idx="166">
                  <c:v>1.0246631100443271</c:v>
                </c:pt>
                <c:pt idx="167">
                  <c:v>1.0122397944941051</c:v>
                </c:pt>
                <c:pt idx="168">
                  <c:v>0.99987859552163405</c:v>
                </c:pt>
                <c:pt idx="169">
                  <c:v>0.98757920254402598</c:v>
                </c:pt>
                <c:pt idx="170">
                  <c:v>0.97534130653130602</c:v>
                </c:pt>
                <c:pt idx="171">
                  <c:v>0.96316459999865001</c:v>
                </c:pt>
                <c:pt idx="172">
                  <c:v>0.95104877699865698</c:v>
                </c:pt>
                <c:pt idx="173">
                  <c:v>0.93899353311366296</c:v>
                </c:pt>
                <c:pt idx="174">
                  <c:v>0.926998565448095</c:v>
                </c:pt>
                <c:pt idx="175">
                  <c:v>0.91506357262085503</c:v>
                </c:pt>
                <c:pt idx="176">
                  <c:v>0.90318825475775</c:v>
                </c:pt>
                <c:pt idx="177">
                  <c:v>0.89137231348396195</c:v>
                </c:pt>
                <c:pt idx="178">
                  <c:v>0.879615451916542</c:v>
                </c:pt>
                <c:pt idx="179">
                  <c:v>0.86791737465695895</c:v>
                </c:pt>
                <c:pt idx="180">
                  <c:v>0.85627778778367403</c:v>
                </c:pt>
                <c:pt idx="181">
                  <c:v>0.844696398844756</c:v>
                </c:pt>
                <c:pt idx="182">
                  <c:v>0.83317291685053196</c:v>
                </c:pt>
                <c:pt idx="183">
                  <c:v>0.82170705226628005</c:v>
                </c:pt>
                <c:pt idx="184">
                  <c:v>0.81029851700494804</c:v>
                </c:pt>
                <c:pt idx="185">
                  <c:v>0.79894702441992405</c:v>
                </c:pt>
                <c:pt idx="186">
                  <c:v>0.78765228929782405</c:v>
                </c:pt>
                <c:pt idx="187">
                  <c:v>0.77641402785133495</c:v>
                </c:pt>
                <c:pt idx="188">
                  <c:v>0.76523195771207797</c:v>
                </c:pt>
                <c:pt idx="189">
                  <c:v>0.75410579792351795</c:v>
                </c:pt>
                <c:pt idx="190">
                  <c:v>0.74303526893390004</c:v>
                </c:pt>
                <c:pt idx="191">
                  <c:v>0.73202009258923095</c:v>
                </c:pt>
                <c:pt idx="192">
                  <c:v>0.72105999212628502</c:v>
                </c:pt>
                <c:pt idx="193">
                  <c:v>0.71015469216565297</c:v>
                </c:pt>
                <c:pt idx="194">
                  <c:v>0.699303918704825</c:v>
                </c:pt>
                <c:pt idx="195">
                  <c:v>0.68850739911130099</c:v>
                </c:pt>
                <c:pt idx="196">
                  <c:v>0.67776486211574505</c:v>
                </c:pt>
                <c:pt idx="197">
                  <c:v>0.667076037805166</c:v>
                </c:pt>
                <c:pt idx="198">
                  <c:v>0.65644065761614001</c:v>
                </c:pt>
                <c:pt idx="199">
                  <c:v>0.645858454328059</c:v>
                </c:pt>
                <c:pt idx="200">
                  <c:v>0.63532916205641898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10-8347-8318-715C414E2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471896"/>
        <c:axId val="2113465000"/>
      </c:scatterChart>
      <c:valAx>
        <c:axId val="2113471896"/>
        <c:scaling>
          <c:orientation val="minMax"/>
          <c:max val="10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Quantity,</a:t>
                </a:r>
                <a:r>
                  <a:rPr lang="en-US" b="0" baseline="0" dirty="0"/>
                  <a:t> Q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1939414307073902"/>
              <c:y val="0.915367397973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113465000"/>
        <c:crosses val="autoZero"/>
        <c:crossBetween val="midCat"/>
        <c:majorUnit val="1000"/>
        <c:minorUnit val="2"/>
      </c:valAx>
      <c:valAx>
        <c:axId val="2113465000"/>
        <c:scaling>
          <c:orientation val="minMax"/>
          <c:max val="4.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/>
                  <a:t>Price,</a:t>
                </a:r>
                <a:r>
                  <a:rPr lang="en-US" b="0" baseline="0" dirty="0"/>
                  <a:t> P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2.09903605635757E-6"/>
              <c:y val="0.43299686761492701"/>
            </c:manualLayout>
          </c:layout>
          <c:overlay val="0"/>
        </c:title>
        <c:numFmt formatCode="[$€-C07]\ #,##0.00" sourceLinked="0"/>
        <c:majorTickMark val="out"/>
        <c:minorTickMark val="none"/>
        <c:tickLblPos val="nextTo"/>
        <c:crossAx val="2113471896"/>
        <c:crossesAt val="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n-F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0.11862</cdr:x>
      <cdr:y>0.08069</cdr:y>
    </cdr:from>
    <cdr:to>
      <cdr:x>0.83529</cdr:x>
      <cdr:y>0.61157</cdr:y>
    </cdr:to>
    <cdr:sp macro="" textlink="">
      <cdr:nvSpPr>
        <cdr:cNvPr id="2" name="Freeform 1">
          <a:extLst xmlns:a="http://schemas.openxmlformats.org/drawingml/2006/main">
            <a:ext uri="{FF2B5EF4-FFF2-40B4-BE49-F238E27FC236}">
              <a16:creationId xmlns:a16="http://schemas.microsoft.com/office/drawing/2014/main" id="{F868AFBC-34E4-D543-9B00-FB9D916267B1}"/>
            </a:ext>
          </a:extLst>
        </cdr:cNvPr>
        <cdr:cNvSpPr/>
      </cdr:nvSpPr>
      <cdr:spPr>
        <a:xfrm xmlns:a="http://schemas.openxmlformats.org/drawingml/2006/main">
          <a:off x="1073761" y="490761"/>
          <a:ext cx="6487064" cy="3228768"/>
        </a:xfrm>
        <a:custGeom xmlns:a="http://schemas.openxmlformats.org/drawingml/2006/main">
          <a:avLst/>
          <a:gdLst>
            <a:gd name="connsiteX0" fmla="*/ 0 w 6487064"/>
            <a:gd name="connsiteY0" fmla="*/ 3129664 h 3129664"/>
            <a:gd name="connsiteX1" fmla="*/ 365760 w 6487064"/>
            <a:gd name="connsiteY1" fmla="*/ 3081356 h 3129664"/>
            <a:gd name="connsiteX2" fmla="*/ 793630 w 6487064"/>
            <a:gd name="connsiteY2" fmla="*/ 3005443 h 3129664"/>
            <a:gd name="connsiteX3" fmla="*/ 1352622 w 6487064"/>
            <a:gd name="connsiteY3" fmla="*/ 2867421 h 3129664"/>
            <a:gd name="connsiteX4" fmla="*/ 1801196 w 6487064"/>
            <a:gd name="connsiteY4" fmla="*/ 2732848 h 3129664"/>
            <a:gd name="connsiteX5" fmla="*/ 2332583 w 6487064"/>
            <a:gd name="connsiteY5" fmla="*/ 2546518 h 3129664"/>
            <a:gd name="connsiteX6" fmla="*/ 2826014 w 6487064"/>
            <a:gd name="connsiteY6" fmla="*/ 2342934 h 3129664"/>
            <a:gd name="connsiteX7" fmla="*/ 3226279 w 6487064"/>
            <a:gd name="connsiteY7" fmla="*/ 2160054 h 3129664"/>
            <a:gd name="connsiteX8" fmla="*/ 3716260 w 6487064"/>
            <a:gd name="connsiteY8" fmla="*/ 1911614 h 3129664"/>
            <a:gd name="connsiteX9" fmla="*/ 4264900 w 6487064"/>
            <a:gd name="connsiteY9" fmla="*/ 1604513 h 3129664"/>
            <a:gd name="connsiteX10" fmla="*/ 4816990 w 6487064"/>
            <a:gd name="connsiteY10" fmla="*/ 1256006 h 3129664"/>
            <a:gd name="connsiteX11" fmla="*/ 5365630 w 6487064"/>
            <a:gd name="connsiteY11" fmla="*/ 879894 h 3129664"/>
            <a:gd name="connsiteX12" fmla="*/ 5852160 w 6487064"/>
            <a:gd name="connsiteY12" fmla="*/ 517585 h 3129664"/>
            <a:gd name="connsiteX13" fmla="*/ 6304184 w 6487064"/>
            <a:gd name="connsiteY13" fmla="*/ 151825 h 3129664"/>
            <a:gd name="connsiteX14" fmla="*/ 6487064 w 6487064"/>
            <a:gd name="connsiteY14" fmla="*/ 0 h 3129664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  <a:cxn ang="0">
              <a:pos x="connsiteX11" y="connsiteY11"/>
            </a:cxn>
            <a:cxn ang="0">
              <a:pos x="connsiteX12" y="connsiteY12"/>
            </a:cxn>
            <a:cxn ang="0">
              <a:pos x="connsiteX13" y="connsiteY13"/>
            </a:cxn>
            <a:cxn ang="0">
              <a:pos x="connsiteX14" y="connsiteY14"/>
            </a:cxn>
          </a:cxnLst>
          <a:rect l="l" t="t" r="r" b="b"/>
          <a:pathLst>
            <a:path w="6487064" h="3129664">
              <a:moveTo>
                <a:pt x="0" y="3129664"/>
              </a:moveTo>
              <a:cubicBezTo>
                <a:pt x="116744" y="3115861"/>
                <a:pt x="233488" y="3102059"/>
                <a:pt x="365760" y="3081356"/>
              </a:cubicBezTo>
              <a:cubicBezTo>
                <a:pt x="498032" y="3060653"/>
                <a:pt x="629153" y="3041099"/>
                <a:pt x="793630" y="3005443"/>
              </a:cubicBezTo>
              <a:cubicBezTo>
                <a:pt x="958107" y="2969787"/>
                <a:pt x="1184694" y="2912853"/>
                <a:pt x="1352622" y="2867421"/>
              </a:cubicBezTo>
              <a:cubicBezTo>
                <a:pt x="1520550" y="2821989"/>
                <a:pt x="1637869" y="2786332"/>
                <a:pt x="1801196" y="2732848"/>
              </a:cubicBezTo>
              <a:cubicBezTo>
                <a:pt x="1964523" y="2679364"/>
                <a:pt x="2161780" y="2611504"/>
                <a:pt x="2332583" y="2546518"/>
              </a:cubicBezTo>
              <a:cubicBezTo>
                <a:pt x="2503386" y="2481532"/>
                <a:pt x="2677065" y="2407345"/>
                <a:pt x="2826014" y="2342934"/>
              </a:cubicBezTo>
              <a:cubicBezTo>
                <a:pt x="2974963" y="2278523"/>
                <a:pt x="3077905" y="2231941"/>
                <a:pt x="3226279" y="2160054"/>
              </a:cubicBezTo>
              <a:cubicBezTo>
                <a:pt x="3374653" y="2088167"/>
                <a:pt x="3543157" y="2004204"/>
                <a:pt x="3716260" y="1911614"/>
              </a:cubicBezTo>
              <a:cubicBezTo>
                <a:pt x="3889363" y="1819024"/>
                <a:pt x="4081445" y="1713781"/>
                <a:pt x="4264900" y="1604513"/>
              </a:cubicBezTo>
              <a:cubicBezTo>
                <a:pt x="4448355" y="1495245"/>
                <a:pt x="4633535" y="1376776"/>
                <a:pt x="4816990" y="1256006"/>
              </a:cubicBezTo>
              <a:cubicBezTo>
                <a:pt x="5000445" y="1135236"/>
                <a:pt x="5193102" y="1002964"/>
                <a:pt x="5365630" y="879894"/>
              </a:cubicBezTo>
              <a:cubicBezTo>
                <a:pt x="5538158" y="756824"/>
                <a:pt x="5695734" y="638930"/>
                <a:pt x="5852160" y="517585"/>
              </a:cubicBezTo>
              <a:cubicBezTo>
                <a:pt x="6008586" y="396240"/>
                <a:pt x="6198367" y="238089"/>
                <a:pt x="6304184" y="151825"/>
              </a:cubicBezTo>
              <a:cubicBezTo>
                <a:pt x="6410001" y="65561"/>
                <a:pt x="6448532" y="32780"/>
                <a:pt x="6487064" y="0"/>
              </a:cubicBezTo>
            </a:path>
          </a:pathLst>
        </a:custGeom>
        <a:ln xmlns:a="http://schemas.openxmlformats.org/drawingml/2006/main" w="28575">
          <a:prstDash val="dash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2F94-A199-BA43-994C-49B452EB5760}" type="datetimeFigureOut">
              <a:t>11/10/2021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A87C9-09FB-1440-9709-679134179B9F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58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B5415-19B2-4E24-9144-8E58C47607A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75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A87C9-09FB-1440-9709-679134179B9F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528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3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0526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45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58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39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194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" y="0"/>
            <a:ext cx="25701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55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26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2654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6" y="5599113"/>
            <a:ext cx="27781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04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" y="292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5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06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" y="0"/>
            <a:ext cx="255111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3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9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84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599113"/>
            <a:ext cx="27479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0750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4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8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" y="6588034"/>
            <a:ext cx="9150123" cy="278130"/>
            <a:chOff x="0" y="6588034"/>
            <a:chExt cx="12200164" cy="27813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604907"/>
              <a:ext cx="12192000" cy="2530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514" y="6588034"/>
              <a:ext cx="1390650" cy="27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125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" y="290"/>
            <a:ext cx="2569190" cy="22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0" y="5599324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FFFF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103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taustakuvalla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290"/>
            <a:ext cx="2623278" cy="22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946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kotaustainen 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25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nsi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fi-FI" noProof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" y="0"/>
            <a:ext cx="2585474" cy="22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559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3" y="5599324"/>
            <a:ext cx="2828527" cy="119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3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Matti Sarvimäki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1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287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09" y="5598246"/>
            <a:ext cx="2825594" cy="11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- 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accent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685677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1" y="5599326"/>
            <a:ext cx="2777573" cy="11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1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C5988-717D-E04E-9E9B-8A4DBFEC114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61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97" r:id="rId7"/>
    <p:sldLayoutId id="2147483667" r:id="rId8"/>
    <p:sldLayoutId id="2147483668" r:id="rId9"/>
    <p:sldLayoutId id="2147483798" r:id="rId10"/>
    <p:sldLayoutId id="2147483800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799" r:id="rId9"/>
    <p:sldLayoutId id="2147483801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t>11/10/2021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5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C8D82-2964-1544-BECA-E6D4836DD847}" type="datetimeFigureOut">
              <a:rPr lang="en-US"/>
              <a:t>10/11/21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5988-717D-E04E-9E9B-8A4DBFEC1146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8A27B9-1314-A442-8D1C-55D4F9566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Juuso Välimäki</a:t>
            </a:r>
          </a:p>
          <a:p>
            <a:r>
              <a:rPr lang="fi-FI" dirty="0"/>
              <a:t>October 13,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1EAF52-B3E3-BB41-A472-F9DED1FB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307" y="1766300"/>
            <a:ext cx="7975385" cy="2636000"/>
          </a:xfrm>
        </p:spPr>
        <p:txBody>
          <a:bodyPr/>
          <a:lstStyle/>
          <a:p>
            <a:r>
              <a:rPr lang="fi-FI" sz="3600" dirty="0" err="1"/>
              <a:t>Lecture</a:t>
            </a:r>
            <a:r>
              <a:rPr lang="fi-FI" sz="3600" dirty="0"/>
              <a:t> 9: Supply and </a:t>
            </a:r>
            <a:r>
              <a:rPr lang="fi-FI" sz="3600" dirty="0" err="1"/>
              <a:t>Demand</a:t>
            </a:r>
            <a:r>
              <a:rPr lang="fi-FI" sz="3600" dirty="0"/>
              <a:t>:</a:t>
            </a:r>
            <a:br>
              <a:rPr lang="fi-FI" sz="3600" dirty="0"/>
            </a:br>
            <a:r>
              <a:rPr lang="fi-FI" sz="3600" dirty="0"/>
              <a:t>Price-</a:t>
            </a:r>
            <a:r>
              <a:rPr lang="fi-FI" sz="3600" dirty="0" err="1"/>
              <a:t>Taking</a:t>
            </a:r>
            <a:r>
              <a:rPr lang="fi-FI" sz="3600" dirty="0"/>
              <a:t> and </a:t>
            </a:r>
            <a:r>
              <a:rPr lang="fi-FI" sz="3600" dirty="0" err="1"/>
              <a:t>Competitive</a:t>
            </a:r>
            <a:r>
              <a:rPr lang="fi-FI" sz="3600" dirty="0"/>
              <a:t> Markets</a:t>
            </a:r>
            <a:br>
              <a:rPr lang="fi-FI" sz="3600" dirty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224334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90" y="972766"/>
            <a:ext cx="4702484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The effect of good-specific taxes depends on the elasticity of demand for those goods.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Governments raise more tax revenue by levying taxes on price-inelastic goods. 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Several countries e.g. Denmark and France have introduced taxes on unhealthy foods – to reduce consumption not to raise revenue.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176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Policy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82" y="1342632"/>
            <a:ext cx="4160918" cy="35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71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 Elasticity and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911" y="1669798"/>
            <a:ext cx="8274177" cy="371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 firm’s profit margin depends on the elasticity of demand, which is determined by competition: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Demand is relatively inelastic if there are few close </a:t>
            </a:r>
            <a:r>
              <a:rPr lang="en-US" sz="2400" b="1" dirty="0"/>
              <a:t>substitutes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Firms with </a:t>
            </a:r>
            <a:r>
              <a:rPr lang="en-US" sz="2400" b="1" dirty="0"/>
              <a:t>market power </a:t>
            </a:r>
            <a:r>
              <a:rPr lang="en-US" sz="2400" dirty="0"/>
              <a:t>have enough bargaining power to set prices without losing customers to competitors</a:t>
            </a:r>
          </a:p>
          <a:p>
            <a:r>
              <a:rPr lang="en-US" sz="2400" b="1" dirty="0"/>
              <a:t>Competition policy </a:t>
            </a:r>
            <a:r>
              <a:rPr lang="en-US" sz="2400" dirty="0"/>
              <a:t>(limits on market power) can be beneficial to consumers when firms collude to keep prices high. </a:t>
            </a:r>
          </a:p>
        </p:txBody>
      </p:sp>
    </p:spTree>
    <p:extLst>
      <p:ext uri="{BB962C8B-B14F-4D97-AF65-F5344CB8AC3E}">
        <p14:creationId xmlns:p14="http://schemas.microsoft.com/office/powerpoint/2010/main" val="159668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Power: Monopolies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54" y="1051309"/>
            <a:ext cx="8453209" cy="450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325" dirty="0"/>
              <a:t>Example of market power: A firm selling specialized products.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face little competition and hence have inelastic demand. 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325" dirty="0"/>
              <a:t>They can set price above marginal cost without losing customers, thus earning </a:t>
            </a:r>
            <a:r>
              <a:rPr lang="en-US" sz="2325" b="1" dirty="0"/>
              <a:t>monopoly rents</a:t>
            </a:r>
            <a:r>
              <a:rPr lang="en-US" sz="2325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325" dirty="0"/>
              <a:t>This is a form of market failure because there is deadweight loss.</a:t>
            </a:r>
          </a:p>
          <a:p>
            <a:pPr>
              <a:spcAft>
                <a:spcPts val="900"/>
              </a:spcAft>
            </a:pPr>
            <a:r>
              <a:rPr lang="en-US" sz="2325" dirty="0"/>
              <a:t>A </a:t>
            </a:r>
            <a:r>
              <a:rPr lang="en-US" sz="2325" b="1" dirty="0"/>
              <a:t>natural monopoly </a:t>
            </a:r>
            <a:r>
              <a:rPr lang="en-US" sz="2325" dirty="0"/>
              <a:t>arises when one firm can produce at lower average costs than two or more firms e.g. utilities.</a:t>
            </a:r>
          </a:p>
          <a:p>
            <a:pPr>
              <a:spcAft>
                <a:spcPts val="450"/>
              </a:spcAft>
            </a:pPr>
            <a:r>
              <a:rPr lang="en-US" sz="2325" dirty="0"/>
              <a:t>Instead of encouraging competition, policymakers may put price controls or make these firms publicly owned.</a:t>
            </a:r>
          </a:p>
        </p:txBody>
      </p:sp>
    </p:spTree>
    <p:extLst>
      <p:ext uri="{BB962C8B-B14F-4D97-AF65-F5344CB8AC3E}">
        <p14:creationId xmlns:p14="http://schemas.microsoft.com/office/powerpoint/2010/main" val="4206341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Gaining market power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196" y="1178384"/>
            <a:ext cx="8453209" cy="4501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Firms can increase their market power by: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Innovating – Technological innovation can allow firms to differentiate their products from competitors’ e.g. hybrid cars. Firms that invent a completely new product may prevent competition altogether through </a:t>
            </a:r>
            <a:r>
              <a:rPr lang="en-US" sz="2400" b="1" dirty="0"/>
              <a:t>patents</a:t>
            </a:r>
            <a:r>
              <a:rPr lang="en-US" sz="2400" dirty="0"/>
              <a:t> or </a:t>
            </a:r>
            <a:r>
              <a:rPr lang="en-US" sz="2400" b="1" dirty="0"/>
              <a:t>copyright laws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Advertising – Firms can attract consumers away from competing products and create brand loyalty. Advertising can be more effective than discounts in increasing demand for a brand. </a:t>
            </a:r>
          </a:p>
          <a:p>
            <a:pPr algn="ctr">
              <a:spcAft>
                <a:spcPts val="900"/>
              </a:spcAft>
            </a:pPr>
            <a:r>
              <a:rPr lang="en-US" sz="2400" dirty="0"/>
              <a:t>Both of these tactics can </a:t>
            </a:r>
            <a:r>
              <a:rPr lang="en-US" sz="2400" u="sng" dirty="0"/>
              <a:t>shift</a:t>
            </a:r>
            <a:r>
              <a:rPr lang="en-US" sz="2400" dirty="0"/>
              <a:t> the firm’s demand curve.</a:t>
            </a:r>
          </a:p>
        </p:txBody>
      </p:sp>
    </p:spTree>
    <p:extLst>
      <p:ext uri="{BB962C8B-B14F-4D97-AF65-F5344CB8AC3E}">
        <p14:creationId xmlns:p14="http://schemas.microsoft.com/office/powerpoint/2010/main" val="297785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978899"/>
            <a:ext cx="76297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Model of a firm with </a:t>
            </a:r>
            <a:r>
              <a:rPr lang="en-US" sz="2400" b="1" dirty="0"/>
              <a:t>market power</a:t>
            </a:r>
            <a:r>
              <a:rPr lang="en-US" sz="2400" dirty="0"/>
              <a:t> (price-setter)</a:t>
            </a: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Price and production decisions depend on a firm’s demand curve and cost function.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Profit-</a:t>
            </a:r>
            <a:r>
              <a:rPr lang="en-US" sz="2400" dirty="0" err="1"/>
              <a:t>maximising</a:t>
            </a:r>
            <a:r>
              <a:rPr lang="en-US" sz="2400" dirty="0"/>
              <a:t> choice where </a:t>
            </a:r>
            <a:r>
              <a:rPr lang="en-US" sz="2400" b="1" dirty="0"/>
              <a:t>MRS = MRT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Or, in terms of revenue and costs, where </a:t>
            </a:r>
            <a:r>
              <a:rPr lang="en-US" sz="2400" b="1" dirty="0"/>
              <a:t>MR = MC</a:t>
            </a:r>
          </a:p>
          <a:p>
            <a:endParaRPr lang="en-US" sz="2400" dirty="0"/>
          </a:p>
          <a:p>
            <a:r>
              <a:rPr lang="en-US" sz="2400" dirty="0"/>
              <a:t>2. Surplus measures the gains from trade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Total surplus </a:t>
            </a:r>
            <a:r>
              <a:rPr lang="en-US" sz="2400" dirty="0"/>
              <a:t>= </a:t>
            </a:r>
            <a:r>
              <a:rPr lang="en-US" sz="2400" b="1" dirty="0"/>
              <a:t>Producer surplus </a:t>
            </a:r>
            <a:r>
              <a:rPr lang="en-US" sz="2400" dirty="0"/>
              <a:t>+ </a:t>
            </a:r>
            <a:r>
              <a:rPr lang="en-US" sz="2400" b="1" dirty="0"/>
              <a:t>Consumer surplus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Deadweight loss </a:t>
            </a:r>
            <a:r>
              <a:rPr lang="en-US" sz="2400" dirty="0"/>
              <a:t>when allocation not Pareto efficient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Price elasticity of demand </a:t>
            </a:r>
            <a:r>
              <a:rPr lang="en-US" sz="2400" dirty="0"/>
              <a:t>affects surplus and profits</a:t>
            </a:r>
          </a:p>
        </p:txBody>
      </p:sp>
    </p:spTree>
    <p:extLst>
      <p:ext uri="{BB962C8B-B14F-4D97-AF65-F5344CB8AC3E}">
        <p14:creationId xmlns:p14="http://schemas.microsoft.com/office/powerpoint/2010/main" val="3108492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EE56-09CD-C14B-B2EA-467752965D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/>
              <a:t>for Lecture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85763" indent="-385763">
              <a:buAutoNum type="alphaUcPeriod"/>
            </a:pPr>
            <a:r>
              <a:rPr lang="en-GB" sz="3000" dirty="0"/>
              <a:t> Introduction</a:t>
            </a:r>
          </a:p>
          <a:p>
            <a:pPr marL="385763" indent="-385763">
              <a:buAutoNum type="alphaUcPeriod"/>
            </a:pPr>
            <a:r>
              <a:rPr lang="en-GB" sz="3000" dirty="0"/>
              <a:t> Competitive equilibrium: Key concepts</a:t>
            </a:r>
          </a:p>
          <a:p>
            <a:pPr marL="385763" indent="-385763">
              <a:buAutoNum type="alphaUcPeriod"/>
            </a:pPr>
            <a:r>
              <a:rPr lang="en-GB" sz="3000" dirty="0"/>
              <a:t> Factors that affect equilibrium</a:t>
            </a:r>
          </a:p>
          <a:p>
            <a:pPr marL="385763" indent="-385763">
              <a:buAutoNum type="alphaUcPeriod"/>
            </a:pPr>
            <a:r>
              <a:rPr lang="en-GB" sz="3000" dirty="0"/>
              <a:t> Commodity taxation</a:t>
            </a:r>
          </a:p>
          <a:p>
            <a:pPr marL="385763" indent="-385763">
              <a:buAutoNum type="alphaUcPeriod"/>
            </a:pPr>
            <a:r>
              <a:rPr lang="en-GB" sz="3000" dirty="0"/>
              <a:t> 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1289977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The Context for </a:t>
            </a:r>
            <a:r>
              <a:rPr lang="en-GB" dirty="0">
                <a:latin typeface="+mn-lt"/>
              </a:rPr>
              <a:t>Lecture 9</a:t>
            </a:r>
            <a:endParaRPr lang="en-GB" sz="36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978" y="2072406"/>
            <a:ext cx="8985902" cy="2308324"/>
            <a:chOff x="1053103" y="1595424"/>
            <a:chExt cx="10990500" cy="3077765"/>
          </a:xfrm>
        </p:grpSpPr>
        <p:sp>
          <p:nvSpPr>
            <p:cNvPr id="4" name="TextBox 3"/>
            <p:cNvSpPr txBox="1"/>
            <p:nvPr/>
          </p:nvSpPr>
          <p:spPr>
            <a:xfrm>
              <a:off x="1053103" y="1595424"/>
              <a:ext cx="10128381" cy="3077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Firms with </a:t>
              </a:r>
              <a:r>
                <a:rPr lang="en-US" sz="2400" b="1" dirty="0"/>
                <a:t>market power </a:t>
              </a:r>
              <a:r>
                <a:rPr lang="en-US" sz="2400" dirty="0"/>
                <a:t>can set their own price.</a:t>
              </a:r>
            </a:p>
            <a:p>
              <a:r>
                <a:rPr lang="en-US" sz="2400" dirty="0"/>
                <a:t>Market outcomes are generally not Pareto-efficient.</a:t>
              </a:r>
            </a:p>
            <a:p>
              <a:endParaRPr lang="en-US" sz="2400" dirty="0"/>
            </a:p>
            <a:p>
              <a:r>
                <a:rPr lang="en-US" sz="2400" dirty="0"/>
                <a:t>In reality, many firms are price-takers. 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How does their behavior differ from price-setting firms?</a:t>
              </a:r>
            </a:p>
            <a:p>
              <a:pPr marL="342900" indent="-342900">
                <a:buFont typeface="Arial"/>
                <a:buChar char="•"/>
              </a:pPr>
              <a:r>
                <a:rPr lang="en-US" sz="2400" dirty="0"/>
                <a:t>Can competition improve market outcomes?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63256" y="2075947"/>
              <a:ext cx="22803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(Lecture 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36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2840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This </a:t>
            </a:r>
            <a:r>
              <a:rPr lang="en-GB" dirty="0">
                <a:latin typeface="+mn-lt"/>
              </a:rPr>
              <a:t>Lecture</a:t>
            </a:r>
            <a:r>
              <a:rPr lang="en-GB" sz="3600" dirty="0">
                <a:latin typeface="+mn-lt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68" y="1423927"/>
            <a:ext cx="74868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Model of interactions between price-taking firms and customers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Perfect competition </a:t>
            </a:r>
            <a:r>
              <a:rPr lang="en-US" sz="2400" dirty="0"/>
              <a:t>= special case of the model</a:t>
            </a:r>
            <a:endParaRPr lang="en-US" sz="2400" b="1" dirty="0"/>
          </a:p>
          <a:p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Similarities and differences between price-taking and price-setting firms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8101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2281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Demand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110" y="2159040"/>
            <a:ext cx="4368101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Demand curve </a:t>
            </a:r>
            <a:r>
              <a:rPr lang="en-US" sz="2400" dirty="0"/>
              <a:t>= Price at which Q books can be sold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pay (WTP)</a:t>
            </a:r>
            <a:r>
              <a:rPr lang="en-US" sz="2400" dirty="0"/>
              <a:t> of buyers.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Imagine the buyers ordered by their willingness to pay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At any price, those willing to pay the most buy first</a:t>
            </a:r>
          </a:p>
        </p:txBody>
      </p:sp>
      <p:pic>
        <p:nvPicPr>
          <p:cNvPr id="5" name="Picture 4" descr="figure-08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43" y="2202662"/>
            <a:ext cx="4497743" cy="24526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D9CC4B-9056-4D4E-BCD5-FB591F22283F}"/>
              </a:ext>
            </a:extLst>
          </p:cNvPr>
          <p:cNvSpPr txBox="1"/>
          <p:nvPr/>
        </p:nvSpPr>
        <p:spPr>
          <a:xfrm>
            <a:off x="391886" y="1270660"/>
            <a:ext cx="8454237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/>
              <a:t>In some markets, supply and demand are easy to understand:</a:t>
            </a:r>
          </a:p>
          <a:p>
            <a:r>
              <a:rPr lang="en-US" sz="2400" dirty="0"/>
              <a:t>Consider the market for second-hand textbooks</a:t>
            </a:r>
          </a:p>
        </p:txBody>
      </p:sp>
    </p:spTree>
    <p:extLst>
      <p:ext uri="{BB962C8B-B14F-4D97-AF65-F5344CB8AC3E}">
        <p14:creationId xmlns:p14="http://schemas.microsoft.com/office/powerpoint/2010/main" val="50234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214" y="2137142"/>
            <a:ext cx="4465735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b="1" dirty="0"/>
              <a:t>Supply curve </a:t>
            </a:r>
            <a:r>
              <a:rPr lang="en-US" sz="2400" dirty="0"/>
              <a:t>= total number of the books that would be sold at any given price.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Represents the </a:t>
            </a:r>
            <a:r>
              <a:rPr lang="en-US" sz="2400" b="1" dirty="0"/>
              <a:t>willingness to accept (WTA) </a:t>
            </a:r>
            <a:r>
              <a:rPr lang="en-US" sz="2400" dirty="0"/>
              <a:t>of sellers.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Sellers may have different </a:t>
            </a:r>
            <a:r>
              <a:rPr lang="en-US" sz="2400" b="1" dirty="0"/>
              <a:t>reservation prices</a:t>
            </a:r>
            <a:r>
              <a:rPr lang="en-US" sz="2400" dirty="0"/>
              <a:t>.</a:t>
            </a:r>
          </a:p>
        </p:txBody>
      </p:sp>
      <p:pic>
        <p:nvPicPr>
          <p:cNvPr id="5" name="Picture 4" descr="figure-08-02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482" y="2237295"/>
            <a:ext cx="4370725" cy="238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2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>
                <a:latin typeface="+mn-lt"/>
              </a:rPr>
              <a:t>Gains from Trade</a:t>
            </a:r>
          </a:p>
        </p:txBody>
      </p:sp>
    </p:spTree>
    <p:extLst>
      <p:ext uri="{BB962C8B-B14F-4D97-AF65-F5344CB8AC3E}">
        <p14:creationId xmlns:p14="http://schemas.microsoft.com/office/powerpoint/2010/main" val="3904715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Equilibrium price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597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No other price is </a:t>
            </a:r>
            <a:r>
              <a:rPr lang="en-US" sz="2400" b="1" dirty="0"/>
              <a:t>an equilibrium.</a:t>
            </a:r>
            <a:r>
              <a:rPr lang="en-US" sz="2400" dirty="0"/>
              <a:t> At any price above P*, there would be </a:t>
            </a:r>
            <a:r>
              <a:rPr lang="en-US" sz="2400" b="1" dirty="0"/>
              <a:t>excess supply</a:t>
            </a:r>
            <a:r>
              <a:rPr lang="en-US" sz="2400" dirty="0"/>
              <a:t>, i.e. more units supplied than demanded: rationing of sellers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more would be demanded than supplied: rationing of buyers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the </a:t>
            </a:r>
            <a:r>
              <a:rPr lang="en-US" sz="2400" b="1" dirty="0"/>
              <a:t>equilibrium (market-clearing) price</a:t>
            </a:r>
            <a:r>
              <a:rPr lang="en-US" sz="2400" dirty="0"/>
              <a:t>, supply equals </a:t>
            </a:r>
          </a:p>
          <a:p>
            <a:r>
              <a:rPr lang="en-US" sz="2400" dirty="0"/>
              <a:t>demand.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430" y="2871760"/>
            <a:ext cx="4391398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0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Equilibrium price 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20" y="1924026"/>
            <a:ext cx="48169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If price is above P*, the producers whose products were left unsold compete for new buyers by lowering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prices below P*, the buyers left without the goods bid up the prices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In intermediate micro, you will play a market game and see this at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172" y="938151"/>
            <a:ext cx="8868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 informal price adjustment mechanism justifies the equilibrium</a:t>
            </a:r>
          </a:p>
        </p:txBody>
      </p:sp>
      <p:pic>
        <p:nvPicPr>
          <p:cNvPr id="9" name="Picture 8" descr="figure-08-03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4" y="2871760"/>
            <a:ext cx="4154324" cy="239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4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997" y="119743"/>
            <a:ext cx="8085599" cy="569026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perceive a flat demand curve: P(Q)=P</a:t>
                </a:r>
              </a:p>
              <a:p>
                <a:r>
                  <a:rPr lang="en-US" sz="2400" dirty="0"/>
                  <a:t>for all Q.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What is the reason for this?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Start with a market where price falls to zero at Q=10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simplicity, assume P(Q) = 10 - Q for Q below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Double the market by adding to the market a copy of each consumer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Sum the two demand curves horizontally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new demand function is now given by P(Q) = 10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By increasing the market to 10-fold copy of the original, the demand curve is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Increasing the market size makes the demand curve flatter: for N-fold copy,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26" y="558635"/>
                <a:ext cx="8185251" cy="4906728"/>
              </a:xfrm>
              <a:prstGeom prst="rect">
                <a:avLst/>
              </a:prstGeom>
              <a:blipFill>
                <a:blip r:embed="rId2"/>
                <a:stretch>
                  <a:fillRect l="-1085" t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7764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Price-taking </a:t>
                </a:r>
                <a:r>
                  <a:rPr lang="en-US" sz="2400" dirty="0"/>
                  <a:t>firms</a:t>
                </a:r>
                <a:r>
                  <a:rPr lang="en-US" sz="2400" b="1" dirty="0"/>
                  <a:t> </a:t>
                </a:r>
                <a:r>
                  <a:rPr lang="en-US" sz="2400" dirty="0"/>
                  <a:t>are small relative to the market size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a firm can produce only a small quantity relative to total market size, its impact on prices is small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that all other firms produce a total of Q in the market and our firm in question produces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the firm’s marginal cost is above 10 when own production  q &gt;10. The firm never produces above 10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maximal effect of the firm on the price in the N-fold market is  </a:t>
                </a:r>
              </a:p>
              <a:p>
                <a:r>
                  <a:rPr lang="en-US" sz="2000" dirty="0"/>
                  <a:t>	P(Q) – P(Q+10)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Q – (10 -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/>
                  <a:t>(Q+10))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If N is large (so that the firm is small relative to market), the price impact is small.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859477"/>
                <a:ext cx="8185251" cy="3974678"/>
              </a:xfrm>
              <a:prstGeom prst="rect">
                <a:avLst/>
              </a:prstGeom>
              <a:blipFill>
                <a:blip r:embed="rId2"/>
                <a:stretch>
                  <a:fillRect l="-1085" t="-1274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702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226621"/>
            <a:ext cx="8085599" cy="65215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How to determine Q above?</a:t>
                </a: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Imagine all firms are alike, i.e. same marginal cost MC(q) = 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Price taking: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Since MR(q) = P(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– </a:t>
                </a:r>
                <a:r>
                  <a:rPr lang="en-US" sz="2000" dirty="0" err="1"/>
                  <a:t>qP</a:t>
                </a:r>
                <a:r>
                  <a:rPr lang="en-US" sz="2000" dirty="0"/>
                  <a:t>’(</a:t>
                </a:r>
                <a:r>
                  <a:rPr lang="en-US" sz="2000" dirty="0" err="1"/>
                  <a:t>Q+q</a:t>
                </a:r>
                <a:r>
                  <a:rPr lang="en-US" sz="2000" dirty="0"/>
                  <a:t>) ≈ P(Q) for N large, this is a good approximation as shown on the previous slide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Profit maximization in this case: </a:t>
                </a:r>
              </a:p>
              <a:p>
                <a:pPr lvl="1"/>
                <a:r>
                  <a:rPr lang="en-US" sz="2000" dirty="0"/>
                  <a:t>MC(q) = MR(q) = P(Q)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For concreteness, let N=100 so that P(Q) = 10 -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Suppose there are 200 other firms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Then Q=200q and P(Q) = P(200q) = 10 -2q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On the other hand, MC(q) = q = P(200q) = 10-2q from profit maximization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Thus MC(q) =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/>
                  <a:t> = P(Q) and Q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You get the total supply by summing horizontally the MC(q) curves over all firms in the market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2" y="978899"/>
                <a:ext cx="8185251" cy="5336141"/>
              </a:xfrm>
              <a:prstGeom prst="rect">
                <a:avLst/>
              </a:prstGeom>
              <a:blipFill>
                <a:blip r:embed="rId2"/>
                <a:stretch>
                  <a:fillRect l="-775" t="-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101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Price-taking firms: Market supply curve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5695" y="4597246"/>
            <a:ext cx="8039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Market supply curve – the total amount produced by all firms at each price. If firms have identical cost functions, market supply curve = market marginal cost curve.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figure-08-07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07" y="1881702"/>
            <a:ext cx="3973987" cy="26226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9410CE-A41D-DB43-9FC8-661A9B535476}"/>
              </a:ext>
            </a:extLst>
          </p:cNvPr>
          <p:cNvSpPr txBox="1"/>
          <p:nvPr/>
        </p:nvSpPr>
        <p:spPr>
          <a:xfrm>
            <a:off x="700644" y="1068779"/>
            <a:ext cx="789799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Here is the story from the previous slides in pictures: Market for 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7AE92-705F-0E40-9878-D448745DC65C}"/>
              </a:ext>
            </a:extLst>
          </p:cNvPr>
          <p:cNvSpPr txBox="1"/>
          <p:nvPr/>
        </p:nvSpPr>
        <p:spPr>
          <a:xfrm>
            <a:off x="6151420" y="2826327"/>
            <a:ext cx="133003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Market consists of </a:t>
            </a:r>
          </a:p>
          <a:p>
            <a:r>
              <a:rPr lang="en-US" sz="1600" dirty="0"/>
              <a:t>50 identical firms </a:t>
            </a:r>
          </a:p>
        </p:txBody>
      </p:sp>
    </p:spTree>
    <p:extLst>
      <p:ext uri="{BB962C8B-B14F-4D97-AF65-F5344CB8AC3E}">
        <p14:creationId xmlns:p14="http://schemas.microsoft.com/office/powerpoint/2010/main" val="1107049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Key concepts: Competitive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5455" y="1138351"/>
            <a:ext cx="66671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Competitive equilibrium</a:t>
            </a:r>
            <a:r>
              <a:rPr lang="en-US" sz="2400" dirty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All buyers and sellers are </a:t>
            </a:r>
            <a:r>
              <a:rPr lang="en-US" sz="2400" b="1" dirty="0"/>
              <a:t>price-takers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At the prevailing market price, supply = demand and price equals marginal cost</a:t>
            </a:r>
          </a:p>
        </p:txBody>
      </p:sp>
      <p:pic>
        <p:nvPicPr>
          <p:cNvPr id="6" name="Picture 5" descr="figure-08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35" y="3057484"/>
            <a:ext cx="4135343" cy="262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43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Characteristics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097" y="1452716"/>
            <a:ext cx="4748168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All gains from trade are exploited in equilibrium (no deadweight loss), invisible hand.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cost of producing additional units (the marginal cost) is at least as large as the </a:t>
            </a:r>
            <a:r>
              <a:rPr lang="en-US" sz="2400" dirty="0" err="1"/>
              <a:t>wtp</a:t>
            </a:r>
            <a:r>
              <a:rPr lang="en-US" sz="2400" dirty="0"/>
              <a:t> of any consumer that does not buy</a:t>
            </a:r>
          </a:p>
          <a:p>
            <a:pPr marL="342900" indent="-34290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Transaction only affects buyers and sellers (no </a:t>
            </a:r>
            <a:r>
              <a:rPr lang="en-US" sz="2400" b="1" dirty="0"/>
              <a:t>external effects</a:t>
            </a:r>
            <a:r>
              <a:rPr lang="en-US" sz="2400" dirty="0"/>
              <a:t>)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265" y="1750403"/>
            <a:ext cx="3902242" cy="260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7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Competitive equilibrium: Caveats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We saw in the case of price-setting firms that market power leads to deadweight loss (price above MC)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To gain market power, homogenous goods are often differentiated along some dimensions (different delivery options, different add-ons)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Travel costs, past experiences etc. may make it hard to change suppliers</a:t>
            </a:r>
          </a:p>
        </p:txBody>
      </p:sp>
    </p:spTree>
    <p:extLst>
      <p:ext uri="{BB962C8B-B14F-4D97-AF65-F5344CB8AC3E}">
        <p14:creationId xmlns:p14="http://schemas.microsoft.com/office/powerpoint/2010/main" val="2267316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+mn-lt"/>
              </a:rPr>
              <a:t>Competitive equilibrium: Is it a good model?</a:t>
            </a:r>
          </a:p>
        </p:txBody>
      </p:sp>
      <p:pic>
        <p:nvPicPr>
          <p:cNvPr id="5" name="Picture 4" descr="figure-08-09-a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385" y="1101086"/>
            <a:ext cx="4097147" cy="2602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96" y="1101086"/>
            <a:ext cx="4586657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Clear view of the market forces in an idealized setting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No market power is clearly an approximation, but the model is the limit outcome of models with small firms with limited market power (more on this in later courses)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Allows for a clean analysis of external changes to the market such as the introduction of taxes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2914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Measuring Surplus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873" y="1028562"/>
            <a:ext cx="43471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Consumer surplus </a:t>
            </a:r>
            <a:r>
              <a:rPr lang="en-US" sz="2400" dirty="0"/>
              <a:t>(CS) = the total difference between willingness-to-pay and purchase price</a:t>
            </a:r>
          </a:p>
          <a:p>
            <a:endParaRPr lang="en-US" sz="2400" b="1" dirty="0"/>
          </a:p>
          <a:p>
            <a:r>
              <a:rPr lang="en-US" sz="2400" b="1" dirty="0"/>
              <a:t>Producer surplus </a:t>
            </a:r>
            <a:r>
              <a:rPr lang="en-US" sz="2400" dirty="0"/>
              <a:t>(PS)</a:t>
            </a:r>
            <a:r>
              <a:rPr lang="en-US" sz="2400" b="1" dirty="0"/>
              <a:t> </a:t>
            </a:r>
            <a:r>
              <a:rPr lang="en-US" sz="2400" dirty="0"/>
              <a:t>= the total difference between revenue and marginal cost</a:t>
            </a:r>
          </a:p>
          <a:p>
            <a:r>
              <a:rPr lang="en-US" sz="2400" dirty="0"/>
              <a:t>(Profit = PS – fixed costs)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9343" y="4444882"/>
            <a:ext cx="720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surplus = Consumer surplus + Producer surplus</a:t>
            </a:r>
          </a:p>
          <a:p>
            <a:r>
              <a:rPr lang="en-US" sz="2400" dirty="0"/>
              <a:t>		     = Total gains from trade</a:t>
            </a:r>
          </a:p>
        </p:txBody>
      </p:sp>
      <p:pic>
        <p:nvPicPr>
          <p:cNvPr id="9" name="Picture 8" descr="figure-07-14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67" y="1212789"/>
            <a:ext cx="4622633" cy="29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98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Factors that affect equilibrium</a:t>
            </a:r>
          </a:p>
        </p:txBody>
      </p:sp>
    </p:spTree>
    <p:extLst>
      <p:ext uri="{BB962C8B-B14F-4D97-AF65-F5344CB8AC3E}">
        <p14:creationId xmlns:p14="http://schemas.microsoft.com/office/powerpoint/2010/main" val="2195119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72" y="1696352"/>
            <a:ext cx="4743221" cy="33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/>
              <a:t>Buyers and sellers adjust their behavior so that the market clears.</a:t>
            </a:r>
          </a:p>
          <a:p>
            <a:pPr>
              <a:spcAft>
                <a:spcPts val="450"/>
              </a:spcAft>
            </a:pPr>
            <a:r>
              <a:rPr lang="en-US" sz="2000" dirty="0"/>
              <a:t>E.g. introduction of electric ovens</a:t>
            </a:r>
          </a:p>
          <a:p>
            <a:r>
              <a:rPr lang="en-US" sz="2000" dirty="0"/>
              <a:t>1. Supply of bread increases at every price (supply curve shifts)</a:t>
            </a:r>
          </a:p>
          <a:p>
            <a:r>
              <a:rPr lang="en-US" sz="2000" dirty="0"/>
              <a:t>2. Excess supply at the going market price (move along demand curve)</a:t>
            </a:r>
          </a:p>
          <a:p>
            <a:r>
              <a:rPr lang="en-US" sz="2000" dirty="0"/>
              <a:t>3. Price falls to a new equilibrium</a:t>
            </a:r>
          </a:p>
          <a:p>
            <a:r>
              <a:rPr lang="en-US" sz="2000" dirty="0"/>
              <a:t>4. Do we know that sellers make bigger profits with the new technology?</a:t>
            </a:r>
          </a:p>
        </p:txBody>
      </p:sp>
      <p:pic>
        <p:nvPicPr>
          <p:cNvPr id="7" name="Picture 6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593" y="2796508"/>
            <a:ext cx="3958454" cy="2609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3495" y="865355"/>
            <a:ext cx="827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entire supply or demand curve can shift due to </a:t>
            </a:r>
            <a:r>
              <a:rPr lang="en-US" sz="2000" b="1" dirty="0"/>
              <a:t>exogenous shocks </a:t>
            </a:r>
            <a:r>
              <a:rPr lang="en-US" sz="2000" dirty="0"/>
              <a:t>e.g. technological change, popularity, arrival of close substitutes etc.</a:t>
            </a:r>
          </a:p>
        </p:txBody>
      </p:sp>
    </p:spTree>
    <p:extLst>
      <p:ext uri="{BB962C8B-B14F-4D97-AF65-F5344CB8AC3E}">
        <p14:creationId xmlns:p14="http://schemas.microsoft.com/office/powerpoint/2010/main" val="238431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Shifting</a:t>
            </a:r>
            <a:r>
              <a:rPr lang="fi-FI" dirty="0"/>
              <a:t> </a:t>
            </a:r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curve</a:t>
            </a:r>
            <a:endParaRPr lang="fi-FI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2573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637392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Market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Market supply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5125626" y="3655724"/>
            <a:ext cx="94" cy="229803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/>
          <p:nvPr/>
        </p:nvCxnSpPr>
        <p:spPr>
          <a:xfrm flipH="1" flipV="1">
            <a:off x="1169866" y="3604834"/>
            <a:ext cx="3888485" cy="21035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21267743">
            <a:off x="1318701" y="1257231"/>
            <a:ext cx="6517225" cy="3484442"/>
          </a:xfrm>
          <a:custGeom>
            <a:avLst/>
            <a:gdLst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3" fmla="*/ 6517225 w 6517225"/>
              <a:gd name="connsiteY3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225" h="3540440">
                <a:moveTo>
                  <a:pt x="0" y="0"/>
                </a:moveTo>
                <a:cubicBezTo>
                  <a:pt x="1073375" y="853041"/>
                  <a:pt x="2146750" y="1603460"/>
                  <a:pt x="3232954" y="2193533"/>
                </a:cubicBezTo>
                <a:cubicBezTo>
                  <a:pt x="4319158" y="2783606"/>
                  <a:pt x="6517225" y="3540440"/>
                  <a:pt x="6517225" y="3540440"/>
                </a:cubicBezTo>
              </a:path>
            </a:pathLst>
          </a:cu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B31E0D-7219-7646-A737-E06FF00B7998}"/>
              </a:ext>
            </a:extLst>
          </p:cNvPr>
          <p:cNvSpPr txBox="1"/>
          <p:nvPr/>
        </p:nvSpPr>
        <p:spPr>
          <a:xfrm>
            <a:off x="5030375" y="3276685"/>
            <a:ext cx="3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1778222">
            <a:off x="1311791" y="1988122"/>
            <a:ext cx="2273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New demand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37E1B8-F642-7F47-A3D5-D9ED4EA2AA19}"/>
              </a:ext>
            </a:extLst>
          </p:cNvPr>
          <p:cNvSpPr/>
          <p:nvPr/>
        </p:nvSpPr>
        <p:spPr>
          <a:xfrm>
            <a:off x="5084199" y="358093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3331972" y="1447801"/>
            <a:ext cx="311962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Due</a:t>
            </a:r>
            <a:r>
              <a:rPr lang="fi-FI" sz="1600" dirty="0"/>
              <a:t> to </a:t>
            </a:r>
            <a:r>
              <a:rPr lang="fi-FI" sz="1600" dirty="0" err="1"/>
              <a:t>increased</a:t>
            </a:r>
            <a:r>
              <a:rPr lang="fi-FI" sz="1600" dirty="0"/>
              <a:t> </a:t>
            </a:r>
            <a:r>
              <a:rPr lang="fi-FI" sz="1600" dirty="0" err="1"/>
              <a:t>concern</a:t>
            </a:r>
            <a:r>
              <a:rPr lang="fi-FI" sz="1600" dirty="0"/>
              <a:t> for </a:t>
            </a:r>
            <a:r>
              <a:rPr lang="fi-FI" sz="1600" dirty="0" err="1"/>
              <a:t>animal</a:t>
            </a:r>
            <a:r>
              <a:rPr lang="fi-FI" sz="1600" dirty="0"/>
              <a:t> </a:t>
            </a:r>
            <a:r>
              <a:rPr lang="fi-FI" sz="1600" dirty="0" err="1"/>
              <a:t>welfare</a:t>
            </a:r>
            <a:r>
              <a:rPr lang="fi-FI" sz="1600" dirty="0"/>
              <a:t>, </a:t>
            </a:r>
            <a:r>
              <a:rPr lang="fi-FI" sz="1600" dirty="0" err="1"/>
              <a:t>demand</a:t>
            </a:r>
            <a:r>
              <a:rPr lang="fi-FI" sz="1600" dirty="0"/>
              <a:t> for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shifted</a:t>
            </a:r>
            <a:r>
              <a:rPr lang="fi-FI" sz="1600" dirty="0"/>
              <a:t> </a:t>
            </a:r>
            <a:r>
              <a:rPr lang="fi-FI" sz="1600" dirty="0" err="1"/>
              <a:t>away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meat</a:t>
            </a:r>
            <a:r>
              <a:rPr lang="fi-FI" sz="1600" dirty="0"/>
              <a:t> </a:t>
            </a:r>
            <a:r>
              <a:rPr lang="fi-FI" sz="1600" dirty="0" err="1"/>
              <a:t>towards</a:t>
            </a:r>
            <a:r>
              <a:rPr lang="fi-FI" sz="1600" dirty="0"/>
              <a:t> </a:t>
            </a:r>
            <a:r>
              <a:rPr lang="fi-FI" sz="1600" dirty="0" err="1"/>
              <a:t>bread</a:t>
            </a:r>
            <a:endParaRPr lang="fi-FI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6540500" y="2768601"/>
            <a:ext cx="2463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new</a:t>
            </a:r>
            <a:r>
              <a:rPr lang="fi-FI" sz="1600" dirty="0"/>
              <a:t> </a:t>
            </a:r>
            <a:r>
              <a:rPr lang="fi-FI" sz="1600" dirty="0" err="1"/>
              <a:t>equilibrium</a:t>
            </a:r>
            <a:r>
              <a:rPr lang="fi-FI" sz="1600" dirty="0"/>
              <a:t>,</a:t>
            </a:r>
          </a:p>
          <a:p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price</a:t>
            </a:r>
            <a:r>
              <a:rPr lang="fi-FI" sz="1600" dirty="0"/>
              <a:t> of </a:t>
            </a:r>
            <a:r>
              <a:rPr lang="fi-FI" sz="1600" dirty="0" err="1"/>
              <a:t>bread</a:t>
            </a:r>
            <a:r>
              <a:rPr lang="fi-FI" sz="1600" dirty="0"/>
              <a:t> is </a:t>
            </a:r>
            <a:r>
              <a:rPr lang="fi-FI" sz="1600" dirty="0" err="1"/>
              <a:t>higher</a:t>
            </a:r>
            <a:r>
              <a:rPr lang="fi-FI" sz="1600" dirty="0"/>
              <a:t> and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bakers</a:t>
            </a:r>
            <a:r>
              <a:rPr lang="fi-FI" sz="1600" dirty="0"/>
              <a:t> </a:t>
            </a:r>
            <a:r>
              <a:rPr lang="fi-FI" sz="1600" dirty="0" err="1"/>
              <a:t>make</a:t>
            </a:r>
            <a:r>
              <a:rPr lang="fi-FI" sz="1600" dirty="0"/>
              <a:t> </a:t>
            </a:r>
            <a:r>
              <a:rPr lang="fi-FI" sz="1600" dirty="0" err="1"/>
              <a:t>bigger</a:t>
            </a:r>
            <a:r>
              <a:rPr lang="fi-FI" sz="1600" dirty="0"/>
              <a:t> </a:t>
            </a:r>
            <a:r>
              <a:rPr lang="fi-FI" sz="1600" dirty="0" err="1"/>
              <a:t>profits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446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33" grpId="0"/>
      <p:bldP spid="24" grpId="0" animBg="1"/>
      <p:bldP spid="36" grpId="0"/>
      <p:bldP spid="3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501" y="179120"/>
            <a:ext cx="8085599" cy="537232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Market Entry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01" y="4318871"/>
            <a:ext cx="852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existing firms are earning </a:t>
            </a:r>
            <a:r>
              <a:rPr lang="en-US" sz="2400" b="1" dirty="0"/>
              <a:t>economic rents </a:t>
            </a:r>
            <a:r>
              <a:rPr lang="en-US" sz="2400" dirty="0"/>
              <a:t>and </a:t>
            </a:r>
            <a:r>
              <a:rPr lang="en-US" sz="2400" b="1" dirty="0"/>
              <a:t>costs of entry </a:t>
            </a:r>
            <a:r>
              <a:rPr lang="en-US" sz="2400" dirty="0"/>
              <a:t>are not too high, other firms may enter the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Similarly, the demand may shift due to entry of new buyers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0823" y="723630"/>
            <a:ext cx="738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supply curve can also shift due to market entry</a:t>
            </a:r>
          </a:p>
        </p:txBody>
      </p:sp>
      <p:pic>
        <p:nvPicPr>
          <p:cNvPr id="9" name="Picture 8" descr="figure-08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35" y="1554627"/>
            <a:ext cx="4112952" cy="26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F6ADF-3566-3346-B9AD-CACD78D8B11B}"/>
              </a:ext>
            </a:extLst>
          </p:cNvPr>
          <p:cNvSpPr txBox="1"/>
          <p:nvPr/>
        </p:nvSpPr>
        <p:spPr>
          <a:xfrm>
            <a:off x="690664" y="1011677"/>
            <a:ext cx="7913333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err="1"/>
              <a:t>Demand</a:t>
            </a:r>
            <a:r>
              <a:rPr lang="fi-FI" sz="2000" b="1" dirty="0"/>
              <a:t>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r>
              <a:rPr lang="fi-FI" sz="2000" b="1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income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population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substitute</a:t>
            </a:r>
            <a:r>
              <a:rPr lang="fi-FI" sz="2000" dirty="0"/>
              <a:t>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complement</a:t>
            </a:r>
            <a:r>
              <a:rPr lang="fi-FI" sz="2000" dirty="0"/>
              <a:t>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Demand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tastes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Changes</a:t>
            </a:r>
            <a:r>
              <a:rPr lang="fi-FI" sz="2000" dirty="0"/>
              <a:t> in </a:t>
            </a: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  <a:p>
            <a:r>
              <a:rPr lang="fi-FI" sz="2000" b="1" dirty="0"/>
              <a:t>Supply </a:t>
            </a:r>
            <a:r>
              <a:rPr lang="fi-FI" sz="2000" b="1" dirty="0" err="1"/>
              <a:t>curve</a:t>
            </a:r>
            <a:r>
              <a:rPr lang="fi-FI" sz="2000" b="1" dirty="0"/>
              <a:t> </a:t>
            </a:r>
            <a:r>
              <a:rPr lang="fi-FI" sz="2000" b="1" dirty="0" err="1"/>
              <a:t>shifters</a:t>
            </a:r>
            <a:endParaRPr lang="fi-FI" sz="2000" b="1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Technological</a:t>
            </a:r>
            <a:r>
              <a:rPr lang="fi-FI" sz="2000" dirty="0"/>
              <a:t> </a:t>
            </a:r>
            <a:r>
              <a:rPr lang="fi-FI" sz="2000" dirty="0" err="1"/>
              <a:t>innovations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/>
              <a:t>Input </a:t>
            </a:r>
            <a:r>
              <a:rPr lang="fi-FI" sz="2000" dirty="0" err="1"/>
              <a:t>prices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Production</a:t>
            </a:r>
            <a:r>
              <a:rPr lang="fi-FI" sz="2000" dirty="0"/>
              <a:t> </a:t>
            </a:r>
            <a:r>
              <a:rPr lang="fi-FI" sz="2000" dirty="0" err="1"/>
              <a:t>conditions</a:t>
            </a:r>
            <a:r>
              <a:rPr lang="fi-FI" sz="2000" dirty="0"/>
              <a:t> (</a:t>
            </a:r>
            <a:r>
              <a:rPr lang="fi-FI" sz="2000" dirty="0" err="1"/>
              <a:t>weather</a:t>
            </a:r>
            <a:r>
              <a:rPr lang="fi-FI" sz="2000" dirty="0"/>
              <a:t> etc.)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Taxes</a:t>
            </a:r>
            <a:r>
              <a:rPr lang="fi-FI" sz="2000" dirty="0"/>
              <a:t> and </a:t>
            </a:r>
            <a:r>
              <a:rPr lang="fi-FI" sz="2000" dirty="0" err="1"/>
              <a:t>subsidies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Expectations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r>
              <a:rPr lang="fi-FI" sz="2000" dirty="0" err="1"/>
              <a:t>Entry</a:t>
            </a:r>
            <a:r>
              <a:rPr lang="fi-FI" sz="2000" dirty="0"/>
              <a:t> and </a:t>
            </a:r>
            <a:r>
              <a:rPr lang="fi-FI" sz="2000" dirty="0" err="1"/>
              <a:t>exit</a:t>
            </a:r>
            <a:r>
              <a:rPr lang="fi-FI" sz="2000" dirty="0"/>
              <a:t> of </a:t>
            </a:r>
            <a:r>
              <a:rPr lang="fi-FI" sz="2000" dirty="0" err="1"/>
              <a:t>producers</a:t>
            </a:r>
            <a:endParaRPr lang="fi-FI" sz="2000" dirty="0"/>
          </a:p>
          <a:p>
            <a:pPr marL="457200" indent="-457200">
              <a:buFont typeface="+mj-lt"/>
              <a:buAutoNum type="arabicPeriod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91744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376" y="131619"/>
            <a:ext cx="8085599" cy="557151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Changes in supply and demand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3CC15-CC43-1246-9B3F-299503D03E04}"/>
              </a:ext>
            </a:extLst>
          </p:cNvPr>
          <p:cNvSpPr txBox="1"/>
          <p:nvPr/>
        </p:nvSpPr>
        <p:spPr>
          <a:xfrm flipH="1">
            <a:off x="676958" y="605642"/>
            <a:ext cx="8015780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b="1" dirty="0"/>
              <a:t>How can you tell shifts in demand and supply apart?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 and quantity move in the same direction you are likely to see movements on the supply curve, i.e. shifts in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prices and quantities move in opposite directions, you see movements on the demand curve (i.e. shifts in supply)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can you estimate the demand and supply curves?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a very tricky question because you observe equilibrium prices and quantities determined by both (lack of identification)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can observe shocks that shift only supply (e.g. weather conditions in Australia and Canada for wheat production), you have hope for estimating the demand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 general not very easy to find such shifters for either demand or supply. More on this in Principles of Empirical Analysis and Introduction to Econometrics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73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Commodity taxes and equilibrium</a:t>
            </a:r>
          </a:p>
        </p:txBody>
      </p:sp>
    </p:spTree>
    <p:extLst>
      <p:ext uri="{BB962C8B-B14F-4D97-AF65-F5344CB8AC3E}">
        <p14:creationId xmlns:p14="http://schemas.microsoft.com/office/powerpoint/2010/main" val="3284633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Commodity</a:t>
            </a:r>
            <a:r>
              <a:rPr lang="fi-FI" dirty="0"/>
              <a:t> </a:t>
            </a:r>
            <a:r>
              <a:rPr lang="fi-FI" dirty="0" err="1"/>
              <a:t>taxes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33123" y="978899"/>
            <a:ext cx="8085599" cy="4804384"/>
          </a:xfrm>
        </p:spPr>
        <p:txBody>
          <a:bodyPr/>
          <a:lstStyle/>
          <a:p>
            <a:r>
              <a:rPr lang="fi-FI" dirty="0"/>
              <a:t>Value </a:t>
            </a:r>
            <a:r>
              <a:rPr lang="fi-FI" dirty="0" err="1"/>
              <a:t>added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(</a:t>
            </a:r>
            <a:r>
              <a:rPr lang="fi-FI" dirty="0" err="1"/>
              <a:t>vat</a:t>
            </a:r>
            <a:r>
              <a:rPr lang="fi-FI" dirty="0"/>
              <a:t>) is an </a:t>
            </a:r>
            <a:r>
              <a:rPr lang="fi-FI" dirty="0" err="1"/>
              <a:t>extremely</a:t>
            </a:r>
            <a:r>
              <a:rPr lang="fi-FI" dirty="0"/>
              <a:t> </a:t>
            </a:r>
            <a:r>
              <a:rPr lang="fi-FI" dirty="0" err="1"/>
              <a:t>important</a:t>
            </a:r>
            <a:r>
              <a:rPr lang="fi-FI" dirty="0"/>
              <a:t> </a:t>
            </a:r>
            <a:r>
              <a:rPr lang="fi-FI" dirty="0" err="1"/>
              <a:t>source</a:t>
            </a:r>
            <a:r>
              <a:rPr lang="fi-FI" dirty="0"/>
              <a:t> of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r>
              <a:rPr lang="fi-FI" dirty="0"/>
              <a:t> in Finland and EU</a:t>
            </a:r>
          </a:p>
          <a:p>
            <a:pPr marL="580500" lvl="1" indent="-342900"/>
            <a:r>
              <a:rPr lang="fi-FI" dirty="0"/>
              <a:t>As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suggests</a:t>
            </a:r>
            <a:r>
              <a:rPr lang="fi-FI" dirty="0"/>
              <a:t>, </a:t>
            </a:r>
            <a:r>
              <a:rPr lang="fi-FI" dirty="0" err="1"/>
              <a:t>tax</a:t>
            </a:r>
            <a:r>
              <a:rPr lang="fi-FI" dirty="0"/>
              <a:t> on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value</a:t>
            </a:r>
            <a:endParaRPr lang="fi-FI" dirty="0"/>
          </a:p>
          <a:p>
            <a:pPr marL="580500" lvl="1" indent="-342900"/>
            <a:r>
              <a:rPr lang="fi-FI" dirty="0" err="1"/>
              <a:t>Added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price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good</a:t>
            </a:r>
            <a:r>
              <a:rPr lang="fi-FI" dirty="0"/>
              <a:t>, at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moment</a:t>
            </a:r>
            <a:r>
              <a:rPr lang="fi-FI" dirty="0"/>
              <a:t> 24%</a:t>
            </a:r>
          </a:p>
          <a:p>
            <a:pPr marL="803700" lvl="2" indent="-342900"/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groups</a:t>
            </a:r>
            <a:r>
              <a:rPr lang="fi-FI" dirty="0"/>
              <a:t> of </a:t>
            </a:r>
            <a:r>
              <a:rPr lang="fi-FI" dirty="0" err="1"/>
              <a:t>goods</a:t>
            </a:r>
            <a:r>
              <a:rPr lang="fi-FI" dirty="0"/>
              <a:t> </a:t>
            </a:r>
            <a:r>
              <a:rPr lang="fi-FI" dirty="0" err="1"/>
              <a:t>have</a:t>
            </a:r>
            <a:r>
              <a:rPr lang="fi-FI" dirty="0"/>
              <a:t>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vat</a:t>
            </a:r>
            <a:r>
              <a:rPr lang="fi-FI" dirty="0"/>
              <a:t> (food, </a:t>
            </a:r>
            <a:r>
              <a:rPr lang="fi-FI" dirty="0" err="1"/>
              <a:t>pharmaceuticas</a:t>
            </a:r>
            <a:r>
              <a:rPr lang="fi-FI" dirty="0"/>
              <a:t>, magazine </a:t>
            </a:r>
            <a:r>
              <a:rPr lang="fi-FI" dirty="0" err="1"/>
              <a:t>subscriptions</a:t>
            </a:r>
            <a:r>
              <a:rPr lang="fi-FI" dirty="0"/>
              <a:t>, </a:t>
            </a:r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cultural</a:t>
            </a:r>
            <a:r>
              <a:rPr lang="fi-FI" dirty="0"/>
              <a:t> </a:t>
            </a:r>
            <a:r>
              <a:rPr lang="fi-FI" dirty="0" err="1"/>
              <a:t>services</a:t>
            </a:r>
            <a:r>
              <a:rPr lang="fi-FI" dirty="0"/>
              <a:t>)</a:t>
            </a:r>
          </a:p>
          <a:p>
            <a:pPr marL="580500" lvl="1" indent="-342900"/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independent</a:t>
            </a:r>
            <a:r>
              <a:rPr lang="fi-FI" dirty="0"/>
              <a:t> of </a:t>
            </a:r>
            <a:r>
              <a:rPr lang="fi-FI" dirty="0" err="1"/>
              <a:t>income</a:t>
            </a:r>
            <a:endParaRPr lang="fi-FI" dirty="0"/>
          </a:p>
          <a:p>
            <a:pPr indent="-342900"/>
            <a:r>
              <a:rPr lang="fi-FI" dirty="0" err="1"/>
              <a:t>Consider</a:t>
            </a:r>
            <a:r>
              <a:rPr lang="fi-FI" dirty="0"/>
              <a:t> a </a:t>
            </a:r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</a:t>
            </a:r>
            <a:r>
              <a:rPr lang="fi-FI" dirty="0" err="1"/>
              <a:t>government</a:t>
            </a:r>
            <a:r>
              <a:rPr lang="fi-FI" dirty="0"/>
              <a:t> </a:t>
            </a:r>
            <a:r>
              <a:rPr lang="fi-FI" dirty="0" err="1"/>
              <a:t>levies</a:t>
            </a:r>
            <a:r>
              <a:rPr lang="fi-FI" dirty="0"/>
              <a:t> a 50 </a:t>
            </a:r>
            <a:r>
              <a:rPr lang="fi-FI" dirty="0" err="1"/>
              <a:t>cent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on </a:t>
            </a:r>
            <a:r>
              <a:rPr lang="fi-FI" dirty="0" err="1"/>
              <a:t>loaves</a:t>
            </a:r>
            <a:r>
              <a:rPr lang="fi-FI" dirty="0"/>
              <a:t> of </a:t>
            </a:r>
            <a:r>
              <a:rPr lang="fi-FI" dirty="0" err="1"/>
              <a:t>bread</a:t>
            </a:r>
            <a:endParaRPr lang="fi-FI" dirty="0"/>
          </a:p>
          <a:p>
            <a:pPr marL="580500" lvl="1" indent="-342900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baker</a:t>
            </a:r>
            <a:r>
              <a:rPr lang="fi-FI" dirty="0"/>
              <a:t> </a:t>
            </a:r>
            <a:r>
              <a:rPr lang="fi-FI" dirty="0" err="1"/>
              <a:t>pays</a:t>
            </a:r>
            <a:r>
              <a:rPr lang="fi-FI" dirty="0"/>
              <a:t> 50 </a:t>
            </a:r>
            <a:r>
              <a:rPr lang="fi-FI" dirty="0" err="1"/>
              <a:t>cents</a:t>
            </a:r>
            <a:r>
              <a:rPr lang="fi-FI" dirty="0"/>
              <a:t> per </a:t>
            </a:r>
            <a:r>
              <a:rPr lang="fi-FI" dirty="0" err="1"/>
              <a:t>loaf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state</a:t>
            </a:r>
            <a:r>
              <a:rPr lang="fi-FI" dirty="0"/>
              <a:t> -&gt; </a:t>
            </a:r>
            <a:r>
              <a:rPr lang="fi-FI" dirty="0" err="1"/>
              <a:t>marginal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 </a:t>
            </a:r>
            <a:r>
              <a:rPr lang="fi-FI" dirty="0" err="1"/>
              <a:t>up</a:t>
            </a:r>
            <a:r>
              <a:rPr lang="fi-FI" dirty="0"/>
              <a:t> </a:t>
            </a:r>
            <a:r>
              <a:rPr lang="fi-FI" dirty="0" err="1"/>
              <a:t>by</a:t>
            </a:r>
            <a:r>
              <a:rPr lang="fi-FI" dirty="0"/>
              <a:t> 50%. </a:t>
            </a:r>
            <a:r>
              <a:rPr lang="fi-FI" dirty="0" err="1"/>
              <a:t>The</a:t>
            </a:r>
            <a:r>
              <a:rPr lang="fi-FI" dirty="0"/>
              <a:t> case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taxes</a:t>
            </a:r>
            <a:r>
              <a:rPr lang="fi-FI" dirty="0"/>
              <a:t> as a </a:t>
            </a:r>
            <a:r>
              <a:rPr lang="fi-FI" dirty="0" err="1"/>
              <a:t>percentage</a:t>
            </a:r>
            <a:r>
              <a:rPr lang="fi-FI" dirty="0"/>
              <a:t> of </a:t>
            </a:r>
            <a:r>
              <a:rPr lang="fi-FI" dirty="0" err="1"/>
              <a:t>price</a:t>
            </a:r>
            <a:r>
              <a:rPr lang="fi-FI" dirty="0"/>
              <a:t> is </a:t>
            </a:r>
            <a:r>
              <a:rPr lang="fi-FI" dirty="0" err="1"/>
              <a:t>similar</a:t>
            </a:r>
            <a:r>
              <a:rPr lang="fi-FI" dirty="0"/>
              <a:t> and </a:t>
            </a:r>
            <a:r>
              <a:rPr lang="fi-FI" dirty="0" err="1"/>
              <a:t>yilds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same</a:t>
            </a:r>
            <a:r>
              <a:rPr lang="fi-FI" dirty="0"/>
              <a:t> </a:t>
            </a:r>
            <a:r>
              <a:rPr lang="fi-FI" dirty="0" err="1"/>
              <a:t>conclusions</a:t>
            </a:r>
            <a:endParaRPr lang="fi-FI" dirty="0"/>
          </a:p>
          <a:p>
            <a:pPr marL="342900" indent="-342900"/>
            <a:r>
              <a:rPr lang="fi-FI" dirty="0"/>
              <a:t>I </a:t>
            </a:r>
            <a:r>
              <a:rPr lang="fi-FI" dirty="0" err="1"/>
              <a:t>leave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discussion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purposes</a:t>
            </a:r>
            <a:r>
              <a:rPr lang="fi-FI" dirty="0"/>
              <a:t> of </a:t>
            </a:r>
            <a:r>
              <a:rPr lang="fi-FI" dirty="0" err="1"/>
              <a:t>taxation</a:t>
            </a:r>
            <a:r>
              <a:rPr lang="fi-FI" dirty="0"/>
              <a:t> and </a:t>
            </a:r>
            <a:r>
              <a:rPr lang="fi-FI" dirty="0" err="1"/>
              <a:t>forms</a:t>
            </a:r>
            <a:r>
              <a:rPr lang="fi-FI" dirty="0"/>
              <a:t> of </a:t>
            </a:r>
            <a:r>
              <a:rPr lang="fi-FI" dirty="0" err="1"/>
              <a:t>taxes</a:t>
            </a:r>
            <a:r>
              <a:rPr lang="fi-FI" dirty="0"/>
              <a:t> to </a:t>
            </a:r>
            <a:r>
              <a:rPr lang="fi-FI" dirty="0" err="1"/>
              <a:t>Principles</a:t>
            </a:r>
            <a:r>
              <a:rPr lang="fi-FI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336111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68916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Bread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levied</a:t>
            </a:r>
            <a:r>
              <a:rPr lang="fi-FI" dirty="0"/>
              <a:t> on </a:t>
            </a:r>
            <a:r>
              <a:rPr lang="fi-FI" dirty="0" err="1"/>
              <a:t>bakers</a:t>
            </a:r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990770"/>
            <a:ext cx="3168197" cy="1944000"/>
            <a:chOff x="1183894" y="3626388"/>
            <a:chExt cx="3168197" cy="1944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 flipV="1">
            <a:off x="1155700" y="3702479"/>
            <a:ext cx="2608217" cy="1929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>
            <a:off x="1155700" y="4212705"/>
            <a:ext cx="2702586" cy="3517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49350" y="4044683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1,80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74750" y="3486150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2,30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57853">
            <a:off x="5085356" y="1614431"/>
            <a:ext cx="313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after tax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678040-10A5-DC4B-BA33-5B1723A63B29}"/>
              </a:ext>
            </a:extLst>
          </p:cNvPr>
          <p:cNvSpPr txBox="1"/>
          <p:nvPr/>
        </p:nvSpPr>
        <p:spPr>
          <a:xfrm>
            <a:off x="5725245" y="3416106"/>
            <a:ext cx="331971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 err="1"/>
              <a:t>Bakers</a:t>
            </a:r>
            <a:r>
              <a:rPr lang="fi-FI" sz="1400" dirty="0"/>
              <a:t> </a:t>
            </a:r>
            <a:r>
              <a:rPr lang="fi-FI" sz="1400" dirty="0" err="1"/>
              <a:t>must</a:t>
            </a:r>
            <a:r>
              <a:rPr lang="fi-FI" sz="1400" dirty="0"/>
              <a:t> </a:t>
            </a:r>
            <a:r>
              <a:rPr lang="fi-FI" sz="1400" dirty="0" err="1"/>
              <a:t>get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 </a:t>
            </a:r>
            <a:r>
              <a:rPr lang="fi-FI" sz="1400" dirty="0" err="1"/>
              <a:t>more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</a:t>
            </a:r>
            <a:r>
              <a:rPr lang="fi-FI" sz="1400" dirty="0" err="1"/>
              <a:t>before</a:t>
            </a:r>
            <a:r>
              <a:rPr lang="fi-FI" sz="1400" dirty="0"/>
              <a:t> </a:t>
            </a:r>
            <a:r>
              <a:rPr lang="fi-FI" sz="1400" dirty="0" err="1"/>
              <a:t>tax</a:t>
            </a:r>
            <a:r>
              <a:rPr lang="fi-FI" sz="1400" dirty="0"/>
              <a:t> to </a:t>
            </a:r>
            <a:r>
              <a:rPr lang="fi-FI" sz="1400" dirty="0" err="1"/>
              <a:t>be</a:t>
            </a:r>
            <a:r>
              <a:rPr lang="fi-FI" sz="1400" dirty="0"/>
              <a:t> </a:t>
            </a:r>
            <a:r>
              <a:rPr lang="fi-FI" sz="1400" dirty="0" err="1"/>
              <a:t>willing</a:t>
            </a:r>
            <a:r>
              <a:rPr lang="fi-FI" sz="1400" dirty="0"/>
              <a:t> to </a:t>
            </a:r>
            <a:r>
              <a:rPr lang="fi-FI" sz="1400" dirty="0" err="1"/>
              <a:t>sell</a:t>
            </a:r>
            <a:r>
              <a:rPr lang="fi-FI" sz="1400" dirty="0"/>
              <a:t>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same</a:t>
            </a:r>
            <a:r>
              <a:rPr lang="fi-FI" sz="1400" dirty="0"/>
              <a:t> </a:t>
            </a:r>
            <a:r>
              <a:rPr lang="fi-FI" sz="1400" dirty="0" err="1"/>
              <a:t>amount</a:t>
            </a:r>
            <a:endParaRPr lang="fi-FI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531B14-51A3-0241-A4E8-F8D8FE8F8E4C}"/>
              </a:ext>
            </a:extLst>
          </p:cNvPr>
          <p:cNvSpPr txBox="1"/>
          <p:nvPr/>
        </p:nvSpPr>
        <p:spPr>
          <a:xfrm>
            <a:off x="1228222" y="5448900"/>
            <a:ext cx="609767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In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equilibrium</a:t>
            </a:r>
            <a:r>
              <a:rPr lang="fi-FI" sz="1400" dirty="0"/>
              <a:t>, </a:t>
            </a:r>
            <a:r>
              <a:rPr lang="fi-FI" sz="1400" dirty="0" err="1"/>
              <a:t>buyers</a:t>
            </a:r>
            <a:r>
              <a:rPr lang="fi-FI" sz="1400" dirty="0"/>
              <a:t> </a:t>
            </a:r>
            <a:r>
              <a:rPr lang="fi-FI" sz="1400" dirty="0" err="1"/>
              <a:t>pay</a:t>
            </a:r>
            <a:r>
              <a:rPr lang="fi-FI" sz="1400" dirty="0"/>
              <a:t> 2,30€. Baker </a:t>
            </a:r>
            <a:r>
              <a:rPr lang="fi-FI" sz="1400" dirty="0" err="1"/>
              <a:t>pays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 to </a:t>
            </a:r>
            <a:r>
              <a:rPr lang="fi-FI" sz="1400" dirty="0" err="1"/>
              <a:t>the</a:t>
            </a:r>
            <a:r>
              <a:rPr lang="fi-FI" sz="1400" dirty="0"/>
              <a:t> </a:t>
            </a:r>
            <a:r>
              <a:rPr lang="fi-FI" sz="1400" dirty="0" err="1"/>
              <a:t>state</a:t>
            </a:r>
            <a:r>
              <a:rPr lang="fi-FI" sz="1400" dirty="0"/>
              <a:t> and </a:t>
            </a:r>
            <a:r>
              <a:rPr lang="fi-FI" sz="1400" dirty="0" err="1"/>
              <a:t>gets</a:t>
            </a:r>
            <a:r>
              <a:rPr lang="fi-FI" sz="1400" dirty="0"/>
              <a:t> 1,80€. </a:t>
            </a:r>
            <a:r>
              <a:rPr lang="fi-FI" sz="1400" dirty="0" err="1"/>
              <a:t>Less</a:t>
            </a:r>
            <a:r>
              <a:rPr lang="fi-FI" sz="1400" dirty="0"/>
              <a:t> </a:t>
            </a:r>
            <a:r>
              <a:rPr lang="fi-FI" sz="1400" dirty="0" err="1"/>
              <a:t>bread</a:t>
            </a:r>
            <a:r>
              <a:rPr lang="fi-FI" sz="1400" dirty="0"/>
              <a:t> </a:t>
            </a:r>
            <a:r>
              <a:rPr lang="fi-FI" sz="1400" dirty="0" err="1"/>
              <a:t>sold</a:t>
            </a:r>
            <a:r>
              <a:rPr lang="fi-FI" sz="1400" dirty="0"/>
              <a:t> </a:t>
            </a:r>
            <a:r>
              <a:rPr lang="fi-FI" sz="1400" dirty="0" err="1"/>
              <a:t>than</a:t>
            </a:r>
            <a:r>
              <a:rPr lang="fi-FI" sz="1400" dirty="0"/>
              <a:t> </a:t>
            </a:r>
            <a:r>
              <a:rPr lang="fi-FI" sz="1400" dirty="0" err="1"/>
              <a:t>before</a:t>
            </a:r>
            <a:r>
              <a:rPr lang="fi-FI" sz="1400" dirty="0"/>
              <a:t> </a:t>
            </a:r>
            <a:r>
              <a:rPr lang="fi-FI" sz="1400" dirty="0" err="1"/>
              <a:t>tax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60916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2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46527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Fiscal</a:t>
            </a:r>
            <a:r>
              <a:rPr lang="fi-FI" dirty="0"/>
              <a:t> </a:t>
            </a:r>
            <a:r>
              <a:rPr lang="fi-FI" dirty="0" err="1"/>
              <a:t>burden</a:t>
            </a:r>
            <a:r>
              <a:rPr lang="fi-FI" dirty="0"/>
              <a:t> on </a:t>
            </a:r>
            <a:r>
              <a:rPr lang="fi-FI" dirty="0" err="1"/>
              <a:t>buyer</a:t>
            </a:r>
            <a:endParaRPr lang="fi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96723" y="3637392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503344" y="2399646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 flipV="1">
            <a:off x="1155700" y="3702479"/>
            <a:ext cx="2608217" cy="19298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B31E0D-7219-7646-A737-E06FF00B7998}"/>
              </a:ext>
            </a:extLst>
          </p:cNvPr>
          <p:cNvSpPr txBox="1"/>
          <p:nvPr/>
        </p:nvSpPr>
        <p:spPr>
          <a:xfrm>
            <a:off x="3651155" y="3327485"/>
            <a:ext cx="364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Times"/>
                <a:cs typeface="Times"/>
              </a:rPr>
              <a:t>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A37E1B8-F642-7F47-A3D5-D9ED4EA2AA19}"/>
              </a:ext>
            </a:extLst>
          </p:cNvPr>
          <p:cNvSpPr/>
          <p:nvPr/>
        </p:nvSpPr>
        <p:spPr>
          <a:xfrm>
            <a:off x="3858286" y="368321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>
            <a:cxnSpLocks/>
          </p:cNvCxnSpPr>
          <p:nvPr/>
        </p:nvCxnSpPr>
        <p:spPr>
          <a:xfrm flipH="1">
            <a:off x="1155700" y="4212705"/>
            <a:ext cx="2702586" cy="3517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E9707268-811F-EB45-9D55-7AB7E478F69A}"/>
              </a:ext>
            </a:extLst>
          </p:cNvPr>
          <p:cNvSpPr/>
          <p:nvPr/>
        </p:nvSpPr>
        <p:spPr>
          <a:xfrm rot="199148">
            <a:off x="1055637" y="2518389"/>
            <a:ext cx="6498063" cy="3058637"/>
          </a:xfrm>
          <a:custGeom>
            <a:avLst/>
            <a:gdLst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3" fmla="*/ 6517225 w 6517225"/>
              <a:gd name="connsiteY3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  <a:gd name="connsiteX0" fmla="*/ 0 w 6517225"/>
              <a:gd name="connsiteY0" fmla="*/ 0 h 3540440"/>
              <a:gd name="connsiteX1" fmla="*/ 3232954 w 6517225"/>
              <a:gd name="connsiteY1" fmla="*/ 2193533 h 3540440"/>
              <a:gd name="connsiteX2" fmla="*/ 6517225 w 6517225"/>
              <a:gd name="connsiteY2" fmla="*/ 3540440 h 354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17225" h="3540440">
                <a:moveTo>
                  <a:pt x="0" y="0"/>
                </a:moveTo>
                <a:cubicBezTo>
                  <a:pt x="1073375" y="853041"/>
                  <a:pt x="2146750" y="1603460"/>
                  <a:pt x="3232954" y="2193533"/>
                </a:cubicBezTo>
                <a:cubicBezTo>
                  <a:pt x="4319158" y="2783606"/>
                  <a:pt x="6517225" y="3540440"/>
                  <a:pt x="6517225" y="3540440"/>
                </a:cubicBezTo>
              </a:path>
            </a:pathLst>
          </a:cu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E8E69-406E-8749-909A-E79DF29B9CAB}"/>
              </a:ext>
            </a:extLst>
          </p:cNvPr>
          <p:cNvSpPr txBox="1"/>
          <p:nvPr/>
        </p:nvSpPr>
        <p:spPr>
          <a:xfrm rot="1319106">
            <a:off x="4575843" y="4808881"/>
            <a:ext cx="2547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Demand after tax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53E2E4-0F49-E245-BC1A-050436E5E7E8}"/>
              </a:ext>
            </a:extLst>
          </p:cNvPr>
          <p:cNvSpPr txBox="1"/>
          <p:nvPr/>
        </p:nvSpPr>
        <p:spPr>
          <a:xfrm>
            <a:off x="2705951" y="1358551"/>
            <a:ext cx="4633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Bakers</a:t>
            </a:r>
            <a:r>
              <a:rPr lang="fi-FI" sz="1600" dirty="0"/>
              <a:t>’ </a:t>
            </a:r>
            <a:r>
              <a:rPr lang="fi-FI" sz="1600" dirty="0" err="1"/>
              <a:t>union</a:t>
            </a:r>
            <a:r>
              <a:rPr lang="fi-FI" sz="1600" dirty="0"/>
              <a:t> lobby for </a:t>
            </a:r>
            <a:r>
              <a:rPr lang="fi-FI" sz="1600" dirty="0" err="1"/>
              <a:t>consumers</a:t>
            </a:r>
            <a:r>
              <a:rPr lang="fi-FI" sz="1600" dirty="0"/>
              <a:t> to </a:t>
            </a:r>
            <a:r>
              <a:rPr lang="fi-FI" sz="1600" dirty="0" err="1"/>
              <a:t>pay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tax</a:t>
            </a:r>
            <a:endParaRPr lang="fi-FI" sz="1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F68EB6-C54C-7244-8087-6070717647F4}"/>
              </a:ext>
            </a:extLst>
          </p:cNvPr>
          <p:cNvSpPr txBox="1"/>
          <p:nvPr/>
        </p:nvSpPr>
        <p:spPr>
          <a:xfrm>
            <a:off x="1149350" y="4044683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1,80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CB22C8-C89F-D748-9D50-6750ED78B017}"/>
              </a:ext>
            </a:extLst>
          </p:cNvPr>
          <p:cNvSpPr txBox="1"/>
          <p:nvPr/>
        </p:nvSpPr>
        <p:spPr>
          <a:xfrm>
            <a:off x="1174750" y="3486150"/>
            <a:ext cx="262892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050" dirty="0"/>
              <a:t>2,30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51C491-EBE0-3944-A1A6-FD71C8FB7C80}"/>
              </a:ext>
            </a:extLst>
          </p:cNvPr>
          <p:cNvSpPr txBox="1"/>
          <p:nvPr/>
        </p:nvSpPr>
        <p:spPr>
          <a:xfrm>
            <a:off x="6280007" y="3068005"/>
            <a:ext cx="27689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To </a:t>
            </a:r>
            <a:r>
              <a:rPr lang="fi-FI" sz="1600" dirty="0" err="1"/>
              <a:t>buy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same</a:t>
            </a:r>
            <a:r>
              <a:rPr lang="fi-FI" sz="1600" dirty="0"/>
              <a:t> </a:t>
            </a:r>
            <a:r>
              <a:rPr lang="fi-FI" sz="1600" dirty="0" err="1"/>
              <a:t>amount</a:t>
            </a:r>
            <a:r>
              <a:rPr lang="fi-FI" sz="1600" dirty="0"/>
              <a:t> of </a:t>
            </a:r>
            <a:r>
              <a:rPr lang="fi-FI" sz="1600" dirty="0" err="1"/>
              <a:t>bread</a:t>
            </a:r>
            <a:r>
              <a:rPr lang="fi-FI" sz="1600" dirty="0"/>
              <a:t>, </a:t>
            </a:r>
            <a:r>
              <a:rPr lang="fi-FI" sz="1600" dirty="0" err="1"/>
              <a:t>buyers</a:t>
            </a:r>
            <a:r>
              <a:rPr lang="fi-FI" sz="1600" dirty="0"/>
              <a:t> </a:t>
            </a:r>
            <a:r>
              <a:rPr lang="fi-FI" sz="1600" dirty="0" err="1"/>
              <a:t>must</a:t>
            </a:r>
            <a:r>
              <a:rPr lang="fi-FI" sz="1600" dirty="0"/>
              <a:t> </a:t>
            </a:r>
            <a:r>
              <a:rPr lang="fi-FI" sz="1600" dirty="0" err="1"/>
              <a:t>get</a:t>
            </a:r>
            <a:r>
              <a:rPr lang="fi-FI" sz="1600" dirty="0"/>
              <a:t> it 50 </a:t>
            </a:r>
            <a:r>
              <a:rPr lang="fi-FI" sz="1600" dirty="0" err="1"/>
              <a:t>cents</a:t>
            </a:r>
            <a:r>
              <a:rPr lang="fi-FI" sz="1600" dirty="0"/>
              <a:t> </a:t>
            </a:r>
            <a:r>
              <a:rPr lang="fi-FI" sz="1600" dirty="0" err="1"/>
              <a:t>cheaper</a:t>
            </a:r>
            <a:r>
              <a:rPr lang="fi-FI" sz="1600" dirty="0"/>
              <a:t> </a:t>
            </a:r>
            <a:r>
              <a:rPr lang="fi-FI" sz="1600" dirty="0" err="1"/>
              <a:t>from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bakers</a:t>
            </a:r>
            <a:endParaRPr lang="fi-FI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1DEC34-2CC5-2B46-BABD-B284A95CEE66}"/>
              </a:ext>
            </a:extLst>
          </p:cNvPr>
          <p:cNvSpPr txBox="1"/>
          <p:nvPr/>
        </p:nvSpPr>
        <p:spPr>
          <a:xfrm>
            <a:off x="1174750" y="5475636"/>
            <a:ext cx="71285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i-FI" sz="1400" dirty="0"/>
              <a:t>In </a:t>
            </a:r>
            <a:r>
              <a:rPr lang="fi-FI" sz="1400" dirty="0" err="1"/>
              <a:t>new</a:t>
            </a:r>
            <a:r>
              <a:rPr lang="fi-FI" sz="1400" dirty="0"/>
              <a:t> </a:t>
            </a:r>
            <a:r>
              <a:rPr lang="fi-FI" sz="1400" dirty="0" err="1"/>
              <a:t>equilibrium</a:t>
            </a:r>
            <a:r>
              <a:rPr lang="fi-FI" sz="1400" dirty="0"/>
              <a:t>, </a:t>
            </a:r>
            <a:r>
              <a:rPr lang="fi-FI" sz="1400" dirty="0" err="1"/>
              <a:t>buyer</a:t>
            </a:r>
            <a:r>
              <a:rPr lang="fi-FI" sz="1400" dirty="0"/>
              <a:t> </a:t>
            </a:r>
            <a:r>
              <a:rPr lang="fi-FI" sz="1400" dirty="0" err="1"/>
              <a:t>pays</a:t>
            </a:r>
            <a:r>
              <a:rPr lang="fi-FI" sz="1400" dirty="0"/>
              <a:t> 2,30€: </a:t>
            </a:r>
            <a:r>
              <a:rPr lang="fi-FI" sz="1400" dirty="0" err="1"/>
              <a:t>baker</a:t>
            </a:r>
            <a:r>
              <a:rPr lang="fi-FI" sz="1400" dirty="0"/>
              <a:t> </a:t>
            </a:r>
            <a:r>
              <a:rPr lang="fi-FI" sz="1400" dirty="0" err="1"/>
              <a:t>gets</a:t>
            </a:r>
            <a:r>
              <a:rPr lang="fi-FI" sz="1400" dirty="0"/>
              <a:t> 1,80€ and </a:t>
            </a:r>
            <a:r>
              <a:rPr lang="fi-FI" sz="1400" dirty="0" err="1"/>
              <a:t>state</a:t>
            </a:r>
            <a:r>
              <a:rPr lang="fi-FI" sz="1400" dirty="0"/>
              <a:t> </a:t>
            </a:r>
            <a:r>
              <a:rPr lang="fi-FI" sz="1400" dirty="0" err="1"/>
              <a:t>takes</a:t>
            </a:r>
            <a:r>
              <a:rPr lang="fi-FI" sz="1400" dirty="0"/>
              <a:t> 50 </a:t>
            </a:r>
            <a:r>
              <a:rPr lang="fi-FI" sz="1400" dirty="0" err="1"/>
              <a:t>cents</a:t>
            </a:r>
            <a:r>
              <a:rPr lang="fi-FI" sz="1400" dirty="0"/>
              <a:t>. </a:t>
            </a:r>
          </a:p>
          <a:p>
            <a:r>
              <a:rPr lang="fi-FI" sz="1400" b="1" dirty="0" err="1"/>
              <a:t>Same</a:t>
            </a:r>
            <a:r>
              <a:rPr lang="fi-FI" sz="1400" b="1" dirty="0"/>
              <a:t> </a:t>
            </a:r>
            <a:r>
              <a:rPr lang="fi-FI" sz="1400" b="1" dirty="0" err="1"/>
              <a:t>outcome</a:t>
            </a:r>
            <a:r>
              <a:rPr lang="fi-FI" sz="1400" b="1" dirty="0"/>
              <a:t> as </a:t>
            </a:r>
            <a:r>
              <a:rPr lang="fi-FI" sz="1400" b="1" dirty="0" err="1"/>
              <a:t>before</a:t>
            </a:r>
            <a:endParaRPr lang="fi-FI" sz="1400" b="1" dirty="0"/>
          </a:p>
        </p:txBody>
      </p:sp>
    </p:spTree>
    <p:extLst>
      <p:ext uri="{BB962C8B-B14F-4D97-AF65-F5344CB8AC3E}">
        <p14:creationId xmlns:p14="http://schemas.microsoft.com/office/powerpoint/2010/main" val="159495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4" grpId="0" animBg="1"/>
      <p:bldP spid="27" grpId="0" animBg="1"/>
      <p:bldP spid="28" grpId="0"/>
      <p:bldP spid="34" grpId="0"/>
      <p:bldP spid="35" grpId="0"/>
      <p:bldP spid="36" grpId="0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Deadweight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558" y="1668610"/>
            <a:ext cx="42694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Deadweight loss </a:t>
            </a:r>
            <a:r>
              <a:rPr lang="en-US" sz="2400" dirty="0"/>
              <a:t>= a loss of total surplus relative to a Pareto efficient allocation (unexploited gains from trade)</a:t>
            </a:r>
          </a:p>
          <a:p>
            <a:endParaRPr lang="en-US" sz="2400" dirty="0"/>
          </a:p>
          <a:p>
            <a:r>
              <a:rPr lang="en-US" sz="2400" dirty="0"/>
              <a:t>Total surplus is highest when </a:t>
            </a:r>
          </a:p>
          <a:p>
            <a:r>
              <a:rPr lang="en-US" sz="2400" b="1" dirty="0"/>
              <a:t>Demand = Marginal Cost</a:t>
            </a:r>
          </a:p>
          <a:p>
            <a:r>
              <a:rPr lang="en-US" sz="2400" dirty="0"/>
              <a:t>(Pareto efficient allocation)</a:t>
            </a:r>
          </a:p>
        </p:txBody>
      </p:sp>
      <p:pic>
        <p:nvPicPr>
          <p:cNvPr id="5" name="Picture 4" descr="figure-07-14-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534" y="1797016"/>
            <a:ext cx="4720466" cy="30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16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5C6750E-B4CB-4A4D-B910-4EA0899CD00A}"/>
              </a:ext>
            </a:extLst>
          </p:cNvPr>
          <p:cNvGrpSpPr/>
          <p:nvPr/>
        </p:nvGrpSpPr>
        <p:grpSpPr>
          <a:xfrm>
            <a:off x="1130327" y="1778081"/>
            <a:ext cx="3279228" cy="2207172"/>
            <a:chOff x="1040524" y="1418897"/>
            <a:chExt cx="3279228" cy="2207172"/>
          </a:xfrm>
          <a:solidFill>
            <a:schemeClr val="accent1">
              <a:alpha val="61000"/>
            </a:schemeClr>
          </a:solidFill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FEA23533-29F1-C548-BF0D-C8CC6B0D70A2}"/>
                </a:ext>
              </a:extLst>
            </p:cNvPr>
            <p:cNvSpPr/>
            <p:nvPr/>
          </p:nvSpPr>
          <p:spPr>
            <a:xfrm>
              <a:off x="1040524" y="1418897"/>
              <a:ext cx="3279228" cy="2207172"/>
            </a:xfrm>
            <a:custGeom>
              <a:avLst/>
              <a:gdLst>
                <a:gd name="connsiteX0" fmla="*/ 0 w 3279228"/>
                <a:gd name="connsiteY0" fmla="*/ 0 h 2207172"/>
                <a:gd name="connsiteX1" fmla="*/ 0 w 3279228"/>
                <a:gd name="connsiteY1" fmla="*/ 2207172 h 2207172"/>
                <a:gd name="connsiteX2" fmla="*/ 3279228 w 3279228"/>
                <a:gd name="connsiteY2" fmla="*/ 2207172 h 2207172"/>
                <a:gd name="connsiteX3" fmla="*/ 2680138 w 3279228"/>
                <a:gd name="connsiteY3" fmla="*/ 1876096 h 2207172"/>
                <a:gd name="connsiteX4" fmla="*/ 2144110 w 3279228"/>
                <a:gd name="connsiteY4" fmla="*/ 1576551 h 2207172"/>
                <a:gd name="connsiteX5" fmla="*/ 1686910 w 3279228"/>
                <a:gd name="connsiteY5" fmla="*/ 1277006 h 2207172"/>
                <a:gd name="connsiteX6" fmla="*/ 1229710 w 3279228"/>
                <a:gd name="connsiteY6" fmla="*/ 977462 h 2207172"/>
                <a:gd name="connsiteX7" fmla="*/ 804042 w 3279228"/>
                <a:gd name="connsiteY7" fmla="*/ 646386 h 2207172"/>
                <a:gd name="connsiteX8" fmla="*/ 441435 w 3279228"/>
                <a:gd name="connsiteY8" fmla="*/ 378372 h 2207172"/>
                <a:gd name="connsiteX9" fmla="*/ 0 w 3279228"/>
                <a:gd name="connsiteY9" fmla="*/ 0 h 220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9228" h="2207172">
                  <a:moveTo>
                    <a:pt x="0" y="0"/>
                  </a:moveTo>
                  <a:lnTo>
                    <a:pt x="0" y="2207172"/>
                  </a:lnTo>
                  <a:lnTo>
                    <a:pt x="3279228" y="2207172"/>
                  </a:lnTo>
                  <a:lnTo>
                    <a:pt x="2680138" y="1876096"/>
                  </a:lnTo>
                  <a:lnTo>
                    <a:pt x="2144110" y="1576551"/>
                  </a:lnTo>
                  <a:lnTo>
                    <a:pt x="1686910" y="1277006"/>
                  </a:lnTo>
                  <a:lnTo>
                    <a:pt x="1229710" y="977462"/>
                  </a:lnTo>
                  <a:lnTo>
                    <a:pt x="804042" y="646386"/>
                  </a:lnTo>
                  <a:lnTo>
                    <a:pt x="441435" y="378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0A328D7-DBE7-B347-90C5-E098FC83C0D5}"/>
                </a:ext>
              </a:extLst>
            </p:cNvPr>
            <p:cNvSpPr txBox="1"/>
            <p:nvPr/>
          </p:nvSpPr>
          <p:spPr>
            <a:xfrm>
              <a:off x="1119195" y="2916506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Consumer </a:t>
              </a:r>
            </a:p>
            <a:p>
              <a:r>
                <a:rPr lang="en-GB" sz="1600" dirty="0">
                  <a:solidFill>
                    <a:srgbClr val="FFFFFF"/>
                  </a:solidFill>
                </a:rPr>
                <a:t>surplus</a:t>
              </a:r>
            </a:p>
          </p:txBody>
        </p:sp>
      </p:grp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580613"/>
              </p:ext>
            </p:extLst>
          </p:nvPr>
        </p:nvGraphicFramePr>
        <p:xfrm>
          <a:off x="301557" y="1235413"/>
          <a:ext cx="7928043" cy="55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7C52A6F5-E69F-C44E-BDE7-B9EA6667E20A}"/>
              </a:ext>
            </a:extLst>
          </p:cNvPr>
          <p:cNvGrpSpPr/>
          <p:nvPr/>
        </p:nvGrpSpPr>
        <p:grpSpPr>
          <a:xfrm>
            <a:off x="1169446" y="3645393"/>
            <a:ext cx="3378770" cy="2297378"/>
            <a:chOff x="1183894" y="3273010"/>
            <a:chExt cx="3378770" cy="229737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1FF6B86-3A9A-5641-A91C-EEF135AEC37A}"/>
                </a:ext>
              </a:extLst>
            </p:cNvPr>
            <p:cNvCxnSpPr/>
            <p:nvPr/>
          </p:nvCxnSpPr>
          <p:spPr>
            <a:xfrm flipH="1" flipV="1">
              <a:off x="4352091" y="3626388"/>
              <a:ext cx="0" cy="194400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863E56-7767-4642-AD06-FBB1966009CE}"/>
                </a:ext>
              </a:extLst>
            </p:cNvPr>
            <p:cNvCxnSpPr/>
            <p:nvPr/>
          </p:nvCxnSpPr>
          <p:spPr>
            <a:xfrm flipH="1" flipV="1">
              <a:off x="1183894" y="3634762"/>
              <a:ext cx="3167996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37E1B8-F642-7F47-A3D5-D9ED4EA2AA19}"/>
                </a:ext>
              </a:extLst>
            </p:cNvPr>
            <p:cNvSpPr/>
            <p:nvPr/>
          </p:nvSpPr>
          <p:spPr>
            <a:xfrm>
              <a:off x="4312815" y="359251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B31E0D-7219-7646-A737-E06FF00B7998}"/>
                </a:ext>
              </a:extLst>
            </p:cNvPr>
            <p:cNvSpPr txBox="1"/>
            <p:nvPr/>
          </p:nvSpPr>
          <p:spPr>
            <a:xfrm>
              <a:off x="4198030" y="3273010"/>
              <a:ext cx="364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>
                  <a:latin typeface="Times"/>
                  <a:cs typeface="Times"/>
                </a:rPr>
                <a:t>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bears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burden</a:t>
            </a:r>
            <a:r>
              <a:rPr lang="fi-FI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2C2D2C3-6BCB-CF49-84E8-92763915F2BE}"/>
              </a:ext>
            </a:extLst>
          </p:cNvPr>
          <p:cNvGrpSpPr/>
          <p:nvPr/>
        </p:nvGrpSpPr>
        <p:grpSpPr>
          <a:xfrm>
            <a:off x="1133224" y="4007519"/>
            <a:ext cx="3294993" cy="977462"/>
            <a:chOff x="1056290" y="3626069"/>
            <a:chExt cx="3294993" cy="977462"/>
          </a:xfrm>
          <a:solidFill>
            <a:schemeClr val="accent3">
              <a:alpha val="53000"/>
            </a:schemeClr>
          </a:solidFill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889AA66E-0DD9-974C-9A3A-879A35357E93}"/>
                </a:ext>
              </a:extLst>
            </p:cNvPr>
            <p:cNvSpPr/>
            <p:nvPr/>
          </p:nvSpPr>
          <p:spPr>
            <a:xfrm>
              <a:off x="1056290" y="3626069"/>
              <a:ext cx="3294993" cy="977462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94993" h="977462">
                  <a:moveTo>
                    <a:pt x="0" y="977462"/>
                  </a:moveTo>
                  <a:lnTo>
                    <a:pt x="0" y="977462"/>
                  </a:lnTo>
                  <a:lnTo>
                    <a:pt x="0" y="0"/>
                  </a:lnTo>
                  <a:lnTo>
                    <a:pt x="3294993" y="0"/>
                  </a:lnTo>
                  <a:lnTo>
                    <a:pt x="2648607" y="299545"/>
                  </a:lnTo>
                  <a:lnTo>
                    <a:pt x="1781503" y="583324"/>
                  </a:lnTo>
                  <a:lnTo>
                    <a:pt x="1213944" y="756745"/>
                  </a:lnTo>
                  <a:lnTo>
                    <a:pt x="567558" y="898634"/>
                  </a:lnTo>
                  <a:lnTo>
                    <a:pt x="0" y="97746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8264DB6-6E62-7149-963C-E749AAB0F5BF}"/>
                </a:ext>
              </a:extLst>
            </p:cNvPr>
            <p:cNvSpPr txBox="1"/>
            <p:nvPr/>
          </p:nvSpPr>
          <p:spPr>
            <a:xfrm>
              <a:off x="1139592" y="3741757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 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surplus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08998" y="840399"/>
            <a:ext cx="64789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 err="1"/>
              <a:t>Situation</a:t>
            </a:r>
            <a:r>
              <a:rPr lang="fi-FI" dirty="0"/>
              <a:t> </a:t>
            </a:r>
            <a:r>
              <a:rPr lang="fi-FI" dirty="0" err="1"/>
              <a:t>before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11426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9DE49944-F258-5D4B-845A-0A76D69A5436}"/>
              </a:ext>
            </a:extLst>
          </p:cNvPr>
          <p:cNvSpPr/>
          <p:nvPr/>
        </p:nvSpPr>
        <p:spPr>
          <a:xfrm>
            <a:off x="3883025" y="3727450"/>
            <a:ext cx="492125" cy="501650"/>
          </a:xfrm>
          <a:custGeom>
            <a:avLst/>
            <a:gdLst>
              <a:gd name="connsiteX0" fmla="*/ 0 w 492125"/>
              <a:gd name="connsiteY0" fmla="*/ 0 h 501650"/>
              <a:gd name="connsiteX1" fmla="*/ 0 w 492125"/>
              <a:gd name="connsiteY1" fmla="*/ 501650 h 501650"/>
              <a:gd name="connsiteX2" fmla="*/ 492125 w 492125"/>
              <a:gd name="connsiteY2" fmla="*/ 269875 h 501650"/>
              <a:gd name="connsiteX3" fmla="*/ 0 w 492125"/>
              <a:gd name="connsiteY3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25" h="501650">
                <a:moveTo>
                  <a:pt x="0" y="0"/>
                </a:moveTo>
                <a:lnTo>
                  <a:pt x="0" y="501650"/>
                </a:lnTo>
                <a:lnTo>
                  <a:pt x="492125" y="269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44931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And </a:t>
            </a:r>
            <a:r>
              <a:rPr lang="fi-FI" dirty="0" err="1"/>
              <a:t>who</a:t>
            </a:r>
            <a:r>
              <a:rPr lang="fi-FI" dirty="0"/>
              <a:t> </a:t>
            </a:r>
            <a:r>
              <a:rPr lang="fi-FI" dirty="0" err="1"/>
              <a:t>bears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economic</a:t>
            </a:r>
            <a:r>
              <a:rPr lang="fi-FI" dirty="0"/>
              <a:t> </a:t>
            </a:r>
            <a:r>
              <a:rPr lang="fi-FI" dirty="0" err="1"/>
              <a:t>cost</a:t>
            </a:r>
            <a:r>
              <a:rPr lang="fi-FI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04762" y="2527071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07763" y="2028911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87F556A-58F4-754D-BB01-8EE60B53482A}"/>
              </a:ext>
            </a:extLst>
          </p:cNvPr>
          <p:cNvSpPr/>
          <p:nvPr/>
        </p:nvSpPr>
        <p:spPr>
          <a:xfrm>
            <a:off x="1151466" y="3721777"/>
            <a:ext cx="2729376" cy="490927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34E957-2F9D-4448-A6FD-B60D69E93B8E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EEFFF27-EED2-1B41-A4FF-FA15868B68BA}"/>
              </a:ext>
            </a:extLst>
          </p:cNvPr>
          <p:cNvCxnSpPr>
            <a:cxnSpLocks/>
          </p:cNvCxnSpPr>
          <p:nvPr/>
        </p:nvCxnSpPr>
        <p:spPr>
          <a:xfrm flipH="1">
            <a:off x="1151466" y="3713551"/>
            <a:ext cx="2668059" cy="822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BB35BE5-65CE-F148-B23C-505B6155E775}"/>
              </a:ext>
            </a:extLst>
          </p:cNvPr>
          <p:cNvCxnSpPr>
            <a:cxnSpLocks/>
          </p:cNvCxnSpPr>
          <p:nvPr/>
        </p:nvCxnSpPr>
        <p:spPr>
          <a:xfrm flipH="1" flipV="1">
            <a:off x="1151466" y="4212704"/>
            <a:ext cx="2706820" cy="1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>
            <a:extLst>
              <a:ext uri="{FF2B5EF4-FFF2-40B4-BE49-F238E27FC236}">
                <a16:creationId xmlns:a16="http://schemas.microsoft.com/office/drawing/2014/main" id="{A0182087-8B4C-E44B-9223-45DD95D688E2}"/>
              </a:ext>
            </a:extLst>
          </p:cNvPr>
          <p:cNvSpPr/>
          <p:nvPr/>
        </p:nvSpPr>
        <p:spPr>
          <a:xfrm>
            <a:off x="1150937" y="1807255"/>
            <a:ext cx="2720975" cy="1920875"/>
          </a:xfrm>
          <a:custGeom>
            <a:avLst/>
            <a:gdLst>
              <a:gd name="connsiteX0" fmla="*/ 0 w 2720975"/>
              <a:gd name="connsiteY0" fmla="*/ 0 h 1920875"/>
              <a:gd name="connsiteX1" fmla="*/ 6350 w 2720975"/>
              <a:gd name="connsiteY1" fmla="*/ 1920875 h 1920875"/>
              <a:gd name="connsiteX2" fmla="*/ 2720975 w 2720975"/>
              <a:gd name="connsiteY2" fmla="*/ 1920875 h 1920875"/>
              <a:gd name="connsiteX3" fmla="*/ 1714500 w 2720975"/>
              <a:gd name="connsiteY3" fmla="*/ 1301750 h 1920875"/>
              <a:gd name="connsiteX4" fmla="*/ 619125 w 2720975"/>
              <a:gd name="connsiteY4" fmla="*/ 514350 h 1920875"/>
              <a:gd name="connsiteX5" fmla="*/ 0 w 2720975"/>
              <a:gd name="connsiteY5" fmla="*/ 0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0975" h="1920875">
                <a:moveTo>
                  <a:pt x="0" y="0"/>
                </a:moveTo>
                <a:cubicBezTo>
                  <a:pt x="2117" y="640292"/>
                  <a:pt x="4233" y="1280583"/>
                  <a:pt x="6350" y="1920875"/>
                </a:cubicBezTo>
                <a:lnTo>
                  <a:pt x="2720975" y="1920875"/>
                </a:lnTo>
                <a:lnTo>
                  <a:pt x="1714500" y="1301750"/>
                </a:lnTo>
                <a:lnTo>
                  <a:pt x="619125" y="514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i-FI" dirty="0"/>
              <a:t>Consumer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5D8095C-4598-3E48-8930-F154FC664283}"/>
              </a:ext>
            </a:extLst>
          </p:cNvPr>
          <p:cNvSpPr/>
          <p:nvPr/>
        </p:nvSpPr>
        <p:spPr>
          <a:xfrm>
            <a:off x="1146175" y="4213225"/>
            <a:ext cx="2730500" cy="758825"/>
          </a:xfrm>
          <a:custGeom>
            <a:avLst/>
            <a:gdLst>
              <a:gd name="connsiteX0" fmla="*/ 2730500 w 2730500"/>
              <a:gd name="connsiteY0" fmla="*/ 0 h 758825"/>
              <a:gd name="connsiteX1" fmla="*/ 0 w 2730500"/>
              <a:gd name="connsiteY1" fmla="*/ 0 h 758825"/>
              <a:gd name="connsiteX2" fmla="*/ 9525 w 2730500"/>
              <a:gd name="connsiteY2" fmla="*/ 758825 h 758825"/>
              <a:gd name="connsiteX3" fmla="*/ 1060450 w 2730500"/>
              <a:gd name="connsiteY3" fmla="*/ 568325 h 758825"/>
              <a:gd name="connsiteX4" fmla="*/ 2171700 w 2730500"/>
              <a:gd name="connsiteY4" fmla="*/ 238125 h 758825"/>
              <a:gd name="connsiteX5" fmla="*/ 2730500 w 2730500"/>
              <a:gd name="connsiteY5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500" h="758825">
                <a:moveTo>
                  <a:pt x="2730500" y="0"/>
                </a:moveTo>
                <a:lnTo>
                  <a:pt x="0" y="0"/>
                </a:lnTo>
                <a:lnTo>
                  <a:pt x="9525" y="758825"/>
                </a:lnTo>
                <a:lnTo>
                  <a:pt x="1060450" y="568325"/>
                </a:lnTo>
                <a:lnTo>
                  <a:pt x="2171700" y="238125"/>
                </a:lnTo>
                <a:lnTo>
                  <a:pt x="273050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3" name="TextBox 2"/>
          <p:cNvSpPr txBox="1"/>
          <p:nvPr/>
        </p:nvSpPr>
        <p:spPr>
          <a:xfrm>
            <a:off x="5506719" y="3396003"/>
            <a:ext cx="362301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causes</a:t>
            </a:r>
            <a:r>
              <a:rPr lang="fi-FI" dirty="0"/>
              <a:t> </a:t>
            </a:r>
            <a:r>
              <a:rPr lang="fi-FI" dirty="0" err="1"/>
              <a:t>also</a:t>
            </a:r>
            <a:r>
              <a:rPr lang="fi-FI" dirty="0"/>
              <a:t> a </a:t>
            </a:r>
            <a:r>
              <a:rPr lang="fi-FI" b="1" dirty="0" err="1"/>
              <a:t>deadweight</a:t>
            </a:r>
            <a:r>
              <a:rPr lang="fi-FI" b="1" dirty="0"/>
              <a:t> </a:t>
            </a:r>
            <a:r>
              <a:rPr lang="fi-FI" b="1" dirty="0" err="1"/>
              <a:t>loss</a:t>
            </a:r>
            <a:r>
              <a:rPr lang="fi-FI" b="1" dirty="0"/>
              <a:t> </a:t>
            </a:r>
            <a:r>
              <a:rPr lang="fi-FI" dirty="0"/>
              <a:t>(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black</a:t>
            </a:r>
            <a:r>
              <a:rPr lang="fi-FI" dirty="0"/>
              <a:t> </a:t>
            </a:r>
            <a:r>
              <a:rPr lang="fi-FI" dirty="0" err="1"/>
              <a:t>trianglre</a:t>
            </a:r>
            <a:r>
              <a:rPr lang="fi-FI" dirty="0"/>
              <a:t>) =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loss</a:t>
            </a:r>
            <a:r>
              <a:rPr lang="fi-FI" dirty="0"/>
              <a:t> in </a:t>
            </a:r>
            <a:r>
              <a:rPr lang="fi-FI" dirty="0" err="1"/>
              <a:t>consumer</a:t>
            </a:r>
            <a:r>
              <a:rPr lang="fi-FI" dirty="0"/>
              <a:t> and </a:t>
            </a:r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collected</a:t>
            </a:r>
            <a:r>
              <a:rPr lang="fi-FI" dirty="0"/>
              <a:t> in </a:t>
            </a:r>
            <a:r>
              <a:rPr lang="fi-FI" dirty="0" err="1"/>
              <a:t>taxes</a:t>
            </a:r>
            <a:endParaRPr lang="fi-FI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61944" y="2021628"/>
            <a:ext cx="3003239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dirty="0" err="1"/>
              <a:t>Both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buyers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bakers</a:t>
            </a:r>
            <a:r>
              <a:rPr lang="fi-FI" dirty="0"/>
              <a:t> </a:t>
            </a:r>
            <a:r>
              <a:rPr lang="fi-FI" dirty="0" err="1"/>
              <a:t>pay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share</a:t>
            </a:r>
            <a:r>
              <a:rPr lang="fi-FI" dirty="0"/>
              <a:t> (as </a:t>
            </a:r>
            <a:r>
              <a:rPr lang="fi-FI" dirty="0" err="1"/>
              <a:t>lower</a:t>
            </a:r>
            <a:r>
              <a:rPr lang="fi-FI" dirty="0"/>
              <a:t> </a:t>
            </a:r>
            <a:r>
              <a:rPr lang="fi-FI" dirty="0" err="1"/>
              <a:t>prices</a:t>
            </a:r>
            <a:r>
              <a:rPr lang="fi-FI" dirty="0"/>
              <a:t> and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quantities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9230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</a:t>
            </a:r>
            <a:r>
              <a:rPr lang="fi-FI" dirty="0"/>
              <a:t> of </a:t>
            </a:r>
            <a:r>
              <a:rPr lang="fi-FI" dirty="0" err="1"/>
              <a:t>price</a:t>
            </a:r>
            <a:r>
              <a:rPr lang="fi-FI" dirty="0"/>
              <a:t> </a:t>
            </a:r>
            <a:r>
              <a:rPr lang="fi-FI" dirty="0" err="1"/>
              <a:t>elasticity</a:t>
            </a:r>
            <a:r>
              <a:rPr lang="fi-FI" dirty="0"/>
              <a:t> of </a:t>
            </a:r>
            <a:r>
              <a:rPr lang="fi-FI" dirty="0" err="1"/>
              <a:t>demand</a:t>
            </a:r>
            <a:r>
              <a:rPr lang="fi-FI" dirty="0"/>
              <a:t>: </a:t>
            </a:r>
            <a:r>
              <a:rPr lang="fi-FI" dirty="0" err="1"/>
              <a:t>elastic</a:t>
            </a:r>
            <a:r>
              <a:rPr lang="fi-FI" dirty="0"/>
              <a:t> </a:t>
            </a:r>
            <a:r>
              <a:rPr lang="fi-FI" dirty="0" err="1"/>
              <a:t>demand</a:t>
            </a:r>
            <a:endParaRPr lang="fi-FI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9DE49944-F258-5D4B-845A-0A76D69A5436}"/>
              </a:ext>
            </a:extLst>
          </p:cNvPr>
          <p:cNvSpPr/>
          <p:nvPr/>
        </p:nvSpPr>
        <p:spPr>
          <a:xfrm>
            <a:off x="3883025" y="3727450"/>
            <a:ext cx="492125" cy="501650"/>
          </a:xfrm>
          <a:custGeom>
            <a:avLst/>
            <a:gdLst>
              <a:gd name="connsiteX0" fmla="*/ 0 w 492125"/>
              <a:gd name="connsiteY0" fmla="*/ 0 h 501650"/>
              <a:gd name="connsiteX1" fmla="*/ 0 w 492125"/>
              <a:gd name="connsiteY1" fmla="*/ 501650 h 501650"/>
              <a:gd name="connsiteX2" fmla="*/ 492125 w 492125"/>
              <a:gd name="connsiteY2" fmla="*/ 269875 h 501650"/>
              <a:gd name="connsiteX3" fmla="*/ 0 w 492125"/>
              <a:gd name="connsiteY3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125" h="501650">
                <a:moveTo>
                  <a:pt x="0" y="0"/>
                </a:moveTo>
                <a:lnTo>
                  <a:pt x="0" y="501650"/>
                </a:lnTo>
                <a:lnTo>
                  <a:pt x="492125" y="26987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56227"/>
              </p:ext>
            </p:extLst>
          </p:nvPr>
        </p:nvGraphicFramePr>
        <p:xfrm>
          <a:off x="335011" y="795647"/>
          <a:ext cx="8725862" cy="6062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FB426F4-4CB5-3545-AA33-5247906CF3F1}"/>
              </a:ext>
            </a:extLst>
          </p:cNvPr>
          <p:cNvSpPr txBox="1"/>
          <p:nvPr/>
        </p:nvSpPr>
        <p:spPr>
          <a:xfrm rot="2379464">
            <a:off x="1224543" y="2305318"/>
            <a:ext cx="183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Demand curve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52A4E9-3F86-AA49-B567-6FB14112225E}"/>
              </a:ext>
            </a:extLst>
          </p:cNvPr>
          <p:cNvSpPr txBox="1"/>
          <p:nvPr/>
        </p:nvSpPr>
        <p:spPr>
          <a:xfrm rot="19345590">
            <a:off x="6030367" y="2038615"/>
            <a:ext cx="177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Supply curve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7F556A-58F4-754D-BB01-8EE60B53482A}"/>
              </a:ext>
            </a:extLst>
          </p:cNvPr>
          <p:cNvSpPr/>
          <p:nvPr/>
        </p:nvSpPr>
        <p:spPr>
          <a:xfrm>
            <a:off x="1151466" y="3721777"/>
            <a:ext cx="2729376" cy="490927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34E957-2F9D-4448-A6FD-B60D69E93B8E}"/>
              </a:ext>
            </a:extLst>
          </p:cNvPr>
          <p:cNvCxnSpPr>
            <a:cxnSpLocks/>
          </p:cNvCxnSpPr>
          <p:nvPr/>
        </p:nvCxnSpPr>
        <p:spPr>
          <a:xfrm flipV="1">
            <a:off x="3881933" y="3713551"/>
            <a:ext cx="0" cy="2236869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EFFF27-EED2-1B41-A4FF-FA15868B68BA}"/>
              </a:ext>
            </a:extLst>
          </p:cNvPr>
          <p:cNvCxnSpPr>
            <a:cxnSpLocks/>
          </p:cNvCxnSpPr>
          <p:nvPr/>
        </p:nvCxnSpPr>
        <p:spPr>
          <a:xfrm flipH="1">
            <a:off x="1151466" y="3713551"/>
            <a:ext cx="2668059" cy="8226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BB35BE5-65CE-F148-B23C-505B6155E775}"/>
              </a:ext>
            </a:extLst>
          </p:cNvPr>
          <p:cNvCxnSpPr>
            <a:cxnSpLocks/>
          </p:cNvCxnSpPr>
          <p:nvPr/>
        </p:nvCxnSpPr>
        <p:spPr>
          <a:xfrm flipH="1" flipV="1">
            <a:off x="1151466" y="4212704"/>
            <a:ext cx="2706820" cy="1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>
            <a:extLst>
              <a:ext uri="{FF2B5EF4-FFF2-40B4-BE49-F238E27FC236}">
                <a16:creationId xmlns:a16="http://schemas.microsoft.com/office/drawing/2014/main" id="{A0182087-8B4C-E44B-9223-45DD95D688E2}"/>
              </a:ext>
            </a:extLst>
          </p:cNvPr>
          <p:cNvSpPr/>
          <p:nvPr/>
        </p:nvSpPr>
        <p:spPr>
          <a:xfrm>
            <a:off x="1150937" y="1798979"/>
            <a:ext cx="2720975" cy="1920875"/>
          </a:xfrm>
          <a:custGeom>
            <a:avLst/>
            <a:gdLst>
              <a:gd name="connsiteX0" fmla="*/ 0 w 2720975"/>
              <a:gd name="connsiteY0" fmla="*/ 0 h 1920875"/>
              <a:gd name="connsiteX1" fmla="*/ 6350 w 2720975"/>
              <a:gd name="connsiteY1" fmla="*/ 1920875 h 1920875"/>
              <a:gd name="connsiteX2" fmla="*/ 2720975 w 2720975"/>
              <a:gd name="connsiteY2" fmla="*/ 1920875 h 1920875"/>
              <a:gd name="connsiteX3" fmla="*/ 1714500 w 2720975"/>
              <a:gd name="connsiteY3" fmla="*/ 1301750 h 1920875"/>
              <a:gd name="connsiteX4" fmla="*/ 619125 w 2720975"/>
              <a:gd name="connsiteY4" fmla="*/ 514350 h 1920875"/>
              <a:gd name="connsiteX5" fmla="*/ 0 w 2720975"/>
              <a:gd name="connsiteY5" fmla="*/ 0 h 192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0975" h="1920875">
                <a:moveTo>
                  <a:pt x="0" y="0"/>
                </a:moveTo>
                <a:cubicBezTo>
                  <a:pt x="2117" y="640292"/>
                  <a:pt x="4233" y="1280583"/>
                  <a:pt x="6350" y="1920875"/>
                </a:cubicBezTo>
                <a:lnTo>
                  <a:pt x="2720975" y="1920875"/>
                </a:lnTo>
                <a:lnTo>
                  <a:pt x="1714500" y="1301750"/>
                </a:lnTo>
                <a:lnTo>
                  <a:pt x="619125" y="514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fi-FI" dirty="0"/>
              <a:t>Consumer </a:t>
            </a:r>
            <a:r>
              <a:rPr lang="fi-FI" dirty="0" err="1"/>
              <a:t>surplus</a:t>
            </a:r>
            <a:endParaRPr lang="fi-FI" dirty="0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5D8095C-4598-3E48-8930-F154FC664283}"/>
              </a:ext>
            </a:extLst>
          </p:cNvPr>
          <p:cNvSpPr/>
          <p:nvPr/>
        </p:nvSpPr>
        <p:spPr>
          <a:xfrm>
            <a:off x="1146175" y="4213225"/>
            <a:ext cx="2730500" cy="758825"/>
          </a:xfrm>
          <a:custGeom>
            <a:avLst/>
            <a:gdLst>
              <a:gd name="connsiteX0" fmla="*/ 2730500 w 2730500"/>
              <a:gd name="connsiteY0" fmla="*/ 0 h 758825"/>
              <a:gd name="connsiteX1" fmla="*/ 0 w 2730500"/>
              <a:gd name="connsiteY1" fmla="*/ 0 h 758825"/>
              <a:gd name="connsiteX2" fmla="*/ 9525 w 2730500"/>
              <a:gd name="connsiteY2" fmla="*/ 758825 h 758825"/>
              <a:gd name="connsiteX3" fmla="*/ 1060450 w 2730500"/>
              <a:gd name="connsiteY3" fmla="*/ 568325 h 758825"/>
              <a:gd name="connsiteX4" fmla="*/ 2171700 w 2730500"/>
              <a:gd name="connsiteY4" fmla="*/ 238125 h 758825"/>
              <a:gd name="connsiteX5" fmla="*/ 2730500 w 2730500"/>
              <a:gd name="connsiteY5" fmla="*/ 0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0500" h="758825">
                <a:moveTo>
                  <a:pt x="2730500" y="0"/>
                </a:moveTo>
                <a:lnTo>
                  <a:pt x="0" y="0"/>
                </a:lnTo>
                <a:lnTo>
                  <a:pt x="9525" y="758825"/>
                </a:lnTo>
                <a:lnTo>
                  <a:pt x="1060450" y="568325"/>
                </a:lnTo>
                <a:lnTo>
                  <a:pt x="2171700" y="238125"/>
                </a:lnTo>
                <a:lnTo>
                  <a:pt x="273050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4468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 rot="1680074">
            <a:off x="3134354" y="2231375"/>
            <a:ext cx="2851647" cy="3089324"/>
          </a:xfrm>
          <a:custGeom>
            <a:avLst/>
            <a:gdLst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  <a:gd name="connsiteX3" fmla="*/ 6460066 w 6460066"/>
              <a:gd name="connsiteY3" fmla="*/ 3505200 h 3505200"/>
              <a:gd name="connsiteX4" fmla="*/ 6460066 w 6460066"/>
              <a:gd name="connsiteY4" fmla="*/ 3505200 h 3505200"/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  <a:gd name="connsiteX3" fmla="*/ 6460066 w 6460066"/>
              <a:gd name="connsiteY3" fmla="*/ 3505200 h 3505200"/>
              <a:gd name="connsiteX0" fmla="*/ 0 w 6754757"/>
              <a:gd name="connsiteY0" fmla="*/ 0 h 3624695"/>
              <a:gd name="connsiteX1" fmla="*/ 2633133 w 6754757"/>
              <a:gd name="connsiteY1" fmla="*/ 1862666 h 3624695"/>
              <a:gd name="connsiteX2" fmla="*/ 6460066 w 6754757"/>
              <a:gd name="connsiteY2" fmla="*/ 3505200 h 3624695"/>
              <a:gd name="connsiteX3" fmla="*/ 6502399 w 6754757"/>
              <a:gd name="connsiteY3" fmla="*/ 3496733 h 3624695"/>
              <a:gd name="connsiteX0" fmla="*/ 0 w 6460066"/>
              <a:gd name="connsiteY0" fmla="*/ 0 h 3505200"/>
              <a:gd name="connsiteX1" fmla="*/ 2633133 w 6460066"/>
              <a:gd name="connsiteY1" fmla="*/ 1862666 h 3505200"/>
              <a:gd name="connsiteX2" fmla="*/ 6460066 w 6460066"/>
              <a:gd name="connsiteY2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60066" h="3505200">
                <a:moveTo>
                  <a:pt x="0" y="0"/>
                </a:moveTo>
                <a:cubicBezTo>
                  <a:pt x="778227" y="639233"/>
                  <a:pt x="1556455" y="1278466"/>
                  <a:pt x="2633133" y="1862666"/>
                </a:cubicBezTo>
                <a:cubicBezTo>
                  <a:pt x="3709811" y="2446866"/>
                  <a:pt x="5815188" y="3232856"/>
                  <a:pt x="6460066" y="3505200"/>
                </a:cubicBezTo>
              </a:path>
            </a:pathLst>
          </a:cu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92345"/>
              </p:ext>
            </p:extLst>
          </p:nvPr>
        </p:nvGraphicFramePr>
        <p:xfrm>
          <a:off x="85629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595578"/>
          </a:xfrm>
        </p:spPr>
        <p:txBody>
          <a:bodyPr/>
          <a:lstStyle/>
          <a:p>
            <a:r>
              <a:rPr lang="fi-FI" dirty="0" err="1"/>
              <a:t>Demand</a:t>
            </a:r>
            <a:r>
              <a:rPr lang="fi-FI" dirty="0"/>
              <a:t> </a:t>
            </a:r>
            <a:r>
              <a:rPr lang="fi-FI" dirty="0" err="1"/>
              <a:t>elasticity</a:t>
            </a:r>
            <a:r>
              <a:rPr lang="fi-FI" dirty="0"/>
              <a:t> and </a:t>
            </a:r>
            <a:r>
              <a:rPr lang="fi-FI" dirty="0" err="1"/>
              <a:t>deadweight</a:t>
            </a:r>
            <a:r>
              <a:rPr lang="fi-FI" dirty="0"/>
              <a:t> </a:t>
            </a:r>
            <a:r>
              <a:rPr lang="fi-FI" dirty="0" err="1"/>
              <a:t>loss</a:t>
            </a:r>
            <a:endParaRPr lang="fi-FI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V="1">
            <a:off x="4191000" y="3382674"/>
            <a:ext cx="1591" cy="2556693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8863E56-7767-4642-AD06-FBB1966009CE}"/>
              </a:ext>
            </a:extLst>
          </p:cNvPr>
          <p:cNvCxnSpPr/>
          <p:nvPr/>
        </p:nvCxnSpPr>
        <p:spPr>
          <a:xfrm flipH="1" flipV="1">
            <a:off x="1153398" y="3405152"/>
            <a:ext cx="3016005" cy="10012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187824" y="3424767"/>
            <a:ext cx="174626" cy="667808"/>
          </a:xfrm>
          <a:custGeom>
            <a:avLst/>
            <a:gdLst>
              <a:gd name="connsiteX0" fmla="*/ 16291 w 181402"/>
              <a:gd name="connsiteY0" fmla="*/ 7 h 621542"/>
              <a:gd name="connsiteX1" fmla="*/ 24758 w 181402"/>
              <a:gd name="connsiteY1" fmla="*/ 558807 h 621542"/>
              <a:gd name="connsiteX2" fmla="*/ 181391 w 181402"/>
              <a:gd name="connsiteY2" fmla="*/ 546107 h 621542"/>
              <a:gd name="connsiteX3" fmla="*/ 16291 w 181402"/>
              <a:gd name="connsiteY3" fmla="*/ 7 h 621542"/>
              <a:gd name="connsiteX0" fmla="*/ 16291 w 181402"/>
              <a:gd name="connsiteY0" fmla="*/ 7 h 621542"/>
              <a:gd name="connsiteX1" fmla="*/ 24758 w 181402"/>
              <a:gd name="connsiteY1" fmla="*/ 558807 h 621542"/>
              <a:gd name="connsiteX2" fmla="*/ 181391 w 181402"/>
              <a:gd name="connsiteY2" fmla="*/ 546107 h 621542"/>
              <a:gd name="connsiteX3" fmla="*/ 16291 w 181402"/>
              <a:gd name="connsiteY3" fmla="*/ 7 h 621542"/>
              <a:gd name="connsiteX0" fmla="*/ 16291 w 181405"/>
              <a:gd name="connsiteY0" fmla="*/ 7 h 593580"/>
              <a:gd name="connsiteX1" fmla="*/ 24758 w 181405"/>
              <a:gd name="connsiteY1" fmla="*/ 558807 h 593580"/>
              <a:gd name="connsiteX2" fmla="*/ 181391 w 181405"/>
              <a:gd name="connsiteY2" fmla="*/ 546107 h 593580"/>
              <a:gd name="connsiteX3" fmla="*/ 16291 w 181405"/>
              <a:gd name="connsiteY3" fmla="*/ 7 h 593580"/>
              <a:gd name="connsiteX0" fmla="*/ 16291 w 181405"/>
              <a:gd name="connsiteY0" fmla="*/ 7 h 593580"/>
              <a:gd name="connsiteX1" fmla="*/ 24758 w 181405"/>
              <a:gd name="connsiteY1" fmla="*/ 558807 h 593580"/>
              <a:gd name="connsiteX2" fmla="*/ 181391 w 181405"/>
              <a:gd name="connsiteY2" fmla="*/ 546107 h 593580"/>
              <a:gd name="connsiteX3" fmla="*/ 16291 w 181405"/>
              <a:gd name="connsiteY3" fmla="*/ 7 h 593580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16291 w 181391"/>
              <a:gd name="connsiteY0" fmla="*/ 7 h 563017"/>
              <a:gd name="connsiteX1" fmla="*/ 24758 w 181391"/>
              <a:gd name="connsiteY1" fmla="*/ 558807 h 563017"/>
              <a:gd name="connsiteX2" fmla="*/ 181391 w 181391"/>
              <a:gd name="connsiteY2" fmla="*/ 546107 h 563017"/>
              <a:gd name="connsiteX3" fmla="*/ 16291 w 181391"/>
              <a:gd name="connsiteY3" fmla="*/ 7 h 563017"/>
              <a:gd name="connsiteX0" fmla="*/ 9922 w 175022"/>
              <a:gd name="connsiteY0" fmla="*/ 7 h 563017"/>
              <a:gd name="connsiteX1" fmla="*/ 18389 w 175022"/>
              <a:gd name="connsiteY1" fmla="*/ 558807 h 563017"/>
              <a:gd name="connsiteX2" fmla="*/ 175022 w 175022"/>
              <a:gd name="connsiteY2" fmla="*/ 546107 h 563017"/>
              <a:gd name="connsiteX3" fmla="*/ 9922 w 175022"/>
              <a:gd name="connsiteY3" fmla="*/ 7 h 563017"/>
              <a:gd name="connsiteX0" fmla="*/ 9922 w 175022"/>
              <a:gd name="connsiteY0" fmla="*/ 0 h 563010"/>
              <a:gd name="connsiteX1" fmla="*/ 18389 w 175022"/>
              <a:gd name="connsiteY1" fmla="*/ 558800 h 563010"/>
              <a:gd name="connsiteX2" fmla="*/ 175022 w 175022"/>
              <a:gd name="connsiteY2" fmla="*/ 546100 h 563010"/>
              <a:gd name="connsiteX3" fmla="*/ 9922 w 175022"/>
              <a:gd name="connsiteY3" fmla="*/ 0 h 563010"/>
              <a:gd name="connsiteX0" fmla="*/ 3307 w 168407"/>
              <a:gd name="connsiteY0" fmla="*/ 0 h 563010"/>
              <a:gd name="connsiteX1" fmla="*/ 11774 w 168407"/>
              <a:gd name="connsiteY1" fmla="*/ 558800 h 563010"/>
              <a:gd name="connsiteX2" fmla="*/ 168407 w 168407"/>
              <a:gd name="connsiteY2" fmla="*/ 546100 h 563010"/>
              <a:gd name="connsiteX3" fmla="*/ 3307 w 168407"/>
              <a:gd name="connsiteY3" fmla="*/ 0 h 563010"/>
              <a:gd name="connsiteX0" fmla="*/ 4106 w 169260"/>
              <a:gd name="connsiteY0" fmla="*/ 0 h 603737"/>
              <a:gd name="connsiteX1" fmla="*/ 12573 w 169260"/>
              <a:gd name="connsiteY1" fmla="*/ 558800 h 603737"/>
              <a:gd name="connsiteX2" fmla="*/ 10455 w 169260"/>
              <a:gd name="connsiteY2" fmla="*/ 569383 h 603737"/>
              <a:gd name="connsiteX3" fmla="*/ 169206 w 169260"/>
              <a:gd name="connsiteY3" fmla="*/ 546100 h 603737"/>
              <a:gd name="connsiteX4" fmla="*/ 4106 w 169260"/>
              <a:gd name="connsiteY4" fmla="*/ 0 h 603737"/>
              <a:gd name="connsiteX0" fmla="*/ 4106 w 170113"/>
              <a:gd name="connsiteY0" fmla="*/ 0 h 603737"/>
              <a:gd name="connsiteX1" fmla="*/ 12573 w 170113"/>
              <a:gd name="connsiteY1" fmla="*/ 558800 h 603737"/>
              <a:gd name="connsiteX2" fmla="*/ 10455 w 170113"/>
              <a:gd name="connsiteY2" fmla="*/ 569383 h 603737"/>
              <a:gd name="connsiteX3" fmla="*/ 169206 w 170113"/>
              <a:gd name="connsiteY3" fmla="*/ 546100 h 603737"/>
              <a:gd name="connsiteX4" fmla="*/ 4106 w 170113"/>
              <a:gd name="connsiteY4" fmla="*/ 0 h 603737"/>
              <a:gd name="connsiteX0" fmla="*/ 4106 w 169206"/>
              <a:gd name="connsiteY0" fmla="*/ 0 h 603737"/>
              <a:gd name="connsiteX1" fmla="*/ 12573 w 169206"/>
              <a:gd name="connsiteY1" fmla="*/ 558800 h 603737"/>
              <a:gd name="connsiteX2" fmla="*/ 10455 w 169206"/>
              <a:gd name="connsiteY2" fmla="*/ 569383 h 603737"/>
              <a:gd name="connsiteX3" fmla="*/ 169206 w 169206"/>
              <a:gd name="connsiteY3" fmla="*/ 546100 h 603737"/>
              <a:gd name="connsiteX4" fmla="*/ 4106 w 169206"/>
              <a:gd name="connsiteY4" fmla="*/ 0 h 603737"/>
              <a:gd name="connsiteX0" fmla="*/ 17299 w 182399"/>
              <a:gd name="connsiteY0" fmla="*/ 0 h 569383"/>
              <a:gd name="connsiteX1" fmla="*/ 23648 w 182399"/>
              <a:gd name="connsiteY1" fmla="*/ 569383 h 569383"/>
              <a:gd name="connsiteX2" fmla="*/ 182399 w 182399"/>
              <a:gd name="connsiteY2" fmla="*/ 546100 h 569383"/>
              <a:gd name="connsiteX3" fmla="*/ 17299 w 182399"/>
              <a:gd name="connsiteY3" fmla="*/ 0 h 569383"/>
              <a:gd name="connsiteX0" fmla="*/ 17299 w 182399"/>
              <a:gd name="connsiteY0" fmla="*/ 0 h 569383"/>
              <a:gd name="connsiteX1" fmla="*/ 23648 w 182399"/>
              <a:gd name="connsiteY1" fmla="*/ 569383 h 569383"/>
              <a:gd name="connsiteX2" fmla="*/ 182399 w 182399"/>
              <a:gd name="connsiteY2" fmla="*/ 546100 h 569383"/>
              <a:gd name="connsiteX3" fmla="*/ 17299 w 182399"/>
              <a:gd name="connsiteY3" fmla="*/ 0 h 569383"/>
              <a:gd name="connsiteX0" fmla="*/ 9607 w 174707"/>
              <a:gd name="connsiteY0" fmla="*/ 0 h 569383"/>
              <a:gd name="connsiteX1" fmla="*/ 15956 w 174707"/>
              <a:gd name="connsiteY1" fmla="*/ 569383 h 569383"/>
              <a:gd name="connsiteX2" fmla="*/ 174707 w 174707"/>
              <a:gd name="connsiteY2" fmla="*/ 546100 h 569383"/>
              <a:gd name="connsiteX3" fmla="*/ 9607 w 174707"/>
              <a:gd name="connsiteY3" fmla="*/ 0 h 569383"/>
              <a:gd name="connsiteX0" fmla="*/ 69 w 165169"/>
              <a:gd name="connsiteY0" fmla="*/ 0 h 569383"/>
              <a:gd name="connsiteX1" fmla="*/ 6418 w 165169"/>
              <a:gd name="connsiteY1" fmla="*/ 569383 h 569383"/>
              <a:gd name="connsiteX2" fmla="*/ 165169 w 165169"/>
              <a:gd name="connsiteY2" fmla="*/ 546100 h 569383"/>
              <a:gd name="connsiteX3" fmla="*/ 69 w 165169"/>
              <a:gd name="connsiteY3" fmla="*/ 0 h 569383"/>
              <a:gd name="connsiteX0" fmla="*/ 69 w 171519"/>
              <a:gd name="connsiteY0" fmla="*/ 0 h 576779"/>
              <a:gd name="connsiteX1" fmla="*/ 6418 w 171519"/>
              <a:gd name="connsiteY1" fmla="*/ 569383 h 576779"/>
              <a:gd name="connsiteX2" fmla="*/ 171519 w 171519"/>
              <a:gd name="connsiteY2" fmla="*/ 568325 h 576779"/>
              <a:gd name="connsiteX3" fmla="*/ 69 w 171519"/>
              <a:gd name="connsiteY3" fmla="*/ 0 h 576779"/>
              <a:gd name="connsiteX0" fmla="*/ 69 w 171519"/>
              <a:gd name="connsiteY0" fmla="*/ 0 h 569383"/>
              <a:gd name="connsiteX1" fmla="*/ 6418 w 171519"/>
              <a:gd name="connsiteY1" fmla="*/ 569383 h 569383"/>
              <a:gd name="connsiteX2" fmla="*/ 171519 w 171519"/>
              <a:gd name="connsiteY2" fmla="*/ 568325 h 569383"/>
              <a:gd name="connsiteX3" fmla="*/ 69 w 171519"/>
              <a:gd name="connsiteY3" fmla="*/ 0 h 569383"/>
              <a:gd name="connsiteX0" fmla="*/ 69 w 171519"/>
              <a:gd name="connsiteY0" fmla="*/ 0 h 571265"/>
              <a:gd name="connsiteX1" fmla="*/ 6418 w 171519"/>
              <a:gd name="connsiteY1" fmla="*/ 569383 h 571265"/>
              <a:gd name="connsiteX2" fmla="*/ 171519 w 171519"/>
              <a:gd name="connsiteY2" fmla="*/ 568325 h 571265"/>
              <a:gd name="connsiteX3" fmla="*/ 69 w 171519"/>
              <a:gd name="connsiteY3" fmla="*/ 0 h 571265"/>
              <a:gd name="connsiteX0" fmla="*/ 3176 w 174626"/>
              <a:gd name="connsiteY0" fmla="*/ 0 h 667935"/>
              <a:gd name="connsiteX1" fmla="*/ 0 w 174626"/>
              <a:gd name="connsiteY1" fmla="*/ 667808 h 667935"/>
              <a:gd name="connsiteX2" fmla="*/ 174626 w 174626"/>
              <a:gd name="connsiteY2" fmla="*/ 568325 h 667935"/>
              <a:gd name="connsiteX3" fmla="*/ 3176 w 174626"/>
              <a:gd name="connsiteY3" fmla="*/ 0 h 667935"/>
              <a:gd name="connsiteX0" fmla="*/ 3176 w 174626"/>
              <a:gd name="connsiteY0" fmla="*/ 0 h 667808"/>
              <a:gd name="connsiteX1" fmla="*/ 0 w 174626"/>
              <a:gd name="connsiteY1" fmla="*/ 667808 h 667808"/>
              <a:gd name="connsiteX2" fmla="*/ 174626 w 174626"/>
              <a:gd name="connsiteY2" fmla="*/ 568325 h 667808"/>
              <a:gd name="connsiteX3" fmla="*/ 3176 w 174626"/>
              <a:gd name="connsiteY3" fmla="*/ 0 h 667808"/>
              <a:gd name="connsiteX0" fmla="*/ 3176 w 174626"/>
              <a:gd name="connsiteY0" fmla="*/ 0 h 667808"/>
              <a:gd name="connsiteX1" fmla="*/ 0 w 174626"/>
              <a:gd name="connsiteY1" fmla="*/ 667808 h 667808"/>
              <a:gd name="connsiteX2" fmla="*/ 174626 w 174626"/>
              <a:gd name="connsiteY2" fmla="*/ 568325 h 667808"/>
              <a:gd name="connsiteX3" fmla="*/ 3176 w 174626"/>
              <a:gd name="connsiteY3" fmla="*/ 0 h 66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26" h="667808">
                <a:moveTo>
                  <a:pt x="3176" y="0"/>
                </a:moveTo>
                <a:cubicBezTo>
                  <a:pt x="2118" y="175330"/>
                  <a:pt x="4233" y="589491"/>
                  <a:pt x="0" y="667808"/>
                </a:cubicBezTo>
                <a:cubicBezTo>
                  <a:pt x="76905" y="624416"/>
                  <a:pt x="111126" y="588610"/>
                  <a:pt x="174626" y="568325"/>
                </a:cubicBezTo>
                <a:cubicBezTo>
                  <a:pt x="138290" y="469547"/>
                  <a:pt x="19756" y="102658"/>
                  <a:pt x="31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36" name="Group 35"/>
          <p:cNvGrpSpPr/>
          <p:nvPr/>
        </p:nvGrpSpPr>
        <p:grpSpPr>
          <a:xfrm>
            <a:off x="1146778" y="4007144"/>
            <a:ext cx="3046037" cy="955571"/>
            <a:chOff x="1056292" y="3905894"/>
            <a:chExt cx="3046037" cy="697637"/>
          </a:xfrm>
          <a:solidFill>
            <a:schemeClr val="accent3">
              <a:alpha val="53000"/>
            </a:schemeClr>
          </a:solidFill>
        </p:grpSpPr>
        <p:sp>
          <p:nvSpPr>
            <p:cNvPr id="37" name="Freeform 36"/>
            <p:cNvSpPr/>
            <p:nvPr/>
          </p:nvSpPr>
          <p:spPr>
            <a:xfrm>
              <a:off x="1056292" y="3905894"/>
              <a:ext cx="3046037" cy="697637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26035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736162 h 736162"/>
                <a:gd name="connsiteX1" fmla="*/ 0 w 2659993"/>
                <a:gd name="connsiteY1" fmla="*/ 736162 h 736162"/>
                <a:gd name="connsiteX2" fmla="*/ 0 w 2659993"/>
                <a:gd name="connsiteY2" fmla="*/ 0 h 736162"/>
                <a:gd name="connsiteX3" fmla="*/ 2659993 w 2659993"/>
                <a:gd name="connsiteY3" fmla="*/ 19050 h 736162"/>
                <a:gd name="connsiteX4" fmla="*/ 2648607 w 2659993"/>
                <a:gd name="connsiteY4" fmla="*/ 58245 h 736162"/>
                <a:gd name="connsiteX5" fmla="*/ 1781503 w 2659993"/>
                <a:gd name="connsiteY5" fmla="*/ 342024 h 736162"/>
                <a:gd name="connsiteX6" fmla="*/ 1213944 w 2659993"/>
                <a:gd name="connsiteY6" fmla="*/ 515445 h 736162"/>
                <a:gd name="connsiteX7" fmla="*/ 567558 w 2659993"/>
                <a:gd name="connsiteY7" fmla="*/ 657334 h 736162"/>
                <a:gd name="connsiteX8" fmla="*/ 0 w 2659993"/>
                <a:gd name="connsiteY8" fmla="*/ 736162 h 736162"/>
                <a:gd name="connsiteX0" fmla="*/ 0 w 2659993"/>
                <a:gd name="connsiteY0" fmla="*/ 727695 h 727695"/>
                <a:gd name="connsiteX1" fmla="*/ 0 w 2659993"/>
                <a:gd name="connsiteY1" fmla="*/ 727695 h 727695"/>
                <a:gd name="connsiteX2" fmla="*/ 16934 w 2659993"/>
                <a:gd name="connsiteY2" fmla="*/ 0 h 727695"/>
                <a:gd name="connsiteX3" fmla="*/ 2659993 w 2659993"/>
                <a:gd name="connsiteY3" fmla="*/ 10583 h 727695"/>
                <a:gd name="connsiteX4" fmla="*/ 2648607 w 2659993"/>
                <a:gd name="connsiteY4" fmla="*/ 49778 h 727695"/>
                <a:gd name="connsiteX5" fmla="*/ 1781503 w 2659993"/>
                <a:gd name="connsiteY5" fmla="*/ 333557 h 727695"/>
                <a:gd name="connsiteX6" fmla="*/ 1213944 w 2659993"/>
                <a:gd name="connsiteY6" fmla="*/ 506978 h 727695"/>
                <a:gd name="connsiteX7" fmla="*/ 567558 w 2659993"/>
                <a:gd name="connsiteY7" fmla="*/ 648867 h 727695"/>
                <a:gd name="connsiteX8" fmla="*/ 0 w 2659993"/>
                <a:gd name="connsiteY8" fmla="*/ 727695 h 727695"/>
                <a:gd name="connsiteX0" fmla="*/ 0 w 2648607"/>
                <a:gd name="connsiteY0" fmla="*/ 727695 h 727695"/>
                <a:gd name="connsiteX1" fmla="*/ 0 w 2648607"/>
                <a:gd name="connsiteY1" fmla="*/ 727695 h 727695"/>
                <a:gd name="connsiteX2" fmla="*/ 16934 w 2648607"/>
                <a:gd name="connsiteY2" fmla="*/ 0 h 727695"/>
                <a:gd name="connsiteX3" fmla="*/ 2648607 w 2648607"/>
                <a:gd name="connsiteY3" fmla="*/ 49778 h 727695"/>
                <a:gd name="connsiteX4" fmla="*/ 1781503 w 2648607"/>
                <a:gd name="connsiteY4" fmla="*/ 333557 h 727695"/>
                <a:gd name="connsiteX5" fmla="*/ 1213944 w 2648607"/>
                <a:gd name="connsiteY5" fmla="*/ 506978 h 727695"/>
                <a:gd name="connsiteX6" fmla="*/ 567558 w 2648607"/>
                <a:gd name="connsiteY6" fmla="*/ 648867 h 727695"/>
                <a:gd name="connsiteX7" fmla="*/ 0 w 2648607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36879"/>
                <a:gd name="connsiteY0" fmla="*/ 727695 h 727695"/>
                <a:gd name="connsiteX1" fmla="*/ 0 w 3036879"/>
                <a:gd name="connsiteY1" fmla="*/ 727695 h 727695"/>
                <a:gd name="connsiteX2" fmla="*/ 16934 w 3036879"/>
                <a:gd name="connsiteY2" fmla="*/ 0 h 727695"/>
                <a:gd name="connsiteX3" fmla="*/ 3036879 w 3036879"/>
                <a:gd name="connsiteY3" fmla="*/ 39330 h 727695"/>
                <a:gd name="connsiteX4" fmla="*/ 1800553 w 3036879"/>
                <a:gd name="connsiteY4" fmla="*/ 399342 h 727695"/>
                <a:gd name="connsiteX5" fmla="*/ 1223469 w 3036879"/>
                <a:gd name="connsiteY5" fmla="*/ 535924 h 727695"/>
                <a:gd name="connsiteX6" fmla="*/ 567558 w 3036879"/>
                <a:gd name="connsiteY6" fmla="*/ 648867 h 727695"/>
                <a:gd name="connsiteX7" fmla="*/ 0 w 3036879"/>
                <a:gd name="connsiteY7" fmla="*/ 727695 h 727695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567558 w 3036879"/>
                <a:gd name="connsiteY6" fmla="*/ 618102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2542186 w 3036879"/>
                <a:gd name="connsiteY4" fmla="*/ 223986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217630"/>
                <a:gd name="connsiteY0" fmla="*/ 696930 h 696930"/>
                <a:gd name="connsiteX1" fmla="*/ 0 w 3217630"/>
                <a:gd name="connsiteY1" fmla="*/ 696930 h 696930"/>
                <a:gd name="connsiteX2" fmla="*/ 21148 w 3217630"/>
                <a:gd name="connsiteY2" fmla="*/ 0 h 696930"/>
                <a:gd name="connsiteX3" fmla="*/ 3036879 w 3217630"/>
                <a:gd name="connsiteY3" fmla="*/ 8565 h 696930"/>
                <a:gd name="connsiteX4" fmla="*/ 2839501 w 3217630"/>
                <a:gd name="connsiteY4" fmla="*/ 88657 h 696930"/>
                <a:gd name="connsiteX5" fmla="*/ 2542186 w 3217630"/>
                <a:gd name="connsiteY5" fmla="*/ 223986 h 696930"/>
                <a:gd name="connsiteX6" fmla="*/ 1463657 w 3217630"/>
                <a:gd name="connsiteY6" fmla="*/ 489777 h 696930"/>
                <a:gd name="connsiteX7" fmla="*/ 639193 w 3217630"/>
                <a:gd name="connsiteY7" fmla="*/ 621178 h 696930"/>
                <a:gd name="connsiteX8" fmla="*/ 0 w 3217630"/>
                <a:gd name="connsiteY8" fmla="*/ 696930 h 696930"/>
                <a:gd name="connsiteX0" fmla="*/ 0 w 3264144"/>
                <a:gd name="connsiteY0" fmla="*/ 696930 h 696930"/>
                <a:gd name="connsiteX1" fmla="*/ 0 w 3264144"/>
                <a:gd name="connsiteY1" fmla="*/ 696930 h 696930"/>
                <a:gd name="connsiteX2" fmla="*/ 21148 w 3264144"/>
                <a:gd name="connsiteY2" fmla="*/ 0 h 696930"/>
                <a:gd name="connsiteX3" fmla="*/ 3036879 w 3264144"/>
                <a:gd name="connsiteY3" fmla="*/ 8565 h 696930"/>
                <a:gd name="connsiteX4" fmla="*/ 3033337 w 3264144"/>
                <a:gd name="connsiteY4" fmla="*/ 64046 h 696930"/>
                <a:gd name="connsiteX5" fmla="*/ 2542186 w 3264144"/>
                <a:gd name="connsiteY5" fmla="*/ 223986 h 696930"/>
                <a:gd name="connsiteX6" fmla="*/ 1463657 w 3264144"/>
                <a:gd name="connsiteY6" fmla="*/ 489777 h 696930"/>
                <a:gd name="connsiteX7" fmla="*/ 639193 w 3264144"/>
                <a:gd name="connsiteY7" fmla="*/ 621178 h 696930"/>
                <a:gd name="connsiteX8" fmla="*/ 0 w 3264144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23986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17032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5741"/>
                <a:gd name="connsiteY0" fmla="*/ 696930 h 696930"/>
                <a:gd name="connsiteX1" fmla="*/ 0 w 3245741"/>
                <a:gd name="connsiteY1" fmla="*/ 696930 h 696930"/>
                <a:gd name="connsiteX2" fmla="*/ 21148 w 3245741"/>
                <a:gd name="connsiteY2" fmla="*/ 0 h 696930"/>
                <a:gd name="connsiteX3" fmla="*/ 3036879 w 3245741"/>
                <a:gd name="connsiteY3" fmla="*/ 8565 h 696930"/>
                <a:gd name="connsiteX4" fmla="*/ 3046037 w 3245741"/>
                <a:gd name="connsiteY4" fmla="*/ 59410 h 696930"/>
                <a:gd name="connsiteX5" fmla="*/ 2542186 w 3245741"/>
                <a:gd name="connsiteY5" fmla="*/ 217032 h 696930"/>
                <a:gd name="connsiteX6" fmla="*/ 1463657 w 3245741"/>
                <a:gd name="connsiteY6" fmla="*/ 489777 h 696930"/>
                <a:gd name="connsiteX7" fmla="*/ 639193 w 3245741"/>
                <a:gd name="connsiteY7" fmla="*/ 621178 h 696930"/>
                <a:gd name="connsiteX8" fmla="*/ 0 w 3245741"/>
                <a:gd name="connsiteY8" fmla="*/ 696930 h 696930"/>
                <a:gd name="connsiteX0" fmla="*/ 0 w 3248094"/>
                <a:gd name="connsiteY0" fmla="*/ 696930 h 696930"/>
                <a:gd name="connsiteX1" fmla="*/ 0 w 3248094"/>
                <a:gd name="connsiteY1" fmla="*/ 696930 h 696930"/>
                <a:gd name="connsiteX2" fmla="*/ 21148 w 3248094"/>
                <a:gd name="connsiteY2" fmla="*/ 0 h 696930"/>
                <a:gd name="connsiteX3" fmla="*/ 3040054 w 3248094"/>
                <a:gd name="connsiteY3" fmla="*/ 6247 h 696930"/>
                <a:gd name="connsiteX4" fmla="*/ 3046037 w 3248094"/>
                <a:gd name="connsiteY4" fmla="*/ 59410 h 696930"/>
                <a:gd name="connsiteX5" fmla="*/ 2542186 w 3248094"/>
                <a:gd name="connsiteY5" fmla="*/ 217032 h 696930"/>
                <a:gd name="connsiteX6" fmla="*/ 1463657 w 3248094"/>
                <a:gd name="connsiteY6" fmla="*/ 489777 h 696930"/>
                <a:gd name="connsiteX7" fmla="*/ 639193 w 3248094"/>
                <a:gd name="connsiteY7" fmla="*/ 621178 h 696930"/>
                <a:gd name="connsiteX8" fmla="*/ 0 w 3248094"/>
                <a:gd name="connsiteY8" fmla="*/ 696930 h 696930"/>
                <a:gd name="connsiteX0" fmla="*/ 0 w 3046037"/>
                <a:gd name="connsiteY0" fmla="*/ 696930 h 696930"/>
                <a:gd name="connsiteX1" fmla="*/ 0 w 3046037"/>
                <a:gd name="connsiteY1" fmla="*/ 696930 h 696930"/>
                <a:gd name="connsiteX2" fmla="*/ 21148 w 3046037"/>
                <a:gd name="connsiteY2" fmla="*/ 0 h 696930"/>
                <a:gd name="connsiteX3" fmla="*/ 3040054 w 3046037"/>
                <a:gd name="connsiteY3" fmla="*/ 6247 h 696930"/>
                <a:gd name="connsiteX4" fmla="*/ 3046037 w 3046037"/>
                <a:gd name="connsiteY4" fmla="*/ 59410 h 696930"/>
                <a:gd name="connsiteX5" fmla="*/ 2542186 w 3046037"/>
                <a:gd name="connsiteY5" fmla="*/ 217032 h 696930"/>
                <a:gd name="connsiteX6" fmla="*/ 1463657 w 3046037"/>
                <a:gd name="connsiteY6" fmla="*/ 489777 h 696930"/>
                <a:gd name="connsiteX7" fmla="*/ 639193 w 3046037"/>
                <a:gd name="connsiteY7" fmla="*/ 621178 h 696930"/>
                <a:gd name="connsiteX8" fmla="*/ 0 w 3046037"/>
                <a:gd name="connsiteY8" fmla="*/ 696930 h 696930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21148 w 3046037"/>
                <a:gd name="connsiteY2" fmla="*/ 707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5273 w 3046037"/>
                <a:gd name="connsiteY2" fmla="*/ 3025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6037" h="697637">
                  <a:moveTo>
                    <a:pt x="0" y="697637"/>
                  </a:moveTo>
                  <a:lnTo>
                    <a:pt x="0" y="697637"/>
                  </a:lnTo>
                  <a:cubicBezTo>
                    <a:pt x="1758" y="466100"/>
                    <a:pt x="3515" y="234562"/>
                    <a:pt x="5273" y="3025"/>
                  </a:cubicBezTo>
                  <a:lnTo>
                    <a:pt x="3036879" y="0"/>
                  </a:lnTo>
                  <a:cubicBezTo>
                    <a:pt x="3030355" y="42592"/>
                    <a:pt x="3035781" y="39596"/>
                    <a:pt x="3046037" y="60117"/>
                  </a:cubicBezTo>
                  <a:cubicBezTo>
                    <a:pt x="2963588" y="96021"/>
                    <a:pt x="2771493" y="150886"/>
                    <a:pt x="2542186" y="217739"/>
                  </a:cubicBezTo>
                  <a:lnTo>
                    <a:pt x="1463657" y="490484"/>
                  </a:lnTo>
                  <a:lnTo>
                    <a:pt x="639193" y="621885"/>
                  </a:lnTo>
                  <a:lnTo>
                    <a:pt x="0" y="697637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6284" y="4003795"/>
              <a:ext cx="2443656" cy="24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 surplus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493679" y="3822061"/>
            <a:ext cx="30534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Price </a:t>
            </a:r>
            <a:r>
              <a:rPr lang="fi-FI" sz="1600" dirty="0" err="1"/>
              <a:t>change</a:t>
            </a:r>
            <a:r>
              <a:rPr lang="fi-FI" sz="1600" dirty="0"/>
              <a:t> </a:t>
            </a:r>
            <a:r>
              <a:rPr lang="fi-FI" sz="1600" dirty="0" err="1"/>
              <a:t>has</a:t>
            </a:r>
            <a:r>
              <a:rPr lang="fi-FI" sz="1600" dirty="0"/>
              <a:t> a </a:t>
            </a:r>
            <a:r>
              <a:rPr lang="fi-FI" sz="1600" dirty="0" err="1"/>
              <a:t>smaller</a:t>
            </a:r>
            <a:r>
              <a:rPr lang="fi-FI" sz="1600" dirty="0"/>
              <a:t> </a:t>
            </a:r>
            <a:r>
              <a:rPr lang="fi-FI" sz="1600" dirty="0" err="1"/>
              <a:t>effect</a:t>
            </a:r>
            <a:r>
              <a:rPr lang="fi-FI" sz="1600" dirty="0"/>
              <a:t> on </a:t>
            </a:r>
            <a:r>
              <a:rPr lang="fi-FI" sz="1600" dirty="0" err="1"/>
              <a:t>quantities</a:t>
            </a:r>
            <a:r>
              <a:rPr lang="fi-FI" sz="1600" dirty="0"/>
              <a:t> and </a:t>
            </a:r>
            <a:r>
              <a:rPr lang="fi-FI" sz="1600" dirty="0" err="1"/>
              <a:t>hence</a:t>
            </a:r>
            <a:r>
              <a:rPr lang="fi-FI" sz="1600" dirty="0"/>
              <a:t> a </a:t>
            </a:r>
            <a:r>
              <a:rPr lang="fi-FI" sz="1600" dirty="0" err="1"/>
              <a:t>smaller</a:t>
            </a:r>
            <a:r>
              <a:rPr lang="fi-FI" sz="1600" dirty="0"/>
              <a:t> </a:t>
            </a:r>
            <a:r>
              <a:rPr lang="fi-FI" sz="1600" dirty="0" err="1"/>
              <a:t>deadweight</a:t>
            </a:r>
            <a:r>
              <a:rPr lang="fi-FI" sz="1600" dirty="0"/>
              <a:t> </a:t>
            </a:r>
            <a:r>
              <a:rPr lang="fi-FI" sz="1600" dirty="0" err="1"/>
              <a:t>loss</a:t>
            </a:r>
            <a:endParaRPr lang="fi-FI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3398" y="3413536"/>
            <a:ext cx="3049670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sp>
        <p:nvSpPr>
          <p:cNvPr id="17" name="Freeform 16"/>
          <p:cNvSpPr/>
          <p:nvPr/>
        </p:nvSpPr>
        <p:spPr>
          <a:xfrm>
            <a:off x="1144597" y="1546289"/>
            <a:ext cx="3062785" cy="1893855"/>
          </a:xfrm>
          <a:custGeom>
            <a:avLst/>
            <a:gdLst>
              <a:gd name="connsiteX0" fmla="*/ 0 w 3279228"/>
              <a:gd name="connsiteY0" fmla="*/ 0 h 2207172"/>
              <a:gd name="connsiteX1" fmla="*/ 0 w 3279228"/>
              <a:gd name="connsiteY1" fmla="*/ 2207172 h 2207172"/>
              <a:gd name="connsiteX2" fmla="*/ 3279228 w 3279228"/>
              <a:gd name="connsiteY2" fmla="*/ 2207172 h 2207172"/>
              <a:gd name="connsiteX3" fmla="*/ 2680138 w 3279228"/>
              <a:gd name="connsiteY3" fmla="*/ 1876096 h 2207172"/>
              <a:gd name="connsiteX4" fmla="*/ 2144110 w 3279228"/>
              <a:gd name="connsiteY4" fmla="*/ 1576551 h 2207172"/>
              <a:gd name="connsiteX5" fmla="*/ 1686910 w 3279228"/>
              <a:gd name="connsiteY5" fmla="*/ 1277006 h 2207172"/>
              <a:gd name="connsiteX6" fmla="*/ 1229710 w 3279228"/>
              <a:gd name="connsiteY6" fmla="*/ 977462 h 2207172"/>
              <a:gd name="connsiteX7" fmla="*/ 804042 w 3279228"/>
              <a:gd name="connsiteY7" fmla="*/ 646386 h 2207172"/>
              <a:gd name="connsiteX8" fmla="*/ 441435 w 3279228"/>
              <a:gd name="connsiteY8" fmla="*/ 378372 h 2207172"/>
              <a:gd name="connsiteX9" fmla="*/ 0 w 3279228"/>
              <a:gd name="connsiteY9" fmla="*/ 0 h 2207172"/>
              <a:gd name="connsiteX0" fmla="*/ 0 w 2695028"/>
              <a:gd name="connsiteY0" fmla="*/ 0 h 2207172"/>
              <a:gd name="connsiteX1" fmla="*/ 0 w 2695028"/>
              <a:gd name="connsiteY1" fmla="*/ 2207172 h 2207172"/>
              <a:gd name="connsiteX2" fmla="*/ 2695028 w 2695028"/>
              <a:gd name="connsiteY2" fmla="*/ 1908722 h 2207172"/>
              <a:gd name="connsiteX3" fmla="*/ 2680138 w 2695028"/>
              <a:gd name="connsiteY3" fmla="*/ 1876096 h 2207172"/>
              <a:gd name="connsiteX4" fmla="*/ 2144110 w 2695028"/>
              <a:gd name="connsiteY4" fmla="*/ 1576551 h 2207172"/>
              <a:gd name="connsiteX5" fmla="*/ 1686910 w 2695028"/>
              <a:gd name="connsiteY5" fmla="*/ 1277006 h 2207172"/>
              <a:gd name="connsiteX6" fmla="*/ 1229710 w 2695028"/>
              <a:gd name="connsiteY6" fmla="*/ 977462 h 2207172"/>
              <a:gd name="connsiteX7" fmla="*/ 804042 w 2695028"/>
              <a:gd name="connsiteY7" fmla="*/ 646386 h 2207172"/>
              <a:gd name="connsiteX8" fmla="*/ 441435 w 2695028"/>
              <a:gd name="connsiteY8" fmla="*/ 378372 h 2207172"/>
              <a:gd name="connsiteX9" fmla="*/ 0 w 2695028"/>
              <a:gd name="connsiteY9" fmla="*/ 0 h 2207172"/>
              <a:gd name="connsiteX0" fmla="*/ 0 w 2695028"/>
              <a:gd name="connsiteY0" fmla="*/ 0 h 1908722"/>
              <a:gd name="connsiteX1" fmla="*/ 0 w 2695028"/>
              <a:gd name="connsiteY1" fmla="*/ 1864272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95028"/>
              <a:gd name="connsiteY0" fmla="*/ 0 h 1908722"/>
              <a:gd name="connsiteX1" fmla="*/ 12700 w 2695028"/>
              <a:gd name="connsiteY1" fmla="*/ 1864272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95028"/>
              <a:gd name="connsiteY0" fmla="*/ 0 h 1908722"/>
              <a:gd name="connsiteX1" fmla="*/ 16933 w 2695028"/>
              <a:gd name="connsiteY1" fmla="*/ 1868506 h 1908722"/>
              <a:gd name="connsiteX2" fmla="*/ 2695028 w 2695028"/>
              <a:gd name="connsiteY2" fmla="*/ 1908722 h 1908722"/>
              <a:gd name="connsiteX3" fmla="*/ 2680138 w 2695028"/>
              <a:gd name="connsiteY3" fmla="*/ 1876096 h 1908722"/>
              <a:gd name="connsiteX4" fmla="*/ 2144110 w 2695028"/>
              <a:gd name="connsiteY4" fmla="*/ 1576551 h 1908722"/>
              <a:gd name="connsiteX5" fmla="*/ 1686910 w 2695028"/>
              <a:gd name="connsiteY5" fmla="*/ 1277006 h 1908722"/>
              <a:gd name="connsiteX6" fmla="*/ 1229710 w 2695028"/>
              <a:gd name="connsiteY6" fmla="*/ 977462 h 1908722"/>
              <a:gd name="connsiteX7" fmla="*/ 804042 w 2695028"/>
              <a:gd name="connsiteY7" fmla="*/ 646386 h 1908722"/>
              <a:gd name="connsiteX8" fmla="*/ 441435 w 2695028"/>
              <a:gd name="connsiteY8" fmla="*/ 378372 h 1908722"/>
              <a:gd name="connsiteX9" fmla="*/ 0 w 2695028"/>
              <a:gd name="connsiteY9" fmla="*/ 0 h 1908722"/>
              <a:gd name="connsiteX0" fmla="*/ 0 w 2680138"/>
              <a:gd name="connsiteY0" fmla="*/ 0 h 1912955"/>
              <a:gd name="connsiteX1" fmla="*/ 16933 w 2680138"/>
              <a:gd name="connsiteY1" fmla="*/ 1868506 h 1912955"/>
              <a:gd name="connsiteX2" fmla="*/ 2673861 w 2680138"/>
              <a:gd name="connsiteY2" fmla="*/ 1912955 h 1912955"/>
              <a:gd name="connsiteX3" fmla="*/ 2680138 w 2680138"/>
              <a:gd name="connsiteY3" fmla="*/ 1876096 h 1912955"/>
              <a:gd name="connsiteX4" fmla="*/ 2144110 w 2680138"/>
              <a:gd name="connsiteY4" fmla="*/ 1576551 h 1912955"/>
              <a:gd name="connsiteX5" fmla="*/ 1686910 w 2680138"/>
              <a:gd name="connsiteY5" fmla="*/ 1277006 h 1912955"/>
              <a:gd name="connsiteX6" fmla="*/ 1229710 w 2680138"/>
              <a:gd name="connsiteY6" fmla="*/ 977462 h 1912955"/>
              <a:gd name="connsiteX7" fmla="*/ 804042 w 2680138"/>
              <a:gd name="connsiteY7" fmla="*/ 646386 h 1912955"/>
              <a:gd name="connsiteX8" fmla="*/ 441435 w 2680138"/>
              <a:gd name="connsiteY8" fmla="*/ 378372 h 1912955"/>
              <a:gd name="connsiteX9" fmla="*/ 0 w 2680138"/>
              <a:gd name="connsiteY9" fmla="*/ 0 h 1912955"/>
              <a:gd name="connsiteX0" fmla="*/ 0 w 2680138"/>
              <a:gd name="connsiteY0" fmla="*/ 0 h 1876096"/>
              <a:gd name="connsiteX1" fmla="*/ 16933 w 2680138"/>
              <a:gd name="connsiteY1" fmla="*/ 1868506 h 1876096"/>
              <a:gd name="connsiteX2" fmla="*/ 2680138 w 2680138"/>
              <a:gd name="connsiteY2" fmla="*/ 1876096 h 1876096"/>
              <a:gd name="connsiteX3" fmla="*/ 2144110 w 2680138"/>
              <a:gd name="connsiteY3" fmla="*/ 1576551 h 1876096"/>
              <a:gd name="connsiteX4" fmla="*/ 1686910 w 2680138"/>
              <a:gd name="connsiteY4" fmla="*/ 1277006 h 1876096"/>
              <a:gd name="connsiteX5" fmla="*/ 1229710 w 2680138"/>
              <a:gd name="connsiteY5" fmla="*/ 977462 h 1876096"/>
              <a:gd name="connsiteX6" fmla="*/ 804042 w 2680138"/>
              <a:gd name="connsiteY6" fmla="*/ 646386 h 1876096"/>
              <a:gd name="connsiteX7" fmla="*/ 441435 w 2680138"/>
              <a:gd name="connsiteY7" fmla="*/ 378372 h 1876096"/>
              <a:gd name="connsiteX8" fmla="*/ 0 w 2680138"/>
              <a:gd name="connsiteY8" fmla="*/ 0 h 1876096"/>
              <a:gd name="connsiteX0" fmla="*/ 0 w 2663204"/>
              <a:gd name="connsiteY0" fmla="*/ 0 h 1876096"/>
              <a:gd name="connsiteX1" fmla="*/ 16933 w 2663204"/>
              <a:gd name="connsiteY1" fmla="*/ 1868506 h 1876096"/>
              <a:gd name="connsiteX2" fmla="*/ 2663204 w 2663204"/>
              <a:gd name="connsiteY2" fmla="*/ 1876096 h 1876096"/>
              <a:gd name="connsiteX3" fmla="*/ 2144110 w 2663204"/>
              <a:gd name="connsiteY3" fmla="*/ 1576551 h 1876096"/>
              <a:gd name="connsiteX4" fmla="*/ 1686910 w 2663204"/>
              <a:gd name="connsiteY4" fmla="*/ 1277006 h 1876096"/>
              <a:gd name="connsiteX5" fmla="*/ 1229710 w 2663204"/>
              <a:gd name="connsiteY5" fmla="*/ 977462 h 1876096"/>
              <a:gd name="connsiteX6" fmla="*/ 804042 w 2663204"/>
              <a:gd name="connsiteY6" fmla="*/ 646386 h 1876096"/>
              <a:gd name="connsiteX7" fmla="*/ 441435 w 2663204"/>
              <a:gd name="connsiteY7" fmla="*/ 378372 h 1876096"/>
              <a:gd name="connsiteX8" fmla="*/ 0 w 2663204"/>
              <a:gd name="connsiteY8" fmla="*/ 0 h 1876096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144110 w 3062785"/>
              <a:gd name="connsiteY3" fmla="*/ 1576551 h 1890365"/>
              <a:gd name="connsiteX4" fmla="*/ 1686910 w 3062785"/>
              <a:gd name="connsiteY4" fmla="*/ 1277006 h 1890365"/>
              <a:gd name="connsiteX5" fmla="*/ 1229710 w 3062785"/>
              <a:gd name="connsiteY5" fmla="*/ 977462 h 1890365"/>
              <a:gd name="connsiteX6" fmla="*/ 804042 w 3062785"/>
              <a:gd name="connsiteY6" fmla="*/ 646386 h 1890365"/>
              <a:gd name="connsiteX7" fmla="*/ 441435 w 3062785"/>
              <a:gd name="connsiteY7" fmla="*/ 378372 h 1890365"/>
              <a:gd name="connsiteX8" fmla="*/ 0 w 3062785"/>
              <a:gd name="connsiteY8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57544 w 3062785"/>
              <a:gd name="connsiteY3" fmla="*/ 1148483 h 1890365"/>
              <a:gd name="connsiteX4" fmla="*/ 1686910 w 3062785"/>
              <a:gd name="connsiteY4" fmla="*/ 1277006 h 1890365"/>
              <a:gd name="connsiteX5" fmla="*/ 1229710 w 3062785"/>
              <a:gd name="connsiteY5" fmla="*/ 977462 h 1890365"/>
              <a:gd name="connsiteX6" fmla="*/ 804042 w 3062785"/>
              <a:gd name="connsiteY6" fmla="*/ 646386 h 1890365"/>
              <a:gd name="connsiteX7" fmla="*/ 441435 w 3062785"/>
              <a:gd name="connsiteY7" fmla="*/ 378372 h 1890365"/>
              <a:gd name="connsiteX8" fmla="*/ 0 w 3062785"/>
              <a:gd name="connsiteY8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1686910 w 3062785"/>
              <a:gd name="connsiteY3" fmla="*/ 1277006 h 1890365"/>
              <a:gd name="connsiteX4" fmla="*/ 1229710 w 3062785"/>
              <a:gd name="connsiteY4" fmla="*/ 977462 h 1890365"/>
              <a:gd name="connsiteX5" fmla="*/ 804042 w 3062785"/>
              <a:gd name="connsiteY5" fmla="*/ 646386 h 1890365"/>
              <a:gd name="connsiteX6" fmla="*/ 441435 w 3062785"/>
              <a:gd name="connsiteY6" fmla="*/ 378372 h 1890365"/>
              <a:gd name="connsiteX7" fmla="*/ 0 w 3062785"/>
              <a:gd name="connsiteY7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1229710 w 3062785"/>
              <a:gd name="connsiteY3" fmla="*/ 977462 h 1890365"/>
              <a:gd name="connsiteX4" fmla="*/ 804042 w 3062785"/>
              <a:gd name="connsiteY4" fmla="*/ 646386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804042 w 3062785"/>
              <a:gd name="connsiteY4" fmla="*/ 646386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2887575 w 3062785"/>
              <a:gd name="connsiteY4" fmla="*/ 303932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0 h 1890365"/>
              <a:gd name="connsiteX1" fmla="*/ 16933 w 3062785"/>
              <a:gd name="connsiteY1" fmla="*/ 1868506 h 1890365"/>
              <a:gd name="connsiteX2" fmla="*/ 3062785 w 3062785"/>
              <a:gd name="connsiteY2" fmla="*/ 1890365 h 1890365"/>
              <a:gd name="connsiteX3" fmla="*/ 2913662 w 3062785"/>
              <a:gd name="connsiteY3" fmla="*/ 863311 h 1890365"/>
              <a:gd name="connsiteX4" fmla="*/ 2887575 w 3062785"/>
              <a:gd name="connsiteY4" fmla="*/ 303932 h 1890365"/>
              <a:gd name="connsiteX5" fmla="*/ 441435 w 3062785"/>
              <a:gd name="connsiteY5" fmla="*/ 378372 h 1890365"/>
              <a:gd name="connsiteX6" fmla="*/ 0 w 3062785"/>
              <a:gd name="connsiteY6" fmla="*/ 0 h 1890365"/>
              <a:gd name="connsiteX0" fmla="*/ 0 w 3062785"/>
              <a:gd name="connsiteY0" fmla="*/ 3490 h 1893855"/>
              <a:gd name="connsiteX1" fmla="*/ 16933 w 3062785"/>
              <a:gd name="connsiteY1" fmla="*/ 1871996 h 1893855"/>
              <a:gd name="connsiteX2" fmla="*/ 3062785 w 3062785"/>
              <a:gd name="connsiteY2" fmla="*/ 1893855 h 1893855"/>
              <a:gd name="connsiteX3" fmla="*/ 2913662 w 3062785"/>
              <a:gd name="connsiteY3" fmla="*/ 866801 h 1893855"/>
              <a:gd name="connsiteX4" fmla="*/ 2887575 w 3062785"/>
              <a:gd name="connsiteY4" fmla="*/ 307422 h 1893855"/>
              <a:gd name="connsiteX5" fmla="*/ 1426119 w 3062785"/>
              <a:gd name="connsiteY5" fmla="*/ 10870 h 1893855"/>
              <a:gd name="connsiteX6" fmla="*/ 0 w 3062785"/>
              <a:gd name="connsiteY6" fmla="*/ 3490 h 189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2785" h="1893855">
                <a:moveTo>
                  <a:pt x="0" y="3490"/>
                </a:moveTo>
                <a:cubicBezTo>
                  <a:pt x="4233" y="624914"/>
                  <a:pt x="12700" y="1250572"/>
                  <a:pt x="16933" y="1871996"/>
                </a:cubicBezTo>
                <a:lnTo>
                  <a:pt x="3062785" y="1893855"/>
                </a:lnTo>
                <a:lnTo>
                  <a:pt x="2913662" y="866801"/>
                </a:lnTo>
                <a:lnTo>
                  <a:pt x="2887575" y="307422"/>
                </a:lnTo>
                <a:cubicBezTo>
                  <a:pt x="2885629" y="-24488"/>
                  <a:pt x="2241499" y="-13943"/>
                  <a:pt x="1426119" y="10870"/>
                </a:cubicBezTo>
                <a:lnTo>
                  <a:pt x="0" y="349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61000"/>
                </a:schemeClr>
              </a:gs>
              <a:gs pos="100000">
                <a:srgbClr val="FFFFFF">
                  <a:alpha val="61000"/>
                </a:srgb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Consumer surplus</a:t>
            </a:r>
          </a:p>
        </p:txBody>
      </p:sp>
    </p:spTree>
    <p:extLst>
      <p:ext uri="{BB962C8B-B14F-4D97-AF65-F5344CB8AC3E}">
        <p14:creationId xmlns:p14="http://schemas.microsoft.com/office/powerpoint/2010/main" val="24472541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69" y="1498238"/>
            <a:ext cx="3217941" cy="190294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Consumer  </a:t>
            </a:r>
          </a:p>
          <a:p>
            <a:r>
              <a:rPr lang="fi-FI" dirty="0" err="1"/>
              <a:t>surplus</a:t>
            </a:r>
            <a:endParaRPr lang="fi-FI" dirty="0"/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04036"/>
              </p:ext>
            </p:extLst>
          </p:nvPr>
        </p:nvGraphicFramePr>
        <p:xfrm>
          <a:off x="92226" y="1195915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Price </a:t>
            </a:r>
            <a:r>
              <a:rPr lang="fi-FI" sz="3200" dirty="0" err="1"/>
              <a:t>elasticity</a:t>
            </a:r>
            <a:r>
              <a:rPr lang="fi-FI" sz="3200" dirty="0"/>
              <a:t> of </a:t>
            </a:r>
            <a:r>
              <a:rPr lang="fi-FI" sz="3200" dirty="0" err="1"/>
              <a:t>demand</a:t>
            </a:r>
            <a:r>
              <a:rPr lang="fi-FI" sz="3200" dirty="0"/>
              <a:t> and </a:t>
            </a:r>
            <a:r>
              <a:rPr lang="fi-FI" sz="3200" dirty="0" err="1"/>
              <a:t>deadweight</a:t>
            </a:r>
            <a:r>
              <a:rPr lang="fi-FI" sz="3200" dirty="0"/>
              <a:t> </a:t>
            </a:r>
            <a:r>
              <a:rPr lang="fi-FI" sz="3200" dirty="0" err="1"/>
              <a:t>loss</a:t>
            </a:r>
            <a:endParaRPr lang="fi-FI" sz="32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69104" y="3924459"/>
            <a:ext cx="3221472" cy="1023834"/>
            <a:chOff x="1055663" y="3856057"/>
            <a:chExt cx="3221472" cy="747474"/>
          </a:xfrm>
          <a:solidFill>
            <a:schemeClr val="accent3">
              <a:alpha val="53000"/>
            </a:schemeClr>
          </a:solidFill>
        </p:grpSpPr>
        <p:sp>
          <p:nvSpPr>
            <p:cNvPr id="37" name="Freeform 36"/>
            <p:cNvSpPr/>
            <p:nvPr/>
          </p:nvSpPr>
          <p:spPr>
            <a:xfrm>
              <a:off x="1055663" y="3897068"/>
              <a:ext cx="3221472" cy="706463"/>
            </a:xfrm>
            <a:custGeom>
              <a:avLst/>
              <a:gdLst>
                <a:gd name="connsiteX0" fmla="*/ 0 w 3294993"/>
                <a:gd name="connsiteY0" fmla="*/ 977462 h 977462"/>
                <a:gd name="connsiteX1" fmla="*/ 0 w 3294993"/>
                <a:gd name="connsiteY1" fmla="*/ 977462 h 977462"/>
                <a:gd name="connsiteX2" fmla="*/ 0 w 3294993"/>
                <a:gd name="connsiteY2" fmla="*/ 0 h 977462"/>
                <a:gd name="connsiteX3" fmla="*/ 3294993 w 3294993"/>
                <a:gd name="connsiteY3" fmla="*/ 0 h 977462"/>
                <a:gd name="connsiteX4" fmla="*/ 2648607 w 3294993"/>
                <a:gd name="connsiteY4" fmla="*/ 299545 h 977462"/>
                <a:gd name="connsiteX5" fmla="*/ 1781503 w 3294993"/>
                <a:gd name="connsiteY5" fmla="*/ 583324 h 977462"/>
                <a:gd name="connsiteX6" fmla="*/ 1213944 w 3294993"/>
                <a:gd name="connsiteY6" fmla="*/ 756745 h 977462"/>
                <a:gd name="connsiteX7" fmla="*/ 567558 w 3294993"/>
                <a:gd name="connsiteY7" fmla="*/ 898634 h 977462"/>
                <a:gd name="connsiteX8" fmla="*/ 0 w 3294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977462 h 977462"/>
                <a:gd name="connsiteX1" fmla="*/ 0 w 2659993"/>
                <a:gd name="connsiteY1" fmla="*/ 977462 h 977462"/>
                <a:gd name="connsiteX2" fmla="*/ 0 w 2659993"/>
                <a:gd name="connsiteY2" fmla="*/ 0 h 977462"/>
                <a:gd name="connsiteX3" fmla="*/ 2659993 w 2659993"/>
                <a:gd name="connsiteY3" fmla="*/ 260350 h 977462"/>
                <a:gd name="connsiteX4" fmla="*/ 2648607 w 2659993"/>
                <a:gd name="connsiteY4" fmla="*/ 299545 h 977462"/>
                <a:gd name="connsiteX5" fmla="*/ 1781503 w 2659993"/>
                <a:gd name="connsiteY5" fmla="*/ 583324 h 977462"/>
                <a:gd name="connsiteX6" fmla="*/ 1213944 w 2659993"/>
                <a:gd name="connsiteY6" fmla="*/ 756745 h 977462"/>
                <a:gd name="connsiteX7" fmla="*/ 567558 w 2659993"/>
                <a:gd name="connsiteY7" fmla="*/ 898634 h 977462"/>
                <a:gd name="connsiteX8" fmla="*/ 0 w 2659993"/>
                <a:gd name="connsiteY8" fmla="*/ 977462 h 977462"/>
                <a:gd name="connsiteX0" fmla="*/ 0 w 2659993"/>
                <a:gd name="connsiteY0" fmla="*/ 736162 h 736162"/>
                <a:gd name="connsiteX1" fmla="*/ 0 w 2659993"/>
                <a:gd name="connsiteY1" fmla="*/ 736162 h 736162"/>
                <a:gd name="connsiteX2" fmla="*/ 0 w 2659993"/>
                <a:gd name="connsiteY2" fmla="*/ 0 h 736162"/>
                <a:gd name="connsiteX3" fmla="*/ 2659993 w 2659993"/>
                <a:gd name="connsiteY3" fmla="*/ 19050 h 736162"/>
                <a:gd name="connsiteX4" fmla="*/ 2648607 w 2659993"/>
                <a:gd name="connsiteY4" fmla="*/ 58245 h 736162"/>
                <a:gd name="connsiteX5" fmla="*/ 1781503 w 2659993"/>
                <a:gd name="connsiteY5" fmla="*/ 342024 h 736162"/>
                <a:gd name="connsiteX6" fmla="*/ 1213944 w 2659993"/>
                <a:gd name="connsiteY6" fmla="*/ 515445 h 736162"/>
                <a:gd name="connsiteX7" fmla="*/ 567558 w 2659993"/>
                <a:gd name="connsiteY7" fmla="*/ 657334 h 736162"/>
                <a:gd name="connsiteX8" fmla="*/ 0 w 2659993"/>
                <a:gd name="connsiteY8" fmla="*/ 736162 h 736162"/>
                <a:gd name="connsiteX0" fmla="*/ 0 w 2659993"/>
                <a:gd name="connsiteY0" fmla="*/ 727695 h 727695"/>
                <a:gd name="connsiteX1" fmla="*/ 0 w 2659993"/>
                <a:gd name="connsiteY1" fmla="*/ 727695 h 727695"/>
                <a:gd name="connsiteX2" fmla="*/ 16934 w 2659993"/>
                <a:gd name="connsiteY2" fmla="*/ 0 h 727695"/>
                <a:gd name="connsiteX3" fmla="*/ 2659993 w 2659993"/>
                <a:gd name="connsiteY3" fmla="*/ 10583 h 727695"/>
                <a:gd name="connsiteX4" fmla="*/ 2648607 w 2659993"/>
                <a:gd name="connsiteY4" fmla="*/ 49778 h 727695"/>
                <a:gd name="connsiteX5" fmla="*/ 1781503 w 2659993"/>
                <a:gd name="connsiteY5" fmla="*/ 333557 h 727695"/>
                <a:gd name="connsiteX6" fmla="*/ 1213944 w 2659993"/>
                <a:gd name="connsiteY6" fmla="*/ 506978 h 727695"/>
                <a:gd name="connsiteX7" fmla="*/ 567558 w 2659993"/>
                <a:gd name="connsiteY7" fmla="*/ 648867 h 727695"/>
                <a:gd name="connsiteX8" fmla="*/ 0 w 2659993"/>
                <a:gd name="connsiteY8" fmla="*/ 727695 h 727695"/>
                <a:gd name="connsiteX0" fmla="*/ 0 w 2648607"/>
                <a:gd name="connsiteY0" fmla="*/ 727695 h 727695"/>
                <a:gd name="connsiteX1" fmla="*/ 0 w 2648607"/>
                <a:gd name="connsiteY1" fmla="*/ 727695 h 727695"/>
                <a:gd name="connsiteX2" fmla="*/ 16934 w 2648607"/>
                <a:gd name="connsiteY2" fmla="*/ 0 h 727695"/>
                <a:gd name="connsiteX3" fmla="*/ 2648607 w 2648607"/>
                <a:gd name="connsiteY3" fmla="*/ 49778 h 727695"/>
                <a:gd name="connsiteX4" fmla="*/ 1781503 w 2648607"/>
                <a:gd name="connsiteY4" fmla="*/ 333557 h 727695"/>
                <a:gd name="connsiteX5" fmla="*/ 1213944 w 2648607"/>
                <a:gd name="connsiteY5" fmla="*/ 506978 h 727695"/>
                <a:gd name="connsiteX6" fmla="*/ 567558 w 2648607"/>
                <a:gd name="connsiteY6" fmla="*/ 648867 h 727695"/>
                <a:gd name="connsiteX7" fmla="*/ 0 w 2648607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81503 w 3007382"/>
                <a:gd name="connsiteY4" fmla="*/ 33355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13944 w 3007382"/>
                <a:gd name="connsiteY5" fmla="*/ 506978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797378 w 3007382"/>
                <a:gd name="connsiteY4" fmla="*/ 388817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07382"/>
                <a:gd name="connsiteY0" fmla="*/ 727695 h 727695"/>
                <a:gd name="connsiteX1" fmla="*/ 0 w 3007382"/>
                <a:gd name="connsiteY1" fmla="*/ 727695 h 727695"/>
                <a:gd name="connsiteX2" fmla="*/ 16934 w 3007382"/>
                <a:gd name="connsiteY2" fmla="*/ 0 h 727695"/>
                <a:gd name="connsiteX3" fmla="*/ 3007382 w 3007382"/>
                <a:gd name="connsiteY3" fmla="*/ 2413 h 727695"/>
                <a:gd name="connsiteX4" fmla="*/ 1800553 w 3007382"/>
                <a:gd name="connsiteY4" fmla="*/ 399342 h 727695"/>
                <a:gd name="connsiteX5" fmla="*/ 1223469 w 3007382"/>
                <a:gd name="connsiteY5" fmla="*/ 535924 h 727695"/>
                <a:gd name="connsiteX6" fmla="*/ 567558 w 3007382"/>
                <a:gd name="connsiteY6" fmla="*/ 648867 h 727695"/>
                <a:gd name="connsiteX7" fmla="*/ 0 w 3007382"/>
                <a:gd name="connsiteY7" fmla="*/ 727695 h 727695"/>
                <a:gd name="connsiteX0" fmla="*/ 0 w 3036879"/>
                <a:gd name="connsiteY0" fmla="*/ 727695 h 727695"/>
                <a:gd name="connsiteX1" fmla="*/ 0 w 3036879"/>
                <a:gd name="connsiteY1" fmla="*/ 727695 h 727695"/>
                <a:gd name="connsiteX2" fmla="*/ 16934 w 3036879"/>
                <a:gd name="connsiteY2" fmla="*/ 0 h 727695"/>
                <a:gd name="connsiteX3" fmla="*/ 3036879 w 3036879"/>
                <a:gd name="connsiteY3" fmla="*/ 39330 h 727695"/>
                <a:gd name="connsiteX4" fmla="*/ 1800553 w 3036879"/>
                <a:gd name="connsiteY4" fmla="*/ 399342 h 727695"/>
                <a:gd name="connsiteX5" fmla="*/ 1223469 w 3036879"/>
                <a:gd name="connsiteY5" fmla="*/ 535924 h 727695"/>
                <a:gd name="connsiteX6" fmla="*/ 567558 w 3036879"/>
                <a:gd name="connsiteY6" fmla="*/ 648867 h 727695"/>
                <a:gd name="connsiteX7" fmla="*/ 0 w 3036879"/>
                <a:gd name="connsiteY7" fmla="*/ 727695 h 727695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567558 w 3036879"/>
                <a:gd name="connsiteY6" fmla="*/ 618102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223469 w 3036879"/>
                <a:gd name="connsiteY5" fmla="*/ 505159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1800553 w 3036879"/>
                <a:gd name="connsiteY4" fmla="*/ 368577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036879"/>
                <a:gd name="connsiteY0" fmla="*/ 696930 h 696930"/>
                <a:gd name="connsiteX1" fmla="*/ 0 w 3036879"/>
                <a:gd name="connsiteY1" fmla="*/ 696930 h 696930"/>
                <a:gd name="connsiteX2" fmla="*/ 21148 w 3036879"/>
                <a:gd name="connsiteY2" fmla="*/ 0 h 696930"/>
                <a:gd name="connsiteX3" fmla="*/ 3036879 w 3036879"/>
                <a:gd name="connsiteY3" fmla="*/ 8565 h 696930"/>
                <a:gd name="connsiteX4" fmla="*/ 2542186 w 3036879"/>
                <a:gd name="connsiteY4" fmla="*/ 223986 h 696930"/>
                <a:gd name="connsiteX5" fmla="*/ 1463657 w 3036879"/>
                <a:gd name="connsiteY5" fmla="*/ 489777 h 696930"/>
                <a:gd name="connsiteX6" fmla="*/ 639193 w 3036879"/>
                <a:gd name="connsiteY6" fmla="*/ 621178 h 696930"/>
                <a:gd name="connsiteX7" fmla="*/ 0 w 3036879"/>
                <a:gd name="connsiteY7" fmla="*/ 696930 h 696930"/>
                <a:gd name="connsiteX0" fmla="*/ 0 w 3217630"/>
                <a:gd name="connsiteY0" fmla="*/ 696930 h 696930"/>
                <a:gd name="connsiteX1" fmla="*/ 0 w 3217630"/>
                <a:gd name="connsiteY1" fmla="*/ 696930 h 696930"/>
                <a:gd name="connsiteX2" fmla="*/ 21148 w 3217630"/>
                <a:gd name="connsiteY2" fmla="*/ 0 h 696930"/>
                <a:gd name="connsiteX3" fmla="*/ 3036879 w 3217630"/>
                <a:gd name="connsiteY3" fmla="*/ 8565 h 696930"/>
                <a:gd name="connsiteX4" fmla="*/ 2839501 w 3217630"/>
                <a:gd name="connsiteY4" fmla="*/ 88657 h 696930"/>
                <a:gd name="connsiteX5" fmla="*/ 2542186 w 3217630"/>
                <a:gd name="connsiteY5" fmla="*/ 223986 h 696930"/>
                <a:gd name="connsiteX6" fmla="*/ 1463657 w 3217630"/>
                <a:gd name="connsiteY6" fmla="*/ 489777 h 696930"/>
                <a:gd name="connsiteX7" fmla="*/ 639193 w 3217630"/>
                <a:gd name="connsiteY7" fmla="*/ 621178 h 696930"/>
                <a:gd name="connsiteX8" fmla="*/ 0 w 3217630"/>
                <a:gd name="connsiteY8" fmla="*/ 696930 h 696930"/>
                <a:gd name="connsiteX0" fmla="*/ 0 w 3264144"/>
                <a:gd name="connsiteY0" fmla="*/ 696930 h 696930"/>
                <a:gd name="connsiteX1" fmla="*/ 0 w 3264144"/>
                <a:gd name="connsiteY1" fmla="*/ 696930 h 696930"/>
                <a:gd name="connsiteX2" fmla="*/ 21148 w 3264144"/>
                <a:gd name="connsiteY2" fmla="*/ 0 h 696930"/>
                <a:gd name="connsiteX3" fmla="*/ 3036879 w 3264144"/>
                <a:gd name="connsiteY3" fmla="*/ 8565 h 696930"/>
                <a:gd name="connsiteX4" fmla="*/ 3033337 w 3264144"/>
                <a:gd name="connsiteY4" fmla="*/ 64046 h 696930"/>
                <a:gd name="connsiteX5" fmla="*/ 2542186 w 3264144"/>
                <a:gd name="connsiteY5" fmla="*/ 223986 h 696930"/>
                <a:gd name="connsiteX6" fmla="*/ 1463657 w 3264144"/>
                <a:gd name="connsiteY6" fmla="*/ 489777 h 696930"/>
                <a:gd name="connsiteX7" fmla="*/ 639193 w 3264144"/>
                <a:gd name="connsiteY7" fmla="*/ 621178 h 696930"/>
                <a:gd name="connsiteX8" fmla="*/ 0 w 3264144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23986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2488"/>
                <a:gd name="connsiteY0" fmla="*/ 696930 h 696930"/>
                <a:gd name="connsiteX1" fmla="*/ 0 w 3242488"/>
                <a:gd name="connsiteY1" fmla="*/ 696930 h 696930"/>
                <a:gd name="connsiteX2" fmla="*/ 21148 w 3242488"/>
                <a:gd name="connsiteY2" fmla="*/ 0 h 696930"/>
                <a:gd name="connsiteX3" fmla="*/ 3036879 w 3242488"/>
                <a:gd name="connsiteY3" fmla="*/ 8565 h 696930"/>
                <a:gd name="connsiteX4" fmla="*/ 3033337 w 3242488"/>
                <a:gd name="connsiteY4" fmla="*/ 64046 h 696930"/>
                <a:gd name="connsiteX5" fmla="*/ 2542186 w 3242488"/>
                <a:gd name="connsiteY5" fmla="*/ 217032 h 696930"/>
                <a:gd name="connsiteX6" fmla="*/ 1463657 w 3242488"/>
                <a:gd name="connsiteY6" fmla="*/ 489777 h 696930"/>
                <a:gd name="connsiteX7" fmla="*/ 639193 w 3242488"/>
                <a:gd name="connsiteY7" fmla="*/ 621178 h 696930"/>
                <a:gd name="connsiteX8" fmla="*/ 0 w 3242488"/>
                <a:gd name="connsiteY8" fmla="*/ 696930 h 696930"/>
                <a:gd name="connsiteX0" fmla="*/ 0 w 3245741"/>
                <a:gd name="connsiteY0" fmla="*/ 696930 h 696930"/>
                <a:gd name="connsiteX1" fmla="*/ 0 w 3245741"/>
                <a:gd name="connsiteY1" fmla="*/ 696930 h 696930"/>
                <a:gd name="connsiteX2" fmla="*/ 21148 w 3245741"/>
                <a:gd name="connsiteY2" fmla="*/ 0 h 696930"/>
                <a:gd name="connsiteX3" fmla="*/ 3036879 w 3245741"/>
                <a:gd name="connsiteY3" fmla="*/ 8565 h 696930"/>
                <a:gd name="connsiteX4" fmla="*/ 3046037 w 3245741"/>
                <a:gd name="connsiteY4" fmla="*/ 59410 h 696930"/>
                <a:gd name="connsiteX5" fmla="*/ 2542186 w 3245741"/>
                <a:gd name="connsiteY5" fmla="*/ 217032 h 696930"/>
                <a:gd name="connsiteX6" fmla="*/ 1463657 w 3245741"/>
                <a:gd name="connsiteY6" fmla="*/ 489777 h 696930"/>
                <a:gd name="connsiteX7" fmla="*/ 639193 w 3245741"/>
                <a:gd name="connsiteY7" fmla="*/ 621178 h 696930"/>
                <a:gd name="connsiteX8" fmla="*/ 0 w 3245741"/>
                <a:gd name="connsiteY8" fmla="*/ 696930 h 696930"/>
                <a:gd name="connsiteX0" fmla="*/ 0 w 3248094"/>
                <a:gd name="connsiteY0" fmla="*/ 696930 h 696930"/>
                <a:gd name="connsiteX1" fmla="*/ 0 w 3248094"/>
                <a:gd name="connsiteY1" fmla="*/ 696930 h 696930"/>
                <a:gd name="connsiteX2" fmla="*/ 21148 w 3248094"/>
                <a:gd name="connsiteY2" fmla="*/ 0 h 696930"/>
                <a:gd name="connsiteX3" fmla="*/ 3040054 w 3248094"/>
                <a:gd name="connsiteY3" fmla="*/ 6247 h 696930"/>
                <a:gd name="connsiteX4" fmla="*/ 3046037 w 3248094"/>
                <a:gd name="connsiteY4" fmla="*/ 59410 h 696930"/>
                <a:gd name="connsiteX5" fmla="*/ 2542186 w 3248094"/>
                <a:gd name="connsiteY5" fmla="*/ 217032 h 696930"/>
                <a:gd name="connsiteX6" fmla="*/ 1463657 w 3248094"/>
                <a:gd name="connsiteY6" fmla="*/ 489777 h 696930"/>
                <a:gd name="connsiteX7" fmla="*/ 639193 w 3248094"/>
                <a:gd name="connsiteY7" fmla="*/ 621178 h 696930"/>
                <a:gd name="connsiteX8" fmla="*/ 0 w 3248094"/>
                <a:gd name="connsiteY8" fmla="*/ 696930 h 696930"/>
                <a:gd name="connsiteX0" fmla="*/ 0 w 3046037"/>
                <a:gd name="connsiteY0" fmla="*/ 696930 h 696930"/>
                <a:gd name="connsiteX1" fmla="*/ 0 w 3046037"/>
                <a:gd name="connsiteY1" fmla="*/ 696930 h 696930"/>
                <a:gd name="connsiteX2" fmla="*/ 21148 w 3046037"/>
                <a:gd name="connsiteY2" fmla="*/ 0 h 696930"/>
                <a:gd name="connsiteX3" fmla="*/ 3040054 w 3046037"/>
                <a:gd name="connsiteY3" fmla="*/ 6247 h 696930"/>
                <a:gd name="connsiteX4" fmla="*/ 3046037 w 3046037"/>
                <a:gd name="connsiteY4" fmla="*/ 59410 h 696930"/>
                <a:gd name="connsiteX5" fmla="*/ 2542186 w 3046037"/>
                <a:gd name="connsiteY5" fmla="*/ 217032 h 696930"/>
                <a:gd name="connsiteX6" fmla="*/ 1463657 w 3046037"/>
                <a:gd name="connsiteY6" fmla="*/ 489777 h 696930"/>
                <a:gd name="connsiteX7" fmla="*/ 639193 w 3046037"/>
                <a:gd name="connsiteY7" fmla="*/ 621178 h 696930"/>
                <a:gd name="connsiteX8" fmla="*/ 0 w 3046037"/>
                <a:gd name="connsiteY8" fmla="*/ 696930 h 696930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21148 w 3046037"/>
                <a:gd name="connsiteY2" fmla="*/ 707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046037"/>
                <a:gd name="connsiteY0" fmla="*/ 697637 h 697637"/>
                <a:gd name="connsiteX1" fmla="*/ 0 w 3046037"/>
                <a:gd name="connsiteY1" fmla="*/ 697637 h 697637"/>
                <a:gd name="connsiteX2" fmla="*/ 5273 w 3046037"/>
                <a:gd name="connsiteY2" fmla="*/ 3025 h 697637"/>
                <a:gd name="connsiteX3" fmla="*/ 3036879 w 3046037"/>
                <a:gd name="connsiteY3" fmla="*/ 0 h 697637"/>
                <a:gd name="connsiteX4" fmla="*/ 3046037 w 3046037"/>
                <a:gd name="connsiteY4" fmla="*/ 60117 h 697637"/>
                <a:gd name="connsiteX5" fmla="*/ 2542186 w 3046037"/>
                <a:gd name="connsiteY5" fmla="*/ 217739 h 697637"/>
                <a:gd name="connsiteX6" fmla="*/ 1463657 w 3046037"/>
                <a:gd name="connsiteY6" fmla="*/ 490484 h 697637"/>
                <a:gd name="connsiteX7" fmla="*/ 639193 w 3046037"/>
                <a:gd name="connsiteY7" fmla="*/ 621885 h 697637"/>
                <a:gd name="connsiteX8" fmla="*/ 0 w 3046037"/>
                <a:gd name="connsiteY8" fmla="*/ 697637 h 697637"/>
                <a:gd name="connsiteX0" fmla="*/ 0 w 3224588"/>
                <a:gd name="connsiteY0" fmla="*/ 697637 h 697637"/>
                <a:gd name="connsiteX1" fmla="*/ 0 w 3224588"/>
                <a:gd name="connsiteY1" fmla="*/ 697637 h 697637"/>
                <a:gd name="connsiteX2" fmla="*/ 5273 w 3224588"/>
                <a:gd name="connsiteY2" fmla="*/ 3025 h 697637"/>
                <a:gd name="connsiteX3" fmla="*/ 3036879 w 3224588"/>
                <a:gd name="connsiteY3" fmla="*/ 0 h 697637"/>
                <a:gd name="connsiteX4" fmla="*/ 3224588 w 3224588"/>
                <a:gd name="connsiteY4" fmla="*/ 4815 h 697637"/>
                <a:gd name="connsiteX5" fmla="*/ 2542186 w 3224588"/>
                <a:gd name="connsiteY5" fmla="*/ 217739 h 697637"/>
                <a:gd name="connsiteX6" fmla="*/ 1463657 w 3224588"/>
                <a:gd name="connsiteY6" fmla="*/ 490484 h 697637"/>
                <a:gd name="connsiteX7" fmla="*/ 639193 w 3224588"/>
                <a:gd name="connsiteY7" fmla="*/ 621885 h 697637"/>
                <a:gd name="connsiteX8" fmla="*/ 0 w 3224588"/>
                <a:gd name="connsiteY8" fmla="*/ 697637 h 697637"/>
                <a:gd name="connsiteX0" fmla="*/ 0 w 3175448"/>
                <a:gd name="connsiteY0" fmla="*/ 697637 h 697637"/>
                <a:gd name="connsiteX1" fmla="*/ 0 w 3175448"/>
                <a:gd name="connsiteY1" fmla="*/ 697637 h 697637"/>
                <a:gd name="connsiteX2" fmla="*/ 5273 w 3175448"/>
                <a:gd name="connsiteY2" fmla="*/ 3025 h 697637"/>
                <a:gd name="connsiteX3" fmla="*/ 3036879 w 3175448"/>
                <a:gd name="connsiteY3" fmla="*/ 0 h 697637"/>
                <a:gd name="connsiteX4" fmla="*/ 2542186 w 3175448"/>
                <a:gd name="connsiteY4" fmla="*/ 217739 h 697637"/>
                <a:gd name="connsiteX5" fmla="*/ 1463657 w 3175448"/>
                <a:gd name="connsiteY5" fmla="*/ 490484 h 697637"/>
                <a:gd name="connsiteX6" fmla="*/ 639193 w 3175448"/>
                <a:gd name="connsiteY6" fmla="*/ 621885 h 697637"/>
                <a:gd name="connsiteX7" fmla="*/ 0 w 3175448"/>
                <a:gd name="connsiteY7" fmla="*/ 697637 h 697637"/>
                <a:gd name="connsiteX0" fmla="*/ 0 w 3342729"/>
                <a:gd name="connsiteY0" fmla="*/ 697637 h 697637"/>
                <a:gd name="connsiteX1" fmla="*/ 0 w 3342729"/>
                <a:gd name="connsiteY1" fmla="*/ 697637 h 697637"/>
                <a:gd name="connsiteX2" fmla="*/ 5273 w 3342729"/>
                <a:gd name="connsiteY2" fmla="*/ 3025 h 697637"/>
                <a:gd name="connsiteX3" fmla="*/ 3226252 w 3342729"/>
                <a:gd name="connsiteY3" fmla="*/ 0 h 697637"/>
                <a:gd name="connsiteX4" fmla="*/ 2542186 w 3342729"/>
                <a:gd name="connsiteY4" fmla="*/ 217739 h 697637"/>
                <a:gd name="connsiteX5" fmla="*/ 1463657 w 3342729"/>
                <a:gd name="connsiteY5" fmla="*/ 490484 h 697637"/>
                <a:gd name="connsiteX6" fmla="*/ 639193 w 3342729"/>
                <a:gd name="connsiteY6" fmla="*/ 621885 h 697637"/>
                <a:gd name="connsiteX7" fmla="*/ 0 w 3342729"/>
                <a:gd name="connsiteY7" fmla="*/ 697637 h 697637"/>
                <a:gd name="connsiteX0" fmla="*/ 0 w 3226252"/>
                <a:gd name="connsiteY0" fmla="*/ 697637 h 697637"/>
                <a:gd name="connsiteX1" fmla="*/ 0 w 3226252"/>
                <a:gd name="connsiteY1" fmla="*/ 697637 h 697637"/>
                <a:gd name="connsiteX2" fmla="*/ 5273 w 3226252"/>
                <a:gd name="connsiteY2" fmla="*/ 3025 h 697637"/>
                <a:gd name="connsiteX3" fmla="*/ 3226252 w 3226252"/>
                <a:gd name="connsiteY3" fmla="*/ 0 h 697637"/>
                <a:gd name="connsiteX4" fmla="*/ 2542186 w 3226252"/>
                <a:gd name="connsiteY4" fmla="*/ 217739 h 697637"/>
                <a:gd name="connsiteX5" fmla="*/ 1463657 w 3226252"/>
                <a:gd name="connsiteY5" fmla="*/ 490484 h 697637"/>
                <a:gd name="connsiteX6" fmla="*/ 639193 w 3226252"/>
                <a:gd name="connsiteY6" fmla="*/ 621885 h 697637"/>
                <a:gd name="connsiteX7" fmla="*/ 0 w 3226252"/>
                <a:gd name="connsiteY7" fmla="*/ 697637 h 697637"/>
                <a:gd name="connsiteX0" fmla="*/ 630 w 3226882"/>
                <a:gd name="connsiteY0" fmla="*/ 706463 h 706463"/>
                <a:gd name="connsiteX1" fmla="*/ 630 w 3226882"/>
                <a:gd name="connsiteY1" fmla="*/ 706463 h 706463"/>
                <a:gd name="connsiteX2" fmla="*/ 492 w 3226882"/>
                <a:gd name="connsiteY2" fmla="*/ 0 h 706463"/>
                <a:gd name="connsiteX3" fmla="*/ 3226882 w 3226882"/>
                <a:gd name="connsiteY3" fmla="*/ 8826 h 706463"/>
                <a:gd name="connsiteX4" fmla="*/ 2542816 w 3226882"/>
                <a:gd name="connsiteY4" fmla="*/ 226565 h 706463"/>
                <a:gd name="connsiteX5" fmla="*/ 1464287 w 3226882"/>
                <a:gd name="connsiteY5" fmla="*/ 499310 h 706463"/>
                <a:gd name="connsiteX6" fmla="*/ 639823 w 3226882"/>
                <a:gd name="connsiteY6" fmla="*/ 630711 h 706463"/>
                <a:gd name="connsiteX7" fmla="*/ 630 w 3226882"/>
                <a:gd name="connsiteY7" fmla="*/ 706463 h 706463"/>
                <a:gd name="connsiteX0" fmla="*/ 630 w 3221472"/>
                <a:gd name="connsiteY0" fmla="*/ 706463 h 706463"/>
                <a:gd name="connsiteX1" fmla="*/ 630 w 3221472"/>
                <a:gd name="connsiteY1" fmla="*/ 706463 h 706463"/>
                <a:gd name="connsiteX2" fmla="*/ 492 w 3221472"/>
                <a:gd name="connsiteY2" fmla="*/ 0 h 706463"/>
                <a:gd name="connsiteX3" fmla="*/ 3221472 w 3221472"/>
                <a:gd name="connsiteY3" fmla="*/ 925 h 706463"/>
                <a:gd name="connsiteX4" fmla="*/ 2542816 w 3221472"/>
                <a:gd name="connsiteY4" fmla="*/ 226565 h 706463"/>
                <a:gd name="connsiteX5" fmla="*/ 1464287 w 3221472"/>
                <a:gd name="connsiteY5" fmla="*/ 499310 h 706463"/>
                <a:gd name="connsiteX6" fmla="*/ 639823 w 3221472"/>
                <a:gd name="connsiteY6" fmla="*/ 630711 h 706463"/>
                <a:gd name="connsiteX7" fmla="*/ 630 w 3221472"/>
                <a:gd name="connsiteY7" fmla="*/ 706463 h 70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1472" h="706463">
                  <a:moveTo>
                    <a:pt x="630" y="706463"/>
                  </a:moveTo>
                  <a:lnTo>
                    <a:pt x="630" y="706463"/>
                  </a:lnTo>
                  <a:cubicBezTo>
                    <a:pt x="2388" y="474926"/>
                    <a:pt x="-1266" y="231537"/>
                    <a:pt x="492" y="0"/>
                  </a:cubicBezTo>
                  <a:lnTo>
                    <a:pt x="3221472" y="925"/>
                  </a:lnTo>
                  <a:cubicBezTo>
                    <a:pt x="2951728" y="92013"/>
                    <a:pt x="2805020" y="144818"/>
                    <a:pt x="2542816" y="226565"/>
                  </a:cubicBezTo>
                  <a:lnTo>
                    <a:pt x="1464287" y="499310"/>
                  </a:lnTo>
                  <a:lnTo>
                    <a:pt x="639823" y="630711"/>
                  </a:lnTo>
                  <a:lnTo>
                    <a:pt x="630" y="70646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33242" y="3856057"/>
              <a:ext cx="2443656" cy="426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Producer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surplus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374105" y="3527950"/>
            <a:ext cx="376989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/>
              <a:t>For </a:t>
            </a:r>
            <a:r>
              <a:rPr lang="fi-FI" sz="1600" dirty="0" err="1"/>
              <a:t>inelastic</a:t>
            </a:r>
            <a:r>
              <a:rPr lang="fi-FI" sz="1600" dirty="0"/>
              <a:t> </a:t>
            </a:r>
            <a:r>
              <a:rPr lang="fi-FI" sz="1600" dirty="0" err="1"/>
              <a:t>demand</a:t>
            </a:r>
            <a:r>
              <a:rPr lang="fi-FI" sz="1600" dirty="0"/>
              <a:t>, no </a:t>
            </a:r>
            <a:r>
              <a:rPr lang="fi-FI" sz="1600" dirty="0" err="1"/>
              <a:t>deadweight</a:t>
            </a:r>
            <a:r>
              <a:rPr lang="fi-FI" sz="1600" dirty="0"/>
              <a:t> </a:t>
            </a:r>
            <a:r>
              <a:rPr lang="fi-FI" sz="1600" dirty="0" err="1"/>
              <a:t>losses</a:t>
            </a:r>
            <a:r>
              <a:rPr lang="fi-FI" sz="1600" dirty="0"/>
              <a:t>, </a:t>
            </a:r>
            <a:r>
              <a:rPr lang="fi-FI" sz="1600" dirty="0" err="1"/>
              <a:t>consumers</a:t>
            </a:r>
            <a:r>
              <a:rPr lang="fi-FI" sz="1600" dirty="0"/>
              <a:t> </a:t>
            </a:r>
            <a:r>
              <a:rPr lang="fi-FI" sz="1600" dirty="0" err="1"/>
              <a:t>bear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economics</a:t>
            </a:r>
            <a:r>
              <a:rPr lang="fi-FI" sz="1600" dirty="0"/>
              <a:t> </a:t>
            </a:r>
            <a:r>
              <a:rPr lang="fi-FI" sz="1600" dirty="0" err="1"/>
              <a:t>cost</a:t>
            </a:r>
            <a:r>
              <a:rPr lang="fi-FI" sz="1600" dirty="0"/>
              <a:t> of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taxes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/>
              <a:t>In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past</a:t>
            </a:r>
            <a:r>
              <a:rPr lang="fi-FI" sz="1600" dirty="0"/>
              <a:t>, </a:t>
            </a:r>
            <a:r>
              <a:rPr lang="fi-FI" sz="1600" dirty="0" err="1"/>
              <a:t>salt</a:t>
            </a:r>
            <a:endParaRPr lang="fi-FI" sz="1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68" y="3394451"/>
            <a:ext cx="3208251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/>
              <a:t> 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3EBFC-96FF-904D-947D-3994C874B23B}"/>
              </a:ext>
            </a:extLst>
          </p:cNvPr>
          <p:cNvCxnSpPr>
            <a:cxnSpLocks/>
          </p:cNvCxnSpPr>
          <p:nvPr/>
        </p:nvCxnSpPr>
        <p:spPr>
          <a:xfrm flipH="1" flipV="1">
            <a:off x="4387046" y="1554147"/>
            <a:ext cx="16166" cy="438062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88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F51192D-9018-C74C-8E31-6AE87CF21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12918"/>
              </p:ext>
            </p:extLst>
          </p:nvPr>
        </p:nvGraphicFramePr>
        <p:xfrm>
          <a:off x="79691" y="752408"/>
          <a:ext cx="9051774" cy="608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1FF6B86-3A9A-5641-A91C-EEF135AEC37A}"/>
              </a:ext>
            </a:extLst>
          </p:cNvPr>
          <p:cNvCxnSpPr/>
          <p:nvPr/>
        </p:nvCxnSpPr>
        <p:spPr>
          <a:xfrm flipH="1" flipV="1">
            <a:off x="4364920" y="3990770"/>
            <a:ext cx="0" cy="1944000"/>
          </a:xfrm>
          <a:prstGeom prst="line">
            <a:avLst/>
          </a:prstGeom>
          <a:ln w="12700" cmpd="sng">
            <a:solidFill>
              <a:schemeClr val="tx1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EAB248-E838-D746-9FB3-1139B2415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Price </a:t>
            </a:r>
            <a:r>
              <a:rPr lang="fi-FI" dirty="0" err="1"/>
              <a:t>elasticity</a:t>
            </a:r>
            <a:r>
              <a:rPr lang="fi-FI" dirty="0"/>
              <a:t> of </a:t>
            </a:r>
            <a:r>
              <a:rPr lang="fi-FI" dirty="0" err="1"/>
              <a:t>supply</a:t>
            </a:r>
            <a:r>
              <a:rPr lang="fi-FI" dirty="0"/>
              <a:t> and </a:t>
            </a:r>
            <a:r>
              <a:rPr lang="fi-FI" dirty="0" err="1"/>
              <a:t>dwl</a:t>
            </a:r>
            <a:endParaRPr lang="fi-FI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063644-D10F-5E49-837E-07357E6EACE5}"/>
              </a:ext>
            </a:extLst>
          </p:cNvPr>
          <p:cNvSpPr txBox="1"/>
          <p:nvPr/>
        </p:nvSpPr>
        <p:spPr>
          <a:xfrm>
            <a:off x="5724053" y="1674453"/>
            <a:ext cx="3053421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dirty="0" err="1"/>
              <a:t>With</a:t>
            </a:r>
            <a:r>
              <a:rPr lang="fi-FI" sz="1600" dirty="0"/>
              <a:t> </a:t>
            </a:r>
            <a:r>
              <a:rPr lang="fi-FI" sz="1600" dirty="0" err="1"/>
              <a:t>perfectly</a:t>
            </a:r>
            <a:r>
              <a:rPr lang="fi-FI" sz="1600" dirty="0"/>
              <a:t> </a:t>
            </a:r>
            <a:r>
              <a:rPr lang="fi-FI" sz="1600" dirty="0" err="1"/>
              <a:t>inelastic</a:t>
            </a:r>
            <a:r>
              <a:rPr lang="fi-FI" sz="1600" dirty="0"/>
              <a:t> </a:t>
            </a:r>
            <a:r>
              <a:rPr lang="fi-FI" sz="1600" dirty="0" err="1"/>
              <a:t>supply</a:t>
            </a:r>
            <a:r>
              <a:rPr lang="fi-FI" sz="1600" dirty="0"/>
              <a:t>, no </a:t>
            </a:r>
            <a:r>
              <a:rPr lang="fi-FI" sz="1600" dirty="0" err="1"/>
              <a:t>dwl</a:t>
            </a:r>
            <a:r>
              <a:rPr lang="fi-FI" sz="1600" dirty="0"/>
              <a:t> and </a:t>
            </a:r>
            <a:r>
              <a:rPr lang="fi-FI" sz="1600" dirty="0" err="1"/>
              <a:t>producers</a:t>
            </a:r>
            <a:r>
              <a:rPr lang="fi-FI" sz="1600" dirty="0"/>
              <a:t> </a:t>
            </a:r>
            <a:r>
              <a:rPr lang="fi-FI" sz="1600" dirty="0" err="1"/>
              <a:t>bear</a:t>
            </a:r>
            <a:r>
              <a:rPr lang="fi-FI" sz="1600" dirty="0"/>
              <a:t>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cost</a:t>
            </a:r>
            <a:r>
              <a:rPr lang="fi-FI" sz="1600" dirty="0"/>
              <a:t> of </a:t>
            </a:r>
            <a:r>
              <a:rPr lang="fi-FI" sz="1600" dirty="0" err="1"/>
              <a:t>tax</a:t>
            </a:r>
            <a:endParaRPr lang="fi-FI" sz="1600" dirty="0"/>
          </a:p>
          <a:p>
            <a:endParaRPr lang="fi-FI" sz="1600" dirty="0"/>
          </a:p>
          <a:p>
            <a:r>
              <a:rPr lang="fi-FI" sz="1600" dirty="0" err="1"/>
              <a:t>Example</a:t>
            </a:r>
            <a:r>
              <a:rPr lang="fi-FI" sz="1600" dirty="0"/>
              <a:t>: </a:t>
            </a:r>
            <a:r>
              <a:rPr lang="fi-FI" sz="1600" dirty="0" err="1"/>
              <a:t>land</a:t>
            </a:r>
            <a:r>
              <a:rPr lang="fi-FI" sz="1600" dirty="0"/>
              <a:t> (</a:t>
            </a:r>
            <a:r>
              <a:rPr lang="fi-FI" sz="1600" dirty="0" err="1"/>
              <a:t>not</a:t>
            </a:r>
            <a:r>
              <a:rPr lang="fi-FI" sz="1600" dirty="0"/>
              <a:t> </a:t>
            </a:r>
            <a:r>
              <a:rPr lang="fi-FI" sz="1600" dirty="0" err="1"/>
              <a:t>real</a:t>
            </a:r>
            <a:r>
              <a:rPr lang="fi-FI" sz="1600" dirty="0"/>
              <a:t> </a:t>
            </a:r>
            <a:r>
              <a:rPr lang="fi-FI" sz="1600" dirty="0" err="1"/>
              <a:t>necessarily</a:t>
            </a:r>
            <a:r>
              <a:rPr lang="fi-FI" sz="1600" dirty="0"/>
              <a:t> </a:t>
            </a:r>
            <a:r>
              <a:rPr lang="fi-FI" sz="1600" dirty="0" err="1"/>
              <a:t>real</a:t>
            </a:r>
            <a:r>
              <a:rPr lang="fi-FI" sz="1600" dirty="0"/>
              <a:t> </a:t>
            </a:r>
            <a:r>
              <a:rPr lang="fi-FI" sz="1600" dirty="0" err="1"/>
              <a:t>estate</a:t>
            </a:r>
            <a:r>
              <a:rPr lang="fi-FI" sz="1600" dirty="0"/>
              <a:t> </a:t>
            </a:r>
            <a:r>
              <a:rPr lang="fi-FI" sz="1600" dirty="0" err="1"/>
              <a:t>tax</a:t>
            </a:r>
            <a:r>
              <a:rPr lang="fi-FI" sz="1600" dirty="0"/>
              <a:t> as </a:t>
            </a:r>
            <a:r>
              <a:rPr lang="fi-FI" sz="1600" dirty="0" err="1"/>
              <a:t>applied</a:t>
            </a:r>
            <a:r>
              <a:rPr lang="fi-FI" sz="1600" dirty="0"/>
              <a:t> </a:t>
            </a:r>
            <a:r>
              <a:rPr lang="fi-FI" sz="1600" dirty="0" err="1"/>
              <a:t>now</a:t>
            </a:r>
            <a:r>
              <a:rPr lang="fi-FI" sz="1600" dirty="0"/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46778" y="3993746"/>
            <a:ext cx="3217941" cy="596319"/>
          </a:xfrm>
          <a:prstGeom prst="rect">
            <a:avLst/>
          </a:prstGeom>
          <a:solidFill>
            <a:srgbClr val="EF33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revenue</a:t>
            </a:r>
            <a:endParaRPr lang="fi-FI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E3EBFC-96FF-904D-947D-3994C874B23B}"/>
              </a:ext>
            </a:extLst>
          </p:cNvPr>
          <p:cNvCxnSpPr/>
          <p:nvPr/>
        </p:nvCxnSpPr>
        <p:spPr>
          <a:xfrm flipV="1">
            <a:off x="4364719" y="1436914"/>
            <a:ext cx="0" cy="4497856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C6750E-B4CB-4A4D-B910-4EA0899CD00A}"/>
              </a:ext>
            </a:extLst>
          </p:cNvPr>
          <p:cNvGrpSpPr/>
          <p:nvPr/>
        </p:nvGrpSpPr>
        <p:grpSpPr>
          <a:xfrm>
            <a:off x="1130327" y="1778081"/>
            <a:ext cx="3279228" cy="2207172"/>
            <a:chOff x="1040524" y="1418897"/>
            <a:chExt cx="3279228" cy="2207172"/>
          </a:xfrm>
          <a:solidFill>
            <a:schemeClr val="accent1">
              <a:alpha val="61000"/>
            </a:schemeClr>
          </a:solidFill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EA23533-29F1-C548-BF0D-C8CC6B0D70A2}"/>
                </a:ext>
              </a:extLst>
            </p:cNvPr>
            <p:cNvSpPr/>
            <p:nvPr/>
          </p:nvSpPr>
          <p:spPr>
            <a:xfrm>
              <a:off x="1040524" y="1418897"/>
              <a:ext cx="3279228" cy="2207172"/>
            </a:xfrm>
            <a:custGeom>
              <a:avLst/>
              <a:gdLst>
                <a:gd name="connsiteX0" fmla="*/ 0 w 3279228"/>
                <a:gd name="connsiteY0" fmla="*/ 0 h 2207172"/>
                <a:gd name="connsiteX1" fmla="*/ 0 w 3279228"/>
                <a:gd name="connsiteY1" fmla="*/ 2207172 h 2207172"/>
                <a:gd name="connsiteX2" fmla="*/ 3279228 w 3279228"/>
                <a:gd name="connsiteY2" fmla="*/ 2207172 h 2207172"/>
                <a:gd name="connsiteX3" fmla="*/ 2680138 w 3279228"/>
                <a:gd name="connsiteY3" fmla="*/ 1876096 h 2207172"/>
                <a:gd name="connsiteX4" fmla="*/ 2144110 w 3279228"/>
                <a:gd name="connsiteY4" fmla="*/ 1576551 h 2207172"/>
                <a:gd name="connsiteX5" fmla="*/ 1686910 w 3279228"/>
                <a:gd name="connsiteY5" fmla="*/ 1277006 h 2207172"/>
                <a:gd name="connsiteX6" fmla="*/ 1229710 w 3279228"/>
                <a:gd name="connsiteY6" fmla="*/ 977462 h 2207172"/>
                <a:gd name="connsiteX7" fmla="*/ 804042 w 3279228"/>
                <a:gd name="connsiteY7" fmla="*/ 646386 h 2207172"/>
                <a:gd name="connsiteX8" fmla="*/ 441435 w 3279228"/>
                <a:gd name="connsiteY8" fmla="*/ 378372 h 2207172"/>
                <a:gd name="connsiteX9" fmla="*/ 0 w 3279228"/>
                <a:gd name="connsiteY9" fmla="*/ 0 h 220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9228" h="2207172">
                  <a:moveTo>
                    <a:pt x="0" y="0"/>
                  </a:moveTo>
                  <a:lnTo>
                    <a:pt x="0" y="2207172"/>
                  </a:lnTo>
                  <a:lnTo>
                    <a:pt x="3279228" y="2207172"/>
                  </a:lnTo>
                  <a:lnTo>
                    <a:pt x="2680138" y="1876096"/>
                  </a:lnTo>
                  <a:lnTo>
                    <a:pt x="2144110" y="1576551"/>
                  </a:lnTo>
                  <a:lnTo>
                    <a:pt x="1686910" y="1277006"/>
                  </a:lnTo>
                  <a:lnTo>
                    <a:pt x="1229710" y="977462"/>
                  </a:lnTo>
                  <a:lnTo>
                    <a:pt x="804042" y="646386"/>
                  </a:lnTo>
                  <a:lnTo>
                    <a:pt x="441435" y="378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A328D7-DBE7-B347-90C5-E098FC83C0D5}"/>
                </a:ext>
              </a:extLst>
            </p:cNvPr>
            <p:cNvSpPr txBox="1"/>
            <p:nvPr/>
          </p:nvSpPr>
          <p:spPr>
            <a:xfrm>
              <a:off x="1119195" y="2916506"/>
              <a:ext cx="24436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rgbClr val="FFFFFF"/>
                  </a:solidFill>
                </a:rPr>
                <a:t>Consumer surplus</a:t>
              </a:r>
            </a:p>
            <a:p>
              <a:r>
                <a:rPr lang="en-GB" sz="1600" dirty="0">
                  <a:solidFill>
                    <a:srgbClr val="FFFFFF"/>
                  </a:solidFill>
                </a:rPr>
                <a:t>ylijäämä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E9EDAA4-F4BA-BC4B-8F41-86E4F3730E3C}"/>
              </a:ext>
            </a:extLst>
          </p:cNvPr>
          <p:cNvSpPr/>
          <p:nvPr/>
        </p:nvSpPr>
        <p:spPr>
          <a:xfrm>
            <a:off x="1156471" y="4594592"/>
            <a:ext cx="3217941" cy="1341279"/>
          </a:xfrm>
          <a:prstGeom prst="rect">
            <a:avLst/>
          </a:prstGeom>
          <a:solidFill>
            <a:schemeClr val="accent3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dirty="0" err="1"/>
              <a:t>Producer</a:t>
            </a:r>
            <a:r>
              <a:rPr lang="fi-FI" dirty="0"/>
              <a:t> </a:t>
            </a:r>
            <a:r>
              <a:rPr lang="fi-FI" dirty="0" err="1"/>
              <a:t>surplus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3557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4309" y="2740334"/>
            <a:ext cx="7975385" cy="1249775"/>
          </a:xfrm>
        </p:spPr>
        <p:txBody>
          <a:bodyPr>
            <a:noAutofit/>
          </a:bodyPr>
          <a:lstStyle/>
          <a:p>
            <a:r>
              <a:rPr lang="en-GB" sz="4800" dirty="0">
                <a:latin typeface="+mn-lt"/>
              </a:rPr>
              <a:t>Perfect competition</a:t>
            </a:r>
          </a:p>
        </p:txBody>
      </p:sp>
    </p:spTree>
    <p:extLst>
      <p:ext uri="{BB962C8B-B14F-4D97-AF65-F5344CB8AC3E}">
        <p14:creationId xmlns:p14="http://schemas.microsoft.com/office/powerpoint/2010/main" val="224304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Definition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895" y="1486166"/>
            <a:ext cx="7817812" cy="3942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350"/>
              </a:spcAft>
            </a:pPr>
            <a:r>
              <a:rPr lang="en-US" sz="2400" dirty="0"/>
              <a:t>A </a:t>
            </a:r>
            <a:r>
              <a:rPr lang="en-US" sz="2400" b="1" dirty="0"/>
              <a:t>perfectly competitive </a:t>
            </a:r>
            <a:r>
              <a:rPr lang="en-US" sz="2400" dirty="0"/>
              <a:t>market has the following properties: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The good or service being exchanged is homogeneous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Very large number of potential buyers and sellers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Buyers and sellers all act independently of one another, no collusion</a:t>
            </a:r>
          </a:p>
          <a:p>
            <a:pPr marL="342900" indent="-342900">
              <a:spcAft>
                <a:spcPts val="900"/>
              </a:spcAft>
              <a:buFont typeface="Arial"/>
              <a:buChar char="•"/>
            </a:pPr>
            <a:r>
              <a:rPr lang="en-US" sz="2400" dirty="0"/>
              <a:t>Price information easily available to buyers and sellers</a:t>
            </a:r>
          </a:p>
        </p:txBody>
      </p:sp>
    </p:spTree>
    <p:extLst>
      <p:ext uri="{BB962C8B-B14F-4D97-AF65-F5344CB8AC3E}">
        <p14:creationId xmlns:p14="http://schemas.microsoft.com/office/powerpoint/2010/main" val="2723878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Characteristics of perfect 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16" y="1329743"/>
            <a:ext cx="8193285" cy="330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b="1" dirty="0"/>
              <a:t>Law of One Price</a:t>
            </a:r>
            <a:r>
              <a:rPr lang="en-US" sz="2400" dirty="0"/>
              <a:t>: All transactions take place at a single price.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At that price, the market clears (supply = demand).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Buyers and sellers are all </a:t>
            </a:r>
            <a:r>
              <a:rPr lang="en-US" sz="2400" b="1" dirty="0"/>
              <a:t>price-takers</a:t>
            </a:r>
            <a:r>
              <a:rPr lang="en-US" sz="2400" dirty="0"/>
              <a:t>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All potential </a:t>
            </a:r>
            <a:r>
              <a:rPr lang="en-US" sz="2400" b="1" dirty="0"/>
              <a:t>gains from trade </a:t>
            </a:r>
            <a:r>
              <a:rPr lang="en-US" sz="2400" dirty="0"/>
              <a:t>are realized.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/>
              <a:t>Perfect competition may not hold completely in reality, </a:t>
            </a:r>
          </a:p>
          <a:p>
            <a:r>
              <a:rPr lang="en-US" sz="2400" dirty="0"/>
              <a:t>but can be a good approximation to actual firm behavior.</a:t>
            </a:r>
          </a:p>
        </p:txBody>
      </p:sp>
    </p:spTree>
    <p:extLst>
      <p:ext uri="{BB962C8B-B14F-4D97-AF65-F5344CB8AC3E}">
        <p14:creationId xmlns:p14="http://schemas.microsoft.com/office/powerpoint/2010/main" val="14530786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Evidence of perfect competition?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91" y="978899"/>
            <a:ext cx="8518460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Economists have used two tests for competitive equilibrium:</a:t>
            </a:r>
          </a:p>
          <a:p>
            <a:pPr marL="385763" indent="-385763">
              <a:spcAft>
                <a:spcPts val="450"/>
              </a:spcAft>
              <a:buAutoNum type="arabicPeriod"/>
            </a:pPr>
            <a:r>
              <a:rPr lang="en-US" sz="2400" dirty="0"/>
              <a:t>Do all trades take place at the same price?</a:t>
            </a:r>
          </a:p>
          <a:p>
            <a:pPr marL="385763" indent="-385763">
              <a:spcAft>
                <a:spcPts val="450"/>
              </a:spcAft>
              <a:buAutoNum type="arabicPeriod"/>
            </a:pPr>
            <a:r>
              <a:rPr lang="en-US" sz="2400" dirty="0"/>
              <a:t>Are firms selling goods at a price equal to marginal cost?</a:t>
            </a:r>
          </a:p>
          <a:p>
            <a:pPr marL="385763" indent="-385763">
              <a:buAutoNum type="arabicPeriod"/>
            </a:pPr>
            <a:endParaRPr lang="en-US" sz="2400" dirty="0"/>
          </a:p>
          <a:p>
            <a:pPr>
              <a:spcAft>
                <a:spcPts val="900"/>
              </a:spcAft>
            </a:pPr>
            <a:r>
              <a:rPr lang="en-US" sz="2400" dirty="0"/>
              <a:t>It is hard to find examples of perfect competition: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Even when consumers can easily check the price of products (online shopping sites), prices of the same product differ.</a:t>
            </a:r>
          </a:p>
          <a:p>
            <a:pPr marL="342900" indent="-342900">
              <a:spcAft>
                <a:spcPts val="450"/>
              </a:spcAft>
              <a:buFont typeface="Arial"/>
              <a:buChar char="•"/>
            </a:pPr>
            <a:r>
              <a:rPr lang="en-US" sz="2400" dirty="0"/>
              <a:t>Fulton Fish Market study – within the same market, prices of the same fish product differed for different customer types. </a:t>
            </a:r>
          </a:p>
        </p:txBody>
      </p:sp>
    </p:spTree>
    <p:extLst>
      <p:ext uri="{BB962C8B-B14F-4D97-AF65-F5344CB8AC3E}">
        <p14:creationId xmlns:p14="http://schemas.microsoft.com/office/powerpoint/2010/main" val="365312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+mn-lt"/>
              </a:rPr>
              <a:t>Understanding deadweight loss</a:t>
            </a:r>
            <a:endParaRPr lang="en-GB" sz="3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12" y="978899"/>
            <a:ext cx="8274177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setting its price, a firm cares only about its own profit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Restricting the quantity to increase the price imposes a negative effect on the consumers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allowing firms to set individual prices to individual consumers results in the firm capturing the entire surplus (if the firm knows the individual </a:t>
            </a:r>
            <a:r>
              <a:rPr lang="en-US" sz="2400" dirty="0" err="1"/>
              <a:t>wtp</a:t>
            </a:r>
            <a:r>
              <a:rPr lang="en-US" sz="2400" dirty="0"/>
              <a:t>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practice, the </a:t>
            </a:r>
            <a:r>
              <a:rPr lang="en-US" sz="2400" dirty="0" err="1"/>
              <a:t>wtp</a:t>
            </a:r>
            <a:r>
              <a:rPr lang="en-US" sz="2400" dirty="0"/>
              <a:t> is private information and the firm may try to find this out (privacy on the net)</a:t>
            </a:r>
          </a:p>
          <a:p>
            <a:pPr marL="342900" indent="-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Competition authorities care about the distribution of surplus between the firm and customers </a:t>
            </a:r>
          </a:p>
          <a:p>
            <a:pPr>
              <a:spcAft>
                <a:spcPts val="9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0131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+mn-lt"/>
              </a:rPr>
              <a:t>Price-setters vs. Price-takers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800161"/>
              </p:ext>
            </p:extLst>
          </p:nvPr>
        </p:nvGraphicFramePr>
        <p:xfrm>
          <a:off x="540002" y="1159156"/>
          <a:ext cx="8339662" cy="400259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169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9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Price-setters</a:t>
                      </a:r>
                      <a:r>
                        <a:rPr lang="en-US" sz="2100" baseline="0" dirty="0"/>
                        <a:t> (Monopoly)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Price-takers (Perfect Competition)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297">
                <a:tc>
                  <a:txBody>
                    <a:bodyPr/>
                    <a:lstStyle/>
                    <a:p>
                      <a:r>
                        <a:rPr lang="en-US" sz="2100" dirty="0"/>
                        <a:t>MC &lt; Price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MC</a:t>
                      </a:r>
                      <a:r>
                        <a:rPr lang="en-US" sz="2100" baseline="0" dirty="0"/>
                        <a:t> = Price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Deadweight</a:t>
                      </a:r>
                      <a:r>
                        <a:rPr lang="en-US" sz="2100" baseline="0" dirty="0"/>
                        <a:t> losses (Pareto inefficient)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No</a:t>
                      </a:r>
                      <a:r>
                        <a:rPr lang="en-US" sz="2100" baseline="0" dirty="0"/>
                        <a:t> deadweight losses (can be Pareto efficient)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Owners</a:t>
                      </a:r>
                      <a:r>
                        <a:rPr lang="en-US" sz="2100" baseline="0" dirty="0"/>
                        <a:t> receive </a:t>
                      </a:r>
                      <a:r>
                        <a:rPr lang="en-US" sz="2100" b="1" baseline="0" dirty="0"/>
                        <a:t>economic rents </a:t>
                      </a:r>
                      <a:r>
                        <a:rPr lang="en-US" sz="2100" b="0" baseline="0" dirty="0"/>
                        <a:t>in both long- and short-run</a:t>
                      </a:r>
                      <a:endParaRPr lang="en-US" sz="21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No economic rents in the long-run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Firms advertise their unique product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Little advertising</a:t>
                      </a:r>
                      <a:r>
                        <a:rPr lang="en-US" sz="2100" baseline="0" dirty="0"/>
                        <a:t> expenditure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/>
                        <a:t>Firms invest in R&amp;D, seek to prevent</a:t>
                      </a:r>
                      <a:r>
                        <a:rPr lang="en-US" sz="2100" baseline="0" dirty="0"/>
                        <a:t> copying</a:t>
                      </a:r>
                      <a:endParaRPr lang="en-US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Little incentive for innovation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534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     Summary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453" y="1119995"/>
            <a:ext cx="73786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en-US" sz="2400" dirty="0"/>
              <a:t>Model of price-taking firms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Competitive equilibrium </a:t>
            </a:r>
            <a:r>
              <a:rPr lang="en-US" sz="2400" dirty="0"/>
              <a:t>where demand = supply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Firms maximize profits where </a:t>
            </a:r>
            <a:r>
              <a:rPr lang="en-US" sz="2400" b="1" dirty="0"/>
              <a:t>MC = Price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Perfect competition </a:t>
            </a:r>
            <a:r>
              <a:rPr lang="en-US" sz="2400" dirty="0"/>
              <a:t>is a special case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Comparison with price-setting firms</a:t>
            </a:r>
          </a:p>
          <a:p>
            <a:endParaRPr lang="en-US" sz="2400" dirty="0"/>
          </a:p>
          <a:p>
            <a:r>
              <a:rPr lang="en-US" sz="2400" dirty="0"/>
              <a:t>2. Used model to show how equilibrium can change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Exogenous shocks </a:t>
            </a:r>
            <a:r>
              <a:rPr lang="en-US" sz="2400" dirty="0"/>
              <a:t>to demand/supply or market entry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Effect of </a:t>
            </a:r>
            <a:r>
              <a:rPr lang="en-US" sz="2400" b="1" dirty="0"/>
              <a:t>taxation</a:t>
            </a:r>
            <a:r>
              <a:rPr lang="en-US" sz="2400" dirty="0"/>
              <a:t> on surplus and economic incidence of taxes</a:t>
            </a:r>
          </a:p>
        </p:txBody>
      </p:sp>
    </p:spTree>
    <p:extLst>
      <p:ext uri="{BB962C8B-B14F-4D97-AF65-F5344CB8AC3E}">
        <p14:creationId xmlns:p14="http://schemas.microsoft.com/office/powerpoint/2010/main" val="3560939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687779"/>
          </a:xfrm>
        </p:spPr>
        <p:txBody>
          <a:bodyPr>
            <a:noAutofit/>
          </a:bodyPr>
          <a:lstStyle/>
          <a:p>
            <a:r>
              <a:rPr lang="en-GB" sz="3600" dirty="0">
                <a:latin typeface="+mn-lt"/>
              </a:rPr>
              <a:t>In the next lecture: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0002" y="1243714"/>
            <a:ext cx="7471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Interfering with the market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Tariffs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Rent Control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Short-run and long-run equilibrium</a:t>
            </a:r>
          </a:p>
          <a:p>
            <a:pPr marL="342900" indent="-342900">
              <a:buFont typeface="Arial"/>
              <a:buChar char="•"/>
            </a:pPr>
            <a:endParaRPr lang="en-US" sz="2400" b="1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Market dynamics and rent-seeking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30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>
                <a:latin typeface="+mn-lt"/>
              </a:rPr>
              <a:t>Price Elasticity of Demand</a:t>
            </a:r>
          </a:p>
        </p:txBody>
      </p:sp>
    </p:spTree>
    <p:extLst>
      <p:ext uri="{BB962C8B-B14F-4D97-AF65-F5344CB8AC3E}">
        <p14:creationId xmlns:p14="http://schemas.microsoft.com/office/powerpoint/2010/main" val="328945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5-17 at 10.0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1" y="3235545"/>
            <a:ext cx="3228306" cy="839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2964100"/>
            <a:ext cx="4679950" cy="2685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50" y="1720851"/>
            <a:ext cx="3028950" cy="19764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DD0DE3-3BE5-7C44-B8D8-406AC7AA3A25}"/>
              </a:ext>
            </a:extLst>
          </p:cNvPr>
          <p:cNvSpPr/>
          <p:nvPr/>
        </p:nvSpPr>
        <p:spPr>
          <a:xfrm>
            <a:off x="177800" y="1469677"/>
            <a:ext cx="4572000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/>
              <a:t>A firm’s pricing decision depends on the slope of the demand curve. </a:t>
            </a:r>
          </a:p>
          <a:p>
            <a:r>
              <a:rPr lang="en-US" b="1" dirty="0"/>
              <a:t>Price elasticity of demand </a:t>
            </a:r>
            <a:r>
              <a:rPr lang="en-US" dirty="0"/>
              <a:t>= degree of responsiveness (of consumers) to price change.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say that demand is elastic if 𝛆 &gt; 1.</a:t>
            </a:r>
          </a:p>
          <a:p>
            <a:endParaRPr lang="en-US" dirty="0"/>
          </a:p>
          <a:p>
            <a:r>
              <a:rPr lang="en-US" dirty="0"/>
              <a:t>Marginal revenue is positive whenever demand is elastic.</a:t>
            </a:r>
          </a:p>
        </p:txBody>
      </p:sp>
    </p:spTree>
    <p:extLst>
      <p:ext uri="{BB962C8B-B14F-4D97-AF65-F5344CB8AC3E}">
        <p14:creationId xmlns:p14="http://schemas.microsoft.com/office/powerpoint/2010/main" val="28795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Price Elasticity of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definition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,</a:t>
                </a:r>
              </a:p>
              <a:p>
                <a:pPr algn="ctr"/>
                <a:r>
                  <a:rPr lang="fi-FI" sz="2400" dirty="0"/>
                  <a:t>𝛆 =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fi-FI" sz="2400"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 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f>
                          <m:fPr>
                            <m:ctrlPr>
                              <a:rPr lang="fi-FI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i-FI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den>
                        </m:f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For </a:t>
                </a:r>
                <a:r>
                  <a:rPr lang="fi-FI" sz="2400" dirty="0" err="1"/>
                  <a:t>small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price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changes</a:t>
                </a:r>
                <a:r>
                  <a:rPr lang="fi-FI" sz="2400" dirty="0"/>
                  <a:t>,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use</a:t>
                </a:r>
                <a:r>
                  <a:rPr lang="fi-FI" sz="2400" dirty="0"/>
                  <a:t> P’(Q) to </a:t>
                </a:r>
                <a:r>
                  <a:rPr lang="fi-FI" sz="2400" dirty="0" err="1"/>
                  <a:t>approximate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i-FI" sz="2400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fi-FI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 and </a:t>
                </a: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endParaRPr lang="fi-FI" sz="2400" dirty="0"/>
              </a:p>
              <a:p>
                <a:pPr algn="ctr"/>
                <a:r>
                  <a:rPr lang="fi-FI" sz="2400" dirty="0"/>
                  <a:t>𝛆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/>
                          <m:t>P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QP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/>
                          <m:t>Q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Price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is </a:t>
                </a:r>
                <a:r>
                  <a:rPr lang="fi-FI" sz="2400" dirty="0" err="1"/>
                  <a:t>one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most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important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concepts</a:t>
                </a:r>
                <a:r>
                  <a:rPr lang="fi-FI" sz="2400" dirty="0"/>
                  <a:t> in </a:t>
                </a:r>
                <a:r>
                  <a:rPr lang="fi-FI" sz="2400" dirty="0" err="1"/>
                  <a:t>economics</a:t>
                </a:r>
                <a:r>
                  <a:rPr lang="fi-FI" sz="2400" dirty="0"/>
                  <a:t> and it </a:t>
                </a:r>
                <a:r>
                  <a:rPr lang="fi-FI" sz="2400" dirty="0" err="1"/>
                  <a:t>will</a:t>
                </a:r>
                <a:r>
                  <a:rPr lang="fi-FI" sz="2400" dirty="0"/>
                  <a:t> feature in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coming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lectures</a:t>
                </a:r>
                <a:r>
                  <a:rPr lang="fi-FI" sz="2400" dirty="0"/>
                  <a:t> and </a:t>
                </a:r>
                <a:r>
                  <a:rPr lang="fi-FI" sz="2400" dirty="0" err="1"/>
                  <a:t>courses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heavily</a:t>
                </a:r>
                <a:r>
                  <a:rPr lang="fi-FI" sz="24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46" y="1020278"/>
                <a:ext cx="7845955" cy="4381199"/>
              </a:xfrm>
              <a:prstGeom prst="rect">
                <a:avLst/>
              </a:prstGeom>
              <a:blipFill>
                <a:blip r:embed="rId2"/>
                <a:stretch>
                  <a:fillRect l="-2100" t="-2023" r="-3069" b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96" y="101867"/>
            <a:ext cx="8085599" cy="44041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+mn-lt"/>
              </a:rPr>
              <a:t>Elasticity and profit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/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/>
                  <a:t>Recall </a:t>
                </a:r>
                <a:r>
                  <a:rPr lang="fi-FI" sz="2400" dirty="0" err="1"/>
                  <a:t>from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profit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maximization</a:t>
                </a:r>
                <a:r>
                  <a:rPr lang="fi-FI" sz="2400" dirty="0"/>
                  <a:t> </a:t>
                </a:r>
                <a:r>
                  <a:rPr lang="fi-FI" sz="2400" dirty="0" err="1"/>
                  <a:t>that</a:t>
                </a:r>
                <a:r>
                  <a:rPr lang="fi-FI" sz="2400" dirty="0"/>
                  <a:t> at </a:t>
                </a:r>
                <a:r>
                  <a:rPr lang="fi-FI" sz="2400" dirty="0" err="1"/>
                  <a:t>optimal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aseline="30000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fi-FI" sz="2400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				P’(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i-FI" sz="2400" dirty="0">
                        <a:latin typeface="Cambria Math" panose="02040503050406030204" pitchFamily="18" charset="0"/>
                      </a:rPr>
                      <m:t>Q</m:t>
                    </m:r>
                    <m:r>
                      <m:rPr>
                        <m:nor/>
                      </m:rPr>
                      <a:rPr lang="fi-FI" sz="2400" b="0" i="0" baseline="30000" dirty="0" smtClean="0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2400" dirty="0"/>
                  <a:t>) 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="0" i="0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Divide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both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sides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P(Q*) and </a:t>
                </a:r>
                <a:r>
                  <a:rPr lang="fi-FI" sz="2400" dirty="0" err="1"/>
                  <a:t>multiply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by</a:t>
                </a:r>
                <a:r>
                  <a:rPr lang="fi-FI" sz="2400" dirty="0"/>
                  <a:t> Q* to </a:t>
                </a:r>
                <a:r>
                  <a:rPr lang="fi-FI" sz="2400" dirty="0" err="1"/>
                  <a:t>get</a:t>
                </a:r>
                <a:r>
                  <a:rPr lang="fi-FI" sz="24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baseline="300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fi-FI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  <m:r>
                          <a:rPr lang="fi-FI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b="0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  <a:endParaRPr lang="fi-FI" sz="2400" b="0" dirty="0"/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Or</a:t>
                </a:r>
                <a:r>
                  <a:rPr lang="fi-FI" sz="2400" dirty="0"/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 dirty="0"/>
                          <m:t>𝛆</m:t>
                        </m:r>
                      </m:den>
                    </m:f>
                  </m:oMath>
                </a14:m>
                <a:r>
                  <a:rPr lang="fi-FI" sz="2400" dirty="0"/>
                  <a:t>.</a:t>
                </a:r>
              </a:p>
              <a:p>
                <a:pPr algn="ctr"/>
                <a:endParaRPr lang="fi-FI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We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call</a:t>
                </a:r>
                <a:r>
                  <a:rPr lang="fi-FI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  <m:r>
                          <a:rPr lang="fi-FI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−</m:t>
                        </m:r>
                        <m:r>
                          <m:rPr>
                            <m:nor/>
                          </m:rPr>
                          <a:rPr lang="fi-FI" sz="2400" dirty="0"/>
                          <m:t>C</m:t>
                        </m:r>
                        <m:r>
                          <m:rPr>
                            <m:nor/>
                          </m:rPr>
                          <a:rPr lang="fi-FI" sz="2400" dirty="0"/>
                          <m:t>’(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fi-FI" sz="2400" dirty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fi-FI" sz="2400"/>
                          <m:t>P</m:t>
                        </m:r>
                        <m:r>
                          <m:rPr>
                            <m:nor/>
                          </m:rPr>
                          <a:rPr lang="en-US" sz="2400" dirty="0"/>
                          <m:t>(</m:t>
                        </m:r>
                        <m:r>
                          <m:rPr>
                            <m:nor/>
                          </m:rPr>
                          <a:rPr lang="fi-FI" sz="2400" dirty="0">
                            <a:latin typeface="Cambria Math" panose="02040503050406030204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fi-FI" sz="2400" baseline="30000" dirty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sz="2400" dirty="0"/>
                          <m:t>)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</a:t>
                </a:r>
                <a:r>
                  <a:rPr lang="fi-FI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Markups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are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inversely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related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the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of </a:t>
                </a:r>
                <a:r>
                  <a:rPr lang="fi-FI" sz="2400" dirty="0" err="1"/>
                  <a:t>demand</a:t>
                </a:r>
                <a:endParaRPr lang="fi-FI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fi-FI" sz="2400" dirty="0" err="1"/>
                  <a:t>High</a:t>
                </a:r>
                <a:r>
                  <a:rPr lang="fi-FI" sz="2400" dirty="0"/>
                  <a:t> </a:t>
                </a:r>
                <a:r>
                  <a:rPr lang="fi-FI" sz="2400" dirty="0" err="1"/>
                  <a:t>elasticity</a:t>
                </a:r>
                <a:r>
                  <a:rPr lang="fi-FI" sz="2400" dirty="0"/>
                  <a:t> </a:t>
                </a:r>
                <a:r>
                  <a:rPr lang="fi-FI" sz="2400" dirty="0" err="1"/>
                  <a:t>leads</a:t>
                </a:r>
                <a:r>
                  <a:rPr lang="fi-FI" sz="2400" dirty="0"/>
                  <a:t> to </a:t>
                </a:r>
                <a:r>
                  <a:rPr lang="fi-FI" sz="2400" dirty="0" err="1"/>
                  <a:t>low</a:t>
                </a:r>
                <a:r>
                  <a:rPr lang="fi-FI" sz="2400" dirty="0"/>
                  <a:t> </a:t>
                </a:r>
                <a:r>
                  <a:rPr lang="fi-FI" sz="2400" dirty="0" err="1"/>
                  <a:t>markups</a:t>
                </a:r>
                <a:r>
                  <a:rPr lang="fi-FI" sz="2400" dirty="0"/>
                  <a:t> (</a:t>
                </a:r>
                <a:r>
                  <a:rPr lang="fi-FI" sz="2400" dirty="0" err="1"/>
                  <a:t>prices</a:t>
                </a:r>
                <a:r>
                  <a:rPr lang="fi-FI" sz="240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2602BD-30B0-7848-A678-96F28C2AF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7" y="542285"/>
                <a:ext cx="8826366" cy="5300425"/>
              </a:xfrm>
              <a:prstGeom prst="rect">
                <a:avLst/>
              </a:prstGeom>
              <a:blipFill>
                <a:blip r:embed="rId2"/>
                <a:stretch>
                  <a:fillRect l="-1871" t="-1675" b="-2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03883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2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4.xml><?xml version="1.0" encoding="utf-8"?>
<a:theme xmlns:a="http://schemas.openxmlformats.org/drawingml/2006/main" name="3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4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6.xml><?xml version="1.0" encoding="utf-8"?>
<a:theme xmlns:a="http://schemas.openxmlformats.org/drawingml/2006/main" name="8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7.xml><?xml version="1.0" encoding="utf-8"?>
<a:theme xmlns:a="http://schemas.openxmlformats.org/drawingml/2006/main" name="9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8.xml><?xml version="1.0" encoding="utf-8"?>
<a:theme xmlns:a="http://schemas.openxmlformats.org/drawingml/2006/main" name="10_Aalto_BIZ_121031">
  <a:themeElements>
    <a:clrScheme name="AALTO -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9.xml><?xml version="1.0" encoding="utf-8"?>
<a:theme xmlns:a="http://schemas.openxmlformats.org/drawingml/2006/main" name="14_Aalto_BIZ_12103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78BE20"/>
      </a:accent1>
      <a:accent2>
        <a:srgbClr val="EF3340"/>
      </a:accent2>
      <a:accent3>
        <a:srgbClr val="005EB8"/>
      </a:accent3>
      <a:accent4>
        <a:srgbClr val="00965E"/>
      </a:accent4>
      <a:accent5>
        <a:srgbClr val="7D55C7"/>
      </a:accent5>
      <a:accent6>
        <a:srgbClr val="FFA300"/>
      </a:accent6>
      <a:hlink>
        <a:srgbClr val="78BE2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Aalto_BIZ_EN_2013.pptx</Template>
  <TotalTime>29266</TotalTime>
  <Words>3147</Words>
  <Application>Microsoft Macintosh PowerPoint</Application>
  <PresentationFormat>On-screen Show (4:3)</PresentationFormat>
  <Paragraphs>382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52</vt:i4>
      </vt:variant>
    </vt:vector>
  </HeadingPairs>
  <TitlesOfParts>
    <vt:vector size="68" baseType="lpstr">
      <vt:lpstr>Arial</vt:lpstr>
      <vt:lpstr>Calibri</vt:lpstr>
      <vt:lpstr>Cambria Math</vt:lpstr>
      <vt:lpstr>Courier New</vt:lpstr>
      <vt:lpstr>Georgia</vt:lpstr>
      <vt:lpstr>Lucida Grande</vt:lpstr>
      <vt:lpstr>Times</vt:lpstr>
      <vt:lpstr>Aalto_BIZ_121031</vt:lpstr>
      <vt:lpstr>1_Aalto_BIZ_121031</vt:lpstr>
      <vt:lpstr>2_Aalto_BIZ_121031</vt:lpstr>
      <vt:lpstr>3_Aalto_BIZ_121031</vt:lpstr>
      <vt:lpstr>4_Aalto_BIZ_121031</vt:lpstr>
      <vt:lpstr>8_Aalto_BIZ_121031</vt:lpstr>
      <vt:lpstr>9_Aalto_BIZ_121031</vt:lpstr>
      <vt:lpstr>10_Aalto_BIZ_121031</vt:lpstr>
      <vt:lpstr>14_Aalto_BIZ_121031</vt:lpstr>
      <vt:lpstr>Lecture 9: Supply and Demand: Price-Taking and Competitive Markets </vt:lpstr>
      <vt:lpstr>Gains from Trade</vt:lpstr>
      <vt:lpstr>Measuring Surplus</vt:lpstr>
      <vt:lpstr>Deadweight Loss</vt:lpstr>
      <vt:lpstr>Understanding deadweight loss</vt:lpstr>
      <vt:lpstr>Price Elasticity of Demand</vt:lpstr>
      <vt:lpstr>Price Elasticity of Demand</vt:lpstr>
      <vt:lpstr>Price Elasticity of Demand</vt:lpstr>
      <vt:lpstr>Elasticity and profit maximization</vt:lpstr>
      <vt:lpstr>Price Elasticity and Policy</vt:lpstr>
      <vt:lpstr>Price Elasticity and Market Power</vt:lpstr>
      <vt:lpstr>Market Power: Monopolies</vt:lpstr>
      <vt:lpstr>Gaining market power</vt:lpstr>
      <vt:lpstr>Summary</vt:lpstr>
      <vt:lpstr>Outline for Lecture 9</vt:lpstr>
      <vt:lpstr>The Context for Lecture 9</vt:lpstr>
      <vt:lpstr>This Lecture </vt:lpstr>
      <vt:lpstr>Key concepts: Demand curve</vt:lpstr>
      <vt:lpstr>Key concepts: Supply curve</vt:lpstr>
      <vt:lpstr>Key concepts: Equilibrium price</vt:lpstr>
      <vt:lpstr>Equilibrium price dynamics</vt:lpstr>
      <vt:lpstr>Key concepts: Price-taking firms</vt:lpstr>
      <vt:lpstr>Price-taking firms</vt:lpstr>
      <vt:lpstr>Price-taking firms</vt:lpstr>
      <vt:lpstr>Price-taking firms: Market supply curve</vt:lpstr>
      <vt:lpstr>Key concepts: Competitive equilibrium</vt:lpstr>
      <vt:lpstr>Competitive equilibrium: Characteristics</vt:lpstr>
      <vt:lpstr>Competitive equilibrium: Caveats</vt:lpstr>
      <vt:lpstr>Competitive equilibrium: Is it a good model?</vt:lpstr>
      <vt:lpstr>Factors that affect equilibrium</vt:lpstr>
      <vt:lpstr>Changes in supply and demand</vt:lpstr>
      <vt:lpstr>Shifting demand curve</vt:lpstr>
      <vt:lpstr>Market Entry</vt:lpstr>
      <vt:lpstr>Changes in supply and demand</vt:lpstr>
      <vt:lpstr>Changes in supply and demand</vt:lpstr>
      <vt:lpstr>Commodity taxes and equilibrium</vt:lpstr>
      <vt:lpstr>Commodity taxes</vt:lpstr>
      <vt:lpstr>Bread tax levied on bakers</vt:lpstr>
      <vt:lpstr>Fiscal burden on buyer</vt:lpstr>
      <vt:lpstr>Who bears the economic burden?</vt:lpstr>
      <vt:lpstr>And who bears the economic cost?</vt:lpstr>
      <vt:lpstr>The effect of price elasticity of demand: elastic demand</vt:lpstr>
      <vt:lpstr>Demand elasticity and deadweight loss</vt:lpstr>
      <vt:lpstr>Price elasticity of demand and deadweight loss</vt:lpstr>
      <vt:lpstr>Price elasticity of supply and dwl</vt:lpstr>
      <vt:lpstr>Perfect competition</vt:lpstr>
      <vt:lpstr>Definition</vt:lpstr>
      <vt:lpstr>Characteristics of perfect competition</vt:lpstr>
      <vt:lpstr>Evidence of perfect competition?</vt:lpstr>
      <vt:lpstr>Price-setters vs. Price-takers</vt:lpstr>
      <vt:lpstr>     Summary</vt:lpstr>
      <vt:lpstr>In the next lecture: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Valinta työn ja vapaa-ajan välillä</dc:title>
  <dc:subject/>
  <dc:creator>Matti</dc:creator>
  <cp:keywords/>
  <dc:description/>
  <cp:lastModifiedBy>Välimäki Juuso</cp:lastModifiedBy>
  <cp:revision>1397</cp:revision>
  <cp:lastPrinted>2019-10-08T06:15:06Z</cp:lastPrinted>
  <dcterms:created xsi:type="dcterms:W3CDTF">2018-05-03T06:23:53Z</dcterms:created>
  <dcterms:modified xsi:type="dcterms:W3CDTF">2021-10-11T08:00:16Z</dcterms:modified>
  <cp:category/>
</cp:coreProperties>
</file>