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379" r:id="rId4"/>
    <p:sldId id="258" r:id="rId5"/>
    <p:sldId id="260" r:id="rId6"/>
    <p:sldId id="311" r:id="rId7"/>
    <p:sldId id="380" r:id="rId8"/>
    <p:sldId id="365" r:id="rId9"/>
    <p:sldId id="366" r:id="rId10"/>
    <p:sldId id="367" r:id="rId11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91"/>
  </p:normalViewPr>
  <p:slideViewPr>
    <p:cSldViewPr snapToGrid="0" snapToObjects="1">
      <p:cViewPr varScale="1">
        <p:scale>
          <a:sx n="119" d="100"/>
          <a:sy n="119" d="100"/>
        </p:scale>
        <p:origin x="20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F5B37-4B16-7E45-8991-331C39B99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6DB595-8E5D-C148-8324-0D147F910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9E4A6-BF17-9148-9F5D-3AC227D4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18.11.2021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D6EFD-9319-C44C-8138-60E9FB3E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62A50-180A-CA44-B6F4-9AC3CB5D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719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84D50-BC20-C94A-8E8E-E74043DAE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E8176-B23E-994E-B862-3CDCA9DDC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4F3A5-5B24-2641-9C57-B0AF6B357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18.11.2021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B47AD-096C-1149-9B84-618EBE5D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A9D2F-068E-9F49-A290-0E7F7FD7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4648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22590D-4414-2848-9D14-18F4C0952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F59A8E-6BFD-E644-BD68-5397AC410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E237C-3F75-C842-8066-5BF1AD494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18.11.2021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03244-49EF-AE47-9CAC-6550702E3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C8850-4A0C-D548-AD2E-FD70CF8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8314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9405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9D431-BF7E-C84F-9ED8-D8905AF3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455BC-5067-944F-9F64-492AE3770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994BA-11BE-7946-ACB0-BA796F1F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18.11.2021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118FC-F960-B446-81BB-BE80CC17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798F8-24DE-0444-8923-C07BD245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8596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57B1-59CD-BE4C-B82F-9E3F74DF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67633-FB8F-204C-A2E2-56D562240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836A8-0665-9142-9E18-814E887BA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18.11.2021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37F32-41F3-2D4E-BD9F-3E72198A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32290-EEEB-AA45-9662-47584116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5094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05F6-DE83-A349-87A6-55742829A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4ECA5-F97F-9D44-AB21-56BF65B3D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CDA4C5-40C8-A440-A10E-7A9933AED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666D4-06F3-2741-A02B-A4C991C99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18.11.2021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01367-46C4-AF48-B8ED-F85B12C07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2BDF8-5C35-544A-99E8-37739593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2317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CDAB-2021-F04B-9281-311D6D44E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6AE28-D101-2441-BDCB-1533C43C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E7C86-2D05-3045-B2F6-993E76008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9307-3C48-6147-A5F8-012C270DE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A2819F-CA5E-1945-B417-C4AFE9C37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708EE-2BFF-BA49-BB82-E8AB3DE5B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18.11.2021</a:t>
            </a:fld>
            <a:endParaRPr lang="en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E2A415-051D-0D48-AD09-B0BE0966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19367-150B-8F4D-B3DB-FDC3A501C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4388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DCFAF-F60E-0347-9320-6C95DEF6D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DB0C71-577B-DE43-A956-0E5AE9B58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18.11.2021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0C58F-3D02-DA4D-88B1-3314AE51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5FC34-3EF3-C045-9B78-4820CA82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600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4F99E-C0D2-6046-9F5E-293F822FE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18.11.2021</a:t>
            </a:fld>
            <a:endParaRPr lang="en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83896-9E24-6646-B2FD-FD875A5C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9061F-EB21-884C-ABD4-81AA21FA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0864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27380-9D46-504A-B1A4-E4433988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1FFD8-5DD2-F944-A839-8B95C24C7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F8BA37-6780-6046-A3FC-325DBE8BB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45617-7F59-124F-898A-B25B0AE6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18.11.2021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675FD-B67B-0642-ACB0-D326C4E9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4475B-28F3-C142-999A-AB7692D34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5844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D8BE-7A4E-1748-A4CA-E5DB9A112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210664-64FD-5942-8C8D-D52D612425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FF7D4-F6ED-0F42-82E1-19EBD2CF6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0208F-E033-AA49-85A4-99526DFA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12664-5EA8-314B-9342-5887329CA76B}" type="datetimeFigureOut">
              <a:rPr lang="en-FI" smtClean="0"/>
              <a:t>18.11.2021</a:t>
            </a:fld>
            <a:endParaRPr lang="en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E6C21-ED1B-B742-8B8D-143239FE1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C99D3-DE3B-1D4B-92D6-51CFB41F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1503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49393-1445-4645-A184-915F37C0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DD70A-74DE-0B4E-B1CB-9AC37C2F4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B95F6-B90C-A84D-8835-1F4480E29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12664-5EA8-314B-9342-5887329CA76B}" type="datetimeFigureOut">
              <a:rPr lang="en-FI" smtClean="0"/>
              <a:t>18.11.2021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EF79C-C389-EF48-A3B1-CBBA546D3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A19C5-C841-7D48-8106-0BD89512C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62093-C688-AB41-B4FE-53DF68392D55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476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504B-3205-1B4F-A3B7-2A870DB5A0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FI" dirty="0"/>
              <a:t>Exercise 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7AFE5-B27C-9E4F-9C04-DD0D31874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FI" dirty="0"/>
              <a:t>Building a portfolio of codesign activities </a:t>
            </a:r>
          </a:p>
        </p:txBody>
      </p:sp>
    </p:spTree>
    <p:extLst>
      <p:ext uri="{BB962C8B-B14F-4D97-AF65-F5344CB8AC3E}">
        <p14:creationId xmlns:p14="http://schemas.microsoft.com/office/powerpoint/2010/main" val="117352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uva 7" descr="Flagships-around-the-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2" y="5876926"/>
            <a:ext cx="932338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http://www.lundhagem.no/images/projectImage/resized/01_LHAO_20120418_forside%20revidert%20plazaView_Artwo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99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4186239" y="333375"/>
            <a:ext cx="6518275" cy="871538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anchor="ctr">
            <a:normAutofit/>
          </a:bodyPr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4400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Oslo/ </a:t>
            </a:r>
            <a:r>
              <a:rPr lang="fi-FI" sz="4400" i="1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New </a:t>
            </a:r>
            <a:r>
              <a:rPr lang="fi-FI" sz="4400" i="1" dirty="0" err="1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Deichmanske</a:t>
            </a:r>
            <a:endParaRPr lang="fi-FI" sz="4400" i="1" dirty="0">
              <a:solidFill>
                <a:prstClr val="black"/>
              </a:solidFill>
              <a:latin typeface="Trebuchet MS" pitchFamily="34" charset="0"/>
              <a:ea typeface="ＭＳ Ｐゴシック" charset="0"/>
              <a:cs typeface="Trebuchet MS"/>
            </a:endParaRP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186239" y="1204913"/>
            <a:ext cx="6518275" cy="6350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7500" lnSpcReduction="10000"/>
          </a:bodyPr>
          <a:lstStyle/>
          <a:p>
            <a:pPr marL="176213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/>
            </a:pPr>
            <a:r>
              <a:rPr lang="en-US" i="1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Keeps Oslo awake. </a:t>
            </a:r>
            <a:r>
              <a:rPr lang="en-US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The most innovative, visible and available library and public space in Europe.</a:t>
            </a:r>
            <a:endParaRPr lang="fi-FI" sz="2700" dirty="0">
              <a:solidFill>
                <a:prstClr val="black"/>
              </a:solidFill>
              <a:latin typeface="Trebuchet MS" pitchFamily="34" charset="0"/>
              <a:ea typeface="ＭＳ Ｐゴシック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927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69726-EF6B-CC44-9DF1-DED9B146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The idea of portfolio of codesign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A1B85-0C8B-C247-8D27-B1ABB6461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FI" dirty="0"/>
              <a:t>In many settings single codesign action is too limited even if multiplied</a:t>
            </a:r>
          </a:p>
          <a:p>
            <a:r>
              <a:rPr lang="en-FI" dirty="0"/>
              <a:t>Diverse aims and publics for participation call for different activities</a:t>
            </a:r>
          </a:p>
          <a:p>
            <a:r>
              <a:rPr lang="en-FI" dirty="0"/>
              <a:t>Some people prefer light and quick participation - others deep and influential</a:t>
            </a:r>
          </a:p>
          <a:p>
            <a:r>
              <a:rPr lang="en-FI" dirty="0"/>
              <a:t>Some people have high abilities to contribute to design and require only modest support – others require thorough support or can only participate in less demanding design tasks </a:t>
            </a:r>
          </a:p>
          <a:p>
            <a:r>
              <a:rPr lang="en-FI" dirty="0"/>
              <a:t>Different people prefer different types and channels of particiapation: f2f, digiplatform, events, invitational workshops, hearings, participation in tailored tasks… </a:t>
            </a:r>
          </a:p>
          <a:p>
            <a:r>
              <a:rPr lang="en-FI" dirty="0"/>
              <a:t>Some actions can be sequential building on each other (but not necessarily and not necessarily a ‘series’ with same peoples) </a:t>
            </a:r>
          </a:p>
          <a:p>
            <a:r>
              <a:rPr lang="en-FI" dirty="0"/>
              <a:t>Some actions can be parallel, complementing each other</a:t>
            </a:r>
          </a:p>
          <a:p>
            <a:r>
              <a:rPr lang="en-FI" dirty="0"/>
              <a:t>Some actions can be quick and cheap per contacted person</a:t>
            </a:r>
          </a:p>
          <a:p>
            <a:r>
              <a:rPr lang="en-FI" dirty="0"/>
              <a:t>Some actions can be deep and intensive and more expensive</a:t>
            </a:r>
          </a:p>
          <a:p>
            <a:r>
              <a:rPr lang="en-FI" dirty="0"/>
              <a:t>T</a:t>
            </a:r>
            <a:r>
              <a:rPr lang="en-US" dirty="0"/>
              <a:t>he</a:t>
            </a:r>
            <a:r>
              <a:rPr lang="en-FI" dirty="0"/>
              <a:t> resources spent on pre-in-post practicalities and analysing the codesign activities and turning them to design concepts and solutions need to be considered (but also potential resources gained from users!) </a:t>
            </a:r>
          </a:p>
          <a:p>
            <a:r>
              <a:rPr lang="en-FI" dirty="0"/>
              <a:t>The strategic aims from the codesign need to be considered; is something else than design achieved as well?</a:t>
            </a:r>
          </a:p>
        </p:txBody>
      </p:sp>
    </p:spTree>
    <p:extLst>
      <p:ext uri="{BB962C8B-B14F-4D97-AF65-F5344CB8AC3E}">
        <p14:creationId xmlns:p14="http://schemas.microsoft.com/office/powerpoint/2010/main" val="72185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38877-5356-3C44-97EE-62919731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Outcome of the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89884-77A7-3946-88E0-428DC00C0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FI" dirty="0"/>
              <a:t>List of the codesign actions you seek to pursue (for inspiration see codesign journey planner, actioncalogue.eu, DSCC slides etc resources) </a:t>
            </a:r>
          </a:p>
          <a:p>
            <a:pPr lvl="1"/>
            <a:r>
              <a:rPr lang="en-FI" dirty="0"/>
              <a:t>1-2 slides max</a:t>
            </a:r>
          </a:p>
          <a:p>
            <a:r>
              <a:rPr lang="en-FI" dirty="0"/>
              <a:t>Short desciption (3-4 sentences) why each action is done: who it targets, for what reason and by what means</a:t>
            </a:r>
          </a:p>
          <a:p>
            <a:r>
              <a:rPr lang="en-FI" dirty="0"/>
              <a:t>Short explanation of how the different actions relate to each other ie the ‘logic’ in your portfolio</a:t>
            </a:r>
          </a:p>
          <a:p>
            <a:pPr lvl="1"/>
            <a:r>
              <a:rPr lang="en-US" dirty="0"/>
              <a:t>M</a:t>
            </a:r>
            <a:r>
              <a:rPr lang="en-FI" dirty="0"/>
              <a:t>ax 2 slides, aim at 1</a:t>
            </a:r>
          </a:p>
          <a:p>
            <a:r>
              <a:rPr lang="en-FI" dirty="0"/>
              <a:t>Add</a:t>
            </a:r>
            <a:r>
              <a:rPr lang="en-US" dirty="0" err="1"/>
              <a:t>i</a:t>
            </a:r>
            <a:r>
              <a:rPr lang="en-FI" dirty="0"/>
              <a:t>tional considerations, max 1 slide</a:t>
            </a:r>
          </a:p>
          <a:p>
            <a:r>
              <a:rPr lang="en-FI" dirty="0"/>
              <a:t>To sanity check your portfolio </a:t>
            </a:r>
          </a:p>
          <a:p>
            <a:pPr lvl="1"/>
            <a:r>
              <a:rPr lang="en-FI" dirty="0"/>
              <a:t>Estimate how much resources go to each action ‘</a:t>
            </a:r>
          </a:p>
          <a:p>
            <a:pPr lvl="1"/>
            <a:r>
              <a:rPr lang="en-FI" dirty="0"/>
              <a:t>Estimate what all is gained with the portfolio</a:t>
            </a:r>
          </a:p>
          <a:p>
            <a:pPr lvl="1"/>
            <a:r>
              <a:rPr lang="en-FI" dirty="0"/>
              <a:t>Estimate how the participation is turned into design solutions and when</a:t>
            </a:r>
          </a:p>
        </p:txBody>
      </p:sp>
    </p:spTree>
    <p:extLst>
      <p:ext uri="{BB962C8B-B14F-4D97-AF65-F5344CB8AC3E}">
        <p14:creationId xmlns:p14="http://schemas.microsoft.com/office/powerpoint/2010/main" val="31327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E6E77-38EC-6149-ADBF-CC77330F0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Brief: Aim and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F3C51-7058-4746-90ED-4378AC34C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FI" b="1" dirty="0"/>
              <a:t>Build a portfolio of participation activities that supports the design of a flagship library of the new era in Gothenburgh Sweden</a:t>
            </a:r>
          </a:p>
          <a:p>
            <a:r>
              <a:rPr lang="en-FI" dirty="0"/>
              <a:t>Most of the features of the library  are new cultural production (not just access to culture): music and film studios, digital learning spaces, digital-physical making, open workspaces, public event spaces, games…</a:t>
            </a:r>
            <a:endParaRPr lang="en-FI" b="1" dirty="0"/>
          </a:p>
          <a:p>
            <a:r>
              <a:rPr lang="en-FI" dirty="0"/>
              <a:t>Timeframe: preplanning Jan 2022 – dec 2023 prior to arc competition ;opening in 2030</a:t>
            </a:r>
          </a:p>
          <a:p>
            <a:r>
              <a:rPr lang="en-FI" dirty="0"/>
              <a:t>Phase: exact space and service offering is to be defined</a:t>
            </a:r>
          </a:p>
          <a:p>
            <a:endParaRPr lang="en-FI" dirty="0"/>
          </a:p>
          <a:p>
            <a:r>
              <a:rPr lang="en-FI" dirty="0"/>
              <a:t>Resources: </a:t>
            </a:r>
          </a:p>
          <a:p>
            <a:pPr lvl="1"/>
            <a:r>
              <a:rPr lang="en-FI" dirty="0"/>
              <a:t>two full time participation planners, other staff available for occasional events (to an extent)</a:t>
            </a:r>
          </a:p>
          <a:p>
            <a:pPr lvl="1"/>
            <a:r>
              <a:rPr lang="en-FI" dirty="0"/>
              <a:t>cost budget 50 000€</a:t>
            </a:r>
          </a:p>
          <a:p>
            <a:pPr lvl="1"/>
            <a:r>
              <a:rPr lang="en-FI" dirty="0"/>
              <a:t>more budget could be attracted through partnering … but remember that parners have a say!</a:t>
            </a:r>
          </a:p>
          <a:p>
            <a:pPr lvl="1"/>
            <a:r>
              <a:rPr lang="en-FI" dirty="0"/>
              <a:t>If you use the spaces owned by the city, the space use is free (but needs to be booked)</a:t>
            </a:r>
          </a:p>
          <a:p>
            <a:pPr lvl="1"/>
            <a:r>
              <a:rPr lang="en-FI" dirty="0"/>
              <a:t>Costs example: 1 halfday basic workshop with 50 people; 2 days to plan, one day to run, two weeks to refine the results, additional running costs 500€  (the planning and refining time goes down if you repeat) (x2 people)</a:t>
            </a:r>
          </a:p>
          <a:p>
            <a:pPr lvl="1"/>
            <a:r>
              <a:rPr lang="en-FI" dirty="0"/>
              <a:t>Cost example: external codesign consultant 750€ a day, senior 1500€ a day</a:t>
            </a:r>
          </a:p>
          <a:p>
            <a:pPr lvl="1"/>
            <a:r>
              <a:rPr lang="en-FI" dirty="0"/>
              <a:t>Cost example: running an open call one day event (two days to plan, 5 people to run, 4 weeks to analyse the results)</a:t>
            </a:r>
          </a:p>
          <a:p>
            <a:pPr lvl="1"/>
            <a:r>
              <a:rPr lang="en-FI" dirty="0"/>
              <a:t>Cost example: Digi and platform development 500€ a day</a:t>
            </a:r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8611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C2E3-CFD2-7541-AF4C-139B8E1C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FI" dirty="0"/>
              <a:t>With whom? ie the ‘public’ and ‘customers’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65FB7-0098-8C43-B928-6001BFAE7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FI" dirty="0"/>
              <a:t>The library is for ‘everyone’ but it is also seeking to renew what libraries are, who uses them and for what</a:t>
            </a:r>
          </a:p>
          <a:p>
            <a:r>
              <a:rPr lang="en-FI" dirty="0"/>
              <a:t>The heaviest current userbase tends towards educated, +60 and female customers … as well as families with children. </a:t>
            </a:r>
          </a:p>
          <a:p>
            <a:r>
              <a:rPr lang="en-FI" dirty="0"/>
              <a:t>Continuing with the current operation model and clientele has led to gradual decline in loans and visitors in next to all countries, questioning the remit (right to existence) of libraries</a:t>
            </a:r>
          </a:p>
          <a:p>
            <a:r>
              <a:rPr lang="en-FI" dirty="0"/>
              <a:t>Most of the new features of the library would be used by groups of people that do not use library spaces intensively currently: games, studios, learning spaces, digital-physical making, open workspaces, public event spaces…</a:t>
            </a:r>
          </a:p>
          <a:p>
            <a:r>
              <a:rPr lang="en-FI" dirty="0"/>
              <a:t>The participation activities need to reach ‘everyone’ openly as well as ‘counter-sample’ to those peoples whose participation the new era library needs (see the above bullet on activities)</a:t>
            </a:r>
          </a:p>
          <a:p>
            <a:r>
              <a:rPr lang="en-FI" dirty="0"/>
              <a:t>Various close city internal stakeholder groups: immigration, tourism, youth services, other cultural institutions, busines services</a:t>
            </a:r>
          </a:p>
          <a:p>
            <a:pPr marL="0" indent="0">
              <a:buNone/>
            </a:pPr>
            <a:endParaRPr lang="en-FI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6851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1" b="5961"/>
          <a:stretch>
            <a:fillRect/>
          </a:stretch>
        </p:blipFill>
        <p:spPr/>
      </p:pic>
      <p:sp>
        <p:nvSpPr>
          <p:cNvPr id="5" name="Otsikko 1"/>
          <p:cNvSpPr txBox="1">
            <a:spLocks/>
          </p:cNvSpPr>
          <p:nvPr/>
        </p:nvSpPr>
        <p:spPr bwMode="auto">
          <a:xfrm>
            <a:off x="0" y="4"/>
            <a:ext cx="12191999" cy="22961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84735" y="133721"/>
            <a:ext cx="11411713" cy="787615"/>
          </a:xfrm>
        </p:spPr>
        <p:txBody>
          <a:bodyPr/>
          <a:lstStyle/>
          <a:p>
            <a:r>
              <a:rPr lang="fi-FI" sz="3200" dirty="0"/>
              <a:t>155 </a:t>
            </a:r>
            <a:r>
              <a:rPr lang="fi-FI" sz="3200" dirty="0" err="1"/>
              <a:t>years</a:t>
            </a:r>
            <a:r>
              <a:rPr lang="fi-FI" sz="3200" dirty="0"/>
              <a:t> </a:t>
            </a:r>
            <a:r>
              <a:rPr lang="fi-FI" sz="3200" dirty="0" err="1"/>
              <a:t>old</a:t>
            </a:r>
            <a:r>
              <a:rPr lang="fi-FI" sz="3200" dirty="0"/>
              <a:t> </a:t>
            </a:r>
            <a:r>
              <a:rPr lang="fi-FI" sz="3200" dirty="0" err="1"/>
              <a:t>institution</a:t>
            </a:r>
            <a:r>
              <a:rPr lang="fi-FI" sz="3200" dirty="0"/>
              <a:t> </a:t>
            </a:r>
            <a:r>
              <a:rPr lang="fi-FI" sz="3200" dirty="0" err="1"/>
              <a:t>creating</a:t>
            </a:r>
            <a:r>
              <a:rPr lang="fi-FI" sz="3200" dirty="0"/>
              <a:t> </a:t>
            </a:r>
            <a:r>
              <a:rPr lang="fi-FI" sz="3200" dirty="0" err="1"/>
              <a:t>something</a:t>
            </a:r>
            <a:r>
              <a:rPr lang="fi-FI" sz="3200" dirty="0"/>
              <a:t> </a:t>
            </a:r>
            <a:r>
              <a:rPr lang="fi-FI" sz="3200" dirty="0" err="1"/>
              <a:t>new</a:t>
            </a:r>
            <a:r>
              <a:rPr lang="fi-FI" sz="3200" dirty="0"/>
              <a:t>…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0" y="588488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|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Meeting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 and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lounge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area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440 m2 |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Stage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30 m2 | Pop-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up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infos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100m2 | Cinema 490m2 |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Multi-purpose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hall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350m2 | Lobby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areas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150m2 | Back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Stage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40m2 |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Living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lab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200m2 |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Exhibition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spaces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300m2 | Café 200m2 | Restaurant 300m2 | Interactive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spaces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240m2 |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Living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rooms</a:t>
            </a: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500m2 | </a:t>
            </a:r>
            <a:r>
              <a:rPr kumimoji="0" lang="fi-FI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Children</a:t>
            </a:r>
            <a:r>
              <a:rPr kumimoji="0" lang="ja-JP" alt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’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and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Families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’ World 600m2 |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PersonalOffice-area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400m2 |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Studios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160m2 |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Makerspace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100m2 |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Listening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viewing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game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rooms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230m2 | Music,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recording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and videostudio 400m2 | Service-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points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&amp;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collection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fi-FI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area</a:t>
            </a:r>
            <a:r>
              <a:rPr kumimoji="0" lang="fi-FI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34" charset="-128"/>
                <a:cs typeface="+mn-cs"/>
              </a:rPr>
              <a:t> 1600 m2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Ellipsi 7"/>
          <p:cNvSpPr/>
          <p:nvPr/>
        </p:nvSpPr>
        <p:spPr>
          <a:xfrm>
            <a:off x="174246" y="3956067"/>
            <a:ext cx="2606662" cy="2448560"/>
          </a:xfrm>
          <a:prstGeom prst="ellipse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Future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library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transitioning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to a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space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for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citizens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and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community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connections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Ellipsi 14">
            <a:extLst>
              <a:ext uri="{FF2B5EF4-FFF2-40B4-BE49-F238E27FC236}">
                <a16:creationId xmlns:a16="http://schemas.microsoft.com/office/drawing/2014/main" id="{2DEABA40-EC93-4643-97A0-204AC7B15C73}"/>
              </a:ext>
            </a:extLst>
          </p:cNvPr>
          <p:cNvSpPr/>
          <p:nvPr/>
        </p:nvSpPr>
        <p:spPr>
          <a:xfrm>
            <a:off x="9039176" y="4004977"/>
            <a:ext cx="3029225" cy="2780979"/>
          </a:xfrm>
          <a:prstGeom prst="ellipse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kstiruutu 15">
            <a:extLst>
              <a:ext uri="{FF2B5EF4-FFF2-40B4-BE49-F238E27FC236}">
                <a16:creationId xmlns:a16="http://schemas.microsoft.com/office/drawing/2014/main" id="{660651D2-F569-FF4A-9BA3-048227DAA79A}"/>
              </a:ext>
            </a:extLst>
          </p:cNvPr>
          <p:cNvSpPr txBox="1"/>
          <p:nvPr/>
        </p:nvSpPr>
        <p:spPr>
          <a:xfrm>
            <a:off x="7764956" y="4343364"/>
            <a:ext cx="54572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From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storing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books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citizens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’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needs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from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collections</a:t>
            </a: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</a:t>
            </a:r>
            <a:r>
              <a:rPr kumimoji="0" lang="fi-FI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connections</a:t>
            </a: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14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3ECB49-62F9-6C48-B1CB-763C8BC3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36C60AD-745B-AD43-8A35-B35B8B073F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63" r="663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5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Kuva 7" descr="Flagships-around-the-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7" y="5876926"/>
            <a:ext cx="932497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http://signal-arki.dk/wp-content/uploads/2013/04/DOKK1_om_aften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"/>
          <a:stretch>
            <a:fillRect/>
          </a:stretch>
        </p:blipFill>
        <p:spPr bwMode="auto">
          <a:xfrm>
            <a:off x="1524001" y="0"/>
            <a:ext cx="9172575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1524001" y="404814"/>
            <a:ext cx="6518275" cy="87153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anchor="ctr">
            <a:normAutofit/>
          </a:bodyPr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4400" dirty="0" err="1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Aarhus</a:t>
            </a:r>
            <a:r>
              <a:rPr lang="fi-FI" sz="4400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/ </a:t>
            </a:r>
            <a:r>
              <a:rPr lang="fi-FI" sz="4400" i="1" dirty="0" err="1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Dokk</a:t>
            </a:r>
            <a:r>
              <a:rPr lang="fi-FI" sz="4400" i="1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 1</a:t>
            </a:r>
            <a:endParaRPr lang="fi-FI" sz="4400" i="1" dirty="0">
              <a:solidFill>
                <a:prstClr val="black"/>
              </a:solidFill>
              <a:latin typeface="Trebuchet MS" pitchFamily="34" charset="0"/>
              <a:ea typeface="ＭＳ Ｐゴシック" charset="0"/>
              <a:cs typeface="Trebuchet MS"/>
            </a:endParaRP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1524001" y="1276350"/>
            <a:ext cx="6518275" cy="63658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7500" lnSpcReduction="10000"/>
          </a:bodyPr>
          <a:lstStyle/>
          <a:p>
            <a:pPr marL="176213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/>
            </a:pPr>
            <a:r>
              <a:rPr lang="fi-FI" i="1" dirty="0" err="1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Urban</a:t>
            </a:r>
            <a:r>
              <a:rPr lang="fi-FI" i="1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fi-FI" i="1" dirty="0" err="1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Mediaspace</a:t>
            </a:r>
            <a:r>
              <a:rPr lang="fi-FI" i="1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will provide you with many opportunities for experience, learning, activity and contemplation.</a:t>
            </a:r>
            <a:endParaRPr lang="fi-FI" sz="2700" dirty="0">
              <a:solidFill>
                <a:prstClr val="black"/>
              </a:solidFill>
              <a:latin typeface="Trebuchet MS" pitchFamily="34" charset="0"/>
              <a:ea typeface="ＭＳ Ｐゴシック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938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uva 7" descr="Flagships-around-the-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7" y="5876926"/>
            <a:ext cx="9324976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http://beautifulrailwaybridgeofthesilverytay.files.wordpress.com/2013/09/library-of-birmingham-upr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1" b="29805"/>
          <a:stretch>
            <a:fillRect/>
          </a:stretch>
        </p:blipFill>
        <p:spPr bwMode="auto">
          <a:xfrm>
            <a:off x="1524000" y="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1524001" y="4005264"/>
            <a:ext cx="6518275" cy="871537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anchor="ctr">
            <a:normAutofit/>
          </a:bodyPr>
          <a:lstStyle/>
          <a:p>
            <a:pPr marL="1746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4400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Birmingham</a:t>
            </a:r>
            <a:endParaRPr lang="fi-FI" sz="4400" i="1" dirty="0">
              <a:solidFill>
                <a:prstClr val="black"/>
              </a:solidFill>
              <a:latin typeface="Trebuchet MS" pitchFamily="34" charset="0"/>
              <a:ea typeface="ＭＳ Ｐゴシック" charset="0"/>
              <a:cs typeface="Trebuchet MS"/>
            </a:endParaRP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1524001" y="4876800"/>
            <a:ext cx="6518275" cy="63658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97500" lnSpcReduction="10000"/>
          </a:bodyPr>
          <a:lstStyle/>
          <a:p>
            <a:pPr marL="176213" fontAlgn="base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/>
            </a:pPr>
            <a:r>
              <a:rPr lang="en-US" i="1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Rewriting the book. </a:t>
            </a:r>
            <a:r>
              <a:rPr lang="en-US" dirty="0">
                <a:solidFill>
                  <a:prstClr val="black"/>
                </a:solidFill>
                <a:latin typeface="Trebuchet MS" pitchFamily="34" charset="0"/>
                <a:ea typeface="ＭＳ Ｐゴシック" charset="0"/>
                <a:cs typeface="Arial" pitchFamily="34" charset="0"/>
              </a:rPr>
              <a:t>We aim to transform lives through learning, knowledge and culture.</a:t>
            </a:r>
            <a:endParaRPr lang="fi-FI" sz="2700" dirty="0">
              <a:solidFill>
                <a:prstClr val="black"/>
              </a:solidFill>
              <a:latin typeface="Trebuchet MS" pitchFamily="34" charset="0"/>
              <a:ea typeface="ＭＳ Ｐゴシック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7807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1866</TotalTime>
  <Words>959</Words>
  <Application>Microsoft Macintosh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Trebuchet MS</vt:lpstr>
      <vt:lpstr>Office Theme</vt:lpstr>
      <vt:lpstr>Exercise B</vt:lpstr>
      <vt:lpstr>The idea of portfolio of codesign activities</vt:lpstr>
      <vt:lpstr>Outcome of the exercise</vt:lpstr>
      <vt:lpstr>Brief: Aim and scope</vt:lpstr>
      <vt:lpstr>With whom? ie the ‘public’ and ‘customers’</vt:lpstr>
      <vt:lpstr>155 years old institution creating something new…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B</dc:title>
  <dc:creator>Sampsa</dc:creator>
  <cp:lastModifiedBy>Hyysalo Sampsa</cp:lastModifiedBy>
  <cp:revision>22</cp:revision>
  <dcterms:created xsi:type="dcterms:W3CDTF">2020-11-12T19:07:02Z</dcterms:created>
  <dcterms:modified xsi:type="dcterms:W3CDTF">2021-11-19T07:05:46Z</dcterms:modified>
</cp:coreProperties>
</file>