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  <p:sldMasterId id="2147483717" r:id="rId3"/>
  </p:sldMasterIdLst>
  <p:notesMasterIdLst>
    <p:notesMasterId r:id="rId24"/>
  </p:notesMasterIdLst>
  <p:sldIdLst>
    <p:sldId id="410" r:id="rId4"/>
    <p:sldId id="411" r:id="rId5"/>
    <p:sldId id="405" r:id="rId6"/>
    <p:sldId id="406" r:id="rId7"/>
    <p:sldId id="334" r:id="rId8"/>
    <p:sldId id="335" r:id="rId9"/>
    <p:sldId id="354" r:id="rId10"/>
    <p:sldId id="355" r:id="rId11"/>
    <p:sldId id="357" r:id="rId12"/>
    <p:sldId id="322" r:id="rId13"/>
    <p:sldId id="399" r:id="rId14"/>
    <p:sldId id="398" r:id="rId15"/>
    <p:sldId id="400" r:id="rId16"/>
    <p:sldId id="404" r:id="rId17"/>
    <p:sldId id="401" r:id="rId18"/>
    <p:sldId id="260" r:id="rId19"/>
    <p:sldId id="408" r:id="rId20"/>
    <p:sldId id="409" r:id="rId21"/>
    <p:sldId id="403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0">
          <p15:clr>
            <a:srgbClr val="A4A3A4"/>
          </p15:clr>
        </p15:guide>
        <p15:guide id="2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9"/>
    <p:restoredTop sz="93681"/>
  </p:normalViewPr>
  <p:slideViewPr>
    <p:cSldViewPr snapToGrid="0" snapToObjects="1">
      <p:cViewPr varScale="1">
        <p:scale>
          <a:sx n="118" d="100"/>
          <a:sy n="118" d="100"/>
        </p:scale>
        <p:origin x="1472" y="208"/>
      </p:cViewPr>
      <p:guideLst>
        <p:guide orient="horz" pos="1850"/>
        <p:guide pos="2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TRENDS_CK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indy:Documents:DESIGN%20AALTO:DA%20studies:LIBRARY:ANALYSIS:ANALYSIS%20SUSTAINABILITY:Maker%202020%20workshop%20SOLUTIONS_CK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057495800785007E-2"/>
          <c:y val="0.134811691517359"/>
          <c:w val="0.41136602613692302"/>
          <c:h val="0.67322764792814505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4-4D4D-8B07-0FB86B45814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4-4D4D-8B07-0FB86B45814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4-4D4D-8B07-0FB86B45814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4-4D4D-8B07-0FB86B458145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D4-4D4D-8B07-0FB86B4581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TECHNOLOGY
(37)
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D4-4D4D-8B07-0FB86B4581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ACTIVITIES
(37)
21%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D4-4D4D-8B07-0FB86B4581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SHARING, ORGANIZING, IPR
(40)
23%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D4-4D4D-8B07-0FB86B4581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SAFETY &amp; RISKS
(34)
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D4-4D4D-8B07-0FB86B4581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OTHER
(29)
16%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D4-4D4D-8B07-0FB86B458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NUMBERS!$A$11:$A$15</c:f>
              <c:strCache>
                <c:ptCount val="5"/>
                <c:pt idx="0">
                  <c:v>TECHNOLOGY</c:v>
                </c:pt>
                <c:pt idx="1">
                  <c:v>ACTIVITIES</c:v>
                </c:pt>
                <c:pt idx="2">
                  <c:v>SHARING, ORGANIZING, IPR</c:v>
                </c:pt>
                <c:pt idx="3">
                  <c:v>SAFETY &amp; RISKS</c:v>
                </c:pt>
                <c:pt idx="4">
                  <c:v>OTHER</c:v>
                </c:pt>
              </c:strCache>
            </c:strRef>
          </c:cat>
          <c:val>
            <c:numRef>
              <c:f>NUMBERS!$B$11:$B$15</c:f>
              <c:numCache>
                <c:formatCode>General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40</c:v>
                </c:pt>
                <c:pt idx="3">
                  <c:v>34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4-4D4D-8B07-0FB86B45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0820354219357"/>
          <c:y val="0.120248326258549"/>
          <c:w val="0.53949252992807095"/>
          <c:h val="0.70515188718862198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EE1-3046-8886-32626E20AD67}"/>
              </c:ext>
            </c:extLst>
          </c:dPt>
          <c:dPt>
            <c:idx val="1"/>
            <c:bubble3D val="0"/>
            <c:explosion val="5"/>
            <c:spPr>
              <a:solidFill>
                <a:schemeClr val="accent3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EE1-3046-8886-32626E20AD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EE1-3046-8886-32626E20AD67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EE1-3046-8886-32626E20AD6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EE1-3046-8886-32626E20AD67}"/>
              </c:ext>
            </c:extLst>
          </c:dPt>
          <c:dPt>
            <c:idx val="5"/>
            <c:bubble3D val="0"/>
            <c:explosion val="5"/>
            <c:spPr>
              <a:solidFill>
                <a:schemeClr val="accent1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EE1-3046-8886-32626E20AD6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EE1-3046-8886-32626E20AD67}"/>
              </c:ext>
            </c:extLst>
          </c:dPt>
          <c:dPt>
            <c:idx val="7"/>
            <c:bubble3D val="0"/>
            <c:explosion val="5"/>
            <c:spPr>
              <a:solidFill>
                <a:schemeClr val="accent5"/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EE1-3046-8886-32626E20AD67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EE1-3046-8886-32626E20AD67}"/>
              </c:ext>
            </c:extLst>
          </c:dPt>
          <c:dPt>
            <c:idx val="9"/>
            <c:bubble3D val="0"/>
            <c:explosion val="5"/>
            <c:spPr>
              <a:solidFill>
                <a:schemeClr val="bg2">
                  <a:lumMod val="20000"/>
                  <a:lumOff val="80000"/>
                </a:schemeClr>
              </a:solidFill>
              <a:ln w="5715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EE1-3046-8886-32626E20AD67}"/>
              </c:ext>
            </c:extLst>
          </c:dPt>
          <c:dPt>
            <c:idx val="1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EE1-3046-8886-32626E20AD67}"/>
              </c:ext>
            </c:extLst>
          </c:dPt>
          <c:dLbls>
            <c:dLbl>
              <c:idx val="1"/>
              <c:layout>
                <c:manualLayout>
                  <c:x val="0.13692024754058699"/>
                  <c:y val="1.69848313419622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/>
                      <a:t>SUSTAINABILITY IN TECHNOLOGY (14) 8%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0EE1-3046-8886-32626E20AD67}"/>
                </c:ext>
              </c:extLst>
            </c:dLbl>
            <c:dLbl>
              <c:idx val="2"/>
              <c:spPr/>
              <c:txPr>
                <a:bodyPr lIns="2">
                  <a:spAutoFit/>
                </a:bodyPr>
                <a:lstStyle/>
                <a:p>
                  <a:pPr>
                    <a:defRPr sz="1050" baseline="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EE1-3046-8886-32626E20AD67}"/>
                </c:ext>
              </c:extLst>
            </c:dLbl>
            <c:dLbl>
              <c:idx val="3"/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/>
                      <a:t>SUSTAINABILITY IN ACTIVITIES (9) 5%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6-0EE1-3046-8886-32626E20AD67}"/>
                </c:ext>
              </c:extLst>
            </c:dLbl>
            <c:dLbl>
              <c:idx val="4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E1-3046-8886-32626E20AD67}"/>
                </c:ext>
              </c:extLst>
            </c:dLbl>
            <c:dLbl>
              <c:idx val="5"/>
              <c:layout>
                <c:manualLayout>
                  <c:x val="9.6504280145449803E-2"/>
                  <c:y val="-0.116109376964289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/>
                      <a:t>SUSTAINABILITY IN SHARING, ORGANIZING, IPR (5) 3%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A-0EE1-3046-8886-32626E20AD67}"/>
                </c:ext>
              </c:extLst>
            </c:dLbl>
            <c:dLbl>
              <c:idx val="6"/>
              <c:spPr/>
              <c:txPr>
                <a:bodyPr lIns="2">
                  <a:spAutoFit/>
                </a:bodyPr>
                <a:lstStyle/>
                <a:p>
                  <a:pPr>
                    <a:defRPr sz="1050" baseline="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0EE1-3046-8886-32626E20AD67}"/>
                </c:ext>
              </c:extLst>
            </c:dLbl>
            <c:dLbl>
              <c:idx val="7"/>
              <c:layout>
                <c:manualLayout>
                  <c:x val="2.6867170094418799E-3"/>
                  <c:y val="-9.3466323225352602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 sz="900" dirty="0"/>
                      <a:t>SUSTAINABILITY IN SAFETY &amp; RISKS (8) 4%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E-0EE1-3046-8886-32626E20AD67}"/>
                </c:ext>
              </c:extLst>
            </c:dLbl>
            <c:dLbl>
              <c:idx val="8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E1-3046-8886-32626E20AD67}"/>
                </c:ext>
              </c:extLst>
            </c:dLbl>
            <c:dLbl>
              <c:idx val="9"/>
              <c:layout>
                <c:manualLayout>
                  <c:x val="1.2869495212756901E-2"/>
                  <c:y val="3.5656911756445503E-2"/>
                </c:manualLayout>
              </c:layout>
              <c:tx>
                <c:rich>
                  <a:bodyPr lIns="2">
                    <a:spAutoFit/>
                  </a:bodyPr>
                  <a:lstStyle/>
                  <a:p>
                    <a:pPr>
                      <a:defRPr sz="900" baseline="0">
                        <a:latin typeface="Gill Sans MT"/>
                        <a:cs typeface="Gill Sans MT"/>
                      </a:defRPr>
                    </a:pPr>
                    <a:r>
                      <a:rPr lang="en-US"/>
                      <a:t>SUSTAINABILITY IN OTHER (10) 5% of total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2-0EE1-3046-8886-32626E20AD67}"/>
                </c:ext>
              </c:extLst>
            </c:dLbl>
            <c:dLbl>
              <c:idx val="10"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E1-3046-8886-32626E20AD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2">
                <a:spAutoFit/>
              </a:bodyPr>
              <a:lstStyle/>
              <a:p>
                <a:pPr>
                  <a:defRPr sz="1100" baseline="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NUMBERS!$A$44:$A$54</c:f>
              <c:strCache>
                <c:ptCount val="11"/>
                <c:pt idx="0">
                  <c:v>SUSTAINABILITY TRENDS</c:v>
                </c:pt>
                <c:pt idx="1">
                  <c:v>SUSTAINABILITY IN TECHNOLOGY</c:v>
                </c:pt>
                <c:pt idx="2">
                  <c:v>TECHNOLOGY</c:v>
                </c:pt>
                <c:pt idx="3">
                  <c:v>SUSTAINABILITY IN ACTIVITIES</c:v>
                </c:pt>
                <c:pt idx="4">
                  <c:v>ACTIVITIES</c:v>
                </c:pt>
                <c:pt idx="5">
                  <c:v>SUSTAINABILITY IN SHARING, ORGANIZING, IPR</c:v>
                </c:pt>
                <c:pt idx="6">
                  <c:v>SHARING, ORGANIZING, IPR</c:v>
                </c:pt>
                <c:pt idx="7">
                  <c:v>SUSTAINABILITY IN SAFETY &amp; RISKS</c:v>
                </c:pt>
                <c:pt idx="8">
                  <c:v>SAFETY &amp; RISKS</c:v>
                </c:pt>
                <c:pt idx="9">
                  <c:v>SUSTAINABILITY IN OTHER</c:v>
                </c:pt>
                <c:pt idx="10">
                  <c:v>OTHER</c:v>
                </c:pt>
              </c:strCache>
            </c:strRef>
          </c:cat>
          <c:val>
            <c:numRef>
              <c:f>NUMBERS!$B$44:$B$54</c:f>
              <c:numCache>
                <c:formatCode>General</c:formatCode>
                <c:ptCount val="11"/>
                <c:pt idx="1">
                  <c:v>14</c:v>
                </c:pt>
                <c:pt idx="2">
                  <c:v>23</c:v>
                </c:pt>
                <c:pt idx="3">
                  <c:v>9</c:v>
                </c:pt>
                <c:pt idx="4">
                  <c:v>28</c:v>
                </c:pt>
                <c:pt idx="5">
                  <c:v>5</c:v>
                </c:pt>
                <c:pt idx="6">
                  <c:v>35</c:v>
                </c:pt>
                <c:pt idx="7">
                  <c:v>8</c:v>
                </c:pt>
                <c:pt idx="8">
                  <c:v>26</c:v>
                </c:pt>
                <c:pt idx="9">
                  <c:v>10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EE1-3046-8886-32626E20A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308802426516699"/>
          <c:y val="0.16335050705901499"/>
          <c:w val="0.45008880665363898"/>
          <c:h val="0.64616312513940499"/>
        </c:manualLayout>
      </c:layout>
      <c:pieChart>
        <c:varyColors val="1"/>
        <c:ser>
          <c:idx val="0"/>
          <c:order val="0"/>
          <c:spPr>
            <a:solidFill>
              <a:schemeClr val="bg2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c:spPr>
          <c:explosion val="1"/>
          <c:dPt>
            <c:idx val="0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F5-EB4B-80C4-E68F5F9D0D03}"/>
              </c:ext>
            </c:extLst>
          </c:dPt>
          <c:dPt>
            <c:idx val="1"/>
            <c:bubble3D val="0"/>
            <c:explosion val="3"/>
            <c:spPr>
              <a:solidFill>
                <a:schemeClr val="accent2">
                  <a:alpha val="9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F5-EB4B-80C4-E68F5F9D0D0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F5-EB4B-80C4-E68F5F9D0D03}"/>
              </c:ext>
            </c:extLst>
          </c:dPt>
          <c:dLbls>
            <c:dLbl>
              <c:idx val="0"/>
              <c:layout>
                <c:manualLayout>
                  <c:x val="3.8532261473485901E-2"/>
                  <c:y val="2.0169857031143101E-2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/>
                      <a:t>PARTICIPANTS EXPRESS SUSTAINABILITY DIRECTLY (26) 15%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EF5-EB4B-80C4-E68F5F9D0D03}"/>
                </c:ext>
              </c:extLst>
            </c:dLbl>
            <c:dLbl>
              <c:idx val="1"/>
              <c:layout>
                <c:manualLayout>
                  <c:x val="9.3273272730658597E-3"/>
                  <c:y val="-8.4529247214828306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/>
                      <a:t>TRENDS IMPLYING SUSTAINABILITY (22) 12%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F5-EB4B-80C4-E68F5F9D0D03}"/>
                </c:ext>
              </c:extLst>
            </c:dLbl>
            <c:dLbl>
              <c:idx val="2"/>
              <c:layout>
                <c:manualLayout>
                  <c:x val="0.17035767389603501"/>
                  <c:y val="-0.336403212953169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NO CLEAR SUSTAINABILITY ISSUES/IMPLICATIONS IN TRENDS (129) 73%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EF5-EB4B-80C4-E68F5F9D0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NUMBERS!$A$74:$A$76</c:f>
              <c:strCache>
                <c:ptCount val="3"/>
                <c:pt idx="0">
                  <c:v>PARTICIPANTS EXPRESS SUSTAINABILITY DIRECTLY</c:v>
                </c:pt>
                <c:pt idx="1">
                  <c:v>TRENDS IMPLYING SUSTAINABILITY</c:v>
                </c:pt>
                <c:pt idx="2">
                  <c:v>NO CLEAR SUSTAINABILITY ISSUES/IMPLICATIONS IN TRENDS</c:v>
                </c:pt>
              </c:strCache>
            </c:strRef>
          </c:cat>
          <c:val>
            <c:numRef>
              <c:f>NUMBERS!$B$74:$B$76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5-EB4B-80C4-E68F5F9D0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4364064049"/>
          <c:y val="0.225302105737547"/>
          <c:w val="0.40598539313020598"/>
          <c:h val="0.63051750765880898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DE-194E-9E9F-204CAECC1B73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DE-194E-9E9F-204CAECC1B7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DE-194E-9E9F-204CAECC1B73}"/>
              </c:ext>
            </c:extLst>
          </c:dPt>
          <c:dLbls>
            <c:dLbl>
              <c:idx val="0"/>
              <c:layout>
                <c:manualLayout>
                  <c:x val="4.6376480228861601E-2"/>
                  <c:y val="8.4378255654202303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Gill Sans MT"/>
                        <a:cs typeface="Gill Sans MT"/>
                      </a:defRPr>
                    </a:pPr>
                    <a:r>
                      <a:rPr lang="en-US" sz="1000" dirty="0"/>
                      <a:t>PARTICIPANTS EXPRESS SUSTAINABILITY AFTER PROMPTING (46) 18%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DE-194E-9E9F-204CAECC1B73}"/>
                </c:ext>
              </c:extLst>
            </c:dLbl>
            <c:dLbl>
              <c:idx val="1"/>
              <c:layout>
                <c:manualLayout>
                  <c:x val="1.37808986914356E-2"/>
                  <c:y val="0.119639714519336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Gill Sans MT"/>
                        <a:cs typeface="Gill Sans MT"/>
                      </a:defRPr>
                    </a:pPr>
                    <a:r>
                      <a:rPr lang="en-US" sz="1000" dirty="0"/>
                      <a:t>SOLUTIONS WITH SUSTAINABILITY IMPLICATIONS (19) 7%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DE-194E-9E9F-204CAECC1B73}"/>
                </c:ext>
              </c:extLst>
            </c:dLbl>
            <c:dLbl>
              <c:idx val="2"/>
              <c:layout>
                <c:manualLayout>
                  <c:x val="0.121957688410224"/>
                  <c:y val="-0.2284328356957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 CLEAR SUSTAINABILITY ISSUES IN SOLUTIONS (197) 75%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9DE-194E-9E9F-204CAECC1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NUMBERS!$A$80:$A$82</c:f>
              <c:strCache>
                <c:ptCount val="3"/>
                <c:pt idx="0">
                  <c:v>PARTICIPANTS EXPRESS SUSTAINABILITY AFTER PROMPTING</c:v>
                </c:pt>
                <c:pt idx="1">
                  <c:v>SOLUTIONS WITH SUSTAINABILITY IMPLICATIONS</c:v>
                </c:pt>
                <c:pt idx="2">
                  <c:v>NO CLEAR SUSTAINABILITY ISSUES IN SOLUTIONS</c:v>
                </c:pt>
              </c:strCache>
            </c:strRef>
          </c:cat>
          <c:val>
            <c:numRef>
              <c:f>NUMBERS!$B$80:$B$82</c:f>
              <c:numCache>
                <c:formatCode>General</c:formatCode>
                <c:ptCount val="3"/>
                <c:pt idx="0">
                  <c:v>46</c:v>
                </c:pt>
                <c:pt idx="1">
                  <c:v>19</c:v>
                </c:pt>
                <c:pt idx="2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DE-194E-9E9F-204CAECC1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55240098245702"/>
          <c:y val="0.12043436006267499"/>
          <c:w val="0.43568204777026898"/>
          <c:h val="0.604982519420456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5"/>
            <c:spPr>
              <a:solidFill>
                <a:schemeClr val="accent3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7-194C-964D-58F4D35757BE}"/>
              </c:ext>
            </c:extLst>
          </c:dPt>
          <c:dPt>
            <c:idx val="1"/>
            <c:bubble3D val="0"/>
            <c:explosion val="3"/>
            <c:spPr>
              <a:solidFill>
                <a:schemeClr val="accent3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7-194C-964D-58F4D3575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77-194C-964D-58F4D35757BE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77-194C-964D-58F4D35757BE}"/>
              </c:ext>
            </c:extLst>
          </c:dPt>
          <c:dPt>
            <c:idx val="4"/>
            <c:bubble3D val="0"/>
            <c:explosion val="3"/>
            <c:spPr>
              <a:solidFill>
                <a:schemeClr val="accent4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77-194C-964D-58F4D35757B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40005" dist="22987" dir="5400000" algn="tl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777-194C-964D-58F4D35757BE}"/>
              </c:ext>
            </c:extLst>
          </c:dPt>
          <c:dPt>
            <c:idx val="6"/>
            <c:bubble3D val="0"/>
            <c:explosion val="5"/>
            <c:spPr>
              <a:solidFill>
                <a:schemeClr val="accent1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77-194C-964D-58F4D35757BE}"/>
              </c:ext>
            </c:extLst>
          </c:dPt>
          <c:dPt>
            <c:idx val="7"/>
            <c:bubble3D val="0"/>
            <c:explosion val="3"/>
            <c:spPr>
              <a:solidFill>
                <a:schemeClr val="accent1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777-194C-964D-58F4D35757BE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777-194C-964D-58F4D35757BE}"/>
              </c:ext>
            </c:extLst>
          </c:dPt>
          <c:dPt>
            <c:idx val="9"/>
            <c:bubble3D val="0"/>
            <c:explosion val="5"/>
            <c:spPr>
              <a:solidFill>
                <a:schemeClr val="accent5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777-194C-964D-58F4D35757BE}"/>
              </c:ext>
            </c:extLst>
          </c:dPt>
          <c:dPt>
            <c:idx val="10"/>
            <c:bubble3D val="0"/>
            <c:explosion val="3"/>
            <c:spPr>
              <a:solidFill>
                <a:schemeClr val="accent5"/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777-194C-964D-58F4D35757BE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777-194C-964D-58F4D35757BE}"/>
              </c:ext>
            </c:extLst>
          </c:dPt>
          <c:dPt>
            <c:idx val="12"/>
            <c:bubble3D val="0"/>
            <c:explosion val="5"/>
            <c:spPr>
              <a:solidFill>
                <a:schemeClr val="bg2">
                  <a:lumMod val="20000"/>
                  <a:lumOff val="80000"/>
                </a:schemeClr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777-194C-964D-58F4D35757BE}"/>
              </c:ext>
            </c:extLst>
          </c:dPt>
          <c:dPt>
            <c:idx val="13"/>
            <c:bubble3D val="0"/>
            <c:explosion val="3"/>
            <c:spPr>
              <a:solidFill>
                <a:schemeClr val="bg2">
                  <a:lumMod val="20000"/>
                  <a:lumOff val="80000"/>
                </a:schemeClr>
              </a:solidFill>
              <a:ln w="38100" cmpd="sng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777-194C-964D-58F4D35757BE}"/>
              </c:ext>
            </c:extLst>
          </c:dPt>
          <c:dPt>
            <c:idx val="14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777-194C-964D-58F4D35757BE}"/>
              </c:ext>
            </c:extLst>
          </c:dPt>
          <c:dPt>
            <c:idx val="15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0777-194C-964D-58F4D35757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EXP SUS (8)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77-194C-964D-58F4D35757BE}"/>
                </c:ext>
              </c:extLst>
            </c:dLbl>
            <c:dLbl>
              <c:idx val="1"/>
              <c:layout>
                <c:manualLayout>
                  <c:x val="-1.5864100486490899E-2"/>
                  <c:y val="-5.255740830527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(8)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77-194C-964D-58F4D35757BE}"/>
                </c:ext>
              </c:extLst>
            </c:dLbl>
            <c:dLbl>
              <c:idx val="2"/>
              <c:layout>
                <c:manualLayout>
                  <c:x val="-0.16656364044345601"/>
                  <c:y val="0.10885022415819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77-194C-964D-58F4D35757BE}"/>
                </c:ext>
              </c:extLst>
            </c:dLbl>
            <c:dLbl>
              <c:idx val="3"/>
              <c:layout>
                <c:manualLayout>
                  <c:x val="-2.3169359665702299E-2"/>
                  <c:y val="-0.10911746930174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EXPRESSED SUSTAINABILITY IN ACTIVITIES (2) 1%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777-194C-964D-58F4D35757BE}"/>
                </c:ext>
              </c:extLst>
            </c:dLbl>
            <c:dLbl>
              <c:idx val="4"/>
              <c:layout>
                <c:manualLayout>
                  <c:x val="5.5286208409959401E-3"/>
                  <c:y val="2.659559086479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(2)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777-194C-964D-58F4D35757BE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77-194C-964D-58F4D35757BE}"/>
                </c:ext>
              </c:extLst>
            </c:dLbl>
            <c:dLbl>
              <c:idx val="6"/>
              <c:layout>
                <c:manualLayout>
                  <c:x val="9.0687950808421101E-3"/>
                  <c:y val="3.76943371019156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 SUS (3) 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777-194C-964D-58F4D35757BE}"/>
                </c:ext>
              </c:extLst>
            </c:dLbl>
            <c:dLbl>
              <c:idx val="7"/>
              <c:layout>
                <c:manualLayout>
                  <c:x val="1.00309130732293E-2"/>
                  <c:y val="0.126429363903543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(1) 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777-194C-964D-58F4D35757BE}"/>
                </c:ext>
              </c:extLst>
            </c:dLbl>
            <c:dLbl>
              <c:idx val="8"/>
              <c:layout>
                <c:manualLayout>
                  <c:x val="-0.126108435765174"/>
                  <c:y val="-0.15301893030612901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77-194C-964D-58F4D35757B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EXP</a:t>
                    </a:r>
                    <a:r>
                      <a:rPr lang="en-US" baseline="0"/>
                      <a:t> </a:t>
                    </a:r>
                    <a:r>
                      <a:rPr lang="en-US"/>
                      <a:t>SUS (2)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777-194C-964D-58F4D35757BE}"/>
                </c:ext>
              </c:extLst>
            </c:dLbl>
            <c:dLbl>
              <c:idx val="10"/>
              <c:layout>
                <c:manualLayout>
                  <c:x val="-0.15239088230072501"/>
                  <c:y val="3.09640489012826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IMPLIED SUSTAINABILITY IN SAFETY &amp; RISKS (3) 1%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777-194C-964D-58F4D35757BE}"/>
                </c:ext>
              </c:extLst>
            </c:dLbl>
            <c:dLbl>
              <c:idx val="11"/>
              <c:layout>
                <c:manualLayout>
                  <c:x val="5.3217411767237502E-2"/>
                  <c:y val="-0.116562981655754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SAFETY </a:t>
                    </a:r>
                  </a:p>
                  <a:p>
                    <a:pPr>
                      <a:defRPr sz="1050">
                        <a:latin typeface="Gill Sans MT"/>
                        <a:cs typeface="Gill Sans MT"/>
                      </a:defRPr>
                    </a:pPr>
                    <a:r>
                      <a:rPr lang="en-US" sz="1050" dirty="0"/>
                      <a:t>&amp; RISKS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777-194C-964D-58F4D35757BE}"/>
                </c:ext>
              </c:extLst>
            </c:dLbl>
            <c:dLbl>
              <c:idx val="12"/>
              <c:layout>
                <c:manualLayout>
                  <c:x val="-2.7065295428707399E-2"/>
                  <c:y val="-7.47120066085941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EXP SUS (10)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0777-194C-964D-58F4D35757BE}"/>
                </c:ext>
              </c:extLst>
            </c:dLbl>
            <c:dLbl>
              <c:idx val="13"/>
              <c:layout>
                <c:manualLayout>
                  <c:x val="-1.56170631556533E-2"/>
                  <c:y val="-8.21987262841021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IMP SUS (5) 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0777-194C-964D-58F4D35757BE}"/>
                </c:ext>
              </c:extLst>
            </c:dLbl>
            <c:dLbl>
              <c:idx val="14"/>
              <c:layout>
                <c:manualLayout>
                  <c:x val="0.14873721145788099"/>
                  <c:y val="1.933153531250569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Gill Sans MT"/>
                      <a:cs typeface="Gill Sans MT"/>
                    </a:defRPr>
                  </a:pPr>
                  <a:endParaRPr lang="en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777-194C-964D-58F4D35757BE}"/>
                </c:ext>
              </c:extLst>
            </c:dLbl>
            <c:dLbl>
              <c:idx val="15"/>
              <c:layout>
                <c:manualLayout>
                  <c:x val="1.9979914225029101E-2"/>
                  <c:y val="1.284415342811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SUSTAINABILITY (21) 8% of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0777-194C-964D-58F4D3575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NUMBERS!$A$56:$A$71</c:f>
              <c:strCache>
                <c:ptCount val="16"/>
                <c:pt idx="0">
                  <c:v>EXPRESSED SUSTAINABILITY IN TECHNOLOGY</c:v>
                </c:pt>
                <c:pt idx="1">
                  <c:v>IMPLIED SUSTAINABILITY IN TECHNOLOGY</c:v>
                </c:pt>
                <c:pt idx="2">
                  <c:v>TECHNOLOGY</c:v>
                </c:pt>
                <c:pt idx="3">
                  <c:v>EXPRESSED SUSTAINABILITY IN ACTIVITIES</c:v>
                </c:pt>
                <c:pt idx="4">
                  <c:v>IMPLIED SUSTAINABILITY IN ACTIVITIES</c:v>
                </c:pt>
                <c:pt idx="5">
                  <c:v>ACTIVITIES</c:v>
                </c:pt>
                <c:pt idx="6">
                  <c:v>EXPRESSED SUSTAINABILITY IN SHARING, ORGANIZING, IPR</c:v>
                </c:pt>
                <c:pt idx="7">
                  <c:v>IMPLIED SUSTAINABILITY IN SHARING, ORGANIZING, IPR</c:v>
                </c:pt>
                <c:pt idx="8">
                  <c:v>SHARING, ORGANIZING, IPR</c:v>
                </c:pt>
                <c:pt idx="9">
                  <c:v>EXPRESSED SUSTAINABILITY IN SAFETY &amp; RISKS</c:v>
                </c:pt>
                <c:pt idx="10">
                  <c:v>IMPLIED SUSTAINABILITY IN SAFETY &amp; RISKS</c:v>
                </c:pt>
                <c:pt idx="11">
                  <c:v>SAFETY &amp; RISKS</c:v>
                </c:pt>
                <c:pt idx="12">
                  <c:v>EXPRESSED SUSTAINABILITY IN OTHER</c:v>
                </c:pt>
                <c:pt idx="13">
                  <c:v>IMPLIED SUSTAINABILITY IN OTHER</c:v>
                </c:pt>
                <c:pt idx="14">
                  <c:v>OTHER</c:v>
                </c:pt>
                <c:pt idx="15">
                  <c:v>SUSTAINABILITY</c:v>
                </c:pt>
              </c:strCache>
            </c:strRef>
          </c:cat>
          <c:val>
            <c:numRef>
              <c:f>NUMBERS!$B$56:$B$71</c:f>
              <c:numCache>
                <c:formatCode>General</c:formatCode>
                <c:ptCount val="16"/>
                <c:pt idx="0">
                  <c:v>8</c:v>
                </c:pt>
                <c:pt idx="1">
                  <c:v>8</c:v>
                </c:pt>
                <c:pt idx="2">
                  <c:v>36</c:v>
                </c:pt>
                <c:pt idx="3">
                  <c:v>2</c:v>
                </c:pt>
                <c:pt idx="4">
                  <c:v>2</c:v>
                </c:pt>
                <c:pt idx="5">
                  <c:v>28</c:v>
                </c:pt>
                <c:pt idx="6">
                  <c:v>3</c:v>
                </c:pt>
                <c:pt idx="7">
                  <c:v>1</c:v>
                </c:pt>
                <c:pt idx="8">
                  <c:v>39</c:v>
                </c:pt>
                <c:pt idx="9">
                  <c:v>2</c:v>
                </c:pt>
                <c:pt idx="10">
                  <c:v>3</c:v>
                </c:pt>
                <c:pt idx="11">
                  <c:v>20</c:v>
                </c:pt>
                <c:pt idx="12">
                  <c:v>10</c:v>
                </c:pt>
                <c:pt idx="13">
                  <c:v>5</c:v>
                </c:pt>
                <c:pt idx="14">
                  <c:v>76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777-194C-964D-58F4D3575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441435565649E-2"/>
          <c:y val="0.19917351826405799"/>
          <c:w val="0.45621131117310398"/>
          <c:h val="0.63780589127797505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05-BC4D-8422-3864DECFD250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05-BC4D-8422-3864DECFD250}"/>
              </c:ext>
            </c:extLst>
          </c:dPt>
          <c:dPt>
            <c:idx val="2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05-BC4D-8422-3864DECFD250}"/>
              </c:ext>
            </c:extLst>
          </c:dPt>
          <c:dPt>
            <c:idx val="3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05-BC4D-8422-3864DECFD250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05-BC4D-8422-3864DECFD2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/>
                      <a:t>SUSTAINABILITY 'FACTION' EXPRESSED (17) 10% of total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05-BC4D-8422-3864DECFD250}"/>
                </c:ext>
              </c:extLst>
            </c:dLbl>
            <c:dLbl>
              <c:idx val="1"/>
              <c:layout>
                <c:manualLayout>
                  <c:x val="5.9102545257398803E-2"/>
                  <c:y val="-8.53440505017453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SUSTAINABILITY 'FACTION' TRENDS WITH IMPLICATIONS (2) 1% of total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05-BC4D-8422-3864DECFD250}"/>
                </c:ext>
              </c:extLst>
            </c:dLbl>
            <c:dLbl>
              <c:idx val="2"/>
              <c:layout>
                <c:manualLayout>
                  <c:x val="5.91149536974288E-2"/>
                  <c:y val="6.929444433585349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 EXPRESS (9) 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05-BC4D-8422-3864DECFD250}"/>
                </c:ext>
              </c:extLst>
            </c:dLbl>
            <c:dLbl>
              <c:idx val="3"/>
              <c:layout>
                <c:manualLayout>
                  <c:x val="1.5662370147532301E-2"/>
                  <c:y val="5.3097859570197997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OTHERS' TRENDS WITH IMPLICATIONS (20) 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05-BC4D-8422-3864DECFD2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/>
                      <a:t>OTHER TRENDS (129) 73%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905-BC4D-8422-3864DECFD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NUMBERS!$A$171:$A$175</c:f>
              <c:strCache>
                <c:ptCount val="5"/>
                <c:pt idx="0">
                  <c:v>SUSTAINABILITY 'FACTION' EXPRESSED</c:v>
                </c:pt>
                <c:pt idx="1">
                  <c:v>SUSTAINABILITY 'FACTION' TRENDS WITH IMPLICATIONS</c:v>
                </c:pt>
                <c:pt idx="2">
                  <c:v>OTHERS EXPRESS</c:v>
                </c:pt>
                <c:pt idx="3">
                  <c:v>OTHERS' TRENDS WITH IMPLICATIONS</c:v>
                </c:pt>
                <c:pt idx="4">
                  <c:v>OTHER TRENDS</c:v>
                </c:pt>
              </c:strCache>
            </c:strRef>
          </c:cat>
          <c:val>
            <c:numRef>
              <c:f>NUMBERS!$B$171:$B$175</c:f>
              <c:numCache>
                <c:formatCode>General</c:formatCode>
                <c:ptCount val="5"/>
                <c:pt idx="0">
                  <c:v>17</c:v>
                </c:pt>
                <c:pt idx="1">
                  <c:v>2</c:v>
                </c:pt>
                <c:pt idx="2">
                  <c:v>9</c:v>
                </c:pt>
                <c:pt idx="3">
                  <c:v>20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05-BC4D-8422-3864DECFD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602083682604"/>
          <c:y val="0.24271650634749001"/>
          <c:w val="0.44544665555783503"/>
          <c:h val="0.60730950286977703"/>
        </c:manualLayout>
      </c:layout>
      <c:pieChart>
        <c:varyColors val="1"/>
        <c:ser>
          <c:idx val="0"/>
          <c:order val="0"/>
          <c:spPr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0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4F-6B40-89F0-264AFB443993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4F-6B40-89F0-264AFB443993}"/>
              </c:ext>
            </c:extLst>
          </c:dPt>
          <c:dPt>
            <c:idx val="2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4F-6B40-89F0-264AFB443993}"/>
              </c:ext>
            </c:extLst>
          </c:dPt>
          <c:dPt>
            <c:idx val="3"/>
            <c:bubble3D val="0"/>
            <c:explosion val="5"/>
            <c:spPr>
              <a:solidFill>
                <a:schemeClr val="accent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4F-6B40-89F0-264AFB44399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4F-6B40-89F0-264AFB443993}"/>
              </c:ext>
            </c:extLst>
          </c:dPt>
          <c:dLbls>
            <c:dLbl>
              <c:idx val="0"/>
              <c:layout>
                <c:manualLayout>
                  <c:x val="-3.68357219464059E-2"/>
                  <c:y val="-5.0144115648883102E-5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SUSTAINABILITY 'FACTION' EXPRESSED (16) 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4F-6B40-89F0-264AFB443993}"/>
                </c:ext>
              </c:extLst>
            </c:dLbl>
            <c:dLbl>
              <c:idx val="1"/>
              <c:layout>
                <c:manualLayout>
                  <c:x val="9.8636320380706799E-2"/>
                  <c:y val="2.4731272572458898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SUSTAINABILITY 'FACTION' SOLUTIONS  WITH IMPLICATIONS (4) 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4F-6B40-89F0-264AFB443993}"/>
                </c:ext>
              </c:extLst>
            </c:dLbl>
            <c:dLbl>
              <c:idx val="2"/>
              <c:layout>
                <c:manualLayout>
                  <c:x val="5.8459401157004098E-2"/>
                  <c:y val="0.1409927564759740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 EXPRESS (30) 11%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4F-6B40-89F0-264AFB443993}"/>
                </c:ext>
              </c:extLst>
            </c:dLbl>
            <c:dLbl>
              <c:idx val="3"/>
              <c:layout>
                <c:manualLayout>
                  <c:x val="1.13776626598357E-2"/>
                  <c:y val="0.1579621659897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OTHERS' SOLUTIONS  WITH IMPLICATIONS (15) 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4F-6B40-89F0-264AFB443993}"/>
                </c:ext>
              </c:extLst>
            </c:dLbl>
            <c:dLbl>
              <c:idx val="4"/>
              <c:layout>
                <c:manualLayout>
                  <c:x val="0.14075623613069899"/>
                  <c:y val="-0.21455717755812301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OTHER SOLUTIONS (197) 75%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4F-6B40-89F0-264AFB443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Gill Sans MT"/>
                    <a:cs typeface="Gill Sans MT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NUMBERS!$A$132:$A$136</c:f>
              <c:strCache>
                <c:ptCount val="5"/>
                <c:pt idx="0">
                  <c:v>SUSTAINABILITY 'FACTION' EXPRESSED</c:v>
                </c:pt>
                <c:pt idx="1">
                  <c:v>SUSTAINABILITY 'FACTION' SOLUTIONS  WITH IMPLICATIONS</c:v>
                </c:pt>
                <c:pt idx="2">
                  <c:v>OTHERS EXPRESS</c:v>
                </c:pt>
                <c:pt idx="3">
                  <c:v>OTHERS' SOLUTIONS  WITH IMPLICATIONS</c:v>
                </c:pt>
                <c:pt idx="4">
                  <c:v>OTHER SOLUTIONS</c:v>
                </c:pt>
              </c:strCache>
            </c:strRef>
          </c:cat>
          <c:val>
            <c:numRef>
              <c:f>NUMBERS!$B$132:$B$136</c:f>
              <c:numCache>
                <c:formatCode>General</c:formatCode>
                <c:ptCount val="5"/>
                <c:pt idx="0">
                  <c:v>16</c:v>
                </c:pt>
                <c:pt idx="1">
                  <c:v>4</c:v>
                </c:pt>
                <c:pt idx="2">
                  <c:v>30</c:v>
                </c:pt>
                <c:pt idx="3">
                  <c:v>15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4F-6B40-89F0-264AFB443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0DBE-48B1-3F4D-8D0D-CB93DC6D4B0A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4EBC-5B6F-5D4C-937F-DF19782A0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distributed</a:t>
            </a:r>
            <a:r>
              <a:rPr lang="en-GB" baseline="0" dirty="0"/>
              <a:t> production, peer production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0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</a:t>
            </a:r>
            <a:r>
              <a:rPr lang="en-GB" baseline="0" dirty="0"/>
              <a:t> issues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2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also top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2ECFC-6D22-B64E-BCA5-98E4E52D4B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9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08" y="235224"/>
            <a:ext cx="8725253" cy="907200"/>
          </a:xfrm>
        </p:spPr>
        <p:txBody>
          <a:bodyPr>
            <a:normAutofit/>
          </a:bodyPr>
          <a:lstStyle>
            <a:lvl1pPr algn="l">
              <a:defRPr sz="4000">
                <a:latin typeface="Gill Sans MT"/>
                <a:cs typeface="Gill Sans M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04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004" y="2174875"/>
            <a:ext cx="2844000" cy="3951288"/>
          </a:xfrm>
        </p:spPr>
        <p:txBody>
          <a:bodyPr/>
          <a:lstStyle>
            <a:lvl1pPr marL="87313" indent="0">
              <a:buNone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005" y="6382625"/>
            <a:ext cx="2133600" cy="475200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fld id="{8AF7D13C-3213-0B4B-B429-AD580A1677BE}" type="datetimeFigureOut">
              <a:rPr lang="en-US" smtClean="0"/>
              <a:pPr/>
              <a:t>11/4/21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57044" y="6382625"/>
            <a:ext cx="2844000" cy="475200"/>
          </a:xfr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Cindy Kohtala   |   Maker 2020</a:t>
            </a:r>
          </a:p>
          <a:p>
            <a:r>
              <a:rPr lang="en-GB" dirty="0"/>
              <a:t>Summer School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9658" y="6382625"/>
            <a:ext cx="2133600" cy="475200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fld id="{D9547BE3-BD66-6644-A898-3B5705B060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157044" y="2174875"/>
            <a:ext cx="2844000" cy="3951288"/>
          </a:xfrm>
        </p:spPr>
        <p:txBody>
          <a:bodyPr>
            <a:normAutofit/>
          </a:bodyPr>
          <a:lstStyle>
            <a:lvl1pPr marL="87313" indent="0">
              <a:buNone/>
              <a:tabLst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6089258" y="2174875"/>
            <a:ext cx="2844000" cy="3951288"/>
          </a:xfrm>
        </p:spPr>
        <p:txBody>
          <a:bodyPr>
            <a:normAutofit/>
          </a:bodyPr>
          <a:lstStyle>
            <a:lvl1pPr marL="87313" indent="0">
              <a:buNone/>
              <a:defRPr sz="1600">
                <a:latin typeface="Gill Sans MT"/>
                <a:cs typeface="Gill Sans MT"/>
              </a:defRPr>
            </a:lvl1pPr>
            <a:lvl2pPr marL="87313" indent="0">
              <a:buNone/>
              <a:defRPr sz="1600" baseline="0">
                <a:latin typeface="Gill Sans MT"/>
                <a:cs typeface="Gill Sans MT"/>
              </a:defRPr>
            </a:lvl2pPr>
            <a:lvl3pPr marL="273050" indent="0">
              <a:buNone/>
              <a:defRPr sz="1600">
                <a:latin typeface="Gill Sans MT"/>
                <a:cs typeface="Gill Sans MT"/>
              </a:defRPr>
            </a:lvl3pPr>
            <a:lvl4pPr marL="536575" indent="0">
              <a:buNone/>
              <a:defRPr sz="1600">
                <a:latin typeface="Gill Sans MT"/>
                <a:cs typeface="Gill Sans MT"/>
              </a:defRPr>
            </a:lvl4pPr>
            <a:lvl5pPr marL="722313" indent="0">
              <a:buNone/>
              <a:defRPr sz="1600"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&gt; 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3153175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6089258" y="1297738"/>
            <a:ext cx="2844000" cy="864000"/>
          </a:xfrm>
        </p:spPr>
        <p:txBody>
          <a:bodyPr anchor="ctr">
            <a:normAutofit/>
          </a:bodyPr>
          <a:lstStyle>
            <a:lvl1pPr marL="87313" indent="0" algn="l">
              <a:buNone/>
              <a:defRPr sz="1600" b="1">
                <a:latin typeface="Gill Sans MT"/>
                <a:cs typeface="Gill Sans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998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9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39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6905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87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916238" y="623728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76825" y="6237288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1013" y="6237288"/>
            <a:ext cx="658812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05C05F-4C26-E641-824F-A2E909D62F28}" type="slidenum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0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/>
          <a:lstStyle>
            <a:lvl2pPr>
              <a:defRPr sz="1600" b="0" i="0">
                <a:latin typeface="+mj-lt"/>
              </a:defRPr>
            </a:lvl2pPr>
            <a:lvl3pPr>
              <a:defRPr sz="1600" b="0" i="0">
                <a:latin typeface="+mj-lt"/>
              </a:defRPr>
            </a:lvl3pPr>
            <a:lvl4pPr>
              <a:defRPr sz="1600" b="0" i="0">
                <a:latin typeface="+mj-lt"/>
              </a:defRPr>
            </a:lvl4pPr>
            <a:lvl5pPr>
              <a:defRPr sz="1600" b="0" i="0">
                <a:latin typeface="+mj-lt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6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1059540" y="2056188"/>
            <a:ext cx="5302555" cy="749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9540" y="2854325"/>
            <a:ext cx="5303837" cy="3183083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  <a:lvl4pPr>
              <a:buFont typeface="Lucida Grande"/>
              <a:buChar char="-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4pPr>
            <a:lvl5pPr>
              <a:buFont typeface="Arial"/>
              <a:buChar char="•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 err="1"/>
              <a:t>Third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7667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52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392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6905" y="6247396"/>
            <a:ext cx="5219700" cy="495906"/>
          </a:xfrm>
          <a:prstGeom prst="rect">
            <a:avLst/>
          </a:prstGeom>
        </p:spPr>
        <p:txBody>
          <a:bodyPr vert="horz"/>
          <a:lstStyle>
            <a:lvl1pPr>
              <a:defRPr sz="1400" b="0" i="0">
                <a:latin typeface="+mn-lt"/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86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8754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80DDA30-F0EE-5D4A-9510-657B9F696200}" type="datetime1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4.11.2021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437EB89-1A4C-4D40-892A-ABAE5D7047BE}" type="slidenum">
              <a:rPr lang="fi-FI" smtClean="0">
                <a:latin typeface="Arial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0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3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D9DA5-2A00-E74C-AEC5-78DC8AB315B0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38C4-7B48-6E4B-900F-569DA2B58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k_PPT_final_tekst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5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2" r:id="rId3"/>
    <p:sldLayoutId id="2147483713" r:id="rId4"/>
  </p:sldLayoutIdLst>
  <p:hf sldNum="0"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4B4B4B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k_PPT_final_tekst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3" r:id="rId4"/>
  </p:sldLayoutIdLst>
  <p:hf sldNum="0" hdr="0" ftr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4B4B4B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8BD4-503B-2946-9D07-35C7BB972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Exercise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6F5CA-86AE-6C48-B7E2-93658E121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FI" dirty="0"/>
              <a:t>Design a solution oriented workshop for a sustainable maker space</a:t>
            </a:r>
          </a:p>
        </p:txBody>
      </p:sp>
    </p:spTree>
    <p:extLst>
      <p:ext uri="{BB962C8B-B14F-4D97-AF65-F5344CB8AC3E}">
        <p14:creationId xmlns:p14="http://schemas.microsoft.com/office/powerpoint/2010/main" val="233704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004" y="2174874"/>
            <a:ext cx="2844000" cy="43620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Majority of trends and solutions related to making do not have explicit or implicit sustainability implication</a:t>
            </a:r>
          </a:p>
          <a:p>
            <a:endParaRPr lang="en-US" dirty="0"/>
          </a:p>
          <a:p>
            <a:r>
              <a:rPr lang="en-US" dirty="0"/>
              <a:t>“Passed over” includes important issues about sustainability of future making such as DIY bio, </a:t>
            </a:r>
            <a:r>
              <a:rPr lang="en-US" dirty="0" err="1"/>
              <a:t>nano</a:t>
            </a:r>
            <a:r>
              <a:rPr lang="en-US" dirty="0"/>
              <a:t> tech, development of digital fabrication tech – and the green section is not engaging with any of these</a:t>
            </a:r>
          </a:p>
          <a:p>
            <a:endParaRPr lang="en-US" dirty="0"/>
          </a:p>
          <a:p>
            <a:r>
              <a:rPr lang="en-US" dirty="0"/>
              <a:t>“The explicit </a:t>
            </a:r>
            <a:r>
              <a:rPr lang="en-US" dirty="0" err="1"/>
              <a:t>sus</a:t>
            </a:r>
            <a:r>
              <a:rPr lang="en-US" dirty="0"/>
              <a:t> trend – </a:t>
            </a:r>
            <a:r>
              <a:rPr lang="en-US" dirty="0" err="1"/>
              <a:t>sus</a:t>
            </a:r>
            <a:r>
              <a:rPr lang="en-US" dirty="0"/>
              <a:t> solution” is dominated by concerns about waste and recycling – and dominated by the green section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NOT: Everything concerns sustainability meaningfully</a:t>
            </a:r>
          </a:p>
          <a:p>
            <a:r>
              <a:rPr lang="en-US" dirty="0"/>
              <a:t>NOT: Just the green section</a:t>
            </a:r>
          </a:p>
          <a:p>
            <a:r>
              <a:rPr lang="en-US" dirty="0"/>
              <a:t>NOT: Just words </a:t>
            </a:r>
            <a:r>
              <a:rPr lang="en-US" dirty="0" err="1"/>
              <a:t>ie</a:t>
            </a:r>
            <a:r>
              <a:rPr lang="en-US" dirty="0"/>
              <a:t> trends</a:t>
            </a:r>
          </a:p>
          <a:p>
            <a:r>
              <a:rPr lang="en-US" dirty="0"/>
              <a:t>AMIDST: The activists do not think sustainability in systematic or encompassing manner </a:t>
            </a:r>
          </a:p>
          <a:p>
            <a:r>
              <a:rPr lang="en-US" dirty="0"/>
              <a:t>PRESENT: The sustainability issues foregrounded are presently apparent ones</a:t>
            </a:r>
          </a:p>
          <a:p>
            <a:endParaRPr lang="en-US" strike="sngStrike" dirty="0"/>
          </a:p>
          <a:p>
            <a:endParaRPr lang="en-US" strike="sngStrik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>
          <a:xfrm>
            <a:off x="6089258" y="2174875"/>
            <a:ext cx="2844000" cy="4683125"/>
          </a:xfrm>
        </p:spPr>
        <p:txBody>
          <a:bodyPr>
            <a:noAutofit/>
          </a:bodyPr>
          <a:lstStyle/>
          <a:p>
            <a:r>
              <a:rPr lang="en-US" sz="1300" dirty="0"/>
              <a:t>Sustainability of distributed making is covered in uneven fashion by actives: some topics such as repair, recycle, logistics and energy use dominant.</a:t>
            </a:r>
          </a:p>
          <a:p>
            <a:r>
              <a:rPr lang="en-US" sz="1300" dirty="0"/>
              <a:t>- Not same dispersion than in research literature, which is highly dispersed nonetheless.</a:t>
            </a:r>
          </a:p>
          <a:p>
            <a:r>
              <a:rPr lang="en-US" sz="1300" dirty="0"/>
              <a:t>The new technologies and materials related </a:t>
            </a:r>
            <a:r>
              <a:rPr lang="en-US" sz="1300" dirty="0" err="1"/>
              <a:t>sus</a:t>
            </a:r>
            <a:r>
              <a:rPr lang="en-US" sz="1300" dirty="0"/>
              <a:t> aspects are thinly covered</a:t>
            </a:r>
          </a:p>
          <a:p>
            <a:r>
              <a:rPr lang="en-US" sz="1300" dirty="0"/>
              <a:t>- by “green section”</a:t>
            </a:r>
          </a:p>
          <a:p>
            <a:r>
              <a:rPr lang="en-US" sz="1300" dirty="0"/>
              <a:t>- less recognized by more tech savvy actives</a:t>
            </a:r>
          </a:p>
          <a:p>
            <a:r>
              <a:rPr lang="en-US" sz="1300" dirty="0"/>
              <a:t>- in research</a:t>
            </a:r>
          </a:p>
          <a:p>
            <a:r>
              <a:rPr lang="en-US" sz="1300" dirty="0"/>
              <a:t>The actives are </a:t>
            </a:r>
            <a:r>
              <a:rPr lang="en-US" sz="1300" u="sng" dirty="0"/>
              <a:t>not</a:t>
            </a:r>
            <a:r>
              <a:rPr lang="en-US" sz="1300" dirty="0"/>
              <a:t> highly proficient re sustainability</a:t>
            </a:r>
          </a:p>
          <a:p>
            <a:pPr marL="373063" indent="-285750">
              <a:buFont typeface="Wingdings" charset="0"/>
              <a:buChar char="à"/>
            </a:pPr>
            <a:r>
              <a:rPr lang="en-US" sz="1300" dirty="0">
                <a:sym typeface="Wingdings"/>
              </a:rPr>
              <a:t>Following guidelines, handbooks… that deal with making in general </a:t>
            </a:r>
            <a:r>
              <a:rPr lang="en-US" sz="1300" dirty="0"/>
              <a:t> </a:t>
            </a:r>
          </a:p>
          <a:p>
            <a:r>
              <a:rPr lang="en-US" sz="1300" dirty="0"/>
              <a:t>There is a clear need for sustainability analyses and guidelines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5964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Who would you invite?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What kind of a </a:t>
            </a:r>
            <a:r>
              <a:rPr lang="en-US" sz="3200" dirty="0" err="1">
                <a:solidFill>
                  <a:schemeClr val="tx1"/>
                </a:solidFill>
              </a:rPr>
              <a:t>workhop</a:t>
            </a:r>
            <a:r>
              <a:rPr lang="en-US" sz="3200" dirty="0">
                <a:solidFill>
                  <a:schemeClr val="tx1"/>
                </a:solidFill>
              </a:rPr>
              <a:t>? What would you do with the people?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4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3506"/>
            <a:ext cx="8229600" cy="6112828"/>
          </a:xfrm>
        </p:spPr>
        <p:txBody>
          <a:bodyPr>
            <a:normAutofit/>
          </a:bodyPr>
          <a:lstStyle/>
          <a:p>
            <a:r>
              <a:rPr lang="en-US" sz="2400" dirty="0"/>
              <a:t>Makers the best experts; but they have different factions</a:t>
            </a:r>
          </a:p>
          <a:p>
            <a:r>
              <a:rPr lang="en-US" sz="2400" dirty="0"/>
              <a:t>Maker spaces do not resonate with ‘everyone’, sus maker spaces even less so</a:t>
            </a:r>
          </a:p>
          <a:p>
            <a:r>
              <a:rPr lang="en-US" sz="2400" dirty="0"/>
              <a:t>Inviting spaces vs. high </a:t>
            </a:r>
            <a:r>
              <a:rPr lang="en-US" sz="2400" dirty="0" err="1"/>
              <a:t>treshhold</a:t>
            </a:r>
            <a:r>
              <a:rPr lang="en-US" sz="2400" dirty="0"/>
              <a:t> to enter as in most </a:t>
            </a:r>
            <a:r>
              <a:rPr lang="en-US" sz="2400" dirty="0" err="1"/>
              <a:t>hacklabs</a:t>
            </a:r>
            <a:endParaRPr lang="en-US" sz="2400" dirty="0"/>
          </a:p>
          <a:p>
            <a:r>
              <a:rPr lang="en-US" sz="2000" dirty="0"/>
              <a:t>Engage the communities with the pilot maker space to co-realize it and the requirements for the permanent maker spaces</a:t>
            </a:r>
          </a:p>
          <a:p>
            <a:r>
              <a:rPr lang="en-US" sz="2000" dirty="0"/>
              <a:t>But what about the workshop?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06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invite these people?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vitation_final_e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-520959"/>
            <a:ext cx="5845794" cy="82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would you organize it?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List what you need to consider? (or develop a rough concept)</a:t>
            </a:r>
          </a:p>
          <a:p>
            <a:r>
              <a:rPr lang="en-US"/>
              <a:t>How is the workshop sequenced into parts or phases?</a:t>
            </a:r>
          </a:p>
          <a:p>
            <a:r>
              <a:rPr lang="en-US" dirty="0"/>
              <a:t>How much time would you need</a:t>
            </a:r>
          </a:p>
          <a:p>
            <a:r>
              <a:rPr lang="en-US" dirty="0"/>
              <a:t>What kind of space would you need/want</a:t>
            </a:r>
          </a:p>
          <a:p>
            <a:r>
              <a:rPr lang="en-US" dirty="0"/>
              <a:t>What would the participants do in the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gramme City maker space 2020 workshop program 270213_V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871441" cy="6893702"/>
          </a:xfrm>
          <a:prstGeom prst="rect">
            <a:avLst/>
          </a:prstGeom>
        </p:spPr>
      </p:pic>
      <p:pic>
        <p:nvPicPr>
          <p:cNvPr id="8" name="Picture 7" descr="IMG_12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26" y="2353479"/>
            <a:ext cx="3017175" cy="2318526"/>
          </a:xfrm>
          <a:prstGeom prst="rect">
            <a:avLst/>
          </a:prstGeom>
        </p:spPr>
      </p:pic>
      <p:pic>
        <p:nvPicPr>
          <p:cNvPr id="10" name="Picture 9" descr="IMG_13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826" y="4695803"/>
            <a:ext cx="3017175" cy="2173848"/>
          </a:xfrm>
          <a:prstGeom prst="rect">
            <a:avLst/>
          </a:prstGeom>
        </p:spPr>
      </p:pic>
      <p:pic>
        <p:nvPicPr>
          <p:cNvPr id="7" name="Picture 6" descr="IMG_12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522" y="1"/>
            <a:ext cx="3040479" cy="2318525"/>
          </a:xfrm>
          <a:prstGeom prst="rect">
            <a:avLst/>
          </a:prstGeom>
        </p:spPr>
      </p:pic>
      <p:pic>
        <p:nvPicPr>
          <p:cNvPr id="11" name="Picture 10" descr="DSC_218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7" y="1"/>
            <a:ext cx="1537612" cy="2318525"/>
          </a:xfrm>
          <a:prstGeom prst="rect">
            <a:avLst/>
          </a:prstGeom>
        </p:spPr>
      </p:pic>
      <p:pic>
        <p:nvPicPr>
          <p:cNvPr id="12" name="Picture 11" descr="DSC_228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8" y="2353479"/>
            <a:ext cx="1552072" cy="2318526"/>
          </a:xfrm>
          <a:prstGeom prst="rect">
            <a:avLst/>
          </a:prstGeom>
        </p:spPr>
      </p:pic>
      <p:pic>
        <p:nvPicPr>
          <p:cNvPr id="14" name="Picture 13" descr="P2277475_10x1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49" y="4707456"/>
            <a:ext cx="1537611" cy="21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4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Materials List</a:t>
            </a:r>
            <a:br>
              <a:rPr lang="en-US" sz="60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dirty="0"/>
              <a:t>Stickers for name tags	(PH, SM)</a:t>
            </a:r>
            <a:endParaRPr lang="en-US" sz="4400" dirty="0"/>
          </a:p>
          <a:p>
            <a:pPr lvl="0"/>
            <a:r>
              <a:rPr lang="en-US" dirty="0"/>
              <a:t>Post-its: 8 colors 	(PH, SM)</a:t>
            </a:r>
            <a:endParaRPr lang="en-US" sz="4400" dirty="0"/>
          </a:p>
          <a:p>
            <a:pPr lvl="0"/>
            <a:r>
              <a:rPr lang="en-US" dirty="0"/>
              <a:t>Stickers: 8 stamps 	(PH, SM)</a:t>
            </a:r>
            <a:endParaRPr lang="en-US" sz="4400" dirty="0"/>
          </a:p>
          <a:p>
            <a:pPr lvl="0"/>
            <a:r>
              <a:rPr lang="en-US" dirty="0"/>
              <a:t>Star stickers		(PH, SM)</a:t>
            </a:r>
            <a:endParaRPr lang="en-US" sz="4400" dirty="0"/>
          </a:p>
          <a:p>
            <a:pPr lvl="0"/>
            <a:r>
              <a:rPr lang="en-US" dirty="0"/>
              <a:t>Pens 40 			(PH, SM)</a:t>
            </a:r>
            <a:endParaRPr lang="en-US" sz="4400" dirty="0"/>
          </a:p>
          <a:p>
            <a:pPr lvl="0"/>
            <a:r>
              <a:rPr lang="en-US" dirty="0"/>
              <a:t>Flip charts: 5  		(CK)</a:t>
            </a:r>
            <a:endParaRPr lang="en-US" sz="4400" dirty="0"/>
          </a:p>
          <a:p>
            <a:pPr lvl="0"/>
            <a:r>
              <a:rPr lang="en-US" dirty="0"/>
              <a:t>Whiteboard markers for charts and board	(PH, SM)</a:t>
            </a:r>
            <a:endParaRPr lang="en-US" sz="4400" dirty="0"/>
          </a:p>
          <a:p>
            <a:pPr lvl="0"/>
            <a:r>
              <a:rPr lang="en-US" dirty="0"/>
              <a:t>Signs to show the way	(CK)</a:t>
            </a:r>
            <a:endParaRPr lang="en-US" sz="4400" dirty="0"/>
          </a:p>
          <a:p>
            <a:pPr lvl="1"/>
            <a:r>
              <a:rPr lang="en-US" dirty="0"/>
              <a:t>ask </a:t>
            </a:r>
            <a:r>
              <a:rPr lang="en-US" dirty="0" err="1"/>
              <a:t>Virve</a:t>
            </a:r>
            <a:r>
              <a:rPr lang="en-US" dirty="0"/>
              <a:t> for visual guidelines/logo to be used</a:t>
            </a:r>
            <a:endParaRPr lang="en-US" sz="4000" dirty="0"/>
          </a:p>
          <a:p>
            <a:pPr lvl="0"/>
            <a:r>
              <a:rPr lang="en-US" dirty="0"/>
              <a:t>Program &amp; Exercise posters A2 	(CK)</a:t>
            </a:r>
            <a:endParaRPr lang="en-US" sz="4400" dirty="0"/>
          </a:p>
          <a:p>
            <a:pPr lvl="0"/>
            <a:r>
              <a:rPr lang="en-US" dirty="0"/>
              <a:t>Sub program posters: instructions A2 (CK)</a:t>
            </a:r>
            <a:endParaRPr lang="en-US" sz="4400" dirty="0"/>
          </a:p>
          <a:p>
            <a:pPr lvl="0"/>
            <a:r>
              <a:rPr lang="en-US" dirty="0"/>
              <a:t>Floor plans of </a:t>
            </a:r>
            <a:r>
              <a:rPr lang="en-US" dirty="0" err="1"/>
              <a:t>kaupunkiverstas</a:t>
            </a:r>
            <a:r>
              <a:rPr lang="en-US" dirty="0"/>
              <a:t> (VM, KL)</a:t>
            </a:r>
            <a:endParaRPr lang="en-US" sz="4400" dirty="0"/>
          </a:p>
          <a:p>
            <a:pPr lvl="0"/>
            <a:r>
              <a:rPr lang="en-US" dirty="0"/>
              <a:t>Props for warm-up: Hats, tools, digital things, “people”, self-built stuff (All, SH checks)</a:t>
            </a:r>
            <a:endParaRPr lang="en-US" sz="4400" dirty="0"/>
          </a:p>
          <a:p>
            <a:pPr lvl="0"/>
            <a:r>
              <a:rPr lang="en-US" dirty="0"/>
              <a:t>Funny bell for Cindy (CK)</a:t>
            </a:r>
            <a:endParaRPr lang="en-US" sz="4400" dirty="0"/>
          </a:p>
          <a:p>
            <a:pPr lvl="0"/>
            <a:r>
              <a:rPr lang="en-US" dirty="0"/>
              <a:t>Refreshments </a:t>
            </a:r>
            <a:endParaRPr lang="en-US" sz="4400" dirty="0"/>
          </a:p>
          <a:p>
            <a:pPr lvl="1"/>
            <a:r>
              <a:rPr lang="en-US" dirty="0"/>
              <a:t>Coffee &amp; Tea x 2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1"/>
            <a:r>
              <a:rPr lang="en-US" dirty="0"/>
              <a:t>Fruits and small </a:t>
            </a:r>
            <a:r>
              <a:rPr lang="en-US" dirty="0" err="1"/>
              <a:t>nibbly</a:t>
            </a:r>
            <a:r>
              <a:rPr lang="en-US" dirty="0"/>
              <a:t> bits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1"/>
            <a:r>
              <a:rPr lang="en-US" dirty="0"/>
              <a:t>Water and soft drinks (</a:t>
            </a:r>
            <a:r>
              <a:rPr lang="en-US" dirty="0" err="1"/>
              <a:t>Amica</a:t>
            </a:r>
            <a:r>
              <a:rPr lang="en-US" dirty="0"/>
              <a:t>, CK)</a:t>
            </a:r>
            <a:endParaRPr lang="en-US" sz="4000" dirty="0"/>
          </a:p>
          <a:p>
            <a:pPr lvl="0"/>
            <a:r>
              <a:rPr lang="en-US" dirty="0"/>
              <a:t>6 audio recorders; 5 recorders + SH&amp;CK iPhones</a:t>
            </a:r>
            <a:endParaRPr lang="en-US" sz="4400" dirty="0"/>
          </a:p>
          <a:p>
            <a:pPr lvl="1"/>
            <a:r>
              <a:rPr lang="en-US" dirty="0"/>
              <a:t>Sampsa 3, Cindy 1, </a:t>
            </a:r>
            <a:r>
              <a:rPr lang="en-US" dirty="0" err="1"/>
              <a:t>Pia</a:t>
            </a:r>
            <a:r>
              <a:rPr lang="en-US" dirty="0"/>
              <a:t> 1</a:t>
            </a:r>
            <a:endParaRPr lang="en-US" sz="4000" dirty="0"/>
          </a:p>
          <a:p>
            <a:pPr lvl="1"/>
            <a:r>
              <a:rPr lang="en-US" dirty="0"/>
              <a:t>string for ceiling attachments(SH)</a:t>
            </a:r>
            <a:endParaRPr lang="en-US" sz="4000" dirty="0"/>
          </a:p>
          <a:p>
            <a:pPr lvl="1"/>
            <a:r>
              <a:rPr lang="en-US" dirty="0"/>
              <a:t>tape for ceiling attachments (PH, SM)</a:t>
            </a:r>
            <a:endParaRPr lang="en-US" sz="4000" dirty="0"/>
          </a:p>
          <a:p>
            <a:pPr lvl="0"/>
            <a:r>
              <a:rPr lang="en-US" dirty="0"/>
              <a:t>2 video cameras ;</a:t>
            </a:r>
            <a:endParaRPr lang="en-US" sz="4400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camera+tripod</a:t>
            </a:r>
            <a:r>
              <a:rPr lang="en-US" dirty="0"/>
              <a:t> (Cindy)</a:t>
            </a:r>
            <a:endParaRPr lang="en-US" sz="4000" dirty="0"/>
          </a:p>
          <a:p>
            <a:pPr lvl="1"/>
            <a:r>
              <a:rPr lang="en-US" dirty="0"/>
              <a:t>One </a:t>
            </a:r>
            <a:r>
              <a:rPr lang="en-US" dirty="0" err="1"/>
              <a:t>camera+tripod+possibly</a:t>
            </a:r>
            <a:r>
              <a:rPr lang="en-US" dirty="0"/>
              <a:t> a separate </a:t>
            </a:r>
            <a:r>
              <a:rPr lang="en-US" dirty="0" err="1"/>
              <a:t>mic</a:t>
            </a:r>
            <a:r>
              <a:rPr lang="en-US" dirty="0"/>
              <a:t> (</a:t>
            </a:r>
            <a:r>
              <a:rPr lang="en-US" dirty="0" err="1"/>
              <a:t>Samuli</a:t>
            </a:r>
            <a:r>
              <a:rPr lang="en-US" dirty="0"/>
              <a:t> &amp; </a:t>
            </a:r>
            <a:r>
              <a:rPr lang="en-US" dirty="0" err="1"/>
              <a:t>Pia</a:t>
            </a:r>
            <a:r>
              <a:rPr lang="en-US" dirty="0"/>
              <a:t> from ADF)</a:t>
            </a:r>
            <a:endParaRPr lang="en-US" sz="4000" dirty="0"/>
          </a:p>
          <a:p>
            <a:pPr lvl="1"/>
            <a:r>
              <a:rPr lang="en-US" dirty="0"/>
              <a:t>One from library</a:t>
            </a:r>
            <a:endParaRPr lang="en-US" sz="4000" dirty="0"/>
          </a:p>
          <a:p>
            <a:pPr lvl="0"/>
            <a:r>
              <a:rPr lang="en-US" dirty="0"/>
              <a:t>Stickers to write one’s name to: 30 pieces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0677"/>
              </p:ext>
            </p:extLst>
          </p:nvPr>
        </p:nvGraphicFramePr>
        <p:xfrm>
          <a:off x="866011" y="192784"/>
          <a:ext cx="7632747" cy="66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410200" imgH="4724400" progId="Word.Document.12">
                  <p:embed/>
                </p:oleObj>
              </mc:Choice>
              <mc:Fallback>
                <p:oleObj name="Document" r:id="rId3" imgW="5410200" imgH="472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011" y="192784"/>
                        <a:ext cx="7632747" cy="666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3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would you document it?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B73D-7970-2541-B0C3-30CF4AC4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C869-A995-DB4B-A948-91608F1A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Design a workshop to ideate a concept for a sustainable maker space and its activities that engages also the sustainability of latest distributed manufacturing technologies. </a:t>
            </a:r>
          </a:p>
          <a:p>
            <a:r>
              <a:rPr lang="en-US" dirty="0"/>
              <a:t>Location downtown Helsinki</a:t>
            </a:r>
            <a:endParaRPr lang="en-FI" dirty="0"/>
          </a:p>
          <a:p>
            <a:pPr lvl="0"/>
            <a:r>
              <a:rPr lang="fi-FI" dirty="0"/>
              <a:t>Just </a:t>
            </a:r>
            <a:r>
              <a:rPr lang="fi-FI" dirty="0" err="1"/>
              <a:t>one</a:t>
            </a:r>
            <a:r>
              <a:rPr lang="fi-FI" dirty="0"/>
              <a:t> workshop</a:t>
            </a:r>
            <a:endParaRPr lang="en-FI" dirty="0"/>
          </a:p>
          <a:p>
            <a:pPr lvl="0"/>
            <a:r>
              <a:rPr lang="en-US" dirty="0"/>
              <a:t>Aim1: is to move towards a specification of what this maker facility would be like</a:t>
            </a:r>
            <a:endParaRPr lang="en-FI" dirty="0"/>
          </a:p>
          <a:p>
            <a:pPr lvl="0"/>
            <a:r>
              <a:rPr lang="en-US" dirty="0"/>
              <a:t>Aim2: is to define the key user and stakeholder groups for a realizable concept </a:t>
            </a:r>
            <a:endParaRPr lang="en-FI" dirty="0"/>
          </a:p>
          <a:p>
            <a:pPr lvl="0"/>
            <a:r>
              <a:rPr lang="en-US" dirty="0"/>
              <a:t>A step by step exercise to prime the </a:t>
            </a:r>
            <a:r>
              <a:rPr lang="en-US" dirty="0" err="1"/>
              <a:t>DfSCC</a:t>
            </a:r>
            <a:r>
              <a:rPr lang="en-US" dirty="0"/>
              <a:t> following exercises</a:t>
            </a:r>
            <a:endParaRPr lang="en-FI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6973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Gill Sans MT"/>
                <a:cs typeface="Gill Sans MT"/>
              </a:rPr>
              <a:t>Direct drawing on floor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691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/>
                <a:cs typeface="Gill Sans MT"/>
              </a:rPr>
              <a:t>Three floor charts for </a:t>
            </a:r>
            <a:r>
              <a:rPr lang="en-US" sz="2800" dirty="0" err="1">
                <a:latin typeface="Gill Sans MT"/>
                <a:cs typeface="Gill Sans MT"/>
              </a:rPr>
              <a:t>lasipalatsi</a:t>
            </a:r>
            <a:r>
              <a:rPr lang="en-US" sz="2800" dirty="0">
                <a:latin typeface="Gill Sans MT"/>
                <a:cs typeface="Gill Sans MT"/>
              </a:rPr>
              <a:t> maker space; written on extensively by participants</a:t>
            </a:r>
          </a:p>
          <a:p>
            <a:pPr marL="0" indent="0">
              <a:buNone/>
            </a:pPr>
            <a:endParaRPr lang="en-US" sz="2800" dirty="0">
              <a:latin typeface="Gill Sans MT"/>
              <a:cs typeface="Gill Sans MT"/>
            </a:endParaRPr>
          </a:p>
        </p:txBody>
      </p:sp>
      <p:pic>
        <p:nvPicPr>
          <p:cNvPr id="4" name="Picture 3" descr="IMG_13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752" y="4191332"/>
            <a:ext cx="4630569" cy="26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2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 rot="-707693">
            <a:off x="1103314" y="-110762"/>
            <a:ext cx="6702425" cy="7469504"/>
            <a:chOff x="1027142" y="148376"/>
            <a:chExt cx="7077026" cy="6572937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784453" y="146539"/>
              <a:ext cx="4319634" cy="4319934"/>
            </a:xfrm>
            <a:prstGeom prst="ellipse">
              <a:avLst/>
            </a:prstGeom>
            <a:noFill/>
            <a:ln w="1143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026322" y="217877"/>
              <a:ext cx="4319634" cy="4319934"/>
            </a:xfrm>
            <a:prstGeom prst="ellipse">
              <a:avLst/>
            </a:prstGeom>
            <a:noFill/>
            <a:ln w="1143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389248" y="2399951"/>
              <a:ext cx="4319634" cy="4319934"/>
            </a:xfrm>
            <a:prstGeom prst="ellipse">
              <a:avLst/>
            </a:prstGeom>
            <a:noFill/>
            <a:ln w="1143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</p:grp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30326" y="2057128"/>
            <a:ext cx="1801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Factory 2.0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49764" y="5981428"/>
            <a:ext cx="1260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DIY 2.0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18188" y="1331322"/>
            <a:ext cx="1373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latin typeface="Gill Sans MT"/>
                <a:cs typeface="Gill Sans MT"/>
              </a:rPr>
              <a:t>Web 2.0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029463" y="3089637"/>
            <a:ext cx="1102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commons-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based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peer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production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72076" y="4585063"/>
            <a:ext cx="7712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material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124576" y="2702923"/>
            <a:ext cx="6102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digital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844455" y="3855448"/>
            <a:ext cx="135165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digital </a:t>
            </a:r>
          </a:p>
          <a:p>
            <a:pPr algn="ctr" eaLnBrk="1" hangingPunct="1"/>
            <a:r>
              <a:rPr lang="en-GB" sz="1600">
                <a:latin typeface="Gill Sans MT"/>
                <a:cs typeface="Gill Sans MT"/>
              </a:rPr>
              <a:t>manufacturing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3640139" y="4954632"/>
            <a:ext cx="1187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     distributed,</a:t>
            </a:r>
          </a:p>
          <a:p>
            <a:pPr eaLnBrk="1" hangingPunct="1"/>
            <a:r>
              <a:rPr lang="en-GB" sz="1400" i="1">
                <a:latin typeface="Gill Sans MT"/>
                <a:cs typeface="Gill Sans MT"/>
              </a:rPr>
              <a:t>personal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00389" y="3110592"/>
            <a:ext cx="106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distributed,</a:t>
            </a:r>
          </a:p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personalized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546583" y="1885678"/>
            <a:ext cx="12480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dirty="0">
                <a:latin typeface="Gill Sans MT"/>
                <a:cs typeface="Gill Sans MT"/>
              </a:rPr>
              <a:t>prosumption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2614321" y="1009378"/>
            <a:ext cx="921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distributed </a:t>
            </a:r>
          </a:p>
          <a:p>
            <a:pPr algn="r" eaLnBrk="1" hangingPunct="1"/>
            <a:r>
              <a:rPr lang="en-GB" sz="1400" i="1">
                <a:latin typeface="Gill Sans MT"/>
                <a:cs typeface="Gill Sans MT"/>
              </a:rPr>
              <a:t>hardware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4433889" y="561702"/>
            <a:ext cx="9304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latin typeface="Gill Sans MT"/>
                <a:cs typeface="Gill Sans MT"/>
              </a:rPr>
              <a:t>distributed </a:t>
            </a:r>
          </a:p>
          <a:p>
            <a:pPr eaLnBrk="1" hangingPunct="1"/>
            <a:r>
              <a:rPr lang="en-GB" sz="1400" i="1">
                <a:latin typeface="Gill Sans MT"/>
                <a:cs typeface="Gill Sans MT"/>
              </a:rPr>
              <a:t>   software</a:t>
            </a:r>
          </a:p>
        </p:txBody>
      </p:sp>
    </p:spTree>
    <p:extLst>
      <p:ext uri="{BB962C8B-B14F-4D97-AF65-F5344CB8AC3E}">
        <p14:creationId xmlns:p14="http://schemas.microsoft.com/office/powerpoint/2010/main" val="7261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4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49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719" y="1558073"/>
            <a:ext cx="3170380" cy="314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980"/>
              </a:lnSpc>
            </a:pPr>
            <a:r>
              <a:rPr lang="en-GB" sz="2800" dirty="0">
                <a:solidFill>
                  <a:schemeClr val="bg1"/>
                </a:solidFill>
                <a:latin typeface="Gill Sans MT"/>
                <a:cs typeface="Gill Sans MT"/>
              </a:rPr>
              <a:t>SUSTAINABILITY AND THE MAKER MOVEMENT: ENVIRONMENTAL ISSUES IN FAB LABS</a:t>
            </a:r>
          </a:p>
        </p:txBody>
      </p:sp>
    </p:spTree>
    <p:extLst>
      <p:ext uri="{BB962C8B-B14F-4D97-AF65-F5344CB8AC3E}">
        <p14:creationId xmlns:p14="http://schemas.microsoft.com/office/powerpoint/2010/main" val="150638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5" y="1224744"/>
            <a:ext cx="8334634" cy="56020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288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Relative relevance scorings of trends (upper pie charts) and solutions (lower pie charts) in each of the categories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81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Relative relevance scorings of trends (upper pie charts) and solutions (lower pie charts) in each of the categories</a:t>
            </a:r>
            <a:r>
              <a:rPr lang="en-US" sz="2400" dirty="0"/>
              <a:t>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1" y="1530033"/>
            <a:ext cx="7280047" cy="53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7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120313" y="-260486"/>
          <a:ext cx="6189252" cy="453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510" y="3702674"/>
            <a:ext cx="1503622" cy="535085"/>
          </a:xfrm>
          <a:prstGeom prst="rect">
            <a:avLst/>
          </a:prstGeom>
          <a:noFill/>
        </p:spPr>
        <p:txBody>
          <a:bodyPr wrap="none" lIns="103190" tIns="51595" rIns="103190" bIns="51595" rtlCol="0">
            <a:spAutoFit/>
          </a:bodyPr>
          <a:lstStyle/>
          <a:p>
            <a:r>
              <a:rPr lang="en-GB" sz="1400" dirty="0">
                <a:latin typeface="Gill Sans MT"/>
                <a:cs typeface="Gill Sans MT"/>
              </a:rPr>
              <a:t>TOTAL TRENDS </a:t>
            </a:r>
          </a:p>
          <a:p>
            <a:r>
              <a:rPr lang="en-GB" sz="1400" dirty="0">
                <a:latin typeface="Gill Sans MT"/>
                <a:cs typeface="Gill Sans MT"/>
              </a:rPr>
              <a:t>PRODUCED: 177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57368" y="174275"/>
            <a:ext cx="4886633" cy="4486356"/>
            <a:chOff x="5762477" y="27536"/>
            <a:chExt cx="4886633" cy="3738630"/>
          </a:xfrm>
        </p:grpSpPr>
        <p:graphicFrame>
          <p:nvGraphicFramePr>
            <p:cNvPr id="32" name="Chart 31"/>
            <p:cNvGraphicFramePr>
              <a:graphicFrameLocks/>
            </p:cNvGraphicFramePr>
            <p:nvPr/>
          </p:nvGraphicFramePr>
          <p:xfrm>
            <a:off x="5762477" y="27536"/>
            <a:ext cx="4886633" cy="3738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7480609" y="858380"/>
              <a:ext cx="663951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34% of category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06487" y="515853"/>
              <a:ext cx="716024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38% of category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38250" y="2634883"/>
              <a:ext cx="1027954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13%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of category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98285" y="1556162"/>
              <a:ext cx="907189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24% of category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53455" y="2029602"/>
              <a:ext cx="855181" cy="33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cs typeface="Gill Sans MT"/>
                </a:rPr>
                <a:t>24% of category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65239" y="4098164"/>
            <a:ext cx="2985423" cy="319641"/>
          </a:xfrm>
          <a:prstGeom prst="rect">
            <a:avLst/>
          </a:prstGeom>
          <a:noFill/>
        </p:spPr>
        <p:txBody>
          <a:bodyPr wrap="none" lIns="103190" tIns="51595" rIns="103190" bIns="51595" rtlCol="0">
            <a:spAutoFit/>
          </a:bodyPr>
          <a:lstStyle/>
          <a:p>
            <a:pPr algn="ctr"/>
            <a:r>
              <a:rPr lang="en-GB" sz="1400" dirty="0">
                <a:latin typeface="Gill Sans MT"/>
                <a:cs typeface="Gill Sans MT"/>
              </a:rPr>
              <a:t>WHERE WE FIND ‘SUSTAINABILITY’</a:t>
            </a:r>
          </a:p>
        </p:txBody>
      </p:sp>
      <p:graphicFrame>
        <p:nvGraphicFramePr>
          <p:cNvPr id="40" name="Chart 39"/>
          <p:cNvGraphicFramePr>
            <a:graphicFrameLocks/>
          </p:cNvGraphicFramePr>
          <p:nvPr/>
        </p:nvGraphicFramePr>
        <p:xfrm>
          <a:off x="980085" y="2830753"/>
          <a:ext cx="5393740" cy="45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48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539314" y="2905126"/>
          <a:ext cx="5467060" cy="462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-805098" y="46955"/>
          <a:ext cx="5762287" cy="497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1653" y="4834867"/>
            <a:ext cx="2698554" cy="750528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r>
              <a:rPr lang="en-GB" sz="1400" dirty="0">
                <a:latin typeface="Gill Sans MT"/>
                <a:cs typeface="Gill Sans MT"/>
              </a:rPr>
              <a:t>SOLUTIONS AFTER PROMPTING ‘SUSTAINABILITY’ = 262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352081" y="46955"/>
          <a:ext cx="4858060" cy="34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63576" y="5234276"/>
            <a:ext cx="1987828" cy="535085"/>
          </a:xfrm>
          <a:prstGeom prst="rect">
            <a:avLst/>
          </a:prstGeom>
          <a:noFill/>
        </p:spPr>
        <p:txBody>
          <a:bodyPr wrap="square" lIns="103190" tIns="51595" rIns="103190" bIns="51595" rtlCol="0">
            <a:spAutoFit/>
          </a:bodyPr>
          <a:lstStyle/>
          <a:p>
            <a:pPr algn="r"/>
            <a:r>
              <a:rPr lang="en-GB" sz="1400" dirty="0">
                <a:latin typeface="Gill Sans MT"/>
                <a:cs typeface="Gill Sans MT"/>
              </a:rPr>
              <a:t>WHO ADDRESSES SUSTAINABILITY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5066405" y="2183597"/>
          <a:ext cx="4629873" cy="357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677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2" y="0"/>
          <a:ext cx="9144003" cy="6876288"/>
        </p:xfrm>
        <a:graphic>
          <a:graphicData uri="http://schemas.openxmlformats.org/drawingml/2006/table">
            <a:tbl>
              <a:tblPr firstRow="1" bandRow="1"/>
              <a:tblGrid>
                <a:gridCol w="189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1900" b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 SUS SOLUTION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 SUS SOLUTION (NOT MARKED)</a:t>
                      </a:r>
                    </a:p>
                    <a:p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 SUS SOLUTION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7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SUS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TREND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Everything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else</a:t>
                      </a:r>
                    </a:p>
                    <a:p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129 no sus trends</a:t>
                      </a:r>
                    </a:p>
                    <a:p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197 no sus solutions</a:t>
                      </a:r>
                    </a:p>
                    <a:p>
                      <a:endParaRPr lang="en-GB" sz="1900" b="0" baseline="0" dirty="0">
                        <a:latin typeface="Gill Sans MT"/>
                        <a:cs typeface="Gill Sans MT"/>
                      </a:endParaRPr>
                    </a:p>
                    <a:p>
                      <a:endParaRPr lang="en-GB" sz="1900" b="0" baseline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9BA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 solution isolates</a:t>
                      </a:r>
                    </a:p>
                    <a:p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hand tools</a:t>
                      </a:r>
                      <a:r>
                        <a:rPr lang="en-GB" sz="1900" b="0" baseline="0" dirty="0">
                          <a:latin typeface="Gill Sans MT"/>
                          <a:cs typeface="Gill Sans MT"/>
                        </a:rPr>
                        <a:t> lending</a:t>
                      </a:r>
                      <a:endParaRPr lang="en-GB" sz="1900" b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Difficult to trend</a:t>
                      </a:r>
                    </a:p>
                    <a:p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solutions related to obsolescence…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9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IMPLIED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SUS TREND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(NOT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MARKED)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Not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(</a:t>
                      </a:r>
                      <a:r>
                        <a:rPr lang="en-GB" sz="1900" b="1" baseline="0" dirty="0" err="1">
                          <a:latin typeface="Gill Sans MT"/>
                          <a:cs typeface="Gill Sans MT"/>
                        </a:rPr>
                        <a:t>sus+sol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) concretized </a:t>
                      </a: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trends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err="1">
                          <a:latin typeface="Gill Sans MT"/>
                          <a:cs typeface="Gill Sans MT"/>
                        </a:rPr>
                        <a:t>nano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tech, 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local production, distributed </a:t>
                      </a:r>
                      <a:r>
                        <a:rPr lang="en-GB" sz="1900" baseline="0" dirty="0" err="1">
                          <a:latin typeface="Gill Sans MT"/>
                          <a:cs typeface="Gill Sans MT"/>
                        </a:rPr>
                        <a:t>prod’n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, alternative economies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baseline="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  <a:sym typeface="Wingdings"/>
                        </a:rPr>
                        <a:t>Passed over</a:t>
                      </a:r>
                      <a:endParaRPr lang="en-GB" sz="1900" b="1" dirty="0">
                        <a:latin typeface="Gill Sans MT"/>
                        <a:cs typeface="Gill Sans MT"/>
                        <a:sym typeface="Wingdings"/>
                      </a:endParaRPr>
                    </a:p>
                    <a:p>
                      <a:r>
                        <a:rPr lang="en-GB" sz="1900" dirty="0">
                          <a:latin typeface="Gill Sans MT"/>
                          <a:cs typeface="Gill Sans MT"/>
                          <a:sym typeface="Wingdings"/>
                        </a:rPr>
                        <a:t>DIY BIO,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  <a:sym typeface="Wingdings"/>
                        </a:rPr>
                        <a:t> tool lending, shared </a:t>
                      </a:r>
                      <a:r>
                        <a:rPr lang="en-GB" sz="1900" baseline="0" dirty="0" err="1">
                          <a:latin typeface="Gill Sans MT"/>
                          <a:cs typeface="Gill Sans MT"/>
                          <a:sym typeface="Wingdings"/>
                        </a:rPr>
                        <a:t>makerspaces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lang="en-GB" sz="1900" baseline="0" dirty="0">
                          <a:solidFill>
                            <a:schemeClr val="tx1"/>
                          </a:solidFill>
                          <a:latin typeface="Gill Sans MT"/>
                          <a:cs typeface="Gill Sans MT"/>
                        </a:rPr>
                        <a:t> new equipment development</a:t>
                      </a: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only in solution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updatable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and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repairable hardware,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consumer products…</a:t>
                      </a:r>
                      <a:r>
                        <a:rPr lang="en-GB" sz="1900" dirty="0">
                          <a:latin typeface="Gill Sans MT"/>
                          <a:cs typeface="Gill Sans MT"/>
                        </a:rPr>
                        <a:t> 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3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EXPRESSED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</a:t>
                      </a:r>
                    </a:p>
                    <a:p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SUS TREND</a:t>
                      </a:r>
                      <a:endParaRPr lang="en-GB" sz="1900" b="1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Not concretized</a:t>
                      </a:r>
                      <a:r>
                        <a:rPr lang="en-GB" sz="1900" b="1" baseline="0" dirty="0">
                          <a:latin typeface="Gill Sans MT"/>
                          <a:cs typeface="Gill Sans MT"/>
                        </a:rPr>
                        <a:t> </a:t>
                      </a:r>
                    </a:p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trends</a:t>
                      </a:r>
                    </a:p>
                    <a:p>
                      <a:r>
                        <a:rPr lang="en-GB" sz="1900" dirty="0">
                          <a:latin typeface="Gill Sans MT"/>
                          <a:cs typeface="Gill Sans MT"/>
                        </a:rPr>
                        <a:t>mainstreaming 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repair, making bikes…</a:t>
                      </a:r>
                    </a:p>
                    <a:p>
                      <a:endParaRPr lang="en-GB" sz="1900" baseline="0" dirty="0">
                        <a:latin typeface="Gill Sans MT"/>
                        <a:cs typeface="Gill Sans MT"/>
                      </a:endParaRPr>
                    </a:p>
                    <a:p>
                      <a:endParaRPr lang="en-GB" sz="1900" baseline="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Unrecognized expression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latin typeface="Gill Sans MT"/>
                          <a:cs typeface="Gill Sans MT"/>
                        </a:rPr>
                        <a:t>risky materials, set-up of bio-regional networks…</a:t>
                      </a: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>
                          <a:latin typeface="Gill Sans MT"/>
                          <a:cs typeface="Gill Sans MT"/>
                        </a:rPr>
                        <a:t>The strong case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greenhouse, lots of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repair solutions, reuse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Gill Sans MT"/>
                          <a:cs typeface="Gill Sans MT"/>
                        </a:rPr>
                        <a:t>of waste…</a:t>
                      </a:r>
                      <a:r>
                        <a:rPr lang="en-GB" sz="1900" baseline="0" dirty="0">
                          <a:latin typeface="Gill Sans MT"/>
                          <a:cs typeface="Gill Sans MT"/>
                        </a:rPr>
                        <a:t> </a:t>
                      </a:r>
                      <a:endParaRPr lang="en-GB" sz="1900" dirty="0">
                        <a:latin typeface="Gill Sans MT"/>
                        <a:cs typeface="Gill Sans MT"/>
                      </a:endParaRPr>
                    </a:p>
                  </a:txBody>
                  <a:tcPr marT="54864" marB="54864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E6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7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rbit">
    <a:dk1>
      <a:srgbClr val="000000"/>
    </a:dk1>
    <a:lt1>
      <a:srgbClr val="FFFFFF"/>
    </a:lt1>
    <a:dk2>
      <a:srgbClr val="7C9BA5"/>
    </a:dk2>
    <a:lt2>
      <a:srgbClr val="C1D0CA"/>
    </a:lt2>
    <a:accent1>
      <a:srgbClr val="F2D908"/>
    </a:accent1>
    <a:accent2>
      <a:srgbClr val="9DE61E"/>
    </a:accent2>
    <a:accent3>
      <a:srgbClr val="0D8BE6"/>
    </a:accent3>
    <a:accent4>
      <a:srgbClr val="C61B1B"/>
    </a:accent4>
    <a:accent5>
      <a:srgbClr val="E26F08"/>
    </a:accent5>
    <a:accent6>
      <a:srgbClr val="8D35D1"/>
    </a:accent6>
    <a:hlink>
      <a:srgbClr val="ECBF0B"/>
    </a:hlink>
    <a:folHlink>
      <a:srgbClr val="F4E5A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25499</TotalTime>
  <Words>1344</Words>
  <Application>Microsoft Macintosh PowerPoint</Application>
  <PresentationFormat>On-screen Show (4:3)</PresentationFormat>
  <Paragraphs>197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Gill Sans MT</vt:lpstr>
      <vt:lpstr>Lucida Grande</vt:lpstr>
      <vt:lpstr>Wingdings</vt:lpstr>
      <vt:lpstr>Office Theme</vt:lpstr>
      <vt:lpstr>5_Office-teema</vt:lpstr>
      <vt:lpstr>6_Office-teema</vt:lpstr>
      <vt:lpstr>Document</vt:lpstr>
      <vt:lpstr>Exercise 1</vt:lpstr>
      <vt:lpstr>Brief</vt:lpstr>
      <vt:lpstr>PowerPoint Presentation</vt:lpstr>
      <vt:lpstr>PowerPoint Presentation</vt:lpstr>
      <vt:lpstr>Relative relevance scorings of trends (upper pie charts) and solutions (lower pie charts) in each of the categories </vt:lpstr>
      <vt:lpstr>Relative relevance scorings of trends (upper pie charts) and solutions (lower pie charts) in each of the categories </vt:lpstr>
      <vt:lpstr>PowerPoint Presentation</vt:lpstr>
      <vt:lpstr>PowerPoint Presentation</vt:lpstr>
      <vt:lpstr>PowerPoint Presentation</vt:lpstr>
      <vt:lpstr>Discussion</vt:lpstr>
      <vt:lpstr>PowerPoint Presentation</vt:lpstr>
      <vt:lpstr>PowerPoint Presentation</vt:lpstr>
      <vt:lpstr>How would you invite these people?</vt:lpstr>
      <vt:lpstr>PowerPoint Presentation</vt:lpstr>
      <vt:lpstr>How would you organize it?</vt:lpstr>
      <vt:lpstr>PowerPoint Presentation</vt:lpstr>
      <vt:lpstr>Materials List </vt:lpstr>
      <vt:lpstr>PowerPoint Presentation</vt:lpstr>
      <vt:lpstr>How would you document it?</vt:lpstr>
      <vt:lpstr>Direct drawing on floor charts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Sustainability of Future Maker Spaces and Activities – Maker Activist Perceptions  </dc:title>
  <dc:subject/>
  <dc:creator>Hyysalo Sampsa</dc:creator>
  <cp:keywords/>
  <dc:description/>
  <cp:lastModifiedBy>Hyysalo Sampsa</cp:lastModifiedBy>
  <cp:revision>59</cp:revision>
  <dcterms:created xsi:type="dcterms:W3CDTF">2013-12-19T15:21:21Z</dcterms:created>
  <dcterms:modified xsi:type="dcterms:W3CDTF">2021-11-05T11:31:29Z</dcterms:modified>
  <cp:category/>
</cp:coreProperties>
</file>