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14" r:id="rId2"/>
    <p:sldId id="813" r:id="rId3"/>
    <p:sldId id="810" r:id="rId4"/>
    <p:sldId id="815" r:id="rId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291"/>
  </p:normalViewPr>
  <p:slideViewPr>
    <p:cSldViewPr snapToGrid="0" snapToObjects="1">
      <p:cViewPr varScale="1">
        <p:scale>
          <a:sx n="119" d="100"/>
          <a:sy n="119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D05B-465A-EF40-86BA-9D5E94809DCB}" type="datetimeFigureOut">
              <a:rPr lang="en-FI" smtClean="0"/>
              <a:t>1.11.2021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8841-6475-2547-8523-C5B644DBB97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048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which appears unclear to many academics and practitioners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54F54-4AA3-4041-A03B-1928952F1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69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1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74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3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30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4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10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58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10/29/21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3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10/29/21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081F-377E-3749-A55A-A7246F96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DfSC-Codesgin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9274-D0D4-9145-8EC6-715BF67B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Design within/for SOCIOTECHNICAL change, becoming aware and learning to assess soc-tech-org-inst structuration and what it takes to change it</a:t>
            </a:r>
          </a:p>
          <a:p>
            <a:r>
              <a:rPr lang="en-FI" dirty="0"/>
              <a:t>Recognizing when it is necessary and/or beneficial to involve  the impacted peoples (aka ‘users’, ‘partners’, and ‘stakeholders’)</a:t>
            </a:r>
          </a:p>
          <a:p>
            <a:r>
              <a:rPr lang="en-FI" dirty="0"/>
              <a:t>Learning to design for collaboration and in collaboration </a:t>
            </a:r>
          </a:p>
          <a:p>
            <a:r>
              <a:rPr lang="en-FI" dirty="0"/>
              <a:t>Learning the (considerable) differences that result from differ</a:t>
            </a:r>
            <a:r>
              <a:rPr lang="en-US" dirty="0"/>
              <a:t>e</a:t>
            </a:r>
            <a:r>
              <a:rPr lang="en-FI" dirty="0"/>
              <a:t>nt ways of designing and organizing collaborative design</a:t>
            </a:r>
          </a:p>
          <a:p>
            <a:pPr lvl="1"/>
            <a:r>
              <a:rPr lang="en-US" dirty="0"/>
              <a:t>W</a:t>
            </a:r>
            <a:r>
              <a:rPr lang="en-FI" dirty="0"/>
              <a:t>ith 5 cu, unfortunately, no possibility to rehearse codesign … but if its any consolation, most modes of codesign in social change cannot be duly rehearsed within 5 week periods either.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924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EA11-1803-B04F-AEF2-E1506C02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Papanek vs climate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D652B-AEDD-CF4C-8D8E-24F8AD21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0389"/>
            <a:ext cx="3672721" cy="4471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16A94-91E7-F943-A561-6FC0B6D07F72}"/>
              </a:ext>
            </a:extLst>
          </p:cNvPr>
          <p:cNvSpPr txBox="1"/>
          <p:nvPr/>
        </p:nvSpPr>
        <p:spPr>
          <a:xfrm>
            <a:off x="475990" y="5899760"/>
            <a:ext cx="388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Papanek: design for the real world, 1981 pp., 83. Artificial Burrs for revegetating arid areas by J.Herold and J.Truan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D71DB-4999-D24C-8C19-D32A2378A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3163" y="1390389"/>
            <a:ext cx="3672722" cy="2764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15F4F-1523-B242-92C1-A502218106B7}"/>
              </a:ext>
            </a:extLst>
          </p:cNvPr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63" y="4334005"/>
            <a:ext cx="2629050" cy="1528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5B0D09-A459-D64D-AAE8-609C2B6C7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13" y="4334006"/>
            <a:ext cx="1043672" cy="782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750EC7-DF69-944F-9ECA-BD567D527BA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13" y="5168967"/>
            <a:ext cx="1043672" cy="695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363A29-EC99-7848-8490-68AC4DCF1350}"/>
              </a:ext>
            </a:extLst>
          </p:cNvPr>
          <p:cNvSpPr txBox="1"/>
          <p:nvPr/>
        </p:nvSpPr>
        <p:spPr>
          <a:xfrm>
            <a:off x="6605511" y="5899760"/>
            <a:ext cx="380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Multi-actor mid-range pathways for energy transition: end of coal use 2030 in Finland.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Eds. Hyysalo, Lovio et al. 2017</a:t>
            </a:r>
          </a:p>
        </p:txBody>
      </p:sp>
    </p:spTree>
    <p:extLst>
      <p:ext uri="{BB962C8B-B14F-4D97-AF65-F5344CB8AC3E}">
        <p14:creationId xmlns:p14="http://schemas.microsoft.com/office/powerpoint/2010/main" val="16068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674B-C22B-2245-BB36-A1F8108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  <a:cs typeface="Source Sans Pro"/>
              </a:rPr>
            </a:br>
            <a:r>
              <a:rPr lang="en-US" dirty="0">
                <a:solidFill>
                  <a:srgbClr val="FFFFFF"/>
                </a:solidFill>
                <a:cs typeface="Source Sans Pro"/>
              </a:rPr>
              <a:t>Why design social change with and by users</a:t>
            </a:r>
            <a:br>
              <a:rPr lang="en-US" dirty="0">
                <a:solidFill>
                  <a:srgbClr val="FFFFFF"/>
                </a:solidFill>
                <a:cs typeface="Source Sans Pro"/>
              </a:rPr>
            </a:br>
            <a:endParaRPr lang="en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Brings</a:t>
            </a:r>
            <a:r>
              <a:rPr lang="fi-FI" sz="2800" dirty="0">
                <a:latin typeface="Calibri" charset="0"/>
              </a:rPr>
              <a:t> new and new </a:t>
            </a:r>
            <a:r>
              <a:rPr lang="fi-FI" sz="2800" dirty="0" err="1">
                <a:latin typeface="Calibri" charset="0"/>
              </a:rPr>
              <a:t>types</a:t>
            </a:r>
            <a:r>
              <a:rPr lang="fi-FI" sz="2800" dirty="0">
                <a:latin typeface="Calibri" charset="0"/>
              </a:rPr>
              <a:t> of </a:t>
            </a:r>
            <a:r>
              <a:rPr lang="fi-FI" sz="2800" b="1" dirty="0" err="1">
                <a:latin typeface="Calibri" charset="0"/>
              </a:rPr>
              <a:t>resources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development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effort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marketing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new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ideas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clarification</a:t>
            </a:r>
            <a:r>
              <a:rPr lang="fi-FI" sz="2800" dirty="0">
                <a:latin typeface="Calibri" charset="0"/>
              </a:rPr>
              <a:t> …</a:t>
            </a: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Creates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more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different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knowledge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include</a:t>
            </a:r>
            <a:r>
              <a:rPr lang="fi-FI" sz="2800" dirty="0">
                <a:latin typeface="Calibri" charset="0"/>
              </a:rPr>
              <a:t> in </a:t>
            </a:r>
            <a:r>
              <a:rPr lang="fi-FI" sz="2800" dirty="0" err="1">
                <a:latin typeface="Calibri" charset="0"/>
              </a:rPr>
              <a:t>the</a:t>
            </a:r>
            <a:r>
              <a:rPr lang="fi-FI" sz="2800" dirty="0">
                <a:latin typeface="Calibri" charset="0"/>
              </a:rPr>
              <a:t> design, </a:t>
            </a:r>
            <a:r>
              <a:rPr lang="fi-FI" sz="2800" dirty="0" err="1">
                <a:latin typeface="Calibri" charset="0"/>
              </a:rPr>
              <a:t>how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it </a:t>
            </a:r>
            <a:r>
              <a:rPr lang="fi-FI" sz="2800" dirty="0" err="1">
                <a:latin typeface="Calibri" charset="0"/>
              </a:rPr>
              <a:t>has</a:t>
            </a:r>
            <a:r>
              <a:rPr lang="fi-FI" sz="2800" dirty="0">
                <a:latin typeface="Calibri" charset="0"/>
              </a:rPr>
              <a:t> for </a:t>
            </a:r>
            <a:r>
              <a:rPr lang="fi-FI" sz="2800" dirty="0" err="1">
                <a:latin typeface="Calibri" charset="0"/>
              </a:rPr>
              <a:t>different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peoples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when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how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which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contexts</a:t>
            </a:r>
            <a:r>
              <a:rPr lang="fi-FI" sz="2800" dirty="0">
                <a:latin typeface="Calibri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Increaces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ownership</a:t>
            </a:r>
            <a:r>
              <a:rPr lang="fi-FI" sz="2800" b="1" dirty="0">
                <a:latin typeface="Calibri" charset="0"/>
              </a:rPr>
              <a:t> </a:t>
            </a:r>
            <a:r>
              <a:rPr lang="fi-FI" sz="2800" dirty="0">
                <a:latin typeface="Calibri" charset="0"/>
              </a:rPr>
              <a:t>of </a:t>
            </a:r>
            <a:r>
              <a:rPr lang="fi-FI" sz="2800" dirty="0" err="1">
                <a:latin typeface="Calibri" charset="0"/>
              </a:rPr>
              <a:t>solutions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b="1" dirty="0" err="1">
                <a:latin typeface="Calibri" charset="0"/>
              </a:rPr>
              <a:t>commitment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future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directions</a:t>
            </a:r>
            <a:r>
              <a:rPr lang="fi-FI" sz="2800" dirty="0">
                <a:latin typeface="Calibri" charset="0"/>
              </a:rPr>
              <a:t> (for </a:t>
            </a:r>
            <a:r>
              <a:rPr lang="fi-FI" sz="2800" dirty="0" err="1">
                <a:latin typeface="Calibri" charset="0"/>
              </a:rPr>
              <a:t>those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who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get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participate</a:t>
            </a:r>
            <a:r>
              <a:rPr lang="fi-FI" sz="2800" dirty="0">
                <a:latin typeface="Calibri" charset="0"/>
              </a:rPr>
              <a:t> in </a:t>
            </a:r>
            <a:r>
              <a:rPr lang="fi-FI" sz="2800" dirty="0" err="1">
                <a:latin typeface="Calibri" charset="0"/>
              </a:rPr>
              <a:t>solution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decisions</a:t>
            </a:r>
            <a:r>
              <a:rPr lang="fi-FI" sz="2800" dirty="0">
                <a:latin typeface="Calibri" charset="0"/>
              </a:rPr>
              <a:t>), </a:t>
            </a:r>
            <a:r>
              <a:rPr lang="fi-FI" sz="2800" dirty="0" err="1">
                <a:latin typeface="Calibri" charset="0"/>
              </a:rPr>
              <a:t>adds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legitimacy</a:t>
            </a:r>
            <a:endParaRPr lang="fi-FI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Reduces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risk</a:t>
            </a:r>
            <a:r>
              <a:rPr lang="fi-FI" sz="2800" dirty="0">
                <a:latin typeface="Calibri" charset="0"/>
              </a:rPr>
              <a:t> in design and </a:t>
            </a:r>
            <a:r>
              <a:rPr lang="fi-FI" sz="2800" dirty="0" err="1">
                <a:latin typeface="Calibri" charset="0"/>
              </a:rPr>
              <a:t>decision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making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helps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know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involved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peoples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want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they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need</a:t>
            </a:r>
            <a:r>
              <a:rPr lang="fi-FI" sz="2800" dirty="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i-FI" sz="2800" dirty="0">
                <a:latin typeface="Calibri" charset="0"/>
              </a:rPr>
              <a:t>Can </a:t>
            </a:r>
            <a:r>
              <a:rPr lang="fi-FI" sz="2800" dirty="0" err="1">
                <a:latin typeface="Calibri" charset="0"/>
              </a:rPr>
              <a:t>be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used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improve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social</a:t>
            </a:r>
            <a:r>
              <a:rPr lang="fi-FI" sz="2800" b="1" dirty="0">
                <a:latin typeface="Calibri" charset="0"/>
              </a:rPr>
              <a:t> image</a:t>
            </a:r>
            <a:r>
              <a:rPr lang="fi-FI" sz="2800" dirty="0">
                <a:latin typeface="Calibri" charset="0"/>
              </a:rPr>
              <a:t> /</a:t>
            </a:r>
            <a:r>
              <a:rPr lang="fi-FI" sz="2800" b="1" dirty="0" err="1">
                <a:latin typeface="Calibri" charset="0"/>
              </a:rPr>
              <a:t>brand</a:t>
            </a:r>
            <a:r>
              <a:rPr lang="fi-FI" sz="2800" b="1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through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having</a:t>
            </a:r>
            <a:r>
              <a:rPr lang="fi-FI" sz="2800" dirty="0">
                <a:latin typeface="Calibri" charset="0"/>
              </a:rPr>
              <a:t> a </a:t>
            </a:r>
            <a:r>
              <a:rPr lang="fi-FI" sz="2800" dirty="0" err="1">
                <a:latin typeface="Calibri" charset="0"/>
              </a:rPr>
              <a:t>more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responsive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customer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oriented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democratic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appearance</a:t>
            </a:r>
            <a:endParaRPr lang="fi-FI" sz="2800" dirty="0">
              <a:latin typeface="Calibri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1538" y="305570"/>
            <a:ext cx="6889262" cy="44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25" y="116027"/>
            <a:ext cx="1387642" cy="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06CC-065F-0B4E-BE67-20375E2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0F4E-DD6A-C249-A8A8-FBE7E6EA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1 Designing a solution workshop</a:t>
            </a:r>
          </a:p>
          <a:p>
            <a:pPr marL="0" indent="0">
              <a:buNone/>
            </a:pPr>
            <a:r>
              <a:rPr lang="en-FI" dirty="0"/>
              <a:t>2 Designing a mid-range envisioning workshop</a:t>
            </a:r>
          </a:p>
          <a:p>
            <a:pPr marL="0" indent="0">
              <a:buNone/>
            </a:pPr>
            <a:r>
              <a:rPr lang="en-FI" dirty="0"/>
              <a:t>3 Designing a participatory design portfolio</a:t>
            </a:r>
          </a:p>
          <a:p>
            <a:pPr marL="0" indent="0">
              <a:buNone/>
            </a:pPr>
            <a:r>
              <a:rPr lang="en-FI" dirty="0"/>
              <a:t>4 Designing a chagne management series </a:t>
            </a:r>
          </a:p>
          <a:p>
            <a:pPr marL="0" indent="0">
              <a:buNone/>
            </a:pPr>
            <a:r>
              <a:rPr lang="en-FI"/>
              <a:t>5 Own project in small groups: graded</a:t>
            </a:r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24577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333</Words>
  <Application>Microsoft Macintosh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Black</vt:lpstr>
      <vt:lpstr>DfSC-Codesgin themes</vt:lpstr>
      <vt:lpstr>Papanek vs climate change</vt:lpstr>
      <vt:lpstr> Why design social change with and by users </vt:lpstr>
      <vt:lpstr>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Papanek vs climate change</dc:title>
  <dc:creator>Hyysalo Sampsa</dc:creator>
  <cp:lastModifiedBy>Hyysalo Sampsa</cp:lastModifiedBy>
  <cp:revision>2</cp:revision>
  <dcterms:created xsi:type="dcterms:W3CDTF">2021-11-01T07:12:58Z</dcterms:created>
  <dcterms:modified xsi:type="dcterms:W3CDTF">2021-11-01T07:57:40Z</dcterms:modified>
</cp:coreProperties>
</file>