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15" r:id="rId3"/>
    <p:sldId id="317" r:id="rId4"/>
    <p:sldId id="307" r:id="rId5"/>
    <p:sldId id="346" r:id="rId6"/>
    <p:sldId id="347" r:id="rId7"/>
    <p:sldId id="348" r:id="rId8"/>
    <p:sldId id="309" r:id="rId9"/>
  </p:sldIdLst>
  <p:sldSz cx="9144000" cy="6858000" type="screen4x3"/>
  <p:notesSz cx="6896100" cy="10033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orient="horz" pos="4176">
          <p15:clr>
            <a:srgbClr val="A4A3A4"/>
          </p15:clr>
        </p15:guide>
        <p15:guide id="4" orient="horz" pos="240">
          <p15:clr>
            <a:srgbClr val="A4A3A4"/>
          </p15:clr>
        </p15:guide>
        <p15:guide id="5" orient="horz" pos="576">
          <p15:clr>
            <a:srgbClr val="A4A3A4"/>
          </p15:clr>
        </p15:guide>
        <p15:guide id="6" orient="horz" pos="3840">
          <p15:clr>
            <a:srgbClr val="A4A3A4"/>
          </p15:clr>
        </p15:guide>
        <p15:guide id="7" orient="horz" pos="1104">
          <p15:clr>
            <a:srgbClr val="A4A3A4"/>
          </p15:clr>
        </p15:guide>
        <p15:guide id="8" orient="horz" pos="720">
          <p15:clr>
            <a:srgbClr val="A4A3A4"/>
          </p15:clr>
        </p15:guide>
        <p15:guide id="9" pos="864">
          <p15:clr>
            <a:srgbClr val="A4A3A4"/>
          </p15:clr>
        </p15:guide>
        <p15:guide id="10" pos="480">
          <p15:clr>
            <a:srgbClr val="A4A3A4"/>
          </p15:clr>
        </p15:guide>
        <p15:guide id="11" pos="384">
          <p15:clr>
            <a:srgbClr val="A4A3A4"/>
          </p15:clr>
        </p15:guide>
        <p15:guide id="12" pos="5280">
          <p15:clr>
            <a:srgbClr val="A4A3A4"/>
          </p15:clr>
        </p15:guide>
        <p15:guide id="13">
          <p15:clr>
            <a:srgbClr val="A4A3A4"/>
          </p15:clr>
        </p15:guide>
        <p15:guide id="14" pos="3216">
          <p15:clr>
            <a:srgbClr val="A4A3A4"/>
          </p15:clr>
        </p15:guide>
        <p15:guide id="15" pos="3600">
          <p15:clr>
            <a:srgbClr val="A4A3A4"/>
          </p15:clr>
        </p15:guide>
        <p15:guide id="16" pos="2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0" autoAdjust="0"/>
    <p:restoredTop sz="94599"/>
  </p:normalViewPr>
  <p:slideViewPr>
    <p:cSldViewPr>
      <p:cViewPr varScale="1">
        <p:scale>
          <a:sx n="101" d="100"/>
          <a:sy n="101" d="100"/>
        </p:scale>
        <p:origin x="1512" y="192"/>
      </p:cViewPr>
      <p:guideLst>
        <p:guide orient="horz" pos="2256"/>
        <p:guide orient="horz" pos="2976"/>
        <p:guide orient="horz" pos="4176"/>
        <p:guide orient="horz" pos="240"/>
        <p:guide orient="horz" pos="576"/>
        <p:guide orient="horz" pos="3840"/>
        <p:guide orient="horz" pos="1104"/>
        <p:guide orient="horz" pos="720"/>
        <p:guide pos="864"/>
        <p:guide pos="480"/>
        <p:guide pos="384"/>
        <p:guide pos="5280"/>
        <p:guide/>
        <p:guide pos="3216"/>
        <p:guide pos="3600"/>
        <p:guide pos="20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425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135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8425" y="953135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0CF3E0-DE3D-C441-989F-DAB35D1F887E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425" y="0"/>
            <a:ext cx="29876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5075237" cy="3808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800600"/>
            <a:ext cx="5057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4" rIns="93068" bIns="46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76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425" y="9518650"/>
            <a:ext cx="29876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8" tIns="46534" rIns="93068" bIns="465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577556-6792-5142-8553-063AFBEC210E}" type="slidenum">
              <a:rPr lang="en-GB" altLang="x-none"/>
              <a:pPr>
                <a:defRPr/>
              </a:pPr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62CAB5F6-88AF-F74D-A82D-B184693CD0C9}" type="slidenum">
              <a:rPr lang="en-GB" altLang="x-none"/>
              <a:pPr>
                <a:spcBef>
                  <a:spcPct val="0"/>
                </a:spcBef>
              </a:pPr>
              <a:t>1</a:t>
            </a:fld>
            <a:endParaRPr lang="en-GB" altLang="x-non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0B5FE3DD-8E74-FF48-B739-018BA85A24DB}" type="slidenum">
              <a:rPr lang="en-GB" altLang="x-none"/>
              <a:pPr>
                <a:spcBef>
                  <a:spcPct val="0"/>
                </a:spcBef>
              </a:pPr>
              <a:t>2</a:t>
            </a:fld>
            <a:endParaRPr lang="en-GB" altLang="x-non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4A06FCB3-75BF-4846-8849-C2B366754846}" type="slidenum">
              <a:rPr lang="en-GB" altLang="x-none"/>
              <a:pPr>
                <a:spcBef>
                  <a:spcPct val="0"/>
                </a:spcBef>
              </a:pPr>
              <a:t>3</a:t>
            </a:fld>
            <a:endParaRPr lang="en-GB" altLang="x-non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100D7904-ADCF-5C4C-8727-A7EDC52B1EE5}" type="slidenum">
              <a:rPr lang="en-GB" altLang="x-none"/>
              <a:pPr>
                <a:spcBef>
                  <a:spcPct val="0"/>
                </a:spcBef>
              </a:pPr>
              <a:t>4</a:t>
            </a:fld>
            <a:endParaRPr lang="en-GB" altLang="x-none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7696741C-A819-1C43-8D82-BFAB568BA2F7}" type="slidenum">
              <a:rPr lang="en-GB" altLang="x-none"/>
              <a:pPr>
                <a:spcBef>
                  <a:spcPct val="0"/>
                </a:spcBef>
              </a:pPr>
              <a:t>5</a:t>
            </a:fld>
            <a:endParaRPr lang="en-GB" altLang="x-non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6A595F38-FDF0-4F4E-A549-D42C346680F8}" type="slidenum">
              <a:rPr lang="en-GB" altLang="x-none"/>
              <a:pPr>
                <a:spcBef>
                  <a:spcPct val="0"/>
                </a:spcBef>
              </a:pPr>
              <a:t>6</a:t>
            </a:fld>
            <a:endParaRPr lang="en-GB" altLang="x-none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4941F651-A09B-724E-83EE-13E069304C9F}" type="slidenum">
              <a:rPr lang="en-GB" altLang="x-none"/>
              <a:pPr>
                <a:spcBef>
                  <a:spcPct val="0"/>
                </a:spcBef>
              </a:pPr>
              <a:t>7</a:t>
            </a:fld>
            <a:endParaRPr lang="en-GB" altLang="x-none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</a:pPr>
            <a:fld id="{49EAB63B-A757-E341-AA89-66779E1ADA86}" type="slidenum">
              <a:rPr lang="en-GB" altLang="x-none"/>
              <a:pPr>
                <a:spcBef>
                  <a:spcPct val="0"/>
                </a:spcBef>
              </a:pPr>
              <a:t>8</a:t>
            </a:fld>
            <a:endParaRPr lang="en-GB" altLang="x-non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5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5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73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7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66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84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8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73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46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83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REAlogo_b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4214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2"/>
          <p:cNvSpPr>
            <a:spLocks noChangeShapeType="1"/>
          </p:cNvSpPr>
          <p:nvPr userDrawn="1"/>
        </p:nvSpPr>
        <p:spPr bwMode="auto">
          <a:xfrm>
            <a:off x="912813" y="6308725"/>
            <a:ext cx="15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8" name="Picture 26" descr="newhall logo inverte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19850"/>
            <a:ext cx="12493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2" descr="O:\1 Jobs\887 Newhall Phase 2\Phase 2 Planning Application\design statement images\historic\New Hall Farm cows b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7" b="14429"/>
          <a:stretch>
            <a:fillRect/>
          </a:stretch>
        </p:blipFill>
        <p:spPr bwMode="auto">
          <a:xfrm>
            <a:off x="0" y="17526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45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GB" altLang="x-none" sz="3600" b="1" baseline="0">
                <a:solidFill>
                  <a:schemeClr val="bg1"/>
                </a:solidFill>
                <a:latin typeface="Gill Sans" charset="0"/>
              </a:rPr>
              <a:t>NEWHALL </a:t>
            </a:r>
          </a:p>
          <a:p>
            <a:pPr eaLnBrk="1" hangingPunct="1"/>
            <a:r>
              <a:rPr lang="en-GB" altLang="x-none" sz="3600" b="1" baseline="0">
                <a:solidFill>
                  <a:schemeClr val="bg1"/>
                </a:solidFill>
                <a:latin typeface="Gill Sans" charset="0"/>
              </a:rPr>
              <a:t>a new neighbourhood for Harlow</a:t>
            </a:r>
            <a:endParaRPr lang="en-GB" altLang="x-none" sz="1800" baseline="0">
              <a:solidFill>
                <a:schemeClr val="bg1"/>
              </a:solidFill>
              <a:latin typeface="Gill San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495300" y="25717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x-none" sz="2800" b="1" baseline="0">
                <a:solidFill>
                  <a:schemeClr val="folHlink"/>
                </a:solidFill>
                <a:latin typeface="Gill Sans" charset="0"/>
              </a:rPr>
              <a:t>Location</a:t>
            </a:r>
          </a:p>
        </p:txBody>
      </p:sp>
      <p:pic>
        <p:nvPicPr>
          <p:cNvPr id="6146" name="Picture 3" descr="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1792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MA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r="620" b="987"/>
          <a:stretch>
            <a:fillRect/>
          </a:stretch>
        </p:blipFill>
        <p:spPr bwMode="auto">
          <a:xfrm>
            <a:off x="2568575" y="1143000"/>
            <a:ext cx="58134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9" descr="O:\1 Jobs\887 Newhall Phase 2\Phase 2 Planning Application\design statement images\site lo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/>
          <a:stretch>
            <a:fillRect/>
          </a:stretch>
        </p:blipFill>
        <p:spPr bwMode="auto">
          <a:xfrm>
            <a:off x="609600" y="914400"/>
            <a:ext cx="77724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1029"/>
          <p:cNvSpPr txBox="1">
            <a:spLocks noChangeArrowheads="1"/>
          </p:cNvSpPr>
          <p:nvPr/>
        </p:nvSpPr>
        <p:spPr bwMode="auto">
          <a:xfrm>
            <a:off x="6594475" y="3324225"/>
            <a:ext cx="1243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x-none" sz="1000" b="1" baseline="0">
                <a:solidFill>
                  <a:schemeClr val="bg1"/>
                </a:solidFill>
                <a:latin typeface="Gill Sans" charset="0"/>
              </a:rPr>
              <a:t>SRA LAND</a:t>
            </a:r>
          </a:p>
        </p:txBody>
      </p:sp>
      <p:sp>
        <p:nvSpPr>
          <p:cNvPr id="8195" name="Text Box 1034"/>
          <p:cNvSpPr txBox="1">
            <a:spLocks noChangeArrowheads="1"/>
          </p:cNvSpPr>
          <p:nvPr/>
        </p:nvSpPr>
        <p:spPr bwMode="auto">
          <a:xfrm>
            <a:off x="495300" y="25717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x-none" sz="2800" b="1" baseline="0">
                <a:solidFill>
                  <a:schemeClr val="folHlink"/>
                </a:solidFill>
                <a:latin typeface="Gill Sans" charset="0"/>
              </a:rPr>
              <a:t>Location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/>
          <p:cNvSpPr txBox="1">
            <a:spLocks noChangeArrowheads="1"/>
          </p:cNvSpPr>
          <p:nvPr/>
        </p:nvSpPr>
        <p:spPr bwMode="auto">
          <a:xfrm>
            <a:off x="609600" y="1187450"/>
            <a:ext cx="777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4000" baseline="0">
                <a:solidFill>
                  <a:schemeClr val="bg1"/>
                </a:solidFill>
                <a:latin typeface="Gill Sans" charset="0"/>
                <a:ea typeface="Arial" charset="0"/>
                <a:cs typeface="Arial" charset="0"/>
              </a:rPr>
              <a:t>‘why can’t we build the places that we’d like to visit?’</a:t>
            </a:r>
            <a:endParaRPr lang="en-GB" altLang="x-none" sz="4000" baseline="0">
              <a:solidFill>
                <a:schemeClr val="bg1"/>
              </a:solidFill>
              <a:latin typeface="Gill Sans" charset="0"/>
              <a:ea typeface="Arial" charset="0"/>
              <a:cs typeface="Arial" charset="0"/>
            </a:endParaRPr>
          </a:p>
        </p:txBody>
      </p:sp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609600" y="3413125"/>
            <a:ext cx="7772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4000" baseline="0">
                <a:solidFill>
                  <a:schemeClr val="bg1"/>
                </a:solidFill>
                <a:latin typeface="Gill Sans" charset="0"/>
                <a:ea typeface="Arial" charset="0"/>
                <a:cs typeface="Arial" charset="0"/>
              </a:rPr>
              <a:t>‘places which attract people also attract investment’</a:t>
            </a:r>
            <a:endParaRPr lang="en-GB" altLang="x-none" sz="4000" baseline="0">
              <a:solidFill>
                <a:schemeClr val="bg1"/>
              </a:solidFill>
              <a:latin typeface="Gill Sans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026" descr="fig groun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9668" r="-55" b="9866"/>
          <a:stretch>
            <a:fillRect/>
          </a:stretch>
        </p:blipFill>
        <p:spPr bwMode="auto">
          <a:xfrm>
            <a:off x="1371600" y="381000"/>
            <a:ext cx="5368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050" descr="fig groun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10420" r="496" b="9238"/>
          <a:stretch>
            <a:fillRect/>
          </a:stretch>
        </p:blipFill>
        <p:spPr bwMode="auto">
          <a:xfrm>
            <a:off x="1371600" y="381000"/>
            <a:ext cx="533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ig ground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14749" r="-168" b="10515"/>
          <a:stretch>
            <a:fillRect/>
          </a:stretch>
        </p:blipFill>
        <p:spPr bwMode="auto">
          <a:xfrm>
            <a:off x="1371600" y="381000"/>
            <a:ext cx="52927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382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aseline="-25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x-none" baseline="0">
                <a:solidFill>
                  <a:schemeClr val="bg1"/>
                </a:solidFill>
                <a:latin typeface="Gill Sans" charset="0"/>
                <a:ea typeface="Arial" charset="0"/>
                <a:cs typeface="Arial" charset="0"/>
              </a:rPr>
              <a:t>Respect natural environments (40% of land undeveloped)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x-none" baseline="0">
                <a:solidFill>
                  <a:schemeClr val="bg1"/>
                </a:solidFill>
                <a:latin typeface="Gill Sans" charset="0"/>
                <a:ea typeface="Arial" charset="0"/>
                <a:cs typeface="Arial" charset="0"/>
              </a:rPr>
              <a:t>Develop remainder of land at higher densities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x-none" baseline="0">
                <a:solidFill>
                  <a:schemeClr val="bg1"/>
                </a:solidFill>
                <a:latin typeface="Gill Sans" charset="0"/>
                <a:ea typeface="Arial" charset="0"/>
                <a:cs typeface="Arial" charset="0"/>
              </a:rPr>
              <a:t>Maximise linkages - semi-lattice street structure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x-none" baseline="0">
                <a:solidFill>
                  <a:schemeClr val="bg1"/>
                </a:solidFill>
                <a:latin typeface="Gill Sans" charset="0"/>
                <a:ea typeface="Arial" charset="0"/>
                <a:cs typeface="Arial" charset="0"/>
              </a:rPr>
              <a:t>People on foot take priority over people in cars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x-none" baseline="0">
                <a:solidFill>
                  <a:schemeClr val="bg1"/>
                </a:solidFill>
                <a:latin typeface="Gill Sans" charset="0"/>
                <a:ea typeface="Arial" charset="0"/>
                <a:cs typeface="Arial" charset="0"/>
              </a:rPr>
              <a:t>Masterplan built out with contemporary architecture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x-none" baseline="0">
                <a:solidFill>
                  <a:schemeClr val="bg1"/>
                </a:solidFill>
                <a:latin typeface="Gill Sans" charset="0"/>
                <a:ea typeface="Arial" charset="0"/>
                <a:cs typeface="Arial" charset="0"/>
              </a:rPr>
              <a:t>Set higher standards for ‘sustainability’ than current regulations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x-none" baseline="0">
                <a:solidFill>
                  <a:schemeClr val="bg1"/>
                </a:solidFill>
                <a:latin typeface="Gill Sans" charset="0"/>
                <a:ea typeface="Arial" charset="0"/>
                <a:cs typeface="Arial" charset="0"/>
              </a:rPr>
              <a:t>Implement using urban design guides / briefs / codes</a:t>
            </a:r>
          </a:p>
        </p:txBody>
      </p:sp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495300" y="257175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800" b="1" baseline="0">
                <a:solidFill>
                  <a:schemeClr val="folHlink"/>
                </a:solidFill>
                <a:latin typeface="Gill Sans" charset="0"/>
              </a:rPr>
              <a:t>Seven Key Criteria:</a:t>
            </a:r>
            <a:endParaRPr lang="en-GB" altLang="x-none" sz="2800" b="1" baseline="0">
              <a:solidFill>
                <a:schemeClr val="folHlink"/>
              </a:solidFill>
              <a:latin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101</Words>
  <Application>Microsoft Macintosh PowerPoint</Application>
  <PresentationFormat>On-screen Show (4:3)</PresentationFormat>
  <Paragraphs>23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Roger Evans Associates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ComfortHeat ComfortHeat</cp:lastModifiedBy>
  <cp:revision>182</cp:revision>
  <cp:lastPrinted>2018-01-22T12:41:02Z</cp:lastPrinted>
  <dcterms:created xsi:type="dcterms:W3CDTF">2002-06-28T08:12:47Z</dcterms:created>
  <dcterms:modified xsi:type="dcterms:W3CDTF">2021-12-03T13:05:57Z</dcterms:modified>
</cp:coreProperties>
</file>