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3" r:id="rId4"/>
    <p:sldId id="326" r:id="rId5"/>
    <p:sldId id="311" r:id="rId6"/>
    <p:sldId id="312" r:id="rId7"/>
    <p:sldId id="347" r:id="rId8"/>
    <p:sldId id="336" r:id="rId9"/>
    <p:sldId id="337" r:id="rId10"/>
    <p:sldId id="361" r:id="rId11"/>
    <p:sldId id="363" r:id="rId12"/>
    <p:sldId id="362" r:id="rId13"/>
    <p:sldId id="365" r:id="rId14"/>
    <p:sldId id="297" r:id="rId15"/>
    <p:sldId id="328" r:id="rId16"/>
    <p:sldId id="345" r:id="rId17"/>
    <p:sldId id="355" r:id="rId18"/>
    <p:sldId id="350" r:id="rId19"/>
    <p:sldId id="298" r:id="rId20"/>
    <p:sldId id="300" r:id="rId21"/>
    <p:sldId id="301" r:id="rId22"/>
    <p:sldId id="304" r:id="rId23"/>
    <p:sldId id="356" r:id="rId24"/>
    <p:sldId id="258" r:id="rId25"/>
    <p:sldId id="259" r:id="rId26"/>
    <p:sldId id="346" r:id="rId27"/>
    <p:sldId id="316" r:id="rId28"/>
    <p:sldId id="261" r:id="rId29"/>
    <p:sldId id="370" r:id="rId30"/>
    <p:sldId id="358" r:id="rId31"/>
    <p:sldId id="357" r:id="rId32"/>
    <p:sldId id="359" r:id="rId33"/>
    <p:sldId id="262" r:id="rId34"/>
    <p:sldId id="263" r:id="rId35"/>
    <p:sldId id="264" r:id="rId36"/>
    <p:sldId id="267" r:id="rId37"/>
    <p:sldId id="373" r:id="rId38"/>
    <p:sldId id="371" r:id="rId39"/>
    <p:sldId id="313" r:id="rId40"/>
    <p:sldId id="315" r:id="rId41"/>
    <p:sldId id="269" r:id="rId42"/>
    <p:sldId id="360" r:id="rId43"/>
    <p:sldId id="353" r:id="rId44"/>
    <p:sldId id="366" r:id="rId45"/>
    <p:sldId id="367" r:id="rId46"/>
    <p:sldId id="368" r:id="rId47"/>
    <p:sldId id="36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dyaes1\Google%20Drive\Russian_course2014\Only%20lectures\Russian%20course2015\lectures\main_ind_ru_tabl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ledyaes1\data\Desktop\Russian%20course2021\lecture3\export_russi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ledyaes1\data\Desktop\Russian%20course2021\lecture3\export_russi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dyaes1\Google%20Drive\Russian_course2014\Only%20lectures\Russian%20course2015\lectures\main_ind_ru_tab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dyaes1\Google%20Drive\Russian_course2014\Only%20lectures\Russian%20course2015\lectures\main_ind_ru_tabl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ledyaes1\data\Desktop\Russian%20course2021\lecture3\ind_structureGD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ledyaes1\data\Desktop\Russian%20course2021\lecture3\2020\ind_structure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org.aalto.fi\ledyaes1\data\Desktop\Russian%20course2021\lecture3\2020\ind_structure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dyaes1\AppData\Local\Temp\API_NY.GDP.TOTL.RT.ZS_DS2_en_excel_v2_3012035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'ipi4'!$E$8</c:f>
              <c:strCache>
                <c:ptCount val="1"/>
                <c:pt idx="0">
                  <c:v>Industrial production</c:v>
                </c:pt>
              </c:strCache>
            </c:strRef>
          </c:tx>
          <c:marker>
            <c:symbol val="none"/>
          </c:marker>
          <c:cat>
            <c:strRef>
              <c:f>'ipi4'!$F$7:$AD$7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'ipi4'!$F$8:$AD$8</c:f>
              <c:numCache>
                <c:formatCode>General</c:formatCode>
                <c:ptCount val="25"/>
                <c:pt idx="0">
                  <c:v>100</c:v>
                </c:pt>
                <c:pt idx="1">
                  <c:v>84</c:v>
                </c:pt>
                <c:pt idx="2">
                  <c:v>72.492000000000004</c:v>
                </c:pt>
                <c:pt idx="3">
                  <c:v>56.833728000000008</c:v>
                </c:pt>
                <c:pt idx="4">
                  <c:v>54.219376512000011</c:v>
                </c:pt>
                <c:pt idx="5">
                  <c:v>50.098703897088015</c:v>
                </c:pt>
                <c:pt idx="6">
                  <c:v>50.599690936058899</c:v>
                </c:pt>
                <c:pt idx="7">
                  <c:v>48.170905771128076</c:v>
                </c:pt>
                <c:pt idx="8">
                  <c:v>52.458116384758476</c:v>
                </c:pt>
                <c:pt idx="9">
                  <c:v>57.021972510232466</c:v>
                </c:pt>
                <c:pt idx="10">
                  <c:v>58.67560971302921</c:v>
                </c:pt>
                <c:pt idx="11">
                  <c:v>60.49455361413311</c:v>
                </c:pt>
                <c:pt idx="12">
                  <c:v>65.878568885790969</c:v>
                </c:pt>
                <c:pt idx="13">
                  <c:v>71.148854396654244</c:v>
                </c:pt>
                <c:pt idx="14">
                  <c:v>74.777445970883605</c:v>
                </c:pt>
                <c:pt idx="15">
                  <c:v>79.488425067049263</c:v>
                </c:pt>
                <c:pt idx="16">
                  <c:v>84.893637971608598</c:v>
                </c:pt>
                <c:pt idx="17">
                  <c:v>85.402999799438234</c:v>
                </c:pt>
                <c:pt idx="18">
                  <c:v>76.264878820898332</c:v>
                </c:pt>
                <c:pt idx="19">
                  <c:v>81.832214974823913</c:v>
                </c:pt>
                <c:pt idx="20">
                  <c:v>85.923825723565116</c:v>
                </c:pt>
                <c:pt idx="21">
                  <c:v>88.845235798166343</c:v>
                </c:pt>
                <c:pt idx="22">
                  <c:v>89.200616741359013</c:v>
                </c:pt>
                <c:pt idx="23">
                  <c:v>90.717027225962113</c:v>
                </c:pt>
                <c:pt idx="24">
                  <c:v>87.632648300279399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BD-47D9-A3F0-3F759FD4C024}"/>
            </c:ext>
          </c:extLst>
        </c:ser>
        <c:ser>
          <c:idx val="1"/>
          <c:order val="1"/>
          <c:tx>
            <c:strRef>
              <c:f>'ipi4'!$E$9</c:f>
              <c:strCache>
                <c:ptCount val="1"/>
                <c:pt idx="0">
                  <c:v>Extraction of natural resources</c:v>
                </c:pt>
              </c:strCache>
            </c:strRef>
          </c:tx>
          <c:marker>
            <c:symbol val="none"/>
          </c:marker>
          <c:cat>
            <c:strRef>
              <c:f>'ipi4'!$F$7:$AD$7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'ipi4'!$F$9:$AD$9</c:f>
              <c:numCache>
                <c:formatCode>General</c:formatCode>
                <c:ptCount val="25"/>
                <c:pt idx="0">
                  <c:v>100</c:v>
                </c:pt>
                <c:pt idx="1">
                  <c:v>88.2</c:v>
                </c:pt>
                <c:pt idx="2">
                  <c:v>79.027199999999993</c:v>
                </c:pt>
                <c:pt idx="3">
                  <c:v>72.705023999999995</c:v>
                </c:pt>
                <c:pt idx="4">
                  <c:v>70.741988351999993</c:v>
                </c:pt>
                <c:pt idx="5">
                  <c:v>68.619728701439996</c:v>
                </c:pt>
                <c:pt idx="6">
                  <c:v>68.756968158842881</c:v>
                </c:pt>
                <c:pt idx="7">
                  <c:v>67.175557891189499</c:v>
                </c:pt>
                <c:pt idx="8">
                  <c:v>69.86258020683708</c:v>
                </c:pt>
                <c:pt idx="9">
                  <c:v>74.333785340074655</c:v>
                </c:pt>
                <c:pt idx="10">
                  <c:v>78.793812460479131</c:v>
                </c:pt>
                <c:pt idx="11">
                  <c:v>84.151791707791702</c:v>
                </c:pt>
                <c:pt idx="12">
                  <c:v>91.472997586369587</c:v>
                </c:pt>
                <c:pt idx="13">
                  <c:v>97.693161422242724</c:v>
                </c:pt>
                <c:pt idx="14">
                  <c:v>99.06086568215413</c:v>
                </c:pt>
                <c:pt idx="15">
                  <c:v>101.83456992125444</c:v>
                </c:pt>
                <c:pt idx="16">
                  <c:v>105.19511072865583</c:v>
                </c:pt>
                <c:pt idx="17">
                  <c:v>105.61589117157045</c:v>
                </c:pt>
                <c:pt idx="18">
                  <c:v>102.65864621876648</c:v>
                </c:pt>
                <c:pt idx="19">
                  <c:v>106.5596747750796</c:v>
                </c:pt>
                <c:pt idx="20">
                  <c:v>108.47774892103104</c:v>
                </c:pt>
                <c:pt idx="21">
                  <c:v>109.56252641024135</c:v>
                </c:pt>
                <c:pt idx="22">
                  <c:v>110.767714200754</c:v>
                </c:pt>
                <c:pt idx="23">
                  <c:v>112.31846219956456</c:v>
                </c:pt>
                <c:pt idx="24">
                  <c:v>112.65541758616325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BD-47D9-A3F0-3F759FD4C024}"/>
            </c:ext>
          </c:extLst>
        </c:ser>
        <c:ser>
          <c:idx val="2"/>
          <c:order val="2"/>
          <c:tx>
            <c:strRef>
              <c:f>'ipi4'!$E$10</c:f>
              <c:strCache>
                <c:ptCount val="1"/>
                <c:pt idx="0">
                  <c:v>Processing industries</c:v>
                </c:pt>
              </c:strCache>
            </c:strRef>
          </c:tx>
          <c:marker>
            <c:symbol val="none"/>
          </c:marker>
          <c:cat>
            <c:strRef>
              <c:f>'ipi4'!$F$7:$AD$7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'ipi4'!$F$10:$AD$10</c:f>
              <c:numCache>
                <c:formatCode>General</c:formatCode>
                <c:ptCount val="25"/>
                <c:pt idx="0">
                  <c:v>100</c:v>
                </c:pt>
                <c:pt idx="1">
                  <c:v>81.8</c:v>
                </c:pt>
                <c:pt idx="2">
                  <c:v>69.202799999999996</c:v>
                </c:pt>
                <c:pt idx="3">
                  <c:v>50.379638399999997</c:v>
                </c:pt>
                <c:pt idx="4">
                  <c:v>47.457619372799996</c:v>
                </c:pt>
                <c:pt idx="5">
                  <c:v>42.569484577401596</c:v>
                </c:pt>
                <c:pt idx="6">
                  <c:v>43.420874268949632</c:v>
                </c:pt>
                <c:pt idx="7">
                  <c:v>40.728780064274751</c:v>
                </c:pt>
                <c:pt idx="8">
                  <c:v>45.942063912501915</c:v>
                </c:pt>
                <c:pt idx="9">
                  <c:v>50.949748878964627</c:v>
                </c:pt>
                <c:pt idx="10">
                  <c:v>51.968743856543917</c:v>
                </c:pt>
                <c:pt idx="11">
                  <c:v>52.540400038965899</c:v>
                </c:pt>
                <c:pt idx="12">
                  <c:v>57.95206124297939</c:v>
                </c:pt>
                <c:pt idx="13">
                  <c:v>64.037027673492233</c:v>
                </c:pt>
                <c:pt idx="14">
                  <c:v>68.903841776677638</c:v>
                </c:pt>
                <c:pt idx="15">
                  <c:v>74.691764485918569</c:v>
                </c:pt>
                <c:pt idx="16">
                  <c:v>82.534399756940019</c:v>
                </c:pt>
                <c:pt idx="17">
                  <c:v>82.947071755724721</c:v>
                </c:pt>
                <c:pt idx="18">
                  <c:v>70.339116848854559</c:v>
                </c:pt>
                <c:pt idx="19">
                  <c:v>77.795063234833137</c:v>
                </c:pt>
                <c:pt idx="20">
                  <c:v>84.018668293619797</c:v>
                </c:pt>
                <c:pt idx="21">
                  <c:v>88.303620376594409</c:v>
                </c:pt>
                <c:pt idx="22">
                  <c:v>88.745138478477386</c:v>
                </c:pt>
                <c:pt idx="23">
                  <c:v>90.608786386525409</c:v>
                </c:pt>
                <c:pt idx="24">
                  <c:v>85.715911921653017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BD-47D9-A3F0-3F759FD4C024}"/>
            </c:ext>
          </c:extLst>
        </c:ser>
        <c:ser>
          <c:idx val="3"/>
          <c:order val="3"/>
          <c:tx>
            <c:strRef>
              <c:f>'ipi4'!$E$11</c:f>
              <c:strCache>
                <c:ptCount val="1"/>
                <c:pt idx="0">
                  <c:v>Gas, electricity and water distribution</c:v>
                </c:pt>
              </c:strCache>
            </c:strRef>
          </c:tx>
          <c:marker>
            <c:symbol val="none"/>
          </c:marker>
          <c:cat>
            <c:strRef>
              <c:f>'ipi4'!$F$7:$AD$7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'ipi4'!$F$11:$AD$11</c:f>
              <c:numCache>
                <c:formatCode>General</c:formatCode>
                <c:ptCount val="25"/>
                <c:pt idx="0">
                  <c:v>100</c:v>
                </c:pt>
                <c:pt idx="1">
                  <c:v>95.3</c:v>
                </c:pt>
                <c:pt idx="2">
                  <c:v>90.820899999999995</c:v>
                </c:pt>
                <c:pt idx="3">
                  <c:v>82.828660799999994</c:v>
                </c:pt>
                <c:pt idx="4">
                  <c:v>80.178143654399989</c:v>
                </c:pt>
                <c:pt idx="5">
                  <c:v>78.013333775731184</c:v>
                </c:pt>
                <c:pt idx="6">
                  <c:v>76.60909376776803</c:v>
                </c:pt>
                <c:pt idx="7">
                  <c:v>74.847084611109366</c:v>
                </c:pt>
                <c:pt idx="8">
                  <c:v>73.948919595776047</c:v>
                </c:pt>
                <c:pt idx="9">
                  <c:v>76.906876379607098</c:v>
                </c:pt>
                <c:pt idx="10">
                  <c:v>77.983572648921594</c:v>
                </c:pt>
                <c:pt idx="11">
                  <c:v>81.726784136069824</c:v>
                </c:pt>
                <c:pt idx="12">
                  <c:v>84.423768012560117</c:v>
                </c:pt>
                <c:pt idx="13">
                  <c:v>85.352429460698275</c:v>
                </c:pt>
                <c:pt idx="14">
                  <c:v>86.120601325844561</c:v>
                </c:pt>
                <c:pt idx="15">
                  <c:v>89.048701770923287</c:v>
                </c:pt>
                <c:pt idx="16">
                  <c:v>88.51440956029775</c:v>
                </c:pt>
                <c:pt idx="17">
                  <c:v>89.045496017659531</c:v>
                </c:pt>
                <c:pt idx="18">
                  <c:v>86.641267625182721</c:v>
                </c:pt>
                <c:pt idx="19">
                  <c:v>88.547375512936739</c:v>
                </c:pt>
                <c:pt idx="20">
                  <c:v>88.724470263962615</c:v>
                </c:pt>
                <c:pt idx="21">
                  <c:v>89.877888377394115</c:v>
                </c:pt>
                <c:pt idx="22">
                  <c:v>87.630941167959264</c:v>
                </c:pt>
                <c:pt idx="23">
                  <c:v>87.543310226791306</c:v>
                </c:pt>
                <c:pt idx="24">
                  <c:v>86.142617263162649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BD-47D9-A3F0-3F759FD4C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986128"/>
        <c:axId val="160985736"/>
      </c:lineChart>
      <c:catAx>
        <c:axId val="16098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985736"/>
        <c:crosses val="autoZero"/>
        <c:auto val="1"/>
        <c:lblAlgn val="ctr"/>
        <c:lblOffset val="100"/>
        <c:noMultiLvlLbl val="0"/>
      </c:catAx>
      <c:valAx>
        <c:axId val="160985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986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[export_russia.xlsx]Sheet4!$D$2</c:f>
              <c:strCache>
                <c:ptCount val="1"/>
                <c:pt idx="0">
                  <c:v>Animal and vegetable oils, fats 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[export_russia.xlsx]Sheet4!$E$1:$J$1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[export_russia.xlsx]Sheet4!$E$2:$J$2</c:f>
              <c:numCache>
                <c:formatCode>0</c:formatCode>
                <c:ptCount val="6"/>
                <c:pt idx="0">
                  <c:v>500.35387600000001</c:v>
                </c:pt>
                <c:pt idx="1">
                  <c:v>584.23380099999997</c:v>
                </c:pt>
                <c:pt idx="2">
                  <c:v>1994.1531869999999</c:v>
                </c:pt>
                <c:pt idx="3">
                  <c:v>1719.4242819999999</c:v>
                </c:pt>
                <c:pt idx="4">
                  <c:v>2516.3854769999998</c:v>
                </c:pt>
                <c:pt idx="5">
                  <c:v>3240.6559630000002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8-4FCE-99AD-32973A5FDDCD}"/>
            </c:ext>
          </c:extLst>
        </c:ser>
        <c:ser>
          <c:idx val="1"/>
          <c:order val="1"/>
          <c:tx>
            <c:strRef>
              <c:f>[export_russia.xlsx]Sheet4!$D$3</c:f>
              <c:strCache>
                <c:ptCount val="1"/>
                <c:pt idx="0">
                  <c:v>Beverages and tobacco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[export_russia.xlsx]Sheet4!$E$1:$J$1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[export_russia.xlsx]Sheet4!$E$3:$J$3</c:f>
              <c:numCache>
                <c:formatCode>0</c:formatCode>
                <c:ptCount val="6"/>
                <c:pt idx="0">
                  <c:v>685.83710699999995</c:v>
                </c:pt>
                <c:pt idx="1">
                  <c:v>605.29706499999998</c:v>
                </c:pt>
                <c:pt idx="2">
                  <c:v>1252.687907</c:v>
                </c:pt>
                <c:pt idx="3">
                  <c:v>1161.0033450000001</c:v>
                </c:pt>
                <c:pt idx="4">
                  <c:v>1116.325695</c:v>
                </c:pt>
                <c:pt idx="5">
                  <c:v>1109.0308130000001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48-4FCE-99AD-32973A5FDDCD}"/>
            </c:ext>
          </c:extLst>
        </c:ser>
        <c:ser>
          <c:idx val="2"/>
          <c:order val="2"/>
          <c:tx>
            <c:strRef>
              <c:f>[export_russia.xlsx]Sheet4!$D$4</c:f>
              <c:strCache>
                <c:ptCount val="1"/>
                <c:pt idx="0">
                  <c:v>Chemicals and related products, n.e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[export_russia.xlsx]Sheet4!$E$1:$J$1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[export_russia.xlsx]Sheet4!$E$4:$J$4</c:f>
              <c:numCache>
                <c:formatCode>0</c:formatCode>
                <c:ptCount val="6"/>
                <c:pt idx="0">
                  <c:v>14685.439075999999</c:v>
                </c:pt>
                <c:pt idx="1">
                  <c:v>16073.156802</c:v>
                </c:pt>
                <c:pt idx="2">
                  <c:v>23549.326094</c:v>
                </c:pt>
                <c:pt idx="3">
                  <c:v>19961.985958999998</c:v>
                </c:pt>
                <c:pt idx="4">
                  <c:v>20963.510522</c:v>
                </c:pt>
                <c:pt idx="5">
                  <c:v>21737.506692999999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48-4FCE-99AD-32973A5FDDCD}"/>
            </c:ext>
          </c:extLst>
        </c:ser>
        <c:ser>
          <c:idx val="3"/>
          <c:order val="3"/>
          <c:tx>
            <c:strRef>
              <c:f>[export_russia.xlsx]Sheet4!$D$5</c:f>
              <c:strCache>
                <c:ptCount val="1"/>
                <c:pt idx="0">
                  <c:v>Commodities and transactions not cl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[export_russia.xlsx]Sheet4!$E$1:$J$1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[export_russia.xlsx]Sheet4!$E$5:$J$5</c:f>
              <c:numCache>
                <c:formatCode>0</c:formatCode>
                <c:ptCount val="6"/>
                <c:pt idx="0">
                  <c:v>28473.631052000001</c:v>
                </c:pt>
                <c:pt idx="1">
                  <c:v>42716.338386000003</c:v>
                </c:pt>
                <c:pt idx="2">
                  <c:v>18790.281329000001</c:v>
                </c:pt>
                <c:pt idx="3">
                  <c:v>12309.264596000001</c:v>
                </c:pt>
                <c:pt idx="4">
                  <c:v>55732.547579000005</c:v>
                </c:pt>
                <c:pt idx="5">
                  <c:v>61408.512183999999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48-4FCE-99AD-32973A5FDDCD}"/>
            </c:ext>
          </c:extLst>
        </c:ser>
        <c:ser>
          <c:idx val="4"/>
          <c:order val="4"/>
          <c:tx>
            <c:strRef>
              <c:f>[export_russia.xlsx]Sheet4!$D$6</c:f>
              <c:strCache>
                <c:ptCount val="1"/>
                <c:pt idx="0">
                  <c:v>Crude materials, inedible, except 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[export_russia.xlsx]Sheet4!$E$1:$J$1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[export_russia.xlsx]Sheet4!$E$6:$J$6</c:f>
              <c:numCache>
                <c:formatCode>0</c:formatCode>
                <c:ptCount val="6"/>
                <c:pt idx="0">
                  <c:v>14428.065634999999</c:v>
                </c:pt>
                <c:pt idx="1">
                  <c:v>12454.629247999999</c:v>
                </c:pt>
                <c:pt idx="2">
                  <c:v>16161.280494999999</c:v>
                </c:pt>
                <c:pt idx="3">
                  <c:v>12185.091354</c:v>
                </c:pt>
                <c:pt idx="4">
                  <c:v>16005.511268999999</c:v>
                </c:pt>
                <c:pt idx="5">
                  <c:v>17820.913230000002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48-4FCE-99AD-32973A5FDDCD}"/>
            </c:ext>
          </c:extLst>
        </c:ser>
        <c:ser>
          <c:idx val="5"/>
          <c:order val="5"/>
          <c:tx>
            <c:strRef>
              <c:f>[export_russia.xlsx]Sheet4!$D$7</c:f>
              <c:strCache>
                <c:ptCount val="1"/>
                <c:pt idx="0">
                  <c:v>Food and live animals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[export_russia.xlsx]Sheet4!$E$1:$J$1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[export_russia.xlsx]Sheet4!$E$7:$J$7</c:f>
              <c:numCache>
                <c:formatCode>0</c:formatCode>
                <c:ptCount val="6"/>
                <c:pt idx="0">
                  <c:v>6938.2745259999992</c:v>
                </c:pt>
                <c:pt idx="1">
                  <c:v>6229.4463039999991</c:v>
                </c:pt>
                <c:pt idx="2">
                  <c:v>12456.067184</c:v>
                </c:pt>
                <c:pt idx="3">
                  <c:v>12730.104482000001</c:v>
                </c:pt>
                <c:pt idx="4">
                  <c:v>16596.838692000001</c:v>
                </c:pt>
                <c:pt idx="5">
                  <c:v>19214.871486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48-4FCE-99AD-32973A5FDDCD}"/>
            </c:ext>
          </c:extLst>
        </c:ser>
        <c:ser>
          <c:idx val="6"/>
          <c:order val="6"/>
          <c:tx>
            <c:strRef>
              <c:f>[export_russia.xlsx]Sheet4!$D$8</c:f>
              <c:strCache>
                <c:ptCount val="1"/>
                <c:pt idx="0">
                  <c:v>Machinery and transport equipment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[export_russia.xlsx]Sheet4!$E$1:$J$1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[export_russia.xlsx]Sheet4!$E$8:$J$8</c:f>
              <c:numCache>
                <c:formatCode>0</c:formatCode>
                <c:ptCount val="6"/>
                <c:pt idx="0">
                  <c:v>13225.537060000001</c:v>
                </c:pt>
                <c:pt idx="1">
                  <c:v>10929.702811000001</c:v>
                </c:pt>
                <c:pt idx="2">
                  <c:v>21345.306252000002</c:v>
                </c:pt>
                <c:pt idx="3">
                  <c:v>18492.807898999999</c:v>
                </c:pt>
                <c:pt idx="4">
                  <c:v>22443.005420000001</c:v>
                </c:pt>
                <c:pt idx="5">
                  <c:v>21562.150020000001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48-4FCE-99AD-32973A5FDDCD}"/>
            </c:ext>
          </c:extLst>
        </c:ser>
        <c:ser>
          <c:idx val="7"/>
          <c:order val="7"/>
          <c:tx>
            <c:strRef>
              <c:f>[export_russia.xlsx]Sheet4!$D$9</c:f>
              <c:strCache>
                <c:ptCount val="1"/>
                <c:pt idx="0">
                  <c:v>Manufactured goods classified chief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[export_russia.xlsx]Sheet4!$E$1:$J$1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[export_russia.xlsx]Sheet4!$E$9:$J$9</c:f>
              <c:numCache>
                <c:formatCode>0</c:formatCode>
                <c:ptCount val="6"/>
                <c:pt idx="0">
                  <c:v>54234.348729999998</c:v>
                </c:pt>
                <c:pt idx="1">
                  <c:v>44476.900847000004</c:v>
                </c:pt>
                <c:pt idx="2">
                  <c:v>53831.086742</c:v>
                </c:pt>
                <c:pt idx="3">
                  <c:v>43493.581468999997</c:v>
                </c:pt>
                <c:pt idx="4">
                  <c:v>52224.980634000007</c:v>
                </c:pt>
                <c:pt idx="5">
                  <c:v>53393.875496000001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48-4FCE-99AD-32973A5FDDCD}"/>
            </c:ext>
          </c:extLst>
        </c:ser>
        <c:ser>
          <c:idx val="8"/>
          <c:order val="8"/>
          <c:tx>
            <c:strRef>
              <c:f>[export_russia.xlsx]Sheet4!$D$10</c:f>
              <c:strCache>
                <c:ptCount val="1"/>
                <c:pt idx="0">
                  <c:v>Mineral fuels, lubricants and relat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[export_russia.xlsx]Sheet4!$E$1:$J$1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[export_russia.xlsx]Sheet4!$E$10:$J$10</c:f>
              <c:numCache>
                <c:formatCode>0</c:formatCode>
                <c:ptCount val="6"/>
                <c:pt idx="0">
                  <c:v>216515.40217399999</c:v>
                </c:pt>
                <c:pt idx="1">
                  <c:v>260668.050816</c:v>
                </c:pt>
                <c:pt idx="2">
                  <c:v>372036.09537400003</c:v>
                </c:pt>
                <c:pt idx="3">
                  <c:v>216101.06574000002</c:v>
                </c:pt>
                <c:pt idx="4">
                  <c:v>186284.78021700002</c:v>
                </c:pt>
                <c:pt idx="5">
                  <c:v>221688.518988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48-4FCE-99AD-32973A5FDDCD}"/>
            </c:ext>
          </c:extLst>
        </c:ser>
        <c:ser>
          <c:idx val="9"/>
          <c:order val="9"/>
          <c:tx>
            <c:strRef>
              <c:f>[export_russia.xlsx]Sheet4!$D$11</c:f>
              <c:strCache>
                <c:ptCount val="1"/>
                <c:pt idx="0">
                  <c:v>Miscellaneous manufactured articles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[export_russia.xlsx]Sheet4!$E$1:$J$1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[export_russia.xlsx]Sheet4!$E$11:$J$11</c:f>
              <c:numCache>
                <c:formatCode>0</c:formatCode>
                <c:ptCount val="6"/>
                <c:pt idx="0">
                  <c:v>2579.5095350000001</c:v>
                </c:pt>
                <c:pt idx="1">
                  <c:v>2329.764917</c:v>
                </c:pt>
                <c:pt idx="2">
                  <c:v>5849.6342879999993</c:v>
                </c:pt>
                <c:pt idx="3">
                  <c:v>5753.3227019999995</c:v>
                </c:pt>
                <c:pt idx="4">
                  <c:v>5322.7205140000005</c:v>
                </c:pt>
                <c:pt idx="5">
                  <c:v>5544.2977869999995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948-4FCE-99AD-32973A5FD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5177663"/>
        <c:axId val="1895154367"/>
      </c:barChart>
      <c:catAx>
        <c:axId val="1895177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895154367"/>
        <c:crosses val="autoZero"/>
        <c:auto val="1"/>
        <c:lblAlgn val="ctr"/>
        <c:lblOffset val="100"/>
        <c:noMultiLvlLbl val="0"/>
      </c:catAx>
      <c:valAx>
        <c:axId val="1895154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895177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[export_russia.xlsx]Sheet6!$E$2</c:f>
              <c:strCache>
                <c:ptCount val="1"/>
                <c:pt idx="0">
                  <c:v>Animal and vegetable oils, fats 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[export_russia.xlsx]Sheet6!$F$1:$K$1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[export_russia.xlsx]Sheet6!$F$2:$K$2</c:f>
              <c:numCache>
                <c:formatCode>0.00</c:formatCode>
                <c:ptCount val="6"/>
                <c:pt idx="0">
                  <c:v>0.14203849068365673</c:v>
                </c:pt>
                <c:pt idx="1">
                  <c:v>0.1471371416964658</c:v>
                </c:pt>
                <c:pt idx="2">
                  <c:v>0.37820635009784226</c:v>
                </c:pt>
                <c:pt idx="3">
                  <c:v>0.49996685821342024</c:v>
                </c:pt>
                <c:pt idx="4">
                  <c:v>0.6635922046341981</c:v>
                </c:pt>
                <c:pt idx="5">
                  <c:v>0.75943322006689407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4-459A-ADB8-26B6D461E116}"/>
            </c:ext>
          </c:extLst>
        </c:ser>
        <c:ser>
          <c:idx val="1"/>
          <c:order val="1"/>
          <c:tx>
            <c:strRef>
              <c:f>[export_russia.xlsx]Sheet6!$E$3</c:f>
              <c:strCache>
                <c:ptCount val="1"/>
                <c:pt idx="0">
                  <c:v>Beverages and tobacco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[export_russia.xlsx]Sheet6!$F$1:$K$1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[export_russia.xlsx]Sheet6!$F$3:$K$3</c:f>
              <c:numCache>
                <c:formatCode>0.00</c:formatCode>
                <c:ptCount val="6"/>
                <c:pt idx="0">
                  <c:v>0.19469274088950114</c:v>
                </c:pt>
                <c:pt idx="1">
                  <c:v>0.15244184754274406</c:v>
                </c:pt>
                <c:pt idx="2">
                  <c:v>0.23758180876310742</c:v>
                </c:pt>
                <c:pt idx="3">
                  <c:v>0.33759160019523426</c:v>
                </c:pt>
                <c:pt idx="4">
                  <c:v>0.29438455904538408</c:v>
                </c:pt>
                <c:pt idx="5">
                  <c:v>0.25989640711206696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C4-459A-ADB8-26B6D461E116}"/>
            </c:ext>
          </c:extLst>
        </c:ser>
        <c:ser>
          <c:idx val="2"/>
          <c:order val="2"/>
          <c:tx>
            <c:strRef>
              <c:f>[export_russia.xlsx]Sheet6!$E$4</c:f>
              <c:strCache>
                <c:ptCount val="1"/>
                <c:pt idx="0">
                  <c:v>Chemicals and related products, n.e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[export_russia.xlsx]Sheet6!$F$1:$K$1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[export_russia.xlsx]Sheet6!$F$4:$K$4</c:f>
              <c:numCache>
                <c:formatCode>0.00</c:formatCode>
                <c:ptCount val="6"/>
                <c:pt idx="0">
                  <c:v>4.168844694593381</c:v>
                </c:pt>
                <c:pt idx="1">
                  <c:v>4.0479656360816882</c:v>
                </c:pt>
                <c:pt idx="2">
                  <c:v>4.4663091719019556</c:v>
                </c:pt>
                <c:pt idx="3">
                  <c:v>5.804461125797709</c:v>
                </c:pt>
                <c:pt idx="4">
                  <c:v>5.5282556235187608</c:v>
                </c:pt>
                <c:pt idx="5">
                  <c:v>5.0940873985303847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C4-459A-ADB8-26B6D461E116}"/>
            </c:ext>
          </c:extLst>
        </c:ser>
        <c:ser>
          <c:idx val="3"/>
          <c:order val="3"/>
          <c:tx>
            <c:strRef>
              <c:f>[export_russia.xlsx]Sheet6!$E$5</c:f>
              <c:strCache>
                <c:ptCount val="1"/>
                <c:pt idx="0">
                  <c:v>Commodities and transactions not cl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[export_russia.xlsx]Sheet6!$F$1:$K$1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[export_russia.xlsx]Sheet6!$F$5:$K$5</c:f>
              <c:numCache>
                <c:formatCode>0.00</c:formatCode>
                <c:ptCount val="6"/>
                <c:pt idx="0">
                  <c:v>8.0829824108515176</c:v>
                </c:pt>
                <c:pt idx="1">
                  <c:v>10.757953276748299</c:v>
                </c:pt>
                <c:pt idx="2">
                  <c:v>3.5637200617691178</c:v>
                </c:pt>
                <c:pt idx="3">
                  <c:v>3.5792354518928482</c:v>
                </c:pt>
                <c:pt idx="4">
                  <c:v>14.697145749672819</c:v>
                </c:pt>
                <c:pt idx="5">
                  <c:v>14.390809971768734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C4-459A-ADB8-26B6D461E116}"/>
            </c:ext>
          </c:extLst>
        </c:ser>
        <c:ser>
          <c:idx val="4"/>
          <c:order val="4"/>
          <c:tx>
            <c:strRef>
              <c:f>[export_russia.xlsx]Sheet6!$E$6</c:f>
              <c:strCache>
                <c:ptCount val="1"/>
                <c:pt idx="0">
                  <c:v>Crude materials, inedible, except 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[export_russia.xlsx]Sheet6!$F$1:$K$1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[export_russia.xlsx]Sheet6!$F$6:$K$6</c:f>
              <c:numCache>
                <c:formatCode>0.00</c:formatCode>
                <c:ptCount val="6"/>
                <c:pt idx="0">
                  <c:v>4.0957825342800689</c:v>
                </c:pt>
                <c:pt idx="1">
                  <c:v>3.1366527326958327</c:v>
                </c:pt>
                <c:pt idx="2">
                  <c:v>3.0651100170076346</c:v>
                </c:pt>
                <c:pt idx="3">
                  <c:v>3.5431288862668811</c:v>
                </c:pt>
                <c:pt idx="4">
                  <c:v>4.2207891463256972</c:v>
                </c:pt>
                <c:pt idx="5">
                  <c:v>4.1762512507692611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C4-459A-ADB8-26B6D461E116}"/>
            </c:ext>
          </c:extLst>
        </c:ser>
        <c:ser>
          <c:idx val="5"/>
          <c:order val="5"/>
          <c:tx>
            <c:strRef>
              <c:f>[export_russia.xlsx]Sheet6!$E$7</c:f>
              <c:strCache>
                <c:ptCount val="1"/>
                <c:pt idx="0">
                  <c:v>Food and live animals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[export_russia.xlsx]Sheet6!$F$1:$K$1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[export_russia.xlsx]Sheet6!$F$7:$K$7</c:f>
              <c:numCache>
                <c:formatCode>0.00</c:formatCode>
                <c:ptCount val="6"/>
                <c:pt idx="0">
                  <c:v>1.9696100877649718</c:v>
                </c:pt>
                <c:pt idx="1">
                  <c:v>1.5688632221437886</c:v>
                </c:pt>
                <c:pt idx="2">
                  <c:v>2.3623880737674479</c:v>
                </c:pt>
                <c:pt idx="3">
                  <c:v>3.7016054787774135</c:v>
                </c:pt>
                <c:pt idx="4">
                  <c:v>4.3767272058463096</c:v>
                </c:pt>
                <c:pt idx="5">
                  <c:v>4.5029191288407446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C4-459A-ADB8-26B6D461E116}"/>
            </c:ext>
          </c:extLst>
        </c:ser>
        <c:ser>
          <c:idx val="6"/>
          <c:order val="6"/>
          <c:tx>
            <c:strRef>
              <c:f>[export_russia.xlsx]Sheet6!$E$8</c:f>
              <c:strCache>
                <c:ptCount val="1"/>
                <c:pt idx="0">
                  <c:v>Machinery and transport equipment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[export_russia.xlsx]Sheet6!$F$1:$K$1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[export_russia.xlsx]Sheet6!$F$8:$K$8</c:f>
              <c:numCache>
                <c:formatCode>0.00</c:formatCode>
                <c:ptCount val="6"/>
                <c:pt idx="0">
                  <c:v>3.7544134513373231</c:v>
                </c:pt>
                <c:pt idx="1">
                  <c:v>2.7526055980495521</c:v>
                </c:pt>
                <c:pt idx="2">
                  <c:v>4.0483000112115128</c:v>
                </c:pt>
                <c:pt idx="3">
                  <c:v>5.3772597965481976</c:v>
                </c:pt>
                <c:pt idx="4">
                  <c:v>5.9184109832927074</c:v>
                </c:pt>
                <c:pt idx="5">
                  <c:v>5.0529933470923165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C4-459A-ADB8-26B6D461E116}"/>
            </c:ext>
          </c:extLst>
        </c:ser>
        <c:ser>
          <c:idx val="7"/>
          <c:order val="7"/>
          <c:tx>
            <c:strRef>
              <c:f>[export_russia.xlsx]Sheet6!$E$9</c:f>
              <c:strCache>
                <c:ptCount val="1"/>
                <c:pt idx="0">
                  <c:v>Manufactured goods classified chief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[export_russia.xlsx]Sheet6!$F$1:$K$1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[export_russia.xlsx]Sheet6!$F$9:$K$9</c:f>
              <c:numCache>
                <c:formatCode>0.00</c:formatCode>
                <c:ptCount val="6"/>
                <c:pt idx="0">
                  <c:v>15.395833641589091</c:v>
                </c:pt>
                <c:pt idx="1">
                  <c:v>11.201344480485989</c:v>
                </c:pt>
                <c:pt idx="2">
                  <c:v>10.209475867358311</c:v>
                </c:pt>
                <c:pt idx="3">
                  <c:v>12.646878090038143</c:v>
                </c:pt>
                <c:pt idx="4">
                  <c:v>13.77217058064207</c:v>
                </c:pt>
                <c:pt idx="5">
                  <c:v>12.512615736673343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C4-459A-ADB8-26B6D461E116}"/>
            </c:ext>
          </c:extLst>
        </c:ser>
        <c:ser>
          <c:idx val="8"/>
          <c:order val="8"/>
          <c:tx>
            <c:strRef>
              <c:f>[export_russia.xlsx]Sheet6!$E$10</c:f>
              <c:strCache>
                <c:ptCount val="1"/>
                <c:pt idx="0">
                  <c:v>Mineral fuels, lubricants and relat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[export_russia.xlsx]Sheet6!$F$1:$K$1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[export_russia.xlsx]Sheet6!$F$10:$K$10</c:f>
              <c:numCache>
                <c:formatCode>0.00</c:formatCode>
                <c:ptCount val="6"/>
                <c:pt idx="0">
                  <c:v>61.463540925102954</c:v>
                </c:pt>
                <c:pt idx="1">
                  <c:v>65.648293308273239</c:v>
                </c:pt>
                <c:pt idx="2">
                  <c:v>70.559480913164805</c:v>
                </c:pt>
                <c:pt idx="3">
                  <c:v>62.836946078791975</c:v>
                </c:pt>
                <c:pt idx="4">
                  <c:v>49.124877378234885</c:v>
                </c:pt>
                <c:pt idx="5">
                  <c:v>51.951712168502596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C4-459A-ADB8-26B6D461E116}"/>
            </c:ext>
          </c:extLst>
        </c:ser>
        <c:ser>
          <c:idx val="9"/>
          <c:order val="9"/>
          <c:tx>
            <c:strRef>
              <c:f>[export_russia.xlsx]Sheet6!$E$11</c:f>
              <c:strCache>
                <c:ptCount val="1"/>
                <c:pt idx="0">
                  <c:v>Miscellaneous manufactured articles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[export_russia.xlsx]Sheet6!$F$1:$K$1</c:f>
              <c:numCache>
                <c:formatCode>General</c:formatCode>
                <c:ptCount val="6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[export_russia.xlsx]Sheet6!$F$11:$K$11</c:f>
              <c:numCache>
                <c:formatCode>0.00</c:formatCode>
                <c:ptCount val="6"/>
                <c:pt idx="0">
                  <c:v>0.73226102290751771</c:v>
                </c:pt>
                <c:pt idx="1">
                  <c:v>0.58674275628240125</c:v>
                </c:pt>
                <c:pt idx="2">
                  <c:v>1.1094277249582583</c:v>
                </c:pt>
                <c:pt idx="3">
                  <c:v>1.6729266334781736</c:v>
                </c:pt>
                <c:pt idx="4">
                  <c:v>1.4036465687871766</c:v>
                </c:pt>
                <c:pt idx="5">
                  <c:v>1.2992813706436519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4C4-459A-ADB8-26B6D461E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5230079"/>
        <c:axId val="1895227167"/>
      </c:barChart>
      <c:catAx>
        <c:axId val="1895230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895227167"/>
        <c:crosses val="autoZero"/>
        <c:auto val="1"/>
        <c:lblAlgn val="ctr"/>
        <c:lblOffset val="100"/>
        <c:noMultiLvlLbl val="0"/>
      </c:catAx>
      <c:valAx>
        <c:axId val="1895227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895230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'ipi5'!$E$8</c:f>
              <c:strCache>
                <c:ptCount val="1"/>
                <c:pt idx="0">
                  <c:v>Extraction of natural resources</c:v>
                </c:pt>
              </c:strCache>
            </c:strRef>
          </c:tx>
          <c:marker>
            <c:symbol val="none"/>
          </c:marker>
          <c:cat>
            <c:strRef>
              <c:f>'ipi5'!$F$7:$AD$7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'ipi5'!$F$8:$AD$8</c:f>
              <c:numCache>
                <c:formatCode>General</c:formatCode>
                <c:ptCount val="25"/>
                <c:pt idx="0">
                  <c:v>100</c:v>
                </c:pt>
                <c:pt idx="1">
                  <c:v>88.2</c:v>
                </c:pt>
                <c:pt idx="2">
                  <c:v>79.027199999999993</c:v>
                </c:pt>
                <c:pt idx="3">
                  <c:v>72.705023999999995</c:v>
                </c:pt>
                <c:pt idx="4">
                  <c:v>70.741988351999993</c:v>
                </c:pt>
                <c:pt idx="5">
                  <c:v>68.619728701439996</c:v>
                </c:pt>
                <c:pt idx="6">
                  <c:v>68.756968158842881</c:v>
                </c:pt>
                <c:pt idx="7">
                  <c:v>67.175557891189499</c:v>
                </c:pt>
                <c:pt idx="8">
                  <c:v>69.86258020683708</c:v>
                </c:pt>
                <c:pt idx="9">
                  <c:v>74.333785340074655</c:v>
                </c:pt>
                <c:pt idx="10">
                  <c:v>78.793812460479131</c:v>
                </c:pt>
                <c:pt idx="11">
                  <c:v>84.151791707791702</c:v>
                </c:pt>
                <c:pt idx="12">
                  <c:v>91.472997586369587</c:v>
                </c:pt>
                <c:pt idx="13">
                  <c:v>97.693161422242724</c:v>
                </c:pt>
                <c:pt idx="14">
                  <c:v>99.06086568215413</c:v>
                </c:pt>
                <c:pt idx="15">
                  <c:v>101.83456992125444</c:v>
                </c:pt>
                <c:pt idx="16">
                  <c:v>105.19511072865583</c:v>
                </c:pt>
                <c:pt idx="17">
                  <c:v>105.61589117157045</c:v>
                </c:pt>
                <c:pt idx="18">
                  <c:v>102.65864621876648</c:v>
                </c:pt>
                <c:pt idx="19">
                  <c:v>106.5596747750796</c:v>
                </c:pt>
                <c:pt idx="20">
                  <c:v>108.47774892103104</c:v>
                </c:pt>
                <c:pt idx="21">
                  <c:v>109.56252641024135</c:v>
                </c:pt>
                <c:pt idx="22">
                  <c:v>110.767714200754</c:v>
                </c:pt>
                <c:pt idx="23">
                  <c:v>112.31846219956456</c:v>
                </c:pt>
                <c:pt idx="24">
                  <c:v>112.65541758616325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43-4453-B3C4-08509EB84456}"/>
            </c:ext>
          </c:extLst>
        </c:ser>
        <c:ser>
          <c:idx val="1"/>
          <c:order val="1"/>
          <c:tx>
            <c:strRef>
              <c:f>'ipi5'!$E$9</c:f>
              <c:strCache>
                <c:ptCount val="1"/>
                <c:pt idx="0">
                  <c:v>Extraction of fuel and energy resources</c:v>
                </c:pt>
              </c:strCache>
            </c:strRef>
          </c:tx>
          <c:marker>
            <c:symbol val="none"/>
          </c:marker>
          <c:cat>
            <c:strRef>
              <c:f>'ipi5'!$F$7:$AD$7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'ipi5'!$F$9:$AD$9</c:f>
              <c:numCache>
                <c:formatCode>General</c:formatCode>
                <c:ptCount val="25"/>
                <c:pt idx="0">
                  <c:v>100</c:v>
                </c:pt>
                <c:pt idx="1">
                  <c:v>94.7</c:v>
                </c:pt>
                <c:pt idx="2">
                  <c:v>86.366400000000013</c:v>
                </c:pt>
                <c:pt idx="3">
                  <c:v>80.320752000000013</c:v>
                </c:pt>
                <c:pt idx="4">
                  <c:v>77.750487936000013</c:v>
                </c:pt>
                <c:pt idx="5">
                  <c:v>76.428729641088012</c:v>
                </c:pt>
                <c:pt idx="6">
                  <c:v>76.73444455965236</c:v>
                </c:pt>
                <c:pt idx="7">
                  <c:v>75.890365669496191</c:v>
                </c:pt>
                <c:pt idx="8">
                  <c:v>76.952830788869136</c:v>
                </c:pt>
                <c:pt idx="9">
                  <c:v>80.723519497523725</c:v>
                </c:pt>
                <c:pt idx="10">
                  <c:v>85.647654186872657</c:v>
                </c:pt>
                <c:pt idx="11">
                  <c:v>91.899932942514354</c:v>
                </c:pt>
                <c:pt idx="12">
                  <c:v>101.36562603559332</c:v>
                </c:pt>
                <c:pt idx="13">
                  <c:v>109.17077924033401</c:v>
                </c:pt>
                <c:pt idx="14">
                  <c:v>111.3541948251407</c:v>
                </c:pt>
                <c:pt idx="15">
                  <c:v>114.36075808541949</c:v>
                </c:pt>
                <c:pt idx="16">
                  <c:v>117.44849855372583</c:v>
                </c:pt>
                <c:pt idx="17">
                  <c:v>117.56594705227955</c:v>
                </c:pt>
                <c:pt idx="18">
                  <c:v>116.27272163470448</c:v>
                </c:pt>
                <c:pt idx="19">
                  <c:v>120.45853961355384</c:v>
                </c:pt>
                <c:pt idx="20">
                  <c:v>121.90404208891648</c:v>
                </c:pt>
                <c:pt idx="21">
                  <c:v>122.75737038353891</c:v>
                </c:pt>
                <c:pt idx="22">
                  <c:v>123.86218671699076</c:v>
                </c:pt>
                <c:pt idx="23">
                  <c:v>125.59625733102865</c:v>
                </c:pt>
                <c:pt idx="24">
                  <c:v>125.59625733102865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43-4453-B3C4-08509EB84456}"/>
            </c:ext>
          </c:extLst>
        </c:ser>
        <c:ser>
          <c:idx val="2"/>
          <c:order val="2"/>
          <c:tx>
            <c:strRef>
              <c:f>'ipi5'!$E$10</c:f>
              <c:strCache>
                <c:ptCount val="1"/>
                <c:pt idx="0">
                  <c:v>Extraction of other resources</c:v>
                </c:pt>
              </c:strCache>
            </c:strRef>
          </c:tx>
          <c:marker>
            <c:symbol val="none"/>
          </c:marker>
          <c:cat>
            <c:strRef>
              <c:f>'ipi5'!$F$7:$AD$7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'ipi5'!$F$10:$AD$10</c:f>
              <c:numCache>
                <c:formatCode>General</c:formatCode>
                <c:ptCount val="25"/>
                <c:pt idx="0">
                  <c:v>100</c:v>
                </c:pt>
                <c:pt idx="1">
                  <c:v>71</c:v>
                </c:pt>
                <c:pt idx="2">
                  <c:v>59.498000000000005</c:v>
                </c:pt>
                <c:pt idx="3">
                  <c:v>52.536734000000003</c:v>
                </c:pt>
                <c:pt idx="4">
                  <c:v>52.063903394</c:v>
                </c:pt>
                <c:pt idx="5">
                  <c:v>47.846727219086006</c:v>
                </c:pt>
                <c:pt idx="6">
                  <c:v>47.511800128552402</c:v>
                </c:pt>
                <c:pt idx="7">
                  <c:v>43.995926919039519</c:v>
                </c:pt>
                <c:pt idx="8">
                  <c:v>50.815295591490646</c:v>
                </c:pt>
                <c:pt idx="9">
                  <c:v>60.063679389141946</c:v>
                </c:pt>
                <c:pt idx="10">
                  <c:v>57.781259572354557</c:v>
                </c:pt>
                <c:pt idx="11">
                  <c:v>57.261228236203358</c:v>
                </c:pt>
                <c:pt idx="12">
                  <c:v>58.692758942108441</c:v>
                </c:pt>
                <c:pt idx="13">
                  <c:v>63.681643452187657</c:v>
                </c:pt>
                <c:pt idx="14">
                  <c:v>62.216965652787337</c:v>
                </c:pt>
                <c:pt idx="15">
                  <c:v>64.830078210204405</c:v>
                </c:pt>
                <c:pt idx="16">
                  <c:v>67.423281338612583</c:v>
                </c:pt>
                <c:pt idx="17">
                  <c:v>68.164937433337315</c:v>
                </c:pt>
                <c:pt idx="18">
                  <c:v>57.19038250657001</c:v>
                </c:pt>
                <c:pt idx="19">
                  <c:v>59.992711249391938</c:v>
                </c:pt>
                <c:pt idx="20">
                  <c:v>63.952230191851804</c:v>
                </c:pt>
                <c:pt idx="21">
                  <c:v>66.126606018374773</c:v>
                </c:pt>
                <c:pt idx="22">
                  <c:v>67.647517956797387</c:v>
                </c:pt>
                <c:pt idx="23">
                  <c:v>68.729878244106146</c:v>
                </c:pt>
                <c:pt idx="24">
                  <c:v>70.241935565476481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43-4453-B3C4-08509EB84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984952"/>
        <c:axId val="160984560"/>
      </c:lineChart>
      <c:catAx>
        <c:axId val="160984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984560"/>
        <c:crosses val="autoZero"/>
        <c:auto val="1"/>
        <c:lblAlgn val="ctr"/>
        <c:lblOffset val="100"/>
        <c:noMultiLvlLbl val="0"/>
      </c:catAx>
      <c:valAx>
        <c:axId val="16098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984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69418462566926"/>
          <c:y val="0.29514473922547607"/>
          <c:w val="0.26327892207628534"/>
          <c:h val="0.3968071686725513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'ipi6'!$D$20</c:f>
              <c:strCache>
                <c:ptCount val="1"/>
                <c:pt idx="0">
                  <c:v>Processing industries</c:v>
                </c:pt>
              </c:strCache>
            </c:strRef>
          </c:tx>
          <c:marker>
            <c:symbol val="none"/>
          </c:marker>
          <c:cat>
            <c:strRef>
              <c:f>'ipi6'!$E$19:$AC$19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'ipi6'!$E$20:$AC$20</c:f>
              <c:numCache>
                <c:formatCode>General</c:formatCode>
                <c:ptCount val="25"/>
                <c:pt idx="0">
                  <c:v>100</c:v>
                </c:pt>
                <c:pt idx="1">
                  <c:v>81.8</c:v>
                </c:pt>
                <c:pt idx="2">
                  <c:v>69.202799999999996</c:v>
                </c:pt>
                <c:pt idx="3">
                  <c:v>50.379638399999997</c:v>
                </c:pt>
                <c:pt idx="4">
                  <c:v>47.457619372799996</c:v>
                </c:pt>
                <c:pt idx="5">
                  <c:v>42.569484577401596</c:v>
                </c:pt>
                <c:pt idx="6">
                  <c:v>43.420874268949632</c:v>
                </c:pt>
                <c:pt idx="7">
                  <c:v>40.728780064274751</c:v>
                </c:pt>
                <c:pt idx="8">
                  <c:v>45.942063912501915</c:v>
                </c:pt>
                <c:pt idx="9">
                  <c:v>50.949748878964627</c:v>
                </c:pt>
                <c:pt idx="10">
                  <c:v>51.968743856543917</c:v>
                </c:pt>
                <c:pt idx="11">
                  <c:v>52.540400038965899</c:v>
                </c:pt>
                <c:pt idx="12">
                  <c:v>57.95206124297939</c:v>
                </c:pt>
                <c:pt idx="13">
                  <c:v>64.037027673492233</c:v>
                </c:pt>
                <c:pt idx="14">
                  <c:v>68.903841776677638</c:v>
                </c:pt>
                <c:pt idx="15">
                  <c:v>74.691764485918569</c:v>
                </c:pt>
                <c:pt idx="16">
                  <c:v>82.534399756940019</c:v>
                </c:pt>
                <c:pt idx="17">
                  <c:v>82.947071755724721</c:v>
                </c:pt>
                <c:pt idx="18">
                  <c:v>70.339116848854559</c:v>
                </c:pt>
                <c:pt idx="19">
                  <c:v>77.795063234833137</c:v>
                </c:pt>
                <c:pt idx="20">
                  <c:v>84.018668293619797</c:v>
                </c:pt>
                <c:pt idx="21">
                  <c:v>88.303620376594409</c:v>
                </c:pt>
                <c:pt idx="22">
                  <c:v>88.745138478477386</c:v>
                </c:pt>
                <c:pt idx="23">
                  <c:v>90.608786386525409</c:v>
                </c:pt>
                <c:pt idx="24">
                  <c:v>85.715911921653017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81-413B-B6D0-D900C5756332}"/>
            </c:ext>
          </c:extLst>
        </c:ser>
        <c:ser>
          <c:idx val="1"/>
          <c:order val="1"/>
          <c:tx>
            <c:strRef>
              <c:f>'ipi6'!$D$21</c:f>
              <c:strCache>
                <c:ptCount val="1"/>
                <c:pt idx="0">
                  <c:v>Food, tabacco and beverages</c:v>
                </c:pt>
              </c:strCache>
            </c:strRef>
          </c:tx>
          <c:marker>
            <c:symbol val="none"/>
          </c:marker>
          <c:cat>
            <c:strRef>
              <c:f>'ipi6'!$E$19:$AC$19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'ipi6'!$E$21:$AC$21</c:f>
              <c:numCache>
                <c:formatCode>General</c:formatCode>
                <c:ptCount val="25"/>
                <c:pt idx="0">
                  <c:v>100</c:v>
                </c:pt>
                <c:pt idx="1">
                  <c:v>80</c:v>
                </c:pt>
                <c:pt idx="2">
                  <c:v>70.8</c:v>
                </c:pt>
                <c:pt idx="3">
                  <c:v>56.710799999999992</c:v>
                </c:pt>
                <c:pt idx="4">
                  <c:v>50.189057999999996</c:v>
                </c:pt>
                <c:pt idx="5">
                  <c:v>46.726012997999995</c:v>
                </c:pt>
                <c:pt idx="6">
                  <c:v>46.445656920011999</c:v>
                </c:pt>
                <c:pt idx="7">
                  <c:v>46.074091664651903</c:v>
                </c:pt>
                <c:pt idx="8">
                  <c:v>51.879427214398035</c:v>
                </c:pt>
                <c:pt idx="9">
                  <c:v>54.629036856761132</c:v>
                </c:pt>
                <c:pt idx="10">
                  <c:v>58.999359805302021</c:v>
                </c:pt>
                <c:pt idx="11">
                  <c:v>63.247313711283766</c:v>
                </c:pt>
                <c:pt idx="12">
                  <c:v>67.611378357362341</c:v>
                </c:pt>
                <c:pt idx="13">
                  <c:v>70.586279005086283</c:v>
                </c:pt>
                <c:pt idx="14">
                  <c:v>75.244973419421981</c:v>
                </c:pt>
                <c:pt idx="15">
                  <c:v>80.737856479039777</c:v>
                </c:pt>
                <c:pt idx="16">
                  <c:v>86.631720002009672</c:v>
                </c:pt>
                <c:pt idx="17">
                  <c:v>88.277722682047866</c:v>
                </c:pt>
                <c:pt idx="18">
                  <c:v>88.542555850094018</c:v>
                </c:pt>
                <c:pt idx="19">
                  <c:v>91.375917637297022</c:v>
                </c:pt>
                <c:pt idx="20">
                  <c:v>94.939578425151609</c:v>
                </c:pt>
                <c:pt idx="21">
                  <c:v>98.832101140582822</c:v>
                </c:pt>
                <c:pt idx="22">
                  <c:v>99.425093747426303</c:v>
                </c:pt>
                <c:pt idx="23">
                  <c:v>101.91072109111195</c:v>
                </c:pt>
                <c:pt idx="24">
                  <c:v>103.94893551293418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81-413B-B6D0-D900C5756332}"/>
            </c:ext>
          </c:extLst>
        </c:ser>
        <c:ser>
          <c:idx val="2"/>
          <c:order val="2"/>
          <c:tx>
            <c:strRef>
              <c:f>'ipi6'!$D$22</c:f>
              <c:strCache>
                <c:ptCount val="1"/>
                <c:pt idx="0">
                  <c:v>Textile and garment manufacturing</c:v>
                </c:pt>
              </c:strCache>
            </c:strRef>
          </c:tx>
          <c:marker>
            <c:symbol val="none"/>
          </c:marker>
          <c:cat>
            <c:strRef>
              <c:f>'ipi6'!$E$19:$AC$19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'ipi6'!$E$22:$AC$22</c:f>
              <c:numCache>
                <c:formatCode>General</c:formatCode>
                <c:ptCount val="25"/>
                <c:pt idx="0">
                  <c:v>100</c:v>
                </c:pt>
                <c:pt idx="1">
                  <c:v>71.900000000000006</c:v>
                </c:pt>
                <c:pt idx="2">
                  <c:v>56.72910000000001</c:v>
                </c:pt>
                <c:pt idx="3">
                  <c:v>31.201005000000006</c:v>
                </c:pt>
                <c:pt idx="4">
                  <c:v>22.027909530000002</c:v>
                </c:pt>
                <c:pt idx="5">
                  <c:v>17.269881071520004</c:v>
                </c:pt>
                <c:pt idx="6">
                  <c:v>17.632548574021925</c:v>
                </c:pt>
                <c:pt idx="7">
                  <c:v>16.274842333822235</c:v>
                </c:pt>
                <c:pt idx="8">
                  <c:v>18.764893210897036</c:v>
                </c:pt>
                <c:pt idx="9">
                  <c:v>23.4373516204104</c:v>
                </c:pt>
                <c:pt idx="10">
                  <c:v>25.265465046802412</c:v>
                </c:pt>
                <c:pt idx="11">
                  <c:v>24.633828420632355</c:v>
                </c:pt>
                <c:pt idx="12">
                  <c:v>24.929434361679945</c:v>
                </c:pt>
                <c:pt idx="13">
                  <c:v>23.93225698721275</c:v>
                </c:pt>
                <c:pt idx="14">
                  <c:v>24.793818238752404</c:v>
                </c:pt>
                <c:pt idx="15">
                  <c:v>27.719488790925187</c:v>
                </c:pt>
                <c:pt idx="16">
                  <c:v>27.58089134697056</c:v>
                </c:pt>
                <c:pt idx="17">
                  <c:v>26.091523214234147</c:v>
                </c:pt>
                <c:pt idx="18">
                  <c:v>21.890787976742448</c:v>
                </c:pt>
                <c:pt idx="19">
                  <c:v>23.817177318695784</c:v>
                </c:pt>
                <c:pt idx="20">
                  <c:v>24.007714737245351</c:v>
                </c:pt>
                <c:pt idx="21">
                  <c:v>24.17576874040607</c:v>
                </c:pt>
                <c:pt idx="22">
                  <c:v>25.215326796243531</c:v>
                </c:pt>
                <c:pt idx="23">
                  <c:v>24.584943626337445</c:v>
                </c:pt>
                <c:pt idx="24">
                  <c:v>21.708505222055965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81-413B-B6D0-D900C5756332}"/>
            </c:ext>
          </c:extLst>
        </c:ser>
        <c:ser>
          <c:idx val="3"/>
          <c:order val="3"/>
          <c:tx>
            <c:strRef>
              <c:f>'ipi6'!$D$23</c:f>
              <c:strCache>
                <c:ptCount val="1"/>
                <c:pt idx="0">
                  <c:v>Leather, leather goods and shoes manufacturing</c:v>
                </c:pt>
              </c:strCache>
            </c:strRef>
          </c:tx>
          <c:marker>
            <c:symbol val="none"/>
          </c:marker>
          <c:cat>
            <c:strRef>
              <c:f>'ipi6'!$E$19:$AC$19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'ipi6'!$E$23:$AC$23</c:f>
              <c:numCache>
                <c:formatCode>General</c:formatCode>
                <c:ptCount val="25"/>
                <c:pt idx="0">
                  <c:v>100</c:v>
                </c:pt>
                <c:pt idx="1">
                  <c:v>78</c:v>
                </c:pt>
                <c:pt idx="2">
                  <c:v>60.84</c:v>
                </c:pt>
                <c:pt idx="3">
                  <c:v>30.602519999999998</c:v>
                </c:pt>
                <c:pt idx="4">
                  <c:v>20.779111080000003</c:v>
                </c:pt>
                <c:pt idx="5">
                  <c:v>15.168751088400002</c:v>
                </c:pt>
                <c:pt idx="6">
                  <c:v>13.424344713234001</c:v>
                </c:pt>
                <c:pt idx="7">
                  <c:v>10.591807978741629</c:v>
                </c:pt>
                <c:pt idx="8">
                  <c:v>14.214206307471265</c:v>
                </c:pt>
                <c:pt idx="9">
                  <c:v>15.294485986839081</c:v>
                </c:pt>
                <c:pt idx="10">
                  <c:v>17.389830567036036</c:v>
                </c:pt>
                <c:pt idx="11">
                  <c:v>19.372271251678143</c:v>
                </c:pt>
                <c:pt idx="12">
                  <c:v>21.60008244562113</c:v>
                </c:pt>
                <c:pt idx="13">
                  <c:v>21.470481950947406</c:v>
                </c:pt>
                <c:pt idx="14">
                  <c:v>21.513422914849301</c:v>
                </c:pt>
                <c:pt idx="15">
                  <c:v>26.24637595611615</c:v>
                </c:pt>
                <c:pt idx="16">
                  <c:v>26.850042603106822</c:v>
                </c:pt>
                <c:pt idx="17">
                  <c:v>26.769492475297501</c:v>
                </c:pt>
                <c:pt idx="18">
                  <c:v>26.367950088168037</c:v>
                </c:pt>
                <c:pt idx="19">
                  <c:v>31.615172155713477</c:v>
                </c:pt>
                <c:pt idx="20">
                  <c:v>33.417236968589144</c:v>
                </c:pt>
                <c:pt idx="21">
                  <c:v>32.78230946618595</c:v>
                </c:pt>
                <c:pt idx="22">
                  <c:v>31.339887849673765</c:v>
                </c:pt>
                <c:pt idx="23">
                  <c:v>30.462370989882903</c:v>
                </c:pt>
                <c:pt idx="24">
                  <c:v>26.989660697036253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81-413B-B6D0-D900C5756332}"/>
            </c:ext>
          </c:extLst>
        </c:ser>
        <c:ser>
          <c:idx val="4"/>
          <c:order val="4"/>
          <c:tx>
            <c:strRef>
              <c:f>'ipi6'!$D$24</c:f>
              <c:strCache>
                <c:ptCount val="1"/>
                <c:pt idx="0">
                  <c:v>Wood processing and manufacturing goods from wood</c:v>
                </c:pt>
              </c:strCache>
            </c:strRef>
          </c:tx>
          <c:marker>
            <c:symbol val="none"/>
          </c:marker>
          <c:cat>
            <c:strRef>
              <c:f>'ipi6'!$E$19:$AC$19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'ipi6'!$E$24:$AC$24</c:f>
              <c:numCache>
                <c:formatCode>General</c:formatCode>
                <c:ptCount val="25"/>
                <c:pt idx="0">
                  <c:v>100</c:v>
                </c:pt>
                <c:pt idx="1">
                  <c:v>78.7</c:v>
                </c:pt>
                <c:pt idx="2">
                  <c:v>65.793199999999999</c:v>
                </c:pt>
                <c:pt idx="3">
                  <c:v>44.147237199999999</c:v>
                </c:pt>
                <c:pt idx="4">
                  <c:v>40.703752698399995</c:v>
                </c:pt>
                <c:pt idx="5">
                  <c:v>32.603705911418395</c:v>
                </c:pt>
                <c:pt idx="6">
                  <c:v>30.777898380378964</c:v>
                </c:pt>
                <c:pt idx="7">
                  <c:v>29.485226648403046</c:v>
                </c:pt>
                <c:pt idx="8">
                  <c:v>32.78757203302419</c:v>
                </c:pt>
                <c:pt idx="9">
                  <c:v>37.410619689680601</c:v>
                </c:pt>
                <c:pt idx="10">
                  <c:v>36.475354197438584</c:v>
                </c:pt>
                <c:pt idx="11">
                  <c:v>38.007319073731004</c:v>
                </c:pt>
                <c:pt idx="12">
                  <c:v>41.694029023882912</c:v>
                </c:pt>
                <c:pt idx="13">
                  <c:v>45.32140954896073</c:v>
                </c:pt>
                <c:pt idx="14">
                  <c:v>48.539229626936937</c:v>
                </c:pt>
                <c:pt idx="15">
                  <c:v>50.286641893506669</c:v>
                </c:pt>
                <c:pt idx="16">
                  <c:v>54.259286603093699</c:v>
                </c:pt>
                <c:pt idx="17">
                  <c:v>54.205027316490607</c:v>
                </c:pt>
                <c:pt idx="18">
                  <c:v>41.68366600638128</c:v>
                </c:pt>
                <c:pt idx="19">
                  <c:v>47.269277251236375</c:v>
                </c:pt>
                <c:pt idx="20">
                  <c:v>52.090743530862483</c:v>
                </c:pt>
                <c:pt idx="21">
                  <c:v>50.11129527668971</c:v>
                </c:pt>
                <c:pt idx="22">
                  <c:v>54.120198898824881</c:v>
                </c:pt>
                <c:pt idx="23">
                  <c:v>51.251828357187158</c:v>
                </c:pt>
                <c:pt idx="24">
                  <c:v>49.509266193042798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581-413B-B6D0-D900C5756332}"/>
            </c:ext>
          </c:extLst>
        </c:ser>
        <c:ser>
          <c:idx val="5"/>
          <c:order val="5"/>
          <c:tx>
            <c:strRef>
              <c:f>'ipi6'!$D$25</c:f>
              <c:strCache>
                <c:ptCount val="1"/>
                <c:pt idx="0">
                  <c:v>Pulp and paper manufacturing; publishing and polygraphic activities</c:v>
                </c:pt>
              </c:strCache>
            </c:strRef>
          </c:tx>
          <c:marker>
            <c:symbol val="none"/>
          </c:marker>
          <c:cat>
            <c:strRef>
              <c:f>'ipi6'!$E$19:$AC$19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'ipi6'!$E$25:$AC$25</c:f>
              <c:numCache>
                <c:formatCode>General</c:formatCode>
                <c:ptCount val="25"/>
                <c:pt idx="0">
                  <c:v>100</c:v>
                </c:pt>
                <c:pt idx="1">
                  <c:v>88</c:v>
                </c:pt>
                <c:pt idx="2">
                  <c:v>73.040000000000006</c:v>
                </c:pt>
                <c:pt idx="3">
                  <c:v>57.701600000000006</c:v>
                </c:pt>
                <c:pt idx="4">
                  <c:v>62.663937599999997</c:v>
                </c:pt>
                <c:pt idx="5">
                  <c:v>54.204306023999997</c:v>
                </c:pt>
                <c:pt idx="6">
                  <c:v>54.692144778215997</c:v>
                </c:pt>
                <c:pt idx="7">
                  <c:v>57.645520596239663</c:v>
                </c:pt>
                <c:pt idx="8">
                  <c:v>68.771106071313909</c:v>
                </c:pt>
                <c:pt idx="9">
                  <c:v>81.149905164150411</c:v>
                </c:pt>
                <c:pt idx="10">
                  <c:v>88.940296059908846</c:v>
                </c:pt>
                <c:pt idx="11">
                  <c:v>92.58684819836509</c:v>
                </c:pt>
                <c:pt idx="12">
                  <c:v>99.808622357837564</c:v>
                </c:pt>
                <c:pt idx="13">
                  <c:v>104.89886209808726</c:v>
                </c:pt>
                <c:pt idx="14">
                  <c:v>108.67522113361839</c:v>
                </c:pt>
                <c:pt idx="15">
                  <c:v>115.95646094957083</c:v>
                </c:pt>
                <c:pt idx="16">
                  <c:v>125.58084720838521</c:v>
                </c:pt>
                <c:pt idx="17">
                  <c:v>125.95758975001036</c:v>
                </c:pt>
                <c:pt idx="18">
                  <c:v>105.9303329797587</c:v>
                </c:pt>
                <c:pt idx="19">
                  <c:v>109.21417330213121</c:v>
                </c:pt>
                <c:pt idx="20">
                  <c:v>116.31309456676973</c:v>
                </c:pt>
                <c:pt idx="21">
                  <c:v>123.05925405164238</c:v>
                </c:pt>
                <c:pt idx="22">
                  <c:v>116.66017284095699</c:v>
                </c:pt>
                <c:pt idx="23">
                  <c:v>117.12681353232082</c:v>
                </c:pt>
                <c:pt idx="24">
                  <c:v>109.74782427978462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581-413B-B6D0-D900C5756332}"/>
            </c:ext>
          </c:extLst>
        </c:ser>
        <c:ser>
          <c:idx val="6"/>
          <c:order val="6"/>
          <c:tx>
            <c:strRef>
              <c:f>'ipi6'!$D$26</c:f>
              <c:strCache>
                <c:ptCount val="1"/>
                <c:pt idx="0">
                  <c:v>Coke and petrochemicals manufacturing</c:v>
                </c:pt>
              </c:strCache>
            </c:strRef>
          </c:tx>
          <c:marker>
            <c:symbol val="none"/>
          </c:marker>
          <c:cat>
            <c:strRef>
              <c:f>'ipi6'!$E$19:$AC$19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'ipi6'!$E$26:$AC$26</c:f>
              <c:numCache>
                <c:formatCode>General</c:formatCode>
                <c:ptCount val="25"/>
                <c:pt idx="0">
                  <c:v>100</c:v>
                </c:pt>
                <c:pt idx="1">
                  <c:v>82.8</c:v>
                </c:pt>
                <c:pt idx="2">
                  <c:v>71.622</c:v>
                </c:pt>
                <c:pt idx="3">
                  <c:v>62.024651999999996</c:v>
                </c:pt>
                <c:pt idx="4">
                  <c:v>62.272750607999996</c:v>
                </c:pt>
                <c:pt idx="5">
                  <c:v>61.400932099487989</c:v>
                </c:pt>
                <c:pt idx="6">
                  <c:v>60.848323710592595</c:v>
                </c:pt>
                <c:pt idx="7">
                  <c:v>55.858761166324001</c:v>
                </c:pt>
                <c:pt idx="8">
                  <c:v>58.819275508139171</c:v>
                </c:pt>
                <c:pt idx="9">
                  <c:v>60.230938120334514</c:v>
                </c:pt>
                <c:pt idx="10">
                  <c:v>61.917404387703883</c:v>
                </c:pt>
                <c:pt idx="11">
                  <c:v>64.765604989538261</c:v>
                </c:pt>
                <c:pt idx="12">
                  <c:v>66.190448299308102</c:v>
                </c:pt>
                <c:pt idx="13">
                  <c:v>67.7790190584915</c:v>
                </c:pt>
                <c:pt idx="14">
                  <c:v>70.761295897065125</c:v>
                </c:pt>
                <c:pt idx="15">
                  <c:v>75.431541426271409</c:v>
                </c:pt>
                <c:pt idx="16">
                  <c:v>77.543624586207002</c:v>
                </c:pt>
                <c:pt idx="17">
                  <c:v>79.714846074620795</c:v>
                </c:pt>
                <c:pt idx="18">
                  <c:v>79.236556998173072</c:v>
                </c:pt>
                <c:pt idx="19">
                  <c:v>83.990750418063456</c:v>
                </c:pt>
                <c:pt idx="20">
                  <c:v>87.182398933949855</c:v>
                </c:pt>
                <c:pt idx="21">
                  <c:v>89.885053300902285</c:v>
                </c:pt>
                <c:pt idx="22">
                  <c:v>91.952409526823033</c:v>
                </c:pt>
                <c:pt idx="23">
                  <c:v>97.193696869851962</c:v>
                </c:pt>
                <c:pt idx="24">
                  <c:v>97.485277960461516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581-413B-B6D0-D900C5756332}"/>
            </c:ext>
          </c:extLst>
        </c:ser>
        <c:ser>
          <c:idx val="7"/>
          <c:order val="7"/>
          <c:tx>
            <c:strRef>
              <c:f>'ipi6'!$D$27</c:f>
              <c:strCache>
                <c:ptCount val="1"/>
                <c:pt idx="0">
                  <c:v>Chemical manufacturing</c:v>
                </c:pt>
              </c:strCache>
            </c:strRef>
          </c:tx>
          <c:marker>
            <c:symbol val="none"/>
          </c:marker>
          <c:cat>
            <c:strRef>
              <c:f>'ipi6'!$E$19:$AC$19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'ipi6'!$E$27:$AC$27</c:f>
              <c:numCache>
                <c:formatCode>General</c:formatCode>
                <c:ptCount val="25"/>
                <c:pt idx="0">
                  <c:v>100</c:v>
                </c:pt>
                <c:pt idx="1">
                  <c:v>79</c:v>
                </c:pt>
                <c:pt idx="2">
                  <c:v>63.753</c:v>
                </c:pt>
                <c:pt idx="3">
                  <c:v>50.556128999999999</c:v>
                </c:pt>
                <c:pt idx="4">
                  <c:v>54.701731578</c:v>
                </c:pt>
                <c:pt idx="5">
                  <c:v>48.958049762310004</c:v>
                </c:pt>
                <c:pt idx="6">
                  <c:v>50.622623454228552</c:v>
                </c:pt>
                <c:pt idx="7">
                  <c:v>47.382775553157927</c:v>
                </c:pt>
                <c:pt idx="8">
                  <c:v>60.460421605829517</c:v>
                </c:pt>
                <c:pt idx="9">
                  <c:v>69.650405689915601</c:v>
                </c:pt>
                <c:pt idx="10">
                  <c:v>69.859356906985354</c:v>
                </c:pt>
                <c:pt idx="11">
                  <c:v>69.999075620799331</c:v>
                </c:pt>
                <c:pt idx="12">
                  <c:v>73.779025704322507</c:v>
                </c:pt>
                <c:pt idx="13">
                  <c:v>78.648441400807783</c:v>
                </c:pt>
                <c:pt idx="14">
                  <c:v>81.873027498240901</c:v>
                </c:pt>
                <c:pt idx="15">
                  <c:v>85.721059790658217</c:v>
                </c:pt>
                <c:pt idx="16">
                  <c:v>91.378649736841652</c:v>
                </c:pt>
                <c:pt idx="17">
                  <c:v>87.175231848946936</c:v>
                </c:pt>
                <c:pt idx="18">
                  <c:v>82.467769329103788</c:v>
                </c:pt>
                <c:pt idx="19">
                  <c:v>91.209352877988792</c:v>
                </c:pt>
                <c:pt idx="20">
                  <c:v>99.874241401397725</c:v>
                </c:pt>
                <c:pt idx="21">
                  <c:v>103.96908529885502</c:v>
                </c:pt>
                <c:pt idx="22">
                  <c:v>109.5834159049932</c:v>
                </c:pt>
                <c:pt idx="23">
                  <c:v>109.6929993208982</c:v>
                </c:pt>
                <c:pt idx="24">
                  <c:v>116.60365827811478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581-413B-B6D0-D900C5756332}"/>
            </c:ext>
          </c:extLst>
        </c:ser>
        <c:ser>
          <c:idx val="8"/>
          <c:order val="8"/>
          <c:tx>
            <c:strRef>
              <c:f>'ipi6'!$D$28</c:f>
              <c:strCache>
                <c:ptCount val="1"/>
                <c:pt idx="0">
                  <c:v>Rubber and plastic goods manufacturing</c:v>
                </c:pt>
              </c:strCache>
            </c:strRef>
          </c:tx>
          <c:marker>
            <c:symbol val="none"/>
          </c:marker>
          <c:cat>
            <c:strRef>
              <c:f>'ipi6'!$E$19:$AC$19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'ipi6'!$E$28:$AC$28</c:f>
              <c:numCache>
                <c:formatCode>General</c:formatCode>
                <c:ptCount val="25"/>
                <c:pt idx="0">
                  <c:v>100</c:v>
                </c:pt>
                <c:pt idx="1">
                  <c:v>79.5</c:v>
                </c:pt>
                <c:pt idx="2">
                  <c:v>63.679499999999997</c:v>
                </c:pt>
                <c:pt idx="3">
                  <c:v>40.627520999999994</c:v>
                </c:pt>
                <c:pt idx="4">
                  <c:v>38.474262386999996</c:v>
                </c:pt>
                <c:pt idx="5">
                  <c:v>34.588361885913002</c:v>
                </c:pt>
                <c:pt idx="6">
                  <c:v>35.695189466262221</c:v>
                </c:pt>
                <c:pt idx="7">
                  <c:v>34.053210750814159</c:v>
                </c:pt>
                <c:pt idx="8">
                  <c:v>41.647076748245716</c:v>
                </c:pt>
                <c:pt idx="9">
                  <c:v>52.516963779537846</c:v>
                </c:pt>
                <c:pt idx="10">
                  <c:v>53.357235200010443</c:v>
                </c:pt>
                <c:pt idx="11">
                  <c:v>53.463949670410464</c:v>
                </c:pt>
                <c:pt idx="12">
                  <c:v>56.40446690228304</c:v>
                </c:pt>
                <c:pt idx="13">
                  <c:v>64.019069934091249</c:v>
                </c:pt>
                <c:pt idx="14">
                  <c:v>74.518197403282215</c:v>
                </c:pt>
                <c:pt idx="15">
                  <c:v>90.167018857971485</c:v>
                </c:pt>
                <c:pt idx="16">
                  <c:v>113.15960866675421</c:v>
                </c:pt>
                <c:pt idx="17">
                  <c:v>138.95999944277418</c:v>
                </c:pt>
                <c:pt idx="18">
                  <c:v>121.0341595146563</c:v>
                </c:pt>
                <c:pt idx="19">
                  <c:v>150.56649443623243</c:v>
                </c:pt>
                <c:pt idx="20">
                  <c:v>167.73107480196293</c:v>
                </c:pt>
                <c:pt idx="21">
                  <c:v>189.20065237661419</c:v>
                </c:pt>
                <c:pt idx="22">
                  <c:v>200.36349086683444</c:v>
                </c:pt>
                <c:pt idx="23">
                  <c:v>215.390752681847</c:v>
                </c:pt>
                <c:pt idx="24">
                  <c:v>207.42129483261866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581-413B-B6D0-D900C5756332}"/>
            </c:ext>
          </c:extLst>
        </c:ser>
        <c:ser>
          <c:idx val="9"/>
          <c:order val="9"/>
          <c:tx>
            <c:strRef>
              <c:f>'ipi6'!$D$29</c:f>
              <c:strCache>
                <c:ptCount val="1"/>
                <c:pt idx="0">
                  <c:v>Other non-metallic mineral goods manufacturing</c:v>
                </c:pt>
              </c:strCache>
            </c:strRef>
          </c:tx>
          <c:marker>
            <c:symbol val="none"/>
          </c:marker>
          <c:cat>
            <c:strRef>
              <c:f>'ipi6'!$E$19:$AC$19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'ipi6'!$E$29:$AC$29</c:f>
              <c:numCache>
                <c:formatCode>General</c:formatCode>
                <c:ptCount val="25"/>
                <c:pt idx="0">
                  <c:v>100</c:v>
                </c:pt>
                <c:pt idx="1">
                  <c:v>80.900000000000006</c:v>
                </c:pt>
                <c:pt idx="2">
                  <c:v>69.0077</c:v>
                </c:pt>
                <c:pt idx="3">
                  <c:v>50.513636400000003</c:v>
                </c:pt>
                <c:pt idx="4">
                  <c:v>46.927168215600005</c:v>
                </c:pt>
                <c:pt idx="5">
                  <c:v>36.086992357796404</c:v>
                </c:pt>
                <c:pt idx="6">
                  <c:v>34.426990709337773</c:v>
                </c:pt>
                <c:pt idx="7">
                  <c:v>32.051528350393461</c:v>
                </c:pt>
                <c:pt idx="8">
                  <c:v>36.442587734397364</c:v>
                </c:pt>
                <c:pt idx="9">
                  <c:v>40.305502034243482</c:v>
                </c:pt>
                <c:pt idx="10">
                  <c:v>41.837111111544736</c:v>
                </c:pt>
                <c:pt idx="11">
                  <c:v>42.339156444883272</c:v>
                </c:pt>
                <c:pt idx="12">
                  <c:v>45.429914865359748</c:v>
                </c:pt>
                <c:pt idx="13">
                  <c:v>49.246027714049973</c:v>
                </c:pt>
                <c:pt idx="14">
                  <c:v>51.65908307203842</c:v>
                </c:pt>
                <c:pt idx="15">
                  <c:v>58.994672868267884</c:v>
                </c:pt>
                <c:pt idx="16">
                  <c:v>63.891230716334114</c:v>
                </c:pt>
                <c:pt idx="17">
                  <c:v>62.038385025560416</c:v>
                </c:pt>
                <c:pt idx="18">
                  <c:v>41.441641197074361</c:v>
                </c:pt>
                <c:pt idx="19">
                  <c:v>47.450679170650147</c:v>
                </c:pt>
                <c:pt idx="20">
                  <c:v>50.96202942927826</c:v>
                </c:pt>
                <c:pt idx="21">
                  <c:v>56.414966578211036</c:v>
                </c:pt>
                <c:pt idx="22">
                  <c:v>55.286667246646815</c:v>
                </c:pt>
                <c:pt idx="23">
                  <c:v>56.281827257086455</c:v>
                </c:pt>
                <c:pt idx="24">
                  <c:v>51.891844731033714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581-413B-B6D0-D900C5756332}"/>
            </c:ext>
          </c:extLst>
        </c:ser>
        <c:ser>
          <c:idx val="10"/>
          <c:order val="10"/>
          <c:tx>
            <c:strRef>
              <c:f>'ipi6'!$D$30</c:f>
              <c:strCache>
                <c:ptCount val="1"/>
                <c:pt idx="0">
                  <c:v>Metallurgy and ready metal goods manufacturing</c:v>
                </c:pt>
              </c:strCache>
            </c:strRef>
          </c:tx>
          <c:marker>
            <c:symbol val="none"/>
          </c:marker>
          <c:cat>
            <c:strRef>
              <c:f>'ipi6'!$E$19:$AC$19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'ipi6'!$E$30:$AC$30</c:f>
              <c:numCache>
                <c:formatCode>General</c:formatCode>
                <c:ptCount val="25"/>
                <c:pt idx="0">
                  <c:v>100</c:v>
                </c:pt>
                <c:pt idx="1">
                  <c:v>82.3</c:v>
                </c:pt>
                <c:pt idx="2">
                  <c:v>68.062100000000001</c:v>
                </c:pt>
                <c:pt idx="3">
                  <c:v>56.355418799999995</c:v>
                </c:pt>
                <c:pt idx="4">
                  <c:v>57.595238013600003</c:v>
                </c:pt>
                <c:pt idx="5">
                  <c:v>54.369904684838403</c:v>
                </c:pt>
                <c:pt idx="6">
                  <c:v>56.653440681601616</c:v>
                </c:pt>
                <c:pt idx="7">
                  <c:v>53.367541122068722</c:v>
                </c:pt>
                <c:pt idx="8">
                  <c:v>57.903782117444564</c:v>
                </c:pt>
                <c:pt idx="9">
                  <c:v>66.763060781413571</c:v>
                </c:pt>
                <c:pt idx="10">
                  <c:v>69.834161577358586</c:v>
                </c:pt>
                <c:pt idx="11">
                  <c:v>73.395703817803863</c:v>
                </c:pt>
                <c:pt idx="12">
                  <c:v>78.680194492685743</c:v>
                </c:pt>
                <c:pt idx="13">
                  <c:v>81.748722077900496</c:v>
                </c:pt>
                <c:pt idx="14">
                  <c:v>87.471132623353526</c:v>
                </c:pt>
                <c:pt idx="15">
                  <c:v>95.955832487818824</c:v>
                </c:pt>
                <c:pt idx="16">
                  <c:v>100.27384494977066</c:v>
                </c:pt>
                <c:pt idx="17">
                  <c:v>98.0678203608757</c:v>
                </c:pt>
                <c:pt idx="18">
                  <c:v>81.98469782169208</c:v>
                </c:pt>
                <c:pt idx="19">
                  <c:v>92.150800351581907</c:v>
                </c:pt>
                <c:pt idx="20">
                  <c:v>98.601356376192641</c:v>
                </c:pt>
                <c:pt idx="21">
                  <c:v>103.33422148224989</c:v>
                </c:pt>
                <c:pt idx="22">
                  <c:v>103.33422148224989</c:v>
                </c:pt>
                <c:pt idx="23">
                  <c:v>103.95422681114339</c:v>
                </c:pt>
                <c:pt idx="24">
                  <c:v>97.19720206841906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581-413B-B6D0-D900C5756332}"/>
            </c:ext>
          </c:extLst>
        </c:ser>
        <c:ser>
          <c:idx val="11"/>
          <c:order val="11"/>
          <c:tx>
            <c:strRef>
              <c:f>'ipi6'!$D$31</c:f>
              <c:strCache>
                <c:ptCount val="1"/>
                <c:pt idx="0">
                  <c:v>Machine and equipment manufacturing</c:v>
                </c:pt>
              </c:strCache>
            </c:strRef>
          </c:tx>
          <c:marker>
            <c:symbol val="none"/>
          </c:marker>
          <c:cat>
            <c:strRef>
              <c:f>'ipi6'!$E$19:$AC$19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'ipi6'!$E$31:$AC$31</c:f>
              <c:numCache>
                <c:formatCode>General</c:formatCode>
                <c:ptCount val="25"/>
                <c:pt idx="0">
                  <c:v>100</c:v>
                </c:pt>
                <c:pt idx="1">
                  <c:v>84.4</c:v>
                </c:pt>
                <c:pt idx="2">
                  <c:v>69.714399999999998</c:v>
                </c:pt>
                <c:pt idx="3">
                  <c:v>43.641214399999996</c:v>
                </c:pt>
                <c:pt idx="4">
                  <c:v>38.098780171199998</c:v>
                </c:pt>
                <c:pt idx="5">
                  <c:v>30.821913158500802</c:v>
                </c:pt>
                <c:pt idx="6">
                  <c:v>30.8527350716593</c:v>
                </c:pt>
                <c:pt idx="7">
                  <c:v>26.996143187701886</c:v>
                </c:pt>
                <c:pt idx="8">
                  <c:v>30.559634088478539</c:v>
                </c:pt>
                <c:pt idx="9">
                  <c:v>32.301533231521816</c:v>
                </c:pt>
                <c:pt idx="10">
                  <c:v>34.368831358339214</c:v>
                </c:pt>
                <c:pt idx="11">
                  <c:v>31.344374198805362</c:v>
                </c:pt>
                <c:pt idx="12">
                  <c:v>37.299805296578377</c:v>
                </c:pt>
                <c:pt idx="13">
                  <c:v>45.058164798266681</c:v>
                </c:pt>
                <c:pt idx="14">
                  <c:v>44.922990303871885</c:v>
                </c:pt>
                <c:pt idx="15">
                  <c:v>50.178980169424896</c:v>
                </c:pt>
                <c:pt idx="16">
                  <c:v>63.576767874661343</c:v>
                </c:pt>
                <c:pt idx="17">
                  <c:v>63.258884035288041</c:v>
                </c:pt>
                <c:pt idx="18">
                  <c:v>42.256934535572412</c:v>
                </c:pt>
                <c:pt idx="19">
                  <c:v>48.679988584979419</c:v>
                </c:pt>
                <c:pt idx="20">
                  <c:v>54.083467317912138</c:v>
                </c:pt>
                <c:pt idx="21">
                  <c:v>55.54372093549577</c:v>
                </c:pt>
                <c:pt idx="22">
                  <c:v>53.65523442368891</c:v>
                </c:pt>
                <c:pt idx="23">
                  <c:v>49.470126138641177</c:v>
                </c:pt>
                <c:pt idx="24">
                  <c:v>43.978942137252005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581-413B-B6D0-D900C5756332}"/>
            </c:ext>
          </c:extLst>
        </c:ser>
        <c:ser>
          <c:idx val="12"/>
          <c:order val="12"/>
          <c:tx>
            <c:strRef>
              <c:f>'ipi6'!$D$32</c:f>
              <c:strCache>
                <c:ptCount val="1"/>
                <c:pt idx="0">
                  <c:v>Electrical, electronic and optical equipment manufacturing</c:v>
                </c:pt>
              </c:strCache>
            </c:strRef>
          </c:tx>
          <c:marker>
            <c:symbol val="none"/>
          </c:marker>
          <c:cat>
            <c:strRef>
              <c:f>'ipi6'!$E$19:$AC$19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'ipi6'!$E$32:$AC$32</c:f>
              <c:numCache>
                <c:formatCode>General</c:formatCode>
                <c:ptCount val="25"/>
                <c:pt idx="0">
                  <c:v>100</c:v>
                </c:pt>
                <c:pt idx="1">
                  <c:v>79.8</c:v>
                </c:pt>
                <c:pt idx="2">
                  <c:v>69.9846</c:v>
                </c:pt>
                <c:pt idx="3">
                  <c:v>42.130729200000005</c:v>
                </c:pt>
                <c:pt idx="4">
                  <c:v>37.285695342000004</c:v>
                </c:pt>
                <c:pt idx="5">
                  <c:v>34.265554019298008</c:v>
                </c:pt>
                <c:pt idx="6">
                  <c:v>34.19702291125941</c:v>
                </c:pt>
                <c:pt idx="7">
                  <c:v>34.29961397999319</c:v>
                </c:pt>
                <c:pt idx="8">
                  <c:v>36.186092748892818</c:v>
                </c:pt>
                <c:pt idx="9">
                  <c:v>45.232615936116026</c:v>
                </c:pt>
                <c:pt idx="10">
                  <c:v>49.032155674749774</c:v>
                </c:pt>
                <c:pt idx="11">
                  <c:v>45.25667968779404</c:v>
                </c:pt>
                <c:pt idx="12">
                  <c:v>64.807565312921056</c:v>
                </c:pt>
                <c:pt idx="13">
                  <c:v>87.166175345878813</c:v>
                </c:pt>
                <c:pt idx="14">
                  <c:v>116.10534556071057</c:v>
                </c:pt>
                <c:pt idx="15">
                  <c:v>133.52114739481715</c:v>
                </c:pt>
                <c:pt idx="16">
                  <c:v>148.07495246085222</c:v>
                </c:pt>
                <c:pt idx="17">
                  <c:v>137.11740597874913</c:v>
                </c:pt>
                <c:pt idx="18">
                  <c:v>93.788305689464408</c:v>
                </c:pt>
                <c:pt idx="19">
                  <c:v>111.51429546477318</c:v>
                </c:pt>
                <c:pt idx="20">
                  <c:v>124.78449662508119</c:v>
                </c:pt>
                <c:pt idx="21">
                  <c:v>132.77070440908639</c:v>
                </c:pt>
                <c:pt idx="22">
                  <c:v>131.44299736499553</c:v>
                </c:pt>
                <c:pt idx="23">
                  <c:v>130.78578237817055</c:v>
                </c:pt>
                <c:pt idx="24">
                  <c:v>120.45370557029509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581-413B-B6D0-D900C5756332}"/>
            </c:ext>
          </c:extLst>
        </c:ser>
        <c:ser>
          <c:idx val="13"/>
          <c:order val="13"/>
          <c:tx>
            <c:strRef>
              <c:f>'ipi6'!$D$33</c:f>
              <c:strCache>
                <c:ptCount val="1"/>
                <c:pt idx="0">
                  <c:v>Transport vehicles and equipment manufacturing</c:v>
                </c:pt>
              </c:strCache>
            </c:strRef>
          </c:tx>
          <c:marker>
            <c:symbol val="none"/>
          </c:marker>
          <c:cat>
            <c:strRef>
              <c:f>'ipi6'!$E$19:$AC$19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'ipi6'!$E$33:$AC$33</c:f>
              <c:numCache>
                <c:formatCode>General</c:formatCode>
                <c:ptCount val="25"/>
                <c:pt idx="0">
                  <c:v>100</c:v>
                </c:pt>
                <c:pt idx="1">
                  <c:v>85.3</c:v>
                </c:pt>
                <c:pt idx="2">
                  <c:v>75.405200000000008</c:v>
                </c:pt>
                <c:pt idx="3">
                  <c:v>50.295268400000005</c:v>
                </c:pt>
                <c:pt idx="4">
                  <c:v>45.014265217999998</c:v>
                </c:pt>
                <c:pt idx="5">
                  <c:v>42.763551957099999</c:v>
                </c:pt>
                <c:pt idx="6">
                  <c:v>47.6813604321665</c:v>
                </c:pt>
                <c:pt idx="7">
                  <c:v>42.150322622035191</c:v>
                </c:pt>
                <c:pt idx="8">
                  <c:v>47.967067143876051</c:v>
                </c:pt>
                <c:pt idx="9">
                  <c:v>53.099543328270791</c:v>
                </c:pt>
                <c:pt idx="10">
                  <c:v>39.0812638896073</c:v>
                </c:pt>
                <c:pt idx="11">
                  <c:v>38.690451250711227</c:v>
                </c:pt>
                <c:pt idx="12">
                  <c:v>44.107114425810799</c:v>
                </c:pt>
                <c:pt idx="13">
                  <c:v>49.179432584779043</c:v>
                </c:pt>
                <c:pt idx="14">
                  <c:v>52.671172298298352</c:v>
                </c:pt>
                <c:pt idx="15">
                  <c:v>55.146717396318373</c:v>
                </c:pt>
                <c:pt idx="16">
                  <c:v>59.448161353231207</c:v>
                </c:pt>
                <c:pt idx="17">
                  <c:v>59.685953998644138</c:v>
                </c:pt>
                <c:pt idx="18">
                  <c:v>40.884878489071234</c:v>
                </c:pt>
                <c:pt idx="19">
                  <c:v>52.005565438098614</c:v>
                </c:pt>
                <c:pt idx="20">
                  <c:v>60.950522693451575</c:v>
                </c:pt>
                <c:pt idx="21">
                  <c:v>67.228426530877087</c:v>
                </c:pt>
                <c:pt idx="22">
                  <c:v>68.707451914556387</c:v>
                </c:pt>
                <c:pt idx="23">
                  <c:v>74.547585327293689</c:v>
                </c:pt>
                <c:pt idx="24">
                  <c:v>68.211040574473728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581-413B-B6D0-D900C5756332}"/>
            </c:ext>
          </c:extLst>
        </c:ser>
        <c:ser>
          <c:idx val="14"/>
          <c:order val="14"/>
          <c:tx>
            <c:strRef>
              <c:f>'ipi6'!$D$34</c:f>
              <c:strCache>
                <c:ptCount val="1"/>
                <c:pt idx="0">
                  <c:v>Other manufacturing</c:v>
                </c:pt>
              </c:strCache>
            </c:strRef>
          </c:tx>
          <c:marker>
            <c:symbol val="none"/>
          </c:marker>
          <c:cat>
            <c:strRef>
              <c:f>'ipi6'!$E$19:$AC$19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strCache>
            </c:strRef>
          </c:cat>
          <c:val>
            <c:numRef>
              <c:f>'ipi6'!$E$34:$AC$34</c:f>
              <c:numCache>
                <c:formatCode>General</c:formatCode>
                <c:ptCount val="25"/>
                <c:pt idx="0">
                  <c:v>100</c:v>
                </c:pt>
                <c:pt idx="1">
                  <c:v>91.2</c:v>
                </c:pt>
                <c:pt idx="2">
                  <c:v>83.721599999999995</c:v>
                </c:pt>
                <c:pt idx="3">
                  <c:v>60.279551999999995</c:v>
                </c:pt>
                <c:pt idx="4">
                  <c:v>60.641229311999993</c:v>
                </c:pt>
                <c:pt idx="5">
                  <c:v>50.877991392767996</c:v>
                </c:pt>
                <c:pt idx="6">
                  <c:v>53.727158910763002</c:v>
                </c:pt>
                <c:pt idx="7">
                  <c:v>47.602262794936017</c:v>
                </c:pt>
                <c:pt idx="8">
                  <c:v>54.076170535047311</c:v>
                </c:pt>
                <c:pt idx="9">
                  <c:v>60.294930146577755</c:v>
                </c:pt>
                <c:pt idx="10">
                  <c:v>65.419999209036874</c:v>
                </c:pt>
                <c:pt idx="11">
                  <c:v>67.971379178189324</c:v>
                </c:pt>
                <c:pt idx="12">
                  <c:v>75.312288129433767</c:v>
                </c:pt>
                <c:pt idx="13">
                  <c:v>82.994141518636013</c:v>
                </c:pt>
                <c:pt idx="14">
                  <c:v>90.214631830757355</c:v>
                </c:pt>
                <c:pt idx="15">
                  <c:v>99.05566575017157</c:v>
                </c:pt>
                <c:pt idx="16">
                  <c:v>103.61222637467945</c:v>
                </c:pt>
                <c:pt idx="17">
                  <c:v>101.85081852630991</c:v>
                </c:pt>
                <c:pt idx="18">
                  <c:v>83.110267917468889</c:v>
                </c:pt>
                <c:pt idx="19">
                  <c:v>100.23098310846748</c:v>
                </c:pt>
                <c:pt idx="20">
                  <c:v>105.54322521321626</c:v>
                </c:pt>
                <c:pt idx="21">
                  <c:v>108.28734906875988</c:v>
                </c:pt>
                <c:pt idx="22">
                  <c:v>103.30613101159693</c:v>
                </c:pt>
                <c:pt idx="23">
                  <c:v>106.09539654891005</c:v>
                </c:pt>
                <c:pt idx="24">
                  <c:v>99.729672755975443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581-413B-B6D0-D900C5756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871056"/>
        <c:axId val="160870664"/>
      </c:lineChart>
      <c:catAx>
        <c:axId val="16087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870664"/>
        <c:crosses val="autoZero"/>
        <c:auto val="1"/>
        <c:lblAlgn val="ctr"/>
        <c:lblOffset val="100"/>
        <c:noMultiLvlLbl val="0"/>
      </c:catAx>
      <c:valAx>
        <c:axId val="160870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8710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 baseline="0"/>
          </a:pPr>
          <a:endParaRPr lang="LID4096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257590801372E-2"/>
          <c:y val="2.7419382696858213E-2"/>
          <c:w val="0.93334183340958621"/>
          <c:h val="0.7486122570453365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[ind_structureGDP.xlsx]Sheet2!$D$6</c:f>
              <c:strCache>
                <c:ptCount val="1"/>
                <c:pt idx="0">
                  <c:v>Electric Utility Industry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[ind_structureGDP.xlsx]Sheet2!$E$5:$F$5</c:f>
              <c:numCache>
                <c:formatCode>General</c:formatCode>
                <c:ptCount val="2"/>
                <c:pt idx="0">
                  <c:v>1990</c:v>
                </c:pt>
                <c:pt idx="1">
                  <c:v>2016</c:v>
                </c:pt>
              </c:numCache>
            </c:numRef>
          </c:cat>
          <c:val>
            <c:numRef>
              <c:f>[ind_structureGDP.xlsx]Sheet2!$E$6:$F$6</c:f>
              <c:numCache>
                <c:formatCode>General</c:formatCode>
                <c:ptCount val="2"/>
                <c:pt idx="0">
                  <c:v>3.6</c:v>
                </c:pt>
                <c:pt idx="1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0-44DA-9743-4485DBE1DC61}"/>
            </c:ext>
          </c:extLst>
        </c:ser>
        <c:ser>
          <c:idx val="1"/>
          <c:order val="1"/>
          <c:tx>
            <c:strRef>
              <c:f>[ind_structureGDP.xlsx]Sheet2!$D$7</c:f>
              <c:strCache>
                <c:ptCount val="1"/>
                <c:pt idx="0">
                  <c:v>Fuel industry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[ind_structureGDP.xlsx]Sheet2!$E$5:$F$5</c:f>
              <c:numCache>
                <c:formatCode>General</c:formatCode>
                <c:ptCount val="2"/>
                <c:pt idx="0">
                  <c:v>1990</c:v>
                </c:pt>
                <c:pt idx="1">
                  <c:v>2016</c:v>
                </c:pt>
              </c:numCache>
            </c:numRef>
          </c:cat>
          <c:val>
            <c:numRef>
              <c:f>[ind_structureGDP.xlsx]Sheet2!$E$7:$F$7</c:f>
              <c:numCache>
                <c:formatCode>General</c:formatCode>
                <c:ptCount val="2"/>
                <c:pt idx="0">
                  <c:v>6.8</c:v>
                </c:pt>
                <c:pt idx="1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D0-44DA-9743-4485DBE1DC61}"/>
            </c:ext>
          </c:extLst>
        </c:ser>
        <c:ser>
          <c:idx val="2"/>
          <c:order val="2"/>
          <c:tx>
            <c:strRef>
              <c:f>[ind_structureGDP.xlsx]Sheet2!$D$8</c:f>
              <c:strCache>
                <c:ptCount val="1"/>
                <c:pt idx="0">
                  <c:v>iron and Steel Industry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[ind_structureGDP.xlsx]Sheet2!$E$5:$F$5</c:f>
              <c:numCache>
                <c:formatCode>General</c:formatCode>
                <c:ptCount val="2"/>
                <c:pt idx="0">
                  <c:v>1990</c:v>
                </c:pt>
                <c:pt idx="1">
                  <c:v>2016</c:v>
                </c:pt>
              </c:numCache>
            </c:numRef>
          </c:cat>
          <c:val>
            <c:numRef>
              <c:f>[ind_structureGDP.xlsx]Sheet2!$E$8:$F$8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D0-44DA-9743-4485DBE1DC61}"/>
            </c:ext>
          </c:extLst>
        </c:ser>
        <c:ser>
          <c:idx val="3"/>
          <c:order val="3"/>
          <c:tx>
            <c:strRef>
              <c:f>[ind_structureGDP.xlsx]Sheet2!$D$9</c:f>
              <c:strCache>
                <c:ptCount val="1"/>
                <c:pt idx="0">
                  <c:v>Nonferrous Metals Industry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[ind_structureGDP.xlsx]Sheet2!$E$5:$F$5</c:f>
              <c:numCache>
                <c:formatCode>General</c:formatCode>
                <c:ptCount val="2"/>
                <c:pt idx="0">
                  <c:v>1990</c:v>
                </c:pt>
                <c:pt idx="1">
                  <c:v>2016</c:v>
                </c:pt>
              </c:numCache>
            </c:numRef>
          </c:cat>
          <c:val>
            <c:numRef>
              <c:f>[ind_structureGDP.xlsx]Sheet2!$E$9:$F$9</c:f>
              <c:numCache>
                <c:formatCode>General</c:formatCode>
                <c:ptCount val="2"/>
                <c:pt idx="0">
                  <c:v>5.4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D0-44DA-9743-4485DBE1DC61}"/>
            </c:ext>
          </c:extLst>
        </c:ser>
        <c:ser>
          <c:idx val="4"/>
          <c:order val="4"/>
          <c:tx>
            <c:strRef>
              <c:f>[ind_structureGDP.xlsx]Sheet2!$D$10</c:f>
              <c:strCache>
                <c:ptCount val="1"/>
                <c:pt idx="0">
                  <c:v>Chemical and Petrochemical Industry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[ind_structureGDP.xlsx]Sheet2!$E$5:$F$5</c:f>
              <c:numCache>
                <c:formatCode>General</c:formatCode>
                <c:ptCount val="2"/>
                <c:pt idx="0">
                  <c:v>1990</c:v>
                </c:pt>
                <c:pt idx="1">
                  <c:v>2016</c:v>
                </c:pt>
              </c:numCache>
            </c:numRef>
          </c:cat>
          <c:val>
            <c:numRef>
              <c:f>[ind_structureGDP.xlsx]Sheet2!$E$10:$F$10</c:f>
              <c:numCache>
                <c:formatCode>General</c:formatCode>
                <c:ptCount val="2"/>
                <c:pt idx="0">
                  <c:v>6.9</c:v>
                </c:pt>
                <c:pt idx="1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D0-44DA-9743-4485DBE1DC61}"/>
            </c:ext>
          </c:extLst>
        </c:ser>
        <c:ser>
          <c:idx val="5"/>
          <c:order val="5"/>
          <c:tx>
            <c:strRef>
              <c:f>[ind_structureGDP.xlsx]Sheet2!$D$11</c:f>
              <c:strCache>
                <c:ptCount val="1"/>
                <c:pt idx="0">
                  <c:v>Metal-fabricating Industry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[ind_structureGDP.xlsx]Sheet2!$E$5:$F$5</c:f>
              <c:numCache>
                <c:formatCode>General</c:formatCode>
                <c:ptCount val="2"/>
                <c:pt idx="0">
                  <c:v>1990</c:v>
                </c:pt>
                <c:pt idx="1">
                  <c:v>2016</c:v>
                </c:pt>
              </c:numCache>
            </c:numRef>
          </c:cat>
          <c:val>
            <c:numRef>
              <c:f>[ind_structureGDP.xlsx]Sheet2!$E$11:$F$11</c:f>
              <c:numCache>
                <c:formatCode>General</c:formatCode>
                <c:ptCount val="2"/>
                <c:pt idx="0">
                  <c:v>28</c:v>
                </c:pt>
                <c:pt idx="1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D0-44DA-9743-4485DBE1DC61}"/>
            </c:ext>
          </c:extLst>
        </c:ser>
        <c:ser>
          <c:idx val="6"/>
          <c:order val="6"/>
          <c:tx>
            <c:strRef>
              <c:f>[ind_structureGDP.xlsx]Sheet2!$D$12</c:f>
              <c:strCache>
                <c:ptCount val="1"/>
                <c:pt idx="0">
                  <c:v>Forest. Pulp and Paper and Woodworking Industries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[ind_structureGDP.xlsx]Sheet2!$E$5:$F$5</c:f>
              <c:numCache>
                <c:formatCode>General</c:formatCode>
                <c:ptCount val="2"/>
                <c:pt idx="0">
                  <c:v>1990</c:v>
                </c:pt>
                <c:pt idx="1">
                  <c:v>2016</c:v>
                </c:pt>
              </c:numCache>
            </c:numRef>
          </c:cat>
          <c:val>
            <c:numRef>
              <c:f>[ind_structureGDP.xlsx]Sheet2!$E$12:$F$12</c:f>
              <c:numCache>
                <c:formatCode>General</c:formatCode>
                <c:ptCount val="2"/>
                <c:pt idx="0">
                  <c:v>5.2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D0-44DA-9743-4485DBE1DC61}"/>
            </c:ext>
          </c:extLst>
        </c:ser>
        <c:ser>
          <c:idx val="7"/>
          <c:order val="7"/>
          <c:tx>
            <c:strRef>
              <c:f>[ind_structureGDP.xlsx]Sheet2!$D$13</c:f>
              <c:strCache>
                <c:ptCount val="1"/>
                <c:pt idx="0">
                  <c:v>Construction Materials Industry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662037551383688E-3"/>
                  <c:y val="-4.2183665687474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4C-4376-9DEA-09294233B85F}"/>
                </c:ext>
              </c:extLst>
            </c:dLbl>
            <c:dLbl>
              <c:idx val="1"/>
              <c:layout>
                <c:manualLayout>
                  <c:x val="6.24930563270746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4C-4376-9DEA-09294233B8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[ind_structureGDP.xlsx]Sheet2!$E$5:$F$5</c:f>
              <c:numCache>
                <c:formatCode>General</c:formatCode>
                <c:ptCount val="2"/>
                <c:pt idx="0">
                  <c:v>1990</c:v>
                </c:pt>
                <c:pt idx="1">
                  <c:v>2016</c:v>
                </c:pt>
              </c:numCache>
            </c:numRef>
          </c:cat>
          <c:val>
            <c:numRef>
              <c:f>[ind_structureGDP.xlsx]Sheet2!$E$13:$F$13</c:f>
              <c:numCache>
                <c:formatCode>General</c:formatCode>
                <c:ptCount val="2"/>
                <c:pt idx="0">
                  <c:v>3.4</c:v>
                </c:pt>
                <c:pt idx="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D0-44DA-9743-4485DBE1DC61}"/>
            </c:ext>
          </c:extLst>
        </c:ser>
        <c:ser>
          <c:idx val="8"/>
          <c:order val="8"/>
          <c:tx>
            <c:strRef>
              <c:f>[ind_structureGDP.xlsx]Sheet2!$D$14</c:f>
              <c:strCache>
                <c:ptCount val="1"/>
                <c:pt idx="0">
                  <c:v>Consumer Goods Industry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[ind_structureGDP.xlsx]Sheet2!$E$5:$F$5</c:f>
              <c:numCache>
                <c:formatCode>General</c:formatCode>
                <c:ptCount val="2"/>
                <c:pt idx="0">
                  <c:v>1990</c:v>
                </c:pt>
                <c:pt idx="1">
                  <c:v>2016</c:v>
                </c:pt>
              </c:numCache>
            </c:numRef>
          </c:cat>
          <c:val>
            <c:numRef>
              <c:f>[ind_structureGDP.xlsx]Sheet2!$E$14:$F$14</c:f>
              <c:numCache>
                <c:formatCode>General</c:formatCode>
                <c:ptCount val="2"/>
                <c:pt idx="0">
                  <c:v>11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D0-44DA-9743-4485DBE1DC61}"/>
            </c:ext>
          </c:extLst>
        </c:ser>
        <c:ser>
          <c:idx val="9"/>
          <c:order val="9"/>
          <c:tx>
            <c:strRef>
              <c:f>[ind_structureGDP.xlsx]Sheet2!$D$15</c:f>
              <c:strCache>
                <c:ptCount val="1"/>
                <c:pt idx="0">
                  <c:v>Food Processing Industry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[ind_structureGDP.xlsx]Sheet2!$E$5:$F$5</c:f>
              <c:numCache>
                <c:formatCode>General</c:formatCode>
                <c:ptCount val="2"/>
                <c:pt idx="0">
                  <c:v>1990</c:v>
                </c:pt>
                <c:pt idx="1">
                  <c:v>2016</c:v>
                </c:pt>
              </c:numCache>
            </c:numRef>
          </c:cat>
          <c:val>
            <c:numRef>
              <c:f>[ind_structureGDP.xlsx]Sheet2!$E$15:$F$15</c:f>
              <c:numCache>
                <c:formatCode>General</c:formatCode>
                <c:ptCount val="2"/>
                <c:pt idx="0">
                  <c:v>12.1</c:v>
                </c:pt>
                <c:pt idx="1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DD0-44DA-9743-4485DBE1D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3893392"/>
        <c:axId val="1983903792"/>
      </c:barChart>
      <c:catAx>
        <c:axId val="198389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983903792"/>
        <c:crosses val="autoZero"/>
        <c:auto val="1"/>
        <c:lblAlgn val="ctr"/>
        <c:lblOffset val="100"/>
        <c:noMultiLvlLbl val="0"/>
      </c:catAx>
      <c:valAx>
        <c:axId val="198390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98389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[ind_structure1.xlsx]russia2!$C$2</c:f>
              <c:strCache>
                <c:ptCount val="1"/>
                <c:pt idx="0">
                  <c:v>Agriculture, forestry, and fishing, value added (% of GDP)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[ind_structure1.xlsx]russia2!$D$1:$E$1</c:f>
              <c:strCache>
                <c:ptCount val="2"/>
                <c:pt idx="0">
                  <c:v>1989</c:v>
                </c:pt>
                <c:pt idx="1">
                  <c:v>2020</c:v>
                </c:pt>
              </c:strCache>
            </c:strRef>
          </c:cat>
          <c:val>
            <c:numRef>
              <c:f>[ind_structure1.xlsx]russia2!$D$2:$E$2</c:f>
              <c:numCache>
                <c:formatCode>0.0</c:formatCode>
                <c:ptCount val="2"/>
                <c:pt idx="0">
                  <c:v>15.602094240837697</c:v>
                </c:pt>
                <c:pt idx="1">
                  <c:v>3.7001961201672184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E-44A6-B833-C0ECA0D530B1}"/>
            </c:ext>
          </c:extLst>
        </c:ser>
        <c:ser>
          <c:idx val="1"/>
          <c:order val="1"/>
          <c:tx>
            <c:strRef>
              <c:f>[ind_structure1.xlsx]russia2!$C$3</c:f>
              <c:strCache>
                <c:ptCount val="1"/>
                <c:pt idx="0">
                  <c:v>Industry (including construction), value added (% of GDP)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[ind_structure1.xlsx]russia2!$D$1:$E$1</c:f>
              <c:strCache>
                <c:ptCount val="2"/>
                <c:pt idx="0">
                  <c:v>1989</c:v>
                </c:pt>
                <c:pt idx="1">
                  <c:v>2020</c:v>
                </c:pt>
              </c:strCache>
            </c:strRef>
          </c:cat>
          <c:val>
            <c:numRef>
              <c:f>[ind_structure1.xlsx]russia2!$D$3:$E$3</c:f>
              <c:numCache>
                <c:formatCode>0.0</c:formatCode>
                <c:ptCount val="2"/>
                <c:pt idx="0">
                  <c:v>46.596858638743456</c:v>
                </c:pt>
                <c:pt idx="1">
                  <c:v>29.986487540690156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E-44A6-B833-C0ECA0D530B1}"/>
            </c:ext>
          </c:extLst>
        </c:ser>
        <c:ser>
          <c:idx val="2"/>
          <c:order val="2"/>
          <c:tx>
            <c:strRef>
              <c:f>[ind_structure1.xlsx]russia2!$C$4</c:f>
              <c:strCache>
                <c:ptCount val="1"/>
                <c:pt idx="0">
                  <c:v>Services, value added (% of GDP)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[ind_structure1.xlsx]russia2!$D$1:$E$1</c:f>
              <c:strCache>
                <c:ptCount val="2"/>
                <c:pt idx="0">
                  <c:v>1989</c:v>
                </c:pt>
                <c:pt idx="1">
                  <c:v>2020</c:v>
                </c:pt>
              </c:strCache>
            </c:strRef>
          </c:cat>
          <c:val>
            <c:numRef>
              <c:f>[ind_structure1.xlsx]russia2!$D$4:$E$4</c:f>
              <c:numCache>
                <c:formatCode>0.0</c:formatCode>
                <c:ptCount val="2"/>
                <c:pt idx="0">
                  <c:v>30.593368237347295</c:v>
                </c:pt>
                <c:pt idx="1">
                  <c:v>56.267493187922568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0E-44A6-B833-C0ECA0D530B1}"/>
            </c:ext>
          </c:extLst>
        </c:ser>
        <c:ser>
          <c:idx val="3"/>
          <c:order val="3"/>
          <c:tx>
            <c:strRef>
              <c:f>[ind_structure1.xlsx]russia2!$C$5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[ind_structure1.xlsx]russia2!$D$1:$E$1</c:f>
              <c:strCache>
                <c:ptCount val="2"/>
                <c:pt idx="0">
                  <c:v>1989</c:v>
                </c:pt>
                <c:pt idx="1">
                  <c:v>2020</c:v>
                </c:pt>
              </c:strCache>
            </c:strRef>
          </c:cat>
          <c:val>
            <c:numRef>
              <c:f>[ind_structure1.xlsx]russia2!$D$5:$E$5</c:f>
              <c:numCache>
                <c:formatCode>0.0</c:formatCode>
                <c:ptCount val="2"/>
                <c:pt idx="0">
                  <c:v>7.2076788830715479</c:v>
                </c:pt>
                <c:pt idx="1">
                  <c:v>10.045823151220063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0E-44A6-B833-C0ECA0D53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2134095"/>
        <c:axId val="732127855"/>
      </c:barChart>
      <c:catAx>
        <c:axId val="732134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732127855"/>
        <c:crosses val="autoZero"/>
        <c:auto val="1"/>
        <c:lblAlgn val="ctr"/>
        <c:lblOffset val="100"/>
        <c:noMultiLvlLbl val="0"/>
      </c:catAx>
      <c:valAx>
        <c:axId val="732127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732134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[ind_structure1.xlsx]russia1!$B$2</c:f>
              <c:strCache>
                <c:ptCount val="1"/>
                <c:pt idx="0">
                  <c:v>Agriculture, forestry, and fishing, value added (% of GDP)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[ind_structure1.xlsx]russia1!$C$1:$O$1</c:f>
              <c:strCache>
                <c:ptCount val="13"/>
                <c:pt idx="0">
                  <c:v>1989</c:v>
                </c:pt>
                <c:pt idx="1">
                  <c:v>1994</c:v>
                </c:pt>
                <c:pt idx="2">
                  <c:v>1999</c:v>
                </c:pt>
                <c:pt idx="3">
                  <c:v>2004</c:v>
                </c:pt>
                <c:pt idx="4">
                  <c:v>2009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[ind_structure1.xlsx]russia1!$C$2:$O$2</c:f>
              <c:numCache>
                <c:formatCode>0.0</c:formatCode>
                <c:ptCount val="13"/>
                <c:pt idx="0">
                  <c:v>15.602094240837697</c:v>
                </c:pt>
                <c:pt idx="1">
                  <c:v>6.1095610315186244</c:v>
                </c:pt>
                <c:pt idx="2">
                  <c:v>6.5806476091194828</c:v>
                </c:pt>
                <c:pt idx="3">
                  <c:v>4.9044419478909083</c:v>
                </c:pt>
                <c:pt idx="4">
                  <c:v>4.0844486972052181</c:v>
                </c:pt>
                <c:pt idx="5">
                  <c:v>2.993600487766781</c:v>
                </c:pt>
                <c:pt idx="6">
                  <c:v>3.3606054880425154</c:v>
                </c:pt>
                <c:pt idx="7">
                  <c:v>3.8731044873229878</c:v>
                </c:pt>
                <c:pt idx="8">
                  <c:v>3.8402172845995084</c:v>
                </c:pt>
                <c:pt idx="9">
                  <c:v>3.5536320899097591</c:v>
                </c:pt>
                <c:pt idx="10">
                  <c:v>3.3942549791282679</c:v>
                </c:pt>
                <c:pt idx="11">
                  <c:v>3.4955665470225066</c:v>
                </c:pt>
                <c:pt idx="12">
                  <c:v>3.7001961201672184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AB-4726-ACCB-E447D0D452A1}"/>
            </c:ext>
          </c:extLst>
        </c:ser>
        <c:ser>
          <c:idx val="1"/>
          <c:order val="1"/>
          <c:tx>
            <c:strRef>
              <c:f>[ind_structure1.xlsx]russia1!$B$3</c:f>
              <c:strCache>
                <c:ptCount val="1"/>
                <c:pt idx="0">
                  <c:v>Industry (including construction), value added (% of GDP)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[ind_structure1.xlsx]russia1!$C$1:$O$1</c:f>
              <c:strCache>
                <c:ptCount val="13"/>
                <c:pt idx="0">
                  <c:v>1989</c:v>
                </c:pt>
                <c:pt idx="1">
                  <c:v>1994</c:v>
                </c:pt>
                <c:pt idx="2">
                  <c:v>1999</c:v>
                </c:pt>
                <c:pt idx="3">
                  <c:v>2004</c:v>
                </c:pt>
                <c:pt idx="4">
                  <c:v>2009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[ind_structure1.xlsx]russia1!$C$3:$O$3</c:f>
              <c:numCache>
                <c:formatCode>0.0</c:formatCode>
                <c:ptCount val="13"/>
                <c:pt idx="0">
                  <c:v>46.596858638743456</c:v>
                </c:pt>
                <c:pt idx="1">
                  <c:v>41.215292672943107</c:v>
                </c:pt>
                <c:pt idx="2">
                  <c:v>33.496201251712151</c:v>
                </c:pt>
                <c:pt idx="3">
                  <c:v>31.702222426400251</c:v>
                </c:pt>
                <c:pt idx="4">
                  <c:v>29.326939025953251</c:v>
                </c:pt>
                <c:pt idx="5">
                  <c:v>28.191289179250184</c:v>
                </c:pt>
                <c:pt idx="6">
                  <c:v>27.931527059977224</c:v>
                </c:pt>
                <c:pt idx="7">
                  <c:v>29.794059987434917</c:v>
                </c:pt>
                <c:pt idx="8">
                  <c:v>29.173905066453621</c:v>
                </c:pt>
                <c:pt idx="9">
                  <c:v>30.67329688501707</c:v>
                </c:pt>
                <c:pt idx="10">
                  <c:v>32.554313383639119</c:v>
                </c:pt>
                <c:pt idx="11">
                  <c:v>32.272928987758746</c:v>
                </c:pt>
                <c:pt idx="12">
                  <c:v>29.986487540690156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AB-4726-ACCB-E447D0D452A1}"/>
            </c:ext>
          </c:extLst>
        </c:ser>
        <c:ser>
          <c:idx val="2"/>
          <c:order val="2"/>
          <c:tx>
            <c:strRef>
              <c:f>[ind_structure1.xlsx]russia1!$B$4</c:f>
              <c:strCache>
                <c:ptCount val="1"/>
                <c:pt idx="0">
                  <c:v>Manufacturing, value added (% of GDP)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[ind_structure1.xlsx]russia1!$C$1:$O$1</c:f>
              <c:strCache>
                <c:ptCount val="13"/>
                <c:pt idx="0">
                  <c:v>1989</c:v>
                </c:pt>
                <c:pt idx="1">
                  <c:v>1994</c:v>
                </c:pt>
                <c:pt idx="2">
                  <c:v>1999</c:v>
                </c:pt>
                <c:pt idx="3">
                  <c:v>2004</c:v>
                </c:pt>
                <c:pt idx="4">
                  <c:v>2009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[ind_structure1.xlsx]russia1!$C$4:$O$4</c:f>
              <c:numCache>
                <c:formatCode>General</c:formatCode>
                <c:ptCount val="13"/>
                <c:pt idx="3" formatCode="0.0">
                  <c:v>15.216507184640498</c:v>
                </c:pt>
                <c:pt idx="4" formatCode="0.0">
                  <c:v>12.89797142444599</c:v>
                </c:pt>
                <c:pt idx="5" formatCode="0.0">
                  <c:v>11.057306336720755</c:v>
                </c:pt>
                <c:pt idx="6" formatCode="0.0">
                  <c:v>11.335580414399594</c:v>
                </c:pt>
                <c:pt idx="7" formatCode="0.0">
                  <c:v>12.38301886555603</c:v>
                </c:pt>
                <c:pt idx="8" formatCode="0.0">
                  <c:v>11.700279102295012</c:v>
                </c:pt>
                <c:pt idx="9" formatCode="0.0">
                  <c:v>12.312772129890945</c:v>
                </c:pt>
                <c:pt idx="10" formatCode="0.0">
                  <c:v>12.81988928759149</c:v>
                </c:pt>
                <c:pt idx="11" formatCode="0.0">
                  <c:v>12.991333786822882</c:v>
                </c:pt>
                <c:pt idx="12" formatCode="0.0">
                  <c:v>13.255779054031761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AB-4726-ACCB-E447D0D452A1}"/>
            </c:ext>
          </c:extLst>
        </c:ser>
        <c:ser>
          <c:idx val="3"/>
          <c:order val="3"/>
          <c:tx>
            <c:strRef>
              <c:f>[ind_structure1.xlsx]russia1!$B$5</c:f>
              <c:strCache>
                <c:ptCount val="1"/>
                <c:pt idx="0">
                  <c:v>Services, value added (% of GDP)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[ind_structure1.xlsx]russia1!$C$1:$O$1</c:f>
              <c:strCache>
                <c:ptCount val="13"/>
                <c:pt idx="0">
                  <c:v>1989</c:v>
                </c:pt>
                <c:pt idx="1">
                  <c:v>1994</c:v>
                </c:pt>
                <c:pt idx="2">
                  <c:v>1999</c:v>
                </c:pt>
                <c:pt idx="3">
                  <c:v>2004</c:v>
                </c:pt>
                <c:pt idx="4">
                  <c:v>2009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[ind_structure1.xlsx]russia1!$C$5:$O$5</c:f>
              <c:numCache>
                <c:formatCode>0.0</c:formatCode>
                <c:ptCount val="13"/>
                <c:pt idx="0">
                  <c:v>30.593368237347295</c:v>
                </c:pt>
                <c:pt idx="1">
                  <c:v>44.832608432255427</c:v>
                </c:pt>
                <c:pt idx="2">
                  <c:v>49.889767932653477</c:v>
                </c:pt>
                <c:pt idx="3">
                  <c:v>50.658270590079148</c:v>
                </c:pt>
                <c:pt idx="4">
                  <c:v>53.766526697043851</c:v>
                </c:pt>
                <c:pt idx="5">
                  <c:v>56.121604545273939</c:v>
                </c:pt>
                <c:pt idx="6">
                  <c:v>55.684830688346196</c:v>
                </c:pt>
                <c:pt idx="7">
                  <c:v>56.142490968907445</c:v>
                </c:pt>
                <c:pt idx="8">
                  <c:v>57.012325152512197</c:v>
                </c:pt>
                <c:pt idx="9">
                  <c:v>56.032768470393016</c:v>
                </c:pt>
                <c:pt idx="10">
                  <c:v>53.428830678265918</c:v>
                </c:pt>
                <c:pt idx="11">
                  <c:v>53.965035539877746</c:v>
                </c:pt>
                <c:pt idx="12">
                  <c:v>56.267493187922568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AB-4726-ACCB-E447D0D45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671743"/>
        <c:axId val="1075664671"/>
      </c:lineChart>
      <c:catAx>
        <c:axId val="107567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075664671"/>
        <c:crosses val="autoZero"/>
        <c:auto val="1"/>
        <c:lblAlgn val="ctr"/>
        <c:lblOffset val="100"/>
        <c:noMultiLvlLbl val="0"/>
      </c:catAx>
      <c:valAx>
        <c:axId val="1075664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07567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Sheet1!$F$15</c:f>
              <c:strCache>
                <c:ptCount val="1"/>
                <c:pt idx="0">
                  <c:v>Oligarchs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Sheet1!$E$16:$E$17</c:f>
              <c:strCache>
                <c:ptCount val="2"/>
                <c:pt idx="0">
                  <c:v>Employment</c:v>
                </c:pt>
                <c:pt idx="1">
                  <c:v>Annual sales</c:v>
                </c:pt>
              </c:strCache>
            </c:strRef>
          </c:cat>
          <c:val>
            <c:numRef>
              <c:f>Sheet1!$F$16:$F$17</c:f>
              <c:numCache>
                <c:formatCode>General</c:formatCode>
                <c:ptCount val="2"/>
                <c:pt idx="0">
                  <c:v>42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1-4FBB-BDE3-F8B0D1C3360D}"/>
            </c:ext>
          </c:extLst>
        </c:ser>
        <c:ser>
          <c:idx val="1"/>
          <c:order val="1"/>
          <c:tx>
            <c:strRef>
              <c:f>Sheet1!$G$15</c:f>
              <c:strCache>
                <c:ptCount val="1"/>
                <c:pt idx="0">
                  <c:v>Other private domestic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Sheet1!$E$16:$E$17</c:f>
              <c:strCache>
                <c:ptCount val="2"/>
                <c:pt idx="0">
                  <c:v>Employment</c:v>
                </c:pt>
                <c:pt idx="1">
                  <c:v>Annual sales</c:v>
                </c:pt>
              </c:strCache>
            </c:strRef>
          </c:cat>
          <c:val>
            <c:numRef>
              <c:f>Sheet1!$G$16:$G$17</c:f>
              <c:numCache>
                <c:formatCode>General</c:formatCode>
                <c:ptCount val="2"/>
                <c:pt idx="0">
                  <c:v>22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31-4FBB-BDE3-F8B0D1C3360D}"/>
            </c:ext>
          </c:extLst>
        </c:ser>
        <c:ser>
          <c:idx val="2"/>
          <c:order val="2"/>
          <c:tx>
            <c:strRef>
              <c:f>Sheet1!$H$15</c:f>
              <c:strCache>
                <c:ptCount val="1"/>
                <c:pt idx="0">
                  <c:v>Foreign owners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Sheet1!$E$16:$E$17</c:f>
              <c:strCache>
                <c:ptCount val="2"/>
                <c:pt idx="0">
                  <c:v>Employment</c:v>
                </c:pt>
                <c:pt idx="1">
                  <c:v>Annual sales</c:v>
                </c:pt>
              </c:strCache>
            </c:strRef>
          </c:cat>
          <c:val>
            <c:numRef>
              <c:f>Sheet1!$H$16:$H$17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31-4FBB-BDE3-F8B0D1C3360D}"/>
            </c:ext>
          </c:extLst>
        </c:ser>
        <c:ser>
          <c:idx val="3"/>
          <c:order val="3"/>
          <c:tx>
            <c:strRef>
              <c:f>Sheet1!$I$15</c:f>
              <c:strCache>
                <c:ptCount val="1"/>
                <c:pt idx="0">
                  <c:v>Regional Governments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Sheet1!$E$16:$E$17</c:f>
              <c:strCache>
                <c:ptCount val="2"/>
                <c:pt idx="0">
                  <c:v>Employment</c:v>
                </c:pt>
                <c:pt idx="1">
                  <c:v>Annual sales</c:v>
                </c:pt>
              </c:strCache>
            </c:strRef>
          </c:cat>
          <c:val>
            <c:numRef>
              <c:f>Sheet1!$I$16:$I$17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31-4FBB-BDE3-F8B0D1C3360D}"/>
            </c:ext>
          </c:extLst>
        </c:ser>
        <c:ser>
          <c:idx val="4"/>
          <c:order val="4"/>
          <c:tx>
            <c:strRef>
              <c:f>Sheet1!$J$15</c:f>
              <c:strCache>
                <c:ptCount val="1"/>
                <c:pt idx="0">
                  <c:v>Russian federal government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Sheet1!$E$16:$E$17</c:f>
              <c:strCache>
                <c:ptCount val="2"/>
                <c:pt idx="0">
                  <c:v>Employment</c:v>
                </c:pt>
                <c:pt idx="1">
                  <c:v>Annual sales</c:v>
                </c:pt>
              </c:strCache>
            </c:strRef>
          </c:cat>
          <c:val>
            <c:numRef>
              <c:f>Sheet1!$J$16:$J$17</c:f>
              <c:numCache>
                <c:formatCode>General</c:formatCode>
                <c:ptCount val="2"/>
                <c:pt idx="0">
                  <c:v>15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31-4FBB-BDE3-F8B0D1C3360D}"/>
            </c:ext>
          </c:extLst>
        </c:ser>
        <c:ser>
          <c:idx val="5"/>
          <c:order val="5"/>
          <c:tx>
            <c:strRef>
              <c:f>Sheet1!$K$15</c:f>
              <c:strCache>
                <c:ptCount val="1"/>
                <c:pt idx="0">
                  <c:v>No data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Sheet1!$E$16:$E$17</c:f>
              <c:strCache>
                <c:ptCount val="2"/>
                <c:pt idx="0">
                  <c:v>Employment</c:v>
                </c:pt>
                <c:pt idx="1">
                  <c:v>Annual sales</c:v>
                </c:pt>
              </c:strCache>
            </c:strRef>
          </c:cat>
          <c:val>
            <c:numRef>
              <c:f>Sheet1!$K$16:$K$17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31-4FBB-BDE3-F8B0D1C33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655272"/>
        <c:axId val="161655664"/>
      </c:barChart>
      <c:catAx>
        <c:axId val="161655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700" baseline="0"/>
            </a:pPr>
            <a:endParaRPr lang="LID4096"/>
          </a:p>
        </c:txPr>
        <c:crossAx val="161655664"/>
        <c:crosses val="autoZero"/>
        <c:auto val="1"/>
        <c:lblAlgn val="ctr"/>
        <c:lblOffset val="100"/>
        <c:noMultiLvlLbl val="0"/>
      </c:catAx>
      <c:valAx>
        <c:axId val="1616556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61655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LID4096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Africa Eastern and Southern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Sheet1!$D$2:$I$2</c:f>
              <c:numCache>
                <c:formatCode>0.0</c:formatCode>
                <c:ptCount val="6"/>
                <c:pt idx="0">
                  <c:v>8.1099492651169367</c:v>
                </c:pt>
                <c:pt idx="1">
                  <c:v>6.6282450251229692</c:v>
                </c:pt>
                <c:pt idx="2">
                  <c:v>12.439629225364468</c:v>
                </c:pt>
                <c:pt idx="3">
                  <c:v>11.007534338205948</c:v>
                </c:pt>
                <c:pt idx="4">
                  <c:v>7.3765206648445805</c:v>
                </c:pt>
                <c:pt idx="5">
                  <c:v>6.1509200618924478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35-4688-8987-D70CE05F4D75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Africa Western and Central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Sheet1!$D$3:$I$3</c:f>
              <c:numCache>
                <c:formatCode>0.0</c:formatCode>
                <c:ptCount val="6"/>
                <c:pt idx="0">
                  <c:v>17.359717997520182</c:v>
                </c:pt>
                <c:pt idx="1">
                  <c:v>18.213132457041482</c:v>
                </c:pt>
                <c:pt idx="2">
                  <c:v>15.058660657435286</c:v>
                </c:pt>
                <c:pt idx="3">
                  <c:v>13.6567794703309</c:v>
                </c:pt>
                <c:pt idx="4">
                  <c:v>11.142242273072224</c:v>
                </c:pt>
                <c:pt idx="5">
                  <c:v>8.9472693436760036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35-4688-8987-D70CE05F4D75}"/>
            </c:ext>
          </c:extLst>
        </c:ser>
        <c:ser>
          <c:idx val="2"/>
          <c:order val="2"/>
          <c:tx>
            <c:strRef>
              <c:f>Sheet1!$C$4</c:f>
              <c:strCache>
                <c:ptCount val="1"/>
                <c:pt idx="0">
                  <c:v>Arab World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Sheet1!$D$4:$I$4</c:f>
              <c:numCache>
                <c:formatCode>0.0</c:formatCode>
                <c:ptCount val="6"/>
                <c:pt idx="0">
                  <c:v>24.697590772833191</c:v>
                </c:pt>
                <c:pt idx="1">
                  <c:v>26.148359483377941</c:v>
                </c:pt>
                <c:pt idx="2">
                  <c:v>29.270015233584331</c:v>
                </c:pt>
                <c:pt idx="3">
                  <c:v>32.203997682421367</c:v>
                </c:pt>
                <c:pt idx="4">
                  <c:v>22.720985625269005</c:v>
                </c:pt>
                <c:pt idx="5">
                  <c:v>20.180684121246188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35-4688-8987-D70CE05F4D75}"/>
            </c:ext>
          </c:extLst>
        </c:ser>
        <c:ser>
          <c:idx val="3"/>
          <c:order val="3"/>
          <c:tx>
            <c:strRef>
              <c:f>Sheet1!$C$5</c:f>
              <c:strCache>
                <c:ptCount val="1"/>
                <c:pt idx="0">
                  <c:v>United Arab Emirates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Sheet1!$D$5:$I$5</c:f>
              <c:numCache>
                <c:formatCode>0.0</c:formatCode>
                <c:ptCount val="6"/>
                <c:pt idx="0">
                  <c:v>36.7186998338588</c:v>
                </c:pt>
                <c:pt idx="1">
                  <c:v>21.900764471496</c:v>
                </c:pt>
                <c:pt idx="2">
                  <c:v>22.651243008548398</c:v>
                </c:pt>
                <c:pt idx="3">
                  <c:v>27.1299950620514</c:v>
                </c:pt>
                <c:pt idx="4">
                  <c:v>17.3247703336333</c:v>
                </c:pt>
                <c:pt idx="5">
                  <c:v>16.756620489597701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35-4688-8987-D70CE05F4D75}"/>
            </c:ext>
          </c:extLst>
        </c:ser>
        <c:ser>
          <c:idx val="4"/>
          <c:order val="4"/>
          <c:tx>
            <c:strRef>
              <c:f>Sheet1!$C$6</c:f>
              <c:strCache>
                <c:ptCount val="1"/>
                <c:pt idx="0">
                  <c:v>Argentina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Sheet1!$D$6:$I$6</c:f>
              <c:numCache>
                <c:formatCode>0.0</c:formatCode>
                <c:ptCount val="6"/>
                <c:pt idx="0">
                  <c:v>2.5872666943390401</c:v>
                </c:pt>
                <c:pt idx="1">
                  <c:v>2.2899735910798902</c:v>
                </c:pt>
                <c:pt idx="2">
                  <c:v>3.3293948943765499</c:v>
                </c:pt>
                <c:pt idx="3">
                  <c:v>3.00004741558931</c:v>
                </c:pt>
                <c:pt idx="4">
                  <c:v>2.12951508687493</c:v>
                </c:pt>
                <c:pt idx="5">
                  <c:v>2.0711840860695299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835-4688-8987-D70CE05F4D75}"/>
            </c:ext>
          </c:extLst>
        </c:ser>
        <c:ser>
          <c:idx val="5"/>
          <c:order val="5"/>
          <c:tx>
            <c:strRef>
              <c:f>Sheet1!$C$7</c:f>
              <c:strCache>
                <c:ptCount val="1"/>
                <c:pt idx="0">
                  <c:v>Armenia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Sheet1!$D$7:$I$7</c:f>
              <c:numCache>
                <c:formatCode>0.0</c:formatCode>
                <c:ptCount val="6"/>
                <c:pt idx="0">
                  <c:v>0</c:v>
                </c:pt>
                <c:pt idx="1">
                  <c:v>0.29345432532663002</c:v>
                </c:pt>
                <c:pt idx="2">
                  <c:v>2.65466288047989</c:v>
                </c:pt>
                <c:pt idx="3">
                  <c:v>1.0971539017981899</c:v>
                </c:pt>
                <c:pt idx="4">
                  <c:v>1.0901810627303099</c:v>
                </c:pt>
                <c:pt idx="5">
                  <c:v>2.1106688966521201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835-4688-8987-D70CE05F4D75}"/>
            </c:ext>
          </c:extLst>
        </c:ser>
        <c:ser>
          <c:idx val="6"/>
          <c:order val="6"/>
          <c:tx>
            <c:strRef>
              <c:f>Sheet1!$C$8</c:f>
              <c:strCache>
                <c:ptCount val="1"/>
                <c:pt idx="0">
                  <c:v>Australia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Sheet1!$D$8:$I$8</c:f>
              <c:numCache>
                <c:formatCode>0.0</c:formatCode>
                <c:ptCount val="6"/>
                <c:pt idx="0">
                  <c:v>3.48454898146657</c:v>
                </c:pt>
                <c:pt idx="1">
                  <c:v>2.85648379979069</c:v>
                </c:pt>
                <c:pt idx="2">
                  <c:v>8.0986523951312694</c:v>
                </c:pt>
                <c:pt idx="3">
                  <c:v>5.3058178040769004</c:v>
                </c:pt>
                <c:pt idx="4">
                  <c:v>5.4804154373946803</c:v>
                </c:pt>
                <c:pt idx="5">
                  <c:v>5.3558556053464299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835-4688-8987-D70CE05F4D75}"/>
            </c:ext>
          </c:extLst>
        </c:ser>
        <c:ser>
          <c:idx val="7"/>
          <c:order val="7"/>
          <c:tx>
            <c:strRef>
              <c:f>Sheet1!$C$9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Sheet1!$D$9:$I$9</c:f>
              <c:numCache>
                <c:formatCode>0.0</c:formatCode>
                <c:ptCount val="6"/>
                <c:pt idx="0">
                  <c:v>0.25540869210022998</c:v>
                </c:pt>
                <c:pt idx="1">
                  <c:v>0.15543200979972699</c:v>
                </c:pt>
                <c:pt idx="2">
                  <c:v>0.225823693104511</c:v>
                </c:pt>
                <c:pt idx="3">
                  <c:v>0.22409216202105001</c:v>
                </c:pt>
                <c:pt idx="4">
                  <c:v>0.15508780567555</c:v>
                </c:pt>
                <c:pt idx="5">
                  <c:v>0.13272013651468301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835-4688-8987-D70CE05F4D75}"/>
            </c:ext>
          </c:extLst>
        </c:ser>
        <c:ser>
          <c:idx val="8"/>
          <c:order val="8"/>
          <c:tx>
            <c:strRef>
              <c:f>Sheet1!$C$10</c:f>
              <c:strCache>
                <c:ptCount val="1"/>
                <c:pt idx="0">
                  <c:v>Bulgaria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Sheet1!$D$10:$I$10</c:f>
              <c:numCache>
                <c:formatCode>0.0</c:formatCode>
                <c:ptCount val="6"/>
                <c:pt idx="0">
                  <c:v>1.1097936558192301</c:v>
                </c:pt>
                <c:pt idx="1">
                  <c:v>0.65479208299206604</c:v>
                </c:pt>
                <c:pt idx="2">
                  <c:v>1.7044218599218699</c:v>
                </c:pt>
                <c:pt idx="3">
                  <c:v>1.12356282390851</c:v>
                </c:pt>
                <c:pt idx="4">
                  <c:v>0.70636869133403501</c:v>
                </c:pt>
                <c:pt idx="5">
                  <c:v>0.39691902583132899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835-4688-8987-D70CE05F4D75}"/>
            </c:ext>
          </c:extLst>
        </c:ser>
        <c:ser>
          <c:idx val="9"/>
          <c:order val="9"/>
          <c:tx>
            <c:strRef>
              <c:f>Sheet1!$C$11</c:f>
              <c:strCache>
                <c:ptCount val="1"/>
                <c:pt idx="0">
                  <c:v>Belarus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Sheet1!$D$11:$I$11</c:f>
              <c:numCache>
                <c:formatCode>0.0</c:formatCode>
                <c:ptCount val="6"/>
                <c:pt idx="0">
                  <c:v>1.2160857127465201</c:v>
                </c:pt>
                <c:pt idx="1">
                  <c:v>2.46038639634937</c:v>
                </c:pt>
                <c:pt idx="2">
                  <c:v>1.3401683696873801</c:v>
                </c:pt>
                <c:pt idx="3">
                  <c:v>1.4832047489478699</c:v>
                </c:pt>
                <c:pt idx="4">
                  <c:v>1.72988519764888</c:v>
                </c:pt>
                <c:pt idx="5">
                  <c:v>1.7730318316031299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835-4688-8987-D70CE05F4D75}"/>
            </c:ext>
          </c:extLst>
        </c:ser>
        <c:ser>
          <c:idx val="10"/>
          <c:order val="10"/>
          <c:tx>
            <c:strRef>
              <c:f>Sheet1!$C$12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Sheet1!$D$12:$I$12</c:f>
              <c:numCache>
                <c:formatCode>0.0</c:formatCode>
                <c:ptCount val="6"/>
                <c:pt idx="0">
                  <c:v>2.2841469652384601</c:v>
                </c:pt>
                <c:pt idx="1">
                  <c:v>2.1852366322013599</c:v>
                </c:pt>
                <c:pt idx="2">
                  <c:v>3.6583316991041501</c:v>
                </c:pt>
                <c:pt idx="3">
                  <c:v>3.7875527050573199</c:v>
                </c:pt>
                <c:pt idx="4">
                  <c:v>3.8085916262625199</c:v>
                </c:pt>
                <c:pt idx="5">
                  <c:v>3.4652305550589699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835-4688-8987-D70CE05F4D75}"/>
            </c:ext>
          </c:extLst>
        </c:ser>
        <c:ser>
          <c:idx val="11"/>
          <c:order val="11"/>
          <c:tx>
            <c:strRef>
              <c:f>Sheet1!$C$13</c:f>
              <c:strCache>
                <c:ptCount val="1"/>
                <c:pt idx="0">
                  <c:v>Central African Republic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Sheet1!$D$13:$I$13</c:f>
              <c:numCache>
                <c:formatCode>0.0</c:formatCode>
                <c:ptCount val="6"/>
                <c:pt idx="0">
                  <c:v>6.3653283560877396</c:v>
                </c:pt>
                <c:pt idx="1">
                  <c:v>11.205176693645701</c:v>
                </c:pt>
                <c:pt idx="2">
                  <c:v>7.9081265183058402</c:v>
                </c:pt>
                <c:pt idx="3">
                  <c:v>12.8970844365085</c:v>
                </c:pt>
                <c:pt idx="4">
                  <c:v>10.830182870317801</c:v>
                </c:pt>
                <c:pt idx="5">
                  <c:v>8.3494701449037798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835-4688-8987-D70CE05F4D75}"/>
            </c:ext>
          </c:extLst>
        </c:ser>
        <c:ser>
          <c:idx val="12"/>
          <c:order val="12"/>
          <c:tx>
            <c:strRef>
              <c:f>Sheet1!$C$14</c:f>
              <c:strCache>
                <c:ptCount val="1"/>
                <c:pt idx="0">
                  <c:v>Switzerland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Sheet1!$D$14:$I$14</c:f>
              <c:numCache>
                <c:formatCode>0.0</c:formatCode>
                <c:ptCount val="6"/>
                <c:pt idx="0">
                  <c:v>3.9774435983990102E-2</c:v>
                </c:pt>
                <c:pt idx="1">
                  <c:v>3.48311400543969E-2</c:v>
                </c:pt>
                <c:pt idx="2">
                  <c:v>1.5437350834631601E-2</c:v>
                </c:pt>
                <c:pt idx="3">
                  <c:v>1.2331603449264599E-2</c:v>
                </c:pt>
                <c:pt idx="4">
                  <c:v>1.2821213248317699E-2</c:v>
                </c:pt>
                <c:pt idx="5">
                  <c:v>9.3679955135449206E-3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835-4688-8987-D70CE05F4D75}"/>
            </c:ext>
          </c:extLst>
        </c:ser>
        <c:ser>
          <c:idx val="13"/>
          <c:order val="13"/>
          <c:tx>
            <c:strRef>
              <c:f>Sheet1!$C$15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Sheet1!$D$15:$I$15</c:f>
              <c:numCache>
                <c:formatCode>0.0</c:formatCode>
                <c:ptCount val="6"/>
                <c:pt idx="0">
                  <c:v>8.2582989944032992</c:v>
                </c:pt>
                <c:pt idx="1">
                  <c:v>2.5949143848369598</c:v>
                </c:pt>
                <c:pt idx="2">
                  <c:v>6.2990793060583696</c:v>
                </c:pt>
                <c:pt idx="3">
                  <c:v>3.0253450834245901</c:v>
                </c:pt>
                <c:pt idx="4">
                  <c:v>1.4677648787816899</c:v>
                </c:pt>
                <c:pt idx="5">
                  <c:v>1.2550546774119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835-4688-8987-D70CE05F4D75}"/>
            </c:ext>
          </c:extLst>
        </c:ser>
        <c:ser>
          <c:idx val="14"/>
          <c:order val="14"/>
          <c:tx>
            <c:strRef>
              <c:f>Sheet1!$C$16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Sheet1!$D$16:$I$16</c:f>
              <c:numCache>
                <c:formatCode>0.0</c:formatCode>
                <c:ptCount val="6"/>
                <c:pt idx="0">
                  <c:v>0.23409823741050201</c:v>
                </c:pt>
                <c:pt idx="1">
                  <c:v>9.6378597957096093E-2</c:v>
                </c:pt>
                <c:pt idx="2">
                  <c:v>0.197303265368551</c:v>
                </c:pt>
                <c:pt idx="3">
                  <c:v>0.12261691417628599</c:v>
                </c:pt>
                <c:pt idx="4">
                  <c:v>8.4988373002425996E-2</c:v>
                </c:pt>
                <c:pt idx="5">
                  <c:v>0.10070777952179701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835-4688-8987-D70CE05F4D75}"/>
            </c:ext>
          </c:extLst>
        </c:ser>
        <c:ser>
          <c:idx val="15"/>
          <c:order val="15"/>
          <c:tx>
            <c:strRef>
              <c:f>Sheet1!$C$17</c:f>
              <c:strCache>
                <c:ptCount val="1"/>
                <c:pt idx="0">
                  <c:v>Euro area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Sheet1!$D$17:$I$17</c:f>
              <c:numCache>
                <c:formatCode>0.0</c:formatCode>
                <c:ptCount val="6"/>
                <c:pt idx="0">
                  <c:v>0.18790487417490123</c:v>
                </c:pt>
                <c:pt idx="1">
                  <c:v>0.12352431585263471</c:v>
                </c:pt>
                <c:pt idx="2">
                  <c:v>0.18584298349828399</c:v>
                </c:pt>
                <c:pt idx="3">
                  <c:v>0.18857098419559953</c:v>
                </c:pt>
                <c:pt idx="4">
                  <c:v>0.11599986677292343</c:v>
                </c:pt>
                <c:pt idx="5">
                  <c:v>7.827387521844599E-2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835-4688-8987-D70CE05F4D75}"/>
            </c:ext>
          </c:extLst>
        </c:ser>
        <c:ser>
          <c:idx val="16"/>
          <c:order val="16"/>
          <c:tx>
            <c:strRef>
              <c:f>Sheet1!$C$18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Sheet1!$D$18:$I$18</c:f>
              <c:numCache>
                <c:formatCode>0.0</c:formatCode>
                <c:ptCount val="6"/>
                <c:pt idx="0">
                  <c:v>0.47562150453666502</c:v>
                </c:pt>
                <c:pt idx="1">
                  <c:v>0.42879445995256099</c:v>
                </c:pt>
                <c:pt idx="2">
                  <c:v>0.46962307357535599</c:v>
                </c:pt>
                <c:pt idx="3">
                  <c:v>0.44635570991364198</c:v>
                </c:pt>
                <c:pt idx="4">
                  <c:v>0.53089423535859503</c:v>
                </c:pt>
                <c:pt idx="5">
                  <c:v>0.401053790022323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7835-4688-8987-D70CE05F4D75}"/>
            </c:ext>
          </c:extLst>
        </c:ser>
        <c:ser>
          <c:idx val="17"/>
          <c:order val="17"/>
          <c:tx>
            <c:strRef>
              <c:f>Sheet1!$C$19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Sheet1!$D$19:$I$19</c:f>
              <c:numCache>
                <c:formatCode>0.0</c:formatCode>
                <c:ptCount val="6"/>
                <c:pt idx="0">
                  <c:v>0.108876817467859</c:v>
                </c:pt>
                <c:pt idx="1">
                  <c:v>7.0429668212813407E-2</c:v>
                </c:pt>
                <c:pt idx="2">
                  <c:v>5.6243334190182202E-2</c:v>
                </c:pt>
                <c:pt idx="3">
                  <c:v>4.8157685453359897E-2</c:v>
                </c:pt>
                <c:pt idx="4">
                  <c:v>4.1691898571575098E-2</c:v>
                </c:pt>
                <c:pt idx="5">
                  <c:v>3.5148216646971202E-2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835-4688-8987-D70CE05F4D75}"/>
            </c:ext>
          </c:extLst>
        </c:ser>
        <c:ser>
          <c:idx val="18"/>
          <c:order val="18"/>
          <c:tx>
            <c:strRef>
              <c:f>Sheet1!$C$20</c:f>
              <c:strCache>
                <c:ptCount val="1"/>
                <c:pt idx="0">
                  <c:v>India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Sheet1!$D$20:$I$20</c:f>
              <c:numCache>
                <c:formatCode>0.0</c:formatCode>
                <c:ptCount val="6"/>
                <c:pt idx="0">
                  <c:v>3.3744511484720601</c:v>
                </c:pt>
                <c:pt idx="1">
                  <c:v>2.39259330350612</c:v>
                </c:pt>
                <c:pt idx="2">
                  <c:v>4.4430142794008596</c:v>
                </c:pt>
                <c:pt idx="3">
                  <c:v>3.6276186711265899</c:v>
                </c:pt>
                <c:pt idx="4">
                  <c:v>2.23321722000001</c:v>
                </c:pt>
                <c:pt idx="5">
                  <c:v>2.0064134177885702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7835-4688-8987-D70CE05F4D75}"/>
            </c:ext>
          </c:extLst>
        </c:ser>
        <c:ser>
          <c:idx val="19"/>
          <c:order val="19"/>
          <c:tx>
            <c:strRef>
              <c:f>Sheet1!$C$21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Sheet1!$D$21:$I$21</c:f>
              <c:numCache>
                <c:formatCode>0.0</c:formatCode>
                <c:ptCount val="6"/>
                <c:pt idx="0">
                  <c:v>3.5565203752518197E-2</c:v>
                </c:pt>
                <c:pt idx="1">
                  <c:v>1.13283166327128E-2</c:v>
                </c:pt>
                <c:pt idx="2">
                  <c:v>1.9286767901383998E-2</c:v>
                </c:pt>
                <c:pt idx="3">
                  <c:v>2.3126909291842902E-2</c:v>
                </c:pt>
                <c:pt idx="4">
                  <c:v>3.5954719613172897E-2</c:v>
                </c:pt>
                <c:pt idx="5">
                  <c:v>8.8973515411918197E-2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835-4688-8987-D70CE05F4D75}"/>
            </c:ext>
          </c:extLst>
        </c:ser>
        <c:ser>
          <c:idx val="20"/>
          <c:order val="20"/>
          <c:tx>
            <c:strRef>
              <c:f>Sheet1!$C$22</c:f>
              <c:strCache>
                <c:ptCount val="1"/>
                <c:pt idx="0">
                  <c:v>Kazakhstan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Sheet1!$D$22:$I$22</c:f>
              <c:numCache>
                <c:formatCode>0.0</c:formatCode>
                <c:ptCount val="6"/>
                <c:pt idx="0">
                  <c:v>15.6792319665748</c:v>
                </c:pt>
                <c:pt idx="1">
                  <c:v>25.7973328704572</c:v>
                </c:pt>
                <c:pt idx="2">
                  <c:v>24.211936639381999</c:v>
                </c:pt>
                <c:pt idx="3">
                  <c:v>19.204050428975101</c:v>
                </c:pt>
                <c:pt idx="4">
                  <c:v>21.784482203040799</c:v>
                </c:pt>
                <c:pt idx="5">
                  <c:v>17.6245290213371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7835-4688-8987-D70CE05F4D75}"/>
            </c:ext>
          </c:extLst>
        </c:ser>
        <c:ser>
          <c:idx val="21"/>
          <c:order val="21"/>
          <c:tx>
            <c:strRef>
              <c:f>Sheet1!$C$23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Sheet1!$D$23:$I$23</c:f>
              <c:numCache>
                <c:formatCode>0.0</c:formatCode>
                <c:ptCount val="6"/>
                <c:pt idx="0">
                  <c:v>7.3555058134451103</c:v>
                </c:pt>
                <c:pt idx="1">
                  <c:v>3.49660557999088</c:v>
                </c:pt>
                <c:pt idx="2">
                  <c:v>4.88763638181796</c:v>
                </c:pt>
                <c:pt idx="3">
                  <c:v>5.5387718860203297</c:v>
                </c:pt>
                <c:pt idx="4">
                  <c:v>2.9636094476359198</c:v>
                </c:pt>
                <c:pt idx="5">
                  <c:v>2.2046014349359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835-4688-8987-D70CE05F4D75}"/>
            </c:ext>
          </c:extLst>
        </c:ser>
        <c:ser>
          <c:idx val="22"/>
          <c:order val="22"/>
          <c:tx>
            <c:strRef>
              <c:f>Sheet1!$C$24</c:f>
              <c:strCache>
                <c:ptCount val="1"/>
                <c:pt idx="0">
                  <c:v>Norway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Sheet1!$D$24:$I$24</c:f>
              <c:numCache>
                <c:formatCode>0.0</c:formatCode>
                <c:ptCount val="6"/>
                <c:pt idx="0">
                  <c:v>7.7125912652376396</c:v>
                </c:pt>
                <c:pt idx="1">
                  <c:v>11.8965011738869</c:v>
                </c:pt>
                <c:pt idx="2">
                  <c:v>8.89759632072073</c:v>
                </c:pt>
                <c:pt idx="3">
                  <c:v>8.8336844127980694</c:v>
                </c:pt>
                <c:pt idx="4">
                  <c:v>8.1043550841041405</c:v>
                </c:pt>
                <c:pt idx="5">
                  <c:v>6.9751537041593901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835-4688-8987-D70CE05F4D75}"/>
            </c:ext>
          </c:extLst>
        </c:ser>
        <c:ser>
          <c:idx val="23"/>
          <c:order val="23"/>
          <c:tx>
            <c:strRef>
              <c:f>Sheet1!$C$25</c:f>
              <c:strCache>
                <c:ptCount val="1"/>
                <c:pt idx="0">
                  <c:v>New Zealand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Sheet1!$D$25:$I$25</c:f>
              <c:numCache>
                <c:formatCode>0.0</c:formatCode>
                <c:ptCount val="6"/>
                <c:pt idx="0">
                  <c:v>2.09053639772275</c:v>
                </c:pt>
                <c:pt idx="1">
                  <c:v>1.97813834430591</c:v>
                </c:pt>
                <c:pt idx="2">
                  <c:v>1.98335300729737</c:v>
                </c:pt>
                <c:pt idx="3">
                  <c:v>1.48277115344345</c:v>
                </c:pt>
                <c:pt idx="4">
                  <c:v>1.7008292427625</c:v>
                </c:pt>
                <c:pt idx="5">
                  <c:v>1.56783484053089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7835-4688-8987-D70CE05F4D75}"/>
            </c:ext>
          </c:extLst>
        </c:ser>
        <c:ser>
          <c:idx val="24"/>
          <c:order val="24"/>
          <c:tx>
            <c:strRef>
              <c:f>Sheet1!$C$26</c:f>
              <c:strCache>
                <c:ptCount val="1"/>
                <c:pt idx="0">
                  <c:v>Russian Federation</c:v>
                </c:pt>
              </c:strCache>
            </c:strRef>
          </c:tx>
          <c:spPr>
            <a:ln w="857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Sheet1!$D$26:$I$26</c:f>
              <c:numCache>
                <c:formatCode>0.0</c:formatCode>
                <c:ptCount val="6"/>
                <c:pt idx="0">
                  <c:v>12.934054798793801</c:v>
                </c:pt>
                <c:pt idx="1">
                  <c:v>22.011298270080399</c:v>
                </c:pt>
                <c:pt idx="2">
                  <c:v>15.5497894438338</c:v>
                </c:pt>
                <c:pt idx="3">
                  <c:v>13.670750617619101</c:v>
                </c:pt>
                <c:pt idx="4">
                  <c:v>15.2888621987539</c:v>
                </c:pt>
                <c:pt idx="5">
                  <c:v>13.0982327288449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7835-4688-8987-D70CE05F4D75}"/>
            </c:ext>
          </c:extLst>
        </c:ser>
        <c:ser>
          <c:idx val="25"/>
          <c:order val="25"/>
          <c:tx>
            <c:strRef>
              <c:f>Sheet1!$C$27</c:f>
              <c:strCache>
                <c:ptCount val="1"/>
                <c:pt idx="0">
                  <c:v>Ukraine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Sheet1!$D$27:$I$27</c:f>
              <c:numCache>
                <c:formatCode>0.0</c:formatCode>
                <c:ptCount val="6"/>
                <c:pt idx="0">
                  <c:v>3.4484114798632599</c:v>
                </c:pt>
                <c:pt idx="1">
                  <c:v>3.78403889386724</c:v>
                </c:pt>
                <c:pt idx="2">
                  <c:v>7.6009288506213499</c:v>
                </c:pt>
                <c:pt idx="3">
                  <c:v>4.3614554306214197</c:v>
                </c:pt>
                <c:pt idx="4">
                  <c:v>2.5521345046169501</c:v>
                </c:pt>
                <c:pt idx="5">
                  <c:v>1.81954356799314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7835-4688-8987-D70CE05F4D75}"/>
            </c:ext>
          </c:extLst>
        </c:ser>
        <c:ser>
          <c:idx val="26"/>
          <c:order val="26"/>
          <c:tx>
            <c:strRef>
              <c:f>Sheet1!$C$28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Sheet1!$D$28:$I$28</c:f>
              <c:numCache>
                <c:formatCode>0.0</c:formatCode>
                <c:ptCount val="6"/>
                <c:pt idx="0">
                  <c:v>1.3152965354027999</c:v>
                </c:pt>
                <c:pt idx="1">
                  <c:v>1.0088574928164999</c:v>
                </c:pt>
                <c:pt idx="2">
                  <c:v>0.92230852017252596</c:v>
                </c:pt>
                <c:pt idx="3">
                  <c:v>0.759413201246951</c:v>
                </c:pt>
                <c:pt idx="4">
                  <c:v>0.67177215865527495</c:v>
                </c:pt>
                <c:pt idx="5">
                  <c:v>0.57473350685747804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7835-4688-8987-D70CE05F4D75}"/>
            </c:ext>
          </c:extLst>
        </c:ser>
        <c:ser>
          <c:idx val="27"/>
          <c:order val="27"/>
          <c:tx>
            <c:strRef>
              <c:f>Sheet1!$C$29</c:f>
              <c:strCache>
                <c:ptCount val="1"/>
                <c:pt idx="0">
                  <c:v>Uzbekistan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Sheet1!$D$29:$I$29</c:f>
              <c:numCache>
                <c:formatCode>0.0</c:formatCode>
                <c:ptCount val="6"/>
                <c:pt idx="0">
                  <c:v>9.9389692752055403</c:v>
                </c:pt>
                <c:pt idx="1">
                  <c:v>17.611758584611099</c:v>
                </c:pt>
                <c:pt idx="2">
                  <c:v>16.793035702681301</c:v>
                </c:pt>
                <c:pt idx="3">
                  <c:v>17.1156501107602</c:v>
                </c:pt>
                <c:pt idx="4">
                  <c:v>17.980987808264</c:v>
                </c:pt>
                <c:pt idx="5">
                  <c:v>8.7942401430798895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7835-4688-8987-D70CE05F4D75}"/>
            </c:ext>
          </c:extLst>
        </c:ser>
        <c:ser>
          <c:idx val="28"/>
          <c:order val="28"/>
          <c:tx>
            <c:strRef>
              <c:f>Sheet1!$C$30</c:f>
              <c:strCache>
                <c:ptCount val="1"/>
                <c:pt idx="0">
                  <c:v>Yemen, Rep.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Sheet1!$D$30:$I$30</c:f>
              <c:numCache>
                <c:formatCode>0.0</c:formatCode>
                <c:ptCount val="6"/>
                <c:pt idx="0">
                  <c:v>29.783701236467</c:v>
                </c:pt>
                <c:pt idx="1">
                  <c:v>42.324375064137797</c:v>
                </c:pt>
                <c:pt idx="2">
                  <c:v>23.317204387138599</c:v>
                </c:pt>
                <c:pt idx="3">
                  <c:v>13.641994490009299</c:v>
                </c:pt>
                <c:pt idx="4">
                  <c:v>4.4380445454691104</c:v>
                </c:pt>
                <c:pt idx="5">
                  <c:v>5.4437626289186598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7835-4688-8987-D70CE05F4D75}"/>
            </c:ext>
          </c:extLst>
        </c:ser>
        <c:ser>
          <c:idx val="29"/>
          <c:order val="29"/>
          <c:tx>
            <c:strRef>
              <c:f>Sheet1!$C$31</c:f>
              <c:strCache>
                <c:ptCount val="1"/>
                <c:pt idx="0">
                  <c:v>South Africa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Sheet1!$D$31:$I$31</c:f>
              <c:numCache>
                <c:formatCode>0.0</c:formatCode>
                <c:ptCount val="6"/>
                <c:pt idx="0">
                  <c:v>5.7922889316464001</c:v>
                </c:pt>
                <c:pt idx="1">
                  <c:v>3.3697180917723699</c:v>
                </c:pt>
                <c:pt idx="2">
                  <c:v>6.5990068328349203</c:v>
                </c:pt>
                <c:pt idx="3">
                  <c:v>5.4542987260871199</c:v>
                </c:pt>
                <c:pt idx="4">
                  <c:v>3.5981903570203899</c:v>
                </c:pt>
                <c:pt idx="5">
                  <c:v>3.94036867634569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7835-4688-8987-D70CE05F4D75}"/>
            </c:ext>
          </c:extLst>
        </c:ser>
        <c:ser>
          <c:idx val="30"/>
          <c:order val="30"/>
          <c:tx>
            <c:strRef>
              <c:f>Sheet1!$C$32</c:f>
              <c:strCache>
                <c:ptCount val="1"/>
                <c:pt idx="0">
                  <c:v>Zambia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Sheet1!$D$32:$I$32</c:f>
              <c:numCache>
                <c:formatCode>0.0</c:formatCode>
                <c:ptCount val="6"/>
                <c:pt idx="0">
                  <c:v>20.981824655281699</c:v>
                </c:pt>
                <c:pt idx="1">
                  <c:v>9.1220370600884699</c:v>
                </c:pt>
                <c:pt idx="2">
                  <c:v>18.6647189571881</c:v>
                </c:pt>
                <c:pt idx="3">
                  <c:v>11.9660764842627</c:v>
                </c:pt>
                <c:pt idx="4">
                  <c:v>11.307756859589</c:v>
                </c:pt>
                <c:pt idx="5">
                  <c:v>6.4341403504385202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7835-4688-8987-D70CE05F4D75}"/>
            </c:ext>
          </c:extLst>
        </c:ser>
        <c:ser>
          <c:idx val="31"/>
          <c:order val="31"/>
          <c:tx>
            <c:strRef>
              <c:f>Sheet1!$C$33</c:f>
              <c:strCache>
                <c:ptCount val="1"/>
                <c:pt idx="0">
                  <c:v>Zimbabwe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Sheet1!$D$1:$I$1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Sheet1!$D$33:$I$33</c:f>
              <c:numCache>
                <c:formatCode>0.0</c:formatCode>
                <c:ptCount val="6"/>
                <c:pt idx="0">
                  <c:v>4.2124822922094003</c:v>
                </c:pt>
                <c:pt idx="1">
                  <c:v>3.91926038521588</c:v>
                </c:pt>
                <c:pt idx="2">
                  <c:v>7.1109315664695503</c:v>
                </c:pt>
                <c:pt idx="3">
                  <c:v>5.0183010456453001</c:v>
                </c:pt>
                <c:pt idx="4">
                  <c:v>4.3637821664721104</c:v>
                </c:pt>
                <c:pt idx="5">
                  <c:v>2.5032148744785601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7835-4688-8987-D70CE05F4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422064"/>
        <c:axId val="1335431632"/>
      </c:lineChart>
      <c:catAx>
        <c:axId val="133542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335431632"/>
        <c:crosses val="autoZero"/>
        <c:auto val="1"/>
        <c:lblAlgn val="ctr"/>
        <c:lblOffset val="100"/>
        <c:noMultiLvlLbl val="0"/>
      </c:catAx>
      <c:valAx>
        <c:axId val="133543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33542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Total natural resources rents (% of GDP)</a:t>
            </a:r>
            <a:r>
              <a:rPr lang="fi-FI" sz="1400" b="0" i="0" u="none" strike="noStrike" baseline="0"/>
              <a:t> : Russia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Russian Federation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9.837884064796798E-3"/>
                  <c:y val="8.2172056640171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3A0-4B48-8D66-C01089B0F678}"/>
                </c:ext>
              </c:extLst>
            </c:dLbl>
            <c:dLbl>
              <c:idx val="5"/>
              <c:layout>
                <c:manualLayout>
                  <c:x val="1.4054120092566879E-2"/>
                  <c:y val="-0.17236089929401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A0-4B48-8D66-C01089B0F678}"/>
                </c:ext>
              </c:extLst>
            </c:dLbl>
            <c:dLbl>
              <c:idx val="6"/>
              <c:layout>
                <c:manualLayout>
                  <c:x val="-7.0270600462834527E-3"/>
                  <c:y val="5.2109109088889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3A0-4B48-8D66-C01089B0F678}"/>
                </c:ext>
              </c:extLst>
            </c:dLbl>
            <c:dLbl>
              <c:idx val="7"/>
              <c:layout>
                <c:manualLayout>
                  <c:x val="9.837884064796798E-3"/>
                  <c:y val="7.8163663633333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3A0-4B48-8D66-C01089B0F678}"/>
                </c:ext>
              </c:extLst>
            </c:dLbl>
            <c:dLbl>
              <c:idx val="14"/>
              <c:layout>
                <c:manualLayout>
                  <c:x val="-5.3405656351754045E-2"/>
                  <c:y val="7.6159467129914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A0-4B48-8D66-C01089B0F678}"/>
                </c:ext>
              </c:extLst>
            </c:dLbl>
            <c:dLbl>
              <c:idx val="15"/>
              <c:layout>
                <c:manualLayout>
                  <c:x val="2.8108240185133705E-3"/>
                  <c:y val="-0.12225598670854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A0-4B48-8D66-C01089B0F678}"/>
                </c:ext>
              </c:extLst>
            </c:dLbl>
            <c:dLbl>
              <c:idx val="16"/>
              <c:layout>
                <c:manualLayout>
                  <c:x val="5.6216480370266386E-3"/>
                  <c:y val="0.12426018321196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A0-4B48-8D66-C01089B0F678}"/>
                </c:ext>
              </c:extLst>
            </c:dLbl>
            <c:dLbl>
              <c:idx val="17"/>
              <c:layout>
                <c:manualLayout>
                  <c:x val="-7.0270600462834266E-3"/>
                  <c:y val="7.2151074123077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A0-4B48-8D66-C01089B0F678}"/>
                </c:ext>
              </c:extLst>
            </c:dLbl>
            <c:dLbl>
              <c:idx val="18"/>
              <c:layout>
                <c:manualLayout>
                  <c:x val="-1.2648708083310168E-2"/>
                  <c:y val="-0.12426018321196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A0-4B48-8D66-C01089B0F678}"/>
                </c:ext>
              </c:extLst>
            </c:dLbl>
            <c:dLbl>
              <c:idx val="19"/>
              <c:layout>
                <c:manualLayout>
                  <c:x val="-2.8108240185133705E-3"/>
                  <c:y val="0.14029375523931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A0-4B48-8D66-C01089B0F678}"/>
                </c:ext>
              </c:extLst>
            </c:dLbl>
            <c:dLbl>
              <c:idx val="21"/>
              <c:layout>
                <c:manualLayout>
                  <c:x val="8.4324720555400082E-3"/>
                  <c:y val="0.12025179020512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A0-4B48-8D66-C01089B0F678}"/>
                </c:ext>
              </c:extLst>
            </c:dLbl>
            <c:dLbl>
              <c:idx val="26"/>
              <c:layout>
                <c:manualLayout>
                  <c:x val="2.8108240185132677E-3"/>
                  <c:y val="-0.12025179020512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A0-4B48-8D66-C01089B0F678}"/>
                </c:ext>
              </c:extLst>
            </c:dLbl>
            <c:dLbl>
              <c:idx val="27"/>
              <c:layout>
                <c:manualLayout>
                  <c:x val="-5.7621892379524101E-2"/>
                  <c:y val="0.1162433971982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A0-4B48-8D66-C01089B0F678}"/>
                </c:ext>
              </c:extLst>
            </c:dLbl>
            <c:dLbl>
              <c:idx val="28"/>
              <c:layout>
                <c:manualLayout>
                  <c:x val="7.0270600462834266E-3"/>
                  <c:y val="0.11223500419145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A0-4B48-8D66-C01089B0F6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Sheet1!$B$1:$AG$1</c:f>
              <c:strCache>
                <c:ptCount val="32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</c:strCache>
            </c:strRef>
          </c:cat>
          <c:val>
            <c:numRef>
              <c:f>Sheet1!$B$2:$AG$2</c:f>
              <c:numCache>
                <c:formatCode>0</c:formatCode>
                <c:ptCount val="32"/>
                <c:pt idx="0">
                  <c:v>5.9599020249224797</c:v>
                </c:pt>
                <c:pt idx="1">
                  <c:v>9.3882109236250706</c:v>
                </c:pt>
                <c:pt idx="2">
                  <c:v>12.934054798793801</c:v>
                </c:pt>
                <c:pt idx="3">
                  <c:v>6.7757393063835503</c:v>
                </c:pt>
                <c:pt idx="4">
                  <c:v>8.3728551545560208</c:v>
                </c:pt>
                <c:pt idx="5">
                  <c:v>7.4639979512268599</c:v>
                </c:pt>
                <c:pt idx="6">
                  <c:v>6.5828945175888798</c:v>
                </c:pt>
                <c:pt idx="7">
                  <c:v>7.3096587086711597</c:v>
                </c:pt>
                <c:pt idx="8">
                  <c:v>9.10898147785284</c:v>
                </c:pt>
                <c:pt idx="9">
                  <c:v>7.4767058612456898</c:v>
                </c:pt>
                <c:pt idx="10">
                  <c:v>4.4098167585806696</c:v>
                </c:pt>
                <c:pt idx="11">
                  <c:v>11.5226512990444</c:v>
                </c:pt>
                <c:pt idx="12">
                  <c:v>22.011298270080399</c:v>
                </c:pt>
                <c:pt idx="13">
                  <c:v>20.220679334225601</c:v>
                </c:pt>
                <c:pt idx="14">
                  <c:v>17.623132485708599</c:v>
                </c:pt>
                <c:pt idx="15">
                  <c:v>17.431321765459501</c:v>
                </c:pt>
                <c:pt idx="16">
                  <c:v>16.776942835122998</c:v>
                </c:pt>
                <c:pt idx="17">
                  <c:v>17.8108256604907</c:v>
                </c:pt>
                <c:pt idx="18">
                  <c:v>18.946996774869401</c:v>
                </c:pt>
                <c:pt idx="19">
                  <c:v>16.5326524748404</c:v>
                </c:pt>
                <c:pt idx="20">
                  <c:v>18.731453312143</c:v>
                </c:pt>
                <c:pt idx="21">
                  <c:v>15.0079139655098</c:v>
                </c:pt>
                <c:pt idx="22">
                  <c:v>15.5497894438338</c:v>
                </c:pt>
                <c:pt idx="23">
                  <c:v>17.5953572000459</c:v>
                </c:pt>
                <c:pt idx="24">
                  <c:v>15.572232122073</c:v>
                </c:pt>
                <c:pt idx="25">
                  <c:v>13.670750617619101</c:v>
                </c:pt>
                <c:pt idx="26">
                  <c:v>12.9141962809574</c:v>
                </c:pt>
                <c:pt idx="27">
                  <c:v>10.043411648712899</c:v>
                </c:pt>
                <c:pt idx="28">
                  <c:v>8.6094955183762991</c:v>
                </c:pt>
                <c:pt idx="29">
                  <c:v>10.5093563250191</c:v>
                </c:pt>
                <c:pt idx="30">
                  <c:v>15.2888621987539</c:v>
                </c:pt>
                <c:pt idx="31">
                  <c:v>13.0982327288449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A0-4B48-8D66-C01089B0F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9713648"/>
        <c:axId val="1479711984"/>
      </c:lineChart>
      <c:catAx>
        <c:axId val="147971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479711984"/>
        <c:crosses val="autoZero"/>
        <c:auto val="1"/>
        <c:lblAlgn val="ctr"/>
        <c:lblOffset val="100"/>
        <c:noMultiLvlLbl val="0"/>
      </c:catAx>
      <c:valAx>
        <c:axId val="147971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47971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128F-F966-4893-AD23-809298FFAAA4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6540-1209-4CA6-A531-29C2811E6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61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128F-F966-4893-AD23-809298FFAAA4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6540-1209-4CA6-A531-29C2811E6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02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128F-F966-4893-AD23-809298FFAAA4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6540-1209-4CA6-A531-29C2811E6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0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128F-F966-4893-AD23-809298FFAAA4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6540-1209-4CA6-A531-29C2811E6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9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128F-F966-4893-AD23-809298FFAAA4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6540-1209-4CA6-A531-29C2811E6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0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128F-F966-4893-AD23-809298FFAAA4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6540-1209-4CA6-A531-29C2811E6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3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128F-F966-4893-AD23-809298FFAAA4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6540-1209-4CA6-A531-29C2811E6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9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128F-F966-4893-AD23-809298FFAAA4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6540-1209-4CA6-A531-29C2811E6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43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128F-F966-4893-AD23-809298FFAAA4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6540-1209-4CA6-A531-29C2811E6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1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128F-F966-4893-AD23-809298FFAAA4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6540-1209-4CA6-A531-29C2811E6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48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128F-F966-4893-AD23-809298FFAAA4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6540-1209-4CA6-A531-29C2811E6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3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128F-F966-4893-AD23-809298FFAAA4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86540-1209-4CA6-A531-29C2811E6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49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Sectoral analysis of </a:t>
            </a:r>
            <a:br>
              <a:rPr lang="fi-FI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Russian economy</a:t>
            </a:r>
            <a:endParaRPr lang="en-GB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Svetlana Ledyaeva</a:t>
            </a:r>
          </a:p>
          <a:p>
            <a:r>
              <a:rPr lang="fi-FI" dirty="0">
                <a:solidFill>
                  <a:schemeClr val="tx1"/>
                </a:solidFill>
              </a:rPr>
              <a:t>Aalto </a:t>
            </a:r>
            <a:r>
              <a:rPr lang="fi-FI" dirty="0" err="1">
                <a:solidFill>
                  <a:schemeClr val="tx1"/>
                </a:solidFill>
              </a:rPr>
              <a:t>University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School of Business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" y="2940541"/>
            <a:ext cx="2094808" cy="213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448272" cy="183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55" y="3591364"/>
            <a:ext cx="262334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2160389" cy="161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84" y="551115"/>
            <a:ext cx="2448272" cy="161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76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A000-2670-453A-9F45-EB63F933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3000" dirty="0"/>
              <a:t>Industrial output change between 1990 and 2016</a:t>
            </a:r>
            <a:endParaRPr lang="LID4096" sz="3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DEE3C6-769D-48A1-BBC0-0F9146E5A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618629"/>
              </p:ext>
            </p:extLst>
          </p:nvPr>
        </p:nvGraphicFramePr>
        <p:xfrm>
          <a:off x="-108520" y="836712"/>
          <a:ext cx="9145016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BB15D2-81E8-44FB-B67F-1D7AF9F04F66}"/>
              </a:ext>
            </a:extLst>
          </p:cNvPr>
          <p:cNvCxnSpPr/>
          <p:nvPr/>
        </p:nvCxnSpPr>
        <p:spPr>
          <a:xfrm flipV="1">
            <a:off x="3419872" y="1700808"/>
            <a:ext cx="2520280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7F3154-B554-4413-B95D-8A7FACE84FAC}"/>
              </a:ext>
            </a:extLst>
          </p:cNvPr>
          <p:cNvCxnSpPr/>
          <p:nvPr/>
        </p:nvCxnSpPr>
        <p:spPr>
          <a:xfrm flipV="1">
            <a:off x="3419872" y="2564904"/>
            <a:ext cx="252028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456DAC-A768-4673-9C4E-19DC59DD3A17}"/>
              </a:ext>
            </a:extLst>
          </p:cNvPr>
          <p:cNvCxnSpPr/>
          <p:nvPr/>
        </p:nvCxnSpPr>
        <p:spPr>
          <a:xfrm flipV="1">
            <a:off x="3347864" y="3789040"/>
            <a:ext cx="259228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C4FAC3-D84C-4A12-A42D-356F7867B08A}"/>
              </a:ext>
            </a:extLst>
          </p:cNvPr>
          <p:cNvCxnSpPr/>
          <p:nvPr/>
        </p:nvCxnSpPr>
        <p:spPr>
          <a:xfrm flipV="1">
            <a:off x="3347864" y="4437112"/>
            <a:ext cx="2592288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CE62B2-1E32-47B8-8E77-DD553433FBC7}"/>
              </a:ext>
            </a:extLst>
          </p:cNvPr>
          <p:cNvCxnSpPr/>
          <p:nvPr/>
        </p:nvCxnSpPr>
        <p:spPr>
          <a:xfrm flipV="1">
            <a:off x="3347864" y="5157192"/>
            <a:ext cx="259228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0425B71-3D48-4BB7-AC6D-6362CD4624A0}"/>
              </a:ext>
            </a:extLst>
          </p:cNvPr>
          <p:cNvSpPr/>
          <p:nvPr/>
        </p:nvSpPr>
        <p:spPr>
          <a:xfrm>
            <a:off x="7452320" y="5517232"/>
            <a:ext cx="151216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Metal fabrication is </a:t>
            </a:r>
            <a:r>
              <a:rPr lang="en-US" sz="1200" b="1" dirty="0"/>
              <a:t>the process of building machines and structures from raw metal materials</a:t>
            </a:r>
            <a:r>
              <a:rPr lang="en-US" sz="1200" dirty="0"/>
              <a:t>.</a:t>
            </a:r>
            <a:endParaRPr lang="LID4096" sz="1200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A0CF4573-2C06-4E17-9A70-14582E057B7F}"/>
              </a:ext>
            </a:extLst>
          </p:cNvPr>
          <p:cNvSpPr/>
          <p:nvPr/>
        </p:nvSpPr>
        <p:spPr>
          <a:xfrm>
            <a:off x="7068470" y="2564904"/>
            <a:ext cx="1296144" cy="5760640"/>
          </a:xfrm>
          <a:prstGeom prst="arc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781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3CDC-E3AA-4898-96E4-3DFF72E0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sz="3500" dirty="0"/>
              <a:t>Total output change </a:t>
            </a:r>
            <a:br>
              <a:rPr lang="en-US" sz="3500" dirty="0"/>
            </a:br>
            <a:r>
              <a:rPr lang="en-US" sz="3500" dirty="0"/>
              <a:t>between 1989 and 2020, Russia</a:t>
            </a:r>
            <a:endParaRPr lang="LID4096" sz="35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EF777A-2BD2-47C1-BF59-12AD49220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513398"/>
              </p:ext>
            </p:extLst>
          </p:nvPr>
        </p:nvGraphicFramePr>
        <p:xfrm>
          <a:off x="457200" y="1417638"/>
          <a:ext cx="8229600" cy="532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094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E72D5-5721-4D07-BC9E-91B7FF20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GDP structure in Russia over time, </a:t>
            </a:r>
            <a:br>
              <a:rPr lang="en-US" sz="3000" dirty="0"/>
            </a:br>
            <a:r>
              <a:rPr lang="en-US" sz="3000" dirty="0"/>
              <a:t>based on value added</a:t>
            </a:r>
            <a:endParaRPr lang="LID4096" sz="3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F37614-FE27-4839-B2C4-FC49FDDD45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514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5B8725-4371-4037-B930-0EA254BC6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28042"/>
              </p:ext>
            </p:extLst>
          </p:nvPr>
        </p:nvGraphicFramePr>
        <p:xfrm>
          <a:off x="107504" y="0"/>
          <a:ext cx="8928992" cy="6781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8632">
                  <a:extLst>
                    <a:ext uri="{9D8B030D-6E8A-4147-A177-3AD203B41FA5}">
                      <a16:colId xmlns:a16="http://schemas.microsoft.com/office/drawing/2014/main" val="490021885"/>
                    </a:ext>
                  </a:extLst>
                </a:gridCol>
                <a:gridCol w="1217590">
                  <a:extLst>
                    <a:ext uri="{9D8B030D-6E8A-4147-A177-3AD203B41FA5}">
                      <a16:colId xmlns:a16="http://schemas.microsoft.com/office/drawing/2014/main" val="2535715498"/>
                    </a:ext>
                  </a:extLst>
                </a:gridCol>
                <a:gridCol w="1217590">
                  <a:extLst>
                    <a:ext uri="{9D8B030D-6E8A-4147-A177-3AD203B41FA5}">
                      <a16:colId xmlns:a16="http://schemas.microsoft.com/office/drawing/2014/main" val="213354551"/>
                    </a:ext>
                  </a:extLst>
                </a:gridCol>
                <a:gridCol w="1217590">
                  <a:extLst>
                    <a:ext uri="{9D8B030D-6E8A-4147-A177-3AD203B41FA5}">
                      <a16:colId xmlns:a16="http://schemas.microsoft.com/office/drawing/2014/main" val="4017635147"/>
                    </a:ext>
                  </a:extLst>
                </a:gridCol>
                <a:gridCol w="1217590">
                  <a:extLst>
                    <a:ext uri="{9D8B030D-6E8A-4147-A177-3AD203B41FA5}">
                      <a16:colId xmlns:a16="http://schemas.microsoft.com/office/drawing/2014/main" val="813609314"/>
                    </a:ext>
                  </a:extLst>
                </a:gridCol>
              </a:tblGrid>
              <a:tr h="97074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Country 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Agriculture, forestry, and fishing, value added (% of GDP)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Manufacturing, value added (% of GDP)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Industry (including construction), value added (% of GDP)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Services, value added (% of GDP)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47565607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 err="1">
                          <a:effectLst/>
                        </a:rPr>
                        <a:t>Africa</a:t>
                      </a:r>
                      <a:r>
                        <a:rPr lang="fi-FI" sz="1600" u="none" strike="noStrike" dirty="0">
                          <a:effectLst/>
                        </a:rPr>
                        <a:t> Western and Central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21,1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12,1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27,4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47,5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94423798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Belarus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6,8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21,6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31,7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48,4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42930290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Brazil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4,4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10,1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18,4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63,2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543700933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China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7,1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26,8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38,6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54,3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351196833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Lower middle income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14,8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14,9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29,1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50,0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94581629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Low &amp; middle income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8,3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18,1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31,2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54,6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240323565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Russian Federation</a:t>
                      </a:r>
                      <a:endParaRPr lang="fi-FI" sz="16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3,5</a:t>
                      </a:r>
                      <a:endParaRPr lang="en-FI" sz="16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13,0</a:t>
                      </a:r>
                      <a:endParaRPr lang="en-FI" sz="16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32,3</a:t>
                      </a:r>
                      <a:endParaRPr lang="en-FI" sz="16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54,0</a:t>
                      </a:r>
                      <a:endParaRPr lang="en-FI" sz="16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588363960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Estonia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2,5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12,8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22,0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62,5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58974843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Germany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0,7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19,1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26,7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62,6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11631853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Finland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2,5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14,5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23,9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60,1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736118314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France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1,6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9,8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17,1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70,2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16192857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European Union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1,6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14,4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22,1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65,6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546531838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United States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0,9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10,9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18,2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 dirty="0">
                          <a:effectLst/>
                        </a:rPr>
                        <a:t>77,3</a:t>
                      </a:r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01009785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4BFA7AA-FC6E-4DCF-B722-11C596F5E28B}"/>
              </a:ext>
            </a:extLst>
          </p:cNvPr>
          <p:cNvSpPr/>
          <p:nvPr/>
        </p:nvSpPr>
        <p:spPr>
          <a:xfrm>
            <a:off x="1763688" y="0"/>
            <a:ext cx="180020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2019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5028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patterns of privatization and efficiency changes</a:t>
            </a:r>
            <a:endParaRPr lang="en-US" altLang="en-US" sz="3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400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altLang="en-US" sz="2600" b="1" dirty="0"/>
              <a:t>Nominal privatisation by insiders </a:t>
            </a:r>
            <a:r>
              <a:rPr lang="en-GB" alt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(i.e., forestry)</a:t>
            </a:r>
            <a:r>
              <a:rPr lang="en-GB" altLang="en-US" sz="2600" dirty="0"/>
              <a:t>, </a:t>
            </a:r>
            <a:r>
              <a:rPr lang="en-GB" altLang="en-US" sz="2600" b="1" dirty="0"/>
              <a:t>State control </a:t>
            </a:r>
            <a:r>
              <a:rPr lang="en-GB" alt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(i.e. gas) </a:t>
            </a:r>
            <a:r>
              <a:rPr lang="en-GB" altLang="en-US" sz="2600" dirty="0">
                <a:sym typeface="Wingdings" panose="05000000000000000000" pitchFamily="2" charset="2"/>
              </a:rPr>
              <a:t></a:t>
            </a:r>
            <a:r>
              <a:rPr lang="en-GB" altLang="en-US" sz="2600" dirty="0"/>
              <a:t> </a:t>
            </a:r>
            <a:r>
              <a:rPr lang="en-GB" altLang="en-US" sz="2600" dirty="0">
                <a:solidFill>
                  <a:srgbClr val="FF0000"/>
                </a:solidFill>
              </a:rPr>
              <a:t>not so much changes in efficiency/productivity/ investments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GB" altLang="en-US" sz="26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GB" altLang="en-US" sz="26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600" b="1" dirty="0"/>
              <a:t>New private owners </a:t>
            </a:r>
            <a:r>
              <a:rPr lang="en-GB" alt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(i.e., oil, machinery, metals) </a:t>
            </a:r>
            <a:r>
              <a:rPr lang="en-GB" altLang="en-US" sz="2600" dirty="0"/>
              <a:t>who got their shares through vouchers/loans for shares/auctions </a:t>
            </a:r>
            <a:r>
              <a:rPr lang="en-GB" altLang="en-US" sz="2600" dirty="0">
                <a:sym typeface="Wingdings" panose="05000000000000000000" pitchFamily="2" charset="2"/>
              </a:rPr>
              <a:t> </a:t>
            </a:r>
            <a:r>
              <a:rPr lang="en-GB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positive</a:t>
            </a:r>
            <a:r>
              <a:rPr lang="en-GB" altLang="en-US" sz="2600" dirty="0">
                <a:solidFill>
                  <a:srgbClr val="FF0000"/>
                </a:solidFill>
              </a:rPr>
              <a:t> changes in management, investments, markets</a:t>
            </a:r>
            <a:endParaRPr lang="en-GB" altLang="en-US" sz="26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GB" altLang="en-US" sz="26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GB" altLang="en-US" sz="26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600" b="1" dirty="0"/>
              <a:t>Foreign/mixed ownership </a:t>
            </a:r>
            <a:r>
              <a:rPr lang="en-GB" alt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(i.e., food industry) </a:t>
            </a:r>
            <a:r>
              <a:rPr lang="en-GB" altLang="en-US" sz="2600" dirty="0">
                <a:sym typeface="Wingdings" panose="05000000000000000000" pitchFamily="2" charset="2"/>
              </a:rPr>
              <a:t> </a:t>
            </a:r>
            <a:r>
              <a:rPr lang="en-GB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likely </a:t>
            </a:r>
            <a:r>
              <a:rPr lang="en-GB" altLang="en-US" sz="2600" dirty="0">
                <a:solidFill>
                  <a:srgbClr val="FF0000"/>
                </a:solidFill>
              </a:rPr>
              <a:t>successful changes (FDI, management practices, corporate governance).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93741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aspects of privatization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3146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Mandatory privatization </a:t>
            </a:r>
            <a:r>
              <a:rPr lang="en-US" sz="2500" dirty="0"/>
              <a:t>(light, food industries; smaller firms)</a:t>
            </a:r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r>
              <a:rPr lang="en-US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Privatization with the permission of the privatization ministry </a:t>
            </a:r>
            <a:r>
              <a:rPr lang="en-US" sz="2500" dirty="0"/>
              <a:t>(larger firms, yet not operating in any of the important strategic industries)</a:t>
            </a:r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r>
              <a:rPr lang="en-US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Requiring government approval for privatization </a:t>
            </a:r>
            <a:r>
              <a:rPr lang="en-US" sz="2500" dirty="0"/>
              <a:t>(natural resources and defense) – in fact could not be privatized.</a:t>
            </a:r>
            <a:r>
              <a:rPr lang="en-US" sz="2500" b="1" dirty="0"/>
              <a:t> </a:t>
            </a:r>
            <a:endParaRPr lang="en-US" sz="2500" dirty="0"/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r>
              <a:rPr lang="en-US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Prohibited privatization </a:t>
            </a:r>
            <a:r>
              <a:rPr lang="en-US" sz="2500" dirty="0"/>
              <a:t>(space exploration, health, and education)</a:t>
            </a:r>
          </a:p>
        </p:txBody>
      </p:sp>
    </p:spTree>
    <p:extLst>
      <p:ext uri="{BB962C8B-B14F-4D97-AF65-F5344CB8AC3E}">
        <p14:creationId xmlns:p14="http://schemas.microsoft.com/office/powerpoint/2010/main" val="377662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aspects of firm-level ownership in transition Russia (</a:t>
            </a:r>
            <a:r>
              <a:rPr lang="en-US" sz="35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Dolgopyatova</a:t>
            </a:r>
            <a:r>
              <a:rPr lang="en-US" sz="35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200" dirty="0"/>
              <a:t>Growth of ownership concentration irrespective sector or size of company: Share of dominant shareholder in the beginning of 21</a:t>
            </a:r>
            <a:r>
              <a:rPr lang="en-US" sz="2200" baseline="30000" dirty="0"/>
              <a:t>st</a:t>
            </a:r>
            <a:r>
              <a:rPr lang="en-US" sz="2200" dirty="0"/>
              <a:t> century  - 25-40%; by 2010 – higher than 60%.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Corporate governance</a:t>
            </a:r>
            <a:r>
              <a:rPr lang="en-US" sz="2400" dirty="0"/>
              <a:t>: main player – a majority (dominant) shareholder. 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ownership concentration – not only a Russian phenomena. </a:t>
            </a:r>
            <a:r>
              <a:rPr lang="en-US" sz="2400" dirty="0"/>
              <a:t>The same – in some developed countries; in all transition economies. 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  <a:r>
              <a:rPr lang="en-US" sz="2400" dirty="0"/>
              <a:t> Bad institutions and availability of highly profitable assets for which businessmen are ready to fight. 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own Arrow 3"/>
          <p:cNvSpPr/>
          <p:nvPr/>
        </p:nvSpPr>
        <p:spPr>
          <a:xfrm>
            <a:off x="1475656" y="2636912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214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8B858-61A7-4023-96B9-23D22A286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800" dirty="0"/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Shleifer and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Vishny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(1997) on ownership concentration in transition economies</a:t>
            </a:r>
            <a:br>
              <a:rPr lang="en-US" dirty="0"/>
            </a:b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4E9F5-400A-47EE-9891-A4C568E24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4000" dirty="0"/>
              <a:t>“… Ownership concentration can serve as a substitute for weak investor protection rights. Therefore, ownership concentration can be positively related to corporate performance especially in environments of weak legal systems.”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15873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Ownership distribution and concentration </a:t>
            </a:r>
            <a:endParaRPr lang="en-US" altLang="en-US" sz="3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b="1" dirty="0"/>
              <a:t>Concentration of ownership in the hands of a few major players: </a:t>
            </a:r>
          </a:p>
          <a:p>
            <a:pPr marL="0" indent="0" eaLnBrk="1" hangingPunct="1">
              <a:buFont typeface="Arial" charset="0"/>
              <a:buNone/>
            </a:pPr>
            <a:endParaRPr lang="en-GB" altLang="en-US" b="1" dirty="0"/>
          </a:p>
          <a:p>
            <a:pPr marL="0" indent="0" eaLnBrk="1" hangingPunct="1">
              <a:buFont typeface="Arial" charset="0"/>
              <a:buNone/>
            </a:pPr>
            <a:r>
              <a:rPr lang="en-GB" altLang="en-US" sz="2600" dirty="0"/>
              <a:t>“+” Can reduce inefficiencies due to suboptimal firm size and cost duplication. </a:t>
            </a:r>
          </a:p>
          <a:p>
            <a:pPr marL="0" indent="0" eaLnBrk="1" hangingPunct="1">
              <a:buFont typeface="Arial" charset="0"/>
              <a:buNone/>
            </a:pPr>
            <a:endParaRPr lang="en-GB" altLang="en-US" sz="2600" dirty="0"/>
          </a:p>
          <a:p>
            <a:pPr marL="0" indent="0" eaLnBrk="1" hangingPunct="1">
              <a:buFont typeface="Arial" charset="0"/>
              <a:buNone/>
            </a:pPr>
            <a:r>
              <a:rPr lang="en-GB" altLang="en-US" sz="2600" dirty="0"/>
              <a:t>“—”Can also result in collusion, create barriers to entry and eliminate healthy competition.</a:t>
            </a:r>
          </a:p>
          <a:p>
            <a:pPr marL="0" indent="0" eaLnBrk="1" hangingPunct="1">
              <a:buFont typeface="Arial" charset="0"/>
              <a:buNone/>
            </a:pPr>
            <a:endParaRPr lang="en-GB" altLang="en-US" sz="2600" dirty="0"/>
          </a:p>
          <a:p>
            <a:pPr marL="0" indent="0" eaLnBrk="1" hangingPunct="1">
              <a:buFont typeface="Arial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163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patterns of ownership distribution and concentration in the 90`s </a:t>
            </a:r>
            <a:endParaRPr lang="en-US" altLang="en-US" sz="30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GB" altLang="en-US" sz="2000" b="1" dirty="0"/>
              <a:t>23 largest private owners </a:t>
            </a:r>
            <a:r>
              <a:rPr lang="en-GB" altLang="en-US" sz="2000" dirty="0"/>
              <a:t>control at least </a:t>
            </a:r>
            <a:r>
              <a:rPr lang="en-GB" altLang="en-US" sz="2000" b="1" dirty="0"/>
              <a:t>36-38% of output and employment</a:t>
            </a:r>
            <a:r>
              <a:rPr lang="en-GB" altLang="en-US" sz="2000" dirty="0"/>
              <a:t> (</a:t>
            </a:r>
            <a:r>
              <a:rPr lang="en-GB" alt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Guriev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and </a:t>
            </a:r>
            <a:r>
              <a:rPr lang="en-GB" alt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Rachinsky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, 2004</a:t>
            </a:r>
            <a:r>
              <a:rPr lang="en-GB" altLang="en-US" sz="2000" dirty="0"/>
              <a:t>). </a:t>
            </a:r>
          </a:p>
          <a:p>
            <a:endParaRPr lang="en-GB" altLang="en-US" sz="2000" dirty="0"/>
          </a:p>
          <a:p>
            <a:pPr eaLnBrk="1" hangingPunct="1"/>
            <a:r>
              <a:rPr lang="en-GB" altLang="en-US" sz="2000" dirty="0"/>
              <a:t>The </a:t>
            </a:r>
            <a:r>
              <a:rPr lang="en-GB" altLang="en-US" sz="2000" b="1" dirty="0"/>
              <a:t>largest owners </a:t>
            </a:r>
            <a:r>
              <a:rPr lang="en-GB" altLang="en-US" sz="2000" dirty="0"/>
              <a:t>are much more strongly represented in </a:t>
            </a:r>
            <a:r>
              <a:rPr lang="en-GB" altLang="en-US" sz="2000" b="1" dirty="0"/>
              <a:t>energy, natural resources </a:t>
            </a:r>
            <a:r>
              <a:rPr lang="en-GB" altLang="en-US" sz="2000" dirty="0"/>
              <a:t>and</a:t>
            </a:r>
            <a:r>
              <a:rPr lang="en-GB" altLang="en-US" sz="2000" b="1" dirty="0"/>
              <a:t> the automotive industry. </a:t>
            </a:r>
          </a:p>
          <a:p>
            <a:pPr eaLnBrk="1" hangingPunct="1"/>
            <a:endParaRPr lang="en-GB" altLang="en-US" sz="2000" dirty="0"/>
          </a:p>
          <a:p>
            <a:pPr eaLnBrk="1" hangingPunct="1"/>
            <a:r>
              <a:rPr lang="en-GB" altLang="en-US" sz="2000" dirty="0"/>
              <a:t>The sectors that produce </a:t>
            </a:r>
            <a:r>
              <a:rPr lang="en-GB" altLang="en-US" sz="2000" b="1" dirty="0"/>
              <a:t>consumer goods </a:t>
            </a:r>
            <a:r>
              <a:rPr lang="en-GB" altLang="en-US" sz="2000" dirty="0"/>
              <a:t>are mostly controlled by </a:t>
            </a:r>
            <a:r>
              <a:rPr lang="en-GB" altLang="en-US" sz="2000" b="1" dirty="0"/>
              <a:t>other private domestic owners and foreigners</a:t>
            </a:r>
            <a:r>
              <a:rPr lang="en-GB" altLang="en-US" sz="2000" dirty="0"/>
              <a:t>.</a:t>
            </a:r>
          </a:p>
          <a:p>
            <a:pPr eaLnBrk="1" hangingPunct="1"/>
            <a:endParaRPr lang="en-GB" altLang="en-US" sz="2000" dirty="0"/>
          </a:p>
          <a:p>
            <a:pPr eaLnBrk="1" hangingPunct="1"/>
            <a:r>
              <a:rPr lang="en-GB" altLang="en-US" sz="2000" b="1" dirty="0"/>
              <a:t>Smaller domestic owners </a:t>
            </a:r>
            <a:r>
              <a:rPr lang="en-GB" altLang="en-US" sz="2000" dirty="0"/>
              <a:t>also tend to dominate </a:t>
            </a:r>
            <a:r>
              <a:rPr lang="en-GB" altLang="en-US" sz="2000" b="1" dirty="0"/>
              <a:t>manufacturing sectors.</a:t>
            </a:r>
          </a:p>
          <a:p>
            <a:pPr eaLnBrk="1" hangingPunct="1"/>
            <a:endParaRPr lang="en-GB" altLang="en-US" sz="2000" b="1" dirty="0"/>
          </a:p>
          <a:p>
            <a:pPr eaLnBrk="1" hangingPunct="1"/>
            <a:r>
              <a:rPr lang="en-GB" altLang="en-US" sz="2000" dirty="0"/>
              <a:t>Mid 90s: trend for industry consolidation -expansion of </a:t>
            </a:r>
            <a:r>
              <a:rPr lang="en-GB" altLang="en-US" sz="2000" b="1" dirty="0"/>
              <a:t>financial-industrial groups</a:t>
            </a:r>
            <a:r>
              <a:rPr lang="en-GB" altLang="en-US" sz="2000" dirty="0"/>
              <a:t>. These groups built mostly around </a:t>
            </a:r>
            <a:r>
              <a:rPr lang="en-GB" altLang="en-US" sz="2000" b="1" dirty="0"/>
              <a:t>natural resource industries</a:t>
            </a:r>
            <a:r>
              <a:rPr lang="en-GB" altLang="en-US" sz="2000" dirty="0"/>
              <a:t>.</a:t>
            </a:r>
          </a:p>
          <a:p>
            <a:pPr eaLnBrk="1" hangingPunct="1"/>
            <a:endParaRPr lang="en-GB" altLang="en-US" sz="2000" b="1" dirty="0"/>
          </a:p>
          <a:p>
            <a:pPr>
              <a:buFont typeface="Arial" charset="0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5734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 of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200" dirty="0"/>
          </a:p>
          <a:p>
            <a:r>
              <a:rPr lang="en-GB" sz="2400" dirty="0"/>
              <a:t>Transformation of Russian industrial structure in recent three decades.</a:t>
            </a:r>
          </a:p>
          <a:p>
            <a:endParaRPr lang="en-GB" sz="2400" dirty="0"/>
          </a:p>
          <a:p>
            <a:r>
              <a:rPr lang="en-GB" sz="2400" dirty="0"/>
              <a:t>Industrial aspects of privatization and ownership in Russia.</a:t>
            </a:r>
          </a:p>
          <a:p>
            <a:endParaRPr lang="en-GB" sz="2400" dirty="0"/>
          </a:p>
          <a:p>
            <a:r>
              <a:rPr lang="en-GB" sz="2400" dirty="0"/>
              <a:t>Concept of Dutch disease – fundamental theoretical concept of Russian economic development. </a:t>
            </a:r>
          </a:p>
          <a:p>
            <a:endParaRPr lang="en-GB" sz="2400" dirty="0"/>
          </a:p>
          <a:p>
            <a:r>
              <a:rPr lang="en-GB" sz="2400" dirty="0"/>
              <a:t>Dutch disease in Russia.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117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Shares of different categories of owners in sales of respective sectors, beginning of 21</a:t>
            </a:r>
            <a:r>
              <a:rPr lang="en-GB" altLang="en-US" sz="2800" i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</a:t>
            </a:r>
            <a:endParaRPr lang="en-US" altLang="en-US" sz="28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1500" dirty="0"/>
              <a:t>(data from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1500" dirty="0"/>
              <a:t> </a:t>
            </a:r>
            <a:r>
              <a:rPr lang="en-GB" altLang="en-US" sz="1500" dirty="0" err="1"/>
              <a:t>Guriev</a:t>
            </a:r>
            <a:r>
              <a:rPr lang="en-GB" altLang="en-US" sz="1500" dirty="0"/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1500" dirty="0"/>
              <a:t> and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1500" dirty="0"/>
              <a:t> </a:t>
            </a:r>
            <a:r>
              <a:rPr lang="en-GB" altLang="en-US" sz="1500" dirty="0" err="1"/>
              <a:t>Rachinsky</a:t>
            </a:r>
            <a:r>
              <a:rPr lang="en-GB" altLang="en-US" sz="1500" dirty="0"/>
              <a:t> , 2004;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1500" dirty="0"/>
              <a:t>for the sample that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1500" dirty="0"/>
              <a:t>covers 60% of Russian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1500" dirty="0"/>
              <a:t>industry)</a:t>
            </a:r>
            <a:endParaRPr lang="en-US" altLang="en-US" sz="1500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44625"/>
            <a:ext cx="6407150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29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of Russian industry by ownership categories in the beginning of 21</a:t>
            </a:r>
            <a:r>
              <a:rPr lang="en-GB" altLang="en-US" sz="3000" i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altLang="en-US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</a:t>
            </a:r>
            <a:r>
              <a:rPr lang="en-GB" altLang="en-US" sz="2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altLang="en-US" sz="22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Guriev</a:t>
            </a:r>
            <a:r>
              <a:rPr lang="en-GB" altLang="en-US" sz="2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altLang="en-US" sz="22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Rachinsky</a:t>
            </a:r>
            <a:r>
              <a:rPr lang="en-GB" altLang="en-US" sz="2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2004/2005) </a:t>
            </a:r>
            <a:endParaRPr lang="en-US" altLang="en-US" sz="22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204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tendencies of ownership concentration in industries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8316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GB" altLang="en-US" sz="2300" dirty="0"/>
              <a:t>Intensifying </a:t>
            </a:r>
            <a:r>
              <a:rPr lang="en-GB" altLang="en-US" sz="2300" b="1" dirty="0"/>
              <a:t>state ownership </a:t>
            </a:r>
            <a:r>
              <a:rPr lang="en-GB" altLang="en-US" sz="2300" dirty="0"/>
              <a:t>and control over the key </a:t>
            </a:r>
            <a:r>
              <a:rPr lang="en-GB" altLang="en-US" sz="2300" b="1" dirty="0"/>
              <a:t>industrial sectors </a:t>
            </a:r>
            <a:r>
              <a:rPr lang="en-GB" altLang="en-US" sz="2300" dirty="0"/>
              <a:t>and </a:t>
            </a:r>
            <a:r>
              <a:rPr lang="en-GB" altLang="en-US" sz="2300" b="1" dirty="0"/>
              <a:t>strategic industries</a:t>
            </a:r>
            <a:r>
              <a:rPr lang="en-GB" altLang="en-US" sz="2300" dirty="0"/>
              <a:t>.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en-GB" altLang="en-US" sz="2300" dirty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en-GB" altLang="en-US" sz="2300" dirty="0"/>
          </a:p>
          <a:p>
            <a:pPr algn="just">
              <a:lnSpc>
                <a:spcPct val="80000"/>
              </a:lnSpc>
            </a:pPr>
            <a:r>
              <a:rPr lang="en-GB" altLang="en-US" sz="2300" b="1" dirty="0"/>
              <a:t>Leading vehicle for the consolidation of state ownership in Russia’s industry </a:t>
            </a:r>
            <a:r>
              <a:rPr lang="en-GB" altLang="en-US" sz="2300" dirty="0"/>
              <a:t>is a giant industrial </a:t>
            </a:r>
            <a:r>
              <a:rPr lang="en-GB" altLang="en-US" sz="2300" b="1" dirty="0">
                <a:solidFill>
                  <a:srgbClr val="FF0000"/>
                </a:solidFill>
              </a:rPr>
              <a:t>holding</a:t>
            </a:r>
            <a:r>
              <a:rPr lang="en-GB" altLang="en-US" sz="2300" dirty="0">
                <a:solidFill>
                  <a:srgbClr val="FF0000"/>
                </a:solidFill>
              </a:rPr>
              <a:t> </a:t>
            </a:r>
            <a:r>
              <a:rPr lang="en-GB" altLang="en-US" sz="2300" b="1" dirty="0">
                <a:solidFill>
                  <a:srgbClr val="FF0000"/>
                </a:solidFill>
              </a:rPr>
              <a:t>Russian Technologies </a:t>
            </a:r>
            <a:r>
              <a:rPr lang="en-GB" altLang="en-US" sz="2300" dirty="0">
                <a:solidFill>
                  <a:srgbClr val="FF0000"/>
                </a:solidFill>
              </a:rPr>
              <a:t>(</a:t>
            </a:r>
            <a:r>
              <a:rPr lang="en-GB" altLang="en-US" sz="2300" b="1" dirty="0" err="1">
                <a:solidFill>
                  <a:srgbClr val="FF0000"/>
                </a:solidFill>
              </a:rPr>
              <a:t>Rostechnologies</a:t>
            </a:r>
            <a:r>
              <a:rPr lang="en-GB" altLang="en-US" sz="2300" dirty="0">
                <a:solidFill>
                  <a:srgbClr val="FF0000"/>
                </a:solidFill>
              </a:rPr>
              <a:t>)</a:t>
            </a:r>
            <a:r>
              <a:rPr lang="en-GB" altLang="en-US" sz="2300" dirty="0"/>
              <a:t> that was set in 2007 and comprises 700 enterprises </a:t>
            </a:r>
            <a:r>
              <a:rPr lang="fi-FI" sz="2300" dirty="0">
                <a:sym typeface="Wingdings" panose="05000000000000000000" pitchFamily="2" charset="2"/>
              </a:rPr>
              <a:t> 14 </a:t>
            </a:r>
            <a:r>
              <a:rPr lang="fi-FI" sz="2300" dirty="0" err="1">
                <a:sym typeface="Wingdings" panose="05000000000000000000" pitchFamily="2" charset="2"/>
              </a:rPr>
              <a:t>holdings</a:t>
            </a:r>
            <a:r>
              <a:rPr lang="fi-FI" sz="2300" dirty="0">
                <a:sym typeface="Wingdings" panose="05000000000000000000" pitchFamily="2" charset="2"/>
              </a:rPr>
              <a:t>, 11 of </a:t>
            </a:r>
            <a:r>
              <a:rPr lang="fi-FI" sz="2300" dirty="0" err="1">
                <a:sym typeface="Wingdings" panose="05000000000000000000" pitchFamily="2" charset="2"/>
              </a:rPr>
              <a:t>which</a:t>
            </a:r>
            <a:r>
              <a:rPr lang="fi-FI" sz="2300" dirty="0">
                <a:sym typeface="Wingdings" panose="05000000000000000000" pitchFamily="2" charset="2"/>
              </a:rPr>
              <a:t> in </a:t>
            </a:r>
            <a:r>
              <a:rPr lang="fi-FI" sz="23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defense</a:t>
            </a:r>
            <a:r>
              <a:rPr lang="fi-FI" sz="23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23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industry</a:t>
            </a:r>
            <a:r>
              <a:rPr lang="fi-FI" sz="2300" dirty="0">
                <a:sym typeface="Wingdings" panose="05000000000000000000" pitchFamily="2" charset="2"/>
              </a:rPr>
              <a:t>. </a:t>
            </a:r>
            <a:endParaRPr lang="en-GB" altLang="en-US" sz="2300" dirty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en-GB" altLang="en-US" sz="2300" dirty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en-GB" altLang="en-US" sz="23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300" b="1" dirty="0"/>
              <a:t>Oil and gas </a:t>
            </a:r>
            <a:r>
              <a:rPr lang="en-GB" altLang="en-US" sz="2300" dirty="0"/>
              <a:t>are </a:t>
            </a:r>
            <a:r>
              <a:rPr lang="en-GB" altLang="en-US" sz="2300" b="1" dirty="0"/>
              <a:t>dominant</a:t>
            </a:r>
            <a:r>
              <a:rPr lang="en-GB" altLang="en-US" sz="2300" dirty="0"/>
              <a:t> and </a:t>
            </a:r>
            <a:r>
              <a:rPr lang="en-GB" altLang="en-US" sz="2300" b="1" dirty="0"/>
              <a:t>big</a:t>
            </a:r>
            <a:r>
              <a:rPr lang="en-GB" altLang="en-US" sz="2300" dirty="0"/>
              <a:t>: containing no more than </a:t>
            </a:r>
            <a:r>
              <a:rPr lang="en-GB" altLang="en-US" sz="2300" b="1" dirty="0"/>
              <a:t>12 of the 100 largest companies</a:t>
            </a:r>
            <a:r>
              <a:rPr lang="en-GB" altLang="en-US" sz="2300" dirty="0"/>
              <a:t>, the oil and gas sector is responsible for </a:t>
            </a:r>
            <a:r>
              <a:rPr lang="en-GB" altLang="en-US" sz="2300" b="1" dirty="0"/>
              <a:t>almost 40% of the aggregate turnover of the top-100 Russian enterprises</a:t>
            </a:r>
            <a:r>
              <a:rPr lang="en-GB" altLang="en-US" sz="2300" dirty="0"/>
              <a:t> (many already state owned, largest state-owned </a:t>
            </a:r>
            <a:r>
              <a:rPr lang="en-GB" altLang="en-US" sz="2300" b="1" dirty="0" err="1"/>
              <a:t>Gasprom</a:t>
            </a:r>
            <a:r>
              <a:rPr lang="en-GB" altLang="en-US" sz="2300" dirty="0"/>
              <a:t> and </a:t>
            </a:r>
            <a:r>
              <a:rPr lang="en-GB" altLang="en-US" sz="2300" b="1" dirty="0"/>
              <a:t>Rosneft</a:t>
            </a:r>
            <a:r>
              <a:rPr lang="en-GB" altLang="en-US" sz="2300" dirty="0"/>
              <a:t>).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0474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09C8-D463-4D70-A1C2-5F28EB83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Opinions on firm-level ownership patterns in Russia from recent literature</a:t>
            </a:r>
            <a:endParaRPr lang="LID4096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24EFF-7153-4A57-A644-106BBEFF5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265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State-controlled firms </a:t>
            </a:r>
            <a:r>
              <a:rPr lang="en-US" sz="2500" dirty="0">
                <a:effectLst/>
                <a:latin typeface="Times New Roman" panose="02020603050405020304" pitchFamily="18" charset="0"/>
              </a:rPr>
              <a:t>represent around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 percent </a:t>
            </a:r>
            <a:r>
              <a:rPr lang="en-US" sz="2500" dirty="0">
                <a:effectLst/>
                <a:latin typeface="Times New Roman" panose="02020603050405020304" pitchFamily="18" charset="0"/>
              </a:rPr>
              <a:t>of the market value of all listed Russian firms </a:t>
            </a:r>
            <a:r>
              <a:rPr lang="en-US" sz="2500" i="1" dirty="0">
                <a:effectLst/>
                <a:latin typeface="Times New Roman" panose="02020603050405020304" pitchFamily="18" charset="0"/>
              </a:rPr>
              <a:t>(Deloitte, 2015)</a:t>
            </a:r>
            <a:r>
              <a:rPr lang="en-US" sz="2500" dirty="0"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500" dirty="0">
                <a:effectLst/>
                <a:latin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500" i="1" dirty="0" err="1">
                <a:effectLst/>
                <a:latin typeface="Times New Roman" panose="02020603050405020304" pitchFamily="18" charset="0"/>
              </a:rPr>
              <a:t>Djankov</a:t>
            </a:r>
            <a:r>
              <a:rPr lang="en-US" sz="2500" i="1" dirty="0">
                <a:effectLst/>
                <a:latin typeface="Times New Roman" panose="02020603050405020304" pitchFamily="18" charset="0"/>
              </a:rPr>
              <a:t> (2015) </a:t>
            </a:r>
            <a:r>
              <a:rPr lang="en-US" sz="2500" dirty="0">
                <a:effectLst/>
                <a:latin typeface="Times New Roman" panose="02020603050405020304" pitchFamily="18" charset="0"/>
              </a:rPr>
              <a:t>comments that the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Russian state </a:t>
            </a:r>
            <a:r>
              <a:rPr lang="en-US" sz="2500" dirty="0">
                <a:effectLst/>
                <a:latin typeface="Times New Roman" panose="02020603050405020304" pitchFamily="18" charset="0"/>
              </a:rPr>
              <a:t>since 2003 has turned its privatization policy around and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increased its control </a:t>
            </a:r>
            <a:r>
              <a:rPr lang="en-US" sz="2500" dirty="0">
                <a:effectLst/>
                <a:latin typeface="Times New Roman" panose="02020603050405020304" pitchFamily="18" charset="0"/>
              </a:rPr>
              <a:t>of sectors considered to be of strategic importance, such as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finance, energy, transportation and media</a:t>
            </a:r>
            <a:r>
              <a:rPr lang="en-US" sz="2500" dirty="0"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5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500" i="1" dirty="0">
                <a:effectLst/>
                <a:latin typeface="Times New Roman" panose="02020603050405020304" pitchFamily="18" charset="0"/>
              </a:rPr>
              <a:t>According to </a:t>
            </a:r>
            <a:r>
              <a:rPr lang="en-US" sz="2500" i="1" dirty="0" err="1">
                <a:effectLst/>
                <a:latin typeface="Times New Roman" panose="02020603050405020304" pitchFamily="18" charset="0"/>
              </a:rPr>
              <a:t>Chernykh</a:t>
            </a:r>
            <a:r>
              <a:rPr lang="en-US" sz="2500" i="1" dirty="0">
                <a:effectLst/>
                <a:latin typeface="Times New Roman" panose="02020603050405020304" pitchFamily="18" charset="0"/>
              </a:rPr>
              <a:t> (2008),</a:t>
            </a:r>
            <a:r>
              <a:rPr lang="en-US" sz="2500" dirty="0">
                <a:effectLst/>
                <a:latin typeface="Times New Roman" panose="02020603050405020304" pitchFamily="18" charset="0"/>
              </a:rPr>
              <a:t> the control by the Russian state is often opaque, as only direct ownership is typically reported. Indirect ownership through pyramids can be inferred but requires much work.</a:t>
            </a:r>
            <a:endParaRPr lang="LID4096" sz="2500" dirty="0"/>
          </a:p>
        </p:txBody>
      </p:sp>
    </p:spTree>
    <p:extLst>
      <p:ext uri="{BB962C8B-B14F-4D97-AF65-F5344CB8AC3E}">
        <p14:creationId xmlns:p14="http://schemas.microsoft.com/office/powerpoint/2010/main" val="1349978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2: Dutch disease and Russia</a:t>
            </a:r>
            <a:endParaRPr lang="en-GB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pedagog14\Russian-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8"/>
            <a:ext cx="4211960" cy="3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50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 disease </a:t>
            </a:r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306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apparent relationship between the increase in exploitation of natural resources and a decline in the manufacturing sector (or agriculture).</a:t>
            </a:r>
          </a:p>
          <a:p>
            <a:pPr marL="0" indent="0" algn="just">
              <a:buNone/>
            </a:pPr>
            <a:endParaRPr lang="en-GB" sz="2500" dirty="0"/>
          </a:p>
          <a:p>
            <a:pPr marL="0" indent="0" algn="just">
              <a:buNone/>
            </a:pPr>
            <a:r>
              <a:rPr lang="en-GB" sz="2500" dirty="0"/>
              <a:t>The term was coined in 1977 by </a:t>
            </a:r>
            <a:r>
              <a:rPr lang="en-GB" sz="2500" b="1" i="1" dirty="0"/>
              <a:t>The Economist</a:t>
            </a:r>
            <a:r>
              <a:rPr lang="en-GB" sz="2500" dirty="0"/>
              <a:t> :</a:t>
            </a:r>
          </a:p>
          <a:p>
            <a:pPr marL="400050" lvl="1" indent="0" algn="just">
              <a:buNone/>
            </a:pPr>
            <a:r>
              <a:rPr lang="en-GB" sz="2100" i="1" dirty="0"/>
              <a:t>the decline of the manufacturing sector in the Netherlands after the discovery of a large natural gas field in 1959.</a:t>
            </a:r>
          </a:p>
          <a:p>
            <a:pPr marL="0" indent="0" algn="just">
              <a:buNone/>
            </a:pPr>
            <a:endParaRPr lang="en-GB" sz="2500" dirty="0"/>
          </a:p>
          <a:p>
            <a:pPr marL="0" indent="0" algn="just">
              <a:buNone/>
            </a:pPr>
            <a:endParaRPr lang="en-GB" sz="2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n-GB" sz="2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institutions: </a:t>
            </a:r>
            <a:r>
              <a:rPr lang="en-GB" sz="2500" dirty="0"/>
              <a:t>prerequisite for </a:t>
            </a:r>
            <a:r>
              <a:rPr lang="en-GB" sz="2500" b="1" i="1" dirty="0"/>
              <a:t>Dutch disease</a:t>
            </a:r>
            <a:r>
              <a:rPr lang="en-GB" sz="2500" dirty="0"/>
              <a:t>. </a:t>
            </a:r>
          </a:p>
          <a:p>
            <a:pPr marL="0" indent="0" algn="just">
              <a:buNone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819646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Dutch disease </a:t>
            </a:r>
            <a:r>
              <a:rPr lang="en-GB" dirty="0"/>
              <a:t>vs. </a:t>
            </a:r>
            <a:r>
              <a:rPr lang="en-GB" b="1" dirty="0"/>
              <a:t>resource curse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are often used interchangeable</a:t>
            </a:r>
            <a:r>
              <a:rPr lang="fi-FI" dirty="0"/>
              <a:t>;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But</a:t>
            </a:r>
            <a:r>
              <a:rPr lang="fi-FI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curse </a:t>
            </a:r>
            <a:r>
              <a:rPr lang="en-US" dirty="0"/>
              <a:t>refers to the political and social consequences of country`s high dependence on resources` export.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Sociopolitical concept!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 disease </a:t>
            </a:r>
            <a:r>
              <a:rPr lang="en-US" dirty="0"/>
              <a:t>refers only to the effects of the resulting currency appreciation and changes in the cost of factors of production.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Economic concept!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57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sz="3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 disease </a:t>
            </a:r>
            <a:br>
              <a:rPr lang="en-GB" sz="3400" dirty="0"/>
            </a:br>
            <a:r>
              <a:rPr lang="en-GB" sz="3400" dirty="0"/>
              <a:t>(Bruno and Sachs (1982); </a:t>
            </a:r>
            <a:r>
              <a:rPr lang="en-GB" sz="3200" dirty="0"/>
              <a:t>Corden and Neary (1982)</a:t>
            </a:r>
            <a:r>
              <a:rPr lang="en-GB" sz="3400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098577"/>
            <a:ext cx="2026568" cy="682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en-GB" sz="1800" dirty="0"/>
              <a:t>Tradable resource (oil)  sector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1840" y="2098576"/>
            <a:ext cx="2520280" cy="6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Tradable (manufacturing) sector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6084168" y="2098576"/>
            <a:ext cx="2232248" cy="6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Non-traded sector (services)</a:t>
            </a:r>
          </a:p>
        </p:txBody>
      </p:sp>
      <p:sp>
        <p:nvSpPr>
          <p:cNvPr id="12" name="Curved Down Arrow 11"/>
          <p:cNvSpPr/>
          <p:nvPr/>
        </p:nvSpPr>
        <p:spPr>
          <a:xfrm>
            <a:off x="4644008" y="1700808"/>
            <a:ext cx="2304256" cy="3977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1268760"/>
            <a:ext cx="266429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accent1"/>
                </a:solidFill>
              </a:rPr>
              <a:t>Spending effect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75656" y="3086612"/>
            <a:ext cx="244827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770192" y="2852936"/>
            <a:ext cx="1440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Up Arrow 23"/>
          <p:cNvSpPr/>
          <p:nvPr/>
        </p:nvSpPr>
        <p:spPr>
          <a:xfrm>
            <a:off x="1415022" y="2870588"/>
            <a:ext cx="7200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894010" y="3212976"/>
            <a:ext cx="288032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accent1"/>
                </a:solidFill>
              </a:rPr>
              <a:t>The resource movement effect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008" y="4149080"/>
            <a:ext cx="9036496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when world oil price goes up?</a:t>
            </a:r>
          </a:p>
          <a:p>
            <a:pPr algn="just"/>
            <a:endParaRPr lang="en-GB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GB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fi-FI" b="1" dirty="0">
                <a:solidFill>
                  <a:schemeClr val="tx1"/>
                </a:solidFill>
              </a:rPr>
              <a:t>The spending effect</a:t>
            </a:r>
            <a:r>
              <a:rPr lang="fi-FI" dirty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AutoNum type="arabicPeriod"/>
            </a:pPr>
            <a:endParaRPr lang="fi-FI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The resource movement effect.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79790" y="2870588"/>
            <a:ext cx="112490" cy="28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923928" y="3068960"/>
            <a:ext cx="3055862" cy="8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390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 disease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530626"/>
          </a:xfrm>
        </p:spPr>
        <p:txBody>
          <a:bodyPr/>
          <a:lstStyle/>
          <a:p>
            <a:pPr marL="0" indent="0" algn="just">
              <a:buNone/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result: </a:t>
            </a:r>
          </a:p>
          <a:p>
            <a:pPr marL="0" indent="0" algn="just">
              <a:buNone/>
            </a:pPr>
            <a:endParaRPr lang="en-GB" sz="3600" dirty="0"/>
          </a:p>
          <a:p>
            <a:pPr marL="0" indent="0" algn="just">
              <a:buNone/>
            </a:pPr>
            <a:r>
              <a:rPr lang="en-GB" sz="3600" dirty="0"/>
              <a:t>A fall in the output share of non-natural resource tradables (manufacturing sector) </a:t>
            </a:r>
          </a:p>
          <a:p>
            <a:pPr marL="0" indent="0" algn="just">
              <a:buNone/>
            </a:pPr>
            <a:endParaRPr lang="en-GB" sz="3600" dirty="0"/>
          </a:p>
          <a:p>
            <a:pPr marL="0" indent="0" algn="just">
              <a:buNone/>
            </a:pPr>
            <a:r>
              <a:rPr lang="en-GB" sz="3600" dirty="0"/>
              <a:t>relative to non-</a:t>
            </a:r>
            <a:r>
              <a:rPr lang="en-GB" sz="3600" dirty="0" err="1"/>
              <a:t>tradables</a:t>
            </a:r>
            <a:r>
              <a:rPr lang="en-GB" sz="3600" dirty="0"/>
              <a:t> (mostly service sector) and resource </a:t>
            </a:r>
            <a:r>
              <a:rPr lang="en-GB" sz="3600" dirty="0" err="1"/>
              <a:t>tradables</a:t>
            </a:r>
            <a:r>
              <a:rPr lang="en-GB" sz="3600" dirty="0"/>
              <a:t> (e.g. oil industry).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952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AE27-5E41-43B2-90B0-41B35C7F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for points</a:t>
            </a:r>
            <a:endParaRPr lang="LID4096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2BA25-DE93-4506-B6B9-D162700AD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/>
              <a:t>When oil/resource export of a country increases, foreign currency supply increases in a country and country`s currency appreciates.</a:t>
            </a:r>
          </a:p>
          <a:p>
            <a:pPr marL="0" indent="0" algn="just">
              <a:buNone/>
            </a:pPr>
            <a:endParaRPr lang="en-US" sz="4000" dirty="0"/>
          </a:p>
          <a:p>
            <a:pPr marL="0" indent="0" algn="just">
              <a:buNone/>
            </a:pPr>
            <a:r>
              <a:rPr lang="en-US" sz="4000" dirty="0"/>
              <a:t>How this affects manufacturing sector. Any guesses?</a:t>
            </a:r>
            <a:endParaRPr lang="LID4096" sz="4000" dirty="0"/>
          </a:p>
        </p:txBody>
      </p:sp>
    </p:spTree>
    <p:extLst>
      <p:ext uri="{BB962C8B-B14F-4D97-AF65-F5344CB8AC3E}">
        <p14:creationId xmlns:p14="http://schemas.microsoft.com/office/powerpoint/2010/main" val="11658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industries in Soviet Economy </a:t>
            </a:r>
            <a:endParaRPr lang="en-US" altLang="en-US" sz="40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1460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200" dirty="0">
                <a:solidFill>
                  <a:srgbClr val="FF0000"/>
                </a:solidFill>
              </a:rPr>
              <a:t>One of the world's three top manufacturers of</a:t>
            </a:r>
            <a:r>
              <a:rPr lang="en-GB" altLang="en-US" sz="2200" dirty="0"/>
              <a:t> </a:t>
            </a:r>
            <a:r>
              <a:rPr lang="en-GB" altLang="en-US" sz="2200" dirty="0">
                <a:solidFill>
                  <a:srgbClr val="FF0000"/>
                </a:solidFill>
              </a:rPr>
              <a:t>heavy industrial products</a:t>
            </a:r>
            <a:r>
              <a:rPr lang="en-GB" altLang="en-US" sz="2200" dirty="0"/>
              <a:t> (including aviation and arms) + richness in natural resources. </a:t>
            </a:r>
          </a:p>
          <a:p>
            <a:pPr eaLnBrk="1" hangingPunct="1">
              <a:lnSpc>
                <a:spcPct val="80000"/>
              </a:lnSpc>
            </a:pPr>
            <a:endParaRPr lang="en-GB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>
                <a:solidFill>
                  <a:srgbClr val="FF0000"/>
                </a:solidFill>
              </a:rPr>
              <a:t>Unbalanced</a:t>
            </a:r>
            <a:r>
              <a:rPr lang="en-GB" altLang="en-US" sz="2200" dirty="0"/>
              <a:t> economic structure (agriculture, light industries and services were neglected).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>
                <a:solidFill>
                  <a:srgbClr val="FF0000"/>
                </a:solidFill>
              </a:rPr>
              <a:t>Plan allocation of industries</a:t>
            </a:r>
            <a:r>
              <a:rPr lang="en-GB" altLang="en-US" sz="2200" dirty="0"/>
              <a:t>. 5-year central plans: First plan 1928-1933; Last plan (12</a:t>
            </a:r>
            <a:r>
              <a:rPr lang="en-GB" altLang="en-US" sz="2200" baseline="30000" dirty="0"/>
              <a:t>th</a:t>
            </a:r>
            <a:r>
              <a:rPr lang="en-GB" altLang="en-US" sz="2200" dirty="0"/>
              <a:t>) 1986-1990.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/>
              <a:t>Prices were determined by government: </a:t>
            </a:r>
            <a:r>
              <a:rPr lang="en-GB" altLang="en-US" sz="2200" dirty="0">
                <a:solidFill>
                  <a:srgbClr val="FF0000"/>
                </a:solidFill>
              </a:rPr>
              <a:t>Soviet enterprises obtained raw materials </a:t>
            </a:r>
            <a:r>
              <a:rPr lang="en-GB" altLang="en-US" sz="2200" dirty="0"/>
              <a:t>such as oil, gas, and coal </a:t>
            </a:r>
            <a:r>
              <a:rPr lang="en-GB" altLang="en-US" sz="2200" dirty="0">
                <a:solidFill>
                  <a:srgbClr val="FF0000"/>
                </a:solidFill>
              </a:rPr>
              <a:t>at prices below world market levels</a:t>
            </a:r>
            <a:r>
              <a:rPr lang="en-GB" altLang="en-US" sz="2200" dirty="0"/>
              <a:t>, encouraging waste.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>
                <a:solidFill>
                  <a:srgbClr val="FF0000"/>
                </a:solidFill>
              </a:rPr>
              <a:t>Transportation costs were heavily subsidised</a:t>
            </a:r>
            <a:r>
              <a:rPr lang="en-GB" altLang="en-US" sz="2200" dirty="0"/>
              <a:t>, so it encouraged </a:t>
            </a:r>
            <a:r>
              <a:rPr lang="en-GB" altLang="en-US" sz="2200" dirty="0">
                <a:solidFill>
                  <a:srgbClr val="FF0000"/>
                </a:solidFill>
              </a:rPr>
              <a:t>inefficient allocation </a:t>
            </a:r>
            <a:r>
              <a:rPr lang="en-GB" altLang="en-US" sz="2200" dirty="0"/>
              <a:t>of some industries.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41998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423C7554-F91A-428B-95DB-F0FF83015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506128" cy="48965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5FE729-DE33-4E36-BD28-699AF0C997CA}"/>
              </a:ext>
            </a:extLst>
          </p:cNvPr>
          <p:cNvSpPr/>
          <p:nvPr/>
        </p:nvSpPr>
        <p:spPr>
          <a:xfrm>
            <a:off x="1259632" y="1916832"/>
            <a:ext cx="64807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Amasis MT Pro Black" panose="020B0604020202020204" pitchFamily="18" charset="0"/>
              </a:rPr>
              <a:t>roubles</a:t>
            </a:r>
            <a:endParaRPr lang="LID4096" sz="1900" b="1" dirty="0">
              <a:solidFill>
                <a:schemeClr val="tx1"/>
              </a:solidFill>
              <a:latin typeface="Amasis MT Pro Black" panose="020B0604020202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AC96B-D106-48F9-B488-F2DBE08BBE21}"/>
              </a:ext>
            </a:extLst>
          </p:cNvPr>
          <p:cNvSpPr/>
          <p:nvPr/>
        </p:nvSpPr>
        <p:spPr>
          <a:xfrm>
            <a:off x="755576" y="332656"/>
            <a:ext cx="77768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</a:rPr>
              <a:t>What happens in exchange market?</a:t>
            </a:r>
            <a:endParaRPr lang="LID4096"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45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1254-CF29-451A-9F67-DAC18DCA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 disease and currency appreciation</a:t>
            </a:r>
            <a:endParaRPr lang="LID409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3D11C-77B3-4A0B-920E-3BA0F8E5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Export revenues increase in the resource sector: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Supply of US dollars / Euros increases.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The nation's currency becomes stronger (appreciates) compared to currencies of other nations.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The nation's other exports becoming more expensive for other countries to buy, and imports becoming cheaper, making those sectors less competitive.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99056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2440-A950-4336-B9DD-A471891A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(abstract)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613AF-F1C3-4021-B44F-0C3732866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Russian sells a car to Czech Republic for 100 Euros.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Exchange rate is </a:t>
            </a:r>
            <a:r>
              <a:rPr lang="en-US" dirty="0">
                <a:solidFill>
                  <a:schemeClr val="tx2"/>
                </a:solidFill>
                <a:highlight>
                  <a:srgbClr val="FFFF00"/>
                </a:highlight>
              </a:rPr>
              <a:t>60</a:t>
            </a:r>
            <a:r>
              <a:rPr lang="en-US" dirty="0"/>
              <a:t> roubles per Euro.</a:t>
            </a:r>
          </a:p>
          <a:p>
            <a:pPr marL="0" indent="0">
              <a:buNone/>
            </a:pPr>
            <a:r>
              <a:rPr lang="en-US" dirty="0"/>
              <a:t>Russian company gets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6000</a:t>
            </a:r>
            <a:r>
              <a:rPr lang="en-US" dirty="0"/>
              <a:t> roubles for one car exported to Sweden.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price goes up. Export oil revenues in Russia increase.</a:t>
            </a:r>
          </a:p>
          <a:p>
            <a:pPr marL="0" indent="0">
              <a:buNone/>
            </a:pPr>
            <a:r>
              <a:rPr lang="en-US" dirty="0"/>
              <a:t>ER becomes </a:t>
            </a:r>
            <a:r>
              <a:rPr lang="en-US" dirty="0">
                <a:solidFill>
                  <a:schemeClr val="tx2"/>
                </a:solidFill>
                <a:highlight>
                  <a:srgbClr val="FFFF00"/>
                </a:highlight>
              </a:rPr>
              <a:t>40</a:t>
            </a:r>
            <a:r>
              <a:rPr lang="en-US" dirty="0"/>
              <a:t> roubles per Euro.</a:t>
            </a:r>
          </a:p>
          <a:p>
            <a:pPr marL="0" indent="0">
              <a:buNone/>
            </a:pPr>
            <a:r>
              <a:rPr lang="en-US" dirty="0"/>
              <a:t>The car prices in Czech Republic is still 100 Euros. </a:t>
            </a:r>
          </a:p>
          <a:p>
            <a:pPr marL="0" indent="0">
              <a:buNone/>
            </a:pPr>
            <a:r>
              <a:rPr lang="en-US" dirty="0"/>
              <a:t>Russian company gets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4000</a:t>
            </a:r>
            <a:r>
              <a:rPr lang="en-US" dirty="0"/>
              <a:t> roubles for one car exported to Sweden.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45070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any empirical evidence of Dutch Disease?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458"/>
            <a:ext cx="8229600" cy="46547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000" b="1" dirty="0">
                <a:solidFill>
                  <a:srgbClr val="FF0000"/>
                </a:solidFill>
              </a:rPr>
              <a:t>Relatively robust evidence: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 of trade increases cause real exchange rate appreciation in natural-resource-rich countries:</a:t>
            </a:r>
            <a:r>
              <a:rPr lang="en-GB" sz="2000" dirty="0"/>
              <a:t> </a:t>
            </a:r>
          </a:p>
          <a:p>
            <a:pPr marL="0" indent="0" algn="just">
              <a:buNone/>
            </a:pPr>
            <a:endParaRPr lang="en-GB" sz="2000" dirty="0"/>
          </a:p>
        </p:txBody>
      </p:sp>
      <p:pic>
        <p:nvPicPr>
          <p:cNvPr id="4" name="Picture 3" descr="http://www.voxeu.org/sites/default/files/image/Vostrokfig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480720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83568" y="6219124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/>
              <a:t>Vostroknutova</a:t>
            </a:r>
            <a:r>
              <a:rPr lang="en-GB" sz="1600" dirty="0"/>
              <a:t>, </a:t>
            </a:r>
            <a:r>
              <a:rPr lang="en-GB" sz="1600" dirty="0" err="1"/>
              <a:t>Brahmbhatt</a:t>
            </a:r>
            <a:r>
              <a:rPr lang="en-GB" sz="1600" dirty="0"/>
              <a:t>, </a:t>
            </a:r>
            <a:r>
              <a:rPr lang="en-GB" sz="1600" dirty="0" err="1"/>
              <a:t>Canuto</a:t>
            </a:r>
            <a:r>
              <a:rPr lang="en-GB" sz="1600" dirty="0"/>
              <a:t>, </a:t>
            </a:r>
            <a:r>
              <a:rPr lang="en-GB" sz="1600" dirty="0" err="1"/>
              <a:t>VoxEU</a:t>
            </a:r>
            <a:r>
              <a:rPr lang="en-GB" sz="1600" dirty="0"/>
              <a:t> 2010.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62BC6-9DA3-4072-B2D0-13D4FBE7A7FE}"/>
              </a:ext>
            </a:extLst>
          </p:cNvPr>
          <p:cNvSpPr/>
          <p:nvPr/>
        </p:nvSpPr>
        <p:spPr>
          <a:xfrm>
            <a:off x="7164288" y="2276872"/>
            <a:ext cx="1979712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Terms of trade: export value divided to import value.</a:t>
            </a:r>
            <a:endParaRPr lang="LID4096" sz="2500" dirty="0"/>
          </a:p>
        </p:txBody>
      </p:sp>
    </p:spTree>
    <p:extLst>
      <p:ext uri="{BB962C8B-B14F-4D97-AF65-F5344CB8AC3E}">
        <p14:creationId xmlns:p14="http://schemas.microsoft.com/office/powerpoint/2010/main" val="1701762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any empirical evidence of Dutch Disease?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shrinking of the manufacturing sector in response to terms of trade: </a:t>
            </a:r>
            <a:r>
              <a:rPr lang="en-GB" sz="2400" dirty="0">
                <a:solidFill>
                  <a:srgbClr val="FF0000"/>
                </a:solidFill>
              </a:rPr>
              <a:t>mixed evidence </a:t>
            </a:r>
            <a:r>
              <a:rPr lang="en-GB" sz="2400" dirty="0"/>
              <a:t>(</a:t>
            </a:r>
            <a:r>
              <a:rPr lang="en-GB" sz="2400" i="1" dirty="0">
                <a:solidFill>
                  <a:schemeClr val="tx2"/>
                </a:solidFill>
              </a:rPr>
              <a:t>Sala-</a:t>
            </a:r>
            <a:r>
              <a:rPr lang="en-GB" sz="2400" i="1" dirty="0" err="1">
                <a:solidFill>
                  <a:schemeClr val="tx2"/>
                </a:solidFill>
              </a:rPr>
              <a:t>i</a:t>
            </a:r>
            <a:r>
              <a:rPr lang="en-GB" sz="2400" i="1" dirty="0">
                <a:solidFill>
                  <a:schemeClr val="tx2"/>
                </a:solidFill>
              </a:rPr>
              <a:t>-Martin and Subramanian 2003</a:t>
            </a:r>
            <a:r>
              <a:rPr lang="en-GB" sz="2400" dirty="0"/>
              <a:t>).</a:t>
            </a:r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en-GB" sz="2400" i="1" dirty="0">
                <a:solidFill>
                  <a:schemeClr val="tx2"/>
                </a:solidFill>
              </a:rPr>
              <a:t>Ismail (2010) </a:t>
            </a:r>
            <a:r>
              <a:rPr lang="en-GB" sz="2400" dirty="0"/>
              <a:t>finds strong evidence for Dutch Disease effects, </a:t>
            </a:r>
            <a:r>
              <a:rPr lang="en-GB" sz="2400" dirty="0">
                <a:solidFill>
                  <a:srgbClr val="FF0000"/>
                </a:solidFill>
              </a:rPr>
              <a:t>with a 10% increase in an oil windfall/income associated with a 3.4% fall in value added across manufacturing sectors.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en-GB" sz="2400" dirty="0"/>
              <a:t>On average </a:t>
            </a:r>
            <a:r>
              <a:rPr lang="en-GB" sz="2400" dirty="0">
                <a:solidFill>
                  <a:srgbClr val="FF0000"/>
                </a:solidFill>
              </a:rPr>
              <a:t>in resource rich countries the tradables sector (manufacturing plus agriculture) is around 15% of GDP lower than the norm </a:t>
            </a:r>
            <a:r>
              <a:rPr lang="en-GB" sz="2400" dirty="0"/>
              <a:t>(</a:t>
            </a:r>
            <a:r>
              <a:rPr lang="en-GB" sz="2400" i="1" dirty="0" err="1">
                <a:solidFill>
                  <a:schemeClr val="tx2"/>
                </a:solidFill>
              </a:rPr>
              <a:t>Vostroknutova</a:t>
            </a:r>
            <a:r>
              <a:rPr lang="en-GB" sz="2400" i="1" dirty="0">
                <a:solidFill>
                  <a:schemeClr val="tx2"/>
                </a:solidFill>
              </a:rPr>
              <a:t>, </a:t>
            </a:r>
            <a:r>
              <a:rPr lang="en-GB" sz="2400" i="1" dirty="0" err="1">
                <a:solidFill>
                  <a:schemeClr val="tx2"/>
                </a:solidFill>
              </a:rPr>
              <a:t>Brahmbhatt</a:t>
            </a:r>
            <a:r>
              <a:rPr lang="en-GB" sz="2400" i="1" dirty="0">
                <a:solidFill>
                  <a:schemeClr val="tx2"/>
                </a:solidFill>
              </a:rPr>
              <a:t>, </a:t>
            </a:r>
            <a:r>
              <a:rPr lang="en-GB" sz="2400" i="1" dirty="0" err="1">
                <a:solidFill>
                  <a:schemeClr val="tx2"/>
                </a:solidFill>
              </a:rPr>
              <a:t>Canuto</a:t>
            </a:r>
            <a:r>
              <a:rPr lang="en-GB" sz="2400" i="1" dirty="0">
                <a:solidFill>
                  <a:schemeClr val="tx2"/>
                </a:solidFill>
              </a:rPr>
              <a:t>, </a:t>
            </a:r>
            <a:r>
              <a:rPr lang="en-GB" sz="2400" i="1" dirty="0" err="1">
                <a:solidFill>
                  <a:schemeClr val="tx2"/>
                </a:solidFill>
              </a:rPr>
              <a:t>VoxEU</a:t>
            </a:r>
            <a:r>
              <a:rPr lang="en-GB" sz="2400" i="1" dirty="0">
                <a:solidFill>
                  <a:schemeClr val="tx2"/>
                </a:solidFill>
              </a:rPr>
              <a:t> 2010</a:t>
            </a:r>
            <a:r>
              <a:rPr lang="en-GB" sz="2400" dirty="0"/>
              <a:t>).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98344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 Disease is good or bad for growth? 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33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Positive: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GB" sz="2400" dirty="0"/>
              <a:t>-higher incomes and consumption of both non-tradables and tradables;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fi-FI" sz="2400" dirty="0"/>
              <a:t>-</a:t>
            </a:r>
            <a:r>
              <a:rPr lang="en-GB" sz="2400" dirty="0"/>
              <a:t>increased resources for investment in public goods. </a:t>
            </a:r>
            <a:endParaRPr lang="fi-FI" sz="2400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fi-FI" sz="33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Negative: </a:t>
            </a:r>
            <a:r>
              <a:rPr lang="fi-FI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fi-FI" sz="33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Manufacturing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GB" sz="2400" dirty="0"/>
              <a:t>-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sz="2400" dirty="0"/>
              <a:t> possess specific long-term, growth-enhancing qualities: positive technological spillovers, learning by doing effects, or increasing returns to scale in production.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GB" sz="2400" dirty="0"/>
              <a:t>-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sz="2400" dirty="0"/>
              <a:t> is more labour intensive than natural resource industries: implications for employment.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fi-FI" sz="2400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fi-FI" sz="3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effect for economic growth is inconlslusive. </a:t>
            </a:r>
            <a:r>
              <a:rPr lang="fi-FI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Negative: bad institutions. </a:t>
            </a:r>
            <a:endParaRPr lang="en-GB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fi-FI" sz="2400" dirty="0"/>
          </a:p>
          <a:p>
            <a:pPr marL="0" indent="0" algn="just">
              <a:spcAft>
                <a:spcPts val="600"/>
              </a:spcAft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87186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 disease in Russia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i="1" dirty="0" err="1">
                <a:solidFill>
                  <a:schemeClr val="tx2"/>
                </a:solidFill>
              </a:rPr>
              <a:t>Mironov</a:t>
            </a:r>
            <a:r>
              <a:rPr lang="fi-FI" i="1" dirty="0">
                <a:solidFill>
                  <a:schemeClr val="tx2"/>
                </a:solidFill>
              </a:rPr>
              <a:t> and </a:t>
            </a:r>
            <a:r>
              <a:rPr lang="fi-FI" i="1" dirty="0" err="1">
                <a:solidFill>
                  <a:schemeClr val="tx2"/>
                </a:solidFill>
              </a:rPr>
              <a:t>Petronevich</a:t>
            </a:r>
            <a:r>
              <a:rPr lang="fi-FI" i="1" dirty="0">
                <a:solidFill>
                  <a:schemeClr val="tx2"/>
                </a:solidFill>
              </a:rPr>
              <a:t>, 2015, </a:t>
            </a:r>
            <a:r>
              <a:rPr lang="en-US" b="1" i="1" dirty="0">
                <a:solidFill>
                  <a:schemeClr val="tx2"/>
                </a:solidFill>
              </a:rPr>
              <a:t>Discovering the signs of Dutch disease in Russia</a:t>
            </a:r>
            <a:r>
              <a:rPr lang="en-US" i="1" dirty="0">
                <a:solidFill>
                  <a:schemeClr val="tx2"/>
                </a:solidFill>
              </a:rPr>
              <a:t>. Resources Policy </a:t>
            </a:r>
          </a:p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arguments:</a:t>
            </a:r>
          </a:p>
          <a:p>
            <a:pPr marL="514350" indent="-514350">
              <a:buAutoNum type="arabicParenR"/>
            </a:pPr>
            <a:r>
              <a:rPr lang="en-US" dirty="0"/>
              <a:t>Eruptive flows of export revenues have resulted in significant appreciation of the real effective exchange rate.</a:t>
            </a:r>
          </a:p>
          <a:p>
            <a:pPr marL="514350" indent="-514350">
              <a:buAutoNum type="arabicParenR"/>
            </a:pPr>
            <a:r>
              <a:rPr lang="en-GB" dirty="0"/>
              <a:t>The manufacturing sector tends to shrink and is relatively small.</a:t>
            </a:r>
          </a:p>
          <a:p>
            <a:pPr marL="514350" indent="-514350">
              <a:buAutoNum type="arabicParenR"/>
            </a:pPr>
            <a:r>
              <a:rPr lang="en-US" dirty="0"/>
              <a:t>The mining and service sectors have expanded. </a:t>
            </a:r>
          </a:p>
          <a:p>
            <a:pPr marL="514350" indent="-514350">
              <a:buAutoNum type="arabicParenR"/>
            </a:pPr>
            <a:r>
              <a:rPr lang="en-US" dirty="0"/>
              <a:t>Positive significant impact of the real effective exchange rate on employment rates in the services sector.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59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072F-9A5A-4EAC-945F-21874DFC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curse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66050-0179-4620-93F6-E08712C85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curse </a:t>
            </a:r>
            <a:r>
              <a:rPr lang="en-US" dirty="0"/>
              <a:t>refers to the political and social consequences of country`s high dependence on resources` export.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Sociopolitical concept!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06219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Democracy:</a:t>
            </a:r>
            <a:r>
              <a:rPr lang="en-US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Oversight incentives in resource-rich and resource-poor countries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304" y="2226469"/>
            <a:ext cx="7485908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25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  <a:endParaRPr lang="fi-F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resources can, and often do, provoke and sustain internal conflicts as different groups fight for control of the resources or use natural resources to finance their fighting.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tendency of oil-rich states to instigate or be targets of international conflict, has been observed in some cases, such as with Iraq’s invasion of Iran and Kuwait.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66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structure of Soviet Russia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Russia’s deviations from “normal” structures of market economies were substantial: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greater shares of heavy industry</a:t>
            </a:r>
            <a:r>
              <a:rPr lang="fi-FI" dirty="0"/>
              <a:t>;</a:t>
            </a:r>
            <a:r>
              <a:rPr lang="en-US" dirty="0"/>
              <a:t> </a:t>
            </a:r>
          </a:p>
          <a:p>
            <a:r>
              <a:rPr lang="en-US" dirty="0"/>
              <a:t>the low shares of services;</a:t>
            </a:r>
          </a:p>
          <a:p>
            <a:r>
              <a:rPr lang="en-US" dirty="0"/>
              <a:t>the high shares of food, consumption; </a:t>
            </a:r>
          </a:p>
          <a:p>
            <a:r>
              <a:rPr lang="en-US" dirty="0"/>
              <a:t>the underutilization of foreign trade.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These structural distortions contributed to the stagnation and decline of the planned economies.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08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Weaker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2226469"/>
            <a:ext cx="8532421" cy="3263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can be weaker in resource-rich countries because it is easy for elites to capture or take large sums of cash.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Rent-seeking and rent-seizing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Corruption and week institutions.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1970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GB" sz="3000" i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natural resources rents (% of GDP) </a:t>
            </a:r>
            <a:br>
              <a:rPr lang="en-GB" sz="3000" i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600"/>
              <a:t>Total natural resources rents are the sum of oil rents, natural gas rents, coal rents (hard and soft), mineral rents, and forest rents.</a:t>
            </a:r>
            <a:br>
              <a:rPr lang="en-GB" sz="1600"/>
            </a:br>
            <a:endParaRPr lang="en-GB" sz="1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7C8CB9-E633-4C15-9A63-F9B9FD9351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283705"/>
              </p:ext>
            </p:extLst>
          </p:nvPr>
        </p:nvGraphicFramePr>
        <p:xfrm>
          <a:off x="457200" y="1268760"/>
          <a:ext cx="8229601" cy="5255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039">
                  <a:extLst>
                    <a:ext uri="{9D8B030D-6E8A-4147-A177-3AD203B41FA5}">
                      <a16:colId xmlns:a16="http://schemas.microsoft.com/office/drawing/2014/main" val="367894037"/>
                    </a:ext>
                  </a:extLst>
                </a:gridCol>
                <a:gridCol w="1002427">
                  <a:extLst>
                    <a:ext uri="{9D8B030D-6E8A-4147-A177-3AD203B41FA5}">
                      <a16:colId xmlns:a16="http://schemas.microsoft.com/office/drawing/2014/main" val="3231528083"/>
                    </a:ext>
                  </a:extLst>
                </a:gridCol>
                <a:gridCol w="1002427">
                  <a:extLst>
                    <a:ext uri="{9D8B030D-6E8A-4147-A177-3AD203B41FA5}">
                      <a16:colId xmlns:a16="http://schemas.microsoft.com/office/drawing/2014/main" val="1414437869"/>
                    </a:ext>
                  </a:extLst>
                </a:gridCol>
                <a:gridCol w="1002427">
                  <a:extLst>
                    <a:ext uri="{9D8B030D-6E8A-4147-A177-3AD203B41FA5}">
                      <a16:colId xmlns:a16="http://schemas.microsoft.com/office/drawing/2014/main" val="1319925836"/>
                    </a:ext>
                  </a:extLst>
                </a:gridCol>
                <a:gridCol w="1002427">
                  <a:extLst>
                    <a:ext uri="{9D8B030D-6E8A-4147-A177-3AD203B41FA5}">
                      <a16:colId xmlns:a16="http://schemas.microsoft.com/office/drawing/2014/main" val="3668331774"/>
                    </a:ext>
                  </a:extLst>
                </a:gridCol>
                <a:gridCol w="1002427">
                  <a:extLst>
                    <a:ext uri="{9D8B030D-6E8A-4147-A177-3AD203B41FA5}">
                      <a16:colId xmlns:a16="http://schemas.microsoft.com/office/drawing/2014/main" val="1236167676"/>
                    </a:ext>
                  </a:extLst>
                </a:gridCol>
                <a:gridCol w="1002427">
                  <a:extLst>
                    <a:ext uri="{9D8B030D-6E8A-4147-A177-3AD203B41FA5}">
                      <a16:colId xmlns:a16="http://schemas.microsoft.com/office/drawing/2014/main" val="3381277768"/>
                    </a:ext>
                  </a:extLst>
                </a:gridCol>
              </a:tblGrid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</a:rPr>
                        <a:t>Country </a:t>
                      </a:r>
                      <a:r>
                        <a:rPr lang="fi-FI" sz="1000" b="1" u="none" strike="noStrike" dirty="0" err="1">
                          <a:effectLst/>
                        </a:rPr>
                        <a:t>Name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000" b="1" u="none" strike="noStrike" dirty="0">
                          <a:effectLst/>
                        </a:rPr>
                        <a:t>1990</a:t>
                      </a:r>
                      <a:endParaRPr lang="en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000" b="1" u="none" strike="noStrike" dirty="0">
                          <a:effectLst/>
                        </a:rPr>
                        <a:t>2000</a:t>
                      </a:r>
                      <a:endParaRPr lang="en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000" b="1" u="none" strike="noStrike" dirty="0">
                          <a:effectLst/>
                        </a:rPr>
                        <a:t>2010</a:t>
                      </a:r>
                      <a:endParaRPr lang="en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000" b="1" u="none" strike="noStrike" dirty="0">
                          <a:effectLst/>
                        </a:rPr>
                        <a:t>2013</a:t>
                      </a:r>
                      <a:endParaRPr lang="en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000" b="1" u="none" strike="noStrike" dirty="0">
                          <a:effectLst/>
                        </a:rPr>
                        <a:t>2018</a:t>
                      </a:r>
                      <a:endParaRPr lang="en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FI" sz="1000" b="1" u="none" strike="noStrike" dirty="0">
                          <a:effectLst/>
                        </a:rPr>
                        <a:t>2019</a:t>
                      </a:r>
                      <a:endParaRPr lang="en-F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970461490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 err="1">
                          <a:effectLst/>
                        </a:rPr>
                        <a:t>Africa</a:t>
                      </a:r>
                      <a:r>
                        <a:rPr lang="fi-FI" sz="1000" u="none" strike="noStrike" dirty="0">
                          <a:effectLst/>
                        </a:rPr>
                        <a:t> Eastern and Southern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8,1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6,6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12,4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11,0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7,4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6,2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49017630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Africa Western and Central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17,4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18,2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15,1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13,7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11,1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8,9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75793514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Arab World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24,7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26,1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29,3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32,2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22,7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20,2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739230410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United Arab Emirates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36,7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21,9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22,7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27,1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17,3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16,8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46942717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Argentina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2,6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3,3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3,0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748282374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Armenia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2,7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73200120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Australia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3,5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2,9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8,1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5,3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5,5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5,4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56072909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Austria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0,2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217128844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Bulgaria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0,7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1,7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0,7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0,4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554655451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Belarus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2,5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1,5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1,7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1,8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749359346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Brazil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3,7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3,8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3,8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3,5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05882248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Central African Republic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6,4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11,2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7,9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12,9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10,8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8,3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7877698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Switzerland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0,0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626082246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China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8,3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2,6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6,3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3,0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1,5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84397601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Germany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51246489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Euro area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0,2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16590673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Finland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0,5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0,4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0,5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0,4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0,5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0,4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1755788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France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0,0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61824537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India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3,4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2,4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4,4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3,6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573248156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Japan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0,0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116475290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Kazakhstan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15,7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25,8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24,2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19,2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21,8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17,6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497102840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Mexico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7,4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3,5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4,9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5,5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3,0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587300570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Norway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7,7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11,9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8,9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8,8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8,1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7,0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7468212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New Zealand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1,5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1,7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1,6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64411567"/>
                  </a:ext>
                </a:extLst>
              </a:tr>
              <a:tr h="50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Russian Federation</a:t>
                      </a:r>
                      <a:endParaRPr lang="fi-FI" sz="10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12,9</a:t>
                      </a:r>
                      <a:endParaRPr lang="en-FI" sz="10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22,0</a:t>
                      </a:r>
                      <a:endParaRPr lang="en-FI" sz="10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15,5</a:t>
                      </a:r>
                      <a:endParaRPr lang="en-FI" sz="10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13,7</a:t>
                      </a:r>
                      <a:endParaRPr lang="en-FI" sz="10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15,3</a:t>
                      </a:r>
                      <a:endParaRPr lang="en-FI" sz="10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13,1</a:t>
                      </a:r>
                      <a:endParaRPr lang="en-FI" sz="10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56024061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 err="1">
                          <a:effectLst/>
                        </a:rPr>
                        <a:t>Ukraine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3,4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3,8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7,6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4,4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2,6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1,8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07348421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United States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0,9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0,8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0,7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0,6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172371067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Uzbekistan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9,9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17,6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16,8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17,1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18,0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8,8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47684464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Yemen, Rep.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29,8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42,3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23,3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13,6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4,4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5,4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615484685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South Africa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5,8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3,4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6,6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5,5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3,6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3,9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48264942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Zambia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21,0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9,1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18,7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12,0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11,3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6,4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667040155"/>
                  </a:ext>
                </a:extLst>
              </a:tr>
              <a:tr h="15929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Zimbabwe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4,2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3,9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7,1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5,0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>
                          <a:effectLst/>
                        </a:rPr>
                        <a:t>4,4</a:t>
                      </a:r>
                      <a:endParaRPr lang="en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000" u="none" strike="noStrike" dirty="0">
                          <a:effectLst/>
                        </a:rPr>
                        <a:t>2,5</a:t>
                      </a:r>
                      <a:endParaRPr lang="en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57868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214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E567E99-8C0A-40FC-9711-C16E2B257E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018342"/>
              </p:ext>
            </p:extLst>
          </p:nvPr>
        </p:nvGraphicFramePr>
        <p:xfrm>
          <a:off x="107504" y="0"/>
          <a:ext cx="903649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tar: 5 Points 2">
            <a:extLst>
              <a:ext uri="{FF2B5EF4-FFF2-40B4-BE49-F238E27FC236}">
                <a16:creationId xmlns:a16="http://schemas.microsoft.com/office/drawing/2014/main" id="{A75E00C2-0172-4E73-8EEA-54ED8AAE68A2}"/>
              </a:ext>
            </a:extLst>
          </p:cNvPr>
          <p:cNvSpPr/>
          <p:nvPr/>
        </p:nvSpPr>
        <p:spPr>
          <a:xfrm>
            <a:off x="8172400" y="342900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A08DC847-0261-489D-A110-68AD38B49BF1}"/>
              </a:ext>
            </a:extLst>
          </p:cNvPr>
          <p:cNvSpPr/>
          <p:nvPr/>
        </p:nvSpPr>
        <p:spPr>
          <a:xfrm>
            <a:off x="1043608" y="3429000"/>
            <a:ext cx="216024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92128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57E0050-789F-4928-B2A8-3E02E50BF9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200893"/>
              </p:ext>
            </p:extLst>
          </p:nvPr>
        </p:nvGraphicFramePr>
        <p:xfrm>
          <a:off x="0" y="332656"/>
          <a:ext cx="903649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9048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95821-191C-4F3E-B3FE-A5AD34E7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2500" b="1" dirty="0"/>
              <a:t>Average annual OPEC crude oil price from 1960 to 2021 (in U.S. dollars per barrel)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D950FA-107D-44FB-9561-7152ED2EB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124744"/>
            <a:ext cx="7788921" cy="5289550"/>
          </a:xfrm>
        </p:spPr>
      </p:pic>
    </p:spTree>
    <p:extLst>
      <p:ext uri="{BB962C8B-B14F-4D97-AF65-F5344CB8AC3E}">
        <p14:creationId xmlns:p14="http://schemas.microsoft.com/office/powerpoint/2010/main" val="1591163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E97E4-26D4-4B03-BECE-C16702D11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9036495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391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D609-C73F-4084-A1DF-BDC61E00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sz="3000" dirty="0"/>
              <a:t>Russia`s export: Industrial structure, million USD</a:t>
            </a:r>
            <a:endParaRPr lang="LID4096" sz="30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C19C56F-30D7-4247-B824-B2BA5ED98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436268"/>
              </p:ext>
            </p:extLst>
          </p:nvPr>
        </p:nvGraphicFramePr>
        <p:xfrm>
          <a:off x="457200" y="836712"/>
          <a:ext cx="86868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61375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F54D-758D-4DF3-839E-6781D752E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Russia`s export: Industrial structure, %</a:t>
            </a:r>
            <a:endParaRPr lang="LID4096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FD3F9D-2C27-4C10-8719-CD9E08324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657567"/>
              </p:ext>
            </p:extLst>
          </p:nvPr>
        </p:nvGraphicFramePr>
        <p:xfrm>
          <a:off x="457200" y="908050"/>
          <a:ext cx="8651304" cy="59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48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Restructuring process of </a:t>
            </a:r>
            <a:r>
              <a:rPr lang="fi-FI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fi-FI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Russian  economy (Yasin 1996) </a:t>
            </a:r>
            <a:endParaRPr lang="en-GB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367495"/>
              </p:ext>
            </p:extLst>
          </p:nvPr>
        </p:nvGraphicFramePr>
        <p:xfrm>
          <a:off x="457200" y="1615894"/>
          <a:ext cx="8229600" cy="4494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11248876" imgH="6143287" progId="">
                  <p:embed/>
                </p:oleObj>
              </mc:Choice>
              <mc:Fallback>
                <p:oleObj r:id="rId3" imgW="11248876" imgH="614328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15894"/>
                        <a:ext cx="8229600" cy="4494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419872" y="3140968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Stabilization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148064" y="4653136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Active phase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547664" y="4653136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Passive phase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3528" y="1916832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Volume of GDP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203848" y="5661248"/>
            <a:ext cx="25922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Equillibrium in the low point of crisis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812360" y="5661248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Time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D52224-86AC-4D77-9254-229781F8BFD8}"/>
              </a:ext>
            </a:extLst>
          </p:cNvPr>
          <p:cNvSpPr/>
          <p:nvPr/>
        </p:nvSpPr>
        <p:spPr>
          <a:xfrm>
            <a:off x="1835696" y="1489050"/>
            <a:ext cx="6912768" cy="1080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 – production of goods which are not demanded.</a:t>
            </a:r>
          </a:p>
          <a:p>
            <a:pPr algn="ctr"/>
            <a:r>
              <a:rPr lang="en-US" sz="2400" dirty="0"/>
              <a:t>II – production of goods which are demanded plus comparative advantage. 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426672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fi-FI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Restructuring process and dynamics of output of main </a:t>
            </a:r>
            <a:br>
              <a:rPr lang="fi-FI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idustrial sectors in </a:t>
            </a:r>
            <a:r>
              <a:rPr lang="fi-FI" sz="24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fi-FI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i-FI" sz="24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Yasin</a:t>
            </a:r>
            <a:r>
              <a:rPr lang="fi-FI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2013) </a:t>
            </a:r>
            <a:endParaRPr lang="en-GB" sz="2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66144"/>
              </p:ext>
            </p:extLst>
          </p:nvPr>
        </p:nvGraphicFramePr>
        <p:xfrm>
          <a:off x="251520" y="1124744"/>
          <a:ext cx="8784976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3" imgW="7877232" imgH="4910173" progId="MSPhotoEd.3">
                  <p:embed/>
                </p:oleObj>
              </mc:Choice>
              <mc:Fallback>
                <p:oleObj r:id="rId3" imgW="7877232" imgH="491017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24744"/>
                        <a:ext cx="8784976" cy="54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2348880"/>
            <a:ext cx="28803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dirty="0"/>
              <a:t>Level of output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740352" y="1914612"/>
            <a:ext cx="1224136" cy="43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Fuel and energy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7703670" y="2417918"/>
            <a:ext cx="122413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/>
              <a:t>Metallurgy</a:t>
            </a:r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7703670" y="2570846"/>
            <a:ext cx="122413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Food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7704348" y="2708920"/>
            <a:ext cx="12961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00" dirty="0"/>
              <a:t>Chemistry&amp;petrochemistry</a:t>
            </a:r>
            <a:endParaRPr lang="en-GB" sz="700" dirty="0"/>
          </a:p>
        </p:txBody>
      </p:sp>
      <p:sp>
        <p:nvSpPr>
          <p:cNvPr id="10" name="Rectangle 9"/>
          <p:cNvSpPr/>
          <p:nvPr/>
        </p:nvSpPr>
        <p:spPr>
          <a:xfrm>
            <a:off x="7703670" y="2867971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Machine and metal processing</a:t>
            </a: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7524328" y="3444035"/>
            <a:ext cx="1395776" cy="275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Forest processing</a:t>
            </a:r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7703670" y="3724549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Construction materials</a:t>
            </a:r>
            <a:endParaRPr lang="en-GB" sz="1200" dirty="0"/>
          </a:p>
        </p:txBody>
      </p:sp>
      <p:sp>
        <p:nvSpPr>
          <p:cNvPr id="13" name="Oval 12"/>
          <p:cNvSpPr/>
          <p:nvPr/>
        </p:nvSpPr>
        <p:spPr>
          <a:xfrm>
            <a:off x="3995936" y="3068960"/>
            <a:ext cx="79208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dirty="0" err="1"/>
              <a:t>Met</a:t>
            </a:r>
            <a:r>
              <a:rPr lang="fi-FI" sz="1300" dirty="0"/>
              <a:t>.</a:t>
            </a:r>
            <a:endParaRPr lang="en-GB" sz="1300" dirty="0"/>
          </a:p>
        </p:txBody>
      </p:sp>
      <p:sp>
        <p:nvSpPr>
          <p:cNvPr id="14" name="Oval 13"/>
          <p:cNvSpPr/>
          <p:nvPr/>
        </p:nvSpPr>
        <p:spPr>
          <a:xfrm>
            <a:off x="4283968" y="3574500"/>
            <a:ext cx="936104" cy="214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Food</a:t>
            </a:r>
            <a:endParaRPr lang="en-GB" sz="1400" dirty="0"/>
          </a:p>
        </p:txBody>
      </p:sp>
      <p:sp>
        <p:nvSpPr>
          <p:cNvPr id="15" name="Oval 14"/>
          <p:cNvSpPr/>
          <p:nvPr/>
        </p:nvSpPr>
        <p:spPr>
          <a:xfrm>
            <a:off x="4283968" y="3900023"/>
            <a:ext cx="864096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err="1"/>
              <a:t>Chem</a:t>
            </a:r>
            <a:r>
              <a:rPr lang="fi-FI" sz="1100" dirty="0"/>
              <a:t>.</a:t>
            </a:r>
            <a:endParaRPr lang="en-GB" sz="1100" dirty="0"/>
          </a:p>
        </p:txBody>
      </p:sp>
      <p:sp>
        <p:nvSpPr>
          <p:cNvPr id="16" name="Oval 15"/>
          <p:cNvSpPr/>
          <p:nvPr/>
        </p:nvSpPr>
        <p:spPr>
          <a:xfrm>
            <a:off x="4139952" y="4293096"/>
            <a:ext cx="100811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err="1"/>
              <a:t>Mach</a:t>
            </a:r>
            <a:r>
              <a:rPr lang="fi-FI" sz="1100" dirty="0"/>
              <a:t>.</a:t>
            </a:r>
            <a:endParaRPr lang="en-GB" sz="1100" dirty="0"/>
          </a:p>
        </p:txBody>
      </p:sp>
      <p:sp>
        <p:nvSpPr>
          <p:cNvPr id="17" name="Oval 16"/>
          <p:cNvSpPr/>
          <p:nvPr/>
        </p:nvSpPr>
        <p:spPr>
          <a:xfrm>
            <a:off x="3923928" y="4653136"/>
            <a:ext cx="1296144" cy="214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err="1"/>
              <a:t>Constr.mat</a:t>
            </a:r>
            <a:r>
              <a:rPr lang="fi-FI" sz="1100" dirty="0"/>
              <a:t>.</a:t>
            </a:r>
            <a:endParaRPr lang="en-GB" sz="1100" dirty="0"/>
          </a:p>
        </p:txBody>
      </p:sp>
      <p:sp>
        <p:nvSpPr>
          <p:cNvPr id="18" name="Oval 17"/>
          <p:cNvSpPr/>
          <p:nvPr/>
        </p:nvSpPr>
        <p:spPr>
          <a:xfrm>
            <a:off x="5940152" y="3720003"/>
            <a:ext cx="1008112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err="1"/>
              <a:t>Forestry</a:t>
            </a:r>
            <a:endParaRPr lang="en-GB" sz="1100" dirty="0"/>
          </a:p>
        </p:txBody>
      </p:sp>
      <p:sp>
        <p:nvSpPr>
          <p:cNvPr id="20" name="Rectangle 19"/>
          <p:cNvSpPr/>
          <p:nvPr/>
        </p:nvSpPr>
        <p:spPr>
          <a:xfrm>
            <a:off x="7709738" y="5099134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Consumer </a:t>
            </a:r>
            <a:r>
              <a:rPr lang="fi-FI" sz="1400" dirty="0" err="1"/>
              <a:t>goods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>
          <a:xfrm>
            <a:off x="2123728" y="6165304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Passive phase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5796136" y="6165304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Active phase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7956376" y="5877272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/>
              <a:t>Years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216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changes in industrial structure during transition: Summary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928992" cy="46805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i-FI" sz="2800" b="1" dirty="0"/>
          </a:p>
          <a:p>
            <a:pPr marL="0" indent="0" algn="just">
              <a:buNone/>
            </a:pPr>
            <a:r>
              <a:rPr lang="fi-FI" sz="10400" b="1" dirty="0"/>
              <a:t>1992-1994:</a:t>
            </a:r>
            <a:r>
              <a:rPr lang="fi-FI" sz="10400" dirty="0"/>
              <a:t> </a:t>
            </a:r>
            <a:r>
              <a:rPr lang="en-GB" altLang="en-US" sz="10400" dirty="0"/>
              <a:t>The output of natural resource-based sectors fell by 30-40%, </a:t>
            </a:r>
            <a:r>
              <a:rPr lang="fi-FI" sz="10400" dirty="0"/>
              <a:t> </a:t>
            </a:r>
            <a:r>
              <a:rPr lang="fi-FI" sz="10400" dirty="0" err="1"/>
              <a:t>other</a:t>
            </a:r>
            <a:r>
              <a:rPr lang="fi-FI" sz="10400" dirty="0"/>
              <a:t> </a:t>
            </a:r>
            <a:r>
              <a:rPr lang="fi-FI" sz="10400" dirty="0" err="1"/>
              <a:t>sectors</a:t>
            </a:r>
            <a:r>
              <a:rPr lang="fi-FI" sz="10400" dirty="0"/>
              <a:t> – 50-60%: </a:t>
            </a:r>
            <a:r>
              <a:rPr lang="fi-FI" sz="10400" dirty="0">
                <a:sym typeface="Wingdings" panose="05000000000000000000" pitchFamily="2" charset="2"/>
              </a:rPr>
              <a:t></a:t>
            </a:r>
            <a:r>
              <a:rPr lang="fi-FI" sz="10400" dirty="0"/>
              <a:t> </a:t>
            </a:r>
          </a:p>
          <a:p>
            <a:pPr marL="0" indent="0" algn="just">
              <a:buNone/>
            </a:pPr>
            <a:endParaRPr lang="fi-FI" sz="7700" b="1" dirty="0"/>
          </a:p>
          <a:p>
            <a:pPr marL="0" indent="0" algn="just">
              <a:buNone/>
            </a:pPr>
            <a:endParaRPr lang="fi-FI" sz="7700" b="1" dirty="0"/>
          </a:p>
          <a:p>
            <a:pPr marL="0" indent="0" algn="just">
              <a:buNone/>
            </a:pPr>
            <a:endParaRPr lang="fi-FI" sz="7700" b="1" dirty="0"/>
          </a:p>
          <a:p>
            <a:pPr marL="0" indent="0" algn="just">
              <a:buNone/>
            </a:pPr>
            <a:r>
              <a:rPr lang="en-GB" sz="10400" b="1" dirty="0"/>
              <a:t>T</a:t>
            </a:r>
            <a:r>
              <a:rPr lang="en-GB" altLang="en-US" sz="10400" b="1" dirty="0"/>
              <a:t>he</a:t>
            </a:r>
            <a:r>
              <a:rPr lang="en-GB" altLang="en-US" sz="10400" dirty="0"/>
              <a:t> </a:t>
            </a:r>
            <a:r>
              <a:rPr lang="en-GB" altLang="en-US" sz="10400" b="1" dirty="0"/>
              <a:t>weight of natural resources - based sectors (versus processing industries) in the economy increased</a:t>
            </a:r>
            <a:r>
              <a:rPr lang="en-GB" altLang="en-US" sz="10400" dirty="0"/>
              <a:t>. </a:t>
            </a:r>
          </a:p>
          <a:p>
            <a:pPr marL="0" indent="0" algn="just">
              <a:buNone/>
            </a:pPr>
            <a:endParaRPr lang="en-GB" sz="7700" dirty="0"/>
          </a:p>
          <a:p>
            <a:pPr marL="0" indent="0" algn="just">
              <a:buNone/>
            </a:pPr>
            <a:endParaRPr lang="en-GB" sz="7700" dirty="0"/>
          </a:p>
          <a:p>
            <a:pPr marL="0" indent="0" algn="just">
              <a:buNone/>
            </a:pPr>
            <a:endParaRPr lang="en-GB" altLang="en-US" sz="7700" b="1" dirty="0"/>
          </a:p>
          <a:p>
            <a:pPr marL="0" indent="0" algn="just">
              <a:buNone/>
            </a:pPr>
            <a:r>
              <a:rPr lang="en-GB" altLang="en-US" sz="10400" b="1" dirty="0"/>
              <a:t>A significant shift from goods production towards the service sector: </a:t>
            </a:r>
            <a:r>
              <a:rPr lang="en-GB" altLang="en-US" sz="10400" dirty="0"/>
              <a:t>Service sector of Former SU in 2003 accounted for about 46% of GDP versus 30% in 1991. </a:t>
            </a:r>
          </a:p>
          <a:p>
            <a:pPr marL="0" indent="0">
              <a:buNone/>
            </a:pPr>
            <a:endParaRPr lang="en-GB" sz="7700" dirty="0"/>
          </a:p>
          <a:p>
            <a:pPr marL="0" indent="0">
              <a:buNone/>
            </a:pPr>
            <a:endParaRPr lang="en-GB" altLang="en-US" sz="2800" b="1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fi-FI" sz="22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91121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Indices of industrial production, % to 1991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43419"/>
              </p:ext>
            </p:extLst>
          </p:nvPr>
        </p:nvGraphicFramePr>
        <p:xfrm>
          <a:off x="457200" y="1600201"/>
          <a:ext cx="8229600" cy="21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439218"/>
              </p:ext>
            </p:extLst>
          </p:nvPr>
        </p:nvGraphicFramePr>
        <p:xfrm>
          <a:off x="827584" y="4077072"/>
          <a:ext cx="7704856" cy="260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550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Indices of industrial production, processing industries; % to 1991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677536"/>
              </p:ext>
            </p:extLst>
          </p:nvPr>
        </p:nvGraphicFramePr>
        <p:xfrm>
          <a:off x="457200" y="1417638"/>
          <a:ext cx="8229600" cy="525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3728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4671</TotalTime>
  <Words>2518</Words>
  <Application>Microsoft Office PowerPoint</Application>
  <PresentationFormat>On-screen Show (4:3)</PresentationFormat>
  <Paragraphs>567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Amasis MT Pro Black</vt:lpstr>
      <vt:lpstr>Arial</vt:lpstr>
      <vt:lpstr>Calibri</vt:lpstr>
      <vt:lpstr>Times New Roman</vt:lpstr>
      <vt:lpstr>Wingdings</vt:lpstr>
      <vt:lpstr>Office Theme</vt:lpstr>
      <vt:lpstr>MSPhotoEd.3</vt:lpstr>
      <vt:lpstr>Sectoral analysis of  the Russian economy</vt:lpstr>
      <vt:lpstr>Learning outcomes of this lecture</vt:lpstr>
      <vt:lpstr>Role of industries in Soviet Economy </vt:lpstr>
      <vt:lpstr>Industrial structure of Soviet Russia </vt:lpstr>
      <vt:lpstr>Restructuring process of the Russian  economy (Yasin 1996) </vt:lpstr>
      <vt:lpstr>Restructuring process and dynamics of output of main  idustrial sectors in Russia (Yasin 2013) </vt:lpstr>
      <vt:lpstr>Principal changes in industrial structure during transition: Summary </vt:lpstr>
      <vt:lpstr>Indices of industrial production, % to 1991 </vt:lpstr>
      <vt:lpstr>Indices of industrial production, processing industries; % to 1991 </vt:lpstr>
      <vt:lpstr>Industrial output change between 1990 and 2016</vt:lpstr>
      <vt:lpstr>Total output change  between 1989 and 2020, Russia</vt:lpstr>
      <vt:lpstr>GDP structure in Russia over time,  based on value added</vt:lpstr>
      <vt:lpstr>PowerPoint Presentation</vt:lpstr>
      <vt:lpstr>Industrial patterns of privatization and efficiency changes</vt:lpstr>
      <vt:lpstr>Industrial aspects of privatization </vt:lpstr>
      <vt:lpstr>Industrial aspects of firm-level ownership in transition Russia (Dolgopyatova 2010) </vt:lpstr>
      <vt:lpstr> Shleifer and Vishny (1997) on ownership concentration in transition economies </vt:lpstr>
      <vt:lpstr>Ownership distribution and concentration </vt:lpstr>
      <vt:lpstr>Industrial patterns of ownership distribution and concentration in the 90`s </vt:lpstr>
      <vt:lpstr>Shares of different categories of owners in sales of respective sectors, beginning of 21st century </vt:lpstr>
      <vt:lpstr>Breakdown of Russian industry by ownership categories in the beginning of 21st century (Guriev and Rachinsky, 2004/2005) </vt:lpstr>
      <vt:lpstr>Current tendencies of ownership concentration in industries </vt:lpstr>
      <vt:lpstr>Opinions on firm-level ownership patterns in Russia from recent literature</vt:lpstr>
      <vt:lpstr> </vt:lpstr>
      <vt:lpstr>Dutch disease  </vt:lpstr>
      <vt:lpstr>Dutch disease vs. resource curse  </vt:lpstr>
      <vt:lpstr>Dutch disease  (Bruno and Sachs (1982); Corden and Neary (1982))</vt:lpstr>
      <vt:lpstr>Dutch disease  </vt:lpstr>
      <vt:lpstr>Question for points</vt:lpstr>
      <vt:lpstr>PowerPoint Presentation</vt:lpstr>
      <vt:lpstr>Dutch disease and currency appreciation</vt:lpstr>
      <vt:lpstr>Example (abstract) </vt:lpstr>
      <vt:lpstr>Is there any empirical evidence of Dutch Disease? </vt:lpstr>
      <vt:lpstr>Is there any empirical evidence of Dutch Disease? </vt:lpstr>
      <vt:lpstr> Dutch Disease is good or bad for growth?  </vt:lpstr>
      <vt:lpstr>Dutch disease in Russia </vt:lpstr>
      <vt:lpstr>Resource curse</vt:lpstr>
      <vt:lpstr> Democracy: Oversight incentives in resource-rich and resource-poor countries </vt:lpstr>
      <vt:lpstr>Conflict</vt:lpstr>
      <vt:lpstr>Weaker institutional development </vt:lpstr>
      <vt:lpstr>Total natural resources rents (% of GDP)  Total natural resources rents are the sum of oil rents, natural gas rents, coal rents (hard and soft), mineral rents, and forest rents. </vt:lpstr>
      <vt:lpstr>PowerPoint Presentation</vt:lpstr>
      <vt:lpstr>PowerPoint Presentation</vt:lpstr>
      <vt:lpstr>Average annual OPEC crude oil price from 1960 to 2021 (in U.S. dollars per barrel) </vt:lpstr>
      <vt:lpstr>PowerPoint Presentation</vt:lpstr>
      <vt:lpstr>Russia`s export: Industrial structure, million USD</vt:lpstr>
      <vt:lpstr>Russia`s export: Industrial structure, %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Sectoral analysis of  the Russian economy</dc:title>
  <dc:creator>Ledyaeva Svetlana</dc:creator>
  <cp:lastModifiedBy>Ledyaeva Svetlana</cp:lastModifiedBy>
  <cp:revision>303</cp:revision>
  <cp:lastPrinted>2018-08-11T09:00:08Z</cp:lastPrinted>
  <dcterms:created xsi:type="dcterms:W3CDTF">2014-06-19T13:13:57Z</dcterms:created>
  <dcterms:modified xsi:type="dcterms:W3CDTF">2021-11-08T08:00:25Z</dcterms:modified>
</cp:coreProperties>
</file>