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58" r:id="rId3"/>
    <p:sldId id="354" r:id="rId4"/>
    <p:sldId id="357" r:id="rId5"/>
    <p:sldId id="359" r:id="rId6"/>
    <p:sldId id="257" r:id="rId7"/>
    <p:sldId id="321" r:id="rId8"/>
    <p:sldId id="316" r:id="rId9"/>
    <p:sldId id="365" r:id="rId10"/>
    <p:sldId id="273" r:id="rId11"/>
    <p:sldId id="259" r:id="rId12"/>
    <p:sldId id="350" r:id="rId13"/>
    <p:sldId id="360" r:id="rId14"/>
    <p:sldId id="318" r:id="rId15"/>
    <p:sldId id="320" r:id="rId16"/>
    <p:sldId id="364" r:id="rId17"/>
    <p:sldId id="314" r:id="rId18"/>
    <p:sldId id="351" r:id="rId19"/>
    <p:sldId id="263" r:id="rId20"/>
    <p:sldId id="266" r:id="rId21"/>
    <p:sldId id="267" r:id="rId22"/>
    <p:sldId id="270" r:id="rId23"/>
    <p:sldId id="271" r:id="rId24"/>
    <p:sldId id="307" r:id="rId25"/>
    <p:sldId id="337" r:id="rId26"/>
    <p:sldId id="341" r:id="rId27"/>
    <p:sldId id="346" r:id="rId28"/>
    <p:sldId id="347" r:id="rId29"/>
    <p:sldId id="348" r:id="rId30"/>
    <p:sldId id="342" r:id="rId31"/>
    <p:sldId id="274" r:id="rId32"/>
    <p:sldId id="275" r:id="rId33"/>
    <p:sldId id="366" r:id="rId34"/>
    <p:sldId id="322" r:id="rId35"/>
    <p:sldId id="323" r:id="rId36"/>
    <p:sldId id="352" r:id="rId37"/>
    <p:sldId id="328" r:id="rId38"/>
    <p:sldId id="277" r:id="rId39"/>
    <p:sldId id="326" r:id="rId40"/>
    <p:sldId id="329" r:id="rId41"/>
    <p:sldId id="355" r:id="rId42"/>
    <p:sldId id="356" r:id="rId43"/>
    <p:sldId id="280" r:id="rId44"/>
    <p:sldId id="281" r:id="rId45"/>
    <p:sldId id="282" r:id="rId46"/>
    <p:sldId id="312" r:id="rId47"/>
    <p:sldId id="324" r:id="rId48"/>
    <p:sldId id="306" r:id="rId49"/>
    <p:sldId id="362" r:id="rId50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6" autoAdjust="0"/>
    <p:restoredTop sz="94697"/>
  </p:normalViewPr>
  <p:slideViewPr>
    <p:cSldViewPr snapToGrid="0" snapToObjects="1">
      <p:cViewPr varScale="1">
        <p:scale>
          <a:sx n="88" d="100"/>
          <a:sy n="88" d="100"/>
        </p:scale>
        <p:origin x="13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3DAA7-DCAD-CD4F-A514-AD280F3806AF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C7AA1-A8CA-3E49-905F-69CBA01364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396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3EFC9-6950-4C74-B6B4-53A1614CFF75}" type="slidenum">
              <a:rPr lang="en-GB"/>
              <a:pPr/>
              <a:t>25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EE602-BCF5-4633-AAE6-3A2C9ADCCB5B}" type="slidenum">
              <a:rPr lang="da-DK"/>
              <a:pPr/>
              <a:t>27</a:t>
            </a:fld>
            <a:endParaRPr lang="da-DK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5EA5E7-A323-4BBE-AAEF-9FE28EC15F1F}" type="slidenum">
              <a:rPr lang="da-DK"/>
              <a:pPr/>
              <a:t>28</a:t>
            </a:fld>
            <a:endParaRPr lang="da-DK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BC5B9-0847-47A2-98DE-2445487CDBCC}" type="slidenum">
              <a:rPr lang="en-GB"/>
              <a:pPr/>
              <a:t>29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08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2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874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37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406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92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42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629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496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47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901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0DF37-9894-114D-AFBC-0A6DBDF7F945}" type="datetimeFigureOut">
              <a:rPr lang="da-DK" smtClean="0"/>
              <a:t>11/11/2021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839E-C04C-6D4C-AF7F-3CA265196B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58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Bourdieu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At </a:t>
            </a:r>
            <a:r>
              <a:rPr lang="da-DK" dirty="0" err="1"/>
              <a:t>home</a:t>
            </a:r>
            <a:r>
              <a:rPr lang="da-DK" dirty="0"/>
              <a:t> with the </a:t>
            </a:r>
            <a:r>
              <a:rPr lang="da-DK" dirty="0" err="1"/>
              <a:t>canon</a:t>
            </a:r>
            <a:r>
              <a:rPr lang="da-DK" dirty="0"/>
              <a:t> of </a:t>
            </a:r>
            <a:r>
              <a:rPr lang="da-DK" dirty="0" err="1"/>
              <a:t>classics</a:t>
            </a:r>
            <a:endParaRPr lang="da-DK" dirty="0"/>
          </a:p>
          <a:p>
            <a:endParaRPr lang="da-DK" dirty="0"/>
          </a:p>
          <a:p>
            <a:r>
              <a:rPr lang="da-DK" dirty="0"/>
              <a:t>Dannie Kjeldgaard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512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Authorship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572500" cy="5156200"/>
          </a:xfrm>
        </p:spPr>
        <p:txBody>
          <a:bodyPr>
            <a:normAutofit fontScale="77500" lnSpcReduction="20000"/>
          </a:bodyPr>
          <a:lstStyle/>
          <a:p>
            <a:r>
              <a:rPr lang="da-DK" dirty="0" err="1"/>
              <a:t>Four</a:t>
            </a:r>
            <a:r>
              <a:rPr lang="da-DK" dirty="0"/>
              <a:t> </a:t>
            </a:r>
            <a:r>
              <a:rPr lang="da-DK" dirty="0" err="1"/>
              <a:t>waves</a:t>
            </a:r>
            <a:r>
              <a:rPr lang="da-DK" dirty="0"/>
              <a:t> (</a:t>
            </a:r>
            <a:r>
              <a:rPr lang="da-DK" dirty="0" err="1"/>
              <a:t>Järvinen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1) </a:t>
            </a:r>
            <a:r>
              <a:rPr lang="da-DK" dirty="0" err="1"/>
              <a:t>Philospher</a:t>
            </a:r>
            <a:r>
              <a:rPr lang="da-DK" dirty="0"/>
              <a:t> </a:t>
            </a:r>
            <a:r>
              <a:rPr lang="da-DK" dirty="0" err="1"/>
              <a:t>turns</a:t>
            </a:r>
            <a:r>
              <a:rPr lang="da-DK" dirty="0"/>
              <a:t> </a:t>
            </a:r>
            <a:r>
              <a:rPr lang="da-DK" dirty="0" err="1"/>
              <a:t>ethnographer</a:t>
            </a:r>
            <a:r>
              <a:rPr lang="da-DK" dirty="0"/>
              <a:t> (1950s-1970s)– </a:t>
            </a:r>
            <a:r>
              <a:rPr lang="da-DK" dirty="0" err="1"/>
              <a:t>life</a:t>
            </a:r>
            <a:r>
              <a:rPr lang="da-DK" dirty="0"/>
              <a:t> </a:t>
            </a:r>
            <a:r>
              <a:rPr lang="da-DK" dirty="0" err="1"/>
              <a:t>among</a:t>
            </a:r>
            <a:r>
              <a:rPr lang="da-DK" dirty="0"/>
              <a:t> the </a:t>
            </a:r>
            <a:r>
              <a:rPr lang="da-DK" dirty="0" err="1"/>
              <a:t>Kabyle</a:t>
            </a:r>
            <a:r>
              <a:rPr lang="da-DK" dirty="0"/>
              <a:t>, </a:t>
            </a:r>
            <a:r>
              <a:rPr lang="da-DK" dirty="0" err="1"/>
              <a:t>Algeria</a:t>
            </a:r>
            <a:r>
              <a:rPr lang="da-DK" dirty="0"/>
              <a:t> and </a:t>
            </a:r>
            <a:r>
              <a:rPr lang="da-DK" dirty="0" err="1"/>
              <a:t>marriage</a:t>
            </a:r>
            <a:r>
              <a:rPr lang="da-DK" dirty="0"/>
              <a:t> </a:t>
            </a:r>
            <a:r>
              <a:rPr lang="da-DK" dirty="0" err="1"/>
              <a:t>strategies</a:t>
            </a:r>
            <a:r>
              <a:rPr lang="da-DK" dirty="0"/>
              <a:t> in </a:t>
            </a:r>
            <a:r>
              <a:rPr lang="da-DK" dirty="0" err="1"/>
              <a:t>Béarn</a:t>
            </a:r>
            <a:r>
              <a:rPr lang="da-DK" dirty="0"/>
              <a:t>, France</a:t>
            </a:r>
          </a:p>
          <a:p>
            <a:pPr lvl="2"/>
            <a:r>
              <a:rPr lang="da-DK" dirty="0" err="1"/>
              <a:t>Symbolic</a:t>
            </a:r>
            <a:r>
              <a:rPr lang="da-DK" dirty="0"/>
              <a:t> </a:t>
            </a:r>
            <a:r>
              <a:rPr lang="da-DK" dirty="0" err="1"/>
              <a:t>capital</a:t>
            </a:r>
            <a:r>
              <a:rPr lang="da-DK" dirty="0"/>
              <a:t> – social </a:t>
            </a:r>
            <a:r>
              <a:rPr lang="da-DK" dirty="0" err="1"/>
              <a:t>life</a:t>
            </a:r>
            <a:r>
              <a:rPr lang="da-DK" dirty="0"/>
              <a:t> </a:t>
            </a:r>
            <a:r>
              <a:rPr lang="da-DK" dirty="0" err="1"/>
              <a:t>organized</a:t>
            </a:r>
            <a:r>
              <a:rPr lang="da-DK" dirty="0"/>
              <a:t> </a:t>
            </a:r>
            <a:r>
              <a:rPr lang="da-DK" dirty="0" err="1"/>
              <a:t>around</a:t>
            </a:r>
            <a:r>
              <a:rPr lang="da-DK" dirty="0"/>
              <a:t> </a:t>
            </a:r>
            <a:r>
              <a:rPr lang="da-DK" dirty="0" err="1"/>
              <a:t>optimizing</a:t>
            </a:r>
            <a:r>
              <a:rPr lang="da-DK" dirty="0"/>
              <a:t> </a:t>
            </a:r>
            <a:r>
              <a:rPr lang="da-DK" dirty="0" err="1"/>
              <a:t>honour</a:t>
            </a:r>
            <a:r>
              <a:rPr lang="da-DK" dirty="0"/>
              <a:t> and prestige – more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type of </a:t>
            </a:r>
            <a:r>
              <a:rPr lang="da-DK" dirty="0" err="1"/>
              <a:t>economy</a:t>
            </a:r>
            <a:endParaRPr lang="da-DK" dirty="0"/>
          </a:p>
          <a:p>
            <a:pPr lvl="2"/>
            <a:r>
              <a:rPr lang="da-DK" dirty="0"/>
              <a:t>Practical </a:t>
            </a:r>
            <a:r>
              <a:rPr lang="da-DK" dirty="0" err="1"/>
              <a:t>sense</a:t>
            </a:r>
            <a:r>
              <a:rPr lang="da-DK" dirty="0"/>
              <a:t> (Le </a:t>
            </a:r>
            <a:r>
              <a:rPr lang="da-DK" dirty="0" err="1"/>
              <a:t>sens</a:t>
            </a:r>
            <a:r>
              <a:rPr lang="da-DK" dirty="0"/>
              <a:t> </a:t>
            </a:r>
            <a:r>
              <a:rPr lang="da-DK" dirty="0" err="1"/>
              <a:t>pratique</a:t>
            </a:r>
            <a:r>
              <a:rPr lang="da-DK" dirty="0"/>
              <a:t>) – knowing </a:t>
            </a:r>
            <a:r>
              <a:rPr lang="da-DK" dirty="0" err="1"/>
              <a:t>what</a:t>
            </a:r>
            <a:r>
              <a:rPr lang="da-DK" dirty="0"/>
              <a:t> to do, </a:t>
            </a:r>
            <a:r>
              <a:rPr lang="da-DK" dirty="0" err="1"/>
              <a:t>internalized</a:t>
            </a:r>
            <a:r>
              <a:rPr lang="da-DK" dirty="0"/>
              <a:t>, </a:t>
            </a:r>
            <a:r>
              <a:rPr lang="da-DK" dirty="0" err="1"/>
              <a:t>embodied</a:t>
            </a:r>
            <a:endParaRPr lang="da-DK" dirty="0"/>
          </a:p>
          <a:p>
            <a:pPr lvl="1"/>
            <a:r>
              <a:rPr lang="da-DK" b="1" dirty="0"/>
              <a:t>2) </a:t>
            </a:r>
            <a:r>
              <a:rPr lang="da-DK" b="1" dirty="0" err="1"/>
              <a:t>Sociological</a:t>
            </a:r>
            <a:r>
              <a:rPr lang="da-DK" b="1" dirty="0"/>
              <a:t>: </a:t>
            </a:r>
            <a:r>
              <a:rPr lang="da-DK" b="1" dirty="0" err="1"/>
              <a:t>Distinction</a:t>
            </a:r>
            <a:r>
              <a:rPr lang="da-DK" b="1" dirty="0"/>
              <a:t> and </a:t>
            </a:r>
            <a:r>
              <a:rPr lang="da-DK" b="1" dirty="0" err="1"/>
              <a:t>theory</a:t>
            </a:r>
            <a:r>
              <a:rPr lang="da-DK" b="1" dirty="0"/>
              <a:t> of taste (1960s to </a:t>
            </a:r>
            <a:r>
              <a:rPr lang="da-DK" b="1" dirty="0" err="1"/>
              <a:t>early</a:t>
            </a:r>
            <a:r>
              <a:rPr lang="da-DK" b="1" dirty="0"/>
              <a:t> 1980s – </a:t>
            </a:r>
            <a:r>
              <a:rPr lang="da-DK" b="1" dirty="0" err="1"/>
              <a:t>Distinction</a:t>
            </a:r>
            <a:r>
              <a:rPr lang="da-DK" b="1" dirty="0"/>
              <a:t> 1979)</a:t>
            </a:r>
          </a:p>
          <a:p>
            <a:pPr lvl="1"/>
            <a:r>
              <a:rPr lang="da-DK" dirty="0"/>
              <a:t>3) Education and social </a:t>
            </a:r>
            <a:r>
              <a:rPr lang="da-DK" dirty="0" err="1"/>
              <a:t>reproduction</a:t>
            </a:r>
            <a:r>
              <a:rPr lang="da-DK" dirty="0"/>
              <a:t> (1980s) – </a:t>
            </a:r>
          </a:p>
          <a:p>
            <a:pPr lvl="1"/>
            <a:r>
              <a:rPr lang="da-DK" dirty="0"/>
              <a:t>4) </a:t>
            </a:r>
            <a:r>
              <a:rPr lang="da-DK" dirty="0" err="1"/>
              <a:t>Cultural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(1990s)– </a:t>
            </a:r>
            <a:r>
              <a:rPr lang="da-DK" dirty="0" err="1"/>
              <a:t>shift</a:t>
            </a:r>
            <a:r>
              <a:rPr lang="da-DK" dirty="0"/>
              <a:t> in </a:t>
            </a:r>
            <a:r>
              <a:rPr lang="da-DK" dirty="0" err="1"/>
              <a:t>interest</a:t>
            </a:r>
            <a:r>
              <a:rPr lang="da-DK" dirty="0"/>
              <a:t> from habitus to </a:t>
            </a:r>
            <a:r>
              <a:rPr lang="da-DK" dirty="0" err="1"/>
              <a:t>fields</a:t>
            </a:r>
            <a:endParaRPr lang="da-DK" dirty="0"/>
          </a:p>
          <a:p>
            <a:pPr lvl="1"/>
            <a:r>
              <a:rPr lang="da-DK" b="1" i="1" dirty="0"/>
              <a:t>5) Social </a:t>
            </a:r>
            <a:r>
              <a:rPr lang="da-DK" b="1" i="1" dirty="0" err="1"/>
              <a:t>structures</a:t>
            </a:r>
            <a:r>
              <a:rPr lang="da-DK" b="1" i="1" dirty="0"/>
              <a:t> of the </a:t>
            </a:r>
            <a:r>
              <a:rPr lang="da-DK" b="1" i="1" dirty="0" err="1"/>
              <a:t>economy</a:t>
            </a:r>
            <a:r>
              <a:rPr lang="da-DK" b="1" i="1" dirty="0"/>
              <a:t> (1990s) </a:t>
            </a:r>
          </a:p>
          <a:p>
            <a:pPr lvl="2"/>
            <a:r>
              <a:rPr lang="da-DK" b="1" i="1" dirty="0" err="1"/>
              <a:t>E.g</a:t>
            </a:r>
            <a:r>
              <a:rPr lang="da-DK" b="1" i="1" dirty="0"/>
              <a:t>. The </a:t>
            </a:r>
            <a:r>
              <a:rPr lang="da-DK" b="1" i="1" dirty="0" err="1"/>
              <a:t>role</a:t>
            </a:r>
            <a:r>
              <a:rPr lang="da-DK" b="1" i="1" dirty="0"/>
              <a:t> of the </a:t>
            </a:r>
            <a:r>
              <a:rPr lang="da-DK" b="1" i="1" dirty="0" err="1"/>
              <a:t>state</a:t>
            </a:r>
            <a:r>
              <a:rPr lang="da-DK" b="1" i="1" dirty="0"/>
              <a:t> in </a:t>
            </a:r>
            <a:r>
              <a:rPr lang="da-DK" b="1" i="1" dirty="0" err="1"/>
              <a:t>forming</a:t>
            </a:r>
            <a:r>
              <a:rPr lang="da-DK" b="1" i="1" dirty="0"/>
              <a:t> </a:t>
            </a:r>
            <a:r>
              <a:rPr lang="da-DK" b="1" i="1" dirty="0" err="1"/>
              <a:t>markets</a:t>
            </a:r>
            <a:r>
              <a:rPr lang="da-DK" b="1" i="1" dirty="0"/>
              <a:t>, eg, real </a:t>
            </a:r>
            <a:r>
              <a:rPr lang="da-DK" b="1" i="1" dirty="0" err="1"/>
              <a:t>estate</a:t>
            </a:r>
            <a:endParaRPr lang="da-DK" b="1" i="1" dirty="0"/>
          </a:p>
          <a:p>
            <a:pPr lvl="2"/>
            <a:endParaRPr lang="da-DK" dirty="0"/>
          </a:p>
          <a:p>
            <a:pPr lvl="1"/>
            <a:r>
              <a:rPr lang="da-DK" dirty="0"/>
              <a:t>+</a:t>
            </a:r>
            <a:r>
              <a:rPr lang="da-DK" dirty="0" err="1"/>
              <a:t>politically</a:t>
            </a:r>
            <a:r>
              <a:rPr lang="da-DK" dirty="0"/>
              <a:t> </a:t>
            </a:r>
            <a:r>
              <a:rPr lang="da-DK" dirty="0" err="1"/>
              <a:t>active</a:t>
            </a:r>
            <a:endParaRPr lang="da-DK" dirty="0"/>
          </a:p>
          <a:p>
            <a:pPr marL="914400" lvl="2" indent="0">
              <a:buNone/>
            </a:pPr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073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i="1" dirty="0"/>
              <a:t>”I </a:t>
            </a:r>
            <a:r>
              <a:rPr lang="da-DK" i="1" dirty="0" err="1"/>
              <a:t>didn’t</a:t>
            </a:r>
            <a:r>
              <a:rPr lang="da-DK" i="1" dirty="0"/>
              <a:t> </a:t>
            </a:r>
            <a:r>
              <a:rPr lang="da-DK" i="1" dirty="0" err="1"/>
              <a:t>make</a:t>
            </a:r>
            <a:r>
              <a:rPr lang="da-DK" i="1" dirty="0"/>
              <a:t> the </a:t>
            </a:r>
            <a:r>
              <a:rPr lang="da-DK" i="1" dirty="0" err="1"/>
              <a:t>rules</a:t>
            </a:r>
            <a:r>
              <a:rPr lang="da-DK" i="1" dirty="0"/>
              <a:t>, right?”</a:t>
            </a:r>
            <a:br>
              <a:rPr lang="da-DK" i="1" dirty="0"/>
            </a:br>
            <a:r>
              <a:rPr lang="da-DK" dirty="0" err="1"/>
              <a:t>Key</a:t>
            </a:r>
            <a:r>
              <a:rPr lang="da-DK" dirty="0"/>
              <a:t> </a:t>
            </a:r>
            <a:r>
              <a:rPr lang="da-DK" dirty="0" err="1"/>
              <a:t>tenets</a:t>
            </a:r>
            <a:r>
              <a:rPr lang="da-DK" dirty="0"/>
              <a:t> of </a:t>
            </a:r>
            <a:r>
              <a:rPr lang="da-DK" dirty="0" err="1"/>
              <a:t>Bourdieu’s</a:t>
            </a:r>
            <a:r>
              <a:rPr lang="da-DK" dirty="0"/>
              <a:t> approach</a:t>
            </a:r>
            <a:endParaRPr lang="da-DK" i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/>
              <a:t>Puzzle: </a:t>
            </a:r>
            <a:r>
              <a:rPr lang="da-DK" dirty="0" err="1"/>
              <a:t>feeling</a:t>
            </a:r>
            <a:r>
              <a:rPr lang="da-DK" dirty="0"/>
              <a:t> and observation of </a:t>
            </a:r>
            <a:r>
              <a:rPr lang="da-DK" dirty="0" err="1"/>
              <a:t>agency</a:t>
            </a:r>
            <a:r>
              <a:rPr lang="da-DK" dirty="0"/>
              <a:t> and </a:t>
            </a:r>
            <a:r>
              <a:rPr lang="da-DK" dirty="0" err="1"/>
              <a:t>change</a:t>
            </a:r>
            <a:r>
              <a:rPr lang="da-DK" dirty="0"/>
              <a:t>, </a:t>
            </a:r>
            <a:r>
              <a:rPr lang="da-DK" dirty="0" err="1"/>
              <a:t>yet</a:t>
            </a:r>
            <a:r>
              <a:rPr lang="da-DK" dirty="0"/>
              <a:t> most action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structurally</a:t>
            </a:r>
            <a:r>
              <a:rPr lang="da-DK" dirty="0"/>
              <a:t> </a:t>
            </a:r>
            <a:r>
              <a:rPr lang="da-DK" dirty="0" err="1"/>
              <a:t>explained</a:t>
            </a:r>
            <a:endParaRPr lang="da-DK" dirty="0"/>
          </a:p>
          <a:p>
            <a:r>
              <a:rPr lang="da-DK" dirty="0"/>
              <a:t>Objects versus </a:t>
            </a:r>
            <a:r>
              <a:rPr lang="da-DK" dirty="0" err="1"/>
              <a:t>practices</a:t>
            </a:r>
            <a:endParaRPr lang="da-DK" dirty="0"/>
          </a:p>
          <a:p>
            <a:pPr lvl="1"/>
            <a:r>
              <a:rPr lang="da-DK" dirty="0" err="1"/>
              <a:t>Marriage</a:t>
            </a:r>
            <a:r>
              <a:rPr lang="da-DK" dirty="0"/>
              <a:t> </a:t>
            </a:r>
            <a:r>
              <a:rPr lang="da-DK" dirty="0" err="1"/>
              <a:t>strategies</a:t>
            </a:r>
            <a:r>
              <a:rPr lang="da-DK" dirty="0"/>
              <a:t>, gift </a:t>
            </a:r>
            <a:r>
              <a:rPr lang="da-DK" dirty="0" err="1"/>
              <a:t>economies</a:t>
            </a:r>
            <a:r>
              <a:rPr lang="da-DK" dirty="0"/>
              <a:t>, time, </a:t>
            </a:r>
            <a:r>
              <a:rPr lang="da-DK" dirty="0" err="1"/>
              <a:t>space</a:t>
            </a:r>
            <a:r>
              <a:rPr lang="da-DK" dirty="0"/>
              <a:t>, </a:t>
            </a:r>
            <a:r>
              <a:rPr lang="da-DK" dirty="0" err="1"/>
              <a:t>photography</a:t>
            </a:r>
            <a:r>
              <a:rPr lang="da-DK" dirty="0"/>
              <a:t>, </a:t>
            </a:r>
            <a:r>
              <a:rPr lang="da-DK" dirty="0" err="1"/>
              <a:t>scientific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, </a:t>
            </a:r>
            <a:r>
              <a:rPr lang="da-DK" dirty="0" err="1"/>
              <a:t>cultural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, museum visits, litterature, </a:t>
            </a:r>
            <a:r>
              <a:rPr lang="da-DK" dirty="0" err="1"/>
              <a:t>interior</a:t>
            </a:r>
            <a:r>
              <a:rPr lang="da-DK" dirty="0"/>
              <a:t> decoration, </a:t>
            </a:r>
            <a:r>
              <a:rPr lang="da-DK" dirty="0" err="1"/>
              <a:t>politics</a:t>
            </a:r>
            <a:r>
              <a:rPr lang="da-DK" dirty="0"/>
              <a:t>, </a:t>
            </a:r>
            <a:r>
              <a:rPr lang="da-DK" dirty="0" err="1"/>
              <a:t>fashion</a:t>
            </a:r>
            <a:r>
              <a:rPr lang="da-DK" dirty="0"/>
              <a:t>, religion, </a:t>
            </a:r>
            <a:r>
              <a:rPr lang="da-DK" dirty="0" err="1"/>
              <a:t>language</a:t>
            </a:r>
            <a:r>
              <a:rPr lang="da-DK" dirty="0"/>
              <a:t>, </a:t>
            </a:r>
            <a:r>
              <a:rPr lang="da-DK" dirty="0" err="1"/>
              <a:t>gender</a:t>
            </a:r>
            <a:r>
              <a:rPr lang="da-DK" dirty="0"/>
              <a:t> …</a:t>
            </a:r>
          </a:p>
          <a:p>
            <a:r>
              <a:rPr lang="da-DK" dirty="0"/>
              <a:t>Beyond the </a:t>
            </a:r>
            <a:r>
              <a:rPr lang="da-DK" dirty="0" err="1"/>
              <a:t>structuralist</a:t>
            </a:r>
            <a:r>
              <a:rPr lang="da-DK" dirty="0"/>
              <a:t> </a:t>
            </a:r>
            <a:r>
              <a:rPr lang="da-DK" dirty="0" err="1"/>
              <a:t>legacy</a:t>
            </a:r>
            <a:endParaRPr lang="da-DK" dirty="0"/>
          </a:p>
          <a:p>
            <a:r>
              <a:rPr lang="da-DK" dirty="0"/>
              <a:t>Beyond </a:t>
            </a:r>
            <a:r>
              <a:rPr lang="da-DK" dirty="0" err="1"/>
              <a:t>existentialism</a:t>
            </a:r>
            <a:endParaRPr lang="da-DK" dirty="0"/>
          </a:p>
          <a:p>
            <a:r>
              <a:rPr lang="da-DK" b="1" u="sng" dirty="0"/>
              <a:t>Beyond rational </a:t>
            </a:r>
            <a:r>
              <a:rPr lang="da-DK" b="1" u="sng" dirty="0" err="1"/>
              <a:t>choice</a:t>
            </a:r>
            <a:endParaRPr lang="da-DK" b="1" u="sng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753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Eclectic</a:t>
            </a:r>
            <a:r>
              <a:rPr lang="da-DK" dirty="0"/>
              <a:t> </a:t>
            </a:r>
            <a:r>
              <a:rPr lang="da-DK" dirty="0" err="1"/>
              <a:t>theory</a:t>
            </a:r>
            <a:r>
              <a:rPr lang="da-DK" dirty="0"/>
              <a:t> </a:t>
            </a:r>
            <a:r>
              <a:rPr lang="da-DK" dirty="0" err="1"/>
              <a:t>building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4257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Weber – </a:t>
            </a:r>
            <a:r>
              <a:rPr lang="da-DK" dirty="0" err="1"/>
              <a:t>class</a:t>
            </a:r>
            <a:r>
              <a:rPr lang="da-DK" dirty="0"/>
              <a:t> more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economic</a:t>
            </a:r>
            <a:r>
              <a:rPr lang="da-DK" dirty="0"/>
              <a:t> differences, </a:t>
            </a:r>
            <a:r>
              <a:rPr lang="da-DK" dirty="0" err="1"/>
              <a:t>belief</a:t>
            </a:r>
            <a:r>
              <a:rPr lang="da-DK" dirty="0"/>
              <a:t> in </a:t>
            </a:r>
            <a:r>
              <a:rPr lang="da-DK" dirty="0" err="1"/>
              <a:t>class</a:t>
            </a:r>
            <a:r>
              <a:rPr lang="da-DK" dirty="0"/>
              <a:t> as the </a:t>
            </a:r>
            <a:r>
              <a:rPr lang="da-DK" dirty="0" err="1"/>
              <a:t>natural</a:t>
            </a:r>
            <a:r>
              <a:rPr lang="da-DK" dirty="0"/>
              <a:t> ’</a:t>
            </a:r>
            <a:r>
              <a:rPr lang="da-DK" dirty="0" err="1"/>
              <a:t>order</a:t>
            </a:r>
            <a:r>
              <a:rPr lang="da-DK" dirty="0"/>
              <a:t> of </a:t>
            </a:r>
            <a:r>
              <a:rPr lang="da-DK" dirty="0" err="1"/>
              <a:t>things</a:t>
            </a:r>
            <a:r>
              <a:rPr lang="da-DK" dirty="0"/>
              <a:t>’, </a:t>
            </a:r>
            <a:r>
              <a:rPr lang="da-DK" b="1" dirty="0"/>
              <a:t>status</a:t>
            </a:r>
            <a:r>
              <a:rPr lang="da-DK" dirty="0"/>
              <a:t> and </a:t>
            </a:r>
            <a:r>
              <a:rPr lang="da-DK" dirty="0" err="1"/>
              <a:t>communities</a:t>
            </a:r>
            <a:endParaRPr lang="da-DK" dirty="0"/>
          </a:p>
          <a:p>
            <a:r>
              <a:rPr lang="da-DK" dirty="0"/>
              <a:t>Marx – society as social </a:t>
            </a:r>
            <a:r>
              <a:rPr lang="da-DK" b="1" dirty="0"/>
              <a:t>relations</a:t>
            </a:r>
          </a:p>
          <a:p>
            <a:r>
              <a:rPr lang="da-DK" dirty="0" err="1"/>
              <a:t>Phenomenology</a:t>
            </a:r>
            <a:r>
              <a:rPr lang="da-DK" dirty="0"/>
              <a:t> – </a:t>
            </a:r>
            <a:r>
              <a:rPr lang="da-DK" dirty="0" err="1"/>
              <a:t>embodiment</a:t>
            </a:r>
            <a:r>
              <a:rPr lang="da-DK" dirty="0"/>
              <a:t>, dispositions</a:t>
            </a:r>
          </a:p>
          <a:p>
            <a:r>
              <a:rPr lang="da-DK" dirty="0" err="1"/>
              <a:t>Durkheim</a:t>
            </a:r>
            <a:r>
              <a:rPr lang="da-DK" dirty="0"/>
              <a:t>,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structures</a:t>
            </a:r>
            <a:r>
              <a:rPr lang="da-DK" dirty="0"/>
              <a:t> </a:t>
            </a:r>
            <a:r>
              <a:rPr lang="da-DK" dirty="0" err="1"/>
              <a:t>reflect</a:t>
            </a:r>
            <a:r>
              <a:rPr lang="da-DK" dirty="0"/>
              <a:t> social </a:t>
            </a:r>
            <a:r>
              <a:rPr lang="da-DK" dirty="0" err="1"/>
              <a:t>structures</a:t>
            </a:r>
            <a:r>
              <a:rPr lang="da-DK" dirty="0"/>
              <a:t> (</a:t>
            </a:r>
            <a:r>
              <a:rPr lang="da-DK" dirty="0" err="1"/>
              <a:t>though</a:t>
            </a:r>
            <a:r>
              <a:rPr lang="da-DK" dirty="0"/>
              <a:t> more </a:t>
            </a:r>
            <a:r>
              <a:rPr lang="da-DK" dirty="0" err="1"/>
              <a:t>agency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D)</a:t>
            </a:r>
          </a:p>
          <a:p>
            <a:r>
              <a:rPr lang="da-DK" dirty="0" err="1"/>
              <a:t>Mauss</a:t>
            </a:r>
            <a:r>
              <a:rPr lang="da-DK" dirty="0"/>
              <a:t> – </a:t>
            </a:r>
            <a:r>
              <a:rPr lang="da-DK" dirty="0" err="1"/>
              <a:t>technique</a:t>
            </a:r>
            <a:r>
              <a:rPr lang="da-DK" dirty="0"/>
              <a:t> of the </a:t>
            </a:r>
            <a:r>
              <a:rPr lang="da-DK" b="1" dirty="0" err="1"/>
              <a:t>body</a:t>
            </a:r>
            <a:r>
              <a:rPr lang="da-DK" dirty="0"/>
              <a:t>, habitus</a:t>
            </a:r>
          </a:p>
          <a:p>
            <a:r>
              <a:rPr lang="da-DK" dirty="0"/>
              <a:t>Levi-Strauss – a ’</a:t>
            </a:r>
            <a:r>
              <a:rPr lang="da-DK" dirty="0" err="1"/>
              <a:t>structural</a:t>
            </a:r>
            <a:r>
              <a:rPr lang="da-DK" dirty="0"/>
              <a:t>’ </a:t>
            </a:r>
            <a:r>
              <a:rPr lang="da-DK" dirty="0" err="1"/>
              <a:t>thinking</a:t>
            </a:r>
            <a:r>
              <a:rPr lang="da-DK" dirty="0"/>
              <a:t> – and back to Jakobsen</a:t>
            </a:r>
          </a:p>
          <a:p>
            <a:pPr lvl="1"/>
            <a:r>
              <a:rPr lang="da-DK" dirty="0"/>
              <a:t>Whole </a:t>
            </a:r>
            <a:r>
              <a:rPr lang="da-DK" dirty="0" err="1"/>
              <a:t>before</a:t>
            </a:r>
            <a:r>
              <a:rPr lang="da-DK" dirty="0"/>
              <a:t> the parts</a:t>
            </a:r>
          </a:p>
          <a:p>
            <a:pPr lvl="1"/>
            <a:r>
              <a:rPr lang="da-DK" dirty="0"/>
              <a:t>Relative and </a:t>
            </a:r>
            <a:r>
              <a:rPr lang="da-DK" b="1" dirty="0" err="1"/>
              <a:t>relational</a:t>
            </a:r>
            <a:r>
              <a:rPr lang="da-DK" b="1" dirty="0"/>
              <a:t> </a:t>
            </a:r>
            <a:r>
              <a:rPr lang="da-DK" b="1" dirty="0" err="1"/>
              <a:t>thinking</a:t>
            </a:r>
            <a:endParaRPr lang="da-DK" b="1" dirty="0"/>
          </a:p>
          <a:p>
            <a:r>
              <a:rPr lang="da-DK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879754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B’s </a:t>
            </a:r>
            <a:r>
              <a:rPr lang="da-DK" dirty="0" err="1"/>
              <a:t>project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To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people</a:t>
            </a:r>
            <a:r>
              <a:rPr lang="da-DK" dirty="0"/>
              <a:t> </a:t>
            </a:r>
            <a:r>
              <a:rPr lang="da-DK" dirty="0" err="1"/>
              <a:t>aware</a:t>
            </a:r>
            <a:r>
              <a:rPr lang="da-DK" dirty="0"/>
              <a:t> of the processes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them</a:t>
            </a:r>
            <a:r>
              <a:rPr lang="da-DK" dirty="0"/>
              <a:t> </a:t>
            </a:r>
            <a:r>
              <a:rPr lang="da-DK" dirty="0" err="1"/>
              <a:t>act</a:t>
            </a:r>
            <a:r>
              <a:rPr lang="da-DK" dirty="0"/>
              <a:t> the </a:t>
            </a:r>
            <a:r>
              <a:rPr lang="da-DK" dirty="0" err="1"/>
              <a:t>way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182483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Metaphors</a:t>
            </a:r>
            <a:r>
              <a:rPr lang="da-DK" dirty="0"/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game – ”fight”, ”</a:t>
            </a:r>
            <a:r>
              <a:rPr lang="da-DK" dirty="0" err="1"/>
              <a:t>compete</a:t>
            </a:r>
            <a:r>
              <a:rPr lang="da-DK" dirty="0"/>
              <a:t>”, ”</a:t>
            </a:r>
            <a:r>
              <a:rPr lang="da-DK" dirty="0" err="1"/>
              <a:t>fields</a:t>
            </a:r>
            <a:r>
              <a:rPr lang="da-DK" dirty="0"/>
              <a:t>”, ”</a:t>
            </a:r>
            <a:r>
              <a:rPr lang="da-DK" dirty="0" err="1"/>
              <a:t>strategies</a:t>
            </a:r>
            <a:r>
              <a:rPr lang="da-DK" dirty="0"/>
              <a:t>”, ”</a:t>
            </a:r>
            <a:r>
              <a:rPr lang="da-DK" dirty="0" err="1"/>
              <a:t>tactic</a:t>
            </a:r>
            <a:r>
              <a:rPr lang="da-DK" dirty="0"/>
              <a:t>”</a:t>
            </a:r>
          </a:p>
          <a:p>
            <a:r>
              <a:rPr lang="da-DK" dirty="0"/>
              <a:t>The </a:t>
            </a:r>
            <a:r>
              <a:rPr lang="da-DK" dirty="0" err="1"/>
              <a:t>economy</a:t>
            </a:r>
            <a:r>
              <a:rPr lang="da-DK" dirty="0"/>
              <a:t> – ”</a:t>
            </a:r>
            <a:r>
              <a:rPr lang="da-DK" dirty="0" err="1"/>
              <a:t>interest</a:t>
            </a:r>
            <a:r>
              <a:rPr lang="da-DK" dirty="0"/>
              <a:t>”, </a:t>
            </a:r>
            <a:r>
              <a:rPr lang="da-DK" dirty="0" err="1"/>
              <a:t>investment</a:t>
            </a:r>
            <a:r>
              <a:rPr lang="da-DK" dirty="0"/>
              <a:t>, </a:t>
            </a:r>
            <a:r>
              <a:rPr lang="da-DK" dirty="0" err="1"/>
              <a:t>capital</a:t>
            </a:r>
            <a:endParaRPr lang="da-DK" dirty="0"/>
          </a:p>
          <a:p>
            <a:r>
              <a:rPr lang="da-DK" dirty="0"/>
              <a:t>Natural science – ”</a:t>
            </a:r>
            <a:r>
              <a:rPr lang="da-DK" dirty="0" err="1"/>
              <a:t>field</a:t>
            </a:r>
            <a:r>
              <a:rPr lang="da-DK" dirty="0"/>
              <a:t> forces”, ”gravitation” …</a:t>
            </a:r>
          </a:p>
          <a:p>
            <a:r>
              <a:rPr lang="da-DK" dirty="0"/>
              <a:t>Not rational, not </a:t>
            </a:r>
            <a:r>
              <a:rPr lang="da-DK" dirty="0" err="1"/>
              <a:t>conscious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425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endParaRPr lang="da-DK" i="1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Adversity</a:t>
            </a:r>
            <a:r>
              <a:rPr lang="da-DK" dirty="0"/>
              <a:t> to </a:t>
            </a:r>
            <a:r>
              <a:rPr lang="da-DK" dirty="0" err="1"/>
              <a:t>professorial</a:t>
            </a:r>
            <a:r>
              <a:rPr lang="da-DK" dirty="0"/>
              <a:t> definitions:</a:t>
            </a:r>
          </a:p>
          <a:p>
            <a:pPr lvl="1"/>
            <a:r>
              <a:rPr lang="da-DK" dirty="0" err="1"/>
              <a:t>Concepts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i="1" dirty="0" err="1"/>
              <a:t>realized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application</a:t>
            </a:r>
            <a:r>
              <a:rPr lang="da-DK" dirty="0"/>
              <a:t> in </a:t>
            </a:r>
            <a:r>
              <a:rPr lang="da-DK" dirty="0" err="1"/>
              <a:t>particular</a:t>
            </a:r>
            <a:r>
              <a:rPr lang="da-DK" dirty="0"/>
              <a:t> (</a:t>
            </a:r>
            <a:r>
              <a:rPr lang="da-DK" dirty="0" err="1"/>
              <a:t>empirical</a:t>
            </a:r>
            <a:r>
              <a:rPr lang="da-DK" dirty="0"/>
              <a:t>) </a:t>
            </a:r>
            <a:r>
              <a:rPr lang="da-DK" i="1" dirty="0" err="1"/>
              <a:t>contexts</a:t>
            </a:r>
            <a:endParaRPr lang="da-DK" i="1" dirty="0"/>
          </a:p>
          <a:p>
            <a:endParaRPr lang="da-DK" dirty="0"/>
          </a:p>
          <a:p>
            <a:r>
              <a:rPr lang="da-DK" dirty="0" err="1"/>
              <a:t>Thinking</a:t>
            </a:r>
            <a:r>
              <a:rPr lang="da-DK" dirty="0"/>
              <a:t> </a:t>
            </a:r>
            <a:r>
              <a:rPr lang="da-DK" dirty="0" err="1"/>
              <a:t>relationally</a:t>
            </a:r>
            <a:br>
              <a:rPr lang="da-DK" dirty="0"/>
            </a:br>
            <a:endParaRPr lang="da-DK" dirty="0"/>
          </a:p>
          <a:p>
            <a:r>
              <a:rPr lang="da-DK" dirty="0"/>
              <a:t>Anti-elitist </a:t>
            </a:r>
          </a:p>
        </p:txBody>
      </p:sp>
    </p:spTree>
    <p:extLst>
      <p:ext uri="{BB962C8B-B14F-4D97-AF65-F5344CB8AC3E}">
        <p14:creationId xmlns:p14="http://schemas.microsoft.com/office/powerpoint/2010/main" val="198980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292100" y="468575"/>
            <a:ext cx="83550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3200" dirty="0"/>
              <a:t>Basic </a:t>
            </a:r>
            <a:r>
              <a:rPr lang="da-DK" sz="3200" dirty="0" err="1"/>
              <a:t>concepts</a:t>
            </a:r>
            <a:endParaRPr lang="en-US" sz="3200" dirty="0"/>
          </a:p>
        </p:txBody>
      </p:sp>
      <p:grpSp>
        <p:nvGrpSpPr>
          <p:cNvPr id="3" name="Grupper 2"/>
          <p:cNvGrpSpPr/>
          <p:nvPr/>
        </p:nvGrpSpPr>
        <p:grpSpPr>
          <a:xfrm>
            <a:off x="627062" y="1254284"/>
            <a:ext cx="8221663" cy="3004942"/>
            <a:chOff x="627062" y="1275450"/>
            <a:chExt cx="8221663" cy="3004942"/>
          </a:xfrm>
        </p:grpSpPr>
        <p:sp>
          <p:nvSpPr>
            <p:cNvPr id="45061" name="Rounded Rectangle 6"/>
            <p:cNvSpPr>
              <a:spLocks noChangeArrowheads="1"/>
            </p:cNvSpPr>
            <p:nvPr/>
          </p:nvSpPr>
          <p:spPr bwMode="auto">
            <a:xfrm>
              <a:off x="1470025" y="3100388"/>
              <a:ext cx="46038" cy="139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Rounded Rectangle 11"/>
            <p:cNvSpPr>
              <a:spLocks noChangeArrowheads="1"/>
            </p:cNvSpPr>
            <p:nvPr/>
          </p:nvSpPr>
          <p:spPr bwMode="auto">
            <a:xfrm>
              <a:off x="1443038" y="4041775"/>
              <a:ext cx="46037" cy="139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627062" y="2633089"/>
              <a:ext cx="6461125" cy="52228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defTabSz="762000">
                <a:spcAft>
                  <a:spcPct val="50000"/>
                </a:spcAft>
                <a:buClr>
                  <a:schemeClr val="accent1"/>
                </a:buClr>
                <a:defRPr/>
              </a:pPr>
              <a:r>
                <a:rPr lang="da-DK" sz="2800" b="1" dirty="0">
                  <a:latin typeface="Trebuchet MS" pitchFamily="34" charset="0"/>
                  <a:ea typeface="+mn-ea"/>
                </a:rPr>
                <a:t>[(habitus) (capital)] + field = practice</a:t>
              </a:r>
              <a:endParaRPr lang="da-DK" sz="2200" dirty="0">
                <a:latin typeface="Trebuchet MS" pitchFamily="34" charset="0"/>
                <a:ea typeface="+mn-ea"/>
              </a:endParaRPr>
            </a:p>
          </p:txBody>
        </p:sp>
        <p:cxnSp>
          <p:nvCxnSpPr>
            <p:cNvPr id="43014" name="Shape 9"/>
            <p:cNvCxnSpPr>
              <a:cxnSpLocks noChangeShapeType="1"/>
            </p:cNvCxnSpPr>
            <p:nvPr/>
          </p:nvCxnSpPr>
          <p:spPr bwMode="auto">
            <a:xfrm rot="10800000" flipV="1">
              <a:off x="1441729" y="1372902"/>
              <a:ext cx="313531" cy="1250153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16" name="Elbow Connector 17"/>
            <p:cNvCxnSpPr>
              <a:cxnSpLocks noChangeShapeType="1"/>
              <a:stCxn id="20" idx="1"/>
              <a:endCxn id="45063" idx="2"/>
            </p:cNvCxnSpPr>
            <p:nvPr/>
          </p:nvCxnSpPr>
          <p:spPr bwMode="auto">
            <a:xfrm rot="10800000">
              <a:off x="1466850" y="3215179"/>
              <a:ext cx="293688" cy="71120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806575" y="1275450"/>
              <a:ext cx="70421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1pPr>
              <a:lvl2pPr marL="742950" indent="-28575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i="1" dirty="0"/>
                <a:t>A structured structure </a:t>
              </a:r>
              <a:br>
                <a:rPr lang="en-US" dirty="0"/>
              </a:br>
              <a:r>
                <a:rPr lang="en-US" dirty="0"/>
                <a:t>(past/present circumstances, family upbringing, education)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1760538" y="3572367"/>
              <a:ext cx="45878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1pPr>
              <a:lvl2pPr marL="742950" indent="-28575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dirty="0"/>
                <a:t>A structuring structure</a:t>
              </a:r>
              <a:br>
                <a:rPr lang="en-US" dirty="0"/>
              </a:br>
              <a:r>
                <a:rPr lang="en-US" dirty="0"/>
                <a:t>(shaping present and future practices)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04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and Taste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 err="1"/>
              <a:t>Kantian</a:t>
            </a:r>
            <a:r>
              <a:rPr lang="da-DK" dirty="0"/>
              <a:t> </a:t>
            </a:r>
            <a:r>
              <a:rPr lang="da-DK" dirty="0" err="1"/>
              <a:t>notions</a:t>
            </a:r>
            <a:r>
              <a:rPr lang="da-DK" dirty="0"/>
              <a:t> of </a:t>
            </a:r>
            <a:r>
              <a:rPr lang="da-DK" dirty="0" err="1"/>
              <a:t>judgement</a:t>
            </a:r>
            <a:r>
              <a:rPr lang="da-DK" dirty="0"/>
              <a:t> of taste: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innately</a:t>
            </a:r>
            <a:r>
              <a:rPr lang="da-DK" dirty="0"/>
              <a:t> </a:t>
            </a:r>
            <a:r>
              <a:rPr lang="da-DK" dirty="0" err="1"/>
              <a:t>capable</a:t>
            </a:r>
            <a:r>
              <a:rPr lang="da-DK" dirty="0"/>
              <a:t> of </a:t>
            </a:r>
            <a:r>
              <a:rPr lang="da-DK" dirty="0" err="1"/>
              <a:t>judging</a:t>
            </a:r>
            <a:r>
              <a:rPr lang="da-DK" dirty="0"/>
              <a:t> </a:t>
            </a:r>
            <a:r>
              <a:rPr lang="da-DK" dirty="0" err="1"/>
              <a:t>beauty</a:t>
            </a:r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Taste is </a:t>
            </a:r>
            <a:r>
              <a:rPr lang="da-DK" b="1" i="1" dirty="0" err="1"/>
              <a:t>socially</a:t>
            </a:r>
            <a:r>
              <a:rPr lang="da-DK" dirty="0"/>
              <a:t> </a:t>
            </a:r>
            <a:r>
              <a:rPr lang="da-DK" dirty="0" err="1"/>
              <a:t>constituted</a:t>
            </a:r>
            <a:r>
              <a:rPr lang="da-DK" dirty="0"/>
              <a:t>: ”</a:t>
            </a:r>
            <a:r>
              <a:rPr lang="da-DK" dirty="0" err="1"/>
              <a:t>good</a:t>
            </a:r>
            <a:r>
              <a:rPr lang="da-DK" dirty="0"/>
              <a:t> taste is </a:t>
            </a:r>
            <a:r>
              <a:rPr lang="da-DK" dirty="0" err="1"/>
              <a:t>always</a:t>
            </a:r>
            <a:r>
              <a:rPr lang="da-DK" dirty="0"/>
              <a:t> bad taste”</a:t>
            </a:r>
          </a:p>
          <a:p>
            <a:endParaRPr lang="da-DK" dirty="0"/>
          </a:p>
          <a:p>
            <a:r>
              <a:rPr lang="da-DK" dirty="0"/>
              <a:t>A </a:t>
            </a:r>
            <a:r>
              <a:rPr lang="da-DK" dirty="0" err="1"/>
              <a:t>study</a:t>
            </a:r>
            <a:r>
              <a:rPr lang="da-DK" dirty="0"/>
              <a:t> in </a:t>
            </a:r>
            <a:r>
              <a:rPr lang="da-DK" dirty="0" err="1"/>
              <a:t>preference</a:t>
            </a:r>
            <a:r>
              <a:rPr lang="da-DK" dirty="0"/>
              <a:t>-formation</a:t>
            </a:r>
          </a:p>
          <a:p>
            <a:pPr lvl="1"/>
            <a:r>
              <a:rPr lang="da-DK" dirty="0"/>
              <a:t>Non-</a:t>
            </a:r>
            <a:r>
              <a:rPr lang="da-DK" dirty="0" err="1"/>
              <a:t>utilitarian</a:t>
            </a:r>
            <a:r>
              <a:rPr lang="da-DK" dirty="0"/>
              <a:t>/anti-rational </a:t>
            </a:r>
            <a:r>
              <a:rPr lang="da-DK" dirty="0" err="1"/>
              <a:t>choice</a:t>
            </a:r>
            <a:r>
              <a:rPr lang="da-DK" dirty="0"/>
              <a:t>, </a:t>
            </a:r>
            <a:r>
              <a:rPr lang="da-DK" dirty="0" err="1"/>
              <a:t>yet</a:t>
            </a:r>
            <a:r>
              <a:rPr lang="da-DK" dirty="0"/>
              <a:t> </a:t>
            </a:r>
            <a:r>
              <a:rPr lang="da-DK" dirty="0" err="1"/>
              <a:t>experienced</a:t>
            </a:r>
            <a:r>
              <a:rPr lang="da-DK" dirty="0"/>
              <a:t> as </a:t>
            </a:r>
            <a:r>
              <a:rPr lang="da-DK" dirty="0" err="1"/>
              <a:t>meaningful</a:t>
            </a:r>
            <a:endParaRPr lang="da-DK" dirty="0"/>
          </a:p>
          <a:p>
            <a:pPr lvl="1"/>
            <a:r>
              <a:rPr lang="da-DK" dirty="0" err="1"/>
              <a:t>Demand</a:t>
            </a:r>
            <a:r>
              <a:rPr lang="da-DK" dirty="0"/>
              <a:t>, </a:t>
            </a:r>
            <a:r>
              <a:rPr lang="da-DK" dirty="0" err="1"/>
              <a:t>markets</a:t>
            </a:r>
            <a:r>
              <a:rPr lang="da-DK" dirty="0"/>
              <a:t> and </a:t>
            </a:r>
            <a:r>
              <a:rPr lang="da-DK" dirty="0" err="1"/>
              <a:t>choice</a:t>
            </a:r>
            <a:endParaRPr lang="da-DK" dirty="0"/>
          </a:p>
          <a:p>
            <a:endParaRPr lang="da-DK" dirty="0"/>
          </a:p>
          <a:p>
            <a:r>
              <a:rPr lang="da-DK" dirty="0"/>
              <a:t>Taste, i.e. Differences in the </a:t>
            </a:r>
            <a:r>
              <a:rPr lang="da-DK" dirty="0" err="1"/>
              <a:t>consumption</a:t>
            </a:r>
            <a:r>
              <a:rPr lang="da-DK" dirty="0"/>
              <a:t> of </a:t>
            </a:r>
            <a:r>
              <a:rPr lang="da-DK" dirty="0" err="1"/>
              <a:t>cultural</a:t>
            </a:r>
            <a:r>
              <a:rPr lang="da-DK" dirty="0"/>
              <a:t> </a:t>
            </a:r>
            <a:r>
              <a:rPr lang="da-DK" dirty="0" err="1"/>
              <a:t>goods</a:t>
            </a:r>
            <a:r>
              <a:rPr lang="da-DK" dirty="0"/>
              <a:t>, </a:t>
            </a:r>
            <a:r>
              <a:rPr lang="da-DK" dirty="0" err="1"/>
              <a:t>determined</a:t>
            </a:r>
            <a:r>
              <a:rPr lang="da-DK" dirty="0"/>
              <a:t> by the </a:t>
            </a:r>
            <a:r>
              <a:rPr lang="da-DK" dirty="0" err="1"/>
              <a:t>composition</a:t>
            </a:r>
            <a:r>
              <a:rPr lang="da-DK" dirty="0"/>
              <a:t> of </a:t>
            </a:r>
            <a:r>
              <a:rPr lang="da-DK" dirty="0" err="1"/>
              <a:t>particular</a:t>
            </a:r>
            <a:r>
              <a:rPr lang="da-DK" dirty="0"/>
              <a:t> kinds of </a:t>
            </a:r>
            <a:r>
              <a:rPr lang="da-DK" dirty="0" err="1"/>
              <a:t>capital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513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93698"/>
            <a:ext cx="7554383" cy="694267"/>
          </a:xfrm>
        </p:spPr>
        <p:txBody>
          <a:bodyPr/>
          <a:lstStyle/>
          <a:p>
            <a:r>
              <a:rPr lang="da-DK" dirty="0" err="1"/>
              <a:t>Aesthetic</a:t>
            </a:r>
            <a:r>
              <a:rPr lang="da-DK" dirty="0"/>
              <a:t> </a:t>
            </a:r>
            <a:r>
              <a:rPr lang="da-DK" dirty="0" err="1"/>
              <a:t>judgements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rcRect t="7061" b="7061"/>
          <a:stretch>
            <a:fillRect/>
          </a:stretch>
        </p:blipFill>
        <p:spPr>
          <a:xfrm rot="16200000">
            <a:off x="3749147" y="28938"/>
            <a:ext cx="5030092" cy="5759613"/>
          </a:xfrm>
        </p:spPr>
      </p:pic>
      <p:sp>
        <p:nvSpPr>
          <p:cNvPr id="5" name="Pladsholder til tekst 4"/>
          <p:cNvSpPr>
            <a:spLocks noGrp="1"/>
          </p:cNvSpPr>
          <p:nvPr>
            <p:ph type="body" sz="half" idx="2"/>
          </p:nvPr>
        </p:nvSpPr>
        <p:spPr>
          <a:xfrm>
            <a:off x="1217083" y="1435100"/>
            <a:ext cx="2248430" cy="4691063"/>
          </a:xfrm>
          <a:ln w="57150" cmpd="sng">
            <a:noFill/>
          </a:ln>
        </p:spPr>
        <p:txBody>
          <a:bodyPr>
            <a:normAutofit lnSpcReduction="10000"/>
          </a:bodyPr>
          <a:lstStyle/>
          <a:p>
            <a:r>
              <a:rPr lang="da-DK" dirty="0"/>
              <a:t> ”</a:t>
            </a:r>
            <a:r>
              <a:rPr lang="da-DK" dirty="0" err="1"/>
              <a:t>She</a:t>
            </a:r>
            <a:r>
              <a:rPr lang="da-DK" dirty="0"/>
              <a:t> must have </a:t>
            </a:r>
            <a:r>
              <a:rPr lang="da-DK" dirty="0" err="1"/>
              <a:t>worked</a:t>
            </a:r>
            <a:r>
              <a:rPr lang="da-DK" dirty="0"/>
              <a:t> </a:t>
            </a:r>
            <a:r>
              <a:rPr lang="da-DK" dirty="0" err="1"/>
              <a:t>hard</a:t>
            </a:r>
            <a:r>
              <a:rPr lang="da-DK" dirty="0"/>
              <a:t>” ´”look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all </a:t>
            </a:r>
            <a:r>
              <a:rPr lang="da-DK" dirty="0" err="1"/>
              <a:t>knotted</a:t>
            </a:r>
            <a:r>
              <a:rPr lang="da-DK" dirty="0"/>
              <a:t>”, ”perhaps </a:t>
            </a:r>
            <a:r>
              <a:rPr lang="da-DK" dirty="0" err="1"/>
              <a:t>she’s</a:t>
            </a:r>
            <a:r>
              <a:rPr lang="da-DK" dirty="0"/>
              <a:t> </a:t>
            </a:r>
            <a:r>
              <a:rPr lang="da-DK" dirty="0" err="1"/>
              <a:t>got</a:t>
            </a:r>
            <a:r>
              <a:rPr lang="da-DK" dirty="0"/>
              <a:t> </a:t>
            </a:r>
            <a:r>
              <a:rPr lang="da-DK" dirty="0" err="1"/>
              <a:t>arthritis</a:t>
            </a:r>
            <a:r>
              <a:rPr lang="da-DK" dirty="0"/>
              <a:t>” …</a:t>
            </a:r>
          </a:p>
          <a:p>
            <a:endParaRPr lang="da-DK" dirty="0"/>
          </a:p>
          <a:p>
            <a:r>
              <a:rPr lang="da-DK" dirty="0"/>
              <a:t> ”</a:t>
            </a:r>
            <a:r>
              <a:rPr lang="da-DK" dirty="0" err="1"/>
              <a:t>Poor</a:t>
            </a:r>
            <a:r>
              <a:rPr lang="da-DK" dirty="0"/>
              <a:t> old </a:t>
            </a:r>
            <a:r>
              <a:rPr lang="da-DK" dirty="0" err="1"/>
              <a:t>thing</a:t>
            </a:r>
            <a:r>
              <a:rPr lang="da-DK" dirty="0"/>
              <a:t>, </a:t>
            </a:r>
            <a:r>
              <a:rPr lang="da-DK" dirty="0" err="1"/>
              <a:t>she</a:t>
            </a:r>
            <a:r>
              <a:rPr lang="da-DK" dirty="0"/>
              <a:t> must have </a:t>
            </a:r>
            <a:r>
              <a:rPr lang="da-DK" dirty="0" err="1"/>
              <a:t>worked</a:t>
            </a:r>
            <a:r>
              <a:rPr lang="da-DK" dirty="0"/>
              <a:t> </a:t>
            </a:r>
            <a:r>
              <a:rPr lang="da-DK" dirty="0" err="1"/>
              <a:t>hard</a:t>
            </a:r>
            <a:r>
              <a:rPr lang="da-DK" dirty="0"/>
              <a:t>”, ”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really</a:t>
            </a:r>
            <a:r>
              <a:rPr lang="da-DK" dirty="0"/>
              <a:t> </a:t>
            </a:r>
            <a:r>
              <a:rPr lang="da-DK" dirty="0" err="1"/>
              <a:t>beautiful</a:t>
            </a:r>
            <a:r>
              <a:rPr lang="da-DK" dirty="0"/>
              <a:t> as a </a:t>
            </a:r>
            <a:r>
              <a:rPr lang="da-DK" dirty="0" err="1"/>
              <a:t>painting</a:t>
            </a:r>
            <a:r>
              <a:rPr lang="da-DK" dirty="0"/>
              <a:t>”</a:t>
            </a:r>
          </a:p>
          <a:p>
            <a:endParaRPr lang="da-DK" dirty="0"/>
          </a:p>
          <a:p>
            <a:r>
              <a:rPr lang="da-DK" dirty="0"/>
              <a:t>”The sort of </a:t>
            </a:r>
            <a:r>
              <a:rPr lang="da-DK" dirty="0" err="1"/>
              <a:t>hands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 in </a:t>
            </a:r>
            <a:r>
              <a:rPr lang="da-DK" dirty="0" err="1"/>
              <a:t>early</a:t>
            </a:r>
            <a:r>
              <a:rPr lang="da-DK" dirty="0"/>
              <a:t> Van </a:t>
            </a:r>
            <a:r>
              <a:rPr lang="da-DK" dirty="0" err="1"/>
              <a:t>Gogh’s</a:t>
            </a:r>
            <a:r>
              <a:rPr lang="da-DK" dirty="0"/>
              <a:t>”</a:t>
            </a:r>
          </a:p>
          <a:p>
            <a:endParaRPr lang="da-DK" dirty="0"/>
          </a:p>
          <a:p>
            <a:r>
              <a:rPr lang="da-DK" dirty="0"/>
              <a:t>”</a:t>
            </a:r>
            <a:r>
              <a:rPr lang="da-DK" dirty="0" err="1"/>
              <a:t>Those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</a:t>
            </a:r>
            <a:r>
              <a:rPr lang="da-DK" dirty="0" err="1"/>
              <a:t>hands</a:t>
            </a:r>
            <a:r>
              <a:rPr lang="da-DK" dirty="0"/>
              <a:t> of </a:t>
            </a:r>
            <a:r>
              <a:rPr lang="da-DK" dirty="0" err="1"/>
              <a:t>someone</a:t>
            </a:r>
            <a:r>
              <a:rPr lang="da-DK" dirty="0"/>
              <a:t> </a:t>
            </a:r>
            <a:r>
              <a:rPr lang="da-DK" dirty="0" err="1"/>
              <a:t>who</a:t>
            </a:r>
            <a:r>
              <a:rPr lang="da-DK" dirty="0"/>
              <a:t> has </a:t>
            </a:r>
            <a:r>
              <a:rPr lang="da-DK" dirty="0" err="1"/>
              <a:t>worked</a:t>
            </a:r>
            <a:r>
              <a:rPr lang="da-DK" dirty="0"/>
              <a:t> </a:t>
            </a:r>
            <a:r>
              <a:rPr lang="da-DK" dirty="0" err="1"/>
              <a:t>too</a:t>
            </a:r>
            <a:r>
              <a:rPr lang="da-DK" dirty="0"/>
              <a:t> </a:t>
            </a:r>
            <a:r>
              <a:rPr lang="da-DK" dirty="0" err="1"/>
              <a:t>much</a:t>
            </a:r>
            <a:r>
              <a:rPr lang="da-DK" dirty="0"/>
              <a:t> …”</a:t>
            </a:r>
          </a:p>
          <a:p>
            <a:endParaRPr lang="da-DK" dirty="0"/>
          </a:p>
          <a:p>
            <a:r>
              <a:rPr lang="da-DK" dirty="0"/>
              <a:t>”I find </a:t>
            </a:r>
            <a:r>
              <a:rPr lang="da-DK" dirty="0" err="1"/>
              <a:t>this</a:t>
            </a:r>
            <a:r>
              <a:rPr lang="da-DK" dirty="0"/>
              <a:t> a </a:t>
            </a:r>
            <a:r>
              <a:rPr lang="da-DK" dirty="0" err="1"/>
              <a:t>very</a:t>
            </a:r>
            <a:r>
              <a:rPr lang="da-DK" dirty="0"/>
              <a:t> </a:t>
            </a:r>
            <a:r>
              <a:rPr lang="da-DK" dirty="0" err="1"/>
              <a:t>beautiful</a:t>
            </a:r>
            <a:r>
              <a:rPr lang="da-DK" dirty="0"/>
              <a:t> </a:t>
            </a:r>
            <a:r>
              <a:rPr lang="da-DK" dirty="0" err="1"/>
              <a:t>photograph</a:t>
            </a:r>
            <a:r>
              <a:rPr lang="da-DK" dirty="0"/>
              <a:t>. </a:t>
            </a:r>
            <a:r>
              <a:rPr lang="da-DK" dirty="0" err="1"/>
              <a:t>It’s</a:t>
            </a:r>
            <a:r>
              <a:rPr lang="da-DK" dirty="0"/>
              <a:t> the </a:t>
            </a:r>
            <a:r>
              <a:rPr lang="da-DK" dirty="0" err="1"/>
              <a:t>very</a:t>
            </a:r>
            <a:r>
              <a:rPr lang="da-DK" dirty="0"/>
              <a:t> symbol of </a:t>
            </a:r>
            <a:r>
              <a:rPr lang="da-DK" dirty="0" err="1"/>
              <a:t>toil</a:t>
            </a:r>
            <a:r>
              <a:rPr lang="da-DK" dirty="0"/>
              <a:t>. It puts </a:t>
            </a:r>
            <a:r>
              <a:rPr lang="da-DK" dirty="0" err="1"/>
              <a:t>me</a:t>
            </a:r>
            <a:r>
              <a:rPr lang="da-DK" dirty="0"/>
              <a:t> in mind of </a:t>
            </a:r>
            <a:r>
              <a:rPr lang="da-DK" dirty="0" err="1"/>
              <a:t>Flaubert’s</a:t>
            </a:r>
            <a:r>
              <a:rPr lang="da-DK" dirty="0"/>
              <a:t> old </a:t>
            </a:r>
            <a:r>
              <a:rPr lang="da-DK" dirty="0" err="1"/>
              <a:t>servant-woman</a:t>
            </a:r>
            <a:r>
              <a:rPr lang="da-DK" dirty="0"/>
              <a:t> …” </a:t>
            </a:r>
          </a:p>
        </p:txBody>
      </p:sp>
      <p:cxnSp>
        <p:nvCxnSpPr>
          <p:cNvPr id="8" name="Lige pilforbindelse 7"/>
          <p:cNvCxnSpPr/>
          <p:nvPr/>
        </p:nvCxnSpPr>
        <p:spPr>
          <a:xfrm>
            <a:off x="539750" y="1566333"/>
            <a:ext cx="10583" cy="443441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felt 8"/>
          <p:cNvSpPr txBox="1"/>
          <p:nvPr/>
        </p:nvSpPr>
        <p:spPr>
          <a:xfrm>
            <a:off x="158750" y="1227667"/>
            <a:ext cx="96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CC- 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158750" y="6126163"/>
            <a:ext cx="105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CC+</a:t>
            </a:r>
          </a:p>
        </p:txBody>
      </p:sp>
    </p:spTree>
    <p:extLst>
      <p:ext uri="{BB962C8B-B14F-4D97-AF65-F5344CB8AC3E}">
        <p14:creationId xmlns:p14="http://schemas.microsoft.com/office/powerpoint/2010/main" val="12723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Taste, </a:t>
            </a:r>
            <a:r>
              <a:rPr lang="da-DK" dirty="0" err="1"/>
              <a:t>consumption</a:t>
            </a:r>
            <a:r>
              <a:rPr lang="da-DK" dirty="0"/>
              <a:t> and </a:t>
            </a:r>
            <a:r>
              <a:rPr lang="da-DK" dirty="0" err="1"/>
              <a:t>class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i="1" dirty="0"/>
              <a:t>”Taste </a:t>
            </a:r>
            <a:r>
              <a:rPr lang="da-DK" i="1" dirty="0" err="1"/>
              <a:t>classifies</a:t>
            </a:r>
            <a:r>
              <a:rPr lang="da-DK" i="1" dirty="0"/>
              <a:t>, and it </a:t>
            </a:r>
            <a:r>
              <a:rPr lang="da-DK" i="1" dirty="0" err="1"/>
              <a:t>classifies</a:t>
            </a:r>
            <a:r>
              <a:rPr lang="da-DK" i="1" dirty="0"/>
              <a:t> the </a:t>
            </a:r>
            <a:r>
              <a:rPr lang="da-DK" i="1" dirty="0" err="1"/>
              <a:t>classifier</a:t>
            </a:r>
            <a:r>
              <a:rPr lang="da-DK" i="1" dirty="0"/>
              <a:t>. Social </a:t>
            </a:r>
            <a:r>
              <a:rPr lang="da-DK" i="1" dirty="0" err="1"/>
              <a:t>subjects</a:t>
            </a:r>
            <a:r>
              <a:rPr lang="da-DK" i="1" dirty="0"/>
              <a:t>, </a:t>
            </a:r>
            <a:r>
              <a:rPr lang="da-DK" i="1" dirty="0" err="1"/>
              <a:t>classified</a:t>
            </a:r>
            <a:r>
              <a:rPr lang="da-DK" i="1" dirty="0"/>
              <a:t> by </a:t>
            </a:r>
            <a:r>
              <a:rPr lang="da-DK" i="1" dirty="0" err="1"/>
              <a:t>their</a:t>
            </a:r>
            <a:r>
              <a:rPr lang="da-DK" i="1" dirty="0"/>
              <a:t> </a:t>
            </a:r>
            <a:r>
              <a:rPr lang="da-DK" i="1" dirty="0" err="1"/>
              <a:t>classifications</a:t>
            </a:r>
            <a:r>
              <a:rPr lang="da-DK" i="1" dirty="0"/>
              <a:t>, </a:t>
            </a:r>
            <a:r>
              <a:rPr lang="da-DK" i="1" dirty="0" err="1"/>
              <a:t>distinguish</a:t>
            </a:r>
            <a:r>
              <a:rPr lang="da-DK" i="1" dirty="0"/>
              <a:t> themselves by the </a:t>
            </a:r>
            <a:r>
              <a:rPr lang="da-DK" i="1" dirty="0" err="1"/>
              <a:t>distinctions</a:t>
            </a:r>
            <a:r>
              <a:rPr lang="da-DK" i="1" dirty="0"/>
              <a:t> </a:t>
            </a:r>
            <a:r>
              <a:rPr lang="da-DK" i="1" dirty="0" err="1"/>
              <a:t>they</a:t>
            </a:r>
            <a:r>
              <a:rPr lang="da-DK" i="1" dirty="0"/>
              <a:t> </a:t>
            </a:r>
            <a:r>
              <a:rPr lang="da-DK" i="1" dirty="0" err="1"/>
              <a:t>make</a:t>
            </a:r>
            <a:r>
              <a:rPr lang="da-DK" i="1" dirty="0"/>
              <a:t>, </a:t>
            </a:r>
            <a:r>
              <a:rPr lang="da-DK" i="1" dirty="0" err="1"/>
              <a:t>between</a:t>
            </a:r>
            <a:r>
              <a:rPr lang="da-DK" i="1" dirty="0"/>
              <a:t> the </a:t>
            </a:r>
            <a:r>
              <a:rPr lang="da-DK" i="1" dirty="0" err="1"/>
              <a:t>beautiful</a:t>
            </a:r>
            <a:r>
              <a:rPr lang="da-DK" i="1" dirty="0"/>
              <a:t> and the </a:t>
            </a:r>
            <a:r>
              <a:rPr lang="da-DK" i="1" dirty="0" err="1"/>
              <a:t>ugly</a:t>
            </a:r>
            <a:r>
              <a:rPr lang="da-DK" i="1" dirty="0"/>
              <a:t>, the </a:t>
            </a:r>
            <a:r>
              <a:rPr lang="da-DK" i="1" dirty="0" err="1"/>
              <a:t>distinguished</a:t>
            </a:r>
            <a:r>
              <a:rPr lang="da-DK" i="1" dirty="0"/>
              <a:t> and the </a:t>
            </a:r>
            <a:r>
              <a:rPr lang="da-DK" i="1" dirty="0" err="1"/>
              <a:t>vulgar</a:t>
            </a:r>
            <a:r>
              <a:rPr lang="da-DK" i="1" dirty="0"/>
              <a:t>, in </a:t>
            </a:r>
            <a:r>
              <a:rPr lang="da-DK" i="1" dirty="0" err="1"/>
              <a:t>which</a:t>
            </a:r>
            <a:r>
              <a:rPr lang="da-DK" i="1" dirty="0"/>
              <a:t> </a:t>
            </a:r>
            <a:r>
              <a:rPr lang="da-DK" i="1" dirty="0" err="1"/>
              <a:t>their</a:t>
            </a:r>
            <a:r>
              <a:rPr lang="da-DK" i="1" dirty="0"/>
              <a:t> position in the </a:t>
            </a:r>
            <a:r>
              <a:rPr lang="da-DK" i="1" dirty="0" err="1"/>
              <a:t>objective</a:t>
            </a:r>
            <a:r>
              <a:rPr lang="da-DK" i="1" dirty="0"/>
              <a:t> </a:t>
            </a:r>
            <a:r>
              <a:rPr lang="da-DK" i="1" dirty="0" err="1"/>
              <a:t>classifications</a:t>
            </a:r>
            <a:r>
              <a:rPr lang="da-DK" i="1" dirty="0"/>
              <a:t> is </a:t>
            </a:r>
            <a:r>
              <a:rPr lang="da-DK" i="1" dirty="0" err="1"/>
              <a:t>expressed</a:t>
            </a:r>
            <a:r>
              <a:rPr lang="da-DK" i="1" dirty="0"/>
              <a:t> or </a:t>
            </a:r>
            <a:r>
              <a:rPr lang="da-DK" i="1" dirty="0" err="1"/>
              <a:t>betrayed</a:t>
            </a:r>
            <a:r>
              <a:rPr lang="da-DK" i="1" dirty="0"/>
              <a:t>.”</a:t>
            </a:r>
            <a:r>
              <a:rPr lang="da-DK" dirty="0"/>
              <a:t> (Bourdieu 1984, p. 6) </a:t>
            </a:r>
          </a:p>
        </p:txBody>
      </p:sp>
    </p:spTree>
    <p:extLst>
      <p:ext uri="{BB962C8B-B14F-4D97-AF65-F5344CB8AC3E}">
        <p14:creationId xmlns:p14="http://schemas.microsoft.com/office/powerpoint/2010/main" val="367427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rcRect t="30001" b="30001"/>
          <a:stretch>
            <a:fillRect/>
          </a:stretch>
        </p:blipFill>
        <p:spPr>
          <a:xfrm>
            <a:off x="457200" y="959208"/>
            <a:ext cx="8229600" cy="4984393"/>
          </a:xfrm>
        </p:spPr>
      </p:pic>
    </p:spTree>
    <p:extLst>
      <p:ext uri="{BB962C8B-B14F-4D97-AF65-F5344CB8AC3E}">
        <p14:creationId xmlns:p14="http://schemas.microsoft.com/office/powerpoint/2010/main" val="18008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292100" y="684239"/>
            <a:ext cx="8355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4000" dirty="0"/>
              <a:t>Habitus</a:t>
            </a:r>
            <a:endParaRPr lang="en-US" sz="4000" dirty="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57188" y="1757363"/>
            <a:ext cx="8355012" cy="63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/>
              <a:t>A set of dispositions to </a:t>
            </a:r>
            <a:r>
              <a:rPr lang="da-DK" sz="2200" dirty="0" err="1"/>
              <a:t>act</a:t>
            </a:r>
            <a:r>
              <a:rPr lang="da-DK" sz="2200" dirty="0"/>
              <a:t> in a </a:t>
            </a:r>
            <a:r>
              <a:rPr lang="da-DK" sz="2200" dirty="0" err="1"/>
              <a:t>certain</a:t>
            </a:r>
            <a:r>
              <a:rPr lang="da-DK" sz="2200" dirty="0"/>
              <a:t> </a:t>
            </a:r>
            <a:r>
              <a:rPr lang="da-DK" sz="2200" dirty="0" err="1"/>
              <a:t>way</a:t>
            </a:r>
            <a:r>
              <a:rPr lang="da-DK" sz="2200" dirty="0"/>
              <a:t> in given situations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 err="1"/>
              <a:t>Integrates</a:t>
            </a:r>
            <a:r>
              <a:rPr lang="da-DK" sz="2200" dirty="0"/>
              <a:t> </a:t>
            </a:r>
            <a:r>
              <a:rPr lang="da-DK" sz="2200" dirty="0" err="1"/>
              <a:t>past</a:t>
            </a:r>
            <a:r>
              <a:rPr lang="da-DK" sz="2200" dirty="0"/>
              <a:t>, present and future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 err="1"/>
              <a:t>Relatively</a:t>
            </a:r>
            <a:r>
              <a:rPr lang="da-DK" sz="2200" dirty="0"/>
              <a:t> durable and </a:t>
            </a:r>
            <a:r>
              <a:rPr lang="da-DK" sz="2200" dirty="0" err="1"/>
              <a:t>transposable</a:t>
            </a: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 err="1">
                <a:sym typeface="Wingdings" charset="0"/>
              </a:rPr>
              <a:t>Cognitive</a:t>
            </a:r>
            <a:r>
              <a:rPr lang="da-DK" sz="2200" dirty="0">
                <a:sym typeface="Wingdings" charset="0"/>
              </a:rPr>
              <a:t>, </a:t>
            </a:r>
            <a:r>
              <a:rPr lang="da-DK" sz="2200" dirty="0" err="1">
                <a:sym typeface="Wingdings" charset="0"/>
              </a:rPr>
              <a:t>corporeal</a:t>
            </a: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/>
              <a:t>Potential </a:t>
            </a:r>
            <a:r>
              <a:rPr lang="da-DK" sz="2200" dirty="0" err="1"/>
              <a:t>choice</a:t>
            </a:r>
            <a:r>
              <a:rPr lang="da-DK" sz="2200" dirty="0"/>
              <a:t> to </a:t>
            </a:r>
            <a:r>
              <a:rPr lang="da-DK" sz="2200" dirty="0" err="1"/>
              <a:t>make</a:t>
            </a:r>
            <a:r>
              <a:rPr lang="da-DK" sz="2200" dirty="0"/>
              <a:t>: </a:t>
            </a:r>
            <a:r>
              <a:rPr lang="da-DK" sz="2200" dirty="0" err="1"/>
              <a:t>current</a:t>
            </a:r>
            <a:r>
              <a:rPr lang="da-DK" sz="2200" dirty="0"/>
              <a:t> </a:t>
            </a:r>
            <a:r>
              <a:rPr lang="da-DK" sz="2200" dirty="0" err="1"/>
              <a:t>context</a:t>
            </a:r>
            <a:r>
              <a:rPr lang="da-DK" sz="2200" dirty="0"/>
              <a:t> and </a:t>
            </a:r>
            <a:r>
              <a:rPr lang="da-DK" sz="2200" dirty="0" err="1"/>
              <a:t>experience</a:t>
            </a:r>
            <a:br>
              <a:rPr lang="da-DK" sz="2200" dirty="0"/>
            </a:br>
            <a:r>
              <a:rPr lang="da-DK" sz="2200" dirty="0">
                <a:sym typeface="Wingdings" charset="0"/>
              </a:rPr>
              <a:t> frame </a:t>
            </a:r>
            <a:r>
              <a:rPr lang="da-DK" sz="2200" dirty="0" err="1">
                <a:sym typeface="Wingdings" charset="0"/>
              </a:rPr>
              <a:t>what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we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see</a:t>
            </a:r>
            <a:r>
              <a:rPr lang="da-DK" sz="2200" dirty="0">
                <a:sym typeface="Wingdings" charset="0"/>
              </a:rPr>
              <a:t> as visible, </a:t>
            </a:r>
            <a:r>
              <a:rPr lang="da-DK" sz="2200" dirty="0" err="1">
                <a:sym typeface="Wingdings" charset="0"/>
              </a:rPr>
              <a:t>possible</a:t>
            </a:r>
            <a:r>
              <a:rPr lang="da-DK" sz="2200" dirty="0">
                <a:sym typeface="Wingdings" charset="0"/>
              </a:rPr>
              <a:t>, </a:t>
            </a:r>
            <a:r>
              <a:rPr lang="da-DK" sz="2200" dirty="0" err="1">
                <a:sym typeface="Wingdings" charset="0"/>
              </a:rPr>
              <a:t>suitable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i="1" dirty="0">
                <a:sym typeface="Wingdings" charset="0"/>
              </a:rPr>
              <a:t>”It is a </a:t>
            </a:r>
            <a:r>
              <a:rPr lang="da-DK" sz="2200" i="1" dirty="0" err="1">
                <a:sym typeface="Wingdings" charset="0"/>
              </a:rPr>
              <a:t>virtue</a:t>
            </a:r>
            <a:r>
              <a:rPr lang="da-DK" sz="2200" i="1" dirty="0">
                <a:sym typeface="Wingdings" charset="0"/>
              </a:rPr>
              <a:t> made of </a:t>
            </a:r>
            <a:r>
              <a:rPr lang="da-DK" sz="2200" i="1" dirty="0" err="1">
                <a:sym typeface="Wingdings" charset="0"/>
              </a:rPr>
              <a:t>necessity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which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continuously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transforms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necessity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into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virtue</a:t>
            </a:r>
            <a:r>
              <a:rPr lang="da-DK" sz="2200" i="1" dirty="0">
                <a:sym typeface="Wingdings" charset="0"/>
              </a:rPr>
              <a:t> by </a:t>
            </a:r>
            <a:r>
              <a:rPr lang="da-DK" sz="2200" i="1" dirty="0" err="1">
                <a:sym typeface="Wingdings" charset="0"/>
              </a:rPr>
              <a:t>inducing</a:t>
            </a:r>
            <a:r>
              <a:rPr lang="da-DK" sz="2200" i="1" dirty="0">
                <a:sym typeface="Wingdings" charset="0"/>
              </a:rPr>
              <a:t> ’</a:t>
            </a:r>
            <a:r>
              <a:rPr lang="da-DK" sz="2200" i="1" dirty="0" err="1">
                <a:sym typeface="Wingdings" charset="0"/>
              </a:rPr>
              <a:t>choices</a:t>
            </a:r>
            <a:r>
              <a:rPr lang="da-DK" sz="2200" i="1" dirty="0">
                <a:sym typeface="Wingdings" charset="0"/>
              </a:rPr>
              <a:t>’ </a:t>
            </a:r>
            <a:r>
              <a:rPr lang="da-DK" sz="2200" i="1" dirty="0" err="1">
                <a:sym typeface="Wingdings" charset="0"/>
              </a:rPr>
              <a:t>which</a:t>
            </a:r>
            <a:r>
              <a:rPr lang="da-DK" sz="2200" i="1" dirty="0">
                <a:sym typeface="Wingdings" charset="0"/>
              </a:rPr>
              <a:t> </a:t>
            </a:r>
            <a:r>
              <a:rPr lang="da-DK" sz="2200" i="1" dirty="0" err="1">
                <a:sym typeface="Wingdings" charset="0"/>
              </a:rPr>
              <a:t>correspond</a:t>
            </a:r>
            <a:r>
              <a:rPr lang="da-DK" sz="2200" i="1" dirty="0">
                <a:sym typeface="Wingdings" charset="0"/>
              </a:rPr>
              <a:t> to the </a:t>
            </a:r>
            <a:r>
              <a:rPr lang="da-DK" sz="2200" i="1" dirty="0" err="1">
                <a:sym typeface="Wingdings" charset="0"/>
              </a:rPr>
              <a:t>condition</a:t>
            </a:r>
            <a:r>
              <a:rPr lang="da-DK" sz="2200" i="1" dirty="0">
                <a:sym typeface="Wingdings" charset="0"/>
              </a:rPr>
              <a:t> of </a:t>
            </a:r>
            <a:r>
              <a:rPr lang="da-DK" sz="2200" i="1" dirty="0" err="1">
                <a:sym typeface="Wingdings" charset="0"/>
              </a:rPr>
              <a:t>which</a:t>
            </a:r>
            <a:r>
              <a:rPr lang="da-DK" sz="2200" i="1" dirty="0">
                <a:sym typeface="Wingdings" charset="0"/>
              </a:rPr>
              <a:t> it is the </a:t>
            </a:r>
            <a:r>
              <a:rPr lang="da-DK" sz="2200" i="1" dirty="0" err="1">
                <a:sym typeface="Wingdings" charset="0"/>
              </a:rPr>
              <a:t>product</a:t>
            </a:r>
            <a:r>
              <a:rPr lang="da-DK" sz="2200" i="1" dirty="0">
                <a:sym typeface="Wingdings" charset="0"/>
              </a:rPr>
              <a:t>”</a:t>
            </a:r>
            <a:r>
              <a:rPr lang="da-DK" sz="2200" dirty="0">
                <a:sym typeface="Wingdings" charset="0"/>
              </a:rPr>
              <a:t> (</a:t>
            </a:r>
            <a:r>
              <a:rPr lang="da-DK" sz="2200" dirty="0" err="1">
                <a:sym typeface="Wingdings" charset="0"/>
              </a:rPr>
              <a:t>Distinction</a:t>
            </a:r>
            <a:r>
              <a:rPr lang="da-DK" sz="2200" dirty="0">
                <a:sym typeface="Wingdings" charset="0"/>
              </a:rPr>
              <a:t>, p. 175)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A </a:t>
            </a:r>
            <a:r>
              <a:rPr lang="da-DK" sz="2200" i="1" dirty="0" err="1">
                <a:sym typeface="Wingdings" charset="0"/>
              </a:rPr>
              <a:t>structuring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structure</a:t>
            </a:r>
            <a:r>
              <a:rPr lang="da-DK" sz="2200" dirty="0">
                <a:sym typeface="Wingdings" charset="0"/>
              </a:rPr>
              <a:t> and a </a:t>
            </a:r>
            <a:r>
              <a:rPr lang="da-DK" sz="2200" i="1" dirty="0" err="1">
                <a:sym typeface="Wingdings" charset="0"/>
              </a:rPr>
              <a:t>structured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structure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</a:pP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88504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292100" y="187873"/>
            <a:ext cx="8355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3600" dirty="0"/>
              <a:t>Habitus</a:t>
            </a:r>
            <a:endParaRPr lang="en-US" sz="3600" dirty="0"/>
          </a:p>
        </p:txBody>
      </p:sp>
      <p:sp>
        <p:nvSpPr>
          <p:cNvPr id="46087" name="Rectangle 9"/>
          <p:cNvSpPr>
            <a:spLocks noChangeArrowheads="1"/>
          </p:cNvSpPr>
          <p:nvPr/>
        </p:nvSpPr>
        <p:spPr bwMode="auto">
          <a:xfrm>
            <a:off x="457199" y="890139"/>
            <a:ext cx="7834625" cy="606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81000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800" dirty="0">
                <a:sym typeface="Wingdings" charset="0"/>
              </a:rPr>
              <a:t>”</a:t>
            </a:r>
            <a:r>
              <a:rPr lang="da-DK" sz="2800" dirty="0" err="1">
                <a:sym typeface="Wingdings" charset="0"/>
              </a:rPr>
              <a:t>feel</a:t>
            </a:r>
            <a:r>
              <a:rPr lang="da-DK" sz="2800" dirty="0">
                <a:sym typeface="Wingdings" charset="0"/>
              </a:rPr>
              <a:t> of the game” ”</a:t>
            </a:r>
            <a:r>
              <a:rPr lang="da-DK" sz="2800" dirty="0" err="1">
                <a:sym typeface="Wingdings" charset="0"/>
              </a:rPr>
              <a:t>second</a:t>
            </a:r>
            <a:r>
              <a:rPr lang="da-DK" sz="2800" dirty="0">
                <a:sym typeface="Wingdings" charset="0"/>
              </a:rPr>
              <a:t> nature”</a:t>
            </a:r>
          </a:p>
          <a:p>
            <a:pPr marL="381000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800" dirty="0">
                <a:sym typeface="Wingdings" charset="0"/>
              </a:rPr>
              <a:t>Set of dispositions </a:t>
            </a:r>
            <a:r>
              <a:rPr lang="da-DK" sz="2800" dirty="0" err="1">
                <a:sym typeface="Wingdings" charset="0"/>
              </a:rPr>
              <a:t>that</a:t>
            </a:r>
            <a:r>
              <a:rPr lang="da-DK" sz="2800" dirty="0">
                <a:sym typeface="Wingdings" charset="0"/>
              </a:rPr>
              <a:t> </a:t>
            </a:r>
            <a:r>
              <a:rPr lang="da-DK" sz="2800" dirty="0" err="1">
                <a:sym typeface="Wingdings" charset="0"/>
              </a:rPr>
              <a:t>govern</a:t>
            </a:r>
            <a:r>
              <a:rPr lang="da-DK" sz="2800" dirty="0">
                <a:sym typeface="Wingdings" charset="0"/>
              </a:rPr>
              <a:t> </a:t>
            </a:r>
            <a:r>
              <a:rPr lang="da-DK" sz="2800" dirty="0" err="1">
                <a:sym typeface="Wingdings" charset="0"/>
              </a:rPr>
              <a:t>which</a:t>
            </a:r>
            <a:r>
              <a:rPr lang="da-DK" sz="2800" dirty="0">
                <a:sym typeface="Wingdings" charset="0"/>
              </a:rPr>
              <a:t> </a:t>
            </a:r>
            <a:r>
              <a:rPr lang="da-DK" sz="2800" dirty="0" err="1">
                <a:sym typeface="Wingdings" charset="0"/>
              </a:rPr>
              <a:t>selection</a:t>
            </a:r>
            <a:r>
              <a:rPr lang="da-DK" sz="2800" dirty="0">
                <a:sym typeface="Wingdings" charset="0"/>
              </a:rPr>
              <a:t> of actions </a:t>
            </a:r>
            <a:r>
              <a:rPr lang="da-DK" sz="2800" dirty="0" err="1">
                <a:sym typeface="Wingdings" charset="0"/>
              </a:rPr>
              <a:t>that</a:t>
            </a:r>
            <a:r>
              <a:rPr lang="da-DK" sz="2800" dirty="0">
                <a:sym typeface="Wingdings" charset="0"/>
              </a:rPr>
              <a:t> </a:t>
            </a:r>
            <a:r>
              <a:rPr lang="da-DK" sz="2800" dirty="0" err="1">
                <a:sym typeface="Wingdings" charset="0"/>
              </a:rPr>
              <a:t>seems</a:t>
            </a:r>
            <a:r>
              <a:rPr lang="da-DK" sz="2800" dirty="0">
                <a:sym typeface="Wingdings" charset="0"/>
              </a:rPr>
              <a:t> sensible and </a:t>
            </a:r>
            <a:r>
              <a:rPr lang="da-DK" sz="2800" dirty="0" err="1">
                <a:sym typeface="Wingdings" charset="0"/>
              </a:rPr>
              <a:t>reasonable</a:t>
            </a:r>
            <a:r>
              <a:rPr lang="da-DK" sz="2800" dirty="0">
                <a:sym typeface="Wingdings" charset="0"/>
              </a:rPr>
              <a:t> </a:t>
            </a:r>
          </a:p>
          <a:p>
            <a:pPr marL="381000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800" dirty="0" err="1">
                <a:sym typeface="Wingdings" charset="0"/>
              </a:rPr>
              <a:t>sense</a:t>
            </a:r>
            <a:r>
              <a:rPr lang="da-DK" sz="2800" dirty="0">
                <a:sym typeface="Wingdings" charset="0"/>
              </a:rPr>
              <a:t> of </a:t>
            </a:r>
            <a:r>
              <a:rPr lang="da-DK" sz="2800" dirty="0" err="1">
                <a:sym typeface="Wingdings" charset="0"/>
              </a:rPr>
              <a:t>place</a:t>
            </a:r>
            <a:r>
              <a:rPr lang="da-DK" sz="2800" dirty="0">
                <a:sym typeface="Wingdings" charset="0"/>
              </a:rPr>
              <a:t> and out-of-</a:t>
            </a:r>
            <a:r>
              <a:rPr lang="da-DK" sz="2800" dirty="0" err="1">
                <a:sym typeface="Wingdings" charset="0"/>
              </a:rPr>
              <a:t>place</a:t>
            </a:r>
            <a:endParaRPr lang="da-DK" sz="2800" dirty="0">
              <a:sym typeface="Wingdings" charset="0"/>
            </a:endParaRPr>
          </a:p>
          <a:p>
            <a:pPr marL="381000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800" dirty="0">
                <a:sym typeface="Wingdings" charset="0"/>
              </a:rPr>
              <a:t>Beyond </a:t>
            </a:r>
            <a:r>
              <a:rPr lang="da-DK" sz="2800" dirty="0" err="1">
                <a:sym typeface="Wingdings" charset="0"/>
              </a:rPr>
              <a:t>dichotomies</a:t>
            </a:r>
            <a:endParaRPr lang="da-DK" sz="2800" dirty="0">
              <a:sym typeface="Wingdings" charset="0"/>
            </a:endParaRPr>
          </a:p>
          <a:p>
            <a:pPr marL="838200" lvl="1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400" dirty="0" err="1">
                <a:sym typeface="Wingdings" charset="0"/>
              </a:rPr>
              <a:t>Subjective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vs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objective</a:t>
            </a:r>
            <a:r>
              <a:rPr lang="da-DK" sz="2400" dirty="0">
                <a:sym typeface="Wingdings" charset="0"/>
              </a:rPr>
              <a:t> -&gt; </a:t>
            </a:r>
            <a:r>
              <a:rPr lang="da-DK" sz="2400" dirty="0" err="1">
                <a:sym typeface="Wingdings" charset="0"/>
              </a:rPr>
              <a:t>internalization</a:t>
            </a:r>
            <a:r>
              <a:rPr lang="da-DK" sz="2400" dirty="0">
                <a:sym typeface="Wingdings" charset="0"/>
              </a:rPr>
              <a:t> of the </a:t>
            </a:r>
            <a:r>
              <a:rPr lang="da-DK" sz="2400" dirty="0" err="1">
                <a:sym typeface="Wingdings" charset="0"/>
              </a:rPr>
              <a:t>external</a:t>
            </a:r>
            <a:r>
              <a:rPr lang="da-DK" sz="2400" dirty="0">
                <a:sym typeface="Wingdings" charset="0"/>
              </a:rPr>
              <a:t> and </a:t>
            </a:r>
            <a:r>
              <a:rPr lang="da-DK" sz="2400" dirty="0" err="1">
                <a:sym typeface="Wingdings" charset="0"/>
              </a:rPr>
              <a:t>externalization</a:t>
            </a:r>
            <a:r>
              <a:rPr lang="da-DK" sz="2400" dirty="0">
                <a:sym typeface="Wingdings" charset="0"/>
              </a:rPr>
              <a:t> of the </a:t>
            </a:r>
            <a:r>
              <a:rPr lang="da-DK" sz="2400" dirty="0" err="1">
                <a:sym typeface="Wingdings" charset="0"/>
              </a:rPr>
              <a:t>internal</a:t>
            </a:r>
            <a:endParaRPr lang="da-DK" sz="2400" dirty="0">
              <a:sym typeface="Wingdings" charset="0"/>
            </a:endParaRPr>
          </a:p>
          <a:p>
            <a:pPr marL="838200" lvl="1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400" dirty="0" err="1">
                <a:sym typeface="Wingdings" charset="0"/>
              </a:rPr>
              <a:t>Structure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vs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agency</a:t>
            </a:r>
            <a:r>
              <a:rPr lang="da-DK" sz="2400" dirty="0">
                <a:sym typeface="Wingdings" charset="0"/>
              </a:rPr>
              <a:t> – </a:t>
            </a:r>
            <a:r>
              <a:rPr lang="da-DK" sz="2400" dirty="0" err="1">
                <a:sym typeface="Wingdings" charset="0"/>
              </a:rPr>
              <a:t>individuals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act</a:t>
            </a:r>
            <a:r>
              <a:rPr lang="da-DK" sz="2400" dirty="0">
                <a:sym typeface="Wingdings" charset="0"/>
              </a:rPr>
              <a:t> to </a:t>
            </a:r>
            <a:r>
              <a:rPr lang="da-DK" sz="2400" dirty="0" err="1">
                <a:sym typeface="Wingdings" charset="0"/>
              </a:rPr>
              <a:t>their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own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accord</a:t>
            </a:r>
            <a:r>
              <a:rPr lang="da-DK" sz="2400" dirty="0">
                <a:sym typeface="Wingdings" charset="0"/>
              </a:rPr>
              <a:t> and with a </a:t>
            </a:r>
            <a:r>
              <a:rPr lang="da-DK" sz="2400" dirty="0" err="1">
                <a:sym typeface="Wingdings" charset="0"/>
              </a:rPr>
              <a:t>sense</a:t>
            </a:r>
            <a:r>
              <a:rPr lang="da-DK" sz="2400" dirty="0">
                <a:sym typeface="Wingdings" charset="0"/>
              </a:rPr>
              <a:t> of </a:t>
            </a:r>
            <a:r>
              <a:rPr lang="da-DK" sz="2400" dirty="0" err="1">
                <a:sym typeface="Wingdings" charset="0"/>
              </a:rPr>
              <a:t>agency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i="1" dirty="0" err="1">
                <a:sym typeface="Wingdings" charset="0"/>
              </a:rPr>
              <a:t>within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socio-historically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produced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structures</a:t>
            </a:r>
            <a:endParaRPr lang="da-DK" sz="2400" dirty="0">
              <a:sym typeface="Wingdings" charset="0"/>
            </a:endParaRPr>
          </a:p>
          <a:p>
            <a:pPr marL="838200" lvl="1" indent="-381000" defTabSz="762000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400" dirty="0" err="1">
                <a:sym typeface="Wingdings" charset="0"/>
              </a:rPr>
              <a:t>Rules</a:t>
            </a:r>
            <a:r>
              <a:rPr lang="da-DK" sz="2400" dirty="0">
                <a:sym typeface="Wingdings" charset="0"/>
              </a:rPr>
              <a:t> versus </a:t>
            </a:r>
            <a:r>
              <a:rPr lang="da-DK" sz="2400" dirty="0" err="1">
                <a:sym typeface="Wingdings" charset="0"/>
              </a:rPr>
              <a:t>Freedom</a:t>
            </a:r>
            <a:r>
              <a:rPr lang="da-DK" sz="2400" dirty="0">
                <a:sym typeface="Wingdings" charset="0"/>
              </a:rPr>
              <a:t> – social </a:t>
            </a:r>
            <a:r>
              <a:rPr lang="da-DK" sz="2400" dirty="0" err="1">
                <a:sym typeface="Wingdings" charset="0"/>
              </a:rPr>
              <a:t>practices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don’t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operate</a:t>
            </a:r>
            <a:r>
              <a:rPr lang="da-DK" sz="2400" dirty="0">
                <a:sym typeface="Wingdings" charset="0"/>
              </a:rPr>
              <a:t> </a:t>
            </a:r>
            <a:r>
              <a:rPr lang="da-DK" sz="2400" dirty="0" err="1">
                <a:sym typeface="Wingdings" charset="0"/>
              </a:rPr>
              <a:t>according</a:t>
            </a:r>
            <a:r>
              <a:rPr lang="da-DK" sz="2400" dirty="0">
                <a:sym typeface="Wingdings" charset="0"/>
              </a:rPr>
              <a:t> to </a:t>
            </a:r>
            <a:r>
              <a:rPr lang="da-DK" sz="2400" dirty="0" err="1">
                <a:sym typeface="Wingdings" charset="0"/>
              </a:rPr>
              <a:t>rules</a:t>
            </a:r>
            <a:r>
              <a:rPr lang="da-DK" sz="2400" dirty="0">
                <a:sym typeface="Wingdings" charset="0"/>
              </a:rPr>
              <a:t> but generate </a:t>
            </a:r>
            <a:r>
              <a:rPr lang="da-DK" sz="2400" i="1" dirty="0" err="1">
                <a:sym typeface="Wingdings" charset="0"/>
              </a:rPr>
              <a:t>regularities</a:t>
            </a:r>
            <a:endParaRPr lang="da-DK" sz="2400" i="1" dirty="0"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471709" y="643252"/>
            <a:ext cx="8355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2800" dirty="0"/>
              <a:t>Habitus &amp; Fields</a:t>
            </a:r>
            <a:endParaRPr lang="en-US" sz="2800" dirty="0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57188" y="1757363"/>
            <a:ext cx="83550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357188" y="1757363"/>
            <a:ext cx="8355012" cy="550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82563" indent="-182563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Habitus is </a:t>
            </a:r>
            <a:r>
              <a:rPr lang="da-DK" sz="2200" dirty="0" err="1">
                <a:sym typeface="Wingdings" charset="0"/>
              </a:rPr>
              <a:t>enacted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contextually</a:t>
            </a:r>
            <a:r>
              <a:rPr lang="da-DK" sz="2200" dirty="0">
                <a:sym typeface="Wingdings" charset="0"/>
              </a:rPr>
              <a:t> in social </a:t>
            </a:r>
            <a:r>
              <a:rPr lang="da-DK" sz="2200" dirty="0" err="1">
                <a:sym typeface="Wingdings" charset="0"/>
              </a:rPr>
              <a:t>fields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Field as social </a:t>
            </a:r>
            <a:r>
              <a:rPr lang="da-DK" sz="2200" dirty="0" err="1">
                <a:sym typeface="Wingdings" charset="0"/>
              </a:rPr>
              <a:t>space</a:t>
            </a:r>
            <a:endParaRPr lang="da-DK" sz="2200" dirty="0">
              <a:sym typeface="Wingdings" charset="0"/>
            </a:endParaRPr>
          </a:p>
          <a:p>
            <a:pPr lvl="1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Education, </a:t>
            </a:r>
            <a:r>
              <a:rPr lang="da-DK" sz="2200" dirty="0" err="1">
                <a:sym typeface="Wingdings" charset="0"/>
              </a:rPr>
              <a:t>culture</a:t>
            </a:r>
            <a:r>
              <a:rPr lang="da-DK" sz="2200" dirty="0">
                <a:sym typeface="Wingdings" charset="0"/>
              </a:rPr>
              <a:t>, television, science, </a:t>
            </a:r>
            <a:r>
              <a:rPr lang="da-DK" sz="2200" dirty="0" err="1">
                <a:sym typeface="Wingdings" charset="0"/>
              </a:rPr>
              <a:t>housing</a:t>
            </a:r>
            <a:r>
              <a:rPr lang="da-DK" sz="2200" dirty="0">
                <a:sym typeface="Wingdings" charset="0"/>
              </a:rPr>
              <a:t>, </a:t>
            </a:r>
            <a:r>
              <a:rPr lang="da-DK" sz="2200" dirty="0" err="1">
                <a:sym typeface="Wingdings" charset="0"/>
              </a:rPr>
              <a:t>burecreaucy</a:t>
            </a:r>
            <a:r>
              <a:rPr lang="da-DK" sz="2200" dirty="0">
                <a:sym typeface="Wingdings" charset="0"/>
              </a:rPr>
              <a:t> ... And sub-</a:t>
            </a:r>
            <a:r>
              <a:rPr lang="da-DK" sz="2200" dirty="0" err="1">
                <a:sym typeface="Wingdings" charset="0"/>
              </a:rPr>
              <a:t>felds</a:t>
            </a:r>
            <a:r>
              <a:rPr lang="da-DK" sz="2200" dirty="0">
                <a:sym typeface="Wingdings" charset="0"/>
              </a:rPr>
              <a:t> in-</a:t>
            </a:r>
            <a:r>
              <a:rPr lang="da-DK" sz="2200" dirty="0" err="1">
                <a:sym typeface="Wingdings" charset="0"/>
              </a:rPr>
              <a:t>between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sz="2200" dirty="0">
                <a:sym typeface="Wingdings" charset="0"/>
              </a:rPr>
              <a:t>Fields are defined by agreement that 1) something is at stake and 2) the stakes which are at stake</a:t>
            </a:r>
            <a:br>
              <a:rPr lang="en-US" sz="2200" dirty="0">
                <a:sym typeface="Wingdings" charset="0"/>
              </a:rPr>
            </a:br>
            <a:endParaRPr lang="en-US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sz="2200" dirty="0">
                <a:sym typeface="Wingdings" charset="0"/>
              </a:rPr>
              <a:t>cultural goods (life-style), housing, intellectual </a:t>
            </a:r>
            <a:br>
              <a:rPr lang="en-US" sz="2200" dirty="0">
                <a:sym typeface="Wingdings" charset="0"/>
              </a:rPr>
            </a:br>
            <a:r>
              <a:rPr lang="en-US" sz="2200" dirty="0">
                <a:sym typeface="Wingdings" charset="0"/>
              </a:rPr>
              <a:t>distinction (education), employment, land, power </a:t>
            </a:r>
            <a:br>
              <a:rPr lang="en-US" sz="2200" dirty="0">
                <a:sym typeface="Wingdings" charset="0"/>
              </a:rPr>
            </a:br>
            <a:r>
              <a:rPr lang="en-US" sz="2200" dirty="0">
                <a:sym typeface="Wingdings" charset="0"/>
              </a:rPr>
              <a:t>(politics), social class, prestige or whatever—and may </a:t>
            </a:r>
            <a:br>
              <a:rPr lang="en-US" sz="2200" dirty="0">
                <a:sym typeface="Wingdings" charset="0"/>
              </a:rPr>
            </a:br>
            <a:r>
              <a:rPr lang="en-US" sz="2200" dirty="0">
                <a:sym typeface="Wingdings" charset="0"/>
              </a:rPr>
              <a:t>be of differing degrees of specificity and concreteness</a:t>
            </a: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</a:pP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75954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292100" y="222454"/>
            <a:ext cx="83550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3200" dirty="0"/>
              <a:t>Field</a:t>
            </a:r>
            <a:endParaRPr lang="en-US" sz="3200" dirty="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57188" y="1757363"/>
            <a:ext cx="83550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357188" y="1757363"/>
            <a:ext cx="8355012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A </a:t>
            </a:r>
            <a:r>
              <a:rPr lang="da-DK" sz="2200" dirty="0" err="1">
                <a:sym typeface="Wingdings" charset="0"/>
              </a:rPr>
              <a:t>structured</a:t>
            </a:r>
            <a:r>
              <a:rPr lang="da-DK" sz="2200" dirty="0">
                <a:sym typeface="Wingdings" charset="0"/>
              </a:rPr>
              <a:t> system of social positions – </a:t>
            </a:r>
            <a:r>
              <a:rPr lang="da-DK" sz="2200" dirty="0" err="1">
                <a:sym typeface="Wingdings" charset="0"/>
              </a:rPr>
              <a:t>structured</a:t>
            </a:r>
            <a:r>
              <a:rPr lang="da-DK" sz="2200" dirty="0">
                <a:sym typeface="Wingdings" charset="0"/>
              </a:rPr>
              <a:t> by </a:t>
            </a:r>
            <a:r>
              <a:rPr lang="da-DK" sz="2200" dirty="0" err="1">
                <a:sym typeface="Wingdings" charset="0"/>
              </a:rPr>
              <a:t>individuals</a:t>
            </a:r>
            <a:r>
              <a:rPr lang="da-DK" sz="2200" dirty="0">
                <a:sym typeface="Wingdings" charset="0"/>
              </a:rPr>
              <a:t> or institutions, </a:t>
            </a:r>
            <a:r>
              <a:rPr lang="da-DK" sz="2200" dirty="0" err="1">
                <a:sym typeface="Wingdings" charset="0"/>
              </a:rPr>
              <a:t>structures</a:t>
            </a:r>
            <a:r>
              <a:rPr lang="da-DK" sz="2200" dirty="0">
                <a:sym typeface="Wingdings" charset="0"/>
              </a:rPr>
              <a:t> ’the game’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A system of forces, </a:t>
            </a:r>
            <a:r>
              <a:rPr lang="da-DK" sz="2200" dirty="0" err="1">
                <a:sym typeface="Wingdings" charset="0"/>
              </a:rPr>
              <a:t>structured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internally</a:t>
            </a:r>
            <a:r>
              <a:rPr lang="da-DK" sz="2200" dirty="0">
                <a:sym typeface="Wingdings" charset="0"/>
              </a:rPr>
              <a:t> by power relations (</a:t>
            </a:r>
            <a:r>
              <a:rPr lang="da-DK" sz="2200" dirty="0" err="1">
                <a:sym typeface="Wingdings" charset="0"/>
              </a:rPr>
              <a:t>domination</a:t>
            </a:r>
            <a:r>
              <a:rPr lang="da-DK" sz="2200" dirty="0">
                <a:sym typeface="Wingdings" charset="0"/>
              </a:rPr>
              <a:t>, subordination, </a:t>
            </a:r>
            <a:r>
              <a:rPr lang="da-DK" sz="2200" dirty="0" err="1">
                <a:sym typeface="Wingdings" charset="0"/>
              </a:rPr>
              <a:t>equivalence</a:t>
            </a:r>
            <a:r>
              <a:rPr lang="da-DK" sz="2200" dirty="0">
                <a:sym typeface="Wingdings" charset="0"/>
              </a:rPr>
              <a:t>)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>
                <a:sym typeface="Wingdings" charset="0"/>
              </a:rPr>
              <a:t>Nature of position </a:t>
            </a:r>
            <a:r>
              <a:rPr lang="da-DK" sz="2200" dirty="0" err="1">
                <a:sym typeface="Wingdings" charset="0"/>
              </a:rPr>
              <a:t>depends</a:t>
            </a:r>
            <a:r>
              <a:rPr lang="da-DK" sz="2200" dirty="0">
                <a:sym typeface="Wingdings" charset="0"/>
              </a:rPr>
              <a:t> on </a:t>
            </a:r>
            <a:r>
              <a:rPr lang="da-DK" sz="2200" dirty="0" err="1">
                <a:sym typeface="Wingdings" charset="0"/>
              </a:rPr>
              <a:t>capital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volume</a:t>
            </a:r>
            <a:r>
              <a:rPr lang="da-DK" sz="2200" dirty="0">
                <a:sym typeface="Wingdings" charset="0"/>
              </a:rPr>
              <a:t>/</a:t>
            </a:r>
            <a:r>
              <a:rPr lang="da-DK" sz="2200" dirty="0" err="1">
                <a:sym typeface="Wingdings" charset="0"/>
              </a:rPr>
              <a:t>composition</a:t>
            </a:r>
            <a:r>
              <a:rPr lang="da-DK" sz="2200" dirty="0">
                <a:sym typeface="Wingdings" charset="0"/>
              </a:rPr>
              <a:t> vis a vis </a:t>
            </a:r>
            <a:r>
              <a:rPr lang="da-DK" sz="2200" dirty="0" err="1">
                <a:sym typeface="Wingdings" charset="0"/>
              </a:rPr>
              <a:t>what</a:t>
            </a:r>
            <a:r>
              <a:rPr lang="da-DK" sz="2200" dirty="0">
                <a:sym typeface="Wingdings" charset="0"/>
              </a:rPr>
              <a:t> is </a:t>
            </a:r>
            <a:r>
              <a:rPr lang="da-DK" sz="2200" dirty="0" err="1">
                <a:sym typeface="Wingdings" charset="0"/>
              </a:rPr>
              <a:t>deemed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valuable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sz="2200" dirty="0" err="1">
                <a:sym typeface="Wingdings" charset="0"/>
              </a:rPr>
              <a:t>Competitive</a:t>
            </a:r>
            <a:r>
              <a:rPr lang="da-DK" sz="2200" dirty="0">
                <a:sym typeface="Wingdings" charset="0"/>
              </a:rPr>
              <a:t> games (not fair): </a:t>
            </a:r>
            <a:r>
              <a:rPr lang="da-DK" sz="2200" dirty="0" err="1">
                <a:sym typeface="Wingdings" charset="0"/>
              </a:rPr>
              <a:t>accumulation</a:t>
            </a:r>
            <a:r>
              <a:rPr lang="da-DK" sz="2200" dirty="0">
                <a:sym typeface="Wingdings" charset="0"/>
              </a:rPr>
              <a:t> of </a:t>
            </a:r>
            <a:r>
              <a:rPr lang="da-DK" sz="2200" dirty="0" err="1">
                <a:sym typeface="Wingdings" charset="0"/>
              </a:rPr>
              <a:t>capital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en-US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i="1" dirty="0"/>
          </a:p>
        </p:txBody>
      </p:sp>
    </p:spTree>
    <p:extLst>
      <p:ext uri="{BB962C8B-B14F-4D97-AF65-F5344CB8AC3E}">
        <p14:creationId xmlns:p14="http://schemas.microsoft.com/office/powerpoint/2010/main" val="256908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Field 2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i="1" dirty="0" err="1"/>
              <a:t>Doxa</a:t>
            </a:r>
            <a:r>
              <a:rPr lang="en-US" dirty="0"/>
              <a:t> </a:t>
            </a:r>
          </a:p>
          <a:p>
            <a:pPr lvl="1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“a set of fundamental beliefs which does not even need to be asserted in the form of a self-conscious dogma” (PB. 1977), </a:t>
            </a:r>
          </a:p>
          <a:p>
            <a:pPr lvl="1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“Tradition is silent, not least about itself as a tradition” (PB. 1977)</a:t>
            </a:r>
          </a:p>
          <a:p>
            <a:pPr lvl="1"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“How we do things around here” (DK 2016)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i="1" dirty="0" err="1"/>
              <a:t>Illusio</a:t>
            </a:r>
            <a:endParaRPr lang="en-US" i="1" dirty="0"/>
          </a:p>
          <a:p>
            <a:pPr lvl="1">
              <a:spcAft>
                <a:spcPct val="50000"/>
              </a:spcAft>
              <a:buClr>
                <a:schemeClr val="accent1"/>
              </a:buClr>
            </a:pPr>
            <a:r>
              <a:rPr lang="en-US" i="1" dirty="0"/>
              <a:t> interest and value - -&gt; preference</a:t>
            </a:r>
          </a:p>
          <a:p>
            <a:pPr lvl="1">
              <a:spcAft>
                <a:spcPct val="50000"/>
              </a:spcAft>
              <a:buClr>
                <a:schemeClr val="accent1"/>
              </a:buClr>
            </a:pPr>
            <a:r>
              <a:rPr lang="en-US" i="1" dirty="0"/>
              <a:t>Interest and habitus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Historically</a:t>
            </a:r>
            <a:r>
              <a:rPr lang="da-DK" dirty="0"/>
              <a:t> </a:t>
            </a:r>
            <a:r>
              <a:rPr lang="da-DK" dirty="0" err="1"/>
              <a:t>constituted</a:t>
            </a:r>
            <a:endParaRPr lang="da-DK" dirty="0"/>
          </a:p>
          <a:p>
            <a:endParaRPr lang="da-DK" dirty="0"/>
          </a:p>
          <a:p>
            <a:r>
              <a:rPr lang="da-DK" dirty="0"/>
              <a:t>Habitus and Field </a:t>
            </a:r>
          </a:p>
          <a:p>
            <a:pPr lvl="1"/>
            <a:r>
              <a:rPr lang="da-DK" dirty="0" err="1"/>
              <a:t>Relational</a:t>
            </a:r>
            <a:endParaRPr lang="da-DK" dirty="0"/>
          </a:p>
          <a:p>
            <a:pPr lvl="1"/>
            <a:r>
              <a:rPr lang="da-DK" dirty="0"/>
              <a:t>Relation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relational</a:t>
            </a:r>
            <a:r>
              <a:rPr lang="da-DK" dirty="0"/>
              <a:t> </a:t>
            </a:r>
            <a:r>
              <a:rPr lang="da-DK" dirty="0" err="1"/>
              <a:t>structures</a:t>
            </a:r>
            <a:r>
              <a:rPr lang="da-DK" dirty="0"/>
              <a:t> </a:t>
            </a:r>
            <a:r>
              <a:rPr lang="da-DK" dirty="0" err="1"/>
              <a:t>allows</a:t>
            </a:r>
            <a:r>
              <a:rPr lang="da-DK" dirty="0"/>
              <a:t> to understand </a:t>
            </a:r>
            <a:r>
              <a:rPr lang="da-DK" dirty="0" err="1"/>
              <a:t>practice</a:t>
            </a:r>
            <a:endParaRPr lang="da-DK" dirty="0"/>
          </a:p>
          <a:p>
            <a:pPr lvl="1"/>
            <a:r>
              <a:rPr lang="da-DK" dirty="0" err="1"/>
              <a:t>Homologous</a:t>
            </a:r>
            <a:endParaRPr lang="da-DK" dirty="0"/>
          </a:p>
          <a:p>
            <a:pPr lvl="1"/>
            <a:r>
              <a:rPr lang="da-DK" dirty="0" err="1"/>
              <a:t>Mutually</a:t>
            </a:r>
            <a:r>
              <a:rPr lang="da-DK" dirty="0"/>
              <a:t> </a:t>
            </a:r>
            <a:r>
              <a:rPr lang="da-DK" dirty="0" err="1"/>
              <a:t>constitutive</a:t>
            </a:r>
            <a:endParaRPr lang="da-DK" dirty="0"/>
          </a:p>
          <a:p>
            <a:pPr lvl="1"/>
            <a:r>
              <a:rPr lang="da-DK" dirty="0"/>
              <a:t>Habitus </a:t>
            </a:r>
            <a:r>
              <a:rPr lang="da-DK" dirty="0" err="1"/>
              <a:t>determines</a:t>
            </a:r>
            <a:r>
              <a:rPr lang="da-DK" dirty="0"/>
              <a:t> </a:t>
            </a:r>
            <a:r>
              <a:rPr lang="da-DK" dirty="0" err="1"/>
              <a:t>perspective</a:t>
            </a:r>
            <a:r>
              <a:rPr lang="da-DK" dirty="0"/>
              <a:t> of </a:t>
            </a:r>
            <a:r>
              <a:rPr lang="da-DK" dirty="0" err="1"/>
              <a:t>field</a:t>
            </a:r>
            <a:r>
              <a:rPr lang="da-DK" dirty="0"/>
              <a:t>; engagement in </a:t>
            </a:r>
            <a:r>
              <a:rPr lang="da-DK" dirty="0" err="1"/>
              <a:t>field</a:t>
            </a:r>
            <a:r>
              <a:rPr lang="da-DK" dirty="0"/>
              <a:t> </a:t>
            </a:r>
            <a:r>
              <a:rPr lang="da-DK" dirty="0" err="1"/>
              <a:t>structures</a:t>
            </a:r>
            <a:r>
              <a:rPr lang="da-DK" dirty="0"/>
              <a:t> habitus and vice versa</a:t>
            </a:r>
          </a:p>
          <a:p>
            <a:endParaRPr lang="da-DK" dirty="0"/>
          </a:p>
          <a:p>
            <a:r>
              <a:rPr lang="da-DK" i="1" dirty="0"/>
              <a:t>Hysterisis</a:t>
            </a:r>
            <a:r>
              <a:rPr lang="da-DK" dirty="0"/>
              <a:t> – </a:t>
            </a:r>
            <a:r>
              <a:rPr lang="da-DK" dirty="0" err="1"/>
              <a:t>when</a:t>
            </a:r>
            <a:r>
              <a:rPr lang="da-DK" dirty="0"/>
              <a:t> habitus and </a:t>
            </a:r>
            <a:r>
              <a:rPr lang="da-DK" dirty="0" err="1"/>
              <a:t>field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’out of </a:t>
            </a:r>
            <a:r>
              <a:rPr lang="da-DK" dirty="0" err="1"/>
              <a:t>sync</a:t>
            </a:r>
            <a:r>
              <a:rPr lang="da-DK" dirty="0"/>
              <a:t>’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9708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GB" dirty="0"/>
              <a:t>The field of style, historically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80975" y="1844675"/>
            <a:ext cx="5003800" cy="5732463"/>
          </a:xfrm>
        </p:spPr>
        <p:txBody>
          <a:bodyPr/>
          <a:lstStyle/>
          <a:p>
            <a:pPr marL="914400" lvl="1" indent="-457200"/>
            <a:r>
              <a:rPr lang="en-GB" sz="1800" dirty="0"/>
              <a:t>CCCS/Birmingham school: subculture’s stylistic representation of working class marginalization </a:t>
            </a:r>
          </a:p>
          <a:p>
            <a:pPr marL="914400" lvl="1" indent="-457200"/>
            <a:r>
              <a:rPr lang="en-GB" sz="1800" dirty="0" err="1"/>
              <a:t>Hebdige</a:t>
            </a:r>
            <a:r>
              <a:rPr lang="en-GB" sz="1800" dirty="0"/>
              <a:t>: </a:t>
            </a:r>
          </a:p>
          <a:p>
            <a:pPr marL="1295400" lvl="2" indent="-381000">
              <a:buFontTx/>
              <a:buAutoNum type="arabicPeriod"/>
            </a:pPr>
            <a:r>
              <a:rPr lang="en-GB" sz="1600" dirty="0"/>
              <a:t>Communicative intent</a:t>
            </a:r>
          </a:p>
          <a:p>
            <a:pPr marL="1295400" lvl="2" indent="-381000">
              <a:buFontTx/>
              <a:buAutoNum type="arabicPeriod"/>
            </a:pPr>
            <a:r>
              <a:rPr lang="en-GB" sz="1600" dirty="0" err="1"/>
              <a:t>Bricolage</a:t>
            </a:r>
            <a:endParaRPr lang="en-GB" sz="1600" dirty="0"/>
          </a:p>
          <a:p>
            <a:pPr marL="1295400" lvl="2" indent="-381000">
              <a:buFontTx/>
              <a:buAutoNum type="arabicPeriod"/>
            </a:pPr>
            <a:r>
              <a:rPr lang="en-GB" sz="1600" dirty="0"/>
              <a:t>Homology</a:t>
            </a:r>
          </a:p>
          <a:p>
            <a:pPr marL="1295400" lvl="2" indent="-381000">
              <a:buFontTx/>
              <a:buAutoNum type="arabicPeriod"/>
            </a:pPr>
            <a:r>
              <a:rPr lang="en-GB" sz="1600" dirty="0"/>
              <a:t>Signifying practice</a:t>
            </a:r>
          </a:p>
          <a:p>
            <a:pPr marL="914400" lvl="1" indent="-457200"/>
            <a:r>
              <a:rPr lang="en-GB" sz="1800" dirty="0"/>
              <a:t>Market incorporation – the </a:t>
            </a:r>
            <a:r>
              <a:rPr lang="en-GB" sz="1800" dirty="0" err="1"/>
              <a:t>coolhunt</a:t>
            </a:r>
            <a:endParaRPr lang="en-GB" sz="1800" dirty="0"/>
          </a:p>
          <a:p>
            <a:pPr marL="914400" lvl="1" indent="-457200"/>
            <a:r>
              <a:rPr lang="en-GB" sz="1800" dirty="0" err="1"/>
              <a:t>Neotribal</a:t>
            </a:r>
            <a:endParaRPr lang="en-GB" sz="1800" dirty="0"/>
          </a:p>
          <a:p>
            <a:pPr marL="914400" lvl="1" indent="-457200"/>
            <a:r>
              <a:rPr lang="en-GB" sz="1800" dirty="0"/>
              <a:t>Individualization</a:t>
            </a:r>
          </a:p>
          <a:p>
            <a:pPr marL="914400" lvl="1" indent="-457200">
              <a:buNone/>
            </a:pPr>
            <a:endParaRPr lang="en-GB" sz="1800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46" name="Picture 6" descr="punks4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859" y="2452042"/>
            <a:ext cx="4259645" cy="2777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53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918955"/>
              </p:ext>
            </p:extLst>
          </p:nvPr>
        </p:nvGraphicFramePr>
        <p:xfrm>
          <a:off x="603250" y="808967"/>
          <a:ext cx="7905750" cy="6364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17">
                <a:tc>
                  <a:txBody>
                    <a:bodyPr/>
                    <a:lstStyle/>
                    <a:p>
                      <a:r>
                        <a:rPr lang="da-DK" dirty="0"/>
                        <a:t>Business </a:t>
                      </a:r>
                      <a:r>
                        <a:rPr lang="da-DK" dirty="0" err="1"/>
                        <a:t>high</a:t>
                      </a:r>
                      <a:r>
                        <a:rPr lang="da-DK" baseline="0" dirty="0"/>
                        <a:t> </a:t>
                      </a:r>
                      <a:r>
                        <a:rPr lang="da-DK" baseline="0" dirty="0" err="1"/>
                        <a:t>school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Ordinary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high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school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17">
                <a:tc>
                  <a:txBody>
                    <a:bodyPr/>
                    <a:lstStyle/>
                    <a:p>
                      <a:r>
                        <a:rPr lang="da-DK" u="sng" dirty="0"/>
                        <a:t>Values:</a:t>
                      </a:r>
                    </a:p>
                    <a:p>
                      <a:r>
                        <a:rPr lang="da-DK" dirty="0" err="1"/>
                        <a:t>Goal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achievement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u="sng" dirty="0"/>
                        <a:t> Values:</a:t>
                      </a:r>
                    </a:p>
                    <a:p>
                      <a:r>
                        <a:rPr lang="da-DK" dirty="0" err="1"/>
                        <a:t>Authenticity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404">
                <a:tc>
                  <a:txBody>
                    <a:bodyPr/>
                    <a:lstStyle/>
                    <a:p>
                      <a:r>
                        <a:rPr lang="da-DK" dirty="0"/>
                        <a:t>Outer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The </a:t>
                      </a:r>
                      <a:r>
                        <a:rPr lang="da-DK" dirty="0" err="1"/>
                        <a:t>inner</a:t>
                      </a:r>
                      <a:r>
                        <a:rPr lang="da-DK" dirty="0"/>
                        <a:t> (</a:t>
                      </a:r>
                      <a:r>
                        <a:rPr lang="da-DK" dirty="0" err="1"/>
                        <a:t>depth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ontology</a:t>
                      </a:r>
                      <a:r>
                        <a:rPr lang="da-DK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17">
                <a:tc>
                  <a:txBody>
                    <a:bodyPr/>
                    <a:lstStyle/>
                    <a:p>
                      <a:r>
                        <a:rPr lang="da-DK" dirty="0"/>
                        <a:t>The </a:t>
                      </a:r>
                      <a:r>
                        <a:rPr lang="da-DK" dirty="0" err="1"/>
                        <a:t>individual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The social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292">
                <a:tc>
                  <a:txBody>
                    <a:bodyPr/>
                    <a:lstStyle/>
                    <a:p>
                      <a:r>
                        <a:rPr lang="da-DK" dirty="0" err="1"/>
                        <a:t>Competition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Tolerance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4179">
                <a:tc>
                  <a:txBody>
                    <a:bodyPr/>
                    <a:lstStyle/>
                    <a:p>
                      <a:r>
                        <a:rPr lang="da-DK" dirty="0"/>
                        <a:t>Instrumental relation to </a:t>
                      </a:r>
                      <a:r>
                        <a:rPr lang="da-DK" dirty="0" err="1"/>
                        <a:t>education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Autotelic</a:t>
                      </a:r>
                      <a:r>
                        <a:rPr lang="da-DK" dirty="0"/>
                        <a:t> 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4179">
                <a:tc>
                  <a:txBody>
                    <a:bodyPr/>
                    <a:lstStyle/>
                    <a:p>
                      <a:r>
                        <a:rPr lang="da-DK" dirty="0" err="1"/>
                        <a:t>Embrace</a:t>
                      </a:r>
                      <a:r>
                        <a:rPr lang="da-DK" dirty="0"/>
                        <a:t> brands as status</a:t>
                      </a:r>
                      <a:r>
                        <a:rPr lang="da-DK" baseline="0" dirty="0"/>
                        <a:t> markers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Distance</a:t>
                      </a:r>
                      <a:r>
                        <a:rPr lang="da-DK" baseline="0" dirty="0"/>
                        <a:t> from </a:t>
                      </a:r>
                      <a:r>
                        <a:rPr lang="da-DK" baseline="0" dirty="0" err="1"/>
                        <a:t>consumption</a:t>
                      </a:r>
                      <a:r>
                        <a:rPr lang="da-DK" baseline="0" dirty="0"/>
                        <a:t> and brands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4179">
                <a:tc>
                  <a:txBody>
                    <a:bodyPr/>
                    <a:lstStyle/>
                    <a:p>
                      <a:r>
                        <a:rPr lang="da-DK" u="sng" dirty="0"/>
                        <a:t>Style </a:t>
                      </a:r>
                      <a:r>
                        <a:rPr lang="da-DK" u="sng" dirty="0" err="1"/>
                        <a:t>characteristic</a:t>
                      </a:r>
                      <a:r>
                        <a:rPr lang="da-DK" u="sng" dirty="0"/>
                        <a:t>:</a:t>
                      </a:r>
                    </a:p>
                    <a:p>
                      <a:r>
                        <a:rPr lang="da-DK" dirty="0" err="1"/>
                        <a:t>Expensive</a:t>
                      </a:r>
                      <a:endParaRPr lang="da-DK" dirty="0"/>
                    </a:p>
                    <a:p>
                      <a:r>
                        <a:rPr lang="da-DK" dirty="0" err="1"/>
                        <a:t>Mature</a:t>
                      </a:r>
                      <a:r>
                        <a:rPr lang="da-DK" baseline="0" dirty="0"/>
                        <a:t> / ’</a:t>
                      </a:r>
                      <a:r>
                        <a:rPr lang="da-DK" baseline="0" dirty="0" err="1"/>
                        <a:t>adult</a:t>
                      </a:r>
                      <a:r>
                        <a:rPr lang="da-DK" baseline="0" dirty="0"/>
                        <a:t>’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u="sng" dirty="0"/>
                        <a:t>Style </a:t>
                      </a:r>
                      <a:r>
                        <a:rPr lang="da-DK" u="sng" dirty="0" err="1"/>
                        <a:t>charateristic</a:t>
                      </a:r>
                      <a:r>
                        <a:rPr lang="da-DK" dirty="0"/>
                        <a:t>:</a:t>
                      </a:r>
                    </a:p>
                    <a:p>
                      <a:r>
                        <a:rPr lang="da-DK" dirty="0"/>
                        <a:t>Personality</a:t>
                      </a:r>
                    </a:p>
                    <a:p>
                      <a:r>
                        <a:rPr lang="da-DK" dirty="0"/>
                        <a:t>Not</a:t>
                      </a:r>
                      <a:r>
                        <a:rPr lang="da-DK" baseline="0" dirty="0"/>
                        <a:t> </a:t>
                      </a:r>
                      <a:r>
                        <a:rPr lang="da-DK" baseline="0" dirty="0" err="1"/>
                        <a:t>expensive</a:t>
                      </a:r>
                      <a:r>
                        <a:rPr lang="da-DK" baseline="0" dirty="0"/>
                        <a:t> or </a:t>
                      </a:r>
                      <a:r>
                        <a:rPr lang="da-DK" baseline="0" dirty="0" err="1"/>
                        <a:t>conspicuous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17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kstfelt 4"/>
          <p:cNvSpPr txBox="1"/>
          <p:nvPr/>
        </p:nvSpPr>
        <p:spPr>
          <a:xfrm>
            <a:off x="502670" y="198450"/>
            <a:ext cx="7685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The </a:t>
            </a:r>
            <a:r>
              <a:rPr lang="da-DK" sz="2800" dirty="0" err="1"/>
              <a:t>fields</a:t>
            </a:r>
            <a:r>
              <a:rPr lang="da-DK" sz="2800" dirty="0"/>
              <a:t> of </a:t>
            </a:r>
            <a:r>
              <a:rPr lang="da-DK" sz="2800" dirty="0" err="1"/>
              <a:t>style</a:t>
            </a:r>
            <a:r>
              <a:rPr lang="da-DK" sz="2800" dirty="0"/>
              <a:t> and </a:t>
            </a:r>
            <a:r>
              <a:rPr lang="da-DK" sz="2800" dirty="0" err="1"/>
              <a:t>youth</a:t>
            </a:r>
            <a:r>
              <a:rPr lang="da-DK" sz="2800" dirty="0"/>
              <a:t> </a:t>
            </a:r>
            <a:r>
              <a:rPr lang="da-DK" sz="2800" dirty="0" err="1"/>
              <a:t>education</a:t>
            </a:r>
            <a:r>
              <a:rPr lang="da-DK" sz="2800" dirty="0"/>
              <a:t> in Denmark</a:t>
            </a:r>
          </a:p>
        </p:txBody>
      </p:sp>
    </p:spTree>
    <p:extLst>
      <p:ext uri="{BB962C8B-B14F-4D97-AF65-F5344CB8AC3E}">
        <p14:creationId xmlns:p14="http://schemas.microsoft.com/office/powerpoint/2010/main" val="2083437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114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da-DK" dirty="0"/>
              <a:t>Positions in the </a:t>
            </a:r>
            <a:r>
              <a:rPr lang="da-DK" dirty="0" err="1"/>
              <a:t>field</a:t>
            </a:r>
            <a:endParaRPr lang="da-DK" dirty="0"/>
          </a:p>
          <a:p>
            <a:pPr algn="ctr">
              <a:lnSpc>
                <a:spcPct val="90000"/>
              </a:lnSpc>
              <a:buFontTx/>
              <a:buNone/>
            </a:pPr>
            <a:endParaRPr lang="da-DK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1900" i="1" dirty="0">
                <a:cs typeface="Times New Roman" pitchFamily="18" charset="0"/>
              </a:rPr>
              <a:t>In my surroundings I would say there are – there’s the  typical pop-girl […] tight trousers a bit wide at the legs and tight shirts so that the breasts almost jump in your face.  That kind of look.  That Britney Spears look.  And then I guess there are the techno-types, you know, wide trousers with traffic-safe colours and so on.  Who likes to party at In [a Copenhagen night-club well-known for it’s techno and drug scene]. And then there’s the typical pop-boy, a bit trendy … how can I explain it … maybe a tight t-shirt and – nice clothes but, well, maybe a knitted sweater with a zip and then the collar is hanging loose in some funny kind of way and … the typical pop-trendy type.  And … yeah then I guess there’s skater-look.  A bit like hip-hop it’s just, I would say more earth-colours.  Dark green and brown and so on.  And the characteristic skater shoes […]</a:t>
            </a:r>
            <a:r>
              <a:rPr lang="da-DK" sz="1900" i="1" dirty="0"/>
              <a:t> </a:t>
            </a:r>
            <a:r>
              <a:rPr lang="da-DK" sz="1900" b="1" dirty="0"/>
              <a:t>(Tim, male, age 18, Copenhagen)</a:t>
            </a:r>
          </a:p>
        </p:txBody>
      </p:sp>
    </p:spTree>
    <p:extLst>
      <p:ext uri="{BB962C8B-B14F-4D97-AF65-F5344CB8AC3E}">
        <p14:creationId xmlns:p14="http://schemas.microsoft.com/office/powerpoint/2010/main" val="401759620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At the centre of </a:t>
            </a:r>
            <a:r>
              <a:rPr lang="da-DK" dirty="0" err="1"/>
              <a:t>style</a:t>
            </a:r>
            <a:r>
              <a:rPr lang="da-DK" dirty="0"/>
              <a:t>: </a:t>
            </a:r>
            <a:br>
              <a:rPr lang="da-DK" dirty="0"/>
            </a:br>
            <a:r>
              <a:rPr lang="da-DK" dirty="0" err="1"/>
              <a:t>Showing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Self</a:t>
            </a:r>
            <a:endParaRPr lang="da-DK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79104"/>
            <a:ext cx="3813696" cy="4014192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en-GB" sz="1700" i="1" dirty="0">
                <a:cs typeface="Times New Roman" pitchFamily="18" charset="0"/>
              </a:rPr>
              <a:t>R:  […] I think everybody strives to be, like, themselves, right.  And that’s also what some of these </a:t>
            </a:r>
            <a:r>
              <a:rPr lang="en-GB" sz="1700" b="1" i="1" dirty="0">
                <a:cs typeface="Times New Roman" pitchFamily="18" charset="0"/>
              </a:rPr>
              <a:t>pop-girls</a:t>
            </a:r>
            <a:r>
              <a:rPr lang="en-GB" sz="1700" i="1" dirty="0">
                <a:cs typeface="Times New Roman" pitchFamily="18" charset="0"/>
              </a:rPr>
              <a:t> are saying, that they are trying to create their own personality and so on.  Then I just can’t help saying to them, like ‘but you look just like the one standing over there’, right, ‘so how can you be your self?´, right.  But I think it’s like … not so much setting yourself apart, </a:t>
            </a:r>
            <a:r>
              <a:rPr lang="en-GB" sz="1700" b="1" i="1" dirty="0">
                <a:cs typeface="Times New Roman" pitchFamily="18" charset="0"/>
              </a:rPr>
              <a:t>I think it’s more like showing yourself, right.</a:t>
            </a:r>
            <a:r>
              <a:rPr lang="en-GB" sz="1700" i="1" dirty="0">
                <a:cs typeface="Times New Roman" pitchFamily="18" charset="0"/>
              </a:rPr>
              <a:t> And then obviously you get to stand out because no-one is the same.</a:t>
            </a:r>
            <a:br>
              <a:rPr lang="en-GB" sz="1700" i="1" dirty="0">
                <a:cs typeface="Times New Roman" pitchFamily="18" charset="0"/>
              </a:rPr>
            </a:br>
            <a:endParaRPr lang="da-DK" sz="1700" b="1" dirty="0"/>
          </a:p>
          <a:p>
            <a:pPr marL="0" indent="0">
              <a:lnSpc>
                <a:spcPct val="90000"/>
              </a:lnSpc>
            </a:pPr>
            <a:endParaRPr lang="da-DK" sz="2600" dirty="0"/>
          </a:p>
        </p:txBody>
      </p:sp>
      <p:pic>
        <p:nvPicPr>
          <p:cNvPr id="14340" name="Picture 4" descr="Kristine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4425" y="2514600"/>
            <a:ext cx="4014788" cy="2767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7050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Being in a field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br>
              <a:rPr lang="en-GB" sz="2000" i="1" dirty="0"/>
            </a:br>
            <a:r>
              <a:rPr lang="en-GB" sz="2000" i="1" dirty="0"/>
              <a:t>R: Yes, because there’s something symbolic in clothes – I mean you signal something about what kind of person you are from the clothes you wear, and I don’t want to be stamped a pop-girl.</a:t>
            </a:r>
            <a:br>
              <a:rPr lang="en-GB" sz="2000" i="1" dirty="0"/>
            </a:br>
            <a:r>
              <a:rPr lang="en-GB" sz="2000" i="1" dirty="0"/>
              <a:t>I: Why is that?</a:t>
            </a:r>
            <a:br>
              <a:rPr lang="en-GB" sz="2000" i="1" dirty="0"/>
            </a:br>
            <a:r>
              <a:rPr lang="en-GB" sz="2000" i="1" dirty="0"/>
              <a:t>R: I’m not really afraid what people were to think of me but it’s – I mean, </a:t>
            </a:r>
            <a:r>
              <a:rPr lang="en-GB" sz="2000" b="1" i="1" dirty="0"/>
              <a:t>I didn’t make the rules, right. But there are these categories </a:t>
            </a:r>
            <a:r>
              <a:rPr lang="en-GB" sz="2000" i="1" dirty="0"/>
              <a:t>so that people … when people see someone in pop-clothes they think ‘oh, there’s a pop-girl’. I don’t like that. I don’t’ want to be stamped as a pop-girl.</a:t>
            </a:r>
            <a:r>
              <a:rPr lang="en-GB" sz="2000" dirty="0"/>
              <a:t> (Fatima, age 17, Copenhagen))</a:t>
            </a:r>
          </a:p>
        </p:txBody>
      </p:sp>
    </p:spTree>
    <p:extLst>
      <p:ext uri="{BB962C8B-B14F-4D97-AF65-F5344CB8AC3E}">
        <p14:creationId xmlns:p14="http://schemas.microsoft.com/office/powerpoint/2010/main" val="3044444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84" y="-381000"/>
            <a:ext cx="1883199" cy="260826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36579"/>
            <a:ext cx="1473200" cy="2032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-381000"/>
            <a:ext cx="2133600" cy="300990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407" y="4196740"/>
            <a:ext cx="3263900" cy="24892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2404403"/>
            <a:ext cx="2133600" cy="31877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363" y="1417638"/>
            <a:ext cx="4045857" cy="28321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6563" y="1434573"/>
            <a:ext cx="2493698" cy="374054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4025972"/>
            <a:ext cx="2514600" cy="32385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02898" y="3689346"/>
            <a:ext cx="2337618" cy="297154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081" y="5175120"/>
            <a:ext cx="2641600" cy="25273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0150" y="-381000"/>
            <a:ext cx="1866900" cy="26543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8384" y="-36579"/>
            <a:ext cx="1625600" cy="19558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8110" y="1534453"/>
            <a:ext cx="1852898" cy="240876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7081" y="1534453"/>
            <a:ext cx="2540000" cy="246380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3364" y="3788833"/>
            <a:ext cx="2102220" cy="15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35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C:\Documents and Settings\dkj\My Documents\kopi af usb 21 nov 09\papersog præsentationer\Published\Manuskript\Dataindsamling\billeder\Nuuk\northfac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-24"/>
            <a:ext cx="5000660" cy="3540840"/>
          </a:xfrm>
          <a:prstGeom prst="rect">
            <a:avLst/>
          </a:prstGeom>
          <a:noFill/>
        </p:spPr>
      </p:pic>
      <p:pic>
        <p:nvPicPr>
          <p:cNvPr id="3075" name="Picture 3" descr="C:\Documents and Settings\dkj\My Documents\kopi af usb 21 nov 09\papersog præsentationer\Published\Manuskript\Dataindsamling\billeder\Nuuk\Pikkor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31598"/>
            <a:ext cx="5000660" cy="3254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7919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411163" y="1749327"/>
            <a:ext cx="82677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228600" indent="0">
              <a:spcBef>
                <a:spcPct val="30000"/>
              </a:spcBef>
              <a:buClr>
                <a:schemeClr val="tx1"/>
              </a:buClr>
            </a:pPr>
            <a:r>
              <a:rPr lang="en-GB" sz="2400" dirty="0"/>
              <a:t>as the medium for field operation: positioning and effecting change</a:t>
            </a:r>
          </a:p>
          <a:p>
            <a:pPr marL="228600" indent="0">
              <a:spcBef>
                <a:spcPct val="30000"/>
              </a:spcBef>
              <a:buClr>
                <a:schemeClr val="tx1"/>
              </a:buClr>
            </a:pPr>
            <a:endParaRPr lang="en-GB" sz="2400" dirty="0"/>
          </a:p>
          <a:p>
            <a:pPr marL="571500" indent="-342900">
              <a:spcBef>
                <a:spcPct val="300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400" dirty="0"/>
              <a:t>Economic capital: </a:t>
            </a:r>
            <a:br>
              <a:rPr lang="en-GB" sz="2400" dirty="0"/>
            </a:br>
            <a:r>
              <a:rPr lang="en-GB" sz="2400" dirty="0"/>
              <a:t>  instrumental, means to an end</a:t>
            </a:r>
          </a:p>
          <a:p>
            <a:pPr marL="571500" indent="-342900">
              <a:spcBef>
                <a:spcPct val="300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400" dirty="0"/>
              <a:t>Social capital (relationships, networks, organizational </a:t>
            </a:r>
            <a:br>
              <a:rPr lang="en-GB" sz="2400" dirty="0"/>
            </a:br>
            <a:r>
              <a:rPr lang="en-GB" sz="2400" dirty="0"/>
              <a:t>   affiliations)</a:t>
            </a:r>
          </a:p>
          <a:p>
            <a:pPr marL="571500" indent="-342900">
              <a:spcBef>
                <a:spcPct val="30000"/>
              </a:spcBef>
              <a:buClr>
                <a:schemeClr val="tx1"/>
              </a:buClr>
              <a:buFont typeface="Arial"/>
              <a:buChar char="•"/>
            </a:pPr>
            <a:r>
              <a:rPr lang="en-GB" dirty="0"/>
              <a:t>Cultural capital (tastes, skills, knowledge, practices) </a:t>
            </a:r>
          </a:p>
          <a:p>
            <a:pPr marL="1257300" lvl="2" indent="-342900">
              <a:spcBef>
                <a:spcPct val="30000"/>
              </a:spcBef>
              <a:buClr>
                <a:schemeClr val="tx1"/>
              </a:buClr>
              <a:buFont typeface="Arial"/>
              <a:buChar char="•"/>
            </a:pPr>
            <a:r>
              <a:rPr lang="en-GB" i="1" dirty="0"/>
              <a:t>objectified</a:t>
            </a:r>
            <a:r>
              <a:rPr lang="en-GB" dirty="0"/>
              <a:t>: things</a:t>
            </a:r>
          </a:p>
          <a:p>
            <a:pPr marL="1257300" lvl="2" indent="-342900">
              <a:spcBef>
                <a:spcPct val="30000"/>
              </a:spcBef>
              <a:buClr>
                <a:schemeClr val="tx1"/>
              </a:buClr>
              <a:buFont typeface="Arial"/>
              <a:buChar char="•"/>
            </a:pPr>
            <a:r>
              <a:rPr lang="en-GB" i="1" dirty="0"/>
              <a:t>embodied</a:t>
            </a:r>
            <a:r>
              <a:rPr lang="en-GB" dirty="0"/>
              <a:t>: body language, intonation, lifestyle choices</a:t>
            </a:r>
          </a:p>
          <a:p>
            <a:pPr marL="1257300" lvl="2" indent="-342900">
              <a:spcBef>
                <a:spcPct val="30000"/>
              </a:spcBef>
              <a:buClr>
                <a:schemeClr val="tx1"/>
              </a:buClr>
              <a:buFont typeface="Arial"/>
              <a:buChar char="•"/>
            </a:pPr>
            <a:r>
              <a:rPr lang="en-GB" i="1" dirty="0"/>
              <a:t>institutionalized</a:t>
            </a:r>
          </a:p>
          <a:p>
            <a:pPr marL="571500" indent="-342900">
              <a:spcBef>
                <a:spcPct val="30000"/>
              </a:spcBef>
              <a:buClr>
                <a:schemeClr val="tx1"/>
              </a:buClr>
              <a:buFontTx/>
              <a:buChar char="-"/>
            </a:pPr>
            <a:endParaRPr lang="en-GB" sz="2400" dirty="0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2100" y="538385"/>
            <a:ext cx="8355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3600" dirty="0"/>
              <a:t>Capital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164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677334" y="1538832"/>
            <a:ext cx="82677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GB" dirty="0"/>
              <a:t> </a:t>
            </a:r>
            <a:r>
              <a:rPr lang="en-GB" i="1" dirty="0"/>
              <a:t>Symbolic</a:t>
            </a:r>
            <a:r>
              <a:rPr lang="en-GB" dirty="0"/>
              <a:t> capital (cultural, social, linguistic, scientific, literary)</a:t>
            </a:r>
            <a:br>
              <a:rPr lang="en-GB" dirty="0"/>
            </a:br>
            <a:r>
              <a:rPr lang="en-GB" dirty="0"/>
              <a:t>  actually also instrumental, means to an end but deny and </a:t>
            </a:r>
            <a:br>
              <a:rPr lang="en-GB" dirty="0"/>
            </a:br>
            <a:r>
              <a:rPr lang="en-GB" dirty="0"/>
              <a:t>  suppress their instrumentalism by proclaiming to be </a:t>
            </a:r>
            <a:br>
              <a:rPr lang="en-GB" dirty="0"/>
            </a:br>
            <a:r>
              <a:rPr lang="en-GB" dirty="0"/>
              <a:t>  disinterested and of intrinsic worth 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endParaRPr lang="en-GB" dirty="0"/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endParaRPr lang="en-GB" dirty="0"/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endParaRPr lang="en-GB" dirty="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dirty="0"/>
              <a:t>Generalized and field dependent (late Bourdieu)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dirty="0"/>
              <a:t>Transformations of forms of capital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618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18CA6-998D-F048-85A8-DE88C0CC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Serendipity</a:t>
            </a:r>
            <a:r>
              <a:rPr lang="da-DK" dirty="0"/>
              <a:t>? </a:t>
            </a:r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58B3210-082A-E241-9E65-97A3ED38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420" y="1885620"/>
            <a:ext cx="3832087" cy="83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292100" y="468575"/>
            <a:ext cx="83550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3200" dirty="0" err="1"/>
              <a:t>Practice</a:t>
            </a:r>
            <a:endParaRPr lang="en-US" sz="3200" dirty="0"/>
          </a:p>
        </p:txBody>
      </p:sp>
      <p:grpSp>
        <p:nvGrpSpPr>
          <p:cNvPr id="3" name="Grupper 2"/>
          <p:cNvGrpSpPr/>
          <p:nvPr/>
        </p:nvGrpSpPr>
        <p:grpSpPr>
          <a:xfrm>
            <a:off x="627062" y="1254284"/>
            <a:ext cx="8221663" cy="3004942"/>
            <a:chOff x="627062" y="1275450"/>
            <a:chExt cx="8221663" cy="3004942"/>
          </a:xfrm>
        </p:grpSpPr>
        <p:sp>
          <p:nvSpPr>
            <p:cNvPr id="45061" name="Rounded Rectangle 6"/>
            <p:cNvSpPr>
              <a:spLocks noChangeArrowheads="1"/>
            </p:cNvSpPr>
            <p:nvPr/>
          </p:nvSpPr>
          <p:spPr bwMode="auto">
            <a:xfrm>
              <a:off x="1470025" y="3100388"/>
              <a:ext cx="46038" cy="139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Rounded Rectangle 11"/>
            <p:cNvSpPr>
              <a:spLocks noChangeArrowheads="1"/>
            </p:cNvSpPr>
            <p:nvPr/>
          </p:nvSpPr>
          <p:spPr bwMode="auto">
            <a:xfrm>
              <a:off x="1443038" y="4041775"/>
              <a:ext cx="46037" cy="139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627062" y="2633089"/>
              <a:ext cx="6461125" cy="52228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defTabSz="762000">
                <a:spcAft>
                  <a:spcPct val="50000"/>
                </a:spcAft>
                <a:buClr>
                  <a:schemeClr val="accent1"/>
                </a:buClr>
                <a:defRPr/>
              </a:pPr>
              <a:r>
                <a:rPr lang="da-DK" sz="2800" b="1" dirty="0">
                  <a:latin typeface="Trebuchet MS" pitchFamily="34" charset="0"/>
                  <a:ea typeface="+mn-ea"/>
                </a:rPr>
                <a:t>[(habitus) (capital)] + field = practice</a:t>
              </a:r>
              <a:endParaRPr lang="da-DK" sz="2200" dirty="0">
                <a:latin typeface="Trebuchet MS" pitchFamily="34" charset="0"/>
                <a:ea typeface="+mn-ea"/>
              </a:endParaRPr>
            </a:p>
          </p:txBody>
        </p:sp>
        <p:cxnSp>
          <p:nvCxnSpPr>
            <p:cNvPr id="43014" name="Shape 9"/>
            <p:cNvCxnSpPr>
              <a:cxnSpLocks noChangeShapeType="1"/>
            </p:cNvCxnSpPr>
            <p:nvPr/>
          </p:nvCxnSpPr>
          <p:spPr bwMode="auto">
            <a:xfrm rot="10800000" flipV="1">
              <a:off x="1441729" y="1372902"/>
              <a:ext cx="313531" cy="1250153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16" name="Elbow Connector 17"/>
            <p:cNvCxnSpPr>
              <a:cxnSpLocks noChangeShapeType="1"/>
              <a:stCxn id="20" idx="1"/>
              <a:endCxn id="45063" idx="2"/>
            </p:cNvCxnSpPr>
            <p:nvPr/>
          </p:nvCxnSpPr>
          <p:spPr bwMode="auto">
            <a:xfrm rot="10800000">
              <a:off x="1466850" y="3215179"/>
              <a:ext cx="293688" cy="71120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806575" y="1275450"/>
              <a:ext cx="70421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1pPr>
              <a:lvl2pPr marL="742950" indent="-28575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i="1" dirty="0"/>
                <a:t>A structured structure </a:t>
              </a:r>
              <a:br>
                <a:rPr lang="en-US" dirty="0"/>
              </a:br>
              <a:r>
                <a:rPr lang="en-US" dirty="0"/>
                <a:t>(past/present circumstances, family upbringing, education)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1760538" y="3572367"/>
              <a:ext cx="45878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1pPr>
              <a:lvl2pPr marL="742950" indent="-28575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762000"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dirty="0"/>
                <a:t>A structuring structure</a:t>
              </a:r>
              <a:br>
                <a:rPr lang="en-US" dirty="0"/>
              </a:br>
              <a:r>
                <a:rPr lang="en-US" dirty="0"/>
                <a:t>(shaping present and future practices)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987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Practices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dirty="0"/>
              <a:t>Not actions but the pattern of </a:t>
            </a:r>
            <a:r>
              <a:rPr lang="da-DK" dirty="0" err="1"/>
              <a:t>choice</a:t>
            </a:r>
            <a:r>
              <a:rPr lang="da-DK" dirty="0"/>
              <a:t> of actions in </a:t>
            </a:r>
            <a:r>
              <a:rPr lang="da-DK" dirty="0" err="1"/>
              <a:t>particular</a:t>
            </a:r>
            <a:r>
              <a:rPr lang="da-DK" dirty="0"/>
              <a:t> situations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dirty="0" err="1"/>
              <a:t>Practice</a:t>
            </a:r>
            <a:r>
              <a:rPr lang="da-DK" dirty="0"/>
              <a:t> = relation of </a:t>
            </a:r>
            <a:r>
              <a:rPr lang="da-DK" dirty="0" err="1"/>
              <a:t>one’s</a:t>
            </a:r>
            <a:r>
              <a:rPr lang="da-DK" dirty="0"/>
              <a:t> dispositions (habitus) and </a:t>
            </a:r>
            <a:r>
              <a:rPr lang="da-DK" dirty="0" err="1"/>
              <a:t>one’s</a:t>
            </a:r>
            <a:r>
              <a:rPr lang="da-DK" dirty="0"/>
              <a:t> position in a </a:t>
            </a:r>
            <a:r>
              <a:rPr lang="da-DK" dirty="0" err="1"/>
              <a:t>field</a:t>
            </a:r>
            <a:r>
              <a:rPr lang="da-DK" dirty="0"/>
              <a:t> (</a:t>
            </a:r>
            <a:r>
              <a:rPr lang="da-DK" dirty="0" err="1"/>
              <a:t>capital</a:t>
            </a:r>
            <a:r>
              <a:rPr lang="da-DK" dirty="0"/>
              <a:t>), </a:t>
            </a:r>
            <a:r>
              <a:rPr lang="da-DK" dirty="0" err="1"/>
              <a:t>within</a:t>
            </a:r>
            <a:r>
              <a:rPr lang="da-DK" dirty="0"/>
              <a:t> a </a:t>
            </a:r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state</a:t>
            </a:r>
            <a:r>
              <a:rPr lang="da-DK" dirty="0"/>
              <a:t> of </a:t>
            </a:r>
            <a:r>
              <a:rPr lang="da-DK" dirty="0" err="1"/>
              <a:t>play</a:t>
            </a:r>
            <a:r>
              <a:rPr lang="da-DK" dirty="0"/>
              <a:t> in </a:t>
            </a:r>
            <a:r>
              <a:rPr lang="da-DK" dirty="0" err="1"/>
              <a:t>that</a:t>
            </a:r>
            <a:r>
              <a:rPr lang="da-DK" dirty="0"/>
              <a:t> social arena (</a:t>
            </a:r>
            <a:r>
              <a:rPr lang="da-DK" dirty="0" err="1"/>
              <a:t>field</a:t>
            </a:r>
            <a:r>
              <a:rPr lang="da-DK" dirty="0"/>
              <a:t>)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da-DK" dirty="0" err="1"/>
              <a:t>Practice</a:t>
            </a:r>
            <a:r>
              <a:rPr lang="da-DK" dirty="0"/>
              <a:t> is not just a </a:t>
            </a:r>
            <a:r>
              <a:rPr lang="da-DK" dirty="0" err="1"/>
              <a:t>function</a:t>
            </a:r>
            <a:r>
              <a:rPr lang="da-DK" dirty="0"/>
              <a:t> of habitus, but a relation </a:t>
            </a:r>
            <a:r>
              <a:rPr lang="da-DK" dirty="0" err="1"/>
              <a:t>between</a:t>
            </a:r>
            <a:r>
              <a:rPr lang="da-DK" dirty="0"/>
              <a:t> habitus and </a:t>
            </a:r>
            <a:r>
              <a:rPr lang="da-DK" dirty="0" err="1"/>
              <a:t>one’s</a:t>
            </a:r>
            <a:r>
              <a:rPr lang="da-DK" dirty="0"/>
              <a:t> </a:t>
            </a:r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circumstances</a:t>
            </a:r>
            <a:endParaRPr lang="da-DK" dirty="0"/>
          </a:p>
          <a:p>
            <a:r>
              <a:rPr lang="da-DK" i="1" dirty="0" err="1"/>
              <a:t>Choice</a:t>
            </a:r>
            <a:r>
              <a:rPr lang="da-DK" dirty="0"/>
              <a:t> of sensible actions and </a:t>
            </a:r>
            <a:r>
              <a:rPr lang="da-DK" dirty="0" err="1"/>
              <a:t>objects</a:t>
            </a:r>
            <a:r>
              <a:rPr lang="da-DK" dirty="0"/>
              <a:t> from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fields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Choice</a:t>
            </a:r>
            <a:r>
              <a:rPr lang="da-DK" dirty="0"/>
              <a:t> not </a:t>
            </a:r>
            <a:r>
              <a:rPr lang="da-DK" dirty="0" err="1"/>
              <a:t>necessarily</a:t>
            </a:r>
            <a:r>
              <a:rPr lang="da-DK" dirty="0"/>
              <a:t> </a:t>
            </a:r>
            <a:r>
              <a:rPr lang="da-DK" dirty="0" err="1"/>
              <a:t>conscious</a:t>
            </a:r>
            <a:r>
              <a:rPr lang="da-DK" dirty="0"/>
              <a:t> – more a </a:t>
            </a:r>
            <a:r>
              <a:rPr lang="da-DK" dirty="0" err="1"/>
              <a:t>result</a:t>
            </a:r>
            <a:r>
              <a:rPr lang="da-DK" dirty="0"/>
              <a:t> of the </a:t>
            </a:r>
            <a:r>
              <a:rPr lang="da-DK" dirty="0" err="1"/>
              <a:t>logic</a:t>
            </a:r>
            <a:r>
              <a:rPr lang="da-DK" dirty="0"/>
              <a:t> of differentiation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emulation</a:t>
            </a:r>
            <a:r>
              <a:rPr lang="da-DK" dirty="0"/>
              <a:t> or </a:t>
            </a:r>
            <a:r>
              <a:rPr lang="da-DK" dirty="0" err="1"/>
              <a:t>self-orchestration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2121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17" y="-1148644"/>
            <a:ext cx="6004983" cy="800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69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292100" y="273760"/>
            <a:ext cx="8355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spcAft>
                <a:spcPct val="50000"/>
              </a:spcAft>
              <a:buClr>
                <a:schemeClr val="accent1"/>
              </a:buClr>
            </a:pPr>
            <a:r>
              <a:rPr lang="da-DK" sz="2800" dirty="0" err="1"/>
              <a:t>Strategy</a:t>
            </a:r>
            <a:r>
              <a:rPr lang="da-DK" sz="2800" dirty="0"/>
              <a:t> of </a:t>
            </a:r>
            <a:r>
              <a:rPr lang="da-DK" sz="2800" dirty="0" err="1"/>
              <a:t>analysis</a:t>
            </a:r>
            <a:r>
              <a:rPr lang="da-DK" sz="2800" dirty="0"/>
              <a:t> and </a:t>
            </a:r>
            <a:r>
              <a:rPr lang="da-DK" sz="2800" dirty="0" err="1"/>
              <a:t>method</a:t>
            </a:r>
            <a:endParaRPr lang="en-US" sz="2800" dirty="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57188" y="1757363"/>
            <a:ext cx="83550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</a:pPr>
            <a:endParaRPr lang="da-DK" sz="220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57188" y="1334039"/>
            <a:ext cx="8355012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Tx/>
              <a:buChar char="-"/>
            </a:pPr>
            <a:r>
              <a:rPr lang="da-DK" sz="2200" dirty="0">
                <a:sym typeface="Wingdings" charset="0"/>
              </a:rPr>
              <a:t>Analyse the positions of the </a:t>
            </a:r>
            <a:r>
              <a:rPr lang="da-DK" sz="2200" dirty="0" err="1">
                <a:sym typeface="Wingdings" charset="0"/>
              </a:rPr>
              <a:t>field</a:t>
            </a:r>
            <a:r>
              <a:rPr lang="da-DK" sz="2200" dirty="0">
                <a:sym typeface="Wingdings" charset="0"/>
              </a:rPr>
              <a:t> vis-à vis the </a:t>
            </a:r>
            <a:r>
              <a:rPr lang="da-DK" sz="2200" dirty="0" err="1">
                <a:sym typeface="Wingdings" charset="0"/>
              </a:rPr>
              <a:t>field</a:t>
            </a:r>
            <a:r>
              <a:rPr lang="da-DK" sz="2200" dirty="0">
                <a:sym typeface="Wingdings" charset="0"/>
              </a:rPr>
              <a:t> of power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Tx/>
              <a:buChar char="-"/>
            </a:pPr>
            <a:r>
              <a:rPr lang="da-DK" sz="2200" dirty="0" err="1">
                <a:sym typeface="Wingdings" charset="0"/>
              </a:rPr>
              <a:t>Structure</a:t>
            </a:r>
            <a:r>
              <a:rPr lang="da-DK" sz="2200" dirty="0">
                <a:sym typeface="Wingdings" charset="0"/>
              </a:rPr>
              <a:t> of relations </a:t>
            </a:r>
            <a:r>
              <a:rPr lang="da-DK" sz="2200" dirty="0" err="1">
                <a:sym typeface="Wingdings" charset="0"/>
              </a:rPr>
              <a:t>between</a:t>
            </a:r>
            <a:r>
              <a:rPr lang="da-DK" sz="2200" dirty="0">
                <a:sym typeface="Wingdings" charset="0"/>
              </a:rPr>
              <a:t> positions of social agents/institutions </a:t>
            </a:r>
            <a:r>
              <a:rPr lang="da-DK" sz="2200" dirty="0" err="1">
                <a:sym typeface="Wingdings" charset="0"/>
              </a:rPr>
              <a:t>that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compete</a:t>
            </a:r>
            <a:r>
              <a:rPr lang="da-DK" sz="2200" dirty="0">
                <a:sym typeface="Wingdings" charset="0"/>
              </a:rPr>
              <a:t> for the </a:t>
            </a:r>
            <a:r>
              <a:rPr lang="da-DK" sz="2200" dirty="0" err="1">
                <a:sym typeface="Wingdings" charset="0"/>
              </a:rPr>
              <a:t>legitimate</a:t>
            </a:r>
            <a:r>
              <a:rPr lang="da-DK" sz="2200" dirty="0">
                <a:sym typeface="Wingdings" charset="0"/>
              </a:rPr>
              <a:t> forms of </a:t>
            </a:r>
            <a:r>
              <a:rPr lang="da-DK" sz="2200" dirty="0" err="1">
                <a:sym typeface="Wingdings" charset="0"/>
              </a:rPr>
              <a:t>specific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authority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Tx/>
              <a:buChar char="-"/>
            </a:pPr>
            <a:r>
              <a:rPr lang="da-DK" sz="2200" dirty="0">
                <a:sym typeface="Wingdings" charset="0"/>
              </a:rPr>
              <a:t>Analyse the habitus of social agents, the </a:t>
            </a:r>
            <a:r>
              <a:rPr lang="da-DK" sz="2200" dirty="0" err="1">
                <a:sym typeface="Wingdings" charset="0"/>
              </a:rPr>
              <a:t>different</a:t>
            </a:r>
            <a:r>
              <a:rPr lang="da-DK" sz="2200" dirty="0">
                <a:sym typeface="Wingdings" charset="0"/>
              </a:rPr>
              <a:t> systems of dispositions </a:t>
            </a:r>
            <a:r>
              <a:rPr lang="da-DK" sz="2200" dirty="0" err="1">
                <a:sym typeface="Wingdings" charset="0"/>
              </a:rPr>
              <a:t>they</a:t>
            </a:r>
            <a:r>
              <a:rPr lang="da-DK" sz="2200" dirty="0">
                <a:sym typeface="Wingdings" charset="0"/>
              </a:rPr>
              <a:t> have </a:t>
            </a:r>
            <a:r>
              <a:rPr lang="da-DK" sz="2200" dirty="0" err="1">
                <a:sym typeface="Wingdings" charset="0"/>
              </a:rPr>
              <a:t>acquired</a:t>
            </a:r>
            <a:r>
              <a:rPr lang="da-DK" sz="2200" dirty="0">
                <a:sym typeface="Wingdings" charset="0"/>
              </a:rPr>
              <a:t> by </a:t>
            </a:r>
            <a:r>
              <a:rPr lang="da-DK" sz="2200" dirty="0" err="1">
                <a:sym typeface="Wingdings" charset="0"/>
              </a:rPr>
              <a:t>internalizing</a:t>
            </a:r>
            <a:r>
              <a:rPr lang="da-DK" sz="2200" dirty="0">
                <a:sym typeface="Wingdings" charset="0"/>
              </a:rPr>
              <a:t> the </a:t>
            </a:r>
            <a:r>
              <a:rPr lang="da-DK" sz="2200" dirty="0" err="1">
                <a:sym typeface="Wingdings" charset="0"/>
              </a:rPr>
              <a:t>determinate</a:t>
            </a:r>
            <a:r>
              <a:rPr lang="da-DK" sz="2200" dirty="0">
                <a:sym typeface="Wingdings" charset="0"/>
              </a:rPr>
              <a:t> type of social and </a:t>
            </a:r>
            <a:r>
              <a:rPr lang="da-DK" sz="2200" dirty="0" err="1">
                <a:sym typeface="Wingdings" charset="0"/>
              </a:rPr>
              <a:t>economic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condition</a:t>
            </a:r>
            <a:r>
              <a:rPr lang="da-DK" sz="2200" dirty="0">
                <a:sym typeface="Wingdings" charset="0"/>
              </a:rPr>
              <a:t>, and </a:t>
            </a:r>
            <a:r>
              <a:rPr lang="da-DK" sz="2200" dirty="0" err="1">
                <a:sym typeface="Wingdings" charset="0"/>
              </a:rPr>
              <a:t>which</a:t>
            </a:r>
            <a:r>
              <a:rPr lang="da-DK" sz="2200" dirty="0">
                <a:sym typeface="Wingdings" charset="0"/>
              </a:rPr>
              <a:t> find in a </a:t>
            </a:r>
            <a:r>
              <a:rPr lang="da-DK" sz="2200" dirty="0" err="1">
                <a:sym typeface="Wingdings" charset="0"/>
              </a:rPr>
              <a:t>definite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trajectory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within</a:t>
            </a:r>
            <a:r>
              <a:rPr lang="da-DK" sz="2200" dirty="0">
                <a:sym typeface="Wingdings" charset="0"/>
              </a:rPr>
              <a:t> the </a:t>
            </a:r>
            <a:r>
              <a:rPr lang="da-DK" sz="2200" dirty="0" err="1">
                <a:sym typeface="Wingdings" charset="0"/>
              </a:rPr>
              <a:t>field</a:t>
            </a:r>
            <a:r>
              <a:rPr lang="da-DK" sz="2200" dirty="0">
                <a:sym typeface="Wingdings" charset="0"/>
              </a:rPr>
              <a:t> …</a:t>
            </a:r>
          </a:p>
          <a:p>
            <a:pPr>
              <a:spcAft>
                <a:spcPct val="50000"/>
              </a:spcAft>
              <a:buClr>
                <a:schemeClr val="accent1"/>
              </a:buClr>
              <a:buFontTx/>
              <a:buChar char="-"/>
            </a:pP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Tx/>
              <a:buChar char="-"/>
            </a:pPr>
            <a:r>
              <a:rPr lang="da-DK" sz="2200" dirty="0">
                <a:sym typeface="Wingdings" charset="0"/>
              </a:rPr>
              <a:t>Method: </a:t>
            </a:r>
            <a:r>
              <a:rPr lang="da-DK" sz="2200" dirty="0" err="1">
                <a:sym typeface="Wingdings" charset="0"/>
              </a:rPr>
              <a:t>multi-method</a:t>
            </a:r>
            <a:r>
              <a:rPr lang="da-DK" sz="2200" dirty="0">
                <a:sym typeface="Wingdings" charset="0"/>
              </a:rPr>
              <a:t>. </a:t>
            </a:r>
            <a:r>
              <a:rPr lang="da-DK" sz="2200" dirty="0" err="1">
                <a:sym typeface="Wingdings" charset="0"/>
              </a:rPr>
              <a:t>Correspondence</a:t>
            </a:r>
            <a:r>
              <a:rPr lang="da-DK" sz="2200" dirty="0">
                <a:sym typeface="Wingdings" charset="0"/>
              </a:rPr>
              <a:t> </a:t>
            </a:r>
            <a:r>
              <a:rPr lang="da-DK" sz="2200" dirty="0" err="1">
                <a:sym typeface="Wingdings" charset="0"/>
              </a:rPr>
              <a:t>analysis</a:t>
            </a:r>
            <a:endParaRPr lang="da-DK" sz="2200" dirty="0">
              <a:sym typeface="Wingdings" charset="0"/>
            </a:endParaRPr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</a:pPr>
            <a:endParaRPr lang="da-DK" sz="2200" dirty="0"/>
          </a:p>
          <a:p>
            <a:pPr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</a:pP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759763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 descr="fig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7938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5" descr="fig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85" y="1627111"/>
            <a:ext cx="5262580" cy="526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2685107" y="1158875"/>
            <a:ext cx="3543341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>
              <a:spcAft>
                <a:spcPct val="50000"/>
              </a:spcAft>
              <a:buClr>
                <a:schemeClr val="accent1"/>
              </a:buClr>
            </a:pPr>
            <a:r>
              <a:rPr lang="da-DK" sz="2200" dirty="0"/>
              <a:t>Capital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047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4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rcRect t="27895" b="27895"/>
          <a:stretch>
            <a:fillRect/>
          </a:stretch>
        </p:blipFill>
        <p:spPr>
          <a:xfrm>
            <a:off x="322084" y="274638"/>
            <a:ext cx="4730153" cy="2601402"/>
          </a:xfr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7" y="2190222"/>
            <a:ext cx="5842000" cy="35052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40" y="3429000"/>
            <a:ext cx="2743200" cy="3683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00" y="2755900"/>
            <a:ext cx="3175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/>
              <a:t>Symbolic struggles for distinction as class struggles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/>
              <a:t>How to establish superiorities in our peculiarities and gaining an official sanction for them: legitimation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/>
              <a:t>Misrecognition &amp; symbolic violence</a:t>
            </a:r>
            <a:br>
              <a:rPr lang="en-GB" dirty="0"/>
            </a:br>
            <a:r>
              <a:rPr lang="en-GB" dirty="0"/>
              <a:t>Reproducing the fundamental structure of social inequality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>
                <a:sym typeface="Wingdings" charset="0"/>
              </a:rPr>
              <a:t>Practical mastery of classification </a:t>
            </a:r>
            <a:r>
              <a:rPr lang="en-GB" dirty="0" err="1">
                <a:sym typeface="Wingdings" charset="0"/>
              </a:rPr>
              <a:t>vs</a:t>
            </a:r>
            <a:r>
              <a:rPr lang="en-GB" dirty="0">
                <a:sym typeface="Wingdings" charset="0"/>
              </a:rPr>
              <a:t> reflexive mastery - also situating the analyst </a:t>
            </a:r>
            <a:r>
              <a:rPr lang="en-GB" dirty="0" err="1">
                <a:sym typeface="Wingdings" charset="0"/>
              </a:rPr>
              <a:t>vis</a:t>
            </a:r>
            <a:r>
              <a:rPr lang="en-GB" dirty="0">
                <a:sym typeface="Wingdings" charset="0"/>
              </a:rPr>
              <a:t> a </a:t>
            </a:r>
            <a:r>
              <a:rPr lang="en-GB" dirty="0" err="1">
                <a:sym typeface="Wingdings" charset="0"/>
              </a:rPr>
              <a:t>vis</a:t>
            </a:r>
            <a:r>
              <a:rPr lang="en-GB" dirty="0">
                <a:sym typeface="Wingdings" charset="0"/>
              </a:rPr>
              <a:t> fields and habitus</a:t>
            </a:r>
          </a:p>
          <a:p>
            <a:pPr lvl="1"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da-DK" dirty="0">
                <a:sym typeface="Wingdings" charset="0"/>
              </a:rPr>
              <a:t>- the </a:t>
            </a:r>
            <a:r>
              <a:rPr lang="da-DK" dirty="0" err="1">
                <a:sym typeface="Wingdings" charset="0"/>
              </a:rPr>
              <a:t>heroification</a:t>
            </a:r>
            <a:r>
              <a:rPr lang="da-DK" dirty="0">
                <a:sym typeface="Wingdings" charset="0"/>
              </a:rPr>
              <a:t> of the </a:t>
            </a:r>
            <a:r>
              <a:rPr lang="da-DK" dirty="0" err="1">
                <a:sym typeface="Wingdings" charset="0"/>
              </a:rPr>
              <a:t>intellectual</a:t>
            </a:r>
            <a:r>
              <a:rPr lang="da-DK" dirty="0">
                <a:sym typeface="Wingdings" charset="0"/>
              </a:rPr>
              <a:t> </a:t>
            </a:r>
            <a:r>
              <a:rPr lang="da-DK" dirty="0" err="1">
                <a:sym typeface="Wingdings" charset="0"/>
              </a:rPr>
              <a:t>free</a:t>
            </a:r>
            <a:r>
              <a:rPr lang="da-DK" dirty="0">
                <a:sym typeface="Wingdings" charset="0"/>
              </a:rPr>
              <a:t> </a:t>
            </a:r>
            <a:r>
              <a:rPr lang="da-DK" dirty="0" err="1">
                <a:sym typeface="Wingdings" charset="0"/>
              </a:rPr>
              <a:t>thinker</a:t>
            </a:r>
            <a:r>
              <a:rPr lang="da-DK" dirty="0">
                <a:sym typeface="Wingdings" charset="0"/>
              </a:rPr>
              <a:t> </a:t>
            </a:r>
            <a:r>
              <a:rPr lang="da-DK" dirty="0" err="1">
                <a:sym typeface="Wingdings" charset="0"/>
              </a:rPr>
              <a:t>outside</a:t>
            </a:r>
            <a:r>
              <a:rPr lang="da-DK" dirty="0">
                <a:sym typeface="Wingdings" charset="0"/>
              </a:rPr>
              <a:t> of </a:t>
            </a:r>
            <a:r>
              <a:rPr lang="da-DK" dirty="0" err="1">
                <a:sym typeface="Wingdings" charset="0"/>
              </a:rPr>
              <a:t>structures</a:t>
            </a:r>
            <a:r>
              <a:rPr lang="da-DK" dirty="0">
                <a:sym typeface="Wingdings" charset="0"/>
              </a:rPr>
              <a:t>, habitus, power (</a:t>
            </a:r>
            <a:r>
              <a:rPr lang="da-DK" dirty="0" err="1">
                <a:sym typeface="Wingdings" charset="0"/>
              </a:rPr>
              <a:t>particularly</a:t>
            </a:r>
            <a:r>
              <a:rPr lang="da-DK" dirty="0">
                <a:sym typeface="Wingdings" charset="0"/>
              </a:rPr>
              <a:t> </a:t>
            </a:r>
            <a:r>
              <a:rPr lang="da-DK" dirty="0" err="1">
                <a:sym typeface="Wingdings" charset="0"/>
              </a:rPr>
              <a:t>damning</a:t>
            </a:r>
            <a:r>
              <a:rPr lang="da-DK" dirty="0">
                <a:sym typeface="Wingdings" charset="0"/>
              </a:rPr>
              <a:t> </a:t>
            </a:r>
            <a:r>
              <a:rPr lang="da-DK" dirty="0" err="1">
                <a:sym typeface="Wingdings" charset="0"/>
              </a:rPr>
              <a:t>critique</a:t>
            </a:r>
            <a:r>
              <a:rPr lang="da-DK" dirty="0">
                <a:sym typeface="Wingdings" charset="0"/>
              </a:rPr>
              <a:t> of Sartre, </a:t>
            </a:r>
            <a:r>
              <a:rPr lang="da-DK" dirty="0" err="1">
                <a:sym typeface="Wingdings" charset="0"/>
              </a:rPr>
              <a:t>e.g</a:t>
            </a:r>
            <a:r>
              <a:rPr lang="da-DK" dirty="0">
                <a:sym typeface="Wingdings" charset="0"/>
              </a:rPr>
              <a:t>. </a:t>
            </a:r>
            <a:r>
              <a:rPr lang="da-DK" dirty="0" err="1">
                <a:sym typeface="Wingdings" charset="0"/>
              </a:rPr>
              <a:t>Distinction</a:t>
            </a:r>
            <a:r>
              <a:rPr lang="da-DK" dirty="0">
                <a:sym typeface="Wingdings" charset="0"/>
              </a:rPr>
              <a:t> p. 472)</a:t>
            </a:r>
          </a:p>
          <a:p>
            <a:pPr lvl="1"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endParaRPr lang="da-DK" dirty="0">
              <a:sym typeface="Wingdings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10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Bourdieu and </a:t>
            </a:r>
            <a:r>
              <a:rPr lang="da-DK" dirty="0" err="1"/>
              <a:t>markets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/>
              <a:t>”In the </a:t>
            </a:r>
            <a:r>
              <a:rPr lang="da-DK" dirty="0" err="1"/>
              <a:t>cultural</a:t>
            </a:r>
            <a:r>
              <a:rPr lang="da-DK" dirty="0"/>
              <a:t> </a:t>
            </a:r>
            <a:r>
              <a:rPr lang="da-DK" dirty="0" err="1"/>
              <a:t>market</a:t>
            </a:r>
            <a:r>
              <a:rPr lang="da-DK" dirty="0"/>
              <a:t> – and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doubt</a:t>
            </a:r>
            <a:r>
              <a:rPr lang="da-DK" dirty="0"/>
              <a:t> </a:t>
            </a:r>
            <a:r>
              <a:rPr lang="da-DK" dirty="0" err="1"/>
              <a:t>elsewhere</a:t>
            </a:r>
            <a:r>
              <a:rPr lang="da-DK" dirty="0"/>
              <a:t> – the </a:t>
            </a:r>
            <a:r>
              <a:rPr lang="da-DK" dirty="0" err="1"/>
              <a:t>matching</a:t>
            </a:r>
            <a:r>
              <a:rPr lang="da-DK" dirty="0"/>
              <a:t> of </a:t>
            </a:r>
            <a:r>
              <a:rPr lang="da-DK" dirty="0" err="1"/>
              <a:t>supply</a:t>
            </a:r>
            <a:r>
              <a:rPr lang="da-DK" dirty="0"/>
              <a:t> and </a:t>
            </a:r>
            <a:r>
              <a:rPr lang="da-DK" dirty="0" err="1"/>
              <a:t>demand</a:t>
            </a:r>
            <a:r>
              <a:rPr lang="da-DK" dirty="0"/>
              <a:t> is </a:t>
            </a:r>
            <a:r>
              <a:rPr lang="da-DK" dirty="0" err="1"/>
              <a:t>neither</a:t>
            </a:r>
            <a:r>
              <a:rPr lang="da-DK" dirty="0"/>
              <a:t> the simple </a:t>
            </a:r>
            <a:r>
              <a:rPr lang="da-DK" dirty="0" err="1"/>
              <a:t>effect</a:t>
            </a:r>
            <a:r>
              <a:rPr lang="da-DK" dirty="0"/>
              <a:t> of </a:t>
            </a:r>
            <a:r>
              <a:rPr lang="da-DK" dirty="0" err="1"/>
              <a:t>production</a:t>
            </a:r>
            <a:r>
              <a:rPr lang="da-DK" dirty="0"/>
              <a:t> </a:t>
            </a:r>
            <a:r>
              <a:rPr lang="da-DK" dirty="0" err="1"/>
              <a:t>imposing</a:t>
            </a:r>
            <a:r>
              <a:rPr lang="da-DK" dirty="0"/>
              <a:t> </a:t>
            </a:r>
            <a:r>
              <a:rPr lang="da-DK" dirty="0" err="1"/>
              <a:t>itself</a:t>
            </a:r>
            <a:r>
              <a:rPr lang="da-DK" dirty="0"/>
              <a:t> on </a:t>
            </a:r>
            <a:r>
              <a:rPr lang="da-DK" dirty="0" err="1"/>
              <a:t>consumption</a:t>
            </a:r>
            <a:r>
              <a:rPr lang="da-DK" dirty="0"/>
              <a:t> nor the </a:t>
            </a:r>
            <a:r>
              <a:rPr lang="da-DK" dirty="0" err="1"/>
              <a:t>effect</a:t>
            </a:r>
            <a:r>
              <a:rPr lang="da-DK" dirty="0"/>
              <a:t> of a </a:t>
            </a:r>
            <a:r>
              <a:rPr lang="da-DK" dirty="0" err="1"/>
              <a:t>conscious</a:t>
            </a:r>
            <a:r>
              <a:rPr lang="da-DK" dirty="0"/>
              <a:t> </a:t>
            </a:r>
            <a:r>
              <a:rPr lang="da-DK" dirty="0" err="1"/>
              <a:t>endeavor</a:t>
            </a:r>
            <a:r>
              <a:rPr lang="da-DK" dirty="0"/>
              <a:t> to serve the </a:t>
            </a:r>
            <a:r>
              <a:rPr lang="da-DK" dirty="0" err="1"/>
              <a:t>consumers</a:t>
            </a:r>
            <a:r>
              <a:rPr lang="da-DK" dirty="0"/>
              <a:t>’ </a:t>
            </a:r>
            <a:r>
              <a:rPr lang="da-DK" dirty="0" err="1"/>
              <a:t>needs</a:t>
            </a:r>
            <a:r>
              <a:rPr lang="da-DK" dirty="0"/>
              <a:t>, but the </a:t>
            </a:r>
            <a:r>
              <a:rPr lang="da-DK" dirty="0" err="1"/>
              <a:t>result</a:t>
            </a:r>
            <a:r>
              <a:rPr lang="da-DK" dirty="0"/>
              <a:t> of the </a:t>
            </a:r>
            <a:r>
              <a:rPr lang="da-DK" dirty="0" err="1"/>
              <a:t>objective</a:t>
            </a:r>
            <a:r>
              <a:rPr lang="da-DK" dirty="0"/>
              <a:t> </a:t>
            </a:r>
            <a:r>
              <a:rPr lang="da-DK" dirty="0" err="1"/>
              <a:t>orchestration</a:t>
            </a:r>
            <a:r>
              <a:rPr lang="da-DK" dirty="0"/>
              <a:t> of </a:t>
            </a:r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relatively</a:t>
            </a:r>
            <a:r>
              <a:rPr lang="da-DK" dirty="0"/>
              <a:t> independent </a:t>
            </a:r>
            <a:r>
              <a:rPr lang="da-DK" dirty="0" err="1"/>
              <a:t>logics</a:t>
            </a:r>
            <a:r>
              <a:rPr lang="da-DK" dirty="0"/>
              <a:t>, </a:t>
            </a:r>
            <a:r>
              <a:rPr lang="da-DK" dirty="0" err="1"/>
              <a:t>that</a:t>
            </a:r>
            <a:r>
              <a:rPr lang="da-DK" dirty="0"/>
              <a:t> of the </a:t>
            </a:r>
            <a:r>
              <a:rPr lang="da-DK" dirty="0" err="1"/>
              <a:t>fields</a:t>
            </a:r>
            <a:r>
              <a:rPr lang="da-DK" dirty="0"/>
              <a:t> of </a:t>
            </a:r>
            <a:r>
              <a:rPr lang="da-DK" dirty="0" err="1"/>
              <a:t>production</a:t>
            </a:r>
            <a:r>
              <a:rPr lang="da-DK" dirty="0"/>
              <a:t> and </a:t>
            </a:r>
            <a:r>
              <a:rPr lang="da-DK" dirty="0" err="1"/>
              <a:t>that</a:t>
            </a:r>
            <a:r>
              <a:rPr lang="da-DK" dirty="0"/>
              <a:t> of the </a:t>
            </a:r>
            <a:r>
              <a:rPr lang="da-DK" dirty="0" err="1"/>
              <a:t>field</a:t>
            </a:r>
            <a:r>
              <a:rPr lang="da-DK" dirty="0"/>
              <a:t> of </a:t>
            </a:r>
            <a:r>
              <a:rPr lang="da-DK" dirty="0" err="1"/>
              <a:t>consumption</a:t>
            </a:r>
            <a:r>
              <a:rPr lang="da-DK" dirty="0"/>
              <a:t>”. (</a:t>
            </a:r>
            <a:r>
              <a:rPr lang="da-DK" dirty="0" err="1"/>
              <a:t>Distinction</a:t>
            </a:r>
            <a:r>
              <a:rPr lang="da-DK" dirty="0"/>
              <a:t> 1984, 230)</a:t>
            </a:r>
          </a:p>
          <a:p>
            <a:endParaRPr lang="da-DK" dirty="0"/>
          </a:p>
          <a:p>
            <a:r>
              <a:rPr lang="da-DK" dirty="0"/>
              <a:t>”Thus the tastes </a:t>
            </a:r>
            <a:r>
              <a:rPr lang="da-DK" dirty="0" err="1"/>
              <a:t>actually</a:t>
            </a:r>
            <a:r>
              <a:rPr lang="da-DK" dirty="0"/>
              <a:t> </a:t>
            </a:r>
            <a:r>
              <a:rPr lang="da-DK" dirty="0" err="1"/>
              <a:t>realized</a:t>
            </a:r>
            <a:r>
              <a:rPr lang="da-DK" dirty="0"/>
              <a:t> </a:t>
            </a:r>
            <a:r>
              <a:rPr lang="da-DK" dirty="0" err="1"/>
              <a:t>depend</a:t>
            </a:r>
            <a:r>
              <a:rPr lang="da-DK" dirty="0"/>
              <a:t> on the </a:t>
            </a:r>
            <a:r>
              <a:rPr lang="da-DK" dirty="0" err="1"/>
              <a:t>state</a:t>
            </a:r>
            <a:r>
              <a:rPr lang="da-DK" dirty="0"/>
              <a:t> of the system of </a:t>
            </a:r>
            <a:r>
              <a:rPr lang="da-DK" dirty="0" err="1"/>
              <a:t>goods</a:t>
            </a:r>
            <a:r>
              <a:rPr lang="da-DK" dirty="0"/>
              <a:t> offered; </a:t>
            </a:r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dirty="0"/>
              <a:t> in tastes resulting from a transformation of the </a:t>
            </a:r>
            <a:r>
              <a:rPr lang="da-DK" dirty="0" err="1"/>
              <a:t>conditions</a:t>
            </a:r>
            <a:r>
              <a:rPr lang="da-DK" dirty="0"/>
              <a:t> of </a:t>
            </a:r>
            <a:r>
              <a:rPr lang="da-DK" dirty="0" err="1"/>
              <a:t>existence</a:t>
            </a:r>
            <a:r>
              <a:rPr lang="da-DK" dirty="0"/>
              <a:t> and of the </a:t>
            </a:r>
            <a:r>
              <a:rPr lang="da-DK" dirty="0" err="1"/>
              <a:t>corresponding</a:t>
            </a:r>
            <a:r>
              <a:rPr lang="da-DK" dirty="0"/>
              <a:t> dispositions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tend</a:t>
            </a:r>
            <a:r>
              <a:rPr lang="da-DK" dirty="0"/>
              <a:t> to </a:t>
            </a:r>
            <a:r>
              <a:rPr lang="da-DK" dirty="0" err="1"/>
              <a:t>induce</a:t>
            </a:r>
            <a:r>
              <a:rPr lang="da-DK" dirty="0"/>
              <a:t>, </a:t>
            </a:r>
            <a:r>
              <a:rPr lang="da-DK" dirty="0" err="1"/>
              <a:t>directly</a:t>
            </a:r>
            <a:r>
              <a:rPr lang="da-DK" dirty="0"/>
              <a:t> or </a:t>
            </a:r>
            <a:r>
              <a:rPr lang="da-DK" dirty="0" err="1"/>
              <a:t>indirectly</a:t>
            </a:r>
            <a:r>
              <a:rPr lang="da-DK" dirty="0"/>
              <a:t>, a transformation of the </a:t>
            </a:r>
            <a:r>
              <a:rPr lang="da-DK" dirty="0" err="1"/>
              <a:t>field</a:t>
            </a:r>
            <a:r>
              <a:rPr lang="da-DK" dirty="0"/>
              <a:t> of </a:t>
            </a:r>
            <a:r>
              <a:rPr lang="da-DK" dirty="0" err="1"/>
              <a:t>production</a:t>
            </a:r>
            <a:r>
              <a:rPr lang="da-DK" dirty="0"/>
              <a:t>, by </a:t>
            </a:r>
            <a:r>
              <a:rPr lang="da-DK" dirty="0" err="1"/>
              <a:t>favouring</a:t>
            </a:r>
            <a:r>
              <a:rPr lang="da-DK" dirty="0"/>
              <a:t> the </a:t>
            </a:r>
            <a:r>
              <a:rPr lang="da-DK" dirty="0" err="1"/>
              <a:t>success</a:t>
            </a:r>
            <a:r>
              <a:rPr lang="da-DK" dirty="0"/>
              <a:t>, </a:t>
            </a:r>
            <a:r>
              <a:rPr lang="da-DK" dirty="0" err="1"/>
              <a:t>within</a:t>
            </a:r>
            <a:r>
              <a:rPr lang="da-DK" dirty="0"/>
              <a:t> the </a:t>
            </a:r>
            <a:r>
              <a:rPr lang="da-DK" dirty="0" err="1"/>
              <a:t>struggle</a:t>
            </a:r>
            <a:r>
              <a:rPr lang="da-DK" dirty="0"/>
              <a:t> </a:t>
            </a:r>
            <a:r>
              <a:rPr lang="da-DK" dirty="0" err="1"/>
              <a:t>constituting</a:t>
            </a:r>
            <a:r>
              <a:rPr lang="da-DK" dirty="0"/>
              <a:t> the </a:t>
            </a:r>
            <a:r>
              <a:rPr lang="da-DK" dirty="0" err="1"/>
              <a:t>field</a:t>
            </a:r>
            <a:r>
              <a:rPr lang="da-DK" dirty="0"/>
              <a:t>, of the producers </a:t>
            </a:r>
            <a:r>
              <a:rPr lang="da-DK" dirty="0" err="1"/>
              <a:t>best</a:t>
            </a:r>
            <a:r>
              <a:rPr lang="da-DK" dirty="0"/>
              <a:t> </a:t>
            </a:r>
            <a:r>
              <a:rPr lang="da-DK" dirty="0" err="1"/>
              <a:t>able</a:t>
            </a:r>
            <a:r>
              <a:rPr lang="da-DK" dirty="0"/>
              <a:t> to </a:t>
            </a:r>
            <a:r>
              <a:rPr lang="da-DK" dirty="0" err="1"/>
              <a:t>produce</a:t>
            </a:r>
            <a:r>
              <a:rPr lang="da-DK" dirty="0"/>
              <a:t> the </a:t>
            </a:r>
            <a:r>
              <a:rPr lang="da-DK" dirty="0" err="1"/>
              <a:t>needs</a:t>
            </a:r>
            <a:r>
              <a:rPr lang="da-DK" dirty="0"/>
              <a:t> </a:t>
            </a:r>
            <a:r>
              <a:rPr lang="da-DK" dirty="0" err="1"/>
              <a:t>corresponding</a:t>
            </a:r>
            <a:r>
              <a:rPr lang="da-DK" dirty="0"/>
              <a:t> to the new dispositions”, (</a:t>
            </a:r>
            <a:r>
              <a:rPr lang="da-DK" dirty="0" err="1"/>
              <a:t>Distinction</a:t>
            </a:r>
            <a:r>
              <a:rPr lang="da-DK" dirty="0"/>
              <a:t>, 231)</a:t>
            </a:r>
          </a:p>
        </p:txBody>
      </p:sp>
    </p:spTree>
    <p:extLst>
      <p:ext uri="{BB962C8B-B14F-4D97-AF65-F5344CB8AC3E}">
        <p14:creationId xmlns:p14="http://schemas.microsoft.com/office/powerpoint/2010/main" val="2603703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Fields of </a:t>
            </a:r>
            <a:r>
              <a:rPr lang="da-DK" dirty="0" err="1"/>
              <a:t>production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7237"/>
          </a:xfrm>
        </p:spPr>
        <p:txBody>
          <a:bodyPr>
            <a:normAutofit fontScale="70000" lnSpcReduction="20000"/>
          </a:bodyPr>
          <a:lstStyle/>
          <a:p>
            <a:r>
              <a:rPr lang="da-DK" dirty="0" err="1"/>
              <a:t>Firms</a:t>
            </a:r>
            <a:r>
              <a:rPr lang="da-DK" dirty="0"/>
              <a:t> </a:t>
            </a:r>
            <a:r>
              <a:rPr lang="da-DK" dirty="0" err="1"/>
              <a:t>operate</a:t>
            </a:r>
            <a:endParaRPr lang="da-DK" dirty="0"/>
          </a:p>
          <a:p>
            <a:pPr lvl="1"/>
            <a:r>
              <a:rPr lang="da-DK" i="1" dirty="0"/>
              <a:t>in</a:t>
            </a:r>
            <a:r>
              <a:rPr lang="da-DK" dirty="0"/>
              <a:t> </a:t>
            </a:r>
            <a:r>
              <a:rPr lang="da-DK" dirty="0" err="1"/>
              <a:t>fields</a:t>
            </a:r>
            <a:endParaRPr lang="da-DK" dirty="0"/>
          </a:p>
          <a:p>
            <a:pPr lvl="1"/>
            <a:r>
              <a:rPr lang="da-DK" i="1" dirty="0"/>
              <a:t>as</a:t>
            </a:r>
            <a:r>
              <a:rPr lang="da-DK" dirty="0"/>
              <a:t> </a:t>
            </a:r>
            <a:r>
              <a:rPr lang="da-DK" dirty="0" err="1"/>
              <a:t>fields</a:t>
            </a:r>
            <a:endParaRPr lang="da-DK" dirty="0"/>
          </a:p>
          <a:p>
            <a:r>
              <a:rPr lang="da-DK" dirty="0"/>
              <a:t>Capital: Technical, </a:t>
            </a:r>
            <a:r>
              <a:rPr lang="da-DK" dirty="0" err="1"/>
              <a:t>scientific</a:t>
            </a:r>
            <a:r>
              <a:rPr lang="da-DK" dirty="0"/>
              <a:t>, social, </a:t>
            </a:r>
            <a:r>
              <a:rPr lang="da-DK" dirty="0" err="1"/>
              <a:t>commercial</a:t>
            </a:r>
            <a:r>
              <a:rPr lang="da-DK" dirty="0"/>
              <a:t>, </a:t>
            </a:r>
            <a:r>
              <a:rPr lang="da-DK" dirty="0" err="1"/>
              <a:t>symbolic</a:t>
            </a:r>
            <a:r>
              <a:rPr lang="da-DK" dirty="0"/>
              <a:t> …</a:t>
            </a:r>
          </a:p>
          <a:p>
            <a:endParaRPr lang="da-DK" i="1" dirty="0"/>
          </a:p>
          <a:p>
            <a:r>
              <a:rPr lang="da-DK" i="1" dirty="0"/>
              <a:t>”</a:t>
            </a:r>
            <a:r>
              <a:rPr lang="da-DK" i="1" dirty="0" err="1"/>
              <a:t>Symbolic</a:t>
            </a:r>
            <a:r>
              <a:rPr lang="da-DK" i="1" dirty="0"/>
              <a:t> </a:t>
            </a:r>
            <a:r>
              <a:rPr lang="da-DK" i="1" dirty="0" err="1"/>
              <a:t>capital</a:t>
            </a:r>
            <a:r>
              <a:rPr lang="da-DK" i="1" dirty="0"/>
              <a:t> </a:t>
            </a:r>
            <a:r>
              <a:rPr lang="da-DK" i="1" dirty="0" err="1"/>
              <a:t>resides</a:t>
            </a:r>
            <a:r>
              <a:rPr lang="da-DK" i="1" dirty="0"/>
              <a:t> in the </a:t>
            </a:r>
            <a:r>
              <a:rPr lang="da-DK" i="1" dirty="0" err="1"/>
              <a:t>mastery</a:t>
            </a:r>
            <a:r>
              <a:rPr lang="da-DK" i="1" dirty="0"/>
              <a:t> of </a:t>
            </a:r>
            <a:r>
              <a:rPr lang="da-DK" i="1" dirty="0" err="1"/>
              <a:t>symbolic</a:t>
            </a:r>
            <a:r>
              <a:rPr lang="da-DK" i="1" dirty="0"/>
              <a:t> </a:t>
            </a:r>
            <a:r>
              <a:rPr lang="da-DK" i="1" dirty="0" err="1"/>
              <a:t>resources</a:t>
            </a:r>
            <a:r>
              <a:rPr lang="da-DK" i="1" dirty="0"/>
              <a:t> </a:t>
            </a:r>
            <a:r>
              <a:rPr lang="da-DK" i="1" dirty="0" err="1"/>
              <a:t>based</a:t>
            </a:r>
            <a:r>
              <a:rPr lang="da-DK" i="1" dirty="0"/>
              <a:t> on </a:t>
            </a:r>
            <a:r>
              <a:rPr lang="da-DK" i="1" dirty="0" err="1"/>
              <a:t>knowledge</a:t>
            </a:r>
            <a:r>
              <a:rPr lang="da-DK" i="1" dirty="0"/>
              <a:t> and a power </a:t>
            </a:r>
            <a:r>
              <a:rPr lang="da-DK" i="1" dirty="0" err="1"/>
              <a:t>which</a:t>
            </a:r>
            <a:r>
              <a:rPr lang="da-DK" i="1" dirty="0"/>
              <a:t> </a:t>
            </a:r>
            <a:r>
              <a:rPr lang="da-DK" i="1" dirty="0" err="1"/>
              <a:t>functions</a:t>
            </a:r>
            <a:r>
              <a:rPr lang="da-DK" i="1" dirty="0"/>
              <a:t> as a form of </a:t>
            </a:r>
            <a:r>
              <a:rPr lang="da-DK" i="1" dirty="0" err="1"/>
              <a:t>credit</a:t>
            </a:r>
            <a:r>
              <a:rPr lang="da-DK" i="1" dirty="0"/>
              <a:t>, it </a:t>
            </a:r>
            <a:r>
              <a:rPr lang="da-DK" i="1" dirty="0" err="1"/>
              <a:t>presupposes</a:t>
            </a:r>
            <a:r>
              <a:rPr lang="da-DK" i="1" dirty="0"/>
              <a:t> the trust or </a:t>
            </a:r>
            <a:r>
              <a:rPr lang="da-DK" i="1" dirty="0" err="1"/>
              <a:t>belief</a:t>
            </a:r>
            <a:r>
              <a:rPr lang="da-DK" i="1" dirty="0"/>
              <a:t> of </a:t>
            </a:r>
            <a:r>
              <a:rPr lang="da-DK" i="1" dirty="0" err="1"/>
              <a:t>thise</a:t>
            </a:r>
            <a:r>
              <a:rPr lang="da-DK" i="1" dirty="0"/>
              <a:t> upon </a:t>
            </a:r>
            <a:r>
              <a:rPr lang="da-DK" i="1" dirty="0" err="1"/>
              <a:t>whom</a:t>
            </a:r>
            <a:r>
              <a:rPr lang="da-DK" i="1" dirty="0"/>
              <a:t> it </a:t>
            </a:r>
            <a:r>
              <a:rPr lang="da-DK" i="1" dirty="0" err="1"/>
              <a:t>bears</a:t>
            </a:r>
            <a:r>
              <a:rPr lang="da-DK" i="1" dirty="0"/>
              <a:t> </a:t>
            </a:r>
            <a:r>
              <a:rPr lang="da-DK" i="1" dirty="0" err="1"/>
              <a:t>because</a:t>
            </a:r>
            <a:r>
              <a:rPr lang="da-DK" i="1" dirty="0"/>
              <a:t> </a:t>
            </a:r>
            <a:r>
              <a:rPr lang="da-DK" i="1" dirty="0" err="1"/>
              <a:t>they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disposed</a:t>
            </a:r>
            <a:r>
              <a:rPr lang="da-DK" i="1" dirty="0"/>
              <a:t> to grant it </a:t>
            </a:r>
            <a:r>
              <a:rPr lang="da-DK" i="1" dirty="0" err="1"/>
              <a:t>credence</a:t>
            </a:r>
            <a:r>
              <a:rPr lang="da-DK" i="1" dirty="0"/>
              <a:t>”</a:t>
            </a:r>
            <a:r>
              <a:rPr lang="da-DK" dirty="0"/>
              <a:t> (The Social </a:t>
            </a:r>
            <a:r>
              <a:rPr lang="da-DK" dirty="0" err="1"/>
              <a:t>Structures</a:t>
            </a:r>
            <a:r>
              <a:rPr lang="da-DK" dirty="0"/>
              <a:t> of the </a:t>
            </a:r>
            <a:r>
              <a:rPr lang="da-DK" dirty="0" err="1"/>
              <a:t>Economy</a:t>
            </a:r>
            <a:r>
              <a:rPr lang="da-DK" dirty="0"/>
              <a:t> 2005, 195)</a:t>
            </a:r>
          </a:p>
          <a:p>
            <a:endParaRPr lang="da-DK" dirty="0"/>
          </a:p>
          <a:p>
            <a:r>
              <a:rPr lang="da-DK" i="1" dirty="0"/>
              <a:t>”The dominant </a:t>
            </a:r>
            <a:r>
              <a:rPr lang="da-DK" dirty="0"/>
              <a:t>[firm]</a:t>
            </a:r>
            <a:r>
              <a:rPr lang="da-DK" i="1" dirty="0"/>
              <a:t> is the </a:t>
            </a:r>
            <a:r>
              <a:rPr lang="da-DK" i="1" dirty="0" err="1"/>
              <a:t>one</a:t>
            </a:r>
            <a:r>
              <a:rPr lang="da-DK" i="1" dirty="0"/>
              <a:t> </a:t>
            </a:r>
            <a:r>
              <a:rPr lang="da-DK" i="1" dirty="0" err="1"/>
              <a:t>that</a:t>
            </a:r>
            <a:r>
              <a:rPr lang="da-DK" i="1" dirty="0"/>
              <a:t> </a:t>
            </a:r>
            <a:r>
              <a:rPr lang="da-DK" i="1" dirty="0" err="1"/>
              <a:t>occupies</a:t>
            </a:r>
            <a:r>
              <a:rPr lang="da-DK" i="1" dirty="0"/>
              <a:t> a position in the </a:t>
            </a:r>
            <a:r>
              <a:rPr lang="da-DK" i="1" dirty="0" err="1"/>
              <a:t>structure</a:t>
            </a:r>
            <a:r>
              <a:rPr lang="da-DK" i="1" dirty="0"/>
              <a:t> </a:t>
            </a:r>
            <a:r>
              <a:rPr lang="da-DK" i="1" dirty="0" err="1"/>
              <a:t>such</a:t>
            </a:r>
            <a:r>
              <a:rPr lang="da-DK" i="1" dirty="0"/>
              <a:t> </a:t>
            </a:r>
            <a:r>
              <a:rPr lang="da-DK" i="1" dirty="0" err="1"/>
              <a:t>that</a:t>
            </a:r>
            <a:r>
              <a:rPr lang="da-DK" i="1" dirty="0"/>
              <a:t> the </a:t>
            </a:r>
            <a:r>
              <a:rPr lang="da-DK" i="1" dirty="0" err="1"/>
              <a:t>structure</a:t>
            </a:r>
            <a:r>
              <a:rPr lang="da-DK" i="1" dirty="0"/>
              <a:t> </a:t>
            </a:r>
            <a:r>
              <a:rPr lang="da-DK" i="1" dirty="0" err="1"/>
              <a:t>acts</a:t>
            </a:r>
            <a:r>
              <a:rPr lang="da-DK" i="1" dirty="0"/>
              <a:t> on </a:t>
            </a:r>
            <a:r>
              <a:rPr lang="da-DK" i="1" dirty="0" err="1"/>
              <a:t>its</a:t>
            </a:r>
            <a:r>
              <a:rPr lang="da-DK" i="1" dirty="0"/>
              <a:t> </a:t>
            </a:r>
            <a:r>
              <a:rPr lang="da-DK" i="1" dirty="0" err="1"/>
              <a:t>behalf</a:t>
            </a:r>
            <a:r>
              <a:rPr lang="da-DK" i="1" dirty="0"/>
              <a:t>”</a:t>
            </a:r>
            <a:r>
              <a:rPr lang="da-DK" dirty="0"/>
              <a:t> (The Social </a:t>
            </a:r>
            <a:r>
              <a:rPr lang="da-DK" dirty="0" err="1"/>
              <a:t>Structures</a:t>
            </a:r>
            <a:r>
              <a:rPr lang="da-DK" dirty="0"/>
              <a:t> of the </a:t>
            </a:r>
            <a:r>
              <a:rPr lang="da-DK" dirty="0" err="1"/>
              <a:t>Economy</a:t>
            </a:r>
            <a:r>
              <a:rPr lang="da-DK" dirty="0"/>
              <a:t> 2005, 195)</a:t>
            </a:r>
          </a:p>
          <a:p>
            <a:endParaRPr lang="da-DK" dirty="0"/>
          </a:p>
          <a:p>
            <a:r>
              <a:rPr lang="da-DK" dirty="0"/>
              <a:t>From the national to the international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2452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73050" y="1022350"/>
            <a:ext cx="44113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>
              <a:spcAft>
                <a:spcPct val="50000"/>
              </a:spcAft>
              <a:buClr>
                <a:schemeClr val="accent1"/>
              </a:buClr>
            </a:pPr>
            <a:r>
              <a:rPr lang="en-GB" sz="2200" dirty="0"/>
              <a:t>Contextual to France late 1960’s?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457200" y="1700213"/>
            <a:ext cx="8267700" cy="28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228600" indent="0">
              <a:spcBef>
                <a:spcPct val="30000"/>
              </a:spcBef>
              <a:buClr>
                <a:schemeClr val="bg2"/>
              </a:buClr>
            </a:pPr>
            <a:endParaRPr lang="en-GB" dirty="0"/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/>
              <a:t>Cultural capital: </a:t>
            </a:r>
            <a:br>
              <a:rPr lang="en-GB" dirty="0"/>
            </a:br>
            <a:r>
              <a:rPr lang="en-GB" dirty="0"/>
              <a:t>- family upbringing</a:t>
            </a:r>
            <a:br>
              <a:rPr lang="en-GB" dirty="0"/>
            </a:br>
            <a:r>
              <a:rPr lang="en-GB" dirty="0"/>
              <a:t>- formal education</a:t>
            </a:r>
            <a:br>
              <a:rPr lang="en-GB" dirty="0"/>
            </a:br>
            <a:r>
              <a:rPr lang="en-GB" dirty="0"/>
              <a:t>- occupational culture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/>
              <a:t>HCC (high cultural capital)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r>
              <a:rPr lang="en-GB" dirty="0"/>
              <a:t>LCC (low cultural capital)</a:t>
            </a:r>
          </a:p>
          <a:p>
            <a:pPr>
              <a:spcBef>
                <a:spcPct val="30000"/>
              </a:spcBef>
              <a:buClr>
                <a:schemeClr val="bg2"/>
              </a:buClr>
              <a:buFontTx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189276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73050" y="1022350"/>
            <a:ext cx="37861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Webdings" charset="0"/>
              <a:buChar char="4"/>
            </a:pPr>
            <a:r>
              <a:rPr lang="en-GB" sz="2200"/>
              <a:t>Social class and Bourdieu </a:t>
            </a:r>
          </a:p>
        </p:txBody>
      </p:sp>
      <p:graphicFrame>
        <p:nvGraphicFramePr>
          <p:cNvPr id="1992708" name="Group 4"/>
          <p:cNvGraphicFramePr>
            <a:graphicFrameLocks noGrp="1"/>
          </p:cNvGraphicFramePr>
          <p:nvPr/>
        </p:nvGraphicFramePr>
        <p:xfrm>
          <a:off x="738188" y="1674813"/>
          <a:ext cx="6096000" cy="4305391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982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HCC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LCC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9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Formal aesthetics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Material aesthetics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82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Critical reception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Referential reception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82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Idealism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Materialism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982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Cosmopolitan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Local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98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Consumer subjectivity as individuality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Consumer subjectivity as local identity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8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Leisure as self actualization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Autotelic sociality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99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73050" y="1022350"/>
            <a:ext cx="37861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81000" indent="-3810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  <a:buClr>
                <a:schemeClr val="accent1"/>
              </a:buClr>
              <a:buFont typeface="Webdings" charset="0"/>
              <a:buChar char="4"/>
            </a:pPr>
            <a:r>
              <a:rPr lang="en-GB" sz="2200"/>
              <a:t>Social class and Bourdieu </a:t>
            </a:r>
          </a:p>
        </p:txBody>
      </p:sp>
      <p:graphicFrame>
        <p:nvGraphicFramePr>
          <p:cNvPr id="1994756" name="Group 4"/>
          <p:cNvGraphicFramePr>
            <a:graphicFrameLocks noGrp="1"/>
          </p:cNvGraphicFramePr>
          <p:nvPr/>
        </p:nvGraphicFramePr>
        <p:xfrm>
          <a:off x="757238" y="1784350"/>
          <a:ext cx="6096000" cy="1281113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72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Formal aesthetics</a:t>
                      </a:r>
                    </a:p>
                  </a:txBody>
                  <a:tcPr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Material aesthetics</a:t>
                      </a: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38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Visually appealing, style</a:t>
                      </a:r>
                    </a:p>
                  </a:txBody>
                  <a:tcPr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Comfortable, functional, durable</a:t>
                      </a: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7598" name="Text Box 15"/>
          <p:cNvSpPr txBox="1">
            <a:spLocks noChangeArrowheads="1"/>
          </p:cNvSpPr>
          <p:nvPr/>
        </p:nvSpPr>
        <p:spPr bwMode="auto">
          <a:xfrm>
            <a:off x="3879850" y="3154363"/>
            <a:ext cx="61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/>
              <a:t>LCC</a:t>
            </a:r>
          </a:p>
        </p:txBody>
      </p:sp>
      <p:sp>
        <p:nvSpPr>
          <p:cNvPr id="67599" name="Text Box 16"/>
          <p:cNvSpPr txBox="1">
            <a:spLocks noChangeArrowheads="1"/>
          </p:cNvSpPr>
          <p:nvPr/>
        </p:nvSpPr>
        <p:spPr bwMode="auto">
          <a:xfrm>
            <a:off x="833438" y="3154363"/>
            <a:ext cx="655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/>
              <a:t>HCC</a:t>
            </a:r>
          </a:p>
        </p:txBody>
      </p:sp>
    </p:spTree>
    <p:extLst>
      <p:ext uri="{BB962C8B-B14F-4D97-AF65-F5344CB8AC3E}">
        <p14:creationId xmlns:p14="http://schemas.microsoft.com/office/powerpoint/2010/main" val="634924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FLAG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da-DK" dirty="0">
                <a:latin typeface="Arial"/>
              </a:rPr>
              <a:t>”</a:t>
            </a:r>
            <a:r>
              <a:rPr lang="da-DK" dirty="0"/>
              <a:t>FLAG </a:t>
            </a:r>
            <a:r>
              <a:rPr lang="da-DK" dirty="0" err="1"/>
              <a:t>choice</a:t>
            </a:r>
            <a:r>
              <a:rPr lang="da-DK" dirty="0"/>
              <a:t> </a:t>
            </a:r>
            <a:r>
              <a:rPr lang="da-DK" dirty="0" err="1"/>
              <a:t>acknowledges</a:t>
            </a:r>
            <a:r>
              <a:rPr lang="da-DK" dirty="0"/>
              <a:t> the </a:t>
            </a:r>
            <a:r>
              <a:rPr lang="da-DK" dirty="0" err="1"/>
              <a:t>unassailable</a:t>
            </a:r>
            <a:r>
              <a:rPr lang="da-DK" dirty="0"/>
              <a:t> </a:t>
            </a:r>
            <a:r>
              <a:rPr lang="da-DK" dirty="0" err="1"/>
              <a:t>fact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choices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made most </a:t>
            </a:r>
            <a:r>
              <a:rPr lang="da-DK" dirty="0" err="1"/>
              <a:t>often</a:t>
            </a:r>
            <a:r>
              <a:rPr lang="da-DK" dirty="0"/>
              <a:t> in </a:t>
            </a:r>
            <a:r>
              <a:rPr lang="da-DK" dirty="0" err="1"/>
              <a:t>contexts</a:t>
            </a:r>
            <a:r>
              <a:rPr lang="da-DK" dirty="0"/>
              <a:t> </a:t>
            </a:r>
            <a:r>
              <a:rPr lang="da-DK" dirty="0" err="1"/>
              <a:t>irreducible</a:t>
            </a:r>
            <a:r>
              <a:rPr lang="da-DK" dirty="0"/>
              <a:t> to an </a:t>
            </a:r>
            <a:r>
              <a:rPr lang="da-DK" dirty="0" err="1"/>
              <a:t>inidividual</a:t>
            </a:r>
            <a:r>
              <a:rPr lang="ja-JP" altLang="da-DK" dirty="0">
                <a:latin typeface="Arial"/>
              </a:rPr>
              <a:t>’</a:t>
            </a:r>
            <a:r>
              <a:rPr lang="da-DK" dirty="0"/>
              <a:t>s </a:t>
            </a:r>
            <a:r>
              <a:rPr lang="da-DK" dirty="0" err="1"/>
              <a:t>psychological</a:t>
            </a:r>
            <a:r>
              <a:rPr lang="da-DK" dirty="0"/>
              <a:t> </a:t>
            </a:r>
            <a:r>
              <a:rPr lang="da-DK" dirty="0" err="1"/>
              <a:t>mechanisms</a:t>
            </a:r>
            <a:r>
              <a:rPr lang="da-DK" dirty="0"/>
              <a:t> and a </a:t>
            </a:r>
            <a:r>
              <a:rPr lang="da-DK" dirty="0" err="1"/>
              <a:t>predetermined</a:t>
            </a:r>
            <a:r>
              <a:rPr lang="da-DK" dirty="0"/>
              <a:t> set of alternatives </a:t>
            </a:r>
            <a:r>
              <a:rPr lang="da-DK" dirty="0" err="1"/>
              <a:t>represented</a:t>
            </a:r>
            <a:r>
              <a:rPr lang="da-DK" dirty="0"/>
              <a:t> by abstract </a:t>
            </a:r>
            <a:r>
              <a:rPr lang="da-DK" dirty="0" err="1"/>
              <a:t>attribute</a:t>
            </a:r>
            <a:r>
              <a:rPr lang="da-DK" dirty="0"/>
              <a:t> ratings or information […] </a:t>
            </a:r>
            <a:r>
              <a:rPr lang="da-DK" dirty="0" err="1"/>
              <a:t>consumer</a:t>
            </a:r>
            <a:r>
              <a:rPr lang="da-DK" dirty="0"/>
              <a:t> </a:t>
            </a:r>
            <a:r>
              <a:rPr lang="da-DK" dirty="0" err="1"/>
              <a:t>choices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experienced</a:t>
            </a:r>
            <a:r>
              <a:rPr lang="da-DK" dirty="0"/>
              <a:t> in the flow of a person</a:t>
            </a:r>
            <a:r>
              <a:rPr lang="ja-JP" altLang="da-DK" dirty="0">
                <a:latin typeface="Arial"/>
              </a:rPr>
              <a:t>’</a:t>
            </a:r>
            <a:r>
              <a:rPr lang="da-DK" dirty="0"/>
              <a:t>s </a:t>
            </a:r>
            <a:r>
              <a:rPr lang="da-DK" dirty="0" err="1"/>
              <a:t>life</a:t>
            </a:r>
            <a:r>
              <a:rPr lang="da-DK" dirty="0"/>
              <a:t> </a:t>
            </a:r>
            <a:r>
              <a:rPr lang="da-DK" dirty="0" err="1"/>
              <a:t>experiences</a:t>
            </a:r>
            <a:r>
              <a:rPr lang="da-DK" dirty="0"/>
              <a:t> and social </a:t>
            </a:r>
            <a:r>
              <a:rPr lang="da-DK" dirty="0" err="1"/>
              <a:t>relationships</a:t>
            </a:r>
            <a:r>
              <a:rPr lang="da-DK" dirty="0"/>
              <a:t> with </a:t>
            </a:r>
            <a:r>
              <a:rPr lang="da-DK" dirty="0" err="1"/>
              <a:t>others</a:t>
            </a:r>
            <a:r>
              <a:rPr lang="da-DK" dirty="0"/>
              <a:t> , </a:t>
            </a:r>
            <a:r>
              <a:rPr lang="da-DK" dirty="0" err="1"/>
              <a:t>which</a:t>
            </a:r>
            <a:r>
              <a:rPr lang="da-DK" dirty="0"/>
              <a:t> in </a:t>
            </a:r>
            <a:r>
              <a:rPr lang="da-DK" dirty="0" err="1"/>
              <a:t>turn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nested</a:t>
            </a:r>
            <a:r>
              <a:rPr lang="da-DK" dirty="0"/>
              <a:t> </a:t>
            </a:r>
            <a:r>
              <a:rPr lang="da-DK" dirty="0" err="1"/>
              <a:t>within</a:t>
            </a:r>
            <a:r>
              <a:rPr lang="da-DK" dirty="0"/>
              <a:t> social </a:t>
            </a:r>
            <a:r>
              <a:rPr lang="da-DK" dirty="0" err="1"/>
              <a:t>collectivities</a:t>
            </a:r>
            <a:r>
              <a:rPr lang="da-DK" dirty="0"/>
              <a:t> </a:t>
            </a:r>
            <a:r>
              <a:rPr lang="da-DK" dirty="0" err="1"/>
              <a:t>adn</a:t>
            </a:r>
            <a:r>
              <a:rPr lang="da-DK" dirty="0"/>
              <a:t> </a:t>
            </a:r>
            <a:r>
              <a:rPr lang="da-DK" dirty="0" err="1"/>
              <a:t>historical</a:t>
            </a:r>
            <a:r>
              <a:rPr lang="da-DK" dirty="0"/>
              <a:t> </a:t>
            </a:r>
            <a:r>
              <a:rPr lang="da-DK" dirty="0" err="1"/>
              <a:t>contexts</a:t>
            </a:r>
            <a:r>
              <a:rPr lang="da-DK" dirty="0"/>
              <a:t>.</a:t>
            </a:r>
            <a:r>
              <a:rPr lang="ja-JP" altLang="da-DK" dirty="0">
                <a:latin typeface="Arial"/>
              </a:rPr>
              <a:t>”</a:t>
            </a:r>
            <a:r>
              <a:rPr lang="da-DK" dirty="0"/>
              <a:t> </a:t>
            </a:r>
          </a:p>
          <a:p>
            <a:r>
              <a:rPr lang="da-DK" dirty="0"/>
              <a:t>(Allen 2002, p. 528) 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1458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A </a:t>
            </a:r>
            <a:r>
              <a:rPr lang="da-DK" dirty="0" err="1"/>
              <a:t>reflexive</a:t>
            </a:r>
            <a:r>
              <a:rPr lang="da-DK" dirty="0"/>
              <a:t> </a:t>
            </a:r>
            <a:r>
              <a:rPr lang="da-DK" dirty="0" err="1"/>
              <a:t>sociology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Academy </a:t>
            </a:r>
            <a:r>
              <a:rPr lang="da-DK" dirty="0" err="1"/>
              <a:t>reproduces</a:t>
            </a:r>
            <a:r>
              <a:rPr lang="da-DK" dirty="0"/>
              <a:t> social differences – </a:t>
            </a:r>
            <a:r>
              <a:rPr lang="da-DK" dirty="0" err="1"/>
              <a:t>e.g</a:t>
            </a:r>
            <a:r>
              <a:rPr lang="da-DK" dirty="0"/>
              <a:t>. </a:t>
            </a:r>
            <a:r>
              <a:rPr lang="da-DK" dirty="0" err="1"/>
              <a:t>Grading</a:t>
            </a:r>
            <a:r>
              <a:rPr lang="da-DK" dirty="0"/>
              <a:t> ’</a:t>
            </a:r>
            <a:r>
              <a:rPr lang="da-DK" dirty="0" err="1"/>
              <a:t>refined</a:t>
            </a:r>
            <a:r>
              <a:rPr lang="da-DK" dirty="0"/>
              <a:t>’ versus ’</a:t>
            </a:r>
            <a:r>
              <a:rPr lang="da-DK" dirty="0" err="1"/>
              <a:t>vulgar</a:t>
            </a:r>
            <a:r>
              <a:rPr lang="da-DK" dirty="0"/>
              <a:t>’ </a:t>
            </a:r>
            <a:r>
              <a:rPr lang="da-DK" dirty="0" err="1"/>
              <a:t>texts</a:t>
            </a:r>
            <a:endParaRPr lang="da-DK" dirty="0"/>
          </a:p>
          <a:p>
            <a:r>
              <a:rPr lang="da-DK" dirty="0" err="1"/>
              <a:t>Systematicity</a:t>
            </a:r>
            <a:r>
              <a:rPr lang="da-DK" dirty="0"/>
              <a:t> of </a:t>
            </a:r>
            <a:r>
              <a:rPr lang="da-DK" dirty="0" err="1"/>
              <a:t>perspective</a:t>
            </a:r>
            <a:r>
              <a:rPr lang="da-DK" dirty="0"/>
              <a:t> </a:t>
            </a:r>
            <a:r>
              <a:rPr lang="da-DK" dirty="0" err="1"/>
              <a:t>rather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the social </a:t>
            </a:r>
            <a:r>
              <a:rPr lang="da-DK" dirty="0" err="1"/>
              <a:t>world</a:t>
            </a:r>
            <a:r>
              <a:rPr lang="da-DK" dirty="0"/>
              <a:t> (</a:t>
            </a:r>
            <a:r>
              <a:rPr lang="da-DK" dirty="0" err="1"/>
              <a:t>result</a:t>
            </a:r>
            <a:r>
              <a:rPr lang="da-DK" dirty="0"/>
              <a:t> of </a:t>
            </a:r>
            <a:r>
              <a:rPr lang="da-DK" dirty="0" err="1"/>
              <a:t>scholastic</a:t>
            </a:r>
            <a:r>
              <a:rPr lang="da-DK" dirty="0"/>
              <a:t> </a:t>
            </a:r>
            <a:r>
              <a:rPr lang="da-DK" dirty="0" err="1"/>
              <a:t>training</a:t>
            </a:r>
            <a:r>
              <a:rPr lang="da-DK" dirty="0"/>
              <a:t>)</a:t>
            </a:r>
          </a:p>
          <a:p>
            <a:r>
              <a:rPr lang="da-DK" dirty="0" err="1"/>
              <a:t>Reflexivity</a:t>
            </a:r>
            <a:r>
              <a:rPr lang="da-DK" dirty="0"/>
              <a:t> of the </a:t>
            </a:r>
            <a:r>
              <a:rPr lang="da-DK" dirty="0" err="1"/>
              <a:t>sociologist</a:t>
            </a:r>
            <a:r>
              <a:rPr lang="da-DK" dirty="0"/>
              <a:t> vis a vis </a:t>
            </a:r>
            <a:r>
              <a:rPr lang="da-DK" dirty="0" err="1"/>
              <a:t>background</a:t>
            </a:r>
            <a:r>
              <a:rPr lang="da-DK" dirty="0"/>
              <a:t> an </a:t>
            </a:r>
            <a:r>
              <a:rPr lang="da-DK" dirty="0" err="1"/>
              <a:t>academic</a:t>
            </a:r>
            <a:r>
              <a:rPr lang="da-DK" dirty="0"/>
              <a:t> </a:t>
            </a:r>
            <a:r>
              <a:rPr lang="da-DK" dirty="0" err="1"/>
              <a:t>thinking</a:t>
            </a:r>
            <a:endParaRPr lang="da-DK" dirty="0"/>
          </a:p>
          <a:p>
            <a:pPr lvl="1"/>
            <a:r>
              <a:rPr lang="da-DK" dirty="0"/>
              <a:t>No total </a:t>
            </a:r>
            <a:r>
              <a:rPr lang="da-DK" dirty="0" err="1"/>
              <a:t>intellectuals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6093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Criticism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err="1"/>
              <a:t>Overly</a:t>
            </a:r>
            <a:r>
              <a:rPr lang="da-DK" dirty="0"/>
              <a:t> </a:t>
            </a:r>
            <a:r>
              <a:rPr lang="da-DK" dirty="0" err="1"/>
              <a:t>deterministic</a:t>
            </a:r>
            <a:r>
              <a:rPr lang="da-DK" dirty="0"/>
              <a:t> </a:t>
            </a:r>
            <a:r>
              <a:rPr lang="da-DK" dirty="0" err="1"/>
              <a:t>despite</a:t>
            </a:r>
            <a:r>
              <a:rPr lang="da-DK" dirty="0"/>
              <a:t> intention of ’site </a:t>
            </a:r>
            <a:r>
              <a:rPr lang="da-DK" dirty="0" err="1"/>
              <a:t>ontologist</a:t>
            </a:r>
            <a:r>
              <a:rPr lang="da-DK" dirty="0"/>
              <a:t>’?</a:t>
            </a:r>
          </a:p>
          <a:p>
            <a:r>
              <a:rPr lang="da-DK" dirty="0" err="1"/>
              <a:t>Sociological</a:t>
            </a:r>
            <a:r>
              <a:rPr lang="da-DK" dirty="0"/>
              <a:t> </a:t>
            </a:r>
            <a:r>
              <a:rPr lang="da-DK" dirty="0" err="1"/>
              <a:t>explanation</a:t>
            </a:r>
            <a:r>
              <a:rPr lang="da-DK" dirty="0"/>
              <a:t> for </a:t>
            </a:r>
            <a:r>
              <a:rPr lang="da-DK" dirty="0" err="1"/>
              <a:t>outliers</a:t>
            </a:r>
            <a:r>
              <a:rPr lang="da-DK" dirty="0"/>
              <a:t>, non-</a:t>
            </a:r>
            <a:r>
              <a:rPr lang="da-DK" dirty="0" err="1"/>
              <a:t>explained</a:t>
            </a:r>
            <a:r>
              <a:rPr lang="da-DK" dirty="0"/>
              <a:t> cases (</a:t>
            </a:r>
            <a:r>
              <a:rPr lang="da-DK" dirty="0" err="1"/>
              <a:t>including</a:t>
            </a:r>
            <a:r>
              <a:rPr lang="da-DK" dirty="0"/>
              <a:t> B. Himself?)</a:t>
            </a:r>
          </a:p>
          <a:p>
            <a:r>
              <a:rPr lang="da-DK" dirty="0" err="1"/>
              <a:t>Pragmatic</a:t>
            </a:r>
            <a:r>
              <a:rPr lang="da-DK" dirty="0"/>
              <a:t> </a:t>
            </a:r>
            <a:r>
              <a:rPr lang="da-DK" dirty="0" err="1"/>
              <a:t>vs</a:t>
            </a:r>
            <a:r>
              <a:rPr lang="da-DK" dirty="0"/>
              <a:t> </a:t>
            </a:r>
            <a:r>
              <a:rPr lang="da-DK" dirty="0" err="1"/>
              <a:t>vague</a:t>
            </a:r>
            <a:r>
              <a:rPr lang="da-DK" dirty="0"/>
              <a:t> and </a:t>
            </a:r>
            <a:r>
              <a:rPr lang="da-DK" dirty="0" err="1"/>
              <a:t>elusive</a:t>
            </a:r>
            <a:r>
              <a:rPr lang="da-DK" dirty="0"/>
              <a:t>? </a:t>
            </a:r>
          </a:p>
          <a:p>
            <a:r>
              <a:rPr lang="da-DK" dirty="0"/>
              <a:t>Too </a:t>
            </a:r>
            <a:r>
              <a:rPr lang="da-DK" dirty="0" err="1"/>
              <a:t>focused</a:t>
            </a:r>
            <a:r>
              <a:rPr lang="da-DK" dirty="0"/>
              <a:t> on </a:t>
            </a:r>
            <a:r>
              <a:rPr lang="da-DK" dirty="0" err="1"/>
              <a:t>viscosity</a:t>
            </a:r>
            <a:r>
              <a:rPr lang="da-DK" dirty="0"/>
              <a:t> of the </a:t>
            </a:r>
            <a:r>
              <a:rPr lang="da-DK" dirty="0" err="1"/>
              <a:t>reproduction</a:t>
            </a:r>
            <a:r>
              <a:rPr lang="da-DK" dirty="0"/>
              <a:t> of </a:t>
            </a:r>
            <a:r>
              <a:rPr lang="da-DK" dirty="0" err="1"/>
              <a:t>structures</a:t>
            </a:r>
            <a:r>
              <a:rPr lang="da-DK" dirty="0"/>
              <a:t> </a:t>
            </a:r>
            <a:r>
              <a:rPr lang="da-DK" dirty="0" err="1"/>
              <a:t>rather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dirty="0"/>
              <a:t>, opposition </a:t>
            </a:r>
            <a:r>
              <a:rPr lang="da-DK" dirty="0" err="1"/>
              <a:t>etc</a:t>
            </a:r>
            <a:r>
              <a:rPr lang="da-DK" dirty="0"/>
              <a:t> (</a:t>
            </a:r>
            <a:r>
              <a:rPr lang="da-DK" dirty="0" err="1"/>
              <a:t>however</a:t>
            </a:r>
            <a:r>
              <a:rPr lang="da-DK" dirty="0"/>
              <a:t>, must </a:t>
            </a:r>
            <a:r>
              <a:rPr lang="da-DK" dirty="0" err="1"/>
              <a:t>map</a:t>
            </a:r>
            <a:r>
              <a:rPr lang="da-DK" dirty="0"/>
              <a:t> </a:t>
            </a:r>
            <a:r>
              <a:rPr lang="da-DK" dirty="0" err="1"/>
              <a:t>reproduction</a:t>
            </a:r>
            <a:r>
              <a:rPr lang="da-DK" dirty="0"/>
              <a:t> to </a:t>
            </a:r>
            <a:r>
              <a:rPr lang="da-DK" dirty="0" err="1"/>
              <a:t>change</a:t>
            </a:r>
            <a:r>
              <a:rPr lang="da-DK" dirty="0"/>
              <a:t> it?)?</a:t>
            </a:r>
          </a:p>
        </p:txBody>
      </p:sp>
    </p:spTree>
    <p:extLst>
      <p:ext uri="{BB962C8B-B14F-4D97-AF65-F5344CB8AC3E}">
        <p14:creationId xmlns:p14="http://schemas.microsoft.com/office/powerpoint/2010/main" val="934915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further</a:t>
            </a:r>
            <a:r>
              <a:rPr lang="da-DK" dirty="0"/>
              <a:t> </a:t>
            </a:r>
            <a:r>
              <a:rPr lang="da-DK" dirty="0" err="1"/>
              <a:t>readings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Grenfell</a:t>
            </a:r>
            <a:r>
              <a:rPr lang="da-DK" dirty="0"/>
              <a:t> (ed): </a:t>
            </a:r>
            <a:r>
              <a:rPr lang="da-DK" i="1" dirty="0"/>
              <a:t>Bourdieu. </a:t>
            </a:r>
            <a:r>
              <a:rPr lang="da-DK" i="1" dirty="0" err="1"/>
              <a:t>Key</a:t>
            </a:r>
            <a:r>
              <a:rPr lang="da-DK" i="1" dirty="0"/>
              <a:t> </a:t>
            </a:r>
            <a:r>
              <a:rPr lang="da-DK" i="1" dirty="0" err="1"/>
              <a:t>Concepts</a:t>
            </a:r>
            <a:endParaRPr lang="da-DK" i="1" dirty="0"/>
          </a:p>
          <a:p>
            <a:r>
              <a:rPr lang="da-DK" dirty="0"/>
              <a:t>Bourdieu and </a:t>
            </a:r>
            <a:r>
              <a:rPr lang="da-DK" dirty="0" err="1"/>
              <a:t>Wacquant</a:t>
            </a:r>
            <a:r>
              <a:rPr lang="da-DK" dirty="0"/>
              <a:t>, </a:t>
            </a:r>
            <a:r>
              <a:rPr lang="da-DK" i="1" dirty="0"/>
              <a:t>An Invitation to </a:t>
            </a:r>
            <a:r>
              <a:rPr lang="da-DK" i="1" dirty="0" err="1"/>
              <a:t>Reflexive</a:t>
            </a:r>
            <a:r>
              <a:rPr lang="da-DK" i="1" dirty="0"/>
              <a:t> </a:t>
            </a:r>
            <a:r>
              <a:rPr lang="da-DK" i="1" dirty="0" err="1"/>
              <a:t>Sociology</a:t>
            </a:r>
            <a:endParaRPr lang="da-DK" i="1" dirty="0"/>
          </a:p>
          <a:p>
            <a:r>
              <a:rPr lang="da-DK" i="1" dirty="0"/>
              <a:t>Bourdieu, Sketch for a </a:t>
            </a:r>
            <a:r>
              <a:rPr lang="da-DK" i="1" dirty="0" err="1"/>
              <a:t>self-analysis</a:t>
            </a:r>
            <a:endParaRPr lang="da-DK" i="1" dirty="0"/>
          </a:p>
          <a:p>
            <a:r>
              <a:rPr lang="da-DK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84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rcRect t="15082" b="15082"/>
          <a:stretch>
            <a:fillRect/>
          </a:stretch>
        </p:blipFill>
        <p:spPr>
          <a:xfrm>
            <a:off x="457200" y="1600200"/>
            <a:ext cx="8229600" cy="4620126"/>
          </a:xfrm>
        </p:spPr>
      </p:pic>
    </p:spTree>
    <p:extLst>
      <p:ext uri="{BB962C8B-B14F-4D97-AF65-F5344CB8AC3E}">
        <p14:creationId xmlns:p14="http://schemas.microsoft.com/office/powerpoint/2010/main" val="3466992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Structure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Bourdieu in </a:t>
            </a:r>
            <a:r>
              <a:rPr lang="da-DK" dirty="0" err="1"/>
              <a:t>my</a:t>
            </a:r>
            <a:r>
              <a:rPr lang="da-DK" dirty="0"/>
              <a:t> (</a:t>
            </a:r>
            <a:r>
              <a:rPr lang="da-DK" dirty="0" err="1"/>
              <a:t>academic</a:t>
            </a:r>
            <a:r>
              <a:rPr lang="da-DK" dirty="0"/>
              <a:t>) </a:t>
            </a:r>
            <a:r>
              <a:rPr lang="da-DK" dirty="0" err="1"/>
              <a:t>life</a:t>
            </a:r>
            <a:endParaRPr lang="da-DK" dirty="0"/>
          </a:p>
          <a:p>
            <a:r>
              <a:rPr lang="da-DK" dirty="0"/>
              <a:t>Bourdieu – </a:t>
            </a:r>
            <a:r>
              <a:rPr lang="da-DK" dirty="0" err="1"/>
              <a:t>biography</a:t>
            </a:r>
            <a:r>
              <a:rPr lang="da-DK" dirty="0"/>
              <a:t> and </a:t>
            </a:r>
            <a:r>
              <a:rPr lang="da-DK" dirty="0" err="1"/>
              <a:t>authorship</a:t>
            </a:r>
            <a:endParaRPr lang="da-DK" dirty="0"/>
          </a:p>
          <a:p>
            <a:r>
              <a:rPr lang="da-DK" dirty="0"/>
              <a:t>The overall </a:t>
            </a:r>
            <a:r>
              <a:rPr lang="da-DK" dirty="0" err="1"/>
              <a:t>project</a:t>
            </a:r>
            <a:r>
              <a:rPr lang="da-DK" dirty="0"/>
              <a:t> – a ”site </a:t>
            </a:r>
            <a:r>
              <a:rPr lang="da-DK" dirty="0" err="1"/>
              <a:t>ontologist</a:t>
            </a:r>
            <a:r>
              <a:rPr lang="da-DK" dirty="0"/>
              <a:t>”</a:t>
            </a:r>
          </a:p>
          <a:p>
            <a:r>
              <a:rPr lang="da-DK" dirty="0" err="1"/>
              <a:t>Key</a:t>
            </a:r>
            <a:r>
              <a:rPr lang="da-DK" dirty="0"/>
              <a:t> </a:t>
            </a:r>
            <a:r>
              <a:rPr lang="da-DK" dirty="0" err="1"/>
              <a:t>concepts</a:t>
            </a:r>
            <a:r>
              <a:rPr lang="da-DK" dirty="0"/>
              <a:t> </a:t>
            </a:r>
          </a:p>
          <a:p>
            <a:r>
              <a:rPr lang="da-DK" dirty="0"/>
              <a:t>Taste and </a:t>
            </a:r>
            <a:r>
              <a:rPr lang="da-DK" dirty="0" err="1"/>
              <a:t>Consumption</a:t>
            </a:r>
            <a:r>
              <a:rPr lang="da-DK" dirty="0"/>
              <a:t> – </a:t>
            </a:r>
            <a:r>
              <a:rPr lang="da-DK" dirty="0" err="1"/>
              <a:t>applications</a:t>
            </a:r>
            <a:endParaRPr lang="da-DK" dirty="0"/>
          </a:p>
          <a:p>
            <a:r>
              <a:rPr lang="da-DK" dirty="0"/>
              <a:t>Bourdieu and </a:t>
            </a:r>
            <a:r>
              <a:rPr lang="da-DK" dirty="0" err="1"/>
              <a:t>markets</a:t>
            </a:r>
            <a:r>
              <a:rPr lang="da-DK" dirty="0"/>
              <a:t> – </a:t>
            </a:r>
            <a:r>
              <a:rPr lang="da-DK" dirty="0" err="1"/>
              <a:t>example</a:t>
            </a:r>
            <a:r>
              <a:rPr lang="da-DK" dirty="0"/>
              <a:t> from global branding</a:t>
            </a:r>
          </a:p>
          <a:p>
            <a:r>
              <a:rPr lang="da-DK" dirty="0"/>
              <a:t>A </a:t>
            </a:r>
            <a:r>
              <a:rPr lang="da-DK" dirty="0" err="1"/>
              <a:t>Reflexive</a:t>
            </a:r>
            <a:r>
              <a:rPr lang="da-DK" dirty="0"/>
              <a:t> </a:t>
            </a:r>
            <a:r>
              <a:rPr lang="da-DK" dirty="0" err="1"/>
              <a:t>Sociology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362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Learning to live with Bourdieu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2168"/>
          </a:xfrm>
        </p:spPr>
        <p:txBody>
          <a:bodyPr>
            <a:normAutofit/>
          </a:bodyPr>
          <a:lstStyle/>
          <a:p>
            <a:r>
              <a:rPr lang="da-DK" dirty="0" err="1"/>
              <a:t>Encountering</a:t>
            </a:r>
            <a:r>
              <a:rPr lang="da-DK" dirty="0"/>
              <a:t> Bourdieu: </a:t>
            </a:r>
          </a:p>
          <a:p>
            <a:pPr lvl="1"/>
            <a:r>
              <a:rPr lang="da-DK" dirty="0"/>
              <a:t>taste (</a:t>
            </a:r>
            <a:r>
              <a:rPr lang="da-DK" dirty="0" err="1"/>
              <a:t>food</a:t>
            </a:r>
            <a:r>
              <a:rPr lang="da-DK" dirty="0"/>
              <a:t>, </a:t>
            </a:r>
            <a:r>
              <a:rPr lang="da-DK" dirty="0" err="1"/>
              <a:t>clothes</a:t>
            </a:r>
            <a:r>
              <a:rPr lang="da-DK" dirty="0"/>
              <a:t>, </a:t>
            </a:r>
            <a:r>
              <a:rPr lang="da-DK" dirty="0" err="1"/>
              <a:t>education</a:t>
            </a:r>
            <a:r>
              <a:rPr lang="da-DK" dirty="0"/>
              <a:t>, </a:t>
            </a:r>
            <a:r>
              <a:rPr lang="da-DK" dirty="0" err="1"/>
              <a:t>marriage</a:t>
            </a:r>
            <a:r>
              <a:rPr lang="da-DK" dirty="0"/>
              <a:t> partner) </a:t>
            </a:r>
            <a:r>
              <a:rPr lang="da-DK" dirty="0" err="1"/>
              <a:t>constituted</a:t>
            </a:r>
            <a:r>
              <a:rPr lang="da-DK" dirty="0"/>
              <a:t> by a set of dispositions </a:t>
            </a:r>
            <a:r>
              <a:rPr lang="da-DK" dirty="0" err="1"/>
              <a:t>shaped</a:t>
            </a:r>
            <a:r>
              <a:rPr lang="da-DK" dirty="0"/>
              <a:t> from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upbringing</a:t>
            </a:r>
            <a:endParaRPr lang="da-DK" dirty="0"/>
          </a:p>
          <a:p>
            <a:r>
              <a:rPr lang="da-DK" dirty="0" err="1"/>
              <a:t>Becomes</a:t>
            </a:r>
            <a:r>
              <a:rPr lang="da-DK" dirty="0"/>
              <a:t> a </a:t>
            </a:r>
            <a:r>
              <a:rPr lang="da-DK" dirty="0" err="1"/>
              <a:t>personal</a:t>
            </a:r>
            <a:r>
              <a:rPr lang="da-DK" dirty="0"/>
              <a:t> </a:t>
            </a:r>
            <a:r>
              <a:rPr lang="da-DK" dirty="0" err="1"/>
              <a:t>reflection</a:t>
            </a:r>
            <a:endParaRPr lang="da-DK" dirty="0"/>
          </a:p>
          <a:p>
            <a:pPr lvl="1"/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754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i="1" dirty="0" err="1"/>
              <a:t>Conatus</a:t>
            </a:r>
            <a:r>
              <a:rPr lang="da-DK" dirty="0"/>
              <a:t> and </a:t>
            </a:r>
            <a:r>
              <a:rPr lang="da-DK" dirty="0" err="1"/>
              <a:t>B.’s</a:t>
            </a:r>
            <a:r>
              <a:rPr lang="da-DK" dirty="0"/>
              <a:t> </a:t>
            </a:r>
            <a:r>
              <a:rPr lang="da-DK" dirty="0" err="1"/>
              <a:t>sociological</a:t>
            </a:r>
            <a:r>
              <a:rPr lang="da-DK" dirty="0"/>
              <a:t> imagination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384066"/>
          </a:xfrm>
        </p:spPr>
        <p:txBody>
          <a:bodyPr>
            <a:normAutofit fontScale="62500" lnSpcReduction="20000"/>
          </a:bodyPr>
          <a:lstStyle/>
          <a:p>
            <a:r>
              <a:rPr lang="da-DK" dirty="0" err="1"/>
              <a:t>Sparse</a:t>
            </a:r>
            <a:r>
              <a:rPr lang="da-DK" dirty="0"/>
              <a:t> </a:t>
            </a:r>
            <a:r>
              <a:rPr lang="da-DK" dirty="0" err="1"/>
              <a:t>biographical</a:t>
            </a:r>
            <a:r>
              <a:rPr lang="da-DK" dirty="0"/>
              <a:t> information –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late</a:t>
            </a:r>
            <a:r>
              <a:rPr lang="da-DK" dirty="0"/>
              <a:t> </a:t>
            </a:r>
            <a:r>
              <a:rPr lang="da-DK" dirty="0" err="1"/>
              <a:t>published</a:t>
            </a:r>
            <a:r>
              <a:rPr lang="da-DK" dirty="0"/>
              <a:t> an ”auto-</a:t>
            </a:r>
            <a:r>
              <a:rPr lang="da-DK" dirty="0" err="1"/>
              <a:t>socio</a:t>
            </a:r>
            <a:r>
              <a:rPr lang="da-DK" dirty="0"/>
              <a:t>-</a:t>
            </a:r>
            <a:r>
              <a:rPr lang="da-DK" dirty="0" err="1"/>
              <a:t>analysis</a:t>
            </a:r>
            <a:r>
              <a:rPr lang="da-DK" dirty="0"/>
              <a:t>”</a:t>
            </a:r>
          </a:p>
          <a:p>
            <a:r>
              <a:rPr lang="da-DK" dirty="0"/>
              <a:t>1930-2002</a:t>
            </a:r>
          </a:p>
          <a:p>
            <a:r>
              <a:rPr lang="da-DK" dirty="0"/>
              <a:t>From Southern France, son of a postal </a:t>
            </a:r>
            <a:r>
              <a:rPr lang="da-DK" dirty="0" err="1"/>
              <a:t>worker</a:t>
            </a:r>
            <a:r>
              <a:rPr lang="da-DK" dirty="0"/>
              <a:t> (</a:t>
            </a:r>
            <a:r>
              <a:rPr lang="da-DK" dirty="0" err="1"/>
              <a:t>orginally</a:t>
            </a:r>
            <a:r>
              <a:rPr lang="da-DK" dirty="0"/>
              <a:t> </a:t>
            </a:r>
            <a:r>
              <a:rPr lang="da-DK" dirty="0" err="1"/>
              <a:t>agricultural</a:t>
            </a:r>
            <a:r>
              <a:rPr lang="da-DK" dirty="0"/>
              <a:t> </a:t>
            </a:r>
            <a:r>
              <a:rPr lang="da-DK" dirty="0" err="1"/>
              <a:t>worker</a:t>
            </a:r>
            <a:r>
              <a:rPr lang="da-DK" dirty="0"/>
              <a:t>)</a:t>
            </a:r>
          </a:p>
          <a:p>
            <a:r>
              <a:rPr lang="da-DK" dirty="0" err="1"/>
              <a:t>Moved</a:t>
            </a:r>
            <a:r>
              <a:rPr lang="da-DK" dirty="0"/>
              <a:t> to elitist </a:t>
            </a:r>
            <a:r>
              <a:rPr lang="da-DK" dirty="0" err="1"/>
              <a:t>boarding</a:t>
            </a:r>
            <a:r>
              <a:rPr lang="da-DK" dirty="0"/>
              <a:t> </a:t>
            </a:r>
            <a:r>
              <a:rPr lang="da-DK" dirty="0" err="1"/>
              <a:t>school</a:t>
            </a:r>
            <a:r>
              <a:rPr lang="da-DK" dirty="0"/>
              <a:t> </a:t>
            </a:r>
            <a:r>
              <a:rPr lang="da-DK" dirty="0" err="1"/>
              <a:t>around</a:t>
            </a:r>
            <a:r>
              <a:rPr lang="da-DK" dirty="0"/>
              <a:t> age 10</a:t>
            </a:r>
          </a:p>
          <a:p>
            <a:pPr lvl="1"/>
            <a:r>
              <a:rPr lang="da-DK" dirty="0" err="1"/>
              <a:t>Feeling</a:t>
            </a:r>
            <a:r>
              <a:rPr lang="da-DK" dirty="0"/>
              <a:t> of alienation and </a:t>
            </a:r>
            <a:r>
              <a:rPr lang="da-DK" dirty="0" err="1"/>
              <a:t>betrayal</a:t>
            </a:r>
            <a:r>
              <a:rPr lang="da-DK" dirty="0"/>
              <a:t> –social </a:t>
            </a:r>
            <a:r>
              <a:rPr lang="da-DK" dirty="0" err="1"/>
              <a:t>background</a:t>
            </a:r>
            <a:r>
              <a:rPr lang="da-DK" dirty="0"/>
              <a:t> is </a:t>
            </a:r>
            <a:r>
              <a:rPr lang="da-DK" dirty="0" err="1"/>
              <a:t>embodied</a:t>
            </a:r>
            <a:r>
              <a:rPr lang="da-DK" dirty="0"/>
              <a:t> and </a:t>
            </a:r>
            <a:r>
              <a:rPr lang="da-DK" dirty="0" err="1"/>
              <a:t>determinate</a:t>
            </a:r>
            <a:r>
              <a:rPr lang="da-DK" dirty="0"/>
              <a:t> of </a:t>
            </a:r>
            <a:r>
              <a:rPr lang="da-DK" dirty="0" err="1"/>
              <a:t>life</a:t>
            </a:r>
            <a:r>
              <a:rPr lang="da-DK" dirty="0"/>
              <a:t> chances (</a:t>
            </a:r>
            <a:r>
              <a:rPr lang="da-DK" dirty="0" err="1"/>
              <a:t>contrary</a:t>
            </a:r>
            <a:r>
              <a:rPr lang="da-DK" dirty="0"/>
              <a:t> to ideals of his </a:t>
            </a:r>
            <a:r>
              <a:rPr lang="da-DK" dirty="0" err="1"/>
              <a:t>father</a:t>
            </a:r>
            <a:r>
              <a:rPr lang="da-DK" dirty="0"/>
              <a:t>)</a:t>
            </a:r>
          </a:p>
          <a:p>
            <a:r>
              <a:rPr lang="da-DK" dirty="0" err="1"/>
              <a:t>Trained</a:t>
            </a:r>
            <a:r>
              <a:rPr lang="da-DK" dirty="0"/>
              <a:t> in </a:t>
            </a:r>
            <a:r>
              <a:rPr lang="da-DK" dirty="0" err="1"/>
              <a:t>Ecole</a:t>
            </a:r>
            <a:r>
              <a:rPr lang="da-DK" dirty="0"/>
              <a:t> Normale </a:t>
            </a:r>
            <a:r>
              <a:rPr lang="da-DK" dirty="0" err="1"/>
              <a:t>Superieur</a:t>
            </a:r>
            <a:r>
              <a:rPr lang="da-DK" dirty="0"/>
              <a:t>  - </a:t>
            </a:r>
            <a:r>
              <a:rPr lang="da-DK" dirty="0" err="1"/>
              <a:t>Canguilheim</a:t>
            </a:r>
            <a:r>
              <a:rPr lang="da-DK" dirty="0"/>
              <a:t>, Aron</a:t>
            </a:r>
          </a:p>
          <a:p>
            <a:r>
              <a:rPr lang="da-DK" dirty="0" err="1"/>
              <a:t>Military</a:t>
            </a:r>
            <a:r>
              <a:rPr lang="da-DK" dirty="0"/>
              <a:t> service in </a:t>
            </a:r>
            <a:r>
              <a:rPr lang="da-DK" dirty="0" err="1"/>
              <a:t>Algeria</a:t>
            </a:r>
            <a:r>
              <a:rPr lang="da-DK" dirty="0"/>
              <a:t> (1955) – </a:t>
            </a:r>
            <a:r>
              <a:rPr lang="da-DK" dirty="0" err="1"/>
              <a:t>later</a:t>
            </a:r>
            <a:r>
              <a:rPr lang="da-DK" dirty="0"/>
              <a:t> </a:t>
            </a:r>
            <a:r>
              <a:rPr lang="da-DK" dirty="0" err="1"/>
              <a:t>stayed</a:t>
            </a:r>
            <a:r>
              <a:rPr lang="da-DK" dirty="0"/>
              <a:t> and </a:t>
            </a:r>
            <a:r>
              <a:rPr lang="da-DK" dirty="0" err="1"/>
              <a:t>studied</a:t>
            </a:r>
            <a:r>
              <a:rPr lang="da-DK" dirty="0"/>
              <a:t> </a:t>
            </a:r>
            <a:r>
              <a:rPr lang="da-DK" dirty="0" err="1"/>
              <a:t>Algerian</a:t>
            </a:r>
            <a:r>
              <a:rPr lang="da-DK" dirty="0"/>
              <a:t> </a:t>
            </a:r>
            <a:r>
              <a:rPr lang="da-DK" dirty="0" err="1"/>
              <a:t>agricultural</a:t>
            </a:r>
            <a:r>
              <a:rPr lang="da-DK" dirty="0"/>
              <a:t> and </a:t>
            </a:r>
            <a:r>
              <a:rPr lang="da-DK" dirty="0" err="1"/>
              <a:t>tribal</a:t>
            </a:r>
            <a:r>
              <a:rPr lang="da-DK" dirty="0"/>
              <a:t> </a:t>
            </a:r>
            <a:r>
              <a:rPr lang="da-DK" dirty="0" err="1"/>
              <a:t>life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Part of </a:t>
            </a:r>
            <a:r>
              <a:rPr lang="da-DK" dirty="0" err="1"/>
              <a:t>establishing</a:t>
            </a:r>
            <a:r>
              <a:rPr lang="da-DK" dirty="0"/>
              <a:t> </a:t>
            </a:r>
            <a:r>
              <a:rPr lang="da-DK" dirty="0" err="1"/>
              <a:t>sociology</a:t>
            </a:r>
            <a:r>
              <a:rPr lang="da-DK" dirty="0"/>
              <a:t> as </a:t>
            </a:r>
            <a:r>
              <a:rPr lang="da-DK" dirty="0" err="1"/>
              <a:t>academic</a:t>
            </a:r>
            <a:r>
              <a:rPr lang="da-DK" dirty="0"/>
              <a:t> </a:t>
            </a:r>
            <a:r>
              <a:rPr lang="da-DK" dirty="0" err="1"/>
              <a:t>discipline</a:t>
            </a:r>
            <a:r>
              <a:rPr lang="da-DK" dirty="0"/>
              <a:t> in France, </a:t>
            </a:r>
            <a:r>
              <a:rPr lang="da-DK" dirty="0" err="1"/>
              <a:t>influenced</a:t>
            </a:r>
            <a:r>
              <a:rPr lang="da-DK" dirty="0"/>
              <a:t> by Raymond Aron, an </a:t>
            </a:r>
            <a:r>
              <a:rPr lang="da-DK" dirty="0" err="1"/>
              <a:t>early</a:t>
            </a:r>
            <a:r>
              <a:rPr lang="da-DK" dirty="0"/>
              <a:t> </a:t>
            </a:r>
            <a:r>
              <a:rPr lang="da-DK" dirty="0" err="1"/>
              <a:t>critic</a:t>
            </a:r>
            <a:r>
              <a:rPr lang="da-DK" dirty="0"/>
              <a:t> of marxist </a:t>
            </a:r>
            <a:r>
              <a:rPr lang="da-DK" dirty="0" err="1"/>
              <a:t>existentialists</a:t>
            </a:r>
            <a:r>
              <a:rPr lang="da-DK" dirty="0"/>
              <a:t> - + </a:t>
            </a:r>
            <a:r>
              <a:rPr lang="da-DK" dirty="0" err="1"/>
              <a:t>Bachelard</a:t>
            </a:r>
            <a:r>
              <a:rPr lang="da-DK" dirty="0"/>
              <a:t> + </a:t>
            </a:r>
            <a:r>
              <a:rPr lang="da-DK" dirty="0" err="1"/>
              <a:t>Canguilheim</a:t>
            </a:r>
            <a:r>
              <a:rPr lang="da-DK" dirty="0"/>
              <a:t> (ENS)</a:t>
            </a:r>
          </a:p>
          <a:p>
            <a:r>
              <a:rPr lang="da-DK" dirty="0" err="1"/>
              <a:t>Took</a:t>
            </a:r>
            <a:r>
              <a:rPr lang="da-DK" dirty="0"/>
              <a:t> </a:t>
            </a:r>
            <a:r>
              <a:rPr lang="da-DK" dirty="0" err="1"/>
              <a:t>Aron’s</a:t>
            </a:r>
            <a:r>
              <a:rPr lang="da-DK" dirty="0"/>
              <a:t> </a:t>
            </a:r>
            <a:r>
              <a:rPr lang="da-DK" dirty="0" err="1"/>
              <a:t>chair</a:t>
            </a:r>
            <a:r>
              <a:rPr lang="da-DK" dirty="0"/>
              <a:t> as head of </a:t>
            </a:r>
            <a:r>
              <a:rPr lang="da-DK" i="1" dirty="0"/>
              <a:t>Centre de </a:t>
            </a:r>
            <a:r>
              <a:rPr lang="da-DK" i="1" dirty="0" err="1"/>
              <a:t>Sociologie</a:t>
            </a:r>
            <a:r>
              <a:rPr lang="da-DK" i="1" dirty="0"/>
              <a:t> </a:t>
            </a:r>
            <a:r>
              <a:rPr lang="da-DK" i="1" dirty="0" err="1"/>
              <a:t>Européenne</a:t>
            </a:r>
            <a:r>
              <a:rPr lang="da-DK" i="1" dirty="0"/>
              <a:t> </a:t>
            </a:r>
          </a:p>
          <a:p>
            <a:r>
              <a:rPr lang="da-DK" dirty="0" err="1"/>
              <a:t>Founder</a:t>
            </a:r>
            <a:r>
              <a:rPr lang="da-DK" dirty="0"/>
              <a:t> of journal,  </a:t>
            </a:r>
            <a:r>
              <a:rPr lang="da-DK" i="1" dirty="0" err="1"/>
              <a:t>Actes</a:t>
            </a:r>
            <a:r>
              <a:rPr lang="da-DK" i="1" dirty="0"/>
              <a:t> de la </a:t>
            </a:r>
            <a:r>
              <a:rPr lang="da-DK" i="1" dirty="0" err="1"/>
              <a:t>Recherche</a:t>
            </a:r>
            <a:r>
              <a:rPr lang="da-DK" i="1" dirty="0"/>
              <a:t> en Sciences Sociale</a:t>
            </a:r>
            <a:r>
              <a:rPr lang="da-DK" dirty="0"/>
              <a:t> (1975) </a:t>
            </a:r>
          </a:p>
          <a:p>
            <a:r>
              <a:rPr lang="da-DK" dirty="0"/>
              <a:t>Professor at College de France (1981)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1475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Conatus</a:t>
            </a:r>
            <a:r>
              <a:rPr lang="da-DK" dirty="0"/>
              <a:t> …2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Feeling</a:t>
            </a:r>
            <a:r>
              <a:rPr lang="da-DK" dirty="0"/>
              <a:t> ”</a:t>
            </a:r>
            <a:r>
              <a:rPr lang="da-DK" i="1" dirty="0" err="1"/>
              <a:t>sociologically</a:t>
            </a:r>
            <a:r>
              <a:rPr lang="da-DK" i="1" dirty="0"/>
              <a:t> </a:t>
            </a:r>
            <a:r>
              <a:rPr lang="da-DK" i="1" dirty="0" err="1"/>
              <a:t>improbable</a:t>
            </a:r>
            <a:r>
              <a:rPr lang="da-DK" dirty="0"/>
              <a:t>” </a:t>
            </a:r>
            <a:r>
              <a:rPr lang="da-DK" dirty="0" err="1"/>
              <a:t>became</a:t>
            </a:r>
            <a:r>
              <a:rPr lang="da-DK" dirty="0"/>
              <a:t> </a:t>
            </a:r>
            <a:r>
              <a:rPr lang="da-DK" dirty="0" err="1"/>
              <a:t>driving</a:t>
            </a:r>
            <a:r>
              <a:rPr lang="da-DK" dirty="0"/>
              <a:t> force for </a:t>
            </a:r>
            <a:r>
              <a:rPr lang="da-DK" dirty="0" err="1"/>
              <a:t>academic</a:t>
            </a:r>
            <a:r>
              <a:rPr lang="da-DK" dirty="0"/>
              <a:t> venture:</a:t>
            </a:r>
          </a:p>
          <a:p>
            <a:pPr lvl="1"/>
            <a:r>
              <a:rPr lang="da-DK" i="1" dirty="0"/>
              <a:t>"I never </a:t>
            </a:r>
            <a:r>
              <a:rPr lang="da-DK" i="1" dirty="0" err="1"/>
              <a:t>feel</a:t>
            </a:r>
            <a:r>
              <a:rPr lang="da-DK" i="1" dirty="0"/>
              <a:t> </a:t>
            </a:r>
            <a:r>
              <a:rPr lang="da-DK" i="1" dirty="0" err="1"/>
              <a:t>myself</a:t>
            </a:r>
            <a:r>
              <a:rPr lang="da-DK" i="1" dirty="0"/>
              <a:t> </a:t>
            </a:r>
            <a:r>
              <a:rPr lang="da-DK" i="1" dirty="0" err="1"/>
              <a:t>fully</a:t>
            </a:r>
            <a:r>
              <a:rPr lang="da-DK" i="1" dirty="0"/>
              <a:t> </a:t>
            </a:r>
            <a:r>
              <a:rPr lang="da-DK" i="1" dirty="0" err="1"/>
              <a:t>justified</a:t>
            </a:r>
            <a:r>
              <a:rPr lang="da-DK" i="1" dirty="0"/>
              <a:t> in </a:t>
            </a:r>
            <a:r>
              <a:rPr lang="da-DK" i="1" dirty="0" err="1"/>
              <a:t>being</a:t>
            </a:r>
            <a:r>
              <a:rPr lang="da-DK" i="1" dirty="0"/>
              <a:t> an </a:t>
            </a:r>
            <a:r>
              <a:rPr lang="da-DK" i="1" dirty="0" err="1"/>
              <a:t>intellectual</a:t>
            </a:r>
            <a:r>
              <a:rPr lang="da-DK" i="1" dirty="0"/>
              <a:t>, I </a:t>
            </a:r>
            <a:r>
              <a:rPr lang="da-DK" i="1" dirty="0" err="1"/>
              <a:t>don't</a:t>
            </a:r>
            <a:r>
              <a:rPr lang="da-DK" i="1" dirty="0"/>
              <a:t> </a:t>
            </a:r>
            <a:r>
              <a:rPr lang="da-DK" i="1" dirty="0" err="1"/>
              <a:t>feel</a:t>
            </a:r>
            <a:r>
              <a:rPr lang="da-DK" i="1" dirty="0"/>
              <a:t> at </a:t>
            </a:r>
            <a:r>
              <a:rPr lang="da-DK" i="1" dirty="0" err="1"/>
              <a:t>home</a:t>
            </a:r>
            <a:r>
              <a:rPr lang="da-DK" i="1" dirty="0"/>
              <a:t>, I have the </a:t>
            </a:r>
            <a:r>
              <a:rPr lang="da-DK" i="1" dirty="0" err="1"/>
              <a:t>feeling</a:t>
            </a:r>
            <a:r>
              <a:rPr lang="da-DK" i="1" dirty="0"/>
              <a:t> of </a:t>
            </a:r>
            <a:r>
              <a:rPr lang="da-DK" i="1" dirty="0" err="1"/>
              <a:t>having</a:t>
            </a:r>
            <a:r>
              <a:rPr lang="da-DK" i="1" dirty="0"/>
              <a:t> to </a:t>
            </a:r>
            <a:r>
              <a:rPr lang="da-DK" i="1" dirty="0" err="1"/>
              <a:t>justify</a:t>
            </a:r>
            <a:r>
              <a:rPr lang="da-DK" i="1" dirty="0"/>
              <a:t> (to </a:t>
            </a:r>
            <a:r>
              <a:rPr lang="da-DK" i="1" dirty="0" err="1"/>
              <a:t>whom</a:t>
            </a:r>
            <a:r>
              <a:rPr lang="da-DK" i="1" dirty="0"/>
              <a:t>? I have </a:t>
            </a:r>
            <a:r>
              <a:rPr lang="da-DK" i="1" dirty="0" err="1"/>
              <a:t>no</a:t>
            </a:r>
            <a:r>
              <a:rPr lang="da-DK" i="1" dirty="0"/>
              <a:t> </a:t>
            </a:r>
            <a:r>
              <a:rPr lang="da-DK" i="1" dirty="0" err="1"/>
              <a:t>idea</a:t>
            </a:r>
            <a:r>
              <a:rPr lang="da-DK" i="1" dirty="0"/>
              <a:t>) </a:t>
            </a:r>
            <a:r>
              <a:rPr lang="da-DK" i="1" dirty="0" err="1"/>
              <a:t>what</a:t>
            </a:r>
            <a:r>
              <a:rPr lang="da-DK" i="1" dirty="0"/>
              <a:t> </a:t>
            </a:r>
            <a:r>
              <a:rPr lang="da-DK" i="1" dirty="0" err="1"/>
              <a:t>seems</a:t>
            </a:r>
            <a:r>
              <a:rPr lang="da-DK" i="1" dirty="0"/>
              <a:t> to </a:t>
            </a:r>
            <a:r>
              <a:rPr lang="da-DK" i="1" dirty="0" err="1"/>
              <a:t>me</a:t>
            </a:r>
            <a:r>
              <a:rPr lang="da-DK" i="1" dirty="0"/>
              <a:t> an </a:t>
            </a:r>
            <a:r>
              <a:rPr lang="da-DK" i="1" dirty="0" err="1"/>
              <a:t>unjustifiable</a:t>
            </a:r>
            <a:r>
              <a:rPr lang="da-DK" i="1" dirty="0"/>
              <a:t> </a:t>
            </a:r>
            <a:r>
              <a:rPr lang="da-DK" i="1" dirty="0" err="1"/>
              <a:t>privilege</a:t>
            </a:r>
            <a:r>
              <a:rPr lang="da-DK" i="1" dirty="0"/>
              <a:t>."</a:t>
            </a:r>
            <a:r>
              <a:rPr lang="da-DK" dirty="0"/>
              <a:t> Bourdieu, SIQ, p. 47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2137342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24910</TotalTime>
  <Words>2906</Words>
  <Application>Microsoft Macintosh PowerPoint</Application>
  <PresentationFormat>Skærmshow (4:3)</PresentationFormat>
  <Paragraphs>311</Paragraphs>
  <Slides>49</Slides>
  <Notes>10</Notes>
  <HiddenSlides>4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49</vt:i4>
      </vt:variant>
    </vt:vector>
  </HeadingPairs>
  <TitlesOfParts>
    <vt:vector size="56" baseType="lpstr">
      <vt:lpstr>Arial</vt:lpstr>
      <vt:lpstr>Calibri</vt:lpstr>
      <vt:lpstr>Monotype Sorts</vt:lpstr>
      <vt:lpstr>Times New Roman</vt:lpstr>
      <vt:lpstr>Trebuchet MS</vt:lpstr>
      <vt:lpstr>Webdings</vt:lpstr>
      <vt:lpstr>Kontortema</vt:lpstr>
      <vt:lpstr>Bourdieu</vt:lpstr>
      <vt:lpstr>PowerPoint-præsentation</vt:lpstr>
      <vt:lpstr>PowerPoint-præsentation</vt:lpstr>
      <vt:lpstr>PowerPoint-præsentation</vt:lpstr>
      <vt:lpstr>PowerPoint-præsentation</vt:lpstr>
      <vt:lpstr>Structure</vt:lpstr>
      <vt:lpstr>Learning to live with Bourdieu</vt:lpstr>
      <vt:lpstr>Conatus and B.’s sociological imagination</vt:lpstr>
      <vt:lpstr>Conatus …2</vt:lpstr>
      <vt:lpstr>Authorship</vt:lpstr>
      <vt:lpstr>”I didn’t make the rules, right?” Key tenets of Bourdieu’s approach</vt:lpstr>
      <vt:lpstr>Eclectic theory building</vt:lpstr>
      <vt:lpstr>B’s project</vt:lpstr>
      <vt:lpstr>Metaphors </vt:lpstr>
      <vt:lpstr> </vt:lpstr>
      <vt:lpstr>PowerPoint-præsentation</vt:lpstr>
      <vt:lpstr>Status and Taste</vt:lpstr>
      <vt:lpstr>Aesthetic judgements</vt:lpstr>
      <vt:lpstr>Taste, consumption and class</vt:lpstr>
      <vt:lpstr>PowerPoint-præsentation</vt:lpstr>
      <vt:lpstr>PowerPoint-præsentation</vt:lpstr>
      <vt:lpstr>PowerPoint-præsentation</vt:lpstr>
      <vt:lpstr>PowerPoint-præsentation</vt:lpstr>
      <vt:lpstr>Field 2</vt:lpstr>
      <vt:lpstr>The field of style, historically</vt:lpstr>
      <vt:lpstr>PowerPoint-præsentation</vt:lpstr>
      <vt:lpstr>PowerPoint-præsentation</vt:lpstr>
      <vt:lpstr>At the centre of style:  Showing your Self</vt:lpstr>
      <vt:lpstr>Being in a field</vt:lpstr>
      <vt:lpstr>PowerPoint-præsentation</vt:lpstr>
      <vt:lpstr>PowerPoint-præsentation</vt:lpstr>
      <vt:lpstr>PowerPoint-præsentation</vt:lpstr>
      <vt:lpstr>Serendipity? </vt:lpstr>
      <vt:lpstr>PowerPoint-præsentation</vt:lpstr>
      <vt:lpstr>Practices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Bourdieu and markets</vt:lpstr>
      <vt:lpstr>Fields of production</vt:lpstr>
      <vt:lpstr>PowerPoint-præsentation</vt:lpstr>
      <vt:lpstr>PowerPoint-præsentation</vt:lpstr>
      <vt:lpstr>PowerPoint-præsentation</vt:lpstr>
      <vt:lpstr>FLAG</vt:lpstr>
      <vt:lpstr>A reflexive sociology</vt:lpstr>
      <vt:lpstr>Criticism</vt:lpstr>
      <vt:lpstr>Some further readings</vt:lpstr>
    </vt:vector>
  </TitlesOfParts>
  <Company>Syddansk Universitet - Samfundsvidenskab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Bourdieu</dc:title>
  <dc:creator>Dannie Kjeldgaard</dc:creator>
  <cp:lastModifiedBy>Dannie Kjeldgaard</cp:lastModifiedBy>
  <cp:revision>131</cp:revision>
  <cp:lastPrinted>2012-08-21T15:13:11Z</cp:lastPrinted>
  <dcterms:created xsi:type="dcterms:W3CDTF">2012-08-08T04:49:56Z</dcterms:created>
  <dcterms:modified xsi:type="dcterms:W3CDTF">2021-11-11T13:36:37Z</dcterms:modified>
</cp:coreProperties>
</file>