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53"/>
  </p:notesMasterIdLst>
  <p:handoutMasterIdLst>
    <p:handoutMasterId r:id="rId54"/>
  </p:handoutMasterIdLst>
  <p:sldIdLst>
    <p:sldId id="371" r:id="rId2"/>
    <p:sldId id="410" r:id="rId3"/>
    <p:sldId id="293" r:id="rId4"/>
    <p:sldId id="404" r:id="rId5"/>
    <p:sldId id="409" r:id="rId6"/>
    <p:sldId id="343" r:id="rId7"/>
    <p:sldId id="402" r:id="rId8"/>
    <p:sldId id="344" r:id="rId9"/>
    <p:sldId id="345" r:id="rId10"/>
    <p:sldId id="408" r:id="rId11"/>
    <p:sldId id="369" r:id="rId12"/>
    <p:sldId id="413" r:id="rId13"/>
    <p:sldId id="403" r:id="rId14"/>
    <p:sldId id="415" r:id="rId15"/>
    <p:sldId id="288" r:id="rId16"/>
    <p:sldId id="299" r:id="rId17"/>
    <p:sldId id="412" r:id="rId18"/>
    <p:sldId id="304" r:id="rId19"/>
    <p:sldId id="296" r:id="rId20"/>
    <p:sldId id="407" r:id="rId21"/>
    <p:sldId id="414" r:id="rId22"/>
    <p:sldId id="367" r:id="rId23"/>
    <p:sldId id="337" r:id="rId24"/>
    <p:sldId id="340" r:id="rId25"/>
    <p:sldId id="298" r:id="rId26"/>
    <p:sldId id="356" r:id="rId27"/>
    <p:sldId id="310" r:id="rId28"/>
    <p:sldId id="362" r:id="rId29"/>
    <p:sldId id="338" r:id="rId30"/>
    <p:sldId id="399" r:id="rId31"/>
    <p:sldId id="341" r:id="rId32"/>
    <p:sldId id="349" r:id="rId33"/>
    <p:sldId id="342" r:id="rId34"/>
    <p:sldId id="394" r:id="rId35"/>
    <p:sldId id="418" r:id="rId36"/>
    <p:sldId id="297" r:id="rId37"/>
    <p:sldId id="364" r:id="rId38"/>
    <p:sldId id="365" r:id="rId39"/>
    <p:sldId id="405" r:id="rId40"/>
    <p:sldId id="421" r:id="rId41"/>
    <p:sldId id="391" r:id="rId42"/>
    <p:sldId id="379" r:id="rId43"/>
    <p:sldId id="406" r:id="rId44"/>
    <p:sldId id="388" r:id="rId45"/>
    <p:sldId id="378" r:id="rId46"/>
    <p:sldId id="416" r:id="rId47"/>
    <p:sldId id="419" r:id="rId48"/>
    <p:sldId id="387" r:id="rId49"/>
    <p:sldId id="417" r:id="rId50"/>
    <p:sldId id="420" r:id="rId51"/>
    <p:sldId id="370" r:id="rId5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A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5226" autoAdjust="0"/>
  </p:normalViewPr>
  <p:slideViewPr>
    <p:cSldViewPr>
      <p:cViewPr>
        <p:scale>
          <a:sx n="86" d="100"/>
          <a:sy n="86" d="100"/>
        </p:scale>
        <p:origin x="54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400" y="-199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11FCD-2CF4-42A8-B006-81EBFDB8271F}"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D2CD52F-5969-4A96-90C1-3F623CC725C6}">
      <dgm:prSet phldrT="[Text]"/>
      <dgm:spPr/>
      <dgm:t>
        <a:bodyPr/>
        <a:lstStyle/>
        <a:p>
          <a:r>
            <a:rPr lang="en-GB" sz="1800" b="0" i="1" u="none" strike="noStrike" baseline="0" dirty="0">
              <a:latin typeface="Times New Roman" panose="02020603050405020304" pitchFamily="18" charset="0"/>
            </a:rPr>
            <a:t>Embodied experiences Day-to-day experiences grounded in the body</a:t>
          </a:r>
        </a:p>
        <a:p>
          <a:r>
            <a:rPr lang="en-GB" sz="1800" b="0" i="1" u="none" strike="noStrike" baseline="0" dirty="0">
              <a:latin typeface="Times New Roman" panose="02020603050405020304" pitchFamily="18" charset="0"/>
            </a:rPr>
            <a:t>Experiential ethnicity</a:t>
          </a:r>
        </a:p>
        <a:p>
          <a:endParaRPr lang="en-FI" dirty="0"/>
        </a:p>
      </dgm:t>
    </dgm:pt>
    <dgm:pt modelId="{BFD85A39-9B8F-44E1-B908-79A55E167DB2}" type="parTrans" cxnId="{14FCDCAB-62F3-4CF9-871A-FEDF1696B4DC}">
      <dgm:prSet/>
      <dgm:spPr/>
      <dgm:t>
        <a:bodyPr/>
        <a:lstStyle/>
        <a:p>
          <a:endParaRPr lang="en-FI"/>
        </a:p>
      </dgm:t>
    </dgm:pt>
    <dgm:pt modelId="{52885624-5091-4337-AA68-8717C55C0AFF}" type="sibTrans" cxnId="{14FCDCAB-62F3-4CF9-871A-FEDF1696B4DC}">
      <dgm:prSet/>
      <dgm:spPr/>
      <dgm:t>
        <a:bodyPr/>
        <a:lstStyle/>
        <a:p>
          <a:endParaRPr lang="en-FI"/>
        </a:p>
      </dgm:t>
    </dgm:pt>
    <dgm:pt modelId="{D597B25A-855F-46B5-A2B2-AB03EB40B436}">
      <dgm:prSet phldrT="[Text]"/>
      <dgm:spPr/>
      <dgm:t>
        <a:bodyPr/>
        <a:lstStyle/>
        <a:p>
          <a:r>
            <a:rPr lang="en-GB" b="0" i="1" u="none" strike="noStrike" baseline="0" dirty="0">
              <a:latin typeface="Times New Roman" panose="02020603050405020304" pitchFamily="18" charset="0"/>
            </a:rPr>
            <a:t>Embodied  imaginary Multi-sensorial and </a:t>
          </a:r>
          <a:r>
            <a:rPr lang="en-GB" b="0" i="1" u="none" strike="noStrike" baseline="0" dirty="0" err="1">
              <a:latin typeface="Times New Roman" panose="02020603050405020304" pitchFamily="18" charset="0"/>
            </a:rPr>
            <a:t>kinesthetic</a:t>
          </a:r>
          <a:r>
            <a:rPr lang="en-GB" b="0" i="1" u="none" strike="noStrike" baseline="0" dirty="0">
              <a:latin typeface="Times New Roman" panose="02020603050405020304" pitchFamily="18" charset="0"/>
            </a:rPr>
            <a:t>  imaginary</a:t>
          </a:r>
        </a:p>
        <a:p>
          <a:r>
            <a:rPr lang="en-GB" b="0" i="1" u="none" strike="noStrike" baseline="0" dirty="0">
              <a:latin typeface="Times New Roman" panose="02020603050405020304" pitchFamily="18" charset="0"/>
            </a:rPr>
            <a:t>Virtual ethnicity</a:t>
          </a:r>
          <a:endParaRPr lang="en-FI" dirty="0"/>
        </a:p>
      </dgm:t>
    </dgm:pt>
    <dgm:pt modelId="{3FCC2112-1700-4BBD-804F-C9690C5EA871}" type="parTrans" cxnId="{CE114BDA-09C7-43E1-B0DD-101375C2847F}">
      <dgm:prSet/>
      <dgm:spPr/>
      <dgm:t>
        <a:bodyPr/>
        <a:lstStyle/>
        <a:p>
          <a:endParaRPr lang="en-FI"/>
        </a:p>
      </dgm:t>
    </dgm:pt>
    <dgm:pt modelId="{27EB9D8B-9C21-4821-8B50-AE3E6E666333}" type="sibTrans" cxnId="{CE114BDA-09C7-43E1-B0DD-101375C2847F}">
      <dgm:prSet/>
      <dgm:spPr/>
      <dgm:t>
        <a:bodyPr/>
        <a:lstStyle/>
        <a:p>
          <a:endParaRPr lang="en-FI"/>
        </a:p>
      </dgm:t>
    </dgm:pt>
    <dgm:pt modelId="{59D3D257-0AC5-49C2-BDC7-79F6772BF97A}">
      <dgm:prSet phldrT="[Text]"/>
      <dgm:spPr/>
      <dgm:t>
        <a:bodyPr/>
        <a:lstStyle/>
        <a:p>
          <a:r>
            <a:rPr lang="en-GB" b="0" i="1" u="none" strike="noStrike" baseline="0" dirty="0">
              <a:latin typeface="Times New Roman" panose="02020603050405020304" pitchFamily="18" charset="0"/>
            </a:rPr>
            <a:t>Embodied interactions Shared body techniques and imaginary</a:t>
          </a:r>
        </a:p>
        <a:p>
          <a:r>
            <a:rPr lang="en-GB" b="0" i="1" u="none" strike="noStrike" baseline="0" dirty="0">
              <a:latin typeface="Times New Roman" panose="02020603050405020304" pitchFamily="18" charset="0"/>
            </a:rPr>
            <a:t>Melted bodies</a:t>
          </a:r>
          <a:endParaRPr lang="en-FI" dirty="0"/>
        </a:p>
      </dgm:t>
    </dgm:pt>
    <dgm:pt modelId="{7067325E-1B4C-47E8-AFFC-DDC5F1BE769A}" type="parTrans" cxnId="{D93F31CE-6807-4634-AE2D-5A867B95D57D}">
      <dgm:prSet/>
      <dgm:spPr/>
      <dgm:t>
        <a:bodyPr/>
        <a:lstStyle/>
        <a:p>
          <a:endParaRPr lang="en-FI"/>
        </a:p>
      </dgm:t>
    </dgm:pt>
    <dgm:pt modelId="{4684F25B-79F9-429E-9208-A545AA9433F5}" type="sibTrans" cxnId="{D93F31CE-6807-4634-AE2D-5A867B95D57D}">
      <dgm:prSet/>
      <dgm:spPr/>
      <dgm:t>
        <a:bodyPr/>
        <a:lstStyle/>
        <a:p>
          <a:endParaRPr lang="en-FI"/>
        </a:p>
      </dgm:t>
    </dgm:pt>
    <dgm:pt modelId="{050A8742-FFA8-49CE-9708-96B8B52B3EDE}" type="pres">
      <dgm:prSet presAssocID="{E0E11FCD-2CF4-42A8-B006-81EBFDB8271F}" presName="Name0" presStyleCnt="0">
        <dgm:presLayoutVars>
          <dgm:chMax val="7"/>
          <dgm:dir/>
          <dgm:resizeHandles val="exact"/>
        </dgm:presLayoutVars>
      </dgm:prSet>
      <dgm:spPr/>
    </dgm:pt>
    <dgm:pt modelId="{FC54BF9B-F942-4DF0-915B-42C7E707BC40}" type="pres">
      <dgm:prSet presAssocID="{E0E11FCD-2CF4-42A8-B006-81EBFDB8271F}" presName="ellipse1" presStyleLbl="vennNode1" presStyleIdx="0" presStyleCnt="3">
        <dgm:presLayoutVars>
          <dgm:bulletEnabled val="1"/>
        </dgm:presLayoutVars>
      </dgm:prSet>
      <dgm:spPr/>
    </dgm:pt>
    <dgm:pt modelId="{7728C622-D5DB-4AA6-92D4-F60D976941C7}" type="pres">
      <dgm:prSet presAssocID="{E0E11FCD-2CF4-42A8-B006-81EBFDB8271F}" presName="ellipse2" presStyleLbl="vennNode1" presStyleIdx="1" presStyleCnt="3">
        <dgm:presLayoutVars>
          <dgm:bulletEnabled val="1"/>
        </dgm:presLayoutVars>
      </dgm:prSet>
      <dgm:spPr/>
    </dgm:pt>
    <dgm:pt modelId="{397530EF-3A99-4EF9-95DC-84DD610A1482}" type="pres">
      <dgm:prSet presAssocID="{E0E11FCD-2CF4-42A8-B006-81EBFDB8271F}" presName="ellipse3" presStyleLbl="vennNode1" presStyleIdx="2" presStyleCnt="3">
        <dgm:presLayoutVars>
          <dgm:bulletEnabled val="1"/>
        </dgm:presLayoutVars>
      </dgm:prSet>
      <dgm:spPr/>
    </dgm:pt>
  </dgm:ptLst>
  <dgm:cxnLst>
    <dgm:cxn modelId="{10412517-7160-44B8-8311-EA775B52A499}" type="presOf" srcId="{59D3D257-0AC5-49C2-BDC7-79F6772BF97A}" destId="{397530EF-3A99-4EF9-95DC-84DD610A1482}" srcOrd="0" destOrd="0" presId="urn:microsoft.com/office/officeart/2005/8/layout/rings+Icon"/>
    <dgm:cxn modelId="{C7ECDF8D-7BE5-415E-B143-C2C80FF809C8}" type="presOf" srcId="{E0E11FCD-2CF4-42A8-B006-81EBFDB8271F}" destId="{050A8742-FFA8-49CE-9708-96B8B52B3EDE}" srcOrd="0" destOrd="0" presId="urn:microsoft.com/office/officeart/2005/8/layout/rings+Icon"/>
    <dgm:cxn modelId="{14FCDCAB-62F3-4CF9-871A-FEDF1696B4DC}" srcId="{E0E11FCD-2CF4-42A8-B006-81EBFDB8271F}" destId="{7D2CD52F-5969-4A96-90C1-3F623CC725C6}" srcOrd="0" destOrd="0" parTransId="{BFD85A39-9B8F-44E1-B908-79A55E167DB2}" sibTransId="{52885624-5091-4337-AA68-8717C55C0AFF}"/>
    <dgm:cxn modelId="{D93F31CE-6807-4634-AE2D-5A867B95D57D}" srcId="{E0E11FCD-2CF4-42A8-B006-81EBFDB8271F}" destId="{59D3D257-0AC5-49C2-BDC7-79F6772BF97A}" srcOrd="2" destOrd="0" parTransId="{7067325E-1B4C-47E8-AFFC-DDC5F1BE769A}" sibTransId="{4684F25B-79F9-429E-9208-A545AA9433F5}"/>
    <dgm:cxn modelId="{0D4514D1-3969-4E50-96BC-77231D4C95D5}" type="presOf" srcId="{7D2CD52F-5969-4A96-90C1-3F623CC725C6}" destId="{FC54BF9B-F942-4DF0-915B-42C7E707BC40}" srcOrd="0" destOrd="0" presId="urn:microsoft.com/office/officeart/2005/8/layout/rings+Icon"/>
    <dgm:cxn modelId="{CE114BDA-09C7-43E1-B0DD-101375C2847F}" srcId="{E0E11FCD-2CF4-42A8-B006-81EBFDB8271F}" destId="{D597B25A-855F-46B5-A2B2-AB03EB40B436}" srcOrd="1" destOrd="0" parTransId="{3FCC2112-1700-4BBD-804F-C9690C5EA871}" sibTransId="{27EB9D8B-9C21-4821-8B50-AE3E6E666333}"/>
    <dgm:cxn modelId="{098F5BE3-E860-4E24-BFCD-EBDA65C02914}" type="presOf" srcId="{D597B25A-855F-46B5-A2B2-AB03EB40B436}" destId="{7728C622-D5DB-4AA6-92D4-F60D976941C7}" srcOrd="0" destOrd="0" presId="urn:microsoft.com/office/officeart/2005/8/layout/rings+Icon"/>
    <dgm:cxn modelId="{3F17DEAF-842E-4EF8-BB5D-399873F210C3}" type="presParOf" srcId="{050A8742-FFA8-49CE-9708-96B8B52B3EDE}" destId="{FC54BF9B-F942-4DF0-915B-42C7E707BC40}" srcOrd="0" destOrd="0" presId="urn:microsoft.com/office/officeart/2005/8/layout/rings+Icon"/>
    <dgm:cxn modelId="{30E4772B-5282-45B2-8223-AB26AB675F21}" type="presParOf" srcId="{050A8742-FFA8-49CE-9708-96B8B52B3EDE}" destId="{7728C622-D5DB-4AA6-92D4-F60D976941C7}" srcOrd="1" destOrd="0" presId="urn:microsoft.com/office/officeart/2005/8/layout/rings+Icon"/>
    <dgm:cxn modelId="{C06C49D3-B8C3-4BD8-B6B7-FD3D65E0382E}" type="presParOf" srcId="{050A8742-FFA8-49CE-9708-96B8B52B3EDE}" destId="{397530EF-3A99-4EF9-95DC-84DD610A1482}"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4BF9B-F942-4DF0-915B-42C7E707BC40}">
      <dsp:nvSpPr>
        <dsp:cNvPr id="0" name=""/>
        <dsp:cNvSpPr/>
      </dsp:nvSpPr>
      <dsp:spPr>
        <a:xfrm>
          <a:off x="0" y="21411"/>
          <a:ext cx="1802831" cy="1802805"/>
        </a:xfrm>
        <a:prstGeom prst="ellipse">
          <a:avLst/>
        </a:prstGeom>
        <a:solidFill>
          <a:schemeClr val="accent1">
            <a:alpha val="5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Embodied experiences Day-to-day experiences grounded in the body</a:t>
          </a:r>
        </a:p>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Experiential ethnicity</a:t>
          </a:r>
        </a:p>
        <a:p>
          <a:pPr marL="0" lvl="0" indent="0" algn="ctr" defTabSz="488950">
            <a:lnSpc>
              <a:spcPct val="90000"/>
            </a:lnSpc>
            <a:spcBef>
              <a:spcPct val="0"/>
            </a:spcBef>
            <a:spcAft>
              <a:spcPct val="35000"/>
            </a:spcAft>
            <a:buNone/>
          </a:pPr>
          <a:endParaRPr lang="en-FI" sz="1100" kern="1200" dirty="0"/>
        </a:p>
      </dsp:txBody>
      <dsp:txXfrm>
        <a:off x="264018" y="285426"/>
        <a:ext cx="1274795" cy="1274775"/>
      </dsp:txXfrm>
    </dsp:sp>
    <dsp:sp modelId="{7728C622-D5DB-4AA6-92D4-F60D976941C7}">
      <dsp:nvSpPr>
        <dsp:cNvPr id="0" name=""/>
        <dsp:cNvSpPr/>
      </dsp:nvSpPr>
      <dsp:spPr>
        <a:xfrm>
          <a:off x="927933" y="1223782"/>
          <a:ext cx="1802831" cy="1802805"/>
        </a:xfrm>
        <a:prstGeom prst="ellipse">
          <a:avLst/>
        </a:prstGeom>
        <a:solidFill>
          <a:schemeClr val="accent1">
            <a:alpha val="5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Embodied  imaginary Multi-sensorial and </a:t>
          </a:r>
          <a:r>
            <a:rPr lang="en-GB" sz="1100" b="0" i="1" u="none" strike="noStrike" kern="1200" baseline="0" dirty="0" err="1">
              <a:latin typeface="Times New Roman" panose="02020603050405020304" pitchFamily="18" charset="0"/>
            </a:rPr>
            <a:t>kinesthetic</a:t>
          </a:r>
          <a:r>
            <a:rPr lang="en-GB" sz="1100" b="0" i="1" u="none" strike="noStrike" kern="1200" baseline="0" dirty="0">
              <a:latin typeface="Times New Roman" panose="02020603050405020304" pitchFamily="18" charset="0"/>
            </a:rPr>
            <a:t>  imaginary</a:t>
          </a:r>
        </a:p>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Virtual ethnicity</a:t>
          </a:r>
          <a:endParaRPr lang="en-FI" sz="1100" kern="1200" dirty="0"/>
        </a:p>
      </dsp:txBody>
      <dsp:txXfrm>
        <a:off x="1191951" y="1487797"/>
        <a:ext cx="1274795" cy="1274775"/>
      </dsp:txXfrm>
    </dsp:sp>
    <dsp:sp modelId="{397530EF-3A99-4EF9-95DC-84DD610A1482}">
      <dsp:nvSpPr>
        <dsp:cNvPr id="0" name=""/>
        <dsp:cNvSpPr/>
      </dsp:nvSpPr>
      <dsp:spPr>
        <a:xfrm>
          <a:off x="1854768" y="21411"/>
          <a:ext cx="1802831" cy="1802805"/>
        </a:xfrm>
        <a:prstGeom prst="ellipse">
          <a:avLst/>
        </a:prstGeom>
        <a:solidFill>
          <a:schemeClr val="accent1">
            <a:alpha val="5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Embodied interactions Shared body techniques and imaginary</a:t>
          </a:r>
        </a:p>
        <a:p>
          <a:pPr marL="0" lvl="0" indent="0" algn="ctr" defTabSz="488950">
            <a:lnSpc>
              <a:spcPct val="90000"/>
            </a:lnSpc>
            <a:spcBef>
              <a:spcPct val="0"/>
            </a:spcBef>
            <a:spcAft>
              <a:spcPct val="35000"/>
            </a:spcAft>
            <a:buNone/>
          </a:pPr>
          <a:r>
            <a:rPr lang="en-GB" sz="1100" b="0" i="1" u="none" strike="noStrike" kern="1200" baseline="0" dirty="0">
              <a:latin typeface="Times New Roman" panose="02020603050405020304" pitchFamily="18" charset="0"/>
            </a:rPr>
            <a:t>Melted bodies</a:t>
          </a:r>
          <a:endParaRPr lang="en-FI" sz="1100" kern="1200" dirty="0"/>
        </a:p>
      </dsp:txBody>
      <dsp:txXfrm>
        <a:off x="2118786" y="285426"/>
        <a:ext cx="1274795" cy="12747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E73342F-E783-4666-BCC1-DA4FE6A1C406}" type="slidenum">
              <a:rPr lang="en-US"/>
              <a:pPr>
                <a:defRPr/>
              </a:pPr>
              <a:t>‹#›</a:t>
            </a:fld>
            <a:endParaRPr lang="en-US"/>
          </a:p>
        </p:txBody>
      </p:sp>
    </p:spTree>
    <p:extLst>
      <p:ext uri="{BB962C8B-B14F-4D97-AF65-F5344CB8AC3E}">
        <p14:creationId xmlns:p14="http://schemas.microsoft.com/office/powerpoint/2010/main" val="904785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D63B972-9289-429C-A4AA-965F68DF2A99}" type="datetimeFigureOut">
              <a:rPr lang="en-US"/>
              <a:pPr>
                <a:defRPr/>
              </a:pPr>
              <a:t>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1D7CFA4-C889-4977-B275-FB71A934590A}" type="slidenum">
              <a:rPr lang="en-US"/>
              <a:pPr>
                <a:defRPr/>
              </a:pPr>
              <a:t>‹#›</a:t>
            </a:fld>
            <a:endParaRPr lang="en-US"/>
          </a:p>
        </p:txBody>
      </p:sp>
    </p:spTree>
    <p:extLst>
      <p:ext uri="{BB962C8B-B14F-4D97-AF65-F5344CB8AC3E}">
        <p14:creationId xmlns:p14="http://schemas.microsoft.com/office/powerpoint/2010/main" val="1065367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jstor.org.ezp1.bath.ac.uk/stable/2580408?&amp;Search=yes&amp;searchText=disrobement&amp;searchText=ritual&amp;list=hide&amp;searchUri=/action/doAdvancedSearch?q0=ritual+disrobement&amp;f0=ti&amp;c1=AND&amp;q1=&amp;f1=all&amp;acc=on&amp;wc=on&amp;Search=Search&amp;sd=&amp;ed=&amp;la=&amp;jo=&amp;prevSearch=&amp;item=1&amp;ttl=1&amp;returnArticleService=showFullText"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jstor.org.ezp1.bath.ac.uk/action/doBasicSearch?Query=au:%22John+Kilburn%22&amp;wc=on" TargetMode="External"/><Relationship Id="rId4" Type="http://schemas.openxmlformats.org/officeDocument/2006/relationships/hyperlink" Target="http://www.jstor.org.ezp1.bath.ac.uk/action/doBasicSearch?Query=au:%22Wesley+Shrum%22&amp;wc=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8B36EB-4315-43E5-B3AF-27FB2B1453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1D7CFA4-C889-4977-B275-FB71A934590A}" type="slidenum">
              <a:rPr lang="en-US" smtClean="0"/>
              <a:pPr>
                <a:defRPr/>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52A7B0-79AD-4AB6-9DE3-7A730D3D6EE2}" type="slidenum">
              <a:rPr lang="en-US" smtClean="0"/>
              <a:pPr/>
              <a:t>28</a:t>
            </a:fld>
            <a:endParaRPr lang="en-US"/>
          </a:p>
        </p:txBody>
      </p:sp>
    </p:spTree>
    <p:extLst>
      <p:ext uri="{BB962C8B-B14F-4D97-AF65-F5344CB8AC3E}">
        <p14:creationId xmlns:p14="http://schemas.microsoft.com/office/powerpoint/2010/main" val="995392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Kitoum</a:t>
            </a:r>
            <a:r>
              <a:rPr lang="fr-FR" dirty="0"/>
              <a:t>, </a:t>
            </a:r>
            <a:r>
              <a:rPr lang="fr-FR" dirty="0" err="1"/>
              <a:t>inalienable</a:t>
            </a:r>
            <a:r>
              <a:rPr lang="fr-FR" dirty="0"/>
              <a:t> </a:t>
            </a:r>
            <a:r>
              <a:rPr lang="fr-FR" dirty="0" err="1"/>
              <a:t>objects</a:t>
            </a:r>
            <a:r>
              <a:rPr lang="fr-FR" dirty="0"/>
              <a:t>, </a:t>
            </a:r>
            <a:r>
              <a:rPr lang="fr-FR" dirty="0" err="1"/>
              <a:t>useful</a:t>
            </a:r>
            <a:r>
              <a:rPr lang="fr-FR" dirty="0"/>
              <a:t> to the </a:t>
            </a:r>
            <a:r>
              <a:rPr lang="fr-FR" dirty="0" err="1"/>
              <a:t>owners</a:t>
            </a:r>
            <a:r>
              <a:rPr lang="fr-FR" dirty="0"/>
              <a:t> </a:t>
            </a:r>
            <a:r>
              <a:rPr lang="fr-FR" dirty="0" err="1"/>
              <a:t>purposes</a:t>
            </a:r>
            <a:r>
              <a:rPr lang="fr-FR" dirty="0"/>
              <a:t>; but once </a:t>
            </a:r>
            <a:r>
              <a:rPr lang="fr-FR" dirty="0" err="1"/>
              <a:t>embarked</a:t>
            </a:r>
            <a:r>
              <a:rPr lang="fr-FR" dirty="0"/>
              <a:t> on </a:t>
            </a:r>
            <a:r>
              <a:rPr lang="fr-FR" dirty="0" err="1"/>
              <a:t>keda</a:t>
            </a:r>
            <a:r>
              <a:rPr lang="fr-FR" baseline="0" dirty="0"/>
              <a:t> </a:t>
            </a:r>
            <a:r>
              <a:rPr lang="fr-FR" baseline="0" dirty="0" err="1"/>
              <a:t>only</a:t>
            </a:r>
            <a:r>
              <a:rPr lang="fr-FR" baseline="0" dirty="0"/>
              <a:t> </a:t>
            </a:r>
            <a:r>
              <a:rPr lang="fr-FR" baseline="0" dirty="0" err="1"/>
              <a:t>exchangeable</a:t>
            </a:r>
            <a:r>
              <a:rPr lang="fr-FR" baseline="0" dirty="0"/>
              <a:t> for </a:t>
            </a:r>
            <a:r>
              <a:rPr lang="fr-FR" baseline="0" dirty="0" err="1"/>
              <a:t>other</a:t>
            </a:r>
            <a:r>
              <a:rPr lang="fr-FR" baseline="0" dirty="0"/>
              <a:t> </a:t>
            </a:r>
            <a:r>
              <a:rPr lang="fr-FR" baseline="0" dirty="0" err="1"/>
              <a:t>kitoum</a:t>
            </a:r>
            <a:r>
              <a:rPr lang="fr-FR" baseline="0" dirty="0"/>
              <a:t>, i:e:; </a:t>
            </a:r>
            <a:r>
              <a:rPr lang="fr-FR" baseline="0" dirty="0" err="1"/>
              <a:t>soulava</a:t>
            </a:r>
            <a:r>
              <a:rPr lang="fr-FR" baseline="0" dirty="0"/>
              <a:t> or </a:t>
            </a:r>
            <a:r>
              <a:rPr lang="fr-FR" baseline="0" dirty="0" err="1"/>
              <a:t>mwali</a:t>
            </a:r>
            <a:endParaRPr lang="fr-FR" baseline="0" dirty="0"/>
          </a:p>
          <a:p>
            <a:r>
              <a:rPr lang="fr-FR" baseline="0" dirty="0" err="1"/>
              <a:t>Keda</a:t>
            </a:r>
            <a:r>
              <a:rPr lang="fr-FR" baseline="0" dirty="0"/>
              <a:t> </a:t>
            </a:r>
            <a:r>
              <a:rPr lang="fr-FR" baseline="0" dirty="0" err="1"/>
              <a:t>is</a:t>
            </a:r>
            <a:r>
              <a:rPr lang="fr-FR" baseline="0" dirty="0"/>
              <a:t> a kula circuit</a:t>
            </a:r>
            <a:r>
              <a:rPr lang="fr-FR" dirty="0"/>
              <a:t> </a:t>
            </a:r>
          </a:p>
        </p:txBody>
      </p:sp>
      <p:sp>
        <p:nvSpPr>
          <p:cNvPr id="4" name="Espace réservé du numéro de diapositive 3"/>
          <p:cNvSpPr>
            <a:spLocks noGrp="1"/>
          </p:cNvSpPr>
          <p:nvPr>
            <p:ph type="sldNum" sz="quarter" idx="10"/>
          </p:nvPr>
        </p:nvSpPr>
        <p:spPr/>
        <p:txBody>
          <a:bodyPr/>
          <a:lstStyle/>
          <a:p>
            <a:pPr>
              <a:defRPr/>
            </a:pPr>
            <a:fld id="{01D7CFA4-C889-4977-B275-FB71A934590A}" type="slidenum">
              <a:rPr lang="en-US" smtClean="0"/>
              <a:pPr>
                <a:defRPr/>
              </a:pPr>
              <a:t>31</a:t>
            </a:fld>
            <a:endParaRPr lang="en-US"/>
          </a:p>
        </p:txBody>
      </p:sp>
    </p:spTree>
    <p:extLst>
      <p:ext uri="{BB962C8B-B14F-4D97-AF65-F5344CB8AC3E}">
        <p14:creationId xmlns:p14="http://schemas.microsoft.com/office/powerpoint/2010/main" val="170988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a commodity economy persons and things are reified (Jolly 1991: 45)</a:t>
            </a:r>
            <a:endParaRPr lang="en-FI" dirty="0"/>
          </a:p>
        </p:txBody>
      </p:sp>
      <p:sp>
        <p:nvSpPr>
          <p:cNvPr id="4" name="Slide Number Placeholder 3"/>
          <p:cNvSpPr>
            <a:spLocks noGrp="1"/>
          </p:cNvSpPr>
          <p:nvPr>
            <p:ph type="sldNum" sz="quarter" idx="5"/>
          </p:nvPr>
        </p:nvSpPr>
        <p:spPr/>
        <p:txBody>
          <a:bodyPr/>
          <a:lstStyle/>
          <a:p>
            <a:pPr>
              <a:defRPr/>
            </a:pPr>
            <a:fld id="{01D7CFA4-C889-4977-B275-FB71A934590A}" type="slidenum">
              <a:rPr lang="en-US" smtClean="0"/>
              <a:pPr>
                <a:defRPr/>
              </a:pPr>
              <a:t>32</a:t>
            </a:fld>
            <a:endParaRPr lang="en-US"/>
          </a:p>
        </p:txBody>
      </p:sp>
    </p:spTree>
    <p:extLst>
      <p:ext uri="{BB962C8B-B14F-4D97-AF65-F5344CB8AC3E}">
        <p14:creationId xmlns:p14="http://schemas.microsoft.com/office/powerpoint/2010/main" val="452124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6BB1F0-B3D9-4A40-9F1E-D369B6D7BC38}" type="slidenum">
              <a:rPr lang="en-US" smtClean="0"/>
              <a:pPr/>
              <a:t>51</a:t>
            </a:fld>
            <a:endParaRPr lang="en-US"/>
          </a:p>
        </p:txBody>
      </p:sp>
    </p:spTree>
    <p:extLst>
      <p:ext uri="{BB962C8B-B14F-4D97-AF65-F5344CB8AC3E}">
        <p14:creationId xmlns:p14="http://schemas.microsoft.com/office/powerpoint/2010/main" val="88852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His published works include articles on sacrifice, magic, the notion of food in Vedic literature, the origin of money, law, prayer, the self, various aspects of psychology, the body, Bolshevism, suicide among the Celts, an immense number of “review articles,” as well as sociological theory and ethnological method, and of course, </a:t>
            </a:r>
            <a:r>
              <a:rPr lang="en-US" sz="1100" b="1" i="1" dirty="0"/>
              <a:t>gift exchange.</a:t>
            </a:r>
          </a:p>
          <a:p>
            <a:endParaRPr lang="en-US" sz="1100" b="1" i="1" dirty="0"/>
          </a:p>
          <a:p>
            <a:r>
              <a:rPr lang="en-US" sz="1100" dirty="0"/>
              <a:t>(Partly out of despair of the West) Begins with native terms and categories and explicating them in the total context; indigenous cultures are partners in developing ideas.</a:t>
            </a:r>
          </a:p>
          <a:p>
            <a:r>
              <a:rPr lang="en-US" sz="1100" dirty="0" err="1"/>
              <a:t>Mauss</a:t>
            </a:r>
            <a:r>
              <a:rPr lang="en-US" sz="1100" dirty="0"/>
              <a:t>’ method is always comparative – a number of societies are surveyed; the institution being studied is compared and its similarities in the various societies are noted. The institution is defined. Then an attempt is made to find some general concept upon which the institution is based – </a:t>
            </a:r>
            <a:r>
              <a:rPr lang="en-US" sz="1100" i="1" dirty="0"/>
              <a:t>mana</a:t>
            </a:r>
            <a:r>
              <a:rPr lang="en-US" sz="1100" dirty="0"/>
              <a:t> is taken to be the source of magical beliefs, the idea of sacré the source of sacrifice, </a:t>
            </a:r>
            <a:r>
              <a:rPr lang="en-US" sz="1100" i="1" dirty="0"/>
              <a:t>potlatch</a:t>
            </a:r>
            <a:r>
              <a:rPr lang="en-US" sz="1100" dirty="0"/>
              <a:t> is the exemplar of agonistic exchange.</a:t>
            </a:r>
          </a:p>
          <a:p>
            <a:r>
              <a:rPr lang="en-US" sz="1100" dirty="0" err="1"/>
              <a:t>Mauss</a:t>
            </a:r>
            <a:r>
              <a:rPr lang="en-US" sz="1100" dirty="0"/>
              <a:t> offers up examples to enable readers to pursue matters at issue. Alternative ways of thinking are demonstrated, not imagined.  </a:t>
            </a:r>
            <a:r>
              <a:rPr lang="en-US" sz="1100" dirty="0" err="1"/>
              <a:t>Mauss</a:t>
            </a:r>
            <a:r>
              <a:rPr lang="en-US" sz="1100" dirty="0"/>
              <a:t> thereby rejects, reverse, or transforms distinctions, theories and principles. </a:t>
            </a:r>
          </a:p>
          <a:p>
            <a:r>
              <a:rPr lang="en-US" sz="1100" dirty="0"/>
              <a:t>the psychic is simultaneously a simple element of significance of a symbolic system that overwhelms (encompasses) it, and the only means of verification of a reality whose multiples aspects cannot be understood except through a synthesis beyond the self. (Levi‘-Strauss, Introduction to the work of </a:t>
            </a:r>
            <a:r>
              <a:rPr lang="en-US" sz="1100" dirty="0" err="1"/>
              <a:t>Mauss</a:t>
            </a:r>
            <a:r>
              <a:rPr lang="en-US" sz="1100" dirty="0"/>
              <a:t>)</a:t>
            </a:r>
          </a:p>
          <a:p>
            <a:endParaRPr lang="en-US" sz="1100" b="1" i="1" dirty="0"/>
          </a:p>
          <a:p>
            <a:endParaRPr lang="en-FI" sz="1100" dirty="0"/>
          </a:p>
        </p:txBody>
      </p:sp>
      <p:sp>
        <p:nvSpPr>
          <p:cNvPr id="4" name="Slide Number Placeholder 3"/>
          <p:cNvSpPr>
            <a:spLocks noGrp="1"/>
          </p:cNvSpPr>
          <p:nvPr>
            <p:ph type="sldNum" sz="quarter" idx="5"/>
          </p:nvPr>
        </p:nvSpPr>
        <p:spPr/>
        <p:txBody>
          <a:bodyPr/>
          <a:lstStyle/>
          <a:p>
            <a:pPr>
              <a:defRPr/>
            </a:pPr>
            <a:fld id="{01D7CFA4-C889-4977-B275-FB71A934590A}" type="slidenum">
              <a:rPr lang="en-US" smtClean="0"/>
              <a:pPr>
                <a:defRPr/>
              </a:pPr>
              <a:t>3</a:t>
            </a:fld>
            <a:endParaRPr lang="en-US"/>
          </a:p>
        </p:txBody>
      </p:sp>
    </p:spTree>
    <p:extLst>
      <p:ext uri="{BB962C8B-B14F-4D97-AF65-F5344CB8AC3E}">
        <p14:creationId xmlns:p14="http://schemas.microsoft.com/office/powerpoint/2010/main" val="170330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Alain </a:t>
            </a:r>
            <a:r>
              <a:rPr lang="sv-SE" dirty="0" err="1"/>
              <a:t>Caille</a:t>
            </a:r>
            <a:r>
              <a:rPr lang="sv-SE" dirty="0"/>
              <a:t>, 2000.</a:t>
            </a:r>
            <a:endParaRPr lang="en-FI" dirty="0"/>
          </a:p>
        </p:txBody>
      </p:sp>
      <p:sp>
        <p:nvSpPr>
          <p:cNvPr id="4" name="Slide Number Placeholder 3"/>
          <p:cNvSpPr>
            <a:spLocks noGrp="1"/>
          </p:cNvSpPr>
          <p:nvPr>
            <p:ph type="sldNum" sz="quarter" idx="5"/>
          </p:nvPr>
        </p:nvSpPr>
        <p:spPr/>
        <p:txBody>
          <a:bodyPr/>
          <a:lstStyle/>
          <a:p>
            <a:pPr>
              <a:defRPr/>
            </a:pPr>
            <a:fld id="{01D7CFA4-C889-4977-B275-FB71A934590A}" type="slidenum">
              <a:rPr lang="en-US" smtClean="0"/>
              <a:pPr>
                <a:defRPr/>
              </a:pPr>
              <a:t>5</a:t>
            </a:fld>
            <a:endParaRPr lang="en-US"/>
          </a:p>
        </p:txBody>
      </p:sp>
    </p:spTree>
    <p:extLst>
      <p:ext uri="{BB962C8B-B14F-4D97-AF65-F5344CB8AC3E}">
        <p14:creationId xmlns:p14="http://schemas.microsoft.com/office/powerpoint/2010/main" val="351348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90A3FA-88B3-42E3-8D07-156A22679AF2}" type="slidenum">
              <a:rPr lang="en-US" smtClean="0"/>
              <a:pPr/>
              <a:t>8</a:t>
            </a:fld>
            <a:endParaRPr lang="en-US"/>
          </a:p>
        </p:txBody>
      </p:sp>
    </p:spTree>
    <p:extLst>
      <p:ext uri="{BB962C8B-B14F-4D97-AF65-F5344CB8AC3E}">
        <p14:creationId xmlns:p14="http://schemas.microsoft.com/office/powerpoint/2010/main" val="358435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hlinkClick r:id="rId3"/>
              </a:rPr>
              <a:t>Krewe</a:t>
            </a:r>
            <a:r>
              <a:rPr lang="en-US" baseline="0" dirty="0">
                <a:hlinkClick r:id="rId3"/>
              </a:rPr>
              <a:t> members – chiefly potlatch givers – </a:t>
            </a:r>
            <a:r>
              <a:rPr lang="en-US" baseline="0" dirty="0" err="1">
                <a:hlinkClick r:id="rId3"/>
              </a:rPr>
              <a:t>kula</a:t>
            </a:r>
            <a:r>
              <a:rPr lang="en-US" baseline="0" dirty="0">
                <a:hlinkClick r:id="rId3"/>
              </a:rPr>
              <a:t> representatives, note interplay of vertical and horizontal ties</a:t>
            </a:r>
            <a:endParaRPr lang="en-US" dirty="0">
              <a:hlinkClick r:id="" action="ppaction://noaction"/>
            </a:endParaRPr>
          </a:p>
          <a:p>
            <a:endParaRPr lang="en-US" dirty="0">
              <a:hlinkClick r:id="" action="ppaction://noaction"/>
            </a:endParaRPr>
          </a:p>
          <a:p>
            <a:r>
              <a:rPr lang="en-US" dirty="0">
                <a:hlinkClick r:id="" action="ppaction://noaction"/>
              </a:rPr>
              <a:t>Ritual Disrobement at Mardi Gras: Ceremonial Exchange and Moral Order</a:t>
            </a:r>
            <a:r>
              <a:rPr lang="en-US" dirty="0"/>
              <a:t> </a:t>
            </a:r>
          </a:p>
          <a:p>
            <a:r>
              <a:rPr lang="en-US" dirty="0">
                <a:hlinkClick r:id="rId4"/>
              </a:rPr>
              <a:t>Wesley </a:t>
            </a:r>
            <a:r>
              <a:rPr lang="en-US" dirty="0" err="1">
                <a:hlinkClick r:id="rId4"/>
              </a:rPr>
              <a:t>Shrum</a:t>
            </a:r>
            <a:r>
              <a:rPr lang="en-US" dirty="0"/>
              <a:t>, </a:t>
            </a:r>
            <a:r>
              <a:rPr lang="en-US" dirty="0">
                <a:hlinkClick r:id="rId5"/>
              </a:rPr>
              <a:t>John Kilburn</a:t>
            </a:r>
            <a:endParaRPr lang="en-US" dirty="0"/>
          </a:p>
          <a:p>
            <a:r>
              <a:rPr lang="en-US" i="1" dirty="0"/>
              <a:t>Social Forces</a:t>
            </a:r>
            <a:r>
              <a:rPr lang="en-US" dirty="0"/>
              <a:t>, Vol. 75, No. 2 (Dec., 1996), pp. 423-458</a:t>
            </a:r>
          </a:p>
          <a:p>
            <a:endParaRPr lang="en-US" dirty="0"/>
          </a:p>
          <a:p>
            <a:r>
              <a:rPr lang="en-US" sz="1200" kern="1200" baseline="0" dirty="0">
                <a:solidFill>
                  <a:schemeClr val="tx1"/>
                </a:solidFill>
                <a:latin typeface="+mn-lt"/>
                <a:ea typeface="+mn-ea"/>
                <a:cs typeface="+mn-cs"/>
              </a:rPr>
              <a:t>The sacred, according to Durkheim ([1912] 1965), is found in the emotional-ism of collective gatherings. Balcony disrobement is a public ritual in which an archaic, even elemental fascination with breasts and fertility is concentrated on strangers who reveal secrets but not the self. Such gatherings do not prevent conflicts or promote solidarity outside the ritual context. The emotions produced are as temporary as the rite.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1D7CFA4-C889-4977-B275-FB71A934590A}" type="slidenum">
              <a:rPr lang="en-US" smtClean="0"/>
              <a:pPr>
                <a:defRPr/>
              </a:pPr>
              <a:t>9</a:t>
            </a:fld>
            <a:endParaRPr lang="en-US"/>
          </a:p>
        </p:txBody>
      </p:sp>
    </p:spTree>
    <p:extLst>
      <p:ext uri="{BB962C8B-B14F-4D97-AF65-F5344CB8AC3E}">
        <p14:creationId xmlns:p14="http://schemas.microsoft.com/office/powerpoint/2010/main" val="208306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44A033-B789-4240-8EC3-80C71B9FC4C0}" type="slidenum">
              <a:rPr lang="en-US" smtClean="0"/>
              <a:pPr/>
              <a:t>11</a:t>
            </a:fld>
            <a:endParaRPr lang="en-US"/>
          </a:p>
        </p:txBody>
      </p:sp>
    </p:spTree>
    <p:extLst>
      <p:ext uri="{BB962C8B-B14F-4D97-AF65-F5344CB8AC3E}">
        <p14:creationId xmlns:p14="http://schemas.microsoft.com/office/powerpoint/2010/main" val="1970783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1D7CFA4-C889-4977-B275-FB71A934590A}" type="slidenum">
              <a:rPr lang="en-US" smtClean="0"/>
              <a:pPr>
                <a:defRPr/>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16989C-23A9-4C59-8140-790B8FF1640D}" type="slidenum">
              <a:rPr lang="en-US" smtClean="0"/>
              <a:pPr/>
              <a:t>22</a:t>
            </a:fld>
            <a:endParaRPr lang="en-US"/>
          </a:p>
        </p:txBody>
      </p:sp>
    </p:spTree>
    <p:extLst>
      <p:ext uri="{BB962C8B-B14F-4D97-AF65-F5344CB8AC3E}">
        <p14:creationId xmlns:p14="http://schemas.microsoft.com/office/powerpoint/2010/main" val="375619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Blankets, the dominant potlatch item in late nineteenth-century Kwakiutl </a:t>
            </a:r>
            <a:r>
              <a:rPr lang="en-US" sz="1200" dirty="0" err="1"/>
              <a:t>potlatching</a:t>
            </a:r>
            <a:r>
              <a:rPr lang="en-US" sz="1200" dirty="0"/>
              <a:t>, are shown piled high in preparation for giving</a:t>
            </a:r>
            <a:endParaRPr lang="en-FI" dirty="0"/>
          </a:p>
        </p:txBody>
      </p:sp>
      <p:sp>
        <p:nvSpPr>
          <p:cNvPr id="4" name="Slide Number Placeholder 3"/>
          <p:cNvSpPr>
            <a:spLocks noGrp="1"/>
          </p:cNvSpPr>
          <p:nvPr>
            <p:ph type="sldNum" sz="quarter" idx="5"/>
          </p:nvPr>
        </p:nvSpPr>
        <p:spPr/>
        <p:txBody>
          <a:bodyPr/>
          <a:lstStyle/>
          <a:p>
            <a:pPr>
              <a:defRPr/>
            </a:pPr>
            <a:fld id="{01D7CFA4-C889-4977-B275-FB71A934590A}" type="slidenum">
              <a:rPr lang="en-US" smtClean="0"/>
              <a:pPr>
                <a:defRPr/>
              </a:pPr>
              <a:t>23</a:t>
            </a:fld>
            <a:endParaRPr lang="en-US"/>
          </a:p>
        </p:txBody>
      </p:sp>
    </p:spTree>
    <p:extLst>
      <p:ext uri="{BB962C8B-B14F-4D97-AF65-F5344CB8AC3E}">
        <p14:creationId xmlns:p14="http://schemas.microsoft.com/office/powerpoint/2010/main" val="91324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729AAC8-34BF-4718-AA9F-54C3EC0024C7}"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7BB4FE-2A5A-4DBC-829A-C3A05A749304}" type="slidenum">
              <a:rPr lang="en-US" smtClean="0"/>
              <a:pPr>
                <a:defRPr/>
              </a:pPr>
              <a:t>‹#›</a:t>
            </a:fld>
            <a:endParaRPr lang="en-US">
              <a:solidFill>
                <a:schemeClr val="tx2"/>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FD25A8D-68CC-49E7-94C3-254CEA01C161}"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36A2104-34CB-49CE-AC7D-DCD39E02C2FD}" type="slidenum">
              <a:rPr lang="en-US" smtClean="0"/>
              <a:pPr>
                <a:defRPr/>
              </a:pPr>
              <a:t>‹#›</a:t>
            </a:fld>
            <a:endParaRPr lang="en-US">
              <a:solidFill>
                <a:schemeClr val="tx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DE85546-6F9D-4CA4-9FB3-BA37E73983BF}"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14F42D-656E-4271-A937-16E1778D676F}" type="slidenum">
              <a:rPr lang="en-US" smtClean="0"/>
              <a:pPr>
                <a:defRPr/>
              </a:pPr>
              <a:t>‹#›</a:t>
            </a:fld>
            <a:endParaRPr lang="en-US">
              <a:solidFill>
                <a:schemeClr val="tx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9D4AB74-D7BA-409A-979D-3DCC270F382F}"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D1C5C8-B6EC-4AD8-92B3-5CC8141F2908}" type="slidenum">
              <a:rPr lang="en-US" smtClean="0"/>
              <a:pPr>
                <a:defRPr/>
              </a:pPr>
              <a:t>‹#›</a:t>
            </a:fld>
            <a:endParaRPr lang="en-US">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D632C31-949A-42C3-8021-B28AD9ED486A}"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2BC3B30-6A61-4CDC-AF05-5A2E38E12AD6}" type="slidenum">
              <a:rPr lang="en-US" smtClean="0"/>
              <a:pPr>
                <a:defRPr/>
              </a:pPr>
              <a:t>‹#›</a:t>
            </a:fld>
            <a:endParaRPr lang="en-US">
              <a:solidFill>
                <a:schemeClr val="tx2"/>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2920877-A157-4FE0-B78C-8BDA0699ACE6}" type="datetimeFigureOut">
              <a:rPr lang="en-US" smtClean="0"/>
              <a:pPr>
                <a:defRPr/>
              </a:pPr>
              <a:t>11/3/2021</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5F1F97A-E366-4719-B4E4-B87196398C61}" type="slidenum">
              <a:rPr lang="en-US" smtClean="0"/>
              <a:pPr>
                <a:defRPr/>
              </a:pPr>
              <a:t>‹#›</a:t>
            </a:fld>
            <a:endParaRPr lang="en-US">
              <a:solidFill>
                <a:schemeClr val="tx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8BD4D5ED-425D-4E87-A3B6-E78F1D490D89}" type="datetimeFigureOut">
              <a:rPr lang="en-US" smtClean="0"/>
              <a:pPr>
                <a:defRPr/>
              </a:pPr>
              <a:t>11/3/2021</a:t>
            </a:fld>
            <a:endParaRPr lang="en-US" sz="1100" dirty="0">
              <a:solidFill>
                <a:schemeClr val="tx2"/>
              </a:solidFill>
            </a:endParaRPr>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23C7480-B5A7-47BD-AA5C-22102BA93299}" type="slidenum">
              <a:rPr lang="en-US" smtClean="0"/>
              <a:pPr>
                <a:defRPr/>
              </a:pPr>
              <a:t>‹#›</a:t>
            </a:fld>
            <a:endParaRPr lang="en-US">
              <a:solidFill>
                <a:schemeClr val="tx2"/>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34BECFE-490F-419F-86EA-5A1F750527F6}" type="datetimeFigureOut">
              <a:rPr lang="en-US" smtClean="0"/>
              <a:pPr>
                <a:defRPr/>
              </a:pPr>
              <a:t>11/3/2021</a:t>
            </a:fld>
            <a:endParaRPr lang="en-US" sz="1100" dirty="0">
              <a:solidFill>
                <a:schemeClr val="tx2"/>
              </a:solidFill>
            </a:endParaRPr>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3C9631C-E8E1-4BFF-B529-D349F07DB4E0}" type="slidenum">
              <a:rPr lang="en-US" smtClean="0"/>
              <a:pPr>
                <a:defRPr/>
              </a:pPr>
              <a:t>‹#›</a:t>
            </a:fld>
            <a:endParaRPr lang="en-US">
              <a:solidFill>
                <a:schemeClr val="tx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0B55833-42BF-4E2A-B702-50D61D5608CE}" type="datetimeFigureOut">
              <a:rPr lang="en-US" smtClean="0"/>
              <a:pPr>
                <a:defRPr/>
              </a:pPr>
              <a:t>11/3/2021</a:t>
            </a:fld>
            <a:endParaRPr lang="en-US" sz="1100" dirty="0">
              <a:solidFill>
                <a:schemeClr val="tx2"/>
              </a:solidFill>
            </a:endParaRPr>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B88E089-CA26-43BF-BFFA-0A15B74BE56C}" type="slidenum">
              <a:rPr lang="en-US" smtClean="0"/>
              <a:pPr>
                <a:defRPr/>
              </a:pPr>
              <a:t>‹#›</a:t>
            </a:fld>
            <a:endParaRPr lang="en-US">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7B0A882-1C05-4D32-A460-72CC8C7DEA77}" type="datetimeFigureOut">
              <a:rPr lang="en-US" smtClean="0"/>
              <a:pPr>
                <a:defRPr/>
              </a:pPr>
              <a:t>11/3/2021</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B8E478-6DE2-46AE-A1EE-1E51E088ADE1}" type="slidenum">
              <a:rPr lang="en-US" smtClean="0"/>
              <a:pPr>
                <a:defRPr/>
              </a:pPr>
              <a:t>‹#›</a:t>
            </a:fld>
            <a:endParaRPr lang="en-US">
              <a:solidFill>
                <a:schemeClr val="tx2"/>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5F38182-34E7-469D-AD86-0DCF7A106C7D}" type="datetimeFigureOut">
              <a:rPr lang="en-US" smtClean="0"/>
              <a:pPr>
                <a:defRPr/>
              </a:pPr>
              <a:t>11/3/2021</a:t>
            </a:fld>
            <a:endParaRPr lang="en-US" sz="1100" dirty="0">
              <a:solidFill>
                <a:schemeClr val="tx2"/>
              </a:solidFill>
            </a:endParaRP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0D4581-ABA8-48D6-8066-248A62818BA2}" type="slidenum">
              <a:rPr lang="en-US" smtClean="0"/>
              <a:pPr>
                <a:defRPr/>
              </a:pPr>
              <a:t>‹#›</a:t>
            </a:fld>
            <a:endParaRPr lang="en-US">
              <a:solidFill>
                <a:schemeClr val="tx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defRPr/>
            </a:pPr>
            <a:fld id="{529B4384-4ED2-4E68-8C01-8820049D4ED1}" type="datetimeFigureOut">
              <a:rPr lang="en-US" smtClean="0"/>
              <a:pPr>
                <a:defRPr/>
              </a:pPr>
              <a:t>11/3/2021</a:t>
            </a:fld>
            <a:endParaRPr lang="en-US" sz="1100" dirty="0">
              <a:solidFill>
                <a:schemeClr val="tx2"/>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defRPr/>
            </a:pPr>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a:defRPr/>
            </a:pPr>
            <a:fld id="{FCAA8F3A-A79D-48C1-93A2-7CCDC2EF4B07}" type="slidenum">
              <a:rPr lang="en-US" smtClean="0"/>
              <a:pPr>
                <a:defRPr/>
              </a:pPr>
              <a:t>‹#›</a:t>
            </a:fld>
            <a:endParaRPr lang="en-US">
              <a:solidFill>
                <a:schemeClr val="tx2"/>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gif"/><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4"/>
          <p:cNvSpPr>
            <a:spLocks noGrp="1"/>
          </p:cNvSpPr>
          <p:nvPr>
            <p:ph type="subTitle" idx="1"/>
          </p:nvPr>
        </p:nvSpPr>
        <p:spPr/>
        <p:txBody>
          <a:bodyPr>
            <a:normAutofit fontScale="55000" lnSpcReduction="20000"/>
          </a:bodyPr>
          <a:lstStyle/>
          <a:p>
            <a:pPr fontAlgn="auto">
              <a:spcAft>
                <a:spcPts val="0"/>
              </a:spcAft>
              <a:buFont typeface="Wingdings 2"/>
              <a:buNone/>
              <a:defRPr/>
            </a:pPr>
            <a:r>
              <a:rPr lang="en-US" dirty="0"/>
              <a:t>Eric Arnould</a:t>
            </a:r>
          </a:p>
          <a:p>
            <a:pPr fontAlgn="auto">
              <a:spcAft>
                <a:spcPts val="0"/>
              </a:spcAft>
              <a:buFont typeface="Wingdings 2"/>
              <a:buNone/>
              <a:defRPr/>
            </a:pPr>
            <a:r>
              <a:rPr lang="en-US" dirty="0"/>
              <a:t>Aalto University</a:t>
            </a:r>
          </a:p>
          <a:p>
            <a:pPr fontAlgn="auto">
              <a:spcAft>
                <a:spcPts val="0"/>
              </a:spcAft>
              <a:buFont typeface="Wingdings 2"/>
              <a:buNone/>
              <a:defRPr/>
            </a:pPr>
            <a:r>
              <a:rPr lang="en-US" dirty="0"/>
              <a:t>Canonical Readings in Social Science</a:t>
            </a:r>
          </a:p>
          <a:p>
            <a:pPr fontAlgn="auto">
              <a:spcAft>
                <a:spcPts val="0"/>
              </a:spcAft>
              <a:buFont typeface="Wingdings 2"/>
              <a:buNone/>
              <a:defRPr/>
            </a:pPr>
            <a:r>
              <a:rPr lang="en-US" dirty="0"/>
              <a:t>October 2021</a:t>
            </a:r>
          </a:p>
          <a:p>
            <a:pPr fontAlgn="auto">
              <a:spcAft>
                <a:spcPts val="0"/>
              </a:spcAft>
              <a:buFont typeface="Arial" charset="0"/>
              <a:buNone/>
              <a:defRPr/>
            </a:pPr>
            <a:endParaRPr lang="en-US" dirty="0"/>
          </a:p>
        </p:txBody>
      </p:sp>
      <p:sp>
        <p:nvSpPr>
          <p:cNvPr id="13315" name="Title 3"/>
          <p:cNvSpPr>
            <a:spLocks noGrp="1"/>
          </p:cNvSpPr>
          <p:nvPr>
            <p:ph type="ctrTitle"/>
          </p:nvPr>
        </p:nvSpPr>
        <p:spPr/>
        <p:txBody>
          <a:bodyPr/>
          <a:lstStyle/>
          <a:p>
            <a:r>
              <a:rPr lang="en-US" sz="3200" dirty="0"/>
              <a:t>From </a:t>
            </a:r>
            <a:r>
              <a:rPr lang="en-US" sz="3200" dirty="0" err="1"/>
              <a:t>Mauss</a:t>
            </a:r>
            <a:r>
              <a:rPr lang="en-US" sz="3200" dirty="0"/>
              <a:t> to Mushrooms: Non-Utilitarian Social Thought</a:t>
            </a:r>
          </a:p>
        </p:txBody>
      </p:sp>
      <p:sp>
        <p:nvSpPr>
          <p:cNvPr id="2" name="TextBox 1">
            <a:extLst>
              <a:ext uri="{FF2B5EF4-FFF2-40B4-BE49-F238E27FC236}">
                <a16:creationId xmlns:a16="http://schemas.microsoft.com/office/drawing/2014/main" id="{EAAF3C90-CB50-4044-94AE-84D01AE3A351}"/>
              </a:ext>
            </a:extLst>
          </p:cNvPr>
          <p:cNvSpPr txBox="1"/>
          <p:nvPr/>
        </p:nvSpPr>
        <p:spPr>
          <a:xfrm>
            <a:off x="1600200" y="685800"/>
            <a:ext cx="5943600" cy="1631216"/>
          </a:xfrm>
          <a:prstGeom prst="rect">
            <a:avLst/>
          </a:prstGeom>
          <a:noFill/>
        </p:spPr>
        <p:txBody>
          <a:bodyPr wrap="square" rtlCol="0">
            <a:spAutoFit/>
          </a:bodyPr>
          <a:lstStyle/>
          <a:p>
            <a:pPr algn="ct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The </a:t>
            </a:r>
            <a:r>
              <a:rPr lang="sv-SE" sz="2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point</a:t>
            </a: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 of </a:t>
            </a:r>
            <a:r>
              <a:rPr lang="sv-SE" sz="2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departure</a:t>
            </a: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 lies </a:t>
            </a:r>
            <a:r>
              <a:rPr lang="sv-SE" sz="2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elsewhere</a:t>
            </a: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a:t>
            </a:r>
          </a:p>
          <a:p>
            <a:pPr algn="ct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 </a:t>
            </a:r>
            <a:r>
              <a:rPr lang="sv-SE" sz="2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Mauss</a:t>
            </a:r>
            <a:r>
              <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rPr>
              <a:t> 1990/1925, p.46 </a:t>
            </a:r>
          </a:p>
          <a:p>
            <a:pPr algn="ctr"/>
            <a:endParaRPr lang="sv-SE" sz="20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ctr"/>
            <a:r>
              <a:rPr lang="en-GB" sz="2000" i="0" u="none" strike="noStrike" baseline="0" dirty="0">
                <a:solidFill>
                  <a:schemeClr val="bg1"/>
                </a:solidFill>
                <a:latin typeface="+mj-lt"/>
              </a:rPr>
              <a:t>Economics, as constituted, is an anti-anthropology.</a:t>
            </a:r>
          </a:p>
          <a:p>
            <a:pPr algn="ctr"/>
            <a:r>
              <a:rPr lang="en-GB" sz="2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Sahlins</a:t>
            </a:r>
            <a:r>
              <a:rPr lang="en-GB" sz="2000" dirty="0">
                <a:solidFill>
                  <a:schemeClr val="bg1"/>
                </a:solidFill>
                <a:effectLst>
                  <a:outerShdw blurRad="38100" dist="38100" dir="2700000" algn="tl">
                    <a:srgbClr val="000000">
                      <a:alpha val="43137"/>
                    </a:srgbClr>
                  </a:outerShdw>
                </a:effectLst>
                <a:latin typeface="+mj-lt"/>
                <a:cs typeface="Arial" panose="020B0604020202020204" pitchFamily="34" charset="0"/>
              </a:rPr>
              <a:t>  2013</a:t>
            </a:r>
            <a:endParaRPr lang="en-FI" sz="20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p&#10;&#10;Description automatically generated">
            <a:extLst>
              <a:ext uri="{FF2B5EF4-FFF2-40B4-BE49-F238E27FC236}">
                <a16:creationId xmlns:a16="http://schemas.microsoft.com/office/drawing/2014/main" id="{EBEC942E-4988-45C6-BA43-D010BB5374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731" y="449263"/>
            <a:ext cx="7180539" cy="5654675"/>
          </a:xfrm>
          <a:prstGeom prst="rect">
            <a:avLst/>
          </a:prstGeom>
          <a:noFill/>
        </p:spPr>
      </p:pic>
    </p:spTree>
    <p:extLst>
      <p:ext uri="{BB962C8B-B14F-4D97-AF65-F5344CB8AC3E}">
        <p14:creationId xmlns:p14="http://schemas.microsoft.com/office/powerpoint/2010/main" val="1236330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4572000"/>
            <a:ext cx="6781800" cy="1600200"/>
          </a:xfrm>
        </p:spPr>
        <p:txBody>
          <a:bodyPr>
            <a:noAutofit/>
          </a:bodyPr>
          <a:lstStyle/>
          <a:p>
            <a:r>
              <a:rPr lang="en-US" sz="4000" dirty="0"/>
              <a:t>The gift and organizational performance</a:t>
            </a:r>
          </a:p>
        </p:txBody>
      </p:sp>
      <p:sp>
        <p:nvSpPr>
          <p:cNvPr id="46083" name="Rectangle 3"/>
          <p:cNvSpPr>
            <a:spLocks noGrp="1" noChangeArrowheads="1"/>
          </p:cNvSpPr>
          <p:nvPr>
            <p:ph idx="1"/>
          </p:nvPr>
        </p:nvSpPr>
        <p:spPr>
          <a:xfrm>
            <a:off x="762000" y="685800"/>
            <a:ext cx="7543800" cy="3886200"/>
          </a:xfrm>
        </p:spPr>
        <p:txBody>
          <a:bodyPr>
            <a:normAutofit fontScale="92500" lnSpcReduction="20000"/>
          </a:bodyPr>
          <a:lstStyle/>
          <a:p>
            <a:r>
              <a:rPr lang="en-US" dirty="0"/>
              <a:t>Probably always the “economic basis of primitive </a:t>
            </a:r>
            <a:r>
              <a:rPr lang="en-US" i="1" dirty="0"/>
              <a:t>politics</a:t>
            </a:r>
            <a:r>
              <a:rPr lang="en-US" dirty="0"/>
              <a:t> is chiefly generosity—at one stroke an act of positive morality and a laying of indebtedness upon the commonality…the entire </a:t>
            </a:r>
            <a:r>
              <a:rPr lang="en-US" i="1" dirty="0"/>
              <a:t>political order is sustained by a pivotal flow of goods</a:t>
            </a:r>
            <a:r>
              <a:rPr lang="en-US" dirty="0"/>
              <a:t>, up and down the social hierarchy, with each gift not merely connoting a status relation, but as a generalized gift not directly required, compelling a loyalty (</a:t>
            </a:r>
            <a:r>
              <a:rPr lang="en-US" dirty="0" err="1"/>
              <a:t>Sahlins</a:t>
            </a:r>
            <a:r>
              <a:rPr lang="en-US" dirty="0"/>
              <a:t>, On the Sociology of Primitive Exchange, 1965).</a:t>
            </a:r>
          </a:p>
          <a:p>
            <a:r>
              <a:rPr lang="en-US" dirty="0"/>
              <a:t>What makes firms function and enlivens markets is not the universal and abstract law of supply and demand, it is the chain of inter-dependencies and relationships of trust/commitment that weave the network together (Alain </a:t>
            </a:r>
            <a:r>
              <a:rPr lang="en-US" dirty="0" err="1"/>
              <a:t>Caillé</a:t>
            </a:r>
            <a:r>
              <a:rPr lang="en-US" dirty="0"/>
              <a:t>,  </a:t>
            </a:r>
            <a:r>
              <a:rPr lang="en-US" i="1" dirty="0"/>
              <a:t>Anthropologie du Don</a:t>
            </a:r>
            <a:r>
              <a:rPr lang="en-US" dirty="0"/>
              <a:t>, 2000, p.57)</a:t>
            </a:r>
          </a:p>
          <a:p>
            <a:endParaRPr lang="en-US" dirty="0"/>
          </a:p>
        </p:txBody>
      </p:sp>
    </p:spTree>
    <p:extLst>
      <p:ext uri="{BB962C8B-B14F-4D97-AF65-F5344CB8AC3E}">
        <p14:creationId xmlns:p14="http://schemas.microsoft.com/office/powerpoint/2010/main" val="3250089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person, old, standing&#10;&#10;Description automatically generated">
            <a:extLst>
              <a:ext uri="{FF2B5EF4-FFF2-40B4-BE49-F238E27FC236}">
                <a16:creationId xmlns:a16="http://schemas.microsoft.com/office/drawing/2014/main" id="{C3C42807-A68C-4AE8-AE61-C4B45E4DC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663500"/>
            <a:ext cx="3511083" cy="4213299"/>
          </a:xfrm>
          <a:prstGeom prst="rect">
            <a:avLst/>
          </a:prstGeom>
        </p:spPr>
      </p:pic>
      <p:sp>
        <p:nvSpPr>
          <p:cNvPr id="2" name="Title 1">
            <a:extLst>
              <a:ext uri="{FF2B5EF4-FFF2-40B4-BE49-F238E27FC236}">
                <a16:creationId xmlns:a16="http://schemas.microsoft.com/office/drawing/2014/main" id="{0C385324-29B6-4145-8AA8-37F08279DFF2}"/>
              </a:ext>
            </a:extLst>
          </p:cNvPr>
          <p:cNvSpPr>
            <a:spLocks noGrp="1"/>
          </p:cNvSpPr>
          <p:nvPr>
            <p:ph type="title"/>
          </p:nvPr>
        </p:nvSpPr>
        <p:spPr>
          <a:xfrm>
            <a:off x="762000" y="5181600"/>
            <a:ext cx="6781800" cy="1600200"/>
          </a:xfrm>
        </p:spPr>
        <p:txBody>
          <a:bodyPr>
            <a:normAutofit/>
          </a:bodyPr>
          <a:lstStyle/>
          <a:p>
            <a:r>
              <a:rPr lang="en-US" sz="3600" dirty="0"/>
              <a:t>Habitus: Bourdieu mentioned in 104 JCR texts; 59 AMR; 66 AMJ</a:t>
            </a:r>
            <a:endParaRPr lang="en-FI" sz="3600" dirty="0"/>
          </a:p>
        </p:txBody>
      </p:sp>
      <p:sp>
        <p:nvSpPr>
          <p:cNvPr id="3" name="Content Placeholder 2">
            <a:extLst>
              <a:ext uri="{FF2B5EF4-FFF2-40B4-BE49-F238E27FC236}">
                <a16:creationId xmlns:a16="http://schemas.microsoft.com/office/drawing/2014/main" id="{982E3A95-42B4-44D2-AB6D-1C6507E838CE}"/>
              </a:ext>
            </a:extLst>
          </p:cNvPr>
          <p:cNvSpPr>
            <a:spLocks noGrp="1"/>
          </p:cNvSpPr>
          <p:nvPr>
            <p:ph sz="half" idx="1"/>
          </p:nvPr>
        </p:nvSpPr>
        <p:spPr>
          <a:xfrm>
            <a:off x="762000" y="609601"/>
            <a:ext cx="3657600" cy="376732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Content Placeholder 5" descr="A picture containing person, outdoor&#10;&#10;Description automatically generated">
            <a:extLst>
              <a:ext uri="{FF2B5EF4-FFF2-40B4-BE49-F238E27FC236}">
                <a16:creationId xmlns:a16="http://schemas.microsoft.com/office/drawing/2014/main" id="{86B4467E-A3CE-4BDA-BD3C-FA99E20706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5281" y="609600"/>
            <a:ext cx="2563437" cy="3767138"/>
          </a:xfrm>
        </p:spPr>
      </p:pic>
      <p:sp>
        <p:nvSpPr>
          <p:cNvPr id="7" name="TextBox 6">
            <a:extLst>
              <a:ext uri="{FF2B5EF4-FFF2-40B4-BE49-F238E27FC236}">
                <a16:creationId xmlns:a16="http://schemas.microsoft.com/office/drawing/2014/main" id="{6F3C48A2-F0D2-4093-ABFE-6A093B140CB0}"/>
              </a:ext>
            </a:extLst>
          </p:cNvPr>
          <p:cNvSpPr txBox="1"/>
          <p:nvPr/>
        </p:nvSpPr>
        <p:spPr>
          <a:xfrm>
            <a:off x="5410200" y="4572000"/>
            <a:ext cx="2127505" cy="461665"/>
          </a:xfrm>
          <a:prstGeom prst="rect">
            <a:avLst/>
          </a:prstGeom>
          <a:noFill/>
        </p:spPr>
        <p:txBody>
          <a:bodyPr wrap="none" rtlCol="0">
            <a:spAutoFit/>
          </a:bodyPr>
          <a:lstStyle/>
          <a:p>
            <a:r>
              <a:rPr lang="sv-SE" dirty="0"/>
              <a:t>”La </a:t>
            </a:r>
            <a:r>
              <a:rPr lang="sv-SE" dirty="0" err="1"/>
              <a:t>Parisienne</a:t>
            </a:r>
            <a:r>
              <a:rPr lang="sv-SE" dirty="0"/>
              <a:t>”</a:t>
            </a:r>
            <a:endParaRPr lang="en-FI" dirty="0"/>
          </a:p>
        </p:txBody>
      </p:sp>
    </p:spTree>
    <p:extLst>
      <p:ext uri="{BB962C8B-B14F-4D97-AF65-F5344CB8AC3E}">
        <p14:creationId xmlns:p14="http://schemas.microsoft.com/office/powerpoint/2010/main" val="37007783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93D5780-CF94-4418-B18A-441759E619FB}"/>
              </a:ext>
            </a:extLst>
          </p:cNvPr>
          <p:cNvSpPr>
            <a:spLocks noGrp="1"/>
          </p:cNvSpPr>
          <p:nvPr>
            <p:ph type="title"/>
          </p:nvPr>
        </p:nvSpPr>
        <p:spPr/>
        <p:txBody>
          <a:bodyPr anchor="b">
            <a:normAutofit/>
          </a:bodyPr>
          <a:lstStyle/>
          <a:p>
            <a:pPr>
              <a:lnSpc>
                <a:spcPct val="90000"/>
              </a:lnSpc>
            </a:pPr>
            <a:r>
              <a:rPr lang="sv-SE" dirty="0"/>
              <a:t>The </a:t>
            </a:r>
            <a:r>
              <a:rPr lang="sv-SE" dirty="0" err="1"/>
              <a:t>body</a:t>
            </a:r>
            <a:r>
              <a:rPr lang="sv-SE" dirty="0"/>
              <a:t> &amp; </a:t>
            </a:r>
            <a:r>
              <a:rPr lang="sv-SE" dirty="0" err="1"/>
              <a:t>affect</a:t>
            </a:r>
            <a:endParaRPr lang="en-FI" dirty="0"/>
          </a:p>
        </p:txBody>
      </p:sp>
      <p:sp>
        <p:nvSpPr>
          <p:cNvPr id="2" name="Text Placeholder 1">
            <a:extLst>
              <a:ext uri="{FF2B5EF4-FFF2-40B4-BE49-F238E27FC236}">
                <a16:creationId xmlns:a16="http://schemas.microsoft.com/office/drawing/2014/main" id="{EDEAB146-C771-4B54-87BA-17EC2A8CB965}"/>
              </a:ext>
            </a:extLst>
          </p:cNvPr>
          <p:cNvSpPr>
            <a:spLocks noGrp="1"/>
          </p:cNvSpPr>
          <p:nvPr>
            <p:ph type="body" idx="1"/>
          </p:nvPr>
        </p:nvSpPr>
        <p:spPr/>
        <p:txBody>
          <a:bodyPr/>
          <a:lstStyle/>
          <a:p>
            <a:r>
              <a:rPr lang="sv-SE" dirty="0"/>
              <a:t>Joy and Sherry, 2003</a:t>
            </a:r>
            <a:endParaRPr lang="en-FI" dirty="0"/>
          </a:p>
        </p:txBody>
      </p:sp>
      <p:pic>
        <p:nvPicPr>
          <p:cNvPr id="21" name="Content Placeholder 20">
            <a:extLst>
              <a:ext uri="{FF2B5EF4-FFF2-40B4-BE49-F238E27FC236}">
                <a16:creationId xmlns:a16="http://schemas.microsoft.com/office/drawing/2014/main" id="{5A551CBB-F306-4C52-AD60-4323222057D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758825" y="1824038"/>
            <a:ext cx="3657600" cy="2057400"/>
          </a:xfrm>
          <a:noFill/>
        </p:spPr>
      </p:pic>
      <p:sp>
        <p:nvSpPr>
          <p:cNvPr id="3" name="Text Placeholder 2">
            <a:extLst>
              <a:ext uri="{FF2B5EF4-FFF2-40B4-BE49-F238E27FC236}">
                <a16:creationId xmlns:a16="http://schemas.microsoft.com/office/drawing/2014/main" id="{82D08216-4874-4744-A7DE-B47E46D9FB11}"/>
              </a:ext>
            </a:extLst>
          </p:cNvPr>
          <p:cNvSpPr>
            <a:spLocks noGrp="1"/>
          </p:cNvSpPr>
          <p:nvPr>
            <p:ph type="body" sz="quarter" idx="3"/>
          </p:nvPr>
        </p:nvSpPr>
        <p:spPr/>
        <p:txBody>
          <a:bodyPr/>
          <a:lstStyle/>
          <a:p>
            <a:r>
              <a:rPr lang="en-US" dirty="0"/>
              <a:t>Dion, Sitz &amp; Remy, 2011</a:t>
            </a:r>
            <a:endParaRPr lang="en-FI" dirty="0"/>
          </a:p>
        </p:txBody>
      </p:sp>
      <p:graphicFrame>
        <p:nvGraphicFramePr>
          <p:cNvPr id="8" name="Content Placeholder 7">
            <a:extLst>
              <a:ext uri="{FF2B5EF4-FFF2-40B4-BE49-F238E27FC236}">
                <a16:creationId xmlns:a16="http://schemas.microsoft.com/office/drawing/2014/main" id="{565942B8-A986-40EA-9648-8F5FFA9C8533}"/>
              </a:ext>
            </a:extLst>
          </p:cNvPr>
          <p:cNvGraphicFramePr>
            <a:graphicFrameLocks noGrp="1"/>
          </p:cNvGraphicFramePr>
          <p:nvPr>
            <p:ph sz="quarter" idx="4"/>
            <p:extLst>
              <p:ext uri="{D42A27DB-BD31-4B8C-83A1-F6EECF244321}">
                <p14:modId xmlns:p14="http://schemas.microsoft.com/office/powerpoint/2010/main" val="2177704381"/>
              </p:ext>
            </p:extLst>
          </p:nvPr>
        </p:nvGraphicFramePr>
        <p:xfrm>
          <a:off x="4645025" y="1328738"/>
          <a:ext cx="36576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3988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7B3F72C-22EA-49DF-8169-D845A5BD092C}"/>
              </a:ext>
            </a:extLst>
          </p:cNvPr>
          <p:cNvSpPr>
            <a:spLocks noGrp="1"/>
          </p:cNvSpPr>
          <p:nvPr>
            <p:ph type="title"/>
          </p:nvPr>
        </p:nvSpPr>
        <p:spPr>
          <a:xfrm>
            <a:off x="944920" y="3101093"/>
            <a:ext cx="1840539" cy="3029344"/>
          </a:xfrm>
        </p:spPr>
        <p:txBody>
          <a:bodyPr vert="horz" lIns="63305" tIns="31652" rIns="63305" bIns="31652" rtlCol="0" anchor="t" anchorCtr="0">
            <a:normAutofit fontScale="90000"/>
          </a:bodyPr>
          <a:lstStyle/>
          <a:p>
            <a:pPr defTabSz="316520"/>
            <a:r>
              <a:rPr lang="en-US" sz="2562" dirty="0">
                <a:solidFill>
                  <a:srgbClr val="C00000"/>
                </a:solidFill>
              </a:rPr>
              <a:t>A Living Example of Neo-animist Exchange: the  World- Wide </a:t>
            </a:r>
            <a:r>
              <a:rPr lang="en-US" sz="2562" dirty="0" err="1">
                <a:solidFill>
                  <a:srgbClr val="C00000"/>
                </a:solidFill>
              </a:rPr>
              <a:t>Matsutuke</a:t>
            </a:r>
            <a:r>
              <a:rPr lang="en-US" sz="2562" dirty="0">
                <a:solidFill>
                  <a:srgbClr val="C00000"/>
                </a:solidFill>
              </a:rPr>
              <a:t> Network, Tsing 2015</a:t>
            </a:r>
            <a:br>
              <a:rPr lang="en-US" sz="2562" dirty="0">
                <a:solidFill>
                  <a:srgbClr val="C00000"/>
                </a:solidFill>
              </a:rPr>
            </a:br>
            <a:endParaRPr lang="en-US" sz="2562" dirty="0">
              <a:solidFill>
                <a:srgbClr val="C00000"/>
              </a:solidFill>
            </a:endParaRPr>
          </a:p>
        </p:txBody>
      </p:sp>
      <p:grpSp>
        <p:nvGrpSpPr>
          <p:cNvPr id="39" name="Group 38">
            <a:extLst>
              <a:ext uri="{FF2B5EF4-FFF2-40B4-BE49-F238E27FC236}">
                <a16:creationId xmlns:a16="http://schemas.microsoft.com/office/drawing/2014/main" id="{B8097702-C0F2-42BF-A328-03BB8704EE06}"/>
              </a:ext>
            </a:extLst>
          </p:cNvPr>
          <p:cNvGrpSpPr/>
          <p:nvPr/>
        </p:nvGrpSpPr>
        <p:grpSpPr>
          <a:xfrm>
            <a:off x="3533593" y="703079"/>
            <a:ext cx="5124159" cy="5056596"/>
            <a:chOff x="893289" y="2481640"/>
            <a:chExt cx="5240700" cy="5216055"/>
          </a:xfrm>
        </p:grpSpPr>
        <p:sp>
          <p:nvSpPr>
            <p:cNvPr id="40" name="Rounded Rectangle 15">
              <a:extLst>
                <a:ext uri="{FF2B5EF4-FFF2-40B4-BE49-F238E27FC236}">
                  <a16:creationId xmlns:a16="http://schemas.microsoft.com/office/drawing/2014/main" id="{ED695C75-C33C-48C9-B2EF-2CFEDB830D06}"/>
                </a:ext>
              </a:extLst>
            </p:cNvPr>
            <p:cNvSpPr/>
            <p:nvPr/>
          </p:nvSpPr>
          <p:spPr>
            <a:xfrm>
              <a:off x="893289" y="2877619"/>
              <a:ext cx="5024988" cy="4820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spcAft>
                  <a:spcPts val="415"/>
                </a:spcAft>
              </a:pPr>
              <a:endParaRPr lang="fi-FI" sz="1938" b="1" dirty="0"/>
            </a:p>
          </p:txBody>
        </p:sp>
        <p:sp>
          <p:nvSpPr>
            <p:cNvPr id="41" name="TextBox 40">
              <a:extLst>
                <a:ext uri="{FF2B5EF4-FFF2-40B4-BE49-F238E27FC236}">
                  <a16:creationId xmlns:a16="http://schemas.microsoft.com/office/drawing/2014/main" id="{C2C481F2-537F-4DE5-8247-CC8C1105EBDE}"/>
                </a:ext>
              </a:extLst>
            </p:cNvPr>
            <p:cNvSpPr txBox="1"/>
            <p:nvPr/>
          </p:nvSpPr>
          <p:spPr>
            <a:xfrm>
              <a:off x="1321025" y="2481640"/>
              <a:ext cx="3619672" cy="435182"/>
            </a:xfrm>
            <a:prstGeom prst="rect">
              <a:avLst/>
            </a:prstGeom>
            <a:solidFill>
              <a:schemeClr val="accent2"/>
            </a:solidFill>
          </p:spPr>
          <p:txBody>
            <a:bodyPr wrap="square" rtlCol="0">
              <a:normAutofit fontScale="92500" lnSpcReduction="20000"/>
            </a:bodyPr>
            <a:lstStyle/>
            <a:p>
              <a:pPr>
                <a:lnSpc>
                  <a:spcPct val="90000"/>
                </a:lnSpc>
                <a:spcAft>
                  <a:spcPts val="415"/>
                </a:spcAft>
              </a:pPr>
              <a:r>
                <a:rPr lang="en-US" sz="1662" dirty="0">
                  <a:solidFill>
                    <a:schemeClr val="bg1"/>
                  </a:solidFill>
                </a:rPr>
                <a:t>Pine trees and mushroom hyphae engage in symbiosis</a:t>
              </a:r>
              <a:endParaRPr lang="fi-FI" sz="1662" dirty="0">
                <a:solidFill>
                  <a:schemeClr val="bg1"/>
                </a:solidFill>
              </a:endParaRPr>
            </a:p>
          </p:txBody>
        </p:sp>
        <p:pic>
          <p:nvPicPr>
            <p:cNvPr id="42" name="Picture 41">
              <a:extLst>
                <a:ext uri="{FF2B5EF4-FFF2-40B4-BE49-F238E27FC236}">
                  <a16:creationId xmlns:a16="http://schemas.microsoft.com/office/drawing/2014/main" id="{0C0AC91F-FEC9-407A-8D3B-D8B4C10616AB}"/>
                </a:ext>
              </a:extLst>
            </p:cNvPr>
            <p:cNvPicPr>
              <a:picLocks noChangeAspect="1"/>
            </p:cNvPicPr>
            <p:nvPr/>
          </p:nvPicPr>
          <p:blipFill>
            <a:blip r:embed="rId2"/>
            <a:stretch>
              <a:fillRect/>
            </a:stretch>
          </p:blipFill>
          <p:spPr>
            <a:xfrm>
              <a:off x="4386413" y="4812745"/>
              <a:ext cx="1747576" cy="2536805"/>
            </a:xfrm>
            <a:prstGeom prst="rect">
              <a:avLst/>
            </a:prstGeom>
          </p:spPr>
        </p:pic>
        <p:pic>
          <p:nvPicPr>
            <p:cNvPr id="43" name="Picture 42">
              <a:extLst>
                <a:ext uri="{FF2B5EF4-FFF2-40B4-BE49-F238E27FC236}">
                  <a16:creationId xmlns:a16="http://schemas.microsoft.com/office/drawing/2014/main" id="{7A8C695D-C828-4245-AE87-C3F346E272E6}"/>
                </a:ext>
              </a:extLst>
            </p:cNvPr>
            <p:cNvPicPr>
              <a:picLocks noChangeAspect="1"/>
            </p:cNvPicPr>
            <p:nvPr/>
          </p:nvPicPr>
          <p:blipFill>
            <a:blip r:embed="rId3"/>
            <a:stretch>
              <a:fillRect/>
            </a:stretch>
          </p:blipFill>
          <p:spPr>
            <a:xfrm>
              <a:off x="1186198" y="3047682"/>
              <a:ext cx="2219585" cy="1645105"/>
            </a:xfrm>
            <a:prstGeom prst="rect">
              <a:avLst/>
            </a:prstGeom>
          </p:spPr>
        </p:pic>
        <p:pic>
          <p:nvPicPr>
            <p:cNvPr id="44" name="Picture 43">
              <a:extLst>
                <a:ext uri="{FF2B5EF4-FFF2-40B4-BE49-F238E27FC236}">
                  <a16:creationId xmlns:a16="http://schemas.microsoft.com/office/drawing/2014/main" id="{F4EE0D70-78FA-43B9-99FE-ED1EEC0A57DD}"/>
                </a:ext>
              </a:extLst>
            </p:cNvPr>
            <p:cNvPicPr>
              <a:picLocks noChangeAspect="1"/>
            </p:cNvPicPr>
            <p:nvPr/>
          </p:nvPicPr>
          <p:blipFill>
            <a:blip r:embed="rId4"/>
            <a:stretch>
              <a:fillRect/>
            </a:stretch>
          </p:blipFill>
          <p:spPr>
            <a:xfrm>
              <a:off x="2686051" y="3666873"/>
              <a:ext cx="2004417" cy="1501378"/>
            </a:xfrm>
            <a:prstGeom prst="rect">
              <a:avLst/>
            </a:prstGeom>
          </p:spPr>
        </p:pic>
        <p:pic>
          <p:nvPicPr>
            <p:cNvPr id="45" name="Picture 44">
              <a:extLst>
                <a:ext uri="{FF2B5EF4-FFF2-40B4-BE49-F238E27FC236}">
                  <a16:creationId xmlns:a16="http://schemas.microsoft.com/office/drawing/2014/main" id="{E15B9AE7-585F-4C5E-9B71-520A2A8DB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3403" y="3047683"/>
              <a:ext cx="1474129" cy="1106525"/>
            </a:xfrm>
            <a:prstGeom prst="rect">
              <a:avLst/>
            </a:prstGeom>
          </p:spPr>
        </p:pic>
        <p:sp>
          <p:nvSpPr>
            <p:cNvPr id="46" name="TextBox 45">
              <a:extLst>
                <a:ext uri="{FF2B5EF4-FFF2-40B4-BE49-F238E27FC236}">
                  <a16:creationId xmlns:a16="http://schemas.microsoft.com/office/drawing/2014/main" id="{776AFF77-3065-473F-96B3-5F29FBD133B4}"/>
                </a:ext>
              </a:extLst>
            </p:cNvPr>
            <p:cNvSpPr txBox="1"/>
            <p:nvPr/>
          </p:nvSpPr>
          <p:spPr>
            <a:xfrm>
              <a:off x="2781563" y="4732234"/>
              <a:ext cx="1456005" cy="317459"/>
            </a:xfrm>
            <a:prstGeom prst="rect">
              <a:avLst/>
            </a:prstGeom>
            <a:solidFill>
              <a:schemeClr val="bg1"/>
            </a:solidFill>
          </p:spPr>
          <p:txBody>
            <a:bodyPr wrap="none" rtlCol="0">
              <a:normAutofit lnSpcReduction="10000"/>
            </a:bodyPr>
            <a:lstStyle/>
            <a:p>
              <a:pPr>
                <a:lnSpc>
                  <a:spcPct val="90000"/>
                </a:lnSpc>
                <a:spcAft>
                  <a:spcPts val="415"/>
                </a:spcAft>
              </a:pPr>
              <a:r>
                <a:rPr lang="en-US" sz="1662" b="1" dirty="0"/>
                <a:t>PREDATION</a:t>
              </a:r>
              <a:endParaRPr lang="fi-FI" sz="1662" b="1" dirty="0"/>
            </a:p>
          </p:txBody>
        </p:sp>
        <p:sp>
          <p:nvSpPr>
            <p:cNvPr id="47" name="TextBox 46">
              <a:extLst>
                <a:ext uri="{FF2B5EF4-FFF2-40B4-BE49-F238E27FC236}">
                  <a16:creationId xmlns:a16="http://schemas.microsoft.com/office/drawing/2014/main" id="{FFDB89BA-0665-48D5-B23E-BFED323EA45C}"/>
                </a:ext>
              </a:extLst>
            </p:cNvPr>
            <p:cNvSpPr txBox="1"/>
            <p:nvPr/>
          </p:nvSpPr>
          <p:spPr>
            <a:xfrm>
              <a:off x="4774559" y="6702242"/>
              <a:ext cx="1143717" cy="317459"/>
            </a:xfrm>
            <a:prstGeom prst="rect">
              <a:avLst/>
            </a:prstGeom>
            <a:solidFill>
              <a:schemeClr val="bg1"/>
            </a:solidFill>
          </p:spPr>
          <p:txBody>
            <a:bodyPr wrap="none" rtlCol="0">
              <a:normAutofit lnSpcReduction="10000"/>
            </a:bodyPr>
            <a:lstStyle/>
            <a:p>
              <a:pPr>
                <a:lnSpc>
                  <a:spcPct val="90000"/>
                </a:lnSpc>
                <a:spcAft>
                  <a:spcPts val="415"/>
                </a:spcAft>
              </a:pPr>
              <a:r>
                <a:rPr lang="en-US" sz="1662" b="1" dirty="0"/>
                <a:t>GIFTING</a:t>
              </a:r>
              <a:endParaRPr lang="fi-FI" sz="1662" b="1" dirty="0"/>
            </a:p>
          </p:txBody>
        </p:sp>
        <p:pic>
          <p:nvPicPr>
            <p:cNvPr id="48" name="Picture 47">
              <a:extLst>
                <a:ext uri="{FF2B5EF4-FFF2-40B4-BE49-F238E27FC236}">
                  <a16:creationId xmlns:a16="http://schemas.microsoft.com/office/drawing/2014/main" id="{02030CB4-FA4D-450A-A864-B5141ABC3BB7}"/>
                </a:ext>
              </a:extLst>
            </p:cNvPr>
            <p:cNvPicPr>
              <a:picLocks noChangeAspect="1"/>
            </p:cNvPicPr>
            <p:nvPr/>
          </p:nvPicPr>
          <p:blipFill>
            <a:blip r:embed="rId6"/>
            <a:stretch>
              <a:fillRect/>
            </a:stretch>
          </p:blipFill>
          <p:spPr>
            <a:xfrm>
              <a:off x="1334085" y="5452450"/>
              <a:ext cx="2589130" cy="1763845"/>
            </a:xfrm>
            <a:prstGeom prst="rect">
              <a:avLst/>
            </a:prstGeom>
          </p:spPr>
        </p:pic>
        <p:sp>
          <p:nvSpPr>
            <p:cNvPr id="49" name="TextBox 48">
              <a:extLst>
                <a:ext uri="{FF2B5EF4-FFF2-40B4-BE49-F238E27FC236}">
                  <a16:creationId xmlns:a16="http://schemas.microsoft.com/office/drawing/2014/main" id="{6AF72351-B233-4063-94BA-3AC26484E7A6}"/>
                </a:ext>
              </a:extLst>
            </p:cNvPr>
            <p:cNvSpPr txBox="1"/>
            <p:nvPr/>
          </p:nvSpPr>
          <p:spPr>
            <a:xfrm>
              <a:off x="1365536" y="5439172"/>
              <a:ext cx="1361820" cy="317459"/>
            </a:xfrm>
            <a:prstGeom prst="rect">
              <a:avLst/>
            </a:prstGeom>
            <a:solidFill>
              <a:schemeClr val="bg1"/>
            </a:solidFill>
          </p:spPr>
          <p:txBody>
            <a:bodyPr wrap="none" rtlCol="0">
              <a:normAutofit lnSpcReduction="10000"/>
            </a:bodyPr>
            <a:lstStyle/>
            <a:p>
              <a:pPr>
                <a:lnSpc>
                  <a:spcPct val="90000"/>
                </a:lnSpc>
                <a:spcAft>
                  <a:spcPts val="415"/>
                </a:spcAft>
              </a:pPr>
              <a:r>
                <a:rPr lang="en-US" sz="1662" b="1" dirty="0"/>
                <a:t>EXCHANGE</a:t>
              </a:r>
              <a:endParaRPr lang="fi-FI" sz="1662" b="1" dirty="0"/>
            </a:p>
          </p:txBody>
        </p:sp>
        <p:sp>
          <p:nvSpPr>
            <p:cNvPr id="50" name="Curved Down Arrow 18">
              <a:extLst>
                <a:ext uri="{FF2B5EF4-FFF2-40B4-BE49-F238E27FC236}">
                  <a16:creationId xmlns:a16="http://schemas.microsoft.com/office/drawing/2014/main" id="{64F1039C-2D66-4DB6-AA43-EBD56803EE1C}"/>
                </a:ext>
              </a:extLst>
            </p:cNvPr>
            <p:cNvSpPr/>
            <p:nvPr/>
          </p:nvSpPr>
          <p:spPr>
            <a:xfrm rot="10800000" flipH="1">
              <a:off x="3696707" y="6891422"/>
              <a:ext cx="1001914" cy="38696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solidFill>
                  <a:schemeClr val="tx1"/>
                </a:solidFill>
              </a:endParaRPr>
            </a:p>
          </p:txBody>
        </p:sp>
        <p:sp>
          <p:nvSpPr>
            <p:cNvPr id="51" name="Curved Down Arrow 19">
              <a:extLst>
                <a:ext uri="{FF2B5EF4-FFF2-40B4-BE49-F238E27FC236}">
                  <a16:creationId xmlns:a16="http://schemas.microsoft.com/office/drawing/2014/main" id="{BE996D4C-F9DB-46AF-B9D2-EB0C6B1D4775}"/>
                </a:ext>
              </a:extLst>
            </p:cNvPr>
            <p:cNvSpPr/>
            <p:nvPr/>
          </p:nvSpPr>
          <p:spPr>
            <a:xfrm rot="7149744">
              <a:off x="4473147" y="4182767"/>
              <a:ext cx="1001914" cy="38696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solidFill>
                  <a:schemeClr val="tx1"/>
                </a:solidFill>
              </a:endParaRPr>
            </a:p>
          </p:txBody>
        </p:sp>
        <p:sp>
          <p:nvSpPr>
            <p:cNvPr id="52" name="Curved Down Arrow 20">
              <a:extLst>
                <a:ext uri="{FF2B5EF4-FFF2-40B4-BE49-F238E27FC236}">
                  <a16:creationId xmlns:a16="http://schemas.microsoft.com/office/drawing/2014/main" id="{25B7D725-6367-41D8-8792-FC0E486FB92D}"/>
                </a:ext>
              </a:extLst>
            </p:cNvPr>
            <p:cNvSpPr/>
            <p:nvPr/>
          </p:nvSpPr>
          <p:spPr>
            <a:xfrm rot="14115595">
              <a:off x="1594216" y="4594040"/>
              <a:ext cx="1001914" cy="38696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solidFill>
                  <a:schemeClr val="tx1"/>
                </a:solidFill>
              </a:endParaRPr>
            </a:p>
          </p:txBody>
        </p:sp>
        <p:sp>
          <p:nvSpPr>
            <p:cNvPr id="53" name="Curved Down Arrow 21">
              <a:extLst>
                <a:ext uri="{FF2B5EF4-FFF2-40B4-BE49-F238E27FC236}">
                  <a16:creationId xmlns:a16="http://schemas.microsoft.com/office/drawing/2014/main" id="{0B7A4C83-389B-4271-9D39-281952DCF3A2}"/>
                </a:ext>
              </a:extLst>
            </p:cNvPr>
            <p:cNvSpPr/>
            <p:nvPr/>
          </p:nvSpPr>
          <p:spPr>
            <a:xfrm>
              <a:off x="3252587" y="3002003"/>
              <a:ext cx="1001914" cy="38696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solidFill>
                  <a:schemeClr val="tx1"/>
                </a:solidFill>
              </a:endParaRPr>
            </a:p>
          </p:txBody>
        </p:sp>
        <p:sp>
          <p:nvSpPr>
            <p:cNvPr id="54" name="Curved Down Arrow 22">
              <a:extLst>
                <a:ext uri="{FF2B5EF4-FFF2-40B4-BE49-F238E27FC236}">
                  <a16:creationId xmlns:a16="http://schemas.microsoft.com/office/drawing/2014/main" id="{626F9E0B-B037-45C6-A34A-0443E00F8981}"/>
                </a:ext>
              </a:extLst>
            </p:cNvPr>
            <p:cNvSpPr/>
            <p:nvPr/>
          </p:nvSpPr>
          <p:spPr>
            <a:xfrm rot="6101625">
              <a:off x="3641757" y="5288344"/>
              <a:ext cx="1001914" cy="386962"/>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a:solidFill>
                  <a:schemeClr val="tx1"/>
                </a:solidFill>
              </a:endParaRPr>
            </a:p>
          </p:txBody>
        </p:sp>
        <p:sp>
          <p:nvSpPr>
            <p:cNvPr id="55" name="TextBox 54">
              <a:extLst>
                <a:ext uri="{FF2B5EF4-FFF2-40B4-BE49-F238E27FC236}">
                  <a16:creationId xmlns:a16="http://schemas.microsoft.com/office/drawing/2014/main" id="{92372F8F-1A98-4311-BDD3-4664B15BE834}"/>
                </a:ext>
              </a:extLst>
            </p:cNvPr>
            <p:cNvSpPr txBox="1"/>
            <p:nvPr/>
          </p:nvSpPr>
          <p:spPr>
            <a:xfrm>
              <a:off x="1291541" y="7243015"/>
              <a:ext cx="1726498" cy="317459"/>
            </a:xfrm>
            <a:prstGeom prst="rect">
              <a:avLst/>
            </a:prstGeom>
            <a:noFill/>
          </p:spPr>
          <p:txBody>
            <a:bodyPr wrap="none" rtlCol="0">
              <a:normAutofit lnSpcReduction="10000"/>
            </a:bodyPr>
            <a:lstStyle/>
            <a:p>
              <a:pPr>
                <a:lnSpc>
                  <a:spcPct val="90000"/>
                </a:lnSpc>
                <a:spcAft>
                  <a:spcPts val="415"/>
                </a:spcAft>
              </a:pPr>
              <a:r>
                <a:rPr lang="en-US" sz="1662" dirty="0">
                  <a:solidFill>
                    <a:schemeClr val="bg1"/>
                  </a:solidFill>
                </a:rPr>
                <a:t>Source: Tsing 2015</a:t>
              </a:r>
              <a:endParaRPr lang="fi-FI" sz="1662" dirty="0">
                <a:solidFill>
                  <a:schemeClr val="bg1"/>
                </a:solidFill>
              </a:endParaRPr>
            </a:p>
          </p:txBody>
        </p:sp>
      </p:grpSp>
      <p:sp>
        <p:nvSpPr>
          <p:cNvPr id="3" name="TextBox 2">
            <a:extLst>
              <a:ext uri="{FF2B5EF4-FFF2-40B4-BE49-F238E27FC236}">
                <a16:creationId xmlns:a16="http://schemas.microsoft.com/office/drawing/2014/main" id="{28A18502-9C98-44E5-8F43-E0B80DB938E3}"/>
              </a:ext>
            </a:extLst>
          </p:cNvPr>
          <p:cNvSpPr txBox="1"/>
          <p:nvPr/>
        </p:nvSpPr>
        <p:spPr>
          <a:xfrm>
            <a:off x="2228241" y="1645292"/>
            <a:ext cx="1827197" cy="1371209"/>
          </a:xfrm>
          <a:prstGeom prst="rect">
            <a:avLst/>
          </a:prstGeom>
          <a:solidFill>
            <a:schemeClr val="accent2"/>
          </a:solidFill>
        </p:spPr>
        <p:txBody>
          <a:bodyPr wrap="square" rtlCol="0">
            <a:spAutoFit/>
          </a:bodyPr>
          <a:lstStyle/>
          <a:p>
            <a:r>
              <a:rPr lang="sv-SE" sz="1662" dirty="0">
                <a:solidFill>
                  <a:schemeClr val="bg1"/>
                </a:solidFill>
              </a:rPr>
              <a:t>Gathered in </a:t>
            </a:r>
            <a:r>
              <a:rPr lang="sv-SE" sz="1662" dirty="0" err="1">
                <a:solidFill>
                  <a:schemeClr val="bg1"/>
                </a:solidFill>
              </a:rPr>
              <a:t>forests</a:t>
            </a:r>
            <a:r>
              <a:rPr lang="sv-SE" sz="1662" dirty="0">
                <a:solidFill>
                  <a:schemeClr val="bg1"/>
                </a:solidFill>
              </a:rPr>
              <a:t> in North </a:t>
            </a:r>
            <a:r>
              <a:rPr lang="sv-SE" sz="1662" dirty="0" err="1">
                <a:solidFill>
                  <a:schemeClr val="bg1"/>
                </a:solidFill>
              </a:rPr>
              <a:t>America</a:t>
            </a:r>
            <a:r>
              <a:rPr lang="sv-SE" sz="1662" dirty="0">
                <a:solidFill>
                  <a:schemeClr val="bg1"/>
                </a:solidFill>
              </a:rPr>
              <a:t>, Finland, and China by </a:t>
            </a:r>
            <a:r>
              <a:rPr lang="sv-SE" sz="1662" dirty="0" err="1">
                <a:solidFill>
                  <a:schemeClr val="bg1"/>
                </a:solidFill>
              </a:rPr>
              <a:t>unpaid</a:t>
            </a:r>
            <a:r>
              <a:rPr lang="sv-SE" sz="1662" dirty="0">
                <a:solidFill>
                  <a:schemeClr val="bg1"/>
                </a:solidFill>
              </a:rPr>
              <a:t> specialists</a:t>
            </a:r>
            <a:endParaRPr lang="en-FI" sz="1662" dirty="0">
              <a:solidFill>
                <a:schemeClr val="bg1"/>
              </a:solidFill>
            </a:endParaRPr>
          </a:p>
        </p:txBody>
      </p:sp>
      <p:sp>
        <p:nvSpPr>
          <p:cNvPr id="4" name="TextBox 3">
            <a:extLst>
              <a:ext uri="{FF2B5EF4-FFF2-40B4-BE49-F238E27FC236}">
                <a16:creationId xmlns:a16="http://schemas.microsoft.com/office/drawing/2014/main" id="{43666374-6E37-49B8-84AE-ABC67DF664C1}"/>
              </a:ext>
            </a:extLst>
          </p:cNvPr>
          <p:cNvSpPr txBox="1"/>
          <p:nvPr/>
        </p:nvSpPr>
        <p:spPr>
          <a:xfrm>
            <a:off x="3189846" y="5806065"/>
            <a:ext cx="2472653" cy="859659"/>
          </a:xfrm>
          <a:prstGeom prst="rect">
            <a:avLst/>
          </a:prstGeom>
          <a:solidFill>
            <a:schemeClr val="accent2"/>
          </a:solidFill>
        </p:spPr>
        <p:txBody>
          <a:bodyPr wrap="square" rtlCol="0">
            <a:spAutoFit/>
          </a:bodyPr>
          <a:lstStyle/>
          <a:p>
            <a:r>
              <a:rPr lang="sv-SE" sz="1662" dirty="0" err="1">
                <a:solidFill>
                  <a:schemeClr val="bg1"/>
                </a:solidFill>
              </a:rPr>
              <a:t>Rapidly</a:t>
            </a:r>
            <a:r>
              <a:rPr lang="sv-SE" sz="1662" dirty="0">
                <a:solidFill>
                  <a:schemeClr val="bg1"/>
                </a:solidFill>
              </a:rPr>
              <a:t> </a:t>
            </a:r>
            <a:r>
              <a:rPr lang="sv-SE" sz="1662" dirty="0" err="1">
                <a:solidFill>
                  <a:schemeClr val="bg1"/>
                </a:solidFill>
              </a:rPr>
              <a:t>sorted</a:t>
            </a:r>
            <a:r>
              <a:rPr lang="sv-SE" sz="1662" dirty="0">
                <a:solidFill>
                  <a:schemeClr val="bg1"/>
                </a:solidFill>
              </a:rPr>
              <a:t>, </a:t>
            </a:r>
            <a:r>
              <a:rPr lang="sv-SE" sz="1662" dirty="0" err="1">
                <a:solidFill>
                  <a:schemeClr val="bg1"/>
                </a:solidFill>
              </a:rPr>
              <a:t>bulked</a:t>
            </a:r>
            <a:r>
              <a:rPr lang="sv-SE" sz="1662" dirty="0">
                <a:solidFill>
                  <a:schemeClr val="bg1"/>
                </a:solidFill>
              </a:rPr>
              <a:t> and </a:t>
            </a:r>
            <a:r>
              <a:rPr lang="sv-SE" sz="1662" dirty="0" err="1">
                <a:solidFill>
                  <a:schemeClr val="bg1"/>
                </a:solidFill>
              </a:rPr>
              <a:t>expedited</a:t>
            </a:r>
            <a:r>
              <a:rPr lang="sv-SE" sz="1662" dirty="0">
                <a:solidFill>
                  <a:schemeClr val="bg1"/>
                </a:solidFill>
              </a:rPr>
              <a:t> </a:t>
            </a:r>
            <a:r>
              <a:rPr lang="sv-SE" sz="1662" dirty="0" err="1">
                <a:solidFill>
                  <a:schemeClr val="bg1"/>
                </a:solidFill>
              </a:rPr>
              <a:t>through</a:t>
            </a:r>
            <a:r>
              <a:rPr lang="sv-SE" sz="1662" dirty="0">
                <a:solidFill>
                  <a:schemeClr val="bg1"/>
                </a:solidFill>
              </a:rPr>
              <a:t> face to face </a:t>
            </a:r>
            <a:r>
              <a:rPr lang="sv-SE" sz="1662" dirty="0" err="1">
                <a:solidFill>
                  <a:schemeClr val="bg1"/>
                </a:solidFill>
              </a:rPr>
              <a:t>exchange</a:t>
            </a:r>
            <a:r>
              <a:rPr lang="sv-SE" sz="1662" dirty="0">
                <a:solidFill>
                  <a:schemeClr val="bg1"/>
                </a:solidFill>
              </a:rPr>
              <a:t> </a:t>
            </a:r>
            <a:r>
              <a:rPr lang="sv-SE" sz="1662" dirty="0" err="1">
                <a:solidFill>
                  <a:schemeClr val="bg1"/>
                </a:solidFill>
              </a:rPr>
              <a:t>networks</a:t>
            </a:r>
            <a:endParaRPr lang="en-FI" sz="1662" dirty="0">
              <a:solidFill>
                <a:schemeClr val="bg1"/>
              </a:solidFill>
            </a:endParaRPr>
          </a:p>
        </p:txBody>
      </p:sp>
      <p:sp>
        <p:nvSpPr>
          <p:cNvPr id="5" name="TextBox 4">
            <a:extLst>
              <a:ext uri="{FF2B5EF4-FFF2-40B4-BE49-F238E27FC236}">
                <a16:creationId xmlns:a16="http://schemas.microsoft.com/office/drawing/2014/main" id="{9847FEF8-D213-440A-9B2C-2521952EB189}"/>
              </a:ext>
            </a:extLst>
          </p:cNvPr>
          <p:cNvSpPr txBox="1"/>
          <p:nvPr/>
        </p:nvSpPr>
        <p:spPr>
          <a:xfrm>
            <a:off x="6820060" y="5589420"/>
            <a:ext cx="2116060" cy="1115434"/>
          </a:xfrm>
          <a:prstGeom prst="rect">
            <a:avLst/>
          </a:prstGeom>
          <a:solidFill>
            <a:schemeClr val="accent2"/>
          </a:solidFill>
        </p:spPr>
        <p:txBody>
          <a:bodyPr wrap="square" rtlCol="0">
            <a:spAutoFit/>
          </a:bodyPr>
          <a:lstStyle/>
          <a:p>
            <a:r>
              <a:rPr lang="sv-SE" sz="1662" dirty="0" err="1">
                <a:solidFill>
                  <a:schemeClr val="bg1"/>
                </a:solidFill>
              </a:rPr>
              <a:t>Selected</a:t>
            </a:r>
            <a:r>
              <a:rPr lang="sv-SE" sz="1662" dirty="0">
                <a:solidFill>
                  <a:schemeClr val="bg1"/>
                </a:solidFill>
              </a:rPr>
              <a:t> for </a:t>
            </a:r>
            <a:r>
              <a:rPr lang="sv-SE" sz="1662" dirty="0" err="1">
                <a:solidFill>
                  <a:schemeClr val="bg1"/>
                </a:solidFill>
              </a:rPr>
              <a:t>giving</a:t>
            </a:r>
            <a:r>
              <a:rPr lang="sv-SE" sz="1662" dirty="0">
                <a:solidFill>
                  <a:schemeClr val="bg1"/>
                </a:solidFill>
              </a:rPr>
              <a:t> as tokens of </a:t>
            </a:r>
            <a:r>
              <a:rPr lang="sv-SE" sz="1662" dirty="0" err="1">
                <a:solidFill>
                  <a:schemeClr val="bg1"/>
                </a:solidFill>
              </a:rPr>
              <a:t>respect</a:t>
            </a:r>
            <a:r>
              <a:rPr lang="sv-SE" sz="1662" dirty="0">
                <a:solidFill>
                  <a:schemeClr val="bg1"/>
                </a:solidFill>
              </a:rPr>
              <a:t> </a:t>
            </a:r>
            <a:r>
              <a:rPr lang="sv-SE" sz="1662" dirty="0" err="1">
                <a:solidFill>
                  <a:schemeClr val="bg1"/>
                </a:solidFill>
              </a:rPr>
              <a:t>rather</a:t>
            </a:r>
            <a:r>
              <a:rPr lang="sv-SE" sz="1662" dirty="0">
                <a:solidFill>
                  <a:schemeClr val="bg1"/>
                </a:solidFill>
              </a:rPr>
              <a:t> </a:t>
            </a:r>
            <a:r>
              <a:rPr lang="sv-SE" sz="1662" dirty="0" err="1">
                <a:solidFill>
                  <a:schemeClr val="bg1"/>
                </a:solidFill>
              </a:rPr>
              <a:t>than</a:t>
            </a:r>
            <a:r>
              <a:rPr lang="sv-SE" sz="1662" dirty="0">
                <a:solidFill>
                  <a:schemeClr val="bg1"/>
                </a:solidFill>
              </a:rPr>
              <a:t> </a:t>
            </a:r>
            <a:r>
              <a:rPr lang="sv-SE" sz="1662" dirty="0" err="1">
                <a:solidFill>
                  <a:schemeClr val="bg1"/>
                </a:solidFill>
              </a:rPr>
              <a:t>purchased</a:t>
            </a:r>
            <a:r>
              <a:rPr lang="sv-SE" sz="1662" dirty="0">
                <a:solidFill>
                  <a:schemeClr val="bg1"/>
                </a:solidFill>
              </a:rPr>
              <a:t> for </a:t>
            </a:r>
            <a:r>
              <a:rPr lang="sv-SE" sz="1662" dirty="0" err="1">
                <a:solidFill>
                  <a:schemeClr val="bg1"/>
                </a:solidFill>
              </a:rPr>
              <a:t>own</a:t>
            </a:r>
            <a:r>
              <a:rPr lang="sv-SE" sz="1662" dirty="0">
                <a:solidFill>
                  <a:schemeClr val="bg1"/>
                </a:solidFill>
              </a:rPr>
              <a:t> </a:t>
            </a:r>
            <a:r>
              <a:rPr lang="sv-SE" sz="1662" dirty="0" err="1">
                <a:solidFill>
                  <a:schemeClr val="bg1"/>
                </a:solidFill>
              </a:rPr>
              <a:t>consumption</a:t>
            </a:r>
            <a:endParaRPr lang="en-FI" sz="1662" dirty="0">
              <a:solidFill>
                <a:schemeClr val="bg1"/>
              </a:solidFill>
            </a:endParaRPr>
          </a:p>
        </p:txBody>
      </p:sp>
    </p:spTree>
    <p:extLst>
      <p:ext uri="{BB962C8B-B14F-4D97-AF65-F5344CB8AC3E}">
        <p14:creationId xmlns:p14="http://schemas.microsoft.com/office/powerpoint/2010/main" val="352997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r>
              <a:rPr lang="en-US" sz="4000" dirty="0" err="1">
                <a:solidFill>
                  <a:srgbClr val="7B9899"/>
                </a:solidFill>
              </a:rPr>
              <a:t>Mauss</a:t>
            </a:r>
            <a:r>
              <a:rPr lang="en-US" sz="4000" dirty="0">
                <a:solidFill>
                  <a:srgbClr val="7B9899"/>
                </a:solidFill>
              </a:rPr>
              <a:t>’ projects (&amp; indeed </a:t>
            </a:r>
            <a:r>
              <a:rPr lang="en-US" sz="4000" dirty="0" err="1">
                <a:solidFill>
                  <a:srgbClr val="7B9899"/>
                </a:solidFill>
              </a:rPr>
              <a:t>Sahlins</a:t>
            </a:r>
            <a:r>
              <a:rPr lang="en-US" sz="4000" dirty="0">
                <a:solidFill>
                  <a:srgbClr val="7B9899"/>
                </a:solidFill>
              </a:rPr>
              <a:t>’)</a:t>
            </a:r>
          </a:p>
        </p:txBody>
      </p:sp>
      <p:sp>
        <p:nvSpPr>
          <p:cNvPr id="16387" name="Content Placeholder 2"/>
          <p:cNvSpPr>
            <a:spLocks noGrp="1"/>
          </p:cNvSpPr>
          <p:nvPr>
            <p:ph idx="1"/>
          </p:nvPr>
        </p:nvSpPr>
        <p:spPr/>
        <p:txBody>
          <a:bodyPr>
            <a:normAutofit fontScale="77500" lnSpcReduction="20000"/>
          </a:bodyPr>
          <a:lstStyle/>
          <a:p>
            <a:r>
              <a:rPr lang="en-US" dirty="0"/>
              <a:t>Legitimize sociology: neither determinism nor utilitarianism</a:t>
            </a:r>
            <a:r>
              <a:rPr lang="sv-SE" dirty="0"/>
              <a:t>; </a:t>
            </a:r>
            <a:r>
              <a:rPr lang="en-US" dirty="0"/>
              <a:t>an open-ended, critical elucidation of the symbolic nature of society</a:t>
            </a:r>
          </a:p>
          <a:p>
            <a:r>
              <a:rPr lang="en-US" dirty="0"/>
              <a:t>Extend Durkheim’s work: the determinacy of </a:t>
            </a:r>
            <a:r>
              <a:rPr lang="en-US" i="1" dirty="0"/>
              <a:t>collective representations (i.e., cultural templates for action and interpretation)</a:t>
            </a:r>
            <a:r>
              <a:rPr lang="en-US" dirty="0"/>
              <a:t>.</a:t>
            </a:r>
          </a:p>
          <a:p>
            <a:r>
              <a:rPr lang="en-US" dirty="0"/>
              <a:t>Foster a holistic human science, the </a:t>
            </a:r>
            <a:r>
              <a:rPr lang="en-US" i="1" dirty="0"/>
              <a:t>total social fact</a:t>
            </a:r>
          </a:p>
          <a:p>
            <a:pPr lvl="1"/>
            <a:r>
              <a:rPr lang="en-US" dirty="0"/>
              <a:t>The self is a bio-psycho-cultural entity: identity (</a:t>
            </a:r>
            <a:r>
              <a:rPr lang="en-US" dirty="0" err="1"/>
              <a:t>Strathern</a:t>
            </a:r>
            <a:r>
              <a:rPr lang="en-US" dirty="0"/>
              <a:t> on gender!)</a:t>
            </a:r>
          </a:p>
          <a:p>
            <a:pPr lvl="1"/>
            <a:r>
              <a:rPr lang="en-US" dirty="0"/>
              <a:t>The body is a bio-psycho-cultural entity: habitus</a:t>
            </a:r>
          </a:p>
          <a:p>
            <a:r>
              <a:rPr lang="en-US" dirty="0"/>
              <a:t>Working out </a:t>
            </a:r>
            <a:r>
              <a:rPr lang="en-US" i="1" dirty="0"/>
              <a:t>the social contract</a:t>
            </a:r>
          </a:p>
          <a:p>
            <a:pPr lvl="1"/>
            <a:r>
              <a:rPr lang="en-US" dirty="0"/>
              <a:t>Sacrifice is a symbolic contract between man and gods, creates the divine</a:t>
            </a:r>
          </a:p>
          <a:p>
            <a:pPr lvl="1"/>
            <a:r>
              <a:rPr lang="en-US" dirty="0"/>
              <a:t>Magic is a symbolic technology for managing </a:t>
            </a:r>
            <a:r>
              <a:rPr lang="en-US" dirty="0" err="1"/>
              <a:t>auratic</a:t>
            </a:r>
            <a:r>
              <a:rPr lang="en-US" dirty="0"/>
              <a:t> power</a:t>
            </a:r>
          </a:p>
          <a:p>
            <a:pPr lvl="1"/>
            <a:r>
              <a:rPr lang="en-US" dirty="0"/>
              <a:t>The Gift is a social (symbolic) contract between men, absent the State</a:t>
            </a:r>
          </a:p>
          <a:p>
            <a:r>
              <a:rPr lang="en-US" dirty="0"/>
              <a:t>Contribute to the creation of the European social democratic contract, the social safety net, “l</a:t>
            </a:r>
            <a:r>
              <a:rPr lang="sv-SE" dirty="0"/>
              <a:t>’</a:t>
            </a:r>
            <a:r>
              <a:rPr lang="sv-SE" dirty="0" err="1"/>
              <a:t>etat</a:t>
            </a:r>
            <a:r>
              <a:rPr lang="sv-SE" dirty="0"/>
              <a:t> </a:t>
            </a:r>
            <a:r>
              <a:rPr lang="sv-SE" dirty="0" err="1"/>
              <a:t>providentiel</a:t>
            </a:r>
            <a:r>
              <a:rPr lang="sv-SE" dirty="0"/>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sz="4000" dirty="0">
                <a:solidFill>
                  <a:srgbClr val="7B9899"/>
                </a:solidFill>
              </a:rPr>
              <a:t>Collective Representations and Method</a:t>
            </a:r>
          </a:p>
        </p:txBody>
      </p:sp>
      <p:sp>
        <p:nvSpPr>
          <p:cNvPr id="20483" name="Content Placeholder 2"/>
          <p:cNvSpPr>
            <a:spLocks noGrp="1"/>
          </p:cNvSpPr>
          <p:nvPr>
            <p:ph idx="1"/>
          </p:nvPr>
        </p:nvSpPr>
        <p:spPr/>
        <p:txBody>
          <a:bodyPr>
            <a:normAutofit fontScale="85000" lnSpcReduction="10000"/>
          </a:bodyPr>
          <a:lstStyle/>
          <a:p>
            <a:pPr marL="274320" indent="-274320" fontAlgn="auto">
              <a:spcAft>
                <a:spcPts val="0"/>
              </a:spcAft>
              <a:buFont typeface="Wingdings 2"/>
              <a:buChar char=""/>
              <a:defRPr/>
            </a:pPr>
            <a:r>
              <a:rPr lang="en-US" sz="2400" dirty="0"/>
              <a:t>The social for </a:t>
            </a:r>
            <a:r>
              <a:rPr lang="en-US" sz="2400" dirty="0" err="1"/>
              <a:t>Mauss</a:t>
            </a:r>
            <a:r>
              <a:rPr lang="en-US" sz="2400" dirty="0"/>
              <a:t>:  The proof of the social must also be mental, or put another way, we can never be sure we have understood the sense and function of an institution if we are not able to relive its effects through an individual consciousness.  Since these effects are an integral part of the institution, all interpretation must draw a coherent link between the objectivity of historical or comparative analysis with the subjectivity of lived experience…the psychic is simultaneously a simple element of significance of a symbolic system that overwhelms (encompasses) it, and the only means of verification of a reality whose multiples aspects cannot be understood except through a synthesis beyond the self. (Levi‘-Strauss, Introduction to the work of </a:t>
            </a:r>
            <a:r>
              <a:rPr lang="en-US" sz="2400" dirty="0" err="1"/>
              <a:t>Mauss</a:t>
            </a:r>
            <a:r>
              <a:rPr lang="en-US" sz="2400" dirty="0"/>
              <a:t>)</a:t>
            </a:r>
          </a:p>
          <a:p>
            <a:pPr marL="274320" indent="-274320" fontAlgn="auto">
              <a:spcAft>
                <a:spcPts val="0"/>
              </a:spcAft>
              <a:buFont typeface="Wingdings 2"/>
              <a:buChar char=""/>
              <a:defRPr/>
            </a:pPr>
            <a:r>
              <a:rPr lang="en-US" dirty="0"/>
              <a:t>Derived from </a:t>
            </a:r>
            <a:r>
              <a:rPr lang="en-US" dirty="0" err="1"/>
              <a:t>Bataille’s</a:t>
            </a:r>
            <a:r>
              <a:rPr lang="en-US" dirty="0"/>
              <a:t> departure from </a:t>
            </a:r>
            <a:r>
              <a:rPr lang="en-US" dirty="0" err="1"/>
              <a:t>Mauss</a:t>
            </a:r>
            <a:r>
              <a:rPr lang="en-US" dirty="0"/>
              <a:t>.</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6F8B56-18AC-4234-B8AF-EE4F4EF071D2}"/>
              </a:ext>
            </a:extLst>
          </p:cNvPr>
          <p:cNvSpPr>
            <a:spLocks noGrp="1"/>
          </p:cNvSpPr>
          <p:nvPr>
            <p:ph type="title"/>
          </p:nvPr>
        </p:nvSpPr>
        <p:spPr/>
        <p:txBody>
          <a:bodyPr>
            <a:noAutofit/>
          </a:bodyPr>
          <a:lstStyle/>
          <a:p>
            <a:r>
              <a:rPr lang="sv-SE" sz="3200" dirty="0"/>
              <a:t>The form of and </a:t>
            </a:r>
            <a:r>
              <a:rPr lang="sv-SE" sz="3200" dirty="0" err="1"/>
              <a:t>rationale</a:t>
            </a:r>
            <a:r>
              <a:rPr lang="sv-SE" sz="3200" dirty="0"/>
              <a:t> for (</a:t>
            </a:r>
            <a:r>
              <a:rPr lang="sv-SE" sz="3200" dirty="0" err="1"/>
              <a:t>making</a:t>
            </a:r>
            <a:r>
              <a:rPr lang="sv-SE" sz="3200" dirty="0"/>
              <a:t> sense of)  </a:t>
            </a:r>
            <a:r>
              <a:rPr lang="sv-SE" sz="3200" dirty="0" err="1"/>
              <a:t>exchange</a:t>
            </a:r>
            <a:r>
              <a:rPr lang="sv-SE" sz="3200" dirty="0"/>
              <a:t> in </a:t>
            </a:r>
            <a:r>
              <a:rPr lang="sv-SE" sz="3200" dirty="0" err="1"/>
              <a:t>archaic</a:t>
            </a:r>
            <a:r>
              <a:rPr lang="sv-SE" sz="3200" dirty="0"/>
              <a:t> </a:t>
            </a:r>
            <a:r>
              <a:rPr lang="sv-SE" sz="3200" dirty="0" err="1"/>
              <a:t>societies</a:t>
            </a:r>
            <a:endParaRPr lang="en-FI" sz="3200" dirty="0"/>
          </a:p>
        </p:txBody>
      </p:sp>
      <p:sp>
        <p:nvSpPr>
          <p:cNvPr id="6" name="Text Placeholder 5">
            <a:extLst>
              <a:ext uri="{FF2B5EF4-FFF2-40B4-BE49-F238E27FC236}">
                <a16:creationId xmlns:a16="http://schemas.microsoft.com/office/drawing/2014/main" id="{15799A7B-D490-4AC0-B21E-BFF71EB17C17}"/>
              </a:ext>
            </a:extLst>
          </p:cNvPr>
          <p:cNvSpPr>
            <a:spLocks noGrp="1"/>
          </p:cNvSpPr>
          <p:nvPr>
            <p:ph type="body" idx="1"/>
          </p:nvPr>
        </p:nvSpPr>
        <p:spPr/>
        <p:txBody>
          <a:bodyPr>
            <a:normAutofit/>
          </a:bodyPr>
          <a:lstStyle/>
          <a:p>
            <a:r>
              <a:rPr lang="sv-SE" dirty="0"/>
              <a:t>An Essay (</a:t>
            </a:r>
            <a:r>
              <a:rPr lang="sv-SE" dirty="0" err="1"/>
              <a:t>Assay</a:t>
            </a:r>
            <a:r>
              <a:rPr lang="sv-SE" dirty="0"/>
              <a:t>) on the gift</a:t>
            </a:r>
            <a:endParaRPr lang="en-FI" dirty="0"/>
          </a:p>
        </p:txBody>
      </p:sp>
    </p:spTree>
    <p:extLst>
      <p:ext uri="{BB962C8B-B14F-4D97-AF65-F5344CB8AC3E}">
        <p14:creationId xmlns:p14="http://schemas.microsoft.com/office/powerpoint/2010/main" val="25257000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62000" y="4572000"/>
            <a:ext cx="7315200" cy="1600200"/>
          </a:xfrm>
        </p:spPr>
        <p:txBody>
          <a:bodyPr anchor="b">
            <a:normAutofit/>
          </a:bodyPr>
          <a:lstStyle/>
          <a:p>
            <a:r>
              <a:rPr lang="en-US" sz="3600" dirty="0"/>
              <a:t>Economic organization w</a:t>
            </a:r>
            <a:r>
              <a:rPr lang="sv-SE" sz="3600" dirty="0"/>
              <a:t>/o </a:t>
            </a:r>
            <a:r>
              <a:rPr lang="sv-SE" sz="3600" dirty="0" err="1"/>
              <a:t>economy</a:t>
            </a:r>
            <a:r>
              <a:rPr lang="sv-SE" sz="3600" dirty="0"/>
              <a:t>!</a:t>
            </a:r>
            <a:endParaRPr lang="en-US" sz="3600" dirty="0"/>
          </a:p>
        </p:txBody>
      </p:sp>
      <p:pic>
        <p:nvPicPr>
          <p:cNvPr id="6" name="Content Placeholder 5" descr="A video game of a video game&#10;&#10;Description automatically generated with low confidence">
            <a:extLst>
              <a:ext uri="{FF2B5EF4-FFF2-40B4-BE49-F238E27FC236}">
                <a16:creationId xmlns:a16="http://schemas.microsoft.com/office/drawing/2014/main" id="{730600C1-C78A-4077-BCBC-BB1B639969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405" r="16968" b="-1"/>
          <a:stretch/>
        </p:blipFill>
        <p:spPr>
          <a:xfrm>
            <a:off x="3719744" y="457200"/>
            <a:ext cx="4586056" cy="4114799"/>
          </a:xfrm>
          <a:noFill/>
        </p:spPr>
      </p:pic>
      <p:sp>
        <p:nvSpPr>
          <p:cNvPr id="3" name="Content Placeholder 2"/>
          <p:cNvSpPr>
            <a:spLocks noGrp="1"/>
          </p:cNvSpPr>
          <p:nvPr>
            <p:ph type="body" sz="half" idx="2"/>
          </p:nvPr>
        </p:nvSpPr>
        <p:spPr>
          <a:xfrm>
            <a:off x="762001" y="457200"/>
            <a:ext cx="2673657" cy="4114800"/>
          </a:xfrm>
        </p:spPr>
        <p:txBody>
          <a:bodyPr anchor="ctr">
            <a:normAutofit/>
          </a:bodyPr>
          <a:lstStyle/>
          <a:p>
            <a:pPr marL="342900" indent="-342900">
              <a:lnSpc>
                <a:spcPct val="90000"/>
              </a:lnSpc>
              <a:buFont typeface="Arial" panose="020B0604020202020204" pitchFamily="34" charset="0"/>
              <a:buChar char="•"/>
            </a:pPr>
            <a:r>
              <a:rPr lang="en-US" sz="1900" dirty="0"/>
              <a:t>What is the problem </a:t>
            </a:r>
            <a:r>
              <a:rPr lang="en-US" sz="1900" dirty="0" err="1"/>
              <a:t>Mauss</a:t>
            </a:r>
            <a:r>
              <a:rPr lang="en-US" sz="1900" dirty="0"/>
              <a:t> addresses?</a:t>
            </a:r>
          </a:p>
          <a:p>
            <a:pPr marL="342900" indent="-342900">
              <a:lnSpc>
                <a:spcPct val="90000"/>
              </a:lnSpc>
              <a:buFont typeface="Arial" panose="020B0604020202020204" pitchFamily="34" charset="0"/>
              <a:buChar char="•"/>
            </a:pPr>
            <a:r>
              <a:rPr lang="en-US" sz="1900" dirty="0"/>
              <a:t>The (social) contract, order, organized cooperation</a:t>
            </a:r>
          </a:p>
          <a:p>
            <a:pPr marL="342900" indent="-342900">
              <a:lnSpc>
                <a:spcPct val="90000"/>
              </a:lnSpc>
              <a:buFont typeface="Arial" panose="020B0604020202020204" pitchFamily="34" charset="0"/>
              <a:buChar char="•"/>
            </a:pPr>
            <a:r>
              <a:rPr lang="en-US" sz="1900" dirty="0"/>
              <a:t>A third paradigm (</a:t>
            </a:r>
            <a:r>
              <a:rPr lang="en-US" sz="1900" dirty="0" err="1"/>
              <a:t>Caillé</a:t>
            </a:r>
            <a:r>
              <a:rPr lang="en-US" sz="1900" dirty="0"/>
              <a:t>)</a:t>
            </a:r>
          </a:p>
          <a:p>
            <a:pPr marL="800100" lvl="1" indent="-342900">
              <a:lnSpc>
                <a:spcPct val="90000"/>
              </a:lnSpc>
              <a:buFont typeface="Arial" panose="020B0604020202020204" pitchFamily="34" charset="0"/>
              <a:buChar char="•"/>
            </a:pPr>
            <a:r>
              <a:rPr lang="en-US" sz="1400" dirty="0"/>
              <a:t>Neither determinism</a:t>
            </a:r>
          </a:p>
          <a:p>
            <a:pPr marL="800100" lvl="1" indent="-342900">
              <a:lnSpc>
                <a:spcPct val="90000"/>
              </a:lnSpc>
              <a:buFont typeface="Arial" panose="020B0604020202020204" pitchFamily="34" charset="0"/>
              <a:buChar char="•"/>
            </a:pPr>
            <a:r>
              <a:rPr lang="en-US" sz="1400" dirty="0"/>
              <a:t>Nor utilitarianism</a:t>
            </a:r>
          </a:p>
          <a:p>
            <a:pPr marL="800100" lvl="1" indent="-342900">
              <a:lnSpc>
                <a:spcPct val="90000"/>
              </a:lnSpc>
              <a:buFont typeface="Arial" panose="020B0604020202020204" pitchFamily="34" charset="0"/>
              <a:buChar char="•"/>
            </a:pPr>
            <a:r>
              <a:rPr lang="en-US" sz="1400" dirty="0"/>
              <a:t>Neither Hobbes nor Machiavelli</a:t>
            </a:r>
          </a:p>
          <a:p>
            <a:pPr marL="342900" indent="-342900">
              <a:lnSpc>
                <a:spcPct val="90000"/>
              </a:lnSpc>
              <a:buFont typeface="Arial" panose="020B0604020202020204" pitchFamily="34" charset="0"/>
              <a:buChar char="•"/>
            </a:pPr>
            <a:r>
              <a:rPr lang="en-US" sz="1900" dirty="0"/>
              <a:t>But also, in direct response to Lenin’s New Economic Policy</a:t>
            </a:r>
          </a:p>
        </p:txBody>
      </p:sp>
      <p:sp>
        <p:nvSpPr>
          <p:cNvPr id="7" name="TextBox 6">
            <a:extLst>
              <a:ext uri="{FF2B5EF4-FFF2-40B4-BE49-F238E27FC236}">
                <a16:creationId xmlns:a16="http://schemas.microsoft.com/office/drawing/2014/main" id="{867F5E56-FE09-4B25-93FB-6D283F4D7028}"/>
              </a:ext>
            </a:extLst>
          </p:cNvPr>
          <p:cNvSpPr txBox="1"/>
          <p:nvPr/>
        </p:nvSpPr>
        <p:spPr>
          <a:xfrm>
            <a:off x="4076458" y="4800600"/>
            <a:ext cx="3940694" cy="461665"/>
          </a:xfrm>
          <a:prstGeom prst="rect">
            <a:avLst/>
          </a:prstGeom>
          <a:noFill/>
        </p:spPr>
        <p:txBody>
          <a:bodyPr wrap="none" rtlCol="0">
            <a:spAutoFit/>
          </a:bodyPr>
          <a:lstStyle/>
          <a:p>
            <a:r>
              <a:rPr lang="sv-SE" dirty="0" err="1"/>
              <a:t>Göbekli</a:t>
            </a:r>
            <a:r>
              <a:rPr lang="sv-SE" dirty="0"/>
              <a:t> </a:t>
            </a:r>
            <a:r>
              <a:rPr lang="sv-SE" dirty="0" err="1"/>
              <a:t>Tepe</a:t>
            </a:r>
            <a:r>
              <a:rPr lang="sv-SE" dirty="0"/>
              <a:t>, ca. 10000, BCE</a:t>
            </a:r>
            <a:endParaRPr lang="en-FI"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normAutofit/>
          </a:bodyPr>
          <a:lstStyle/>
          <a:p>
            <a:r>
              <a:rPr lang="en-US" sz="4000" dirty="0">
                <a:solidFill>
                  <a:srgbClr val="7B9899"/>
                </a:solidFill>
              </a:rPr>
              <a:t>A Relational Paradigm: The Three Obligations</a:t>
            </a:r>
          </a:p>
        </p:txBody>
      </p:sp>
      <p:sp>
        <p:nvSpPr>
          <p:cNvPr id="30723" name="Content Placeholder 5"/>
          <p:cNvSpPr>
            <a:spLocks noGrp="1"/>
          </p:cNvSpPr>
          <p:nvPr>
            <p:ph sz="half" idx="1"/>
          </p:nvPr>
        </p:nvSpPr>
        <p:spPr/>
        <p:txBody>
          <a:bodyPr>
            <a:normAutofit fontScale="85000" lnSpcReduction="20000"/>
          </a:bodyPr>
          <a:lstStyle/>
          <a:p>
            <a:r>
              <a:rPr lang="en-US" sz="2400" dirty="0"/>
              <a:t>the obligation to give gifts (by giving, one shows oneself as generous, and thus as deserving of respect), </a:t>
            </a:r>
          </a:p>
          <a:p>
            <a:r>
              <a:rPr lang="en-US" sz="2400" dirty="0"/>
              <a:t>the obligation to receive them (by receiving the gift, one shows respect to the giver, and concomitantly proves one's own generosity), and </a:t>
            </a:r>
          </a:p>
          <a:p>
            <a:r>
              <a:rPr lang="en-US" sz="2400" dirty="0"/>
              <a:t>the obligation to return the gift (thus demonstrating that one's honor is - at least - equivalent to that of the original giver).* </a:t>
            </a:r>
          </a:p>
        </p:txBody>
      </p:sp>
      <p:pic>
        <p:nvPicPr>
          <p:cNvPr id="6146" name="Picture 2" descr="https://upload.wikimedia.org/wikipedia/commons/2/26/Klallam_people_at_Port_Townsend.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21352" y="1111282"/>
            <a:ext cx="3511296" cy="27637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3962400"/>
            <a:ext cx="4132157" cy="646331"/>
          </a:xfrm>
          <a:prstGeom prst="rect">
            <a:avLst/>
          </a:prstGeom>
          <a:noFill/>
        </p:spPr>
        <p:txBody>
          <a:bodyPr wrap="none" rtlCol="0">
            <a:spAutoFit/>
          </a:bodyPr>
          <a:lstStyle/>
          <a:p>
            <a:r>
              <a:rPr lang="en-US" sz="1200" dirty="0"/>
              <a:t>Watercolor by James G. Swan depicting the </a:t>
            </a:r>
            <a:r>
              <a:rPr lang="en-US" sz="1200" dirty="0" err="1"/>
              <a:t>Klallam</a:t>
            </a:r>
            <a:r>
              <a:rPr lang="en-US" sz="1200" dirty="0"/>
              <a:t> people of </a:t>
            </a:r>
          </a:p>
          <a:p>
            <a:r>
              <a:rPr lang="en-US" sz="1200" dirty="0"/>
              <a:t>chief </a:t>
            </a:r>
            <a:r>
              <a:rPr lang="en-US" sz="1200" dirty="0" err="1"/>
              <a:t>Chetzemoka</a:t>
            </a:r>
            <a:r>
              <a:rPr lang="en-US" sz="1200" dirty="0"/>
              <a:t> at Port Townsend, with one of </a:t>
            </a:r>
            <a:r>
              <a:rPr lang="en-US" sz="1200" dirty="0" err="1"/>
              <a:t>Chetzemoka's</a:t>
            </a:r>
            <a:r>
              <a:rPr lang="en-US" sz="1200" dirty="0"/>
              <a:t> </a:t>
            </a:r>
          </a:p>
          <a:p>
            <a:r>
              <a:rPr lang="en-US" sz="1200" dirty="0"/>
              <a:t>wives distributing potlatch</a:t>
            </a:r>
            <a:endParaRPr lang="da-DK" sz="1200"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4E963E-ADAF-417F-885C-B4771E556BEA}"/>
              </a:ext>
            </a:extLst>
          </p:cNvPr>
          <p:cNvSpPr>
            <a:spLocks noGrp="1"/>
          </p:cNvSpPr>
          <p:nvPr>
            <p:ph type="title"/>
          </p:nvPr>
        </p:nvSpPr>
        <p:spPr/>
        <p:txBody>
          <a:bodyPr>
            <a:normAutofit fontScale="90000"/>
          </a:bodyPr>
          <a:lstStyle/>
          <a:p>
            <a:r>
              <a:rPr lang="sv-SE" dirty="0" err="1"/>
              <a:t>Mauss</a:t>
            </a:r>
            <a:r>
              <a:rPr lang="sv-SE" dirty="0"/>
              <a:t> as </a:t>
            </a:r>
            <a:r>
              <a:rPr lang="sv-SE" dirty="0" err="1"/>
              <a:t>exemplary</a:t>
            </a:r>
            <a:r>
              <a:rPr lang="sv-SE" dirty="0"/>
              <a:t> </a:t>
            </a:r>
            <a:r>
              <a:rPr lang="sv-SE" dirty="0" err="1"/>
              <a:t>ancestor</a:t>
            </a:r>
            <a:endParaRPr lang="en-FI" dirty="0"/>
          </a:p>
        </p:txBody>
      </p:sp>
      <p:sp>
        <p:nvSpPr>
          <p:cNvPr id="5" name="Text Placeholder 4">
            <a:extLst>
              <a:ext uri="{FF2B5EF4-FFF2-40B4-BE49-F238E27FC236}">
                <a16:creationId xmlns:a16="http://schemas.microsoft.com/office/drawing/2014/main" id="{33D798E7-83FD-44BF-B040-2E2B388D6AF9}"/>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2148679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E273-536A-41B3-B994-F808DCDF584F}"/>
              </a:ext>
            </a:extLst>
          </p:cNvPr>
          <p:cNvSpPr>
            <a:spLocks noGrp="1"/>
          </p:cNvSpPr>
          <p:nvPr>
            <p:ph type="title"/>
          </p:nvPr>
        </p:nvSpPr>
        <p:spPr/>
        <p:txBody>
          <a:bodyPr>
            <a:normAutofit fontScale="90000"/>
          </a:bodyPr>
          <a:lstStyle/>
          <a:p>
            <a:r>
              <a:rPr lang="sv-SE" dirty="0"/>
              <a:t>Positive social </a:t>
            </a:r>
            <a:r>
              <a:rPr lang="en-US" dirty="0" err="1"/>
              <a:t>endebtedness</a:t>
            </a:r>
            <a:r>
              <a:rPr lang="sv-SE" dirty="0"/>
              <a:t> (</a:t>
            </a:r>
            <a:r>
              <a:rPr lang="sv-SE" dirty="0" err="1"/>
              <a:t>Godbout</a:t>
            </a:r>
            <a:r>
              <a:rPr lang="sv-SE" dirty="0"/>
              <a:t>)</a:t>
            </a:r>
            <a:endParaRPr lang="en-FI" dirty="0"/>
          </a:p>
        </p:txBody>
      </p:sp>
      <p:sp>
        <p:nvSpPr>
          <p:cNvPr id="3" name="Content Placeholder 2">
            <a:extLst>
              <a:ext uri="{FF2B5EF4-FFF2-40B4-BE49-F238E27FC236}">
                <a16:creationId xmlns:a16="http://schemas.microsoft.com/office/drawing/2014/main" id="{60AA0F4F-A6FE-4F2F-B1A3-FBB2418F4465}"/>
              </a:ext>
            </a:extLst>
          </p:cNvPr>
          <p:cNvSpPr>
            <a:spLocks noGrp="1"/>
          </p:cNvSpPr>
          <p:nvPr>
            <p:ph sz="half" idx="1"/>
          </p:nvPr>
        </p:nvSpPr>
        <p:spPr/>
        <p:txBody>
          <a:bodyPr>
            <a:normAutofit lnSpcReduction="10000"/>
          </a:bodyPr>
          <a:lstStyle/>
          <a:p>
            <a:r>
              <a:rPr lang="sv-SE" sz="2400" b="1" dirty="0"/>
              <a:t>The </a:t>
            </a:r>
            <a:r>
              <a:rPr lang="sv-SE" sz="2400" b="1" dirty="0" err="1"/>
              <a:t>tripartite</a:t>
            </a:r>
            <a:r>
              <a:rPr lang="sv-SE" sz="2400" b="1" dirty="0"/>
              <a:t> gift</a:t>
            </a:r>
          </a:p>
          <a:p>
            <a:r>
              <a:rPr lang="sv-SE" sz="2400" dirty="0" err="1"/>
              <a:t>Collective</a:t>
            </a:r>
            <a:r>
              <a:rPr lang="sv-SE" sz="2400" dirty="0"/>
              <a:t>, </a:t>
            </a:r>
            <a:r>
              <a:rPr lang="sv-SE" sz="2400" dirty="0" err="1"/>
              <a:t>everything</a:t>
            </a:r>
            <a:r>
              <a:rPr lang="sv-SE" sz="2400" dirty="0"/>
              <a:t> is </a:t>
            </a:r>
            <a:r>
              <a:rPr lang="sv-SE" sz="2400" dirty="0" err="1"/>
              <a:t>exchanged</a:t>
            </a:r>
            <a:r>
              <a:rPr lang="sv-SE" sz="2400" dirty="0"/>
              <a:t>, </a:t>
            </a:r>
            <a:r>
              <a:rPr lang="sv-SE" sz="2400" dirty="0" err="1"/>
              <a:t>voluntary</a:t>
            </a:r>
            <a:r>
              <a:rPr lang="sv-SE" sz="2400" dirty="0"/>
              <a:t> obligation, </a:t>
            </a:r>
            <a:r>
              <a:rPr lang="sv-SE" sz="2400" b="1" dirty="0" err="1"/>
              <a:t>mutual</a:t>
            </a:r>
            <a:r>
              <a:rPr lang="sv-SE" sz="2400" b="1" dirty="0"/>
              <a:t> </a:t>
            </a:r>
            <a:r>
              <a:rPr lang="sv-SE" sz="2400" b="1" dirty="0" err="1"/>
              <a:t>indebtedness</a:t>
            </a:r>
            <a:endParaRPr lang="sv-SE" sz="2400" b="1" dirty="0"/>
          </a:p>
          <a:p>
            <a:r>
              <a:rPr lang="sv-SE" sz="2400" dirty="0"/>
              <a:t>From </a:t>
            </a:r>
            <a:r>
              <a:rPr lang="sv-SE" sz="2400" dirty="0" err="1"/>
              <a:t>one</a:t>
            </a:r>
            <a:r>
              <a:rPr lang="sv-SE" sz="2400" dirty="0"/>
              <a:t> generation to the </a:t>
            </a:r>
            <a:r>
              <a:rPr lang="sv-SE" sz="2400" dirty="0" err="1"/>
              <a:t>next</a:t>
            </a:r>
            <a:r>
              <a:rPr lang="sv-SE" sz="2400" dirty="0"/>
              <a:t>, </a:t>
            </a:r>
            <a:r>
              <a:rPr lang="sv-SE" sz="2400" dirty="0" err="1"/>
              <a:t>everyone</a:t>
            </a:r>
            <a:r>
              <a:rPr lang="sv-SE" sz="2400" dirty="0"/>
              <a:t> has the sentiment of </a:t>
            </a:r>
            <a:r>
              <a:rPr lang="sv-SE" sz="2400" dirty="0" err="1"/>
              <a:t>receiving</a:t>
            </a:r>
            <a:r>
              <a:rPr lang="sv-SE" sz="2400" dirty="0"/>
              <a:t> </a:t>
            </a:r>
            <a:r>
              <a:rPr lang="sv-SE" sz="2400" dirty="0" err="1"/>
              <a:t>more</a:t>
            </a:r>
            <a:r>
              <a:rPr lang="sv-SE" sz="2400" dirty="0"/>
              <a:t> </a:t>
            </a:r>
            <a:r>
              <a:rPr lang="sv-SE" sz="2400" dirty="0" err="1"/>
              <a:t>than</a:t>
            </a:r>
            <a:r>
              <a:rPr lang="sv-SE" sz="2400" dirty="0"/>
              <a:t> </a:t>
            </a:r>
            <a:r>
              <a:rPr lang="sv-SE" sz="2400" dirty="0" err="1"/>
              <a:t>they</a:t>
            </a:r>
            <a:r>
              <a:rPr lang="sv-SE" sz="2400" dirty="0"/>
              <a:t> </a:t>
            </a:r>
            <a:r>
              <a:rPr lang="sv-SE" sz="2400" dirty="0" err="1"/>
              <a:t>have</a:t>
            </a:r>
            <a:r>
              <a:rPr lang="sv-SE" sz="2400" dirty="0"/>
              <a:t> given</a:t>
            </a:r>
          </a:p>
        </p:txBody>
      </p:sp>
      <p:pic>
        <p:nvPicPr>
          <p:cNvPr id="6" name="Content Placeholder 5" descr="A picture containing diagram&#10;&#10;Description automatically generated">
            <a:extLst>
              <a:ext uri="{FF2B5EF4-FFF2-40B4-BE49-F238E27FC236}">
                <a16:creationId xmlns:a16="http://schemas.microsoft.com/office/drawing/2014/main" id="{7E324926-0C99-48C4-80CD-11A95304FE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14800" y="990600"/>
            <a:ext cx="4225632" cy="2649040"/>
          </a:xfrm>
        </p:spPr>
      </p:pic>
      <p:sp>
        <p:nvSpPr>
          <p:cNvPr id="7" name="TextBox 6">
            <a:extLst>
              <a:ext uri="{FF2B5EF4-FFF2-40B4-BE49-F238E27FC236}">
                <a16:creationId xmlns:a16="http://schemas.microsoft.com/office/drawing/2014/main" id="{D6C7F5EF-50D1-4677-A38A-2055A92EF321}"/>
              </a:ext>
            </a:extLst>
          </p:cNvPr>
          <p:cNvSpPr txBox="1"/>
          <p:nvPr/>
        </p:nvSpPr>
        <p:spPr>
          <a:xfrm>
            <a:off x="4483576" y="3881735"/>
            <a:ext cx="3365024" cy="369332"/>
          </a:xfrm>
          <a:prstGeom prst="rect">
            <a:avLst/>
          </a:prstGeom>
          <a:noFill/>
        </p:spPr>
        <p:txBody>
          <a:bodyPr wrap="none" rtlCol="0">
            <a:spAutoFit/>
          </a:bodyPr>
          <a:lstStyle/>
          <a:p>
            <a:r>
              <a:rPr lang="sv-SE" sz="1800" dirty="0" err="1"/>
              <a:t>Matrilateral</a:t>
            </a:r>
            <a:r>
              <a:rPr lang="sv-SE" sz="1800" dirty="0"/>
              <a:t> cross-</a:t>
            </a:r>
            <a:r>
              <a:rPr lang="sv-SE" sz="1800" dirty="0" err="1"/>
              <a:t>cousin</a:t>
            </a:r>
            <a:r>
              <a:rPr lang="sv-SE" sz="1800" dirty="0"/>
              <a:t> </a:t>
            </a:r>
            <a:r>
              <a:rPr lang="sv-SE" sz="1800" dirty="0" err="1"/>
              <a:t>marriage</a:t>
            </a:r>
            <a:endParaRPr lang="en-FI" sz="1800" dirty="0"/>
          </a:p>
        </p:txBody>
      </p:sp>
    </p:spTree>
    <p:extLst>
      <p:ext uri="{BB962C8B-B14F-4D97-AF65-F5344CB8AC3E}">
        <p14:creationId xmlns:p14="http://schemas.microsoft.com/office/powerpoint/2010/main" val="24784914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1C46-9F66-4E57-871B-552811B4DDCD}"/>
              </a:ext>
            </a:extLst>
          </p:cNvPr>
          <p:cNvSpPr>
            <a:spLocks noGrp="1"/>
          </p:cNvSpPr>
          <p:nvPr>
            <p:ph type="title"/>
          </p:nvPr>
        </p:nvSpPr>
        <p:spPr/>
        <p:txBody>
          <a:bodyPr>
            <a:normAutofit fontScale="90000"/>
          </a:bodyPr>
          <a:lstStyle/>
          <a:p>
            <a:r>
              <a:rPr lang="sv-SE" dirty="0"/>
              <a:t>The </a:t>
            </a:r>
            <a:r>
              <a:rPr lang="sv-SE" dirty="0" err="1"/>
              <a:t>inalienability</a:t>
            </a:r>
            <a:r>
              <a:rPr lang="sv-SE" dirty="0"/>
              <a:t> of the gift</a:t>
            </a:r>
            <a:endParaRPr lang="en-FI" dirty="0"/>
          </a:p>
        </p:txBody>
      </p:sp>
      <p:sp>
        <p:nvSpPr>
          <p:cNvPr id="3" name="Content Placeholder 2">
            <a:extLst>
              <a:ext uri="{FF2B5EF4-FFF2-40B4-BE49-F238E27FC236}">
                <a16:creationId xmlns:a16="http://schemas.microsoft.com/office/drawing/2014/main" id="{2CB8C588-A168-4C9F-B85F-5CCF11D1D520}"/>
              </a:ext>
            </a:extLst>
          </p:cNvPr>
          <p:cNvSpPr>
            <a:spLocks noGrp="1"/>
          </p:cNvSpPr>
          <p:nvPr>
            <p:ph sz="half" idx="1"/>
          </p:nvPr>
        </p:nvSpPr>
        <p:spPr/>
        <p:txBody>
          <a:bodyPr/>
          <a:lstStyle/>
          <a:p>
            <a:r>
              <a:rPr lang="sv-SE" dirty="0"/>
              <a:t>The persons/</a:t>
            </a:r>
            <a:r>
              <a:rPr lang="sv-SE" dirty="0" err="1"/>
              <a:t>things</a:t>
            </a:r>
            <a:r>
              <a:rPr lang="sv-SE" dirty="0"/>
              <a:t> given </a:t>
            </a:r>
            <a:r>
              <a:rPr lang="sv-SE" dirty="0" err="1"/>
              <a:t>are</a:t>
            </a:r>
            <a:r>
              <a:rPr lang="sv-SE" dirty="0"/>
              <a:t> not </a:t>
            </a:r>
            <a:r>
              <a:rPr lang="sv-SE" dirty="0" err="1"/>
              <a:t>alienated</a:t>
            </a:r>
            <a:endParaRPr lang="sv-SE" dirty="0"/>
          </a:p>
          <a:p>
            <a:r>
              <a:rPr lang="sv-SE" dirty="0"/>
              <a:t>The person/</a:t>
            </a:r>
            <a:r>
              <a:rPr lang="sv-SE" dirty="0" err="1"/>
              <a:t>thing</a:t>
            </a:r>
            <a:r>
              <a:rPr lang="sv-SE" dirty="0"/>
              <a:t> is given </a:t>
            </a:r>
            <a:r>
              <a:rPr lang="sv-SE" dirty="0" err="1"/>
              <a:t>again</a:t>
            </a:r>
            <a:r>
              <a:rPr lang="sv-SE" dirty="0"/>
              <a:t>, never ”given back”</a:t>
            </a:r>
          </a:p>
          <a:p>
            <a:r>
              <a:rPr lang="sv-SE" dirty="0" err="1"/>
              <a:t>Only</a:t>
            </a:r>
            <a:r>
              <a:rPr lang="sv-SE" dirty="0"/>
              <a:t> </a:t>
            </a:r>
            <a:r>
              <a:rPr lang="sv-SE" dirty="0" err="1"/>
              <a:t>rights</a:t>
            </a:r>
            <a:r>
              <a:rPr lang="sv-SE" dirty="0"/>
              <a:t> </a:t>
            </a:r>
            <a:r>
              <a:rPr lang="sv-SE" dirty="0" err="1"/>
              <a:t>are</a:t>
            </a:r>
            <a:r>
              <a:rPr lang="sv-SE" dirty="0"/>
              <a:t> </a:t>
            </a:r>
            <a:r>
              <a:rPr lang="sv-SE" dirty="0" err="1"/>
              <a:t>ceded</a:t>
            </a:r>
            <a:endParaRPr lang="sv-SE" dirty="0"/>
          </a:p>
          <a:p>
            <a:endParaRPr lang="en-FI" dirty="0"/>
          </a:p>
        </p:txBody>
      </p:sp>
      <p:pic>
        <p:nvPicPr>
          <p:cNvPr id="6" name="Content Placeholder 5" descr="A picture containing outdoor, dancer, sport&#10;&#10;Description automatically generated">
            <a:extLst>
              <a:ext uri="{FF2B5EF4-FFF2-40B4-BE49-F238E27FC236}">
                <a16:creationId xmlns:a16="http://schemas.microsoft.com/office/drawing/2014/main" id="{97149272-D46B-49C3-B456-8D15169D3E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183748"/>
            <a:ext cx="3657600" cy="2618841"/>
          </a:xfrm>
        </p:spPr>
      </p:pic>
    </p:spTree>
    <p:extLst>
      <p:ext uri="{BB962C8B-B14F-4D97-AF65-F5344CB8AC3E}">
        <p14:creationId xmlns:p14="http://schemas.microsoft.com/office/powerpoint/2010/main" val="383627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2"/>
          <p:cNvSpPr>
            <a:spLocks noGrp="1"/>
          </p:cNvSpPr>
          <p:nvPr>
            <p:ph type="title"/>
          </p:nvPr>
        </p:nvSpPr>
        <p:spPr>
          <a:xfrm>
            <a:off x="762000" y="4572000"/>
            <a:ext cx="6781800" cy="1600200"/>
          </a:xfrm>
        </p:spPr>
        <p:txBody>
          <a:bodyPr>
            <a:normAutofit fontScale="90000"/>
          </a:bodyPr>
          <a:lstStyle/>
          <a:p>
            <a:r>
              <a:rPr lang="en-US" dirty="0" err="1"/>
              <a:t>Sahlins</a:t>
            </a:r>
            <a:r>
              <a:rPr lang="en-US" dirty="0"/>
              <a:t> typology of reciprocities, is it of use?</a:t>
            </a:r>
          </a:p>
        </p:txBody>
      </p:sp>
      <p:sp>
        <p:nvSpPr>
          <p:cNvPr id="45059" name="Content Placeholder 3"/>
          <p:cNvSpPr>
            <a:spLocks noGrp="1"/>
          </p:cNvSpPr>
          <p:nvPr>
            <p:ph idx="1"/>
          </p:nvPr>
        </p:nvSpPr>
        <p:spPr>
          <a:xfrm>
            <a:off x="762000" y="685800"/>
            <a:ext cx="7543800" cy="3886200"/>
          </a:xfrm>
        </p:spPr>
        <p:txBody>
          <a:bodyPr/>
          <a:lstStyle/>
          <a:p>
            <a:r>
              <a:rPr lang="en-US" dirty="0"/>
              <a:t>Immediacy of returns</a:t>
            </a:r>
          </a:p>
          <a:p>
            <a:r>
              <a:rPr lang="en-US" dirty="0"/>
              <a:t>Equivalence of returns - sidedness</a:t>
            </a:r>
          </a:p>
          <a:p>
            <a:r>
              <a:rPr lang="en-US" dirty="0"/>
              <a:t>Material dimensions of exchange</a:t>
            </a:r>
          </a:p>
          <a:p>
            <a:r>
              <a:rPr lang="en-US" dirty="0"/>
              <a:t>Mechanical dimensions of exchange</a:t>
            </a:r>
          </a:p>
          <a:p>
            <a:r>
              <a:rPr lang="en-US" dirty="0"/>
              <a:t>The span of social distance between partners</a:t>
            </a:r>
          </a:p>
          <a:p>
            <a:r>
              <a:rPr lang="en-US" dirty="0"/>
              <a:t>Rank, relative wealth, need, type of goods</a:t>
            </a:r>
          </a:p>
          <a:p>
            <a:r>
              <a:rPr lang="en-US" dirty="0"/>
              <a:t>We have “abstract moral standards”, but not only abstract ones</a:t>
            </a:r>
          </a:p>
        </p:txBody>
      </p:sp>
    </p:spTree>
    <p:extLst>
      <p:ext uri="{BB962C8B-B14F-4D97-AF65-F5344CB8AC3E}">
        <p14:creationId xmlns:p14="http://schemas.microsoft.com/office/powerpoint/2010/main" val="18051469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059">
                                            <p:txEl>
                                              <p:pRg st="5" end="5"/>
                                            </p:txEl>
                                          </p:spTgt>
                                        </p:tgtEl>
                                        <p:attrNameLst>
                                          <p:attrName>style.visibility</p:attrName>
                                        </p:attrNameLst>
                                      </p:cBhvr>
                                      <p:to>
                                        <p:strVal val="visible"/>
                                      </p:to>
                                    </p:set>
                                    <p:anim calcmode="lin" valueType="num">
                                      <p:cBhvr additive="base">
                                        <p:cTn id="37" dur="500" fill="hold"/>
                                        <p:tgtEl>
                                          <p:spTgt spid="450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0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059">
                                            <p:txEl>
                                              <p:pRg st="6" end="6"/>
                                            </p:txEl>
                                          </p:spTgt>
                                        </p:tgtEl>
                                        <p:attrNameLst>
                                          <p:attrName>style.visibility</p:attrName>
                                        </p:attrNameLst>
                                      </p:cBhvr>
                                      <p:to>
                                        <p:strVal val="visible"/>
                                      </p:to>
                                    </p:set>
                                    <p:anim calcmode="lin" valueType="num">
                                      <p:cBhvr additive="base">
                                        <p:cTn id="43"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5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4572000"/>
            <a:ext cx="6781800" cy="1600200"/>
          </a:xfrm>
        </p:spPr>
        <p:txBody>
          <a:bodyPr>
            <a:normAutofit fontScale="90000"/>
          </a:bodyPr>
          <a:lstStyle/>
          <a:p>
            <a:r>
              <a:rPr lang="da-DK" dirty="0"/>
              <a:t>Potlatch: a system of antagonistic exchange</a:t>
            </a:r>
          </a:p>
        </p:txBody>
      </p:sp>
      <p:pic>
        <p:nvPicPr>
          <p:cNvPr id="11" name="Picture 2" descr="http://web2.uvcs.uvic.ca/courses/lawdemo/projects/potlatch/cole87.jpg">
            <a:extLst>
              <a:ext uri="{FF2B5EF4-FFF2-40B4-BE49-F238E27FC236}">
                <a16:creationId xmlns:a16="http://schemas.microsoft.com/office/drawing/2014/main" id="{80B30A6D-10C9-4544-9F78-3C05D911B0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2000" y="949975"/>
            <a:ext cx="3657600" cy="3086387"/>
          </a:xfrm>
          <a:noFill/>
          <a:extLst>
            <a:ext uri="{909E8E84-426E-40DD-AFC4-6F175D3DCCD1}">
              <a14:hiddenFill xmlns:a14="http://schemas.microsoft.com/office/drawing/2010/main">
                <a:solidFill>
                  <a:srgbClr val="FFFFFF"/>
                </a:solidFill>
              </a14:hiddenFill>
            </a:ext>
          </a:extLst>
        </p:spPr>
      </p:pic>
      <p:pic>
        <p:nvPicPr>
          <p:cNvPr id="8" name="Content Placeholder 7" descr="A picture containing text, sitting, outdoor, person&#10;&#10;Description automatically generated">
            <a:extLst>
              <a:ext uri="{FF2B5EF4-FFF2-40B4-BE49-F238E27FC236}">
                <a16:creationId xmlns:a16="http://schemas.microsoft.com/office/drawing/2014/main" id="{18F3444E-65AC-4230-AB65-0DD1C91A4C5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86748" y="1017564"/>
            <a:ext cx="3657600" cy="2951207"/>
          </a:xfrm>
        </p:spPr>
      </p:pic>
      <p:sp>
        <p:nvSpPr>
          <p:cNvPr id="14" name="TextBox 13">
            <a:extLst>
              <a:ext uri="{FF2B5EF4-FFF2-40B4-BE49-F238E27FC236}">
                <a16:creationId xmlns:a16="http://schemas.microsoft.com/office/drawing/2014/main" id="{9B13A221-0AFA-4DBE-88E8-50E64E6E4A04}"/>
              </a:ext>
            </a:extLst>
          </p:cNvPr>
          <p:cNvSpPr txBox="1"/>
          <p:nvPr/>
        </p:nvSpPr>
        <p:spPr>
          <a:xfrm>
            <a:off x="4876800" y="3397521"/>
            <a:ext cx="3037373" cy="584775"/>
          </a:xfrm>
          <a:prstGeom prst="rect">
            <a:avLst/>
          </a:prstGeom>
          <a:solidFill>
            <a:schemeClr val="bg1"/>
          </a:solidFill>
        </p:spPr>
        <p:txBody>
          <a:bodyPr wrap="square" rtlCol="0">
            <a:spAutoFit/>
          </a:bodyPr>
          <a:lstStyle/>
          <a:p>
            <a:r>
              <a:rPr lang="en-GB" sz="1600" b="1" i="1" dirty="0">
                <a:effectLst/>
              </a:rPr>
              <a:t>Willie Seaweed with </a:t>
            </a:r>
            <a:r>
              <a:rPr lang="en-GB" sz="1600" b="1" i="1" dirty="0" err="1">
                <a:effectLst/>
              </a:rPr>
              <a:t>Galgatu</a:t>
            </a:r>
            <a:r>
              <a:rPr lang="en-GB" sz="1600" b="1" i="1" dirty="0">
                <a:effectLst/>
              </a:rPr>
              <a:t> (left), 1955, Photo by Wilson Duff</a:t>
            </a:r>
            <a:endParaRPr lang="en-FI" sz="1600" dirty="0"/>
          </a:p>
        </p:txBody>
      </p:sp>
    </p:spTree>
    <p:extLst>
      <p:ext uri="{BB962C8B-B14F-4D97-AF65-F5344CB8AC3E}">
        <p14:creationId xmlns:p14="http://schemas.microsoft.com/office/powerpoint/2010/main" val="7818622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1800" cy="1600200"/>
          </a:xfrm>
        </p:spPr>
        <p:txBody>
          <a:bodyPr/>
          <a:lstStyle/>
          <a:p>
            <a:r>
              <a:rPr lang="en-GB" dirty="0"/>
              <a:t>Potlatch</a:t>
            </a:r>
          </a:p>
        </p:txBody>
      </p:sp>
      <p:sp>
        <p:nvSpPr>
          <p:cNvPr id="3" name="Content Placeholder 2"/>
          <p:cNvSpPr>
            <a:spLocks noGrp="1"/>
          </p:cNvSpPr>
          <p:nvPr>
            <p:ph idx="1"/>
          </p:nvPr>
        </p:nvSpPr>
        <p:spPr>
          <a:xfrm>
            <a:off x="762000" y="990600"/>
            <a:ext cx="7543800" cy="3886200"/>
          </a:xfrm>
        </p:spPr>
        <p:txBody>
          <a:bodyPr>
            <a:noAutofit/>
          </a:bodyPr>
          <a:lstStyle/>
          <a:p>
            <a:r>
              <a:rPr lang="en-GB" sz="1800" dirty="0"/>
              <a:t>The potlatch is an example of a total system of giving. Spelt out it means that each gift is part of a system of reciprocity in which the honour of giver and recipient are engaged.</a:t>
            </a:r>
          </a:p>
          <a:p>
            <a:r>
              <a:rPr lang="en-GB" sz="1800" dirty="0"/>
              <a:t>It is a total system in that every item of status or of spiritual or material possession is implicated for everyone in the whole community.</a:t>
            </a:r>
          </a:p>
          <a:p>
            <a:r>
              <a:rPr lang="en-GB" sz="1800" dirty="0"/>
              <a:t>The rule that every gift has to be reciprocated in some specified way sets up a perpetual cycle of exchanges within and between generations across the society</a:t>
            </a:r>
          </a:p>
          <a:p>
            <a:r>
              <a:rPr lang="en-GB" sz="1800" dirty="0"/>
              <a:t>Where does the system get its energy? In each case from </a:t>
            </a:r>
          </a:p>
          <a:p>
            <a:pPr lvl="1"/>
            <a:r>
              <a:rPr lang="en-GB" sz="1800" dirty="0"/>
              <a:t>Individuals as representatives of groups who accrue status through loss (giving)</a:t>
            </a:r>
          </a:p>
          <a:p>
            <a:pPr lvl="1"/>
            <a:r>
              <a:rPr lang="en-GB" sz="1800" dirty="0"/>
              <a:t>Individuals who are due to lose from receiving, and even worse, default and </a:t>
            </a:r>
          </a:p>
          <a:p>
            <a:pPr lvl="1"/>
            <a:r>
              <a:rPr lang="en-GB" sz="1800" dirty="0"/>
              <a:t>Beliefs that the non-human beings from whom worldly resources derive would punish them if they did not reciprocate</a:t>
            </a:r>
          </a:p>
        </p:txBody>
      </p:sp>
    </p:spTree>
    <p:extLst>
      <p:ext uri="{BB962C8B-B14F-4D97-AF65-F5344CB8AC3E}">
        <p14:creationId xmlns:p14="http://schemas.microsoft.com/office/powerpoint/2010/main" val="32823574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r>
              <a:rPr lang="en-US" sz="4000" dirty="0" err="1">
                <a:solidFill>
                  <a:srgbClr val="7B9899"/>
                </a:solidFill>
              </a:rPr>
              <a:t>Bataille</a:t>
            </a:r>
            <a:r>
              <a:rPr lang="en-US" sz="4000" dirty="0">
                <a:solidFill>
                  <a:srgbClr val="7B9899"/>
                </a:solidFill>
              </a:rPr>
              <a:t>: The Gift is foundational to the Social Order</a:t>
            </a:r>
          </a:p>
        </p:txBody>
      </p:sp>
      <p:sp>
        <p:nvSpPr>
          <p:cNvPr id="33795" name="Content Placeholder 2"/>
          <p:cNvSpPr>
            <a:spLocks noGrp="1"/>
          </p:cNvSpPr>
          <p:nvPr>
            <p:ph sz="half" idx="1"/>
          </p:nvPr>
        </p:nvSpPr>
        <p:spPr/>
        <p:txBody>
          <a:bodyPr>
            <a:normAutofit fontScale="70000" lnSpcReduction="20000"/>
          </a:bodyPr>
          <a:lstStyle/>
          <a:p>
            <a:pPr>
              <a:buFont typeface="Wingdings 2" pitchFamily="18" charset="2"/>
              <a:buChar char=""/>
            </a:pPr>
            <a:r>
              <a:rPr lang="en-US" dirty="0"/>
              <a:t>In the gift, </a:t>
            </a:r>
            <a:r>
              <a:rPr lang="en-US" dirty="0" err="1"/>
              <a:t>Mauss</a:t>
            </a:r>
            <a:r>
              <a:rPr lang="en-US" dirty="0"/>
              <a:t> proposes that we might see as basic excess rather than scarcity, expenditure rather than saving, consumption rather than production, the group rather than the individual, desire for honor rather than biological need, deferred obligation rather than an instant striking of accounts. In short, the generous gift, rather than calculated exchange provides a better clue to the intelligibility of human societies.</a:t>
            </a:r>
          </a:p>
        </p:txBody>
      </p:sp>
      <p:pic>
        <p:nvPicPr>
          <p:cNvPr id="6" name="Content Placeholder 5">
            <a:extLst>
              <a:ext uri="{FF2B5EF4-FFF2-40B4-BE49-F238E27FC236}">
                <a16:creationId xmlns:a16="http://schemas.microsoft.com/office/drawing/2014/main" id="{2DE6DE28-5DA9-47D6-866D-D33349EFE230}"/>
              </a:ext>
            </a:extLst>
          </p:cNvPr>
          <p:cNvPicPr>
            <a:picLocks noGrp="1" noChangeAspect="1"/>
          </p:cNvPicPr>
          <p:nvPr>
            <p:ph sz="half" idx="2"/>
          </p:nvPr>
        </p:nvPicPr>
        <p:blipFill>
          <a:blip r:embed="rId2"/>
          <a:stretch>
            <a:fillRect/>
          </a:stretch>
        </p:blipFill>
        <p:spPr>
          <a:xfrm>
            <a:off x="4876800" y="779955"/>
            <a:ext cx="3375979" cy="3426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sz="3200" dirty="0" err="1"/>
              <a:t>Contemporary</a:t>
            </a:r>
            <a:r>
              <a:rPr lang="fi-FI" sz="3200" dirty="0"/>
              <a:t> </a:t>
            </a:r>
            <a:r>
              <a:rPr lang="fi-FI" sz="3200" dirty="0" err="1"/>
              <a:t>Theoretical</a:t>
            </a:r>
            <a:r>
              <a:rPr lang="fi-FI" sz="3200" dirty="0"/>
              <a:t> </a:t>
            </a:r>
            <a:r>
              <a:rPr lang="fi-FI" sz="3200" dirty="0" err="1"/>
              <a:t>Significance</a:t>
            </a:r>
            <a:r>
              <a:rPr lang="fi-FI" sz="3200" dirty="0"/>
              <a:t> of </a:t>
            </a:r>
            <a:r>
              <a:rPr lang="fi-FI" sz="3200" dirty="0" err="1"/>
              <a:t>Potlatch</a:t>
            </a:r>
            <a:endParaRPr lang="en-US" sz="3200" dirty="0"/>
          </a:p>
        </p:txBody>
      </p:sp>
      <p:sp>
        <p:nvSpPr>
          <p:cNvPr id="3" name="Content Placeholder 2"/>
          <p:cNvSpPr>
            <a:spLocks noGrp="1"/>
          </p:cNvSpPr>
          <p:nvPr>
            <p:ph idx="1"/>
          </p:nvPr>
        </p:nvSpPr>
        <p:spPr/>
        <p:txBody>
          <a:bodyPr>
            <a:normAutofit fontScale="92500" lnSpcReduction="20000"/>
          </a:bodyPr>
          <a:lstStyle/>
          <a:p>
            <a:r>
              <a:rPr lang="en-US" dirty="0"/>
              <a:t>In potlatch... The gratuitous, </a:t>
            </a:r>
            <a:r>
              <a:rPr lang="en-US" i="1" dirty="0"/>
              <a:t>unlimited destruction of accumulated wealth</a:t>
            </a:r>
            <a:r>
              <a:rPr lang="en-US" dirty="0"/>
              <a:t>, we must, in his view, see a stinging denial of that assumption which guides classical economic theory, that ‘flat and untenable conception of existence’ (</a:t>
            </a:r>
            <a:r>
              <a:rPr lang="en-US" dirty="0" err="1"/>
              <a:t>Bataille</a:t>
            </a:r>
            <a:r>
              <a:rPr lang="en-US" dirty="0"/>
              <a:t> 1985: 117), according to which individuals are motivated by the pursuit of maximum utility, by which is meant the rational activity that leads one to obtain for oneself all the pleasure possible within the restrictions imposed on everyone by limited resources (in money, information, time etc.). In this way ethnology supplies the proof that man is not naturally a </a:t>
            </a:r>
            <a:r>
              <a:rPr lang="en-US" i="1" dirty="0"/>
              <a:t>homo </a:t>
            </a:r>
            <a:r>
              <a:rPr lang="en-US" i="1" dirty="0" err="1"/>
              <a:t>oeconomicus</a:t>
            </a:r>
            <a:r>
              <a:rPr lang="en-US" i="1" dirty="0"/>
              <a:t> </a:t>
            </a:r>
            <a:r>
              <a:rPr lang="en-US" dirty="0"/>
              <a:t>preoccupied with saving and exchange…</a:t>
            </a:r>
          </a:p>
          <a:p>
            <a:r>
              <a:rPr lang="en-US" dirty="0"/>
              <a:t>Marcel, Jean-Christophe (2003) </a:t>
            </a:r>
            <a:r>
              <a:rPr lang="en-US" dirty="0" err="1"/>
              <a:t>Bataille</a:t>
            </a:r>
            <a:r>
              <a:rPr lang="en-US" dirty="0"/>
              <a:t> and </a:t>
            </a:r>
            <a:r>
              <a:rPr lang="en-US" dirty="0" err="1"/>
              <a:t>Mauss:a</a:t>
            </a:r>
            <a:r>
              <a:rPr lang="en-US" dirty="0"/>
              <a:t> dialogue of the deaf? Economy and Society, 32:1, 141-152</a:t>
            </a:r>
          </a:p>
        </p:txBody>
      </p:sp>
    </p:spTree>
    <p:extLst>
      <p:ext uri="{BB962C8B-B14F-4D97-AF65-F5344CB8AC3E}">
        <p14:creationId xmlns:p14="http://schemas.microsoft.com/office/powerpoint/2010/main" val="14813286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solidFill>
                  <a:srgbClr val="7B9899"/>
                </a:solidFill>
              </a:rPr>
              <a:t>To summarize….</a:t>
            </a:r>
          </a:p>
        </p:txBody>
      </p:sp>
      <p:sp>
        <p:nvSpPr>
          <p:cNvPr id="37891" name="Content Placeholder 2"/>
          <p:cNvSpPr>
            <a:spLocks noGrp="1"/>
          </p:cNvSpPr>
          <p:nvPr>
            <p:ph idx="1"/>
          </p:nvPr>
        </p:nvSpPr>
        <p:spPr/>
        <p:txBody>
          <a:bodyPr>
            <a:normAutofit fontScale="92500" lnSpcReduction="10000"/>
          </a:bodyPr>
          <a:lstStyle/>
          <a:p>
            <a:r>
              <a:rPr lang="en-US" sz="2000" dirty="0" err="1"/>
              <a:t>Mauss</a:t>
            </a:r>
            <a:r>
              <a:rPr lang="en-US" sz="2000" dirty="0"/>
              <a:t>’ essential discovery is that in what one can call the first society the social bond is not built on the basis of contract, barter, higgling-haggling or market exchange, but through obeying the obligation of rivalry through displayed generosity. </a:t>
            </a:r>
          </a:p>
          <a:p>
            <a:r>
              <a:rPr lang="en-US" sz="2000" dirty="0"/>
              <a:t>Primitive gift indeed has nothing to do with charity. </a:t>
            </a:r>
          </a:p>
          <a:p>
            <a:r>
              <a:rPr lang="en-US" sz="2000" dirty="0"/>
              <a:t>Pervaded with aggression and ambivalence, it is an agonistic gift. </a:t>
            </a:r>
          </a:p>
          <a:p>
            <a:r>
              <a:rPr lang="en-US" sz="2000" dirty="0"/>
              <a:t>It is not through economizing but in spending and even dilapidating or in accepting to lose his most precious goods that one can make his name grow and acquire prestige.  </a:t>
            </a:r>
          </a:p>
          <a:p>
            <a:r>
              <a:rPr lang="en-US" sz="2000" dirty="0"/>
              <a:t>This discovery represents of course a huge challenge to the central postulates of economic theory and of rational-actor theory… Alain </a:t>
            </a:r>
            <a:r>
              <a:rPr lang="en-US" sz="2000" dirty="0" err="1"/>
              <a:t>Caillé</a:t>
            </a:r>
            <a:r>
              <a:rPr lang="en-US" sz="2000" dirty="0"/>
              <a:t>, editor of </a:t>
            </a:r>
            <a:r>
              <a:rPr lang="en-US" sz="2000" i="1" dirty="0"/>
              <a:t>Revue MAUSS</a:t>
            </a:r>
            <a:r>
              <a:rPr lang="en-US" sz="2000" dirty="0"/>
              <a:t>; http://www.revuedumauss.com.fr/media/ACstake.pdf</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dirty="0" err="1"/>
              <a:t>Sahlins</a:t>
            </a:r>
            <a:r>
              <a:rPr lang="en-US" dirty="0"/>
              <a:t>’ codification of gift relationships</a:t>
            </a:r>
          </a:p>
        </p:txBody>
      </p:sp>
      <p:sp>
        <p:nvSpPr>
          <p:cNvPr id="13315" name="Rectangle 3"/>
          <p:cNvSpPr>
            <a:spLocks noGrp="1" noChangeArrowheads="1"/>
          </p:cNvSpPr>
          <p:nvPr>
            <p:ph sz="quarter" idx="1"/>
          </p:nvPr>
        </p:nvSpPr>
        <p:spPr/>
        <p:txBody>
          <a:bodyPr>
            <a:normAutofit/>
          </a:bodyPr>
          <a:lstStyle/>
          <a:p>
            <a:r>
              <a:rPr lang="en-US" dirty="0"/>
              <a:t>Create normative obligations</a:t>
            </a:r>
          </a:p>
          <a:p>
            <a:r>
              <a:rPr lang="en-US" dirty="0"/>
              <a:t>Transfers that affirm or reaffirm the giver’s desire for future relationship with the recipient. </a:t>
            </a:r>
          </a:p>
          <a:p>
            <a:r>
              <a:rPr lang="en-US" dirty="0"/>
              <a:t>Symbolize social identities</a:t>
            </a:r>
          </a:p>
          <a:p>
            <a:pPr lvl="1"/>
            <a:r>
              <a:rPr lang="en-US" dirty="0"/>
              <a:t>Transmit already articulated social values or structure a new set of expectations</a:t>
            </a:r>
          </a:p>
          <a:p>
            <a:r>
              <a:rPr lang="en-US" dirty="0"/>
              <a:t>Material supports for relationships</a:t>
            </a:r>
          </a:p>
          <a:p>
            <a:pPr lvl="1"/>
            <a:r>
              <a:rPr lang="en-US" dirty="0"/>
              <a:t>Gifts create, maintain,  modify &amp; terminate</a:t>
            </a:r>
          </a:p>
          <a:p>
            <a:r>
              <a:rPr lang="en-US" dirty="0"/>
              <a:t>Communicate inner states of persons</a:t>
            </a:r>
          </a:p>
        </p:txBody>
      </p:sp>
    </p:spTree>
    <p:extLst>
      <p:ext uri="{BB962C8B-B14F-4D97-AF65-F5344CB8AC3E}">
        <p14:creationId xmlns:p14="http://schemas.microsoft.com/office/powerpoint/2010/main" val="20223642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normAutofit fontScale="90000"/>
          </a:bodyPr>
          <a:lstStyle/>
          <a:p>
            <a:r>
              <a:rPr lang="en-US" dirty="0">
                <a:solidFill>
                  <a:srgbClr val="7B9899"/>
                </a:solidFill>
              </a:rPr>
              <a:t>The question of the mana of the </a:t>
            </a:r>
            <a:r>
              <a:rPr lang="en-US" dirty="0" err="1">
                <a:solidFill>
                  <a:srgbClr val="7B9899"/>
                </a:solidFill>
              </a:rPr>
              <a:t>hau</a:t>
            </a:r>
            <a:endParaRPr lang="en-US" dirty="0">
              <a:solidFill>
                <a:srgbClr val="7B9899"/>
              </a:solidFill>
            </a:endParaRPr>
          </a:p>
        </p:txBody>
      </p:sp>
      <p:sp>
        <p:nvSpPr>
          <p:cNvPr id="24579" name="Content Placeholder 5"/>
          <p:cNvSpPr>
            <a:spLocks noGrp="1"/>
          </p:cNvSpPr>
          <p:nvPr>
            <p:ph idx="1"/>
          </p:nvPr>
        </p:nvSpPr>
        <p:spPr/>
        <p:txBody>
          <a:bodyPr>
            <a:normAutofit fontScale="92500" lnSpcReduction="20000"/>
          </a:bodyPr>
          <a:lstStyle/>
          <a:p>
            <a:pPr marL="274320" indent="-274320" fontAlgn="auto">
              <a:spcAft>
                <a:spcPts val="0"/>
              </a:spcAft>
              <a:buFont typeface="Wingdings 2"/>
              <a:buChar char=""/>
              <a:defRPr/>
            </a:pPr>
            <a:r>
              <a:rPr lang="en-US" sz="2800" dirty="0" err="1"/>
              <a:t>Mauss</a:t>
            </a:r>
            <a:r>
              <a:rPr lang="en-US" sz="2800" dirty="0"/>
              <a:t> and Hubert pose another question: “What </a:t>
            </a:r>
            <a:r>
              <a:rPr lang="en-US" sz="2800" i="1" dirty="0"/>
              <a:t>force</a:t>
            </a:r>
            <a:r>
              <a:rPr lang="en-US" sz="2800" dirty="0"/>
              <a:t> is there in the thing which one gives which forces the receiver to return it?” (1925: 33, emphasis added)</a:t>
            </a:r>
          </a:p>
          <a:p>
            <a:pPr marL="274320" indent="-274320" fontAlgn="auto">
              <a:spcAft>
                <a:spcPts val="0"/>
              </a:spcAft>
              <a:buFont typeface="Wingdings 2"/>
              <a:buChar char=""/>
              <a:defRPr/>
            </a:pPr>
            <a:r>
              <a:rPr lang="en-US" sz="2800" dirty="0"/>
              <a:t>Behind this lies the Durkheimian question, “since people create things with their hands and construe the world…with their minds, why then do their products…compel them rather than vice versa?” Jenkins 1998</a:t>
            </a:r>
          </a:p>
          <a:p>
            <a:pPr marL="274320" indent="-274320" fontAlgn="auto">
              <a:spcAft>
                <a:spcPts val="0"/>
              </a:spcAft>
              <a:buFont typeface="Wingdings 2"/>
              <a:buChar char=""/>
              <a:defRPr/>
            </a:pPr>
            <a:r>
              <a:rPr lang="en-US" sz="2800" dirty="0"/>
              <a:t>Hence, their interest in the sacred, in mana (force), in the </a:t>
            </a:r>
            <a:r>
              <a:rPr lang="en-US" sz="2800" i="1" dirty="0" err="1"/>
              <a:t>hau</a:t>
            </a:r>
            <a:r>
              <a:rPr lang="en-US" sz="2800" i="1" dirty="0"/>
              <a:t> </a:t>
            </a:r>
            <a:r>
              <a:rPr lang="en-US" sz="2800" dirty="0"/>
              <a:t>(anima)</a:t>
            </a:r>
          </a:p>
        </p:txBody>
      </p:sp>
    </p:spTree>
    <p:extLst>
      <p:ext uri="{BB962C8B-B14F-4D97-AF65-F5344CB8AC3E}">
        <p14:creationId xmlns:p14="http://schemas.microsoft.com/office/powerpoint/2010/main" val="10409062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Autofit/>
          </a:bodyPr>
          <a:lstStyle/>
          <a:p>
            <a:r>
              <a:rPr lang="en-US" sz="4400" dirty="0" err="1">
                <a:solidFill>
                  <a:srgbClr val="7B9899"/>
                </a:solidFill>
              </a:rPr>
              <a:t>Mauss</a:t>
            </a:r>
            <a:r>
              <a:rPr lang="en-US" sz="4400" dirty="0">
                <a:solidFill>
                  <a:srgbClr val="7B9899"/>
                </a:solidFill>
              </a:rPr>
              <a:t>’ creative genius</a:t>
            </a:r>
          </a:p>
        </p:txBody>
      </p:sp>
      <p:sp>
        <p:nvSpPr>
          <p:cNvPr id="17411" name="Content Placeholder 2"/>
          <p:cNvSpPr>
            <a:spLocks noGrp="1"/>
          </p:cNvSpPr>
          <p:nvPr>
            <p:ph idx="1"/>
          </p:nvPr>
        </p:nvSpPr>
        <p:spPr/>
        <p:txBody>
          <a:bodyPr>
            <a:normAutofit fontScale="92500"/>
          </a:bodyPr>
          <a:lstStyle/>
          <a:p>
            <a:r>
              <a:rPr lang="en-US" b="1" i="1" dirty="0"/>
              <a:t>Comparative method</a:t>
            </a:r>
          </a:p>
          <a:p>
            <a:r>
              <a:rPr lang="en-US" b="1" i="1" dirty="0"/>
              <a:t>Ethnological imagination =&gt; </a:t>
            </a:r>
            <a:r>
              <a:rPr lang="en-US" b="1" i="1" dirty="0" err="1"/>
              <a:t>Synrectic</a:t>
            </a:r>
            <a:r>
              <a:rPr lang="en-US" b="1" i="1" dirty="0"/>
              <a:t> constructs</a:t>
            </a:r>
          </a:p>
          <a:p>
            <a:r>
              <a:rPr lang="en-US" b="1" i="1" dirty="0"/>
              <a:t>Collective representations (see Foucault on penal codes &amp; justice; Graeber on the formation of armies &amp; specie money; Lutheran piety &amp; the Nordic social compact)</a:t>
            </a:r>
          </a:p>
          <a:p>
            <a:r>
              <a:rPr lang="en-GB" b="1" i="1" dirty="0"/>
              <a:t>Holism: All interpretation must draw a coherent link between the objectivity of historical or comparative analysis with the subjectivity of lived experience</a:t>
            </a:r>
          </a:p>
          <a:p>
            <a:r>
              <a:rPr lang="en-GB" b="1" i="1" dirty="0"/>
              <a:t>Sacrifice, magic, the gift (i.e., the imaginary construction of society) , the self, habitus &amp; techniques of the body</a:t>
            </a:r>
            <a:endParaRPr lang="en-US" b="1" i="1"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dirty="0" err="1"/>
              <a:t>Fame</a:t>
            </a:r>
            <a:r>
              <a:rPr lang="fi-FI" sz="4000" dirty="0"/>
              <a:t>, </a:t>
            </a:r>
            <a:r>
              <a:rPr lang="fi-FI" sz="4000" dirty="0" err="1"/>
              <a:t>keeping</a:t>
            </a:r>
            <a:r>
              <a:rPr lang="fi-FI" sz="4000" dirty="0"/>
              <a:t> </a:t>
            </a:r>
            <a:r>
              <a:rPr lang="fi-FI" sz="4000" dirty="0" err="1"/>
              <a:t>while</a:t>
            </a:r>
            <a:r>
              <a:rPr lang="fi-FI" sz="4000" dirty="0"/>
              <a:t> </a:t>
            </a:r>
            <a:r>
              <a:rPr lang="fi-FI" sz="4000" dirty="0" err="1"/>
              <a:t>giving</a:t>
            </a:r>
            <a:r>
              <a:rPr lang="fi-FI" sz="4000" dirty="0"/>
              <a:t>, </a:t>
            </a:r>
            <a:r>
              <a:rPr lang="fi-FI" sz="4000" dirty="0" err="1"/>
              <a:t>time</a:t>
            </a:r>
            <a:r>
              <a:rPr lang="fi-FI" sz="4000" dirty="0"/>
              <a:t>, </a:t>
            </a:r>
            <a:r>
              <a:rPr lang="fi-FI" sz="4000" dirty="0" err="1"/>
              <a:t>debt</a:t>
            </a:r>
            <a:r>
              <a:rPr lang="fi-FI" sz="4000" dirty="0"/>
              <a:t> and </a:t>
            </a:r>
            <a:r>
              <a:rPr lang="fi-FI" sz="4000" dirty="0" err="1"/>
              <a:t>kula</a:t>
            </a:r>
            <a:r>
              <a:rPr lang="fi-FI" sz="4000" dirty="0"/>
              <a:t> </a:t>
            </a:r>
            <a:endParaRPr lang="en-US" sz="4000" dirty="0"/>
          </a:p>
        </p:txBody>
      </p:sp>
      <p:sp>
        <p:nvSpPr>
          <p:cNvPr id="3" name="Content Placeholder 2"/>
          <p:cNvSpPr>
            <a:spLocks noGrp="1"/>
          </p:cNvSpPr>
          <p:nvPr>
            <p:ph sz="half" idx="1"/>
          </p:nvPr>
        </p:nvSpPr>
        <p:spPr/>
        <p:txBody>
          <a:bodyPr>
            <a:normAutofit fontScale="55000" lnSpcReduction="20000"/>
          </a:bodyPr>
          <a:lstStyle/>
          <a:p>
            <a:r>
              <a:rPr lang="fi-FI" dirty="0" err="1"/>
              <a:t>The</a:t>
            </a:r>
            <a:r>
              <a:rPr lang="fi-FI" dirty="0"/>
              <a:t> </a:t>
            </a:r>
            <a:r>
              <a:rPr lang="fi-FI" dirty="0" err="1"/>
              <a:t>authentification</a:t>
            </a:r>
            <a:r>
              <a:rPr lang="fi-FI" dirty="0"/>
              <a:t> of </a:t>
            </a:r>
            <a:r>
              <a:rPr lang="fi-FI" dirty="0" err="1"/>
              <a:t>fame</a:t>
            </a:r>
            <a:r>
              <a:rPr lang="fi-FI" dirty="0"/>
              <a:t> </a:t>
            </a:r>
            <a:r>
              <a:rPr lang="fi-FI" dirty="0" err="1"/>
              <a:t>legitmates</a:t>
            </a:r>
            <a:r>
              <a:rPr lang="fi-FI" dirty="0"/>
              <a:t> a </a:t>
            </a:r>
            <a:r>
              <a:rPr lang="fi-FI" dirty="0" err="1"/>
              <a:t>persons</a:t>
            </a:r>
            <a:r>
              <a:rPr lang="fi-FI" dirty="0"/>
              <a:t> </a:t>
            </a:r>
            <a:r>
              <a:rPr lang="fi-FI" dirty="0" err="1"/>
              <a:t>right</a:t>
            </a:r>
            <a:r>
              <a:rPr lang="fi-FI" dirty="0"/>
              <a:t> to </a:t>
            </a:r>
            <a:r>
              <a:rPr lang="fi-FI" dirty="0" err="1"/>
              <a:t>win</a:t>
            </a:r>
            <a:r>
              <a:rPr lang="fi-FI" dirty="0"/>
              <a:t> </a:t>
            </a:r>
            <a:r>
              <a:rPr lang="fi-FI" dirty="0" err="1"/>
              <a:t>over</a:t>
            </a:r>
            <a:r>
              <a:rPr lang="fi-FI" dirty="0"/>
              <a:t> </a:t>
            </a:r>
            <a:r>
              <a:rPr lang="fi-FI" dirty="0" err="1"/>
              <a:t>others</a:t>
            </a:r>
            <a:r>
              <a:rPr lang="fi-FI" dirty="0"/>
              <a:t>’ </a:t>
            </a:r>
            <a:r>
              <a:rPr lang="fi-FI" dirty="0" err="1"/>
              <a:t>loses</a:t>
            </a:r>
            <a:r>
              <a:rPr lang="fi-FI" dirty="0"/>
              <a:t> and to </a:t>
            </a:r>
            <a:r>
              <a:rPr lang="fi-FI" dirty="0" err="1"/>
              <a:t>be</a:t>
            </a:r>
            <a:r>
              <a:rPr lang="fi-FI" dirty="0"/>
              <a:t> </a:t>
            </a:r>
            <a:r>
              <a:rPr lang="fi-FI" dirty="0" err="1"/>
              <a:t>ranked</a:t>
            </a:r>
            <a:r>
              <a:rPr lang="fi-FI" dirty="0"/>
              <a:t> a </a:t>
            </a:r>
            <a:r>
              <a:rPr lang="fi-FI" dirty="0" err="1"/>
              <a:t>winner</a:t>
            </a:r>
            <a:r>
              <a:rPr lang="fi-FI" dirty="0"/>
              <a:t> in a </a:t>
            </a:r>
            <a:r>
              <a:rPr lang="fi-FI" dirty="0" err="1"/>
              <a:t>coterie</a:t>
            </a:r>
            <a:r>
              <a:rPr lang="fi-FI" dirty="0"/>
              <a:t> of </a:t>
            </a:r>
            <a:r>
              <a:rPr lang="fi-FI" dirty="0" err="1"/>
              <a:t>equals</a:t>
            </a:r>
            <a:r>
              <a:rPr lang="fi-FI" dirty="0"/>
              <a:t>.</a:t>
            </a:r>
          </a:p>
          <a:p>
            <a:r>
              <a:rPr lang="fi-FI" dirty="0" err="1"/>
              <a:t>Fame</a:t>
            </a:r>
            <a:r>
              <a:rPr lang="fi-FI" dirty="0"/>
              <a:t> in </a:t>
            </a:r>
            <a:r>
              <a:rPr lang="fi-FI" dirty="0" err="1"/>
              <a:t>kula</a:t>
            </a:r>
            <a:r>
              <a:rPr lang="fi-FI" dirty="0"/>
              <a:t> </a:t>
            </a:r>
            <a:r>
              <a:rPr lang="fi-FI" dirty="0" err="1"/>
              <a:t>also</a:t>
            </a:r>
            <a:r>
              <a:rPr lang="fi-FI" dirty="0"/>
              <a:t> </a:t>
            </a:r>
            <a:r>
              <a:rPr lang="fi-FI" dirty="0" err="1"/>
              <a:t>enables</a:t>
            </a:r>
            <a:r>
              <a:rPr lang="fi-FI" dirty="0"/>
              <a:t> a </a:t>
            </a:r>
            <a:r>
              <a:rPr lang="fi-FI" dirty="0" err="1"/>
              <a:t>player</a:t>
            </a:r>
            <a:r>
              <a:rPr lang="fi-FI" dirty="0"/>
              <a:t> to </a:t>
            </a:r>
            <a:r>
              <a:rPr lang="fi-FI" dirty="0" err="1"/>
              <a:t>demonstrate</a:t>
            </a:r>
            <a:r>
              <a:rPr lang="fi-FI" dirty="0"/>
              <a:t> </a:t>
            </a:r>
            <a:r>
              <a:rPr lang="fi-FI" dirty="0" err="1"/>
              <a:t>difference</a:t>
            </a:r>
            <a:r>
              <a:rPr lang="fi-FI" dirty="0"/>
              <a:t> </a:t>
            </a:r>
            <a:r>
              <a:rPr lang="fi-FI" dirty="0" err="1"/>
              <a:t>by</a:t>
            </a:r>
            <a:r>
              <a:rPr lang="fi-FI" dirty="0"/>
              <a:t> holding </a:t>
            </a:r>
            <a:r>
              <a:rPr lang="fi-FI" dirty="0" err="1"/>
              <a:t>valuables</a:t>
            </a:r>
            <a:r>
              <a:rPr lang="fi-FI" dirty="0"/>
              <a:t> for a long </a:t>
            </a:r>
            <a:r>
              <a:rPr lang="fi-FI" dirty="0" err="1"/>
              <a:t>time</a:t>
            </a:r>
            <a:r>
              <a:rPr lang="fi-FI" dirty="0"/>
              <a:t> </a:t>
            </a:r>
            <a:r>
              <a:rPr lang="fi-FI" dirty="0" err="1"/>
              <a:t>without</a:t>
            </a:r>
            <a:r>
              <a:rPr lang="fi-FI" dirty="0"/>
              <a:t> </a:t>
            </a:r>
            <a:r>
              <a:rPr lang="fi-FI" dirty="0" err="1"/>
              <a:t>having</a:t>
            </a:r>
            <a:r>
              <a:rPr lang="fi-FI" dirty="0"/>
              <a:t> to </a:t>
            </a:r>
            <a:r>
              <a:rPr lang="fi-FI" dirty="0" err="1"/>
              <a:t>give</a:t>
            </a:r>
            <a:r>
              <a:rPr lang="fi-FI" dirty="0"/>
              <a:t> </a:t>
            </a:r>
            <a:r>
              <a:rPr lang="fi-FI" dirty="0" err="1"/>
              <a:t>them</a:t>
            </a:r>
            <a:r>
              <a:rPr lang="fi-FI" dirty="0"/>
              <a:t> </a:t>
            </a:r>
            <a:r>
              <a:rPr lang="fi-FI" dirty="0" err="1"/>
              <a:t>up</a:t>
            </a:r>
            <a:r>
              <a:rPr lang="fi-FI" dirty="0"/>
              <a:t> to </a:t>
            </a:r>
            <a:r>
              <a:rPr lang="fi-FI" dirty="0" err="1"/>
              <a:t>relatives</a:t>
            </a:r>
            <a:r>
              <a:rPr lang="fi-FI" dirty="0"/>
              <a:t> for </a:t>
            </a:r>
            <a:r>
              <a:rPr lang="fi-FI" dirty="0" err="1"/>
              <a:t>use</a:t>
            </a:r>
            <a:r>
              <a:rPr lang="fi-FI" dirty="0"/>
              <a:t> in </a:t>
            </a:r>
            <a:r>
              <a:rPr lang="fi-FI" dirty="0" err="1"/>
              <a:t>internal</a:t>
            </a:r>
            <a:r>
              <a:rPr lang="fi-FI" dirty="0"/>
              <a:t> </a:t>
            </a:r>
            <a:r>
              <a:rPr lang="fi-FI" dirty="0" err="1"/>
              <a:t>exchanges</a:t>
            </a:r>
            <a:r>
              <a:rPr lang="fi-FI" dirty="0"/>
              <a:t>.</a:t>
            </a:r>
          </a:p>
          <a:p>
            <a:r>
              <a:rPr lang="fi-FI" dirty="0" err="1"/>
              <a:t>Keeping</a:t>
            </a:r>
            <a:r>
              <a:rPr lang="fi-FI" dirty="0"/>
              <a:t> a </a:t>
            </a:r>
            <a:r>
              <a:rPr lang="fi-FI" dirty="0" err="1"/>
              <a:t>kula</a:t>
            </a:r>
            <a:r>
              <a:rPr lang="fi-FI" dirty="0"/>
              <a:t> </a:t>
            </a:r>
            <a:r>
              <a:rPr lang="fi-FI" dirty="0" err="1"/>
              <a:t>shell</a:t>
            </a:r>
            <a:r>
              <a:rPr lang="fi-FI" dirty="0"/>
              <a:t> out of </a:t>
            </a:r>
            <a:r>
              <a:rPr lang="fi-FI" dirty="0" err="1"/>
              <a:t>exchange</a:t>
            </a:r>
            <a:r>
              <a:rPr lang="fi-FI" dirty="0"/>
              <a:t> </a:t>
            </a:r>
            <a:r>
              <a:rPr lang="fi-FI" dirty="0" err="1"/>
              <a:t>because</a:t>
            </a:r>
            <a:r>
              <a:rPr lang="fi-FI" dirty="0"/>
              <a:t> it is </a:t>
            </a:r>
            <a:r>
              <a:rPr lang="fi-FI" dirty="0" err="1"/>
              <a:t>promised</a:t>
            </a:r>
            <a:r>
              <a:rPr lang="fi-FI" dirty="0"/>
              <a:t> </a:t>
            </a:r>
            <a:r>
              <a:rPr lang="fi-FI" dirty="0" err="1"/>
              <a:t>allows</a:t>
            </a:r>
            <a:r>
              <a:rPr lang="fi-FI" dirty="0"/>
              <a:t> a person to </a:t>
            </a:r>
            <a:r>
              <a:rPr lang="fi-FI" dirty="0" err="1"/>
              <a:t>store</a:t>
            </a:r>
            <a:r>
              <a:rPr lang="fi-FI" dirty="0"/>
              <a:t> </a:t>
            </a:r>
            <a:r>
              <a:rPr lang="fi-FI" dirty="0" err="1"/>
              <a:t>wealth</a:t>
            </a:r>
            <a:r>
              <a:rPr lang="fi-FI" dirty="0"/>
              <a:t> in </a:t>
            </a:r>
            <a:r>
              <a:rPr lang="fi-FI" dirty="0" err="1"/>
              <a:t>the</a:t>
            </a:r>
            <a:r>
              <a:rPr lang="fi-FI" dirty="0"/>
              <a:t> </a:t>
            </a:r>
            <a:r>
              <a:rPr lang="fi-FI" dirty="0" err="1"/>
              <a:t>face</a:t>
            </a:r>
            <a:r>
              <a:rPr lang="fi-FI" dirty="0"/>
              <a:t> of </a:t>
            </a:r>
            <a:r>
              <a:rPr lang="fi-FI" dirty="0" err="1"/>
              <a:t>other</a:t>
            </a:r>
            <a:r>
              <a:rPr lang="fi-FI" dirty="0"/>
              <a:t> </a:t>
            </a:r>
            <a:r>
              <a:rPr lang="fi-FI" dirty="0" err="1"/>
              <a:t>obligations</a:t>
            </a:r>
            <a:endParaRPr lang="fi-FI" dirty="0"/>
          </a:p>
          <a:p>
            <a:r>
              <a:rPr lang="fi-FI" dirty="0" err="1"/>
              <a:t>However</a:t>
            </a:r>
            <a:r>
              <a:rPr lang="fi-FI" dirty="0"/>
              <a:t>, </a:t>
            </a:r>
            <a:r>
              <a:rPr lang="fi-FI" dirty="0" err="1"/>
              <a:t>unless</a:t>
            </a:r>
            <a:r>
              <a:rPr lang="fi-FI" dirty="0"/>
              <a:t> </a:t>
            </a:r>
            <a:r>
              <a:rPr lang="fi-FI" dirty="0" err="1"/>
              <a:t>the</a:t>
            </a:r>
            <a:r>
              <a:rPr lang="fi-FI" dirty="0"/>
              <a:t> </a:t>
            </a:r>
            <a:r>
              <a:rPr lang="fi-FI" dirty="0" err="1"/>
              <a:t>promised</a:t>
            </a:r>
            <a:r>
              <a:rPr lang="fi-FI" dirty="0"/>
              <a:t> </a:t>
            </a:r>
            <a:r>
              <a:rPr lang="fi-FI" dirty="0" err="1"/>
              <a:t>shell</a:t>
            </a:r>
            <a:r>
              <a:rPr lang="fi-FI" dirty="0"/>
              <a:t> </a:t>
            </a:r>
            <a:r>
              <a:rPr lang="fi-FI" dirty="0" err="1"/>
              <a:t>or</a:t>
            </a:r>
            <a:r>
              <a:rPr lang="fi-FI" dirty="0"/>
              <a:t> </a:t>
            </a:r>
            <a:r>
              <a:rPr lang="fi-FI" dirty="0" err="1"/>
              <a:t>another</a:t>
            </a:r>
            <a:r>
              <a:rPr lang="fi-FI" dirty="0"/>
              <a:t> as </a:t>
            </a:r>
            <a:r>
              <a:rPr lang="fi-FI" dirty="0" err="1"/>
              <a:t>famous</a:t>
            </a:r>
            <a:r>
              <a:rPr lang="fi-FI" dirty="0"/>
              <a:t> </a:t>
            </a:r>
            <a:r>
              <a:rPr lang="fi-FI" dirty="0" err="1"/>
              <a:t>finally</a:t>
            </a:r>
            <a:r>
              <a:rPr lang="fi-FI" dirty="0"/>
              <a:t> </a:t>
            </a:r>
            <a:r>
              <a:rPr lang="fi-FI" dirty="0" err="1"/>
              <a:t>enters</a:t>
            </a:r>
            <a:r>
              <a:rPr lang="fi-FI" dirty="0"/>
              <a:t> a </a:t>
            </a:r>
            <a:r>
              <a:rPr lang="fi-FI" dirty="0" err="1"/>
              <a:t>path</a:t>
            </a:r>
            <a:r>
              <a:rPr lang="fi-FI" dirty="0"/>
              <a:t>, </a:t>
            </a:r>
            <a:r>
              <a:rPr lang="fi-FI" dirty="0" err="1"/>
              <a:t>the</a:t>
            </a:r>
            <a:r>
              <a:rPr lang="fi-FI" dirty="0"/>
              <a:t> </a:t>
            </a:r>
            <a:r>
              <a:rPr lang="fi-FI" dirty="0" err="1"/>
              <a:t>owner’s</a:t>
            </a:r>
            <a:r>
              <a:rPr lang="fi-FI" dirty="0"/>
              <a:t> </a:t>
            </a:r>
            <a:r>
              <a:rPr lang="fi-FI" dirty="0" err="1"/>
              <a:t>eminence</a:t>
            </a:r>
            <a:r>
              <a:rPr lang="fi-FI" dirty="0"/>
              <a:t> </a:t>
            </a:r>
            <a:r>
              <a:rPr lang="fi-FI" dirty="0" err="1"/>
              <a:t>diminishes</a:t>
            </a:r>
            <a:endParaRPr lang="en-US" dirty="0"/>
          </a:p>
        </p:txBody>
      </p:sp>
      <p:pic>
        <p:nvPicPr>
          <p:cNvPr id="5" name="Content Placeholder 4"/>
          <p:cNvPicPr>
            <a:picLocks noGrp="1" noChangeAspect="1"/>
          </p:cNvPicPr>
          <p:nvPr>
            <p:ph sz="half" idx="2"/>
          </p:nvPr>
        </p:nvPicPr>
        <p:blipFill>
          <a:blip r:embed="rId2"/>
          <a:stretch>
            <a:fillRect/>
          </a:stretch>
        </p:blipFill>
        <p:spPr>
          <a:xfrm>
            <a:off x="4648200" y="1188625"/>
            <a:ext cx="3657600" cy="2609088"/>
          </a:xfrm>
          <a:prstGeom prst="rect">
            <a:avLst/>
          </a:prstGeom>
        </p:spPr>
      </p:pic>
      <p:sp>
        <p:nvSpPr>
          <p:cNvPr id="6" name="TextBox 5"/>
          <p:cNvSpPr txBox="1"/>
          <p:nvPr/>
        </p:nvSpPr>
        <p:spPr>
          <a:xfrm>
            <a:off x="5554667" y="3886200"/>
            <a:ext cx="1608133" cy="369332"/>
          </a:xfrm>
          <a:prstGeom prst="rect">
            <a:avLst/>
          </a:prstGeom>
          <a:noFill/>
        </p:spPr>
        <p:txBody>
          <a:bodyPr wrap="none" rtlCol="0">
            <a:spAutoFit/>
          </a:bodyPr>
          <a:lstStyle/>
          <a:p>
            <a:r>
              <a:rPr lang="fi-FI" sz="1800" dirty="0" err="1"/>
              <a:t>Rare</a:t>
            </a:r>
            <a:r>
              <a:rPr lang="fi-FI" sz="1800" dirty="0"/>
              <a:t> </a:t>
            </a:r>
            <a:r>
              <a:rPr lang="fi-FI" sz="1800" dirty="0" err="1"/>
              <a:t>old</a:t>
            </a:r>
            <a:r>
              <a:rPr lang="fi-FI" sz="1800" dirty="0"/>
              <a:t> </a:t>
            </a:r>
            <a:r>
              <a:rPr lang="fi-FI" sz="1800" dirty="0" err="1"/>
              <a:t>mwali</a:t>
            </a:r>
            <a:endParaRPr lang="en-US" sz="1800" dirty="0"/>
          </a:p>
        </p:txBody>
      </p:sp>
    </p:spTree>
    <p:extLst>
      <p:ext uri="{BB962C8B-B14F-4D97-AF65-F5344CB8AC3E}">
        <p14:creationId xmlns:p14="http://schemas.microsoft.com/office/powerpoint/2010/main" val="325839407"/>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181600"/>
            <a:ext cx="6781800" cy="1600200"/>
          </a:xfrm>
        </p:spPr>
        <p:txBody>
          <a:bodyPr>
            <a:normAutofit/>
          </a:bodyPr>
          <a:lstStyle/>
          <a:p>
            <a:r>
              <a:rPr lang="en-US" sz="4000" dirty="0" err="1"/>
              <a:t>Vaygu’a</a:t>
            </a:r>
            <a:r>
              <a:rPr lang="en-US" sz="4000" dirty="0"/>
              <a:t> from the Melanesian Kula System</a:t>
            </a:r>
          </a:p>
        </p:txBody>
      </p:sp>
      <p:sp>
        <p:nvSpPr>
          <p:cNvPr id="6" name="Text Placeholder 5"/>
          <p:cNvSpPr>
            <a:spLocks noGrp="1"/>
          </p:cNvSpPr>
          <p:nvPr>
            <p:ph type="body" idx="1"/>
          </p:nvPr>
        </p:nvSpPr>
        <p:spPr/>
        <p:txBody>
          <a:bodyPr/>
          <a:lstStyle/>
          <a:p>
            <a:r>
              <a:rPr lang="en-US" dirty="0" err="1"/>
              <a:t>Soulava</a:t>
            </a:r>
            <a:endParaRPr lang="en-US" dirty="0"/>
          </a:p>
        </p:txBody>
      </p:sp>
      <p:sp>
        <p:nvSpPr>
          <p:cNvPr id="8" name="Text Placeholder 7"/>
          <p:cNvSpPr>
            <a:spLocks noGrp="1"/>
          </p:cNvSpPr>
          <p:nvPr>
            <p:ph type="body" sz="half" idx="3"/>
          </p:nvPr>
        </p:nvSpPr>
        <p:spPr/>
        <p:txBody>
          <a:bodyPr/>
          <a:lstStyle/>
          <a:p>
            <a:r>
              <a:rPr lang="en-US" dirty="0" err="1"/>
              <a:t>Mwali</a:t>
            </a:r>
            <a:endParaRPr lang="en-US" dirty="0"/>
          </a:p>
        </p:txBody>
      </p:sp>
      <p:pic>
        <p:nvPicPr>
          <p:cNvPr id="1026" name="Picture 2" descr="http://www.michaelhamson.com/new_items_dec12/12-12-3581-Edit-3.jpg"/>
          <p:cNvPicPr>
            <a:picLocks noGrp="1" noChangeAspect="1" noChangeArrowheads="1"/>
          </p:cNvPicPr>
          <p:nvPr>
            <p:ph sz="quarter" idx="2"/>
          </p:nvPr>
        </p:nvPicPr>
        <p:blipFill>
          <a:blip r:embed="rId3" cstate="print"/>
          <a:srcRect/>
          <a:stretch>
            <a:fillRect/>
          </a:stretch>
        </p:blipFill>
        <p:spPr bwMode="auto">
          <a:xfrm>
            <a:off x="1387475" y="1447800"/>
            <a:ext cx="2371725" cy="3489325"/>
          </a:xfrm>
          <a:prstGeom prst="rect">
            <a:avLst/>
          </a:prstGeom>
          <a:noFill/>
        </p:spPr>
      </p:pic>
      <p:pic>
        <p:nvPicPr>
          <p:cNvPr id="1028" name="Picture 4" descr="http://media.liveauctiongroup.net/i/4872/7221473_1.jpg?v=8C9B78799214DF0"/>
          <p:cNvPicPr>
            <a:picLocks noGrp="1" noChangeAspect="1" noChangeArrowheads="1"/>
          </p:cNvPicPr>
          <p:nvPr>
            <p:ph sz="quarter" idx="4"/>
          </p:nvPr>
        </p:nvPicPr>
        <p:blipFill>
          <a:blip r:embed="rId4" cstate="print"/>
          <a:srcRect/>
          <a:stretch>
            <a:fillRect/>
          </a:stretch>
        </p:blipFill>
        <p:spPr bwMode="auto">
          <a:xfrm>
            <a:off x="4572000" y="1524000"/>
            <a:ext cx="3259138" cy="3259138"/>
          </a:xfrm>
          <a:prstGeom prst="rect">
            <a:avLst/>
          </a:prstGeom>
          <a:noFill/>
        </p:spPr>
      </p:pic>
    </p:spTree>
    <p:extLst>
      <p:ext uri="{BB962C8B-B14F-4D97-AF65-F5344CB8AC3E}">
        <p14:creationId xmlns:p14="http://schemas.microsoft.com/office/powerpoint/2010/main" val="497656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7/7c/Kwakwaka%27wakw_man_and_copper_shield,_by_Edward_Curti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68199" y="609600"/>
            <a:ext cx="3308908" cy="44958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762000" y="4572000"/>
            <a:ext cx="3657600" cy="1600200"/>
          </a:xfrm>
        </p:spPr>
        <p:txBody>
          <a:bodyPr>
            <a:normAutofit/>
          </a:bodyPr>
          <a:lstStyle/>
          <a:p>
            <a:r>
              <a:rPr lang="da-DK" sz="3200" dirty="0"/>
              <a:t>Partial answer: Personified Objects, Objectified Persons</a:t>
            </a:r>
          </a:p>
        </p:txBody>
      </p:sp>
      <p:pic>
        <p:nvPicPr>
          <p:cNvPr id="1030" name="Picture 6" descr="http://www.bohol.ph/books/Argonauts/images/pl60.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191000" y="685800"/>
            <a:ext cx="4691333" cy="2657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E55607-F61A-472B-AEDB-FD3779BE470F}"/>
              </a:ext>
            </a:extLst>
          </p:cNvPr>
          <p:cNvSpPr txBox="1"/>
          <p:nvPr/>
        </p:nvSpPr>
        <p:spPr>
          <a:xfrm>
            <a:off x="4495800" y="3626584"/>
            <a:ext cx="4305300" cy="2862322"/>
          </a:xfrm>
          <a:prstGeom prst="rect">
            <a:avLst/>
          </a:prstGeom>
          <a:noFill/>
        </p:spPr>
        <p:txBody>
          <a:bodyPr wrap="square" rtlCol="0">
            <a:spAutoFit/>
          </a:bodyPr>
          <a:lstStyle/>
          <a:p>
            <a:r>
              <a:rPr lang="en-US" sz="2000" dirty="0"/>
              <a:t>In total </a:t>
            </a:r>
            <a:r>
              <a:rPr lang="en-US" sz="2000" dirty="0" err="1"/>
              <a:t>prestations</a:t>
            </a:r>
            <a:r>
              <a:rPr lang="en-US" sz="2000" dirty="0"/>
              <a:t> between clan and clan, said </a:t>
            </a:r>
            <a:r>
              <a:rPr lang="en-US" sz="2000" dirty="0" err="1"/>
              <a:t>Mauss</a:t>
            </a:r>
            <a:r>
              <a:rPr lang="en-US" sz="2000" dirty="0"/>
              <a:t>, </a:t>
            </a:r>
            <a:r>
              <a:rPr lang="en-US" sz="2000" i="1" dirty="0"/>
              <a:t>things are related in some degree as persons and persons in some degree as things </a:t>
            </a:r>
            <a:r>
              <a:rPr lang="en-US" sz="2000" dirty="0"/>
              <a:t>(</a:t>
            </a:r>
            <a:r>
              <a:rPr lang="en-US" sz="2000" dirty="0" err="1"/>
              <a:t>Strathern</a:t>
            </a:r>
            <a:r>
              <a:rPr lang="en-US" sz="2000" dirty="0"/>
              <a:t> 1992: 189).</a:t>
            </a:r>
          </a:p>
          <a:p>
            <a:r>
              <a:rPr lang="en-US" sz="2000" dirty="0"/>
              <a:t>Thus, exchange of equivalent goods always entails the difference associated with their origin </a:t>
            </a:r>
          </a:p>
          <a:p>
            <a:endParaRPr lang="en-FI" sz="2000" dirty="0"/>
          </a:p>
        </p:txBody>
      </p:sp>
    </p:spTree>
    <p:extLst>
      <p:ext uri="{BB962C8B-B14F-4D97-AF65-F5344CB8AC3E}">
        <p14:creationId xmlns:p14="http://schemas.microsoft.com/office/powerpoint/2010/main" val="2214054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sz="3600" dirty="0"/>
              <a:t>Kula Vaygu’a: the question of ownership</a:t>
            </a:r>
          </a:p>
        </p:txBody>
      </p:sp>
      <p:sp>
        <p:nvSpPr>
          <p:cNvPr id="3" name="Content Placeholder 2"/>
          <p:cNvSpPr>
            <a:spLocks noGrp="1"/>
          </p:cNvSpPr>
          <p:nvPr>
            <p:ph idx="1"/>
          </p:nvPr>
        </p:nvSpPr>
        <p:spPr/>
        <p:txBody>
          <a:bodyPr>
            <a:normAutofit fontScale="92500" lnSpcReduction="10000"/>
          </a:bodyPr>
          <a:lstStyle/>
          <a:p>
            <a:r>
              <a:rPr lang="en-US" dirty="0" err="1"/>
              <a:t>Mauss</a:t>
            </a:r>
            <a:r>
              <a:rPr lang="en-US" dirty="0"/>
              <a:t>: it is indeed ownership that one obtains with the gift that one receives. But it is ownership of a certain kind. One could say that it partakes of all kinds of legal principles that we, more modern, have carefully isolated from one another. It is ownership and possession, a pledge and something hired out, a thing sold and bought, and at the same time deposited, mandated, and bequeathed In order to be passed on to another. For it is only given you on condition that you make use of it for another or pass it on to a third person, the ‘distant partner’, the </a:t>
            </a:r>
            <a:r>
              <a:rPr lang="en-US" dirty="0" err="1"/>
              <a:t>murimuri</a:t>
            </a:r>
            <a:r>
              <a:rPr lang="en-US" dirty="0"/>
              <a:t>.</a:t>
            </a:r>
          </a:p>
          <a:p>
            <a:r>
              <a:rPr lang="en-US" dirty="0" err="1"/>
              <a:t>Mauss</a:t>
            </a:r>
            <a:r>
              <a:rPr lang="en-US" dirty="0"/>
              <a:t> misunderstands that ownership is separated from possession</a:t>
            </a:r>
            <a:endParaRPr lang="da-DK" dirty="0"/>
          </a:p>
        </p:txBody>
      </p:sp>
    </p:spTree>
    <p:extLst>
      <p:ext uri="{BB962C8B-B14F-4D97-AF65-F5344CB8AC3E}">
        <p14:creationId xmlns:p14="http://schemas.microsoft.com/office/powerpoint/2010/main" val="31027913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i-FI" sz="2800" dirty="0" err="1"/>
              <a:t>Parial</a:t>
            </a:r>
            <a:r>
              <a:rPr lang="fi-FI" sz="2800" dirty="0"/>
              <a:t> </a:t>
            </a:r>
            <a:r>
              <a:rPr lang="fi-FI" sz="2800" dirty="0" err="1"/>
              <a:t>answer</a:t>
            </a:r>
            <a:r>
              <a:rPr lang="fi-FI" sz="2800" dirty="0"/>
              <a:t> </a:t>
            </a:r>
            <a:r>
              <a:rPr lang="fi-FI" sz="2800" dirty="0" err="1"/>
              <a:t>from</a:t>
            </a:r>
            <a:r>
              <a:rPr lang="fi-FI" sz="2800" dirty="0"/>
              <a:t> </a:t>
            </a:r>
            <a:r>
              <a:rPr lang="fi-FI" sz="2800" dirty="0" err="1"/>
              <a:t>Godelier</a:t>
            </a:r>
            <a:r>
              <a:rPr lang="fi-FI" sz="2800" dirty="0"/>
              <a:t>: </a:t>
            </a:r>
            <a:r>
              <a:rPr lang="fi-FI" sz="2800" dirty="0" err="1"/>
              <a:t>Reject</a:t>
            </a:r>
            <a:r>
              <a:rPr lang="fi-FI" sz="2800" dirty="0"/>
              <a:t> the </a:t>
            </a:r>
            <a:r>
              <a:rPr lang="fi-FI" sz="2800" dirty="0" err="1"/>
              <a:t>dyadic</a:t>
            </a:r>
            <a:r>
              <a:rPr lang="fi-FI" sz="2800" dirty="0"/>
              <a:t> </a:t>
            </a:r>
            <a:r>
              <a:rPr lang="fi-FI" sz="2800" dirty="0" err="1"/>
              <a:t>conception</a:t>
            </a:r>
            <a:r>
              <a:rPr lang="fi-FI" sz="2800" dirty="0"/>
              <a:t> of </a:t>
            </a:r>
            <a:r>
              <a:rPr lang="fi-FI" sz="2800" dirty="0" err="1"/>
              <a:t>gift</a:t>
            </a:r>
            <a:r>
              <a:rPr lang="fi-FI" sz="2800" dirty="0"/>
              <a:t> and </a:t>
            </a:r>
            <a:r>
              <a:rPr lang="fi-FI" sz="2800" dirty="0" err="1"/>
              <a:t>counter-gift</a:t>
            </a:r>
            <a:endParaRPr lang="en-US" sz="2800" dirty="0"/>
          </a:p>
        </p:txBody>
      </p:sp>
      <p:sp>
        <p:nvSpPr>
          <p:cNvPr id="3" name="Content Placeholder 2"/>
          <p:cNvSpPr>
            <a:spLocks noGrp="1"/>
          </p:cNvSpPr>
          <p:nvPr>
            <p:ph sz="half" idx="1"/>
          </p:nvPr>
        </p:nvSpPr>
        <p:spPr>
          <a:xfrm>
            <a:off x="762000" y="609600"/>
            <a:ext cx="3657600" cy="4343399"/>
          </a:xfrm>
        </p:spPr>
        <p:txBody>
          <a:bodyPr>
            <a:normAutofit fontScale="77500" lnSpcReduction="20000"/>
          </a:bodyPr>
          <a:lstStyle/>
          <a:p>
            <a:r>
              <a:rPr lang="fi-FI" dirty="0"/>
              <a:t>It is </a:t>
            </a:r>
            <a:r>
              <a:rPr lang="fi-FI" dirty="0" err="1"/>
              <a:t>essential</a:t>
            </a:r>
            <a:r>
              <a:rPr lang="fi-FI" dirty="0"/>
              <a:t> to </a:t>
            </a:r>
            <a:r>
              <a:rPr lang="fi-FI" dirty="0" err="1"/>
              <a:t>visualize</a:t>
            </a:r>
            <a:r>
              <a:rPr lang="fi-FI" dirty="0"/>
              <a:t> </a:t>
            </a:r>
            <a:r>
              <a:rPr lang="fi-FI" dirty="0" err="1"/>
              <a:t>the</a:t>
            </a:r>
            <a:r>
              <a:rPr lang="fi-FI" dirty="0"/>
              <a:t> </a:t>
            </a:r>
            <a:r>
              <a:rPr lang="fi-FI" dirty="0" err="1"/>
              <a:t>maze</a:t>
            </a:r>
            <a:r>
              <a:rPr lang="fi-FI" dirty="0"/>
              <a:t> of </a:t>
            </a:r>
            <a:r>
              <a:rPr lang="fi-FI" dirty="0" err="1"/>
              <a:t>plays</a:t>
            </a:r>
            <a:r>
              <a:rPr lang="fi-FI" dirty="0"/>
              <a:t> and </a:t>
            </a:r>
            <a:r>
              <a:rPr lang="fi-FI" dirty="0" err="1"/>
              <a:t>strategies</a:t>
            </a:r>
            <a:r>
              <a:rPr lang="fi-FI" dirty="0"/>
              <a:t> as </a:t>
            </a:r>
            <a:r>
              <a:rPr lang="fi-FI" dirty="0" err="1"/>
              <a:t>layers</a:t>
            </a:r>
            <a:r>
              <a:rPr lang="fi-FI" dirty="0"/>
              <a:t> of </a:t>
            </a:r>
            <a:r>
              <a:rPr lang="fi-FI" dirty="0" err="1"/>
              <a:t>exchanges</a:t>
            </a:r>
            <a:r>
              <a:rPr lang="fi-FI" dirty="0"/>
              <a:t>, </a:t>
            </a:r>
            <a:r>
              <a:rPr lang="fi-FI" dirty="0" err="1"/>
              <a:t>which</a:t>
            </a:r>
            <a:r>
              <a:rPr lang="fi-FI" dirty="0"/>
              <a:t> </a:t>
            </a:r>
            <a:r>
              <a:rPr lang="fi-FI" dirty="0" err="1"/>
              <a:t>one</a:t>
            </a:r>
            <a:r>
              <a:rPr lang="fi-FI" dirty="0"/>
              <a:t> </a:t>
            </a:r>
            <a:r>
              <a:rPr lang="fi-FI" dirty="0" err="1"/>
              <a:t>must</a:t>
            </a:r>
            <a:r>
              <a:rPr lang="fi-FI" dirty="0"/>
              <a:t> </a:t>
            </a:r>
            <a:r>
              <a:rPr lang="fi-FI" dirty="0" err="1"/>
              <a:t>constantly</a:t>
            </a:r>
            <a:r>
              <a:rPr lang="fi-FI" dirty="0"/>
              <a:t> </a:t>
            </a:r>
            <a:r>
              <a:rPr lang="fi-FI" dirty="0" err="1"/>
              <a:t>build</a:t>
            </a:r>
            <a:r>
              <a:rPr lang="fi-FI" dirty="0"/>
              <a:t> </a:t>
            </a:r>
            <a:r>
              <a:rPr lang="fi-FI" dirty="0" err="1"/>
              <a:t>up</a:t>
            </a:r>
            <a:r>
              <a:rPr lang="fi-FI" dirty="0"/>
              <a:t> </a:t>
            </a:r>
            <a:r>
              <a:rPr lang="fi-FI" dirty="0" err="1"/>
              <a:t>over</a:t>
            </a:r>
            <a:r>
              <a:rPr lang="fi-FI" dirty="0"/>
              <a:t> </a:t>
            </a:r>
            <a:r>
              <a:rPr lang="fi-FI" dirty="0" err="1"/>
              <a:t>time</a:t>
            </a:r>
            <a:r>
              <a:rPr lang="fi-FI" dirty="0"/>
              <a:t> and </a:t>
            </a:r>
            <a:r>
              <a:rPr lang="fi-FI" dirty="0" err="1"/>
              <a:t>then</a:t>
            </a:r>
            <a:r>
              <a:rPr lang="fi-FI" dirty="0"/>
              <a:t> </a:t>
            </a:r>
            <a:r>
              <a:rPr lang="fi-FI" dirty="0" err="1"/>
              <a:t>keep</a:t>
            </a:r>
            <a:r>
              <a:rPr lang="fi-FI" dirty="0"/>
              <a:t> </a:t>
            </a:r>
            <a:r>
              <a:rPr lang="fi-FI" dirty="0" err="1"/>
              <a:t>track</a:t>
            </a:r>
            <a:r>
              <a:rPr lang="fi-FI" dirty="0"/>
              <a:t> of. </a:t>
            </a:r>
          </a:p>
          <a:p>
            <a:r>
              <a:rPr lang="fi-FI" dirty="0" err="1"/>
              <a:t>There</a:t>
            </a:r>
            <a:r>
              <a:rPr lang="fi-FI" dirty="0"/>
              <a:t> </a:t>
            </a:r>
            <a:r>
              <a:rPr lang="fi-FI" dirty="0" err="1"/>
              <a:t>can</a:t>
            </a:r>
            <a:r>
              <a:rPr lang="fi-FI" dirty="0"/>
              <a:t> </a:t>
            </a:r>
            <a:r>
              <a:rPr lang="fi-FI" dirty="0" err="1"/>
              <a:t>be</a:t>
            </a:r>
            <a:r>
              <a:rPr lang="fi-FI" dirty="0"/>
              <a:t> no </a:t>
            </a:r>
            <a:r>
              <a:rPr lang="fi-FI" dirty="0" err="1"/>
              <a:t>dependency</a:t>
            </a:r>
            <a:r>
              <a:rPr lang="fi-FI" dirty="0"/>
              <a:t> on </a:t>
            </a:r>
            <a:r>
              <a:rPr lang="fi-FI" dirty="0" err="1"/>
              <a:t>one</a:t>
            </a:r>
            <a:r>
              <a:rPr lang="fi-FI" dirty="0"/>
              <a:t> </a:t>
            </a:r>
            <a:r>
              <a:rPr lang="fi-FI" dirty="0" err="1"/>
              <a:t>gift</a:t>
            </a:r>
            <a:r>
              <a:rPr lang="fi-FI" dirty="0"/>
              <a:t> for </a:t>
            </a:r>
            <a:r>
              <a:rPr lang="fi-FI" dirty="0" err="1"/>
              <a:t>one</a:t>
            </a:r>
            <a:r>
              <a:rPr lang="fi-FI" dirty="0"/>
              <a:t> </a:t>
            </a:r>
            <a:r>
              <a:rPr lang="fi-FI" dirty="0" err="1"/>
              <a:t>return</a:t>
            </a:r>
            <a:r>
              <a:rPr lang="fi-FI" dirty="0"/>
              <a:t>.</a:t>
            </a:r>
          </a:p>
          <a:p>
            <a:r>
              <a:rPr lang="fi-FI" dirty="0" err="1"/>
              <a:t>Giving</a:t>
            </a:r>
            <a:r>
              <a:rPr lang="fi-FI" dirty="0"/>
              <a:t> a </a:t>
            </a:r>
            <a:r>
              <a:rPr lang="fi-FI" dirty="0" err="1"/>
              <a:t>vayuga</a:t>
            </a:r>
            <a:r>
              <a:rPr lang="fi-FI" dirty="0"/>
              <a:t> </a:t>
            </a:r>
            <a:r>
              <a:rPr lang="fi-FI" dirty="0" err="1"/>
              <a:t>shell</a:t>
            </a:r>
            <a:r>
              <a:rPr lang="fi-FI" dirty="0"/>
              <a:t> and </a:t>
            </a:r>
            <a:r>
              <a:rPr lang="fi-FI" dirty="0" err="1"/>
              <a:t>quickly</a:t>
            </a:r>
            <a:r>
              <a:rPr lang="fi-FI" dirty="0"/>
              <a:t> </a:t>
            </a:r>
            <a:r>
              <a:rPr lang="fi-FI" dirty="0" err="1"/>
              <a:t>receiving</a:t>
            </a:r>
            <a:r>
              <a:rPr lang="fi-FI" dirty="0"/>
              <a:t> a </a:t>
            </a:r>
            <a:r>
              <a:rPr lang="fi-FI" dirty="0" err="1"/>
              <a:t>return</a:t>
            </a:r>
            <a:r>
              <a:rPr lang="fi-FI" dirty="0"/>
              <a:t> </a:t>
            </a:r>
            <a:r>
              <a:rPr lang="fi-FI" dirty="0" err="1"/>
              <a:t>denotes</a:t>
            </a:r>
            <a:r>
              <a:rPr lang="fi-FI" dirty="0"/>
              <a:t> an </a:t>
            </a:r>
            <a:r>
              <a:rPr lang="fi-FI" dirty="0" err="1"/>
              <a:t>end</a:t>
            </a:r>
            <a:r>
              <a:rPr lang="fi-FI" dirty="0"/>
              <a:t> to </a:t>
            </a:r>
            <a:r>
              <a:rPr lang="fi-FI" dirty="0" err="1"/>
              <a:t>further</a:t>
            </a:r>
            <a:r>
              <a:rPr lang="fi-FI" dirty="0"/>
              <a:t> </a:t>
            </a:r>
            <a:r>
              <a:rPr lang="fi-FI" dirty="0" err="1"/>
              <a:t>advances</a:t>
            </a:r>
            <a:r>
              <a:rPr lang="fi-FI" dirty="0"/>
              <a:t>; no </a:t>
            </a:r>
            <a:r>
              <a:rPr lang="fi-FI" dirty="0" err="1"/>
              <a:t>kula</a:t>
            </a:r>
            <a:r>
              <a:rPr lang="fi-FI" dirty="0"/>
              <a:t> </a:t>
            </a:r>
            <a:r>
              <a:rPr lang="fi-FI" dirty="0" err="1"/>
              <a:t>path</a:t>
            </a:r>
            <a:r>
              <a:rPr lang="fi-FI" dirty="0"/>
              <a:t> for a </a:t>
            </a:r>
            <a:r>
              <a:rPr lang="fi-FI" dirty="0" err="1"/>
              <a:t>large</a:t>
            </a:r>
            <a:r>
              <a:rPr lang="fi-FI" dirty="0"/>
              <a:t> </a:t>
            </a:r>
            <a:r>
              <a:rPr lang="fi-FI" dirty="0" err="1"/>
              <a:t>shell</a:t>
            </a:r>
            <a:r>
              <a:rPr lang="fi-FI" dirty="0"/>
              <a:t> </a:t>
            </a:r>
            <a:r>
              <a:rPr lang="fi-FI" dirty="0" err="1"/>
              <a:t>has</a:t>
            </a:r>
            <a:r>
              <a:rPr lang="fi-FI" dirty="0"/>
              <a:t> </a:t>
            </a:r>
            <a:r>
              <a:rPr lang="fi-FI" dirty="0" err="1"/>
              <a:t>been</a:t>
            </a:r>
            <a:r>
              <a:rPr lang="fi-FI" dirty="0"/>
              <a:t> </a:t>
            </a:r>
            <a:r>
              <a:rPr lang="fi-FI" dirty="0" err="1"/>
              <a:t>opened</a:t>
            </a:r>
            <a:endParaRPr lang="en-US" dirty="0"/>
          </a:p>
        </p:txBody>
      </p:sp>
      <p:pic>
        <p:nvPicPr>
          <p:cNvPr id="5" name="Content Placeholder 4"/>
          <p:cNvPicPr>
            <a:picLocks noGrp="1" noChangeAspect="1"/>
          </p:cNvPicPr>
          <p:nvPr>
            <p:ph sz="half" idx="2"/>
          </p:nvPr>
        </p:nvPicPr>
        <p:blipFill>
          <a:blip r:embed="rId2"/>
          <a:stretch>
            <a:fillRect/>
          </a:stretch>
        </p:blipFill>
        <p:spPr>
          <a:xfrm>
            <a:off x="5048250" y="1407319"/>
            <a:ext cx="2857500" cy="2171700"/>
          </a:xfrm>
          <a:prstGeom prst="rect">
            <a:avLst/>
          </a:prstGeom>
        </p:spPr>
      </p:pic>
    </p:spTree>
    <p:extLst>
      <p:ext uri="{BB962C8B-B14F-4D97-AF65-F5344CB8AC3E}">
        <p14:creationId xmlns:p14="http://schemas.microsoft.com/office/powerpoint/2010/main" val="10050024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C60F-33B0-4ED4-A170-425A2BA3BCC8}"/>
              </a:ext>
            </a:extLst>
          </p:cNvPr>
          <p:cNvSpPr>
            <a:spLocks noGrp="1"/>
          </p:cNvSpPr>
          <p:nvPr>
            <p:ph type="title"/>
          </p:nvPr>
        </p:nvSpPr>
        <p:spPr/>
        <p:txBody>
          <a:bodyPr/>
          <a:lstStyle/>
          <a:p>
            <a:r>
              <a:rPr lang="sv-SE" dirty="0"/>
              <a:t>The source of </a:t>
            </a:r>
            <a:r>
              <a:rPr lang="sv-SE" dirty="0" err="1"/>
              <a:t>value</a:t>
            </a:r>
            <a:endParaRPr lang="en-FI" dirty="0"/>
          </a:p>
        </p:txBody>
      </p:sp>
      <p:sp>
        <p:nvSpPr>
          <p:cNvPr id="3" name="Text Placeholder 2">
            <a:extLst>
              <a:ext uri="{FF2B5EF4-FFF2-40B4-BE49-F238E27FC236}">
                <a16:creationId xmlns:a16="http://schemas.microsoft.com/office/drawing/2014/main" id="{6231F21B-E5AD-47FD-AC8A-0B94C571D81E}"/>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33723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n-US" sz="4000" dirty="0">
                <a:solidFill>
                  <a:srgbClr val="7B9899"/>
                </a:solidFill>
              </a:rPr>
              <a:t>Partial answer from Weiner: The social force of the Gift</a:t>
            </a:r>
          </a:p>
        </p:txBody>
      </p:sp>
      <p:sp>
        <p:nvSpPr>
          <p:cNvPr id="33795" name="Content Placeholder 2"/>
          <p:cNvSpPr>
            <a:spLocks noGrp="1"/>
          </p:cNvSpPr>
          <p:nvPr>
            <p:ph idx="1"/>
          </p:nvPr>
        </p:nvSpPr>
        <p:spPr/>
        <p:txBody>
          <a:bodyPr>
            <a:normAutofit/>
          </a:bodyPr>
          <a:lstStyle/>
          <a:p>
            <a:pPr marL="274320" indent="-274320" fontAlgn="auto">
              <a:spcAft>
                <a:spcPts val="0"/>
              </a:spcAft>
              <a:buFont typeface="Wingdings 2"/>
              <a:buChar char=""/>
              <a:defRPr/>
            </a:pPr>
            <a:r>
              <a:rPr lang="en-US" sz="1800" dirty="0"/>
              <a:t>The objects and services exchanged in "primitive" gift-giving are, as </a:t>
            </a:r>
            <a:r>
              <a:rPr lang="en-US" sz="1800" dirty="0" err="1"/>
              <a:t>Mauss</a:t>
            </a:r>
            <a:r>
              <a:rPr lang="en-US" sz="1800" dirty="0"/>
              <a:t> points out, laden with "power" (the Polynesian words mana and </a:t>
            </a:r>
            <a:r>
              <a:rPr lang="en-US" sz="1800" dirty="0" err="1"/>
              <a:t>hau</a:t>
            </a:r>
            <a:r>
              <a:rPr lang="en-US" sz="1800" dirty="0"/>
              <a:t> are used to refer to this "power in the gift"). </a:t>
            </a:r>
          </a:p>
          <a:p>
            <a:pPr marL="274320" indent="-274320" fontAlgn="auto">
              <a:spcAft>
                <a:spcPts val="0"/>
              </a:spcAft>
              <a:buFont typeface="Wingdings 2"/>
              <a:buChar char=""/>
              <a:defRPr/>
            </a:pPr>
            <a:r>
              <a:rPr lang="en-US" sz="1800" dirty="0"/>
              <a:t>Though a similar "power" is present to a certain extent in modern gifts as well, </a:t>
            </a:r>
            <a:r>
              <a:rPr lang="en-US" sz="1800" dirty="0" err="1"/>
              <a:t>Mauss</a:t>
            </a:r>
            <a:r>
              <a:rPr lang="en-US" sz="1800" dirty="0"/>
              <a:t> shows that gifts in traditional societies are more complex and multivalent than anything we know from modern society. </a:t>
            </a:r>
          </a:p>
          <a:p>
            <a:pPr>
              <a:buFont typeface="Wingdings 2"/>
              <a:buChar char=""/>
              <a:defRPr/>
            </a:pPr>
            <a:r>
              <a:rPr lang="en-GB" sz="1800" dirty="0"/>
              <a:t>The basic force that gives momentum to the processes of human interaction is control over the circulation of goods, over </a:t>
            </a:r>
            <a:r>
              <a:rPr lang="en-GB" sz="1800" dirty="0" err="1"/>
              <a:t>workpower</a:t>
            </a:r>
            <a:r>
              <a:rPr lang="en-GB" sz="1800" dirty="0"/>
              <a:t>, and over the final regeneration of persons through social arid cosmic time </a:t>
            </a:r>
            <a:r>
              <a:rPr lang="en-US" sz="1800" dirty="0"/>
              <a:t>(Weiner 1976, 221). </a:t>
            </a:r>
          </a:p>
          <a:p>
            <a:pPr marL="274320" indent="-274320" fontAlgn="auto">
              <a:spcAft>
                <a:spcPts val="0"/>
              </a:spcAft>
              <a:buFont typeface="Wingdings 2"/>
              <a:buChar char=""/>
              <a:defRPr/>
            </a:pPr>
            <a:r>
              <a:rPr lang="en-US" sz="1800" dirty="0"/>
              <a:t>The gift is economic, political, kinship-oriented, legal, mythological, religious, magical, practical, personal and social. By moving such an object through the social landscape, the gift-giver so to speak rearranges the fabric of sociality - and it is this that forms the basis of the gift's power.</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0" y="5495330"/>
            <a:ext cx="6781800" cy="1134070"/>
          </a:xfrm>
        </p:spPr>
        <p:txBody>
          <a:bodyPr>
            <a:normAutofit/>
          </a:bodyPr>
          <a:lstStyle/>
          <a:p>
            <a:r>
              <a:rPr lang="en-US" sz="3200" dirty="0"/>
              <a:t>Partial answer: </a:t>
            </a:r>
            <a:r>
              <a:rPr lang="en-US" sz="3200" dirty="0" err="1"/>
              <a:t>Sahlins</a:t>
            </a:r>
            <a:r>
              <a:rPr lang="en-US" sz="3200" dirty="0"/>
              <a:t>’ explication of the </a:t>
            </a:r>
            <a:r>
              <a:rPr lang="en-US" sz="3200" i="1" dirty="0" err="1"/>
              <a:t>hau</a:t>
            </a:r>
            <a:endParaRPr lang="en-US" sz="3200" i="1" dirty="0"/>
          </a:p>
        </p:txBody>
      </p:sp>
      <p:pic>
        <p:nvPicPr>
          <p:cNvPr id="43011" name="Picture 4"/>
          <p:cNvPicPr>
            <a:picLocks noChangeAspect="1" noChangeArrowheads="1"/>
          </p:cNvPicPr>
          <p:nvPr/>
        </p:nvPicPr>
        <p:blipFill>
          <a:blip r:embed="rId2" cstate="print"/>
          <a:srcRect/>
          <a:stretch>
            <a:fillRect/>
          </a:stretch>
        </p:blipFill>
        <p:spPr bwMode="auto">
          <a:xfrm>
            <a:off x="1066800" y="277577"/>
            <a:ext cx="6629400" cy="3886200"/>
          </a:xfrm>
          <a:prstGeom prst="rect">
            <a:avLst/>
          </a:prstGeom>
          <a:noFill/>
          <a:ln w="12700">
            <a:noFill/>
            <a:miter lim="800000"/>
            <a:headEnd/>
            <a:tailEnd/>
          </a:ln>
        </p:spPr>
      </p:pic>
      <p:sp>
        <p:nvSpPr>
          <p:cNvPr id="43012" name="TextBox 4"/>
          <p:cNvSpPr txBox="1">
            <a:spLocks noChangeArrowheads="1"/>
          </p:cNvSpPr>
          <p:nvPr/>
        </p:nvSpPr>
        <p:spPr bwMode="auto">
          <a:xfrm>
            <a:off x="609600" y="4419600"/>
            <a:ext cx="8305800" cy="923330"/>
          </a:xfrm>
          <a:prstGeom prst="rect">
            <a:avLst/>
          </a:prstGeom>
          <a:noFill/>
          <a:ln w="9525">
            <a:noFill/>
            <a:miter lim="800000"/>
            <a:headEnd/>
            <a:tailEnd/>
          </a:ln>
        </p:spPr>
        <p:txBody>
          <a:bodyPr wrap="square">
            <a:spAutoFit/>
          </a:bodyPr>
          <a:lstStyle/>
          <a:p>
            <a:r>
              <a:rPr lang="en-US" sz="1800" i="1" dirty="0" err="1"/>
              <a:t>Hau</a:t>
            </a:r>
            <a:r>
              <a:rPr lang="en-US" sz="1800" dirty="0"/>
              <a:t> is a product of, </a:t>
            </a:r>
            <a:r>
              <a:rPr lang="en-US" sz="1800" i="1" dirty="0"/>
              <a:t>yield</a:t>
            </a:r>
            <a:r>
              <a:rPr lang="en-US" sz="1800" dirty="0"/>
              <a:t>; an increase power; return on; it travels through gifts.</a:t>
            </a:r>
          </a:p>
          <a:p>
            <a:r>
              <a:rPr lang="en-US" sz="1800" dirty="0"/>
              <a:t>The </a:t>
            </a:r>
            <a:r>
              <a:rPr lang="en-US" sz="1800" i="1" dirty="0" err="1"/>
              <a:t>hau</a:t>
            </a:r>
            <a:r>
              <a:rPr lang="en-US" sz="1800" dirty="0"/>
              <a:t> of the </a:t>
            </a:r>
            <a:r>
              <a:rPr lang="en-US" sz="1800" i="1" dirty="0"/>
              <a:t>taonga</a:t>
            </a:r>
            <a:r>
              <a:rPr lang="en-US" sz="1800" dirty="0"/>
              <a:t> of C to B is the product (</a:t>
            </a:r>
            <a:r>
              <a:rPr lang="en-US" sz="1800" dirty="0" err="1"/>
              <a:t>hau</a:t>
            </a:r>
            <a:r>
              <a:rPr lang="en-US" sz="1800" dirty="0"/>
              <a:t>) of A’s original gift.</a:t>
            </a:r>
          </a:p>
          <a:p>
            <a:r>
              <a:rPr lang="en-US" sz="1800" dirty="0"/>
              <a:t>Reciprocity between A &amp; C, not A &amp; B or B &amp; C</a:t>
            </a:r>
          </a:p>
        </p:txBody>
      </p:sp>
      <p:sp>
        <p:nvSpPr>
          <p:cNvPr id="43013" name="TextBox 4"/>
          <p:cNvSpPr txBox="1">
            <a:spLocks noChangeArrowheads="1"/>
          </p:cNvSpPr>
          <p:nvPr/>
        </p:nvSpPr>
        <p:spPr bwMode="auto">
          <a:xfrm>
            <a:off x="3581400" y="3929063"/>
            <a:ext cx="1749425" cy="261937"/>
          </a:xfrm>
          <a:prstGeom prst="rect">
            <a:avLst/>
          </a:prstGeom>
          <a:noFill/>
          <a:ln w="9525">
            <a:noFill/>
            <a:miter lim="800000"/>
            <a:headEnd/>
            <a:tailEnd/>
          </a:ln>
        </p:spPr>
        <p:txBody>
          <a:bodyPr wrap="none">
            <a:spAutoFit/>
          </a:bodyPr>
          <a:lstStyle/>
          <a:p>
            <a:r>
              <a:rPr lang="en-US" sz="1100"/>
              <a:t>Note where the hau appears</a:t>
            </a:r>
          </a:p>
        </p:txBody>
      </p:sp>
      <p:cxnSp>
        <p:nvCxnSpPr>
          <p:cNvPr id="7" name="Straight Arrow Connector 6"/>
          <p:cNvCxnSpPr>
            <a:stCxn id="43013" idx="3"/>
          </p:cNvCxnSpPr>
          <p:nvPr/>
        </p:nvCxnSpPr>
        <p:spPr>
          <a:xfrm flipV="1">
            <a:off x="5330825" y="3810000"/>
            <a:ext cx="384175" cy="2508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81000" y="2019526"/>
            <a:ext cx="800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3016" name="TextBox 9"/>
          <p:cNvSpPr txBox="1">
            <a:spLocks noChangeArrowheads="1"/>
          </p:cNvSpPr>
          <p:nvPr/>
        </p:nvSpPr>
        <p:spPr bwMode="auto">
          <a:xfrm>
            <a:off x="304800" y="1600200"/>
            <a:ext cx="557213" cy="307975"/>
          </a:xfrm>
          <a:prstGeom prst="rect">
            <a:avLst/>
          </a:prstGeom>
          <a:noFill/>
          <a:ln w="9525">
            <a:noFill/>
            <a:miter lim="800000"/>
            <a:headEnd/>
            <a:tailEnd/>
          </a:ln>
        </p:spPr>
        <p:txBody>
          <a:bodyPr wrap="none">
            <a:spAutoFit/>
          </a:bodyPr>
          <a:lstStyle/>
          <a:p>
            <a:r>
              <a:rPr lang="en-US" sz="1400" dirty="0"/>
              <a:t>Time</a:t>
            </a:r>
          </a:p>
        </p:txBody>
      </p:sp>
    </p:spTree>
    <p:extLst>
      <p:ext uri="{BB962C8B-B14F-4D97-AF65-F5344CB8AC3E}">
        <p14:creationId xmlns:p14="http://schemas.microsoft.com/office/powerpoint/2010/main" val="7611939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r>
              <a:rPr lang="en-US"/>
              <a:t>Sahlins explication of the hau</a:t>
            </a:r>
          </a:p>
        </p:txBody>
      </p:sp>
      <p:sp>
        <p:nvSpPr>
          <p:cNvPr id="40963" name="Content Placeholder 2"/>
          <p:cNvSpPr>
            <a:spLocks noGrp="1"/>
          </p:cNvSpPr>
          <p:nvPr>
            <p:ph sz="quarter" idx="1"/>
          </p:nvPr>
        </p:nvSpPr>
        <p:spPr/>
        <p:txBody>
          <a:bodyPr>
            <a:normAutofit fontScale="92500" lnSpcReduction="20000"/>
          </a:bodyPr>
          <a:lstStyle/>
          <a:p>
            <a:r>
              <a:rPr lang="en-US"/>
              <a:t>Sahlins rejects the notion of the hau as the spirit of the giver, arguing that Mauss has mis-translated the word ‘hau'. </a:t>
            </a:r>
          </a:p>
          <a:p>
            <a:r>
              <a:rPr lang="en-US"/>
              <a:t>Hau means the interest or increase accumulated by the gift which must go back to original giver. Even if this is the case it does not negate Mauss' point. </a:t>
            </a:r>
          </a:p>
          <a:p>
            <a:r>
              <a:rPr lang="en-US"/>
              <a:t>There is still pressure to return and that pressure to return is the result of the fact that the receiver and giver know of the former's obligation: that is embodied in the gift itself. The gift contains fecundity.</a:t>
            </a:r>
          </a:p>
          <a:p>
            <a:r>
              <a:rPr lang="en-US"/>
              <a:t>Further, we are dealing with a type of society in which individual gain at others’ expense is not envisioned; one gains through others’ failure of expenditure.</a:t>
            </a:r>
            <a:endParaRPr lang="en-US" dirty="0"/>
          </a:p>
        </p:txBody>
      </p:sp>
    </p:spTree>
    <p:extLst>
      <p:ext uri="{BB962C8B-B14F-4D97-AF65-F5344CB8AC3E}">
        <p14:creationId xmlns:p14="http://schemas.microsoft.com/office/powerpoint/2010/main" val="39185593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CCDB-CDB4-4114-8CBB-F88E1C01A5B4}"/>
              </a:ext>
            </a:extLst>
          </p:cNvPr>
          <p:cNvSpPr>
            <a:spLocks noGrp="1"/>
          </p:cNvSpPr>
          <p:nvPr>
            <p:ph type="title"/>
          </p:nvPr>
        </p:nvSpPr>
        <p:spPr/>
        <p:txBody>
          <a:bodyPr>
            <a:normAutofit/>
          </a:bodyPr>
          <a:lstStyle/>
          <a:p>
            <a:r>
              <a:rPr lang="en-US" sz="4000" dirty="0"/>
              <a:t>Partial answer: An animist reinterpretation of the </a:t>
            </a:r>
            <a:r>
              <a:rPr lang="en-US" sz="4000" dirty="0" err="1"/>
              <a:t>hau</a:t>
            </a:r>
            <a:r>
              <a:rPr lang="en-US" sz="4000" dirty="0"/>
              <a:t> </a:t>
            </a:r>
            <a:endParaRPr lang="fi-FI" sz="4000" dirty="0"/>
          </a:p>
        </p:txBody>
      </p:sp>
      <p:grpSp>
        <p:nvGrpSpPr>
          <p:cNvPr id="57" name="Group 56">
            <a:extLst>
              <a:ext uri="{FF2B5EF4-FFF2-40B4-BE49-F238E27FC236}">
                <a16:creationId xmlns:a16="http://schemas.microsoft.com/office/drawing/2014/main" id="{F11A9F8F-CC34-48AC-861C-462B1906C538}"/>
              </a:ext>
            </a:extLst>
          </p:cNvPr>
          <p:cNvGrpSpPr/>
          <p:nvPr/>
        </p:nvGrpSpPr>
        <p:grpSpPr>
          <a:xfrm>
            <a:off x="1371600" y="1101961"/>
            <a:ext cx="6248400" cy="2368077"/>
            <a:chOff x="869950" y="2101851"/>
            <a:chExt cx="6248400" cy="2368077"/>
          </a:xfrm>
        </p:grpSpPr>
        <p:sp>
          <p:nvSpPr>
            <p:cNvPr id="3" name="Rectangle 2">
              <a:extLst>
                <a:ext uri="{FF2B5EF4-FFF2-40B4-BE49-F238E27FC236}">
                  <a16:creationId xmlns:a16="http://schemas.microsoft.com/office/drawing/2014/main" id="{AA9331F4-4A8E-41D9-BC0A-F08B22032F5B}"/>
                </a:ext>
              </a:extLst>
            </p:cNvPr>
            <p:cNvSpPr/>
            <p:nvPr/>
          </p:nvSpPr>
          <p:spPr>
            <a:xfrm>
              <a:off x="869950" y="2559049"/>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A. The birds (</a:t>
              </a:r>
              <a:r>
                <a:rPr lang="en-US" sz="1200" dirty="0" err="1">
                  <a:solidFill>
                    <a:schemeClr val="accent1"/>
                  </a:solidFill>
                </a:rPr>
                <a:t>hau</a:t>
              </a:r>
              <a:r>
                <a:rPr lang="en-US" sz="1200" dirty="0">
                  <a:solidFill>
                    <a:schemeClr val="accent1"/>
                  </a:solidFill>
                </a:rPr>
                <a:t> of the forest)</a:t>
              </a:r>
              <a:endParaRPr lang="fi-FI" sz="1200" dirty="0">
                <a:solidFill>
                  <a:schemeClr val="accent1"/>
                </a:solidFill>
              </a:endParaRPr>
            </a:p>
          </p:txBody>
        </p:sp>
        <p:sp>
          <p:nvSpPr>
            <p:cNvPr id="4" name="Rectangle 3">
              <a:extLst>
                <a:ext uri="{FF2B5EF4-FFF2-40B4-BE49-F238E27FC236}">
                  <a16:creationId xmlns:a16="http://schemas.microsoft.com/office/drawing/2014/main" id="{34C17BE7-CDCE-445E-AC36-A87D52AD4EC3}"/>
                </a:ext>
              </a:extLst>
            </p:cNvPr>
            <p:cNvSpPr/>
            <p:nvPr/>
          </p:nvSpPr>
          <p:spPr>
            <a:xfrm>
              <a:off x="2209800" y="3565524"/>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D. Priests</a:t>
              </a:r>
              <a:endParaRPr lang="fi-FI" sz="1200" dirty="0">
                <a:solidFill>
                  <a:schemeClr val="accent1"/>
                </a:solidFill>
              </a:endParaRPr>
            </a:p>
          </p:txBody>
        </p:sp>
        <p:sp>
          <p:nvSpPr>
            <p:cNvPr id="5" name="Rectangle 4">
              <a:extLst>
                <a:ext uri="{FF2B5EF4-FFF2-40B4-BE49-F238E27FC236}">
                  <a16:creationId xmlns:a16="http://schemas.microsoft.com/office/drawing/2014/main" id="{DC5C7DE4-DC55-4F57-90A1-7FF857A0C3A3}"/>
                </a:ext>
              </a:extLst>
            </p:cNvPr>
            <p:cNvSpPr/>
            <p:nvPr/>
          </p:nvSpPr>
          <p:spPr>
            <a:xfrm>
              <a:off x="5975350" y="2559049"/>
              <a:ext cx="1143000" cy="685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C. Kin</a:t>
              </a:r>
              <a:endParaRPr lang="fi-FI" sz="1200" dirty="0">
                <a:solidFill>
                  <a:schemeClr val="accent1"/>
                </a:solidFill>
              </a:endParaRPr>
            </a:p>
          </p:txBody>
        </p:sp>
        <p:sp>
          <p:nvSpPr>
            <p:cNvPr id="6" name="Rectangle 5">
              <a:extLst>
                <a:ext uri="{FF2B5EF4-FFF2-40B4-BE49-F238E27FC236}">
                  <a16:creationId xmlns:a16="http://schemas.microsoft.com/office/drawing/2014/main" id="{4402044E-075A-4768-95CD-0436417E0C72}"/>
                </a:ext>
              </a:extLst>
            </p:cNvPr>
            <p:cNvSpPr/>
            <p:nvPr/>
          </p:nvSpPr>
          <p:spPr>
            <a:xfrm>
              <a:off x="3689350" y="2559049"/>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B. The hunters</a:t>
              </a:r>
              <a:endParaRPr lang="fi-FI" sz="1400" dirty="0">
                <a:solidFill>
                  <a:schemeClr val="accent1"/>
                </a:solidFill>
              </a:endParaRPr>
            </a:p>
          </p:txBody>
        </p:sp>
        <p:cxnSp>
          <p:nvCxnSpPr>
            <p:cNvPr id="8" name="Connector: Elbow 7">
              <a:extLst>
                <a:ext uri="{FF2B5EF4-FFF2-40B4-BE49-F238E27FC236}">
                  <a16:creationId xmlns:a16="http://schemas.microsoft.com/office/drawing/2014/main" id="{4871CCC4-BEFE-43E2-9437-5380D2CF1A01}"/>
                </a:ext>
              </a:extLst>
            </p:cNvPr>
            <p:cNvCxnSpPr>
              <a:cxnSpLocks/>
              <a:stCxn id="3" idx="0"/>
              <a:endCxn id="6" idx="0"/>
            </p:cNvCxnSpPr>
            <p:nvPr/>
          </p:nvCxnSpPr>
          <p:spPr>
            <a:xfrm rot="5400000" flipH="1" flipV="1">
              <a:off x="2851150" y="1149349"/>
              <a:ext cx="12700" cy="2819400"/>
            </a:xfrm>
            <a:prstGeom prst="bentConnector3">
              <a:avLst>
                <a:gd name="adj1" fmla="val 3555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425D5612-653E-45A4-9F5E-86D684CFBD74}"/>
                </a:ext>
              </a:extLst>
            </p:cNvPr>
            <p:cNvCxnSpPr>
              <a:cxnSpLocks/>
              <a:endCxn id="5" idx="0"/>
            </p:cNvCxnSpPr>
            <p:nvPr/>
          </p:nvCxnSpPr>
          <p:spPr>
            <a:xfrm>
              <a:off x="4281805" y="2101851"/>
              <a:ext cx="2265045" cy="4571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2D8E61-D0C3-4FF5-B4C2-0727EBD81805}"/>
                </a:ext>
              </a:extLst>
            </p:cNvPr>
            <p:cNvSpPr txBox="1"/>
            <p:nvPr/>
          </p:nvSpPr>
          <p:spPr>
            <a:xfrm>
              <a:off x="2344661" y="2209800"/>
              <a:ext cx="891591" cy="461665"/>
            </a:xfrm>
            <a:prstGeom prst="rect">
              <a:avLst/>
            </a:prstGeom>
            <a:noFill/>
          </p:spPr>
          <p:txBody>
            <a:bodyPr wrap="none" rtlCol="0">
              <a:spAutoFit/>
            </a:bodyPr>
            <a:lstStyle/>
            <a:p>
              <a:r>
                <a:rPr lang="en-US" sz="1200" dirty="0"/>
                <a:t>Birds taken</a:t>
              </a:r>
            </a:p>
            <a:p>
              <a:r>
                <a:rPr lang="en-US" sz="1200" dirty="0"/>
                <a:t> by hunters</a:t>
              </a:r>
              <a:endParaRPr lang="fi-FI" sz="1200" dirty="0"/>
            </a:p>
          </p:txBody>
        </p:sp>
        <p:sp>
          <p:nvSpPr>
            <p:cNvPr id="22" name="TextBox 21">
              <a:extLst>
                <a:ext uri="{FF2B5EF4-FFF2-40B4-BE49-F238E27FC236}">
                  <a16:creationId xmlns:a16="http://schemas.microsoft.com/office/drawing/2014/main" id="{98178B01-42F4-4ADD-BE7B-3AFC7245ADA5}"/>
                </a:ext>
              </a:extLst>
            </p:cNvPr>
            <p:cNvSpPr txBox="1"/>
            <p:nvPr/>
          </p:nvSpPr>
          <p:spPr>
            <a:xfrm>
              <a:off x="4866957" y="2112933"/>
              <a:ext cx="1088760" cy="461665"/>
            </a:xfrm>
            <a:prstGeom prst="rect">
              <a:avLst/>
            </a:prstGeom>
            <a:noFill/>
          </p:spPr>
          <p:txBody>
            <a:bodyPr wrap="none" rtlCol="0">
              <a:spAutoFit/>
            </a:bodyPr>
            <a:lstStyle/>
            <a:p>
              <a:r>
                <a:rPr lang="en-US" sz="1200" dirty="0"/>
                <a:t>Feathers given</a:t>
              </a:r>
            </a:p>
            <a:p>
              <a:r>
                <a:rPr lang="en-US" sz="1200" dirty="0"/>
                <a:t> by hunters</a:t>
              </a:r>
              <a:endParaRPr lang="fi-FI" sz="1200" dirty="0"/>
            </a:p>
          </p:txBody>
        </p:sp>
        <p:cxnSp>
          <p:nvCxnSpPr>
            <p:cNvPr id="47" name="Connector: Elbow 46">
              <a:extLst>
                <a:ext uri="{FF2B5EF4-FFF2-40B4-BE49-F238E27FC236}">
                  <a16:creationId xmlns:a16="http://schemas.microsoft.com/office/drawing/2014/main" id="{5D16DB3B-89A4-48CD-A17E-74108CD224A8}"/>
                </a:ext>
              </a:extLst>
            </p:cNvPr>
            <p:cNvCxnSpPr>
              <a:stCxn id="5" idx="2"/>
              <a:endCxn id="6" idx="2"/>
            </p:cNvCxnSpPr>
            <p:nvPr/>
          </p:nvCxnSpPr>
          <p:spPr>
            <a:xfrm rot="5400000">
              <a:off x="5403850" y="2101848"/>
              <a:ext cx="1" cy="2286000"/>
            </a:xfrm>
            <a:prstGeom prst="bentConnector3">
              <a:avLst>
                <a:gd name="adj1" fmla="val 228601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28F385F-BA18-440E-8B5F-85D1D62B24E3}"/>
                </a:ext>
              </a:extLst>
            </p:cNvPr>
            <p:cNvSpPr txBox="1"/>
            <p:nvPr/>
          </p:nvSpPr>
          <p:spPr>
            <a:xfrm>
              <a:off x="5289550" y="3576636"/>
              <a:ext cx="1196161" cy="461665"/>
            </a:xfrm>
            <a:prstGeom prst="rect">
              <a:avLst/>
            </a:prstGeom>
            <a:noFill/>
          </p:spPr>
          <p:txBody>
            <a:bodyPr wrap="none" rtlCol="0">
              <a:spAutoFit/>
            </a:bodyPr>
            <a:lstStyle/>
            <a:p>
              <a:r>
                <a:rPr lang="en-US" sz="1200" dirty="0"/>
                <a:t>Nephrite adze</a:t>
              </a:r>
            </a:p>
            <a:p>
              <a:r>
                <a:rPr lang="en-US" sz="1200" dirty="0"/>
                <a:t> given to hunter</a:t>
              </a:r>
              <a:endParaRPr lang="fi-FI" sz="1200" dirty="0"/>
            </a:p>
          </p:txBody>
        </p:sp>
        <p:cxnSp>
          <p:nvCxnSpPr>
            <p:cNvPr id="50" name="Connector: Elbow 49">
              <a:extLst>
                <a:ext uri="{FF2B5EF4-FFF2-40B4-BE49-F238E27FC236}">
                  <a16:creationId xmlns:a16="http://schemas.microsoft.com/office/drawing/2014/main" id="{47E92995-633B-4695-8ACF-CE6BD0B42A4C}"/>
                </a:ext>
              </a:extLst>
            </p:cNvPr>
            <p:cNvCxnSpPr>
              <a:stCxn id="6" idx="2"/>
              <a:endCxn id="4" idx="3"/>
            </p:cNvCxnSpPr>
            <p:nvPr/>
          </p:nvCxnSpPr>
          <p:spPr>
            <a:xfrm rot="5400000">
              <a:off x="3475038" y="3122611"/>
              <a:ext cx="663575" cy="90805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511E7C7B-4DEA-438B-A6EE-932157AF5222}"/>
                </a:ext>
              </a:extLst>
            </p:cNvPr>
            <p:cNvCxnSpPr>
              <a:stCxn id="4" idx="1"/>
              <a:endCxn id="3" idx="2"/>
            </p:cNvCxnSpPr>
            <p:nvPr/>
          </p:nvCxnSpPr>
          <p:spPr>
            <a:xfrm rot="10800000">
              <a:off x="1441450" y="3244850"/>
              <a:ext cx="768350" cy="66357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93D529C-E57B-4604-9D08-F882B6FD3154}"/>
                </a:ext>
              </a:extLst>
            </p:cNvPr>
            <p:cNvSpPr txBox="1"/>
            <p:nvPr/>
          </p:nvSpPr>
          <p:spPr>
            <a:xfrm>
              <a:off x="869950" y="3998269"/>
              <a:ext cx="1063112" cy="461665"/>
            </a:xfrm>
            <a:prstGeom prst="rect">
              <a:avLst/>
            </a:prstGeom>
            <a:noFill/>
          </p:spPr>
          <p:txBody>
            <a:bodyPr wrap="none" rtlCol="0">
              <a:spAutoFit/>
            </a:bodyPr>
            <a:lstStyle/>
            <a:p>
              <a:r>
                <a:rPr lang="en-US" sz="1200" dirty="0"/>
                <a:t>“Sacrifice” to </a:t>
              </a:r>
            </a:p>
            <a:p>
              <a:r>
                <a:rPr lang="en-US" sz="1200" dirty="0"/>
                <a:t>the forest </a:t>
              </a:r>
              <a:r>
                <a:rPr lang="en-US" sz="1200" dirty="0" err="1"/>
                <a:t>hau</a:t>
              </a:r>
              <a:endParaRPr lang="fi-FI" sz="1200" dirty="0"/>
            </a:p>
          </p:txBody>
        </p:sp>
        <p:sp>
          <p:nvSpPr>
            <p:cNvPr id="54" name="TextBox 53">
              <a:extLst>
                <a:ext uri="{FF2B5EF4-FFF2-40B4-BE49-F238E27FC236}">
                  <a16:creationId xmlns:a16="http://schemas.microsoft.com/office/drawing/2014/main" id="{BD245C4C-60F6-45A5-9DCE-A5257C6FAC15}"/>
                </a:ext>
              </a:extLst>
            </p:cNvPr>
            <p:cNvSpPr txBox="1"/>
            <p:nvPr/>
          </p:nvSpPr>
          <p:spPr>
            <a:xfrm>
              <a:off x="3736641" y="4008263"/>
              <a:ext cx="1032206" cy="461665"/>
            </a:xfrm>
            <a:prstGeom prst="rect">
              <a:avLst/>
            </a:prstGeom>
            <a:noFill/>
          </p:spPr>
          <p:txBody>
            <a:bodyPr wrap="none" rtlCol="0">
              <a:spAutoFit/>
            </a:bodyPr>
            <a:lstStyle/>
            <a:p>
              <a:pPr algn="ctr"/>
              <a:r>
                <a:rPr lang="en-US" sz="1200" dirty="0"/>
                <a:t>A share given</a:t>
              </a:r>
            </a:p>
            <a:p>
              <a:pPr algn="ctr"/>
              <a:r>
                <a:rPr lang="en-US" sz="1200" dirty="0"/>
                <a:t> to priests</a:t>
              </a:r>
              <a:endParaRPr lang="fi-FI" sz="1200" dirty="0"/>
            </a:p>
          </p:txBody>
        </p:sp>
      </p:grpSp>
      <p:sp>
        <p:nvSpPr>
          <p:cNvPr id="56" name="TextBox 55">
            <a:extLst>
              <a:ext uri="{FF2B5EF4-FFF2-40B4-BE49-F238E27FC236}">
                <a16:creationId xmlns:a16="http://schemas.microsoft.com/office/drawing/2014/main" id="{E3F57556-99CA-4D0F-92CD-B8AFF0477029}"/>
              </a:ext>
            </a:extLst>
          </p:cNvPr>
          <p:cNvSpPr txBox="1"/>
          <p:nvPr/>
        </p:nvSpPr>
        <p:spPr>
          <a:xfrm>
            <a:off x="1303169" y="4016025"/>
            <a:ext cx="6902450" cy="584775"/>
          </a:xfrm>
          <a:prstGeom prst="rect">
            <a:avLst/>
          </a:prstGeom>
          <a:noFill/>
        </p:spPr>
        <p:txBody>
          <a:bodyPr wrap="square">
            <a:spAutoFit/>
          </a:bodyPr>
          <a:lstStyle/>
          <a:p>
            <a:r>
              <a:rPr lang="en-US" sz="1600" dirty="0"/>
              <a:t>In fact, the </a:t>
            </a:r>
            <a:r>
              <a:rPr lang="en-US" sz="1600" i="1" dirty="0" err="1"/>
              <a:t>hau</a:t>
            </a:r>
            <a:r>
              <a:rPr lang="en-US" sz="1600" dirty="0"/>
              <a:t> of the </a:t>
            </a:r>
            <a:r>
              <a:rPr lang="en-US" sz="1600" i="1" dirty="0"/>
              <a:t>taonga</a:t>
            </a:r>
            <a:r>
              <a:rPr lang="en-US" sz="1600" dirty="0"/>
              <a:t> of B/C to D is the productive property (</a:t>
            </a:r>
            <a:r>
              <a:rPr lang="en-US" sz="1600" dirty="0" err="1"/>
              <a:t>hau</a:t>
            </a:r>
            <a:r>
              <a:rPr lang="en-US" sz="1600" dirty="0"/>
              <a:t>) of A’s original gift.. Moreover, the forest cedes rights but not ownership in its products..</a:t>
            </a:r>
          </a:p>
        </p:txBody>
      </p:sp>
      <p:cxnSp>
        <p:nvCxnSpPr>
          <p:cNvPr id="9" name="Straight Arrow Connector 8">
            <a:extLst>
              <a:ext uri="{FF2B5EF4-FFF2-40B4-BE49-F238E27FC236}">
                <a16:creationId xmlns:a16="http://schemas.microsoft.com/office/drawing/2014/main" id="{B48ACCDC-60C6-4118-BB55-D71BFB973459}"/>
              </a:ext>
            </a:extLst>
          </p:cNvPr>
          <p:cNvCxnSpPr/>
          <p:nvPr/>
        </p:nvCxnSpPr>
        <p:spPr>
          <a:xfrm>
            <a:off x="914400" y="838200"/>
            <a:ext cx="6248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15A80F-A402-4BDD-B25C-C67E18FF3D41}"/>
              </a:ext>
            </a:extLst>
          </p:cNvPr>
          <p:cNvSpPr txBox="1"/>
          <p:nvPr/>
        </p:nvSpPr>
        <p:spPr>
          <a:xfrm>
            <a:off x="914400" y="499646"/>
            <a:ext cx="820994" cy="307777"/>
          </a:xfrm>
          <a:prstGeom prst="rect">
            <a:avLst/>
          </a:prstGeom>
          <a:noFill/>
        </p:spPr>
        <p:txBody>
          <a:bodyPr wrap="none" rtlCol="0">
            <a:spAutoFit/>
          </a:bodyPr>
          <a:lstStyle/>
          <a:p>
            <a:r>
              <a:rPr lang="en-US" sz="1400" dirty="0"/>
              <a:t>Largesse</a:t>
            </a:r>
            <a:endParaRPr lang="en-FI" sz="1400" dirty="0"/>
          </a:p>
        </p:txBody>
      </p:sp>
      <p:cxnSp>
        <p:nvCxnSpPr>
          <p:cNvPr id="13" name="Straight Arrow Connector 12">
            <a:extLst>
              <a:ext uri="{FF2B5EF4-FFF2-40B4-BE49-F238E27FC236}">
                <a16:creationId xmlns:a16="http://schemas.microsoft.com/office/drawing/2014/main" id="{56C51A24-A8CB-4D41-8AE9-37780AEBCB09}"/>
              </a:ext>
            </a:extLst>
          </p:cNvPr>
          <p:cNvCxnSpPr/>
          <p:nvPr/>
        </p:nvCxnSpPr>
        <p:spPr>
          <a:xfrm flipH="1">
            <a:off x="914400" y="3733800"/>
            <a:ext cx="6705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D1440C-8511-4CB0-9ABD-02496D5CA54D}"/>
              </a:ext>
            </a:extLst>
          </p:cNvPr>
          <p:cNvSpPr txBox="1"/>
          <p:nvPr/>
        </p:nvSpPr>
        <p:spPr>
          <a:xfrm>
            <a:off x="7048500" y="3352800"/>
            <a:ext cx="534121" cy="307777"/>
          </a:xfrm>
          <a:prstGeom prst="rect">
            <a:avLst/>
          </a:prstGeom>
          <a:noFill/>
        </p:spPr>
        <p:txBody>
          <a:bodyPr wrap="none" rtlCol="0">
            <a:spAutoFit/>
          </a:bodyPr>
          <a:lstStyle/>
          <a:p>
            <a:r>
              <a:rPr lang="en-US" sz="1400" dirty="0"/>
              <a:t>Debt</a:t>
            </a:r>
            <a:endParaRPr lang="en-FI" sz="1400" dirty="0"/>
          </a:p>
        </p:txBody>
      </p:sp>
    </p:spTree>
    <p:extLst>
      <p:ext uri="{BB962C8B-B14F-4D97-AF65-F5344CB8AC3E}">
        <p14:creationId xmlns:p14="http://schemas.microsoft.com/office/powerpoint/2010/main" val="27423442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person, person, indoor, wearing&#10;&#10;Description automatically generated">
            <a:extLst>
              <a:ext uri="{FF2B5EF4-FFF2-40B4-BE49-F238E27FC236}">
                <a16:creationId xmlns:a16="http://schemas.microsoft.com/office/drawing/2014/main" id="{B281AC77-57B2-4EE8-957A-96D681AD7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067" y="1524000"/>
            <a:ext cx="1905000" cy="2857500"/>
          </a:xfrm>
          <a:prstGeom prst="rect">
            <a:avLst/>
          </a:prstGeom>
        </p:spPr>
      </p:pic>
      <p:pic>
        <p:nvPicPr>
          <p:cNvPr id="17" name="Picture 16" descr="A picture containing wall, person, indoor, older&#10;&#10;Description automatically generated">
            <a:extLst>
              <a:ext uri="{FF2B5EF4-FFF2-40B4-BE49-F238E27FC236}">
                <a16:creationId xmlns:a16="http://schemas.microsoft.com/office/drawing/2014/main" id="{75BA8E87-427B-436D-BBE4-5DC8C961C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59" y="3810000"/>
            <a:ext cx="1964084" cy="2618778"/>
          </a:xfrm>
          <a:prstGeom prst="rect">
            <a:avLst/>
          </a:prstGeom>
        </p:spPr>
      </p:pic>
      <p:pic>
        <p:nvPicPr>
          <p:cNvPr id="6" name="Content Placeholder 4">
            <a:extLst>
              <a:ext uri="{FF2B5EF4-FFF2-40B4-BE49-F238E27FC236}">
                <a16:creationId xmlns:a16="http://schemas.microsoft.com/office/drawing/2014/main" id="{8BE96D05-184A-45EA-AA4A-3220DCFA36CB}"/>
              </a:ext>
            </a:extLst>
          </p:cNvPr>
          <p:cNvPicPr>
            <a:picLocks noChangeAspect="1"/>
          </p:cNvPicPr>
          <p:nvPr/>
        </p:nvPicPr>
        <p:blipFill>
          <a:blip r:embed="rId4"/>
          <a:stretch>
            <a:fillRect/>
          </a:stretch>
        </p:blipFill>
        <p:spPr>
          <a:xfrm>
            <a:off x="6629400" y="5029200"/>
            <a:ext cx="1928232" cy="1581150"/>
          </a:xfrm>
          <a:prstGeom prst="rect">
            <a:avLst/>
          </a:prstGeom>
        </p:spPr>
      </p:pic>
      <p:pic>
        <p:nvPicPr>
          <p:cNvPr id="8" name="Content Placeholder 8">
            <a:extLst>
              <a:ext uri="{FF2B5EF4-FFF2-40B4-BE49-F238E27FC236}">
                <a16:creationId xmlns:a16="http://schemas.microsoft.com/office/drawing/2014/main" id="{B562F918-016D-41BD-9186-036AFFE960A0}"/>
              </a:ext>
            </a:extLst>
          </p:cNvPr>
          <p:cNvPicPr>
            <a:picLocks noChangeAspect="1"/>
          </p:cNvPicPr>
          <p:nvPr/>
        </p:nvPicPr>
        <p:blipFill>
          <a:blip r:embed="rId5"/>
          <a:stretch>
            <a:fillRect/>
          </a:stretch>
        </p:blipFill>
        <p:spPr>
          <a:xfrm>
            <a:off x="5880972" y="27266"/>
            <a:ext cx="2095022" cy="2618778"/>
          </a:xfrm>
          <a:prstGeom prst="rect">
            <a:avLst/>
          </a:prstGeom>
        </p:spPr>
      </p:pic>
      <p:pic>
        <p:nvPicPr>
          <p:cNvPr id="11" name="Picture 10" descr="A picture containing person, person, outdoor, wearing&#10;&#10;Description automatically generated">
            <a:extLst>
              <a:ext uri="{FF2B5EF4-FFF2-40B4-BE49-F238E27FC236}">
                <a16:creationId xmlns:a16="http://schemas.microsoft.com/office/drawing/2014/main" id="{68A1B66E-62A6-4AA4-AC09-ED7900A401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4284" y="105356"/>
            <a:ext cx="2343150" cy="2343150"/>
          </a:xfrm>
          <a:prstGeom prst="rect">
            <a:avLst/>
          </a:prstGeom>
        </p:spPr>
      </p:pic>
      <p:pic>
        <p:nvPicPr>
          <p:cNvPr id="13" name="Picture 12" descr="A person wearing glasses&#10;&#10;Description automatically generated with low confidence">
            <a:extLst>
              <a:ext uri="{FF2B5EF4-FFF2-40B4-BE49-F238E27FC236}">
                <a16:creationId xmlns:a16="http://schemas.microsoft.com/office/drawing/2014/main" id="{7C7676F9-98E6-48D1-926D-E78A6E2DE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2775" y="2216924"/>
            <a:ext cx="1623432" cy="2164576"/>
          </a:xfrm>
          <a:prstGeom prst="rect">
            <a:avLst/>
          </a:prstGeom>
        </p:spPr>
      </p:pic>
      <p:pic>
        <p:nvPicPr>
          <p:cNvPr id="5" name="Picture 2" descr="http://www.freewords.org/photos/mauss.gif">
            <a:extLst>
              <a:ext uri="{FF2B5EF4-FFF2-40B4-BE49-F238E27FC236}">
                <a16:creationId xmlns:a16="http://schemas.microsoft.com/office/drawing/2014/main" id="{CE3ECFC5-A2BB-4EB4-A890-9C60B7664A0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28600" y="843186"/>
            <a:ext cx="2138540" cy="2881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www.sfu.ca/ipinch/sites/default/files/images/blogs/student_blog/advisor_strathern_marilyn-web.jpg">
            <a:extLst>
              <a:ext uri="{FF2B5EF4-FFF2-40B4-BE49-F238E27FC236}">
                <a16:creationId xmlns:a16="http://schemas.microsoft.com/office/drawing/2014/main" id="{BF7436AE-68D8-454A-97D2-EDF84AEFA1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316" y="3828682"/>
            <a:ext cx="2402491" cy="2186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fbcdn-profile-a.akamaihd.net/hprofile-ak-prn1/t5/50275_96116631942_8199632_n.jpg">
            <a:extLst>
              <a:ext uri="{FF2B5EF4-FFF2-40B4-BE49-F238E27FC236}">
                <a16:creationId xmlns:a16="http://schemas.microsoft.com/office/drawing/2014/main" id="{4C1AAAC6-F5C7-4096-AB6B-C83ADE9F75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61919" y="2066924"/>
            <a:ext cx="19050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erson sitting in front of a bookshelf&#10;&#10;Description automatically generated with medium confidence">
            <a:extLst>
              <a:ext uri="{FF2B5EF4-FFF2-40B4-BE49-F238E27FC236}">
                <a16:creationId xmlns:a16="http://schemas.microsoft.com/office/drawing/2014/main" id="{D382ECE1-1915-4D75-94BA-78007C9127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9197" y="3867150"/>
            <a:ext cx="1890408" cy="2838450"/>
          </a:xfrm>
          <a:prstGeom prst="rect">
            <a:avLst/>
          </a:prstGeom>
        </p:spPr>
      </p:pic>
      <p:sp>
        <p:nvSpPr>
          <p:cNvPr id="22" name="Title 21">
            <a:extLst>
              <a:ext uri="{FF2B5EF4-FFF2-40B4-BE49-F238E27FC236}">
                <a16:creationId xmlns:a16="http://schemas.microsoft.com/office/drawing/2014/main" id="{1FDDC2BD-457D-44AF-A193-C779602CEA06}"/>
              </a:ext>
            </a:extLst>
          </p:cNvPr>
          <p:cNvSpPr>
            <a:spLocks noGrp="1"/>
          </p:cNvSpPr>
          <p:nvPr>
            <p:ph type="title"/>
          </p:nvPr>
        </p:nvSpPr>
        <p:spPr/>
        <p:txBody>
          <a:bodyPr>
            <a:normAutofit/>
          </a:bodyPr>
          <a:lstStyle/>
          <a:p>
            <a:r>
              <a:rPr lang="en-US" sz="4000" dirty="0" err="1">
                <a:solidFill>
                  <a:schemeClr val="bg1"/>
                </a:solidFill>
              </a:rPr>
              <a:t>Mauss</a:t>
            </a:r>
            <a:r>
              <a:rPr lang="en-US" sz="4000" dirty="0">
                <a:solidFill>
                  <a:schemeClr val="bg1"/>
                </a:solidFill>
              </a:rPr>
              <a:t> and his heirs</a:t>
            </a:r>
            <a:endParaRPr lang="fi-FI" sz="4000" dirty="0">
              <a:solidFill>
                <a:schemeClr val="bg1"/>
              </a:solidFill>
            </a:endParaRPr>
          </a:p>
        </p:txBody>
      </p:sp>
    </p:spTree>
    <p:extLst>
      <p:ext uri="{BB962C8B-B14F-4D97-AF65-F5344CB8AC3E}">
        <p14:creationId xmlns:p14="http://schemas.microsoft.com/office/powerpoint/2010/main" val="13463608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CCDB-CDB4-4114-8CBB-F88E1C01A5B4}"/>
              </a:ext>
            </a:extLst>
          </p:cNvPr>
          <p:cNvSpPr>
            <a:spLocks noGrp="1"/>
          </p:cNvSpPr>
          <p:nvPr>
            <p:ph type="title"/>
          </p:nvPr>
        </p:nvSpPr>
        <p:spPr/>
        <p:txBody>
          <a:bodyPr>
            <a:normAutofit/>
          </a:bodyPr>
          <a:lstStyle/>
          <a:p>
            <a:r>
              <a:rPr lang="en-US" sz="4000" dirty="0"/>
              <a:t>Partial answer: </a:t>
            </a:r>
            <a:r>
              <a:rPr lang="en-US" sz="4000" dirty="0" err="1"/>
              <a:t>Godelier’s</a:t>
            </a:r>
            <a:r>
              <a:rPr lang="en-US" sz="4000" dirty="0"/>
              <a:t> reinterpretation of the gift</a:t>
            </a:r>
            <a:endParaRPr lang="fi-FI" sz="4000" dirty="0"/>
          </a:p>
        </p:txBody>
      </p:sp>
      <p:grpSp>
        <p:nvGrpSpPr>
          <p:cNvPr id="32" name="Group 31">
            <a:extLst>
              <a:ext uri="{FF2B5EF4-FFF2-40B4-BE49-F238E27FC236}">
                <a16:creationId xmlns:a16="http://schemas.microsoft.com/office/drawing/2014/main" id="{7E8E70DE-7F69-4499-8F8A-5E93A9A3D82D}"/>
              </a:ext>
            </a:extLst>
          </p:cNvPr>
          <p:cNvGrpSpPr/>
          <p:nvPr/>
        </p:nvGrpSpPr>
        <p:grpSpPr>
          <a:xfrm>
            <a:off x="914400" y="975838"/>
            <a:ext cx="6934200" cy="3062762"/>
            <a:chOff x="914400" y="975838"/>
            <a:chExt cx="6934200" cy="3062762"/>
          </a:xfrm>
        </p:grpSpPr>
        <p:sp>
          <p:nvSpPr>
            <p:cNvPr id="3" name="Rectangle 2">
              <a:extLst>
                <a:ext uri="{FF2B5EF4-FFF2-40B4-BE49-F238E27FC236}">
                  <a16:creationId xmlns:a16="http://schemas.microsoft.com/office/drawing/2014/main" id="{AA9331F4-4A8E-41D9-BC0A-F08B22032F5B}"/>
                </a:ext>
              </a:extLst>
            </p:cNvPr>
            <p:cNvSpPr/>
            <p:nvPr/>
          </p:nvSpPr>
          <p:spPr>
            <a:xfrm>
              <a:off x="1371600" y="2035351"/>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A. A scarce object</a:t>
              </a:r>
              <a:endParaRPr lang="fi-FI" sz="1200" dirty="0">
                <a:solidFill>
                  <a:schemeClr val="accent1"/>
                </a:solidFill>
              </a:endParaRPr>
            </a:p>
          </p:txBody>
        </p:sp>
        <p:sp>
          <p:nvSpPr>
            <p:cNvPr id="5" name="Rectangle 4">
              <a:extLst>
                <a:ext uri="{FF2B5EF4-FFF2-40B4-BE49-F238E27FC236}">
                  <a16:creationId xmlns:a16="http://schemas.microsoft.com/office/drawing/2014/main" id="{DC5C7DE4-DC55-4F57-90A1-7FF857A0C3A3}"/>
                </a:ext>
              </a:extLst>
            </p:cNvPr>
            <p:cNvSpPr/>
            <p:nvPr/>
          </p:nvSpPr>
          <p:spPr>
            <a:xfrm>
              <a:off x="6705600" y="2076393"/>
              <a:ext cx="1143000" cy="685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E. A scarce object</a:t>
              </a:r>
              <a:endParaRPr lang="fi-FI" sz="1200" dirty="0">
                <a:solidFill>
                  <a:schemeClr val="accent1"/>
                </a:solidFill>
              </a:endParaRPr>
            </a:p>
          </p:txBody>
        </p:sp>
        <p:sp>
          <p:nvSpPr>
            <p:cNvPr id="6" name="Rectangle 5">
              <a:extLst>
                <a:ext uri="{FF2B5EF4-FFF2-40B4-BE49-F238E27FC236}">
                  <a16:creationId xmlns:a16="http://schemas.microsoft.com/office/drawing/2014/main" id="{4402044E-075A-4768-95CD-0436417E0C72}"/>
                </a:ext>
              </a:extLst>
            </p:cNvPr>
            <p:cNvSpPr/>
            <p:nvPr/>
          </p:nvSpPr>
          <p:spPr>
            <a:xfrm>
              <a:off x="2706226" y="2035351"/>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Recipient B</a:t>
              </a:r>
              <a:endParaRPr lang="fi-FI" sz="1400" dirty="0">
                <a:solidFill>
                  <a:schemeClr val="accent1"/>
                </a:solidFill>
              </a:endParaRPr>
            </a:p>
          </p:txBody>
        </p:sp>
        <p:cxnSp>
          <p:nvCxnSpPr>
            <p:cNvPr id="8" name="Connector: Elbow 7">
              <a:extLst>
                <a:ext uri="{FF2B5EF4-FFF2-40B4-BE49-F238E27FC236}">
                  <a16:creationId xmlns:a16="http://schemas.microsoft.com/office/drawing/2014/main" id="{4871CCC4-BEFE-43E2-9437-5380D2CF1A01}"/>
                </a:ext>
              </a:extLst>
            </p:cNvPr>
            <p:cNvCxnSpPr>
              <a:cxnSpLocks/>
              <a:stCxn id="3" idx="0"/>
              <a:endCxn id="6" idx="0"/>
            </p:cNvCxnSpPr>
            <p:nvPr/>
          </p:nvCxnSpPr>
          <p:spPr>
            <a:xfrm rot="5400000" flipH="1" flipV="1">
              <a:off x="2610413" y="1368038"/>
              <a:ext cx="12700" cy="1334626"/>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5D16DB3B-89A4-48CD-A17E-74108CD224A8}"/>
                </a:ext>
              </a:extLst>
            </p:cNvPr>
            <p:cNvCxnSpPr>
              <a:cxnSpLocks/>
            </p:cNvCxnSpPr>
            <p:nvPr/>
          </p:nvCxnSpPr>
          <p:spPr>
            <a:xfrm rot="5400000" flipH="1">
              <a:off x="6607497" y="2050460"/>
              <a:ext cx="67783" cy="1372724"/>
            </a:xfrm>
            <a:prstGeom prst="bentConnector4">
              <a:avLst>
                <a:gd name="adj1" fmla="val -337253"/>
                <a:gd name="adj2" fmla="val 103152"/>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28F385F-BA18-440E-8B5F-85D1D62B24E3}"/>
                </a:ext>
              </a:extLst>
            </p:cNvPr>
            <p:cNvSpPr txBox="1"/>
            <p:nvPr/>
          </p:nvSpPr>
          <p:spPr>
            <a:xfrm>
              <a:off x="1666520" y="3066992"/>
              <a:ext cx="1152880" cy="338554"/>
            </a:xfrm>
            <a:prstGeom prst="rect">
              <a:avLst/>
            </a:prstGeom>
            <a:noFill/>
          </p:spPr>
          <p:txBody>
            <a:bodyPr wrap="none" rtlCol="0">
              <a:spAutoFit/>
            </a:bodyPr>
            <a:lstStyle/>
            <a:p>
              <a:r>
                <a:rPr lang="en-US" sz="1600" dirty="0">
                  <a:latin typeface="Abadi" panose="020B0604020104020204" pitchFamily="34" charset="0"/>
                </a:rPr>
                <a:t>Repayment</a:t>
              </a:r>
              <a:endParaRPr lang="fi-FI" sz="1600" dirty="0">
                <a:latin typeface="Abadi" panose="020B0604020104020204" pitchFamily="34" charset="0"/>
              </a:endParaRPr>
            </a:p>
          </p:txBody>
        </p:sp>
        <p:cxnSp>
          <p:nvCxnSpPr>
            <p:cNvPr id="9" name="Straight Arrow Connector 8">
              <a:extLst>
                <a:ext uri="{FF2B5EF4-FFF2-40B4-BE49-F238E27FC236}">
                  <a16:creationId xmlns:a16="http://schemas.microsoft.com/office/drawing/2014/main" id="{B48ACCDC-60C6-4118-BB55-D71BFB973459}"/>
                </a:ext>
              </a:extLst>
            </p:cNvPr>
            <p:cNvCxnSpPr>
              <a:cxnSpLocks/>
            </p:cNvCxnSpPr>
            <p:nvPr/>
          </p:nvCxnSpPr>
          <p:spPr>
            <a:xfrm>
              <a:off x="914400" y="1314392"/>
              <a:ext cx="6629400" cy="0"/>
            </a:xfrm>
            <a:prstGeom prst="straightConnector1">
              <a:avLst/>
            </a:prstGeom>
            <a:ln w="19050" cap="flat" cmpd="sng" algn="ctr">
              <a:solidFill>
                <a:schemeClr val="accent5"/>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1D15A80F-A402-4BDD-B25C-C67E18FF3D41}"/>
                </a:ext>
              </a:extLst>
            </p:cNvPr>
            <p:cNvSpPr txBox="1"/>
            <p:nvPr/>
          </p:nvSpPr>
          <p:spPr>
            <a:xfrm>
              <a:off x="3659571" y="975838"/>
              <a:ext cx="960520" cy="338554"/>
            </a:xfrm>
            <a:prstGeom prst="rect">
              <a:avLst/>
            </a:prstGeom>
            <a:noFill/>
          </p:spPr>
          <p:txBody>
            <a:bodyPr wrap="none" rtlCol="0">
              <a:spAutoFit/>
            </a:bodyPr>
            <a:lstStyle/>
            <a:p>
              <a:pPr algn="ctr"/>
              <a:r>
                <a:rPr lang="en-US" sz="1600" dirty="0">
                  <a:latin typeface="Abadi" panose="020B0604020104020204" pitchFamily="34" charset="0"/>
                </a:rPr>
                <a:t>Largesse</a:t>
              </a:r>
              <a:endParaRPr lang="en-FI" sz="1400" dirty="0">
                <a:latin typeface="Abadi" panose="020B0604020104020204" pitchFamily="34" charset="0"/>
              </a:endParaRPr>
            </a:p>
          </p:txBody>
        </p:sp>
        <p:cxnSp>
          <p:nvCxnSpPr>
            <p:cNvPr id="13" name="Straight Arrow Connector 12">
              <a:extLst>
                <a:ext uri="{FF2B5EF4-FFF2-40B4-BE49-F238E27FC236}">
                  <a16:creationId xmlns:a16="http://schemas.microsoft.com/office/drawing/2014/main" id="{56C51A24-A8CB-4D41-8AE9-37780AEBCB09}"/>
                </a:ext>
              </a:extLst>
            </p:cNvPr>
            <p:cNvCxnSpPr/>
            <p:nvPr/>
          </p:nvCxnSpPr>
          <p:spPr>
            <a:xfrm flipH="1">
              <a:off x="1066800" y="3600392"/>
              <a:ext cx="6705600" cy="0"/>
            </a:xfrm>
            <a:prstGeom prst="straightConnector1">
              <a:avLst/>
            </a:prstGeom>
            <a:ln w="190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E1D1440C-8511-4CB0-9ABD-02496D5CA54D}"/>
                </a:ext>
              </a:extLst>
            </p:cNvPr>
            <p:cNvSpPr txBox="1"/>
            <p:nvPr/>
          </p:nvSpPr>
          <p:spPr>
            <a:xfrm>
              <a:off x="3886200" y="3700046"/>
              <a:ext cx="691505" cy="338554"/>
            </a:xfrm>
            <a:prstGeom prst="rect">
              <a:avLst/>
            </a:prstGeom>
            <a:noFill/>
          </p:spPr>
          <p:txBody>
            <a:bodyPr wrap="square" rtlCol="0">
              <a:spAutoFit/>
            </a:bodyPr>
            <a:lstStyle/>
            <a:p>
              <a:pPr algn="ctr"/>
              <a:r>
                <a:rPr lang="en-US" sz="1600" dirty="0"/>
                <a:t>Debt</a:t>
              </a:r>
              <a:endParaRPr lang="en-FI" sz="1600" dirty="0"/>
            </a:p>
          </p:txBody>
        </p:sp>
        <p:sp>
          <p:nvSpPr>
            <p:cNvPr id="26" name="Rectangle 25">
              <a:extLst>
                <a:ext uri="{FF2B5EF4-FFF2-40B4-BE49-F238E27FC236}">
                  <a16:creationId xmlns:a16="http://schemas.microsoft.com/office/drawing/2014/main" id="{F04E6C5F-DBBF-4E02-9493-1665EC50BF9E}"/>
                </a:ext>
              </a:extLst>
            </p:cNvPr>
            <p:cNvSpPr/>
            <p:nvPr/>
          </p:nvSpPr>
          <p:spPr>
            <a:xfrm>
              <a:off x="4038600" y="2076392"/>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Recipient C</a:t>
              </a:r>
              <a:endParaRPr lang="fi-FI" sz="1400" dirty="0">
                <a:solidFill>
                  <a:schemeClr val="accent1"/>
                </a:solidFill>
              </a:endParaRPr>
            </a:p>
          </p:txBody>
        </p:sp>
        <p:sp>
          <p:nvSpPr>
            <p:cNvPr id="31" name="Rectangle 30">
              <a:extLst>
                <a:ext uri="{FF2B5EF4-FFF2-40B4-BE49-F238E27FC236}">
                  <a16:creationId xmlns:a16="http://schemas.microsoft.com/office/drawing/2014/main" id="{9FAC578B-6B83-410B-8DAA-F9B833F787F3}"/>
                </a:ext>
              </a:extLst>
            </p:cNvPr>
            <p:cNvSpPr/>
            <p:nvPr/>
          </p:nvSpPr>
          <p:spPr>
            <a:xfrm>
              <a:off x="5334000" y="2076392"/>
              <a:ext cx="1143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Recipient D </a:t>
              </a:r>
              <a:endParaRPr lang="fi-FI" sz="1400" dirty="0">
                <a:solidFill>
                  <a:schemeClr val="accent1"/>
                </a:solidFill>
              </a:endParaRPr>
            </a:p>
          </p:txBody>
        </p:sp>
        <p:sp>
          <p:nvSpPr>
            <p:cNvPr id="20" name="TextBox 19">
              <a:extLst>
                <a:ext uri="{FF2B5EF4-FFF2-40B4-BE49-F238E27FC236}">
                  <a16:creationId xmlns:a16="http://schemas.microsoft.com/office/drawing/2014/main" id="{2F5B2A53-2318-4256-879A-A3A3BAAE6270}"/>
                </a:ext>
              </a:extLst>
            </p:cNvPr>
            <p:cNvSpPr txBox="1"/>
            <p:nvPr/>
          </p:nvSpPr>
          <p:spPr>
            <a:xfrm>
              <a:off x="2428702" y="1390592"/>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sp>
          <p:nvSpPr>
            <p:cNvPr id="33" name="TextBox 32">
              <a:extLst>
                <a:ext uri="{FF2B5EF4-FFF2-40B4-BE49-F238E27FC236}">
                  <a16:creationId xmlns:a16="http://schemas.microsoft.com/office/drawing/2014/main" id="{94D3CBEA-93DB-4F02-BBEE-4A83C39B29C8}"/>
                </a:ext>
              </a:extLst>
            </p:cNvPr>
            <p:cNvSpPr txBox="1"/>
            <p:nvPr/>
          </p:nvSpPr>
          <p:spPr>
            <a:xfrm>
              <a:off x="3717794" y="1433038"/>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sp>
          <p:nvSpPr>
            <p:cNvPr id="34" name="TextBox 33">
              <a:extLst>
                <a:ext uri="{FF2B5EF4-FFF2-40B4-BE49-F238E27FC236}">
                  <a16:creationId xmlns:a16="http://schemas.microsoft.com/office/drawing/2014/main" id="{BF845839-E018-4939-A4EC-520035985B5C}"/>
                </a:ext>
              </a:extLst>
            </p:cNvPr>
            <p:cNvSpPr txBox="1"/>
            <p:nvPr/>
          </p:nvSpPr>
          <p:spPr>
            <a:xfrm>
              <a:off x="5006886" y="1390592"/>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cxnSp>
          <p:nvCxnSpPr>
            <p:cNvPr id="36" name="Connector: Elbow 35">
              <a:extLst>
                <a:ext uri="{FF2B5EF4-FFF2-40B4-BE49-F238E27FC236}">
                  <a16:creationId xmlns:a16="http://schemas.microsoft.com/office/drawing/2014/main" id="{27107144-0206-4F15-BBC8-ADFFD0599FE5}"/>
                </a:ext>
              </a:extLst>
            </p:cNvPr>
            <p:cNvCxnSpPr>
              <a:cxnSpLocks/>
            </p:cNvCxnSpPr>
            <p:nvPr/>
          </p:nvCxnSpPr>
          <p:spPr>
            <a:xfrm rot="5400000" flipH="1" flipV="1">
              <a:off x="4013763" y="1339229"/>
              <a:ext cx="12700" cy="1334626"/>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109E6F85-533C-4AD8-829A-75362B25DC45}"/>
                </a:ext>
              </a:extLst>
            </p:cNvPr>
            <p:cNvCxnSpPr>
              <a:cxnSpLocks/>
            </p:cNvCxnSpPr>
            <p:nvPr/>
          </p:nvCxnSpPr>
          <p:spPr>
            <a:xfrm rot="5400000" flipH="1" flipV="1">
              <a:off x="5156763" y="1339229"/>
              <a:ext cx="12700" cy="1334626"/>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1FD7543B-8339-44FE-ADCE-636457C5C019}"/>
                </a:ext>
              </a:extLst>
            </p:cNvPr>
            <p:cNvCxnSpPr>
              <a:cxnSpLocks/>
            </p:cNvCxnSpPr>
            <p:nvPr/>
          </p:nvCxnSpPr>
          <p:spPr>
            <a:xfrm rot="5400000" flipH="1" flipV="1">
              <a:off x="6565337" y="1339229"/>
              <a:ext cx="12700" cy="1334626"/>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0488F6D-AEF8-4189-BC53-95692D2706C2}"/>
                </a:ext>
              </a:extLst>
            </p:cNvPr>
            <p:cNvCxnSpPr>
              <a:cxnSpLocks/>
            </p:cNvCxnSpPr>
            <p:nvPr/>
          </p:nvCxnSpPr>
          <p:spPr>
            <a:xfrm rot="5400000" flipH="1">
              <a:off x="5148271" y="2033522"/>
              <a:ext cx="67783" cy="1372724"/>
            </a:xfrm>
            <a:prstGeom prst="bentConnector4">
              <a:avLst>
                <a:gd name="adj1" fmla="val -337253"/>
                <a:gd name="adj2" fmla="val 1031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426F6E40-4847-4E83-A0E6-58D57AF9EC3D}"/>
                </a:ext>
              </a:extLst>
            </p:cNvPr>
            <p:cNvCxnSpPr>
              <a:cxnSpLocks/>
            </p:cNvCxnSpPr>
            <p:nvPr/>
          </p:nvCxnSpPr>
          <p:spPr>
            <a:xfrm rot="5400000" flipH="1">
              <a:off x="3689045" y="2016584"/>
              <a:ext cx="67783" cy="1372724"/>
            </a:xfrm>
            <a:prstGeom prst="bentConnector4">
              <a:avLst>
                <a:gd name="adj1" fmla="val -337253"/>
                <a:gd name="adj2" fmla="val 1031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1C1C8F2-7F91-49CE-AE35-A3CE1FD6BBC5}"/>
                </a:ext>
              </a:extLst>
            </p:cNvPr>
            <p:cNvCxnSpPr>
              <a:cxnSpLocks/>
            </p:cNvCxnSpPr>
            <p:nvPr/>
          </p:nvCxnSpPr>
          <p:spPr>
            <a:xfrm rot="5400000" flipH="1">
              <a:off x="2229819" y="1999646"/>
              <a:ext cx="67783" cy="1372724"/>
            </a:xfrm>
            <a:prstGeom prst="bentConnector4">
              <a:avLst>
                <a:gd name="adj1" fmla="val -337253"/>
                <a:gd name="adj2" fmla="val 103152"/>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48D31CC-6A17-40C9-87A1-0D2D17D6C107}"/>
                </a:ext>
              </a:extLst>
            </p:cNvPr>
            <p:cNvSpPr txBox="1"/>
            <p:nvPr/>
          </p:nvSpPr>
          <p:spPr>
            <a:xfrm>
              <a:off x="6232394" y="1390592"/>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sp>
          <p:nvSpPr>
            <p:cNvPr id="55" name="TextBox 54">
              <a:extLst>
                <a:ext uri="{FF2B5EF4-FFF2-40B4-BE49-F238E27FC236}">
                  <a16:creationId xmlns:a16="http://schemas.microsoft.com/office/drawing/2014/main" id="{7A1C4C71-E248-4515-BD2C-314CED429645}"/>
                </a:ext>
              </a:extLst>
            </p:cNvPr>
            <p:cNvSpPr txBox="1"/>
            <p:nvPr/>
          </p:nvSpPr>
          <p:spPr>
            <a:xfrm>
              <a:off x="4926510" y="3057634"/>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sp>
          <p:nvSpPr>
            <p:cNvPr id="58" name="TextBox 57">
              <a:extLst>
                <a:ext uri="{FF2B5EF4-FFF2-40B4-BE49-F238E27FC236}">
                  <a16:creationId xmlns:a16="http://schemas.microsoft.com/office/drawing/2014/main" id="{E7F77B24-F101-40AA-9847-C1ACAB373685}"/>
                </a:ext>
              </a:extLst>
            </p:cNvPr>
            <p:cNvSpPr txBox="1"/>
            <p:nvPr/>
          </p:nvSpPr>
          <p:spPr>
            <a:xfrm>
              <a:off x="3376020" y="3031987"/>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sp>
          <p:nvSpPr>
            <p:cNvPr id="59" name="TextBox 58">
              <a:extLst>
                <a:ext uri="{FF2B5EF4-FFF2-40B4-BE49-F238E27FC236}">
                  <a16:creationId xmlns:a16="http://schemas.microsoft.com/office/drawing/2014/main" id="{08EF2FAD-F3B6-4E28-915C-E1CCEE8C932E}"/>
                </a:ext>
              </a:extLst>
            </p:cNvPr>
            <p:cNvSpPr txBox="1"/>
            <p:nvPr/>
          </p:nvSpPr>
          <p:spPr>
            <a:xfrm>
              <a:off x="6232394" y="3066992"/>
              <a:ext cx="473206" cy="338554"/>
            </a:xfrm>
            <a:prstGeom prst="rect">
              <a:avLst/>
            </a:prstGeom>
            <a:noFill/>
          </p:spPr>
          <p:txBody>
            <a:bodyPr wrap="none" rtlCol="0">
              <a:spAutoFit/>
            </a:bodyPr>
            <a:lstStyle/>
            <a:p>
              <a:r>
                <a:rPr lang="sv-SE" sz="1600" dirty="0">
                  <a:latin typeface="Abadi" panose="020B0604020104020204" pitchFamily="34" charset="0"/>
                </a:rPr>
                <a:t>gift</a:t>
              </a:r>
              <a:endParaRPr lang="en-FI" sz="1600" dirty="0">
                <a:latin typeface="Abadi" panose="020B0604020104020204" pitchFamily="34" charset="0"/>
              </a:endParaRPr>
            </a:p>
          </p:txBody>
        </p:sp>
      </p:grpSp>
    </p:spTree>
    <p:extLst>
      <p:ext uri="{BB962C8B-B14F-4D97-AF65-F5344CB8AC3E}">
        <p14:creationId xmlns:p14="http://schemas.microsoft.com/office/powerpoint/2010/main" val="1011978065"/>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1800" cy="1600200"/>
          </a:xfrm>
        </p:spPr>
        <p:txBody>
          <a:bodyPr>
            <a:normAutofit/>
          </a:bodyPr>
          <a:lstStyle/>
          <a:p>
            <a:r>
              <a:rPr lang="fi-FI" sz="4400" dirty="0" err="1"/>
              <a:t>Weiner’s</a:t>
            </a:r>
            <a:r>
              <a:rPr lang="fi-FI" sz="4400" dirty="0"/>
              <a:t> </a:t>
            </a:r>
            <a:r>
              <a:rPr lang="fi-FI" sz="4400" dirty="0" err="1"/>
              <a:t>critical</a:t>
            </a:r>
            <a:r>
              <a:rPr lang="fi-FI" sz="4400" dirty="0"/>
              <a:t> </a:t>
            </a:r>
            <a:r>
              <a:rPr lang="fi-FI" sz="4400" dirty="0" err="1"/>
              <a:t>reformulation</a:t>
            </a:r>
            <a:endParaRPr lang="en-US" sz="4400" dirty="0"/>
          </a:p>
        </p:txBody>
      </p:sp>
      <p:sp>
        <p:nvSpPr>
          <p:cNvPr id="3" name="Content Placeholder 2"/>
          <p:cNvSpPr>
            <a:spLocks noGrp="1"/>
          </p:cNvSpPr>
          <p:nvPr>
            <p:ph idx="1"/>
          </p:nvPr>
        </p:nvSpPr>
        <p:spPr>
          <a:xfrm>
            <a:off x="762000" y="685800"/>
            <a:ext cx="7543800" cy="3886200"/>
          </a:xfrm>
        </p:spPr>
        <p:txBody>
          <a:bodyPr/>
          <a:lstStyle/>
          <a:p>
            <a:r>
              <a:rPr lang="fi-FI" dirty="0"/>
              <a:t>The </a:t>
            </a:r>
            <a:r>
              <a:rPr lang="fi-FI" dirty="0" err="1"/>
              <a:t>concept</a:t>
            </a:r>
            <a:r>
              <a:rPr lang="fi-FI" dirty="0"/>
              <a:t> of </a:t>
            </a:r>
            <a:r>
              <a:rPr lang="fi-FI" dirty="0" err="1"/>
              <a:t>reproduction</a:t>
            </a:r>
            <a:r>
              <a:rPr lang="fi-FI" dirty="0"/>
              <a:t> </a:t>
            </a:r>
            <a:r>
              <a:rPr lang="fi-FI" dirty="0" err="1"/>
              <a:t>rather</a:t>
            </a:r>
            <a:r>
              <a:rPr lang="fi-FI" dirty="0"/>
              <a:t> </a:t>
            </a:r>
            <a:r>
              <a:rPr lang="fi-FI" dirty="0" err="1"/>
              <a:t>than</a:t>
            </a:r>
            <a:r>
              <a:rPr lang="fi-FI" dirty="0"/>
              <a:t> </a:t>
            </a:r>
            <a:r>
              <a:rPr lang="fi-FI" dirty="0" err="1"/>
              <a:t>reciprocity</a:t>
            </a:r>
            <a:r>
              <a:rPr lang="fi-FI" dirty="0"/>
              <a:t> </a:t>
            </a:r>
            <a:r>
              <a:rPr lang="fi-FI" dirty="0" err="1"/>
              <a:t>illuminates</a:t>
            </a:r>
            <a:r>
              <a:rPr lang="fi-FI" dirty="0"/>
              <a:t> the </a:t>
            </a:r>
            <a:r>
              <a:rPr lang="fi-FI" dirty="0" err="1"/>
              <a:t>regenerative</a:t>
            </a:r>
            <a:r>
              <a:rPr lang="fi-FI" dirty="0"/>
              <a:t> </a:t>
            </a:r>
            <a:r>
              <a:rPr lang="fi-FI" dirty="0" err="1"/>
              <a:t>cycle</a:t>
            </a:r>
            <a:r>
              <a:rPr lang="fi-FI" dirty="0"/>
              <a:t> of </a:t>
            </a:r>
            <a:r>
              <a:rPr lang="fi-FI" dirty="0" err="1"/>
              <a:t>social</a:t>
            </a:r>
            <a:r>
              <a:rPr lang="fi-FI" dirty="0"/>
              <a:t> </a:t>
            </a:r>
            <a:r>
              <a:rPr lang="fi-FI" dirty="0" err="1"/>
              <a:t>relations</a:t>
            </a:r>
            <a:r>
              <a:rPr lang="fi-FI" dirty="0"/>
              <a:t> </a:t>
            </a:r>
            <a:r>
              <a:rPr lang="fi-FI" dirty="0" err="1"/>
              <a:t>maintained</a:t>
            </a:r>
            <a:r>
              <a:rPr lang="fi-FI" dirty="0"/>
              <a:t> </a:t>
            </a:r>
            <a:r>
              <a:rPr lang="fi-FI" dirty="0" err="1"/>
              <a:t>by</a:t>
            </a:r>
            <a:r>
              <a:rPr lang="fi-FI" dirty="0"/>
              <a:t> the </a:t>
            </a:r>
            <a:r>
              <a:rPr lang="fi-FI" dirty="0" err="1"/>
              <a:t>circulation</a:t>
            </a:r>
            <a:r>
              <a:rPr lang="fi-FI" dirty="0"/>
              <a:t> of </a:t>
            </a:r>
            <a:r>
              <a:rPr lang="fi-FI" dirty="0" err="1"/>
              <a:t>persons</a:t>
            </a:r>
            <a:r>
              <a:rPr lang="fi-FI" dirty="0"/>
              <a:t> and </a:t>
            </a:r>
            <a:r>
              <a:rPr lang="fi-FI" dirty="0" err="1"/>
              <a:t>things</a:t>
            </a:r>
            <a:r>
              <a:rPr lang="fi-FI" dirty="0"/>
              <a:t>. </a:t>
            </a:r>
          </a:p>
          <a:p>
            <a:r>
              <a:rPr lang="fi-FI" dirty="0"/>
              <a:t>And </a:t>
            </a:r>
            <a:r>
              <a:rPr lang="fi-FI" dirty="0" err="1"/>
              <a:t>this</a:t>
            </a:r>
            <a:r>
              <a:rPr lang="fi-FI" dirty="0"/>
              <a:t> </a:t>
            </a:r>
            <a:r>
              <a:rPr lang="fi-FI" dirty="0" err="1"/>
              <a:t>depends</a:t>
            </a:r>
            <a:r>
              <a:rPr lang="fi-FI" dirty="0"/>
              <a:t> </a:t>
            </a:r>
            <a:r>
              <a:rPr lang="fi-FI" dirty="0" err="1"/>
              <a:t>upon</a:t>
            </a:r>
            <a:r>
              <a:rPr lang="fi-FI" dirty="0"/>
              <a:t> </a:t>
            </a:r>
            <a:r>
              <a:rPr lang="fi-FI" dirty="0" err="1"/>
              <a:t>that</a:t>
            </a:r>
            <a:r>
              <a:rPr lang="fi-FI" dirty="0"/>
              <a:t> </a:t>
            </a:r>
            <a:r>
              <a:rPr lang="fi-FI" dirty="0" err="1"/>
              <a:t>face</a:t>
            </a:r>
            <a:r>
              <a:rPr lang="fi-FI" dirty="0"/>
              <a:t> </a:t>
            </a:r>
            <a:r>
              <a:rPr lang="fi-FI" dirty="0" err="1"/>
              <a:t>that</a:t>
            </a:r>
            <a:r>
              <a:rPr lang="fi-FI" dirty="0"/>
              <a:t> </a:t>
            </a:r>
            <a:r>
              <a:rPr lang="fi-FI" dirty="0" err="1"/>
              <a:t>somethings</a:t>
            </a:r>
            <a:r>
              <a:rPr lang="fi-FI" dirty="0"/>
              <a:t> </a:t>
            </a:r>
            <a:r>
              <a:rPr lang="fi-FI" dirty="0" err="1"/>
              <a:t>must</a:t>
            </a:r>
            <a:r>
              <a:rPr lang="fi-FI" dirty="0"/>
              <a:t> </a:t>
            </a:r>
            <a:r>
              <a:rPr lang="fi-FI" dirty="0" err="1"/>
              <a:t>not</a:t>
            </a:r>
            <a:r>
              <a:rPr lang="fi-FI" dirty="0"/>
              <a:t> </a:t>
            </a:r>
            <a:r>
              <a:rPr lang="fi-FI" dirty="0" err="1"/>
              <a:t>be</a:t>
            </a:r>
            <a:r>
              <a:rPr lang="fi-FI" dirty="0"/>
              <a:t> </a:t>
            </a:r>
            <a:r>
              <a:rPr lang="fi-FI" dirty="0" err="1"/>
              <a:t>exchanged</a:t>
            </a:r>
            <a:r>
              <a:rPr lang="fi-FI" dirty="0"/>
              <a:t>, </a:t>
            </a:r>
            <a:r>
              <a:rPr lang="fi-FI" dirty="0" err="1"/>
              <a:t>those</a:t>
            </a:r>
            <a:r>
              <a:rPr lang="fi-FI" dirty="0"/>
              <a:t> </a:t>
            </a:r>
            <a:r>
              <a:rPr lang="fi-FI" dirty="0" err="1"/>
              <a:t>that</a:t>
            </a:r>
            <a:r>
              <a:rPr lang="fi-FI" dirty="0"/>
              <a:t> </a:t>
            </a:r>
            <a:r>
              <a:rPr lang="fi-FI" dirty="0" err="1"/>
              <a:t>affirm</a:t>
            </a:r>
            <a:r>
              <a:rPr lang="fi-FI" dirty="0"/>
              <a:t> </a:t>
            </a:r>
            <a:r>
              <a:rPr lang="fi-FI" dirty="0" err="1"/>
              <a:t>deep-</a:t>
            </a:r>
            <a:r>
              <a:rPr lang="fi-FI" dirty="0"/>
              <a:t> </a:t>
            </a:r>
            <a:r>
              <a:rPr lang="fi-FI" dirty="0" err="1"/>
              <a:t>seated</a:t>
            </a:r>
            <a:r>
              <a:rPr lang="fi-FI" dirty="0"/>
              <a:t> </a:t>
            </a:r>
            <a:r>
              <a:rPr lang="fi-FI" dirty="0" err="1"/>
              <a:t>identities</a:t>
            </a:r>
            <a:r>
              <a:rPr lang="fi-FI" dirty="0"/>
              <a:t> and </a:t>
            </a:r>
            <a:r>
              <a:rPr lang="fi-FI" dirty="0" err="1"/>
              <a:t>differences</a:t>
            </a:r>
            <a:r>
              <a:rPr lang="fi-FI" dirty="0"/>
              <a:t> of </a:t>
            </a:r>
            <a:r>
              <a:rPr lang="fi-FI" dirty="0" err="1"/>
              <a:t>identity</a:t>
            </a:r>
            <a:endParaRPr lang="en-US" dirty="0"/>
          </a:p>
        </p:txBody>
      </p:sp>
    </p:spTree>
    <p:extLst>
      <p:ext uri="{BB962C8B-B14F-4D97-AF65-F5344CB8AC3E}">
        <p14:creationId xmlns:p14="http://schemas.microsoft.com/office/powerpoint/2010/main" val="66192551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t>Weiner’s insight: Keeping-while- giving</a:t>
            </a:r>
          </a:p>
        </p:txBody>
      </p:sp>
      <p:sp>
        <p:nvSpPr>
          <p:cNvPr id="3" name="Content Placeholder 2"/>
          <p:cNvSpPr>
            <a:spLocks noGrp="1"/>
          </p:cNvSpPr>
          <p:nvPr>
            <p:ph sz="half" idx="1"/>
          </p:nvPr>
        </p:nvSpPr>
        <p:spPr/>
        <p:txBody>
          <a:bodyPr>
            <a:normAutofit fontScale="55000" lnSpcReduction="20000"/>
          </a:bodyPr>
          <a:lstStyle/>
          <a:p>
            <a:r>
              <a:rPr lang="en-US" dirty="0"/>
              <a:t>The oldest and most pervasive economic classification…distinguishes  alienable and inalienable possessions. The physical uniqueness of inalienable objects iconically conveys the uniqueness of those who possess them. </a:t>
            </a:r>
          </a:p>
          <a:p>
            <a:r>
              <a:rPr lang="en-US" dirty="0"/>
              <a:t>When such objects conjure up illustrious histories and cosmological powers, they confer glory on their owners and difference is converted into rank. </a:t>
            </a:r>
          </a:p>
          <a:p>
            <a:r>
              <a:rPr lang="en-US" dirty="0"/>
              <a:t>Valuable objects such as these are hard to protect and, to counter the expenditures of those who want them, great effort is invested by those who have them. </a:t>
            </a:r>
          </a:p>
          <a:p>
            <a:r>
              <a:rPr lang="en-US" dirty="0"/>
              <a:t>Herein lie the origins of circulation: the need to expend in order to retain, the paradox of 'keeping-while- giving .</a:t>
            </a:r>
          </a:p>
        </p:txBody>
      </p:sp>
      <p:pic>
        <p:nvPicPr>
          <p:cNvPr id="4" name="Content Placeholder 3">
            <a:extLst>
              <a:ext uri="{FF2B5EF4-FFF2-40B4-BE49-F238E27FC236}">
                <a16:creationId xmlns:a16="http://schemas.microsoft.com/office/drawing/2014/main" id="{82C0EF26-12D9-44AF-93AE-E53547874C8F}"/>
              </a:ext>
            </a:extLst>
          </p:cNvPr>
          <p:cNvPicPr>
            <a:picLocks noGrp="1" noChangeAspect="1"/>
          </p:cNvPicPr>
          <p:nvPr>
            <p:ph sz="half" idx="2"/>
          </p:nvPr>
        </p:nvPicPr>
        <p:blipFill>
          <a:blip r:embed="rId2"/>
          <a:stretch>
            <a:fillRect/>
          </a:stretch>
        </p:blipFill>
        <p:spPr>
          <a:xfrm>
            <a:off x="4648200" y="1188625"/>
            <a:ext cx="3657600" cy="2609087"/>
          </a:xfrm>
          <a:prstGeom prst="rect">
            <a:avLst/>
          </a:prstGeom>
        </p:spPr>
      </p:pic>
      <p:sp>
        <p:nvSpPr>
          <p:cNvPr id="6" name="TextBox 5">
            <a:extLst>
              <a:ext uri="{FF2B5EF4-FFF2-40B4-BE49-F238E27FC236}">
                <a16:creationId xmlns:a16="http://schemas.microsoft.com/office/drawing/2014/main" id="{EB4FB48B-E168-48D5-9047-CC0D5DB1A9C1}"/>
              </a:ext>
            </a:extLst>
          </p:cNvPr>
          <p:cNvSpPr txBox="1"/>
          <p:nvPr/>
        </p:nvSpPr>
        <p:spPr>
          <a:xfrm>
            <a:off x="5410200" y="4038600"/>
            <a:ext cx="2079415" cy="461665"/>
          </a:xfrm>
          <a:prstGeom prst="rect">
            <a:avLst/>
          </a:prstGeom>
          <a:noFill/>
        </p:spPr>
        <p:txBody>
          <a:bodyPr wrap="none" rtlCol="0">
            <a:spAutoFit/>
          </a:bodyPr>
          <a:lstStyle/>
          <a:p>
            <a:r>
              <a:rPr lang="sv-SE" dirty="0"/>
              <a:t>Rare old </a:t>
            </a:r>
            <a:r>
              <a:rPr lang="sv-SE" dirty="0" err="1"/>
              <a:t>mwali</a:t>
            </a:r>
            <a:endParaRPr lang="en-FI" dirty="0"/>
          </a:p>
        </p:txBody>
      </p:sp>
    </p:spTree>
    <p:extLst>
      <p:ext uri="{BB962C8B-B14F-4D97-AF65-F5344CB8AC3E}">
        <p14:creationId xmlns:p14="http://schemas.microsoft.com/office/powerpoint/2010/main" val="28417318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10;&#10;Description automatically generated">
            <a:extLst>
              <a:ext uri="{FF2B5EF4-FFF2-40B4-BE49-F238E27FC236}">
                <a16:creationId xmlns:a16="http://schemas.microsoft.com/office/drawing/2014/main" id="{E206CF81-95AA-4BA0-BC5C-2CF1702D05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6572" y="1794365"/>
            <a:ext cx="1973628" cy="2850486"/>
          </a:xfrm>
          <a:prstGeom prst="rect">
            <a:avLst/>
          </a:prstGeom>
        </p:spPr>
      </p:pic>
      <p:sp>
        <p:nvSpPr>
          <p:cNvPr id="17" name="TextBox 16">
            <a:extLst>
              <a:ext uri="{FF2B5EF4-FFF2-40B4-BE49-F238E27FC236}">
                <a16:creationId xmlns:a16="http://schemas.microsoft.com/office/drawing/2014/main" id="{A295B14E-1E5C-4269-A264-E87C732239DC}"/>
              </a:ext>
            </a:extLst>
          </p:cNvPr>
          <p:cNvSpPr txBox="1"/>
          <p:nvPr/>
        </p:nvSpPr>
        <p:spPr>
          <a:xfrm>
            <a:off x="2819400" y="4719935"/>
            <a:ext cx="3228769" cy="461665"/>
          </a:xfrm>
          <a:prstGeom prst="rect">
            <a:avLst/>
          </a:prstGeom>
          <a:noFill/>
        </p:spPr>
        <p:txBody>
          <a:bodyPr wrap="none" rtlCol="0">
            <a:spAutoFit/>
          </a:bodyPr>
          <a:lstStyle/>
          <a:p>
            <a:pPr marL="342900" indent="-342900">
              <a:buFont typeface="Arial" panose="020B0604020202020204" pitchFamily="34" charset="0"/>
              <a:buChar char="•"/>
            </a:pPr>
            <a:r>
              <a:rPr lang="sv-SE" dirty="0"/>
              <a:t>St. Catherine of Siena</a:t>
            </a:r>
            <a:endParaRPr lang="en-FI" dirty="0"/>
          </a:p>
        </p:txBody>
      </p:sp>
      <p:sp>
        <p:nvSpPr>
          <p:cNvPr id="8" name="Title 7">
            <a:extLst>
              <a:ext uri="{FF2B5EF4-FFF2-40B4-BE49-F238E27FC236}">
                <a16:creationId xmlns:a16="http://schemas.microsoft.com/office/drawing/2014/main" id="{4B421007-A600-4720-817B-F7F007255462}"/>
              </a:ext>
            </a:extLst>
          </p:cNvPr>
          <p:cNvSpPr>
            <a:spLocks noGrp="1"/>
          </p:cNvSpPr>
          <p:nvPr>
            <p:ph type="title"/>
          </p:nvPr>
        </p:nvSpPr>
        <p:spPr/>
        <p:txBody>
          <a:bodyPr/>
          <a:lstStyle/>
          <a:p>
            <a:r>
              <a:rPr lang="sv-SE" dirty="0" err="1"/>
              <a:t>Inalienable</a:t>
            </a:r>
            <a:r>
              <a:rPr lang="sv-SE" dirty="0"/>
              <a:t> </a:t>
            </a:r>
            <a:r>
              <a:rPr lang="sv-SE" dirty="0" err="1"/>
              <a:t>wealth</a:t>
            </a:r>
            <a:endParaRPr lang="en-FI" dirty="0"/>
          </a:p>
        </p:txBody>
      </p:sp>
      <p:pic>
        <p:nvPicPr>
          <p:cNvPr id="7" name="Content Placeholder 9">
            <a:extLst>
              <a:ext uri="{FF2B5EF4-FFF2-40B4-BE49-F238E27FC236}">
                <a16:creationId xmlns:a16="http://schemas.microsoft.com/office/drawing/2014/main" id="{3DCAE72F-F548-4890-ADA0-1E194771DBC5}"/>
              </a:ext>
            </a:extLst>
          </p:cNvPr>
          <p:cNvPicPr>
            <a:picLocks noGrp="1" noChangeAspect="1"/>
          </p:cNvPicPr>
          <p:nvPr>
            <p:ph sz="half" idx="4294967295"/>
          </p:nvPr>
        </p:nvPicPr>
        <p:blipFill>
          <a:blip r:embed="rId3"/>
          <a:stretch>
            <a:fillRect/>
          </a:stretch>
        </p:blipFill>
        <p:spPr>
          <a:xfrm>
            <a:off x="1069975" y="1249363"/>
            <a:ext cx="1673225" cy="3048000"/>
          </a:xfrm>
          <a:prstGeom prst="rect">
            <a:avLst/>
          </a:prstGeom>
        </p:spPr>
      </p:pic>
      <p:sp>
        <p:nvSpPr>
          <p:cNvPr id="9" name="Text Placeholder 8">
            <a:extLst>
              <a:ext uri="{FF2B5EF4-FFF2-40B4-BE49-F238E27FC236}">
                <a16:creationId xmlns:a16="http://schemas.microsoft.com/office/drawing/2014/main" id="{449AB57B-AB6A-43AF-BD51-6421DFEE36AE}"/>
              </a:ext>
            </a:extLst>
          </p:cNvPr>
          <p:cNvSpPr>
            <a:spLocks noGrp="1"/>
          </p:cNvSpPr>
          <p:nvPr>
            <p:ph type="body" idx="4294967295"/>
          </p:nvPr>
        </p:nvSpPr>
        <p:spPr>
          <a:xfrm>
            <a:off x="228600" y="609600"/>
            <a:ext cx="3657600" cy="639763"/>
          </a:xfrm>
        </p:spPr>
        <p:txBody>
          <a:bodyPr/>
          <a:lstStyle/>
          <a:p>
            <a:r>
              <a:rPr lang="sv-SE" dirty="0" err="1"/>
              <a:t>Polynesian</a:t>
            </a:r>
            <a:r>
              <a:rPr lang="sv-SE" dirty="0"/>
              <a:t> fine mat</a:t>
            </a:r>
            <a:endParaRPr lang="en-FI" dirty="0"/>
          </a:p>
        </p:txBody>
      </p:sp>
      <p:sp>
        <p:nvSpPr>
          <p:cNvPr id="10" name="Text Placeholder 9">
            <a:extLst>
              <a:ext uri="{FF2B5EF4-FFF2-40B4-BE49-F238E27FC236}">
                <a16:creationId xmlns:a16="http://schemas.microsoft.com/office/drawing/2014/main" id="{CA361D9A-ED6B-4F61-B10F-001F219EC23E}"/>
              </a:ext>
            </a:extLst>
          </p:cNvPr>
          <p:cNvSpPr>
            <a:spLocks noGrp="1"/>
          </p:cNvSpPr>
          <p:nvPr>
            <p:ph type="body" sz="quarter" idx="4294967295"/>
          </p:nvPr>
        </p:nvSpPr>
        <p:spPr>
          <a:xfrm>
            <a:off x="5410200" y="609600"/>
            <a:ext cx="3657600" cy="639763"/>
          </a:xfrm>
        </p:spPr>
        <p:txBody>
          <a:bodyPr/>
          <a:lstStyle/>
          <a:p>
            <a:r>
              <a:rPr lang="sv-SE" dirty="0" err="1"/>
              <a:t>Danish</a:t>
            </a:r>
            <a:r>
              <a:rPr lang="sv-SE" dirty="0"/>
              <a:t> Crown </a:t>
            </a:r>
            <a:r>
              <a:rPr lang="sv-SE" dirty="0" err="1"/>
              <a:t>jewels</a:t>
            </a:r>
            <a:endParaRPr lang="en-FI" dirty="0"/>
          </a:p>
        </p:txBody>
      </p:sp>
      <p:pic>
        <p:nvPicPr>
          <p:cNvPr id="13" name="Content Placeholder 12">
            <a:extLst>
              <a:ext uri="{FF2B5EF4-FFF2-40B4-BE49-F238E27FC236}">
                <a16:creationId xmlns:a16="http://schemas.microsoft.com/office/drawing/2014/main" id="{185C7BF8-3397-473C-AD45-6C1658A669CC}"/>
              </a:ext>
            </a:extLst>
          </p:cNvPr>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6172200" y="1264603"/>
            <a:ext cx="1968500" cy="3048000"/>
          </a:xfrm>
        </p:spPr>
      </p:pic>
      <p:sp>
        <p:nvSpPr>
          <p:cNvPr id="14" name="TextBox 13">
            <a:extLst>
              <a:ext uri="{FF2B5EF4-FFF2-40B4-BE49-F238E27FC236}">
                <a16:creationId xmlns:a16="http://schemas.microsoft.com/office/drawing/2014/main" id="{126CE2D4-74E0-47C5-8709-9A5166653885}"/>
              </a:ext>
            </a:extLst>
          </p:cNvPr>
          <p:cNvSpPr txBox="1"/>
          <p:nvPr/>
        </p:nvSpPr>
        <p:spPr>
          <a:xfrm>
            <a:off x="1011767" y="1696114"/>
            <a:ext cx="6781800" cy="3046988"/>
          </a:xfrm>
          <a:prstGeom prst="rect">
            <a:avLst/>
          </a:prstGeom>
          <a:solidFill>
            <a:schemeClr val="bg1"/>
          </a:solidFill>
        </p:spPr>
        <p:txBody>
          <a:bodyPr wrap="square" rtlCol="0">
            <a:spAutoFit/>
          </a:bodyPr>
          <a:lstStyle/>
          <a:p>
            <a:r>
              <a:rPr lang="en-GB" dirty="0"/>
              <a:t>The authenticity lodged in these possessions denies intergenerational difference whereas their (uninterrupted) owner­ship continually justifies difference in the present. Therefore, inalienable possessions are the material confirmations of these endeavours, con­trolled [in the </a:t>
            </a:r>
            <a:r>
              <a:rPr lang="en-GB" dirty="0" err="1"/>
              <a:t>Trobirands</a:t>
            </a:r>
            <a:r>
              <a:rPr lang="en-GB" dirty="0"/>
              <a:t>] through the productive and reproductive exchange relations between women and men (Weiner 1976, p.</a:t>
            </a:r>
            <a:r>
              <a:rPr lang="sv-SE" dirty="0"/>
              <a:t>48)</a:t>
            </a:r>
            <a:endParaRPr lang="en-FI" dirty="0"/>
          </a:p>
        </p:txBody>
      </p:sp>
    </p:spTree>
    <p:extLst>
      <p:ext uri="{BB962C8B-B14F-4D97-AF65-F5344CB8AC3E}">
        <p14:creationId xmlns:p14="http://schemas.microsoft.com/office/powerpoint/2010/main" val="32754505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traditional dress&#10;&#10;Description automatically generated with low confidence">
            <a:extLst>
              <a:ext uri="{FF2B5EF4-FFF2-40B4-BE49-F238E27FC236}">
                <a16:creationId xmlns:a16="http://schemas.microsoft.com/office/drawing/2014/main" id="{3AAF42BD-B638-421D-B0B3-29AA66613DF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1243489"/>
            <a:ext cx="3657600" cy="2499360"/>
          </a:xfrm>
        </p:spPr>
      </p:pic>
      <p:sp>
        <p:nvSpPr>
          <p:cNvPr id="4" name="Title 3"/>
          <p:cNvSpPr>
            <a:spLocks noGrp="1"/>
          </p:cNvSpPr>
          <p:nvPr>
            <p:ph type="title"/>
          </p:nvPr>
        </p:nvSpPr>
        <p:spPr/>
        <p:txBody>
          <a:bodyPr>
            <a:normAutofit/>
          </a:bodyPr>
          <a:lstStyle/>
          <a:p>
            <a:r>
              <a:rPr lang="fi-FI" sz="3600" dirty="0" err="1"/>
              <a:t>Taonga</a:t>
            </a:r>
            <a:r>
              <a:rPr lang="fi-FI" sz="3600" dirty="0"/>
              <a:t>: </a:t>
            </a:r>
            <a:r>
              <a:rPr lang="fi-FI" sz="3600" dirty="0" err="1"/>
              <a:t>Conduits</a:t>
            </a:r>
            <a:r>
              <a:rPr lang="fi-FI" sz="3600" dirty="0"/>
              <a:t> for the hau</a:t>
            </a:r>
            <a:endParaRPr lang="en-US" sz="3600" dirty="0"/>
          </a:p>
        </p:txBody>
      </p:sp>
      <p:pic>
        <p:nvPicPr>
          <p:cNvPr id="8" name="Content Placeholder 7"/>
          <p:cNvPicPr>
            <a:picLocks noGrp="1" noChangeAspect="1"/>
          </p:cNvPicPr>
          <p:nvPr>
            <p:ph sz="half" idx="2"/>
          </p:nvPr>
        </p:nvPicPr>
        <p:blipFill>
          <a:blip r:embed="rId3"/>
          <a:stretch>
            <a:fillRect/>
          </a:stretch>
        </p:blipFill>
        <p:spPr>
          <a:xfrm>
            <a:off x="4709025" y="609600"/>
            <a:ext cx="3081092" cy="4419600"/>
          </a:xfrm>
          <a:prstGeom prst="rect">
            <a:avLst/>
          </a:prstGeom>
        </p:spPr>
      </p:pic>
      <p:sp>
        <p:nvSpPr>
          <p:cNvPr id="5" name="TextBox 4">
            <a:extLst>
              <a:ext uri="{FF2B5EF4-FFF2-40B4-BE49-F238E27FC236}">
                <a16:creationId xmlns:a16="http://schemas.microsoft.com/office/drawing/2014/main" id="{76A6BCC8-A9C7-4757-B60B-45A336FCECD8}"/>
              </a:ext>
            </a:extLst>
          </p:cNvPr>
          <p:cNvSpPr txBox="1"/>
          <p:nvPr/>
        </p:nvSpPr>
        <p:spPr>
          <a:xfrm>
            <a:off x="685800" y="1482988"/>
            <a:ext cx="7922362" cy="3046988"/>
          </a:xfrm>
          <a:prstGeom prst="rect">
            <a:avLst/>
          </a:prstGeom>
          <a:solidFill>
            <a:schemeClr val="bg1"/>
          </a:solidFill>
        </p:spPr>
        <p:txBody>
          <a:bodyPr wrap="none" rtlCol="0">
            <a:spAutoFit/>
          </a:bodyPr>
          <a:lstStyle/>
          <a:p>
            <a:r>
              <a:rPr lang="fi-FI" sz="1600" dirty="0"/>
              <a:t>An </a:t>
            </a:r>
            <a:r>
              <a:rPr lang="fi-FI" sz="1600" dirty="0" err="1"/>
              <a:t>individual’s</a:t>
            </a:r>
            <a:r>
              <a:rPr lang="fi-FI" sz="1600" dirty="0"/>
              <a:t> </a:t>
            </a:r>
            <a:r>
              <a:rPr lang="fi-FI" sz="1600" dirty="0" err="1"/>
              <a:t>role</a:t>
            </a:r>
            <a:r>
              <a:rPr lang="fi-FI" sz="1600" dirty="0"/>
              <a:t> in </a:t>
            </a:r>
            <a:r>
              <a:rPr lang="fi-FI" sz="1600" dirty="0" err="1"/>
              <a:t>social</a:t>
            </a:r>
            <a:r>
              <a:rPr lang="fi-FI" sz="1600" dirty="0"/>
              <a:t> life is </a:t>
            </a:r>
            <a:r>
              <a:rPr lang="fi-FI" sz="1600" dirty="0" err="1"/>
              <a:t>fragmentary</a:t>
            </a:r>
            <a:r>
              <a:rPr lang="fi-FI" sz="1600" dirty="0"/>
              <a:t> </a:t>
            </a:r>
            <a:r>
              <a:rPr lang="fi-FI" sz="1600" dirty="0" err="1"/>
              <a:t>unless</a:t>
            </a:r>
            <a:r>
              <a:rPr lang="fi-FI" sz="1600" dirty="0"/>
              <a:t> </a:t>
            </a:r>
            <a:r>
              <a:rPr lang="fi-FI" sz="1600" dirty="0" err="1"/>
              <a:t>attached</a:t>
            </a:r>
            <a:r>
              <a:rPr lang="fi-FI" sz="1600" dirty="0"/>
              <a:t> to </a:t>
            </a:r>
            <a:r>
              <a:rPr lang="fi-FI" sz="1600" dirty="0" err="1"/>
              <a:t>something</a:t>
            </a:r>
            <a:r>
              <a:rPr lang="fi-FI" sz="1600" dirty="0"/>
              <a:t> of </a:t>
            </a:r>
            <a:r>
              <a:rPr lang="fi-FI" sz="1600" dirty="0" err="1"/>
              <a:t>permanence</a:t>
            </a:r>
            <a:r>
              <a:rPr lang="fi-FI" sz="1600" dirty="0"/>
              <a:t>. </a:t>
            </a:r>
          </a:p>
          <a:p>
            <a:r>
              <a:rPr lang="fi-FI" sz="1600" dirty="0" err="1"/>
              <a:t>The</a:t>
            </a:r>
            <a:r>
              <a:rPr lang="fi-FI" sz="1600" dirty="0"/>
              <a:t> </a:t>
            </a:r>
            <a:r>
              <a:rPr lang="fi-FI" sz="1600" dirty="0" err="1"/>
              <a:t>history</a:t>
            </a:r>
            <a:r>
              <a:rPr lang="fi-FI" sz="1600" dirty="0"/>
              <a:t> of </a:t>
            </a:r>
            <a:r>
              <a:rPr lang="fi-FI" sz="1600" dirty="0" err="1"/>
              <a:t>the</a:t>
            </a:r>
            <a:r>
              <a:rPr lang="fi-FI" sz="1600" dirty="0"/>
              <a:t> </a:t>
            </a:r>
            <a:r>
              <a:rPr lang="fi-FI" sz="1600" dirty="0" err="1"/>
              <a:t>past</a:t>
            </a:r>
            <a:r>
              <a:rPr lang="fi-FI" sz="1600" dirty="0"/>
              <a:t>, </a:t>
            </a:r>
            <a:r>
              <a:rPr lang="fi-FI" sz="1600" dirty="0" err="1"/>
              <a:t>equally</a:t>
            </a:r>
            <a:r>
              <a:rPr lang="fi-FI" sz="1600" dirty="0"/>
              <a:t> </a:t>
            </a:r>
            <a:r>
              <a:rPr lang="fi-FI" sz="1600" dirty="0" err="1"/>
              <a:t>fragmentary</a:t>
            </a:r>
            <a:r>
              <a:rPr lang="fi-FI" sz="1600" dirty="0"/>
              <a:t>, is </a:t>
            </a:r>
            <a:r>
              <a:rPr lang="fi-FI" sz="1600" dirty="0" err="1"/>
              <a:t>concentrated</a:t>
            </a:r>
            <a:r>
              <a:rPr lang="fi-FI" sz="1600" dirty="0"/>
              <a:t> in an </a:t>
            </a:r>
            <a:r>
              <a:rPr lang="fi-FI" sz="1600" dirty="0" err="1"/>
              <a:t>object</a:t>
            </a:r>
            <a:r>
              <a:rPr lang="fi-FI" sz="1600" dirty="0"/>
              <a:t> </a:t>
            </a:r>
            <a:r>
              <a:rPr lang="fi-FI" sz="1600" dirty="0" err="1"/>
              <a:t>that</a:t>
            </a:r>
            <a:r>
              <a:rPr lang="fi-FI" sz="1600" dirty="0"/>
              <a:t>, </a:t>
            </a:r>
            <a:r>
              <a:rPr lang="fi-FI" sz="1600" dirty="0" err="1"/>
              <a:t>with</a:t>
            </a:r>
            <a:r>
              <a:rPr lang="fi-FI" sz="1600" dirty="0"/>
              <a:t> </a:t>
            </a:r>
            <a:r>
              <a:rPr lang="fi-FI" sz="1600" dirty="0" err="1"/>
              <a:t>age</a:t>
            </a:r>
            <a:r>
              <a:rPr lang="fi-FI" sz="1600" dirty="0"/>
              <a:t>, </a:t>
            </a:r>
          </a:p>
          <a:p>
            <a:r>
              <a:rPr lang="fi-FI" sz="1600" dirty="0" err="1"/>
              <a:t>becomes</a:t>
            </a:r>
            <a:r>
              <a:rPr lang="fi-FI" sz="1600" dirty="0"/>
              <a:t> </a:t>
            </a:r>
            <a:r>
              <a:rPr lang="fi-FI" sz="1600" dirty="0" err="1"/>
              <a:t>incresingly</a:t>
            </a:r>
            <a:r>
              <a:rPr lang="fi-FI" sz="1600" dirty="0"/>
              <a:t> </a:t>
            </a:r>
            <a:r>
              <a:rPr lang="fi-FI" sz="1600" dirty="0" err="1"/>
              <a:t>valuable</a:t>
            </a:r>
            <a:r>
              <a:rPr lang="fi-FI" sz="1600" dirty="0"/>
              <a:t>. In </a:t>
            </a:r>
            <a:r>
              <a:rPr lang="fi-FI" sz="1600" dirty="0" err="1"/>
              <a:t>the</a:t>
            </a:r>
            <a:r>
              <a:rPr lang="fi-FI" sz="1600" dirty="0"/>
              <a:t> Maori case, a </a:t>
            </a:r>
            <a:r>
              <a:rPr lang="fi-FI" sz="1600" dirty="0" err="1"/>
              <a:t>person’s</a:t>
            </a:r>
            <a:r>
              <a:rPr lang="fi-FI" sz="1600" dirty="0"/>
              <a:t> life </a:t>
            </a:r>
            <a:r>
              <a:rPr lang="fi-FI" sz="1600" dirty="0" err="1"/>
              <a:t>force</a:t>
            </a:r>
            <a:r>
              <a:rPr lang="fi-FI" sz="1600" dirty="0"/>
              <a:t>, </a:t>
            </a:r>
            <a:r>
              <a:rPr lang="fi-FI" sz="1600" i="1" dirty="0" err="1"/>
              <a:t>the</a:t>
            </a:r>
            <a:r>
              <a:rPr lang="fi-FI" sz="1600" i="1" dirty="0"/>
              <a:t> hau</a:t>
            </a:r>
            <a:r>
              <a:rPr lang="fi-FI" sz="1600" dirty="0"/>
              <a:t>, </a:t>
            </a:r>
            <a:r>
              <a:rPr lang="fi-FI" sz="1600" dirty="0" err="1"/>
              <a:t>also</a:t>
            </a:r>
            <a:endParaRPr lang="fi-FI" sz="1600" dirty="0"/>
          </a:p>
          <a:p>
            <a:r>
              <a:rPr lang="fi-FI" sz="1600" dirty="0"/>
              <a:t> </a:t>
            </a:r>
            <a:r>
              <a:rPr lang="fi-FI" sz="1600" dirty="0" err="1"/>
              <a:t>penetrates</a:t>
            </a:r>
            <a:r>
              <a:rPr lang="fi-FI" sz="1600" dirty="0"/>
              <a:t> </a:t>
            </a:r>
            <a:r>
              <a:rPr lang="fi-FI" sz="1600" dirty="0" err="1"/>
              <a:t>these</a:t>
            </a:r>
            <a:r>
              <a:rPr lang="fi-FI" sz="1600" dirty="0"/>
              <a:t> </a:t>
            </a:r>
            <a:r>
              <a:rPr lang="fi-FI" sz="1600" dirty="0" err="1"/>
              <a:t>possessions</a:t>
            </a:r>
            <a:r>
              <a:rPr lang="fi-FI" sz="1600" dirty="0"/>
              <a:t>. And </a:t>
            </a:r>
            <a:r>
              <a:rPr lang="fi-FI" sz="1600" dirty="0" err="1"/>
              <a:t>among</a:t>
            </a:r>
            <a:r>
              <a:rPr lang="fi-FI" sz="1600" dirty="0"/>
              <a:t> </a:t>
            </a:r>
            <a:r>
              <a:rPr lang="en-US" sz="1600" dirty="0"/>
              <a:t>high</a:t>
            </a:r>
            <a:r>
              <a:rPr lang="fi-FI" sz="1600" dirty="0"/>
              <a:t>-ranking </a:t>
            </a:r>
            <a:r>
              <a:rPr lang="fi-FI" sz="1600" dirty="0" err="1"/>
              <a:t>people</a:t>
            </a:r>
            <a:r>
              <a:rPr lang="fi-FI" sz="1600" dirty="0"/>
              <a:t>, mana the </a:t>
            </a:r>
            <a:r>
              <a:rPr lang="fi-FI" sz="1600" dirty="0" err="1"/>
              <a:t>source</a:t>
            </a:r>
            <a:r>
              <a:rPr lang="fi-FI" sz="1600" dirty="0"/>
              <a:t> of </a:t>
            </a:r>
          </a:p>
          <a:p>
            <a:r>
              <a:rPr lang="fi-FI" sz="1600" dirty="0" err="1"/>
              <a:t>reproductive</a:t>
            </a:r>
            <a:r>
              <a:rPr lang="fi-FI" sz="1600" dirty="0"/>
              <a:t> </a:t>
            </a:r>
            <a:r>
              <a:rPr lang="fi-FI" sz="1600" dirty="0" err="1"/>
              <a:t>potentency</a:t>
            </a:r>
            <a:r>
              <a:rPr lang="fi-FI" sz="1600" dirty="0"/>
              <a:t> and </a:t>
            </a:r>
            <a:r>
              <a:rPr lang="fi-FI" sz="1600" dirty="0" err="1"/>
              <a:t>cosmological</a:t>
            </a:r>
            <a:r>
              <a:rPr lang="fi-FI" sz="1600" dirty="0"/>
              <a:t> </a:t>
            </a:r>
            <a:r>
              <a:rPr lang="fi-FI" sz="1600" dirty="0" err="1"/>
              <a:t>power</a:t>
            </a:r>
            <a:r>
              <a:rPr lang="fi-FI" sz="1600" dirty="0"/>
              <a:t> </a:t>
            </a:r>
            <a:r>
              <a:rPr lang="fi-FI" sz="1600" dirty="0" err="1"/>
              <a:t>contributes</a:t>
            </a:r>
            <a:r>
              <a:rPr lang="fi-FI" sz="1600" dirty="0"/>
              <a:t> </a:t>
            </a:r>
            <a:r>
              <a:rPr lang="fi-FI" sz="1600" dirty="0" err="1"/>
              <a:t>its</a:t>
            </a:r>
            <a:r>
              <a:rPr lang="fi-FI" sz="1600" dirty="0"/>
              <a:t> </a:t>
            </a:r>
            <a:r>
              <a:rPr lang="fi-FI" sz="1600" dirty="0" err="1"/>
              <a:t>sacred</a:t>
            </a:r>
            <a:r>
              <a:rPr lang="fi-FI" sz="1600" dirty="0"/>
              <a:t> </a:t>
            </a:r>
            <a:r>
              <a:rPr lang="fi-FI" sz="1600" dirty="0" err="1"/>
              <a:t>efficiency</a:t>
            </a:r>
            <a:r>
              <a:rPr lang="fi-FI" sz="1600" dirty="0"/>
              <a:t>. </a:t>
            </a:r>
          </a:p>
          <a:p>
            <a:r>
              <a:rPr lang="fi-FI" sz="1600" dirty="0" err="1"/>
              <a:t>The</a:t>
            </a:r>
            <a:r>
              <a:rPr lang="fi-FI" sz="1600" dirty="0"/>
              <a:t> </a:t>
            </a:r>
            <a:r>
              <a:rPr lang="fi-FI" sz="1600" dirty="0" err="1"/>
              <a:t>dynamics</a:t>
            </a:r>
            <a:r>
              <a:rPr lang="fi-FI" sz="1600" dirty="0"/>
              <a:t> </a:t>
            </a:r>
            <a:r>
              <a:rPr lang="fi-FI" sz="1600" dirty="0" err="1"/>
              <a:t>surrounding</a:t>
            </a:r>
            <a:r>
              <a:rPr lang="fi-FI" sz="1600" dirty="0"/>
              <a:t> </a:t>
            </a:r>
            <a:r>
              <a:rPr lang="fi-FI" sz="1600" dirty="0" err="1"/>
              <a:t>keeping-while-giving</a:t>
            </a:r>
            <a:r>
              <a:rPr lang="fi-FI" sz="1600" dirty="0"/>
              <a:t> </a:t>
            </a:r>
            <a:r>
              <a:rPr lang="fi-FI" sz="1600" dirty="0" err="1"/>
              <a:t>are</a:t>
            </a:r>
            <a:r>
              <a:rPr lang="fi-FI" sz="1600" dirty="0"/>
              <a:t> </a:t>
            </a:r>
            <a:r>
              <a:rPr lang="fi-FI" sz="1600" dirty="0" err="1"/>
              <a:t>attempts</a:t>
            </a:r>
            <a:r>
              <a:rPr lang="fi-FI" sz="1600" dirty="0"/>
              <a:t>, </a:t>
            </a:r>
            <a:r>
              <a:rPr lang="fi-FI" sz="1600" dirty="0" err="1"/>
              <a:t>paradoxical</a:t>
            </a:r>
            <a:r>
              <a:rPr lang="fi-FI" sz="1600" dirty="0"/>
              <a:t> </a:t>
            </a:r>
            <a:r>
              <a:rPr lang="fi-FI" sz="1600" dirty="0" err="1"/>
              <a:t>though</a:t>
            </a:r>
            <a:r>
              <a:rPr lang="fi-FI" sz="1600" dirty="0"/>
              <a:t> </a:t>
            </a:r>
          </a:p>
          <a:p>
            <a:r>
              <a:rPr lang="fi-FI" sz="1600" dirty="0" err="1"/>
              <a:t>they</a:t>
            </a:r>
            <a:r>
              <a:rPr lang="fi-FI" sz="1600" dirty="0"/>
              <a:t> </a:t>
            </a:r>
            <a:r>
              <a:rPr lang="fi-FI" sz="1600" dirty="0" err="1"/>
              <a:t>may</a:t>
            </a:r>
            <a:r>
              <a:rPr lang="fi-FI" sz="1600" dirty="0"/>
              <a:t> </a:t>
            </a:r>
            <a:r>
              <a:rPr lang="fi-FI" sz="1600" dirty="0" err="1"/>
              <a:t>be</a:t>
            </a:r>
            <a:r>
              <a:rPr lang="fi-FI" sz="1600" dirty="0"/>
              <a:t>, to </a:t>
            </a:r>
            <a:r>
              <a:rPr lang="fi-FI" sz="1600" dirty="0" err="1"/>
              <a:t>give</a:t>
            </a:r>
            <a:r>
              <a:rPr lang="fi-FI" sz="1600" dirty="0"/>
              <a:t> </a:t>
            </a:r>
            <a:r>
              <a:rPr lang="fi-FI" sz="1600" dirty="0" err="1"/>
              <a:t>the</a:t>
            </a:r>
            <a:r>
              <a:rPr lang="fi-FI" sz="1600" dirty="0"/>
              <a:t> </a:t>
            </a:r>
            <a:r>
              <a:rPr lang="fi-FI" sz="1600" dirty="0" err="1"/>
              <a:t>fragmentary</a:t>
            </a:r>
            <a:r>
              <a:rPr lang="fi-FI" sz="1600" dirty="0"/>
              <a:t> </a:t>
            </a:r>
            <a:r>
              <a:rPr lang="fi-FI" sz="1600" dirty="0" err="1"/>
              <a:t>nature</a:t>
            </a:r>
            <a:r>
              <a:rPr lang="fi-FI" sz="1600" dirty="0"/>
              <a:t> of </a:t>
            </a:r>
            <a:r>
              <a:rPr lang="fi-FI" sz="1600" dirty="0" err="1"/>
              <a:t>social</a:t>
            </a:r>
            <a:r>
              <a:rPr lang="fi-FI" sz="1600" dirty="0"/>
              <a:t> life a </a:t>
            </a:r>
            <a:r>
              <a:rPr lang="fi-FI" sz="1600" dirty="0" err="1"/>
              <a:t>wholeness</a:t>
            </a:r>
            <a:r>
              <a:rPr lang="fi-FI" sz="1600" dirty="0"/>
              <a:t>, </a:t>
            </a:r>
            <a:r>
              <a:rPr lang="fi-FI" sz="1600" dirty="0" err="1"/>
              <a:t>thereby</a:t>
            </a:r>
            <a:r>
              <a:rPr lang="fi-FI" sz="1600" dirty="0"/>
              <a:t> </a:t>
            </a:r>
          </a:p>
          <a:p>
            <a:r>
              <a:rPr lang="fi-FI" sz="1600" dirty="0" err="1"/>
              <a:t>strengthening</a:t>
            </a:r>
            <a:r>
              <a:rPr lang="fi-FI" sz="1600" dirty="0"/>
              <a:t> </a:t>
            </a:r>
            <a:r>
              <a:rPr lang="fi-FI" sz="1600" dirty="0" err="1"/>
              <a:t>each</a:t>
            </a:r>
            <a:r>
              <a:rPr lang="fi-FI" sz="1600" dirty="0"/>
              <a:t> </a:t>
            </a:r>
            <a:r>
              <a:rPr lang="fi-FI" sz="1600" dirty="0" err="1"/>
              <a:t>new</a:t>
            </a:r>
            <a:r>
              <a:rPr lang="fi-FI" sz="1600" dirty="0"/>
              <a:t> </a:t>
            </a:r>
            <a:r>
              <a:rPr lang="fi-FI" sz="1600" dirty="0" err="1"/>
              <a:t>generation</a:t>
            </a:r>
            <a:r>
              <a:rPr lang="fi-FI" sz="1600" dirty="0"/>
              <a:t> </a:t>
            </a:r>
            <a:r>
              <a:rPr lang="fi-FI" sz="1600" dirty="0" err="1"/>
              <a:t>with</a:t>
            </a:r>
            <a:r>
              <a:rPr lang="fi-FI" sz="1600" dirty="0"/>
              <a:t> </a:t>
            </a:r>
            <a:r>
              <a:rPr lang="fi-FI" sz="1600" dirty="0" err="1"/>
              <a:t>the</a:t>
            </a:r>
            <a:r>
              <a:rPr lang="fi-FI" sz="1600" dirty="0"/>
              <a:t> </a:t>
            </a:r>
            <a:r>
              <a:rPr lang="fi-FI" sz="1600" dirty="0" err="1"/>
              <a:t>fame</a:t>
            </a:r>
            <a:r>
              <a:rPr lang="fi-FI" sz="1600" dirty="0"/>
              <a:t> of </a:t>
            </a:r>
            <a:r>
              <a:rPr lang="fi-FI" sz="1600" dirty="0" err="1"/>
              <a:t>past</a:t>
            </a:r>
            <a:r>
              <a:rPr lang="fi-FI" sz="1600" dirty="0"/>
              <a:t> </a:t>
            </a:r>
            <a:r>
              <a:rPr lang="fi-FI" sz="1600" dirty="0" err="1"/>
              <a:t>generations</a:t>
            </a:r>
            <a:r>
              <a:rPr lang="fi-FI" sz="1600" dirty="0"/>
              <a:t>. </a:t>
            </a:r>
            <a:r>
              <a:rPr lang="fi-FI" sz="1600" dirty="0" err="1"/>
              <a:t>But</a:t>
            </a:r>
            <a:r>
              <a:rPr lang="fi-FI" sz="1600" dirty="0"/>
              <a:t> </a:t>
            </a:r>
            <a:r>
              <a:rPr lang="fi-FI" sz="1600" dirty="0" err="1"/>
              <a:t>these</a:t>
            </a:r>
            <a:r>
              <a:rPr lang="fi-FI" sz="1600" dirty="0"/>
              <a:t> </a:t>
            </a:r>
          </a:p>
          <a:p>
            <a:r>
              <a:rPr lang="fi-FI" sz="1600" dirty="0" err="1"/>
              <a:t>possessions</a:t>
            </a:r>
            <a:r>
              <a:rPr lang="fi-FI" sz="1600" dirty="0"/>
              <a:t> </a:t>
            </a:r>
            <a:r>
              <a:rPr lang="fi-FI" sz="1600" dirty="0" err="1"/>
              <a:t>do</a:t>
            </a:r>
            <a:r>
              <a:rPr lang="fi-FI" sz="1600" dirty="0"/>
              <a:t> </a:t>
            </a:r>
            <a:r>
              <a:rPr lang="fi-FI" sz="1600" dirty="0" err="1"/>
              <a:t>more</a:t>
            </a:r>
            <a:r>
              <a:rPr lang="fi-FI" sz="1600" dirty="0"/>
              <a:t> </a:t>
            </a:r>
            <a:r>
              <a:rPr lang="fi-FI" sz="1600" dirty="0" err="1"/>
              <a:t>than</a:t>
            </a:r>
            <a:r>
              <a:rPr lang="fi-FI" sz="1600" dirty="0"/>
              <a:t> </a:t>
            </a:r>
            <a:r>
              <a:rPr lang="fi-FI" sz="1600" dirty="0" err="1"/>
              <a:t>replicate</a:t>
            </a:r>
            <a:r>
              <a:rPr lang="fi-FI" sz="1600" dirty="0"/>
              <a:t> </a:t>
            </a:r>
            <a:r>
              <a:rPr lang="fi-FI" sz="1600" dirty="0" err="1"/>
              <a:t>the</a:t>
            </a:r>
            <a:r>
              <a:rPr lang="fi-FI" sz="1600" dirty="0"/>
              <a:t> past. </a:t>
            </a:r>
            <a:r>
              <a:rPr lang="fi-FI" sz="1600" dirty="0" err="1"/>
              <a:t>Their</a:t>
            </a:r>
            <a:r>
              <a:rPr lang="fi-FI" sz="1600" dirty="0"/>
              <a:t> </a:t>
            </a:r>
            <a:r>
              <a:rPr lang="fi-FI" sz="1600" dirty="0" err="1"/>
              <a:t>fame</a:t>
            </a:r>
            <a:r>
              <a:rPr lang="fi-FI" sz="1600" dirty="0"/>
              <a:t> and </a:t>
            </a:r>
            <a:r>
              <a:rPr lang="fi-FI" sz="1600" dirty="0" err="1"/>
              <a:t>power</a:t>
            </a:r>
            <a:r>
              <a:rPr lang="fi-FI" sz="1600" dirty="0"/>
              <a:t> </a:t>
            </a:r>
            <a:r>
              <a:rPr lang="fi-FI" sz="1600" dirty="0" err="1"/>
              <a:t>pervade</a:t>
            </a:r>
            <a:r>
              <a:rPr lang="fi-FI" sz="1600" dirty="0"/>
              <a:t> </a:t>
            </a:r>
            <a:r>
              <a:rPr lang="fi-FI" sz="1600" dirty="0" err="1"/>
              <a:t>all</a:t>
            </a:r>
            <a:r>
              <a:rPr lang="fi-FI" sz="1600" dirty="0"/>
              <a:t> </a:t>
            </a:r>
          </a:p>
          <a:p>
            <a:r>
              <a:rPr lang="fi-FI" sz="1600" dirty="0" err="1"/>
              <a:t>exchange</a:t>
            </a:r>
            <a:r>
              <a:rPr lang="fi-FI" sz="1600" dirty="0"/>
              <a:t> </a:t>
            </a:r>
            <a:r>
              <a:rPr lang="fi-FI" sz="1600" dirty="0" err="1"/>
              <a:t>events</a:t>
            </a:r>
            <a:r>
              <a:rPr lang="fi-FI" sz="1600" dirty="0"/>
              <a:t> for </a:t>
            </a:r>
            <a:r>
              <a:rPr lang="fi-FI" sz="1600" dirty="0" err="1"/>
              <a:t>giving</a:t>
            </a:r>
            <a:r>
              <a:rPr lang="fi-FI" sz="1600" dirty="0"/>
              <a:t> and </a:t>
            </a:r>
            <a:r>
              <a:rPr lang="fi-FI" sz="1600" dirty="0" err="1"/>
              <a:t>the</a:t>
            </a:r>
            <a:r>
              <a:rPr lang="fi-FI" sz="1600" dirty="0"/>
              <a:t> status </a:t>
            </a:r>
            <a:r>
              <a:rPr lang="fi-FI" sz="1600" dirty="0" err="1"/>
              <a:t>that</a:t>
            </a:r>
            <a:r>
              <a:rPr lang="fi-FI" sz="1600" dirty="0"/>
              <a:t> </a:t>
            </a:r>
            <a:r>
              <a:rPr lang="fi-FI" sz="1600" dirty="0" err="1"/>
              <a:t>ensues</a:t>
            </a:r>
            <a:r>
              <a:rPr lang="fi-FI" sz="1600" dirty="0"/>
              <a:t> is </a:t>
            </a:r>
            <a:r>
              <a:rPr lang="fi-FI" sz="1600" dirty="0" err="1"/>
              <a:t>measured</a:t>
            </a:r>
            <a:r>
              <a:rPr lang="fi-FI" sz="1600" dirty="0"/>
              <a:t> </a:t>
            </a:r>
            <a:r>
              <a:rPr lang="fi-FI" sz="1600" dirty="0" err="1"/>
              <a:t>by</a:t>
            </a:r>
            <a:r>
              <a:rPr lang="fi-FI" sz="1600" dirty="0"/>
              <a:t> </a:t>
            </a:r>
            <a:r>
              <a:rPr lang="fi-FI" sz="1600" dirty="0" err="1"/>
              <a:t>what</a:t>
            </a:r>
            <a:r>
              <a:rPr lang="fi-FI" sz="1600" dirty="0"/>
              <a:t> </a:t>
            </a:r>
            <a:r>
              <a:rPr lang="fi-FI" sz="1600" dirty="0" err="1"/>
              <a:t>has</a:t>
            </a:r>
            <a:endParaRPr lang="fi-FI" sz="1600" dirty="0"/>
          </a:p>
          <a:p>
            <a:r>
              <a:rPr lang="fi-FI" sz="1600" dirty="0"/>
              <a:t> </a:t>
            </a:r>
            <a:r>
              <a:rPr lang="fi-FI" sz="1600" dirty="0" err="1"/>
              <a:t>been</a:t>
            </a:r>
            <a:r>
              <a:rPr lang="fi-FI" sz="1600" dirty="0"/>
              <a:t> </a:t>
            </a:r>
            <a:r>
              <a:rPr lang="fi-FI" sz="1600" dirty="0" err="1"/>
              <a:t>kept</a:t>
            </a:r>
            <a:r>
              <a:rPr lang="fi-FI" sz="1600" dirty="0"/>
              <a:t>.</a:t>
            </a:r>
          </a:p>
          <a:p>
            <a:endParaRPr lang="en-US" sz="1600" dirty="0"/>
          </a:p>
        </p:txBody>
      </p:sp>
    </p:spTree>
    <p:extLst>
      <p:ext uri="{BB962C8B-B14F-4D97-AF65-F5344CB8AC3E}">
        <p14:creationId xmlns:p14="http://schemas.microsoft.com/office/powerpoint/2010/main" val="280504301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i-FI" dirty="0" err="1"/>
              <a:t>The</a:t>
            </a:r>
            <a:r>
              <a:rPr lang="fi-FI" dirty="0"/>
              <a:t> ”</a:t>
            </a:r>
            <a:r>
              <a:rPr lang="fi-FI" dirty="0" err="1"/>
              <a:t>origin</a:t>
            </a:r>
            <a:r>
              <a:rPr lang="fi-FI" dirty="0"/>
              <a:t>” of ”</a:t>
            </a:r>
            <a:r>
              <a:rPr lang="fi-FI" dirty="0" err="1"/>
              <a:t>inalienable</a:t>
            </a:r>
            <a:r>
              <a:rPr lang="fi-FI" dirty="0"/>
              <a:t> </a:t>
            </a:r>
            <a:r>
              <a:rPr lang="fi-FI" dirty="0" err="1"/>
              <a:t>wealth</a:t>
            </a:r>
            <a:r>
              <a:rPr lang="fi-FI" dirty="0"/>
              <a:t>”</a:t>
            </a:r>
            <a:endParaRPr lang="en-US" dirty="0"/>
          </a:p>
        </p:txBody>
      </p:sp>
      <p:sp>
        <p:nvSpPr>
          <p:cNvPr id="6" name="Content Placeholder 5"/>
          <p:cNvSpPr>
            <a:spLocks noGrp="1"/>
          </p:cNvSpPr>
          <p:nvPr>
            <p:ph idx="1"/>
          </p:nvPr>
        </p:nvSpPr>
        <p:spPr/>
        <p:txBody>
          <a:bodyPr>
            <a:normAutofit/>
          </a:bodyPr>
          <a:lstStyle/>
          <a:p>
            <a:r>
              <a:rPr lang="fi-FI" sz="1800" dirty="0" err="1"/>
              <a:t>Women’s</a:t>
            </a:r>
            <a:r>
              <a:rPr lang="fi-FI" sz="1800" dirty="0"/>
              <a:t> </a:t>
            </a:r>
            <a:r>
              <a:rPr lang="fi-FI" sz="1800" dirty="0" err="1"/>
              <a:t>exchange</a:t>
            </a:r>
            <a:r>
              <a:rPr lang="fi-FI" sz="1800" dirty="0"/>
              <a:t> in </a:t>
            </a:r>
            <a:r>
              <a:rPr lang="fi-FI" sz="1800" dirty="0" err="1"/>
              <a:t>mortuary</a:t>
            </a:r>
            <a:r>
              <a:rPr lang="fi-FI" sz="1800" dirty="0"/>
              <a:t> </a:t>
            </a:r>
            <a:r>
              <a:rPr lang="fi-FI" sz="1800" dirty="0" err="1"/>
              <a:t>rituals</a:t>
            </a:r>
            <a:r>
              <a:rPr lang="fi-FI" sz="1800" dirty="0"/>
              <a:t> </a:t>
            </a:r>
            <a:r>
              <a:rPr lang="fi-FI" sz="1800" dirty="0" err="1"/>
              <a:t>occupied</a:t>
            </a:r>
            <a:r>
              <a:rPr lang="fi-FI" sz="1800" dirty="0"/>
              <a:t> a </a:t>
            </a:r>
            <a:r>
              <a:rPr lang="fi-FI" sz="1800" dirty="0" err="1"/>
              <a:t>central</a:t>
            </a:r>
            <a:r>
              <a:rPr lang="fi-FI" sz="1800" dirty="0"/>
              <a:t> </a:t>
            </a:r>
            <a:r>
              <a:rPr lang="fi-FI" sz="1800" dirty="0" err="1"/>
              <a:t>role</a:t>
            </a:r>
            <a:r>
              <a:rPr lang="fi-FI" sz="1800" dirty="0"/>
              <a:t> in </a:t>
            </a:r>
            <a:r>
              <a:rPr lang="fi-FI" sz="1800" dirty="0" err="1"/>
              <a:t>the</a:t>
            </a:r>
            <a:r>
              <a:rPr lang="fi-FI" sz="1800" dirty="0"/>
              <a:t> </a:t>
            </a:r>
            <a:r>
              <a:rPr lang="fi-FI" sz="1800" dirty="0" err="1"/>
              <a:t>total</a:t>
            </a:r>
            <a:r>
              <a:rPr lang="fi-FI" sz="1800" dirty="0"/>
              <a:t> </a:t>
            </a:r>
            <a:r>
              <a:rPr lang="fi-FI" sz="1800" dirty="0" err="1"/>
              <a:t>Trobriand</a:t>
            </a:r>
            <a:r>
              <a:rPr lang="fi-FI" sz="1800" dirty="0"/>
              <a:t> </a:t>
            </a:r>
            <a:r>
              <a:rPr lang="fi-FI" sz="1800" dirty="0" err="1"/>
              <a:t>system</a:t>
            </a:r>
            <a:r>
              <a:rPr lang="fi-FI" sz="1800" dirty="0"/>
              <a:t> of </a:t>
            </a:r>
            <a:r>
              <a:rPr lang="fi-FI" sz="1800" dirty="0" err="1"/>
              <a:t>social</a:t>
            </a:r>
            <a:r>
              <a:rPr lang="fi-FI" sz="1800" dirty="0"/>
              <a:t> </a:t>
            </a:r>
            <a:r>
              <a:rPr lang="fi-FI" sz="1800" dirty="0" err="1"/>
              <a:t>organization</a:t>
            </a:r>
            <a:r>
              <a:rPr lang="fi-FI" sz="1800" dirty="0"/>
              <a:t> </a:t>
            </a:r>
            <a:r>
              <a:rPr lang="fi-FI" sz="1800" dirty="0" err="1"/>
              <a:t>through</a:t>
            </a:r>
            <a:r>
              <a:rPr lang="fi-FI" sz="1800" dirty="0"/>
              <a:t> </a:t>
            </a:r>
            <a:r>
              <a:rPr lang="fi-FI" sz="1800" dirty="0" err="1"/>
              <a:t>which</a:t>
            </a:r>
            <a:r>
              <a:rPr lang="fi-FI" sz="1800" dirty="0"/>
              <a:t> </a:t>
            </a:r>
            <a:r>
              <a:rPr lang="fi-FI" sz="1800" dirty="0" err="1"/>
              <a:t>subclans</a:t>
            </a:r>
            <a:r>
              <a:rPr lang="fi-FI" sz="1800" dirty="0"/>
              <a:t> </a:t>
            </a:r>
            <a:r>
              <a:rPr lang="fi-FI" sz="1800" dirty="0" err="1"/>
              <a:t>reproduced</a:t>
            </a:r>
            <a:r>
              <a:rPr lang="fi-FI" sz="1800" dirty="0"/>
              <a:t> </a:t>
            </a:r>
            <a:r>
              <a:rPr lang="fi-FI" sz="1800" dirty="0" err="1"/>
              <a:t>themselves</a:t>
            </a:r>
            <a:r>
              <a:rPr lang="fi-FI" sz="1800" dirty="0"/>
              <a:t>. </a:t>
            </a:r>
            <a:r>
              <a:rPr lang="fi-FI" sz="1800" dirty="0" err="1"/>
              <a:t>They</a:t>
            </a:r>
            <a:r>
              <a:rPr lang="fi-FI" sz="1800" dirty="0"/>
              <a:t> </a:t>
            </a:r>
            <a:r>
              <a:rPr lang="fi-FI" sz="1800" dirty="0" err="1"/>
              <a:t>did</a:t>
            </a:r>
            <a:r>
              <a:rPr lang="fi-FI" sz="1800" dirty="0"/>
              <a:t> </a:t>
            </a:r>
            <a:r>
              <a:rPr lang="fi-FI" sz="1800" dirty="0" err="1"/>
              <a:t>so</a:t>
            </a:r>
            <a:r>
              <a:rPr lang="fi-FI" sz="1800" dirty="0"/>
              <a:t>, </a:t>
            </a:r>
            <a:r>
              <a:rPr lang="fi-FI" sz="1800" dirty="0" err="1"/>
              <a:t>she</a:t>
            </a:r>
            <a:r>
              <a:rPr lang="fi-FI" sz="1800" dirty="0"/>
              <a:t> </a:t>
            </a:r>
            <a:r>
              <a:rPr lang="fi-FI" sz="1800" dirty="0" err="1"/>
              <a:t>showed</a:t>
            </a:r>
            <a:r>
              <a:rPr lang="fi-FI" sz="1800" dirty="0"/>
              <a:t> </a:t>
            </a:r>
            <a:r>
              <a:rPr lang="fi-FI" sz="1800" dirty="0" err="1"/>
              <a:t>by</a:t>
            </a:r>
            <a:r>
              <a:rPr lang="fi-FI" sz="1800" dirty="0"/>
              <a:t> </a:t>
            </a:r>
            <a:r>
              <a:rPr lang="fi-FI" sz="1800" dirty="0" err="1"/>
              <a:t>reclaiming</a:t>
            </a:r>
            <a:r>
              <a:rPr lang="fi-FI" sz="1800" dirty="0"/>
              <a:t> </a:t>
            </a:r>
            <a:r>
              <a:rPr lang="fi-FI" sz="1800" dirty="0" err="1"/>
              <a:t>subclan</a:t>
            </a:r>
            <a:r>
              <a:rPr lang="fi-FI" sz="1800" dirty="0"/>
              <a:t> </a:t>
            </a:r>
            <a:r>
              <a:rPr lang="fi-FI" sz="1800" dirty="0" err="1"/>
              <a:t>valuables</a:t>
            </a:r>
            <a:r>
              <a:rPr lang="fi-FI" sz="1800" dirty="0"/>
              <a:t> </a:t>
            </a:r>
            <a:r>
              <a:rPr lang="fi-FI" sz="1800" dirty="0" err="1"/>
              <a:t>that</a:t>
            </a:r>
            <a:r>
              <a:rPr lang="fi-FI" sz="1800" dirty="0"/>
              <a:t> </a:t>
            </a:r>
            <a:r>
              <a:rPr lang="fi-FI" sz="1800" dirty="0" err="1"/>
              <a:t>men</a:t>
            </a:r>
            <a:r>
              <a:rPr lang="fi-FI" sz="1800" dirty="0"/>
              <a:t> </a:t>
            </a:r>
            <a:r>
              <a:rPr lang="fi-FI" sz="1800" dirty="0" err="1"/>
              <a:t>had</a:t>
            </a:r>
            <a:r>
              <a:rPr lang="fi-FI" sz="1800" dirty="0"/>
              <a:t> ”</a:t>
            </a:r>
            <a:r>
              <a:rPr lang="fi-FI" sz="1800" dirty="0" err="1"/>
              <a:t>given</a:t>
            </a:r>
            <a:r>
              <a:rPr lang="fi-FI" sz="1800" dirty="0"/>
              <a:t>” to </a:t>
            </a:r>
            <a:r>
              <a:rPr lang="fi-FI" sz="1800" dirty="0" err="1"/>
              <a:t>their</a:t>
            </a:r>
            <a:r>
              <a:rPr lang="fi-FI" sz="1800" dirty="0"/>
              <a:t> </a:t>
            </a:r>
            <a:r>
              <a:rPr lang="fi-FI" sz="1800" dirty="0" err="1"/>
              <a:t>sons</a:t>
            </a:r>
            <a:r>
              <a:rPr lang="fi-FI" sz="1800" dirty="0"/>
              <a:t> and </a:t>
            </a:r>
            <a:r>
              <a:rPr lang="fi-FI" sz="1800" dirty="0" err="1"/>
              <a:t>daughters</a:t>
            </a:r>
            <a:r>
              <a:rPr lang="fi-FI" sz="1800" dirty="0"/>
              <a:t>, </a:t>
            </a:r>
            <a:r>
              <a:rPr lang="fi-FI" sz="1800" b="1" dirty="0" err="1"/>
              <a:t>who</a:t>
            </a:r>
            <a:r>
              <a:rPr lang="fi-FI" sz="1800" b="1" dirty="0"/>
              <a:t> </a:t>
            </a:r>
            <a:r>
              <a:rPr lang="fi-FI" sz="1800" b="1" dirty="0" err="1"/>
              <a:t>were</a:t>
            </a:r>
            <a:r>
              <a:rPr lang="fi-FI" sz="1800" b="1" dirty="0"/>
              <a:t> </a:t>
            </a:r>
            <a:r>
              <a:rPr lang="fi-FI" sz="1800" b="1" dirty="0" err="1"/>
              <a:t>not</a:t>
            </a:r>
            <a:r>
              <a:rPr lang="fi-FI" sz="1800" b="1" dirty="0"/>
              <a:t> </a:t>
            </a:r>
            <a:r>
              <a:rPr lang="fi-FI" sz="1800" b="1" dirty="0" err="1"/>
              <a:t>members</a:t>
            </a:r>
            <a:r>
              <a:rPr lang="fi-FI" sz="1800" b="1" dirty="0"/>
              <a:t> of </a:t>
            </a:r>
            <a:r>
              <a:rPr lang="fi-FI" sz="1800" dirty="0" err="1"/>
              <a:t>the</a:t>
            </a:r>
            <a:r>
              <a:rPr lang="fi-FI" sz="1800" dirty="0"/>
              <a:t> </a:t>
            </a:r>
            <a:r>
              <a:rPr lang="fi-FI" sz="1800" dirty="0" err="1"/>
              <a:t>matrilineal</a:t>
            </a:r>
            <a:r>
              <a:rPr lang="fi-FI" sz="1800" dirty="0"/>
              <a:t> </a:t>
            </a:r>
            <a:r>
              <a:rPr lang="fi-FI" sz="1800" dirty="0" err="1"/>
              <a:t>subclan</a:t>
            </a:r>
            <a:r>
              <a:rPr lang="fi-FI" sz="1800" dirty="0"/>
              <a:t>.  </a:t>
            </a:r>
            <a:r>
              <a:rPr lang="fi-FI" sz="1800" dirty="0" err="1"/>
              <a:t>Such</a:t>
            </a:r>
            <a:r>
              <a:rPr lang="fi-FI" sz="1800" dirty="0"/>
              <a:t> </a:t>
            </a:r>
            <a:r>
              <a:rPr lang="fi-FI" sz="1800" dirty="0" err="1"/>
              <a:t>reclamation</a:t>
            </a:r>
            <a:r>
              <a:rPr lang="fi-FI" sz="1800" dirty="0"/>
              <a:t> </a:t>
            </a:r>
            <a:r>
              <a:rPr lang="fi-FI" sz="1800" dirty="0" err="1"/>
              <a:t>was</a:t>
            </a:r>
            <a:r>
              <a:rPr lang="fi-FI" sz="1800" dirty="0"/>
              <a:t> a </a:t>
            </a:r>
            <a:r>
              <a:rPr lang="fi-FI" sz="1800" dirty="0" err="1"/>
              <a:t>central</a:t>
            </a:r>
            <a:r>
              <a:rPr lang="fi-FI" sz="1800" dirty="0"/>
              <a:t> </a:t>
            </a:r>
            <a:r>
              <a:rPr lang="fi-FI" sz="1800" dirty="0" err="1"/>
              <a:t>political</a:t>
            </a:r>
            <a:r>
              <a:rPr lang="fi-FI" sz="1800" dirty="0"/>
              <a:t> </a:t>
            </a:r>
            <a:r>
              <a:rPr lang="fi-FI" sz="1800" dirty="0" err="1"/>
              <a:t>moment</a:t>
            </a:r>
            <a:r>
              <a:rPr lang="fi-FI" sz="1800" dirty="0"/>
              <a:t> in </a:t>
            </a:r>
            <a:r>
              <a:rPr lang="fi-FI" sz="1800" dirty="0" err="1"/>
              <a:t>the</a:t>
            </a:r>
            <a:r>
              <a:rPr lang="fi-FI" sz="1800" dirty="0"/>
              <a:t> </a:t>
            </a:r>
            <a:r>
              <a:rPr lang="fi-FI" sz="1800" dirty="0" err="1"/>
              <a:t>subclan’s</a:t>
            </a:r>
            <a:r>
              <a:rPr lang="fi-FI" sz="1800" dirty="0"/>
              <a:t> </a:t>
            </a:r>
            <a:r>
              <a:rPr lang="fi-FI" sz="1800" dirty="0" err="1"/>
              <a:t>reconstitution</a:t>
            </a:r>
            <a:r>
              <a:rPr lang="fi-FI" sz="1800" dirty="0"/>
              <a:t>, a show of </a:t>
            </a:r>
            <a:r>
              <a:rPr lang="fi-FI" sz="1800" dirty="0" err="1"/>
              <a:t>its</a:t>
            </a:r>
            <a:r>
              <a:rPr lang="fi-FI" sz="1800" dirty="0"/>
              <a:t> </a:t>
            </a:r>
            <a:r>
              <a:rPr lang="fi-FI" sz="1800" dirty="0" err="1"/>
              <a:t>strengths</a:t>
            </a:r>
            <a:r>
              <a:rPr lang="fi-FI" sz="1800" dirty="0"/>
              <a:t> and </a:t>
            </a:r>
            <a:r>
              <a:rPr lang="fi-FI" sz="1800" dirty="0" err="1"/>
              <a:t>durability</a:t>
            </a:r>
            <a:r>
              <a:rPr lang="fi-FI" sz="1800" dirty="0"/>
              <a:t>. </a:t>
            </a:r>
          </a:p>
          <a:p>
            <a:r>
              <a:rPr lang="en-US" sz="1800" dirty="0"/>
              <a:t>The need to secure permanence in an entropic world is met through the reproduction of kinship, legitimated each generation by </a:t>
            </a:r>
            <a:r>
              <a:rPr lang="en-US" sz="1800" b="1" dirty="0"/>
              <a:t>the transmission and retention of inalienable possession within groups</a:t>
            </a:r>
            <a:r>
              <a:rPr lang="en-US" sz="1800" dirty="0"/>
              <a:t>, not by reciprocal exchange between groups.</a:t>
            </a:r>
          </a:p>
          <a:p>
            <a:r>
              <a:rPr lang="fi-FI" sz="1800" i="1" dirty="0" err="1"/>
              <a:t>Thus</a:t>
            </a:r>
            <a:r>
              <a:rPr lang="fi-FI" sz="1800" i="1" dirty="0"/>
              <a:t>, in </a:t>
            </a:r>
            <a:r>
              <a:rPr lang="fi-FI" sz="1800" i="1" dirty="0" err="1"/>
              <a:t>distinction</a:t>
            </a:r>
            <a:r>
              <a:rPr lang="fi-FI" sz="1800" i="1" dirty="0"/>
              <a:t> to </a:t>
            </a:r>
            <a:r>
              <a:rPr lang="fi-FI" sz="1800" i="1" dirty="0" err="1"/>
              <a:t>Mauss</a:t>
            </a:r>
            <a:r>
              <a:rPr lang="fi-FI" sz="1800" i="1" dirty="0"/>
              <a:t> and </a:t>
            </a:r>
            <a:r>
              <a:rPr lang="fi-FI" sz="1800" i="1" dirty="0" err="1"/>
              <a:t>Sahlins</a:t>
            </a:r>
            <a:r>
              <a:rPr lang="fi-FI" sz="1800" i="1" dirty="0"/>
              <a:t>, for </a:t>
            </a:r>
            <a:r>
              <a:rPr lang="fi-FI" sz="1800" i="1" dirty="0" err="1"/>
              <a:t>Weiner</a:t>
            </a:r>
            <a:r>
              <a:rPr lang="fi-FI" sz="1800" i="1" dirty="0"/>
              <a:t> the </a:t>
            </a:r>
            <a:r>
              <a:rPr lang="fi-FI" sz="1800" i="1" dirty="0" err="1"/>
              <a:t>Gift</a:t>
            </a:r>
            <a:r>
              <a:rPr lang="fi-FI" sz="1800" i="1" dirty="0"/>
              <a:t> is the </a:t>
            </a:r>
            <a:r>
              <a:rPr lang="fi-FI" sz="1800" i="1" dirty="0" err="1"/>
              <a:t>solution</a:t>
            </a:r>
            <a:r>
              <a:rPr lang="fi-FI" sz="1800" i="1" dirty="0"/>
              <a:t> to the </a:t>
            </a:r>
            <a:r>
              <a:rPr lang="fi-FI" sz="1800" i="1" dirty="0" err="1"/>
              <a:t>problem</a:t>
            </a:r>
            <a:r>
              <a:rPr lang="fi-FI" sz="1800" i="1" dirty="0"/>
              <a:t> of </a:t>
            </a:r>
            <a:r>
              <a:rPr lang="fi-FI" sz="1800" i="1" dirty="0" err="1"/>
              <a:t>social</a:t>
            </a:r>
            <a:r>
              <a:rPr lang="fi-FI" sz="1800" i="1" dirty="0"/>
              <a:t> precarity, </a:t>
            </a:r>
            <a:r>
              <a:rPr lang="fi-FI" sz="1800" i="1" dirty="0" err="1"/>
              <a:t>not</a:t>
            </a:r>
            <a:r>
              <a:rPr lang="fi-FI" sz="1800" i="1" dirty="0"/>
              <a:t> of </a:t>
            </a:r>
            <a:r>
              <a:rPr lang="fi-FI" sz="1800" i="1" dirty="0" err="1"/>
              <a:t>Warre</a:t>
            </a:r>
            <a:r>
              <a:rPr lang="fi-FI" sz="1800" dirty="0"/>
              <a:t>.</a:t>
            </a:r>
            <a:endParaRPr lang="en-US" sz="1800" dirty="0"/>
          </a:p>
        </p:txBody>
      </p:sp>
    </p:spTree>
    <p:extLst>
      <p:ext uri="{BB962C8B-B14F-4D97-AF65-F5344CB8AC3E}">
        <p14:creationId xmlns:p14="http://schemas.microsoft.com/office/powerpoint/2010/main" val="1555120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E973-A99E-47F8-82B1-CD44E3BF7C86}"/>
              </a:ext>
            </a:extLst>
          </p:cNvPr>
          <p:cNvSpPr>
            <a:spLocks noGrp="1"/>
          </p:cNvSpPr>
          <p:nvPr>
            <p:ph type="title"/>
          </p:nvPr>
        </p:nvSpPr>
        <p:spPr/>
        <p:txBody>
          <a:bodyPr>
            <a:noAutofit/>
          </a:bodyPr>
          <a:lstStyle/>
          <a:p>
            <a:r>
              <a:rPr lang="sv-SE" sz="3600" dirty="0" err="1"/>
              <a:t>Bonsu</a:t>
            </a:r>
            <a:r>
              <a:rPr lang="sv-SE" sz="3600" dirty="0"/>
              <a:t> and </a:t>
            </a:r>
            <a:r>
              <a:rPr lang="sv-SE" sz="3600" dirty="0" err="1"/>
              <a:t>Belk</a:t>
            </a:r>
            <a:r>
              <a:rPr lang="sv-SE" sz="3600" dirty="0"/>
              <a:t>: </a:t>
            </a:r>
            <a:r>
              <a:rPr lang="sv-SE" sz="3600" dirty="0" err="1"/>
              <a:t>Ashante</a:t>
            </a:r>
            <a:r>
              <a:rPr lang="sv-SE" sz="3600" dirty="0"/>
              <a:t> </a:t>
            </a:r>
            <a:r>
              <a:rPr lang="sv-SE" sz="3600" dirty="0" err="1"/>
              <a:t>funerals</a:t>
            </a:r>
            <a:r>
              <a:rPr lang="sv-SE" sz="3600" dirty="0"/>
              <a:t> </a:t>
            </a:r>
            <a:r>
              <a:rPr lang="sv-SE" sz="3600" dirty="0" err="1"/>
              <a:t>redistribute</a:t>
            </a:r>
            <a:r>
              <a:rPr lang="sv-SE" sz="3600" dirty="0"/>
              <a:t> </a:t>
            </a:r>
            <a:r>
              <a:rPr lang="sv-SE" sz="3600" dirty="0" err="1"/>
              <a:t>inalienable</a:t>
            </a:r>
            <a:r>
              <a:rPr lang="sv-SE" sz="3600" dirty="0"/>
              <a:t> </a:t>
            </a:r>
            <a:r>
              <a:rPr lang="sv-SE" sz="3600" dirty="0" err="1"/>
              <a:t>wealth</a:t>
            </a:r>
            <a:endParaRPr lang="en-FI" sz="3600" dirty="0"/>
          </a:p>
        </p:txBody>
      </p:sp>
      <p:pic>
        <p:nvPicPr>
          <p:cNvPr id="5" name="Content Placeholder 4">
            <a:extLst>
              <a:ext uri="{FF2B5EF4-FFF2-40B4-BE49-F238E27FC236}">
                <a16:creationId xmlns:a16="http://schemas.microsoft.com/office/drawing/2014/main" id="{EACE501A-8EE0-4A63-AB32-6070D972CC65}"/>
              </a:ext>
            </a:extLst>
          </p:cNvPr>
          <p:cNvPicPr>
            <a:picLocks noGrp="1" noChangeAspect="1"/>
          </p:cNvPicPr>
          <p:nvPr>
            <p:ph sz="half" idx="1"/>
          </p:nvPr>
        </p:nvPicPr>
        <p:blipFill>
          <a:blip r:embed="rId2"/>
          <a:stretch>
            <a:fillRect/>
          </a:stretch>
        </p:blipFill>
        <p:spPr>
          <a:xfrm>
            <a:off x="762000" y="1273374"/>
            <a:ext cx="3657600" cy="2439590"/>
          </a:xfrm>
          <a:prstGeom prst="rect">
            <a:avLst/>
          </a:prstGeom>
        </p:spPr>
      </p:pic>
      <p:pic>
        <p:nvPicPr>
          <p:cNvPr id="6" name="Content Placeholder 5">
            <a:extLst>
              <a:ext uri="{FF2B5EF4-FFF2-40B4-BE49-F238E27FC236}">
                <a16:creationId xmlns:a16="http://schemas.microsoft.com/office/drawing/2014/main" id="{9BB5BF7E-3D16-45CE-B45D-C6E72CBB084C}"/>
              </a:ext>
            </a:extLst>
          </p:cNvPr>
          <p:cNvPicPr>
            <a:picLocks noGrp="1" noChangeAspect="1"/>
          </p:cNvPicPr>
          <p:nvPr>
            <p:ph sz="half" idx="2"/>
          </p:nvPr>
        </p:nvPicPr>
        <p:blipFill>
          <a:blip r:embed="rId3"/>
          <a:stretch>
            <a:fillRect/>
          </a:stretch>
        </p:blipFill>
        <p:spPr>
          <a:xfrm>
            <a:off x="4648200" y="1286161"/>
            <a:ext cx="3657600" cy="2414016"/>
          </a:xfrm>
          <a:prstGeom prst="rect">
            <a:avLst/>
          </a:prstGeom>
        </p:spPr>
      </p:pic>
    </p:spTree>
    <p:extLst>
      <p:ext uri="{BB962C8B-B14F-4D97-AF65-F5344CB8AC3E}">
        <p14:creationId xmlns:p14="http://schemas.microsoft.com/office/powerpoint/2010/main" val="1837731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AA8D-9DBD-4E7A-BFF8-09E4A1E44EE0}"/>
              </a:ext>
            </a:extLst>
          </p:cNvPr>
          <p:cNvSpPr>
            <a:spLocks noGrp="1"/>
          </p:cNvSpPr>
          <p:nvPr>
            <p:ph type="title"/>
          </p:nvPr>
        </p:nvSpPr>
        <p:spPr>
          <a:xfrm>
            <a:off x="762000" y="5334000"/>
            <a:ext cx="6781800" cy="1447800"/>
          </a:xfrm>
        </p:spPr>
        <p:txBody>
          <a:bodyPr>
            <a:normAutofit fontScale="90000"/>
          </a:bodyPr>
          <a:lstStyle/>
          <a:p>
            <a:r>
              <a:rPr lang="sv-SE" dirty="0"/>
              <a:t>The </a:t>
            </a:r>
            <a:r>
              <a:rPr lang="sv-SE" dirty="0" err="1"/>
              <a:t>origin</a:t>
            </a:r>
            <a:r>
              <a:rPr lang="sv-SE" dirty="0"/>
              <a:t> of (</a:t>
            </a:r>
            <a:r>
              <a:rPr lang="sv-SE" dirty="0" err="1"/>
              <a:t>inalienable</a:t>
            </a:r>
            <a:r>
              <a:rPr lang="sv-SE" dirty="0"/>
              <a:t>) </a:t>
            </a:r>
            <a:r>
              <a:rPr lang="sv-SE" dirty="0" err="1"/>
              <a:t>wealth</a:t>
            </a:r>
            <a:endParaRPr lang="en-FI" dirty="0"/>
          </a:p>
        </p:txBody>
      </p:sp>
      <p:sp>
        <p:nvSpPr>
          <p:cNvPr id="3" name="Content Placeholder 2">
            <a:extLst>
              <a:ext uri="{FF2B5EF4-FFF2-40B4-BE49-F238E27FC236}">
                <a16:creationId xmlns:a16="http://schemas.microsoft.com/office/drawing/2014/main" id="{D0670D73-9B44-462C-A869-99D56125CBD0}"/>
              </a:ext>
            </a:extLst>
          </p:cNvPr>
          <p:cNvSpPr>
            <a:spLocks noGrp="1"/>
          </p:cNvSpPr>
          <p:nvPr>
            <p:ph sz="half" idx="1"/>
          </p:nvPr>
        </p:nvSpPr>
        <p:spPr/>
        <p:txBody>
          <a:bodyPr>
            <a:normAutofit lnSpcReduction="10000"/>
          </a:bodyPr>
          <a:lstStyle/>
          <a:p>
            <a:r>
              <a:rPr lang="sv-SE" dirty="0"/>
              <a:t>Predation</a:t>
            </a:r>
          </a:p>
          <a:p>
            <a:r>
              <a:rPr lang="sv-SE" dirty="0"/>
              <a:t>From </a:t>
            </a:r>
            <a:r>
              <a:rPr lang="sv-SE" dirty="0" err="1"/>
              <a:t>elsewhere</a:t>
            </a:r>
            <a:endParaRPr lang="sv-SE" dirty="0"/>
          </a:p>
          <a:p>
            <a:r>
              <a:rPr lang="sv-SE" dirty="0" err="1"/>
              <a:t>Institutes</a:t>
            </a:r>
            <a:r>
              <a:rPr lang="sv-SE" dirty="0"/>
              <a:t> </a:t>
            </a:r>
            <a:r>
              <a:rPr lang="sv-SE" dirty="0" err="1"/>
              <a:t>artificial</a:t>
            </a:r>
            <a:r>
              <a:rPr lang="sv-SE" dirty="0"/>
              <a:t> </a:t>
            </a:r>
            <a:r>
              <a:rPr lang="sv-SE" dirty="0" err="1"/>
              <a:t>scarcity</a:t>
            </a:r>
            <a:endParaRPr lang="sv-SE" dirty="0"/>
          </a:p>
          <a:p>
            <a:r>
              <a:rPr lang="sv-SE" dirty="0" err="1"/>
              <a:t>Constructs</a:t>
            </a:r>
            <a:r>
              <a:rPr lang="sv-SE" dirty="0"/>
              <a:t> </a:t>
            </a:r>
            <a:r>
              <a:rPr lang="sv-SE" dirty="0" err="1"/>
              <a:t>difference</a:t>
            </a:r>
            <a:r>
              <a:rPr lang="sv-SE" dirty="0"/>
              <a:t> and integration</a:t>
            </a:r>
          </a:p>
          <a:p>
            <a:r>
              <a:rPr lang="sv-SE" dirty="0" err="1"/>
              <a:t>Demonstrates</a:t>
            </a:r>
            <a:r>
              <a:rPr lang="sv-SE" dirty="0"/>
              <a:t> and </a:t>
            </a:r>
            <a:r>
              <a:rPr lang="sv-SE" dirty="0" err="1"/>
              <a:t>instantiates</a:t>
            </a:r>
            <a:r>
              <a:rPr lang="sv-SE" dirty="0"/>
              <a:t> </a:t>
            </a:r>
            <a:r>
              <a:rPr lang="sv-SE" dirty="0" err="1"/>
              <a:t>power</a:t>
            </a:r>
            <a:endParaRPr lang="en-FI" dirty="0"/>
          </a:p>
        </p:txBody>
      </p:sp>
      <p:pic>
        <p:nvPicPr>
          <p:cNvPr id="5" name="Content Placeholder 4">
            <a:extLst>
              <a:ext uri="{FF2B5EF4-FFF2-40B4-BE49-F238E27FC236}">
                <a16:creationId xmlns:a16="http://schemas.microsoft.com/office/drawing/2014/main" id="{6C9B20EF-5515-4E05-AC5D-AEDFD6154D6F}"/>
              </a:ext>
            </a:extLst>
          </p:cNvPr>
          <p:cNvPicPr>
            <a:picLocks noGrp="1" noChangeAspect="1"/>
          </p:cNvPicPr>
          <p:nvPr>
            <p:ph sz="half" idx="2"/>
          </p:nvPr>
        </p:nvPicPr>
        <p:blipFill>
          <a:blip r:embed="rId2"/>
          <a:stretch>
            <a:fillRect/>
          </a:stretch>
        </p:blipFill>
        <p:spPr>
          <a:xfrm>
            <a:off x="4456590" y="609600"/>
            <a:ext cx="2630010" cy="2144145"/>
          </a:xfrm>
          <a:prstGeom prst="rect">
            <a:avLst/>
          </a:prstGeom>
        </p:spPr>
      </p:pic>
      <p:pic>
        <p:nvPicPr>
          <p:cNvPr id="6" name="Picture 5">
            <a:extLst>
              <a:ext uri="{FF2B5EF4-FFF2-40B4-BE49-F238E27FC236}">
                <a16:creationId xmlns:a16="http://schemas.microsoft.com/office/drawing/2014/main" id="{4D42A85B-9E19-4D6F-8546-A824389E5243}"/>
              </a:ext>
            </a:extLst>
          </p:cNvPr>
          <p:cNvPicPr>
            <a:picLocks noChangeAspect="1"/>
          </p:cNvPicPr>
          <p:nvPr/>
        </p:nvPicPr>
        <p:blipFill>
          <a:blip r:embed="rId3"/>
          <a:stretch>
            <a:fillRect/>
          </a:stretch>
        </p:blipFill>
        <p:spPr>
          <a:xfrm>
            <a:off x="5355303" y="2854427"/>
            <a:ext cx="2798098" cy="2098574"/>
          </a:xfrm>
          <a:prstGeom prst="rect">
            <a:avLst/>
          </a:prstGeom>
        </p:spPr>
      </p:pic>
    </p:spTree>
    <p:extLst>
      <p:ext uri="{BB962C8B-B14F-4D97-AF65-F5344CB8AC3E}">
        <p14:creationId xmlns:p14="http://schemas.microsoft.com/office/powerpoint/2010/main" val="2363193104"/>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600" dirty="0" err="1"/>
              <a:t>Taonga</a:t>
            </a:r>
            <a:r>
              <a:rPr lang="fi-FI" sz="3600" dirty="0"/>
              <a:t>, mana &amp; </a:t>
            </a:r>
            <a:r>
              <a:rPr lang="fi-FI" sz="3600" dirty="0" err="1"/>
              <a:t>the</a:t>
            </a:r>
            <a:r>
              <a:rPr lang="fi-FI" sz="3600" dirty="0"/>
              <a:t> </a:t>
            </a:r>
            <a:r>
              <a:rPr lang="fi-FI" sz="3600" dirty="0" err="1"/>
              <a:t>spirit</a:t>
            </a:r>
            <a:r>
              <a:rPr lang="fi-FI" sz="3600" dirty="0"/>
              <a:t> of </a:t>
            </a:r>
            <a:r>
              <a:rPr lang="fi-FI" sz="3600" dirty="0" err="1"/>
              <a:t>the</a:t>
            </a:r>
            <a:r>
              <a:rPr lang="fi-FI" sz="3600" dirty="0"/>
              <a:t> </a:t>
            </a:r>
            <a:r>
              <a:rPr lang="fi-FI" sz="3600" dirty="0" err="1"/>
              <a:t>gift</a:t>
            </a:r>
            <a:endParaRPr lang="en-US" sz="3600" dirty="0"/>
          </a:p>
        </p:txBody>
      </p:sp>
      <p:sp>
        <p:nvSpPr>
          <p:cNvPr id="3" name="Content Placeholder 2"/>
          <p:cNvSpPr>
            <a:spLocks noGrp="1"/>
          </p:cNvSpPr>
          <p:nvPr>
            <p:ph idx="1"/>
          </p:nvPr>
        </p:nvSpPr>
        <p:spPr/>
        <p:txBody>
          <a:bodyPr>
            <a:normAutofit fontScale="85000" lnSpcReduction="10000"/>
          </a:bodyPr>
          <a:lstStyle/>
          <a:p>
            <a:r>
              <a:rPr lang="fi-FI" dirty="0" err="1"/>
              <a:t>Not</a:t>
            </a:r>
            <a:r>
              <a:rPr lang="fi-FI" dirty="0"/>
              <a:t> </a:t>
            </a:r>
            <a:r>
              <a:rPr lang="fi-FI" dirty="0" err="1"/>
              <a:t>only</a:t>
            </a:r>
            <a:r>
              <a:rPr lang="fi-FI" dirty="0"/>
              <a:t> Maori </a:t>
            </a:r>
            <a:r>
              <a:rPr lang="fi-FI" dirty="0" err="1"/>
              <a:t>valuables</a:t>
            </a:r>
            <a:r>
              <a:rPr lang="fi-FI" dirty="0"/>
              <a:t> (</a:t>
            </a:r>
            <a:r>
              <a:rPr lang="fi-FI" dirty="0" err="1"/>
              <a:t>taonga</a:t>
            </a:r>
            <a:r>
              <a:rPr lang="fi-FI" dirty="0"/>
              <a:t>) and </a:t>
            </a:r>
            <a:r>
              <a:rPr lang="fi-FI" dirty="0" err="1"/>
              <a:t>Trobriand</a:t>
            </a:r>
            <a:r>
              <a:rPr lang="fi-FI" dirty="0"/>
              <a:t> </a:t>
            </a:r>
            <a:r>
              <a:rPr lang="fi-FI" dirty="0" err="1"/>
              <a:t>kula</a:t>
            </a:r>
            <a:r>
              <a:rPr lang="fi-FI" dirty="0"/>
              <a:t> </a:t>
            </a:r>
            <a:r>
              <a:rPr lang="fi-FI" dirty="0" err="1"/>
              <a:t>shells</a:t>
            </a:r>
            <a:r>
              <a:rPr lang="fi-FI" dirty="0"/>
              <a:t>, </a:t>
            </a:r>
            <a:r>
              <a:rPr lang="fi-FI" dirty="0" err="1"/>
              <a:t>but</a:t>
            </a:r>
            <a:r>
              <a:rPr lang="fi-FI" dirty="0"/>
              <a:t> Samoan </a:t>
            </a:r>
            <a:r>
              <a:rPr lang="fi-FI" dirty="0" err="1"/>
              <a:t>fine</a:t>
            </a:r>
            <a:r>
              <a:rPr lang="fi-FI" dirty="0"/>
              <a:t> </a:t>
            </a:r>
            <a:r>
              <a:rPr lang="fi-FI" dirty="0" err="1"/>
              <a:t>mats</a:t>
            </a:r>
            <a:r>
              <a:rPr lang="fi-FI" dirty="0"/>
              <a:t> and </a:t>
            </a:r>
            <a:r>
              <a:rPr lang="fi-FI" dirty="0" err="1"/>
              <a:t>Northwest</a:t>
            </a:r>
            <a:r>
              <a:rPr lang="fi-FI" dirty="0"/>
              <a:t> </a:t>
            </a:r>
            <a:r>
              <a:rPr lang="fi-FI" dirty="0" err="1"/>
              <a:t>Coast</a:t>
            </a:r>
            <a:r>
              <a:rPr lang="fi-FI" dirty="0"/>
              <a:t> </a:t>
            </a:r>
            <a:r>
              <a:rPr lang="fi-FI" dirty="0" err="1"/>
              <a:t>coppers</a:t>
            </a:r>
            <a:r>
              <a:rPr lang="fi-FI" dirty="0"/>
              <a:t> </a:t>
            </a:r>
            <a:r>
              <a:rPr lang="fi-FI" dirty="0" err="1"/>
              <a:t>remain</a:t>
            </a:r>
            <a:r>
              <a:rPr lang="fi-FI" dirty="0"/>
              <a:t> </a:t>
            </a:r>
            <a:r>
              <a:rPr lang="fi-FI" dirty="0" err="1"/>
              <a:t>attached</a:t>
            </a:r>
            <a:r>
              <a:rPr lang="fi-FI" dirty="0"/>
              <a:t> to </a:t>
            </a:r>
            <a:r>
              <a:rPr lang="fi-FI" dirty="0" err="1"/>
              <a:t>their</a:t>
            </a:r>
            <a:r>
              <a:rPr lang="fi-FI" dirty="0"/>
              <a:t> </a:t>
            </a:r>
            <a:r>
              <a:rPr lang="fi-FI" dirty="0" err="1"/>
              <a:t>original</a:t>
            </a:r>
            <a:r>
              <a:rPr lang="fi-FI" dirty="0"/>
              <a:t> </a:t>
            </a:r>
            <a:r>
              <a:rPr lang="fi-FI" dirty="0" err="1"/>
              <a:t>owners</a:t>
            </a:r>
            <a:r>
              <a:rPr lang="fi-FI" dirty="0"/>
              <a:t> </a:t>
            </a:r>
            <a:r>
              <a:rPr lang="fi-FI" dirty="0" err="1"/>
              <a:t>even</a:t>
            </a:r>
            <a:r>
              <a:rPr lang="fi-FI" dirty="0"/>
              <a:t> </a:t>
            </a:r>
            <a:r>
              <a:rPr lang="fi-FI" dirty="0" err="1"/>
              <a:t>when</a:t>
            </a:r>
            <a:r>
              <a:rPr lang="fi-FI" dirty="0"/>
              <a:t> </a:t>
            </a:r>
            <a:r>
              <a:rPr lang="fi-FI" dirty="0" err="1"/>
              <a:t>they</a:t>
            </a:r>
            <a:r>
              <a:rPr lang="fi-FI" dirty="0"/>
              <a:t> </a:t>
            </a:r>
            <a:r>
              <a:rPr lang="fi-FI" dirty="0" err="1"/>
              <a:t>circulate</a:t>
            </a:r>
            <a:r>
              <a:rPr lang="fi-FI" dirty="0"/>
              <a:t> </a:t>
            </a:r>
            <a:r>
              <a:rPr lang="fi-FI" dirty="0" err="1"/>
              <a:t>among</a:t>
            </a:r>
            <a:r>
              <a:rPr lang="fi-FI" dirty="0"/>
              <a:t> </a:t>
            </a:r>
            <a:r>
              <a:rPr lang="fi-FI" dirty="0" err="1"/>
              <a:t>other</a:t>
            </a:r>
            <a:r>
              <a:rPr lang="fi-FI" dirty="0"/>
              <a:t> </a:t>
            </a:r>
            <a:r>
              <a:rPr lang="fi-FI" dirty="0" err="1"/>
              <a:t>people</a:t>
            </a:r>
            <a:endParaRPr lang="fi-FI" dirty="0"/>
          </a:p>
          <a:p>
            <a:r>
              <a:rPr lang="fi-FI" dirty="0"/>
              <a:t>It is in the </a:t>
            </a:r>
            <a:r>
              <a:rPr lang="fi-FI" dirty="0" err="1"/>
              <a:t>rituals</a:t>
            </a:r>
            <a:r>
              <a:rPr lang="fi-FI" dirty="0"/>
              <a:t> </a:t>
            </a:r>
            <a:r>
              <a:rPr lang="fi-FI" dirty="0" err="1"/>
              <a:t>surrounding</a:t>
            </a:r>
            <a:r>
              <a:rPr lang="fi-FI" dirty="0"/>
              <a:t> </a:t>
            </a:r>
            <a:r>
              <a:rPr lang="fi-FI" dirty="0" err="1"/>
              <a:t>human</a:t>
            </a:r>
            <a:r>
              <a:rPr lang="fi-FI" dirty="0"/>
              <a:t> </a:t>
            </a:r>
            <a:r>
              <a:rPr lang="fi-FI" dirty="0" err="1"/>
              <a:t>reproduction</a:t>
            </a:r>
            <a:r>
              <a:rPr lang="fi-FI" dirty="0"/>
              <a:t> and </a:t>
            </a:r>
            <a:r>
              <a:rPr lang="fi-FI" dirty="0" err="1"/>
              <a:t>cloth</a:t>
            </a:r>
            <a:r>
              <a:rPr lang="fi-FI" dirty="0"/>
              <a:t> </a:t>
            </a:r>
            <a:r>
              <a:rPr lang="fi-FI" dirty="0" err="1"/>
              <a:t>production</a:t>
            </a:r>
            <a:r>
              <a:rPr lang="fi-FI" dirty="0"/>
              <a:t> </a:t>
            </a:r>
            <a:r>
              <a:rPr lang="fi-FI" dirty="0" err="1"/>
              <a:t>where</a:t>
            </a:r>
            <a:r>
              <a:rPr lang="fi-FI" dirty="0"/>
              <a:t> </a:t>
            </a:r>
            <a:r>
              <a:rPr lang="fi-FI" dirty="0" err="1"/>
              <a:t>women</a:t>
            </a:r>
            <a:r>
              <a:rPr lang="fi-FI" dirty="0"/>
              <a:t> </a:t>
            </a:r>
            <a:r>
              <a:rPr lang="fi-FI" dirty="0" err="1"/>
              <a:t>gain</a:t>
            </a:r>
            <a:r>
              <a:rPr lang="fi-FI" dirty="0"/>
              <a:t> </a:t>
            </a:r>
            <a:r>
              <a:rPr lang="fi-FI" dirty="0" err="1"/>
              <a:t>control</a:t>
            </a:r>
            <a:r>
              <a:rPr lang="fi-FI" dirty="0"/>
              <a:t> </a:t>
            </a:r>
            <a:r>
              <a:rPr lang="fi-FI" dirty="0" err="1"/>
              <a:t>over</a:t>
            </a:r>
            <a:r>
              <a:rPr lang="fi-FI" dirty="0"/>
              <a:t> mana, </a:t>
            </a:r>
            <a:r>
              <a:rPr lang="fi-FI" dirty="0" err="1"/>
              <a:t>which</a:t>
            </a:r>
            <a:r>
              <a:rPr lang="fi-FI" dirty="0"/>
              <a:t> in </a:t>
            </a:r>
            <a:r>
              <a:rPr lang="fi-FI" dirty="0" err="1"/>
              <a:t>turn</a:t>
            </a:r>
            <a:r>
              <a:rPr lang="fi-FI" dirty="0"/>
              <a:t>, </a:t>
            </a:r>
            <a:r>
              <a:rPr lang="fi-FI" dirty="0" err="1"/>
              <a:t>gives</a:t>
            </a:r>
            <a:r>
              <a:rPr lang="fi-FI" dirty="0"/>
              <a:t> </a:t>
            </a:r>
            <a:r>
              <a:rPr lang="fi-FI" dirty="0" err="1"/>
              <a:t>them</a:t>
            </a:r>
            <a:r>
              <a:rPr lang="fi-FI" dirty="0"/>
              <a:t> a domain of </a:t>
            </a:r>
            <a:r>
              <a:rPr lang="fi-FI" dirty="0" err="1"/>
              <a:t>power</a:t>
            </a:r>
            <a:r>
              <a:rPr lang="fi-FI" dirty="0"/>
              <a:t> and </a:t>
            </a:r>
            <a:r>
              <a:rPr lang="fi-FI" dirty="0" err="1"/>
              <a:t>authority</a:t>
            </a:r>
            <a:r>
              <a:rPr lang="fi-FI" dirty="0"/>
              <a:t> in </a:t>
            </a:r>
            <a:r>
              <a:rPr lang="fi-FI" dirty="0" err="1"/>
              <a:t>their</a:t>
            </a:r>
            <a:r>
              <a:rPr lang="fi-FI" dirty="0"/>
              <a:t> </a:t>
            </a:r>
            <a:r>
              <a:rPr lang="fi-FI" dirty="0" err="1"/>
              <a:t>own</a:t>
            </a:r>
            <a:r>
              <a:rPr lang="fi-FI" dirty="0"/>
              <a:t> </a:t>
            </a:r>
            <a:r>
              <a:rPr lang="fi-FI" dirty="0" err="1"/>
              <a:t>right</a:t>
            </a:r>
            <a:r>
              <a:rPr lang="fi-FI" dirty="0"/>
              <a:t>. And </a:t>
            </a:r>
            <a:r>
              <a:rPr lang="fi-FI" dirty="0" err="1"/>
              <a:t>here</a:t>
            </a:r>
            <a:r>
              <a:rPr lang="fi-FI" dirty="0"/>
              <a:t>  </a:t>
            </a:r>
            <a:r>
              <a:rPr lang="fi-FI" dirty="0" err="1"/>
              <a:t>also</a:t>
            </a:r>
            <a:r>
              <a:rPr lang="fi-FI" dirty="0"/>
              <a:t> </a:t>
            </a:r>
            <a:r>
              <a:rPr lang="fi-FI" dirty="0" err="1"/>
              <a:t>we</a:t>
            </a:r>
            <a:r>
              <a:rPr lang="fi-FI" dirty="0"/>
              <a:t> </a:t>
            </a:r>
            <a:r>
              <a:rPr lang="fi-FI" dirty="0" err="1"/>
              <a:t>locate</a:t>
            </a:r>
            <a:r>
              <a:rPr lang="fi-FI" dirty="0"/>
              <a:t> </a:t>
            </a:r>
            <a:r>
              <a:rPr lang="fi-FI" dirty="0" err="1"/>
              <a:t>the</a:t>
            </a:r>
            <a:r>
              <a:rPr lang="fi-FI" dirty="0"/>
              <a:t> </a:t>
            </a:r>
            <a:r>
              <a:rPr lang="fi-FI" dirty="0" err="1"/>
              <a:t>source</a:t>
            </a:r>
            <a:r>
              <a:rPr lang="fi-FI" dirty="0"/>
              <a:t> of ”</a:t>
            </a:r>
            <a:r>
              <a:rPr lang="fi-FI" dirty="0" err="1"/>
              <a:t>the</a:t>
            </a:r>
            <a:r>
              <a:rPr lang="fi-FI" dirty="0"/>
              <a:t> </a:t>
            </a:r>
            <a:r>
              <a:rPr lang="fi-FI" dirty="0" err="1"/>
              <a:t>spirit</a:t>
            </a:r>
            <a:r>
              <a:rPr lang="fi-FI" dirty="0"/>
              <a:t> of </a:t>
            </a:r>
            <a:r>
              <a:rPr lang="fi-FI" dirty="0" err="1"/>
              <a:t>the</a:t>
            </a:r>
            <a:r>
              <a:rPr lang="fi-FI" dirty="0"/>
              <a:t> </a:t>
            </a:r>
            <a:r>
              <a:rPr lang="fi-FI" dirty="0" err="1"/>
              <a:t>gift</a:t>
            </a:r>
            <a:r>
              <a:rPr lang="fi-FI" dirty="0"/>
              <a:t>”</a:t>
            </a:r>
          </a:p>
          <a:p>
            <a:r>
              <a:rPr lang="fi-FI" dirty="0"/>
              <a:t>The </a:t>
            </a:r>
            <a:r>
              <a:rPr lang="fi-FI" dirty="0" err="1"/>
              <a:t>highest</a:t>
            </a:r>
            <a:r>
              <a:rPr lang="fi-FI" dirty="0"/>
              <a:t> </a:t>
            </a:r>
            <a:r>
              <a:rPr lang="fi-FI" dirty="0" err="1"/>
              <a:t>cosmological</a:t>
            </a:r>
            <a:r>
              <a:rPr lang="fi-FI" dirty="0"/>
              <a:t> </a:t>
            </a:r>
            <a:r>
              <a:rPr lang="fi-FI" dirty="0" err="1"/>
              <a:t>authentication</a:t>
            </a:r>
            <a:r>
              <a:rPr lang="fi-FI" dirty="0"/>
              <a:t> </a:t>
            </a:r>
            <a:r>
              <a:rPr lang="fi-FI" dirty="0" err="1"/>
              <a:t>attributed</a:t>
            </a:r>
            <a:r>
              <a:rPr lang="fi-FI" dirty="0"/>
              <a:t> to </a:t>
            </a:r>
            <a:r>
              <a:rPr lang="fi-FI" dirty="0" err="1"/>
              <a:t>inalienable</a:t>
            </a:r>
            <a:r>
              <a:rPr lang="fi-FI" dirty="0"/>
              <a:t> </a:t>
            </a:r>
            <a:r>
              <a:rPr lang="fi-FI" dirty="0" err="1"/>
              <a:t>possessions</a:t>
            </a:r>
            <a:r>
              <a:rPr lang="fi-FI" dirty="0"/>
              <a:t> </a:t>
            </a:r>
            <a:r>
              <a:rPr lang="fi-FI" dirty="0" err="1"/>
              <a:t>occurs</a:t>
            </a:r>
            <a:r>
              <a:rPr lang="fi-FI" dirty="0"/>
              <a:t> </a:t>
            </a:r>
            <a:r>
              <a:rPr lang="fi-FI" dirty="0" err="1"/>
              <a:t>through</a:t>
            </a:r>
            <a:r>
              <a:rPr lang="fi-FI" dirty="0"/>
              <a:t> the </a:t>
            </a:r>
            <a:r>
              <a:rPr lang="fi-FI" dirty="0" err="1"/>
              <a:t>authority</a:t>
            </a:r>
            <a:r>
              <a:rPr lang="fi-FI" dirty="0"/>
              <a:t> of </a:t>
            </a:r>
            <a:r>
              <a:rPr lang="fi-FI" dirty="0" err="1"/>
              <a:t>famous</a:t>
            </a:r>
            <a:r>
              <a:rPr lang="fi-FI" dirty="0"/>
              <a:t> </a:t>
            </a:r>
            <a:r>
              <a:rPr lang="fi-FI" dirty="0" err="1"/>
              <a:t>ancestors</a:t>
            </a:r>
            <a:r>
              <a:rPr lang="fi-FI" dirty="0"/>
              <a:t>…and </a:t>
            </a:r>
            <a:r>
              <a:rPr lang="fi-FI" dirty="0" err="1"/>
              <a:t>their</a:t>
            </a:r>
            <a:r>
              <a:rPr lang="fi-FI" dirty="0"/>
              <a:t> mana</a:t>
            </a:r>
          </a:p>
          <a:p>
            <a:r>
              <a:rPr lang="fi-FI" dirty="0"/>
              <a:t>The hau of </a:t>
            </a:r>
            <a:r>
              <a:rPr lang="fi-FI" dirty="0" err="1"/>
              <a:t>each</a:t>
            </a:r>
            <a:r>
              <a:rPr lang="fi-FI" dirty="0"/>
              <a:t> person is </a:t>
            </a:r>
            <a:r>
              <a:rPr lang="fi-FI" dirty="0" err="1"/>
              <a:t>activitated</a:t>
            </a:r>
            <a:r>
              <a:rPr lang="fi-FI" dirty="0"/>
              <a:t> in a </a:t>
            </a:r>
            <a:r>
              <a:rPr lang="fi-FI" dirty="0" err="1"/>
              <a:t>naming</a:t>
            </a:r>
            <a:r>
              <a:rPr lang="fi-FI" dirty="0"/>
              <a:t> </a:t>
            </a:r>
            <a:r>
              <a:rPr lang="fi-FI" dirty="0" err="1"/>
              <a:t>ceremony</a:t>
            </a:r>
            <a:r>
              <a:rPr lang="fi-FI" dirty="0"/>
              <a:t> as a </a:t>
            </a:r>
            <a:r>
              <a:rPr lang="fi-FI" dirty="0" err="1"/>
              <a:t>sign</a:t>
            </a:r>
            <a:r>
              <a:rPr lang="fi-FI" dirty="0"/>
              <a:t> of </a:t>
            </a:r>
            <a:r>
              <a:rPr lang="fi-FI" dirty="0" err="1"/>
              <a:t>each</a:t>
            </a:r>
            <a:r>
              <a:rPr lang="fi-FI" dirty="0"/>
              <a:t> </a:t>
            </a:r>
            <a:r>
              <a:rPr lang="fi-FI" dirty="0" err="1"/>
              <a:t>person’s</a:t>
            </a:r>
            <a:r>
              <a:rPr lang="fi-FI" dirty="0"/>
              <a:t> </a:t>
            </a:r>
            <a:r>
              <a:rPr lang="fi-FI" dirty="0" err="1"/>
              <a:t>vitality</a:t>
            </a:r>
            <a:r>
              <a:rPr lang="fi-FI" dirty="0"/>
              <a:t> </a:t>
            </a:r>
            <a:r>
              <a:rPr lang="fi-FI" dirty="0" err="1"/>
              <a:t>knowedge</a:t>
            </a:r>
            <a:r>
              <a:rPr lang="fi-FI" dirty="0"/>
              <a:t> and </a:t>
            </a:r>
            <a:r>
              <a:rPr lang="fi-FI" dirty="0" err="1"/>
              <a:t>ability</a:t>
            </a:r>
            <a:endParaRPr lang="fi-FI" dirty="0"/>
          </a:p>
        </p:txBody>
      </p:sp>
    </p:spTree>
    <p:extLst>
      <p:ext uri="{BB962C8B-B14F-4D97-AF65-F5344CB8AC3E}">
        <p14:creationId xmlns:p14="http://schemas.microsoft.com/office/powerpoint/2010/main" val="31193504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D8DFE-EB16-4A05-A3F1-538C0AB9B29F}"/>
              </a:ext>
            </a:extLst>
          </p:cNvPr>
          <p:cNvSpPr>
            <a:spLocks noGrp="1"/>
          </p:cNvSpPr>
          <p:nvPr>
            <p:ph type="title"/>
          </p:nvPr>
        </p:nvSpPr>
        <p:spPr>
          <a:xfrm>
            <a:off x="762000" y="4572000"/>
            <a:ext cx="6781800" cy="1600200"/>
          </a:xfrm>
        </p:spPr>
        <p:txBody>
          <a:bodyPr/>
          <a:lstStyle/>
          <a:p>
            <a:r>
              <a:rPr lang="en-US" dirty="0"/>
              <a:t>Consequently….</a:t>
            </a:r>
            <a:endParaRPr lang="en-FI" dirty="0"/>
          </a:p>
        </p:txBody>
      </p:sp>
      <p:sp>
        <p:nvSpPr>
          <p:cNvPr id="3" name="Content Placeholder 2">
            <a:extLst>
              <a:ext uri="{FF2B5EF4-FFF2-40B4-BE49-F238E27FC236}">
                <a16:creationId xmlns:a16="http://schemas.microsoft.com/office/drawing/2014/main" id="{725909AF-FEFD-486A-A3AF-FDC30D1DA361}"/>
              </a:ext>
            </a:extLst>
          </p:cNvPr>
          <p:cNvSpPr>
            <a:spLocks noGrp="1"/>
          </p:cNvSpPr>
          <p:nvPr>
            <p:ph idx="1"/>
          </p:nvPr>
        </p:nvSpPr>
        <p:spPr>
          <a:xfrm>
            <a:off x="762000" y="685800"/>
            <a:ext cx="7543800" cy="3886200"/>
          </a:xfrm>
        </p:spPr>
        <p:txBody>
          <a:bodyPr>
            <a:normAutofit lnSpcReduction="10000"/>
          </a:bodyPr>
          <a:lstStyle/>
          <a:p>
            <a:r>
              <a:rPr lang="en-GB" dirty="0"/>
              <a:t>The market is a way of instituting a specific cultural-historical conjuncture rather than determining it.</a:t>
            </a:r>
          </a:p>
          <a:p>
            <a:r>
              <a:rPr lang="en-GB" dirty="0"/>
              <a:t>The market is one way among others of objectifying the  cultural-historical order, in this case on a large and impersonal scale by competitive pecuniary transactions. </a:t>
            </a:r>
          </a:p>
          <a:p>
            <a:r>
              <a:rPr lang="en-GB" dirty="0"/>
              <a:t>Material rationality is thus a representation in monetary terms of a subjacent set of meaningful relationships among persons and the objects of their existence.</a:t>
            </a:r>
          </a:p>
          <a:p>
            <a:r>
              <a:rPr lang="en-GB" dirty="0"/>
              <a:t>The market is thus a medium and mediator of </a:t>
            </a:r>
            <a:r>
              <a:rPr lang="en-US" dirty="0"/>
              <a:t>cultural order.</a:t>
            </a:r>
            <a:endParaRPr lang="en-GB" dirty="0"/>
          </a:p>
          <a:p>
            <a:endParaRPr lang="en-FI" dirty="0"/>
          </a:p>
        </p:txBody>
      </p:sp>
    </p:spTree>
    <p:extLst>
      <p:ext uri="{BB962C8B-B14F-4D97-AF65-F5344CB8AC3E}">
        <p14:creationId xmlns:p14="http://schemas.microsoft.com/office/powerpoint/2010/main" val="2587209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232B-4072-480B-99DF-DD9C40415B86}"/>
              </a:ext>
            </a:extLst>
          </p:cNvPr>
          <p:cNvSpPr>
            <a:spLocks noGrp="1"/>
          </p:cNvSpPr>
          <p:nvPr>
            <p:ph type="title"/>
          </p:nvPr>
        </p:nvSpPr>
        <p:spPr>
          <a:xfrm>
            <a:off x="762000" y="5105400"/>
            <a:ext cx="6781800" cy="1600200"/>
          </a:xfrm>
        </p:spPr>
        <p:txBody>
          <a:bodyPr>
            <a:normAutofit/>
          </a:bodyPr>
          <a:lstStyle/>
          <a:p>
            <a:r>
              <a:rPr lang="sv-SE" sz="3200" dirty="0" err="1"/>
              <a:t>Mauss</a:t>
            </a:r>
            <a:r>
              <a:rPr lang="sv-SE" sz="3200" dirty="0"/>
              <a:t>’ </a:t>
            </a:r>
            <a:r>
              <a:rPr lang="sv-SE" sz="3200" dirty="0" err="1"/>
              <a:t>heritage</a:t>
            </a:r>
            <a:r>
              <a:rPr lang="sv-SE" sz="3200" dirty="0"/>
              <a:t>: </a:t>
            </a:r>
            <a:r>
              <a:rPr lang="sv-SE" sz="3200" dirty="0" err="1"/>
              <a:t>conceptions</a:t>
            </a:r>
            <a:r>
              <a:rPr lang="sv-SE" sz="3200" dirty="0"/>
              <a:t> of the gift as an </a:t>
            </a:r>
            <a:r>
              <a:rPr lang="sv-SE" sz="3200" dirty="0" err="1"/>
              <a:t>example</a:t>
            </a:r>
            <a:endParaRPr lang="en-FI" sz="3200" dirty="0"/>
          </a:p>
        </p:txBody>
      </p:sp>
      <p:sp>
        <p:nvSpPr>
          <p:cNvPr id="3" name="Content Placeholder 2">
            <a:extLst>
              <a:ext uri="{FF2B5EF4-FFF2-40B4-BE49-F238E27FC236}">
                <a16:creationId xmlns:a16="http://schemas.microsoft.com/office/drawing/2014/main" id="{2BC05F15-F034-402E-B8D0-72E6A842A7E2}"/>
              </a:ext>
            </a:extLst>
          </p:cNvPr>
          <p:cNvSpPr>
            <a:spLocks noGrp="1"/>
          </p:cNvSpPr>
          <p:nvPr>
            <p:ph idx="4294967295"/>
          </p:nvPr>
        </p:nvSpPr>
        <p:spPr>
          <a:xfrm>
            <a:off x="5351206" y="2031934"/>
            <a:ext cx="3810000" cy="1676397"/>
          </a:xfrm>
        </p:spPr>
        <p:txBody>
          <a:bodyPr/>
          <a:lstStyle/>
          <a:p>
            <a:pPr marL="0" indent="0" algn="ctr">
              <a:buNone/>
            </a:pPr>
            <a:r>
              <a:rPr lang="sv-SE" dirty="0"/>
              <a:t>The gift (agonistic) is </a:t>
            </a:r>
            <a:r>
              <a:rPr lang="sv-SE" dirty="0" err="1"/>
              <a:t>about</a:t>
            </a:r>
            <a:r>
              <a:rPr lang="sv-SE" dirty="0"/>
              <a:t> the </a:t>
            </a:r>
            <a:r>
              <a:rPr lang="sv-SE" dirty="0" err="1"/>
              <a:t>quest</a:t>
            </a:r>
            <a:r>
              <a:rPr lang="sv-SE" dirty="0"/>
              <a:t> for </a:t>
            </a:r>
            <a:r>
              <a:rPr lang="sv-SE" dirty="0" err="1"/>
              <a:t>glory</a:t>
            </a:r>
            <a:r>
              <a:rPr lang="sv-SE" dirty="0"/>
              <a:t> (</a:t>
            </a:r>
            <a:r>
              <a:rPr lang="sv-SE" i="1" dirty="0" err="1"/>
              <a:t>hierarchy</a:t>
            </a:r>
            <a:r>
              <a:rPr lang="sv-SE" dirty="0"/>
              <a:t>)</a:t>
            </a:r>
            <a:endParaRPr lang="en-FI" dirty="0"/>
          </a:p>
        </p:txBody>
      </p:sp>
      <p:cxnSp>
        <p:nvCxnSpPr>
          <p:cNvPr id="6" name="Straight Arrow Connector 5">
            <a:extLst>
              <a:ext uri="{FF2B5EF4-FFF2-40B4-BE49-F238E27FC236}">
                <a16:creationId xmlns:a16="http://schemas.microsoft.com/office/drawing/2014/main" id="{39C668FD-9D0D-40BC-A8FA-8D4BDD63A273}"/>
              </a:ext>
            </a:extLst>
          </p:cNvPr>
          <p:cNvCxnSpPr/>
          <p:nvPr/>
        </p:nvCxnSpPr>
        <p:spPr>
          <a:xfrm>
            <a:off x="533400" y="3048000"/>
            <a:ext cx="80772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80FA7B-138B-4344-9F66-F839DFEF410A}"/>
              </a:ext>
            </a:extLst>
          </p:cNvPr>
          <p:cNvCxnSpPr/>
          <p:nvPr/>
        </p:nvCxnSpPr>
        <p:spPr>
          <a:xfrm>
            <a:off x="4114800" y="990600"/>
            <a:ext cx="76200" cy="38862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66D894-742F-44E2-98F5-E626D1F657A2}"/>
              </a:ext>
            </a:extLst>
          </p:cNvPr>
          <p:cNvSpPr txBox="1"/>
          <p:nvPr/>
        </p:nvSpPr>
        <p:spPr>
          <a:xfrm>
            <a:off x="1524000" y="525941"/>
            <a:ext cx="5943600" cy="461665"/>
          </a:xfrm>
          <a:prstGeom prst="rect">
            <a:avLst/>
          </a:prstGeom>
          <a:noFill/>
        </p:spPr>
        <p:txBody>
          <a:bodyPr wrap="square">
            <a:spAutoFit/>
          </a:bodyPr>
          <a:lstStyle/>
          <a:p>
            <a:pPr algn="ctr"/>
            <a:r>
              <a:rPr lang="sv-SE" dirty="0"/>
              <a:t>The gift is </a:t>
            </a:r>
            <a:r>
              <a:rPr lang="sv-SE" dirty="0" err="1"/>
              <a:t>about</a:t>
            </a:r>
            <a:r>
              <a:rPr lang="sv-SE" dirty="0"/>
              <a:t> ritual  </a:t>
            </a:r>
            <a:r>
              <a:rPr lang="sv-SE" i="1" dirty="0"/>
              <a:t>obligation</a:t>
            </a:r>
          </a:p>
        </p:txBody>
      </p:sp>
      <p:sp>
        <p:nvSpPr>
          <p:cNvPr id="12" name="TextBox 11">
            <a:extLst>
              <a:ext uri="{FF2B5EF4-FFF2-40B4-BE49-F238E27FC236}">
                <a16:creationId xmlns:a16="http://schemas.microsoft.com/office/drawing/2014/main" id="{C8B5BDB5-1C27-4C87-98DD-6954272E0B4D}"/>
              </a:ext>
            </a:extLst>
          </p:cNvPr>
          <p:cNvSpPr txBox="1"/>
          <p:nvPr/>
        </p:nvSpPr>
        <p:spPr>
          <a:xfrm>
            <a:off x="914400" y="4872335"/>
            <a:ext cx="6858000" cy="461665"/>
          </a:xfrm>
          <a:prstGeom prst="rect">
            <a:avLst/>
          </a:prstGeom>
          <a:noFill/>
        </p:spPr>
        <p:txBody>
          <a:bodyPr wrap="square">
            <a:spAutoFit/>
          </a:bodyPr>
          <a:lstStyle/>
          <a:p>
            <a:pPr algn="ctr"/>
            <a:r>
              <a:rPr lang="sv-SE" dirty="0"/>
              <a:t>The gift is </a:t>
            </a:r>
            <a:r>
              <a:rPr lang="sv-SE" dirty="0" err="1"/>
              <a:t>above</a:t>
            </a:r>
            <a:r>
              <a:rPr lang="sv-SE" dirty="0"/>
              <a:t> all </a:t>
            </a:r>
            <a:r>
              <a:rPr lang="sv-SE" dirty="0" err="1"/>
              <a:t>about</a:t>
            </a:r>
            <a:r>
              <a:rPr lang="sv-SE" dirty="0"/>
              <a:t> </a:t>
            </a:r>
            <a:r>
              <a:rPr lang="sv-SE" dirty="0" err="1"/>
              <a:t>generativity</a:t>
            </a:r>
            <a:r>
              <a:rPr lang="sv-SE" dirty="0"/>
              <a:t> (</a:t>
            </a:r>
            <a:r>
              <a:rPr lang="sv-SE" i="1" dirty="0" err="1"/>
              <a:t>liberty</a:t>
            </a:r>
            <a:r>
              <a:rPr lang="sv-SE" dirty="0"/>
              <a:t>)</a:t>
            </a:r>
          </a:p>
        </p:txBody>
      </p:sp>
      <p:sp>
        <p:nvSpPr>
          <p:cNvPr id="14" name="TextBox 13">
            <a:extLst>
              <a:ext uri="{FF2B5EF4-FFF2-40B4-BE49-F238E27FC236}">
                <a16:creationId xmlns:a16="http://schemas.microsoft.com/office/drawing/2014/main" id="{7619B8FB-C9A5-48E1-ADCE-ED2931F8F181}"/>
              </a:ext>
            </a:extLst>
          </p:cNvPr>
          <p:cNvSpPr txBox="1"/>
          <p:nvPr/>
        </p:nvSpPr>
        <p:spPr>
          <a:xfrm>
            <a:off x="188042" y="2240341"/>
            <a:ext cx="2936158" cy="1200329"/>
          </a:xfrm>
          <a:prstGeom prst="rect">
            <a:avLst/>
          </a:prstGeom>
          <a:noFill/>
        </p:spPr>
        <p:txBody>
          <a:bodyPr wrap="square">
            <a:spAutoFit/>
          </a:bodyPr>
          <a:lstStyle/>
          <a:p>
            <a:pPr algn="ctr"/>
            <a:r>
              <a:rPr lang="sv-SE" dirty="0"/>
              <a:t>The gift (donation) is </a:t>
            </a:r>
            <a:r>
              <a:rPr lang="sv-SE" dirty="0" err="1"/>
              <a:t>about</a:t>
            </a:r>
            <a:r>
              <a:rPr lang="sv-SE" dirty="0"/>
              <a:t> the </a:t>
            </a:r>
            <a:r>
              <a:rPr lang="sv-SE" dirty="0" err="1"/>
              <a:t>desire</a:t>
            </a:r>
            <a:r>
              <a:rPr lang="sv-SE" dirty="0"/>
              <a:t> to </a:t>
            </a:r>
            <a:r>
              <a:rPr lang="sv-SE" dirty="0" err="1"/>
              <a:t>belong</a:t>
            </a:r>
            <a:r>
              <a:rPr lang="sv-SE" dirty="0"/>
              <a:t> (</a:t>
            </a:r>
            <a:r>
              <a:rPr lang="sv-SE" i="1" dirty="0" err="1"/>
              <a:t>alliance</a:t>
            </a:r>
            <a:r>
              <a:rPr lang="sv-SE" i="1" dirty="0"/>
              <a:t>)</a:t>
            </a:r>
          </a:p>
        </p:txBody>
      </p:sp>
    </p:spTree>
    <p:extLst>
      <p:ext uri="{BB962C8B-B14F-4D97-AF65-F5344CB8AC3E}">
        <p14:creationId xmlns:p14="http://schemas.microsoft.com/office/powerpoint/2010/main" val="28025001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3878-ADF2-49AB-8188-9BECA6F91491}"/>
              </a:ext>
            </a:extLst>
          </p:cNvPr>
          <p:cNvSpPr>
            <a:spLocks noGrp="1"/>
          </p:cNvSpPr>
          <p:nvPr>
            <p:ph type="title"/>
          </p:nvPr>
        </p:nvSpPr>
        <p:spPr/>
        <p:txBody>
          <a:bodyPr/>
          <a:lstStyle/>
          <a:p>
            <a:r>
              <a:rPr lang="en-US" dirty="0"/>
              <a:t>But also….</a:t>
            </a:r>
            <a:endParaRPr lang="en-FI" dirty="0"/>
          </a:p>
        </p:txBody>
      </p:sp>
      <p:sp>
        <p:nvSpPr>
          <p:cNvPr id="3" name="Content Placeholder 2">
            <a:extLst>
              <a:ext uri="{FF2B5EF4-FFF2-40B4-BE49-F238E27FC236}">
                <a16:creationId xmlns:a16="http://schemas.microsoft.com/office/drawing/2014/main" id="{72940495-03F3-431B-9294-D1AB9AE0F3F7}"/>
              </a:ext>
            </a:extLst>
          </p:cNvPr>
          <p:cNvSpPr>
            <a:spLocks noGrp="1"/>
          </p:cNvSpPr>
          <p:nvPr>
            <p:ph idx="1"/>
          </p:nvPr>
        </p:nvSpPr>
        <p:spPr/>
        <p:txBody>
          <a:bodyPr/>
          <a:lstStyle/>
          <a:p>
            <a:r>
              <a:rPr lang="en-US" dirty="0"/>
              <a:t>3 bases and 3 principles to produce the social order</a:t>
            </a:r>
          </a:p>
          <a:p>
            <a:r>
              <a:rPr lang="en-US" dirty="0"/>
              <a:t>Selling: </a:t>
            </a:r>
            <a:r>
              <a:rPr lang="en-US" dirty="0" err="1"/>
              <a:t>compl</a:t>
            </a:r>
            <a:r>
              <a:rPr lang="sv-SE" dirty="0" err="1"/>
              <a:t>etely</a:t>
            </a:r>
            <a:r>
              <a:rPr lang="sv-SE" dirty="0"/>
              <a:t> </a:t>
            </a:r>
            <a:r>
              <a:rPr lang="sv-SE" dirty="0" err="1"/>
              <a:t>separating</a:t>
            </a:r>
            <a:r>
              <a:rPr lang="sv-SE" dirty="0"/>
              <a:t> the </a:t>
            </a:r>
            <a:r>
              <a:rPr lang="sv-SE" dirty="0" err="1"/>
              <a:t>thing</a:t>
            </a:r>
            <a:r>
              <a:rPr lang="sv-SE" dirty="0"/>
              <a:t> from the person; </a:t>
            </a:r>
            <a:r>
              <a:rPr lang="sv-SE" dirty="0" err="1"/>
              <a:t>objects</a:t>
            </a:r>
            <a:r>
              <a:rPr lang="sv-SE" dirty="0"/>
              <a:t> </a:t>
            </a:r>
            <a:r>
              <a:rPr lang="sv-SE" dirty="0" err="1"/>
              <a:t>are</a:t>
            </a:r>
            <a:r>
              <a:rPr lang="sv-SE" dirty="0"/>
              <a:t> </a:t>
            </a:r>
            <a:r>
              <a:rPr lang="sv-SE" dirty="0" err="1"/>
              <a:t>alienable</a:t>
            </a:r>
            <a:r>
              <a:rPr lang="sv-SE" dirty="0"/>
              <a:t> and </a:t>
            </a:r>
            <a:r>
              <a:rPr lang="sv-SE" dirty="0" err="1"/>
              <a:t>alienated</a:t>
            </a:r>
            <a:endParaRPr lang="sv-SE" dirty="0"/>
          </a:p>
          <a:p>
            <a:r>
              <a:rPr lang="sv-SE" dirty="0" err="1"/>
              <a:t>Giving</a:t>
            </a:r>
            <a:r>
              <a:rPr lang="sv-SE" dirty="0"/>
              <a:t>: </a:t>
            </a:r>
            <a:r>
              <a:rPr lang="sv-SE" dirty="0" err="1"/>
              <a:t>maintaining</a:t>
            </a:r>
            <a:r>
              <a:rPr lang="sv-SE" dirty="0"/>
              <a:t> </a:t>
            </a:r>
            <a:r>
              <a:rPr lang="sv-SE" dirty="0" err="1"/>
              <a:t>something</a:t>
            </a:r>
            <a:r>
              <a:rPr lang="sv-SE" dirty="0"/>
              <a:t> of the person in the </a:t>
            </a:r>
            <a:r>
              <a:rPr lang="sv-SE" dirty="0" err="1"/>
              <a:t>thing</a:t>
            </a:r>
            <a:r>
              <a:rPr lang="sv-SE" dirty="0"/>
              <a:t> given; </a:t>
            </a:r>
            <a:r>
              <a:rPr lang="sv-SE" dirty="0" err="1"/>
              <a:t>objects</a:t>
            </a:r>
            <a:r>
              <a:rPr lang="sv-SE" dirty="0"/>
              <a:t> </a:t>
            </a:r>
            <a:r>
              <a:rPr lang="sv-SE" dirty="0" err="1"/>
              <a:t>are</a:t>
            </a:r>
            <a:r>
              <a:rPr lang="sv-SE" dirty="0"/>
              <a:t> </a:t>
            </a:r>
            <a:r>
              <a:rPr lang="sv-SE" dirty="0" err="1"/>
              <a:t>inalienable</a:t>
            </a:r>
            <a:r>
              <a:rPr lang="sv-SE" dirty="0"/>
              <a:t> and </a:t>
            </a:r>
            <a:r>
              <a:rPr lang="sv-SE" dirty="0" err="1"/>
              <a:t>alienated</a:t>
            </a:r>
            <a:endParaRPr lang="sv-SE" dirty="0"/>
          </a:p>
          <a:p>
            <a:r>
              <a:rPr lang="sv-SE" dirty="0" err="1"/>
              <a:t>Keeping</a:t>
            </a:r>
            <a:r>
              <a:rPr lang="sv-SE" dirty="0"/>
              <a:t>: in the union of person and </a:t>
            </a:r>
            <a:r>
              <a:rPr lang="sv-SE" dirty="0" err="1"/>
              <a:t>thing</a:t>
            </a:r>
            <a:r>
              <a:rPr lang="sv-SE" dirty="0"/>
              <a:t> </a:t>
            </a:r>
            <a:r>
              <a:rPr lang="sv-SE" dirty="0" err="1"/>
              <a:t>reside</a:t>
            </a:r>
            <a:r>
              <a:rPr lang="sv-SE" dirty="0"/>
              <a:t> an affirmation of </a:t>
            </a:r>
            <a:r>
              <a:rPr lang="sv-SE" dirty="0" err="1"/>
              <a:t>historial</a:t>
            </a:r>
            <a:r>
              <a:rPr lang="sv-SE" dirty="0"/>
              <a:t> </a:t>
            </a:r>
            <a:r>
              <a:rPr lang="sv-SE" dirty="0" err="1"/>
              <a:t>identity</a:t>
            </a:r>
            <a:r>
              <a:rPr lang="sv-SE" dirty="0"/>
              <a:t> </a:t>
            </a:r>
            <a:r>
              <a:rPr lang="sv-SE" dirty="0" err="1"/>
              <a:t>that</a:t>
            </a:r>
            <a:r>
              <a:rPr lang="sv-SE" dirty="0"/>
              <a:t> must be </a:t>
            </a:r>
            <a:r>
              <a:rPr lang="sv-SE" dirty="0" err="1"/>
              <a:t>passed</a:t>
            </a:r>
            <a:r>
              <a:rPr lang="sv-SE" dirty="0"/>
              <a:t> on; </a:t>
            </a:r>
            <a:r>
              <a:rPr lang="sv-SE" dirty="0" err="1"/>
              <a:t>objects</a:t>
            </a:r>
            <a:r>
              <a:rPr lang="sv-SE" dirty="0"/>
              <a:t> </a:t>
            </a:r>
            <a:r>
              <a:rPr lang="sv-SE" dirty="0" err="1"/>
              <a:t>are</a:t>
            </a:r>
            <a:r>
              <a:rPr lang="sv-SE" dirty="0"/>
              <a:t> </a:t>
            </a:r>
            <a:r>
              <a:rPr lang="sv-SE" dirty="0" err="1"/>
              <a:t>inablienable</a:t>
            </a:r>
            <a:r>
              <a:rPr lang="sv-SE" dirty="0"/>
              <a:t> and unalienated</a:t>
            </a:r>
          </a:p>
          <a:p>
            <a:endParaRPr lang="en-FI" dirty="0"/>
          </a:p>
        </p:txBody>
      </p:sp>
    </p:spTree>
    <p:extLst>
      <p:ext uri="{BB962C8B-B14F-4D97-AF65-F5344CB8AC3E}">
        <p14:creationId xmlns:p14="http://schemas.microsoft.com/office/powerpoint/2010/main" val="1524645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normAutofit fontScale="90000"/>
          </a:bodyPr>
          <a:lstStyle/>
          <a:p>
            <a:pPr fontAlgn="auto">
              <a:spcAft>
                <a:spcPts val="0"/>
              </a:spcAft>
              <a:defRPr/>
            </a:pPr>
            <a:r>
              <a:rPr lang="en-US"/>
              <a:t>Thank you!</a:t>
            </a:r>
            <a:br>
              <a:rPr lang="en-US"/>
            </a:br>
            <a:r>
              <a:rPr lang="en-US"/>
              <a:t>Questions?</a:t>
            </a:r>
          </a:p>
        </p:txBody>
      </p:sp>
      <p:pic>
        <p:nvPicPr>
          <p:cNvPr id="67587" name="Picture 2" descr="C:\Users\earnould2\AppData\Local\Microsoft\Windows\Temporary Internet Files\Content.IE5\AR4YLT3P\MPj04309250000[1].jpg"/>
          <p:cNvPicPr>
            <a:picLocks noGrp="1" noChangeAspect="1" noChangeArrowheads="1"/>
          </p:cNvPicPr>
          <p:nvPr>
            <p:ph sz="quarter" idx="1"/>
          </p:nvPr>
        </p:nvPicPr>
        <p:blipFill>
          <a:blip r:embed="rId3" cstate="print"/>
          <a:srcRect/>
          <a:stretch>
            <a:fillRect/>
          </a:stretch>
        </p:blipFill>
        <p:spPr>
          <a:xfrm>
            <a:off x="1752600" y="228600"/>
            <a:ext cx="6230938" cy="4572000"/>
          </a:xfrm>
          <a:noFill/>
        </p:spPr>
      </p:pic>
    </p:spTree>
    <p:extLst>
      <p:ext uri="{BB962C8B-B14F-4D97-AF65-F5344CB8AC3E}">
        <p14:creationId xmlns:p14="http://schemas.microsoft.com/office/powerpoint/2010/main" val="31669100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600" dirty="0"/>
              <a:t>What’s all this to do with marketing and consumer society?</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701713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FE9E5-B554-43FF-B00D-D1EEE78245DA}"/>
              </a:ext>
            </a:extLst>
          </p:cNvPr>
          <p:cNvPicPr>
            <a:picLocks noChangeAspect="1"/>
          </p:cNvPicPr>
          <p:nvPr/>
        </p:nvPicPr>
        <p:blipFill>
          <a:blip r:embed="rId2"/>
          <a:stretch>
            <a:fillRect/>
          </a:stretch>
        </p:blipFill>
        <p:spPr>
          <a:xfrm>
            <a:off x="396061" y="2178728"/>
            <a:ext cx="1628775" cy="1905000"/>
          </a:xfrm>
          <a:prstGeom prst="rect">
            <a:avLst/>
          </a:prstGeom>
        </p:spPr>
      </p:pic>
      <p:sp>
        <p:nvSpPr>
          <p:cNvPr id="3" name="Title 2">
            <a:extLst>
              <a:ext uri="{FF2B5EF4-FFF2-40B4-BE49-F238E27FC236}">
                <a16:creationId xmlns:a16="http://schemas.microsoft.com/office/drawing/2014/main" id="{9334C224-A681-4D5B-905E-B9B6C4AFBC35}"/>
              </a:ext>
            </a:extLst>
          </p:cNvPr>
          <p:cNvSpPr>
            <a:spLocks noGrp="1"/>
          </p:cNvSpPr>
          <p:nvPr>
            <p:ph type="title"/>
          </p:nvPr>
        </p:nvSpPr>
        <p:spPr/>
        <p:txBody>
          <a:bodyPr>
            <a:normAutofit fontScale="90000"/>
          </a:bodyPr>
          <a:lstStyle/>
          <a:p>
            <a:r>
              <a:rPr lang="en-US" dirty="0"/>
              <a:t>The self is a social product</a:t>
            </a:r>
            <a:endParaRPr lang="fi-FI" dirty="0"/>
          </a:p>
        </p:txBody>
      </p:sp>
      <p:sp>
        <p:nvSpPr>
          <p:cNvPr id="5" name="Text Placeholder 4">
            <a:extLst>
              <a:ext uri="{FF2B5EF4-FFF2-40B4-BE49-F238E27FC236}">
                <a16:creationId xmlns:a16="http://schemas.microsoft.com/office/drawing/2014/main" id="{7A267210-5B93-4B3C-A4CC-349DBB4A893C}"/>
              </a:ext>
            </a:extLst>
          </p:cNvPr>
          <p:cNvSpPr>
            <a:spLocks noGrp="1"/>
          </p:cNvSpPr>
          <p:nvPr>
            <p:ph type="body" idx="1"/>
          </p:nvPr>
        </p:nvSpPr>
        <p:spPr/>
        <p:txBody>
          <a:bodyPr/>
          <a:lstStyle/>
          <a:p>
            <a:r>
              <a:rPr lang="sv-SE" dirty="0"/>
              <a:t>The </a:t>
            </a:r>
            <a:r>
              <a:rPr lang="sv-SE" dirty="0" err="1"/>
              <a:t>consumer</a:t>
            </a:r>
            <a:r>
              <a:rPr lang="sv-SE" dirty="0"/>
              <a:t> </a:t>
            </a:r>
            <a:r>
              <a:rPr lang="sv-SE" dirty="0" err="1"/>
              <a:t>self</a:t>
            </a:r>
            <a:endParaRPr lang="en-FI" dirty="0"/>
          </a:p>
        </p:txBody>
      </p:sp>
      <p:pic>
        <p:nvPicPr>
          <p:cNvPr id="8" name="Content Placeholder 7">
            <a:extLst>
              <a:ext uri="{FF2B5EF4-FFF2-40B4-BE49-F238E27FC236}">
                <a16:creationId xmlns:a16="http://schemas.microsoft.com/office/drawing/2014/main" id="{BFBA9825-5176-4C97-92A3-1D2954DFE601}"/>
              </a:ext>
            </a:extLst>
          </p:cNvPr>
          <p:cNvPicPr>
            <a:picLocks noGrp="1" noChangeAspect="1"/>
          </p:cNvPicPr>
          <p:nvPr>
            <p:ph sz="half" idx="2"/>
          </p:nvPr>
        </p:nvPicPr>
        <p:blipFill rotWithShape="1">
          <a:blip r:embed="rId3"/>
          <a:stretch/>
        </p:blipFill>
        <p:spPr>
          <a:xfrm>
            <a:off x="1825625" y="1509712"/>
            <a:ext cx="1908175" cy="3057417"/>
          </a:xfrm>
          <a:prstGeom prst="rect">
            <a:avLst/>
          </a:prstGeom>
          <a:noFill/>
        </p:spPr>
      </p:pic>
      <p:sp>
        <p:nvSpPr>
          <p:cNvPr id="7" name="Text Placeholder 6">
            <a:extLst>
              <a:ext uri="{FF2B5EF4-FFF2-40B4-BE49-F238E27FC236}">
                <a16:creationId xmlns:a16="http://schemas.microsoft.com/office/drawing/2014/main" id="{105F211F-8825-4E9C-AF33-B1EEC4999D64}"/>
              </a:ext>
            </a:extLst>
          </p:cNvPr>
          <p:cNvSpPr>
            <a:spLocks noGrp="1"/>
          </p:cNvSpPr>
          <p:nvPr>
            <p:ph type="body" sz="quarter" idx="3"/>
          </p:nvPr>
        </p:nvSpPr>
        <p:spPr/>
        <p:txBody>
          <a:bodyPr/>
          <a:lstStyle/>
          <a:p>
            <a:r>
              <a:rPr lang="en-US" sz="2400" dirty="0"/>
              <a:t>The </a:t>
            </a:r>
            <a:r>
              <a:rPr lang="en-US" sz="2400" dirty="0" err="1"/>
              <a:t>responsabilized</a:t>
            </a:r>
            <a:r>
              <a:rPr lang="en-US" sz="2400" dirty="0"/>
              <a:t> self</a:t>
            </a:r>
            <a:endParaRPr lang="fi-FI" sz="2400" dirty="0"/>
          </a:p>
        </p:txBody>
      </p:sp>
      <p:pic>
        <p:nvPicPr>
          <p:cNvPr id="1026" name="Picture 2" descr="Dr. Markus Giesler | Consumer Researcher">
            <a:extLst>
              <a:ext uri="{FF2B5EF4-FFF2-40B4-BE49-F238E27FC236}">
                <a16:creationId xmlns:a16="http://schemas.microsoft.com/office/drawing/2014/main" id="{1544294E-3C4A-4E29-9648-671495E28214}"/>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953000" y="1583848"/>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smiling for the camera&#10;&#10;Description automatically generated with low confidence">
            <a:extLst>
              <a:ext uri="{FF2B5EF4-FFF2-40B4-BE49-F238E27FC236}">
                <a16:creationId xmlns:a16="http://schemas.microsoft.com/office/drawing/2014/main" id="{97B107B9-B43F-4595-88A4-3CBFE97B13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583847"/>
            <a:ext cx="2105314" cy="2378553"/>
          </a:xfrm>
          <a:prstGeom prst="rect">
            <a:avLst/>
          </a:prstGeom>
        </p:spPr>
      </p:pic>
    </p:spTree>
    <p:extLst>
      <p:ext uri="{BB962C8B-B14F-4D97-AF65-F5344CB8AC3E}">
        <p14:creationId xmlns:p14="http://schemas.microsoft.com/office/powerpoint/2010/main" val="21946819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3600" dirty="0"/>
              <a:t>The non-contractual organization of consumer culture</a:t>
            </a:r>
          </a:p>
        </p:txBody>
      </p:sp>
      <p:sp>
        <p:nvSpPr>
          <p:cNvPr id="53251" name="Content Placeholder 2"/>
          <p:cNvSpPr>
            <a:spLocks noGrp="1"/>
          </p:cNvSpPr>
          <p:nvPr>
            <p:ph idx="1"/>
          </p:nvPr>
        </p:nvSpPr>
        <p:spPr/>
        <p:txBody>
          <a:bodyPr>
            <a:normAutofit fontScale="77500" lnSpcReduction="20000"/>
          </a:bodyPr>
          <a:lstStyle/>
          <a:p>
            <a:pPr>
              <a:buFont typeface="Arial" charset="0"/>
              <a:buChar char="•"/>
            </a:pPr>
            <a:r>
              <a:rPr lang="en-US" sz="2400" b="1" dirty="0"/>
              <a:t>Sherry, Belk, Otnes, Fischer</a:t>
            </a:r>
            <a:r>
              <a:rPr lang="en-US" sz="2400" dirty="0"/>
              <a:t>, interpersonal gifting</a:t>
            </a:r>
          </a:p>
          <a:p>
            <a:pPr>
              <a:buFont typeface="Arial" charset="0"/>
              <a:buChar char="•"/>
            </a:pPr>
            <a:r>
              <a:rPr lang="en-US" sz="2400" b="1" dirty="0"/>
              <a:t>Mick &amp; </a:t>
            </a:r>
            <a:r>
              <a:rPr lang="en-US" sz="2400" b="1" dirty="0" err="1"/>
              <a:t>DeMoss</a:t>
            </a:r>
            <a:r>
              <a:rPr lang="en-US" sz="2400" b="1" dirty="0"/>
              <a:t>, </a:t>
            </a:r>
            <a:r>
              <a:rPr lang="en-US" dirty="0"/>
              <a:t>self</a:t>
            </a:r>
            <a:r>
              <a:rPr lang="en-US" sz="2400" dirty="0"/>
              <a:t> gifting</a:t>
            </a:r>
          </a:p>
          <a:p>
            <a:pPr>
              <a:buFont typeface="Arial" charset="0"/>
              <a:buChar char="•"/>
            </a:pPr>
            <a:r>
              <a:rPr lang="en-US" sz="2400" b="1" dirty="0" err="1"/>
              <a:t>Curasi</a:t>
            </a:r>
            <a:r>
              <a:rPr lang="en-US" sz="2400" b="1" dirty="0"/>
              <a:t>, Arnould </a:t>
            </a:r>
            <a:r>
              <a:rPr lang="en-US" b="1" dirty="0"/>
              <a:t>&amp; Price</a:t>
            </a:r>
            <a:r>
              <a:rPr lang="en-US" sz="2400" b="1" dirty="0"/>
              <a:t>’s, inalienable possessions</a:t>
            </a:r>
          </a:p>
          <a:p>
            <a:pPr>
              <a:buFont typeface="Arial" charset="0"/>
              <a:buChar char="•"/>
            </a:pPr>
            <a:r>
              <a:rPr lang="en-US" sz="2400" b="1" dirty="0"/>
              <a:t>Kozinets and Sherry’s</a:t>
            </a:r>
            <a:r>
              <a:rPr lang="en-US" sz="2400" dirty="0"/>
              <a:t>, Burning Man’s intermediate modes of exchange</a:t>
            </a:r>
          </a:p>
          <a:p>
            <a:pPr>
              <a:buFont typeface="Arial" charset="0"/>
              <a:buChar char="•"/>
            </a:pPr>
            <a:r>
              <a:rPr lang="fi-FI" b="1" dirty="0" err="1"/>
              <a:t>Giesler’s</a:t>
            </a:r>
            <a:r>
              <a:rPr lang="fi-FI" b="1" dirty="0"/>
              <a:t>, </a:t>
            </a:r>
            <a:r>
              <a:rPr lang="fi-FI" b="1" dirty="0" err="1"/>
              <a:t>Gift</a:t>
            </a:r>
            <a:r>
              <a:rPr lang="fi-FI" b="1" dirty="0"/>
              <a:t> </a:t>
            </a:r>
            <a:r>
              <a:rPr lang="fi-FI" b="1" dirty="0" err="1"/>
              <a:t>systems</a:t>
            </a:r>
            <a:endParaRPr lang="en-US" sz="2400" b="1" dirty="0"/>
          </a:p>
          <a:p>
            <a:pPr>
              <a:buFont typeface="Arial" charset="0"/>
              <a:buChar char="•"/>
            </a:pPr>
            <a:r>
              <a:rPr lang="fi-FI" b="1" dirty="0" err="1"/>
              <a:t>Marcoux</a:t>
            </a:r>
            <a:r>
              <a:rPr lang="fi-FI" dirty="0" err="1"/>
              <a:t>’s</a:t>
            </a:r>
            <a:r>
              <a:rPr lang="fi-FI" dirty="0"/>
              <a:t>, </a:t>
            </a:r>
            <a:r>
              <a:rPr lang="fi-FI" dirty="0" err="1"/>
              <a:t>escape</a:t>
            </a:r>
            <a:r>
              <a:rPr lang="fi-FI" dirty="0"/>
              <a:t> </a:t>
            </a:r>
            <a:r>
              <a:rPr lang="fi-FI" dirty="0" err="1"/>
              <a:t>from</a:t>
            </a:r>
            <a:r>
              <a:rPr lang="fi-FI" dirty="0"/>
              <a:t> the </a:t>
            </a:r>
            <a:r>
              <a:rPr lang="fi-FI" dirty="0" err="1"/>
              <a:t>gift</a:t>
            </a:r>
            <a:endParaRPr lang="en-US" sz="2400" dirty="0"/>
          </a:p>
          <a:p>
            <a:pPr>
              <a:buFont typeface="Arial" charset="0"/>
              <a:buChar char="•"/>
            </a:pPr>
            <a:r>
              <a:rPr lang="fi-FI" b="1" dirty="0" err="1"/>
              <a:t>Bradford’s</a:t>
            </a:r>
            <a:r>
              <a:rPr lang="fi-FI" b="1" dirty="0"/>
              <a:t>, </a:t>
            </a:r>
            <a:r>
              <a:rPr lang="fi-FI" b="1" dirty="0" err="1"/>
              <a:t>intergenerational</a:t>
            </a:r>
            <a:r>
              <a:rPr lang="fi-FI" b="1" dirty="0"/>
              <a:t> </a:t>
            </a:r>
            <a:r>
              <a:rPr lang="fi-FI" b="1" dirty="0" err="1"/>
              <a:t>giving</a:t>
            </a:r>
            <a:endParaRPr lang="en-US" b="1" dirty="0"/>
          </a:p>
          <a:p>
            <a:pPr>
              <a:buFont typeface="Arial" charset="0"/>
              <a:buChar char="•"/>
            </a:pPr>
            <a:r>
              <a:rPr lang="fi-FI" b="1" dirty="0"/>
              <a:t>Weinberger and Wallendorf,  </a:t>
            </a:r>
            <a:r>
              <a:rPr lang="fi-FI" b="1" dirty="0" err="1"/>
              <a:t>Mardi</a:t>
            </a:r>
            <a:r>
              <a:rPr lang="fi-FI" b="1" dirty="0"/>
              <a:t> </a:t>
            </a:r>
            <a:r>
              <a:rPr lang="fi-FI" b="1" dirty="0" err="1"/>
              <a:t>Gras</a:t>
            </a:r>
            <a:r>
              <a:rPr lang="fi-FI" b="1" dirty="0"/>
              <a:t> </a:t>
            </a:r>
            <a:r>
              <a:rPr lang="fi-FI" b="1" dirty="0" err="1"/>
              <a:t>potlatch</a:t>
            </a:r>
            <a:endParaRPr lang="fi-FI" b="1" dirty="0"/>
          </a:p>
          <a:p>
            <a:pPr>
              <a:buFont typeface="Arial" charset="0"/>
              <a:buChar char="•"/>
            </a:pPr>
            <a:r>
              <a:rPr lang="en-US" sz="2400" b="1" dirty="0" err="1"/>
              <a:t>Figueirdo</a:t>
            </a:r>
            <a:r>
              <a:rPr lang="en-US" sz="2400" b="1" dirty="0"/>
              <a:t> and Scaraboto</a:t>
            </a:r>
          </a:p>
          <a:p>
            <a:pPr lvl="1">
              <a:buFont typeface="Arial" charset="0"/>
              <a:buChar char="•"/>
            </a:pPr>
            <a:r>
              <a:rPr lang="en-US" dirty="0"/>
              <a:t>Circulation of geo-caching tokens</a:t>
            </a:r>
          </a:p>
          <a:p>
            <a:pPr lvl="1">
              <a:buFont typeface="Arial" charset="0"/>
              <a:buChar char="•"/>
            </a:pPr>
            <a:r>
              <a:rPr lang="en-US" dirty="0"/>
              <a:t>Tiny altars</a:t>
            </a:r>
          </a:p>
          <a:p>
            <a:pPr>
              <a:buFont typeface="Arial" charset="0"/>
              <a:buChar char="•"/>
            </a:pPr>
            <a:r>
              <a:rPr lang="en-US" b="1" dirty="0"/>
              <a:t>Arnould, Arsel, Karababa, Kjeldgaard </a:t>
            </a:r>
            <a:r>
              <a:rPr lang="en-US" dirty="0"/>
              <a:t>: constitution of value</a:t>
            </a:r>
          </a:p>
          <a:p>
            <a:pPr>
              <a:buFont typeface="Arial" charset="0"/>
              <a:buChar char="•"/>
            </a:pPr>
            <a:endParaRPr lang="en-US" sz="2400" dirty="0"/>
          </a:p>
        </p:txBody>
      </p:sp>
    </p:spTree>
    <p:extLst>
      <p:ext uri="{BB962C8B-B14F-4D97-AF65-F5344CB8AC3E}">
        <p14:creationId xmlns:p14="http://schemas.microsoft.com/office/powerpoint/2010/main" val="18175735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2800" dirty="0"/>
              <a:t>Intra-community Gifting</a:t>
            </a:r>
          </a:p>
        </p:txBody>
      </p:sp>
      <p:sp>
        <p:nvSpPr>
          <p:cNvPr id="3" name="Espace réservé du texte 2"/>
          <p:cNvSpPr>
            <a:spLocks noGrp="1"/>
          </p:cNvSpPr>
          <p:nvPr>
            <p:ph type="body" idx="1"/>
          </p:nvPr>
        </p:nvSpPr>
        <p:spPr/>
        <p:txBody>
          <a:bodyPr>
            <a:normAutofit fontScale="62500" lnSpcReduction="20000"/>
          </a:bodyPr>
          <a:lstStyle/>
          <a:p>
            <a:r>
              <a:rPr lang="fr-FR" dirty="0"/>
              <a:t>Class &amp; </a:t>
            </a:r>
            <a:r>
              <a:rPr lang="fr-FR" dirty="0" err="1"/>
              <a:t>Other</a:t>
            </a:r>
            <a:r>
              <a:rPr lang="fr-FR" dirty="0"/>
              <a:t> Divisions</a:t>
            </a:r>
          </a:p>
          <a:p>
            <a:r>
              <a:rPr lang="fr-FR" dirty="0" err="1"/>
              <a:t>Stratified</a:t>
            </a:r>
            <a:r>
              <a:rPr lang="fr-FR" dirty="0"/>
              <a:t> « </a:t>
            </a:r>
            <a:r>
              <a:rPr lang="fr-FR" dirty="0" err="1"/>
              <a:t>we</a:t>
            </a:r>
            <a:r>
              <a:rPr lang="fr-FR" dirty="0"/>
              <a:t> »</a:t>
            </a:r>
          </a:p>
        </p:txBody>
      </p:sp>
      <p:pic>
        <p:nvPicPr>
          <p:cNvPr id="125954" name="Picture 2" descr="Krewe"/>
          <p:cNvPicPr>
            <a:picLocks noGrp="1" noChangeAspect="1" noChangeArrowheads="1"/>
          </p:cNvPicPr>
          <p:nvPr>
            <p:ph sz="half" idx="2"/>
          </p:nvPr>
        </p:nvPicPr>
        <p:blipFill>
          <a:blip r:embed="rId3" cstate="print"/>
          <a:stretch>
            <a:fillRect/>
          </a:stretch>
        </p:blipFill>
        <p:spPr bwMode="auto">
          <a:xfrm>
            <a:off x="762000" y="2133600"/>
            <a:ext cx="3409704" cy="2636838"/>
          </a:xfrm>
          <a:prstGeom prst="rect">
            <a:avLst/>
          </a:prstGeom>
          <a:noFill/>
        </p:spPr>
      </p:pic>
      <p:sp>
        <p:nvSpPr>
          <p:cNvPr id="4" name="Espace réservé du texte 3"/>
          <p:cNvSpPr>
            <a:spLocks noGrp="1"/>
          </p:cNvSpPr>
          <p:nvPr>
            <p:ph type="body" sz="quarter" idx="3"/>
          </p:nvPr>
        </p:nvSpPr>
        <p:spPr/>
        <p:txBody>
          <a:bodyPr>
            <a:normAutofit fontScale="62500" lnSpcReduction="20000"/>
          </a:bodyPr>
          <a:lstStyle/>
          <a:p>
            <a:r>
              <a:rPr lang="fr-FR" dirty="0" err="1"/>
              <a:t>Uplift</a:t>
            </a:r>
            <a:r>
              <a:rPr lang="fr-FR" dirty="0"/>
              <a:t> &amp; attraction</a:t>
            </a:r>
          </a:p>
          <a:p>
            <a:r>
              <a:rPr lang="fr-FR" dirty="0"/>
              <a:t>Collective « </a:t>
            </a:r>
            <a:r>
              <a:rPr lang="fr-FR" dirty="0" err="1"/>
              <a:t>we</a:t>
            </a:r>
            <a:r>
              <a:rPr lang="fr-FR" dirty="0"/>
              <a:t> »</a:t>
            </a:r>
          </a:p>
        </p:txBody>
      </p:sp>
      <p:pic>
        <p:nvPicPr>
          <p:cNvPr id="1026" name="Picture 2"/>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4964419" y="2362200"/>
            <a:ext cx="3569981" cy="236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055826" y="4948535"/>
            <a:ext cx="4725974" cy="461665"/>
          </a:xfrm>
          <a:prstGeom prst="rect">
            <a:avLst/>
          </a:prstGeom>
          <a:noFill/>
        </p:spPr>
        <p:txBody>
          <a:bodyPr wrap="none" rtlCol="0">
            <a:spAutoFit/>
          </a:bodyPr>
          <a:lstStyle/>
          <a:p>
            <a:r>
              <a:rPr lang="fr-FR" dirty="0" err="1"/>
              <a:t>anonymous</a:t>
            </a:r>
            <a:r>
              <a:rPr lang="fr-FR" dirty="0"/>
              <a:t>, </a:t>
            </a:r>
            <a:r>
              <a:rPr lang="fr-FR" dirty="0" err="1"/>
              <a:t>categorical</a:t>
            </a:r>
            <a:r>
              <a:rPr lang="fr-FR" dirty="0"/>
              <a:t>, </a:t>
            </a:r>
            <a:r>
              <a:rPr lang="fr-FR" dirty="0" err="1"/>
              <a:t>intensifying</a:t>
            </a:r>
            <a:endParaRPr lang="fr-FR"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1447800"/>
            <a:ext cx="23241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6489507" y="1447800"/>
            <a:ext cx="2121093" cy="830997"/>
          </a:xfrm>
          <a:prstGeom prst="rect">
            <a:avLst/>
          </a:prstGeom>
          <a:noFill/>
        </p:spPr>
        <p:txBody>
          <a:bodyPr wrap="none" rtlCol="0">
            <a:spAutoFit/>
          </a:bodyPr>
          <a:lstStyle/>
          <a:p>
            <a:r>
              <a:rPr lang="fr-FR" dirty="0"/>
              <a:t>A </a:t>
            </a:r>
            <a:r>
              <a:rPr lang="fr-FR" dirty="0" err="1"/>
              <a:t>circle</a:t>
            </a:r>
            <a:r>
              <a:rPr lang="fr-FR" dirty="0"/>
              <a:t> of </a:t>
            </a:r>
          </a:p>
          <a:p>
            <a:r>
              <a:rPr lang="fr-FR" dirty="0" err="1"/>
              <a:t>joined</a:t>
            </a:r>
            <a:r>
              <a:rPr lang="fr-FR" dirty="0"/>
              <a:t> </a:t>
            </a:r>
            <a:r>
              <a:rPr lang="fr-FR" dirty="0" err="1"/>
              <a:t>elements</a:t>
            </a:r>
            <a:endParaRPr lang="fr-FR" dirty="0"/>
          </a:p>
        </p:txBody>
      </p:sp>
      <p:sp>
        <p:nvSpPr>
          <p:cNvPr id="7" name="Flèche gauche 6"/>
          <p:cNvSpPr/>
          <p:nvPr/>
        </p:nvSpPr>
        <p:spPr>
          <a:xfrm>
            <a:off x="5715000" y="1863298"/>
            <a:ext cx="685800" cy="194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2064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4150</TotalTime>
  <Words>4162</Words>
  <Application>Microsoft Office PowerPoint</Application>
  <PresentationFormat>On-screen Show (4:3)</PresentationFormat>
  <Paragraphs>313</Paragraphs>
  <Slides>51</Slides>
  <Notes>14</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Abadi</vt:lpstr>
      <vt:lpstr>Arial</vt:lpstr>
      <vt:lpstr>Calibri</vt:lpstr>
      <vt:lpstr>Impact</vt:lpstr>
      <vt:lpstr>Times New Roman</vt:lpstr>
      <vt:lpstr>Wingdings 2</vt:lpstr>
      <vt:lpstr>NewsPrint</vt:lpstr>
      <vt:lpstr>From Mauss to Mushrooms: Non-Utilitarian Social Thought</vt:lpstr>
      <vt:lpstr>Mauss as exemplary ancestor</vt:lpstr>
      <vt:lpstr>Mauss’ creative genius</vt:lpstr>
      <vt:lpstr>Mauss and his heirs</vt:lpstr>
      <vt:lpstr>Mauss’ heritage: conceptions of the gift as an example</vt:lpstr>
      <vt:lpstr>What’s all this to do with marketing and consumer society?</vt:lpstr>
      <vt:lpstr>The self is a social product</vt:lpstr>
      <vt:lpstr>The non-contractual organization of consumer culture</vt:lpstr>
      <vt:lpstr>Intra-community Gifting</vt:lpstr>
      <vt:lpstr>PowerPoint Presentation</vt:lpstr>
      <vt:lpstr>The gift and organizational performance</vt:lpstr>
      <vt:lpstr>Habitus: Bourdieu mentioned in 104 JCR texts; 59 AMR; 66 AMJ</vt:lpstr>
      <vt:lpstr>The body &amp; affect</vt:lpstr>
      <vt:lpstr>A Living Example of Neo-animist Exchange: the  World- Wide Matsutuke Network, Tsing 2015 </vt:lpstr>
      <vt:lpstr>Mauss’ projects (&amp; indeed Sahlins’)</vt:lpstr>
      <vt:lpstr>Collective Representations and Method</vt:lpstr>
      <vt:lpstr>The form of and rationale for (making sense of)  exchange in archaic societies</vt:lpstr>
      <vt:lpstr>Economic organization w/o economy!</vt:lpstr>
      <vt:lpstr>A Relational Paradigm: The Three Obligations</vt:lpstr>
      <vt:lpstr>Positive social endebtedness (Godbout)</vt:lpstr>
      <vt:lpstr>The inalienability of the gift</vt:lpstr>
      <vt:lpstr>Sahlins typology of reciprocities, is it of use?</vt:lpstr>
      <vt:lpstr>Potlatch: a system of antagonistic exchange</vt:lpstr>
      <vt:lpstr>Potlatch</vt:lpstr>
      <vt:lpstr>Bataille: The Gift is foundational to the Social Order</vt:lpstr>
      <vt:lpstr>Contemporary Theoretical Significance of Potlatch</vt:lpstr>
      <vt:lpstr>To summarize….</vt:lpstr>
      <vt:lpstr>Sahlins’ codification of gift relationships</vt:lpstr>
      <vt:lpstr>The question of the mana of the hau</vt:lpstr>
      <vt:lpstr>Fame, keeping while giving, time, debt and kula </vt:lpstr>
      <vt:lpstr>Vaygu’a from the Melanesian Kula System</vt:lpstr>
      <vt:lpstr>Partial answer: Personified Objects, Objectified Persons</vt:lpstr>
      <vt:lpstr>Kula Vaygu’a: the question of ownership</vt:lpstr>
      <vt:lpstr>Parial answer from Godelier: Reject the dyadic conception of gift and counter-gift</vt:lpstr>
      <vt:lpstr>The source of value</vt:lpstr>
      <vt:lpstr>Partial answer from Weiner: The social force of the Gift</vt:lpstr>
      <vt:lpstr>Partial answer: Sahlins’ explication of the hau</vt:lpstr>
      <vt:lpstr>Sahlins explication of the hau</vt:lpstr>
      <vt:lpstr>Partial answer: An animist reinterpretation of the hau </vt:lpstr>
      <vt:lpstr>Partial answer: Godelier’s reinterpretation of the gift</vt:lpstr>
      <vt:lpstr>Weiner’s critical reformulation</vt:lpstr>
      <vt:lpstr>Weiner’s insight: Keeping-while- giving</vt:lpstr>
      <vt:lpstr>Inalienable wealth</vt:lpstr>
      <vt:lpstr>Taonga: Conduits for the hau</vt:lpstr>
      <vt:lpstr>The ”origin” of ”inalienable wealth”</vt:lpstr>
      <vt:lpstr>Bonsu and Belk: Ashante funerals redistribute inalienable wealth</vt:lpstr>
      <vt:lpstr>The origin of (inalienable) wealth</vt:lpstr>
      <vt:lpstr>Taonga, mana &amp; the spirit of the gift</vt:lpstr>
      <vt:lpstr>Consequently….</vt:lpstr>
      <vt:lpstr>But also….</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Arnould</dc:creator>
  <cp:lastModifiedBy>Arnould Eric</cp:lastModifiedBy>
  <cp:revision>75</cp:revision>
  <dcterms:created xsi:type="dcterms:W3CDTF">2020-11-26T09:40:26Z</dcterms:created>
  <dcterms:modified xsi:type="dcterms:W3CDTF">2021-11-04T18:34:42Z</dcterms:modified>
</cp:coreProperties>
</file>