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110.xml" ContentType="application/vnd.openxmlformats-officedocument.presentationml.slide+xml"/>
  <Override PartName="/ppt/slideLayouts/slideLayout230.xml" ContentType="application/vnd.openxmlformats-officedocument.presentationml.slideLayout+xml"/>
  <Override PartName="/ppt/slideMasters/slideMaster10.xml" ContentType="application/vnd.openxmlformats-officedocument.presentationml.slideMaster+xml"/>
  <Override PartName="/ppt/slideLayouts/slideLayout80.xml" ContentType="application/vnd.openxmlformats-officedocument.presentationml.slideLayout+xml"/>
  <Override PartName="/ppt/slideLayouts/slideLayout130.xml" ContentType="application/vnd.openxmlformats-officedocument.presentationml.slideLayout+xml"/>
  <Override PartName="/ppt/slideLayouts/slideLayout180.xml" ContentType="application/vnd.openxmlformats-officedocument.presentationml.slideLayout+xml"/>
  <Override PartName="/ppt/slideLayouts/slideLayout30.xml" ContentType="application/vnd.openxmlformats-officedocument.presentationml.slideLayout+xml"/>
  <Override PartName="/ppt/slideLayouts/slideLayout210.xml" ContentType="application/vnd.openxmlformats-officedocument.presentationml.slideLayout+xml"/>
  <Override PartName="/ppt/slideLayouts/slideLayout70.xml" ContentType="application/vnd.openxmlformats-officedocument.presentationml.slideLayout+xml"/>
  <Override PartName="/ppt/slideLayouts/slideLayout120.xml" ContentType="application/vnd.openxmlformats-officedocument.presentationml.slideLayout+xml"/>
  <Override PartName="/ppt/slideLayouts/slideLayout170.xml" ContentType="application/vnd.openxmlformats-officedocument.presentationml.slideLayout+xml"/>
  <Override PartName="/ppt/theme/theme10.xml" ContentType="application/vnd.openxmlformats-officedocument.theme+xml"/>
  <Override PartName="/ppt/slideLayouts/slideLayout250.xml" ContentType="application/vnd.openxmlformats-officedocument.presentationml.slideLayout+xml"/>
  <Override PartName="/ppt/slideLayouts/slideLayout160.xml" ContentType="application/vnd.openxmlformats-officedocument.presentationml.slideLayout+xml"/>
  <Override PartName="/ppt/slideLayouts/slideLayout200.xml" ContentType="application/vnd.openxmlformats-officedocument.presentationml.slideLayout+xml"/>
  <Override PartName="/ppt/slideLayouts/slideLayout110.xml" ContentType="application/vnd.openxmlformats-officedocument.presentationml.slideLayout+xml"/>
  <Override PartName="/ppt/slideLayouts/slideLayout60.xml" ContentType="application/vnd.openxmlformats-officedocument.presentationml.slideLayout+xml"/>
  <Override PartName="/ppt/slideLayouts/slideLayout111.xml" ContentType="application/vnd.openxmlformats-officedocument.presentationml.slideLayout+xml"/>
  <Override PartName="/ppt/slideLayouts/slideLayout240.xml" ContentType="application/vnd.openxmlformats-officedocument.presentationml.slideLayout+xml"/>
  <Override PartName="/ppt/slideLayouts/slideLayout50.xml" ContentType="application/vnd.openxmlformats-officedocument.presentationml.slideLayout+xml"/>
  <Override PartName="/ppt/slideLayouts/slideLayout150.xml" ContentType="application/vnd.openxmlformats-officedocument.presentationml.slideLayout+xml"/>
  <Override PartName="/ppt/slideLayouts/slideLayout100.xml" ContentType="application/vnd.openxmlformats-officedocument.presentationml.slideLayout+xml"/>
  <Override PartName="/ppt/slideLayouts/slideLayout190.xml" ContentType="application/vnd.openxmlformats-officedocument.presentationml.slideLayout+xml"/>
  <Override PartName="/ppt/slideLayouts/slideLayout40.xml" ContentType="application/vnd.openxmlformats-officedocument.presentationml.slideLayout+xml"/>
  <Override PartName="/ppt/slideLayouts/slideLayout90.xml" ContentType="application/vnd.openxmlformats-officedocument.presentationml.slideLayout+xml"/>
  <Override PartName="/ppt/slideLayouts/slideLayout140.xml" ContentType="application/vnd.openxmlformats-officedocument.presentationml.slideLayout+xml"/>
  <Override PartName="/ppt/slideLayouts/slideLayout22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45"/>
  </p:notesMasterIdLst>
  <p:handoutMasterIdLst>
    <p:handoutMasterId r:id="rId46"/>
  </p:handoutMasterIdLst>
  <p:sldIdLst>
    <p:sldId id="260" r:id="rId2"/>
    <p:sldId id="421" r:id="rId3"/>
    <p:sldId id="533" r:id="rId4"/>
    <p:sldId id="423" r:id="rId5"/>
    <p:sldId id="424" r:id="rId6"/>
    <p:sldId id="560" r:id="rId7"/>
    <p:sldId id="369" r:id="rId8"/>
    <p:sldId id="474" r:id="rId9"/>
    <p:sldId id="476" r:id="rId10"/>
    <p:sldId id="477" r:id="rId11"/>
    <p:sldId id="478" r:id="rId12"/>
    <p:sldId id="534" r:id="rId13"/>
    <p:sldId id="537" r:id="rId14"/>
    <p:sldId id="486" r:id="rId15"/>
    <p:sldId id="536" r:id="rId16"/>
    <p:sldId id="535" r:id="rId17"/>
    <p:sldId id="487" r:id="rId18"/>
    <p:sldId id="488" r:id="rId19"/>
    <p:sldId id="489" r:id="rId20"/>
    <p:sldId id="490" r:id="rId21"/>
    <p:sldId id="538" r:id="rId22"/>
    <p:sldId id="539" r:id="rId23"/>
    <p:sldId id="540" r:id="rId24"/>
    <p:sldId id="541" r:id="rId25"/>
    <p:sldId id="542" r:id="rId26"/>
    <p:sldId id="543" r:id="rId27"/>
    <p:sldId id="544" r:id="rId28"/>
    <p:sldId id="545" r:id="rId29"/>
    <p:sldId id="546" r:id="rId30"/>
    <p:sldId id="547" r:id="rId31"/>
    <p:sldId id="548" r:id="rId32"/>
    <p:sldId id="549" r:id="rId33"/>
    <p:sldId id="550" r:id="rId34"/>
    <p:sldId id="551" r:id="rId35"/>
    <p:sldId id="552" r:id="rId36"/>
    <p:sldId id="558" r:id="rId37"/>
    <p:sldId id="557" r:id="rId38"/>
    <p:sldId id="556" r:id="rId39"/>
    <p:sldId id="555" r:id="rId40"/>
    <p:sldId id="554" r:id="rId41"/>
    <p:sldId id="553" r:id="rId42"/>
    <p:sldId id="500" r:id="rId43"/>
    <p:sldId id="322" r:id="rId44"/>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15:clr>
            <a:srgbClr val="A4A3A4"/>
          </p15:clr>
        </p15:guide>
        <p15:guide id="2" pos="436">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ämö Eila" initials="RE" lastIdx="2" clrIdx="0">
    <p:extLst>
      <p:ext uri="{19B8F6BF-5375-455C-9EA6-DF929625EA0E}">
        <p15:presenceInfo xmlns:p15="http://schemas.microsoft.com/office/powerpoint/2012/main" userId="S::eila.ramo@aalto.fi::443985fd-1cab-4af9-a9a0-d85e701a2d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3340"/>
    <a:srgbClr val="FFCD00"/>
    <a:srgbClr val="FFCF06"/>
    <a:srgbClr val="F8C704"/>
    <a:srgbClr val="EFC002"/>
    <a:srgbClr val="00A8B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81" autoAdjust="0"/>
    <p:restoredTop sz="94660"/>
  </p:normalViewPr>
  <p:slideViewPr>
    <p:cSldViewPr snapToGrid="0" snapToObjects="1">
      <p:cViewPr varScale="1">
        <p:scale>
          <a:sx n="75" d="100"/>
          <a:sy n="75" d="100"/>
        </p:scale>
        <p:origin x="700" y="56"/>
      </p:cViewPr>
      <p:guideLst>
        <p:guide orient="horz"/>
        <p:guide pos="436"/>
      </p:guideLst>
    </p:cSldViewPr>
  </p:slideViewPr>
  <p:notesTextViewPr>
    <p:cViewPr>
      <p:scale>
        <a:sx n="100" d="100"/>
        <a:sy n="100" d="100"/>
      </p:scale>
      <p:origin x="0" y="0"/>
    </p:cViewPr>
  </p:notesTextViewPr>
  <p:sorterViewPr>
    <p:cViewPr>
      <p:scale>
        <a:sx n="184" d="100"/>
        <a:sy n="184"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fi-FI"/>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939D04D9-2D90-E741-8C77-A958108973E5}" type="datetimeFigureOut">
              <a:rPr lang="en-US"/>
              <a:pPr>
                <a:defRPr/>
              </a:pPr>
              <a:t>11/11/2021</a:t>
            </a:fld>
            <a:endParaRPr lang="fi-FI"/>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fi-FI"/>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381337A6-C487-9645-B543-6BBD05A1D191}" type="slidenum">
              <a:rPr lang="fi-FI"/>
              <a:pPr>
                <a:defRPr/>
              </a:pPr>
              <a:t>‹#›</a:t>
            </a:fld>
            <a:endParaRPr lang="fi-FI"/>
          </a:p>
        </p:txBody>
      </p:sp>
    </p:spTree>
    <p:extLst>
      <p:ext uri="{BB962C8B-B14F-4D97-AF65-F5344CB8AC3E}">
        <p14:creationId xmlns:p14="http://schemas.microsoft.com/office/powerpoint/2010/main" val="38245393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ea typeface="ＭＳ Ｐゴシック" charset="-128"/>
                <a:cs typeface="ＭＳ Ｐゴシック" charset="-128"/>
              </a:defRPr>
            </a:lvl1pPr>
          </a:lstStyle>
          <a:p>
            <a:pPr>
              <a:defRPr/>
            </a:pPr>
            <a:endParaRPr lang="fi-FI"/>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pPr>
              <a:defRPr/>
            </a:pPr>
            <a:fld id="{1FE7B0BA-8FA8-3A4A-9820-CF1299A8B616}" type="datetime1">
              <a:rPr lang="fi-FI"/>
              <a:pPr>
                <a:defRPr/>
              </a:pPr>
              <a:t>11.11.2021</a:t>
            </a:fld>
            <a:endParaRPr lang="fi-FI"/>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i-FI" noProof="0"/>
              <a:t>Click to edit Master text styles</a:t>
            </a:r>
          </a:p>
          <a:p>
            <a:pPr lvl="1"/>
            <a:r>
              <a:rPr lang="fi-FI" noProof="0"/>
              <a:t>Second level</a:t>
            </a:r>
          </a:p>
          <a:p>
            <a:pPr lvl="2"/>
            <a:r>
              <a:rPr lang="fi-FI" noProof="0"/>
              <a:t>Third level</a:t>
            </a:r>
          </a:p>
          <a:p>
            <a:pPr lvl="3"/>
            <a:r>
              <a:rPr lang="fi-FI" noProof="0"/>
              <a:t>Fourth level</a:t>
            </a:r>
          </a:p>
          <a:p>
            <a:pPr lvl="4"/>
            <a:r>
              <a:rPr lang="fi-FI"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ea typeface="ＭＳ Ｐゴシック" charset="-128"/>
                <a:cs typeface="ＭＳ Ｐゴシック" charset="-128"/>
              </a:defRPr>
            </a:lvl1pPr>
          </a:lstStyle>
          <a:p>
            <a:pPr>
              <a:defRPr/>
            </a:pPr>
            <a:endParaRPr lang="fi-FI"/>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pPr>
              <a:defRPr/>
            </a:pPr>
            <a:fld id="{D66A5FF2-0573-2649-A39A-26FA52E05379}" type="slidenum">
              <a:rPr lang="fi-FI"/>
              <a:pPr>
                <a:defRPr/>
              </a:pPr>
              <a:t>‹#›</a:t>
            </a:fld>
            <a:endParaRPr lang="fi-FI"/>
          </a:p>
        </p:txBody>
      </p:sp>
    </p:spTree>
    <p:extLst>
      <p:ext uri="{BB962C8B-B14F-4D97-AF65-F5344CB8AC3E}">
        <p14:creationId xmlns:p14="http://schemas.microsoft.com/office/powerpoint/2010/main" val="30972913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fld id="{B605DA8A-5216-4F63-A012-E5BD46E625C2}" type="slidenum">
              <a:rPr lang="fi-FI" smtClean="0"/>
              <a:pPr/>
              <a:t>7</a:t>
            </a:fld>
            <a:endParaRPr lang="fi-FI" dirty="0"/>
          </a:p>
        </p:txBody>
      </p:sp>
    </p:spTree>
    <p:extLst>
      <p:ext uri="{BB962C8B-B14F-4D97-AF65-F5344CB8AC3E}">
        <p14:creationId xmlns:p14="http://schemas.microsoft.com/office/powerpoint/2010/main" val="1573496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a:defRPr/>
            </a:pPr>
            <a:fld id="{D66A5FF2-0573-2649-A39A-26FA52E05379}" type="slidenum">
              <a:rPr lang="fi-FI" smtClean="0"/>
              <a:pPr>
                <a:defRPr/>
              </a:pPr>
              <a:t>17</a:t>
            </a:fld>
            <a:endParaRPr lang="fi-FI"/>
          </a:p>
        </p:txBody>
      </p:sp>
    </p:spTree>
    <p:extLst>
      <p:ext uri="{BB962C8B-B14F-4D97-AF65-F5344CB8AC3E}">
        <p14:creationId xmlns:p14="http://schemas.microsoft.com/office/powerpoint/2010/main" val="18356243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Master" Target="../slideMasters/slideMaster10.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Master" Target="../slideMasters/slideMaster10.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Master" Target="../slideMasters/slideMaster10.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10.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Master" Target="../slideMasters/slideMaster10.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110.png"/><Relationship Id="rId1" Type="http://schemas.openxmlformats.org/officeDocument/2006/relationships/slideMaster" Target="../slideMasters/slideMaster10.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Master" Target="../slideMasters/slideMaster10.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Master" Target="../slideMasters/slideMaster10.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slideMaster" Target="../slideMasters/slideMaster1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0.wmf"/><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50.wmf"/><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60.wmf"/><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dirty="0" err="1"/>
              <a:t>Click</a:t>
            </a:r>
            <a:r>
              <a:rPr lang="fi-FI" dirty="0"/>
              <a:t> to </a:t>
            </a:r>
            <a:r>
              <a:rPr lang="fi-FI" dirty="0" err="1"/>
              <a:t>edit</a:t>
            </a:r>
            <a:r>
              <a:rPr lang="fi-FI" dirty="0"/>
              <a:t> Master </a:t>
            </a:r>
            <a:r>
              <a:rPr lang="fi-FI" dirty="0" err="1"/>
              <a:t>title</a:t>
            </a:r>
            <a:r>
              <a:rPr lang="fi-FI" dirty="0"/>
              <a:t> </a:t>
            </a:r>
            <a:r>
              <a:rPr lang="fi-FI" dirty="0" err="1"/>
              <a:t>style</a:t>
            </a:r>
            <a:endParaRPr lang="en-US" dirty="0"/>
          </a:p>
        </p:txBody>
      </p:sp>
      <p:sp>
        <p:nvSpPr>
          <p:cNvPr id="6"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509"/>
            <a:ext cx="2238480" cy="2049795"/>
          </a:xfrm>
          <a:prstGeom prst="rect">
            <a:avLst/>
          </a:prstGeom>
        </p:spPr>
      </p:pic>
      <p:sp>
        <p:nvSpPr>
          <p:cNvPr id="2" name="TextBox 1"/>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4071106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3"/>
                </a:solidFill>
              </a:defRPr>
            </a:lvl1pPr>
          </a:lstStyle>
          <a:p>
            <a:r>
              <a:rPr lang="fi-FI"/>
              <a:t>Click to edit Master title style</a:t>
            </a:r>
            <a:endParaRPr lang="en-US" dirty="0"/>
          </a:p>
        </p:txBody>
      </p:sp>
      <p:sp>
        <p:nvSpPr>
          <p:cNvPr id="1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6" name="TextBox 5"/>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Learning</a:t>
            </a:r>
            <a:r>
              <a:rPr lang="fi-FI" sz="1200" b="1" baseline="0" dirty="0">
                <a:solidFill>
                  <a:schemeClr val="tx1"/>
                </a:solidFill>
              </a:rPr>
              <a:t> Centre</a:t>
            </a:r>
            <a:endParaRPr lang="fi-FI" sz="1200" b="1" dirty="0">
              <a:solidFill>
                <a:schemeClr val="tx1"/>
              </a:solidFill>
            </a:endParaRPr>
          </a:p>
        </p:txBody>
      </p:sp>
    </p:spTree>
    <p:extLst>
      <p:ext uri="{BB962C8B-B14F-4D97-AF65-F5344CB8AC3E}">
        <p14:creationId xmlns:p14="http://schemas.microsoft.com/office/powerpoint/2010/main" val="393504598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ver Blue Image">
    <p:spTree>
      <p:nvGrpSpPr>
        <p:cNvPr id="1" name=""/>
        <p:cNvGrpSpPr/>
        <p:nvPr/>
      </p:nvGrpSpPr>
      <p:grpSpPr>
        <a:xfrm>
          <a:off x="0" y="0"/>
          <a:ext cx="0" cy="0"/>
          <a:chOff x="0" y="0"/>
          <a:chExt cx="0" cy="0"/>
        </a:xfrm>
      </p:grpSpPr>
      <p:sp>
        <p:nvSpPr>
          <p:cNvPr id="1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3"/>
                </a:solidFill>
              </a:defRPr>
            </a:lvl1pPr>
          </a:lstStyle>
          <a:p>
            <a:r>
              <a:rPr lang="fi-FI"/>
              <a:t>Click to edit Master title style</a:t>
            </a:r>
            <a:endParaRPr lang="en-US" dirty="0"/>
          </a:p>
        </p:txBody>
      </p:sp>
      <p:sp>
        <p:nvSpPr>
          <p:cNvPr id="1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sp>
        <p:nvSpPr>
          <p:cNvPr id="4"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7" name="TextBox 6"/>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Oppimiskeskus</a:t>
            </a:r>
          </a:p>
        </p:txBody>
      </p:sp>
    </p:spTree>
    <p:extLst>
      <p:ext uri="{BB962C8B-B14F-4D97-AF65-F5344CB8AC3E}">
        <p14:creationId xmlns:p14="http://schemas.microsoft.com/office/powerpoint/2010/main" val="3935045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5"/>
                </a:solidFill>
              </a:defRPr>
            </a:lvl1pPr>
          </a:lstStyle>
          <a:p>
            <a:r>
              <a:rPr lang="fi-FI"/>
              <a:t>Click to edit Master title style</a:t>
            </a:r>
            <a:endParaRPr lang="en-US" dirty="0"/>
          </a:p>
        </p:txBody>
      </p:sp>
      <p:sp>
        <p:nvSpPr>
          <p:cNvPr id="8"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10" name="TextBox 9"/>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Learning</a:t>
            </a:r>
            <a:r>
              <a:rPr lang="fi-FI" sz="1200" b="1" baseline="0" dirty="0">
                <a:solidFill>
                  <a:schemeClr val="tx1"/>
                </a:solidFill>
              </a:rPr>
              <a:t> Centre</a:t>
            </a:r>
            <a:endParaRPr lang="fi-FI" sz="1200" b="1" dirty="0">
              <a:solidFill>
                <a:schemeClr val="tx1"/>
              </a:solidFill>
            </a:endParaRPr>
          </a:p>
        </p:txBody>
      </p:sp>
    </p:spTree>
    <p:extLst>
      <p:ext uri="{BB962C8B-B14F-4D97-AF65-F5344CB8AC3E}">
        <p14:creationId xmlns:p14="http://schemas.microsoft.com/office/powerpoint/2010/main" val="1418845833"/>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Cover Blue">
    <p:bg>
      <p:bgPr>
        <a:solidFill>
          <a:schemeClr val="accent3"/>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095"/>
            <a:ext cx="2238480" cy="2123002"/>
          </a:xfrm>
          <a:prstGeom prst="rect">
            <a:avLst/>
          </a:prstGeom>
        </p:spPr>
      </p:pic>
      <p:sp>
        <p:nvSpPr>
          <p:cNvPr id="7" name="TextBox 6"/>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407110657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Cover Red Image">
    <p:spTree>
      <p:nvGrpSpPr>
        <p:cNvPr id="1" name=""/>
        <p:cNvGrpSpPr/>
        <p:nvPr/>
      </p:nvGrpSpPr>
      <p:grpSpPr>
        <a:xfrm>
          <a:off x="0" y="0"/>
          <a:ext cx="0" cy="0"/>
          <a:chOff x="0" y="0"/>
          <a:chExt cx="0" cy="0"/>
        </a:xfrm>
      </p:grpSpPr>
      <p:sp>
        <p:nvSpPr>
          <p:cNvPr id="7"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5"/>
                </a:solidFill>
              </a:defRPr>
            </a:lvl1pPr>
          </a:lstStyle>
          <a:p>
            <a:r>
              <a:rPr lang="fi-FI"/>
              <a:t>Click to edit Master title style</a:t>
            </a:r>
            <a:endParaRPr lang="en-US" dirty="0"/>
          </a:p>
        </p:txBody>
      </p:sp>
      <p:sp>
        <p:nvSpPr>
          <p:cNvPr id="8"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9" name="TextBox 8"/>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Oppimiskeskus</a:t>
            </a:r>
          </a:p>
        </p:txBody>
      </p:sp>
    </p:spTree>
    <p:extLst>
      <p:ext uri="{BB962C8B-B14F-4D97-AF65-F5344CB8AC3E}">
        <p14:creationId xmlns:p14="http://schemas.microsoft.com/office/powerpoint/2010/main" val="1418845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10" name="TextBox 9"/>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Learning</a:t>
            </a:r>
            <a:r>
              <a:rPr lang="fi-FI" sz="1200" b="1" baseline="0" dirty="0">
                <a:solidFill>
                  <a:schemeClr val="tx1"/>
                </a:solidFill>
              </a:rPr>
              <a:t> Centre</a:t>
            </a:r>
            <a:endParaRPr lang="fi-FI" sz="1200" b="1" dirty="0">
              <a:solidFill>
                <a:schemeClr val="tx1"/>
              </a:solidFill>
            </a:endParaRPr>
          </a:p>
        </p:txBody>
      </p:sp>
    </p:spTree>
    <p:extLst>
      <p:ext uri="{BB962C8B-B14F-4D97-AF65-F5344CB8AC3E}">
        <p14:creationId xmlns:p14="http://schemas.microsoft.com/office/powerpoint/2010/main" val="1916562700"/>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ver Yellow Image">
    <p:spTree>
      <p:nvGrpSpPr>
        <p:cNvPr id="1" name=""/>
        <p:cNvGrpSpPr/>
        <p:nvPr/>
      </p:nvGrpSpPr>
      <p:grpSpPr>
        <a:xfrm>
          <a:off x="0" y="0"/>
          <a:ext cx="0" cy="0"/>
          <a:chOff x="0" y="0"/>
          <a:chExt cx="0" cy="0"/>
        </a:xfrm>
      </p:grpSpPr>
      <p:sp>
        <p:nvSpPr>
          <p:cNvPr id="8" name="Picture Placeholder 3"/>
          <p:cNvSpPr>
            <a:spLocks noGrp="1"/>
          </p:cNvSpPr>
          <p:nvPr>
            <p:ph type="pic" sz="quarter" idx="10"/>
          </p:nvPr>
        </p:nvSpPr>
        <p:spPr>
          <a:xfrm>
            <a:off x="4349262" y="180000"/>
            <a:ext cx="4629692" cy="6498000"/>
          </a:xfrm>
          <a:prstGeom prst="rect">
            <a:avLst/>
          </a:prstGeom>
        </p:spPr>
        <p:txBody>
          <a:bodyPr vert="horz"/>
          <a:lstStyle/>
          <a:p>
            <a:pPr lvl="0"/>
            <a:endParaRPr lang="fi-FI" noProof="0"/>
          </a:p>
        </p:txBody>
      </p:sp>
      <p:sp>
        <p:nvSpPr>
          <p:cNvPr id="6" name="Title 1"/>
          <p:cNvSpPr>
            <a:spLocks noGrp="1"/>
          </p:cNvSpPr>
          <p:nvPr>
            <p:ph type="ctrTitle"/>
          </p:nvPr>
        </p:nvSpPr>
        <p:spPr>
          <a:xfrm>
            <a:off x="584310" y="2435535"/>
            <a:ext cx="3319477" cy="3232900"/>
          </a:xfrm>
          <a:prstGeom prst="rect">
            <a:avLst/>
          </a:prstGeom>
        </p:spPr>
        <p:txBody>
          <a:bodyPr lIns="0" tIns="0" rIns="0" bIns="0" anchor="t">
            <a:noAutofit/>
          </a:bodyPr>
          <a:lstStyle>
            <a:lvl1pPr algn="l">
              <a:lnSpc>
                <a:spcPct val="80000"/>
              </a:lnSpc>
              <a:defRPr sz="6000" b="1" spc="-200">
                <a:solidFill>
                  <a:schemeClr val="accent1"/>
                </a:solidFill>
              </a:defRPr>
            </a:lvl1pPr>
          </a:lstStyle>
          <a:p>
            <a:r>
              <a:rPr lang="fi-FI"/>
              <a:t>Click to edit Master title style</a:t>
            </a:r>
            <a:endParaRPr lang="en-US" dirty="0"/>
          </a:p>
        </p:txBody>
      </p:sp>
      <p:sp>
        <p:nvSpPr>
          <p:cNvPr id="7" name="Subtitle 2"/>
          <p:cNvSpPr>
            <a:spLocks noGrp="1"/>
          </p:cNvSpPr>
          <p:nvPr>
            <p:ph type="subTitle" idx="1"/>
          </p:nvPr>
        </p:nvSpPr>
        <p:spPr>
          <a:xfrm>
            <a:off x="584310" y="5884335"/>
            <a:ext cx="3319477" cy="5832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59"/>
            <a:ext cx="2236005" cy="2086938"/>
          </a:xfrm>
          <a:prstGeom prst="rect">
            <a:avLst/>
          </a:prstGeom>
        </p:spPr>
      </p:pic>
      <p:sp>
        <p:nvSpPr>
          <p:cNvPr id="9" name="TextBox 8"/>
          <p:cNvSpPr txBox="1"/>
          <p:nvPr userDrawn="1"/>
        </p:nvSpPr>
        <p:spPr>
          <a:xfrm flipH="1">
            <a:off x="2724298" y="1314000"/>
            <a:ext cx="1179489" cy="184666"/>
          </a:xfrm>
          <a:prstGeom prst="rect">
            <a:avLst/>
          </a:prstGeom>
          <a:noFill/>
        </p:spPr>
        <p:txBody>
          <a:bodyPr wrap="square" lIns="0" tIns="0" rIns="0" bIns="0" rtlCol="0">
            <a:spAutoFit/>
          </a:bodyPr>
          <a:lstStyle/>
          <a:p>
            <a:r>
              <a:rPr lang="fi-FI" sz="1200" b="1" dirty="0">
                <a:solidFill>
                  <a:schemeClr val="tx1"/>
                </a:solidFill>
              </a:rPr>
              <a:t>Oppimiskeskus</a:t>
            </a:r>
          </a:p>
        </p:txBody>
      </p:sp>
    </p:spTree>
    <p:extLst>
      <p:ext uri="{BB962C8B-B14F-4D97-AF65-F5344CB8AC3E}">
        <p14:creationId xmlns:p14="http://schemas.microsoft.com/office/powerpoint/2010/main" val="19165627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3"/>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615" y="5634638"/>
            <a:ext cx="3264963" cy="1110449"/>
          </a:xfrm>
          <a:prstGeom prst="rect">
            <a:avLst/>
          </a:prstGeom>
        </p:spPr>
      </p:pic>
      <p:cxnSp>
        <p:nvCxnSpPr>
          <p:cNvPr id="3" name="Straight Connector 2"/>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836875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Divider Blue">
    <p:bg>
      <p:bgPr>
        <a:solidFill>
          <a:schemeClr val="accent3"/>
        </a:solidFill>
        <a:effectLst/>
      </p:bgPr>
    </p:bg>
    <p:spTree>
      <p:nvGrpSpPr>
        <p:cNvPr id="1" name=""/>
        <p:cNvGrpSpPr/>
        <p:nvPr/>
      </p:nvGrpSpPr>
      <p:grpSpPr>
        <a:xfrm>
          <a:off x="0" y="0"/>
          <a:ext cx="0" cy="0"/>
          <a:chOff x="0" y="0"/>
          <a:chExt cx="0" cy="0"/>
        </a:xfrm>
      </p:grpSpPr>
      <p:cxnSp>
        <p:nvCxnSpPr>
          <p:cNvPr id="3" name="Straight Connector 2"/>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00" y="5618926"/>
            <a:ext cx="3649347" cy="1129316"/>
          </a:xfrm>
          <a:prstGeom prst="rect">
            <a:avLst/>
          </a:prstGeom>
        </p:spPr>
      </p:pic>
    </p:spTree>
    <p:extLst>
      <p:ext uri="{BB962C8B-B14F-4D97-AF65-F5344CB8AC3E}">
        <p14:creationId xmlns:p14="http://schemas.microsoft.com/office/powerpoint/2010/main" val="1836875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accent5"/>
        </a:solid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4298" y="5634000"/>
            <a:ext cx="3198578" cy="1110449"/>
          </a:xfrm>
          <a:prstGeom prst="rect">
            <a:avLst/>
          </a:prstGeom>
        </p:spPr>
      </p:pic>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Tree>
    <p:extLst>
      <p:ext uri="{BB962C8B-B14F-4D97-AF65-F5344CB8AC3E}">
        <p14:creationId xmlns:p14="http://schemas.microsoft.com/office/powerpoint/2010/main" val="159814830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Divider Red">
    <p:bg>
      <p:bgPr>
        <a:solidFill>
          <a:schemeClr val="accent5"/>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00" y="5619600"/>
            <a:ext cx="3592167" cy="1129316"/>
          </a:xfrm>
          <a:prstGeom prst="rect">
            <a:avLst/>
          </a:prstGeom>
        </p:spPr>
      </p:pic>
    </p:spTree>
    <p:extLst>
      <p:ext uri="{BB962C8B-B14F-4D97-AF65-F5344CB8AC3E}">
        <p14:creationId xmlns:p14="http://schemas.microsoft.com/office/powerpoint/2010/main" val="1598148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303185" cy="1110449"/>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Divider Yellow">
    <p:bg>
      <p:bgPr>
        <a:solidFill>
          <a:schemeClr val="accent1"/>
        </a:solidFill>
        <a:effectLst/>
      </p:bgPr>
    </p:bg>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4"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83600" y="5619600"/>
            <a:ext cx="3686106" cy="1127274"/>
          </a:xfrm>
          <a:prstGeom prst="rect">
            <a:avLst/>
          </a:prstGeom>
        </p:spPr>
      </p:pic>
    </p:spTree>
    <p:extLst>
      <p:ext uri="{BB962C8B-B14F-4D97-AF65-F5344CB8AC3E}">
        <p14:creationId xmlns:p14="http://schemas.microsoft.com/office/powerpoint/2010/main" val="36683162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198578" cy="1110449"/>
          </a:xfrm>
          <a:prstGeom prst="rect">
            <a:avLst/>
          </a:prstGeom>
        </p:spPr>
      </p:pic>
      <p:cxnSp>
        <p:nvCxnSpPr>
          <p:cNvPr id="5" name="Straight Connector 4"/>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pPr>
                <a:defRPr/>
              </a:pPr>
              <a:t>11.11.2021</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spTree>
    <p:extLst>
      <p:ext uri="{BB962C8B-B14F-4D97-AF65-F5344CB8AC3E}">
        <p14:creationId xmlns:p14="http://schemas.microsoft.com/office/powerpoint/2010/main" val="381070824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Content Blue">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0"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12"/>
          <p:cNvSpPr>
            <a:spLocks noGrp="1"/>
          </p:cNvSpPr>
          <p:nvPr>
            <p:ph type="dt" sz="half" idx="15"/>
          </p:nvPr>
        </p:nvSpPr>
        <p:spPr/>
        <p:txBody>
          <a:bodyPr/>
          <a:lstStyle>
            <a:lvl1pPr>
              <a:defRPr/>
            </a:lvl1pPr>
          </a:lstStyle>
          <a:p>
            <a:pPr>
              <a:defRPr/>
            </a:pPr>
            <a:fld id="{E0A7D511-EF24-F248-BEA4-1AD370F38D7A}" type="datetime1">
              <a:rPr lang="fi-FI"/>
              <a:pPr>
                <a:defRPr/>
              </a:pPr>
              <a:t>21.9.2020</a:t>
            </a:fld>
            <a:endParaRPr lang="fi-FI"/>
          </a:p>
        </p:txBody>
      </p:sp>
      <p:sp>
        <p:nvSpPr>
          <p:cNvPr id="7" name="Footer Placeholder 13"/>
          <p:cNvSpPr>
            <a:spLocks noGrp="1"/>
          </p:cNvSpPr>
          <p:nvPr>
            <p:ph type="ftr" sz="quarter" idx="16"/>
          </p:nvPr>
        </p:nvSpPr>
        <p:spPr/>
        <p:txBody>
          <a:bodyPr/>
          <a:lstStyle>
            <a:lvl1pPr>
              <a:defRPr/>
            </a:lvl1pPr>
          </a:lstStyle>
          <a:p>
            <a:pPr>
              <a:defRPr/>
            </a:pPr>
            <a:endParaRPr lang="fi-FI"/>
          </a:p>
        </p:txBody>
      </p:sp>
      <p:sp>
        <p:nvSpPr>
          <p:cNvPr id="8" name="Slide Number Placeholder 14"/>
          <p:cNvSpPr>
            <a:spLocks noGrp="1"/>
          </p:cNvSpPr>
          <p:nvPr>
            <p:ph type="sldNum" sz="quarter" idx="17"/>
          </p:nvPr>
        </p:nvSpPr>
        <p:spPr/>
        <p:txBody>
          <a:bodyPr/>
          <a:lstStyle>
            <a:lvl1pPr>
              <a:defRPr/>
            </a:lvl1pPr>
          </a:lstStyle>
          <a:p>
            <a:pPr>
              <a:defRPr/>
            </a:pPr>
            <a:fld id="{49EFD4B7-1CC6-864B-A72A-C978B70BBA9B}" type="slidenum">
              <a:rPr lang="fi-FI"/>
              <a:pPr>
                <a:defRPr/>
              </a:pPr>
              <a:t>‹#›</a:t>
            </a:fld>
            <a:endParaRPr lang="fi-FI"/>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67219" cy="1196738"/>
          </a:xfrm>
          <a:prstGeom prst="rect">
            <a:avLst/>
          </a:prstGeom>
        </p:spPr>
      </p:pic>
    </p:spTree>
    <p:extLst>
      <p:ext uri="{BB962C8B-B14F-4D97-AF65-F5344CB8AC3E}">
        <p14:creationId xmlns:p14="http://schemas.microsoft.com/office/powerpoint/2010/main" val="38107082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303185" cy="1110449"/>
          </a:xfrm>
          <a:prstGeom prst="rect">
            <a:avLst/>
          </a:prstGeom>
        </p:spPr>
      </p:pic>
      <p:cxnSp>
        <p:nvCxnSpPr>
          <p:cNvPr id="5" name="Straight Connector 4"/>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06D910DB-C0F0-1A41-AB6F-AB5EC7730884}" type="datetime1">
              <a:rPr lang="fi-FI"/>
              <a:pPr>
                <a:defRPr/>
              </a:pPr>
              <a:t>11.11.2021</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spTree>
    <p:extLst>
      <p:ext uri="{BB962C8B-B14F-4D97-AF65-F5344CB8AC3E}">
        <p14:creationId xmlns:p14="http://schemas.microsoft.com/office/powerpoint/2010/main" val="3822815953"/>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Content Red">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06D910DB-C0F0-1A41-AB6F-AB5EC7730884}" type="datetime1">
              <a:rPr lang="fi-FI"/>
              <a:pPr>
                <a:defRPr/>
              </a:pPr>
              <a:t>21.9.2020</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93342AF8-94BF-6340-B60E-A8C5E9F87F01}" type="slidenum">
              <a:rPr lang="fi-FI"/>
              <a:pPr>
                <a:defRPr/>
              </a:pPr>
              <a:t>‹#›</a:t>
            </a:fld>
            <a:endParaRPr lang="fi-FI"/>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08789" cy="1196738"/>
          </a:xfrm>
          <a:prstGeom prst="rect">
            <a:avLst/>
          </a:prstGeom>
        </p:spPr>
      </p:pic>
    </p:spTree>
    <p:extLst>
      <p:ext uri="{BB962C8B-B14F-4D97-AF65-F5344CB8AC3E}">
        <p14:creationId xmlns:p14="http://schemas.microsoft.com/office/powerpoint/2010/main" val="38228159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264963" cy="1110449"/>
          </a:xfrm>
          <a:prstGeom prst="rect">
            <a:avLst/>
          </a:prstGeom>
        </p:spPr>
      </p:pic>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3815D0FA-D02A-0640-99E9-F9BA78C58440}" type="datetime1">
              <a:rPr lang="fi-FI"/>
              <a:pPr>
                <a:defRPr/>
              </a:pPr>
              <a:t>11.11.2021</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spTree>
    <p:extLst>
      <p:ext uri="{BB962C8B-B14F-4D97-AF65-F5344CB8AC3E}">
        <p14:creationId xmlns:p14="http://schemas.microsoft.com/office/powerpoint/2010/main" val="64014296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Content Yellow">
    <p:spTree>
      <p:nvGrpSpPr>
        <p:cNvPr id="1" name=""/>
        <p:cNvGrpSpPr/>
        <p:nvPr/>
      </p:nvGrpSpPr>
      <p:grpSpPr>
        <a:xfrm>
          <a:off x="0" y="0"/>
          <a:ext cx="0" cy="0"/>
          <a:chOff x="0" y="0"/>
          <a:chExt cx="0" cy="0"/>
        </a:xfrm>
      </p:grpSpPr>
      <p:cxnSp>
        <p:nvCxnSpPr>
          <p:cNvPr id="5" name="Straight Connector 4"/>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80855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3815D0FA-D02A-0640-99E9-F9BA78C58440}" type="datetime1">
              <a:rPr lang="fi-FI"/>
              <a:pPr>
                <a:defRPr/>
              </a:pPr>
              <a:t>21.9.2020</a:t>
            </a:fld>
            <a:endParaRPr lang="fi-FI"/>
          </a:p>
        </p:txBody>
      </p:sp>
      <p:sp>
        <p:nvSpPr>
          <p:cNvPr id="7" name="Footer Placeholder 8"/>
          <p:cNvSpPr>
            <a:spLocks noGrp="1"/>
          </p:cNvSpPr>
          <p:nvPr>
            <p:ph type="ftr" sz="quarter" idx="16"/>
          </p:nvPr>
        </p:nvSpPr>
        <p:spPr/>
        <p:txBody>
          <a:bodyPr/>
          <a:lstStyle>
            <a:lvl1pPr>
              <a:defRPr/>
            </a:lvl1pPr>
          </a:lstStyle>
          <a:p>
            <a:pPr>
              <a:defRPr/>
            </a:pPr>
            <a:endParaRPr lang="fi-FI"/>
          </a:p>
        </p:txBody>
      </p:sp>
      <p:sp>
        <p:nvSpPr>
          <p:cNvPr id="8" name="Slide Number Placeholder 9"/>
          <p:cNvSpPr>
            <a:spLocks noGrp="1"/>
          </p:cNvSpPr>
          <p:nvPr>
            <p:ph type="sldNum" sz="quarter" idx="17"/>
          </p:nvPr>
        </p:nvSpPr>
        <p:spPr/>
        <p:txBody>
          <a:bodyPr/>
          <a:lstStyle>
            <a:lvl1pPr>
              <a:defRPr/>
            </a:lvl1pPr>
          </a:lstStyle>
          <a:p>
            <a:pPr>
              <a:defRPr/>
            </a:pPr>
            <a:fld id="{F6C4BE77-5FCA-3844-8BD6-7ECE8B5BEE8D}" type="slidenum">
              <a:rPr lang="fi-FI"/>
              <a:pPr>
                <a:defRPr/>
              </a:pPr>
              <a:t>‹#›</a:t>
            </a:fld>
            <a:endParaRPr lang="fi-FI"/>
          </a:p>
        </p:txBody>
      </p:sp>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906172" cy="1194574"/>
          </a:xfrm>
          <a:prstGeom prst="rect">
            <a:avLst/>
          </a:prstGeom>
        </p:spPr>
      </p:pic>
    </p:spTree>
    <p:extLst>
      <p:ext uri="{BB962C8B-B14F-4D97-AF65-F5344CB8AC3E}">
        <p14:creationId xmlns:p14="http://schemas.microsoft.com/office/powerpoint/2010/main" val="6401429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0"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A649A5E8-EE9D-CB41-8F80-274DF3CEAEDA}" type="datetime1">
              <a:rPr lang="fi-FI"/>
              <a:pPr>
                <a:defRPr/>
              </a:pPr>
              <a:t>11.11.2021</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198578" cy="1110449"/>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wo Col Blue">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3"/>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40"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0"/>
          <p:cNvSpPr>
            <a:spLocks noGrp="1"/>
          </p:cNvSpPr>
          <p:nvPr>
            <p:ph type="dt" sz="half" idx="19"/>
          </p:nvPr>
        </p:nvSpPr>
        <p:spPr/>
        <p:txBody>
          <a:bodyPr/>
          <a:lstStyle>
            <a:lvl1pPr>
              <a:defRPr/>
            </a:lvl1pPr>
          </a:lstStyle>
          <a:p>
            <a:pPr>
              <a:defRPr/>
            </a:pPr>
            <a:fld id="{A649A5E8-EE9D-CB41-8F80-274DF3CEAEDA}" type="datetime1">
              <a:rPr lang="fi-FI"/>
              <a:pPr>
                <a:defRPr/>
              </a:pPr>
              <a:t>21.9.2020</a:t>
            </a:fld>
            <a:endParaRPr lang="fi-FI"/>
          </a:p>
        </p:txBody>
      </p:sp>
      <p:sp>
        <p:nvSpPr>
          <p:cNvPr id="8" name="Footer Placeholder 11"/>
          <p:cNvSpPr>
            <a:spLocks noGrp="1"/>
          </p:cNvSpPr>
          <p:nvPr>
            <p:ph type="ftr" sz="quarter" idx="20"/>
          </p:nvPr>
        </p:nvSpPr>
        <p:spPr/>
        <p:txBody>
          <a:bodyPr/>
          <a:lstStyle>
            <a:lvl1pPr>
              <a:defRPr/>
            </a:lvl1pPr>
          </a:lstStyle>
          <a:p>
            <a:pPr>
              <a:defRPr/>
            </a:pPr>
            <a:endParaRPr lang="fi-FI"/>
          </a:p>
        </p:txBody>
      </p:sp>
      <p:sp>
        <p:nvSpPr>
          <p:cNvPr id="9" name="Slide Number Placeholder 12"/>
          <p:cNvSpPr>
            <a:spLocks noGrp="1"/>
          </p:cNvSpPr>
          <p:nvPr>
            <p:ph type="sldNum" sz="quarter" idx="21"/>
          </p:nvPr>
        </p:nvSpPr>
        <p:spPr/>
        <p:txBody>
          <a:bodyPr/>
          <a:lstStyle>
            <a:lvl1pPr>
              <a:defRPr/>
            </a:lvl1pPr>
          </a:lstStyle>
          <a:p>
            <a:pPr>
              <a:defRPr/>
            </a:pPr>
            <a:fld id="{7D79A8AE-7274-0C4A-AB42-92022833E6E2}" type="slidenum">
              <a:rPr lang="fi-FI"/>
              <a:pPr>
                <a:defRPr/>
              </a:pPr>
              <a:t>‹#›</a:t>
            </a:fld>
            <a:endParaRPr lang="fi-FI"/>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67219" cy="1196738"/>
          </a:xfrm>
          <a:prstGeom prst="rect">
            <a:avLst/>
          </a:prstGeom>
        </p:spPr>
      </p:pic>
    </p:spTree>
    <p:extLst>
      <p:ext uri="{BB962C8B-B14F-4D97-AF65-F5344CB8AC3E}">
        <p14:creationId xmlns:p14="http://schemas.microsoft.com/office/powerpoint/2010/main" val="28200820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
        <p:nvSpPr>
          <p:cNvPr id="5" name="TextBox 4"/>
          <p:cNvSpPr txBox="1"/>
          <p:nvPr userDrawn="1"/>
        </p:nvSpPr>
        <p:spPr>
          <a:xfrm flipH="1">
            <a:off x="6609600" y="1184400"/>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27193993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2"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5"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4"/>
          <p:cNvSpPr>
            <a:spLocks noGrp="1"/>
          </p:cNvSpPr>
          <p:nvPr>
            <p:ph type="dt" sz="half" idx="19"/>
          </p:nvPr>
        </p:nvSpPr>
        <p:spPr/>
        <p:txBody>
          <a:bodyPr/>
          <a:lstStyle>
            <a:lvl1pPr>
              <a:defRPr/>
            </a:lvl1pPr>
          </a:lstStyle>
          <a:p>
            <a:pPr>
              <a:defRPr/>
            </a:pPr>
            <a:fld id="{1F64257C-E009-394F-997B-9AE811492EDD}" type="datetime1">
              <a:rPr lang="fi-FI"/>
              <a:pPr>
                <a:defRPr/>
              </a:pPr>
              <a:t>11.11.2021</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303185" cy="1110449"/>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Two Col Red">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5"/>
            </a:solidFill>
          </a:ln>
          <a:effectLst/>
        </p:spPr>
        <p:style>
          <a:lnRef idx="2">
            <a:schemeClr val="accent1"/>
          </a:lnRef>
          <a:fillRef idx="0">
            <a:schemeClr val="accent1"/>
          </a:fillRef>
          <a:effectRef idx="1">
            <a:schemeClr val="accent1"/>
          </a:effectRef>
          <a:fontRef idx="minor">
            <a:schemeClr val="tx1"/>
          </a:fontRef>
        </p:style>
      </p:cxnSp>
      <p:sp>
        <p:nvSpPr>
          <p:cNvPr id="11"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2"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5"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14"/>
          <p:cNvSpPr>
            <a:spLocks noGrp="1"/>
          </p:cNvSpPr>
          <p:nvPr>
            <p:ph type="dt" sz="half" idx="19"/>
          </p:nvPr>
        </p:nvSpPr>
        <p:spPr/>
        <p:txBody>
          <a:bodyPr/>
          <a:lstStyle>
            <a:lvl1pPr>
              <a:defRPr/>
            </a:lvl1pPr>
          </a:lstStyle>
          <a:p>
            <a:pPr>
              <a:defRPr/>
            </a:pPr>
            <a:fld id="{1F64257C-E009-394F-997B-9AE811492EDD}" type="datetime1">
              <a:rPr lang="fi-FI"/>
              <a:pPr>
                <a:defRPr/>
              </a:pPr>
              <a:t>21.9.2020</a:t>
            </a:fld>
            <a:endParaRPr lang="fi-FI"/>
          </a:p>
        </p:txBody>
      </p:sp>
      <p:sp>
        <p:nvSpPr>
          <p:cNvPr id="8" name="Footer Placeholder 15"/>
          <p:cNvSpPr>
            <a:spLocks noGrp="1"/>
          </p:cNvSpPr>
          <p:nvPr>
            <p:ph type="ftr" sz="quarter" idx="20"/>
          </p:nvPr>
        </p:nvSpPr>
        <p:spPr/>
        <p:txBody>
          <a:bodyPr/>
          <a:lstStyle>
            <a:lvl1pPr>
              <a:defRPr/>
            </a:lvl1pPr>
          </a:lstStyle>
          <a:p>
            <a:pPr>
              <a:defRPr/>
            </a:pPr>
            <a:endParaRPr lang="fi-FI"/>
          </a:p>
        </p:txBody>
      </p:sp>
      <p:sp>
        <p:nvSpPr>
          <p:cNvPr id="9" name="Slide Number Placeholder 16"/>
          <p:cNvSpPr>
            <a:spLocks noGrp="1"/>
          </p:cNvSpPr>
          <p:nvPr>
            <p:ph type="sldNum" sz="quarter" idx="21"/>
          </p:nvPr>
        </p:nvSpPr>
        <p:spPr/>
        <p:txBody>
          <a:bodyPr/>
          <a:lstStyle>
            <a:lvl1pPr>
              <a:defRPr/>
            </a:lvl1pPr>
          </a:lstStyle>
          <a:p>
            <a:pPr>
              <a:defRPr/>
            </a:pPr>
            <a:fld id="{B545180D-9F57-224F-AD9B-D6C47196F0CD}" type="slidenum">
              <a:rPr lang="fi-FI"/>
              <a:pPr>
                <a:defRPr/>
              </a:pPr>
              <a:t>‹#›</a:t>
            </a:fld>
            <a:endParaRPr lang="fi-FI"/>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808789" cy="1196738"/>
          </a:xfrm>
          <a:prstGeom prst="rect">
            <a:avLst/>
          </a:prstGeom>
        </p:spPr>
      </p:pic>
    </p:spTree>
    <p:extLst>
      <p:ext uri="{BB962C8B-B14F-4D97-AF65-F5344CB8AC3E}">
        <p14:creationId xmlns:p14="http://schemas.microsoft.com/office/powerpoint/2010/main" val="38387522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4EE44533-59DD-8944-8B96-95FFBA80E20B}" type="datetime1">
              <a:rPr lang="fi-FI"/>
              <a:pPr>
                <a:defRPr/>
              </a:pPr>
              <a:t>11.11.2021</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6000" y="5634000"/>
            <a:ext cx="3264963" cy="1110449"/>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wo Col Yellow">
    <p:spTree>
      <p:nvGrpSpPr>
        <p:cNvPr id="1" name=""/>
        <p:cNvGrpSpPr/>
        <p:nvPr/>
      </p:nvGrpSpPr>
      <p:grpSpPr>
        <a:xfrm>
          <a:off x="0" y="0"/>
          <a:ext cx="0" cy="0"/>
          <a:chOff x="0" y="0"/>
          <a:chExt cx="0" cy="0"/>
        </a:xfrm>
      </p:grpSpPr>
      <p:cxnSp>
        <p:nvCxnSpPr>
          <p:cNvPr id="6" name="Straight Connector 5"/>
          <p:cNvCxnSpPr/>
          <p:nvPr userDrawn="1"/>
        </p:nvCxnSpPr>
        <p:spPr>
          <a:xfrm>
            <a:off x="539750" y="5765800"/>
            <a:ext cx="8085138"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10" name="Title 1"/>
          <p:cNvSpPr>
            <a:spLocks noGrp="1"/>
          </p:cNvSpPr>
          <p:nvPr>
            <p:ph type="ctrTitle"/>
          </p:nvPr>
        </p:nvSpPr>
        <p:spPr>
          <a:xfrm>
            <a:off x="540001" y="381000"/>
            <a:ext cx="8085599" cy="1195798"/>
          </a:xfrm>
          <a:prstGeom prst="rect">
            <a:avLst/>
          </a:prstGeom>
        </p:spPr>
        <p:txBody>
          <a:bodyPr lIns="0" tIns="0" rIns="0" bIns="0" anchor="t" anchorCtr="0">
            <a:noAutofit/>
          </a:bodyPr>
          <a:lstStyle>
            <a:lvl1pPr algn="l">
              <a:lnSpc>
                <a:spcPct val="85000"/>
              </a:lnSpc>
              <a:defRPr sz="3600" b="1" spc="-100">
                <a:solidFill>
                  <a:srgbClr val="0065BD"/>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54000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12" name="Content Placeholder 10"/>
          <p:cNvSpPr>
            <a:spLocks noGrp="1"/>
          </p:cNvSpPr>
          <p:nvPr>
            <p:ph sz="quarter" idx="18"/>
          </p:nvPr>
        </p:nvSpPr>
        <p:spPr>
          <a:xfrm>
            <a:off x="4637521" y="1685675"/>
            <a:ext cx="398807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7" name="Date Placeholder 2"/>
          <p:cNvSpPr>
            <a:spLocks noGrp="1"/>
          </p:cNvSpPr>
          <p:nvPr>
            <p:ph type="dt" sz="half" idx="19"/>
          </p:nvPr>
        </p:nvSpPr>
        <p:spPr/>
        <p:txBody>
          <a:bodyPr/>
          <a:lstStyle>
            <a:lvl1pPr>
              <a:defRPr/>
            </a:lvl1pPr>
          </a:lstStyle>
          <a:p>
            <a:pPr>
              <a:defRPr/>
            </a:pPr>
            <a:fld id="{4EE44533-59DD-8944-8B96-95FFBA80E20B}" type="datetime1">
              <a:rPr lang="fi-FI"/>
              <a:pPr>
                <a:defRPr/>
              </a:pPr>
              <a:t>21.9.2020</a:t>
            </a:fld>
            <a:endParaRPr lang="fi-FI"/>
          </a:p>
        </p:txBody>
      </p:sp>
      <p:sp>
        <p:nvSpPr>
          <p:cNvPr id="8" name="Footer Placeholder 3"/>
          <p:cNvSpPr>
            <a:spLocks noGrp="1"/>
          </p:cNvSpPr>
          <p:nvPr>
            <p:ph type="ftr" sz="quarter" idx="20"/>
          </p:nvPr>
        </p:nvSpPr>
        <p:spPr/>
        <p:txBody>
          <a:bodyPr/>
          <a:lstStyle>
            <a:lvl1pPr>
              <a:defRPr/>
            </a:lvl1pPr>
          </a:lstStyle>
          <a:p>
            <a:pPr>
              <a:defRPr/>
            </a:pPr>
            <a:endParaRPr lang="fi-FI"/>
          </a:p>
        </p:txBody>
      </p:sp>
      <p:sp>
        <p:nvSpPr>
          <p:cNvPr id="9" name="Slide Number Placeholder 13"/>
          <p:cNvSpPr>
            <a:spLocks noGrp="1"/>
          </p:cNvSpPr>
          <p:nvPr>
            <p:ph type="sldNum" sz="quarter" idx="21"/>
          </p:nvPr>
        </p:nvSpPr>
        <p:spPr/>
        <p:txBody>
          <a:bodyPr/>
          <a:lstStyle>
            <a:lvl1pPr>
              <a:defRPr/>
            </a:lvl1pPr>
          </a:lstStyle>
          <a:p>
            <a:pPr>
              <a:defRPr/>
            </a:pPr>
            <a:fld id="{E265D404-ADF5-A94E-82B6-70B84D261D76}" type="slidenum">
              <a:rPr lang="fi-FI"/>
              <a:pPr>
                <a:defRPr/>
              </a:pPr>
              <a:t>‹#›</a:t>
            </a:fld>
            <a:endParaRPr lang="fi-FI"/>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5600" y="5598000"/>
            <a:ext cx="3906172" cy="1194574"/>
          </a:xfrm>
          <a:prstGeom prst="rect">
            <a:avLst/>
          </a:prstGeom>
        </p:spPr>
      </p:pic>
    </p:spTree>
    <p:extLst>
      <p:ext uri="{BB962C8B-B14F-4D97-AF65-F5344CB8AC3E}">
        <p14:creationId xmlns:p14="http://schemas.microsoft.com/office/powerpoint/2010/main" val="41419713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 Header Slide - Red">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solidFill>
            <a:srgbClr val="EE353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a:p>
        </p:txBody>
      </p:sp>
      <p:sp>
        <p:nvSpPr>
          <p:cNvPr id="7" name="Text Placeholder 3"/>
          <p:cNvSpPr>
            <a:spLocks noGrp="1"/>
          </p:cNvSpPr>
          <p:nvPr>
            <p:ph type="body" sz="half" idx="11" hasCustomPrompt="1"/>
          </p:nvPr>
        </p:nvSpPr>
        <p:spPr>
          <a:xfrm>
            <a:off x="431800" y="2184180"/>
            <a:ext cx="7948556" cy="884352"/>
          </a:xfrm>
          <a:prstGeom prst="rect">
            <a:avLst/>
          </a:prstGeom>
        </p:spPr>
        <p:txBody>
          <a:bodyPr lIns="0" rIns="0" anchor="b"/>
          <a:lstStyle>
            <a:lvl1pPr marL="0" indent="0">
              <a:lnSpc>
                <a:spcPct val="100000"/>
              </a:lnSpc>
              <a:buNone/>
              <a:defRPr sz="4000" b="1" baseline="0">
                <a:solidFill>
                  <a:schemeClr val="bg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Headline</a:t>
            </a:r>
          </a:p>
        </p:txBody>
      </p:sp>
      <p:sp>
        <p:nvSpPr>
          <p:cNvPr id="8" name="Text Placeholder 3"/>
          <p:cNvSpPr>
            <a:spLocks noGrp="1"/>
          </p:cNvSpPr>
          <p:nvPr>
            <p:ph type="body" sz="half" idx="2" hasCustomPrompt="1"/>
          </p:nvPr>
        </p:nvSpPr>
        <p:spPr>
          <a:xfrm>
            <a:off x="431826" y="3429000"/>
            <a:ext cx="7998597" cy="668518"/>
          </a:xfrm>
          <a:prstGeom prst="rect">
            <a:avLst/>
          </a:prstGeom>
        </p:spPr>
        <p:txBody>
          <a:bodyPr lIns="0" rIns="0"/>
          <a:lstStyle>
            <a:lvl1pPr marL="0" indent="0">
              <a:lnSpc>
                <a:spcPct val="100000"/>
              </a:lnSpc>
              <a:buNone/>
              <a:defRPr sz="280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No Image - Sub</a:t>
            </a:r>
          </a:p>
        </p:txBody>
      </p:sp>
      <p:sp>
        <p:nvSpPr>
          <p:cNvPr id="9" name="Text Placeholder 3"/>
          <p:cNvSpPr>
            <a:spLocks noGrp="1"/>
          </p:cNvSpPr>
          <p:nvPr>
            <p:ph type="body" sz="half" idx="12" hasCustomPrompt="1"/>
          </p:nvPr>
        </p:nvSpPr>
        <p:spPr>
          <a:xfrm>
            <a:off x="5966385" y="5620518"/>
            <a:ext cx="2464025" cy="392558"/>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Name</a:t>
            </a:r>
          </a:p>
        </p:txBody>
      </p:sp>
      <p:sp>
        <p:nvSpPr>
          <p:cNvPr id="11" name="Text Placeholder 3"/>
          <p:cNvSpPr>
            <a:spLocks noGrp="1"/>
          </p:cNvSpPr>
          <p:nvPr>
            <p:ph type="body" sz="half" idx="13" hasCustomPrompt="1"/>
          </p:nvPr>
        </p:nvSpPr>
        <p:spPr>
          <a:xfrm>
            <a:off x="5966385" y="6013077"/>
            <a:ext cx="2464025" cy="392558"/>
          </a:xfrm>
          <a:prstGeom prst="rect">
            <a:avLst/>
          </a:prstGeom>
        </p:spPr>
        <p:txBody>
          <a:bodyPr/>
          <a:lstStyle>
            <a:lvl1pPr marL="0" indent="0">
              <a:lnSpc>
                <a:spcPct val="100000"/>
              </a:lnSpc>
              <a:buNone/>
              <a:defRPr sz="1350" b="1" i="0" baseline="0">
                <a:solidFill>
                  <a:schemeClr val="bg1"/>
                </a:solidFill>
                <a:latin typeface="arial" charset="0"/>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Date</a:t>
            </a:r>
          </a:p>
        </p:txBody>
      </p:sp>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 y="4761037"/>
            <a:ext cx="1750409" cy="2028802"/>
          </a:xfrm>
          <a:prstGeom prst="rect">
            <a:avLst/>
          </a:prstGeom>
        </p:spPr>
      </p:pic>
    </p:spTree>
    <p:extLst>
      <p:ext uri="{BB962C8B-B14F-4D97-AF65-F5344CB8AC3E}">
        <p14:creationId xmlns:p14="http://schemas.microsoft.com/office/powerpoint/2010/main" val="3340717925"/>
      </p:ext>
    </p:extLst>
  </p:cSld>
  <p:clrMapOvr>
    <a:masterClrMapping/>
  </p:clrMapOvr>
  <p:extLst>
    <p:ext uri="{DCECCB84-F9BA-43D5-87BE-67443E8EF086}">
      <p15:sldGuideLst xmlns:p15="http://schemas.microsoft.com/office/powerpoint/2012/main">
        <p15:guide id="1" orient="horz" pos="3287">
          <p15:clr>
            <a:srgbClr val="FBAE40"/>
          </p15:clr>
        </p15:guide>
      </p15:sldGuideLst>
    </p:ext>
  </p:extLst>
</p:sldLayout>
</file>

<file path=ppt/slideLayouts/slideLayout220.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2400" y="489600"/>
            <a:ext cx="7988400" cy="1080000"/>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572400" y="1584000"/>
            <a:ext cx="79884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31C9BAAA-DC1B-49F7-BD70-3EB5E77C19D9}" type="datetime1">
              <a:rPr lang="en-US" noProof="0" smtClean="0"/>
              <a:pPr/>
              <a:t>9/21/2020</a:t>
            </a:fld>
            <a:endParaRPr lang="fi-FI" noProof="0" dirty="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dirty="0"/>
          </a:p>
        </p:txBody>
      </p:sp>
    </p:spTree>
    <p:extLst>
      <p:ext uri="{BB962C8B-B14F-4D97-AF65-F5344CB8AC3E}">
        <p14:creationId xmlns:p14="http://schemas.microsoft.com/office/powerpoint/2010/main" val="2077651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5794296"/>
            <a:ext cx="2025396" cy="1014984"/>
          </a:xfrm>
          <a:prstGeom prst="rect">
            <a:avLst/>
          </a:prstGeom>
        </p:spPr>
      </p:pic>
      <p:sp>
        <p:nvSpPr>
          <p:cNvPr id="11" name="Text Placeholder 3"/>
          <p:cNvSpPr>
            <a:spLocks noGrp="1"/>
          </p:cNvSpPr>
          <p:nvPr>
            <p:ph type="body" sz="half" idx="10" hasCustomPrompt="1"/>
          </p:nvPr>
        </p:nvSpPr>
        <p:spPr>
          <a:xfrm>
            <a:off x="292354" y="259137"/>
            <a:ext cx="8492897" cy="1332766"/>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4" y="1876514"/>
            <a:ext cx="8492897" cy="40659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839007629"/>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3. Body slide - 1 wide column">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5794296"/>
            <a:ext cx="2025396" cy="1014984"/>
          </a:xfrm>
          <a:prstGeom prst="rect">
            <a:avLst/>
          </a:prstGeom>
        </p:spPr>
      </p:pic>
      <p:sp>
        <p:nvSpPr>
          <p:cNvPr id="11" name="Text Placeholder 3"/>
          <p:cNvSpPr>
            <a:spLocks noGrp="1"/>
          </p:cNvSpPr>
          <p:nvPr>
            <p:ph type="body" sz="half" idx="10" hasCustomPrompt="1"/>
          </p:nvPr>
        </p:nvSpPr>
        <p:spPr>
          <a:xfrm>
            <a:off x="292354" y="259137"/>
            <a:ext cx="8492897" cy="1332766"/>
          </a:xfrm>
          <a:prstGeom prst="rect">
            <a:avLst/>
          </a:prstGeom>
        </p:spPr>
        <p:txBody>
          <a:bodyPr lIns="0" tIns="0" rIns="0" bIns="0"/>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 </a:t>
            </a:r>
          </a:p>
        </p:txBody>
      </p:sp>
      <p:sp>
        <p:nvSpPr>
          <p:cNvPr id="13" name="Text Placeholder 3"/>
          <p:cNvSpPr>
            <a:spLocks noGrp="1"/>
          </p:cNvSpPr>
          <p:nvPr>
            <p:ph type="body" sz="half" idx="11" hasCustomPrompt="1"/>
          </p:nvPr>
        </p:nvSpPr>
        <p:spPr>
          <a:xfrm>
            <a:off x="292354" y="1876514"/>
            <a:ext cx="8492897" cy="4065947"/>
          </a:xfrm>
          <a:prstGeom prst="rect">
            <a:avLst/>
          </a:prstGeom>
        </p:spPr>
        <p:txBody>
          <a:bodyPr lIns="0" tIns="0" rIns="0" bIns="0"/>
          <a:lstStyle>
            <a:lvl1pPr marL="0" marR="0" indent="0" algn="l" defTabSz="685733" rtl="0" eaLnBrk="1" fontAlgn="auto" latinLnBrk="0" hangingPunct="1">
              <a:lnSpc>
                <a:spcPct val="100000"/>
              </a:lnSpc>
              <a:spcBef>
                <a:spcPts val="750"/>
              </a:spcBef>
              <a:spcAft>
                <a:spcPts val="0"/>
              </a:spcAft>
              <a:buClrTx/>
              <a:buSzTx/>
              <a:buFont typeface="Arial" panose="020B0604020202020204" pitchFamily="34" charset="0"/>
              <a:buNone/>
              <a:tabLst/>
              <a:defRPr sz="2100" b="1" baseline="0">
                <a:solidFill>
                  <a:schemeClr val="tx1"/>
                </a:solidFill>
              </a:defRPr>
            </a:lvl1pPr>
            <a:lvl2pPr marL="628589" indent="-271437">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 name="Päivämäärän paikkamerkki 1">
            <a:extLst>
              <a:ext uri="{FF2B5EF4-FFF2-40B4-BE49-F238E27FC236}">
                <a16:creationId xmlns:a16="http://schemas.microsoft.com/office/drawing/2014/main" id="{4C366827-B13F-41D2-9BB1-86D6952FE74F}"/>
              </a:ext>
            </a:extLst>
          </p:cNvPr>
          <p:cNvSpPr>
            <a:spLocks noGrp="1"/>
          </p:cNvSpPr>
          <p:nvPr>
            <p:ph type="dt" sz="half" idx="12"/>
          </p:nvPr>
        </p:nvSpPr>
        <p:spPr/>
        <p:txBody>
          <a:bodyPr/>
          <a:lstStyle/>
          <a:p>
            <a:r>
              <a:rPr lang="fi-FI"/>
              <a:t>dd.mm.yyyy</a:t>
            </a:r>
            <a:endParaRPr lang="en-US" dirty="0"/>
          </a:p>
        </p:txBody>
      </p:sp>
      <p:sp>
        <p:nvSpPr>
          <p:cNvPr id="3" name="Alatunnisteen paikkamerkki 2">
            <a:extLst>
              <a:ext uri="{FF2B5EF4-FFF2-40B4-BE49-F238E27FC236}">
                <a16:creationId xmlns:a16="http://schemas.microsoft.com/office/drawing/2014/main" id="{B081CECA-2419-49BC-A865-E26F838DFBF9}"/>
              </a:ext>
            </a:extLst>
          </p:cNvPr>
          <p:cNvSpPr>
            <a:spLocks noGrp="1"/>
          </p:cNvSpPr>
          <p:nvPr>
            <p:ph type="ftr" sz="quarter" idx="13"/>
          </p:nvPr>
        </p:nvSpPr>
        <p:spPr/>
        <p:txBody>
          <a:bodyPr/>
          <a:lstStyle/>
          <a:p>
            <a:r>
              <a:rPr lang="fi-FI" dirty="0" err="1"/>
              <a:t>Your</a:t>
            </a:r>
            <a:r>
              <a:rPr lang="fi-FI" dirty="0"/>
              <a:t> text </a:t>
            </a:r>
            <a:r>
              <a:rPr lang="fi-FI" dirty="0" err="1"/>
              <a:t>here</a:t>
            </a:r>
            <a:endParaRPr lang="fi-FI" dirty="0"/>
          </a:p>
        </p:txBody>
      </p:sp>
      <p:sp>
        <p:nvSpPr>
          <p:cNvPr id="4" name="Dian numeron paikkamerkki 3">
            <a:extLst>
              <a:ext uri="{FF2B5EF4-FFF2-40B4-BE49-F238E27FC236}">
                <a16:creationId xmlns:a16="http://schemas.microsoft.com/office/drawing/2014/main" id="{75CA6814-F1E3-4289-929D-E2AEACCAF6C2}"/>
              </a:ext>
            </a:extLst>
          </p:cNvPr>
          <p:cNvSpPr>
            <a:spLocks noGrp="1"/>
          </p:cNvSpPr>
          <p:nvPr>
            <p:ph type="sldNum" sz="quarter" idx="14"/>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164568070"/>
      </p:ext>
    </p:extLst>
  </p:cSld>
  <p:clrMapOvr>
    <a:masterClrMapping/>
  </p:clrMapOvr>
  <p:extLst>
    <p:ext uri="{DCECCB84-F9BA-43D5-87BE-67443E8EF086}">
      <p15:sldGuideLst xmlns:p15="http://schemas.microsoft.com/office/powerpoint/2012/main">
        <p15:guide id="4" pos="5534">
          <p15:clr>
            <a:srgbClr val="FBAE40"/>
          </p15:clr>
        </p15:guide>
        <p15:guide id="5" orient="horz" pos="363">
          <p15:clr>
            <a:srgbClr val="FBAE40"/>
          </p15:clr>
        </p15:guide>
        <p15:guide id="6" pos="2795">
          <p15:clr>
            <a:srgbClr val="FBAE40"/>
          </p15:clr>
        </p15:guide>
        <p15:guide id="7" pos="2965">
          <p15:clr>
            <a:srgbClr val="FBAE40"/>
          </p15:clr>
        </p15:guide>
        <p15:guide id="8" orient="horz" pos="341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72400" y="489600"/>
            <a:ext cx="7988400" cy="1080000"/>
          </a:xfrm>
          <a:prstGeom prst="rect">
            <a:avLst/>
          </a:prstGeom>
        </p:spPr>
        <p:txBody>
          <a:bodyPr/>
          <a:lstStyle/>
          <a:p>
            <a:r>
              <a:rPr lang="en-US" noProof="0"/>
              <a:t>Click to edit Master title style</a:t>
            </a:r>
            <a:endParaRPr lang="fi-FI" noProof="0"/>
          </a:p>
        </p:txBody>
      </p:sp>
      <p:sp>
        <p:nvSpPr>
          <p:cNvPr id="3" name="Content Placeholder 2"/>
          <p:cNvSpPr>
            <a:spLocks noGrp="1"/>
          </p:cNvSpPr>
          <p:nvPr>
            <p:ph idx="1"/>
          </p:nvPr>
        </p:nvSpPr>
        <p:spPr>
          <a:xfrm>
            <a:off x="572400" y="1584000"/>
            <a:ext cx="7988400" cy="4136400"/>
          </a:xfrm>
          <a:prstGeom prst="rect">
            <a:avLst/>
          </a:prstGeo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Date Placeholder 3"/>
          <p:cNvSpPr>
            <a:spLocks noGrp="1"/>
          </p:cNvSpPr>
          <p:nvPr>
            <p:ph type="dt" sz="half" idx="10"/>
          </p:nvPr>
        </p:nvSpPr>
        <p:spPr/>
        <p:txBody>
          <a:bodyPr/>
          <a:lstStyle/>
          <a:p>
            <a:fld id="{31C9BAAA-DC1B-49F7-BD70-3EB5E77C19D9}" type="datetime1">
              <a:rPr lang="en-US" noProof="0" smtClean="0"/>
              <a:pPr/>
              <a:t>11/11/2021</a:t>
            </a:fld>
            <a:endParaRPr lang="fi-FI" noProof="0" dirty="0"/>
          </a:p>
        </p:txBody>
      </p:sp>
      <p:sp>
        <p:nvSpPr>
          <p:cNvPr id="5" name="Footer Placeholder 4"/>
          <p:cNvSpPr>
            <a:spLocks noGrp="1"/>
          </p:cNvSpPr>
          <p:nvPr>
            <p:ph type="ftr" sz="quarter" idx="11"/>
          </p:nvPr>
        </p:nvSpPr>
        <p:spPr/>
        <p:txBody>
          <a:bodyPr/>
          <a:lstStyle/>
          <a:p>
            <a:endParaRPr lang="fi-FI" noProof="0"/>
          </a:p>
        </p:txBody>
      </p:sp>
      <p:sp>
        <p:nvSpPr>
          <p:cNvPr id="6" name="Slide Number Placeholder 5"/>
          <p:cNvSpPr>
            <a:spLocks noGrp="1"/>
          </p:cNvSpPr>
          <p:nvPr>
            <p:ph type="sldNum" sz="quarter" idx="12"/>
          </p:nvPr>
        </p:nvSpPr>
        <p:spPr/>
        <p:txBody>
          <a:bodyPr/>
          <a:lstStyle/>
          <a:p>
            <a:fld id="{52384017-E4DF-4A7A-8FA6-2DC68C3EB4D0}" type="slidenum">
              <a:rPr lang="fi-FI" noProof="0" smtClean="0"/>
              <a:pPr/>
              <a:t>‹#›</a:t>
            </a:fld>
            <a:endParaRPr lang="fi-FI" noProof="0" dirty="0"/>
          </a:p>
        </p:txBody>
      </p:sp>
    </p:spTree>
    <p:extLst>
      <p:ext uri="{BB962C8B-B14F-4D97-AF65-F5344CB8AC3E}">
        <p14:creationId xmlns:p14="http://schemas.microsoft.com/office/powerpoint/2010/main" val="41215401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userDrawn="1">
  <p:cSld name="5. Body slide - 2 text columns ">
    <p:spTree>
      <p:nvGrpSpPr>
        <p:cNvPr id="1" name=""/>
        <p:cNvGrpSpPr/>
        <p:nvPr/>
      </p:nvGrpSpPr>
      <p:grpSpPr>
        <a:xfrm>
          <a:off x="0" y="0"/>
          <a:ext cx="0" cy="0"/>
          <a:chOff x="0" y="0"/>
          <a:chExt cx="0" cy="0"/>
        </a:xfrm>
      </p:grpSpPr>
      <p:pic>
        <p:nvPicPr>
          <p:cNvPr id="2" name="Kuva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 y="5801154"/>
            <a:ext cx="2025396" cy="1014984"/>
          </a:xfrm>
          <a:prstGeom prst="rect">
            <a:avLst/>
          </a:prstGeom>
        </p:spPr>
      </p:pic>
      <p:sp>
        <p:nvSpPr>
          <p:cNvPr id="11" name="Text Placeholder 3"/>
          <p:cNvSpPr>
            <a:spLocks noGrp="1"/>
          </p:cNvSpPr>
          <p:nvPr>
            <p:ph type="body" sz="half" idx="10" hasCustomPrompt="1"/>
          </p:nvPr>
        </p:nvSpPr>
        <p:spPr>
          <a:xfrm>
            <a:off x="292906" y="257160"/>
            <a:ext cx="8497093" cy="1355059"/>
          </a:xfrm>
          <a:prstGeom prst="rect">
            <a:avLst/>
          </a:prstGeom>
        </p:spPr>
        <p:txBody>
          <a:bodyPr lIns="0" tIns="0" rIns="0" bIns="0" anchor="t"/>
          <a:lstStyle>
            <a:lvl1pPr marL="0" indent="0">
              <a:lnSpc>
                <a:spcPct val="100000"/>
              </a:lnSpc>
              <a:buNone/>
              <a:defRPr sz="4000" b="1" baseline="0">
                <a:solidFill>
                  <a:schemeClr val="tx1"/>
                </a:solidFill>
              </a:defRPr>
            </a:lvl1pPr>
            <a:lvl2pPr marL="342866" indent="0">
              <a:buNone/>
              <a:defRPr sz="1050"/>
            </a:lvl2pPr>
            <a:lvl3pPr marL="685733" indent="0">
              <a:buNone/>
              <a:defRPr sz="9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Body slide title</a:t>
            </a:r>
          </a:p>
        </p:txBody>
      </p:sp>
      <p:sp>
        <p:nvSpPr>
          <p:cNvPr id="13" name="Text Placeholder 3"/>
          <p:cNvSpPr>
            <a:spLocks noGrp="1"/>
          </p:cNvSpPr>
          <p:nvPr>
            <p:ph type="body" sz="half" idx="11" hasCustomPrompt="1"/>
          </p:nvPr>
        </p:nvSpPr>
        <p:spPr>
          <a:xfrm>
            <a:off x="287339" y="2018271"/>
            <a:ext cx="4150122" cy="3914950"/>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21" name="Text Placeholder 3"/>
          <p:cNvSpPr>
            <a:spLocks noGrp="1"/>
          </p:cNvSpPr>
          <p:nvPr>
            <p:ph type="body" sz="half" idx="12" hasCustomPrompt="1"/>
          </p:nvPr>
        </p:nvSpPr>
        <p:spPr>
          <a:xfrm>
            <a:off x="4706541" y="2018271"/>
            <a:ext cx="4078684" cy="3914950"/>
          </a:xfrm>
          <a:prstGeom prst="rect">
            <a:avLst/>
          </a:prstGeom>
        </p:spPr>
        <p:txBody>
          <a:bodyPr lIns="0" tIns="0" rIns="0" bIns="0"/>
          <a:lstStyle>
            <a:lvl1pPr marL="342866" marR="0" indent="-342866" algn="l" defTabSz="685733" rtl="0" eaLnBrk="1" fontAlgn="auto" latinLnBrk="0" hangingPunct="1">
              <a:lnSpc>
                <a:spcPct val="100000"/>
              </a:lnSpc>
              <a:spcBef>
                <a:spcPts val="750"/>
              </a:spcBef>
              <a:spcAft>
                <a:spcPts val="0"/>
              </a:spcAft>
              <a:buClrTx/>
              <a:buSzTx/>
              <a:buFont typeface="Arial" panose="020B0604020202020204" pitchFamily="34" charset="0"/>
              <a:buChar char="•"/>
              <a:tabLst/>
              <a:defRPr sz="2100" b="1" baseline="0">
                <a:solidFill>
                  <a:schemeClr val="tx1"/>
                </a:solidFill>
              </a:defRPr>
            </a:lvl1pPr>
            <a:lvl2pPr marL="628589" indent="-285720">
              <a:buFont typeface="Arial" panose="020B0604020202020204" pitchFamily="34" charset="0"/>
              <a:buChar char="•"/>
              <a:defRPr sz="2100"/>
            </a:lvl2pPr>
            <a:lvl3pPr marL="804783" indent="-176195">
              <a:buFont typeface="Arial" panose="020B0604020202020204" pitchFamily="34" charset="0"/>
              <a:buChar char="•"/>
              <a:defRPr sz="1600"/>
            </a:lvl3pPr>
            <a:lvl4pPr marL="1028598" indent="0">
              <a:buNone/>
              <a:defRPr sz="750"/>
            </a:lvl4pPr>
            <a:lvl5pPr marL="1371465" indent="0">
              <a:buNone/>
              <a:defRPr sz="750"/>
            </a:lvl5pPr>
            <a:lvl6pPr marL="1714330" indent="0">
              <a:buNone/>
              <a:defRPr sz="750"/>
            </a:lvl6pPr>
            <a:lvl7pPr marL="2057195" indent="0">
              <a:buNone/>
              <a:defRPr sz="750"/>
            </a:lvl7pPr>
            <a:lvl8pPr marL="2400060" indent="0">
              <a:buNone/>
              <a:defRPr sz="750"/>
            </a:lvl8pPr>
            <a:lvl9pPr marL="2742930" indent="0">
              <a:buNone/>
              <a:defRPr sz="750"/>
            </a:lvl9pPr>
          </a:lstStyle>
          <a:p>
            <a:pPr lvl="0"/>
            <a:r>
              <a:rPr lang="en-US" dirty="0"/>
              <a:t>Your text here</a:t>
            </a:r>
          </a:p>
          <a:p>
            <a:pPr lvl="1"/>
            <a:r>
              <a:rPr lang="fi-FI" dirty="0"/>
              <a:t>Second </a:t>
            </a:r>
            <a:r>
              <a:rPr lang="fi-FI" dirty="0" err="1"/>
              <a:t>level</a:t>
            </a:r>
            <a:endParaRPr lang="fi-FI" dirty="0"/>
          </a:p>
          <a:p>
            <a:pPr lvl="2"/>
            <a:r>
              <a:rPr lang="fi-FI" dirty="0"/>
              <a:t>Third </a:t>
            </a:r>
            <a:r>
              <a:rPr lang="fi-FI" dirty="0" err="1"/>
              <a:t>level</a:t>
            </a:r>
            <a:endParaRPr lang="fi-FI" dirty="0"/>
          </a:p>
        </p:txBody>
      </p:sp>
      <p:sp>
        <p:nvSpPr>
          <p:cNvPr id="3" name="Päivämäärän paikkamerkki 2">
            <a:extLst>
              <a:ext uri="{FF2B5EF4-FFF2-40B4-BE49-F238E27FC236}">
                <a16:creationId xmlns:a16="http://schemas.microsoft.com/office/drawing/2014/main" id="{0ACE9B33-D0C7-4AF1-A02A-1559773A78AC}"/>
              </a:ext>
            </a:extLst>
          </p:cNvPr>
          <p:cNvSpPr>
            <a:spLocks noGrp="1"/>
          </p:cNvSpPr>
          <p:nvPr>
            <p:ph type="dt" sz="half" idx="13"/>
          </p:nvPr>
        </p:nvSpPr>
        <p:spPr/>
        <p:txBody>
          <a:bodyPr/>
          <a:lstStyle/>
          <a:p>
            <a:r>
              <a:rPr lang="fi-FI"/>
              <a:t>dd.mm.yyyy</a:t>
            </a:r>
            <a:endParaRPr lang="en-US" dirty="0"/>
          </a:p>
        </p:txBody>
      </p:sp>
      <p:sp>
        <p:nvSpPr>
          <p:cNvPr id="4" name="Alatunnisteen paikkamerkki 3">
            <a:extLst>
              <a:ext uri="{FF2B5EF4-FFF2-40B4-BE49-F238E27FC236}">
                <a16:creationId xmlns:a16="http://schemas.microsoft.com/office/drawing/2014/main" id="{8F7430A1-7AEB-4722-97B3-51719F60574B}"/>
              </a:ext>
            </a:extLst>
          </p:cNvPr>
          <p:cNvSpPr>
            <a:spLocks noGrp="1"/>
          </p:cNvSpPr>
          <p:nvPr>
            <p:ph type="ftr" sz="quarter" idx="14"/>
          </p:nvPr>
        </p:nvSpPr>
        <p:spPr/>
        <p:txBody>
          <a:bodyPr/>
          <a:lstStyle/>
          <a:p>
            <a:r>
              <a:rPr lang="fi-FI" dirty="0" err="1"/>
              <a:t>Your</a:t>
            </a:r>
            <a:r>
              <a:rPr lang="fi-FI" dirty="0"/>
              <a:t> text </a:t>
            </a:r>
            <a:r>
              <a:rPr lang="fi-FI" dirty="0" err="1"/>
              <a:t>here</a:t>
            </a:r>
            <a:endParaRPr lang="fi-FI" dirty="0"/>
          </a:p>
        </p:txBody>
      </p:sp>
      <p:sp>
        <p:nvSpPr>
          <p:cNvPr id="5" name="Dian numeron paikkamerkki 4">
            <a:extLst>
              <a:ext uri="{FF2B5EF4-FFF2-40B4-BE49-F238E27FC236}">
                <a16:creationId xmlns:a16="http://schemas.microsoft.com/office/drawing/2014/main" id="{75B56DD1-CE07-4F8B-9EEB-5CFC86C5CCF2}"/>
              </a:ext>
            </a:extLst>
          </p:cNvPr>
          <p:cNvSpPr>
            <a:spLocks noGrp="1"/>
          </p:cNvSpPr>
          <p:nvPr>
            <p:ph type="sldNum" sz="quarter" idx="15"/>
          </p:nvPr>
        </p:nvSpPr>
        <p:spPr/>
        <p:txBody>
          <a:bodyPr/>
          <a:lstStyle/>
          <a:p>
            <a:fld id="{28F7F04C-F568-F649-A2AE-EA61C66B69B4}" type="slidenum">
              <a:rPr lang="en-US" smtClean="0"/>
              <a:pPr/>
              <a:t>‹#›</a:t>
            </a:fld>
            <a:endParaRPr lang="en-US" dirty="0"/>
          </a:p>
        </p:txBody>
      </p:sp>
    </p:spTree>
    <p:extLst>
      <p:ext uri="{BB962C8B-B14F-4D97-AF65-F5344CB8AC3E}">
        <p14:creationId xmlns:p14="http://schemas.microsoft.com/office/powerpoint/2010/main" val="1761927682"/>
      </p:ext>
    </p:extLst>
  </p:cSld>
  <p:clrMapOvr>
    <a:masterClrMapping/>
  </p:clrMapOvr>
  <p:extLst>
    <p:ext uri="{DCECCB84-F9BA-43D5-87BE-67443E8EF086}">
      <p15:sldGuideLst xmlns:p15="http://schemas.microsoft.com/office/powerpoint/2012/main">
        <p15:guide id="4" pos="5534">
          <p15:clr>
            <a:srgbClr val="FBAE40"/>
          </p15:clr>
        </p15:guide>
        <p15:guide id="5" orient="horz" pos="3410">
          <p15:clr>
            <a:srgbClr val="FBAE40"/>
          </p15:clr>
        </p15:guide>
        <p15:guide id="6" pos="2795">
          <p15:clr>
            <a:srgbClr val="FBAE40"/>
          </p15:clr>
        </p15:guide>
        <p15:guide id="7" pos="2965">
          <p15:clr>
            <a:srgbClr val="FBAE40"/>
          </p15:clr>
        </p15:guide>
        <p15:guide id="8" pos="181">
          <p15:clr>
            <a:srgbClr val="FBAE40"/>
          </p15:clr>
        </p15:guide>
        <p15:guide id="9" orient="horz" pos="943">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308204F-E4C8-4D0B-A504-EFCA81D9CAC1}" type="datetime1">
              <a:rPr lang="en-US" noProof="0" smtClean="0"/>
              <a:pPr/>
              <a:t>11/11/2021</a:t>
            </a:fld>
            <a:endParaRPr lang="fi-FI" noProof="0"/>
          </a:p>
        </p:txBody>
      </p:sp>
      <p:sp>
        <p:nvSpPr>
          <p:cNvPr id="3" name="Footer Placeholder 2"/>
          <p:cNvSpPr>
            <a:spLocks noGrp="1"/>
          </p:cNvSpPr>
          <p:nvPr>
            <p:ph type="ftr" sz="quarter" idx="11"/>
          </p:nvPr>
        </p:nvSpPr>
        <p:spPr/>
        <p:txBody>
          <a:bodyPr/>
          <a:lstStyle/>
          <a:p>
            <a:endParaRPr lang="fi-FI" noProof="0"/>
          </a:p>
        </p:txBody>
      </p:sp>
      <p:sp>
        <p:nvSpPr>
          <p:cNvPr id="4" name="Slide Number Placeholder 3"/>
          <p:cNvSpPr>
            <a:spLocks noGrp="1"/>
          </p:cNvSpPr>
          <p:nvPr>
            <p:ph type="sldNum" sz="quarter" idx="12"/>
          </p:nvPr>
        </p:nvSpPr>
        <p:spPr/>
        <p:txBody>
          <a:bodyPr/>
          <a:lstStyle/>
          <a:p>
            <a:fld id="{52384017-E4DF-4A7A-8FA6-2DC68C3EB4D0}" type="slidenum">
              <a:rPr lang="fi-FI" noProof="0" smtClean="0"/>
              <a:pPr/>
              <a:t>‹#›</a:t>
            </a:fld>
            <a:endParaRPr lang="fi-FI" noProof="0"/>
          </a:p>
        </p:txBody>
      </p:sp>
    </p:spTree>
    <p:extLst>
      <p:ext uri="{BB962C8B-B14F-4D97-AF65-F5344CB8AC3E}">
        <p14:creationId xmlns:p14="http://schemas.microsoft.com/office/powerpoint/2010/main" val="1397551013"/>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Cover Red">
    <p:bg>
      <p:bgPr>
        <a:solidFill>
          <a:schemeClr val="accent5"/>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238480" cy="2123002"/>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27193993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37432187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ver Yellow">
    <p:bg>
      <p:bgPr>
        <a:solidFill>
          <a:schemeClr val="accent1"/>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0"/>
            <a:ext cx="2238480" cy="2123002"/>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3743218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10"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80" cy="2049795"/>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18658278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9"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10"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0"/>
            <a:ext cx="2238480" cy="2123002"/>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186582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11882272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2238480" cy="2123002"/>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11882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5"/>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Learning</a:t>
            </a:r>
            <a:r>
              <a:rPr lang="fi-FI" sz="2000" b="1" baseline="0" dirty="0">
                <a:solidFill>
                  <a:schemeClr val="bg1"/>
                </a:solidFill>
              </a:rPr>
              <a:t> Centre</a:t>
            </a:r>
            <a:endParaRPr lang="fi-FI" sz="2000" b="1" dirty="0">
              <a:solidFill>
                <a:schemeClr val="bg1"/>
              </a:solidFill>
            </a:endParaRPr>
          </a:p>
        </p:txBody>
      </p:sp>
    </p:spTree>
    <p:extLst>
      <p:ext uri="{BB962C8B-B14F-4D97-AF65-F5344CB8AC3E}">
        <p14:creationId xmlns:p14="http://schemas.microsoft.com/office/powerpoint/2010/main" val="5953056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Cover with BG image">
    <p:bg>
      <p:bgPr>
        <a:solidFill>
          <a:schemeClr val="tx1">
            <a:lumMod val="50000"/>
            <a:lumOff val="50000"/>
          </a:schemeClr>
        </a:solidFill>
        <a:effectLst/>
      </p:bgPr>
    </p:bg>
    <p:spTree>
      <p:nvGrpSpPr>
        <p:cNvPr id="1" name=""/>
        <p:cNvGrpSpPr/>
        <p:nvPr/>
      </p:nvGrpSpPr>
      <p:grpSpPr>
        <a:xfrm>
          <a:off x="0" y="0"/>
          <a:ext cx="0" cy="0"/>
          <a:chOff x="0" y="0"/>
          <a:chExt cx="0" cy="0"/>
        </a:xfrm>
      </p:grpSpPr>
      <p:sp>
        <p:nvSpPr>
          <p:cNvPr id="7" name="Title 1"/>
          <p:cNvSpPr>
            <a:spLocks noGrp="1"/>
          </p:cNvSpPr>
          <p:nvPr>
            <p:ph type="ctrTitle"/>
          </p:nvPr>
        </p:nvSpPr>
        <p:spPr>
          <a:xfrm>
            <a:off x="584308" y="1912266"/>
            <a:ext cx="7975385" cy="2636000"/>
          </a:xfrm>
          <a:prstGeom prst="rect">
            <a:avLst/>
          </a:prstGeom>
        </p:spPr>
        <p:txBody>
          <a:bodyPr lIns="0" tIns="0" rIns="0" bIns="0" anchor="t">
            <a:noAutofit/>
          </a:bodyPr>
          <a:lstStyle>
            <a:lvl1pPr algn="l">
              <a:lnSpc>
                <a:spcPct val="80000"/>
              </a:lnSpc>
              <a:defRPr sz="7200" b="1" spc="-200">
                <a:solidFill>
                  <a:schemeClr val="bg1"/>
                </a:solidFill>
              </a:defRPr>
            </a:lvl1pPr>
          </a:lstStyle>
          <a:p>
            <a:r>
              <a:rPr lang="fi-FI"/>
              <a:t>Click to edit Master title style</a:t>
            </a:r>
            <a:endParaRPr lang="en-US" dirty="0"/>
          </a:p>
        </p:txBody>
      </p:sp>
      <p:sp>
        <p:nvSpPr>
          <p:cNvPr id="8" name="Subtitle 2"/>
          <p:cNvSpPr>
            <a:spLocks noGrp="1"/>
          </p:cNvSpPr>
          <p:nvPr>
            <p:ph type="subTitle" idx="1"/>
          </p:nvPr>
        </p:nvSpPr>
        <p:spPr>
          <a:xfrm>
            <a:off x="584309" y="5454200"/>
            <a:ext cx="5379423" cy="792000"/>
          </a:xfrm>
          <a:prstGeom prst="rect">
            <a:avLst/>
          </a:prstGeom>
        </p:spPr>
        <p:txBody>
          <a:bodyPr lIns="0" tIns="0" rIns="0" bIns="0" anchor="t">
            <a:normAutofit/>
          </a:bodyPr>
          <a:lstStyle>
            <a:lvl1pPr marL="0" indent="0" algn="l">
              <a:spcBef>
                <a:spcPts val="0"/>
              </a:spcBef>
              <a:buNone/>
              <a:defRPr sz="1600" i="1">
                <a:solidFill>
                  <a:schemeClr val="bg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0"/>
            <a:ext cx="2238480" cy="2123002"/>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bg1"/>
                </a:solidFill>
              </a:rPr>
              <a:t>Oppimiskeskus</a:t>
            </a:r>
          </a:p>
        </p:txBody>
      </p:sp>
    </p:spTree>
    <p:extLst>
      <p:ext uri="{BB962C8B-B14F-4D97-AF65-F5344CB8AC3E}">
        <p14:creationId xmlns:p14="http://schemas.microsoft.com/office/powerpoint/2010/main" val="5953056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3"/>
                </a:solidFill>
              </a:defRPr>
            </a:lvl1pPr>
          </a:lstStyle>
          <a:p>
            <a:r>
              <a:rPr lang="fi-FI"/>
              <a:t>Click to edit Master title style</a:t>
            </a:r>
            <a:endParaRPr lang="en-US" dirty="0"/>
          </a:p>
        </p:txBody>
      </p:sp>
      <p:sp>
        <p:nvSpPr>
          <p:cNvPr id="17"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6" name="TextBox 5"/>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Learning</a:t>
            </a:r>
            <a:r>
              <a:rPr lang="fi-FI" sz="2000" b="1" baseline="0" dirty="0">
                <a:solidFill>
                  <a:schemeClr val="tx1"/>
                </a:solidFill>
              </a:rPr>
              <a:t> Centre</a:t>
            </a:r>
            <a:endParaRPr lang="fi-FI" sz="2000" b="1" dirty="0">
              <a:solidFill>
                <a:schemeClr val="tx1"/>
              </a:solidFill>
            </a:endParaRPr>
          </a:p>
        </p:txBody>
      </p:sp>
    </p:spTree>
    <p:extLst>
      <p:ext uri="{BB962C8B-B14F-4D97-AF65-F5344CB8AC3E}">
        <p14:creationId xmlns:p14="http://schemas.microsoft.com/office/powerpoint/2010/main" val="1129277009"/>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Cover Blue Text">
    <p:spTree>
      <p:nvGrpSpPr>
        <p:cNvPr id="1" name=""/>
        <p:cNvGrpSpPr/>
        <p:nvPr/>
      </p:nvGrpSpPr>
      <p:grpSpPr>
        <a:xfrm>
          <a:off x="0" y="0"/>
          <a:ext cx="0" cy="0"/>
          <a:chOff x="0" y="0"/>
          <a:chExt cx="0" cy="0"/>
        </a:xfrm>
      </p:grpSpPr>
      <p:sp>
        <p:nvSpPr>
          <p:cNvPr id="16"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3"/>
                </a:solidFill>
              </a:defRPr>
            </a:lvl1pPr>
          </a:lstStyle>
          <a:p>
            <a:r>
              <a:rPr lang="fi-FI"/>
              <a:t>Click to edit Master title style</a:t>
            </a:r>
            <a:endParaRPr lang="en-US" dirty="0"/>
          </a:p>
        </p:txBody>
      </p:sp>
      <p:sp>
        <p:nvSpPr>
          <p:cNvPr id="17"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5" name="TextBox 4"/>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Oppimiskeskus</a:t>
            </a:r>
          </a:p>
        </p:txBody>
      </p:sp>
    </p:spTree>
    <p:extLst>
      <p:ext uri="{BB962C8B-B14F-4D97-AF65-F5344CB8AC3E}">
        <p14:creationId xmlns:p14="http://schemas.microsoft.com/office/powerpoint/2010/main" val="11292770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5"/>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8" name="TextBox 7"/>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Learning</a:t>
            </a:r>
            <a:r>
              <a:rPr lang="fi-FI" sz="2000" b="1" baseline="0" dirty="0">
                <a:solidFill>
                  <a:schemeClr val="tx1"/>
                </a:solidFill>
              </a:rPr>
              <a:t> Centre</a:t>
            </a:r>
            <a:endParaRPr lang="fi-FI" sz="2000" b="1" dirty="0">
              <a:solidFill>
                <a:schemeClr val="tx1"/>
              </a:solidFill>
            </a:endParaRPr>
          </a:p>
        </p:txBody>
      </p:sp>
    </p:spTree>
    <p:extLst>
      <p:ext uri="{BB962C8B-B14F-4D97-AF65-F5344CB8AC3E}">
        <p14:creationId xmlns:p14="http://schemas.microsoft.com/office/powerpoint/2010/main" val="418646494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Cover Red Text">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5"/>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062" y="16859"/>
            <a:ext cx="2236006" cy="2086938"/>
          </a:xfrm>
          <a:prstGeom prst="rect">
            <a:avLst/>
          </a:prstGeom>
        </p:spPr>
      </p:pic>
      <p:sp>
        <p:nvSpPr>
          <p:cNvPr id="7" name="TextBox 6"/>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Oppimiskeskus</a:t>
            </a:r>
          </a:p>
        </p:txBody>
      </p:sp>
    </p:spTree>
    <p:extLst>
      <p:ext uri="{BB962C8B-B14F-4D97-AF65-F5344CB8AC3E}">
        <p14:creationId xmlns:p14="http://schemas.microsoft.com/office/powerpoint/2010/main" val="4186464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37" y="36603"/>
            <a:ext cx="2238479" cy="2049794"/>
          </a:xfrm>
          <a:prstGeom prst="rect">
            <a:avLst/>
          </a:prstGeom>
        </p:spPr>
      </p:pic>
      <p:sp>
        <p:nvSpPr>
          <p:cNvPr id="8" name="TextBox 7"/>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Learning</a:t>
            </a:r>
            <a:r>
              <a:rPr lang="fi-FI" sz="2000" b="1" baseline="0" dirty="0">
                <a:solidFill>
                  <a:schemeClr val="tx1"/>
                </a:solidFill>
              </a:rPr>
              <a:t> Centre</a:t>
            </a:r>
            <a:endParaRPr lang="fi-FI" sz="2000" b="1" dirty="0">
              <a:solidFill>
                <a:schemeClr val="tx1"/>
              </a:solidFill>
            </a:endParaRPr>
          </a:p>
        </p:txBody>
      </p:sp>
    </p:spTree>
    <p:extLst>
      <p:ext uri="{BB962C8B-B14F-4D97-AF65-F5344CB8AC3E}">
        <p14:creationId xmlns:p14="http://schemas.microsoft.com/office/powerpoint/2010/main" val="47604615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Cover Yellow Text">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584308" y="2740334"/>
            <a:ext cx="7975385" cy="2636000"/>
          </a:xfrm>
          <a:prstGeom prst="rect">
            <a:avLst/>
          </a:prstGeom>
        </p:spPr>
        <p:txBody>
          <a:bodyPr lIns="0" tIns="0" rIns="0" bIns="0" anchor="b">
            <a:noAutofit/>
          </a:bodyPr>
          <a:lstStyle>
            <a:lvl1pPr algn="l">
              <a:lnSpc>
                <a:spcPct val="80000"/>
              </a:lnSpc>
              <a:defRPr sz="7200" b="1" spc="-200">
                <a:solidFill>
                  <a:schemeClr val="accent1"/>
                </a:solidFill>
              </a:defRPr>
            </a:lvl1pPr>
          </a:lstStyle>
          <a:p>
            <a:r>
              <a:rPr lang="fi-FI"/>
              <a:t>Click to edit Master title style</a:t>
            </a:r>
            <a:endParaRPr lang="en-US" dirty="0"/>
          </a:p>
        </p:txBody>
      </p:sp>
      <p:sp>
        <p:nvSpPr>
          <p:cNvPr id="6" name="Subtitle 2"/>
          <p:cNvSpPr>
            <a:spLocks noGrp="1"/>
          </p:cNvSpPr>
          <p:nvPr>
            <p:ph type="subTitle" idx="1"/>
          </p:nvPr>
        </p:nvSpPr>
        <p:spPr>
          <a:xfrm>
            <a:off x="584309" y="5504997"/>
            <a:ext cx="5379423" cy="792000"/>
          </a:xfrm>
          <a:prstGeom prst="rect">
            <a:avLst/>
          </a:prstGeom>
        </p:spPr>
        <p:txBody>
          <a:bodyPr lIns="0" tIns="0" rIns="0" bIns="0" anchor="t">
            <a:normAutofit/>
          </a:bodyPr>
          <a:lstStyle>
            <a:lvl1pPr marL="0" indent="0" algn="l">
              <a:spcBef>
                <a:spcPts val="0"/>
              </a:spcBef>
              <a:buNone/>
              <a:defRPr sz="1600" i="1">
                <a:solidFill>
                  <a:srgbClr val="928B81"/>
                </a:solidFill>
                <a:latin typeface="Georgia"/>
                <a:cs typeface="Georgi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Click to edit Master subtitle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859"/>
            <a:ext cx="2236005" cy="2086938"/>
          </a:xfrm>
          <a:prstGeom prst="rect">
            <a:avLst/>
          </a:prstGeom>
        </p:spPr>
      </p:pic>
      <p:sp>
        <p:nvSpPr>
          <p:cNvPr id="7" name="TextBox 6"/>
          <p:cNvSpPr txBox="1"/>
          <p:nvPr userDrawn="1"/>
        </p:nvSpPr>
        <p:spPr>
          <a:xfrm flipH="1">
            <a:off x="6610643" y="1185111"/>
            <a:ext cx="1949050" cy="307777"/>
          </a:xfrm>
          <a:prstGeom prst="rect">
            <a:avLst/>
          </a:prstGeom>
          <a:noFill/>
        </p:spPr>
        <p:txBody>
          <a:bodyPr wrap="square" lIns="0" tIns="0" rIns="0" bIns="0" rtlCol="0">
            <a:spAutoFit/>
          </a:bodyPr>
          <a:lstStyle/>
          <a:p>
            <a:r>
              <a:rPr lang="fi-FI" sz="2000" b="1" dirty="0">
                <a:solidFill>
                  <a:schemeClr val="tx1"/>
                </a:solidFill>
              </a:rPr>
              <a:t>Oppimiskeskus</a:t>
            </a:r>
          </a:p>
        </p:txBody>
      </p:sp>
    </p:spTree>
    <p:extLst>
      <p:ext uri="{BB962C8B-B14F-4D97-AF65-F5344CB8AC3E}">
        <p14:creationId xmlns:p14="http://schemas.microsoft.com/office/powerpoint/2010/main" val="476046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130.xml"/><Relationship Id="rId18" Type="http://schemas.openxmlformats.org/officeDocument/2006/relationships/slideLayout" Target="../slideLayouts/slideLayout180.xml"/><Relationship Id="rId3" Type="http://schemas.openxmlformats.org/officeDocument/2006/relationships/slideLayout" Target="../slideLayouts/slideLayout30.xml"/><Relationship Id="rId21" Type="http://schemas.openxmlformats.org/officeDocument/2006/relationships/slideLayout" Target="../slideLayouts/slideLayout210.xml"/><Relationship Id="rId7" Type="http://schemas.openxmlformats.org/officeDocument/2006/relationships/slideLayout" Target="../slideLayouts/slideLayout70.xml"/><Relationship Id="rId12" Type="http://schemas.openxmlformats.org/officeDocument/2006/relationships/slideLayout" Target="../slideLayouts/slideLayout120.xml"/><Relationship Id="rId17" Type="http://schemas.openxmlformats.org/officeDocument/2006/relationships/slideLayout" Target="../slideLayouts/slideLayout170.xml"/><Relationship Id="rId25" Type="http://schemas.openxmlformats.org/officeDocument/2006/relationships/theme" Target="../theme/theme10.xml"/><Relationship Id="rId2" Type="http://schemas.openxmlformats.org/officeDocument/2006/relationships/slideLayout" Target="../slideLayouts/slideLayout250.xml"/><Relationship Id="rId16" Type="http://schemas.openxmlformats.org/officeDocument/2006/relationships/slideLayout" Target="../slideLayouts/slideLayout160.xml"/><Relationship Id="rId20" Type="http://schemas.openxmlformats.org/officeDocument/2006/relationships/slideLayout" Target="../slideLayouts/slideLayout200.xml"/><Relationship Id="rId1" Type="http://schemas.openxmlformats.org/officeDocument/2006/relationships/slideLayout" Target="../slideLayouts/slideLayout110.xml"/><Relationship Id="rId6" Type="http://schemas.openxmlformats.org/officeDocument/2006/relationships/slideLayout" Target="../slideLayouts/slideLayout60.xml"/><Relationship Id="rId11" Type="http://schemas.openxmlformats.org/officeDocument/2006/relationships/slideLayout" Target="../slideLayouts/slideLayout111.xml"/><Relationship Id="rId24" Type="http://schemas.openxmlformats.org/officeDocument/2006/relationships/slideLayout" Target="../slideLayouts/slideLayout240.xml"/><Relationship Id="rId5" Type="http://schemas.openxmlformats.org/officeDocument/2006/relationships/slideLayout" Target="../slideLayouts/slideLayout50.xml"/><Relationship Id="rId15" Type="http://schemas.openxmlformats.org/officeDocument/2006/relationships/slideLayout" Target="../slideLayouts/slideLayout150.xml"/><Relationship Id="rId23" Type="http://schemas.openxmlformats.org/officeDocument/2006/relationships/slideLayout" Target="../slideLayouts/slideLayout230.xml"/><Relationship Id="rId10" Type="http://schemas.openxmlformats.org/officeDocument/2006/relationships/slideLayout" Target="../slideLayouts/slideLayout100.xml"/><Relationship Id="rId19" Type="http://schemas.openxmlformats.org/officeDocument/2006/relationships/slideLayout" Target="../slideLayouts/slideLayout190.xml"/><Relationship Id="rId4" Type="http://schemas.openxmlformats.org/officeDocument/2006/relationships/slideLayout" Target="../slideLayouts/slideLayout40.xml"/><Relationship Id="rId9" Type="http://schemas.openxmlformats.org/officeDocument/2006/relationships/slideLayout" Target="../slideLayouts/slideLayout90.xml"/><Relationship Id="rId14" Type="http://schemas.openxmlformats.org/officeDocument/2006/relationships/slideLayout" Target="../slideLayouts/slideLayout140.xml"/><Relationship Id="rId22" Type="http://schemas.openxmlformats.org/officeDocument/2006/relationships/slideLayout" Target="../slideLayouts/slideLayout2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4E6C4FC2-043E-0E44-BD9B-2431B69F8AA0}" type="datetime1">
              <a:rPr lang="fi-FI"/>
              <a:pPr>
                <a:defRPr/>
              </a:pPr>
              <a:t>11.11.2021</a:t>
            </a:fld>
            <a:endParaRPr lang="fi-FI"/>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 id="2147484769" r:id="rId22"/>
    <p:sldLayoutId id="2147484770" r:id="rId23"/>
    <p:sldLayoutId id="2147484771" r:id="rId24"/>
    <p:sldLayoutId id="2147484772" r:id="rId25"/>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a:xfrm>
            <a:off x="4940300" y="5953125"/>
            <a:ext cx="3619500" cy="158750"/>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endParaRPr lang="fi-FI"/>
          </a:p>
        </p:txBody>
      </p:sp>
      <p:sp>
        <p:nvSpPr>
          <p:cNvPr id="8" name="Date Placeholder 7"/>
          <p:cNvSpPr>
            <a:spLocks noGrp="1"/>
          </p:cNvSpPr>
          <p:nvPr>
            <p:ph type="dt" sz="half" idx="2"/>
          </p:nvPr>
        </p:nvSpPr>
        <p:spPr>
          <a:xfrm>
            <a:off x="4940300" y="6111875"/>
            <a:ext cx="3619500" cy="185738"/>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4E6C4FC2-043E-0E44-BD9B-2431B69F8AA0}" type="datetime1">
              <a:rPr lang="fi-FI"/>
              <a:pPr>
                <a:defRPr/>
              </a:pPr>
              <a:t>21.9.2020</a:t>
            </a:fld>
            <a:endParaRPr lang="fi-FI"/>
          </a:p>
        </p:txBody>
      </p:sp>
      <p:sp>
        <p:nvSpPr>
          <p:cNvPr id="9" name="Slide Number Placeholder 8"/>
          <p:cNvSpPr>
            <a:spLocks noGrp="1"/>
          </p:cNvSpPr>
          <p:nvPr>
            <p:ph type="sldNum" sz="quarter" idx="4"/>
          </p:nvPr>
        </p:nvSpPr>
        <p:spPr>
          <a:xfrm>
            <a:off x="4940300" y="6297613"/>
            <a:ext cx="3619500" cy="161925"/>
          </a:xfrm>
          <a:prstGeom prst="rect">
            <a:avLst/>
          </a:prstGeom>
        </p:spPr>
        <p:txBody>
          <a:bodyPr vert="horz" lIns="91440" tIns="45720" rIns="0" bIns="45720" rtlCol="0" anchor="ctr"/>
          <a:lstStyle>
            <a:lvl1pPr algn="r">
              <a:defRPr sz="900">
                <a:solidFill>
                  <a:schemeClr val="tx1">
                    <a:tint val="75000"/>
                  </a:schemeClr>
                </a:solidFill>
              </a:defRPr>
            </a:lvl1pPr>
          </a:lstStyle>
          <a:p>
            <a:pPr>
              <a:defRPr/>
            </a:pPr>
            <a:fld id="{805BCDE0-955E-2A43-932A-046BF80DB991}" type="slidenum">
              <a:rPr lang="fi-FI"/>
              <a:pPr>
                <a:defRPr/>
              </a:pPr>
              <a:t>‹#›</a:t>
            </a:fld>
            <a:endParaRPr lang="fi-FI"/>
          </a:p>
        </p:txBody>
      </p:sp>
    </p:spTree>
  </p:cSld>
  <p:clrMap bg1="lt1" tx1="dk1" bg2="lt2" tx2="dk2" accent1="accent1" accent2="accent2" accent3="accent3" accent4="accent4" accent5="accent5" accent6="accent6" hlink="hlink" folHlink="folHlink"/>
  <p:sldLayoutIdLst>
    <p:sldLayoutId id="2147484747" r:id="rId1"/>
    <p:sldLayoutId id="2147484748" r:id="rId2"/>
    <p:sldLayoutId id="2147484749" r:id="rId3"/>
    <p:sldLayoutId id="2147484750" r:id="rId4"/>
    <p:sldLayoutId id="2147484751" r:id="rId5"/>
    <p:sldLayoutId id="2147484752" r:id="rId6"/>
    <p:sldLayoutId id="2147484753" r:id="rId7"/>
    <p:sldLayoutId id="2147484754" r:id="rId8"/>
    <p:sldLayoutId id="2147484755" r:id="rId9"/>
    <p:sldLayoutId id="2147484756" r:id="rId10"/>
    <p:sldLayoutId id="2147484757" r:id="rId11"/>
    <p:sldLayoutId id="2147484758" r:id="rId12"/>
    <p:sldLayoutId id="2147484759" r:id="rId13"/>
    <p:sldLayoutId id="2147484760" r:id="rId14"/>
    <p:sldLayoutId id="2147484761" r:id="rId15"/>
    <p:sldLayoutId id="2147484762" r:id="rId16"/>
    <p:sldLayoutId id="2147484763" r:id="rId17"/>
    <p:sldLayoutId id="2147484764" r:id="rId18"/>
    <p:sldLayoutId id="2147484765" r:id="rId19"/>
    <p:sldLayoutId id="2147484766" r:id="rId20"/>
    <p:sldLayoutId id="2147484767" r:id="rId21"/>
    <p:sldLayoutId id="2147484768" r:id="rId22"/>
    <p:sldLayoutId id="2147484769" r:id="rId23"/>
    <p:sldLayoutId id="2147484770" r:id="rId24"/>
  </p:sldLayoutIdLst>
  <p:hf hdr="0" ftr="0"/>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MS PGothic" pitchFamily="34" charset="-128"/>
        </a:defRPr>
      </a:lvl1pPr>
      <a:lvl2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2pPr>
      <a:lvl3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3pPr>
      <a:lvl4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4pPr>
      <a:lvl5pPr algn="ctr" defTabSz="457200" rtl="0" eaLnBrk="0" fontAlgn="base" hangingPunct="0">
        <a:spcBef>
          <a:spcPct val="0"/>
        </a:spcBef>
        <a:spcAft>
          <a:spcPct val="0"/>
        </a:spcAft>
        <a:defRPr sz="4400">
          <a:solidFill>
            <a:schemeClr val="tx1"/>
          </a:solidFill>
          <a:latin typeface="Arial" pitchFamily="-65" charset="0"/>
          <a:ea typeface="ＭＳ Ｐゴシック" charset="0"/>
          <a:cs typeface="MS PGothic" pitchFamily="34" charset="-128"/>
        </a:defRPr>
      </a:lvl5pPr>
      <a:lvl6pPr marL="4572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6pPr>
      <a:lvl7pPr marL="9144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7pPr>
      <a:lvl8pPr marL="13716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8pPr>
      <a:lvl9pPr marL="1828800" algn="ctr" defTabSz="457200" rtl="0" eaLnBrk="1" fontAlgn="base" hangingPunct="1">
        <a:spcBef>
          <a:spcPct val="0"/>
        </a:spcBef>
        <a:spcAft>
          <a:spcPct val="0"/>
        </a:spcAft>
        <a:defRPr sz="4400">
          <a:solidFill>
            <a:schemeClr val="tx1"/>
          </a:solidFill>
          <a:latin typeface="Arial" pitchFamily="-65" charset="0"/>
          <a:ea typeface="ＭＳ Ｐゴシック" pitchFamily="-65" charset="-128"/>
          <a:cs typeface="ＭＳ Ｐゴシック" pitchFamily="-65"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MS PGothic" pitchFamily="34"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charset="-128"/>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S PGothic" pitchFamily="34" charset="-128"/>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image" Target="../media/image160.png"/></Relationships>
</file>

<file path=ppt/slides/_rels/slide11.xml.rels><?xml version="1.0" encoding="UTF-8" standalone="yes"?>
<Relationships xmlns="http://schemas.openxmlformats.org/package/2006/relationships"><Relationship Id="rId3" Type="http://schemas.openxmlformats.org/officeDocument/2006/relationships/slide" Target="slide110.xml"/><Relationship Id="rId7" Type="http://schemas.openxmlformats.org/officeDocument/2006/relationships/image" Target="../media/image23.png"/><Relationship Id="rId2" Type="http://schemas.openxmlformats.org/officeDocument/2006/relationships/image" Target="../media/image20.png"/><Relationship Id="rId1" Type="http://schemas.openxmlformats.org/officeDocument/2006/relationships/slideLayout" Target="../slideLayouts/slideLayout2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60.png"/></Relationships>
</file>

<file path=ppt/slides/_rels/slide110.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160.png"/><Relationship Id="rId1" Type="http://schemas.openxmlformats.org/officeDocument/2006/relationships/slideLayout" Target="../slideLayouts/slideLayout230.xml"/><Relationship Id="rId4" Type="http://schemas.openxmlformats.org/officeDocument/2006/relationships/image" Target="../media/image160.png"/></Relationships>
</file>

<file path=ppt/slides/_rels/slide12.xml.rels><?xml version="1.0" encoding="UTF-8" standalone="yes"?>
<Relationships xmlns="http://schemas.openxmlformats.org/package/2006/relationships"><Relationship Id="rId3" Type="http://schemas.openxmlformats.org/officeDocument/2006/relationships/slide" Target="slide110.xml"/><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image" Target="../media/image160.png"/></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3.xml"/><Relationship Id="rId5" Type="http://schemas.openxmlformats.org/officeDocument/2006/relationships/image" Target="../media/image160.png"/><Relationship Id="rId4" Type="http://schemas.openxmlformats.org/officeDocument/2006/relationships/slide" Target="slide110.xml"/></Relationships>
</file>

<file path=ppt/slides/_rels/slide14.xml.rels><?xml version="1.0" encoding="UTF-8" standalone="yes"?>
<Relationships xmlns="http://schemas.openxmlformats.org/package/2006/relationships"><Relationship Id="rId2" Type="http://schemas.openxmlformats.org/officeDocument/2006/relationships/hyperlink" Target="https://primo.aalto.fi/discovery/search?vid=358AALTO_INST:VU1&amp;lang=en" TargetMode="External"/><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hyperlink" Target="https://www.worldcat.org/" TargetMode="External"/><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hyperlink" Target="http://finto.fi/yso/en/" TargetMode="External"/><Relationship Id="rId1" Type="http://schemas.openxmlformats.org/officeDocument/2006/relationships/slideLayout" Target="../slideLayouts/slideLayout2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image" Target="../media/image19.png"/><Relationship Id="rId1" Type="http://schemas.openxmlformats.org/officeDocument/2006/relationships/slideLayout" Target="../slideLayouts/slideLayout23.xml"/><Relationship Id="rId4" Type="http://schemas.openxmlformats.org/officeDocument/2006/relationships/image" Target="../media/image19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19851A3-17E7-4660-8D08-395DE77519D9}"/>
              </a:ext>
            </a:extLst>
          </p:cNvPr>
          <p:cNvSpPr>
            <a:spLocks noGrp="1"/>
          </p:cNvSpPr>
          <p:nvPr>
            <p:ph type="body" sz="half" idx="11"/>
          </p:nvPr>
        </p:nvSpPr>
        <p:spPr>
          <a:xfrm>
            <a:off x="431800" y="2010687"/>
            <a:ext cx="7948556" cy="715617"/>
          </a:xfrm>
        </p:spPr>
        <p:txBody>
          <a:bodyPr/>
          <a:lstStyle/>
          <a:p>
            <a:r>
              <a:rPr lang="en-US" dirty="0"/>
              <a:t>Information Retrieval</a:t>
            </a:r>
            <a:endParaRPr lang="fi-FI" dirty="0"/>
          </a:p>
        </p:txBody>
      </p:sp>
      <p:sp>
        <p:nvSpPr>
          <p:cNvPr id="3" name="Text Placeholder 2">
            <a:extLst>
              <a:ext uri="{FF2B5EF4-FFF2-40B4-BE49-F238E27FC236}">
                <a16:creationId xmlns:a16="http://schemas.microsoft.com/office/drawing/2014/main" id="{C5089521-DDA9-438F-A3E1-66C9F8A01580}"/>
              </a:ext>
            </a:extLst>
          </p:cNvPr>
          <p:cNvSpPr>
            <a:spLocks noGrp="1"/>
          </p:cNvSpPr>
          <p:nvPr>
            <p:ph type="body" sz="half" idx="2"/>
          </p:nvPr>
        </p:nvSpPr>
        <p:spPr>
          <a:xfrm>
            <a:off x="381759" y="3429000"/>
            <a:ext cx="7998597" cy="668518"/>
          </a:xfrm>
        </p:spPr>
        <p:txBody>
          <a:bodyPr/>
          <a:lstStyle/>
          <a:p>
            <a:endParaRPr lang="fi-FI" dirty="0"/>
          </a:p>
        </p:txBody>
      </p:sp>
      <p:sp>
        <p:nvSpPr>
          <p:cNvPr id="4" name="Text Placeholder 3">
            <a:extLst>
              <a:ext uri="{FF2B5EF4-FFF2-40B4-BE49-F238E27FC236}">
                <a16:creationId xmlns:a16="http://schemas.microsoft.com/office/drawing/2014/main" id="{42E67BB0-A613-47C2-B3F8-ADC71FF99549}"/>
              </a:ext>
            </a:extLst>
          </p:cNvPr>
          <p:cNvSpPr>
            <a:spLocks noGrp="1"/>
          </p:cNvSpPr>
          <p:nvPr>
            <p:ph type="body" sz="half" idx="12"/>
          </p:nvPr>
        </p:nvSpPr>
        <p:spPr/>
        <p:txBody>
          <a:bodyPr/>
          <a:lstStyle/>
          <a:p>
            <a:r>
              <a:rPr lang="en-US" dirty="0"/>
              <a:t>Eila Rämö</a:t>
            </a:r>
            <a:endParaRPr lang="fi-FI" dirty="0"/>
          </a:p>
        </p:txBody>
      </p:sp>
      <p:sp>
        <p:nvSpPr>
          <p:cNvPr id="6" name="Text Placeholder 5">
            <a:extLst>
              <a:ext uri="{FF2B5EF4-FFF2-40B4-BE49-F238E27FC236}">
                <a16:creationId xmlns:a16="http://schemas.microsoft.com/office/drawing/2014/main" id="{D4560E31-FCC4-4E5D-952D-A7E55B52DB92}"/>
              </a:ext>
            </a:extLst>
          </p:cNvPr>
          <p:cNvSpPr>
            <a:spLocks noGrp="1"/>
          </p:cNvSpPr>
          <p:nvPr>
            <p:ph type="body" sz="half" idx="13"/>
          </p:nvPr>
        </p:nvSpPr>
        <p:spPr/>
        <p:txBody>
          <a:bodyPr/>
          <a:lstStyle/>
          <a:p>
            <a:r>
              <a:rPr lang="en-US" dirty="0"/>
              <a:t>15</a:t>
            </a:r>
            <a:r>
              <a:rPr lang="en-US" baseline="30000" dirty="0"/>
              <a:t>th</a:t>
            </a:r>
            <a:r>
              <a:rPr lang="en-US" dirty="0"/>
              <a:t> Nov. 2021, 9.15-12</a:t>
            </a:r>
            <a:endParaRPr lang="fi-FI" dirty="0"/>
          </a:p>
        </p:txBody>
      </p:sp>
    </p:spTree>
    <p:extLst>
      <p:ext uri="{BB962C8B-B14F-4D97-AF65-F5344CB8AC3E}">
        <p14:creationId xmlns:p14="http://schemas.microsoft.com/office/powerpoint/2010/main" val="26790668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US" sz="3600" dirty="0">
                <a:solidFill>
                  <a:schemeClr val="accent3"/>
                </a:solidFill>
              </a:rPr>
              <a:t>Search techniques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435262"/>
            <a:ext cx="8492897" cy="4507200"/>
          </a:xfrm>
        </p:spPr>
        <p:txBody>
          <a:bodyPr/>
          <a:lstStyle/>
          <a:p>
            <a:pPr>
              <a:defRPr/>
            </a:pPr>
            <a:r>
              <a:rPr lang="fi-FI" sz="2000" b="0" dirty="0" err="1">
                <a:solidFill>
                  <a:schemeClr val="tx2"/>
                </a:solidFill>
              </a:rPr>
              <a:t>Subject</a:t>
            </a:r>
            <a:r>
              <a:rPr lang="fi-FI" sz="2000" b="0" dirty="0">
                <a:solidFill>
                  <a:schemeClr val="tx2"/>
                </a:solidFill>
              </a:rPr>
              <a:t> </a:t>
            </a:r>
            <a:r>
              <a:rPr lang="fi-FI" sz="2000" b="0" dirty="0" err="1">
                <a:solidFill>
                  <a:schemeClr val="tx2"/>
                </a:solidFill>
              </a:rPr>
              <a:t>term</a:t>
            </a:r>
            <a:r>
              <a:rPr lang="fi-FI" sz="2000" b="0" dirty="0">
                <a:solidFill>
                  <a:schemeClr val="tx2"/>
                </a:solidFill>
              </a:rPr>
              <a:t> </a:t>
            </a:r>
            <a:r>
              <a:rPr lang="fi-FI" sz="2000" b="0" dirty="0" err="1">
                <a:solidFill>
                  <a:schemeClr val="tx2"/>
                </a:solidFill>
              </a:rPr>
              <a:t>or</a:t>
            </a:r>
            <a:r>
              <a:rPr lang="fi-FI" sz="2000" b="0" dirty="0">
                <a:solidFill>
                  <a:schemeClr val="tx2"/>
                </a:solidFill>
              </a:rPr>
              <a:t> </a:t>
            </a:r>
            <a:r>
              <a:rPr lang="fi-FI" sz="2000" b="0" dirty="0" err="1">
                <a:solidFill>
                  <a:schemeClr val="tx2"/>
                </a:solidFill>
              </a:rPr>
              <a:t>Keyword</a:t>
            </a:r>
            <a:r>
              <a:rPr lang="fi-FI" sz="2000" b="0" dirty="0">
                <a:solidFill>
                  <a:schemeClr val="tx2"/>
                </a:solidFill>
              </a:rPr>
              <a:t> </a:t>
            </a:r>
            <a:r>
              <a:rPr lang="fi-FI" sz="2000" b="0" dirty="0" err="1">
                <a:solidFill>
                  <a:schemeClr val="tx2"/>
                </a:solidFill>
              </a:rPr>
              <a:t>searching</a:t>
            </a:r>
            <a:endParaRPr lang="fi-FI" sz="2000" b="0" dirty="0">
              <a:solidFill>
                <a:schemeClr val="tx2"/>
              </a:solidFill>
            </a:endParaRPr>
          </a:p>
          <a:p>
            <a:pPr marL="342900" indent="-342900">
              <a:buFont typeface="Arial" panose="020B0604020202020204" pitchFamily="34" charset="0"/>
              <a:buChar char="•"/>
              <a:defRPr/>
            </a:pPr>
            <a:r>
              <a:rPr lang="en-US" sz="2000" b="0" dirty="0"/>
              <a:t>A subject term search gives more accurate results than a free-text search and limits the search to the subject term field. </a:t>
            </a:r>
          </a:p>
          <a:p>
            <a:pPr marL="342900" indent="-342900">
              <a:buFont typeface="Arial" panose="020B0604020202020204" pitchFamily="34" charset="0"/>
              <a:buChar char="•"/>
              <a:defRPr/>
            </a:pPr>
            <a:r>
              <a:rPr lang="en-US" sz="2000" b="0" dirty="0"/>
              <a:t>When you find an interesting book or article, check the subject terms, and use those for further searching.</a:t>
            </a:r>
          </a:p>
          <a:p>
            <a:pPr marL="342900" indent="-342900">
              <a:buFont typeface="Arial" panose="020B0604020202020204" pitchFamily="34" charset="0"/>
              <a:buChar char="•"/>
              <a:defRPr/>
            </a:pPr>
            <a:r>
              <a:rPr lang="fi-FI" sz="2000" b="0" dirty="0"/>
              <a:t>YSO (General </a:t>
            </a:r>
            <a:r>
              <a:rPr lang="fi-FI" sz="2000" b="0" dirty="0" err="1"/>
              <a:t>Finnish</a:t>
            </a:r>
            <a:r>
              <a:rPr lang="fi-FI" sz="2000" b="0" dirty="0"/>
              <a:t> </a:t>
            </a:r>
            <a:r>
              <a:rPr lang="fi-FI" sz="2000" b="0" dirty="0" err="1"/>
              <a:t>ontology</a:t>
            </a:r>
            <a:r>
              <a:rPr lang="fi-FI" sz="2000" b="0" dirty="0"/>
              <a:t>)  is </a:t>
            </a:r>
            <a:r>
              <a:rPr lang="fi-FI" sz="2000" b="0" dirty="0" err="1"/>
              <a:t>used</a:t>
            </a:r>
            <a:r>
              <a:rPr lang="fi-FI" sz="2000" b="0" dirty="0"/>
              <a:t> in </a:t>
            </a:r>
            <a:r>
              <a:rPr lang="fi-FI" sz="2000" b="0" dirty="0" err="1"/>
              <a:t>Finnish</a:t>
            </a:r>
            <a:r>
              <a:rPr lang="fi-FI" sz="2000" b="0" dirty="0"/>
              <a:t> </a:t>
            </a:r>
            <a:r>
              <a:rPr lang="fi-FI" sz="2000" b="0" dirty="0" err="1"/>
              <a:t>university</a:t>
            </a:r>
            <a:r>
              <a:rPr lang="fi-FI" sz="2000" b="0" dirty="0"/>
              <a:t> </a:t>
            </a:r>
            <a:r>
              <a:rPr lang="fi-FI" sz="2000" b="0" dirty="0" err="1"/>
              <a:t>library</a:t>
            </a:r>
            <a:r>
              <a:rPr lang="fi-FI" sz="2000" b="0" dirty="0"/>
              <a:t> </a:t>
            </a:r>
            <a:r>
              <a:rPr lang="fi-FI" sz="2000" b="0" dirty="0" err="1"/>
              <a:t>databases</a:t>
            </a:r>
            <a:r>
              <a:rPr lang="fi-FI" sz="2000" b="0" dirty="0"/>
              <a:t>, </a:t>
            </a:r>
            <a:r>
              <a:rPr lang="fi-FI" sz="2000" b="0" dirty="0" err="1"/>
              <a:t>when</a:t>
            </a:r>
            <a:r>
              <a:rPr lang="fi-FI" sz="2000" b="0" dirty="0"/>
              <a:t> </a:t>
            </a:r>
            <a:r>
              <a:rPr lang="fi-FI" sz="2000" b="0" dirty="0" err="1"/>
              <a:t>books</a:t>
            </a:r>
            <a:r>
              <a:rPr lang="fi-FI" sz="2000" b="0" dirty="0"/>
              <a:t> </a:t>
            </a:r>
            <a:r>
              <a:rPr lang="fi-FI" sz="2000" b="0" dirty="0" err="1"/>
              <a:t>are</a:t>
            </a:r>
            <a:r>
              <a:rPr lang="fi-FI" sz="2000" b="0" dirty="0"/>
              <a:t> </a:t>
            </a:r>
            <a:r>
              <a:rPr lang="fi-FI" sz="2000" b="0" dirty="0" err="1"/>
              <a:t>described</a:t>
            </a:r>
            <a:r>
              <a:rPr lang="fi-FI" sz="2000" b="0" dirty="0"/>
              <a:t> into a </a:t>
            </a:r>
            <a:r>
              <a:rPr lang="fi-FI" sz="2000" b="0" dirty="0" err="1"/>
              <a:t>database</a:t>
            </a:r>
            <a:r>
              <a:rPr lang="fi-FI" sz="2000" b="0" dirty="0"/>
              <a:t>.</a:t>
            </a:r>
          </a:p>
          <a:p>
            <a:pPr>
              <a:defRPr/>
            </a:pPr>
            <a:r>
              <a:rPr lang="fi-FI" sz="2000" b="0" dirty="0"/>
              <a:t>     finto.fi/</a:t>
            </a:r>
            <a:r>
              <a:rPr lang="fi-FI" sz="2000" b="0" dirty="0" err="1"/>
              <a:t>yso</a:t>
            </a:r>
            <a:r>
              <a:rPr lang="fi-FI" sz="2000" b="0" dirty="0"/>
              <a:t>/</a:t>
            </a:r>
            <a:r>
              <a:rPr lang="fi-FI" sz="2000" b="0" dirty="0" err="1"/>
              <a:t>fi</a:t>
            </a:r>
            <a:endParaRPr lang="fi-FI" sz="2000" b="0" dirty="0"/>
          </a:p>
          <a:p>
            <a:pPr marL="342900" indent="-342900">
              <a:buFont typeface="Arial" panose="020B0604020202020204" pitchFamily="34" charset="0"/>
              <a:buChar char="•"/>
              <a:defRPr/>
            </a:pPr>
            <a:r>
              <a:rPr lang="fi-FI" sz="2000" b="0" dirty="0"/>
              <a:t>Commercial </a:t>
            </a:r>
            <a:r>
              <a:rPr lang="fi-FI" sz="2000" b="0" dirty="0" err="1"/>
              <a:t>databases</a:t>
            </a:r>
            <a:r>
              <a:rPr lang="fi-FI" sz="2000" b="0" dirty="0"/>
              <a:t> </a:t>
            </a:r>
            <a:r>
              <a:rPr lang="fi-FI" sz="2000" b="0" dirty="0" err="1"/>
              <a:t>use</a:t>
            </a:r>
            <a:r>
              <a:rPr lang="fi-FI" sz="2000" b="0" dirty="0"/>
              <a:t> </a:t>
            </a:r>
            <a:r>
              <a:rPr lang="fi-FI" sz="2000" b="0" dirty="0" err="1"/>
              <a:t>they</a:t>
            </a:r>
            <a:r>
              <a:rPr lang="fi-FI" sz="2000" b="0" dirty="0"/>
              <a:t> </a:t>
            </a:r>
            <a:r>
              <a:rPr lang="fi-FI" sz="2000" b="0" dirty="0" err="1"/>
              <a:t>own</a:t>
            </a:r>
            <a:r>
              <a:rPr lang="fi-FI" sz="2000" b="0" dirty="0"/>
              <a:t> </a:t>
            </a:r>
            <a:r>
              <a:rPr lang="fi-FI" sz="2000" b="0" dirty="0" err="1"/>
              <a:t>vocabularies</a:t>
            </a:r>
            <a:r>
              <a:rPr lang="fi-FI" sz="2000" b="0" dirty="0"/>
              <a:t> (</a:t>
            </a:r>
            <a:r>
              <a:rPr lang="fi-FI" sz="2000" b="0" dirty="0" err="1"/>
              <a:t>thesauruses</a:t>
            </a:r>
            <a:r>
              <a:rPr lang="fi-FI" sz="2000" b="0" dirty="0"/>
              <a:t>/</a:t>
            </a:r>
            <a:r>
              <a:rPr lang="fi-FI" sz="2000" b="0" dirty="0" err="1"/>
              <a:t>describtors</a:t>
            </a:r>
            <a:r>
              <a:rPr lang="fi-FI" sz="2000" b="0" dirty="0"/>
              <a:t>/</a:t>
            </a:r>
            <a:r>
              <a:rPr lang="fi-FI" sz="2000" b="0" dirty="0" err="1"/>
              <a:t>subjec</a:t>
            </a:r>
            <a:r>
              <a:rPr lang="fi-FI" sz="2000" b="0" dirty="0"/>
              <a:t> </a:t>
            </a:r>
            <a:r>
              <a:rPr lang="fi-FI" sz="2000" b="0" dirty="0" err="1"/>
              <a:t>terms</a:t>
            </a:r>
            <a:r>
              <a:rPr lang="fi-FI" sz="2000" b="0" dirty="0"/>
              <a:t>)</a:t>
            </a:r>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3"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4"/>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9783806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fi-FI" sz="3600" dirty="0" err="1"/>
              <a:t>Combining</a:t>
            </a:r>
            <a:r>
              <a:rPr lang="fi-FI" sz="3600" dirty="0"/>
              <a:t> </a:t>
            </a:r>
            <a:r>
              <a:rPr lang="fi-FI" sz="3600" dirty="0" err="1"/>
              <a:t>concepts</a:t>
            </a:r>
            <a:r>
              <a:rPr lang="fi-FI" sz="3600" dirty="0"/>
              <a:t>, </a:t>
            </a:r>
            <a:r>
              <a:rPr lang="fi-FI" sz="3600" dirty="0" err="1"/>
              <a:t>Boolean</a:t>
            </a:r>
            <a:r>
              <a:rPr lang="fi-FI" sz="3600" dirty="0"/>
              <a:t> </a:t>
            </a:r>
            <a:r>
              <a:rPr lang="fi-FI" sz="3600" dirty="0" err="1"/>
              <a:t>searching</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435262"/>
            <a:ext cx="8492897" cy="4507200"/>
          </a:xfrm>
        </p:spPr>
        <p:txBody>
          <a:bodyPr/>
          <a:lstStyle/>
          <a:p>
            <a:r>
              <a:rPr lang="en-US" sz="2000" b="0" dirty="0"/>
              <a:t> </a:t>
            </a:r>
          </a:p>
          <a:p>
            <a:r>
              <a:rPr lang="en-US" sz="2000" b="0" dirty="0"/>
              <a:t>     </a:t>
            </a:r>
            <a:r>
              <a:rPr lang="fi-FI" sz="1800" dirty="0"/>
              <a:t>AND       </a:t>
            </a:r>
            <a:r>
              <a:rPr lang="fi-FI" sz="1800" b="0" dirty="0">
                <a:solidFill>
                  <a:schemeClr val="tx2"/>
                </a:solidFill>
              </a:rPr>
              <a:t>”</a:t>
            </a:r>
            <a:r>
              <a:rPr lang="fi-FI" sz="1800" b="0" dirty="0" err="1">
                <a:solidFill>
                  <a:schemeClr val="tx2"/>
                </a:solidFill>
              </a:rPr>
              <a:t>textile</a:t>
            </a:r>
            <a:r>
              <a:rPr lang="fi-FI" sz="1800" b="0" dirty="0">
                <a:solidFill>
                  <a:schemeClr val="tx2"/>
                </a:solidFill>
              </a:rPr>
              <a:t> design” </a:t>
            </a:r>
          </a:p>
          <a:p>
            <a:r>
              <a:rPr lang="fi-FI" sz="1800" dirty="0">
                <a:solidFill>
                  <a:schemeClr val="tx2"/>
                </a:solidFill>
              </a:rPr>
              <a:t>                     AND </a:t>
            </a:r>
            <a:r>
              <a:rPr lang="fi-FI" sz="1800" b="0" dirty="0" err="1">
                <a:solidFill>
                  <a:schemeClr val="tx2"/>
                </a:solidFill>
              </a:rPr>
              <a:t>sustainab</a:t>
            </a:r>
            <a:r>
              <a:rPr lang="fi-FI" sz="1800" b="0" dirty="0">
                <a:solidFill>
                  <a:schemeClr val="tx2"/>
                </a:solidFill>
              </a:rPr>
              <a:t>*</a:t>
            </a:r>
            <a:endParaRPr lang="fi-FI" sz="1800" b="0"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3"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4"/>
              <a:stretch>
                <a:fillRect/>
              </a:stretch>
            </p:blipFill>
            <p:spPr>
              <a:xfrm>
                <a:off x="-4777451" y="4173492"/>
                <a:ext cx="2286000" cy="1714500"/>
              </a:xfrm>
              <a:prstGeom prst="rect">
                <a:avLst/>
              </a:prstGeom>
              <a:ln w="3175">
                <a:solidFill>
                  <a:prstClr val="ltGray"/>
                </a:solidFill>
              </a:ln>
            </p:spPr>
          </p:pic>
        </mc:Fallback>
      </mc:AlternateContent>
      <p:pic>
        <p:nvPicPr>
          <p:cNvPr id="15" name="Picture 4" descr="boole">
            <a:extLst>
              <a:ext uri="{FF2B5EF4-FFF2-40B4-BE49-F238E27FC236}">
                <a16:creationId xmlns:a16="http://schemas.microsoft.com/office/drawing/2014/main" id="{3F94F064-F9D3-409E-9562-7F527873EFFB}"/>
              </a:ext>
            </a:extLst>
          </p:cNvPr>
          <p:cNvPicPr>
            <a:picLocks noChangeAspect="1" noChangeArrowheads="1"/>
          </p:cNvPicPr>
          <p:nvPr/>
        </p:nvPicPr>
        <p:blipFill>
          <a:blip r:embed="rId5" cstate="print"/>
          <a:srcRect/>
          <a:stretch>
            <a:fillRect/>
          </a:stretch>
        </p:blipFill>
        <p:spPr bwMode="auto">
          <a:xfrm>
            <a:off x="3916987" y="1606044"/>
            <a:ext cx="1714500" cy="762000"/>
          </a:xfrm>
          <a:prstGeom prst="rect">
            <a:avLst/>
          </a:prstGeom>
          <a:noFill/>
          <a:ln w="9525">
            <a:noFill/>
            <a:miter lim="800000"/>
            <a:headEnd/>
            <a:tailEnd/>
          </a:ln>
        </p:spPr>
      </p:pic>
      <p:pic>
        <p:nvPicPr>
          <p:cNvPr id="16" name="Picture 4" descr="boole">
            <a:extLst>
              <a:ext uri="{FF2B5EF4-FFF2-40B4-BE49-F238E27FC236}">
                <a16:creationId xmlns:a16="http://schemas.microsoft.com/office/drawing/2014/main" id="{5018A0C5-7A5E-4502-B6FA-AF3741B976C9}"/>
              </a:ext>
            </a:extLst>
          </p:cNvPr>
          <p:cNvPicPr>
            <a:picLocks noChangeAspect="1" noChangeArrowheads="1"/>
          </p:cNvPicPr>
          <p:nvPr/>
        </p:nvPicPr>
        <p:blipFill>
          <a:blip r:embed="rId6" cstate="print"/>
          <a:srcRect/>
          <a:stretch>
            <a:fillRect/>
          </a:stretch>
        </p:blipFill>
        <p:spPr bwMode="auto">
          <a:xfrm>
            <a:off x="3988811" y="2928801"/>
            <a:ext cx="1714500" cy="761500"/>
          </a:xfrm>
          <a:prstGeom prst="rect">
            <a:avLst/>
          </a:prstGeom>
          <a:noFill/>
          <a:ln w="9525">
            <a:noFill/>
            <a:miter lim="800000"/>
            <a:headEnd/>
            <a:tailEnd/>
          </a:ln>
        </p:spPr>
      </p:pic>
      <p:pic>
        <p:nvPicPr>
          <p:cNvPr id="17" name="Picture 4" descr="boole">
            <a:extLst>
              <a:ext uri="{FF2B5EF4-FFF2-40B4-BE49-F238E27FC236}">
                <a16:creationId xmlns:a16="http://schemas.microsoft.com/office/drawing/2014/main" id="{65181DAE-B292-4B3B-950D-68BA9451F809}"/>
              </a:ext>
            </a:extLst>
          </p:cNvPr>
          <p:cNvPicPr>
            <a:picLocks noChangeAspect="1" noChangeArrowheads="1"/>
          </p:cNvPicPr>
          <p:nvPr/>
        </p:nvPicPr>
        <p:blipFill>
          <a:blip r:embed="rId7" cstate="print"/>
          <a:srcRect/>
          <a:stretch>
            <a:fillRect/>
          </a:stretch>
        </p:blipFill>
        <p:spPr bwMode="auto">
          <a:xfrm>
            <a:off x="3905000" y="4251058"/>
            <a:ext cx="1838966" cy="817318"/>
          </a:xfrm>
          <a:prstGeom prst="rect">
            <a:avLst/>
          </a:prstGeom>
          <a:noFill/>
          <a:ln w="9525">
            <a:noFill/>
            <a:miter lim="800000"/>
            <a:headEnd/>
            <a:tailEnd/>
          </a:ln>
        </p:spPr>
      </p:pic>
      <p:sp>
        <p:nvSpPr>
          <p:cNvPr id="18" name="TextBox 17">
            <a:extLst>
              <a:ext uri="{FF2B5EF4-FFF2-40B4-BE49-F238E27FC236}">
                <a16:creationId xmlns:a16="http://schemas.microsoft.com/office/drawing/2014/main" id="{551E1DE8-A452-4D15-911F-1687C6737AA9}"/>
              </a:ext>
            </a:extLst>
          </p:cNvPr>
          <p:cNvSpPr txBox="1"/>
          <p:nvPr/>
        </p:nvSpPr>
        <p:spPr>
          <a:xfrm>
            <a:off x="651247" y="2745519"/>
            <a:ext cx="3472249" cy="923330"/>
          </a:xfrm>
          <a:prstGeom prst="rect">
            <a:avLst/>
          </a:prstGeom>
          <a:noFill/>
        </p:spPr>
        <p:txBody>
          <a:bodyPr wrap="square" lIns="0" tIns="0" rIns="0" bIns="0" rtlCol="0">
            <a:spAutoFit/>
          </a:bodyPr>
          <a:lstStyle/>
          <a:p>
            <a:endParaRPr lang="fi-FI" sz="2000" b="1" dirty="0"/>
          </a:p>
          <a:p>
            <a:r>
              <a:rPr lang="fi-FI" sz="2000" b="1" dirty="0"/>
              <a:t>OR		</a:t>
            </a:r>
            <a:r>
              <a:rPr lang="fi-FI" dirty="0">
                <a:solidFill>
                  <a:schemeClr val="tx2"/>
                </a:solidFill>
              </a:rPr>
              <a:t>”</a:t>
            </a:r>
            <a:r>
              <a:rPr lang="fi-FI" dirty="0" err="1">
                <a:solidFill>
                  <a:schemeClr val="tx2"/>
                </a:solidFill>
              </a:rPr>
              <a:t>fashion</a:t>
            </a:r>
            <a:r>
              <a:rPr lang="fi-FI" dirty="0">
                <a:solidFill>
                  <a:schemeClr val="tx2"/>
                </a:solidFill>
              </a:rPr>
              <a:t> design”</a:t>
            </a:r>
          </a:p>
          <a:p>
            <a:r>
              <a:rPr lang="fi-FI" sz="2000" b="1" dirty="0">
                <a:solidFill>
                  <a:schemeClr val="tx2"/>
                </a:solidFill>
              </a:rPr>
              <a:t>              OR  </a:t>
            </a:r>
            <a:r>
              <a:rPr lang="fi-FI" dirty="0" err="1">
                <a:solidFill>
                  <a:schemeClr val="tx2"/>
                </a:solidFill>
              </a:rPr>
              <a:t>cloth</a:t>
            </a:r>
            <a:r>
              <a:rPr lang="fi-FI" dirty="0">
                <a:solidFill>
                  <a:schemeClr val="tx2"/>
                </a:solidFill>
              </a:rPr>
              <a:t>*</a:t>
            </a:r>
          </a:p>
        </p:txBody>
      </p:sp>
      <p:sp>
        <p:nvSpPr>
          <p:cNvPr id="20" name="TextBox 19">
            <a:extLst>
              <a:ext uri="{FF2B5EF4-FFF2-40B4-BE49-F238E27FC236}">
                <a16:creationId xmlns:a16="http://schemas.microsoft.com/office/drawing/2014/main" id="{26E2133B-CCF4-445C-A39C-D2097BEA4D8D}"/>
              </a:ext>
            </a:extLst>
          </p:cNvPr>
          <p:cNvSpPr txBox="1"/>
          <p:nvPr/>
        </p:nvSpPr>
        <p:spPr>
          <a:xfrm>
            <a:off x="642551" y="4102009"/>
            <a:ext cx="3286898" cy="923330"/>
          </a:xfrm>
          <a:prstGeom prst="rect">
            <a:avLst/>
          </a:prstGeom>
          <a:noFill/>
        </p:spPr>
        <p:txBody>
          <a:bodyPr wrap="square" lIns="0" tIns="0" rIns="0" bIns="0" rtlCol="0">
            <a:spAutoFit/>
          </a:bodyPr>
          <a:lstStyle/>
          <a:p>
            <a:endParaRPr lang="fi-FI" sz="2000" b="1" dirty="0"/>
          </a:p>
          <a:p>
            <a:r>
              <a:rPr lang="fi-FI" sz="2000" b="1" dirty="0"/>
              <a:t>NOT     </a:t>
            </a:r>
            <a:r>
              <a:rPr lang="fi-FI" sz="2000" dirty="0">
                <a:solidFill>
                  <a:schemeClr val="tx2"/>
                </a:solidFill>
              </a:rPr>
              <a:t>”</a:t>
            </a:r>
            <a:r>
              <a:rPr lang="fi-FI" dirty="0" err="1">
                <a:solidFill>
                  <a:schemeClr val="tx2"/>
                </a:solidFill>
              </a:rPr>
              <a:t>textile</a:t>
            </a:r>
            <a:r>
              <a:rPr lang="fi-FI" dirty="0">
                <a:solidFill>
                  <a:schemeClr val="tx2"/>
                </a:solidFill>
              </a:rPr>
              <a:t> design</a:t>
            </a:r>
            <a:r>
              <a:rPr lang="fi-FI" sz="2000" dirty="0">
                <a:solidFill>
                  <a:schemeClr val="tx2"/>
                </a:solidFill>
              </a:rPr>
              <a:t>”</a:t>
            </a:r>
          </a:p>
          <a:p>
            <a:r>
              <a:rPr lang="fi-FI" sz="2000" b="1" dirty="0">
                <a:solidFill>
                  <a:schemeClr val="tx2"/>
                </a:solidFill>
              </a:rPr>
              <a:t>              NOT </a:t>
            </a:r>
            <a:r>
              <a:rPr lang="fi-FI" dirty="0" err="1">
                <a:solidFill>
                  <a:schemeClr val="tx2"/>
                </a:solidFill>
              </a:rPr>
              <a:t>industrial</a:t>
            </a:r>
            <a:r>
              <a:rPr lang="fi-FI" dirty="0">
                <a:solidFill>
                  <a:schemeClr val="tx2"/>
                </a:solidFill>
              </a:rPr>
              <a:t>*</a:t>
            </a:r>
            <a:r>
              <a:rPr lang="fi-FI" b="1" dirty="0"/>
              <a:t>	</a:t>
            </a:r>
          </a:p>
        </p:txBody>
      </p:sp>
    </p:spTree>
    <p:extLst>
      <p:ext uri="{BB962C8B-B14F-4D97-AF65-F5344CB8AC3E}">
        <p14:creationId xmlns:p14="http://schemas.microsoft.com/office/powerpoint/2010/main" val="19881171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US" sz="3600" dirty="0" err="1"/>
              <a:t>Hakutekniikat</a:t>
            </a:r>
            <a:endParaRPr lang="fi-FI" sz="3600" dirty="0"/>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435262"/>
            <a:ext cx="8492897" cy="4507200"/>
          </a:xfrm>
        </p:spPr>
        <p:txBody>
          <a:bodyPr/>
          <a:lstStyle/>
          <a:p>
            <a:pPr>
              <a:defRPr/>
            </a:pPr>
            <a:r>
              <a:rPr lang="fi-FI" sz="2000" b="0" dirty="0">
                <a:solidFill>
                  <a:schemeClr val="tx2"/>
                </a:solidFill>
              </a:rPr>
              <a:t>Asiasanahaku</a:t>
            </a:r>
          </a:p>
          <a:p>
            <a:pPr>
              <a:defRPr/>
            </a:pPr>
            <a:r>
              <a:rPr lang="fi-FI" sz="2000" b="0" dirty="0"/>
              <a:t>    - Sanahakua tarkemman tuloksen saat käyttämällä   </a:t>
            </a:r>
          </a:p>
          <a:p>
            <a:pPr>
              <a:defRPr/>
            </a:pPr>
            <a:r>
              <a:rPr lang="fi-FI" sz="2000" b="0" dirty="0"/>
              <a:t>      asiasanahakua, jolloin haku kohdistuu vain</a:t>
            </a:r>
          </a:p>
          <a:p>
            <a:pPr>
              <a:defRPr/>
            </a:pPr>
            <a:r>
              <a:rPr lang="fi-FI" sz="2000" b="0" dirty="0"/>
              <a:t>      asiasanakenttään. </a:t>
            </a:r>
          </a:p>
          <a:p>
            <a:pPr>
              <a:defRPr/>
            </a:pPr>
            <a:r>
              <a:rPr lang="fi-FI" sz="2000" b="0" dirty="0"/>
              <a:t>    - Kiinnostavan </a:t>
            </a:r>
            <a:r>
              <a:rPr lang="fi-FI" sz="2000" b="0" dirty="0">
                <a:solidFill>
                  <a:schemeClr val="tx2"/>
                </a:solidFill>
              </a:rPr>
              <a:t>teoksen kuvailutiedoista </a:t>
            </a:r>
            <a:r>
              <a:rPr lang="fi-FI" sz="2000" b="0" dirty="0"/>
              <a:t>voit löytää </a:t>
            </a:r>
            <a:r>
              <a:rPr lang="fi-FI" sz="2000" b="0" dirty="0">
                <a:solidFill>
                  <a:schemeClr val="tx2"/>
                </a:solidFill>
              </a:rPr>
              <a:t>lisää</a:t>
            </a:r>
          </a:p>
          <a:p>
            <a:pPr>
              <a:defRPr/>
            </a:pPr>
            <a:r>
              <a:rPr lang="fi-FI" sz="2000" b="0" dirty="0">
                <a:solidFill>
                  <a:schemeClr val="tx2"/>
                </a:solidFill>
              </a:rPr>
              <a:t>      hyviä asiasanoja</a:t>
            </a:r>
            <a:r>
              <a:rPr lang="fi-FI" sz="2000" b="0" dirty="0"/>
              <a:t>, joilla voit jatkaa hakua.</a:t>
            </a:r>
          </a:p>
          <a:p>
            <a:pPr>
              <a:defRPr/>
            </a:pPr>
            <a:endParaRPr lang="fi-FI" sz="2000" b="0" dirty="0"/>
          </a:p>
          <a:p>
            <a:pPr>
              <a:defRPr/>
            </a:pPr>
            <a:r>
              <a:rPr lang="fi-FI" sz="2000" dirty="0"/>
              <a:t>    - YSO</a:t>
            </a:r>
            <a:r>
              <a:rPr lang="fi-FI" sz="2000" b="0" dirty="0"/>
              <a:t>–yleinen suomalainen ontologia: finto.fi/</a:t>
            </a:r>
            <a:r>
              <a:rPr lang="fi-FI" sz="2000" b="0" dirty="0" err="1"/>
              <a:t>yso</a:t>
            </a:r>
            <a:r>
              <a:rPr lang="fi-FI" sz="2000" b="0" dirty="0"/>
              <a:t>/</a:t>
            </a:r>
            <a:r>
              <a:rPr lang="fi-FI" sz="2000" b="0" dirty="0" err="1"/>
              <a:t>fi</a:t>
            </a:r>
            <a:endParaRPr lang="fi-FI" sz="2000" b="0" dirty="0"/>
          </a:p>
          <a:p>
            <a:pPr>
              <a:defRPr/>
            </a:pPr>
            <a:r>
              <a:rPr lang="fi-FI" sz="2000" b="0" dirty="0"/>
              <a:t>    - Uudet ilmiöt ja tutkimusalueet tulevat sanastoihin viiveellä.</a:t>
            </a:r>
          </a:p>
          <a:p>
            <a:pPr>
              <a:defRPr/>
            </a:pPr>
            <a:r>
              <a:rPr lang="fi-FI" sz="2000" b="0" dirty="0"/>
              <a:t>    - Asiasanastoissa ei ole välttämättä kovin spesifejä termejä</a:t>
            </a:r>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extLst>
                  <p:ext uri="{D42A27DB-BD31-4B8C-83A1-F6EECF244321}">
                    <p14:modId xmlns:p14="http://schemas.microsoft.com/office/powerpoint/2010/main" val="750321246"/>
                  </p:ext>
                </p:extLst>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3"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4"/>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1978380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GB" sz="3600" dirty="0">
                <a:solidFill>
                  <a:schemeClr val="accent3"/>
                </a:solidFill>
              </a:rPr>
              <a:t>Boolean logic in planning a search</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435262"/>
            <a:ext cx="8492897" cy="4507200"/>
          </a:xfrm>
        </p:spPr>
        <p:txBody>
          <a:bodyPr/>
          <a:lstStyle/>
          <a:p>
            <a:pPr marL="342900" indent="-342900">
              <a:buFont typeface="Arial" panose="020B0604020202020204" pitchFamily="34" charset="0"/>
              <a:buChar char="•"/>
            </a:pPr>
            <a:r>
              <a:rPr lang="en-GB" sz="2000" b="0" dirty="0"/>
              <a:t>A search plan typically contains combinations of search terms (in different languages) and their synonyms.  </a:t>
            </a:r>
          </a:p>
          <a:p>
            <a:pPr marL="342900" indent="-342900">
              <a:buFont typeface="Arial" panose="020B0604020202020204" pitchFamily="34" charset="0"/>
              <a:buChar char="•"/>
            </a:pPr>
            <a:endParaRPr lang="en-GB" sz="2000" b="0" dirty="0"/>
          </a:p>
          <a:p>
            <a:pPr marL="342900" indent="-342900">
              <a:buFont typeface="Arial" panose="020B0604020202020204" pitchFamily="34" charset="0"/>
              <a:buChar char="•"/>
            </a:pPr>
            <a:r>
              <a:rPr lang="en-GB" sz="2000" b="0" dirty="0"/>
              <a:t>“fashion design” AND </a:t>
            </a:r>
            <a:r>
              <a:rPr lang="en-GB" sz="2000" b="0" dirty="0" err="1"/>
              <a:t>sustainab</a:t>
            </a:r>
            <a:r>
              <a:rPr lang="en-GB" sz="2000" b="0" dirty="0"/>
              <a:t>* </a:t>
            </a:r>
          </a:p>
          <a:p>
            <a:endParaRPr lang="en-GB" sz="2000" b="0" dirty="0"/>
          </a:p>
          <a:p>
            <a:pPr marL="342900" indent="-342900">
              <a:buFont typeface="Arial" panose="020B0604020202020204" pitchFamily="34" charset="0"/>
              <a:buChar char="•"/>
            </a:pPr>
            <a:r>
              <a:rPr lang="en-GB" sz="2000" b="0" dirty="0"/>
              <a:t>Search terms are used in databases in combination with their search functions.</a:t>
            </a:r>
          </a:p>
          <a:p>
            <a:pPr marL="342900" indent="-342900">
              <a:buFont typeface="Arial" panose="020B0604020202020204" pitchFamily="34" charset="0"/>
              <a:buChar char="•"/>
            </a:pPr>
            <a:r>
              <a:rPr lang="en-GB" sz="2000" b="0" dirty="0"/>
              <a:t>Search functions: term truncation, </a:t>
            </a:r>
            <a:r>
              <a:rPr lang="en-GB" sz="2000" b="0" dirty="0" err="1"/>
              <a:t>boolean</a:t>
            </a:r>
            <a:r>
              <a:rPr lang="en-GB" sz="2000" b="0" dirty="0"/>
              <a:t> operators, phrases, thesaurus terms. </a:t>
            </a:r>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3"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4"/>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584735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901843"/>
          </a:xfrm>
        </p:spPr>
        <p:txBody>
          <a:bodyPr/>
          <a:lstStyle/>
          <a:p>
            <a:r>
              <a:rPr lang="en-US" sz="3600" dirty="0">
                <a:solidFill>
                  <a:schemeClr val="accent3"/>
                </a:solidFill>
              </a:rPr>
              <a:t>Information management </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263721"/>
            <a:ext cx="8492897" cy="4678741"/>
          </a:xfrm>
        </p:spPr>
        <p:txBody>
          <a:bodyPr/>
          <a:lstStyle/>
          <a:p>
            <a:r>
              <a:rPr lang="fi-FI" sz="2000" dirty="0" err="1"/>
              <a:t>Reference</a:t>
            </a:r>
            <a:r>
              <a:rPr lang="fi-FI" sz="2000" dirty="0"/>
              <a:t> management software:</a:t>
            </a:r>
          </a:p>
          <a:p>
            <a:pPr marL="285750" indent="-285750">
              <a:buFont typeface="Arial" panose="020B0604020202020204" pitchFamily="34" charset="0"/>
              <a:buChar char="•"/>
            </a:pPr>
            <a:r>
              <a:rPr lang="en-US" sz="2000" b="0" dirty="0"/>
              <a:t>Zotero</a:t>
            </a:r>
          </a:p>
          <a:p>
            <a:pPr marL="285750" indent="-285750">
              <a:buFont typeface="Arial" panose="020B0604020202020204" pitchFamily="34" charset="0"/>
              <a:buChar char="•"/>
            </a:pPr>
            <a:r>
              <a:rPr lang="en-US" sz="2000" b="0" dirty="0" err="1"/>
              <a:t>Mendelay</a:t>
            </a:r>
            <a:endParaRPr lang="en-US" sz="2000" b="0" dirty="0"/>
          </a:p>
          <a:p>
            <a:pPr marL="285750" indent="-285750">
              <a:buFont typeface="Arial" panose="020B0604020202020204" pitchFamily="34" charset="0"/>
              <a:buChar char="•"/>
            </a:pPr>
            <a:r>
              <a:rPr lang="en-US" sz="2000" b="0" dirty="0"/>
              <a:t>EndNote </a:t>
            </a:r>
          </a:p>
          <a:p>
            <a:pPr marL="285750" indent="-285750">
              <a:buFont typeface="Arial" panose="020B0604020202020204" pitchFamily="34" charset="0"/>
              <a:buChar char="•"/>
            </a:pPr>
            <a:r>
              <a:rPr lang="en-US" sz="2000" b="0" dirty="0"/>
              <a:t>etc.</a:t>
            </a:r>
            <a:endParaRPr lang="fi-FI" sz="2000" b="0" dirty="0"/>
          </a:p>
          <a:p>
            <a:endParaRPr lang="en-US" sz="2000" dirty="0"/>
          </a:p>
          <a:p>
            <a:r>
              <a:rPr lang="en-US" sz="2000" dirty="0"/>
              <a:t>Many different output styles for citing:</a:t>
            </a:r>
          </a:p>
          <a:p>
            <a:pPr marL="285750" indent="-285750">
              <a:buFont typeface="Arial" panose="020B0604020202020204" pitchFamily="34" charset="0"/>
              <a:buChar char="•"/>
            </a:pPr>
            <a:r>
              <a:rPr lang="en-US" sz="2000" b="0" dirty="0" err="1"/>
              <a:t>Havard</a:t>
            </a:r>
            <a:r>
              <a:rPr lang="en-US" sz="2000" b="0" dirty="0"/>
              <a:t> (American and British)</a:t>
            </a:r>
          </a:p>
          <a:p>
            <a:pPr marL="285750" indent="-285750">
              <a:buFont typeface="Arial" panose="020B0604020202020204" pitchFamily="34" charset="0"/>
              <a:buChar char="•"/>
            </a:pPr>
            <a:r>
              <a:rPr lang="en-US" sz="2000" b="0" dirty="0"/>
              <a:t>APA (</a:t>
            </a:r>
            <a:r>
              <a:rPr lang="fi-FI" sz="2000" b="0" dirty="0"/>
              <a:t>American </a:t>
            </a:r>
            <a:r>
              <a:rPr lang="fi-FI" sz="2000" b="0" dirty="0" err="1"/>
              <a:t>Psychological</a:t>
            </a:r>
            <a:r>
              <a:rPr lang="fi-FI" sz="2000" b="0" dirty="0"/>
              <a:t> Association)</a:t>
            </a:r>
            <a:endParaRPr lang="en-US" sz="2000" b="0" dirty="0"/>
          </a:p>
          <a:p>
            <a:pPr marL="285750" indent="-285750">
              <a:buFont typeface="Arial" panose="020B0604020202020204" pitchFamily="34" charset="0"/>
              <a:buChar char="•"/>
            </a:pPr>
            <a:r>
              <a:rPr lang="en-US" sz="2000" b="0" dirty="0"/>
              <a:t>Chicago </a:t>
            </a:r>
          </a:p>
          <a:p>
            <a:pPr marL="285750" indent="-285750">
              <a:buFont typeface="Arial" panose="020B0604020202020204" pitchFamily="34" charset="0"/>
              <a:buChar char="•"/>
            </a:pPr>
            <a:r>
              <a:rPr lang="en-US" sz="2000" b="0" dirty="0"/>
              <a:t>etc.</a:t>
            </a:r>
          </a:p>
          <a:p>
            <a:endParaRPr lang="fi-FI" dirty="0"/>
          </a:p>
        </p:txBody>
      </p:sp>
      <mc:AlternateContent xmlns:mc="http://schemas.openxmlformats.org/markup-compatibility/2006" xmlns:pslz="http://schemas.microsoft.com/office/powerpoint/2016/slidezoom">
        <mc:Choice Requires="pslz">
          <p:graphicFrame>
            <p:nvGraphicFramePr>
              <p:cNvPr id="6" name="Slide Zoom 5">
                <a:extLst>
                  <a:ext uri="{FF2B5EF4-FFF2-40B4-BE49-F238E27FC236}">
                    <a16:creationId xmlns:a16="http://schemas.microsoft.com/office/drawing/2014/main" id="{58BAD549-0E58-4F10-9B03-240B3E54D148}"/>
                  </a:ext>
                </a:extLst>
              </p:cNvPr>
              <p:cNvGraphicFramePr>
                <a:graphicFrameLocks noChangeAspect="1"/>
              </p:cNvGraphicFramePr>
              <p:nvPr/>
            </p:nvGraphicFramePr>
            <p:xfrm>
              <a:off x="-4777451" y="4173492"/>
              <a:ext cx="2286000" cy="1714500"/>
            </p:xfrm>
            <a:graphic>
              <a:graphicData uri="http://schemas.microsoft.com/office/powerpoint/2016/slidezoom">
                <pslz:sldZm>
                  <pslz:sldZmObj sldId="477" cId="1978380672">
                    <pslz:zmPr id="{1FF2FA9D-27F7-4F9E-8B84-79B3385D4891}"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6" name="Slide Zoom 5">
                <a:hlinkClick r:id="rId4" action="ppaction://hlinksldjump"/>
                <a:extLst>
                  <a:ext uri="{FF2B5EF4-FFF2-40B4-BE49-F238E27FC236}">
                    <a16:creationId xmlns:a16="http://schemas.microsoft.com/office/drawing/2014/main" id="{58BAD549-0E58-4F10-9B03-240B3E54D148}"/>
                  </a:ext>
                </a:extLst>
              </p:cNvPr>
              <p:cNvPicPr>
                <a:picLocks noGrp="1" noRot="1" noChangeAspect="1" noMove="1" noResize="1" noEditPoints="1" noAdjustHandles="1" noChangeArrowheads="1" noChangeShapeType="1"/>
              </p:cNvPicPr>
              <p:nvPr/>
            </p:nvPicPr>
            <p:blipFill>
              <a:blip r:embed="rId5"/>
              <a:stretch>
                <a:fillRect/>
              </a:stretch>
            </p:blipFill>
            <p:spPr>
              <a:xfrm>
                <a:off x="-4777451" y="4173492"/>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319071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GB" sz="3600" dirty="0">
                <a:solidFill>
                  <a:schemeClr val="accent3"/>
                </a:solidFill>
              </a:rPr>
              <a:t>Information sources at Aalto University</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736333"/>
            <a:ext cx="8492897" cy="3945276"/>
          </a:xfrm>
        </p:spPr>
        <p:txBody>
          <a:bodyPr/>
          <a:lstStyle/>
          <a:p>
            <a:pPr marL="515937" lvl="2" indent="-285750">
              <a:lnSpc>
                <a:spcPct val="150000"/>
              </a:lnSpc>
            </a:pPr>
            <a:r>
              <a:rPr lang="en-GB" sz="1800" b="1" dirty="0">
                <a:cs typeface="Georgia" charset="0"/>
              </a:rPr>
              <a:t>Learning Centre website</a:t>
            </a:r>
            <a:r>
              <a:rPr lang="en-GB" sz="1800" dirty="0">
                <a:cs typeface="Georgia" charset="0"/>
              </a:rPr>
              <a:t> is a good starting point: </a:t>
            </a:r>
            <a:r>
              <a:rPr lang="en-GB" sz="1800" i="1" dirty="0">
                <a:cs typeface="Georgia" charset="0"/>
              </a:rPr>
              <a:t>learningcentre.aalto.fi</a:t>
            </a:r>
          </a:p>
          <a:p>
            <a:pPr marL="515937" lvl="2" indent="-285750">
              <a:lnSpc>
                <a:spcPct val="150000"/>
              </a:lnSpc>
            </a:pPr>
            <a:r>
              <a:rPr lang="en-GB" sz="1800" b="1" dirty="0">
                <a:cs typeface="Georgia" charset="0"/>
              </a:rPr>
              <a:t>Aalto-Primo (</a:t>
            </a:r>
            <a:r>
              <a:rPr lang="en-GB" sz="1800" i="1" dirty="0">
                <a:cs typeface="Georgia" charset="0"/>
                <a:hlinkClick r:id="rId2"/>
              </a:rPr>
              <a:t>https://primo.aalto.fi/discovery/search?vid=358AALTO_INST:VU1&amp;lang=en</a:t>
            </a:r>
            <a:endParaRPr lang="en-GB" sz="1800" i="1" dirty="0">
              <a:cs typeface="Georgia" charset="0"/>
            </a:endParaRPr>
          </a:p>
          <a:p>
            <a:pPr marL="515937" lvl="2" indent="-285750">
              <a:lnSpc>
                <a:spcPct val="150000"/>
              </a:lnSpc>
            </a:pPr>
            <a:r>
              <a:rPr lang="en-GB" sz="1800" b="1" dirty="0">
                <a:ea typeface="ヒラギノ角ゴ Pro W3" charset="0"/>
                <a:cs typeface="Georgia" charset="0"/>
              </a:rPr>
              <a:t>Resource guides </a:t>
            </a:r>
            <a:r>
              <a:rPr lang="en-GB" sz="1800" dirty="0">
                <a:ea typeface="ヒラギノ角ゴ Pro W3" charset="0"/>
                <a:cs typeface="Georgia" charset="0"/>
              </a:rPr>
              <a:t>identify essential databases and learn information skills</a:t>
            </a:r>
          </a:p>
          <a:p>
            <a:pPr marL="230187" lvl="2" indent="0">
              <a:lnSpc>
                <a:spcPct val="150000"/>
              </a:lnSpc>
              <a:buNone/>
            </a:pPr>
            <a:r>
              <a:rPr lang="en-GB" sz="1800" dirty="0">
                <a:ea typeface="ヒラギノ角ゴ Pro W3" charset="0"/>
                <a:cs typeface="Georgia" charset="0"/>
              </a:rPr>
              <a:t>    - </a:t>
            </a:r>
            <a:r>
              <a:rPr lang="fi-FI" sz="1800" b="1" dirty="0"/>
              <a:t>Design </a:t>
            </a:r>
            <a:r>
              <a:rPr lang="fi-FI" sz="1800" b="1" dirty="0" err="1"/>
              <a:t>guide</a:t>
            </a:r>
            <a:r>
              <a:rPr lang="fi-FI" sz="1800" dirty="0"/>
              <a:t>: </a:t>
            </a:r>
            <a:r>
              <a:rPr lang="fi-FI" sz="1800" i="1" dirty="0"/>
              <a:t>http://libguides.aalto.fi/design </a:t>
            </a:r>
          </a:p>
          <a:p>
            <a:pPr marL="515937" lvl="2" indent="-285750">
              <a:lnSpc>
                <a:spcPct val="150000"/>
              </a:lnSpc>
            </a:pPr>
            <a:r>
              <a:rPr lang="en-GB" sz="1800" b="1" dirty="0">
                <a:ea typeface="ヒラギノ角ゴ Pro W3" charset="0"/>
                <a:cs typeface="Georgia" charset="0"/>
              </a:rPr>
              <a:t>Visual Resources Centre guide </a:t>
            </a:r>
            <a:r>
              <a:rPr lang="en-GB" sz="1800" dirty="0">
                <a:ea typeface="ヒラギノ角ゴ Pro W3" charset="0"/>
                <a:cs typeface="Georgia" charset="0"/>
              </a:rPr>
              <a:t>for image databases and copyright info</a:t>
            </a:r>
          </a:p>
          <a:p>
            <a:pPr marL="515937" lvl="2" indent="-285750">
              <a:lnSpc>
                <a:spcPct val="150000"/>
              </a:lnSpc>
            </a:pPr>
            <a:r>
              <a:rPr lang="en-GB" sz="1800" b="1" dirty="0" err="1">
                <a:ea typeface="ヒラギノ角ゴ Pro W3" charset="0"/>
                <a:cs typeface="Georgia" charset="0"/>
              </a:rPr>
              <a:t>Aaltodoc</a:t>
            </a:r>
            <a:r>
              <a:rPr lang="en-GB" sz="1800" b="1" dirty="0">
                <a:ea typeface="ヒラギノ角ゴ Pro W3" charset="0"/>
                <a:cs typeface="Georgia" charset="0"/>
              </a:rPr>
              <a:t> </a:t>
            </a:r>
            <a:r>
              <a:rPr lang="en-GB" sz="1800" dirty="0">
                <a:ea typeface="ヒラギノ角ゴ Pro W3" charset="0"/>
                <a:cs typeface="Georgia" charset="0"/>
              </a:rPr>
              <a:t>contains theses and dissertations</a:t>
            </a:r>
          </a:p>
          <a:p>
            <a:pPr marL="515937" lvl="2" indent="-285750">
              <a:lnSpc>
                <a:spcPct val="150000"/>
              </a:lnSpc>
            </a:pPr>
            <a:r>
              <a:rPr lang="en-GB" sz="1800" b="1" dirty="0">
                <a:ea typeface="ヒラギノ角ゴ Pro W3" charset="0"/>
                <a:cs typeface="Georgia" charset="0"/>
              </a:rPr>
              <a:t>Research information portal </a:t>
            </a:r>
            <a:r>
              <a:rPr lang="en-GB" sz="1800" dirty="0">
                <a:ea typeface="ヒラギノ角ゴ Pro W3" charset="0"/>
                <a:cs typeface="Georgia" charset="0"/>
              </a:rPr>
              <a:t>https://research.aalto.fi</a:t>
            </a:r>
          </a:p>
          <a:p>
            <a:endParaRPr lang="fi-FI" dirty="0"/>
          </a:p>
        </p:txBody>
      </p:sp>
    </p:spTree>
    <p:extLst>
      <p:ext uri="{BB962C8B-B14F-4D97-AF65-F5344CB8AC3E}">
        <p14:creationId xmlns:p14="http://schemas.microsoft.com/office/powerpoint/2010/main" val="11484465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56401"/>
          </a:xfrm>
        </p:spPr>
        <p:txBody>
          <a:bodyPr/>
          <a:lstStyle/>
          <a:p>
            <a:r>
              <a:rPr lang="en-GB" sz="3600" dirty="0">
                <a:solidFill>
                  <a:schemeClr val="accent3"/>
                </a:solidFill>
              </a:rPr>
              <a:t>Aalto-Primo</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181528"/>
            <a:ext cx="8492897" cy="4760934"/>
          </a:xfrm>
        </p:spPr>
        <p:txBody>
          <a:bodyPr/>
          <a:lstStyle/>
          <a:p>
            <a:pPr marL="342900" indent="-342900">
              <a:buFont typeface="Arial" panose="020B0604020202020204" pitchFamily="34" charset="0"/>
              <a:buChar char="•"/>
            </a:pPr>
            <a:r>
              <a:rPr lang="fi-FI" sz="2000" b="0" dirty="0" err="1"/>
              <a:t>Printed</a:t>
            </a:r>
            <a:r>
              <a:rPr lang="fi-FI" sz="2000" b="0" dirty="0"/>
              <a:t> </a:t>
            </a:r>
            <a:r>
              <a:rPr lang="fi-FI" sz="2000" b="0" dirty="0" err="1"/>
              <a:t>books</a:t>
            </a:r>
            <a:r>
              <a:rPr lang="fi-FI" sz="2000" b="0" dirty="0"/>
              <a:t> and e-</a:t>
            </a:r>
            <a:r>
              <a:rPr lang="fi-FI" sz="2000" b="0" dirty="0" err="1"/>
              <a:t>books</a:t>
            </a:r>
            <a:r>
              <a:rPr lang="fi-FI" sz="2000" b="0" dirty="0"/>
              <a:t> in Aalto University Learning Centre </a:t>
            </a:r>
            <a:r>
              <a:rPr lang="fi-FI" sz="2000" b="0" dirty="0" err="1"/>
              <a:t>collections</a:t>
            </a:r>
            <a:endParaRPr lang="fi-FI" sz="2000" b="0" dirty="0"/>
          </a:p>
          <a:p>
            <a:pPr marL="342900" indent="-342900">
              <a:buFont typeface="Arial" panose="020B0604020202020204" pitchFamily="34" charset="0"/>
              <a:buChar char="•"/>
            </a:pPr>
            <a:r>
              <a:rPr lang="fi-FI" sz="2000" b="0" dirty="0" err="1"/>
              <a:t>Theses</a:t>
            </a:r>
            <a:r>
              <a:rPr lang="fi-FI" sz="2000" b="0" dirty="0"/>
              <a:t> and </a:t>
            </a:r>
            <a:r>
              <a:rPr lang="fi-FI" sz="2000" b="0" dirty="0" err="1"/>
              <a:t>dissertations</a:t>
            </a:r>
            <a:endParaRPr lang="fi-FI" sz="2000" b="0" dirty="0"/>
          </a:p>
          <a:p>
            <a:pPr marL="342900" indent="-342900">
              <a:buFont typeface="Arial" panose="020B0604020202020204" pitchFamily="34" charset="0"/>
              <a:buChar char="•"/>
            </a:pPr>
            <a:r>
              <a:rPr lang="fi-FI" sz="2000" b="0" dirty="0" err="1"/>
              <a:t>Printed</a:t>
            </a:r>
            <a:r>
              <a:rPr lang="fi-FI" sz="2000" b="0" dirty="0"/>
              <a:t> </a:t>
            </a:r>
            <a:r>
              <a:rPr lang="fi-FI" sz="2000" b="0" dirty="0" err="1"/>
              <a:t>journals</a:t>
            </a:r>
            <a:r>
              <a:rPr lang="fi-FI" sz="2000" b="0" dirty="0"/>
              <a:t> and e-</a:t>
            </a:r>
            <a:r>
              <a:rPr lang="fi-FI" sz="2000" b="0" dirty="0" err="1"/>
              <a:t>journals</a:t>
            </a:r>
            <a:endParaRPr lang="fi-FI" sz="2000" b="0" dirty="0"/>
          </a:p>
          <a:p>
            <a:pPr marL="342900" indent="-342900">
              <a:buFont typeface="Arial" panose="020B0604020202020204" pitchFamily="34" charset="0"/>
              <a:buChar char="•"/>
            </a:pPr>
            <a:r>
              <a:rPr lang="fi-FI" sz="2000" b="0" dirty="0" err="1"/>
              <a:t>Articles</a:t>
            </a:r>
            <a:r>
              <a:rPr lang="fi-FI" sz="2000" b="0" dirty="0"/>
              <a:t> </a:t>
            </a:r>
            <a:r>
              <a:rPr lang="fi-FI" sz="2000" b="0" dirty="0" err="1"/>
              <a:t>from</a:t>
            </a:r>
            <a:r>
              <a:rPr lang="fi-FI" sz="2000" b="0" dirty="0"/>
              <a:t> </a:t>
            </a:r>
            <a:r>
              <a:rPr lang="fi-FI" sz="2000" b="0" dirty="0" err="1"/>
              <a:t>international</a:t>
            </a:r>
            <a:r>
              <a:rPr lang="fi-FI" sz="2000" b="0" dirty="0"/>
              <a:t> </a:t>
            </a:r>
            <a:r>
              <a:rPr lang="fi-FI" sz="2000" b="0" dirty="0" err="1"/>
              <a:t>journals</a:t>
            </a:r>
            <a:endParaRPr lang="fi-FI" sz="2000" b="0" dirty="0"/>
          </a:p>
          <a:p>
            <a:pPr marL="342900" indent="-342900">
              <a:buFont typeface="Arial" panose="020B0604020202020204" pitchFamily="34" charset="0"/>
              <a:buChar char="•"/>
            </a:pPr>
            <a:r>
              <a:rPr lang="fi-FI" sz="2000" b="0" dirty="0"/>
              <a:t>Remote </a:t>
            </a:r>
            <a:r>
              <a:rPr lang="fi-FI" sz="2000" b="0" dirty="0" err="1"/>
              <a:t>access</a:t>
            </a:r>
            <a:r>
              <a:rPr lang="fi-FI" sz="2000" b="0" dirty="0"/>
              <a:t> to </a:t>
            </a:r>
            <a:r>
              <a:rPr lang="fi-FI" sz="2000" b="0" dirty="0" err="1"/>
              <a:t>all</a:t>
            </a:r>
            <a:r>
              <a:rPr lang="fi-FI" sz="2000" b="0" dirty="0"/>
              <a:t> </a:t>
            </a:r>
            <a:r>
              <a:rPr lang="fi-FI" sz="2000" b="0" dirty="0" err="1"/>
              <a:t>databases</a:t>
            </a:r>
            <a:endParaRPr lang="fi-FI" sz="2000" b="0" dirty="0"/>
          </a:p>
          <a:p>
            <a:pPr marL="342900" indent="-342900">
              <a:buFont typeface="Arial" panose="020B0604020202020204" pitchFamily="34" charset="0"/>
              <a:buChar char="•"/>
            </a:pPr>
            <a:r>
              <a:rPr lang="fi-FI" sz="2000" b="0" dirty="0"/>
              <a:t>Primo </a:t>
            </a:r>
            <a:r>
              <a:rPr lang="fi-FI" sz="2000" b="0" dirty="0" err="1"/>
              <a:t>log</a:t>
            </a:r>
            <a:r>
              <a:rPr lang="fi-FI" sz="2000" b="0" dirty="0"/>
              <a:t>-in: </a:t>
            </a:r>
          </a:p>
          <a:p>
            <a:r>
              <a:rPr lang="fi-FI" sz="2000" b="0" dirty="0"/>
              <a:t>     - </a:t>
            </a:r>
            <a:r>
              <a:rPr lang="fi-FI" sz="2000" b="0" dirty="0" err="1"/>
              <a:t>Renewals</a:t>
            </a:r>
            <a:endParaRPr lang="fi-FI" sz="2000" b="0" dirty="0"/>
          </a:p>
          <a:p>
            <a:r>
              <a:rPr lang="fi-FI" sz="2000" b="0" dirty="0"/>
              <a:t>     - </a:t>
            </a:r>
            <a:r>
              <a:rPr lang="fi-FI" sz="2000" b="0" dirty="0" err="1"/>
              <a:t>Reservations</a:t>
            </a:r>
            <a:r>
              <a:rPr lang="fi-FI" sz="2000" b="0" dirty="0"/>
              <a:t> </a:t>
            </a:r>
          </a:p>
          <a:p>
            <a:r>
              <a:rPr lang="fi-FI" sz="2000" b="0" dirty="0"/>
              <a:t>     - </a:t>
            </a:r>
            <a:r>
              <a:rPr lang="fi-FI" sz="2000" b="0" dirty="0" err="1"/>
              <a:t>Fees</a:t>
            </a:r>
            <a:endParaRPr lang="en-US" sz="2000" b="0" dirty="0"/>
          </a:p>
          <a:p>
            <a:pPr marL="515937" lvl="2" indent="-285750">
              <a:lnSpc>
                <a:spcPct val="150000"/>
              </a:lnSpc>
            </a:pPr>
            <a:endParaRPr lang="fi-FI" sz="1800" dirty="0"/>
          </a:p>
        </p:txBody>
      </p:sp>
    </p:spTree>
    <p:extLst>
      <p:ext uri="{BB962C8B-B14F-4D97-AF65-F5344CB8AC3E}">
        <p14:creationId xmlns:p14="http://schemas.microsoft.com/office/powerpoint/2010/main" val="29548704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GB" sz="3600" dirty="0">
                <a:solidFill>
                  <a:schemeClr val="accent3"/>
                </a:solidFill>
              </a:rPr>
              <a:t>Other information sources </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695236"/>
            <a:ext cx="8492897" cy="4247226"/>
          </a:xfrm>
        </p:spPr>
        <p:txBody>
          <a:bodyPr/>
          <a:lstStyle/>
          <a:p>
            <a:pPr marL="515937" lvl="2" indent="-285750">
              <a:lnSpc>
                <a:spcPct val="150000"/>
              </a:lnSpc>
            </a:pPr>
            <a:r>
              <a:rPr lang="fi-FI" sz="1800" b="1" dirty="0"/>
              <a:t>National </a:t>
            </a:r>
            <a:r>
              <a:rPr lang="fi-FI" sz="1800" b="1" dirty="0" err="1"/>
              <a:t>Finna</a:t>
            </a:r>
            <a:r>
              <a:rPr lang="fi-FI" sz="1800" dirty="0"/>
              <a:t>: </a:t>
            </a:r>
            <a:r>
              <a:rPr lang="fi-FI" sz="1800" dirty="0" err="1"/>
              <a:t>Collections</a:t>
            </a:r>
            <a:r>
              <a:rPr lang="fi-FI" sz="1800" dirty="0"/>
              <a:t> of </a:t>
            </a:r>
            <a:r>
              <a:rPr lang="fi-FI" sz="1800" dirty="0" err="1"/>
              <a:t>Finnish</a:t>
            </a:r>
            <a:r>
              <a:rPr lang="fi-FI" sz="1800" dirty="0"/>
              <a:t> </a:t>
            </a:r>
            <a:r>
              <a:rPr lang="fi-FI" sz="1800" dirty="0" err="1"/>
              <a:t>archives</a:t>
            </a:r>
            <a:r>
              <a:rPr lang="fi-FI" sz="1800" dirty="0"/>
              <a:t>, </a:t>
            </a:r>
            <a:r>
              <a:rPr lang="fi-FI" sz="1800" dirty="0" err="1"/>
              <a:t>libraries</a:t>
            </a:r>
            <a:r>
              <a:rPr lang="fi-FI" sz="1800" dirty="0"/>
              <a:t> and </a:t>
            </a:r>
            <a:r>
              <a:rPr lang="fi-FI" sz="1800" dirty="0" err="1"/>
              <a:t>museums</a:t>
            </a:r>
            <a:r>
              <a:rPr lang="fi-FI" sz="1800" dirty="0"/>
              <a:t>: https://www.finna.fi/?lng=en-gb</a:t>
            </a:r>
          </a:p>
          <a:p>
            <a:pPr marL="515937" lvl="2" indent="-285750">
              <a:lnSpc>
                <a:spcPct val="150000"/>
              </a:lnSpc>
            </a:pPr>
            <a:r>
              <a:rPr lang="en-US" sz="1800" b="1" dirty="0"/>
              <a:t>The National Repository Library (NRL): </a:t>
            </a:r>
            <a:r>
              <a:rPr lang="en-US" sz="1800" dirty="0"/>
              <a:t>https://vaari.finna.fi/?lng=en-gb</a:t>
            </a:r>
          </a:p>
          <a:p>
            <a:pPr marL="515937" lvl="2" indent="-285750">
              <a:lnSpc>
                <a:spcPct val="150000"/>
              </a:lnSpc>
            </a:pPr>
            <a:r>
              <a:rPr lang="en-US" sz="1800" b="1" dirty="0"/>
              <a:t>University of the Arts Library: </a:t>
            </a:r>
            <a:r>
              <a:rPr lang="en-US" sz="1800" dirty="0"/>
              <a:t>https://www.uniarts.fi/en</a:t>
            </a:r>
            <a:endParaRPr lang="fi-FI" sz="1800" dirty="0"/>
          </a:p>
          <a:p>
            <a:pPr marL="515937" lvl="2" indent="-285750">
              <a:lnSpc>
                <a:spcPct val="150000"/>
              </a:lnSpc>
            </a:pPr>
            <a:r>
              <a:rPr lang="fi-FI" sz="1800" b="1" dirty="0"/>
              <a:t>Helsinki University, Library </a:t>
            </a:r>
            <a:r>
              <a:rPr lang="fi-FI" sz="1800" b="1" dirty="0" err="1"/>
              <a:t>collections</a:t>
            </a:r>
            <a:r>
              <a:rPr lang="fi-FI" sz="1800" b="1" dirty="0"/>
              <a:t> </a:t>
            </a:r>
            <a:r>
              <a:rPr lang="fi-FI" sz="1800" dirty="0"/>
              <a:t>: https://helsinki.primo.exlibrisgroup.com/discovery/search?vid=358UOH_INST:VU1&amp;lang=en</a:t>
            </a:r>
          </a:p>
          <a:p>
            <a:pPr marL="515937" lvl="2" indent="-285750">
              <a:lnSpc>
                <a:spcPct val="150000"/>
              </a:lnSpc>
            </a:pPr>
            <a:r>
              <a:rPr lang="fi-FI" sz="1800" b="1" dirty="0" err="1"/>
              <a:t>WorldCat</a:t>
            </a:r>
            <a:r>
              <a:rPr lang="fi-FI" sz="1800" dirty="0"/>
              <a:t> </a:t>
            </a:r>
            <a:r>
              <a:rPr lang="fi-FI" sz="1800" dirty="0">
                <a:hlinkClick r:id="rId2"/>
              </a:rPr>
              <a:t>https://www.worldcat.org/</a:t>
            </a:r>
            <a:endParaRPr lang="fi-FI" sz="1800" dirty="0"/>
          </a:p>
          <a:p>
            <a:pPr marL="515937" lvl="2" indent="-285750">
              <a:lnSpc>
                <a:spcPct val="150000"/>
              </a:lnSpc>
            </a:pPr>
            <a:r>
              <a:rPr lang="fi-FI" sz="1800" b="1" dirty="0"/>
              <a:t>Google </a:t>
            </a:r>
            <a:r>
              <a:rPr lang="fi-FI" sz="1800" b="1" dirty="0" err="1"/>
              <a:t>Scholar</a:t>
            </a:r>
            <a:endParaRPr lang="fi-FI" sz="1800" b="1" dirty="0"/>
          </a:p>
        </p:txBody>
      </p:sp>
    </p:spTree>
    <p:extLst>
      <p:ext uri="{BB962C8B-B14F-4D97-AF65-F5344CB8AC3E}">
        <p14:creationId xmlns:p14="http://schemas.microsoft.com/office/powerpoint/2010/main" val="830182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fi-FI" altLang="fi-FI" sz="3600" dirty="0">
                <a:solidFill>
                  <a:schemeClr val="accent3"/>
                </a:solidFill>
              </a:rPr>
              <a:t>Google </a:t>
            </a:r>
            <a:r>
              <a:rPr lang="fi-FI" altLang="fi-FI" sz="3600" dirty="0" err="1">
                <a:solidFill>
                  <a:schemeClr val="accent3"/>
                </a:solidFill>
              </a:rPr>
              <a:t>Scholar</a:t>
            </a:r>
            <a:r>
              <a:rPr lang="fi-FI" altLang="fi-FI" sz="3600" dirty="0">
                <a:solidFill>
                  <a:schemeClr val="accent3"/>
                </a:solidFill>
              </a:rPr>
              <a:t> </a:t>
            </a:r>
            <a:r>
              <a:rPr lang="fi-FI" altLang="fi-FI" sz="3600" dirty="0" err="1">
                <a:solidFill>
                  <a:schemeClr val="accent3"/>
                </a:solidFill>
              </a:rPr>
              <a:t>will</a:t>
            </a:r>
            <a:r>
              <a:rPr lang="fi-FI" altLang="fi-FI" sz="3600" dirty="0">
                <a:solidFill>
                  <a:schemeClr val="accent3"/>
                </a:solidFill>
              </a:rPr>
              <a:t> </a:t>
            </a:r>
            <a:r>
              <a:rPr lang="fi-FI" altLang="fi-FI" sz="3600" dirty="0" err="1">
                <a:solidFill>
                  <a:schemeClr val="accent3"/>
                </a:solidFill>
              </a:rPr>
              <a:t>not</a:t>
            </a:r>
            <a:r>
              <a:rPr lang="fi-FI" altLang="fi-FI" sz="3600" dirty="0">
                <a:solidFill>
                  <a:schemeClr val="accent3"/>
                </a:solidFill>
              </a:rPr>
              <a:t> </a:t>
            </a:r>
            <a:r>
              <a:rPr lang="fi-FI" altLang="fi-FI" sz="3600" dirty="0" err="1">
                <a:solidFill>
                  <a:schemeClr val="accent3"/>
                </a:solidFill>
              </a:rPr>
              <a:t>answer</a:t>
            </a:r>
            <a:r>
              <a:rPr lang="fi-FI" altLang="fi-FI" sz="3600" dirty="0">
                <a:solidFill>
                  <a:schemeClr val="accent3"/>
                </a:solidFill>
              </a:rPr>
              <a:t> </a:t>
            </a:r>
            <a:r>
              <a:rPr lang="fi-FI" altLang="fi-FI" sz="3600" dirty="0" err="1">
                <a:solidFill>
                  <a:schemeClr val="accent3"/>
                </a:solidFill>
              </a:rPr>
              <a:t>all</a:t>
            </a:r>
            <a:r>
              <a:rPr lang="fi-FI" altLang="fi-FI" sz="3600" dirty="0">
                <a:solidFill>
                  <a:schemeClr val="accent3"/>
                </a:solidFill>
              </a:rPr>
              <a:t> </a:t>
            </a:r>
            <a:r>
              <a:rPr lang="fi-FI" altLang="fi-FI" sz="3600" dirty="0" err="1">
                <a:solidFill>
                  <a:schemeClr val="accent3"/>
                </a:solidFill>
              </a:rPr>
              <a:t>your</a:t>
            </a:r>
            <a:r>
              <a:rPr lang="fi-FI" altLang="fi-FI" sz="3600" dirty="0">
                <a:solidFill>
                  <a:schemeClr val="accent3"/>
                </a:solidFill>
              </a:rPr>
              <a:t> </a:t>
            </a:r>
            <a:r>
              <a:rPr lang="fi-FI" altLang="fi-FI" sz="3600" dirty="0" err="1">
                <a:solidFill>
                  <a:schemeClr val="accent3"/>
                </a:solidFill>
              </a:rPr>
              <a:t>needs</a:t>
            </a:r>
            <a:br>
              <a:rPr lang="fi-FI" altLang="fi-FI" sz="3600" dirty="0"/>
            </a:br>
            <a:endParaRPr lang="fi-FI" sz="3600" dirty="0"/>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109610"/>
            <a:ext cx="8492897" cy="4832852"/>
          </a:xfrm>
        </p:spPr>
        <p:txBody>
          <a:bodyPr/>
          <a:lstStyle/>
          <a:p>
            <a:r>
              <a:rPr lang="fi-FI" dirty="0"/>
              <a:t> </a:t>
            </a:r>
          </a:p>
        </p:txBody>
      </p:sp>
      <p:graphicFrame>
        <p:nvGraphicFramePr>
          <p:cNvPr id="4" name="Content Placeholder 7">
            <a:extLst>
              <a:ext uri="{FF2B5EF4-FFF2-40B4-BE49-F238E27FC236}">
                <a16:creationId xmlns:a16="http://schemas.microsoft.com/office/drawing/2014/main" id="{9A9E8F9D-B0F5-473C-8165-8323B22883A6}"/>
              </a:ext>
            </a:extLst>
          </p:cNvPr>
          <p:cNvGraphicFramePr>
            <a:graphicFrameLocks/>
          </p:cNvGraphicFramePr>
          <p:nvPr>
            <p:extLst>
              <p:ext uri="{D42A27DB-BD31-4B8C-83A1-F6EECF244321}">
                <p14:modId xmlns:p14="http://schemas.microsoft.com/office/powerpoint/2010/main" val="387262561"/>
              </p:ext>
            </p:extLst>
          </p:nvPr>
        </p:nvGraphicFramePr>
        <p:xfrm>
          <a:off x="539750" y="1510301"/>
          <a:ext cx="8085138" cy="4510355"/>
        </p:xfrm>
        <a:graphic>
          <a:graphicData uri="http://schemas.openxmlformats.org/drawingml/2006/table">
            <a:tbl>
              <a:tblPr firstRow="1" bandRow="1">
                <a:tableStyleId>{5C22544A-7EE6-4342-B048-85BDC9FD1C3A}</a:tableStyleId>
              </a:tblPr>
              <a:tblGrid>
                <a:gridCol w="3950057">
                  <a:extLst>
                    <a:ext uri="{9D8B030D-6E8A-4147-A177-3AD203B41FA5}">
                      <a16:colId xmlns:a16="http://schemas.microsoft.com/office/drawing/2014/main" val="4079956664"/>
                    </a:ext>
                  </a:extLst>
                </a:gridCol>
                <a:gridCol w="4135081">
                  <a:extLst>
                    <a:ext uri="{9D8B030D-6E8A-4147-A177-3AD203B41FA5}">
                      <a16:colId xmlns:a16="http://schemas.microsoft.com/office/drawing/2014/main" val="4234114744"/>
                    </a:ext>
                  </a:extLst>
                </a:gridCol>
              </a:tblGrid>
              <a:tr h="388732">
                <a:tc>
                  <a:txBody>
                    <a:bodyPr/>
                    <a:lstStyle/>
                    <a:p>
                      <a:r>
                        <a:rPr lang="fi-FI" dirty="0" err="1">
                          <a:solidFill>
                            <a:schemeClr val="tx1"/>
                          </a:solidFill>
                        </a:rPr>
                        <a:t>Pros</a:t>
                      </a:r>
                      <a:r>
                        <a:rPr lang="fi-FI" dirty="0">
                          <a:solidFill>
                            <a:schemeClr val="tx1"/>
                          </a:solidFill>
                        </a:rPr>
                        <a:t> of Google </a:t>
                      </a:r>
                      <a:r>
                        <a:rPr lang="fi-FI" dirty="0" err="1">
                          <a:solidFill>
                            <a:schemeClr val="tx1"/>
                          </a:solidFill>
                        </a:rPr>
                        <a:t>Scholar</a:t>
                      </a:r>
                      <a:r>
                        <a:rPr lang="fi-FI" dirty="0">
                          <a:solidFill>
                            <a:schemeClr val="tx1"/>
                          </a:solidFill>
                        </a:rPr>
                        <a:t> </a:t>
                      </a:r>
                    </a:p>
                  </a:txBody>
                  <a:tcPr/>
                </a:tc>
                <a:tc>
                  <a:txBody>
                    <a:bodyPr/>
                    <a:lstStyle/>
                    <a:p>
                      <a:r>
                        <a:rPr lang="fi-FI" dirty="0" err="1">
                          <a:solidFill>
                            <a:schemeClr val="tx1"/>
                          </a:solidFill>
                        </a:rPr>
                        <a:t>Cons</a:t>
                      </a:r>
                      <a:r>
                        <a:rPr lang="fi-FI" dirty="0">
                          <a:solidFill>
                            <a:schemeClr val="tx1"/>
                          </a:solidFill>
                        </a:rPr>
                        <a:t> of Google </a:t>
                      </a:r>
                      <a:r>
                        <a:rPr lang="fi-FI" dirty="0" err="1">
                          <a:solidFill>
                            <a:schemeClr val="tx1"/>
                          </a:solidFill>
                        </a:rPr>
                        <a:t>Scholar</a:t>
                      </a:r>
                      <a:endParaRPr lang="fi-FI" dirty="0">
                        <a:solidFill>
                          <a:schemeClr val="tx1"/>
                        </a:solidFill>
                      </a:endParaRPr>
                    </a:p>
                  </a:txBody>
                  <a:tcPr/>
                </a:tc>
                <a:extLst>
                  <a:ext uri="{0D108BD9-81ED-4DB2-BD59-A6C34878D82A}">
                    <a16:rowId xmlns:a16="http://schemas.microsoft.com/office/drawing/2014/main" val="3843984258"/>
                  </a:ext>
                </a:extLst>
              </a:tr>
              <a:tr h="958517">
                <a:tc>
                  <a:txBody>
                    <a:bodyPr/>
                    <a:lstStyle/>
                    <a:p>
                      <a:r>
                        <a:rPr lang="en-US" dirty="0"/>
                        <a:t>Familiar and relatively simple to use, much like Google.</a:t>
                      </a:r>
                      <a:endParaRPr lang="fi-FI" dirty="0"/>
                    </a:p>
                  </a:txBody>
                  <a:tcPr/>
                </a:tc>
                <a:tc>
                  <a:txBody>
                    <a:bodyPr/>
                    <a:lstStyle/>
                    <a:p>
                      <a:r>
                        <a:rPr lang="en-US" dirty="0"/>
                        <a:t>Does not allow users to limit results to peer reviewed or full text materials or by discipline.</a:t>
                      </a:r>
                      <a:endParaRPr lang="fi-FI" dirty="0"/>
                    </a:p>
                  </a:txBody>
                  <a:tcPr/>
                </a:tc>
                <a:extLst>
                  <a:ext uri="{0D108BD9-81ED-4DB2-BD59-A6C34878D82A}">
                    <a16:rowId xmlns:a16="http://schemas.microsoft.com/office/drawing/2014/main" val="831884225"/>
                  </a:ext>
                </a:extLst>
              </a:tr>
              <a:tr h="1246072">
                <a:tc>
                  <a:txBody>
                    <a:bodyPr/>
                    <a:lstStyle/>
                    <a:p>
                      <a:r>
                        <a:rPr lang="en-US" dirty="0"/>
                        <a:t>Variety of materials including articles, books, conference proceedings.</a:t>
                      </a:r>
                      <a:endParaRPr lang="fi-FI" dirty="0"/>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Coverage is wide-ranging but not comprehensive</a:t>
                      </a:r>
                      <a:r>
                        <a:rPr lang="en-US" baseline="0" dirty="0"/>
                        <a:t> and high scholarly quality is not guaranteed. </a:t>
                      </a:r>
                      <a:endParaRPr lang="fi-FI" dirty="0"/>
                    </a:p>
                    <a:p>
                      <a:endParaRPr lang="fi-FI" dirty="0"/>
                    </a:p>
                  </a:txBody>
                  <a:tcPr/>
                </a:tc>
                <a:extLst>
                  <a:ext uri="{0D108BD9-81ED-4DB2-BD59-A6C34878D82A}">
                    <a16:rowId xmlns:a16="http://schemas.microsoft.com/office/drawing/2014/main" val="831517132"/>
                  </a:ext>
                </a:extLst>
              </a:tr>
              <a:tr h="958517">
                <a:tc>
                  <a:txBody>
                    <a:bodyPr/>
                    <a:lstStyle/>
                    <a:p>
                      <a:r>
                        <a:rPr lang="en-US" dirty="0"/>
                        <a:t>Can display links to articles and books held through Aalto University Learning Centre.</a:t>
                      </a:r>
                      <a:endParaRPr lang="fi-FI" dirty="0"/>
                    </a:p>
                  </a:txBody>
                  <a:tcPr/>
                </a:tc>
                <a:tc>
                  <a:txBody>
                    <a:bodyPr/>
                    <a:lstStyle/>
                    <a:p>
                      <a:r>
                        <a:rPr lang="fi-FI" dirty="0" err="1"/>
                        <a:t>Weeding</a:t>
                      </a:r>
                      <a:r>
                        <a:rPr lang="fi-FI" dirty="0"/>
                        <a:t> </a:t>
                      </a:r>
                      <a:r>
                        <a:rPr lang="fi-FI" dirty="0" err="1"/>
                        <a:t>through</a:t>
                      </a:r>
                      <a:r>
                        <a:rPr lang="fi-FI" baseline="0" dirty="0"/>
                        <a:t> </a:t>
                      </a:r>
                      <a:r>
                        <a:rPr lang="fi-FI" baseline="0" dirty="0" err="1"/>
                        <a:t>results</a:t>
                      </a:r>
                      <a:r>
                        <a:rPr lang="fi-FI" baseline="0" dirty="0"/>
                        <a:t> </a:t>
                      </a:r>
                      <a:r>
                        <a:rPr lang="fi-FI" baseline="0" dirty="0" err="1"/>
                        <a:t>not</a:t>
                      </a:r>
                      <a:r>
                        <a:rPr lang="fi-FI" baseline="0" dirty="0"/>
                        <a:t> </a:t>
                      </a:r>
                      <a:r>
                        <a:rPr lang="fi-FI" baseline="0" dirty="0" err="1"/>
                        <a:t>held</a:t>
                      </a:r>
                      <a:r>
                        <a:rPr lang="fi-FI" baseline="0" dirty="0"/>
                        <a:t> at Aalto is </a:t>
                      </a:r>
                      <a:r>
                        <a:rPr lang="fi-FI" baseline="0" dirty="0" err="1"/>
                        <a:t>time-consuming</a:t>
                      </a:r>
                      <a:r>
                        <a:rPr lang="fi-FI" baseline="0" dirty="0"/>
                        <a:t>.</a:t>
                      </a:r>
                      <a:endParaRPr lang="fi-FI" dirty="0"/>
                    </a:p>
                  </a:txBody>
                  <a:tcPr/>
                </a:tc>
                <a:extLst>
                  <a:ext uri="{0D108BD9-81ED-4DB2-BD59-A6C34878D82A}">
                    <a16:rowId xmlns:a16="http://schemas.microsoft.com/office/drawing/2014/main" val="1088499810"/>
                  </a:ext>
                </a:extLst>
              </a:tr>
              <a:tr h="958517">
                <a:tc>
                  <a:txBody>
                    <a:bodyPr/>
                    <a:lstStyle/>
                    <a:p>
                      <a:r>
                        <a:rPr lang="en-US" dirty="0"/>
                        <a:t>See</a:t>
                      </a:r>
                      <a:r>
                        <a:rPr lang="en-US" baseline="0" dirty="0"/>
                        <a:t> </a:t>
                      </a:r>
                      <a:r>
                        <a:rPr lang="en-US" dirty="0"/>
                        <a:t>how many times an article has been cited and by whom.</a:t>
                      </a:r>
                      <a:endParaRPr lang="fi-FI" dirty="0"/>
                    </a:p>
                  </a:txBody>
                  <a:tcPr/>
                </a:tc>
                <a:tc>
                  <a:txBody>
                    <a:bodyPr/>
                    <a:lstStyle/>
                    <a:p>
                      <a:r>
                        <a:rPr lang="fi-FI" dirty="0" err="1"/>
                        <a:t>Citation</a:t>
                      </a:r>
                      <a:r>
                        <a:rPr lang="fi-FI" dirty="0"/>
                        <a:t> </a:t>
                      </a:r>
                      <a:r>
                        <a:rPr lang="fi-FI" dirty="0" err="1"/>
                        <a:t>information</a:t>
                      </a:r>
                      <a:r>
                        <a:rPr lang="fi-FI" baseline="0" dirty="0"/>
                        <a:t> is </a:t>
                      </a:r>
                      <a:r>
                        <a:rPr lang="fi-FI" baseline="0" dirty="0" err="1"/>
                        <a:t>not</a:t>
                      </a:r>
                      <a:r>
                        <a:rPr lang="fi-FI" baseline="0" dirty="0"/>
                        <a:t> as </a:t>
                      </a:r>
                      <a:r>
                        <a:rPr lang="fi-FI" baseline="0" dirty="0" err="1"/>
                        <a:t>reliable</a:t>
                      </a:r>
                      <a:r>
                        <a:rPr lang="fi-FI" baseline="0" dirty="0"/>
                        <a:t> as </a:t>
                      </a:r>
                      <a:r>
                        <a:rPr lang="fi-FI" baseline="0" dirty="0" err="1"/>
                        <a:t>Scopus</a:t>
                      </a:r>
                      <a:r>
                        <a:rPr lang="fi-FI" baseline="0" dirty="0"/>
                        <a:t> </a:t>
                      </a:r>
                      <a:r>
                        <a:rPr lang="fi-FI" baseline="0" dirty="0" err="1"/>
                        <a:t>or</a:t>
                      </a:r>
                      <a:r>
                        <a:rPr lang="fi-FI" baseline="0" dirty="0"/>
                        <a:t> Web of Science </a:t>
                      </a:r>
                      <a:r>
                        <a:rPr lang="fi-FI" baseline="0" dirty="0" err="1"/>
                        <a:t>information</a:t>
                      </a:r>
                      <a:r>
                        <a:rPr lang="fi-FI" baseline="0" dirty="0"/>
                        <a:t>. </a:t>
                      </a:r>
                      <a:endParaRPr lang="fi-FI" dirty="0"/>
                    </a:p>
                  </a:txBody>
                  <a:tcPr/>
                </a:tc>
                <a:extLst>
                  <a:ext uri="{0D108BD9-81ED-4DB2-BD59-A6C34878D82A}">
                    <a16:rowId xmlns:a16="http://schemas.microsoft.com/office/drawing/2014/main" val="971147784"/>
                  </a:ext>
                </a:extLst>
              </a:tr>
            </a:tbl>
          </a:graphicData>
        </a:graphic>
      </p:graphicFrame>
    </p:spTree>
    <p:extLst>
      <p:ext uri="{BB962C8B-B14F-4D97-AF65-F5344CB8AC3E}">
        <p14:creationId xmlns:p14="http://schemas.microsoft.com/office/powerpoint/2010/main" val="5493728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1176125"/>
          </a:xfrm>
        </p:spPr>
        <p:txBody>
          <a:bodyPr/>
          <a:lstStyle/>
          <a:p>
            <a:r>
              <a:rPr lang="en-US" sz="3600" dirty="0">
                <a:solidFill>
                  <a:schemeClr val="accent3"/>
                </a:solidFill>
              </a:rPr>
              <a:t>References – Why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965771"/>
            <a:ext cx="8492897" cy="4976691"/>
          </a:xfrm>
        </p:spPr>
        <p:txBody>
          <a:bodyPr/>
          <a:lstStyle/>
          <a:p>
            <a:pPr marL="285750" indent="-285750">
              <a:lnSpc>
                <a:spcPct val="150000"/>
              </a:lnSpc>
              <a:buFont typeface="Arial" panose="020B0604020202020204" pitchFamily="34" charset="0"/>
              <a:buChar char="•"/>
            </a:pPr>
            <a:r>
              <a:rPr lang="en-US" sz="2000" b="0" dirty="0"/>
              <a:t>Successful information retrieval is a central basis of academic writing.</a:t>
            </a:r>
          </a:p>
          <a:p>
            <a:pPr marL="285750" indent="-285750">
              <a:lnSpc>
                <a:spcPct val="150000"/>
              </a:lnSpc>
              <a:buFont typeface="Arial" panose="020B0604020202020204" pitchFamily="34" charset="0"/>
              <a:buChar char="•"/>
            </a:pPr>
            <a:r>
              <a:rPr lang="en-US" sz="2000" b="0" dirty="0"/>
              <a:t>Include essential background literature in your research/thesis.</a:t>
            </a:r>
          </a:p>
          <a:p>
            <a:pPr marL="285750" indent="-285750">
              <a:lnSpc>
                <a:spcPct val="150000"/>
              </a:lnSpc>
              <a:buFont typeface="Arial" panose="020B0604020202020204" pitchFamily="34" charset="0"/>
              <a:buChar char="•"/>
            </a:pPr>
            <a:r>
              <a:rPr lang="en-US" sz="2000" b="0" dirty="0"/>
              <a:t>Use academic information resources.</a:t>
            </a:r>
          </a:p>
          <a:p>
            <a:pPr marL="285750" indent="-285750">
              <a:lnSpc>
                <a:spcPct val="150000"/>
              </a:lnSpc>
              <a:buFont typeface="Arial" panose="020B0604020202020204" pitchFamily="34" charset="0"/>
              <a:buChar char="•"/>
            </a:pPr>
            <a:r>
              <a:rPr lang="en-US" sz="2000" b="0" dirty="0"/>
              <a:t>Choose the best and most relevant sources.</a:t>
            </a:r>
          </a:p>
          <a:p>
            <a:pPr marL="285750" indent="-285750">
              <a:lnSpc>
                <a:spcPct val="150000"/>
              </a:lnSpc>
              <a:buFont typeface="Arial" panose="020B0604020202020204" pitchFamily="34" charset="0"/>
              <a:buChar char="•"/>
            </a:pPr>
            <a:r>
              <a:rPr lang="en-US" sz="2000" b="0" dirty="0"/>
              <a:t>Study the bibliographies of good sources.</a:t>
            </a:r>
          </a:p>
          <a:p>
            <a:pPr marL="285750" indent="-285750">
              <a:lnSpc>
                <a:spcPct val="150000"/>
              </a:lnSpc>
              <a:buFont typeface="Arial" panose="020B0604020202020204" pitchFamily="34" charset="0"/>
              <a:buChar char="•"/>
            </a:pPr>
            <a:r>
              <a:rPr lang="en-US" sz="2000" b="0" dirty="0"/>
              <a:t>Check the reliability of the sources you are going to use.</a:t>
            </a:r>
          </a:p>
          <a:p>
            <a:pPr>
              <a:lnSpc>
                <a:spcPct val="150000"/>
              </a:lnSpc>
            </a:pPr>
            <a:endParaRPr lang="en-US" sz="2000" b="0" dirty="0"/>
          </a:p>
          <a:p>
            <a:pPr marL="285750" indent="-285750">
              <a:lnSpc>
                <a:spcPct val="150000"/>
              </a:lnSpc>
              <a:buFont typeface="Arial" panose="020B0604020202020204" pitchFamily="34" charset="0"/>
              <a:buChar char="•"/>
            </a:pPr>
            <a:r>
              <a:rPr lang="en-US" sz="2000" b="0" dirty="0"/>
              <a:t>The accuracy and correctness of referencing are part of a well-written publication and add credibility and reliability to your work.</a:t>
            </a:r>
          </a:p>
          <a:p>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11120293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829924"/>
          </a:xfrm>
        </p:spPr>
        <p:txBody>
          <a:bodyPr/>
          <a:lstStyle/>
          <a:p>
            <a:r>
              <a:rPr lang="en-US" sz="3600" dirty="0">
                <a:solidFill>
                  <a:schemeClr val="accent3"/>
                </a:solidFill>
              </a:rPr>
              <a:t>References – why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212351"/>
            <a:ext cx="8492897" cy="4730111"/>
          </a:xfrm>
        </p:spPr>
        <p:txBody>
          <a:bodyPr/>
          <a:lstStyle/>
          <a:p>
            <a:pPr>
              <a:lnSpc>
                <a:spcPct val="150000"/>
              </a:lnSpc>
              <a:spcBef>
                <a:spcPts val="0"/>
              </a:spcBef>
            </a:pPr>
            <a:r>
              <a:rPr lang="en-GB" sz="2000" b="0" dirty="0"/>
              <a:t>References support a research statement, are an expression of the research process, and can be used to criticise opposing views. </a:t>
            </a:r>
          </a:p>
          <a:p>
            <a:pPr>
              <a:lnSpc>
                <a:spcPct val="150000"/>
              </a:lnSpc>
            </a:pPr>
            <a:r>
              <a:rPr lang="en-GB" sz="2000" b="0" dirty="0"/>
              <a:t>The functions of references are:</a:t>
            </a:r>
          </a:p>
          <a:p>
            <a:pPr marL="285750" indent="-285750">
              <a:lnSpc>
                <a:spcPct val="150000"/>
              </a:lnSpc>
              <a:buFont typeface="Arial" panose="020B0604020202020204" pitchFamily="34" charset="0"/>
              <a:buChar char="•"/>
            </a:pPr>
            <a:r>
              <a:rPr lang="en-GB" sz="2000" b="0" dirty="0"/>
              <a:t>To give credit to other authors whose materials have been used in the research. </a:t>
            </a:r>
          </a:p>
          <a:p>
            <a:pPr marL="285750" indent="-285750">
              <a:lnSpc>
                <a:spcPct val="150000"/>
              </a:lnSpc>
              <a:buFont typeface="Arial" panose="020B0604020202020204" pitchFamily="34" charset="0"/>
              <a:buChar char="•"/>
            </a:pPr>
            <a:r>
              <a:rPr lang="en-GB" sz="2000" b="0" dirty="0"/>
              <a:t>To illustrate the kind of previous research and existing information the research draws and builds upon. </a:t>
            </a:r>
          </a:p>
          <a:p>
            <a:pPr marL="285750" indent="-285750">
              <a:lnSpc>
                <a:spcPct val="150000"/>
              </a:lnSpc>
              <a:buFont typeface="Arial" panose="020B0604020202020204" pitchFamily="34" charset="0"/>
              <a:buChar char="•"/>
            </a:pPr>
            <a:r>
              <a:rPr lang="en-GB" sz="2000" b="0" dirty="0"/>
              <a:t>To give further information when useful and necessary for the reader. </a:t>
            </a:r>
          </a:p>
          <a:p>
            <a:pPr marL="285750" indent="-285750">
              <a:lnSpc>
                <a:spcPct val="150000"/>
              </a:lnSpc>
              <a:buFont typeface="Arial" panose="020B0604020202020204" pitchFamily="34" charset="0"/>
              <a:buChar char="•"/>
            </a:pPr>
            <a:r>
              <a:rPr lang="en-US" sz="2000" b="0" dirty="0"/>
              <a:t>Citing is a foundation pillar of scientific communication.</a:t>
            </a:r>
            <a:endParaRPr lang="en-GB" sz="2000" b="0" dirty="0"/>
          </a:p>
          <a:p>
            <a:endParaRPr lang="fi-FI" altLang="fi-FI" sz="2400" b="0" dirty="0">
              <a:solidFill>
                <a:srgbClr val="0070C0"/>
              </a:solidFill>
            </a:endParaRPr>
          </a:p>
          <a:p>
            <a:endParaRPr lang="fi-FI" dirty="0"/>
          </a:p>
        </p:txBody>
      </p:sp>
    </p:spTree>
    <p:extLst>
      <p:ext uri="{BB962C8B-B14F-4D97-AF65-F5344CB8AC3E}">
        <p14:creationId xmlns:p14="http://schemas.microsoft.com/office/powerpoint/2010/main" val="33443642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US" sz="3600" dirty="0">
                <a:solidFill>
                  <a:schemeClr val="accent3"/>
                </a:solidFill>
              </a:rPr>
              <a:t>Course content</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199192"/>
            <a:ext cx="8492897" cy="4743270"/>
          </a:xfrm>
        </p:spPr>
        <p:txBody>
          <a:bodyPr/>
          <a:lstStyle/>
          <a:p>
            <a:pPr lvl="0">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The information retrieval process</a:t>
            </a:r>
            <a:endParaRPr lang="fi-FI" sz="2000" dirty="0">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Symbol" panose="05050102010706020507" pitchFamily="18" charset="2"/>
              <a:buChar char=""/>
              <a:tabLst>
                <a:tab pos="914400" algn="l"/>
              </a:tabLst>
            </a:pPr>
            <a:r>
              <a:rPr lang="en-US" dirty="0" err="1">
                <a:latin typeface="Arial" panose="020B0604020202020204" pitchFamily="34" charset="0"/>
                <a:ea typeface="Times New Roman" panose="02020603050405020304" pitchFamily="18" charset="0"/>
                <a:cs typeface="Arial" panose="020B0604020202020204" pitchFamily="34" charset="0"/>
              </a:rPr>
              <a:t>Conceptualising</a:t>
            </a:r>
            <a:r>
              <a:rPr lang="en-US" dirty="0">
                <a:latin typeface="Arial" panose="020B0604020202020204" pitchFamily="34" charset="0"/>
                <a:ea typeface="Times New Roman" panose="02020603050405020304" pitchFamily="18" charset="0"/>
                <a:cs typeface="Arial" panose="020B0604020202020204" pitchFamily="34" charset="0"/>
              </a:rPr>
              <a:t> the research topic</a:t>
            </a:r>
          </a:p>
          <a:p>
            <a:pPr marL="742950" lvl="1" indent="-285750">
              <a:spcAft>
                <a:spcPts val="0"/>
              </a:spcAft>
              <a:buFont typeface="Symbol" panose="05050102010706020507" pitchFamily="18" charset="2"/>
              <a:buChar char=""/>
              <a:tabLst>
                <a:tab pos="914400" algn="l"/>
              </a:tabLst>
            </a:pPr>
            <a:r>
              <a:rPr lang="en-US" dirty="0">
                <a:latin typeface="Arial" panose="020B0604020202020204" pitchFamily="34" charset="0"/>
                <a:ea typeface="Times New Roman" panose="02020603050405020304" pitchFamily="18" charset="0"/>
                <a:cs typeface="Arial" panose="020B0604020202020204" pitchFamily="34" charset="0"/>
              </a:rPr>
              <a:t>Retrieval techniques</a:t>
            </a:r>
          </a:p>
          <a:p>
            <a:pPr marL="742950" lvl="1" indent="-285750">
              <a:spcAft>
                <a:spcPts val="0"/>
              </a:spcAft>
              <a:buFont typeface="Symbol" panose="05050102010706020507" pitchFamily="18" charset="2"/>
              <a:buChar char=""/>
              <a:tabLst>
                <a:tab pos="914400" algn="l"/>
              </a:tabLst>
            </a:pPr>
            <a:endParaRPr lang="en-US" dirty="0">
              <a:latin typeface="Arial" panose="020B0604020202020204" pitchFamily="34" charset="0"/>
              <a:ea typeface="Times New Roman" panose="02020603050405020304" pitchFamily="18" charset="0"/>
              <a:cs typeface="Arial" panose="020B0604020202020204" pitchFamily="34" charset="0"/>
            </a:endParaRPr>
          </a:p>
          <a:p>
            <a:pPr lvl="0">
              <a:tabLst>
                <a:tab pos="457200" algn="l"/>
              </a:tabLst>
            </a:pPr>
            <a:r>
              <a:rPr lang="en-US" sz="2000" dirty="0">
                <a:latin typeface="Arial" panose="020B0604020202020204" pitchFamily="34" charset="0"/>
                <a:ea typeface="Times New Roman" panose="02020603050405020304" pitchFamily="18" charset="0"/>
                <a:cs typeface="Arial" panose="020B0604020202020204" pitchFamily="34" charset="0"/>
              </a:rPr>
              <a:t>Information sources</a:t>
            </a:r>
            <a:endParaRPr lang="fi-FI" sz="2000" dirty="0">
              <a:latin typeface="Arial" panose="020B0604020202020204" pitchFamily="34" charset="0"/>
              <a:ea typeface="Calibri" panose="020F0502020204030204" pitchFamily="34" charset="0"/>
              <a:cs typeface="Arial" panose="020B0604020202020204" pitchFamily="34" charset="0"/>
            </a:endParaRPr>
          </a:p>
          <a:p>
            <a:pPr marL="742950" lvl="1" indent="-285750">
              <a:spcAft>
                <a:spcPts val="0"/>
              </a:spcAft>
              <a:buFont typeface="Symbol" panose="05050102010706020507" pitchFamily="18" charset="2"/>
              <a:buChar char=""/>
              <a:tabLst>
                <a:tab pos="914400" algn="l"/>
              </a:tabLst>
            </a:pPr>
            <a:r>
              <a:rPr lang="en-GB" dirty="0">
                <a:latin typeface="Arial" panose="020B0604020202020204" pitchFamily="34" charset="0"/>
                <a:ea typeface="Times New Roman" panose="02020603050405020304" pitchFamily="18" charset="0"/>
                <a:cs typeface="Arial" panose="020B0604020202020204" pitchFamily="34" charset="0"/>
              </a:rPr>
              <a:t>Learning Centre’s information sources </a:t>
            </a:r>
          </a:p>
          <a:p>
            <a:pPr marL="457200" lvl="1" indent="0">
              <a:spcAft>
                <a:spcPts val="0"/>
              </a:spcAft>
              <a:buNone/>
              <a:tabLst>
                <a:tab pos="914400" algn="l"/>
              </a:tabLst>
            </a:pPr>
            <a:r>
              <a:rPr lang="en-GB" dirty="0">
                <a:latin typeface="Arial" panose="020B0604020202020204" pitchFamily="34" charset="0"/>
                <a:ea typeface="Times New Roman" panose="02020603050405020304" pitchFamily="18" charset="0"/>
                <a:cs typeface="Arial" panose="020B0604020202020204" pitchFamily="34" charset="0"/>
              </a:rPr>
              <a:t>   (e.g. Aalto-Primo, </a:t>
            </a:r>
          </a:p>
          <a:p>
            <a:pPr marL="457200" lvl="1" indent="0">
              <a:spcAft>
                <a:spcPts val="0"/>
              </a:spcAft>
              <a:buNone/>
              <a:tabLst>
                <a:tab pos="914400" algn="l"/>
              </a:tabLst>
            </a:pPr>
            <a:r>
              <a:rPr lang="en-GB" dirty="0">
                <a:latin typeface="Arial" panose="020B0604020202020204" pitchFamily="34" charset="0"/>
                <a:ea typeface="Times New Roman" panose="02020603050405020304" pitchFamily="18" charset="0"/>
                <a:cs typeface="Arial" panose="020B0604020202020204" pitchFamily="34" charset="0"/>
              </a:rPr>
              <a:t>   Research Guides, databases)</a:t>
            </a:r>
          </a:p>
          <a:p>
            <a:pPr marL="457200" lvl="1" indent="0">
              <a:spcAft>
                <a:spcPts val="0"/>
              </a:spcAft>
              <a:buNone/>
              <a:tabLst>
                <a:tab pos="914400" algn="l"/>
              </a:tabLst>
            </a:pPr>
            <a:endParaRPr lang="en-GB" dirty="0">
              <a:latin typeface="Arial" panose="020B0604020202020204" pitchFamily="34" charset="0"/>
              <a:ea typeface="Times New Roman" panose="02020603050405020304" pitchFamily="18" charset="0"/>
              <a:cs typeface="Arial" panose="020B0604020202020204" pitchFamily="34" charset="0"/>
            </a:endParaRPr>
          </a:p>
          <a:p>
            <a:pPr marL="742950" lvl="1" indent="-285750">
              <a:spcAft>
                <a:spcPts val="0"/>
              </a:spcAft>
              <a:buFont typeface="Symbol" panose="05050102010706020507" pitchFamily="18" charset="2"/>
              <a:buChar char=""/>
              <a:tabLst>
                <a:tab pos="914400" algn="l"/>
              </a:tabLst>
            </a:pPr>
            <a:r>
              <a:rPr lang="en-GB" dirty="0">
                <a:latin typeface="Arial" panose="020B0604020202020204" pitchFamily="34" charset="0"/>
                <a:ea typeface="Times New Roman" panose="02020603050405020304" pitchFamily="18" charset="0"/>
                <a:cs typeface="Arial" panose="020B0604020202020204" pitchFamily="34" charset="0"/>
              </a:rPr>
              <a:t>Other information sources</a:t>
            </a:r>
          </a:p>
          <a:p>
            <a:endParaRPr lang="fi-FI" dirty="0"/>
          </a:p>
        </p:txBody>
      </p:sp>
      <p:pic>
        <p:nvPicPr>
          <p:cNvPr id="4" name="Content Placeholder 8">
            <a:extLst>
              <a:ext uri="{FF2B5EF4-FFF2-40B4-BE49-F238E27FC236}">
                <a16:creationId xmlns:a16="http://schemas.microsoft.com/office/drawing/2014/main" id="{EBC58E78-5E58-4A1E-BC28-5AFBB53AC5F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31632" y="690543"/>
            <a:ext cx="3312368" cy="4968265"/>
          </a:xfrm>
          <a:prstGeom prst="rect">
            <a:avLst/>
          </a:prstGeom>
        </p:spPr>
      </p:pic>
    </p:spTree>
    <p:extLst>
      <p:ext uri="{BB962C8B-B14F-4D97-AF65-F5344CB8AC3E}">
        <p14:creationId xmlns:p14="http://schemas.microsoft.com/office/powerpoint/2010/main" val="6552238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References – How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Information resources are mainly used in two ways in research: to </a:t>
            </a:r>
            <a:r>
              <a:rPr lang="en-US" sz="2000" dirty="0" err="1"/>
              <a:t>summarise</a:t>
            </a:r>
            <a:r>
              <a:rPr lang="en-US" sz="2000" dirty="0"/>
              <a:t> </a:t>
            </a:r>
            <a:r>
              <a:rPr lang="en-US" sz="2000" b="0" dirty="0"/>
              <a:t>and to </a:t>
            </a:r>
            <a:r>
              <a:rPr lang="en-US" sz="2000" dirty="0"/>
              <a:t>quote</a:t>
            </a:r>
            <a:r>
              <a:rPr lang="en-US" sz="2000" b="0" dirty="0"/>
              <a:t>. </a:t>
            </a:r>
          </a:p>
          <a:p>
            <a:pPr marL="285750" indent="-285750">
              <a:lnSpc>
                <a:spcPct val="150000"/>
              </a:lnSpc>
              <a:buFont typeface="Arial" panose="020B0604020202020204" pitchFamily="34" charset="0"/>
              <a:buChar char="•"/>
            </a:pPr>
            <a:r>
              <a:rPr lang="en-US" sz="2000" b="0" dirty="0"/>
              <a:t>The readers of the work must always be able to tell whether the information they are reading is the creator's own thought, a summary of, or direct quotation from another work.</a:t>
            </a:r>
          </a:p>
          <a:p>
            <a:pPr marL="285750" indent="-285750">
              <a:lnSpc>
                <a:spcPct val="150000"/>
              </a:lnSpc>
              <a:buFont typeface="Arial" panose="020B0604020202020204" pitchFamily="34" charset="0"/>
              <a:buChar char="•"/>
            </a:pPr>
            <a:r>
              <a:rPr lang="en-US" sz="2000" b="0" dirty="0"/>
              <a:t>When </a:t>
            </a:r>
            <a:r>
              <a:rPr lang="en-US" sz="2000" b="0" dirty="0" err="1"/>
              <a:t>summarising</a:t>
            </a:r>
            <a:r>
              <a:rPr lang="en-US" sz="2000" b="0" dirty="0"/>
              <a:t>, the writer of the work presents relevant information from the resource in her/his own words. Quotation marks are not used.  </a:t>
            </a:r>
          </a:p>
          <a:p>
            <a:pPr>
              <a:lnSpc>
                <a:spcPct val="150000"/>
              </a:lnSpc>
            </a:pPr>
            <a:r>
              <a:rPr lang="en-US" sz="2000" b="0" dirty="0"/>
              <a:t>    e.g. As Herrera states …, or According to Davis …. Appropriate</a:t>
            </a:r>
          </a:p>
          <a:p>
            <a:pPr>
              <a:lnSpc>
                <a:spcPct val="150000"/>
              </a:lnSpc>
            </a:pPr>
            <a:r>
              <a:rPr lang="en-US" sz="2000" b="0" dirty="0"/>
              <a:t>    reference mark is also required.</a:t>
            </a:r>
          </a:p>
          <a:p>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3510831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References – How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Short quotations must always be presented in quotation marks. Avoid long quotations. Quotations can also be added to the text as indented paragraphs with smaller spacing and without quotation marks.</a:t>
            </a:r>
          </a:p>
          <a:p>
            <a:pPr marL="285750" indent="-285750">
              <a:lnSpc>
                <a:spcPct val="150000"/>
              </a:lnSpc>
              <a:buFont typeface="Arial" panose="020B0604020202020204" pitchFamily="34" charset="0"/>
              <a:buChar char="•"/>
            </a:pPr>
            <a:r>
              <a:rPr lang="en-US" sz="2000" b="0" dirty="0"/>
              <a:t>Quotations have to be presented exactly as they are in the original resource. If you only wish to cite some of the original text, you can point out where you have omitted a part of the text by adding [.] in the quotation. If you leave out the end of a sentence in a quotation, you should express this by adding three commas at the end, followed by the punctuation mark that ends the sentence in the original text.</a:t>
            </a:r>
          </a:p>
          <a:p>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25445190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References – How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Be consistent – use always the same style in your text references and bibliographic references.</a:t>
            </a:r>
          </a:p>
          <a:p>
            <a:pPr marL="285750" indent="-285750">
              <a:lnSpc>
                <a:spcPct val="150000"/>
              </a:lnSpc>
              <a:buFont typeface="Arial" panose="020B0604020202020204" pitchFamily="34" charset="0"/>
              <a:buChar char="•"/>
            </a:pPr>
            <a:r>
              <a:rPr lang="en-US" sz="2000" b="0" dirty="0"/>
              <a:t>Ask you theses supervisor about the style</a:t>
            </a:r>
          </a:p>
          <a:p>
            <a:pPr marL="285750" indent="-285750">
              <a:lnSpc>
                <a:spcPct val="150000"/>
              </a:lnSpc>
              <a:buFont typeface="Arial" panose="020B0604020202020204" pitchFamily="34" charset="0"/>
              <a:buChar char="•"/>
            </a:pPr>
            <a:r>
              <a:rPr lang="en-US" sz="2000" b="0" dirty="0"/>
              <a:t>Use guides for making the references.</a:t>
            </a:r>
          </a:p>
          <a:p>
            <a:pPr marL="285750" indent="-285750">
              <a:lnSpc>
                <a:spcPct val="150000"/>
              </a:lnSpc>
              <a:buFont typeface="Arial" panose="020B0604020202020204" pitchFamily="34" charset="0"/>
              <a:buChar char="•"/>
            </a:pPr>
            <a:r>
              <a:rPr lang="en-US" sz="2000" b="0" dirty="0"/>
              <a:t>Don’t copy ready-made references as such.</a:t>
            </a:r>
          </a:p>
          <a:p>
            <a:pPr marL="285750" indent="-285750">
              <a:lnSpc>
                <a:spcPct val="150000"/>
              </a:lnSpc>
              <a:buFont typeface="Arial" panose="020B0604020202020204" pitchFamily="34" charset="0"/>
              <a:buChar char="•"/>
            </a:pPr>
            <a:endParaRPr lang="en-US" sz="2000" b="0" dirty="0"/>
          </a:p>
          <a:p>
            <a:pPr marL="285750" indent="-285750">
              <a:lnSpc>
                <a:spcPct val="150000"/>
              </a:lnSpc>
              <a:buFont typeface="Arial" panose="020B0604020202020204" pitchFamily="34" charset="0"/>
              <a:buChar char="•"/>
            </a:pPr>
            <a:r>
              <a:rPr lang="en-US" sz="2000" b="0" dirty="0"/>
              <a:t>The references give an overview of the quality and reliability of the research.</a:t>
            </a:r>
          </a:p>
          <a:p>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40249746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References – Plagiarism</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Plagiarism is the act of presenting another author's work as your own. The work can be a text or a part of it, data, an image, a translation and so on.</a:t>
            </a:r>
          </a:p>
          <a:p>
            <a:pPr marL="285750" indent="-285750">
              <a:lnSpc>
                <a:spcPct val="150000"/>
              </a:lnSpc>
              <a:buFont typeface="Arial" panose="020B0604020202020204" pitchFamily="34" charset="0"/>
              <a:buChar char="•"/>
            </a:pPr>
            <a:r>
              <a:rPr lang="en-US" sz="2000" b="0" dirty="0"/>
              <a:t>Plagiarism includes also copying an academic or an artistic work of another author without permission.</a:t>
            </a:r>
          </a:p>
          <a:p>
            <a:pPr marL="285750" indent="-285750">
              <a:lnSpc>
                <a:spcPct val="150000"/>
              </a:lnSpc>
              <a:buFont typeface="Arial" panose="020B0604020202020204" pitchFamily="34" charset="0"/>
              <a:buChar char="•"/>
            </a:pPr>
            <a:endParaRPr lang="en-US" sz="2000" b="0" dirty="0"/>
          </a:p>
          <a:p>
            <a:pPr marL="285750" indent="-285750">
              <a:lnSpc>
                <a:spcPct val="150000"/>
              </a:lnSpc>
              <a:buFont typeface="Arial" panose="020B0604020202020204" pitchFamily="34" charset="0"/>
              <a:buChar char="•"/>
            </a:pPr>
            <a:r>
              <a:rPr lang="en-US" sz="2000" b="0" dirty="0"/>
              <a:t>Turnitin is used in Aalto University to prevent plagiarism.</a:t>
            </a:r>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20753491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Copyright – right to cite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According to § 22 of the Copyright Act, it is permissible to use citation from disseminated works to the extent required by the specific purpose and in accordance with fair practice. </a:t>
            </a:r>
          </a:p>
          <a:p>
            <a:pPr marL="285750" indent="-285750">
              <a:lnSpc>
                <a:spcPct val="150000"/>
              </a:lnSpc>
              <a:buFont typeface="Arial" panose="020B0604020202020204" pitchFamily="34" charset="0"/>
              <a:buChar char="•"/>
            </a:pPr>
            <a:r>
              <a:rPr lang="en-US" sz="2000" b="0" dirty="0"/>
              <a:t>A separate permission from the author is not necessary. A work is considered disseminated when it has been made available to the public with the author's permission. </a:t>
            </a:r>
          </a:p>
          <a:p>
            <a:pPr marL="285750" indent="-285750">
              <a:lnSpc>
                <a:spcPct val="150000"/>
              </a:lnSpc>
              <a:buFont typeface="Arial" panose="020B0604020202020204" pitchFamily="34" charset="0"/>
              <a:buChar char="•"/>
            </a:pPr>
            <a:r>
              <a:rPr lang="en-US" sz="2000" b="0" dirty="0"/>
              <a:t>The manner, in which the work is made public, is not significant.</a:t>
            </a:r>
            <a:endParaRPr lang="fi-FI" altLang="fi-FI" sz="2000" b="0" dirty="0">
              <a:solidFill>
                <a:srgbClr val="0070C0"/>
              </a:solidFill>
            </a:endParaRPr>
          </a:p>
          <a:p>
            <a:endParaRPr lang="fi-FI" dirty="0"/>
          </a:p>
        </p:txBody>
      </p:sp>
    </p:spTree>
    <p:extLst>
      <p:ext uri="{BB962C8B-B14F-4D97-AF65-F5344CB8AC3E}">
        <p14:creationId xmlns:p14="http://schemas.microsoft.com/office/powerpoint/2010/main" val="25759743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Copyright – right to cite images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pPr>
            <a:r>
              <a:rPr lang="en-US" sz="2000" b="0" dirty="0"/>
              <a:t>Images (illustration, photograph or photograph of an artwork) may be cited in a scientific presentation (theses, dissertations, articles). </a:t>
            </a:r>
          </a:p>
          <a:p>
            <a:pPr marL="285750" indent="-285750">
              <a:lnSpc>
                <a:spcPct val="150000"/>
              </a:lnSpc>
              <a:buFont typeface="Arial" panose="020B0604020202020204" pitchFamily="34" charset="0"/>
              <a:buChar char="•"/>
            </a:pPr>
            <a:r>
              <a:rPr lang="en-US" sz="2000" b="0" dirty="0"/>
              <a:t>Images used, must come from legal source and images should be used as a whole work of art or as a whole photograph. </a:t>
            </a:r>
          </a:p>
          <a:p>
            <a:pPr marL="285750" indent="-285750">
              <a:lnSpc>
                <a:spcPct val="150000"/>
              </a:lnSpc>
              <a:buFont typeface="Arial" panose="020B0604020202020204" pitchFamily="34" charset="0"/>
              <a:buChar char="•"/>
            </a:pPr>
            <a:r>
              <a:rPr lang="en-US" sz="2000" b="0" dirty="0"/>
              <a:t>Images must be related to the text; they must illustrate and clarify the text. </a:t>
            </a:r>
          </a:p>
          <a:p>
            <a:pPr marL="285750" indent="-285750">
              <a:lnSpc>
                <a:spcPct val="150000"/>
              </a:lnSpc>
              <a:buFont typeface="Arial" panose="020B0604020202020204" pitchFamily="34" charset="0"/>
              <a:buChar char="•"/>
            </a:pPr>
            <a:r>
              <a:rPr lang="en-US" sz="2000" b="0" dirty="0"/>
              <a:t>In case images have been cited according to copyright law, theses, dissertation etc. may be distributed and shared together with images on the open access repository (</a:t>
            </a:r>
            <a:r>
              <a:rPr lang="en-US" sz="2000" b="0" dirty="0" err="1"/>
              <a:t>Aaltodoc</a:t>
            </a:r>
            <a:r>
              <a:rPr lang="en-US" sz="2000" b="0" dirty="0"/>
              <a:t>).</a:t>
            </a:r>
          </a:p>
          <a:p>
            <a:endParaRPr lang="fi-FI" dirty="0"/>
          </a:p>
        </p:txBody>
      </p:sp>
    </p:spTree>
    <p:extLst>
      <p:ext uri="{BB962C8B-B14F-4D97-AF65-F5344CB8AC3E}">
        <p14:creationId xmlns:p14="http://schemas.microsoft.com/office/powerpoint/2010/main" val="2655472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Reference – citation</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a:lnSpc>
                <a:spcPct val="150000"/>
              </a:lnSpc>
            </a:pPr>
            <a:r>
              <a:rPr lang="en-US" sz="2000" b="0" dirty="0"/>
              <a:t>There are two components to referencing:</a:t>
            </a:r>
          </a:p>
          <a:p>
            <a:pPr marL="285750" indent="-285750">
              <a:lnSpc>
                <a:spcPct val="150000"/>
              </a:lnSpc>
              <a:buFont typeface="Arial" panose="020B0604020202020204" pitchFamily="34" charset="0"/>
              <a:buChar char="•"/>
            </a:pPr>
            <a:r>
              <a:rPr lang="en-US" sz="2000" dirty="0"/>
              <a:t>In-text citation</a:t>
            </a:r>
            <a:r>
              <a:rPr lang="en-US" sz="2000" b="0" dirty="0"/>
              <a:t> is inserted in the text directly after the information being sourced from the scientific literature.</a:t>
            </a:r>
          </a:p>
          <a:p>
            <a:pPr marL="285750" indent="-285750">
              <a:lnSpc>
                <a:spcPct val="150000"/>
              </a:lnSpc>
              <a:buFont typeface="Arial" panose="020B0604020202020204" pitchFamily="34" charset="0"/>
              <a:buChar char="•"/>
            </a:pPr>
            <a:r>
              <a:rPr lang="en-US" sz="2000" dirty="0"/>
              <a:t>Bibliographic reference </a:t>
            </a:r>
            <a:r>
              <a:rPr lang="en-US" sz="2000" b="0" dirty="0"/>
              <a:t>appears at the end of the work and contains sufficient information of the source.</a:t>
            </a:r>
          </a:p>
          <a:p>
            <a:pPr marL="285750" indent="-285750">
              <a:lnSpc>
                <a:spcPct val="150000"/>
              </a:lnSpc>
              <a:buFont typeface="Arial" panose="020B0604020202020204" pitchFamily="34" charset="0"/>
              <a:buChar char="•"/>
            </a:pPr>
            <a:endParaRPr lang="en-US" sz="2000" b="0" dirty="0"/>
          </a:p>
          <a:p>
            <a:pPr marL="285750" indent="-285750">
              <a:lnSpc>
                <a:spcPct val="150000"/>
              </a:lnSpc>
              <a:buFont typeface="Arial" panose="020B0604020202020204" pitchFamily="34" charset="0"/>
              <a:buChar char="•"/>
            </a:pPr>
            <a:r>
              <a:rPr lang="en-US" sz="2000" b="0" dirty="0"/>
              <a:t>The bibliography contains only those bibliographic references which have been cited in the text.</a:t>
            </a:r>
          </a:p>
          <a:p>
            <a:endParaRPr lang="fi-FI" dirty="0"/>
          </a:p>
        </p:txBody>
      </p:sp>
    </p:spTree>
    <p:extLst>
      <p:ext uri="{BB962C8B-B14F-4D97-AF65-F5344CB8AC3E}">
        <p14:creationId xmlns:p14="http://schemas.microsoft.com/office/powerpoint/2010/main" val="7881723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Placing in-text citation</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marL="285750" indent="-285750">
              <a:lnSpc>
                <a:spcPct val="150000"/>
              </a:lnSpc>
              <a:buFont typeface="Arial" panose="020B0604020202020204" pitchFamily="34" charset="0"/>
              <a:buChar char="•"/>
              <a:defRPr/>
            </a:pPr>
            <a:r>
              <a:rPr lang="fi-FI" sz="2000" b="0" dirty="0" err="1"/>
              <a:t>Incide</a:t>
            </a:r>
            <a:r>
              <a:rPr lang="fi-FI" sz="2000" b="0" dirty="0"/>
              <a:t> a </a:t>
            </a:r>
            <a:r>
              <a:rPr lang="fi-FI" sz="2000" b="0" dirty="0" err="1"/>
              <a:t>sentence</a:t>
            </a:r>
            <a:r>
              <a:rPr lang="fi-FI" sz="2000" b="0" dirty="0"/>
              <a:t> – </a:t>
            </a:r>
            <a:r>
              <a:rPr lang="fi-FI" sz="2000" b="0" dirty="0" err="1"/>
              <a:t>refers</a:t>
            </a:r>
            <a:r>
              <a:rPr lang="fi-FI" sz="2000" b="0" dirty="0"/>
              <a:t> to </a:t>
            </a:r>
            <a:r>
              <a:rPr lang="fi-FI" sz="2000" b="0" dirty="0" err="1"/>
              <a:t>the</a:t>
            </a:r>
            <a:r>
              <a:rPr lang="fi-FI" sz="2000" b="0" dirty="0"/>
              <a:t> </a:t>
            </a:r>
            <a:r>
              <a:rPr lang="fi-FI" sz="2000" b="0" dirty="0" err="1"/>
              <a:t>word</a:t>
            </a:r>
            <a:r>
              <a:rPr lang="fi-FI" sz="2000" b="0" dirty="0"/>
              <a:t> </a:t>
            </a:r>
            <a:r>
              <a:rPr lang="fi-FI" sz="2000" b="0" dirty="0" err="1"/>
              <a:t>ord</a:t>
            </a:r>
            <a:r>
              <a:rPr lang="fi-FI" sz="2000" b="0" dirty="0"/>
              <a:t> </a:t>
            </a:r>
            <a:r>
              <a:rPr lang="fi-FI" sz="2000" b="0" dirty="0" err="1"/>
              <a:t>words</a:t>
            </a:r>
            <a:r>
              <a:rPr lang="fi-FI" sz="2000" b="0" dirty="0"/>
              <a:t> in </a:t>
            </a:r>
            <a:r>
              <a:rPr lang="fi-FI" sz="2000" b="0" dirty="0" err="1"/>
              <a:t>front</a:t>
            </a:r>
            <a:r>
              <a:rPr lang="fi-FI" sz="2000" b="0" dirty="0"/>
              <a:t> of </a:t>
            </a:r>
            <a:r>
              <a:rPr lang="fi-FI" sz="2000" b="0" dirty="0" err="1"/>
              <a:t>the</a:t>
            </a:r>
            <a:r>
              <a:rPr lang="fi-FI" sz="2000" b="0" dirty="0"/>
              <a:t> </a:t>
            </a:r>
            <a:r>
              <a:rPr lang="fi-FI" sz="2000" b="0" dirty="0" err="1"/>
              <a:t>quotation</a:t>
            </a:r>
            <a:r>
              <a:rPr lang="fi-FI" sz="2000" b="0" dirty="0"/>
              <a:t>.</a:t>
            </a:r>
          </a:p>
          <a:p>
            <a:pPr marL="285750" indent="-285750">
              <a:lnSpc>
                <a:spcPct val="150000"/>
              </a:lnSpc>
              <a:buFont typeface="Arial" panose="020B0604020202020204" pitchFamily="34" charset="0"/>
              <a:buChar char="•"/>
              <a:defRPr/>
            </a:pPr>
            <a:r>
              <a:rPr lang="fi-FI" sz="2000" b="0" dirty="0" err="1"/>
              <a:t>After</a:t>
            </a:r>
            <a:r>
              <a:rPr lang="fi-FI" sz="2000" b="0" dirty="0"/>
              <a:t> </a:t>
            </a:r>
            <a:r>
              <a:rPr lang="fi-FI" sz="2000" b="0" dirty="0" err="1"/>
              <a:t>comma</a:t>
            </a:r>
            <a:r>
              <a:rPr lang="fi-FI" sz="2000" b="0" dirty="0"/>
              <a:t> – </a:t>
            </a:r>
            <a:r>
              <a:rPr lang="fi-FI" sz="2000" b="0" dirty="0" err="1"/>
              <a:t>refers</a:t>
            </a:r>
            <a:r>
              <a:rPr lang="fi-FI" sz="2000" b="0" dirty="0"/>
              <a:t> to </a:t>
            </a:r>
            <a:r>
              <a:rPr lang="fi-FI" sz="2000" b="0" dirty="0" err="1"/>
              <a:t>the</a:t>
            </a:r>
            <a:r>
              <a:rPr lang="fi-FI" sz="2000" b="0" dirty="0"/>
              <a:t> </a:t>
            </a:r>
            <a:r>
              <a:rPr lang="fi-FI" sz="2000" b="0" dirty="0" err="1"/>
              <a:t>previous</a:t>
            </a:r>
            <a:r>
              <a:rPr lang="fi-FI" sz="2000" b="0" dirty="0"/>
              <a:t> </a:t>
            </a:r>
            <a:r>
              <a:rPr lang="fi-FI" sz="2000" b="0" dirty="0" err="1"/>
              <a:t>sentence</a:t>
            </a:r>
            <a:r>
              <a:rPr lang="fi-FI" sz="2000" b="0" dirty="0"/>
              <a:t>.</a:t>
            </a:r>
          </a:p>
          <a:p>
            <a:pPr marL="285750" indent="-285750">
              <a:lnSpc>
                <a:spcPct val="150000"/>
              </a:lnSpc>
              <a:buFont typeface="Arial" panose="020B0604020202020204" pitchFamily="34" charset="0"/>
              <a:buChar char="•"/>
              <a:defRPr/>
            </a:pPr>
            <a:r>
              <a:rPr lang="fi-FI" sz="2000" b="0" dirty="0"/>
              <a:t>In </a:t>
            </a:r>
            <a:r>
              <a:rPr lang="fi-FI" sz="2000" b="0" dirty="0" err="1"/>
              <a:t>the</a:t>
            </a:r>
            <a:r>
              <a:rPr lang="fi-FI" sz="2000" b="0" dirty="0"/>
              <a:t> </a:t>
            </a:r>
            <a:r>
              <a:rPr lang="fi-FI" sz="2000" b="0" dirty="0" err="1"/>
              <a:t>end</a:t>
            </a:r>
            <a:r>
              <a:rPr lang="fi-FI" sz="2000" b="0" dirty="0"/>
              <a:t> of </a:t>
            </a:r>
            <a:r>
              <a:rPr lang="fi-FI" sz="2000" b="0" dirty="0" err="1"/>
              <a:t>the</a:t>
            </a:r>
            <a:r>
              <a:rPr lang="fi-FI" sz="2000" b="0" dirty="0"/>
              <a:t> </a:t>
            </a:r>
            <a:r>
              <a:rPr lang="fi-FI" sz="2000" b="0" dirty="0" err="1"/>
              <a:t>sentence</a:t>
            </a:r>
            <a:r>
              <a:rPr lang="fi-FI" sz="2000" b="0" dirty="0"/>
              <a:t>, </a:t>
            </a:r>
            <a:r>
              <a:rPr lang="fi-FI" sz="2000" b="0" dirty="0" err="1"/>
              <a:t>before</a:t>
            </a:r>
            <a:r>
              <a:rPr lang="fi-FI" sz="2000" b="0" dirty="0"/>
              <a:t> </a:t>
            </a:r>
            <a:r>
              <a:rPr lang="fi-FI" sz="2000" b="0" dirty="0" err="1"/>
              <a:t>dot</a:t>
            </a:r>
            <a:r>
              <a:rPr lang="fi-FI" sz="2000" b="0" dirty="0"/>
              <a:t> – </a:t>
            </a:r>
            <a:r>
              <a:rPr lang="fi-FI" sz="2000" b="0" dirty="0" err="1"/>
              <a:t>refers</a:t>
            </a:r>
            <a:r>
              <a:rPr lang="fi-FI" sz="2000" b="0" dirty="0"/>
              <a:t> to </a:t>
            </a:r>
            <a:r>
              <a:rPr lang="fi-FI" sz="2000" b="0" dirty="0" err="1"/>
              <a:t>previos</a:t>
            </a:r>
            <a:r>
              <a:rPr lang="fi-FI" sz="2000" b="0" dirty="0"/>
              <a:t> </a:t>
            </a:r>
            <a:r>
              <a:rPr lang="fi-FI" sz="2000" b="0" dirty="0" err="1"/>
              <a:t>sentences</a:t>
            </a:r>
            <a:r>
              <a:rPr lang="fi-FI" sz="2000" b="0" dirty="0"/>
              <a:t>. </a:t>
            </a:r>
          </a:p>
          <a:p>
            <a:pPr marL="285750" indent="-285750">
              <a:lnSpc>
                <a:spcPct val="150000"/>
              </a:lnSpc>
              <a:buFont typeface="Arial" panose="020B0604020202020204" pitchFamily="34" charset="0"/>
              <a:buChar char="•"/>
            </a:pPr>
            <a:r>
              <a:rPr lang="fi-FI" sz="2000" b="0" dirty="0"/>
              <a:t>In </a:t>
            </a:r>
            <a:r>
              <a:rPr lang="fi-FI" sz="2000" b="0" dirty="0" err="1"/>
              <a:t>the</a:t>
            </a:r>
            <a:r>
              <a:rPr lang="fi-FI" sz="2000" b="0" dirty="0"/>
              <a:t> </a:t>
            </a:r>
            <a:r>
              <a:rPr lang="fi-FI" sz="2000" b="0" dirty="0" err="1"/>
              <a:t>end</a:t>
            </a:r>
            <a:r>
              <a:rPr lang="fi-FI" sz="2000" b="0" dirty="0"/>
              <a:t> of </a:t>
            </a:r>
            <a:r>
              <a:rPr lang="fi-FI" sz="2000" b="0" dirty="0" err="1"/>
              <a:t>the</a:t>
            </a:r>
            <a:r>
              <a:rPr lang="fi-FI" sz="2000" b="0" dirty="0"/>
              <a:t> </a:t>
            </a:r>
            <a:r>
              <a:rPr lang="fi-FI" sz="2000" b="0" dirty="0" err="1"/>
              <a:t>sentence</a:t>
            </a:r>
            <a:r>
              <a:rPr lang="fi-FI" sz="2000" b="0" dirty="0"/>
              <a:t>, </a:t>
            </a:r>
            <a:r>
              <a:rPr lang="fi-FI" sz="2000" b="0" dirty="0" err="1"/>
              <a:t>after</a:t>
            </a:r>
            <a:r>
              <a:rPr lang="fi-FI" sz="2000" b="0" dirty="0"/>
              <a:t> </a:t>
            </a:r>
            <a:r>
              <a:rPr lang="fi-FI" sz="2000" b="0" dirty="0" err="1"/>
              <a:t>dot</a:t>
            </a:r>
            <a:r>
              <a:rPr lang="fi-FI" sz="2000" b="0" dirty="0"/>
              <a:t> – </a:t>
            </a:r>
            <a:r>
              <a:rPr lang="fi-FI" sz="2000" b="0" dirty="0" err="1"/>
              <a:t>refers</a:t>
            </a:r>
            <a:r>
              <a:rPr lang="fi-FI" sz="2000" b="0" dirty="0"/>
              <a:t> to </a:t>
            </a:r>
            <a:r>
              <a:rPr lang="fi-FI" sz="2000" b="0" dirty="0" err="1"/>
              <a:t>entire</a:t>
            </a:r>
            <a:r>
              <a:rPr lang="fi-FI" sz="2000" b="0" dirty="0"/>
              <a:t> </a:t>
            </a:r>
            <a:r>
              <a:rPr lang="fi-FI" sz="2000" b="0" dirty="0" err="1"/>
              <a:t>paragraph</a:t>
            </a:r>
            <a:r>
              <a:rPr lang="fi-FI" sz="2000" b="0" dirty="0"/>
              <a:t>.</a:t>
            </a:r>
          </a:p>
          <a:p>
            <a:pPr marL="285750" indent="-285750">
              <a:lnSpc>
                <a:spcPct val="150000"/>
              </a:lnSpc>
              <a:buFont typeface="Arial" panose="020B0604020202020204" pitchFamily="34" charset="0"/>
              <a:buChar char="•"/>
            </a:pPr>
            <a:endParaRPr lang="fi-FI" sz="2000" dirty="0"/>
          </a:p>
          <a:p>
            <a:endParaRPr lang="fi-FI" dirty="0"/>
          </a:p>
        </p:txBody>
      </p:sp>
    </p:spTree>
    <p:extLst>
      <p:ext uri="{BB962C8B-B14F-4D97-AF65-F5344CB8AC3E}">
        <p14:creationId xmlns:p14="http://schemas.microsoft.com/office/powerpoint/2010/main" val="2667536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686085"/>
          </a:xfrm>
        </p:spPr>
        <p:txBody>
          <a:bodyPr/>
          <a:lstStyle/>
          <a:p>
            <a:r>
              <a:rPr lang="en-US" sz="3600" dirty="0">
                <a:solidFill>
                  <a:schemeClr val="accent3"/>
                </a:solidFill>
              </a:rPr>
              <a:t>Placing in-text citation - example</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r>
              <a:rPr lang="en-US" sz="2000" b="0" dirty="0"/>
              <a:t>Another remark or claim has been that from shareholders’ perspective, “good design is good business” (Borja de </a:t>
            </a:r>
            <a:r>
              <a:rPr lang="en-US" sz="2000" b="0" dirty="0" err="1"/>
              <a:t>Mozota</a:t>
            </a:r>
            <a:r>
              <a:rPr lang="en-US" sz="2000" b="0" dirty="0"/>
              <a:t> 2006, 270-273), implying that well-designed products indirectly attract investors by leading to increased sales and better margins, more brand value, greater market share, and higher return on investment (ROI). Some consultants have also seen this to manifest in above-average stock market returns of “good-design” companies (Rich 2004, 30-35).</a:t>
            </a:r>
          </a:p>
          <a:p>
            <a:endParaRPr lang="fi-FI" dirty="0"/>
          </a:p>
        </p:txBody>
      </p:sp>
    </p:spTree>
    <p:extLst>
      <p:ext uri="{BB962C8B-B14F-4D97-AF65-F5344CB8AC3E}">
        <p14:creationId xmlns:p14="http://schemas.microsoft.com/office/powerpoint/2010/main" val="36324624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Reference</a:t>
            </a:r>
            <a:r>
              <a:rPr lang="fi-FI" sz="3600" dirty="0"/>
              <a:t> </a:t>
            </a:r>
            <a:r>
              <a:rPr lang="fi-FI" sz="3600" dirty="0" err="1">
                <a:solidFill>
                  <a:schemeClr val="accent3"/>
                </a:solidFill>
              </a:rPr>
              <a:t>systems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a:lnSpc>
                <a:spcPct val="150000"/>
              </a:lnSpc>
            </a:pPr>
            <a:r>
              <a:rPr lang="fi-FI" sz="2000" dirty="0" err="1"/>
              <a:t>Name-year</a:t>
            </a:r>
            <a:r>
              <a:rPr lang="fi-FI" sz="2000" dirty="0"/>
              <a:t> </a:t>
            </a:r>
            <a:r>
              <a:rPr lang="fi-FI" sz="2000" dirty="0" err="1"/>
              <a:t>system</a:t>
            </a:r>
            <a:r>
              <a:rPr lang="fi-FI" sz="2000" dirty="0"/>
              <a:t> </a:t>
            </a:r>
            <a:r>
              <a:rPr lang="fi-FI" sz="2000" b="0" dirty="0"/>
              <a:t>(Harvard, APA …)</a:t>
            </a:r>
          </a:p>
          <a:p>
            <a:pPr>
              <a:lnSpc>
                <a:spcPct val="150000"/>
              </a:lnSpc>
            </a:pPr>
            <a:r>
              <a:rPr lang="en-US" sz="2000" b="0" dirty="0"/>
              <a:t>In-text citation</a:t>
            </a:r>
            <a:endParaRPr lang="fi-FI" sz="2000" b="0" dirty="0"/>
          </a:p>
          <a:p>
            <a:pPr marL="285750" indent="-285750">
              <a:lnSpc>
                <a:spcPct val="150000"/>
              </a:lnSpc>
              <a:buFont typeface="Arial" panose="020B0604020202020204" pitchFamily="34" charset="0"/>
              <a:buChar char="•"/>
            </a:pPr>
            <a:r>
              <a:rPr lang="en-US" sz="2000" b="0" dirty="0"/>
              <a:t>the author's last name, publication year and page numbers </a:t>
            </a:r>
          </a:p>
          <a:p>
            <a:pPr>
              <a:lnSpc>
                <a:spcPct val="150000"/>
              </a:lnSpc>
            </a:pPr>
            <a:r>
              <a:rPr lang="en-US" sz="2000" b="0" dirty="0"/>
              <a:t>Bibliography</a:t>
            </a:r>
          </a:p>
          <a:p>
            <a:pPr marL="285750" indent="-285750">
              <a:buFont typeface="Arial" panose="020B0604020202020204" pitchFamily="34" charset="0"/>
              <a:buChar char="•"/>
            </a:pPr>
            <a:r>
              <a:rPr lang="en-US" sz="2000" b="0" dirty="0"/>
              <a:t>bibliographic references in alphabetical order</a:t>
            </a:r>
          </a:p>
          <a:p>
            <a:pPr marL="285750" indent="-285750">
              <a:buFont typeface="Arial" panose="020B0604020202020204" pitchFamily="34" charset="0"/>
              <a:buChar char="•"/>
            </a:pPr>
            <a:r>
              <a:rPr lang="en-US" sz="2000" b="0" dirty="0"/>
              <a:t>publication year directly after author's name</a:t>
            </a:r>
          </a:p>
          <a:p>
            <a:pPr marL="285750" indent="-285750">
              <a:buFont typeface="Arial" panose="020B0604020202020204" pitchFamily="34" charset="0"/>
              <a:buChar char="•"/>
            </a:pPr>
            <a:r>
              <a:rPr lang="en-US" sz="2000" b="0" dirty="0"/>
              <a:t>if there are several works published by the same author in the same year, they should be differentiated by adding letters a, b, c (in in-text citations and in the bibliography)</a:t>
            </a:r>
          </a:p>
          <a:p>
            <a:endParaRPr lang="fi-FI" dirty="0"/>
          </a:p>
        </p:txBody>
      </p:sp>
    </p:spTree>
    <p:extLst>
      <p:ext uri="{BB962C8B-B14F-4D97-AF65-F5344CB8AC3E}">
        <p14:creationId xmlns:p14="http://schemas.microsoft.com/office/powerpoint/2010/main" val="5759801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Diagram&#10;&#10;Description automatically generated">
            <a:extLst>
              <a:ext uri="{FF2B5EF4-FFF2-40B4-BE49-F238E27FC236}">
                <a16:creationId xmlns:a16="http://schemas.microsoft.com/office/drawing/2014/main" id="{4A624BCD-7AE6-4273-8834-7047D8DF7825}"/>
              </a:ext>
            </a:extLst>
          </p:cNvPr>
          <p:cNvPicPr>
            <a:picLocks noChangeAspect="1"/>
          </p:cNvPicPr>
          <p:nvPr/>
        </p:nvPicPr>
        <p:blipFill>
          <a:blip r:embed="rId2"/>
          <a:stretch>
            <a:fillRect/>
          </a:stretch>
        </p:blipFill>
        <p:spPr>
          <a:xfrm>
            <a:off x="1211263" y="68263"/>
            <a:ext cx="6721475" cy="6721475"/>
          </a:xfrm>
          <a:prstGeom prst="rect">
            <a:avLst/>
          </a:prstGeom>
          <a:noFill/>
        </p:spPr>
      </p:pic>
      <p:sp>
        <p:nvSpPr>
          <p:cNvPr id="2" name="Date Placeholder 1" hidden="1">
            <a:extLst>
              <a:ext uri="{FF2B5EF4-FFF2-40B4-BE49-F238E27FC236}">
                <a16:creationId xmlns:a16="http://schemas.microsoft.com/office/drawing/2014/main" id="{0F673A72-8F2B-4516-9F02-D47CED322642}"/>
              </a:ext>
            </a:extLst>
          </p:cNvPr>
          <p:cNvSpPr>
            <a:spLocks noGrp="1"/>
          </p:cNvSpPr>
          <p:nvPr>
            <p:ph type="dt" sz="half" idx="10"/>
          </p:nvPr>
        </p:nvSpPr>
        <p:spPr/>
        <p:txBody>
          <a:bodyPr/>
          <a:lstStyle/>
          <a:p>
            <a:pPr>
              <a:spcAft>
                <a:spcPts val="600"/>
              </a:spcAft>
            </a:pPr>
            <a:fld id="{C308204F-E4C8-4D0B-A504-EFCA81D9CAC1}" type="datetime1">
              <a:rPr lang="en-US" noProof="0" smtClean="0"/>
              <a:pPr>
                <a:spcAft>
                  <a:spcPts val="600"/>
                </a:spcAft>
              </a:pPr>
              <a:t>11/11/2021</a:t>
            </a:fld>
            <a:endParaRPr lang="fi-FI" noProof="0"/>
          </a:p>
        </p:txBody>
      </p:sp>
      <p:sp>
        <p:nvSpPr>
          <p:cNvPr id="3" name="Slide Number Placeholder 2" hidden="1">
            <a:extLst>
              <a:ext uri="{FF2B5EF4-FFF2-40B4-BE49-F238E27FC236}">
                <a16:creationId xmlns:a16="http://schemas.microsoft.com/office/drawing/2014/main" id="{D4BF3A1D-619D-4A8C-9E3E-8486432117A6}"/>
              </a:ext>
            </a:extLst>
          </p:cNvPr>
          <p:cNvSpPr>
            <a:spLocks noGrp="1"/>
          </p:cNvSpPr>
          <p:nvPr>
            <p:ph type="sldNum" sz="quarter" idx="12"/>
          </p:nvPr>
        </p:nvSpPr>
        <p:spPr/>
        <p:txBody>
          <a:bodyPr/>
          <a:lstStyle/>
          <a:p>
            <a:pPr>
              <a:spcAft>
                <a:spcPts val="600"/>
              </a:spcAft>
            </a:pPr>
            <a:fld id="{52384017-E4DF-4A7A-8FA6-2DC68C3EB4D0}" type="slidenum">
              <a:rPr lang="fi-FI" noProof="0" smtClean="0"/>
              <a:pPr>
                <a:spcAft>
                  <a:spcPts val="600"/>
                </a:spcAft>
              </a:pPr>
              <a:t>3</a:t>
            </a:fld>
            <a:endParaRPr lang="fi-FI" noProof="0"/>
          </a:p>
        </p:txBody>
      </p:sp>
    </p:spTree>
    <p:extLst>
      <p:ext uri="{BB962C8B-B14F-4D97-AF65-F5344CB8AC3E}">
        <p14:creationId xmlns:p14="http://schemas.microsoft.com/office/powerpoint/2010/main" val="38658497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Bibliography</a:t>
            </a:r>
            <a:r>
              <a:rPr lang="fi-FI" sz="3600" dirty="0">
                <a:solidFill>
                  <a:schemeClr val="accent3"/>
                </a:solidFill>
              </a:rPr>
              <a:t> - </a:t>
            </a:r>
            <a:r>
              <a:rPr lang="fi-FI" sz="3600" dirty="0" err="1">
                <a:solidFill>
                  <a:schemeClr val="accent3"/>
                </a:solidFill>
              </a:rPr>
              <a:t>examples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399"/>
            <a:ext cx="8492897" cy="4742515"/>
          </a:xfrm>
        </p:spPr>
        <p:txBody>
          <a:bodyPr/>
          <a:lstStyle/>
          <a:p>
            <a:r>
              <a:rPr lang="en-US" sz="1800" dirty="0"/>
              <a:t>Book </a:t>
            </a:r>
            <a:r>
              <a:rPr lang="en-US" sz="1800" b="0" dirty="0"/>
              <a:t>(Harvard)</a:t>
            </a:r>
          </a:p>
          <a:p>
            <a:r>
              <a:rPr lang="en-US" sz="1800" b="0" dirty="0"/>
              <a:t>Milton, A. &amp; Rodgers, P. 2011. Product Design</a:t>
            </a:r>
            <a:r>
              <a:rPr lang="en-US" sz="1800" b="0" i="1" dirty="0"/>
              <a:t>. </a:t>
            </a:r>
            <a:r>
              <a:rPr lang="en-US" sz="1800" b="0" dirty="0"/>
              <a:t>London: Laurence King Publishing. 307 p. </a:t>
            </a:r>
            <a:r>
              <a:rPr lang="nl-NL" sz="1800" b="0" dirty="0"/>
              <a:t>ISBN 9781780670850 [ebook]. ISBN 9781856697514 [print]. [</a:t>
            </a:r>
            <a:r>
              <a:rPr lang="en-US" sz="1800" b="0" dirty="0"/>
              <a:t>Cited 7</a:t>
            </a:r>
            <a:r>
              <a:rPr lang="en-US" sz="1800" b="0" baseline="30000" dirty="0"/>
              <a:t>th</a:t>
            </a:r>
            <a:r>
              <a:rPr lang="en-US" sz="1800" b="0" dirty="0"/>
              <a:t> Feb 2020]. Retrieved from </a:t>
            </a:r>
            <a:r>
              <a:rPr lang="fi-FI" sz="1800" b="0" dirty="0" err="1"/>
              <a:t>ProQuest</a:t>
            </a:r>
            <a:r>
              <a:rPr lang="fi-FI" sz="1800" b="0" dirty="0"/>
              <a:t> </a:t>
            </a:r>
            <a:r>
              <a:rPr lang="fi-FI" sz="1800" b="0" dirty="0" err="1"/>
              <a:t>Academic</a:t>
            </a:r>
            <a:r>
              <a:rPr lang="fi-FI" sz="1800" b="0" dirty="0"/>
              <a:t> Complete.</a:t>
            </a:r>
            <a:endParaRPr lang="en-US" sz="1800" b="0" dirty="0"/>
          </a:p>
          <a:p>
            <a:r>
              <a:rPr lang="en-US" sz="1800" dirty="0"/>
              <a:t>Journal article </a:t>
            </a:r>
            <a:r>
              <a:rPr lang="en-US" sz="1800" b="0" dirty="0"/>
              <a:t>(Harvard)</a:t>
            </a:r>
          </a:p>
          <a:p>
            <a:r>
              <a:rPr lang="fi-FI" sz="1800" b="0" dirty="0"/>
              <a:t>Tao, F., Sui, F., Liu, A., </a:t>
            </a:r>
            <a:r>
              <a:rPr lang="fi-FI" sz="1800" b="0" dirty="0" err="1"/>
              <a:t>Qi</a:t>
            </a:r>
            <a:r>
              <a:rPr lang="fi-FI" sz="1800" b="0" dirty="0"/>
              <a:t>, Q., Zhang, M., Song, B., </a:t>
            </a:r>
            <a:r>
              <a:rPr lang="fi-FI" sz="1800" b="0" dirty="0" err="1"/>
              <a:t>Guo</a:t>
            </a:r>
            <a:r>
              <a:rPr lang="fi-FI" sz="1800" b="0" dirty="0"/>
              <a:t>, Z., </a:t>
            </a:r>
            <a:r>
              <a:rPr lang="fi-FI" sz="1800" b="0" dirty="0" err="1"/>
              <a:t>Lu</a:t>
            </a:r>
            <a:r>
              <a:rPr lang="fi-FI" sz="1800" b="0" dirty="0"/>
              <a:t>, S.C.-. &amp; </a:t>
            </a:r>
            <a:r>
              <a:rPr lang="fi-FI" sz="1800" b="0" dirty="0" err="1"/>
              <a:t>Nee</a:t>
            </a:r>
            <a:r>
              <a:rPr lang="fi-FI" sz="1800" b="0" dirty="0"/>
              <a:t>, A.Y.C. 2019, Digital </a:t>
            </a:r>
            <a:r>
              <a:rPr lang="fi-FI" sz="1800" b="0" dirty="0" err="1"/>
              <a:t>twin-driven</a:t>
            </a:r>
            <a:r>
              <a:rPr lang="fi-FI" sz="1800" b="0" dirty="0"/>
              <a:t> </a:t>
            </a:r>
            <a:r>
              <a:rPr lang="fi-FI" sz="1800" b="0" dirty="0" err="1"/>
              <a:t>product</a:t>
            </a:r>
            <a:r>
              <a:rPr lang="fi-FI" sz="1800" b="0" dirty="0"/>
              <a:t> design </a:t>
            </a:r>
            <a:r>
              <a:rPr lang="fi-FI" sz="1800" b="0" dirty="0" err="1"/>
              <a:t>framework</a:t>
            </a:r>
            <a:r>
              <a:rPr lang="fi-FI" sz="1800" b="0" dirty="0"/>
              <a:t>. International Journal of </a:t>
            </a:r>
            <a:r>
              <a:rPr lang="fi-FI" sz="1800" b="0" dirty="0" err="1"/>
              <a:t>Production</a:t>
            </a:r>
            <a:r>
              <a:rPr lang="fi-FI" sz="1800" b="0" dirty="0"/>
              <a:t> </a:t>
            </a:r>
            <a:r>
              <a:rPr lang="fi-FI" sz="1800" b="0" dirty="0" err="1"/>
              <a:t>Research</a:t>
            </a:r>
            <a:r>
              <a:rPr lang="fi-FI" sz="1800" b="0" dirty="0"/>
              <a:t>, vol. 57, no. 12. P. 3935-3953. [</a:t>
            </a:r>
            <a:r>
              <a:rPr lang="fi-FI" sz="1800" b="0" dirty="0" err="1"/>
              <a:t>Cited</a:t>
            </a:r>
            <a:r>
              <a:rPr lang="en-US" sz="1800" b="0" dirty="0"/>
              <a:t> 7</a:t>
            </a:r>
            <a:r>
              <a:rPr lang="en-US" sz="1800" b="0" baseline="30000" dirty="0"/>
              <a:t>th</a:t>
            </a:r>
            <a:r>
              <a:rPr lang="en-US" sz="1800" b="0" dirty="0"/>
              <a:t> Feb 2020]. Retrieved from </a:t>
            </a:r>
            <a:r>
              <a:rPr lang="fi-FI" sz="1800" b="0" dirty="0"/>
              <a:t>Taylor &amp; </a:t>
            </a:r>
            <a:r>
              <a:rPr lang="fi-FI" sz="1800" b="0" dirty="0" err="1"/>
              <a:t>Frances</a:t>
            </a:r>
            <a:r>
              <a:rPr lang="fi-FI" sz="1800" b="0" dirty="0"/>
              <a:t> Online.</a:t>
            </a:r>
            <a:endParaRPr lang="en-US" sz="1800" b="0" dirty="0"/>
          </a:p>
          <a:p>
            <a:r>
              <a:rPr lang="en-US" sz="1800" dirty="0"/>
              <a:t>Journal article </a:t>
            </a:r>
            <a:r>
              <a:rPr lang="en-US" sz="1800" b="0" dirty="0"/>
              <a:t>(APA style)</a:t>
            </a:r>
          </a:p>
          <a:p>
            <a:r>
              <a:rPr lang="fi-FI" sz="1800" b="0" dirty="0"/>
              <a:t>Tao, F., Sui, F., Liu, A., . . . </a:t>
            </a:r>
            <a:r>
              <a:rPr lang="fi-FI" sz="1800" b="0" dirty="0" err="1"/>
              <a:t>Nee</a:t>
            </a:r>
            <a:r>
              <a:rPr lang="fi-FI" sz="1800" b="0" dirty="0"/>
              <a:t>, A. Y. C. (2019). Digital </a:t>
            </a:r>
            <a:r>
              <a:rPr lang="fi-FI" sz="1800" b="0" dirty="0" err="1"/>
              <a:t>twin-driven</a:t>
            </a:r>
            <a:r>
              <a:rPr lang="fi-FI" sz="1800" b="0" dirty="0"/>
              <a:t> </a:t>
            </a:r>
            <a:r>
              <a:rPr lang="fi-FI" sz="1800" b="0" dirty="0" err="1"/>
              <a:t>product</a:t>
            </a:r>
            <a:r>
              <a:rPr lang="fi-FI" sz="1800" b="0" dirty="0"/>
              <a:t> design </a:t>
            </a:r>
            <a:r>
              <a:rPr lang="fi-FI" sz="1800" b="0" dirty="0" err="1"/>
              <a:t>framework</a:t>
            </a:r>
            <a:r>
              <a:rPr lang="fi-FI" sz="1800" b="0" dirty="0"/>
              <a:t>.</a:t>
            </a:r>
            <a:r>
              <a:rPr lang="fi-FI" sz="1800" b="0" i="1" dirty="0"/>
              <a:t> </a:t>
            </a:r>
            <a:r>
              <a:rPr lang="fi-FI" sz="1800" b="0" dirty="0"/>
              <a:t>International Journal of </a:t>
            </a:r>
            <a:r>
              <a:rPr lang="fi-FI" sz="1800" b="0" dirty="0" err="1"/>
              <a:t>Production</a:t>
            </a:r>
            <a:r>
              <a:rPr lang="fi-FI" sz="1800" b="0" dirty="0"/>
              <a:t> </a:t>
            </a:r>
            <a:r>
              <a:rPr lang="fi-FI" sz="1800" b="0" dirty="0" err="1"/>
              <a:t>Research</a:t>
            </a:r>
            <a:r>
              <a:rPr lang="fi-FI" sz="1800" b="0" i="1" dirty="0"/>
              <a:t>, 57</a:t>
            </a:r>
            <a:r>
              <a:rPr lang="fi-FI" sz="1800" b="0" dirty="0"/>
              <a:t>(12), 3935-3953. Doi:10.1080/00207543.2018.1443229</a:t>
            </a:r>
          </a:p>
          <a:p>
            <a:r>
              <a:rPr lang="en-US" sz="1800" b="0" dirty="0"/>
              <a:t>[Cited 7</a:t>
            </a:r>
            <a:r>
              <a:rPr lang="en-US" sz="1800" b="0" baseline="30000" dirty="0"/>
              <a:t>th</a:t>
            </a:r>
            <a:r>
              <a:rPr lang="en-US" sz="1800" b="0" dirty="0"/>
              <a:t> Feb 2020]. </a:t>
            </a:r>
            <a:r>
              <a:rPr lang="en-US" sz="1800" b="0" dirty="0" err="1"/>
              <a:t>Retreived</a:t>
            </a:r>
            <a:r>
              <a:rPr lang="en-US" sz="1800" b="0" dirty="0"/>
              <a:t> from </a:t>
            </a:r>
            <a:r>
              <a:rPr lang="fi-FI" sz="1800" b="0" dirty="0"/>
              <a:t>Taylor &amp; </a:t>
            </a:r>
            <a:r>
              <a:rPr lang="fi-FI" sz="1800" b="0" dirty="0" err="1"/>
              <a:t>Frances</a:t>
            </a:r>
            <a:r>
              <a:rPr lang="fi-FI" sz="1800" b="0" dirty="0"/>
              <a:t> Online.</a:t>
            </a:r>
            <a:endParaRPr lang="en-US" sz="1800" b="0" dirty="0"/>
          </a:p>
          <a:p>
            <a:endParaRPr lang="fi-FI" dirty="0"/>
          </a:p>
        </p:txBody>
      </p:sp>
    </p:spTree>
    <p:extLst>
      <p:ext uri="{BB962C8B-B14F-4D97-AF65-F5344CB8AC3E}">
        <p14:creationId xmlns:p14="http://schemas.microsoft.com/office/powerpoint/2010/main" val="4278977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Reference</a:t>
            </a:r>
            <a:r>
              <a:rPr lang="fi-FI" sz="3600" dirty="0"/>
              <a:t> </a:t>
            </a:r>
            <a:r>
              <a:rPr lang="fi-FI" sz="3600" dirty="0" err="1">
                <a:solidFill>
                  <a:schemeClr val="accent3"/>
                </a:solidFill>
              </a:rPr>
              <a:t>systems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pPr>
              <a:lnSpc>
                <a:spcPct val="150000"/>
              </a:lnSpc>
            </a:pPr>
            <a:r>
              <a:rPr lang="fi-FI" sz="2400" dirty="0" err="1"/>
              <a:t>Number</a:t>
            </a:r>
            <a:r>
              <a:rPr lang="fi-FI" sz="2400" dirty="0"/>
              <a:t> </a:t>
            </a:r>
            <a:r>
              <a:rPr lang="fi-FI" sz="2400" dirty="0" err="1"/>
              <a:t>reference</a:t>
            </a:r>
            <a:r>
              <a:rPr lang="fi-FI" sz="2400" dirty="0"/>
              <a:t> </a:t>
            </a:r>
            <a:r>
              <a:rPr lang="fi-FI" sz="2400" dirty="0" err="1"/>
              <a:t>system</a:t>
            </a:r>
            <a:r>
              <a:rPr lang="fi-FI" sz="2400" dirty="0"/>
              <a:t> </a:t>
            </a:r>
            <a:r>
              <a:rPr lang="fi-FI" sz="2400" b="0" dirty="0"/>
              <a:t>(Vancouver)</a:t>
            </a:r>
          </a:p>
          <a:p>
            <a:pPr>
              <a:lnSpc>
                <a:spcPct val="150000"/>
              </a:lnSpc>
            </a:pPr>
            <a:r>
              <a:rPr lang="fi-FI" sz="2400" b="0" dirty="0"/>
              <a:t>In-</a:t>
            </a:r>
            <a:r>
              <a:rPr lang="fi-FI" sz="2400" b="0" dirty="0" err="1"/>
              <a:t>text</a:t>
            </a:r>
            <a:r>
              <a:rPr lang="fi-FI" sz="2400" b="0" dirty="0"/>
              <a:t> </a:t>
            </a:r>
            <a:r>
              <a:rPr lang="fi-FI" sz="2400" b="0" dirty="0" err="1"/>
              <a:t>citation</a:t>
            </a:r>
            <a:endParaRPr lang="fi-FI" sz="2400" b="0" dirty="0"/>
          </a:p>
          <a:p>
            <a:pPr marL="285750" indent="-285750">
              <a:lnSpc>
                <a:spcPct val="150000"/>
              </a:lnSpc>
              <a:buFont typeface="Arial" panose="020B0604020202020204" pitchFamily="34" charset="0"/>
              <a:buChar char="•"/>
            </a:pPr>
            <a:r>
              <a:rPr lang="en-US" sz="2400" b="0" dirty="0"/>
              <a:t>a number is added in parentheses or square brackets in the appropriate place in the text, starting the numbering from 1</a:t>
            </a:r>
          </a:p>
          <a:p>
            <a:pPr>
              <a:lnSpc>
                <a:spcPct val="150000"/>
              </a:lnSpc>
            </a:pPr>
            <a:r>
              <a:rPr lang="en-US" sz="2400" b="0" dirty="0"/>
              <a:t>Bibliography</a:t>
            </a:r>
          </a:p>
          <a:p>
            <a:pPr marL="285750" indent="-285750">
              <a:buFont typeface="Arial" panose="020B0604020202020204" pitchFamily="34" charset="0"/>
              <a:buChar char="•"/>
            </a:pPr>
            <a:r>
              <a:rPr lang="en-US" sz="2400" b="0" dirty="0"/>
              <a:t>references in chronological order </a:t>
            </a:r>
            <a:r>
              <a:rPr lang="en-US" sz="2400" b="0" dirty="0" err="1"/>
              <a:t>i</a:t>
            </a:r>
            <a:r>
              <a:rPr lang="en-US" sz="2400" b="0" dirty="0"/>
              <a:t>. e. the same order as they appear in the text</a:t>
            </a:r>
          </a:p>
          <a:p>
            <a:pPr marL="285750" indent="-285750">
              <a:buFont typeface="Arial" panose="020B0604020202020204" pitchFamily="34" charset="0"/>
              <a:buChar char="•"/>
            </a:pPr>
            <a:r>
              <a:rPr lang="en-US" sz="2400" b="0" dirty="0"/>
              <a:t>year after the publication information</a:t>
            </a:r>
          </a:p>
          <a:p>
            <a:endParaRPr lang="fi-FI" dirty="0"/>
          </a:p>
        </p:txBody>
      </p:sp>
    </p:spTree>
    <p:extLst>
      <p:ext uri="{BB962C8B-B14F-4D97-AF65-F5344CB8AC3E}">
        <p14:creationId xmlns:p14="http://schemas.microsoft.com/office/powerpoint/2010/main" val="23075256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Bibliography</a:t>
            </a:r>
            <a:r>
              <a:rPr lang="fi-FI" sz="3600" dirty="0">
                <a:solidFill>
                  <a:schemeClr val="accent3"/>
                </a:solidFill>
              </a:rPr>
              <a:t> - </a:t>
            </a:r>
            <a:r>
              <a:rPr lang="fi-FI" sz="3600" dirty="0" err="1">
                <a:solidFill>
                  <a:schemeClr val="accent3"/>
                </a:solidFill>
              </a:rPr>
              <a:t>examples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r>
              <a:rPr lang="en-US" sz="2000" b="0" dirty="0"/>
              <a:t>Book</a:t>
            </a:r>
          </a:p>
          <a:p>
            <a:r>
              <a:rPr lang="en-US" sz="2000" b="0" dirty="0"/>
              <a:t>[1] Milton, A. &amp; Rodgers, Product Design. London:</a:t>
            </a:r>
            <a:r>
              <a:rPr lang="en-US" sz="2000" b="0" i="1" dirty="0"/>
              <a:t> </a:t>
            </a:r>
            <a:r>
              <a:rPr lang="en-US" sz="2000" b="0" dirty="0"/>
              <a:t>Laurence King Publishing, 2011. 307 p. </a:t>
            </a:r>
            <a:r>
              <a:rPr lang="nl-NL" sz="2000" b="0" dirty="0"/>
              <a:t>ISBN 9781780670850 (ebook). ISBN 9781856697514 (print). [</a:t>
            </a:r>
            <a:r>
              <a:rPr lang="en-US" sz="2000" b="0" dirty="0"/>
              <a:t>Cited 7 Feb 2020]. Retrieved from </a:t>
            </a:r>
            <a:r>
              <a:rPr lang="fi-FI" sz="2000" b="0" dirty="0" err="1"/>
              <a:t>ProQuest</a:t>
            </a:r>
            <a:r>
              <a:rPr lang="fi-FI" sz="2000" b="0" dirty="0"/>
              <a:t> </a:t>
            </a:r>
            <a:r>
              <a:rPr lang="fi-FI" sz="2000" b="0" dirty="0" err="1"/>
              <a:t>Academic</a:t>
            </a:r>
            <a:r>
              <a:rPr lang="fi-FI" sz="2000" b="0" dirty="0"/>
              <a:t> Complete.</a:t>
            </a:r>
            <a:endParaRPr lang="en-US" sz="2000" b="0" dirty="0"/>
          </a:p>
          <a:p>
            <a:pPr>
              <a:lnSpc>
                <a:spcPct val="150000"/>
              </a:lnSpc>
            </a:pPr>
            <a:r>
              <a:rPr lang="en-US" sz="2000" b="0" dirty="0"/>
              <a:t>E-journal article</a:t>
            </a:r>
          </a:p>
          <a:p>
            <a:r>
              <a:rPr lang="fi-FI" sz="2000" b="0" dirty="0"/>
              <a:t>[2] Tao, F., Sui, F., Liu, A., </a:t>
            </a:r>
            <a:r>
              <a:rPr lang="fi-FI" sz="2000" b="0" dirty="0" err="1"/>
              <a:t>Qi</a:t>
            </a:r>
            <a:r>
              <a:rPr lang="fi-FI" sz="2000" b="0" dirty="0"/>
              <a:t>, Q., Zhang, M., Song, B., </a:t>
            </a:r>
            <a:r>
              <a:rPr lang="fi-FI" sz="2000" b="0" dirty="0" err="1"/>
              <a:t>Guo</a:t>
            </a:r>
            <a:r>
              <a:rPr lang="fi-FI" sz="2000" b="0" dirty="0"/>
              <a:t>, Z., </a:t>
            </a:r>
            <a:r>
              <a:rPr lang="fi-FI" sz="2000" b="0" dirty="0" err="1"/>
              <a:t>Lu</a:t>
            </a:r>
            <a:r>
              <a:rPr lang="fi-FI" sz="2000" b="0" dirty="0"/>
              <a:t>, S.C.-. &amp; </a:t>
            </a:r>
            <a:r>
              <a:rPr lang="fi-FI" sz="2000" b="0" dirty="0" err="1"/>
              <a:t>Nee</a:t>
            </a:r>
            <a:r>
              <a:rPr lang="fi-FI" sz="2000" b="0" dirty="0"/>
              <a:t>, A.Y.C. Digital </a:t>
            </a:r>
            <a:r>
              <a:rPr lang="fi-FI" sz="2000" b="0" dirty="0" err="1"/>
              <a:t>twin-driven</a:t>
            </a:r>
            <a:r>
              <a:rPr lang="fi-FI" sz="2000" b="0" dirty="0"/>
              <a:t> </a:t>
            </a:r>
            <a:r>
              <a:rPr lang="fi-FI" sz="2000" b="0" dirty="0" err="1"/>
              <a:t>product</a:t>
            </a:r>
            <a:r>
              <a:rPr lang="fi-FI" sz="2000" b="0" dirty="0"/>
              <a:t> design </a:t>
            </a:r>
            <a:r>
              <a:rPr lang="fi-FI" sz="2000" b="0" dirty="0" err="1"/>
              <a:t>framework</a:t>
            </a:r>
            <a:r>
              <a:rPr lang="fi-FI" sz="2000" b="0" dirty="0"/>
              <a:t>. International Journal of </a:t>
            </a:r>
            <a:r>
              <a:rPr lang="fi-FI" sz="2000" b="0" dirty="0" err="1"/>
              <a:t>Production</a:t>
            </a:r>
            <a:r>
              <a:rPr lang="fi-FI" sz="2000" b="0" dirty="0"/>
              <a:t> </a:t>
            </a:r>
            <a:r>
              <a:rPr lang="fi-FI" sz="2000" b="0" dirty="0" err="1"/>
              <a:t>Research</a:t>
            </a:r>
            <a:r>
              <a:rPr lang="fi-FI" sz="2000" b="0" dirty="0"/>
              <a:t>. 2019, vol. 57, no. 12. P. 3935-3953. [</a:t>
            </a:r>
            <a:r>
              <a:rPr lang="fi-FI" sz="2000" b="0" dirty="0" err="1"/>
              <a:t>Cited</a:t>
            </a:r>
            <a:r>
              <a:rPr lang="en-US" sz="2000" b="0" dirty="0"/>
              <a:t> 7 Feb 2020]. Retrieved from </a:t>
            </a:r>
            <a:r>
              <a:rPr lang="fi-FI" sz="2000" b="0" dirty="0"/>
              <a:t>Taylor &amp; </a:t>
            </a:r>
            <a:r>
              <a:rPr lang="fi-FI" sz="2000" b="0" dirty="0" err="1"/>
              <a:t>Frances</a:t>
            </a:r>
            <a:r>
              <a:rPr lang="fi-FI" sz="2000" b="0" dirty="0"/>
              <a:t> Online.</a:t>
            </a:r>
            <a:endParaRPr lang="en-US" sz="2000" b="0" dirty="0"/>
          </a:p>
          <a:p>
            <a:endParaRPr lang="fi-FI" dirty="0"/>
          </a:p>
        </p:txBody>
      </p:sp>
    </p:spTree>
    <p:extLst>
      <p:ext uri="{BB962C8B-B14F-4D97-AF65-F5344CB8AC3E}">
        <p14:creationId xmlns:p14="http://schemas.microsoft.com/office/powerpoint/2010/main" val="22644036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Reference</a:t>
            </a:r>
            <a:r>
              <a:rPr lang="fi-FI" sz="3600" dirty="0"/>
              <a:t> </a:t>
            </a:r>
            <a:r>
              <a:rPr lang="fi-FI" sz="3600" dirty="0" err="1">
                <a:solidFill>
                  <a:schemeClr val="accent3"/>
                </a:solidFill>
              </a:rPr>
              <a:t>systems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945222"/>
            <a:ext cx="8492897" cy="4737378"/>
          </a:xfrm>
        </p:spPr>
        <p:txBody>
          <a:bodyPr/>
          <a:lstStyle/>
          <a:p>
            <a:pPr>
              <a:lnSpc>
                <a:spcPct val="150000"/>
              </a:lnSpc>
            </a:pPr>
            <a:r>
              <a:rPr lang="fi-FI" sz="1800" dirty="0" err="1"/>
              <a:t>Footnote</a:t>
            </a:r>
            <a:r>
              <a:rPr lang="fi-FI" sz="1800" dirty="0"/>
              <a:t> </a:t>
            </a:r>
            <a:r>
              <a:rPr lang="fi-FI" sz="1800" dirty="0" err="1"/>
              <a:t>reference</a:t>
            </a:r>
            <a:r>
              <a:rPr lang="fi-FI" sz="1800" dirty="0"/>
              <a:t> </a:t>
            </a:r>
            <a:r>
              <a:rPr lang="fi-FI" sz="1800" dirty="0" err="1"/>
              <a:t>system</a:t>
            </a:r>
            <a:endParaRPr lang="fi-FI" sz="1800" dirty="0"/>
          </a:p>
          <a:p>
            <a:pPr>
              <a:lnSpc>
                <a:spcPct val="150000"/>
              </a:lnSpc>
            </a:pPr>
            <a:r>
              <a:rPr lang="fi-FI" sz="1800" b="0" dirty="0"/>
              <a:t>In-</a:t>
            </a:r>
            <a:r>
              <a:rPr lang="fi-FI" sz="1800" b="0" dirty="0" err="1"/>
              <a:t>text</a:t>
            </a:r>
            <a:r>
              <a:rPr lang="fi-FI" sz="1800" b="0" dirty="0"/>
              <a:t> </a:t>
            </a:r>
            <a:r>
              <a:rPr lang="fi-FI" sz="1800" b="0" dirty="0" err="1"/>
              <a:t>citation</a:t>
            </a:r>
            <a:endParaRPr lang="fi-FI" sz="1800" b="0" dirty="0"/>
          </a:p>
          <a:p>
            <a:pPr marL="285750" indent="-285750">
              <a:buFont typeface="Arial" panose="020B0604020202020204" pitchFamily="34" charset="0"/>
              <a:buChar char="•"/>
            </a:pPr>
            <a:r>
              <a:rPr lang="en-US" sz="1800" b="0" dirty="0"/>
              <a:t>A number called a superscript is added at the end of the cited or </a:t>
            </a:r>
            <a:r>
              <a:rPr lang="en-US" sz="1800" b="0" dirty="0" err="1"/>
              <a:t>summarised</a:t>
            </a:r>
            <a:r>
              <a:rPr lang="en-US" sz="1800" b="0" dirty="0"/>
              <a:t> information. Normally the numbering runs consistently throughout the work. </a:t>
            </a:r>
          </a:p>
          <a:p>
            <a:pPr>
              <a:lnSpc>
                <a:spcPct val="150000"/>
              </a:lnSpc>
            </a:pPr>
            <a:r>
              <a:rPr lang="en-US" sz="1800" b="0" dirty="0"/>
              <a:t>Footnote</a:t>
            </a:r>
          </a:p>
          <a:p>
            <a:pPr marL="285750" indent="-285750">
              <a:buFont typeface="Arial" panose="020B0604020202020204" pitchFamily="34" charset="0"/>
              <a:buChar char="•"/>
            </a:pPr>
            <a:r>
              <a:rPr lang="en-US" sz="1800" b="0" dirty="0"/>
              <a:t>The superscript numbers correspond with notes either at the end of the page (footnote) or at the end of the text (endnote). The notes state at least the author's name, the name of the publication and page numbers where the citation is from.</a:t>
            </a:r>
          </a:p>
          <a:p>
            <a:pPr>
              <a:lnSpc>
                <a:spcPct val="150000"/>
              </a:lnSpc>
            </a:pPr>
            <a:r>
              <a:rPr lang="en-US" sz="1800" b="0" dirty="0"/>
              <a:t>Bibliography</a:t>
            </a:r>
          </a:p>
          <a:p>
            <a:pPr marL="285750" indent="-285750">
              <a:buFont typeface="Arial" panose="020B0604020202020204" pitchFamily="34" charset="0"/>
              <a:buChar char="•"/>
            </a:pPr>
            <a:r>
              <a:rPr lang="en-US" sz="1800" b="0" dirty="0"/>
              <a:t>bibliographic references arranged in alphabetical order</a:t>
            </a:r>
          </a:p>
          <a:p>
            <a:pPr marL="285750" indent="-285750">
              <a:buFont typeface="Arial" panose="020B0604020202020204" pitchFamily="34" charset="0"/>
              <a:buChar char="•"/>
            </a:pPr>
            <a:r>
              <a:rPr lang="en-US" sz="1800" b="0" dirty="0"/>
              <a:t>year after the publication information</a:t>
            </a:r>
          </a:p>
          <a:p>
            <a:endParaRPr lang="fi-FI" dirty="0"/>
          </a:p>
        </p:txBody>
      </p:sp>
    </p:spTree>
    <p:extLst>
      <p:ext uri="{BB962C8B-B14F-4D97-AF65-F5344CB8AC3E}">
        <p14:creationId xmlns:p14="http://schemas.microsoft.com/office/powerpoint/2010/main" val="28364525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Footnote</a:t>
            </a:r>
            <a:r>
              <a:rPr lang="fi-FI" sz="3600" dirty="0"/>
              <a:t> </a:t>
            </a:r>
            <a:r>
              <a:rPr lang="fi-FI" sz="3600" dirty="0" err="1">
                <a:solidFill>
                  <a:schemeClr val="accent3"/>
                </a:solidFill>
              </a:rPr>
              <a:t>system</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479479"/>
            <a:ext cx="8492897" cy="4377782"/>
          </a:xfrm>
        </p:spPr>
        <p:txBody>
          <a:bodyPr/>
          <a:lstStyle/>
          <a:p>
            <a:pPr marL="285750" indent="-285750">
              <a:lnSpc>
                <a:spcPct val="150000"/>
              </a:lnSpc>
              <a:buFont typeface="Arial" panose="020B0604020202020204" pitchFamily="34" charset="0"/>
              <a:buChar char="•"/>
            </a:pPr>
            <a:r>
              <a:rPr lang="en-US" sz="2000" b="0" dirty="0"/>
              <a:t>The benefit of using footnotes is that the system does not break the structure of the text.</a:t>
            </a:r>
          </a:p>
          <a:p>
            <a:pPr marL="285750" indent="-285750">
              <a:lnSpc>
                <a:spcPct val="150000"/>
              </a:lnSpc>
              <a:buFont typeface="Arial" panose="020B0604020202020204" pitchFamily="34" charset="0"/>
              <a:buChar char="•"/>
            </a:pPr>
            <a:r>
              <a:rPr lang="en-US" sz="2000" b="0" dirty="0"/>
              <a:t>You can also include additional information that supports the main text in the footnotes. For example, you can use a footnote to justify an argument, point towards important differences between different resources, explain an abbreviation or expression in the text, etc. </a:t>
            </a:r>
          </a:p>
          <a:p>
            <a:pPr marL="285750" indent="-285750">
              <a:lnSpc>
                <a:spcPct val="150000"/>
              </a:lnSpc>
              <a:buFont typeface="Arial" panose="020B0604020202020204" pitchFamily="34" charset="0"/>
              <a:buChar char="•"/>
            </a:pPr>
            <a:r>
              <a:rPr lang="en-US" sz="2000" b="0" dirty="0"/>
              <a:t>Footnotes are normally written in a smaller font than the main text and separated from the text by a horizontal line.</a:t>
            </a:r>
            <a:endParaRPr lang="fi-FI" sz="2000" b="0" dirty="0"/>
          </a:p>
          <a:p>
            <a:endParaRPr lang="fi-FI" dirty="0"/>
          </a:p>
        </p:txBody>
      </p:sp>
    </p:spTree>
    <p:extLst>
      <p:ext uri="{BB962C8B-B14F-4D97-AF65-F5344CB8AC3E}">
        <p14:creationId xmlns:p14="http://schemas.microsoft.com/office/powerpoint/2010/main" val="15503737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325551" y="259137"/>
            <a:ext cx="8492897" cy="686085"/>
          </a:xfrm>
        </p:spPr>
        <p:txBody>
          <a:bodyPr/>
          <a:lstStyle/>
          <a:p>
            <a:r>
              <a:rPr lang="fi-FI" sz="3600" dirty="0" err="1">
                <a:solidFill>
                  <a:schemeClr val="accent3"/>
                </a:solidFill>
              </a:rPr>
              <a:t>Bibliography</a:t>
            </a:r>
            <a:r>
              <a:rPr lang="fi-FI" sz="3600" dirty="0">
                <a:solidFill>
                  <a:schemeClr val="accent3"/>
                </a:solidFill>
              </a:rPr>
              <a:t> - </a:t>
            </a:r>
            <a:r>
              <a:rPr lang="fi-FI" sz="3600" dirty="0" err="1">
                <a:solidFill>
                  <a:schemeClr val="accent3"/>
                </a:solidFill>
              </a:rPr>
              <a:t>examples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3" y="1175400"/>
            <a:ext cx="8492897" cy="4507200"/>
          </a:xfrm>
        </p:spPr>
        <p:txBody>
          <a:bodyPr/>
          <a:lstStyle/>
          <a:p>
            <a:r>
              <a:rPr lang="en-US" sz="2000" dirty="0"/>
              <a:t>Book</a:t>
            </a:r>
          </a:p>
          <a:p>
            <a:r>
              <a:rPr lang="en-US" sz="2000" b="0" dirty="0"/>
              <a:t>Milton, A. &amp; Rodgers, P. Product Design</a:t>
            </a:r>
            <a:r>
              <a:rPr lang="en-US" sz="2000" b="0" i="1" dirty="0"/>
              <a:t>. </a:t>
            </a:r>
            <a:r>
              <a:rPr lang="en-US" sz="2000" b="0" dirty="0"/>
              <a:t>London: Laurence King Publishing. 2011. 307 p. </a:t>
            </a:r>
            <a:r>
              <a:rPr lang="nl-NL" sz="2000" b="0" dirty="0"/>
              <a:t>ISBN 9781780670850 [ebook]. ISBN 9781856697514 [print]. [Cited</a:t>
            </a:r>
            <a:r>
              <a:rPr lang="en-US" sz="2000" b="0" dirty="0"/>
              <a:t> 7</a:t>
            </a:r>
            <a:r>
              <a:rPr lang="en-US" sz="2000" b="0" baseline="30000" dirty="0"/>
              <a:t>th</a:t>
            </a:r>
            <a:r>
              <a:rPr lang="en-US" sz="2000" b="0" dirty="0"/>
              <a:t> Feb 2020]. Retrieved from </a:t>
            </a:r>
            <a:r>
              <a:rPr lang="fi-FI" sz="2000" b="0" dirty="0" err="1"/>
              <a:t>ProQuest</a:t>
            </a:r>
            <a:r>
              <a:rPr lang="fi-FI" sz="2000" b="0" dirty="0"/>
              <a:t> </a:t>
            </a:r>
            <a:r>
              <a:rPr lang="fi-FI" sz="2000" b="0" dirty="0" err="1"/>
              <a:t>Academic</a:t>
            </a:r>
            <a:r>
              <a:rPr lang="fi-FI" sz="2000" b="0" dirty="0"/>
              <a:t> Complete.</a:t>
            </a:r>
          </a:p>
          <a:p>
            <a:endParaRPr lang="en-US" sz="2000" b="0" dirty="0"/>
          </a:p>
          <a:p>
            <a:r>
              <a:rPr lang="en-US" sz="2000" dirty="0"/>
              <a:t>Journal article</a:t>
            </a:r>
          </a:p>
          <a:p>
            <a:r>
              <a:rPr lang="fi-FI" sz="2000" b="0" dirty="0"/>
              <a:t>Tao, F., Sui, F., Liu, A., </a:t>
            </a:r>
            <a:r>
              <a:rPr lang="fi-FI" sz="2000" b="0" dirty="0" err="1"/>
              <a:t>Qi</a:t>
            </a:r>
            <a:r>
              <a:rPr lang="fi-FI" sz="2000" b="0" dirty="0"/>
              <a:t>, Q., Zhang, M., Song, B., </a:t>
            </a:r>
            <a:r>
              <a:rPr lang="fi-FI" sz="2000" b="0" dirty="0" err="1"/>
              <a:t>Guo</a:t>
            </a:r>
            <a:r>
              <a:rPr lang="fi-FI" sz="2000" b="0" dirty="0"/>
              <a:t>, Z., </a:t>
            </a:r>
            <a:r>
              <a:rPr lang="fi-FI" sz="2000" b="0" dirty="0" err="1"/>
              <a:t>Lu</a:t>
            </a:r>
            <a:r>
              <a:rPr lang="fi-FI" sz="2000" b="0" dirty="0"/>
              <a:t>, S.C.-. &amp; </a:t>
            </a:r>
            <a:r>
              <a:rPr lang="fi-FI" sz="2000" b="0" dirty="0" err="1"/>
              <a:t>Nee</a:t>
            </a:r>
            <a:r>
              <a:rPr lang="fi-FI" sz="2000" b="0" dirty="0"/>
              <a:t>, A.Y.C. Digital </a:t>
            </a:r>
            <a:r>
              <a:rPr lang="fi-FI" sz="2000" b="0" dirty="0" err="1"/>
              <a:t>twin-driven</a:t>
            </a:r>
            <a:r>
              <a:rPr lang="fi-FI" sz="2000" b="0" dirty="0"/>
              <a:t> </a:t>
            </a:r>
            <a:r>
              <a:rPr lang="fi-FI" sz="2000" b="0" dirty="0" err="1"/>
              <a:t>product</a:t>
            </a:r>
            <a:r>
              <a:rPr lang="fi-FI" sz="2000" b="0" dirty="0"/>
              <a:t> design </a:t>
            </a:r>
            <a:r>
              <a:rPr lang="fi-FI" sz="2000" b="0" dirty="0" err="1"/>
              <a:t>framework</a:t>
            </a:r>
            <a:r>
              <a:rPr lang="fi-FI" sz="2000" b="0" dirty="0"/>
              <a:t>. International Journal of </a:t>
            </a:r>
            <a:r>
              <a:rPr lang="fi-FI" sz="2000" b="0" dirty="0" err="1"/>
              <a:t>Production</a:t>
            </a:r>
            <a:r>
              <a:rPr lang="fi-FI" sz="2000" b="0" dirty="0"/>
              <a:t> </a:t>
            </a:r>
            <a:r>
              <a:rPr lang="fi-FI" sz="2000" b="0" dirty="0" err="1"/>
              <a:t>Research</a:t>
            </a:r>
            <a:r>
              <a:rPr lang="fi-FI" sz="2000" b="0" dirty="0"/>
              <a:t>. 2019, vol. 57, no. 12. P. 3935-3953. [</a:t>
            </a:r>
            <a:r>
              <a:rPr lang="fi-FI" sz="2000" b="0" dirty="0" err="1"/>
              <a:t>Cited</a:t>
            </a:r>
            <a:r>
              <a:rPr lang="en-US" sz="2000" b="0" dirty="0"/>
              <a:t> 7</a:t>
            </a:r>
            <a:r>
              <a:rPr lang="en-US" sz="2000" b="0" baseline="30000" dirty="0"/>
              <a:t>th</a:t>
            </a:r>
            <a:r>
              <a:rPr lang="en-US" sz="2000" b="0" dirty="0"/>
              <a:t> Feb 2020]. Retrieved from</a:t>
            </a:r>
            <a:r>
              <a:rPr lang="fi-FI" sz="2000" b="0" dirty="0"/>
              <a:t>Taylor &amp; </a:t>
            </a:r>
            <a:r>
              <a:rPr lang="fi-FI" sz="2000" b="0" dirty="0" err="1"/>
              <a:t>Frances</a:t>
            </a:r>
            <a:r>
              <a:rPr lang="fi-FI" sz="2000" b="0" dirty="0"/>
              <a:t> Online.</a:t>
            </a:r>
            <a:endParaRPr lang="en-US" sz="2000" b="0" dirty="0"/>
          </a:p>
          <a:p>
            <a:endParaRPr lang="fi-FI" dirty="0"/>
          </a:p>
        </p:txBody>
      </p:sp>
    </p:spTree>
    <p:extLst>
      <p:ext uri="{BB962C8B-B14F-4D97-AF65-F5344CB8AC3E}">
        <p14:creationId xmlns:p14="http://schemas.microsoft.com/office/powerpoint/2010/main" val="1018552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1004584"/>
          </a:xfrm>
        </p:spPr>
        <p:txBody>
          <a:bodyPr/>
          <a:lstStyle/>
          <a:p>
            <a:r>
              <a:rPr lang="en-GB" sz="3600" dirty="0">
                <a:solidFill>
                  <a:schemeClr val="accent3"/>
                </a:solidFill>
              </a:rPr>
              <a:t>Assessing search results</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592494"/>
            <a:ext cx="8492897" cy="4329420"/>
          </a:xfrm>
        </p:spPr>
        <p:txBody>
          <a:bodyPr/>
          <a:lstStyle/>
          <a:p>
            <a:pPr marL="285750" lvl="0" indent="-285750">
              <a:lnSpc>
                <a:spcPct val="150000"/>
              </a:lnSpc>
              <a:buFont typeface="Arial" panose="020B0604020202020204" pitchFamily="34" charset="0"/>
              <a:buChar char="•"/>
            </a:pPr>
            <a:r>
              <a:rPr lang="en-GB" sz="2000" b="0" dirty="0">
                <a:solidFill>
                  <a:prstClr val="black"/>
                </a:solidFill>
              </a:rPr>
              <a:t>It is usual that first searches do not deliver the best results, and search terms may need to be rethought.</a:t>
            </a:r>
          </a:p>
          <a:p>
            <a:pPr marL="285750" lvl="0" indent="-285750">
              <a:lnSpc>
                <a:spcPct val="150000"/>
              </a:lnSpc>
              <a:buFont typeface="Arial" panose="020B0604020202020204" pitchFamily="34" charset="0"/>
              <a:buChar char="•"/>
            </a:pPr>
            <a:endParaRPr lang="en-GB" sz="2000" b="0" dirty="0">
              <a:solidFill>
                <a:prstClr val="black"/>
              </a:solidFill>
            </a:endParaRPr>
          </a:p>
          <a:p>
            <a:pPr lvl="0">
              <a:lnSpc>
                <a:spcPct val="150000"/>
              </a:lnSpc>
            </a:pPr>
            <a:r>
              <a:rPr lang="en-GB" sz="2000" b="0" dirty="0">
                <a:solidFill>
                  <a:prstClr val="black"/>
                </a:solidFill>
              </a:rPr>
              <a:t>Typical scenarios:  </a:t>
            </a:r>
          </a:p>
          <a:p>
            <a:pPr marL="285750" indent="-285750">
              <a:lnSpc>
                <a:spcPct val="150000"/>
              </a:lnSpc>
              <a:buFont typeface="Arial" panose="020B0604020202020204" pitchFamily="34" charset="0"/>
              <a:buChar char="•"/>
            </a:pPr>
            <a:r>
              <a:rPr lang="en-GB" sz="2000" b="0" dirty="0">
                <a:solidFill>
                  <a:prstClr val="black"/>
                </a:solidFill>
              </a:rPr>
              <a:t>search terms are too broad; too many references that are irrelevant</a:t>
            </a:r>
          </a:p>
          <a:p>
            <a:pPr marL="285750" indent="-285750">
              <a:lnSpc>
                <a:spcPct val="150000"/>
              </a:lnSpc>
              <a:buFont typeface="Arial" panose="020B0604020202020204" pitchFamily="34" charset="0"/>
              <a:buChar char="•"/>
            </a:pPr>
            <a:r>
              <a:rPr lang="en-GB" sz="2000" b="0" dirty="0">
                <a:solidFill>
                  <a:prstClr val="black"/>
                </a:solidFill>
              </a:rPr>
              <a:t>search terms are too specific; too little references or no results</a:t>
            </a:r>
          </a:p>
          <a:p>
            <a:pPr marL="285750" indent="-285750">
              <a:lnSpc>
                <a:spcPct val="150000"/>
              </a:lnSpc>
              <a:buFont typeface="Arial" panose="020B0604020202020204" pitchFamily="34" charset="0"/>
              <a:buChar char="•"/>
            </a:pPr>
            <a:r>
              <a:rPr lang="en-GB" sz="2000" b="0" dirty="0">
                <a:solidFill>
                  <a:prstClr val="black"/>
                </a:solidFill>
              </a:rPr>
              <a:t>search terms are too ambiguous; too many irrelevant results </a:t>
            </a:r>
          </a:p>
          <a:p>
            <a:endParaRPr lang="fi-FI" dirty="0"/>
          </a:p>
        </p:txBody>
      </p:sp>
    </p:spTree>
    <p:extLst>
      <p:ext uri="{BB962C8B-B14F-4D97-AF65-F5344CB8AC3E}">
        <p14:creationId xmlns:p14="http://schemas.microsoft.com/office/powerpoint/2010/main" val="5642386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1004584"/>
          </a:xfrm>
        </p:spPr>
        <p:txBody>
          <a:bodyPr/>
          <a:lstStyle/>
          <a:p>
            <a:r>
              <a:rPr lang="en-GB" sz="3600" dirty="0">
                <a:solidFill>
                  <a:schemeClr val="accent3"/>
                </a:solidFill>
              </a:rPr>
              <a:t>If your received too many results …</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924674"/>
            <a:ext cx="8492897" cy="4997240"/>
          </a:xfrm>
        </p:spPr>
        <p:txBody>
          <a:bodyPr/>
          <a:lstStyle/>
          <a:p>
            <a:pPr marL="285750" indent="-285750">
              <a:lnSpc>
                <a:spcPct val="150000"/>
              </a:lnSpc>
              <a:buFont typeface="Arial" panose="020B0604020202020204" pitchFamily="34" charset="0"/>
              <a:buChar char="•"/>
            </a:pPr>
            <a:r>
              <a:rPr lang="en-GB" sz="2000" b="0" dirty="0"/>
              <a:t>Combine search terms with AND-operator.</a:t>
            </a:r>
          </a:p>
          <a:p>
            <a:pPr marL="285750" indent="-285750">
              <a:lnSpc>
                <a:spcPct val="150000"/>
              </a:lnSpc>
              <a:buFont typeface="Arial" panose="020B0604020202020204" pitchFamily="34" charset="0"/>
              <a:buChar char="•"/>
            </a:pPr>
            <a:r>
              <a:rPr lang="en-GB" sz="2000" b="0" dirty="0"/>
              <a:t>Don’t truncate search terms.</a:t>
            </a:r>
          </a:p>
          <a:p>
            <a:pPr marL="285750" indent="-285750">
              <a:lnSpc>
                <a:spcPct val="150000"/>
              </a:lnSpc>
              <a:buFont typeface="Arial" panose="020B0604020202020204" pitchFamily="34" charset="0"/>
              <a:buChar char="•"/>
            </a:pPr>
            <a:r>
              <a:rPr lang="en-GB" sz="2000" b="0" dirty="0"/>
              <a:t>Don’t expand the search with synonyms and related terms with OR-operator.</a:t>
            </a:r>
          </a:p>
          <a:p>
            <a:pPr marL="285750" indent="-285750">
              <a:lnSpc>
                <a:spcPct val="150000"/>
              </a:lnSpc>
              <a:buFont typeface="Arial" panose="020B0604020202020204" pitchFamily="34" charset="0"/>
              <a:buChar char="•"/>
            </a:pPr>
            <a:r>
              <a:rPr lang="en-GB" sz="2000" b="0" dirty="0"/>
              <a:t>Try more specific terminology. </a:t>
            </a:r>
          </a:p>
          <a:p>
            <a:pPr marL="285750" indent="-285750">
              <a:lnSpc>
                <a:spcPct val="150000"/>
              </a:lnSpc>
              <a:buFont typeface="Arial" panose="020B0604020202020204" pitchFamily="34" charset="0"/>
              <a:buChar char="•"/>
            </a:pPr>
            <a:r>
              <a:rPr lang="en-GB" sz="2000" b="0" dirty="0"/>
              <a:t>Use faceted search functions to refine the search by publication year, publication title, subject etc.</a:t>
            </a:r>
          </a:p>
          <a:p>
            <a:pPr marL="285750" indent="-285750">
              <a:lnSpc>
                <a:spcPct val="150000"/>
              </a:lnSpc>
              <a:buFont typeface="Arial" panose="020B0604020202020204" pitchFamily="34" charset="0"/>
              <a:buChar char="•"/>
            </a:pPr>
            <a:r>
              <a:rPr lang="en-GB" sz="2000" b="0" dirty="0"/>
              <a:t>Limit the search to academic publications or peer reviewed documents.</a:t>
            </a:r>
          </a:p>
          <a:p>
            <a:pPr marL="285750" indent="-285750">
              <a:lnSpc>
                <a:spcPct val="150000"/>
              </a:lnSpc>
              <a:buFont typeface="Arial" panose="020B0604020202020204" pitchFamily="34" charset="0"/>
              <a:buChar char="•"/>
            </a:pPr>
            <a:r>
              <a:rPr lang="en-GB" sz="2000" b="0" dirty="0"/>
              <a:t>Set a time limit.</a:t>
            </a:r>
          </a:p>
          <a:p>
            <a:endParaRPr lang="fi-FI" dirty="0"/>
          </a:p>
        </p:txBody>
      </p:sp>
    </p:spTree>
    <p:extLst>
      <p:ext uri="{BB962C8B-B14F-4D97-AF65-F5344CB8AC3E}">
        <p14:creationId xmlns:p14="http://schemas.microsoft.com/office/powerpoint/2010/main" val="14480470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1004584"/>
          </a:xfrm>
        </p:spPr>
        <p:txBody>
          <a:bodyPr/>
          <a:lstStyle/>
          <a:p>
            <a:r>
              <a:rPr lang="en-GB" sz="3600" dirty="0">
                <a:solidFill>
                  <a:schemeClr val="accent3"/>
                </a:solidFill>
              </a:rPr>
              <a:t>If your received too few results …</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924674"/>
            <a:ext cx="8492897" cy="4997240"/>
          </a:xfrm>
        </p:spPr>
        <p:txBody>
          <a:bodyPr/>
          <a:lstStyle/>
          <a:p>
            <a:pPr marL="285750" indent="-285750">
              <a:lnSpc>
                <a:spcPct val="150000"/>
              </a:lnSpc>
              <a:buFont typeface="Arial" panose="020B0604020202020204" pitchFamily="34" charset="0"/>
              <a:buChar char="•"/>
            </a:pPr>
            <a:r>
              <a:rPr lang="en-GB" sz="2000" b="0" dirty="0"/>
              <a:t>Think around the subject; related research areas and topics.</a:t>
            </a:r>
          </a:p>
          <a:p>
            <a:pPr marL="285750" indent="-285750">
              <a:lnSpc>
                <a:spcPct val="150000"/>
              </a:lnSpc>
              <a:buFont typeface="Arial" panose="020B0604020202020204" pitchFamily="34" charset="0"/>
              <a:buChar char="•"/>
            </a:pPr>
            <a:r>
              <a:rPr lang="en-GB" sz="2000" b="0" dirty="0"/>
              <a:t>Find more synonyms and related terms and combine these with OR-operator.</a:t>
            </a:r>
          </a:p>
          <a:p>
            <a:pPr marL="285750" indent="-285750">
              <a:lnSpc>
                <a:spcPct val="150000"/>
              </a:lnSpc>
              <a:buFont typeface="Arial" panose="020B0604020202020204" pitchFamily="34" charset="0"/>
              <a:buChar char="•"/>
            </a:pPr>
            <a:r>
              <a:rPr lang="en-GB" sz="2000" b="0" dirty="0"/>
              <a:t>Find more general concepts and terms to replace some of the more specific terms.</a:t>
            </a:r>
          </a:p>
          <a:p>
            <a:pPr marL="285750" indent="-285750">
              <a:lnSpc>
                <a:spcPct val="150000"/>
              </a:lnSpc>
              <a:buFont typeface="Arial" panose="020B0604020202020204" pitchFamily="34" charset="0"/>
              <a:buChar char="•"/>
            </a:pPr>
            <a:r>
              <a:rPr lang="en-GB" sz="2000" b="0" dirty="0"/>
              <a:t>Use free text searching (search from all fields) and truncation of search terms.</a:t>
            </a:r>
          </a:p>
          <a:p>
            <a:pPr marL="285750" indent="-285750">
              <a:lnSpc>
                <a:spcPct val="150000"/>
              </a:lnSpc>
              <a:buFont typeface="Arial" panose="020B0604020202020204" pitchFamily="34" charset="0"/>
              <a:buChar char="•"/>
            </a:pPr>
            <a:r>
              <a:rPr lang="en-GB" sz="2000" b="0" dirty="0"/>
              <a:t>Are you using the correct databases for the subject?</a:t>
            </a:r>
          </a:p>
          <a:p>
            <a:pPr marL="285750" indent="-285750">
              <a:lnSpc>
                <a:spcPct val="150000"/>
              </a:lnSpc>
              <a:buFont typeface="Arial" panose="020B0604020202020204" pitchFamily="34" charset="0"/>
              <a:buChar char="•"/>
            </a:pPr>
            <a:r>
              <a:rPr lang="en-GB" sz="2000" b="0" dirty="0"/>
              <a:t>Browse references used in other articles and books for new search terms.</a:t>
            </a:r>
            <a:r>
              <a:rPr lang="en-GB" sz="2000" dirty="0"/>
              <a:t>  </a:t>
            </a:r>
          </a:p>
          <a:p>
            <a:endParaRPr lang="fi-FI" dirty="0"/>
          </a:p>
        </p:txBody>
      </p:sp>
    </p:spTree>
    <p:extLst>
      <p:ext uri="{BB962C8B-B14F-4D97-AF65-F5344CB8AC3E}">
        <p14:creationId xmlns:p14="http://schemas.microsoft.com/office/powerpoint/2010/main" val="286535142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1004584"/>
          </a:xfrm>
        </p:spPr>
        <p:txBody>
          <a:bodyPr/>
          <a:lstStyle/>
          <a:p>
            <a:r>
              <a:rPr lang="en-GB" sz="3600" dirty="0">
                <a:solidFill>
                  <a:schemeClr val="accent3"/>
                </a:solidFill>
              </a:rPr>
              <a:t>If your search results are irrelevant to your subject…</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982912"/>
            <a:ext cx="8492897" cy="3939002"/>
          </a:xfrm>
        </p:spPr>
        <p:txBody>
          <a:bodyPr/>
          <a:lstStyle/>
          <a:p>
            <a:pPr marL="285750" indent="-285750">
              <a:lnSpc>
                <a:spcPct val="150000"/>
              </a:lnSpc>
              <a:buFont typeface="Arial" panose="020B0604020202020204" pitchFamily="34" charset="0"/>
              <a:buChar char="•"/>
            </a:pPr>
            <a:r>
              <a:rPr lang="en-GB" sz="2000" b="0" dirty="0"/>
              <a:t>Find more terms to describe the subject: synonyms, more narrow and specific terms.</a:t>
            </a:r>
          </a:p>
          <a:p>
            <a:pPr marL="285750" indent="-285750">
              <a:lnSpc>
                <a:spcPct val="150000"/>
              </a:lnSpc>
              <a:buFont typeface="Arial" panose="020B0604020202020204" pitchFamily="34" charset="0"/>
              <a:buChar char="•"/>
            </a:pPr>
            <a:r>
              <a:rPr lang="en-GB" sz="2000" b="0" dirty="0"/>
              <a:t>Are you familiar with the jargon?</a:t>
            </a:r>
          </a:p>
          <a:p>
            <a:pPr marL="285750" indent="-285750">
              <a:lnSpc>
                <a:spcPct val="150000"/>
              </a:lnSpc>
              <a:buFont typeface="Arial" panose="020B0604020202020204" pitchFamily="34" charset="0"/>
              <a:buChar char="•"/>
            </a:pPr>
            <a:r>
              <a:rPr lang="en-GB" sz="2000" b="0" dirty="0"/>
              <a:t>Are you familiar with all relevant databases to the subject? </a:t>
            </a:r>
          </a:p>
          <a:p>
            <a:pPr marL="285750" indent="-285750">
              <a:lnSpc>
                <a:spcPct val="150000"/>
              </a:lnSpc>
              <a:buFont typeface="Arial" panose="020B0604020202020204" pitchFamily="34" charset="0"/>
              <a:buChar char="•"/>
            </a:pPr>
            <a:r>
              <a:rPr lang="en-GB" sz="2000" b="0" dirty="0"/>
              <a:t>Use databases’ internal thesauri to find more specific terms. </a:t>
            </a:r>
          </a:p>
          <a:p>
            <a:pPr marL="285750" indent="-285750">
              <a:lnSpc>
                <a:spcPct val="150000"/>
              </a:lnSpc>
              <a:buFont typeface="Arial" panose="020B0604020202020204" pitchFamily="34" charset="0"/>
              <a:buChar char="•"/>
            </a:pPr>
            <a:r>
              <a:rPr lang="en-GB" sz="2000" b="0" dirty="0"/>
              <a:t>Limit your search to academic publications and peer reviewed documents. </a:t>
            </a:r>
          </a:p>
          <a:p>
            <a:endParaRPr lang="fi-FI" dirty="0"/>
          </a:p>
        </p:txBody>
      </p:sp>
    </p:spTree>
    <p:extLst>
      <p:ext uri="{BB962C8B-B14F-4D97-AF65-F5344CB8AC3E}">
        <p14:creationId xmlns:p14="http://schemas.microsoft.com/office/powerpoint/2010/main" val="4136560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7"/>
            <a:ext cx="8492897" cy="1061092"/>
          </a:xfrm>
        </p:spPr>
        <p:txBody>
          <a:bodyPr/>
          <a:lstStyle/>
          <a:p>
            <a:r>
              <a:rPr lang="fi-FI" sz="3600" dirty="0" err="1">
                <a:solidFill>
                  <a:schemeClr val="accent3"/>
                </a:solidFill>
              </a:rPr>
              <a:t>Conceptualising</a:t>
            </a:r>
            <a:r>
              <a:rPr lang="fi-FI" sz="3600" dirty="0">
                <a:solidFill>
                  <a:schemeClr val="accent3"/>
                </a:solidFill>
              </a:rPr>
              <a:t> </a:t>
            </a:r>
            <a:r>
              <a:rPr lang="fi-FI" sz="3600" dirty="0" err="1">
                <a:solidFill>
                  <a:schemeClr val="accent3"/>
                </a:solidFill>
              </a:rPr>
              <a:t>the</a:t>
            </a:r>
            <a:r>
              <a:rPr lang="fi-FI" sz="3600" dirty="0">
                <a:solidFill>
                  <a:schemeClr val="accent3"/>
                </a:solidFill>
              </a:rPr>
              <a:t> </a:t>
            </a:r>
            <a:r>
              <a:rPr lang="fi-FI" sz="3600" dirty="0" err="1">
                <a:solidFill>
                  <a:schemeClr val="accent3"/>
                </a:solidFill>
              </a:rPr>
              <a:t>research</a:t>
            </a:r>
            <a:r>
              <a:rPr lang="fi-FI" sz="3600" dirty="0">
                <a:solidFill>
                  <a:schemeClr val="accent3"/>
                </a:solidFill>
              </a:rPr>
              <a:t> </a:t>
            </a:r>
            <a:r>
              <a:rPr lang="fi-FI" sz="3600" dirty="0" err="1">
                <a:solidFill>
                  <a:schemeClr val="accent3"/>
                </a:solidFill>
              </a:rPr>
              <a:t>topic</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366463"/>
            <a:ext cx="8492897" cy="4171308"/>
          </a:xfrm>
        </p:spPr>
        <p:txBody>
          <a:bodyPr/>
          <a:lstStyle/>
          <a:p>
            <a:pPr marL="342900" indent="-342900">
              <a:buFont typeface="Arial" panose="020B0604020202020204" pitchFamily="34" charset="0"/>
              <a:buChar char="•"/>
            </a:pPr>
            <a:r>
              <a:rPr lang="en-GB" sz="2000" dirty="0"/>
              <a:t>Free text</a:t>
            </a:r>
            <a:r>
              <a:rPr lang="en-GB" sz="2000" b="0" dirty="0"/>
              <a:t>: any word in natural language, and their synonyms, other language equivalents etc. </a:t>
            </a:r>
          </a:p>
          <a:p>
            <a:r>
              <a:rPr lang="en-GB" sz="2000" b="0" dirty="0"/>
              <a:t>     </a:t>
            </a:r>
            <a:r>
              <a:rPr lang="en-GB" sz="2000" b="0" i="1" dirty="0">
                <a:solidFill>
                  <a:schemeClr val="accent3"/>
                </a:solidFill>
              </a:rPr>
              <a:t>fashion design, sustainability</a:t>
            </a:r>
          </a:p>
          <a:p>
            <a:r>
              <a:rPr lang="en-GB" sz="2000" b="0" i="1" dirty="0">
                <a:solidFill>
                  <a:schemeClr val="accent3"/>
                </a:solidFill>
              </a:rPr>
              <a:t> </a:t>
            </a:r>
          </a:p>
          <a:p>
            <a:pPr marL="342900" indent="-342900">
              <a:buFont typeface="Arial" panose="020B0604020202020204" pitchFamily="34" charset="0"/>
              <a:buChar char="•"/>
            </a:pPr>
            <a:r>
              <a:rPr lang="fi-FI" sz="2000" b="0" dirty="0" err="1"/>
              <a:t>Use</a:t>
            </a:r>
            <a:r>
              <a:rPr lang="fi-FI" sz="2000" b="0" dirty="0"/>
              <a:t> </a:t>
            </a:r>
            <a:r>
              <a:rPr lang="fi-FI" sz="2000" b="0" dirty="0" err="1"/>
              <a:t>dictionaries</a:t>
            </a:r>
            <a:r>
              <a:rPr lang="fi-FI" sz="2000" b="0" dirty="0"/>
              <a:t> and general </a:t>
            </a:r>
            <a:r>
              <a:rPr lang="fi-FI" sz="2000" b="0" dirty="0" err="1"/>
              <a:t>thesauri</a:t>
            </a:r>
            <a:r>
              <a:rPr lang="fi-FI" sz="2000" b="0" dirty="0"/>
              <a:t> on </a:t>
            </a:r>
            <a:r>
              <a:rPr lang="fi-FI" sz="2000" b="0" dirty="0" err="1"/>
              <a:t>the</a:t>
            </a:r>
            <a:r>
              <a:rPr lang="fi-FI" sz="2000" b="0" dirty="0"/>
              <a:t> web for </a:t>
            </a:r>
            <a:r>
              <a:rPr lang="fi-FI" sz="2000" b="0" dirty="0" err="1"/>
              <a:t>ideas</a:t>
            </a:r>
            <a:r>
              <a:rPr lang="fi-FI" sz="2000" b="0" dirty="0"/>
              <a:t> and </a:t>
            </a:r>
            <a:r>
              <a:rPr lang="fi-FI" sz="2000" b="0" dirty="0" err="1"/>
              <a:t>definitions</a:t>
            </a:r>
            <a:r>
              <a:rPr lang="fi-FI" sz="2000" b="0" dirty="0"/>
              <a:t> of </a:t>
            </a:r>
            <a:r>
              <a:rPr lang="fi-FI" sz="2000" b="0" dirty="0" err="1"/>
              <a:t>terms</a:t>
            </a:r>
            <a:r>
              <a:rPr lang="fi-FI" sz="2000" b="0" dirty="0"/>
              <a:t> (Thesaurus.com, Oxford English Dictionary, </a:t>
            </a:r>
            <a:r>
              <a:rPr lang="fi-FI" sz="2000" b="0" dirty="0" err="1"/>
              <a:t>RedFox</a:t>
            </a:r>
            <a:r>
              <a:rPr lang="fi-FI" sz="2000" b="0" dirty="0"/>
              <a:t> </a:t>
            </a:r>
            <a:r>
              <a:rPr lang="fi-FI" sz="2000" b="0" dirty="0" err="1"/>
              <a:t>dictionaries</a:t>
            </a:r>
            <a:r>
              <a:rPr lang="fi-FI" sz="2000" b="0" dirty="0"/>
              <a:t>). </a:t>
            </a:r>
          </a:p>
          <a:p>
            <a:pPr marL="342900" indent="-342900">
              <a:buFont typeface="Arial" panose="020B0604020202020204" pitchFamily="34" charset="0"/>
              <a:buChar char="•"/>
            </a:pPr>
            <a:endParaRPr lang="fi-FI" sz="2000" b="0" dirty="0"/>
          </a:p>
          <a:p>
            <a:pPr marL="342900" indent="-342900">
              <a:buFont typeface="Arial" panose="020B0604020202020204" pitchFamily="34" charset="0"/>
              <a:buChar char="•"/>
            </a:pPr>
            <a:r>
              <a:rPr lang="en-GB" sz="2000" dirty="0"/>
              <a:t>Controlled terms</a:t>
            </a:r>
            <a:r>
              <a:rPr lang="en-GB" sz="2000" b="0" dirty="0"/>
              <a:t>: a term originating from a controlled vocabulary or thesaurus, e.g. General Finnish Ontology </a:t>
            </a:r>
            <a:r>
              <a:rPr lang="en-US" sz="2000" b="0" dirty="0">
                <a:hlinkClick r:id="rId2"/>
              </a:rPr>
              <a:t>http://finto.fi/yso/en/</a:t>
            </a:r>
            <a:endParaRPr lang="en-US" sz="2000" b="0" dirty="0"/>
          </a:p>
          <a:p>
            <a:r>
              <a:rPr lang="en-GB" sz="2000" b="0" i="1" dirty="0">
                <a:solidFill>
                  <a:srgbClr val="C00000"/>
                </a:solidFill>
              </a:rPr>
              <a:t>     </a:t>
            </a:r>
            <a:r>
              <a:rPr lang="en-GB" sz="2000" b="0" i="1" dirty="0">
                <a:solidFill>
                  <a:schemeClr val="accent3"/>
                </a:solidFill>
              </a:rPr>
              <a:t>design management</a:t>
            </a:r>
          </a:p>
          <a:p>
            <a:endParaRPr lang="fi-FI" dirty="0"/>
          </a:p>
        </p:txBody>
      </p:sp>
    </p:spTree>
    <p:extLst>
      <p:ext uri="{BB962C8B-B14F-4D97-AF65-F5344CB8AC3E}">
        <p14:creationId xmlns:p14="http://schemas.microsoft.com/office/powerpoint/2010/main" val="2746907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829924"/>
          </a:xfrm>
        </p:spPr>
        <p:txBody>
          <a:bodyPr/>
          <a:lstStyle/>
          <a:p>
            <a:r>
              <a:rPr lang="en-US" sz="3600" dirty="0">
                <a:solidFill>
                  <a:schemeClr val="accent3"/>
                </a:solidFill>
              </a:rPr>
              <a:t>Assessing information sources</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263722"/>
            <a:ext cx="8492897" cy="4658192"/>
          </a:xfrm>
        </p:spPr>
        <p:txBody>
          <a:bodyPr/>
          <a:lstStyle/>
          <a:p>
            <a:r>
              <a:rPr lang="en-GB" sz="2000" b="0" dirty="0">
                <a:solidFill>
                  <a:srgbClr val="000000"/>
                </a:solidFill>
              </a:rPr>
              <a:t>Source criticism means the assessment of the reliability, relevance and originality of the source. </a:t>
            </a:r>
          </a:p>
          <a:p>
            <a:endParaRPr lang="en-US" sz="2000" b="0" dirty="0"/>
          </a:p>
          <a:p>
            <a:r>
              <a:rPr lang="en-US" sz="2000" dirty="0"/>
              <a:t>Presentation</a:t>
            </a:r>
          </a:p>
          <a:p>
            <a:pPr marL="285750" indent="-285750">
              <a:buFont typeface="Arial" panose="020B0604020202020204" pitchFamily="34" charset="0"/>
              <a:buChar char="•"/>
            </a:pPr>
            <a:r>
              <a:rPr lang="en-US" sz="2000" b="0" dirty="0"/>
              <a:t>Is the information well presented? </a:t>
            </a:r>
          </a:p>
          <a:p>
            <a:pPr marL="285750" indent="-285750">
              <a:buFont typeface="Arial" panose="020B0604020202020204" pitchFamily="34" charset="0"/>
              <a:buChar char="•"/>
            </a:pPr>
            <a:r>
              <a:rPr lang="en-US" sz="2000" b="0" dirty="0"/>
              <a:t>Pay attention to the language, layout and structure.</a:t>
            </a:r>
          </a:p>
          <a:p>
            <a:endParaRPr lang="en-US" sz="2000" b="0" dirty="0"/>
          </a:p>
          <a:p>
            <a:r>
              <a:rPr lang="en-US" sz="2000" dirty="0"/>
              <a:t>Relevance</a:t>
            </a:r>
          </a:p>
          <a:p>
            <a:pPr marL="285750" indent="-285750">
              <a:buFont typeface="Arial" panose="020B0604020202020204" pitchFamily="34" charset="0"/>
              <a:buChar char="•"/>
            </a:pPr>
            <a:r>
              <a:rPr lang="en-US" sz="2000" b="0" dirty="0"/>
              <a:t>Does the resource meet your research subject or answer questions around the subject? Does it take you to different directions?</a:t>
            </a:r>
          </a:p>
          <a:p>
            <a:pPr marL="285750" indent="-285750">
              <a:buFont typeface="Arial" panose="020B0604020202020204" pitchFamily="34" charset="0"/>
              <a:buChar char="•"/>
            </a:pPr>
            <a:r>
              <a:rPr lang="en-US" sz="2000" b="0" dirty="0"/>
              <a:t>Scan the introduction and conclusions sections.</a:t>
            </a:r>
          </a:p>
          <a:p>
            <a:pPr marL="285750" indent="-285750">
              <a:buFont typeface="Arial" panose="020B0604020202020204" pitchFamily="34" charset="0"/>
              <a:buChar char="•"/>
            </a:pPr>
            <a:r>
              <a:rPr lang="en-US" sz="2000" b="0" dirty="0"/>
              <a:t>What is the main subject and argument of the resource?</a:t>
            </a:r>
          </a:p>
          <a:p>
            <a:endParaRPr lang="fi-FI" dirty="0"/>
          </a:p>
        </p:txBody>
      </p:sp>
    </p:spTree>
    <p:extLst>
      <p:ext uri="{BB962C8B-B14F-4D97-AF65-F5344CB8AC3E}">
        <p14:creationId xmlns:p14="http://schemas.microsoft.com/office/powerpoint/2010/main" val="7965569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829924"/>
          </a:xfrm>
        </p:spPr>
        <p:txBody>
          <a:bodyPr/>
          <a:lstStyle/>
          <a:p>
            <a:r>
              <a:rPr lang="en-US" sz="3600" dirty="0">
                <a:solidFill>
                  <a:schemeClr val="accent3"/>
                </a:solidFill>
              </a:rPr>
              <a:t>Assessing information sources</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263722"/>
            <a:ext cx="8492897" cy="4658192"/>
          </a:xfrm>
        </p:spPr>
        <p:txBody>
          <a:bodyPr/>
          <a:lstStyle/>
          <a:p>
            <a:r>
              <a:rPr lang="en-US" sz="2000" dirty="0"/>
              <a:t>Impartiality</a:t>
            </a:r>
          </a:p>
          <a:p>
            <a:pPr marL="285750" indent="-285750">
              <a:buFont typeface="Arial" panose="020B0604020202020204" pitchFamily="34" charset="0"/>
              <a:buChar char="•"/>
            </a:pPr>
            <a:r>
              <a:rPr lang="en-US" sz="2000" b="0" dirty="0"/>
              <a:t>Is the subject presented from all relevant viewpoints?</a:t>
            </a:r>
          </a:p>
          <a:p>
            <a:pPr marL="285750" indent="-285750">
              <a:buFont typeface="Arial" panose="020B0604020202020204" pitchFamily="34" charset="0"/>
              <a:buChar char="•"/>
            </a:pPr>
            <a:r>
              <a:rPr lang="en-US" sz="2000" b="0" dirty="0"/>
              <a:t>Pay attention to the introduction and conclusion; how do author(s) argue a standpoint?</a:t>
            </a:r>
          </a:p>
          <a:p>
            <a:pPr marL="285750" indent="-285750">
              <a:buFont typeface="Arial" panose="020B0604020202020204" pitchFamily="34" charset="0"/>
              <a:buChar char="•"/>
            </a:pPr>
            <a:r>
              <a:rPr lang="en-US" sz="2000" b="0" dirty="0"/>
              <a:t>Is the language emotive or neutral?</a:t>
            </a:r>
          </a:p>
          <a:p>
            <a:pPr marL="285750" indent="-285750">
              <a:buFont typeface="Arial" panose="020B0604020202020204" pitchFamily="34" charset="0"/>
              <a:buChar char="•"/>
            </a:pPr>
            <a:r>
              <a:rPr lang="en-US" sz="2000" b="0" dirty="0"/>
              <a:t>Is the author biased or looking after their own interest?  </a:t>
            </a:r>
          </a:p>
          <a:p>
            <a:endParaRPr lang="en-US" sz="2000" dirty="0"/>
          </a:p>
          <a:p>
            <a:r>
              <a:rPr lang="en-US" sz="2000" dirty="0"/>
              <a:t>Research methods</a:t>
            </a:r>
          </a:p>
          <a:p>
            <a:pPr marL="285750" indent="-285750">
              <a:buFont typeface="Arial" panose="020B0604020202020204" pitchFamily="34" charset="0"/>
              <a:buChar char="•"/>
            </a:pPr>
            <a:r>
              <a:rPr lang="en-US" sz="2000" b="0" dirty="0"/>
              <a:t>What is the information and argumentation based on?</a:t>
            </a:r>
          </a:p>
          <a:p>
            <a:pPr marL="285750" indent="-285750">
              <a:buFont typeface="Arial" panose="020B0604020202020204" pitchFamily="34" charset="0"/>
              <a:buChar char="•"/>
            </a:pPr>
            <a:r>
              <a:rPr lang="en-US" sz="2000" b="0" dirty="0"/>
              <a:t>Does the research method support the subject?</a:t>
            </a:r>
          </a:p>
          <a:p>
            <a:pPr marL="285750" indent="-285750">
              <a:buFont typeface="Arial" panose="020B0604020202020204" pitchFamily="34" charset="0"/>
              <a:buChar char="•"/>
            </a:pPr>
            <a:r>
              <a:rPr lang="en-US" sz="2000" b="0" dirty="0"/>
              <a:t>Do you trust the information and opinions presented to you?</a:t>
            </a:r>
          </a:p>
          <a:p>
            <a:endParaRPr lang="fi-FI" dirty="0"/>
          </a:p>
        </p:txBody>
      </p:sp>
    </p:spTree>
    <p:extLst>
      <p:ext uri="{BB962C8B-B14F-4D97-AF65-F5344CB8AC3E}">
        <p14:creationId xmlns:p14="http://schemas.microsoft.com/office/powerpoint/2010/main" val="6628591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a:xfrm>
            <a:off x="292354" y="259138"/>
            <a:ext cx="8492897" cy="829924"/>
          </a:xfrm>
        </p:spPr>
        <p:txBody>
          <a:bodyPr/>
          <a:lstStyle/>
          <a:p>
            <a:r>
              <a:rPr lang="en-US" sz="3600" dirty="0">
                <a:solidFill>
                  <a:schemeClr val="accent3"/>
                </a:solidFill>
              </a:rPr>
              <a:t>Assessing information sources</a:t>
            </a:r>
            <a:endParaRPr lang="fi-FI" sz="28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325551" y="1263722"/>
            <a:ext cx="8492897" cy="4658192"/>
          </a:xfrm>
        </p:spPr>
        <p:txBody>
          <a:bodyPr/>
          <a:lstStyle/>
          <a:p>
            <a:r>
              <a:rPr lang="en-US" sz="2000" dirty="0"/>
              <a:t>Sources</a:t>
            </a:r>
          </a:p>
          <a:p>
            <a:r>
              <a:rPr lang="en-US" sz="2000" b="0" dirty="0"/>
              <a:t>What is the origin and source of the information presented?</a:t>
            </a:r>
            <a:endParaRPr lang="en-GB" sz="2000" dirty="0">
              <a:solidFill>
                <a:srgbClr val="000000"/>
              </a:solidFill>
            </a:endParaRPr>
          </a:p>
          <a:p>
            <a:pPr marL="342900" indent="-342900">
              <a:buFont typeface="Arial" panose="020B0604020202020204" pitchFamily="34" charset="0"/>
              <a:buChar char="•"/>
            </a:pPr>
            <a:r>
              <a:rPr lang="en-US" sz="2000" b="0" dirty="0"/>
              <a:t>Are the names of authors and / or </a:t>
            </a:r>
            <a:r>
              <a:rPr lang="en-US" sz="2000" b="0" dirty="0" err="1"/>
              <a:t>organisations</a:t>
            </a:r>
            <a:r>
              <a:rPr lang="en-US" sz="2000" b="0" dirty="0"/>
              <a:t> behind the information explicitly available?</a:t>
            </a:r>
          </a:p>
          <a:p>
            <a:pPr marL="342900" indent="-342900">
              <a:buFont typeface="Arial" panose="020B0604020202020204" pitchFamily="34" charset="0"/>
              <a:buChar char="•"/>
            </a:pPr>
            <a:r>
              <a:rPr lang="en-US" sz="2000" b="0" dirty="0"/>
              <a:t>How was the information published?</a:t>
            </a:r>
          </a:p>
          <a:p>
            <a:pPr marL="342900" indent="-342900">
              <a:buFont typeface="Arial" panose="020B0604020202020204" pitchFamily="34" charset="0"/>
              <a:buChar char="•"/>
            </a:pPr>
            <a:r>
              <a:rPr lang="en-GB" sz="2000" b="0" dirty="0">
                <a:solidFill>
                  <a:srgbClr val="000000"/>
                </a:solidFill>
              </a:rPr>
              <a:t>How authoritative and well-known is the author? </a:t>
            </a:r>
          </a:p>
          <a:p>
            <a:pPr marL="342900" indent="-342900">
              <a:buFont typeface="Arial" panose="020B0604020202020204" pitchFamily="34" charset="0"/>
              <a:buChar char="•"/>
            </a:pPr>
            <a:r>
              <a:rPr lang="en-GB" sz="2000" b="0" dirty="0">
                <a:solidFill>
                  <a:srgbClr val="000000"/>
                </a:solidFill>
              </a:rPr>
              <a:t>Have you consulted a second-hand source, should you consult the primary source to confirm its validity? </a:t>
            </a:r>
            <a:endParaRPr lang="en-US" sz="2000" dirty="0"/>
          </a:p>
          <a:p>
            <a:r>
              <a:rPr lang="en-US" sz="2000" dirty="0"/>
              <a:t>Timeliness</a:t>
            </a:r>
          </a:p>
          <a:p>
            <a:pPr marL="342900" indent="-342900">
              <a:buFont typeface="Arial" panose="020B0604020202020204" pitchFamily="34" charset="0"/>
              <a:buChar char="•"/>
            </a:pPr>
            <a:r>
              <a:rPr lang="en-US" sz="2000" b="0" dirty="0"/>
              <a:t>When was the information first published?</a:t>
            </a:r>
          </a:p>
          <a:p>
            <a:pPr marL="342900" indent="-342900">
              <a:buFont typeface="Arial" panose="020B0604020202020204" pitchFamily="34" charset="0"/>
              <a:buChar char="•"/>
            </a:pPr>
            <a:r>
              <a:rPr lang="en-US" sz="2000" b="0" dirty="0"/>
              <a:t>Is the information still current for your subject?</a:t>
            </a:r>
          </a:p>
          <a:p>
            <a:pPr marL="342900" indent="-342900">
              <a:buFont typeface="Arial" panose="020B0604020202020204" pitchFamily="34" charset="0"/>
              <a:buChar char="•"/>
            </a:pPr>
            <a:r>
              <a:rPr lang="en-US" sz="2000" b="0" dirty="0"/>
              <a:t>How much of the information is out of date?</a:t>
            </a:r>
            <a:endParaRPr lang="fi-FI" sz="2000" b="0" dirty="0"/>
          </a:p>
          <a:p>
            <a:endParaRPr lang="fi-FI" dirty="0"/>
          </a:p>
        </p:txBody>
      </p:sp>
    </p:spTree>
    <p:extLst>
      <p:ext uri="{BB962C8B-B14F-4D97-AF65-F5344CB8AC3E}">
        <p14:creationId xmlns:p14="http://schemas.microsoft.com/office/powerpoint/2010/main" val="30185275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9000" r="-19000"/>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solidFill>
            <a:schemeClr val="bg1">
              <a:alpha val="73000"/>
            </a:schemeClr>
          </a:solidFill>
        </p:spPr>
        <p:txBody>
          <a:bodyPr/>
          <a:lstStyle/>
          <a:p>
            <a:r>
              <a:rPr lang="fi-FI" sz="6000" dirty="0" err="1">
                <a:solidFill>
                  <a:srgbClr val="0070C0"/>
                </a:solidFill>
              </a:rPr>
              <a:t>Thank</a:t>
            </a:r>
            <a:r>
              <a:rPr lang="fi-FI" sz="6000" dirty="0">
                <a:solidFill>
                  <a:srgbClr val="0070C0"/>
                </a:solidFill>
              </a:rPr>
              <a:t> </a:t>
            </a:r>
            <a:r>
              <a:rPr lang="fi-FI" sz="6000" dirty="0" err="1">
                <a:solidFill>
                  <a:srgbClr val="0070C0"/>
                </a:solidFill>
              </a:rPr>
              <a:t>you</a:t>
            </a:r>
            <a:r>
              <a:rPr lang="fi-FI" sz="6000">
                <a:solidFill>
                  <a:srgbClr val="0070C0"/>
                </a:solidFill>
              </a:rPr>
              <a:t>! </a:t>
            </a:r>
            <a:br>
              <a:rPr lang="fi-FI" sz="6000" dirty="0">
                <a:solidFill>
                  <a:srgbClr val="0070C0"/>
                </a:solidFill>
              </a:rPr>
            </a:br>
            <a:br>
              <a:rPr lang="fi-FI" sz="6000" dirty="0">
                <a:solidFill>
                  <a:srgbClr val="0070C0"/>
                </a:solidFill>
              </a:rPr>
            </a:br>
            <a:r>
              <a:rPr lang="fi-FI" sz="2400" dirty="0">
                <a:solidFill>
                  <a:srgbClr val="0070C0"/>
                </a:solidFill>
              </a:rPr>
              <a:t>eila.ramo@aalto.fi</a:t>
            </a:r>
          </a:p>
        </p:txBody>
      </p:sp>
      <p:sp>
        <p:nvSpPr>
          <p:cNvPr id="7" name="Subtitle 6"/>
          <p:cNvSpPr>
            <a:spLocks noGrp="1"/>
          </p:cNvSpPr>
          <p:nvPr>
            <p:ph type="subTitle" idx="1"/>
          </p:nvPr>
        </p:nvSpPr>
        <p:spPr/>
        <p:txBody>
          <a:bodyPr/>
          <a:lstStyle/>
          <a:p>
            <a:endParaRPr lang="fi-FI" dirty="0"/>
          </a:p>
        </p:txBody>
      </p:sp>
      <p:sp>
        <p:nvSpPr>
          <p:cNvPr id="4" name="Date Placeholder 3"/>
          <p:cNvSpPr>
            <a:spLocks noGrp="1"/>
          </p:cNvSpPr>
          <p:nvPr>
            <p:ph type="dt" sz="half" idx="4294967295"/>
          </p:nvPr>
        </p:nvSpPr>
        <p:spPr>
          <a:xfrm>
            <a:off x="5524500" y="6111875"/>
            <a:ext cx="3619500" cy="185738"/>
          </a:xfrm>
        </p:spPr>
        <p:txBody>
          <a:bodyPr/>
          <a:lstStyle/>
          <a:p>
            <a:pPr>
              <a:defRPr/>
            </a:pPr>
            <a:fld id="{E0A7D511-EF24-F248-BEA4-1AD370F38D7A}" type="datetime1">
              <a:rPr lang="fi-FI" smtClean="0"/>
              <a:pPr>
                <a:defRPr/>
              </a:pPr>
              <a:t>11.11.2021</a:t>
            </a:fld>
            <a:endParaRPr lang="fi-FI"/>
          </a:p>
        </p:txBody>
      </p:sp>
      <p:sp>
        <p:nvSpPr>
          <p:cNvPr id="5" name="Slide Number Placeholder 4"/>
          <p:cNvSpPr>
            <a:spLocks noGrp="1"/>
          </p:cNvSpPr>
          <p:nvPr>
            <p:ph type="sldNum" sz="quarter" idx="4294967295"/>
          </p:nvPr>
        </p:nvSpPr>
        <p:spPr>
          <a:xfrm>
            <a:off x="5524500" y="6297613"/>
            <a:ext cx="3619500" cy="161925"/>
          </a:xfrm>
        </p:spPr>
        <p:txBody>
          <a:bodyPr/>
          <a:lstStyle/>
          <a:p>
            <a:pPr>
              <a:defRPr/>
            </a:pPr>
            <a:fld id="{49EFD4B7-1CC6-864B-A72A-C978B70BBA9B}" type="slidenum">
              <a:rPr lang="fi-FI" smtClean="0"/>
              <a:pPr>
                <a:defRPr/>
              </a:pPr>
              <a:t>43</a:t>
            </a:fld>
            <a:endParaRPr lang="fi-FI"/>
          </a:p>
        </p:txBody>
      </p:sp>
    </p:spTree>
    <p:extLst>
      <p:ext uri="{BB962C8B-B14F-4D97-AF65-F5344CB8AC3E}">
        <p14:creationId xmlns:p14="http://schemas.microsoft.com/office/powerpoint/2010/main" val="2576286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fi-FI" sz="3600" dirty="0" err="1">
                <a:solidFill>
                  <a:schemeClr val="accent3"/>
                </a:solidFill>
              </a:rPr>
              <a:t>Conceptualising</a:t>
            </a:r>
            <a:r>
              <a:rPr lang="fi-FI" sz="3600" dirty="0">
                <a:solidFill>
                  <a:schemeClr val="accent3"/>
                </a:solidFill>
              </a:rPr>
              <a:t> </a:t>
            </a:r>
            <a:r>
              <a:rPr lang="fi-FI" sz="3600" dirty="0" err="1">
                <a:solidFill>
                  <a:schemeClr val="accent3"/>
                </a:solidFill>
              </a:rPr>
              <a:t>the</a:t>
            </a:r>
            <a:r>
              <a:rPr lang="fi-FI" sz="3600" dirty="0">
                <a:solidFill>
                  <a:schemeClr val="accent3"/>
                </a:solidFill>
              </a:rPr>
              <a:t> </a:t>
            </a:r>
            <a:r>
              <a:rPr lang="fi-FI" sz="3600" dirty="0" err="1">
                <a:solidFill>
                  <a:schemeClr val="accent3"/>
                </a:solidFill>
              </a:rPr>
              <a:t>research</a:t>
            </a:r>
            <a:r>
              <a:rPr lang="fi-FI" sz="3600" dirty="0">
                <a:solidFill>
                  <a:schemeClr val="accent3"/>
                </a:solidFill>
              </a:rPr>
              <a:t> </a:t>
            </a:r>
            <a:r>
              <a:rPr lang="fi-FI" sz="3600" dirty="0" err="1">
                <a:solidFill>
                  <a:schemeClr val="accent3"/>
                </a:solidFill>
              </a:rPr>
              <a:t>topic</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591904"/>
            <a:ext cx="8492897" cy="4350558"/>
          </a:xfrm>
        </p:spPr>
        <p:txBody>
          <a:bodyPr/>
          <a:lstStyle/>
          <a:p>
            <a:pPr marL="342900" indent="-342900">
              <a:lnSpc>
                <a:spcPct val="150000"/>
              </a:lnSpc>
              <a:buFont typeface="Arial" panose="020B0604020202020204" pitchFamily="34" charset="0"/>
              <a:buChar char="•"/>
            </a:pPr>
            <a:r>
              <a:rPr lang="en-GB" sz="2000" dirty="0"/>
              <a:t>This is the most important phase in the search process. </a:t>
            </a:r>
          </a:p>
          <a:p>
            <a:pPr marL="342900" indent="-342900">
              <a:lnSpc>
                <a:spcPct val="150000"/>
              </a:lnSpc>
              <a:buFont typeface="Arial" panose="020B0604020202020204" pitchFamily="34" charset="0"/>
              <a:buChar char="•"/>
            </a:pPr>
            <a:r>
              <a:rPr lang="en-GB" sz="2000" b="0" dirty="0"/>
              <a:t>Concepts are defined into search terms to be used in the search. </a:t>
            </a:r>
          </a:p>
          <a:p>
            <a:pPr marL="342900" indent="-342900">
              <a:lnSpc>
                <a:spcPct val="150000"/>
              </a:lnSpc>
              <a:buFont typeface="Arial" panose="020B0604020202020204" pitchFamily="34" charset="0"/>
              <a:buChar char="•"/>
            </a:pPr>
            <a:r>
              <a:rPr lang="en-GB" sz="2000" b="0" dirty="0"/>
              <a:t>Useful concepts are terms which are specific to the discipline and research subject. </a:t>
            </a:r>
          </a:p>
          <a:p>
            <a:pPr marL="342900" indent="-342900">
              <a:lnSpc>
                <a:spcPct val="150000"/>
              </a:lnSpc>
              <a:buFont typeface="Arial" panose="020B0604020202020204" pitchFamily="34" charset="0"/>
              <a:buChar char="•"/>
            </a:pPr>
            <a:endParaRPr lang="en-GB" sz="2000" b="0" dirty="0"/>
          </a:p>
          <a:p>
            <a:pPr marL="342900" indent="-342900">
              <a:lnSpc>
                <a:spcPct val="150000"/>
              </a:lnSpc>
              <a:buFont typeface="Arial" panose="020B0604020202020204" pitchFamily="34" charset="0"/>
              <a:buChar char="•"/>
            </a:pPr>
            <a:r>
              <a:rPr lang="en-GB" sz="2000" b="0" dirty="0"/>
              <a:t>Use</a:t>
            </a:r>
            <a:r>
              <a:rPr lang="en-GB" sz="2000" dirty="0"/>
              <a:t> </a:t>
            </a:r>
            <a:r>
              <a:rPr lang="en-GB" sz="2000" dirty="0" err="1"/>
              <a:t>mindmap</a:t>
            </a:r>
            <a:r>
              <a:rPr lang="en-GB" sz="2000" dirty="0"/>
              <a:t> </a:t>
            </a:r>
            <a:r>
              <a:rPr lang="en-GB" sz="2000" b="0" dirty="0"/>
              <a:t>or a </a:t>
            </a:r>
            <a:r>
              <a:rPr lang="en-GB" sz="2000" dirty="0"/>
              <a:t>concept map</a:t>
            </a:r>
          </a:p>
          <a:p>
            <a:pPr>
              <a:defRPr/>
            </a:pPr>
            <a:r>
              <a:rPr lang="en-GB" sz="2000" b="0" dirty="0"/>
              <a:t>     (</a:t>
            </a:r>
            <a:r>
              <a:rPr lang="fi-FI" sz="2000" b="0" dirty="0" err="1"/>
              <a:t>FreeMind</a:t>
            </a:r>
            <a:r>
              <a:rPr lang="fi-FI" sz="2000" b="0" dirty="0"/>
              <a:t>, </a:t>
            </a:r>
            <a:r>
              <a:rPr lang="fi-FI" sz="2000" b="0" dirty="0" err="1"/>
              <a:t>CmapTools</a:t>
            </a:r>
            <a:r>
              <a:rPr lang="fi-FI" sz="2000" b="0" dirty="0"/>
              <a:t> </a:t>
            </a:r>
            <a:r>
              <a:rPr lang="fi-FI" sz="2000" b="0" dirty="0" err="1"/>
              <a:t>etc</a:t>
            </a:r>
            <a:r>
              <a:rPr lang="fi-FI" sz="2000" b="0" dirty="0"/>
              <a:t>)</a:t>
            </a:r>
          </a:p>
          <a:p>
            <a:pPr marL="342900" indent="-342900">
              <a:buFont typeface="Arial" panose="020B0604020202020204" pitchFamily="34" charset="0"/>
              <a:buChar char="•"/>
              <a:defRPr/>
            </a:pPr>
            <a:r>
              <a:rPr lang="en-US" sz="2000" b="0" dirty="0" err="1"/>
              <a:t>MindJet</a:t>
            </a:r>
            <a:r>
              <a:rPr lang="en-US" sz="2000" b="0" dirty="0"/>
              <a:t> on Aalto-university computers</a:t>
            </a:r>
            <a:endParaRPr lang="en-GB" sz="2000" b="0" dirty="0"/>
          </a:p>
          <a:p>
            <a:endParaRPr lang="fi-FI" dirty="0"/>
          </a:p>
        </p:txBody>
      </p:sp>
    </p:spTree>
    <p:extLst>
      <p:ext uri="{BB962C8B-B14F-4D97-AF65-F5344CB8AC3E}">
        <p14:creationId xmlns:p14="http://schemas.microsoft.com/office/powerpoint/2010/main" val="137324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fi-FI" sz="3600" dirty="0" err="1">
                <a:solidFill>
                  <a:schemeClr val="accent3"/>
                </a:solidFill>
              </a:rPr>
              <a:t>Keywords</a:t>
            </a:r>
            <a:r>
              <a:rPr lang="fi-FI" sz="3600" dirty="0">
                <a:solidFill>
                  <a:schemeClr val="accent3"/>
                </a:solidFill>
              </a:rPr>
              <a:t> in a </a:t>
            </a:r>
            <a:r>
              <a:rPr lang="fi-FI" sz="3600" dirty="0" err="1">
                <a:solidFill>
                  <a:schemeClr val="accent3"/>
                </a:solidFill>
              </a:rPr>
              <a:t>concept</a:t>
            </a:r>
            <a:r>
              <a:rPr lang="fi-FI" sz="3600" dirty="0">
                <a:solidFill>
                  <a:schemeClr val="accent3"/>
                </a:solidFill>
              </a:rPr>
              <a:t> </a:t>
            </a:r>
            <a:r>
              <a:rPr lang="fi-FI" sz="3600" dirty="0" err="1">
                <a:solidFill>
                  <a:schemeClr val="accent3"/>
                </a:solidFill>
              </a:rPr>
              <a:t>map</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591904"/>
            <a:ext cx="8492897" cy="4350558"/>
          </a:xfrm>
        </p:spPr>
        <p:txBody>
          <a:bodyPr/>
          <a:lstStyle/>
          <a:p>
            <a:endParaRPr lang="fi-FI" dirty="0"/>
          </a:p>
        </p:txBody>
      </p:sp>
      <p:pic>
        <p:nvPicPr>
          <p:cNvPr id="4" name="Content Placeholder 5">
            <a:extLst>
              <a:ext uri="{FF2B5EF4-FFF2-40B4-BE49-F238E27FC236}">
                <a16:creationId xmlns:a16="http://schemas.microsoft.com/office/drawing/2014/main" id="{06B22086-9F35-4E6A-A44A-43B790FCB59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702" y="2065802"/>
            <a:ext cx="8085138" cy="2093472"/>
          </a:xfrm>
          <a:prstGeom prst="rect">
            <a:avLst/>
          </a:prstGeom>
        </p:spPr>
      </p:pic>
    </p:spTree>
    <p:extLst>
      <p:ext uri="{BB962C8B-B14F-4D97-AF65-F5344CB8AC3E}">
        <p14:creationId xmlns:p14="http://schemas.microsoft.com/office/powerpoint/2010/main" val="29351227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18" y="260648"/>
            <a:ext cx="9144000" cy="5361963"/>
          </a:xfrm>
          <a:prstGeom prst="rect">
            <a:avLst/>
          </a:prstGeom>
        </p:spPr>
      </p:pic>
    </p:spTree>
    <p:extLst>
      <p:ext uri="{BB962C8B-B14F-4D97-AF65-F5344CB8AC3E}">
        <p14:creationId xmlns:p14="http://schemas.microsoft.com/office/powerpoint/2010/main" val="32078079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en-US" sz="3600" dirty="0">
                <a:solidFill>
                  <a:schemeClr val="accent3"/>
                </a:solidFill>
              </a:rPr>
              <a:t>Search techniques</a:t>
            </a:r>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099596"/>
            <a:ext cx="8492897" cy="4842866"/>
          </a:xfrm>
        </p:spPr>
        <p:txBody>
          <a:bodyPr/>
          <a:lstStyle/>
          <a:p>
            <a:pPr marL="342900" indent="-342900">
              <a:buFont typeface="Arial" panose="020B0604020202020204" pitchFamily="34" charset="0"/>
              <a:buChar char="•"/>
              <a:defRPr/>
            </a:pPr>
            <a:endParaRPr lang="fi-FI" sz="2400" dirty="0"/>
          </a:p>
          <a:p>
            <a:pPr marL="342900" indent="-342900">
              <a:buFont typeface="Arial" panose="020B0604020202020204" pitchFamily="34" charset="0"/>
              <a:buChar char="•"/>
              <a:defRPr/>
            </a:pPr>
            <a:r>
              <a:rPr lang="fi-FI" sz="2400" dirty="0" err="1"/>
              <a:t>Limit</a:t>
            </a:r>
            <a:r>
              <a:rPr lang="fi-FI" sz="2400" dirty="0"/>
              <a:t> to </a:t>
            </a:r>
            <a:r>
              <a:rPr lang="fi-FI" sz="2400" dirty="0" err="1"/>
              <a:t>particular</a:t>
            </a:r>
            <a:r>
              <a:rPr lang="fi-FI" sz="2400" dirty="0"/>
              <a:t> </a:t>
            </a:r>
            <a:r>
              <a:rPr lang="fi-FI" sz="2400" dirty="0" err="1"/>
              <a:t>field</a:t>
            </a:r>
            <a:endParaRPr lang="fi-FI" sz="2400" dirty="0"/>
          </a:p>
          <a:p>
            <a:pPr>
              <a:defRPr/>
            </a:pPr>
            <a:r>
              <a:rPr lang="fi-FI" sz="2400" b="0" dirty="0"/>
              <a:t>      - </a:t>
            </a:r>
            <a:r>
              <a:rPr lang="fi-FI" sz="2400" b="0" dirty="0" err="1"/>
              <a:t>e.g</a:t>
            </a:r>
            <a:r>
              <a:rPr lang="fi-FI" sz="2400" b="0" dirty="0"/>
              <a:t>. </a:t>
            </a:r>
            <a:r>
              <a:rPr lang="fi-FI" sz="2400" b="0" dirty="0" err="1"/>
              <a:t>author</a:t>
            </a:r>
            <a:r>
              <a:rPr lang="fi-FI" sz="2400" b="0" dirty="0"/>
              <a:t>, </a:t>
            </a:r>
            <a:r>
              <a:rPr lang="fi-FI" sz="2400" b="0" dirty="0" err="1"/>
              <a:t>title</a:t>
            </a:r>
            <a:r>
              <a:rPr lang="fi-FI" sz="2400" b="0" dirty="0"/>
              <a:t>, </a:t>
            </a:r>
            <a:r>
              <a:rPr lang="fi-FI" sz="2400" b="0" dirty="0" err="1"/>
              <a:t>keyword</a:t>
            </a:r>
            <a:r>
              <a:rPr lang="fi-FI" sz="2400" b="0" dirty="0"/>
              <a:t>, ISBN </a:t>
            </a:r>
            <a:r>
              <a:rPr lang="fi-FI" sz="2400" b="0" dirty="0" err="1"/>
              <a:t>number</a:t>
            </a:r>
            <a:r>
              <a:rPr lang="fi-FI" sz="2400" b="0" dirty="0"/>
              <a:t> etc. </a:t>
            </a:r>
          </a:p>
          <a:p>
            <a:pPr>
              <a:defRPr/>
            </a:pPr>
            <a:r>
              <a:rPr lang="fi-FI" sz="2400" b="0" dirty="0"/>
              <a:t>      - </a:t>
            </a:r>
            <a:r>
              <a:rPr lang="fi-FI" sz="2400" b="0" dirty="0" err="1"/>
              <a:t>narrows</a:t>
            </a:r>
            <a:r>
              <a:rPr lang="fi-FI" sz="2400" b="0" dirty="0"/>
              <a:t> </a:t>
            </a:r>
            <a:r>
              <a:rPr lang="fi-FI" sz="2400" b="0" dirty="0" err="1"/>
              <a:t>search</a:t>
            </a:r>
            <a:r>
              <a:rPr lang="fi-FI" sz="2400" b="0" dirty="0"/>
              <a:t> </a:t>
            </a:r>
            <a:r>
              <a:rPr lang="fi-FI" sz="2400" b="0" dirty="0" err="1"/>
              <a:t>results</a:t>
            </a:r>
            <a:endParaRPr lang="fi-FI" sz="2400" b="0" dirty="0"/>
          </a:p>
          <a:p>
            <a:endParaRPr lang="en-GB" sz="2400" b="0" i="1" dirty="0">
              <a:solidFill>
                <a:schemeClr val="accent3"/>
              </a:solidFill>
            </a:endParaRPr>
          </a:p>
          <a:p>
            <a:pPr marL="342900" indent="-342900">
              <a:buFont typeface="Arial" panose="020B0604020202020204" pitchFamily="34" charset="0"/>
              <a:buChar char="•"/>
            </a:pPr>
            <a:r>
              <a:rPr lang="en-GB" sz="2400" dirty="0"/>
              <a:t>Phrase search</a:t>
            </a:r>
          </a:p>
          <a:p>
            <a:r>
              <a:rPr lang="en-GB" sz="2400" b="0" i="1" dirty="0">
                <a:solidFill>
                  <a:schemeClr val="accent3"/>
                </a:solidFill>
              </a:rPr>
              <a:t>     “fashion design”</a:t>
            </a:r>
            <a:endParaRPr lang="fi-FI" sz="2400" b="0" i="1" dirty="0">
              <a:solidFill>
                <a:schemeClr val="accent3"/>
              </a:solidFill>
            </a:endParaRPr>
          </a:p>
          <a:p>
            <a:endParaRPr lang="fi-FI" dirty="0"/>
          </a:p>
        </p:txBody>
      </p:sp>
    </p:spTree>
    <p:extLst>
      <p:ext uri="{BB962C8B-B14F-4D97-AF65-F5344CB8AC3E}">
        <p14:creationId xmlns:p14="http://schemas.microsoft.com/office/powerpoint/2010/main" val="14894648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ECFF172-B4F1-40E1-BD49-BD662B8EA9A8}"/>
              </a:ext>
            </a:extLst>
          </p:cNvPr>
          <p:cNvSpPr>
            <a:spLocks noGrp="1"/>
          </p:cNvSpPr>
          <p:nvPr>
            <p:ph type="body" sz="half" idx="10"/>
          </p:nvPr>
        </p:nvSpPr>
        <p:spPr/>
        <p:txBody>
          <a:bodyPr/>
          <a:lstStyle/>
          <a:p>
            <a:r>
              <a:rPr lang="fi-FI" sz="3600" dirty="0" err="1">
                <a:solidFill>
                  <a:schemeClr val="accent3"/>
                </a:solidFill>
              </a:rPr>
              <a:t>Search</a:t>
            </a:r>
            <a:r>
              <a:rPr lang="fi-FI" sz="3600" dirty="0">
                <a:solidFill>
                  <a:schemeClr val="accent3"/>
                </a:solidFill>
              </a:rPr>
              <a:t> </a:t>
            </a:r>
            <a:r>
              <a:rPr lang="fi-FI" sz="3600" dirty="0" err="1">
                <a:solidFill>
                  <a:schemeClr val="accent3"/>
                </a:solidFill>
              </a:rPr>
              <a:t>techniques</a:t>
            </a:r>
            <a:endParaRPr lang="fi-FI" sz="3600" dirty="0">
              <a:solidFill>
                <a:schemeClr val="accent3"/>
              </a:solidFill>
            </a:endParaRPr>
          </a:p>
          <a:p>
            <a:endParaRPr lang="fi-FI" sz="3600" dirty="0">
              <a:solidFill>
                <a:schemeClr val="accent3"/>
              </a:solidFill>
            </a:endParaRPr>
          </a:p>
          <a:p>
            <a:endParaRPr lang="fi-FI" sz="3600" dirty="0">
              <a:solidFill>
                <a:schemeClr val="accent3"/>
              </a:solidFill>
            </a:endParaRPr>
          </a:p>
        </p:txBody>
      </p:sp>
      <p:sp>
        <p:nvSpPr>
          <p:cNvPr id="3" name="Text Placeholder 2">
            <a:extLst>
              <a:ext uri="{FF2B5EF4-FFF2-40B4-BE49-F238E27FC236}">
                <a16:creationId xmlns:a16="http://schemas.microsoft.com/office/drawing/2014/main" id="{AC94DDAA-FD39-48D7-8F27-C211DE456FCD}"/>
              </a:ext>
            </a:extLst>
          </p:cNvPr>
          <p:cNvSpPr>
            <a:spLocks noGrp="1"/>
          </p:cNvSpPr>
          <p:nvPr>
            <p:ph type="body" sz="half" idx="11"/>
          </p:nvPr>
        </p:nvSpPr>
        <p:spPr>
          <a:xfrm>
            <a:off x="292354" y="1591903"/>
            <a:ext cx="8492897" cy="4350558"/>
          </a:xfrm>
        </p:spPr>
        <p:txBody>
          <a:bodyPr/>
          <a:lstStyle/>
          <a:p>
            <a:pPr marL="342900" indent="-342900">
              <a:buFont typeface="Arial" panose="020B0604020202020204" pitchFamily="34" charset="0"/>
              <a:buChar char="•"/>
              <a:defRPr/>
            </a:pPr>
            <a:r>
              <a:rPr lang="fi-FI" sz="2000" dirty="0" err="1"/>
              <a:t>Free</a:t>
            </a:r>
            <a:r>
              <a:rPr lang="fi-FI" sz="2000" dirty="0"/>
              <a:t> </a:t>
            </a:r>
            <a:r>
              <a:rPr lang="fi-FI" sz="2000" dirty="0" err="1"/>
              <a:t>text</a:t>
            </a:r>
            <a:r>
              <a:rPr lang="fi-FI" sz="2000" dirty="0"/>
              <a:t> </a:t>
            </a:r>
            <a:r>
              <a:rPr lang="fi-FI" sz="2000" dirty="0" err="1"/>
              <a:t>search</a:t>
            </a:r>
            <a:endParaRPr lang="fi-FI" sz="2000" dirty="0"/>
          </a:p>
          <a:p>
            <a:pPr marL="342900" indent="-342900">
              <a:buFont typeface="Arial" panose="020B0604020202020204" pitchFamily="34" charset="0"/>
              <a:buChar char="•"/>
              <a:defRPr/>
            </a:pPr>
            <a:r>
              <a:rPr lang="en-GB" sz="2000" b="0" dirty="0"/>
              <a:t>any word in natural language, and their synonyms, other language equivalents etc. </a:t>
            </a:r>
          </a:p>
          <a:p>
            <a:pPr marL="342900" indent="-342900">
              <a:buFont typeface="Arial" panose="020B0604020202020204" pitchFamily="34" charset="0"/>
              <a:buChar char="•"/>
              <a:defRPr/>
            </a:pPr>
            <a:endParaRPr lang="en-GB" sz="2000" b="0" dirty="0"/>
          </a:p>
          <a:p>
            <a:pPr marL="342900" indent="-342900">
              <a:buFont typeface="Arial" panose="020B0604020202020204" pitchFamily="34" charset="0"/>
              <a:buChar char="•"/>
            </a:pPr>
            <a:r>
              <a:rPr lang="fi-FI" dirty="0" err="1"/>
              <a:t>Use</a:t>
            </a:r>
            <a:r>
              <a:rPr lang="fi-FI" dirty="0"/>
              <a:t> </a:t>
            </a:r>
            <a:r>
              <a:rPr lang="fi-FI" dirty="0" err="1"/>
              <a:t>truncation</a:t>
            </a:r>
            <a:r>
              <a:rPr lang="fi-FI" dirty="0"/>
              <a:t> </a:t>
            </a:r>
            <a:r>
              <a:rPr lang="fi-FI" b="0" dirty="0"/>
              <a:t>(*, ?, #) </a:t>
            </a:r>
            <a:r>
              <a:rPr lang="fi-FI" dirty="0"/>
              <a:t>of </a:t>
            </a:r>
            <a:r>
              <a:rPr lang="fi-FI" dirty="0" err="1"/>
              <a:t>terms</a:t>
            </a:r>
            <a:r>
              <a:rPr lang="fi-FI" dirty="0"/>
              <a:t> and </a:t>
            </a:r>
            <a:r>
              <a:rPr lang="fi-FI" dirty="0" err="1"/>
              <a:t>wild</a:t>
            </a:r>
            <a:r>
              <a:rPr lang="fi-FI" dirty="0"/>
              <a:t> </a:t>
            </a:r>
            <a:r>
              <a:rPr lang="fi-FI" dirty="0" err="1"/>
              <a:t>cards</a:t>
            </a:r>
            <a:r>
              <a:rPr lang="fi-FI" dirty="0"/>
              <a:t>: </a:t>
            </a:r>
          </a:p>
          <a:p>
            <a:pPr lvl="1"/>
            <a:r>
              <a:rPr lang="fi-FI" dirty="0" err="1"/>
              <a:t>sustainab</a:t>
            </a:r>
            <a:r>
              <a:rPr lang="fi-FI" b="1" dirty="0"/>
              <a:t>*</a:t>
            </a:r>
            <a:r>
              <a:rPr lang="fi-FI" dirty="0"/>
              <a:t> (</a:t>
            </a:r>
            <a:r>
              <a:rPr lang="fi-FI" dirty="0" err="1"/>
              <a:t>sustainable</a:t>
            </a:r>
            <a:r>
              <a:rPr lang="fi-FI" dirty="0"/>
              <a:t>, </a:t>
            </a:r>
            <a:r>
              <a:rPr lang="fi-FI" dirty="0" err="1"/>
              <a:t>sustainability</a:t>
            </a:r>
            <a:r>
              <a:rPr lang="fi-FI" dirty="0"/>
              <a:t> etc.)</a:t>
            </a:r>
          </a:p>
          <a:p>
            <a:pPr lvl="1"/>
            <a:r>
              <a:rPr lang="fi-FI" dirty="0" err="1"/>
              <a:t>wom</a:t>
            </a:r>
            <a:r>
              <a:rPr lang="fi-FI" b="1" dirty="0" err="1"/>
              <a:t>?</a:t>
            </a:r>
            <a:r>
              <a:rPr lang="fi-FI" dirty="0" err="1"/>
              <a:t>n</a:t>
            </a:r>
            <a:r>
              <a:rPr lang="fi-FI" dirty="0"/>
              <a:t> (</a:t>
            </a:r>
            <a:r>
              <a:rPr lang="fi-FI" dirty="0" err="1"/>
              <a:t>wom</a:t>
            </a:r>
            <a:r>
              <a:rPr lang="fi-FI" b="1" dirty="0" err="1"/>
              <a:t>a</a:t>
            </a:r>
            <a:r>
              <a:rPr lang="fi-FI" dirty="0" err="1"/>
              <a:t>n</a:t>
            </a:r>
            <a:r>
              <a:rPr lang="fi-FI" dirty="0"/>
              <a:t>, </a:t>
            </a:r>
            <a:r>
              <a:rPr lang="fi-FI" dirty="0" err="1"/>
              <a:t>wom</a:t>
            </a:r>
            <a:r>
              <a:rPr lang="fi-FI" b="1" dirty="0" err="1"/>
              <a:t>e</a:t>
            </a:r>
            <a:r>
              <a:rPr lang="fi-FI" dirty="0" err="1"/>
              <a:t>n</a:t>
            </a:r>
            <a:r>
              <a:rPr lang="fi-FI" dirty="0"/>
              <a:t>), </a:t>
            </a:r>
            <a:r>
              <a:rPr lang="fi-FI" dirty="0" err="1"/>
              <a:t>colo?r</a:t>
            </a:r>
            <a:r>
              <a:rPr lang="fi-FI" dirty="0"/>
              <a:t> (</a:t>
            </a:r>
            <a:r>
              <a:rPr lang="fi-FI" dirty="0" err="1"/>
              <a:t>color</a:t>
            </a:r>
            <a:r>
              <a:rPr lang="fi-FI" dirty="0"/>
              <a:t>, </a:t>
            </a:r>
            <a:r>
              <a:rPr lang="fi-FI" dirty="0" err="1"/>
              <a:t>colour</a:t>
            </a:r>
            <a:r>
              <a:rPr lang="fi-FI" dirty="0"/>
              <a:t>)</a:t>
            </a:r>
          </a:p>
          <a:p>
            <a:endParaRPr lang="fi-FI" dirty="0"/>
          </a:p>
        </p:txBody>
      </p:sp>
      <mc:AlternateContent xmlns:mc="http://schemas.openxmlformats.org/markup-compatibility/2006" xmlns:pslz="http://schemas.microsoft.com/office/powerpoint/2016/slidezoom">
        <mc:Choice Requires="pslz">
          <p:graphicFrame>
            <p:nvGraphicFramePr>
              <p:cNvPr id="5" name="Slide Zoom 4">
                <a:extLst>
                  <a:ext uri="{FF2B5EF4-FFF2-40B4-BE49-F238E27FC236}">
                    <a16:creationId xmlns:a16="http://schemas.microsoft.com/office/drawing/2014/main" id="{F45FAF5C-A903-4132-AEF1-2DDBC650A035}"/>
                  </a:ext>
                </a:extLst>
              </p:cNvPr>
              <p:cNvGraphicFramePr>
                <a:graphicFrameLocks noChangeAspect="1"/>
              </p:cNvGraphicFramePr>
              <p:nvPr>
                <p:extLst>
                  <p:ext uri="{D42A27DB-BD31-4B8C-83A1-F6EECF244321}">
                    <p14:modId xmlns:p14="http://schemas.microsoft.com/office/powerpoint/2010/main" val="25459167"/>
                  </p:ext>
                </p:extLst>
              </p:nvPr>
            </p:nvGraphicFramePr>
            <p:xfrm>
              <a:off x="-3752636" y="1688834"/>
              <a:ext cx="2286000" cy="1714500"/>
            </p:xfrm>
            <a:graphic>
              <a:graphicData uri="http://schemas.microsoft.com/office/powerpoint/2016/slidezoom">
                <pslz:sldZm>
                  <pslz:sldZmObj sldId="476" cId="2132912079">
                    <pslz:zmPr id="{0986905A-D39E-47AA-9270-50890B45C10C}" returnToParent="0" transitionDur="1000">
                      <p166:blipFill xmlns:p166="http://schemas.microsoft.com/office/powerpoint/2016/6/main">
                        <a:blip r:embed="rId2"/>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5" name="Slide Zoom 4">
                <a:hlinkClick r:id="rId3" action="ppaction://hlinksldjump"/>
                <a:extLst>
                  <a:ext uri="{FF2B5EF4-FFF2-40B4-BE49-F238E27FC236}">
                    <a16:creationId xmlns:a16="http://schemas.microsoft.com/office/drawing/2014/main" id="{F45FAF5C-A903-4132-AEF1-2DDBC650A035}"/>
                  </a:ext>
                </a:extLst>
              </p:cNvPr>
              <p:cNvPicPr>
                <a:picLocks noGrp="1" noRot="1" noChangeAspect="1" noMove="1" noResize="1" noEditPoints="1" noAdjustHandles="1" noChangeArrowheads="1" noChangeShapeType="1"/>
              </p:cNvPicPr>
              <p:nvPr/>
            </p:nvPicPr>
            <p:blipFill>
              <a:blip r:embed="rId4"/>
              <a:stretch>
                <a:fillRect/>
              </a:stretch>
            </p:blipFill>
            <p:spPr>
              <a:xfrm>
                <a:off x="-3752636" y="1688834"/>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2132912079"/>
      </p:ext>
    </p:extLst>
  </p:cSld>
  <p:clrMapOvr>
    <a:masterClrMapping/>
  </p:clrMapOvr>
</p:sld>
</file>

<file path=ppt/theme/theme1.xml><?xml version="1.0" encoding="utf-8"?>
<a:theme xmlns:a="http://schemas.openxmlformats.org/drawingml/2006/main" name="Aalto University">
  <a:themeElements>
    <a:clrScheme name="Aalto Yliopisto">
      <a:dk1>
        <a:sysClr val="windowText" lastClr="000000"/>
      </a:dk1>
      <a:lt1>
        <a:sysClr val="window" lastClr="FFFFFF"/>
      </a:lt1>
      <a:dk2>
        <a:srgbClr val="1F497D"/>
      </a:dk2>
      <a:lt2>
        <a:srgbClr val="928B81"/>
      </a:lt2>
      <a:accent1>
        <a:srgbClr val="FFCD00"/>
      </a:accent1>
      <a:accent2>
        <a:srgbClr val="009B3A"/>
      </a:accent2>
      <a:accent3>
        <a:srgbClr val="005EB8"/>
      </a:accent3>
      <a:accent4>
        <a:srgbClr val="6639B7"/>
      </a:accent4>
      <a:accent5>
        <a:srgbClr val="EF3340"/>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10.xml><?xml version="1.0" encoding="utf-8"?>
<a:theme xmlns:a="http://schemas.openxmlformats.org/drawingml/2006/main" name="Aalto University">
  <a:themeElements>
    <a:clrScheme name="Aalto Yliopisto">
      <a:dk1>
        <a:sysClr val="windowText" lastClr="000000"/>
      </a:dk1>
      <a:lt1>
        <a:sysClr val="window" lastClr="FFFFFF"/>
      </a:lt1>
      <a:dk2>
        <a:srgbClr val="1F497D"/>
      </a:dk2>
      <a:lt2>
        <a:srgbClr val="928B81"/>
      </a:lt2>
      <a:accent1>
        <a:srgbClr val="FFCD00"/>
      </a:accent1>
      <a:accent2>
        <a:srgbClr val="009B3A"/>
      </a:accent2>
      <a:accent3>
        <a:srgbClr val="005EB8"/>
      </a:accent3>
      <a:accent4>
        <a:srgbClr val="6639B7"/>
      </a:accent4>
      <a:accent5>
        <a:srgbClr val="EF3340"/>
      </a:accent5>
      <a:accent6>
        <a:srgbClr val="FF7900"/>
      </a:accent6>
      <a:hlink>
        <a:srgbClr val="000000"/>
      </a:hlink>
      <a:folHlink>
        <a:srgbClr val="928B8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spAutoFit/>
      </a:bodyPr>
      <a:lstStyle>
        <a:defPPr>
          <a:defRPr sz="2000" b="1"/>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2963</TotalTime>
  <Words>3097</Words>
  <Application>Microsoft Office PowerPoint</Application>
  <PresentationFormat>On-screen Show (4:3)</PresentationFormat>
  <Paragraphs>293</Paragraphs>
  <Slides>43</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43</vt:i4>
      </vt:variant>
    </vt:vector>
  </HeadingPairs>
  <TitlesOfParts>
    <vt:vector size="51" baseType="lpstr">
      <vt:lpstr>Arial</vt:lpstr>
      <vt:lpstr>Arial</vt:lpstr>
      <vt:lpstr>Calibri</vt:lpstr>
      <vt:lpstr>Courier New</vt:lpstr>
      <vt:lpstr>Georgia</vt:lpstr>
      <vt:lpstr>Lucida Grande</vt:lpstr>
      <vt:lpstr>Symbol</vt:lpstr>
      <vt:lpstr>Aalto University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   eila.ramo@aalto.fi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Rämö Eila</dc:creator>
  <cp:lastModifiedBy>Rämö Eila</cp:lastModifiedBy>
  <cp:revision>60</cp:revision>
  <dcterms:created xsi:type="dcterms:W3CDTF">2020-10-26T10:35:24Z</dcterms:created>
  <dcterms:modified xsi:type="dcterms:W3CDTF">2021-11-11T09:48:43Z</dcterms:modified>
</cp:coreProperties>
</file>