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58" r:id="rId4"/>
    <p:sldId id="260" r:id="rId5"/>
    <p:sldId id="262" r:id="rId6"/>
    <p:sldId id="257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94"/>
    <p:restoredTop sz="93613"/>
  </p:normalViewPr>
  <p:slideViewPr>
    <p:cSldViewPr snapToGrid="0" snapToObjects="1">
      <p:cViewPr varScale="1">
        <p:scale>
          <a:sx n="87" d="100"/>
          <a:sy n="87" d="100"/>
        </p:scale>
        <p:origin x="10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E7A5E-A0BC-2A48-87B4-D11F6D32C550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5234F-3DF8-A74E-B1DB-C243DAD2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04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3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8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alto_EN_Chem-Tech_21_RGB_1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19050" y="36513"/>
            <a:ext cx="2089151" cy="189071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11/23/21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33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11/23/21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02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5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5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9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5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0BD2-45BC-864E-86C6-F0A9749AB946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3FE9-7929-0A41-91F8-A3CDFB89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a.uusi-rauva@aalto.f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CHEM-L1000 </a:t>
            </a:r>
            <a:br>
              <a:rPr lang="en-US" b="1" dirty="0"/>
            </a:br>
            <a:r>
              <a:rPr lang="en-US" b="1" dirty="0"/>
              <a:t>Toolkit for Doctoral Studies (5 cr)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Markus Linder</a:t>
            </a:r>
          </a:p>
        </p:txBody>
      </p:sp>
    </p:spTree>
    <p:extLst>
      <p:ext uri="{BB962C8B-B14F-4D97-AF65-F5344CB8AC3E}">
        <p14:creationId xmlns:p14="http://schemas.microsoft.com/office/powerpoint/2010/main" val="61131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Fields of research at CHEM</a:t>
            </a:r>
            <a:br>
              <a:rPr lang="en-US" dirty="0"/>
            </a:br>
            <a:r>
              <a:rPr lang="en-US" dirty="0"/>
              <a:t>-determined by supervising professor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Chemistry</a:t>
            </a:r>
          </a:p>
          <a:p>
            <a:r>
              <a:rPr lang="en-US" dirty="0"/>
              <a:t>Biotechnology</a:t>
            </a:r>
          </a:p>
          <a:p>
            <a:r>
              <a:rPr lang="en-US" dirty="0"/>
              <a:t>Chemical Technology</a:t>
            </a:r>
          </a:p>
          <a:p>
            <a:r>
              <a:rPr lang="en-US" dirty="0" err="1"/>
              <a:t>Bioproduct</a:t>
            </a:r>
            <a:r>
              <a:rPr lang="en-US" dirty="0"/>
              <a:t> Technology</a:t>
            </a:r>
          </a:p>
          <a:p>
            <a:r>
              <a:rPr lang="en-US" dirty="0"/>
              <a:t>Processing of Materials</a:t>
            </a:r>
          </a:p>
          <a:p>
            <a:r>
              <a:rPr lang="en-US" dirty="0"/>
              <a:t>Materials Science</a:t>
            </a:r>
          </a:p>
          <a:p>
            <a:r>
              <a:rPr lang="en-US" dirty="0"/>
              <a:t>(+ some special </a:t>
            </a:r>
            <a:r>
              <a:rPr lang="en-US" dirty="0" err="1"/>
              <a:t>programmes</a:t>
            </a:r>
            <a:r>
              <a:rPr lang="en-US" dirty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0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 of Doctoral studies at Aalto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school has its own doctoral program and committee</a:t>
            </a:r>
          </a:p>
          <a:p>
            <a:r>
              <a:rPr lang="en-US" dirty="0"/>
              <a:t>Doctoral programs at the University meet in a steering group. All doctoral committee chairs meet 3-4 times / term to discuss common guidelines and activities – DEWG.</a:t>
            </a:r>
          </a:p>
          <a:p>
            <a:r>
              <a:rPr lang="en-US" dirty="0"/>
              <a:t>Details of practice not necessarily the same between schools</a:t>
            </a:r>
          </a:p>
          <a:p>
            <a:r>
              <a:rPr lang="en-US" dirty="0"/>
              <a:t>Student representative from </a:t>
            </a:r>
            <a:r>
              <a:rPr lang="en-US" dirty="0" err="1"/>
              <a:t>Aallon</a:t>
            </a:r>
            <a:r>
              <a:rPr lang="en-US" dirty="0"/>
              <a:t> </a:t>
            </a:r>
            <a:r>
              <a:rPr lang="en-US" dirty="0" err="1"/>
              <a:t>Huiput</a:t>
            </a:r>
            <a:r>
              <a:rPr lang="en-US" dirty="0"/>
              <a:t> in DEWG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0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Advisory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196752"/>
            <a:ext cx="7988400" cy="45236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You, Supervisor, Advisor, TKN-representative, 1-2 external members</a:t>
            </a:r>
          </a:p>
          <a:p>
            <a:r>
              <a:rPr lang="en-US" dirty="0"/>
              <a:t>Meet once per year </a:t>
            </a:r>
          </a:p>
          <a:p>
            <a:pPr lvl="1"/>
            <a:r>
              <a:rPr lang="en-US" dirty="0"/>
              <a:t>1 planning</a:t>
            </a:r>
          </a:p>
          <a:p>
            <a:pPr lvl="1"/>
            <a:r>
              <a:rPr lang="en-US" dirty="0"/>
              <a:t>2 mid term progress</a:t>
            </a:r>
          </a:p>
          <a:p>
            <a:pPr lvl="1"/>
            <a:r>
              <a:rPr lang="en-US" dirty="0"/>
              <a:t>3 how to finalize</a:t>
            </a:r>
          </a:p>
          <a:p>
            <a:pPr lvl="1"/>
            <a:r>
              <a:rPr lang="en-US" dirty="0"/>
              <a:t>4 support for finalization</a:t>
            </a:r>
          </a:p>
          <a:p>
            <a:pPr lvl="1"/>
            <a:r>
              <a:rPr lang="en-US" dirty="0"/>
              <a:t>5-&gt; revision of plans for finalization</a:t>
            </a:r>
          </a:p>
          <a:p>
            <a:r>
              <a:rPr lang="en-US" dirty="0"/>
              <a:t>First contact for feedback, general questions, solving problems.</a:t>
            </a:r>
          </a:p>
          <a:p>
            <a:r>
              <a:rPr lang="en-US" dirty="0"/>
              <a:t>Primary mission is to serve the student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2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for Doctoral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243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Level of the course: Course intended for CHEM PhD students in their first year.</a:t>
            </a:r>
          </a:p>
          <a:p>
            <a:r>
              <a:rPr lang="en-US" dirty="0"/>
              <a:t>5 credits</a:t>
            </a:r>
          </a:p>
          <a:p>
            <a:r>
              <a:rPr lang="en-US" dirty="0"/>
              <a:t>Teacher in charge: Prof. Markus Linder</a:t>
            </a:r>
          </a:p>
          <a:p>
            <a:r>
              <a:rPr lang="en-US" dirty="0"/>
              <a:t>Teaching Period: 23 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Nov 2021 – 22</a:t>
            </a:r>
            <a:r>
              <a:rPr lang="en-US" baseline="30000" dirty="0"/>
              <a:t>nd</a:t>
            </a:r>
            <a:r>
              <a:rPr lang="en-US" dirty="0"/>
              <a:t> March 2022 Lectures 12 x 2 hour lectures (24 hours)</a:t>
            </a:r>
          </a:p>
          <a:p>
            <a:r>
              <a:rPr lang="en-US" dirty="0"/>
              <a:t>Individual work 20 hours </a:t>
            </a:r>
            <a:r>
              <a:rPr lang="mr-IN" dirty="0"/>
              <a:t>–</a:t>
            </a:r>
            <a:r>
              <a:rPr lang="fi-FI" dirty="0"/>
              <a:t> </a:t>
            </a:r>
            <a:r>
              <a:rPr lang="en-US" dirty="0"/>
              <a:t>web part of ethics </a:t>
            </a:r>
          </a:p>
          <a:p>
            <a:r>
              <a:rPr lang="en-US" dirty="0"/>
              <a:t>Seminars (3x8 hours) </a:t>
            </a:r>
          </a:p>
          <a:p>
            <a:r>
              <a:rPr lang="en-US" dirty="0"/>
              <a:t>Small group work 63 h (42 h  part 2, 20 h part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1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Introduction, The Doctoral Programme Committee, Practical things </a:t>
            </a:r>
            <a:r>
              <a:rPr lang="en-US" sz="2000" dirty="0" err="1"/>
              <a:t>Sirje</a:t>
            </a:r>
            <a:r>
              <a:rPr lang="en-US" sz="2000" dirty="0"/>
              <a:t> </a:t>
            </a:r>
            <a:r>
              <a:rPr lang="en-US" sz="2000" dirty="0" err="1"/>
              <a:t>Liukko</a:t>
            </a:r>
            <a:r>
              <a:rPr lang="en-US" sz="2000" dirty="0"/>
              <a:t>, Markus Linder)</a:t>
            </a:r>
          </a:p>
          <a:p>
            <a:pPr>
              <a:spcBef>
                <a:spcPts val="0"/>
              </a:spcBef>
            </a:pPr>
            <a:r>
              <a:rPr lang="fi-FI" sz="2000" dirty="0"/>
              <a:t>Presentation </a:t>
            </a:r>
            <a:r>
              <a:rPr lang="fi-FI" sz="2000" dirty="0" err="1"/>
              <a:t>skills</a:t>
            </a:r>
            <a:r>
              <a:rPr lang="fi-FI" sz="2000" dirty="0"/>
              <a:t> (</a:t>
            </a:r>
            <a:r>
              <a:rPr lang="fi-FI" sz="2000" dirty="0" err="1"/>
              <a:t>Christa</a:t>
            </a:r>
            <a:r>
              <a:rPr lang="fi-FI" sz="2000" dirty="0"/>
              <a:t> Uusi-</a:t>
            </a:r>
            <a:r>
              <a:rPr lang="fi-FI" sz="2000" dirty="0" err="1"/>
              <a:t>Rauva</a:t>
            </a:r>
            <a:r>
              <a:rPr lang="fi-FI" sz="2000" dirty="0"/>
              <a:t>)</a:t>
            </a:r>
            <a:r>
              <a:rPr lang="en-US" sz="2000" dirty="0"/>
              <a:t>	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Aims of a PhD (Markus Linder)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to write a paper (Mark Hughes, </a:t>
            </a:r>
            <a:r>
              <a:rPr lang="en-US" sz="2000" dirty="0" err="1"/>
              <a:t>Riikka</a:t>
            </a:r>
            <a:r>
              <a:rPr lang="en-US" sz="2000" dirty="0"/>
              <a:t> </a:t>
            </a:r>
            <a:r>
              <a:rPr lang="en-US" sz="2000" dirty="0" err="1"/>
              <a:t>Puurunen</a:t>
            </a:r>
            <a:r>
              <a:rPr lang="en-US" sz="2000" dirty="0"/>
              <a:t>)	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Aalto Tenure Track, Post-doc pool, Academy research careers. (</a:t>
            </a:r>
            <a:r>
              <a:rPr lang="en-US" sz="2000" dirty="0" err="1"/>
              <a:t>Mikko-Olavi</a:t>
            </a:r>
            <a:r>
              <a:rPr lang="en-US" sz="2000" dirty="0"/>
              <a:t> </a:t>
            </a:r>
            <a:r>
              <a:rPr lang="en-US" sz="2000" dirty="0" err="1"/>
              <a:t>Seppälä</a:t>
            </a:r>
            <a:r>
              <a:rPr lang="en-US" sz="2000" dirty="0"/>
              <a:t>, post doc pool, </a:t>
            </a:r>
            <a:r>
              <a:rPr lang="en-US" sz="2000" dirty="0" err="1"/>
              <a:t>Virve</a:t>
            </a:r>
            <a:r>
              <a:rPr lang="en-US" sz="2000" dirty="0"/>
              <a:t> </a:t>
            </a:r>
            <a:r>
              <a:rPr lang="en-US" sz="2000" dirty="0" err="1"/>
              <a:t>Karttunen</a:t>
            </a:r>
            <a:r>
              <a:rPr lang="en-US" sz="2000" dirty="0"/>
              <a:t>, Aalto)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IPR and patenting (</a:t>
            </a:r>
            <a:r>
              <a:rPr lang="en-US" sz="2000" dirty="0" err="1"/>
              <a:t>Janne</a:t>
            </a:r>
            <a:r>
              <a:rPr lang="en-US" sz="2000" dirty="0"/>
              <a:t> </a:t>
            </a:r>
            <a:r>
              <a:rPr lang="en-US" sz="2000" dirty="0" err="1"/>
              <a:t>Raula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Open access publishing and ACRIS (Lucie Hradecká)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Ethics in research (</a:t>
            </a:r>
            <a:r>
              <a:rPr lang="en-US" sz="2000" dirty="0" err="1"/>
              <a:t>Henriikka</a:t>
            </a:r>
            <a:r>
              <a:rPr lang="en-US" sz="2000" dirty="0"/>
              <a:t> </a:t>
            </a:r>
            <a:r>
              <a:rPr lang="en-US" sz="2000" dirty="0" err="1"/>
              <a:t>Mustajoki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Procedures for handling cases of misconduct, feedback (Markus Linder)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0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skills: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Teacher: Christa </a:t>
            </a:r>
            <a:r>
              <a:rPr lang="en-US" dirty="0" err="1"/>
              <a:t>Uusi-Rauva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christa.uusi-rauva@aalto.fi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Present your research plan</a:t>
            </a:r>
          </a:p>
          <a:p>
            <a:pPr marL="0" indent="0">
              <a:buNone/>
            </a:pPr>
            <a:r>
              <a:rPr lang="en-US" dirty="0"/>
              <a:t>Mini- symposium</a:t>
            </a:r>
          </a:p>
        </p:txBody>
      </p:sp>
      <p:sp>
        <p:nvSpPr>
          <p:cNvPr id="4" name="Rectangle 3"/>
          <p:cNvSpPr/>
          <p:nvPr/>
        </p:nvSpPr>
        <p:spPr>
          <a:xfrm>
            <a:off x="2072347" y="1843401"/>
            <a:ext cx="5393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4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Ethics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-responsible conduct</a:t>
            </a:r>
          </a:p>
          <a:p>
            <a:pPr marL="0" indent="0">
              <a:buNone/>
            </a:pPr>
            <a:r>
              <a:rPr lang="en-US" dirty="0"/>
              <a:t>WEB PART! Do not miss this! (you will fail the course!)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Teacher: </a:t>
            </a:r>
            <a:r>
              <a:rPr lang="en-US" dirty="0" err="1"/>
              <a:t>Henriikka</a:t>
            </a:r>
            <a:r>
              <a:rPr lang="en-US" dirty="0"/>
              <a:t> </a:t>
            </a:r>
            <a:r>
              <a:rPr lang="en-US" dirty="0" err="1"/>
              <a:t>Mustajoki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4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20073" y="1819547"/>
            <a:ext cx="74667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See MyCourses web page</a:t>
            </a:r>
          </a:p>
          <a:p>
            <a:r>
              <a:rPr lang="en-US" sz="2400" dirty="0"/>
              <a:t>Session 1 (Lecture 1): 23.11., 15.00-17.00</a:t>
            </a:r>
          </a:p>
          <a:p>
            <a:r>
              <a:rPr lang="en-US" sz="2400" dirty="0"/>
              <a:t>Session 3 (Lecture 3): 7.12., 14.00-16.00</a:t>
            </a:r>
          </a:p>
          <a:p>
            <a:r>
              <a:rPr lang="en-US" sz="2400" dirty="0"/>
              <a:t>Session 4 (Lecture 4): 14.12., 15.00-17.00</a:t>
            </a:r>
          </a:p>
          <a:p>
            <a:r>
              <a:rPr lang="en-US" sz="2400" dirty="0"/>
              <a:t>Session 7 (Lecture 5): 25.1., 15.00-17.00</a:t>
            </a:r>
          </a:p>
          <a:p>
            <a:r>
              <a:rPr lang="en-US" sz="2400" dirty="0"/>
              <a:t>Session 8 (Lecture 6): 2.2., 15.00-17.00</a:t>
            </a:r>
          </a:p>
          <a:p>
            <a:r>
              <a:rPr lang="en-US" sz="2400" dirty="0"/>
              <a:t>Session 9 (Lecture 7): 8.2., 15.00-17.00</a:t>
            </a:r>
          </a:p>
          <a:p>
            <a:r>
              <a:rPr lang="en-US" sz="2400" dirty="0"/>
              <a:t>Session 12 (Lecture 10): 22.3., 15.00-17.00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Sign list will be circulated,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Compulsory presence, </a:t>
            </a:r>
            <a:r>
              <a:rPr lang="en-US" dirty="0">
                <a:solidFill>
                  <a:srgbClr val="FF0000"/>
                </a:solidFill>
              </a:rPr>
              <a:t>Sign list will be circulated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presentation skill part nor the Ethics part can be compensated. </a:t>
            </a:r>
          </a:p>
          <a:p>
            <a:r>
              <a:rPr lang="en-US" sz="4000" b="1" i="1" u="sng" dirty="0">
                <a:solidFill>
                  <a:srgbClr val="FF0000"/>
                </a:solidFill>
              </a:rPr>
              <a:t>If you cannot attend then you must re-do next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24" y="1952984"/>
            <a:ext cx="7772400" cy="1332000"/>
          </a:xfrm>
        </p:spPr>
        <p:txBody>
          <a:bodyPr>
            <a:normAutofit/>
          </a:bodyPr>
          <a:lstStyle/>
          <a:p>
            <a:r>
              <a:rPr lang="en-GB" sz="3200" dirty="0"/>
              <a:t>Organization of Doctoral studies at CHEM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501008"/>
            <a:ext cx="7816024" cy="1910232"/>
          </a:xfrm>
        </p:spPr>
        <p:txBody>
          <a:bodyPr/>
          <a:lstStyle/>
          <a:p>
            <a:r>
              <a:rPr lang="en-US" dirty="0">
                <a:latin typeface="+mn-lt"/>
              </a:rPr>
              <a:t>Markus Linder</a:t>
            </a:r>
          </a:p>
          <a:p>
            <a:r>
              <a:rPr lang="en-US" dirty="0">
                <a:latin typeface="+mn-lt"/>
              </a:rPr>
              <a:t>Head of the doctoral </a:t>
            </a:r>
            <a:r>
              <a:rPr lang="en-US" dirty="0" err="1">
                <a:latin typeface="+mn-lt"/>
              </a:rPr>
              <a:t>programme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6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Doctoral </a:t>
            </a:r>
            <a:r>
              <a:rPr lang="en-US" dirty="0" err="1"/>
              <a:t>Programme</a:t>
            </a:r>
            <a:r>
              <a:rPr lang="en-US" dirty="0"/>
              <a:t> Committee</a:t>
            </a:r>
            <a:br>
              <a:rPr lang="en-US" dirty="0"/>
            </a:br>
            <a:r>
              <a:rPr lang="en-US" dirty="0" err="1"/>
              <a:t>Tohtorinkoulutusneuvosto</a:t>
            </a:r>
            <a:r>
              <a:rPr lang="en-US" dirty="0"/>
              <a:t>  (TKN)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37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Members:</a:t>
            </a:r>
          </a:p>
          <a:p>
            <a:pPr lvl="1"/>
            <a:r>
              <a:rPr lang="en-US" dirty="0"/>
              <a:t>Markus Linder (chair)</a:t>
            </a:r>
          </a:p>
          <a:p>
            <a:pPr lvl="1"/>
            <a:r>
              <a:rPr lang="en-US" dirty="0"/>
              <a:t>Mauri </a:t>
            </a:r>
            <a:r>
              <a:rPr lang="en-US" dirty="0" err="1"/>
              <a:t>Kostiainen</a:t>
            </a:r>
            <a:r>
              <a:rPr lang="en-US" dirty="0"/>
              <a:t> (vice chair)</a:t>
            </a:r>
          </a:p>
          <a:p>
            <a:pPr lvl="1"/>
            <a:r>
              <a:rPr lang="en-US" dirty="0"/>
              <a:t>Mark Hughes</a:t>
            </a:r>
          </a:p>
          <a:p>
            <a:pPr lvl="1"/>
            <a:r>
              <a:rPr lang="en-US" dirty="0"/>
              <a:t>Lasse </a:t>
            </a:r>
            <a:r>
              <a:rPr lang="en-US" dirty="0" err="1"/>
              <a:t>Murtomäki</a:t>
            </a:r>
            <a:endParaRPr lang="en-US" dirty="0"/>
          </a:p>
          <a:p>
            <a:pPr lvl="1"/>
            <a:r>
              <a:rPr lang="en-US" dirty="0" err="1"/>
              <a:t>Marjatta</a:t>
            </a:r>
            <a:r>
              <a:rPr lang="en-US" dirty="0"/>
              <a:t> </a:t>
            </a:r>
            <a:r>
              <a:rPr lang="en-US" dirty="0" err="1"/>
              <a:t>Louhi-Kultanen</a:t>
            </a:r>
            <a:endParaRPr lang="en-US" dirty="0"/>
          </a:p>
          <a:p>
            <a:pPr lvl="1"/>
            <a:r>
              <a:rPr lang="en-US" dirty="0" err="1"/>
              <a:t>Riikka</a:t>
            </a:r>
            <a:r>
              <a:rPr lang="en-US" dirty="0"/>
              <a:t> </a:t>
            </a:r>
            <a:r>
              <a:rPr lang="en-US" dirty="0" err="1"/>
              <a:t>Puurunen</a:t>
            </a:r>
            <a:endParaRPr lang="en-US" dirty="0"/>
          </a:p>
          <a:p>
            <a:pPr lvl="1"/>
            <a:r>
              <a:rPr lang="en-US" dirty="0"/>
              <a:t>Jan </a:t>
            </a:r>
            <a:r>
              <a:rPr lang="en-US" dirty="0" err="1"/>
              <a:t>Deska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Sirje</a:t>
            </a:r>
            <a:r>
              <a:rPr lang="en-US" dirty="0"/>
              <a:t> </a:t>
            </a:r>
            <a:r>
              <a:rPr lang="en-US" dirty="0" err="1"/>
              <a:t>Liukko</a:t>
            </a:r>
            <a:r>
              <a:rPr lang="en-US" dirty="0"/>
              <a:t> (planning, secretary)</a:t>
            </a:r>
          </a:p>
          <a:p>
            <a:pPr lvl="1"/>
            <a:r>
              <a:rPr lang="en-US" dirty="0"/>
              <a:t>Syed Farhan Ali (CMAT), vice student member Huggins </a:t>
            </a:r>
            <a:r>
              <a:rPr lang="en-US" dirty="0" err="1"/>
              <a:t>Mkurazhizha</a:t>
            </a:r>
            <a:r>
              <a:rPr lang="en-US" dirty="0"/>
              <a:t> (CMET)</a:t>
            </a:r>
          </a:p>
          <a:p>
            <a:r>
              <a:rPr lang="en-US" dirty="0" err="1"/>
              <a:t>Sannamari</a:t>
            </a:r>
            <a:r>
              <a:rPr lang="en-US" dirty="0"/>
              <a:t> </a:t>
            </a:r>
            <a:r>
              <a:rPr lang="en-US" dirty="0" err="1"/>
              <a:t>Hörkkö</a:t>
            </a:r>
            <a:r>
              <a:rPr lang="en-US" dirty="0"/>
              <a:t>, (planning)</a:t>
            </a:r>
          </a:p>
          <a:p>
            <a:r>
              <a:rPr lang="en-US" dirty="0"/>
              <a:t>Extended-meeting student representatives (student contacts): </a:t>
            </a:r>
          </a:p>
          <a:p>
            <a:r>
              <a:rPr lang="en-GB" dirty="0"/>
              <a:t>Bio2: Marianna </a:t>
            </a:r>
            <a:r>
              <a:rPr lang="en-GB" dirty="0" err="1"/>
              <a:t>Granatier</a:t>
            </a:r>
            <a:r>
              <a:rPr lang="en-GB" dirty="0"/>
              <a:t> and Antti </a:t>
            </a:r>
            <a:r>
              <a:rPr lang="en-GB" dirty="0" err="1"/>
              <a:t>Topias</a:t>
            </a:r>
            <a:r>
              <a:rPr lang="en-GB" dirty="0"/>
              <a:t> </a:t>
            </a:r>
            <a:r>
              <a:rPr lang="en-GB" dirty="0" err="1"/>
              <a:t>Kilpinen</a:t>
            </a:r>
            <a:endParaRPr lang="en-GB" dirty="0"/>
          </a:p>
          <a:p>
            <a:r>
              <a:rPr lang="en-GB" dirty="0"/>
              <a:t>CMAT: Kuldeep Kuldeep and NN</a:t>
            </a:r>
          </a:p>
          <a:p>
            <a:r>
              <a:rPr lang="en-GB" dirty="0"/>
              <a:t>CMET: </a:t>
            </a:r>
            <a:r>
              <a:rPr lang="en-GB" dirty="0" err="1"/>
              <a:t>Roshi</a:t>
            </a:r>
            <a:r>
              <a:rPr lang="en-GB" dirty="0"/>
              <a:t> </a:t>
            </a:r>
            <a:r>
              <a:rPr lang="en-GB" dirty="0" err="1"/>
              <a:t>Dahal</a:t>
            </a:r>
            <a:r>
              <a:rPr lang="en-GB" dirty="0"/>
              <a:t> and Huggins </a:t>
            </a:r>
            <a:r>
              <a:rPr lang="en-GB" dirty="0" err="1"/>
              <a:t>Mkurazhizha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4259</TotalTime>
  <Words>590</Words>
  <Application>Microsoft Macintosh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Symbol</vt:lpstr>
      <vt:lpstr>Office Theme</vt:lpstr>
      <vt:lpstr>CHEM-L1000  Toolkit for Doctoral Studies (5 cr)</vt:lpstr>
      <vt:lpstr>Toolkit for Doctoral Studies </vt:lpstr>
      <vt:lpstr>Lectures</vt:lpstr>
      <vt:lpstr>Presentation skills:</vt:lpstr>
      <vt:lpstr>Ethics in research</vt:lpstr>
      <vt:lpstr>Schedule </vt:lpstr>
      <vt:lpstr>Requirements</vt:lpstr>
      <vt:lpstr>Organization of Doctoral studies at CHEM</vt:lpstr>
      <vt:lpstr>Doctoral Programme Committee Tohtorinkoulutusneuvosto  (TKN) </vt:lpstr>
      <vt:lpstr>Fields of research at CHEM -determined by supervising professor</vt:lpstr>
      <vt:lpstr>Organization of Doctoral studies at Aalto</vt:lpstr>
      <vt:lpstr>The Advisory Group</vt:lpstr>
    </vt:vector>
  </TitlesOfParts>
  <Company>Aalto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CHEM-L1000  Toolkit for Doctoral Studies (5 cr)</dc:title>
  <dc:creator>Linder Markus</dc:creator>
  <cp:lastModifiedBy>Linder Markus</cp:lastModifiedBy>
  <cp:revision>37</cp:revision>
  <cp:lastPrinted>2019-11-05T08:07:03Z</cp:lastPrinted>
  <dcterms:created xsi:type="dcterms:W3CDTF">2013-09-25T09:19:27Z</dcterms:created>
  <dcterms:modified xsi:type="dcterms:W3CDTF">2021-11-23T09:36:45Z</dcterms:modified>
</cp:coreProperties>
</file>