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57" r:id="rId3"/>
    <p:sldId id="283" r:id="rId4"/>
    <p:sldId id="258" r:id="rId5"/>
    <p:sldId id="260" r:id="rId6"/>
    <p:sldId id="261" r:id="rId7"/>
    <p:sldId id="262" r:id="rId8"/>
    <p:sldId id="264" r:id="rId9"/>
    <p:sldId id="265" r:id="rId10"/>
    <p:sldId id="268" r:id="rId11"/>
    <p:sldId id="285" r:id="rId12"/>
    <p:sldId id="286" r:id="rId13"/>
    <p:sldId id="287" r:id="rId14"/>
    <p:sldId id="267" r:id="rId15"/>
    <p:sldId id="284" r:id="rId16"/>
    <p:sldId id="269" r:id="rId17"/>
    <p:sldId id="263" r:id="rId18"/>
    <p:sldId id="294" r:id="rId19"/>
    <p:sldId id="274" r:id="rId20"/>
    <p:sldId id="289" r:id="rId21"/>
    <p:sldId id="288" r:id="rId22"/>
    <p:sldId id="290" r:id="rId23"/>
    <p:sldId id="293" r:id="rId24"/>
    <p:sldId id="270" r:id="rId25"/>
    <p:sldId id="291" r:id="rId26"/>
    <p:sldId id="292" r:id="rId27"/>
    <p:sldId id="273"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1EB43-39F3-4A78-84E2-F9D226D68D9C}" type="datetimeFigureOut">
              <a:rPr lang="fi-FI" smtClean="0"/>
              <a:t>11.1.2022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6D960-B61C-4E01-AF95-E523BA562F59}" type="slidenum">
              <a:rPr lang="fi-FI" smtClean="0"/>
              <a:t>‹#›</a:t>
            </a:fld>
            <a:endParaRPr lang="fi-FI"/>
          </a:p>
        </p:txBody>
      </p:sp>
    </p:spTree>
    <p:extLst>
      <p:ext uri="{BB962C8B-B14F-4D97-AF65-F5344CB8AC3E}">
        <p14:creationId xmlns:p14="http://schemas.microsoft.com/office/powerpoint/2010/main" val="173556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5417-1EBB-4168-A8E3-D48C1B3EC9EB}"/>
              </a:ext>
            </a:extLst>
          </p:cNvPr>
          <p:cNvSpPr>
            <a:spLocks noGrp="1"/>
          </p:cNvSpPr>
          <p:nvPr>
            <p:ph type="ctrTitle"/>
          </p:nvPr>
        </p:nvSpPr>
        <p:spPr>
          <a:xfrm>
            <a:off x="1524000" y="1122363"/>
            <a:ext cx="9144000" cy="2387600"/>
          </a:xfrm>
        </p:spPr>
        <p:txBody>
          <a:bodyPr anchor="b"/>
          <a:lstStyle>
            <a:lvl1pPr algn="ctr">
              <a:defRPr sz="6000" b="1" i="1">
                <a:solidFill>
                  <a:schemeClr val="accent1">
                    <a:lumMod val="75000"/>
                  </a:schemeClr>
                </a:solidFill>
                <a:latin typeface="Georgia" panose="02040502050405020303" pitchFamily="18" charset="0"/>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AFBF92CA-1309-4904-AAC3-1CD47CFBBDAA}"/>
              </a:ext>
            </a:extLst>
          </p:cNvPr>
          <p:cNvSpPr>
            <a:spLocks noGrp="1"/>
          </p:cNvSpPr>
          <p:nvPr>
            <p:ph type="subTitle" idx="1"/>
          </p:nvPr>
        </p:nvSpPr>
        <p:spPr>
          <a:xfrm>
            <a:off x="1524000" y="3602038"/>
            <a:ext cx="9144000" cy="1655762"/>
          </a:xfrm>
        </p:spPr>
        <p:txBody>
          <a:bodyPr/>
          <a:lstStyle>
            <a:lvl1pPr marL="0" indent="0" algn="ctr">
              <a:buNone/>
              <a:defRPr sz="2400" b="1">
                <a:latin typeface="Leelawadee" panose="020B0502040204020203" pitchFamily="34" charset="-34"/>
                <a:cs typeface="Leelawadee" panose="020B0502040204020203" pitchFamily="34"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0BC3CF6B-6F20-4E91-AADB-CC31C6F30C92}"/>
              </a:ext>
            </a:extLst>
          </p:cNvPr>
          <p:cNvSpPr>
            <a:spLocks noGrp="1"/>
          </p:cNvSpPr>
          <p:nvPr>
            <p:ph type="dt" sz="half" idx="10"/>
          </p:nvPr>
        </p:nvSpPr>
        <p:spPr/>
        <p:txBody>
          <a:bodyPr/>
          <a:lstStyle/>
          <a:p>
            <a:fld id="{22BC4C94-C2B3-4C56-8198-EF4CA89208F7}" type="datetime1">
              <a:rPr lang="fi-FI" smtClean="0"/>
              <a:t>11.1.2022</a:t>
            </a:fld>
            <a:endParaRPr lang="fi-FI"/>
          </a:p>
        </p:txBody>
      </p:sp>
      <p:sp>
        <p:nvSpPr>
          <p:cNvPr id="5" name="Footer Placeholder 4">
            <a:extLst>
              <a:ext uri="{FF2B5EF4-FFF2-40B4-BE49-F238E27FC236}">
                <a16:creationId xmlns:a16="http://schemas.microsoft.com/office/drawing/2014/main" id="{F30C2AB3-C0CD-4AE3-9385-DE090035B627}"/>
              </a:ext>
            </a:extLst>
          </p:cNvPr>
          <p:cNvSpPr>
            <a:spLocks noGrp="1"/>
          </p:cNvSpPr>
          <p:nvPr>
            <p:ph type="ftr" sz="quarter" idx="11"/>
          </p:nvPr>
        </p:nvSpPr>
        <p:spPr/>
        <p:txBody>
          <a:bodyPr/>
          <a:lstStyle/>
          <a:p>
            <a:r>
              <a:rPr lang="en-US"/>
              <a:t>Biomolecules ELEC-E3260</a:t>
            </a:r>
            <a:endParaRPr lang="fi-FI"/>
          </a:p>
        </p:txBody>
      </p:sp>
      <p:sp>
        <p:nvSpPr>
          <p:cNvPr id="6" name="Slide Number Placeholder 5">
            <a:extLst>
              <a:ext uri="{FF2B5EF4-FFF2-40B4-BE49-F238E27FC236}">
                <a16:creationId xmlns:a16="http://schemas.microsoft.com/office/drawing/2014/main" id="{9D5565D4-0286-4F7E-A022-267A198883C5}"/>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71869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2A46-10D1-4D07-935C-D4623D795311}"/>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D47D026F-6311-446E-BAA3-3EF15B3735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8E6E2E33-342A-4377-9316-25A23573DA42}"/>
              </a:ext>
            </a:extLst>
          </p:cNvPr>
          <p:cNvSpPr>
            <a:spLocks noGrp="1"/>
          </p:cNvSpPr>
          <p:nvPr>
            <p:ph type="dt" sz="half" idx="10"/>
          </p:nvPr>
        </p:nvSpPr>
        <p:spPr/>
        <p:txBody>
          <a:bodyPr/>
          <a:lstStyle/>
          <a:p>
            <a:fld id="{D3EA48F8-E533-4008-AF12-B1A47AC839B0}" type="datetime1">
              <a:rPr lang="fi-FI" smtClean="0"/>
              <a:t>11.1.2022</a:t>
            </a:fld>
            <a:endParaRPr lang="fi-FI"/>
          </a:p>
        </p:txBody>
      </p:sp>
      <p:sp>
        <p:nvSpPr>
          <p:cNvPr id="5" name="Footer Placeholder 4">
            <a:extLst>
              <a:ext uri="{FF2B5EF4-FFF2-40B4-BE49-F238E27FC236}">
                <a16:creationId xmlns:a16="http://schemas.microsoft.com/office/drawing/2014/main" id="{683C47CD-262A-47A2-9C89-BD829C015532}"/>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7CDF05E4-8F48-4463-96EE-2FAB0205B753}"/>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254124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DA6B69-8612-4BDF-A1F0-95DBA2089E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E95FECC6-1D58-4DA9-8363-D41B31118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9837D5E-43D3-4182-9C15-F927A1D59789}"/>
              </a:ext>
            </a:extLst>
          </p:cNvPr>
          <p:cNvSpPr>
            <a:spLocks noGrp="1"/>
          </p:cNvSpPr>
          <p:nvPr>
            <p:ph type="dt" sz="half" idx="10"/>
          </p:nvPr>
        </p:nvSpPr>
        <p:spPr/>
        <p:txBody>
          <a:bodyPr/>
          <a:lstStyle/>
          <a:p>
            <a:fld id="{5DA76585-AE73-4E3A-B3C5-1EAF7F125072}" type="datetime1">
              <a:rPr lang="fi-FI" smtClean="0"/>
              <a:t>11.1.2022</a:t>
            </a:fld>
            <a:endParaRPr lang="fi-FI"/>
          </a:p>
        </p:txBody>
      </p:sp>
      <p:sp>
        <p:nvSpPr>
          <p:cNvPr id="5" name="Footer Placeholder 4">
            <a:extLst>
              <a:ext uri="{FF2B5EF4-FFF2-40B4-BE49-F238E27FC236}">
                <a16:creationId xmlns:a16="http://schemas.microsoft.com/office/drawing/2014/main" id="{69447B0A-8834-479A-81AA-076DF7A869B7}"/>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3D664CC6-E406-42F8-ABDB-B4AEEF7E512C}"/>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160360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DB81-CB8F-45FC-880C-9DE93F5D4D57}"/>
              </a:ext>
            </a:extLst>
          </p:cNvPr>
          <p:cNvSpPr>
            <a:spLocks noGrp="1"/>
          </p:cNvSpPr>
          <p:nvPr>
            <p:ph type="title"/>
          </p:nvPr>
        </p:nvSpPr>
        <p:spPr>
          <a:custGeom>
            <a:avLst/>
            <a:gdLst>
              <a:gd name="connsiteX0" fmla="*/ 0 w 10515600"/>
              <a:gd name="connsiteY0" fmla="*/ 0 h 1325563"/>
              <a:gd name="connsiteX1" fmla="*/ 341757 w 10515600"/>
              <a:gd name="connsiteY1" fmla="*/ 0 h 1325563"/>
              <a:gd name="connsiteX2" fmla="*/ 683514 w 10515600"/>
              <a:gd name="connsiteY2" fmla="*/ 0 h 1325563"/>
              <a:gd name="connsiteX3" fmla="*/ 1025271 w 10515600"/>
              <a:gd name="connsiteY3" fmla="*/ 0 h 1325563"/>
              <a:gd name="connsiteX4" fmla="*/ 1892808 w 10515600"/>
              <a:gd name="connsiteY4" fmla="*/ 0 h 1325563"/>
              <a:gd name="connsiteX5" fmla="*/ 2550033 w 10515600"/>
              <a:gd name="connsiteY5" fmla="*/ 0 h 1325563"/>
              <a:gd name="connsiteX6" fmla="*/ 2891790 w 10515600"/>
              <a:gd name="connsiteY6" fmla="*/ 0 h 1325563"/>
              <a:gd name="connsiteX7" fmla="*/ 3549015 w 10515600"/>
              <a:gd name="connsiteY7" fmla="*/ 0 h 1325563"/>
              <a:gd name="connsiteX8" fmla="*/ 4416552 w 10515600"/>
              <a:gd name="connsiteY8" fmla="*/ 0 h 1325563"/>
              <a:gd name="connsiteX9" fmla="*/ 4968621 w 10515600"/>
              <a:gd name="connsiteY9" fmla="*/ 0 h 1325563"/>
              <a:gd name="connsiteX10" fmla="*/ 5520690 w 10515600"/>
              <a:gd name="connsiteY10" fmla="*/ 0 h 1325563"/>
              <a:gd name="connsiteX11" fmla="*/ 6177915 w 10515600"/>
              <a:gd name="connsiteY11" fmla="*/ 0 h 1325563"/>
              <a:gd name="connsiteX12" fmla="*/ 6940296 w 10515600"/>
              <a:gd name="connsiteY12" fmla="*/ 0 h 1325563"/>
              <a:gd name="connsiteX13" fmla="*/ 7702677 w 10515600"/>
              <a:gd name="connsiteY13" fmla="*/ 0 h 1325563"/>
              <a:gd name="connsiteX14" fmla="*/ 8465058 w 10515600"/>
              <a:gd name="connsiteY14" fmla="*/ 0 h 1325563"/>
              <a:gd name="connsiteX15" fmla="*/ 9332595 w 10515600"/>
              <a:gd name="connsiteY15" fmla="*/ 0 h 1325563"/>
              <a:gd name="connsiteX16" fmla="*/ 10515600 w 10515600"/>
              <a:gd name="connsiteY16" fmla="*/ 0 h 1325563"/>
              <a:gd name="connsiteX17" fmla="*/ 10515600 w 10515600"/>
              <a:gd name="connsiteY17" fmla="*/ 676037 h 1325563"/>
              <a:gd name="connsiteX18" fmla="*/ 10515600 w 10515600"/>
              <a:gd name="connsiteY18" fmla="*/ 1325563 h 1325563"/>
              <a:gd name="connsiteX19" fmla="*/ 9648063 w 10515600"/>
              <a:gd name="connsiteY19" fmla="*/ 1325563 h 1325563"/>
              <a:gd name="connsiteX20" fmla="*/ 8990838 w 10515600"/>
              <a:gd name="connsiteY20" fmla="*/ 1325563 h 1325563"/>
              <a:gd name="connsiteX21" fmla="*/ 8438769 w 10515600"/>
              <a:gd name="connsiteY21" fmla="*/ 1325563 h 1325563"/>
              <a:gd name="connsiteX22" fmla="*/ 7886700 w 10515600"/>
              <a:gd name="connsiteY22" fmla="*/ 1325563 h 1325563"/>
              <a:gd name="connsiteX23" fmla="*/ 7334631 w 10515600"/>
              <a:gd name="connsiteY23" fmla="*/ 1325563 h 1325563"/>
              <a:gd name="connsiteX24" fmla="*/ 6782562 w 10515600"/>
              <a:gd name="connsiteY24" fmla="*/ 1325563 h 1325563"/>
              <a:gd name="connsiteX25" fmla="*/ 6020181 w 10515600"/>
              <a:gd name="connsiteY25" fmla="*/ 1325563 h 1325563"/>
              <a:gd name="connsiteX26" fmla="*/ 5362956 w 10515600"/>
              <a:gd name="connsiteY26" fmla="*/ 1325563 h 1325563"/>
              <a:gd name="connsiteX27" fmla="*/ 5021199 w 10515600"/>
              <a:gd name="connsiteY27" fmla="*/ 1325563 h 1325563"/>
              <a:gd name="connsiteX28" fmla="*/ 4469130 w 10515600"/>
              <a:gd name="connsiteY28" fmla="*/ 1325563 h 1325563"/>
              <a:gd name="connsiteX29" fmla="*/ 3706749 w 10515600"/>
              <a:gd name="connsiteY29" fmla="*/ 1325563 h 1325563"/>
              <a:gd name="connsiteX30" fmla="*/ 3259836 w 10515600"/>
              <a:gd name="connsiteY30" fmla="*/ 1325563 h 1325563"/>
              <a:gd name="connsiteX31" fmla="*/ 2392299 w 10515600"/>
              <a:gd name="connsiteY31" fmla="*/ 1325563 h 1325563"/>
              <a:gd name="connsiteX32" fmla="*/ 1524762 w 10515600"/>
              <a:gd name="connsiteY32" fmla="*/ 1325563 h 1325563"/>
              <a:gd name="connsiteX33" fmla="*/ 867537 w 10515600"/>
              <a:gd name="connsiteY33" fmla="*/ 1325563 h 1325563"/>
              <a:gd name="connsiteX34" fmla="*/ 0 w 10515600"/>
              <a:gd name="connsiteY34" fmla="*/ 1325563 h 1325563"/>
              <a:gd name="connsiteX35" fmla="*/ 0 w 10515600"/>
              <a:gd name="connsiteY35" fmla="*/ 662782 h 1325563"/>
              <a:gd name="connsiteX36" fmla="*/ 0 w 10515600"/>
              <a:gd name="connsiteY36"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15600" h="1325563" fill="none" extrusionOk="0">
                <a:moveTo>
                  <a:pt x="0" y="0"/>
                </a:moveTo>
                <a:cubicBezTo>
                  <a:pt x="98888" y="9007"/>
                  <a:pt x="259424" y="11771"/>
                  <a:pt x="341757" y="0"/>
                </a:cubicBezTo>
                <a:cubicBezTo>
                  <a:pt x="424090" y="-11771"/>
                  <a:pt x="519058" y="12003"/>
                  <a:pt x="683514" y="0"/>
                </a:cubicBezTo>
                <a:cubicBezTo>
                  <a:pt x="847970" y="-12003"/>
                  <a:pt x="894690" y="9887"/>
                  <a:pt x="1025271" y="0"/>
                </a:cubicBezTo>
                <a:cubicBezTo>
                  <a:pt x="1155852" y="-9887"/>
                  <a:pt x="1573394" y="3827"/>
                  <a:pt x="1892808" y="0"/>
                </a:cubicBezTo>
                <a:cubicBezTo>
                  <a:pt x="2212222" y="-3827"/>
                  <a:pt x="2391278" y="-6233"/>
                  <a:pt x="2550033" y="0"/>
                </a:cubicBezTo>
                <a:cubicBezTo>
                  <a:pt x="2708789" y="6233"/>
                  <a:pt x="2754491" y="5661"/>
                  <a:pt x="2891790" y="0"/>
                </a:cubicBezTo>
                <a:cubicBezTo>
                  <a:pt x="3029089" y="-5661"/>
                  <a:pt x="3390996" y="26022"/>
                  <a:pt x="3549015" y="0"/>
                </a:cubicBezTo>
                <a:cubicBezTo>
                  <a:pt x="3707035" y="-26022"/>
                  <a:pt x="4087327" y="32230"/>
                  <a:pt x="4416552" y="0"/>
                </a:cubicBezTo>
                <a:cubicBezTo>
                  <a:pt x="4745777" y="-32230"/>
                  <a:pt x="4788838" y="3064"/>
                  <a:pt x="4968621" y="0"/>
                </a:cubicBezTo>
                <a:cubicBezTo>
                  <a:pt x="5148404" y="-3064"/>
                  <a:pt x="5377712" y="-21096"/>
                  <a:pt x="5520690" y="0"/>
                </a:cubicBezTo>
                <a:cubicBezTo>
                  <a:pt x="5663668" y="21096"/>
                  <a:pt x="5953400" y="17386"/>
                  <a:pt x="6177915" y="0"/>
                </a:cubicBezTo>
                <a:cubicBezTo>
                  <a:pt x="6402430" y="-17386"/>
                  <a:pt x="6770921" y="-35143"/>
                  <a:pt x="6940296" y="0"/>
                </a:cubicBezTo>
                <a:cubicBezTo>
                  <a:pt x="7109671" y="35143"/>
                  <a:pt x="7403073" y="4103"/>
                  <a:pt x="7702677" y="0"/>
                </a:cubicBezTo>
                <a:cubicBezTo>
                  <a:pt x="8002281" y="-4103"/>
                  <a:pt x="8221175" y="16641"/>
                  <a:pt x="8465058" y="0"/>
                </a:cubicBezTo>
                <a:cubicBezTo>
                  <a:pt x="8708941" y="-16641"/>
                  <a:pt x="8952466" y="-9276"/>
                  <a:pt x="9332595" y="0"/>
                </a:cubicBezTo>
                <a:cubicBezTo>
                  <a:pt x="9712724" y="9276"/>
                  <a:pt x="9950442" y="3063"/>
                  <a:pt x="10515600" y="0"/>
                </a:cubicBezTo>
                <a:cubicBezTo>
                  <a:pt x="10500422" y="235201"/>
                  <a:pt x="10542331" y="366964"/>
                  <a:pt x="10515600" y="676037"/>
                </a:cubicBezTo>
                <a:cubicBezTo>
                  <a:pt x="10488869" y="985110"/>
                  <a:pt x="10526837" y="1096708"/>
                  <a:pt x="10515600" y="1325563"/>
                </a:cubicBezTo>
                <a:cubicBezTo>
                  <a:pt x="10122172" y="1338010"/>
                  <a:pt x="9852726" y="1301241"/>
                  <a:pt x="9648063" y="1325563"/>
                </a:cubicBezTo>
                <a:cubicBezTo>
                  <a:pt x="9443400" y="1349885"/>
                  <a:pt x="9242928" y="1304762"/>
                  <a:pt x="8990838" y="1325563"/>
                </a:cubicBezTo>
                <a:cubicBezTo>
                  <a:pt x="8738749" y="1346364"/>
                  <a:pt x="8553955" y="1339898"/>
                  <a:pt x="8438769" y="1325563"/>
                </a:cubicBezTo>
                <a:cubicBezTo>
                  <a:pt x="8323583" y="1311228"/>
                  <a:pt x="8114825" y="1306078"/>
                  <a:pt x="7886700" y="1325563"/>
                </a:cubicBezTo>
                <a:cubicBezTo>
                  <a:pt x="7658575" y="1345048"/>
                  <a:pt x="7473371" y="1333356"/>
                  <a:pt x="7334631" y="1325563"/>
                </a:cubicBezTo>
                <a:cubicBezTo>
                  <a:pt x="7195891" y="1317770"/>
                  <a:pt x="7020454" y="1341758"/>
                  <a:pt x="6782562" y="1325563"/>
                </a:cubicBezTo>
                <a:cubicBezTo>
                  <a:pt x="6544670" y="1309368"/>
                  <a:pt x="6283429" y="1340013"/>
                  <a:pt x="6020181" y="1325563"/>
                </a:cubicBezTo>
                <a:cubicBezTo>
                  <a:pt x="5756933" y="1311113"/>
                  <a:pt x="5572314" y="1324809"/>
                  <a:pt x="5362956" y="1325563"/>
                </a:cubicBezTo>
                <a:cubicBezTo>
                  <a:pt x="5153599" y="1326317"/>
                  <a:pt x="5103186" y="1338218"/>
                  <a:pt x="5021199" y="1325563"/>
                </a:cubicBezTo>
                <a:cubicBezTo>
                  <a:pt x="4939212" y="1312908"/>
                  <a:pt x="4631121" y="1343998"/>
                  <a:pt x="4469130" y="1325563"/>
                </a:cubicBezTo>
                <a:cubicBezTo>
                  <a:pt x="4307139" y="1307128"/>
                  <a:pt x="4042980" y="1333932"/>
                  <a:pt x="3706749" y="1325563"/>
                </a:cubicBezTo>
                <a:cubicBezTo>
                  <a:pt x="3370518" y="1317194"/>
                  <a:pt x="3442573" y="1313836"/>
                  <a:pt x="3259836" y="1325563"/>
                </a:cubicBezTo>
                <a:cubicBezTo>
                  <a:pt x="3077099" y="1337290"/>
                  <a:pt x="2633437" y="1347298"/>
                  <a:pt x="2392299" y="1325563"/>
                </a:cubicBezTo>
                <a:cubicBezTo>
                  <a:pt x="2151161" y="1303828"/>
                  <a:pt x="1796705" y="1322417"/>
                  <a:pt x="1524762" y="1325563"/>
                </a:cubicBezTo>
                <a:cubicBezTo>
                  <a:pt x="1252819" y="1328709"/>
                  <a:pt x="1086366" y="1332577"/>
                  <a:pt x="867537" y="1325563"/>
                </a:cubicBezTo>
                <a:cubicBezTo>
                  <a:pt x="648708" y="1318549"/>
                  <a:pt x="251816" y="1331837"/>
                  <a:pt x="0" y="1325563"/>
                </a:cubicBezTo>
                <a:cubicBezTo>
                  <a:pt x="-32734" y="1089617"/>
                  <a:pt x="-21327" y="959721"/>
                  <a:pt x="0" y="662782"/>
                </a:cubicBezTo>
                <a:cubicBezTo>
                  <a:pt x="21327" y="365843"/>
                  <a:pt x="-17272" y="280565"/>
                  <a:pt x="0" y="0"/>
                </a:cubicBezTo>
                <a:close/>
              </a:path>
              <a:path w="10515600" h="1325563"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499780" y="328569"/>
                  <a:pt x="10494394" y="530518"/>
                  <a:pt x="10515600" y="689293"/>
                </a:cubicBezTo>
                <a:cubicBezTo>
                  <a:pt x="10536806" y="848068"/>
                  <a:pt x="10502453" y="1043458"/>
                  <a:pt x="10515600" y="1325563"/>
                </a:cubicBezTo>
                <a:cubicBezTo>
                  <a:pt x="10305681" y="1314148"/>
                  <a:pt x="10050108" y="1321983"/>
                  <a:pt x="9753219" y="1325563"/>
                </a:cubicBezTo>
                <a:cubicBezTo>
                  <a:pt x="9456330" y="1329143"/>
                  <a:pt x="9525512" y="1342238"/>
                  <a:pt x="9306306" y="1325563"/>
                </a:cubicBezTo>
                <a:cubicBezTo>
                  <a:pt x="9087100" y="1308888"/>
                  <a:pt x="8620907" y="1359824"/>
                  <a:pt x="8438769" y="1325563"/>
                </a:cubicBezTo>
                <a:cubicBezTo>
                  <a:pt x="8256631" y="1291302"/>
                  <a:pt x="7950474" y="1357687"/>
                  <a:pt x="7781544" y="1325563"/>
                </a:cubicBezTo>
                <a:cubicBezTo>
                  <a:pt x="7612615" y="1293439"/>
                  <a:pt x="7496249" y="1325157"/>
                  <a:pt x="7334631" y="1325563"/>
                </a:cubicBezTo>
                <a:cubicBezTo>
                  <a:pt x="7173013" y="1325969"/>
                  <a:pt x="6878574" y="1349305"/>
                  <a:pt x="6677406" y="1325563"/>
                </a:cubicBezTo>
                <a:cubicBezTo>
                  <a:pt x="6476238" y="1301821"/>
                  <a:pt x="6439581" y="1309201"/>
                  <a:pt x="6335649" y="1325563"/>
                </a:cubicBezTo>
                <a:cubicBezTo>
                  <a:pt x="6231717" y="1341925"/>
                  <a:pt x="6135578" y="1332229"/>
                  <a:pt x="5993892" y="1325563"/>
                </a:cubicBezTo>
                <a:cubicBezTo>
                  <a:pt x="5852206" y="1318897"/>
                  <a:pt x="5510139" y="1294481"/>
                  <a:pt x="5336667" y="1325563"/>
                </a:cubicBezTo>
                <a:cubicBezTo>
                  <a:pt x="5163196" y="1356645"/>
                  <a:pt x="4995694" y="1319493"/>
                  <a:pt x="4889754" y="1325563"/>
                </a:cubicBezTo>
                <a:cubicBezTo>
                  <a:pt x="4783814" y="1331633"/>
                  <a:pt x="4495120" y="1331155"/>
                  <a:pt x="4127373" y="1325563"/>
                </a:cubicBezTo>
                <a:cubicBezTo>
                  <a:pt x="3759626" y="1319971"/>
                  <a:pt x="3886665" y="1327971"/>
                  <a:pt x="3680460" y="1325563"/>
                </a:cubicBezTo>
                <a:cubicBezTo>
                  <a:pt x="3474255" y="1323155"/>
                  <a:pt x="3123909" y="1344078"/>
                  <a:pt x="2918079" y="1325563"/>
                </a:cubicBezTo>
                <a:cubicBezTo>
                  <a:pt x="2712249" y="1307048"/>
                  <a:pt x="2688971" y="1312260"/>
                  <a:pt x="2576322" y="1325563"/>
                </a:cubicBezTo>
                <a:cubicBezTo>
                  <a:pt x="2463673" y="1338866"/>
                  <a:pt x="2127678" y="1347212"/>
                  <a:pt x="1813941" y="1325563"/>
                </a:cubicBezTo>
                <a:cubicBezTo>
                  <a:pt x="1500204" y="1303914"/>
                  <a:pt x="1545667" y="1336068"/>
                  <a:pt x="1367028" y="1325563"/>
                </a:cubicBezTo>
                <a:cubicBezTo>
                  <a:pt x="1188389" y="1315058"/>
                  <a:pt x="1188334" y="1316127"/>
                  <a:pt x="1025271" y="1325563"/>
                </a:cubicBezTo>
                <a:cubicBezTo>
                  <a:pt x="862208" y="1334999"/>
                  <a:pt x="759610" y="1335607"/>
                  <a:pt x="578358" y="1325563"/>
                </a:cubicBezTo>
                <a:cubicBezTo>
                  <a:pt x="397106" y="1315519"/>
                  <a:pt x="120249" y="1305842"/>
                  <a:pt x="0" y="1325563"/>
                </a:cubicBezTo>
                <a:cubicBezTo>
                  <a:pt x="3594" y="1133935"/>
                  <a:pt x="30177" y="822218"/>
                  <a:pt x="0" y="689293"/>
                </a:cubicBezTo>
                <a:cubicBezTo>
                  <a:pt x="-30177" y="556368"/>
                  <a:pt x="21730" y="149155"/>
                  <a:pt x="0" y="0"/>
                </a:cubicBezTo>
                <a:close/>
              </a:path>
            </a:pathLst>
          </a:custGeom>
          <a:ln w="25400">
            <a:noFill/>
            <a:extLst>
              <a:ext uri="{C807C97D-BFC1-408E-A445-0C87EB9F89A2}">
                <ask:lineSketchStyleProps xmlns:ask="http://schemas.microsoft.com/office/drawing/2018/sketchyshapes" sd="1219033472">
                  <ask:type>
                    <ask:lineSketchFreehand/>
                  </ask:type>
                </ask:lineSketchStyleProps>
              </a:ext>
            </a:extLst>
          </a:ln>
        </p:spPr>
        <p:txBody>
          <a:bodyPr/>
          <a:lstStyle>
            <a:lvl1pPr>
              <a:defRPr b="1" i="1">
                <a:solidFill>
                  <a:schemeClr val="accent2">
                    <a:lumMod val="60000"/>
                    <a:lumOff val="40000"/>
                  </a:schemeClr>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0EAC9A0A-0B2E-4DF8-B113-BFFFEBB6B8EA}"/>
              </a:ext>
            </a:extLst>
          </p:cNvPr>
          <p:cNvSpPr>
            <a:spLocks noGrp="1"/>
          </p:cNvSpPr>
          <p:nvPr>
            <p:ph idx="1"/>
          </p:nvPr>
        </p:nvSpPr>
        <p:spPr/>
        <p:txBody>
          <a:bodyPr/>
          <a:lstStyle>
            <a:lvl1pPr>
              <a:defRPr>
                <a:latin typeface="Leelawadee" panose="020B0502040204020203" pitchFamily="34" charset="-34"/>
                <a:cs typeface="Leelawadee" panose="020B0502040204020203" pitchFamily="34" charset="-34"/>
              </a:defRPr>
            </a:lvl1pPr>
            <a:lvl2pPr>
              <a:defRPr>
                <a:latin typeface="Leelawadee" panose="020B0502040204020203" pitchFamily="34" charset="-34"/>
                <a:cs typeface="Leelawadee" panose="020B0502040204020203" pitchFamily="34" charset="-34"/>
              </a:defRPr>
            </a:lvl2pPr>
            <a:lvl3pPr>
              <a:defRPr>
                <a:latin typeface="Leelawadee" panose="020B0502040204020203" pitchFamily="34" charset="-34"/>
                <a:cs typeface="Leelawadee" panose="020B0502040204020203" pitchFamily="34" charset="-34"/>
              </a:defRPr>
            </a:lvl3pPr>
            <a:lvl4pPr>
              <a:defRPr>
                <a:latin typeface="Leelawadee" panose="020B0502040204020203" pitchFamily="34" charset="-34"/>
                <a:cs typeface="Leelawadee" panose="020B0502040204020203" pitchFamily="34" charset="-34"/>
              </a:defRPr>
            </a:lvl4pPr>
            <a:lvl5pPr>
              <a:defRPr>
                <a:latin typeface="Leelawadee" panose="020B0502040204020203" pitchFamily="34" charset="-34"/>
                <a:cs typeface="Leelawadee" panose="020B0502040204020203" pitchFamily="34" charset="-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D5BCDCB-977B-4452-9E22-4A465EA35F8E}"/>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982DC308-E4F9-46E5-8BFA-EDE1205730E7}"/>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828A1DBA-757B-4993-87D2-244AA926DB72}"/>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125585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2021-8CFD-4236-A97A-93EBD9ECD4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08E28E56-2382-4C8A-A425-2C5AEB81F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F02C1F-3BF6-4A9D-BF4C-F2CFCD52DE3E}"/>
              </a:ext>
            </a:extLst>
          </p:cNvPr>
          <p:cNvSpPr>
            <a:spLocks noGrp="1"/>
          </p:cNvSpPr>
          <p:nvPr>
            <p:ph type="dt" sz="half" idx="10"/>
          </p:nvPr>
        </p:nvSpPr>
        <p:spPr/>
        <p:txBody>
          <a:bodyPr/>
          <a:lstStyle/>
          <a:p>
            <a:fld id="{25258359-443C-42C2-8A3C-AD524D7323AC}" type="datetime1">
              <a:rPr lang="fi-FI" smtClean="0"/>
              <a:t>11.1.2022</a:t>
            </a:fld>
            <a:endParaRPr lang="fi-FI"/>
          </a:p>
        </p:txBody>
      </p:sp>
      <p:sp>
        <p:nvSpPr>
          <p:cNvPr id="5" name="Footer Placeholder 4">
            <a:extLst>
              <a:ext uri="{FF2B5EF4-FFF2-40B4-BE49-F238E27FC236}">
                <a16:creationId xmlns:a16="http://schemas.microsoft.com/office/drawing/2014/main" id="{6E38AE9F-9543-4157-8F5A-877A320997F3}"/>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5DD34E58-7039-48BD-B51D-2E0EE80E97C2}"/>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5610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EB5C-47E4-4B70-B2DD-C2DAAA7F9E79}"/>
              </a:ext>
            </a:extLst>
          </p:cNvPr>
          <p:cNvSpPr>
            <a:spLocks noGrp="1"/>
          </p:cNvSpPr>
          <p:nvPr>
            <p:ph type="title"/>
          </p:nvPr>
        </p:nvSpPr>
        <p:spPr/>
        <p:txBody>
          <a:bodyPr/>
          <a:lstStyle>
            <a:lvl1pPr>
              <a:defRPr>
                <a:solidFill>
                  <a:schemeClr val="accent3">
                    <a:lumMod val="75000"/>
                  </a:schemeClr>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88B5586D-9D7B-4D03-90A4-9E259F016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059D6C90-CB17-465B-83CB-9683F02DE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0D511147-900B-499B-9CB8-20A0CB93EA89}"/>
              </a:ext>
            </a:extLst>
          </p:cNvPr>
          <p:cNvSpPr>
            <a:spLocks noGrp="1"/>
          </p:cNvSpPr>
          <p:nvPr>
            <p:ph type="dt" sz="half" idx="10"/>
          </p:nvPr>
        </p:nvSpPr>
        <p:spPr/>
        <p:txBody>
          <a:bodyPr/>
          <a:lstStyle/>
          <a:p>
            <a:fld id="{35C56E18-E184-440C-B7F8-6709A44319AF}" type="datetime1">
              <a:rPr lang="fi-FI" smtClean="0"/>
              <a:t>11.1.2022</a:t>
            </a:fld>
            <a:endParaRPr lang="fi-FI"/>
          </a:p>
        </p:txBody>
      </p:sp>
      <p:sp>
        <p:nvSpPr>
          <p:cNvPr id="6" name="Footer Placeholder 5">
            <a:extLst>
              <a:ext uri="{FF2B5EF4-FFF2-40B4-BE49-F238E27FC236}">
                <a16:creationId xmlns:a16="http://schemas.microsoft.com/office/drawing/2014/main" id="{EDA7073C-B06A-4A3C-93E2-5B9494ADCF93}"/>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1E224AC1-4CEE-43AC-9B09-210821B72494}"/>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75019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100B-A167-494B-9652-66666BC87771}"/>
              </a:ext>
            </a:extLst>
          </p:cNvPr>
          <p:cNvSpPr>
            <a:spLocks noGrp="1"/>
          </p:cNvSpPr>
          <p:nvPr>
            <p:ph type="title"/>
          </p:nvPr>
        </p:nvSpPr>
        <p:spPr>
          <a:xfrm>
            <a:off x="839788" y="365125"/>
            <a:ext cx="10515600" cy="1325563"/>
          </a:xfrm>
        </p:spPr>
        <p:txBody>
          <a:bodyPr/>
          <a:lstStyle>
            <a:lvl1pPr>
              <a:defRPr>
                <a:solidFill>
                  <a:schemeClr val="accent4"/>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F31D6D51-1326-47E8-8BB5-21DC192A8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D860F-EE96-41E6-AD19-6E5740CED5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30732854-DD5B-4481-A564-70FFC3503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D2C3A-3F58-4B05-8B56-B05ADB70E7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EC089F08-1915-45CF-B709-36C8F20C75D1}"/>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F4143872-464F-481C-BBA3-FD0DA4682609}"/>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B27FBCA4-3E02-4A45-8F9D-42D1186832E0}"/>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352542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BFC2-E194-4CE6-A72F-5D8E00697A6D}"/>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F02EFBF9-7DC1-4BF7-A51D-2FC4F498B118}"/>
              </a:ext>
            </a:extLst>
          </p:cNvPr>
          <p:cNvSpPr>
            <a:spLocks noGrp="1"/>
          </p:cNvSpPr>
          <p:nvPr>
            <p:ph type="dt" sz="half" idx="10"/>
          </p:nvPr>
        </p:nvSpPr>
        <p:spPr/>
        <p:txBody>
          <a:bodyPr/>
          <a:lstStyle/>
          <a:p>
            <a:fld id="{4CC6797F-C135-444D-BD4D-306E17978E4E}" type="datetime1">
              <a:rPr lang="fi-FI" smtClean="0"/>
              <a:t>11.1.2022</a:t>
            </a:fld>
            <a:endParaRPr lang="fi-FI"/>
          </a:p>
        </p:txBody>
      </p:sp>
      <p:sp>
        <p:nvSpPr>
          <p:cNvPr id="4" name="Footer Placeholder 3">
            <a:extLst>
              <a:ext uri="{FF2B5EF4-FFF2-40B4-BE49-F238E27FC236}">
                <a16:creationId xmlns:a16="http://schemas.microsoft.com/office/drawing/2014/main" id="{A8479120-AA42-41B3-9ECA-75F50DC75ADF}"/>
              </a:ext>
            </a:extLst>
          </p:cNvPr>
          <p:cNvSpPr>
            <a:spLocks noGrp="1"/>
          </p:cNvSpPr>
          <p:nvPr>
            <p:ph type="ftr" sz="quarter" idx="11"/>
          </p:nvPr>
        </p:nvSpPr>
        <p:spPr/>
        <p:txBody>
          <a:bodyPr/>
          <a:lstStyle/>
          <a:p>
            <a:r>
              <a:rPr lang="fi-FI"/>
              <a:t>Biomolecules ELEC-E3260</a:t>
            </a:r>
          </a:p>
        </p:txBody>
      </p:sp>
      <p:sp>
        <p:nvSpPr>
          <p:cNvPr id="5" name="Slide Number Placeholder 4">
            <a:extLst>
              <a:ext uri="{FF2B5EF4-FFF2-40B4-BE49-F238E27FC236}">
                <a16:creationId xmlns:a16="http://schemas.microsoft.com/office/drawing/2014/main" id="{23E8960B-6A5E-4075-9EB9-52899165FD2A}"/>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192171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55CD0-DDA1-4560-B010-318FFBEAD2C5}"/>
              </a:ext>
            </a:extLst>
          </p:cNvPr>
          <p:cNvSpPr>
            <a:spLocks noGrp="1"/>
          </p:cNvSpPr>
          <p:nvPr>
            <p:ph type="dt" sz="half" idx="10"/>
          </p:nvPr>
        </p:nvSpPr>
        <p:spPr/>
        <p:txBody>
          <a:bodyPr/>
          <a:lstStyle/>
          <a:p>
            <a:fld id="{8E0B8B5F-21BB-47B0-BEE7-1B355FF6EAFC}" type="datetime1">
              <a:rPr lang="fi-FI" smtClean="0"/>
              <a:t>11.1.2022</a:t>
            </a:fld>
            <a:endParaRPr lang="fi-FI"/>
          </a:p>
        </p:txBody>
      </p:sp>
      <p:sp>
        <p:nvSpPr>
          <p:cNvPr id="3" name="Footer Placeholder 2">
            <a:extLst>
              <a:ext uri="{FF2B5EF4-FFF2-40B4-BE49-F238E27FC236}">
                <a16:creationId xmlns:a16="http://schemas.microsoft.com/office/drawing/2014/main" id="{72D62BDC-E85D-4652-8D7F-5D5FD1627762}"/>
              </a:ext>
            </a:extLst>
          </p:cNvPr>
          <p:cNvSpPr>
            <a:spLocks noGrp="1"/>
          </p:cNvSpPr>
          <p:nvPr>
            <p:ph type="ftr" sz="quarter" idx="11"/>
          </p:nvPr>
        </p:nvSpPr>
        <p:spPr/>
        <p:txBody>
          <a:bodyPr/>
          <a:lstStyle/>
          <a:p>
            <a:r>
              <a:rPr lang="fi-FI" err="1"/>
              <a:t>Biomolecules</a:t>
            </a:r>
            <a:r>
              <a:rPr lang="fi-FI"/>
              <a:t> ELEC-E3260</a:t>
            </a:r>
          </a:p>
        </p:txBody>
      </p:sp>
      <p:sp>
        <p:nvSpPr>
          <p:cNvPr id="4" name="Slide Number Placeholder 3">
            <a:extLst>
              <a:ext uri="{FF2B5EF4-FFF2-40B4-BE49-F238E27FC236}">
                <a16:creationId xmlns:a16="http://schemas.microsoft.com/office/drawing/2014/main" id="{E3E3EE1F-3877-45FC-BFD5-0E4CAE886734}"/>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256639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C7A2-064E-4120-BE63-505067E0D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537CDB84-2AA7-463F-B083-D425946C2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7EE744C1-CAB5-4D78-80FD-261EB82F5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3FD9D-7026-49F8-A96A-BA8EDFC864A4}"/>
              </a:ext>
            </a:extLst>
          </p:cNvPr>
          <p:cNvSpPr>
            <a:spLocks noGrp="1"/>
          </p:cNvSpPr>
          <p:nvPr>
            <p:ph type="dt" sz="half" idx="10"/>
          </p:nvPr>
        </p:nvSpPr>
        <p:spPr/>
        <p:txBody>
          <a:bodyPr/>
          <a:lstStyle/>
          <a:p>
            <a:fld id="{31AB0B50-A694-42A6-BC44-11841743A8F1}" type="datetime1">
              <a:rPr lang="fi-FI" smtClean="0"/>
              <a:t>11.1.2022</a:t>
            </a:fld>
            <a:endParaRPr lang="fi-FI"/>
          </a:p>
        </p:txBody>
      </p:sp>
      <p:sp>
        <p:nvSpPr>
          <p:cNvPr id="6" name="Footer Placeholder 5">
            <a:extLst>
              <a:ext uri="{FF2B5EF4-FFF2-40B4-BE49-F238E27FC236}">
                <a16:creationId xmlns:a16="http://schemas.microsoft.com/office/drawing/2014/main" id="{7D6D6452-71C9-45F7-AEBE-D512CF0F6069}"/>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AC977AEA-AEFA-4B86-BE87-789F608FDEAB}"/>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248001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C072-B68B-4078-AEEF-B4835FE9837F}"/>
              </a:ext>
            </a:extLst>
          </p:cNvPr>
          <p:cNvSpPr>
            <a:spLocks noGrp="1"/>
          </p:cNvSpPr>
          <p:nvPr>
            <p:ph type="title"/>
          </p:nvPr>
        </p:nvSpPr>
        <p:spPr>
          <a:xfrm>
            <a:off x="839788" y="457200"/>
            <a:ext cx="3932237" cy="1600200"/>
          </a:xfrm>
        </p:spPr>
        <p:txBody>
          <a:bodyPr anchor="b"/>
          <a:lstStyle>
            <a:lvl1pPr>
              <a:defRPr sz="3200">
                <a:solidFill>
                  <a:schemeClr val="accent2">
                    <a:lumMod val="60000"/>
                    <a:lumOff val="40000"/>
                  </a:schemeClr>
                </a:solidFill>
              </a:defRPr>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B7C4BA8A-C247-4305-ADC1-699B63F86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xt Placeholder 3">
            <a:extLst>
              <a:ext uri="{FF2B5EF4-FFF2-40B4-BE49-F238E27FC236}">
                <a16:creationId xmlns:a16="http://schemas.microsoft.com/office/drawing/2014/main" id="{90CB7DE7-9450-4D14-8D9A-B36339391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62EEC-B52A-4F4A-8BA2-F411747EF0D4}"/>
              </a:ext>
            </a:extLst>
          </p:cNvPr>
          <p:cNvSpPr>
            <a:spLocks noGrp="1"/>
          </p:cNvSpPr>
          <p:nvPr>
            <p:ph type="dt" sz="half" idx="10"/>
          </p:nvPr>
        </p:nvSpPr>
        <p:spPr/>
        <p:txBody>
          <a:bodyPr/>
          <a:lstStyle/>
          <a:p>
            <a:fld id="{5AC2474A-F2F2-4D61-8E69-901CC8D5E63E}" type="datetime1">
              <a:rPr lang="fi-FI" smtClean="0"/>
              <a:t>11.1.2022</a:t>
            </a:fld>
            <a:endParaRPr lang="fi-FI"/>
          </a:p>
        </p:txBody>
      </p:sp>
      <p:sp>
        <p:nvSpPr>
          <p:cNvPr id="6" name="Footer Placeholder 5">
            <a:extLst>
              <a:ext uri="{FF2B5EF4-FFF2-40B4-BE49-F238E27FC236}">
                <a16:creationId xmlns:a16="http://schemas.microsoft.com/office/drawing/2014/main" id="{D334672F-B95D-45D3-A6BE-E993D4FB8AED}"/>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F131565E-3CB6-4E31-BBE1-BA51277B08A0}"/>
              </a:ext>
            </a:extLst>
          </p:cNvPr>
          <p:cNvSpPr>
            <a:spLocks noGrp="1"/>
          </p:cNvSpPr>
          <p:nvPr>
            <p:ph type="sldNum" sz="quarter" idx="12"/>
          </p:nvPr>
        </p:nvSpPr>
        <p:spPr/>
        <p:txBody>
          <a:bodyPr/>
          <a:lstStyle/>
          <a:p>
            <a:fld id="{8C3F6E29-D058-47D0-9DA3-FE8FB354C34C}" type="slidenum">
              <a:rPr lang="fi-FI" smtClean="0"/>
              <a:t>‹#›</a:t>
            </a:fld>
            <a:endParaRPr lang="fi-FI"/>
          </a:p>
        </p:txBody>
      </p:sp>
    </p:spTree>
    <p:extLst>
      <p:ext uri="{BB962C8B-B14F-4D97-AF65-F5344CB8AC3E}">
        <p14:creationId xmlns:p14="http://schemas.microsoft.com/office/powerpoint/2010/main" val="75501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BE360-2028-4CC1-B494-0639D7F8B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0D3E466A-CA1A-4F09-B16D-C892CF86F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F9C37E4-54D2-41B2-946D-2D8C67949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AE8BC7-41A9-48A8-8232-DEB57D05D178}" type="datetime1">
              <a:rPr lang="fi-FI" smtClean="0"/>
              <a:t>11.1.2022</a:t>
            </a:fld>
            <a:endParaRPr lang="fi-FI"/>
          </a:p>
        </p:txBody>
      </p:sp>
      <p:sp>
        <p:nvSpPr>
          <p:cNvPr id="5" name="Footer Placeholder 4">
            <a:extLst>
              <a:ext uri="{FF2B5EF4-FFF2-40B4-BE49-F238E27FC236}">
                <a16:creationId xmlns:a16="http://schemas.microsoft.com/office/drawing/2014/main" id="{25B85C03-855B-4317-9BB6-7AC12D206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Biomolecules ELEC-E3260</a:t>
            </a:r>
            <a:endParaRPr lang="fi-FI"/>
          </a:p>
        </p:txBody>
      </p:sp>
      <p:sp>
        <p:nvSpPr>
          <p:cNvPr id="6" name="Slide Number Placeholder 5">
            <a:extLst>
              <a:ext uri="{FF2B5EF4-FFF2-40B4-BE49-F238E27FC236}">
                <a16:creationId xmlns:a16="http://schemas.microsoft.com/office/drawing/2014/main" id="{B512BA9D-2116-421C-B9C4-521FA6E9D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F6E29-D058-47D0-9DA3-FE8FB354C34C}" type="slidenum">
              <a:rPr lang="fi-FI" smtClean="0"/>
              <a:t>‹#›</a:t>
            </a:fld>
            <a:endParaRPr lang="fi-FI"/>
          </a:p>
        </p:txBody>
      </p:sp>
    </p:spTree>
    <p:extLst>
      <p:ext uri="{BB962C8B-B14F-4D97-AF65-F5344CB8AC3E}">
        <p14:creationId xmlns:p14="http://schemas.microsoft.com/office/powerpoint/2010/main" val="3902717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i="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0" t="-55000" r="-30000" b="-5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22E1-9845-473B-B4B5-B076C15820F8}"/>
              </a:ext>
            </a:extLst>
          </p:cNvPr>
          <p:cNvSpPr>
            <a:spLocks noGrp="1"/>
          </p:cNvSpPr>
          <p:nvPr>
            <p:ph type="ctrTitle"/>
          </p:nvPr>
        </p:nvSpPr>
        <p:spPr/>
        <p:txBody>
          <a:bodyPr/>
          <a:lstStyle/>
          <a:p>
            <a:r>
              <a:rPr lang="en-US" b="1" i="1">
                <a:solidFill>
                  <a:schemeClr val="accent1">
                    <a:lumMod val="75000"/>
                  </a:schemeClr>
                </a:solidFill>
                <a:latin typeface="Georgia" panose="02040502050405020303" pitchFamily="18" charset="0"/>
              </a:rPr>
              <a:t>Biomolecules</a:t>
            </a:r>
            <a:endParaRPr lang="fi-FI" b="1" i="1">
              <a:solidFill>
                <a:schemeClr val="accent1">
                  <a:lumMod val="75000"/>
                </a:schemeClr>
              </a:solidFill>
              <a:latin typeface="Georgia" panose="02040502050405020303" pitchFamily="18" charset="0"/>
            </a:endParaRPr>
          </a:p>
        </p:txBody>
      </p:sp>
      <p:sp>
        <p:nvSpPr>
          <p:cNvPr id="3" name="Subtitle 2">
            <a:extLst>
              <a:ext uri="{FF2B5EF4-FFF2-40B4-BE49-F238E27FC236}">
                <a16:creationId xmlns:a16="http://schemas.microsoft.com/office/drawing/2014/main" id="{CE341554-FA0D-41C8-AE7A-3B9A78B16BD6}"/>
              </a:ext>
            </a:extLst>
          </p:cNvPr>
          <p:cNvSpPr>
            <a:spLocks noGrp="1"/>
          </p:cNvSpPr>
          <p:nvPr>
            <p:ph type="subTitle" idx="1"/>
          </p:nvPr>
        </p:nvSpPr>
        <p:spPr/>
        <p:txBody>
          <a:bodyPr/>
          <a:lstStyle/>
          <a:p>
            <a:r>
              <a:rPr lang="en-US" b="1">
                <a:latin typeface="Leelawadee" panose="020B0502040204020203" pitchFamily="34" charset="-34"/>
                <a:cs typeface="Leelawadee" panose="020B0502040204020203" pitchFamily="34" charset="-34"/>
              </a:rPr>
              <a:t>ELEC-E3260</a:t>
            </a:r>
            <a:endParaRPr lang="fi-FI" b="1">
              <a:latin typeface="Leelawadee" panose="020B0502040204020203" pitchFamily="34" charset="-34"/>
              <a:cs typeface="Leelawadee" panose="020B0502040204020203" pitchFamily="34" charset="-34"/>
            </a:endParaRPr>
          </a:p>
        </p:txBody>
      </p:sp>
      <p:sp>
        <p:nvSpPr>
          <p:cNvPr id="4" name="TextBox 3">
            <a:extLst>
              <a:ext uri="{FF2B5EF4-FFF2-40B4-BE49-F238E27FC236}">
                <a16:creationId xmlns:a16="http://schemas.microsoft.com/office/drawing/2014/main" id="{A47511BA-F822-4EF9-8D50-54985E46C2B0}"/>
              </a:ext>
            </a:extLst>
          </p:cNvPr>
          <p:cNvSpPr txBox="1"/>
          <p:nvPr/>
        </p:nvSpPr>
        <p:spPr>
          <a:xfrm>
            <a:off x="546682" y="5257800"/>
            <a:ext cx="1954635" cy="830997"/>
          </a:xfrm>
          <a:prstGeom prst="rect">
            <a:avLst/>
          </a:prstGeom>
          <a:noFill/>
        </p:spPr>
        <p:txBody>
          <a:bodyPr wrap="square" lIns="91440" tIns="45720" rIns="91440" bIns="45720" rtlCol="0" anchor="t">
            <a:spAutoFit/>
          </a:bodyPr>
          <a:lstStyle/>
          <a:p>
            <a:r>
              <a:rPr lang="en-US" sz="2400"/>
              <a:t>11</a:t>
            </a:r>
            <a:r>
              <a:rPr lang="en-US" sz="2400" baseline="30000"/>
              <a:t>th</a:t>
            </a:r>
            <a:r>
              <a:rPr lang="en-US" sz="2400"/>
              <a:t> January</a:t>
            </a:r>
          </a:p>
          <a:p>
            <a:r>
              <a:rPr lang="en-US" sz="2400"/>
              <a:t>Introduction</a:t>
            </a:r>
            <a:endParaRPr lang="fi-FI" sz="2400"/>
          </a:p>
        </p:txBody>
      </p:sp>
    </p:spTree>
    <p:extLst>
      <p:ext uri="{BB962C8B-B14F-4D97-AF65-F5344CB8AC3E}">
        <p14:creationId xmlns:p14="http://schemas.microsoft.com/office/powerpoint/2010/main" val="357993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5EAEBA-E876-42A5-9CBD-EF8B6DEC4483}"/>
              </a:ext>
            </a:extLst>
          </p:cNvPr>
          <p:cNvSpPr>
            <a:spLocks noGrp="1"/>
          </p:cNvSpPr>
          <p:nvPr>
            <p:ph type="title"/>
          </p:nvPr>
        </p:nvSpPr>
        <p:spPr/>
        <p:txBody>
          <a:bodyPr/>
          <a:lstStyle/>
          <a:p>
            <a:r>
              <a:rPr lang="en-US"/>
              <a:t>Assignment: Presentations &amp; Peer Review</a:t>
            </a:r>
            <a:endParaRPr lang="fi-FI"/>
          </a:p>
        </p:txBody>
      </p:sp>
      <p:sp>
        <p:nvSpPr>
          <p:cNvPr id="11" name="Content Placeholder 10">
            <a:extLst>
              <a:ext uri="{FF2B5EF4-FFF2-40B4-BE49-F238E27FC236}">
                <a16:creationId xmlns:a16="http://schemas.microsoft.com/office/drawing/2014/main" id="{D31D185F-F27B-4CAD-B8C5-FD1124A03DD4}"/>
              </a:ext>
            </a:extLst>
          </p:cNvPr>
          <p:cNvSpPr>
            <a:spLocks noGrp="1"/>
          </p:cNvSpPr>
          <p:nvPr>
            <p:ph idx="1"/>
          </p:nvPr>
        </p:nvSpPr>
        <p:spPr>
          <a:xfrm>
            <a:off x="871330" y="1908451"/>
            <a:ext cx="10515600" cy="4351338"/>
          </a:xfrm>
        </p:spPr>
        <p:txBody>
          <a:bodyPr vert="horz" lIns="91440" tIns="45720" rIns="91440" bIns="45720" rtlCol="0" anchor="t">
            <a:normAutofit fontScale="85000" lnSpcReduction="10000"/>
          </a:bodyPr>
          <a:lstStyle/>
          <a:p>
            <a:pPr algn="just"/>
            <a:r>
              <a:rPr lang="en-US" b="1" dirty="0">
                <a:latin typeface="Leelawadee"/>
                <a:cs typeface="Leelawadee"/>
              </a:rPr>
              <a:t>Presentation:</a:t>
            </a:r>
            <a:r>
              <a:rPr lang="en-US" dirty="0">
                <a:latin typeface="Leelawadee"/>
                <a:cs typeface="Leelawadee"/>
              </a:rPr>
              <a:t> Each student will prepare a 25-30 minutes presentation based on an article (list of the articles on MC page/Materials). Have a look on MC about available scientific papers for your individual presentation. Please express your preferences for:</a:t>
            </a:r>
            <a:endParaRPr lang="en-US" dirty="0"/>
          </a:p>
          <a:p>
            <a:pPr lvl="1" algn="just"/>
            <a:r>
              <a:rPr lang="en-US" dirty="0">
                <a:latin typeface="Leelawadee"/>
                <a:cs typeface="Leelawadee"/>
              </a:rPr>
              <a:t>date (several dates available), </a:t>
            </a:r>
            <a:endParaRPr lang="en-US" dirty="0"/>
          </a:p>
          <a:p>
            <a:pPr lvl="1" algn="just"/>
            <a:r>
              <a:rPr lang="en-US" dirty="0">
                <a:latin typeface="Leelawadee"/>
                <a:cs typeface="Leelawadee"/>
              </a:rPr>
              <a:t>papers (list available on MyCourses with corresponding link for download) </a:t>
            </a:r>
            <a:endParaRPr lang="en-US" dirty="0"/>
          </a:p>
          <a:p>
            <a:pPr marL="176213" indent="0" algn="just">
              <a:buNone/>
            </a:pPr>
            <a:r>
              <a:rPr lang="en-US" dirty="0">
                <a:latin typeface="Leelawadee"/>
                <a:cs typeface="Leelawadee"/>
              </a:rPr>
              <a:t>Please allow multiple preferences. Scheduler is available in the Materials section on MC. If you don’t express your preference, you’ll be assigned one.</a:t>
            </a:r>
            <a:endParaRPr lang="en-US" dirty="0"/>
          </a:p>
          <a:p>
            <a:pPr marL="0" indent="0" algn="just">
              <a:buNone/>
            </a:pPr>
            <a:endParaRPr lang="en-US" dirty="0">
              <a:latin typeface="Leelawadee"/>
              <a:cs typeface="Leelawadee"/>
            </a:endParaRPr>
          </a:p>
          <a:p>
            <a:pPr algn="just"/>
            <a:r>
              <a:rPr lang="en-US" b="1" dirty="0">
                <a:latin typeface="Leelawadee"/>
                <a:cs typeface="Leelawadee"/>
              </a:rPr>
              <a:t>Peer-Review</a:t>
            </a:r>
            <a:r>
              <a:rPr lang="en-US" dirty="0">
                <a:latin typeface="Leelawadee"/>
                <a:cs typeface="Leelawadee"/>
              </a:rPr>
              <a:t>: each student will act as reviewer for one of his/her colleagues for their individual presentation. Assignment includes critical reading of the paper, questions/comments during the presentation and a review form to be submitted in MC.</a:t>
            </a:r>
          </a:p>
          <a:p>
            <a:pPr algn="just"/>
            <a:endParaRPr lang="en-US" dirty="0">
              <a:latin typeface="Leelawadee"/>
              <a:cs typeface="Leelawadee"/>
            </a:endParaRPr>
          </a:p>
          <a:p>
            <a:pPr algn="just"/>
            <a:endParaRPr lang="en-US" dirty="0"/>
          </a:p>
        </p:txBody>
      </p:sp>
      <p:sp>
        <p:nvSpPr>
          <p:cNvPr id="7" name="Date Placeholder 6">
            <a:extLst>
              <a:ext uri="{FF2B5EF4-FFF2-40B4-BE49-F238E27FC236}">
                <a16:creationId xmlns:a16="http://schemas.microsoft.com/office/drawing/2014/main" id="{90665396-B47B-49B1-ABA6-EA107B866D00}"/>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1C81CAA8-88FE-4E55-9F4A-971D06B5882F}"/>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A0CBEE99-5A93-4B04-84AC-E418AB68CF11}"/>
              </a:ext>
            </a:extLst>
          </p:cNvPr>
          <p:cNvSpPr>
            <a:spLocks noGrp="1"/>
          </p:cNvSpPr>
          <p:nvPr>
            <p:ph type="sldNum" sz="quarter" idx="12"/>
          </p:nvPr>
        </p:nvSpPr>
        <p:spPr/>
        <p:txBody>
          <a:bodyPr/>
          <a:lstStyle/>
          <a:p>
            <a:fld id="{8C3F6E29-D058-47D0-9DA3-FE8FB354C34C}" type="slidenum">
              <a:rPr lang="fi-FI" smtClean="0"/>
              <a:t>10</a:t>
            </a:fld>
            <a:endParaRPr lang="fi-FI"/>
          </a:p>
        </p:txBody>
      </p:sp>
    </p:spTree>
    <p:extLst>
      <p:ext uri="{BB962C8B-B14F-4D97-AF65-F5344CB8AC3E}">
        <p14:creationId xmlns:p14="http://schemas.microsoft.com/office/powerpoint/2010/main" val="58419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12C1-A906-4D3C-AABD-B5E1BFFD2BB0}"/>
              </a:ext>
            </a:extLst>
          </p:cNvPr>
          <p:cNvSpPr>
            <a:spLocks noGrp="1"/>
          </p:cNvSpPr>
          <p:nvPr>
            <p:ph type="title"/>
          </p:nvPr>
        </p:nvSpPr>
        <p:spPr>
          <a:xfrm>
            <a:off x="838200" y="365125"/>
            <a:ext cx="10697817" cy="1342128"/>
          </a:xfrm>
        </p:spPr>
        <p:txBody>
          <a:bodyPr/>
          <a:lstStyle/>
          <a:p>
            <a:r>
              <a:rPr lang="en-US"/>
              <a:t>Assignment: Learning Diary </a:t>
            </a:r>
          </a:p>
        </p:txBody>
      </p:sp>
      <p:sp>
        <p:nvSpPr>
          <p:cNvPr id="4" name="Date Placeholder 3">
            <a:extLst>
              <a:ext uri="{FF2B5EF4-FFF2-40B4-BE49-F238E27FC236}">
                <a16:creationId xmlns:a16="http://schemas.microsoft.com/office/drawing/2014/main" id="{105237D8-2481-43B2-9D69-DE6FEA65C538}"/>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59FBC587-FC3D-4A46-BFF8-9B6A95044195}"/>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E128713C-2A19-4A98-B856-3FC8E031D5DF}"/>
              </a:ext>
            </a:extLst>
          </p:cNvPr>
          <p:cNvSpPr>
            <a:spLocks noGrp="1"/>
          </p:cNvSpPr>
          <p:nvPr>
            <p:ph type="sldNum" sz="quarter" idx="12"/>
          </p:nvPr>
        </p:nvSpPr>
        <p:spPr/>
        <p:txBody>
          <a:bodyPr/>
          <a:lstStyle/>
          <a:p>
            <a:fld id="{8C3F6E29-D058-47D0-9DA3-FE8FB354C34C}" type="slidenum">
              <a:rPr lang="fi-FI" smtClean="0"/>
              <a:t>11</a:t>
            </a:fld>
            <a:endParaRPr lang="fi-FI"/>
          </a:p>
        </p:txBody>
      </p:sp>
      <p:pic>
        <p:nvPicPr>
          <p:cNvPr id="9" name="Picture 9" descr="Text&#10;&#10;Description automatically generated">
            <a:extLst>
              <a:ext uri="{FF2B5EF4-FFF2-40B4-BE49-F238E27FC236}">
                <a16:creationId xmlns:a16="http://schemas.microsoft.com/office/drawing/2014/main" id="{8BEE5A7C-9999-4223-9185-EC141F60FD92}"/>
              </a:ext>
            </a:extLst>
          </p:cNvPr>
          <p:cNvPicPr>
            <a:picLocks noChangeAspect="1"/>
          </p:cNvPicPr>
          <p:nvPr/>
        </p:nvPicPr>
        <p:blipFill>
          <a:blip r:embed="rId2"/>
          <a:stretch>
            <a:fillRect/>
          </a:stretch>
        </p:blipFill>
        <p:spPr>
          <a:xfrm>
            <a:off x="903514" y="1760134"/>
            <a:ext cx="4561114" cy="3588103"/>
          </a:xfrm>
          <a:prstGeom prst="rect">
            <a:avLst/>
          </a:prstGeom>
        </p:spPr>
      </p:pic>
      <p:sp>
        <p:nvSpPr>
          <p:cNvPr id="12" name="Content Placeholder 10">
            <a:extLst>
              <a:ext uri="{FF2B5EF4-FFF2-40B4-BE49-F238E27FC236}">
                <a16:creationId xmlns:a16="http://schemas.microsoft.com/office/drawing/2014/main" id="{EF56D45C-623B-4199-8CC1-0E2FB77E1A7A}"/>
              </a:ext>
            </a:extLst>
          </p:cNvPr>
          <p:cNvSpPr>
            <a:spLocks noGrp="1"/>
          </p:cNvSpPr>
          <p:nvPr>
            <p:ph idx="1"/>
          </p:nvPr>
        </p:nvSpPr>
        <p:spPr>
          <a:xfrm>
            <a:off x="5778894" y="2359972"/>
            <a:ext cx="4205615" cy="2391910"/>
          </a:xfrm>
        </p:spPr>
        <p:txBody>
          <a:bodyPr vert="horz" lIns="91440" tIns="45720" rIns="91440" bIns="45720" rtlCol="0" anchor="t">
            <a:normAutofit/>
          </a:bodyPr>
          <a:lstStyle/>
          <a:p>
            <a:pPr marL="0" indent="0" algn="just">
              <a:buNone/>
            </a:pPr>
            <a:r>
              <a:rPr lang="en-US" sz="2400" dirty="0">
                <a:latin typeface="Leelawadee"/>
                <a:cs typeface="Leelawadee"/>
              </a:rPr>
              <a:t>Weekly learning diary on:</a:t>
            </a:r>
            <a:endParaRPr lang="en-US" sz="2400" dirty="0"/>
          </a:p>
          <a:p>
            <a:pPr algn="just"/>
            <a:r>
              <a:rPr lang="en-US" sz="2400" dirty="0">
                <a:latin typeface="Leelawadee"/>
                <a:cs typeface="Leelawadee"/>
              </a:rPr>
              <a:t>lecture content  </a:t>
            </a:r>
            <a:endParaRPr lang="en-US" sz="2400" dirty="0"/>
          </a:p>
          <a:p>
            <a:pPr algn="just"/>
            <a:r>
              <a:rPr lang="en-US" sz="2400" dirty="0">
                <a:latin typeface="Leelawadee"/>
                <a:cs typeface="Leelawadee"/>
              </a:rPr>
              <a:t>final reflection on overall course content </a:t>
            </a:r>
            <a:endParaRPr lang="en-US" sz="2400" dirty="0"/>
          </a:p>
        </p:txBody>
      </p:sp>
    </p:spTree>
    <p:extLst>
      <p:ext uri="{BB962C8B-B14F-4D97-AF65-F5344CB8AC3E}">
        <p14:creationId xmlns:p14="http://schemas.microsoft.com/office/powerpoint/2010/main" val="173644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12C1-A906-4D3C-AABD-B5E1BFFD2BB0}"/>
              </a:ext>
            </a:extLst>
          </p:cNvPr>
          <p:cNvSpPr>
            <a:spLocks noGrp="1"/>
          </p:cNvSpPr>
          <p:nvPr>
            <p:ph type="title"/>
          </p:nvPr>
        </p:nvSpPr>
        <p:spPr>
          <a:xfrm>
            <a:off x="838200" y="365125"/>
            <a:ext cx="10697817" cy="1342128"/>
          </a:xfrm>
        </p:spPr>
        <p:txBody>
          <a:bodyPr/>
          <a:lstStyle/>
          <a:p>
            <a:r>
              <a:rPr lang="en-US"/>
              <a:t>Assignment: Essay &amp; Group Work </a:t>
            </a:r>
          </a:p>
        </p:txBody>
      </p:sp>
      <p:sp>
        <p:nvSpPr>
          <p:cNvPr id="4" name="Date Placeholder 3">
            <a:extLst>
              <a:ext uri="{FF2B5EF4-FFF2-40B4-BE49-F238E27FC236}">
                <a16:creationId xmlns:a16="http://schemas.microsoft.com/office/drawing/2014/main" id="{105237D8-2481-43B2-9D69-DE6FEA65C538}"/>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59FBC587-FC3D-4A46-BFF8-9B6A95044195}"/>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E128713C-2A19-4A98-B856-3FC8E031D5DF}"/>
              </a:ext>
            </a:extLst>
          </p:cNvPr>
          <p:cNvSpPr>
            <a:spLocks noGrp="1"/>
          </p:cNvSpPr>
          <p:nvPr>
            <p:ph type="sldNum" sz="quarter" idx="12"/>
          </p:nvPr>
        </p:nvSpPr>
        <p:spPr/>
        <p:txBody>
          <a:bodyPr/>
          <a:lstStyle/>
          <a:p>
            <a:fld id="{8C3F6E29-D058-47D0-9DA3-FE8FB354C34C}" type="slidenum">
              <a:rPr lang="fi-FI" smtClean="0"/>
              <a:t>12</a:t>
            </a:fld>
            <a:endParaRPr lang="fi-FI"/>
          </a:p>
        </p:txBody>
      </p:sp>
      <p:sp>
        <p:nvSpPr>
          <p:cNvPr id="7" name="Content Placeholder 6">
            <a:extLst>
              <a:ext uri="{FF2B5EF4-FFF2-40B4-BE49-F238E27FC236}">
                <a16:creationId xmlns:a16="http://schemas.microsoft.com/office/drawing/2014/main" id="{0071F582-90A3-462B-9E95-6D01321F5064}"/>
              </a:ext>
            </a:extLst>
          </p:cNvPr>
          <p:cNvSpPr>
            <a:spLocks noGrp="1"/>
          </p:cNvSpPr>
          <p:nvPr>
            <p:ph idx="1"/>
          </p:nvPr>
        </p:nvSpPr>
        <p:spPr>
          <a:xfrm>
            <a:off x="838200" y="1825625"/>
            <a:ext cx="10697817" cy="4351338"/>
          </a:xfrm>
        </p:spPr>
        <p:txBody>
          <a:bodyPr vert="horz" lIns="91440" tIns="45720" rIns="91440" bIns="45720" rtlCol="0" anchor="t">
            <a:normAutofit/>
          </a:bodyPr>
          <a:lstStyle/>
          <a:p>
            <a:r>
              <a:rPr lang="en-US" sz="2200" b="1" dirty="0">
                <a:latin typeface="Leelawadee"/>
                <a:cs typeface="Leelawadee"/>
              </a:rPr>
              <a:t>Group Work</a:t>
            </a:r>
            <a:r>
              <a:rPr lang="en-US" sz="2200" dirty="0">
                <a:latin typeface="Leelawadee"/>
                <a:cs typeface="Leelawadee"/>
              </a:rPr>
              <a:t>: students will be divided in groups (3-4) and is expected to present to the class about relevant aspects of the bio-molecule. Group and molecule assignment will be announced soon. </a:t>
            </a:r>
            <a:endParaRPr lang="en-US" sz="2200" dirty="0"/>
          </a:p>
          <a:p>
            <a:pPr marL="268288" indent="0">
              <a:buNone/>
            </a:pPr>
            <a:r>
              <a:rPr lang="en-US" sz="2200" dirty="0">
                <a:latin typeface="Leelawadee"/>
                <a:cs typeface="Leelawadee"/>
              </a:rPr>
              <a:t>Each student can retrieve as many scientific publication as needed. Each group will present its work to other groups on</a:t>
            </a:r>
            <a:r>
              <a:rPr lang="en-US" sz="2200" b="1" dirty="0">
                <a:latin typeface="Leelawadee"/>
                <a:cs typeface="Leelawadee"/>
              </a:rPr>
              <a:t> 17.02.2022</a:t>
            </a:r>
            <a:r>
              <a:rPr lang="en-US" sz="2200" dirty="0">
                <a:latin typeface="Leelawadee"/>
                <a:cs typeface="Leelawadee"/>
              </a:rPr>
              <a:t>. Presentations, posters, videos are examples of acceptable workgroup output. If you have other ideas, please do not hesitate to discuss with us, especially if you require some special support. Please note that everyone is expected to be present on this day. </a:t>
            </a:r>
            <a:endParaRPr lang="en-US" sz="2200" dirty="0"/>
          </a:p>
          <a:p>
            <a:pPr marL="268288" indent="0">
              <a:buNone/>
            </a:pPr>
            <a:r>
              <a:rPr lang="en-US" sz="2200" dirty="0">
                <a:latin typeface="Leelawadee"/>
                <a:cs typeface="Leelawadee"/>
              </a:rPr>
              <a:t>Maximum time available is </a:t>
            </a:r>
            <a:r>
              <a:rPr lang="en-US" sz="2200" b="1" dirty="0">
                <a:latin typeface="Leelawadee"/>
                <a:cs typeface="Leelawadee"/>
              </a:rPr>
              <a:t>30 minutes</a:t>
            </a:r>
            <a:r>
              <a:rPr lang="en-US" sz="2200" dirty="0">
                <a:latin typeface="Leelawadee"/>
                <a:cs typeface="Leelawadee"/>
              </a:rPr>
              <a:t> (including Q&amp;A, comments). </a:t>
            </a:r>
            <a:endParaRPr lang="en-US" sz="2200" dirty="0"/>
          </a:p>
          <a:p>
            <a:pPr marL="342900" indent="-342900"/>
            <a:r>
              <a:rPr lang="en-US" sz="2200" b="1" dirty="0">
                <a:latin typeface="Leelawadee"/>
                <a:cs typeface="Leelawadee"/>
              </a:rPr>
              <a:t>Essay</a:t>
            </a:r>
            <a:r>
              <a:rPr lang="en-US" sz="2200" dirty="0">
                <a:latin typeface="Leelawadee"/>
                <a:cs typeface="Leelawadee"/>
              </a:rPr>
              <a:t> The essay focuses on one bio-molecule (very similar way as for group work). You can choose a biomolecule (but different from the one assigned to your group). Template available on MC.  </a:t>
            </a:r>
            <a:endParaRPr lang="en-US" sz="2200" dirty="0"/>
          </a:p>
        </p:txBody>
      </p:sp>
    </p:spTree>
    <p:extLst>
      <p:ext uri="{BB962C8B-B14F-4D97-AF65-F5344CB8AC3E}">
        <p14:creationId xmlns:p14="http://schemas.microsoft.com/office/powerpoint/2010/main" val="4566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C776-1AAC-4616-B470-5A4DDE55F3DD}"/>
              </a:ext>
            </a:extLst>
          </p:cNvPr>
          <p:cNvSpPr>
            <a:spLocks noGrp="1"/>
          </p:cNvSpPr>
          <p:nvPr>
            <p:ph type="title"/>
          </p:nvPr>
        </p:nvSpPr>
        <p:spPr>
          <a:xfrm>
            <a:off x="838200" y="355888"/>
            <a:ext cx="10515600" cy="1325563"/>
          </a:xfrm>
        </p:spPr>
        <p:txBody>
          <a:bodyPr/>
          <a:lstStyle/>
          <a:p>
            <a:r>
              <a:rPr lang="en-US"/>
              <a:t>ELEC-E3260 Resources</a:t>
            </a:r>
          </a:p>
        </p:txBody>
      </p:sp>
      <p:sp>
        <p:nvSpPr>
          <p:cNvPr id="4" name="Date Placeholder 3">
            <a:extLst>
              <a:ext uri="{FF2B5EF4-FFF2-40B4-BE49-F238E27FC236}">
                <a16:creationId xmlns:a16="http://schemas.microsoft.com/office/drawing/2014/main" id="{B04572B7-C15E-4FD0-B299-621D246D3F83}"/>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974A6934-A91F-428C-8414-4952FCFA24E1}"/>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C9F1E535-9261-4BA6-ACCE-50E1AD503BEA}"/>
              </a:ext>
            </a:extLst>
          </p:cNvPr>
          <p:cNvSpPr>
            <a:spLocks noGrp="1"/>
          </p:cNvSpPr>
          <p:nvPr>
            <p:ph type="sldNum" sz="quarter" idx="12"/>
          </p:nvPr>
        </p:nvSpPr>
        <p:spPr/>
        <p:txBody>
          <a:bodyPr/>
          <a:lstStyle/>
          <a:p>
            <a:fld id="{8C3F6E29-D058-47D0-9DA3-FE8FB354C34C}" type="slidenum">
              <a:rPr lang="fi-FI" smtClean="0"/>
              <a:t>13</a:t>
            </a:fld>
            <a:endParaRPr lang="fi-FI"/>
          </a:p>
        </p:txBody>
      </p:sp>
      <p:sp>
        <p:nvSpPr>
          <p:cNvPr id="9" name="Content Placeholder 8">
            <a:extLst>
              <a:ext uri="{FF2B5EF4-FFF2-40B4-BE49-F238E27FC236}">
                <a16:creationId xmlns:a16="http://schemas.microsoft.com/office/drawing/2014/main" id="{BE086CAA-23AE-46A8-9894-925894135F5B}"/>
              </a:ext>
            </a:extLst>
          </p:cNvPr>
          <p:cNvSpPr>
            <a:spLocks noGrp="1"/>
          </p:cNvSpPr>
          <p:nvPr>
            <p:ph idx="1"/>
          </p:nvPr>
        </p:nvSpPr>
        <p:spPr>
          <a:xfrm>
            <a:off x="838200" y="1816388"/>
            <a:ext cx="10515600" cy="4351338"/>
          </a:xfrm>
        </p:spPr>
        <p:txBody>
          <a:bodyPr vert="horz" lIns="91440" tIns="45720" rIns="91440" bIns="45720" rtlCol="0" anchor="t">
            <a:normAutofit/>
          </a:bodyPr>
          <a:lstStyle/>
          <a:p>
            <a:r>
              <a:rPr lang="en-US" b="1" dirty="0">
                <a:latin typeface="Leelawadee"/>
                <a:cs typeface="Leelawadee"/>
              </a:rPr>
              <a:t>Lectures </a:t>
            </a:r>
            <a:r>
              <a:rPr lang="en-US" dirty="0">
                <a:latin typeface="Leelawadee"/>
                <a:cs typeface="Leelawadee"/>
              </a:rPr>
              <a:t>will be recorded and published on MyCourses </a:t>
            </a:r>
            <a:endParaRPr lang="en-US" dirty="0"/>
          </a:p>
          <a:p>
            <a:endParaRPr lang="en-US" b="1" dirty="0">
              <a:latin typeface="Leelawadee"/>
              <a:cs typeface="Leelawadee"/>
            </a:endParaRPr>
          </a:p>
          <a:p>
            <a:r>
              <a:rPr lang="en-US" b="1" dirty="0">
                <a:latin typeface="Leelawadee"/>
                <a:cs typeface="Leelawadee"/>
              </a:rPr>
              <a:t>Slides</a:t>
            </a:r>
            <a:r>
              <a:rPr lang="en-US" dirty="0">
                <a:latin typeface="Leelawadee"/>
                <a:cs typeface="Leelawadee"/>
              </a:rPr>
              <a:t> will be uploaded on MC before the class, so you can take notes during sessions). Many slides contain reference to peer-reviewed scientific papers. All materials is referenced so you can retrieve the paper if looking forward for more detailed readings.</a:t>
            </a:r>
            <a:endParaRPr lang="en-US" dirty="0"/>
          </a:p>
          <a:p>
            <a:pPr marL="0" indent="0">
              <a:buNone/>
            </a:pPr>
            <a:endParaRPr lang="en-US" dirty="0"/>
          </a:p>
        </p:txBody>
      </p:sp>
    </p:spTree>
    <p:extLst>
      <p:ext uri="{BB962C8B-B14F-4D97-AF65-F5344CB8AC3E}">
        <p14:creationId xmlns:p14="http://schemas.microsoft.com/office/powerpoint/2010/main" val="2593883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7F9006-1E88-432E-B53A-7F71C3C28247}"/>
              </a:ext>
            </a:extLst>
          </p:cNvPr>
          <p:cNvSpPr>
            <a:spLocks noGrp="1"/>
          </p:cNvSpPr>
          <p:nvPr>
            <p:ph type="title"/>
          </p:nvPr>
        </p:nvSpPr>
        <p:spPr/>
        <p:txBody>
          <a:bodyPr/>
          <a:lstStyle/>
          <a:p>
            <a:r>
              <a:rPr lang="en-US"/>
              <a:t>Workload and grades</a:t>
            </a:r>
            <a:endParaRPr lang="fi-FI"/>
          </a:p>
        </p:txBody>
      </p:sp>
      <p:sp>
        <p:nvSpPr>
          <p:cNvPr id="7" name="Date Placeholder 6">
            <a:extLst>
              <a:ext uri="{FF2B5EF4-FFF2-40B4-BE49-F238E27FC236}">
                <a16:creationId xmlns:a16="http://schemas.microsoft.com/office/drawing/2014/main" id="{B53AEC94-78D8-4BEA-AF54-9149391C8E8E}"/>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D4971893-0C92-4094-8C86-20B7BD5F4A6E}"/>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497E662B-B853-47C8-B623-1A586F7FB115}"/>
              </a:ext>
            </a:extLst>
          </p:cNvPr>
          <p:cNvSpPr>
            <a:spLocks noGrp="1"/>
          </p:cNvSpPr>
          <p:nvPr>
            <p:ph type="sldNum" sz="quarter" idx="12"/>
          </p:nvPr>
        </p:nvSpPr>
        <p:spPr/>
        <p:txBody>
          <a:bodyPr/>
          <a:lstStyle/>
          <a:p>
            <a:fld id="{8C3F6E29-D058-47D0-9DA3-FE8FB354C34C}" type="slidenum">
              <a:rPr lang="fi-FI" smtClean="0"/>
              <a:t>14</a:t>
            </a:fld>
            <a:endParaRPr lang="fi-FI"/>
          </a:p>
        </p:txBody>
      </p:sp>
      <p:graphicFrame>
        <p:nvGraphicFramePr>
          <p:cNvPr id="3" name="Table 2">
            <a:extLst>
              <a:ext uri="{FF2B5EF4-FFF2-40B4-BE49-F238E27FC236}">
                <a16:creationId xmlns:a16="http://schemas.microsoft.com/office/drawing/2014/main" id="{4466E87F-8A57-4F74-8AF8-753D2B760633}"/>
              </a:ext>
            </a:extLst>
          </p:cNvPr>
          <p:cNvGraphicFramePr>
            <a:graphicFrameLocks noGrp="1"/>
          </p:cNvGraphicFramePr>
          <p:nvPr>
            <p:extLst>
              <p:ext uri="{D42A27DB-BD31-4B8C-83A1-F6EECF244321}">
                <p14:modId xmlns:p14="http://schemas.microsoft.com/office/powerpoint/2010/main" val="2452855695"/>
              </p:ext>
            </p:extLst>
          </p:nvPr>
        </p:nvGraphicFramePr>
        <p:xfrm>
          <a:off x="1884000" y="1706688"/>
          <a:ext cx="8424000" cy="3931920"/>
        </p:xfrm>
        <a:graphic>
          <a:graphicData uri="http://schemas.openxmlformats.org/drawingml/2006/table">
            <a:tbl>
              <a:tblPr/>
              <a:tblGrid>
                <a:gridCol w="2808000">
                  <a:extLst>
                    <a:ext uri="{9D8B030D-6E8A-4147-A177-3AD203B41FA5}">
                      <a16:colId xmlns:a16="http://schemas.microsoft.com/office/drawing/2014/main" val="1529300233"/>
                    </a:ext>
                  </a:extLst>
                </a:gridCol>
                <a:gridCol w="2808000">
                  <a:extLst>
                    <a:ext uri="{9D8B030D-6E8A-4147-A177-3AD203B41FA5}">
                      <a16:colId xmlns:a16="http://schemas.microsoft.com/office/drawing/2014/main" val="779839702"/>
                    </a:ext>
                  </a:extLst>
                </a:gridCol>
                <a:gridCol w="2808000">
                  <a:extLst>
                    <a:ext uri="{9D8B030D-6E8A-4147-A177-3AD203B41FA5}">
                      <a16:colId xmlns:a16="http://schemas.microsoft.com/office/drawing/2014/main" val="3656102711"/>
                    </a:ext>
                  </a:extLst>
                </a:gridCol>
              </a:tblGrid>
              <a:tr h="350919">
                <a:tc>
                  <a:txBody>
                    <a:bodyPr/>
                    <a:lstStyle/>
                    <a:p>
                      <a:pPr algn="ctr" rtl="0" fontAlgn="base"/>
                      <a:r>
                        <a:rPr lang="en-US" b="1" i="0">
                          <a:solidFill>
                            <a:srgbClr val="FFFFFF"/>
                          </a:solidFill>
                          <a:effectLst/>
                          <a:latin typeface="+mn-lt"/>
                        </a:rPr>
                        <a:t>Assignment​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22606" cap="flat" cmpd="sng" algn="ctr">
                      <a:solidFill>
                        <a:srgbClr val="FFFFFF"/>
                      </a:solidFill>
                      <a:prstDash val="solid"/>
                      <a:round/>
                      <a:headEnd type="none" w="med" len="med"/>
                      <a:tailEnd type="none" w="med" len="med"/>
                    </a:lnB>
                    <a:solidFill>
                      <a:srgbClr val="4472C4"/>
                    </a:solidFill>
                  </a:tcPr>
                </a:tc>
                <a:tc>
                  <a:txBody>
                    <a:bodyPr/>
                    <a:lstStyle/>
                    <a:p>
                      <a:pPr algn="ctr" rtl="0" fontAlgn="base"/>
                      <a:r>
                        <a:rPr lang="en-US" b="1" i="0">
                          <a:solidFill>
                            <a:srgbClr val="FFFFFF"/>
                          </a:solidFill>
                          <a:effectLst/>
                          <a:latin typeface="+mn-lt"/>
                        </a:rPr>
                        <a:t>Workload​</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22606" cap="flat" cmpd="sng" algn="ctr">
                      <a:solidFill>
                        <a:srgbClr val="FFFFFF"/>
                      </a:solidFill>
                      <a:prstDash val="solid"/>
                      <a:round/>
                      <a:headEnd type="none" w="med" len="med"/>
                      <a:tailEnd type="none" w="med" len="med"/>
                    </a:lnB>
                    <a:solidFill>
                      <a:srgbClr val="4472C4"/>
                    </a:solidFill>
                  </a:tcPr>
                </a:tc>
                <a:tc>
                  <a:txBody>
                    <a:bodyPr/>
                    <a:lstStyle/>
                    <a:p>
                      <a:pPr algn="ctr" rtl="0" fontAlgn="base"/>
                      <a:r>
                        <a:rPr lang="en-US" b="1" i="0">
                          <a:solidFill>
                            <a:srgbClr val="FFFFFF"/>
                          </a:solidFill>
                          <a:effectLst/>
                          <a:latin typeface="+mn-lt"/>
                        </a:rPr>
                        <a:t>Points​</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22606"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548401327"/>
                  </a:ext>
                </a:extLst>
              </a:tr>
              <a:tr h="350919">
                <a:tc>
                  <a:txBody>
                    <a:bodyPr/>
                    <a:lstStyle/>
                    <a:p>
                      <a:pPr algn="ctr" rtl="0" fontAlgn="base"/>
                      <a:r>
                        <a:rPr lang="en-US" b="0" i="0">
                          <a:solidFill>
                            <a:srgbClr val="000000"/>
                          </a:solidFill>
                          <a:effectLst/>
                          <a:latin typeface="+mn-lt"/>
                        </a:rPr>
                        <a:t>Lectures</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22606"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24​</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22606"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22606"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249303509"/>
                  </a:ext>
                </a:extLst>
              </a:tr>
              <a:tr h="350919">
                <a:tc>
                  <a:txBody>
                    <a:bodyPr/>
                    <a:lstStyle/>
                    <a:p>
                      <a:pPr algn="ctr" rtl="0" fontAlgn="base"/>
                      <a:r>
                        <a:rPr lang="en-US" b="0" i="0">
                          <a:solidFill>
                            <a:srgbClr val="000000"/>
                          </a:solidFill>
                          <a:effectLst/>
                          <a:latin typeface="+mn-lt"/>
                        </a:rPr>
                        <a:t>Group Work​</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20​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20​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75745778"/>
                  </a:ext>
                </a:extLst>
              </a:tr>
              <a:tr h="350919">
                <a:tc>
                  <a:txBody>
                    <a:bodyPr/>
                    <a:lstStyle/>
                    <a:p>
                      <a:pPr algn="ctr" rtl="0" fontAlgn="base"/>
                      <a:r>
                        <a:rPr lang="en-US" b="0" i="0">
                          <a:solidFill>
                            <a:srgbClr val="000000"/>
                          </a:solidFill>
                          <a:effectLst/>
                          <a:latin typeface="+mn-lt"/>
                        </a:rPr>
                        <a:t>(4) Learning Diary </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8 ​</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10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517232282"/>
                  </a:ext>
                </a:extLst>
              </a:tr>
              <a:tr h="350919">
                <a:tc>
                  <a:txBody>
                    <a:bodyPr/>
                    <a:lstStyle/>
                    <a:p>
                      <a:pPr algn="ctr" rtl="0" fontAlgn="base"/>
                      <a:r>
                        <a:rPr lang="en-US" b="0" i="0">
                          <a:solidFill>
                            <a:srgbClr val="000000"/>
                          </a:solidFill>
                          <a:effectLst/>
                          <a:latin typeface="+mn-lt"/>
                        </a:rPr>
                        <a:t>Presentation​</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30​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25​</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816847424"/>
                  </a:ext>
                </a:extLst>
              </a:tr>
              <a:tr h="350919">
                <a:tc>
                  <a:txBody>
                    <a:bodyPr/>
                    <a:lstStyle/>
                    <a:p>
                      <a:pPr algn="ctr" rtl="0" fontAlgn="base"/>
                      <a:r>
                        <a:rPr lang="en-US" b="0" i="0">
                          <a:solidFill>
                            <a:srgbClr val="000000"/>
                          </a:solidFill>
                          <a:effectLst/>
                          <a:latin typeface="+mn-lt"/>
                        </a:rPr>
                        <a:t>Peer-review​</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4​</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10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498349904"/>
                  </a:ext>
                </a:extLst>
              </a:tr>
              <a:tr h="350919">
                <a:tc>
                  <a:txBody>
                    <a:bodyPr/>
                    <a:lstStyle/>
                    <a:p>
                      <a:pPr algn="ctr" rtl="0" fontAlgn="base"/>
                      <a:r>
                        <a:rPr lang="en-US" b="0" i="0">
                          <a:solidFill>
                            <a:srgbClr val="000000"/>
                          </a:solidFill>
                          <a:effectLst/>
                          <a:latin typeface="+mn-lt"/>
                        </a:rPr>
                        <a:t>Essay​</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40​</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base"/>
                      <a:r>
                        <a:rPr lang="en-US" b="0" i="0">
                          <a:solidFill>
                            <a:srgbClr val="000000"/>
                          </a:solidFill>
                          <a:effectLst/>
                          <a:latin typeface="+mn-lt"/>
                        </a:rPr>
                        <a:t>35​</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31557217"/>
                  </a:ext>
                </a:extLst>
              </a:tr>
              <a:tr h="350919">
                <a:tc>
                  <a:txBody>
                    <a:bodyPr/>
                    <a:lstStyle/>
                    <a:p>
                      <a:pPr algn="ctr" rtl="0" fontAlgn="base"/>
                      <a:r>
                        <a:rPr lang="en-US" b="1" i="0">
                          <a:solidFill>
                            <a:srgbClr val="000000"/>
                          </a:solidFill>
                          <a:effectLst/>
                          <a:latin typeface="+mn-lt"/>
                        </a:rPr>
                        <a:t>Total</a:t>
                      </a:r>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1" i="0">
                          <a:solidFill>
                            <a:srgbClr val="000000"/>
                          </a:solidFill>
                          <a:effectLst/>
                          <a:latin typeface="+mn-lt"/>
                        </a:rPr>
                        <a:t>126</a:t>
                      </a:r>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1" i="0">
                          <a:solidFill>
                            <a:srgbClr val="000000"/>
                          </a:solidFill>
                          <a:effectLst/>
                          <a:latin typeface="+mn-lt"/>
                        </a:rPr>
                        <a:t>100</a:t>
                      </a:r>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57235038"/>
                  </a:ext>
                </a:extLst>
              </a:tr>
              <a:tr h="350919">
                <a:tc>
                  <a:txBody>
                    <a:bodyPr/>
                    <a:lstStyle/>
                    <a:p>
                      <a:pPr algn="ctr" rtl="0" fontAlgn="base"/>
                      <a:r>
                        <a:rPr lang="en-US" b="1" i="0">
                          <a:solidFill>
                            <a:srgbClr val="000000"/>
                          </a:solidFill>
                          <a:effectLst/>
                          <a:latin typeface="+mn-lt"/>
                        </a:rPr>
                        <a:t>Extra points</a:t>
                      </a:r>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auto"/>
                      <a:r>
                        <a:rPr lang="en-US" b="1"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tc>
                  <a:txBody>
                    <a:bodyPr/>
                    <a:lstStyle/>
                    <a:p>
                      <a:pPr algn="ctr" rtl="0" fontAlgn="auto"/>
                      <a:r>
                        <a:rPr lang="en-US" b="1"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676520110"/>
                  </a:ext>
                </a:extLst>
              </a:tr>
              <a:tr h="614109">
                <a:tc>
                  <a:txBody>
                    <a:bodyPr/>
                    <a:lstStyle/>
                    <a:p>
                      <a:pPr algn="ctr" rtl="0" fontAlgn="base"/>
                      <a:r>
                        <a:rPr lang="en-US" b="0" i="0">
                          <a:solidFill>
                            <a:srgbClr val="000000"/>
                          </a:solidFill>
                          <a:effectLst/>
                          <a:latin typeface="+mn-lt"/>
                        </a:rPr>
                        <a:t>Attendance​</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en-US" b="0" i="0">
                          <a:solidFill>
                            <a:srgbClr val="000000"/>
                          </a:solidFill>
                          <a:effectLst/>
                          <a:latin typeface="+mn-lt"/>
                        </a:rPr>
                        <a:t>-​</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tc>
                  <a:txBody>
                    <a:bodyPr/>
                    <a:lstStyle/>
                    <a:p>
                      <a:pPr algn="ctr" rtl="0" fontAlgn="base"/>
                      <a:r>
                        <a:rPr lang="fr-FR" b="0" i="0">
                          <a:solidFill>
                            <a:srgbClr val="000000"/>
                          </a:solidFill>
                          <a:effectLst/>
                          <a:latin typeface="+mn-lt"/>
                        </a:rPr>
                        <a:t>0.5pts/lecture* ​</a:t>
                      </a:r>
                    </a:p>
                    <a:p>
                      <a:pPr algn="ctr" rtl="0" fontAlgn="base"/>
                      <a:r>
                        <a:rPr lang="fr-FR" b="0" i="0">
                          <a:solidFill>
                            <a:srgbClr val="000000"/>
                          </a:solidFill>
                          <a:effectLst/>
                          <a:latin typeface="+mn-lt"/>
                        </a:rPr>
                        <a:t>(max 5 points)​</a:t>
                      </a:r>
                    </a:p>
                  </a:txBody>
                  <a:tcPr anchor="ctr">
                    <a:lnL w="7531" cap="flat" cmpd="sng" algn="ctr">
                      <a:solidFill>
                        <a:srgbClr val="FFFFFF"/>
                      </a:solidFill>
                      <a:prstDash val="solid"/>
                      <a:round/>
                      <a:headEnd type="none" w="med" len="med"/>
                      <a:tailEnd type="none" w="med" len="med"/>
                    </a:lnL>
                    <a:lnR w="7531" cap="flat" cmpd="sng" algn="ctr">
                      <a:solidFill>
                        <a:srgbClr val="FFFFFF"/>
                      </a:solidFill>
                      <a:prstDash val="solid"/>
                      <a:round/>
                      <a:headEnd type="none" w="med" len="med"/>
                      <a:tailEnd type="none" w="med" len="med"/>
                    </a:lnR>
                    <a:lnT w="7531" cap="flat" cmpd="sng" algn="ctr">
                      <a:solidFill>
                        <a:srgbClr val="FFFFFF"/>
                      </a:solidFill>
                      <a:prstDash val="solid"/>
                      <a:round/>
                      <a:headEnd type="none" w="med" len="med"/>
                      <a:tailEnd type="none" w="med" len="med"/>
                    </a:lnT>
                    <a:lnB w="753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19288708"/>
                  </a:ext>
                </a:extLst>
              </a:tr>
            </a:tbl>
          </a:graphicData>
        </a:graphic>
      </p:graphicFrame>
      <p:sp>
        <p:nvSpPr>
          <p:cNvPr id="11" name="TextBox 10">
            <a:extLst>
              <a:ext uri="{FF2B5EF4-FFF2-40B4-BE49-F238E27FC236}">
                <a16:creationId xmlns:a16="http://schemas.microsoft.com/office/drawing/2014/main" id="{B043B25D-36BB-4232-A270-FDA78D6B4F28}"/>
              </a:ext>
            </a:extLst>
          </p:cNvPr>
          <p:cNvSpPr txBox="1"/>
          <p:nvPr/>
        </p:nvSpPr>
        <p:spPr>
          <a:xfrm>
            <a:off x="7369921" y="5638608"/>
            <a:ext cx="3078884" cy="523220"/>
          </a:xfrm>
          <a:prstGeom prst="rect">
            <a:avLst/>
          </a:prstGeom>
          <a:noFill/>
        </p:spPr>
        <p:txBody>
          <a:bodyPr wrap="square" lIns="91440" tIns="45720" rIns="91440" bIns="45720" anchor="t">
            <a:spAutoFit/>
          </a:bodyPr>
          <a:lstStyle/>
          <a:p>
            <a:pPr algn="just"/>
            <a:r>
              <a:rPr lang="en-US" sz="1400" b="0" i="0" u="none" strike="noStrike">
                <a:solidFill>
                  <a:srgbClr val="000000"/>
                </a:solidFill>
                <a:effectLst/>
              </a:rPr>
              <a:t>* day of peer-review, group work </a:t>
            </a:r>
            <a:r>
              <a:rPr lang="en-US" sz="1400">
                <a:solidFill>
                  <a:srgbClr val="000000"/>
                </a:solidFill>
              </a:rPr>
              <a:t>and your</a:t>
            </a:r>
            <a:r>
              <a:rPr lang="en-US" sz="1400" b="0" i="0" u="none" strike="noStrike">
                <a:solidFill>
                  <a:srgbClr val="000000"/>
                </a:solidFill>
                <a:effectLst/>
              </a:rPr>
              <a:t> presentation" do not count</a:t>
            </a:r>
            <a:r>
              <a:rPr lang="en-US" sz="1400" b="0" i="0">
                <a:solidFill>
                  <a:srgbClr val="000000"/>
                </a:solidFill>
                <a:effectLst/>
              </a:rPr>
              <a:t>​</a:t>
            </a:r>
            <a:endParaRPr lang="en-US" sz="1400"/>
          </a:p>
        </p:txBody>
      </p:sp>
    </p:spTree>
    <p:extLst>
      <p:ext uri="{BB962C8B-B14F-4D97-AF65-F5344CB8AC3E}">
        <p14:creationId xmlns:p14="http://schemas.microsoft.com/office/powerpoint/2010/main" val="31332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CC6B-3382-49A4-8F04-43E992672EEE}"/>
              </a:ext>
            </a:extLst>
          </p:cNvPr>
          <p:cNvSpPr>
            <a:spLocks noGrp="1"/>
          </p:cNvSpPr>
          <p:nvPr>
            <p:ph type="title"/>
          </p:nvPr>
        </p:nvSpPr>
        <p:spPr/>
        <p:txBody>
          <a:bodyPr/>
          <a:lstStyle/>
          <a:p>
            <a:r>
              <a:rPr lang="en-US">
                <a:ea typeface="+mj-lt"/>
                <a:cs typeface="+mj-lt"/>
              </a:rPr>
              <a:t>Workload and grades</a:t>
            </a:r>
            <a:endParaRPr lang="en-US"/>
          </a:p>
        </p:txBody>
      </p:sp>
      <p:sp>
        <p:nvSpPr>
          <p:cNvPr id="3" name="Date Placeholder 2">
            <a:extLst>
              <a:ext uri="{FF2B5EF4-FFF2-40B4-BE49-F238E27FC236}">
                <a16:creationId xmlns:a16="http://schemas.microsoft.com/office/drawing/2014/main" id="{D78D5A92-6724-4FFC-9EE7-3E7100BC9578}"/>
              </a:ext>
            </a:extLst>
          </p:cNvPr>
          <p:cNvSpPr>
            <a:spLocks noGrp="1"/>
          </p:cNvSpPr>
          <p:nvPr>
            <p:ph type="dt" sz="half" idx="10"/>
          </p:nvPr>
        </p:nvSpPr>
        <p:spPr/>
        <p:txBody>
          <a:bodyPr/>
          <a:lstStyle/>
          <a:p>
            <a:fld id="{4CC6797F-C135-444D-BD4D-306E17978E4E}" type="datetime1">
              <a:rPr lang="fi-FI" smtClean="0"/>
              <a:t>11.1.2022</a:t>
            </a:fld>
            <a:endParaRPr lang="fi-FI"/>
          </a:p>
        </p:txBody>
      </p:sp>
      <p:sp>
        <p:nvSpPr>
          <p:cNvPr id="4" name="Footer Placeholder 3">
            <a:extLst>
              <a:ext uri="{FF2B5EF4-FFF2-40B4-BE49-F238E27FC236}">
                <a16:creationId xmlns:a16="http://schemas.microsoft.com/office/drawing/2014/main" id="{6FDF81E0-FFFB-4386-BF07-7DA2DACC3C0E}"/>
              </a:ext>
            </a:extLst>
          </p:cNvPr>
          <p:cNvSpPr>
            <a:spLocks noGrp="1"/>
          </p:cNvSpPr>
          <p:nvPr>
            <p:ph type="ftr" sz="quarter" idx="11"/>
          </p:nvPr>
        </p:nvSpPr>
        <p:spPr/>
        <p:txBody>
          <a:bodyPr/>
          <a:lstStyle/>
          <a:p>
            <a:r>
              <a:rPr lang="fi-FI"/>
              <a:t>Biomolecules ELEC-E3260</a:t>
            </a:r>
          </a:p>
        </p:txBody>
      </p:sp>
      <p:sp>
        <p:nvSpPr>
          <p:cNvPr id="5" name="Slide Number Placeholder 4">
            <a:extLst>
              <a:ext uri="{FF2B5EF4-FFF2-40B4-BE49-F238E27FC236}">
                <a16:creationId xmlns:a16="http://schemas.microsoft.com/office/drawing/2014/main" id="{8D3F2838-4680-4A94-9018-D39DA4F884B5}"/>
              </a:ext>
            </a:extLst>
          </p:cNvPr>
          <p:cNvSpPr>
            <a:spLocks noGrp="1"/>
          </p:cNvSpPr>
          <p:nvPr>
            <p:ph type="sldNum" sz="quarter" idx="12"/>
          </p:nvPr>
        </p:nvSpPr>
        <p:spPr/>
        <p:txBody>
          <a:bodyPr/>
          <a:lstStyle/>
          <a:p>
            <a:fld id="{8C3F6E29-D058-47D0-9DA3-FE8FB354C34C}" type="slidenum">
              <a:rPr lang="fi-FI" smtClean="0"/>
              <a:t>15</a:t>
            </a:fld>
            <a:endParaRPr lang="fi-FI"/>
          </a:p>
        </p:txBody>
      </p:sp>
      <p:graphicFrame>
        <p:nvGraphicFramePr>
          <p:cNvPr id="6" name="Table 6">
            <a:extLst>
              <a:ext uri="{FF2B5EF4-FFF2-40B4-BE49-F238E27FC236}">
                <a16:creationId xmlns:a16="http://schemas.microsoft.com/office/drawing/2014/main" id="{E30BF5B0-D956-4D37-98B9-D8C70AEE2B69}"/>
              </a:ext>
            </a:extLst>
          </p:cNvPr>
          <p:cNvGraphicFramePr>
            <a:graphicFrameLocks noGrp="1"/>
          </p:cNvGraphicFramePr>
          <p:nvPr>
            <p:extLst>
              <p:ext uri="{D42A27DB-BD31-4B8C-83A1-F6EECF244321}">
                <p14:modId xmlns:p14="http://schemas.microsoft.com/office/powerpoint/2010/main" val="423045834"/>
              </p:ext>
            </p:extLst>
          </p:nvPr>
        </p:nvGraphicFramePr>
        <p:xfrm>
          <a:off x="1868245" y="2452564"/>
          <a:ext cx="8168640" cy="2595879"/>
        </p:xfrm>
        <a:graphic>
          <a:graphicData uri="http://schemas.openxmlformats.org/drawingml/2006/table">
            <a:tbl>
              <a:tblPr firstRow="1" bandRow="1">
                <a:tableStyleId>{21E4AEA4-8DFA-4A89-87EB-49C32662AFE0}</a:tableStyleId>
              </a:tblPr>
              <a:tblGrid>
                <a:gridCol w="4084320">
                  <a:extLst>
                    <a:ext uri="{9D8B030D-6E8A-4147-A177-3AD203B41FA5}">
                      <a16:colId xmlns:a16="http://schemas.microsoft.com/office/drawing/2014/main" val="3407201362"/>
                    </a:ext>
                  </a:extLst>
                </a:gridCol>
                <a:gridCol w="4084320">
                  <a:extLst>
                    <a:ext uri="{9D8B030D-6E8A-4147-A177-3AD203B41FA5}">
                      <a16:colId xmlns:a16="http://schemas.microsoft.com/office/drawing/2014/main" val="1664916382"/>
                    </a:ext>
                  </a:extLst>
                </a:gridCol>
              </a:tblGrid>
              <a:tr h="370840">
                <a:tc>
                  <a:txBody>
                    <a:bodyPr/>
                    <a:lstStyle/>
                    <a:p>
                      <a:pPr algn="ctr"/>
                      <a:r>
                        <a:rPr lang="en-US"/>
                        <a:t>Number of points</a:t>
                      </a:r>
                    </a:p>
                  </a:txBody>
                  <a:tcPr/>
                </a:tc>
                <a:tc>
                  <a:txBody>
                    <a:bodyPr/>
                    <a:lstStyle/>
                    <a:p>
                      <a:pPr algn="ctr"/>
                      <a:r>
                        <a:rPr lang="en-US"/>
                        <a:t>Grade</a:t>
                      </a:r>
                    </a:p>
                  </a:txBody>
                  <a:tcPr/>
                </a:tc>
                <a:extLst>
                  <a:ext uri="{0D108BD9-81ED-4DB2-BD59-A6C34878D82A}">
                    <a16:rowId xmlns:a16="http://schemas.microsoft.com/office/drawing/2014/main" val="2651604394"/>
                  </a:ext>
                </a:extLst>
              </a:tr>
              <a:tr h="370840">
                <a:tc>
                  <a:txBody>
                    <a:bodyPr/>
                    <a:lstStyle/>
                    <a:p>
                      <a:pPr algn="ctr"/>
                      <a:r>
                        <a:rPr lang="en-US"/>
                        <a:t>&gt;50</a:t>
                      </a:r>
                    </a:p>
                  </a:txBody>
                  <a:tcPr/>
                </a:tc>
                <a:tc>
                  <a:txBody>
                    <a:bodyPr/>
                    <a:lstStyle/>
                    <a:p>
                      <a:pPr algn="ctr"/>
                      <a:r>
                        <a:rPr lang="en-US"/>
                        <a:t>Fail</a:t>
                      </a:r>
                    </a:p>
                  </a:txBody>
                  <a:tcPr/>
                </a:tc>
                <a:extLst>
                  <a:ext uri="{0D108BD9-81ED-4DB2-BD59-A6C34878D82A}">
                    <a16:rowId xmlns:a16="http://schemas.microsoft.com/office/drawing/2014/main" val="2631730312"/>
                  </a:ext>
                </a:extLst>
              </a:tr>
              <a:tr h="370840">
                <a:tc>
                  <a:txBody>
                    <a:bodyPr/>
                    <a:lstStyle/>
                    <a:p>
                      <a:pPr algn="ctr"/>
                      <a:r>
                        <a:rPr lang="en-US"/>
                        <a:t>50-59</a:t>
                      </a:r>
                    </a:p>
                  </a:txBody>
                  <a:tcPr/>
                </a:tc>
                <a:tc>
                  <a:txBody>
                    <a:bodyPr/>
                    <a:lstStyle/>
                    <a:p>
                      <a:pPr algn="ctr"/>
                      <a:r>
                        <a:rPr lang="en-US"/>
                        <a:t>1</a:t>
                      </a:r>
                    </a:p>
                  </a:txBody>
                  <a:tcPr/>
                </a:tc>
                <a:extLst>
                  <a:ext uri="{0D108BD9-81ED-4DB2-BD59-A6C34878D82A}">
                    <a16:rowId xmlns:a16="http://schemas.microsoft.com/office/drawing/2014/main" val="3958592629"/>
                  </a:ext>
                </a:extLst>
              </a:tr>
              <a:tr h="370840">
                <a:tc>
                  <a:txBody>
                    <a:bodyPr/>
                    <a:lstStyle/>
                    <a:p>
                      <a:pPr algn="ctr"/>
                      <a:r>
                        <a:rPr lang="en-US"/>
                        <a:t>60-69</a:t>
                      </a:r>
                    </a:p>
                  </a:txBody>
                  <a:tcPr/>
                </a:tc>
                <a:tc>
                  <a:txBody>
                    <a:bodyPr/>
                    <a:lstStyle/>
                    <a:p>
                      <a:pPr algn="ctr"/>
                      <a:r>
                        <a:rPr lang="en-US"/>
                        <a:t>2</a:t>
                      </a:r>
                    </a:p>
                  </a:txBody>
                  <a:tcPr/>
                </a:tc>
                <a:extLst>
                  <a:ext uri="{0D108BD9-81ED-4DB2-BD59-A6C34878D82A}">
                    <a16:rowId xmlns:a16="http://schemas.microsoft.com/office/drawing/2014/main" val="439855595"/>
                  </a:ext>
                </a:extLst>
              </a:tr>
              <a:tr h="370840">
                <a:tc>
                  <a:txBody>
                    <a:bodyPr/>
                    <a:lstStyle/>
                    <a:p>
                      <a:pPr algn="ctr"/>
                      <a:r>
                        <a:rPr lang="en-US"/>
                        <a:t>70-79</a:t>
                      </a:r>
                    </a:p>
                  </a:txBody>
                  <a:tcPr/>
                </a:tc>
                <a:tc>
                  <a:txBody>
                    <a:bodyPr/>
                    <a:lstStyle/>
                    <a:p>
                      <a:pPr algn="ctr"/>
                      <a:r>
                        <a:rPr lang="en-US"/>
                        <a:t>3</a:t>
                      </a:r>
                    </a:p>
                  </a:txBody>
                  <a:tcPr/>
                </a:tc>
                <a:extLst>
                  <a:ext uri="{0D108BD9-81ED-4DB2-BD59-A6C34878D82A}">
                    <a16:rowId xmlns:a16="http://schemas.microsoft.com/office/drawing/2014/main" val="2784988126"/>
                  </a:ext>
                </a:extLst>
              </a:tr>
              <a:tr h="370840">
                <a:tc>
                  <a:txBody>
                    <a:bodyPr/>
                    <a:lstStyle/>
                    <a:p>
                      <a:pPr algn="ctr"/>
                      <a:r>
                        <a:rPr lang="en-US"/>
                        <a:t>80-89</a:t>
                      </a:r>
                    </a:p>
                  </a:txBody>
                  <a:tcPr/>
                </a:tc>
                <a:tc>
                  <a:txBody>
                    <a:bodyPr/>
                    <a:lstStyle/>
                    <a:p>
                      <a:pPr algn="ctr"/>
                      <a:r>
                        <a:rPr lang="en-US"/>
                        <a:t>4</a:t>
                      </a:r>
                    </a:p>
                  </a:txBody>
                  <a:tcPr/>
                </a:tc>
                <a:extLst>
                  <a:ext uri="{0D108BD9-81ED-4DB2-BD59-A6C34878D82A}">
                    <a16:rowId xmlns:a16="http://schemas.microsoft.com/office/drawing/2014/main" val="411883414"/>
                  </a:ext>
                </a:extLst>
              </a:tr>
              <a:tr h="370839">
                <a:tc>
                  <a:txBody>
                    <a:bodyPr/>
                    <a:lstStyle/>
                    <a:p>
                      <a:pPr lvl="0" algn="ctr">
                        <a:buNone/>
                      </a:pPr>
                      <a:r>
                        <a:rPr lang="en-US"/>
                        <a:t>90-100</a:t>
                      </a:r>
                    </a:p>
                  </a:txBody>
                  <a:tcPr/>
                </a:tc>
                <a:tc>
                  <a:txBody>
                    <a:bodyPr/>
                    <a:lstStyle/>
                    <a:p>
                      <a:pPr lvl="0" algn="ctr">
                        <a:buNone/>
                      </a:pPr>
                      <a:r>
                        <a:rPr lang="en-US"/>
                        <a:t>5</a:t>
                      </a:r>
                    </a:p>
                  </a:txBody>
                  <a:tcPr/>
                </a:tc>
                <a:extLst>
                  <a:ext uri="{0D108BD9-81ED-4DB2-BD59-A6C34878D82A}">
                    <a16:rowId xmlns:a16="http://schemas.microsoft.com/office/drawing/2014/main" val="2813303402"/>
                  </a:ext>
                </a:extLst>
              </a:tr>
            </a:tbl>
          </a:graphicData>
        </a:graphic>
      </p:graphicFrame>
    </p:spTree>
    <p:extLst>
      <p:ext uri="{BB962C8B-B14F-4D97-AF65-F5344CB8AC3E}">
        <p14:creationId xmlns:p14="http://schemas.microsoft.com/office/powerpoint/2010/main" val="104670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3251A-60ED-46AC-82C9-6C24707A7B1C}"/>
              </a:ext>
            </a:extLst>
          </p:cNvPr>
          <p:cNvSpPr>
            <a:spLocks noGrp="1"/>
          </p:cNvSpPr>
          <p:nvPr>
            <p:ph type="title"/>
          </p:nvPr>
        </p:nvSpPr>
        <p:spPr/>
        <p:txBody>
          <a:bodyPr/>
          <a:lstStyle/>
          <a:p>
            <a:r>
              <a:rPr lang="en-US"/>
              <a:t>Deadlines</a:t>
            </a:r>
            <a:endParaRPr lang="fi-FI"/>
          </a:p>
        </p:txBody>
      </p:sp>
      <p:sp>
        <p:nvSpPr>
          <p:cNvPr id="3" name="Date Placeholder 2">
            <a:extLst>
              <a:ext uri="{FF2B5EF4-FFF2-40B4-BE49-F238E27FC236}">
                <a16:creationId xmlns:a16="http://schemas.microsoft.com/office/drawing/2014/main" id="{20C80824-7995-43C8-8F26-9D3F8154F6FD}"/>
              </a:ext>
            </a:extLst>
          </p:cNvPr>
          <p:cNvSpPr>
            <a:spLocks noGrp="1"/>
          </p:cNvSpPr>
          <p:nvPr>
            <p:ph type="dt" sz="half" idx="10"/>
          </p:nvPr>
        </p:nvSpPr>
        <p:spPr/>
        <p:txBody>
          <a:bodyPr/>
          <a:lstStyle/>
          <a:p>
            <a:fld id="{4CC6797F-C135-444D-BD4D-306E17978E4E}" type="datetime1">
              <a:rPr lang="fi-FI" smtClean="0"/>
              <a:t>11.1.2022</a:t>
            </a:fld>
            <a:endParaRPr lang="fi-FI"/>
          </a:p>
        </p:txBody>
      </p:sp>
      <p:sp>
        <p:nvSpPr>
          <p:cNvPr id="4" name="Footer Placeholder 3">
            <a:extLst>
              <a:ext uri="{FF2B5EF4-FFF2-40B4-BE49-F238E27FC236}">
                <a16:creationId xmlns:a16="http://schemas.microsoft.com/office/drawing/2014/main" id="{12F4535B-F8BE-4521-A7BB-22E82B632980}"/>
              </a:ext>
            </a:extLst>
          </p:cNvPr>
          <p:cNvSpPr>
            <a:spLocks noGrp="1"/>
          </p:cNvSpPr>
          <p:nvPr>
            <p:ph type="ftr" sz="quarter" idx="11"/>
          </p:nvPr>
        </p:nvSpPr>
        <p:spPr/>
        <p:txBody>
          <a:bodyPr/>
          <a:lstStyle/>
          <a:p>
            <a:r>
              <a:rPr lang="fi-FI"/>
              <a:t>Biomolecules ELEC-E3260</a:t>
            </a:r>
          </a:p>
        </p:txBody>
      </p:sp>
      <p:sp>
        <p:nvSpPr>
          <p:cNvPr id="5" name="Slide Number Placeholder 4">
            <a:extLst>
              <a:ext uri="{FF2B5EF4-FFF2-40B4-BE49-F238E27FC236}">
                <a16:creationId xmlns:a16="http://schemas.microsoft.com/office/drawing/2014/main" id="{967FD342-4F15-40D1-9ED9-18767AC53F41}"/>
              </a:ext>
            </a:extLst>
          </p:cNvPr>
          <p:cNvSpPr>
            <a:spLocks noGrp="1"/>
          </p:cNvSpPr>
          <p:nvPr>
            <p:ph type="sldNum" sz="quarter" idx="12"/>
          </p:nvPr>
        </p:nvSpPr>
        <p:spPr/>
        <p:txBody>
          <a:bodyPr/>
          <a:lstStyle/>
          <a:p>
            <a:fld id="{8C3F6E29-D058-47D0-9DA3-FE8FB354C34C}" type="slidenum">
              <a:rPr lang="fi-FI" smtClean="0"/>
              <a:t>16</a:t>
            </a:fld>
            <a:endParaRPr lang="fi-FI"/>
          </a:p>
        </p:txBody>
      </p:sp>
      <p:graphicFrame>
        <p:nvGraphicFramePr>
          <p:cNvPr id="10" name="Table 6">
            <a:extLst>
              <a:ext uri="{FF2B5EF4-FFF2-40B4-BE49-F238E27FC236}">
                <a16:creationId xmlns:a16="http://schemas.microsoft.com/office/drawing/2014/main" id="{306F90DC-794C-4445-B9A8-FB1C7946E334}"/>
              </a:ext>
            </a:extLst>
          </p:cNvPr>
          <p:cNvGraphicFramePr>
            <a:graphicFrameLocks noGrp="1"/>
          </p:cNvGraphicFramePr>
          <p:nvPr>
            <p:ph sz="half" idx="1"/>
            <p:extLst>
              <p:ext uri="{D42A27DB-BD31-4B8C-83A1-F6EECF244321}">
                <p14:modId xmlns:p14="http://schemas.microsoft.com/office/powerpoint/2010/main" val="816581011"/>
              </p:ext>
            </p:extLst>
          </p:nvPr>
        </p:nvGraphicFramePr>
        <p:xfrm>
          <a:off x="722616" y="1493212"/>
          <a:ext cx="10746768" cy="4023360"/>
        </p:xfrm>
        <a:graphic>
          <a:graphicData uri="http://schemas.openxmlformats.org/drawingml/2006/table">
            <a:tbl>
              <a:tblPr firstRow="1" bandRow="1">
                <a:tableStyleId>{21E4AEA4-8DFA-4A89-87EB-49C32662AFE0}</a:tableStyleId>
              </a:tblPr>
              <a:tblGrid>
                <a:gridCol w="5373384">
                  <a:extLst>
                    <a:ext uri="{9D8B030D-6E8A-4147-A177-3AD203B41FA5}">
                      <a16:colId xmlns:a16="http://schemas.microsoft.com/office/drawing/2014/main" val="245482473"/>
                    </a:ext>
                  </a:extLst>
                </a:gridCol>
                <a:gridCol w="5373384">
                  <a:extLst>
                    <a:ext uri="{9D8B030D-6E8A-4147-A177-3AD203B41FA5}">
                      <a16:colId xmlns:a16="http://schemas.microsoft.com/office/drawing/2014/main" val="3433576432"/>
                    </a:ext>
                  </a:extLst>
                </a:gridCol>
              </a:tblGrid>
              <a:tr h="0">
                <a:tc>
                  <a:txBody>
                    <a:bodyPr/>
                    <a:lstStyle/>
                    <a:p>
                      <a:pPr algn="ctr"/>
                      <a:r>
                        <a:rPr lang="en-US"/>
                        <a:t>Assignment </a:t>
                      </a:r>
                    </a:p>
                  </a:txBody>
                  <a:tcPr/>
                </a:tc>
                <a:tc>
                  <a:txBody>
                    <a:bodyPr/>
                    <a:lstStyle/>
                    <a:p>
                      <a:pPr lvl="0" algn="ctr">
                        <a:buNone/>
                      </a:pPr>
                      <a:r>
                        <a:rPr lang="en-US"/>
                        <a:t>Deadline – @6PM</a:t>
                      </a:r>
                    </a:p>
                  </a:txBody>
                  <a:tcPr/>
                </a:tc>
                <a:extLst>
                  <a:ext uri="{0D108BD9-81ED-4DB2-BD59-A6C34878D82A}">
                    <a16:rowId xmlns:a16="http://schemas.microsoft.com/office/drawing/2014/main" val="187799745"/>
                  </a:ext>
                </a:extLst>
              </a:tr>
              <a:tr h="0">
                <a:tc>
                  <a:txBody>
                    <a:bodyPr/>
                    <a:lstStyle/>
                    <a:p>
                      <a:pPr lvl="0" algn="ctr">
                        <a:buNone/>
                      </a:pPr>
                      <a:r>
                        <a:rPr lang="en-US" sz="1800" b="0" i="0" u="none" strike="noStrike" noProof="0">
                          <a:latin typeface="+mn-lt"/>
                        </a:rPr>
                        <a:t>Learning Diary 1</a:t>
                      </a:r>
                      <a:endParaRPr lang="en-US">
                        <a:latin typeface="+mn-lt"/>
                      </a:endParaRPr>
                    </a:p>
                  </a:txBody>
                  <a:tcPr anchor="ctr"/>
                </a:tc>
                <a:tc>
                  <a:txBody>
                    <a:bodyPr/>
                    <a:lstStyle/>
                    <a:p>
                      <a:pPr lvl="0" algn="ctr">
                        <a:buNone/>
                      </a:pPr>
                      <a:r>
                        <a:rPr lang="en-US" sz="1800" b="0" i="0" u="none" strike="noStrike" noProof="0" dirty="0">
                          <a:latin typeface="+mn-lt"/>
                        </a:rPr>
                        <a:t>14</a:t>
                      </a:r>
                      <a:r>
                        <a:rPr lang="en-US" sz="1800" b="0" i="0" u="none" strike="noStrike" baseline="30000" noProof="0" dirty="0">
                          <a:latin typeface="+mn-lt"/>
                        </a:rPr>
                        <a:t>th</a:t>
                      </a:r>
                      <a:r>
                        <a:rPr lang="en-US" sz="1800" b="0" i="0" u="none" strike="noStrike" noProof="0" dirty="0">
                          <a:latin typeface="+mn-lt"/>
                        </a:rPr>
                        <a:t> Jan</a:t>
                      </a:r>
                      <a:endParaRPr lang="en-US" dirty="0">
                        <a:latin typeface="+mn-lt"/>
                      </a:endParaRPr>
                    </a:p>
                  </a:txBody>
                  <a:tcPr anchor="ctr"/>
                </a:tc>
                <a:extLst>
                  <a:ext uri="{0D108BD9-81ED-4DB2-BD59-A6C34878D82A}">
                    <a16:rowId xmlns:a16="http://schemas.microsoft.com/office/drawing/2014/main" val="3331425568"/>
                  </a:ext>
                </a:extLst>
              </a:tr>
              <a:tr h="0">
                <a:tc>
                  <a:txBody>
                    <a:bodyPr/>
                    <a:lstStyle/>
                    <a:p>
                      <a:pPr lvl="0" algn="ctr">
                        <a:buNone/>
                      </a:pPr>
                      <a:r>
                        <a:rPr lang="en-US" sz="1800" b="0" i="0" u="none" strike="noStrike" noProof="0">
                          <a:latin typeface="+mn-lt"/>
                        </a:rPr>
                        <a:t>Learning Diary 2</a:t>
                      </a:r>
                      <a:endParaRPr lang="en-US">
                        <a:latin typeface="+mn-lt"/>
                      </a:endParaRPr>
                    </a:p>
                  </a:txBody>
                  <a:tcPr anchor="ctr"/>
                </a:tc>
                <a:tc>
                  <a:txBody>
                    <a:bodyPr/>
                    <a:lstStyle/>
                    <a:p>
                      <a:pPr marL="0" lvl="0" indent="0" algn="ctr">
                        <a:lnSpc>
                          <a:spcPct val="100000"/>
                        </a:lnSpc>
                        <a:spcBef>
                          <a:spcPts val="0"/>
                        </a:spcBef>
                        <a:spcAft>
                          <a:spcPts val="0"/>
                        </a:spcAft>
                        <a:buNone/>
                      </a:pPr>
                      <a:r>
                        <a:rPr lang="en-US" sz="1800" b="0" i="0" u="none" strike="noStrike" noProof="0" dirty="0">
                          <a:latin typeface="+mn-lt"/>
                        </a:rPr>
                        <a:t>21</a:t>
                      </a:r>
                      <a:r>
                        <a:rPr lang="en-US" sz="1800" b="0" i="0" u="none" strike="noStrike" baseline="30000" noProof="0" dirty="0">
                          <a:latin typeface="+mn-lt"/>
                        </a:rPr>
                        <a:t>st</a:t>
                      </a:r>
                      <a:r>
                        <a:rPr lang="en-US" sz="1800" b="0" i="0" u="none" strike="noStrike" noProof="0" dirty="0">
                          <a:latin typeface="+mn-lt"/>
                        </a:rPr>
                        <a:t> Jan</a:t>
                      </a:r>
                      <a:endParaRPr lang="en-US" dirty="0">
                        <a:latin typeface="+mn-lt"/>
                      </a:endParaRPr>
                    </a:p>
                  </a:txBody>
                  <a:tcPr anchor="ctr"/>
                </a:tc>
                <a:extLst>
                  <a:ext uri="{0D108BD9-81ED-4DB2-BD59-A6C34878D82A}">
                    <a16:rowId xmlns:a16="http://schemas.microsoft.com/office/drawing/2014/main" val="4028159422"/>
                  </a:ext>
                </a:extLst>
              </a:tr>
              <a:tr h="0">
                <a:tc>
                  <a:txBody>
                    <a:bodyPr/>
                    <a:lstStyle/>
                    <a:p>
                      <a:pPr lvl="0" algn="ctr">
                        <a:buNone/>
                      </a:pPr>
                      <a:r>
                        <a:rPr lang="en-US" sz="1800" b="0" i="0" u="none" strike="noStrike" noProof="0">
                          <a:latin typeface="+mn-lt"/>
                        </a:rPr>
                        <a:t>Learning Diary 3</a:t>
                      </a:r>
                      <a:endParaRPr lang="en-US">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noProof="0">
                          <a:latin typeface="+mn-lt"/>
                        </a:rPr>
                        <a:t>28</a:t>
                      </a:r>
                      <a:r>
                        <a:rPr lang="en-US" sz="1800" b="0" i="0" u="none" strike="noStrike" baseline="30000" noProof="0">
                          <a:latin typeface="+mn-lt"/>
                        </a:rPr>
                        <a:t>th</a:t>
                      </a:r>
                      <a:r>
                        <a:rPr lang="en-US" sz="1800" b="0" i="0" u="none" strike="noStrike" noProof="0">
                          <a:latin typeface="+mn-lt"/>
                        </a:rPr>
                        <a:t> Jan</a:t>
                      </a:r>
                      <a:endParaRPr lang="en-US" dirty="0">
                        <a:latin typeface="+mn-lt"/>
                      </a:endParaRPr>
                    </a:p>
                  </a:txBody>
                  <a:tcPr anchor="ctr"/>
                </a:tc>
                <a:extLst>
                  <a:ext uri="{0D108BD9-81ED-4DB2-BD59-A6C34878D82A}">
                    <a16:rowId xmlns:a16="http://schemas.microsoft.com/office/drawing/2014/main" val="4074006964"/>
                  </a:ext>
                </a:extLst>
              </a:tr>
              <a:tr h="0">
                <a:tc>
                  <a:txBody>
                    <a:bodyPr/>
                    <a:lstStyle/>
                    <a:p>
                      <a:pPr lvl="0" algn="ctr">
                        <a:buNone/>
                      </a:pPr>
                      <a:r>
                        <a:rPr lang="en-US" sz="1800" b="0" i="0" u="none" strike="noStrike" noProof="0">
                          <a:latin typeface="+mn-lt"/>
                        </a:rPr>
                        <a:t>Group work (first draft)</a:t>
                      </a:r>
                      <a:endParaRPr lang="en-US">
                        <a:latin typeface="+mn-lt"/>
                      </a:endParaRPr>
                    </a:p>
                  </a:txBody>
                  <a:tcPr anchor="ctr"/>
                </a:tc>
                <a:tc>
                  <a:txBody>
                    <a:bodyPr/>
                    <a:lstStyle/>
                    <a:p>
                      <a:pPr marL="0" lvl="0" indent="0" algn="ctr">
                        <a:lnSpc>
                          <a:spcPct val="100000"/>
                        </a:lnSpc>
                        <a:spcBef>
                          <a:spcPts val="0"/>
                        </a:spcBef>
                        <a:spcAft>
                          <a:spcPts val="0"/>
                        </a:spcAft>
                        <a:buNone/>
                      </a:pPr>
                      <a:r>
                        <a:rPr lang="en-US" sz="1800" b="0" i="0" u="none" strike="noStrike" noProof="0">
                          <a:latin typeface="+mn-lt"/>
                        </a:rPr>
                        <a:t>4</a:t>
                      </a:r>
                      <a:r>
                        <a:rPr lang="en-US" sz="1800" b="0" i="0" u="none" strike="noStrike" baseline="30000" noProof="0">
                          <a:latin typeface="+mn-lt"/>
                        </a:rPr>
                        <a:t>th</a:t>
                      </a:r>
                      <a:r>
                        <a:rPr lang="en-US" sz="1800" b="0" i="0" u="none" strike="noStrike" noProof="0">
                          <a:latin typeface="+mn-lt"/>
                        </a:rPr>
                        <a:t> Feb</a:t>
                      </a:r>
                      <a:endParaRPr lang="en-US">
                        <a:latin typeface="+mn-lt"/>
                      </a:endParaRPr>
                    </a:p>
                  </a:txBody>
                  <a:tcPr anchor="ctr"/>
                </a:tc>
                <a:extLst>
                  <a:ext uri="{0D108BD9-81ED-4DB2-BD59-A6C34878D82A}">
                    <a16:rowId xmlns:a16="http://schemas.microsoft.com/office/drawing/2014/main" val="2049066510"/>
                  </a:ext>
                </a:extLst>
              </a:tr>
              <a:tr h="0">
                <a:tc>
                  <a:txBody>
                    <a:bodyPr/>
                    <a:lstStyle/>
                    <a:p>
                      <a:pPr lvl="0" algn="ctr">
                        <a:buNone/>
                      </a:pPr>
                      <a:r>
                        <a:rPr lang="en-US">
                          <a:latin typeface="+mn-lt"/>
                        </a:rPr>
                        <a:t>Essay (draft for feedback)</a:t>
                      </a:r>
                    </a:p>
                  </a:txBody>
                  <a:tcPr anchor="ctr"/>
                </a:tc>
                <a:tc>
                  <a:txBody>
                    <a:bodyPr/>
                    <a:lstStyle/>
                    <a:p>
                      <a:pPr marL="0" lvl="0" indent="0" algn="ctr">
                        <a:lnSpc>
                          <a:spcPct val="100000"/>
                        </a:lnSpc>
                        <a:spcBef>
                          <a:spcPts val="0"/>
                        </a:spcBef>
                        <a:spcAft>
                          <a:spcPts val="0"/>
                        </a:spcAft>
                        <a:buNone/>
                      </a:pPr>
                      <a:r>
                        <a:rPr lang="en-US">
                          <a:latin typeface="+mn-lt"/>
                        </a:rPr>
                        <a:t>11</a:t>
                      </a:r>
                      <a:r>
                        <a:rPr lang="en-US" baseline="30000">
                          <a:latin typeface="+mn-lt"/>
                        </a:rPr>
                        <a:t>th</a:t>
                      </a:r>
                      <a:r>
                        <a:rPr lang="en-US">
                          <a:latin typeface="+mn-lt"/>
                        </a:rPr>
                        <a:t> Feb</a:t>
                      </a:r>
                    </a:p>
                  </a:txBody>
                  <a:tcPr anchor="ctr"/>
                </a:tc>
                <a:extLst>
                  <a:ext uri="{0D108BD9-81ED-4DB2-BD59-A6C34878D82A}">
                    <a16:rowId xmlns:a16="http://schemas.microsoft.com/office/drawing/2014/main" val="2176315931"/>
                  </a:ext>
                </a:extLst>
              </a:tr>
              <a:tr h="0">
                <a:tc>
                  <a:txBody>
                    <a:bodyPr/>
                    <a:lstStyle/>
                    <a:p>
                      <a:pPr lvl="0" algn="ctr">
                        <a:buNone/>
                      </a:pPr>
                      <a:r>
                        <a:rPr lang="en-US" sz="1800" b="0" i="0" u="none" strike="noStrike" noProof="0">
                          <a:latin typeface="+mn-lt"/>
                        </a:rPr>
                        <a:t>Article presentation</a:t>
                      </a:r>
                      <a:endParaRPr lang="en-US"/>
                    </a:p>
                  </a:txBody>
                  <a:tcPr/>
                </a:tc>
                <a:tc>
                  <a:txBody>
                    <a:bodyPr/>
                    <a:lstStyle/>
                    <a:p>
                      <a:pPr marL="0" lvl="0" indent="0" algn="ctr">
                        <a:lnSpc>
                          <a:spcPct val="100000"/>
                        </a:lnSpc>
                        <a:spcBef>
                          <a:spcPts val="0"/>
                        </a:spcBef>
                        <a:spcAft>
                          <a:spcPts val="0"/>
                        </a:spcAft>
                        <a:buNone/>
                      </a:pPr>
                      <a:r>
                        <a:rPr lang="en-US" sz="1800" b="0" i="0" u="none" strike="noStrike" noProof="0">
                          <a:latin typeface="+mn-lt"/>
                        </a:rPr>
                        <a:t>Friday of the week in which you have presented</a:t>
                      </a:r>
                      <a:endParaRPr lang="en-US"/>
                    </a:p>
                  </a:txBody>
                  <a:tcPr/>
                </a:tc>
                <a:extLst>
                  <a:ext uri="{0D108BD9-81ED-4DB2-BD59-A6C34878D82A}">
                    <a16:rowId xmlns:a16="http://schemas.microsoft.com/office/drawing/2014/main" val="409146795"/>
                  </a:ext>
                </a:extLst>
              </a:tr>
              <a:tr h="0">
                <a:tc>
                  <a:txBody>
                    <a:bodyPr/>
                    <a:lstStyle/>
                    <a:p>
                      <a:pPr lvl="0" algn="ctr">
                        <a:buNone/>
                      </a:pPr>
                      <a:r>
                        <a:rPr lang="en-US" sz="1800" b="0" i="0" u="none" strike="noStrike" noProof="0">
                          <a:latin typeface="+mn-lt"/>
                        </a:rPr>
                        <a:t>Article Peer-Review</a:t>
                      </a:r>
                      <a:endParaRPr lang="en-US"/>
                    </a:p>
                  </a:txBody>
                  <a:tcPr/>
                </a:tc>
                <a:tc>
                  <a:txBody>
                    <a:bodyPr/>
                    <a:lstStyle/>
                    <a:p>
                      <a:pPr marL="0" lvl="0" indent="0" algn="ctr">
                        <a:lnSpc>
                          <a:spcPct val="100000"/>
                        </a:lnSpc>
                        <a:spcBef>
                          <a:spcPts val="0"/>
                        </a:spcBef>
                        <a:spcAft>
                          <a:spcPts val="0"/>
                        </a:spcAft>
                        <a:buNone/>
                      </a:pPr>
                      <a:r>
                        <a:rPr lang="en-US" sz="1800" b="0" i="0" u="none" strike="noStrike" noProof="0">
                          <a:latin typeface="+mn-lt"/>
                        </a:rPr>
                        <a:t>Friday of the week in which you have reviewed </a:t>
                      </a:r>
                    </a:p>
                  </a:txBody>
                  <a:tcPr/>
                </a:tc>
                <a:extLst>
                  <a:ext uri="{0D108BD9-81ED-4DB2-BD59-A6C34878D82A}">
                    <a16:rowId xmlns:a16="http://schemas.microsoft.com/office/drawing/2014/main" val="2517144613"/>
                  </a:ext>
                </a:extLst>
              </a:tr>
              <a:tr h="0">
                <a:tc>
                  <a:txBody>
                    <a:bodyPr/>
                    <a:lstStyle/>
                    <a:p>
                      <a:pPr lvl="0" algn="ctr">
                        <a:buNone/>
                      </a:pPr>
                      <a:r>
                        <a:rPr lang="en-US">
                          <a:latin typeface="+mn-lt"/>
                        </a:rPr>
                        <a:t>Learning Diary 4 (wk 6, final) </a:t>
                      </a:r>
                    </a:p>
                  </a:txBody>
                  <a:tcPr anchor="ctr"/>
                </a:tc>
                <a:tc>
                  <a:txBody>
                    <a:bodyPr/>
                    <a:lstStyle/>
                    <a:p>
                      <a:pPr marL="0" lvl="0" indent="0" algn="ctr">
                        <a:lnSpc>
                          <a:spcPct val="100000"/>
                        </a:lnSpc>
                        <a:spcBef>
                          <a:spcPts val="0"/>
                        </a:spcBef>
                        <a:spcAft>
                          <a:spcPts val="0"/>
                        </a:spcAft>
                        <a:buNone/>
                      </a:pPr>
                      <a:r>
                        <a:rPr lang="en-US">
                          <a:latin typeface="+mn-lt"/>
                        </a:rPr>
                        <a:t>18</a:t>
                      </a:r>
                      <a:r>
                        <a:rPr lang="en-US" baseline="30000">
                          <a:latin typeface="+mn-lt"/>
                        </a:rPr>
                        <a:t>th</a:t>
                      </a:r>
                      <a:r>
                        <a:rPr lang="en-US">
                          <a:latin typeface="+mn-lt"/>
                        </a:rPr>
                        <a:t> Feb</a:t>
                      </a:r>
                      <a:endParaRPr lang="en-US"/>
                    </a:p>
                  </a:txBody>
                  <a:tcPr anchor="ctr"/>
                </a:tc>
                <a:extLst>
                  <a:ext uri="{0D108BD9-81ED-4DB2-BD59-A6C34878D82A}">
                    <a16:rowId xmlns:a16="http://schemas.microsoft.com/office/drawing/2014/main" val="2791238308"/>
                  </a:ext>
                </a:extLst>
              </a:tr>
              <a:tr h="0">
                <a:tc>
                  <a:txBody>
                    <a:bodyPr/>
                    <a:lstStyle/>
                    <a:p>
                      <a:pPr lvl="0" algn="ctr">
                        <a:buNone/>
                      </a:pPr>
                      <a:r>
                        <a:rPr lang="en-US">
                          <a:latin typeface="+mn-lt"/>
                        </a:rPr>
                        <a:t>Group work (final version)</a:t>
                      </a:r>
                      <a:endParaRPr lang="en-US"/>
                    </a:p>
                  </a:txBody>
                  <a:tcPr/>
                </a:tc>
                <a:tc>
                  <a:txBody>
                    <a:bodyPr/>
                    <a:lstStyle/>
                    <a:p>
                      <a:pPr marL="0" lvl="0" indent="0" algn="ctr">
                        <a:lnSpc>
                          <a:spcPct val="100000"/>
                        </a:lnSpc>
                        <a:spcBef>
                          <a:spcPts val="0"/>
                        </a:spcBef>
                        <a:spcAft>
                          <a:spcPts val="0"/>
                        </a:spcAft>
                        <a:buNone/>
                      </a:pPr>
                      <a:r>
                        <a:rPr lang="en-US">
                          <a:latin typeface="+mn-lt"/>
                        </a:rPr>
                        <a:t>18</a:t>
                      </a:r>
                      <a:r>
                        <a:rPr lang="en-US" baseline="30000">
                          <a:latin typeface="+mn-lt"/>
                        </a:rPr>
                        <a:t>th</a:t>
                      </a:r>
                      <a:r>
                        <a:rPr lang="en-US">
                          <a:latin typeface="+mn-lt"/>
                        </a:rPr>
                        <a:t> Feb</a:t>
                      </a:r>
                      <a:endParaRPr lang="en-US"/>
                    </a:p>
                  </a:txBody>
                  <a:tcPr/>
                </a:tc>
                <a:extLst>
                  <a:ext uri="{0D108BD9-81ED-4DB2-BD59-A6C34878D82A}">
                    <a16:rowId xmlns:a16="http://schemas.microsoft.com/office/drawing/2014/main" val="1005760279"/>
                  </a:ext>
                </a:extLst>
              </a:tr>
              <a:tr h="0">
                <a:tc>
                  <a:txBody>
                    <a:bodyPr/>
                    <a:lstStyle/>
                    <a:p>
                      <a:pPr algn="ctr"/>
                      <a:r>
                        <a:rPr lang="en-US">
                          <a:latin typeface="+mn-lt"/>
                        </a:rPr>
                        <a:t>Essay (final version)</a:t>
                      </a:r>
                    </a:p>
                  </a:txBody>
                  <a:tcPr anchor="ctr"/>
                </a:tc>
                <a:tc>
                  <a:txBody>
                    <a:bodyPr/>
                    <a:lstStyle/>
                    <a:p>
                      <a:pPr algn="ctr"/>
                      <a:r>
                        <a:rPr lang="en-US" dirty="0">
                          <a:latin typeface="+mn-lt"/>
                        </a:rPr>
                        <a:t>25</a:t>
                      </a:r>
                      <a:r>
                        <a:rPr lang="en-US" baseline="30000" dirty="0">
                          <a:latin typeface="+mn-lt"/>
                        </a:rPr>
                        <a:t>th</a:t>
                      </a:r>
                      <a:r>
                        <a:rPr lang="en-US" dirty="0">
                          <a:latin typeface="+mn-lt"/>
                        </a:rPr>
                        <a:t> Feb</a:t>
                      </a:r>
                    </a:p>
                  </a:txBody>
                  <a:tcPr anchor="ctr"/>
                </a:tc>
                <a:extLst>
                  <a:ext uri="{0D108BD9-81ED-4DB2-BD59-A6C34878D82A}">
                    <a16:rowId xmlns:a16="http://schemas.microsoft.com/office/drawing/2014/main" val="1437393110"/>
                  </a:ext>
                </a:extLst>
              </a:tr>
            </a:tbl>
          </a:graphicData>
        </a:graphic>
      </p:graphicFrame>
      <p:sp>
        <p:nvSpPr>
          <p:cNvPr id="2" name="TextBox 1">
            <a:extLst>
              <a:ext uri="{FF2B5EF4-FFF2-40B4-BE49-F238E27FC236}">
                <a16:creationId xmlns:a16="http://schemas.microsoft.com/office/drawing/2014/main" id="{BB207FDC-9E8C-458C-BF15-14BB7E09074A}"/>
              </a:ext>
            </a:extLst>
          </p:cNvPr>
          <p:cNvSpPr txBox="1"/>
          <p:nvPr/>
        </p:nvSpPr>
        <p:spPr>
          <a:xfrm>
            <a:off x="7082273" y="5673387"/>
            <a:ext cx="3999215" cy="369332"/>
          </a:xfrm>
          <a:prstGeom prst="rect">
            <a:avLst/>
          </a:prstGeom>
          <a:noFill/>
        </p:spPr>
        <p:txBody>
          <a:bodyPr wrap="square" lIns="91440" tIns="45720" rIns="91440" bIns="45720" rtlCol="0" anchor="t">
            <a:spAutoFit/>
          </a:bodyPr>
          <a:lstStyle/>
          <a:p>
            <a:r>
              <a:rPr lang="en-US" b="1" dirty="0">
                <a:solidFill>
                  <a:srgbClr val="FF0000"/>
                </a:solidFill>
              </a:rPr>
              <a:t>ALL DEADLINES ARE AT 6PM </a:t>
            </a:r>
          </a:p>
        </p:txBody>
      </p:sp>
    </p:spTree>
    <p:extLst>
      <p:ext uri="{BB962C8B-B14F-4D97-AF65-F5344CB8AC3E}">
        <p14:creationId xmlns:p14="http://schemas.microsoft.com/office/powerpoint/2010/main" val="3483183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44D325-788C-4F11-BCAC-9DE65D170E0B}"/>
              </a:ext>
            </a:extLst>
          </p:cNvPr>
          <p:cNvSpPr>
            <a:spLocks noGrp="1"/>
          </p:cNvSpPr>
          <p:nvPr>
            <p:ph type="ctrTitle"/>
          </p:nvPr>
        </p:nvSpPr>
        <p:spPr>
          <a:xfrm>
            <a:off x="1434790" y="2745707"/>
            <a:ext cx="9144000" cy="1183323"/>
          </a:xfrm>
        </p:spPr>
        <p:txBody>
          <a:bodyPr/>
          <a:lstStyle/>
          <a:p>
            <a:r>
              <a:rPr lang="en-US"/>
              <a:t>Break!</a:t>
            </a:r>
            <a:endParaRPr lang="fi-FI"/>
          </a:p>
        </p:txBody>
      </p:sp>
      <p:sp>
        <p:nvSpPr>
          <p:cNvPr id="5" name="Date Placeholder 4">
            <a:extLst>
              <a:ext uri="{FF2B5EF4-FFF2-40B4-BE49-F238E27FC236}">
                <a16:creationId xmlns:a16="http://schemas.microsoft.com/office/drawing/2014/main" id="{A51940C4-2FED-4209-97FF-9C3702D86156}"/>
              </a:ext>
            </a:extLst>
          </p:cNvPr>
          <p:cNvSpPr>
            <a:spLocks noGrp="1"/>
          </p:cNvSpPr>
          <p:nvPr>
            <p:ph type="dt" sz="half" idx="10"/>
          </p:nvPr>
        </p:nvSpPr>
        <p:spPr/>
        <p:txBody>
          <a:bodyPr/>
          <a:lstStyle/>
          <a:p>
            <a:fld id="{31AB0B50-A694-42A6-BC44-11841743A8F1}" type="datetime1">
              <a:rPr lang="fi-FI" smtClean="0"/>
              <a:t>11.1.2022</a:t>
            </a:fld>
            <a:endParaRPr lang="fi-FI"/>
          </a:p>
        </p:txBody>
      </p:sp>
      <p:sp>
        <p:nvSpPr>
          <p:cNvPr id="6" name="Footer Placeholder 5">
            <a:extLst>
              <a:ext uri="{FF2B5EF4-FFF2-40B4-BE49-F238E27FC236}">
                <a16:creationId xmlns:a16="http://schemas.microsoft.com/office/drawing/2014/main" id="{7E76DFB1-552D-44FF-8988-946733176AF6}"/>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C59E29B9-AB47-4D71-A6D2-384DC8D11129}"/>
              </a:ext>
            </a:extLst>
          </p:cNvPr>
          <p:cNvSpPr>
            <a:spLocks noGrp="1"/>
          </p:cNvSpPr>
          <p:nvPr>
            <p:ph type="sldNum" sz="quarter" idx="12"/>
          </p:nvPr>
        </p:nvSpPr>
        <p:spPr/>
        <p:txBody>
          <a:bodyPr/>
          <a:lstStyle/>
          <a:p>
            <a:fld id="{8C3F6E29-D058-47D0-9DA3-FE8FB354C34C}" type="slidenum">
              <a:rPr lang="fi-FI" smtClean="0"/>
              <a:t>17</a:t>
            </a:fld>
            <a:endParaRPr lang="fi-FI"/>
          </a:p>
        </p:txBody>
      </p:sp>
    </p:spTree>
    <p:extLst>
      <p:ext uri="{BB962C8B-B14F-4D97-AF65-F5344CB8AC3E}">
        <p14:creationId xmlns:p14="http://schemas.microsoft.com/office/powerpoint/2010/main" val="396012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81DC-7BA9-4099-B81A-C9FAC5DCCFE7}"/>
              </a:ext>
            </a:extLst>
          </p:cNvPr>
          <p:cNvSpPr>
            <a:spLocks noGrp="1"/>
          </p:cNvSpPr>
          <p:nvPr>
            <p:ph type="title"/>
          </p:nvPr>
        </p:nvSpPr>
        <p:spPr/>
        <p:txBody>
          <a:bodyPr/>
          <a:lstStyle/>
          <a:p>
            <a:r>
              <a:rPr lang="en-US" dirty="0"/>
              <a:t>Communicating in Science</a:t>
            </a:r>
          </a:p>
        </p:txBody>
      </p:sp>
      <p:sp>
        <p:nvSpPr>
          <p:cNvPr id="5" name="Date Placeholder 4">
            <a:extLst>
              <a:ext uri="{FF2B5EF4-FFF2-40B4-BE49-F238E27FC236}">
                <a16:creationId xmlns:a16="http://schemas.microsoft.com/office/drawing/2014/main" id="{C9A05D46-6E55-46C3-831C-E60A9945F7BE}"/>
              </a:ext>
            </a:extLst>
          </p:cNvPr>
          <p:cNvSpPr>
            <a:spLocks noGrp="1"/>
          </p:cNvSpPr>
          <p:nvPr>
            <p:ph type="dt" sz="half" idx="10"/>
          </p:nvPr>
        </p:nvSpPr>
        <p:spPr/>
        <p:txBody>
          <a:bodyPr/>
          <a:lstStyle/>
          <a:p>
            <a:fld id="{35C56E18-E184-440C-B7F8-6709A44319AF}" type="datetime1">
              <a:rPr lang="fi-FI" smtClean="0"/>
              <a:t>11.1.2022</a:t>
            </a:fld>
            <a:endParaRPr lang="fi-FI"/>
          </a:p>
        </p:txBody>
      </p:sp>
      <p:sp>
        <p:nvSpPr>
          <p:cNvPr id="6" name="Footer Placeholder 5">
            <a:extLst>
              <a:ext uri="{FF2B5EF4-FFF2-40B4-BE49-F238E27FC236}">
                <a16:creationId xmlns:a16="http://schemas.microsoft.com/office/drawing/2014/main" id="{115DF387-610F-40F8-AFFC-8F9B3EB79153}"/>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4536B044-C0B4-41D3-8389-DB54844736C1}"/>
              </a:ext>
            </a:extLst>
          </p:cNvPr>
          <p:cNvSpPr>
            <a:spLocks noGrp="1"/>
          </p:cNvSpPr>
          <p:nvPr>
            <p:ph type="sldNum" sz="quarter" idx="12"/>
          </p:nvPr>
        </p:nvSpPr>
        <p:spPr/>
        <p:txBody>
          <a:bodyPr/>
          <a:lstStyle/>
          <a:p>
            <a:fld id="{8C3F6E29-D058-47D0-9DA3-FE8FB354C34C}" type="slidenum">
              <a:rPr lang="fi-FI" smtClean="0"/>
              <a:t>18</a:t>
            </a:fld>
            <a:endParaRPr lang="fi-FI"/>
          </a:p>
        </p:txBody>
      </p:sp>
      <p:pic>
        <p:nvPicPr>
          <p:cNvPr id="9" name="Picture 8" descr="Text&#10;&#10;Description automatically generated">
            <a:extLst>
              <a:ext uri="{FF2B5EF4-FFF2-40B4-BE49-F238E27FC236}">
                <a16:creationId xmlns:a16="http://schemas.microsoft.com/office/drawing/2014/main" id="{FC3B8362-AACA-4D98-814A-DE749D333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76" y="1562333"/>
            <a:ext cx="7619047" cy="3733333"/>
          </a:xfrm>
          <a:prstGeom prst="rect">
            <a:avLst/>
          </a:prstGeom>
        </p:spPr>
      </p:pic>
    </p:spTree>
    <p:extLst>
      <p:ext uri="{BB962C8B-B14F-4D97-AF65-F5344CB8AC3E}">
        <p14:creationId xmlns:p14="http://schemas.microsoft.com/office/powerpoint/2010/main" val="74299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5EAEBA-E876-42A5-9CBD-EF8B6DEC4483}"/>
              </a:ext>
            </a:extLst>
          </p:cNvPr>
          <p:cNvSpPr>
            <a:spLocks noGrp="1"/>
          </p:cNvSpPr>
          <p:nvPr>
            <p:ph type="title"/>
          </p:nvPr>
        </p:nvSpPr>
        <p:spPr/>
        <p:txBody>
          <a:bodyPr/>
          <a:lstStyle/>
          <a:p>
            <a:r>
              <a:rPr lang="en-US" dirty="0"/>
              <a:t>When Communicating…</a:t>
            </a:r>
          </a:p>
        </p:txBody>
      </p:sp>
      <p:sp>
        <p:nvSpPr>
          <p:cNvPr id="7" name="Date Placeholder 6">
            <a:extLst>
              <a:ext uri="{FF2B5EF4-FFF2-40B4-BE49-F238E27FC236}">
                <a16:creationId xmlns:a16="http://schemas.microsoft.com/office/drawing/2014/main" id="{90665396-B47B-49B1-ABA6-EA107B866D00}"/>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1C81CAA8-88FE-4E55-9F4A-971D06B5882F}"/>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A0CBEE99-5A93-4B04-84AC-E418AB68CF11}"/>
              </a:ext>
            </a:extLst>
          </p:cNvPr>
          <p:cNvSpPr>
            <a:spLocks noGrp="1"/>
          </p:cNvSpPr>
          <p:nvPr>
            <p:ph type="sldNum" sz="quarter" idx="12"/>
          </p:nvPr>
        </p:nvSpPr>
        <p:spPr/>
        <p:txBody>
          <a:bodyPr/>
          <a:lstStyle/>
          <a:p>
            <a:fld id="{8C3F6E29-D058-47D0-9DA3-FE8FB354C34C}" type="slidenum">
              <a:rPr lang="fi-FI" smtClean="0"/>
              <a:t>19</a:t>
            </a:fld>
            <a:endParaRPr lang="fi-FI"/>
          </a:p>
        </p:txBody>
      </p:sp>
      <p:sp>
        <p:nvSpPr>
          <p:cNvPr id="11" name="Freeform: Shape 10">
            <a:extLst>
              <a:ext uri="{FF2B5EF4-FFF2-40B4-BE49-F238E27FC236}">
                <a16:creationId xmlns:a16="http://schemas.microsoft.com/office/drawing/2014/main" id="{DB0D7832-2988-48B8-8A23-5835E7742BCD}"/>
              </a:ext>
            </a:extLst>
          </p:cNvPr>
          <p:cNvSpPr/>
          <p:nvPr/>
        </p:nvSpPr>
        <p:spPr>
          <a:xfrm>
            <a:off x="3871411" y="1694602"/>
            <a:ext cx="3909009" cy="3909009"/>
          </a:xfrm>
          <a:custGeom>
            <a:avLst/>
            <a:gdLst>
              <a:gd name="connsiteX0" fmla="*/ 1954504 w 3909009"/>
              <a:gd name="connsiteY0" fmla="*/ 0 h 3909009"/>
              <a:gd name="connsiteX1" fmla="*/ 3647155 w 3909009"/>
              <a:gd name="connsiteY1" fmla="*/ 977252 h 3909009"/>
              <a:gd name="connsiteX2" fmla="*/ 3647155 w 3909009"/>
              <a:gd name="connsiteY2" fmla="*/ 2931757 h 3909009"/>
              <a:gd name="connsiteX3" fmla="*/ 1954505 w 3909009"/>
              <a:gd name="connsiteY3" fmla="*/ 1954505 h 3909009"/>
              <a:gd name="connsiteX4" fmla="*/ 1954504 w 3909009"/>
              <a:gd name="connsiteY4" fmla="*/ 0 h 390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09" h="3909009">
                <a:moveTo>
                  <a:pt x="1954504" y="0"/>
                </a:moveTo>
                <a:cubicBezTo>
                  <a:pt x="2652781" y="0"/>
                  <a:pt x="3298016" y="372527"/>
                  <a:pt x="3647155" y="977252"/>
                </a:cubicBezTo>
                <a:cubicBezTo>
                  <a:pt x="3996294" y="1581978"/>
                  <a:pt x="3996294" y="2327031"/>
                  <a:pt x="3647155" y="2931757"/>
                </a:cubicBezTo>
                <a:lnTo>
                  <a:pt x="1954505" y="1954505"/>
                </a:lnTo>
                <a:cubicBezTo>
                  <a:pt x="1954505" y="1303003"/>
                  <a:pt x="1954504" y="651502"/>
                  <a:pt x="1954504"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46881" tIns="742896" rIns="479037" bIns="1906290" numCol="1" spcCol="1270" anchor="ctr" anchorCtr="0">
            <a:noAutofit/>
          </a:bodyPr>
          <a:lstStyle/>
          <a:p>
            <a:pPr marL="0" lvl="0" indent="0" algn="ctr" defTabSz="755650">
              <a:lnSpc>
                <a:spcPct val="90000"/>
              </a:lnSpc>
              <a:spcBef>
                <a:spcPct val="0"/>
              </a:spcBef>
              <a:spcAft>
                <a:spcPct val="35000"/>
              </a:spcAft>
              <a:buNone/>
            </a:pPr>
            <a:r>
              <a:rPr lang="en-US" sz="1700" b="1" kern="1200" dirty="0"/>
              <a:t>engagement</a:t>
            </a:r>
            <a:endParaRPr lang="fi-FI" sz="1700" b="1" kern="1200" dirty="0"/>
          </a:p>
        </p:txBody>
      </p:sp>
      <p:sp>
        <p:nvSpPr>
          <p:cNvPr id="12" name="Freeform: Shape 11">
            <a:extLst>
              <a:ext uri="{FF2B5EF4-FFF2-40B4-BE49-F238E27FC236}">
                <a16:creationId xmlns:a16="http://schemas.microsoft.com/office/drawing/2014/main" id="{CBDBC797-AA2B-41B2-B112-81CBCC68C3AE}"/>
              </a:ext>
            </a:extLst>
          </p:cNvPr>
          <p:cNvSpPr/>
          <p:nvPr/>
        </p:nvSpPr>
        <p:spPr>
          <a:xfrm>
            <a:off x="3734563" y="1810942"/>
            <a:ext cx="3909009" cy="3909009"/>
          </a:xfrm>
          <a:custGeom>
            <a:avLst/>
            <a:gdLst>
              <a:gd name="connsiteX0" fmla="*/ 3647155 w 3909009"/>
              <a:gd name="connsiteY0" fmla="*/ 2931757 h 3909009"/>
              <a:gd name="connsiteX1" fmla="*/ 1954504 w 3909009"/>
              <a:gd name="connsiteY1" fmla="*/ 3909010 h 3909009"/>
              <a:gd name="connsiteX2" fmla="*/ 261853 w 3909009"/>
              <a:gd name="connsiteY2" fmla="*/ 2931758 h 3909009"/>
              <a:gd name="connsiteX3" fmla="*/ 1954505 w 3909009"/>
              <a:gd name="connsiteY3" fmla="*/ 1954505 h 3909009"/>
              <a:gd name="connsiteX4" fmla="*/ 3647155 w 3909009"/>
              <a:gd name="connsiteY4" fmla="*/ 2931757 h 390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09" h="3909009">
                <a:moveTo>
                  <a:pt x="3647155" y="2931757"/>
                </a:moveTo>
                <a:cubicBezTo>
                  <a:pt x="3298016" y="3536483"/>
                  <a:pt x="2652781" y="3909010"/>
                  <a:pt x="1954504" y="3909010"/>
                </a:cubicBezTo>
                <a:cubicBezTo>
                  <a:pt x="1256227" y="3909010"/>
                  <a:pt x="610992" y="3536483"/>
                  <a:pt x="261853" y="2931758"/>
                </a:cubicBezTo>
                <a:lnTo>
                  <a:pt x="1954505" y="1954505"/>
                </a:lnTo>
                <a:lnTo>
                  <a:pt x="3647155" y="2931757"/>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1914" tIns="2487989" rIns="1091914" bIns="254269" numCol="1" spcCol="1270" anchor="ctr" anchorCtr="0">
            <a:noAutofit/>
          </a:bodyPr>
          <a:lstStyle/>
          <a:p>
            <a:pPr marL="0" lvl="0" indent="0" algn="ctr" defTabSz="755650">
              <a:lnSpc>
                <a:spcPct val="90000"/>
              </a:lnSpc>
              <a:spcBef>
                <a:spcPct val="0"/>
              </a:spcBef>
              <a:spcAft>
                <a:spcPct val="35000"/>
              </a:spcAft>
              <a:buNone/>
            </a:pPr>
            <a:r>
              <a:rPr lang="en-US" sz="1700" b="1" kern="1200" dirty="0"/>
              <a:t>clarity</a:t>
            </a:r>
            <a:endParaRPr lang="fi-FI" sz="1700" b="1" kern="1200" dirty="0"/>
          </a:p>
        </p:txBody>
      </p:sp>
      <p:sp>
        <p:nvSpPr>
          <p:cNvPr id="13" name="Freeform: Shape 12">
            <a:extLst>
              <a:ext uri="{FF2B5EF4-FFF2-40B4-BE49-F238E27FC236}">
                <a16:creationId xmlns:a16="http://schemas.microsoft.com/office/drawing/2014/main" id="{08D667CE-0903-4AD5-B5A1-46D84CDBB184}"/>
              </a:ext>
            </a:extLst>
          </p:cNvPr>
          <p:cNvSpPr/>
          <p:nvPr/>
        </p:nvSpPr>
        <p:spPr>
          <a:xfrm>
            <a:off x="3669911" y="1700107"/>
            <a:ext cx="3909009" cy="3909009"/>
          </a:xfrm>
          <a:custGeom>
            <a:avLst/>
            <a:gdLst>
              <a:gd name="connsiteX0" fmla="*/ 261854 w 3909009"/>
              <a:gd name="connsiteY0" fmla="*/ 2931757 h 3909009"/>
              <a:gd name="connsiteX1" fmla="*/ 261854 w 3909009"/>
              <a:gd name="connsiteY1" fmla="*/ 977252 h 3909009"/>
              <a:gd name="connsiteX2" fmla="*/ 1954505 w 3909009"/>
              <a:gd name="connsiteY2" fmla="*/ -1 h 3909009"/>
              <a:gd name="connsiteX3" fmla="*/ 1954505 w 3909009"/>
              <a:gd name="connsiteY3" fmla="*/ 1954505 h 3909009"/>
              <a:gd name="connsiteX4" fmla="*/ 261854 w 3909009"/>
              <a:gd name="connsiteY4" fmla="*/ 2931757 h 390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009" h="3909009">
                <a:moveTo>
                  <a:pt x="261854" y="2931757"/>
                </a:moveTo>
                <a:cubicBezTo>
                  <a:pt x="-87285" y="2327031"/>
                  <a:pt x="-87285" y="1581978"/>
                  <a:pt x="261854" y="977252"/>
                </a:cubicBezTo>
                <a:cubicBezTo>
                  <a:pt x="610993" y="372526"/>
                  <a:pt x="1256228" y="-1"/>
                  <a:pt x="1954505" y="-1"/>
                </a:cubicBezTo>
                <a:lnTo>
                  <a:pt x="1954505" y="1954505"/>
                </a:lnTo>
                <a:lnTo>
                  <a:pt x="261854" y="2931757"/>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0412" tIns="789431" rIns="2185506" bIns="1859755" numCol="1" spcCol="1270" anchor="ctr" anchorCtr="0">
            <a:noAutofit/>
          </a:bodyPr>
          <a:lstStyle/>
          <a:p>
            <a:pPr marL="0" lvl="0" indent="0" algn="ctr" defTabSz="755650">
              <a:lnSpc>
                <a:spcPct val="90000"/>
              </a:lnSpc>
              <a:spcBef>
                <a:spcPct val="0"/>
              </a:spcBef>
              <a:spcAft>
                <a:spcPct val="35000"/>
              </a:spcAft>
              <a:buNone/>
            </a:pPr>
            <a:r>
              <a:rPr lang="en-US" sz="1700" b="1" kern="1200" dirty="0"/>
              <a:t>precision</a:t>
            </a:r>
            <a:endParaRPr lang="fi-FI" sz="1700" b="1" kern="1200" dirty="0"/>
          </a:p>
        </p:txBody>
      </p:sp>
      <p:sp>
        <p:nvSpPr>
          <p:cNvPr id="14" name="TextBox 13">
            <a:extLst>
              <a:ext uri="{FF2B5EF4-FFF2-40B4-BE49-F238E27FC236}">
                <a16:creationId xmlns:a16="http://schemas.microsoft.com/office/drawing/2014/main" id="{394D7D23-A235-4A78-B8FD-83E57968F1F1}"/>
              </a:ext>
            </a:extLst>
          </p:cNvPr>
          <p:cNvSpPr txBox="1"/>
          <p:nvPr/>
        </p:nvSpPr>
        <p:spPr>
          <a:xfrm>
            <a:off x="1460804" y="1755652"/>
            <a:ext cx="2225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Know your topic</a:t>
            </a:r>
            <a:endParaRPr lang="en-US" b="1" dirty="0">
              <a:cs typeface="Leelawadee"/>
            </a:endParaRPr>
          </a:p>
        </p:txBody>
      </p:sp>
      <p:sp>
        <p:nvSpPr>
          <p:cNvPr id="15" name="TextBox 14">
            <a:extLst>
              <a:ext uri="{FF2B5EF4-FFF2-40B4-BE49-F238E27FC236}">
                <a16:creationId xmlns:a16="http://schemas.microsoft.com/office/drawing/2014/main" id="{3C22A8DE-BDC3-4E69-8A15-66D3B4F765C4}"/>
              </a:ext>
            </a:extLst>
          </p:cNvPr>
          <p:cNvSpPr txBox="1"/>
          <p:nvPr/>
        </p:nvSpPr>
        <p:spPr>
          <a:xfrm>
            <a:off x="7395523" y="4861740"/>
            <a:ext cx="26035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Know your audience</a:t>
            </a:r>
            <a:endParaRPr lang="en-US" b="1" dirty="0">
              <a:cs typeface="Leelawadee"/>
            </a:endParaRPr>
          </a:p>
        </p:txBody>
      </p:sp>
      <p:sp>
        <p:nvSpPr>
          <p:cNvPr id="16" name="TextBox 15">
            <a:extLst>
              <a:ext uri="{FF2B5EF4-FFF2-40B4-BE49-F238E27FC236}">
                <a16:creationId xmlns:a16="http://schemas.microsoft.com/office/drawing/2014/main" id="{0184AA1A-D52F-4DBC-B83A-159851DA0E8D}"/>
              </a:ext>
            </a:extLst>
          </p:cNvPr>
          <p:cNvSpPr txBox="1"/>
          <p:nvPr/>
        </p:nvSpPr>
        <p:spPr>
          <a:xfrm>
            <a:off x="910302" y="2124984"/>
            <a:ext cx="287710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rigorous information &amp; sources</a:t>
            </a:r>
          </a:p>
          <a:p>
            <a:pPr marL="285750" indent="-285750">
              <a:buFont typeface="Arial"/>
              <a:buChar char="•"/>
            </a:pPr>
            <a:r>
              <a:rPr lang="en-US" dirty="0">
                <a:cs typeface="Leelawadee"/>
              </a:rPr>
              <a:t>fact-check</a:t>
            </a:r>
          </a:p>
          <a:p>
            <a:pPr marL="285750" indent="-285750">
              <a:buFont typeface="Arial"/>
              <a:buChar char="•"/>
            </a:pPr>
            <a:r>
              <a:rPr lang="en-US" dirty="0">
                <a:cs typeface="Leelawadee"/>
              </a:rPr>
              <a:t>objective delivery (facts, not opinions)</a:t>
            </a:r>
          </a:p>
          <a:p>
            <a:pPr marL="285750" indent="-285750">
              <a:buFont typeface="Arial"/>
              <a:buChar char="•"/>
            </a:pPr>
            <a:r>
              <a:rPr lang="en-US" dirty="0">
                <a:cs typeface="Leelawadee"/>
              </a:rPr>
              <a:t>coherence in the topic</a:t>
            </a:r>
          </a:p>
        </p:txBody>
      </p:sp>
      <p:sp>
        <p:nvSpPr>
          <p:cNvPr id="17" name="TextBox 16">
            <a:extLst>
              <a:ext uri="{FF2B5EF4-FFF2-40B4-BE49-F238E27FC236}">
                <a16:creationId xmlns:a16="http://schemas.microsoft.com/office/drawing/2014/main" id="{E483DA9F-FBE1-429A-B93D-13F965CA412C}"/>
              </a:ext>
            </a:extLst>
          </p:cNvPr>
          <p:cNvSpPr txBox="1"/>
          <p:nvPr/>
        </p:nvSpPr>
        <p:spPr>
          <a:xfrm>
            <a:off x="6886907" y="5350787"/>
            <a:ext cx="51006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Leelawadee"/>
              </a:rPr>
              <a:t>sufficient information</a:t>
            </a:r>
          </a:p>
          <a:p>
            <a:pPr marL="285750" indent="-285750">
              <a:buFont typeface="Arial"/>
              <a:buChar char="•"/>
            </a:pPr>
            <a:r>
              <a:rPr lang="en-US" dirty="0">
                <a:cs typeface="Leelawadee"/>
              </a:rPr>
              <a:t>accurate, specific, well-defined vocabulary</a:t>
            </a:r>
          </a:p>
          <a:p>
            <a:pPr marL="285750" indent="-285750">
              <a:buFont typeface="Arial"/>
              <a:buChar char="•"/>
            </a:pPr>
            <a:r>
              <a:rPr lang="en-US" dirty="0">
                <a:cs typeface="Leelawadee"/>
              </a:rPr>
              <a:t>coherence in vocabulary and level</a:t>
            </a:r>
          </a:p>
        </p:txBody>
      </p:sp>
      <p:sp>
        <p:nvSpPr>
          <p:cNvPr id="18" name="TextBox 17">
            <a:extLst>
              <a:ext uri="{FF2B5EF4-FFF2-40B4-BE49-F238E27FC236}">
                <a16:creationId xmlns:a16="http://schemas.microsoft.com/office/drawing/2014/main" id="{3D1BB68E-563A-4A1F-8220-93F762D2C4B0}"/>
              </a:ext>
            </a:extLst>
          </p:cNvPr>
          <p:cNvSpPr txBox="1"/>
          <p:nvPr/>
        </p:nvSpPr>
        <p:spPr>
          <a:xfrm>
            <a:off x="7792227" y="2043400"/>
            <a:ext cx="329005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emotion</a:t>
            </a:r>
          </a:p>
          <a:p>
            <a:pPr marL="285750" indent="-285750">
              <a:buFont typeface="Arial"/>
              <a:buChar char="•"/>
            </a:pPr>
            <a:r>
              <a:rPr lang="en-US" dirty="0"/>
              <a:t>interaction</a:t>
            </a:r>
            <a:endParaRPr lang="en-US" dirty="0">
              <a:cs typeface="Leelawadee"/>
            </a:endParaRPr>
          </a:p>
          <a:p>
            <a:pPr marL="285750" indent="-285750">
              <a:buFont typeface="Arial"/>
              <a:buChar char="•"/>
            </a:pPr>
            <a:r>
              <a:rPr lang="en-US" dirty="0">
                <a:cs typeface="Leelawadee"/>
              </a:rPr>
              <a:t>respect/trust</a:t>
            </a:r>
          </a:p>
          <a:p>
            <a:pPr marL="285750" indent="-285750">
              <a:buFont typeface="Arial"/>
              <a:buChar char="•"/>
            </a:pPr>
            <a:r>
              <a:rPr lang="en-US" dirty="0">
                <a:cs typeface="Leelawadee"/>
              </a:rPr>
              <a:t>connection with society/environment/reality</a:t>
            </a:r>
          </a:p>
        </p:txBody>
      </p:sp>
      <p:sp>
        <p:nvSpPr>
          <p:cNvPr id="19" name="TextBox 18">
            <a:extLst>
              <a:ext uri="{FF2B5EF4-FFF2-40B4-BE49-F238E27FC236}">
                <a16:creationId xmlns:a16="http://schemas.microsoft.com/office/drawing/2014/main" id="{36949637-8A19-44A7-8A93-AD88CD9AAD62}"/>
              </a:ext>
            </a:extLst>
          </p:cNvPr>
          <p:cNvSpPr txBox="1"/>
          <p:nvPr/>
        </p:nvSpPr>
        <p:spPr>
          <a:xfrm>
            <a:off x="7264575" y="1690688"/>
            <a:ext cx="34566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Leelawadee"/>
              </a:rPr>
              <a:t>Tell an interesting story</a:t>
            </a:r>
          </a:p>
        </p:txBody>
      </p:sp>
    </p:spTree>
    <p:extLst>
      <p:ext uri="{BB962C8B-B14F-4D97-AF65-F5344CB8AC3E}">
        <p14:creationId xmlns:p14="http://schemas.microsoft.com/office/powerpoint/2010/main" val="8091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45D09-EC8D-4DA7-A859-F86A148488CE}"/>
              </a:ext>
            </a:extLst>
          </p:cNvPr>
          <p:cNvSpPr>
            <a:spLocks noGrp="1"/>
          </p:cNvSpPr>
          <p:nvPr>
            <p:ph type="title"/>
          </p:nvPr>
        </p:nvSpPr>
        <p:spPr>
          <a:xfrm>
            <a:off x="838200" y="365125"/>
            <a:ext cx="10515600" cy="1325563"/>
          </a:xfrm>
        </p:spPr>
        <p:txBody>
          <a:bodyPr/>
          <a:lstStyle/>
          <a:p>
            <a:r>
              <a:rPr lang="en-US">
                <a:latin typeface="Georgia" panose="02040502050405020303" pitchFamily="18" charset="0"/>
              </a:rPr>
              <a:t>Today’s schedule</a:t>
            </a:r>
            <a:endParaRPr lang="fi-FI" b="1" i="1">
              <a:latin typeface="Georgia" panose="02040502050405020303" pitchFamily="18" charset="0"/>
            </a:endParaRPr>
          </a:p>
        </p:txBody>
      </p:sp>
      <p:sp>
        <p:nvSpPr>
          <p:cNvPr id="3" name="Content Placeholder 2">
            <a:extLst>
              <a:ext uri="{FF2B5EF4-FFF2-40B4-BE49-F238E27FC236}">
                <a16:creationId xmlns:a16="http://schemas.microsoft.com/office/drawing/2014/main" id="{43E88016-A9F3-4905-B840-E27196D623E4}"/>
              </a:ext>
            </a:extLst>
          </p:cNvPr>
          <p:cNvSpPr>
            <a:spLocks noGrp="1"/>
          </p:cNvSpPr>
          <p:nvPr>
            <p:ph idx="1"/>
          </p:nvPr>
        </p:nvSpPr>
        <p:spPr/>
        <p:txBody>
          <a:bodyPr vert="horz" lIns="91440" tIns="45720" rIns="91440" bIns="45720" rtlCol="0" anchor="t">
            <a:normAutofit fontScale="92500" lnSpcReduction="20000"/>
          </a:bodyPr>
          <a:lstStyle/>
          <a:p>
            <a:r>
              <a:rPr lang="en-US">
                <a:latin typeface="Leelawadee"/>
                <a:cs typeface="Leelawadee"/>
              </a:rPr>
              <a:t>Presentation of the teachers</a:t>
            </a:r>
          </a:p>
          <a:p>
            <a:r>
              <a:rPr lang="en-US">
                <a:latin typeface="Leelawadee"/>
                <a:cs typeface="Leelawadee"/>
              </a:rPr>
              <a:t>Course introduction</a:t>
            </a:r>
            <a:endParaRPr lang="en-US"/>
          </a:p>
          <a:p>
            <a:r>
              <a:rPr lang="en-US">
                <a:latin typeface="Leelawadee"/>
                <a:cs typeface="Leelawadee"/>
              </a:rPr>
              <a:t>Short presentation of yourself</a:t>
            </a:r>
          </a:p>
          <a:p>
            <a:r>
              <a:rPr lang="en-US">
                <a:latin typeface="Leelawadee"/>
                <a:cs typeface="Leelawadee"/>
              </a:rPr>
              <a:t>Course schedule and workload</a:t>
            </a:r>
            <a:endParaRPr lang="en-US"/>
          </a:p>
          <a:p>
            <a:endParaRPr lang="en-US"/>
          </a:p>
          <a:p>
            <a:r>
              <a:rPr lang="en-US">
                <a:latin typeface="Leelawadee"/>
                <a:cs typeface="Leelawadee"/>
              </a:rPr>
              <a:t>Break (15 min)</a:t>
            </a:r>
          </a:p>
          <a:p>
            <a:endParaRPr lang="en-US"/>
          </a:p>
          <a:p>
            <a:r>
              <a:rPr lang="en-US">
                <a:latin typeface="Leelawadee"/>
                <a:cs typeface="Leelawadee"/>
              </a:rPr>
              <a:t>Communication in science:</a:t>
            </a:r>
            <a:endParaRPr lang="en-US"/>
          </a:p>
          <a:p>
            <a:pPr lvl="1"/>
            <a:r>
              <a:rPr lang="en-US">
                <a:latin typeface="Leelawadee"/>
                <a:cs typeface="Leelawadee"/>
              </a:rPr>
              <a:t>how to read an article...</a:t>
            </a:r>
            <a:endParaRPr lang="en-US"/>
          </a:p>
          <a:p>
            <a:pPr lvl="1"/>
            <a:r>
              <a:rPr lang="en-US">
                <a:latin typeface="Leelawadee"/>
                <a:cs typeface="Leelawadee"/>
              </a:rPr>
              <a:t>how to present an article</a:t>
            </a:r>
            <a:endParaRPr lang="en-US"/>
          </a:p>
          <a:p>
            <a:pPr lvl="1"/>
            <a:r>
              <a:rPr lang="en-US">
                <a:latin typeface="Leelawadee"/>
                <a:cs typeface="Leelawadee"/>
              </a:rPr>
              <a:t>how to review an article/presentation</a:t>
            </a:r>
            <a:endParaRPr lang="en-US"/>
          </a:p>
          <a:p>
            <a:endParaRPr lang="en-US">
              <a:latin typeface="Leelawadee" panose="020B0502040204020203" pitchFamily="34" charset="-34"/>
              <a:cs typeface="Leelawadee" panose="020B0502040204020203" pitchFamily="34" charset="-34"/>
            </a:endParaRPr>
          </a:p>
          <a:p>
            <a:pPr marL="0" indent="0">
              <a:buNone/>
            </a:pPr>
            <a:endParaRPr lang="fi-FI">
              <a:latin typeface="Leelawadee" panose="020B0502040204020203" pitchFamily="34" charset="-34"/>
              <a:cs typeface="Leelawadee" panose="020B0502040204020203" pitchFamily="34" charset="-34"/>
            </a:endParaRPr>
          </a:p>
        </p:txBody>
      </p:sp>
      <p:sp>
        <p:nvSpPr>
          <p:cNvPr id="4" name="Date Placeholder 3">
            <a:extLst>
              <a:ext uri="{FF2B5EF4-FFF2-40B4-BE49-F238E27FC236}">
                <a16:creationId xmlns:a16="http://schemas.microsoft.com/office/drawing/2014/main" id="{F65FE9CB-B9B7-4C51-B0CB-0AB236B49202}"/>
              </a:ext>
            </a:extLst>
          </p:cNvPr>
          <p:cNvSpPr>
            <a:spLocks noGrp="1"/>
          </p:cNvSpPr>
          <p:nvPr>
            <p:ph type="dt" sz="half" idx="10"/>
          </p:nvPr>
        </p:nvSpPr>
        <p:spPr/>
        <p:txBody>
          <a:bodyPr/>
          <a:lstStyle/>
          <a:p>
            <a:fld id="{47491DA2-644A-487D-8E09-4DDDFBC50642}" type="datetime1">
              <a:rPr lang="fi-FI" smtClean="0"/>
              <a:t>11.1.2022</a:t>
            </a:fld>
            <a:endParaRPr lang="fi-FI"/>
          </a:p>
        </p:txBody>
      </p:sp>
      <p:sp>
        <p:nvSpPr>
          <p:cNvPr id="5" name="Footer Placeholder 4">
            <a:extLst>
              <a:ext uri="{FF2B5EF4-FFF2-40B4-BE49-F238E27FC236}">
                <a16:creationId xmlns:a16="http://schemas.microsoft.com/office/drawing/2014/main" id="{25AEFDE7-7C93-49CF-AC44-E98F0B9565CE}"/>
              </a:ext>
            </a:extLst>
          </p:cNvPr>
          <p:cNvSpPr>
            <a:spLocks noGrp="1"/>
          </p:cNvSpPr>
          <p:nvPr>
            <p:ph type="ftr" sz="quarter" idx="11"/>
          </p:nvPr>
        </p:nvSpPr>
        <p:spPr/>
        <p:txBody>
          <a:bodyPr/>
          <a:lstStyle/>
          <a:p>
            <a:r>
              <a:rPr lang="en-US"/>
              <a:t>Biomolecules</a:t>
            </a:r>
            <a:r>
              <a:rPr lang="fi-FI"/>
              <a:t> ELEC-E3260</a:t>
            </a:r>
          </a:p>
        </p:txBody>
      </p:sp>
      <p:sp>
        <p:nvSpPr>
          <p:cNvPr id="6" name="Slide Number Placeholder 5">
            <a:extLst>
              <a:ext uri="{FF2B5EF4-FFF2-40B4-BE49-F238E27FC236}">
                <a16:creationId xmlns:a16="http://schemas.microsoft.com/office/drawing/2014/main" id="{E97C3831-8DB0-4E4B-9864-9E28000DB287}"/>
              </a:ext>
            </a:extLst>
          </p:cNvPr>
          <p:cNvSpPr>
            <a:spLocks noGrp="1"/>
          </p:cNvSpPr>
          <p:nvPr>
            <p:ph type="sldNum" sz="quarter" idx="12"/>
          </p:nvPr>
        </p:nvSpPr>
        <p:spPr/>
        <p:txBody>
          <a:bodyPr/>
          <a:lstStyle/>
          <a:p>
            <a:fld id="{8C3F6E29-D058-47D0-9DA3-FE8FB354C34C}" type="slidenum">
              <a:rPr lang="fi-FI" smtClean="0"/>
              <a:t>2</a:t>
            </a:fld>
            <a:endParaRPr lang="fi-FI"/>
          </a:p>
        </p:txBody>
      </p:sp>
    </p:spTree>
    <p:extLst>
      <p:ext uri="{BB962C8B-B14F-4D97-AF65-F5344CB8AC3E}">
        <p14:creationId xmlns:p14="http://schemas.microsoft.com/office/powerpoint/2010/main" val="171882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39F9972C-1F93-4AA3-AD96-FC84B0E27592}"/>
              </a:ext>
            </a:extLst>
          </p:cNvPr>
          <p:cNvPicPr>
            <a:picLocks noChangeAspect="1"/>
          </p:cNvPicPr>
          <p:nvPr/>
        </p:nvPicPr>
        <p:blipFill rotWithShape="1">
          <a:blip r:embed="rId2"/>
          <a:srcRect l="5363" t="11789" r="76346" b="61477"/>
          <a:stretch/>
        </p:blipFill>
        <p:spPr>
          <a:xfrm>
            <a:off x="7421265" y="5474417"/>
            <a:ext cx="1314114" cy="620754"/>
          </a:xfrm>
          <a:prstGeom prst="rect">
            <a:avLst/>
          </a:prstGeom>
        </p:spPr>
      </p:pic>
      <p:sp>
        <p:nvSpPr>
          <p:cNvPr id="58" name="Rectangle: Rounded Corners 57">
            <a:extLst>
              <a:ext uri="{FF2B5EF4-FFF2-40B4-BE49-F238E27FC236}">
                <a16:creationId xmlns:a16="http://schemas.microsoft.com/office/drawing/2014/main" id="{6F4C0A18-FB1B-4166-B948-C57831F1E21D}"/>
              </a:ext>
            </a:extLst>
          </p:cNvPr>
          <p:cNvSpPr/>
          <p:nvPr/>
        </p:nvSpPr>
        <p:spPr>
          <a:xfrm>
            <a:off x="7261277" y="5440127"/>
            <a:ext cx="3235539" cy="712677"/>
          </a:xfrm>
          <a:prstGeom prst="roundRect">
            <a:avLst/>
          </a:prstGeom>
          <a:solidFill>
            <a:schemeClr val="tx2">
              <a:lumMod val="20000"/>
              <a:lumOff val="80000"/>
              <a:alpha val="3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060B0737-1D06-47A8-99EC-C644657E7BC7}"/>
              </a:ext>
            </a:extLst>
          </p:cNvPr>
          <p:cNvSpPr>
            <a:spLocks noGrp="1"/>
          </p:cNvSpPr>
          <p:nvPr>
            <p:ph type="title"/>
          </p:nvPr>
        </p:nvSpPr>
        <p:spPr/>
        <p:txBody>
          <a:bodyPr/>
          <a:lstStyle/>
          <a:p>
            <a:r>
              <a:rPr lang="en-US">
                <a:solidFill>
                  <a:schemeClr val="accent2">
                    <a:lumMod val="60000"/>
                    <a:lumOff val="40000"/>
                  </a:schemeClr>
                </a:solidFill>
              </a:rPr>
              <a:t>Article Structure</a:t>
            </a:r>
          </a:p>
        </p:txBody>
      </p:sp>
      <p:sp>
        <p:nvSpPr>
          <p:cNvPr id="5" name="Date Placeholder 4">
            <a:extLst>
              <a:ext uri="{FF2B5EF4-FFF2-40B4-BE49-F238E27FC236}">
                <a16:creationId xmlns:a16="http://schemas.microsoft.com/office/drawing/2014/main" id="{A5FC2A42-3F18-4D85-A867-C2B8B76AC74D}"/>
              </a:ext>
            </a:extLst>
          </p:cNvPr>
          <p:cNvSpPr>
            <a:spLocks noGrp="1"/>
          </p:cNvSpPr>
          <p:nvPr>
            <p:ph type="dt" sz="half" idx="10"/>
          </p:nvPr>
        </p:nvSpPr>
        <p:spPr/>
        <p:txBody>
          <a:bodyPr/>
          <a:lstStyle/>
          <a:p>
            <a:fld id="{35C56E18-E184-440C-B7F8-6709A44319AF}" type="datetime1">
              <a:rPr lang="fi-FI" smtClean="0"/>
              <a:t>11.1.2022</a:t>
            </a:fld>
            <a:endParaRPr lang="fi-FI"/>
          </a:p>
        </p:txBody>
      </p:sp>
      <p:sp>
        <p:nvSpPr>
          <p:cNvPr id="6" name="Footer Placeholder 5">
            <a:extLst>
              <a:ext uri="{FF2B5EF4-FFF2-40B4-BE49-F238E27FC236}">
                <a16:creationId xmlns:a16="http://schemas.microsoft.com/office/drawing/2014/main" id="{F6C4C7D2-BBF8-4F5A-B5C8-B1BD03CAF6C0}"/>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B4926B25-C37F-41AC-AFBC-DCC0044A11A3}"/>
              </a:ext>
            </a:extLst>
          </p:cNvPr>
          <p:cNvSpPr>
            <a:spLocks noGrp="1"/>
          </p:cNvSpPr>
          <p:nvPr>
            <p:ph type="sldNum" sz="quarter" idx="12"/>
          </p:nvPr>
        </p:nvSpPr>
        <p:spPr/>
        <p:txBody>
          <a:bodyPr/>
          <a:lstStyle/>
          <a:p>
            <a:fld id="{8C3F6E29-D058-47D0-9DA3-FE8FB354C34C}" type="slidenum">
              <a:rPr lang="fi-FI" smtClean="0"/>
              <a:t>20</a:t>
            </a:fld>
            <a:endParaRPr lang="fi-FI"/>
          </a:p>
        </p:txBody>
      </p:sp>
      <p:pic>
        <p:nvPicPr>
          <p:cNvPr id="9" name="Picture 8">
            <a:extLst>
              <a:ext uri="{FF2B5EF4-FFF2-40B4-BE49-F238E27FC236}">
                <a16:creationId xmlns:a16="http://schemas.microsoft.com/office/drawing/2014/main" id="{8D2A37A0-B0AB-484E-BA3A-FD68FFAB7F61}"/>
              </a:ext>
            </a:extLst>
          </p:cNvPr>
          <p:cNvPicPr>
            <a:picLocks noChangeAspect="1"/>
          </p:cNvPicPr>
          <p:nvPr/>
        </p:nvPicPr>
        <p:blipFill rotWithShape="1">
          <a:blip r:embed="rId3"/>
          <a:srcRect l="4229" t="9949" r="75957" b="7625"/>
          <a:stretch/>
        </p:blipFill>
        <p:spPr>
          <a:xfrm>
            <a:off x="4500595" y="4606937"/>
            <a:ext cx="1114042" cy="1503992"/>
          </a:xfrm>
          <a:prstGeom prst="rect">
            <a:avLst/>
          </a:prstGeom>
        </p:spPr>
      </p:pic>
      <p:pic>
        <p:nvPicPr>
          <p:cNvPr id="10" name="Picture 9">
            <a:extLst>
              <a:ext uri="{FF2B5EF4-FFF2-40B4-BE49-F238E27FC236}">
                <a16:creationId xmlns:a16="http://schemas.microsoft.com/office/drawing/2014/main" id="{9D49CB16-2AF4-44BA-95E5-70700700C590}"/>
              </a:ext>
            </a:extLst>
          </p:cNvPr>
          <p:cNvPicPr>
            <a:picLocks noChangeAspect="1"/>
          </p:cNvPicPr>
          <p:nvPr/>
        </p:nvPicPr>
        <p:blipFill rotWithShape="1">
          <a:blip r:embed="rId4"/>
          <a:srcRect l="24980" t="11508" r="55206" b="6066"/>
          <a:stretch/>
        </p:blipFill>
        <p:spPr>
          <a:xfrm>
            <a:off x="2973341" y="4648812"/>
            <a:ext cx="1114042" cy="1503992"/>
          </a:xfrm>
          <a:prstGeom prst="rect">
            <a:avLst/>
          </a:prstGeom>
        </p:spPr>
      </p:pic>
      <p:pic>
        <p:nvPicPr>
          <p:cNvPr id="11" name="Picture 10">
            <a:extLst>
              <a:ext uri="{FF2B5EF4-FFF2-40B4-BE49-F238E27FC236}">
                <a16:creationId xmlns:a16="http://schemas.microsoft.com/office/drawing/2014/main" id="{E5168968-7627-4B98-BF33-911CD97C972B}"/>
              </a:ext>
            </a:extLst>
          </p:cNvPr>
          <p:cNvPicPr>
            <a:picLocks noChangeAspect="1"/>
          </p:cNvPicPr>
          <p:nvPr/>
        </p:nvPicPr>
        <p:blipFill rotWithShape="1">
          <a:blip r:embed="rId4"/>
          <a:srcRect l="5166" t="11508" r="76417" b="6066"/>
          <a:stretch/>
        </p:blipFill>
        <p:spPr>
          <a:xfrm>
            <a:off x="4587397" y="3017662"/>
            <a:ext cx="1035447" cy="1503994"/>
          </a:xfrm>
          <a:prstGeom prst="rect">
            <a:avLst/>
          </a:prstGeom>
        </p:spPr>
      </p:pic>
      <p:pic>
        <p:nvPicPr>
          <p:cNvPr id="12" name="Picture 11">
            <a:extLst>
              <a:ext uri="{FF2B5EF4-FFF2-40B4-BE49-F238E27FC236}">
                <a16:creationId xmlns:a16="http://schemas.microsoft.com/office/drawing/2014/main" id="{399EBBF9-7D36-4441-9BD1-9703052A25F8}"/>
              </a:ext>
            </a:extLst>
          </p:cNvPr>
          <p:cNvPicPr>
            <a:picLocks noChangeAspect="1"/>
          </p:cNvPicPr>
          <p:nvPr/>
        </p:nvPicPr>
        <p:blipFill rotWithShape="1">
          <a:blip r:embed="rId5"/>
          <a:srcRect l="5164" t="13314" r="55740" b="5621"/>
          <a:stretch/>
        </p:blipFill>
        <p:spPr>
          <a:xfrm>
            <a:off x="2379528" y="3017664"/>
            <a:ext cx="2198103" cy="1479144"/>
          </a:xfrm>
          <a:prstGeom prst="rect">
            <a:avLst/>
          </a:prstGeom>
        </p:spPr>
      </p:pic>
      <p:pic>
        <p:nvPicPr>
          <p:cNvPr id="13" name="Picture 12">
            <a:extLst>
              <a:ext uri="{FF2B5EF4-FFF2-40B4-BE49-F238E27FC236}">
                <a16:creationId xmlns:a16="http://schemas.microsoft.com/office/drawing/2014/main" id="{23451B46-EC70-4C30-B85A-DAF0F08A40AC}"/>
              </a:ext>
            </a:extLst>
          </p:cNvPr>
          <p:cNvPicPr>
            <a:picLocks noChangeAspect="1"/>
          </p:cNvPicPr>
          <p:nvPr/>
        </p:nvPicPr>
        <p:blipFill rotWithShape="1">
          <a:blip r:embed="rId2"/>
          <a:srcRect l="5435" t="12114" r="54844" b="5643"/>
          <a:stretch/>
        </p:blipFill>
        <p:spPr>
          <a:xfrm>
            <a:off x="3282547" y="1442070"/>
            <a:ext cx="2233255" cy="1500653"/>
          </a:xfrm>
          <a:prstGeom prst="rect">
            <a:avLst/>
          </a:prstGeom>
        </p:spPr>
      </p:pic>
      <p:sp>
        <p:nvSpPr>
          <p:cNvPr id="14" name="Left Brace 13">
            <a:extLst>
              <a:ext uri="{FF2B5EF4-FFF2-40B4-BE49-F238E27FC236}">
                <a16:creationId xmlns:a16="http://schemas.microsoft.com/office/drawing/2014/main" id="{5A7CD9B2-521A-4842-BA04-A40DF1126F04}"/>
              </a:ext>
            </a:extLst>
          </p:cNvPr>
          <p:cNvSpPr/>
          <p:nvPr/>
        </p:nvSpPr>
        <p:spPr>
          <a:xfrm>
            <a:off x="3105557" y="1448113"/>
            <a:ext cx="56654" cy="278652"/>
          </a:xfrm>
          <a:prstGeom prst="leftBrace">
            <a:avLst>
              <a:gd name="adj1" fmla="val 39481"/>
              <a:gd name="adj2" fmla="val 50000"/>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9E4066A3-23BC-4D3F-A56E-6EE915C9DBF7}"/>
              </a:ext>
            </a:extLst>
          </p:cNvPr>
          <p:cNvSpPr/>
          <p:nvPr/>
        </p:nvSpPr>
        <p:spPr>
          <a:xfrm>
            <a:off x="3087057" y="1838284"/>
            <a:ext cx="80756" cy="397197"/>
          </a:xfrm>
          <a:prstGeom prst="leftBrace">
            <a:avLst>
              <a:gd name="adj1" fmla="val 39481"/>
              <a:gd name="adj2" fmla="val 50000"/>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17CBEB3-16FE-45D5-ABAE-B23EB1A513B2}"/>
              </a:ext>
            </a:extLst>
          </p:cNvPr>
          <p:cNvSpPr txBox="1"/>
          <p:nvPr/>
        </p:nvSpPr>
        <p:spPr>
          <a:xfrm>
            <a:off x="2134435" y="1910133"/>
            <a:ext cx="765170" cy="492322"/>
          </a:xfrm>
          <a:prstGeom prst="rect">
            <a:avLst/>
          </a:prstGeom>
          <a:noFill/>
        </p:spPr>
        <p:txBody>
          <a:bodyPr wrap="square" rtlCol="0">
            <a:spAutoFit/>
          </a:bodyPr>
          <a:lstStyle/>
          <a:p>
            <a:r>
              <a:rPr lang="en-US" sz="1000" b="1">
                <a:solidFill>
                  <a:srgbClr val="0070C0"/>
                </a:solidFill>
              </a:rPr>
              <a:t>abstract</a:t>
            </a:r>
          </a:p>
        </p:txBody>
      </p:sp>
      <p:sp>
        <p:nvSpPr>
          <p:cNvPr id="17" name="Rectangle 16">
            <a:extLst>
              <a:ext uri="{FF2B5EF4-FFF2-40B4-BE49-F238E27FC236}">
                <a16:creationId xmlns:a16="http://schemas.microsoft.com/office/drawing/2014/main" id="{D9A0E2D3-8C4F-43D9-8A6F-8C19F40F07CD}"/>
              </a:ext>
            </a:extLst>
          </p:cNvPr>
          <p:cNvSpPr/>
          <p:nvPr/>
        </p:nvSpPr>
        <p:spPr>
          <a:xfrm>
            <a:off x="3272843" y="2241015"/>
            <a:ext cx="508869" cy="680993"/>
          </a:xfrm>
          <a:prstGeom prst="rect">
            <a:avLst/>
          </a:prstGeom>
          <a:solidFill>
            <a:srgbClr val="DC6E8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Brace 17">
            <a:extLst>
              <a:ext uri="{FF2B5EF4-FFF2-40B4-BE49-F238E27FC236}">
                <a16:creationId xmlns:a16="http://schemas.microsoft.com/office/drawing/2014/main" id="{C1510F3D-82E8-437A-A432-D87E2C521B25}"/>
              </a:ext>
            </a:extLst>
          </p:cNvPr>
          <p:cNvSpPr/>
          <p:nvPr/>
        </p:nvSpPr>
        <p:spPr>
          <a:xfrm>
            <a:off x="3113049" y="2308378"/>
            <a:ext cx="56654" cy="536833"/>
          </a:xfrm>
          <a:prstGeom prst="leftBrace">
            <a:avLst>
              <a:gd name="adj1" fmla="val 39481"/>
              <a:gd name="adj2" fmla="val 50000"/>
            </a:avLst>
          </a:prstGeom>
          <a:solidFill>
            <a:srgbClr val="DC6E8D">
              <a:alpha val="50000"/>
            </a:srgbClr>
          </a:solidFill>
          <a:ln>
            <a:solidFill>
              <a:srgbClr val="DC6E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E0F4154-1D57-4773-86E1-82F68DC82BE3}"/>
              </a:ext>
            </a:extLst>
          </p:cNvPr>
          <p:cNvSpPr txBox="1"/>
          <p:nvPr/>
        </p:nvSpPr>
        <p:spPr>
          <a:xfrm>
            <a:off x="1552451" y="2207763"/>
            <a:ext cx="1728481" cy="492322"/>
          </a:xfrm>
          <a:prstGeom prst="rect">
            <a:avLst/>
          </a:prstGeom>
          <a:noFill/>
        </p:spPr>
        <p:txBody>
          <a:bodyPr wrap="square" rtlCol="0">
            <a:spAutoFit/>
          </a:bodyPr>
          <a:lstStyle/>
          <a:p>
            <a:pPr algn="ctr"/>
            <a:r>
              <a:rPr lang="en-US" sz="1000" b="1">
                <a:solidFill>
                  <a:srgbClr val="DC6E8D"/>
                </a:solidFill>
              </a:rPr>
              <a:t>introduction and </a:t>
            </a:r>
          </a:p>
          <a:p>
            <a:pPr algn="ctr"/>
            <a:r>
              <a:rPr lang="en-US" sz="1000" b="1">
                <a:solidFill>
                  <a:srgbClr val="DC6E8D"/>
                </a:solidFill>
              </a:rPr>
              <a:t>state-of-the-art</a:t>
            </a:r>
          </a:p>
        </p:txBody>
      </p:sp>
      <p:sp>
        <p:nvSpPr>
          <p:cNvPr id="20" name="Rectangle 19">
            <a:extLst>
              <a:ext uri="{FF2B5EF4-FFF2-40B4-BE49-F238E27FC236}">
                <a16:creationId xmlns:a16="http://schemas.microsoft.com/office/drawing/2014/main" id="{C549C736-2030-4008-A6EA-684D88049B5B}"/>
              </a:ext>
            </a:extLst>
          </p:cNvPr>
          <p:cNvSpPr/>
          <p:nvPr/>
        </p:nvSpPr>
        <p:spPr>
          <a:xfrm>
            <a:off x="3779557" y="2236073"/>
            <a:ext cx="508869" cy="293174"/>
          </a:xfrm>
          <a:prstGeom prst="rect">
            <a:avLst/>
          </a:prstGeom>
          <a:solidFill>
            <a:srgbClr val="DC6E8D">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Brace 20">
            <a:extLst>
              <a:ext uri="{FF2B5EF4-FFF2-40B4-BE49-F238E27FC236}">
                <a16:creationId xmlns:a16="http://schemas.microsoft.com/office/drawing/2014/main" id="{6F050ABA-3AF1-43BF-B4A8-6759DE09FF5A}"/>
              </a:ext>
            </a:extLst>
          </p:cNvPr>
          <p:cNvSpPr/>
          <p:nvPr/>
        </p:nvSpPr>
        <p:spPr>
          <a:xfrm flipH="1">
            <a:off x="5691505" y="1448112"/>
            <a:ext cx="138576" cy="2889844"/>
          </a:xfrm>
          <a:prstGeom prst="leftBrace">
            <a:avLst>
              <a:gd name="adj1" fmla="val 39481"/>
              <a:gd name="adj2" fmla="val 50000"/>
            </a:avLst>
          </a:prstGeom>
          <a:solidFill>
            <a:srgbClr val="6CD6DE">
              <a:alpha val="50000"/>
            </a:srgbClr>
          </a:solidFill>
          <a:ln>
            <a:solidFill>
              <a:srgbClr val="6CD6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B8C77D1D-50AC-45C1-A3D4-8A17E2D359BC}"/>
              </a:ext>
            </a:extLst>
          </p:cNvPr>
          <p:cNvSpPr txBox="1"/>
          <p:nvPr/>
        </p:nvSpPr>
        <p:spPr>
          <a:xfrm rot="5400000">
            <a:off x="4452374" y="2764825"/>
            <a:ext cx="2847276" cy="474066"/>
          </a:xfrm>
          <a:prstGeom prst="rect">
            <a:avLst/>
          </a:prstGeom>
          <a:noFill/>
        </p:spPr>
        <p:txBody>
          <a:bodyPr wrap="square" rtlCol="0">
            <a:spAutoFit/>
          </a:bodyPr>
          <a:lstStyle/>
          <a:p>
            <a:pPr algn="ctr"/>
            <a:r>
              <a:rPr lang="en-US" sz="1000" b="1">
                <a:solidFill>
                  <a:srgbClr val="6CD6DE"/>
                </a:solidFill>
              </a:rPr>
              <a:t>presentation &amp; discussion of results</a:t>
            </a:r>
          </a:p>
        </p:txBody>
      </p:sp>
      <p:sp>
        <p:nvSpPr>
          <p:cNvPr id="23" name="Rectangle 22">
            <a:extLst>
              <a:ext uri="{FF2B5EF4-FFF2-40B4-BE49-F238E27FC236}">
                <a16:creationId xmlns:a16="http://schemas.microsoft.com/office/drawing/2014/main" id="{1460EE39-1195-4B07-B0AD-C0A55877AECB}"/>
              </a:ext>
            </a:extLst>
          </p:cNvPr>
          <p:cNvSpPr/>
          <p:nvPr/>
        </p:nvSpPr>
        <p:spPr>
          <a:xfrm>
            <a:off x="3009245" y="5023908"/>
            <a:ext cx="509228" cy="374582"/>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Brace 23">
            <a:extLst>
              <a:ext uri="{FF2B5EF4-FFF2-40B4-BE49-F238E27FC236}">
                <a16:creationId xmlns:a16="http://schemas.microsoft.com/office/drawing/2014/main" id="{781E4556-C985-4A4C-AFD6-C721BFF7BD42}"/>
              </a:ext>
            </a:extLst>
          </p:cNvPr>
          <p:cNvSpPr/>
          <p:nvPr/>
        </p:nvSpPr>
        <p:spPr>
          <a:xfrm>
            <a:off x="2860062" y="5008039"/>
            <a:ext cx="45719" cy="374584"/>
          </a:xfrm>
          <a:prstGeom prst="leftBrace">
            <a:avLst>
              <a:gd name="adj1" fmla="val 39481"/>
              <a:gd name="adj2" fmla="val 50000"/>
            </a:avLst>
          </a:prstGeom>
          <a:solidFill>
            <a:srgbClr val="00B050">
              <a:alpha val="50000"/>
            </a:srgbClr>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701A0FBD-695F-48D4-89F7-D49B97D7D4B4}"/>
              </a:ext>
            </a:extLst>
          </p:cNvPr>
          <p:cNvSpPr/>
          <p:nvPr/>
        </p:nvSpPr>
        <p:spPr>
          <a:xfrm>
            <a:off x="2409045" y="3093688"/>
            <a:ext cx="1027016" cy="1369822"/>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C3D3309-E483-408E-8F4A-1C51B6288FD9}"/>
              </a:ext>
            </a:extLst>
          </p:cNvPr>
          <p:cNvSpPr/>
          <p:nvPr/>
        </p:nvSpPr>
        <p:spPr>
          <a:xfrm>
            <a:off x="4412629" y="1478578"/>
            <a:ext cx="1038930" cy="1407296"/>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A261F8-D497-44A3-9310-C7E5831B9929}"/>
              </a:ext>
            </a:extLst>
          </p:cNvPr>
          <p:cNvSpPr/>
          <p:nvPr/>
        </p:nvSpPr>
        <p:spPr>
          <a:xfrm>
            <a:off x="4622254" y="3084734"/>
            <a:ext cx="961607" cy="1394466"/>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3D4A68-A5C9-4804-BF86-C392241E6A79}"/>
              </a:ext>
            </a:extLst>
          </p:cNvPr>
          <p:cNvSpPr/>
          <p:nvPr/>
        </p:nvSpPr>
        <p:spPr>
          <a:xfrm>
            <a:off x="3768581" y="2533323"/>
            <a:ext cx="508869" cy="375606"/>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0A598C3-C8CA-4B64-9B98-6621FF27233E}"/>
              </a:ext>
            </a:extLst>
          </p:cNvPr>
          <p:cNvSpPr/>
          <p:nvPr/>
        </p:nvSpPr>
        <p:spPr>
          <a:xfrm>
            <a:off x="3005085" y="5444464"/>
            <a:ext cx="508869" cy="65044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a:extLst>
              <a:ext uri="{FF2B5EF4-FFF2-40B4-BE49-F238E27FC236}">
                <a16:creationId xmlns:a16="http://schemas.microsoft.com/office/drawing/2014/main" id="{836B105C-023A-4545-A2F1-8FEFC24E41E9}"/>
              </a:ext>
            </a:extLst>
          </p:cNvPr>
          <p:cNvSpPr/>
          <p:nvPr/>
        </p:nvSpPr>
        <p:spPr>
          <a:xfrm rot="10800000" flipH="1">
            <a:off x="2869133" y="5523962"/>
            <a:ext cx="56654" cy="483788"/>
          </a:xfrm>
          <a:prstGeom prst="leftBrace">
            <a:avLst>
              <a:gd name="adj1" fmla="val 39481"/>
              <a:gd name="adj2" fmla="val 50000"/>
            </a:avLst>
          </a:prstGeom>
          <a:solidFill>
            <a:srgbClr val="FFC000">
              <a:alpha val="50000"/>
            </a:srgbClr>
          </a:solidFill>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22494308-566E-437B-90DB-9F93C4CFFFCA}"/>
              </a:ext>
            </a:extLst>
          </p:cNvPr>
          <p:cNvSpPr txBox="1"/>
          <p:nvPr/>
        </p:nvSpPr>
        <p:spPr>
          <a:xfrm>
            <a:off x="1214336" y="4983512"/>
            <a:ext cx="1643831" cy="492322"/>
          </a:xfrm>
          <a:prstGeom prst="rect">
            <a:avLst/>
          </a:prstGeom>
          <a:noFill/>
        </p:spPr>
        <p:txBody>
          <a:bodyPr wrap="square" rtlCol="0">
            <a:spAutoFit/>
          </a:bodyPr>
          <a:lstStyle/>
          <a:p>
            <a:pPr algn="ctr"/>
            <a:r>
              <a:rPr lang="en-US" sz="1000" b="1">
                <a:solidFill>
                  <a:srgbClr val="00B050"/>
                </a:solidFill>
              </a:rPr>
              <a:t>conclusion/summary of results</a:t>
            </a:r>
          </a:p>
        </p:txBody>
      </p:sp>
      <p:sp>
        <p:nvSpPr>
          <p:cNvPr id="32" name="TextBox 31">
            <a:extLst>
              <a:ext uri="{FF2B5EF4-FFF2-40B4-BE49-F238E27FC236}">
                <a16:creationId xmlns:a16="http://schemas.microsoft.com/office/drawing/2014/main" id="{881C5CDE-C78F-4BC2-97B6-B70E4BB3D42F}"/>
              </a:ext>
            </a:extLst>
          </p:cNvPr>
          <p:cNvSpPr txBox="1"/>
          <p:nvPr/>
        </p:nvSpPr>
        <p:spPr>
          <a:xfrm>
            <a:off x="1552451" y="5560397"/>
            <a:ext cx="1205687" cy="400110"/>
          </a:xfrm>
          <a:prstGeom prst="rect">
            <a:avLst/>
          </a:prstGeom>
          <a:noFill/>
        </p:spPr>
        <p:txBody>
          <a:bodyPr wrap="square" rtlCol="0">
            <a:spAutoFit/>
          </a:bodyPr>
          <a:lstStyle/>
          <a:p>
            <a:pPr algn="ctr"/>
            <a:r>
              <a:rPr lang="en-US" sz="1000" b="1" dirty="0">
                <a:solidFill>
                  <a:srgbClr val="FFC000"/>
                </a:solidFill>
              </a:rPr>
              <a:t>Materials &amp; methods</a:t>
            </a:r>
          </a:p>
        </p:txBody>
      </p:sp>
      <p:sp>
        <p:nvSpPr>
          <p:cNvPr id="33" name="Rectangle 32">
            <a:extLst>
              <a:ext uri="{FF2B5EF4-FFF2-40B4-BE49-F238E27FC236}">
                <a16:creationId xmlns:a16="http://schemas.microsoft.com/office/drawing/2014/main" id="{769C9DB2-4BD7-47FE-A8B9-4C31F736E874}"/>
              </a:ext>
            </a:extLst>
          </p:cNvPr>
          <p:cNvSpPr/>
          <p:nvPr/>
        </p:nvSpPr>
        <p:spPr>
          <a:xfrm>
            <a:off x="4519575" y="4645602"/>
            <a:ext cx="1067036" cy="1414058"/>
          </a:xfrm>
          <a:prstGeom prst="rect">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F15F3D-29C2-4A9C-B53B-84E0E6569389}"/>
              </a:ext>
            </a:extLst>
          </p:cNvPr>
          <p:cNvSpPr/>
          <p:nvPr/>
        </p:nvSpPr>
        <p:spPr>
          <a:xfrm>
            <a:off x="3512144" y="5500398"/>
            <a:ext cx="514752" cy="530576"/>
          </a:xfrm>
          <a:prstGeom prst="rect">
            <a:avLst/>
          </a:prstGeom>
          <a:solidFill>
            <a:srgbClr val="7030A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Brace 34">
            <a:extLst>
              <a:ext uri="{FF2B5EF4-FFF2-40B4-BE49-F238E27FC236}">
                <a16:creationId xmlns:a16="http://schemas.microsoft.com/office/drawing/2014/main" id="{5D349763-773E-4A86-9F8B-E8789232BEA1}"/>
              </a:ext>
            </a:extLst>
          </p:cNvPr>
          <p:cNvSpPr/>
          <p:nvPr/>
        </p:nvSpPr>
        <p:spPr>
          <a:xfrm flipH="1">
            <a:off x="5714481" y="4642370"/>
            <a:ext cx="56654" cy="1367966"/>
          </a:xfrm>
          <a:prstGeom prst="leftBrace">
            <a:avLst>
              <a:gd name="adj1" fmla="val 39481"/>
              <a:gd name="adj2" fmla="val 50000"/>
            </a:avLst>
          </a:prstGeom>
          <a:solidFill>
            <a:srgbClr val="7030A0">
              <a:alpha val="50000"/>
            </a:srgbClr>
          </a:solid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C8CC4190-EA6D-40E7-96DC-DA83161EDD27}"/>
              </a:ext>
            </a:extLst>
          </p:cNvPr>
          <p:cNvSpPr txBox="1"/>
          <p:nvPr/>
        </p:nvSpPr>
        <p:spPr>
          <a:xfrm rot="5400000">
            <a:off x="5549304" y="5100139"/>
            <a:ext cx="896750" cy="246221"/>
          </a:xfrm>
          <a:prstGeom prst="rect">
            <a:avLst/>
          </a:prstGeom>
          <a:noFill/>
        </p:spPr>
        <p:txBody>
          <a:bodyPr wrap="square" rtlCol="0">
            <a:spAutoFit/>
          </a:bodyPr>
          <a:lstStyle/>
          <a:p>
            <a:pPr algn="ctr"/>
            <a:r>
              <a:rPr lang="en-US" sz="1000" b="1">
                <a:solidFill>
                  <a:srgbClr val="7030A0"/>
                </a:solidFill>
              </a:rPr>
              <a:t>references</a:t>
            </a:r>
          </a:p>
        </p:txBody>
      </p:sp>
      <p:sp>
        <p:nvSpPr>
          <p:cNvPr id="37" name="Left Brace 36">
            <a:extLst>
              <a:ext uri="{FF2B5EF4-FFF2-40B4-BE49-F238E27FC236}">
                <a16:creationId xmlns:a16="http://schemas.microsoft.com/office/drawing/2014/main" id="{5B673C82-2E2D-4871-8073-CAFCAB62588D}"/>
              </a:ext>
            </a:extLst>
          </p:cNvPr>
          <p:cNvSpPr/>
          <p:nvPr/>
        </p:nvSpPr>
        <p:spPr>
          <a:xfrm flipH="1">
            <a:off x="4048868" y="4714613"/>
            <a:ext cx="102435" cy="727592"/>
          </a:xfrm>
          <a:prstGeom prst="leftBrace">
            <a:avLst>
              <a:gd name="adj1" fmla="val 39481"/>
              <a:gd name="adj2" fmla="val 50000"/>
            </a:avLst>
          </a:prstGeom>
          <a:solidFill>
            <a:schemeClr val="bg1">
              <a:lumMod val="85000"/>
              <a:alpha val="50000"/>
            </a:schemeClr>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EA10A1D3-D153-48B9-B068-81CF0201047F}"/>
              </a:ext>
            </a:extLst>
          </p:cNvPr>
          <p:cNvSpPr txBox="1"/>
          <p:nvPr/>
        </p:nvSpPr>
        <p:spPr>
          <a:xfrm rot="5400000">
            <a:off x="3282349" y="5198434"/>
            <a:ext cx="2071928" cy="474066"/>
          </a:xfrm>
          <a:prstGeom prst="rect">
            <a:avLst/>
          </a:prstGeom>
          <a:noFill/>
        </p:spPr>
        <p:txBody>
          <a:bodyPr wrap="square" rtlCol="0">
            <a:spAutoFit/>
          </a:bodyPr>
          <a:lstStyle/>
          <a:p>
            <a:pPr algn="ctr"/>
            <a:r>
              <a:rPr lang="en-US" sz="1000" b="1" dirty="0">
                <a:solidFill>
                  <a:schemeClr val="bg1">
                    <a:lumMod val="65000"/>
                  </a:schemeClr>
                </a:solidFill>
              </a:rPr>
              <a:t>other content (SI, author info, acknowledgment)</a:t>
            </a:r>
          </a:p>
        </p:txBody>
      </p:sp>
      <p:sp>
        <p:nvSpPr>
          <p:cNvPr id="39" name="Rectangle 38">
            <a:extLst>
              <a:ext uri="{FF2B5EF4-FFF2-40B4-BE49-F238E27FC236}">
                <a16:creationId xmlns:a16="http://schemas.microsoft.com/office/drawing/2014/main" id="{20FA524E-08ED-4EDE-95D9-5BC93EC7EC9E}"/>
              </a:ext>
            </a:extLst>
          </p:cNvPr>
          <p:cNvSpPr/>
          <p:nvPr/>
        </p:nvSpPr>
        <p:spPr>
          <a:xfrm>
            <a:off x="7230497" y="1565692"/>
            <a:ext cx="1340585" cy="4392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70C0"/>
                </a:solidFill>
              </a:rPr>
              <a:t>title</a:t>
            </a:r>
          </a:p>
        </p:txBody>
      </p:sp>
      <p:sp>
        <p:nvSpPr>
          <p:cNvPr id="40" name="Rectangle 39">
            <a:extLst>
              <a:ext uri="{FF2B5EF4-FFF2-40B4-BE49-F238E27FC236}">
                <a16:creationId xmlns:a16="http://schemas.microsoft.com/office/drawing/2014/main" id="{4AADAED8-67B2-4976-A1AC-9022BD25CB77}"/>
              </a:ext>
            </a:extLst>
          </p:cNvPr>
          <p:cNvSpPr/>
          <p:nvPr/>
        </p:nvSpPr>
        <p:spPr>
          <a:xfrm>
            <a:off x="7230497" y="2361772"/>
            <a:ext cx="3292191" cy="549604"/>
          </a:xfrm>
          <a:prstGeom prst="rect">
            <a:avLst/>
          </a:prstGeom>
          <a:solidFill>
            <a:schemeClr val="bg1"/>
          </a:solidFill>
          <a:ln>
            <a:solidFill>
              <a:srgbClr val="DC6E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DC6E8D"/>
                </a:solidFill>
              </a:rPr>
              <a:t>which current issue in the </a:t>
            </a:r>
            <a:r>
              <a:rPr lang="en-US" sz="1200" i="1">
                <a:solidFill>
                  <a:srgbClr val="DC6E8D"/>
                </a:solidFill>
              </a:rPr>
              <a:t>state-of-the-art</a:t>
            </a:r>
            <a:r>
              <a:rPr lang="en-US" sz="1200">
                <a:solidFill>
                  <a:srgbClr val="DC6E8D"/>
                </a:solidFill>
              </a:rPr>
              <a:t> field is the paper trying to solve?</a:t>
            </a:r>
          </a:p>
        </p:txBody>
      </p:sp>
      <p:sp>
        <p:nvSpPr>
          <p:cNvPr id="41" name="Rectangle 40">
            <a:extLst>
              <a:ext uri="{FF2B5EF4-FFF2-40B4-BE49-F238E27FC236}">
                <a16:creationId xmlns:a16="http://schemas.microsoft.com/office/drawing/2014/main" id="{6C9AC5FE-D6F1-4657-93A8-6D176F5989B0}"/>
              </a:ext>
            </a:extLst>
          </p:cNvPr>
          <p:cNvSpPr/>
          <p:nvPr/>
        </p:nvSpPr>
        <p:spPr>
          <a:xfrm>
            <a:off x="7207111" y="3484205"/>
            <a:ext cx="3292191" cy="439278"/>
          </a:xfrm>
          <a:prstGeom prst="rect">
            <a:avLst/>
          </a:prstGeom>
          <a:solidFill>
            <a:schemeClr val="bg1"/>
          </a:solidFill>
          <a:ln>
            <a:solidFill>
              <a:srgbClr val="6CD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6CD6DE"/>
                </a:solidFill>
              </a:rPr>
              <a:t>results and findings to support Author´s claim</a:t>
            </a:r>
          </a:p>
        </p:txBody>
      </p:sp>
      <p:sp>
        <p:nvSpPr>
          <p:cNvPr id="42" name="Rectangle 41">
            <a:extLst>
              <a:ext uri="{FF2B5EF4-FFF2-40B4-BE49-F238E27FC236}">
                <a16:creationId xmlns:a16="http://schemas.microsoft.com/office/drawing/2014/main" id="{849ADD23-0CDB-4CC3-8257-C6E17A1BEA32}"/>
              </a:ext>
            </a:extLst>
          </p:cNvPr>
          <p:cNvSpPr/>
          <p:nvPr/>
        </p:nvSpPr>
        <p:spPr>
          <a:xfrm>
            <a:off x="7230497" y="4599933"/>
            <a:ext cx="3292191" cy="585085"/>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B050"/>
                </a:solidFill>
              </a:rPr>
              <a:t>conclusion: </a:t>
            </a:r>
            <a:r>
              <a:rPr lang="en-US" sz="1200" dirty="0">
                <a:solidFill>
                  <a:srgbClr val="00B050"/>
                </a:solidFill>
              </a:rPr>
              <a:t>Authors have successfully addressed the initial question!</a:t>
            </a:r>
          </a:p>
        </p:txBody>
      </p:sp>
      <p:sp>
        <p:nvSpPr>
          <p:cNvPr id="43" name="TextBox 42">
            <a:extLst>
              <a:ext uri="{FF2B5EF4-FFF2-40B4-BE49-F238E27FC236}">
                <a16:creationId xmlns:a16="http://schemas.microsoft.com/office/drawing/2014/main" id="{ECBA400F-A1B3-4002-A9E4-588A3532EE02}"/>
              </a:ext>
            </a:extLst>
          </p:cNvPr>
          <p:cNvSpPr txBox="1"/>
          <p:nvPr/>
        </p:nvSpPr>
        <p:spPr>
          <a:xfrm>
            <a:off x="8512286" y="1637571"/>
            <a:ext cx="2191420" cy="492322"/>
          </a:xfrm>
          <a:prstGeom prst="rect">
            <a:avLst/>
          </a:prstGeom>
          <a:noFill/>
        </p:spPr>
        <p:txBody>
          <a:bodyPr wrap="square" rtlCol="0">
            <a:spAutoFit/>
          </a:bodyPr>
          <a:lstStyle/>
          <a:p>
            <a:r>
              <a:rPr lang="en-US" sz="1000" i="1">
                <a:solidFill>
                  <a:srgbClr val="0070C0"/>
                </a:solidFill>
              </a:rPr>
              <a:t>keywords</a:t>
            </a:r>
            <a:r>
              <a:rPr lang="en-US" sz="1000">
                <a:solidFill>
                  <a:srgbClr val="0070C0"/>
                </a:solidFill>
              </a:rPr>
              <a:t>, hints on </a:t>
            </a:r>
            <a:r>
              <a:rPr lang="en-US" sz="1000" i="1">
                <a:solidFill>
                  <a:srgbClr val="0070C0"/>
                </a:solidFill>
              </a:rPr>
              <a:t>main result</a:t>
            </a:r>
          </a:p>
        </p:txBody>
      </p:sp>
      <p:sp>
        <p:nvSpPr>
          <p:cNvPr id="44" name="TextBox 43">
            <a:extLst>
              <a:ext uri="{FF2B5EF4-FFF2-40B4-BE49-F238E27FC236}">
                <a16:creationId xmlns:a16="http://schemas.microsoft.com/office/drawing/2014/main" id="{26503A5C-BC45-441A-8A9F-1EC1B13AE1F9}"/>
              </a:ext>
            </a:extLst>
          </p:cNvPr>
          <p:cNvSpPr txBox="1"/>
          <p:nvPr/>
        </p:nvSpPr>
        <p:spPr>
          <a:xfrm>
            <a:off x="7517298" y="2960724"/>
            <a:ext cx="3158021" cy="492322"/>
          </a:xfrm>
          <a:prstGeom prst="rect">
            <a:avLst/>
          </a:prstGeom>
          <a:noFill/>
        </p:spPr>
        <p:txBody>
          <a:bodyPr wrap="square" rtlCol="0">
            <a:spAutoFit/>
          </a:bodyPr>
          <a:lstStyle/>
          <a:p>
            <a:r>
              <a:rPr lang="en-US" sz="1000" i="1"/>
              <a:t>“In this paper, Authors will address XXX in the following way to demonstrate YYY…”</a:t>
            </a:r>
          </a:p>
        </p:txBody>
      </p:sp>
      <p:sp>
        <p:nvSpPr>
          <p:cNvPr id="45" name="Rectangle 44">
            <a:extLst>
              <a:ext uri="{FF2B5EF4-FFF2-40B4-BE49-F238E27FC236}">
                <a16:creationId xmlns:a16="http://schemas.microsoft.com/office/drawing/2014/main" id="{96E44893-57B8-4FD2-BFAF-7D7FFF450541}"/>
              </a:ext>
            </a:extLst>
          </p:cNvPr>
          <p:cNvSpPr/>
          <p:nvPr/>
        </p:nvSpPr>
        <p:spPr>
          <a:xfrm>
            <a:off x="7659521" y="3920415"/>
            <a:ext cx="2594763" cy="439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figure, graph, tables, schematics, reaction scheme</a:t>
            </a:r>
          </a:p>
        </p:txBody>
      </p:sp>
      <p:cxnSp>
        <p:nvCxnSpPr>
          <p:cNvPr id="46" name="Straight Arrow Connector 45">
            <a:extLst>
              <a:ext uri="{FF2B5EF4-FFF2-40B4-BE49-F238E27FC236}">
                <a16:creationId xmlns:a16="http://schemas.microsoft.com/office/drawing/2014/main" id="{1BF49925-A5B2-45C0-AAD4-B6092D129AD6}"/>
              </a:ext>
            </a:extLst>
          </p:cNvPr>
          <p:cNvCxnSpPr>
            <a:cxnSpLocks/>
          </p:cNvCxnSpPr>
          <p:nvPr/>
        </p:nvCxnSpPr>
        <p:spPr>
          <a:xfrm>
            <a:off x="7591187" y="2012416"/>
            <a:ext cx="0" cy="33692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3CCCA7D-8BCB-408B-B24E-05AFA28D3934}"/>
              </a:ext>
            </a:extLst>
          </p:cNvPr>
          <p:cNvCxnSpPr>
            <a:cxnSpLocks/>
          </p:cNvCxnSpPr>
          <p:nvPr/>
        </p:nvCxnSpPr>
        <p:spPr>
          <a:xfrm>
            <a:off x="7567801" y="2929565"/>
            <a:ext cx="0" cy="54539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992ADA1-B680-4C06-8087-07C3CE26C104}"/>
              </a:ext>
            </a:extLst>
          </p:cNvPr>
          <p:cNvCxnSpPr>
            <a:cxnSpLocks/>
          </p:cNvCxnSpPr>
          <p:nvPr/>
        </p:nvCxnSpPr>
        <p:spPr>
          <a:xfrm>
            <a:off x="7581014" y="3930930"/>
            <a:ext cx="0" cy="65785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CB8AC68-64AC-4C9A-8211-963411AA69C6}"/>
              </a:ext>
            </a:extLst>
          </p:cNvPr>
          <p:cNvGrpSpPr/>
          <p:nvPr/>
        </p:nvGrpSpPr>
        <p:grpSpPr>
          <a:xfrm>
            <a:off x="10527600" y="2665936"/>
            <a:ext cx="441855" cy="2206270"/>
            <a:chOff x="8370981" y="2215517"/>
            <a:chExt cx="356568" cy="1823432"/>
          </a:xfrm>
        </p:grpSpPr>
        <p:cxnSp>
          <p:nvCxnSpPr>
            <p:cNvPr id="50" name="Straight Arrow Connector 49">
              <a:extLst>
                <a:ext uri="{FF2B5EF4-FFF2-40B4-BE49-F238E27FC236}">
                  <a16:creationId xmlns:a16="http://schemas.microsoft.com/office/drawing/2014/main" id="{90EAB0C1-FB00-4EFD-A260-CC0C5F0191A0}"/>
                </a:ext>
              </a:extLst>
            </p:cNvPr>
            <p:cNvCxnSpPr/>
            <p:nvPr/>
          </p:nvCxnSpPr>
          <p:spPr>
            <a:xfrm flipH="1">
              <a:off x="8465570" y="2215517"/>
              <a:ext cx="260674"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82D66E7-9E24-4A47-AC7F-958F807B4B79}"/>
                </a:ext>
              </a:extLst>
            </p:cNvPr>
            <p:cNvCxnSpPr/>
            <p:nvPr/>
          </p:nvCxnSpPr>
          <p:spPr>
            <a:xfrm>
              <a:off x="8726244" y="2215517"/>
              <a:ext cx="0" cy="182228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E9BEE59-3B55-4A4D-A189-8A07B4B017F2}"/>
                </a:ext>
              </a:extLst>
            </p:cNvPr>
            <p:cNvCxnSpPr>
              <a:cxnSpLocks/>
            </p:cNvCxnSpPr>
            <p:nvPr/>
          </p:nvCxnSpPr>
          <p:spPr>
            <a:xfrm>
              <a:off x="8370981" y="4038949"/>
              <a:ext cx="35656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4EEC7237-39A9-409C-A953-A41B9477B974}"/>
              </a:ext>
            </a:extLst>
          </p:cNvPr>
          <p:cNvSpPr txBox="1"/>
          <p:nvPr/>
        </p:nvSpPr>
        <p:spPr>
          <a:xfrm>
            <a:off x="8790034" y="5668601"/>
            <a:ext cx="1631962" cy="246221"/>
          </a:xfrm>
          <a:prstGeom prst="rect">
            <a:avLst/>
          </a:prstGeom>
          <a:noFill/>
        </p:spPr>
        <p:txBody>
          <a:bodyPr wrap="square" lIns="91440" tIns="45720" rIns="91440" bIns="45720" rtlCol="0" anchor="t">
            <a:spAutoFit/>
          </a:bodyPr>
          <a:lstStyle/>
          <a:p>
            <a:pPr algn="ctr"/>
            <a:r>
              <a:rPr lang="en-US" sz="1000">
                <a:solidFill>
                  <a:schemeClr val="accent1"/>
                </a:solidFill>
              </a:rPr>
              <a:t>example available on MC</a:t>
            </a:r>
            <a:endParaRPr lang="fi-FI" sz="1000">
              <a:solidFill>
                <a:schemeClr val="accent1"/>
              </a:solidFill>
            </a:endParaRPr>
          </a:p>
        </p:txBody>
      </p:sp>
      <p:sp>
        <p:nvSpPr>
          <p:cNvPr id="54" name="Rectangle 53">
            <a:extLst>
              <a:ext uri="{FF2B5EF4-FFF2-40B4-BE49-F238E27FC236}">
                <a16:creationId xmlns:a16="http://schemas.microsoft.com/office/drawing/2014/main" id="{30C8BE23-CB82-4619-AD1F-86F40A06155D}"/>
              </a:ext>
            </a:extLst>
          </p:cNvPr>
          <p:cNvSpPr/>
          <p:nvPr/>
        </p:nvSpPr>
        <p:spPr>
          <a:xfrm>
            <a:off x="3549132" y="3098722"/>
            <a:ext cx="1027016" cy="1369822"/>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DFB9C1B-947F-46EF-AC73-17FCD727C334}"/>
              </a:ext>
            </a:extLst>
          </p:cNvPr>
          <p:cNvSpPr/>
          <p:nvPr/>
        </p:nvSpPr>
        <p:spPr>
          <a:xfrm>
            <a:off x="2989646" y="4673768"/>
            <a:ext cx="529616" cy="334208"/>
          </a:xfrm>
          <a:prstGeom prst="rect">
            <a:avLst/>
          </a:prstGeom>
          <a:solidFill>
            <a:srgbClr val="6CD6D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F4FAD4-BF3C-406F-AADD-CAEBBB32A914}"/>
              </a:ext>
            </a:extLst>
          </p:cNvPr>
          <p:cNvSpPr/>
          <p:nvPr/>
        </p:nvSpPr>
        <p:spPr>
          <a:xfrm>
            <a:off x="3505931" y="4694586"/>
            <a:ext cx="514752" cy="799640"/>
          </a:xfrm>
          <a:prstGeom prst="rect">
            <a:avLst/>
          </a:prstGeom>
          <a:solidFill>
            <a:schemeClr val="bg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EEA99F0-AACA-44DA-B013-2338B32251BD}"/>
              </a:ext>
            </a:extLst>
          </p:cNvPr>
          <p:cNvSpPr txBox="1"/>
          <p:nvPr/>
        </p:nvSpPr>
        <p:spPr>
          <a:xfrm>
            <a:off x="1285443" y="1499531"/>
            <a:ext cx="1827606" cy="246221"/>
          </a:xfrm>
          <a:prstGeom prst="rect">
            <a:avLst/>
          </a:prstGeom>
          <a:noFill/>
        </p:spPr>
        <p:txBody>
          <a:bodyPr wrap="square" rtlCol="0">
            <a:spAutoFit/>
          </a:bodyPr>
          <a:lstStyle/>
          <a:p>
            <a:pPr algn="ctr"/>
            <a:r>
              <a:rPr lang="en-US" sz="1000" b="1" dirty="0">
                <a:solidFill>
                  <a:srgbClr val="0070C0"/>
                </a:solidFill>
              </a:rPr>
              <a:t>title, authors, paper info</a:t>
            </a:r>
          </a:p>
        </p:txBody>
      </p:sp>
    </p:spTree>
    <p:extLst>
      <p:ext uri="{BB962C8B-B14F-4D97-AF65-F5344CB8AC3E}">
        <p14:creationId xmlns:p14="http://schemas.microsoft.com/office/powerpoint/2010/main" val="19129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4" grpId="0" animBg="1"/>
      <p:bldP spid="15" grpId="0" animBg="1"/>
      <p:bldP spid="16" grpId="0"/>
      <p:bldP spid="17" grpId="0" animBg="1"/>
      <p:bldP spid="18" grpId="0" animBg="1"/>
      <p:bldP spid="19" grpId="0"/>
      <p:bldP spid="20" grpId="0" animBg="1"/>
      <p:bldP spid="21" grpId="0" animBg="1"/>
      <p:bldP spid="22" grpId="0"/>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animBg="1"/>
      <p:bldP spid="34" grpId="0" animBg="1"/>
      <p:bldP spid="35" grpId="0" animBg="1"/>
      <p:bldP spid="36" grpId="0"/>
      <p:bldP spid="37" grpId="0" animBg="1"/>
      <p:bldP spid="38" grpId="0"/>
      <p:bldP spid="39" grpId="0" animBg="1"/>
      <p:bldP spid="40" grpId="0" animBg="1"/>
      <p:bldP spid="41" grpId="0" animBg="1"/>
      <p:bldP spid="42" grpId="0" animBg="1"/>
      <p:bldP spid="43" grpId="0"/>
      <p:bldP spid="44" grpId="0"/>
      <p:bldP spid="45" grpId="0"/>
      <p:bldP spid="53" grpId="0"/>
      <p:bldP spid="54" grpId="0" animBg="1"/>
      <p:bldP spid="55" grpId="0" animBg="1"/>
      <p:bldP spid="56" grpId="0" animBg="1"/>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359B-0574-4CE7-BE1D-A795C42827F2}"/>
              </a:ext>
            </a:extLst>
          </p:cNvPr>
          <p:cNvSpPr>
            <a:spLocks noGrp="1"/>
          </p:cNvSpPr>
          <p:nvPr>
            <p:ph type="title"/>
          </p:nvPr>
        </p:nvSpPr>
        <p:spPr/>
        <p:txBody>
          <a:bodyPr/>
          <a:lstStyle/>
          <a:p>
            <a:r>
              <a:rPr lang="en-US">
                <a:solidFill>
                  <a:schemeClr val="accent2">
                    <a:lumMod val="60000"/>
                    <a:lumOff val="40000"/>
                  </a:schemeClr>
                </a:solidFill>
              </a:rPr>
              <a:t>Article Structure</a:t>
            </a:r>
          </a:p>
        </p:txBody>
      </p:sp>
      <p:sp>
        <p:nvSpPr>
          <p:cNvPr id="3" name="Picture Placeholder 2">
            <a:extLst>
              <a:ext uri="{FF2B5EF4-FFF2-40B4-BE49-F238E27FC236}">
                <a16:creationId xmlns:a16="http://schemas.microsoft.com/office/drawing/2014/main" id="{459381CD-E6F9-4AC6-B4FB-64E3CE785568}"/>
              </a:ext>
            </a:extLst>
          </p:cNvPr>
          <p:cNvSpPr>
            <a:spLocks noGrp="1"/>
          </p:cNvSpPr>
          <p:nvPr>
            <p:ph sz="half" idx="1"/>
          </p:nvPr>
        </p:nvSpPr>
        <p:spPr>
          <a:xfrm>
            <a:off x="872764" y="1517606"/>
            <a:ext cx="10408325" cy="2005063"/>
          </a:xfrm>
        </p:spPr>
        <p:txBody>
          <a:bodyPr vert="horz" lIns="91440" tIns="45720" rIns="91440" bIns="45720" rtlCol="0" anchor="t">
            <a:normAutofit lnSpcReduction="10000"/>
          </a:bodyPr>
          <a:lstStyle/>
          <a:p>
            <a:r>
              <a:rPr lang="en-US" sz="2200" u="sng">
                <a:latin typeface="Leelawadee"/>
                <a:cs typeface="Leelawadee"/>
              </a:rPr>
              <a:t>Introduction</a:t>
            </a:r>
            <a:r>
              <a:rPr lang="en-US" sz="2200">
                <a:latin typeface="Leelawadee"/>
                <a:cs typeface="Leelawadee"/>
              </a:rPr>
              <a:t>: describes the general field and one of the open questions the paper will address (</a:t>
            </a:r>
            <a:r>
              <a:rPr lang="en-US" sz="2200" b="1">
                <a:latin typeface="Leelawadee"/>
                <a:cs typeface="Leelawadee"/>
              </a:rPr>
              <a:t>Why</a:t>
            </a:r>
            <a:r>
              <a:rPr lang="en-US" sz="2200">
                <a:latin typeface="Leelawadee"/>
                <a:cs typeface="Leelawadee"/>
              </a:rPr>
              <a:t>)</a:t>
            </a:r>
          </a:p>
          <a:p>
            <a:r>
              <a:rPr lang="en-US" sz="2200" u="sng">
                <a:latin typeface="Leelawadee"/>
                <a:cs typeface="Leelawadee"/>
              </a:rPr>
              <a:t>Materials &amp; Methods</a:t>
            </a:r>
            <a:r>
              <a:rPr lang="en-US" sz="2200">
                <a:latin typeface="Leelawadee"/>
                <a:cs typeface="Leelawadee"/>
              </a:rPr>
              <a:t>: experimental/computational procedure (</a:t>
            </a:r>
            <a:r>
              <a:rPr lang="en-US" sz="2200" b="1">
                <a:latin typeface="Leelawadee"/>
                <a:cs typeface="Leelawadee"/>
              </a:rPr>
              <a:t>How</a:t>
            </a:r>
            <a:r>
              <a:rPr lang="en-US" sz="2200">
                <a:latin typeface="Leelawadee"/>
                <a:cs typeface="Leelawadee"/>
              </a:rPr>
              <a:t>)</a:t>
            </a:r>
          </a:p>
          <a:p>
            <a:r>
              <a:rPr lang="en-US" sz="2200" u="sng">
                <a:latin typeface="Leelawadee"/>
                <a:cs typeface="Leelawadee"/>
              </a:rPr>
              <a:t>Results &amp; Discussion</a:t>
            </a:r>
            <a:r>
              <a:rPr lang="en-US" sz="2200">
                <a:latin typeface="Leelawadee"/>
                <a:cs typeface="Leelawadee"/>
              </a:rPr>
              <a:t>: description and explanation of results (</a:t>
            </a:r>
            <a:r>
              <a:rPr lang="en-US" sz="2200" b="1">
                <a:latin typeface="Leelawadee"/>
                <a:cs typeface="Leelawadee"/>
              </a:rPr>
              <a:t>What</a:t>
            </a:r>
            <a:r>
              <a:rPr lang="en-US" sz="2200">
                <a:latin typeface="Leelawadee"/>
                <a:cs typeface="Leelawadee"/>
              </a:rPr>
              <a:t>)</a:t>
            </a:r>
          </a:p>
          <a:p>
            <a:r>
              <a:rPr lang="en-US" sz="2200" u="sng">
                <a:latin typeface="Leelawadee"/>
                <a:cs typeface="Leelawadee"/>
              </a:rPr>
              <a:t>Conclusions</a:t>
            </a:r>
            <a:r>
              <a:rPr lang="en-US" sz="2200">
                <a:latin typeface="Leelawadee"/>
                <a:cs typeface="Leelawadee"/>
              </a:rPr>
              <a:t>: summary of results and initial question addressed (</a:t>
            </a:r>
            <a:r>
              <a:rPr lang="en-US" sz="2200" b="1">
                <a:latin typeface="Leelawadee"/>
                <a:cs typeface="Leelawadee"/>
              </a:rPr>
              <a:t>What </a:t>
            </a:r>
            <a:r>
              <a:rPr lang="en-US" sz="2200">
                <a:latin typeface="Leelawadee"/>
                <a:cs typeface="Leelawadee"/>
              </a:rPr>
              <a:t>&amp; </a:t>
            </a:r>
            <a:r>
              <a:rPr lang="en-US" sz="2200" b="1">
                <a:latin typeface="Leelawadee"/>
                <a:cs typeface="Leelawadee"/>
              </a:rPr>
              <a:t>Why</a:t>
            </a:r>
            <a:r>
              <a:rPr lang="en-US" sz="2200">
                <a:latin typeface="Leelawadee"/>
                <a:cs typeface="Leelawadee"/>
              </a:rPr>
              <a:t>)</a:t>
            </a:r>
            <a:endParaRPr lang="en-US" sz="2200"/>
          </a:p>
        </p:txBody>
      </p:sp>
      <p:sp>
        <p:nvSpPr>
          <p:cNvPr id="4" name="Text Placeholder 3">
            <a:extLst>
              <a:ext uri="{FF2B5EF4-FFF2-40B4-BE49-F238E27FC236}">
                <a16:creationId xmlns:a16="http://schemas.microsoft.com/office/drawing/2014/main" id="{7E7E648B-0B16-44FA-8016-10656D4242B1}"/>
              </a:ext>
            </a:extLst>
          </p:cNvPr>
          <p:cNvSpPr>
            <a:spLocks noGrp="1"/>
          </p:cNvSpPr>
          <p:nvPr>
            <p:ph sz="half" idx="2"/>
          </p:nvPr>
        </p:nvSpPr>
        <p:spPr>
          <a:xfrm>
            <a:off x="952077" y="3804986"/>
            <a:ext cx="10243972" cy="2118389"/>
          </a:xfrm>
        </p:spPr>
        <p:txBody>
          <a:bodyPr vert="horz" lIns="91440" tIns="45720" rIns="91440" bIns="45720" rtlCol="0" anchor="t">
            <a:normAutofit lnSpcReduction="10000"/>
          </a:bodyPr>
          <a:lstStyle/>
          <a:p>
            <a:pPr marL="0" indent="0">
              <a:buNone/>
            </a:pPr>
            <a:endParaRPr lang="en-US" sz="2200" dirty="0">
              <a:latin typeface="Leelawadee"/>
              <a:cs typeface="Leelawadee"/>
            </a:endParaRPr>
          </a:p>
          <a:p>
            <a:r>
              <a:rPr lang="en-US" sz="2200" dirty="0">
                <a:latin typeface="Leelawadee"/>
                <a:cs typeface="Leelawadee"/>
              </a:rPr>
              <a:t>Introduction often has links to review article, which are great for the general understanding the topic</a:t>
            </a:r>
            <a:endParaRPr lang="en-US" sz="2200" dirty="0"/>
          </a:p>
          <a:p>
            <a:r>
              <a:rPr lang="en-US" sz="2200" dirty="0">
                <a:latin typeface="Leelawadee"/>
                <a:cs typeface="Leelawadee"/>
              </a:rPr>
              <a:t>M&amp;M have the instructions for repeating the results yourself</a:t>
            </a:r>
            <a:endParaRPr lang="en-US" sz="2200" dirty="0"/>
          </a:p>
          <a:p>
            <a:r>
              <a:rPr lang="en-US" sz="2200" dirty="0">
                <a:latin typeface="Leelawadee"/>
                <a:cs typeface="Leelawadee"/>
              </a:rPr>
              <a:t>Check if reading the conclusions just after the intro is making sense; if it doesn't, it's not a very well-written paper</a:t>
            </a:r>
            <a:endParaRPr lang="en-US" sz="2200" dirty="0"/>
          </a:p>
          <a:p>
            <a:endParaRPr lang="en-US" sz="2200" dirty="0"/>
          </a:p>
        </p:txBody>
      </p:sp>
      <p:sp>
        <p:nvSpPr>
          <p:cNvPr id="5" name="Date Placeholder 4">
            <a:extLst>
              <a:ext uri="{FF2B5EF4-FFF2-40B4-BE49-F238E27FC236}">
                <a16:creationId xmlns:a16="http://schemas.microsoft.com/office/drawing/2014/main" id="{E8A33874-0D6E-4762-A5D4-813A7EC621D0}"/>
              </a:ext>
            </a:extLst>
          </p:cNvPr>
          <p:cNvSpPr>
            <a:spLocks noGrp="1"/>
          </p:cNvSpPr>
          <p:nvPr>
            <p:ph type="dt" sz="half" idx="10"/>
          </p:nvPr>
        </p:nvSpPr>
        <p:spPr/>
        <p:txBody>
          <a:bodyPr/>
          <a:lstStyle/>
          <a:p>
            <a:fld id="{5AC2474A-F2F2-4D61-8E69-901CC8D5E63E}" type="datetime1">
              <a:rPr lang="fi-FI" smtClean="0"/>
              <a:t>11.1.2022</a:t>
            </a:fld>
            <a:endParaRPr lang="fi-FI"/>
          </a:p>
        </p:txBody>
      </p:sp>
      <p:sp>
        <p:nvSpPr>
          <p:cNvPr id="6" name="Footer Placeholder 5">
            <a:extLst>
              <a:ext uri="{FF2B5EF4-FFF2-40B4-BE49-F238E27FC236}">
                <a16:creationId xmlns:a16="http://schemas.microsoft.com/office/drawing/2014/main" id="{13BA560E-1A7F-4EC4-8DEF-A2DFE4D1356D}"/>
              </a:ext>
            </a:extLst>
          </p:cNvPr>
          <p:cNvSpPr>
            <a:spLocks noGrp="1"/>
          </p:cNvSpPr>
          <p:nvPr>
            <p:ph type="ftr" sz="quarter" idx="11"/>
          </p:nvPr>
        </p:nvSpPr>
        <p:spPr/>
        <p:txBody>
          <a:bodyPr/>
          <a:lstStyle/>
          <a:p>
            <a:r>
              <a:rPr lang="fi-FI" err="1"/>
              <a:t>Biomolecules</a:t>
            </a:r>
            <a:r>
              <a:rPr lang="fi-FI"/>
              <a:t> ELEC-E3260</a:t>
            </a:r>
          </a:p>
        </p:txBody>
      </p:sp>
      <p:sp>
        <p:nvSpPr>
          <p:cNvPr id="7" name="Slide Number Placeholder 6">
            <a:extLst>
              <a:ext uri="{FF2B5EF4-FFF2-40B4-BE49-F238E27FC236}">
                <a16:creationId xmlns:a16="http://schemas.microsoft.com/office/drawing/2014/main" id="{0F07260A-55EF-4ECE-B88E-DD41C715559D}"/>
              </a:ext>
            </a:extLst>
          </p:cNvPr>
          <p:cNvSpPr>
            <a:spLocks noGrp="1"/>
          </p:cNvSpPr>
          <p:nvPr>
            <p:ph type="sldNum" sz="quarter" idx="12"/>
          </p:nvPr>
        </p:nvSpPr>
        <p:spPr/>
        <p:txBody>
          <a:bodyPr/>
          <a:lstStyle/>
          <a:p>
            <a:fld id="{8C3F6E29-D058-47D0-9DA3-FE8FB354C34C}" type="slidenum">
              <a:rPr lang="fi-FI" smtClean="0"/>
              <a:t>21</a:t>
            </a:fld>
            <a:endParaRPr lang="fi-FI"/>
          </a:p>
        </p:txBody>
      </p:sp>
    </p:spTree>
    <p:extLst>
      <p:ext uri="{BB962C8B-B14F-4D97-AF65-F5344CB8AC3E}">
        <p14:creationId xmlns:p14="http://schemas.microsoft.com/office/powerpoint/2010/main" val="12114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text, application&#10;&#10;Description automatically generated">
            <a:extLst>
              <a:ext uri="{FF2B5EF4-FFF2-40B4-BE49-F238E27FC236}">
                <a16:creationId xmlns:a16="http://schemas.microsoft.com/office/drawing/2014/main" id="{76F44C16-E18C-40A9-959D-5380A23662AD}"/>
              </a:ext>
            </a:extLst>
          </p:cNvPr>
          <p:cNvPicPr>
            <a:picLocks noChangeAspect="1"/>
          </p:cNvPicPr>
          <p:nvPr/>
        </p:nvPicPr>
        <p:blipFill>
          <a:blip r:embed="rId2"/>
          <a:stretch>
            <a:fillRect/>
          </a:stretch>
        </p:blipFill>
        <p:spPr>
          <a:xfrm>
            <a:off x="2820189" y="1669720"/>
            <a:ext cx="5790411" cy="4707599"/>
          </a:xfrm>
          <a:prstGeom prst="rect">
            <a:avLst/>
          </a:prstGeom>
        </p:spPr>
      </p:pic>
      <p:sp>
        <p:nvSpPr>
          <p:cNvPr id="2" name="Title 1">
            <a:extLst>
              <a:ext uri="{FF2B5EF4-FFF2-40B4-BE49-F238E27FC236}">
                <a16:creationId xmlns:a16="http://schemas.microsoft.com/office/drawing/2014/main" id="{02FDB386-9AE2-45E8-A024-D63F4BB9C0B5}"/>
              </a:ext>
            </a:extLst>
          </p:cNvPr>
          <p:cNvSpPr>
            <a:spLocks noGrp="1"/>
          </p:cNvSpPr>
          <p:nvPr>
            <p:ph type="title"/>
          </p:nvPr>
        </p:nvSpPr>
        <p:spPr/>
        <p:txBody>
          <a:bodyPr/>
          <a:lstStyle/>
          <a:p>
            <a:r>
              <a:rPr lang="en-US">
                <a:solidFill>
                  <a:schemeClr val="accent2">
                    <a:lumMod val="60000"/>
                    <a:lumOff val="40000"/>
                  </a:schemeClr>
                </a:solidFill>
              </a:rPr>
              <a:t>How to choose the article </a:t>
            </a:r>
            <a:endParaRPr lang="fi-FI">
              <a:solidFill>
                <a:schemeClr val="accent2">
                  <a:lumMod val="60000"/>
                  <a:lumOff val="40000"/>
                </a:schemeClr>
              </a:solidFill>
            </a:endParaRPr>
          </a:p>
        </p:txBody>
      </p:sp>
      <p:sp>
        <p:nvSpPr>
          <p:cNvPr id="5" name="Date Placeholder 4">
            <a:extLst>
              <a:ext uri="{FF2B5EF4-FFF2-40B4-BE49-F238E27FC236}">
                <a16:creationId xmlns:a16="http://schemas.microsoft.com/office/drawing/2014/main" id="{5CE9CF73-6D66-455C-9F2B-9B9E890CFF54}"/>
              </a:ext>
            </a:extLst>
          </p:cNvPr>
          <p:cNvSpPr>
            <a:spLocks noGrp="1"/>
          </p:cNvSpPr>
          <p:nvPr>
            <p:ph type="dt" sz="half" idx="10"/>
          </p:nvPr>
        </p:nvSpPr>
        <p:spPr/>
        <p:txBody>
          <a:bodyPr/>
          <a:lstStyle/>
          <a:p>
            <a:fld id="{35C56E18-E184-440C-B7F8-6709A44319AF}" type="datetime1">
              <a:rPr lang="fi-FI" smtClean="0"/>
              <a:t>11.1.2022</a:t>
            </a:fld>
            <a:endParaRPr lang="fi-FI"/>
          </a:p>
        </p:txBody>
      </p:sp>
      <p:sp>
        <p:nvSpPr>
          <p:cNvPr id="6" name="Footer Placeholder 5">
            <a:extLst>
              <a:ext uri="{FF2B5EF4-FFF2-40B4-BE49-F238E27FC236}">
                <a16:creationId xmlns:a16="http://schemas.microsoft.com/office/drawing/2014/main" id="{B6F8ED37-57EE-4C63-B21F-A728F4733071}"/>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2B672BCA-8D72-462F-9AA1-C1C31D38777D}"/>
              </a:ext>
            </a:extLst>
          </p:cNvPr>
          <p:cNvSpPr>
            <a:spLocks noGrp="1"/>
          </p:cNvSpPr>
          <p:nvPr>
            <p:ph type="sldNum" sz="quarter" idx="12"/>
          </p:nvPr>
        </p:nvSpPr>
        <p:spPr/>
        <p:txBody>
          <a:bodyPr/>
          <a:lstStyle/>
          <a:p>
            <a:fld id="{8C3F6E29-D058-47D0-9DA3-FE8FB354C34C}" type="slidenum">
              <a:rPr lang="fi-FI" smtClean="0"/>
              <a:t>22</a:t>
            </a:fld>
            <a:endParaRPr lang="fi-FI"/>
          </a:p>
        </p:txBody>
      </p:sp>
      <p:sp>
        <p:nvSpPr>
          <p:cNvPr id="10" name="Rectangle 9">
            <a:extLst>
              <a:ext uri="{FF2B5EF4-FFF2-40B4-BE49-F238E27FC236}">
                <a16:creationId xmlns:a16="http://schemas.microsoft.com/office/drawing/2014/main" id="{CDB71C62-C21C-4A47-83B2-AFDDED389E66}"/>
              </a:ext>
            </a:extLst>
          </p:cNvPr>
          <p:cNvSpPr/>
          <p:nvPr/>
        </p:nvSpPr>
        <p:spPr>
          <a:xfrm>
            <a:off x="3672761" y="2474663"/>
            <a:ext cx="2941164" cy="36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C5143262-B4D3-4E7E-9BE2-732D97411E1F}"/>
              </a:ext>
            </a:extLst>
          </p:cNvPr>
          <p:cNvSpPr/>
          <p:nvPr/>
        </p:nvSpPr>
        <p:spPr>
          <a:xfrm>
            <a:off x="7017425" y="2474663"/>
            <a:ext cx="1331537" cy="36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a:extLst>
              <a:ext uri="{FF2B5EF4-FFF2-40B4-BE49-F238E27FC236}">
                <a16:creationId xmlns:a16="http://schemas.microsoft.com/office/drawing/2014/main" id="{4D56B8F4-6F5E-4F6A-89E8-6A93798E3167}"/>
              </a:ext>
            </a:extLst>
          </p:cNvPr>
          <p:cNvSpPr txBox="1"/>
          <p:nvPr/>
        </p:nvSpPr>
        <p:spPr>
          <a:xfrm>
            <a:off x="8619414" y="2411107"/>
            <a:ext cx="3423906" cy="646331"/>
          </a:xfrm>
          <a:prstGeom prst="rect">
            <a:avLst/>
          </a:prstGeom>
          <a:noFill/>
        </p:spPr>
        <p:txBody>
          <a:bodyPr wrap="square" rtlCol="0">
            <a:spAutoFit/>
          </a:bodyPr>
          <a:lstStyle/>
          <a:p>
            <a:r>
              <a:rPr lang="en-US"/>
              <a:t>Title contain information about the topic and/or main result(s)</a:t>
            </a:r>
            <a:endParaRPr lang="fi-FI"/>
          </a:p>
        </p:txBody>
      </p:sp>
      <p:sp>
        <p:nvSpPr>
          <p:cNvPr id="13" name="TextBox 12">
            <a:extLst>
              <a:ext uri="{FF2B5EF4-FFF2-40B4-BE49-F238E27FC236}">
                <a16:creationId xmlns:a16="http://schemas.microsoft.com/office/drawing/2014/main" id="{3064F6C0-C594-49F1-83B1-0B7FE478A8A8}"/>
              </a:ext>
            </a:extLst>
          </p:cNvPr>
          <p:cNvSpPr txBox="1"/>
          <p:nvPr/>
        </p:nvSpPr>
        <p:spPr>
          <a:xfrm>
            <a:off x="827058" y="4322423"/>
            <a:ext cx="2841415" cy="307777"/>
          </a:xfrm>
          <a:prstGeom prst="rect">
            <a:avLst/>
          </a:prstGeom>
          <a:noFill/>
        </p:spPr>
        <p:txBody>
          <a:bodyPr wrap="square" rtlCol="0">
            <a:spAutoFit/>
          </a:bodyPr>
          <a:lstStyle/>
          <a:p>
            <a:r>
              <a:rPr lang="en-US" sz="1400">
                <a:solidFill>
                  <a:schemeClr val="accent2"/>
                </a:solidFill>
              </a:rPr>
              <a:t>What is the paper about?</a:t>
            </a:r>
            <a:endParaRPr lang="fi-FI" sz="1400">
              <a:solidFill>
                <a:schemeClr val="accent2"/>
              </a:solidFill>
            </a:endParaRPr>
          </a:p>
        </p:txBody>
      </p:sp>
      <p:sp>
        <p:nvSpPr>
          <p:cNvPr id="14" name="TextBox 13">
            <a:extLst>
              <a:ext uri="{FF2B5EF4-FFF2-40B4-BE49-F238E27FC236}">
                <a16:creationId xmlns:a16="http://schemas.microsoft.com/office/drawing/2014/main" id="{F5F060CE-A73B-4CB5-B032-5836CFC1FFD1}"/>
              </a:ext>
            </a:extLst>
          </p:cNvPr>
          <p:cNvSpPr txBox="1"/>
          <p:nvPr/>
        </p:nvSpPr>
        <p:spPr>
          <a:xfrm>
            <a:off x="827058" y="4968754"/>
            <a:ext cx="2226209" cy="307777"/>
          </a:xfrm>
          <a:prstGeom prst="rect">
            <a:avLst/>
          </a:prstGeom>
          <a:noFill/>
        </p:spPr>
        <p:txBody>
          <a:bodyPr wrap="square" rtlCol="0">
            <a:spAutoFit/>
          </a:bodyPr>
          <a:lstStyle/>
          <a:p>
            <a:r>
              <a:rPr lang="en-US" sz="1400">
                <a:solidFill>
                  <a:schemeClr val="accent5"/>
                </a:solidFill>
              </a:rPr>
              <a:t>What is the main results?</a:t>
            </a:r>
            <a:endParaRPr lang="fi-FI" sz="1400">
              <a:solidFill>
                <a:schemeClr val="accent5"/>
              </a:solidFill>
            </a:endParaRPr>
          </a:p>
        </p:txBody>
      </p:sp>
      <p:sp>
        <p:nvSpPr>
          <p:cNvPr id="15" name="TextBox 14">
            <a:extLst>
              <a:ext uri="{FF2B5EF4-FFF2-40B4-BE49-F238E27FC236}">
                <a16:creationId xmlns:a16="http://schemas.microsoft.com/office/drawing/2014/main" id="{B544424B-60ED-4663-AC0E-DA6739D816F2}"/>
              </a:ext>
            </a:extLst>
          </p:cNvPr>
          <p:cNvSpPr txBox="1"/>
          <p:nvPr/>
        </p:nvSpPr>
        <p:spPr>
          <a:xfrm>
            <a:off x="827058" y="5370697"/>
            <a:ext cx="2841415" cy="307777"/>
          </a:xfrm>
          <a:prstGeom prst="rect">
            <a:avLst/>
          </a:prstGeom>
          <a:noFill/>
        </p:spPr>
        <p:txBody>
          <a:bodyPr wrap="square" rtlCol="0">
            <a:spAutoFit/>
          </a:bodyPr>
          <a:lstStyle/>
          <a:p>
            <a:r>
              <a:rPr lang="en-US" sz="1400">
                <a:solidFill>
                  <a:schemeClr val="accent3"/>
                </a:solidFill>
              </a:rPr>
              <a:t>Why is it important?</a:t>
            </a:r>
            <a:endParaRPr lang="fi-FI" sz="1400">
              <a:solidFill>
                <a:schemeClr val="accent3"/>
              </a:solidFill>
            </a:endParaRPr>
          </a:p>
        </p:txBody>
      </p:sp>
      <p:sp>
        <p:nvSpPr>
          <p:cNvPr id="16" name="Rectangle 15">
            <a:extLst>
              <a:ext uri="{FF2B5EF4-FFF2-40B4-BE49-F238E27FC236}">
                <a16:creationId xmlns:a16="http://schemas.microsoft.com/office/drawing/2014/main" id="{0E42CC7D-9915-4D50-B2E9-D06072124400}"/>
              </a:ext>
            </a:extLst>
          </p:cNvPr>
          <p:cNvSpPr/>
          <p:nvPr/>
        </p:nvSpPr>
        <p:spPr>
          <a:xfrm>
            <a:off x="2996633" y="4312148"/>
            <a:ext cx="3552489" cy="65660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4F49A523-3E0D-4280-AC7B-203874E6E67B}"/>
              </a:ext>
            </a:extLst>
          </p:cNvPr>
          <p:cNvSpPr/>
          <p:nvPr/>
        </p:nvSpPr>
        <p:spPr>
          <a:xfrm>
            <a:off x="2992151" y="4968754"/>
            <a:ext cx="3552489" cy="31106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17">
            <a:extLst>
              <a:ext uri="{FF2B5EF4-FFF2-40B4-BE49-F238E27FC236}">
                <a16:creationId xmlns:a16="http://schemas.microsoft.com/office/drawing/2014/main" id="{054CC67C-BAD8-4B01-8C02-A6D5001B3228}"/>
              </a:ext>
            </a:extLst>
          </p:cNvPr>
          <p:cNvSpPr/>
          <p:nvPr/>
        </p:nvSpPr>
        <p:spPr>
          <a:xfrm>
            <a:off x="2992150" y="5319073"/>
            <a:ext cx="3552489" cy="4492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sp>
        <p:nvSpPr>
          <p:cNvPr id="19" name="Rectangle 18">
            <a:extLst>
              <a:ext uri="{FF2B5EF4-FFF2-40B4-BE49-F238E27FC236}">
                <a16:creationId xmlns:a16="http://schemas.microsoft.com/office/drawing/2014/main" id="{AB48E981-3A95-4C0D-8DC4-D27D083FF1AE}"/>
              </a:ext>
            </a:extLst>
          </p:cNvPr>
          <p:cNvSpPr/>
          <p:nvPr/>
        </p:nvSpPr>
        <p:spPr>
          <a:xfrm>
            <a:off x="2976114" y="5838590"/>
            <a:ext cx="5091534" cy="4330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TextBox 21">
            <a:extLst>
              <a:ext uri="{FF2B5EF4-FFF2-40B4-BE49-F238E27FC236}">
                <a16:creationId xmlns:a16="http://schemas.microsoft.com/office/drawing/2014/main" id="{80D5BFE2-3B4B-4295-84AC-6EA379E23979}"/>
              </a:ext>
            </a:extLst>
          </p:cNvPr>
          <p:cNvSpPr txBox="1"/>
          <p:nvPr/>
        </p:nvSpPr>
        <p:spPr>
          <a:xfrm>
            <a:off x="4914133" y="1789385"/>
            <a:ext cx="3379062" cy="307777"/>
          </a:xfrm>
          <a:prstGeom prst="rect">
            <a:avLst/>
          </a:prstGeom>
          <a:noFill/>
        </p:spPr>
        <p:txBody>
          <a:bodyPr wrap="square" rtlCol="0">
            <a:spAutoFit/>
          </a:bodyPr>
          <a:lstStyle/>
          <a:p>
            <a:r>
              <a:rPr lang="en-US" sz="1400" dirty="0"/>
              <a:t>ACS Photonics </a:t>
            </a:r>
            <a:r>
              <a:rPr lang="en-US" sz="1400" b="1" dirty="0"/>
              <a:t>1</a:t>
            </a:r>
            <a:r>
              <a:rPr lang="en-US" sz="1400" dirty="0"/>
              <a:t>, 1082-1088 (2014)</a:t>
            </a:r>
            <a:endParaRPr lang="fi-FI" sz="1400" dirty="0"/>
          </a:p>
        </p:txBody>
      </p:sp>
    </p:spTree>
    <p:extLst>
      <p:ext uri="{BB962C8B-B14F-4D97-AF65-F5344CB8AC3E}">
        <p14:creationId xmlns:p14="http://schemas.microsoft.com/office/powerpoint/2010/main" val="362618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5" grpId="0"/>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65EAEBA-E876-42A5-9CBD-EF8B6DEC4483}"/>
              </a:ext>
            </a:extLst>
          </p:cNvPr>
          <p:cNvSpPr>
            <a:spLocks noGrp="1"/>
          </p:cNvSpPr>
          <p:nvPr>
            <p:ph type="title"/>
          </p:nvPr>
        </p:nvSpPr>
        <p:spPr/>
        <p:txBody>
          <a:bodyPr>
            <a:normAutofit/>
          </a:bodyPr>
          <a:lstStyle/>
          <a:p>
            <a:r>
              <a:rPr lang="en-US"/>
              <a:t>Article Reading &amp; Reviewing </a:t>
            </a:r>
            <a:br>
              <a:rPr lang="en-US"/>
            </a:br>
            <a:r>
              <a:rPr lang="en-US"/>
              <a:t>(CS approach)</a:t>
            </a:r>
            <a:endParaRPr lang="fi-FI"/>
          </a:p>
        </p:txBody>
      </p:sp>
      <p:sp>
        <p:nvSpPr>
          <p:cNvPr id="7" name="Date Placeholder 6">
            <a:extLst>
              <a:ext uri="{FF2B5EF4-FFF2-40B4-BE49-F238E27FC236}">
                <a16:creationId xmlns:a16="http://schemas.microsoft.com/office/drawing/2014/main" id="{90665396-B47B-49B1-ABA6-EA107B866D00}"/>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1C81CAA8-88FE-4E55-9F4A-971D06B5882F}"/>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A0CBEE99-5A93-4B04-84AC-E418AB68CF11}"/>
              </a:ext>
            </a:extLst>
          </p:cNvPr>
          <p:cNvSpPr>
            <a:spLocks noGrp="1"/>
          </p:cNvSpPr>
          <p:nvPr>
            <p:ph type="sldNum" sz="quarter" idx="12"/>
          </p:nvPr>
        </p:nvSpPr>
        <p:spPr/>
        <p:txBody>
          <a:bodyPr/>
          <a:lstStyle/>
          <a:p>
            <a:fld id="{8C3F6E29-D058-47D0-9DA3-FE8FB354C34C}" type="slidenum">
              <a:rPr lang="fi-FI" smtClean="0"/>
              <a:t>23</a:t>
            </a:fld>
            <a:endParaRPr lang="fi-FI"/>
          </a:p>
        </p:txBody>
      </p:sp>
      <p:sp>
        <p:nvSpPr>
          <p:cNvPr id="13" name="Rectangle 12">
            <a:extLst>
              <a:ext uri="{FF2B5EF4-FFF2-40B4-BE49-F238E27FC236}">
                <a16:creationId xmlns:a16="http://schemas.microsoft.com/office/drawing/2014/main" id="{481D81BC-3945-4215-ABF6-7A2EA71E25E2}"/>
              </a:ext>
            </a:extLst>
          </p:cNvPr>
          <p:cNvSpPr/>
          <p:nvPr/>
        </p:nvSpPr>
        <p:spPr>
          <a:xfrm>
            <a:off x="1895149" y="1843620"/>
            <a:ext cx="8087051" cy="741274"/>
          </a:xfrm>
          <a:prstGeom prst="rect">
            <a:avLst/>
          </a:prstGeom>
          <a:solidFill>
            <a:schemeClr val="accent2">
              <a:lumMod val="20000"/>
              <a:lumOff val="8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79388"/>
            <a:r>
              <a:rPr lang="en-US" sz="1400" b="1">
                <a:solidFill>
                  <a:schemeClr val="tx1"/>
                </a:solidFill>
              </a:rPr>
              <a:t>First reading of the paper for a general understanding</a:t>
            </a:r>
          </a:p>
          <a:p>
            <a:pPr marL="171450" indent="-171450" defTabSz="179388">
              <a:buFont typeface="Arial" panose="020B0604020202020204" pitchFamily="34" charset="0"/>
              <a:buChar char="•"/>
            </a:pPr>
            <a:r>
              <a:rPr lang="en-US" sz="1400">
                <a:solidFill>
                  <a:schemeClr val="tx1"/>
                </a:solidFill>
              </a:rPr>
              <a:t>take notes, write comments and questions on the paper</a:t>
            </a:r>
            <a:endParaRPr lang="en-US" sz="1400">
              <a:solidFill>
                <a:schemeClr val="tx1"/>
              </a:solidFill>
              <a:cs typeface="Leelawadee"/>
            </a:endParaRPr>
          </a:p>
          <a:p>
            <a:pPr marL="171450" indent="-171450" defTabSz="179388">
              <a:buFont typeface="Arial" panose="020B0604020202020204" pitchFamily="34" charset="0"/>
              <a:buChar char="•"/>
            </a:pPr>
            <a:r>
              <a:rPr lang="en-US" sz="1400">
                <a:solidFill>
                  <a:schemeClr val="tx1"/>
                </a:solidFill>
              </a:rPr>
              <a:t>read Supporting Information (even if are not peer-reviewed)</a:t>
            </a:r>
            <a:endParaRPr lang="en-US" sz="1400">
              <a:solidFill>
                <a:schemeClr val="tx1"/>
              </a:solidFill>
              <a:cs typeface="Leelawadee"/>
            </a:endParaRPr>
          </a:p>
        </p:txBody>
      </p:sp>
      <p:sp>
        <p:nvSpPr>
          <p:cNvPr id="14" name="Rectangle 13">
            <a:extLst>
              <a:ext uri="{FF2B5EF4-FFF2-40B4-BE49-F238E27FC236}">
                <a16:creationId xmlns:a16="http://schemas.microsoft.com/office/drawing/2014/main" id="{DFDF14C6-E603-4336-8BF1-1BDB27817321}"/>
              </a:ext>
            </a:extLst>
          </p:cNvPr>
          <p:cNvSpPr/>
          <p:nvPr/>
        </p:nvSpPr>
        <p:spPr>
          <a:xfrm>
            <a:off x="1895147" y="3449648"/>
            <a:ext cx="8087051" cy="924474"/>
          </a:xfrm>
          <a:prstGeom prst="rect">
            <a:avLst/>
          </a:prstGeom>
          <a:solidFill>
            <a:schemeClr val="accent2">
              <a:lumMod val="20000"/>
              <a:lumOff val="8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Second reading &amp; collecting notes</a:t>
            </a:r>
          </a:p>
          <a:p>
            <a:pPr marL="171450" indent="-171450">
              <a:buFont typeface="Arial" panose="020B0604020202020204" pitchFamily="34" charset="0"/>
              <a:buChar char="•"/>
            </a:pPr>
            <a:r>
              <a:rPr lang="en-US" sz="1400">
                <a:solidFill>
                  <a:schemeClr val="tx1"/>
                </a:solidFill>
              </a:rPr>
              <a:t>easier understanding the second time</a:t>
            </a:r>
          </a:p>
          <a:p>
            <a:pPr marL="171450" indent="-171450">
              <a:buFont typeface="Arial" panose="020B0604020202020204" pitchFamily="34" charset="0"/>
              <a:buChar char="•"/>
            </a:pPr>
            <a:r>
              <a:rPr lang="en-US" sz="1400">
                <a:solidFill>
                  <a:schemeClr val="tx1"/>
                </a:solidFill>
              </a:rPr>
              <a:t>check for relevant comments</a:t>
            </a:r>
          </a:p>
          <a:p>
            <a:pPr marL="171450" indent="-171450">
              <a:buFont typeface="Arial" panose="020B0604020202020204" pitchFamily="34" charset="0"/>
              <a:buChar char="•"/>
            </a:pPr>
            <a:r>
              <a:rPr lang="en-US" sz="1400">
                <a:solidFill>
                  <a:schemeClr val="tx1"/>
                </a:solidFill>
              </a:rPr>
              <a:t>write notes and comments (main findings, results, relevance of data and their clarity)</a:t>
            </a:r>
            <a:endParaRPr lang="fi-FI" sz="1400">
              <a:solidFill>
                <a:schemeClr val="tx1"/>
              </a:solidFill>
            </a:endParaRPr>
          </a:p>
        </p:txBody>
      </p:sp>
      <p:cxnSp>
        <p:nvCxnSpPr>
          <p:cNvPr id="16" name="Straight Arrow Connector 15">
            <a:extLst>
              <a:ext uri="{FF2B5EF4-FFF2-40B4-BE49-F238E27FC236}">
                <a16:creationId xmlns:a16="http://schemas.microsoft.com/office/drawing/2014/main" id="{C7239589-F50E-49E3-820D-0095517AD2BD}"/>
              </a:ext>
            </a:extLst>
          </p:cNvPr>
          <p:cNvCxnSpPr>
            <a:cxnSpLocks/>
          </p:cNvCxnSpPr>
          <p:nvPr/>
        </p:nvCxnSpPr>
        <p:spPr>
          <a:xfrm>
            <a:off x="5509822" y="2584894"/>
            <a:ext cx="0" cy="203784"/>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AE193B-F2D6-4235-A399-0E195DB2AC1E}"/>
              </a:ext>
            </a:extLst>
          </p:cNvPr>
          <p:cNvSpPr/>
          <p:nvPr/>
        </p:nvSpPr>
        <p:spPr>
          <a:xfrm>
            <a:off x="3874649" y="2799169"/>
            <a:ext cx="3302333" cy="3441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Let it sit for a couple of days</a:t>
            </a:r>
            <a:endParaRPr lang="fi-FI" sz="1400">
              <a:solidFill>
                <a:schemeClr val="tx1"/>
              </a:solidFill>
            </a:endParaRPr>
          </a:p>
        </p:txBody>
      </p:sp>
      <p:cxnSp>
        <p:nvCxnSpPr>
          <p:cNvPr id="18" name="Straight Arrow Connector 17">
            <a:extLst>
              <a:ext uri="{FF2B5EF4-FFF2-40B4-BE49-F238E27FC236}">
                <a16:creationId xmlns:a16="http://schemas.microsoft.com/office/drawing/2014/main" id="{8D734F8C-991B-44B3-A85E-E143C15157CF}"/>
              </a:ext>
            </a:extLst>
          </p:cNvPr>
          <p:cNvCxnSpPr>
            <a:cxnSpLocks/>
          </p:cNvCxnSpPr>
          <p:nvPr/>
        </p:nvCxnSpPr>
        <p:spPr>
          <a:xfrm>
            <a:off x="5509822" y="3181400"/>
            <a:ext cx="0" cy="203784"/>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CAE5D3D-4859-4022-A9A4-B1E37B3388E7}"/>
              </a:ext>
            </a:extLst>
          </p:cNvPr>
          <p:cNvSpPr/>
          <p:nvPr/>
        </p:nvSpPr>
        <p:spPr>
          <a:xfrm>
            <a:off x="5969031" y="4672114"/>
            <a:ext cx="4013167" cy="1684236"/>
          </a:xfrm>
          <a:prstGeom prst="rect">
            <a:avLst/>
          </a:prstGeom>
          <a:solidFill>
            <a:schemeClr val="accent2">
              <a:lumMod val="20000"/>
              <a:lumOff val="8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Write the review file</a:t>
            </a:r>
          </a:p>
          <a:p>
            <a:pPr marL="171450" indent="-171450">
              <a:buFont typeface="Arial" panose="020B0604020202020204" pitchFamily="34" charset="0"/>
              <a:buChar char="•"/>
            </a:pPr>
            <a:r>
              <a:rPr lang="en-US" sz="1400">
                <a:solidFill>
                  <a:schemeClr val="tx1"/>
                </a:solidFill>
              </a:rPr>
              <a:t>fill it the review form (according to guidelines and notes)</a:t>
            </a:r>
          </a:p>
          <a:p>
            <a:pPr marL="171450" indent="-171450">
              <a:buFont typeface="Arial" panose="020B0604020202020204" pitchFamily="34" charset="0"/>
              <a:buChar char="•"/>
            </a:pPr>
            <a:r>
              <a:rPr lang="en-US" sz="1400">
                <a:solidFill>
                  <a:schemeClr val="tx1"/>
                </a:solidFill>
              </a:rPr>
              <a:t>commenting on my colleague presentation (content and delivery of presentation) after the presentation</a:t>
            </a:r>
            <a:endParaRPr lang="fi-FI" sz="1400">
              <a:solidFill>
                <a:schemeClr val="tx1"/>
              </a:solidFill>
            </a:endParaRPr>
          </a:p>
        </p:txBody>
      </p:sp>
      <p:cxnSp>
        <p:nvCxnSpPr>
          <p:cNvPr id="20" name="Straight Arrow Connector 19">
            <a:extLst>
              <a:ext uri="{FF2B5EF4-FFF2-40B4-BE49-F238E27FC236}">
                <a16:creationId xmlns:a16="http://schemas.microsoft.com/office/drawing/2014/main" id="{26DFBFA8-F54A-45D9-B718-00DA76C63400}"/>
              </a:ext>
            </a:extLst>
          </p:cNvPr>
          <p:cNvCxnSpPr>
            <a:cxnSpLocks/>
          </p:cNvCxnSpPr>
          <p:nvPr/>
        </p:nvCxnSpPr>
        <p:spPr>
          <a:xfrm>
            <a:off x="4088453" y="4437930"/>
            <a:ext cx="0" cy="203784"/>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DE158A-0DFF-432D-8427-DD197C54A93D}"/>
              </a:ext>
            </a:extLst>
          </p:cNvPr>
          <p:cNvCxnSpPr>
            <a:cxnSpLocks/>
          </p:cNvCxnSpPr>
          <p:nvPr/>
        </p:nvCxnSpPr>
        <p:spPr>
          <a:xfrm>
            <a:off x="7942510" y="4437930"/>
            <a:ext cx="0" cy="203784"/>
          </a:xfrm>
          <a:prstGeom prst="straightConnector1">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AA464CB-350A-44D9-822C-3F7B86321F6E}"/>
              </a:ext>
            </a:extLst>
          </p:cNvPr>
          <p:cNvSpPr/>
          <p:nvPr/>
        </p:nvSpPr>
        <p:spPr>
          <a:xfrm>
            <a:off x="1895147" y="4672113"/>
            <a:ext cx="3887692" cy="1684237"/>
          </a:xfrm>
          <a:prstGeom prst="rect">
            <a:avLst/>
          </a:prstGeom>
          <a:solidFill>
            <a:schemeClr val="accent2">
              <a:lumMod val="20000"/>
              <a:lumOff val="8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Prepare the presentation </a:t>
            </a:r>
          </a:p>
          <a:p>
            <a:pPr marL="171450" indent="-171450">
              <a:buFont typeface="Arial" panose="020B0604020202020204" pitchFamily="34" charset="0"/>
              <a:buChar char="•"/>
            </a:pPr>
            <a:r>
              <a:rPr lang="en-US" sz="1400">
                <a:solidFill>
                  <a:schemeClr val="tx1"/>
                </a:solidFill>
              </a:rPr>
              <a:t>typically follow the structure of the paper</a:t>
            </a:r>
          </a:p>
          <a:p>
            <a:pPr marL="171450" indent="-171450">
              <a:buFont typeface="Arial" panose="020B0604020202020204" pitchFamily="34" charset="0"/>
              <a:buChar char="•"/>
            </a:pPr>
            <a:r>
              <a:rPr lang="en-US" sz="1400">
                <a:solidFill>
                  <a:schemeClr val="tx1"/>
                </a:solidFill>
              </a:rPr>
              <a:t>identify the main results (worth of showing)</a:t>
            </a:r>
          </a:p>
          <a:p>
            <a:pPr marL="171450" indent="-171450">
              <a:buFont typeface="Arial" panose="020B0604020202020204" pitchFamily="34" charset="0"/>
              <a:buChar char="•"/>
            </a:pPr>
            <a:r>
              <a:rPr lang="en-US" sz="1400">
                <a:solidFill>
                  <a:schemeClr val="tx1"/>
                </a:solidFill>
              </a:rPr>
              <a:t>for each result: main outcome and its possible explanation </a:t>
            </a:r>
          </a:p>
          <a:p>
            <a:pPr marL="171450" indent="-171450">
              <a:buFont typeface="Arial" panose="020B0604020202020204" pitchFamily="34" charset="0"/>
              <a:buChar char="•"/>
            </a:pPr>
            <a:r>
              <a:rPr lang="en-US" sz="1400">
                <a:solidFill>
                  <a:schemeClr val="tx1"/>
                </a:solidFill>
              </a:rPr>
              <a:t>write outline/intro/conclusion</a:t>
            </a:r>
            <a:endParaRPr lang="fi-FI" sz="1400">
              <a:solidFill>
                <a:schemeClr val="tx1"/>
              </a:solidFill>
            </a:endParaRPr>
          </a:p>
        </p:txBody>
      </p:sp>
    </p:spTree>
    <p:extLst>
      <p:ext uri="{BB962C8B-B14F-4D97-AF65-F5344CB8AC3E}">
        <p14:creationId xmlns:p14="http://schemas.microsoft.com/office/powerpoint/2010/main" val="11304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9"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FBB663-CBAE-4CCA-88F5-0C3B6CA076E0}"/>
              </a:ext>
            </a:extLst>
          </p:cNvPr>
          <p:cNvSpPr>
            <a:spLocks noGrp="1"/>
          </p:cNvSpPr>
          <p:nvPr>
            <p:ph type="title"/>
          </p:nvPr>
        </p:nvSpPr>
        <p:spPr/>
        <p:txBody>
          <a:bodyPr/>
          <a:lstStyle/>
          <a:p>
            <a:r>
              <a:rPr lang="en-US">
                <a:solidFill>
                  <a:schemeClr val="accent2">
                    <a:lumMod val="60000"/>
                    <a:lumOff val="40000"/>
                  </a:schemeClr>
                </a:solidFill>
              </a:rPr>
              <a:t>How to give a good presentation</a:t>
            </a:r>
          </a:p>
        </p:txBody>
      </p:sp>
      <p:sp>
        <p:nvSpPr>
          <p:cNvPr id="8" name="Text Placeholder 7">
            <a:extLst>
              <a:ext uri="{FF2B5EF4-FFF2-40B4-BE49-F238E27FC236}">
                <a16:creationId xmlns:a16="http://schemas.microsoft.com/office/drawing/2014/main" id="{0CCDAD4F-F3CD-43B7-933D-241723E3109C}"/>
              </a:ext>
            </a:extLst>
          </p:cNvPr>
          <p:cNvSpPr>
            <a:spLocks noGrp="1"/>
          </p:cNvSpPr>
          <p:nvPr>
            <p:ph type="body" idx="1"/>
          </p:nvPr>
        </p:nvSpPr>
        <p:spPr>
          <a:xfrm>
            <a:off x="839788" y="1666239"/>
            <a:ext cx="5157787" cy="554355"/>
          </a:xfrm>
        </p:spPr>
        <p:txBody>
          <a:bodyPr/>
          <a:lstStyle/>
          <a:p>
            <a:r>
              <a:rPr lang="en-US">
                <a:latin typeface="Leelawadee"/>
                <a:cs typeface="Leelawadee"/>
              </a:rPr>
              <a:t>Content</a:t>
            </a:r>
            <a:endParaRPr lang="en-US"/>
          </a:p>
        </p:txBody>
      </p:sp>
      <p:sp>
        <p:nvSpPr>
          <p:cNvPr id="9" name="Content Placeholder 8">
            <a:extLst>
              <a:ext uri="{FF2B5EF4-FFF2-40B4-BE49-F238E27FC236}">
                <a16:creationId xmlns:a16="http://schemas.microsoft.com/office/drawing/2014/main" id="{12BF8BDE-6E36-46AC-B96A-96D412BC38C2}"/>
              </a:ext>
            </a:extLst>
          </p:cNvPr>
          <p:cNvSpPr>
            <a:spLocks noGrp="1"/>
          </p:cNvSpPr>
          <p:nvPr>
            <p:ph sz="half" idx="2"/>
          </p:nvPr>
        </p:nvSpPr>
        <p:spPr>
          <a:xfrm>
            <a:off x="838200" y="2338820"/>
            <a:ext cx="10086830" cy="3684588"/>
          </a:xfrm>
        </p:spPr>
        <p:txBody>
          <a:bodyPr vert="horz" lIns="91440" tIns="45720" rIns="91440" bIns="45720" rtlCol="0" anchor="t">
            <a:normAutofit/>
          </a:bodyPr>
          <a:lstStyle/>
          <a:p>
            <a:r>
              <a:rPr lang="fi-FI" sz="2000" err="1">
                <a:latin typeface="Leelawadee"/>
                <a:cs typeface="Leelawadee"/>
              </a:rPr>
              <a:t>Provide</a:t>
            </a:r>
            <a:r>
              <a:rPr lang="fi-FI" sz="2000">
                <a:latin typeface="Leelawadee"/>
                <a:cs typeface="Leelawadee"/>
              </a:rPr>
              <a:t> </a:t>
            </a:r>
            <a:r>
              <a:rPr lang="fi-FI" sz="2000" err="1">
                <a:latin typeface="Leelawadee"/>
                <a:cs typeface="Leelawadee"/>
              </a:rPr>
              <a:t>context</a:t>
            </a:r>
            <a:r>
              <a:rPr lang="fi-FI" sz="2000">
                <a:latin typeface="Leelawadee"/>
                <a:cs typeface="Leelawadee"/>
              </a:rPr>
              <a:t>/</a:t>
            </a:r>
            <a:r>
              <a:rPr lang="fi-FI" sz="2000" err="1">
                <a:latin typeface="Leelawadee"/>
                <a:cs typeface="Leelawadee"/>
              </a:rPr>
              <a:t>niche</a:t>
            </a:r>
            <a:r>
              <a:rPr lang="fi-FI" sz="2000">
                <a:latin typeface="Leelawadee"/>
                <a:cs typeface="Leelawadee"/>
              </a:rPr>
              <a:t> for </a:t>
            </a:r>
            <a:r>
              <a:rPr lang="fi-FI" sz="2000" err="1">
                <a:latin typeface="Leelawadee"/>
                <a:cs typeface="Leelawadee"/>
              </a:rPr>
              <a:t>the</a:t>
            </a:r>
            <a:r>
              <a:rPr lang="fi-FI" sz="2000">
                <a:latin typeface="Leelawadee"/>
                <a:cs typeface="Leelawadee"/>
              </a:rPr>
              <a:t> </a:t>
            </a:r>
            <a:r>
              <a:rPr lang="fi-FI" sz="2000" err="1">
                <a:latin typeface="Leelawadee"/>
                <a:cs typeface="Leelawadee"/>
              </a:rPr>
              <a:t>topic</a:t>
            </a:r>
            <a:r>
              <a:rPr lang="fi-FI" sz="2000">
                <a:latin typeface="Leelawadee"/>
                <a:cs typeface="Leelawadee"/>
              </a:rPr>
              <a:t>, </a:t>
            </a:r>
            <a:r>
              <a:rPr lang="fi-FI" sz="2000" err="1">
                <a:latin typeface="Leelawadee"/>
                <a:cs typeface="Leelawadee"/>
              </a:rPr>
              <a:t>keeping</a:t>
            </a:r>
            <a:r>
              <a:rPr lang="fi-FI" sz="2000">
                <a:latin typeface="Leelawadee"/>
                <a:cs typeface="Leelawadee"/>
              </a:rPr>
              <a:t> in </a:t>
            </a:r>
            <a:r>
              <a:rPr lang="fi-FI" sz="2000" err="1">
                <a:latin typeface="Leelawadee"/>
                <a:cs typeface="Leelawadee"/>
              </a:rPr>
              <a:t>mind</a:t>
            </a:r>
            <a:r>
              <a:rPr lang="fi-FI" sz="2000">
                <a:latin typeface="Leelawadee"/>
                <a:cs typeface="Leelawadee"/>
              </a:rPr>
              <a:t> </a:t>
            </a:r>
            <a:r>
              <a:rPr lang="fi-FI" sz="2000" err="1">
                <a:latin typeface="Leelawadee"/>
                <a:cs typeface="Leelawadee"/>
              </a:rPr>
              <a:t>that</a:t>
            </a:r>
            <a:r>
              <a:rPr lang="fi-FI" sz="2000">
                <a:latin typeface="Leelawadee"/>
                <a:cs typeface="Leelawadee"/>
              </a:rPr>
              <a:t> </a:t>
            </a:r>
            <a:r>
              <a:rPr lang="fi-FI" sz="2000" err="1">
                <a:latin typeface="Leelawadee"/>
                <a:cs typeface="Leelawadee"/>
              </a:rPr>
              <a:t>the</a:t>
            </a:r>
            <a:r>
              <a:rPr lang="fi-FI" sz="2000">
                <a:latin typeface="Leelawadee"/>
                <a:cs typeface="Leelawadee"/>
              </a:rPr>
              <a:t> </a:t>
            </a:r>
            <a:r>
              <a:rPr lang="fi-FI" sz="2000" err="1">
                <a:latin typeface="Leelawadee"/>
                <a:cs typeface="Leelawadee"/>
              </a:rPr>
              <a:t>audience</a:t>
            </a:r>
            <a:r>
              <a:rPr lang="fi-FI" sz="2000">
                <a:latin typeface="Leelawadee"/>
                <a:cs typeface="Leelawadee"/>
              </a:rPr>
              <a:t> is </a:t>
            </a:r>
            <a:r>
              <a:rPr lang="fi-FI" sz="2000" err="1">
                <a:latin typeface="Leelawadee"/>
                <a:cs typeface="Leelawadee"/>
              </a:rPr>
              <a:t>your</a:t>
            </a:r>
            <a:r>
              <a:rPr lang="fi-FI" sz="2000">
                <a:latin typeface="Leelawadee"/>
                <a:cs typeface="Leelawadee"/>
              </a:rPr>
              <a:t> </a:t>
            </a:r>
            <a:r>
              <a:rPr lang="fi-FI" sz="2000" err="1">
                <a:latin typeface="Leelawadee"/>
                <a:cs typeface="Leelawadee"/>
              </a:rPr>
              <a:t>peers</a:t>
            </a:r>
            <a:endParaRPr lang="en-US" sz="2000"/>
          </a:p>
          <a:p>
            <a:r>
              <a:rPr lang="fi-FI" sz="2000" err="1">
                <a:latin typeface="Leelawadee"/>
                <a:cs typeface="Leelawadee"/>
              </a:rPr>
              <a:t>Outline</a:t>
            </a:r>
            <a:r>
              <a:rPr lang="fi-FI" sz="2000">
                <a:latin typeface="Leelawadee"/>
                <a:cs typeface="Leelawadee"/>
              </a:rPr>
              <a:t> </a:t>
            </a:r>
            <a:r>
              <a:rPr lang="fi-FI" sz="2000" err="1">
                <a:latin typeface="Leelawadee"/>
                <a:cs typeface="Leelawadee"/>
              </a:rPr>
              <a:t>helps</a:t>
            </a:r>
            <a:r>
              <a:rPr lang="fi-FI" sz="2000">
                <a:latin typeface="Leelawadee"/>
                <a:cs typeface="Leelawadee"/>
              </a:rPr>
              <a:t> </a:t>
            </a:r>
            <a:r>
              <a:rPr lang="fi-FI" sz="2000" err="1">
                <a:latin typeface="Leelawadee"/>
                <a:cs typeface="Leelawadee"/>
              </a:rPr>
              <a:t>the</a:t>
            </a:r>
            <a:r>
              <a:rPr lang="fi-FI" sz="2000">
                <a:latin typeface="Leelawadee"/>
                <a:cs typeface="Leelawadee"/>
              </a:rPr>
              <a:t> </a:t>
            </a:r>
            <a:r>
              <a:rPr lang="fi-FI" sz="2000" err="1">
                <a:latin typeface="Leelawadee"/>
                <a:cs typeface="Leelawadee"/>
              </a:rPr>
              <a:t>audience</a:t>
            </a:r>
            <a:r>
              <a:rPr lang="fi-FI" sz="2000">
                <a:latin typeface="Leelawadee"/>
                <a:cs typeface="Leelawadee"/>
              </a:rPr>
              <a:t> for </a:t>
            </a:r>
            <a:r>
              <a:rPr lang="fi-FI" sz="2000" err="1">
                <a:latin typeface="Leelawadee"/>
                <a:cs typeface="Leelawadee"/>
              </a:rPr>
              <a:t>what</a:t>
            </a:r>
            <a:r>
              <a:rPr lang="fi-FI" sz="2000">
                <a:latin typeface="Leelawadee"/>
                <a:cs typeface="Leelawadee"/>
              </a:rPr>
              <a:t> </a:t>
            </a:r>
            <a:r>
              <a:rPr lang="fi-FI" sz="2000" err="1">
                <a:latin typeface="Leelawadee"/>
                <a:cs typeface="Leelawadee"/>
              </a:rPr>
              <a:t>will</a:t>
            </a:r>
            <a:r>
              <a:rPr lang="fi-FI" sz="2000">
                <a:latin typeface="Leelawadee"/>
                <a:cs typeface="Leelawadee"/>
              </a:rPr>
              <a:t> </a:t>
            </a:r>
            <a:r>
              <a:rPr lang="fi-FI" sz="2000" err="1">
                <a:latin typeface="Leelawadee"/>
                <a:cs typeface="Leelawadee"/>
              </a:rPr>
              <a:t>be</a:t>
            </a:r>
            <a:r>
              <a:rPr lang="fi-FI" sz="2000">
                <a:latin typeface="Leelawadee"/>
                <a:cs typeface="Leelawadee"/>
              </a:rPr>
              <a:t> </a:t>
            </a:r>
            <a:r>
              <a:rPr lang="fi-FI" sz="2000" err="1">
                <a:latin typeface="Leelawadee"/>
                <a:cs typeface="Leelawadee"/>
              </a:rPr>
              <a:t>presented</a:t>
            </a:r>
            <a:r>
              <a:rPr lang="fi-FI" sz="2000">
                <a:latin typeface="Leelawadee"/>
                <a:cs typeface="Leelawadee"/>
              </a:rPr>
              <a:t> (and </a:t>
            </a:r>
            <a:r>
              <a:rPr lang="fi-FI" sz="2000" err="1">
                <a:latin typeface="Leelawadee"/>
                <a:cs typeface="Leelawadee"/>
              </a:rPr>
              <a:t>helps</a:t>
            </a:r>
            <a:r>
              <a:rPr lang="fi-FI" sz="2000">
                <a:latin typeface="Leelawadee"/>
                <a:cs typeface="Leelawadee"/>
              </a:rPr>
              <a:t> </a:t>
            </a:r>
            <a:r>
              <a:rPr lang="fi-FI" sz="2000" err="1">
                <a:latin typeface="Leelawadee"/>
                <a:cs typeface="Leelawadee"/>
              </a:rPr>
              <a:t>presenter</a:t>
            </a:r>
            <a:r>
              <a:rPr lang="fi-FI" sz="2000">
                <a:latin typeface="Leelawadee"/>
                <a:cs typeface="Leelawadee"/>
              </a:rPr>
              <a:t> </a:t>
            </a:r>
            <a:r>
              <a:rPr lang="fi-FI" sz="2000" err="1">
                <a:latin typeface="Leelawadee"/>
                <a:cs typeface="Leelawadee"/>
              </a:rPr>
              <a:t>too</a:t>
            </a:r>
            <a:r>
              <a:rPr lang="fi-FI" sz="2000">
                <a:latin typeface="Leelawadee"/>
                <a:cs typeface="Leelawadee"/>
              </a:rPr>
              <a:t>)</a:t>
            </a:r>
          </a:p>
          <a:p>
            <a:r>
              <a:rPr lang="fi-FI" sz="2000" err="1">
                <a:latin typeface="Leelawadee"/>
                <a:cs typeface="Leelawadee"/>
              </a:rPr>
              <a:t>Ensure</a:t>
            </a:r>
            <a:r>
              <a:rPr lang="fi-FI" sz="2000">
                <a:latin typeface="Leelawadee"/>
                <a:cs typeface="Leelawadee"/>
              </a:rPr>
              <a:t> </a:t>
            </a:r>
            <a:r>
              <a:rPr lang="fi-FI" sz="2000" err="1">
                <a:latin typeface="Leelawadee"/>
                <a:cs typeface="Leelawadee"/>
              </a:rPr>
              <a:t>that</a:t>
            </a:r>
            <a:r>
              <a:rPr lang="fi-FI" sz="2000">
                <a:latin typeface="Leelawadee"/>
                <a:cs typeface="Leelawadee"/>
              </a:rPr>
              <a:t> </a:t>
            </a:r>
            <a:r>
              <a:rPr lang="fi-FI" sz="2000" err="1">
                <a:latin typeface="Leelawadee"/>
                <a:cs typeface="Leelawadee"/>
              </a:rPr>
              <a:t>figures</a:t>
            </a:r>
            <a:r>
              <a:rPr lang="fi-FI" sz="2000">
                <a:latin typeface="Leelawadee"/>
                <a:cs typeface="Leelawadee"/>
              </a:rPr>
              <a:t> </a:t>
            </a:r>
            <a:r>
              <a:rPr lang="fi-FI" sz="2000" err="1">
                <a:latin typeface="Leelawadee"/>
                <a:cs typeface="Leelawadee"/>
              </a:rPr>
              <a:t>can</a:t>
            </a:r>
            <a:r>
              <a:rPr lang="fi-FI" sz="2000">
                <a:latin typeface="Leelawadee"/>
                <a:cs typeface="Leelawadee"/>
              </a:rPr>
              <a:t> </a:t>
            </a:r>
            <a:r>
              <a:rPr lang="fi-FI" sz="2000" err="1">
                <a:latin typeface="Leelawadee"/>
                <a:cs typeface="Leelawadee"/>
              </a:rPr>
              <a:t>convery</a:t>
            </a:r>
            <a:r>
              <a:rPr lang="fi-FI" sz="2000">
                <a:latin typeface="Leelawadee"/>
                <a:cs typeface="Leelawadee"/>
              </a:rPr>
              <a:t> </a:t>
            </a:r>
            <a:r>
              <a:rPr lang="fi-FI" sz="2000" err="1">
                <a:latin typeface="Leelawadee"/>
                <a:cs typeface="Leelawadee"/>
              </a:rPr>
              <a:t>the</a:t>
            </a:r>
            <a:r>
              <a:rPr lang="fi-FI" sz="2000">
                <a:latin typeface="Leelawadee"/>
                <a:cs typeface="Leelawadee"/>
              </a:rPr>
              <a:t> </a:t>
            </a:r>
            <a:r>
              <a:rPr lang="fi-FI" sz="2000" err="1">
                <a:latin typeface="Leelawadee"/>
                <a:cs typeface="Leelawadee"/>
              </a:rPr>
              <a:t>message</a:t>
            </a:r>
            <a:r>
              <a:rPr lang="fi-FI" sz="2000">
                <a:latin typeface="Leelawadee"/>
                <a:cs typeface="Leelawadee"/>
              </a:rPr>
              <a:t> (</a:t>
            </a:r>
            <a:r>
              <a:rPr lang="fi-FI" sz="2000" err="1">
                <a:latin typeface="Leelawadee"/>
                <a:cs typeface="Leelawadee"/>
              </a:rPr>
              <a:t>without</a:t>
            </a:r>
            <a:r>
              <a:rPr lang="fi-FI" sz="2000">
                <a:latin typeface="Leelawadee"/>
                <a:cs typeface="Leelawadee"/>
              </a:rPr>
              <a:t> </a:t>
            </a:r>
            <a:r>
              <a:rPr lang="fi-FI" sz="2000" err="1">
                <a:latin typeface="Leelawadee"/>
                <a:cs typeface="Leelawadee"/>
              </a:rPr>
              <a:t>words</a:t>
            </a:r>
            <a:r>
              <a:rPr lang="fi-FI" sz="2000">
                <a:latin typeface="Leelawadee"/>
                <a:cs typeface="Leelawadee"/>
              </a:rPr>
              <a:t>).</a:t>
            </a:r>
          </a:p>
          <a:p>
            <a:r>
              <a:rPr lang="fi-FI" sz="2000" err="1">
                <a:latin typeface="Leelawadee"/>
                <a:cs typeface="Leelawadee"/>
              </a:rPr>
              <a:t>Don't</a:t>
            </a:r>
            <a:r>
              <a:rPr lang="fi-FI" sz="2000">
                <a:latin typeface="Leelawadee"/>
                <a:cs typeface="Leelawadee"/>
              </a:rPr>
              <a:t> </a:t>
            </a:r>
            <a:r>
              <a:rPr lang="fi-FI" sz="2000" err="1">
                <a:latin typeface="Leelawadee"/>
                <a:cs typeface="Leelawadee"/>
              </a:rPr>
              <a:t>write</a:t>
            </a:r>
            <a:r>
              <a:rPr lang="fi-FI" sz="2000">
                <a:latin typeface="Leelawadee"/>
                <a:cs typeface="Leelawadee"/>
              </a:rPr>
              <a:t> </a:t>
            </a:r>
            <a:r>
              <a:rPr lang="fi-FI" sz="2000" err="1">
                <a:latin typeface="Leelawadee"/>
                <a:cs typeface="Leelawadee"/>
              </a:rPr>
              <a:t>too</a:t>
            </a:r>
            <a:r>
              <a:rPr lang="fi-FI" sz="2000">
                <a:latin typeface="Leelawadee"/>
                <a:cs typeface="Leelawadee"/>
              </a:rPr>
              <a:t> </a:t>
            </a:r>
            <a:r>
              <a:rPr lang="fi-FI" sz="2000" err="1">
                <a:latin typeface="Leelawadee"/>
                <a:cs typeface="Leelawadee"/>
              </a:rPr>
              <a:t>much</a:t>
            </a:r>
            <a:r>
              <a:rPr lang="fi-FI" sz="2000">
                <a:latin typeface="Leelawadee"/>
                <a:cs typeface="Leelawadee"/>
              </a:rPr>
              <a:t> </a:t>
            </a:r>
            <a:r>
              <a:rPr lang="fi-FI" sz="2000" err="1">
                <a:latin typeface="Leelawadee"/>
                <a:cs typeface="Leelawadee"/>
              </a:rPr>
              <a:t>text</a:t>
            </a:r>
            <a:r>
              <a:rPr lang="fi-FI" sz="2000">
                <a:latin typeface="Leelawadee"/>
                <a:cs typeface="Leelawadee"/>
              </a:rPr>
              <a:t>.</a:t>
            </a:r>
          </a:p>
          <a:p>
            <a:r>
              <a:rPr lang="fi-FI" sz="2000">
                <a:latin typeface="Leelawadee"/>
                <a:cs typeface="Leelawadee"/>
              </a:rPr>
              <a:t>Write </a:t>
            </a:r>
            <a:r>
              <a:rPr lang="fi-FI" sz="2000" err="1">
                <a:latin typeface="Leelawadee"/>
                <a:cs typeface="Leelawadee"/>
              </a:rPr>
              <a:t>conclusions</a:t>
            </a:r>
            <a:r>
              <a:rPr lang="fi-FI" sz="2000">
                <a:latin typeface="Leelawadee"/>
                <a:cs typeface="Leelawadee"/>
              </a:rPr>
              <a:t>, </a:t>
            </a:r>
            <a:r>
              <a:rPr lang="fi-FI" sz="2000" err="1">
                <a:latin typeface="Leelawadee"/>
                <a:cs typeface="Leelawadee"/>
              </a:rPr>
              <a:t>not</a:t>
            </a:r>
            <a:r>
              <a:rPr lang="fi-FI" sz="2000">
                <a:latin typeface="Leelawadee"/>
                <a:cs typeface="Leelawadee"/>
              </a:rPr>
              <a:t> </a:t>
            </a:r>
            <a:r>
              <a:rPr lang="fi-FI" sz="2000" err="1">
                <a:latin typeface="Leelawadee"/>
                <a:cs typeface="Leelawadee"/>
              </a:rPr>
              <a:t>descriptions</a:t>
            </a:r>
            <a:r>
              <a:rPr lang="fi-FI" sz="2000">
                <a:latin typeface="Leelawadee"/>
                <a:cs typeface="Leelawadee"/>
              </a:rPr>
              <a:t>.</a:t>
            </a:r>
          </a:p>
          <a:p>
            <a:r>
              <a:rPr lang="fi-FI" sz="2000" err="1">
                <a:latin typeface="Leelawadee"/>
                <a:cs typeface="Leelawadee"/>
              </a:rPr>
              <a:t>Explain</a:t>
            </a:r>
            <a:r>
              <a:rPr lang="fi-FI" sz="2000">
                <a:latin typeface="Leelawadee"/>
                <a:cs typeface="Leelawadee"/>
              </a:rPr>
              <a:t> </a:t>
            </a:r>
            <a:r>
              <a:rPr lang="fi-FI" sz="2000" err="1">
                <a:latin typeface="Leelawadee"/>
                <a:cs typeface="Leelawadee"/>
              </a:rPr>
              <a:t>everything</a:t>
            </a:r>
            <a:r>
              <a:rPr lang="fi-FI" sz="2000">
                <a:latin typeface="Leelawadee"/>
                <a:cs typeface="Leelawadee"/>
              </a:rPr>
              <a:t> </a:t>
            </a:r>
            <a:r>
              <a:rPr lang="fi-FI" sz="2000" err="1">
                <a:latin typeface="Leelawadee"/>
                <a:cs typeface="Leelawadee"/>
              </a:rPr>
              <a:t>that</a:t>
            </a:r>
            <a:r>
              <a:rPr lang="fi-FI" sz="2000">
                <a:latin typeface="Leelawadee"/>
                <a:cs typeface="Leelawadee"/>
              </a:rPr>
              <a:t> </a:t>
            </a:r>
            <a:r>
              <a:rPr lang="fi-FI" sz="2000" err="1">
                <a:latin typeface="Leelawadee"/>
                <a:cs typeface="Leelawadee"/>
              </a:rPr>
              <a:t>appears</a:t>
            </a:r>
            <a:r>
              <a:rPr lang="fi-FI" sz="2000">
                <a:latin typeface="Leelawadee"/>
                <a:cs typeface="Leelawadee"/>
              </a:rPr>
              <a:t> on </a:t>
            </a:r>
            <a:r>
              <a:rPr lang="fi-FI" sz="2000" err="1">
                <a:latin typeface="Leelawadee"/>
                <a:cs typeface="Leelawadee"/>
              </a:rPr>
              <a:t>your</a:t>
            </a:r>
            <a:r>
              <a:rPr lang="fi-FI" sz="2000">
                <a:latin typeface="Leelawadee"/>
                <a:cs typeface="Leelawadee"/>
              </a:rPr>
              <a:t> </a:t>
            </a:r>
            <a:r>
              <a:rPr lang="fi-FI" sz="2000" err="1">
                <a:latin typeface="Leelawadee"/>
                <a:cs typeface="Leelawadee"/>
              </a:rPr>
              <a:t>slides</a:t>
            </a:r>
            <a:r>
              <a:rPr lang="fi-FI" sz="2000">
                <a:latin typeface="Leelawadee"/>
                <a:cs typeface="Leelawadee"/>
              </a:rPr>
              <a:t>: </a:t>
            </a:r>
            <a:r>
              <a:rPr lang="fi-FI" sz="2000" err="1">
                <a:latin typeface="Leelawadee"/>
                <a:cs typeface="Leelawadee"/>
              </a:rPr>
              <a:t>if</a:t>
            </a:r>
            <a:r>
              <a:rPr lang="fi-FI" sz="2000">
                <a:latin typeface="Leelawadee"/>
                <a:cs typeface="Leelawadee"/>
              </a:rPr>
              <a:t> </a:t>
            </a:r>
            <a:r>
              <a:rPr lang="fi-FI" sz="2000" err="1">
                <a:latin typeface="Leelawadee"/>
                <a:cs typeface="Leelawadee"/>
              </a:rPr>
              <a:t>you</a:t>
            </a:r>
            <a:r>
              <a:rPr lang="fi-FI" sz="2000">
                <a:latin typeface="Leelawadee"/>
                <a:cs typeface="Leelawadee"/>
              </a:rPr>
              <a:t> </a:t>
            </a:r>
            <a:r>
              <a:rPr lang="fi-FI" sz="2000" err="1">
                <a:latin typeface="Leelawadee"/>
                <a:cs typeface="Leelawadee"/>
              </a:rPr>
              <a:t>will</a:t>
            </a:r>
            <a:r>
              <a:rPr lang="fi-FI" sz="2000">
                <a:latin typeface="Leelawadee"/>
                <a:cs typeface="Leelawadee"/>
              </a:rPr>
              <a:t> </a:t>
            </a:r>
            <a:r>
              <a:rPr lang="fi-FI" sz="2000" err="1">
                <a:latin typeface="Leelawadee"/>
                <a:cs typeface="Leelawadee"/>
              </a:rPr>
              <a:t>not</a:t>
            </a:r>
            <a:r>
              <a:rPr lang="fi-FI" sz="2000">
                <a:latin typeface="Leelawadee"/>
                <a:cs typeface="Leelawadee"/>
              </a:rPr>
              <a:t> </a:t>
            </a:r>
            <a:r>
              <a:rPr lang="fi-FI" sz="2000" err="1">
                <a:latin typeface="Leelawadee"/>
                <a:cs typeface="Leelawadee"/>
              </a:rPr>
              <a:t>comment</a:t>
            </a:r>
            <a:r>
              <a:rPr lang="fi-FI" sz="2000">
                <a:latin typeface="Leelawadee"/>
                <a:cs typeface="Leelawadee"/>
              </a:rPr>
              <a:t> on a </a:t>
            </a:r>
            <a:r>
              <a:rPr lang="fi-FI" sz="2000" err="1">
                <a:latin typeface="Leelawadee"/>
                <a:cs typeface="Leelawadee"/>
              </a:rPr>
              <a:t>figure</a:t>
            </a:r>
            <a:r>
              <a:rPr lang="fi-FI" sz="2000">
                <a:latin typeface="Leelawadee"/>
                <a:cs typeface="Leelawadee"/>
              </a:rPr>
              <a:t>, </a:t>
            </a:r>
            <a:r>
              <a:rPr lang="fi-FI" sz="2000" err="1">
                <a:latin typeface="Leelawadee"/>
                <a:cs typeface="Leelawadee"/>
              </a:rPr>
              <a:t>remove</a:t>
            </a:r>
            <a:r>
              <a:rPr lang="fi-FI" sz="2000">
                <a:latin typeface="Leelawadee"/>
                <a:cs typeface="Leelawadee"/>
              </a:rPr>
              <a:t> it.</a:t>
            </a:r>
          </a:p>
          <a:p>
            <a:r>
              <a:rPr lang="fi-FI" sz="2000" err="1">
                <a:latin typeface="Leelawadee"/>
                <a:cs typeface="Leelawadee"/>
              </a:rPr>
              <a:t>Sources</a:t>
            </a:r>
            <a:r>
              <a:rPr lang="fi-FI" sz="2000">
                <a:latin typeface="Leelawadee"/>
                <a:cs typeface="Leelawadee"/>
              </a:rPr>
              <a:t> and </a:t>
            </a:r>
            <a:r>
              <a:rPr lang="fi-FI" sz="2000" err="1">
                <a:latin typeface="Leelawadee"/>
                <a:cs typeface="Leelawadee"/>
              </a:rPr>
              <a:t>references</a:t>
            </a:r>
            <a:r>
              <a:rPr lang="fi-FI" sz="2000">
                <a:latin typeface="Leelawadee"/>
                <a:cs typeface="Leelawadee"/>
              </a:rPr>
              <a:t> </a:t>
            </a:r>
            <a:r>
              <a:rPr lang="fi-FI" sz="2000" err="1">
                <a:latin typeface="Leelawadee"/>
                <a:cs typeface="Leelawadee"/>
              </a:rPr>
              <a:t>are</a:t>
            </a:r>
            <a:r>
              <a:rPr lang="fi-FI" sz="2000">
                <a:latin typeface="Leelawadee"/>
                <a:cs typeface="Leelawadee"/>
              </a:rPr>
              <a:t> </a:t>
            </a:r>
            <a:r>
              <a:rPr lang="fi-FI" sz="2000" err="1">
                <a:latin typeface="Leelawadee"/>
                <a:cs typeface="Leelawadee"/>
              </a:rPr>
              <a:t>mandatory</a:t>
            </a:r>
            <a:r>
              <a:rPr lang="fi-FI" sz="2000">
                <a:latin typeface="Leelawadee"/>
                <a:cs typeface="Leelawadee"/>
              </a:rPr>
              <a:t>.</a:t>
            </a:r>
          </a:p>
          <a:p>
            <a:endParaRPr lang="fi-FI" sz="2000">
              <a:latin typeface="Leelawadee"/>
              <a:cs typeface="Leelawadee"/>
            </a:endParaRPr>
          </a:p>
        </p:txBody>
      </p:sp>
      <p:sp>
        <p:nvSpPr>
          <p:cNvPr id="4" name="Date Placeholder 3">
            <a:extLst>
              <a:ext uri="{FF2B5EF4-FFF2-40B4-BE49-F238E27FC236}">
                <a16:creationId xmlns:a16="http://schemas.microsoft.com/office/drawing/2014/main" id="{5EB410C0-EE35-409F-82BB-09D3A4B148BC}"/>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874251FE-03B8-4BBB-984F-921EEF1A61FC}"/>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116895E2-D195-4885-8B03-8D41FFB283F1}"/>
              </a:ext>
            </a:extLst>
          </p:cNvPr>
          <p:cNvSpPr>
            <a:spLocks noGrp="1"/>
          </p:cNvSpPr>
          <p:nvPr>
            <p:ph type="sldNum" sz="quarter" idx="12"/>
          </p:nvPr>
        </p:nvSpPr>
        <p:spPr/>
        <p:txBody>
          <a:bodyPr/>
          <a:lstStyle/>
          <a:p>
            <a:fld id="{8C3F6E29-D058-47D0-9DA3-FE8FB354C34C}" type="slidenum">
              <a:rPr lang="fi-FI" smtClean="0"/>
              <a:t>24</a:t>
            </a:fld>
            <a:endParaRPr lang="fi-FI"/>
          </a:p>
        </p:txBody>
      </p:sp>
    </p:spTree>
    <p:extLst>
      <p:ext uri="{BB962C8B-B14F-4D97-AF65-F5344CB8AC3E}">
        <p14:creationId xmlns:p14="http://schemas.microsoft.com/office/powerpoint/2010/main" val="324849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FBB663-CBAE-4CCA-88F5-0C3B6CA076E0}"/>
              </a:ext>
            </a:extLst>
          </p:cNvPr>
          <p:cNvSpPr>
            <a:spLocks noGrp="1"/>
          </p:cNvSpPr>
          <p:nvPr>
            <p:ph type="title"/>
          </p:nvPr>
        </p:nvSpPr>
        <p:spPr/>
        <p:txBody>
          <a:bodyPr/>
          <a:lstStyle/>
          <a:p>
            <a:r>
              <a:rPr lang="en-US">
                <a:solidFill>
                  <a:schemeClr val="accent2">
                    <a:lumMod val="60000"/>
                    <a:lumOff val="40000"/>
                  </a:schemeClr>
                </a:solidFill>
              </a:rPr>
              <a:t>How to give a good presentation</a:t>
            </a:r>
          </a:p>
        </p:txBody>
      </p:sp>
      <p:sp>
        <p:nvSpPr>
          <p:cNvPr id="10" name="Text Placeholder 9">
            <a:extLst>
              <a:ext uri="{FF2B5EF4-FFF2-40B4-BE49-F238E27FC236}">
                <a16:creationId xmlns:a16="http://schemas.microsoft.com/office/drawing/2014/main" id="{31400572-1353-4F27-BAE9-DB9B780FEB6C}"/>
              </a:ext>
            </a:extLst>
          </p:cNvPr>
          <p:cNvSpPr>
            <a:spLocks noGrp="1"/>
          </p:cNvSpPr>
          <p:nvPr>
            <p:ph type="body" sz="quarter" idx="3"/>
          </p:nvPr>
        </p:nvSpPr>
        <p:spPr>
          <a:xfrm>
            <a:off x="912812" y="1690688"/>
            <a:ext cx="5183188" cy="554356"/>
          </a:xfrm>
        </p:spPr>
        <p:txBody>
          <a:bodyPr/>
          <a:lstStyle/>
          <a:p>
            <a:r>
              <a:rPr lang="en-US">
                <a:latin typeface="Leelawadee"/>
                <a:cs typeface="Leelawadee"/>
              </a:rPr>
              <a:t>Format</a:t>
            </a:r>
            <a:endParaRPr lang="en-US"/>
          </a:p>
        </p:txBody>
      </p:sp>
      <p:sp>
        <p:nvSpPr>
          <p:cNvPr id="11" name="Content Placeholder 10">
            <a:extLst>
              <a:ext uri="{FF2B5EF4-FFF2-40B4-BE49-F238E27FC236}">
                <a16:creationId xmlns:a16="http://schemas.microsoft.com/office/drawing/2014/main" id="{5059CCC2-9FE9-4EAC-8305-66B6FCF414D7}"/>
              </a:ext>
            </a:extLst>
          </p:cNvPr>
          <p:cNvSpPr>
            <a:spLocks noGrp="1"/>
          </p:cNvSpPr>
          <p:nvPr>
            <p:ph sz="quarter" idx="4"/>
          </p:nvPr>
        </p:nvSpPr>
        <p:spPr>
          <a:xfrm>
            <a:off x="1089891" y="2505075"/>
            <a:ext cx="10696948" cy="3684588"/>
          </a:xfrm>
        </p:spPr>
        <p:txBody>
          <a:bodyPr vert="horz" lIns="91440" tIns="45720" rIns="91440" bIns="45720" rtlCol="0" anchor="t">
            <a:normAutofit/>
          </a:bodyPr>
          <a:lstStyle/>
          <a:p>
            <a:r>
              <a:rPr lang="fi-FI" sz="2000" err="1">
                <a:latin typeface="Leelawadee"/>
                <a:cs typeface="Leelawadee"/>
              </a:rPr>
              <a:t>Prepare</a:t>
            </a:r>
            <a:r>
              <a:rPr lang="fi-FI" sz="2000">
                <a:latin typeface="Leelawadee"/>
                <a:cs typeface="Leelawadee"/>
              </a:rPr>
              <a:t> </a:t>
            </a:r>
            <a:r>
              <a:rPr lang="fi-FI" sz="2000" err="1">
                <a:latin typeface="Leelawadee"/>
                <a:cs typeface="Leelawadee"/>
              </a:rPr>
              <a:t>clear</a:t>
            </a:r>
            <a:r>
              <a:rPr lang="fi-FI" sz="2000">
                <a:latin typeface="Leelawadee"/>
                <a:cs typeface="Leelawadee"/>
              </a:rPr>
              <a:t> </a:t>
            </a:r>
            <a:r>
              <a:rPr lang="fi-FI" sz="2000" err="1">
                <a:latin typeface="Leelawadee"/>
                <a:cs typeface="Leelawadee"/>
              </a:rPr>
              <a:t>definitions</a:t>
            </a:r>
            <a:r>
              <a:rPr lang="fi-FI" sz="2000">
                <a:latin typeface="Leelawadee"/>
                <a:cs typeface="Leelawadee"/>
              </a:rPr>
              <a:t> (</a:t>
            </a:r>
            <a:r>
              <a:rPr lang="fi-FI" sz="2000" err="1">
                <a:latin typeface="Leelawadee"/>
                <a:cs typeface="Leelawadee"/>
              </a:rPr>
              <a:t>even</a:t>
            </a:r>
            <a:r>
              <a:rPr lang="fi-FI" sz="2000">
                <a:latin typeface="Leelawadee"/>
                <a:cs typeface="Leelawadee"/>
              </a:rPr>
              <a:t> </a:t>
            </a:r>
            <a:r>
              <a:rPr lang="fi-FI" sz="2000" err="1">
                <a:latin typeface="Leelawadee"/>
                <a:cs typeface="Leelawadee"/>
              </a:rPr>
              <a:t>if</a:t>
            </a:r>
            <a:r>
              <a:rPr lang="fi-FI" sz="2000">
                <a:latin typeface="Leelawadee"/>
                <a:cs typeface="Leelawadee"/>
              </a:rPr>
              <a:t> </a:t>
            </a:r>
            <a:r>
              <a:rPr lang="fi-FI" sz="2000" err="1">
                <a:latin typeface="Leelawadee"/>
                <a:cs typeface="Leelawadee"/>
              </a:rPr>
              <a:t>only</a:t>
            </a:r>
            <a:r>
              <a:rPr lang="fi-FI" sz="2000">
                <a:latin typeface="Leelawadee"/>
                <a:cs typeface="Leelawadee"/>
              </a:rPr>
              <a:t> for </a:t>
            </a:r>
            <a:r>
              <a:rPr lang="fi-FI" sz="2000" err="1">
                <a:latin typeface="Leelawadee"/>
                <a:cs typeface="Leelawadee"/>
              </a:rPr>
              <a:t>yourself</a:t>
            </a:r>
            <a:r>
              <a:rPr lang="fi-FI" sz="2000">
                <a:latin typeface="Leelawadee"/>
                <a:cs typeface="Leelawadee"/>
              </a:rPr>
              <a:t>) and </a:t>
            </a:r>
            <a:r>
              <a:rPr lang="fi-FI" sz="2000" err="1">
                <a:latin typeface="Leelawadee"/>
                <a:cs typeface="Leelawadee"/>
              </a:rPr>
              <a:t>stick</a:t>
            </a:r>
            <a:r>
              <a:rPr lang="fi-FI" sz="2000">
                <a:latin typeface="Leelawadee"/>
                <a:cs typeface="Leelawadee"/>
              </a:rPr>
              <a:t> to </a:t>
            </a:r>
            <a:r>
              <a:rPr lang="fi-FI" sz="2000" err="1">
                <a:latin typeface="Leelawadee"/>
                <a:cs typeface="Leelawadee"/>
              </a:rPr>
              <a:t>them</a:t>
            </a:r>
            <a:r>
              <a:rPr lang="fi-FI" sz="2000">
                <a:latin typeface="Leelawadee"/>
                <a:cs typeface="Leelawadee"/>
              </a:rPr>
              <a:t> (</a:t>
            </a:r>
            <a:r>
              <a:rPr lang="fi-FI" sz="2000" err="1">
                <a:latin typeface="Leelawadee"/>
                <a:cs typeface="Leelawadee"/>
              </a:rPr>
              <a:t>e.g</a:t>
            </a:r>
            <a:r>
              <a:rPr lang="fi-FI" sz="2000">
                <a:latin typeface="Leelawadee"/>
                <a:cs typeface="Leelawadee"/>
              </a:rPr>
              <a:t>. </a:t>
            </a:r>
            <a:r>
              <a:rPr lang="fi-FI" sz="2000" err="1">
                <a:latin typeface="Leelawadee"/>
                <a:cs typeface="Leelawadee"/>
              </a:rPr>
              <a:t>pick</a:t>
            </a:r>
            <a:r>
              <a:rPr lang="fi-FI" sz="2000">
                <a:latin typeface="Leelawadee"/>
                <a:cs typeface="Leelawadee"/>
              </a:rPr>
              <a:t> </a:t>
            </a:r>
            <a:r>
              <a:rPr lang="fi-FI" sz="2000" err="1">
                <a:latin typeface="Leelawadee"/>
                <a:cs typeface="Leelawadee"/>
              </a:rPr>
              <a:t>one</a:t>
            </a:r>
            <a:r>
              <a:rPr lang="fi-FI" sz="2000">
                <a:latin typeface="Leelawadee"/>
                <a:cs typeface="Leelawadee"/>
              </a:rPr>
              <a:t> </a:t>
            </a:r>
            <a:r>
              <a:rPr lang="fi-FI" sz="2000" err="1">
                <a:latin typeface="Leelawadee"/>
                <a:cs typeface="Leelawadee"/>
              </a:rPr>
              <a:t>between</a:t>
            </a:r>
            <a:r>
              <a:rPr lang="fi-FI" sz="2000">
                <a:latin typeface="Leelawadee"/>
                <a:cs typeface="Leelawadee"/>
              </a:rPr>
              <a:t> "</a:t>
            </a:r>
            <a:r>
              <a:rPr lang="fi-FI" sz="2000" err="1">
                <a:latin typeface="Leelawadee"/>
                <a:cs typeface="Leelawadee"/>
              </a:rPr>
              <a:t>valence</a:t>
            </a:r>
            <a:r>
              <a:rPr lang="fi-FI" sz="2000">
                <a:latin typeface="Leelawadee"/>
                <a:cs typeface="Leelawadee"/>
              </a:rPr>
              <a:t> </a:t>
            </a:r>
            <a:r>
              <a:rPr lang="fi-FI" sz="2000" err="1">
                <a:latin typeface="Leelawadee"/>
                <a:cs typeface="Leelawadee"/>
              </a:rPr>
              <a:t>band</a:t>
            </a:r>
            <a:r>
              <a:rPr lang="fi-FI" sz="2000">
                <a:latin typeface="Leelawadee"/>
                <a:cs typeface="Leelawadee"/>
              </a:rPr>
              <a:t>" and "HOMO")</a:t>
            </a:r>
          </a:p>
          <a:p>
            <a:r>
              <a:rPr lang="fi-FI" sz="2000" err="1">
                <a:latin typeface="Leelawadee"/>
                <a:cs typeface="Leelawadee"/>
              </a:rPr>
              <a:t>Practice</a:t>
            </a:r>
            <a:r>
              <a:rPr lang="fi-FI" sz="2000">
                <a:latin typeface="Leelawadee"/>
                <a:cs typeface="Leelawadee"/>
              </a:rPr>
              <a:t> </a:t>
            </a:r>
            <a:r>
              <a:rPr lang="fi-FI" sz="2000" err="1">
                <a:latin typeface="Leelawadee"/>
                <a:cs typeface="Leelawadee"/>
              </a:rPr>
              <a:t>your</a:t>
            </a:r>
            <a:r>
              <a:rPr lang="fi-FI" sz="2000">
                <a:latin typeface="Leelawadee"/>
                <a:cs typeface="Leelawadee"/>
              </a:rPr>
              <a:t> </a:t>
            </a:r>
            <a:r>
              <a:rPr lang="fi-FI" sz="2000" err="1">
                <a:latin typeface="Leelawadee"/>
                <a:cs typeface="Leelawadee"/>
              </a:rPr>
              <a:t>speech</a:t>
            </a:r>
            <a:r>
              <a:rPr lang="fi-FI" sz="2000">
                <a:latin typeface="Leelawadee"/>
                <a:cs typeface="Leelawadee"/>
              </a:rPr>
              <a:t> (</a:t>
            </a:r>
            <a:r>
              <a:rPr lang="fi-FI" sz="2000" err="1">
                <a:latin typeface="Leelawadee"/>
                <a:cs typeface="Leelawadee"/>
              </a:rPr>
              <a:t>so</a:t>
            </a:r>
            <a:r>
              <a:rPr lang="fi-FI" sz="2000">
                <a:latin typeface="Leelawadee"/>
                <a:cs typeface="Leelawadee"/>
              </a:rPr>
              <a:t> to </a:t>
            </a:r>
            <a:r>
              <a:rPr lang="fi-FI" sz="2000" err="1">
                <a:latin typeface="Leelawadee"/>
                <a:cs typeface="Leelawadee"/>
              </a:rPr>
              <a:t>become</a:t>
            </a:r>
            <a:r>
              <a:rPr lang="fi-FI" sz="2000">
                <a:latin typeface="Leelawadee"/>
                <a:cs typeface="Leelawadee"/>
              </a:rPr>
              <a:t> </a:t>
            </a:r>
            <a:r>
              <a:rPr lang="fi-FI" sz="2000" err="1">
                <a:latin typeface="Leelawadee"/>
                <a:cs typeface="Leelawadee"/>
              </a:rPr>
              <a:t>familiar</a:t>
            </a:r>
            <a:r>
              <a:rPr lang="fi-FI" sz="2000">
                <a:latin typeface="Leelawadee"/>
                <a:cs typeface="Leelawadee"/>
              </a:rPr>
              <a:t> </a:t>
            </a:r>
            <a:r>
              <a:rPr lang="fi-FI" sz="2000" err="1">
                <a:latin typeface="Leelawadee"/>
                <a:cs typeface="Leelawadee"/>
              </a:rPr>
              <a:t>with</a:t>
            </a:r>
            <a:r>
              <a:rPr lang="fi-FI" sz="2000">
                <a:latin typeface="Leelawadee"/>
                <a:cs typeface="Leelawadee"/>
              </a:rPr>
              <a:t> </a:t>
            </a:r>
            <a:r>
              <a:rPr lang="fi-FI" sz="2000" err="1">
                <a:latin typeface="Leelawadee"/>
                <a:cs typeface="Leelawadee"/>
              </a:rPr>
              <a:t>slides</a:t>
            </a:r>
            <a:r>
              <a:rPr lang="fi-FI" sz="2000">
                <a:latin typeface="Leelawadee"/>
                <a:cs typeface="Leelawadee"/>
              </a:rPr>
              <a:t>, </a:t>
            </a:r>
            <a:r>
              <a:rPr lang="fi-FI" sz="2000" err="1">
                <a:latin typeface="Leelawadee"/>
                <a:cs typeface="Leelawadee"/>
              </a:rPr>
              <a:t>time</a:t>
            </a:r>
            <a:r>
              <a:rPr lang="fi-FI" sz="2000">
                <a:latin typeface="Leelawadee"/>
                <a:cs typeface="Leelawadee"/>
              </a:rPr>
              <a:t> </a:t>
            </a:r>
            <a:r>
              <a:rPr lang="fi-FI" sz="2000" err="1">
                <a:latin typeface="Leelawadee"/>
                <a:cs typeface="Leelawadee"/>
              </a:rPr>
              <a:t>required</a:t>
            </a:r>
            <a:r>
              <a:rPr lang="fi-FI" sz="2000">
                <a:latin typeface="Leelawadee"/>
                <a:cs typeface="Leelawadee"/>
              </a:rPr>
              <a:t>, etc.)</a:t>
            </a:r>
          </a:p>
          <a:p>
            <a:r>
              <a:rPr lang="fi-FI" sz="2000">
                <a:latin typeface="Leelawadee"/>
                <a:cs typeface="Leelawadee"/>
              </a:rPr>
              <a:t>1 </a:t>
            </a:r>
            <a:r>
              <a:rPr lang="fi-FI" sz="2000" err="1">
                <a:latin typeface="Leelawadee"/>
                <a:cs typeface="Leelawadee"/>
              </a:rPr>
              <a:t>slide</a:t>
            </a:r>
            <a:r>
              <a:rPr lang="fi-FI" sz="2000">
                <a:latin typeface="Leelawadee"/>
                <a:cs typeface="Leelawadee"/>
              </a:rPr>
              <a:t> = 1.5-2.5 </a:t>
            </a:r>
            <a:r>
              <a:rPr lang="fi-FI" sz="2000" err="1">
                <a:latin typeface="Leelawadee"/>
                <a:cs typeface="Leelawadee"/>
              </a:rPr>
              <a:t>minutes</a:t>
            </a:r>
            <a:r>
              <a:rPr lang="fi-FI" sz="2000">
                <a:latin typeface="Leelawadee"/>
                <a:cs typeface="Leelawadee"/>
              </a:rPr>
              <a:t> of </a:t>
            </a:r>
            <a:r>
              <a:rPr lang="fi-FI" sz="2000" err="1">
                <a:latin typeface="Leelawadee"/>
                <a:cs typeface="Leelawadee"/>
              </a:rPr>
              <a:t>presentation</a:t>
            </a:r>
            <a:r>
              <a:rPr lang="fi-FI" sz="2000">
                <a:latin typeface="Leelawadee"/>
                <a:cs typeface="Leelawadee"/>
              </a:rPr>
              <a:t> (</a:t>
            </a:r>
            <a:r>
              <a:rPr lang="fi-FI" sz="2000" err="1">
                <a:latin typeface="Leelawadee"/>
                <a:cs typeface="Leelawadee"/>
              </a:rPr>
              <a:t>depending</a:t>
            </a:r>
            <a:r>
              <a:rPr lang="fi-FI" sz="2000">
                <a:latin typeface="Leelawadee"/>
                <a:cs typeface="Leelawadee"/>
              </a:rPr>
              <a:t> on </a:t>
            </a:r>
            <a:r>
              <a:rPr lang="fi-FI" sz="2000" err="1">
                <a:latin typeface="Leelawadee"/>
                <a:cs typeface="Leelawadee"/>
              </a:rPr>
              <a:t>content</a:t>
            </a:r>
            <a:r>
              <a:rPr lang="fi-FI" sz="2000">
                <a:latin typeface="Leelawadee"/>
                <a:cs typeface="Leelawadee"/>
              </a:rPr>
              <a:t> and </a:t>
            </a:r>
            <a:r>
              <a:rPr lang="fi-FI" sz="2000" err="1">
                <a:latin typeface="Leelawadee"/>
                <a:cs typeface="Leelawadee"/>
              </a:rPr>
              <a:t>your</a:t>
            </a:r>
            <a:r>
              <a:rPr lang="fi-FI" sz="2000">
                <a:latin typeface="Leelawadee"/>
                <a:cs typeface="Leelawadee"/>
              </a:rPr>
              <a:t> </a:t>
            </a:r>
            <a:r>
              <a:rPr lang="fi-FI" sz="2000" err="1">
                <a:latin typeface="Leelawadee"/>
                <a:cs typeface="Leelawadee"/>
              </a:rPr>
              <a:t>speed</a:t>
            </a:r>
            <a:r>
              <a:rPr lang="fi-FI" sz="2000">
                <a:latin typeface="Leelawadee"/>
                <a:cs typeface="Leelawadee"/>
              </a:rPr>
              <a:t>)</a:t>
            </a:r>
          </a:p>
          <a:p>
            <a:r>
              <a:rPr lang="fi-FI" sz="2000" err="1">
                <a:latin typeface="Leelawadee"/>
                <a:cs typeface="Leelawadee"/>
              </a:rPr>
              <a:t>Be</a:t>
            </a:r>
            <a:r>
              <a:rPr lang="fi-FI" sz="2000">
                <a:latin typeface="Leelawadee"/>
                <a:cs typeface="Leelawadee"/>
              </a:rPr>
              <a:t> </a:t>
            </a:r>
            <a:r>
              <a:rPr lang="fi-FI" sz="2000" err="1">
                <a:latin typeface="Leelawadee"/>
                <a:cs typeface="Leelawadee"/>
              </a:rPr>
              <a:t>flexible</a:t>
            </a:r>
            <a:r>
              <a:rPr lang="fi-FI" sz="2000">
                <a:latin typeface="Leelawadee"/>
                <a:cs typeface="Leelawadee"/>
              </a:rPr>
              <a:t> in </a:t>
            </a:r>
            <a:r>
              <a:rPr lang="fi-FI" sz="2000" err="1">
                <a:latin typeface="Leelawadee"/>
                <a:cs typeface="Leelawadee"/>
              </a:rPr>
              <a:t>your</a:t>
            </a:r>
            <a:r>
              <a:rPr lang="fi-FI" sz="2000">
                <a:latin typeface="Leelawadee"/>
                <a:cs typeface="Leelawadee"/>
              </a:rPr>
              <a:t> </a:t>
            </a:r>
            <a:r>
              <a:rPr lang="fi-FI" sz="2000" err="1">
                <a:latin typeface="Leelawadee"/>
                <a:cs typeface="Leelawadee"/>
              </a:rPr>
              <a:t>speach</a:t>
            </a:r>
            <a:r>
              <a:rPr lang="fi-FI" sz="2000">
                <a:latin typeface="Leelawadee"/>
                <a:cs typeface="Leelawadee"/>
              </a:rPr>
              <a:t> (</a:t>
            </a:r>
            <a:r>
              <a:rPr lang="fi-FI" sz="2000" err="1">
                <a:latin typeface="Leelawadee"/>
                <a:cs typeface="Leelawadee"/>
              </a:rPr>
              <a:t>e.g</a:t>
            </a:r>
            <a:r>
              <a:rPr lang="fi-FI" sz="2000">
                <a:latin typeface="Leelawadee"/>
                <a:cs typeface="Leelawadee"/>
              </a:rPr>
              <a:t>. </a:t>
            </a:r>
            <a:r>
              <a:rPr lang="fi-FI" sz="2000" err="1">
                <a:latin typeface="Leelawadee"/>
                <a:cs typeface="Leelawadee"/>
              </a:rPr>
              <a:t>alternate</a:t>
            </a:r>
            <a:r>
              <a:rPr lang="fi-FI" sz="2000">
                <a:latin typeface="Leelawadee"/>
                <a:cs typeface="Leelawadee"/>
              </a:rPr>
              <a:t> long and </a:t>
            </a:r>
            <a:r>
              <a:rPr lang="fi-FI" sz="2000" err="1">
                <a:latin typeface="Leelawadee"/>
                <a:cs typeface="Leelawadee"/>
              </a:rPr>
              <a:t>short</a:t>
            </a:r>
            <a:r>
              <a:rPr lang="fi-FI" sz="2000">
                <a:latin typeface="Leelawadee"/>
                <a:cs typeface="Leelawadee"/>
              </a:rPr>
              <a:t> </a:t>
            </a:r>
            <a:r>
              <a:rPr lang="fi-FI" sz="2000" err="1">
                <a:latin typeface="Leelawadee"/>
                <a:cs typeface="Leelawadee"/>
              </a:rPr>
              <a:t>sentences</a:t>
            </a:r>
            <a:r>
              <a:rPr lang="fi-FI" sz="2000">
                <a:latin typeface="Leelawadee"/>
                <a:cs typeface="Leelawadee"/>
              </a:rPr>
              <a:t> as </a:t>
            </a:r>
            <a:r>
              <a:rPr lang="fi-FI" sz="2000" err="1">
                <a:latin typeface="Leelawadee"/>
                <a:cs typeface="Leelawadee"/>
              </a:rPr>
              <a:t>you</a:t>
            </a:r>
            <a:r>
              <a:rPr lang="fi-FI" sz="2000">
                <a:latin typeface="Leelawadee"/>
                <a:cs typeface="Leelawadee"/>
              </a:rPr>
              <a:t> </a:t>
            </a:r>
            <a:r>
              <a:rPr lang="fi-FI" sz="2000" err="1">
                <a:latin typeface="Leelawadee"/>
                <a:cs typeface="Leelawadee"/>
              </a:rPr>
              <a:t>telling</a:t>
            </a:r>
            <a:r>
              <a:rPr lang="fi-FI" sz="2000">
                <a:latin typeface="Leelawadee"/>
                <a:cs typeface="Leelawadee"/>
              </a:rPr>
              <a:t> a </a:t>
            </a:r>
            <a:r>
              <a:rPr lang="fi-FI" sz="2000" err="1">
                <a:latin typeface="Leelawadee"/>
                <a:cs typeface="Leelawadee"/>
              </a:rPr>
              <a:t>story</a:t>
            </a:r>
            <a:r>
              <a:rPr lang="fi-FI" sz="2000">
                <a:latin typeface="Leelawadee"/>
                <a:cs typeface="Leelawadee"/>
              </a:rPr>
              <a:t>)</a:t>
            </a:r>
            <a:endParaRPr lang="fi-FI" sz="2000"/>
          </a:p>
          <a:p>
            <a:r>
              <a:rPr lang="fi-FI" sz="2000" err="1">
                <a:latin typeface="Leelawadee"/>
                <a:cs typeface="Leelawadee"/>
              </a:rPr>
              <a:t>Repeat</a:t>
            </a:r>
            <a:r>
              <a:rPr lang="fi-FI" sz="2000">
                <a:latin typeface="Leelawadee"/>
                <a:cs typeface="Leelawadee"/>
              </a:rPr>
              <a:t> </a:t>
            </a:r>
            <a:r>
              <a:rPr lang="fi-FI" sz="2000" err="1">
                <a:latin typeface="Leelawadee"/>
                <a:cs typeface="Leelawadee"/>
              </a:rPr>
              <a:t>yourself</a:t>
            </a:r>
            <a:r>
              <a:rPr lang="fi-FI" sz="2000">
                <a:latin typeface="Leelawadee"/>
                <a:cs typeface="Leelawadee"/>
              </a:rPr>
              <a:t> </a:t>
            </a:r>
            <a:r>
              <a:rPr lang="fi-FI" sz="2000" err="1">
                <a:latin typeface="Leelawadee"/>
                <a:cs typeface="Leelawadee"/>
              </a:rPr>
              <a:t>if</a:t>
            </a:r>
            <a:r>
              <a:rPr lang="fi-FI" sz="2000">
                <a:latin typeface="Leelawadee"/>
                <a:cs typeface="Leelawadee"/>
              </a:rPr>
              <a:t> </a:t>
            </a:r>
            <a:r>
              <a:rPr lang="fi-FI" sz="2000" err="1">
                <a:latin typeface="Leelawadee"/>
                <a:cs typeface="Leelawadee"/>
              </a:rPr>
              <a:t>necessary</a:t>
            </a:r>
            <a:endParaRPr lang="fi-FI" sz="2000">
              <a:latin typeface="Leelawadee"/>
              <a:cs typeface="Leelawadee"/>
            </a:endParaRPr>
          </a:p>
          <a:p>
            <a:r>
              <a:rPr lang="fi-FI" sz="2000" err="1">
                <a:latin typeface="Leelawadee"/>
                <a:cs typeface="Leelawadee"/>
              </a:rPr>
              <a:t>Camera</a:t>
            </a:r>
            <a:r>
              <a:rPr lang="fi-FI" sz="2000">
                <a:latin typeface="Leelawadee"/>
                <a:cs typeface="Leelawadee"/>
              </a:rPr>
              <a:t> on (</a:t>
            </a:r>
            <a:r>
              <a:rPr lang="fi-FI" sz="2000" err="1">
                <a:latin typeface="Leelawadee"/>
                <a:cs typeface="Leelawadee"/>
              </a:rPr>
              <a:t>best</a:t>
            </a:r>
            <a:r>
              <a:rPr lang="fi-FI" sz="2000">
                <a:latin typeface="Leelawadee"/>
                <a:cs typeface="Leelawadee"/>
              </a:rPr>
              <a:t>: </a:t>
            </a:r>
            <a:r>
              <a:rPr lang="fi-FI" sz="2000" err="1">
                <a:latin typeface="Leelawadee"/>
                <a:cs typeface="Leelawadee"/>
              </a:rPr>
              <a:t>stand-up</a:t>
            </a:r>
            <a:r>
              <a:rPr lang="fi-FI" sz="2000">
                <a:latin typeface="Leelawadee"/>
                <a:cs typeface="Leelawadee"/>
              </a:rPr>
              <a:t> and </a:t>
            </a:r>
            <a:r>
              <a:rPr lang="fi-FI" sz="2000" err="1">
                <a:latin typeface="Leelawadee"/>
                <a:cs typeface="Leelawadee"/>
              </a:rPr>
              <a:t>far</a:t>
            </a:r>
            <a:r>
              <a:rPr lang="fi-FI" sz="2000">
                <a:latin typeface="Leelawadee"/>
                <a:cs typeface="Leelawadee"/>
              </a:rPr>
              <a:t> </a:t>
            </a:r>
            <a:r>
              <a:rPr lang="fi-FI" sz="2000" err="1">
                <a:latin typeface="Leelawadee"/>
                <a:cs typeface="Leelawadee"/>
              </a:rPr>
              <a:t>enough</a:t>
            </a:r>
            <a:r>
              <a:rPr lang="fi-FI" sz="2000">
                <a:latin typeface="Leelawadee"/>
                <a:cs typeface="Leelawadee"/>
              </a:rPr>
              <a:t> </a:t>
            </a:r>
            <a:r>
              <a:rPr lang="fi-FI" sz="2000" err="1">
                <a:latin typeface="Leelawadee"/>
                <a:cs typeface="Leelawadee"/>
              </a:rPr>
              <a:t>from</a:t>
            </a:r>
            <a:r>
              <a:rPr lang="fi-FI" sz="2000">
                <a:latin typeface="Leelawadee"/>
                <a:cs typeface="Leelawadee"/>
              </a:rPr>
              <a:t> </a:t>
            </a:r>
            <a:r>
              <a:rPr lang="fi-FI" sz="2000" err="1">
                <a:latin typeface="Leelawadee"/>
                <a:cs typeface="Leelawadee"/>
              </a:rPr>
              <a:t>the</a:t>
            </a:r>
            <a:r>
              <a:rPr lang="fi-FI" sz="2000">
                <a:latin typeface="Leelawadee"/>
                <a:cs typeface="Leelawadee"/>
              </a:rPr>
              <a:t> </a:t>
            </a:r>
            <a:r>
              <a:rPr lang="fi-FI" sz="2000" err="1">
                <a:latin typeface="Leelawadee"/>
                <a:cs typeface="Leelawadee"/>
              </a:rPr>
              <a:t>camera</a:t>
            </a:r>
            <a:r>
              <a:rPr lang="fi-FI" sz="2000">
                <a:latin typeface="Leelawadee"/>
                <a:cs typeface="Leelawadee"/>
              </a:rPr>
              <a:t> </a:t>
            </a:r>
            <a:r>
              <a:rPr lang="fi-FI" sz="2000" err="1">
                <a:latin typeface="Leelawadee"/>
                <a:cs typeface="Leelawadee"/>
              </a:rPr>
              <a:t>that</a:t>
            </a:r>
            <a:r>
              <a:rPr lang="fi-FI" sz="2000">
                <a:latin typeface="Leelawadee"/>
                <a:cs typeface="Leelawadee"/>
              </a:rPr>
              <a:t> </a:t>
            </a:r>
            <a:r>
              <a:rPr lang="fi-FI" sz="2000" err="1">
                <a:latin typeface="Leelawadee"/>
                <a:cs typeface="Leelawadee"/>
              </a:rPr>
              <a:t>your</a:t>
            </a:r>
            <a:r>
              <a:rPr lang="fi-FI" sz="2000">
                <a:latin typeface="Leelawadee"/>
                <a:cs typeface="Leelawadee"/>
              </a:rPr>
              <a:t> </a:t>
            </a:r>
            <a:r>
              <a:rPr lang="fi-FI" sz="2000" err="1">
                <a:latin typeface="Leelawadee"/>
                <a:cs typeface="Leelawadee"/>
              </a:rPr>
              <a:t>hands</a:t>
            </a:r>
            <a:r>
              <a:rPr lang="fi-FI" sz="2000">
                <a:latin typeface="Leelawadee"/>
                <a:cs typeface="Leelawadee"/>
              </a:rPr>
              <a:t> </a:t>
            </a:r>
            <a:r>
              <a:rPr lang="fi-FI" sz="2000" err="1">
                <a:latin typeface="Leelawadee"/>
                <a:cs typeface="Leelawadee"/>
              </a:rPr>
              <a:t>are</a:t>
            </a:r>
            <a:r>
              <a:rPr lang="fi-FI" sz="2000">
                <a:latin typeface="Leelawadee"/>
                <a:cs typeface="Leelawadee"/>
              </a:rPr>
              <a:t> </a:t>
            </a:r>
            <a:r>
              <a:rPr lang="fi-FI" sz="2000" err="1">
                <a:latin typeface="Leelawadee"/>
                <a:cs typeface="Leelawadee"/>
              </a:rPr>
              <a:t>visible</a:t>
            </a:r>
            <a:r>
              <a:rPr lang="fi-FI" sz="2000">
                <a:latin typeface="Leelawadee"/>
                <a:cs typeface="Leelawadee"/>
              </a:rPr>
              <a:t>)</a:t>
            </a:r>
          </a:p>
        </p:txBody>
      </p:sp>
      <p:sp>
        <p:nvSpPr>
          <p:cNvPr id="4" name="Date Placeholder 3">
            <a:extLst>
              <a:ext uri="{FF2B5EF4-FFF2-40B4-BE49-F238E27FC236}">
                <a16:creationId xmlns:a16="http://schemas.microsoft.com/office/drawing/2014/main" id="{5EB410C0-EE35-409F-82BB-09D3A4B148BC}"/>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874251FE-03B8-4BBB-984F-921EEF1A61FC}"/>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116895E2-D195-4885-8B03-8D41FFB283F1}"/>
              </a:ext>
            </a:extLst>
          </p:cNvPr>
          <p:cNvSpPr>
            <a:spLocks noGrp="1"/>
          </p:cNvSpPr>
          <p:nvPr>
            <p:ph type="sldNum" sz="quarter" idx="12"/>
          </p:nvPr>
        </p:nvSpPr>
        <p:spPr/>
        <p:txBody>
          <a:bodyPr/>
          <a:lstStyle/>
          <a:p>
            <a:fld id="{8C3F6E29-D058-47D0-9DA3-FE8FB354C34C}" type="slidenum">
              <a:rPr lang="fi-FI" smtClean="0"/>
              <a:t>25</a:t>
            </a:fld>
            <a:endParaRPr lang="fi-FI"/>
          </a:p>
        </p:txBody>
      </p:sp>
    </p:spTree>
    <p:extLst>
      <p:ext uri="{BB962C8B-B14F-4D97-AF65-F5344CB8AC3E}">
        <p14:creationId xmlns:p14="http://schemas.microsoft.com/office/powerpoint/2010/main" val="2412362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7F9006-1E88-432E-B53A-7F71C3C28247}"/>
              </a:ext>
            </a:extLst>
          </p:cNvPr>
          <p:cNvSpPr>
            <a:spLocks noGrp="1"/>
          </p:cNvSpPr>
          <p:nvPr>
            <p:ph type="title"/>
          </p:nvPr>
        </p:nvSpPr>
        <p:spPr>
          <a:xfrm>
            <a:off x="838200" y="365125"/>
            <a:ext cx="11426072" cy="1325563"/>
          </a:xfrm>
        </p:spPr>
        <p:txBody>
          <a:bodyPr/>
          <a:lstStyle/>
          <a:p>
            <a:r>
              <a:rPr lang="en-US" dirty="0">
                <a:solidFill>
                  <a:schemeClr val="accent2"/>
                </a:solidFill>
              </a:rPr>
              <a:t>How to review an article</a:t>
            </a:r>
            <a:endParaRPr lang="fi-FI" dirty="0">
              <a:solidFill>
                <a:schemeClr val="accent2"/>
              </a:solidFill>
            </a:endParaRPr>
          </a:p>
        </p:txBody>
      </p:sp>
      <p:sp>
        <p:nvSpPr>
          <p:cNvPr id="7" name="Date Placeholder 6">
            <a:extLst>
              <a:ext uri="{FF2B5EF4-FFF2-40B4-BE49-F238E27FC236}">
                <a16:creationId xmlns:a16="http://schemas.microsoft.com/office/drawing/2014/main" id="{B53AEC94-78D8-4BEA-AF54-9149391C8E8E}"/>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D4971893-0C92-4094-8C86-20B7BD5F4A6E}"/>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497E662B-B853-47C8-B623-1A586F7FB115}"/>
              </a:ext>
            </a:extLst>
          </p:cNvPr>
          <p:cNvSpPr>
            <a:spLocks noGrp="1"/>
          </p:cNvSpPr>
          <p:nvPr>
            <p:ph type="sldNum" sz="quarter" idx="12"/>
          </p:nvPr>
        </p:nvSpPr>
        <p:spPr/>
        <p:txBody>
          <a:bodyPr/>
          <a:lstStyle/>
          <a:p>
            <a:fld id="{8C3F6E29-D058-47D0-9DA3-FE8FB354C34C}" type="slidenum">
              <a:rPr lang="fi-FI" smtClean="0"/>
              <a:t>26</a:t>
            </a:fld>
            <a:endParaRPr lang="fi-FI"/>
          </a:p>
        </p:txBody>
      </p:sp>
      <p:pic>
        <p:nvPicPr>
          <p:cNvPr id="5" name="Picture 4">
            <a:extLst>
              <a:ext uri="{FF2B5EF4-FFF2-40B4-BE49-F238E27FC236}">
                <a16:creationId xmlns:a16="http://schemas.microsoft.com/office/drawing/2014/main" id="{9A6E5E79-83B6-4B8C-A858-18ADB6B3F2C2}"/>
              </a:ext>
            </a:extLst>
          </p:cNvPr>
          <p:cNvPicPr>
            <a:picLocks noChangeAspect="1"/>
          </p:cNvPicPr>
          <p:nvPr/>
        </p:nvPicPr>
        <p:blipFill>
          <a:blip r:embed="rId2"/>
          <a:stretch>
            <a:fillRect/>
          </a:stretch>
        </p:blipFill>
        <p:spPr>
          <a:xfrm>
            <a:off x="821675" y="1562977"/>
            <a:ext cx="3216925" cy="4467340"/>
          </a:xfrm>
          <a:prstGeom prst="rect">
            <a:avLst/>
          </a:prstGeom>
        </p:spPr>
      </p:pic>
      <p:sp>
        <p:nvSpPr>
          <p:cNvPr id="12" name="Text Placeholder 7">
            <a:extLst>
              <a:ext uri="{FF2B5EF4-FFF2-40B4-BE49-F238E27FC236}">
                <a16:creationId xmlns:a16="http://schemas.microsoft.com/office/drawing/2014/main" id="{65375DF8-4DE9-478B-BD79-F3F76A4011B6}"/>
              </a:ext>
            </a:extLst>
          </p:cNvPr>
          <p:cNvSpPr txBox="1">
            <a:spLocks/>
          </p:cNvSpPr>
          <p:nvPr/>
        </p:nvSpPr>
        <p:spPr>
          <a:xfrm>
            <a:off x="4024858" y="4112097"/>
            <a:ext cx="3290167" cy="554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Leelawadee"/>
                <a:cs typeface="Leelawadee"/>
              </a:rPr>
              <a:t>Critical reading</a:t>
            </a:r>
            <a:endParaRPr lang="en-US" sz="2000" b="1" dirty="0"/>
          </a:p>
        </p:txBody>
      </p:sp>
      <p:sp>
        <p:nvSpPr>
          <p:cNvPr id="15" name="Content Placeholder 8">
            <a:extLst>
              <a:ext uri="{FF2B5EF4-FFF2-40B4-BE49-F238E27FC236}">
                <a16:creationId xmlns:a16="http://schemas.microsoft.com/office/drawing/2014/main" id="{EA90B7D3-146B-49A9-9635-835A6222EFEF}"/>
              </a:ext>
            </a:extLst>
          </p:cNvPr>
          <p:cNvSpPr txBox="1">
            <a:spLocks/>
          </p:cNvSpPr>
          <p:nvPr/>
        </p:nvSpPr>
        <p:spPr>
          <a:xfrm>
            <a:off x="4178834" y="4472410"/>
            <a:ext cx="7529257" cy="13842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sz="1600" dirty="0">
                <a:latin typeface="Leelawadee"/>
                <a:cs typeface="Leelawadee"/>
              </a:rPr>
              <a:t>Is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article</a:t>
            </a:r>
            <a:r>
              <a:rPr lang="fi-FI" sz="1600" dirty="0">
                <a:latin typeface="Leelawadee"/>
                <a:cs typeface="Leelawadee"/>
              </a:rPr>
              <a:t> </a:t>
            </a:r>
            <a:r>
              <a:rPr lang="fi-FI" sz="1600" dirty="0" err="1">
                <a:latin typeface="Leelawadee"/>
                <a:cs typeface="Leelawadee"/>
              </a:rPr>
              <a:t>clear</a:t>
            </a:r>
            <a:r>
              <a:rPr lang="fi-FI" sz="1600" dirty="0">
                <a:latin typeface="Leelawadee"/>
                <a:cs typeface="Leelawadee"/>
              </a:rPr>
              <a:t>, </a:t>
            </a:r>
            <a:r>
              <a:rPr lang="fi-FI" sz="1600" dirty="0" err="1">
                <a:latin typeface="Leelawadee"/>
                <a:cs typeface="Leelawadee"/>
              </a:rPr>
              <a:t>well</a:t>
            </a:r>
            <a:r>
              <a:rPr lang="fi-FI" sz="1600" dirty="0">
                <a:latin typeface="Leelawadee"/>
                <a:cs typeface="Leelawadee"/>
              </a:rPr>
              <a:t> </a:t>
            </a:r>
            <a:r>
              <a:rPr lang="fi-FI" sz="1600" dirty="0" err="1">
                <a:latin typeface="Leelawadee"/>
                <a:cs typeface="Leelawadee"/>
              </a:rPr>
              <a:t>explained</a:t>
            </a:r>
            <a:r>
              <a:rPr lang="fi-FI" sz="1600" dirty="0">
                <a:latin typeface="Leelawadee"/>
                <a:cs typeface="Leelawadee"/>
              </a:rPr>
              <a:t>?</a:t>
            </a:r>
            <a:endParaRPr lang="fi-FI" sz="1600" dirty="0"/>
          </a:p>
          <a:p>
            <a:pPr>
              <a:lnSpc>
                <a:spcPct val="100000"/>
              </a:lnSpc>
              <a:spcBef>
                <a:spcPts val="600"/>
              </a:spcBef>
            </a:pPr>
            <a:r>
              <a:rPr lang="fi-FI" sz="1600" dirty="0" err="1">
                <a:latin typeface="Leelawadee"/>
                <a:cs typeface="Leelawadee"/>
              </a:rPr>
              <a:t>Did</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authors</a:t>
            </a:r>
            <a:r>
              <a:rPr lang="fi-FI" sz="1600" dirty="0">
                <a:latin typeface="Leelawadee"/>
                <a:cs typeface="Leelawadee"/>
              </a:rPr>
              <a:t> </a:t>
            </a:r>
            <a:r>
              <a:rPr lang="fi-FI" sz="1600" dirty="0" err="1">
                <a:latin typeface="Leelawadee"/>
                <a:cs typeface="Leelawadee"/>
              </a:rPr>
              <a:t>provide</a:t>
            </a:r>
            <a:r>
              <a:rPr lang="fi-FI" sz="1600" dirty="0">
                <a:latin typeface="Leelawadee"/>
                <a:cs typeface="Leelawadee"/>
              </a:rPr>
              <a:t> </a:t>
            </a:r>
            <a:r>
              <a:rPr lang="fi-FI" sz="1600" dirty="0" err="1">
                <a:latin typeface="Leelawadee"/>
                <a:cs typeface="Leelawadee"/>
              </a:rPr>
              <a:t>enough</a:t>
            </a:r>
            <a:r>
              <a:rPr lang="fi-FI" sz="1600" dirty="0">
                <a:latin typeface="Leelawadee"/>
                <a:cs typeface="Leelawadee"/>
              </a:rPr>
              <a:t> </a:t>
            </a:r>
            <a:r>
              <a:rPr lang="fi-FI" sz="1600" dirty="0" err="1">
                <a:latin typeface="Leelawadee"/>
                <a:cs typeface="Leelawadee"/>
              </a:rPr>
              <a:t>experimental</a:t>
            </a:r>
            <a:r>
              <a:rPr lang="fi-FI" sz="1600" dirty="0">
                <a:latin typeface="Leelawadee"/>
                <a:cs typeface="Leelawadee"/>
              </a:rPr>
              <a:t> </a:t>
            </a:r>
            <a:r>
              <a:rPr lang="fi-FI" sz="1600" dirty="0" err="1">
                <a:latin typeface="Leelawadee"/>
                <a:cs typeface="Leelawadee"/>
              </a:rPr>
              <a:t>evidence</a:t>
            </a:r>
            <a:r>
              <a:rPr lang="fi-FI" sz="1600" dirty="0">
                <a:latin typeface="Leelawadee"/>
                <a:cs typeface="Leelawadee"/>
              </a:rPr>
              <a:t>?</a:t>
            </a:r>
          </a:p>
          <a:p>
            <a:pPr>
              <a:lnSpc>
                <a:spcPct val="100000"/>
              </a:lnSpc>
              <a:spcBef>
                <a:spcPts val="600"/>
              </a:spcBef>
            </a:pPr>
            <a:r>
              <a:rPr lang="fi-FI" sz="1600" dirty="0" err="1">
                <a:latin typeface="Leelawadee"/>
                <a:cs typeface="Leelawadee"/>
              </a:rPr>
              <a:t>Did</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authors</a:t>
            </a:r>
            <a:r>
              <a:rPr lang="fi-FI" sz="1600" dirty="0">
                <a:latin typeface="Leelawadee"/>
                <a:cs typeface="Leelawadee"/>
              </a:rPr>
              <a:t> </a:t>
            </a:r>
            <a:r>
              <a:rPr lang="fi-FI" sz="1600" dirty="0" err="1">
                <a:latin typeface="Leelawadee"/>
                <a:cs typeface="Leelawadee"/>
              </a:rPr>
              <a:t>provide</a:t>
            </a:r>
            <a:r>
              <a:rPr lang="fi-FI" sz="1600" dirty="0">
                <a:latin typeface="Leelawadee"/>
                <a:cs typeface="Leelawadee"/>
              </a:rPr>
              <a:t> a </a:t>
            </a:r>
            <a:r>
              <a:rPr lang="fi-FI" sz="1600" dirty="0" err="1">
                <a:latin typeface="Leelawadee"/>
                <a:cs typeface="Leelawadee"/>
              </a:rPr>
              <a:t>thorough</a:t>
            </a:r>
            <a:r>
              <a:rPr lang="fi-FI" sz="1600" dirty="0">
                <a:latin typeface="Leelawadee"/>
                <a:cs typeface="Leelawadee"/>
              </a:rPr>
              <a:t> </a:t>
            </a:r>
            <a:r>
              <a:rPr lang="fi-FI" sz="1600" dirty="0" err="1">
                <a:latin typeface="Leelawadee"/>
                <a:cs typeface="Leelawadee"/>
              </a:rPr>
              <a:t>explanation</a:t>
            </a:r>
            <a:r>
              <a:rPr lang="fi-FI" sz="1600" dirty="0">
                <a:latin typeface="Leelawadee"/>
                <a:cs typeface="Leelawadee"/>
              </a:rPr>
              <a:t> of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results</a:t>
            </a:r>
            <a:r>
              <a:rPr lang="fi-FI" sz="1600" dirty="0">
                <a:latin typeface="Leelawadee"/>
                <a:cs typeface="Leelawadee"/>
              </a:rPr>
              <a:t>?</a:t>
            </a:r>
            <a:endParaRPr lang="fi-FI" sz="1600" dirty="0"/>
          </a:p>
          <a:p>
            <a:pPr>
              <a:lnSpc>
                <a:spcPct val="100000"/>
              </a:lnSpc>
              <a:spcBef>
                <a:spcPts val="600"/>
              </a:spcBef>
            </a:pPr>
            <a:r>
              <a:rPr lang="fi-FI" sz="1600" dirty="0" err="1">
                <a:latin typeface="Leelawadee"/>
                <a:cs typeface="Leelawadee"/>
              </a:rPr>
              <a:t>Are</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references</a:t>
            </a:r>
            <a:r>
              <a:rPr lang="fi-FI" sz="1600" dirty="0">
                <a:latin typeface="Leelawadee"/>
                <a:cs typeface="Leelawadee"/>
              </a:rPr>
              <a:t> </a:t>
            </a:r>
            <a:r>
              <a:rPr lang="fi-FI" sz="1600" dirty="0" err="1">
                <a:latin typeface="Leelawadee"/>
                <a:cs typeface="Leelawadee"/>
              </a:rPr>
              <a:t>up</a:t>
            </a:r>
            <a:r>
              <a:rPr lang="fi-FI" sz="1600" dirty="0">
                <a:latin typeface="Leelawadee"/>
                <a:cs typeface="Leelawadee"/>
              </a:rPr>
              <a:t>-to-</a:t>
            </a:r>
            <a:r>
              <a:rPr lang="fi-FI" sz="1600" dirty="0" err="1">
                <a:latin typeface="Leelawadee"/>
                <a:cs typeface="Leelawadee"/>
              </a:rPr>
              <a:t>date</a:t>
            </a:r>
            <a:r>
              <a:rPr lang="fi-FI" sz="1600" dirty="0">
                <a:latin typeface="Leelawadee"/>
                <a:cs typeface="Leelawadee"/>
              </a:rPr>
              <a:t> and </a:t>
            </a:r>
            <a:r>
              <a:rPr lang="fi-FI" sz="1600" dirty="0" err="1">
                <a:latin typeface="Leelawadee"/>
                <a:cs typeface="Leelawadee"/>
              </a:rPr>
              <a:t>supportive</a:t>
            </a:r>
            <a:r>
              <a:rPr lang="fi-FI" sz="1600" dirty="0">
                <a:latin typeface="Leelawadee"/>
                <a:cs typeface="Leelawadee"/>
              </a:rPr>
              <a:t> of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topic</a:t>
            </a:r>
            <a:r>
              <a:rPr lang="fi-FI" sz="1600" dirty="0">
                <a:latin typeface="Leelawadee"/>
                <a:cs typeface="Leelawadee"/>
              </a:rPr>
              <a:t>?</a:t>
            </a:r>
          </a:p>
        </p:txBody>
      </p:sp>
      <p:sp>
        <p:nvSpPr>
          <p:cNvPr id="16" name="Text Placeholder 7">
            <a:extLst>
              <a:ext uri="{FF2B5EF4-FFF2-40B4-BE49-F238E27FC236}">
                <a16:creationId xmlns:a16="http://schemas.microsoft.com/office/drawing/2014/main" id="{F3E39F66-5BF3-44CF-91EB-2CF990547EFD}"/>
              </a:ext>
            </a:extLst>
          </p:cNvPr>
          <p:cNvSpPr txBox="1">
            <a:spLocks/>
          </p:cNvSpPr>
          <p:nvPr/>
        </p:nvSpPr>
        <p:spPr>
          <a:xfrm>
            <a:off x="4024857" y="2028795"/>
            <a:ext cx="3290167" cy="554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Comprehension</a:t>
            </a:r>
          </a:p>
        </p:txBody>
      </p:sp>
      <p:sp>
        <p:nvSpPr>
          <p:cNvPr id="17" name="Content Placeholder 8">
            <a:extLst>
              <a:ext uri="{FF2B5EF4-FFF2-40B4-BE49-F238E27FC236}">
                <a16:creationId xmlns:a16="http://schemas.microsoft.com/office/drawing/2014/main" id="{4BF1C62C-6B0F-450D-B543-D26501FD77DA}"/>
              </a:ext>
            </a:extLst>
          </p:cNvPr>
          <p:cNvSpPr txBox="1">
            <a:spLocks/>
          </p:cNvSpPr>
          <p:nvPr/>
        </p:nvSpPr>
        <p:spPr>
          <a:xfrm>
            <a:off x="4178834" y="2367845"/>
            <a:ext cx="7265306" cy="15567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sz="1600" dirty="0" err="1">
                <a:latin typeface="Leelawadee"/>
                <a:cs typeface="Leelawadee"/>
              </a:rPr>
              <a:t>Summarize</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topic</a:t>
            </a:r>
            <a:r>
              <a:rPr lang="fi-FI" sz="1600" dirty="0">
                <a:latin typeface="Leelawadee"/>
                <a:cs typeface="Leelawadee"/>
              </a:rPr>
              <a:t>/</a:t>
            </a:r>
            <a:r>
              <a:rPr lang="fi-FI" sz="1600" dirty="0" err="1">
                <a:latin typeface="Leelawadee"/>
                <a:cs typeface="Leelawadee"/>
              </a:rPr>
              <a:t>goal</a:t>
            </a:r>
            <a:r>
              <a:rPr lang="fi-FI" sz="1600" dirty="0">
                <a:latin typeface="Leelawadee"/>
                <a:cs typeface="Leelawadee"/>
              </a:rPr>
              <a:t> of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paper</a:t>
            </a:r>
            <a:endParaRPr lang="fi-FI" sz="1600" dirty="0"/>
          </a:p>
          <a:p>
            <a:pPr>
              <a:lnSpc>
                <a:spcPct val="100000"/>
              </a:lnSpc>
              <a:spcBef>
                <a:spcPts val="600"/>
              </a:spcBef>
            </a:pPr>
            <a:r>
              <a:rPr lang="fi-FI" sz="1600" dirty="0" err="1">
                <a:latin typeface="Leelawadee"/>
                <a:cs typeface="Leelawadee"/>
              </a:rPr>
              <a:t>Identify</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background</a:t>
            </a:r>
            <a:r>
              <a:rPr lang="fi-FI" sz="1600" dirty="0">
                <a:latin typeface="Leelawadee"/>
                <a:cs typeface="Leelawadee"/>
              </a:rPr>
              <a:t>/</a:t>
            </a:r>
            <a:r>
              <a:rPr lang="fi-FI" sz="1600" dirty="0" err="1">
                <a:latin typeface="Leelawadee"/>
                <a:cs typeface="Leelawadee"/>
              </a:rPr>
              <a:t>research</a:t>
            </a:r>
            <a:r>
              <a:rPr lang="fi-FI" sz="1600" dirty="0">
                <a:latin typeface="Leelawadee"/>
                <a:cs typeface="Leelawadee"/>
              </a:rPr>
              <a:t> </a:t>
            </a:r>
            <a:r>
              <a:rPr lang="fi-FI" sz="1600" dirty="0" err="1">
                <a:latin typeface="Leelawadee"/>
                <a:cs typeface="Leelawadee"/>
              </a:rPr>
              <a:t>questions</a:t>
            </a:r>
            <a:r>
              <a:rPr lang="fi-FI" sz="1600" dirty="0">
                <a:latin typeface="Leelawadee"/>
                <a:cs typeface="Leelawadee"/>
              </a:rPr>
              <a:t> </a:t>
            </a:r>
            <a:r>
              <a:rPr lang="fi-FI" sz="1600" dirty="0" err="1">
                <a:latin typeface="Leelawadee"/>
                <a:cs typeface="Leelawadee"/>
              </a:rPr>
              <a:t>that</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authors</a:t>
            </a:r>
            <a:r>
              <a:rPr lang="fi-FI" sz="1600" dirty="0">
                <a:latin typeface="Leelawadee"/>
                <a:cs typeface="Leelawadee"/>
              </a:rPr>
              <a:t> </a:t>
            </a:r>
            <a:r>
              <a:rPr lang="fi-FI" sz="1600" dirty="0" err="1">
                <a:latin typeface="Leelawadee"/>
                <a:cs typeface="Leelawadee"/>
              </a:rPr>
              <a:t>are</a:t>
            </a:r>
            <a:r>
              <a:rPr lang="fi-FI" sz="1600" dirty="0">
                <a:latin typeface="Leelawadee"/>
                <a:cs typeface="Leelawadee"/>
              </a:rPr>
              <a:t> </a:t>
            </a:r>
            <a:r>
              <a:rPr lang="fi-FI" sz="1600" dirty="0" err="1">
                <a:latin typeface="Leelawadee"/>
                <a:cs typeface="Leelawadee"/>
              </a:rPr>
              <a:t>addressing</a:t>
            </a:r>
            <a:endParaRPr lang="fi-FI" sz="1600" dirty="0"/>
          </a:p>
          <a:p>
            <a:pPr>
              <a:lnSpc>
                <a:spcPct val="100000"/>
              </a:lnSpc>
              <a:spcBef>
                <a:spcPts val="600"/>
              </a:spcBef>
            </a:pPr>
            <a:r>
              <a:rPr lang="fi-FI" sz="1600" dirty="0" err="1">
                <a:latin typeface="Leelawadee"/>
                <a:cs typeface="Leelawadee"/>
              </a:rPr>
              <a:t>Identify</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main and </a:t>
            </a:r>
            <a:r>
              <a:rPr lang="fi-FI" sz="1600" dirty="0" err="1">
                <a:latin typeface="Leelawadee"/>
                <a:cs typeface="Leelawadee"/>
              </a:rPr>
              <a:t>most</a:t>
            </a:r>
            <a:r>
              <a:rPr lang="fi-FI" sz="1600" dirty="0">
                <a:latin typeface="Leelawadee"/>
                <a:cs typeface="Leelawadee"/>
              </a:rPr>
              <a:t> </a:t>
            </a:r>
            <a:r>
              <a:rPr lang="fi-FI" sz="1600" dirty="0" err="1">
                <a:latin typeface="Leelawadee"/>
                <a:cs typeface="Leelawadee"/>
              </a:rPr>
              <a:t>important</a:t>
            </a:r>
            <a:r>
              <a:rPr lang="fi-FI" sz="1600" dirty="0">
                <a:latin typeface="Leelawadee"/>
                <a:cs typeface="Leelawadee"/>
              </a:rPr>
              <a:t> </a:t>
            </a:r>
            <a:r>
              <a:rPr lang="fi-FI" sz="1600" dirty="0" err="1">
                <a:latin typeface="Leelawadee"/>
                <a:cs typeface="Leelawadee"/>
              </a:rPr>
              <a:t>results</a:t>
            </a:r>
            <a:r>
              <a:rPr lang="fi-FI" sz="1600" dirty="0">
                <a:latin typeface="Leelawadee"/>
                <a:cs typeface="Leelawadee"/>
              </a:rPr>
              <a:t> of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paper</a:t>
            </a:r>
            <a:r>
              <a:rPr lang="fi-FI" sz="1600" dirty="0">
                <a:latin typeface="Leelawadee"/>
                <a:cs typeface="Leelawadee"/>
              </a:rPr>
              <a:t> (</a:t>
            </a:r>
            <a:r>
              <a:rPr lang="fi-FI" sz="1600" dirty="0" err="1">
                <a:latin typeface="Leelawadee"/>
                <a:cs typeface="Leelawadee"/>
              </a:rPr>
              <a:t>graphical</a:t>
            </a:r>
            <a:r>
              <a:rPr lang="fi-FI" sz="1600" dirty="0">
                <a:latin typeface="Leelawadee"/>
                <a:cs typeface="Leelawadee"/>
              </a:rPr>
              <a:t> </a:t>
            </a:r>
            <a:r>
              <a:rPr lang="fi-FI" sz="1600" dirty="0" err="1">
                <a:latin typeface="Leelawadee"/>
                <a:cs typeface="Leelawadee"/>
              </a:rPr>
              <a:t>abstract</a:t>
            </a:r>
            <a:r>
              <a:rPr lang="fi-FI" sz="1600" dirty="0">
                <a:latin typeface="Leelawadee"/>
                <a:cs typeface="Leelawadee"/>
              </a:rPr>
              <a:t>), and </a:t>
            </a:r>
            <a:r>
              <a:rPr lang="fi-FI" sz="1600" dirty="0" err="1">
                <a:latin typeface="Leelawadee"/>
                <a:cs typeface="Leelawadee"/>
              </a:rPr>
              <a:t>justify</a:t>
            </a:r>
            <a:r>
              <a:rPr lang="fi-FI" sz="1600" dirty="0">
                <a:latin typeface="Leelawadee"/>
                <a:cs typeface="Leelawadee"/>
              </a:rPr>
              <a:t> </a:t>
            </a:r>
            <a:r>
              <a:rPr lang="fi-FI" sz="1600" dirty="0" err="1">
                <a:latin typeface="Leelawadee"/>
                <a:cs typeface="Leelawadee"/>
              </a:rPr>
              <a:t>them</a:t>
            </a:r>
            <a:r>
              <a:rPr lang="fi-FI" sz="1600" dirty="0">
                <a:latin typeface="Leelawadee"/>
                <a:cs typeface="Leelawadee"/>
              </a:rPr>
              <a:t>.</a:t>
            </a:r>
            <a:endParaRPr lang="fi-FI" sz="1600" dirty="0"/>
          </a:p>
          <a:p>
            <a:pPr>
              <a:lnSpc>
                <a:spcPct val="100000"/>
              </a:lnSpc>
              <a:spcBef>
                <a:spcPts val="600"/>
              </a:spcBef>
            </a:pPr>
            <a:r>
              <a:rPr lang="fi-FI" sz="1600" dirty="0" err="1">
                <a:latin typeface="Leelawadee"/>
                <a:cs typeface="Leelawadee"/>
              </a:rPr>
              <a:t>Does</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paper</a:t>
            </a:r>
            <a:r>
              <a:rPr lang="fi-FI" sz="1600" dirty="0">
                <a:latin typeface="Leelawadee"/>
                <a:cs typeface="Leelawadee"/>
              </a:rPr>
              <a:t> </a:t>
            </a:r>
            <a:r>
              <a:rPr lang="fi-FI" sz="1600" dirty="0" err="1">
                <a:latin typeface="Leelawadee"/>
                <a:cs typeface="Leelawadee"/>
              </a:rPr>
              <a:t>present</a:t>
            </a:r>
            <a:r>
              <a:rPr lang="fi-FI" sz="1600" dirty="0">
                <a:latin typeface="Leelawadee"/>
                <a:cs typeface="Leelawadee"/>
              </a:rPr>
              <a:t> </a:t>
            </a:r>
            <a:r>
              <a:rPr lang="fi-FI" sz="1600" dirty="0" err="1">
                <a:latin typeface="Leelawadee"/>
                <a:cs typeface="Leelawadee"/>
              </a:rPr>
              <a:t>supporting</a:t>
            </a:r>
            <a:r>
              <a:rPr lang="fi-FI" sz="1600" dirty="0">
                <a:latin typeface="Leelawadee"/>
                <a:cs typeface="Leelawadee"/>
              </a:rPr>
              <a:t> </a:t>
            </a:r>
            <a:r>
              <a:rPr lang="fi-FI" sz="1600" dirty="0" err="1">
                <a:latin typeface="Leelawadee"/>
                <a:cs typeface="Leelawadee"/>
              </a:rPr>
              <a:t>information</a:t>
            </a:r>
            <a:r>
              <a:rPr lang="fi-FI" sz="1600" dirty="0">
                <a:latin typeface="Leelawadee"/>
                <a:cs typeface="Leelawadee"/>
              </a:rPr>
              <a:t>?</a:t>
            </a:r>
            <a:endParaRPr lang="fi-FI" sz="1600" dirty="0"/>
          </a:p>
        </p:txBody>
      </p:sp>
    </p:spTree>
    <p:extLst>
      <p:ext uri="{BB962C8B-B14F-4D97-AF65-F5344CB8AC3E}">
        <p14:creationId xmlns:p14="http://schemas.microsoft.com/office/powerpoint/2010/main" val="1948586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3251A-60ED-46AC-82C9-6C24707A7B1C}"/>
              </a:ext>
            </a:extLst>
          </p:cNvPr>
          <p:cNvSpPr>
            <a:spLocks noGrp="1"/>
          </p:cNvSpPr>
          <p:nvPr>
            <p:ph type="title"/>
          </p:nvPr>
        </p:nvSpPr>
        <p:spPr/>
        <p:txBody>
          <a:bodyPr/>
          <a:lstStyle/>
          <a:p>
            <a:r>
              <a:rPr lang="en-US">
                <a:solidFill>
                  <a:schemeClr val="accent2"/>
                </a:solidFill>
              </a:rPr>
              <a:t>How to review a presentation</a:t>
            </a:r>
            <a:endParaRPr lang="fi-FI">
              <a:solidFill>
                <a:schemeClr val="accent2"/>
              </a:solidFill>
            </a:endParaRPr>
          </a:p>
        </p:txBody>
      </p:sp>
      <p:sp>
        <p:nvSpPr>
          <p:cNvPr id="3" name="Date Placeholder 2">
            <a:extLst>
              <a:ext uri="{FF2B5EF4-FFF2-40B4-BE49-F238E27FC236}">
                <a16:creationId xmlns:a16="http://schemas.microsoft.com/office/drawing/2014/main" id="{20C80824-7995-43C8-8F26-9D3F8154F6FD}"/>
              </a:ext>
            </a:extLst>
          </p:cNvPr>
          <p:cNvSpPr>
            <a:spLocks noGrp="1"/>
          </p:cNvSpPr>
          <p:nvPr>
            <p:ph type="dt" sz="half" idx="10"/>
          </p:nvPr>
        </p:nvSpPr>
        <p:spPr/>
        <p:txBody>
          <a:bodyPr/>
          <a:lstStyle/>
          <a:p>
            <a:fld id="{4CC6797F-C135-444D-BD4D-306E17978E4E}" type="datetime1">
              <a:rPr lang="fi-FI" smtClean="0"/>
              <a:t>11.1.2022</a:t>
            </a:fld>
            <a:endParaRPr lang="fi-FI"/>
          </a:p>
        </p:txBody>
      </p:sp>
      <p:sp>
        <p:nvSpPr>
          <p:cNvPr id="4" name="Footer Placeholder 3">
            <a:extLst>
              <a:ext uri="{FF2B5EF4-FFF2-40B4-BE49-F238E27FC236}">
                <a16:creationId xmlns:a16="http://schemas.microsoft.com/office/drawing/2014/main" id="{12F4535B-F8BE-4521-A7BB-22E82B632980}"/>
              </a:ext>
            </a:extLst>
          </p:cNvPr>
          <p:cNvSpPr>
            <a:spLocks noGrp="1"/>
          </p:cNvSpPr>
          <p:nvPr>
            <p:ph type="ftr" sz="quarter" idx="11"/>
          </p:nvPr>
        </p:nvSpPr>
        <p:spPr/>
        <p:txBody>
          <a:bodyPr/>
          <a:lstStyle/>
          <a:p>
            <a:r>
              <a:rPr lang="fi-FI"/>
              <a:t>Biomolecules ELEC-E3260</a:t>
            </a:r>
          </a:p>
        </p:txBody>
      </p:sp>
      <p:sp>
        <p:nvSpPr>
          <p:cNvPr id="5" name="Slide Number Placeholder 4">
            <a:extLst>
              <a:ext uri="{FF2B5EF4-FFF2-40B4-BE49-F238E27FC236}">
                <a16:creationId xmlns:a16="http://schemas.microsoft.com/office/drawing/2014/main" id="{967FD342-4F15-40D1-9ED9-18767AC53F41}"/>
              </a:ext>
            </a:extLst>
          </p:cNvPr>
          <p:cNvSpPr>
            <a:spLocks noGrp="1"/>
          </p:cNvSpPr>
          <p:nvPr>
            <p:ph type="sldNum" sz="quarter" idx="12"/>
          </p:nvPr>
        </p:nvSpPr>
        <p:spPr/>
        <p:txBody>
          <a:bodyPr/>
          <a:lstStyle/>
          <a:p>
            <a:fld id="{8C3F6E29-D058-47D0-9DA3-FE8FB354C34C}" type="slidenum">
              <a:rPr lang="fi-FI" smtClean="0"/>
              <a:t>27</a:t>
            </a:fld>
            <a:endParaRPr lang="fi-FI"/>
          </a:p>
        </p:txBody>
      </p:sp>
      <p:sp>
        <p:nvSpPr>
          <p:cNvPr id="15" name="Text Placeholder 7">
            <a:extLst>
              <a:ext uri="{FF2B5EF4-FFF2-40B4-BE49-F238E27FC236}">
                <a16:creationId xmlns:a16="http://schemas.microsoft.com/office/drawing/2014/main" id="{B6E06B84-1ACD-421D-933F-8C2D46EB5F83}"/>
              </a:ext>
            </a:extLst>
          </p:cNvPr>
          <p:cNvSpPr txBox="1">
            <a:spLocks/>
          </p:cNvSpPr>
          <p:nvPr/>
        </p:nvSpPr>
        <p:spPr>
          <a:xfrm>
            <a:off x="4271144" y="3716765"/>
            <a:ext cx="1648889" cy="554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Leelawadee"/>
                <a:cs typeface="Leelawadee"/>
              </a:rPr>
              <a:t>Delivery</a:t>
            </a:r>
            <a:endParaRPr lang="en-US" sz="1800" b="1"/>
          </a:p>
        </p:txBody>
      </p:sp>
      <p:sp>
        <p:nvSpPr>
          <p:cNvPr id="17" name="Content Placeholder 8">
            <a:extLst>
              <a:ext uri="{FF2B5EF4-FFF2-40B4-BE49-F238E27FC236}">
                <a16:creationId xmlns:a16="http://schemas.microsoft.com/office/drawing/2014/main" id="{5FA56BDA-C5D9-4928-94CC-E6D06B2B0D53}"/>
              </a:ext>
            </a:extLst>
          </p:cNvPr>
          <p:cNvSpPr txBox="1">
            <a:spLocks/>
          </p:cNvSpPr>
          <p:nvPr/>
        </p:nvSpPr>
        <p:spPr>
          <a:xfrm>
            <a:off x="4434594" y="4232217"/>
            <a:ext cx="6313919" cy="11784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sz="1600" dirty="0">
                <a:latin typeface="Leelawadee"/>
                <a:cs typeface="Leelawadee"/>
              </a:rPr>
              <a:t>Is </a:t>
            </a:r>
            <a:r>
              <a:rPr lang="fi-FI" sz="1600" dirty="0" err="1">
                <a:latin typeface="Leelawadee"/>
                <a:cs typeface="Leelawadee"/>
              </a:rPr>
              <a:t>there</a:t>
            </a:r>
            <a:r>
              <a:rPr lang="fi-FI" sz="1600" dirty="0">
                <a:latin typeface="Leelawadee"/>
                <a:cs typeface="Leelawadee"/>
              </a:rPr>
              <a:t> a </a:t>
            </a:r>
            <a:r>
              <a:rPr lang="fi-FI" sz="1600" dirty="0" err="1">
                <a:latin typeface="Leelawadee"/>
                <a:cs typeface="Leelawadee"/>
              </a:rPr>
              <a:t>good</a:t>
            </a:r>
            <a:r>
              <a:rPr lang="fi-FI" sz="1600" dirty="0">
                <a:latin typeface="Leelawadee"/>
                <a:cs typeface="Leelawadee"/>
              </a:rPr>
              <a:t> </a:t>
            </a:r>
            <a:r>
              <a:rPr lang="fi-FI" sz="1600" dirty="0" err="1">
                <a:latin typeface="Leelawadee"/>
                <a:cs typeface="Leelawadee"/>
              </a:rPr>
              <a:t>contact</a:t>
            </a:r>
            <a:r>
              <a:rPr lang="fi-FI" sz="1600" dirty="0">
                <a:latin typeface="Leelawadee"/>
                <a:cs typeface="Leelawadee"/>
              </a:rPr>
              <a:t> </a:t>
            </a:r>
            <a:r>
              <a:rPr lang="fi-FI" sz="1600" dirty="0" err="1">
                <a:latin typeface="Leelawadee"/>
                <a:cs typeface="Leelawadee"/>
              </a:rPr>
              <a:t>with</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audience</a:t>
            </a:r>
            <a:r>
              <a:rPr lang="fi-FI" sz="1600" dirty="0">
                <a:latin typeface="Leelawadee"/>
                <a:cs typeface="Leelawadee"/>
              </a:rPr>
              <a:t>? (</a:t>
            </a:r>
            <a:r>
              <a:rPr lang="fi-FI" sz="1600" dirty="0" err="1">
                <a:latin typeface="Leelawadee"/>
                <a:cs typeface="Leelawadee"/>
              </a:rPr>
              <a:t>questions</a:t>
            </a:r>
            <a:r>
              <a:rPr lang="fi-FI" sz="1600" dirty="0">
                <a:latin typeface="Leelawadee"/>
                <a:cs typeface="Leelawadee"/>
              </a:rPr>
              <a:t>, </a:t>
            </a:r>
            <a:r>
              <a:rPr lang="fi-FI" sz="1600" dirty="0" err="1">
                <a:latin typeface="Leelawadee"/>
                <a:cs typeface="Leelawadee"/>
              </a:rPr>
              <a:t>interaction</a:t>
            </a:r>
            <a:r>
              <a:rPr lang="fi-FI" sz="1600" dirty="0">
                <a:latin typeface="Leelawadee"/>
                <a:cs typeface="Leelawadee"/>
              </a:rPr>
              <a:t>, </a:t>
            </a:r>
            <a:r>
              <a:rPr lang="fi-FI" sz="1600" dirty="0" err="1">
                <a:latin typeface="Leelawadee"/>
                <a:cs typeface="Leelawadee"/>
              </a:rPr>
              <a:t>camera</a:t>
            </a:r>
            <a:r>
              <a:rPr lang="fi-FI" sz="1600" dirty="0">
                <a:latin typeface="Leelawadee"/>
                <a:cs typeface="Leelawadee"/>
              </a:rPr>
              <a:t> on.)</a:t>
            </a:r>
            <a:endParaRPr lang="fi-FI" sz="1600" dirty="0"/>
          </a:p>
          <a:p>
            <a:pPr>
              <a:lnSpc>
                <a:spcPct val="100000"/>
              </a:lnSpc>
              <a:spcBef>
                <a:spcPts val="600"/>
              </a:spcBef>
            </a:pPr>
            <a:r>
              <a:rPr lang="fi-FI" sz="1600" dirty="0" err="1">
                <a:latin typeface="Leelawadee"/>
                <a:cs typeface="Leelawadee"/>
              </a:rPr>
              <a:t>Has</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presenter</a:t>
            </a:r>
            <a:r>
              <a:rPr lang="fi-FI" sz="1600" dirty="0">
                <a:latin typeface="Leelawadee"/>
                <a:cs typeface="Leelawadee"/>
              </a:rPr>
              <a:t> </a:t>
            </a:r>
            <a:r>
              <a:rPr lang="fi-FI" sz="1600" dirty="0" err="1">
                <a:latin typeface="Leelawadee"/>
                <a:cs typeface="Leelawadee"/>
              </a:rPr>
              <a:t>maintained</a:t>
            </a:r>
            <a:r>
              <a:rPr lang="fi-FI" sz="1600" dirty="0">
                <a:latin typeface="Leelawadee"/>
                <a:cs typeface="Leelawadee"/>
              </a:rPr>
              <a:t> my </a:t>
            </a:r>
            <a:r>
              <a:rPr lang="fi-FI" sz="1600" dirty="0" err="1">
                <a:latin typeface="Leelawadee"/>
                <a:cs typeface="Leelawadee"/>
              </a:rPr>
              <a:t>interest</a:t>
            </a:r>
            <a:r>
              <a:rPr lang="fi-FI" sz="1600" dirty="0">
                <a:latin typeface="Leelawadee"/>
                <a:cs typeface="Leelawadee"/>
              </a:rPr>
              <a:t> of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audience</a:t>
            </a:r>
            <a:r>
              <a:rPr lang="fi-FI" sz="1600" dirty="0">
                <a:latin typeface="Leelawadee"/>
                <a:cs typeface="Leelawadee"/>
              </a:rPr>
              <a:t>?</a:t>
            </a:r>
            <a:endParaRPr lang="fi-FI" sz="1600" dirty="0"/>
          </a:p>
          <a:p>
            <a:pPr>
              <a:lnSpc>
                <a:spcPct val="100000"/>
              </a:lnSpc>
              <a:spcBef>
                <a:spcPts val="600"/>
              </a:spcBef>
            </a:pPr>
            <a:r>
              <a:rPr lang="fi-FI" sz="1600" dirty="0">
                <a:latin typeface="Leelawadee"/>
                <a:cs typeface="Leelawadee"/>
              </a:rPr>
              <a:t>Is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presentation</a:t>
            </a:r>
            <a:r>
              <a:rPr lang="fi-FI" sz="1600" dirty="0">
                <a:latin typeface="Leelawadee"/>
                <a:cs typeface="Leelawadee"/>
              </a:rPr>
              <a:t> </a:t>
            </a:r>
            <a:r>
              <a:rPr lang="fi-FI" sz="1600" dirty="0" err="1">
                <a:latin typeface="Leelawadee"/>
                <a:cs typeface="Leelawadee"/>
              </a:rPr>
              <a:t>within</a:t>
            </a:r>
            <a:r>
              <a:rPr lang="fi-FI" sz="1600" dirty="0">
                <a:latin typeface="Leelawadee"/>
                <a:cs typeface="Leelawadee"/>
              </a:rPr>
              <a:t> </a:t>
            </a:r>
            <a:r>
              <a:rPr lang="fi-FI" sz="1600" dirty="0" err="1">
                <a:latin typeface="Leelawadee"/>
                <a:cs typeface="Leelawadee"/>
              </a:rPr>
              <a:t>time</a:t>
            </a:r>
            <a:r>
              <a:rPr lang="fi-FI" sz="1600" dirty="0">
                <a:latin typeface="Leelawadee"/>
                <a:cs typeface="Leelawadee"/>
              </a:rPr>
              <a:t> </a:t>
            </a:r>
            <a:r>
              <a:rPr lang="fi-FI" sz="1600" dirty="0" err="1">
                <a:latin typeface="Leelawadee"/>
                <a:cs typeface="Leelawadee"/>
              </a:rPr>
              <a:t>limits</a:t>
            </a:r>
            <a:r>
              <a:rPr lang="fi-FI" sz="1600" dirty="0">
                <a:latin typeface="Leelawadee"/>
                <a:cs typeface="Leelawadee"/>
              </a:rPr>
              <a:t>?</a:t>
            </a:r>
            <a:endParaRPr lang="fi-FI" sz="1600" dirty="0"/>
          </a:p>
          <a:p>
            <a:pPr>
              <a:lnSpc>
                <a:spcPct val="100000"/>
              </a:lnSpc>
              <a:spcBef>
                <a:spcPts val="600"/>
              </a:spcBef>
            </a:pPr>
            <a:r>
              <a:rPr lang="fi-FI" sz="1600" dirty="0">
                <a:latin typeface="Leelawadee"/>
                <a:cs typeface="Leelawadee"/>
              </a:rPr>
              <a:t>Is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language</a:t>
            </a:r>
            <a:r>
              <a:rPr lang="fi-FI" sz="1600" dirty="0">
                <a:latin typeface="Leelawadee"/>
                <a:cs typeface="Leelawadee"/>
              </a:rPr>
              <a:t> </a:t>
            </a:r>
            <a:r>
              <a:rPr lang="fi-FI" sz="1600" dirty="0" err="1">
                <a:latin typeface="Leelawadee"/>
                <a:cs typeface="Leelawadee"/>
              </a:rPr>
              <a:t>clear</a:t>
            </a:r>
            <a:r>
              <a:rPr lang="fi-FI" sz="1600" dirty="0">
                <a:latin typeface="Leelawadee"/>
                <a:cs typeface="Leelawadee"/>
              </a:rPr>
              <a:t> and </a:t>
            </a:r>
            <a:r>
              <a:rPr lang="fi-FI" sz="1600" dirty="0" err="1">
                <a:latin typeface="Leelawadee"/>
                <a:cs typeface="Leelawadee"/>
              </a:rPr>
              <a:t>precise</a:t>
            </a:r>
            <a:r>
              <a:rPr lang="fi-FI" sz="1600" dirty="0">
                <a:latin typeface="Leelawadee"/>
                <a:cs typeface="Leelawadee"/>
              </a:rPr>
              <a:t>?</a:t>
            </a:r>
            <a:endParaRPr lang="fi-FI" sz="1600" dirty="0"/>
          </a:p>
        </p:txBody>
      </p:sp>
      <p:sp>
        <p:nvSpPr>
          <p:cNvPr id="19" name="Text Placeholder 7">
            <a:extLst>
              <a:ext uri="{FF2B5EF4-FFF2-40B4-BE49-F238E27FC236}">
                <a16:creationId xmlns:a16="http://schemas.microsoft.com/office/drawing/2014/main" id="{51C5FE8E-7FAF-450D-BC07-0F143DB914B1}"/>
              </a:ext>
            </a:extLst>
          </p:cNvPr>
          <p:cNvSpPr txBox="1">
            <a:spLocks/>
          </p:cNvSpPr>
          <p:nvPr/>
        </p:nvSpPr>
        <p:spPr>
          <a:xfrm>
            <a:off x="4157221" y="1782786"/>
            <a:ext cx="1545996" cy="554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Leelawadee"/>
                <a:cs typeface="Leelawadee"/>
              </a:rPr>
              <a:t>Content</a:t>
            </a:r>
            <a:endParaRPr lang="en-US" sz="1800" b="1" dirty="0"/>
          </a:p>
        </p:txBody>
      </p:sp>
      <p:sp>
        <p:nvSpPr>
          <p:cNvPr id="21" name="Content Placeholder 8">
            <a:extLst>
              <a:ext uri="{FF2B5EF4-FFF2-40B4-BE49-F238E27FC236}">
                <a16:creationId xmlns:a16="http://schemas.microsoft.com/office/drawing/2014/main" id="{800F42AA-1DA0-4230-9515-46D7D80B17B3}"/>
              </a:ext>
            </a:extLst>
          </p:cNvPr>
          <p:cNvSpPr txBox="1">
            <a:spLocks/>
          </p:cNvSpPr>
          <p:nvPr/>
        </p:nvSpPr>
        <p:spPr>
          <a:xfrm>
            <a:off x="4434594" y="2059963"/>
            <a:ext cx="5986115" cy="17548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elawadee" panose="020B0502040204020203" pitchFamily="34" charset="-34"/>
                <a:ea typeface="+mn-ea"/>
                <a:cs typeface="Leelawadee"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sz="1600" dirty="0">
                <a:latin typeface="Leelawadee"/>
                <a:cs typeface="Leelawadee"/>
              </a:rPr>
              <a:t>Is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structure</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presentation</a:t>
            </a:r>
            <a:r>
              <a:rPr lang="fi-FI" sz="1600" dirty="0">
                <a:latin typeface="Leelawadee"/>
                <a:cs typeface="Leelawadee"/>
              </a:rPr>
              <a:t> </a:t>
            </a:r>
            <a:r>
              <a:rPr lang="fi-FI" sz="1600" dirty="0" err="1">
                <a:latin typeface="Leelawadee"/>
                <a:cs typeface="Leelawadee"/>
              </a:rPr>
              <a:t>clear</a:t>
            </a:r>
            <a:r>
              <a:rPr lang="fi-FI" sz="1600" dirty="0">
                <a:latin typeface="Leelawadee"/>
                <a:cs typeface="Leelawadee"/>
              </a:rPr>
              <a:t> and </a:t>
            </a:r>
            <a:r>
              <a:rPr lang="fi-FI" sz="1600" dirty="0" err="1">
                <a:latin typeface="Leelawadee"/>
                <a:cs typeface="Leelawadee"/>
              </a:rPr>
              <a:t>logical</a:t>
            </a:r>
            <a:r>
              <a:rPr lang="fi-FI" sz="1600" dirty="0">
                <a:latin typeface="Leelawadee"/>
                <a:cs typeface="Leelawadee"/>
              </a:rPr>
              <a:t>?</a:t>
            </a:r>
            <a:endParaRPr lang="fi-FI" sz="1600" dirty="0"/>
          </a:p>
          <a:p>
            <a:pPr>
              <a:lnSpc>
                <a:spcPct val="100000"/>
              </a:lnSpc>
              <a:spcBef>
                <a:spcPts val="600"/>
              </a:spcBef>
            </a:pPr>
            <a:r>
              <a:rPr lang="fi-FI" sz="1600" dirty="0" err="1">
                <a:latin typeface="Leelawadee"/>
                <a:cs typeface="Leelawadee"/>
              </a:rPr>
              <a:t>Does</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presentation</a:t>
            </a:r>
            <a:r>
              <a:rPr lang="fi-FI" sz="1600" dirty="0">
                <a:latin typeface="Leelawadee"/>
                <a:cs typeface="Leelawadee"/>
              </a:rPr>
              <a:t> </a:t>
            </a:r>
            <a:r>
              <a:rPr lang="fi-FI" sz="1600" dirty="0" err="1">
                <a:latin typeface="Leelawadee"/>
                <a:cs typeface="Leelawadee"/>
              </a:rPr>
              <a:t>reflect</a:t>
            </a:r>
            <a:r>
              <a:rPr lang="fi-FI" sz="1600" dirty="0">
                <a:latin typeface="Leelawadee"/>
                <a:cs typeface="Leelawadee"/>
              </a:rPr>
              <a:t>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paper</a:t>
            </a:r>
            <a:r>
              <a:rPr lang="fi-FI" sz="1600" dirty="0">
                <a:latin typeface="Leelawadee"/>
                <a:cs typeface="Leelawadee"/>
              </a:rPr>
              <a:t> </a:t>
            </a:r>
            <a:r>
              <a:rPr lang="fi-FI" sz="1600" dirty="0" err="1">
                <a:latin typeface="Leelawadee"/>
                <a:cs typeface="Leelawadee"/>
              </a:rPr>
              <a:t>accurately</a:t>
            </a:r>
            <a:r>
              <a:rPr lang="fi-FI" sz="1600" dirty="0">
                <a:latin typeface="Leelawadee"/>
                <a:cs typeface="Leelawadee"/>
              </a:rPr>
              <a:t>?</a:t>
            </a:r>
            <a:endParaRPr lang="fi-FI" sz="1600" dirty="0"/>
          </a:p>
          <a:p>
            <a:pPr>
              <a:lnSpc>
                <a:spcPct val="100000"/>
              </a:lnSpc>
              <a:spcBef>
                <a:spcPts val="600"/>
              </a:spcBef>
            </a:pPr>
            <a:r>
              <a:rPr lang="fi-FI" sz="1600" dirty="0">
                <a:latin typeface="Leelawadee"/>
                <a:cs typeface="Leelawadee"/>
              </a:rPr>
              <a:t>Is it </a:t>
            </a:r>
            <a:r>
              <a:rPr lang="fi-FI" sz="1600" dirty="0" err="1">
                <a:latin typeface="Leelawadee"/>
                <a:cs typeface="Leelawadee"/>
              </a:rPr>
              <a:t>easy</a:t>
            </a:r>
            <a:r>
              <a:rPr lang="fi-FI" sz="1600" dirty="0">
                <a:latin typeface="Leelawadee"/>
                <a:cs typeface="Leelawadee"/>
              </a:rPr>
              <a:t> to </a:t>
            </a:r>
            <a:r>
              <a:rPr lang="fi-FI" sz="1600" dirty="0" err="1">
                <a:latin typeface="Leelawadee"/>
                <a:cs typeface="Leelawadee"/>
              </a:rPr>
              <a:t>follow</a:t>
            </a:r>
            <a:r>
              <a:rPr lang="fi-FI" sz="1600" dirty="0">
                <a:latin typeface="Leelawadee"/>
                <a:cs typeface="Leelawadee"/>
              </a:rPr>
              <a:t>? Is </a:t>
            </a:r>
            <a:r>
              <a:rPr lang="fi-FI" sz="1600" dirty="0" err="1">
                <a:latin typeface="Leelawadee"/>
                <a:cs typeface="Leelawadee"/>
              </a:rPr>
              <a:t>there</a:t>
            </a:r>
            <a:r>
              <a:rPr lang="fi-FI" sz="1600" dirty="0">
                <a:latin typeface="Leelawadee"/>
                <a:cs typeface="Leelawadee"/>
              </a:rPr>
              <a:t> a </a:t>
            </a:r>
            <a:r>
              <a:rPr lang="fi-FI" sz="1600" dirty="0" err="1">
                <a:latin typeface="Leelawadee"/>
                <a:cs typeface="Leelawadee"/>
              </a:rPr>
              <a:t>good</a:t>
            </a:r>
            <a:r>
              <a:rPr lang="fi-FI" sz="1600" dirty="0">
                <a:latin typeface="Leelawadee"/>
                <a:cs typeface="Leelawadee"/>
              </a:rPr>
              <a:t> </a:t>
            </a:r>
            <a:r>
              <a:rPr lang="fi-FI" sz="1600" dirty="0" err="1">
                <a:latin typeface="Leelawadee"/>
                <a:cs typeface="Leelawadee"/>
              </a:rPr>
              <a:t>balance</a:t>
            </a:r>
            <a:r>
              <a:rPr lang="fi-FI" sz="1600" dirty="0">
                <a:latin typeface="Leelawadee"/>
                <a:cs typeface="Leelawadee"/>
              </a:rPr>
              <a:t> </a:t>
            </a:r>
            <a:r>
              <a:rPr lang="fi-FI" sz="1600" dirty="0" err="1">
                <a:latin typeface="Leelawadee"/>
                <a:cs typeface="Leelawadee"/>
              </a:rPr>
              <a:t>between</a:t>
            </a:r>
            <a:r>
              <a:rPr lang="fi-FI" sz="1600" dirty="0">
                <a:latin typeface="Leelawadee"/>
                <a:cs typeface="Leelawadee"/>
              </a:rPr>
              <a:t> </a:t>
            </a:r>
            <a:r>
              <a:rPr lang="fi-FI" sz="1600" dirty="0" err="1">
                <a:latin typeface="Leelawadee"/>
                <a:cs typeface="Leelawadee"/>
              </a:rPr>
              <a:t>figures</a:t>
            </a:r>
            <a:r>
              <a:rPr lang="fi-FI" sz="1600" dirty="0">
                <a:latin typeface="Leelawadee"/>
                <a:cs typeface="Leelawadee"/>
              </a:rPr>
              <a:t>, </a:t>
            </a:r>
            <a:r>
              <a:rPr lang="fi-FI" sz="1600" dirty="0" err="1">
                <a:latin typeface="Leelawadee"/>
                <a:cs typeface="Leelawadee"/>
              </a:rPr>
              <a:t>text</a:t>
            </a:r>
            <a:r>
              <a:rPr lang="fi-FI" sz="1600" dirty="0">
                <a:latin typeface="Leelawadee"/>
                <a:cs typeface="Leelawadee"/>
              </a:rPr>
              <a:t> and </a:t>
            </a:r>
            <a:r>
              <a:rPr lang="fi-FI" sz="1600" dirty="0" err="1">
                <a:latin typeface="Leelawadee"/>
                <a:cs typeface="Leelawadee"/>
              </a:rPr>
              <a:t>dialogue</a:t>
            </a:r>
            <a:r>
              <a:rPr lang="fi-FI" sz="1600" dirty="0">
                <a:latin typeface="Leelawadee"/>
                <a:cs typeface="Leelawadee"/>
              </a:rPr>
              <a:t>?</a:t>
            </a:r>
            <a:endParaRPr lang="fi-FI" sz="1600" dirty="0"/>
          </a:p>
          <a:p>
            <a:pPr>
              <a:lnSpc>
                <a:spcPct val="100000"/>
              </a:lnSpc>
              <a:spcBef>
                <a:spcPts val="600"/>
              </a:spcBef>
            </a:pPr>
            <a:r>
              <a:rPr lang="fi-FI" sz="1600" dirty="0">
                <a:latin typeface="Leelawadee"/>
                <a:cs typeface="Leelawadee"/>
              </a:rPr>
              <a:t>Is </a:t>
            </a:r>
            <a:r>
              <a:rPr lang="fi-FI" sz="1600" dirty="0" err="1">
                <a:latin typeface="Leelawadee"/>
                <a:cs typeface="Leelawadee"/>
              </a:rPr>
              <a:t>the</a:t>
            </a:r>
            <a:r>
              <a:rPr lang="fi-FI" sz="1600" dirty="0">
                <a:latin typeface="Leelawadee"/>
                <a:cs typeface="Leelawadee"/>
              </a:rPr>
              <a:t> </a:t>
            </a:r>
            <a:r>
              <a:rPr lang="fi-FI" sz="1600" dirty="0" err="1">
                <a:latin typeface="Leelawadee"/>
                <a:cs typeface="Leelawadee"/>
              </a:rPr>
              <a:t>bibliography</a:t>
            </a:r>
            <a:r>
              <a:rPr lang="fi-FI" sz="1600" dirty="0">
                <a:latin typeface="Leelawadee"/>
                <a:cs typeface="Leelawadee"/>
              </a:rPr>
              <a:t> </a:t>
            </a:r>
            <a:r>
              <a:rPr lang="fi-FI" sz="1600" dirty="0" err="1">
                <a:latin typeface="Leelawadee"/>
                <a:cs typeface="Leelawadee"/>
              </a:rPr>
              <a:t>complete</a:t>
            </a:r>
            <a:r>
              <a:rPr lang="fi-FI" sz="1600" dirty="0">
                <a:latin typeface="Leelawadee"/>
                <a:cs typeface="Leelawadee"/>
              </a:rPr>
              <a:t> and </a:t>
            </a:r>
            <a:r>
              <a:rPr lang="fi-FI" sz="1600" dirty="0" err="1">
                <a:latin typeface="Leelawadee"/>
                <a:cs typeface="Leelawadee"/>
              </a:rPr>
              <a:t>appropriate</a:t>
            </a:r>
            <a:r>
              <a:rPr lang="fi-FI" sz="1600" dirty="0">
                <a:latin typeface="Leelawadee"/>
                <a:cs typeface="Leelawadee"/>
              </a:rPr>
              <a:t>?</a:t>
            </a:r>
            <a:endParaRPr lang="fi-FI" sz="1600" dirty="0"/>
          </a:p>
        </p:txBody>
      </p:sp>
      <p:pic>
        <p:nvPicPr>
          <p:cNvPr id="7" name="Picture 6">
            <a:extLst>
              <a:ext uri="{FF2B5EF4-FFF2-40B4-BE49-F238E27FC236}">
                <a16:creationId xmlns:a16="http://schemas.microsoft.com/office/drawing/2014/main" id="{806BE11D-7F88-4BCC-83CA-6AD327A95A1A}"/>
              </a:ext>
            </a:extLst>
          </p:cNvPr>
          <p:cNvPicPr>
            <a:picLocks noChangeAspect="1"/>
          </p:cNvPicPr>
          <p:nvPr/>
        </p:nvPicPr>
        <p:blipFill>
          <a:blip r:embed="rId2"/>
          <a:stretch>
            <a:fillRect/>
          </a:stretch>
        </p:blipFill>
        <p:spPr>
          <a:xfrm>
            <a:off x="838199" y="1547812"/>
            <a:ext cx="3319021" cy="4790541"/>
          </a:xfrm>
          <a:prstGeom prst="rect">
            <a:avLst/>
          </a:prstGeom>
        </p:spPr>
      </p:pic>
    </p:spTree>
    <p:extLst>
      <p:ext uri="{BB962C8B-B14F-4D97-AF65-F5344CB8AC3E}">
        <p14:creationId xmlns:p14="http://schemas.microsoft.com/office/powerpoint/2010/main" val="90777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C314-B8E9-411B-A331-D047D43DD2FF}"/>
              </a:ext>
            </a:extLst>
          </p:cNvPr>
          <p:cNvSpPr>
            <a:spLocks noGrp="1"/>
          </p:cNvSpPr>
          <p:nvPr>
            <p:ph type="title"/>
          </p:nvPr>
        </p:nvSpPr>
        <p:spPr/>
        <p:txBody>
          <a:bodyPr/>
          <a:lstStyle/>
          <a:p>
            <a:r>
              <a:rPr lang="en-US">
                <a:ea typeface="+mj-lt"/>
                <a:cs typeface="+mj-lt"/>
              </a:rPr>
              <a:t>Presentation of the Teachers</a:t>
            </a:r>
            <a:endParaRPr lang="en-US"/>
          </a:p>
        </p:txBody>
      </p:sp>
      <p:sp>
        <p:nvSpPr>
          <p:cNvPr id="3" name="Content Placeholder 2">
            <a:extLst>
              <a:ext uri="{FF2B5EF4-FFF2-40B4-BE49-F238E27FC236}">
                <a16:creationId xmlns:a16="http://schemas.microsoft.com/office/drawing/2014/main" id="{C4529058-A46F-4A49-8DFE-8185A8D93EBC}"/>
              </a:ext>
            </a:extLst>
          </p:cNvPr>
          <p:cNvSpPr>
            <a:spLocks noGrp="1"/>
          </p:cNvSpPr>
          <p:nvPr>
            <p:ph idx="1"/>
          </p:nvPr>
        </p:nvSpPr>
        <p:spPr>
          <a:xfrm>
            <a:off x="838200" y="1825625"/>
            <a:ext cx="5725885" cy="4351338"/>
          </a:xfrm>
        </p:spPr>
        <p:txBody>
          <a:bodyPr vert="horz" lIns="91440" tIns="45720" rIns="91440" bIns="45720" rtlCol="0" anchor="t">
            <a:noAutofit/>
          </a:bodyPr>
          <a:lstStyle/>
          <a:p>
            <a:pPr marL="0" indent="0">
              <a:buNone/>
            </a:pPr>
            <a:endParaRPr lang="en-US" sz="1800" dirty="0">
              <a:latin typeface="Leelawadee"/>
              <a:cs typeface="Leelawadee"/>
            </a:endParaRPr>
          </a:p>
          <a:p>
            <a:r>
              <a:rPr lang="en-US" sz="2000" b="1" dirty="0">
                <a:latin typeface="Leelawadee"/>
                <a:cs typeface="Leelawadee"/>
              </a:rPr>
              <a:t>Ornella Laouadi, </a:t>
            </a:r>
            <a:r>
              <a:rPr lang="en-US" sz="2000" dirty="0">
                <a:latin typeface="Leelawadee"/>
                <a:cs typeface="Leelawadee"/>
              </a:rPr>
              <a:t>PhD student in the group of </a:t>
            </a:r>
            <a:r>
              <a:rPr lang="en-US" sz="2000" b="1" dirty="0">
                <a:latin typeface="Leelawadee"/>
                <a:cs typeface="Leelawadee"/>
              </a:rPr>
              <a:t>Pr. </a:t>
            </a:r>
            <a:r>
              <a:rPr lang="en-US" sz="2000" b="1" dirty="0" err="1">
                <a:latin typeface="Leelawadee"/>
                <a:cs typeface="Leelawadee"/>
              </a:rPr>
              <a:t>Ilkka</a:t>
            </a:r>
            <a:r>
              <a:rPr lang="en-US" sz="2000" b="1" dirty="0">
                <a:latin typeface="Leelawadee"/>
                <a:cs typeface="Leelawadee"/>
              </a:rPr>
              <a:t> </a:t>
            </a:r>
            <a:r>
              <a:rPr lang="en-US" sz="2000" b="1" dirty="0" err="1">
                <a:latin typeface="Leelawadee"/>
                <a:cs typeface="Leelawadee"/>
              </a:rPr>
              <a:t>Tittonen</a:t>
            </a:r>
            <a:r>
              <a:rPr lang="en-US" sz="2000" dirty="0">
                <a:latin typeface="Leelawadee"/>
                <a:cs typeface="Leelawadee"/>
              </a:rPr>
              <a:t>; Physics of Micro and Quantum Systems in the Department of Electronics and Nanoengineering</a:t>
            </a:r>
          </a:p>
          <a:p>
            <a:pPr marL="0" indent="0">
              <a:buNone/>
            </a:pPr>
            <a:endParaRPr lang="en-US" sz="1800" dirty="0">
              <a:latin typeface="Leelawadee"/>
              <a:cs typeface="Leelawadee"/>
            </a:endParaRPr>
          </a:p>
          <a:p>
            <a:pPr marL="0" indent="0">
              <a:buNone/>
            </a:pPr>
            <a:endParaRPr lang="en-US" sz="1800" dirty="0">
              <a:latin typeface="Leelawadee"/>
              <a:cs typeface="Leelawadee"/>
            </a:endParaRPr>
          </a:p>
          <a:p>
            <a:r>
              <a:rPr lang="en-US" sz="2000" b="1" dirty="0">
                <a:latin typeface="Leelawadee"/>
                <a:cs typeface="Leelawadee"/>
              </a:rPr>
              <a:t>Dr. Caterina </a:t>
            </a:r>
            <a:r>
              <a:rPr lang="en-US" sz="2000" b="1" dirty="0" err="1">
                <a:latin typeface="Leelawadee"/>
                <a:cs typeface="Leelawadee"/>
              </a:rPr>
              <a:t>Soldano</a:t>
            </a:r>
            <a:r>
              <a:rPr lang="en-US" sz="2000" dirty="0">
                <a:latin typeface="Leelawadee"/>
                <a:cs typeface="Leelawadee"/>
              </a:rPr>
              <a:t>, Assistant Professor of Organic Electronics in the Department of Electronics and Nanoengineering </a:t>
            </a:r>
          </a:p>
          <a:p>
            <a:endParaRPr lang="en-US" sz="1800" b="1" dirty="0">
              <a:latin typeface="Leelawadee"/>
              <a:cs typeface="Leelawadee"/>
            </a:endParaRPr>
          </a:p>
          <a:p>
            <a:endParaRPr lang="en-US" sz="1800" b="1" dirty="0">
              <a:latin typeface="Leelawadee"/>
              <a:cs typeface="Leelawadee"/>
            </a:endParaRPr>
          </a:p>
          <a:p>
            <a:pPr marL="0" indent="0">
              <a:buNone/>
            </a:pPr>
            <a:r>
              <a:rPr lang="en-US" sz="1400" dirty="0">
                <a:latin typeface="Leelawadee"/>
                <a:cs typeface="Leelawadee"/>
              </a:rPr>
              <a:t>. </a:t>
            </a:r>
          </a:p>
          <a:p>
            <a:endParaRPr lang="en-US" sz="1800" dirty="0">
              <a:latin typeface="Leelawadee"/>
              <a:cs typeface="Leelawadee"/>
            </a:endParaRPr>
          </a:p>
        </p:txBody>
      </p:sp>
      <p:sp>
        <p:nvSpPr>
          <p:cNvPr id="4" name="Date Placeholder 3">
            <a:extLst>
              <a:ext uri="{FF2B5EF4-FFF2-40B4-BE49-F238E27FC236}">
                <a16:creationId xmlns:a16="http://schemas.microsoft.com/office/drawing/2014/main" id="{80BA42BD-2DA4-4308-9946-96933B6A9203}"/>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F32B920C-31F0-491E-BBBD-3518C14B0207}"/>
              </a:ext>
            </a:extLst>
          </p:cNvPr>
          <p:cNvSpPr>
            <a:spLocks noGrp="1"/>
          </p:cNvSpPr>
          <p:nvPr>
            <p:ph type="ftr" sz="quarter" idx="11"/>
          </p:nvPr>
        </p:nvSpPr>
        <p:spPr/>
        <p:txBody>
          <a:bodyPr/>
          <a:lstStyle/>
          <a:p>
            <a:r>
              <a:rPr lang="en-US"/>
              <a:t>Biomolecules</a:t>
            </a:r>
            <a:r>
              <a:rPr lang="fi-FI"/>
              <a:t> ELEC-E3260</a:t>
            </a:r>
          </a:p>
        </p:txBody>
      </p:sp>
      <p:sp>
        <p:nvSpPr>
          <p:cNvPr id="6" name="Slide Number Placeholder 5">
            <a:extLst>
              <a:ext uri="{FF2B5EF4-FFF2-40B4-BE49-F238E27FC236}">
                <a16:creationId xmlns:a16="http://schemas.microsoft.com/office/drawing/2014/main" id="{9262AF08-5963-4369-892E-1B17C41B2E18}"/>
              </a:ext>
            </a:extLst>
          </p:cNvPr>
          <p:cNvSpPr>
            <a:spLocks noGrp="1"/>
          </p:cNvSpPr>
          <p:nvPr>
            <p:ph type="sldNum" sz="quarter" idx="12"/>
          </p:nvPr>
        </p:nvSpPr>
        <p:spPr/>
        <p:txBody>
          <a:bodyPr/>
          <a:lstStyle/>
          <a:p>
            <a:fld id="{8C3F6E29-D058-47D0-9DA3-FE8FB354C34C}" type="slidenum">
              <a:rPr lang="fi-FI" smtClean="0"/>
              <a:t>3</a:t>
            </a:fld>
            <a:endParaRPr lang="fi-FI"/>
          </a:p>
        </p:txBody>
      </p:sp>
      <p:pic>
        <p:nvPicPr>
          <p:cNvPr id="8" name="Picture 8" descr="A person wearing glasses&#10;&#10;Description automatically generated">
            <a:extLst>
              <a:ext uri="{FF2B5EF4-FFF2-40B4-BE49-F238E27FC236}">
                <a16:creationId xmlns:a16="http://schemas.microsoft.com/office/drawing/2014/main" id="{76A5B648-1C63-4574-9F52-BD06044E2760}"/>
              </a:ext>
            </a:extLst>
          </p:cNvPr>
          <p:cNvPicPr>
            <a:picLocks noChangeAspect="1"/>
          </p:cNvPicPr>
          <p:nvPr/>
        </p:nvPicPr>
        <p:blipFill>
          <a:blip r:embed="rId2"/>
          <a:stretch>
            <a:fillRect/>
          </a:stretch>
        </p:blipFill>
        <p:spPr>
          <a:xfrm>
            <a:off x="7708461" y="4122049"/>
            <a:ext cx="1804277" cy="1915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E87E568A-4A55-466E-A439-3663945C2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575" y="1697294"/>
            <a:ext cx="1474786" cy="230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9" descr="A person wearing a suit and tie smiling and looking at the camera&#10;&#10;Description automatically generated">
            <a:extLst>
              <a:ext uri="{FF2B5EF4-FFF2-40B4-BE49-F238E27FC236}">
                <a16:creationId xmlns:a16="http://schemas.microsoft.com/office/drawing/2014/main" id="{9CB8262D-C6B6-42E8-B5BA-077A96D385FB}"/>
              </a:ext>
            </a:extLst>
          </p:cNvPr>
          <p:cNvPicPr>
            <a:picLocks noChangeAspect="1"/>
          </p:cNvPicPr>
          <p:nvPr/>
        </p:nvPicPr>
        <p:blipFill>
          <a:blip r:embed="rId4"/>
          <a:stretch>
            <a:fillRect/>
          </a:stretch>
        </p:blipFill>
        <p:spPr>
          <a:xfrm>
            <a:off x="8871877" y="1895294"/>
            <a:ext cx="1461191" cy="19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665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7248B-8BD7-47DF-947A-14C217DA5EB5}"/>
              </a:ext>
            </a:extLst>
          </p:cNvPr>
          <p:cNvSpPr>
            <a:spLocks noGrp="1"/>
          </p:cNvSpPr>
          <p:nvPr>
            <p:ph type="title"/>
          </p:nvPr>
        </p:nvSpPr>
        <p:spPr/>
        <p:txBody>
          <a:bodyPr/>
          <a:lstStyle/>
          <a:p>
            <a:r>
              <a:rPr lang="en-US"/>
              <a:t>Course content</a:t>
            </a:r>
            <a:endParaRPr lang="fi-FI"/>
          </a:p>
        </p:txBody>
      </p:sp>
      <p:sp>
        <p:nvSpPr>
          <p:cNvPr id="5" name="Content Placeholder 4">
            <a:extLst>
              <a:ext uri="{FF2B5EF4-FFF2-40B4-BE49-F238E27FC236}">
                <a16:creationId xmlns:a16="http://schemas.microsoft.com/office/drawing/2014/main" id="{4ED63883-2D37-4D05-B4ED-3DEB02E5B626}"/>
              </a:ext>
            </a:extLst>
          </p:cNvPr>
          <p:cNvSpPr>
            <a:spLocks noGrp="1"/>
          </p:cNvSpPr>
          <p:nvPr>
            <p:ph sz="half" idx="1"/>
          </p:nvPr>
        </p:nvSpPr>
        <p:spPr>
          <a:xfrm>
            <a:off x="838200" y="1825625"/>
            <a:ext cx="10515599" cy="4351338"/>
          </a:xfrm>
        </p:spPr>
        <p:txBody>
          <a:bodyPr vert="horz" lIns="91440" tIns="45720" rIns="91440" bIns="45720" rtlCol="0" anchor="t">
            <a:normAutofit fontScale="77500" lnSpcReduction="20000"/>
          </a:bodyPr>
          <a:lstStyle/>
          <a:p>
            <a:r>
              <a:rPr lang="en-US" dirty="0">
                <a:latin typeface="Leelawadee"/>
                <a:cs typeface="Leelawadee"/>
              </a:rPr>
              <a:t>Lectures</a:t>
            </a:r>
          </a:p>
          <a:p>
            <a:pPr marL="0" indent="0">
              <a:buNone/>
            </a:pPr>
            <a:endParaRPr lang="en-US" dirty="0">
              <a:latin typeface="Leelawadee"/>
              <a:cs typeface="Leelawadee"/>
            </a:endParaRPr>
          </a:p>
          <a:p>
            <a:pPr marL="457200" indent="-457200">
              <a:buFont typeface="Wingdings" panose="020B0604020202020204" pitchFamily="34" charset="0"/>
              <a:buChar char="ü"/>
            </a:pPr>
            <a:r>
              <a:rPr lang="en-US" dirty="0">
                <a:latin typeface="Leelawadee"/>
                <a:cs typeface="Leelawadee"/>
              </a:rPr>
              <a:t>Spectroscopy and Microscopy: General Introduction</a:t>
            </a:r>
          </a:p>
          <a:p>
            <a:pPr marL="457200" indent="-457200">
              <a:buFont typeface="Wingdings" panose="020B0604020202020204" pitchFamily="34" charset="0"/>
              <a:buChar char="ü"/>
            </a:pPr>
            <a:r>
              <a:rPr lang="en-US" dirty="0">
                <a:latin typeface="Leelawadee"/>
                <a:cs typeface="Leelawadee"/>
              </a:rPr>
              <a:t>Microscopy</a:t>
            </a:r>
          </a:p>
          <a:p>
            <a:pPr marL="457200" indent="-457200">
              <a:buFont typeface="Wingdings" panose="020B0604020202020204" pitchFamily="34" charset="0"/>
              <a:buChar char="ü"/>
            </a:pPr>
            <a:r>
              <a:rPr lang="en-US" dirty="0">
                <a:latin typeface="Leelawadee"/>
                <a:cs typeface="Leelawadee"/>
              </a:rPr>
              <a:t>Raman and InfraRed Spectroscopy</a:t>
            </a:r>
          </a:p>
          <a:p>
            <a:pPr marL="457200" indent="-457200">
              <a:buFont typeface="Wingdings" panose="020B0604020202020204" pitchFamily="34" charset="0"/>
              <a:buChar char="ü"/>
            </a:pPr>
            <a:r>
              <a:rPr lang="en-US" dirty="0">
                <a:latin typeface="Leelawadee"/>
                <a:cs typeface="Leelawadee"/>
              </a:rPr>
              <a:t>UV-visible and Fluorescence Spectroscopy</a:t>
            </a:r>
          </a:p>
          <a:p>
            <a:pPr marL="457200" indent="-457200">
              <a:buFont typeface="Wingdings" panose="020B0604020202020204" pitchFamily="34" charset="0"/>
              <a:buChar char="ü"/>
            </a:pPr>
            <a:r>
              <a:rPr lang="en-US" dirty="0">
                <a:latin typeface="Leelawadee"/>
                <a:cs typeface="Leelawadee"/>
              </a:rPr>
              <a:t>Mass Spectrometry</a:t>
            </a:r>
          </a:p>
          <a:p>
            <a:pPr marL="457200" indent="-457200">
              <a:buFont typeface="Wingdings" panose="020B0604020202020204" pitchFamily="34" charset="0"/>
              <a:buChar char="ü"/>
            </a:pPr>
            <a:endParaRPr lang="en-US" dirty="0">
              <a:latin typeface="Leelawadee"/>
              <a:cs typeface="Leelawadee"/>
            </a:endParaRPr>
          </a:p>
          <a:p>
            <a:pPr marL="0" indent="0">
              <a:buNone/>
            </a:pPr>
            <a:endParaRPr lang="en-US" dirty="0">
              <a:latin typeface="Leelawadee"/>
              <a:cs typeface="Leelawadee"/>
            </a:endParaRPr>
          </a:p>
          <a:p>
            <a:pPr marL="457200" indent="-457200"/>
            <a:r>
              <a:rPr lang="en-US" dirty="0">
                <a:latin typeface="Leelawadee"/>
                <a:cs typeface="Leelawadee"/>
              </a:rPr>
              <a:t>Articles </a:t>
            </a:r>
          </a:p>
          <a:p>
            <a:pPr marL="0" indent="0">
              <a:buNone/>
            </a:pPr>
            <a:endParaRPr lang="en-US" dirty="0">
              <a:latin typeface="Leelawadee"/>
              <a:cs typeface="Leelawadee"/>
            </a:endParaRPr>
          </a:p>
          <a:p>
            <a:pPr marL="457200" indent="-457200">
              <a:buFont typeface="Wingdings" panose="020B0604020202020204" pitchFamily="34" charset="0"/>
              <a:buChar char="ü"/>
            </a:pPr>
            <a:r>
              <a:rPr lang="en-US" dirty="0">
                <a:latin typeface="Leelawadee"/>
                <a:cs typeface="Leelawadee"/>
              </a:rPr>
              <a:t>Articles related to the topics seen during the course. </a:t>
            </a:r>
          </a:p>
        </p:txBody>
      </p:sp>
      <p:sp>
        <p:nvSpPr>
          <p:cNvPr id="7" name="Date Placeholder 6">
            <a:extLst>
              <a:ext uri="{FF2B5EF4-FFF2-40B4-BE49-F238E27FC236}">
                <a16:creationId xmlns:a16="http://schemas.microsoft.com/office/drawing/2014/main" id="{1D364A91-2022-46E9-833B-75FBA1FD498A}"/>
              </a:ext>
            </a:extLst>
          </p:cNvPr>
          <p:cNvSpPr>
            <a:spLocks noGrp="1"/>
          </p:cNvSpPr>
          <p:nvPr>
            <p:ph type="dt" sz="half" idx="10"/>
          </p:nvPr>
        </p:nvSpPr>
        <p:spPr/>
        <p:txBody>
          <a:bodyPr/>
          <a:lstStyle/>
          <a:p>
            <a:fld id="{FB3D022D-4437-4FBE-9723-7B2A305D717C}" type="datetime1">
              <a:rPr lang="fi-FI" smtClean="0"/>
              <a:t>11.1.2022</a:t>
            </a:fld>
            <a:endParaRPr lang="fi-FI"/>
          </a:p>
        </p:txBody>
      </p:sp>
      <p:sp>
        <p:nvSpPr>
          <p:cNvPr id="8" name="Footer Placeholder 7">
            <a:extLst>
              <a:ext uri="{FF2B5EF4-FFF2-40B4-BE49-F238E27FC236}">
                <a16:creationId xmlns:a16="http://schemas.microsoft.com/office/drawing/2014/main" id="{D4C93E8E-4729-4422-AF6D-88A6BEC6D76C}"/>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D53BE3CF-D1A6-4185-9112-E14C24F42080}"/>
              </a:ext>
            </a:extLst>
          </p:cNvPr>
          <p:cNvSpPr>
            <a:spLocks noGrp="1"/>
          </p:cNvSpPr>
          <p:nvPr>
            <p:ph type="sldNum" sz="quarter" idx="12"/>
          </p:nvPr>
        </p:nvSpPr>
        <p:spPr/>
        <p:txBody>
          <a:bodyPr/>
          <a:lstStyle/>
          <a:p>
            <a:fld id="{8C3F6E29-D058-47D0-9DA3-FE8FB354C34C}" type="slidenum">
              <a:rPr lang="fi-FI" smtClean="0"/>
              <a:t>4</a:t>
            </a:fld>
            <a:endParaRPr lang="fi-FI"/>
          </a:p>
        </p:txBody>
      </p:sp>
    </p:spTree>
    <p:extLst>
      <p:ext uri="{BB962C8B-B14F-4D97-AF65-F5344CB8AC3E}">
        <p14:creationId xmlns:p14="http://schemas.microsoft.com/office/powerpoint/2010/main" val="112917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1C7E96-F5B4-4F81-855D-632B5709A658}"/>
              </a:ext>
            </a:extLst>
          </p:cNvPr>
          <p:cNvSpPr>
            <a:spLocks noGrp="1"/>
          </p:cNvSpPr>
          <p:nvPr>
            <p:ph type="title"/>
          </p:nvPr>
        </p:nvSpPr>
        <p:spPr/>
        <p:txBody>
          <a:bodyPr/>
          <a:lstStyle/>
          <a:p>
            <a:r>
              <a:rPr lang="en-US"/>
              <a:t>What you should already know</a:t>
            </a:r>
            <a:endParaRPr lang="fi-FI"/>
          </a:p>
        </p:txBody>
      </p:sp>
      <p:sp>
        <p:nvSpPr>
          <p:cNvPr id="9" name="Content Placeholder 8">
            <a:extLst>
              <a:ext uri="{FF2B5EF4-FFF2-40B4-BE49-F238E27FC236}">
                <a16:creationId xmlns:a16="http://schemas.microsoft.com/office/drawing/2014/main" id="{5FA35163-18F2-4A5B-AD84-331521D237AD}"/>
              </a:ext>
            </a:extLst>
          </p:cNvPr>
          <p:cNvSpPr>
            <a:spLocks noGrp="1"/>
          </p:cNvSpPr>
          <p:nvPr>
            <p:ph idx="1"/>
          </p:nvPr>
        </p:nvSpPr>
        <p:spPr/>
        <p:txBody>
          <a:bodyPr vert="horz" lIns="91440" tIns="45720" rIns="91440" bIns="45720" rtlCol="0" anchor="t">
            <a:normAutofit/>
          </a:bodyPr>
          <a:lstStyle/>
          <a:p>
            <a:endParaRPr lang="fi-FI">
              <a:latin typeface="Leelawadee"/>
              <a:cs typeface="Leelawadee"/>
            </a:endParaRPr>
          </a:p>
          <a:p>
            <a:pPr marL="0" indent="0">
              <a:buNone/>
            </a:pPr>
            <a:endParaRPr lang="fi-FI">
              <a:latin typeface="Leelawadee"/>
              <a:cs typeface="Leelawadee"/>
            </a:endParaRPr>
          </a:p>
          <a:p>
            <a:r>
              <a:rPr lang="en-US">
                <a:latin typeface="Leelawadee"/>
                <a:cs typeface="Leelawadee"/>
              </a:rPr>
              <a:t>Basics knowledge on a Bachelor level in </a:t>
            </a:r>
            <a:r>
              <a:rPr lang="en-US" b="1">
                <a:latin typeface="Leelawadee"/>
                <a:cs typeface="Leelawadee"/>
              </a:rPr>
              <a:t>Mathematics</a:t>
            </a:r>
            <a:r>
              <a:rPr lang="en-US">
                <a:latin typeface="Leelawadee"/>
                <a:cs typeface="Leelawadee"/>
              </a:rPr>
              <a:t> (integral, exponential, logarithm...), </a:t>
            </a:r>
            <a:r>
              <a:rPr lang="en-US" b="1">
                <a:latin typeface="Leelawadee"/>
                <a:cs typeface="Leelawadee"/>
              </a:rPr>
              <a:t>Physics</a:t>
            </a:r>
            <a:r>
              <a:rPr lang="en-US">
                <a:latin typeface="Leelawadee"/>
                <a:cs typeface="Leelawadee"/>
              </a:rPr>
              <a:t> (photon, forces, Hamiltonian …) and in </a:t>
            </a:r>
            <a:r>
              <a:rPr lang="en-US" b="1">
                <a:latin typeface="Leelawadee"/>
                <a:cs typeface="Leelawadee"/>
              </a:rPr>
              <a:t>Chemistry</a:t>
            </a:r>
            <a:r>
              <a:rPr lang="en-US">
                <a:latin typeface="Leelawadee"/>
                <a:cs typeface="Leelawadee"/>
              </a:rPr>
              <a:t> (Ionic, covalent, hydrogen … bonds and solvents). And high school knowledge in </a:t>
            </a:r>
            <a:r>
              <a:rPr lang="en-US" b="1">
                <a:latin typeface="Leelawadee"/>
                <a:cs typeface="Leelawadee"/>
              </a:rPr>
              <a:t>Biology</a:t>
            </a:r>
            <a:r>
              <a:rPr lang="en-US">
                <a:latin typeface="Leelawadee"/>
                <a:cs typeface="Leelawadee"/>
              </a:rPr>
              <a:t> is useful (structure of the cell, DNA and chromosomes...).</a:t>
            </a:r>
            <a:endParaRPr lang="en-US"/>
          </a:p>
        </p:txBody>
      </p:sp>
      <p:sp>
        <p:nvSpPr>
          <p:cNvPr id="5" name="Date Placeholder 4">
            <a:extLst>
              <a:ext uri="{FF2B5EF4-FFF2-40B4-BE49-F238E27FC236}">
                <a16:creationId xmlns:a16="http://schemas.microsoft.com/office/drawing/2014/main" id="{6E308F7E-46A9-4143-B708-620DBC652B11}"/>
              </a:ext>
            </a:extLst>
          </p:cNvPr>
          <p:cNvSpPr>
            <a:spLocks noGrp="1"/>
          </p:cNvSpPr>
          <p:nvPr>
            <p:ph type="dt" sz="half" idx="10"/>
          </p:nvPr>
        </p:nvSpPr>
        <p:spPr/>
        <p:txBody>
          <a:bodyPr/>
          <a:lstStyle/>
          <a:p>
            <a:fld id="{35C56E18-E184-440C-B7F8-6709A44319AF}" type="datetime1">
              <a:rPr lang="fi-FI" smtClean="0"/>
              <a:t>11.1.2022</a:t>
            </a:fld>
            <a:endParaRPr lang="fi-FI"/>
          </a:p>
        </p:txBody>
      </p:sp>
      <p:sp>
        <p:nvSpPr>
          <p:cNvPr id="6" name="Footer Placeholder 5">
            <a:extLst>
              <a:ext uri="{FF2B5EF4-FFF2-40B4-BE49-F238E27FC236}">
                <a16:creationId xmlns:a16="http://schemas.microsoft.com/office/drawing/2014/main" id="{D873D176-612A-4D9E-BCF8-F27EDAF527E7}"/>
              </a:ext>
            </a:extLst>
          </p:cNvPr>
          <p:cNvSpPr>
            <a:spLocks noGrp="1"/>
          </p:cNvSpPr>
          <p:nvPr>
            <p:ph type="ftr" sz="quarter" idx="11"/>
          </p:nvPr>
        </p:nvSpPr>
        <p:spPr/>
        <p:txBody>
          <a:bodyPr/>
          <a:lstStyle/>
          <a:p>
            <a:r>
              <a:rPr lang="fi-FI"/>
              <a:t>Biomolecules ELEC-E3260</a:t>
            </a:r>
          </a:p>
        </p:txBody>
      </p:sp>
      <p:sp>
        <p:nvSpPr>
          <p:cNvPr id="7" name="Slide Number Placeholder 6">
            <a:extLst>
              <a:ext uri="{FF2B5EF4-FFF2-40B4-BE49-F238E27FC236}">
                <a16:creationId xmlns:a16="http://schemas.microsoft.com/office/drawing/2014/main" id="{88A6A8C3-F77D-44E6-8494-545DA4A6535B}"/>
              </a:ext>
            </a:extLst>
          </p:cNvPr>
          <p:cNvSpPr>
            <a:spLocks noGrp="1"/>
          </p:cNvSpPr>
          <p:nvPr>
            <p:ph type="sldNum" sz="quarter" idx="12"/>
          </p:nvPr>
        </p:nvSpPr>
        <p:spPr/>
        <p:txBody>
          <a:bodyPr/>
          <a:lstStyle/>
          <a:p>
            <a:fld id="{8C3F6E29-D058-47D0-9DA3-FE8FB354C34C}" type="slidenum">
              <a:rPr lang="fi-FI" smtClean="0"/>
              <a:t>5</a:t>
            </a:fld>
            <a:endParaRPr lang="fi-FI"/>
          </a:p>
        </p:txBody>
      </p:sp>
    </p:spTree>
    <p:extLst>
      <p:ext uri="{BB962C8B-B14F-4D97-AF65-F5344CB8AC3E}">
        <p14:creationId xmlns:p14="http://schemas.microsoft.com/office/powerpoint/2010/main" val="2372630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FBB663-CBAE-4CCA-88F5-0C3B6CA076E0}"/>
              </a:ext>
            </a:extLst>
          </p:cNvPr>
          <p:cNvSpPr>
            <a:spLocks noGrp="1"/>
          </p:cNvSpPr>
          <p:nvPr>
            <p:ph type="title"/>
          </p:nvPr>
        </p:nvSpPr>
        <p:spPr/>
        <p:txBody>
          <a:bodyPr/>
          <a:lstStyle/>
          <a:p>
            <a:r>
              <a:rPr lang="en-US"/>
              <a:t>What we expect you to learn</a:t>
            </a:r>
            <a:endParaRPr lang="fi-FI"/>
          </a:p>
        </p:txBody>
      </p:sp>
      <p:sp>
        <p:nvSpPr>
          <p:cNvPr id="8" name="Text Placeholder 7">
            <a:extLst>
              <a:ext uri="{FF2B5EF4-FFF2-40B4-BE49-F238E27FC236}">
                <a16:creationId xmlns:a16="http://schemas.microsoft.com/office/drawing/2014/main" id="{0CCDAD4F-F3CD-43B7-933D-241723E3109C}"/>
              </a:ext>
            </a:extLst>
          </p:cNvPr>
          <p:cNvSpPr>
            <a:spLocks noGrp="1"/>
          </p:cNvSpPr>
          <p:nvPr>
            <p:ph type="body" idx="1"/>
          </p:nvPr>
        </p:nvSpPr>
        <p:spPr>
          <a:xfrm>
            <a:off x="839788" y="1666239"/>
            <a:ext cx="5157787" cy="554355"/>
          </a:xfrm>
        </p:spPr>
        <p:txBody>
          <a:bodyPr/>
          <a:lstStyle/>
          <a:p>
            <a:r>
              <a:rPr lang="en-US"/>
              <a:t>Knowledge</a:t>
            </a:r>
            <a:endParaRPr lang="fi-FI"/>
          </a:p>
        </p:txBody>
      </p:sp>
      <p:sp>
        <p:nvSpPr>
          <p:cNvPr id="9" name="Content Placeholder 8">
            <a:extLst>
              <a:ext uri="{FF2B5EF4-FFF2-40B4-BE49-F238E27FC236}">
                <a16:creationId xmlns:a16="http://schemas.microsoft.com/office/drawing/2014/main" id="{12BF8BDE-6E36-46AC-B96A-96D412BC38C2}"/>
              </a:ext>
            </a:extLst>
          </p:cNvPr>
          <p:cNvSpPr>
            <a:spLocks noGrp="1"/>
          </p:cNvSpPr>
          <p:nvPr>
            <p:ph sz="half" idx="2"/>
          </p:nvPr>
        </p:nvSpPr>
        <p:spPr/>
        <p:txBody>
          <a:bodyPr vert="horz" lIns="91440" tIns="45720" rIns="91440" bIns="45720" rtlCol="0" anchor="t">
            <a:normAutofit/>
          </a:bodyPr>
          <a:lstStyle/>
          <a:p>
            <a:r>
              <a:rPr lang="en-US">
                <a:latin typeface="Leelawadee"/>
                <a:cs typeface="Leelawadee"/>
              </a:rPr>
              <a:t>Molecular Physics</a:t>
            </a:r>
          </a:p>
          <a:p>
            <a:r>
              <a:rPr lang="en-US">
                <a:latin typeface="Leelawadee"/>
                <a:cs typeface="Leelawadee"/>
              </a:rPr>
              <a:t>Molecular Quantum Mechanics</a:t>
            </a:r>
            <a:endParaRPr lang="en-US"/>
          </a:p>
          <a:p>
            <a:r>
              <a:rPr lang="en-US">
                <a:latin typeface="Leelawadee"/>
                <a:cs typeface="Leelawadee"/>
              </a:rPr>
              <a:t>Physical insight into biological systems</a:t>
            </a:r>
          </a:p>
          <a:p>
            <a:r>
              <a:rPr lang="en-US">
                <a:latin typeface="Leelawadee"/>
                <a:cs typeface="Leelawadee"/>
              </a:rPr>
              <a:t>Microscopy &amp; Spectroscopy techniques </a:t>
            </a:r>
            <a:endParaRPr lang="en-US"/>
          </a:p>
          <a:p>
            <a:endParaRPr lang="fi-FI"/>
          </a:p>
          <a:p>
            <a:endParaRPr lang="fi-FI"/>
          </a:p>
          <a:p>
            <a:endParaRPr lang="fi-FI"/>
          </a:p>
        </p:txBody>
      </p:sp>
      <p:sp>
        <p:nvSpPr>
          <p:cNvPr id="10" name="Text Placeholder 9">
            <a:extLst>
              <a:ext uri="{FF2B5EF4-FFF2-40B4-BE49-F238E27FC236}">
                <a16:creationId xmlns:a16="http://schemas.microsoft.com/office/drawing/2014/main" id="{31400572-1353-4F27-BAE9-DB9B780FEB6C}"/>
              </a:ext>
            </a:extLst>
          </p:cNvPr>
          <p:cNvSpPr>
            <a:spLocks noGrp="1"/>
          </p:cNvSpPr>
          <p:nvPr>
            <p:ph type="body" sz="quarter" idx="3"/>
          </p:nvPr>
        </p:nvSpPr>
        <p:spPr>
          <a:xfrm>
            <a:off x="6172200" y="1666239"/>
            <a:ext cx="5183188" cy="554356"/>
          </a:xfrm>
        </p:spPr>
        <p:txBody>
          <a:bodyPr/>
          <a:lstStyle/>
          <a:p>
            <a:r>
              <a:rPr lang="en-US"/>
              <a:t>Skills</a:t>
            </a:r>
            <a:endParaRPr lang="fi-FI"/>
          </a:p>
        </p:txBody>
      </p:sp>
      <p:sp>
        <p:nvSpPr>
          <p:cNvPr id="11" name="Content Placeholder 10">
            <a:extLst>
              <a:ext uri="{FF2B5EF4-FFF2-40B4-BE49-F238E27FC236}">
                <a16:creationId xmlns:a16="http://schemas.microsoft.com/office/drawing/2014/main" id="{5059CCC2-9FE9-4EAC-8305-66B6FCF414D7}"/>
              </a:ext>
            </a:extLst>
          </p:cNvPr>
          <p:cNvSpPr>
            <a:spLocks noGrp="1"/>
          </p:cNvSpPr>
          <p:nvPr>
            <p:ph sz="quarter" idx="4"/>
          </p:nvPr>
        </p:nvSpPr>
        <p:spPr/>
        <p:txBody>
          <a:bodyPr vert="horz" lIns="91440" tIns="45720" rIns="91440" bIns="45720" rtlCol="0" anchor="t">
            <a:normAutofit/>
          </a:bodyPr>
          <a:lstStyle/>
          <a:p>
            <a:r>
              <a:rPr lang="en-US" dirty="0">
                <a:latin typeface="Leelawadee"/>
                <a:cs typeface="Leelawadee"/>
              </a:rPr>
              <a:t>Presentation of a scientific article</a:t>
            </a:r>
            <a:endParaRPr lang="en-US" dirty="0"/>
          </a:p>
          <a:p>
            <a:r>
              <a:rPr lang="en-US" dirty="0">
                <a:latin typeface="Leelawadee"/>
                <a:cs typeface="Leelawadee"/>
              </a:rPr>
              <a:t>Peer-Review </a:t>
            </a:r>
            <a:endParaRPr lang="en-US" dirty="0"/>
          </a:p>
          <a:p>
            <a:r>
              <a:rPr lang="en-US" dirty="0">
                <a:latin typeface="Leelawadee"/>
                <a:cs typeface="Leelawadee"/>
              </a:rPr>
              <a:t>Teamwork </a:t>
            </a:r>
            <a:endParaRPr lang="en-US" dirty="0"/>
          </a:p>
          <a:p>
            <a:r>
              <a:rPr lang="en-US" dirty="0">
                <a:latin typeface="Leelawadee"/>
                <a:cs typeface="Leelawadee"/>
              </a:rPr>
              <a:t>Writing a (scientific) essay </a:t>
            </a:r>
            <a:endParaRPr lang="fi-FI" dirty="0"/>
          </a:p>
          <a:p>
            <a:endParaRPr lang="fi-FI" dirty="0"/>
          </a:p>
        </p:txBody>
      </p:sp>
      <p:sp>
        <p:nvSpPr>
          <p:cNvPr id="4" name="Date Placeholder 3">
            <a:extLst>
              <a:ext uri="{FF2B5EF4-FFF2-40B4-BE49-F238E27FC236}">
                <a16:creationId xmlns:a16="http://schemas.microsoft.com/office/drawing/2014/main" id="{5EB410C0-EE35-409F-82BB-09D3A4B148BC}"/>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874251FE-03B8-4BBB-984F-921EEF1A61FC}"/>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116895E2-D195-4885-8B03-8D41FFB283F1}"/>
              </a:ext>
            </a:extLst>
          </p:cNvPr>
          <p:cNvSpPr>
            <a:spLocks noGrp="1"/>
          </p:cNvSpPr>
          <p:nvPr>
            <p:ph type="sldNum" sz="quarter" idx="12"/>
          </p:nvPr>
        </p:nvSpPr>
        <p:spPr/>
        <p:txBody>
          <a:bodyPr/>
          <a:lstStyle/>
          <a:p>
            <a:fld id="{8C3F6E29-D058-47D0-9DA3-FE8FB354C34C}" type="slidenum">
              <a:rPr lang="fi-FI" smtClean="0"/>
              <a:t>6</a:t>
            </a:fld>
            <a:endParaRPr lang="fi-FI"/>
          </a:p>
        </p:txBody>
      </p:sp>
    </p:spTree>
    <p:extLst>
      <p:ext uri="{BB962C8B-B14F-4D97-AF65-F5344CB8AC3E}">
        <p14:creationId xmlns:p14="http://schemas.microsoft.com/office/powerpoint/2010/main" val="395688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8D1D8B-E7F3-4832-8E87-DAA466513F22}"/>
              </a:ext>
            </a:extLst>
          </p:cNvPr>
          <p:cNvSpPr>
            <a:spLocks noGrp="1"/>
          </p:cNvSpPr>
          <p:nvPr>
            <p:ph type="title"/>
          </p:nvPr>
        </p:nvSpPr>
        <p:spPr>
          <a:xfrm>
            <a:off x="672621" y="749896"/>
            <a:ext cx="7057303" cy="708891"/>
          </a:xfrm>
        </p:spPr>
        <p:txBody>
          <a:bodyPr/>
          <a:lstStyle/>
          <a:p>
            <a:r>
              <a:rPr lang="en-US" dirty="0"/>
              <a:t>What are your expectations?</a:t>
            </a:r>
            <a:endParaRPr lang="fi-FI" dirty="0"/>
          </a:p>
        </p:txBody>
      </p:sp>
      <p:sp>
        <p:nvSpPr>
          <p:cNvPr id="11" name="Content Placeholder 10">
            <a:extLst>
              <a:ext uri="{FF2B5EF4-FFF2-40B4-BE49-F238E27FC236}">
                <a16:creationId xmlns:a16="http://schemas.microsoft.com/office/drawing/2014/main" id="{4C8F4228-2E60-4F60-9539-479D18F4FB4B}"/>
              </a:ext>
            </a:extLst>
          </p:cNvPr>
          <p:cNvSpPr>
            <a:spLocks noGrp="1"/>
          </p:cNvSpPr>
          <p:nvPr>
            <p:ph idx="1"/>
          </p:nvPr>
        </p:nvSpPr>
        <p:spPr>
          <a:xfrm>
            <a:off x="5228477" y="1665287"/>
            <a:ext cx="6172200" cy="4873625"/>
          </a:xfrm>
        </p:spPr>
        <p:txBody>
          <a:bodyPr vert="horz" lIns="91440" tIns="45720" rIns="91440" bIns="45720" rtlCol="0" anchor="t">
            <a:normAutofit/>
          </a:bodyPr>
          <a:lstStyle/>
          <a:p>
            <a:pPr marL="0" indent="0">
              <a:buNone/>
            </a:pPr>
            <a:endParaRPr lang="en-US" dirty="0"/>
          </a:p>
          <a:p>
            <a:pPr marL="0" indent="0">
              <a:buNone/>
            </a:pPr>
            <a:r>
              <a:rPr lang="en-US" b="1" dirty="0">
                <a:latin typeface="Leelawadee"/>
                <a:cs typeface="Leelawadee"/>
              </a:rPr>
              <a:t>Short Introduction of yourself</a:t>
            </a:r>
          </a:p>
          <a:p>
            <a:pPr marL="0" indent="0">
              <a:buNone/>
            </a:pPr>
            <a:endParaRPr lang="en-US" dirty="0"/>
          </a:p>
          <a:p>
            <a:pPr marL="0" indent="0">
              <a:buNone/>
            </a:pPr>
            <a:r>
              <a:rPr lang="en-US" dirty="0">
                <a:latin typeface="Leelawadee"/>
                <a:cs typeface="Leelawadee"/>
              </a:rPr>
              <a:t>Who are you?</a:t>
            </a:r>
          </a:p>
          <a:p>
            <a:pPr marL="0" indent="0">
              <a:buNone/>
            </a:pPr>
            <a:r>
              <a:rPr lang="en-US" dirty="0">
                <a:latin typeface="Leelawadee"/>
                <a:cs typeface="Leelawadee"/>
              </a:rPr>
              <a:t>Where do you come from?</a:t>
            </a:r>
          </a:p>
          <a:p>
            <a:pPr marL="0" indent="0">
              <a:buNone/>
            </a:pPr>
            <a:r>
              <a:rPr lang="en-US" dirty="0">
                <a:latin typeface="Leelawadee"/>
                <a:cs typeface="Leelawadee"/>
              </a:rPr>
              <a:t>What is your background?</a:t>
            </a:r>
          </a:p>
          <a:p>
            <a:pPr marL="0" indent="0">
              <a:buNone/>
            </a:pPr>
            <a:r>
              <a:rPr lang="en-US" dirty="0">
                <a:latin typeface="Leelawadee"/>
                <a:cs typeface="Leelawadee"/>
              </a:rPr>
              <a:t>What is your hobby?</a:t>
            </a:r>
            <a:endParaRPr lang="en-US" dirty="0"/>
          </a:p>
        </p:txBody>
      </p:sp>
      <p:sp>
        <p:nvSpPr>
          <p:cNvPr id="7" name="Date Placeholder 6">
            <a:extLst>
              <a:ext uri="{FF2B5EF4-FFF2-40B4-BE49-F238E27FC236}">
                <a16:creationId xmlns:a16="http://schemas.microsoft.com/office/drawing/2014/main" id="{CEC8313E-9B34-474C-B928-CB0A9094E2D8}"/>
              </a:ext>
            </a:extLst>
          </p:cNvPr>
          <p:cNvSpPr>
            <a:spLocks noGrp="1"/>
          </p:cNvSpPr>
          <p:nvPr>
            <p:ph type="dt" sz="half" idx="10"/>
          </p:nvPr>
        </p:nvSpPr>
        <p:spPr/>
        <p:txBody>
          <a:bodyPr/>
          <a:lstStyle/>
          <a:p>
            <a:fld id="{DC891723-BFF5-43EB-AF13-C90CBB2A264B}" type="datetime1">
              <a:rPr lang="fi-FI" smtClean="0"/>
              <a:t>11.1.2022</a:t>
            </a:fld>
            <a:endParaRPr lang="fi-FI"/>
          </a:p>
        </p:txBody>
      </p:sp>
      <p:sp>
        <p:nvSpPr>
          <p:cNvPr id="8" name="Footer Placeholder 7">
            <a:extLst>
              <a:ext uri="{FF2B5EF4-FFF2-40B4-BE49-F238E27FC236}">
                <a16:creationId xmlns:a16="http://schemas.microsoft.com/office/drawing/2014/main" id="{0BA71146-906B-41E5-9FE9-B33103D8E700}"/>
              </a:ext>
            </a:extLst>
          </p:cNvPr>
          <p:cNvSpPr>
            <a:spLocks noGrp="1"/>
          </p:cNvSpPr>
          <p:nvPr>
            <p:ph type="ftr" sz="quarter" idx="11"/>
          </p:nvPr>
        </p:nvSpPr>
        <p:spPr/>
        <p:txBody>
          <a:bodyPr/>
          <a:lstStyle/>
          <a:p>
            <a:r>
              <a:rPr lang="fi-FI"/>
              <a:t>Biomolecules ELEC-E3260</a:t>
            </a:r>
          </a:p>
        </p:txBody>
      </p:sp>
      <p:sp>
        <p:nvSpPr>
          <p:cNvPr id="9" name="Slide Number Placeholder 8">
            <a:extLst>
              <a:ext uri="{FF2B5EF4-FFF2-40B4-BE49-F238E27FC236}">
                <a16:creationId xmlns:a16="http://schemas.microsoft.com/office/drawing/2014/main" id="{BCC46D3A-94BB-487F-BC84-C850F7B770CD}"/>
              </a:ext>
            </a:extLst>
          </p:cNvPr>
          <p:cNvSpPr>
            <a:spLocks noGrp="1"/>
          </p:cNvSpPr>
          <p:nvPr>
            <p:ph type="sldNum" sz="quarter" idx="12"/>
          </p:nvPr>
        </p:nvSpPr>
        <p:spPr/>
        <p:txBody>
          <a:bodyPr/>
          <a:lstStyle/>
          <a:p>
            <a:fld id="{8C3F6E29-D058-47D0-9DA3-FE8FB354C34C}" type="slidenum">
              <a:rPr lang="fi-FI" smtClean="0"/>
              <a:t>7</a:t>
            </a:fld>
            <a:endParaRPr lang="fi-FI"/>
          </a:p>
        </p:txBody>
      </p:sp>
      <p:pic>
        <p:nvPicPr>
          <p:cNvPr id="3" name="Picture 3" descr="A picture containing whiteboard&#10;&#10;Description automatically generated">
            <a:extLst>
              <a:ext uri="{FF2B5EF4-FFF2-40B4-BE49-F238E27FC236}">
                <a16:creationId xmlns:a16="http://schemas.microsoft.com/office/drawing/2014/main" id="{765AC05C-DD89-4671-8D3E-9A3B15F46B59}"/>
              </a:ext>
            </a:extLst>
          </p:cNvPr>
          <p:cNvPicPr>
            <a:picLocks noChangeAspect="1"/>
          </p:cNvPicPr>
          <p:nvPr/>
        </p:nvPicPr>
        <p:blipFill>
          <a:blip r:embed="rId2"/>
          <a:stretch>
            <a:fillRect/>
          </a:stretch>
        </p:blipFill>
        <p:spPr>
          <a:xfrm>
            <a:off x="791323" y="1561617"/>
            <a:ext cx="3409949" cy="4299433"/>
          </a:xfrm>
          <a:prstGeom prst="rect">
            <a:avLst/>
          </a:prstGeom>
        </p:spPr>
      </p:pic>
    </p:spTree>
    <p:extLst>
      <p:ext uri="{BB962C8B-B14F-4D97-AF65-F5344CB8AC3E}">
        <p14:creationId xmlns:p14="http://schemas.microsoft.com/office/powerpoint/2010/main" val="1535195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BF64-B520-4F09-AD19-0D3A4B3B7BC2}"/>
              </a:ext>
            </a:extLst>
          </p:cNvPr>
          <p:cNvSpPr>
            <a:spLocks noGrp="1"/>
          </p:cNvSpPr>
          <p:nvPr>
            <p:ph type="title"/>
          </p:nvPr>
        </p:nvSpPr>
        <p:spPr/>
        <p:txBody>
          <a:bodyPr/>
          <a:lstStyle/>
          <a:p>
            <a:r>
              <a:rPr lang="en-US"/>
              <a:t>Course schedule (tentative)</a:t>
            </a:r>
            <a:endParaRPr lang="fi-FI"/>
          </a:p>
        </p:txBody>
      </p:sp>
      <p:sp>
        <p:nvSpPr>
          <p:cNvPr id="4" name="Date Placeholder 3">
            <a:extLst>
              <a:ext uri="{FF2B5EF4-FFF2-40B4-BE49-F238E27FC236}">
                <a16:creationId xmlns:a16="http://schemas.microsoft.com/office/drawing/2014/main" id="{17FD5266-F03B-4146-9473-D13484CFAD71}"/>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F1834B9D-455E-403C-ABBC-852F13CEA180}"/>
              </a:ext>
            </a:extLst>
          </p:cNvPr>
          <p:cNvSpPr>
            <a:spLocks noGrp="1"/>
          </p:cNvSpPr>
          <p:nvPr>
            <p:ph type="ftr" sz="quarter" idx="11"/>
          </p:nvPr>
        </p:nvSpPr>
        <p:spPr/>
        <p:txBody>
          <a:bodyPr/>
          <a:lstStyle/>
          <a:p>
            <a:r>
              <a:rPr lang="fi-FI"/>
              <a:t>Biomolecules ELEC-E3260</a:t>
            </a:r>
          </a:p>
        </p:txBody>
      </p:sp>
      <p:sp>
        <p:nvSpPr>
          <p:cNvPr id="6" name="Slide Number Placeholder 5">
            <a:extLst>
              <a:ext uri="{FF2B5EF4-FFF2-40B4-BE49-F238E27FC236}">
                <a16:creationId xmlns:a16="http://schemas.microsoft.com/office/drawing/2014/main" id="{C9D5C4A7-EAB3-4891-868D-83E38EF19EC9}"/>
              </a:ext>
            </a:extLst>
          </p:cNvPr>
          <p:cNvSpPr>
            <a:spLocks noGrp="1"/>
          </p:cNvSpPr>
          <p:nvPr>
            <p:ph type="sldNum" sz="quarter" idx="12"/>
          </p:nvPr>
        </p:nvSpPr>
        <p:spPr/>
        <p:txBody>
          <a:bodyPr/>
          <a:lstStyle/>
          <a:p>
            <a:fld id="{8C3F6E29-D058-47D0-9DA3-FE8FB354C34C}" type="slidenum">
              <a:rPr lang="fi-FI" smtClean="0"/>
              <a:t>8</a:t>
            </a:fld>
            <a:endParaRPr lang="fi-FI"/>
          </a:p>
        </p:txBody>
      </p:sp>
      <p:graphicFrame>
        <p:nvGraphicFramePr>
          <p:cNvPr id="3" name="Table 6">
            <a:extLst>
              <a:ext uri="{FF2B5EF4-FFF2-40B4-BE49-F238E27FC236}">
                <a16:creationId xmlns:a16="http://schemas.microsoft.com/office/drawing/2014/main" id="{0D2676A5-430E-4C6A-AF50-8B383459A695}"/>
              </a:ext>
            </a:extLst>
          </p:cNvPr>
          <p:cNvGraphicFramePr>
            <a:graphicFrameLocks noGrp="1"/>
          </p:cNvGraphicFramePr>
          <p:nvPr>
            <p:ph idx="1"/>
            <p:extLst>
              <p:ext uri="{D42A27DB-BD31-4B8C-83A1-F6EECF244321}">
                <p14:modId xmlns:p14="http://schemas.microsoft.com/office/powerpoint/2010/main" val="3661636227"/>
              </p:ext>
            </p:extLst>
          </p:nvPr>
        </p:nvGraphicFramePr>
        <p:xfrm>
          <a:off x="2083302" y="1783080"/>
          <a:ext cx="8025396" cy="3291840"/>
        </p:xfrm>
        <a:graphic>
          <a:graphicData uri="http://schemas.openxmlformats.org/drawingml/2006/table">
            <a:tbl>
              <a:tblPr firstRow="1" bandRow="1">
                <a:tableStyleId>{21E4AEA4-8DFA-4A89-87EB-49C32662AFE0}</a:tableStyleId>
              </a:tblPr>
              <a:tblGrid>
                <a:gridCol w="2949962">
                  <a:extLst>
                    <a:ext uri="{9D8B030D-6E8A-4147-A177-3AD203B41FA5}">
                      <a16:colId xmlns:a16="http://schemas.microsoft.com/office/drawing/2014/main" val="245482473"/>
                    </a:ext>
                  </a:extLst>
                </a:gridCol>
                <a:gridCol w="5075434">
                  <a:extLst>
                    <a:ext uri="{9D8B030D-6E8A-4147-A177-3AD203B41FA5}">
                      <a16:colId xmlns:a16="http://schemas.microsoft.com/office/drawing/2014/main" val="712390596"/>
                    </a:ext>
                  </a:extLst>
                </a:gridCol>
              </a:tblGrid>
              <a:tr h="0">
                <a:tc>
                  <a:txBody>
                    <a:bodyPr/>
                    <a:lstStyle/>
                    <a:p>
                      <a:pPr algn="ctr"/>
                      <a:r>
                        <a:rPr lang="en-US"/>
                        <a:t>Date</a:t>
                      </a:r>
                      <a:endParaRPr lang="fi-FI"/>
                    </a:p>
                  </a:txBody>
                  <a:tcPr anchor="ctr"/>
                </a:tc>
                <a:tc>
                  <a:txBody>
                    <a:bodyPr/>
                    <a:lstStyle/>
                    <a:p>
                      <a:pPr algn="ctr"/>
                      <a:r>
                        <a:rPr lang="en-US"/>
                        <a:t>Lecture topic</a:t>
                      </a:r>
                      <a:endParaRPr lang="fi-FI"/>
                    </a:p>
                  </a:txBody>
                  <a:tcPr anchor="ctr"/>
                </a:tc>
                <a:extLst>
                  <a:ext uri="{0D108BD9-81ED-4DB2-BD59-A6C34878D82A}">
                    <a16:rowId xmlns:a16="http://schemas.microsoft.com/office/drawing/2014/main" val="187799745"/>
                  </a:ext>
                </a:extLst>
              </a:tr>
              <a:tr h="0">
                <a:tc>
                  <a:txBody>
                    <a:bodyPr/>
                    <a:lstStyle/>
                    <a:p>
                      <a:pPr algn="ctr"/>
                      <a:r>
                        <a:rPr lang="en-US"/>
                        <a:t>11</a:t>
                      </a:r>
                      <a:r>
                        <a:rPr lang="en-US" baseline="30000"/>
                        <a:t>th</a:t>
                      </a:r>
                      <a:r>
                        <a:rPr lang="en-US"/>
                        <a:t> Jan</a:t>
                      </a:r>
                      <a:endParaRPr lang="fi-FI"/>
                    </a:p>
                  </a:txBody>
                  <a:tcPr anchor="ctr"/>
                </a:tc>
                <a:tc>
                  <a:txBody>
                    <a:bodyPr/>
                    <a:lstStyle/>
                    <a:p>
                      <a:pPr algn="ctr"/>
                      <a:r>
                        <a:rPr lang="en-US"/>
                        <a:t>Introduction of the course</a:t>
                      </a:r>
                      <a:endParaRPr lang="fi-FI"/>
                    </a:p>
                  </a:txBody>
                  <a:tcPr anchor="ctr"/>
                </a:tc>
                <a:extLst>
                  <a:ext uri="{0D108BD9-81ED-4DB2-BD59-A6C34878D82A}">
                    <a16:rowId xmlns:a16="http://schemas.microsoft.com/office/drawing/2014/main" val="2420708282"/>
                  </a:ext>
                </a:extLst>
              </a:tr>
              <a:tr h="0">
                <a:tc>
                  <a:txBody>
                    <a:bodyPr/>
                    <a:lstStyle/>
                    <a:p>
                      <a:pPr algn="ctr"/>
                      <a:r>
                        <a:rPr lang="en-US"/>
                        <a:t>13</a:t>
                      </a:r>
                      <a:r>
                        <a:rPr lang="en-US" baseline="30000"/>
                        <a:t>th</a:t>
                      </a:r>
                      <a:r>
                        <a:rPr lang="en-US"/>
                        <a:t> Jan</a:t>
                      </a:r>
                      <a:endParaRPr lang="fi-FI"/>
                    </a:p>
                  </a:txBody>
                  <a:tcPr anchor="ctr"/>
                </a:tc>
                <a:tc>
                  <a:txBody>
                    <a:bodyPr/>
                    <a:lstStyle/>
                    <a:p>
                      <a:pPr algn="ctr"/>
                      <a:r>
                        <a:rPr lang="en-US"/>
                        <a:t>Spectroscopy-Microscopy: General Introduction</a:t>
                      </a:r>
                      <a:endParaRPr lang="fi-FI"/>
                    </a:p>
                  </a:txBody>
                  <a:tcPr anchor="ctr"/>
                </a:tc>
                <a:extLst>
                  <a:ext uri="{0D108BD9-81ED-4DB2-BD59-A6C34878D82A}">
                    <a16:rowId xmlns:a16="http://schemas.microsoft.com/office/drawing/2014/main" val="3331425568"/>
                  </a:ext>
                </a:extLst>
              </a:tr>
              <a:tr h="0">
                <a:tc>
                  <a:txBody>
                    <a:bodyPr/>
                    <a:lstStyle/>
                    <a:p>
                      <a:pPr algn="ctr"/>
                      <a:r>
                        <a:rPr lang="en-US" dirty="0"/>
                        <a:t>18</a:t>
                      </a:r>
                      <a:r>
                        <a:rPr lang="en-US" baseline="30000" dirty="0"/>
                        <a:t>th</a:t>
                      </a:r>
                      <a:r>
                        <a:rPr lang="en-US" dirty="0"/>
                        <a:t> Jan</a:t>
                      </a:r>
                      <a:endParaRPr lang="fi-FI"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Microscopy techniques</a:t>
                      </a:r>
                      <a:endParaRPr lang="fi-FI" dirty="0"/>
                    </a:p>
                  </a:txBody>
                  <a:tcPr anchor="ctr"/>
                </a:tc>
                <a:extLst>
                  <a:ext uri="{0D108BD9-81ED-4DB2-BD59-A6C34878D82A}">
                    <a16:rowId xmlns:a16="http://schemas.microsoft.com/office/drawing/2014/main" val="4028159422"/>
                  </a:ext>
                </a:extLst>
              </a:tr>
              <a:tr h="0">
                <a:tc>
                  <a:txBody>
                    <a:bodyPr/>
                    <a:lstStyle/>
                    <a:p>
                      <a:pPr algn="ctr"/>
                      <a:r>
                        <a:rPr lang="en-US"/>
                        <a:t>20</a:t>
                      </a:r>
                      <a:r>
                        <a:rPr lang="en-US" baseline="30000"/>
                        <a:t>st</a:t>
                      </a:r>
                      <a:r>
                        <a:rPr lang="en-US"/>
                        <a:t> Jan</a:t>
                      </a:r>
                    </a:p>
                  </a:txBody>
                  <a:tcPr anchor="ctr"/>
                </a:tc>
                <a:tc>
                  <a:txBody>
                    <a:bodyPr/>
                    <a:lstStyle/>
                    <a:p>
                      <a:pPr algn="ctr"/>
                      <a:r>
                        <a:rPr lang="en-US"/>
                        <a:t>Raman/Infrared Spectroscopy</a:t>
                      </a:r>
                      <a:endParaRPr lang="fi-FI"/>
                    </a:p>
                  </a:txBody>
                  <a:tcPr anchor="ctr"/>
                </a:tc>
                <a:extLst>
                  <a:ext uri="{0D108BD9-81ED-4DB2-BD59-A6C34878D82A}">
                    <a16:rowId xmlns:a16="http://schemas.microsoft.com/office/drawing/2014/main" val="4074006964"/>
                  </a:ext>
                </a:extLst>
              </a:tr>
              <a:tr h="0">
                <a:tc>
                  <a:txBody>
                    <a:bodyPr/>
                    <a:lstStyle/>
                    <a:p>
                      <a:pPr algn="ctr"/>
                      <a:r>
                        <a:rPr lang="en-US"/>
                        <a:t>25</a:t>
                      </a:r>
                      <a:r>
                        <a:rPr lang="en-US" baseline="30000"/>
                        <a:t>th</a:t>
                      </a:r>
                      <a:r>
                        <a:rPr lang="en-US"/>
                        <a:t> Jan</a:t>
                      </a:r>
                      <a:endParaRPr lang="fi-FI"/>
                    </a:p>
                  </a:txBody>
                  <a:tcPr anchor="ctr"/>
                </a:tc>
                <a:tc>
                  <a:txBody>
                    <a:bodyPr/>
                    <a:lstStyle/>
                    <a:p>
                      <a:pPr algn="ctr"/>
                      <a:r>
                        <a:rPr lang="en-US"/>
                        <a:t>UV-visible/Fluorescence Spectroscopy</a:t>
                      </a:r>
                      <a:endParaRPr lang="fi-FI"/>
                    </a:p>
                  </a:txBody>
                  <a:tcPr anchor="ctr"/>
                </a:tc>
                <a:extLst>
                  <a:ext uri="{0D108BD9-81ED-4DB2-BD59-A6C34878D82A}">
                    <a16:rowId xmlns:a16="http://schemas.microsoft.com/office/drawing/2014/main" val="2049066510"/>
                  </a:ext>
                </a:extLst>
              </a:tr>
              <a:tr h="0">
                <a:tc>
                  <a:txBody>
                    <a:bodyPr/>
                    <a:lstStyle/>
                    <a:p>
                      <a:pPr algn="ctr"/>
                      <a:r>
                        <a:rPr lang="en-US"/>
                        <a:t>27</a:t>
                      </a:r>
                      <a:r>
                        <a:rPr lang="en-US" baseline="30000"/>
                        <a:t>th</a:t>
                      </a:r>
                      <a:r>
                        <a:rPr lang="en-US"/>
                        <a:t> Jan</a:t>
                      </a:r>
                      <a:endParaRPr lang="fi-FI"/>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Mass Spectrometry</a:t>
                      </a:r>
                      <a:endParaRPr lang="fi-FI" dirty="0"/>
                    </a:p>
                  </a:txBody>
                  <a:tcPr anchor="ctr"/>
                </a:tc>
                <a:extLst>
                  <a:ext uri="{0D108BD9-81ED-4DB2-BD59-A6C34878D82A}">
                    <a16:rowId xmlns:a16="http://schemas.microsoft.com/office/drawing/2014/main" val="412702806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 </a:t>
                      </a:r>
                      <a:r>
                        <a:rPr lang="en-US" dirty="0"/>
                        <a:t>– 15</a:t>
                      </a:r>
                      <a:r>
                        <a:rPr lang="en-US" baseline="30000" dirty="0"/>
                        <a:t>th</a:t>
                      </a:r>
                      <a:r>
                        <a:rPr lang="en-US" dirty="0"/>
                        <a:t> Feb</a:t>
                      </a:r>
                      <a:endParaRPr lang="fi-FI" dirty="0"/>
                    </a:p>
                  </a:txBody>
                  <a:tcPr anchor="ctr"/>
                </a:tc>
                <a:tc>
                  <a:txBody>
                    <a:bodyPr/>
                    <a:lstStyle/>
                    <a:p>
                      <a:pPr algn="ctr"/>
                      <a:r>
                        <a:rPr lang="en-US" dirty="0"/>
                        <a:t>Students’ presentations &amp; review</a:t>
                      </a:r>
                      <a:endParaRPr lang="fi-FI" dirty="0"/>
                    </a:p>
                  </a:txBody>
                  <a:tcPr anchor="ctr"/>
                </a:tc>
                <a:extLst>
                  <a:ext uri="{0D108BD9-81ED-4DB2-BD59-A6C34878D82A}">
                    <a16:rowId xmlns:a16="http://schemas.microsoft.com/office/drawing/2014/main" val="1841055083"/>
                  </a:ext>
                </a:extLst>
              </a:tr>
              <a:tr h="0">
                <a:tc>
                  <a:txBody>
                    <a:bodyPr/>
                    <a:lstStyle/>
                    <a:p>
                      <a:pPr algn="ctr"/>
                      <a:r>
                        <a:rPr lang="en-US"/>
                        <a:t>17</a:t>
                      </a:r>
                      <a:r>
                        <a:rPr lang="en-US" baseline="30000"/>
                        <a:t>th</a:t>
                      </a:r>
                      <a:r>
                        <a:rPr lang="en-US"/>
                        <a:t> Feb</a:t>
                      </a:r>
                      <a:endParaRPr lang="fi-FI"/>
                    </a:p>
                  </a:txBody>
                  <a:tcPr anchor="ctr"/>
                </a:tc>
                <a:tc>
                  <a:txBody>
                    <a:bodyPr/>
                    <a:lstStyle/>
                    <a:p>
                      <a:pPr algn="ctr"/>
                      <a:r>
                        <a:rPr lang="en-US" noProof="0" dirty="0"/>
                        <a:t>Group work </a:t>
                      </a:r>
                    </a:p>
                  </a:txBody>
                  <a:tcPr anchor="ctr"/>
                </a:tc>
                <a:extLst>
                  <a:ext uri="{0D108BD9-81ED-4DB2-BD59-A6C34878D82A}">
                    <a16:rowId xmlns:a16="http://schemas.microsoft.com/office/drawing/2014/main" val="3464728178"/>
                  </a:ext>
                </a:extLst>
              </a:tr>
            </a:tbl>
          </a:graphicData>
        </a:graphic>
      </p:graphicFrame>
      <p:sp>
        <p:nvSpPr>
          <p:cNvPr id="8" name="TextBox 7">
            <a:extLst>
              <a:ext uri="{FF2B5EF4-FFF2-40B4-BE49-F238E27FC236}">
                <a16:creationId xmlns:a16="http://schemas.microsoft.com/office/drawing/2014/main" id="{2EEC5E89-00DE-467F-B196-9B01CB741462}"/>
              </a:ext>
            </a:extLst>
          </p:cNvPr>
          <p:cNvSpPr txBox="1"/>
          <p:nvPr/>
        </p:nvSpPr>
        <p:spPr>
          <a:xfrm>
            <a:off x="2490966" y="5486400"/>
            <a:ext cx="7110234" cy="523220"/>
          </a:xfrm>
          <a:prstGeom prst="rect">
            <a:avLst/>
          </a:prstGeom>
          <a:noFill/>
        </p:spPr>
        <p:txBody>
          <a:bodyPr wrap="square" rtlCol="0">
            <a:spAutoFit/>
          </a:bodyPr>
          <a:lstStyle/>
          <a:p>
            <a:pPr algn="ctr"/>
            <a:r>
              <a:rPr lang="en-US" sz="2800" b="1" dirty="0"/>
              <a:t>THERE IS NO EXAM FOR THIS COURSE</a:t>
            </a:r>
            <a:r>
              <a:rPr lang="en-US" b="1" dirty="0"/>
              <a:t>.</a:t>
            </a:r>
            <a:endParaRPr lang="fi-FI" b="1" dirty="0"/>
          </a:p>
        </p:txBody>
      </p:sp>
    </p:spTree>
    <p:extLst>
      <p:ext uri="{BB962C8B-B14F-4D97-AF65-F5344CB8AC3E}">
        <p14:creationId xmlns:p14="http://schemas.microsoft.com/office/powerpoint/2010/main" val="222004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C66DC1-8B28-49C5-B758-FD727459EBFC}"/>
              </a:ext>
            </a:extLst>
          </p:cNvPr>
          <p:cNvSpPr>
            <a:spLocks noGrp="1"/>
          </p:cNvSpPr>
          <p:nvPr>
            <p:ph type="title"/>
          </p:nvPr>
        </p:nvSpPr>
        <p:spPr/>
        <p:txBody>
          <a:bodyPr/>
          <a:lstStyle/>
          <a:p>
            <a:r>
              <a:rPr lang="en-US"/>
              <a:t>Lecture structure</a:t>
            </a:r>
            <a:endParaRPr lang="fi-FI"/>
          </a:p>
        </p:txBody>
      </p:sp>
      <p:sp>
        <p:nvSpPr>
          <p:cNvPr id="8" name="Content Placeholder 7">
            <a:extLst>
              <a:ext uri="{FF2B5EF4-FFF2-40B4-BE49-F238E27FC236}">
                <a16:creationId xmlns:a16="http://schemas.microsoft.com/office/drawing/2014/main" id="{6D8417BE-B517-415F-B858-2151EDD4F936}"/>
              </a:ext>
            </a:extLst>
          </p:cNvPr>
          <p:cNvSpPr>
            <a:spLocks noGrp="1"/>
          </p:cNvSpPr>
          <p:nvPr>
            <p:ph sz="half" idx="1"/>
          </p:nvPr>
        </p:nvSpPr>
        <p:spPr>
          <a:xfrm>
            <a:off x="838200" y="1421029"/>
            <a:ext cx="10515600" cy="5541746"/>
          </a:xfrm>
        </p:spPr>
        <p:txBody>
          <a:bodyPr vert="horz" lIns="91440" tIns="45720" rIns="91440" bIns="45720" rtlCol="0" anchor="t">
            <a:normAutofit/>
          </a:bodyPr>
          <a:lstStyle/>
          <a:p>
            <a:pPr marL="0" indent="0">
              <a:buNone/>
            </a:pPr>
            <a:endParaRPr lang="en-US" dirty="0">
              <a:latin typeface="Leelawadee"/>
              <a:cs typeface="Leelawadee"/>
            </a:endParaRPr>
          </a:p>
          <a:p>
            <a:pPr marL="0" indent="0">
              <a:buNone/>
            </a:pPr>
            <a:endParaRPr lang="en-US" dirty="0">
              <a:latin typeface="Leelawadee"/>
              <a:cs typeface="Leelawadee"/>
            </a:endParaRPr>
          </a:p>
          <a:p>
            <a:r>
              <a:rPr lang="en-US" dirty="0">
                <a:latin typeface="Leelawadee"/>
                <a:cs typeface="Leelawadee"/>
              </a:rPr>
              <a:t>Topic of the day (45-60 min)</a:t>
            </a:r>
          </a:p>
          <a:p>
            <a:pPr marL="0" indent="0">
              <a:buNone/>
            </a:pPr>
            <a:endParaRPr lang="en-US" dirty="0">
              <a:latin typeface="Leelawadee"/>
              <a:cs typeface="Leelawadee"/>
            </a:endParaRPr>
          </a:p>
          <a:p>
            <a:r>
              <a:rPr lang="en-US" dirty="0">
                <a:latin typeface="Leelawadee"/>
                <a:cs typeface="Leelawadee"/>
              </a:rPr>
              <a:t>10-15 min break</a:t>
            </a:r>
          </a:p>
          <a:p>
            <a:endParaRPr lang="en-US" dirty="0">
              <a:latin typeface="Leelawadee"/>
              <a:cs typeface="Leelawadee"/>
            </a:endParaRPr>
          </a:p>
          <a:p>
            <a:r>
              <a:rPr lang="en-US" dirty="0">
                <a:latin typeface="Leelawadee"/>
                <a:cs typeface="Leelawadee"/>
              </a:rPr>
              <a:t>In-class activity (break-out room for about 25-30 minutes)</a:t>
            </a:r>
          </a:p>
          <a:p>
            <a:endParaRPr lang="en-US" dirty="0"/>
          </a:p>
          <a:p>
            <a:endParaRPr lang="en-US" dirty="0"/>
          </a:p>
          <a:p>
            <a:endParaRPr lang="fi-FI" dirty="0"/>
          </a:p>
        </p:txBody>
      </p:sp>
      <p:sp>
        <p:nvSpPr>
          <p:cNvPr id="4" name="Date Placeholder 3">
            <a:extLst>
              <a:ext uri="{FF2B5EF4-FFF2-40B4-BE49-F238E27FC236}">
                <a16:creationId xmlns:a16="http://schemas.microsoft.com/office/drawing/2014/main" id="{F9203172-2ADF-4F94-9A27-0CE6933E0391}"/>
              </a:ext>
            </a:extLst>
          </p:cNvPr>
          <p:cNvSpPr>
            <a:spLocks noGrp="1"/>
          </p:cNvSpPr>
          <p:nvPr>
            <p:ph type="dt" sz="half" idx="10"/>
          </p:nvPr>
        </p:nvSpPr>
        <p:spPr/>
        <p:txBody>
          <a:bodyPr/>
          <a:lstStyle/>
          <a:p>
            <a:fld id="{8D415CB6-4F20-4238-AAB8-E6D9B5E533C7}" type="datetime1">
              <a:rPr lang="fi-FI" smtClean="0"/>
              <a:t>11.1.2022</a:t>
            </a:fld>
            <a:endParaRPr lang="fi-FI"/>
          </a:p>
        </p:txBody>
      </p:sp>
      <p:sp>
        <p:nvSpPr>
          <p:cNvPr id="5" name="Footer Placeholder 4">
            <a:extLst>
              <a:ext uri="{FF2B5EF4-FFF2-40B4-BE49-F238E27FC236}">
                <a16:creationId xmlns:a16="http://schemas.microsoft.com/office/drawing/2014/main" id="{7B604C03-8F01-4963-BCF0-E29AEB07FF6D}"/>
              </a:ext>
            </a:extLst>
          </p:cNvPr>
          <p:cNvSpPr>
            <a:spLocks noGrp="1"/>
          </p:cNvSpPr>
          <p:nvPr>
            <p:ph type="ftr" sz="quarter" idx="11"/>
          </p:nvPr>
        </p:nvSpPr>
        <p:spPr/>
        <p:txBody>
          <a:bodyPr/>
          <a:lstStyle/>
          <a:p>
            <a:r>
              <a:rPr lang="fi-FI" err="1"/>
              <a:t>Biomolecules</a:t>
            </a:r>
            <a:r>
              <a:rPr lang="fi-FI"/>
              <a:t> ELEC-E3260</a:t>
            </a:r>
          </a:p>
        </p:txBody>
      </p:sp>
      <p:sp>
        <p:nvSpPr>
          <p:cNvPr id="6" name="Slide Number Placeholder 5">
            <a:extLst>
              <a:ext uri="{FF2B5EF4-FFF2-40B4-BE49-F238E27FC236}">
                <a16:creationId xmlns:a16="http://schemas.microsoft.com/office/drawing/2014/main" id="{3ACC336E-23DD-4EAB-AF5C-3CE0CCAA5850}"/>
              </a:ext>
            </a:extLst>
          </p:cNvPr>
          <p:cNvSpPr>
            <a:spLocks noGrp="1"/>
          </p:cNvSpPr>
          <p:nvPr>
            <p:ph type="sldNum" sz="quarter" idx="12"/>
          </p:nvPr>
        </p:nvSpPr>
        <p:spPr/>
        <p:txBody>
          <a:bodyPr/>
          <a:lstStyle/>
          <a:p>
            <a:fld id="{8C3F6E29-D058-47D0-9DA3-FE8FB354C34C}" type="slidenum">
              <a:rPr lang="fi-FI" smtClean="0"/>
              <a:t>9</a:t>
            </a:fld>
            <a:endParaRPr lang="fi-FI"/>
          </a:p>
        </p:txBody>
      </p:sp>
    </p:spTree>
    <p:extLst>
      <p:ext uri="{BB962C8B-B14F-4D97-AF65-F5344CB8AC3E}">
        <p14:creationId xmlns:p14="http://schemas.microsoft.com/office/powerpoint/2010/main" val="717572094"/>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iomolecules">
      <a:majorFont>
        <a:latin typeface="Georgia"/>
        <a:ea typeface=""/>
        <a:cs typeface=""/>
      </a:majorFont>
      <a:minorFont>
        <a:latin typeface="Leelawad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mol_template.potx" id="{19A0B1E1-B910-4B20-ADC3-F667AC94EA01}" vid="{A64BD873-54D2-49B0-AC7B-6432F979E3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1857</Words>
  <Application>Microsoft Office PowerPoint</Application>
  <PresentationFormat>Widescreen</PresentationFormat>
  <Paragraphs>370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Georgia</vt:lpstr>
      <vt:lpstr>Leelawadee</vt:lpstr>
      <vt:lpstr>Wingdings</vt:lpstr>
      <vt:lpstr>Office Theme</vt:lpstr>
      <vt:lpstr>Biomolecules</vt:lpstr>
      <vt:lpstr>Today’s schedule</vt:lpstr>
      <vt:lpstr>Presentation of the Teachers</vt:lpstr>
      <vt:lpstr>Course content</vt:lpstr>
      <vt:lpstr>What you should already know</vt:lpstr>
      <vt:lpstr>What we expect you to learn</vt:lpstr>
      <vt:lpstr>What are your expectations?</vt:lpstr>
      <vt:lpstr>Course schedule (tentative)</vt:lpstr>
      <vt:lpstr>Lecture structure</vt:lpstr>
      <vt:lpstr>Assignment: Presentations &amp; Peer Review</vt:lpstr>
      <vt:lpstr>Assignment: Learning Diary </vt:lpstr>
      <vt:lpstr>Assignment: Essay &amp; Group Work </vt:lpstr>
      <vt:lpstr>ELEC-E3260 Resources</vt:lpstr>
      <vt:lpstr>Workload and grades</vt:lpstr>
      <vt:lpstr>Workload and grades</vt:lpstr>
      <vt:lpstr>Deadlines</vt:lpstr>
      <vt:lpstr>Break!</vt:lpstr>
      <vt:lpstr>Communicating in Science</vt:lpstr>
      <vt:lpstr>When Communicating…</vt:lpstr>
      <vt:lpstr>Article Structure</vt:lpstr>
      <vt:lpstr>Article Structure</vt:lpstr>
      <vt:lpstr>How to choose the article </vt:lpstr>
      <vt:lpstr>Article Reading &amp; Reviewing  (CS approach)</vt:lpstr>
      <vt:lpstr>How to give a good presentation</vt:lpstr>
      <vt:lpstr>How to give a good presentation</vt:lpstr>
      <vt:lpstr>How to review an article</vt:lpstr>
      <vt:lpstr>How to review a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Biomolecules</dc:title>
  <cp:lastModifiedBy>Laouadi Ornella</cp:lastModifiedBy>
  <cp:revision>6</cp:revision>
  <dcterms:modified xsi:type="dcterms:W3CDTF">2022-01-11T08:49:26Z</dcterms:modified>
</cp:coreProperties>
</file>