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58414-5053-91D7-3283-B8CFCB4F4E76}" v="507" dt="2021-03-11T10:48:09.630"/>
    <p1510:client id="{56B78A00-EA15-8383-36BC-832ADDC19943}" v="1001" dt="2021-03-11T10:32:50.271"/>
    <p1510:client id="{8A6A1497-7D79-06D4-22B1-4FF6678BB957}" v="773" dt="2021-03-10T15:40:54.629"/>
    <p1510:client id="{94BA6BB0-9561-45D5-AC95-B1F9E61EDB88}" v="47" dt="2021-03-10T14:23:57.814"/>
    <p1510:client id="{96EFB29F-7034-B000-CA11-D4CE568BA75A}" v="27" dt="2021-03-10T15:43:25.666"/>
    <p1510:client id="{FE5B96C8-976B-6C5B-24C4-AF8893080CDF}" v="43" dt="2021-03-11T09:41:54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0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2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outdoor, colorful&#10;&#10;Description automatically generated">
            <a:extLst>
              <a:ext uri="{FF2B5EF4-FFF2-40B4-BE49-F238E27FC236}">
                <a16:creationId xmlns:a16="http://schemas.microsoft.com/office/drawing/2014/main" id="{20C42C9D-3B72-47DB-9FF9-D9C2C441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8" b="193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Freeform: Shape 44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A1A641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86" y="3732208"/>
            <a:ext cx="6086942" cy="160453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《</a:t>
            </a:r>
            <a:r>
              <a:rPr lang="ja-JP" altLang="en-US" sz="480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吃了吗？</a:t>
            </a:r>
            <a:r>
              <a:rPr lang="en-US" altLang="ja-JP" sz="4800" dirty="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》</a:t>
            </a:r>
            <a:r>
              <a:rPr lang="ja-JP" altLang="en-US" sz="480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第六课</a:t>
            </a:r>
            <a:r>
              <a:rPr lang="ja-JP" sz="4800">
                <a:solidFill>
                  <a:schemeClr val="bg1"/>
                </a:solidFill>
                <a:latin typeface="KaiTi"/>
                <a:ea typeface="KaiTi"/>
                <a:cs typeface="+mj-lt"/>
              </a:rPr>
              <a:t>语法</a:t>
            </a:r>
            <a:r>
              <a:rPr lang="ja-JP" sz="4800">
                <a:solidFill>
                  <a:schemeClr val="bg1"/>
                </a:solidFill>
                <a:latin typeface="The Serif Hand Black"/>
                <a:ea typeface="KaiTi"/>
                <a:cs typeface="Calibri Light"/>
              </a:rPr>
              <a:t>：</a:t>
            </a:r>
            <a:r>
              <a:rPr lang="ja-JP" altLang="en-US" sz="480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时间的表达</a:t>
            </a:r>
            <a:endParaRPr lang="en-US" sz="4800">
              <a:solidFill>
                <a:schemeClr val="bg1"/>
              </a:solidFill>
              <a:latin typeface="KaiTi"/>
              <a:ea typeface="KaiT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程老师  2021</a:t>
            </a:r>
            <a:endParaRPr lang="en-US" altLang="ja-JP">
              <a:solidFill>
                <a:schemeClr val="bg1"/>
              </a:solidFill>
              <a:latin typeface="KaiTi"/>
              <a:ea typeface="KaiTi"/>
              <a:cs typeface="Calibri Light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A1A64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72CB-6110-4263-A3E5-5964EE9E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ja-JP" altLang="en-US" sz="6800">
                <a:ea typeface="+mj-lt"/>
                <a:cs typeface="+mj-lt"/>
              </a:rPr>
              <a:t>The </a:t>
            </a:r>
            <a:r>
              <a:rPr lang="en-US" altLang="ja-JP" sz="6800" dirty="0">
                <a:ea typeface="+mj-lt"/>
                <a:cs typeface="+mj-lt"/>
              </a:rPr>
              <a:t>Past tense   </a:t>
            </a:r>
            <a:r>
              <a:rPr lang="en-US" altLang="ja-JP" sz="6800" dirty="0">
                <a:latin typeface="The Serif Hand Black"/>
                <a:ea typeface="KaiTi"/>
                <a:cs typeface="+mj-lt"/>
              </a:rPr>
              <a:t>“了”</a:t>
            </a:r>
            <a:r>
              <a:rPr lang="ja-JP" altLang="en-US" sz="6800">
                <a:latin typeface="The Serif Hand Black"/>
                <a:ea typeface="KaiTi"/>
                <a:cs typeface="+mj-lt"/>
              </a:rPr>
              <a:t> </a:t>
            </a:r>
            <a:r>
              <a:rPr lang="ja-JP" altLang="en-US" sz="6800">
                <a:latin typeface="KaiTi"/>
                <a:ea typeface="KaiTi"/>
                <a:cs typeface="+mj-lt"/>
              </a:rPr>
              <a:t>过去时态</a:t>
            </a:r>
            <a:endParaRPr lang="en-US" sz="6800">
              <a:latin typeface="KaiTi"/>
              <a:ea typeface="KaiTi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C204-40B0-490E-94BA-85D27FAD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2348665"/>
            <a:ext cx="11182348" cy="4435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de" sz="3200" dirty="0">
                <a:ea typeface="+mn-lt"/>
                <a:cs typeface="+mn-lt"/>
              </a:rPr>
              <a:t>4.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Subj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.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verb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pronoun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verb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  (+</a:t>
            </a:r>
            <a:r>
              <a:rPr lang="de" altLang="zh-CN" sz="3200" b="1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ea typeface="+mn-lt"/>
                <a:cs typeface="+mn-lt"/>
              </a:rPr>
              <a:t>了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) 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duration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sz="3200" b="1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de" sz="3200" dirty="0">
                <a:ea typeface="+mn-lt"/>
                <a:cs typeface="+mn-lt"/>
              </a:rPr>
              <a:t>    </a:t>
            </a:r>
            <a:r>
              <a:rPr lang="zh-CN" altLang="en-US" dirty="0">
                <a:ea typeface="+mn-lt"/>
                <a:cs typeface="+mn-lt"/>
              </a:rPr>
              <a:t>我</a:t>
            </a:r>
            <a:r>
              <a:rPr lang="de" dirty="0">
                <a:ea typeface="+mn-lt"/>
                <a:cs typeface="+mn-lt"/>
              </a:rPr>
              <a:t>    </a:t>
            </a:r>
            <a:r>
              <a:rPr lang="zh-CN" altLang="en-US" dirty="0">
                <a:ea typeface="+mn-lt"/>
                <a:cs typeface="+mn-lt"/>
              </a:rPr>
              <a:t>等</a:t>
            </a:r>
            <a:r>
              <a:rPr lang="de" dirty="0">
                <a:ea typeface="+mn-lt"/>
                <a:cs typeface="+mn-lt"/>
              </a:rPr>
              <a:t>         </a:t>
            </a:r>
            <a:r>
              <a:rPr lang="de" altLang="zh-CN" dirty="0">
                <a:ea typeface="+mn-lt"/>
                <a:cs typeface="+mn-lt"/>
              </a:rPr>
              <a:t> </a:t>
            </a:r>
            <a:r>
              <a:rPr lang="zh-CN" altLang="en-US" dirty="0">
                <a:ea typeface="+mn-lt"/>
                <a:cs typeface="+mn-lt"/>
              </a:rPr>
              <a:t>你</a:t>
            </a:r>
            <a:r>
              <a:rPr lang="de" dirty="0">
                <a:ea typeface="+mn-lt"/>
                <a:cs typeface="+mn-lt"/>
              </a:rPr>
              <a:t>      </a:t>
            </a:r>
            <a:r>
              <a:rPr lang="zh-CN" altLang="en-US" dirty="0">
                <a:ea typeface="+mn-lt"/>
                <a:cs typeface="+mn-lt"/>
              </a:rPr>
              <a:t>等</a:t>
            </a:r>
            <a:r>
              <a:rPr lang="de" dirty="0">
                <a:ea typeface="+mn-lt"/>
                <a:cs typeface="+mn-lt"/>
              </a:rPr>
              <a:t>     </a:t>
            </a:r>
            <a:r>
              <a:rPr lang="de" altLang="zh-CN" dirty="0">
                <a:ea typeface="+mn-lt"/>
                <a:cs typeface="+mn-lt"/>
              </a:rPr>
              <a:t> </a:t>
            </a:r>
            <a:r>
              <a:rPr lang="zh-CN" altLang="en-US" dirty="0">
                <a:ea typeface="+mn-lt"/>
                <a:cs typeface="+mn-lt"/>
              </a:rPr>
              <a:t>了</a:t>
            </a:r>
            <a:r>
              <a:rPr lang="de" dirty="0">
                <a:ea typeface="+mn-lt"/>
                <a:cs typeface="+mn-lt"/>
              </a:rPr>
              <a:t>   </a:t>
            </a:r>
            <a:r>
              <a:rPr lang="de" altLang="zh-CN" dirty="0">
                <a:ea typeface="+mn-lt"/>
                <a:cs typeface="+mn-lt"/>
              </a:rPr>
              <a:t>   </a:t>
            </a:r>
            <a:r>
              <a:rPr lang="zh-CN" altLang="en-US" dirty="0">
                <a:ea typeface="+mn-lt"/>
                <a:cs typeface="+mn-lt"/>
              </a:rPr>
              <a:t>一个小时。</a:t>
            </a:r>
            <a:r>
              <a:rPr lang="en-US" altLang="zh-CN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de" dirty="0">
                <a:ea typeface="+mn-lt"/>
                <a:cs typeface="+mn-lt"/>
              </a:rPr>
              <a:t>     Wǒ    děng         nǐ       děng       le        yí ge xiǎoshí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de" sz="3200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 dirty="0"/>
          </a:p>
          <a:p>
            <a:pPr>
              <a:lnSpc>
                <a:spcPct val="100000"/>
              </a:lnSpc>
              <a:buNone/>
            </a:pP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  Subj.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verb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  (+</a:t>
            </a:r>
            <a:r>
              <a:rPr lang="de" altLang="zh-CN" sz="3200" b="1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ea typeface="+mn-lt"/>
                <a:cs typeface="+mn-lt"/>
              </a:rPr>
              <a:t>了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) 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pronoun</a:t>
            </a:r>
            <a:r>
              <a:rPr lang="de" sz="3200" b="1" dirty="0">
                <a:highlight>
                  <a:srgbClr val="FFFF00"/>
                </a:highlight>
                <a:ea typeface="+mn-lt"/>
                <a:cs typeface="+mn-lt"/>
              </a:rPr>
              <a:t> + </a:t>
            </a:r>
            <a:r>
              <a:rPr lang="de" sz="3200" b="1" dirty="0" err="1">
                <a:highlight>
                  <a:srgbClr val="FFFF00"/>
                </a:highlight>
                <a:ea typeface="+mn-lt"/>
                <a:cs typeface="+mn-lt"/>
              </a:rPr>
              <a:t>duration</a:t>
            </a:r>
            <a:r>
              <a:rPr lang="en-US" sz="32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altLang="zh-CN" sz="3200" b="1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dirty="0">
                <a:ea typeface="+mn-lt"/>
                <a:cs typeface="+mn-lt"/>
              </a:rPr>
              <a:t>  我</a:t>
            </a:r>
            <a:r>
              <a:rPr lang="de" dirty="0">
                <a:ea typeface="+mn-lt"/>
                <a:cs typeface="+mn-lt"/>
              </a:rPr>
              <a:t>      </a:t>
            </a:r>
            <a:r>
              <a:rPr lang="zh-CN" altLang="en-US" dirty="0">
                <a:ea typeface="+mn-lt"/>
                <a:cs typeface="+mn-lt"/>
              </a:rPr>
              <a:t>等</a:t>
            </a:r>
            <a:r>
              <a:rPr lang="de" dirty="0">
                <a:ea typeface="+mn-lt"/>
                <a:cs typeface="+mn-lt"/>
              </a:rPr>
              <a:t>       </a:t>
            </a:r>
            <a:r>
              <a:rPr lang="de" altLang="zh-CN" dirty="0">
                <a:ea typeface="+mn-lt"/>
                <a:cs typeface="+mn-lt"/>
              </a:rPr>
              <a:t> </a:t>
            </a:r>
            <a:r>
              <a:rPr lang="zh-CN" altLang="en-US" dirty="0">
                <a:ea typeface="+mn-lt"/>
                <a:cs typeface="+mn-lt"/>
              </a:rPr>
              <a:t>了</a:t>
            </a:r>
            <a:r>
              <a:rPr lang="de" dirty="0">
                <a:ea typeface="+mn-lt"/>
                <a:cs typeface="+mn-lt"/>
              </a:rPr>
              <a:t>      </a:t>
            </a:r>
            <a:r>
              <a:rPr lang="de" altLang="zh-CN" dirty="0">
                <a:ea typeface="+mn-lt"/>
                <a:cs typeface="+mn-lt"/>
              </a:rPr>
              <a:t>   </a:t>
            </a:r>
            <a:r>
              <a:rPr lang="zh-CN" altLang="en-US" dirty="0">
                <a:ea typeface="+mn-lt"/>
                <a:cs typeface="+mn-lt"/>
              </a:rPr>
              <a:t>你</a:t>
            </a:r>
            <a:r>
              <a:rPr lang="de" dirty="0">
                <a:ea typeface="+mn-lt"/>
                <a:cs typeface="+mn-lt"/>
              </a:rPr>
              <a:t>  </a:t>
            </a:r>
            <a:r>
              <a:rPr lang="de" altLang="zh-CN" dirty="0">
                <a:ea typeface="+mn-lt"/>
                <a:cs typeface="+mn-lt"/>
              </a:rPr>
              <a:t>    </a:t>
            </a:r>
            <a:r>
              <a:rPr lang="zh-CN" altLang="en-US" dirty="0">
                <a:ea typeface="+mn-lt"/>
                <a:cs typeface="+mn-lt"/>
              </a:rPr>
              <a:t>一个小时。</a:t>
            </a:r>
            <a:r>
              <a:rPr lang="en-US" altLang="zh-CN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de" dirty="0">
                <a:ea typeface="+mn-lt"/>
                <a:cs typeface="+mn-lt"/>
              </a:rPr>
              <a:t>  Wǒ      děng        le           nǐ         yí ge xiǎoshí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72CB-6110-4263-A3E5-5964EE9E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0" y="185180"/>
            <a:ext cx="11756707" cy="1283383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de-DE" sz="7200" dirty="0">
                <a:ea typeface="+mj-lt"/>
                <a:cs typeface="+mj-lt"/>
              </a:rPr>
              <a:t>Time </a:t>
            </a:r>
            <a:r>
              <a:rPr lang="de-DE" sz="7200" dirty="0" err="1">
                <a:ea typeface="+mj-lt"/>
                <a:cs typeface="+mj-lt"/>
              </a:rPr>
              <a:t>expressions</a:t>
            </a:r>
            <a:r>
              <a:rPr lang="de-DE" sz="7200" dirty="0">
                <a:ea typeface="+mj-lt"/>
                <a:cs typeface="+mj-lt"/>
              </a:rPr>
              <a:t> </a:t>
            </a:r>
            <a:r>
              <a:rPr lang="ja-JP" altLang="de-DE" sz="7200">
                <a:latin typeface="KaiTi"/>
                <a:ea typeface="KaiTi"/>
                <a:cs typeface="+mj-lt"/>
              </a:rPr>
              <a:t>时间的表达</a:t>
            </a:r>
            <a:r>
              <a:rPr lang="de-DE" sz="7200" dirty="0">
                <a:ea typeface="+mj-lt"/>
                <a:cs typeface="+mj-lt"/>
              </a:rPr>
              <a:t>:</a:t>
            </a:r>
            <a:endParaRPr lang="en-US" sz="7200" dirty="0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A1A641"/>
          </a:solidFill>
          <a:ln w="34925">
            <a:solidFill>
              <a:srgbClr val="A1A6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878FD-BB0C-4E0A-8151-30B02A67265E}"/>
              </a:ext>
            </a:extLst>
          </p:cNvPr>
          <p:cNvSpPr txBox="1"/>
          <p:nvPr/>
        </p:nvSpPr>
        <p:spPr>
          <a:xfrm>
            <a:off x="4724400" y="3200400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de-DE" sz="1400"/>
          </a:p>
          <a:p>
            <a:pPr>
              <a:spcAft>
                <a:spcPts val="600"/>
              </a:spcAft>
            </a:pPr>
            <a:endParaRPr lang="de-DE" sz="14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2FF96D-94A3-433C-84B4-59F98F06F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74359"/>
              </p:ext>
            </p:extLst>
          </p:nvPr>
        </p:nvGraphicFramePr>
        <p:xfrm>
          <a:off x="302712" y="2453013"/>
          <a:ext cx="11700302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64">
                  <a:extLst>
                    <a:ext uri="{9D8B030D-6E8A-4147-A177-3AD203B41FA5}">
                      <a16:colId xmlns:a16="http://schemas.microsoft.com/office/drawing/2014/main" val="3888265998"/>
                    </a:ext>
                  </a:extLst>
                </a:gridCol>
                <a:gridCol w="1446445">
                  <a:extLst>
                    <a:ext uri="{9D8B030D-6E8A-4147-A177-3AD203B41FA5}">
                      <a16:colId xmlns:a16="http://schemas.microsoft.com/office/drawing/2014/main" val="3583032903"/>
                    </a:ext>
                  </a:extLst>
                </a:gridCol>
                <a:gridCol w="2313599">
                  <a:extLst>
                    <a:ext uri="{9D8B030D-6E8A-4147-A177-3AD203B41FA5}">
                      <a16:colId xmlns:a16="http://schemas.microsoft.com/office/drawing/2014/main" val="693561475"/>
                    </a:ext>
                  </a:extLst>
                </a:gridCol>
                <a:gridCol w="1330230">
                  <a:extLst>
                    <a:ext uri="{9D8B030D-6E8A-4147-A177-3AD203B41FA5}">
                      <a16:colId xmlns:a16="http://schemas.microsoft.com/office/drawing/2014/main" val="2223493585"/>
                    </a:ext>
                  </a:extLst>
                </a:gridCol>
                <a:gridCol w="2358298">
                  <a:extLst>
                    <a:ext uri="{9D8B030D-6E8A-4147-A177-3AD203B41FA5}">
                      <a16:colId xmlns:a16="http://schemas.microsoft.com/office/drawing/2014/main" val="4061454267"/>
                    </a:ext>
                  </a:extLst>
                </a:gridCol>
                <a:gridCol w="2081166">
                  <a:extLst>
                    <a:ext uri="{9D8B030D-6E8A-4147-A177-3AD203B41FA5}">
                      <a16:colId xmlns:a16="http://schemas.microsoft.com/office/drawing/2014/main" val="157224055"/>
                    </a:ext>
                  </a:extLst>
                </a:gridCol>
              </a:tblGrid>
              <a:tr h="2332565">
                <a:tc>
                  <a:txBody>
                    <a:bodyPr/>
                    <a:lstStyle/>
                    <a:p>
                      <a:r>
                        <a:rPr lang="zh-CN" altLang="en-US" sz="2400" b="0" dirty="0">
                          <a:solidFill>
                            <a:schemeClr val="tx2"/>
                          </a:solidFill>
                          <a:effectLst/>
                        </a:rPr>
                        <a:t>一个 小时</a:t>
                      </a:r>
                    </a:p>
                    <a:p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yí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ge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xiǎoshí</a:t>
                      </a:r>
                      <a:endParaRPr lang="en-US" sz="28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n-US" sz="2400" b="0" dirty="0">
                        <a:effectLst/>
                      </a:endParaRPr>
                    </a:p>
                  </a:txBody>
                  <a:tcPr marL="83404" marR="83404" marT="83404" marB="834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tx2"/>
                          </a:solidFill>
                          <a:effectLst/>
                        </a:rPr>
                        <a:t>1 </a:t>
                      </a:r>
                      <a:r>
                        <a:rPr lang="de-DE" sz="2400" b="0" dirty="0" err="1">
                          <a:solidFill>
                            <a:schemeClr val="tx2"/>
                          </a:solidFill>
                          <a:effectLst/>
                        </a:rPr>
                        <a:t>hour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tx2"/>
                          </a:solidFill>
                          <a:effectLst/>
                        </a:rPr>
                        <a:t>半 个 小时</a:t>
                      </a:r>
                    </a:p>
                    <a:p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bàn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ge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xiǎoshí</a:t>
                      </a:r>
                      <a:endParaRPr lang="en-US" sz="28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n-US" sz="2400" b="0" dirty="0">
                        <a:effectLst/>
                      </a:endParaRPr>
                    </a:p>
                  </a:txBody>
                  <a:tcPr marL="83404" marR="83404" marT="83404" marB="834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2"/>
                          </a:solidFill>
                          <a:effectLst/>
                        </a:rPr>
                        <a:t>half an </a:t>
                      </a:r>
                      <a:r>
                        <a:rPr lang="de-DE" sz="2000" b="0" dirty="0" err="1">
                          <a:solidFill>
                            <a:schemeClr val="tx2"/>
                          </a:solidFill>
                          <a:effectLst/>
                        </a:rPr>
                        <a:t>hour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tx2"/>
                          </a:solidFill>
                          <a:effectLst/>
                        </a:rPr>
                        <a:t>一个半 小时</a:t>
                      </a:r>
                    </a:p>
                    <a:p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yí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  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ge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bàn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  <a:effectLst/>
                        </a:rPr>
                        <a:t>xiǎoshí</a:t>
                      </a:r>
                      <a:endParaRPr lang="en-US" sz="28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n-US" sz="2400" b="0" dirty="0">
                        <a:effectLst/>
                      </a:endParaRPr>
                    </a:p>
                  </a:txBody>
                  <a:tcPr marL="83404" marR="83404" marT="83404" marB="834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2"/>
                          </a:solidFill>
                          <a:effectLst/>
                        </a:rPr>
                        <a:t>an </a:t>
                      </a:r>
                      <a:r>
                        <a:rPr lang="de-DE" sz="2000" b="0" dirty="0" err="1">
                          <a:solidFill>
                            <a:schemeClr val="tx2"/>
                          </a:solidFill>
                          <a:effectLst/>
                        </a:rPr>
                        <a:t>hour</a:t>
                      </a:r>
                      <a:r>
                        <a:rPr lang="de-DE" sz="2000" b="0" dirty="0">
                          <a:solidFill>
                            <a:schemeClr val="tx2"/>
                          </a:solidFill>
                          <a:effectLst/>
                        </a:rPr>
                        <a:t> and a half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55724"/>
                  </a:ext>
                </a:extLst>
              </a:tr>
              <a:tr h="1723315"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effectLst/>
                        </a:rPr>
                        <a:t>一 分钟</a:t>
                      </a:r>
                    </a:p>
                    <a:p>
                      <a:r>
                        <a:rPr lang="en-US" sz="2800" dirty="0" err="1">
                          <a:effectLst/>
                        </a:rPr>
                        <a:t>yì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fēnzhōng</a:t>
                      </a:r>
                      <a:endParaRPr lang="en-US" sz="2800" dirty="0">
                        <a:effectLst/>
                      </a:endParaRPr>
                    </a:p>
                    <a:p>
                      <a:endParaRPr lang="en-US" sz="2600" dirty="0">
                        <a:effectLst/>
                      </a:endParaRPr>
                    </a:p>
                  </a:txBody>
                  <a:tcPr marL="83404" marR="83404" marT="83404" marB="83404"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effectLst/>
                        </a:rPr>
                        <a:t>1 </a:t>
                      </a:r>
                      <a:r>
                        <a:rPr lang="de-DE" sz="2400" dirty="0" err="1">
                          <a:effectLst/>
                        </a:rPr>
                        <a:t>minute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effectLst/>
                        </a:rPr>
                        <a:t>半 分钟</a:t>
                      </a:r>
                    </a:p>
                    <a:p>
                      <a:r>
                        <a:rPr lang="en-US" sz="2400" dirty="0" err="1">
                          <a:effectLst/>
                        </a:rPr>
                        <a:t>bàn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fēnzhōng</a:t>
                      </a:r>
                      <a:endParaRPr lang="en-US" sz="2400" dirty="0">
                        <a:effectLst/>
                      </a:endParaRPr>
                    </a:p>
                    <a:p>
                      <a:endParaRPr lang="en-US" sz="2600" dirty="0">
                        <a:effectLst/>
                      </a:endParaRPr>
                    </a:p>
                  </a:txBody>
                  <a:tcPr marL="83404" marR="83404" marT="83404" marB="83404"/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 a </a:t>
                      </a:r>
                      <a:r>
                        <a:rPr lang="de-DE" sz="2000" b="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minute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effectLst/>
                        </a:rPr>
                        <a:t>一 刻钟</a:t>
                      </a:r>
                    </a:p>
                    <a:p>
                      <a:r>
                        <a:rPr lang="en-US" sz="2800" dirty="0" err="1">
                          <a:effectLst/>
                        </a:rPr>
                        <a:t>yí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kèzhōng</a:t>
                      </a:r>
                      <a:endParaRPr lang="en-US" sz="2800" dirty="0">
                        <a:effectLst/>
                      </a:endParaRPr>
                    </a:p>
                    <a:p>
                      <a:endParaRPr lang="en-US" sz="2600" dirty="0">
                        <a:effectLst/>
                      </a:endParaRPr>
                    </a:p>
                  </a:txBody>
                  <a:tcPr marL="83404" marR="83404" marT="83404" marB="83404"/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effectLst/>
                        </a:rPr>
                        <a:t>one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quarter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of</a:t>
                      </a:r>
                      <a:r>
                        <a:rPr lang="de-DE" sz="2000" dirty="0">
                          <a:effectLst/>
                        </a:rPr>
                        <a:t> an </a:t>
                      </a:r>
                      <a:r>
                        <a:rPr lang="de-DE" sz="2000" dirty="0" err="1">
                          <a:effectLst/>
                        </a:rPr>
                        <a:t>hour</a:t>
                      </a:r>
                    </a:p>
                  </a:txBody>
                  <a:tcPr marL="83404" marR="83404" marT="83404" marB="834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8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4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72CB-6110-4263-A3E5-5964EE9E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548640"/>
            <a:ext cx="4455383" cy="3228880"/>
          </a:xfrm>
        </p:spPr>
        <p:txBody>
          <a:bodyPr>
            <a:normAutofit/>
          </a:bodyPr>
          <a:lstStyle/>
          <a:p>
            <a:r>
              <a:rPr lang="de" sz="6000">
                <a:ea typeface="+mj-lt"/>
                <a:cs typeface="+mj-lt"/>
              </a:rPr>
              <a:t>Expressing "be going to" with "</a:t>
            </a:r>
            <a:r>
              <a:rPr lang="zh-CN" altLang="en-US" sz="6000">
                <a:ea typeface="+mj-lt"/>
                <a:cs typeface="+mj-lt"/>
              </a:rPr>
              <a:t>要</a:t>
            </a:r>
            <a:r>
              <a:rPr lang="de" sz="6000">
                <a:ea typeface="+mj-lt"/>
                <a:cs typeface="+mj-lt"/>
              </a:rPr>
              <a:t> yào" </a:t>
            </a:r>
            <a:endParaRPr lang="en-US" sz="60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1A641"/>
          </a:solidFill>
          <a:ln w="41275" cap="rnd">
            <a:solidFill>
              <a:srgbClr val="A1A6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C204-40B0-490E-94BA-85D27FAD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20" y="540185"/>
            <a:ext cx="7361845" cy="6122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Subj. (+         Time) +</a:t>
            </a:r>
            <a:r>
              <a:rPr lang="de" altLang="zh-CN" sz="2400" b="1" dirty="0">
                <a:highlight>
                  <a:srgbClr val="FFFF00"/>
                </a:highlight>
                <a:ea typeface="+mn-lt"/>
                <a:cs typeface="+mn-lt"/>
              </a:rPr>
              <a:t>   </a:t>
            </a:r>
            <a:r>
              <a:rPr lang="zh-CN" altLang="en-US" sz="2400" b="1" dirty="0">
                <a:highlight>
                  <a:srgbClr val="FFFF00"/>
                </a:highlight>
                <a:ea typeface="+mn-lt"/>
                <a:cs typeface="+mn-lt"/>
              </a:rPr>
              <a:t>要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 +    Verb     (indicates the future tense) </a:t>
            </a:r>
            <a:endParaRPr lang="en-US" altLang="zh-CN" sz="2400" b="1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200" dirty="0">
                <a:ea typeface="+mn-lt"/>
                <a:cs typeface="+mn-lt"/>
              </a:rPr>
              <a:t>我</a:t>
            </a:r>
            <a:r>
              <a:rPr lang="de" sz="2200" dirty="0">
                <a:ea typeface="+mn-lt"/>
                <a:cs typeface="+mn-lt"/>
              </a:rPr>
              <a:t>           </a:t>
            </a:r>
            <a:r>
              <a:rPr lang="de" altLang="zh-CN" sz="2200" dirty="0">
                <a:ea typeface="+mn-lt"/>
                <a:cs typeface="+mn-lt"/>
              </a:rPr>
              <a:t> </a:t>
            </a:r>
            <a:r>
              <a:rPr lang="zh-CN" altLang="en-US" sz="2200" dirty="0">
                <a:ea typeface="+mn-lt"/>
                <a:cs typeface="+mn-lt"/>
              </a:rPr>
              <a:t>后天</a:t>
            </a:r>
            <a:r>
              <a:rPr lang="de" sz="2200" dirty="0">
                <a:ea typeface="+mn-lt"/>
                <a:cs typeface="+mn-lt"/>
              </a:rPr>
              <a:t>   </a:t>
            </a:r>
            <a:r>
              <a:rPr lang="de" altLang="zh-CN" sz="2200" dirty="0">
                <a:ea typeface="+mn-lt"/>
                <a:cs typeface="+mn-lt"/>
              </a:rPr>
              <a:t>  </a:t>
            </a:r>
            <a:r>
              <a:rPr lang="zh-CN" altLang="en-US" sz="2200" b="1" dirty="0">
                <a:ea typeface="+mn-lt"/>
                <a:cs typeface="+mn-lt"/>
              </a:rPr>
              <a:t>要</a:t>
            </a:r>
            <a:r>
              <a:rPr lang="de" sz="2200" b="1" dirty="0">
                <a:ea typeface="+mn-lt"/>
                <a:cs typeface="+mn-lt"/>
              </a:rPr>
              <a:t>  </a:t>
            </a:r>
            <a:r>
              <a:rPr lang="de" sz="2200" dirty="0">
                <a:ea typeface="+mn-lt"/>
                <a:cs typeface="+mn-lt"/>
              </a:rPr>
              <a:t>    </a:t>
            </a:r>
            <a:r>
              <a:rPr lang="de" altLang="zh-CN" sz="2200" dirty="0">
                <a:ea typeface="+mn-lt"/>
                <a:cs typeface="+mn-lt"/>
              </a:rPr>
              <a:t>  </a:t>
            </a:r>
            <a:r>
              <a:rPr lang="zh-CN" altLang="en-US" sz="2200" dirty="0">
                <a:ea typeface="+mn-lt"/>
                <a:cs typeface="+mn-lt"/>
              </a:rPr>
              <a:t>去</a:t>
            </a:r>
            <a:r>
              <a:rPr lang="de" sz="2200" dirty="0">
                <a:ea typeface="+mn-lt"/>
                <a:cs typeface="+mn-lt"/>
              </a:rPr>
              <a:t>        </a:t>
            </a:r>
            <a:r>
              <a:rPr lang="de" altLang="zh-CN" sz="2200" dirty="0">
                <a:ea typeface="+mn-lt"/>
                <a:cs typeface="+mn-lt"/>
              </a:rPr>
              <a:t> </a:t>
            </a:r>
            <a:r>
              <a:rPr lang="zh-CN" altLang="en-US" sz="2200" dirty="0">
                <a:ea typeface="+mn-lt"/>
                <a:cs typeface="+mn-lt"/>
              </a:rPr>
              <a:t>深圳 。</a:t>
            </a:r>
            <a:r>
              <a:rPr lang="en-US" altLang="zh-CN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>
              <a:lnSpc>
                <a:spcPct val="100000"/>
              </a:lnSpc>
              <a:buNone/>
            </a:pPr>
            <a:r>
              <a:rPr lang="de" sz="2200" dirty="0">
                <a:ea typeface="+mn-lt"/>
                <a:cs typeface="+mn-lt"/>
              </a:rPr>
              <a:t>Wǒ              hòutiān    yào          qù         Shēnzhèn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>
              <a:lnSpc>
                <a:spcPct val="100000"/>
              </a:lnSpc>
              <a:buNone/>
            </a:pPr>
            <a:r>
              <a:rPr lang="de" sz="2200" dirty="0">
                <a:ea typeface="+mn-lt"/>
                <a:cs typeface="+mn-lt"/>
              </a:rPr>
              <a:t>I am </a:t>
            </a:r>
            <a:r>
              <a:rPr lang="de" sz="2200" dirty="0" err="1">
                <a:ea typeface="+mn-lt"/>
                <a:cs typeface="+mn-lt"/>
              </a:rPr>
              <a:t>going</a:t>
            </a:r>
            <a:r>
              <a:rPr lang="de" sz="2200" dirty="0">
                <a:ea typeface="+mn-lt"/>
                <a:cs typeface="+mn-lt"/>
              </a:rPr>
              <a:t> </a:t>
            </a:r>
            <a:r>
              <a:rPr lang="de" sz="2200" dirty="0" err="1">
                <a:ea typeface="+mn-lt"/>
                <a:cs typeface="+mn-lt"/>
              </a:rPr>
              <a:t>to</a:t>
            </a:r>
            <a:r>
              <a:rPr lang="de" sz="2200" dirty="0">
                <a:ea typeface="+mn-lt"/>
                <a:cs typeface="+mn-lt"/>
              </a:rPr>
              <a:t> Shenzhen </a:t>
            </a:r>
            <a:r>
              <a:rPr lang="de" sz="2200" dirty="0" err="1">
                <a:ea typeface="+mn-lt"/>
                <a:cs typeface="+mn-lt"/>
              </a:rPr>
              <a:t>the</a:t>
            </a:r>
            <a:r>
              <a:rPr lang="de" sz="2200" dirty="0">
                <a:ea typeface="+mn-lt"/>
                <a:cs typeface="+mn-lt"/>
              </a:rPr>
              <a:t> </a:t>
            </a:r>
            <a:r>
              <a:rPr lang="de" sz="2200" dirty="0" err="1">
                <a:ea typeface="+mn-lt"/>
                <a:cs typeface="+mn-lt"/>
              </a:rPr>
              <a:t>day</a:t>
            </a:r>
            <a:r>
              <a:rPr lang="de" sz="2200" dirty="0">
                <a:ea typeface="+mn-lt"/>
                <a:cs typeface="+mn-lt"/>
              </a:rPr>
              <a:t> after </a:t>
            </a:r>
            <a:r>
              <a:rPr lang="de" sz="2200" dirty="0" err="1">
                <a:ea typeface="+mn-lt"/>
                <a:cs typeface="+mn-lt"/>
              </a:rPr>
              <a:t>tomorrow</a:t>
            </a:r>
            <a:r>
              <a:rPr lang="de" sz="2200" dirty="0">
                <a:ea typeface="+mn-lt"/>
                <a:cs typeface="+mn-lt"/>
              </a:rPr>
              <a:t>.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>
              <a:lnSpc>
                <a:spcPct val="100000"/>
              </a:lnSpc>
              <a:buNone/>
            </a:pPr>
            <a:r>
              <a:rPr lang="de" sz="2200" dirty="0">
                <a:ea typeface="+mn-lt"/>
                <a:cs typeface="+mn-lt"/>
              </a:rPr>
              <a:t> 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>
              <a:lnSpc>
                <a:spcPct val="100000"/>
              </a:lnSpc>
              <a:buNone/>
            </a:pPr>
            <a:r>
              <a:rPr lang="de" altLang="zh-CN" sz="2400" dirty="0">
                <a:highlight>
                  <a:srgbClr val="FFFF00"/>
                </a:highlight>
                <a:ea typeface="+mn-lt"/>
                <a:cs typeface="+mn-lt"/>
              </a:rPr>
              <a:t>“</a:t>
            </a:r>
            <a:r>
              <a:rPr lang="zh-CN" altLang="en-US" sz="2400" dirty="0">
                <a:highlight>
                  <a:srgbClr val="FFFF00"/>
                </a:highlight>
                <a:ea typeface="+mn-lt"/>
                <a:cs typeface="+mn-lt"/>
              </a:rPr>
              <a:t>要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yào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”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below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indicates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“a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need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”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000" dirty="0">
                <a:ea typeface="+mn-lt"/>
                <a:cs typeface="+mn-lt"/>
              </a:rPr>
              <a:t>从</a:t>
            </a:r>
            <a:r>
              <a:rPr lang="de" sz="2000" dirty="0">
                <a:ea typeface="+mn-lt"/>
                <a:cs typeface="+mn-lt"/>
              </a:rPr>
              <a:t>    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北京</a:t>
            </a:r>
            <a:r>
              <a:rPr lang="de" sz="2000" dirty="0">
                <a:ea typeface="+mn-lt"/>
                <a:cs typeface="+mn-lt"/>
              </a:rPr>
              <a:t> 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到</a:t>
            </a:r>
            <a:r>
              <a:rPr lang="de" sz="2000" dirty="0">
                <a:ea typeface="+mn-lt"/>
                <a:cs typeface="+mn-lt"/>
              </a:rPr>
              <a:t>    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深圳</a:t>
            </a:r>
            <a:r>
              <a:rPr lang="de" sz="2000" dirty="0">
                <a:ea typeface="+mn-lt"/>
                <a:cs typeface="+mn-lt"/>
              </a:rPr>
              <a:t>    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b="1" dirty="0">
                <a:ea typeface="+mn-lt"/>
                <a:cs typeface="+mn-lt"/>
              </a:rPr>
              <a:t>要</a:t>
            </a:r>
            <a:r>
              <a:rPr lang="de" sz="2000" dirty="0">
                <a:ea typeface="+mn-lt"/>
                <a:cs typeface="+mn-lt"/>
              </a:rPr>
              <a:t>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三</a:t>
            </a:r>
            <a:r>
              <a:rPr lang="de" sz="2000" dirty="0">
                <a:ea typeface="+mn-lt"/>
                <a:cs typeface="+mn-lt"/>
              </a:rPr>
              <a:t>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个</a:t>
            </a:r>
            <a:r>
              <a:rPr lang="de" sz="2000" dirty="0">
                <a:ea typeface="+mn-lt"/>
                <a:cs typeface="+mn-lt"/>
              </a:rPr>
              <a:t>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半</a:t>
            </a:r>
            <a:r>
              <a:rPr lang="de" sz="2000" dirty="0">
                <a:ea typeface="+mn-lt"/>
                <a:cs typeface="+mn-lt"/>
              </a:rPr>
              <a:t>   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小时</a:t>
            </a:r>
            <a:r>
              <a:rPr lang="de" sz="2000" dirty="0">
                <a:ea typeface="+mn-lt"/>
                <a:cs typeface="+mn-lt"/>
              </a:rPr>
              <a:t>  </a:t>
            </a:r>
            <a:r>
              <a:rPr lang="de" altLang="zh-CN" sz="2000" dirty="0">
                <a:ea typeface="+mn-lt"/>
                <a:cs typeface="+mn-lt"/>
              </a:rPr>
              <a:t> </a:t>
            </a:r>
            <a:r>
              <a:rPr lang="zh-CN" altLang="en-US" sz="2000" dirty="0">
                <a:ea typeface="+mn-lt"/>
                <a:cs typeface="+mn-lt"/>
              </a:rPr>
              <a:t>左右。</a:t>
            </a:r>
            <a:r>
              <a:rPr lang="en-US" altLang="zh-CN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pPr>
              <a:lnSpc>
                <a:spcPct val="100000"/>
              </a:lnSpc>
              <a:buNone/>
            </a:pPr>
            <a:r>
              <a:rPr lang="de" sz="2000" dirty="0">
                <a:ea typeface="+mn-lt"/>
                <a:cs typeface="+mn-lt"/>
              </a:rPr>
              <a:t>Cóng       Běijīng     dào      Shēnzhèn       yào   sān    ge     bàn       xiǎoshí   zuǒyòu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e" sz="2200" dirty="0" err="1">
                <a:ea typeface="+mn-lt"/>
                <a:cs typeface="+mn-lt"/>
              </a:rPr>
              <a:t>It</a:t>
            </a:r>
            <a:r>
              <a:rPr lang="de" sz="2200" dirty="0">
                <a:ea typeface="+mn-lt"/>
                <a:cs typeface="+mn-lt"/>
              </a:rPr>
              <a:t> </a:t>
            </a:r>
            <a:r>
              <a:rPr lang="de" sz="2200" dirty="0" err="1">
                <a:ea typeface="+mn-lt"/>
                <a:cs typeface="+mn-lt"/>
              </a:rPr>
              <a:t>needs</a:t>
            </a:r>
            <a:r>
              <a:rPr lang="de" sz="2200" dirty="0">
                <a:ea typeface="+mn-lt"/>
                <a:cs typeface="+mn-lt"/>
              </a:rPr>
              <a:t> </a:t>
            </a:r>
            <a:r>
              <a:rPr lang="de" sz="2200" dirty="0" err="1">
                <a:ea typeface="+mn-lt"/>
                <a:cs typeface="+mn-lt"/>
              </a:rPr>
              <a:t>three</a:t>
            </a:r>
            <a:r>
              <a:rPr lang="de" sz="2200" dirty="0">
                <a:ea typeface="+mn-lt"/>
                <a:cs typeface="+mn-lt"/>
              </a:rPr>
              <a:t> and a half </a:t>
            </a:r>
            <a:r>
              <a:rPr lang="de" sz="2200" dirty="0" err="1">
                <a:ea typeface="+mn-lt"/>
                <a:cs typeface="+mn-lt"/>
              </a:rPr>
              <a:t>hours</a:t>
            </a:r>
            <a:r>
              <a:rPr lang="de" sz="2200" dirty="0">
                <a:ea typeface="+mn-lt"/>
                <a:cs typeface="+mn-lt"/>
              </a:rPr>
              <a:t> </a:t>
            </a:r>
            <a:r>
              <a:rPr lang="de" sz="2200" dirty="0" err="1">
                <a:ea typeface="+mn-lt"/>
                <a:cs typeface="+mn-lt"/>
              </a:rPr>
              <a:t>from</a:t>
            </a:r>
            <a:r>
              <a:rPr lang="de" sz="2200" dirty="0">
                <a:ea typeface="+mn-lt"/>
                <a:cs typeface="+mn-lt"/>
              </a:rPr>
              <a:t> Beijing </a:t>
            </a:r>
            <a:r>
              <a:rPr lang="de" sz="2200" dirty="0" err="1">
                <a:ea typeface="+mn-lt"/>
                <a:cs typeface="+mn-lt"/>
              </a:rPr>
              <a:t>to</a:t>
            </a:r>
            <a:r>
              <a:rPr lang="de" sz="2200" dirty="0">
                <a:ea typeface="+mn-lt"/>
                <a:cs typeface="+mn-lt"/>
              </a:rPr>
              <a:t> Shenzhen.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792E9E-4A33-4374-9D91-7CFFE417AB9D}"/>
              </a:ext>
            </a:extLst>
          </p:cNvPr>
          <p:cNvSpPr/>
          <p:nvPr/>
        </p:nvSpPr>
        <p:spPr>
          <a:xfrm>
            <a:off x="247458" y="3780935"/>
            <a:ext cx="4474560" cy="2548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>
              <a:buAutoNum type="arabicPeriod"/>
            </a:pP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“</a:t>
            </a:r>
            <a:r>
              <a:rPr lang="ja-JP" altLang="en-US" sz="2800" b="1" dirty="0">
                <a:solidFill>
                  <a:srgbClr val="0070C0"/>
                </a:solidFill>
                <a:ea typeface="The Hand Bold"/>
              </a:rPr>
              <a:t>要</a:t>
            </a:r>
            <a:r>
              <a:rPr lang="ja-JP" altLang="en-US" sz="2800" b="1" dirty="0">
                <a:solidFill>
                  <a:srgbClr val="0070C0"/>
                </a:solidFill>
                <a:latin typeface="The Hand Bold"/>
              </a:rPr>
              <a:t> 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yào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” 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means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“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want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” and “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need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to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”.</a:t>
            </a:r>
            <a:endParaRPr lang="en-US" sz="2800" b="1" dirty="0">
              <a:solidFill>
                <a:srgbClr val="0070C0"/>
              </a:solidFill>
              <a:latin typeface="The Hand Bold"/>
            </a:endParaRPr>
          </a:p>
          <a:p>
            <a:pPr marL="457200" indent="-457200">
              <a:buAutoNum type="arabicPeriod"/>
            </a:pPr>
            <a:endParaRPr lang="de-DE" sz="2800" b="1" dirty="0">
              <a:solidFill>
                <a:srgbClr val="0070C0"/>
              </a:solidFill>
              <a:latin typeface="The Hand Bold"/>
            </a:endParaRPr>
          </a:p>
          <a:p>
            <a:pPr marL="457200" indent="-457200">
              <a:buAutoNum type="arabicPeriod"/>
            </a:pPr>
            <a:r>
              <a:rPr lang="de-DE" altLang="ja-JP" sz="2800" b="1" dirty="0">
                <a:solidFill>
                  <a:srgbClr val="0070C0"/>
                </a:solidFill>
                <a:ea typeface="+mn-lt"/>
                <a:cs typeface="+mn-lt"/>
              </a:rPr>
              <a:t>“</a:t>
            </a:r>
            <a:r>
              <a:rPr lang="ja-JP" altLang="en-US" sz="2800" b="1" dirty="0">
                <a:solidFill>
                  <a:srgbClr val="0070C0"/>
                </a:solidFill>
                <a:ea typeface="+mn-lt"/>
                <a:cs typeface="+mn-lt"/>
              </a:rPr>
              <a:t>要 </a:t>
            </a:r>
            <a:r>
              <a:rPr lang="de-DE" sz="2800" b="1" dirty="0" err="1">
                <a:solidFill>
                  <a:srgbClr val="0070C0"/>
                </a:solidFill>
                <a:ea typeface="+mn-lt"/>
                <a:cs typeface="+mn-lt"/>
              </a:rPr>
              <a:t>yào</a:t>
            </a:r>
            <a:r>
              <a:rPr lang="de-DE" sz="2800" b="1" dirty="0">
                <a:solidFill>
                  <a:srgbClr val="0070C0"/>
                </a:solidFill>
                <a:ea typeface="+mn-lt"/>
                <a:cs typeface="+mn-lt"/>
              </a:rPr>
              <a:t>”  </a:t>
            </a:r>
            <a:r>
              <a:rPr lang="de-DE" sz="2800" b="1" dirty="0" err="1">
                <a:solidFill>
                  <a:srgbClr val="0070C0"/>
                </a:solidFill>
                <a:ea typeface="+mn-lt"/>
                <a:cs typeface="+mn-lt"/>
              </a:rPr>
              <a:t>means</a:t>
            </a:r>
            <a:r>
              <a:rPr lang="de-DE" sz="28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"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be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going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 </a:t>
            </a:r>
            <a:r>
              <a:rPr lang="de-DE" sz="2800" b="1" dirty="0" err="1">
                <a:solidFill>
                  <a:srgbClr val="0070C0"/>
                </a:solidFill>
                <a:latin typeface="The Hand Bold"/>
              </a:rPr>
              <a:t>to</a:t>
            </a:r>
            <a:r>
              <a:rPr lang="de-DE" sz="2800" b="1" dirty="0">
                <a:solidFill>
                  <a:srgbClr val="0070C0"/>
                </a:solidFill>
                <a:latin typeface="The Hand Bold"/>
              </a:rPr>
              <a:t>". </a:t>
            </a:r>
            <a:endParaRPr lang="de-DE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y, scene, street&#10;&#10;Description automatically generated">
            <a:extLst>
              <a:ext uri="{FF2B5EF4-FFF2-40B4-BE49-F238E27FC236}">
                <a16:creationId xmlns:a16="http://schemas.microsoft.com/office/drawing/2014/main" id="{30825AAC-79F9-4394-93AC-8EE530D9D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A1A641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4F020-5A48-464E-B53A-B5904DD6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5200">
                <a:solidFill>
                  <a:schemeClr val="bg1"/>
                </a:solidFill>
              </a:rPr>
              <a:t>谢谢！ </a:t>
            </a:r>
            <a:endParaRPr lang="en-US" sz="5200">
              <a:solidFill>
                <a:schemeClr val="bg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728A-DCCF-447A-AACD-DF871E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3" y="365125"/>
            <a:ext cx="11413298" cy="1346439"/>
          </a:xfrm>
          <a:solidFill>
            <a:schemeClr val="accent1"/>
          </a:solidFill>
        </p:spPr>
        <p:txBody>
          <a:bodyPr/>
          <a:lstStyle/>
          <a:p>
            <a:r>
              <a:rPr lang="de" dirty="0" err="1">
                <a:ea typeface="+mj-lt"/>
                <a:cs typeface="+mj-lt"/>
              </a:rPr>
              <a:t>Measure</a:t>
            </a:r>
            <a:r>
              <a:rPr lang="de" dirty="0">
                <a:ea typeface="+mj-lt"/>
                <a:cs typeface="+mj-lt"/>
              </a:rPr>
              <a:t> </a:t>
            </a:r>
            <a:r>
              <a:rPr lang="de" dirty="0" err="1">
                <a:ea typeface="+mj-lt"/>
                <a:cs typeface="+mj-lt"/>
              </a:rPr>
              <a:t>words</a:t>
            </a:r>
            <a:r>
              <a:rPr lang="de" dirty="0">
                <a:ea typeface="+mj-lt"/>
                <a:cs typeface="+mj-lt"/>
              </a:rPr>
              <a:t>  </a:t>
            </a:r>
            <a:r>
              <a:rPr lang="de" altLang="ja-JP" dirty="0">
                <a:solidFill>
                  <a:srgbClr val="000000"/>
                </a:solidFill>
                <a:latin typeface="The Serif Hand Black"/>
                <a:ea typeface="KaiTi"/>
                <a:cs typeface="+mj-lt"/>
              </a:rPr>
              <a:t> </a:t>
            </a:r>
            <a:r>
              <a:rPr lang="ja-JP" altLang="de">
                <a:solidFill>
                  <a:schemeClr val="tx2"/>
                </a:solidFill>
                <a:latin typeface="KaiTi"/>
                <a:ea typeface="KaiTi"/>
                <a:cs typeface="+mj-lt"/>
              </a:rPr>
              <a:t>量词</a:t>
            </a:r>
            <a:r>
              <a:rPr lang="de" dirty="0">
                <a:solidFill>
                  <a:schemeClr val="accent1">
                    <a:lumMod val="50000"/>
                  </a:schemeClr>
                </a:solidFill>
                <a:latin typeface="KaiTi"/>
                <a:ea typeface="+mj-lt"/>
                <a:cs typeface="+mj-lt"/>
              </a:rPr>
              <a:t> 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6036F-05D8-42A2-BEBF-E1963393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4" y="1929384"/>
            <a:ext cx="11229974" cy="4704396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altLang="zh-CN" dirty="0">
              <a:ea typeface="+mn-lt"/>
              <a:cs typeface="+mn-lt"/>
            </a:endParaRPr>
          </a:p>
          <a:p>
            <a:pPr>
              <a:buNone/>
            </a:pPr>
            <a:r>
              <a:rPr lang="de" sz="2400" dirty="0" err="1">
                <a:ea typeface="+mn-lt"/>
                <a:cs typeface="+mn-lt"/>
              </a:rPr>
              <a:t>When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we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say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"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every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",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we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can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use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“</a:t>
            </a:r>
            <a:r>
              <a:rPr lang="zh-CN" sz="2400" dirty="0">
                <a:highlight>
                  <a:srgbClr val="FFFF00"/>
                </a:highlight>
                <a:ea typeface="+mn-lt"/>
                <a:cs typeface="+mn-lt"/>
              </a:rPr>
              <a:t>每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de" sz="2400" dirty="0" err="1">
                <a:highlight>
                  <a:srgbClr val="FFFF00"/>
                </a:highlight>
                <a:ea typeface="+mn-lt"/>
                <a:cs typeface="+mn-lt"/>
              </a:rPr>
              <a:t>měi</a:t>
            </a:r>
            <a:r>
              <a:rPr lang="de" sz="2400" dirty="0">
                <a:highlight>
                  <a:srgbClr val="FFFF00"/>
                </a:highlight>
                <a:ea typeface="+mn-lt"/>
                <a:cs typeface="+mn-lt"/>
              </a:rPr>
              <a:t>”.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r>
              <a:rPr lang="de" sz="2400" b="1" dirty="0" err="1">
                <a:ea typeface="+mn-lt"/>
                <a:cs typeface="+mn-lt"/>
              </a:rPr>
              <a:t>Subj</a:t>
            </a:r>
            <a:r>
              <a:rPr lang="de" sz="2400" b="1" dirty="0">
                <a:ea typeface="+mn-lt"/>
                <a:cs typeface="+mn-lt"/>
              </a:rPr>
              <a:t>. +   </a:t>
            </a:r>
            <a:r>
              <a:rPr lang="zh-CN" sz="2400" b="1" dirty="0">
                <a:ea typeface="+mn-lt"/>
                <a:cs typeface="+mn-lt"/>
              </a:rPr>
              <a:t>每</a:t>
            </a:r>
            <a:r>
              <a:rPr lang="de" sz="2400" b="1" dirty="0">
                <a:ea typeface="+mn-lt"/>
                <a:cs typeface="+mn-lt"/>
              </a:rPr>
              <a:t> + Measure Word  +          </a:t>
            </a:r>
            <a:r>
              <a:rPr lang="zh-CN" sz="2400" b="1" dirty="0">
                <a:ea typeface="+mn-lt"/>
                <a:cs typeface="+mn-lt"/>
              </a:rPr>
              <a:t>都</a:t>
            </a:r>
            <a:r>
              <a:rPr lang="de" sz="2400" b="1" dirty="0">
                <a:ea typeface="+mn-lt"/>
                <a:cs typeface="+mn-lt"/>
              </a:rPr>
              <a:t>  +   Verb +      Obj. </a:t>
            </a:r>
            <a:endParaRPr lang="en-US" sz="2400" b="1" dirty="0">
              <a:ea typeface="+mn-lt"/>
              <a:cs typeface="+mn-lt"/>
            </a:endParaRPr>
          </a:p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 </a:t>
            </a:r>
            <a:r>
              <a:rPr lang="zh-CN" sz="2400" dirty="0">
                <a:ea typeface="+mn-lt"/>
                <a:cs typeface="+mn-lt"/>
              </a:rPr>
              <a:t>他</a:t>
            </a:r>
            <a:r>
              <a:rPr lang="de" sz="2400" dirty="0">
                <a:ea typeface="+mn-lt"/>
                <a:cs typeface="+mn-lt"/>
              </a:rPr>
              <a:t>       </a:t>
            </a:r>
            <a:r>
              <a:rPr lang="zh-CN" sz="2400" dirty="0">
                <a:ea typeface="+mn-lt"/>
                <a:cs typeface="+mn-lt"/>
              </a:rPr>
              <a:t>每</a:t>
            </a:r>
            <a:r>
              <a:rPr lang="de" sz="2400" dirty="0">
                <a:ea typeface="+mn-lt"/>
                <a:cs typeface="+mn-lt"/>
              </a:rPr>
              <a:t>            </a:t>
            </a:r>
            <a:r>
              <a:rPr lang="zh-CN" sz="2400" dirty="0">
                <a:ea typeface="+mn-lt"/>
                <a:cs typeface="+mn-lt"/>
              </a:rPr>
              <a:t>年</a:t>
            </a:r>
            <a:r>
              <a:rPr lang="de" sz="2400" dirty="0">
                <a:ea typeface="+mn-lt"/>
                <a:cs typeface="+mn-lt"/>
              </a:rPr>
              <a:t>                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zh-CN" sz="2400" dirty="0">
                <a:ea typeface="+mn-lt"/>
                <a:cs typeface="+mn-lt"/>
              </a:rPr>
              <a:t>都</a:t>
            </a:r>
            <a:r>
              <a:rPr lang="de" sz="2400" dirty="0">
                <a:ea typeface="+mn-lt"/>
                <a:cs typeface="+mn-lt"/>
              </a:rPr>
              <a:t>       </a:t>
            </a:r>
            <a:r>
              <a:rPr lang="zh-CN" sz="2400" dirty="0">
                <a:ea typeface="+mn-lt"/>
                <a:cs typeface="+mn-lt"/>
              </a:rPr>
              <a:t>来</a:t>
            </a:r>
            <a:r>
              <a:rPr lang="de" sz="2400" dirty="0">
                <a:ea typeface="+mn-lt"/>
                <a:cs typeface="+mn-lt"/>
              </a:rPr>
              <a:t>     </a:t>
            </a:r>
            <a:r>
              <a:rPr lang="zh-CN" sz="2400" dirty="0">
                <a:ea typeface="+mn-lt"/>
                <a:cs typeface="+mn-lt"/>
              </a:rPr>
              <a:t>中国。</a:t>
            </a:r>
            <a:r>
              <a:rPr lang="en-US" altLang="zh-CN" sz="2400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Tā        měi            nián                  dōu         lái    Zhōngguó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de" sz="2400" dirty="0">
                <a:ea typeface="+mn-lt"/>
                <a:cs typeface="+mn-lt"/>
              </a:rPr>
              <a:t>He </a:t>
            </a:r>
            <a:r>
              <a:rPr lang="de" sz="2400" dirty="0" err="1">
                <a:ea typeface="+mn-lt"/>
                <a:cs typeface="+mn-lt"/>
              </a:rPr>
              <a:t>comes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to</a:t>
            </a:r>
            <a:r>
              <a:rPr lang="de" sz="2400" dirty="0">
                <a:ea typeface="+mn-lt"/>
                <a:cs typeface="+mn-lt"/>
              </a:rPr>
              <a:t> China </a:t>
            </a:r>
            <a:r>
              <a:rPr lang="de" sz="2400" dirty="0" err="1">
                <a:ea typeface="+mn-lt"/>
                <a:cs typeface="+mn-lt"/>
              </a:rPr>
              <a:t>every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year</a:t>
            </a:r>
            <a:r>
              <a:rPr lang="de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8F11B3-09E7-4F7C-9969-F1F99AE5A063}"/>
              </a:ext>
            </a:extLst>
          </p:cNvPr>
          <p:cNvSpPr/>
          <p:nvPr/>
        </p:nvSpPr>
        <p:spPr>
          <a:xfrm>
            <a:off x="7099444" y="2519034"/>
            <a:ext cx="4135782" cy="1950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天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 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周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 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年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tiān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zhōu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nián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day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week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year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7" y="365125"/>
            <a:ext cx="11497294" cy="1098855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" sz="4400" err="1">
                <a:ea typeface="+mj-lt"/>
                <a:cs typeface="+mj-lt"/>
              </a:rPr>
              <a:t>Asking</a:t>
            </a:r>
            <a:r>
              <a:rPr lang="de" sz="4400">
                <a:ea typeface="+mj-lt"/>
                <a:cs typeface="+mj-lt"/>
              </a:rPr>
              <a:t> </a:t>
            </a:r>
            <a:r>
              <a:rPr lang="de" sz="4400" err="1">
                <a:ea typeface="+mj-lt"/>
                <a:cs typeface="+mj-lt"/>
              </a:rPr>
              <a:t>for</a:t>
            </a:r>
            <a:r>
              <a:rPr lang="de" sz="4400">
                <a:ea typeface="+mj-lt"/>
                <a:cs typeface="+mj-lt"/>
              </a:rPr>
              <a:t> and </a:t>
            </a:r>
            <a:r>
              <a:rPr lang="de" sz="4400" err="1">
                <a:ea typeface="+mj-lt"/>
                <a:cs typeface="+mj-lt"/>
              </a:rPr>
              <a:t>telling</a:t>
            </a:r>
            <a:r>
              <a:rPr lang="de" sz="4400">
                <a:ea typeface="+mj-lt"/>
                <a:cs typeface="+mj-lt"/>
              </a:rPr>
              <a:t> </a:t>
            </a:r>
            <a:r>
              <a:rPr lang="de" sz="4400" err="1">
                <a:ea typeface="+mj-lt"/>
                <a:cs typeface="+mj-lt"/>
              </a:rPr>
              <a:t>the</a:t>
            </a:r>
            <a:r>
              <a:rPr lang="de" sz="4400">
                <a:ea typeface="+mj-lt"/>
                <a:cs typeface="+mj-lt"/>
              </a:rPr>
              <a:t> time /</a:t>
            </a:r>
            <a:r>
              <a:rPr lang="de" altLang="zh-CN" sz="4400">
                <a:ea typeface="+mj-lt"/>
                <a:cs typeface="+mj-lt"/>
              </a:rPr>
              <a:t> </a:t>
            </a:r>
            <a:r>
              <a:rPr lang="zh-CN" altLang="en-US" sz="4400">
                <a:latin typeface="KaiTi"/>
                <a:ea typeface="KaiTi"/>
                <a:cs typeface="+mj-lt"/>
              </a:rPr>
              <a:t>现在几点</a:t>
            </a:r>
            <a:r>
              <a:rPr lang="de" sz="4400">
                <a:latin typeface="KaiTi"/>
                <a:ea typeface="+mj-lt"/>
                <a:cs typeface="+mj-lt"/>
              </a:rPr>
              <a:t>?</a:t>
            </a:r>
            <a:r>
              <a:rPr lang="de" sz="4400">
                <a:ea typeface="+mj-lt"/>
                <a:cs typeface="+mj-lt"/>
              </a:rPr>
              <a:t> </a:t>
            </a:r>
            <a:r>
              <a:rPr lang="de" sz="4400" err="1">
                <a:ea typeface="+mj-lt"/>
                <a:cs typeface="+mj-lt"/>
              </a:rPr>
              <a:t>Xiànzài</a:t>
            </a:r>
            <a:r>
              <a:rPr lang="de" sz="4400">
                <a:ea typeface="+mj-lt"/>
                <a:cs typeface="+mj-lt"/>
              </a:rPr>
              <a:t> </a:t>
            </a:r>
            <a:r>
              <a:rPr lang="de" sz="4400" err="1">
                <a:ea typeface="+mj-lt"/>
                <a:cs typeface="+mj-lt"/>
              </a:rPr>
              <a:t>jǐ</a:t>
            </a:r>
            <a:r>
              <a:rPr lang="de" sz="4400">
                <a:ea typeface="+mj-lt"/>
                <a:cs typeface="+mj-lt"/>
              </a:rPr>
              <a:t> </a:t>
            </a:r>
            <a:r>
              <a:rPr lang="de" sz="4400" err="1">
                <a:ea typeface="+mj-lt"/>
                <a:cs typeface="+mj-lt"/>
              </a:rPr>
              <a:t>diǎn</a:t>
            </a:r>
            <a:r>
              <a:rPr lang="de" sz="4400">
                <a:ea typeface="+mj-lt"/>
                <a:cs typeface="+mj-lt"/>
              </a:rPr>
              <a:t>?</a:t>
            </a:r>
            <a:r>
              <a:rPr lang="en-US" sz="4400">
                <a:ea typeface="+mj-lt"/>
                <a:cs typeface="+mj-lt"/>
              </a:rPr>
              <a:t> 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7" y="1929384"/>
            <a:ext cx="11777660" cy="4644866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de" sz="2400" dirty="0" err="1">
                <a:latin typeface="Arial"/>
                <a:ea typeface="+mn-lt"/>
                <a:cs typeface="+mn-lt"/>
              </a:rPr>
              <a:t>When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asked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about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the</a:t>
            </a:r>
            <a:r>
              <a:rPr lang="de" sz="2400" dirty="0">
                <a:latin typeface="Arial"/>
                <a:ea typeface="+mn-lt"/>
                <a:cs typeface="+mn-lt"/>
              </a:rPr>
              <a:t> time, </a:t>
            </a:r>
            <a:r>
              <a:rPr lang="de" sz="2400" dirty="0" err="1">
                <a:latin typeface="Arial"/>
                <a:ea typeface="+mn-lt"/>
                <a:cs typeface="+mn-lt"/>
              </a:rPr>
              <a:t>the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verb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zh-CN" sz="2400">
                <a:latin typeface="Arial"/>
                <a:ea typeface="+mn-lt"/>
                <a:cs typeface="+mn-lt"/>
              </a:rPr>
              <a:t>是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shì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is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often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omitted</a:t>
            </a:r>
            <a:r>
              <a:rPr lang="de" sz="2400" dirty="0">
                <a:latin typeface="Arial"/>
                <a:ea typeface="+mn-lt"/>
                <a:cs typeface="+mn-lt"/>
              </a:rPr>
              <a:t>. But </a:t>
            </a:r>
            <a:r>
              <a:rPr lang="de" sz="2400" dirty="0" err="1">
                <a:latin typeface="Arial"/>
                <a:ea typeface="+mn-lt"/>
                <a:cs typeface="+mn-lt"/>
              </a:rPr>
              <a:t>we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use</a:t>
            </a:r>
            <a:r>
              <a:rPr lang="de" sz="2400" dirty="0">
                <a:latin typeface="Arial"/>
                <a:ea typeface="+mn-lt"/>
                <a:cs typeface="+mn-lt"/>
              </a:rPr>
              <a:t>  “</a:t>
            </a:r>
            <a:r>
              <a:rPr lang="zh-CN" sz="2400">
                <a:latin typeface="Arial"/>
                <a:ea typeface="+mn-lt"/>
                <a:cs typeface="+mn-lt"/>
              </a:rPr>
              <a:t>不是</a:t>
            </a:r>
            <a:r>
              <a:rPr lang="de" sz="2400" dirty="0" err="1">
                <a:latin typeface="Arial"/>
                <a:ea typeface="+mn-lt"/>
                <a:cs typeface="+mn-lt"/>
              </a:rPr>
              <a:t>bú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shì</a:t>
            </a:r>
            <a:r>
              <a:rPr lang="de" sz="2400" dirty="0">
                <a:latin typeface="Arial"/>
                <a:ea typeface="+mn-lt"/>
                <a:cs typeface="+mn-lt"/>
              </a:rPr>
              <a:t>” in a negative </a:t>
            </a:r>
            <a:r>
              <a:rPr lang="de" sz="2400" dirty="0" err="1">
                <a:latin typeface="Arial"/>
                <a:ea typeface="+mn-lt"/>
                <a:cs typeface="+mn-lt"/>
              </a:rPr>
              <a:t>sentence</a:t>
            </a:r>
            <a:r>
              <a:rPr lang="de" sz="2400" dirty="0">
                <a:latin typeface="Arial"/>
                <a:ea typeface="+mn-lt"/>
                <a:cs typeface="+mn-lt"/>
              </a:rPr>
              <a:t>. </a:t>
            </a:r>
            <a:r>
              <a:rPr lang="ja-JP" altLang="en-US">
                <a:latin typeface="KaiTi"/>
                <a:ea typeface="KaiTi"/>
                <a:cs typeface="+mn-lt"/>
              </a:rPr>
              <a:t>当被问及时间时，</a:t>
            </a:r>
            <a:r>
              <a:rPr lang="ja-JP" altLang="en-US">
                <a:highlight>
                  <a:srgbClr val="FFFF00"/>
                </a:highlight>
                <a:latin typeface="KaiTi"/>
                <a:ea typeface="KaiTi"/>
                <a:cs typeface="+mn-lt"/>
              </a:rPr>
              <a:t>动词</a:t>
            </a:r>
            <a:r>
              <a:rPr lang="en-US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“</a:t>
            </a:r>
            <a:r>
              <a:rPr lang="ja-JP" altLang="en-US">
                <a:highlight>
                  <a:srgbClr val="FFFF00"/>
                </a:highlight>
                <a:latin typeface="KaiTi"/>
                <a:ea typeface="KaiTi"/>
                <a:cs typeface="+mn-lt"/>
              </a:rPr>
              <a:t>是</a:t>
            </a:r>
            <a:r>
              <a:rPr lang="en-US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”</a:t>
            </a:r>
            <a:r>
              <a:rPr lang="ja-JP" altLang="en-US">
                <a:highlight>
                  <a:srgbClr val="FFFF00"/>
                </a:highlight>
                <a:latin typeface="KaiTi"/>
                <a:ea typeface="KaiTi"/>
                <a:cs typeface="+mn-lt"/>
              </a:rPr>
              <a:t>经常被省略。</a:t>
            </a:r>
            <a:endParaRPr lang="en-US">
              <a:highlight>
                <a:srgbClr val="FFFF00"/>
              </a:highlight>
              <a:latin typeface="KaiTi"/>
              <a:ea typeface="KaiTi"/>
              <a:cs typeface="+mn-lt"/>
            </a:endParaRPr>
          </a:p>
          <a:p>
            <a:pPr>
              <a:buNone/>
            </a:pPr>
            <a:endParaRPr lang="ja-JP" altLang="en-US" dirty="0">
              <a:highlight>
                <a:srgbClr val="FFFF00"/>
              </a:highlight>
              <a:latin typeface="KaiTi"/>
              <a:ea typeface="KaiTi"/>
              <a:cs typeface="+mn-lt"/>
            </a:endParaRPr>
          </a:p>
          <a:p>
            <a:pPr>
              <a:buNone/>
            </a:pPr>
            <a:r>
              <a:rPr lang="de" sz="2400" dirty="0">
                <a:latin typeface="Arial"/>
                <a:ea typeface="+mn-lt"/>
                <a:cs typeface="+mn-lt"/>
              </a:rPr>
              <a:t>The </a:t>
            </a:r>
            <a:r>
              <a:rPr lang="de" sz="2400" dirty="0" err="1">
                <a:latin typeface="Arial"/>
                <a:ea typeface="+mn-lt"/>
                <a:cs typeface="+mn-lt"/>
              </a:rPr>
              <a:t>word</a:t>
            </a:r>
            <a:r>
              <a:rPr lang="de" sz="2400" dirty="0">
                <a:latin typeface="Arial"/>
                <a:ea typeface="+mn-lt"/>
                <a:cs typeface="+mn-lt"/>
              </a:rPr>
              <a:t> “</a:t>
            </a:r>
            <a:r>
              <a:rPr lang="zh-CN" sz="2400">
                <a:latin typeface="Arial"/>
                <a:ea typeface="+mn-lt"/>
                <a:cs typeface="+mn-lt"/>
              </a:rPr>
              <a:t>几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jǐ</a:t>
            </a:r>
            <a:r>
              <a:rPr lang="de" sz="2400" dirty="0">
                <a:latin typeface="Arial"/>
                <a:ea typeface="+mn-lt"/>
                <a:cs typeface="+mn-lt"/>
              </a:rPr>
              <a:t>” </a:t>
            </a:r>
            <a:r>
              <a:rPr lang="de" sz="2400" dirty="0" err="1">
                <a:latin typeface="Arial"/>
                <a:ea typeface="+mn-lt"/>
                <a:cs typeface="+mn-lt"/>
              </a:rPr>
              <a:t>usually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asks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for</a:t>
            </a:r>
            <a:r>
              <a:rPr lang="de" sz="2400" dirty="0">
                <a:latin typeface="Arial"/>
                <a:ea typeface="+mn-lt"/>
                <a:cs typeface="+mn-lt"/>
              </a:rPr>
              <a:t> a </a:t>
            </a:r>
            <a:r>
              <a:rPr lang="de" sz="2400" dirty="0" err="1">
                <a:latin typeface="Arial"/>
                <a:ea typeface="+mn-lt"/>
                <a:cs typeface="+mn-lt"/>
              </a:rPr>
              <a:t>small</a:t>
            </a:r>
            <a:r>
              <a:rPr lang="de" sz="2400" dirty="0">
                <a:latin typeface="Arial"/>
                <a:ea typeface="+mn-lt"/>
                <a:cs typeface="+mn-lt"/>
              </a:rPr>
              <a:t> </a:t>
            </a:r>
            <a:r>
              <a:rPr lang="de" sz="2400" dirty="0" err="1">
                <a:latin typeface="Arial"/>
                <a:ea typeface="+mn-lt"/>
                <a:cs typeface="+mn-lt"/>
              </a:rPr>
              <a:t>number</a:t>
            </a:r>
            <a:r>
              <a:rPr lang="de" sz="2400" dirty="0">
                <a:latin typeface="Arial"/>
                <a:ea typeface="+mn-lt"/>
                <a:cs typeface="+mn-lt"/>
              </a:rPr>
              <a:t>. 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“</a:t>
            </a:r>
            <a:r>
              <a:rPr lang="ja-JP" altLang="en-US">
                <a:highlight>
                  <a:srgbClr val="FFFF00"/>
                </a:highlight>
                <a:latin typeface="KaiTi"/>
                <a:ea typeface="KaiTi"/>
                <a:cs typeface="+mn-lt"/>
              </a:rPr>
              <a:t>几</a:t>
            </a:r>
            <a:r>
              <a:rPr lang="en-US" dirty="0" err="1">
                <a:highlight>
                  <a:srgbClr val="FFFF00"/>
                </a:highlight>
                <a:latin typeface="KaiTi"/>
                <a:ea typeface="KaiTi"/>
                <a:cs typeface="+mn-lt"/>
              </a:rPr>
              <a:t>jǐ</a:t>
            </a:r>
            <a:r>
              <a:rPr 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”</a:t>
            </a:r>
            <a:r>
              <a:rPr lang="ja-JP" altLang="en-US">
                <a:highlight>
                  <a:srgbClr val="FFFF00"/>
                </a:highlight>
                <a:latin typeface="KaiTi"/>
                <a:ea typeface="KaiTi"/>
                <a:cs typeface="+mn-lt"/>
              </a:rPr>
              <a:t>通常问小的数量。</a:t>
            </a:r>
            <a:endParaRPr lang="en-US" dirty="0">
              <a:highlight>
                <a:srgbClr val="FFFF00"/>
              </a:highlight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 dirty="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26F9DD-1680-415D-AA7F-B13EBF03FC52}"/>
              </a:ext>
            </a:extLst>
          </p:cNvPr>
          <p:cNvSpPr/>
          <p:nvPr/>
        </p:nvSpPr>
        <p:spPr>
          <a:xfrm>
            <a:off x="459743" y="4465627"/>
            <a:ext cx="5560913" cy="146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de" sz="2800" dirty="0">
                <a:ea typeface="+mn-lt"/>
                <a:cs typeface="+mn-lt"/>
              </a:rPr>
              <a:t>The </a:t>
            </a:r>
            <a:r>
              <a:rPr lang="de" sz="2800" dirty="0" err="1">
                <a:ea typeface="+mn-lt"/>
                <a:cs typeface="+mn-lt"/>
              </a:rPr>
              <a:t>most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common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way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to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ask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for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the</a:t>
            </a:r>
            <a:r>
              <a:rPr lang="de" sz="2800" dirty="0">
                <a:ea typeface="+mn-lt"/>
                <a:cs typeface="+mn-lt"/>
              </a:rPr>
              <a:t> time </a:t>
            </a:r>
            <a:r>
              <a:rPr lang="de" sz="2800" dirty="0" err="1">
                <a:ea typeface="+mn-lt"/>
                <a:cs typeface="+mn-lt"/>
              </a:rPr>
              <a:t>is</a:t>
            </a:r>
            <a:r>
              <a:rPr lang="de" sz="2800" dirty="0">
                <a:ea typeface="+mn-lt"/>
                <a:cs typeface="+mn-lt"/>
              </a:rPr>
              <a:t>: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altLang="zh-CN" sz="2800" dirty="0">
              <a:ea typeface="+mn-lt"/>
              <a:cs typeface="+mn-lt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zh-CN" altLang="en-US" sz="2800" dirty="0">
                <a:ea typeface="+mn-lt"/>
                <a:cs typeface="+mn-lt"/>
              </a:rPr>
              <a:t>   现在</a:t>
            </a:r>
            <a:r>
              <a:rPr lang="de" sz="2800" dirty="0">
                <a:ea typeface="+mn-lt"/>
                <a:cs typeface="+mn-lt"/>
              </a:rPr>
              <a:t>   </a:t>
            </a:r>
            <a:r>
              <a:rPr lang="de" altLang="zh-CN" sz="2800" dirty="0">
                <a:ea typeface="+mn-lt"/>
                <a:cs typeface="+mn-lt"/>
              </a:rPr>
              <a:t> </a:t>
            </a:r>
            <a:r>
              <a:rPr lang="zh-CN" altLang="en-US" sz="2800" dirty="0">
                <a:ea typeface="+mn-lt"/>
                <a:cs typeface="+mn-lt"/>
              </a:rPr>
              <a:t>几 点</a:t>
            </a:r>
            <a:r>
              <a:rPr lang="de" sz="2800" dirty="0">
                <a:ea typeface="+mn-lt"/>
                <a:cs typeface="+mn-lt"/>
              </a:rPr>
              <a:t>?   </a:t>
            </a:r>
            <a:r>
              <a:rPr lang="de" sz="2800" dirty="0" err="1">
                <a:ea typeface="+mn-lt"/>
                <a:cs typeface="+mn-lt"/>
              </a:rPr>
              <a:t>xiànzài</a:t>
            </a:r>
            <a:r>
              <a:rPr lang="de" sz="2800" dirty="0">
                <a:ea typeface="+mn-lt"/>
                <a:cs typeface="+mn-lt"/>
              </a:rPr>
              <a:t> </a:t>
            </a:r>
            <a:r>
              <a:rPr lang="de" sz="2800" dirty="0" err="1">
                <a:ea typeface="+mn-lt"/>
                <a:cs typeface="+mn-lt"/>
              </a:rPr>
              <a:t>jǐ</a:t>
            </a:r>
            <a:r>
              <a:rPr lang="de" sz="2800" dirty="0">
                <a:ea typeface="+mn-lt"/>
                <a:cs typeface="+mn-lt"/>
              </a:rPr>
              <a:t>  </a:t>
            </a:r>
            <a:r>
              <a:rPr lang="de" sz="2800" dirty="0" err="1">
                <a:ea typeface="+mn-lt"/>
                <a:cs typeface="+mn-lt"/>
              </a:rPr>
              <a:t>diǎn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2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>
                <a:solidFill>
                  <a:schemeClr val="bg1"/>
                </a:solidFill>
                <a:latin typeface="KaiTi"/>
                <a:ea typeface="KaiTi"/>
              </a:rPr>
              <a:t>现在几点？</a:t>
            </a:r>
            <a:endParaRPr lang="en-US" sz="6600" b="1">
              <a:solidFill>
                <a:schemeClr val="bg1"/>
              </a:solidFill>
              <a:latin typeface="KaiTi"/>
              <a:ea typeface="KaiT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74" y="2232096"/>
            <a:ext cx="5153785" cy="4061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2:00    </a:t>
            </a:r>
            <a:r>
              <a:rPr lang="zh-CN" sz="2400" dirty="0">
                <a:ea typeface="+mn-lt"/>
                <a:cs typeface="+mn-lt"/>
              </a:rPr>
              <a:t>两点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liǎng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                                   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3:05    </a:t>
            </a:r>
            <a:r>
              <a:rPr lang="zh-CN" sz="2400" dirty="0">
                <a:ea typeface="+mn-lt"/>
                <a:cs typeface="+mn-lt"/>
              </a:rPr>
              <a:t>三点零五</a:t>
            </a:r>
            <a:r>
              <a:rPr lang="zh-CN" altLang="en-US" sz="2400" dirty="0">
                <a:ea typeface="+mn-lt"/>
                <a:cs typeface="+mn-lt"/>
              </a:rPr>
              <a:t>分 </a:t>
            </a:r>
            <a:r>
              <a:rPr lang="de" sz="2400" dirty="0" err="1">
                <a:ea typeface="+mn-lt"/>
                <a:cs typeface="+mn-lt"/>
              </a:rPr>
              <a:t>sān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líng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wǔ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fēn</a:t>
            </a:r>
            <a:endParaRPr lang="en-US" sz="2400" dirty="0" err="1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4:10    </a:t>
            </a:r>
            <a:r>
              <a:rPr lang="zh-CN" sz="2400" dirty="0">
                <a:ea typeface="+mn-lt"/>
                <a:cs typeface="+mn-lt"/>
              </a:rPr>
              <a:t>四点十分</a:t>
            </a:r>
            <a:r>
              <a:rPr lang="zh-CN" altLang="en-US" sz="2400" dirty="0">
                <a:ea typeface="+mn-lt"/>
                <a:cs typeface="+mn-lt"/>
              </a:rPr>
              <a:t>  </a:t>
            </a:r>
            <a:r>
              <a:rPr lang="de" sz="2400" dirty="0">
                <a:ea typeface="+mn-lt"/>
                <a:cs typeface="+mn-lt"/>
              </a:rPr>
              <a:t>sì diǎn shí fēn  </a:t>
            </a:r>
            <a:endParaRPr lang="en-US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5:15    </a:t>
            </a:r>
            <a:r>
              <a:rPr lang="zh-CN" sz="2400" dirty="0">
                <a:ea typeface="+mn-lt"/>
                <a:cs typeface="+mn-lt"/>
              </a:rPr>
              <a:t>五点十分 </a:t>
            </a:r>
            <a:r>
              <a:rPr lang="de" sz="2400" dirty="0">
                <a:ea typeface="+mn-lt"/>
                <a:cs typeface="+mn-lt"/>
              </a:rPr>
              <a:t>wǔ diǎn shíwǔ fēn</a:t>
            </a:r>
            <a:r>
              <a:rPr lang="de" altLang="zh-CN" sz="2400" dirty="0">
                <a:ea typeface="+mn-lt"/>
                <a:cs typeface="+mn-lt"/>
              </a:rPr>
              <a:t>                        </a:t>
            </a:r>
          </a:p>
          <a:p>
            <a:pPr>
              <a:lnSpc>
                <a:spcPct val="100000"/>
              </a:lnSpc>
              <a:buNone/>
            </a:pPr>
            <a:r>
              <a:rPr lang="zh-CN" altLang="en-US" sz="2400" dirty="0">
                <a:ea typeface="+mn-lt"/>
                <a:cs typeface="+mn-lt"/>
              </a:rPr>
              <a:t>          五点一刻 </a:t>
            </a:r>
            <a:r>
              <a:rPr lang="de" sz="2400" dirty="0">
                <a:ea typeface="+mn-lt"/>
                <a:cs typeface="+mn-lt"/>
              </a:rPr>
              <a:t>wǔ diǎn yí kè 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6:30    </a:t>
            </a:r>
            <a:r>
              <a:rPr lang="zh-CN" sz="2400" dirty="0">
                <a:ea typeface="+mn-lt"/>
                <a:cs typeface="+mn-lt"/>
              </a:rPr>
              <a:t>六点三十</a:t>
            </a:r>
            <a:r>
              <a:rPr lang="zh-CN" altLang="en-US" sz="2400" dirty="0">
                <a:ea typeface="+mn-lt"/>
                <a:cs typeface="+mn-lt"/>
              </a:rPr>
              <a:t>分 </a:t>
            </a:r>
            <a:r>
              <a:rPr lang="de" sz="2400" dirty="0">
                <a:ea typeface="+mn-lt"/>
                <a:cs typeface="+mn-lt"/>
              </a:rPr>
              <a:t>liù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de" sz="2400" dirty="0">
                <a:ea typeface="+mn-lt"/>
                <a:cs typeface="+mn-lt"/>
              </a:rPr>
              <a:t>diǎn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de" sz="2400" dirty="0">
                <a:ea typeface="+mn-lt"/>
                <a:cs typeface="+mn-lt"/>
              </a:rPr>
              <a:t>sānshí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de" sz="2400" dirty="0">
                <a:ea typeface="+mn-lt"/>
                <a:cs typeface="+mn-lt"/>
              </a:rPr>
              <a:t>fēn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endParaRPr lang="en-US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           </a:t>
            </a:r>
            <a:r>
              <a:rPr lang="zh-CN" altLang="en-US" sz="2400" dirty="0">
                <a:ea typeface="+mn-lt"/>
                <a:cs typeface="+mn-lt"/>
              </a:rPr>
              <a:t>六点半 </a:t>
            </a:r>
            <a:r>
              <a:rPr lang="de" sz="2400" dirty="0">
                <a:ea typeface="+mn-lt"/>
                <a:cs typeface="+mn-lt"/>
              </a:rPr>
              <a:t>liù diǎn bàn    </a:t>
            </a:r>
            <a:r>
              <a:rPr lang="de" sz="1800" dirty="0">
                <a:ea typeface="+mn-lt"/>
                <a:cs typeface="+mn-lt"/>
              </a:rPr>
              <a:t>   </a:t>
            </a:r>
            <a:r>
              <a:rPr lang="zh-CN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altLang="zh-CN" sz="36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zh-CN" sz="1800" dirty="0">
                <a:ea typeface="+mn-lt"/>
                <a:cs typeface="+mn-lt"/>
              </a:rPr>
              <a:t>           </a:t>
            </a:r>
            <a:r>
              <a:rPr lang="de" altLang="zh-CN" sz="1800" dirty="0">
                <a:ea typeface="+mn-lt"/>
                <a:cs typeface="+mn-lt"/>
              </a:rPr>
              <a:t>                                                            </a:t>
            </a:r>
            <a:r>
              <a:rPr lang="en-US" altLang="zh-CN" sz="18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DAA71-DC87-4C38-895B-259C0031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460" y="2232097"/>
            <a:ext cx="5745271" cy="426077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7:45  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zh-CN" altLang="en-US" sz="2400" dirty="0">
                <a:ea typeface="+mn-lt"/>
                <a:cs typeface="+mn-lt"/>
              </a:rPr>
              <a:t>七点四十五分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qī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sìshíwǔ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fēn</a:t>
            </a:r>
            <a:r>
              <a:rPr lang="en-US" sz="2400" dirty="0">
                <a:ea typeface="+mn-lt"/>
                <a:cs typeface="+mn-lt"/>
              </a:rPr>
              <a:t>   </a:t>
            </a:r>
            <a:endParaRPr lang="en-US" altLang="zh-CN" sz="2400" dirty="0"/>
          </a:p>
          <a:p>
            <a:pPr>
              <a:buNone/>
            </a:pPr>
            <a:r>
              <a:rPr lang="zh-CN" altLang="en-US" sz="2400" dirty="0">
                <a:ea typeface="+mn-lt"/>
                <a:cs typeface="+mn-lt"/>
              </a:rPr>
              <a:t>          七点三刻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qī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sān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kè</a:t>
            </a:r>
            <a:r>
              <a:rPr lang="en-US" sz="2400" dirty="0">
                <a:ea typeface="+mn-lt"/>
                <a:cs typeface="+mn-lt"/>
              </a:rPr>
              <a:t>   </a:t>
            </a:r>
            <a:endParaRPr lang="en-US" altLang="zh-CN" sz="2400" dirty="0"/>
          </a:p>
          <a:p>
            <a:pPr>
              <a:buNone/>
            </a:pPr>
            <a:r>
              <a:rPr lang="zh-CN" altLang="en-US" sz="2400" dirty="0">
                <a:ea typeface="+mn-lt"/>
                <a:cs typeface="+mn-lt"/>
              </a:rPr>
              <a:t>           差一刻八点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chà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yí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kè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bā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en-US" sz="2400" dirty="0">
                <a:ea typeface="+mn-lt"/>
                <a:cs typeface="+mn-lt"/>
              </a:rPr>
              <a:t>   </a:t>
            </a:r>
            <a:endParaRPr lang="en-US" altLang="zh-CN" sz="2400" dirty="0"/>
          </a:p>
          <a:p>
            <a:pPr>
              <a:buNone/>
            </a:pPr>
            <a:r>
              <a:rPr lang="zh-CN" altLang="en-US" sz="2400" dirty="0">
                <a:ea typeface="+mn-lt"/>
                <a:cs typeface="+mn-lt"/>
              </a:rPr>
              <a:t>           八点差一刻</a:t>
            </a:r>
            <a:r>
              <a:rPr lang="de" sz="2400" dirty="0">
                <a:ea typeface="+mn-lt"/>
                <a:cs typeface="+mn-lt"/>
              </a:rPr>
              <a:t> bā diǎn chà yí kè</a:t>
            </a:r>
            <a:r>
              <a:rPr lang="en-US" sz="2400" dirty="0">
                <a:ea typeface="+mn-lt"/>
                <a:cs typeface="+mn-lt"/>
              </a:rPr>
              <a:t>   </a:t>
            </a:r>
            <a:endParaRPr lang="en-US" sz="2400" dirty="0"/>
          </a:p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9:50   </a:t>
            </a: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zh-CN" altLang="en-US" sz="2400" dirty="0">
                <a:ea typeface="+mn-lt"/>
                <a:cs typeface="+mn-lt"/>
              </a:rPr>
              <a:t>九点五十分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jiǔ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wǔshí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fēn</a:t>
            </a:r>
            <a:r>
              <a:rPr lang="en-US" sz="2400" dirty="0">
                <a:ea typeface="+mn-lt"/>
                <a:cs typeface="+mn-lt"/>
              </a:rPr>
              <a:t>   </a:t>
            </a:r>
            <a:endParaRPr lang="en-US" altLang="zh-CN" sz="2400" dirty="0"/>
          </a:p>
          <a:p>
            <a:pPr>
              <a:buNone/>
            </a:pPr>
            <a:r>
              <a:rPr lang="zh-CN" altLang="en-US" sz="2400" dirty="0">
                <a:ea typeface="+mn-lt"/>
                <a:cs typeface="+mn-lt"/>
              </a:rPr>
              <a:t>           差十分十点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chà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shífēn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shí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en-US" sz="2400" dirty="0">
                <a:ea typeface="+mn-lt"/>
                <a:cs typeface="+mn-lt"/>
              </a:rPr>
              <a:t>  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>
                <a:ea typeface="+mn-lt"/>
                <a:cs typeface="+mn-lt"/>
              </a:rPr>
              <a:t>           十点差十分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shí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diǎn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chà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shí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 err="1">
                <a:ea typeface="+mn-lt"/>
                <a:cs typeface="+mn-lt"/>
              </a:rPr>
              <a:t>fēn</a:t>
            </a:r>
            <a:r>
              <a:rPr lang="en-US" sz="2400" dirty="0">
                <a:ea typeface="+mn-lt"/>
                <a:cs typeface="+mn-lt"/>
              </a:rPr>
              <a:t>  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E56CFB-BC0B-45E3-A96B-B8D4E31A8FD5}"/>
              </a:ext>
            </a:extLst>
          </p:cNvPr>
          <p:cNvSpPr/>
          <p:nvPr/>
        </p:nvSpPr>
        <p:spPr>
          <a:xfrm>
            <a:off x="377870" y="320457"/>
            <a:ext cx="11586571" cy="1576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err="1">
                <a:solidFill>
                  <a:schemeClr val="tx2"/>
                </a:solidFill>
                <a:latin typeface="Arial"/>
              </a:rPr>
              <a:t>When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talking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about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the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clock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,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the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number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two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isn’t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pronounced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the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same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way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it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is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when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counting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, “</a:t>
            </a:r>
            <a:r>
              <a:rPr lang="zh-CN" altLang="en-US" sz="2000">
                <a:solidFill>
                  <a:schemeClr val="tx2"/>
                </a:solidFill>
                <a:ea typeface="+mn-lt"/>
                <a:cs typeface="+mn-lt"/>
              </a:rPr>
              <a:t>二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”, but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rather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with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the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 err="1">
                <a:solidFill>
                  <a:schemeClr val="tx2"/>
                </a:solidFill>
                <a:latin typeface="Arial"/>
              </a:rPr>
              <a:t>word</a:t>
            </a:r>
            <a:r>
              <a:rPr lang="de-DE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de-DE" sz="2000" dirty="0">
                <a:solidFill>
                  <a:schemeClr val="tx2"/>
                </a:solidFill>
                <a:latin typeface="KaiTi"/>
                <a:ea typeface="KaiTi"/>
              </a:rPr>
              <a:t>“</a:t>
            </a:r>
            <a:r>
              <a:rPr lang="zh-CN" altLang="en-US" sz="2000">
                <a:solidFill>
                  <a:schemeClr val="tx2"/>
                </a:solidFill>
                <a:ea typeface="+mn-lt"/>
                <a:cs typeface="+mn-lt"/>
              </a:rPr>
              <a:t>两</a:t>
            </a:r>
            <a:r>
              <a:rPr lang="de-DE" sz="2000" dirty="0">
                <a:solidFill>
                  <a:schemeClr val="tx2"/>
                </a:solidFill>
                <a:latin typeface="KaiTi"/>
                <a:ea typeface="KaiTi"/>
              </a:rPr>
              <a:t>”.</a:t>
            </a:r>
            <a:endParaRPr lang="en-US" altLang="ja-JP" sz="2000" dirty="0">
              <a:solidFill>
                <a:schemeClr val="tx2"/>
              </a:solidFill>
              <a:latin typeface="The Hand Bold"/>
              <a:ea typeface="KaiTi"/>
            </a:endParaRPr>
          </a:p>
          <a:p>
            <a:r>
              <a:rPr lang="ja-JP" sz="2400">
                <a:solidFill>
                  <a:schemeClr val="tx2"/>
                </a:solidFill>
                <a:ea typeface="KaiTi"/>
              </a:rPr>
              <a:t>在谈论时钟时，</a:t>
            </a:r>
            <a:r>
              <a:rPr lang="ja-JP" sz="2400">
                <a:solidFill>
                  <a:schemeClr val="tx2"/>
                </a:solidFill>
                <a:highlight>
                  <a:srgbClr val="FFFF00"/>
                </a:highlight>
                <a:ea typeface="KaiTi"/>
              </a:rPr>
              <a:t>数字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KaiTi"/>
              </a:rPr>
              <a:t>2</a:t>
            </a:r>
            <a:r>
              <a:rPr lang="ja-JP" sz="2400">
                <a:solidFill>
                  <a:schemeClr val="tx2"/>
                </a:solidFill>
                <a:highlight>
                  <a:srgbClr val="FFFF00"/>
                </a:highlight>
                <a:ea typeface="KaiTi"/>
              </a:rPr>
              <a:t>的发音</a:t>
            </a:r>
            <a:r>
              <a:rPr lang="ja-JP" sz="2400">
                <a:solidFill>
                  <a:schemeClr val="tx2"/>
                </a:solidFill>
                <a:ea typeface="KaiTi"/>
              </a:rPr>
              <a:t>与计数</a:t>
            </a:r>
            <a:r>
              <a:rPr lang="en-US" sz="2400" dirty="0">
                <a:solidFill>
                  <a:schemeClr val="tx2"/>
                </a:solidFill>
                <a:latin typeface="KaiTi"/>
              </a:rPr>
              <a:t>“</a:t>
            </a:r>
            <a:r>
              <a:rPr lang="ja-JP" sz="2400">
                <a:solidFill>
                  <a:schemeClr val="tx2"/>
                </a:solidFill>
                <a:ea typeface="KaiTi"/>
              </a:rPr>
              <a:t>二</a:t>
            </a:r>
            <a:r>
              <a:rPr lang="en-US" sz="2400" dirty="0">
                <a:solidFill>
                  <a:schemeClr val="tx2"/>
                </a:solidFill>
                <a:latin typeface="KaiTi"/>
              </a:rPr>
              <a:t>”</a:t>
            </a:r>
            <a:r>
              <a:rPr lang="ja-JP" sz="2400">
                <a:solidFill>
                  <a:schemeClr val="tx2"/>
                </a:solidFill>
                <a:ea typeface="KaiTi"/>
              </a:rPr>
              <a:t>的方式不同，而是</a:t>
            </a:r>
            <a:r>
              <a:rPr lang="ja-JP" sz="2400">
                <a:solidFill>
                  <a:schemeClr val="tx2"/>
                </a:solidFill>
                <a:highlight>
                  <a:srgbClr val="FFFF00"/>
                </a:highlight>
                <a:ea typeface="KaiTi"/>
              </a:rPr>
              <a:t>用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KaiTi"/>
              </a:rPr>
              <a:t>“</a:t>
            </a:r>
            <a:r>
              <a:rPr lang="ja-JP" sz="2400">
                <a:solidFill>
                  <a:schemeClr val="tx2"/>
                </a:solidFill>
                <a:highlight>
                  <a:srgbClr val="FFFF00"/>
                </a:highlight>
                <a:ea typeface="KaiTi"/>
              </a:rPr>
              <a:t>两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KaiTi"/>
              </a:rPr>
              <a:t>”</a:t>
            </a:r>
            <a:r>
              <a:rPr lang="ja-JP" sz="2400">
                <a:solidFill>
                  <a:schemeClr val="tx2"/>
                </a:solidFill>
                <a:highlight>
                  <a:srgbClr val="FFFF00"/>
                </a:highlight>
                <a:ea typeface="KaiTi"/>
              </a:rPr>
              <a:t>来发音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latin typeface="KaiTi"/>
              </a:rPr>
              <a:t>。</a:t>
            </a:r>
            <a:endParaRPr lang="en-US" sz="240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716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A1A64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de" sz="6800" dirty="0">
                <a:solidFill>
                  <a:schemeClr val="bg1"/>
                </a:solidFill>
                <a:ea typeface="+mj-lt"/>
                <a:cs typeface="+mj-lt"/>
              </a:rPr>
              <a:t>Parts </a:t>
            </a:r>
            <a:r>
              <a:rPr lang="de" sz="6800" dirty="0" err="1">
                <a:solidFill>
                  <a:schemeClr val="bg1"/>
                </a:solidFill>
                <a:ea typeface="+mj-lt"/>
                <a:cs typeface="+mj-lt"/>
              </a:rPr>
              <a:t>of</a:t>
            </a:r>
            <a:r>
              <a:rPr lang="de" sz="68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de" sz="6800" dirty="0" err="1">
                <a:solidFill>
                  <a:schemeClr val="bg1"/>
                </a:solidFill>
                <a:ea typeface="+mj-lt"/>
                <a:cs typeface="+mj-lt"/>
              </a:rPr>
              <a:t>the</a:t>
            </a:r>
            <a:r>
              <a:rPr lang="de" sz="6800" dirty="0">
                <a:solidFill>
                  <a:schemeClr val="bg1"/>
                </a:solidFill>
                <a:ea typeface="+mj-lt"/>
                <a:cs typeface="+mj-lt"/>
              </a:rPr>
              <a:t> Day </a:t>
            </a:r>
            <a:r>
              <a:rPr lang="ja-JP" altLang="de" sz="7200">
                <a:solidFill>
                  <a:schemeClr val="bg1"/>
                </a:solidFill>
                <a:latin typeface="KaiTi"/>
                <a:ea typeface="KaiTi"/>
                <a:cs typeface="+mj-lt"/>
              </a:rPr>
              <a:t>一天里</a:t>
            </a:r>
            <a:r>
              <a:rPr lang="de" sz="7200" dirty="0">
                <a:solidFill>
                  <a:srgbClr val="C00000"/>
                </a:solidFill>
                <a:latin typeface="KaiTi"/>
                <a:ea typeface="+mj-lt"/>
                <a:cs typeface="+mj-lt"/>
              </a:rPr>
              <a:t> </a:t>
            </a:r>
            <a:r>
              <a:rPr lang="en-US" sz="6800" dirty="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en-US" sz="6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2" y="2461529"/>
            <a:ext cx="11861005" cy="3090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zh-CN" altLang="en-US" dirty="0">
                <a:ea typeface="+mn-lt"/>
                <a:cs typeface="+mn-lt"/>
              </a:rPr>
              <a:t>早上</a:t>
            </a:r>
            <a:r>
              <a:rPr lang="de" dirty="0">
                <a:ea typeface="+mn-lt"/>
                <a:cs typeface="+mn-lt"/>
              </a:rPr>
              <a:t>           </a:t>
            </a:r>
            <a:r>
              <a:rPr lang="de" altLang="zh-CN" dirty="0">
                <a:ea typeface="+mn-lt"/>
                <a:cs typeface="+mn-lt"/>
              </a:rPr>
              <a:t> </a:t>
            </a:r>
            <a:r>
              <a:rPr lang="zh-CN" altLang="en-US" dirty="0">
                <a:ea typeface="+mn-lt"/>
                <a:cs typeface="+mn-lt"/>
              </a:rPr>
              <a:t>上午</a:t>
            </a:r>
            <a:r>
              <a:rPr lang="de" dirty="0">
                <a:ea typeface="+mn-lt"/>
                <a:cs typeface="+mn-lt"/>
              </a:rPr>
              <a:t>          </a:t>
            </a:r>
            <a:r>
              <a:rPr lang="de" altLang="zh-CN" dirty="0">
                <a:ea typeface="+mn-lt"/>
                <a:cs typeface="+mn-lt"/>
              </a:rPr>
              <a:t> </a:t>
            </a:r>
            <a:r>
              <a:rPr lang="zh-CN" altLang="en-US" dirty="0">
                <a:ea typeface="+mn-lt"/>
                <a:cs typeface="+mn-lt"/>
              </a:rPr>
              <a:t>中午</a:t>
            </a:r>
            <a:r>
              <a:rPr lang="de" dirty="0">
                <a:ea typeface="+mn-lt"/>
                <a:cs typeface="+mn-lt"/>
              </a:rPr>
              <a:t>          </a:t>
            </a:r>
            <a:r>
              <a:rPr lang="de" altLang="zh-CN" dirty="0">
                <a:ea typeface="+mn-lt"/>
                <a:cs typeface="+mn-lt"/>
              </a:rPr>
              <a:t> </a:t>
            </a:r>
            <a:r>
              <a:rPr lang="zh-CN" altLang="en-US" dirty="0">
                <a:ea typeface="+mn-lt"/>
                <a:cs typeface="+mn-lt"/>
              </a:rPr>
              <a:t>下午</a:t>
            </a:r>
            <a:r>
              <a:rPr lang="de" dirty="0">
                <a:ea typeface="+mn-lt"/>
                <a:cs typeface="+mn-lt"/>
              </a:rPr>
              <a:t>        </a:t>
            </a:r>
            <a:r>
              <a:rPr lang="de" altLang="zh-CN" dirty="0">
                <a:ea typeface="+mn-lt"/>
                <a:cs typeface="+mn-lt"/>
              </a:rPr>
              <a:t> </a:t>
            </a:r>
            <a:r>
              <a:rPr lang="zh-CN" altLang="en-US" dirty="0">
                <a:ea typeface="+mn-lt"/>
                <a:cs typeface="+mn-lt"/>
              </a:rPr>
              <a:t>晚上</a:t>
            </a:r>
            <a:r>
              <a:rPr lang="de" dirty="0">
                <a:ea typeface="+mn-lt"/>
                <a:cs typeface="+mn-lt"/>
              </a:rPr>
              <a:t>         </a:t>
            </a:r>
            <a:r>
              <a:rPr lang="de" altLang="zh-CN" dirty="0">
                <a:ea typeface="+mn-lt"/>
                <a:cs typeface="+mn-lt"/>
              </a:rPr>
              <a:t> </a:t>
            </a:r>
            <a:r>
              <a:rPr lang="zh-CN" altLang="en-US" dirty="0">
                <a:ea typeface="+mn-lt"/>
                <a:cs typeface="+mn-lt"/>
              </a:rPr>
              <a:t>夜里</a:t>
            </a:r>
            <a:r>
              <a:rPr lang="de" dirty="0">
                <a:ea typeface="+mn-lt"/>
                <a:cs typeface="+mn-lt"/>
              </a:rPr>
              <a:t>  </a:t>
            </a:r>
            <a:r>
              <a:rPr lang="de" altLang="zh-CN" dirty="0">
                <a:ea typeface="+mn-lt"/>
                <a:cs typeface="+mn-lt"/>
              </a:rPr>
              <a:t>      </a:t>
            </a:r>
            <a:r>
              <a:rPr lang="zh-CN" altLang="en-US" dirty="0">
                <a:ea typeface="+mn-lt"/>
                <a:cs typeface="+mn-lt"/>
              </a:rPr>
              <a:t>半夜</a:t>
            </a:r>
            <a:r>
              <a:rPr lang="en-US" altLang="zh-CN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zǎoshang                shàngwǔ            zhōngwǔ               xiàwǔ          wǎnshang               yèlǐ                 bànyè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 marL="0" indent="0">
              <a:buNone/>
            </a:pPr>
            <a:r>
              <a:rPr lang="de" sz="2400" dirty="0">
                <a:ea typeface="+mn-lt"/>
                <a:cs typeface="+mn-lt"/>
              </a:rPr>
              <a:t>early morning            morning               noon                   afternoon           evening                night               midnight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C0565A-1D31-49F8-802A-E2E3E941304C}"/>
              </a:ext>
            </a:extLst>
          </p:cNvPr>
          <p:cNvSpPr/>
          <p:nvPr/>
        </p:nvSpPr>
        <p:spPr>
          <a:xfrm>
            <a:off x="120498" y="5183588"/>
            <a:ext cx="11920600" cy="1294356"/>
          </a:xfrm>
          <a:prstGeom prst="roundRect">
            <a:avLst/>
          </a:prstGeom>
          <a:solidFill>
            <a:schemeClr val="bg2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600"/>
              </a:spcAft>
            </a:pP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When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you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talk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about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the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time,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there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are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also different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parts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of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the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day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.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When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talking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about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your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daily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activities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and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making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plans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, </a:t>
            </a:r>
            <a:endParaRPr lang="en-US" sz="2400" dirty="0">
              <a:solidFill>
                <a:schemeClr val="tx1"/>
              </a:solidFill>
              <a:latin typeface="The Hand Bold"/>
            </a:endParaRPr>
          </a:p>
          <a:p>
            <a:pPr>
              <a:spcAft>
                <a:spcPts val="600"/>
              </a:spcAft>
            </a:pP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t’s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important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to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distinguish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which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time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of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the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day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you’re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talking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 </a:t>
            </a:r>
            <a:r>
              <a:rPr lang="de-DE" sz="2400" dirty="0" err="1">
                <a:solidFill>
                  <a:schemeClr val="tx1"/>
                </a:solidFill>
                <a:latin typeface="The Hand Bold"/>
              </a:rPr>
              <a:t>about</a:t>
            </a:r>
            <a:r>
              <a:rPr lang="de-DE" sz="2400" dirty="0">
                <a:solidFill>
                  <a:schemeClr val="tx1"/>
                </a:solidFill>
                <a:latin typeface="The Hand Bold"/>
              </a:rPr>
              <a:t>. </a:t>
            </a:r>
            <a:r>
              <a:rPr lang="de-DE" sz="2400" dirty="0">
                <a:solidFill>
                  <a:schemeClr val="tx1"/>
                </a:solidFill>
                <a:latin typeface="The Hand Bold"/>
                <a:ea typeface="The Hand Bold"/>
                <a:cs typeface="The Hand Bold"/>
              </a:rPr>
              <a:t>​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5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A1A641"/>
          </a:solidFill>
          <a:ln w="38100" cap="rnd">
            <a:solidFill>
              <a:srgbClr val="A1A6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91" y="365125"/>
            <a:ext cx="11872585" cy="13151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" sz="4800" err="1">
                <a:ea typeface="+mj-lt"/>
                <a:cs typeface="+mj-lt"/>
              </a:rPr>
              <a:t>What</a:t>
            </a:r>
            <a:r>
              <a:rPr lang="de" sz="4800">
                <a:ea typeface="+mj-lt"/>
                <a:cs typeface="+mj-lt"/>
              </a:rPr>
              <a:t> time  / </a:t>
            </a:r>
            <a:r>
              <a:rPr lang="de" sz="4800" err="1">
                <a:ea typeface="+mj-lt"/>
                <a:cs typeface="+mj-lt"/>
              </a:rPr>
              <a:t>Milloin</a:t>
            </a:r>
            <a:r>
              <a:rPr lang="de" altLang="zh-CN" sz="4800">
                <a:ea typeface="+mj-lt"/>
                <a:cs typeface="+mj-lt"/>
              </a:rPr>
              <a:t> </a:t>
            </a:r>
            <a:r>
              <a:rPr lang="zh-CN" altLang="en-US" sz="4800">
                <a:latin typeface="KaiTi"/>
                <a:ea typeface="KaiTi"/>
                <a:cs typeface="+mj-lt"/>
              </a:rPr>
              <a:t>什么时候</a:t>
            </a:r>
            <a:r>
              <a:rPr lang="de" sz="4800">
                <a:ea typeface="+mj-lt"/>
                <a:cs typeface="+mj-lt"/>
              </a:rPr>
              <a:t> </a:t>
            </a:r>
            <a:r>
              <a:rPr lang="de" sz="4800" err="1">
                <a:ea typeface="+mj-lt"/>
                <a:cs typeface="+mj-lt"/>
              </a:rPr>
              <a:t>shénme</a:t>
            </a:r>
            <a:r>
              <a:rPr lang="de" sz="4800">
                <a:ea typeface="+mj-lt"/>
                <a:cs typeface="+mj-lt"/>
              </a:rPr>
              <a:t> </a:t>
            </a:r>
            <a:r>
              <a:rPr lang="de" sz="4800" err="1">
                <a:ea typeface="+mj-lt"/>
                <a:cs typeface="+mj-lt"/>
              </a:rPr>
              <a:t>shíhou</a:t>
            </a:r>
            <a:endParaRPr lang="en-US" sz="48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20" y="1686517"/>
            <a:ext cx="11872912" cy="4966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de" sz="2000" dirty="0" err="1">
                <a:ea typeface="+mn-lt"/>
                <a:cs typeface="+mn-lt"/>
              </a:rPr>
              <a:t>Sometimes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we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need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to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ask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when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more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specifically</a:t>
            </a:r>
            <a:r>
              <a:rPr lang="de" sz="2000" dirty="0">
                <a:ea typeface="+mn-lt"/>
                <a:cs typeface="+mn-lt"/>
              </a:rPr>
              <a:t>. </a:t>
            </a:r>
            <a:endParaRPr lang="en-US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de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de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de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de" altLang="zh-CN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endParaRPr lang="de" altLang="zh-CN" sz="20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de" altLang="zh-CN" sz="2000" dirty="0">
                <a:ea typeface="+mn-lt"/>
                <a:cs typeface="+mn-lt"/>
              </a:rPr>
              <a:t>“</a:t>
            </a:r>
            <a:r>
              <a:rPr lang="zh-CN" altLang="en-US" sz="2000">
                <a:ea typeface="+mn-lt"/>
                <a:cs typeface="+mn-lt"/>
              </a:rPr>
              <a:t>什么时候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shénme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shíhou</a:t>
            </a:r>
            <a:r>
              <a:rPr lang="de" sz="2000" dirty="0">
                <a:ea typeface="+mn-lt"/>
                <a:cs typeface="+mn-lt"/>
              </a:rPr>
              <a:t>” </a:t>
            </a:r>
            <a:r>
              <a:rPr lang="de" sz="2000" dirty="0" err="1">
                <a:ea typeface="+mn-lt"/>
                <a:cs typeface="+mn-lt"/>
              </a:rPr>
              <a:t>can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be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used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to</a:t>
            </a:r>
            <a:r>
              <a:rPr lang="de" sz="2000" dirty="0">
                <a:ea typeface="+mn-lt"/>
                <a:cs typeface="+mn-lt"/>
              </a:rPr>
              <a:t> </a:t>
            </a:r>
            <a:r>
              <a:rPr lang="de" sz="2000" dirty="0" err="1">
                <a:ea typeface="+mn-lt"/>
                <a:cs typeface="+mn-lt"/>
              </a:rPr>
              <a:t>ask</a:t>
            </a:r>
            <a:r>
              <a:rPr lang="de" sz="2000" dirty="0">
                <a:ea typeface="+mn-lt"/>
                <a:cs typeface="+mn-lt"/>
              </a:rPr>
              <a:t> “</a:t>
            </a:r>
            <a:r>
              <a:rPr lang="de" sz="2000" dirty="0" err="1">
                <a:ea typeface="+mn-lt"/>
                <a:cs typeface="+mn-lt"/>
              </a:rPr>
              <a:t>when</a:t>
            </a:r>
            <a:r>
              <a:rPr lang="de" sz="2000" dirty="0">
                <a:ea typeface="+mn-lt"/>
                <a:cs typeface="+mn-lt"/>
              </a:rPr>
              <a:t>” . </a:t>
            </a:r>
            <a:r>
              <a:rPr lang="ja-JP" altLang="de" sz="2400">
                <a:highlight>
                  <a:srgbClr val="FFFF00"/>
                </a:highlight>
                <a:latin typeface="KaiTi"/>
                <a:ea typeface="KaiTi"/>
                <a:cs typeface="+mn-lt"/>
              </a:rPr>
              <a:t>最常见的方式问</a:t>
            </a:r>
            <a:r>
              <a:rPr lang="de" sz="2400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“</a:t>
            </a:r>
            <a:r>
              <a:rPr lang="ja-JP" altLang="de" sz="2400">
                <a:highlight>
                  <a:srgbClr val="FFFF00"/>
                </a:highlight>
                <a:latin typeface="KaiTi"/>
                <a:ea typeface="KaiTi"/>
                <a:cs typeface="+mn-lt"/>
              </a:rPr>
              <a:t>何时</a:t>
            </a:r>
            <a:r>
              <a:rPr lang="de" sz="2400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”。</a:t>
            </a:r>
            <a:endParaRPr lang="en-US" sz="2400" dirty="0">
              <a:highlight>
                <a:srgbClr val="FFFF00"/>
              </a:highlight>
              <a:latin typeface="KaiTi"/>
              <a:ea typeface="KaiTi"/>
            </a:endParaRPr>
          </a:p>
          <a:p>
            <a:pPr>
              <a:lnSpc>
                <a:spcPct val="100000"/>
              </a:lnSpc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57D46-9F96-48E8-B7AE-2E8B2CFCB807}"/>
              </a:ext>
            </a:extLst>
          </p:cNvPr>
          <p:cNvSpPr txBox="1"/>
          <p:nvPr/>
        </p:nvSpPr>
        <p:spPr>
          <a:xfrm>
            <a:off x="264091" y="2221558"/>
            <a:ext cx="11315371" cy="232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CN" altLang="en-US" sz="2800" dirty="0">
                <a:ea typeface="+mn-lt"/>
                <a:cs typeface="+mn-lt"/>
              </a:rPr>
              <a:t>几 月 几号</a:t>
            </a:r>
            <a:r>
              <a:rPr lang="de" sz="2800" dirty="0">
                <a:ea typeface="+mn-lt"/>
                <a:cs typeface="+mn-lt"/>
              </a:rPr>
              <a:t>                                 </a:t>
            </a:r>
            <a:r>
              <a:rPr lang="de" altLang="zh-CN" sz="2800" dirty="0">
                <a:ea typeface="+mn-lt"/>
                <a:cs typeface="+mn-lt"/>
              </a:rPr>
              <a:t> </a:t>
            </a:r>
            <a:r>
              <a:rPr lang="zh-CN" altLang="en-US" sz="2800" dirty="0">
                <a:ea typeface="+mn-lt"/>
                <a:cs typeface="+mn-lt"/>
              </a:rPr>
              <a:t>星期 几</a:t>
            </a:r>
            <a:r>
              <a:rPr lang="de" sz="2800" dirty="0">
                <a:ea typeface="+mn-lt"/>
                <a:cs typeface="+mn-lt"/>
              </a:rPr>
              <a:t>                                     </a:t>
            </a:r>
            <a:r>
              <a:rPr lang="de" altLang="zh-CN" sz="2800" dirty="0">
                <a:ea typeface="+mn-lt"/>
                <a:cs typeface="+mn-lt"/>
              </a:rPr>
              <a:t> </a:t>
            </a:r>
            <a:r>
              <a:rPr lang="zh-CN" altLang="en-US" sz="2800" dirty="0">
                <a:ea typeface="+mn-lt"/>
                <a:cs typeface="+mn-lt"/>
              </a:rPr>
              <a:t>几点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pPr marL="228600" indent="-228600">
              <a:spcBef>
                <a:spcPts val="1000"/>
              </a:spcBef>
            </a:pPr>
            <a:r>
              <a:rPr lang="de" sz="2800" dirty="0">
                <a:ea typeface="+mn-lt"/>
                <a:cs typeface="+mn-lt"/>
              </a:rPr>
              <a:t>jǐ yuè jǐ hào                                          xīngqī jǐ                                           jǐ diǎn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pPr marL="228600" indent="-228600">
              <a:spcBef>
                <a:spcPts val="1000"/>
              </a:spcBef>
            </a:pPr>
            <a:r>
              <a:rPr lang="de" sz="2800" dirty="0">
                <a:ea typeface="+mn-lt"/>
                <a:cs typeface="+mn-lt"/>
              </a:rPr>
              <a:t>what day of the month                            what day of the week                      what time/what o'clock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pPr marL="228600" indent="-228600">
              <a:spcBef>
                <a:spcPts val="1000"/>
              </a:spcBef>
            </a:pPr>
            <a:endParaRPr lang="de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A11DEC-324A-4254-81B3-2B52C04A30E5}"/>
              </a:ext>
            </a:extLst>
          </p:cNvPr>
          <p:cNvSpPr/>
          <p:nvPr/>
        </p:nvSpPr>
        <p:spPr>
          <a:xfrm>
            <a:off x="264091" y="5105785"/>
            <a:ext cx="10793259" cy="1586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1000"/>
              </a:spcBef>
            </a:pPr>
            <a:r>
              <a:rPr lang="de" sz="2400" b="1" dirty="0">
                <a:solidFill>
                  <a:schemeClr val="tx2"/>
                </a:solidFill>
                <a:ea typeface="+mn-lt"/>
                <a:cs typeface="+mn-lt"/>
              </a:rPr>
              <a:t>Subj. +      </a:t>
            </a:r>
            <a:r>
              <a:rPr lang="de" altLang="zh-CN" sz="2400" b="1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zh-CN" altLang="en-US" sz="2400" b="1" dirty="0">
                <a:solidFill>
                  <a:schemeClr val="tx2"/>
                </a:solidFill>
                <a:ea typeface="+mn-lt"/>
                <a:cs typeface="+mn-lt"/>
              </a:rPr>
              <a:t>什么时候</a:t>
            </a:r>
            <a:r>
              <a:rPr lang="de" sz="2400" b="1" dirty="0">
                <a:solidFill>
                  <a:schemeClr val="tx2"/>
                </a:solidFill>
                <a:ea typeface="+mn-lt"/>
                <a:cs typeface="+mn-lt"/>
              </a:rPr>
              <a:t>        + </a:t>
            </a:r>
            <a:r>
              <a:rPr lang="de" sz="2400" b="1" dirty="0" err="1">
                <a:solidFill>
                  <a:schemeClr val="tx2"/>
                </a:solidFill>
                <a:ea typeface="+mn-lt"/>
                <a:cs typeface="+mn-lt"/>
              </a:rPr>
              <a:t>Predicate</a:t>
            </a:r>
            <a:r>
              <a:rPr lang="de" sz="2400" b="1" dirty="0">
                <a:solidFill>
                  <a:schemeClr val="tx2"/>
                </a:solidFill>
                <a:ea typeface="+mn-lt"/>
                <a:cs typeface="+mn-lt"/>
              </a:rPr>
              <a:t>  (+ </a:t>
            </a:r>
            <a:r>
              <a:rPr lang="de" sz="2400" b="1" dirty="0" err="1">
                <a:solidFill>
                  <a:schemeClr val="tx2"/>
                </a:solidFill>
                <a:ea typeface="+mn-lt"/>
                <a:cs typeface="+mn-lt"/>
              </a:rPr>
              <a:t>Object</a:t>
            </a:r>
            <a:r>
              <a:rPr lang="de" sz="2400" b="1" dirty="0">
                <a:solidFill>
                  <a:schemeClr val="tx2"/>
                </a:solidFill>
                <a:ea typeface="+mn-lt"/>
                <a:cs typeface="+mn-lt"/>
              </a:rPr>
              <a:t>)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endParaRPr lang="en-US" altLang="zh-CN" sz="2400" dirty="0">
              <a:solidFill>
                <a:schemeClr val="tx2"/>
              </a:solidFill>
              <a:ea typeface="+mn-lt"/>
              <a:cs typeface="+mn-lt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我们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 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什么时候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        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走？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 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when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do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we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leave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?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  <a:p>
            <a:pPr marL="228600" indent="-228600">
              <a:spcBef>
                <a:spcPts val="1000"/>
              </a:spcBef>
            </a:pP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wǒmen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shénme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shíhou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 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zǒu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8" y="365125"/>
            <a:ext cx="11434175" cy="1346439"/>
          </a:xfrm>
          <a:solidFill>
            <a:schemeClr val="accent1"/>
          </a:solidFill>
        </p:spPr>
        <p:txBody>
          <a:bodyPr/>
          <a:lstStyle/>
          <a:p>
            <a:r>
              <a:rPr lang="de" dirty="0">
                <a:ea typeface="+mj-lt"/>
                <a:cs typeface="+mj-lt"/>
              </a:rPr>
              <a:t>Duration </a:t>
            </a:r>
            <a:r>
              <a:rPr lang="de" dirty="0" err="1">
                <a:ea typeface="+mj-lt"/>
                <a:cs typeface="+mj-lt"/>
              </a:rPr>
              <a:t>of</a:t>
            </a:r>
            <a:r>
              <a:rPr lang="de" dirty="0">
                <a:ea typeface="+mj-lt"/>
                <a:cs typeface="+mj-lt"/>
              </a:rPr>
              <a:t> time / </a:t>
            </a:r>
            <a:r>
              <a:rPr lang="de" dirty="0" err="1">
                <a:ea typeface="+mj-lt"/>
                <a:cs typeface="+mj-lt"/>
              </a:rPr>
              <a:t>Ajan</a:t>
            </a:r>
            <a:r>
              <a:rPr lang="de" dirty="0">
                <a:ea typeface="+mj-lt"/>
                <a:cs typeface="+mj-lt"/>
              </a:rPr>
              <a:t> </a:t>
            </a:r>
            <a:r>
              <a:rPr lang="de" dirty="0" err="1">
                <a:ea typeface="+mj-lt"/>
                <a:cs typeface="+mj-lt"/>
              </a:rPr>
              <a:t>kesto</a:t>
            </a:r>
            <a:r>
              <a:rPr lang="de" dirty="0">
                <a:ea typeface="+mj-lt"/>
                <a:cs typeface="+mj-lt"/>
              </a:rPr>
              <a:t>  </a:t>
            </a:r>
            <a:r>
              <a:rPr lang="ja-JP" altLang="de">
                <a:latin typeface="KaiTi"/>
                <a:ea typeface="KaiTi"/>
                <a:cs typeface="+mj-lt"/>
              </a:rPr>
              <a:t>持续时间</a:t>
            </a:r>
            <a:r>
              <a:rPr lang="en-US" dirty="0">
                <a:latin typeface="KaiTi"/>
                <a:ea typeface="+mj-lt"/>
                <a:cs typeface="+mj-lt"/>
              </a:rPr>
              <a:t> </a:t>
            </a:r>
            <a:endParaRPr lang="en-US" dirty="0">
              <a:latin typeface="KaiT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38" y="1929384"/>
            <a:ext cx="5327736" cy="3385576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   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b="1" dirty="0" err="1">
                <a:ea typeface="+mn-lt"/>
                <a:cs typeface="+mn-lt"/>
              </a:rPr>
              <a:t>Subj</a:t>
            </a:r>
            <a:r>
              <a:rPr lang="de" sz="2400" b="1" dirty="0">
                <a:ea typeface="+mn-lt"/>
                <a:cs typeface="+mn-lt"/>
              </a:rPr>
              <a:t>. +       Verb ( +</a:t>
            </a:r>
            <a:r>
              <a:rPr lang="de" altLang="zh-CN" sz="2400" b="1" dirty="0">
                <a:ea typeface="+mn-lt"/>
                <a:cs typeface="+mn-lt"/>
              </a:rPr>
              <a:t> </a:t>
            </a:r>
            <a:r>
              <a:rPr lang="zh-CN" altLang="en-US" sz="2400" b="1" dirty="0">
                <a:ea typeface="+mn-lt"/>
                <a:cs typeface="+mn-lt"/>
              </a:rPr>
              <a:t>了</a:t>
            </a:r>
            <a:r>
              <a:rPr lang="de" sz="2400" b="1" dirty="0">
                <a:ea typeface="+mn-lt"/>
                <a:cs typeface="+mn-lt"/>
              </a:rPr>
              <a:t>) +      Duration</a:t>
            </a:r>
            <a:r>
              <a:rPr lang="en-US" sz="2400" b="1" dirty="0">
                <a:ea typeface="+mn-lt"/>
                <a:cs typeface="+mn-lt"/>
              </a:rPr>
              <a:t> </a:t>
            </a:r>
            <a:endParaRPr lang="en-US" sz="2400" b="1" dirty="0"/>
          </a:p>
          <a:p>
            <a:pPr>
              <a:buNone/>
            </a:pPr>
            <a:r>
              <a:rPr lang="de" sz="2400" dirty="0">
                <a:ea typeface="+mn-lt"/>
                <a:cs typeface="+mn-lt"/>
              </a:rPr>
              <a:t>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我</a:t>
            </a:r>
            <a:r>
              <a:rPr lang="de" sz="2400" dirty="0">
                <a:ea typeface="+mn-lt"/>
                <a:cs typeface="+mn-lt"/>
              </a:rPr>
              <a:t> 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等</a:t>
            </a:r>
            <a:r>
              <a:rPr lang="de" sz="2400" dirty="0">
                <a:ea typeface="+mn-lt"/>
                <a:cs typeface="+mn-lt"/>
              </a:rPr>
              <a:t>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了</a:t>
            </a:r>
            <a:r>
              <a:rPr lang="de" sz="2400" dirty="0">
                <a:ea typeface="+mn-lt"/>
                <a:cs typeface="+mn-lt"/>
              </a:rPr>
              <a:t>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十</a:t>
            </a:r>
            <a:r>
              <a:rPr lang="de" sz="2400" dirty="0">
                <a:ea typeface="+mn-lt"/>
                <a:cs typeface="+mn-lt"/>
              </a:rPr>
              <a:t>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分钟。</a:t>
            </a:r>
            <a:r>
              <a:rPr lang="en-US" altLang="zh-CN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 marL="0" indent="0">
              <a:buNone/>
            </a:pPr>
            <a:r>
              <a:rPr lang="de" sz="2400" dirty="0">
                <a:ea typeface="+mn-lt"/>
                <a:cs typeface="+mn-lt"/>
              </a:rPr>
              <a:t>   </a:t>
            </a:r>
            <a:r>
              <a:rPr lang="de" sz="2000" dirty="0">
                <a:ea typeface="+mn-lt"/>
                <a:cs typeface="+mn-lt"/>
              </a:rPr>
              <a:t> Wǒ             děng         le               shí fēnzhōng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持续时间可以直接在动词之后添加。</a:t>
            </a:r>
            <a:endParaRPr lang="en-US" dirty="0">
              <a:highlight>
                <a:srgbClr val="FFFF00"/>
              </a:highlight>
              <a:latin typeface="KaiTi"/>
              <a:ea typeface="KaiTi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BB5A-C8F5-4D61-BCCB-1E5EBC9A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4667" y="1929384"/>
            <a:ext cx="6288064" cy="3385577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de" sz="2400" b="1" dirty="0" err="1">
                <a:ea typeface="+mn-lt"/>
                <a:cs typeface="+mn-lt"/>
              </a:rPr>
              <a:t>Subj</a:t>
            </a:r>
            <a:r>
              <a:rPr lang="de" sz="2400" b="1" dirty="0">
                <a:ea typeface="+mn-lt"/>
                <a:cs typeface="+mn-lt"/>
              </a:rPr>
              <a:t>. +       Verb ( +</a:t>
            </a:r>
            <a:r>
              <a:rPr lang="de" altLang="zh-CN" sz="2400" b="1" dirty="0">
                <a:ea typeface="+mn-lt"/>
                <a:cs typeface="+mn-lt"/>
              </a:rPr>
              <a:t> </a:t>
            </a:r>
            <a:r>
              <a:rPr lang="zh-CN" altLang="en-US" sz="2400" b="1" dirty="0">
                <a:ea typeface="+mn-lt"/>
                <a:cs typeface="+mn-lt"/>
              </a:rPr>
              <a:t>了</a:t>
            </a:r>
            <a:r>
              <a:rPr lang="de" sz="2400" b="1" dirty="0">
                <a:ea typeface="+mn-lt"/>
                <a:cs typeface="+mn-lt"/>
              </a:rPr>
              <a:t>) +        Duration  (+      Obj.)</a:t>
            </a:r>
            <a:r>
              <a:rPr lang="en-US" sz="2400" b="1" dirty="0">
                <a:ea typeface="+mn-lt"/>
                <a:cs typeface="+mn-lt"/>
              </a:rPr>
              <a:t> </a:t>
            </a:r>
            <a:endParaRPr lang="en-US" sz="2400" b="1" dirty="0"/>
          </a:p>
          <a:p>
            <a:pPr>
              <a:buNone/>
            </a:pPr>
            <a:r>
              <a:rPr lang="de" altLang="zh-CN" sz="2400" dirty="0">
                <a:ea typeface="+mn-lt"/>
                <a:cs typeface="+mn-lt"/>
              </a:rPr>
              <a:t> </a:t>
            </a:r>
            <a:r>
              <a:rPr lang="zh-CN" altLang="en-US" sz="2400" dirty="0">
                <a:ea typeface="+mn-lt"/>
                <a:cs typeface="+mn-lt"/>
              </a:rPr>
              <a:t>他</a:t>
            </a:r>
            <a:r>
              <a:rPr lang="de" sz="2400" dirty="0">
                <a:ea typeface="+mn-lt"/>
                <a:cs typeface="+mn-lt"/>
              </a:rPr>
              <a:t> 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学</a:t>
            </a:r>
            <a:r>
              <a:rPr lang="de" sz="2400" dirty="0">
                <a:ea typeface="+mn-lt"/>
                <a:cs typeface="+mn-lt"/>
              </a:rPr>
              <a:t>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了</a:t>
            </a:r>
            <a:r>
              <a:rPr lang="de" sz="2400" dirty="0">
                <a:ea typeface="+mn-lt"/>
                <a:cs typeface="+mn-lt"/>
              </a:rPr>
              <a:t>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一</a:t>
            </a:r>
            <a:r>
              <a:rPr lang="de" sz="2400" dirty="0">
                <a:ea typeface="+mn-lt"/>
                <a:cs typeface="+mn-lt"/>
              </a:rPr>
              <a:t>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年</a:t>
            </a:r>
            <a:r>
              <a:rPr lang="de" sz="2400" dirty="0">
                <a:ea typeface="+mn-lt"/>
                <a:cs typeface="+mn-lt"/>
              </a:rPr>
              <a:t>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中文 。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>
              <a:buNone/>
            </a:pPr>
            <a:r>
              <a:rPr lang="de" sz="2000" dirty="0">
                <a:ea typeface="+mn-lt"/>
                <a:cs typeface="+mn-lt"/>
              </a:rPr>
              <a:t>  Tā                xué           le               yì nián           Zhōngwén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pPr marL="0" indent="0">
              <a:buNone/>
            </a:pPr>
            <a:r>
              <a:rPr lang="de" sz="2400" dirty="0">
                <a:ea typeface="+mn-lt"/>
                <a:cs typeface="+mn-lt"/>
              </a:rPr>
              <a:t>He </a:t>
            </a:r>
            <a:r>
              <a:rPr lang="de" sz="2400" dirty="0" err="1">
                <a:ea typeface="+mn-lt"/>
                <a:cs typeface="+mn-lt"/>
              </a:rPr>
              <a:t>studied</a:t>
            </a:r>
            <a:r>
              <a:rPr lang="de" sz="2400" dirty="0">
                <a:ea typeface="+mn-lt"/>
                <a:cs typeface="+mn-lt"/>
              </a:rPr>
              <a:t> Chinese </a:t>
            </a:r>
            <a:r>
              <a:rPr lang="de" sz="2400" dirty="0" err="1">
                <a:ea typeface="+mn-lt"/>
                <a:cs typeface="+mn-lt"/>
              </a:rPr>
              <a:t>for</a:t>
            </a:r>
            <a:r>
              <a:rPr lang="de" sz="2400" dirty="0">
                <a:ea typeface="+mn-lt"/>
                <a:cs typeface="+mn-lt"/>
              </a:rPr>
              <a:t> a </a:t>
            </a:r>
            <a:r>
              <a:rPr lang="de" sz="2400" dirty="0" err="1">
                <a:ea typeface="+mn-lt"/>
                <a:cs typeface="+mn-lt"/>
              </a:rPr>
              <a:t>year</a:t>
            </a:r>
            <a:r>
              <a:rPr lang="de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将对象放置在持续时间之后</a:t>
            </a:r>
            <a:r>
              <a:rPr lang="de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。</a:t>
            </a:r>
            <a:endParaRPr lang="en-US" dirty="0">
              <a:highlight>
                <a:srgbClr val="FFFF00"/>
              </a:highlight>
              <a:latin typeface="KaiT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8AB18-9E8B-408F-850A-1B403BD5E72C}"/>
              </a:ext>
            </a:extLst>
          </p:cNvPr>
          <p:cNvSpPr/>
          <p:nvPr/>
        </p:nvSpPr>
        <p:spPr>
          <a:xfrm>
            <a:off x="84453" y="5636842"/>
            <a:ext cx="11951262" cy="866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1. The time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duration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can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be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added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directly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after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verb.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If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there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an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object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after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verb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verb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repeated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Another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possibility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to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put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object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after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 time </a:t>
            </a:r>
            <a:r>
              <a:rPr lang="de" sz="2000" dirty="0" err="1">
                <a:solidFill>
                  <a:schemeClr val="tx1"/>
                </a:solidFill>
                <a:ea typeface="+mn-lt"/>
                <a:cs typeface="+mn-lt"/>
              </a:rPr>
              <a:t>duration</a:t>
            </a:r>
            <a:r>
              <a:rPr lang="de" sz="20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r>
              <a:rPr lang="de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de" altLang="ja-JP" sz="2400" dirty="0">
                <a:solidFill>
                  <a:schemeClr val="tx1"/>
                </a:solidFill>
                <a:ea typeface="+mn-lt"/>
                <a:cs typeface="+mn-lt"/>
              </a:rPr>
              <a:t>  </a:t>
            </a:r>
            <a:endParaRPr lang="ja-JP" altLang="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A1A64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F54B2-AC77-4900-B32A-1C78DD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de" sz="6800" dirty="0">
                <a:ea typeface="+mj-lt"/>
                <a:cs typeface="+mj-lt"/>
              </a:rPr>
              <a:t>2.Expressing </a:t>
            </a:r>
            <a:r>
              <a:rPr lang="de" sz="6800" dirty="0" err="1">
                <a:ea typeface="+mj-lt"/>
                <a:cs typeface="+mj-lt"/>
              </a:rPr>
              <a:t>ongoing</a:t>
            </a:r>
            <a:r>
              <a:rPr lang="de" sz="6800" dirty="0">
                <a:ea typeface="+mj-lt"/>
                <a:cs typeface="+mj-lt"/>
              </a:rPr>
              <a:t> </a:t>
            </a:r>
            <a:r>
              <a:rPr lang="de" sz="6800" dirty="0" err="1">
                <a:ea typeface="+mj-lt"/>
                <a:cs typeface="+mj-lt"/>
              </a:rPr>
              <a:t>duration</a:t>
            </a:r>
            <a:r>
              <a:rPr lang="de" sz="6800" dirty="0">
                <a:ea typeface="+mj-lt"/>
                <a:cs typeface="+mj-lt"/>
              </a:rPr>
              <a:t> </a:t>
            </a:r>
            <a:r>
              <a:rPr lang="de" sz="6800" dirty="0" err="1">
                <a:ea typeface="+mj-lt"/>
                <a:cs typeface="+mj-lt"/>
              </a:rPr>
              <a:t>with</a:t>
            </a:r>
            <a:r>
              <a:rPr lang="de" sz="6800" dirty="0">
                <a:ea typeface="+mj-lt"/>
                <a:cs typeface="+mj-lt"/>
              </a:rPr>
              <a:t> double "le" </a:t>
            </a:r>
            <a:r>
              <a:rPr lang="ja-JP" altLang="de" sz="5300">
                <a:latin typeface="KaiTi"/>
                <a:ea typeface="KaiTi"/>
                <a:cs typeface="+mj-lt"/>
              </a:rPr>
              <a:t>两个“了”的用法</a:t>
            </a:r>
            <a:endParaRPr lang="en-US" sz="6700">
              <a:latin typeface="KaiTi"/>
              <a:ea typeface="KaiT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1BF0-C4D1-4CE6-A550-8854CDD3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4" y="2348664"/>
            <a:ext cx="11872912" cy="4495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" sz="2400" b="1" dirty="0" err="1">
                <a:ea typeface="+mn-lt"/>
                <a:cs typeface="+mn-lt"/>
              </a:rPr>
              <a:t>Subj</a:t>
            </a:r>
            <a:r>
              <a:rPr lang="de" sz="2400" b="1" dirty="0">
                <a:ea typeface="+mn-lt"/>
                <a:cs typeface="+mn-lt"/>
              </a:rPr>
              <a:t>. +  Verb  +   Obj. +       Verb +</a:t>
            </a:r>
            <a:r>
              <a:rPr lang="de" altLang="zh-CN" sz="2400" b="1" dirty="0">
                <a:ea typeface="+mn-lt"/>
                <a:cs typeface="+mn-lt"/>
              </a:rPr>
              <a:t> </a:t>
            </a:r>
            <a:r>
              <a:rPr lang="zh-CN" altLang="en-US" sz="2400" b="1" dirty="0">
                <a:ea typeface="+mn-lt"/>
                <a:cs typeface="+mn-lt"/>
              </a:rPr>
              <a:t>了</a:t>
            </a:r>
            <a:r>
              <a:rPr lang="de" sz="2400" b="1" dirty="0">
                <a:ea typeface="+mn-lt"/>
                <a:cs typeface="+mn-lt"/>
              </a:rPr>
              <a:t> + Duration +</a:t>
            </a:r>
            <a:r>
              <a:rPr lang="de" altLang="zh-CN" sz="2400" b="1" dirty="0">
                <a:ea typeface="+mn-lt"/>
                <a:cs typeface="+mn-lt"/>
              </a:rPr>
              <a:t>      </a:t>
            </a:r>
            <a:r>
              <a:rPr lang="zh-CN" altLang="en-US" sz="2400" b="1" dirty="0">
                <a:ea typeface="+mn-lt"/>
                <a:cs typeface="+mn-lt"/>
              </a:rPr>
              <a:t>了</a:t>
            </a:r>
            <a:r>
              <a:rPr lang="en-US" sz="2400" b="1" dirty="0">
                <a:ea typeface="+mn-lt"/>
                <a:cs typeface="+mn-lt"/>
              </a:rPr>
              <a:t> </a:t>
            </a:r>
            <a:endParaRPr lang="en-US" altLang="zh-CN" sz="2400" b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KaiTi"/>
                <a:ea typeface="KaiTi"/>
                <a:cs typeface="+mn-lt"/>
              </a:rPr>
              <a:t>我</a:t>
            </a:r>
            <a:r>
              <a:rPr lang="de" dirty="0">
                <a:latin typeface="KaiTi"/>
                <a:ea typeface="+mn-lt"/>
                <a:cs typeface="+mn-lt"/>
              </a:rPr>
              <a:t>   </a:t>
            </a:r>
            <a:r>
              <a:rPr lang="de" altLang="zh-CN" dirty="0">
                <a:latin typeface="KaiTi"/>
                <a:ea typeface="+mn-lt"/>
                <a:cs typeface="+mn-lt"/>
              </a:rPr>
              <a:t> </a:t>
            </a:r>
            <a:r>
              <a:rPr lang="zh-CN" altLang="en-US" dirty="0">
                <a:latin typeface="KaiTi"/>
                <a:ea typeface="KaiTi"/>
                <a:cs typeface="+mn-lt"/>
              </a:rPr>
              <a:t>学</a:t>
            </a:r>
            <a:r>
              <a:rPr lang="de" dirty="0">
                <a:latin typeface="KaiTi"/>
                <a:ea typeface="+mn-lt"/>
                <a:cs typeface="+mn-lt"/>
              </a:rPr>
              <a:t>   </a:t>
            </a:r>
            <a:r>
              <a:rPr lang="de" altLang="zh-CN" dirty="0">
                <a:latin typeface="KaiTi"/>
                <a:ea typeface="+mn-lt"/>
                <a:cs typeface="+mn-lt"/>
              </a:rPr>
              <a:t> </a:t>
            </a:r>
            <a:r>
              <a:rPr lang="zh-CN" altLang="en-US" dirty="0">
                <a:latin typeface="KaiTi"/>
                <a:ea typeface="KaiTi"/>
                <a:cs typeface="+mn-lt"/>
              </a:rPr>
              <a:t>汉语</a:t>
            </a:r>
            <a:r>
              <a:rPr lang="de" dirty="0">
                <a:latin typeface="KaiTi"/>
                <a:ea typeface="+mn-lt"/>
                <a:cs typeface="+mn-lt"/>
              </a:rPr>
              <a:t> </a:t>
            </a:r>
            <a:r>
              <a:rPr lang="de" altLang="zh-CN" dirty="0">
                <a:latin typeface="KaiTi"/>
                <a:ea typeface="+mn-lt"/>
                <a:cs typeface="+mn-lt"/>
              </a:rPr>
              <a:t> </a:t>
            </a:r>
            <a:r>
              <a:rPr lang="zh-CN" altLang="en-US" dirty="0">
                <a:latin typeface="KaiTi"/>
                <a:ea typeface="KaiTi"/>
                <a:cs typeface="+mn-lt"/>
              </a:rPr>
              <a:t>学</a:t>
            </a:r>
            <a:r>
              <a:rPr lang="de" dirty="0">
                <a:latin typeface="KaiTi"/>
                <a:ea typeface="+mn-lt"/>
                <a:cs typeface="+mn-lt"/>
              </a:rPr>
              <a:t>   </a:t>
            </a:r>
            <a:r>
              <a:rPr lang="zh-CN" altLang="en-US" dirty="0">
                <a:latin typeface="KaiTi"/>
                <a:ea typeface="KaiTi"/>
                <a:cs typeface="+mn-lt"/>
              </a:rPr>
              <a:t>了</a:t>
            </a:r>
            <a:r>
              <a:rPr lang="de" dirty="0">
                <a:latin typeface="KaiTi"/>
                <a:ea typeface="+mn-lt"/>
                <a:cs typeface="+mn-lt"/>
              </a:rPr>
              <a:t>  </a:t>
            </a:r>
            <a:r>
              <a:rPr lang="de" altLang="zh-CN" dirty="0">
                <a:latin typeface="KaiTi"/>
                <a:ea typeface="+mn-lt"/>
                <a:cs typeface="+mn-lt"/>
              </a:rPr>
              <a:t> </a:t>
            </a:r>
            <a:r>
              <a:rPr lang="zh-CN" altLang="en-US" dirty="0">
                <a:latin typeface="KaiTi"/>
                <a:ea typeface="KaiTi"/>
                <a:cs typeface="+mn-lt"/>
              </a:rPr>
              <a:t>一年</a:t>
            </a:r>
            <a:r>
              <a:rPr lang="de" dirty="0">
                <a:latin typeface="KaiTi"/>
                <a:ea typeface="+mn-lt"/>
                <a:cs typeface="+mn-lt"/>
              </a:rPr>
              <a:t>   </a:t>
            </a:r>
            <a:r>
              <a:rPr lang="de" altLang="zh-CN" dirty="0">
                <a:latin typeface="KaiTi"/>
                <a:ea typeface="+mn-lt"/>
                <a:cs typeface="+mn-lt"/>
              </a:rPr>
              <a:t> </a:t>
            </a:r>
            <a:r>
              <a:rPr lang="zh-CN" altLang="en-US" dirty="0">
                <a:latin typeface="KaiTi"/>
                <a:ea typeface="KaiTi"/>
                <a:cs typeface="+mn-lt"/>
              </a:rPr>
              <a:t>了。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" sz="2000" dirty="0">
                <a:ea typeface="+mn-lt"/>
                <a:cs typeface="+mn-lt"/>
              </a:rPr>
              <a:t>  Wǒ        xué          Hànyǔ        xué          le          yì nián             le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" sz="2000" dirty="0">
                <a:ea typeface="+mn-lt"/>
                <a:cs typeface="+mn-lt"/>
              </a:rPr>
              <a:t>I </a:t>
            </a:r>
            <a:r>
              <a:rPr lang="de" sz="2000" dirty="0" err="1">
                <a:ea typeface="+mn-lt"/>
                <a:cs typeface="+mn-lt"/>
              </a:rPr>
              <a:t>have</a:t>
            </a:r>
            <a:r>
              <a:rPr lang="de" sz="2000" dirty="0">
                <a:ea typeface="+mn-lt"/>
                <a:cs typeface="+mn-lt"/>
              </a:rPr>
              <a:t> </a:t>
            </a:r>
            <a:r>
              <a:rPr lang="de" sz="2000" dirty="0" err="1">
                <a:ea typeface="+mn-lt"/>
                <a:cs typeface="+mn-lt"/>
              </a:rPr>
              <a:t>been</a:t>
            </a:r>
            <a:r>
              <a:rPr lang="de" sz="2000" dirty="0">
                <a:ea typeface="+mn-lt"/>
                <a:cs typeface="+mn-lt"/>
              </a:rPr>
              <a:t> </a:t>
            </a:r>
            <a:r>
              <a:rPr lang="de" sz="2000" dirty="0" err="1">
                <a:ea typeface="+mn-lt"/>
                <a:cs typeface="+mn-lt"/>
              </a:rPr>
              <a:t>studying</a:t>
            </a:r>
            <a:r>
              <a:rPr lang="de" sz="2000" dirty="0">
                <a:ea typeface="+mn-lt"/>
                <a:cs typeface="+mn-lt"/>
              </a:rPr>
              <a:t> Chinese </a:t>
            </a:r>
            <a:r>
              <a:rPr lang="de" sz="2000" dirty="0" err="1">
                <a:ea typeface="+mn-lt"/>
                <a:cs typeface="+mn-lt"/>
              </a:rPr>
              <a:t>for</a:t>
            </a:r>
            <a:r>
              <a:rPr lang="de" sz="2000" dirty="0">
                <a:ea typeface="+mn-lt"/>
                <a:cs typeface="+mn-lt"/>
              </a:rPr>
              <a:t> </a:t>
            </a:r>
            <a:r>
              <a:rPr lang="de" sz="2000" dirty="0" err="1">
                <a:ea typeface="+mn-lt"/>
                <a:cs typeface="+mn-lt"/>
              </a:rPr>
              <a:t>one</a:t>
            </a:r>
            <a:r>
              <a:rPr lang="de" sz="2000" dirty="0">
                <a:ea typeface="+mn-lt"/>
                <a:cs typeface="+mn-lt"/>
              </a:rPr>
              <a:t> </a:t>
            </a:r>
            <a:r>
              <a:rPr lang="de" sz="2000" dirty="0" err="1">
                <a:ea typeface="+mn-lt"/>
                <a:cs typeface="+mn-lt"/>
              </a:rPr>
              <a:t>year</a:t>
            </a:r>
            <a:r>
              <a:rPr lang="de" sz="2000" dirty="0">
                <a:ea typeface="+mn-lt"/>
                <a:cs typeface="+mn-lt"/>
              </a:rPr>
              <a:t>. 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en-US" dirty="0">
              <a:latin typeface="KaiTi"/>
              <a:ea typeface="KaiTi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第一个</a:t>
            </a:r>
            <a:r>
              <a:rPr lang="en-US" altLang="ja-JP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“</a:t>
            </a: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了</a:t>
            </a:r>
            <a:r>
              <a:rPr lang="en-US" altLang="ja-JP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”</a:t>
            </a: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是放在动词之后</a:t>
            </a:r>
            <a:r>
              <a:rPr lang="ja-JP" altLang="en-US" dirty="0">
                <a:latin typeface="KaiTi"/>
                <a:ea typeface="KaiTi"/>
                <a:cs typeface="+mn-lt"/>
              </a:rPr>
              <a:t>（表示该动作已完成），然后是持续时间，其后是一个</a:t>
            </a: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附加的</a:t>
            </a:r>
            <a:r>
              <a:rPr lang="en-US" altLang="ja-JP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“</a:t>
            </a: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了</a:t>
            </a:r>
            <a:r>
              <a:rPr lang="en-US" altLang="ja-JP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”</a:t>
            </a:r>
            <a:r>
              <a:rPr lang="ja-JP" altLang="en-US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，告诉我们该动作尚未结束且仍在进行中</a:t>
            </a:r>
            <a:r>
              <a:rPr lang="en-US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。</a:t>
            </a:r>
            <a:endParaRPr lang="en-US" dirty="0">
              <a:highlight>
                <a:srgbClr val="FFFF00"/>
              </a:highlight>
              <a:latin typeface="KaiTi"/>
              <a:ea typeface="KaiT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C1CA6-7D91-44EE-814E-67F5260E6F98}"/>
              </a:ext>
            </a:extLst>
          </p:cNvPr>
          <p:cNvSpPr/>
          <p:nvPr/>
        </p:nvSpPr>
        <p:spPr>
          <a:xfrm>
            <a:off x="7110609" y="2554265"/>
            <a:ext cx="4926901" cy="2453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" sz="2400" dirty="0">
                <a:ea typeface="+mn-lt"/>
                <a:cs typeface="+mn-lt"/>
              </a:rPr>
              <a:t> 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The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first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“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了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le”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is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placed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after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verb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(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to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indicate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that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action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is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completed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),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followed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by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duration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,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followed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by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an additional </a:t>
            </a:r>
            <a:r>
              <a:rPr lang="de" altLang="zh-CN" sz="2400" dirty="0">
                <a:solidFill>
                  <a:schemeClr val="tx2"/>
                </a:solidFill>
                <a:ea typeface="+mn-lt"/>
                <a:cs typeface="+mn-lt"/>
              </a:rPr>
              <a:t>“</a:t>
            </a:r>
            <a:r>
              <a:rPr lang="zh-CN" altLang="en-US" sz="2400" dirty="0">
                <a:solidFill>
                  <a:schemeClr val="tx2"/>
                </a:solidFill>
                <a:ea typeface="+mn-lt"/>
                <a:cs typeface="+mn-lt"/>
              </a:rPr>
              <a:t>了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le”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which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tells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us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that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action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has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not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concluded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and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is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de" sz="2400" dirty="0" err="1">
                <a:solidFill>
                  <a:schemeClr val="tx2"/>
                </a:solidFill>
                <a:ea typeface="+mn-lt"/>
                <a:cs typeface="+mn-lt"/>
              </a:rPr>
              <a:t>ongoing</a:t>
            </a:r>
            <a:r>
              <a:rPr lang="de" sz="2400" dirty="0">
                <a:solidFill>
                  <a:schemeClr val="tx2"/>
                </a:solidFill>
                <a:ea typeface="+mn-lt"/>
                <a:cs typeface="+mn-lt"/>
              </a:rPr>
              <a:t>. 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A1A64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72CB-6110-4263-A3E5-5964EE9E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" y="389315"/>
            <a:ext cx="12055744" cy="13242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" sz="4400" dirty="0">
                <a:ea typeface="+mj-lt"/>
                <a:cs typeface="+mj-lt"/>
              </a:rPr>
              <a:t>3. </a:t>
            </a:r>
            <a:r>
              <a:rPr lang="de" altLang="zh-CN" sz="4400" dirty="0">
                <a:ea typeface="+mj-lt"/>
                <a:cs typeface="+mj-lt"/>
              </a:rPr>
              <a:t>“</a:t>
            </a:r>
            <a:r>
              <a:rPr lang="zh-CN" altLang="en-US" sz="4400">
                <a:ea typeface="+mj-lt"/>
                <a:cs typeface="+mj-lt"/>
              </a:rPr>
              <a:t>的</a:t>
            </a:r>
            <a:r>
              <a:rPr lang="de" sz="4400" dirty="0">
                <a:ea typeface="+mj-lt"/>
                <a:cs typeface="+mj-lt"/>
              </a:rPr>
              <a:t> de” </a:t>
            </a:r>
            <a:r>
              <a:rPr lang="de" sz="4400" dirty="0" err="1">
                <a:ea typeface="+mj-lt"/>
                <a:cs typeface="+mj-lt"/>
              </a:rPr>
              <a:t>can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be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used</a:t>
            </a:r>
            <a:r>
              <a:rPr lang="de" sz="4400" dirty="0">
                <a:ea typeface="+mj-lt"/>
                <a:cs typeface="+mj-lt"/>
              </a:rPr>
              <a:t> in </a:t>
            </a:r>
            <a:r>
              <a:rPr lang="de" sz="4400" dirty="0" err="1">
                <a:ea typeface="+mj-lt"/>
                <a:cs typeface="+mj-lt"/>
              </a:rPr>
              <a:t>this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pattern</a:t>
            </a:r>
            <a:r>
              <a:rPr lang="de" sz="4400" dirty="0">
                <a:ea typeface="+mj-lt"/>
                <a:cs typeface="+mj-lt"/>
              </a:rPr>
              <a:t>, </a:t>
            </a:r>
            <a:r>
              <a:rPr lang="de" sz="4400" dirty="0" err="1">
                <a:ea typeface="+mj-lt"/>
                <a:cs typeface="+mj-lt"/>
              </a:rPr>
              <a:t>which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must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be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placed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between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the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duration</a:t>
            </a:r>
            <a:r>
              <a:rPr lang="de" sz="4400" dirty="0">
                <a:ea typeface="+mj-lt"/>
                <a:cs typeface="+mj-lt"/>
              </a:rPr>
              <a:t> and </a:t>
            </a:r>
            <a:r>
              <a:rPr lang="de" sz="4400" dirty="0" err="1">
                <a:ea typeface="+mj-lt"/>
                <a:cs typeface="+mj-lt"/>
              </a:rPr>
              <a:t>the</a:t>
            </a:r>
            <a:r>
              <a:rPr lang="de" sz="4400" dirty="0">
                <a:ea typeface="+mj-lt"/>
                <a:cs typeface="+mj-lt"/>
              </a:rPr>
              <a:t> </a:t>
            </a:r>
            <a:r>
              <a:rPr lang="de" sz="4400" dirty="0" err="1">
                <a:ea typeface="+mj-lt"/>
                <a:cs typeface="+mj-lt"/>
              </a:rPr>
              <a:t>object</a:t>
            </a:r>
            <a:r>
              <a:rPr lang="de" sz="4400" dirty="0">
                <a:ea typeface="+mj-lt"/>
                <a:cs typeface="+mj-lt"/>
              </a:rPr>
              <a:t>.</a:t>
            </a:r>
            <a:r>
              <a:rPr lang="en-US" sz="4400" dirty="0">
                <a:ea typeface="+mj-lt"/>
                <a:cs typeface="+mj-lt"/>
              </a:rPr>
              <a:t> </a:t>
            </a:r>
            <a:r>
              <a:rPr lang="zh-CN" altLang="en-US" sz="4400">
                <a:highlight>
                  <a:srgbClr val="FFFF00"/>
                </a:highlight>
                <a:ea typeface="+mj-lt"/>
                <a:cs typeface="+mj-lt"/>
              </a:rPr>
              <a:t>“的”放在持续时间和宾语之间。</a:t>
            </a:r>
            <a:r>
              <a:rPr lang="en-US" altLang="zh-CN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C204-40B0-490E-94BA-85D27FAD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2" y="2193883"/>
            <a:ext cx="11229974" cy="45545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  <a:buNone/>
            </a:pPr>
            <a:r>
              <a:rPr lang="de" sz="2400" b="1" dirty="0" err="1">
                <a:highlight>
                  <a:srgbClr val="FFFF00"/>
                </a:highlight>
                <a:ea typeface="+mn-lt"/>
                <a:cs typeface="+mn-lt"/>
              </a:rPr>
              <a:t>Subj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. +      Verb  (+</a:t>
            </a:r>
            <a:r>
              <a:rPr lang="de" altLang="zh-CN" sz="2400" b="1" dirty="0">
                <a:highlight>
                  <a:srgbClr val="FFFF00"/>
                </a:highlight>
                <a:ea typeface="+mn-lt"/>
                <a:cs typeface="+mn-lt"/>
              </a:rPr>
              <a:t>   </a:t>
            </a:r>
            <a:r>
              <a:rPr lang="zh-CN" altLang="en-US" sz="2400" b="1" dirty="0">
                <a:highlight>
                  <a:srgbClr val="FFFF00"/>
                </a:highlight>
                <a:ea typeface="+mn-lt"/>
                <a:cs typeface="+mn-lt"/>
              </a:rPr>
              <a:t>了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 )  +     Duration            +</a:t>
            </a:r>
            <a:r>
              <a:rPr lang="de" altLang="zh-CN" sz="2400" b="1" dirty="0">
                <a:highlight>
                  <a:srgbClr val="FFFF00"/>
                </a:highlight>
                <a:ea typeface="+mn-lt"/>
                <a:cs typeface="+mn-lt"/>
              </a:rPr>
              <a:t>          </a:t>
            </a:r>
            <a:r>
              <a:rPr lang="zh-CN" altLang="en-US" sz="2400" b="1" dirty="0">
                <a:highlight>
                  <a:srgbClr val="FFFF00"/>
                </a:highlight>
                <a:ea typeface="+mn-lt"/>
                <a:cs typeface="+mn-lt"/>
              </a:rPr>
              <a:t>的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 +   Obj.</a:t>
            </a:r>
            <a:r>
              <a:rPr lang="en-US" sz="24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altLang="zh-CN" sz="2400" b="1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dirty="0">
                <a:ea typeface="+mn-lt"/>
                <a:cs typeface="+mn-lt"/>
              </a:rPr>
              <a:t>我</a:t>
            </a:r>
            <a:r>
              <a:rPr lang="de" sz="2400" dirty="0">
                <a:ea typeface="+mn-lt"/>
                <a:cs typeface="+mn-lt"/>
              </a:rPr>
              <a:t> 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学</a:t>
            </a:r>
            <a:r>
              <a:rPr lang="de" sz="2400" dirty="0">
                <a:ea typeface="+mn-lt"/>
                <a:cs typeface="+mn-lt"/>
              </a:rPr>
              <a:t>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了</a:t>
            </a:r>
            <a:r>
              <a:rPr lang="de" sz="2400" dirty="0">
                <a:ea typeface="+mn-lt"/>
                <a:cs typeface="+mn-lt"/>
              </a:rPr>
              <a:t>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两 个 小时</a:t>
            </a:r>
            <a:r>
              <a:rPr lang="de" sz="2400" dirty="0">
                <a:ea typeface="+mn-lt"/>
                <a:cs typeface="+mn-lt"/>
              </a:rPr>
              <a:t>          </a:t>
            </a:r>
            <a:r>
              <a:rPr lang="de" altLang="zh-CN" sz="2400" dirty="0">
                <a:ea typeface="+mn-lt"/>
                <a:cs typeface="+mn-lt"/>
              </a:rPr>
              <a:t>    </a:t>
            </a:r>
            <a:r>
              <a:rPr lang="zh-CN" altLang="en-US" sz="2400" dirty="0">
                <a:ea typeface="+mn-lt"/>
                <a:cs typeface="+mn-lt"/>
              </a:rPr>
              <a:t>的</a:t>
            </a:r>
            <a:r>
              <a:rPr lang="de" sz="2400" dirty="0">
                <a:ea typeface="+mn-lt"/>
                <a:cs typeface="+mn-lt"/>
              </a:rPr>
              <a:t>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汉语。 </a:t>
            </a: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Wǒ           xué         le          liǎng ge xiǎoshí                  de     Hànyǔ </a:t>
            </a: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Subj. +           [Time Word] +       Verb +</a:t>
            </a:r>
            <a:r>
              <a:rPr lang="de" altLang="zh-CN" sz="2400" b="1" dirty="0">
                <a:highlight>
                  <a:srgbClr val="FFFF00"/>
                </a:highlight>
                <a:ea typeface="+mn-lt"/>
                <a:cs typeface="+mn-lt"/>
              </a:rPr>
              <a:t>   </a:t>
            </a:r>
            <a:r>
              <a:rPr lang="zh-CN" altLang="en-US" sz="2400" b="1" dirty="0">
                <a:highlight>
                  <a:srgbClr val="FFFF00"/>
                </a:highlight>
                <a:ea typeface="+mn-lt"/>
                <a:cs typeface="+mn-lt"/>
              </a:rPr>
              <a:t>了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 +      Duration (+</a:t>
            </a:r>
            <a:r>
              <a:rPr lang="de" altLang="zh-CN" sz="2400" b="1" dirty="0">
                <a:highlight>
                  <a:srgbClr val="FFFF00"/>
                </a:highlight>
                <a:ea typeface="+mn-lt"/>
                <a:cs typeface="+mn-lt"/>
              </a:rPr>
              <a:t>       </a:t>
            </a:r>
            <a:r>
              <a:rPr lang="zh-CN" altLang="en-US" sz="2400" b="1" dirty="0">
                <a:highlight>
                  <a:srgbClr val="FFFF00"/>
                </a:highlight>
                <a:ea typeface="+mn-lt"/>
                <a:cs typeface="+mn-lt"/>
              </a:rPr>
              <a:t>的</a:t>
            </a:r>
            <a:r>
              <a:rPr lang="de" sz="2400" b="1" dirty="0">
                <a:highlight>
                  <a:srgbClr val="FFFF00"/>
                </a:highlight>
                <a:ea typeface="+mn-lt"/>
                <a:cs typeface="+mn-lt"/>
              </a:rPr>
              <a:t>)  +     Obj.</a:t>
            </a:r>
            <a:r>
              <a:rPr lang="en-US" sz="24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altLang="zh-CN" sz="2400" b="1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dirty="0">
                <a:ea typeface="+mn-lt"/>
                <a:cs typeface="+mn-lt"/>
              </a:rPr>
              <a:t>老板</a:t>
            </a:r>
            <a:r>
              <a:rPr lang="de" sz="2400" dirty="0">
                <a:ea typeface="+mn-lt"/>
                <a:cs typeface="+mn-lt"/>
              </a:rPr>
              <a:t>  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今天</a:t>
            </a:r>
            <a:r>
              <a:rPr lang="de" sz="2400" dirty="0">
                <a:ea typeface="+mn-lt"/>
                <a:cs typeface="+mn-lt"/>
              </a:rPr>
              <a:t>      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开</a:t>
            </a:r>
            <a:r>
              <a:rPr lang="de" sz="2400" dirty="0">
                <a:ea typeface="+mn-lt"/>
                <a:cs typeface="+mn-lt"/>
              </a:rPr>
              <a:t>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了</a:t>
            </a:r>
            <a:r>
              <a:rPr lang="de" sz="2400" dirty="0">
                <a:ea typeface="+mn-lt"/>
                <a:cs typeface="+mn-lt"/>
              </a:rPr>
              <a:t>     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一 下午</a:t>
            </a:r>
            <a:r>
              <a:rPr lang="de" sz="2400" dirty="0">
                <a:ea typeface="+mn-lt"/>
                <a:cs typeface="+mn-lt"/>
              </a:rPr>
              <a:t> 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的</a:t>
            </a:r>
            <a:r>
              <a:rPr lang="de" sz="2400" dirty="0">
                <a:ea typeface="+mn-lt"/>
                <a:cs typeface="+mn-lt"/>
              </a:rPr>
              <a:t>      </a:t>
            </a:r>
            <a:r>
              <a:rPr lang="de" altLang="zh-CN" sz="2400" dirty="0">
                <a:ea typeface="+mn-lt"/>
                <a:cs typeface="+mn-lt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会 。</a:t>
            </a:r>
            <a:r>
              <a:rPr lang="en-US" altLang="zh-CN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Lǎobǎn             jīntiān              kāi      le           yí xiàwǔ           de       huì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de" sz="2400" dirty="0">
                <a:ea typeface="+mn-lt"/>
                <a:cs typeface="+mn-lt"/>
              </a:rPr>
              <a:t>The </a:t>
            </a:r>
            <a:r>
              <a:rPr lang="de" sz="2400" dirty="0" err="1">
                <a:ea typeface="+mn-lt"/>
                <a:cs typeface="+mn-lt"/>
              </a:rPr>
              <a:t>boss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had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meetings</a:t>
            </a:r>
            <a:r>
              <a:rPr lang="de" sz="2400" dirty="0">
                <a:ea typeface="+mn-lt"/>
                <a:cs typeface="+mn-lt"/>
              </a:rPr>
              <a:t> all </a:t>
            </a:r>
            <a:r>
              <a:rPr lang="de" sz="2400" dirty="0" err="1">
                <a:ea typeface="+mn-lt"/>
                <a:cs typeface="+mn-lt"/>
              </a:rPr>
              <a:t>afternoon</a:t>
            </a:r>
            <a:r>
              <a:rPr lang="de" sz="2400" dirty="0">
                <a:ea typeface="+mn-lt"/>
                <a:cs typeface="+mn-lt"/>
              </a:rPr>
              <a:t> </a:t>
            </a:r>
            <a:r>
              <a:rPr lang="de" sz="2400" dirty="0" err="1">
                <a:ea typeface="+mn-lt"/>
                <a:cs typeface="+mn-lt"/>
              </a:rPr>
              <a:t>today</a:t>
            </a:r>
            <a:r>
              <a:rPr lang="de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5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4221D"/>
      </a:dk2>
      <a:lt2>
        <a:srgbClr val="E2E2E8"/>
      </a:lt2>
      <a:accent1>
        <a:srgbClr val="A1A641"/>
      </a:accent1>
      <a:accent2>
        <a:srgbClr val="B1853B"/>
      </a:accent2>
      <a:accent3>
        <a:srgbClr val="C3654D"/>
      </a:accent3>
      <a:accent4>
        <a:srgbClr val="B13B53"/>
      </a:accent4>
      <a:accent5>
        <a:srgbClr val="C34D97"/>
      </a:accent5>
      <a:accent6>
        <a:srgbClr val="AD3BB1"/>
      </a:accent6>
      <a:hlink>
        <a:srgbClr val="BF3F7A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1260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KaiTi</vt:lpstr>
      <vt:lpstr>Arial</vt:lpstr>
      <vt:lpstr>The Hand Bold</vt:lpstr>
      <vt:lpstr>The Serif Hand Black</vt:lpstr>
      <vt:lpstr>SketchyVTI</vt:lpstr>
      <vt:lpstr>《吃了吗？》第六课语法：时间的表达</vt:lpstr>
      <vt:lpstr>Measure words   量词  </vt:lpstr>
      <vt:lpstr>Asking for and telling the time / 现在几点? Xiànzài jǐ diǎn? </vt:lpstr>
      <vt:lpstr>现在几点？</vt:lpstr>
      <vt:lpstr>Parts of the Day 一天里  </vt:lpstr>
      <vt:lpstr>What time  / Milloin 什么时候 shénme shíhou</vt:lpstr>
      <vt:lpstr>Duration of time / Ajan kesto  持续时间 </vt:lpstr>
      <vt:lpstr>2.Expressing ongoing duration with double "le" 两个“了”的用法</vt:lpstr>
      <vt:lpstr>3. “的 de” can be used in this pattern, which must be placed between the duration and the object. “的”放在持续时间和宾语之间。 </vt:lpstr>
      <vt:lpstr>The Past tense   “了” 过去时态</vt:lpstr>
      <vt:lpstr>Time expressions 时间的表达:</vt:lpstr>
      <vt:lpstr>Expressing "be going to" with "要 yào" </vt:lpstr>
      <vt:lpstr>谢谢！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Cheng Jinhua</cp:lastModifiedBy>
  <cp:revision>343</cp:revision>
  <dcterms:created xsi:type="dcterms:W3CDTF">2021-03-10T14:22:47Z</dcterms:created>
  <dcterms:modified xsi:type="dcterms:W3CDTF">2021-03-11T19:55:06Z</dcterms:modified>
</cp:coreProperties>
</file>