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outdoor, sky, water, lake&#10;&#10;Description automatically generated">
            <a:extLst>
              <a:ext uri="{FF2B5EF4-FFF2-40B4-BE49-F238E27FC236}">
                <a16:creationId xmlns:a16="http://schemas.microsoft.com/office/drawing/2014/main" id="{483FECDC-9B99-4156-8A25-7B89F5A865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765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9600" b="1">
                <a:solidFill>
                  <a:schemeClr val="accent2"/>
                </a:solidFill>
                <a:latin typeface="KaiTi"/>
                <a:ea typeface="KaiTi"/>
                <a:cs typeface="Calibri Light"/>
              </a:rPr>
              <a:t>中文二</a:t>
            </a:r>
            <a:r>
              <a:rPr lang="ja-JP" altLang="en-US" sz="6600">
                <a:solidFill>
                  <a:schemeClr val="accent2"/>
                </a:solidFill>
                <a:latin typeface="KaiTi"/>
                <a:ea typeface="KaiTi"/>
                <a:cs typeface="Calibri Light"/>
              </a:rPr>
              <a:t> </a:t>
            </a:r>
            <a:br>
              <a:rPr lang="ja-JP" altLang="en-US" sz="6600" dirty="0">
                <a:latin typeface="KaiTi"/>
                <a:ea typeface="KaiTi"/>
                <a:cs typeface="Calibri Light"/>
              </a:rPr>
            </a:br>
            <a:r>
              <a:rPr lang="ja-JP" altLang="en-US" sz="6600">
                <a:latin typeface="KaiTi"/>
                <a:ea typeface="KaiTi"/>
                <a:cs typeface="Calibri Light"/>
              </a:rPr>
              <a:t>口语考试： 30个问句 Q&amp;A</a:t>
            </a:r>
            <a:endParaRPr lang="en-US" sz="6600">
              <a:latin typeface="KaiTi"/>
              <a:ea typeface="KaiTi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ja-JP" altLang="en-US">
                <a:ea typeface="ＭＳ Ｐゴシック"/>
                <a:cs typeface="Calibri"/>
              </a:rPr>
              <a:t>程金华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780F-AA59-4647-9DD8-DB8584C3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92" y="177235"/>
            <a:ext cx="11862147" cy="8036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ja-JP" sz="5400">
                <a:latin typeface="KaiTi"/>
                <a:ea typeface="KaiTi"/>
                <a:cs typeface="+mn-lt"/>
              </a:rPr>
              <a:t>《吃了吗？》</a:t>
            </a:r>
            <a:r>
              <a:rPr lang="ja-JP" altLang="en-US" sz="6000">
                <a:latin typeface="KaiTi"/>
                <a:ea typeface="KaiTi"/>
                <a:cs typeface="+mn-lt"/>
              </a:rPr>
              <a:t>第四课</a:t>
            </a:r>
            <a:r>
              <a:rPr lang="ja-JP" altLang="en-US" sz="6700">
                <a:ea typeface="ＭＳ Ｐゴシック"/>
                <a:cs typeface="Calibri Light"/>
              </a:rPr>
              <a:t> </a:t>
            </a:r>
            <a:endParaRPr lang="en-US" sz="67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D038-E92A-457F-B873-A3CECE5CE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584" y="1199324"/>
            <a:ext cx="5745271" cy="5468241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KaiTi"/>
                <a:ea typeface="ＭＳ Ｐゴシック"/>
                <a:cs typeface="+mn-lt"/>
              </a:rPr>
              <a:t>1.</a:t>
            </a:r>
            <a:r>
              <a:rPr lang="en-US" altLang="ja-JP" sz="3600" dirty="0">
                <a:latin typeface="KaiTi"/>
                <a:ea typeface="ＭＳ Ｐゴシック"/>
                <a:cs typeface="+mn-lt"/>
              </a:rPr>
              <a:t> </a:t>
            </a:r>
            <a:r>
              <a:rPr lang="ja-JP" altLang="en-US" sz="3600">
                <a:latin typeface="KaiTi"/>
                <a:ea typeface="KaiTi"/>
                <a:cs typeface="+mn-lt"/>
              </a:rPr>
              <a:t>你最近忙不忙</a:t>
            </a:r>
            <a:r>
              <a:rPr lang="en-US" sz="3600" dirty="0">
                <a:latin typeface="KaiTi"/>
                <a:ea typeface="ＭＳ Ｐゴシック"/>
                <a:cs typeface="+mn-lt"/>
              </a:rPr>
              <a:t>？</a:t>
            </a:r>
            <a:endParaRPr lang="en-US" sz="3600"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3600" dirty="0">
                <a:latin typeface="Calibri"/>
                <a:ea typeface="ＭＳ Ｐゴシック"/>
                <a:cs typeface="+mn-lt"/>
              </a:rPr>
              <a:t>       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Nǐ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zuìjìn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máng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bù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máng</a:t>
            </a:r>
            <a:endParaRPr lang="en-US" altLang="ja-JP" sz="2400">
              <a:ea typeface="ＭＳ Ｐゴシック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KaiTi"/>
                <a:ea typeface="ＭＳ Ｐゴシック"/>
                <a:cs typeface="+mn-lt"/>
              </a:rPr>
              <a:t>2.</a:t>
            </a:r>
            <a:r>
              <a:rPr lang="en-US" altLang="ja-JP" sz="3600" dirty="0">
                <a:latin typeface="KaiTi"/>
                <a:ea typeface="ＭＳ Ｐゴシック"/>
                <a:cs typeface="+mn-lt"/>
              </a:rPr>
              <a:t> </a:t>
            </a:r>
            <a:r>
              <a:rPr lang="ja-JP" altLang="en-US" sz="3600">
                <a:latin typeface="KaiTi"/>
                <a:ea typeface="KaiTi"/>
                <a:cs typeface="+mn-lt"/>
              </a:rPr>
              <a:t>要不要一起去喝咖啡</a:t>
            </a:r>
            <a:r>
              <a:rPr lang="en-US" sz="3600" dirty="0">
                <a:latin typeface="KaiTi"/>
                <a:ea typeface="ＭＳ Ｐゴシック"/>
                <a:cs typeface="+mn-lt"/>
              </a:rPr>
              <a:t>？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3600" dirty="0">
                <a:latin typeface="Calibri"/>
                <a:ea typeface="ＭＳ Ｐゴシック"/>
                <a:cs typeface="+mn-lt"/>
              </a:rPr>
              <a:t>      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 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Yào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bu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 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yào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  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yīqǐ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qù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hē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kāfēi</a:t>
            </a:r>
            <a:endParaRPr lang="en-US" altLang="ja-JP" sz="2400" dirty="0">
              <a:latin typeface="Calibri"/>
              <a:ea typeface="ＭＳ Ｐゴシック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KaiTi"/>
                <a:ea typeface="ＭＳ Ｐゴシック"/>
                <a:cs typeface="+mn-lt"/>
              </a:rPr>
              <a:t>3.</a:t>
            </a:r>
            <a:r>
              <a:rPr lang="en-US" altLang="ja-JP" sz="3600" dirty="0">
                <a:latin typeface="KaiTi"/>
                <a:ea typeface="ＭＳ Ｐゴシック"/>
                <a:cs typeface="+mn-lt"/>
              </a:rPr>
              <a:t> </a:t>
            </a:r>
            <a:r>
              <a:rPr lang="ja-JP" altLang="en-US" sz="3600">
                <a:latin typeface="KaiTi"/>
                <a:ea typeface="KaiTi"/>
                <a:cs typeface="+mn-lt"/>
              </a:rPr>
              <a:t>中国 电影 怎么样？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3600" dirty="0">
                <a:latin typeface="Calibri"/>
                <a:ea typeface="ＭＳ Ｐゴシック"/>
                <a:cs typeface="+mn-lt"/>
              </a:rPr>
              <a:t>      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Zhōngguó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diànyǐng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 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zěnme</a:t>
            </a:r>
            <a:r>
              <a:rPr lang="ja-JP" altLang="en-US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yàng</a:t>
            </a:r>
            <a:endParaRPr lang="en-US" altLang="ja-JP" sz="2400" dirty="0">
              <a:latin typeface="Calibri"/>
              <a:ea typeface="ＭＳ Ｐゴシック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3600" dirty="0">
                <a:latin typeface="KaiTi"/>
                <a:ea typeface="ＭＳ Ｐゴシック"/>
                <a:cs typeface="+mn-lt"/>
              </a:rPr>
              <a:t>4.</a:t>
            </a:r>
            <a:r>
              <a:rPr lang="ja-JP" altLang="en-US" sz="3600">
                <a:latin typeface="KaiTi"/>
                <a:ea typeface="KaiTi"/>
                <a:cs typeface="+mn-lt"/>
              </a:rPr>
              <a:t> 我们今天晚上去吗？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sz="3600" dirty="0">
                <a:latin typeface="Calibri"/>
                <a:ea typeface="KaiTi"/>
                <a:cs typeface="Calibri"/>
              </a:rPr>
              <a:t>  </a:t>
            </a:r>
            <a:r>
              <a:rPr lang="ja-JP" altLang="en-US" sz="3600" dirty="0">
                <a:latin typeface="Calibri"/>
                <a:ea typeface="KaiTi"/>
                <a:cs typeface="Calibri"/>
              </a:rPr>
              <a:t> </a:t>
            </a:r>
            <a:r>
              <a:rPr lang="ja-JP" altLang="en-US" sz="3600" dirty="0">
                <a:latin typeface="Calibri"/>
                <a:ea typeface="KaiTi"/>
                <a:cs typeface="+mn-lt"/>
              </a:rPr>
              <a:t>    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Wǒmen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jīntiān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 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wǎnshàng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qù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 ma</a:t>
            </a:r>
            <a:endParaRPr lang="ja-JP" altLang="en-US" sz="2400" dirty="0">
              <a:latin typeface="Calibri"/>
              <a:ea typeface="ＭＳ Ｐゴシック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3600" dirty="0">
                <a:latin typeface="KaiTi"/>
                <a:ea typeface="ＭＳ Ｐゴシック"/>
                <a:cs typeface="Calibri"/>
              </a:rPr>
              <a:t>5.</a:t>
            </a:r>
            <a:r>
              <a:rPr lang="ja-JP" altLang="en-US" sz="3600">
                <a:latin typeface="KaiTi"/>
                <a:ea typeface="KaiTi"/>
                <a:cs typeface="Calibri"/>
              </a:rPr>
              <a:t> 你怎么还在这儿？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sz="3600" dirty="0">
                <a:ea typeface="+mn-lt"/>
                <a:cs typeface="+mn-lt"/>
              </a:rPr>
              <a:t>     </a:t>
            </a:r>
            <a:r>
              <a:rPr lang="ja-JP" altLang="en-US" sz="3600" dirty="0">
                <a:ea typeface="+mn-lt"/>
                <a:cs typeface="+mn-lt"/>
              </a:rPr>
              <a:t>   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Nǐ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zěnme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hái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zài</a:t>
            </a:r>
            <a:r>
              <a:rPr lang="en-US" altLang="ja-JP" sz="2400" dirty="0">
                <a:latin typeface="Calibri"/>
                <a:ea typeface="ＭＳ Ｐゴシック"/>
                <a:cs typeface="+mn-lt"/>
              </a:rPr>
              <a:t> </a:t>
            </a:r>
            <a:r>
              <a:rPr lang="en-US" altLang="ja-JP" sz="2400" dirty="0" err="1">
                <a:latin typeface="Calibri"/>
                <a:ea typeface="ＭＳ Ｐゴシック"/>
                <a:cs typeface="+mn-lt"/>
              </a:rPr>
              <a:t>zhè'er</a:t>
            </a:r>
            <a:endParaRPr lang="ja-JP" altLang="en-US" sz="2400" dirty="0">
              <a:latin typeface="Calibri"/>
              <a:ea typeface="ＭＳ Ｐゴシック"/>
              <a:cs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02112-9A19-4807-B47A-71FE6753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4310" y="1199324"/>
            <a:ext cx="6006230" cy="5489118"/>
          </a:xfrm>
          <a:ln>
            <a:solidFill>
              <a:srgbClr val="4472C4"/>
            </a:solidFill>
          </a:ln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1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780F-AA59-4647-9DD8-DB8584C3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1" y="198112"/>
            <a:ext cx="11956092" cy="8767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5400">
                <a:latin typeface="KaiTi"/>
                <a:ea typeface="KaiTi"/>
                <a:cs typeface="Calibri" panose="020F0502020204030204"/>
              </a:rPr>
              <a:t>《吃了吗？》第四课 </a:t>
            </a:r>
            <a:endParaRPr lang="en-US" sz="5400" dirty="0">
              <a:latin typeface="KaiTi"/>
              <a:ea typeface="KaiTi"/>
              <a:cs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D038-E92A-457F-B873-A3CECE5CE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366339"/>
            <a:ext cx="5713957" cy="5301226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KaiTi"/>
                <a:ea typeface="KaiTi"/>
                <a:cs typeface="Calibri" panose="020F0502020204030204"/>
              </a:rPr>
              <a:t>6. </a:t>
            </a: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你知道这个老师吗？</a:t>
            </a:r>
            <a:endParaRPr lang="en-US" sz="3600" dirty="0">
              <a:latin typeface="KaiTi"/>
              <a:ea typeface="KaiTi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3600">
                <a:latin typeface="Calibri"/>
                <a:ea typeface="KaiTi"/>
                <a:cs typeface="Calibri" panose="020F0502020204030204"/>
              </a:rPr>
              <a:t>       </a:t>
            </a:r>
            <a:r>
              <a:rPr lang="ja-JP" sz="2600">
                <a:latin typeface="Calibri"/>
                <a:ea typeface="KaiTi"/>
                <a:cs typeface="Calibri" panose="020F0502020204030204"/>
              </a:rPr>
              <a:t>Nǐ zhīdào zhège lǎoshī ma</a:t>
            </a:r>
            <a:endParaRPr lang="ja-JP" sz="2600">
              <a:ea typeface="ＭＳ Ｐゴシック"/>
              <a:cs typeface="Calibri"/>
            </a:endParaRPr>
          </a:p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7. 她为什么没来上课？</a:t>
            </a:r>
          </a:p>
          <a:p>
            <a:pPr marL="0" indent="0">
              <a:buNone/>
            </a:pPr>
            <a:r>
              <a:rPr lang="ja-JP" sz="3600">
                <a:latin typeface="Calibri"/>
                <a:ea typeface="KaiTi"/>
                <a:cs typeface="Calibri" panose="020F0502020204030204"/>
              </a:rPr>
              <a:t>   </a:t>
            </a:r>
            <a:r>
              <a:rPr lang="ja-JP" altLang="en-US" sz="3600">
                <a:latin typeface="Calibri"/>
                <a:ea typeface="KaiTi"/>
                <a:cs typeface="Calibri" panose="020F0502020204030204"/>
              </a:rPr>
              <a:t>    </a:t>
            </a:r>
            <a:r>
              <a:rPr lang="ja-JP" sz="2600">
                <a:latin typeface="Calibri"/>
                <a:ea typeface="KaiTi"/>
                <a:cs typeface="Calibri" panose="020F0502020204030204"/>
              </a:rPr>
              <a:t>Tā wèishéme méi lái shàngkè</a:t>
            </a:r>
            <a:endParaRPr lang="ja-JP" sz="2600"/>
          </a:p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8. 你能 教我芬兰语吗？</a:t>
            </a:r>
          </a:p>
          <a:p>
            <a:pPr marL="0" indent="0">
              <a:buNone/>
            </a:pPr>
            <a:r>
              <a:rPr lang="ja-JP" sz="3600" dirty="0">
                <a:latin typeface="Calibri"/>
                <a:ea typeface="KaiTi"/>
                <a:cs typeface="Calibri" panose="020F0502020204030204"/>
              </a:rPr>
              <a:t>  </a:t>
            </a:r>
            <a:r>
              <a:rPr lang="ja-JP" altLang="en-US" sz="3600" dirty="0">
                <a:latin typeface="Calibri"/>
                <a:ea typeface="KaiTi"/>
                <a:cs typeface="Calibri" panose="020F0502020204030204"/>
              </a:rPr>
              <a:t>     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Nǐ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néng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jiào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wǒ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fēnlán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 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yǔ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ma</a:t>
            </a:r>
            <a:endParaRPr lang="ja-JP" altLang="en-US" sz="2600" dirty="0">
              <a:latin typeface="Calibri"/>
              <a:ea typeface="KaiTi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9. 你的家人最近怎么样？</a:t>
            </a:r>
          </a:p>
          <a:p>
            <a:pPr marL="0" indent="0">
              <a:buNone/>
            </a:pPr>
            <a:r>
              <a:rPr lang="ja-JP" sz="3600" dirty="0">
                <a:latin typeface="Calibri"/>
                <a:ea typeface="KaiTi"/>
                <a:cs typeface="Calibri" panose="020F0502020204030204"/>
              </a:rPr>
              <a:t>   </a:t>
            </a:r>
            <a:r>
              <a:rPr lang="ja-JP" altLang="en-US" sz="3600" dirty="0">
                <a:latin typeface="Calibri"/>
                <a:ea typeface="KaiTi"/>
                <a:cs typeface="Calibri" panose="020F0502020204030204"/>
              </a:rPr>
              <a:t>     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Nǐ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de  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jiārén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 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zuìjìn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   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zěnmeyàng</a:t>
            </a:r>
            <a:endParaRPr lang="ja-JP" altLang="en-US" sz="2600" dirty="0" err="1">
              <a:latin typeface="Calibri"/>
              <a:ea typeface="KaiTi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10. 你晚上 要 做 什么？</a:t>
            </a:r>
          </a:p>
          <a:p>
            <a:pPr marL="0" indent="0">
              <a:buNone/>
            </a:pPr>
            <a:r>
              <a:rPr lang="ja-JP" sz="3600" dirty="0">
                <a:ea typeface="+mn-lt"/>
                <a:cs typeface="+mn-lt"/>
              </a:rPr>
              <a:t>  </a:t>
            </a:r>
            <a:r>
              <a:rPr lang="ja-JP" altLang="en-US" sz="3600" dirty="0">
                <a:ea typeface="+mn-lt"/>
                <a:cs typeface="+mn-lt"/>
              </a:rPr>
              <a:t>   </a:t>
            </a:r>
            <a:r>
              <a:rPr lang="ja-JP" altLang="en-US" sz="3600" dirty="0">
                <a:latin typeface="Calibri"/>
                <a:ea typeface="KaiTi"/>
                <a:cs typeface="Calibri" panose="020F0502020204030204"/>
              </a:rPr>
              <a:t>   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Nǐ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wǎnshàng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yào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zuò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 </a:t>
            </a:r>
            <a:r>
              <a:rPr lang="en-US" altLang="ja-JP" sz="2600" dirty="0" err="1">
                <a:latin typeface="Calibri"/>
                <a:ea typeface="KaiTi"/>
                <a:cs typeface="Calibri" panose="020F0502020204030204"/>
              </a:rPr>
              <a:t>shénme</a:t>
            </a:r>
            <a:endParaRPr lang="ja-JP" altLang="en-US" sz="2600" dirty="0" err="1">
              <a:latin typeface="Calibri"/>
              <a:ea typeface="KaiTi"/>
              <a:cs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02112-9A19-4807-B47A-71FE6753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6421" y="1366339"/>
            <a:ext cx="6235871" cy="5301226"/>
          </a:xfrm>
          <a:ln>
            <a:solidFill>
              <a:srgbClr val="4472C4"/>
            </a:solidFill>
          </a:ln>
        </p:spPr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8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780F-AA59-4647-9DD8-DB8584C3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29" y="104167"/>
            <a:ext cx="11820394" cy="89759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ja-JP" sz="5400">
                <a:latin typeface="KaiTi"/>
                <a:ea typeface="KaiTi"/>
                <a:cs typeface="Calibri" panose="020F0502020204030204"/>
              </a:rPr>
              <a:t>《吃了吗？》</a:t>
            </a:r>
            <a:r>
              <a:rPr lang="ja-JP" altLang="en-US" sz="6000">
                <a:latin typeface="KaiTi"/>
                <a:ea typeface="KaiTi"/>
                <a:cs typeface="Calibri" panose="020F0502020204030204"/>
              </a:rPr>
              <a:t>第五课</a:t>
            </a:r>
            <a:r>
              <a:rPr lang="ja-JP" altLang="en-US" sz="5400">
                <a:latin typeface="KaiTi"/>
                <a:ea typeface="KaiTi"/>
                <a:cs typeface="Calibri" panose="020F0502020204030204"/>
              </a:rPr>
              <a:t> </a:t>
            </a:r>
            <a:endParaRPr lang="en-US" sz="5400">
              <a:latin typeface="KaiTi"/>
              <a:ea typeface="KaiTi"/>
              <a:cs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D038-E92A-457F-B873-A3CECE5CE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4529" y="1460283"/>
            <a:ext cx="6131489" cy="5238597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 panose="020F0502020204030204"/>
              </a:rPr>
              <a:t>11. 今天星期几？</a:t>
            </a:r>
          </a:p>
          <a:p>
            <a:pPr marL="0" indent="0">
              <a:buNone/>
            </a:pPr>
            <a:r>
              <a:rPr lang="ja-JP">
                <a:latin typeface="Calibri"/>
                <a:ea typeface="KaiTi"/>
                <a:cs typeface="Calibri" panose="020F0502020204030204"/>
              </a:rPr>
              <a:t>         </a:t>
            </a:r>
            <a:r>
              <a:rPr lang="ja-JP" altLang="en-US">
                <a:latin typeface="Calibri"/>
                <a:ea typeface="KaiTi"/>
                <a:cs typeface="Calibri" panose="020F0502020204030204"/>
              </a:rPr>
              <a:t>  </a:t>
            </a:r>
            <a:r>
              <a:rPr lang="ja-JP" sz="2600">
                <a:latin typeface="Calibri"/>
                <a:ea typeface="KaiTi"/>
                <a:cs typeface="Calibri" panose="020F0502020204030204"/>
              </a:rPr>
              <a:t>Jīntiān xīngq</a:t>
            </a:r>
            <a:r>
              <a:rPr lang="en-US" altLang="ja-JP" sz="2600" dirty="0">
                <a:latin typeface="Calibri"/>
                <a:ea typeface="KaiTi"/>
                <a:cs typeface="Calibri" panose="020F0502020204030204"/>
              </a:rPr>
              <a:t>ī</a:t>
            </a:r>
            <a:r>
              <a:rPr lang="ja-JP" altLang="en-US" sz="2600">
                <a:latin typeface="Calibri"/>
                <a:ea typeface="KaiTi"/>
                <a:cs typeface="Calibri" panose="020F0502020204030204"/>
              </a:rPr>
              <a:t> </a:t>
            </a:r>
            <a:r>
              <a:rPr lang="ja-JP" sz="2600">
                <a:latin typeface="Calibri"/>
                <a:ea typeface="KaiTi"/>
                <a:cs typeface="Calibri" panose="020F0502020204030204"/>
              </a:rPr>
              <a:t>jǐ</a:t>
            </a:r>
            <a:endParaRPr lang="ja-JP" altLang="en-US" sz="2600">
              <a:latin typeface="KaiTi"/>
              <a:ea typeface="KaiTi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 panose="020F0502020204030204"/>
              </a:rPr>
              <a:t>12. 我们什么时候放假？</a:t>
            </a:r>
          </a:p>
          <a:p>
            <a:pPr marL="0" indent="0">
              <a:buNone/>
            </a:pPr>
            <a:r>
              <a:rPr lang="ja-JP" sz="2600">
                <a:latin typeface="Calibri"/>
                <a:ea typeface="KaiTi"/>
                <a:cs typeface="Calibri" panose="020F0502020204030204"/>
              </a:rPr>
              <a:t>          </a:t>
            </a:r>
            <a:r>
              <a:rPr lang="ja-JP" altLang="en-US" sz="2600">
                <a:latin typeface="Calibri"/>
                <a:ea typeface="KaiTi"/>
                <a:cs typeface="Calibri" panose="020F0502020204030204"/>
              </a:rPr>
              <a:t> </a:t>
            </a:r>
            <a:r>
              <a:rPr lang="ja-JP" sz="2200">
                <a:latin typeface="Calibri"/>
                <a:ea typeface="KaiTi"/>
                <a:cs typeface="Calibri" panose="020F0502020204030204"/>
              </a:rPr>
              <a:t>Wǒmen shénme shíhòu fàngjià</a:t>
            </a:r>
            <a:endParaRPr lang="ja-JP" sz="2200"/>
          </a:p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 panose="020F0502020204030204"/>
              </a:rPr>
              <a:t>13. 你喝茶还是水？</a:t>
            </a:r>
          </a:p>
          <a:p>
            <a:pPr marL="0" indent="0">
              <a:buNone/>
            </a:pPr>
            <a:r>
              <a:rPr lang="ja-JP" altLang="en-US" sz="2400">
                <a:latin typeface="Calibri"/>
                <a:ea typeface="KaiTi"/>
                <a:cs typeface="Calibri" panose="020F0502020204030204"/>
              </a:rPr>
              <a:t>             </a:t>
            </a:r>
            <a:r>
              <a:rPr lang="ja-JP" sz="2400">
                <a:latin typeface="Calibri"/>
                <a:ea typeface="KaiTi"/>
                <a:cs typeface="Calibri" panose="020F0502020204030204"/>
              </a:rPr>
              <a:t>Nǐ hē chá háishì shuǐ</a:t>
            </a:r>
            <a:endParaRPr lang="ja-JP"/>
          </a:p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 panose="020F0502020204030204"/>
              </a:rPr>
              <a:t>14. 你认识他们吗？</a:t>
            </a:r>
          </a:p>
          <a:p>
            <a:pPr marL="0" indent="0">
              <a:buNone/>
            </a:pPr>
            <a:r>
              <a:rPr lang="ja-JP" sz="2600">
                <a:latin typeface="Calibri"/>
                <a:ea typeface="KaiTi"/>
                <a:cs typeface="Calibri" panose="020F0502020204030204"/>
              </a:rPr>
              <a:t>           </a:t>
            </a:r>
            <a:r>
              <a:rPr lang="ja-JP" altLang="en-US" sz="2600">
                <a:latin typeface="Calibri"/>
                <a:ea typeface="KaiTi"/>
                <a:cs typeface="Calibri" panose="020F0502020204030204"/>
              </a:rPr>
              <a:t> </a:t>
            </a:r>
            <a:r>
              <a:rPr lang="ja-JP" sz="2600">
                <a:latin typeface="Calibri"/>
                <a:ea typeface="KaiTi"/>
                <a:cs typeface="Calibri" panose="020F0502020204030204"/>
              </a:rPr>
              <a:t>Nǐ rènshí tāmen ma</a:t>
            </a:r>
            <a:endParaRPr lang="ja-JP"/>
          </a:p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 panose="020F0502020204030204"/>
              </a:rPr>
              <a:t>15. 你打算什么时候 回家？</a:t>
            </a:r>
          </a:p>
          <a:p>
            <a:pPr marL="0" indent="0">
              <a:buNone/>
            </a:pPr>
            <a:r>
              <a:rPr lang="ja-JP" sz="2200" dirty="0">
                <a:ea typeface="+mn-lt"/>
                <a:cs typeface="+mn-lt"/>
              </a:rPr>
              <a:t>   </a:t>
            </a:r>
            <a:r>
              <a:rPr lang="ja-JP" altLang="en-US" sz="2200">
                <a:ea typeface="+mn-lt"/>
                <a:cs typeface="+mn-lt"/>
              </a:rPr>
              <a:t>            </a:t>
            </a:r>
            <a:r>
              <a:rPr lang="ja-JP" sz="2200">
                <a:ea typeface="+mn-lt"/>
                <a:cs typeface="+mn-lt"/>
              </a:rPr>
              <a:t>Nǐ dǎsuàn shénme shíhòu huí jiā</a:t>
            </a:r>
            <a:endParaRPr lang="ja-JP">
              <a:cs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02112-9A19-4807-B47A-71FE6753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282" y="1460283"/>
            <a:ext cx="5682641" cy="5238598"/>
          </a:xfrm>
          <a:ln>
            <a:solidFill>
              <a:srgbClr val="4472C4"/>
            </a:solidFill>
          </a:ln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2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780F-AA59-4647-9DD8-DB8584C3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70" y="177235"/>
            <a:ext cx="11757762" cy="85583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sz="5400">
                <a:latin typeface="KaiTi"/>
                <a:ea typeface="KaiTi"/>
                <a:cs typeface="Calibri" panose="020F0502020204030204"/>
              </a:rPr>
              <a:t>《吃了吗？》</a:t>
            </a:r>
            <a:r>
              <a:rPr lang="ja-JP" altLang="en-US" sz="5400">
                <a:latin typeface="KaiTi"/>
                <a:ea typeface="KaiTi"/>
                <a:cs typeface="Calibri" panose="020F0502020204030204"/>
              </a:rPr>
              <a:t>第五课 </a:t>
            </a:r>
            <a:endParaRPr lang="en-US" sz="5400">
              <a:latin typeface="KaiTi"/>
              <a:ea typeface="KaiTi"/>
              <a:cs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D038-E92A-457F-B873-A3CECE5CE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269" y="1470720"/>
            <a:ext cx="5870531" cy="5082023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sz="4000">
                <a:latin typeface="KaiTi"/>
                <a:ea typeface="KaiTi"/>
                <a:cs typeface="Calibri" panose="020F0502020204030204"/>
              </a:rPr>
              <a:t>16. 你去哪里玩儿？</a:t>
            </a:r>
            <a:endParaRPr lang="ja-JP" altLang="en-US" sz="2600" dirty="0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600" dirty="0">
                <a:ea typeface="+mn-lt"/>
                <a:cs typeface="+mn-lt"/>
              </a:rPr>
              <a:t>               </a:t>
            </a:r>
            <a:r>
              <a:rPr lang="en-US" altLang="ja-JP" sz="2200" dirty="0">
                <a:ea typeface="+mn-lt"/>
                <a:cs typeface="+mn-lt"/>
              </a:rPr>
              <a:t> </a:t>
            </a:r>
            <a:r>
              <a:rPr lang="en-US" altLang="ja-JP" sz="2600" dirty="0" err="1">
                <a:ea typeface="+mn-lt"/>
                <a:cs typeface="+mn-lt"/>
              </a:rPr>
              <a:t>Nǐ</a:t>
            </a:r>
            <a:r>
              <a:rPr lang="en-US" altLang="ja-JP" sz="2600" dirty="0">
                <a:ea typeface="+mn-lt"/>
                <a:cs typeface="+mn-lt"/>
              </a:rPr>
              <a:t>  </a:t>
            </a:r>
            <a:r>
              <a:rPr lang="en-US" altLang="ja-JP" sz="2600" dirty="0" err="1">
                <a:ea typeface="+mn-lt"/>
                <a:cs typeface="+mn-lt"/>
              </a:rPr>
              <a:t>qù</a:t>
            </a:r>
            <a:r>
              <a:rPr lang="en-US" altLang="ja-JP" sz="2600" dirty="0">
                <a:ea typeface="+mn-lt"/>
                <a:cs typeface="+mn-lt"/>
              </a:rPr>
              <a:t>   </a:t>
            </a:r>
            <a:r>
              <a:rPr lang="en-US" altLang="ja-JP" sz="2600" dirty="0" err="1">
                <a:ea typeface="+mn-lt"/>
                <a:cs typeface="+mn-lt"/>
              </a:rPr>
              <a:t>nǎli</a:t>
            </a:r>
            <a:r>
              <a:rPr lang="en-US" altLang="ja-JP" sz="2600" dirty="0">
                <a:ea typeface="+mn-lt"/>
                <a:cs typeface="+mn-lt"/>
              </a:rPr>
              <a:t>      </a:t>
            </a:r>
            <a:r>
              <a:rPr lang="en-US" altLang="ja-JP" sz="2600" dirty="0" err="1">
                <a:ea typeface="+mn-lt"/>
                <a:cs typeface="+mn-lt"/>
              </a:rPr>
              <a:t>wánr</a:t>
            </a:r>
            <a:endParaRPr lang="ja-JP" altLang="en-US" sz="2600" dirty="0" err="1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4000">
                <a:latin typeface="KaiTi"/>
                <a:ea typeface="KaiTi"/>
                <a:cs typeface="Calibri" panose="020F0502020204030204"/>
              </a:rPr>
              <a:t>17. 今天几月几号？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600" dirty="0">
                <a:ea typeface="+mn-lt"/>
                <a:cs typeface="+mn-lt"/>
              </a:rPr>
              <a:t>                </a:t>
            </a:r>
            <a:r>
              <a:rPr lang="en-US" altLang="ja-JP" sz="2600" dirty="0" err="1">
                <a:ea typeface="+mn-lt"/>
                <a:cs typeface="+mn-lt"/>
              </a:rPr>
              <a:t>Jīntiān</a:t>
            </a:r>
            <a:r>
              <a:rPr lang="en-US" altLang="ja-JP" sz="2600" dirty="0">
                <a:ea typeface="+mn-lt"/>
                <a:cs typeface="+mn-lt"/>
              </a:rPr>
              <a:t> </a:t>
            </a:r>
            <a:r>
              <a:rPr lang="en-US" altLang="ja-JP" sz="2600" dirty="0" err="1">
                <a:ea typeface="+mn-lt"/>
                <a:cs typeface="+mn-lt"/>
              </a:rPr>
              <a:t>jǐ</a:t>
            </a:r>
            <a:r>
              <a:rPr lang="en-US" altLang="ja-JP" sz="2600" dirty="0">
                <a:ea typeface="+mn-lt"/>
                <a:cs typeface="+mn-lt"/>
              </a:rPr>
              <a:t>   </a:t>
            </a:r>
            <a:r>
              <a:rPr lang="en-US" altLang="ja-JP" sz="2600" dirty="0" err="1">
                <a:ea typeface="+mn-lt"/>
                <a:cs typeface="+mn-lt"/>
              </a:rPr>
              <a:t>yuè</a:t>
            </a:r>
            <a:r>
              <a:rPr lang="en-US" altLang="ja-JP" sz="2600" dirty="0">
                <a:ea typeface="+mn-lt"/>
                <a:cs typeface="+mn-lt"/>
              </a:rPr>
              <a:t>   </a:t>
            </a:r>
            <a:r>
              <a:rPr lang="en-US" altLang="ja-JP" sz="2600" dirty="0" err="1">
                <a:ea typeface="+mn-lt"/>
                <a:cs typeface="+mn-lt"/>
              </a:rPr>
              <a:t>jǐ</a:t>
            </a:r>
            <a:r>
              <a:rPr lang="en-US" altLang="ja-JP" sz="2600" dirty="0">
                <a:ea typeface="+mn-lt"/>
                <a:cs typeface="+mn-lt"/>
              </a:rPr>
              <a:t> </a:t>
            </a:r>
            <a:r>
              <a:rPr lang="en-US" altLang="ja-JP" sz="2600" dirty="0" err="1">
                <a:ea typeface="+mn-lt"/>
                <a:cs typeface="+mn-lt"/>
              </a:rPr>
              <a:t>hào</a:t>
            </a:r>
            <a:endParaRPr lang="ja-JP" altLang="en-US" sz="2600" dirty="0" err="1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4000">
                <a:latin typeface="KaiTi"/>
                <a:ea typeface="KaiTi"/>
                <a:cs typeface="Calibri" panose="020F0502020204030204"/>
              </a:rPr>
              <a:t>18. 你和谁去旅行？</a:t>
            </a:r>
            <a:endParaRPr lang="ja-JP" altLang="en-US" sz="4000" dirty="0">
              <a:latin typeface="KaiTi"/>
              <a:ea typeface="KaiTi"/>
              <a:cs typeface="Calibri" panose="020F0502020204030204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600" dirty="0">
                <a:ea typeface="+mn-lt"/>
                <a:cs typeface="+mn-lt"/>
              </a:rPr>
              <a:t>               </a:t>
            </a:r>
            <a:r>
              <a:rPr lang="en-US" altLang="ja-JP" sz="2600" dirty="0" err="1">
                <a:ea typeface="+mn-lt"/>
                <a:cs typeface="+mn-lt"/>
              </a:rPr>
              <a:t>Nǐ</a:t>
            </a:r>
            <a:r>
              <a:rPr lang="en-US" altLang="ja-JP" sz="2600" dirty="0">
                <a:ea typeface="+mn-lt"/>
                <a:cs typeface="+mn-lt"/>
              </a:rPr>
              <a:t> </a:t>
            </a:r>
            <a:r>
              <a:rPr lang="en-US" altLang="ja-JP" sz="2600" dirty="0" err="1">
                <a:ea typeface="+mn-lt"/>
                <a:cs typeface="+mn-lt"/>
              </a:rPr>
              <a:t>hé</a:t>
            </a:r>
            <a:r>
              <a:rPr lang="en-US" altLang="ja-JP" sz="2600" dirty="0">
                <a:ea typeface="+mn-lt"/>
                <a:cs typeface="+mn-lt"/>
              </a:rPr>
              <a:t> </a:t>
            </a:r>
            <a:r>
              <a:rPr lang="en-US" altLang="ja-JP" sz="2600" dirty="0" err="1">
                <a:ea typeface="+mn-lt"/>
                <a:cs typeface="+mn-lt"/>
              </a:rPr>
              <a:t>shéi</a:t>
            </a:r>
            <a:r>
              <a:rPr lang="en-US" altLang="ja-JP" sz="2600" dirty="0">
                <a:ea typeface="+mn-lt"/>
                <a:cs typeface="+mn-lt"/>
              </a:rPr>
              <a:t>    </a:t>
            </a:r>
            <a:r>
              <a:rPr lang="en-US" altLang="ja-JP" sz="2600" dirty="0" err="1">
                <a:ea typeface="+mn-lt"/>
                <a:cs typeface="+mn-lt"/>
              </a:rPr>
              <a:t>qù</a:t>
            </a:r>
            <a:r>
              <a:rPr lang="en-US" altLang="ja-JP" sz="2600" dirty="0">
                <a:ea typeface="+mn-lt"/>
                <a:cs typeface="+mn-lt"/>
              </a:rPr>
              <a:t> </a:t>
            </a:r>
            <a:r>
              <a:rPr lang="en-US" altLang="ja-JP" sz="2600" dirty="0" err="1">
                <a:ea typeface="+mn-lt"/>
                <a:cs typeface="+mn-lt"/>
              </a:rPr>
              <a:t>lǚxíng</a:t>
            </a:r>
            <a:endParaRPr lang="ja-JP" altLang="en-US" sz="2600" dirty="0" err="1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4000">
                <a:latin typeface="KaiTi"/>
                <a:ea typeface="KaiTi"/>
                <a:cs typeface="Calibri" panose="020F0502020204030204"/>
              </a:rPr>
              <a:t>19. 你什么时候学中文？</a:t>
            </a:r>
            <a:endParaRPr lang="ja-JP" altLang="en-US" sz="4000" dirty="0">
              <a:latin typeface="KaiTi"/>
              <a:ea typeface="KaiTi"/>
              <a:cs typeface="Calibri" panose="020F0502020204030204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600" dirty="0">
                <a:ea typeface="+mn-lt"/>
                <a:cs typeface="+mn-lt"/>
              </a:rPr>
              <a:t>              </a:t>
            </a:r>
            <a:r>
              <a:rPr lang="en-US" altLang="ja-JP" sz="2600" dirty="0" err="1">
                <a:ea typeface="+mn-lt"/>
                <a:cs typeface="+mn-lt"/>
              </a:rPr>
              <a:t>Nǐ</a:t>
            </a:r>
            <a:r>
              <a:rPr lang="en-US" altLang="ja-JP" sz="2600" dirty="0">
                <a:ea typeface="+mn-lt"/>
                <a:cs typeface="+mn-lt"/>
              </a:rPr>
              <a:t> </a:t>
            </a:r>
            <a:r>
              <a:rPr lang="en-US" altLang="ja-JP" sz="2600" dirty="0" err="1">
                <a:ea typeface="+mn-lt"/>
                <a:cs typeface="+mn-lt"/>
              </a:rPr>
              <a:t>shénme</a:t>
            </a:r>
            <a:r>
              <a:rPr lang="en-US" altLang="ja-JP" sz="2600" dirty="0">
                <a:ea typeface="+mn-lt"/>
                <a:cs typeface="+mn-lt"/>
              </a:rPr>
              <a:t> </a:t>
            </a:r>
            <a:r>
              <a:rPr lang="en-US" altLang="ja-JP" sz="2600" dirty="0" err="1">
                <a:ea typeface="+mn-lt"/>
                <a:cs typeface="+mn-lt"/>
              </a:rPr>
              <a:t>shíhòu</a:t>
            </a:r>
            <a:r>
              <a:rPr lang="en-US" altLang="ja-JP" sz="2600" dirty="0">
                <a:ea typeface="+mn-lt"/>
                <a:cs typeface="+mn-lt"/>
              </a:rPr>
              <a:t> </a:t>
            </a:r>
            <a:r>
              <a:rPr lang="en-US" altLang="ja-JP" sz="2600" dirty="0" err="1">
                <a:ea typeface="+mn-lt"/>
                <a:cs typeface="+mn-lt"/>
              </a:rPr>
              <a:t>xué</a:t>
            </a:r>
            <a:r>
              <a:rPr lang="en-US" altLang="ja-JP" sz="2600" dirty="0">
                <a:ea typeface="+mn-lt"/>
                <a:cs typeface="+mn-lt"/>
              </a:rPr>
              <a:t> </a:t>
            </a:r>
            <a:r>
              <a:rPr lang="en-US" altLang="ja-JP" sz="2600" dirty="0" err="1">
                <a:ea typeface="+mn-lt"/>
                <a:cs typeface="+mn-lt"/>
              </a:rPr>
              <a:t>zhōngwén</a:t>
            </a:r>
            <a:endParaRPr lang="ja-JP" altLang="en-US" sz="2600" dirty="0" err="1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4000">
                <a:latin typeface="KaiTi"/>
                <a:ea typeface="KaiTi"/>
                <a:cs typeface="Calibri" panose="020F0502020204030204"/>
              </a:rPr>
              <a:t>20. 你有姐姐吗？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sz="3300">
                <a:ea typeface="+mn-lt"/>
                <a:cs typeface="+mn-lt"/>
              </a:rPr>
              <a:t>           </a:t>
            </a:r>
            <a:r>
              <a:rPr lang="ja-JP" altLang="en-US" sz="3300">
                <a:ea typeface="+mn-lt"/>
                <a:cs typeface="+mn-lt"/>
              </a:rPr>
              <a:t> </a:t>
            </a:r>
            <a:r>
              <a:rPr lang="ja-JP" sz="2600">
                <a:ea typeface="+mn-lt"/>
                <a:cs typeface="+mn-lt"/>
              </a:rPr>
              <a:t>Nǐ yǒu jiěji</a:t>
            </a:r>
            <a:r>
              <a:rPr lang="en-US" altLang="ja-JP" sz="2600" dirty="0">
                <a:ea typeface="+mn-lt"/>
                <a:cs typeface="+mn-lt"/>
              </a:rPr>
              <a:t>e</a:t>
            </a:r>
            <a:r>
              <a:rPr lang="ja-JP" sz="2600">
                <a:ea typeface="+mn-lt"/>
                <a:cs typeface="+mn-lt"/>
              </a:rPr>
              <a:t> ma</a:t>
            </a:r>
            <a:endParaRPr lang="ja-JP" sz="2600">
              <a:cs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02112-9A19-4807-B47A-71FE6753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6063" y="1470722"/>
            <a:ext cx="5880969" cy="5082022"/>
          </a:xfrm>
          <a:ln>
            <a:solidFill>
              <a:srgbClr val="4472C4"/>
            </a:solidFill>
          </a:ln>
        </p:spPr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3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780F-AA59-4647-9DD8-DB8584C3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59" y="198111"/>
            <a:ext cx="11695134" cy="96022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ja-JP" sz="5400">
                <a:latin typeface="KaiTi"/>
                <a:ea typeface="KaiTi"/>
                <a:cs typeface="Calibri" panose="020F0502020204030204"/>
              </a:rPr>
              <a:t>《吃了吗？》</a:t>
            </a:r>
            <a:r>
              <a:rPr lang="ja-JP" altLang="en-US" sz="5400">
                <a:latin typeface="KaiTi"/>
                <a:ea typeface="KaiTi"/>
                <a:cs typeface="Calibri" panose="020F0502020204030204"/>
              </a:rPr>
              <a:t>第六课 </a:t>
            </a:r>
            <a:endParaRPr lang="en-US" sz="5400">
              <a:latin typeface="KaiTi"/>
              <a:ea typeface="KaiTi"/>
              <a:cs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D038-E92A-457F-B873-A3CECE5CE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4529" y="1115817"/>
            <a:ext cx="5745271" cy="5551748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/>
              </a:rPr>
              <a:t>21. 你昨天 在家做什么？</a:t>
            </a:r>
            <a:endParaRPr lang="en-US" altLang="ja-JP" sz="3200">
              <a:latin typeface="Calibri"/>
              <a:ea typeface="KaiTi"/>
              <a:cs typeface="Calibri"/>
            </a:endParaRPr>
          </a:p>
          <a:p>
            <a:pPr marL="0" indent="0">
              <a:buNone/>
            </a:pPr>
            <a:r>
              <a:rPr lang="en-US" altLang="ja-JP" sz="2400" dirty="0">
                <a:ea typeface="+mn-lt"/>
                <a:cs typeface="+mn-lt"/>
              </a:rPr>
              <a:t>            </a:t>
            </a:r>
            <a:r>
              <a:rPr lang="en-US" altLang="ja-JP" sz="2400" dirty="0" err="1">
                <a:ea typeface="+mn-lt"/>
                <a:cs typeface="+mn-lt"/>
              </a:rPr>
              <a:t>Nǐ</a:t>
            </a:r>
            <a:r>
              <a:rPr lang="en-US" altLang="ja-JP" sz="2400" dirty="0">
                <a:ea typeface="+mn-lt"/>
                <a:cs typeface="+mn-lt"/>
              </a:rPr>
              <a:t>  </a:t>
            </a:r>
            <a:r>
              <a:rPr lang="en-US" altLang="ja-JP" sz="2400" dirty="0" err="1">
                <a:ea typeface="+mn-lt"/>
                <a:cs typeface="+mn-lt"/>
              </a:rPr>
              <a:t>z</a:t>
            </a:r>
            <a:r>
              <a:rPr lang="en-US" sz="2400" dirty="0" err="1">
                <a:ea typeface="+mn-lt"/>
                <a:cs typeface="+mn-lt"/>
              </a:rPr>
              <a:t>uótiān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altLang="ja-JP" sz="2400" dirty="0" err="1">
                <a:ea typeface="+mn-lt"/>
                <a:cs typeface="+mn-lt"/>
              </a:rPr>
              <a:t>zàijiā</a:t>
            </a:r>
            <a:r>
              <a:rPr lang="en-US" altLang="ja-JP" sz="2400" dirty="0">
                <a:ea typeface="+mn-lt"/>
                <a:cs typeface="+mn-lt"/>
              </a:rPr>
              <a:t>  </a:t>
            </a:r>
            <a:r>
              <a:rPr lang="en-US" altLang="ja-JP" sz="2400" dirty="0" err="1">
                <a:ea typeface="+mn-lt"/>
                <a:cs typeface="+mn-lt"/>
              </a:rPr>
              <a:t>zuò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shénme</a:t>
            </a:r>
            <a:endParaRPr lang="ja-JP" altLang="en-US" sz="2400" dirty="0" err="1">
              <a:ea typeface="+mn-lt"/>
              <a:cs typeface="+mn-lt"/>
            </a:endParaRPr>
          </a:p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/>
              </a:rPr>
              <a:t>22. 你明天 要 上课 吗？</a:t>
            </a:r>
            <a:endParaRPr lang="ja-JP" sz="3200">
              <a:latin typeface="Calibri"/>
              <a:ea typeface="ＭＳ Ｐゴシック"/>
              <a:cs typeface="Calibri"/>
            </a:endParaRPr>
          </a:p>
          <a:p>
            <a:pPr marL="0" indent="0">
              <a:buNone/>
            </a:pPr>
            <a:r>
              <a:rPr lang="en-US" altLang="ja-JP" sz="2400" dirty="0">
                <a:ea typeface="+mn-lt"/>
                <a:cs typeface="+mn-lt"/>
              </a:rPr>
              <a:t>            </a:t>
            </a:r>
            <a:r>
              <a:rPr lang="en-US" altLang="ja-JP" sz="2400" dirty="0" err="1">
                <a:ea typeface="+mn-lt"/>
                <a:cs typeface="+mn-lt"/>
              </a:rPr>
              <a:t>Nǐ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míngtiān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yào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shàngkè</a:t>
            </a:r>
            <a:r>
              <a:rPr lang="en-US" altLang="ja-JP" sz="2400" dirty="0">
                <a:ea typeface="+mn-lt"/>
                <a:cs typeface="+mn-lt"/>
              </a:rPr>
              <a:t> ma</a:t>
            </a:r>
            <a:endParaRPr lang="ja-JP" alt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/>
              </a:rPr>
              <a:t>23. 你知道要飞几个小时吗？</a:t>
            </a:r>
            <a:endParaRPr lang="ja-JP" sz="3200">
              <a:latin typeface="Calibri"/>
              <a:ea typeface="ＭＳ Ｐゴシック"/>
              <a:cs typeface="Calibri"/>
            </a:endParaRPr>
          </a:p>
          <a:p>
            <a:pPr marL="0" indent="0">
              <a:buNone/>
            </a:pPr>
            <a:r>
              <a:rPr lang="en-US" altLang="ja-JP" sz="2400" dirty="0">
                <a:ea typeface="+mn-lt"/>
                <a:cs typeface="+mn-lt"/>
              </a:rPr>
              <a:t>             </a:t>
            </a:r>
            <a:r>
              <a:rPr lang="en-US" altLang="ja-JP" sz="2400" dirty="0" err="1">
                <a:ea typeface="+mn-lt"/>
                <a:cs typeface="+mn-lt"/>
              </a:rPr>
              <a:t>Nǐ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zhīdào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yào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fēi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jǐ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gè</a:t>
            </a:r>
            <a:r>
              <a:rPr lang="en-US" altLang="ja-JP" sz="2400" dirty="0">
                <a:ea typeface="+mn-lt"/>
                <a:cs typeface="+mn-lt"/>
              </a:rPr>
              <a:t> </a:t>
            </a:r>
            <a:r>
              <a:rPr lang="en-US" altLang="ja-JP" sz="2400" dirty="0" err="1">
                <a:ea typeface="+mn-lt"/>
                <a:cs typeface="+mn-lt"/>
              </a:rPr>
              <a:t>xiǎoshí</a:t>
            </a:r>
            <a:r>
              <a:rPr lang="en-US" altLang="ja-JP" sz="2400" dirty="0">
                <a:ea typeface="+mn-lt"/>
                <a:cs typeface="+mn-lt"/>
              </a:rPr>
              <a:t> ma</a:t>
            </a:r>
            <a:endParaRPr lang="ja-JP" alt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altLang="ja-JP" sz="3200" dirty="0">
                <a:latin typeface="KaiTi"/>
                <a:ea typeface="KaiTi"/>
                <a:cs typeface="Calibri"/>
              </a:rPr>
              <a:t>2</a:t>
            </a:r>
            <a:r>
              <a:rPr lang="ja-JP" altLang="en-US" sz="3200">
                <a:latin typeface="KaiTi"/>
                <a:ea typeface="KaiTi"/>
                <a:cs typeface="Calibri"/>
              </a:rPr>
              <a:t>4. 现在几点？</a:t>
            </a:r>
          </a:p>
          <a:p>
            <a:pPr marL="0" indent="0">
              <a:buNone/>
            </a:pPr>
            <a:r>
              <a:rPr lang="en-US" altLang="ja-JP" sz="2400" dirty="0">
                <a:ea typeface="+mn-lt"/>
                <a:cs typeface="+mn-lt"/>
              </a:rPr>
              <a:t>             </a:t>
            </a:r>
            <a:r>
              <a:rPr lang="en-US" altLang="ja-JP" sz="2400" dirty="0" err="1">
                <a:ea typeface="+mn-lt"/>
                <a:cs typeface="+mn-lt"/>
              </a:rPr>
              <a:t>Xiànzài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jǐ</a:t>
            </a:r>
            <a:r>
              <a:rPr lang="en-US" altLang="ja-JP" sz="2400" dirty="0">
                <a:ea typeface="+mn-lt"/>
                <a:cs typeface="+mn-lt"/>
              </a:rPr>
              <a:t> </a:t>
            </a:r>
            <a:r>
              <a:rPr lang="en-US" altLang="ja-JP" sz="2400" dirty="0" err="1">
                <a:ea typeface="+mn-lt"/>
                <a:cs typeface="+mn-lt"/>
              </a:rPr>
              <a:t>diǎn</a:t>
            </a:r>
            <a:endParaRPr lang="ja-JP" altLang="en-US" sz="2400" dirty="0" err="1">
              <a:ea typeface="+mn-lt"/>
              <a:cs typeface="+mn-lt"/>
            </a:endParaRPr>
          </a:p>
          <a:p>
            <a:pPr marL="0" indent="0">
              <a:buNone/>
            </a:pPr>
            <a:r>
              <a:rPr lang="ja-JP" altLang="en-US" sz="3200">
                <a:latin typeface="KaiTi"/>
                <a:ea typeface="KaiTi"/>
                <a:cs typeface="Calibri"/>
              </a:rPr>
              <a:t>25. 你今天和谁一起吃晚饭？</a:t>
            </a:r>
          </a:p>
          <a:p>
            <a:pPr marL="0" indent="0">
              <a:buNone/>
            </a:pPr>
            <a:r>
              <a:rPr lang="ja-JP" altLang="en-US" sz="3200">
                <a:ea typeface="+mn-lt"/>
                <a:cs typeface="+mn-lt"/>
              </a:rPr>
              <a:t>         </a:t>
            </a:r>
            <a:r>
              <a:rPr lang="ja-JP" sz="2400">
                <a:ea typeface="+mn-lt"/>
                <a:cs typeface="+mn-lt"/>
              </a:rPr>
              <a:t>Nǐ jīntiān hé shéi </a:t>
            </a:r>
            <a:r>
              <a:rPr lang="en-US" altLang="ja-JP" sz="2400" dirty="0" err="1">
                <a:ea typeface="+mn-lt"/>
                <a:cs typeface="+mn-lt"/>
              </a:rPr>
              <a:t>yìqǐ</a:t>
            </a:r>
            <a:r>
              <a:rPr lang="en-US" altLang="ja-JP" sz="2400" dirty="0">
                <a:ea typeface="+mn-lt"/>
                <a:cs typeface="+mn-lt"/>
              </a:rPr>
              <a:t> </a:t>
            </a:r>
            <a:r>
              <a:rPr lang="ja-JP" sz="2400">
                <a:ea typeface="+mn-lt"/>
                <a:cs typeface="+mn-lt"/>
              </a:rPr>
              <a:t>chī wǎnfàn</a:t>
            </a:r>
            <a:endParaRPr lang="ja-JP" sz="24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02112-9A19-4807-B47A-71FE6753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9132" y="1115817"/>
            <a:ext cx="5933161" cy="5551748"/>
          </a:xfrm>
          <a:ln>
            <a:solidFill>
              <a:srgbClr val="4472C4"/>
            </a:solidFill>
          </a:ln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3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780F-AA59-4647-9DD8-DB8584C3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29" y="208550"/>
            <a:ext cx="11799517" cy="81408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ja-JP" sz="5400">
                <a:latin typeface="KaiTi"/>
                <a:ea typeface="KaiTi"/>
                <a:cs typeface="Calibri" panose="020F0502020204030204"/>
              </a:rPr>
              <a:t>《吃了吗？》</a:t>
            </a:r>
            <a:r>
              <a:rPr lang="ja-JP" altLang="en-US" sz="5400">
                <a:latin typeface="KaiTi"/>
                <a:ea typeface="KaiTi"/>
                <a:cs typeface="Calibri" panose="020F0502020204030204"/>
              </a:rPr>
              <a:t>第六课 </a:t>
            </a:r>
            <a:endParaRPr lang="en-US" sz="5400">
              <a:latin typeface="KaiTi"/>
              <a:ea typeface="KaiTi"/>
              <a:cs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D038-E92A-457F-B873-A3CECE5CE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4529" y="1303708"/>
            <a:ext cx="5745271" cy="5353419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26. 你早上做了什么？</a:t>
            </a:r>
          </a:p>
          <a:p>
            <a:pPr marL="0" indent="0">
              <a:buNone/>
            </a:pPr>
            <a:r>
              <a:rPr lang="ja-JP" sz="2600">
                <a:latin typeface="Calibri"/>
                <a:ea typeface="KaiTi"/>
                <a:cs typeface="Calibri" panose="020F0502020204030204"/>
              </a:rPr>
              <a:t>           </a:t>
            </a:r>
            <a:r>
              <a:rPr lang="ja-JP" altLang="en-US" sz="2600">
                <a:latin typeface="Calibri"/>
                <a:ea typeface="KaiTi"/>
                <a:cs typeface="Calibri" panose="020F0502020204030204"/>
              </a:rPr>
              <a:t> </a:t>
            </a:r>
            <a:r>
              <a:rPr lang="ja-JP" sz="2600">
                <a:latin typeface="Calibri"/>
                <a:ea typeface="KaiTi"/>
                <a:cs typeface="Calibri" panose="020F0502020204030204"/>
              </a:rPr>
              <a:t>Nǐ zǎoshang zuòle shénme</a:t>
            </a:r>
            <a:endParaRPr lang="ja-JP" sz="2600"/>
          </a:p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27. 你怎么迟到了？</a:t>
            </a:r>
          </a:p>
          <a:p>
            <a:pPr marL="0" indent="0">
              <a:buNone/>
            </a:pPr>
            <a:r>
              <a:rPr lang="ja-JP" sz="2600">
                <a:latin typeface="Calibri"/>
                <a:ea typeface="KaiTi"/>
                <a:cs typeface="Calibri" panose="020F0502020204030204"/>
              </a:rPr>
              <a:t>             </a:t>
            </a:r>
            <a:r>
              <a:rPr lang="ja-JP" altLang="en-US" sz="2600">
                <a:latin typeface="Calibri"/>
                <a:ea typeface="KaiTi"/>
                <a:cs typeface="Calibri" panose="020F0502020204030204"/>
              </a:rPr>
              <a:t> </a:t>
            </a:r>
            <a:r>
              <a:rPr lang="ja-JP" sz="2600">
                <a:latin typeface="Calibri"/>
                <a:ea typeface="KaiTi"/>
                <a:cs typeface="Calibri" panose="020F0502020204030204"/>
              </a:rPr>
              <a:t>Nǐ zěnme chídàole</a:t>
            </a:r>
            <a:endParaRPr lang="ja-JP" sz="3500"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28. 你常常看电视剧吗？</a:t>
            </a:r>
          </a:p>
          <a:p>
            <a:pPr marL="0" indent="0">
              <a:buNone/>
            </a:pPr>
            <a:r>
              <a:rPr lang="ja-JP" sz="2600">
                <a:latin typeface="Calibri"/>
                <a:ea typeface="KaiTi"/>
                <a:cs typeface="Calibri" panose="020F0502020204030204"/>
              </a:rPr>
              <a:t>          </a:t>
            </a:r>
            <a:r>
              <a:rPr lang="ja-JP" altLang="en-US" sz="2600">
                <a:latin typeface="Calibri"/>
                <a:ea typeface="KaiTi"/>
                <a:cs typeface="Calibri" panose="020F0502020204030204"/>
              </a:rPr>
              <a:t> </a:t>
            </a:r>
            <a:r>
              <a:rPr lang="ja-JP" sz="2600">
                <a:latin typeface="Calibri"/>
                <a:ea typeface="KaiTi"/>
                <a:cs typeface="Calibri" panose="020F0502020204030204"/>
              </a:rPr>
              <a:t>Nǐ chángcháng kàn diànshìjù ma</a:t>
            </a:r>
            <a:endParaRPr lang="ja-JP" sz="2600"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29. 这本书有意思吗？</a:t>
            </a:r>
          </a:p>
          <a:p>
            <a:pPr marL="0" indent="0">
              <a:buNone/>
            </a:pPr>
            <a:r>
              <a:rPr lang="ja-JP">
                <a:latin typeface="Calibri"/>
                <a:ea typeface="KaiTi"/>
                <a:cs typeface="Calibri" panose="020F0502020204030204"/>
              </a:rPr>
              <a:t>        </a:t>
            </a:r>
            <a:r>
              <a:rPr lang="ja-JP" altLang="en-US">
                <a:latin typeface="Calibri"/>
                <a:ea typeface="KaiTi"/>
                <a:cs typeface="Calibri" panose="020F0502020204030204"/>
              </a:rPr>
              <a:t>  </a:t>
            </a:r>
            <a:r>
              <a:rPr lang="ja-JP">
                <a:latin typeface="Calibri"/>
                <a:ea typeface="KaiTi"/>
                <a:cs typeface="Calibri" panose="020F0502020204030204"/>
              </a:rPr>
              <a:t>Zhè běn shū yǒuyìsi ma</a:t>
            </a:r>
            <a:endParaRPr lang="ja-JP"/>
          </a:p>
          <a:p>
            <a:pPr marL="0" indent="0">
              <a:buNone/>
            </a:pPr>
            <a:r>
              <a:rPr lang="ja-JP" altLang="en-US" sz="3600">
                <a:latin typeface="KaiTi"/>
                <a:ea typeface="KaiTi"/>
                <a:cs typeface="Calibri" panose="020F0502020204030204"/>
              </a:rPr>
              <a:t>30. 你周末要做什么？</a:t>
            </a:r>
            <a:endParaRPr lang="ja-JP" altLang="en-US" sz="3600" dirty="0">
              <a:latin typeface="KaiTi"/>
              <a:ea typeface="KaiTi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>
                <a:ea typeface="+mn-lt"/>
                <a:cs typeface="+mn-lt"/>
              </a:rPr>
              <a:t>            </a:t>
            </a:r>
            <a:r>
              <a:rPr lang="ja-JP" sz="2600">
                <a:ea typeface="+mn-lt"/>
                <a:cs typeface="+mn-lt"/>
              </a:rPr>
              <a:t>Nǐ zhōumò </a:t>
            </a:r>
            <a:r>
              <a:rPr lang="en-US" altLang="ja-JP" sz="2600" dirty="0" err="1">
                <a:ea typeface="+mn-lt"/>
                <a:cs typeface="+mn-lt"/>
              </a:rPr>
              <a:t>yào</a:t>
            </a:r>
            <a:r>
              <a:rPr lang="en-US" altLang="ja-JP" sz="2600" dirty="0">
                <a:ea typeface="+mn-lt"/>
                <a:cs typeface="+mn-lt"/>
              </a:rPr>
              <a:t> </a:t>
            </a:r>
            <a:r>
              <a:rPr lang="ja-JP" sz="2600">
                <a:ea typeface="+mn-lt"/>
                <a:cs typeface="+mn-lt"/>
              </a:rPr>
              <a:t>zuò shénme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02112-9A19-4807-B47A-71FE6753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9132" y="1303708"/>
            <a:ext cx="5964476" cy="5353419"/>
          </a:xfrm>
          <a:ln>
            <a:solidFill>
              <a:srgbClr val="4472C4"/>
            </a:solidFill>
          </a:ln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9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866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office theme</vt:lpstr>
      <vt:lpstr>中文二  口语考试： 30个问句 Q&amp;A</vt:lpstr>
      <vt:lpstr>《吃了吗？》第四课 </vt:lpstr>
      <vt:lpstr>《吃了吗？》第四课 </vt:lpstr>
      <vt:lpstr>《吃了吗？》第五课 </vt:lpstr>
      <vt:lpstr>《吃了吗？》第五课 </vt:lpstr>
      <vt:lpstr>《吃了吗？》第六课 </vt:lpstr>
      <vt:lpstr>《吃了吗？》第六课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 Jinhua</dc:creator>
  <cp:lastModifiedBy>Cheng Jinhua</cp:lastModifiedBy>
  <cp:revision>337</cp:revision>
  <dcterms:created xsi:type="dcterms:W3CDTF">2021-03-18T13:16:34Z</dcterms:created>
  <dcterms:modified xsi:type="dcterms:W3CDTF">2021-03-18T14:32:01Z</dcterms:modified>
</cp:coreProperties>
</file>