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005EB8"/>
    <a:srgbClr val="FFFFFF"/>
    <a:srgbClr val="00965E"/>
    <a:srgbClr val="EE353B"/>
    <a:srgbClr val="FF0000"/>
    <a:srgbClr val="EF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80094" autoAdjust="0"/>
  </p:normalViewPr>
  <p:slideViewPr>
    <p:cSldViewPr snapToGrid="0" snapToObjects="1">
      <p:cViewPr varScale="1">
        <p:scale>
          <a:sx n="224" d="100"/>
          <a:sy n="224" d="100"/>
        </p:scale>
        <p:origin x="3749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30"/>
    </p:cViewPr>
  </p:sorterViewPr>
  <p:notesViewPr>
    <p:cSldViewPr snapToGrid="0" snapToObjects="1">
      <p:cViewPr varScale="1">
        <p:scale>
          <a:sx n="58" d="100"/>
          <a:sy n="58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6926" y="1820150"/>
            <a:ext cx="7983471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6926" y="2857500"/>
            <a:ext cx="7983471" cy="55709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7485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756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6B4097-F2E2-4BD5-A409-B2F35838EC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6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2575F78-5236-4C69-A1CF-19422D2BA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00"/>
            <a:ext cx="1969868" cy="856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497544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650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94400"/>
            <a:ext cx="8497093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497543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0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400" b="1" dirty="0">
              <a:latin typeface="+mn-lt"/>
            </a:endParaRPr>
          </a:p>
          <a:p>
            <a:pPr lvl="0"/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3C0BDBA-4976-4BAA-A557-F52F172C1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34257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51C01C8-E958-4C99-A9C3-5B3DD0120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331719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11538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331717"/>
            <a:ext cx="2167128" cy="3457801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612122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FE7E454-607D-4B82-B001-F355B3370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8908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005EB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3DD5D1C5-FC33-4971-9784-57774319D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00"/>
            <a:ext cx="1969868" cy="856800"/>
          </a:xfrm>
          <a:prstGeom prst="rect">
            <a:avLst/>
          </a:prstGeom>
        </p:spPr>
      </p:pic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08777890-79BE-4A69-A7A4-55B461B794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76" y="2818694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indent="-85725">
              <a:defRPr sz="1400" b="1" baseline="0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F9D47EBB-8EC7-46C7-9D3F-E70D69C832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8351" y="2818695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indent="-85725">
              <a:defRPr sz="1400" b="1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5" name="Tekstin paikkamerkki 2">
            <a:extLst>
              <a:ext uri="{FF2B5EF4-FFF2-40B4-BE49-F238E27FC236}">
                <a16:creationId xmlns:a16="http://schemas.microsoft.com/office/drawing/2014/main" id="{5117D3DA-8F20-48DF-858D-5CD5D2F019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1426" y="2818695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marR="0" indent="-8572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1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marL="85725" marR="0" lvl="0" indent="-8572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E1E88C1D-C071-42CD-8A25-EFA06A4B9C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15276" y="2818694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indent="-85725">
              <a:defRPr sz="1400" b="1" baseline="0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DD7658F-B25F-4773-B79A-82E73F9137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2076" y="2818694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indent="-85725">
              <a:defRPr sz="1400" b="1" baseline="0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F11FCC6B-B1D0-427F-A0C7-06D4B1CC0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754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9879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0004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800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6931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0598" y="3187015"/>
            <a:ext cx="3282804" cy="392960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dirty="0" err="1">
                <a:latin typeface="Arial"/>
                <a:cs typeface="Arial"/>
              </a:rPr>
              <a:t>aalto.fi</a:t>
            </a:r>
            <a:endParaRPr lang="fi-FI" sz="1800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546224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8FF59C7-F73D-44D9-B743-BE8189F910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11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08">
          <p15:clr>
            <a:srgbClr val="FBAE40"/>
          </p15:clr>
        </p15:guide>
        <p15:guide id="2" orient="horz" pos="22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1183708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2166595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95222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291967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619098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8C6FFB6E-AD60-4A4F-9471-A4D8D6DA3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6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73F3D83-F6EA-4556-B92A-4A6A36F5E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384852"/>
            <a:ext cx="8492897" cy="34751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73F3D83-F6EA-4556-B92A-4A6A36F5E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384852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249886"/>
            <a:ext cx="8492897" cy="26101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84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5963641-A40F-40D3-80EF-567FCE16A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94400"/>
            <a:ext cx="8492400" cy="1057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497013"/>
            <a:ext cx="4149724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938" y="1497013"/>
            <a:ext cx="4078287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1BA6F52-AEB1-4C8B-AC09-168182542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50948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1" y="194400"/>
            <a:ext cx="4052221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1ADADBD-3D7A-4AAD-BDBD-0B7BF5EAC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00"/>
            <a:ext cx="1969868" cy="856800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05498" y="0"/>
            <a:ext cx="4638503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019619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29B4FEB-F5E3-45EA-B8E4-B39E1504B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00"/>
            <a:ext cx="1969868" cy="85680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69823" y="1954917"/>
            <a:ext cx="8147667" cy="2128568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02A3111-A9CC-43BE-AE13-5E128425A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005EB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76792"/>
            <a:ext cx="5130402" cy="4157712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sem. </a:t>
            </a:r>
            <a:r>
              <a:rPr lang="en-US" dirty="0" err="1"/>
              <a:t>Quisque</a:t>
            </a:r>
            <a:r>
              <a:rPr lang="en-US" dirty="0"/>
              <a:t> ligula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</a:t>
            </a:r>
            <a:r>
              <a:rPr lang="en-US" dirty="0" err="1"/>
              <a:t>consectetuer</a:t>
            </a:r>
            <a:r>
              <a:rPr lang="en-US" dirty="0"/>
              <a:t>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magna </a:t>
            </a:r>
            <a:r>
              <a:rPr lang="en-US" dirty="0" err="1"/>
              <a:t>condimentum</a:t>
            </a:r>
            <a:r>
              <a:rPr lang="en-US" dirty="0"/>
              <a:t> vel. 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1/30/2020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14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71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987D2-1DC9-9B49-801F-236DAC484B0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6926" y="1820150"/>
            <a:ext cx="7983471" cy="222149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HSK 1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grammar </a:t>
            </a:r>
          </a:p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48C05-5344-6D4D-8B3D-3B1631B9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72E36-6B8E-DA47-A2F3-90B5C09E5DF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 smtClean="0"/>
              <a:t>Jinhua Cheng 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C39B0-E93C-D741-8CA6-D356F26EC0A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i-FI" dirty="0" smtClean="0"/>
              <a:t>2020</a:t>
            </a:r>
            <a:r>
              <a:rPr lang="zh-CN" altLang="fi-FI" dirty="0" smtClean="0"/>
              <a:t>年</a:t>
            </a:r>
            <a:r>
              <a:rPr lang="fi-FI" altLang="zh-CN" dirty="0" smtClean="0"/>
              <a:t>1</a:t>
            </a:r>
            <a:r>
              <a:rPr lang="zh-CN" altLang="fi-FI" dirty="0" smtClean="0"/>
              <a:t>月</a:t>
            </a:r>
            <a:r>
              <a:rPr lang="fi-FI" altLang="zh-CN" dirty="0" smtClean="0"/>
              <a:t>30</a:t>
            </a:r>
            <a:r>
              <a:rPr lang="zh-CN" altLang="fi-FI" dirty="0" smtClean="0"/>
              <a:t>日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88" y="2266188"/>
            <a:ext cx="1985685" cy="19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816864"/>
            <a:ext cx="8147667" cy="3266621"/>
          </a:xfrm>
        </p:spPr>
        <p:txBody>
          <a:bodyPr/>
          <a:lstStyle/>
          <a:p>
            <a:r>
              <a:rPr lang="fi-FI" sz="6000" dirty="0" smtClean="0"/>
              <a:t>9. </a:t>
            </a:r>
            <a:r>
              <a:rPr lang="fi-FI" sz="3600" dirty="0" smtClean="0"/>
              <a:t>Opettaja </a:t>
            </a:r>
            <a:r>
              <a:rPr lang="fi-FI" sz="3600" dirty="0"/>
              <a:t>on Shanghaissa.</a:t>
            </a:r>
            <a:endParaRPr lang="fi-FI" sz="3600" dirty="0" smtClean="0"/>
          </a:p>
          <a:p>
            <a:endParaRPr lang="fi-FI" altLang="zh-CN" sz="6000" dirty="0"/>
          </a:p>
          <a:p>
            <a:r>
              <a:rPr lang="fi-FI" altLang="zh-CN" sz="6000" dirty="0" smtClean="0"/>
              <a:t>	</a:t>
            </a:r>
            <a:r>
              <a:rPr lang="zh-CN" altLang="fi-FI" sz="6000" dirty="0" smtClean="0"/>
              <a:t>老师 </a:t>
            </a:r>
            <a:r>
              <a:rPr lang="zh-CN" altLang="fi-FI" sz="6000" dirty="0">
                <a:solidFill>
                  <a:srgbClr val="92D050"/>
                </a:solidFill>
              </a:rPr>
              <a:t>在</a:t>
            </a:r>
            <a:r>
              <a:rPr lang="zh-CN" altLang="fi-FI" sz="6000" dirty="0"/>
              <a:t> 上海 </a:t>
            </a:r>
            <a:r>
              <a:rPr lang="zh-CN" altLang="fi-FI" sz="6000" dirty="0" smtClean="0"/>
              <a:t>。</a:t>
            </a:r>
            <a:endParaRPr lang="fi-FI" altLang="zh-CN" sz="6000" dirty="0" smtClean="0"/>
          </a:p>
          <a:p>
            <a:endParaRPr lang="fi-FI" sz="6000" dirty="0"/>
          </a:p>
          <a:p>
            <a:r>
              <a:rPr lang="fi-FI" sz="4400" dirty="0" smtClean="0"/>
              <a:t>     </a:t>
            </a:r>
            <a:r>
              <a:rPr lang="fi-FI" sz="4400" dirty="0" err="1" smtClean="0"/>
              <a:t>Lǎoshī</a:t>
            </a:r>
            <a:r>
              <a:rPr lang="fi-FI" sz="4400" dirty="0" smtClean="0"/>
              <a:t> </a:t>
            </a:r>
            <a:r>
              <a:rPr lang="fi-FI" sz="4400" dirty="0" err="1">
                <a:solidFill>
                  <a:srgbClr val="FFFF00"/>
                </a:solidFill>
              </a:rPr>
              <a:t>zài</a:t>
            </a:r>
            <a:r>
              <a:rPr lang="fi-FI" sz="4400" dirty="0"/>
              <a:t> </a:t>
            </a:r>
            <a:r>
              <a:rPr lang="fi-FI" sz="4400" dirty="0" err="1"/>
              <a:t>shànghǎi</a:t>
            </a:r>
            <a:r>
              <a:rPr lang="fi-FI" sz="4400" dirty="0"/>
              <a:t>.</a:t>
            </a:r>
            <a:endParaRPr lang="fi-FI" sz="4400" dirty="0" smtClean="0"/>
          </a:p>
          <a:p>
            <a:endParaRPr lang="fi-FI" sz="6000" dirty="0"/>
          </a:p>
          <a:p>
            <a:r>
              <a:rPr lang="zh-CN" altLang="fi-FI" sz="6000" dirty="0" smtClean="0"/>
              <a:t>            </a:t>
            </a:r>
            <a:r>
              <a:rPr lang="zh-CN" altLang="fi-FI" sz="6000" dirty="0" smtClean="0">
                <a:solidFill>
                  <a:srgbClr val="FFC000"/>
                </a:solidFill>
              </a:rPr>
              <a:t>在 </a:t>
            </a:r>
            <a:r>
              <a:rPr lang="fi-FI" altLang="zh-CN" sz="6000" dirty="0">
                <a:solidFill>
                  <a:srgbClr val="FFC000"/>
                </a:solidFill>
              </a:rPr>
              <a:t>+ </a:t>
            </a:r>
            <a:r>
              <a:rPr lang="fi-FI" sz="6000" dirty="0">
                <a:solidFill>
                  <a:srgbClr val="FFC000"/>
                </a:solidFill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4263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932688"/>
            <a:ext cx="8147667" cy="3150797"/>
          </a:xfrm>
        </p:spPr>
        <p:txBody>
          <a:bodyPr/>
          <a:lstStyle/>
          <a:p>
            <a:r>
              <a:rPr lang="fi-FI" dirty="0" smtClean="0"/>
              <a:t>10. </a:t>
            </a:r>
            <a:r>
              <a:rPr lang="fi-FI" sz="2800" dirty="0" smtClean="0"/>
              <a:t>Meidän Koulussa </a:t>
            </a:r>
            <a:r>
              <a:rPr lang="fi-FI" sz="2800" dirty="0"/>
              <a:t>on </a:t>
            </a:r>
            <a:r>
              <a:rPr lang="fi-FI" sz="2800" dirty="0" smtClean="0"/>
              <a:t>paljon </a:t>
            </a:r>
            <a:r>
              <a:rPr lang="fi-FI" sz="2800" dirty="0"/>
              <a:t>opiskelijoita</a:t>
            </a:r>
            <a:r>
              <a:rPr lang="fi-FI" sz="2800" dirty="0" smtClean="0"/>
              <a:t>.</a:t>
            </a:r>
          </a:p>
          <a:p>
            <a:endParaRPr lang="fi-FI" sz="3200" dirty="0" smtClean="0"/>
          </a:p>
          <a:p>
            <a:r>
              <a:rPr lang="fi-FI" altLang="zh-CN" dirty="0"/>
              <a:t>	</a:t>
            </a:r>
            <a:r>
              <a:rPr lang="zh-CN" altLang="fi-FI" dirty="0" smtClean="0"/>
              <a:t>我们   学校   </a:t>
            </a:r>
            <a:r>
              <a:rPr lang="zh-CN" altLang="fi-FI" dirty="0" smtClean="0">
                <a:solidFill>
                  <a:srgbClr val="92D050"/>
                </a:solidFill>
              </a:rPr>
              <a:t>有</a:t>
            </a:r>
            <a:r>
              <a:rPr lang="zh-CN" altLang="fi-FI" dirty="0" smtClean="0"/>
              <a:t> </a:t>
            </a:r>
            <a:r>
              <a:rPr lang="zh-CN" altLang="fi-FI" dirty="0"/>
              <a:t>很 多 </a:t>
            </a:r>
            <a:r>
              <a:rPr lang="zh-CN" altLang="fi-FI" dirty="0" smtClean="0"/>
              <a:t> 学生。</a:t>
            </a:r>
            <a:endParaRPr lang="fi-FI" altLang="zh-CN" dirty="0" smtClean="0"/>
          </a:p>
          <a:p>
            <a:r>
              <a:rPr lang="fi-FI" sz="2800" dirty="0" smtClean="0"/>
              <a:t>         </a:t>
            </a:r>
            <a:r>
              <a:rPr lang="fi-FI" sz="2800" dirty="0" err="1" smtClean="0"/>
              <a:t>Wǒmen</a:t>
            </a:r>
            <a:r>
              <a:rPr lang="fi-FI" sz="2800" dirty="0" smtClean="0"/>
              <a:t> </a:t>
            </a:r>
            <a:r>
              <a:rPr lang="fi-FI" sz="2800" dirty="0" err="1"/>
              <a:t>xuéxiào</a:t>
            </a:r>
            <a:r>
              <a:rPr lang="fi-FI" sz="2800" dirty="0"/>
              <a:t> </a:t>
            </a:r>
            <a:r>
              <a:rPr lang="fi-FI" sz="2800" dirty="0" err="1">
                <a:solidFill>
                  <a:srgbClr val="FFFF00"/>
                </a:solidFill>
              </a:rPr>
              <a:t>yǒu</a:t>
            </a:r>
            <a:r>
              <a:rPr lang="fi-FI" sz="2800" dirty="0"/>
              <a:t> </a:t>
            </a:r>
            <a:r>
              <a:rPr lang="fi-FI" sz="2800" dirty="0" err="1"/>
              <a:t>hěnduō</a:t>
            </a:r>
            <a:r>
              <a:rPr lang="fi-FI" sz="2800" dirty="0"/>
              <a:t> </a:t>
            </a:r>
            <a:r>
              <a:rPr lang="fi-FI" sz="2800" dirty="0" err="1"/>
              <a:t>xuéshēng</a:t>
            </a:r>
            <a:r>
              <a:rPr lang="fi-FI" sz="2800" dirty="0" smtClean="0"/>
              <a:t>.</a:t>
            </a:r>
          </a:p>
          <a:p>
            <a:r>
              <a:rPr lang="fi-FI" sz="2800" dirty="0" smtClean="0"/>
              <a:t>       </a:t>
            </a:r>
            <a:endParaRPr lang="fi-FI" sz="2800" dirty="0"/>
          </a:p>
          <a:p>
            <a:r>
              <a:rPr lang="fi-FI" sz="2800" dirty="0" smtClean="0"/>
              <a:t>                        </a:t>
            </a:r>
            <a:r>
              <a:rPr lang="fi-FI" sz="2800" dirty="0" smtClean="0">
                <a:solidFill>
                  <a:srgbClr val="FFC000"/>
                </a:solidFill>
              </a:rPr>
              <a:t>Place </a:t>
            </a:r>
            <a:r>
              <a:rPr lang="fi-FI" sz="2800" dirty="0">
                <a:solidFill>
                  <a:srgbClr val="FFC000"/>
                </a:solidFill>
              </a:rPr>
              <a:t>+ </a:t>
            </a:r>
            <a:r>
              <a:rPr lang="zh-CN" altLang="fi-FI" sz="2800" dirty="0">
                <a:solidFill>
                  <a:srgbClr val="FFC000"/>
                </a:solidFill>
              </a:rPr>
              <a:t>有 </a:t>
            </a:r>
            <a:r>
              <a:rPr lang="fi-FI" altLang="zh-CN" sz="2800" dirty="0">
                <a:solidFill>
                  <a:srgbClr val="FFC000"/>
                </a:solidFill>
              </a:rPr>
              <a:t>+ </a:t>
            </a:r>
            <a:r>
              <a:rPr lang="fi-FI" sz="2800" dirty="0" err="1">
                <a:solidFill>
                  <a:srgbClr val="FFC000"/>
                </a:solidFill>
              </a:rPr>
              <a:t>Obj</a:t>
            </a:r>
            <a:r>
              <a:rPr lang="fi-FI" sz="28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7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907143"/>
            <a:ext cx="8147667" cy="3176342"/>
          </a:xfrm>
        </p:spPr>
        <p:txBody>
          <a:bodyPr/>
          <a:lstStyle/>
          <a:p>
            <a:r>
              <a:rPr lang="fi-FI" dirty="0" smtClean="0"/>
              <a:t>11. </a:t>
            </a:r>
            <a:r>
              <a:rPr lang="fi-FI" dirty="0"/>
              <a:t>Aion syödä, </a:t>
            </a:r>
            <a:r>
              <a:rPr lang="fi-FI" dirty="0" smtClean="0"/>
              <a:t>tuletko mukaan?</a:t>
            </a:r>
          </a:p>
          <a:p>
            <a:endParaRPr lang="fi-FI" dirty="0" smtClean="0"/>
          </a:p>
          <a:p>
            <a:r>
              <a:rPr lang="fi-FI" altLang="zh-CN" sz="4800" dirty="0"/>
              <a:t>	</a:t>
            </a:r>
            <a:r>
              <a:rPr lang="zh-CN" altLang="fi-FI" sz="4800" dirty="0" smtClean="0"/>
              <a:t>我 </a:t>
            </a:r>
            <a:r>
              <a:rPr lang="zh-CN" altLang="fi-FI" sz="4800" dirty="0">
                <a:solidFill>
                  <a:srgbClr val="92D050"/>
                </a:solidFill>
              </a:rPr>
              <a:t>要</a:t>
            </a:r>
            <a:r>
              <a:rPr lang="zh-CN" altLang="fi-FI" sz="4800" dirty="0"/>
              <a:t> 去 吃饭</a:t>
            </a:r>
            <a:r>
              <a:rPr lang="zh-CN" altLang="fi-FI" sz="4800" dirty="0" smtClean="0"/>
              <a:t>，你 </a:t>
            </a:r>
            <a:r>
              <a:rPr lang="zh-CN" altLang="fi-FI" sz="4800" dirty="0"/>
              <a:t>去 吗</a:t>
            </a:r>
            <a:r>
              <a:rPr lang="zh-CN" altLang="fi-FI" sz="4800" dirty="0" smtClean="0"/>
              <a:t>？</a:t>
            </a:r>
            <a:endParaRPr lang="fi-FI" altLang="zh-CN" sz="4800" dirty="0" smtClean="0"/>
          </a:p>
          <a:p>
            <a:r>
              <a:rPr lang="fi-FI" sz="2800" dirty="0" smtClean="0"/>
              <a:t>       </a:t>
            </a:r>
            <a:r>
              <a:rPr lang="fi-FI" sz="2800" dirty="0" err="1" smtClean="0"/>
              <a:t>Wǒ</a:t>
            </a:r>
            <a:r>
              <a:rPr lang="fi-FI" sz="2800" dirty="0" smtClean="0"/>
              <a:t>  </a:t>
            </a:r>
            <a:r>
              <a:rPr lang="fi-FI" sz="2800" dirty="0" err="1" smtClean="0">
                <a:solidFill>
                  <a:srgbClr val="FFFF00"/>
                </a:solidFill>
              </a:rPr>
              <a:t>yào</a:t>
            </a:r>
            <a:r>
              <a:rPr lang="fi-FI" sz="2800" dirty="0" smtClean="0">
                <a:solidFill>
                  <a:srgbClr val="FFFF00"/>
                </a:solidFill>
              </a:rPr>
              <a:t> </a:t>
            </a:r>
            <a:r>
              <a:rPr lang="fi-FI" sz="2800" dirty="0" smtClean="0"/>
              <a:t> </a:t>
            </a:r>
            <a:r>
              <a:rPr lang="fi-FI" sz="2800" dirty="0" err="1" smtClean="0"/>
              <a:t>qù</a:t>
            </a:r>
            <a:r>
              <a:rPr lang="fi-FI" sz="2800" dirty="0" smtClean="0"/>
              <a:t>     </a:t>
            </a:r>
            <a:r>
              <a:rPr lang="fi-FI" sz="2800" dirty="0" err="1" smtClean="0"/>
              <a:t>chīfàn</a:t>
            </a:r>
            <a:r>
              <a:rPr lang="fi-FI" sz="2800" dirty="0"/>
              <a:t>, </a:t>
            </a:r>
            <a:r>
              <a:rPr lang="fi-FI" sz="2800" dirty="0" smtClean="0"/>
              <a:t>     </a:t>
            </a:r>
            <a:r>
              <a:rPr lang="fi-FI" sz="2800" dirty="0" err="1" smtClean="0"/>
              <a:t>nǐ</a:t>
            </a:r>
            <a:r>
              <a:rPr lang="fi-FI" sz="2800" dirty="0" smtClean="0"/>
              <a:t>     </a:t>
            </a:r>
            <a:r>
              <a:rPr lang="fi-FI" sz="2800" dirty="0" err="1" smtClean="0"/>
              <a:t>qù</a:t>
            </a:r>
            <a:r>
              <a:rPr lang="fi-FI" sz="2800" dirty="0" smtClean="0"/>
              <a:t>   ma?</a:t>
            </a:r>
          </a:p>
          <a:p>
            <a:r>
              <a:rPr lang="en-US" sz="2800" dirty="0" smtClean="0"/>
              <a:t>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Expressing </a:t>
            </a:r>
            <a:r>
              <a:rPr lang="en-US" sz="2800" dirty="0"/>
              <a:t>"</a:t>
            </a:r>
            <a:r>
              <a:rPr lang="en-US" sz="2800" dirty="0">
                <a:solidFill>
                  <a:srgbClr val="FFFF00"/>
                </a:solidFill>
              </a:rPr>
              <a:t>be going to</a:t>
            </a:r>
            <a:r>
              <a:rPr lang="en-US" sz="2800" dirty="0"/>
              <a:t>" with "</a:t>
            </a:r>
            <a:r>
              <a:rPr lang="en-US" sz="2800" dirty="0" err="1" smtClean="0">
                <a:solidFill>
                  <a:srgbClr val="FFFF00"/>
                </a:solidFill>
              </a:rPr>
              <a:t>yao</a:t>
            </a:r>
            <a:r>
              <a:rPr lang="en-US" sz="2800" dirty="0" smtClean="0"/>
              <a:t>“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</a:t>
            </a:r>
            <a:endParaRPr lang="fi-FI" sz="2800" dirty="0"/>
          </a:p>
          <a:p>
            <a:r>
              <a:rPr lang="fi-FI" sz="2800" dirty="0" smtClean="0"/>
              <a:t>                            </a:t>
            </a:r>
            <a:r>
              <a:rPr lang="fi-FI" sz="2800" dirty="0" err="1" smtClean="0">
                <a:solidFill>
                  <a:srgbClr val="FFC000"/>
                </a:solidFill>
              </a:rPr>
              <a:t>Subj</a:t>
            </a:r>
            <a:r>
              <a:rPr lang="fi-FI" sz="2800" dirty="0">
                <a:solidFill>
                  <a:srgbClr val="FFC000"/>
                </a:solidFill>
              </a:rPr>
              <a:t>. + </a:t>
            </a:r>
            <a:r>
              <a:rPr lang="zh-CN" altLang="fi-FI" sz="2800" dirty="0">
                <a:solidFill>
                  <a:srgbClr val="FFC000"/>
                </a:solidFill>
              </a:rPr>
              <a:t>要 </a:t>
            </a:r>
            <a:r>
              <a:rPr lang="fi-FI" altLang="zh-CN" sz="2800" dirty="0">
                <a:solidFill>
                  <a:srgbClr val="FFC000"/>
                </a:solidFill>
              </a:rPr>
              <a:t>+ </a:t>
            </a:r>
            <a:r>
              <a:rPr lang="fi-FI" sz="2800" dirty="0" err="1">
                <a:solidFill>
                  <a:srgbClr val="FFC000"/>
                </a:solidFill>
              </a:rPr>
              <a:t>Verb</a:t>
            </a:r>
            <a:r>
              <a:rPr lang="fi-FI" sz="2800" dirty="0">
                <a:solidFill>
                  <a:srgbClr val="FFC000"/>
                </a:solidFill>
              </a:rPr>
              <a:t> (+ </a:t>
            </a:r>
            <a:r>
              <a:rPr lang="zh-CN" altLang="fi-FI" sz="2800" dirty="0">
                <a:solidFill>
                  <a:srgbClr val="FFC000"/>
                </a:solidFill>
              </a:rPr>
              <a:t>了</a:t>
            </a:r>
            <a:r>
              <a:rPr lang="fi-FI" altLang="zh-CN" sz="2800" dirty="0">
                <a:solidFill>
                  <a:srgbClr val="FFC000"/>
                </a:solidFill>
              </a:rPr>
              <a:t>)</a:t>
            </a:r>
            <a:endParaRPr lang="fi-FI" sz="2800" dirty="0" smtClean="0">
              <a:solidFill>
                <a:srgbClr val="FFC000"/>
              </a:solidFill>
            </a:endParaRPr>
          </a:p>
          <a:p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460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016000"/>
            <a:ext cx="8147667" cy="3067485"/>
          </a:xfrm>
        </p:spPr>
        <p:txBody>
          <a:bodyPr/>
          <a:lstStyle/>
          <a:p>
            <a:r>
              <a:rPr lang="fi-FI" dirty="0" smtClean="0"/>
              <a:t>12. </a:t>
            </a:r>
            <a:r>
              <a:rPr lang="fi-FI" dirty="0"/>
              <a:t>Voinko tupakoida täällä?</a:t>
            </a:r>
          </a:p>
          <a:p>
            <a:endParaRPr lang="fi-FI" altLang="zh-CN" dirty="0"/>
          </a:p>
          <a:p>
            <a:r>
              <a:rPr lang="fi-FI" altLang="zh-CN" dirty="0" smtClean="0"/>
              <a:t>	 </a:t>
            </a:r>
            <a:r>
              <a:rPr lang="zh-CN" altLang="fi-FI" dirty="0" smtClean="0"/>
              <a:t>这里 </a:t>
            </a:r>
            <a:r>
              <a:rPr lang="zh-CN" altLang="fi-FI" dirty="0">
                <a:solidFill>
                  <a:srgbClr val="92D050"/>
                </a:solidFill>
              </a:rPr>
              <a:t>可以</a:t>
            </a:r>
            <a:r>
              <a:rPr lang="zh-CN" altLang="fi-FI" dirty="0"/>
              <a:t> 吸烟 吗</a:t>
            </a:r>
            <a:r>
              <a:rPr lang="fi-FI" altLang="zh-CN" dirty="0" smtClean="0"/>
              <a:t>?</a:t>
            </a:r>
          </a:p>
          <a:p>
            <a:r>
              <a:rPr lang="fi-FI" dirty="0" smtClean="0"/>
              <a:t>      </a:t>
            </a:r>
            <a:r>
              <a:rPr lang="fi-FI" sz="3200" dirty="0" err="1" smtClean="0"/>
              <a:t>Zhèlǐ</a:t>
            </a:r>
            <a:r>
              <a:rPr lang="fi-FI" sz="3200" dirty="0" smtClean="0"/>
              <a:t> </a:t>
            </a:r>
            <a:r>
              <a:rPr lang="fi-FI" sz="3200" dirty="0" err="1">
                <a:solidFill>
                  <a:srgbClr val="FFFF00"/>
                </a:solidFill>
              </a:rPr>
              <a:t>kěyǐ</a:t>
            </a:r>
            <a:r>
              <a:rPr lang="fi-FI" sz="3200" dirty="0"/>
              <a:t> </a:t>
            </a:r>
            <a:r>
              <a:rPr lang="fi-FI" sz="3200" dirty="0" err="1"/>
              <a:t>xīyān</a:t>
            </a:r>
            <a:r>
              <a:rPr lang="fi-FI" sz="3200" dirty="0"/>
              <a:t> ma</a:t>
            </a:r>
            <a:r>
              <a:rPr lang="fi-FI" sz="3200" dirty="0" smtClean="0"/>
              <a:t>?</a:t>
            </a:r>
          </a:p>
          <a:p>
            <a:r>
              <a:rPr lang="fi-FI" sz="3200" dirty="0" smtClean="0"/>
              <a:t>       </a:t>
            </a:r>
            <a:endParaRPr lang="fi-FI" sz="3200" dirty="0"/>
          </a:p>
          <a:p>
            <a:r>
              <a:rPr lang="fi-FI" sz="3200" dirty="0" smtClean="0"/>
              <a:t>  </a:t>
            </a:r>
            <a:r>
              <a:rPr lang="fi-FI" sz="3200" dirty="0" err="1" smtClean="0">
                <a:solidFill>
                  <a:srgbClr val="FFC000"/>
                </a:solidFill>
              </a:rPr>
              <a:t>Expressing</a:t>
            </a:r>
            <a:r>
              <a:rPr lang="fi-FI" sz="3200" dirty="0" smtClean="0">
                <a:solidFill>
                  <a:srgbClr val="FFC000"/>
                </a:solidFill>
              </a:rPr>
              <a:t> </a:t>
            </a:r>
            <a:r>
              <a:rPr lang="fi-FI" sz="3200" dirty="0" err="1">
                <a:solidFill>
                  <a:srgbClr val="FFC000"/>
                </a:solidFill>
              </a:rPr>
              <a:t>permission</a:t>
            </a:r>
            <a:r>
              <a:rPr lang="fi-FI" sz="3200" dirty="0">
                <a:solidFill>
                  <a:srgbClr val="FFC000"/>
                </a:solidFill>
              </a:rPr>
              <a:t> </a:t>
            </a:r>
            <a:r>
              <a:rPr lang="fi-FI" sz="3200" dirty="0" err="1">
                <a:solidFill>
                  <a:srgbClr val="FFC000"/>
                </a:solidFill>
              </a:rPr>
              <a:t>with</a:t>
            </a:r>
            <a:r>
              <a:rPr lang="fi-FI" sz="3200" dirty="0">
                <a:solidFill>
                  <a:srgbClr val="FFC000"/>
                </a:solidFill>
              </a:rPr>
              <a:t> "</a:t>
            </a:r>
            <a:r>
              <a:rPr lang="fi-FI" sz="3200" dirty="0" err="1">
                <a:solidFill>
                  <a:srgbClr val="FFC000"/>
                </a:solidFill>
              </a:rPr>
              <a:t>keyi</a:t>
            </a:r>
            <a:r>
              <a:rPr lang="fi-FI" sz="3200" dirty="0">
                <a:solidFill>
                  <a:srgbClr val="FFC000"/>
                </a:solidFill>
              </a:rPr>
              <a:t>"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2128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834571"/>
            <a:ext cx="8147667" cy="3248914"/>
          </a:xfrm>
        </p:spPr>
        <p:txBody>
          <a:bodyPr/>
          <a:lstStyle/>
          <a:p>
            <a:r>
              <a:rPr lang="fi-FI" dirty="0" smtClean="0"/>
              <a:t>13. </a:t>
            </a:r>
            <a:r>
              <a:rPr lang="fi-FI" dirty="0"/>
              <a:t>En mennyt baariin.</a:t>
            </a:r>
          </a:p>
          <a:p>
            <a:endParaRPr lang="fi-FI" dirty="0" smtClean="0"/>
          </a:p>
          <a:p>
            <a:r>
              <a:rPr lang="fi-FI" altLang="zh-CN" dirty="0"/>
              <a:t>	</a:t>
            </a:r>
            <a:r>
              <a:rPr lang="fi-FI" altLang="zh-CN" dirty="0" smtClean="0"/>
              <a:t> </a:t>
            </a:r>
            <a:r>
              <a:rPr lang="zh-CN" altLang="fi-FI" dirty="0" smtClean="0"/>
              <a:t>我 </a:t>
            </a:r>
            <a:r>
              <a:rPr lang="zh-CN" altLang="fi-FI" dirty="0">
                <a:solidFill>
                  <a:srgbClr val="92D050"/>
                </a:solidFill>
              </a:rPr>
              <a:t>没有</a:t>
            </a:r>
            <a:r>
              <a:rPr lang="zh-CN" altLang="fi-FI" dirty="0"/>
              <a:t> </a:t>
            </a:r>
            <a:r>
              <a:rPr lang="zh-CN" altLang="fi-FI" dirty="0" smtClean="0"/>
              <a:t> 去 酒吧。</a:t>
            </a:r>
            <a:endParaRPr lang="fi-FI" altLang="zh-CN" dirty="0" smtClean="0"/>
          </a:p>
          <a:p>
            <a:r>
              <a:rPr lang="fi-FI" dirty="0" smtClean="0"/>
              <a:t>      </a:t>
            </a:r>
            <a:r>
              <a:rPr lang="fi-FI" sz="2800" dirty="0" err="1" smtClean="0"/>
              <a:t>Wǒ</a:t>
            </a:r>
            <a:r>
              <a:rPr lang="fi-FI" sz="2800" dirty="0" smtClean="0"/>
              <a:t> </a:t>
            </a:r>
            <a:r>
              <a:rPr lang="fi-FI" sz="2800" dirty="0" err="1">
                <a:solidFill>
                  <a:srgbClr val="FFFF00"/>
                </a:solidFill>
              </a:rPr>
              <a:t>méiyǒu</a:t>
            </a:r>
            <a:r>
              <a:rPr lang="fi-FI" sz="2800" dirty="0"/>
              <a:t> </a:t>
            </a:r>
            <a:r>
              <a:rPr lang="fi-FI" sz="2800" dirty="0" err="1"/>
              <a:t>qù</a:t>
            </a:r>
            <a:r>
              <a:rPr lang="fi-FI" sz="2800" dirty="0"/>
              <a:t> </a:t>
            </a:r>
            <a:r>
              <a:rPr lang="fi-FI" sz="2800" dirty="0" smtClean="0"/>
              <a:t> </a:t>
            </a:r>
            <a:r>
              <a:rPr lang="fi-FI" sz="2800" dirty="0" err="1" smtClean="0"/>
              <a:t>jiǔbā</a:t>
            </a:r>
            <a:r>
              <a:rPr lang="fi-FI" sz="2800" dirty="0" smtClean="0"/>
              <a:t>.</a:t>
            </a:r>
          </a:p>
          <a:p>
            <a:r>
              <a:rPr lang="fi-FI" sz="2800" dirty="0"/>
              <a:t>	</a:t>
            </a:r>
          </a:p>
          <a:p>
            <a:r>
              <a:rPr lang="fi-FI" sz="2800" dirty="0" smtClean="0"/>
              <a:t>	</a:t>
            </a:r>
            <a:r>
              <a:rPr lang="en-US" sz="2800" dirty="0">
                <a:solidFill>
                  <a:srgbClr val="FFC000"/>
                </a:solidFill>
              </a:rPr>
              <a:t>Negation of past actions with "</a:t>
            </a:r>
            <a:r>
              <a:rPr lang="en-US" sz="2800" dirty="0" err="1">
                <a:solidFill>
                  <a:srgbClr val="FFC000"/>
                </a:solidFill>
              </a:rPr>
              <a:t>meiyou</a:t>
            </a:r>
            <a:r>
              <a:rPr lang="en-US" sz="2800" dirty="0">
                <a:solidFill>
                  <a:srgbClr val="FFC000"/>
                </a:solidFill>
              </a:rPr>
              <a:t>"</a:t>
            </a:r>
            <a:endParaRPr lang="fi-FI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986971"/>
            <a:ext cx="8147667" cy="3096514"/>
          </a:xfrm>
        </p:spPr>
        <p:txBody>
          <a:bodyPr/>
          <a:lstStyle/>
          <a:p>
            <a:r>
              <a:rPr lang="fi-FI" dirty="0" smtClean="0"/>
              <a:t>14. </a:t>
            </a:r>
            <a:r>
              <a:rPr lang="fi-FI" sz="3200" dirty="0"/>
              <a:t>Kiina on </a:t>
            </a:r>
            <a:r>
              <a:rPr lang="fi-FI" sz="3200" dirty="0" smtClean="0"/>
              <a:t>tosi </a:t>
            </a:r>
            <a:r>
              <a:rPr lang="fi-FI" sz="3200" dirty="0"/>
              <a:t>vaikeaa, </a:t>
            </a:r>
            <a:r>
              <a:rPr lang="fi-FI" sz="3200" dirty="0" smtClean="0"/>
              <a:t>voitko opiskella hyvin?</a:t>
            </a:r>
            <a:endParaRPr lang="fi-FI" sz="3200" dirty="0"/>
          </a:p>
          <a:p>
            <a:endParaRPr lang="fi-FI" dirty="0" smtClean="0"/>
          </a:p>
          <a:p>
            <a:endParaRPr lang="fi-FI" altLang="zh-CN" dirty="0"/>
          </a:p>
          <a:p>
            <a:r>
              <a:rPr lang="fi-FI" altLang="zh-CN" dirty="0" smtClean="0"/>
              <a:t>	</a:t>
            </a:r>
            <a:r>
              <a:rPr lang="zh-CN" altLang="fi-FI" dirty="0" smtClean="0"/>
              <a:t>中文     这么 难</a:t>
            </a:r>
            <a:r>
              <a:rPr lang="fi-FI" altLang="zh-CN" dirty="0" smtClean="0"/>
              <a:t>, </a:t>
            </a:r>
            <a:r>
              <a:rPr lang="zh-CN" altLang="fi-FI" dirty="0" smtClean="0"/>
              <a:t>你 </a:t>
            </a:r>
            <a:r>
              <a:rPr lang="zh-CN" altLang="fi-FI" dirty="0">
                <a:solidFill>
                  <a:srgbClr val="92D050"/>
                </a:solidFill>
              </a:rPr>
              <a:t>能</a:t>
            </a:r>
            <a:r>
              <a:rPr lang="zh-CN" altLang="fi-FI" dirty="0"/>
              <a:t> 学 好 </a:t>
            </a:r>
            <a:r>
              <a:rPr lang="zh-CN" altLang="fi-FI" dirty="0" smtClean="0"/>
              <a:t> 吗？</a:t>
            </a:r>
            <a:endParaRPr lang="fi-FI" altLang="zh-CN" dirty="0" smtClean="0"/>
          </a:p>
          <a:p>
            <a:r>
              <a:rPr lang="fi-FI" sz="2800" dirty="0" smtClean="0"/>
              <a:t>       </a:t>
            </a:r>
            <a:r>
              <a:rPr lang="fi-FI" sz="2800" dirty="0" err="1" smtClean="0"/>
              <a:t>Zhōngwén</a:t>
            </a:r>
            <a:r>
              <a:rPr lang="fi-FI" sz="2800" dirty="0" smtClean="0"/>
              <a:t> </a:t>
            </a:r>
            <a:r>
              <a:rPr lang="fi-FI" sz="2800" dirty="0" err="1"/>
              <a:t>zhème</a:t>
            </a:r>
            <a:r>
              <a:rPr lang="fi-FI" sz="2800" dirty="0"/>
              <a:t> </a:t>
            </a:r>
            <a:r>
              <a:rPr lang="fi-FI" sz="2800" dirty="0" err="1"/>
              <a:t>nán</a:t>
            </a:r>
            <a:r>
              <a:rPr lang="fi-FI" sz="2800" dirty="0"/>
              <a:t>, </a:t>
            </a:r>
            <a:r>
              <a:rPr lang="fi-FI" sz="2800" dirty="0" err="1"/>
              <a:t>nǐ</a:t>
            </a:r>
            <a:r>
              <a:rPr lang="fi-FI" sz="2800" dirty="0"/>
              <a:t> </a:t>
            </a:r>
            <a:r>
              <a:rPr lang="fi-FI" sz="2800" dirty="0" err="1" smtClean="0">
                <a:solidFill>
                  <a:srgbClr val="FFFF00"/>
                </a:solidFill>
              </a:rPr>
              <a:t>néng</a:t>
            </a:r>
            <a:r>
              <a:rPr lang="fi-FI" sz="2800" dirty="0" smtClean="0"/>
              <a:t> </a:t>
            </a:r>
            <a:r>
              <a:rPr lang="fi-FI" sz="2800" dirty="0" err="1"/>
              <a:t>xuéhǎo</a:t>
            </a:r>
            <a:r>
              <a:rPr lang="fi-FI" sz="2800" dirty="0"/>
              <a:t> ma</a:t>
            </a:r>
            <a:r>
              <a:rPr lang="fi-FI" sz="2800" dirty="0" smtClean="0"/>
              <a:t>?</a:t>
            </a:r>
          </a:p>
          <a:p>
            <a:r>
              <a:rPr lang="fi-FI" sz="2800" dirty="0" smtClean="0"/>
              <a:t>       </a:t>
            </a:r>
            <a:r>
              <a:rPr lang="fi-FI" sz="2800" dirty="0"/>
              <a:t>	</a:t>
            </a:r>
            <a:endParaRPr lang="en-US" sz="2800" dirty="0" smtClean="0"/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      Expressing </a:t>
            </a:r>
            <a:r>
              <a:rPr lang="en-US" sz="2800" dirty="0">
                <a:solidFill>
                  <a:srgbClr val="FFC000"/>
                </a:solidFill>
              </a:rPr>
              <a:t>ability or possibility with "</a:t>
            </a:r>
            <a:r>
              <a:rPr lang="en-US" sz="2800" dirty="0" err="1">
                <a:solidFill>
                  <a:srgbClr val="FFC000"/>
                </a:solidFill>
              </a:rPr>
              <a:t>neng</a:t>
            </a:r>
            <a:r>
              <a:rPr lang="en-US" sz="2800" dirty="0">
                <a:solidFill>
                  <a:srgbClr val="FFC000"/>
                </a:solidFill>
              </a:rPr>
              <a:t>"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156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219200"/>
            <a:ext cx="8147667" cy="2944114"/>
          </a:xfrm>
        </p:spPr>
        <p:txBody>
          <a:bodyPr/>
          <a:lstStyle/>
          <a:p>
            <a:r>
              <a:rPr lang="fi-FI" dirty="0" smtClean="0"/>
              <a:t>15.     Hän voi puhua kiinaa</a:t>
            </a:r>
          </a:p>
          <a:p>
            <a:endParaRPr lang="fi-FI" altLang="zh-CN" sz="5400" dirty="0"/>
          </a:p>
          <a:p>
            <a:r>
              <a:rPr lang="fi-FI" altLang="zh-CN" sz="5400" dirty="0" smtClean="0"/>
              <a:t>		</a:t>
            </a:r>
            <a:r>
              <a:rPr lang="zh-CN" altLang="fi-FI" sz="5400" dirty="0" smtClean="0"/>
              <a:t>他 </a:t>
            </a:r>
            <a:r>
              <a:rPr lang="zh-CN" altLang="fi-FI" sz="5400" dirty="0" smtClean="0">
                <a:solidFill>
                  <a:srgbClr val="92D050"/>
                </a:solidFill>
              </a:rPr>
              <a:t>会</a:t>
            </a:r>
            <a:r>
              <a:rPr lang="zh-CN" altLang="fi-FI" sz="5400" dirty="0" smtClean="0"/>
              <a:t> </a:t>
            </a:r>
            <a:r>
              <a:rPr lang="zh-CN" altLang="fi-FI" sz="5400" dirty="0"/>
              <a:t>说 中文 </a:t>
            </a:r>
            <a:r>
              <a:rPr lang="zh-CN" altLang="fi-FI" sz="5400" dirty="0" smtClean="0"/>
              <a:t>。</a:t>
            </a:r>
            <a:endParaRPr lang="fi-FI" altLang="zh-CN" sz="5400" dirty="0" smtClean="0"/>
          </a:p>
          <a:p>
            <a:r>
              <a:rPr lang="fi-FI" dirty="0"/>
              <a:t>	</a:t>
            </a:r>
            <a:r>
              <a:rPr lang="fi-FI" dirty="0" smtClean="0"/>
              <a:t>     </a:t>
            </a:r>
            <a:r>
              <a:rPr lang="fi-FI" sz="3200" dirty="0" err="1" smtClean="0"/>
              <a:t>Tā</a:t>
            </a:r>
            <a:r>
              <a:rPr lang="fi-FI" sz="3200" dirty="0" smtClean="0"/>
              <a:t>   </a:t>
            </a:r>
            <a:r>
              <a:rPr lang="fi-FI" sz="3200" dirty="0" err="1" smtClean="0">
                <a:solidFill>
                  <a:srgbClr val="FFFF00"/>
                </a:solidFill>
              </a:rPr>
              <a:t>huì</a:t>
            </a:r>
            <a:r>
              <a:rPr lang="fi-FI" sz="3200" dirty="0" smtClean="0"/>
              <a:t> </a:t>
            </a:r>
            <a:r>
              <a:rPr lang="fi-FI" sz="3200" dirty="0" err="1"/>
              <a:t>shuō</a:t>
            </a:r>
            <a:r>
              <a:rPr lang="fi-FI" sz="3200" dirty="0"/>
              <a:t> </a:t>
            </a:r>
            <a:r>
              <a:rPr lang="fi-FI" sz="3200" dirty="0" err="1"/>
              <a:t>zhōngwén</a:t>
            </a:r>
            <a:r>
              <a:rPr lang="fi-FI" sz="3200" dirty="0" smtClean="0"/>
              <a:t>.</a:t>
            </a:r>
          </a:p>
          <a:p>
            <a:r>
              <a:rPr lang="fi-FI" sz="3200" dirty="0" smtClean="0"/>
              <a:t>	   </a:t>
            </a:r>
            <a:endParaRPr lang="fi-FI" sz="3200" dirty="0"/>
          </a:p>
          <a:p>
            <a:r>
              <a:rPr lang="en-US" sz="3200" dirty="0" smtClean="0"/>
              <a:t>        </a:t>
            </a:r>
            <a:r>
              <a:rPr lang="en-US" sz="3200" dirty="0" smtClean="0">
                <a:solidFill>
                  <a:srgbClr val="FFC000"/>
                </a:solidFill>
              </a:rPr>
              <a:t>Expressing </a:t>
            </a:r>
            <a:r>
              <a:rPr lang="en-US" sz="3200" dirty="0">
                <a:solidFill>
                  <a:srgbClr val="FFC000"/>
                </a:solidFill>
              </a:rPr>
              <a:t>a learned skill with "hui"</a:t>
            </a:r>
            <a:endParaRPr lang="fi-FI" sz="3200" dirty="0" smtClean="0">
              <a:solidFill>
                <a:srgbClr val="FFC000"/>
              </a:solidFill>
            </a:endParaRPr>
          </a:p>
          <a:p>
            <a:endParaRPr lang="fi-FI" sz="3200" dirty="0"/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407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422223" y="595086"/>
            <a:ext cx="8147667" cy="3285199"/>
          </a:xfrm>
        </p:spPr>
        <p:txBody>
          <a:bodyPr/>
          <a:lstStyle/>
          <a:p>
            <a:r>
              <a:rPr lang="fi-FI" dirty="0" smtClean="0"/>
              <a:t>16.    </a:t>
            </a:r>
            <a:r>
              <a:rPr lang="fi-FI" dirty="0" err="1" smtClean="0"/>
              <a:t>Too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!</a:t>
            </a:r>
          </a:p>
          <a:p>
            <a:endParaRPr lang="fi-FI" altLang="zh-CN" sz="5400" dirty="0"/>
          </a:p>
          <a:p>
            <a:r>
              <a:rPr lang="fi-FI" altLang="zh-CN" sz="5400" dirty="0" smtClean="0"/>
              <a:t>		</a:t>
            </a:r>
            <a:r>
              <a:rPr lang="zh-CN" altLang="fi-FI" sz="5400" dirty="0" smtClean="0"/>
              <a:t>太 </a:t>
            </a:r>
            <a:r>
              <a:rPr lang="zh-CN" altLang="fi-FI" sz="5400" dirty="0"/>
              <a:t>好 了 </a:t>
            </a:r>
            <a:r>
              <a:rPr lang="fi-FI" altLang="zh-CN" sz="5400" dirty="0" smtClean="0"/>
              <a:t>!</a:t>
            </a:r>
          </a:p>
          <a:p>
            <a:endParaRPr lang="fi-FI" altLang="zh-CN" sz="5400" dirty="0" smtClean="0"/>
          </a:p>
          <a:p>
            <a:r>
              <a:rPr lang="fi-FI" dirty="0" smtClean="0"/>
              <a:t>      	</a:t>
            </a:r>
            <a:r>
              <a:rPr lang="fi-FI" dirty="0" err="1" smtClean="0"/>
              <a:t>Tài</a:t>
            </a:r>
            <a:r>
              <a:rPr lang="fi-FI" dirty="0" smtClean="0"/>
              <a:t> </a:t>
            </a:r>
            <a:r>
              <a:rPr lang="fi-FI" dirty="0" err="1"/>
              <a:t>hǎole</a:t>
            </a:r>
            <a:r>
              <a:rPr lang="fi-FI" dirty="0" smtClean="0"/>
              <a:t>!</a:t>
            </a:r>
          </a:p>
          <a:p>
            <a:endParaRPr lang="fi-FI" dirty="0" smtClean="0"/>
          </a:p>
          <a:p>
            <a:r>
              <a:rPr lang="fi-FI" sz="3200" dirty="0" err="1">
                <a:solidFill>
                  <a:srgbClr val="FFC000"/>
                </a:solidFill>
              </a:rPr>
              <a:t>Expressing</a:t>
            </a:r>
            <a:r>
              <a:rPr lang="fi-FI" sz="3200" dirty="0">
                <a:solidFill>
                  <a:srgbClr val="FFC000"/>
                </a:solidFill>
              </a:rPr>
              <a:t> "</a:t>
            </a:r>
            <a:r>
              <a:rPr lang="fi-FI" sz="3200" dirty="0" err="1">
                <a:solidFill>
                  <a:srgbClr val="FFC000"/>
                </a:solidFill>
              </a:rPr>
              <a:t>excessively</a:t>
            </a:r>
            <a:r>
              <a:rPr lang="fi-FI" sz="3200" dirty="0">
                <a:solidFill>
                  <a:srgbClr val="FFC000"/>
                </a:solidFill>
              </a:rPr>
              <a:t>" </a:t>
            </a:r>
            <a:r>
              <a:rPr lang="fi-FI" sz="3200" dirty="0" err="1">
                <a:solidFill>
                  <a:srgbClr val="FFC000"/>
                </a:solidFill>
              </a:rPr>
              <a:t>with</a:t>
            </a:r>
            <a:r>
              <a:rPr lang="fi-FI" sz="3200" dirty="0">
                <a:solidFill>
                  <a:srgbClr val="FFC000"/>
                </a:solidFill>
              </a:rPr>
              <a:t> "</a:t>
            </a:r>
            <a:r>
              <a:rPr lang="fi-FI" sz="3200" dirty="0" smtClean="0">
                <a:solidFill>
                  <a:srgbClr val="FFC000"/>
                </a:solidFill>
              </a:rPr>
              <a:t>tai”</a:t>
            </a:r>
          </a:p>
          <a:p>
            <a:r>
              <a:rPr lang="zh-CN" altLang="fi-FI" sz="3200" dirty="0" smtClean="0"/>
              <a:t>                                     </a:t>
            </a:r>
            <a:endParaRPr lang="fi-FI" altLang="zh-CN" sz="3200" dirty="0" smtClean="0"/>
          </a:p>
          <a:p>
            <a:r>
              <a:rPr lang="fi-FI" altLang="zh-CN" sz="3200" dirty="0"/>
              <a:t> </a:t>
            </a:r>
            <a:r>
              <a:rPr lang="fi-FI" altLang="zh-CN" sz="3200" dirty="0" smtClean="0"/>
              <a:t>                                </a:t>
            </a:r>
            <a:r>
              <a:rPr lang="zh-CN" altLang="fi-FI" sz="3200" dirty="0" smtClean="0"/>
              <a:t>太 </a:t>
            </a:r>
            <a:r>
              <a:rPr lang="fi-FI" altLang="zh-CN" sz="3200" dirty="0"/>
              <a:t>+ </a:t>
            </a:r>
            <a:r>
              <a:rPr lang="fi-FI" sz="3200" dirty="0"/>
              <a:t>Adj. + </a:t>
            </a:r>
            <a:r>
              <a:rPr lang="zh-CN" altLang="fi-FI" sz="3200" dirty="0"/>
              <a:t>了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001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515257"/>
            <a:ext cx="8147667" cy="3568228"/>
          </a:xfrm>
        </p:spPr>
        <p:txBody>
          <a:bodyPr/>
          <a:lstStyle/>
          <a:p>
            <a:r>
              <a:rPr lang="fi-FI" dirty="0" smtClean="0"/>
              <a:t>17. Olen </a:t>
            </a:r>
            <a:r>
              <a:rPr lang="fi-FI" dirty="0"/>
              <a:t>hyvin kiireinen/väsynyt.</a:t>
            </a:r>
            <a:endParaRPr lang="fi-FI" dirty="0" smtClean="0"/>
          </a:p>
          <a:p>
            <a:endParaRPr lang="fi-FI" altLang="zh-CN" sz="6000" dirty="0"/>
          </a:p>
          <a:p>
            <a:r>
              <a:rPr lang="fi-FI" altLang="zh-CN" sz="6000" dirty="0" smtClean="0"/>
              <a:t>	 </a:t>
            </a:r>
            <a:r>
              <a:rPr lang="zh-CN" altLang="fi-FI" sz="6000" dirty="0" smtClean="0"/>
              <a:t>我 </a:t>
            </a:r>
            <a:r>
              <a:rPr lang="zh-CN" altLang="fi-FI" sz="6000" dirty="0">
                <a:solidFill>
                  <a:srgbClr val="92D050"/>
                </a:solidFill>
              </a:rPr>
              <a:t>很</a:t>
            </a:r>
            <a:r>
              <a:rPr lang="zh-CN" altLang="fi-FI" sz="6000" dirty="0"/>
              <a:t> </a:t>
            </a:r>
            <a:r>
              <a:rPr lang="zh-CN" altLang="fi-FI" sz="6000" dirty="0" smtClean="0"/>
              <a:t>忙 </a:t>
            </a:r>
            <a:r>
              <a:rPr lang="fi-FI" altLang="zh-CN" sz="6000" dirty="0" smtClean="0"/>
              <a:t>/ </a:t>
            </a:r>
            <a:r>
              <a:rPr lang="zh-CN" altLang="fi-FI" sz="6000" dirty="0" smtClean="0"/>
              <a:t>累。</a:t>
            </a:r>
            <a:endParaRPr lang="fi-FI" altLang="zh-CN" sz="6000" dirty="0" smtClean="0"/>
          </a:p>
          <a:p>
            <a:endParaRPr lang="fi-FI" altLang="zh-CN" dirty="0" smtClean="0"/>
          </a:p>
          <a:p>
            <a:r>
              <a:rPr lang="fi-FI" dirty="0"/>
              <a:t>	</a:t>
            </a:r>
            <a:r>
              <a:rPr lang="zh-CN" altLang="fi-FI" dirty="0" smtClean="0"/>
              <a:t> </a:t>
            </a:r>
            <a:r>
              <a:rPr lang="fi-FI" dirty="0" err="1" smtClean="0"/>
              <a:t>Wǒ</a:t>
            </a:r>
            <a:r>
              <a:rPr lang="fi-FI" dirty="0" smtClean="0"/>
              <a:t> </a:t>
            </a:r>
            <a:r>
              <a:rPr lang="fi-FI" dirty="0" err="1">
                <a:solidFill>
                  <a:srgbClr val="FFFF00"/>
                </a:solidFill>
              </a:rPr>
              <a:t>hěn</a:t>
            </a:r>
            <a:r>
              <a:rPr lang="fi-FI" dirty="0"/>
              <a:t> </a:t>
            </a:r>
            <a:r>
              <a:rPr lang="fi-FI" dirty="0" err="1" smtClean="0"/>
              <a:t>máng</a:t>
            </a:r>
            <a:r>
              <a:rPr lang="fi-FI" dirty="0" smtClean="0"/>
              <a:t> / </a:t>
            </a:r>
            <a:r>
              <a:rPr lang="fi-FI" dirty="0" err="1" smtClean="0"/>
              <a:t>lèi</a:t>
            </a:r>
            <a:r>
              <a:rPr lang="fi-FI" dirty="0"/>
              <a:t>.</a:t>
            </a:r>
            <a:endParaRPr lang="fi-FI" dirty="0" smtClean="0"/>
          </a:p>
          <a:p>
            <a:endParaRPr lang="fi-FI" dirty="0"/>
          </a:p>
          <a:p>
            <a:r>
              <a:rPr lang="fr-FR" sz="3200" dirty="0">
                <a:solidFill>
                  <a:srgbClr val="FFC000"/>
                </a:solidFill>
              </a:rPr>
              <a:t>Simple "</a:t>
            </a:r>
            <a:r>
              <a:rPr lang="fr-FR" sz="3200" dirty="0" err="1">
                <a:solidFill>
                  <a:srgbClr val="FFC000"/>
                </a:solidFill>
              </a:rPr>
              <a:t>noun</a:t>
            </a:r>
            <a:r>
              <a:rPr lang="fr-FR" sz="3200" dirty="0">
                <a:solidFill>
                  <a:srgbClr val="FFC000"/>
                </a:solidFill>
              </a:rPr>
              <a:t> + adjective" sentences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Noun </a:t>
            </a:r>
            <a:r>
              <a:rPr lang="fr-FR" dirty="0"/>
              <a:t>+ </a:t>
            </a:r>
            <a:r>
              <a:rPr lang="fr-FR" dirty="0">
                <a:solidFill>
                  <a:srgbClr val="92D050"/>
                </a:solidFill>
              </a:rPr>
              <a:t>很</a:t>
            </a:r>
            <a:r>
              <a:rPr lang="fr-FR" dirty="0"/>
              <a:t> + Adj.	</a:t>
            </a:r>
          </a:p>
          <a:p>
            <a:r>
              <a:rPr lang="fr-FR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07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859536"/>
            <a:ext cx="8147667" cy="3223949"/>
          </a:xfrm>
        </p:spPr>
        <p:txBody>
          <a:bodyPr/>
          <a:lstStyle/>
          <a:p>
            <a:r>
              <a:rPr lang="fi-FI" altLang="zh-CN" dirty="0" smtClean="0"/>
              <a:t>18</a:t>
            </a:r>
            <a:r>
              <a:rPr lang="en-US" altLang="zh-CN" dirty="0" smtClean="0"/>
              <a:t>. </a:t>
            </a:r>
            <a:r>
              <a:rPr lang="fi-FI" altLang="zh-CN" dirty="0"/>
              <a:t>Kuka sinä olet? 	Missä olet?</a:t>
            </a:r>
          </a:p>
          <a:p>
            <a:endParaRPr lang="en-US" altLang="zh-CN" dirty="0"/>
          </a:p>
          <a:p>
            <a:r>
              <a:rPr lang="en-US" altLang="zh-CN" dirty="0" smtClean="0"/>
              <a:t>	</a:t>
            </a:r>
            <a:r>
              <a:rPr lang="zh-CN" altLang="fi-FI" dirty="0" smtClean="0"/>
              <a:t>你 </a:t>
            </a:r>
            <a:r>
              <a:rPr lang="zh-CN" altLang="fi-FI" dirty="0"/>
              <a:t>是 </a:t>
            </a:r>
            <a:r>
              <a:rPr lang="zh-CN" altLang="fi-FI" dirty="0">
                <a:solidFill>
                  <a:srgbClr val="92D050"/>
                </a:solidFill>
              </a:rPr>
              <a:t>谁</a:t>
            </a:r>
            <a:r>
              <a:rPr lang="zh-CN" altLang="fi-FI" dirty="0"/>
              <a:t> </a:t>
            </a:r>
            <a:r>
              <a:rPr lang="zh-CN" altLang="fi-FI" dirty="0" smtClean="0"/>
              <a:t>？</a:t>
            </a:r>
            <a:r>
              <a:rPr lang="en-US" altLang="zh-CN" dirty="0" smtClean="0"/>
              <a:t>		</a:t>
            </a:r>
            <a:r>
              <a:rPr lang="zh-CN" altLang="fi-FI" dirty="0" smtClean="0"/>
              <a:t>你 </a:t>
            </a:r>
            <a:r>
              <a:rPr lang="zh-CN" altLang="fi-FI" dirty="0"/>
              <a:t>在 </a:t>
            </a:r>
            <a:r>
              <a:rPr lang="zh-CN" altLang="fi-FI" dirty="0">
                <a:solidFill>
                  <a:srgbClr val="92D050"/>
                </a:solidFill>
              </a:rPr>
              <a:t>哪儿</a:t>
            </a:r>
            <a:r>
              <a:rPr lang="zh-CN" altLang="fi-FI" dirty="0"/>
              <a:t> </a:t>
            </a:r>
            <a:r>
              <a:rPr lang="zh-CN" altLang="fi-FI" dirty="0" smtClean="0"/>
              <a:t>？</a:t>
            </a:r>
            <a:endParaRPr lang="en-US" altLang="zh-CN" dirty="0" smtClean="0"/>
          </a:p>
          <a:p>
            <a:r>
              <a:rPr lang="en-US" altLang="zh-CN" sz="3600" dirty="0" smtClean="0"/>
              <a:t>       </a:t>
            </a:r>
            <a:r>
              <a:rPr lang="en-US" altLang="zh-CN" sz="3200" dirty="0" err="1" smtClean="0"/>
              <a:t>Nǐ</a:t>
            </a:r>
            <a:r>
              <a:rPr lang="en-US" altLang="zh-CN" sz="3200" dirty="0" smtClean="0"/>
              <a:t> </a:t>
            </a:r>
            <a:r>
              <a:rPr lang="en-US" altLang="zh-CN" sz="3200" dirty="0" err="1"/>
              <a:t>shì</a:t>
            </a:r>
            <a:r>
              <a:rPr lang="en-US" altLang="zh-CN" sz="3200" dirty="0"/>
              <a:t> </a:t>
            </a:r>
            <a:r>
              <a:rPr lang="en-US" altLang="zh-CN" sz="3200" dirty="0" err="1">
                <a:solidFill>
                  <a:srgbClr val="FFFF00"/>
                </a:solidFill>
              </a:rPr>
              <a:t>shéi</a:t>
            </a:r>
            <a:r>
              <a:rPr lang="en-US" altLang="zh-CN" sz="3200" dirty="0"/>
              <a:t>? </a:t>
            </a:r>
            <a:r>
              <a:rPr lang="en-US" altLang="zh-CN" sz="3200" dirty="0" smtClean="0"/>
              <a:t> 		</a:t>
            </a:r>
            <a:r>
              <a:rPr lang="en-US" altLang="zh-CN" sz="3200" dirty="0" err="1" smtClean="0"/>
              <a:t>Nǐ</a:t>
            </a:r>
            <a:r>
              <a:rPr lang="en-US" altLang="zh-CN" sz="3200" dirty="0" smtClean="0"/>
              <a:t>  </a:t>
            </a:r>
            <a:r>
              <a:rPr lang="en-US" altLang="zh-CN" sz="3200" dirty="0" err="1" smtClean="0"/>
              <a:t>zài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>
                <a:solidFill>
                  <a:srgbClr val="FFFF00"/>
                </a:solidFill>
              </a:rPr>
              <a:t>nǎr</a:t>
            </a:r>
            <a:r>
              <a:rPr lang="en-US" altLang="zh-CN" sz="3200" dirty="0" smtClean="0"/>
              <a:t>?</a:t>
            </a:r>
          </a:p>
          <a:p>
            <a:r>
              <a:rPr lang="fi-FI" altLang="zh-CN" sz="3200" dirty="0" smtClean="0"/>
              <a:t>  </a:t>
            </a:r>
            <a:endParaRPr lang="en-US" altLang="zh-CN" sz="3200" dirty="0"/>
          </a:p>
          <a:p>
            <a:r>
              <a:rPr lang="zh-CN" altLang="fi-FI" sz="3200" dirty="0" smtClean="0">
                <a:solidFill>
                  <a:srgbClr val="92D050"/>
                </a:solidFill>
              </a:rPr>
              <a:t>      什么</a:t>
            </a:r>
            <a:r>
              <a:rPr lang="zh-CN" altLang="fi-FI" sz="3200" dirty="0" smtClean="0"/>
              <a:t> </a:t>
            </a:r>
            <a:r>
              <a:rPr lang="fi-FI" altLang="zh-CN" sz="3200" dirty="0"/>
              <a:t>/ </a:t>
            </a:r>
            <a:r>
              <a:rPr lang="zh-CN" altLang="fi-FI" sz="3200" dirty="0">
                <a:solidFill>
                  <a:srgbClr val="92D050"/>
                </a:solidFill>
              </a:rPr>
              <a:t>什么时候 </a:t>
            </a:r>
            <a:r>
              <a:rPr lang="fi-FI" altLang="zh-CN" sz="3200" dirty="0"/>
              <a:t>/ </a:t>
            </a:r>
            <a:r>
              <a:rPr lang="zh-CN" altLang="fi-FI" sz="3200" dirty="0">
                <a:solidFill>
                  <a:srgbClr val="92D050"/>
                </a:solidFill>
              </a:rPr>
              <a:t>谁</a:t>
            </a:r>
            <a:r>
              <a:rPr lang="zh-CN" altLang="fi-FI" sz="3200" dirty="0"/>
              <a:t> </a:t>
            </a:r>
            <a:r>
              <a:rPr lang="fi-FI" altLang="zh-CN" sz="3200" dirty="0"/>
              <a:t>/ </a:t>
            </a:r>
            <a:r>
              <a:rPr lang="zh-CN" altLang="fi-FI" sz="3200" dirty="0">
                <a:solidFill>
                  <a:srgbClr val="92D050"/>
                </a:solidFill>
              </a:rPr>
              <a:t>哪儿</a:t>
            </a:r>
            <a:r>
              <a:rPr lang="zh-CN" altLang="fi-FI" sz="3200" dirty="0"/>
              <a:t> </a:t>
            </a:r>
            <a:r>
              <a:rPr lang="fi-FI" altLang="zh-CN" sz="3200" dirty="0"/>
              <a:t>/ </a:t>
            </a:r>
            <a:r>
              <a:rPr lang="zh-CN" altLang="fi-FI" sz="3200" dirty="0">
                <a:solidFill>
                  <a:srgbClr val="92D050"/>
                </a:solidFill>
              </a:rPr>
              <a:t>为什么</a:t>
            </a:r>
            <a:r>
              <a:rPr lang="zh-CN" altLang="fi-FI" sz="3200" dirty="0"/>
              <a:t> </a:t>
            </a:r>
            <a:r>
              <a:rPr lang="fi-FI" altLang="zh-CN" sz="3200" dirty="0"/>
              <a:t>/ </a:t>
            </a:r>
            <a:r>
              <a:rPr lang="zh-CN" altLang="fi-FI" sz="3200" dirty="0" smtClean="0">
                <a:solidFill>
                  <a:srgbClr val="92D050"/>
                </a:solidFill>
              </a:rPr>
              <a:t>怎么</a:t>
            </a:r>
            <a:endParaRPr lang="en-US" altLang="zh-CN" sz="3200" dirty="0" smtClean="0">
              <a:solidFill>
                <a:srgbClr val="92D050"/>
              </a:solidFill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      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Shénme</a:t>
            </a:r>
            <a:r>
              <a:rPr lang="en-US" altLang="zh-CN" sz="2000" dirty="0"/>
              <a:t>/ </a:t>
            </a:r>
            <a:r>
              <a:rPr lang="en-US" altLang="zh-CN" sz="2000" dirty="0" err="1">
                <a:solidFill>
                  <a:srgbClr val="FFFF00"/>
                </a:solidFill>
              </a:rPr>
              <a:t>shénme</a:t>
            </a:r>
            <a:r>
              <a:rPr lang="en-US" altLang="zh-CN" sz="2000" dirty="0">
                <a:solidFill>
                  <a:srgbClr val="FFFF00"/>
                </a:solidFill>
              </a:rPr>
              <a:t> </a:t>
            </a:r>
            <a:r>
              <a:rPr lang="en-US" altLang="zh-CN" sz="2000" dirty="0" err="1">
                <a:solidFill>
                  <a:srgbClr val="FFFF00"/>
                </a:solidFill>
              </a:rPr>
              <a:t>shíhòu</a:t>
            </a:r>
            <a:r>
              <a:rPr lang="en-US" altLang="zh-CN" sz="2000" dirty="0"/>
              <a:t>/ </a:t>
            </a:r>
            <a:r>
              <a:rPr lang="en-US" altLang="zh-CN" sz="2000" dirty="0" err="1">
                <a:solidFill>
                  <a:srgbClr val="FFFF00"/>
                </a:solidFill>
              </a:rPr>
              <a:t>shéi</a:t>
            </a:r>
            <a:r>
              <a:rPr lang="en-US" altLang="zh-CN" sz="2000" dirty="0"/>
              <a:t>/ </a:t>
            </a:r>
            <a:r>
              <a:rPr lang="en-US" altLang="zh-CN" sz="2000" dirty="0" smtClean="0"/>
              <a:t>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nǎr</a:t>
            </a:r>
            <a:r>
              <a:rPr lang="en-US" altLang="zh-CN" sz="2000" dirty="0"/>
              <a:t>/ </a:t>
            </a:r>
            <a:r>
              <a:rPr lang="en-US" altLang="zh-CN" sz="2000" dirty="0" smtClean="0"/>
              <a:t>  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wèishénme</a:t>
            </a:r>
            <a:r>
              <a:rPr lang="en-US" altLang="zh-CN" sz="2000" dirty="0"/>
              <a:t>/ </a:t>
            </a:r>
            <a:r>
              <a:rPr lang="en-US" altLang="zh-CN" sz="2000" dirty="0" smtClean="0"/>
              <a:t> 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zěnme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r>
              <a:rPr lang="fi-FI" altLang="zh-CN" sz="2000" dirty="0" smtClean="0">
                <a:solidFill>
                  <a:srgbClr val="FFC000"/>
                </a:solidFill>
              </a:rPr>
              <a:t>           Mitä      </a:t>
            </a:r>
            <a:r>
              <a:rPr lang="fi-FI" altLang="zh-CN" sz="2000" dirty="0">
                <a:solidFill>
                  <a:srgbClr val="FFC000"/>
                </a:solidFill>
              </a:rPr>
              <a:t>/ </a:t>
            </a:r>
            <a:r>
              <a:rPr lang="fi-FI" altLang="zh-CN" sz="2000" dirty="0" smtClean="0">
                <a:solidFill>
                  <a:srgbClr val="FFC000"/>
                </a:solidFill>
              </a:rPr>
              <a:t>     milloin     </a:t>
            </a:r>
            <a:r>
              <a:rPr lang="fi-FI" altLang="zh-CN" sz="2000" dirty="0">
                <a:solidFill>
                  <a:srgbClr val="FFC000"/>
                </a:solidFill>
              </a:rPr>
              <a:t>/ </a:t>
            </a:r>
            <a:r>
              <a:rPr lang="fi-FI" altLang="zh-CN" sz="2000" dirty="0" smtClean="0">
                <a:solidFill>
                  <a:srgbClr val="FFC000"/>
                </a:solidFill>
              </a:rPr>
              <a:t>    kuka </a:t>
            </a:r>
            <a:r>
              <a:rPr lang="fi-FI" altLang="zh-CN" sz="2000" dirty="0">
                <a:solidFill>
                  <a:srgbClr val="FFC000"/>
                </a:solidFill>
              </a:rPr>
              <a:t>/ </a:t>
            </a:r>
            <a:r>
              <a:rPr lang="fi-FI" altLang="zh-CN" sz="2000" dirty="0" smtClean="0">
                <a:solidFill>
                  <a:srgbClr val="FFC000"/>
                </a:solidFill>
              </a:rPr>
              <a:t> missä    / </a:t>
            </a:r>
            <a:r>
              <a:rPr lang="fi-FI" altLang="zh-CN" sz="2000" dirty="0">
                <a:solidFill>
                  <a:srgbClr val="FFC000"/>
                </a:solidFill>
              </a:rPr>
              <a:t>miksi </a:t>
            </a:r>
            <a:r>
              <a:rPr lang="fi-FI" altLang="zh-CN" sz="2000" dirty="0" smtClean="0">
                <a:solidFill>
                  <a:srgbClr val="FFC000"/>
                </a:solidFill>
              </a:rPr>
              <a:t>       /    miten</a:t>
            </a:r>
            <a:endParaRPr lang="en-US" altLang="zh-CN" sz="2000" dirty="0" smtClean="0">
              <a:solidFill>
                <a:srgbClr val="FFC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3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>
          <a:xfrm>
            <a:off x="391743" y="1256393"/>
            <a:ext cx="8147667" cy="2128568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en-US" sz="5400" dirty="0" err="1" smtClean="0"/>
              <a:t>Minulla</a:t>
            </a:r>
            <a:r>
              <a:rPr lang="en-US" sz="5400" dirty="0" smtClean="0"/>
              <a:t> </a:t>
            </a:r>
            <a:r>
              <a:rPr lang="en-US" sz="5400" dirty="0" err="1"/>
              <a:t>ei</a:t>
            </a:r>
            <a:r>
              <a:rPr lang="en-US" sz="5400" dirty="0"/>
              <a:t> ole </a:t>
            </a:r>
            <a:r>
              <a:rPr lang="en-US" sz="5400" dirty="0" err="1"/>
              <a:t>rahaa</a:t>
            </a:r>
            <a:r>
              <a:rPr lang="en-US" sz="5400" dirty="0" smtClean="0"/>
              <a:t>.</a:t>
            </a:r>
          </a:p>
          <a:p>
            <a:pPr marL="914400" indent="-914400">
              <a:buAutoNum type="arabicPeriod"/>
            </a:pPr>
            <a:endParaRPr lang="fi-FI" sz="5400" dirty="0"/>
          </a:p>
          <a:p>
            <a:r>
              <a:rPr lang="zh-CN" altLang="fi-FI" sz="6600" dirty="0" smtClean="0"/>
              <a:t>    我 </a:t>
            </a:r>
            <a:r>
              <a:rPr lang="zh-CN" altLang="fi-FI" sz="6600" dirty="0" smtClean="0">
                <a:solidFill>
                  <a:srgbClr val="92D050"/>
                </a:solidFill>
              </a:rPr>
              <a:t>没有</a:t>
            </a:r>
            <a:r>
              <a:rPr lang="zh-CN" altLang="fi-FI" sz="6600" dirty="0" smtClean="0">
                <a:solidFill>
                  <a:srgbClr val="FF0000"/>
                </a:solidFill>
              </a:rPr>
              <a:t> </a:t>
            </a:r>
            <a:r>
              <a:rPr lang="zh-CN" altLang="fi-FI" sz="6600" dirty="0" smtClean="0"/>
              <a:t>钱 。</a:t>
            </a:r>
            <a:endParaRPr lang="fi-FI" altLang="zh-CN" sz="6600" dirty="0" smtClean="0"/>
          </a:p>
          <a:p>
            <a:pPr marL="742950" indent="-742950">
              <a:buAutoNum type="arabicPlain"/>
            </a:pPr>
            <a:endParaRPr lang="fi-FI" altLang="zh-CN" dirty="0" smtClean="0"/>
          </a:p>
          <a:p>
            <a:r>
              <a:rPr lang="zh-CN" altLang="fi-FI" dirty="0" smtClean="0"/>
              <a:t>       </a:t>
            </a:r>
            <a:r>
              <a:rPr lang="fi-FI" dirty="0" err="1" smtClean="0"/>
              <a:t>Wǒ</a:t>
            </a:r>
            <a:r>
              <a:rPr lang="fi-FI" dirty="0" smtClean="0"/>
              <a:t> </a:t>
            </a:r>
            <a:r>
              <a:rPr lang="fi-FI" dirty="0" err="1">
                <a:solidFill>
                  <a:srgbClr val="FFFF00"/>
                </a:solidFill>
              </a:rPr>
              <a:t>méiyǒu</a:t>
            </a:r>
            <a:r>
              <a:rPr lang="fi-FI" dirty="0"/>
              <a:t> </a:t>
            </a:r>
            <a:r>
              <a:rPr lang="fi-FI" dirty="0" smtClean="0"/>
              <a:t> </a:t>
            </a:r>
            <a:r>
              <a:rPr lang="fi-FI" dirty="0" err="1" smtClean="0"/>
              <a:t>qián</a:t>
            </a:r>
            <a:r>
              <a:rPr lang="fi-FI" dirty="0" smtClean="0"/>
              <a:t>.</a:t>
            </a:r>
          </a:p>
          <a:p>
            <a:r>
              <a:rPr lang="en-US" dirty="0"/>
              <a:t>	</a:t>
            </a:r>
            <a:endParaRPr lang="fi-FI" dirty="0"/>
          </a:p>
          <a:p>
            <a:r>
              <a:rPr lang="fi-FI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Negation </a:t>
            </a:r>
            <a:r>
              <a:rPr lang="en-US" dirty="0">
                <a:solidFill>
                  <a:srgbClr val="FFC000"/>
                </a:solidFill>
              </a:rPr>
              <a:t>of "you" with "</a:t>
            </a:r>
            <a:r>
              <a:rPr lang="en-US" dirty="0" err="1">
                <a:solidFill>
                  <a:srgbClr val="FFC000"/>
                </a:solidFill>
              </a:rPr>
              <a:t>mei</a:t>
            </a:r>
            <a:r>
              <a:rPr lang="en-US" dirty="0">
                <a:solidFill>
                  <a:srgbClr val="FFC000"/>
                </a:solidFill>
              </a:rPr>
              <a:t>"</a:t>
            </a:r>
            <a:endParaRPr lang="fi-FI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048512"/>
            <a:ext cx="8147667" cy="3034973"/>
          </a:xfrm>
        </p:spPr>
        <p:txBody>
          <a:bodyPr/>
          <a:lstStyle/>
          <a:p>
            <a:r>
              <a:rPr lang="fi-FI" altLang="zh-CN" dirty="0" smtClean="0"/>
              <a:t>19</a:t>
            </a:r>
            <a:r>
              <a:rPr lang="en-US" altLang="zh-CN" dirty="0" smtClean="0"/>
              <a:t>. </a:t>
            </a:r>
            <a:r>
              <a:rPr lang="en-US" dirty="0" err="1">
                <a:solidFill>
                  <a:srgbClr val="FFFF00"/>
                </a:solidFill>
              </a:rPr>
              <a:t>Miten</a:t>
            </a:r>
            <a:r>
              <a:rPr lang="en-US" dirty="0"/>
              <a:t> </a:t>
            </a:r>
            <a:r>
              <a:rPr lang="en-US" dirty="0" err="1"/>
              <a:t>sinne</a:t>
            </a:r>
            <a:r>
              <a:rPr lang="en-US" dirty="0"/>
              <a:t> </a:t>
            </a:r>
            <a:r>
              <a:rPr lang="en-US" dirty="0" err="1"/>
              <a:t>menään</a:t>
            </a:r>
            <a:r>
              <a:rPr lang="en-US" dirty="0"/>
              <a:t>?</a:t>
            </a:r>
          </a:p>
          <a:p>
            <a:endParaRPr lang="en-US" altLang="zh-CN" dirty="0" smtClean="0"/>
          </a:p>
          <a:p>
            <a:r>
              <a:rPr lang="en-US" altLang="zh-CN" dirty="0">
                <a:solidFill>
                  <a:srgbClr val="92D050"/>
                </a:solidFill>
              </a:rPr>
              <a:t>	</a:t>
            </a:r>
            <a:r>
              <a:rPr lang="en-US" altLang="zh-CN" dirty="0" smtClean="0">
                <a:solidFill>
                  <a:srgbClr val="92D050"/>
                </a:solidFill>
              </a:rPr>
              <a:t> </a:t>
            </a:r>
            <a:r>
              <a:rPr lang="zh-CN" altLang="fi-FI" dirty="0" smtClean="0">
                <a:solidFill>
                  <a:srgbClr val="92D050"/>
                </a:solidFill>
              </a:rPr>
              <a:t>怎么</a:t>
            </a:r>
            <a:r>
              <a:rPr lang="zh-CN" altLang="fi-FI" dirty="0" smtClean="0"/>
              <a:t>   走</a:t>
            </a:r>
            <a:r>
              <a:rPr lang="fi-FI" altLang="zh-CN" dirty="0" smtClean="0"/>
              <a:t>?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Zěnme</a:t>
            </a:r>
            <a:r>
              <a:rPr lang="en-US" sz="3200" dirty="0" smtClean="0"/>
              <a:t> </a:t>
            </a:r>
            <a:r>
              <a:rPr lang="en-US" sz="3200" dirty="0" err="1"/>
              <a:t>zǒu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	</a:t>
            </a:r>
          </a:p>
          <a:p>
            <a:r>
              <a:rPr lang="en-US" sz="3200" dirty="0" smtClean="0"/>
              <a:t>	</a:t>
            </a:r>
            <a:r>
              <a:rPr lang="zh-CN" altLang="fi-FI" sz="3200" dirty="0">
                <a:solidFill>
                  <a:srgbClr val="FFC000"/>
                </a:solidFill>
              </a:rPr>
              <a:t>怎么 </a:t>
            </a:r>
            <a:r>
              <a:rPr lang="fi-FI" altLang="zh-CN" sz="3200" dirty="0">
                <a:solidFill>
                  <a:srgbClr val="FFC000"/>
                </a:solidFill>
              </a:rPr>
              <a:t>+ </a:t>
            </a:r>
            <a:r>
              <a:rPr lang="en-US" sz="3200" dirty="0">
                <a:solidFill>
                  <a:srgbClr val="FFC000"/>
                </a:solidFill>
              </a:rPr>
              <a:t>Verb </a:t>
            </a:r>
            <a:r>
              <a:rPr lang="en-US" sz="3200" dirty="0" smtClean="0">
                <a:solidFill>
                  <a:srgbClr val="FFC000"/>
                </a:solidFill>
              </a:rPr>
              <a:t>?</a:t>
            </a:r>
          </a:p>
          <a:p>
            <a:endParaRPr lang="fi-FI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731520"/>
            <a:ext cx="8147667" cy="3351965"/>
          </a:xfrm>
        </p:spPr>
        <p:txBody>
          <a:bodyPr/>
          <a:lstStyle/>
          <a:p>
            <a:r>
              <a:rPr lang="zh-CN" altLang="fi-FI" sz="5400" dirty="0" smtClean="0"/>
              <a:t>谢谢， 再见！</a:t>
            </a:r>
            <a:endParaRPr lang="fi-FI" altLang="zh-CN" sz="5400" dirty="0" smtClean="0"/>
          </a:p>
          <a:p>
            <a:endParaRPr lang="fi-FI" altLang="zh-CN" dirty="0" smtClean="0"/>
          </a:p>
          <a:p>
            <a:r>
              <a:rPr lang="fi-FI" dirty="0" err="1">
                <a:solidFill>
                  <a:srgbClr val="FFCD00"/>
                </a:solidFill>
              </a:rPr>
              <a:t>Xièxiè</a:t>
            </a:r>
            <a:r>
              <a:rPr lang="fi-FI" dirty="0">
                <a:solidFill>
                  <a:srgbClr val="FFCD00"/>
                </a:solidFill>
              </a:rPr>
              <a:t>, </a:t>
            </a:r>
            <a:r>
              <a:rPr lang="zh-CN" altLang="fi-FI" dirty="0" smtClean="0">
                <a:solidFill>
                  <a:srgbClr val="FFCD00"/>
                </a:solidFill>
              </a:rPr>
              <a:t>   </a:t>
            </a:r>
            <a:r>
              <a:rPr lang="fi-FI" dirty="0" err="1" smtClean="0">
                <a:solidFill>
                  <a:srgbClr val="FFCD00"/>
                </a:solidFill>
              </a:rPr>
              <a:t>zàijiàn</a:t>
            </a:r>
            <a:r>
              <a:rPr lang="fi-FI" dirty="0" smtClean="0">
                <a:solidFill>
                  <a:srgbClr val="FFCD00"/>
                </a:solidFill>
              </a:rPr>
              <a:t>!</a:t>
            </a:r>
          </a:p>
          <a:p>
            <a:endParaRPr lang="fi-FI" dirty="0" smtClean="0">
              <a:solidFill>
                <a:srgbClr val="FFCD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456" y="3051832"/>
            <a:ext cx="2474976" cy="16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150406" y="1849273"/>
            <a:ext cx="8625104" cy="2234212"/>
          </a:xfrm>
        </p:spPr>
        <p:txBody>
          <a:bodyPr/>
          <a:lstStyle/>
          <a:p>
            <a:r>
              <a:rPr lang="fi-FI" sz="4400" dirty="0" smtClean="0"/>
              <a:t>2. </a:t>
            </a:r>
            <a:r>
              <a:rPr lang="fi-FI" b="0" dirty="0"/>
              <a:t>Me </a:t>
            </a:r>
            <a:r>
              <a:rPr lang="fi-FI" b="0" dirty="0">
                <a:solidFill>
                  <a:srgbClr val="92D050"/>
                </a:solidFill>
              </a:rPr>
              <a:t>kaikki</a:t>
            </a:r>
            <a:r>
              <a:rPr lang="fi-FI" b="0" dirty="0"/>
              <a:t> </a:t>
            </a:r>
            <a:r>
              <a:rPr lang="fi-FI" altLang="zh-CN" b="0" dirty="0" smtClean="0"/>
              <a:t>a</a:t>
            </a:r>
            <a:r>
              <a:rPr lang="fi-FI" b="0" dirty="0" smtClean="0"/>
              <a:t>summe Otaniemessä.</a:t>
            </a:r>
            <a:endParaRPr lang="fi-FI" sz="6000" dirty="0" smtClean="0"/>
          </a:p>
          <a:p>
            <a:endParaRPr lang="fi-FI" altLang="zh-CN" sz="6000" dirty="0"/>
          </a:p>
          <a:p>
            <a:r>
              <a:rPr lang="zh-CN" altLang="fi-FI" sz="5400" dirty="0" smtClean="0"/>
              <a:t>我们 </a:t>
            </a:r>
            <a:r>
              <a:rPr lang="zh-CN" altLang="fi-FI" sz="5400" dirty="0" smtClean="0">
                <a:solidFill>
                  <a:srgbClr val="92D050"/>
                </a:solidFill>
              </a:rPr>
              <a:t>都</a:t>
            </a:r>
            <a:r>
              <a:rPr lang="zh-CN" altLang="fi-FI" sz="5400" dirty="0" smtClean="0"/>
              <a:t>  住 在</a:t>
            </a:r>
            <a:r>
              <a:rPr lang="en-US" altLang="zh-CN" sz="5400" dirty="0" err="1" smtClean="0"/>
              <a:t>Otaniemi</a:t>
            </a:r>
            <a:r>
              <a:rPr lang="zh-CN" altLang="fi-FI" sz="5400" dirty="0" smtClean="0"/>
              <a:t>。</a:t>
            </a:r>
            <a:endParaRPr lang="fi-FI" altLang="zh-CN" sz="5400" dirty="0" smtClean="0"/>
          </a:p>
          <a:p>
            <a:endParaRPr lang="fi-FI" altLang="zh-CN" sz="6000" dirty="0"/>
          </a:p>
          <a:p>
            <a:r>
              <a:rPr lang="fi-FI" sz="3600" dirty="0" smtClean="0"/>
              <a:t>     </a:t>
            </a:r>
            <a:r>
              <a:rPr lang="fi-FI" sz="3600" dirty="0" err="1" smtClean="0"/>
              <a:t>Wǒmen</a:t>
            </a:r>
            <a:r>
              <a:rPr lang="fi-FI" sz="3600" dirty="0" smtClean="0"/>
              <a:t> </a:t>
            </a:r>
            <a:r>
              <a:rPr lang="fi-FI" sz="3600" dirty="0" err="1">
                <a:solidFill>
                  <a:srgbClr val="FFFF00"/>
                </a:solidFill>
              </a:rPr>
              <a:t>dōu</a:t>
            </a:r>
            <a:r>
              <a:rPr lang="fi-FI" sz="3600" dirty="0"/>
              <a:t> </a:t>
            </a:r>
            <a:r>
              <a:rPr lang="fi-FI" sz="3600" dirty="0" err="1"/>
              <a:t>zhù</a:t>
            </a:r>
            <a:r>
              <a:rPr lang="fi-FI" sz="3600" dirty="0"/>
              <a:t> </a:t>
            </a:r>
            <a:r>
              <a:rPr lang="fi-FI" sz="3600" dirty="0" err="1"/>
              <a:t>zài</a:t>
            </a:r>
            <a:r>
              <a:rPr lang="fi-FI" sz="3600" dirty="0"/>
              <a:t> </a:t>
            </a:r>
            <a:r>
              <a:rPr lang="fi-FI" sz="3600" dirty="0" smtClean="0"/>
              <a:t>Otaniemi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                      </a:t>
            </a:r>
            <a:r>
              <a:rPr lang="en-US" sz="6600" dirty="0" smtClean="0">
                <a:solidFill>
                  <a:srgbClr val="92D050"/>
                </a:solidFill>
              </a:rPr>
              <a:t> </a:t>
            </a:r>
            <a:r>
              <a:rPr lang="zh-CN" altLang="fi-FI" sz="4400" dirty="0">
                <a:solidFill>
                  <a:srgbClr val="FFC000"/>
                </a:solidFill>
              </a:rPr>
              <a:t>都</a:t>
            </a:r>
            <a:r>
              <a:rPr lang="zh-CN" altLang="fi-FI" sz="6600" dirty="0">
                <a:solidFill>
                  <a:srgbClr val="FFC000"/>
                </a:solidFill>
              </a:rPr>
              <a:t> </a:t>
            </a:r>
            <a:r>
              <a:rPr lang="fi-FI" altLang="zh-CN" sz="3600" dirty="0">
                <a:solidFill>
                  <a:srgbClr val="FFC000"/>
                </a:solidFill>
              </a:rPr>
              <a:t>+ </a:t>
            </a:r>
            <a:r>
              <a:rPr lang="en-US" sz="3600" dirty="0">
                <a:solidFill>
                  <a:srgbClr val="FFC000"/>
                </a:solidFill>
              </a:rPr>
              <a:t>V / Adj.</a:t>
            </a:r>
            <a:endParaRPr lang="fi-FI" sz="3600" dirty="0">
              <a:solidFill>
                <a:srgbClr val="FFC000"/>
              </a:solidFill>
            </a:endParaRPr>
          </a:p>
          <a:p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0933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106905"/>
            <a:ext cx="8825409" cy="2976580"/>
          </a:xfrm>
        </p:spPr>
        <p:txBody>
          <a:bodyPr/>
          <a:lstStyle/>
          <a:p>
            <a:r>
              <a:rPr lang="fi-FI" sz="4800" dirty="0" smtClean="0"/>
              <a:t>3. </a:t>
            </a:r>
            <a:r>
              <a:rPr lang="fi-FI" sz="2400" dirty="0"/>
              <a:t>Eilen oli </a:t>
            </a:r>
            <a:r>
              <a:rPr lang="fi-FI" sz="2400" dirty="0" smtClean="0"/>
              <a:t>tosi kylmä </a:t>
            </a:r>
            <a:r>
              <a:rPr lang="fi-FI" sz="2400" dirty="0"/>
              <a:t>ja tänään on </a:t>
            </a:r>
            <a:r>
              <a:rPr lang="fi-FI" sz="2400" dirty="0">
                <a:solidFill>
                  <a:srgbClr val="FFFF00"/>
                </a:solidFill>
              </a:rPr>
              <a:t>myös</a:t>
            </a:r>
            <a:r>
              <a:rPr lang="fi-FI" sz="2400" dirty="0"/>
              <a:t> </a:t>
            </a:r>
            <a:r>
              <a:rPr lang="fi-FI" sz="2400" dirty="0" smtClean="0"/>
              <a:t>tosi </a:t>
            </a:r>
            <a:r>
              <a:rPr lang="fi-FI" sz="2400" dirty="0"/>
              <a:t>kylmä.</a:t>
            </a:r>
          </a:p>
          <a:p>
            <a:endParaRPr lang="fi-FI" sz="4800" dirty="0" smtClean="0"/>
          </a:p>
          <a:p>
            <a:r>
              <a:rPr lang="fi-FI" altLang="zh-CN" sz="4800" dirty="0" smtClean="0"/>
              <a:t>	</a:t>
            </a:r>
          </a:p>
          <a:p>
            <a:r>
              <a:rPr lang="fi-FI" altLang="zh-CN" sz="4800" dirty="0"/>
              <a:t>	</a:t>
            </a:r>
            <a:r>
              <a:rPr lang="zh-CN" altLang="fi-FI" sz="4800" dirty="0" smtClean="0"/>
              <a:t>昨天很  冷，今天</a:t>
            </a:r>
            <a:r>
              <a:rPr lang="zh-CN" altLang="fi-FI" sz="4800" dirty="0" smtClean="0">
                <a:solidFill>
                  <a:srgbClr val="92D050"/>
                </a:solidFill>
              </a:rPr>
              <a:t>也</a:t>
            </a:r>
            <a:r>
              <a:rPr lang="zh-CN" altLang="fi-FI" sz="4800" dirty="0" smtClean="0"/>
              <a:t>很  冷。</a:t>
            </a:r>
            <a:endParaRPr lang="fi-FI" altLang="zh-CN" sz="4800" dirty="0" smtClean="0"/>
          </a:p>
          <a:p>
            <a:r>
              <a:rPr lang="zh-CN" altLang="fi-FI" sz="3200" dirty="0" smtClean="0"/>
              <a:t>    </a:t>
            </a:r>
            <a:r>
              <a:rPr lang="fi-FI" sz="3200" dirty="0" err="1" smtClean="0"/>
              <a:t>Zuótiān</a:t>
            </a:r>
            <a:r>
              <a:rPr lang="fi-FI" sz="3200" dirty="0" smtClean="0"/>
              <a:t> </a:t>
            </a:r>
            <a:r>
              <a:rPr lang="fi-FI" sz="3200" dirty="0" err="1"/>
              <a:t>hěn</a:t>
            </a:r>
            <a:r>
              <a:rPr lang="fi-FI" sz="3200" dirty="0"/>
              <a:t> </a:t>
            </a:r>
            <a:r>
              <a:rPr lang="fi-FI" sz="3200" dirty="0" err="1"/>
              <a:t>lěng</a:t>
            </a:r>
            <a:r>
              <a:rPr lang="fi-FI" sz="3200" dirty="0"/>
              <a:t>, </a:t>
            </a:r>
            <a:r>
              <a:rPr lang="zh-CN" altLang="fi-FI" sz="3200" dirty="0" smtClean="0"/>
              <a:t>  </a:t>
            </a:r>
            <a:r>
              <a:rPr lang="fi-FI" sz="3200" dirty="0" err="1" smtClean="0"/>
              <a:t>jīntiān</a:t>
            </a:r>
            <a:r>
              <a:rPr lang="fi-FI" sz="3200" dirty="0" smtClean="0"/>
              <a:t> </a:t>
            </a:r>
            <a:r>
              <a:rPr lang="fi-FI" sz="3200" dirty="0" err="1">
                <a:solidFill>
                  <a:srgbClr val="FFFF00"/>
                </a:solidFill>
              </a:rPr>
              <a:t>yě</a:t>
            </a:r>
            <a:r>
              <a:rPr lang="fi-FI" sz="3200" dirty="0"/>
              <a:t> </a:t>
            </a:r>
            <a:r>
              <a:rPr lang="fi-FI" sz="3200" dirty="0" err="1"/>
              <a:t>hěn</a:t>
            </a:r>
            <a:r>
              <a:rPr lang="fi-FI" sz="3200" dirty="0"/>
              <a:t> </a:t>
            </a:r>
            <a:r>
              <a:rPr lang="fi-FI" sz="3200" dirty="0" err="1" smtClean="0"/>
              <a:t>lěng</a:t>
            </a:r>
            <a:r>
              <a:rPr lang="fi-FI" sz="3200" dirty="0" smtClean="0"/>
              <a:t>.</a:t>
            </a:r>
          </a:p>
          <a:p>
            <a:r>
              <a:rPr lang="fi-FI" sz="2800" dirty="0" smtClean="0"/>
              <a:t>     </a:t>
            </a:r>
            <a:endParaRPr lang="fi-FI" sz="3200" dirty="0" smtClean="0"/>
          </a:p>
          <a:p>
            <a:r>
              <a:rPr lang="zh-CN" altLang="fi-FI" sz="3200" dirty="0" smtClean="0"/>
              <a:t>                     </a:t>
            </a:r>
            <a:r>
              <a:rPr lang="zh-CN" altLang="fi-FI" sz="3200" dirty="0" smtClean="0">
                <a:solidFill>
                  <a:srgbClr val="FFC000"/>
                </a:solidFill>
              </a:rPr>
              <a:t>也 </a:t>
            </a:r>
            <a:r>
              <a:rPr lang="fi-FI" altLang="zh-CN" sz="3200" dirty="0">
                <a:solidFill>
                  <a:srgbClr val="FFC000"/>
                </a:solidFill>
              </a:rPr>
              <a:t>+ </a:t>
            </a:r>
            <a:r>
              <a:rPr lang="fi-FI" sz="3200" dirty="0" err="1">
                <a:solidFill>
                  <a:srgbClr val="FFC000"/>
                </a:solidFill>
              </a:rPr>
              <a:t>Verb</a:t>
            </a:r>
            <a:r>
              <a:rPr lang="fi-FI" sz="3200" dirty="0">
                <a:solidFill>
                  <a:srgbClr val="FFC000"/>
                </a:solidFill>
              </a:rPr>
              <a:t> / Adj.</a:t>
            </a:r>
          </a:p>
        </p:txBody>
      </p:sp>
    </p:spTree>
    <p:extLst>
      <p:ext uri="{BB962C8B-B14F-4D97-AF65-F5344CB8AC3E}">
        <p14:creationId xmlns:p14="http://schemas.microsoft.com/office/powerpoint/2010/main" val="36536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774192"/>
            <a:ext cx="8147667" cy="3309293"/>
          </a:xfrm>
        </p:spPr>
        <p:txBody>
          <a:bodyPr/>
          <a:lstStyle/>
          <a:p>
            <a:r>
              <a:rPr lang="fi-FI" altLang="zh-CN" dirty="0" smtClean="0"/>
              <a:t>4</a:t>
            </a:r>
            <a:r>
              <a:rPr lang="en-US" altLang="zh-CN" dirty="0" smtClean="0"/>
              <a:t>. </a:t>
            </a:r>
            <a:r>
              <a:rPr lang="fi-FI" altLang="zh-CN" sz="3200" dirty="0" smtClean="0"/>
              <a:t>minä ja hän kummatkin emme mene.</a:t>
            </a:r>
            <a:endParaRPr lang="en-US" altLang="zh-CN" sz="3200" dirty="0" smtClean="0"/>
          </a:p>
          <a:p>
            <a:endParaRPr lang="en-US" altLang="zh-CN" sz="6000" dirty="0"/>
          </a:p>
          <a:p>
            <a:r>
              <a:rPr lang="en-US" altLang="zh-CN" sz="6000" dirty="0" smtClean="0"/>
              <a:t>	</a:t>
            </a:r>
            <a:r>
              <a:rPr lang="zh-CN" altLang="fi-FI" sz="6000" dirty="0" smtClean="0"/>
              <a:t>我和他</a:t>
            </a:r>
            <a:r>
              <a:rPr lang="zh-CN" altLang="fi-FI" sz="6000" dirty="0" smtClean="0">
                <a:solidFill>
                  <a:srgbClr val="92D050"/>
                </a:solidFill>
              </a:rPr>
              <a:t>都</a:t>
            </a:r>
            <a:r>
              <a:rPr lang="zh-CN" altLang="fi-FI" sz="6000" dirty="0" smtClean="0"/>
              <a:t>不去。</a:t>
            </a:r>
            <a:endParaRPr lang="fi-FI" altLang="zh-CN" sz="6000" dirty="0" smtClean="0"/>
          </a:p>
          <a:p>
            <a:r>
              <a:rPr lang="zh-CN" altLang="fi-FI" dirty="0" smtClean="0"/>
              <a:t>     </a:t>
            </a:r>
            <a:r>
              <a:rPr lang="fi-FI" altLang="zh-CN" dirty="0" err="1" smtClean="0"/>
              <a:t>Wǒ</a:t>
            </a:r>
            <a:r>
              <a:rPr lang="fi-FI" altLang="zh-CN" dirty="0" smtClean="0"/>
              <a:t> </a:t>
            </a:r>
            <a:r>
              <a:rPr lang="fi-FI" altLang="zh-CN" dirty="0" err="1"/>
              <a:t>hé</a:t>
            </a:r>
            <a:r>
              <a:rPr lang="fi-FI" altLang="zh-CN" dirty="0"/>
              <a:t> </a:t>
            </a:r>
            <a:r>
              <a:rPr lang="fi-FI" altLang="zh-CN" dirty="0" err="1"/>
              <a:t>tā</a:t>
            </a:r>
            <a:r>
              <a:rPr lang="fi-FI" altLang="zh-CN" dirty="0"/>
              <a:t> </a:t>
            </a:r>
            <a:r>
              <a:rPr lang="fi-FI" altLang="zh-CN" dirty="0" err="1">
                <a:solidFill>
                  <a:srgbClr val="FFFF00"/>
                </a:solidFill>
              </a:rPr>
              <a:t>dōu</a:t>
            </a:r>
            <a:r>
              <a:rPr lang="fi-FI" altLang="zh-CN" dirty="0"/>
              <a:t> </a:t>
            </a:r>
            <a:r>
              <a:rPr lang="fi-FI" altLang="zh-CN" dirty="0" err="1"/>
              <a:t>bù</a:t>
            </a:r>
            <a:r>
              <a:rPr lang="fi-FI" altLang="zh-CN" dirty="0"/>
              <a:t> </a:t>
            </a:r>
            <a:r>
              <a:rPr lang="fi-FI" altLang="zh-CN" dirty="0" err="1" smtClean="0"/>
              <a:t>qù</a:t>
            </a:r>
            <a:r>
              <a:rPr lang="en-US" altLang="zh-CN" dirty="0" smtClean="0"/>
              <a:t>.</a:t>
            </a:r>
          </a:p>
          <a:p>
            <a:endParaRPr lang="fi-FI" altLang="zh-CN" dirty="0" smtClean="0"/>
          </a:p>
          <a:p>
            <a:r>
              <a:rPr lang="fi-FI" altLang="zh-CN" dirty="0">
                <a:solidFill>
                  <a:srgbClr val="FFC000"/>
                </a:solidFill>
              </a:rPr>
              <a:t> </a:t>
            </a:r>
            <a:r>
              <a:rPr lang="fi-FI" altLang="zh-CN" dirty="0" smtClean="0">
                <a:solidFill>
                  <a:srgbClr val="FFC000"/>
                </a:solidFill>
              </a:rPr>
              <a:t>   </a:t>
            </a:r>
            <a:r>
              <a:rPr lang="zh-CN" altLang="fi-FI" dirty="0" smtClean="0">
                <a:solidFill>
                  <a:srgbClr val="FFC000"/>
                </a:solidFill>
              </a:rPr>
              <a:t>都 </a:t>
            </a:r>
            <a:r>
              <a:rPr lang="fi-FI" altLang="zh-CN" dirty="0" smtClean="0">
                <a:solidFill>
                  <a:srgbClr val="FFC000"/>
                </a:solidFill>
              </a:rPr>
              <a:t>+ </a:t>
            </a:r>
            <a:r>
              <a:rPr lang="fi-FI" altLang="zh-CN" dirty="0" err="1" smtClean="0">
                <a:solidFill>
                  <a:srgbClr val="FFC000"/>
                </a:solidFill>
              </a:rPr>
              <a:t>Verb</a:t>
            </a:r>
            <a:r>
              <a:rPr lang="fi-FI" altLang="zh-CN" dirty="0" smtClean="0">
                <a:solidFill>
                  <a:srgbClr val="FFC000"/>
                </a:solidFill>
              </a:rPr>
              <a:t>.</a:t>
            </a:r>
          </a:p>
          <a:p>
            <a:endParaRPr lang="fi-FI" altLang="zh-CN" dirty="0"/>
          </a:p>
          <a:p>
            <a:endParaRPr lang="fi-FI" altLang="zh-CN" dirty="0" smtClean="0"/>
          </a:p>
          <a:p>
            <a:endParaRPr lang="fi-FI" altLang="zh-CN" dirty="0"/>
          </a:p>
          <a:p>
            <a:endParaRPr lang="fi-FI" altLang="zh-CN" dirty="0" smtClean="0"/>
          </a:p>
          <a:p>
            <a:endParaRPr lang="fi-FI" altLang="zh-CN" dirty="0" smtClean="0"/>
          </a:p>
          <a:p>
            <a:endParaRPr lang="fi-FI" sz="6000" dirty="0"/>
          </a:p>
          <a:p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18441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444171"/>
            <a:ext cx="8147667" cy="2639314"/>
          </a:xfrm>
        </p:spPr>
        <p:txBody>
          <a:bodyPr/>
          <a:lstStyle/>
          <a:p>
            <a:r>
              <a:rPr lang="fi-FI" dirty="0" smtClean="0"/>
              <a:t>5. </a:t>
            </a:r>
            <a:r>
              <a:rPr lang="fi-FI" sz="3600" dirty="0"/>
              <a:t>Haluatko juoda teetä tai kahvia?</a:t>
            </a:r>
            <a:endParaRPr lang="fi-FI" sz="3600" dirty="0" smtClean="0"/>
          </a:p>
          <a:p>
            <a:endParaRPr lang="fi-FI" altLang="zh-CN" sz="5400" dirty="0"/>
          </a:p>
          <a:p>
            <a:r>
              <a:rPr lang="fi-FI" altLang="zh-CN" sz="5400" dirty="0"/>
              <a:t> </a:t>
            </a:r>
            <a:r>
              <a:rPr lang="fi-FI" altLang="zh-CN" sz="5400" dirty="0" smtClean="0"/>
              <a:t> </a:t>
            </a:r>
            <a:r>
              <a:rPr lang="zh-CN" altLang="fi-FI" sz="5400" dirty="0" smtClean="0"/>
              <a:t>你要 喝茶  </a:t>
            </a:r>
            <a:r>
              <a:rPr lang="zh-CN" altLang="fi-FI" sz="5400" dirty="0" smtClean="0">
                <a:solidFill>
                  <a:srgbClr val="92D050"/>
                </a:solidFill>
              </a:rPr>
              <a:t>还是</a:t>
            </a:r>
            <a:r>
              <a:rPr lang="zh-CN" altLang="fi-FI" sz="5400" dirty="0" smtClean="0"/>
              <a:t> 咖啡？</a:t>
            </a:r>
            <a:endParaRPr lang="fi-FI" altLang="zh-CN" sz="5400" dirty="0" smtClean="0"/>
          </a:p>
          <a:p>
            <a:endParaRPr lang="fi-FI" altLang="zh-CN" sz="5400" dirty="0" smtClean="0"/>
          </a:p>
          <a:p>
            <a:r>
              <a:rPr lang="zh-CN" altLang="fi-FI" dirty="0" smtClean="0"/>
              <a:t>   </a:t>
            </a:r>
            <a:r>
              <a:rPr lang="fi-FI" dirty="0" err="1" smtClean="0"/>
              <a:t>Nǐ</a:t>
            </a:r>
            <a:r>
              <a:rPr lang="fi-FI" dirty="0" smtClean="0"/>
              <a:t> </a:t>
            </a:r>
            <a:r>
              <a:rPr lang="fi-FI" dirty="0" err="1"/>
              <a:t>yào</a:t>
            </a:r>
            <a:r>
              <a:rPr lang="fi-FI" dirty="0"/>
              <a:t> </a:t>
            </a:r>
            <a:r>
              <a:rPr lang="fi-FI" dirty="0" err="1" smtClean="0"/>
              <a:t>hēchá</a:t>
            </a:r>
            <a:r>
              <a:rPr lang="fi-FI" dirty="0" smtClean="0"/>
              <a:t> </a:t>
            </a:r>
            <a:r>
              <a:rPr lang="fi-FI" dirty="0" err="1">
                <a:solidFill>
                  <a:srgbClr val="FFFF00"/>
                </a:solidFill>
              </a:rPr>
              <a:t>háishì</a:t>
            </a:r>
            <a:r>
              <a:rPr lang="fi-FI" dirty="0"/>
              <a:t> </a:t>
            </a:r>
            <a:r>
              <a:rPr lang="zh-CN" altLang="fi-FI" dirty="0" smtClean="0"/>
              <a:t> </a:t>
            </a:r>
            <a:r>
              <a:rPr lang="fi-FI" dirty="0" err="1" smtClean="0"/>
              <a:t>kāfēi</a:t>
            </a:r>
            <a:r>
              <a:rPr lang="fi-FI" dirty="0" smtClean="0"/>
              <a:t>?</a:t>
            </a:r>
          </a:p>
          <a:p>
            <a:endParaRPr lang="fi-FI" dirty="0" smtClean="0"/>
          </a:p>
          <a:p>
            <a:r>
              <a:rPr lang="fi-FI" dirty="0" smtClean="0"/>
              <a:t>   </a:t>
            </a:r>
            <a:r>
              <a:rPr lang="fi-FI" dirty="0" err="1" smtClean="0">
                <a:solidFill>
                  <a:srgbClr val="FFC000"/>
                </a:solidFill>
              </a:rPr>
              <a:t>Offering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choices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with</a:t>
            </a:r>
            <a:r>
              <a:rPr lang="fi-FI" dirty="0">
                <a:solidFill>
                  <a:srgbClr val="FFC000"/>
                </a:solidFill>
              </a:rPr>
              <a:t> "</a:t>
            </a:r>
            <a:r>
              <a:rPr lang="fi-FI" dirty="0" err="1">
                <a:solidFill>
                  <a:srgbClr val="FFC000"/>
                </a:solidFill>
              </a:rPr>
              <a:t>haishi</a:t>
            </a:r>
            <a:r>
              <a:rPr lang="fi-FI" dirty="0">
                <a:solidFill>
                  <a:srgbClr val="FFC000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727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204686"/>
            <a:ext cx="8147667" cy="2878799"/>
          </a:xfrm>
        </p:spPr>
        <p:txBody>
          <a:bodyPr/>
          <a:lstStyle/>
          <a:p>
            <a:r>
              <a:rPr lang="fi-FI" altLang="zh-CN" dirty="0" smtClean="0"/>
              <a:t>6</a:t>
            </a:r>
            <a:r>
              <a:rPr lang="en-US" altLang="zh-CN" dirty="0" smtClean="0"/>
              <a:t>. </a:t>
            </a:r>
            <a:r>
              <a:rPr lang="en-US" altLang="zh-CN" dirty="0"/>
              <a:t>Olen 20 </a:t>
            </a:r>
            <a:r>
              <a:rPr lang="en-US" altLang="zh-CN" dirty="0" err="1"/>
              <a:t>vuotias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endParaRPr lang="en-US" altLang="zh-CN" sz="5400" dirty="0"/>
          </a:p>
          <a:p>
            <a:r>
              <a:rPr lang="en-US" altLang="zh-CN" sz="5400" dirty="0" smtClean="0"/>
              <a:t>   </a:t>
            </a:r>
            <a:r>
              <a:rPr lang="zh-CN" altLang="fi-FI" sz="5400" dirty="0" smtClean="0"/>
              <a:t>我 </a:t>
            </a:r>
            <a:r>
              <a:rPr lang="zh-CN" altLang="fi-FI" sz="5400" dirty="0" smtClean="0">
                <a:solidFill>
                  <a:srgbClr val="92D050"/>
                </a:solidFill>
              </a:rPr>
              <a:t>二十</a:t>
            </a:r>
            <a:r>
              <a:rPr lang="zh-CN" altLang="fi-FI" sz="5400" dirty="0" smtClean="0"/>
              <a:t> 岁。</a:t>
            </a:r>
            <a:endParaRPr lang="fi-FI" altLang="zh-CN" sz="5400" dirty="0" smtClean="0"/>
          </a:p>
          <a:p>
            <a:endParaRPr lang="fi-FI" altLang="zh-CN" sz="5400" dirty="0" smtClean="0"/>
          </a:p>
          <a:p>
            <a:r>
              <a:rPr lang="zh-CN" altLang="fi-FI" dirty="0" smtClean="0"/>
              <a:t>    </a:t>
            </a:r>
            <a:r>
              <a:rPr lang="fi-FI" dirty="0" err="1" smtClean="0"/>
              <a:t>Wǒ</a:t>
            </a:r>
            <a:r>
              <a:rPr lang="fi-FI" dirty="0" smtClean="0"/>
              <a:t> </a:t>
            </a:r>
            <a:r>
              <a:rPr lang="fi-FI" dirty="0" err="1">
                <a:solidFill>
                  <a:srgbClr val="FFFF00"/>
                </a:solidFill>
              </a:rPr>
              <a:t>èrshí</a:t>
            </a:r>
            <a:r>
              <a:rPr lang="fi-FI" dirty="0"/>
              <a:t> </a:t>
            </a:r>
            <a:r>
              <a:rPr lang="zh-CN" altLang="fi-FI" dirty="0" smtClean="0"/>
              <a:t> </a:t>
            </a:r>
            <a:r>
              <a:rPr lang="fi-FI" dirty="0" err="1" smtClean="0"/>
              <a:t>suì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          </a:t>
            </a:r>
            <a:r>
              <a:rPr lang="fi-FI" dirty="0" err="1" smtClean="0">
                <a:solidFill>
                  <a:srgbClr val="FFC000"/>
                </a:solidFill>
              </a:rPr>
              <a:t>Subj</a:t>
            </a:r>
            <a:r>
              <a:rPr lang="fi-FI" dirty="0">
                <a:solidFill>
                  <a:srgbClr val="FFC000"/>
                </a:solidFill>
              </a:rPr>
              <a:t>. + </a:t>
            </a:r>
            <a:r>
              <a:rPr lang="fi-FI" dirty="0" err="1">
                <a:solidFill>
                  <a:srgbClr val="FFC000"/>
                </a:solidFill>
              </a:rPr>
              <a:t>Number</a:t>
            </a:r>
            <a:r>
              <a:rPr lang="fi-FI" dirty="0">
                <a:solidFill>
                  <a:srgbClr val="FFC000"/>
                </a:solidFill>
              </a:rPr>
              <a:t> + </a:t>
            </a:r>
            <a:r>
              <a:rPr lang="zh-CN" altLang="fi-FI" dirty="0">
                <a:solidFill>
                  <a:srgbClr val="FFC000"/>
                </a:solidFill>
              </a:rPr>
              <a:t>岁</a:t>
            </a:r>
            <a:endParaRPr lang="fi-FI" dirty="0" smtClean="0">
              <a:solidFill>
                <a:srgbClr val="FFC0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49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270000"/>
            <a:ext cx="8147667" cy="2813485"/>
          </a:xfrm>
        </p:spPr>
        <p:txBody>
          <a:bodyPr/>
          <a:lstStyle/>
          <a:p>
            <a:r>
              <a:rPr lang="fi-FI" altLang="zh-CN" dirty="0" smtClean="0"/>
              <a:t>7</a:t>
            </a:r>
            <a:r>
              <a:rPr lang="en-US" altLang="zh-CN" dirty="0" smtClean="0"/>
              <a:t>. </a:t>
            </a:r>
            <a:r>
              <a:rPr lang="zh-CN" altLang="fi-FI" dirty="0"/>
              <a:t>今天 </a:t>
            </a:r>
            <a:r>
              <a:rPr lang="zh-CN" altLang="fi-FI" dirty="0" smtClean="0"/>
              <a:t> 是 </a:t>
            </a:r>
            <a:r>
              <a:rPr lang="fi-FI" altLang="zh-CN" dirty="0" smtClean="0"/>
              <a:t>2020</a:t>
            </a:r>
            <a:r>
              <a:rPr lang="zh-CN" altLang="fi-FI" dirty="0" smtClean="0">
                <a:solidFill>
                  <a:srgbClr val="92D050"/>
                </a:solidFill>
              </a:rPr>
              <a:t>年</a:t>
            </a:r>
            <a:r>
              <a:rPr lang="zh-CN" altLang="fi-FI" dirty="0" smtClean="0"/>
              <a:t>  </a:t>
            </a:r>
            <a:r>
              <a:rPr lang="fi-FI" altLang="zh-CN" dirty="0" smtClean="0"/>
              <a:t>1</a:t>
            </a:r>
            <a:r>
              <a:rPr lang="zh-CN" altLang="fi-FI" dirty="0" smtClean="0">
                <a:solidFill>
                  <a:srgbClr val="92D050"/>
                </a:solidFill>
              </a:rPr>
              <a:t>月 </a:t>
            </a:r>
            <a:r>
              <a:rPr lang="fi-FI" altLang="zh-CN" dirty="0" smtClean="0"/>
              <a:t>30 </a:t>
            </a:r>
            <a:r>
              <a:rPr lang="zh-CN" altLang="fi-FI" dirty="0" smtClean="0">
                <a:solidFill>
                  <a:srgbClr val="92D050"/>
                </a:solidFill>
              </a:rPr>
              <a:t>日</a:t>
            </a:r>
            <a:r>
              <a:rPr lang="fi-FI" altLang="zh-CN" dirty="0">
                <a:solidFill>
                  <a:srgbClr val="92D050"/>
                </a:solidFill>
              </a:rPr>
              <a:t>/</a:t>
            </a:r>
            <a:r>
              <a:rPr lang="zh-CN" altLang="fi-FI" dirty="0">
                <a:solidFill>
                  <a:srgbClr val="92D050"/>
                </a:solidFill>
              </a:rPr>
              <a:t>号 </a:t>
            </a:r>
            <a:r>
              <a:rPr lang="zh-CN" altLang="fi-FI" dirty="0" smtClean="0"/>
              <a:t>。</a:t>
            </a:r>
            <a:endParaRPr lang="en-US" altLang="zh-CN" dirty="0" smtClean="0"/>
          </a:p>
          <a:p>
            <a:r>
              <a:rPr lang="en-US" altLang="zh-CN" sz="2800" dirty="0" smtClean="0"/>
              <a:t>      </a:t>
            </a:r>
            <a:r>
              <a:rPr lang="en-US" altLang="zh-CN" sz="2800" dirty="0" err="1" smtClean="0"/>
              <a:t>Jīntiān</a:t>
            </a:r>
            <a:r>
              <a:rPr lang="en-US" altLang="zh-CN" sz="2800" dirty="0" smtClean="0"/>
              <a:t> </a:t>
            </a:r>
            <a:r>
              <a:rPr lang="en-US" altLang="zh-CN" sz="2800" dirty="0" err="1"/>
              <a:t>shì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en-US" altLang="zh-CN" sz="2800" dirty="0" smtClean="0"/>
              <a:t>  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nián</a:t>
            </a:r>
            <a:r>
              <a:rPr lang="en-US" altLang="zh-CN" sz="2800" dirty="0" smtClean="0"/>
              <a:t> </a:t>
            </a:r>
            <a:r>
              <a:rPr lang="en-US" altLang="zh-CN" sz="2800" dirty="0" smtClean="0"/>
              <a:t>   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yuè</a:t>
            </a:r>
            <a:r>
              <a:rPr lang="en-US" altLang="zh-CN" sz="2800" dirty="0" smtClean="0"/>
              <a:t> </a:t>
            </a:r>
            <a:r>
              <a:rPr lang="en-US" altLang="zh-CN" sz="2800" dirty="0" smtClean="0"/>
              <a:t>      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rì</a:t>
            </a:r>
            <a:r>
              <a:rPr lang="en-US" altLang="zh-CN" sz="2800" dirty="0" smtClean="0">
                <a:solidFill>
                  <a:srgbClr val="FFFF00"/>
                </a:solidFill>
              </a:rPr>
              <a:t>/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hào</a:t>
            </a:r>
            <a:r>
              <a:rPr lang="en-US" altLang="zh-CN" sz="2800" dirty="0" smtClean="0"/>
              <a:t>.</a:t>
            </a:r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      </a:t>
            </a:r>
            <a:r>
              <a:rPr lang="en-US" altLang="zh-CN" sz="2800" dirty="0" smtClean="0">
                <a:solidFill>
                  <a:srgbClr val="FFC000"/>
                </a:solidFill>
              </a:rPr>
              <a:t>Number </a:t>
            </a:r>
            <a:r>
              <a:rPr lang="en-US" altLang="zh-CN" sz="2800" dirty="0">
                <a:solidFill>
                  <a:srgbClr val="FFC000"/>
                </a:solidFill>
              </a:rPr>
              <a:t>+ </a:t>
            </a:r>
            <a:r>
              <a:rPr lang="zh-CN" altLang="en-US" sz="2800" dirty="0">
                <a:solidFill>
                  <a:srgbClr val="FFC000"/>
                </a:solidFill>
              </a:rPr>
              <a:t>年 </a:t>
            </a:r>
            <a:r>
              <a:rPr lang="en-US" altLang="zh-CN" sz="2800" dirty="0">
                <a:solidFill>
                  <a:srgbClr val="FFC000"/>
                </a:solidFill>
              </a:rPr>
              <a:t>+ Number + </a:t>
            </a:r>
            <a:r>
              <a:rPr lang="zh-CN" altLang="en-US" sz="2800" dirty="0">
                <a:solidFill>
                  <a:srgbClr val="FFC000"/>
                </a:solidFill>
              </a:rPr>
              <a:t>月 </a:t>
            </a:r>
            <a:r>
              <a:rPr lang="en-US" altLang="zh-CN" sz="2800" dirty="0">
                <a:solidFill>
                  <a:srgbClr val="FFC000"/>
                </a:solidFill>
              </a:rPr>
              <a:t>+ Number + </a:t>
            </a:r>
            <a:r>
              <a:rPr lang="zh-CN" altLang="en-US" sz="2800" dirty="0">
                <a:solidFill>
                  <a:srgbClr val="FFC000"/>
                </a:solidFill>
              </a:rPr>
              <a:t>日</a:t>
            </a:r>
            <a:endParaRPr lang="en-US" altLang="zh-CN" sz="2800" dirty="0" smtClean="0">
              <a:solidFill>
                <a:srgbClr val="FFC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3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719328"/>
            <a:ext cx="8147667" cy="3364157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Tänään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err="1" smtClean="0"/>
              <a:t>keskiviikko</a:t>
            </a:r>
            <a:r>
              <a:rPr lang="en-US" dirty="0" smtClean="0"/>
              <a:t>.</a:t>
            </a:r>
          </a:p>
          <a:p>
            <a:endParaRPr lang="en-US" altLang="zh-CN" sz="6000" dirty="0"/>
          </a:p>
          <a:p>
            <a:r>
              <a:rPr lang="en-US" altLang="zh-CN" sz="6000" dirty="0" smtClean="0"/>
              <a:t>	</a:t>
            </a:r>
            <a:r>
              <a:rPr lang="zh-CN" altLang="fi-FI" sz="6000" dirty="0" smtClean="0"/>
              <a:t>今天 </a:t>
            </a:r>
            <a:r>
              <a:rPr lang="zh-CN" altLang="fi-FI" sz="6000" dirty="0" smtClean="0">
                <a:solidFill>
                  <a:srgbClr val="92D050"/>
                </a:solidFill>
              </a:rPr>
              <a:t>星期</a:t>
            </a:r>
            <a:r>
              <a:rPr lang="zh-CN" altLang="fi-FI" sz="6000" dirty="0" smtClean="0"/>
              <a:t>三 。</a:t>
            </a:r>
            <a:endParaRPr lang="fi-FI" altLang="zh-CN" sz="6000" dirty="0" smtClean="0"/>
          </a:p>
          <a:p>
            <a:endParaRPr lang="fi-FI" altLang="zh-CN" sz="6000" dirty="0" smtClean="0"/>
          </a:p>
          <a:p>
            <a:r>
              <a:rPr lang="fi-FI" altLang="zh-CN" dirty="0" smtClean="0"/>
              <a:t>    </a:t>
            </a:r>
            <a:r>
              <a:rPr lang="fi-FI" altLang="zh-CN" dirty="0" err="1" smtClean="0"/>
              <a:t>Jīntiān</a:t>
            </a:r>
            <a:r>
              <a:rPr lang="fi-FI" altLang="zh-CN" dirty="0" smtClean="0"/>
              <a:t> </a:t>
            </a:r>
            <a:r>
              <a:rPr lang="fi-FI" altLang="zh-CN" dirty="0" err="1">
                <a:solidFill>
                  <a:srgbClr val="FFFF00"/>
                </a:solidFill>
              </a:rPr>
              <a:t>xīngqí</a:t>
            </a:r>
            <a:r>
              <a:rPr lang="fi-FI" altLang="zh-CN" dirty="0" err="1"/>
              <a:t>sān</a:t>
            </a:r>
            <a:r>
              <a:rPr lang="fi-FI" altLang="zh-CN" dirty="0" smtClean="0"/>
              <a:t>.</a:t>
            </a:r>
          </a:p>
          <a:p>
            <a:endParaRPr lang="fi-FI" altLang="zh-CN" dirty="0"/>
          </a:p>
          <a:p>
            <a:r>
              <a:rPr lang="zh-CN" altLang="fi-FI" dirty="0" smtClean="0"/>
              <a:t>                 </a:t>
            </a:r>
            <a:r>
              <a:rPr lang="zh-CN" altLang="fi-FI" sz="3600" dirty="0" smtClean="0">
                <a:solidFill>
                  <a:srgbClr val="FFC000"/>
                </a:solidFill>
              </a:rPr>
              <a:t>星期 </a:t>
            </a:r>
            <a:r>
              <a:rPr lang="fi-FI" altLang="zh-CN" sz="3600" dirty="0">
                <a:solidFill>
                  <a:srgbClr val="FFC000"/>
                </a:solidFill>
              </a:rPr>
              <a:t>+ </a:t>
            </a:r>
            <a:r>
              <a:rPr lang="fi-FI" altLang="zh-CN" sz="3600" dirty="0" err="1">
                <a:solidFill>
                  <a:srgbClr val="FFC000"/>
                </a:solidFill>
              </a:rPr>
              <a:t>Number</a:t>
            </a:r>
            <a:endParaRPr lang="fi-FI" altLang="zh-CN" sz="3600" dirty="0" smtClean="0">
              <a:solidFill>
                <a:srgbClr val="FFC000"/>
              </a:solidFill>
            </a:endParaRPr>
          </a:p>
          <a:p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1200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6" id="{68301CC7-E47A-40A4-9361-815A3C803119}" vid="{9D56DD41-A55C-4665-AB59-60833D7EE8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University_blue_1610</Template>
  <TotalTime>328</TotalTime>
  <Words>248</Words>
  <Application>Microsoft Office PowerPoint</Application>
  <PresentationFormat>On-screen Show (16:10)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Hebrew Scholar</vt:lpstr>
      <vt:lpstr>ＭＳ Ｐゴシック</vt:lpstr>
      <vt:lpstr>黑体</vt:lpstr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Jinhua</dc:creator>
  <cp:lastModifiedBy>Cheng Jinhua</cp:lastModifiedBy>
  <cp:revision>47</cp:revision>
  <dcterms:created xsi:type="dcterms:W3CDTF">2019-01-27T14:25:41Z</dcterms:created>
  <dcterms:modified xsi:type="dcterms:W3CDTF">2020-01-30T09:05:11Z</dcterms:modified>
</cp:coreProperties>
</file>