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896E4-62B3-5E0D-7D2C-626888A499C1}" v="104" dt="2021-03-28T16:36:54.084"/>
    <p1510:client id="{CE15271E-F3DF-C6AB-CCFE-B6857F22B0F8}" v="58" dt="2021-03-29T08:36:01.437"/>
    <p1510:client id="{DEDE3278-5871-435A-AC4C-D74459D680AA}" v="423" dt="2021-03-26T13:31:34.329"/>
    <p1510:client id="{ECF1B89F-2012-B000-CA11-DF9AF256F71A}" v="659" dt="2021-03-29T08:30:24.376"/>
    <p1510:client id="{EEA583A6-B3DF-BBC8-B5A7-5162B57E1832}" v="1254" dt="2021-03-28T13:03:48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75" d="100"/>
          <a:sy n="75" d="100"/>
        </p:scale>
        <p:origin x="41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20153-374B-47FC-B798-DACEDCDB07D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B2906-2AE6-4EBA-92B6-0E5C98E3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7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9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1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1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4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5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5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8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5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99D2A871-25DF-454B-8305-D6C5B7559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132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>
                <a:cs typeface="Calibri Light"/>
              </a:rPr>
              <a:t>HSK 3 Grammar </a:t>
            </a:r>
            <a:endParaRPr lang="en-US" sz="6600" b="1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cs typeface="Calibri"/>
              </a:rPr>
              <a:t>Cheng Jinhua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EA81-00CC-47FB-AD58-E0C5A92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1" y="198111"/>
            <a:ext cx="11639058" cy="688824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ja-JP" altLang="en-US" sz="4000" b="1" dirty="0"/>
            </a:br>
            <a:r>
              <a:rPr lang="ja-JP" altLang="en-US" sz="4000" b="1">
                <a:ea typeface="游ゴシック Light"/>
              </a:rPr>
              <a:t>跟</a:t>
            </a:r>
            <a:r>
              <a:rPr lang="en-US" sz="4000" b="1" dirty="0"/>
              <a:t>…</a:t>
            </a:r>
            <a:r>
              <a:rPr lang="ja-JP" altLang="en-US" sz="4000" b="1">
                <a:ea typeface="游ゴシック Light"/>
              </a:rPr>
              <a:t>一样</a:t>
            </a:r>
            <a:r>
              <a:rPr lang="en-US" sz="4000" b="1" dirty="0"/>
              <a:t>(</a:t>
            </a:r>
            <a:r>
              <a:rPr lang="en-US" sz="4000" b="1" dirty="0" err="1"/>
              <a:t>gēn</a:t>
            </a:r>
            <a:r>
              <a:rPr lang="en-US" sz="4000" b="1" dirty="0"/>
              <a:t>…</a:t>
            </a:r>
            <a:r>
              <a:rPr lang="en-US" sz="4000" b="1" dirty="0" err="1"/>
              <a:t>yīyàng</a:t>
            </a:r>
            <a:r>
              <a:rPr lang="en-US" sz="4000" b="1" dirty="0"/>
              <a:t>)   vs</a:t>
            </a:r>
            <a:r>
              <a:rPr lang="en-US" altLang="ja-JP" sz="4000" b="1" dirty="0">
                <a:ea typeface="游ゴシック Light"/>
              </a:rPr>
              <a:t>       </a:t>
            </a:r>
            <a:r>
              <a:rPr lang="ja-JP" altLang="en-US" sz="4000" b="1">
                <a:ea typeface="游ゴシック Light"/>
              </a:rPr>
              <a:t>像</a:t>
            </a:r>
            <a:r>
              <a:rPr lang="en-US" sz="4000" b="1" dirty="0"/>
              <a:t>…</a:t>
            </a:r>
            <a:r>
              <a:rPr lang="ja-JP" altLang="en-US" sz="4000" b="1">
                <a:ea typeface="游ゴシック Light"/>
              </a:rPr>
              <a:t>一样</a:t>
            </a:r>
            <a:r>
              <a:rPr lang="en-US" sz="4000" b="1" dirty="0"/>
              <a:t>(</a:t>
            </a:r>
            <a:r>
              <a:rPr lang="en-US" sz="4000" b="1" dirty="0" err="1"/>
              <a:t>xiàng</a:t>
            </a:r>
            <a:r>
              <a:rPr lang="en-US" sz="4000" b="1" dirty="0"/>
              <a:t>…</a:t>
            </a:r>
            <a:r>
              <a:rPr lang="en-US" sz="4000" b="1" dirty="0" err="1"/>
              <a:t>yīyàng</a:t>
            </a:r>
            <a:r>
              <a:rPr lang="en-US" sz="4000" b="1" dirty="0"/>
              <a:t>)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1246-BDDE-41D3-A103-05629FCC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06" y="1428968"/>
            <a:ext cx="6164150" cy="505025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A +</a:t>
            </a:r>
            <a:r>
              <a:rPr lang="en-US" altLang="ja-JP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28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跟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B +</a:t>
            </a:r>
            <a:r>
              <a:rPr lang="en-US" altLang="ja-JP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28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一样</a:t>
            </a:r>
            <a:endParaRPr lang="en-US" altLang="ja-JP" sz="2800">
              <a:solidFill>
                <a:srgbClr val="C0000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There is little difference between A and B.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1. 你的电脑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跟</a:t>
            </a:r>
            <a:r>
              <a:rPr lang="ja-JP" altLang="en-US" sz="3200">
                <a:ea typeface="+mn-lt"/>
                <a:cs typeface="+mn-lt"/>
              </a:rPr>
              <a:t>我的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一样</a:t>
            </a:r>
            <a:r>
              <a:rPr lang="en-US" sz="3200" dirty="0">
                <a:ea typeface="+mn-lt"/>
                <a:cs typeface="+mn-lt"/>
              </a:rPr>
              <a:t>。</a:t>
            </a:r>
            <a:endParaRPr lang="en-US" sz="3200" dirty="0"/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     </a:t>
            </a:r>
            <a:r>
              <a:rPr lang="en-US" sz="2400" dirty="0" err="1">
                <a:ea typeface="+mn-lt"/>
                <a:cs typeface="+mn-lt"/>
              </a:rPr>
              <a:t>Nǐ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diànnǎo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ɡēn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wǒ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yíyànɡ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A +</a:t>
            </a:r>
            <a:r>
              <a:rPr lang="en-US" altLang="ja-JP" sz="2400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ja-JP" altLang="en-US" sz="2400" b="1">
                <a:solidFill>
                  <a:srgbClr val="C00000"/>
                </a:solidFill>
                <a:ea typeface="+mn-lt"/>
                <a:cs typeface="+mn-lt"/>
              </a:rPr>
              <a:t>跟</a:t>
            </a: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 + B +</a:t>
            </a:r>
            <a:r>
              <a:rPr lang="en-US" altLang="ja-JP" sz="2400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ja-JP" altLang="en-US" sz="2400" b="1">
                <a:solidFill>
                  <a:srgbClr val="C00000"/>
                </a:solidFill>
                <a:ea typeface="+mn-lt"/>
                <a:cs typeface="+mn-lt"/>
              </a:rPr>
              <a:t>一样</a:t>
            </a: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 + adj./verb/verbal phrase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2. 这张床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跟</a:t>
            </a:r>
            <a:r>
              <a:rPr lang="ja-JP" altLang="en-US" sz="3200">
                <a:ea typeface="+mn-lt"/>
                <a:cs typeface="+mn-lt"/>
              </a:rPr>
              <a:t>那张床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一样</a:t>
            </a:r>
            <a:r>
              <a:rPr lang="ja-JP" altLang="en-US" sz="3200">
                <a:ea typeface="+mn-lt"/>
                <a:cs typeface="+mn-lt"/>
              </a:rPr>
              <a:t>大</a:t>
            </a:r>
            <a:r>
              <a:rPr lang="en-US" sz="3200" dirty="0">
                <a:ea typeface="+mn-lt"/>
                <a:cs typeface="+mn-lt"/>
              </a:rPr>
              <a:t>。</a:t>
            </a:r>
            <a:endParaRPr lang="en-US" sz="3200" dirty="0"/>
          </a:p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     </a:t>
            </a:r>
            <a:r>
              <a:rPr lang="en-US" sz="2000" dirty="0" err="1">
                <a:ea typeface="+mn-lt"/>
                <a:cs typeface="+mn-lt"/>
              </a:rPr>
              <a:t>Zhè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zhānɡ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chuánɡ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ɡēn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nà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zhānɡ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chuánɡ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yíyànɡ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dà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4CB31-B4FD-4CD6-839D-893D64B4F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515" y="1637735"/>
            <a:ext cx="5935924" cy="41959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A +</a:t>
            </a:r>
            <a:r>
              <a:rPr lang="en-US" altLang="ja-JP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像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B +</a:t>
            </a:r>
            <a:r>
              <a:rPr lang="en-US" altLang="ja-JP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一样</a:t>
            </a:r>
            <a:endParaRPr lang="en-US">
              <a:solidFill>
                <a:srgbClr val="C00000"/>
              </a:solidFill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ea typeface="+mn-lt"/>
                <a:cs typeface="+mn-lt"/>
              </a:rPr>
              <a:t>To indicate A and B are similar to each other in some areas.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ja-JP" altLang="en-US">
                <a:ea typeface="+mn-lt"/>
                <a:cs typeface="+mn-lt"/>
              </a:rPr>
              <a:t>3. </a:t>
            </a:r>
            <a:r>
              <a:rPr lang="ja-JP" altLang="en-US" sz="3200">
                <a:ea typeface="+mn-lt"/>
                <a:cs typeface="+mn-lt"/>
              </a:rPr>
              <a:t>她就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像</a:t>
            </a:r>
            <a:r>
              <a:rPr lang="ja-JP" altLang="en-US" sz="3200">
                <a:ea typeface="+mn-lt"/>
                <a:cs typeface="+mn-lt"/>
              </a:rPr>
              <a:t>我妈妈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一样</a:t>
            </a:r>
            <a:r>
              <a:rPr lang="en-US" sz="3200" dirty="0">
                <a:ea typeface="+mn-lt"/>
                <a:cs typeface="+mn-lt"/>
              </a:rPr>
              <a:t>。</a:t>
            </a:r>
            <a:endParaRPr lang="en-US" sz="3200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</a:t>
            </a:r>
            <a:r>
              <a:rPr lang="en-US" sz="2400" dirty="0" err="1">
                <a:ea typeface="+mn-lt"/>
                <a:cs typeface="+mn-lt"/>
              </a:rPr>
              <a:t>Tā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jiù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xiànɡ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wǒ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māmɑ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yíyànɡ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01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25BA-27FE-4394-9D41-D2EE6F44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08550"/>
            <a:ext cx="11221525" cy="908029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ja-JP" altLang="en-US" b="1" dirty="0"/>
            </a:br>
            <a:r>
              <a:rPr lang="ja-JP" altLang="en-US" b="1"/>
              <a:t>一</a:t>
            </a:r>
            <a:r>
              <a:rPr lang="en-US" b="1"/>
              <a:t>(yī) …</a:t>
            </a:r>
            <a:r>
              <a:rPr lang="ja-JP" altLang="en-US" b="1"/>
              <a:t>就</a:t>
            </a:r>
            <a:r>
              <a:rPr lang="en-US" b="1"/>
              <a:t>(jiù)…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1D62C-3CDF-4666-8E80-4B9D3CF9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575104"/>
            <a:ext cx="11221687" cy="4763041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Subject + </a:t>
            </a:r>
            <a:r>
              <a:rPr lang="ja-JP" altLang="en-US" sz="28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一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action1 + </a:t>
            </a:r>
            <a:r>
              <a:rPr lang="ja-JP" altLang="en-US" sz="28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就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action 2</a:t>
            </a:r>
            <a:endParaRPr lang="en-US" sz="2800" dirty="0">
              <a:solidFill>
                <a:srgbClr val="C0000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1. 哥哥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一</a:t>
            </a:r>
            <a:r>
              <a:rPr lang="ja-JP" altLang="en-US" sz="3200">
                <a:ea typeface="+mn-lt"/>
                <a:cs typeface="+mn-lt"/>
              </a:rPr>
              <a:t>回家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就</a:t>
            </a:r>
            <a:r>
              <a:rPr lang="ja-JP" altLang="en-US" sz="3200">
                <a:ea typeface="+mn-lt"/>
                <a:cs typeface="+mn-lt"/>
              </a:rPr>
              <a:t>看电视</a:t>
            </a:r>
            <a:r>
              <a:rPr lang="en-US" sz="3200" dirty="0">
                <a:ea typeface="+mn-lt"/>
                <a:cs typeface="+mn-lt"/>
              </a:rPr>
              <a:t>。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Gēɡe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huíjiā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jiù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kàn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diànshì</a:t>
            </a:r>
            <a:r>
              <a:rPr lang="en-US" dirty="0">
                <a:ea typeface="+mn-lt"/>
                <a:cs typeface="+mn-lt"/>
              </a:rPr>
              <a:t>.)</a:t>
            </a: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2. 我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一</a:t>
            </a:r>
            <a:r>
              <a:rPr lang="ja-JP" altLang="en-US" sz="3200">
                <a:ea typeface="+mn-lt"/>
                <a:cs typeface="+mn-lt"/>
              </a:rPr>
              <a:t>回到家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就</a:t>
            </a:r>
            <a:r>
              <a:rPr lang="ja-JP" altLang="en-US" sz="3200">
                <a:ea typeface="+mn-lt"/>
                <a:cs typeface="+mn-lt"/>
              </a:rPr>
              <a:t>睡觉</a:t>
            </a:r>
            <a:r>
              <a:rPr lang="en-US" sz="3200" dirty="0">
                <a:ea typeface="+mn-lt"/>
                <a:cs typeface="+mn-lt"/>
              </a:rPr>
              <a:t>。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Wǒ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huí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dào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jiā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jiù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shuìjiào</a:t>
            </a:r>
            <a:r>
              <a:rPr lang="en-US" dirty="0">
                <a:ea typeface="+mn-lt"/>
                <a:cs typeface="+mn-lt"/>
              </a:rPr>
              <a:t>.)</a:t>
            </a:r>
            <a:endParaRPr lang="en-US" dirty="0"/>
          </a:p>
          <a:p>
            <a:pPr>
              <a:buNone/>
            </a:pPr>
            <a:endParaRPr lang="en-US" dirty="0">
              <a:cs typeface="Calibri" panose="020F0502020204030204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3. 闹钟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一</a:t>
            </a:r>
            <a:r>
              <a:rPr lang="ja-JP" altLang="en-US" sz="3200">
                <a:ea typeface="+mn-lt"/>
                <a:cs typeface="+mn-lt"/>
              </a:rPr>
              <a:t>响，我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就</a:t>
            </a:r>
            <a:r>
              <a:rPr lang="ja-JP" altLang="en-US" sz="3200">
                <a:ea typeface="+mn-lt"/>
                <a:cs typeface="+mn-lt"/>
              </a:rPr>
              <a:t>立刻醒了</a:t>
            </a:r>
            <a:r>
              <a:rPr lang="en-US" sz="3200" dirty="0">
                <a:ea typeface="+mn-lt"/>
                <a:cs typeface="+mn-lt"/>
              </a:rPr>
              <a:t>。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Nàozhōnɡ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xiǎnɡ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wǒ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jiù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lìkè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xǐnɡ</a:t>
            </a:r>
            <a:r>
              <a:rPr lang="en-US" dirty="0">
                <a:ea typeface="+mn-lt"/>
                <a:cs typeface="+mn-lt"/>
              </a:rPr>
              <a:t> le.)</a:t>
            </a:r>
            <a:endParaRPr lang="en-US" dirty="0"/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4. 我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一</a:t>
            </a:r>
            <a:r>
              <a:rPr lang="ja-JP" altLang="en-US" sz="3200">
                <a:ea typeface="+mn-lt"/>
                <a:cs typeface="+mn-lt"/>
              </a:rPr>
              <a:t>紧张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就</a:t>
            </a:r>
            <a:r>
              <a:rPr lang="ja-JP" altLang="en-US" sz="3200">
                <a:ea typeface="+mn-lt"/>
                <a:cs typeface="+mn-lt"/>
              </a:rPr>
              <a:t>脸红</a:t>
            </a:r>
            <a:r>
              <a:rPr lang="en-US" sz="3200" dirty="0">
                <a:ea typeface="+mn-lt"/>
                <a:cs typeface="+mn-lt"/>
              </a:rPr>
              <a:t>。</a:t>
            </a:r>
            <a:endParaRPr lang="en-US" sz="3200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    </a:t>
            </a:r>
            <a:r>
              <a:rPr lang="en-US" sz="2400" dirty="0" err="1">
                <a:ea typeface="+mn-lt"/>
                <a:cs typeface="+mn-lt"/>
              </a:rPr>
              <a:t>Wǒ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yì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jǐnzhānɡ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jiù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liǎn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hónɡ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mountain, outdoor, hill, green&#10;&#10;Description automatically generated">
            <a:extLst>
              <a:ext uri="{FF2B5EF4-FFF2-40B4-BE49-F238E27FC236}">
                <a16:creationId xmlns:a16="http://schemas.microsoft.com/office/drawing/2014/main" id="{BB7B224A-6155-4DE2-8458-9DF782B55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1" r="475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AA92D-98E9-46C4-96E4-7A29962C9E2C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800" b="1">
                <a:solidFill>
                  <a:srgbClr val="C00000"/>
                </a:solidFill>
                <a:highlight>
                  <a:srgbClr val="FFFF00"/>
                </a:highlight>
                <a:latin typeface="+mj-lt"/>
                <a:ea typeface="游ゴシック Light"/>
                <a:cs typeface="+mj-cs"/>
              </a:rPr>
              <a:t>谢谢！</a:t>
            </a:r>
            <a:r>
              <a:rPr lang="en-US" altLang="ja-JP" sz="4800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  <a:ea typeface="游ゴシック Light"/>
                <a:cs typeface="+mj-cs"/>
              </a:rPr>
              <a:t> </a:t>
            </a:r>
            <a:endParaRPr lang="en-US" sz="4800">
              <a:solidFill>
                <a:srgbClr val="C00000"/>
              </a:solidFill>
              <a:highlight>
                <a:srgbClr val="FFFF00"/>
              </a:highlight>
              <a:latin typeface="+mj-lt"/>
              <a:ea typeface="游ゴシック Light"/>
              <a:cs typeface="Calibri Light" panose="020F03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776C-906F-47E5-BC46-0994E4C1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86" y="145921"/>
            <a:ext cx="11774759" cy="709699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b="1" dirty="0"/>
              <a:t>   </a:t>
            </a:r>
            <a:br>
              <a:rPr lang="ja-JP" altLang="en-US" b="1" dirty="0"/>
            </a:br>
            <a:r>
              <a:rPr lang="ja-JP" altLang="en-US" b="1"/>
              <a:t>应该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A315-39E8-4397-A3DC-8F585EE32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39" y="851434"/>
            <a:ext cx="11777691" cy="5947629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b="1">
                <a:solidFill>
                  <a:srgbClr val="C00000"/>
                </a:solidFill>
                <a:ea typeface="+mn-lt"/>
                <a:cs typeface="+mn-lt"/>
              </a:rPr>
              <a:t>   </a:t>
            </a:r>
            <a:r>
              <a:rPr lang="ja-JP" sz="320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Auxiliary Verb</a:t>
            </a:r>
            <a:r>
              <a:rPr lang="ja-JP" altLang="en-US" sz="320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3200">
                <a:solidFill>
                  <a:srgbClr val="C00000"/>
                </a:solidFill>
                <a:highlight>
                  <a:srgbClr val="FFFF00"/>
                </a:highlight>
                <a:latin typeface="KaiTi"/>
                <a:ea typeface="KaiTi"/>
                <a:cs typeface="+mn-lt"/>
              </a:rPr>
              <a:t>助动词</a:t>
            </a:r>
            <a:r>
              <a:rPr lang="ja-JP" sz="3200">
                <a:solidFill>
                  <a:srgbClr val="C00000"/>
                </a:solidFill>
                <a:ea typeface="+mn-lt"/>
                <a:cs typeface="+mn-lt"/>
              </a:rPr>
              <a:t>，</a:t>
            </a:r>
            <a:r>
              <a:rPr lang="ja-JP" sz="2800">
                <a:solidFill>
                  <a:srgbClr val="C00000"/>
                </a:solidFill>
                <a:ea typeface="+mn-lt"/>
                <a:cs typeface="+mn-lt"/>
              </a:rPr>
              <a:t>which means </a:t>
            </a:r>
            <a:r>
              <a:rPr lang="ja-JP" sz="280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should or ought to do something</a:t>
            </a:r>
            <a:r>
              <a:rPr lang="ja-JP" sz="2800">
                <a:solidFill>
                  <a:srgbClr val="C00000"/>
                </a:solidFill>
                <a:ea typeface="+mn-lt"/>
                <a:cs typeface="+mn-lt"/>
              </a:rPr>
              <a:t>.</a:t>
            </a:r>
            <a:endParaRPr lang="en-US" altLang="ja-JP" sz="2800">
              <a:solidFill>
                <a:srgbClr val="C0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 sz="2800">
                <a:ea typeface="+mn-lt"/>
                <a:cs typeface="+mn-lt"/>
              </a:rPr>
              <a:t>1.</a:t>
            </a:r>
            <a:r>
              <a:rPr lang="ja-JP" altLang="en-US" sz="3200"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迟到了，我们</a:t>
            </a:r>
            <a:r>
              <a:rPr lang="ja-JP" altLang="en-US" sz="3200">
                <a:solidFill>
                  <a:srgbClr val="0070C0"/>
                </a:solidFill>
                <a:latin typeface="KaiTi"/>
                <a:ea typeface="KaiTi"/>
                <a:cs typeface="+mn-lt"/>
              </a:rPr>
              <a:t>应该</a:t>
            </a:r>
            <a:r>
              <a:rPr lang="ja-JP" altLang="en-US" sz="3200">
                <a:latin typeface="KaiTi"/>
                <a:ea typeface="KaiTi"/>
                <a:cs typeface="+mn-lt"/>
              </a:rPr>
              <a:t>早点出发的。</a:t>
            </a:r>
            <a:endParaRPr lang="en-US" altLang="ja-JP" sz="32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     </a:t>
            </a:r>
            <a:r>
              <a:rPr lang="en-US" sz="2400" dirty="0" err="1">
                <a:ea typeface="+mn-lt"/>
                <a:cs typeface="+mn-lt"/>
              </a:rPr>
              <a:t>Chídào</a:t>
            </a:r>
            <a:r>
              <a:rPr lang="en-US" sz="2400" dirty="0">
                <a:ea typeface="+mn-lt"/>
                <a:cs typeface="+mn-lt"/>
              </a:rPr>
              <a:t> le, </a:t>
            </a:r>
            <a:r>
              <a:rPr lang="en-US" sz="2400" dirty="0" err="1">
                <a:ea typeface="+mn-lt"/>
                <a:cs typeface="+mn-lt"/>
              </a:rPr>
              <a:t>wǒmen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yīnɡɡāi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zǎodiǎn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chūfā</a:t>
            </a:r>
            <a:r>
              <a:rPr lang="en-US" sz="2400" dirty="0">
                <a:ea typeface="+mn-lt"/>
                <a:cs typeface="+mn-lt"/>
              </a:rPr>
              <a:t> de.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800">
                <a:ea typeface="+mn-lt"/>
                <a:cs typeface="+mn-lt"/>
              </a:rPr>
              <a:t>2. </a:t>
            </a:r>
            <a:r>
              <a:rPr lang="ja-JP" altLang="en-US" sz="3200">
                <a:latin typeface="KaiTi"/>
                <a:ea typeface="KaiTi"/>
                <a:cs typeface="+mn-lt"/>
              </a:rPr>
              <a:t>过马路的时候</a:t>
            </a:r>
            <a:r>
              <a:rPr lang="ja-JP" altLang="en-US" sz="3200">
                <a:solidFill>
                  <a:srgbClr val="0070C0"/>
                </a:solidFill>
                <a:latin typeface="KaiTi"/>
                <a:ea typeface="KaiTi"/>
                <a:cs typeface="+mn-lt"/>
              </a:rPr>
              <a:t>应该</a:t>
            </a:r>
            <a:r>
              <a:rPr lang="ja-JP" altLang="en-US" sz="3200">
                <a:latin typeface="KaiTi"/>
                <a:ea typeface="KaiTi"/>
                <a:cs typeface="+mn-lt"/>
              </a:rPr>
              <a:t>小心。</a:t>
            </a:r>
            <a:endParaRPr lang="en-US" sz="3200" dirty="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   </a:t>
            </a:r>
            <a:r>
              <a:rPr lang="en-US" sz="2400" dirty="0">
                <a:ea typeface="+mn-lt"/>
                <a:cs typeface="+mn-lt"/>
              </a:rPr>
              <a:t>  </a:t>
            </a:r>
            <a:r>
              <a:rPr lang="en-US" sz="2400" dirty="0" err="1">
                <a:ea typeface="+mn-lt"/>
                <a:cs typeface="+mn-lt"/>
              </a:rPr>
              <a:t>Guò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mǎlù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shíhou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yīnɡɡāi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xiǎoxīn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pPr marL="0" indent="0">
              <a:buNone/>
            </a:pPr>
            <a:endParaRPr lang="zh-CN" altLang="en-US" sz="32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zh-CN" altLang="en-US" sz="3200">
                <a:solidFill>
                  <a:srgbClr val="C00000"/>
                </a:solidFill>
                <a:ea typeface="+mn-lt"/>
                <a:cs typeface="+mn-lt"/>
              </a:rPr>
              <a:t>   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KaiTi"/>
                <a:ea typeface="KaiTi"/>
                <a:cs typeface="+mn-lt"/>
              </a:rPr>
              <a:t>表明某人认为某事必然如此。</a:t>
            </a:r>
            <a:r>
              <a:rPr lang="en-US" altLang="zh-CN" sz="3200" dirty="0">
                <a:solidFill>
                  <a:srgbClr val="C00000"/>
                </a:solidFill>
                <a:highlight>
                  <a:srgbClr val="FFFF00"/>
                </a:highlight>
                <a:latin typeface="KaiTi"/>
                <a:ea typeface="+mn-lt"/>
                <a:cs typeface="+mn-lt"/>
              </a:rPr>
              <a:t> </a:t>
            </a:r>
            <a:endParaRPr lang="en-US" sz="3200" dirty="0">
              <a:solidFill>
                <a:srgbClr val="C00000"/>
              </a:solidFill>
              <a:highlight>
                <a:srgbClr val="FFFF00"/>
              </a:highlight>
              <a:latin typeface="KaiTi"/>
              <a:ea typeface="+mn-lt"/>
              <a:cs typeface="+mn-lt"/>
            </a:endParaRPr>
          </a:p>
          <a:p>
            <a:pPr marL="0" indent="0">
              <a:buNone/>
            </a:pPr>
            <a:r>
              <a:rPr lang="ja-JP" altLang="en-US" sz="2800">
                <a:ea typeface="+mn-lt"/>
                <a:cs typeface="+mn-lt"/>
              </a:rPr>
              <a:t>1. </a:t>
            </a:r>
            <a:r>
              <a:rPr lang="ja-JP" altLang="en-US" sz="3200">
                <a:latin typeface="KaiTi"/>
                <a:ea typeface="KaiTi"/>
                <a:cs typeface="+mn-lt"/>
              </a:rPr>
              <a:t>这本书</a:t>
            </a:r>
            <a:r>
              <a:rPr lang="ja-JP" altLang="en-US" sz="3200">
                <a:solidFill>
                  <a:srgbClr val="0070C0"/>
                </a:solidFill>
                <a:latin typeface="KaiTi"/>
                <a:ea typeface="KaiTi"/>
                <a:cs typeface="+mn-lt"/>
              </a:rPr>
              <a:t>应该</a:t>
            </a:r>
            <a:r>
              <a:rPr lang="ja-JP" altLang="en-US" sz="3200">
                <a:latin typeface="KaiTi"/>
                <a:ea typeface="KaiTi"/>
                <a:cs typeface="+mn-lt"/>
              </a:rPr>
              <a:t>是张老师的。</a:t>
            </a:r>
            <a:endParaRPr lang="en-US" altLang="ja-JP" sz="32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      </a:t>
            </a:r>
            <a:r>
              <a:rPr lang="en-US" sz="2400" dirty="0" err="1">
                <a:ea typeface="+mn-lt"/>
                <a:cs typeface="+mn-lt"/>
              </a:rPr>
              <a:t>Zhè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běn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shū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yīnɡɡāi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shì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Zhānɡ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lǎoshī</a:t>
            </a:r>
            <a:r>
              <a:rPr lang="en-US" sz="2400" dirty="0">
                <a:ea typeface="+mn-lt"/>
                <a:cs typeface="+mn-lt"/>
              </a:rPr>
              <a:t> de.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800">
                <a:ea typeface="+mn-lt"/>
                <a:cs typeface="+mn-lt"/>
              </a:rPr>
              <a:t>2. </a:t>
            </a:r>
            <a:r>
              <a:rPr lang="ja-JP" altLang="en-US" sz="3200">
                <a:latin typeface="KaiTi"/>
                <a:ea typeface="KaiTi"/>
                <a:cs typeface="+mn-lt"/>
              </a:rPr>
              <a:t>这个房子</a:t>
            </a:r>
            <a:r>
              <a:rPr lang="ja-JP" altLang="en-US" sz="3200">
                <a:solidFill>
                  <a:srgbClr val="0070C0"/>
                </a:solidFill>
                <a:latin typeface="KaiTi"/>
                <a:ea typeface="KaiTi"/>
                <a:cs typeface="+mn-lt"/>
              </a:rPr>
              <a:t>应该</a:t>
            </a:r>
            <a:r>
              <a:rPr lang="ja-JP" altLang="en-US" sz="3200">
                <a:latin typeface="KaiTi"/>
                <a:ea typeface="KaiTi"/>
                <a:cs typeface="+mn-lt"/>
              </a:rPr>
              <a:t>有很长的历史了。</a:t>
            </a:r>
            <a:endParaRPr lang="en-US" altLang="ja-JP" sz="32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     </a:t>
            </a:r>
            <a:r>
              <a:rPr lang="en-US" sz="2400" dirty="0" err="1">
                <a:ea typeface="+mn-lt"/>
                <a:cs typeface="+mn-lt"/>
              </a:rPr>
              <a:t>Zhè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ɡe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fánɡzi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yīnɡɡāi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yǒu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hěn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chánɡ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lìshǐ</a:t>
            </a:r>
            <a:r>
              <a:rPr lang="en-US" sz="2400" dirty="0">
                <a:ea typeface="+mn-lt"/>
                <a:cs typeface="+mn-lt"/>
              </a:rPr>
              <a:t> le.</a:t>
            </a:r>
            <a:endParaRPr lang="en-US" altLang="ja-JP" sz="2400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EA81-00CC-47FB-AD58-E0C5A92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64" y="365125"/>
            <a:ext cx="11785195" cy="1001974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r>
              <a:rPr lang="en-US" sz="4400" b="1" dirty="0"/>
              <a:t>the Separable Words</a:t>
            </a:r>
            <a:r>
              <a:rPr lang="en-US" altLang="ja-JP" sz="4400" b="1" dirty="0"/>
              <a:t> </a:t>
            </a:r>
            <a:r>
              <a:rPr lang="ja-JP" altLang="en-US" sz="4400" dirty="0"/>
              <a:t>离合词</a:t>
            </a:r>
            <a:endParaRPr lang="en-US" sz="440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1246-BDDE-41D3-A103-05629FCC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364" y="1825625"/>
            <a:ext cx="5724436" cy="483268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3600" u="sng" dirty="0">
                <a:solidFill>
                  <a:srgbClr val="C00000"/>
                </a:solidFill>
                <a:ea typeface="+mn-lt"/>
                <a:cs typeface="+mn-lt"/>
              </a:rPr>
              <a:t>A+ time complement + B</a:t>
            </a:r>
            <a:endParaRPr lang="en-US" sz="3600" dirty="0">
              <a:solidFill>
                <a:srgbClr val="C00000"/>
              </a:solidFill>
              <a:cs typeface="Calibri" panose="020F0502020204030204"/>
            </a:endParaRPr>
          </a:p>
          <a:p>
            <a:pPr>
              <a:buNone/>
            </a:pPr>
            <a:r>
              <a:rPr lang="ja-JP" altLang="en-US">
                <a:ea typeface="+mn-lt"/>
                <a:cs typeface="+mn-lt"/>
              </a:rPr>
              <a:t>   </a:t>
            </a:r>
            <a:r>
              <a:rPr lang="ja-JP" altLang="en-US" sz="3200">
                <a:ea typeface="+mn-lt"/>
                <a:cs typeface="+mn-lt"/>
              </a:rPr>
              <a:t>1. </a:t>
            </a:r>
            <a:r>
              <a:rPr lang="ja-JP" altLang="en-US" sz="3200">
                <a:latin typeface="KaiTi"/>
                <a:ea typeface="KaiTi"/>
                <a:cs typeface="+mn-lt"/>
              </a:rPr>
              <a:t>他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3200">
                <a:latin typeface="KaiTi"/>
                <a:ea typeface="KaiTi"/>
                <a:cs typeface="+mn-lt"/>
              </a:rPr>
              <a:t>昨天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3200">
                <a:solidFill>
                  <a:srgbClr val="0070C0"/>
                </a:solidFill>
                <a:latin typeface="KaiTi"/>
                <a:ea typeface="KaiTi"/>
                <a:cs typeface="+mn-lt"/>
              </a:rPr>
              <a:t>睡</a:t>
            </a:r>
            <a:r>
              <a:rPr lang="ja-JP" altLang="en-US" sz="3200">
                <a:latin typeface="KaiTi"/>
                <a:ea typeface="KaiTi"/>
                <a:cs typeface="+mn-lt"/>
              </a:rPr>
              <a:t>了三个小时</a:t>
            </a:r>
            <a:r>
              <a:rPr lang="ja-JP" altLang="en-US" sz="3200">
                <a:solidFill>
                  <a:srgbClr val="0070C0"/>
                </a:solidFill>
                <a:latin typeface="KaiTi"/>
                <a:ea typeface="KaiTi"/>
                <a:cs typeface="+mn-lt"/>
              </a:rPr>
              <a:t>觉</a:t>
            </a:r>
            <a:r>
              <a:rPr lang="ja-JP" altLang="en-US" sz="3200">
                <a:latin typeface="KaiTi"/>
                <a:ea typeface="KaiTi"/>
                <a:cs typeface="+mn-lt"/>
              </a:rPr>
              <a:t>。</a:t>
            </a:r>
            <a:endParaRPr lang="en-US" sz="3200">
              <a:latin typeface="KaiTi"/>
              <a:ea typeface="KaiTi"/>
              <a:cs typeface="+mn-lt"/>
            </a:endParaRPr>
          </a:p>
          <a:p>
            <a:pPr>
              <a:buNone/>
            </a:pPr>
            <a:r>
              <a:rPr lang="en-US" sz="3200" dirty="0">
                <a:ea typeface="+mn-lt"/>
                <a:cs typeface="+mn-lt"/>
              </a:rPr>
              <a:t>       </a:t>
            </a:r>
            <a:r>
              <a:rPr lang="en-US" sz="2400" dirty="0" err="1">
                <a:ea typeface="+mn-lt"/>
                <a:cs typeface="+mn-lt"/>
              </a:rPr>
              <a:t>Tā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zuótiān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shuì</a:t>
            </a:r>
            <a:r>
              <a:rPr lang="en-US" sz="2400" dirty="0">
                <a:ea typeface="+mn-lt"/>
                <a:cs typeface="+mn-lt"/>
              </a:rPr>
              <a:t> le </a:t>
            </a:r>
            <a:r>
              <a:rPr lang="en-US" sz="2400" dirty="0" err="1">
                <a:ea typeface="+mn-lt"/>
                <a:cs typeface="+mn-lt"/>
              </a:rPr>
              <a:t>sān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xiǎoshí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jiào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altLang="ja-JP" sz="2400"/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   2. </a:t>
            </a:r>
            <a:r>
              <a:rPr lang="ja-JP" altLang="en-US" sz="3200">
                <a:latin typeface="KaiTi"/>
                <a:ea typeface="KaiTi"/>
                <a:cs typeface="+mn-lt"/>
              </a:rPr>
              <a:t>玛丽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3200">
                <a:solidFill>
                  <a:srgbClr val="0070C0"/>
                </a:solidFill>
                <a:latin typeface="KaiTi"/>
                <a:ea typeface="KaiTi"/>
                <a:cs typeface="+mn-lt"/>
              </a:rPr>
              <a:t>住</a:t>
            </a:r>
            <a:r>
              <a:rPr lang="ja-JP" altLang="en-US" sz="3200">
                <a:latin typeface="KaiTi"/>
                <a:ea typeface="KaiTi"/>
                <a:cs typeface="+mn-lt"/>
              </a:rPr>
              <a:t>了 一个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月</a:t>
            </a:r>
            <a:r>
              <a:rPr lang="ja-JP" altLang="en-US" sz="3200">
                <a:solidFill>
                  <a:srgbClr val="0070C0"/>
                </a:solidFill>
                <a:latin typeface="KaiTi"/>
                <a:ea typeface="KaiTi"/>
                <a:cs typeface="+mn-lt"/>
              </a:rPr>
              <a:t>院</a:t>
            </a:r>
            <a:r>
              <a:rPr lang="ja-JP" altLang="en-US" sz="3200">
                <a:latin typeface="KaiTi"/>
                <a:ea typeface="KaiTi"/>
                <a:cs typeface="+mn-lt"/>
              </a:rPr>
              <a:t>。</a:t>
            </a:r>
            <a:endParaRPr lang="en-US" altLang="ja-JP" sz="3200">
              <a:latin typeface="KaiTi"/>
              <a:ea typeface="KaiTi"/>
              <a:cs typeface="+mn-lt"/>
            </a:endParaRPr>
          </a:p>
          <a:p>
            <a:pPr>
              <a:buNone/>
            </a:pPr>
            <a:r>
              <a:rPr lang="en-US" sz="2800" dirty="0">
                <a:ea typeface="+mn-lt"/>
                <a:cs typeface="+mn-lt"/>
              </a:rPr>
              <a:t>        </a:t>
            </a:r>
            <a:r>
              <a:rPr lang="en-US" sz="2800" dirty="0" err="1">
                <a:ea typeface="+mn-lt"/>
                <a:cs typeface="+mn-lt"/>
              </a:rPr>
              <a:t>mǎ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lì</a:t>
            </a:r>
            <a:r>
              <a:rPr lang="en-US" sz="2800" dirty="0">
                <a:ea typeface="+mn-lt"/>
                <a:cs typeface="+mn-lt"/>
              </a:rPr>
              <a:t>  </a:t>
            </a:r>
            <a:r>
              <a:rPr lang="en-US" sz="2800" dirty="0" err="1">
                <a:ea typeface="+mn-lt"/>
                <a:cs typeface="+mn-lt"/>
              </a:rPr>
              <a:t>zhù</a:t>
            </a:r>
            <a:r>
              <a:rPr lang="en-US" sz="2800" dirty="0">
                <a:ea typeface="+mn-lt"/>
                <a:cs typeface="+mn-lt"/>
              </a:rPr>
              <a:t> le </a:t>
            </a:r>
            <a:r>
              <a:rPr lang="en-US" sz="2800" dirty="0" err="1">
                <a:ea typeface="+mn-lt"/>
                <a:cs typeface="+mn-lt"/>
              </a:rPr>
              <a:t>yī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ge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yuè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yuàn</a:t>
            </a:r>
            <a:r>
              <a:rPr lang="en-US" sz="2800" dirty="0">
                <a:ea typeface="+mn-lt"/>
                <a:cs typeface="+mn-lt"/>
              </a:rPr>
              <a:t>. </a:t>
            </a:r>
            <a:endParaRPr lang="en-US" sz="2800" dirty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2D16D-C7EA-48A9-8AD4-515AFC1EE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419" y="1825625"/>
            <a:ext cx="6063141" cy="483268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 u="sng" dirty="0">
                <a:solidFill>
                  <a:srgbClr val="C00000"/>
                </a:solidFill>
                <a:ea typeface="+mn-lt"/>
                <a:cs typeface="+mn-lt"/>
              </a:rPr>
              <a:t>    </a:t>
            </a:r>
            <a:r>
              <a:rPr lang="en-US" sz="3200" u="sng" dirty="0">
                <a:solidFill>
                  <a:srgbClr val="C00000"/>
                </a:solidFill>
                <a:ea typeface="+mn-lt"/>
                <a:cs typeface="+mn-lt"/>
              </a:rPr>
              <a:t>A+</a:t>
            </a:r>
            <a:r>
              <a:rPr lang="en-US" altLang="ja-JP" sz="3200" u="sng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ja-JP" altLang="en-US" sz="3200" u="sng" dirty="0">
                <a:solidFill>
                  <a:srgbClr val="C00000"/>
                </a:solidFill>
                <a:ea typeface="+mn-lt"/>
                <a:cs typeface="+mn-lt"/>
              </a:rPr>
              <a:t>着</a:t>
            </a:r>
            <a:r>
              <a:rPr lang="en-US" sz="3200" u="sng" dirty="0">
                <a:solidFill>
                  <a:srgbClr val="C00000"/>
                </a:solidFill>
                <a:ea typeface="+mn-lt"/>
                <a:cs typeface="+mn-lt"/>
              </a:rPr>
              <a:t>/</a:t>
            </a:r>
            <a:r>
              <a:rPr lang="ja-JP" altLang="en-US" sz="3200" u="sng" dirty="0">
                <a:solidFill>
                  <a:srgbClr val="C00000"/>
                </a:solidFill>
                <a:ea typeface="+mn-lt"/>
                <a:cs typeface="+mn-lt"/>
              </a:rPr>
              <a:t>了</a:t>
            </a:r>
            <a:r>
              <a:rPr lang="en-US" sz="3200" u="sng" dirty="0">
                <a:solidFill>
                  <a:srgbClr val="C00000"/>
                </a:solidFill>
                <a:ea typeface="+mn-lt"/>
                <a:cs typeface="+mn-lt"/>
              </a:rPr>
              <a:t>/</a:t>
            </a:r>
            <a:r>
              <a:rPr lang="ja-JP" altLang="en-US" sz="3200" u="sng" dirty="0">
                <a:solidFill>
                  <a:srgbClr val="C00000"/>
                </a:solidFill>
                <a:ea typeface="+mn-lt"/>
                <a:cs typeface="+mn-lt"/>
              </a:rPr>
              <a:t>过</a:t>
            </a:r>
            <a:r>
              <a:rPr lang="zh-CN" altLang="en-US" sz="3200" u="sng" dirty="0">
                <a:solidFill>
                  <a:srgbClr val="C00000"/>
                </a:solidFill>
                <a:ea typeface="+mn-lt"/>
                <a:cs typeface="+mn-lt"/>
              </a:rPr>
              <a:t>（状态助词）</a:t>
            </a:r>
            <a:r>
              <a:rPr lang="en-US" sz="3200" u="sng" dirty="0">
                <a:solidFill>
                  <a:srgbClr val="C00000"/>
                </a:solidFill>
                <a:ea typeface="+mn-lt"/>
                <a:cs typeface="+mn-lt"/>
              </a:rPr>
              <a:t> + B</a:t>
            </a: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altLang="ja-JP" dirty="0">
                <a:ea typeface="+mn-lt"/>
                <a:cs typeface="+mn-lt"/>
              </a:rPr>
              <a:t>3. </a:t>
            </a:r>
            <a:r>
              <a:rPr lang="ja-JP" altLang="en-US" sz="3200" dirty="0">
                <a:latin typeface="KaiTi"/>
                <a:ea typeface="KaiTi"/>
                <a:cs typeface="+mn-lt"/>
              </a:rPr>
              <a:t>我们正在</a:t>
            </a:r>
            <a:r>
              <a:rPr lang="ja-JP" altLang="en-US" sz="3200" dirty="0">
                <a:solidFill>
                  <a:srgbClr val="0070C0"/>
                </a:solidFill>
                <a:latin typeface="KaiTi"/>
                <a:ea typeface="KaiTi"/>
                <a:cs typeface="+mn-lt"/>
              </a:rPr>
              <a:t>上</a:t>
            </a:r>
            <a:r>
              <a:rPr lang="ja-JP" altLang="en-US" sz="3200" dirty="0">
                <a:latin typeface="KaiTi"/>
                <a:ea typeface="KaiTi"/>
                <a:cs typeface="+mn-lt"/>
              </a:rPr>
              <a:t>着</a:t>
            </a:r>
            <a:r>
              <a:rPr lang="ja-JP" altLang="en-US" sz="3200" dirty="0">
                <a:solidFill>
                  <a:srgbClr val="0070C0"/>
                </a:solidFill>
                <a:latin typeface="KaiTi"/>
                <a:ea typeface="KaiTi"/>
                <a:cs typeface="+mn-lt"/>
              </a:rPr>
              <a:t>课</a:t>
            </a:r>
            <a:r>
              <a:rPr lang="ja-JP" altLang="en-US" sz="3200" dirty="0">
                <a:latin typeface="KaiTi"/>
                <a:ea typeface="KaiTi"/>
                <a:cs typeface="+mn-lt"/>
              </a:rPr>
              <a:t>，他进来了</a:t>
            </a:r>
            <a:r>
              <a:rPr lang="en-US" sz="3200" dirty="0">
                <a:latin typeface="KaiTi"/>
                <a:ea typeface="+mn-lt"/>
                <a:cs typeface="+mn-lt"/>
              </a:rPr>
              <a:t>。</a:t>
            </a:r>
            <a:r>
              <a:rPr lang="en-US" sz="3200" dirty="0">
                <a:ea typeface="+mn-lt"/>
                <a:cs typeface="+mn-lt"/>
              </a:rPr>
              <a:t> </a:t>
            </a:r>
            <a:endParaRPr lang="en-US" altLang="ja-JP" sz="3200" dirty="0">
              <a:ea typeface="+mn-lt"/>
              <a:cs typeface="+mn-lt"/>
            </a:endParaRPr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      </a:t>
            </a:r>
            <a:r>
              <a:rPr lang="en-US" sz="2400" dirty="0" err="1">
                <a:ea typeface="+mn-lt"/>
                <a:cs typeface="+mn-lt"/>
              </a:rPr>
              <a:t>wǒmen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zhèngzài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shàng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zhe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kè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dirty="0" err="1">
                <a:ea typeface="+mn-lt"/>
                <a:cs typeface="+mn-lt"/>
              </a:rPr>
              <a:t>tā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jìnlai</a:t>
            </a:r>
            <a:r>
              <a:rPr lang="en-US" sz="2400" dirty="0">
                <a:ea typeface="+mn-lt"/>
                <a:cs typeface="+mn-lt"/>
              </a:rPr>
              <a:t> le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800" dirty="0">
                <a:ea typeface="+mn-lt"/>
                <a:cs typeface="+mn-lt"/>
              </a:rPr>
              <a:t>        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>
                <a:ea typeface="+mn-lt"/>
                <a:cs typeface="+mn-lt"/>
              </a:rPr>
              <a:t>4. </a:t>
            </a:r>
            <a:r>
              <a:rPr lang="ja-JP" altLang="en-US" sz="3200" dirty="0">
                <a:latin typeface="KaiTi"/>
                <a:ea typeface="KaiTi"/>
                <a:cs typeface="+mn-lt"/>
              </a:rPr>
              <a:t>你</a:t>
            </a:r>
            <a:r>
              <a:rPr lang="ja-JP" altLang="en-US" sz="3200" dirty="0">
                <a:solidFill>
                  <a:srgbClr val="0070C0"/>
                </a:solidFill>
                <a:latin typeface="KaiTi"/>
                <a:ea typeface="KaiTi"/>
                <a:cs typeface="+mn-lt"/>
              </a:rPr>
              <a:t>毕</a:t>
            </a:r>
            <a:r>
              <a:rPr lang="ja-JP" altLang="en-US" sz="3200" dirty="0">
                <a:latin typeface="KaiTi"/>
                <a:ea typeface="KaiTi"/>
                <a:cs typeface="+mn-lt"/>
              </a:rPr>
              <a:t>了</a:t>
            </a:r>
            <a:r>
              <a:rPr lang="ja-JP" altLang="en-US" sz="3200" dirty="0">
                <a:solidFill>
                  <a:srgbClr val="0070C0"/>
                </a:solidFill>
                <a:latin typeface="KaiTi"/>
                <a:ea typeface="KaiTi"/>
                <a:cs typeface="+mn-lt"/>
              </a:rPr>
              <a:t>业</a:t>
            </a:r>
            <a:r>
              <a:rPr lang="ja-JP" altLang="en-US" sz="3200" dirty="0">
                <a:latin typeface="KaiTi"/>
                <a:ea typeface="KaiTi"/>
                <a:cs typeface="+mn-lt"/>
              </a:rPr>
              <a:t>以后，在哪里工作</a:t>
            </a:r>
            <a:r>
              <a:rPr lang="en-US" sz="3200" dirty="0">
                <a:latin typeface="KaiTi"/>
                <a:ea typeface="+mn-lt"/>
                <a:cs typeface="+mn-lt"/>
              </a:rPr>
              <a:t>? </a:t>
            </a:r>
            <a:r>
              <a:rPr lang="en-US" sz="3200" dirty="0">
                <a:ea typeface="+mn-lt"/>
                <a:cs typeface="+mn-lt"/>
              </a:rPr>
              <a:t> </a:t>
            </a:r>
            <a:endParaRPr lang="en-US" sz="32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       </a:t>
            </a:r>
            <a:r>
              <a:rPr lang="en-US" dirty="0" err="1">
                <a:ea typeface="+mn-lt"/>
                <a:cs typeface="+mn-lt"/>
              </a:rPr>
              <a:t>nǐ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bì</a:t>
            </a:r>
            <a:r>
              <a:rPr lang="en-US" dirty="0">
                <a:ea typeface="+mn-lt"/>
                <a:cs typeface="+mn-lt"/>
              </a:rPr>
              <a:t> le </a:t>
            </a:r>
            <a:r>
              <a:rPr lang="en-US" dirty="0" err="1">
                <a:ea typeface="+mn-lt"/>
                <a:cs typeface="+mn-lt"/>
              </a:rPr>
              <a:t>yè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yǐhòu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zài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nǎlǐ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gōngzuò</a:t>
            </a:r>
            <a:r>
              <a:rPr lang="en-US" dirty="0">
                <a:ea typeface="+mn-lt"/>
                <a:cs typeface="+mn-lt"/>
              </a:rPr>
              <a:t>?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109080-6729-4194-A00A-94DCAF617753}"/>
              </a:ext>
            </a:extLst>
          </p:cNvPr>
          <p:cNvSpPr/>
          <p:nvPr/>
        </p:nvSpPr>
        <p:spPr>
          <a:xfrm>
            <a:off x="294361" y="5028155"/>
            <a:ext cx="5615834" cy="11377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>
                <a:latin typeface="KaiTi"/>
                <a:ea typeface="KaiTi"/>
                <a:cs typeface="+mn-lt"/>
              </a:rPr>
              <a:t>放心、帮忙、洗澡、睡觉、散步、跳舞、起床、见面、上当、吃亏、游泳</a:t>
            </a:r>
            <a:endParaRPr lang="en-US" sz="2400">
              <a:latin typeface="KaiTi"/>
              <a:ea typeface="KaiTi"/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5BACB-7817-4550-9B52-F206597DD66A}"/>
              </a:ext>
            </a:extLst>
          </p:cNvPr>
          <p:cNvSpPr/>
          <p:nvPr/>
        </p:nvSpPr>
        <p:spPr>
          <a:xfrm>
            <a:off x="6515620" y="5163854"/>
            <a:ext cx="3235890" cy="1252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 sz="2000" dirty="0">
                <a:highlight>
                  <a:srgbClr val="FFFF00"/>
                </a:highlight>
                <a:ea typeface="+mn-lt"/>
                <a:cs typeface="+mn-lt"/>
              </a:rPr>
              <a:t>Reduplication form</a:t>
            </a:r>
            <a:endParaRPr lang="en-US" sz="2000" dirty="0">
              <a:highlight>
                <a:srgbClr val="FFFF00"/>
              </a:highlight>
              <a:cs typeface="Calibri" panose="020F0502020204030204"/>
            </a:endParaRPr>
          </a:p>
          <a:p>
            <a:r>
              <a:rPr lang="en-US" b="1" dirty="0">
                <a:ea typeface="+mn-lt"/>
                <a:cs typeface="+mn-lt"/>
              </a:rPr>
              <a:t>Separable </a:t>
            </a:r>
            <a:r>
              <a:rPr lang="en-US" b="1" dirty="0" err="1">
                <a:ea typeface="+mn-lt"/>
                <a:cs typeface="+mn-lt"/>
              </a:rPr>
              <a:t>verb：AAB</a:t>
            </a:r>
            <a:r>
              <a:rPr lang="en-US" b="1" dirty="0">
                <a:ea typeface="+mn-lt"/>
                <a:cs typeface="+mn-lt"/>
              </a:rPr>
              <a:t> </a:t>
            </a:r>
            <a:endParaRPr lang="en-US" dirty="0" err="1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e.g. </a:t>
            </a:r>
            <a:r>
              <a:rPr lang="ja-JP" altLang="en-US" sz="2400">
                <a:ea typeface="+mn-lt"/>
                <a:cs typeface="+mn-lt"/>
              </a:rPr>
              <a:t>洗洗澡</a:t>
            </a:r>
            <a:r>
              <a:rPr lang="en-US" sz="2400" dirty="0">
                <a:ea typeface="+mn-lt"/>
                <a:cs typeface="+mn-lt"/>
              </a:rPr>
              <a:t>(</a:t>
            </a:r>
            <a:r>
              <a:rPr lang="en-US" sz="2400" dirty="0" err="1">
                <a:ea typeface="+mn-lt"/>
                <a:cs typeface="+mn-lt"/>
              </a:rPr>
              <a:t>xǐ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xǐ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zǎo</a:t>
            </a:r>
            <a:r>
              <a:rPr lang="en-US" sz="2400" dirty="0">
                <a:ea typeface="+mn-lt"/>
                <a:cs typeface="+mn-lt"/>
              </a:rPr>
              <a:t>)</a:t>
            </a:r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6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EA81-00CC-47FB-AD58-E0C5A92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29426"/>
            <a:ext cx="11513798" cy="850292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ja-JP" altLang="en-US" b="1" dirty="0"/>
            </a:br>
            <a:r>
              <a:rPr lang="ja-JP" altLang="en-US" b="1"/>
              <a:t>才</a:t>
            </a:r>
            <a:r>
              <a:rPr lang="en-US" b="1"/>
              <a:t>(cái)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1246-BDDE-41D3-A103-05629FCC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313657"/>
            <a:ext cx="11413492" cy="545947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>
              <a:buNone/>
            </a:pPr>
            <a:endParaRPr lang="en-US" sz="3200" b="1" dirty="0">
              <a:solidFill>
                <a:srgbClr val="C00000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ea typeface="+mn-lt"/>
                <a:cs typeface="+mn-lt"/>
              </a:rPr>
              <a:t>time/the words indicating time +</a:t>
            </a:r>
            <a:r>
              <a:rPr lang="en-US" altLang="ja-JP" sz="3200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ja-JP" altLang="en-US" sz="3200" b="1">
                <a:solidFill>
                  <a:srgbClr val="C00000"/>
                </a:solidFill>
                <a:ea typeface="+mn-lt"/>
                <a:cs typeface="+mn-lt"/>
              </a:rPr>
              <a:t>才</a:t>
            </a:r>
            <a:r>
              <a:rPr lang="en-US" sz="3200" b="1" dirty="0">
                <a:solidFill>
                  <a:srgbClr val="C00000"/>
                </a:solidFill>
                <a:ea typeface="+mn-lt"/>
                <a:cs typeface="+mn-lt"/>
              </a:rPr>
              <a:t> + action/something</a:t>
            </a:r>
            <a:endParaRPr lang="en-US" sz="3200" dirty="0">
              <a:solidFill>
                <a:srgbClr val="C00000"/>
              </a:solidFill>
              <a:cs typeface="Calibri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1. 我</a:t>
            </a:r>
            <a:r>
              <a:rPr lang="en-US" sz="3200" dirty="0">
                <a:ea typeface="+mn-lt"/>
                <a:cs typeface="+mn-lt"/>
              </a:rPr>
              <a:t> 10</a:t>
            </a:r>
            <a:r>
              <a:rPr lang="en-US" altLang="ja-JP" sz="3200" dirty="0">
                <a:ea typeface="+mn-lt"/>
                <a:cs typeface="+mn-lt"/>
              </a:rPr>
              <a:t> </a:t>
            </a:r>
            <a:r>
              <a:rPr lang="ja-JP" altLang="en-US" sz="3200">
                <a:ea typeface="+mn-lt"/>
                <a:cs typeface="+mn-lt"/>
              </a:rPr>
              <a:t>点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ja-JP" altLang="en-US" sz="3200">
                <a:solidFill>
                  <a:srgbClr val="0070C0"/>
                </a:solidFill>
                <a:ea typeface="+mn-lt"/>
                <a:cs typeface="+mn-lt"/>
              </a:rPr>
              <a:t>才</a:t>
            </a:r>
            <a:r>
              <a:rPr lang="ja-JP" altLang="en-US" sz="3200">
                <a:ea typeface="+mn-lt"/>
                <a:cs typeface="+mn-lt"/>
              </a:rPr>
              <a:t>起床</a:t>
            </a:r>
            <a:r>
              <a:rPr lang="en-US" sz="3200" dirty="0">
                <a:ea typeface="+mn-lt"/>
                <a:cs typeface="+mn-lt"/>
              </a:rPr>
              <a:t>。 ( </a:t>
            </a:r>
            <a:r>
              <a:rPr lang="en-US" sz="3200" dirty="0" err="1">
                <a:ea typeface="+mn-lt"/>
                <a:cs typeface="+mn-lt"/>
              </a:rPr>
              <a:t>wǒ</a:t>
            </a:r>
            <a:r>
              <a:rPr lang="en-US" sz="3200" dirty="0">
                <a:ea typeface="+mn-lt"/>
                <a:cs typeface="+mn-lt"/>
              </a:rPr>
              <a:t>  </a:t>
            </a:r>
            <a:r>
              <a:rPr lang="en-US" sz="3200" dirty="0" err="1">
                <a:ea typeface="+mn-lt"/>
                <a:cs typeface="+mn-lt"/>
              </a:rPr>
              <a:t>shí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diǎn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cái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qǐchuáng</a:t>
            </a:r>
            <a:r>
              <a:rPr lang="en-US" sz="3200" dirty="0">
                <a:ea typeface="+mn-lt"/>
                <a:cs typeface="+mn-lt"/>
              </a:rPr>
              <a:t>. )</a:t>
            </a:r>
            <a:endParaRPr lang="en-US" altLang="ja-JP" sz="3200" dirty="0">
              <a:ea typeface="游ゴシック"/>
              <a:cs typeface="Calibri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2. 他</a:t>
            </a:r>
            <a:r>
              <a:rPr lang="en-US" sz="3200" dirty="0">
                <a:ea typeface="+mn-lt"/>
                <a:cs typeface="+mn-lt"/>
              </a:rPr>
              <a:t> 40</a:t>
            </a:r>
            <a:r>
              <a:rPr lang="en-US" altLang="ja-JP" sz="3200" dirty="0">
                <a:ea typeface="+mn-lt"/>
                <a:cs typeface="+mn-lt"/>
              </a:rPr>
              <a:t> </a:t>
            </a:r>
            <a:r>
              <a:rPr lang="ja-JP" altLang="en-US" sz="3200">
                <a:ea typeface="+mn-lt"/>
                <a:cs typeface="+mn-lt"/>
              </a:rPr>
              <a:t>岁</a:t>
            </a:r>
            <a:r>
              <a:rPr lang="en-US" altLang="ja-JP" sz="3200" dirty="0">
                <a:ea typeface="+mn-lt"/>
                <a:cs typeface="+mn-lt"/>
              </a:rPr>
              <a:t> </a:t>
            </a:r>
            <a:r>
              <a:rPr lang="ja-JP" altLang="en-US" sz="3200">
                <a:solidFill>
                  <a:srgbClr val="0070C0"/>
                </a:solidFill>
                <a:ea typeface="+mn-lt"/>
                <a:cs typeface="+mn-lt"/>
              </a:rPr>
              <a:t>才</a:t>
            </a:r>
            <a:r>
              <a:rPr lang="en-US" altLang="ja-JP" sz="3200" dirty="0">
                <a:ea typeface="+mn-lt"/>
                <a:cs typeface="+mn-lt"/>
              </a:rPr>
              <a:t> </a:t>
            </a:r>
            <a:r>
              <a:rPr lang="ja-JP" altLang="en-US" sz="3200">
                <a:ea typeface="+mn-lt"/>
                <a:cs typeface="+mn-lt"/>
              </a:rPr>
              <a:t>结婚</a:t>
            </a:r>
            <a:r>
              <a:rPr lang="en-US" sz="3200" dirty="0">
                <a:ea typeface="+mn-lt"/>
                <a:cs typeface="+mn-lt"/>
              </a:rPr>
              <a:t>。( </a:t>
            </a:r>
            <a:r>
              <a:rPr lang="en-US" sz="3200" dirty="0" err="1">
                <a:ea typeface="+mn-lt"/>
                <a:cs typeface="+mn-lt"/>
              </a:rPr>
              <a:t>tā</a:t>
            </a:r>
            <a:r>
              <a:rPr lang="en-US" sz="3200" dirty="0">
                <a:ea typeface="+mn-lt"/>
                <a:cs typeface="+mn-lt"/>
              </a:rPr>
              <a:t>  </a:t>
            </a:r>
            <a:r>
              <a:rPr lang="en-US" sz="3200" dirty="0" err="1">
                <a:ea typeface="+mn-lt"/>
                <a:cs typeface="+mn-lt"/>
              </a:rPr>
              <a:t>sì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shí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suì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cái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jiéhūn</a:t>
            </a:r>
            <a:r>
              <a:rPr lang="en-US" sz="3200" dirty="0">
                <a:ea typeface="+mn-lt"/>
                <a:cs typeface="+mn-lt"/>
              </a:rPr>
              <a:t>. )</a:t>
            </a:r>
            <a:endParaRPr lang="en-US" sz="3200">
              <a:cs typeface="Calibri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3. 我</a:t>
            </a:r>
            <a:r>
              <a:rPr lang="en-US" sz="3200" dirty="0">
                <a:ea typeface="+mn-lt"/>
                <a:cs typeface="+mn-lt"/>
              </a:rPr>
              <a:t>12</a:t>
            </a:r>
            <a:r>
              <a:rPr lang="ja-JP" altLang="en-US" sz="3200">
                <a:ea typeface="+mn-lt"/>
                <a:cs typeface="+mn-lt"/>
              </a:rPr>
              <a:t>点</a:t>
            </a:r>
            <a:r>
              <a:rPr lang="ja-JP" altLang="en-US" sz="3200">
                <a:solidFill>
                  <a:srgbClr val="0070C0"/>
                </a:solidFill>
                <a:ea typeface="+mn-lt"/>
                <a:cs typeface="+mn-lt"/>
              </a:rPr>
              <a:t>才</a:t>
            </a:r>
            <a:r>
              <a:rPr lang="ja-JP" altLang="en-US" sz="3200">
                <a:ea typeface="+mn-lt"/>
                <a:cs typeface="+mn-lt"/>
              </a:rPr>
              <a:t>睡觉。</a:t>
            </a:r>
            <a:r>
              <a:rPr lang="en-US" altLang="ja-JP" sz="3200" dirty="0">
                <a:ea typeface="+mn-lt"/>
                <a:cs typeface="+mn-lt"/>
              </a:rPr>
              <a:t>    </a:t>
            </a:r>
            <a:r>
              <a:rPr lang="en-US" sz="3200" dirty="0">
                <a:ea typeface="+mn-lt"/>
                <a:cs typeface="+mn-lt"/>
              </a:rPr>
              <a:t>( </a:t>
            </a:r>
            <a:r>
              <a:rPr lang="en-US" sz="3200" dirty="0" err="1">
                <a:ea typeface="+mn-lt"/>
                <a:cs typeface="+mn-lt"/>
              </a:rPr>
              <a:t>wǒ</a:t>
            </a:r>
            <a:r>
              <a:rPr lang="en-US" sz="3200" dirty="0">
                <a:ea typeface="+mn-lt"/>
                <a:cs typeface="+mn-lt"/>
              </a:rPr>
              <a:t>  </a:t>
            </a:r>
            <a:r>
              <a:rPr lang="en-US" sz="3200" dirty="0" err="1">
                <a:ea typeface="+mn-lt"/>
                <a:cs typeface="+mn-lt"/>
              </a:rPr>
              <a:t>shí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èr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diǎn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cái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shuìjiào</a:t>
            </a:r>
            <a:r>
              <a:rPr lang="en-US" sz="3200" dirty="0">
                <a:ea typeface="+mn-lt"/>
                <a:cs typeface="+mn-lt"/>
              </a:rPr>
              <a:t>. )</a:t>
            </a:r>
            <a:endParaRPr lang="en-US" altLang="ja-JP" sz="3200">
              <a:ea typeface="游ゴシック"/>
              <a:cs typeface="Calibri"/>
            </a:endParaRPr>
          </a:p>
          <a:p>
            <a:pPr>
              <a:buNone/>
            </a:pPr>
            <a:endParaRPr lang="ja-JP" altLang="en-US" sz="3200" dirty="0">
              <a:ea typeface="+mn-lt"/>
              <a:cs typeface="+mn-lt"/>
            </a:endParaRPr>
          </a:p>
          <a:p>
            <a:pPr>
              <a:buNone/>
            </a:pPr>
            <a:endParaRPr lang="ja-JP" altLang="en-US" sz="3200" dirty="0">
              <a:ea typeface="+mn-lt"/>
              <a:cs typeface="+mn-lt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4. 我</a:t>
            </a:r>
            <a:r>
              <a:rPr lang="en-US" sz="3200" dirty="0">
                <a:ea typeface="+mn-lt"/>
                <a:cs typeface="+mn-lt"/>
              </a:rPr>
              <a:t>5</a:t>
            </a:r>
            <a:r>
              <a:rPr lang="ja-JP" altLang="en-US" sz="3200">
                <a:ea typeface="+mn-lt"/>
                <a:cs typeface="+mn-lt"/>
              </a:rPr>
              <a:t>点</a:t>
            </a:r>
            <a:r>
              <a:rPr lang="ja-JP" altLang="en-US" sz="3200">
                <a:solidFill>
                  <a:srgbClr val="0070C0"/>
                </a:solidFill>
                <a:ea typeface="+mn-lt"/>
                <a:cs typeface="+mn-lt"/>
              </a:rPr>
              <a:t>就</a:t>
            </a:r>
            <a:r>
              <a:rPr lang="ja-JP" altLang="en-US" sz="3200">
                <a:ea typeface="+mn-lt"/>
                <a:cs typeface="+mn-lt"/>
              </a:rPr>
              <a:t>起床了</a:t>
            </a:r>
            <a:r>
              <a:rPr lang="en-US" sz="3200" dirty="0">
                <a:ea typeface="+mn-lt"/>
                <a:cs typeface="+mn-lt"/>
              </a:rPr>
              <a:t>。  ( </a:t>
            </a:r>
            <a:r>
              <a:rPr lang="en-US" sz="3200" dirty="0" err="1">
                <a:ea typeface="+mn-lt"/>
                <a:cs typeface="+mn-lt"/>
              </a:rPr>
              <a:t>wǒ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wǔ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diǎn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jiù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qǐchuáng</a:t>
            </a:r>
            <a:r>
              <a:rPr lang="en-US" sz="3200" dirty="0">
                <a:ea typeface="+mn-lt"/>
                <a:cs typeface="+mn-lt"/>
              </a:rPr>
              <a:t> le. )</a:t>
            </a:r>
            <a:endParaRPr lang="en-US" dirty="0">
              <a:cs typeface="Calibri"/>
            </a:endParaRP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F1919-A334-47D5-8F76-92AF6256D639}"/>
              </a:ext>
            </a:extLst>
          </p:cNvPr>
          <p:cNvSpPr/>
          <p:nvPr/>
        </p:nvSpPr>
        <p:spPr>
          <a:xfrm>
            <a:off x="524004" y="4892456"/>
            <a:ext cx="7484301" cy="8872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b="1" dirty="0">
              <a:ea typeface="游ゴシック"/>
            </a:endParaRPr>
          </a:p>
          <a:p>
            <a:r>
              <a:rPr lang="ja-JP" altLang="en-US" sz="2000" b="1">
                <a:ea typeface="游ゴシック"/>
              </a:rPr>
              <a:t>就</a:t>
            </a:r>
            <a:r>
              <a:rPr lang="en-US" sz="2000" b="1" dirty="0"/>
              <a:t>：</a:t>
            </a:r>
            <a:r>
              <a:rPr lang="en-US" sz="2000" dirty="0">
                <a:ea typeface="+mn-lt"/>
                <a:cs typeface="+mn-lt"/>
              </a:rPr>
              <a:t>Adverb, </a:t>
            </a:r>
            <a:r>
              <a:rPr lang="en-US" sz="2000" dirty="0">
                <a:highlight>
                  <a:srgbClr val="FFFF00"/>
                </a:highlight>
                <a:ea typeface="+mn-lt"/>
                <a:cs typeface="+mn-lt"/>
              </a:rPr>
              <a:t>It indicates something or action happen very early.</a:t>
            </a:r>
            <a:endParaRPr lang="en-US" sz="2000">
              <a:highlight>
                <a:srgbClr val="FFFF00"/>
              </a:highlight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B5528C-9DB0-46C4-97C9-E760088FD727}"/>
              </a:ext>
            </a:extLst>
          </p:cNvPr>
          <p:cNvSpPr/>
          <p:nvPr/>
        </p:nvSpPr>
        <p:spPr>
          <a:xfrm>
            <a:off x="520742" y="1381907"/>
            <a:ext cx="6638793" cy="918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sz="2000" b="1">
                <a:ea typeface="+mn-lt"/>
                <a:cs typeface="+mn-lt"/>
              </a:rPr>
              <a:t>才</a:t>
            </a:r>
            <a:r>
              <a:rPr lang="ja-JP" altLang="en-US" sz="2000" b="1">
                <a:ea typeface="游ゴシック"/>
                <a:cs typeface="Calibri"/>
              </a:rPr>
              <a:t>: </a:t>
            </a:r>
            <a:r>
              <a:rPr lang="en-US" sz="2000" dirty="0">
                <a:cs typeface="Calibri"/>
              </a:rPr>
              <a:t>Adverb, It indicates </a:t>
            </a:r>
            <a:r>
              <a:rPr lang="en-US" sz="2000" dirty="0">
                <a:highlight>
                  <a:srgbClr val="FFFF00"/>
                </a:highlight>
                <a:cs typeface="Calibri"/>
              </a:rPr>
              <a:t>something or action happen very late.</a:t>
            </a:r>
          </a:p>
        </p:txBody>
      </p:sp>
    </p:spTree>
    <p:extLst>
      <p:ext uri="{BB962C8B-B14F-4D97-AF65-F5344CB8AC3E}">
        <p14:creationId xmlns:p14="http://schemas.microsoft.com/office/powerpoint/2010/main" val="32912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EA81-00CC-47FB-AD58-E0C5A92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25043"/>
            <a:ext cx="11461607" cy="754064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ja-JP" altLang="en-US" b="1" dirty="0"/>
            </a:br>
            <a:r>
              <a:rPr lang="zh-CN" altLang="en-US" b="1" dirty="0">
                <a:highlight>
                  <a:srgbClr val="FFFF00"/>
                </a:highlight>
              </a:rPr>
              <a:t>助词         </a:t>
            </a:r>
            <a:r>
              <a:rPr lang="zh-CN" altLang="en-US" b="1" dirty="0"/>
              <a:t> </a:t>
            </a:r>
            <a:r>
              <a:rPr lang="ja-JP" altLang="en-US" b="1" dirty="0"/>
              <a:t>的</a:t>
            </a:r>
            <a:r>
              <a:rPr lang="en-US" b="1" dirty="0"/>
              <a:t>(de) vs</a:t>
            </a:r>
            <a:r>
              <a:rPr lang="en-US" altLang="ja-JP" b="1" dirty="0"/>
              <a:t> </a:t>
            </a:r>
            <a:r>
              <a:rPr lang="ja-JP" altLang="en-US" b="1" dirty="0"/>
              <a:t>得</a:t>
            </a:r>
            <a:r>
              <a:rPr lang="en-US" b="1" dirty="0"/>
              <a:t>(de) vs</a:t>
            </a:r>
            <a:r>
              <a:rPr lang="en-US" altLang="ja-JP" b="1" dirty="0"/>
              <a:t> </a:t>
            </a:r>
            <a:r>
              <a:rPr lang="ja-JP" altLang="en-US" b="1" dirty="0"/>
              <a:t>地</a:t>
            </a:r>
            <a:r>
              <a:rPr lang="en-US" b="1" dirty="0"/>
              <a:t>(de)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1246-BDDE-41D3-A103-05629FCC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111251"/>
            <a:ext cx="11459812" cy="56113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ea typeface="+mn-lt"/>
                <a:cs typeface="+mn-lt"/>
              </a:rPr>
              <a:t>     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attributes + </a:t>
            </a:r>
            <a:r>
              <a:rPr lang="ja-JP" altLang="en-US" sz="28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的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modified</a:t>
            </a:r>
            <a:endParaRPr lang="en-US" sz="2800">
              <a:solidFill>
                <a:srgbClr val="C0000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>
              <a:buNone/>
            </a:pPr>
            <a:r>
              <a:rPr lang="ja-JP" altLang="en-US">
                <a:ea typeface="+mn-lt"/>
                <a:cs typeface="+mn-lt"/>
              </a:rPr>
              <a:t>1. </a:t>
            </a:r>
            <a:r>
              <a:rPr lang="ja-JP" altLang="en-US" sz="3200">
                <a:ea typeface="+mn-lt"/>
                <a:cs typeface="+mn-lt"/>
              </a:rPr>
              <a:t>这是中国</a:t>
            </a:r>
            <a:r>
              <a:rPr lang="ja-JP" altLang="en-US" sz="3200">
                <a:solidFill>
                  <a:srgbClr val="0070C0"/>
                </a:solidFill>
                <a:ea typeface="+mn-lt"/>
                <a:cs typeface="+mn-lt"/>
              </a:rPr>
              <a:t>的</a:t>
            </a:r>
            <a:r>
              <a:rPr lang="ja-JP" altLang="en-US" sz="3200">
                <a:ea typeface="+mn-lt"/>
                <a:cs typeface="+mn-lt"/>
              </a:rPr>
              <a:t>绿茶</a:t>
            </a:r>
            <a:r>
              <a:rPr lang="en-US" sz="3200" dirty="0">
                <a:ea typeface="+mn-lt"/>
                <a:cs typeface="+mn-lt"/>
              </a:rPr>
              <a:t>。</a:t>
            </a:r>
            <a:r>
              <a:rPr lang="en-US" sz="2800" dirty="0">
                <a:ea typeface="+mn-lt"/>
                <a:cs typeface="+mn-lt"/>
              </a:rPr>
              <a:t>(</a:t>
            </a:r>
            <a:r>
              <a:rPr lang="en-US" sz="2800" dirty="0" err="1">
                <a:ea typeface="+mn-lt"/>
                <a:cs typeface="+mn-lt"/>
              </a:rPr>
              <a:t>Zhè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shì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Zhōnɡɡuó</a:t>
            </a:r>
            <a:r>
              <a:rPr lang="en-US" sz="2800" dirty="0">
                <a:ea typeface="+mn-lt"/>
                <a:cs typeface="+mn-lt"/>
              </a:rPr>
              <a:t> de </a:t>
            </a:r>
            <a:r>
              <a:rPr lang="en-US" sz="2800" dirty="0" err="1">
                <a:ea typeface="+mn-lt"/>
                <a:cs typeface="+mn-lt"/>
              </a:rPr>
              <a:t>lǜchá</a:t>
            </a:r>
            <a:r>
              <a:rPr lang="en-US" sz="2800" dirty="0">
                <a:ea typeface="+mn-lt"/>
                <a:cs typeface="+mn-lt"/>
              </a:rPr>
              <a:t>.)</a:t>
            </a:r>
          </a:p>
          <a:p>
            <a:pPr>
              <a:buNone/>
            </a:pPr>
            <a:endParaRPr lang="en-US" sz="2800" dirty="0">
              <a:ea typeface="+mn-lt"/>
              <a:cs typeface="+mn-lt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ea typeface="+mn-lt"/>
                <a:cs typeface="+mn-lt"/>
              </a:rPr>
              <a:t>     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adverbial +</a:t>
            </a:r>
            <a:r>
              <a:rPr lang="en-US" altLang="ja-JP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28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地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verb/verbal word</a:t>
            </a:r>
            <a:r>
              <a:rPr lang="en-US" sz="2800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en-US" altLang="zh-CN" b="1" dirty="0">
                <a:solidFill>
                  <a:srgbClr val="C00000"/>
                </a:solidFill>
                <a:ea typeface="+mn-lt"/>
                <a:cs typeface="+mn-lt"/>
              </a:rPr>
              <a:t>(</a:t>
            </a:r>
            <a:r>
              <a:rPr lang="zh-CN" altLang="en-US">
                <a:solidFill>
                  <a:srgbClr val="C00000"/>
                </a:solidFill>
                <a:ea typeface="+mn-lt"/>
                <a:cs typeface="+mn-lt"/>
              </a:rPr>
              <a:t>状语</a:t>
            </a:r>
            <a:r>
              <a:rPr lang="en-US" altLang="zh-CN" dirty="0">
                <a:solidFill>
                  <a:srgbClr val="C00000"/>
                </a:solidFill>
                <a:ea typeface="+mn-lt"/>
                <a:cs typeface="+mn-lt"/>
              </a:rPr>
              <a:t>+</a:t>
            </a:r>
            <a:r>
              <a:rPr lang="zh-CN" altLang="en-US">
                <a:solidFill>
                  <a:srgbClr val="C00000"/>
                </a:solidFill>
                <a:ea typeface="+mn-lt"/>
                <a:cs typeface="+mn-lt"/>
              </a:rPr>
              <a:t>地</a:t>
            </a:r>
            <a:r>
              <a:rPr lang="en-US" altLang="zh-CN" dirty="0">
                <a:solidFill>
                  <a:srgbClr val="C00000"/>
                </a:solidFill>
                <a:ea typeface="+mn-lt"/>
                <a:cs typeface="+mn-lt"/>
              </a:rPr>
              <a:t>+</a:t>
            </a:r>
            <a:r>
              <a:rPr lang="zh-CN" altLang="en-US">
                <a:solidFill>
                  <a:srgbClr val="C00000"/>
                </a:solidFill>
                <a:ea typeface="+mn-lt"/>
                <a:cs typeface="+mn-lt"/>
              </a:rPr>
              <a:t>动词</a:t>
            </a:r>
            <a:r>
              <a:rPr lang="en-US" altLang="zh-CN" dirty="0">
                <a:solidFill>
                  <a:srgbClr val="C00000"/>
                </a:solidFill>
                <a:ea typeface="+mn-lt"/>
                <a:cs typeface="+mn-lt"/>
              </a:rPr>
              <a:t>/</a:t>
            </a:r>
            <a:r>
              <a:rPr lang="zh-CN" altLang="en-US">
                <a:solidFill>
                  <a:srgbClr val="C00000"/>
                </a:solidFill>
                <a:ea typeface="+mn-lt"/>
                <a:cs typeface="+mn-lt"/>
              </a:rPr>
              <a:t>动词)</a:t>
            </a:r>
            <a:r>
              <a:rPr lang="en-US" altLang="zh-CN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en-US" sz="280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i="1" dirty="0">
                <a:ea typeface="+mn-lt"/>
                <a:cs typeface="+mn-lt"/>
              </a:rPr>
              <a:t>(To show the state or mode of an action.)</a:t>
            </a:r>
            <a:endParaRPr lang="en-US" sz="2800"/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2. 她安安静静</a:t>
            </a:r>
            <a:r>
              <a:rPr lang="ja-JP" altLang="en-US" sz="3200">
                <a:solidFill>
                  <a:srgbClr val="0070C0"/>
                </a:solidFill>
                <a:ea typeface="+mn-lt"/>
                <a:cs typeface="+mn-lt"/>
              </a:rPr>
              <a:t>地</a:t>
            </a:r>
            <a:r>
              <a:rPr lang="ja-JP" altLang="en-US" sz="3200">
                <a:ea typeface="+mn-lt"/>
                <a:cs typeface="+mn-lt"/>
              </a:rPr>
              <a:t>坐着</a:t>
            </a:r>
            <a:r>
              <a:rPr lang="en-US" sz="3200" dirty="0">
                <a:ea typeface="+mn-lt"/>
                <a:cs typeface="+mn-lt"/>
              </a:rPr>
              <a:t>。</a:t>
            </a:r>
            <a:r>
              <a:rPr lang="en-US" sz="2800" dirty="0">
                <a:ea typeface="+mn-lt"/>
                <a:cs typeface="+mn-lt"/>
              </a:rPr>
              <a:t>(</a:t>
            </a:r>
            <a:r>
              <a:rPr lang="en-US" sz="2800" dirty="0" err="1">
                <a:ea typeface="+mn-lt"/>
                <a:cs typeface="+mn-lt"/>
              </a:rPr>
              <a:t>Tā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ān</a:t>
            </a:r>
            <a:r>
              <a:rPr lang="en-US" sz="2800" dirty="0">
                <a:ea typeface="+mn-lt"/>
                <a:cs typeface="+mn-lt"/>
              </a:rPr>
              <a:t> an </a:t>
            </a:r>
            <a:r>
              <a:rPr lang="en-US" sz="2800" dirty="0" err="1">
                <a:ea typeface="+mn-lt"/>
                <a:cs typeface="+mn-lt"/>
              </a:rPr>
              <a:t>jìnɡ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jinɡ</a:t>
            </a:r>
            <a:r>
              <a:rPr lang="en-US" sz="2800" dirty="0">
                <a:ea typeface="+mn-lt"/>
                <a:cs typeface="+mn-lt"/>
              </a:rPr>
              <a:t> de </a:t>
            </a:r>
            <a:r>
              <a:rPr lang="en-US" sz="2800" dirty="0" err="1">
                <a:ea typeface="+mn-lt"/>
                <a:cs typeface="+mn-lt"/>
              </a:rPr>
              <a:t>zuò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zhe</a:t>
            </a:r>
            <a:r>
              <a:rPr lang="en-US" sz="2800" dirty="0">
                <a:ea typeface="+mn-lt"/>
                <a:cs typeface="+mn-lt"/>
              </a:rPr>
              <a:t>.)</a:t>
            </a:r>
            <a:endParaRPr lang="en-US" sz="2800" dirty="0"/>
          </a:p>
          <a:p>
            <a:pPr>
              <a:buNone/>
            </a:pPr>
            <a:endParaRPr lang="en-US" sz="2800" dirty="0">
              <a:ea typeface="+mn-lt"/>
              <a:cs typeface="+mn-lt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ea typeface="+mn-lt"/>
                <a:cs typeface="+mn-lt"/>
              </a:rPr>
              <a:t>       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verb +</a:t>
            </a:r>
            <a:r>
              <a:rPr lang="en-US" altLang="ja-JP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28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得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complement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C00000"/>
                </a:solidFill>
                <a:ea typeface="+mn-lt"/>
                <a:cs typeface="+mn-lt"/>
              </a:rPr>
              <a:t>(</a:t>
            </a:r>
            <a:r>
              <a:rPr lang="zh-CN" altLang="en-US">
                <a:solidFill>
                  <a:srgbClr val="C00000"/>
                </a:solidFill>
                <a:ea typeface="+mn-lt"/>
                <a:cs typeface="+mn-lt"/>
              </a:rPr>
              <a:t>动词</a:t>
            </a:r>
            <a:r>
              <a:rPr lang="en-US" altLang="zh-CN" dirty="0">
                <a:solidFill>
                  <a:srgbClr val="C00000"/>
                </a:solidFill>
                <a:ea typeface="+mn-lt"/>
                <a:cs typeface="+mn-lt"/>
              </a:rPr>
              <a:t>+</a:t>
            </a:r>
            <a:r>
              <a:rPr lang="zh-CN" altLang="en-US">
                <a:solidFill>
                  <a:srgbClr val="C00000"/>
                </a:solidFill>
                <a:ea typeface="+mn-lt"/>
                <a:cs typeface="+mn-lt"/>
              </a:rPr>
              <a:t>得</a:t>
            </a:r>
            <a:r>
              <a:rPr lang="en-US" altLang="zh-CN" dirty="0">
                <a:solidFill>
                  <a:srgbClr val="C00000"/>
                </a:solidFill>
                <a:ea typeface="+mn-lt"/>
                <a:cs typeface="+mn-lt"/>
              </a:rPr>
              <a:t>+</a:t>
            </a:r>
            <a:r>
              <a:rPr lang="zh-CN" altLang="en-US">
                <a:solidFill>
                  <a:srgbClr val="C00000"/>
                </a:solidFill>
                <a:ea typeface="+mn-lt"/>
                <a:cs typeface="+mn-lt"/>
              </a:rPr>
              <a:t>补语</a:t>
            </a:r>
            <a:r>
              <a:rPr lang="en-US" altLang="zh-CN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i="1" dirty="0">
                <a:ea typeface="+mn-lt"/>
                <a:cs typeface="+mn-lt"/>
              </a:rPr>
              <a:t>(To indicate the result the verb leads to or the state of something.)</a:t>
            </a:r>
            <a:endParaRPr lang="en-US" sz="2800"/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3. 饭做</a:t>
            </a:r>
            <a:r>
              <a:rPr lang="ja-JP" altLang="en-US" sz="3200">
                <a:solidFill>
                  <a:srgbClr val="0070C0"/>
                </a:solidFill>
                <a:ea typeface="+mn-lt"/>
                <a:cs typeface="+mn-lt"/>
              </a:rPr>
              <a:t>得</a:t>
            </a:r>
            <a:r>
              <a:rPr lang="ja-JP" altLang="en-US" sz="3200">
                <a:ea typeface="+mn-lt"/>
                <a:cs typeface="+mn-lt"/>
              </a:rPr>
              <a:t>很好吃。</a:t>
            </a:r>
            <a:r>
              <a:rPr lang="en-US" sz="2800" dirty="0">
                <a:ea typeface="+mn-lt"/>
                <a:cs typeface="+mn-lt"/>
              </a:rPr>
              <a:t>(Fàn </a:t>
            </a:r>
            <a:r>
              <a:rPr lang="en-US" sz="2800" dirty="0" err="1">
                <a:ea typeface="+mn-lt"/>
                <a:cs typeface="+mn-lt"/>
              </a:rPr>
              <a:t>zuò</a:t>
            </a:r>
            <a:r>
              <a:rPr lang="en-US" sz="2800" dirty="0">
                <a:ea typeface="+mn-lt"/>
                <a:cs typeface="+mn-lt"/>
              </a:rPr>
              <a:t> de </a:t>
            </a:r>
            <a:r>
              <a:rPr lang="en-US" sz="2800" dirty="0" err="1">
                <a:ea typeface="+mn-lt"/>
                <a:cs typeface="+mn-lt"/>
              </a:rPr>
              <a:t>hěn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hǎo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chī</a:t>
            </a:r>
            <a:r>
              <a:rPr lang="en-US" sz="2800" dirty="0">
                <a:ea typeface="+mn-lt"/>
                <a:cs typeface="+mn-lt"/>
              </a:rPr>
              <a:t>.)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2A079-A97C-4ED0-AE31-CD86893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EA81-00CC-47FB-AD58-E0C5A92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12" y="135481"/>
            <a:ext cx="11858264" cy="814084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ja-JP" altLang="en-US" b="1" dirty="0"/>
            </a:br>
            <a:r>
              <a:rPr lang="ja-JP" altLang="en-US" b="1"/>
              <a:t>除了</a:t>
            </a:r>
            <a:r>
              <a:rPr lang="en-US" b="1"/>
              <a:t>(chúle)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1246-BDDE-41D3-A103-05629FCC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" y="1815187"/>
            <a:ext cx="5860133" cy="422725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ja-JP" altLang="en-US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除了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……</a:t>
            </a:r>
            <a:r>
              <a:rPr lang="ja-JP" altLang="en-US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以外，都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……   Except</a:t>
            </a:r>
            <a:endParaRPr lang="en-US">
              <a:solidFill>
                <a:srgbClr val="C0000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>
              <a:buNone/>
            </a:pPr>
            <a:endParaRPr lang="en-US" sz="2400" b="1" dirty="0">
              <a:ea typeface="+mn-lt"/>
              <a:cs typeface="+mn-lt"/>
            </a:endParaRPr>
          </a:p>
          <a:p>
            <a:pPr>
              <a:buNone/>
            </a:pPr>
            <a:r>
              <a:rPr lang="ja-JP" altLang="en-US">
                <a:ea typeface="+mn-lt"/>
                <a:cs typeface="+mn-lt"/>
              </a:rPr>
              <a:t>1.</a:t>
            </a:r>
            <a:r>
              <a:rPr lang="ja-JP" altLang="en-US" sz="2400">
                <a:ea typeface="+mn-lt"/>
                <a:cs typeface="+mn-lt"/>
              </a:rPr>
              <a:t> </a:t>
            </a:r>
            <a:r>
              <a:rPr lang="ja-JP" altLang="en-US" sz="2600">
                <a:solidFill>
                  <a:srgbClr val="0070C0"/>
                </a:solidFill>
                <a:ea typeface="+mn-lt"/>
                <a:cs typeface="+mn-lt"/>
              </a:rPr>
              <a:t>除了</a:t>
            </a:r>
            <a:r>
              <a:rPr lang="ja-JP" altLang="en-US" sz="2600">
                <a:ea typeface="+mn-lt"/>
                <a:cs typeface="+mn-lt"/>
              </a:rPr>
              <a:t>苹果</a:t>
            </a:r>
            <a:r>
              <a:rPr lang="ja-JP" altLang="en-US" sz="2600">
                <a:solidFill>
                  <a:srgbClr val="0070C0"/>
                </a:solidFill>
                <a:ea typeface="+mn-lt"/>
                <a:cs typeface="+mn-lt"/>
              </a:rPr>
              <a:t>以外</a:t>
            </a:r>
            <a:r>
              <a:rPr lang="ja-JP" altLang="en-US" sz="2600">
                <a:ea typeface="+mn-lt"/>
                <a:cs typeface="+mn-lt"/>
              </a:rPr>
              <a:t>，我什么</a:t>
            </a:r>
            <a:r>
              <a:rPr lang="ja-JP" altLang="en-US" sz="2600">
                <a:solidFill>
                  <a:srgbClr val="0070C0"/>
                </a:solidFill>
                <a:ea typeface="+mn-lt"/>
                <a:cs typeface="+mn-lt"/>
              </a:rPr>
              <a:t>都</a:t>
            </a:r>
            <a:r>
              <a:rPr lang="ja-JP" altLang="en-US" sz="2600">
                <a:ea typeface="+mn-lt"/>
                <a:cs typeface="+mn-lt"/>
              </a:rPr>
              <a:t>不想吃。</a:t>
            </a:r>
            <a:r>
              <a:rPr lang="en-US" altLang="ja-JP" sz="2400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  </a:t>
            </a:r>
            <a:endParaRPr lang="en-US" dirty="0"/>
          </a:p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    </a:t>
            </a:r>
            <a:r>
              <a:rPr lang="en-US" sz="2000" dirty="0" err="1">
                <a:ea typeface="+mn-lt"/>
                <a:cs typeface="+mn-lt"/>
              </a:rPr>
              <a:t>chú</a:t>
            </a:r>
            <a:r>
              <a:rPr lang="en-US" sz="2000" dirty="0">
                <a:ea typeface="+mn-lt"/>
                <a:cs typeface="+mn-lt"/>
              </a:rPr>
              <a:t> le </a:t>
            </a:r>
            <a:r>
              <a:rPr lang="en-US" sz="2000" dirty="0" err="1">
                <a:ea typeface="+mn-lt"/>
                <a:cs typeface="+mn-lt"/>
              </a:rPr>
              <a:t>píngguǒ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yǐ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wài</a:t>
            </a:r>
            <a:r>
              <a:rPr lang="en-US" sz="2000" dirty="0">
                <a:ea typeface="+mn-lt"/>
                <a:cs typeface="+mn-lt"/>
              </a:rPr>
              <a:t>,   </a:t>
            </a:r>
            <a:r>
              <a:rPr lang="en-US" sz="2000" dirty="0" err="1">
                <a:ea typeface="+mn-lt"/>
                <a:cs typeface="+mn-lt"/>
              </a:rPr>
              <a:t>wǒ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shénme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dōu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xiǎng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chī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endParaRPr lang="ja-JP" altLang="en-US" sz="3200" dirty="0">
              <a:ea typeface="+mn-lt"/>
              <a:cs typeface="+mn-lt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2. </a:t>
            </a:r>
            <a:r>
              <a:rPr lang="ja-JP" altLang="en-US">
                <a:solidFill>
                  <a:srgbClr val="0070C0"/>
                </a:solidFill>
                <a:ea typeface="+mn-lt"/>
                <a:cs typeface="+mn-lt"/>
              </a:rPr>
              <a:t>除了</a:t>
            </a:r>
            <a:r>
              <a:rPr lang="ja-JP" altLang="en-US">
                <a:ea typeface="+mn-lt"/>
                <a:cs typeface="+mn-lt"/>
              </a:rPr>
              <a:t>数学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ja-JP" altLang="en-US">
                <a:ea typeface="+mn-lt"/>
                <a:cs typeface="+mn-lt"/>
              </a:rPr>
              <a:t>以外，我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ja-JP" altLang="en-US" dirty="0">
                <a:solidFill>
                  <a:srgbClr val="0070C0"/>
                </a:solidFill>
                <a:ea typeface="+mn-lt"/>
                <a:cs typeface="+mn-lt"/>
              </a:rPr>
              <a:t>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ja-JP" altLang="en-US" dirty="0">
                <a:ea typeface="+mn-lt"/>
                <a:cs typeface="+mn-lt"/>
              </a:rPr>
              <a:t>喜欢</a:t>
            </a:r>
            <a:r>
              <a:rPr lang="en-US" dirty="0">
                <a:ea typeface="+mn-lt"/>
                <a:cs typeface="+mn-lt"/>
              </a:rPr>
              <a:t>。</a:t>
            </a:r>
            <a:endParaRPr lang="en-US"/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      </a:t>
            </a:r>
            <a:r>
              <a:rPr lang="en-US" sz="2000" dirty="0" err="1">
                <a:ea typeface="+mn-lt"/>
                <a:cs typeface="+mn-lt"/>
              </a:rPr>
              <a:t>chú</a:t>
            </a:r>
            <a:r>
              <a:rPr lang="en-US" sz="2000" dirty="0">
                <a:ea typeface="+mn-lt"/>
                <a:cs typeface="+mn-lt"/>
              </a:rPr>
              <a:t> le </a:t>
            </a:r>
            <a:r>
              <a:rPr lang="en-US" sz="2000" dirty="0" err="1">
                <a:ea typeface="+mn-lt"/>
                <a:cs typeface="+mn-lt"/>
              </a:rPr>
              <a:t>shùxué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yǐ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wài</a:t>
            </a:r>
            <a:r>
              <a:rPr lang="en-US" sz="2000" dirty="0">
                <a:ea typeface="+mn-lt"/>
                <a:cs typeface="+mn-lt"/>
              </a:rPr>
              <a:t>,         </a:t>
            </a:r>
            <a:r>
              <a:rPr lang="en-US" sz="2000" dirty="0" err="1">
                <a:ea typeface="+mn-lt"/>
                <a:cs typeface="+mn-lt"/>
              </a:rPr>
              <a:t>wǒ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dōu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xǐhuan</a:t>
            </a:r>
            <a:r>
              <a:rPr lang="en-US" sz="2000" dirty="0">
                <a:ea typeface="+mn-lt"/>
                <a:cs typeface="+mn-lt"/>
              </a:rPr>
              <a:t>. </a:t>
            </a:r>
          </a:p>
          <a:p>
            <a:pPr>
              <a:buNone/>
            </a:pPr>
            <a:endParaRPr lang="ja-JP" altLang="en-US" b="1" dirty="0">
              <a:ea typeface="+mn-lt"/>
              <a:cs typeface="+mn-lt"/>
            </a:endParaRPr>
          </a:p>
          <a:p>
            <a:pPr>
              <a:buNone/>
            </a:pP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41090-4374-42C1-941C-5330A96BB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021" y="1816818"/>
            <a:ext cx="6097717" cy="422677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ja-JP" altLang="en-US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除了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……</a:t>
            </a:r>
            <a:r>
              <a:rPr lang="ja-JP" altLang="en-US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以外，还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/</a:t>
            </a:r>
            <a:r>
              <a:rPr lang="ja-JP" altLang="en-US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也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……  </a:t>
            </a:r>
            <a:endParaRPr lang="en-US">
              <a:solidFill>
                <a:srgbClr val="C0000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In addition / besides</a:t>
            </a:r>
            <a:endParaRPr lang="en-US" dirty="0">
              <a:solidFill>
                <a:srgbClr val="C0000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None/>
            </a:pPr>
            <a:r>
              <a:rPr lang="ja-JP" altLang="en-US">
                <a:ea typeface="+mn-lt"/>
                <a:cs typeface="+mn-lt"/>
              </a:rPr>
              <a:t>3. </a:t>
            </a:r>
            <a:r>
              <a:rPr lang="ja-JP" altLang="en-US" sz="2800">
                <a:solidFill>
                  <a:srgbClr val="0070C0"/>
                </a:solidFill>
                <a:ea typeface="+mn-lt"/>
                <a:cs typeface="+mn-lt"/>
              </a:rPr>
              <a:t>除了</a:t>
            </a:r>
            <a:r>
              <a:rPr lang="ja-JP" altLang="en-US" sz="2800">
                <a:ea typeface="+mn-lt"/>
                <a:cs typeface="+mn-lt"/>
              </a:rPr>
              <a:t>英国以外，我</a:t>
            </a:r>
            <a:r>
              <a:rPr lang="ja-JP" altLang="en-US" sz="2800">
                <a:solidFill>
                  <a:srgbClr val="0070C0"/>
                </a:solidFill>
                <a:ea typeface="+mn-lt"/>
                <a:cs typeface="+mn-lt"/>
              </a:rPr>
              <a:t>还</a:t>
            </a:r>
            <a:r>
              <a:rPr lang="ja-JP" altLang="en-US" sz="2800">
                <a:ea typeface="+mn-lt"/>
                <a:cs typeface="+mn-lt"/>
              </a:rPr>
              <a:t>去过法国</a:t>
            </a:r>
            <a:r>
              <a:rPr lang="en-US" sz="2800" dirty="0">
                <a:ea typeface="+mn-lt"/>
                <a:cs typeface="+mn-lt"/>
              </a:rPr>
              <a:t>。</a:t>
            </a:r>
          </a:p>
          <a:p>
            <a:pPr>
              <a:buNone/>
            </a:pPr>
            <a:r>
              <a:rPr lang="en-US" sz="2400" dirty="0" err="1">
                <a:ea typeface="+mn-lt"/>
                <a:cs typeface="+mn-lt"/>
              </a:rPr>
              <a:t>chú</a:t>
            </a:r>
            <a:r>
              <a:rPr lang="en-US" sz="2400" dirty="0">
                <a:ea typeface="+mn-lt"/>
                <a:cs typeface="+mn-lt"/>
              </a:rPr>
              <a:t> le </a:t>
            </a:r>
            <a:r>
              <a:rPr lang="en-US" sz="2400" dirty="0" err="1">
                <a:ea typeface="+mn-lt"/>
                <a:cs typeface="+mn-lt"/>
              </a:rPr>
              <a:t>yīngguó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yǐ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wài</a:t>
            </a:r>
            <a:r>
              <a:rPr lang="en-US" sz="2400" dirty="0">
                <a:ea typeface="+mn-lt"/>
                <a:cs typeface="+mn-lt"/>
              </a:rPr>
              <a:t>,   </a:t>
            </a:r>
            <a:r>
              <a:rPr lang="en-US" sz="2400" dirty="0" err="1">
                <a:ea typeface="+mn-lt"/>
                <a:cs typeface="+mn-lt"/>
              </a:rPr>
              <a:t>wǒ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hái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qù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guò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fǎguó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altLang="ja-JP" sz="2400" dirty="0">
              <a:ea typeface="+mn-lt"/>
              <a:cs typeface="+mn-lt"/>
            </a:endParaRPr>
          </a:p>
          <a:p>
            <a:pPr>
              <a:buNone/>
            </a:pPr>
            <a:endParaRPr lang="en-US" altLang="ja-JP" dirty="0">
              <a:ea typeface="+mn-lt"/>
              <a:cs typeface="+mn-lt"/>
            </a:endParaRPr>
          </a:p>
          <a:p>
            <a:pPr>
              <a:buNone/>
            </a:pPr>
            <a:r>
              <a:rPr lang="ja-JP" altLang="en-US">
                <a:ea typeface="+mn-lt"/>
                <a:cs typeface="+mn-lt"/>
              </a:rPr>
              <a:t>4. </a:t>
            </a:r>
            <a:r>
              <a:rPr lang="ja-JP" altLang="en-US" sz="2800">
                <a:solidFill>
                  <a:srgbClr val="0070C0"/>
                </a:solidFill>
                <a:ea typeface="+mn-lt"/>
                <a:cs typeface="+mn-lt"/>
              </a:rPr>
              <a:t>除了</a:t>
            </a:r>
            <a:r>
              <a:rPr lang="ja-JP" altLang="en-US" sz="2800">
                <a:ea typeface="+mn-lt"/>
                <a:cs typeface="+mn-lt"/>
              </a:rPr>
              <a:t>英语</a:t>
            </a:r>
            <a:r>
              <a:rPr lang="en-US" altLang="ja-JP" sz="2800" dirty="0">
                <a:ea typeface="+mn-lt"/>
                <a:cs typeface="+mn-lt"/>
              </a:rPr>
              <a:t> </a:t>
            </a:r>
            <a:r>
              <a:rPr lang="ja-JP" altLang="en-US" sz="2800">
                <a:ea typeface="+mn-lt"/>
                <a:cs typeface="+mn-lt"/>
              </a:rPr>
              <a:t>以外，我</a:t>
            </a:r>
            <a:r>
              <a:rPr lang="en-US" altLang="ja-JP" sz="2800" dirty="0">
                <a:ea typeface="+mn-lt"/>
                <a:cs typeface="+mn-lt"/>
              </a:rPr>
              <a:t> </a:t>
            </a:r>
            <a:r>
              <a:rPr lang="ja-JP" altLang="en-US">
                <a:ea typeface="+mn-lt"/>
                <a:cs typeface="+mn-lt"/>
              </a:rPr>
              <a:t>也</a:t>
            </a:r>
            <a:r>
              <a:rPr lang="en-US" altLang="ja-JP" sz="2800" dirty="0">
                <a:ea typeface="+mn-lt"/>
                <a:cs typeface="+mn-lt"/>
              </a:rPr>
              <a:t> </a:t>
            </a:r>
            <a:r>
              <a:rPr lang="ja-JP" altLang="en-US" sz="2800">
                <a:ea typeface="+mn-lt"/>
                <a:cs typeface="+mn-lt"/>
              </a:rPr>
              <a:t>会说汉语</a:t>
            </a:r>
            <a:r>
              <a:rPr lang="en-US" sz="2800" dirty="0">
                <a:ea typeface="+mn-lt"/>
                <a:cs typeface="+mn-lt"/>
              </a:rPr>
              <a:t>。</a:t>
            </a:r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      </a:t>
            </a:r>
            <a:r>
              <a:rPr lang="en-US" sz="2000" dirty="0" err="1">
                <a:ea typeface="+mn-lt"/>
                <a:cs typeface="+mn-lt"/>
              </a:rPr>
              <a:t>chú</a:t>
            </a:r>
            <a:r>
              <a:rPr lang="en-US" sz="2000" dirty="0">
                <a:ea typeface="+mn-lt"/>
                <a:cs typeface="+mn-lt"/>
              </a:rPr>
              <a:t> le </a:t>
            </a:r>
            <a:r>
              <a:rPr lang="en-US" sz="2000" dirty="0" err="1">
                <a:ea typeface="+mn-lt"/>
                <a:cs typeface="+mn-lt"/>
              </a:rPr>
              <a:t>yīngyǔ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yǐ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wài</a:t>
            </a:r>
            <a:r>
              <a:rPr lang="en-US" sz="2000" dirty="0">
                <a:ea typeface="+mn-lt"/>
                <a:cs typeface="+mn-lt"/>
              </a:rPr>
              <a:t>,         </a:t>
            </a:r>
            <a:r>
              <a:rPr lang="en-US" sz="2000" dirty="0" err="1">
                <a:ea typeface="+mn-lt"/>
                <a:cs typeface="+mn-lt"/>
              </a:rPr>
              <a:t>wǒ</a:t>
            </a:r>
            <a:r>
              <a:rPr lang="en-US" sz="2000" dirty="0">
                <a:ea typeface="+mn-lt"/>
                <a:cs typeface="+mn-lt"/>
              </a:rPr>
              <a:t>   </a:t>
            </a:r>
            <a:r>
              <a:rPr lang="en-US" sz="2000" dirty="0" err="1">
                <a:ea typeface="+mn-lt"/>
                <a:cs typeface="+mn-lt"/>
              </a:rPr>
              <a:t>yě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huì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shuō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hànyǔ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42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EA81-00CC-47FB-AD58-E0C5A92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6" y="114604"/>
            <a:ext cx="12014839" cy="782769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ja-JP" altLang="en-US" b="1" dirty="0"/>
            </a:br>
            <a:r>
              <a:rPr lang="ja-JP" altLang="en-US" b="1"/>
              <a:t>把</a:t>
            </a:r>
            <a:r>
              <a:rPr lang="en-US" b="1" dirty="0"/>
              <a:t> Sentence (Part 1)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1246-BDDE-41D3-A103-05629FCC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35" y="1261955"/>
            <a:ext cx="5745313" cy="5239777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Subject +</a:t>
            </a:r>
            <a:r>
              <a:rPr lang="en-US" altLang="ja-JP" sz="24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24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把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object + 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verb +</a:t>
            </a:r>
            <a:r>
              <a:rPr lang="en-US" altLang="ja-JP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24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在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/</a:t>
            </a:r>
            <a:r>
              <a:rPr lang="ja-JP" altLang="en-US" sz="24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到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+ place</a:t>
            </a:r>
            <a:endParaRPr lang="en-US" sz="2400">
              <a:solidFill>
                <a:srgbClr val="C00000"/>
              </a:solidFill>
              <a:highlight>
                <a:srgbClr val="FFFF00"/>
              </a:highlight>
              <a:cs typeface="Calibri"/>
            </a:endParaRPr>
          </a:p>
          <a:p>
            <a:pPr>
              <a:buNone/>
            </a:pPr>
            <a:endParaRPr lang="en-US" sz="2400" dirty="0">
              <a:highlight>
                <a:srgbClr val="FFFF00"/>
              </a:highlight>
              <a:ea typeface="+mn-lt"/>
              <a:cs typeface="+mn-lt"/>
            </a:endParaRPr>
          </a:p>
          <a:p>
            <a:pPr>
              <a:buNone/>
            </a:pPr>
            <a:r>
              <a:rPr lang="ja-JP" altLang="en-US">
                <a:ea typeface="+mn-lt"/>
                <a:cs typeface="+mn-lt"/>
              </a:rPr>
              <a:t>1.  </a:t>
            </a:r>
            <a:r>
              <a:rPr lang="ja-JP" altLang="en-US" sz="2800">
                <a:latin typeface="KaiTi"/>
                <a:ea typeface="KaiTi"/>
                <a:cs typeface="+mn-lt"/>
              </a:rPr>
              <a:t>他</a:t>
            </a:r>
            <a:r>
              <a:rPr lang="ja-JP" altLang="en-US" sz="2800" b="1">
                <a:solidFill>
                  <a:schemeClr val="accent1"/>
                </a:solidFill>
                <a:latin typeface="KaiTi"/>
                <a:ea typeface="KaiTi"/>
                <a:cs typeface="+mn-lt"/>
              </a:rPr>
              <a:t>把</a:t>
            </a:r>
            <a:r>
              <a:rPr lang="ja-JP" altLang="en-US" sz="2800">
                <a:latin typeface="KaiTi"/>
                <a:ea typeface="KaiTi"/>
                <a:cs typeface="+mn-lt"/>
              </a:rPr>
              <a:t>椅子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800">
                <a:latin typeface="KaiTi"/>
                <a:ea typeface="KaiTi"/>
                <a:cs typeface="+mn-lt"/>
              </a:rPr>
              <a:t>搬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800">
                <a:latin typeface="KaiTi"/>
                <a:ea typeface="KaiTi"/>
                <a:cs typeface="+mn-lt"/>
              </a:rPr>
              <a:t>到</a:t>
            </a:r>
            <a:r>
              <a:rPr lang="en-US" sz="28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2800">
                <a:latin typeface="KaiTi"/>
                <a:ea typeface="KaiTi"/>
                <a:cs typeface="+mn-lt"/>
              </a:rPr>
              <a:t>前面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800">
                <a:latin typeface="KaiTi"/>
                <a:ea typeface="KaiTi"/>
                <a:cs typeface="+mn-lt"/>
              </a:rPr>
              <a:t>了</a:t>
            </a:r>
            <a:r>
              <a:rPr lang="en-US" sz="2800" dirty="0">
                <a:latin typeface="KaiTi"/>
                <a:ea typeface="+mn-lt"/>
                <a:cs typeface="+mn-lt"/>
              </a:rPr>
              <a:t>。</a:t>
            </a:r>
            <a:endParaRPr lang="en-US" sz="2800">
              <a:latin typeface="KaiTi"/>
            </a:endParaRPr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        </a:t>
            </a:r>
            <a:r>
              <a:rPr lang="en-US" sz="2400" dirty="0" err="1">
                <a:ea typeface="+mn-lt"/>
                <a:cs typeface="+mn-lt"/>
              </a:rPr>
              <a:t>tā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bǎ</a:t>
            </a:r>
            <a:r>
              <a:rPr lang="en-US" sz="2400" dirty="0">
                <a:ea typeface="+mn-lt"/>
                <a:cs typeface="+mn-lt"/>
              </a:rPr>
              <a:t>  </a:t>
            </a:r>
            <a:r>
              <a:rPr lang="en-US" sz="2400" dirty="0" err="1">
                <a:ea typeface="+mn-lt"/>
                <a:cs typeface="+mn-lt"/>
              </a:rPr>
              <a:t>yǐzi</a:t>
            </a:r>
            <a:r>
              <a:rPr lang="en-US" sz="2400" dirty="0">
                <a:ea typeface="+mn-lt"/>
                <a:cs typeface="+mn-lt"/>
              </a:rPr>
              <a:t>   </a:t>
            </a:r>
            <a:r>
              <a:rPr lang="en-US" sz="2400" dirty="0" err="1">
                <a:ea typeface="+mn-lt"/>
                <a:cs typeface="+mn-lt"/>
              </a:rPr>
              <a:t>bān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dào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qiánmiàn</a:t>
            </a:r>
            <a:r>
              <a:rPr lang="en-US" sz="2400" dirty="0">
                <a:ea typeface="+mn-lt"/>
                <a:cs typeface="+mn-lt"/>
              </a:rPr>
              <a:t> le. </a:t>
            </a:r>
            <a:endParaRPr lang="en-US" sz="2400"/>
          </a:p>
          <a:p>
            <a:pPr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Subject +</a:t>
            </a:r>
            <a:r>
              <a:rPr lang="en-US" altLang="ja-JP" sz="24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24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把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object + 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verb +</a:t>
            </a:r>
            <a:r>
              <a:rPr lang="en-US" altLang="ja-JP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24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给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……</a:t>
            </a:r>
            <a:endParaRPr lang="en-US" sz="240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2.  </a:t>
            </a:r>
            <a:r>
              <a:rPr lang="en-US" altLang="ja-JP" sz="2400" dirty="0">
                <a:ea typeface="+mn-lt"/>
                <a:cs typeface="+mn-lt"/>
              </a:rPr>
              <a:t> </a:t>
            </a:r>
            <a:r>
              <a:rPr lang="ja-JP" altLang="en-US" sz="2800">
                <a:latin typeface="KaiTi"/>
                <a:ea typeface="KaiTi"/>
                <a:cs typeface="+mn-lt"/>
              </a:rPr>
              <a:t>他</a:t>
            </a:r>
            <a:r>
              <a:rPr lang="ja-JP" altLang="en-US" sz="2800" b="1">
                <a:solidFill>
                  <a:schemeClr val="accent1"/>
                </a:solidFill>
                <a:latin typeface="KaiTi"/>
                <a:ea typeface="KaiTi"/>
                <a:cs typeface="+mn-lt"/>
              </a:rPr>
              <a:t>把</a:t>
            </a:r>
            <a:r>
              <a:rPr lang="ja-JP" altLang="en-US" sz="2800">
                <a:latin typeface="KaiTi"/>
                <a:ea typeface="KaiTi"/>
                <a:cs typeface="+mn-lt"/>
              </a:rPr>
              <a:t>礼物寄给妈妈了</a:t>
            </a:r>
            <a:r>
              <a:rPr lang="en-US" sz="2800" dirty="0">
                <a:latin typeface="KaiTi"/>
                <a:ea typeface="+mn-lt"/>
                <a:cs typeface="+mn-lt"/>
              </a:rPr>
              <a:t>。</a:t>
            </a:r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         </a:t>
            </a:r>
            <a:r>
              <a:rPr lang="en-US" sz="2400" dirty="0" err="1">
                <a:ea typeface="+mn-lt"/>
                <a:cs typeface="+mn-lt"/>
              </a:rPr>
              <a:t>tā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bǎ</a:t>
            </a:r>
            <a:r>
              <a:rPr lang="en-US" sz="2400" dirty="0">
                <a:ea typeface="+mn-lt"/>
                <a:cs typeface="+mn-lt"/>
              </a:rPr>
              <a:t>  </a:t>
            </a:r>
            <a:r>
              <a:rPr lang="en-US" sz="2400" dirty="0" err="1">
                <a:ea typeface="+mn-lt"/>
                <a:cs typeface="+mn-lt"/>
              </a:rPr>
              <a:t>lǐwù</a:t>
            </a:r>
            <a:r>
              <a:rPr lang="en-US" sz="2400" dirty="0">
                <a:ea typeface="+mn-lt"/>
                <a:cs typeface="+mn-lt"/>
              </a:rPr>
              <a:t>  </a:t>
            </a:r>
            <a:r>
              <a:rPr lang="en-US" sz="2400" dirty="0" err="1">
                <a:ea typeface="+mn-lt"/>
                <a:cs typeface="+mn-lt"/>
              </a:rPr>
              <a:t>jì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gěi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māma</a:t>
            </a:r>
            <a:r>
              <a:rPr lang="en-US" sz="2400" dirty="0">
                <a:ea typeface="+mn-lt"/>
                <a:cs typeface="+mn-lt"/>
              </a:rPr>
              <a:t> le. 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6458B-8A87-4921-A353-C3067C9C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1241" y="1376776"/>
            <a:ext cx="6200634" cy="5124957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Subject +</a:t>
            </a:r>
            <a:r>
              <a:rPr lang="en-US" altLang="ja-JP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2400" b="1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把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object + verb + complement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>
              <a:buNone/>
            </a:pPr>
            <a:r>
              <a:rPr lang="en-US" sz="2000" dirty="0">
                <a:latin typeface="Times New Roman"/>
                <a:ea typeface="+mn-lt"/>
                <a:cs typeface="+mn-lt"/>
              </a:rPr>
              <a:t>(Result 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complement；Directional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complement；Quantitative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 complement)</a:t>
            </a:r>
          </a:p>
          <a:p>
            <a:pPr>
              <a:buNone/>
            </a:pPr>
            <a:endParaRPr lang="en-US" sz="2400" b="1" dirty="0">
              <a:ea typeface="+mn-lt"/>
              <a:cs typeface="+mn-lt"/>
            </a:endParaRPr>
          </a:p>
          <a:p>
            <a:pPr>
              <a:buNone/>
            </a:pPr>
            <a:r>
              <a:rPr lang="en-US" altLang="ja-JP" sz="2400" dirty="0">
                <a:ea typeface="+mn-lt"/>
                <a:cs typeface="+mn-lt"/>
              </a:rPr>
              <a:t>3.  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2800">
                <a:latin typeface="KaiTi"/>
                <a:ea typeface="KaiTi"/>
                <a:cs typeface="+mn-lt"/>
              </a:rPr>
              <a:t>请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2800" b="1">
                <a:solidFill>
                  <a:schemeClr val="accent1"/>
                </a:solidFill>
                <a:latin typeface="KaiTi"/>
                <a:ea typeface="KaiTi"/>
                <a:cs typeface="+mn-lt"/>
              </a:rPr>
              <a:t>把</a:t>
            </a:r>
            <a:r>
              <a:rPr lang="en-US" sz="28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2800">
                <a:latin typeface="KaiTi"/>
                <a:ea typeface="KaiTi"/>
                <a:cs typeface="+mn-lt"/>
              </a:rPr>
              <a:t>课文读</a:t>
            </a:r>
            <a:r>
              <a:rPr lang="en-US" sz="28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2800">
                <a:latin typeface="KaiTi"/>
                <a:ea typeface="KaiTi"/>
                <a:cs typeface="+mn-lt"/>
              </a:rPr>
              <a:t>两遍</a:t>
            </a:r>
            <a:r>
              <a:rPr lang="en-US" sz="2800" dirty="0">
                <a:latin typeface="KaiTi"/>
                <a:ea typeface="+mn-lt"/>
                <a:cs typeface="+mn-lt"/>
              </a:rPr>
              <a:t>。</a:t>
            </a:r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        </a:t>
            </a:r>
            <a:r>
              <a:rPr lang="en-US" sz="2400" dirty="0" err="1">
                <a:ea typeface="+mn-lt"/>
                <a:cs typeface="+mn-lt"/>
              </a:rPr>
              <a:t>qǐng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bǎ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kèwén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dú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liǎngbiàn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EA81-00CC-47FB-AD58-E0C5A92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1409415" cy="1068519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ja-JP" altLang="en-US" b="1" dirty="0">
                <a:ea typeface="游ゴシック Light"/>
              </a:rPr>
            </a:br>
            <a:r>
              <a:rPr lang="ja-JP" altLang="en-US" b="1">
                <a:ea typeface="游ゴシック Light"/>
              </a:rPr>
              <a:t>把</a:t>
            </a:r>
            <a:r>
              <a:rPr lang="en-US" b="1" dirty="0"/>
              <a:t> Sentence (Part 2)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1246-BDDE-41D3-A103-05629FCC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2067175"/>
            <a:ext cx="11409414" cy="4424120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Subject +</a:t>
            </a:r>
            <a:r>
              <a:rPr lang="en-US" altLang="ja-JP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32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把</a:t>
            </a: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object + verb + result</a:t>
            </a:r>
            <a:endParaRPr lang="en-US" sz="3200">
              <a:solidFill>
                <a:srgbClr val="C00000"/>
              </a:solidFill>
              <a:highlight>
                <a:srgbClr val="FFFF00"/>
              </a:highlight>
              <a:cs typeface="Calibri"/>
            </a:endParaRPr>
          </a:p>
          <a:p>
            <a:pPr>
              <a:buNone/>
            </a:pP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Subject +</a:t>
            </a:r>
            <a:r>
              <a:rPr lang="en-US" altLang="ja-JP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3200" b="1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把</a:t>
            </a: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object + adjective + degree complement</a:t>
            </a:r>
            <a:endParaRPr lang="en-US" sz="32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>
              <a:buNone/>
            </a:pPr>
            <a:endParaRPr lang="en-US" sz="3200" dirty="0">
              <a:ea typeface="+mn-lt"/>
              <a:cs typeface="+mn-lt"/>
            </a:endParaRPr>
          </a:p>
          <a:p>
            <a:pPr>
              <a:buNone/>
            </a:pPr>
            <a:r>
              <a:rPr lang="en-US" sz="3200" dirty="0">
                <a:ea typeface="+mn-lt"/>
                <a:cs typeface="+mn-lt"/>
              </a:rPr>
              <a:t>e.g.</a:t>
            </a:r>
            <a:endParaRPr lang="en-US" altLang="ja-JP" sz="3200" dirty="0"/>
          </a:p>
          <a:p>
            <a:pPr>
              <a:buNone/>
            </a:pPr>
            <a:r>
              <a:rPr lang="ja-JP" altLang="en-US" sz="3200" dirty="0">
                <a:ea typeface="+mn-lt"/>
                <a:cs typeface="+mn-lt"/>
              </a:rPr>
              <a:t>   </a:t>
            </a:r>
            <a:r>
              <a:rPr lang="ja-JP" altLang="en-US" sz="3200">
                <a:ea typeface="+mn-lt"/>
                <a:cs typeface="+mn-lt"/>
              </a:rPr>
              <a:t>       </a:t>
            </a:r>
            <a:r>
              <a:rPr lang="ja-JP" altLang="en-US" sz="4000">
                <a:ea typeface="+mn-lt"/>
                <a:cs typeface="+mn-lt"/>
              </a:rPr>
              <a:t>这两天</a:t>
            </a:r>
            <a:r>
              <a:rPr lang="ja-JP" altLang="en-US" sz="4000">
                <a:solidFill>
                  <a:schemeClr val="accent1"/>
                </a:solidFill>
                <a:ea typeface="+mn-lt"/>
                <a:cs typeface="+mn-lt"/>
              </a:rPr>
              <a:t>把</a:t>
            </a:r>
            <a:r>
              <a:rPr lang="ja-JP" altLang="en-US" sz="4000">
                <a:ea typeface="+mn-lt"/>
                <a:cs typeface="+mn-lt"/>
              </a:rPr>
              <a:t>我忙坏了</a:t>
            </a:r>
            <a:r>
              <a:rPr lang="en-US" sz="4000" dirty="0">
                <a:ea typeface="+mn-lt"/>
                <a:cs typeface="+mn-lt"/>
              </a:rPr>
              <a:t>。</a:t>
            </a:r>
            <a:endParaRPr lang="en-US" sz="4000">
              <a:cs typeface="Calibri"/>
            </a:endParaRPr>
          </a:p>
          <a:p>
            <a:pPr>
              <a:buNone/>
            </a:pPr>
            <a:r>
              <a:rPr lang="en-US" sz="3200" dirty="0">
                <a:ea typeface="+mn-lt"/>
                <a:cs typeface="+mn-lt"/>
              </a:rPr>
              <a:t>          </a:t>
            </a:r>
            <a:r>
              <a:rPr lang="en-US" dirty="0" err="1">
                <a:ea typeface="+mn-lt"/>
                <a:cs typeface="+mn-lt"/>
              </a:rPr>
              <a:t>zhè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liǎngtiān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bǎ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wǒ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máng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huài</a:t>
            </a:r>
            <a:r>
              <a:rPr lang="en-US" dirty="0">
                <a:ea typeface="+mn-lt"/>
                <a:cs typeface="+mn-lt"/>
              </a:rPr>
              <a:t> le.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EA81-00CC-47FB-AD58-E0C5A92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56" y="114604"/>
            <a:ext cx="11430292" cy="1001974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br>
              <a:rPr lang="en-US" b="1" dirty="0"/>
            </a:br>
            <a:br>
              <a:rPr lang="en-US" b="1" dirty="0"/>
            </a:br>
            <a:r>
              <a:rPr lang="en-US" b="1"/>
              <a:t>the Passive Sentence with</a:t>
            </a:r>
            <a:r>
              <a:rPr lang="en-US" altLang="ja-JP" b="1" dirty="0"/>
              <a:t> </a:t>
            </a:r>
            <a:r>
              <a:rPr lang="ja-JP" altLang="en-US" b="1"/>
              <a:t>被</a:t>
            </a:r>
            <a:r>
              <a:rPr lang="en-US" b="1"/>
              <a:t>(bèi)</a:t>
            </a:r>
            <a:br>
              <a:rPr lang="en-US" b="1" dirty="0"/>
            </a:b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1246-BDDE-41D3-A103-05629FCC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7" y="1325562"/>
            <a:ext cx="11420342" cy="542082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Subject +</a:t>
            </a:r>
            <a:r>
              <a:rPr lang="en-US" altLang="ja-JP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ja-JP" altLang="en-US" sz="320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被</a:t>
            </a: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+ object + verb + other element</a:t>
            </a:r>
            <a:endParaRPr lang="en-US" sz="3200">
              <a:solidFill>
                <a:srgbClr val="C00000"/>
              </a:solidFill>
              <a:highlight>
                <a:srgbClr val="FFFF00"/>
              </a:highlight>
              <a:cs typeface="Calibri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我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被</a:t>
            </a:r>
            <a:r>
              <a:rPr lang="en-US" altLang="ja-JP" sz="32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ja-JP" altLang="en-US" sz="3200">
                <a:ea typeface="+mn-lt"/>
                <a:cs typeface="+mn-lt"/>
              </a:rPr>
              <a:t>老师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ea typeface="+mn-lt"/>
                <a:cs typeface="+mn-lt"/>
              </a:rPr>
              <a:t>批评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ea typeface="+mn-lt"/>
                <a:cs typeface="+mn-lt"/>
              </a:rPr>
              <a:t>了</a:t>
            </a:r>
            <a:r>
              <a:rPr lang="en-US" sz="3200" dirty="0">
                <a:ea typeface="+mn-lt"/>
                <a:cs typeface="+mn-lt"/>
              </a:rPr>
              <a:t>。 </a:t>
            </a:r>
            <a:r>
              <a:rPr lang="en-US" sz="3200" dirty="0" err="1">
                <a:ea typeface="+mn-lt"/>
                <a:cs typeface="+mn-lt"/>
              </a:rPr>
              <a:t>wǒ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bèi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lǎoshī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pīpíng</a:t>
            </a:r>
            <a:r>
              <a:rPr lang="en-US" sz="3200" dirty="0">
                <a:ea typeface="+mn-lt"/>
                <a:cs typeface="+mn-lt"/>
              </a:rPr>
              <a:t> le.</a:t>
            </a:r>
            <a:endParaRPr lang="en-US" sz="3200">
              <a:cs typeface="Calibri"/>
            </a:endParaRPr>
          </a:p>
          <a:p>
            <a:pPr>
              <a:buNone/>
            </a:pPr>
            <a:endParaRPr lang="en-US" sz="3200" dirty="0">
              <a:ea typeface="+mn-lt"/>
              <a:cs typeface="+mn-lt"/>
            </a:endParaRPr>
          </a:p>
          <a:p>
            <a:pPr>
              <a:buNone/>
            </a:pP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object can be omitted</a:t>
            </a:r>
            <a:endParaRPr lang="en-US" sz="3200">
              <a:solidFill>
                <a:srgbClr val="C00000"/>
              </a:solidFill>
              <a:highlight>
                <a:srgbClr val="FFFF00"/>
              </a:highlight>
              <a:cs typeface="Calibri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我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被</a:t>
            </a:r>
            <a:r>
              <a:rPr lang="en-US" sz="32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3200" dirty="0">
                <a:ea typeface="+mn-lt"/>
                <a:cs typeface="+mn-lt"/>
              </a:rPr>
              <a:t> (</a:t>
            </a:r>
            <a:r>
              <a:rPr lang="ja-JP" altLang="en-US" sz="3200">
                <a:ea typeface="+mn-lt"/>
                <a:cs typeface="+mn-lt"/>
              </a:rPr>
              <a:t>妈妈</a:t>
            </a:r>
            <a:r>
              <a:rPr lang="en-US" sz="3200" dirty="0">
                <a:ea typeface="+mn-lt"/>
                <a:cs typeface="+mn-lt"/>
              </a:rPr>
              <a:t>)  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ea typeface="+mn-lt"/>
                <a:cs typeface="+mn-lt"/>
              </a:rPr>
              <a:t>叫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ea typeface="+mn-lt"/>
                <a:cs typeface="+mn-lt"/>
              </a:rPr>
              <a:t>醒</a:t>
            </a:r>
            <a:r>
              <a:rPr lang="en-US" altLang="ja-JP" sz="3200" dirty="0">
                <a:ea typeface="+mn-lt"/>
                <a:cs typeface="+mn-lt"/>
              </a:rPr>
              <a:t> </a:t>
            </a:r>
            <a:r>
              <a:rPr lang="ja-JP" altLang="en-US" sz="3200">
                <a:ea typeface="+mn-lt"/>
                <a:cs typeface="+mn-lt"/>
              </a:rPr>
              <a:t>了</a:t>
            </a:r>
            <a:r>
              <a:rPr lang="en-US" sz="3200" dirty="0">
                <a:ea typeface="+mn-lt"/>
                <a:cs typeface="+mn-lt"/>
              </a:rPr>
              <a:t>。</a:t>
            </a:r>
            <a:r>
              <a:rPr lang="en-US" sz="3200" dirty="0" err="1">
                <a:ea typeface="+mn-lt"/>
                <a:cs typeface="+mn-lt"/>
              </a:rPr>
              <a:t>wǒ</a:t>
            </a:r>
            <a:r>
              <a:rPr lang="en-US" sz="3200" dirty="0">
                <a:ea typeface="+mn-lt"/>
                <a:cs typeface="+mn-lt"/>
              </a:rPr>
              <a:t>  </a:t>
            </a:r>
            <a:r>
              <a:rPr lang="en-US" sz="3200" dirty="0" err="1">
                <a:ea typeface="+mn-lt"/>
                <a:cs typeface="+mn-lt"/>
              </a:rPr>
              <a:t>bèi</a:t>
            </a:r>
            <a:r>
              <a:rPr lang="en-US" sz="3200" dirty="0">
                <a:ea typeface="+mn-lt"/>
                <a:cs typeface="+mn-lt"/>
              </a:rPr>
              <a:t> (</a:t>
            </a:r>
            <a:r>
              <a:rPr lang="en-US" sz="3200" dirty="0" err="1">
                <a:ea typeface="+mn-lt"/>
                <a:cs typeface="+mn-lt"/>
              </a:rPr>
              <a:t>māma</a:t>
            </a:r>
            <a:r>
              <a:rPr lang="en-US" sz="3200" dirty="0">
                <a:ea typeface="+mn-lt"/>
                <a:cs typeface="+mn-lt"/>
              </a:rPr>
              <a:t>)  </a:t>
            </a:r>
            <a:r>
              <a:rPr lang="en-US" sz="3200" dirty="0" err="1">
                <a:ea typeface="+mn-lt"/>
                <a:cs typeface="+mn-lt"/>
              </a:rPr>
              <a:t>jiào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xǐng</a:t>
            </a:r>
            <a:r>
              <a:rPr lang="en-US" sz="3200" dirty="0">
                <a:ea typeface="+mn-lt"/>
                <a:cs typeface="+mn-lt"/>
              </a:rPr>
              <a:t> le. </a:t>
            </a:r>
            <a:endParaRPr lang="en-US" sz="3200">
              <a:cs typeface="Calibri"/>
            </a:endParaRPr>
          </a:p>
          <a:p>
            <a:pPr>
              <a:buNone/>
            </a:pPr>
            <a:endParaRPr lang="en-US" sz="3200" dirty="0">
              <a:ea typeface="+mn-lt"/>
              <a:cs typeface="+mn-lt"/>
            </a:endParaRPr>
          </a:p>
          <a:p>
            <a:pPr>
              <a:buNone/>
            </a:pP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 the element after verb can not be omitted</a:t>
            </a:r>
            <a:endParaRPr lang="en-US" sz="3200">
              <a:solidFill>
                <a:srgbClr val="C00000"/>
              </a:solidFill>
              <a:highlight>
                <a:srgbClr val="FFFF00"/>
              </a:highlight>
              <a:cs typeface="Calibri"/>
            </a:endParaRPr>
          </a:p>
          <a:p>
            <a:pPr>
              <a:buNone/>
            </a:pPr>
            <a:r>
              <a:rPr lang="ja-JP" altLang="en-US" sz="3200">
                <a:ea typeface="+mn-lt"/>
                <a:cs typeface="+mn-lt"/>
              </a:rPr>
              <a:t>书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solidFill>
                  <a:schemeClr val="accent1"/>
                </a:solidFill>
                <a:ea typeface="+mn-lt"/>
                <a:cs typeface="+mn-lt"/>
              </a:rPr>
              <a:t>被</a:t>
            </a:r>
            <a:r>
              <a:rPr lang="en-US" sz="3200" dirty="0">
                <a:solidFill>
                  <a:schemeClr val="accent1"/>
                </a:solidFill>
                <a:ea typeface="+mn-lt"/>
                <a:cs typeface="+mn-lt"/>
              </a:rPr>
              <a:t>  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ea typeface="+mn-lt"/>
                <a:cs typeface="+mn-lt"/>
              </a:rPr>
              <a:t>小明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ea typeface="+mn-lt"/>
                <a:cs typeface="+mn-lt"/>
              </a:rPr>
              <a:t>拿</a:t>
            </a:r>
            <a:r>
              <a:rPr lang="en-US" altLang="ja-JP" sz="3200" dirty="0">
                <a:ea typeface="+mn-lt"/>
                <a:cs typeface="+mn-lt"/>
              </a:rPr>
              <a:t> </a:t>
            </a:r>
            <a:r>
              <a:rPr lang="ja-JP" altLang="en-US" sz="3200">
                <a:ea typeface="+mn-lt"/>
                <a:cs typeface="+mn-lt"/>
              </a:rPr>
              <a:t>走了</a:t>
            </a:r>
            <a:r>
              <a:rPr lang="en-US" sz="3200" dirty="0">
                <a:ea typeface="+mn-lt"/>
                <a:cs typeface="+mn-lt"/>
              </a:rPr>
              <a:t>。</a:t>
            </a:r>
            <a:r>
              <a:rPr lang="en-US" sz="3200" dirty="0" err="1">
                <a:ea typeface="+mn-lt"/>
                <a:cs typeface="+mn-lt"/>
              </a:rPr>
              <a:t>shū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bèi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xiǎomíng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ná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zǒu</a:t>
            </a:r>
            <a:r>
              <a:rPr lang="en-US" sz="3200" dirty="0">
                <a:ea typeface="+mn-lt"/>
                <a:cs typeface="+mn-lt"/>
              </a:rPr>
              <a:t> le. 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1222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KaiTi</vt:lpstr>
      <vt:lpstr>Arial</vt:lpstr>
      <vt:lpstr>Calibri</vt:lpstr>
      <vt:lpstr>Calibri Light</vt:lpstr>
      <vt:lpstr>Times New Roman</vt:lpstr>
      <vt:lpstr>Office Theme</vt:lpstr>
      <vt:lpstr>HSK 3 Grammar </vt:lpstr>
      <vt:lpstr>    应该 </vt:lpstr>
      <vt:lpstr> the Separable Words 离合词 </vt:lpstr>
      <vt:lpstr> 才(cái) </vt:lpstr>
      <vt:lpstr> 助词          的(de) vs 得(de) vs 地(de) </vt:lpstr>
      <vt:lpstr> 除了(chúle) </vt:lpstr>
      <vt:lpstr> 把 Sentence (Part 1) </vt:lpstr>
      <vt:lpstr> 把 Sentence (Part 2) </vt:lpstr>
      <vt:lpstr>   the Passive Sentence with 被(bèi)  </vt:lpstr>
      <vt:lpstr> 跟…一样(gēn…yīyàng)   vs       像…一样(xiàng…yīyàng) </vt:lpstr>
      <vt:lpstr> 一(yī) …就(jiù)…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Jinhua</dc:creator>
  <cp:lastModifiedBy>Cheng Jinhua</cp:lastModifiedBy>
  <cp:revision>644</cp:revision>
  <dcterms:created xsi:type="dcterms:W3CDTF">2021-03-26T12:21:44Z</dcterms:created>
  <dcterms:modified xsi:type="dcterms:W3CDTF">2022-03-28T10:45:44Z</dcterms:modified>
</cp:coreProperties>
</file>