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61" r:id="rId3"/>
    <p:sldId id="262" r:id="rId4"/>
    <p:sldId id="260" r:id="rId5"/>
    <p:sldId id="259" r:id="rId6"/>
    <p:sldId id="263" r:id="rId7"/>
    <p:sldId id="264" r:id="rId8"/>
    <p:sldId id="257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8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972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6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7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4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2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4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4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7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6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7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5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78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ight bulb on yellow background with sketched light beams and cord">
            <a:extLst>
              <a:ext uri="{FF2B5EF4-FFF2-40B4-BE49-F238E27FC236}">
                <a16:creationId xmlns:a16="http://schemas.microsoft.com/office/drawing/2014/main" id="{B8A97BC7-162E-4FD8-B826-ECDF429C1C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72" r="-2" b="-2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893" y="1168237"/>
            <a:ext cx="9078562" cy="2387600"/>
          </a:xfrm>
        </p:spPr>
        <p:txBody>
          <a:bodyPr>
            <a:normAutofit/>
          </a:bodyPr>
          <a:lstStyle/>
          <a:p>
            <a:r>
              <a:rPr lang="en-US" sz="6600" dirty="0">
                <a:cs typeface="Calibri Light"/>
              </a:rPr>
              <a:t>HSK 3-4 Grammar common mistakes</a:t>
            </a:r>
            <a:endParaRPr lang="en-US" sz="66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cs typeface="Calibri"/>
              </a:rPr>
              <a:t>Cheng Jinhua 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cs typeface="Calibri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081E6-1073-4F22-AAEE-A5542E390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HSK</a:t>
            </a:r>
            <a:r>
              <a:rPr lang="ja-JP" altLang="en-US"/>
              <a:t>４语法</a:t>
            </a:r>
            <a:endParaRPr lang="en-US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44958A8C-C7BC-4F7A-8296-29F7C3CEF6B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785" y="2029587"/>
            <a:ext cx="5622925" cy="4222750"/>
          </a:xfrm>
        </p:spPr>
      </p:pic>
      <p:pic>
        <p:nvPicPr>
          <p:cNvPr id="4" name="Picture 4" descr="Diagram, text, letter&#10;&#10;Description automatically generated">
            <a:extLst>
              <a:ext uri="{FF2B5EF4-FFF2-40B4-BE49-F238E27FC236}">
                <a16:creationId xmlns:a16="http://schemas.microsoft.com/office/drawing/2014/main" id="{30C8D77E-0C18-43DB-B56D-61526B119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9900" y="2026977"/>
            <a:ext cx="6350000" cy="422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327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081E6-1073-4F22-AAEE-A5542E390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HSK</a:t>
            </a:r>
            <a:r>
              <a:rPr lang="ja-JP" altLang="en-US"/>
              <a:t>４语法</a:t>
            </a:r>
            <a:endParaRPr lang="en-US"/>
          </a:p>
        </p:txBody>
      </p:sp>
      <p:pic>
        <p:nvPicPr>
          <p:cNvPr id="3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732612E-BB0F-4F2E-B8AA-B50668D47CF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64998" y="2153412"/>
            <a:ext cx="5753100" cy="4381500"/>
          </a:xfrm>
        </p:spPr>
      </p:pic>
      <p:pic>
        <p:nvPicPr>
          <p:cNvPr id="4" name="Picture 4" descr="Text, letter&#10;&#10;Description automatically generated">
            <a:extLst>
              <a:ext uri="{FF2B5EF4-FFF2-40B4-BE49-F238E27FC236}">
                <a16:creationId xmlns:a16="http://schemas.microsoft.com/office/drawing/2014/main" id="{6412AB65-09AE-4C14-8575-F26F82F678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2151487"/>
            <a:ext cx="5308600" cy="435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83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081E6-1073-4F22-AAEE-A5542E390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HSK 3 </a:t>
            </a:r>
            <a:r>
              <a:rPr lang="ja-JP" altLang="en-US"/>
              <a:t>语法</a:t>
            </a:r>
            <a:endParaRPr lang="en-US"/>
          </a:p>
        </p:txBody>
      </p:sp>
      <p:pic>
        <p:nvPicPr>
          <p:cNvPr id="5" name="Picture 5" descr="Text, application&#10;&#10;Description automatically generated">
            <a:extLst>
              <a:ext uri="{FF2B5EF4-FFF2-40B4-BE49-F238E27FC236}">
                <a16:creationId xmlns:a16="http://schemas.microsoft.com/office/drawing/2014/main" id="{D68BB68C-1752-4CE7-8BAE-A86F00C6A4C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46412" y="2359439"/>
            <a:ext cx="6842759" cy="3764658"/>
          </a:xfr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9BB17064-FCB8-433E-BA70-50EBE6CBE1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954266" y="2548699"/>
            <a:ext cx="4749800" cy="3765550"/>
          </a:xfrm>
        </p:spPr>
      </p:pic>
    </p:spTree>
    <p:extLst>
      <p:ext uri="{BB962C8B-B14F-4D97-AF65-F5344CB8AC3E}">
        <p14:creationId xmlns:p14="http://schemas.microsoft.com/office/powerpoint/2010/main" val="308957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081E6-1073-4F22-AAEE-A5542E390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HSK 3</a:t>
            </a:r>
            <a:r>
              <a:rPr lang="en-US" altLang="ja-JP" dirty="0">
                <a:ea typeface="+mj-lt"/>
                <a:cs typeface="+mj-lt"/>
              </a:rPr>
              <a:t> </a:t>
            </a:r>
            <a:r>
              <a:rPr lang="ja-JP" altLang="en-US">
                <a:ea typeface="+mj-lt"/>
                <a:cs typeface="+mj-lt"/>
              </a:rPr>
              <a:t>语法</a:t>
            </a:r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17EEC755-7797-4B49-A0D2-718737083D6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1655" y="2365343"/>
            <a:ext cx="6328568" cy="3780631"/>
          </a:xfr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D7ACA254-C581-42D8-A961-F51C9CC50D0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98666" y="2369313"/>
            <a:ext cx="5119687" cy="4095749"/>
          </a:xfrm>
        </p:spPr>
      </p:pic>
    </p:spTree>
    <p:extLst>
      <p:ext uri="{BB962C8B-B14F-4D97-AF65-F5344CB8AC3E}">
        <p14:creationId xmlns:p14="http://schemas.microsoft.com/office/powerpoint/2010/main" val="3040214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081E6-1073-4F22-AAEE-A5542E390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HSK 3</a:t>
            </a:r>
            <a:r>
              <a:rPr lang="en-US" altLang="ja-JP" dirty="0">
                <a:ea typeface="+mj-lt"/>
                <a:cs typeface="+mj-lt"/>
              </a:rPr>
              <a:t> </a:t>
            </a:r>
            <a:r>
              <a:rPr lang="ja-JP" altLang="en-US">
                <a:ea typeface="+mj-lt"/>
                <a:cs typeface="+mj-lt"/>
              </a:rPr>
              <a:t>语法</a:t>
            </a:r>
            <a:endParaRPr lang="en-US"/>
          </a:p>
        </p:txBody>
      </p:sp>
      <p:pic>
        <p:nvPicPr>
          <p:cNvPr id="5" name="Picture 5" descr="Text&#10;&#10;Description automatically generated">
            <a:extLst>
              <a:ext uri="{FF2B5EF4-FFF2-40B4-BE49-F238E27FC236}">
                <a16:creationId xmlns:a16="http://schemas.microsoft.com/office/drawing/2014/main" id="{292242FE-D72F-4365-8F96-A60CD648704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12610" y="2271680"/>
            <a:ext cx="5731668" cy="3867943"/>
          </a:xfrm>
        </p:spPr>
      </p:pic>
      <p:pic>
        <p:nvPicPr>
          <p:cNvPr id="6" name="Picture 6" descr="Text&#10;&#10;Description automatically generated">
            <a:extLst>
              <a:ext uri="{FF2B5EF4-FFF2-40B4-BE49-F238E27FC236}">
                <a16:creationId xmlns:a16="http://schemas.microsoft.com/office/drawing/2014/main" id="{37C05E98-5B2F-47A6-BAB8-6036B695775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33566" y="2423288"/>
            <a:ext cx="5505449" cy="3879055"/>
          </a:xfrm>
        </p:spPr>
      </p:pic>
    </p:spTree>
    <p:extLst>
      <p:ext uri="{BB962C8B-B14F-4D97-AF65-F5344CB8AC3E}">
        <p14:creationId xmlns:p14="http://schemas.microsoft.com/office/powerpoint/2010/main" val="207746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081E6-1073-4F22-AAEE-A5542E390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HSK 3</a:t>
            </a:r>
            <a:r>
              <a:rPr lang="en-US" altLang="ja-JP" dirty="0">
                <a:ea typeface="+mj-lt"/>
                <a:cs typeface="+mj-lt"/>
              </a:rPr>
              <a:t> </a:t>
            </a:r>
            <a:r>
              <a:rPr lang="ja-JP" altLang="en-US">
                <a:ea typeface="+mj-lt"/>
                <a:cs typeface="+mj-lt"/>
              </a:rPr>
              <a:t>语法</a:t>
            </a:r>
            <a:endParaRPr lang="en-US"/>
          </a:p>
        </p:txBody>
      </p:sp>
      <p:pic>
        <p:nvPicPr>
          <p:cNvPr id="5" name="Picture 5" descr="Text&#10;&#10;Description automatically generated">
            <a:extLst>
              <a:ext uri="{FF2B5EF4-FFF2-40B4-BE49-F238E27FC236}">
                <a16:creationId xmlns:a16="http://schemas.microsoft.com/office/drawing/2014/main" id="{E5FB00A3-AFF4-4AEA-897B-A7FD61FE5CD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8310" y="2098643"/>
            <a:ext cx="5429249" cy="3874293"/>
          </a:xfrm>
        </p:spPr>
      </p:pic>
      <p:pic>
        <p:nvPicPr>
          <p:cNvPr id="6" name="Picture 6" descr="Diagram, schematic&#10;&#10;Description automatically generated">
            <a:extLst>
              <a:ext uri="{FF2B5EF4-FFF2-40B4-BE49-F238E27FC236}">
                <a16:creationId xmlns:a16="http://schemas.microsoft.com/office/drawing/2014/main" id="{6BDAF0AA-FC7D-4CC1-A26E-F58D3CBEE13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708872" y="2093881"/>
            <a:ext cx="6497637" cy="4283074"/>
          </a:xfrm>
        </p:spPr>
      </p:pic>
    </p:spTree>
    <p:extLst>
      <p:ext uri="{BB962C8B-B14F-4D97-AF65-F5344CB8AC3E}">
        <p14:creationId xmlns:p14="http://schemas.microsoft.com/office/powerpoint/2010/main" val="1134455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CE0C3E27-4885-4F00-9A8A-F81EFF023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957" y="108074"/>
            <a:ext cx="7219949" cy="63394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2FDFF7-FD52-4100-A0DF-1A1AABEBE37A}"/>
              </a:ext>
            </a:extLst>
          </p:cNvPr>
          <p:cNvSpPr txBox="1"/>
          <p:nvPr/>
        </p:nvSpPr>
        <p:spPr>
          <a:xfrm>
            <a:off x="114300" y="1422400"/>
            <a:ext cx="27432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/>
              <a:t>HSK 3</a:t>
            </a:r>
            <a:r>
              <a:rPr lang="en-US" altLang="ja-JP" sz="3200" b="1"/>
              <a:t> </a:t>
            </a:r>
            <a:r>
              <a:rPr lang="ja-JP" altLang="en-US" sz="3200" b="1"/>
              <a:t>语法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712085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45A6A-A14D-4E37-A1C3-17D6E196E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HSK 3</a:t>
            </a:r>
            <a:r>
              <a:rPr lang="en-US" altLang="ja-JP" dirty="0">
                <a:ea typeface="+mj-lt"/>
                <a:cs typeface="+mj-lt"/>
              </a:rPr>
              <a:t> </a:t>
            </a:r>
            <a:r>
              <a:rPr lang="ja-JP" altLang="en-US">
                <a:ea typeface="+mj-lt"/>
                <a:cs typeface="+mj-lt"/>
              </a:rPr>
              <a:t>语法</a:t>
            </a:r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034D826-756E-43BD-9384-8B8149E772B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6398" y="2080387"/>
            <a:ext cx="5956300" cy="4146550"/>
          </a:xfr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AC510395-A73D-40D5-9FCE-CE7B4B8AD90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97028" y="2083562"/>
            <a:ext cx="5781675" cy="4584700"/>
          </a:xfrm>
        </p:spPr>
      </p:pic>
    </p:spTree>
    <p:extLst>
      <p:ext uri="{BB962C8B-B14F-4D97-AF65-F5344CB8AC3E}">
        <p14:creationId xmlns:p14="http://schemas.microsoft.com/office/powerpoint/2010/main" val="239746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081E6-1073-4F22-AAEE-A5542E39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596" y="904888"/>
            <a:ext cx="11119795" cy="1179576"/>
          </a:xfrm>
        </p:spPr>
        <p:txBody>
          <a:bodyPr>
            <a:normAutofit fontScale="90000"/>
          </a:bodyPr>
          <a:lstStyle/>
          <a:p>
            <a:r>
              <a:rPr lang="en-US" dirty="0"/>
              <a:t>HSK</a:t>
            </a:r>
            <a:r>
              <a:rPr lang="ja-JP" altLang="en-US" dirty="0"/>
              <a:t>４语法</a:t>
            </a:r>
            <a:br>
              <a:rPr lang="en-US" altLang="ja-JP" dirty="0">
                <a:highlight>
                  <a:srgbClr val="FFFF00"/>
                </a:highlight>
              </a:rPr>
            </a:br>
            <a:r>
              <a:rPr lang="zh-CN" altLang="en-US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通过</a:t>
            </a:r>
            <a:r>
              <a:rPr lang="en-US" altLang="zh-CN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(</a:t>
            </a:r>
            <a:r>
              <a:rPr lang="en-US" sz="3100" b="0" i="0" dirty="0" err="1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tōng</a:t>
            </a:r>
            <a:r>
              <a:rPr lang="en-US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 </a:t>
            </a:r>
            <a:r>
              <a:rPr lang="en-US" sz="3100" b="0" i="0" dirty="0" err="1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guò</a:t>
            </a:r>
            <a:r>
              <a:rPr lang="en-US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) emphasizes the method or means (of achieving something), while </a:t>
            </a:r>
            <a:r>
              <a:rPr lang="zh-CN" altLang="en-US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经过</a:t>
            </a:r>
            <a:r>
              <a:rPr lang="en-US" altLang="zh-CN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(</a:t>
            </a:r>
            <a:r>
              <a:rPr lang="en-US" sz="3100" b="0" i="0" dirty="0" err="1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jīng</a:t>
            </a:r>
            <a:r>
              <a:rPr lang="en-US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 </a:t>
            </a:r>
            <a:r>
              <a:rPr lang="en-US" sz="3100" b="0" i="0" dirty="0" err="1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guò</a:t>
            </a:r>
            <a:r>
              <a:rPr lang="en-US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) emphasizes </a:t>
            </a:r>
            <a:r>
              <a:rPr lang="en-US" sz="3100" b="0" dirty="0">
                <a:solidFill>
                  <a:srgbClr val="3B3E4D"/>
                </a:solidFill>
                <a:highlight>
                  <a:srgbClr val="FFFF00"/>
                </a:highlight>
                <a:latin typeface="-apple-system"/>
              </a:rPr>
              <a:t>the process. 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6BD5E19-253F-4102-A928-75BB2B432BC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70144" y="2082190"/>
            <a:ext cx="6141084" cy="4411232"/>
          </a:xfrm>
        </p:spPr>
      </p:pic>
      <p:pic>
        <p:nvPicPr>
          <p:cNvPr id="3" name="Picture 5">
            <a:extLst>
              <a:ext uri="{FF2B5EF4-FFF2-40B4-BE49-F238E27FC236}">
                <a16:creationId xmlns:a16="http://schemas.microsoft.com/office/drawing/2014/main" id="{554308AA-E6D6-454E-A883-1A808E74C37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453" y="2086737"/>
            <a:ext cx="5902325" cy="4298950"/>
          </a:xfrm>
        </p:spPr>
      </p:pic>
    </p:spTree>
    <p:extLst>
      <p:ext uri="{BB962C8B-B14F-4D97-AF65-F5344CB8AC3E}">
        <p14:creationId xmlns:p14="http://schemas.microsoft.com/office/powerpoint/2010/main" val="216696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081E6-1073-4F22-AAEE-A5542E39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487" y="548640"/>
            <a:ext cx="10602209" cy="1179576"/>
          </a:xfrm>
        </p:spPr>
        <p:txBody>
          <a:bodyPr>
            <a:normAutofit fontScale="90000"/>
          </a:bodyPr>
          <a:lstStyle/>
          <a:p>
            <a:r>
              <a:rPr lang="en-US" dirty="0"/>
              <a:t>HSK</a:t>
            </a:r>
            <a:r>
              <a:rPr lang="ja-JP" altLang="en-US" dirty="0"/>
              <a:t>４语法</a:t>
            </a:r>
            <a:br>
              <a:rPr lang="en-US" altLang="ja-JP" dirty="0"/>
            </a:br>
            <a:r>
              <a:rPr lang="zh-CN" altLang="en-US" sz="31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因为⋯⋯，而⋯⋯ </a:t>
            </a:r>
            <a:r>
              <a:rPr lang="en-US" altLang="zh-CN" sz="31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(</a:t>
            </a:r>
            <a:r>
              <a:rPr lang="en-US" sz="3100" b="0" i="0" dirty="0" err="1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yīnwèi</a:t>
            </a:r>
            <a:r>
              <a:rPr lang="en-US" sz="31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... </a:t>
            </a:r>
            <a:r>
              <a:rPr lang="en-US" sz="3100" b="0" i="0" dirty="0" err="1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ér</a:t>
            </a:r>
            <a:r>
              <a:rPr lang="en-US" sz="31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...) is another structure that can express cause and effect.</a:t>
            </a:r>
            <a:endParaRPr lang="en-US" dirty="0">
              <a:highlight>
                <a:srgbClr val="FFFF00"/>
              </a:highlight>
            </a:endParaRP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D8F106C7-D596-475C-9C71-F6A5AB4B75A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3698" y="1988312"/>
            <a:ext cx="5359400" cy="4711700"/>
          </a:xfrm>
        </p:spPr>
      </p:pic>
      <p:pic>
        <p:nvPicPr>
          <p:cNvPr id="10" name="Picture 10" descr="Text&#10;&#10;Description automatically generated">
            <a:extLst>
              <a:ext uri="{FF2B5EF4-FFF2-40B4-BE49-F238E27FC236}">
                <a16:creationId xmlns:a16="http://schemas.microsoft.com/office/drawing/2014/main" id="{6C2245E0-D613-4AC6-B355-D389474FE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0" y="2112433"/>
            <a:ext cx="5854700" cy="457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17062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RegularSeedRightStep">
      <a:dk1>
        <a:srgbClr val="000000"/>
      </a:dk1>
      <a:lt1>
        <a:srgbClr val="FFFFFF"/>
      </a:lt1>
      <a:dk2>
        <a:srgbClr val="3A3621"/>
      </a:dk2>
      <a:lt2>
        <a:srgbClr val="E2E5E8"/>
      </a:lt2>
      <a:accent1>
        <a:srgbClr val="E77B29"/>
      </a:accent1>
      <a:accent2>
        <a:srgbClr val="B9A014"/>
      </a:accent2>
      <a:accent3>
        <a:srgbClr val="87AD1F"/>
      </a:accent3>
      <a:accent4>
        <a:srgbClr val="49BA14"/>
      </a:accent4>
      <a:accent5>
        <a:srgbClr val="21BC31"/>
      </a:accent5>
      <a:accent6>
        <a:srgbClr val="14BA6A"/>
      </a:accent6>
      <a:hlink>
        <a:srgbClr val="3F88BF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85</Words>
  <Application>Microsoft Office PowerPoint</Application>
  <PresentationFormat>Widescreen</PresentationFormat>
  <Paragraphs>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-apple-system</vt:lpstr>
      <vt:lpstr>Arial</vt:lpstr>
      <vt:lpstr>Calibri</vt:lpstr>
      <vt:lpstr>Neue Haas Grotesk Text Pro</vt:lpstr>
      <vt:lpstr>Open Sans</vt:lpstr>
      <vt:lpstr>AccentBoxVTI</vt:lpstr>
      <vt:lpstr>HSK 3-4 Grammar common mistakes</vt:lpstr>
      <vt:lpstr>HSK 3 语法</vt:lpstr>
      <vt:lpstr>HSK 3 语法</vt:lpstr>
      <vt:lpstr>HSK 3 语法</vt:lpstr>
      <vt:lpstr>HSK 3 语法</vt:lpstr>
      <vt:lpstr>PowerPoint Presentation</vt:lpstr>
      <vt:lpstr>HSK 3 语法</vt:lpstr>
      <vt:lpstr>HSK４语法 通过(tōng guò) emphasizes the method or means (of achieving something), while 经过(jīng guò) emphasizes the process. </vt:lpstr>
      <vt:lpstr>HSK４语法 因为⋯⋯，而⋯⋯ (yīnwèi... ér...) is another structure that can express cause and effect.</vt:lpstr>
      <vt:lpstr>HSK４语法</vt:lpstr>
      <vt:lpstr>HSK４语法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</dc:title>
  <dc:creator>Cheng Jinhua</dc:creator>
  <cp:lastModifiedBy>Cheng Jinhua</cp:lastModifiedBy>
  <cp:revision>119</cp:revision>
  <dcterms:created xsi:type="dcterms:W3CDTF">2021-04-16T12:27:51Z</dcterms:created>
  <dcterms:modified xsi:type="dcterms:W3CDTF">2022-04-04T10:22:21Z</dcterms:modified>
</cp:coreProperties>
</file>