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altouniversity" TargetMode="External"/><Relationship Id="rId13" Type="http://schemas.openxmlformats.org/officeDocument/2006/relationships/hyperlink" Target="http://biz.aalto.fi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hyperlink" Target="https://www.facebook.com/aaltobiz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AaltoBIZ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://www.aalto.fi/snapchat/" TargetMode="External"/><Relationship Id="rId4" Type="http://schemas.openxmlformats.org/officeDocument/2006/relationships/hyperlink" Target="https://www.instagram.com/aaltouniversity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95902" y="2184180"/>
            <a:ext cx="10644628" cy="884352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5520" b="1" baseline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5902" y="3429000"/>
            <a:ext cx="10644628" cy="66851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955165" y="5698278"/>
            <a:ext cx="3285367" cy="39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7955165" y="6090837"/>
            <a:ext cx="3285367" cy="39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5380"/>
            <a:ext cx="2389633" cy="19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7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15">
          <p15:clr>
            <a:srgbClr val="FBAE40"/>
          </p15:clr>
        </p15:guide>
        <p15:guide id="2" orient="horz" pos="3093">
          <p15:clr>
            <a:srgbClr val="FBAE40"/>
          </p15:clr>
        </p15:guide>
        <p15:guide id="3" orient="horz" pos="2821">
          <p15:clr>
            <a:srgbClr val="FBAE40"/>
          </p15:clr>
        </p15:guide>
        <p15:guide id="4" pos="2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20" y="1797054"/>
            <a:ext cx="5533496" cy="39185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980" b="1" dirty="0">
              <a:latin typeface="+mn-lt"/>
            </a:endParaRPr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20" y="233280"/>
            <a:ext cx="11329457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75389" y="1797052"/>
            <a:ext cx="5437188" cy="39208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400" b="1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680" b="1" dirty="0">
              <a:latin typeface="+mn-lt"/>
            </a:endParaRPr>
          </a:p>
          <a:p>
            <a:pPr lvl="0"/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6" y="6129236"/>
            <a:ext cx="2175775" cy="4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94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8800" y="233280"/>
            <a:ext cx="11323200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20" y="1611086"/>
            <a:ext cx="11329457" cy="4100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83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18" y="1598064"/>
            <a:ext cx="7314685" cy="1925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83118" y="3738466"/>
            <a:ext cx="7314685" cy="19735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8384159" y="1598061"/>
            <a:ext cx="2889504" cy="414936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16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8800" y="233280"/>
            <a:ext cx="11323200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4372" y="1934546"/>
            <a:ext cx="2166224" cy="3498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40"/>
              </a:lnSpc>
              <a:buNone/>
              <a:defRPr lang="en-US" sz="204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8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8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8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8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72040" y="692149"/>
            <a:ext cx="6840537" cy="5868989"/>
          </a:xfrm>
          <a:prstGeom prst="rect">
            <a:avLst/>
          </a:prstGeom>
        </p:spPr>
        <p:txBody>
          <a:bodyPr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3121" y="3487879"/>
            <a:ext cx="4020607" cy="22241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 sz="3360" b="1" i="0" baseline="0">
                <a:solidFill>
                  <a:schemeClr val="tx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3119" y="692151"/>
            <a:ext cx="4020608" cy="2330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rgbClr val="78BE20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8800" y="233280"/>
            <a:ext cx="11323200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339" y="1749596"/>
            <a:ext cx="1272000" cy="1144800"/>
          </a:xfrm>
          <a:prstGeom prst="ellips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3172" y="1749596"/>
            <a:ext cx="1272000" cy="1144800"/>
          </a:xfrm>
          <a:prstGeom prst="ellips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3339" y="1749596"/>
            <a:ext cx="1272000" cy="1144800"/>
          </a:xfrm>
          <a:prstGeom prst="ellips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61067" y="1749596"/>
            <a:ext cx="1272000" cy="1144800"/>
          </a:xfrm>
          <a:prstGeom prst="ellips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2575" y="1749596"/>
            <a:ext cx="1272000" cy="1144800"/>
          </a:xfrm>
          <a:prstGeom prst="ellips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6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2339" y="3072409"/>
            <a:ext cx="2052000" cy="263959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731172" y="3091069"/>
            <a:ext cx="2052000" cy="262093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168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051339" y="3091067"/>
            <a:ext cx="2052000" cy="26209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359067" y="3091066"/>
            <a:ext cx="2052000" cy="26209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660575" y="3091066"/>
            <a:ext cx="2052000" cy="26209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1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1933" y="0"/>
            <a:ext cx="12213932" cy="6858000"/>
          </a:xfrm>
          <a:prstGeom prst="rect">
            <a:avLst/>
          </a:prstGeom>
          <a:solidFill>
            <a:srgbClr val="78B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44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06DB53D-F9F2-4461-AB0C-525DFBA02D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07464" y="3824418"/>
            <a:ext cx="4377072" cy="471552"/>
            <a:chOff x="4484925" y="3824288"/>
            <a:chExt cx="3940431" cy="471680"/>
          </a:xfrm>
        </p:grpSpPr>
        <p:pic>
          <p:nvPicPr>
            <p:cNvPr id="23" name="Picture 17" descr="FB.png">
              <a:hlinkClick r:id="rId2"/>
              <a:extLst>
                <a:ext uri="{FF2B5EF4-FFF2-40B4-BE49-F238E27FC236}">
                  <a16:creationId xmlns:a16="http://schemas.microsoft.com/office/drawing/2014/main" id="{76C1369B-8060-4142-972B-CCD008A87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24" name="Picture 18" descr="IG.png">
              <a:hlinkClick r:id="rId4"/>
              <a:extLst>
                <a:ext uri="{FF2B5EF4-FFF2-40B4-BE49-F238E27FC236}">
                  <a16:creationId xmlns:a16="http://schemas.microsoft.com/office/drawing/2014/main" id="{CD96FA72-48EA-44E4-96F3-DF9720A97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25" name="Picture 19" descr="Twitter.png">
              <a:hlinkClick r:id="rId6"/>
              <a:extLst>
                <a:ext uri="{FF2B5EF4-FFF2-40B4-BE49-F238E27FC236}">
                  <a16:creationId xmlns:a16="http://schemas.microsoft.com/office/drawing/2014/main" id="{ACBA27BF-3754-4ACD-87E3-6CFFB992C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26" name="Picture 20" descr="Youtube.png">
              <a:hlinkClick r:id="rId8"/>
              <a:extLst>
                <a:ext uri="{FF2B5EF4-FFF2-40B4-BE49-F238E27FC236}">
                  <a16:creationId xmlns:a16="http://schemas.microsoft.com/office/drawing/2014/main" id="{E191F544-40B2-4C67-A6C1-456971113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27" name="Picture 21" descr="SC.png">
              <a:hlinkClick r:id="rId10"/>
              <a:extLst>
                <a:ext uri="{FF2B5EF4-FFF2-40B4-BE49-F238E27FC236}">
                  <a16:creationId xmlns:a16="http://schemas.microsoft.com/office/drawing/2014/main" id="{DBBF62A5-6734-40A1-8FE1-F0252A4A4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28791108-FA61-44E0-869F-85B643C86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29" name="Otsikko 1">
            <a:hlinkClick r:id="rId13"/>
            <a:extLst>
              <a:ext uri="{FF2B5EF4-FFF2-40B4-BE49-F238E27FC236}">
                <a16:creationId xmlns:a16="http://schemas.microsoft.com/office/drawing/2014/main" id="{C38D89E3-54E0-4C74-A44D-9FB38412253C}"/>
              </a:ext>
            </a:extLst>
          </p:cNvPr>
          <p:cNvSpPr txBox="1">
            <a:spLocks/>
          </p:cNvSpPr>
          <p:nvPr userDrawn="1"/>
        </p:nvSpPr>
        <p:spPr>
          <a:xfrm>
            <a:off x="4956491" y="4757801"/>
            <a:ext cx="2279052" cy="4858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2160" dirty="0" err="1">
                <a:latin typeface="Arial"/>
                <a:cs typeface="Arial"/>
              </a:rPr>
              <a:t>aalto.fi</a:t>
            </a:r>
            <a:endParaRPr lang="fi-FI" sz="2160" dirty="0">
              <a:latin typeface="Arial"/>
              <a:cs typeface="Arial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5D31E-3E32-49BE-A3A9-286B23F14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1852" y="1855470"/>
            <a:ext cx="7994649" cy="1567316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800" b="1">
                <a:solidFill>
                  <a:srgbClr val="FFFFFF"/>
                </a:solidFill>
                <a:latin typeface="+mj-lt"/>
              </a:defRPr>
            </a:lvl1pPr>
            <a:lvl2pPr marL="41148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480"/>
            <a:ext cx="2389633" cy="19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57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9">
          <p15:clr>
            <a:srgbClr val="FBAE40"/>
          </p15:clr>
        </p15:guide>
        <p15:guide id="2" orient="horz" pos="553">
          <p15:clr>
            <a:srgbClr val="FBAE40"/>
          </p15:clr>
        </p15:guide>
        <p15:guide id="3" pos="272">
          <p15:clr>
            <a:srgbClr val="FBAE40"/>
          </p15:clr>
        </p15:guide>
        <p15:guide id="4" orient="horz" pos="2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6" y="1420450"/>
            <a:ext cx="5158849" cy="76103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6480"/>
              </a:lnSpc>
              <a:defRPr sz="648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6" y="2599915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60"/>
              </a:lnSpc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589866" y="234266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6" y="3950361"/>
            <a:ext cx="5158849" cy="392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6" y="434291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85892" y="0"/>
            <a:ext cx="610610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5380"/>
            <a:ext cx="2389633" cy="19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3" y="233280"/>
            <a:ext cx="11323863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1" y="1661822"/>
            <a:ext cx="11323863" cy="417017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25756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2218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  <p15:guide id="9" orient="horz" pos="3229">
          <p15:clr>
            <a:srgbClr val="FBAE40"/>
          </p15:clr>
        </p15:guide>
        <p15:guide id="10" orient="horz" pos="3433">
          <p15:clr>
            <a:srgbClr val="FBAE40"/>
          </p15:clr>
        </p15:guide>
        <p15:guide id="11" pos="1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3" y="233280"/>
            <a:ext cx="11323863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89771" y="1661823"/>
            <a:ext cx="11323863" cy="7786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6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1" y="2699863"/>
            <a:ext cx="11323863" cy="313213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25756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0507" y="233280"/>
            <a:ext cx="11323200" cy="126912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3119" y="1796415"/>
            <a:ext cx="5532965" cy="3915586"/>
          </a:xfrm>
          <a:prstGeom prst="rect">
            <a:avLst/>
          </a:prstGeom>
        </p:spPr>
        <p:txBody>
          <a:bodyPr lIns="0" tIns="0" rIns="0" bIns="0"/>
          <a:lstStyle>
            <a:lvl1pPr marL="411480" marR="0" indent="-411480" algn="l" defTabSz="822960" rtl="0" eaLnBrk="1" fontAlgn="auto" latinLnBrk="0" hangingPunct="1">
              <a:lnSpc>
                <a:spcPts val="264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42900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75918" y="1796415"/>
            <a:ext cx="5437716" cy="3915586"/>
          </a:xfrm>
          <a:prstGeom prst="rect">
            <a:avLst/>
          </a:prstGeom>
        </p:spPr>
        <p:txBody>
          <a:bodyPr lIns="0" tIns="0" rIns="0" bIns="0"/>
          <a:lstStyle>
            <a:lvl1pPr marL="411480" marR="0" indent="-411480" algn="l" defTabSz="822960" rtl="0" eaLnBrk="1" fontAlgn="auto" latinLnBrk="0" hangingPunct="1">
              <a:lnSpc>
                <a:spcPts val="264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42900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4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9" y="0"/>
            <a:ext cx="5910943" cy="6858000"/>
          </a:xfrm>
          <a:prstGeom prst="rect">
            <a:avLst/>
          </a:prstGeom>
        </p:spPr>
        <p:txBody>
          <a:bodyPr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8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image.</a:t>
            </a:r>
          </a:p>
          <a:p>
            <a:endParaRPr lang="fi-FI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20" y="1811383"/>
            <a:ext cx="5402961" cy="39006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52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8802" y="233280"/>
            <a:ext cx="5402961" cy="127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chemeClr val="tx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8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16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07331" y="0"/>
            <a:ext cx="6184671" cy="6858000"/>
          </a:xfrm>
          <a:prstGeom prst="rect">
            <a:avLst/>
          </a:prstGeom>
        </p:spPr>
        <p:txBody>
          <a:bodyPr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8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1"/>
            <a:ext cx="5359492" cy="502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396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6" y="6129236"/>
            <a:ext cx="2175775" cy="4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60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29">
          <p15:clr>
            <a:srgbClr val="FBAE40"/>
          </p15:clr>
        </p15:guide>
        <p15:guide id="2" orient="horz" pos="3433">
          <p15:clr>
            <a:srgbClr val="FBAE40"/>
          </p15:clr>
        </p15:guide>
        <p15:guide id="3" pos="1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6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59765" y="2345900"/>
            <a:ext cx="10863556" cy="2554282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4800"/>
              </a:lnSpc>
              <a:spcBef>
                <a:spcPts val="0"/>
              </a:spcBef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6" y="6129236"/>
            <a:ext cx="2175775" cy="4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39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9" y="3487878"/>
            <a:ext cx="4020608" cy="21935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60"/>
              </a:lnSpc>
              <a:spcBef>
                <a:spcPts val="0"/>
              </a:spcBef>
              <a:buNone/>
              <a:defRPr sz="3360" b="1" i="0" baseline="0">
                <a:solidFill>
                  <a:schemeClr val="tx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9" y="692151"/>
            <a:ext cx="4020608" cy="2330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buNone/>
              <a:defRPr sz="4800" b="1" baseline="0">
                <a:solidFill>
                  <a:srgbClr val="78BE20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872039" y="692151"/>
            <a:ext cx="6840536" cy="4989254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82296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162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2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sem. </a:t>
            </a:r>
            <a:r>
              <a:rPr lang="en-US" dirty="0" err="1"/>
              <a:t>Quisque</a:t>
            </a:r>
            <a:r>
              <a:rPr lang="en-US" dirty="0"/>
              <a:t> ligula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</a:p>
          <a:p>
            <a:pPr marL="0" marR="0" lvl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</a:t>
            </a:r>
            <a:r>
              <a:rPr lang="en-US" dirty="0" err="1"/>
              <a:t>consectetuer</a:t>
            </a:r>
            <a:r>
              <a:rPr lang="en-US" dirty="0"/>
              <a:t>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magna </a:t>
            </a:r>
            <a:r>
              <a:rPr lang="en-US" dirty="0" err="1"/>
              <a:t>condimentum</a:t>
            </a:r>
            <a:r>
              <a:rPr lang="en-US" dirty="0"/>
              <a:t> vel. 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6146840"/>
            <a:ext cx="2296335" cy="4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1/10/2022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9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itiveimpactrating.org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urvey.pirdashboard.org/index.php?r=survey/index&amp;sid=538234&amp;token=ZIIEMOEMJKCQBXJ&amp;newtest=Y&amp;c=029BX8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0DB8113-921F-47B4-AA04-B9860C9DCE58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4952"/>
          <a:stretch>
            <a:fillRect/>
          </a:stretch>
        </p:blipFill>
        <p:spPr bwMode="auto">
          <a:xfrm>
            <a:off x="6835366" y="550701"/>
            <a:ext cx="4730089" cy="61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24CA1-F15C-4C3C-85D8-C40719798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459" y="1478691"/>
            <a:ext cx="5050456" cy="4254289"/>
          </a:xfrm>
        </p:spPr>
        <p:txBody>
          <a:bodyPr lIns="0" tIns="0" rIns="0" bIns="0" anchor="t"/>
          <a:lstStyle/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PIR is a student-led survey which measures the positive impacts of a business school, from a student perspective​</a:t>
            </a:r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Students rate their school, and the results will be used to develop the school for more positive impacts​</a:t>
            </a:r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The rating is open until February 1​ and we encourage all our School’s BSc and MSc students to take the survey!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0" dirty="0"/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results of the 2022 Edition of the Positive Impact Rating will be launched at an international event in Spring 2022</a:t>
            </a:r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411480" indent="-4114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ea typeface="+mn-lt"/>
                <a:cs typeface="+mn-lt"/>
              </a:rPr>
              <a:t>More information:</a:t>
            </a:r>
            <a:br>
              <a:rPr lang="en-US" sz="1600" b="0" dirty="0">
                <a:hlinkClick r:id="rId3"/>
              </a:rPr>
            </a:br>
            <a:r>
              <a:rPr lang="en-US" sz="1600" b="0" dirty="0">
                <a:hlinkClick r:id="rId3"/>
              </a:rPr>
              <a:t>www.positiveimpactrating.org</a:t>
            </a:r>
            <a:r>
              <a:rPr lang="en-US" sz="1600" dirty="0"/>
              <a:t> </a:t>
            </a:r>
            <a:endParaRPr lang="fi-FI" sz="1600" b="0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7FF1B-0673-41A2-81DC-314EDE707EF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62938" y="286753"/>
            <a:ext cx="6523489" cy="1270080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80" dirty="0"/>
              <a:t>School of Business participates in the 2022 Positive Impact Rating (PIR)</a:t>
            </a:r>
            <a:endParaRPr lang="fi-FI" sz="288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47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B30F-A2D7-4071-905C-33A0E724B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967" y="2319084"/>
            <a:ext cx="4153806" cy="3900617"/>
          </a:xfrm>
        </p:spPr>
        <p:txBody>
          <a:bodyPr/>
          <a:lstStyle/>
          <a:p>
            <a:r>
              <a:rPr lang="en-US" b="0" dirty="0"/>
              <a:t>Please use a few minutes </a:t>
            </a:r>
          </a:p>
          <a:p>
            <a:r>
              <a:rPr lang="en-US" b="0" dirty="0"/>
              <a:t>to take the PIR survey now! </a:t>
            </a:r>
          </a:p>
          <a:p>
            <a:endParaRPr lang="en-US" b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001F85-6296-463B-8B4D-C44E108E347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22367" y="638299"/>
            <a:ext cx="5402961" cy="1270080"/>
          </a:xfrm>
        </p:spPr>
        <p:txBody>
          <a:bodyPr/>
          <a:lstStyle/>
          <a:p>
            <a:r>
              <a:rPr lang="en-US" dirty="0"/>
              <a:t>Take the PIR survey now!</a:t>
            </a:r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528AD-5FC8-4868-951B-06091B8F1B90}"/>
              </a:ext>
            </a:extLst>
          </p:cNvPr>
          <p:cNvSpPr txBox="1"/>
          <p:nvPr/>
        </p:nvSpPr>
        <p:spPr>
          <a:xfrm>
            <a:off x="7066191" y="4269392"/>
            <a:ext cx="409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2"/>
              </a:rPr>
              <a:t>https://survey.pirdashboard.org/index.php?r=survey/index&amp;sid=538234&amp;token=ZIIEMOEMJKCQBXJ&amp;newtest=Y&amp;c=029BX85</a:t>
            </a:r>
            <a:r>
              <a:rPr lang="fi-FI" dirty="0"/>
              <a:t>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7A09CF6-E9DF-4132-A461-DCA2C294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4952"/>
          <a:stretch>
            <a:fillRect/>
          </a:stretch>
        </p:blipFill>
        <p:spPr bwMode="auto">
          <a:xfrm>
            <a:off x="3390232" y="4655647"/>
            <a:ext cx="2201133" cy="28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6" descr="Qr code&#10;&#10;Description automatically generated">
            <a:extLst>
              <a:ext uri="{FF2B5EF4-FFF2-40B4-BE49-F238E27FC236}">
                <a16:creationId xmlns:a16="http://schemas.microsoft.com/office/drawing/2014/main" id="{653B3789-93A1-448D-9F91-575DE7EA609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r="6910"/>
          <a:stretch>
            <a:fillRect/>
          </a:stretch>
        </p:blipFill>
        <p:spPr>
          <a:xfrm>
            <a:off x="7322052" y="303133"/>
            <a:ext cx="3184710" cy="3694968"/>
          </a:xfrm>
        </p:spPr>
      </p:pic>
    </p:spTree>
    <p:extLst>
      <p:ext uri="{BB962C8B-B14F-4D97-AF65-F5344CB8AC3E}">
        <p14:creationId xmlns:p14="http://schemas.microsoft.com/office/powerpoint/2010/main" val="162482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0070C0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EF80805E-B363-4816-B6FF-E3C5BA4978C3}" vid="{F2200614-5F8D-44F1-A0DA-B0040D6425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157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Arial</vt:lpstr>
      <vt:lpstr>Office-teema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Rosin Susanna</dc:creator>
  <cp:lastModifiedBy>Rosin Susanna</cp:lastModifiedBy>
  <cp:revision>17</cp:revision>
  <dcterms:created xsi:type="dcterms:W3CDTF">2021-01-14T05:51:04Z</dcterms:created>
  <dcterms:modified xsi:type="dcterms:W3CDTF">2022-01-10T08:06:21Z</dcterms:modified>
</cp:coreProperties>
</file>