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</p:sldMasterIdLst>
  <p:notesMasterIdLst>
    <p:notesMasterId r:id="rId32"/>
  </p:notesMasterIdLst>
  <p:sldIdLst>
    <p:sldId id="278" r:id="rId3"/>
    <p:sldId id="257" r:id="rId4"/>
    <p:sldId id="288" r:id="rId5"/>
    <p:sldId id="258" r:id="rId6"/>
    <p:sldId id="259" r:id="rId7"/>
    <p:sldId id="260" r:id="rId8"/>
    <p:sldId id="263" r:id="rId9"/>
    <p:sldId id="324" r:id="rId10"/>
    <p:sldId id="261" r:id="rId11"/>
    <p:sldId id="299" r:id="rId12"/>
    <p:sldId id="312" r:id="rId13"/>
    <p:sldId id="322" r:id="rId14"/>
    <p:sldId id="262" r:id="rId15"/>
    <p:sldId id="302" r:id="rId16"/>
    <p:sldId id="315" r:id="rId17"/>
    <p:sldId id="323" r:id="rId18"/>
    <p:sldId id="301" r:id="rId19"/>
    <p:sldId id="313" r:id="rId20"/>
    <p:sldId id="274" r:id="rId21"/>
    <p:sldId id="314" r:id="rId22"/>
    <p:sldId id="326" r:id="rId23"/>
    <p:sldId id="316" r:id="rId24"/>
    <p:sldId id="317" r:id="rId25"/>
    <p:sldId id="277" r:id="rId26"/>
    <p:sldId id="273" r:id="rId27"/>
    <p:sldId id="318" r:id="rId28"/>
    <p:sldId id="285" r:id="rId29"/>
    <p:sldId id="321" r:id="rId30"/>
    <p:sldId id="325" r:id="rId31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ominen Salli" initials="TS" lastIdx="0" clrIdx="0">
    <p:extLst>
      <p:ext uri="{19B8F6BF-5375-455C-9EA6-DF929625EA0E}">
        <p15:presenceInfo xmlns:p15="http://schemas.microsoft.com/office/powerpoint/2012/main" userId="S-1-5-21-2413826791-1553473826-2432194272-1212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6"/>
          </a:solidFill>
        </a:fill>
      </a:tcStyle>
    </a:wholeTbl>
    <a:band2H>
      <a:tcTxStyle/>
      <a:tcStyle>
        <a:tcBdr/>
        <a:fill>
          <a:solidFill>
            <a:srgbClr val="E6E9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1"/>
          </a:solidFill>
        </a:fill>
      </a:tcStyle>
    </a:wholeTbl>
    <a:band2H>
      <a:tcTxStyle/>
      <a:tcStyle>
        <a:tcBdr/>
        <a:fill>
          <a:solidFill>
            <a:srgbClr val="E6EE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BE2CE-7A77-4482-9E15-A3063F8230E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8329801-6374-4AD8-BB75-0CC6A9B1A1FA}">
      <dgm:prSet phldrT="[Text]"/>
      <dgm:spPr>
        <a:solidFill>
          <a:srgbClr val="E7DCD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Opiskelu</a:t>
          </a:r>
          <a:endParaRPr lang="en-US" dirty="0">
            <a:solidFill>
              <a:schemeClr val="tx1"/>
            </a:solidFill>
          </a:endParaRPr>
        </a:p>
      </dgm:t>
    </dgm:pt>
    <dgm:pt modelId="{5709166F-A002-484C-8AB4-825E51A93070}" type="parTrans" cxnId="{FD10525C-B72A-4B1D-9737-29938D1C9D8C}">
      <dgm:prSet/>
      <dgm:spPr/>
      <dgm:t>
        <a:bodyPr/>
        <a:lstStyle/>
        <a:p>
          <a:endParaRPr lang="en-US"/>
        </a:p>
      </dgm:t>
    </dgm:pt>
    <dgm:pt modelId="{FE69DD7A-F3F2-42D8-99CA-BC30A1A74AF7}" type="sibTrans" cxnId="{FD10525C-B72A-4B1D-9737-29938D1C9D8C}">
      <dgm:prSet/>
      <dgm:spPr/>
      <dgm:t>
        <a:bodyPr/>
        <a:lstStyle/>
        <a:p>
          <a:endParaRPr lang="en-US"/>
        </a:p>
      </dgm:t>
    </dgm:pt>
    <dgm:pt modelId="{B7640CBB-8063-4E01-9C85-798211F81157}">
      <dgm:prSet phldrT="[Text]"/>
      <dgm:spPr>
        <a:solidFill>
          <a:srgbClr val="EFEA9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Vapaa-aika</a:t>
          </a:r>
          <a:endParaRPr lang="en-US" dirty="0">
            <a:solidFill>
              <a:schemeClr val="tx1"/>
            </a:solidFill>
          </a:endParaRPr>
        </a:p>
      </dgm:t>
    </dgm:pt>
    <dgm:pt modelId="{5C47C9BD-0836-41B7-A19C-3ADD3E3CEDAE}" type="parTrans" cxnId="{06B79A41-4812-4EC3-8726-8BB6580E4F17}">
      <dgm:prSet/>
      <dgm:spPr/>
      <dgm:t>
        <a:bodyPr/>
        <a:lstStyle/>
        <a:p>
          <a:endParaRPr lang="en-US"/>
        </a:p>
      </dgm:t>
    </dgm:pt>
    <dgm:pt modelId="{5B245FF5-6552-4587-A144-DDCFCD25907C}" type="sibTrans" cxnId="{06B79A41-4812-4EC3-8726-8BB6580E4F17}">
      <dgm:prSet/>
      <dgm:spPr/>
      <dgm:t>
        <a:bodyPr/>
        <a:lstStyle/>
        <a:p>
          <a:endParaRPr lang="en-US"/>
        </a:p>
      </dgm:t>
    </dgm:pt>
    <dgm:pt modelId="{63C7755F-0C87-431C-8AE1-C16BAABD8950}">
      <dgm:prSet phldrT="[Text]"/>
      <dgm:spPr>
        <a:solidFill>
          <a:srgbClr val="A7DBD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Uni</a:t>
          </a:r>
          <a:endParaRPr lang="en-US" dirty="0">
            <a:solidFill>
              <a:schemeClr val="tx1"/>
            </a:solidFill>
          </a:endParaRPr>
        </a:p>
      </dgm:t>
    </dgm:pt>
    <dgm:pt modelId="{4D216486-EE53-4803-95B4-9EBF50D3D0C6}" type="parTrans" cxnId="{E3D165F7-C4FB-4F96-B66A-1C26AB4B4D77}">
      <dgm:prSet/>
      <dgm:spPr/>
      <dgm:t>
        <a:bodyPr/>
        <a:lstStyle/>
        <a:p>
          <a:endParaRPr lang="en-US"/>
        </a:p>
      </dgm:t>
    </dgm:pt>
    <dgm:pt modelId="{303D6AFF-4552-48FD-8D52-E2EB7410B0FA}" type="sibTrans" cxnId="{E3D165F7-C4FB-4F96-B66A-1C26AB4B4D77}">
      <dgm:prSet/>
      <dgm:spPr/>
      <dgm:t>
        <a:bodyPr/>
        <a:lstStyle/>
        <a:p>
          <a:endParaRPr lang="en-US"/>
        </a:p>
      </dgm:t>
    </dgm:pt>
    <dgm:pt modelId="{B374C4AF-406B-40E3-BDBB-19DD4246CFD7}" type="pres">
      <dgm:prSet presAssocID="{8DEBE2CE-7A77-4482-9E15-A3063F8230EA}" presName="compositeShape" presStyleCnt="0">
        <dgm:presLayoutVars>
          <dgm:chMax val="7"/>
          <dgm:dir/>
          <dgm:resizeHandles val="exact"/>
        </dgm:presLayoutVars>
      </dgm:prSet>
      <dgm:spPr/>
    </dgm:pt>
    <dgm:pt modelId="{5D1C08FE-8708-435F-9B0C-45228274E99B}" type="pres">
      <dgm:prSet presAssocID="{8DEBE2CE-7A77-4482-9E15-A3063F8230EA}" presName="wedge1" presStyleLbl="node1" presStyleIdx="0" presStyleCnt="3" custLinFactNeighborX="-3705" custLinFactNeighborY="2042"/>
      <dgm:spPr/>
    </dgm:pt>
    <dgm:pt modelId="{E6B427CC-B115-4F27-9FCE-62B459DD6ECB}" type="pres">
      <dgm:prSet presAssocID="{8DEBE2CE-7A77-4482-9E15-A3063F8230E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B8506F-4B3A-4D80-B2C0-D252D4076CF9}" type="pres">
      <dgm:prSet presAssocID="{8DEBE2CE-7A77-4482-9E15-A3063F8230EA}" presName="wedge2" presStyleLbl="node1" presStyleIdx="1" presStyleCnt="3" custLinFactNeighborX="-323" custLinFactNeighborY="2259"/>
      <dgm:spPr/>
    </dgm:pt>
    <dgm:pt modelId="{8D05FE26-7863-485D-B68A-BC38888E7B0F}" type="pres">
      <dgm:prSet presAssocID="{8DEBE2CE-7A77-4482-9E15-A3063F8230E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37B6C06-A4C8-4114-B47F-3C55FCD26B5E}" type="pres">
      <dgm:prSet presAssocID="{8DEBE2CE-7A77-4482-9E15-A3063F8230EA}" presName="wedge3" presStyleLbl="node1" presStyleIdx="2" presStyleCnt="3" custLinFactNeighborX="-1483" custLinFactNeighborY="-935"/>
      <dgm:spPr/>
    </dgm:pt>
    <dgm:pt modelId="{E7CF222B-648C-473F-B628-92E8B7EB01D4}" type="pres">
      <dgm:prSet presAssocID="{8DEBE2CE-7A77-4482-9E15-A3063F8230E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B13880A-7B5E-4B81-BDC1-AC65DC73FA97}" type="presOf" srcId="{B7640CBB-8063-4E01-9C85-798211F81157}" destId="{35B8506F-4B3A-4D80-B2C0-D252D4076CF9}" srcOrd="0" destOrd="0" presId="urn:microsoft.com/office/officeart/2005/8/layout/chart3"/>
    <dgm:cxn modelId="{6ECCD31C-C0E7-484D-8151-7CBD94F4DCEC}" type="presOf" srcId="{58329801-6374-4AD8-BB75-0CC6A9B1A1FA}" destId="{5D1C08FE-8708-435F-9B0C-45228274E99B}" srcOrd="0" destOrd="0" presId="urn:microsoft.com/office/officeart/2005/8/layout/chart3"/>
    <dgm:cxn modelId="{3D2BF038-4F38-4C41-8647-1B3C86578B0E}" type="presOf" srcId="{B7640CBB-8063-4E01-9C85-798211F81157}" destId="{8D05FE26-7863-485D-B68A-BC38888E7B0F}" srcOrd="1" destOrd="0" presId="urn:microsoft.com/office/officeart/2005/8/layout/chart3"/>
    <dgm:cxn modelId="{FD10525C-B72A-4B1D-9737-29938D1C9D8C}" srcId="{8DEBE2CE-7A77-4482-9E15-A3063F8230EA}" destId="{58329801-6374-4AD8-BB75-0CC6A9B1A1FA}" srcOrd="0" destOrd="0" parTransId="{5709166F-A002-484C-8AB4-825E51A93070}" sibTransId="{FE69DD7A-F3F2-42D8-99CA-BC30A1A74AF7}"/>
    <dgm:cxn modelId="{06B79A41-4812-4EC3-8726-8BB6580E4F17}" srcId="{8DEBE2CE-7A77-4482-9E15-A3063F8230EA}" destId="{B7640CBB-8063-4E01-9C85-798211F81157}" srcOrd="1" destOrd="0" parTransId="{5C47C9BD-0836-41B7-A19C-3ADD3E3CEDAE}" sibTransId="{5B245FF5-6552-4587-A144-DDCFCD25907C}"/>
    <dgm:cxn modelId="{DBFB8A50-3A02-460A-97C9-CB4D4220758E}" type="presOf" srcId="{8DEBE2CE-7A77-4482-9E15-A3063F8230EA}" destId="{B374C4AF-406B-40E3-BDBB-19DD4246CFD7}" srcOrd="0" destOrd="0" presId="urn:microsoft.com/office/officeart/2005/8/layout/chart3"/>
    <dgm:cxn modelId="{4C49C077-BBDC-4FC6-ACD6-8EF460AE60A9}" type="presOf" srcId="{58329801-6374-4AD8-BB75-0CC6A9B1A1FA}" destId="{E6B427CC-B115-4F27-9FCE-62B459DD6ECB}" srcOrd="1" destOrd="0" presId="urn:microsoft.com/office/officeart/2005/8/layout/chart3"/>
    <dgm:cxn modelId="{47774EB6-5BB8-4179-B9F9-70C25C2D1CB3}" type="presOf" srcId="{63C7755F-0C87-431C-8AE1-C16BAABD8950}" destId="{E7CF222B-648C-473F-B628-92E8B7EB01D4}" srcOrd="1" destOrd="0" presId="urn:microsoft.com/office/officeart/2005/8/layout/chart3"/>
    <dgm:cxn modelId="{FD55ACBC-10FD-4B7D-956A-C7AFC782A13B}" type="presOf" srcId="{63C7755F-0C87-431C-8AE1-C16BAABD8950}" destId="{937B6C06-A4C8-4114-B47F-3C55FCD26B5E}" srcOrd="0" destOrd="0" presId="urn:microsoft.com/office/officeart/2005/8/layout/chart3"/>
    <dgm:cxn modelId="{E3D165F7-C4FB-4F96-B66A-1C26AB4B4D77}" srcId="{8DEBE2CE-7A77-4482-9E15-A3063F8230EA}" destId="{63C7755F-0C87-431C-8AE1-C16BAABD8950}" srcOrd="2" destOrd="0" parTransId="{4D216486-EE53-4803-95B4-9EBF50D3D0C6}" sibTransId="{303D6AFF-4552-48FD-8D52-E2EB7410B0FA}"/>
    <dgm:cxn modelId="{EE5216B9-16A3-47F5-9CD1-F29955FAB475}" type="presParOf" srcId="{B374C4AF-406B-40E3-BDBB-19DD4246CFD7}" destId="{5D1C08FE-8708-435F-9B0C-45228274E99B}" srcOrd="0" destOrd="0" presId="urn:microsoft.com/office/officeart/2005/8/layout/chart3"/>
    <dgm:cxn modelId="{70386190-1FE3-4A67-A2CD-F60F01BBC864}" type="presParOf" srcId="{B374C4AF-406B-40E3-BDBB-19DD4246CFD7}" destId="{E6B427CC-B115-4F27-9FCE-62B459DD6ECB}" srcOrd="1" destOrd="0" presId="urn:microsoft.com/office/officeart/2005/8/layout/chart3"/>
    <dgm:cxn modelId="{5B26BA3F-2172-4F1D-9D79-4103D545763C}" type="presParOf" srcId="{B374C4AF-406B-40E3-BDBB-19DD4246CFD7}" destId="{35B8506F-4B3A-4D80-B2C0-D252D4076CF9}" srcOrd="2" destOrd="0" presId="urn:microsoft.com/office/officeart/2005/8/layout/chart3"/>
    <dgm:cxn modelId="{9BFD48EC-55BC-45A7-98D8-77BC18B448A4}" type="presParOf" srcId="{B374C4AF-406B-40E3-BDBB-19DD4246CFD7}" destId="{8D05FE26-7863-485D-B68A-BC38888E7B0F}" srcOrd="3" destOrd="0" presId="urn:microsoft.com/office/officeart/2005/8/layout/chart3"/>
    <dgm:cxn modelId="{5CCD449A-ACCE-49A1-83F6-00A6F6BC9597}" type="presParOf" srcId="{B374C4AF-406B-40E3-BDBB-19DD4246CFD7}" destId="{937B6C06-A4C8-4114-B47F-3C55FCD26B5E}" srcOrd="4" destOrd="0" presId="urn:microsoft.com/office/officeart/2005/8/layout/chart3"/>
    <dgm:cxn modelId="{8252BCF9-CC9B-47E6-93BB-448244C1E5BC}" type="presParOf" srcId="{B374C4AF-406B-40E3-BDBB-19DD4246CFD7}" destId="{E7CF222B-648C-473F-B628-92E8B7EB01D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C08FE-8708-435F-9B0C-45228274E99B}">
      <dsp:nvSpPr>
        <dsp:cNvPr id="0" name=""/>
        <dsp:cNvSpPr/>
      </dsp:nvSpPr>
      <dsp:spPr>
        <a:xfrm>
          <a:off x="1302625" y="344028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rgbClr val="E7DCD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Opiskelu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58654" y="973948"/>
        <a:ext cx="1158240" cy="1137920"/>
      </dsp:txXfrm>
    </dsp:sp>
    <dsp:sp modelId="{35B8506F-4B3A-4D80-B2C0-D252D4076CF9}">
      <dsp:nvSpPr>
        <dsp:cNvPr id="0" name=""/>
        <dsp:cNvSpPr/>
      </dsp:nvSpPr>
      <dsp:spPr>
        <a:xfrm>
          <a:off x="1242107" y="453036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rgbClr val="EFEA9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Vapaa-aika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176827" y="2606956"/>
        <a:ext cx="1544320" cy="1056640"/>
      </dsp:txXfrm>
    </dsp:sp>
    <dsp:sp modelId="{937B6C06-A4C8-4114-B47F-3C55FCD26B5E}">
      <dsp:nvSpPr>
        <dsp:cNvPr id="0" name=""/>
        <dsp:cNvSpPr/>
      </dsp:nvSpPr>
      <dsp:spPr>
        <a:xfrm>
          <a:off x="1202508" y="344001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rgbClr val="A7DBD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Uni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568268" y="1014561"/>
        <a:ext cx="1158240" cy="113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alto.cloud.panopto.eu/Panopto/Pages/Viewer.aspx?id=58fbda62-8cf4-4b5f-92f7-ac3a00d9124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courses.aalto.fi/course/view.php?id=27938&amp;section=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courses.aalto.fi/mod/page/view.php?id=673887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i="1" dirty="0">
                <a:effectLst/>
                <a:latin typeface="+mn-lt"/>
                <a:ea typeface="+mn-ea"/>
                <a:cs typeface="+mn-cs"/>
                <a:sym typeface="Calibri"/>
              </a:rPr>
              <a:t>Richardson et al. 2012 </a:t>
            </a:r>
            <a:r>
              <a:rPr lang="fi-FI" sz="1200" i="1" dirty="0" err="1">
                <a:effectLst/>
                <a:latin typeface="+mn-lt"/>
                <a:ea typeface="+mn-ea"/>
                <a:cs typeface="+mn-cs"/>
                <a:sym typeface="Calibri"/>
              </a:rPr>
              <a:t>Psychological</a:t>
            </a:r>
            <a:r>
              <a:rPr lang="fi-FI" sz="1200" i="1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fi-FI" sz="1200" i="1" dirty="0" err="1">
                <a:effectLst/>
                <a:latin typeface="+mn-lt"/>
                <a:ea typeface="+mn-ea"/>
                <a:cs typeface="+mn-cs"/>
                <a:sym typeface="Calibri"/>
              </a:rPr>
              <a:t>Correlates</a:t>
            </a:r>
            <a:r>
              <a:rPr lang="fi-FI" sz="1200" i="1" dirty="0">
                <a:effectLst/>
                <a:latin typeface="+mn-lt"/>
                <a:ea typeface="+mn-ea"/>
                <a:cs typeface="+mn-cs"/>
                <a:sym typeface="Calibri"/>
              </a:rPr>
              <a:t> of </a:t>
            </a:r>
            <a:r>
              <a:rPr lang="fi-FI" sz="1200" i="1" dirty="0" err="1">
                <a:effectLst/>
                <a:latin typeface="+mn-lt"/>
                <a:ea typeface="+mn-ea"/>
                <a:cs typeface="+mn-cs"/>
                <a:sym typeface="Calibri"/>
              </a:rPr>
              <a:t>University</a:t>
            </a:r>
            <a:r>
              <a:rPr lang="fi-FI" sz="1200" i="1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fi-FI" sz="1200" i="1" dirty="0" err="1">
                <a:effectLst/>
                <a:latin typeface="+mn-lt"/>
                <a:ea typeface="+mn-ea"/>
                <a:cs typeface="+mn-cs"/>
                <a:sym typeface="Calibri"/>
              </a:rPr>
              <a:t>Students</a:t>
            </a:r>
            <a:r>
              <a:rPr lang="fi-FI" sz="1200" i="1" dirty="0">
                <a:effectLst/>
                <a:latin typeface="+mn-lt"/>
                <a:ea typeface="+mn-ea"/>
                <a:cs typeface="+mn-cs"/>
                <a:sym typeface="Calibri"/>
              </a:rPr>
              <a:t>’ </a:t>
            </a:r>
            <a:r>
              <a:rPr lang="fi-FI" sz="1200" i="1" dirty="0" err="1">
                <a:effectLst/>
                <a:latin typeface="+mn-lt"/>
                <a:ea typeface="+mn-ea"/>
                <a:cs typeface="+mn-cs"/>
                <a:sym typeface="Calibri"/>
              </a:rPr>
              <a:t>Academic</a:t>
            </a:r>
            <a:r>
              <a:rPr lang="fi-FI" sz="1200" i="1" dirty="0">
                <a:effectLst/>
                <a:latin typeface="+mn-lt"/>
                <a:ea typeface="+mn-ea"/>
                <a:cs typeface="+mn-cs"/>
                <a:sym typeface="Calibri"/>
              </a:rPr>
              <a:t> Performance: Meta-</a:t>
            </a:r>
            <a:r>
              <a:rPr lang="fi-FI" sz="1200" i="1" dirty="0" err="1">
                <a:effectLst/>
                <a:latin typeface="+mn-lt"/>
                <a:ea typeface="+mn-ea"/>
                <a:cs typeface="+mn-cs"/>
                <a:sym typeface="Calibri"/>
              </a:rPr>
              <a:t>analysis</a:t>
            </a:r>
            <a:r>
              <a:rPr lang="fi-FI" sz="1200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402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Rutiinit</a:t>
            </a:r>
            <a:r>
              <a:rPr lang="en-US" dirty="0"/>
              <a:t> </a:t>
            </a:r>
            <a:r>
              <a:rPr lang="en-US" dirty="0" err="1"/>
              <a:t>kantaa</a:t>
            </a:r>
            <a:r>
              <a:rPr lang="en-US" dirty="0"/>
              <a:t>, 21 </a:t>
            </a:r>
            <a:r>
              <a:rPr lang="en-US" dirty="0" err="1"/>
              <a:t>ekaa</a:t>
            </a:r>
            <a:r>
              <a:rPr lang="en-US" dirty="0"/>
              <a:t> </a:t>
            </a:r>
            <a:r>
              <a:rPr lang="en-US" dirty="0" err="1"/>
              <a:t>kertaa</a:t>
            </a:r>
            <a:r>
              <a:rPr lang="en-US" dirty="0"/>
              <a:t> </a:t>
            </a:r>
            <a:r>
              <a:rPr lang="en-US" dirty="0" err="1"/>
              <a:t>vaikeita</a:t>
            </a:r>
            <a:r>
              <a:rPr lang="en-US" dirty="0"/>
              <a:t>, </a:t>
            </a:r>
            <a:r>
              <a:rPr lang="en-US" dirty="0" err="1"/>
              <a:t>tarvitsee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energiaa</a:t>
            </a:r>
            <a:r>
              <a:rPr lang="en-US" dirty="0"/>
              <a:t> ja </a:t>
            </a:r>
            <a:r>
              <a:rPr lang="en-US" dirty="0" err="1"/>
              <a:t>välittömän</a:t>
            </a:r>
            <a:r>
              <a:rPr lang="en-US" dirty="0"/>
              <a:t> </a:t>
            </a:r>
            <a:r>
              <a:rPr lang="en-US" dirty="0" err="1"/>
              <a:t>palkinnon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Rakettivertaus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99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Lähde: https://trepo.tuni.fi/bitstream/handle/10024/66816/978-951-44-8602-9.pdf?sequence=1&amp;isAllowed=y Marjo Pennonen, </a:t>
            </a:r>
            <a:r>
              <a:rPr lang="fi-FI" dirty="0" err="1"/>
              <a:t>Recovery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Stress</a:t>
            </a:r>
            <a:r>
              <a:rPr lang="fi-FI" dirty="0"/>
              <a:t> (2011)</a:t>
            </a:r>
          </a:p>
          <a:p>
            <a:pPr marL="171450" indent="-171450">
              <a:buFontTx/>
              <a:buChar char="-"/>
            </a:pPr>
            <a:r>
              <a:rPr lang="fi-FI" dirty="0"/>
              <a:t>henkilöt, jotka käyttivät</a:t>
            </a:r>
            <a:r>
              <a:rPr lang="fi-FI" baseline="0" dirty="0"/>
              <a:t> suhteellisen paljon kaikkia neljää palautumisen mekanismia, kärsivät vähiten työuupumuksesta ja uniongelmista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Palautuminen neljästä suunnasta, tauot!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44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9.02-12.50, </a:t>
            </a:r>
            <a:r>
              <a:rPr lang="fi-FI" dirty="0" err="1">
                <a:hlinkClick r:id="rId3"/>
              </a:rPr>
              <a:t>Ajankayton</a:t>
            </a:r>
            <a:r>
              <a:rPr lang="fi-FI" dirty="0">
                <a:hlinkClick r:id="rId3"/>
              </a:rPr>
              <a:t> video </a:t>
            </a:r>
            <a:r>
              <a:rPr lang="fi-FI" dirty="0" err="1">
                <a:hlinkClick r:id="rId3"/>
              </a:rPr>
              <a:t>final</a:t>
            </a:r>
            <a:r>
              <a:rPr lang="fi-FI" dirty="0">
                <a:hlinkClick r:id="rId3"/>
              </a:rPr>
              <a:t>-LIGHT (panopto.eu)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925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hlinkClick r:id="rId3"/>
              </a:rPr>
              <a:t>Course: CHEM-A1000 - Korkeakouluopiskelijan ABC, 31.08.2020-18.05.2021, </a:t>
            </a:r>
            <a:r>
              <a:rPr lang="fi-FI" dirty="0" err="1">
                <a:hlinkClick r:id="rId3"/>
              </a:rPr>
              <a:t>Section</a:t>
            </a:r>
            <a:r>
              <a:rPr lang="fi-FI" dirty="0">
                <a:hlinkClick r:id="rId3"/>
              </a:rPr>
              <a:t>: Ajankäytön hallinta (aalto.fi)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86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KAIKKI EIVÄT VOI OLLA A LUOKAN ASIOITA – HYVINVOINTIA TULEE SE, ETTÄ OSAA JÄTTÄÄ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5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S-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teet</a:t>
            </a:r>
            <a:r>
              <a:rPr lang="en-US" dirty="0"/>
              <a:t> </a:t>
            </a:r>
            <a:r>
              <a:rPr lang="en-US" dirty="0" err="1"/>
              <a:t>käytettävissä</a:t>
            </a:r>
            <a:r>
              <a:rPr lang="en-US" dirty="0"/>
              <a:t> </a:t>
            </a:r>
            <a:r>
              <a:rPr lang="en-US" dirty="0" err="1"/>
              <a:t>olevassa</a:t>
            </a:r>
            <a:r>
              <a:rPr lang="en-US" dirty="0"/>
              <a:t> </a:t>
            </a:r>
            <a:r>
              <a:rPr lang="en-US" dirty="0" err="1"/>
              <a:t>ajassa</a:t>
            </a:r>
            <a:r>
              <a:rPr lang="en-US" dirty="0"/>
              <a:t> ja </a:t>
            </a:r>
            <a:r>
              <a:rPr lang="en-US" dirty="0" err="1"/>
              <a:t>mikä</a:t>
            </a:r>
            <a:r>
              <a:rPr lang="en-US" dirty="0"/>
              <a:t> on </a:t>
            </a:r>
            <a:r>
              <a:rPr lang="en-US" dirty="0" err="1"/>
              <a:t>oletettu</a:t>
            </a:r>
            <a:r>
              <a:rPr lang="en-US" dirty="0"/>
              <a:t> </a:t>
            </a:r>
            <a:r>
              <a:rPr lang="en-US" dirty="0" err="1"/>
              <a:t>lopputulos</a:t>
            </a:r>
            <a:r>
              <a:rPr lang="en-US" dirty="0"/>
              <a:t>?</a:t>
            </a:r>
          </a:p>
          <a:p>
            <a:r>
              <a:rPr lang="en-US" dirty="0"/>
              <a:t>M-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mittaat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olet</a:t>
            </a:r>
            <a:r>
              <a:rPr lang="en-US" dirty="0"/>
              <a:t> </a:t>
            </a:r>
            <a:r>
              <a:rPr lang="en-US" dirty="0" err="1"/>
              <a:t>thnyt</a:t>
            </a:r>
            <a:r>
              <a:rPr lang="en-US" dirty="0"/>
              <a:t> </a:t>
            </a:r>
            <a:r>
              <a:rPr lang="en-US" dirty="0" err="1"/>
              <a:t>riittävästä</a:t>
            </a:r>
            <a:r>
              <a:rPr lang="en-US" dirty="0"/>
              <a:t>?</a:t>
            </a:r>
          </a:p>
          <a:p>
            <a:r>
              <a:rPr lang="en-US" dirty="0"/>
              <a:t>A- </a:t>
            </a:r>
            <a:r>
              <a:rPr lang="en-US" dirty="0" err="1"/>
              <a:t>Onko</a:t>
            </a:r>
            <a:r>
              <a:rPr lang="en-US" dirty="0"/>
              <a:t> </a:t>
            </a:r>
            <a:r>
              <a:rPr lang="en-US" dirty="0" err="1"/>
              <a:t>sinulla</a:t>
            </a:r>
            <a:r>
              <a:rPr lang="en-US" dirty="0"/>
              <a:t> </a:t>
            </a:r>
            <a:r>
              <a:rPr lang="en-US" dirty="0" err="1"/>
              <a:t>taidot</a:t>
            </a:r>
            <a:r>
              <a:rPr lang="en-US" dirty="0"/>
              <a:t> ja </a:t>
            </a:r>
            <a:r>
              <a:rPr lang="en-US" dirty="0" err="1"/>
              <a:t>tiedot</a:t>
            </a:r>
            <a:r>
              <a:rPr lang="en-US" dirty="0"/>
              <a:t>?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ehdit</a:t>
            </a:r>
            <a:r>
              <a:rPr lang="en-US" dirty="0"/>
              <a:t> </a:t>
            </a:r>
            <a:r>
              <a:rPr lang="en-US" dirty="0" err="1"/>
              <a:t>tosiasiassa</a:t>
            </a:r>
            <a:r>
              <a:rPr lang="en-US" dirty="0"/>
              <a:t> </a:t>
            </a:r>
            <a:r>
              <a:rPr lang="en-US" dirty="0" err="1"/>
              <a:t>tekemään</a:t>
            </a:r>
            <a:r>
              <a:rPr lang="en-US" dirty="0"/>
              <a:t>?</a:t>
            </a:r>
          </a:p>
          <a:p>
            <a:r>
              <a:rPr lang="en-US" dirty="0"/>
              <a:t>R-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huomioit</a:t>
            </a:r>
            <a:r>
              <a:rPr lang="en-US" dirty="0"/>
              <a:t> </a:t>
            </a:r>
            <a:r>
              <a:rPr lang="en-US" dirty="0" err="1"/>
              <a:t>tämän</a:t>
            </a:r>
            <a:r>
              <a:rPr lang="en-US" dirty="0"/>
              <a:t> </a:t>
            </a:r>
            <a:r>
              <a:rPr lang="en-US" dirty="0" err="1"/>
              <a:t>hetkisen</a:t>
            </a:r>
            <a:r>
              <a:rPr lang="en-US" dirty="0"/>
              <a:t> </a:t>
            </a:r>
            <a:r>
              <a:rPr lang="en-US" dirty="0" err="1"/>
              <a:t>välitavoitteen</a:t>
            </a:r>
            <a:r>
              <a:rPr lang="en-US" dirty="0"/>
              <a:t> </a:t>
            </a:r>
            <a:r>
              <a:rPr lang="en-US" dirty="0" err="1"/>
              <a:t>saavuttamisen</a:t>
            </a:r>
            <a:r>
              <a:rPr lang="en-US" dirty="0"/>
              <a:t>?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tuotat</a:t>
            </a:r>
            <a:r>
              <a:rPr lang="en-US" dirty="0"/>
              <a:t> </a:t>
            </a:r>
            <a:r>
              <a:rPr lang="en-US" dirty="0" err="1"/>
              <a:t>kokemuksen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olet</a:t>
            </a:r>
            <a:r>
              <a:rPr lang="en-US" dirty="0"/>
              <a:t> </a:t>
            </a:r>
            <a:r>
              <a:rPr lang="en-US" dirty="0" err="1"/>
              <a:t>saanut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 </a:t>
            </a:r>
            <a:r>
              <a:rPr lang="en-US" dirty="0" err="1"/>
              <a:t>aikaan</a:t>
            </a:r>
            <a:r>
              <a:rPr lang="en-US" dirty="0"/>
              <a:t>?</a:t>
            </a:r>
          </a:p>
          <a:p>
            <a:r>
              <a:rPr lang="en-US" dirty="0"/>
              <a:t>T- </a:t>
            </a:r>
            <a:r>
              <a:rPr lang="en-US" dirty="0" err="1"/>
              <a:t>Miten</a:t>
            </a:r>
            <a:r>
              <a:rPr lang="en-US" dirty="0"/>
              <a:t> ja </a:t>
            </a:r>
            <a:r>
              <a:rPr lang="en-US" dirty="0" err="1"/>
              <a:t>kenen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r>
              <a:rPr lang="en-US" dirty="0" err="1"/>
              <a:t>pystyt</a:t>
            </a:r>
            <a:r>
              <a:rPr lang="en-US" dirty="0"/>
              <a:t> </a:t>
            </a:r>
            <a:r>
              <a:rPr lang="en-US" dirty="0" err="1"/>
              <a:t>seuraamaan</a:t>
            </a:r>
            <a:r>
              <a:rPr lang="en-US" dirty="0"/>
              <a:t> </a:t>
            </a:r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edistymistä</a:t>
            </a:r>
            <a:r>
              <a:rPr lang="en-US" dirty="0"/>
              <a:t>?</a:t>
            </a:r>
          </a:p>
          <a:p>
            <a:r>
              <a:rPr lang="en-US" dirty="0"/>
              <a:t>E- </a:t>
            </a:r>
            <a:r>
              <a:rPr lang="en-US" dirty="0" err="1"/>
              <a:t>Arkipäivän</a:t>
            </a:r>
            <a:r>
              <a:rPr lang="en-US" dirty="0"/>
              <a:t> </a:t>
            </a:r>
            <a:r>
              <a:rPr lang="en-US" dirty="0" err="1"/>
              <a:t>tavoitteista</a:t>
            </a:r>
            <a:r>
              <a:rPr lang="en-US" dirty="0"/>
              <a:t> </a:t>
            </a:r>
            <a:r>
              <a:rPr lang="en-US" dirty="0" err="1"/>
              <a:t>kokonaiskuvaan</a:t>
            </a:r>
            <a:r>
              <a:rPr lang="en-US" dirty="0"/>
              <a:t> </a:t>
            </a:r>
            <a:r>
              <a:rPr lang="en-US" dirty="0" err="1"/>
              <a:t>pääseminen</a:t>
            </a:r>
            <a:r>
              <a:rPr lang="en-US" dirty="0"/>
              <a:t> </a:t>
            </a:r>
            <a:r>
              <a:rPr lang="en-US" dirty="0" err="1"/>
              <a:t>tukee</a:t>
            </a:r>
            <a:r>
              <a:rPr lang="en-US" dirty="0"/>
              <a:t> </a:t>
            </a:r>
            <a:r>
              <a:rPr lang="en-US" dirty="0" err="1"/>
              <a:t>motivaatiota</a:t>
            </a:r>
            <a:endParaRPr lang="en-US" dirty="0"/>
          </a:p>
          <a:p>
            <a:r>
              <a:rPr lang="en-US" dirty="0"/>
              <a:t>S- </a:t>
            </a:r>
            <a:r>
              <a:rPr lang="en-US" dirty="0" err="1"/>
              <a:t>Onko</a:t>
            </a:r>
            <a:r>
              <a:rPr lang="en-US" dirty="0"/>
              <a:t> </a:t>
            </a:r>
            <a:r>
              <a:rPr lang="en-US" dirty="0" err="1"/>
              <a:t>tavoite</a:t>
            </a:r>
            <a:r>
              <a:rPr lang="en-US" dirty="0"/>
              <a:t> </a:t>
            </a:r>
            <a:r>
              <a:rPr lang="en-US" dirty="0" err="1"/>
              <a:t>tavoittelemisen</a:t>
            </a:r>
            <a:r>
              <a:rPr lang="en-US" dirty="0"/>
              <a:t> </a:t>
            </a:r>
            <a:r>
              <a:rPr lang="en-US" dirty="0" err="1"/>
              <a:t>arvoinen</a:t>
            </a:r>
            <a:r>
              <a:rPr lang="en-US" dirty="0"/>
              <a:t>? </a:t>
            </a:r>
            <a:r>
              <a:rPr lang="en-US" dirty="0" err="1"/>
              <a:t>Miten</a:t>
            </a:r>
            <a:r>
              <a:rPr lang="en-US" dirty="0"/>
              <a:t> se </a:t>
            </a:r>
            <a:r>
              <a:rPr lang="en-US" dirty="0" err="1"/>
              <a:t>kytkeytyy</a:t>
            </a:r>
            <a:r>
              <a:rPr lang="en-US" dirty="0"/>
              <a:t> </a:t>
            </a:r>
            <a:r>
              <a:rPr lang="en-US" dirty="0" err="1"/>
              <a:t>kokonaiskuvaan</a:t>
            </a:r>
            <a:r>
              <a:rPr lang="en-US" dirty="0"/>
              <a:t>?</a:t>
            </a:r>
          </a:p>
          <a:p>
            <a:r>
              <a:rPr lang="en-US" dirty="0"/>
              <a:t>T- </a:t>
            </a:r>
            <a:r>
              <a:rPr lang="en-US" dirty="0" err="1"/>
              <a:t>Tavoitteet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jakaa</a:t>
            </a:r>
            <a:r>
              <a:rPr lang="en-US" dirty="0"/>
              <a:t> ja </a:t>
            </a:r>
            <a:r>
              <a:rPr lang="en-US" dirty="0" err="1"/>
              <a:t>niistä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kertoa</a:t>
            </a:r>
            <a:r>
              <a:rPr lang="en-US" dirty="0"/>
              <a:t> </a:t>
            </a:r>
            <a:r>
              <a:rPr lang="en-US" dirty="0" err="1"/>
              <a:t>muille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Kirja</a:t>
            </a:r>
            <a:r>
              <a:rPr lang="en-US" dirty="0"/>
              <a:t> </a:t>
            </a:r>
            <a:r>
              <a:rPr lang="en-US" dirty="0" err="1"/>
              <a:t>Järki</a:t>
            </a:r>
            <a:r>
              <a:rPr lang="en-US" dirty="0"/>
              <a:t> </a:t>
            </a:r>
            <a:r>
              <a:rPr lang="en-US" dirty="0" err="1"/>
              <a:t>töihin</a:t>
            </a:r>
            <a:r>
              <a:rPr lang="en-US" dirty="0"/>
              <a:t>, Paju &amp; </a:t>
            </a:r>
            <a:r>
              <a:rPr lang="en-US" dirty="0" err="1"/>
              <a:t>Riekki</a:t>
            </a:r>
            <a:r>
              <a:rPr lang="en-US" dirty="0"/>
              <a:t>, 2020)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8815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CHEM-A1000_1144232922: Viikkosuunnitelman tekeminen -ohjeet (aalto.fi)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867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Title Text"/>
          <p:cNvSpPr>
            <a:spLocks noGrp="1"/>
          </p:cNvSpPr>
          <p:nvPr>
            <p:ph type="title"/>
          </p:nvPr>
        </p:nvSpPr>
        <p:spPr>
          <a:xfrm>
            <a:off x="468312" y="1633364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07364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1" y="4732370"/>
            <a:ext cx="197987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4730906"/>
            <a:ext cx="2071506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Body Level One…"/>
          <p:cNvSpPr>
            <a:spLocks noGrp="1"/>
          </p:cNvSpPr>
          <p:nvPr>
            <p:ph type="body" idx="1"/>
          </p:nvPr>
        </p:nvSpPr>
        <p:spPr>
          <a:xfrm>
            <a:off x="468314" y="1273324"/>
            <a:ext cx="8207375" cy="33243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" y="4726799"/>
            <a:ext cx="1975106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1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>
            <a:spLocks noGrp="1"/>
          </p:cNvSpPr>
          <p:nvPr>
            <p:ph type="title"/>
          </p:nvPr>
        </p:nvSpPr>
        <p:spPr>
          <a:xfrm>
            <a:off x="463308" y="265113"/>
            <a:ext cx="8212381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>
            <a:spLocks noGrp="1"/>
          </p:cNvSpPr>
          <p:nvPr>
            <p:ph type="body" sz="half" idx="1"/>
          </p:nvPr>
        </p:nvSpPr>
        <p:spPr>
          <a:xfrm>
            <a:off x="463308" y="1261610"/>
            <a:ext cx="3988080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6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9666920" y="53214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468312" y="4847606"/>
            <a:ext cx="5014622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7" y="3348582"/>
            <a:ext cx="3538294" cy="211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4902200"/>
            <a:ext cx="732155" cy="60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79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37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3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61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21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22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73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59B33-BF8C-4A6A-A46B-5F87F01C7AF7}" type="datetime1">
              <a:rPr lang="en-US"/>
              <a:pPr/>
              <a:t>1/10/2022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fld id="{D4D01AD0-EB3A-4893-8D71-B8016A1D02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1874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10.1.2022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3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318949"/>
            <a:ext cx="3916363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633F6-3B3A-408D-9FC6-A54013EA804F}" type="datetime1">
              <a:rPr lang="en-US"/>
              <a:pPr/>
              <a:t>1/10/2022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fld id="{6093313F-635D-4AEA-8C1C-5F232D1A7F7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44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">
    <p:bg>
      <p:bgPr>
        <a:solidFill>
          <a:srgbClr val="A7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1" y="320476"/>
            <a:ext cx="6698231" cy="461675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" y="293721"/>
            <a:ext cx="1019827" cy="83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A4A1C-E390-4B25-9FF4-64826F20C6A9}" type="datetime1">
              <a:rPr lang="en-US"/>
              <a:pPr/>
              <a:t>1/10/2022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fld id="{418E4686-24F0-40F7-85FA-AFE055644F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856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02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2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8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79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97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0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91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72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6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37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4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20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81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" y="4695532"/>
            <a:ext cx="2449209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2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71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4715878"/>
            <a:ext cx="2382106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47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10.1.2022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3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2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10.1.2022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84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10.1.2022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46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10.1.2022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84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10.1.2022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56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10.1.2022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57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407459"/>
            <a:ext cx="7985125" cy="8995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318949"/>
            <a:ext cx="7985125" cy="34461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3240-982C-45D5-889E-0A6D0FE1B8D4}" type="datetime1">
              <a:rPr lang="en-US"/>
              <a:pPr>
                <a:defRPr/>
              </a:pPr>
              <a:t>1/10/2022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Tutkimuksen ja opetuksen strateginen tuki Opetuksen kehittämiostiimi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9D15-17D7-4E6E-B6C3-388153BD729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23188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2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BA70-3711-4040-B033-8C7B0100C4FF}" type="datetime1">
              <a:rPr lang="en-US" noProof="0" smtClean="0"/>
              <a:pPr/>
              <a:t>1/10/2022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94"/>
              </a:lnSpc>
              <a:spcBef>
                <a:spcPts val="0"/>
              </a:spcBef>
              <a:buNone/>
              <a:defRPr sz="594" b="1">
                <a:solidFill>
                  <a:schemeClr val="bg2"/>
                </a:solidFill>
              </a:defRPr>
            </a:lvl1pPr>
            <a:lvl2pPr marL="170650" indent="-64490">
              <a:defRPr lang="en-US" sz="59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650" indent="-58537">
              <a:buFont typeface="Symbol" pitchFamily="18" charset="2"/>
              <a:buNone/>
              <a:defRPr sz="562"/>
            </a:lvl3pPr>
            <a:lvl4pPr marL="170650" indent="-58537">
              <a:defRPr sz="562"/>
            </a:lvl4pPr>
            <a:lvl5pPr marL="170650" indent="-58537">
              <a:buFont typeface="Symbol" pitchFamily="18" charset="2"/>
              <a:buChar char="-"/>
              <a:defRPr sz="562"/>
            </a:lvl5pPr>
            <a:lvl6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6pPr>
            <a:lvl7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7pPr>
            <a:lvl8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8pPr>
            <a:lvl9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94"/>
              </a:lnSpc>
              <a:spcBef>
                <a:spcPts val="0"/>
              </a:spcBef>
              <a:buNone/>
              <a:defRPr sz="594" b="1">
                <a:solidFill>
                  <a:schemeClr val="bg2"/>
                </a:solidFill>
              </a:defRPr>
            </a:lvl1pPr>
            <a:lvl2pPr marL="170650" indent="-64490">
              <a:defRPr lang="en-US" sz="59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650" indent="-58537">
              <a:buFont typeface="Symbol" pitchFamily="18" charset="2"/>
              <a:buNone/>
              <a:defRPr sz="562"/>
            </a:lvl3pPr>
            <a:lvl4pPr marL="170650" indent="-58537">
              <a:defRPr sz="562"/>
            </a:lvl4pPr>
            <a:lvl5pPr marL="170650" indent="-58537">
              <a:buFont typeface="Symbol" pitchFamily="18" charset="2"/>
              <a:buChar char="-"/>
              <a:defRPr sz="562"/>
            </a:lvl5pPr>
            <a:lvl6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6pPr>
            <a:lvl7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7pPr>
            <a:lvl8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8pPr>
            <a:lvl9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2400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08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3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79423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68312" y="1593554"/>
            <a:ext cx="8207376" cy="219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4457" y="4729707"/>
            <a:ext cx="203916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</p:sldLayoutIdLst>
  <p:transition spd="med"/>
  <p:txStyles>
    <p:titleStyle>
      <a:lvl1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/>
              <a:pPr>
                <a:defRPr/>
              </a:pPr>
              <a:t>10.1.2022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670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</p:sldLayoutIdLst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5ZvL4as2y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ycourses.aalto.fi/course/view.php?id=31375&amp;section=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P785j15Tzk" TargetMode="Externa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display/fiopisk/Monenlaiset+oppijat" TargetMode="External"/><Relationship Id="rId7" Type="http://schemas.openxmlformats.org/officeDocument/2006/relationships/hyperlink" Target="https://mycourses.aalto.fi/course/view.php?id=26856" TargetMode="External"/><Relationship Id="rId2" Type="http://schemas.openxmlformats.org/officeDocument/2006/relationships/hyperlink" Target="https://into.aalto.fi/display/fiopisk/Opiskelutaidot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youtube.com/watch?v=Qo7vUdKTlhk" TargetMode="External"/><Relationship Id="rId5" Type="http://schemas.openxmlformats.org/officeDocument/2006/relationships/hyperlink" Target="https://hbr.org/2007/10/manage-your-energy-not-your-time" TargetMode="External"/><Relationship Id="rId4" Type="http://schemas.openxmlformats.org/officeDocument/2006/relationships/hyperlink" Target="https://www.aalto.fi/fi/palvelut/henkilokohtaiset-opintojarjestely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pages/viewpage.action?pageId=328008" TargetMode="External"/><Relationship Id="rId2" Type="http://schemas.openxmlformats.org/officeDocument/2006/relationships/hyperlink" Target="https://into.aalto.fi/display/fiopisk/Starting+Point+of+Wellbeing" TargetMode="Externa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7.png"/><Relationship Id="rId5" Type="http://schemas.openxmlformats.org/officeDocument/2006/relationships/hyperlink" Target="https://www.aalto.fi/fi/podcastit/paras-hetki-paivassa-podcastit" TargetMode="External"/><Relationship Id="rId4" Type="http://schemas.openxmlformats.org/officeDocument/2006/relationships/hyperlink" Target="https://into.aalto.fi/display/enopisk/Study-+and+career+planning+psychologist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19559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3"/>
          <p:cNvSpPr>
            <a:spLocks noGrp="1"/>
          </p:cNvSpPr>
          <p:nvPr>
            <p:ph type="title"/>
          </p:nvPr>
        </p:nvSpPr>
        <p:spPr>
          <a:xfrm>
            <a:off x="468312" y="1480840"/>
            <a:ext cx="8207376" cy="2952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 err="1"/>
              <a:t>Onnistu</a:t>
            </a:r>
            <a:r>
              <a:rPr lang="en-US" sz="4400" dirty="0"/>
              <a:t> </a:t>
            </a:r>
            <a:r>
              <a:rPr lang="en-US" sz="4400" dirty="0" err="1"/>
              <a:t>opiskelussa</a:t>
            </a:r>
            <a:r>
              <a:rPr lang="en-US" sz="4400" dirty="0"/>
              <a:t> – </a:t>
            </a:r>
            <a:r>
              <a:rPr lang="en-US" sz="4400" dirty="0" err="1"/>
              <a:t>ajankäyttö</a:t>
            </a:r>
            <a:r>
              <a:rPr lang="en-US" sz="4400" dirty="0"/>
              <a:t> </a:t>
            </a:r>
            <a:r>
              <a:rPr lang="en-US" sz="4400" dirty="0" err="1"/>
              <a:t>sujumaan</a:t>
            </a:r>
            <a:r>
              <a:rPr lang="en-US" sz="4400" dirty="0"/>
              <a:t> </a:t>
            </a:r>
            <a:br>
              <a:rPr lang="en-US" sz="4400" dirty="0"/>
            </a:br>
            <a:br>
              <a:rPr lang="en-US" sz="4400" dirty="0"/>
            </a:br>
            <a:endParaRPr sz="4400" dirty="0"/>
          </a:p>
        </p:txBody>
      </p:sp>
      <p:sp>
        <p:nvSpPr>
          <p:cNvPr id="235" name="Subtitle 4"/>
          <p:cNvSpPr>
            <a:spLocks noGrp="1"/>
          </p:cNvSpPr>
          <p:nvPr>
            <p:ph type="body" sz="quarter" idx="1"/>
          </p:nvPr>
        </p:nvSpPr>
        <p:spPr>
          <a:xfrm>
            <a:off x="468314" y="4467847"/>
            <a:ext cx="5495420" cy="17564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/>
              <a:t>CHEM A-1000 Korkeakouluopiskelijan ABC 2021-2022 </a:t>
            </a:r>
          </a:p>
          <a:p>
            <a:r>
              <a:rPr lang="fi-FI"/>
              <a:t>10.1.2022</a:t>
            </a:r>
            <a:endParaRPr lang="fi-FI" dirty="0"/>
          </a:p>
          <a:p>
            <a:endParaRPr lang="fi-FI" dirty="0"/>
          </a:p>
          <a:p>
            <a:r>
              <a:rPr lang="fi-FI" dirty="0"/>
              <a:t>Aallon opintopsykologit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399679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Paljonko opiskelu vie aikaa?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1509715"/>
              </p:ext>
            </p:extLst>
          </p:nvPr>
        </p:nvGraphicFramePr>
        <p:xfrm>
          <a:off x="609600" y="9175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54088" y="4981599"/>
            <a:ext cx="294150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dirty="0"/>
              <a:t>8h + 8h +</a:t>
            </a:r>
            <a:r>
              <a:rPr kumimoji="0" lang="fi-FI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8h = 24h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9245" y="1261612"/>
            <a:ext cx="2916443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dirty="0" err="1"/>
              <a:t>opintopiste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= 27h </a:t>
            </a:r>
            <a:r>
              <a:rPr lang="en-US" dirty="0" err="1"/>
              <a:t>opiskelijan</a:t>
            </a:r>
            <a:r>
              <a:rPr lang="en-US" dirty="0"/>
              <a:t> </a:t>
            </a:r>
            <a:r>
              <a:rPr lang="en-US" dirty="0" err="1"/>
              <a:t>työtä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60 </a:t>
            </a:r>
            <a:r>
              <a:rPr lang="en-US" dirty="0" err="1"/>
              <a:t>opintopistettä</a:t>
            </a:r>
            <a:r>
              <a:rPr lang="en-US" dirty="0"/>
              <a:t> = 1620 h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lukuvuosi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= 35 </a:t>
            </a:r>
            <a:r>
              <a:rPr lang="en-US" dirty="0" err="1"/>
              <a:t>viikkoa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= 45 h/</a:t>
            </a:r>
            <a:r>
              <a:rPr kumimoji="0" lang="en-US" sz="18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viikko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158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Energitason</a:t>
            </a:r>
            <a:r>
              <a:rPr lang="en-US" dirty="0"/>
              <a:t> </a:t>
            </a:r>
            <a:r>
              <a:rPr lang="en-US" dirty="0" err="1"/>
              <a:t>ylläpito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1" y="1261610"/>
            <a:ext cx="7845955" cy="3336085"/>
          </a:xfrm>
        </p:spPr>
        <p:txBody>
          <a:bodyPr/>
          <a:lstStyle/>
          <a:p>
            <a:r>
              <a:rPr lang="fi-FI" dirty="0"/>
              <a:t>Psykologisen palautumisen kuusi elementtiä:</a:t>
            </a:r>
          </a:p>
          <a:p>
            <a:endParaRPr lang="fi-FI" dirty="0"/>
          </a:p>
          <a:p>
            <a:r>
              <a:rPr lang="fi-FI" b="0" dirty="0"/>
              <a:t>1. Psykologinen irrottautuminen työstä/opiskelusta</a:t>
            </a:r>
          </a:p>
          <a:p>
            <a:r>
              <a:rPr lang="fi-FI" b="0" dirty="0"/>
              <a:t>2. Rentoutuminen</a:t>
            </a:r>
          </a:p>
          <a:p>
            <a:r>
              <a:rPr lang="fi-FI" b="0" dirty="0"/>
              <a:t>3. Taidonhallinta, uuden oppiminen</a:t>
            </a:r>
          </a:p>
          <a:p>
            <a:r>
              <a:rPr lang="fi-FI" b="0" dirty="0"/>
              <a:t>4. Kontrolli vapaa-ajan käytöstä</a:t>
            </a:r>
          </a:p>
          <a:p>
            <a:r>
              <a:rPr lang="fi-FI" b="0" dirty="0"/>
              <a:t>5. Merkityksellisyyden tunne</a:t>
            </a:r>
          </a:p>
          <a:p>
            <a:r>
              <a:rPr lang="fi-FI" b="0" dirty="0"/>
              <a:t>6. Yhteisöllisyyden kokemus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614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energiaa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suunnata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456267"/>
            <a:ext cx="4560888" cy="3141428"/>
          </a:xfrm>
        </p:spPr>
        <p:txBody>
          <a:bodyPr/>
          <a:lstStyle/>
          <a:p>
            <a:r>
              <a:rPr lang="en-US" dirty="0">
                <a:hlinkClick r:id="rId3"/>
              </a:rPr>
              <a:t>Rocks, Pebbles and Sand Story - YouTube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2A80162-A97B-4808-865B-EEE32845A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1261612"/>
            <a:ext cx="439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990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Aikamatriisi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96" y="799540"/>
            <a:ext cx="7650492" cy="49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1598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ajankäyttöä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suunnitella</a:t>
            </a:r>
            <a:r>
              <a:rPr lang="en-US"/>
              <a:t>?  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5277168" cy="33360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Stressiä</a:t>
            </a:r>
            <a:r>
              <a:rPr lang="en-US" dirty="0"/>
              <a:t> </a:t>
            </a:r>
            <a:r>
              <a:rPr lang="en-US" dirty="0" err="1"/>
              <a:t>aiheuttavat</a:t>
            </a:r>
            <a:r>
              <a:rPr lang="en-US" dirty="0"/>
              <a:t> </a:t>
            </a:r>
            <a:r>
              <a:rPr lang="en-US" dirty="0" err="1"/>
              <a:t>usein</a:t>
            </a:r>
            <a:r>
              <a:rPr lang="en-US" dirty="0"/>
              <a:t>:</a:t>
            </a:r>
          </a:p>
          <a:p>
            <a:pPr marL="875700" lvl="2" indent="-342900">
              <a:buFont typeface="Arial" panose="020B0604020202020204" pitchFamily="34" charset="0"/>
              <a:buChar char="•"/>
            </a:pPr>
            <a:r>
              <a:rPr lang="en-US" b="0" dirty="0" err="1"/>
              <a:t>Keskeneräiset</a:t>
            </a:r>
            <a:r>
              <a:rPr lang="en-US" b="0" dirty="0"/>
              <a:t> </a:t>
            </a:r>
            <a:r>
              <a:rPr lang="en-US" b="0" dirty="0" err="1"/>
              <a:t>asiat</a:t>
            </a:r>
            <a:endParaRPr lang="en-US" b="0" dirty="0"/>
          </a:p>
          <a:p>
            <a:pPr marL="875700" lvl="2" indent="-342900">
              <a:buFont typeface="Arial" panose="020B0604020202020204" pitchFamily="34" charset="0"/>
              <a:buChar char="•"/>
            </a:pPr>
            <a:r>
              <a:rPr lang="en-US" b="0" dirty="0" err="1"/>
              <a:t>Sitoutuminen</a:t>
            </a:r>
            <a:r>
              <a:rPr lang="en-US" b="0" dirty="0"/>
              <a:t> </a:t>
            </a:r>
            <a:r>
              <a:rPr lang="en-US" b="0" dirty="0" err="1"/>
              <a:t>liian</a:t>
            </a:r>
            <a:r>
              <a:rPr lang="en-US" b="0" dirty="0"/>
              <a:t> </a:t>
            </a:r>
            <a:r>
              <a:rPr lang="en-US" b="0" dirty="0" err="1"/>
              <a:t>moneen</a:t>
            </a:r>
            <a:r>
              <a:rPr lang="en-US" b="0" dirty="0"/>
              <a:t> </a:t>
            </a:r>
            <a:r>
              <a:rPr lang="en-US" b="0" dirty="0" err="1"/>
              <a:t>asiaan</a:t>
            </a:r>
            <a:endParaRPr lang="en-US" b="0" dirty="0"/>
          </a:p>
          <a:p>
            <a:pPr marL="875700" lvl="2" indent="-342900">
              <a:buFont typeface="Arial" panose="020B0604020202020204" pitchFamily="34" charset="0"/>
              <a:buChar char="•"/>
            </a:pPr>
            <a:r>
              <a:rPr lang="en-US" b="0" dirty="0" err="1"/>
              <a:t>Ajan</a:t>
            </a:r>
            <a:r>
              <a:rPr lang="en-US" b="0" dirty="0"/>
              <a:t> </a:t>
            </a:r>
            <a:r>
              <a:rPr lang="en-US" b="0" dirty="0" err="1"/>
              <a:t>käyttäminen</a:t>
            </a:r>
            <a:r>
              <a:rPr lang="en-US" b="0" dirty="0"/>
              <a:t> </a:t>
            </a:r>
            <a:r>
              <a:rPr lang="en-US" b="0" dirty="0" err="1"/>
              <a:t>ei-tärkeisiin</a:t>
            </a:r>
            <a:r>
              <a:rPr lang="en-US" b="0" dirty="0"/>
              <a:t> </a:t>
            </a:r>
            <a:r>
              <a:rPr lang="en-US" b="0" dirty="0" err="1"/>
              <a:t>asioihin</a:t>
            </a:r>
            <a:r>
              <a:rPr lang="en-US" b="0" dirty="0"/>
              <a:t>, </a:t>
            </a:r>
            <a:r>
              <a:rPr lang="en-US" b="0" dirty="0" err="1"/>
              <a:t>eli</a:t>
            </a:r>
            <a:r>
              <a:rPr lang="en-US" b="0" dirty="0"/>
              <a:t> </a:t>
            </a:r>
            <a:r>
              <a:rPr lang="en-US" b="0" dirty="0" err="1"/>
              <a:t>prokrastinointi</a:t>
            </a:r>
            <a:r>
              <a:rPr lang="en-US" b="0" dirty="0"/>
              <a:t> tai </a:t>
            </a:r>
            <a:r>
              <a:rPr lang="en-US" b="0" dirty="0" err="1"/>
              <a:t>aikavarkaat</a:t>
            </a:r>
            <a:endParaRPr lang="en-US" b="0" dirty="0"/>
          </a:p>
          <a:p>
            <a:pPr marL="875700" lvl="2" indent="-342900">
              <a:buFont typeface="Arial" panose="020B0604020202020204" pitchFamily="34" charset="0"/>
              <a:buChar char="•"/>
            </a:pPr>
            <a:r>
              <a:rPr lang="en-US" b="0" dirty="0" err="1"/>
              <a:t>Epäreslistinen</a:t>
            </a:r>
            <a:r>
              <a:rPr lang="en-US" b="0" dirty="0"/>
              <a:t> </a:t>
            </a:r>
            <a:r>
              <a:rPr lang="en-US" b="0" dirty="0" err="1"/>
              <a:t>viikkosuunnitelma</a:t>
            </a:r>
            <a:endParaRPr lang="en-US" b="0" dirty="0"/>
          </a:p>
          <a:p>
            <a:pPr lvl="2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03518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Säästä muistiasi to </a:t>
            </a:r>
            <a:r>
              <a:rPr lang="fi-FI" dirty="0" err="1"/>
              <a:t>do</a:t>
            </a:r>
            <a:r>
              <a:rPr lang="fi-FI" dirty="0"/>
              <a:t>- listalla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6254221" cy="3336085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</a:rPr>
              <a:t> </a:t>
            </a:r>
            <a:r>
              <a:rPr lang="fi-FI" sz="2400" b="0" dirty="0">
                <a:solidFill>
                  <a:prstClr val="black"/>
                </a:solidFill>
              </a:rPr>
              <a:t>Kirjoita ylös hoidettavat asiat – vapautat tilaa työmuististasi</a:t>
            </a:r>
          </a:p>
          <a:p>
            <a:pPr lvl="0">
              <a:spcBef>
                <a:spcPts val="600"/>
              </a:spcBef>
            </a:pPr>
            <a:endParaRPr lang="fi-FI" sz="2400" b="0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fi-FI" sz="2400" b="0" dirty="0">
                <a:solidFill>
                  <a:prstClr val="black"/>
                </a:solidFill>
              </a:rPr>
              <a:t> Varaa aikaa listan tarkistamiselle säännöllisesti: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</a:t>
            </a:r>
            <a:r>
              <a:rPr lang="fi-FI" sz="2000" b="0" dirty="0">
                <a:solidFill>
                  <a:prstClr val="black"/>
                </a:solidFill>
              </a:rPr>
              <a:t>Hoidatko asian nyt, myöhemmin vai et ollenkaan</a:t>
            </a:r>
          </a:p>
          <a:p>
            <a:pPr marL="566100" lvl="2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000" b="0" dirty="0">
                <a:solidFill>
                  <a:prstClr val="black"/>
                </a:solidFill>
              </a:rPr>
              <a:t>Tee heti asiat, jotka vievät korkeintaan 2 min</a:t>
            </a:r>
          </a:p>
          <a:p>
            <a:pPr marL="566100" lvl="2" indent="-3429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000" b="0" dirty="0">
                <a:solidFill>
                  <a:prstClr val="black"/>
                </a:solidFill>
              </a:rPr>
              <a:t>Jos asia vie kauemmin, päätä milloin teet sen ja laita kalenteriisi</a:t>
            </a:r>
          </a:p>
          <a:p>
            <a:endParaRPr lang="fi-FI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6903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Ohjeet</a:t>
            </a:r>
            <a:r>
              <a:rPr lang="en-US" dirty="0"/>
              <a:t> </a:t>
            </a:r>
            <a:r>
              <a:rPr lang="en-US" dirty="0" err="1"/>
              <a:t>palautustehtävään</a:t>
            </a:r>
            <a:r>
              <a:rPr lang="en-US" dirty="0"/>
              <a:t> </a:t>
            </a:r>
            <a:r>
              <a:rPr lang="en-US" dirty="0" err="1"/>
              <a:t>löytyy</a:t>
            </a:r>
            <a:r>
              <a:rPr lang="en-US" dirty="0"/>
              <a:t> </a:t>
            </a:r>
            <a:r>
              <a:rPr lang="en-US" dirty="0" err="1"/>
              <a:t>kurssin</a:t>
            </a:r>
            <a:r>
              <a:rPr lang="en-US" dirty="0"/>
              <a:t> MyCourses-</a:t>
            </a:r>
            <a:r>
              <a:rPr lang="en-US" dirty="0" err="1"/>
              <a:t>sivulta</a:t>
            </a:r>
            <a:r>
              <a:rPr lang="en-US" dirty="0"/>
              <a:t>: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207376" cy="3336085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>
                <a:hlinkClick r:id="rId3"/>
              </a:rPr>
              <a:t>Course: CHEM-A1000 - Korkeakouluopiskelijan ABC, Luento-opetus, 6.9.2021-17.5.2022, </a:t>
            </a:r>
            <a:r>
              <a:rPr lang="fi-FI" dirty="0" err="1">
                <a:hlinkClick r:id="rId3"/>
              </a:rPr>
              <a:t>Topic</a:t>
            </a:r>
            <a:r>
              <a:rPr lang="fi-FI" dirty="0">
                <a:hlinkClick r:id="rId3"/>
              </a:rPr>
              <a:t>: Ajankäytön hallinta (aalto.fi)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117470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Mihin</a:t>
            </a:r>
            <a:r>
              <a:rPr lang="en-US" dirty="0"/>
              <a:t> </a:t>
            </a:r>
            <a:r>
              <a:rPr lang="en-US" dirty="0" err="1"/>
              <a:t>käytät</a:t>
            </a:r>
            <a:r>
              <a:rPr lang="en-US" dirty="0"/>
              <a:t> </a:t>
            </a:r>
            <a:r>
              <a:rPr lang="en-US" dirty="0" err="1"/>
              <a:t>aikaasi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6719888" cy="3336085"/>
          </a:xfrm>
        </p:spPr>
        <p:txBody>
          <a:bodyPr>
            <a:normAutofit/>
          </a:bodyPr>
          <a:lstStyle/>
          <a:p>
            <a:r>
              <a:rPr lang="en-US" dirty="0" err="1"/>
              <a:t>Mieti</a:t>
            </a:r>
            <a:r>
              <a:rPr lang="en-US" dirty="0"/>
              <a:t> ja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ylös</a:t>
            </a:r>
            <a:r>
              <a:rPr lang="en-US" dirty="0"/>
              <a:t>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kaikkia</a:t>
            </a:r>
            <a:r>
              <a:rPr lang="en-US" dirty="0"/>
              <a:t> </a:t>
            </a:r>
            <a:r>
              <a:rPr lang="en-US" dirty="0" err="1"/>
              <a:t>sitoumuksia</a:t>
            </a:r>
            <a:r>
              <a:rPr lang="en-US" dirty="0"/>
              <a:t> </a:t>
            </a:r>
            <a:r>
              <a:rPr lang="en-US" dirty="0" err="1"/>
              <a:t>sinulla</a:t>
            </a:r>
            <a:r>
              <a:rPr lang="en-US" dirty="0"/>
              <a:t> 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hetkellä</a:t>
            </a:r>
            <a:r>
              <a:rPr lang="en-US" dirty="0"/>
              <a:t> on, </a:t>
            </a:r>
            <a:r>
              <a:rPr lang="en-US" dirty="0" err="1"/>
              <a:t>esim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Opiskelu</a:t>
            </a:r>
            <a:r>
              <a:rPr lang="en-US" b="0" dirty="0"/>
              <a:t>, </a:t>
            </a:r>
            <a:r>
              <a:rPr lang="en-US" b="0" dirty="0" err="1"/>
              <a:t>kurssit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Työ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Harrastukset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Ihmissuhteet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Terveydestä</a:t>
            </a:r>
            <a:r>
              <a:rPr lang="en-US" b="0" dirty="0"/>
              <a:t> ja </a:t>
            </a:r>
            <a:r>
              <a:rPr lang="en-US" b="0" dirty="0" err="1"/>
              <a:t>hyvinvoinnista</a:t>
            </a:r>
            <a:r>
              <a:rPr lang="en-US" b="0" dirty="0"/>
              <a:t> </a:t>
            </a:r>
            <a:r>
              <a:rPr lang="en-US" b="0" dirty="0" err="1"/>
              <a:t>huolehtiminen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Arjen </a:t>
            </a:r>
            <a:r>
              <a:rPr lang="en-US" b="0" dirty="0" err="1"/>
              <a:t>sujumiseen</a:t>
            </a:r>
            <a:r>
              <a:rPr lang="en-US" b="0" dirty="0"/>
              <a:t> </a:t>
            </a:r>
            <a:r>
              <a:rPr lang="en-US" b="0" dirty="0" err="1"/>
              <a:t>liittyvät</a:t>
            </a:r>
            <a:r>
              <a:rPr lang="en-US" b="0" dirty="0"/>
              <a:t> </a:t>
            </a:r>
            <a:r>
              <a:rPr lang="en-US" b="0" dirty="0" err="1"/>
              <a:t>asiat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89187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priorisoida?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049867"/>
            <a:ext cx="6722902" cy="3759199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600"/>
              </a:spcBef>
            </a:pPr>
            <a:r>
              <a:rPr lang="fi-FI" sz="2400" b="0" dirty="0">
                <a:solidFill>
                  <a:srgbClr val="6639B7"/>
                </a:solidFill>
              </a:rPr>
              <a:t>A-kategoria: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400" b="0" dirty="0">
                <a:solidFill>
                  <a:schemeClr val="tx1"/>
                </a:solidFill>
              </a:rPr>
              <a:t>Tärkeimmät asiat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400" b="0" dirty="0">
                <a:solidFill>
                  <a:schemeClr val="tx1"/>
                </a:solidFill>
              </a:rPr>
              <a:t> Paljon aikaa ja energiaa</a:t>
            </a:r>
          </a:p>
          <a:p>
            <a:pPr marL="25200" lvl="1" indent="0">
              <a:spcBef>
                <a:spcPts val="400"/>
              </a:spcBef>
              <a:buNone/>
            </a:pPr>
            <a:endParaRPr lang="fi-FI" sz="2400" b="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fi-FI" sz="2400" b="0" dirty="0">
                <a:solidFill>
                  <a:srgbClr val="0065BD"/>
                </a:solidFill>
              </a:rPr>
              <a:t>B-kategoria: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400" b="0" dirty="0">
                <a:solidFill>
                  <a:schemeClr val="tx1"/>
                </a:solidFill>
              </a:rPr>
              <a:t>Päivittäiset rutiinit ja kiinnostavat, mutta ei kovin tärkeät asiat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400" b="0" dirty="0">
                <a:solidFill>
                  <a:schemeClr val="tx1"/>
                </a:solidFill>
              </a:rPr>
              <a:t> Vähemmän aikaa ja energiaa</a:t>
            </a:r>
          </a:p>
          <a:p>
            <a:pPr marL="25200" lvl="1" indent="0">
              <a:spcBef>
                <a:spcPts val="400"/>
              </a:spcBef>
              <a:buNone/>
            </a:pPr>
            <a:endParaRPr lang="fi-FI" sz="2400" b="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fi-FI" sz="2400" b="0" dirty="0">
                <a:solidFill>
                  <a:srgbClr val="009B3A"/>
                </a:solidFill>
              </a:rPr>
              <a:t>C-kategoria: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i-FI" sz="2400" b="0" dirty="0">
                <a:solidFill>
                  <a:schemeClr val="tx1"/>
                </a:solidFill>
              </a:rPr>
              <a:t>Kaikki muu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2400" b="0" dirty="0">
                <a:solidFill>
                  <a:schemeClr val="tx1"/>
                </a:solidFill>
              </a:rPr>
              <a:t> Tee, jos on aikaa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94593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Millainen on hyvä tavoite? </a:t>
            </a:r>
            <a:br>
              <a:rPr lang="fi-FI" dirty="0"/>
            </a:br>
            <a:r>
              <a:rPr lang="fi-FI" sz="2800" dirty="0"/>
              <a:t>-SMARTEST </a:t>
            </a:r>
            <a:r>
              <a:rPr lang="fi-FI" sz="2800" dirty="0" err="1"/>
              <a:t>goals</a:t>
            </a:r>
            <a:endParaRPr lang="fi-FI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752821" cy="3589790"/>
          </a:xfrm>
        </p:spPr>
        <p:txBody>
          <a:bodyPr>
            <a:normAutofit/>
          </a:bodyPr>
          <a:lstStyle/>
          <a:p>
            <a:r>
              <a:rPr lang="fi-FI" dirty="0" err="1">
                <a:solidFill>
                  <a:srgbClr val="00B0F0"/>
                </a:solidFill>
              </a:rPr>
              <a:t>S</a:t>
            </a:r>
            <a:r>
              <a:rPr lang="fi-FI" dirty="0" err="1"/>
              <a:t>pecific</a:t>
            </a:r>
            <a:r>
              <a:rPr lang="fi-FI" dirty="0"/>
              <a:t>, </a:t>
            </a:r>
            <a:r>
              <a:rPr lang="fi-FI" b="0" dirty="0"/>
              <a:t>tarkka ja konkreettinen</a:t>
            </a:r>
          </a:p>
          <a:p>
            <a:r>
              <a:rPr lang="fi-FI" dirty="0" err="1">
                <a:solidFill>
                  <a:srgbClr val="00B0F0"/>
                </a:solidFill>
              </a:rPr>
              <a:t>M</a:t>
            </a:r>
            <a:r>
              <a:rPr lang="fi-FI" dirty="0" err="1"/>
              <a:t>easurable</a:t>
            </a:r>
            <a:r>
              <a:rPr lang="fi-FI" dirty="0"/>
              <a:t>, </a:t>
            </a:r>
            <a:r>
              <a:rPr lang="fi-FI" b="0" dirty="0"/>
              <a:t>mitattavissa oleva</a:t>
            </a:r>
          </a:p>
          <a:p>
            <a:r>
              <a:rPr lang="fi-FI" dirty="0" err="1">
                <a:solidFill>
                  <a:srgbClr val="00B0F0"/>
                </a:solidFill>
              </a:rPr>
              <a:t>A</a:t>
            </a:r>
            <a:r>
              <a:rPr lang="fi-FI" dirty="0" err="1"/>
              <a:t>ttainable</a:t>
            </a:r>
            <a:r>
              <a:rPr lang="fi-FI" dirty="0"/>
              <a:t>, </a:t>
            </a:r>
            <a:r>
              <a:rPr lang="fi-FI" b="0" dirty="0"/>
              <a:t>saavutettavissa oleva, realistinen</a:t>
            </a:r>
          </a:p>
          <a:p>
            <a:r>
              <a:rPr lang="fi-FI" dirty="0" err="1">
                <a:solidFill>
                  <a:srgbClr val="00B0F0"/>
                </a:solidFill>
              </a:rPr>
              <a:t>R</a:t>
            </a:r>
            <a:r>
              <a:rPr lang="fi-FI" dirty="0" err="1">
                <a:solidFill>
                  <a:schemeClr val="tx1"/>
                </a:solidFill>
              </a:rPr>
              <a:t>eflection</a:t>
            </a:r>
            <a:r>
              <a:rPr lang="fi-FI" dirty="0"/>
              <a:t>, </a:t>
            </a:r>
            <a:r>
              <a:rPr lang="fi-FI" b="0" dirty="0"/>
              <a:t>reflektointi ja palaute</a:t>
            </a:r>
          </a:p>
          <a:p>
            <a:r>
              <a:rPr lang="fi-FI" dirty="0">
                <a:solidFill>
                  <a:srgbClr val="00B0F0"/>
                </a:solidFill>
              </a:rPr>
              <a:t>T</a:t>
            </a:r>
            <a:r>
              <a:rPr lang="fi-FI" dirty="0"/>
              <a:t>ime-</a:t>
            </a:r>
            <a:r>
              <a:rPr lang="fi-FI" dirty="0" err="1"/>
              <a:t>bound</a:t>
            </a:r>
            <a:r>
              <a:rPr lang="fi-FI" dirty="0"/>
              <a:t>, </a:t>
            </a:r>
            <a:r>
              <a:rPr lang="fi-FI" b="0" dirty="0"/>
              <a:t>kestoltaan rajallinen</a:t>
            </a:r>
          </a:p>
          <a:p>
            <a:r>
              <a:rPr lang="fi-FI" dirty="0" err="1">
                <a:solidFill>
                  <a:srgbClr val="00B0F0"/>
                </a:solidFill>
              </a:rPr>
              <a:t>E</a:t>
            </a:r>
            <a:r>
              <a:rPr lang="fi-FI" dirty="0" err="1">
                <a:solidFill>
                  <a:schemeClr val="tx1"/>
                </a:solidFill>
              </a:rPr>
              <a:t>nthusiastic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b="0" dirty="0">
                <a:solidFill>
                  <a:schemeClr val="tx1"/>
                </a:solidFill>
              </a:rPr>
              <a:t>innostava ja haastava</a:t>
            </a:r>
          </a:p>
          <a:p>
            <a:r>
              <a:rPr lang="fi-FI" dirty="0" err="1">
                <a:solidFill>
                  <a:srgbClr val="00B0F0"/>
                </a:solidFill>
              </a:rPr>
              <a:t>S</a:t>
            </a:r>
            <a:r>
              <a:rPr lang="fi-FI" dirty="0" err="1">
                <a:solidFill>
                  <a:schemeClr val="tx1"/>
                </a:solidFill>
              </a:rPr>
              <a:t>ignificant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b="0" dirty="0">
                <a:solidFill>
                  <a:schemeClr val="tx1"/>
                </a:solidFill>
              </a:rPr>
              <a:t>merkityksellinen</a:t>
            </a:r>
          </a:p>
          <a:p>
            <a:r>
              <a:rPr lang="fi-FI" dirty="0" err="1">
                <a:solidFill>
                  <a:srgbClr val="00B0F0"/>
                </a:solidFill>
              </a:rPr>
              <a:t>T</a:t>
            </a:r>
            <a:r>
              <a:rPr lang="fi-FI" dirty="0" err="1">
                <a:solidFill>
                  <a:schemeClr val="tx1"/>
                </a:solidFill>
              </a:rPr>
              <a:t>ransparent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b="0" dirty="0">
                <a:solidFill>
                  <a:schemeClr val="tx1"/>
                </a:solidFill>
              </a:rPr>
              <a:t>läpinäkyvä ja jaettu</a:t>
            </a:r>
          </a:p>
        </p:txBody>
      </p:sp>
    </p:spTree>
    <p:extLst>
      <p:ext uri="{BB962C8B-B14F-4D97-AF65-F5344CB8AC3E}">
        <p14:creationId xmlns:p14="http://schemas.microsoft.com/office/powerpoint/2010/main" val="14788316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 sz="4000" dirty="0"/>
              <a:t>Millaisia taitoja yliopisto-opiskelussa tarvitsee?</a:t>
            </a:r>
            <a:br>
              <a:rPr lang="fi-FI" dirty="0"/>
            </a:br>
            <a:endParaRPr dirty="0"/>
          </a:p>
        </p:txBody>
      </p:sp>
      <p:sp>
        <p:nvSpPr>
          <p:cNvPr id="238" name="Content Placeholder 4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269288" cy="3336085"/>
          </a:xfrm>
          <a:prstGeom prst="rect">
            <a:avLst/>
          </a:prstGeom>
        </p:spPr>
        <p:txBody>
          <a:bodyPr/>
          <a:lstStyle/>
          <a:p>
            <a:pPr defTabSz="434340">
              <a:spcBef>
                <a:spcPts val="400"/>
              </a:spcBef>
              <a:defRPr sz="1710"/>
            </a:pPr>
            <a:endParaRPr dirty="0"/>
          </a:p>
          <a:p>
            <a:pPr defTabSz="434340">
              <a:spcBef>
                <a:spcPts val="400"/>
              </a:spcBef>
              <a:defRPr sz="1710"/>
            </a:pPr>
            <a:endParaRPr lang="fi-FI" sz="2400" dirty="0"/>
          </a:p>
          <a:p>
            <a:pPr defTabSz="434340">
              <a:spcBef>
                <a:spcPts val="400"/>
              </a:spcBef>
              <a:defRPr sz="1710"/>
            </a:pPr>
            <a:r>
              <a:rPr lang="fi-FI" sz="2400" dirty="0"/>
              <a:t>Miten opinnot Aallossa eroavat aiemmista opinnoistasi?</a:t>
            </a:r>
          </a:p>
          <a:p>
            <a:pPr lvl="1" defTabSz="434340">
              <a:spcBef>
                <a:spcPts val="400"/>
              </a:spcBef>
              <a:defRPr sz="1710"/>
            </a:pPr>
            <a:r>
              <a:rPr lang="fi-FI" sz="2000" b="0" i="1" dirty="0"/>
              <a:t>Mitä olet huomannut tähän mennessä? Jaa kokemuksesi </a:t>
            </a:r>
            <a:r>
              <a:rPr lang="fi-FI" sz="2000" b="0" i="1" dirty="0" err="1"/>
              <a:t>chatissa</a:t>
            </a:r>
            <a:r>
              <a:rPr lang="fi-FI" sz="2000" b="0" i="1" dirty="0"/>
              <a:t> tai kommentoimalla</a:t>
            </a:r>
          </a:p>
          <a:p>
            <a:pPr defTabSz="434340">
              <a:spcBef>
                <a:spcPts val="400"/>
              </a:spcBef>
              <a:defRPr sz="1710"/>
            </a:pPr>
            <a:endParaRPr dirty="0"/>
          </a:p>
          <a:p>
            <a:pPr defTabSz="434340">
              <a:spcBef>
                <a:spcPts val="400"/>
              </a:spcBef>
              <a:defRPr sz="1710"/>
            </a:pP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Konkretisoi A-kategorian asiat / tavoitteet tehtäviksi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420325" cy="3336085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 Konkretisoi tavoitteesi: mitä pitää tehdä, jotta saavutan tavoitteet</a:t>
            </a:r>
          </a:p>
          <a:p>
            <a:pPr lvl="1">
              <a:spcBef>
                <a:spcPts val="400"/>
              </a:spcBef>
              <a:buFont typeface="Arial" pitchFamily="34" charset="0"/>
              <a:buChar char="–"/>
            </a:pPr>
            <a:r>
              <a:rPr lang="fi-FI" b="0" dirty="0">
                <a:solidFill>
                  <a:prstClr val="black"/>
                </a:solidFill>
              </a:rPr>
              <a:t>Esim. tavoitteena päästä läpi tentistä, tehtäviä voivat olla: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Materiaalin lukeminen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Muistiinpanojen tekeminen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Laskutehtävien laskeminen</a:t>
            </a:r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4147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BAA9-6E94-432B-8C09-D9DB5AF8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770D6-2052-468C-8F23-771380517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9" y="0"/>
            <a:ext cx="882894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897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" y="-39451"/>
            <a:ext cx="8851392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590" y="947451"/>
            <a:ext cx="1134738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lang="fi-FI" sz="2400" b="1" dirty="0">
                <a:solidFill>
                  <a:srgbClr val="FF0000"/>
                </a:solidFill>
              </a:rPr>
              <a:t>Valitse viikon tärkeät </a:t>
            </a:r>
            <a:r>
              <a:rPr lang="fi-FI" sz="2400" b="1" dirty="0" err="1">
                <a:solidFill>
                  <a:srgbClr val="FF0000"/>
                </a:solidFill>
              </a:rPr>
              <a:t>tavoiteet</a:t>
            </a:r>
            <a:endParaRPr kumimoji="0" lang="fi-FI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590" y="4208443"/>
            <a:ext cx="135507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2) Muista</a:t>
            </a:r>
            <a:r>
              <a:rPr kumimoji="0" lang="fi-FI" sz="1800" b="1" i="0" u="none" strike="noStrike" cap="none" spc="0" normalizeH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myös hyvinvointi</a:t>
            </a:r>
            <a:r>
              <a:rPr kumimoji="0" lang="fi-FI" sz="1800" b="0" i="0" u="none" strike="noStrike" cap="none" spc="0" normalizeH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!</a:t>
            </a: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8103" y="1313834"/>
            <a:ext cx="1044249" cy="20774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3) Jaa tavoitteet </a:t>
            </a:r>
            <a:r>
              <a:rPr kumimoji="0" lang="fi-FI" b="1" i="0" u="none" strike="noStrike" cap="none" spc="0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osatehtä-viksi</a:t>
            </a:r>
            <a:endParaRPr kumimoji="0" lang="fi-FI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8964" y="763362"/>
            <a:ext cx="608672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4) Jaa tavoitteet</a:t>
            </a:r>
            <a:r>
              <a:rPr kumimoji="0" lang="fi-FI" sz="1800" b="1" i="0" u="none" strike="noStrike" cap="none" spc="0" normalizeH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viikon ajalle, </a:t>
            </a:r>
            <a:r>
              <a:rPr kumimoji="0" lang="fi-FI" sz="1800" b="1" i="0" u="none" strike="noStrike" cap="none" spc="0" normalizeH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kumimoji="0" lang="fi-FI" sz="1800" b="1" i="0" u="none" strike="noStrike" cap="none" spc="0" normalizeH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. 3 pääasiaa / päivä</a:t>
            </a:r>
            <a:endParaRPr kumimoji="0" lang="fi-FI" sz="18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0651" y="2478795"/>
            <a:ext cx="452793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5) Aikatauluta</a:t>
            </a:r>
            <a:r>
              <a:rPr kumimoji="0" lang="fi-FI" sz="1800" b="1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muu elämä huomioiden!</a:t>
            </a:r>
            <a:endParaRPr kumimoji="0" lang="fi-FI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686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5744"/>
            <a:ext cx="3867042" cy="2363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Ajanhallinta</a:t>
            </a:r>
            <a:r>
              <a:rPr lang="en-US" dirty="0"/>
              <a:t> </a:t>
            </a:r>
            <a:r>
              <a:rPr lang="en-US" dirty="0" err="1"/>
              <a:t>käytäntöön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330" y="1261612"/>
            <a:ext cx="4064979" cy="3424610"/>
          </a:xfrm>
        </p:spPr>
        <p:txBody>
          <a:bodyPr>
            <a:normAutofit/>
          </a:bodyPr>
          <a:lstStyle/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Käytä</a:t>
            </a:r>
            <a:r>
              <a:rPr lang="en-US" b="0" dirty="0"/>
              <a:t> </a:t>
            </a:r>
            <a:r>
              <a:rPr lang="en-US" b="0" dirty="0" err="1"/>
              <a:t>valitsemaasi</a:t>
            </a:r>
            <a:r>
              <a:rPr lang="en-US" b="0" dirty="0"/>
              <a:t> </a:t>
            </a:r>
            <a:r>
              <a:rPr lang="en-US" b="0" dirty="0" err="1"/>
              <a:t>kalenteria</a:t>
            </a:r>
            <a:r>
              <a:rPr lang="en-US" b="0" dirty="0"/>
              <a:t> (</a:t>
            </a:r>
            <a:r>
              <a:rPr lang="en-US" b="0" dirty="0" err="1"/>
              <a:t>sähköistä</a:t>
            </a:r>
            <a:r>
              <a:rPr lang="en-US" b="0" dirty="0"/>
              <a:t> tai </a:t>
            </a:r>
            <a:r>
              <a:rPr lang="en-US" b="0" dirty="0" err="1"/>
              <a:t>paperista</a:t>
            </a:r>
            <a:r>
              <a:rPr lang="en-US" b="0" dirty="0"/>
              <a:t>)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b="0" dirty="0" err="1"/>
              <a:t>Toteuta</a:t>
            </a:r>
            <a:r>
              <a:rPr lang="en-US" b="0" dirty="0"/>
              <a:t> </a:t>
            </a:r>
            <a:r>
              <a:rPr lang="en-US" b="0" dirty="0" err="1"/>
              <a:t>tehtävien</a:t>
            </a:r>
            <a:r>
              <a:rPr lang="en-US" b="0" dirty="0"/>
              <a:t> </a:t>
            </a:r>
            <a:r>
              <a:rPr lang="en-US" b="0" dirty="0" err="1"/>
              <a:t>priorisointia</a:t>
            </a:r>
            <a:r>
              <a:rPr lang="en-US" b="0" dirty="0"/>
              <a:t>!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b="0" dirty="0" err="1"/>
              <a:t>Muista</a:t>
            </a:r>
            <a:r>
              <a:rPr lang="en-US" b="0" dirty="0"/>
              <a:t> </a:t>
            </a:r>
            <a:r>
              <a:rPr lang="en-US" b="0" dirty="0" err="1"/>
              <a:t>myös</a:t>
            </a:r>
            <a:r>
              <a:rPr lang="en-US" b="0" dirty="0"/>
              <a:t> </a:t>
            </a:r>
            <a:r>
              <a:rPr lang="en-US" b="0" dirty="0" err="1"/>
              <a:t>varata</a:t>
            </a:r>
            <a:r>
              <a:rPr lang="en-US" b="0" dirty="0"/>
              <a:t> </a:t>
            </a:r>
            <a:r>
              <a:rPr lang="en-US" b="0" dirty="0" err="1"/>
              <a:t>kalenteriin</a:t>
            </a:r>
            <a:r>
              <a:rPr lang="en-US" b="0" dirty="0"/>
              <a:t> </a:t>
            </a:r>
            <a:r>
              <a:rPr lang="en-US" b="0" dirty="0" err="1"/>
              <a:t>aikaa</a:t>
            </a:r>
            <a:r>
              <a:rPr lang="en-US" b="0" dirty="0"/>
              <a:t> </a:t>
            </a:r>
            <a:r>
              <a:rPr lang="en-US" b="0" dirty="0" err="1"/>
              <a:t>itsenäiselle</a:t>
            </a:r>
            <a:r>
              <a:rPr lang="en-US" b="0" dirty="0"/>
              <a:t> </a:t>
            </a:r>
            <a:r>
              <a:rPr lang="en-US" b="0" dirty="0" err="1"/>
              <a:t>opiskelulle</a:t>
            </a:r>
            <a:r>
              <a:rPr lang="en-US" b="0" dirty="0"/>
              <a:t>, </a:t>
            </a:r>
            <a:r>
              <a:rPr lang="en-US" b="0" dirty="0" err="1"/>
              <a:t>projektitöille</a:t>
            </a:r>
            <a:r>
              <a:rPr lang="en-US" b="0" dirty="0"/>
              <a:t> ja </a:t>
            </a:r>
            <a:r>
              <a:rPr lang="en-US" b="0" dirty="0" err="1"/>
              <a:t>muulle</a:t>
            </a:r>
            <a:r>
              <a:rPr lang="en-US" b="0" dirty="0"/>
              <a:t> </a:t>
            </a:r>
            <a:r>
              <a:rPr lang="en-US" b="0" dirty="0" err="1"/>
              <a:t>itse</a:t>
            </a:r>
            <a:r>
              <a:rPr lang="en-US" b="0" dirty="0"/>
              <a:t> </a:t>
            </a:r>
            <a:r>
              <a:rPr lang="en-US" b="0" dirty="0" err="1"/>
              <a:t>aikatauluttamallesi</a:t>
            </a:r>
            <a:r>
              <a:rPr lang="en-US" b="0" dirty="0"/>
              <a:t> </a:t>
            </a:r>
            <a:r>
              <a:rPr lang="en-US" b="0" dirty="0" err="1"/>
              <a:t>tehtävälle</a:t>
            </a:r>
            <a:endParaRPr lang="en-US" b="0" dirty="0"/>
          </a:p>
          <a:p>
            <a:pPr marL="308610" indent="-30861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551" y="2987432"/>
            <a:ext cx="3896526" cy="272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568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Tehtävän avulla opit, onko sinulla ajanhallinnan kompastuskiviä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557867"/>
            <a:ext cx="8207376" cy="3039828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fi-FI" b="0" dirty="0"/>
              <a:t>Onko sinulla selvät prioriteetit vai liikaa sitoumuksia?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b="0" dirty="0"/>
              <a:t>Huomaatko aikavarkaita?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b="0" dirty="0"/>
              <a:t>Yritätkö tehdä montaa asiaa yhtä aikaa?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b="0" dirty="0"/>
              <a:t>Vetkutteletko?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b="0" dirty="0"/>
              <a:t>Muistatko varata aikaa palautumiselle?</a:t>
            </a:r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446862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6458268" cy="3336085"/>
          </a:xfrm>
        </p:spPr>
        <p:txBody>
          <a:bodyPr/>
          <a:lstStyle/>
          <a:p>
            <a:endParaRPr lang="fi-FI" sz="2000" b="0" dirty="0">
              <a:solidFill>
                <a:prstClr val="black"/>
              </a:solidFill>
              <a:hlinkClick r:id="rId2"/>
            </a:endParaRPr>
          </a:p>
          <a:p>
            <a:endParaRPr lang="fi-FI" sz="2000" b="0" dirty="0">
              <a:solidFill>
                <a:prstClr val="black"/>
              </a:solidFill>
              <a:hlinkClick r:id="rId2"/>
            </a:endParaRPr>
          </a:p>
          <a:p>
            <a:r>
              <a:rPr lang="fi-FI" sz="2000" b="0" dirty="0">
                <a:solidFill>
                  <a:prstClr val="black"/>
                </a:solidFill>
                <a:hlinkClick r:id="rId2"/>
              </a:rPr>
              <a:t>https://www.youtube.com/watch?v=4P785j15Tzk</a:t>
            </a:r>
            <a:endParaRPr lang="fi-FI" sz="2000" b="0" dirty="0">
              <a:solidFill>
                <a:prstClr val="blac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360580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Vetkuttelu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016000"/>
            <a:ext cx="6932129" cy="35816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altLang="fi-FI" sz="2400" dirty="0"/>
              <a:t>Tavallisia tilanteita, jolloin vetkutellaan</a:t>
            </a:r>
          </a:p>
          <a:p>
            <a:pPr lvl="1">
              <a:lnSpc>
                <a:spcPct val="90000"/>
              </a:lnSpc>
            </a:pPr>
            <a:r>
              <a:rPr lang="fi-FI" altLang="fi-FI" b="0" dirty="0"/>
              <a:t>Tehtävä vaikuttaa vaikealta</a:t>
            </a:r>
          </a:p>
          <a:p>
            <a:pPr lvl="1">
              <a:lnSpc>
                <a:spcPct val="90000"/>
              </a:lnSpc>
            </a:pPr>
            <a:r>
              <a:rPr lang="fi-FI" altLang="fi-FI" b="0" dirty="0"/>
              <a:t>Tehtävä vaatii paljon aikaa</a:t>
            </a:r>
          </a:p>
          <a:p>
            <a:pPr lvl="1">
              <a:lnSpc>
                <a:spcPct val="90000"/>
              </a:lnSpc>
            </a:pPr>
            <a:r>
              <a:rPr lang="fi-FI" altLang="fi-FI" b="0" dirty="0"/>
              <a:t>Tehtävässä tarvittavien tietojen tai taitojen puute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i-FI" altLang="fi-FI" dirty="0"/>
          </a:p>
          <a:p>
            <a:pPr>
              <a:lnSpc>
                <a:spcPct val="90000"/>
              </a:lnSpc>
            </a:pPr>
            <a:r>
              <a:rPr lang="fi-FI" altLang="fi-FI" sz="2400" dirty="0"/>
              <a:t>Syitä vetkuttelun taustalla</a:t>
            </a:r>
          </a:p>
          <a:p>
            <a:pPr lvl="1">
              <a:lnSpc>
                <a:spcPct val="90000"/>
              </a:lnSpc>
            </a:pPr>
            <a:r>
              <a:rPr lang="fi-FI" altLang="fi-FI" b="0" dirty="0"/>
              <a:t>Perfektionismi </a:t>
            </a:r>
          </a:p>
          <a:p>
            <a:pPr lvl="1">
              <a:lnSpc>
                <a:spcPct val="90000"/>
              </a:lnSpc>
            </a:pPr>
            <a:r>
              <a:rPr lang="fi-FI" altLang="fi-FI" b="0" dirty="0"/>
              <a:t>Itseluottamuksen puute, matalat onnistumisodotukset</a:t>
            </a:r>
          </a:p>
          <a:p>
            <a:pPr lvl="1">
              <a:lnSpc>
                <a:spcPct val="90000"/>
              </a:lnSpc>
            </a:pPr>
            <a:r>
              <a:rPr lang="fi-FI" altLang="fi-FI" b="0" dirty="0"/>
              <a:t>Voimakas itsekritiikki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7342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Opiskelutaidot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8313" y="762000"/>
            <a:ext cx="8387820" cy="4191000"/>
          </a:xfrm>
        </p:spPr>
        <p:txBody>
          <a:bodyPr/>
          <a:lstStyle/>
          <a:p>
            <a:pPr defTabSz="761970">
              <a:buFont typeface="Arial" panose="020B0604020202020204" pitchFamily="34" charset="0"/>
              <a:buChar char="•"/>
            </a:pPr>
            <a:r>
              <a:rPr lang="fi-FI" sz="2000" dirty="0">
                <a:ea typeface="+mn-ea"/>
                <a:cs typeface="+mn-cs"/>
              </a:rPr>
              <a:t>Opiskelutaidoista ja etäopiskelusta</a:t>
            </a:r>
            <a:r>
              <a:rPr lang="fi-FI" sz="2000" b="1" dirty="0">
                <a:ea typeface="+mn-ea"/>
                <a:cs typeface="+mn-cs"/>
              </a:rPr>
              <a:t>:</a:t>
            </a:r>
            <a:r>
              <a:rPr lang="fi-FI" sz="2000" dirty="0">
                <a:ea typeface="+mn-ea"/>
                <a:cs typeface="+mn-cs"/>
              </a:rPr>
              <a:t> </a:t>
            </a:r>
            <a:r>
              <a:rPr lang="fi-FI" sz="1600" dirty="0">
                <a:ea typeface="+mn-ea"/>
                <a:cs typeface="+mn-cs"/>
                <a:hlinkClick r:id="rId2"/>
              </a:rPr>
              <a:t>https://into.aalto.fi/display/fiopisk/Opiskelutaidot</a:t>
            </a:r>
            <a:endParaRPr lang="fi-FI" sz="1600" dirty="0">
              <a:ea typeface="+mn-ea"/>
              <a:cs typeface="+mn-cs"/>
            </a:endParaRPr>
          </a:p>
          <a:p>
            <a:pPr defTabSz="761970">
              <a:buFont typeface="Arial" panose="020B0604020202020204" pitchFamily="34" charset="0"/>
              <a:buChar char="•"/>
            </a:pPr>
            <a:r>
              <a:rPr lang="fi-FI" sz="2000" b="0" dirty="0">
                <a:ea typeface="+mn-ea"/>
                <a:cs typeface="+mn-cs"/>
              </a:rPr>
              <a:t>Monenlaiset oppijat: </a:t>
            </a:r>
          </a:p>
          <a:p>
            <a:pPr defTabSz="761970"/>
            <a:r>
              <a:rPr lang="fi-FI" sz="1500" dirty="0">
                <a:ea typeface="+mn-ea"/>
                <a:cs typeface="+mn-cs"/>
                <a:hlinkClick r:id="rId3"/>
              </a:rPr>
              <a:t>https://into.aalto.fi/display/fiopisk/Monenlaiset+oppijat</a:t>
            </a:r>
            <a:endParaRPr lang="fi-FI" sz="1500" dirty="0">
              <a:ea typeface="+mn-ea"/>
              <a:cs typeface="+mn-cs"/>
            </a:endParaRPr>
          </a:p>
          <a:p>
            <a:pPr defTabSz="761970"/>
            <a:r>
              <a:rPr lang="fi-FI" sz="1600" dirty="0">
                <a:hlinkClick r:id="rId4"/>
              </a:rPr>
              <a:t>Henkilökohtaiset opintojärjestelyt | Aalto-yliopisto</a:t>
            </a:r>
            <a:endParaRPr lang="fi-FI" altLang="fi-FI" sz="1800" b="0" cap="all" dirty="0">
              <a:solidFill>
                <a:prstClr val="black"/>
              </a:solidFill>
              <a:ea typeface="+mn-ea"/>
              <a:cs typeface="+mn-cs"/>
            </a:endParaRPr>
          </a:p>
          <a:p>
            <a:pPr defTabSz="761970">
              <a:lnSpc>
                <a:spcPct val="120000"/>
              </a:lnSpc>
              <a:spcBef>
                <a:spcPts val="833"/>
              </a:spcBef>
              <a:buClr>
                <a:prstClr val="black"/>
              </a:buClr>
            </a:pPr>
            <a:r>
              <a:rPr lang="fi-FI" sz="2000" dirty="0"/>
              <a:t>Lisätietoa ajanhallinnasta:</a:t>
            </a:r>
          </a:p>
          <a:p>
            <a:pPr defTabSz="761970">
              <a:lnSpc>
                <a:spcPct val="120000"/>
              </a:lnSpc>
              <a:spcBef>
                <a:spcPts val="833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500" b="0" u="sng" dirty="0">
                <a:solidFill>
                  <a:srgbClr val="0000FF"/>
                </a:solidFill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https://hbr.org/2007/10/manage-your-energy-not-your-time</a:t>
            </a:r>
            <a:r>
              <a:rPr lang="en-US" sz="1500" b="0" u="sng" dirty="0">
                <a:ea typeface="+mn-ea"/>
                <a:cs typeface="+mn-cs"/>
              </a:rPr>
              <a:t> </a:t>
            </a:r>
          </a:p>
          <a:p>
            <a:pPr defTabSz="761970">
              <a:lnSpc>
                <a:spcPct val="120000"/>
              </a:lnSpc>
              <a:spcBef>
                <a:spcPts val="833"/>
              </a:spcBef>
              <a:buClr>
                <a:prstClr val="black"/>
              </a:buClr>
            </a:pPr>
            <a:r>
              <a:rPr lang="en-US" sz="1500" b="0" u="sng" dirty="0">
                <a:solidFill>
                  <a:srgbClr val="000000">
                    <a:lumMod val="95000"/>
                    <a:lumOff val="5000"/>
                  </a:srgbClr>
                </a:solidFill>
                <a:ea typeface="+mn-ea"/>
                <a:cs typeface="+mn-cs"/>
                <a:hlinkClick r:id="rId6"/>
              </a:rPr>
              <a:t>http://www.youtube.com/watch?v=Qo7vUdKTlhk</a:t>
            </a:r>
            <a:endParaRPr lang="en-US" sz="1500" b="0" u="sng" dirty="0">
              <a:solidFill>
                <a:srgbClr val="000000">
                  <a:lumMod val="95000"/>
                  <a:lumOff val="5000"/>
                </a:srgbClr>
              </a:solidFill>
              <a:ea typeface="+mn-ea"/>
              <a:cs typeface="+mn-cs"/>
            </a:endParaRPr>
          </a:p>
          <a:p>
            <a:pPr defTabSz="761970">
              <a:spcBef>
                <a:spcPts val="833"/>
              </a:spcBef>
              <a:buClr>
                <a:prstClr val="black"/>
              </a:buClr>
            </a:pPr>
            <a:r>
              <a:rPr lang="fi-FI" sz="2000" dirty="0"/>
              <a:t>Koronatilanteen vaikutuksesta hyvinvointiin (mm. etäopiskelusta):</a:t>
            </a:r>
          </a:p>
          <a:p>
            <a:pPr defTabSz="761970">
              <a:spcBef>
                <a:spcPts val="833"/>
              </a:spcBef>
              <a:buClr>
                <a:prstClr val="black"/>
              </a:buClr>
            </a:pPr>
            <a:r>
              <a:rPr lang="fi-FI" sz="1600" dirty="0">
                <a:hlinkClick r:id="rId7"/>
              </a:rPr>
              <a:t>Course: Psykologista tukea ja materiaalia koronan aiheuttamassa poikkeustilanteessa // </a:t>
            </a:r>
            <a:r>
              <a:rPr lang="fi-FI" sz="1600" dirty="0" err="1">
                <a:hlinkClick r:id="rId7"/>
              </a:rPr>
              <a:t>Psychological</a:t>
            </a:r>
            <a:r>
              <a:rPr lang="fi-FI" sz="1600" dirty="0">
                <a:hlinkClick r:id="rId7"/>
              </a:rPr>
              <a:t> </a:t>
            </a:r>
            <a:r>
              <a:rPr lang="fi-FI" sz="1600" dirty="0" err="1">
                <a:hlinkClick r:id="rId7"/>
              </a:rPr>
              <a:t>support</a:t>
            </a:r>
            <a:r>
              <a:rPr lang="fi-FI" sz="1600" dirty="0">
                <a:hlinkClick r:id="rId7"/>
              </a:rPr>
              <a:t> for Aalto </a:t>
            </a:r>
            <a:r>
              <a:rPr lang="fi-FI" sz="1600" dirty="0" err="1">
                <a:hlinkClick r:id="rId7"/>
              </a:rPr>
              <a:t>students</a:t>
            </a:r>
            <a:r>
              <a:rPr lang="fi-FI" sz="1600" dirty="0">
                <a:hlinkClick r:id="rId7"/>
              </a:rPr>
              <a:t> </a:t>
            </a:r>
            <a:r>
              <a:rPr lang="fi-FI" sz="1600" dirty="0" err="1">
                <a:hlinkClick r:id="rId7"/>
              </a:rPr>
              <a:t>during</a:t>
            </a:r>
            <a:r>
              <a:rPr lang="fi-FI" sz="1600" dirty="0">
                <a:hlinkClick r:id="rId7"/>
              </a:rPr>
              <a:t> </a:t>
            </a:r>
            <a:r>
              <a:rPr lang="fi-FI" sz="1600" dirty="0" err="1">
                <a:hlinkClick r:id="rId7"/>
              </a:rPr>
              <a:t>corona-outbreak</a:t>
            </a:r>
            <a:r>
              <a:rPr lang="fi-FI" sz="1600" dirty="0">
                <a:hlinkClick r:id="rId7"/>
              </a:rPr>
              <a:t> (Aalto </a:t>
            </a:r>
            <a:r>
              <a:rPr lang="fi-FI" sz="1600" dirty="0" err="1">
                <a:hlinkClick r:id="rId7"/>
              </a:rPr>
              <a:t>psychologists</a:t>
            </a:r>
            <a:r>
              <a:rPr lang="fi-FI" sz="1600" dirty="0">
                <a:hlinkClick r:id="rId7"/>
              </a:rPr>
              <a:t> </a:t>
            </a:r>
            <a:r>
              <a:rPr lang="fi-FI" sz="1600" dirty="0" err="1">
                <a:hlinkClick r:id="rId7"/>
              </a:rPr>
              <a:t>services</a:t>
            </a:r>
            <a:r>
              <a:rPr lang="fi-FI" sz="1600" dirty="0">
                <a:hlinkClick r:id="rId7"/>
              </a:rPr>
              <a:t>)</a:t>
            </a:r>
            <a:endParaRPr lang="fi-FI" sz="1600" dirty="0"/>
          </a:p>
          <a:p>
            <a:pPr defTabSz="761970">
              <a:lnSpc>
                <a:spcPct val="120000"/>
              </a:lnSpc>
              <a:spcBef>
                <a:spcPts val="833"/>
              </a:spcBef>
              <a:buClr>
                <a:prstClr val="black"/>
              </a:buClr>
            </a:pPr>
            <a:endParaRPr lang="en-US" sz="1500" b="0" u="sng" dirty="0">
              <a:solidFill>
                <a:srgbClr val="000000">
                  <a:lumMod val="95000"/>
                  <a:lumOff val="5000"/>
                </a:srgbClr>
              </a:solidFill>
              <a:ea typeface="+mn-ea"/>
              <a:cs typeface="+mn-cs"/>
            </a:endParaRPr>
          </a:p>
          <a:p>
            <a:pPr defTabSz="761970">
              <a:lnSpc>
                <a:spcPct val="120000"/>
              </a:lnSpc>
              <a:spcBef>
                <a:spcPts val="833"/>
              </a:spcBef>
              <a:buClr>
                <a:prstClr val="black"/>
              </a:buClr>
            </a:pPr>
            <a:endParaRPr lang="en-US" sz="1500" b="0" u="sng" dirty="0">
              <a:solidFill>
                <a:srgbClr val="000000">
                  <a:lumMod val="95000"/>
                  <a:lumOff val="5000"/>
                </a:srgbClr>
              </a:solidFill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002713" y="5227638"/>
            <a:ext cx="141287" cy="138112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189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Palveluita</a:t>
            </a:r>
            <a:r>
              <a:rPr lang="en-US" dirty="0"/>
              <a:t> </a:t>
            </a:r>
            <a:r>
              <a:rPr lang="en-US" dirty="0" err="1"/>
              <a:t>opiskeluhyvinvoinnin</a:t>
            </a:r>
            <a:r>
              <a:rPr lang="en-US" dirty="0"/>
              <a:t> </a:t>
            </a:r>
            <a:r>
              <a:rPr lang="en-US" dirty="0" err="1"/>
              <a:t>tueksi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2" y="1066799"/>
            <a:ext cx="8085599" cy="353089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0" dirty="0" err="1"/>
              <a:t>Starting</a:t>
            </a:r>
            <a:r>
              <a:rPr lang="fi-FI" sz="2000" b="0" dirty="0"/>
              <a:t> Point of </a:t>
            </a:r>
            <a:r>
              <a:rPr lang="fi-FI" sz="2000" b="0" dirty="0" err="1"/>
              <a:t>Wellbeing</a:t>
            </a:r>
            <a:r>
              <a:rPr lang="fi-FI" sz="2000" b="0" dirty="0"/>
              <a:t>:</a:t>
            </a:r>
          </a:p>
          <a:p>
            <a:r>
              <a:rPr lang="en-US" sz="1800" dirty="0">
                <a:hlinkClick r:id="rId2"/>
              </a:rPr>
              <a:t>Starting Point of Wellbeing - </a:t>
            </a:r>
            <a:r>
              <a:rPr lang="en-US" sz="1800" dirty="0" err="1">
                <a:hlinkClick r:id="rId2"/>
              </a:rPr>
              <a:t>Opiskelijana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 err="1">
                <a:hlinkClick r:id="rId2"/>
              </a:rPr>
              <a:t>Aallossa</a:t>
            </a:r>
            <a:r>
              <a:rPr lang="en-US" sz="1800" dirty="0">
                <a:hlinkClick r:id="rId2"/>
              </a:rPr>
              <a:t> - Into (aalto.fi)</a:t>
            </a:r>
            <a:endParaRPr lang="fi-FI" sz="18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 b="0" dirty="0"/>
              <a:t>Opi</a:t>
            </a:r>
            <a:r>
              <a:rPr lang="fi-FI" sz="2000" b="0" dirty="0"/>
              <a:t>ntopsykologien kurssit, työpajat ja itseopiskelumateriaalit: </a:t>
            </a:r>
          </a:p>
          <a:p>
            <a:r>
              <a:rPr lang="fi-FI" sz="2000" dirty="0">
                <a:hlinkClick r:id="rId3"/>
              </a:rPr>
              <a:t>Ryhmät, työpajat ja verkkomateriaalit - Opiskelijana Aallossa - Into (aalto.fi)</a:t>
            </a:r>
            <a:endParaRPr lang="fi-FI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0" dirty="0"/>
              <a:t>Opinto- ja uraohjauspsykologin yksilöohjaus:</a:t>
            </a:r>
          </a:p>
          <a:p>
            <a:r>
              <a:rPr lang="en-US" sz="2000" dirty="0">
                <a:hlinkClick r:id="rId4"/>
              </a:rPr>
              <a:t>Study- and career planning psychologists - Student life - Into (aalto.fi)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000" b="0" dirty="0"/>
              <a:t>Paras hetki päivässä- podcast:</a:t>
            </a:r>
          </a:p>
          <a:p>
            <a:r>
              <a:rPr lang="fi-FI" sz="2000" dirty="0">
                <a:hlinkClick r:id="rId5"/>
              </a:rPr>
              <a:t>Paras hetki päivässä -podcastit | Aalto-yliopisto</a:t>
            </a:r>
            <a:endParaRPr lang="fi-FI" sz="20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0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800" b="0" dirty="0"/>
          </a:p>
          <a:p>
            <a:endParaRPr lang="fi-FI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13" y="3405992"/>
            <a:ext cx="2357887" cy="2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8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FD39-65A4-4878-8805-3EFA5A93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Kiitos</a:t>
            </a:r>
            <a:r>
              <a:rPr lang="en-US"/>
              <a:t>!</a:t>
            </a:r>
            <a:br>
              <a:rPr lang="en-US"/>
            </a:b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094A-6E49-4AE6-AD44-1B98F690079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1120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fi-FI" altLang="en-US" sz="4000" dirty="0"/>
              <a:t>Mikä vaikuttaa opintomenestykseen?</a:t>
            </a:r>
            <a:endParaRPr lang="en-US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1"/>
          </p:nvPr>
        </p:nvSpPr>
        <p:spPr>
          <a:xfrm>
            <a:off x="468311" y="1261610"/>
            <a:ext cx="5788555" cy="3336085"/>
          </a:xfrm>
        </p:spPr>
        <p:txBody>
          <a:bodyPr>
            <a:normAutofit/>
          </a:bodyPr>
          <a:lstStyle/>
          <a:p>
            <a:pPr marL="380985" indent="-380985">
              <a:buFont typeface="+mj-lt"/>
              <a:buAutoNum type="arabicPeriod"/>
            </a:pPr>
            <a:r>
              <a:rPr lang="fi-FI" altLang="en-US" sz="3500" b="0" dirty="0"/>
              <a:t>Aiempi opintomenestys, itseluottamus oppijana</a:t>
            </a:r>
          </a:p>
          <a:p>
            <a:pPr marL="380985" indent="-380985">
              <a:buFont typeface="+mj-lt"/>
              <a:buAutoNum type="arabicPeriod"/>
            </a:pPr>
            <a:r>
              <a:rPr lang="fi-FI" altLang="en-US" sz="2667" b="0" dirty="0"/>
              <a:t>Motivaatio onnistua</a:t>
            </a:r>
          </a:p>
          <a:p>
            <a:pPr marL="380985" indent="-380985">
              <a:buFont typeface="+mj-lt"/>
              <a:buAutoNum type="arabicPeriod"/>
            </a:pPr>
            <a:r>
              <a:rPr lang="fi-FI" altLang="en-US" sz="1833" b="0" dirty="0"/>
              <a:t>Tunteiden säätelytaidot</a:t>
            </a:r>
          </a:p>
          <a:p>
            <a:pPr marL="380985" indent="-380985">
              <a:buFont typeface="+mj-lt"/>
              <a:buAutoNum type="arabicPeriod"/>
            </a:pPr>
            <a:r>
              <a:rPr lang="fi-FI" altLang="en-US" sz="1833" b="0" dirty="0"/>
              <a:t>Taito säädellä opiskelutapaa</a:t>
            </a:r>
          </a:p>
          <a:p>
            <a:pPr marL="380985" indent="-380985">
              <a:buFont typeface="+mj-lt"/>
              <a:buAutoNum type="arabicPeriod"/>
            </a:pPr>
            <a:r>
              <a:rPr lang="fi-FI" sz="1833" b="0" dirty="0"/>
              <a:t>Ajanhallinnan ja aikaansaamisen taidot (vetkuttelun välttäminen)</a:t>
            </a:r>
            <a:endParaRPr lang="en-US" sz="1833" b="0" dirty="0"/>
          </a:p>
        </p:txBody>
      </p:sp>
    </p:spTree>
    <p:extLst>
      <p:ext uri="{BB962C8B-B14F-4D97-AF65-F5344CB8AC3E}">
        <p14:creationId xmlns:p14="http://schemas.microsoft.com/office/powerpoint/2010/main" val="7457007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lähestyt</a:t>
            </a:r>
            <a:r>
              <a:rPr lang="en-US" dirty="0"/>
              <a:t> </a:t>
            </a:r>
            <a:r>
              <a:rPr lang="en-US" dirty="0" err="1"/>
              <a:t>oppimista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049868"/>
            <a:ext cx="4668979" cy="3547828"/>
          </a:xfrm>
        </p:spPr>
        <p:txBody>
          <a:bodyPr>
            <a:normAutofit/>
          </a:bodyPr>
          <a:lstStyle/>
          <a:p>
            <a:r>
              <a:rPr lang="en-US" dirty="0" err="1"/>
              <a:t>Syväsuuntautunut</a:t>
            </a:r>
            <a:endParaRPr lang="en-US" dirty="0"/>
          </a:p>
          <a:p>
            <a:pPr lvl="1"/>
            <a:r>
              <a:rPr lang="en-US" sz="1600" b="0" dirty="0" err="1"/>
              <a:t>Tavoitteena</a:t>
            </a:r>
            <a:r>
              <a:rPr lang="en-US" sz="1600" b="0" dirty="0"/>
              <a:t> </a:t>
            </a:r>
            <a:r>
              <a:rPr lang="en-US" sz="1600" b="0" dirty="0" err="1"/>
              <a:t>ymmärtää</a:t>
            </a:r>
            <a:r>
              <a:rPr lang="en-US" sz="1600" b="0" dirty="0"/>
              <a:t> </a:t>
            </a:r>
            <a:r>
              <a:rPr lang="en-US" sz="1600" b="0" dirty="0" err="1"/>
              <a:t>kunnolla</a:t>
            </a:r>
            <a:endParaRPr lang="en-US" sz="1600" b="0" dirty="0"/>
          </a:p>
          <a:p>
            <a:pPr lvl="1"/>
            <a:r>
              <a:rPr lang="en-US" sz="1600" b="0" dirty="0" err="1"/>
              <a:t>Tiedon</a:t>
            </a:r>
            <a:r>
              <a:rPr lang="en-US" sz="1600" b="0" dirty="0"/>
              <a:t> </a:t>
            </a:r>
            <a:r>
              <a:rPr lang="en-US" sz="1600" b="0" dirty="0" err="1"/>
              <a:t>yhdistely</a:t>
            </a:r>
            <a:r>
              <a:rPr lang="en-US" sz="1600" b="0" dirty="0"/>
              <a:t> </a:t>
            </a:r>
            <a:r>
              <a:rPr lang="en-US" sz="1600" b="0" dirty="0" err="1"/>
              <a:t>kokonaisuuksiksi</a:t>
            </a:r>
            <a:endParaRPr lang="en-US" sz="1600" b="0" dirty="0"/>
          </a:p>
          <a:p>
            <a:pPr marL="25200" lvl="1" indent="0">
              <a:buNone/>
            </a:pPr>
            <a:r>
              <a:rPr lang="en-US" dirty="0" err="1"/>
              <a:t>Pintasuuntautunut</a:t>
            </a:r>
            <a:endParaRPr lang="en-US" dirty="0"/>
          </a:p>
          <a:p>
            <a:pPr lvl="1"/>
            <a:r>
              <a:rPr lang="en-US" sz="1600" b="0" dirty="0" err="1"/>
              <a:t>Tavoitteena</a:t>
            </a:r>
            <a:r>
              <a:rPr lang="en-US" sz="1600" b="0" dirty="0"/>
              <a:t> </a:t>
            </a:r>
            <a:r>
              <a:rPr lang="en-US" sz="1600" b="0" dirty="0" err="1"/>
              <a:t>tiedon</a:t>
            </a:r>
            <a:r>
              <a:rPr lang="en-US" sz="1600" b="0" dirty="0"/>
              <a:t> </a:t>
            </a:r>
            <a:r>
              <a:rPr lang="en-US" sz="1600" b="0" dirty="0" err="1"/>
              <a:t>muistaminen</a:t>
            </a:r>
            <a:r>
              <a:rPr lang="en-US" sz="1600" b="0" dirty="0"/>
              <a:t> </a:t>
            </a:r>
            <a:r>
              <a:rPr lang="en-US" sz="1600" b="0" dirty="0" err="1"/>
              <a:t>tentissä</a:t>
            </a:r>
            <a:endParaRPr lang="en-US" sz="1600" b="0" dirty="0"/>
          </a:p>
          <a:p>
            <a:pPr lvl="1"/>
            <a:r>
              <a:rPr lang="en-US" sz="1600" b="0" dirty="0" err="1"/>
              <a:t>Toistaminen</a:t>
            </a:r>
            <a:r>
              <a:rPr lang="en-US" sz="1600" b="0" dirty="0"/>
              <a:t>, </a:t>
            </a:r>
            <a:r>
              <a:rPr lang="en-US" sz="1600" b="0" dirty="0" err="1"/>
              <a:t>yksittäiset</a:t>
            </a:r>
            <a:r>
              <a:rPr lang="en-US" sz="1600" b="0" dirty="0"/>
              <a:t> </a:t>
            </a:r>
            <a:r>
              <a:rPr lang="en-US" sz="1600" b="0" dirty="0" err="1"/>
              <a:t>faktat</a:t>
            </a:r>
            <a:endParaRPr lang="en-US" sz="1600" b="0" dirty="0"/>
          </a:p>
          <a:p>
            <a:pPr lvl="1"/>
            <a:r>
              <a:rPr lang="en-US" sz="1600" b="0" dirty="0" err="1"/>
              <a:t>Taustalla</a:t>
            </a:r>
            <a:r>
              <a:rPr lang="en-US" sz="1600" b="0" dirty="0"/>
              <a:t> </a:t>
            </a:r>
            <a:r>
              <a:rPr lang="en-US" sz="1600" b="0" dirty="0" err="1"/>
              <a:t>usein</a:t>
            </a:r>
            <a:r>
              <a:rPr lang="en-US" sz="1600" b="0" dirty="0"/>
              <a:t> </a:t>
            </a:r>
            <a:r>
              <a:rPr lang="en-US" sz="1600" b="0" dirty="0" err="1"/>
              <a:t>epäonnistumisen</a:t>
            </a:r>
            <a:r>
              <a:rPr lang="en-US" sz="1600" b="0" dirty="0"/>
              <a:t> </a:t>
            </a:r>
            <a:r>
              <a:rPr lang="en-US" sz="1600" b="0" dirty="0" err="1"/>
              <a:t>pelko</a:t>
            </a:r>
            <a:endParaRPr lang="en-US" sz="1600" b="0" dirty="0"/>
          </a:p>
          <a:p>
            <a:pPr marL="25200" lvl="1" indent="0">
              <a:buNone/>
            </a:pPr>
            <a:r>
              <a:rPr lang="en-US" dirty="0" err="1"/>
              <a:t>Systemaattinen</a:t>
            </a:r>
            <a:endParaRPr lang="en-US" dirty="0"/>
          </a:p>
          <a:p>
            <a:pPr lvl="1"/>
            <a:r>
              <a:rPr lang="en-US" sz="1600" b="0" dirty="0" err="1"/>
              <a:t>Tietoisuus</a:t>
            </a:r>
            <a:r>
              <a:rPr lang="en-US" sz="1600" b="0" dirty="0"/>
              <a:t> </a:t>
            </a:r>
            <a:r>
              <a:rPr lang="en-US" sz="1600" b="0" dirty="0" err="1"/>
              <a:t>arviointikriteereistä</a:t>
            </a:r>
            <a:endParaRPr lang="en-US" sz="1600" b="0" dirty="0"/>
          </a:p>
          <a:p>
            <a:pPr lvl="1"/>
            <a:r>
              <a:rPr lang="en-US" sz="1600" b="0" dirty="0" err="1"/>
              <a:t>Suunnittelu</a:t>
            </a:r>
            <a:r>
              <a:rPr lang="en-US" sz="1600" b="0" dirty="0"/>
              <a:t>, </a:t>
            </a:r>
            <a:r>
              <a:rPr lang="en-US" sz="1600" b="0" dirty="0" err="1"/>
              <a:t>ajanhallinta</a:t>
            </a:r>
            <a:endParaRPr lang="en-US" sz="16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621" y="1261610"/>
            <a:ext cx="2699737" cy="20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676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5114"/>
            <a:ext cx="8142288" cy="767820"/>
          </a:xfrm>
        </p:spPr>
        <p:txBody>
          <a:bodyPr/>
          <a:lstStyle/>
          <a:p>
            <a:r>
              <a:rPr lang="fi-FI" dirty="0"/>
              <a:t>Millaiset suhtaudut oppimiseen?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BAE7F-FB9B-4F4B-873A-A485C238D63E}"/>
              </a:ext>
            </a:extLst>
          </p:cNvPr>
          <p:cNvSpPr txBox="1"/>
          <p:nvPr/>
        </p:nvSpPr>
        <p:spPr>
          <a:xfrm>
            <a:off x="474133" y="1761067"/>
            <a:ext cx="2142066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Haasteet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Esteet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Ponnistelu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Palaute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Muiden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menestys</a:t>
            </a:r>
            <a:endParaRPr kumimoji="0" lang="fi-FI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5EDD644-74F4-43FD-BDD3-FF7E73DB251A}"/>
              </a:ext>
            </a:extLst>
          </p:cNvPr>
          <p:cNvSpPr/>
          <p:nvPr/>
        </p:nvSpPr>
        <p:spPr>
          <a:xfrm>
            <a:off x="2544233" y="1082348"/>
            <a:ext cx="3031067" cy="4239099"/>
          </a:xfrm>
          <a:prstGeom prst="flowChartAlternateProcess">
            <a:avLst/>
          </a:prstGeom>
          <a:solidFill>
            <a:schemeClr val="bg1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Fixed mindset, </a:t>
            </a: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muuttumaton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asenne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dirty="0" err="1"/>
              <a:t>Välttää</a:t>
            </a:r>
            <a:r>
              <a:rPr lang="en-US" dirty="0"/>
              <a:t> </a:t>
            </a:r>
            <a:r>
              <a:rPr lang="en-US" dirty="0" err="1"/>
              <a:t>haasteita</a:t>
            </a: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dirty="0" err="1"/>
              <a:t>Antaa</a:t>
            </a:r>
            <a:r>
              <a:rPr lang="en-US" dirty="0"/>
              <a:t> </a:t>
            </a:r>
            <a:r>
              <a:rPr lang="en-US" dirty="0" err="1"/>
              <a:t>periksi</a:t>
            </a:r>
            <a:r>
              <a:rPr lang="en-US" dirty="0"/>
              <a:t> </a:t>
            </a:r>
            <a:r>
              <a:rPr lang="en-US" dirty="0" err="1"/>
              <a:t>helposti</a:t>
            </a: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dirty="0" err="1"/>
              <a:t>Näkee</a:t>
            </a:r>
            <a:r>
              <a:rPr lang="en-US" dirty="0"/>
              <a:t> </a:t>
            </a:r>
            <a:r>
              <a:rPr lang="en-US" dirty="0" err="1"/>
              <a:t>ponnistelun</a:t>
            </a:r>
            <a:r>
              <a:rPr lang="en-US" dirty="0"/>
              <a:t> </a:t>
            </a:r>
            <a:r>
              <a:rPr lang="en-US" dirty="0" err="1"/>
              <a:t>tarpeettomana</a:t>
            </a:r>
            <a:endParaRPr lang="en-US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18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Jättää</a:t>
            </a: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8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rakentavan</a:t>
            </a: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8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palautteen</a:t>
            </a: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8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huomiotta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dirty="0" err="1"/>
              <a:t>Kokee</a:t>
            </a:r>
            <a:r>
              <a:rPr lang="en-US" dirty="0"/>
              <a:t> </a:t>
            </a:r>
            <a:r>
              <a:rPr lang="en-US" dirty="0" err="1"/>
              <a:t>uhkana</a:t>
            </a:r>
            <a:endParaRPr lang="en-US" dirty="0"/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i-FI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86596010-7764-412F-994E-10ECCAA0D957}"/>
              </a:ext>
            </a:extLst>
          </p:cNvPr>
          <p:cNvSpPr/>
          <p:nvPr/>
        </p:nvSpPr>
        <p:spPr>
          <a:xfrm>
            <a:off x="5850466" y="1032934"/>
            <a:ext cx="3031067" cy="423909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Growth mindset, </a:t>
            </a: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kasvun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asenne</a:t>
            </a:r>
            <a:endParaRPr lang="en-US" b="1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Mahdollisuuksia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oppia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i-FI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On sitkeä esteiden edessä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fi-FI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Näkee ponnistelun johtavan osaamiseen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fi-FI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Arial"/>
              <a:cs typeface="Arial"/>
              <a:sym typeface="Arial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Ottaa oppia palautteesta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i-FI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Inspiroituu</a:t>
            </a:r>
          </a:p>
        </p:txBody>
      </p:sp>
    </p:spTree>
    <p:extLst>
      <p:ext uri="{BB962C8B-B14F-4D97-AF65-F5344CB8AC3E}">
        <p14:creationId xmlns:p14="http://schemas.microsoft.com/office/powerpoint/2010/main" val="38508971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Tunteet oppimisen tukena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6740208" cy="333608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Ilo</a:t>
            </a:r>
            <a:r>
              <a:rPr lang="en-US" b="0" dirty="0"/>
              <a:t>, </a:t>
            </a:r>
            <a:r>
              <a:rPr lang="en-US" b="0" dirty="0" err="1"/>
              <a:t>innostus</a:t>
            </a:r>
            <a:r>
              <a:rPr lang="en-US" b="0" dirty="0"/>
              <a:t>, </a:t>
            </a:r>
            <a:r>
              <a:rPr lang="en-US" b="0" dirty="0" err="1"/>
              <a:t>kiinnostus</a:t>
            </a:r>
            <a:r>
              <a:rPr lang="en-US" b="0" dirty="0"/>
              <a:t>, </a:t>
            </a:r>
            <a:r>
              <a:rPr lang="en-US" b="0" dirty="0" err="1"/>
              <a:t>uteliaisuus</a:t>
            </a:r>
            <a:r>
              <a:rPr lang="en-US" b="0" dirty="0"/>
              <a:t> </a:t>
            </a:r>
            <a:r>
              <a:rPr lang="en-US" b="0" dirty="0" err="1"/>
              <a:t>tukevat</a:t>
            </a:r>
            <a:r>
              <a:rPr lang="en-US" b="0" dirty="0"/>
              <a:t> </a:t>
            </a:r>
            <a:r>
              <a:rPr lang="en-US" b="0" dirty="0" err="1"/>
              <a:t>oppimista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Epäonnistumisen</a:t>
            </a:r>
            <a:r>
              <a:rPr lang="en-US" b="0" dirty="0"/>
              <a:t> </a:t>
            </a:r>
            <a:r>
              <a:rPr lang="en-US" b="0" dirty="0" err="1"/>
              <a:t>pelko</a:t>
            </a:r>
            <a:r>
              <a:rPr lang="en-US" b="0" dirty="0"/>
              <a:t>, </a:t>
            </a:r>
            <a:r>
              <a:rPr lang="en-US" b="0" dirty="0" err="1"/>
              <a:t>häpeä</a:t>
            </a:r>
            <a:r>
              <a:rPr lang="en-US" b="0" dirty="0"/>
              <a:t>, </a:t>
            </a:r>
            <a:r>
              <a:rPr lang="en-US" b="0" dirty="0" err="1"/>
              <a:t>liika</a:t>
            </a:r>
            <a:r>
              <a:rPr lang="en-US" b="0" dirty="0"/>
              <a:t> </a:t>
            </a:r>
            <a:r>
              <a:rPr lang="en-US" b="0" dirty="0" err="1"/>
              <a:t>jännittäminen</a:t>
            </a:r>
            <a:r>
              <a:rPr lang="en-US" b="0" dirty="0"/>
              <a:t> ja </a:t>
            </a:r>
            <a:r>
              <a:rPr lang="en-US" b="0" dirty="0" err="1"/>
              <a:t>ahdistus</a:t>
            </a:r>
            <a:r>
              <a:rPr lang="en-US" b="0" dirty="0"/>
              <a:t> </a:t>
            </a:r>
            <a:r>
              <a:rPr lang="en-US" b="0" dirty="0" err="1"/>
              <a:t>voivat</a:t>
            </a:r>
            <a:r>
              <a:rPr lang="en-US" b="0" dirty="0"/>
              <a:t> </a:t>
            </a:r>
            <a:r>
              <a:rPr lang="en-US" b="0" dirty="0" err="1"/>
              <a:t>estää</a:t>
            </a:r>
            <a:r>
              <a:rPr lang="en-US" b="0" dirty="0"/>
              <a:t> </a:t>
            </a:r>
            <a:r>
              <a:rPr lang="en-US" b="0" dirty="0" err="1"/>
              <a:t>oppimista</a:t>
            </a:r>
            <a:endParaRPr lang="en-US" b="0" dirty="0"/>
          </a:p>
          <a:p>
            <a:endParaRPr lang="fi-FI" b="0" dirty="0"/>
          </a:p>
          <a:p>
            <a:r>
              <a:rPr lang="fi-FI" dirty="0"/>
              <a:t>Miten suhtaudut pettymyksiin?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0" dirty="0"/>
              <a:t>Epäonnistumisten näkeminen osana oppimista ja kannustava sekä ystävällinen suhtautuminen itseen edistää oppimista ja lisää uskallusta tarttua haasteisiin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0" dirty="0"/>
              <a:t>Voimakas itsekritiikki voi lisätä epäonnistumisen pelkoa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b="0" dirty="0"/>
              <a:t>Lisää itsemyötätunnosta: </a:t>
            </a:r>
            <a:r>
              <a:rPr lang="fi-FI" sz="1800" b="0" dirty="0">
                <a:hlinkClick r:id="rId2"/>
              </a:rPr>
              <a:t>https://mycourses.aalto.fi/course/view.php?id=19559</a:t>
            </a:r>
            <a:r>
              <a:rPr lang="fi-FI" sz="1800" b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0278822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Yhdessä opiskelu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7824" y="1261612"/>
            <a:ext cx="4196821" cy="333608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b="0" dirty="0"/>
              <a:t>Tiedon rakentuminen tapahtuu yhteisössä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sz="2300" b="0" dirty="0"/>
              <a:t>Lähikehityksen vyöhykkeen hyödyntäminen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b="0" dirty="0"/>
              <a:t>Muille opettaminen on tehokas tapa oppia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b="0" dirty="0"/>
              <a:t>Sosiaalinen tuki on yhteydessä opintomenestykseen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400" dirty="0"/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13802"/>
            <a:ext cx="4462355" cy="33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143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A3CA-6A50-44D8-B5C8-3AAB6665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1417341"/>
            <a:ext cx="8207376" cy="1630660"/>
          </a:xfrm>
        </p:spPr>
        <p:txBody>
          <a:bodyPr>
            <a:normAutofit fontScale="90000"/>
          </a:bodyPr>
          <a:lstStyle/>
          <a:p>
            <a:br>
              <a:rPr lang="en-US" sz="6000" dirty="0"/>
            </a:br>
            <a:br>
              <a:rPr lang="en-US" sz="6000" dirty="0"/>
            </a:br>
            <a:r>
              <a:rPr lang="en-US" sz="6000" dirty="0" err="1"/>
              <a:t>Itsensä</a:t>
            </a:r>
            <a:r>
              <a:rPr lang="en-US" sz="6000" dirty="0"/>
              <a:t> </a:t>
            </a:r>
            <a:r>
              <a:rPr lang="en-US" sz="6000" dirty="0" err="1"/>
              <a:t>johtaminen</a:t>
            </a:r>
            <a:endParaRPr lang="fi-FI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37CF5-6350-4B55-AA20-6770A0816E6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9262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Itsensä johtaminen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i-FI" dirty="0"/>
              <a:t>1. Energiatason ylläpito</a:t>
            </a:r>
          </a:p>
          <a:p>
            <a:pPr marL="591119" lvl="1" indent="-342900">
              <a:buFont typeface="Wingdings" panose="05000000000000000000" pitchFamily="2" charset="2"/>
              <a:buChar char="Ø"/>
            </a:pPr>
            <a:r>
              <a:rPr lang="fi-FI" b="0" i="1" dirty="0"/>
              <a:t>Mistä saat fyysistä ja psyykkistä energiaa</a:t>
            </a:r>
          </a:p>
          <a:p>
            <a:r>
              <a:rPr lang="fi-FI" dirty="0"/>
              <a:t>2. Energian suuntaaminen</a:t>
            </a:r>
          </a:p>
          <a:p>
            <a:pPr marL="591119" lvl="1" indent="-342900">
              <a:buFont typeface="Wingdings" panose="05000000000000000000" pitchFamily="2" charset="2"/>
              <a:buChar char="Ø"/>
            </a:pPr>
            <a:r>
              <a:rPr lang="fi-FI" b="0" i="1" dirty="0"/>
              <a:t>Priorisointi</a:t>
            </a:r>
          </a:p>
          <a:p>
            <a:r>
              <a:rPr lang="fi-FI" dirty="0"/>
              <a:t>3. Tavoitteiden asettaminen ja niissä pysyminen</a:t>
            </a:r>
          </a:p>
          <a:p>
            <a:r>
              <a:rPr lang="fi-FI" dirty="0"/>
              <a:t>4. Ajanhallinta</a:t>
            </a:r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42" y="990599"/>
            <a:ext cx="3434895" cy="257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442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EF3340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1170</Words>
  <Application>Microsoft Office PowerPoint</Application>
  <PresentationFormat>On-screen Show (16:10)</PresentationFormat>
  <Paragraphs>228</Paragraphs>
  <Slides>29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Courier New</vt:lpstr>
      <vt:lpstr>Georgia</vt:lpstr>
      <vt:lpstr>Helvetica</vt:lpstr>
      <vt:lpstr>Lucida Grande</vt:lpstr>
      <vt:lpstr>Symbol</vt:lpstr>
      <vt:lpstr>Wingdings</vt:lpstr>
      <vt:lpstr>Aalto University</vt:lpstr>
      <vt:lpstr>Aalto_University_2013</vt:lpstr>
      <vt:lpstr>Onnistu opiskelussa – ajankäyttö sujumaan   </vt:lpstr>
      <vt:lpstr>Millaisia taitoja yliopisto-opiskelussa tarvitsee? </vt:lpstr>
      <vt:lpstr>Mikä vaikuttaa opintomenestykseen?</vt:lpstr>
      <vt:lpstr>Miten lähestyt oppimista?</vt:lpstr>
      <vt:lpstr>Millaiset suhtaudut oppimiseen? </vt:lpstr>
      <vt:lpstr>Tunteet oppimisen tukena</vt:lpstr>
      <vt:lpstr>Yhdessä opiskelu</vt:lpstr>
      <vt:lpstr>  Itsensä johtaminen</vt:lpstr>
      <vt:lpstr>Itsensä johtaminen</vt:lpstr>
      <vt:lpstr>Paljonko opiskelu vie aikaa? </vt:lpstr>
      <vt:lpstr>1. Energitason ylläpito</vt:lpstr>
      <vt:lpstr>2. Miksi energiaa kannattaa suunnata?</vt:lpstr>
      <vt:lpstr>Aikamatriisi</vt:lpstr>
      <vt:lpstr>4. Miksi ajankäyttöä kannattaa suunnitella?  </vt:lpstr>
      <vt:lpstr>Säästä muistiasi to do- listalla</vt:lpstr>
      <vt:lpstr>Ohjeet palautustehtävään löytyy kurssin MyCourses-sivulta:</vt:lpstr>
      <vt:lpstr>Mihin käytät aikaasi?</vt:lpstr>
      <vt:lpstr>Miten priorisoida?</vt:lpstr>
      <vt:lpstr>Millainen on hyvä tavoite?  -SMARTEST goals</vt:lpstr>
      <vt:lpstr>Konkretisoi A-kategorian asiat / tavoitteet tehtäviksi</vt:lpstr>
      <vt:lpstr>PowerPoint Presentation</vt:lpstr>
      <vt:lpstr>PowerPoint Presentation</vt:lpstr>
      <vt:lpstr>Ajanhallinta käytäntöön?</vt:lpstr>
      <vt:lpstr>Tehtävän avulla opit, onko sinulla ajanhallinnan kompastuskiviä </vt:lpstr>
      <vt:lpstr>PowerPoint Presentation</vt:lpstr>
      <vt:lpstr>Vetkuttelu</vt:lpstr>
      <vt:lpstr>Opiskelutaidot</vt:lpstr>
      <vt:lpstr>Palveluita opiskeluhyvinvoinnin tueksi</vt:lpstr>
      <vt:lpstr>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pohja</dc:title>
  <dc:creator>Nevala Minna</dc:creator>
  <cp:lastModifiedBy>Arppe Niina</cp:lastModifiedBy>
  <cp:revision>146</cp:revision>
  <dcterms:modified xsi:type="dcterms:W3CDTF">2022-01-10T13:06:40Z</dcterms:modified>
</cp:coreProperties>
</file>