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7" r:id="rId2"/>
    <p:sldId id="258" r:id="rId3"/>
    <p:sldId id="260" r:id="rId4"/>
    <p:sldId id="261" r:id="rId5"/>
    <p:sldId id="290" r:id="rId6"/>
    <p:sldId id="288" r:id="rId7"/>
    <p:sldId id="308" r:id="rId8"/>
    <p:sldId id="262" r:id="rId9"/>
    <p:sldId id="292" r:id="rId10"/>
    <p:sldId id="293" r:id="rId11"/>
    <p:sldId id="294" r:id="rId12"/>
    <p:sldId id="271" r:id="rId13"/>
    <p:sldId id="295" r:id="rId14"/>
    <p:sldId id="297" r:id="rId15"/>
    <p:sldId id="296" r:id="rId16"/>
    <p:sldId id="298" r:id="rId17"/>
    <p:sldId id="268" r:id="rId18"/>
    <p:sldId id="299" r:id="rId19"/>
    <p:sldId id="300" r:id="rId20"/>
    <p:sldId id="301" r:id="rId21"/>
    <p:sldId id="303" r:id="rId22"/>
    <p:sldId id="302" r:id="rId23"/>
    <p:sldId id="304" r:id="rId24"/>
    <p:sldId id="306" r:id="rId25"/>
    <p:sldId id="305" r:id="rId26"/>
    <p:sldId id="307" r:id="rId27"/>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EA1BC0-9DC8-4603-9055-5A4CCB63AF21}">
          <p14:sldIdLst>
            <p14:sldId id="257"/>
            <p14:sldId id="258"/>
            <p14:sldId id="260"/>
            <p14:sldId id="261"/>
            <p14:sldId id="290"/>
            <p14:sldId id="288"/>
            <p14:sldId id="308"/>
            <p14:sldId id="262"/>
            <p14:sldId id="292"/>
            <p14:sldId id="293"/>
            <p14:sldId id="294"/>
            <p14:sldId id="271"/>
            <p14:sldId id="295"/>
            <p14:sldId id="297"/>
            <p14:sldId id="296"/>
            <p14:sldId id="298"/>
            <p14:sldId id="268"/>
            <p14:sldId id="299"/>
            <p14:sldId id="300"/>
            <p14:sldId id="301"/>
            <p14:sldId id="303"/>
            <p14:sldId id="302"/>
            <p14:sldId id="304"/>
            <p14:sldId id="306"/>
            <p14:sldId id="305"/>
            <p14:sldId id="30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FFFF"/>
    <a:srgbClr val="FF0000"/>
    <a:srgbClr val="EF363B"/>
    <a:srgbClr val="FFFFFF"/>
    <a:srgbClr val="00965E"/>
    <a:srgbClr val="EE353B"/>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3" autoAdjust="0"/>
    <p:restoredTop sz="80094" autoAdjust="0"/>
  </p:normalViewPr>
  <p:slideViewPr>
    <p:cSldViewPr snapToGrid="0" snapToObjects="1">
      <p:cViewPr varScale="1">
        <p:scale>
          <a:sx n="104" d="100"/>
          <a:sy n="104" d="100"/>
        </p:scale>
        <p:origin x="641" y="5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1/11/2022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1/11/2022</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en-US" dirty="0"/>
              <a:t>Heat is energy can be converted from one form to another, or transferred from one object to another. For example, a stove burner converts electrical energy to heat and conducts that energy through the pot to the water. This increases the kinetic energy of the water molecules, causing them to move faster and faster. At a certain temperature (the boiling point), the atoms have gained enough energy to break free of the molecular bonds of the liquid and escape as vapor. </a:t>
            </a:r>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a:t>
            </a:fld>
            <a:endParaRPr lang="en-US"/>
          </a:p>
        </p:txBody>
      </p:sp>
    </p:spTree>
    <p:extLst>
      <p:ext uri="{BB962C8B-B14F-4D97-AF65-F5344CB8AC3E}">
        <p14:creationId xmlns:p14="http://schemas.microsoft.com/office/powerpoint/2010/main" val="242668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3</a:t>
            </a:fld>
            <a:endParaRPr lang="en-US"/>
          </a:p>
        </p:txBody>
      </p:sp>
    </p:spTree>
    <p:extLst>
      <p:ext uri="{BB962C8B-B14F-4D97-AF65-F5344CB8AC3E}">
        <p14:creationId xmlns:p14="http://schemas.microsoft.com/office/powerpoint/2010/main" val="162753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4</a:t>
            </a:fld>
            <a:endParaRPr lang="en-US"/>
          </a:p>
        </p:txBody>
      </p:sp>
    </p:spTree>
    <p:extLst>
      <p:ext uri="{BB962C8B-B14F-4D97-AF65-F5344CB8AC3E}">
        <p14:creationId xmlns:p14="http://schemas.microsoft.com/office/powerpoint/2010/main" val="2717881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6</a:t>
            </a:fld>
            <a:endParaRPr lang="en-US"/>
          </a:p>
        </p:txBody>
      </p:sp>
    </p:spTree>
    <p:extLst>
      <p:ext uri="{BB962C8B-B14F-4D97-AF65-F5344CB8AC3E}">
        <p14:creationId xmlns:p14="http://schemas.microsoft.com/office/powerpoint/2010/main" val="328794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8</a:t>
            </a:fld>
            <a:endParaRPr lang="en-US"/>
          </a:p>
        </p:txBody>
      </p:sp>
    </p:spTree>
    <p:extLst>
      <p:ext uri="{BB962C8B-B14F-4D97-AF65-F5344CB8AC3E}">
        <p14:creationId xmlns:p14="http://schemas.microsoft.com/office/powerpoint/2010/main" val="3774787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12</a:t>
            </a:fld>
            <a:endParaRPr lang="en-US"/>
          </a:p>
        </p:txBody>
      </p:sp>
    </p:spTree>
    <p:extLst>
      <p:ext uri="{BB962C8B-B14F-4D97-AF65-F5344CB8AC3E}">
        <p14:creationId xmlns:p14="http://schemas.microsoft.com/office/powerpoint/2010/main" val="4023365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17</a:t>
            </a:fld>
            <a:endParaRPr lang="en-US"/>
          </a:p>
        </p:txBody>
      </p:sp>
    </p:spTree>
    <p:extLst>
      <p:ext uri="{BB962C8B-B14F-4D97-AF65-F5344CB8AC3E}">
        <p14:creationId xmlns:p14="http://schemas.microsoft.com/office/powerpoint/2010/main" val="1168914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22" name="Kuva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32" name="Kuva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20" name="Kuva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2.gif"/><Relationship Id="rId4" Type="http://schemas.openxmlformats.org/officeDocument/2006/relationships/image" Target="../media/image31.gi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6.xml"/><Relationship Id="rId4" Type="http://schemas.openxmlformats.org/officeDocument/2006/relationships/image" Target="../media/image35.gi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40.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6.xml"/><Relationship Id="rId7" Type="http://schemas.openxmlformats.org/officeDocument/2006/relationships/image" Target="../media/image50.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47.gif"/></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3.mp4"/><Relationship Id="rId7" Type="http://schemas.openxmlformats.org/officeDocument/2006/relationships/image" Target="../media/image5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5" Type="http://schemas.openxmlformats.org/officeDocument/2006/relationships/slideLayout" Target="../slideLayouts/slideLayout6.xml"/><Relationship Id="rId4" Type="http://schemas.openxmlformats.org/officeDocument/2006/relationships/video" Target="../media/media3.mp4"/><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coursera.org/learn/thermodynamics-intro" TargetMode="External"/><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hyperlink" Target="https://www.grc.nasa.gov/www/k-12/airplane/thermo.html" TargetMode="External"/><Relationship Id="rId4" Type="http://schemas.openxmlformats.org/officeDocument/2006/relationships/hyperlink" Target="https://ocw.mit.edu/courses/chemistry/5-60-thermodynamics-kinetics-spring-2008/video-lectur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9014" y="660630"/>
            <a:ext cx="4215913" cy="634192"/>
          </a:xfrm>
        </p:spPr>
        <p:txBody>
          <a:bodyPr/>
          <a:lstStyle/>
          <a:p>
            <a:r>
              <a:rPr lang="en-US" dirty="0"/>
              <a:t>Thermodynamics</a:t>
            </a:r>
            <a:endParaRPr lang="fi-FI" dirty="0"/>
          </a:p>
        </p:txBody>
      </p:sp>
      <p:sp>
        <p:nvSpPr>
          <p:cNvPr id="3" name="Tekstin paikkamerkki 2"/>
          <p:cNvSpPr>
            <a:spLocks noGrp="1"/>
          </p:cNvSpPr>
          <p:nvPr>
            <p:ph type="body" sz="half" idx="2"/>
          </p:nvPr>
        </p:nvSpPr>
        <p:spPr>
          <a:xfrm>
            <a:off x="310519" y="1820357"/>
            <a:ext cx="4476893" cy="426074"/>
          </a:xfrm>
        </p:spPr>
        <p:txBody>
          <a:bodyPr/>
          <a:lstStyle/>
          <a:p>
            <a:r>
              <a:rPr lang="en-US" dirty="0"/>
              <a:t>An Engineering Approach</a:t>
            </a:r>
            <a:endParaRPr lang="fi-FI" dirty="0"/>
          </a:p>
        </p:txBody>
      </p:sp>
      <p:sp>
        <p:nvSpPr>
          <p:cNvPr id="4" name="Tekstin paikkamerkki 3"/>
          <p:cNvSpPr>
            <a:spLocks noGrp="1"/>
          </p:cNvSpPr>
          <p:nvPr>
            <p:ph type="body" sz="half" idx="11"/>
          </p:nvPr>
        </p:nvSpPr>
        <p:spPr>
          <a:xfrm>
            <a:off x="44602" y="2620097"/>
            <a:ext cx="4844125" cy="327132"/>
          </a:xfrm>
        </p:spPr>
        <p:txBody>
          <a:bodyPr/>
          <a:lstStyle/>
          <a:p>
            <a:r>
              <a:rPr lang="en-US" dirty="0"/>
              <a:t>Lecture 1: Introduction and Basic Concepts</a:t>
            </a:r>
            <a:endParaRPr lang="fi-FI" dirty="0"/>
          </a:p>
        </p:txBody>
      </p:sp>
      <p:sp>
        <p:nvSpPr>
          <p:cNvPr id="5" name="Tekstin paikkamerkki 4"/>
          <p:cNvSpPr>
            <a:spLocks noGrp="1"/>
          </p:cNvSpPr>
          <p:nvPr>
            <p:ph type="body" sz="half" idx="12"/>
          </p:nvPr>
        </p:nvSpPr>
        <p:spPr>
          <a:xfrm>
            <a:off x="73915" y="3524042"/>
            <a:ext cx="3189061" cy="360060"/>
          </a:xfrm>
        </p:spPr>
        <p:txBody>
          <a:bodyPr/>
          <a:lstStyle/>
          <a:p>
            <a:r>
              <a:rPr lang="en-US" dirty="0"/>
              <a:t>Qiang Cheng (Jonny)</a:t>
            </a:r>
            <a:endParaRPr lang="fi-FI" dirty="0"/>
          </a:p>
          <a:p>
            <a:endParaRPr lang="fi-FI" dirty="0"/>
          </a:p>
        </p:txBody>
      </p:sp>
      <p:cxnSp>
        <p:nvCxnSpPr>
          <p:cNvPr id="7" name="Suora yhdysviiva 6">
            <a:extLst>
              <a:ext uri="{FF2B5EF4-FFF2-40B4-BE49-F238E27FC236}">
                <a16:creationId xmlns:a16="http://schemas.microsoft.com/office/drawing/2014/main" id="{44D42085-CC57-854B-9151-3C66E83D17EE}"/>
              </a:ext>
            </a:extLst>
          </p:cNvPr>
          <p:cNvCxnSpPr>
            <a:cxnSpLocks/>
          </p:cNvCxnSpPr>
          <p:nvPr/>
        </p:nvCxnSpPr>
        <p:spPr>
          <a:xfrm>
            <a:off x="5243" y="1557589"/>
            <a:ext cx="4922844"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E337E98C-7FEB-4103-B1B2-0E69AB1E0949}"/>
              </a:ext>
            </a:extLst>
          </p:cNvPr>
          <p:cNvGrpSpPr/>
          <p:nvPr/>
        </p:nvGrpSpPr>
        <p:grpSpPr>
          <a:xfrm>
            <a:off x="4851910" y="656063"/>
            <a:ext cx="4292090" cy="4255200"/>
            <a:chOff x="4851910" y="444336"/>
            <a:chExt cx="4292090" cy="4255200"/>
          </a:xfrm>
        </p:grpSpPr>
        <p:pic>
          <p:nvPicPr>
            <p:cNvPr id="11" name="Picture 10" descr="A picture containing star, outdoor object, black, light&#10;&#10;Description automatically generated">
              <a:extLst>
                <a:ext uri="{FF2B5EF4-FFF2-40B4-BE49-F238E27FC236}">
                  <a16:creationId xmlns:a16="http://schemas.microsoft.com/office/drawing/2014/main" id="{2B6CA0F0-FEF6-4973-B22F-46E1FCBC6F04}"/>
                </a:ext>
              </a:extLst>
            </p:cNvPr>
            <p:cNvPicPr>
              <a:picLocks noChangeAspect="1"/>
            </p:cNvPicPr>
            <p:nvPr/>
          </p:nvPicPr>
          <p:blipFill rotWithShape="1">
            <a:blip r:embed="rId3"/>
            <a:srcRect l="11501" t="7182" r="49839" b="10096"/>
            <a:stretch/>
          </p:blipFill>
          <p:spPr>
            <a:xfrm>
              <a:off x="4851910" y="444336"/>
              <a:ext cx="2164042" cy="4254828"/>
            </a:xfrm>
            <a:prstGeom prst="rect">
              <a:avLst/>
            </a:prstGeom>
          </p:spPr>
        </p:pic>
        <p:pic>
          <p:nvPicPr>
            <p:cNvPr id="12" name="Picture 11" descr="A picture containing dark&#10;&#10;Description automatically generated">
              <a:extLst>
                <a:ext uri="{FF2B5EF4-FFF2-40B4-BE49-F238E27FC236}">
                  <a16:creationId xmlns:a16="http://schemas.microsoft.com/office/drawing/2014/main" id="{E237C9EC-4058-47F5-B678-B798FA131BB5}"/>
                </a:ext>
              </a:extLst>
            </p:cNvPr>
            <p:cNvPicPr>
              <a:picLocks noChangeAspect="1"/>
            </p:cNvPicPr>
            <p:nvPr/>
          </p:nvPicPr>
          <p:blipFill rotWithShape="1">
            <a:blip r:embed="rId4"/>
            <a:srcRect l="50044" r="-1"/>
            <a:stretch/>
          </p:blipFill>
          <p:spPr>
            <a:xfrm>
              <a:off x="7015952" y="444336"/>
              <a:ext cx="2128048" cy="4255200"/>
            </a:xfrm>
            <a:prstGeom prst="rect">
              <a:avLst/>
            </a:prstGeom>
          </p:spPr>
        </p:pic>
      </p:grpSp>
    </p:spTree>
    <p:extLst>
      <p:ext uri="{BB962C8B-B14F-4D97-AF65-F5344CB8AC3E}">
        <p14:creationId xmlns:p14="http://schemas.microsoft.com/office/powerpoint/2010/main" val="144030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E25CB-F1B3-4363-9A65-48EC144F1405}"/>
              </a:ext>
            </a:extLst>
          </p:cNvPr>
          <p:cNvSpPr>
            <a:spLocks noGrp="1"/>
          </p:cNvSpPr>
          <p:nvPr>
            <p:ph type="body" sz="half" idx="10"/>
          </p:nvPr>
        </p:nvSpPr>
        <p:spPr>
          <a:xfrm>
            <a:off x="287363" y="223017"/>
            <a:ext cx="6322757" cy="1157194"/>
          </a:xfrm>
        </p:spPr>
        <p:txBody>
          <a:bodyPr/>
          <a:lstStyle/>
          <a:p>
            <a:r>
              <a:rPr lang="en-US" dirty="0"/>
              <a:t>Using Thermodynamics</a:t>
            </a:r>
          </a:p>
        </p:txBody>
      </p:sp>
      <p:sp>
        <p:nvSpPr>
          <p:cNvPr id="8" name="TextBox 7">
            <a:extLst>
              <a:ext uri="{FF2B5EF4-FFF2-40B4-BE49-F238E27FC236}">
                <a16:creationId xmlns:a16="http://schemas.microsoft.com/office/drawing/2014/main" id="{57509DD1-BD17-4C97-8515-8AEF4A74116D}"/>
              </a:ext>
            </a:extLst>
          </p:cNvPr>
          <p:cNvSpPr txBox="1"/>
          <p:nvPr/>
        </p:nvSpPr>
        <p:spPr>
          <a:xfrm>
            <a:off x="57704" y="921352"/>
            <a:ext cx="3165556" cy="369332"/>
          </a:xfrm>
          <a:prstGeom prst="rect">
            <a:avLst/>
          </a:prstGeom>
          <a:noFill/>
        </p:spPr>
        <p:txBody>
          <a:bodyPr wrap="square">
            <a:spAutoFit/>
          </a:bodyPr>
          <a:lstStyle/>
          <a:p>
            <a:r>
              <a:rPr lang="en-US" sz="1800" b="1" dirty="0">
                <a:highlight>
                  <a:srgbClr val="FF0000"/>
                </a:highlight>
              </a:rPr>
              <a:t>Predictions of Life in 2050</a:t>
            </a:r>
          </a:p>
        </p:txBody>
      </p:sp>
      <p:pic>
        <p:nvPicPr>
          <p:cNvPr id="9" name="Picture 8" descr="Diagram&#10;&#10;Description automatically generated">
            <a:extLst>
              <a:ext uri="{FF2B5EF4-FFF2-40B4-BE49-F238E27FC236}">
                <a16:creationId xmlns:a16="http://schemas.microsoft.com/office/drawing/2014/main" id="{8ADBAADC-0199-4790-BDE9-4DA0B9201132}"/>
              </a:ext>
            </a:extLst>
          </p:cNvPr>
          <p:cNvPicPr>
            <a:picLocks noChangeAspect="1"/>
          </p:cNvPicPr>
          <p:nvPr/>
        </p:nvPicPr>
        <p:blipFill>
          <a:blip r:embed="rId2"/>
          <a:stretch>
            <a:fillRect/>
          </a:stretch>
        </p:blipFill>
        <p:spPr>
          <a:xfrm>
            <a:off x="3593521" y="841342"/>
            <a:ext cx="5005649" cy="2067039"/>
          </a:xfrm>
          <a:prstGeom prst="rect">
            <a:avLst/>
          </a:prstGeom>
        </p:spPr>
      </p:pic>
      <p:sp>
        <p:nvSpPr>
          <p:cNvPr id="11" name="TextBox 10">
            <a:extLst>
              <a:ext uri="{FF2B5EF4-FFF2-40B4-BE49-F238E27FC236}">
                <a16:creationId xmlns:a16="http://schemas.microsoft.com/office/drawing/2014/main" id="{52448393-0F08-40D1-9E41-B19333724FC0}"/>
              </a:ext>
            </a:extLst>
          </p:cNvPr>
          <p:cNvSpPr txBox="1"/>
          <p:nvPr/>
        </p:nvSpPr>
        <p:spPr>
          <a:xfrm>
            <a:off x="57704" y="1391678"/>
            <a:ext cx="3462736" cy="1938992"/>
          </a:xfrm>
          <a:prstGeom prst="rect">
            <a:avLst/>
          </a:prstGeom>
          <a:solidFill>
            <a:srgbClr val="92D050"/>
          </a:solidFill>
        </p:spPr>
        <p:txBody>
          <a:bodyPr wrap="square">
            <a:spAutoFit/>
          </a:bodyPr>
          <a:lstStyle/>
          <a:p>
            <a:pPr algn="just"/>
            <a:r>
              <a:rPr lang="en-US" sz="1200" b="1" dirty="0">
                <a:highlight>
                  <a:srgbClr val="FF0000"/>
                </a:highlight>
              </a:rPr>
              <a:t>At home</a:t>
            </a:r>
          </a:p>
          <a:p>
            <a:pPr marL="285750" indent="-285750" algn="just">
              <a:buFont typeface="Wingdings" panose="05000000000000000000" pitchFamily="2" charset="2"/>
              <a:buChar char="Ø"/>
            </a:pPr>
            <a:r>
              <a:rPr lang="en-US" sz="1200" dirty="0"/>
              <a:t>Homes are constructed better to reduce heating and cooling needs.</a:t>
            </a:r>
          </a:p>
          <a:p>
            <a:pPr marL="285750" indent="-285750" algn="just">
              <a:buFont typeface="Wingdings" panose="05000000000000000000" pitchFamily="2" charset="2"/>
              <a:buChar char="Ø"/>
            </a:pPr>
            <a:r>
              <a:rPr lang="en-US" sz="1200" dirty="0"/>
              <a:t>Homes have systems for electronically monitoring and regulating energy use.</a:t>
            </a:r>
          </a:p>
          <a:p>
            <a:pPr marL="285750" indent="-285750" algn="just">
              <a:buFont typeface="Wingdings" panose="05000000000000000000" pitchFamily="2" charset="2"/>
              <a:buChar char="Ø"/>
            </a:pPr>
            <a:r>
              <a:rPr lang="en-US" sz="1200" dirty="0"/>
              <a:t>Appliances and heating and air-conditioning systems are more energy-efficient.</a:t>
            </a:r>
          </a:p>
          <a:p>
            <a:pPr marL="285750" indent="-285750" algn="just">
              <a:buFont typeface="Wingdings" panose="05000000000000000000" pitchFamily="2" charset="2"/>
              <a:buChar char="Ø"/>
            </a:pPr>
            <a:r>
              <a:rPr lang="en-US" sz="1200" dirty="0"/>
              <a:t>Use of solar energy for space and water heating is common.</a:t>
            </a:r>
          </a:p>
          <a:p>
            <a:pPr marL="285750" indent="-285750" algn="just">
              <a:buFont typeface="Wingdings" panose="05000000000000000000" pitchFamily="2" charset="2"/>
              <a:buChar char="Ø"/>
            </a:pPr>
            <a:r>
              <a:rPr lang="en-US" sz="1200" dirty="0"/>
              <a:t>More food is produced locally.</a:t>
            </a:r>
          </a:p>
        </p:txBody>
      </p:sp>
      <p:sp>
        <p:nvSpPr>
          <p:cNvPr id="13" name="TextBox 12">
            <a:extLst>
              <a:ext uri="{FF2B5EF4-FFF2-40B4-BE49-F238E27FC236}">
                <a16:creationId xmlns:a16="http://schemas.microsoft.com/office/drawing/2014/main" id="{9D4D6856-57F3-436C-912B-D4E1BFE39CB2}"/>
              </a:ext>
            </a:extLst>
          </p:cNvPr>
          <p:cNvSpPr txBox="1"/>
          <p:nvPr/>
        </p:nvSpPr>
        <p:spPr>
          <a:xfrm>
            <a:off x="57705" y="3397374"/>
            <a:ext cx="3462736" cy="1569660"/>
          </a:xfrm>
          <a:prstGeom prst="rect">
            <a:avLst/>
          </a:prstGeom>
          <a:solidFill>
            <a:srgbClr val="00B0F0"/>
          </a:solidFill>
        </p:spPr>
        <p:txBody>
          <a:bodyPr wrap="square">
            <a:spAutoFit/>
          </a:bodyPr>
          <a:lstStyle/>
          <a:p>
            <a:pPr algn="just"/>
            <a:r>
              <a:rPr lang="en-US" sz="1200" b="1" dirty="0">
                <a:highlight>
                  <a:srgbClr val="EF363B"/>
                </a:highlight>
              </a:rPr>
              <a:t>Transportation</a:t>
            </a:r>
          </a:p>
          <a:p>
            <a:pPr marL="285750" indent="-285750" algn="just">
              <a:buFont typeface="Wingdings" panose="05000000000000000000" pitchFamily="2" charset="2"/>
              <a:buChar char="Ø"/>
            </a:pPr>
            <a:r>
              <a:rPr lang="en-US" sz="1200" dirty="0"/>
              <a:t>Plug-in hybrid vehicles and all-electric vehicles dominate.</a:t>
            </a:r>
          </a:p>
          <a:p>
            <a:pPr marL="285750" indent="-285750" algn="just">
              <a:buFont typeface="Wingdings" panose="05000000000000000000" pitchFamily="2" charset="2"/>
              <a:buChar char="Ø"/>
            </a:pPr>
            <a:r>
              <a:rPr lang="en-US" sz="1200" dirty="0"/>
              <a:t>Hybrid vehicles mainly use biofuels.</a:t>
            </a:r>
          </a:p>
          <a:p>
            <a:pPr marL="285750" indent="-285750" algn="just">
              <a:buFont typeface="Wingdings" panose="05000000000000000000" pitchFamily="2" charset="2"/>
              <a:buChar char="Ø"/>
            </a:pPr>
            <a:r>
              <a:rPr lang="en-US" sz="1200" dirty="0"/>
              <a:t>Use of public transportation within and between cities is common.</a:t>
            </a:r>
          </a:p>
          <a:p>
            <a:pPr marL="285750" indent="-285750" algn="just">
              <a:buFont typeface="Wingdings" panose="05000000000000000000" pitchFamily="2" charset="2"/>
              <a:buChar char="Ø"/>
            </a:pPr>
            <a:r>
              <a:rPr lang="en-US" sz="1200" dirty="0"/>
              <a:t>An expanded passenger railway system is widely used.</a:t>
            </a:r>
          </a:p>
        </p:txBody>
      </p:sp>
      <p:sp>
        <p:nvSpPr>
          <p:cNvPr id="15" name="TextBox 14">
            <a:extLst>
              <a:ext uri="{FF2B5EF4-FFF2-40B4-BE49-F238E27FC236}">
                <a16:creationId xmlns:a16="http://schemas.microsoft.com/office/drawing/2014/main" id="{F548019C-E2A9-4A12-AFCA-3DE54221AD78}"/>
              </a:ext>
            </a:extLst>
          </p:cNvPr>
          <p:cNvSpPr txBox="1"/>
          <p:nvPr/>
        </p:nvSpPr>
        <p:spPr>
          <a:xfrm>
            <a:off x="3593519" y="2941345"/>
            <a:ext cx="5448787" cy="1384995"/>
          </a:xfrm>
          <a:prstGeom prst="rect">
            <a:avLst/>
          </a:prstGeom>
          <a:solidFill>
            <a:srgbClr val="FFC000"/>
          </a:solidFill>
        </p:spPr>
        <p:txBody>
          <a:bodyPr wrap="square">
            <a:spAutoFit/>
          </a:bodyPr>
          <a:lstStyle/>
          <a:p>
            <a:pPr algn="just"/>
            <a:r>
              <a:rPr lang="en-US" sz="1200" b="1" dirty="0">
                <a:highlight>
                  <a:srgbClr val="EF363B"/>
                </a:highlight>
              </a:rPr>
              <a:t>Lifestyle</a:t>
            </a:r>
          </a:p>
          <a:p>
            <a:pPr marL="285750" indent="-285750" algn="just">
              <a:buFont typeface="Wingdings" panose="05000000000000000000" pitchFamily="2" charset="2"/>
              <a:buChar char="Ø"/>
            </a:pPr>
            <a:r>
              <a:rPr lang="en-US" sz="1200" dirty="0"/>
              <a:t>Efficient energy-use practices are utilized throughout society.</a:t>
            </a:r>
          </a:p>
          <a:p>
            <a:pPr marL="285750" indent="-285750" algn="just">
              <a:buFont typeface="Wingdings" panose="05000000000000000000" pitchFamily="2" charset="2"/>
              <a:buChar char="Ø"/>
            </a:pPr>
            <a:r>
              <a:rPr lang="en-US" sz="1200" dirty="0"/>
              <a:t>Recycling is widely practiced, including recycling of water.</a:t>
            </a:r>
          </a:p>
          <a:p>
            <a:pPr marL="285750" indent="-285750" algn="just">
              <a:buFont typeface="Wingdings" panose="05000000000000000000" pitchFamily="2" charset="2"/>
              <a:buChar char="Ø"/>
            </a:pPr>
            <a:r>
              <a:rPr lang="en-US" sz="1200" dirty="0"/>
              <a:t>Distance learning is common at most educational levels.</a:t>
            </a:r>
          </a:p>
          <a:p>
            <a:pPr marL="285750" indent="-285750" algn="just">
              <a:buFont typeface="Wingdings" panose="05000000000000000000" pitchFamily="2" charset="2"/>
              <a:buChar char="Ø"/>
            </a:pPr>
            <a:r>
              <a:rPr lang="en-US" sz="1200" dirty="0"/>
              <a:t>Telecommuting and teleconferencing are the norm.</a:t>
            </a:r>
          </a:p>
          <a:p>
            <a:pPr marL="285750" indent="-285750" algn="just">
              <a:buFont typeface="Wingdings" panose="05000000000000000000" pitchFamily="2" charset="2"/>
              <a:buChar char="Ø"/>
            </a:pPr>
            <a:r>
              <a:rPr lang="en-US" sz="1200" dirty="0"/>
              <a:t>The Internet is predominately used for consumer and business commerce.</a:t>
            </a:r>
          </a:p>
        </p:txBody>
      </p:sp>
      <p:sp>
        <p:nvSpPr>
          <p:cNvPr id="17" name="TextBox 16">
            <a:extLst>
              <a:ext uri="{FF2B5EF4-FFF2-40B4-BE49-F238E27FC236}">
                <a16:creationId xmlns:a16="http://schemas.microsoft.com/office/drawing/2014/main" id="{68D8C0F2-45C5-48D7-81D7-22839FE4290E}"/>
              </a:ext>
            </a:extLst>
          </p:cNvPr>
          <p:cNvSpPr txBox="1"/>
          <p:nvPr/>
        </p:nvSpPr>
        <p:spPr>
          <a:xfrm>
            <a:off x="3593519" y="4337381"/>
            <a:ext cx="5448786" cy="1384995"/>
          </a:xfrm>
          <a:prstGeom prst="rect">
            <a:avLst/>
          </a:prstGeom>
          <a:solidFill>
            <a:srgbClr val="00B050"/>
          </a:solidFill>
        </p:spPr>
        <p:txBody>
          <a:bodyPr wrap="square">
            <a:spAutoFit/>
          </a:bodyPr>
          <a:lstStyle/>
          <a:p>
            <a:r>
              <a:rPr lang="en-US" sz="1200" b="1" dirty="0">
                <a:highlight>
                  <a:srgbClr val="EF363B"/>
                </a:highlight>
              </a:rPr>
              <a:t>Power generation</a:t>
            </a:r>
          </a:p>
          <a:p>
            <a:pPr marL="171450" indent="-171450">
              <a:buFont typeface="Wingdings" panose="05000000000000000000" pitchFamily="2" charset="2"/>
              <a:buChar char="Ø"/>
            </a:pPr>
            <a:r>
              <a:rPr lang="en-US" sz="1200" dirty="0"/>
              <a:t>Electricity plays a greater role throughout society.</a:t>
            </a:r>
          </a:p>
          <a:p>
            <a:pPr marL="171450" indent="-171450">
              <a:buFont typeface="Wingdings" panose="05000000000000000000" pitchFamily="2" charset="2"/>
              <a:buChar char="Ø"/>
            </a:pPr>
            <a:r>
              <a:rPr lang="en-US" sz="1200" dirty="0"/>
              <a:t>Wind, solar, and other renewable technologies contribute significant share of the nation's electricity needs.</a:t>
            </a:r>
          </a:p>
          <a:p>
            <a:pPr marL="171450" indent="-171450">
              <a:buFont typeface="Wingdings" panose="05000000000000000000" pitchFamily="2" charset="2"/>
              <a:buChar char="Ø"/>
            </a:pPr>
            <a:r>
              <a:rPr lang="en-US" sz="1200" dirty="0"/>
              <a:t>A mix of conventional fossil-fueled and nuclear power plants provides a smaller, but still significant, share of the nation's electricity needs.</a:t>
            </a:r>
          </a:p>
          <a:p>
            <a:pPr marL="171450" indent="-171450">
              <a:buFont typeface="Wingdings" panose="05000000000000000000" pitchFamily="2" charset="2"/>
              <a:buChar char="Ø"/>
            </a:pPr>
            <a:r>
              <a:rPr lang="en-US" sz="1200" dirty="0"/>
              <a:t>A smart and secure national power transmission grid is in place.</a:t>
            </a:r>
          </a:p>
        </p:txBody>
      </p:sp>
    </p:spTree>
    <p:extLst>
      <p:ext uri="{BB962C8B-B14F-4D97-AF65-F5344CB8AC3E}">
        <p14:creationId xmlns:p14="http://schemas.microsoft.com/office/powerpoint/2010/main" val="125389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F5D93C-4F0D-499F-B673-C57100A72F09}"/>
              </a:ext>
            </a:extLst>
          </p:cNvPr>
          <p:cNvSpPr>
            <a:spLocks noGrp="1"/>
          </p:cNvSpPr>
          <p:nvPr>
            <p:ph type="body" sz="half" idx="10"/>
          </p:nvPr>
        </p:nvSpPr>
        <p:spPr>
          <a:xfrm>
            <a:off x="287363" y="223017"/>
            <a:ext cx="5099977" cy="1157194"/>
          </a:xfrm>
        </p:spPr>
        <p:txBody>
          <a:bodyPr/>
          <a:lstStyle/>
          <a:p>
            <a:r>
              <a:rPr lang="en-US" dirty="0"/>
              <a:t>Defining Systems</a:t>
            </a:r>
          </a:p>
        </p:txBody>
      </p:sp>
      <p:sp>
        <p:nvSpPr>
          <p:cNvPr id="6" name="TextBox 5">
            <a:extLst>
              <a:ext uri="{FF2B5EF4-FFF2-40B4-BE49-F238E27FC236}">
                <a16:creationId xmlns:a16="http://schemas.microsoft.com/office/drawing/2014/main" id="{E648F70A-3A54-4D06-AD6F-F3268D66DCCE}"/>
              </a:ext>
            </a:extLst>
          </p:cNvPr>
          <p:cNvSpPr txBox="1"/>
          <p:nvPr/>
        </p:nvSpPr>
        <p:spPr>
          <a:xfrm>
            <a:off x="2446020" y="1076226"/>
            <a:ext cx="6564630" cy="715581"/>
          </a:xfrm>
          <a:prstGeom prst="rect">
            <a:avLst/>
          </a:prstGeom>
          <a:solidFill>
            <a:srgbClr val="00B0F0"/>
          </a:solidFill>
        </p:spPr>
        <p:txBody>
          <a:bodyPr wrap="square">
            <a:spAutoFit/>
          </a:bodyPr>
          <a:lstStyle/>
          <a:p>
            <a:pPr algn="just"/>
            <a:r>
              <a:rPr lang="en-US" dirty="0"/>
              <a:t>In thermodynamics the term </a:t>
            </a:r>
            <a:r>
              <a:rPr lang="en-US" i="1" dirty="0"/>
              <a:t>system</a:t>
            </a:r>
            <a:r>
              <a:rPr lang="en-US" dirty="0"/>
              <a:t> is used to identify the subject of the analysis. Once the system is defined and the relevant interactions with other systems are identified, one or more physical laws or relations are applied.</a:t>
            </a:r>
          </a:p>
        </p:txBody>
      </p:sp>
      <p:sp>
        <p:nvSpPr>
          <p:cNvPr id="7" name="TextBox 6">
            <a:extLst>
              <a:ext uri="{FF2B5EF4-FFF2-40B4-BE49-F238E27FC236}">
                <a16:creationId xmlns:a16="http://schemas.microsoft.com/office/drawing/2014/main" id="{22C28754-2FC4-44F5-ABBA-96CB9A89406F}"/>
              </a:ext>
            </a:extLst>
          </p:cNvPr>
          <p:cNvSpPr txBox="1"/>
          <p:nvPr/>
        </p:nvSpPr>
        <p:spPr>
          <a:xfrm>
            <a:off x="0" y="1233961"/>
            <a:ext cx="1946910" cy="400110"/>
          </a:xfrm>
          <a:prstGeom prst="rect">
            <a:avLst/>
          </a:prstGeom>
          <a:solidFill>
            <a:srgbClr val="00FF00"/>
          </a:solidFill>
        </p:spPr>
        <p:txBody>
          <a:bodyPr wrap="square" rtlCol="0">
            <a:spAutoFit/>
          </a:bodyPr>
          <a:lstStyle/>
          <a:p>
            <a:r>
              <a:rPr lang="en-US" sz="2000" b="1" dirty="0">
                <a:highlight>
                  <a:srgbClr val="00FF00"/>
                </a:highlight>
              </a:rPr>
              <a:t>System</a:t>
            </a:r>
          </a:p>
        </p:txBody>
      </p:sp>
      <p:sp>
        <p:nvSpPr>
          <p:cNvPr id="8" name="TextBox 7">
            <a:extLst>
              <a:ext uri="{FF2B5EF4-FFF2-40B4-BE49-F238E27FC236}">
                <a16:creationId xmlns:a16="http://schemas.microsoft.com/office/drawing/2014/main" id="{94B67CED-9961-4A6C-A8A3-380A5ECDCC34}"/>
              </a:ext>
            </a:extLst>
          </p:cNvPr>
          <p:cNvSpPr txBox="1"/>
          <p:nvPr/>
        </p:nvSpPr>
        <p:spPr>
          <a:xfrm>
            <a:off x="2446019" y="1967418"/>
            <a:ext cx="6564630" cy="715581"/>
          </a:xfrm>
          <a:prstGeom prst="rect">
            <a:avLst/>
          </a:prstGeom>
          <a:solidFill>
            <a:srgbClr val="00B0F0"/>
          </a:solidFill>
        </p:spPr>
        <p:txBody>
          <a:bodyPr wrap="square">
            <a:spAutoFit/>
          </a:bodyPr>
          <a:lstStyle/>
          <a:p>
            <a:pPr algn="just"/>
            <a:r>
              <a:rPr lang="en-US" dirty="0"/>
              <a:t>Everything external to the system is considered to be part of the system’s surroundings. The system is distinguished from its surroundings by a specified boundary, which may be at rest or in motion.</a:t>
            </a:r>
          </a:p>
        </p:txBody>
      </p:sp>
      <p:sp>
        <p:nvSpPr>
          <p:cNvPr id="9" name="TextBox 8">
            <a:extLst>
              <a:ext uri="{FF2B5EF4-FFF2-40B4-BE49-F238E27FC236}">
                <a16:creationId xmlns:a16="http://schemas.microsoft.com/office/drawing/2014/main" id="{7CFB0527-0692-4AA7-B287-BF578C473B07}"/>
              </a:ext>
            </a:extLst>
          </p:cNvPr>
          <p:cNvSpPr txBox="1"/>
          <p:nvPr/>
        </p:nvSpPr>
        <p:spPr>
          <a:xfrm>
            <a:off x="0" y="1933281"/>
            <a:ext cx="1946909" cy="707886"/>
          </a:xfrm>
          <a:prstGeom prst="rect">
            <a:avLst/>
          </a:prstGeom>
          <a:solidFill>
            <a:srgbClr val="00FF00"/>
          </a:solidFill>
        </p:spPr>
        <p:txBody>
          <a:bodyPr wrap="square" rtlCol="0">
            <a:spAutoFit/>
          </a:bodyPr>
          <a:lstStyle/>
          <a:p>
            <a:r>
              <a:rPr lang="en-US" sz="2000" b="1" dirty="0">
                <a:highlight>
                  <a:srgbClr val="00FF00"/>
                </a:highlight>
              </a:rPr>
              <a:t>surroundings</a:t>
            </a:r>
          </a:p>
          <a:p>
            <a:r>
              <a:rPr lang="en-US" sz="2000" b="1" dirty="0">
                <a:highlight>
                  <a:srgbClr val="00FF00"/>
                </a:highlight>
              </a:rPr>
              <a:t>boundary</a:t>
            </a:r>
          </a:p>
        </p:txBody>
      </p:sp>
      <p:pic>
        <p:nvPicPr>
          <p:cNvPr id="13" name="Picture 12" descr="Diagram, text&#10;&#10;Description automatically generated">
            <a:extLst>
              <a:ext uri="{FF2B5EF4-FFF2-40B4-BE49-F238E27FC236}">
                <a16:creationId xmlns:a16="http://schemas.microsoft.com/office/drawing/2014/main" id="{824C0BE0-E3E8-4DA6-9D56-FFA224C7D33E}"/>
              </a:ext>
            </a:extLst>
          </p:cNvPr>
          <p:cNvPicPr>
            <a:picLocks noChangeAspect="1"/>
          </p:cNvPicPr>
          <p:nvPr/>
        </p:nvPicPr>
        <p:blipFill rotWithShape="1">
          <a:blip r:embed="rId2"/>
          <a:srcRect t="9493" b="4885"/>
          <a:stretch/>
        </p:blipFill>
        <p:spPr>
          <a:xfrm>
            <a:off x="2446020" y="2775521"/>
            <a:ext cx="5425441" cy="2917310"/>
          </a:xfrm>
          <a:prstGeom prst="rect">
            <a:avLst/>
          </a:prstGeom>
        </p:spPr>
      </p:pic>
    </p:spTree>
    <p:extLst>
      <p:ext uri="{BB962C8B-B14F-4D97-AF65-F5344CB8AC3E}">
        <p14:creationId xmlns:p14="http://schemas.microsoft.com/office/powerpoint/2010/main" val="23078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DA28F4-8253-42BD-8A0B-95005AC592CF}"/>
              </a:ext>
            </a:extLst>
          </p:cNvPr>
          <p:cNvSpPr>
            <a:spLocks noGrp="1"/>
          </p:cNvSpPr>
          <p:nvPr>
            <p:ph type="body" sz="half" idx="10"/>
          </p:nvPr>
        </p:nvSpPr>
        <p:spPr>
          <a:xfrm>
            <a:off x="287363" y="223017"/>
            <a:ext cx="5663410" cy="492443"/>
          </a:xfrm>
        </p:spPr>
        <p:txBody>
          <a:bodyPr wrap="none">
            <a:spAutoFit/>
          </a:bodyPr>
          <a:lstStyle/>
          <a:p>
            <a:pPr defTabSz="685800"/>
            <a:r>
              <a:rPr lang="en-US" sz="3200" dirty="0"/>
              <a:t>System and Control Volumes</a:t>
            </a:r>
            <a:endParaRPr lang="fi-FI" sz="3200" dirty="0"/>
          </a:p>
        </p:txBody>
      </p:sp>
      <p:sp>
        <p:nvSpPr>
          <p:cNvPr id="2" name="Rectangle 1">
            <a:extLst>
              <a:ext uri="{FF2B5EF4-FFF2-40B4-BE49-F238E27FC236}">
                <a16:creationId xmlns:a16="http://schemas.microsoft.com/office/drawing/2014/main" id="{4359BE99-1BFF-4DCB-A1D8-DC403D4F7462}"/>
              </a:ext>
            </a:extLst>
          </p:cNvPr>
          <p:cNvSpPr/>
          <p:nvPr/>
        </p:nvSpPr>
        <p:spPr>
          <a:xfrm>
            <a:off x="59734" y="3266110"/>
            <a:ext cx="4572000" cy="1131079"/>
          </a:xfrm>
          <a:prstGeom prst="rect">
            <a:avLst/>
          </a:prstGeom>
          <a:solidFill>
            <a:srgbClr val="00B050"/>
          </a:solidFill>
        </p:spPr>
        <p:txBody>
          <a:bodyPr wrap="square">
            <a:spAutoFit/>
          </a:bodyPr>
          <a:lstStyle/>
          <a:p>
            <a:pPr marL="285750" indent="-285750">
              <a:buFont typeface="Arial" panose="020B0604020202020204" pitchFamily="34" charset="0"/>
              <a:buChar char="•"/>
            </a:pPr>
            <a:r>
              <a:rPr lang="en-US" dirty="0"/>
              <a:t>Note that the boundary is the contact surface shared by both the system and the surroundings. Mathematically speaking, the boundary has zero thickness, and thus it can neither contain any mass nor occupy any volume in space.</a:t>
            </a:r>
            <a:endParaRPr lang="fi-FI" dirty="0"/>
          </a:p>
        </p:txBody>
      </p:sp>
      <p:pic>
        <p:nvPicPr>
          <p:cNvPr id="16" name="Picture 15" descr="Diagram&#10;&#10;Description automatically generated">
            <a:extLst>
              <a:ext uri="{FF2B5EF4-FFF2-40B4-BE49-F238E27FC236}">
                <a16:creationId xmlns:a16="http://schemas.microsoft.com/office/drawing/2014/main" id="{96FE21AE-EF4E-48CE-9327-3DD56B61CBEE}"/>
              </a:ext>
            </a:extLst>
          </p:cNvPr>
          <p:cNvPicPr>
            <a:picLocks noChangeAspect="1"/>
          </p:cNvPicPr>
          <p:nvPr/>
        </p:nvPicPr>
        <p:blipFill>
          <a:blip r:embed="rId3"/>
          <a:stretch>
            <a:fillRect/>
          </a:stretch>
        </p:blipFill>
        <p:spPr>
          <a:xfrm>
            <a:off x="4704955" y="3187250"/>
            <a:ext cx="4405015" cy="1574850"/>
          </a:xfrm>
          <a:prstGeom prst="rect">
            <a:avLst/>
          </a:prstGeom>
        </p:spPr>
      </p:pic>
      <p:pic>
        <p:nvPicPr>
          <p:cNvPr id="18" name="Picture 17" descr="Diagram, schematic&#10;&#10;Description automatically generated">
            <a:extLst>
              <a:ext uri="{FF2B5EF4-FFF2-40B4-BE49-F238E27FC236}">
                <a16:creationId xmlns:a16="http://schemas.microsoft.com/office/drawing/2014/main" id="{CD2A70E8-D802-490B-93F4-4F00F5A77272}"/>
              </a:ext>
            </a:extLst>
          </p:cNvPr>
          <p:cNvPicPr>
            <a:picLocks noChangeAspect="1"/>
          </p:cNvPicPr>
          <p:nvPr/>
        </p:nvPicPr>
        <p:blipFill>
          <a:blip r:embed="rId4"/>
          <a:stretch>
            <a:fillRect/>
          </a:stretch>
        </p:blipFill>
        <p:spPr>
          <a:xfrm>
            <a:off x="4657441" y="1311340"/>
            <a:ext cx="2389252" cy="1219656"/>
          </a:xfrm>
          <a:prstGeom prst="rect">
            <a:avLst/>
          </a:prstGeom>
        </p:spPr>
      </p:pic>
      <p:pic>
        <p:nvPicPr>
          <p:cNvPr id="20" name="Picture 19" descr="Diagram, schematic&#10;&#10;Description automatically generated">
            <a:extLst>
              <a:ext uri="{FF2B5EF4-FFF2-40B4-BE49-F238E27FC236}">
                <a16:creationId xmlns:a16="http://schemas.microsoft.com/office/drawing/2014/main" id="{5E066936-E87B-4697-8409-AA9B9F0474F3}"/>
              </a:ext>
            </a:extLst>
          </p:cNvPr>
          <p:cNvPicPr>
            <a:picLocks noChangeAspect="1"/>
          </p:cNvPicPr>
          <p:nvPr/>
        </p:nvPicPr>
        <p:blipFill>
          <a:blip r:embed="rId5"/>
          <a:stretch>
            <a:fillRect/>
          </a:stretch>
        </p:blipFill>
        <p:spPr>
          <a:xfrm>
            <a:off x="7163209" y="1251660"/>
            <a:ext cx="1980791" cy="1279336"/>
          </a:xfrm>
          <a:prstGeom prst="rect">
            <a:avLst/>
          </a:prstGeom>
        </p:spPr>
      </p:pic>
      <p:sp>
        <p:nvSpPr>
          <p:cNvPr id="8" name="TextBox 7">
            <a:extLst>
              <a:ext uri="{FF2B5EF4-FFF2-40B4-BE49-F238E27FC236}">
                <a16:creationId xmlns:a16="http://schemas.microsoft.com/office/drawing/2014/main" id="{34AB80A1-3AA4-480D-A82E-507F3A71D0F3}"/>
              </a:ext>
            </a:extLst>
          </p:cNvPr>
          <p:cNvSpPr txBox="1"/>
          <p:nvPr/>
        </p:nvSpPr>
        <p:spPr>
          <a:xfrm>
            <a:off x="59735" y="1251660"/>
            <a:ext cx="4572000" cy="507831"/>
          </a:xfrm>
          <a:prstGeom prst="rect">
            <a:avLst/>
          </a:prstGeom>
          <a:solidFill>
            <a:srgbClr val="00FFFF"/>
          </a:solidFill>
        </p:spPr>
        <p:txBody>
          <a:bodyPr wrap="square">
            <a:spAutoFit/>
          </a:bodyPr>
          <a:lstStyle/>
          <a:p>
            <a:pPr marL="285750" indent="-285750">
              <a:buFont typeface="Arial" panose="020B0604020202020204" pitchFamily="34" charset="0"/>
              <a:buChar char="•"/>
            </a:pPr>
            <a:r>
              <a:rPr lang="fi-FI" dirty="0"/>
              <a:t>A </a:t>
            </a:r>
            <a:r>
              <a:rPr lang="fi-FI" dirty="0" err="1"/>
              <a:t>system</a:t>
            </a:r>
            <a:r>
              <a:rPr lang="fi-FI" dirty="0"/>
              <a:t> is </a:t>
            </a:r>
            <a:r>
              <a:rPr lang="fi-FI" dirty="0" err="1"/>
              <a:t>defined</a:t>
            </a:r>
            <a:r>
              <a:rPr lang="fi-FI" dirty="0"/>
              <a:t> as a </a:t>
            </a:r>
            <a:r>
              <a:rPr lang="fi-FI" dirty="0" err="1"/>
              <a:t>quantity</a:t>
            </a:r>
            <a:r>
              <a:rPr lang="fi-FI" dirty="0"/>
              <a:t> of </a:t>
            </a:r>
            <a:r>
              <a:rPr lang="fi-FI" dirty="0" err="1"/>
              <a:t>matter</a:t>
            </a:r>
            <a:r>
              <a:rPr lang="fi-FI" dirty="0"/>
              <a:t> </a:t>
            </a:r>
            <a:r>
              <a:rPr lang="fi-FI" dirty="0" err="1"/>
              <a:t>or</a:t>
            </a:r>
            <a:r>
              <a:rPr lang="fi-FI" dirty="0"/>
              <a:t> a </a:t>
            </a:r>
            <a:r>
              <a:rPr lang="fi-FI" dirty="0" err="1"/>
              <a:t>region</a:t>
            </a:r>
            <a:r>
              <a:rPr lang="fi-FI" dirty="0"/>
              <a:t> in </a:t>
            </a:r>
            <a:r>
              <a:rPr lang="fi-FI" dirty="0" err="1"/>
              <a:t>space</a:t>
            </a:r>
            <a:r>
              <a:rPr lang="fi-FI" dirty="0"/>
              <a:t> </a:t>
            </a:r>
            <a:r>
              <a:rPr lang="fi-FI" dirty="0" err="1"/>
              <a:t>chosen</a:t>
            </a:r>
            <a:r>
              <a:rPr lang="fi-FI" dirty="0"/>
              <a:t> for </a:t>
            </a:r>
            <a:r>
              <a:rPr lang="fi-FI" dirty="0" err="1"/>
              <a:t>study</a:t>
            </a:r>
            <a:r>
              <a:rPr lang="fi-FI" dirty="0"/>
              <a:t>.</a:t>
            </a:r>
          </a:p>
        </p:txBody>
      </p:sp>
      <p:sp>
        <p:nvSpPr>
          <p:cNvPr id="10" name="TextBox 9">
            <a:extLst>
              <a:ext uri="{FF2B5EF4-FFF2-40B4-BE49-F238E27FC236}">
                <a16:creationId xmlns:a16="http://schemas.microsoft.com/office/drawing/2014/main" id="{2D4A51A9-4FCD-40CA-81A5-3522E713BD57}"/>
              </a:ext>
            </a:extLst>
          </p:cNvPr>
          <p:cNvSpPr txBox="1"/>
          <p:nvPr/>
        </p:nvSpPr>
        <p:spPr>
          <a:xfrm>
            <a:off x="59735" y="1840598"/>
            <a:ext cx="4572000" cy="507831"/>
          </a:xfrm>
          <a:prstGeom prst="rect">
            <a:avLst/>
          </a:prstGeom>
          <a:solidFill>
            <a:srgbClr val="00FF00"/>
          </a:solidFill>
        </p:spPr>
        <p:txBody>
          <a:bodyPr wrap="square">
            <a:spAutoFit/>
          </a:bodyPr>
          <a:lstStyle/>
          <a:p>
            <a:pPr marL="285750" indent="-285750">
              <a:buFont typeface="Arial" panose="020B0604020202020204" pitchFamily="34" charset="0"/>
              <a:buChar char="•"/>
            </a:pPr>
            <a:r>
              <a:rPr lang="en-US" dirty="0"/>
              <a:t>The mass or region outside the system is called the surroundings. </a:t>
            </a:r>
          </a:p>
        </p:txBody>
      </p:sp>
      <p:sp>
        <p:nvSpPr>
          <p:cNvPr id="12" name="TextBox 11">
            <a:extLst>
              <a:ext uri="{FF2B5EF4-FFF2-40B4-BE49-F238E27FC236}">
                <a16:creationId xmlns:a16="http://schemas.microsoft.com/office/drawing/2014/main" id="{F521FAF6-D264-46B8-A71C-185256698967}"/>
              </a:ext>
            </a:extLst>
          </p:cNvPr>
          <p:cNvSpPr txBox="1"/>
          <p:nvPr/>
        </p:nvSpPr>
        <p:spPr>
          <a:xfrm>
            <a:off x="59735" y="2484304"/>
            <a:ext cx="4572000" cy="715581"/>
          </a:xfrm>
          <a:prstGeom prst="rect">
            <a:avLst/>
          </a:prstGeom>
          <a:solidFill>
            <a:srgbClr val="FFFF00"/>
          </a:solidFill>
        </p:spPr>
        <p:txBody>
          <a:bodyPr wrap="square">
            <a:spAutoFit/>
          </a:bodyPr>
          <a:lstStyle/>
          <a:p>
            <a:pPr marL="285750" indent="-285750">
              <a:buFont typeface="Arial" panose="020B0604020202020204" pitchFamily="34" charset="0"/>
              <a:buChar char="•"/>
            </a:pPr>
            <a:r>
              <a:rPr lang="en-US" dirty="0"/>
              <a:t>The real or imaginary surface that separates the system from its surroundings is called the boundary. The boundary of a system can be fixed or movable. </a:t>
            </a:r>
          </a:p>
        </p:txBody>
      </p:sp>
    </p:spTree>
    <p:extLst>
      <p:ext uri="{BB962C8B-B14F-4D97-AF65-F5344CB8AC3E}">
        <p14:creationId xmlns:p14="http://schemas.microsoft.com/office/powerpoint/2010/main" val="405830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4F8CF62-99D7-4699-AA61-1FC379EDD469}"/>
              </a:ext>
            </a:extLst>
          </p:cNvPr>
          <p:cNvSpPr txBox="1">
            <a:spLocks/>
          </p:cNvSpPr>
          <p:nvPr/>
        </p:nvSpPr>
        <p:spPr>
          <a:xfrm>
            <a:off x="287363" y="223017"/>
            <a:ext cx="5099977"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Closed System</a:t>
            </a:r>
          </a:p>
        </p:txBody>
      </p:sp>
      <p:sp>
        <p:nvSpPr>
          <p:cNvPr id="6" name="TextBox 5">
            <a:extLst>
              <a:ext uri="{FF2B5EF4-FFF2-40B4-BE49-F238E27FC236}">
                <a16:creationId xmlns:a16="http://schemas.microsoft.com/office/drawing/2014/main" id="{2FCED52F-E4D5-4C0D-8A4C-1F35A0D86925}"/>
              </a:ext>
            </a:extLst>
          </p:cNvPr>
          <p:cNvSpPr txBox="1"/>
          <p:nvPr/>
        </p:nvSpPr>
        <p:spPr>
          <a:xfrm>
            <a:off x="2493353" y="1081561"/>
            <a:ext cx="6564630" cy="507831"/>
          </a:xfrm>
          <a:prstGeom prst="rect">
            <a:avLst/>
          </a:prstGeom>
          <a:solidFill>
            <a:srgbClr val="00B0F0"/>
          </a:solidFill>
        </p:spPr>
        <p:txBody>
          <a:bodyPr wrap="square">
            <a:spAutoFit/>
          </a:bodyPr>
          <a:lstStyle/>
          <a:p>
            <a:pPr algn="just"/>
            <a:r>
              <a:rPr lang="en-US" dirty="0"/>
              <a:t>A closed system is defined when a particular quantity of matter is under study. There can be no transfer of mass across its boundary. </a:t>
            </a:r>
          </a:p>
        </p:txBody>
      </p:sp>
      <p:sp>
        <p:nvSpPr>
          <p:cNvPr id="7" name="TextBox 6">
            <a:extLst>
              <a:ext uri="{FF2B5EF4-FFF2-40B4-BE49-F238E27FC236}">
                <a16:creationId xmlns:a16="http://schemas.microsoft.com/office/drawing/2014/main" id="{9E9AA259-975D-4696-8D59-24096585042E}"/>
              </a:ext>
            </a:extLst>
          </p:cNvPr>
          <p:cNvSpPr txBox="1"/>
          <p:nvPr/>
        </p:nvSpPr>
        <p:spPr>
          <a:xfrm>
            <a:off x="38100" y="1135422"/>
            <a:ext cx="2297430" cy="400110"/>
          </a:xfrm>
          <a:prstGeom prst="rect">
            <a:avLst/>
          </a:prstGeom>
          <a:solidFill>
            <a:srgbClr val="00FF00"/>
          </a:solidFill>
        </p:spPr>
        <p:txBody>
          <a:bodyPr wrap="square" rtlCol="0">
            <a:spAutoFit/>
          </a:bodyPr>
          <a:lstStyle/>
          <a:p>
            <a:r>
              <a:rPr lang="en-US" sz="2000" b="1" dirty="0">
                <a:highlight>
                  <a:srgbClr val="00FF00"/>
                </a:highlight>
              </a:rPr>
              <a:t>Closed Systems</a:t>
            </a:r>
          </a:p>
        </p:txBody>
      </p:sp>
      <p:pic>
        <p:nvPicPr>
          <p:cNvPr id="8" name="Picture 7" descr="Chart, funnel chart&#10;&#10;Description automatically generated">
            <a:extLst>
              <a:ext uri="{FF2B5EF4-FFF2-40B4-BE49-F238E27FC236}">
                <a16:creationId xmlns:a16="http://schemas.microsoft.com/office/drawing/2014/main" id="{1FF147BD-A62A-4C19-9A56-7894CB11C1AA}"/>
              </a:ext>
            </a:extLst>
          </p:cNvPr>
          <p:cNvPicPr>
            <a:picLocks noChangeAspect="1"/>
          </p:cNvPicPr>
          <p:nvPr/>
        </p:nvPicPr>
        <p:blipFill>
          <a:blip r:embed="rId2"/>
          <a:stretch>
            <a:fillRect/>
          </a:stretch>
        </p:blipFill>
        <p:spPr>
          <a:xfrm>
            <a:off x="128609" y="2894041"/>
            <a:ext cx="3658531" cy="1829266"/>
          </a:xfrm>
          <a:prstGeom prst="rect">
            <a:avLst/>
          </a:prstGeom>
        </p:spPr>
      </p:pic>
      <p:sp>
        <p:nvSpPr>
          <p:cNvPr id="11" name="TextBox 10">
            <a:extLst>
              <a:ext uri="{FF2B5EF4-FFF2-40B4-BE49-F238E27FC236}">
                <a16:creationId xmlns:a16="http://schemas.microsoft.com/office/drawing/2014/main" id="{18AB677F-E7E4-4B7B-B6CC-18059A05CE97}"/>
              </a:ext>
            </a:extLst>
          </p:cNvPr>
          <p:cNvSpPr txBox="1"/>
          <p:nvPr/>
        </p:nvSpPr>
        <p:spPr>
          <a:xfrm>
            <a:off x="2493353" y="1687931"/>
            <a:ext cx="6564630" cy="507831"/>
          </a:xfrm>
          <a:prstGeom prst="rect">
            <a:avLst/>
          </a:prstGeom>
          <a:solidFill>
            <a:srgbClr val="00B0F0"/>
          </a:solidFill>
        </p:spPr>
        <p:txBody>
          <a:bodyPr wrap="square">
            <a:spAutoFit/>
          </a:bodyPr>
          <a:lstStyle/>
          <a:p>
            <a:r>
              <a:rPr lang="en-US" dirty="0"/>
              <a:t>A special type of closed system that does not interact in any way with its surroundings is called an isolated system.</a:t>
            </a:r>
          </a:p>
        </p:txBody>
      </p:sp>
      <p:sp>
        <p:nvSpPr>
          <p:cNvPr id="12" name="TextBox 11">
            <a:extLst>
              <a:ext uri="{FF2B5EF4-FFF2-40B4-BE49-F238E27FC236}">
                <a16:creationId xmlns:a16="http://schemas.microsoft.com/office/drawing/2014/main" id="{555B90B1-1EE9-40E7-B332-4432BA0196A6}"/>
              </a:ext>
            </a:extLst>
          </p:cNvPr>
          <p:cNvSpPr txBox="1"/>
          <p:nvPr/>
        </p:nvSpPr>
        <p:spPr>
          <a:xfrm>
            <a:off x="38100" y="1741792"/>
            <a:ext cx="2297430" cy="400110"/>
          </a:xfrm>
          <a:prstGeom prst="rect">
            <a:avLst/>
          </a:prstGeom>
          <a:solidFill>
            <a:srgbClr val="00FF00"/>
          </a:solidFill>
        </p:spPr>
        <p:txBody>
          <a:bodyPr wrap="square" rtlCol="0">
            <a:spAutoFit/>
          </a:bodyPr>
          <a:lstStyle/>
          <a:p>
            <a:r>
              <a:rPr lang="en-US" sz="2000" b="1" dirty="0">
                <a:highlight>
                  <a:srgbClr val="00FF00"/>
                </a:highlight>
              </a:rPr>
              <a:t>Isolated Systems</a:t>
            </a:r>
          </a:p>
        </p:txBody>
      </p:sp>
      <p:pic>
        <p:nvPicPr>
          <p:cNvPr id="14" name="Picture 13">
            <a:extLst>
              <a:ext uri="{FF2B5EF4-FFF2-40B4-BE49-F238E27FC236}">
                <a16:creationId xmlns:a16="http://schemas.microsoft.com/office/drawing/2014/main" id="{9CAE8556-E0BA-4D43-A145-90CF05CDD829}"/>
              </a:ext>
            </a:extLst>
          </p:cNvPr>
          <p:cNvPicPr>
            <a:picLocks noChangeAspect="1"/>
          </p:cNvPicPr>
          <p:nvPr/>
        </p:nvPicPr>
        <p:blipFill>
          <a:blip r:embed="rId3"/>
          <a:stretch>
            <a:fillRect/>
          </a:stretch>
        </p:blipFill>
        <p:spPr>
          <a:xfrm>
            <a:off x="3790950" y="2764633"/>
            <a:ext cx="2055960" cy="2908679"/>
          </a:xfrm>
          <a:prstGeom prst="rect">
            <a:avLst/>
          </a:prstGeom>
        </p:spPr>
      </p:pic>
      <p:pic>
        <p:nvPicPr>
          <p:cNvPr id="18" name="Picture 17">
            <a:extLst>
              <a:ext uri="{FF2B5EF4-FFF2-40B4-BE49-F238E27FC236}">
                <a16:creationId xmlns:a16="http://schemas.microsoft.com/office/drawing/2014/main" id="{F7E21481-8A68-4B92-8084-405D8CDD32B8}"/>
              </a:ext>
            </a:extLst>
          </p:cNvPr>
          <p:cNvPicPr>
            <a:picLocks noChangeAspect="1"/>
          </p:cNvPicPr>
          <p:nvPr/>
        </p:nvPicPr>
        <p:blipFill>
          <a:blip r:embed="rId4"/>
          <a:stretch>
            <a:fillRect/>
          </a:stretch>
        </p:blipFill>
        <p:spPr>
          <a:xfrm>
            <a:off x="5796597" y="2933394"/>
            <a:ext cx="3347404" cy="2401398"/>
          </a:xfrm>
          <a:prstGeom prst="rect">
            <a:avLst/>
          </a:prstGeom>
        </p:spPr>
      </p:pic>
    </p:spTree>
    <p:extLst>
      <p:ext uri="{BB962C8B-B14F-4D97-AF65-F5344CB8AC3E}">
        <p14:creationId xmlns:p14="http://schemas.microsoft.com/office/powerpoint/2010/main" val="221601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4F8CF62-99D7-4699-AA61-1FC379EDD469}"/>
              </a:ext>
            </a:extLst>
          </p:cNvPr>
          <p:cNvSpPr txBox="1">
            <a:spLocks/>
          </p:cNvSpPr>
          <p:nvPr/>
        </p:nvSpPr>
        <p:spPr>
          <a:xfrm>
            <a:off x="287363" y="223017"/>
            <a:ext cx="6521109"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Control Volume Systems</a:t>
            </a:r>
          </a:p>
        </p:txBody>
      </p:sp>
      <p:sp>
        <p:nvSpPr>
          <p:cNvPr id="16" name="TextBox 15">
            <a:extLst>
              <a:ext uri="{FF2B5EF4-FFF2-40B4-BE49-F238E27FC236}">
                <a16:creationId xmlns:a16="http://schemas.microsoft.com/office/drawing/2014/main" id="{CA5E8C84-97C8-4B27-B65D-3E93143B5CFE}"/>
              </a:ext>
            </a:extLst>
          </p:cNvPr>
          <p:cNvSpPr txBox="1"/>
          <p:nvPr/>
        </p:nvSpPr>
        <p:spPr>
          <a:xfrm>
            <a:off x="2493353" y="1081037"/>
            <a:ext cx="6564630" cy="300082"/>
          </a:xfrm>
          <a:prstGeom prst="rect">
            <a:avLst/>
          </a:prstGeom>
          <a:solidFill>
            <a:srgbClr val="00B0F0"/>
          </a:solidFill>
        </p:spPr>
        <p:txBody>
          <a:bodyPr wrap="square">
            <a:spAutoFit/>
          </a:bodyPr>
          <a:lstStyle/>
          <a:p>
            <a:r>
              <a:rPr lang="en-US" dirty="0"/>
              <a:t>Mass and heat both cross the boundary of a system</a:t>
            </a:r>
          </a:p>
        </p:txBody>
      </p:sp>
      <p:sp>
        <p:nvSpPr>
          <p:cNvPr id="17" name="TextBox 16">
            <a:extLst>
              <a:ext uri="{FF2B5EF4-FFF2-40B4-BE49-F238E27FC236}">
                <a16:creationId xmlns:a16="http://schemas.microsoft.com/office/drawing/2014/main" id="{A178519E-AFFA-4B2F-B937-015D836A0983}"/>
              </a:ext>
            </a:extLst>
          </p:cNvPr>
          <p:cNvSpPr txBox="1"/>
          <p:nvPr/>
        </p:nvSpPr>
        <p:spPr>
          <a:xfrm>
            <a:off x="38100" y="1031023"/>
            <a:ext cx="2297430" cy="400110"/>
          </a:xfrm>
          <a:prstGeom prst="rect">
            <a:avLst/>
          </a:prstGeom>
          <a:solidFill>
            <a:srgbClr val="00FF00"/>
          </a:solidFill>
        </p:spPr>
        <p:txBody>
          <a:bodyPr wrap="square" rtlCol="0">
            <a:spAutoFit/>
          </a:bodyPr>
          <a:lstStyle/>
          <a:p>
            <a:r>
              <a:rPr lang="en-US" sz="2000" b="1" dirty="0"/>
              <a:t>Control Volumes</a:t>
            </a:r>
            <a:endParaRPr lang="en-US" sz="2000" b="1" dirty="0">
              <a:highlight>
                <a:srgbClr val="00FF00"/>
              </a:highlight>
            </a:endParaRPr>
          </a:p>
        </p:txBody>
      </p:sp>
      <p:pic>
        <p:nvPicPr>
          <p:cNvPr id="18" name="Picture 17">
            <a:extLst>
              <a:ext uri="{FF2B5EF4-FFF2-40B4-BE49-F238E27FC236}">
                <a16:creationId xmlns:a16="http://schemas.microsoft.com/office/drawing/2014/main" id="{F7E21481-8A68-4B92-8084-405D8CDD32B8}"/>
              </a:ext>
            </a:extLst>
          </p:cNvPr>
          <p:cNvPicPr>
            <a:picLocks noChangeAspect="1"/>
          </p:cNvPicPr>
          <p:nvPr/>
        </p:nvPicPr>
        <p:blipFill>
          <a:blip r:embed="rId2"/>
          <a:stretch>
            <a:fillRect/>
          </a:stretch>
        </p:blipFill>
        <p:spPr>
          <a:xfrm>
            <a:off x="38100" y="1828494"/>
            <a:ext cx="3347404" cy="2401398"/>
          </a:xfrm>
          <a:prstGeom prst="rect">
            <a:avLst/>
          </a:prstGeom>
        </p:spPr>
      </p:pic>
      <p:pic>
        <p:nvPicPr>
          <p:cNvPr id="13" name="Picture 12">
            <a:extLst>
              <a:ext uri="{FF2B5EF4-FFF2-40B4-BE49-F238E27FC236}">
                <a16:creationId xmlns:a16="http://schemas.microsoft.com/office/drawing/2014/main" id="{B1C40861-E06A-43BA-AE7F-A1B9E27AE821}"/>
              </a:ext>
            </a:extLst>
          </p:cNvPr>
          <p:cNvPicPr>
            <a:picLocks noChangeAspect="1"/>
          </p:cNvPicPr>
          <p:nvPr/>
        </p:nvPicPr>
        <p:blipFill>
          <a:blip r:embed="rId3"/>
          <a:stretch>
            <a:fillRect/>
          </a:stretch>
        </p:blipFill>
        <p:spPr>
          <a:xfrm>
            <a:off x="3686494" y="1784564"/>
            <a:ext cx="4606290" cy="2489257"/>
          </a:xfrm>
          <a:prstGeom prst="rect">
            <a:avLst/>
          </a:prstGeom>
        </p:spPr>
      </p:pic>
      <p:sp>
        <p:nvSpPr>
          <p:cNvPr id="15" name="TextBox 14">
            <a:extLst>
              <a:ext uri="{FF2B5EF4-FFF2-40B4-BE49-F238E27FC236}">
                <a16:creationId xmlns:a16="http://schemas.microsoft.com/office/drawing/2014/main" id="{34127EDB-21FA-46E8-9914-0ABAC317D80C}"/>
              </a:ext>
            </a:extLst>
          </p:cNvPr>
          <p:cNvSpPr txBox="1"/>
          <p:nvPr/>
        </p:nvSpPr>
        <p:spPr>
          <a:xfrm>
            <a:off x="3686494" y="4352962"/>
            <a:ext cx="5457506" cy="1338828"/>
          </a:xfrm>
          <a:prstGeom prst="rect">
            <a:avLst/>
          </a:prstGeom>
          <a:solidFill>
            <a:srgbClr val="00FF00"/>
          </a:solidFill>
        </p:spPr>
        <p:txBody>
          <a:bodyPr wrap="square">
            <a:spAutoFit/>
          </a:bodyPr>
          <a:lstStyle/>
          <a:p>
            <a:pPr algn="just"/>
            <a:r>
              <a:rPr lang="en-US" dirty="0"/>
              <a:t>The system boundary should be delineated carefully before proceeding with any thermodynamic analysis. However, the same physical phenomena often can be analyzed in terms of alternative choices of the system, boundary, and surroundings. The choice of a particular boundary defining a particular system depends heavily on the convenience it allows in the subsequent analysis.</a:t>
            </a:r>
          </a:p>
        </p:txBody>
      </p:sp>
    </p:spTree>
    <p:extLst>
      <p:ext uri="{BB962C8B-B14F-4D97-AF65-F5344CB8AC3E}">
        <p14:creationId xmlns:p14="http://schemas.microsoft.com/office/powerpoint/2010/main" val="347524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54CC86-92C7-4C2F-A7A9-3A9023EEC07A}"/>
              </a:ext>
            </a:extLst>
          </p:cNvPr>
          <p:cNvSpPr>
            <a:spLocks noGrp="1"/>
          </p:cNvSpPr>
          <p:nvPr>
            <p:ph type="body" sz="half" idx="10"/>
          </p:nvPr>
        </p:nvSpPr>
        <p:spPr>
          <a:xfrm>
            <a:off x="1" y="223017"/>
            <a:ext cx="7509509" cy="1157194"/>
          </a:xfrm>
        </p:spPr>
        <p:txBody>
          <a:bodyPr/>
          <a:lstStyle/>
          <a:p>
            <a:r>
              <a:rPr lang="en-US" dirty="0"/>
              <a:t>Describing Systems and Their Behavior</a:t>
            </a:r>
          </a:p>
        </p:txBody>
      </p:sp>
      <p:sp>
        <p:nvSpPr>
          <p:cNvPr id="8" name="TextBox 7">
            <a:extLst>
              <a:ext uri="{FF2B5EF4-FFF2-40B4-BE49-F238E27FC236}">
                <a16:creationId xmlns:a16="http://schemas.microsoft.com/office/drawing/2014/main" id="{C177A3B5-7C6A-4F35-9C58-41DC72BB0418}"/>
              </a:ext>
            </a:extLst>
          </p:cNvPr>
          <p:cNvSpPr txBox="1"/>
          <p:nvPr/>
        </p:nvSpPr>
        <p:spPr>
          <a:xfrm>
            <a:off x="58762" y="1480877"/>
            <a:ext cx="8868068" cy="507831"/>
          </a:xfrm>
          <a:prstGeom prst="rect">
            <a:avLst/>
          </a:prstGeom>
          <a:solidFill>
            <a:srgbClr val="00FF00"/>
          </a:solidFill>
        </p:spPr>
        <p:txBody>
          <a:bodyPr wrap="square">
            <a:spAutoFit/>
          </a:bodyPr>
          <a:lstStyle/>
          <a:p>
            <a:pPr marL="285750" indent="-285750" algn="just">
              <a:buFont typeface="Wingdings" panose="05000000000000000000" pitchFamily="2" charset="2"/>
              <a:buChar char="Ø"/>
            </a:pPr>
            <a:r>
              <a:rPr lang="en-US" dirty="0"/>
              <a:t>Engineers are interested in studying systems and how they interact with their surroundings.</a:t>
            </a:r>
          </a:p>
          <a:p>
            <a:pPr marL="285750" indent="-285750" algn="just">
              <a:buFont typeface="Wingdings" panose="05000000000000000000" pitchFamily="2" charset="2"/>
              <a:buChar char="Ø"/>
            </a:pPr>
            <a:r>
              <a:rPr lang="en-US" dirty="0"/>
              <a:t>Systems can be studied from a macroscopic or a microscopic point of view.  </a:t>
            </a:r>
          </a:p>
        </p:txBody>
      </p:sp>
      <p:sp>
        <p:nvSpPr>
          <p:cNvPr id="12" name="TextBox 11">
            <a:extLst>
              <a:ext uri="{FF2B5EF4-FFF2-40B4-BE49-F238E27FC236}">
                <a16:creationId xmlns:a16="http://schemas.microsoft.com/office/drawing/2014/main" id="{4C17124E-9BCA-42F4-9479-788260D72AF2}"/>
              </a:ext>
            </a:extLst>
          </p:cNvPr>
          <p:cNvSpPr txBox="1"/>
          <p:nvPr/>
        </p:nvSpPr>
        <p:spPr>
          <a:xfrm>
            <a:off x="0" y="2072125"/>
            <a:ext cx="5071110" cy="300082"/>
          </a:xfrm>
          <a:prstGeom prst="rect">
            <a:avLst/>
          </a:prstGeom>
          <a:solidFill>
            <a:srgbClr val="EF363B"/>
          </a:solidFill>
        </p:spPr>
        <p:txBody>
          <a:bodyPr wrap="square">
            <a:spAutoFit/>
          </a:bodyPr>
          <a:lstStyle/>
          <a:p>
            <a:r>
              <a:rPr lang="en-US" b="1" dirty="0"/>
              <a:t>Macroscopic and Microscopic Views of Thermodynamics</a:t>
            </a:r>
          </a:p>
        </p:txBody>
      </p:sp>
      <p:sp>
        <p:nvSpPr>
          <p:cNvPr id="16" name="TextBox 15">
            <a:extLst>
              <a:ext uri="{FF2B5EF4-FFF2-40B4-BE49-F238E27FC236}">
                <a16:creationId xmlns:a16="http://schemas.microsoft.com/office/drawing/2014/main" id="{19CA7B1A-32B0-4A6C-8312-D2950B885D90}"/>
              </a:ext>
            </a:extLst>
          </p:cNvPr>
          <p:cNvSpPr txBox="1"/>
          <p:nvPr/>
        </p:nvSpPr>
        <p:spPr>
          <a:xfrm>
            <a:off x="1" y="2523575"/>
            <a:ext cx="1811655" cy="300082"/>
          </a:xfrm>
          <a:prstGeom prst="rect">
            <a:avLst/>
          </a:prstGeom>
          <a:solidFill>
            <a:srgbClr val="00FF00"/>
          </a:solidFill>
        </p:spPr>
        <p:txBody>
          <a:bodyPr wrap="square">
            <a:spAutoFit/>
          </a:bodyPr>
          <a:lstStyle/>
          <a:p>
            <a:r>
              <a:rPr lang="en-US" b="1" dirty="0"/>
              <a:t>Macroscopic Views </a:t>
            </a:r>
            <a:endParaRPr lang="en-US" dirty="0"/>
          </a:p>
        </p:txBody>
      </p:sp>
      <p:sp>
        <p:nvSpPr>
          <p:cNvPr id="18" name="TextBox 17">
            <a:extLst>
              <a:ext uri="{FF2B5EF4-FFF2-40B4-BE49-F238E27FC236}">
                <a16:creationId xmlns:a16="http://schemas.microsoft.com/office/drawing/2014/main" id="{23F8021E-B257-46DF-804E-EDAD19F4CBBE}"/>
              </a:ext>
            </a:extLst>
          </p:cNvPr>
          <p:cNvSpPr txBox="1"/>
          <p:nvPr/>
        </p:nvSpPr>
        <p:spPr>
          <a:xfrm>
            <a:off x="2085974" y="2419700"/>
            <a:ext cx="6814185" cy="507831"/>
          </a:xfrm>
          <a:prstGeom prst="rect">
            <a:avLst/>
          </a:prstGeom>
          <a:solidFill>
            <a:srgbClr val="00B0F0"/>
          </a:solidFill>
        </p:spPr>
        <p:txBody>
          <a:bodyPr wrap="square">
            <a:spAutoFit/>
          </a:bodyPr>
          <a:lstStyle/>
          <a:p>
            <a:r>
              <a:rPr lang="en-US" dirty="0"/>
              <a:t>The macroscopic approach to thermodynamics is concerned with the gross or overall behavior. This is sometimes called classical thermodynamics. </a:t>
            </a:r>
          </a:p>
        </p:txBody>
      </p:sp>
      <p:sp>
        <p:nvSpPr>
          <p:cNvPr id="19" name="TextBox 18">
            <a:extLst>
              <a:ext uri="{FF2B5EF4-FFF2-40B4-BE49-F238E27FC236}">
                <a16:creationId xmlns:a16="http://schemas.microsoft.com/office/drawing/2014/main" id="{C310FA81-8BB8-473F-A987-C81746C07E29}"/>
              </a:ext>
            </a:extLst>
          </p:cNvPr>
          <p:cNvSpPr txBox="1"/>
          <p:nvPr/>
        </p:nvSpPr>
        <p:spPr>
          <a:xfrm>
            <a:off x="1" y="3368754"/>
            <a:ext cx="1811655" cy="300082"/>
          </a:xfrm>
          <a:prstGeom prst="rect">
            <a:avLst/>
          </a:prstGeom>
          <a:solidFill>
            <a:srgbClr val="00FF00"/>
          </a:solidFill>
        </p:spPr>
        <p:txBody>
          <a:bodyPr wrap="square">
            <a:spAutoFit/>
          </a:bodyPr>
          <a:lstStyle/>
          <a:p>
            <a:r>
              <a:rPr lang="en-US" b="1" dirty="0"/>
              <a:t>Microscopic Views </a:t>
            </a:r>
            <a:endParaRPr lang="en-US" dirty="0"/>
          </a:p>
        </p:txBody>
      </p:sp>
      <p:sp>
        <p:nvSpPr>
          <p:cNvPr id="20" name="TextBox 19">
            <a:extLst>
              <a:ext uri="{FF2B5EF4-FFF2-40B4-BE49-F238E27FC236}">
                <a16:creationId xmlns:a16="http://schemas.microsoft.com/office/drawing/2014/main" id="{F385E31F-C7E8-4799-9464-BF59AB5E6202}"/>
              </a:ext>
            </a:extLst>
          </p:cNvPr>
          <p:cNvSpPr txBox="1"/>
          <p:nvPr/>
        </p:nvSpPr>
        <p:spPr>
          <a:xfrm>
            <a:off x="2085974" y="3018428"/>
            <a:ext cx="6814185" cy="1131079"/>
          </a:xfrm>
          <a:prstGeom prst="rect">
            <a:avLst/>
          </a:prstGeom>
          <a:solidFill>
            <a:srgbClr val="00B0F0"/>
          </a:solidFill>
        </p:spPr>
        <p:txBody>
          <a:bodyPr wrap="square">
            <a:spAutoFit/>
          </a:bodyPr>
          <a:lstStyle/>
          <a:p>
            <a:pPr algn="just"/>
            <a:r>
              <a:rPr lang="en-US" dirty="0"/>
              <a:t>The microscopic approach to thermodynamics, known as statistical thermodynamics, is concerned directly with the structure of matter. The objective of statistical  thermodynamics is to characterize by statistical means the average behavior of the particles making up a system of interest and relate this information to the observed  macroscopic behavior of the system. </a:t>
            </a:r>
          </a:p>
        </p:txBody>
      </p:sp>
      <p:pic>
        <p:nvPicPr>
          <p:cNvPr id="24" name="Picture 23" descr="A picture containing schematic&#10;&#10;Description automatically generated">
            <a:extLst>
              <a:ext uri="{FF2B5EF4-FFF2-40B4-BE49-F238E27FC236}">
                <a16:creationId xmlns:a16="http://schemas.microsoft.com/office/drawing/2014/main" id="{461628F7-FB49-40B1-A654-10B39D54B922}"/>
              </a:ext>
            </a:extLst>
          </p:cNvPr>
          <p:cNvPicPr>
            <a:picLocks noChangeAspect="1"/>
          </p:cNvPicPr>
          <p:nvPr/>
        </p:nvPicPr>
        <p:blipFill rotWithShape="1">
          <a:blip r:embed="rId2"/>
          <a:srcRect t="20467" b="20066"/>
          <a:stretch/>
        </p:blipFill>
        <p:spPr>
          <a:xfrm>
            <a:off x="2400300" y="4154058"/>
            <a:ext cx="3602758" cy="1515221"/>
          </a:xfrm>
          <a:prstGeom prst="rect">
            <a:avLst/>
          </a:prstGeom>
        </p:spPr>
      </p:pic>
    </p:spTree>
    <p:extLst>
      <p:ext uri="{BB962C8B-B14F-4D97-AF65-F5344CB8AC3E}">
        <p14:creationId xmlns:p14="http://schemas.microsoft.com/office/powerpoint/2010/main" val="281526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114FF2-C44B-48F7-8DB9-4C7191A71F72}"/>
              </a:ext>
            </a:extLst>
          </p:cNvPr>
          <p:cNvSpPr>
            <a:spLocks noGrp="1"/>
          </p:cNvSpPr>
          <p:nvPr>
            <p:ph type="body" sz="half" idx="10"/>
          </p:nvPr>
        </p:nvSpPr>
        <p:spPr>
          <a:xfrm>
            <a:off x="287363" y="223017"/>
            <a:ext cx="7854607" cy="1157194"/>
          </a:xfrm>
        </p:spPr>
        <p:txBody>
          <a:bodyPr/>
          <a:lstStyle/>
          <a:p>
            <a:r>
              <a:rPr lang="en-US" dirty="0"/>
              <a:t>Property, State, and Process</a:t>
            </a:r>
          </a:p>
        </p:txBody>
      </p:sp>
      <p:sp>
        <p:nvSpPr>
          <p:cNvPr id="5" name="TextBox 4">
            <a:extLst>
              <a:ext uri="{FF2B5EF4-FFF2-40B4-BE49-F238E27FC236}">
                <a16:creationId xmlns:a16="http://schemas.microsoft.com/office/drawing/2014/main" id="{0295C3D0-BA6A-4FB8-9AC2-C3A6804BF0DE}"/>
              </a:ext>
            </a:extLst>
          </p:cNvPr>
          <p:cNvSpPr txBox="1"/>
          <p:nvPr/>
        </p:nvSpPr>
        <p:spPr>
          <a:xfrm>
            <a:off x="45722" y="1168666"/>
            <a:ext cx="1811655" cy="300082"/>
          </a:xfrm>
          <a:prstGeom prst="rect">
            <a:avLst/>
          </a:prstGeom>
          <a:solidFill>
            <a:srgbClr val="00FF00"/>
          </a:solidFill>
        </p:spPr>
        <p:txBody>
          <a:bodyPr wrap="square">
            <a:spAutoFit/>
          </a:bodyPr>
          <a:lstStyle/>
          <a:p>
            <a:r>
              <a:rPr lang="en-US" b="1" dirty="0"/>
              <a:t>property</a:t>
            </a:r>
            <a:endParaRPr lang="en-US" dirty="0"/>
          </a:p>
        </p:txBody>
      </p:sp>
      <p:sp>
        <p:nvSpPr>
          <p:cNvPr id="6" name="TextBox 5">
            <a:extLst>
              <a:ext uri="{FF2B5EF4-FFF2-40B4-BE49-F238E27FC236}">
                <a16:creationId xmlns:a16="http://schemas.microsoft.com/office/drawing/2014/main" id="{C096BD58-407B-486A-94B9-EE1F6CC02228}"/>
              </a:ext>
            </a:extLst>
          </p:cNvPr>
          <p:cNvSpPr txBox="1"/>
          <p:nvPr/>
        </p:nvSpPr>
        <p:spPr>
          <a:xfrm>
            <a:off x="2131694" y="914750"/>
            <a:ext cx="6814185" cy="715581"/>
          </a:xfrm>
          <a:prstGeom prst="rect">
            <a:avLst/>
          </a:prstGeom>
          <a:solidFill>
            <a:srgbClr val="00B0F0"/>
          </a:solidFill>
        </p:spPr>
        <p:txBody>
          <a:bodyPr wrap="square">
            <a:spAutoFit/>
          </a:bodyPr>
          <a:lstStyle/>
          <a:p>
            <a:r>
              <a:rPr lang="en-US" dirty="0"/>
              <a:t>A </a:t>
            </a:r>
            <a:r>
              <a:rPr lang="en-US" b="1" i="1" dirty="0"/>
              <a:t>property</a:t>
            </a:r>
            <a:r>
              <a:rPr lang="en-US" dirty="0"/>
              <a:t> is a macroscopic characteristic of a system such as mass, volume, energy, pressure, and temperature to which a numerical value can be assigned at a given time without knowledge of the previous behavior (history) of the system.</a:t>
            </a:r>
          </a:p>
        </p:txBody>
      </p:sp>
      <p:sp>
        <p:nvSpPr>
          <p:cNvPr id="7" name="TextBox 6">
            <a:extLst>
              <a:ext uri="{FF2B5EF4-FFF2-40B4-BE49-F238E27FC236}">
                <a16:creationId xmlns:a16="http://schemas.microsoft.com/office/drawing/2014/main" id="{D1B45F78-D33C-4976-B1B0-F48AC0C82E78}"/>
              </a:ext>
            </a:extLst>
          </p:cNvPr>
          <p:cNvSpPr txBox="1"/>
          <p:nvPr/>
        </p:nvSpPr>
        <p:spPr>
          <a:xfrm>
            <a:off x="45721" y="1662899"/>
            <a:ext cx="1811655" cy="300082"/>
          </a:xfrm>
          <a:prstGeom prst="rect">
            <a:avLst/>
          </a:prstGeom>
          <a:solidFill>
            <a:srgbClr val="00FF00"/>
          </a:solidFill>
        </p:spPr>
        <p:txBody>
          <a:bodyPr wrap="square">
            <a:spAutoFit/>
          </a:bodyPr>
          <a:lstStyle/>
          <a:p>
            <a:r>
              <a:rPr lang="en-US" b="1" dirty="0"/>
              <a:t>state</a:t>
            </a:r>
            <a:endParaRPr lang="en-US" dirty="0"/>
          </a:p>
        </p:txBody>
      </p:sp>
      <p:sp>
        <p:nvSpPr>
          <p:cNvPr id="8" name="TextBox 7">
            <a:extLst>
              <a:ext uri="{FF2B5EF4-FFF2-40B4-BE49-F238E27FC236}">
                <a16:creationId xmlns:a16="http://schemas.microsoft.com/office/drawing/2014/main" id="{1045AE8F-AAFE-410D-BED5-FC97C1C566EC}"/>
              </a:ext>
            </a:extLst>
          </p:cNvPr>
          <p:cNvSpPr txBox="1"/>
          <p:nvPr/>
        </p:nvSpPr>
        <p:spPr>
          <a:xfrm>
            <a:off x="2131693" y="1662899"/>
            <a:ext cx="6814185" cy="300082"/>
          </a:xfrm>
          <a:prstGeom prst="rect">
            <a:avLst/>
          </a:prstGeom>
          <a:solidFill>
            <a:srgbClr val="00B0F0"/>
          </a:solidFill>
        </p:spPr>
        <p:txBody>
          <a:bodyPr wrap="square">
            <a:spAutoFit/>
          </a:bodyPr>
          <a:lstStyle/>
          <a:p>
            <a:pPr algn="just"/>
            <a:r>
              <a:rPr lang="en-US" dirty="0"/>
              <a:t>The word </a:t>
            </a:r>
            <a:r>
              <a:rPr lang="en-US" b="1" i="1" dirty="0"/>
              <a:t>state</a:t>
            </a:r>
            <a:r>
              <a:rPr lang="en-US" dirty="0"/>
              <a:t> refers to the condition of a system as described by its properties. </a:t>
            </a:r>
          </a:p>
        </p:txBody>
      </p:sp>
      <p:sp>
        <p:nvSpPr>
          <p:cNvPr id="9" name="TextBox 8">
            <a:extLst>
              <a:ext uri="{FF2B5EF4-FFF2-40B4-BE49-F238E27FC236}">
                <a16:creationId xmlns:a16="http://schemas.microsoft.com/office/drawing/2014/main" id="{0B5211BD-05D0-4BFF-8B52-94DEBBC11705}"/>
              </a:ext>
            </a:extLst>
          </p:cNvPr>
          <p:cNvSpPr txBox="1"/>
          <p:nvPr/>
        </p:nvSpPr>
        <p:spPr>
          <a:xfrm>
            <a:off x="45722" y="2233527"/>
            <a:ext cx="1811655" cy="300082"/>
          </a:xfrm>
          <a:prstGeom prst="rect">
            <a:avLst/>
          </a:prstGeom>
          <a:solidFill>
            <a:srgbClr val="00FF00"/>
          </a:solidFill>
        </p:spPr>
        <p:txBody>
          <a:bodyPr wrap="square">
            <a:spAutoFit/>
          </a:bodyPr>
          <a:lstStyle/>
          <a:p>
            <a:r>
              <a:rPr lang="en-US" b="1" dirty="0"/>
              <a:t>process</a:t>
            </a:r>
            <a:endParaRPr lang="en-US" dirty="0"/>
          </a:p>
        </p:txBody>
      </p:sp>
      <p:sp>
        <p:nvSpPr>
          <p:cNvPr id="10" name="TextBox 9">
            <a:extLst>
              <a:ext uri="{FF2B5EF4-FFF2-40B4-BE49-F238E27FC236}">
                <a16:creationId xmlns:a16="http://schemas.microsoft.com/office/drawing/2014/main" id="{521A306F-516D-4F7B-9A5C-DAACB2D5A3E1}"/>
              </a:ext>
            </a:extLst>
          </p:cNvPr>
          <p:cNvSpPr txBox="1"/>
          <p:nvPr/>
        </p:nvSpPr>
        <p:spPr>
          <a:xfrm>
            <a:off x="2131694" y="2025778"/>
            <a:ext cx="6814185" cy="715581"/>
          </a:xfrm>
          <a:prstGeom prst="rect">
            <a:avLst/>
          </a:prstGeom>
          <a:solidFill>
            <a:srgbClr val="00B0F0"/>
          </a:solidFill>
        </p:spPr>
        <p:txBody>
          <a:bodyPr wrap="square">
            <a:spAutoFit/>
          </a:bodyPr>
          <a:lstStyle/>
          <a:p>
            <a:pPr algn="just"/>
            <a:r>
              <a:rPr lang="en-US" dirty="0"/>
              <a:t>When any of the properties of a system changes, the state changes and the system </a:t>
            </a:r>
          </a:p>
          <a:p>
            <a:pPr algn="just"/>
            <a:r>
              <a:rPr lang="en-US" dirty="0"/>
              <a:t>is said to undergo a </a:t>
            </a:r>
            <a:r>
              <a:rPr lang="en-US" b="1" i="1" dirty="0"/>
              <a:t>process</a:t>
            </a:r>
            <a:r>
              <a:rPr lang="en-US" dirty="0"/>
              <a:t>. A system is said to be at steady state if none of its </a:t>
            </a:r>
          </a:p>
          <a:p>
            <a:pPr algn="just"/>
            <a:r>
              <a:rPr lang="en-US" dirty="0"/>
              <a:t>properties changes with time.</a:t>
            </a:r>
          </a:p>
        </p:txBody>
      </p:sp>
      <p:sp>
        <p:nvSpPr>
          <p:cNvPr id="11" name="TextBox 10">
            <a:extLst>
              <a:ext uri="{FF2B5EF4-FFF2-40B4-BE49-F238E27FC236}">
                <a16:creationId xmlns:a16="http://schemas.microsoft.com/office/drawing/2014/main" id="{1A99EFF4-408B-40AB-A777-E8D5ACA50F89}"/>
              </a:ext>
            </a:extLst>
          </p:cNvPr>
          <p:cNvSpPr txBox="1"/>
          <p:nvPr/>
        </p:nvSpPr>
        <p:spPr>
          <a:xfrm>
            <a:off x="45722" y="2927476"/>
            <a:ext cx="1811655" cy="507831"/>
          </a:xfrm>
          <a:prstGeom prst="rect">
            <a:avLst/>
          </a:prstGeom>
          <a:solidFill>
            <a:srgbClr val="00FF00"/>
          </a:solidFill>
        </p:spPr>
        <p:txBody>
          <a:bodyPr wrap="square">
            <a:spAutoFit/>
          </a:bodyPr>
          <a:lstStyle/>
          <a:p>
            <a:r>
              <a:rPr lang="en-US" b="1" i="1" dirty="0"/>
              <a:t>extensive properties</a:t>
            </a:r>
          </a:p>
        </p:txBody>
      </p:sp>
      <p:sp>
        <p:nvSpPr>
          <p:cNvPr id="12" name="TextBox 11">
            <a:extLst>
              <a:ext uri="{FF2B5EF4-FFF2-40B4-BE49-F238E27FC236}">
                <a16:creationId xmlns:a16="http://schemas.microsoft.com/office/drawing/2014/main" id="{86692CF8-95E9-4E92-9C58-2514EBD18B68}"/>
              </a:ext>
            </a:extLst>
          </p:cNvPr>
          <p:cNvSpPr txBox="1"/>
          <p:nvPr/>
        </p:nvSpPr>
        <p:spPr>
          <a:xfrm>
            <a:off x="2131694" y="2823601"/>
            <a:ext cx="6814185" cy="715581"/>
          </a:xfrm>
          <a:prstGeom prst="rect">
            <a:avLst/>
          </a:prstGeom>
          <a:solidFill>
            <a:srgbClr val="00B0F0"/>
          </a:solidFill>
        </p:spPr>
        <p:txBody>
          <a:bodyPr wrap="square">
            <a:spAutoFit/>
          </a:bodyPr>
          <a:lstStyle/>
          <a:p>
            <a:pPr algn="just"/>
            <a:r>
              <a:rPr lang="en-US" dirty="0"/>
              <a:t>A property is called </a:t>
            </a:r>
            <a:r>
              <a:rPr lang="en-US" b="1" i="1" dirty="0"/>
              <a:t>extensive</a:t>
            </a:r>
            <a:r>
              <a:rPr lang="en-US" dirty="0"/>
              <a:t> if its value for an overall system is the sum of its values for the parts into which the system is divided. Mass, volume, energy, and several other properties introduced later are extensive. </a:t>
            </a:r>
          </a:p>
        </p:txBody>
      </p:sp>
      <p:sp>
        <p:nvSpPr>
          <p:cNvPr id="13" name="TextBox 12">
            <a:extLst>
              <a:ext uri="{FF2B5EF4-FFF2-40B4-BE49-F238E27FC236}">
                <a16:creationId xmlns:a16="http://schemas.microsoft.com/office/drawing/2014/main" id="{FDF20D29-EE2D-47F7-A400-64EBA5209244}"/>
              </a:ext>
            </a:extLst>
          </p:cNvPr>
          <p:cNvSpPr txBox="1"/>
          <p:nvPr/>
        </p:nvSpPr>
        <p:spPr>
          <a:xfrm>
            <a:off x="45722" y="3740231"/>
            <a:ext cx="1811655" cy="300082"/>
          </a:xfrm>
          <a:prstGeom prst="rect">
            <a:avLst/>
          </a:prstGeom>
          <a:solidFill>
            <a:srgbClr val="00FF00"/>
          </a:solidFill>
        </p:spPr>
        <p:txBody>
          <a:bodyPr wrap="square">
            <a:spAutoFit/>
          </a:bodyPr>
          <a:lstStyle/>
          <a:p>
            <a:r>
              <a:rPr lang="en-US" b="1" i="1" dirty="0"/>
              <a:t>intensive properties</a:t>
            </a:r>
          </a:p>
        </p:txBody>
      </p:sp>
      <p:sp>
        <p:nvSpPr>
          <p:cNvPr id="14" name="TextBox 13">
            <a:extLst>
              <a:ext uri="{FF2B5EF4-FFF2-40B4-BE49-F238E27FC236}">
                <a16:creationId xmlns:a16="http://schemas.microsoft.com/office/drawing/2014/main" id="{1268B9A2-D468-4606-B869-EB8729A8E1EA}"/>
              </a:ext>
            </a:extLst>
          </p:cNvPr>
          <p:cNvSpPr txBox="1"/>
          <p:nvPr/>
        </p:nvSpPr>
        <p:spPr>
          <a:xfrm>
            <a:off x="2131694" y="3636356"/>
            <a:ext cx="6814185" cy="715581"/>
          </a:xfrm>
          <a:prstGeom prst="rect">
            <a:avLst/>
          </a:prstGeom>
          <a:solidFill>
            <a:srgbClr val="00B0F0"/>
          </a:solidFill>
        </p:spPr>
        <p:txBody>
          <a:bodyPr wrap="square">
            <a:spAutoFit/>
          </a:bodyPr>
          <a:lstStyle/>
          <a:p>
            <a:pPr algn="just"/>
            <a:r>
              <a:rPr lang="en-US" b="1" i="1" dirty="0"/>
              <a:t>Intensive</a:t>
            </a:r>
            <a:r>
              <a:rPr lang="en-US" dirty="0"/>
              <a:t> properties are not additive in the sense previously considered. Their values are independent of the size or extent of a system and may vary from place to place within the system at any moment. </a:t>
            </a:r>
          </a:p>
        </p:txBody>
      </p:sp>
      <p:sp>
        <p:nvSpPr>
          <p:cNvPr id="15" name="TextBox 14">
            <a:extLst>
              <a:ext uri="{FF2B5EF4-FFF2-40B4-BE49-F238E27FC236}">
                <a16:creationId xmlns:a16="http://schemas.microsoft.com/office/drawing/2014/main" id="{465CF156-8FE9-49CE-825E-B73F9BCE0D4D}"/>
              </a:ext>
            </a:extLst>
          </p:cNvPr>
          <p:cNvSpPr txBox="1"/>
          <p:nvPr/>
        </p:nvSpPr>
        <p:spPr>
          <a:xfrm>
            <a:off x="45722" y="4552986"/>
            <a:ext cx="1811655" cy="300082"/>
          </a:xfrm>
          <a:prstGeom prst="rect">
            <a:avLst/>
          </a:prstGeom>
          <a:solidFill>
            <a:srgbClr val="00FF00"/>
          </a:solidFill>
        </p:spPr>
        <p:txBody>
          <a:bodyPr wrap="square">
            <a:spAutoFit/>
          </a:bodyPr>
          <a:lstStyle/>
          <a:p>
            <a:r>
              <a:rPr lang="en-US" b="1" i="1" dirty="0"/>
              <a:t>equilibrium</a:t>
            </a:r>
          </a:p>
        </p:txBody>
      </p:sp>
      <p:sp>
        <p:nvSpPr>
          <p:cNvPr id="16" name="TextBox 15">
            <a:extLst>
              <a:ext uri="{FF2B5EF4-FFF2-40B4-BE49-F238E27FC236}">
                <a16:creationId xmlns:a16="http://schemas.microsoft.com/office/drawing/2014/main" id="{9830B5EB-2BDE-477B-80BD-B94089C35B1D}"/>
              </a:ext>
            </a:extLst>
          </p:cNvPr>
          <p:cNvSpPr txBox="1"/>
          <p:nvPr/>
        </p:nvSpPr>
        <p:spPr>
          <a:xfrm>
            <a:off x="2131694" y="4449111"/>
            <a:ext cx="6814185" cy="507831"/>
          </a:xfrm>
          <a:prstGeom prst="rect">
            <a:avLst/>
          </a:prstGeom>
          <a:solidFill>
            <a:srgbClr val="00B0F0"/>
          </a:solidFill>
        </p:spPr>
        <p:txBody>
          <a:bodyPr wrap="square">
            <a:spAutoFit/>
          </a:bodyPr>
          <a:lstStyle/>
          <a:p>
            <a:pPr algn="just"/>
            <a:r>
              <a:rPr lang="en-US" dirty="0"/>
              <a:t>Classical thermodynamics places primary emphasis on equilibrium states and changes from one equilibrium state to another.</a:t>
            </a:r>
          </a:p>
        </p:txBody>
      </p:sp>
      <p:sp>
        <p:nvSpPr>
          <p:cNvPr id="18" name="TextBox 17">
            <a:extLst>
              <a:ext uri="{FF2B5EF4-FFF2-40B4-BE49-F238E27FC236}">
                <a16:creationId xmlns:a16="http://schemas.microsoft.com/office/drawing/2014/main" id="{E67CC2FE-7337-4161-8413-27DA116D7ACF}"/>
              </a:ext>
            </a:extLst>
          </p:cNvPr>
          <p:cNvSpPr txBox="1"/>
          <p:nvPr/>
        </p:nvSpPr>
        <p:spPr>
          <a:xfrm>
            <a:off x="2271712" y="4997061"/>
            <a:ext cx="6674166" cy="715581"/>
          </a:xfrm>
          <a:prstGeom prst="rect">
            <a:avLst/>
          </a:prstGeom>
          <a:solidFill>
            <a:srgbClr val="FF0000"/>
          </a:solidFill>
        </p:spPr>
        <p:txBody>
          <a:bodyPr wrap="square">
            <a:spAutoFit/>
          </a:bodyPr>
          <a:lstStyle/>
          <a:p>
            <a:r>
              <a:rPr lang="en-US" dirty="0"/>
              <a:t>Accordingly, several types of equilibrium must exist individually to fulfill the condition of complete equilibrium; among these are </a:t>
            </a:r>
            <a:r>
              <a:rPr lang="en-US" b="1" i="1" dirty="0"/>
              <a:t>mechanical, thermal, phase, and chemical equilibrium</a:t>
            </a:r>
            <a:r>
              <a:rPr lang="en-US" dirty="0"/>
              <a:t>.</a:t>
            </a:r>
          </a:p>
        </p:txBody>
      </p:sp>
      <p:pic>
        <p:nvPicPr>
          <p:cNvPr id="19" name="Picture 18">
            <a:extLst>
              <a:ext uri="{FF2B5EF4-FFF2-40B4-BE49-F238E27FC236}">
                <a16:creationId xmlns:a16="http://schemas.microsoft.com/office/drawing/2014/main" id="{FEC97081-4D41-4F84-96AB-903873E99E73}"/>
              </a:ext>
            </a:extLst>
          </p:cNvPr>
          <p:cNvPicPr>
            <a:picLocks noChangeAspect="1"/>
          </p:cNvPicPr>
          <p:nvPr/>
        </p:nvPicPr>
        <p:blipFill>
          <a:blip r:embed="rId2"/>
          <a:stretch>
            <a:fillRect/>
          </a:stretch>
        </p:blipFill>
        <p:spPr>
          <a:xfrm>
            <a:off x="6783306" y="1525182"/>
            <a:ext cx="2162573" cy="3275068"/>
          </a:xfrm>
          <a:prstGeom prst="rect">
            <a:avLst/>
          </a:prstGeom>
        </p:spPr>
      </p:pic>
      <p:pic>
        <p:nvPicPr>
          <p:cNvPr id="20" name="Picture 19">
            <a:extLst>
              <a:ext uri="{FF2B5EF4-FFF2-40B4-BE49-F238E27FC236}">
                <a16:creationId xmlns:a16="http://schemas.microsoft.com/office/drawing/2014/main" id="{5BD614AA-9E49-410F-847A-E7B90B2D6995}"/>
              </a:ext>
            </a:extLst>
          </p:cNvPr>
          <p:cNvPicPr>
            <a:picLocks noChangeAspect="1"/>
          </p:cNvPicPr>
          <p:nvPr/>
        </p:nvPicPr>
        <p:blipFill>
          <a:blip r:embed="rId3"/>
          <a:stretch>
            <a:fillRect/>
          </a:stretch>
        </p:blipFill>
        <p:spPr>
          <a:xfrm>
            <a:off x="4406149" y="2524111"/>
            <a:ext cx="2265272" cy="1822392"/>
          </a:xfrm>
          <a:prstGeom prst="rect">
            <a:avLst/>
          </a:prstGeom>
        </p:spPr>
      </p:pic>
      <p:pic>
        <p:nvPicPr>
          <p:cNvPr id="21" name="Picture 20">
            <a:extLst>
              <a:ext uri="{FF2B5EF4-FFF2-40B4-BE49-F238E27FC236}">
                <a16:creationId xmlns:a16="http://schemas.microsoft.com/office/drawing/2014/main" id="{D0C5E069-F585-437B-A8FF-659DC6AA28E3}"/>
              </a:ext>
            </a:extLst>
          </p:cNvPr>
          <p:cNvPicPr>
            <a:picLocks noChangeAspect="1"/>
          </p:cNvPicPr>
          <p:nvPr/>
        </p:nvPicPr>
        <p:blipFill>
          <a:blip r:embed="rId4"/>
          <a:stretch>
            <a:fillRect/>
          </a:stretch>
        </p:blipFill>
        <p:spPr>
          <a:xfrm>
            <a:off x="1761117" y="2620820"/>
            <a:ext cx="2533147" cy="1419493"/>
          </a:xfrm>
          <a:prstGeom prst="rect">
            <a:avLst/>
          </a:prstGeom>
        </p:spPr>
      </p:pic>
    </p:spTree>
    <p:extLst>
      <p:ext uri="{BB962C8B-B14F-4D97-AF65-F5344CB8AC3E}">
        <p14:creationId xmlns:p14="http://schemas.microsoft.com/office/powerpoint/2010/main" val="30557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DA28F4-8253-42BD-8A0B-95005AC592CF}"/>
              </a:ext>
            </a:extLst>
          </p:cNvPr>
          <p:cNvSpPr>
            <a:spLocks noGrp="1"/>
          </p:cNvSpPr>
          <p:nvPr>
            <p:ph type="body" sz="half" idx="10"/>
          </p:nvPr>
        </p:nvSpPr>
        <p:spPr>
          <a:xfrm>
            <a:off x="287363" y="223017"/>
            <a:ext cx="8080738" cy="492443"/>
          </a:xfrm>
        </p:spPr>
        <p:txBody>
          <a:bodyPr wrap="none">
            <a:spAutoFit/>
          </a:bodyPr>
          <a:lstStyle/>
          <a:p>
            <a:pPr defTabSz="685800"/>
            <a:r>
              <a:rPr lang="en-US" sz="3200" dirty="0"/>
              <a:t>Importance of the Dimensions and Units</a:t>
            </a:r>
            <a:endParaRPr lang="fi-FI" sz="3200" dirty="0"/>
          </a:p>
        </p:txBody>
      </p:sp>
      <p:sp>
        <p:nvSpPr>
          <p:cNvPr id="3" name="Rectangle 2">
            <a:extLst>
              <a:ext uri="{FF2B5EF4-FFF2-40B4-BE49-F238E27FC236}">
                <a16:creationId xmlns:a16="http://schemas.microsoft.com/office/drawing/2014/main" id="{A33E0233-3836-40A0-A43A-65B8AA36B128}"/>
              </a:ext>
            </a:extLst>
          </p:cNvPr>
          <p:cNvSpPr/>
          <p:nvPr/>
        </p:nvSpPr>
        <p:spPr>
          <a:xfrm>
            <a:off x="45722" y="3064413"/>
            <a:ext cx="4156320" cy="715581"/>
          </a:xfrm>
          <a:prstGeom prst="rect">
            <a:avLst/>
          </a:prstGeom>
          <a:solidFill>
            <a:schemeClr val="tx2">
              <a:lumMod val="20000"/>
              <a:lumOff val="80000"/>
            </a:schemeClr>
          </a:solidFill>
        </p:spPr>
        <p:txBody>
          <a:bodyPr wrap="square">
            <a:spAutoFit/>
          </a:bodyPr>
          <a:lstStyle/>
          <a:p>
            <a:pPr marL="285750" indent="-285750">
              <a:buFont typeface="Arial" panose="020B0604020202020204" pitchFamily="34" charset="0"/>
              <a:buChar char="•"/>
            </a:pPr>
            <a:r>
              <a:rPr lang="en-US" dirty="0"/>
              <a:t>Any physical quantity can be characterized by dimensions. The magnitudes assigned to the dimensions are called units. </a:t>
            </a:r>
          </a:p>
        </p:txBody>
      </p:sp>
      <p:sp>
        <p:nvSpPr>
          <p:cNvPr id="10" name="TextBox 9">
            <a:extLst>
              <a:ext uri="{FF2B5EF4-FFF2-40B4-BE49-F238E27FC236}">
                <a16:creationId xmlns:a16="http://schemas.microsoft.com/office/drawing/2014/main" id="{553BD186-B169-4459-BC81-FF3123ED94B1}"/>
              </a:ext>
            </a:extLst>
          </p:cNvPr>
          <p:cNvSpPr txBox="1"/>
          <p:nvPr/>
        </p:nvSpPr>
        <p:spPr>
          <a:xfrm>
            <a:off x="45722" y="937117"/>
            <a:ext cx="1811655" cy="300082"/>
          </a:xfrm>
          <a:prstGeom prst="rect">
            <a:avLst/>
          </a:prstGeom>
          <a:solidFill>
            <a:srgbClr val="00FF00"/>
          </a:solidFill>
        </p:spPr>
        <p:txBody>
          <a:bodyPr wrap="square">
            <a:spAutoFit/>
          </a:bodyPr>
          <a:lstStyle/>
          <a:p>
            <a:r>
              <a:rPr lang="en-US" b="1" dirty="0"/>
              <a:t>units</a:t>
            </a:r>
          </a:p>
        </p:txBody>
      </p:sp>
      <p:sp>
        <p:nvSpPr>
          <p:cNvPr id="11" name="TextBox 10">
            <a:extLst>
              <a:ext uri="{FF2B5EF4-FFF2-40B4-BE49-F238E27FC236}">
                <a16:creationId xmlns:a16="http://schemas.microsoft.com/office/drawing/2014/main" id="{1F0D0446-21E0-40A8-A548-F012C5780699}"/>
              </a:ext>
            </a:extLst>
          </p:cNvPr>
          <p:cNvSpPr txBox="1"/>
          <p:nvPr/>
        </p:nvSpPr>
        <p:spPr>
          <a:xfrm>
            <a:off x="2131694" y="833242"/>
            <a:ext cx="6814185" cy="507831"/>
          </a:xfrm>
          <a:prstGeom prst="rect">
            <a:avLst/>
          </a:prstGeom>
          <a:solidFill>
            <a:srgbClr val="00B0F0"/>
          </a:solidFill>
        </p:spPr>
        <p:txBody>
          <a:bodyPr wrap="square">
            <a:spAutoFit/>
          </a:bodyPr>
          <a:lstStyle/>
          <a:p>
            <a:r>
              <a:rPr lang="en-US" dirty="0"/>
              <a:t>A </a:t>
            </a:r>
            <a:r>
              <a:rPr lang="en-US" b="1" i="1" dirty="0"/>
              <a:t>unit</a:t>
            </a:r>
            <a:r>
              <a:rPr lang="en-US" dirty="0"/>
              <a:t> is any specified amount of a quantity by comparison with which any other quantity of the same kind is measured. </a:t>
            </a:r>
          </a:p>
        </p:txBody>
      </p:sp>
      <p:sp>
        <p:nvSpPr>
          <p:cNvPr id="12" name="TextBox 11">
            <a:extLst>
              <a:ext uri="{FF2B5EF4-FFF2-40B4-BE49-F238E27FC236}">
                <a16:creationId xmlns:a16="http://schemas.microsoft.com/office/drawing/2014/main" id="{A2A8921A-0DEF-4428-A097-05E52E70AF6D}"/>
              </a:ext>
            </a:extLst>
          </p:cNvPr>
          <p:cNvSpPr txBox="1"/>
          <p:nvPr/>
        </p:nvSpPr>
        <p:spPr>
          <a:xfrm>
            <a:off x="45722" y="1506096"/>
            <a:ext cx="1811655" cy="507831"/>
          </a:xfrm>
          <a:prstGeom prst="rect">
            <a:avLst/>
          </a:prstGeom>
          <a:solidFill>
            <a:srgbClr val="00FF00"/>
          </a:solidFill>
        </p:spPr>
        <p:txBody>
          <a:bodyPr wrap="square">
            <a:spAutoFit/>
          </a:bodyPr>
          <a:lstStyle/>
          <a:p>
            <a:r>
              <a:rPr lang="en-US" b="1" dirty="0"/>
              <a:t>Primary dimensions</a:t>
            </a:r>
          </a:p>
        </p:txBody>
      </p:sp>
      <p:sp>
        <p:nvSpPr>
          <p:cNvPr id="13" name="TextBox 12">
            <a:extLst>
              <a:ext uri="{FF2B5EF4-FFF2-40B4-BE49-F238E27FC236}">
                <a16:creationId xmlns:a16="http://schemas.microsoft.com/office/drawing/2014/main" id="{2894FCF7-3809-475E-B27B-66C393D56986}"/>
              </a:ext>
            </a:extLst>
          </p:cNvPr>
          <p:cNvSpPr txBox="1"/>
          <p:nvPr/>
        </p:nvSpPr>
        <p:spPr>
          <a:xfrm>
            <a:off x="2131694" y="1402221"/>
            <a:ext cx="6814185" cy="715581"/>
          </a:xfrm>
          <a:prstGeom prst="rect">
            <a:avLst/>
          </a:prstGeom>
          <a:solidFill>
            <a:srgbClr val="00B0F0"/>
          </a:solidFill>
        </p:spPr>
        <p:txBody>
          <a:bodyPr wrap="square">
            <a:spAutoFit/>
          </a:bodyPr>
          <a:lstStyle/>
          <a:p>
            <a:r>
              <a:rPr lang="en-US" dirty="0"/>
              <a:t>Because physical quantities are related by definitions and laws, a relatively small number of physical quantities suffice to conceive of and measure all others. These are </a:t>
            </a:r>
          </a:p>
          <a:p>
            <a:r>
              <a:rPr lang="en-US" dirty="0"/>
              <a:t>called </a:t>
            </a:r>
            <a:r>
              <a:rPr lang="en-US" b="1" i="1" dirty="0"/>
              <a:t>primary dimensions</a:t>
            </a:r>
            <a:r>
              <a:rPr lang="en-US" dirty="0"/>
              <a:t>. </a:t>
            </a:r>
          </a:p>
        </p:txBody>
      </p:sp>
      <p:sp>
        <p:nvSpPr>
          <p:cNvPr id="14" name="TextBox 13">
            <a:extLst>
              <a:ext uri="{FF2B5EF4-FFF2-40B4-BE49-F238E27FC236}">
                <a16:creationId xmlns:a16="http://schemas.microsoft.com/office/drawing/2014/main" id="{A4132CBD-403B-46B9-984E-3ED9162032E2}"/>
              </a:ext>
            </a:extLst>
          </p:cNvPr>
          <p:cNvSpPr txBox="1"/>
          <p:nvPr/>
        </p:nvSpPr>
        <p:spPr>
          <a:xfrm>
            <a:off x="45722" y="2288520"/>
            <a:ext cx="1811655" cy="507831"/>
          </a:xfrm>
          <a:prstGeom prst="rect">
            <a:avLst/>
          </a:prstGeom>
          <a:solidFill>
            <a:srgbClr val="00FF00"/>
          </a:solidFill>
        </p:spPr>
        <p:txBody>
          <a:bodyPr wrap="square">
            <a:spAutoFit/>
          </a:bodyPr>
          <a:lstStyle/>
          <a:p>
            <a:r>
              <a:rPr lang="en-US" b="1" dirty="0"/>
              <a:t>Primary dimensions</a:t>
            </a:r>
          </a:p>
        </p:txBody>
      </p:sp>
      <p:sp>
        <p:nvSpPr>
          <p:cNvPr id="15" name="TextBox 14">
            <a:extLst>
              <a:ext uri="{FF2B5EF4-FFF2-40B4-BE49-F238E27FC236}">
                <a16:creationId xmlns:a16="http://schemas.microsoft.com/office/drawing/2014/main" id="{42CD6AE1-B5CD-43E0-809A-507680F48813}"/>
              </a:ext>
            </a:extLst>
          </p:cNvPr>
          <p:cNvSpPr txBox="1"/>
          <p:nvPr/>
        </p:nvSpPr>
        <p:spPr>
          <a:xfrm>
            <a:off x="2131694" y="2184645"/>
            <a:ext cx="6814185" cy="715581"/>
          </a:xfrm>
          <a:prstGeom prst="rect">
            <a:avLst/>
          </a:prstGeom>
          <a:solidFill>
            <a:srgbClr val="00B0F0"/>
          </a:solidFill>
        </p:spPr>
        <p:txBody>
          <a:bodyPr wrap="square">
            <a:spAutoFit/>
          </a:bodyPr>
          <a:lstStyle/>
          <a:p>
            <a:r>
              <a:rPr lang="en-US" dirty="0"/>
              <a:t>Because physical quantities are related by definitions and laws, a relatively small number of physical quantities suffice to conceive of and measure all others. These are </a:t>
            </a:r>
          </a:p>
          <a:p>
            <a:r>
              <a:rPr lang="en-US" dirty="0"/>
              <a:t>called </a:t>
            </a:r>
            <a:r>
              <a:rPr lang="en-US" b="1" i="1" dirty="0"/>
              <a:t>primary dimensions</a:t>
            </a:r>
            <a:r>
              <a:rPr lang="en-US" dirty="0"/>
              <a:t>. </a:t>
            </a:r>
          </a:p>
        </p:txBody>
      </p:sp>
      <p:pic>
        <p:nvPicPr>
          <p:cNvPr id="17" name="Picture 16">
            <a:extLst>
              <a:ext uri="{FF2B5EF4-FFF2-40B4-BE49-F238E27FC236}">
                <a16:creationId xmlns:a16="http://schemas.microsoft.com/office/drawing/2014/main" id="{11559FE6-2354-4D4A-9BA1-A1D66DA341E0}"/>
              </a:ext>
            </a:extLst>
          </p:cNvPr>
          <p:cNvPicPr>
            <a:picLocks noChangeAspect="1"/>
          </p:cNvPicPr>
          <p:nvPr/>
        </p:nvPicPr>
        <p:blipFill>
          <a:blip r:embed="rId3"/>
          <a:stretch>
            <a:fillRect/>
          </a:stretch>
        </p:blipFill>
        <p:spPr>
          <a:xfrm>
            <a:off x="4890786" y="3064413"/>
            <a:ext cx="3303797" cy="2606040"/>
          </a:xfrm>
          <a:prstGeom prst="rect">
            <a:avLst/>
          </a:prstGeom>
        </p:spPr>
      </p:pic>
    </p:spTree>
    <p:extLst>
      <p:ext uri="{BB962C8B-B14F-4D97-AF65-F5344CB8AC3E}">
        <p14:creationId xmlns:p14="http://schemas.microsoft.com/office/powerpoint/2010/main" val="401893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64C0E2-6020-4A5A-9C74-FBD66BB253A0}"/>
              </a:ext>
            </a:extLst>
          </p:cNvPr>
          <p:cNvSpPr txBox="1"/>
          <p:nvPr/>
        </p:nvSpPr>
        <p:spPr>
          <a:xfrm>
            <a:off x="137158" y="898088"/>
            <a:ext cx="8599171" cy="1338828"/>
          </a:xfrm>
          <a:prstGeom prst="rect">
            <a:avLst/>
          </a:prstGeom>
          <a:solidFill>
            <a:schemeClr val="tx2">
              <a:lumMod val="20000"/>
              <a:lumOff val="80000"/>
            </a:schemeClr>
          </a:solidFill>
        </p:spPr>
        <p:txBody>
          <a:bodyPr wrap="square">
            <a:spAutoFit/>
          </a:bodyPr>
          <a:lstStyle/>
          <a:p>
            <a:pPr marL="285750" indent="-285750" algn="just">
              <a:buFont typeface="Arial" panose="020B0604020202020204" pitchFamily="34" charset="0"/>
              <a:buChar char="•"/>
            </a:pPr>
            <a:r>
              <a:rPr lang="en-US" dirty="0"/>
              <a:t>Despite strong efforts in the scientific and engineering community to unify the world with a single unit system, two sets of units are still in common use today: the English system, which is also known as the United States Customary System (USCS), and the metric SI (from Le </a:t>
            </a:r>
            <a:r>
              <a:rPr lang="en-US" dirty="0" err="1"/>
              <a:t>Système</a:t>
            </a:r>
            <a:r>
              <a:rPr lang="en-US" dirty="0"/>
              <a:t> International </a:t>
            </a:r>
            <a:r>
              <a:rPr lang="en-US" dirty="0" err="1"/>
              <a:t>d’Unités</a:t>
            </a:r>
            <a:r>
              <a:rPr lang="en-US" dirty="0"/>
              <a:t>), which is also known as the International System. The SI is a simple and logical system based on a decimal relationship between the various units, and it is being used for scientific and engineering work in most of the industrialized nations, including England. </a:t>
            </a:r>
            <a:endParaRPr lang="fi-FI" dirty="0"/>
          </a:p>
        </p:txBody>
      </p:sp>
      <p:sp>
        <p:nvSpPr>
          <p:cNvPr id="6" name="Text Placeholder 3">
            <a:extLst>
              <a:ext uri="{FF2B5EF4-FFF2-40B4-BE49-F238E27FC236}">
                <a16:creationId xmlns:a16="http://schemas.microsoft.com/office/drawing/2014/main" id="{C2C5699C-6859-440F-9A85-9EFCFC44811D}"/>
              </a:ext>
            </a:extLst>
          </p:cNvPr>
          <p:cNvSpPr txBox="1">
            <a:spLocks/>
          </p:cNvSpPr>
          <p:nvPr/>
        </p:nvSpPr>
        <p:spPr>
          <a:xfrm>
            <a:off x="287363" y="223017"/>
            <a:ext cx="8080738" cy="492443"/>
          </a:xfrm>
          <a:prstGeom prst="rect">
            <a:avLst/>
          </a:prstGeom>
        </p:spPr>
        <p:txBody>
          <a:bodyPr wrap="none" lIns="0" tIns="0" rIns="0" bIns="0">
            <a:spAutoFit/>
          </a:bodyPr>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defTabSz="685800"/>
            <a:r>
              <a:rPr lang="en-US" sz="3200"/>
              <a:t>Importance of the Dimensions and Units</a:t>
            </a:r>
            <a:endParaRPr lang="fi-FI" sz="3200" dirty="0"/>
          </a:p>
        </p:txBody>
      </p:sp>
      <p:pic>
        <p:nvPicPr>
          <p:cNvPr id="8" name="Picture 7">
            <a:extLst>
              <a:ext uri="{FF2B5EF4-FFF2-40B4-BE49-F238E27FC236}">
                <a16:creationId xmlns:a16="http://schemas.microsoft.com/office/drawing/2014/main" id="{9462B19E-BE2B-454E-BE8D-01084FE91954}"/>
              </a:ext>
            </a:extLst>
          </p:cNvPr>
          <p:cNvPicPr>
            <a:picLocks noChangeAspect="1"/>
          </p:cNvPicPr>
          <p:nvPr/>
        </p:nvPicPr>
        <p:blipFill>
          <a:blip r:embed="rId2"/>
          <a:stretch>
            <a:fillRect/>
          </a:stretch>
        </p:blipFill>
        <p:spPr>
          <a:xfrm>
            <a:off x="137159" y="2294691"/>
            <a:ext cx="4572000" cy="1387449"/>
          </a:xfrm>
          <a:prstGeom prst="rect">
            <a:avLst/>
          </a:prstGeom>
        </p:spPr>
      </p:pic>
      <p:sp>
        <p:nvSpPr>
          <p:cNvPr id="10" name="TextBox 9">
            <a:extLst>
              <a:ext uri="{FF2B5EF4-FFF2-40B4-BE49-F238E27FC236}">
                <a16:creationId xmlns:a16="http://schemas.microsoft.com/office/drawing/2014/main" id="{55DA0766-32FC-45EE-B04B-DCF0C1356B8C}"/>
              </a:ext>
            </a:extLst>
          </p:cNvPr>
          <p:cNvSpPr txBox="1"/>
          <p:nvPr/>
        </p:nvSpPr>
        <p:spPr>
          <a:xfrm>
            <a:off x="137158" y="3775055"/>
            <a:ext cx="4572002" cy="923330"/>
          </a:xfrm>
          <a:prstGeom prst="rect">
            <a:avLst/>
          </a:prstGeom>
          <a:solidFill>
            <a:schemeClr val="tx2">
              <a:lumMod val="20000"/>
              <a:lumOff val="80000"/>
            </a:schemeClr>
          </a:solidFill>
        </p:spPr>
        <p:txBody>
          <a:bodyPr wrap="square">
            <a:spAutoFit/>
          </a:bodyPr>
          <a:lstStyle/>
          <a:p>
            <a:r>
              <a:rPr lang="en-US" dirty="0"/>
              <a:t>Since it is frequently necessary to work with extremely large or small values when using the SI unit system, a set of standard prefixes is provided in Table 1.4 to simplify matters. </a:t>
            </a:r>
          </a:p>
        </p:txBody>
      </p:sp>
      <p:pic>
        <p:nvPicPr>
          <p:cNvPr id="12" name="Picture 11">
            <a:extLst>
              <a:ext uri="{FF2B5EF4-FFF2-40B4-BE49-F238E27FC236}">
                <a16:creationId xmlns:a16="http://schemas.microsoft.com/office/drawing/2014/main" id="{D4712486-8292-4C9E-842F-D42BB402938D}"/>
              </a:ext>
            </a:extLst>
          </p:cNvPr>
          <p:cNvPicPr>
            <a:picLocks noChangeAspect="1"/>
          </p:cNvPicPr>
          <p:nvPr/>
        </p:nvPicPr>
        <p:blipFill>
          <a:blip r:embed="rId3"/>
          <a:stretch>
            <a:fillRect/>
          </a:stretch>
        </p:blipFill>
        <p:spPr>
          <a:xfrm>
            <a:off x="5520830" y="2518185"/>
            <a:ext cx="1826103" cy="2327910"/>
          </a:xfrm>
          <a:prstGeom prst="rect">
            <a:avLst/>
          </a:prstGeom>
        </p:spPr>
      </p:pic>
    </p:spTree>
    <p:extLst>
      <p:ext uri="{BB962C8B-B14F-4D97-AF65-F5344CB8AC3E}">
        <p14:creationId xmlns:p14="http://schemas.microsoft.com/office/powerpoint/2010/main" val="3294990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A8F345-3041-410C-A0D9-6AF042C7D7C2}"/>
              </a:ext>
            </a:extLst>
          </p:cNvPr>
          <p:cNvSpPr>
            <a:spLocks noGrp="1"/>
          </p:cNvSpPr>
          <p:nvPr>
            <p:ph type="body" sz="half" idx="10"/>
          </p:nvPr>
        </p:nvSpPr>
        <p:spPr/>
        <p:txBody>
          <a:bodyPr/>
          <a:lstStyle/>
          <a:p>
            <a:r>
              <a:rPr lang="en-US" dirty="0"/>
              <a:t>Specific Volume</a:t>
            </a:r>
          </a:p>
        </p:txBody>
      </p:sp>
      <p:sp>
        <p:nvSpPr>
          <p:cNvPr id="6" name="TextBox 5">
            <a:extLst>
              <a:ext uri="{FF2B5EF4-FFF2-40B4-BE49-F238E27FC236}">
                <a16:creationId xmlns:a16="http://schemas.microsoft.com/office/drawing/2014/main" id="{0B27AC7D-8882-4A3E-9B72-92E637D21C18}"/>
              </a:ext>
            </a:extLst>
          </p:cNvPr>
          <p:cNvSpPr txBox="1"/>
          <p:nvPr/>
        </p:nvSpPr>
        <p:spPr>
          <a:xfrm>
            <a:off x="287362" y="966430"/>
            <a:ext cx="8468017" cy="507831"/>
          </a:xfrm>
          <a:prstGeom prst="rect">
            <a:avLst/>
          </a:prstGeom>
          <a:solidFill>
            <a:srgbClr val="FF0000"/>
          </a:solidFill>
        </p:spPr>
        <p:txBody>
          <a:bodyPr wrap="square">
            <a:spAutoFit/>
          </a:bodyPr>
          <a:lstStyle/>
          <a:p>
            <a:r>
              <a:rPr lang="en-US" dirty="0"/>
              <a:t>Three measurable intensive properties that are particularly important in engineering thermodynamics are </a:t>
            </a:r>
            <a:r>
              <a:rPr lang="en-US" b="1" i="1" dirty="0"/>
              <a:t>specific volume, pressure, and temperature</a:t>
            </a:r>
            <a:r>
              <a:rPr lang="en-US" dirty="0"/>
              <a:t>.</a:t>
            </a:r>
          </a:p>
        </p:txBody>
      </p:sp>
      <p:sp>
        <p:nvSpPr>
          <p:cNvPr id="9" name="TextBox 8">
            <a:extLst>
              <a:ext uri="{FF2B5EF4-FFF2-40B4-BE49-F238E27FC236}">
                <a16:creationId xmlns:a16="http://schemas.microsoft.com/office/drawing/2014/main" id="{30EC91CE-65D6-40AD-A8E9-983C54B4C3CD}"/>
              </a:ext>
            </a:extLst>
          </p:cNvPr>
          <p:cNvSpPr txBox="1"/>
          <p:nvPr/>
        </p:nvSpPr>
        <p:spPr>
          <a:xfrm>
            <a:off x="108151" y="1597144"/>
            <a:ext cx="1811655" cy="507831"/>
          </a:xfrm>
          <a:prstGeom prst="rect">
            <a:avLst/>
          </a:prstGeom>
          <a:solidFill>
            <a:srgbClr val="00FF00"/>
          </a:solidFill>
        </p:spPr>
        <p:txBody>
          <a:bodyPr wrap="square">
            <a:spAutoFit/>
          </a:bodyPr>
          <a:lstStyle/>
          <a:p>
            <a:r>
              <a:rPr lang="en-US" b="1" i="1" dirty="0"/>
              <a:t>continuum</a:t>
            </a:r>
            <a:r>
              <a:rPr lang="en-US" b="1" dirty="0"/>
              <a:t> hypothesis</a:t>
            </a:r>
          </a:p>
        </p:txBody>
      </p:sp>
      <p:sp>
        <p:nvSpPr>
          <p:cNvPr id="10" name="TextBox 9">
            <a:extLst>
              <a:ext uri="{FF2B5EF4-FFF2-40B4-BE49-F238E27FC236}">
                <a16:creationId xmlns:a16="http://schemas.microsoft.com/office/drawing/2014/main" id="{F5CAB715-AC5C-4FF5-B8C6-04C98E7E7AA9}"/>
              </a:ext>
            </a:extLst>
          </p:cNvPr>
          <p:cNvSpPr txBox="1"/>
          <p:nvPr/>
        </p:nvSpPr>
        <p:spPr>
          <a:xfrm>
            <a:off x="2194123" y="1597143"/>
            <a:ext cx="6814185" cy="507831"/>
          </a:xfrm>
          <a:prstGeom prst="rect">
            <a:avLst/>
          </a:prstGeom>
          <a:solidFill>
            <a:srgbClr val="00B0F0"/>
          </a:solidFill>
        </p:spPr>
        <p:txBody>
          <a:bodyPr wrap="square">
            <a:spAutoFit/>
          </a:bodyPr>
          <a:lstStyle/>
          <a:p>
            <a:pPr algn="just"/>
            <a:r>
              <a:rPr lang="en-US" dirty="0"/>
              <a:t>From the macroscopic perspective, the description of matter is simplified by considering it to be distributed continuously throughout a region.</a:t>
            </a:r>
          </a:p>
        </p:txBody>
      </p:sp>
      <p:sp>
        <p:nvSpPr>
          <p:cNvPr id="12" name="TextBox 11">
            <a:extLst>
              <a:ext uri="{FF2B5EF4-FFF2-40B4-BE49-F238E27FC236}">
                <a16:creationId xmlns:a16="http://schemas.microsoft.com/office/drawing/2014/main" id="{4C406DCB-6F94-4C79-8531-F0E144B42781}"/>
              </a:ext>
            </a:extLst>
          </p:cNvPr>
          <p:cNvSpPr txBox="1"/>
          <p:nvPr/>
        </p:nvSpPr>
        <p:spPr>
          <a:xfrm>
            <a:off x="108151" y="2235208"/>
            <a:ext cx="4915542" cy="715581"/>
          </a:xfrm>
          <a:prstGeom prst="rect">
            <a:avLst/>
          </a:prstGeom>
          <a:solidFill>
            <a:srgbClr val="00B0F0"/>
          </a:solidFill>
        </p:spPr>
        <p:txBody>
          <a:bodyPr wrap="square">
            <a:spAutoFit/>
          </a:bodyPr>
          <a:lstStyle/>
          <a:p>
            <a:r>
              <a:rPr lang="en-US" dirty="0"/>
              <a:t>When substances can be treated as continua, it is possible to speak of their intensive thermodynamic properties “at a point.” Thus, at any instant the density  at a point is defined as</a:t>
            </a:r>
          </a:p>
        </p:txBody>
      </p:sp>
      <p:pic>
        <p:nvPicPr>
          <p:cNvPr id="14" name="Picture 13">
            <a:extLst>
              <a:ext uri="{FF2B5EF4-FFF2-40B4-BE49-F238E27FC236}">
                <a16:creationId xmlns:a16="http://schemas.microsoft.com/office/drawing/2014/main" id="{C4851935-CB51-4E1E-90C5-A5E2FAA7EE02}"/>
              </a:ext>
            </a:extLst>
          </p:cNvPr>
          <p:cNvPicPr>
            <a:picLocks noChangeAspect="1"/>
          </p:cNvPicPr>
          <p:nvPr/>
        </p:nvPicPr>
        <p:blipFill>
          <a:blip r:embed="rId2"/>
          <a:stretch>
            <a:fillRect/>
          </a:stretch>
        </p:blipFill>
        <p:spPr>
          <a:xfrm>
            <a:off x="1840740" y="3022753"/>
            <a:ext cx="1078852" cy="527299"/>
          </a:xfrm>
          <a:prstGeom prst="rect">
            <a:avLst/>
          </a:prstGeom>
        </p:spPr>
      </p:pic>
      <p:sp>
        <p:nvSpPr>
          <p:cNvPr id="16" name="TextBox 15">
            <a:extLst>
              <a:ext uri="{FF2B5EF4-FFF2-40B4-BE49-F238E27FC236}">
                <a16:creationId xmlns:a16="http://schemas.microsoft.com/office/drawing/2014/main" id="{0DBA0127-0826-463F-AB06-C3780F259653}"/>
              </a:ext>
            </a:extLst>
          </p:cNvPr>
          <p:cNvSpPr txBox="1"/>
          <p:nvPr/>
        </p:nvSpPr>
        <p:spPr>
          <a:xfrm>
            <a:off x="108151" y="3531698"/>
            <a:ext cx="4915542" cy="923330"/>
          </a:xfrm>
          <a:prstGeom prst="rect">
            <a:avLst/>
          </a:prstGeom>
          <a:solidFill>
            <a:srgbClr val="00B0F0"/>
          </a:solidFill>
        </p:spPr>
        <p:txBody>
          <a:bodyPr wrap="square">
            <a:spAutoFit/>
          </a:bodyPr>
          <a:lstStyle>
            <a:defPPr>
              <a:defRPr lang="en-US"/>
            </a:defPPr>
          </a:lstStyle>
          <a:p>
            <a:pPr algn="just"/>
            <a:r>
              <a:rPr lang="en-US" dirty="0"/>
              <a:t>The density, or local mass per unit volume, is an intensive property that may vary from point to point within a system. Thus, the mass associated with a particular volume V is determined in principle by integration</a:t>
            </a:r>
          </a:p>
        </p:txBody>
      </p:sp>
      <p:pic>
        <p:nvPicPr>
          <p:cNvPr id="18" name="Picture 17">
            <a:extLst>
              <a:ext uri="{FF2B5EF4-FFF2-40B4-BE49-F238E27FC236}">
                <a16:creationId xmlns:a16="http://schemas.microsoft.com/office/drawing/2014/main" id="{DE8E1BC6-2D86-4C0A-AD67-ACEE0375B342}"/>
              </a:ext>
            </a:extLst>
          </p:cNvPr>
          <p:cNvPicPr>
            <a:picLocks noChangeAspect="1"/>
          </p:cNvPicPr>
          <p:nvPr/>
        </p:nvPicPr>
        <p:blipFill>
          <a:blip r:embed="rId3"/>
          <a:stretch>
            <a:fillRect/>
          </a:stretch>
        </p:blipFill>
        <p:spPr>
          <a:xfrm>
            <a:off x="1753058" y="4550794"/>
            <a:ext cx="1120829" cy="594084"/>
          </a:xfrm>
          <a:prstGeom prst="rect">
            <a:avLst/>
          </a:prstGeom>
        </p:spPr>
      </p:pic>
      <p:sp>
        <p:nvSpPr>
          <p:cNvPr id="20" name="TextBox 19">
            <a:extLst>
              <a:ext uri="{FF2B5EF4-FFF2-40B4-BE49-F238E27FC236}">
                <a16:creationId xmlns:a16="http://schemas.microsoft.com/office/drawing/2014/main" id="{8A665FF9-2AA2-4F98-ABD8-02C2D7D6D603}"/>
              </a:ext>
            </a:extLst>
          </p:cNvPr>
          <p:cNvSpPr txBox="1"/>
          <p:nvPr/>
        </p:nvSpPr>
        <p:spPr>
          <a:xfrm>
            <a:off x="5401020" y="2256719"/>
            <a:ext cx="1565313" cy="300082"/>
          </a:xfrm>
          <a:prstGeom prst="rect">
            <a:avLst/>
          </a:prstGeom>
          <a:solidFill>
            <a:srgbClr val="00FF00"/>
          </a:solidFill>
        </p:spPr>
        <p:txBody>
          <a:bodyPr wrap="square">
            <a:spAutoFit/>
          </a:bodyPr>
          <a:lstStyle/>
          <a:p>
            <a:r>
              <a:rPr lang="en-US" b="1" dirty="0"/>
              <a:t>specific volume</a:t>
            </a:r>
          </a:p>
        </p:txBody>
      </p:sp>
      <p:sp>
        <p:nvSpPr>
          <p:cNvPr id="22" name="TextBox 21">
            <a:extLst>
              <a:ext uri="{FF2B5EF4-FFF2-40B4-BE49-F238E27FC236}">
                <a16:creationId xmlns:a16="http://schemas.microsoft.com/office/drawing/2014/main" id="{60AF2B9C-63F1-4CFC-BCF5-681091599E29}"/>
              </a:ext>
            </a:extLst>
          </p:cNvPr>
          <p:cNvSpPr txBox="1"/>
          <p:nvPr/>
        </p:nvSpPr>
        <p:spPr>
          <a:xfrm>
            <a:off x="5162321" y="2647714"/>
            <a:ext cx="3981679" cy="923330"/>
          </a:xfrm>
          <a:prstGeom prst="rect">
            <a:avLst/>
          </a:prstGeom>
          <a:solidFill>
            <a:srgbClr val="00B0F0"/>
          </a:solidFill>
        </p:spPr>
        <p:txBody>
          <a:bodyPr wrap="square">
            <a:spAutoFit/>
          </a:bodyPr>
          <a:lstStyle/>
          <a:p>
            <a:pPr algn="just"/>
            <a:r>
              <a:rPr lang="en-US" dirty="0"/>
              <a:t>The specific volume  is defined as the reciprocal of the density, 1/</a:t>
            </a:r>
            <a:r>
              <a:rPr lang="el-GR" dirty="0"/>
              <a:t>ρ</a:t>
            </a:r>
            <a:r>
              <a:rPr lang="en-US" dirty="0"/>
              <a:t>. It is the volume per unit mass. Like density, specific volume is an intensive property and may vary from point to point.</a:t>
            </a:r>
          </a:p>
        </p:txBody>
      </p:sp>
      <p:sp>
        <p:nvSpPr>
          <p:cNvPr id="24" name="TextBox 23">
            <a:extLst>
              <a:ext uri="{FF2B5EF4-FFF2-40B4-BE49-F238E27FC236}">
                <a16:creationId xmlns:a16="http://schemas.microsoft.com/office/drawing/2014/main" id="{B1E3E51F-A404-474F-B944-DA604D3086A7}"/>
              </a:ext>
            </a:extLst>
          </p:cNvPr>
          <p:cNvSpPr txBox="1"/>
          <p:nvPr/>
        </p:nvSpPr>
        <p:spPr>
          <a:xfrm>
            <a:off x="5401020" y="4026938"/>
            <a:ext cx="1098932" cy="300082"/>
          </a:xfrm>
          <a:prstGeom prst="rect">
            <a:avLst/>
          </a:prstGeom>
          <a:solidFill>
            <a:srgbClr val="00FF00"/>
          </a:solidFill>
        </p:spPr>
        <p:txBody>
          <a:bodyPr wrap="square">
            <a:spAutoFit/>
          </a:bodyPr>
          <a:lstStyle/>
          <a:p>
            <a:r>
              <a:rPr lang="en-US" dirty="0"/>
              <a:t>molar basis</a:t>
            </a:r>
          </a:p>
        </p:txBody>
      </p:sp>
      <p:sp>
        <p:nvSpPr>
          <p:cNvPr id="26" name="TextBox 25">
            <a:extLst>
              <a:ext uri="{FF2B5EF4-FFF2-40B4-BE49-F238E27FC236}">
                <a16:creationId xmlns:a16="http://schemas.microsoft.com/office/drawing/2014/main" id="{1064D882-F26B-4E21-ACCB-E76C2DD898E9}"/>
              </a:ext>
            </a:extLst>
          </p:cNvPr>
          <p:cNvSpPr txBox="1"/>
          <p:nvPr/>
        </p:nvSpPr>
        <p:spPr>
          <a:xfrm>
            <a:off x="5162321" y="4367948"/>
            <a:ext cx="3981679" cy="715581"/>
          </a:xfrm>
          <a:prstGeom prst="rect">
            <a:avLst/>
          </a:prstGeom>
          <a:solidFill>
            <a:srgbClr val="00B0F0"/>
          </a:solidFill>
        </p:spPr>
        <p:txBody>
          <a:bodyPr wrap="square">
            <a:spAutoFit/>
          </a:bodyPr>
          <a:lstStyle/>
          <a:p>
            <a:pPr algn="just"/>
            <a:r>
              <a:rPr lang="en-US" dirty="0"/>
              <a:t>In certain applications it is convenient to express properties such as specific volume on a molar basis rather than on a mass basis.</a:t>
            </a:r>
          </a:p>
        </p:txBody>
      </p:sp>
      <p:pic>
        <p:nvPicPr>
          <p:cNvPr id="28" name="Picture 27">
            <a:extLst>
              <a:ext uri="{FF2B5EF4-FFF2-40B4-BE49-F238E27FC236}">
                <a16:creationId xmlns:a16="http://schemas.microsoft.com/office/drawing/2014/main" id="{9596F4BE-1BC2-40DF-895D-EA73D0A5A135}"/>
              </a:ext>
            </a:extLst>
          </p:cNvPr>
          <p:cNvPicPr>
            <a:picLocks noChangeAspect="1"/>
          </p:cNvPicPr>
          <p:nvPr/>
        </p:nvPicPr>
        <p:blipFill>
          <a:blip r:embed="rId4"/>
          <a:stretch>
            <a:fillRect/>
          </a:stretch>
        </p:blipFill>
        <p:spPr>
          <a:xfrm>
            <a:off x="6471055" y="5163536"/>
            <a:ext cx="803003" cy="338984"/>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5035C0C-4741-45C0-8785-155F0091F72C}"/>
                  </a:ext>
                </a:extLst>
              </p:cNvPr>
              <p:cNvSpPr txBox="1"/>
              <p:nvPr/>
            </p:nvSpPr>
            <p:spPr>
              <a:xfrm>
                <a:off x="6467383" y="3675311"/>
                <a:ext cx="680506" cy="215444"/>
              </a:xfrm>
              <a:prstGeom prst="rect">
                <a:avLst/>
              </a:prstGeom>
              <a:solidFill>
                <a:schemeClr val="accent4"/>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𝜐</m:t>
                      </m:r>
                      <m:r>
                        <a:rPr lang="en-US" sz="1400" b="0" i="1" smtClean="0">
                          <a:latin typeface="Cambria Math" panose="02040503050406030204" pitchFamily="18" charset="0"/>
                          <a:ea typeface="Cambria Math" panose="02040503050406030204" pitchFamily="18" charset="0"/>
                        </a:rPr>
                        <m:t>=</m:t>
                      </m:r>
                      <m:f>
                        <m:fPr>
                          <m:type m:val="lin"/>
                          <m:ctrlPr>
                            <a:rPr lang="en-US" sz="1400" b="0" i="1" smtClean="0">
                              <a:latin typeface="Cambria Math" panose="02040503050406030204" pitchFamily="18" charset="0"/>
                              <a:ea typeface="Cambria Math" panose="02040503050406030204" pitchFamily="18" charset="0"/>
                            </a:rPr>
                          </m:ctrlPr>
                        </m:fPr>
                        <m:num>
                          <m:r>
                            <a:rPr lang="en-US" sz="1400" b="0" i="1" smtClean="0">
                              <a:latin typeface="Cambria Math" panose="02040503050406030204" pitchFamily="18" charset="0"/>
                              <a:ea typeface="Cambria Math" panose="02040503050406030204" pitchFamily="18" charset="0"/>
                            </a:rPr>
                            <m:t>1</m:t>
                          </m:r>
                        </m:num>
                        <m:den>
                          <m:r>
                            <a:rPr lang="en-US" sz="1400" i="1">
                              <a:latin typeface="Cambria Math" panose="02040503050406030204" pitchFamily="18" charset="0"/>
                              <a:ea typeface="Cambria Math" panose="02040503050406030204" pitchFamily="18" charset="0"/>
                            </a:rPr>
                            <m:t>𝜌</m:t>
                          </m:r>
                        </m:den>
                      </m:f>
                    </m:oMath>
                  </m:oMathPara>
                </a14:m>
                <a:endParaRPr lang="en-US" sz="1400" dirty="0"/>
              </a:p>
            </p:txBody>
          </p:sp>
        </mc:Choice>
        <mc:Fallback xmlns="">
          <p:sp>
            <p:nvSpPr>
              <p:cNvPr id="29" name="TextBox 28">
                <a:extLst>
                  <a:ext uri="{FF2B5EF4-FFF2-40B4-BE49-F238E27FC236}">
                    <a16:creationId xmlns:a16="http://schemas.microsoft.com/office/drawing/2014/main" id="{95035C0C-4741-45C0-8785-155F0091F72C}"/>
                  </a:ext>
                </a:extLst>
              </p:cNvPr>
              <p:cNvSpPr txBox="1">
                <a:spLocks noRot="1" noChangeAspect="1" noMove="1" noResize="1" noEditPoints="1" noAdjustHandles="1" noChangeArrowheads="1" noChangeShapeType="1" noTextEdit="1"/>
              </p:cNvSpPr>
              <p:nvPr/>
            </p:nvSpPr>
            <p:spPr>
              <a:xfrm>
                <a:off x="6467383" y="3675311"/>
                <a:ext cx="680506" cy="215444"/>
              </a:xfrm>
              <a:prstGeom prst="rect">
                <a:avLst/>
              </a:prstGeom>
              <a:blipFill>
                <a:blip r:embed="rId5"/>
                <a:stretch>
                  <a:fillRect l="-3571" t="-157143" r="-60714" b="-245714"/>
                </a:stretch>
              </a:blipFill>
            </p:spPr>
            <p:txBody>
              <a:bodyPr/>
              <a:lstStyle/>
              <a:p>
                <a:r>
                  <a:rPr lang="en-US">
                    <a:noFill/>
                  </a:rPr>
                  <a:t> </a:t>
                </a:r>
              </a:p>
            </p:txBody>
          </p:sp>
        </mc:Fallback>
      </mc:AlternateContent>
    </p:spTree>
    <p:extLst>
      <p:ext uri="{BB962C8B-B14F-4D97-AF65-F5344CB8AC3E}">
        <p14:creationId xmlns:p14="http://schemas.microsoft.com/office/powerpoint/2010/main" val="410438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heel(1)">
                                      <p:cBhvr>
                                        <p:cTn id="5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P spid="16" grpId="0" animBg="1"/>
      <p:bldP spid="20" grpId="0" animBg="1"/>
      <p:bldP spid="22" grpId="0" animBg="1"/>
      <p:bldP spid="24" grpId="0" animBg="1"/>
      <p:bldP spid="26"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14364" y="224900"/>
            <a:ext cx="2574744" cy="584775"/>
          </a:xfrm>
          <a:prstGeom prst="rect">
            <a:avLst/>
          </a:prstGeom>
        </p:spPr>
        <p:txBody>
          <a:bodyPr wrap="none">
            <a:spAutoFit/>
          </a:bodyPr>
          <a:lstStyle/>
          <a:p>
            <a:r>
              <a:rPr lang="fi-FI" sz="3200" b="1" dirty="0" err="1"/>
              <a:t>Background</a:t>
            </a:r>
            <a:endParaRPr lang="fi-FI" sz="3200" b="1" dirty="0"/>
          </a:p>
        </p:txBody>
      </p:sp>
      <p:pic>
        <p:nvPicPr>
          <p:cNvPr id="11" name="Picture 10" descr="Text&#10;&#10;Description automatically generated">
            <a:extLst>
              <a:ext uri="{FF2B5EF4-FFF2-40B4-BE49-F238E27FC236}">
                <a16:creationId xmlns:a16="http://schemas.microsoft.com/office/drawing/2014/main" id="{E767F4AA-274E-4530-B19A-574D890EC3B5}"/>
              </a:ext>
            </a:extLst>
          </p:cNvPr>
          <p:cNvPicPr>
            <a:picLocks noChangeAspect="1"/>
          </p:cNvPicPr>
          <p:nvPr/>
        </p:nvPicPr>
        <p:blipFill rotWithShape="1">
          <a:blip r:embed="rId3"/>
          <a:srcRect t="22386" b="25505"/>
          <a:stretch/>
        </p:blipFill>
        <p:spPr>
          <a:xfrm>
            <a:off x="253388" y="2490387"/>
            <a:ext cx="8776771" cy="2573010"/>
          </a:xfrm>
          <a:prstGeom prst="rect">
            <a:avLst/>
          </a:prstGeom>
        </p:spPr>
      </p:pic>
      <p:sp>
        <p:nvSpPr>
          <p:cNvPr id="2" name="Rectangle 1">
            <a:extLst>
              <a:ext uri="{FF2B5EF4-FFF2-40B4-BE49-F238E27FC236}">
                <a16:creationId xmlns:a16="http://schemas.microsoft.com/office/drawing/2014/main" id="{E864E39F-D40E-48CB-B784-3DF3B4431D30}"/>
              </a:ext>
            </a:extLst>
          </p:cNvPr>
          <p:cNvSpPr/>
          <p:nvPr/>
        </p:nvSpPr>
        <p:spPr>
          <a:xfrm>
            <a:off x="2308032" y="5089752"/>
            <a:ext cx="5007167" cy="246221"/>
          </a:xfrm>
          <a:prstGeom prst="rect">
            <a:avLst/>
          </a:prstGeom>
        </p:spPr>
        <p:txBody>
          <a:bodyPr wrap="square">
            <a:spAutoFit/>
          </a:bodyPr>
          <a:lstStyle/>
          <a:p>
            <a:r>
              <a:rPr lang="fi-FI" sz="1000" dirty="0"/>
              <a:t>https://online.stanford.edu/courses/matsci204-thermodynamics-and-phase-equilibria</a:t>
            </a:r>
          </a:p>
        </p:txBody>
      </p:sp>
      <p:sp>
        <p:nvSpPr>
          <p:cNvPr id="3" name="TextBox 2">
            <a:extLst>
              <a:ext uri="{FF2B5EF4-FFF2-40B4-BE49-F238E27FC236}">
                <a16:creationId xmlns:a16="http://schemas.microsoft.com/office/drawing/2014/main" id="{673E8239-D506-43DA-AE2F-A0EC0F5776DE}"/>
              </a:ext>
            </a:extLst>
          </p:cNvPr>
          <p:cNvSpPr txBox="1"/>
          <p:nvPr/>
        </p:nvSpPr>
        <p:spPr>
          <a:xfrm>
            <a:off x="253388" y="785875"/>
            <a:ext cx="8776771" cy="461665"/>
          </a:xfrm>
          <a:prstGeom prst="rect">
            <a:avLst/>
          </a:prstGeom>
          <a:solidFill>
            <a:srgbClr val="00B0F0"/>
          </a:solidFill>
        </p:spPr>
        <p:txBody>
          <a:bodyPr wrap="square" rtlCol="0">
            <a:spAutoFit/>
          </a:bodyPr>
          <a:lstStyle/>
          <a:p>
            <a:pPr marL="285750" indent="-285750">
              <a:buFont typeface="Arial" panose="020B0604020202020204" pitchFamily="34" charset="0"/>
              <a:buChar char="•"/>
            </a:pPr>
            <a:r>
              <a:rPr lang="en-US" sz="1200" b="1" dirty="0"/>
              <a:t>Thermodynamics is a branch of physics that deals with heat, work, and temperature, and their relation to energy, radiation, and physical properties of matter. </a:t>
            </a:r>
          </a:p>
        </p:txBody>
      </p:sp>
      <p:sp>
        <p:nvSpPr>
          <p:cNvPr id="7" name="TextBox 6">
            <a:extLst>
              <a:ext uri="{FF2B5EF4-FFF2-40B4-BE49-F238E27FC236}">
                <a16:creationId xmlns:a16="http://schemas.microsoft.com/office/drawing/2014/main" id="{83F75124-BE4B-4C9C-9C31-5A0DAA62EB4B}"/>
              </a:ext>
            </a:extLst>
          </p:cNvPr>
          <p:cNvSpPr txBox="1"/>
          <p:nvPr/>
        </p:nvSpPr>
        <p:spPr>
          <a:xfrm>
            <a:off x="253387" y="1249748"/>
            <a:ext cx="8776771" cy="646331"/>
          </a:xfrm>
          <a:prstGeom prst="rect">
            <a:avLst/>
          </a:prstGeom>
          <a:solidFill>
            <a:srgbClr val="92D050"/>
          </a:solidFill>
        </p:spPr>
        <p:txBody>
          <a:bodyPr wrap="square" rtlCol="0">
            <a:spAutoFit/>
          </a:bodyPr>
          <a:lstStyle/>
          <a:p>
            <a:pPr marL="285750" indent="-285750">
              <a:buFont typeface="Arial" panose="020B0604020202020204" pitchFamily="34" charset="0"/>
              <a:buChar char="•"/>
            </a:pPr>
            <a:r>
              <a:rPr lang="en-US" sz="1200" b="1" dirty="0"/>
              <a:t>The behavior of these quantities is governed by the four laws of thermodynamics which convey a quantitative description using measurable macroscopic physical quantities but may be explained in terms of microscopic constituents by statistical mechanics. </a:t>
            </a:r>
          </a:p>
        </p:txBody>
      </p:sp>
      <p:sp>
        <p:nvSpPr>
          <p:cNvPr id="10" name="TextBox 9">
            <a:extLst>
              <a:ext uri="{FF2B5EF4-FFF2-40B4-BE49-F238E27FC236}">
                <a16:creationId xmlns:a16="http://schemas.microsoft.com/office/drawing/2014/main" id="{83AF6E07-7A4A-4065-ABF8-7041348F6132}"/>
              </a:ext>
            </a:extLst>
          </p:cNvPr>
          <p:cNvSpPr txBox="1"/>
          <p:nvPr/>
        </p:nvSpPr>
        <p:spPr>
          <a:xfrm>
            <a:off x="253386" y="1890968"/>
            <a:ext cx="8776771" cy="646331"/>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US" sz="1200" b="1" dirty="0"/>
              <a:t>Thermodynamics applies to a wide variety of topics in science and engineering, especially physical chemistry, chemical engineering and mechanical engineering, but also in other complex fields such as meteorology, biology and </a:t>
            </a:r>
            <a:r>
              <a:rPr lang="en-US" sz="1200" b="1" dirty="0" err="1"/>
              <a:t>phylosophy</a:t>
            </a:r>
            <a:r>
              <a:rPr lang="en-US" sz="1200" b="1" dirty="0"/>
              <a:t>. </a:t>
            </a:r>
          </a:p>
        </p:txBody>
      </p:sp>
    </p:spTree>
    <p:extLst>
      <p:ext uri="{BB962C8B-B14F-4D97-AF65-F5344CB8AC3E}">
        <p14:creationId xmlns:p14="http://schemas.microsoft.com/office/powerpoint/2010/main" val="137808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58EB24-28D1-49EC-B63F-3AB2CAB0C72E}"/>
              </a:ext>
            </a:extLst>
          </p:cNvPr>
          <p:cNvSpPr>
            <a:spLocks noGrp="1"/>
          </p:cNvSpPr>
          <p:nvPr>
            <p:ph type="body" sz="half" idx="10"/>
          </p:nvPr>
        </p:nvSpPr>
        <p:spPr/>
        <p:txBody>
          <a:bodyPr/>
          <a:lstStyle/>
          <a:p>
            <a:r>
              <a:rPr lang="en-US" dirty="0"/>
              <a:t>Pressure</a:t>
            </a:r>
          </a:p>
        </p:txBody>
      </p:sp>
      <p:sp>
        <p:nvSpPr>
          <p:cNvPr id="5" name="TextBox 4">
            <a:extLst>
              <a:ext uri="{FF2B5EF4-FFF2-40B4-BE49-F238E27FC236}">
                <a16:creationId xmlns:a16="http://schemas.microsoft.com/office/drawing/2014/main" id="{804F0770-0DD6-4FE6-A2A6-F1EC71963D46}"/>
              </a:ext>
            </a:extLst>
          </p:cNvPr>
          <p:cNvSpPr txBox="1"/>
          <p:nvPr/>
        </p:nvSpPr>
        <p:spPr>
          <a:xfrm>
            <a:off x="84999" y="907490"/>
            <a:ext cx="3528485" cy="300082"/>
          </a:xfrm>
          <a:prstGeom prst="rect">
            <a:avLst/>
          </a:prstGeom>
          <a:solidFill>
            <a:srgbClr val="00FF00"/>
          </a:solidFill>
        </p:spPr>
        <p:txBody>
          <a:bodyPr wrap="square">
            <a:spAutoFit/>
          </a:bodyPr>
          <a:lstStyle/>
          <a:p>
            <a:r>
              <a:rPr lang="en-US" b="1" dirty="0"/>
              <a:t>Mechanical Pressure Measurements</a:t>
            </a:r>
          </a:p>
        </p:txBody>
      </p:sp>
      <p:pic>
        <p:nvPicPr>
          <p:cNvPr id="30" name="Picture 29">
            <a:extLst>
              <a:ext uri="{FF2B5EF4-FFF2-40B4-BE49-F238E27FC236}">
                <a16:creationId xmlns:a16="http://schemas.microsoft.com/office/drawing/2014/main" id="{35061D08-81FF-49E6-BA2B-5D02D480B345}"/>
              </a:ext>
            </a:extLst>
          </p:cNvPr>
          <p:cNvPicPr>
            <a:picLocks noChangeAspect="1"/>
          </p:cNvPicPr>
          <p:nvPr/>
        </p:nvPicPr>
        <p:blipFill>
          <a:blip r:embed="rId4"/>
          <a:stretch>
            <a:fillRect/>
          </a:stretch>
        </p:blipFill>
        <p:spPr>
          <a:xfrm>
            <a:off x="1994009" y="3870158"/>
            <a:ext cx="2242387" cy="1811646"/>
          </a:xfrm>
          <a:prstGeom prst="rect">
            <a:avLst/>
          </a:prstGeom>
        </p:spPr>
      </p:pic>
      <p:pic>
        <p:nvPicPr>
          <p:cNvPr id="33" name="Picture 32">
            <a:extLst>
              <a:ext uri="{FF2B5EF4-FFF2-40B4-BE49-F238E27FC236}">
                <a16:creationId xmlns:a16="http://schemas.microsoft.com/office/drawing/2014/main" id="{08568EDF-90F9-4421-95EC-DD262D805F42}"/>
              </a:ext>
            </a:extLst>
          </p:cNvPr>
          <p:cNvPicPr>
            <a:picLocks noChangeAspect="1"/>
          </p:cNvPicPr>
          <p:nvPr/>
        </p:nvPicPr>
        <p:blipFill>
          <a:blip r:embed="rId5"/>
          <a:stretch>
            <a:fillRect/>
          </a:stretch>
        </p:blipFill>
        <p:spPr>
          <a:xfrm>
            <a:off x="84999" y="1263316"/>
            <a:ext cx="2928675" cy="2606842"/>
          </a:xfrm>
          <a:prstGeom prst="rect">
            <a:avLst/>
          </a:prstGeom>
        </p:spPr>
      </p:pic>
      <p:sp>
        <p:nvSpPr>
          <p:cNvPr id="35" name="TextBox 34">
            <a:extLst>
              <a:ext uri="{FF2B5EF4-FFF2-40B4-BE49-F238E27FC236}">
                <a16:creationId xmlns:a16="http://schemas.microsoft.com/office/drawing/2014/main" id="{C4295ED9-6201-4273-9CBD-9D2F7E690885}"/>
              </a:ext>
            </a:extLst>
          </p:cNvPr>
          <p:cNvSpPr txBox="1"/>
          <p:nvPr/>
        </p:nvSpPr>
        <p:spPr>
          <a:xfrm>
            <a:off x="5117431" y="907490"/>
            <a:ext cx="3120189" cy="300082"/>
          </a:xfrm>
          <a:prstGeom prst="rect">
            <a:avLst/>
          </a:prstGeom>
          <a:solidFill>
            <a:srgbClr val="00FF00"/>
          </a:solidFill>
        </p:spPr>
        <p:txBody>
          <a:bodyPr wrap="square">
            <a:spAutoFit/>
          </a:bodyPr>
          <a:lstStyle/>
          <a:p>
            <a:r>
              <a:rPr lang="fi-FI" b="1" dirty="0" err="1"/>
              <a:t>Electronical</a:t>
            </a:r>
            <a:r>
              <a:rPr lang="fi-FI" b="1" dirty="0"/>
              <a:t> </a:t>
            </a:r>
            <a:r>
              <a:rPr lang="fi-FI" b="1" dirty="0" err="1"/>
              <a:t>Pressure</a:t>
            </a:r>
            <a:r>
              <a:rPr lang="fi-FI" b="1" dirty="0"/>
              <a:t> </a:t>
            </a:r>
            <a:r>
              <a:rPr lang="fi-FI" b="1" dirty="0" err="1"/>
              <a:t>sensor</a:t>
            </a:r>
            <a:endParaRPr lang="fi-FI" b="1" dirty="0"/>
          </a:p>
        </p:txBody>
      </p:sp>
      <p:pic>
        <p:nvPicPr>
          <p:cNvPr id="36" name="Picture 35" descr="Diagram&#10;&#10;Description automatically generated">
            <a:extLst>
              <a:ext uri="{FF2B5EF4-FFF2-40B4-BE49-F238E27FC236}">
                <a16:creationId xmlns:a16="http://schemas.microsoft.com/office/drawing/2014/main" id="{60320D2E-596F-4F65-ACC4-566B83DE1F7B}"/>
              </a:ext>
            </a:extLst>
          </p:cNvPr>
          <p:cNvPicPr>
            <a:picLocks noChangeAspect="1"/>
          </p:cNvPicPr>
          <p:nvPr/>
        </p:nvPicPr>
        <p:blipFill>
          <a:blip r:embed="rId6"/>
          <a:stretch>
            <a:fillRect/>
          </a:stretch>
        </p:blipFill>
        <p:spPr>
          <a:xfrm>
            <a:off x="5475270" y="1263316"/>
            <a:ext cx="2616893" cy="1961817"/>
          </a:xfrm>
          <a:prstGeom prst="rect">
            <a:avLst/>
          </a:prstGeom>
        </p:spPr>
      </p:pic>
      <p:sp>
        <p:nvSpPr>
          <p:cNvPr id="37" name="TextBox 36">
            <a:extLst>
              <a:ext uri="{FF2B5EF4-FFF2-40B4-BE49-F238E27FC236}">
                <a16:creationId xmlns:a16="http://schemas.microsoft.com/office/drawing/2014/main" id="{8B460FB1-11E9-4FDD-997C-5E586BDDF77F}"/>
              </a:ext>
            </a:extLst>
          </p:cNvPr>
          <p:cNvSpPr txBox="1"/>
          <p:nvPr/>
        </p:nvSpPr>
        <p:spPr>
          <a:xfrm>
            <a:off x="5117432" y="3217516"/>
            <a:ext cx="3120188" cy="300082"/>
          </a:xfrm>
          <a:prstGeom prst="rect">
            <a:avLst/>
          </a:prstGeom>
          <a:solidFill>
            <a:srgbClr val="00FF00"/>
          </a:solidFill>
        </p:spPr>
        <p:txBody>
          <a:bodyPr wrap="square">
            <a:spAutoFit/>
          </a:bodyPr>
          <a:lstStyle/>
          <a:p>
            <a:r>
              <a:rPr lang="fi-FI" b="1" dirty="0" err="1"/>
              <a:t>Piezoelectric</a:t>
            </a:r>
            <a:r>
              <a:rPr lang="fi-FI" b="1" dirty="0"/>
              <a:t> </a:t>
            </a:r>
            <a:r>
              <a:rPr lang="fi-FI" b="1" dirty="0" err="1"/>
              <a:t>Pressure</a:t>
            </a:r>
            <a:r>
              <a:rPr lang="fi-FI" b="1" dirty="0"/>
              <a:t> </a:t>
            </a:r>
            <a:r>
              <a:rPr lang="fi-FI" b="1" dirty="0" err="1"/>
              <a:t>sensor</a:t>
            </a:r>
            <a:endParaRPr lang="fi-FI" b="1" dirty="0"/>
          </a:p>
        </p:txBody>
      </p:sp>
      <p:pic>
        <p:nvPicPr>
          <p:cNvPr id="38" name="Picture 37" descr="Diagram&#10;&#10;Description automatically generated">
            <a:extLst>
              <a:ext uri="{FF2B5EF4-FFF2-40B4-BE49-F238E27FC236}">
                <a16:creationId xmlns:a16="http://schemas.microsoft.com/office/drawing/2014/main" id="{DA9E4004-7BD6-4482-8E23-8796EA2B2094}"/>
              </a:ext>
            </a:extLst>
          </p:cNvPr>
          <p:cNvPicPr>
            <a:picLocks noChangeAspect="1"/>
          </p:cNvPicPr>
          <p:nvPr/>
        </p:nvPicPr>
        <p:blipFill>
          <a:blip r:embed="rId7"/>
          <a:stretch>
            <a:fillRect/>
          </a:stretch>
        </p:blipFill>
        <p:spPr>
          <a:xfrm>
            <a:off x="5117432" y="3629089"/>
            <a:ext cx="3400497" cy="1738032"/>
          </a:xfrm>
          <a:prstGeom prst="rect">
            <a:avLst/>
          </a:prstGeom>
        </p:spPr>
      </p:pic>
      <p:pic>
        <p:nvPicPr>
          <p:cNvPr id="39" name="animation_cylinder_pressure_indication_for_test_bench">
            <a:hlinkClick r:id="" action="ppaction://media"/>
            <a:extLst>
              <a:ext uri="{FF2B5EF4-FFF2-40B4-BE49-F238E27FC236}">
                <a16:creationId xmlns:a16="http://schemas.microsoft.com/office/drawing/2014/main" id="{D1C4BFC8-BDDC-4885-BB61-B5D0C9818CD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907606" y="3586304"/>
            <a:ext cx="3733800" cy="2095500"/>
          </a:xfrm>
          <a:prstGeom prst="rect">
            <a:avLst/>
          </a:prstGeom>
        </p:spPr>
      </p:pic>
    </p:spTree>
    <p:extLst>
      <p:ext uri="{BB962C8B-B14F-4D97-AF65-F5344CB8AC3E}">
        <p14:creationId xmlns:p14="http://schemas.microsoft.com/office/powerpoint/2010/main" val="320344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39"/>
                </p:tgtEl>
              </p:cMediaNode>
            </p:video>
          </p:childTnLst>
        </p:cTn>
      </p:par>
    </p:tnLst>
    <p:bldLst>
      <p:bldP spid="5" grpId="0" animBg="1"/>
      <p:bldP spid="35"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58EB24-28D1-49EC-B63F-3AB2CAB0C72E}"/>
              </a:ext>
            </a:extLst>
          </p:cNvPr>
          <p:cNvSpPr>
            <a:spLocks noGrp="1"/>
          </p:cNvSpPr>
          <p:nvPr>
            <p:ph type="body" sz="half" idx="10"/>
          </p:nvPr>
        </p:nvSpPr>
        <p:spPr/>
        <p:txBody>
          <a:bodyPr/>
          <a:lstStyle/>
          <a:p>
            <a:r>
              <a:rPr lang="en-US" dirty="0"/>
              <a:t>Pressure</a:t>
            </a:r>
          </a:p>
        </p:txBody>
      </p:sp>
      <p:sp>
        <p:nvSpPr>
          <p:cNvPr id="5" name="TextBox 4">
            <a:extLst>
              <a:ext uri="{FF2B5EF4-FFF2-40B4-BE49-F238E27FC236}">
                <a16:creationId xmlns:a16="http://schemas.microsoft.com/office/drawing/2014/main" id="{804F0770-0DD6-4FE6-A2A6-F1EC71963D46}"/>
              </a:ext>
            </a:extLst>
          </p:cNvPr>
          <p:cNvSpPr txBox="1"/>
          <p:nvPr/>
        </p:nvSpPr>
        <p:spPr>
          <a:xfrm>
            <a:off x="84999" y="907490"/>
            <a:ext cx="1565313" cy="300082"/>
          </a:xfrm>
          <a:prstGeom prst="rect">
            <a:avLst/>
          </a:prstGeom>
          <a:solidFill>
            <a:srgbClr val="00FF00"/>
          </a:solidFill>
        </p:spPr>
        <p:txBody>
          <a:bodyPr wrap="square">
            <a:spAutoFit/>
          </a:bodyPr>
          <a:lstStyle/>
          <a:p>
            <a:r>
              <a:rPr lang="en-US" b="1" dirty="0"/>
              <a:t>Pressure</a:t>
            </a:r>
          </a:p>
        </p:txBody>
      </p:sp>
      <p:sp>
        <p:nvSpPr>
          <p:cNvPr id="6" name="TextBox 5">
            <a:extLst>
              <a:ext uri="{FF2B5EF4-FFF2-40B4-BE49-F238E27FC236}">
                <a16:creationId xmlns:a16="http://schemas.microsoft.com/office/drawing/2014/main" id="{231B2630-BB4B-40F9-8BA2-BB9D95395D7F}"/>
              </a:ext>
            </a:extLst>
          </p:cNvPr>
          <p:cNvSpPr txBox="1"/>
          <p:nvPr/>
        </p:nvSpPr>
        <p:spPr>
          <a:xfrm>
            <a:off x="84999" y="1298485"/>
            <a:ext cx="3981679" cy="507831"/>
          </a:xfrm>
          <a:prstGeom prst="rect">
            <a:avLst/>
          </a:prstGeom>
          <a:solidFill>
            <a:srgbClr val="00B0F0"/>
          </a:solidFill>
        </p:spPr>
        <p:txBody>
          <a:bodyPr wrap="square">
            <a:spAutoFit/>
          </a:bodyPr>
          <a:lstStyle/>
          <a:p>
            <a:pPr algn="just"/>
            <a:r>
              <a:rPr lang="en-US" dirty="0"/>
              <a:t>The pressure, </a:t>
            </a:r>
            <a:r>
              <a:rPr lang="en-US" i="1" dirty="0"/>
              <a:t>p</a:t>
            </a:r>
            <a:r>
              <a:rPr lang="en-US" dirty="0"/>
              <a:t>, at the specified point is defined as the limit</a:t>
            </a:r>
          </a:p>
        </p:txBody>
      </p:sp>
      <p:pic>
        <p:nvPicPr>
          <p:cNvPr id="9" name="Picture 8">
            <a:extLst>
              <a:ext uri="{FF2B5EF4-FFF2-40B4-BE49-F238E27FC236}">
                <a16:creationId xmlns:a16="http://schemas.microsoft.com/office/drawing/2014/main" id="{C69AD13F-46C8-499A-B8C9-00576EEAC165}"/>
              </a:ext>
            </a:extLst>
          </p:cNvPr>
          <p:cNvPicPr>
            <a:picLocks noChangeAspect="1"/>
          </p:cNvPicPr>
          <p:nvPr/>
        </p:nvPicPr>
        <p:blipFill>
          <a:blip r:embed="rId2"/>
          <a:stretch>
            <a:fillRect/>
          </a:stretch>
        </p:blipFill>
        <p:spPr>
          <a:xfrm>
            <a:off x="1127349" y="1900698"/>
            <a:ext cx="1678907" cy="622408"/>
          </a:xfrm>
          <a:prstGeom prst="rect">
            <a:avLst/>
          </a:prstGeom>
        </p:spPr>
      </p:pic>
      <p:sp>
        <p:nvSpPr>
          <p:cNvPr id="11" name="TextBox 10">
            <a:extLst>
              <a:ext uri="{FF2B5EF4-FFF2-40B4-BE49-F238E27FC236}">
                <a16:creationId xmlns:a16="http://schemas.microsoft.com/office/drawing/2014/main" id="{1B5106F2-EC29-4B6E-B628-AC53944484F9}"/>
              </a:ext>
            </a:extLst>
          </p:cNvPr>
          <p:cNvSpPr txBox="1"/>
          <p:nvPr/>
        </p:nvSpPr>
        <p:spPr>
          <a:xfrm>
            <a:off x="84999" y="2610491"/>
            <a:ext cx="1588168" cy="300082"/>
          </a:xfrm>
          <a:prstGeom prst="rect">
            <a:avLst/>
          </a:prstGeom>
          <a:solidFill>
            <a:srgbClr val="00FF00"/>
          </a:solidFill>
        </p:spPr>
        <p:txBody>
          <a:bodyPr wrap="square">
            <a:spAutoFit/>
          </a:bodyPr>
          <a:lstStyle/>
          <a:p>
            <a:r>
              <a:rPr lang="en-US" dirty="0"/>
              <a:t>absolute pressure</a:t>
            </a:r>
          </a:p>
        </p:txBody>
      </p:sp>
      <p:sp>
        <p:nvSpPr>
          <p:cNvPr id="13" name="TextBox 12">
            <a:extLst>
              <a:ext uri="{FF2B5EF4-FFF2-40B4-BE49-F238E27FC236}">
                <a16:creationId xmlns:a16="http://schemas.microsoft.com/office/drawing/2014/main" id="{F7BAB67E-BE83-48ED-AF1C-8930F711E69A}"/>
              </a:ext>
            </a:extLst>
          </p:cNvPr>
          <p:cNvSpPr txBox="1"/>
          <p:nvPr/>
        </p:nvSpPr>
        <p:spPr>
          <a:xfrm>
            <a:off x="84999" y="3024568"/>
            <a:ext cx="3981679" cy="715581"/>
          </a:xfrm>
          <a:prstGeom prst="rect">
            <a:avLst/>
          </a:prstGeom>
          <a:solidFill>
            <a:srgbClr val="00B0F0"/>
          </a:solidFill>
        </p:spPr>
        <p:txBody>
          <a:bodyPr wrap="square">
            <a:spAutoFit/>
          </a:bodyPr>
          <a:lstStyle/>
          <a:p>
            <a:r>
              <a:rPr lang="en-US" dirty="0"/>
              <a:t>pressure with respect to the zero pressure of a complete vacuum. The lowest possible value of absolute pressure is zero.</a:t>
            </a:r>
          </a:p>
        </p:txBody>
      </p:sp>
      <p:sp>
        <p:nvSpPr>
          <p:cNvPr id="15" name="TextBox 14">
            <a:extLst>
              <a:ext uri="{FF2B5EF4-FFF2-40B4-BE49-F238E27FC236}">
                <a16:creationId xmlns:a16="http://schemas.microsoft.com/office/drawing/2014/main" id="{CE87EB76-499E-432E-AFE4-D37E71D9EA4E}"/>
              </a:ext>
            </a:extLst>
          </p:cNvPr>
          <p:cNvSpPr txBox="1"/>
          <p:nvPr/>
        </p:nvSpPr>
        <p:spPr>
          <a:xfrm>
            <a:off x="84999" y="3834531"/>
            <a:ext cx="2084700" cy="300082"/>
          </a:xfrm>
          <a:prstGeom prst="rect">
            <a:avLst/>
          </a:prstGeom>
          <a:solidFill>
            <a:srgbClr val="00FF00"/>
          </a:solidFill>
        </p:spPr>
        <p:txBody>
          <a:bodyPr wrap="square">
            <a:spAutoFit/>
          </a:bodyPr>
          <a:lstStyle/>
          <a:p>
            <a:r>
              <a:rPr lang="en-US" dirty="0"/>
              <a:t>Pressure Measurement</a:t>
            </a:r>
          </a:p>
        </p:txBody>
      </p:sp>
      <p:sp>
        <p:nvSpPr>
          <p:cNvPr id="17" name="TextBox 16">
            <a:extLst>
              <a:ext uri="{FF2B5EF4-FFF2-40B4-BE49-F238E27FC236}">
                <a16:creationId xmlns:a16="http://schemas.microsoft.com/office/drawing/2014/main" id="{0BF914A8-1757-44C9-8F1D-08B86B2CE748}"/>
              </a:ext>
            </a:extLst>
          </p:cNvPr>
          <p:cNvSpPr txBox="1"/>
          <p:nvPr/>
        </p:nvSpPr>
        <p:spPr>
          <a:xfrm>
            <a:off x="4447674" y="907490"/>
            <a:ext cx="2386263" cy="300082"/>
          </a:xfrm>
          <a:prstGeom prst="rect">
            <a:avLst/>
          </a:prstGeom>
          <a:solidFill>
            <a:srgbClr val="00FF00"/>
          </a:solidFill>
        </p:spPr>
        <p:txBody>
          <a:bodyPr wrap="square">
            <a:spAutoFit/>
          </a:bodyPr>
          <a:lstStyle/>
          <a:p>
            <a:r>
              <a:rPr lang="en-US" dirty="0"/>
              <a:t>Manometers and barometers </a:t>
            </a:r>
          </a:p>
        </p:txBody>
      </p:sp>
      <p:grpSp>
        <p:nvGrpSpPr>
          <p:cNvPr id="26" name="Group 25">
            <a:extLst>
              <a:ext uri="{FF2B5EF4-FFF2-40B4-BE49-F238E27FC236}">
                <a16:creationId xmlns:a16="http://schemas.microsoft.com/office/drawing/2014/main" id="{976D3605-796A-4D25-A4FB-254781042A9A}"/>
              </a:ext>
            </a:extLst>
          </p:cNvPr>
          <p:cNvGrpSpPr/>
          <p:nvPr/>
        </p:nvGrpSpPr>
        <p:grpSpPr>
          <a:xfrm>
            <a:off x="4447674" y="1439779"/>
            <a:ext cx="2008155" cy="3199692"/>
            <a:chOff x="4447674" y="1439779"/>
            <a:chExt cx="2008155" cy="3199692"/>
          </a:xfrm>
        </p:grpSpPr>
        <p:pic>
          <p:nvPicPr>
            <p:cNvPr id="19" name="Picture 18">
              <a:extLst>
                <a:ext uri="{FF2B5EF4-FFF2-40B4-BE49-F238E27FC236}">
                  <a16:creationId xmlns:a16="http://schemas.microsoft.com/office/drawing/2014/main" id="{13035086-5F42-4239-B022-A0AB10A21CE4}"/>
                </a:ext>
              </a:extLst>
            </p:cNvPr>
            <p:cNvPicPr>
              <a:picLocks noChangeAspect="1"/>
            </p:cNvPicPr>
            <p:nvPr/>
          </p:nvPicPr>
          <p:blipFill>
            <a:blip r:embed="rId3"/>
            <a:stretch>
              <a:fillRect/>
            </a:stretch>
          </p:blipFill>
          <p:spPr>
            <a:xfrm>
              <a:off x="4447674" y="1439779"/>
              <a:ext cx="2008155" cy="2899610"/>
            </a:xfrm>
            <a:prstGeom prst="rect">
              <a:avLst/>
            </a:prstGeom>
          </p:spPr>
        </p:pic>
        <p:sp>
          <p:nvSpPr>
            <p:cNvPr id="23" name="TextBox 22">
              <a:extLst>
                <a:ext uri="{FF2B5EF4-FFF2-40B4-BE49-F238E27FC236}">
                  <a16:creationId xmlns:a16="http://schemas.microsoft.com/office/drawing/2014/main" id="{FEF292F3-2FF9-42A3-A96E-8C04E276CB94}"/>
                </a:ext>
              </a:extLst>
            </p:cNvPr>
            <p:cNvSpPr txBox="1"/>
            <p:nvPr/>
          </p:nvSpPr>
          <p:spPr>
            <a:xfrm>
              <a:off x="5060339" y="4339389"/>
              <a:ext cx="1160932" cy="300082"/>
            </a:xfrm>
            <a:prstGeom prst="rect">
              <a:avLst/>
            </a:prstGeom>
            <a:noFill/>
          </p:spPr>
          <p:txBody>
            <a:bodyPr wrap="square">
              <a:spAutoFit/>
            </a:bodyPr>
            <a:lstStyle/>
            <a:p>
              <a:r>
                <a:rPr lang="en-US" dirty="0"/>
                <a:t>Manometers</a:t>
              </a:r>
            </a:p>
          </p:txBody>
        </p:sp>
      </p:grpSp>
      <p:grpSp>
        <p:nvGrpSpPr>
          <p:cNvPr id="27" name="Group 26">
            <a:extLst>
              <a:ext uri="{FF2B5EF4-FFF2-40B4-BE49-F238E27FC236}">
                <a16:creationId xmlns:a16="http://schemas.microsoft.com/office/drawing/2014/main" id="{CDFBD481-23E2-4785-8F03-47A7D89A9427}"/>
              </a:ext>
            </a:extLst>
          </p:cNvPr>
          <p:cNvGrpSpPr/>
          <p:nvPr/>
        </p:nvGrpSpPr>
        <p:grpSpPr>
          <a:xfrm>
            <a:off x="6731835" y="1450057"/>
            <a:ext cx="2214730" cy="3189414"/>
            <a:chOff x="6731835" y="1450057"/>
            <a:chExt cx="2214730" cy="3189414"/>
          </a:xfrm>
        </p:grpSpPr>
        <p:pic>
          <p:nvPicPr>
            <p:cNvPr id="21" name="Picture 20">
              <a:extLst>
                <a:ext uri="{FF2B5EF4-FFF2-40B4-BE49-F238E27FC236}">
                  <a16:creationId xmlns:a16="http://schemas.microsoft.com/office/drawing/2014/main" id="{6175F7EF-021A-4C1F-BA43-EAB5A8BBC1A7}"/>
                </a:ext>
              </a:extLst>
            </p:cNvPr>
            <p:cNvPicPr>
              <a:picLocks noChangeAspect="1"/>
            </p:cNvPicPr>
            <p:nvPr/>
          </p:nvPicPr>
          <p:blipFill>
            <a:blip r:embed="rId4"/>
            <a:stretch>
              <a:fillRect/>
            </a:stretch>
          </p:blipFill>
          <p:spPr>
            <a:xfrm>
              <a:off x="6731835" y="1450057"/>
              <a:ext cx="2214730" cy="2889332"/>
            </a:xfrm>
            <a:prstGeom prst="rect">
              <a:avLst/>
            </a:prstGeom>
          </p:spPr>
        </p:pic>
        <p:sp>
          <p:nvSpPr>
            <p:cNvPr id="25" name="TextBox 24">
              <a:extLst>
                <a:ext uri="{FF2B5EF4-FFF2-40B4-BE49-F238E27FC236}">
                  <a16:creationId xmlns:a16="http://schemas.microsoft.com/office/drawing/2014/main" id="{A310DEE6-611D-453F-8EE6-64EB3690709C}"/>
                </a:ext>
              </a:extLst>
            </p:cNvPr>
            <p:cNvSpPr txBox="1"/>
            <p:nvPr/>
          </p:nvSpPr>
          <p:spPr>
            <a:xfrm>
              <a:off x="7299784" y="4339389"/>
              <a:ext cx="1078831" cy="300082"/>
            </a:xfrm>
            <a:prstGeom prst="rect">
              <a:avLst/>
            </a:prstGeom>
            <a:noFill/>
          </p:spPr>
          <p:txBody>
            <a:bodyPr wrap="square">
              <a:spAutoFit/>
            </a:bodyPr>
            <a:lstStyle/>
            <a:p>
              <a:r>
                <a:rPr lang="en-US" dirty="0"/>
                <a:t>barometers</a:t>
              </a:r>
            </a:p>
          </p:txBody>
        </p:sp>
      </p:grpSp>
      <p:pic>
        <p:nvPicPr>
          <p:cNvPr id="29" name="Picture 28">
            <a:extLst>
              <a:ext uri="{FF2B5EF4-FFF2-40B4-BE49-F238E27FC236}">
                <a16:creationId xmlns:a16="http://schemas.microsoft.com/office/drawing/2014/main" id="{E2D4505C-FDA7-426A-92C6-EE3860E8B37A}"/>
              </a:ext>
            </a:extLst>
          </p:cNvPr>
          <p:cNvPicPr>
            <a:picLocks noChangeAspect="1"/>
          </p:cNvPicPr>
          <p:nvPr/>
        </p:nvPicPr>
        <p:blipFill>
          <a:blip r:embed="rId5"/>
          <a:stretch>
            <a:fillRect/>
          </a:stretch>
        </p:blipFill>
        <p:spPr>
          <a:xfrm>
            <a:off x="5521438" y="4732421"/>
            <a:ext cx="2420793" cy="742409"/>
          </a:xfrm>
          <a:prstGeom prst="rect">
            <a:avLst/>
          </a:prstGeom>
        </p:spPr>
      </p:pic>
    </p:spTree>
    <p:extLst>
      <p:ext uri="{BB962C8B-B14F-4D97-AF65-F5344CB8AC3E}">
        <p14:creationId xmlns:p14="http://schemas.microsoft.com/office/powerpoint/2010/main" val="349323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3" grpId="0" animBg="1"/>
      <p:bldP spid="15"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2FCA536-6424-44A1-ADF1-EE7D881E11A1}"/>
              </a:ext>
            </a:extLst>
          </p:cNvPr>
          <p:cNvSpPr>
            <a:spLocks noGrp="1"/>
          </p:cNvSpPr>
          <p:nvPr>
            <p:ph type="body" sz="half" idx="10"/>
          </p:nvPr>
        </p:nvSpPr>
        <p:spPr/>
        <p:txBody>
          <a:bodyPr/>
          <a:lstStyle/>
          <a:p>
            <a:r>
              <a:rPr lang="en-US" dirty="0"/>
              <a:t>Temperature</a:t>
            </a:r>
          </a:p>
        </p:txBody>
      </p:sp>
      <p:sp>
        <p:nvSpPr>
          <p:cNvPr id="6" name="TextBox 5">
            <a:extLst>
              <a:ext uri="{FF2B5EF4-FFF2-40B4-BE49-F238E27FC236}">
                <a16:creationId xmlns:a16="http://schemas.microsoft.com/office/drawing/2014/main" id="{13D9293B-B631-49DC-B483-B705D1F15A50}"/>
              </a:ext>
            </a:extLst>
          </p:cNvPr>
          <p:cNvSpPr txBox="1"/>
          <p:nvPr/>
        </p:nvSpPr>
        <p:spPr>
          <a:xfrm>
            <a:off x="287363" y="929579"/>
            <a:ext cx="8728300" cy="715581"/>
          </a:xfrm>
          <a:prstGeom prst="rect">
            <a:avLst/>
          </a:prstGeom>
          <a:solidFill>
            <a:srgbClr val="00FFFF">
              <a:alpha val="50196"/>
            </a:srgbClr>
          </a:solidFill>
        </p:spPr>
        <p:txBody>
          <a:bodyPr wrap="square">
            <a:spAutoFit/>
          </a:bodyPr>
          <a:lstStyle/>
          <a:p>
            <a:r>
              <a:rPr lang="en-US" dirty="0"/>
              <a:t>A definition of temperature in terms of concepts that are independently defined or accepted as primitive is difficult to give. However, it is possible to arrive at an objective understanding of equality of temperature by using the fact that when the temperature of an object changes, other properties also change.</a:t>
            </a:r>
          </a:p>
        </p:txBody>
      </p:sp>
      <p:sp>
        <p:nvSpPr>
          <p:cNvPr id="8" name="TextBox 7">
            <a:extLst>
              <a:ext uri="{FF2B5EF4-FFF2-40B4-BE49-F238E27FC236}">
                <a16:creationId xmlns:a16="http://schemas.microsoft.com/office/drawing/2014/main" id="{9590DB9D-B856-472A-AF8F-BE4E9E99146B}"/>
              </a:ext>
            </a:extLst>
          </p:cNvPr>
          <p:cNvSpPr txBox="1"/>
          <p:nvPr/>
        </p:nvSpPr>
        <p:spPr>
          <a:xfrm>
            <a:off x="287363" y="1833165"/>
            <a:ext cx="1304816" cy="507831"/>
          </a:xfrm>
          <a:prstGeom prst="rect">
            <a:avLst/>
          </a:prstGeom>
          <a:solidFill>
            <a:srgbClr val="00FF00"/>
          </a:solidFill>
        </p:spPr>
        <p:txBody>
          <a:bodyPr wrap="square">
            <a:spAutoFit/>
          </a:bodyPr>
          <a:lstStyle/>
          <a:p>
            <a:r>
              <a:rPr lang="en-US" dirty="0"/>
              <a:t>thermal (heat) interaction</a:t>
            </a:r>
          </a:p>
        </p:txBody>
      </p:sp>
      <p:sp>
        <p:nvSpPr>
          <p:cNvPr id="10" name="TextBox 9">
            <a:extLst>
              <a:ext uri="{FF2B5EF4-FFF2-40B4-BE49-F238E27FC236}">
                <a16:creationId xmlns:a16="http://schemas.microsoft.com/office/drawing/2014/main" id="{52F76858-5489-48F4-B9B0-A381668C87D5}"/>
              </a:ext>
            </a:extLst>
          </p:cNvPr>
          <p:cNvSpPr txBox="1"/>
          <p:nvPr/>
        </p:nvSpPr>
        <p:spPr>
          <a:xfrm>
            <a:off x="1740568" y="1670976"/>
            <a:ext cx="7275095" cy="923330"/>
          </a:xfrm>
          <a:prstGeom prst="rect">
            <a:avLst/>
          </a:prstGeom>
          <a:solidFill>
            <a:srgbClr val="00FFFF"/>
          </a:solidFill>
        </p:spPr>
        <p:txBody>
          <a:bodyPr wrap="square">
            <a:spAutoFit/>
          </a:bodyPr>
          <a:lstStyle/>
          <a:p>
            <a:r>
              <a:rPr lang="en-US" dirty="0"/>
              <a:t>To illustrate this, consider two copper blocks, and suppose that our senses tell us </a:t>
            </a:r>
          </a:p>
          <a:p>
            <a:r>
              <a:rPr lang="en-US" dirty="0"/>
              <a:t>that one is warmer than the other. If the blocks were brought into contact and isolated from their surroundings, they would interact in a way that can be described as a </a:t>
            </a:r>
            <a:r>
              <a:rPr lang="en-US" b="1" i="1" dirty="0"/>
              <a:t>thermal (heat) interaction</a:t>
            </a:r>
            <a:r>
              <a:rPr lang="en-US" dirty="0"/>
              <a:t>.</a:t>
            </a:r>
          </a:p>
        </p:txBody>
      </p:sp>
      <p:sp>
        <p:nvSpPr>
          <p:cNvPr id="11" name="TextBox 10">
            <a:extLst>
              <a:ext uri="{FF2B5EF4-FFF2-40B4-BE49-F238E27FC236}">
                <a16:creationId xmlns:a16="http://schemas.microsoft.com/office/drawing/2014/main" id="{D782A84C-D85F-48DF-A73B-7CBFCC10CCD5}"/>
              </a:ext>
            </a:extLst>
          </p:cNvPr>
          <p:cNvSpPr txBox="1"/>
          <p:nvPr/>
        </p:nvSpPr>
        <p:spPr>
          <a:xfrm>
            <a:off x="291374" y="2671355"/>
            <a:ext cx="1304816" cy="507831"/>
          </a:xfrm>
          <a:prstGeom prst="rect">
            <a:avLst/>
          </a:prstGeom>
          <a:solidFill>
            <a:srgbClr val="00FF00"/>
          </a:solidFill>
        </p:spPr>
        <p:txBody>
          <a:bodyPr wrap="square">
            <a:spAutoFit/>
          </a:bodyPr>
          <a:lstStyle/>
          <a:p>
            <a:r>
              <a:rPr lang="en-US" dirty="0"/>
              <a:t>thermal equilibrium</a:t>
            </a:r>
          </a:p>
        </p:txBody>
      </p:sp>
      <p:sp>
        <p:nvSpPr>
          <p:cNvPr id="12" name="TextBox 11">
            <a:extLst>
              <a:ext uri="{FF2B5EF4-FFF2-40B4-BE49-F238E27FC236}">
                <a16:creationId xmlns:a16="http://schemas.microsoft.com/office/drawing/2014/main" id="{93D08C92-FDA4-4393-9DAE-0ABD95AAB32F}"/>
              </a:ext>
            </a:extLst>
          </p:cNvPr>
          <p:cNvSpPr txBox="1"/>
          <p:nvPr/>
        </p:nvSpPr>
        <p:spPr>
          <a:xfrm>
            <a:off x="1744579" y="2671355"/>
            <a:ext cx="7275095" cy="507831"/>
          </a:xfrm>
          <a:prstGeom prst="rect">
            <a:avLst/>
          </a:prstGeom>
          <a:solidFill>
            <a:srgbClr val="00FFFF"/>
          </a:solidFill>
        </p:spPr>
        <p:txBody>
          <a:bodyPr wrap="square">
            <a:spAutoFit/>
          </a:bodyPr>
          <a:lstStyle/>
          <a:p>
            <a:r>
              <a:rPr lang="en-US" dirty="0"/>
              <a:t>When all changes in such observable properties cease, the interaction is at an end. The two blocks are then in thermal equilibrium.</a:t>
            </a:r>
          </a:p>
        </p:txBody>
      </p:sp>
      <p:sp>
        <p:nvSpPr>
          <p:cNvPr id="14" name="TextBox 13">
            <a:extLst>
              <a:ext uri="{FF2B5EF4-FFF2-40B4-BE49-F238E27FC236}">
                <a16:creationId xmlns:a16="http://schemas.microsoft.com/office/drawing/2014/main" id="{4FEAB65C-D285-474E-A114-13C8E9BB090D}"/>
              </a:ext>
            </a:extLst>
          </p:cNvPr>
          <p:cNvSpPr txBox="1"/>
          <p:nvPr/>
        </p:nvSpPr>
        <p:spPr>
          <a:xfrm>
            <a:off x="287363" y="3463086"/>
            <a:ext cx="1308827" cy="300082"/>
          </a:xfrm>
          <a:prstGeom prst="rect">
            <a:avLst/>
          </a:prstGeom>
          <a:solidFill>
            <a:srgbClr val="00FF00"/>
          </a:solidFill>
        </p:spPr>
        <p:txBody>
          <a:bodyPr wrap="square">
            <a:spAutoFit/>
          </a:bodyPr>
          <a:lstStyle>
            <a:defPPr>
              <a:defRPr lang="en-US"/>
            </a:defPPr>
          </a:lstStyle>
          <a:p>
            <a:r>
              <a:rPr lang="en-US" dirty="0"/>
              <a:t>temperature</a:t>
            </a:r>
          </a:p>
        </p:txBody>
      </p:sp>
      <p:sp>
        <p:nvSpPr>
          <p:cNvPr id="15" name="TextBox 14">
            <a:extLst>
              <a:ext uri="{FF2B5EF4-FFF2-40B4-BE49-F238E27FC236}">
                <a16:creationId xmlns:a16="http://schemas.microsoft.com/office/drawing/2014/main" id="{EACD726B-4CB0-4500-A2B6-D70E5C796747}"/>
              </a:ext>
            </a:extLst>
          </p:cNvPr>
          <p:cNvSpPr txBox="1"/>
          <p:nvPr/>
        </p:nvSpPr>
        <p:spPr>
          <a:xfrm>
            <a:off x="1744579" y="3274031"/>
            <a:ext cx="7275095" cy="715581"/>
          </a:xfrm>
          <a:prstGeom prst="rect">
            <a:avLst/>
          </a:prstGeom>
          <a:solidFill>
            <a:srgbClr val="00FFFF"/>
          </a:solidFill>
        </p:spPr>
        <p:txBody>
          <a:bodyPr wrap="square">
            <a:spAutoFit/>
          </a:bodyPr>
          <a:lstStyle/>
          <a:p>
            <a:r>
              <a:rPr lang="en-US" dirty="0"/>
              <a:t>Temperature is a physical quantity that expresses hot and cold. It is the manifestation of thermal energy, present in all matter, which is the source of the occurrence of heat, a flow of energy, when a body is in contact with another that is colder or hotter. </a:t>
            </a:r>
          </a:p>
        </p:txBody>
      </p:sp>
      <p:sp>
        <p:nvSpPr>
          <p:cNvPr id="17" name="TextBox 16">
            <a:extLst>
              <a:ext uri="{FF2B5EF4-FFF2-40B4-BE49-F238E27FC236}">
                <a16:creationId xmlns:a16="http://schemas.microsoft.com/office/drawing/2014/main" id="{F42150EA-F690-4ED0-BC82-0453246DB245}"/>
              </a:ext>
            </a:extLst>
          </p:cNvPr>
          <p:cNvSpPr txBox="1"/>
          <p:nvPr/>
        </p:nvSpPr>
        <p:spPr>
          <a:xfrm>
            <a:off x="1740568" y="4084457"/>
            <a:ext cx="7275095" cy="923330"/>
          </a:xfrm>
          <a:prstGeom prst="rect">
            <a:avLst/>
          </a:prstGeom>
          <a:solidFill>
            <a:srgbClr val="00FFFF"/>
          </a:solidFill>
        </p:spPr>
        <p:txBody>
          <a:bodyPr wrap="square">
            <a:spAutoFit/>
          </a:bodyPr>
          <a:lstStyle>
            <a:defPPr>
              <a:defRPr lang="en-US"/>
            </a:defPPr>
          </a:lstStyle>
          <a:p>
            <a:r>
              <a:rPr lang="en-US" dirty="0"/>
              <a:t>It is a matter of experience that when two objects are in thermal equilibrium with a third object, they are in thermal equilibrium with one another. This statement, which is sometimes called the zeroth law of thermodynamics, is tacitly assumed in every measurement of temperature. </a:t>
            </a:r>
          </a:p>
        </p:txBody>
      </p:sp>
      <p:sp>
        <p:nvSpPr>
          <p:cNvPr id="19" name="TextBox 18">
            <a:extLst>
              <a:ext uri="{FF2B5EF4-FFF2-40B4-BE49-F238E27FC236}">
                <a16:creationId xmlns:a16="http://schemas.microsoft.com/office/drawing/2014/main" id="{DE30C0EA-88FC-4CCE-BF2C-DCB40A2FE1B6}"/>
              </a:ext>
            </a:extLst>
          </p:cNvPr>
          <p:cNvSpPr txBox="1"/>
          <p:nvPr/>
        </p:nvSpPr>
        <p:spPr>
          <a:xfrm>
            <a:off x="207850" y="4277590"/>
            <a:ext cx="1463842" cy="507831"/>
          </a:xfrm>
          <a:prstGeom prst="rect">
            <a:avLst/>
          </a:prstGeom>
          <a:solidFill>
            <a:srgbClr val="00FF00"/>
          </a:solidFill>
        </p:spPr>
        <p:txBody>
          <a:bodyPr wrap="square">
            <a:spAutoFit/>
          </a:bodyPr>
          <a:lstStyle>
            <a:defPPr>
              <a:defRPr lang="en-US"/>
            </a:defPPr>
          </a:lstStyle>
          <a:p>
            <a:r>
              <a:rPr lang="en-US" dirty="0"/>
              <a:t>zeroth law of thermodynamics</a:t>
            </a:r>
          </a:p>
        </p:txBody>
      </p:sp>
      <p:pic>
        <p:nvPicPr>
          <p:cNvPr id="20" name="Picture 19" descr="Text&#10;&#10;Description automatically generated">
            <a:extLst>
              <a:ext uri="{FF2B5EF4-FFF2-40B4-BE49-F238E27FC236}">
                <a16:creationId xmlns:a16="http://schemas.microsoft.com/office/drawing/2014/main" id="{39A20338-CD55-4E82-B0EC-501897FCF0C1}"/>
              </a:ext>
            </a:extLst>
          </p:cNvPr>
          <p:cNvPicPr>
            <a:picLocks noChangeAspect="1"/>
          </p:cNvPicPr>
          <p:nvPr/>
        </p:nvPicPr>
        <p:blipFill>
          <a:blip r:embed="rId2"/>
          <a:stretch>
            <a:fillRect/>
          </a:stretch>
        </p:blipFill>
        <p:spPr>
          <a:xfrm>
            <a:off x="4747489" y="3265100"/>
            <a:ext cx="3026067" cy="1702163"/>
          </a:xfrm>
          <a:prstGeom prst="rect">
            <a:avLst/>
          </a:prstGeom>
        </p:spPr>
      </p:pic>
    </p:spTree>
    <p:extLst>
      <p:ext uri="{BB962C8B-B14F-4D97-AF65-F5344CB8AC3E}">
        <p14:creationId xmlns:p14="http://schemas.microsoft.com/office/powerpoint/2010/main" val="202846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P spid="14" grpId="0" animBg="1"/>
      <p:bldP spid="15" grpId="0" animBg="1"/>
      <p:bldP spid="17"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2FCA536-6424-44A1-ADF1-EE7D881E11A1}"/>
              </a:ext>
            </a:extLst>
          </p:cNvPr>
          <p:cNvSpPr>
            <a:spLocks noGrp="1"/>
          </p:cNvSpPr>
          <p:nvPr>
            <p:ph type="body" sz="half" idx="10"/>
          </p:nvPr>
        </p:nvSpPr>
        <p:spPr/>
        <p:txBody>
          <a:bodyPr/>
          <a:lstStyle/>
          <a:p>
            <a:r>
              <a:rPr lang="en-US" dirty="0"/>
              <a:t>Temperature</a:t>
            </a:r>
          </a:p>
        </p:txBody>
      </p:sp>
      <p:sp>
        <p:nvSpPr>
          <p:cNvPr id="8" name="TextBox 7">
            <a:extLst>
              <a:ext uri="{FF2B5EF4-FFF2-40B4-BE49-F238E27FC236}">
                <a16:creationId xmlns:a16="http://schemas.microsoft.com/office/drawing/2014/main" id="{9590DB9D-B856-472A-AF8F-BE4E9E99146B}"/>
              </a:ext>
            </a:extLst>
          </p:cNvPr>
          <p:cNvSpPr txBox="1"/>
          <p:nvPr/>
        </p:nvSpPr>
        <p:spPr>
          <a:xfrm>
            <a:off x="227204" y="1064201"/>
            <a:ext cx="1304816" cy="507831"/>
          </a:xfrm>
          <a:prstGeom prst="rect">
            <a:avLst/>
          </a:prstGeom>
          <a:solidFill>
            <a:srgbClr val="00FF00"/>
          </a:solidFill>
        </p:spPr>
        <p:txBody>
          <a:bodyPr wrap="square">
            <a:spAutoFit/>
          </a:bodyPr>
          <a:lstStyle/>
          <a:p>
            <a:r>
              <a:rPr lang="en-US" dirty="0"/>
              <a:t>thermometric property</a:t>
            </a:r>
          </a:p>
        </p:txBody>
      </p:sp>
      <p:sp>
        <p:nvSpPr>
          <p:cNvPr id="10" name="TextBox 9">
            <a:extLst>
              <a:ext uri="{FF2B5EF4-FFF2-40B4-BE49-F238E27FC236}">
                <a16:creationId xmlns:a16="http://schemas.microsoft.com/office/drawing/2014/main" id="{52F76858-5489-48F4-B9B0-A381668C87D5}"/>
              </a:ext>
            </a:extLst>
          </p:cNvPr>
          <p:cNvSpPr txBox="1"/>
          <p:nvPr/>
        </p:nvSpPr>
        <p:spPr>
          <a:xfrm>
            <a:off x="1680409" y="902012"/>
            <a:ext cx="7275095" cy="923330"/>
          </a:xfrm>
          <a:prstGeom prst="rect">
            <a:avLst/>
          </a:prstGeom>
          <a:solidFill>
            <a:srgbClr val="00FFFF"/>
          </a:solidFill>
        </p:spPr>
        <p:txBody>
          <a:bodyPr wrap="square">
            <a:spAutoFit/>
          </a:bodyPr>
          <a:lstStyle/>
          <a:p>
            <a:r>
              <a:rPr lang="en-US" dirty="0"/>
              <a:t>Any object with at least one measurable property that changes as its temperature changes can be used as a thermometer. Such a property is called a thermometric property. The particular substance that exhibits changes in the thermometric property is known as a thermometric substance.</a:t>
            </a:r>
          </a:p>
        </p:txBody>
      </p:sp>
      <p:pic>
        <p:nvPicPr>
          <p:cNvPr id="3" name="Picture 2">
            <a:extLst>
              <a:ext uri="{FF2B5EF4-FFF2-40B4-BE49-F238E27FC236}">
                <a16:creationId xmlns:a16="http://schemas.microsoft.com/office/drawing/2014/main" id="{359F524B-0A81-442D-BCAE-F6E2443C5C0C}"/>
              </a:ext>
            </a:extLst>
          </p:cNvPr>
          <p:cNvPicPr>
            <a:picLocks noChangeAspect="1"/>
          </p:cNvPicPr>
          <p:nvPr/>
        </p:nvPicPr>
        <p:blipFill>
          <a:blip r:embed="rId6"/>
          <a:stretch>
            <a:fillRect/>
          </a:stretch>
        </p:blipFill>
        <p:spPr>
          <a:xfrm>
            <a:off x="287363" y="2200868"/>
            <a:ext cx="3197827" cy="2284162"/>
          </a:xfrm>
          <a:prstGeom prst="rect">
            <a:avLst/>
          </a:prstGeom>
        </p:spPr>
      </p:pic>
      <p:pic>
        <p:nvPicPr>
          <p:cNvPr id="7" name="Picture 6">
            <a:extLst>
              <a:ext uri="{FF2B5EF4-FFF2-40B4-BE49-F238E27FC236}">
                <a16:creationId xmlns:a16="http://schemas.microsoft.com/office/drawing/2014/main" id="{51F45AA9-53B0-42D8-9B1C-73B570F5EC86}"/>
              </a:ext>
            </a:extLst>
          </p:cNvPr>
          <p:cNvPicPr>
            <a:picLocks noChangeAspect="1"/>
          </p:cNvPicPr>
          <p:nvPr/>
        </p:nvPicPr>
        <p:blipFill>
          <a:blip r:embed="rId7"/>
          <a:stretch>
            <a:fillRect/>
          </a:stretch>
        </p:blipFill>
        <p:spPr>
          <a:xfrm>
            <a:off x="132347" y="4676851"/>
            <a:ext cx="3412958" cy="226505"/>
          </a:xfrm>
          <a:prstGeom prst="rect">
            <a:avLst/>
          </a:prstGeom>
        </p:spPr>
      </p:pic>
      <p:pic>
        <p:nvPicPr>
          <p:cNvPr id="9" name="yt1s.com - HighSpeed Infrared Imaging of a Diesel Engine_360p">
            <a:hlinkClick r:id="" action="ppaction://media"/>
            <a:extLst>
              <a:ext uri="{FF2B5EF4-FFF2-40B4-BE49-F238E27FC236}">
                <a16:creationId xmlns:a16="http://schemas.microsoft.com/office/drawing/2014/main" id="{AF0B2E28-F8C5-4474-8C76-610A86F97BC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383500" y="3889659"/>
            <a:ext cx="2255172" cy="1804138"/>
          </a:xfrm>
          <a:prstGeom prst="rect">
            <a:avLst/>
          </a:prstGeom>
        </p:spPr>
      </p:pic>
      <p:pic>
        <p:nvPicPr>
          <p:cNvPr id="13" name="yt1s.com - What is Emissivity and How Does it Affect Thermal Imaging_1080p">
            <a:hlinkClick r:id="" action="ppaction://media"/>
            <a:extLst>
              <a:ext uri="{FF2B5EF4-FFF2-40B4-BE49-F238E27FC236}">
                <a16:creationId xmlns:a16="http://schemas.microsoft.com/office/drawing/2014/main" id="{22CA4A6E-9946-49D1-AC5B-2AD078CA8E78}"/>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854116" y="1898847"/>
            <a:ext cx="3509346" cy="1974007"/>
          </a:xfrm>
          <a:prstGeom prst="rect">
            <a:avLst/>
          </a:prstGeom>
        </p:spPr>
      </p:pic>
    </p:spTree>
    <p:extLst>
      <p:ext uri="{BB962C8B-B14F-4D97-AF65-F5344CB8AC3E}">
        <p14:creationId xmlns:p14="http://schemas.microsoft.com/office/powerpoint/2010/main" val="15533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9"/>
                </p:tgtEl>
              </p:cMediaNode>
            </p:video>
            <p:video>
              <p:cMediaNode vol="80000">
                <p:cTn id="22" fill="hold" display="0">
                  <p:stCondLst>
                    <p:cond delay="indefinite"/>
                  </p:stCondLst>
                </p:cTn>
                <p:tgtEl>
                  <p:spTgt spid="13"/>
                </p:tgtEl>
              </p:cMediaNode>
            </p:video>
          </p:childTnLst>
        </p:cTn>
      </p:par>
    </p:tnLst>
    <p:bldLst>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2FCA536-6424-44A1-ADF1-EE7D881E11A1}"/>
              </a:ext>
            </a:extLst>
          </p:cNvPr>
          <p:cNvSpPr>
            <a:spLocks noGrp="1"/>
          </p:cNvSpPr>
          <p:nvPr>
            <p:ph type="body" sz="half" idx="10"/>
          </p:nvPr>
        </p:nvSpPr>
        <p:spPr>
          <a:xfrm>
            <a:off x="287363" y="223017"/>
            <a:ext cx="6053279" cy="1157194"/>
          </a:xfrm>
        </p:spPr>
        <p:txBody>
          <a:bodyPr/>
          <a:lstStyle/>
          <a:p>
            <a:r>
              <a:rPr lang="en-US" dirty="0"/>
              <a:t>Temperature Scales</a:t>
            </a:r>
          </a:p>
        </p:txBody>
      </p:sp>
      <p:sp>
        <p:nvSpPr>
          <p:cNvPr id="8" name="TextBox 7">
            <a:extLst>
              <a:ext uri="{FF2B5EF4-FFF2-40B4-BE49-F238E27FC236}">
                <a16:creationId xmlns:a16="http://schemas.microsoft.com/office/drawing/2014/main" id="{9590DB9D-B856-472A-AF8F-BE4E9E99146B}"/>
              </a:ext>
            </a:extLst>
          </p:cNvPr>
          <p:cNvSpPr txBox="1"/>
          <p:nvPr/>
        </p:nvSpPr>
        <p:spPr>
          <a:xfrm>
            <a:off x="227204" y="1064201"/>
            <a:ext cx="1304816" cy="300082"/>
          </a:xfrm>
          <a:prstGeom prst="rect">
            <a:avLst/>
          </a:prstGeom>
          <a:solidFill>
            <a:srgbClr val="00FF00"/>
          </a:solidFill>
        </p:spPr>
        <p:txBody>
          <a:bodyPr wrap="square">
            <a:spAutoFit/>
          </a:bodyPr>
          <a:lstStyle/>
          <a:p>
            <a:r>
              <a:rPr lang="en-US" dirty="0"/>
              <a:t>Kelvin scale</a:t>
            </a:r>
          </a:p>
        </p:txBody>
      </p:sp>
      <p:sp>
        <p:nvSpPr>
          <p:cNvPr id="10" name="TextBox 9">
            <a:extLst>
              <a:ext uri="{FF2B5EF4-FFF2-40B4-BE49-F238E27FC236}">
                <a16:creationId xmlns:a16="http://schemas.microsoft.com/office/drawing/2014/main" id="{52F76858-5489-48F4-B9B0-A381668C87D5}"/>
              </a:ext>
            </a:extLst>
          </p:cNvPr>
          <p:cNvSpPr txBox="1"/>
          <p:nvPr/>
        </p:nvSpPr>
        <p:spPr>
          <a:xfrm>
            <a:off x="1680409" y="902012"/>
            <a:ext cx="7275095" cy="715581"/>
          </a:xfrm>
          <a:prstGeom prst="rect">
            <a:avLst/>
          </a:prstGeom>
          <a:solidFill>
            <a:srgbClr val="00FFFF"/>
          </a:solidFill>
        </p:spPr>
        <p:txBody>
          <a:bodyPr wrap="square">
            <a:spAutoFit/>
          </a:bodyPr>
          <a:lstStyle/>
          <a:p>
            <a:r>
              <a:rPr lang="en-US" dirty="0"/>
              <a:t>The Kelvin scale is an absolute thermodynamic temperature scale that provides a continuous definition of temperature, valid over all ranges of temperature. The unit of temperature on the Kelvin scale is the kelvin (K). The kelvin is the SI base unit for temperature. </a:t>
            </a:r>
          </a:p>
        </p:txBody>
      </p:sp>
      <p:sp>
        <p:nvSpPr>
          <p:cNvPr id="11" name="TextBox 10">
            <a:extLst>
              <a:ext uri="{FF2B5EF4-FFF2-40B4-BE49-F238E27FC236}">
                <a16:creationId xmlns:a16="http://schemas.microsoft.com/office/drawing/2014/main" id="{E72A563E-01EE-451E-9DE6-8507D5C5E88B}"/>
              </a:ext>
            </a:extLst>
          </p:cNvPr>
          <p:cNvSpPr txBox="1"/>
          <p:nvPr/>
        </p:nvSpPr>
        <p:spPr>
          <a:xfrm>
            <a:off x="231215" y="1805289"/>
            <a:ext cx="1304816" cy="300082"/>
          </a:xfrm>
          <a:prstGeom prst="rect">
            <a:avLst/>
          </a:prstGeom>
          <a:solidFill>
            <a:srgbClr val="00FF00"/>
          </a:solidFill>
        </p:spPr>
        <p:txBody>
          <a:bodyPr wrap="square">
            <a:spAutoFit/>
          </a:bodyPr>
          <a:lstStyle/>
          <a:p>
            <a:r>
              <a:rPr lang="en-US" dirty="0"/>
              <a:t>Rankine scale</a:t>
            </a:r>
          </a:p>
        </p:txBody>
      </p:sp>
      <p:sp>
        <p:nvSpPr>
          <p:cNvPr id="12" name="TextBox 11">
            <a:extLst>
              <a:ext uri="{FF2B5EF4-FFF2-40B4-BE49-F238E27FC236}">
                <a16:creationId xmlns:a16="http://schemas.microsoft.com/office/drawing/2014/main" id="{29E64152-0E9C-4F5A-ADB8-7646068F23E2}"/>
              </a:ext>
            </a:extLst>
          </p:cNvPr>
          <p:cNvSpPr txBox="1"/>
          <p:nvPr/>
        </p:nvSpPr>
        <p:spPr>
          <a:xfrm>
            <a:off x="1684420" y="1701415"/>
            <a:ext cx="7275095" cy="507831"/>
          </a:xfrm>
          <a:prstGeom prst="rect">
            <a:avLst/>
          </a:prstGeom>
          <a:solidFill>
            <a:srgbClr val="00FFFF"/>
          </a:solidFill>
        </p:spPr>
        <p:txBody>
          <a:bodyPr wrap="square">
            <a:spAutoFit/>
          </a:bodyPr>
          <a:lstStyle/>
          <a:p>
            <a:r>
              <a:rPr lang="en-US" dirty="0"/>
              <a:t>By definition, the Rankine scale, the unit of which is the degree </a:t>
            </a:r>
            <a:r>
              <a:rPr lang="en-US" dirty="0" err="1"/>
              <a:t>rankine</a:t>
            </a:r>
            <a:r>
              <a:rPr lang="en-US" dirty="0"/>
              <a:t> (8R), is proportional to the Kelvin temperature according to</a:t>
            </a:r>
          </a:p>
        </p:txBody>
      </p:sp>
      <p:pic>
        <p:nvPicPr>
          <p:cNvPr id="5" name="Picture 4">
            <a:extLst>
              <a:ext uri="{FF2B5EF4-FFF2-40B4-BE49-F238E27FC236}">
                <a16:creationId xmlns:a16="http://schemas.microsoft.com/office/drawing/2014/main" id="{BF4D9252-E954-47DD-A1AB-D7F21F5C5E58}"/>
              </a:ext>
            </a:extLst>
          </p:cNvPr>
          <p:cNvPicPr>
            <a:picLocks noChangeAspect="1"/>
          </p:cNvPicPr>
          <p:nvPr/>
        </p:nvPicPr>
        <p:blipFill>
          <a:blip r:embed="rId2"/>
          <a:stretch>
            <a:fillRect/>
          </a:stretch>
        </p:blipFill>
        <p:spPr>
          <a:xfrm>
            <a:off x="3663868" y="2256974"/>
            <a:ext cx="1469606" cy="347151"/>
          </a:xfrm>
          <a:prstGeom prst="rect">
            <a:avLst/>
          </a:prstGeom>
        </p:spPr>
      </p:pic>
      <p:sp>
        <p:nvSpPr>
          <p:cNvPr id="14" name="TextBox 13">
            <a:extLst>
              <a:ext uri="{FF2B5EF4-FFF2-40B4-BE49-F238E27FC236}">
                <a16:creationId xmlns:a16="http://schemas.microsoft.com/office/drawing/2014/main" id="{31C66A3D-A9DE-42BA-B4FA-B8A56B33EA18}"/>
              </a:ext>
            </a:extLst>
          </p:cNvPr>
          <p:cNvSpPr txBox="1"/>
          <p:nvPr/>
        </p:nvSpPr>
        <p:spPr>
          <a:xfrm>
            <a:off x="227204" y="2754126"/>
            <a:ext cx="1304816" cy="300082"/>
          </a:xfrm>
          <a:prstGeom prst="rect">
            <a:avLst/>
          </a:prstGeom>
          <a:solidFill>
            <a:srgbClr val="00FF00"/>
          </a:solidFill>
        </p:spPr>
        <p:txBody>
          <a:bodyPr wrap="square">
            <a:spAutoFit/>
          </a:bodyPr>
          <a:lstStyle/>
          <a:p>
            <a:r>
              <a:rPr lang="en-US" dirty="0"/>
              <a:t>Celsius scale</a:t>
            </a:r>
          </a:p>
        </p:txBody>
      </p:sp>
      <p:sp>
        <p:nvSpPr>
          <p:cNvPr id="15" name="TextBox 14">
            <a:extLst>
              <a:ext uri="{FF2B5EF4-FFF2-40B4-BE49-F238E27FC236}">
                <a16:creationId xmlns:a16="http://schemas.microsoft.com/office/drawing/2014/main" id="{725AE67E-9D99-4909-BDB9-87ED3284789F}"/>
              </a:ext>
            </a:extLst>
          </p:cNvPr>
          <p:cNvSpPr txBox="1"/>
          <p:nvPr/>
        </p:nvSpPr>
        <p:spPr>
          <a:xfrm>
            <a:off x="1680409" y="2650252"/>
            <a:ext cx="7275095" cy="507831"/>
          </a:xfrm>
          <a:prstGeom prst="rect">
            <a:avLst/>
          </a:prstGeom>
          <a:solidFill>
            <a:srgbClr val="00FFFF"/>
          </a:solidFill>
        </p:spPr>
        <p:txBody>
          <a:bodyPr wrap="square">
            <a:spAutoFit/>
          </a:bodyPr>
          <a:lstStyle/>
          <a:p>
            <a:r>
              <a:rPr lang="en-US" dirty="0"/>
              <a:t>The Celsius temperature scale uses the unit degree Celsius (oC), which has the same </a:t>
            </a:r>
          </a:p>
          <a:p>
            <a:r>
              <a:rPr lang="en-US" dirty="0"/>
              <a:t>magnitude as the kelvin. Thus, temperature differences are identical on both scales. </a:t>
            </a:r>
          </a:p>
        </p:txBody>
      </p:sp>
      <p:pic>
        <p:nvPicPr>
          <p:cNvPr id="16" name="Picture 15">
            <a:extLst>
              <a:ext uri="{FF2B5EF4-FFF2-40B4-BE49-F238E27FC236}">
                <a16:creationId xmlns:a16="http://schemas.microsoft.com/office/drawing/2014/main" id="{4E50E2F6-5C71-4DEF-8AD7-D6C796CC415B}"/>
              </a:ext>
            </a:extLst>
          </p:cNvPr>
          <p:cNvPicPr>
            <a:picLocks noChangeAspect="1"/>
          </p:cNvPicPr>
          <p:nvPr/>
        </p:nvPicPr>
        <p:blipFill>
          <a:blip r:embed="rId3"/>
          <a:stretch>
            <a:fillRect/>
          </a:stretch>
        </p:blipFill>
        <p:spPr>
          <a:xfrm>
            <a:off x="3481012" y="3204210"/>
            <a:ext cx="1987503" cy="432574"/>
          </a:xfrm>
          <a:prstGeom prst="rect">
            <a:avLst/>
          </a:prstGeom>
        </p:spPr>
      </p:pic>
      <p:sp>
        <p:nvSpPr>
          <p:cNvPr id="17" name="TextBox 16">
            <a:extLst>
              <a:ext uri="{FF2B5EF4-FFF2-40B4-BE49-F238E27FC236}">
                <a16:creationId xmlns:a16="http://schemas.microsoft.com/office/drawing/2014/main" id="{2846F6BC-301A-41E6-BE2E-73B7BFA87480}"/>
              </a:ext>
            </a:extLst>
          </p:cNvPr>
          <p:cNvSpPr txBox="1"/>
          <p:nvPr/>
        </p:nvSpPr>
        <p:spPr>
          <a:xfrm>
            <a:off x="231215" y="3636784"/>
            <a:ext cx="1304816" cy="507831"/>
          </a:xfrm>
          <a:prstGeom prst="rect">
            <a:avLst/>
          </a:prstGeom>
          <a:solidFill>
            <a:srgbClr val="00FF00"/>
          </a:solidFill>
        </p:spPr>
        <p:txBody>
          <a:bodyPr wrap="square">
            <a:spAutoFit/>
          </a:bodyPr>
          <a:lstStyle/>
          <a:p>
            <a:r>
              <a:rPr lang="en-US" dirty="0"/>
              <a:t>Fahrenheit scale</a:t>
            </a:r>
          </a:p>
        </p:txBody>
      </p:sp>
      <p:sp>
        <p:nvSpPr>
          <p:cNvPr id="18" name="TextBox 17">
            <a:extLst>
              <a:ext uri="{FF2B5EF4-FFF2-40B4-BE49-F238E27FC236}">
                <a16:creationId xmlns:a16="http://schemas.microsoft.com/office/drawing/2014/main" id="{E929C6C4-06AA-474E-8EAA-ADB2CACA2271}"/>
              </a:ext>
            </a:extLst>
          </p:cNvPr>
          <p:cNvSpPr txBox="1"/>
          <p:nvPr/>
        </p:nvSpPr>
        <p:spPr>
          <a:xfrm>
            <a:off x="1680409" y="3654034"/>
            <a:ext cx="7275095" cy="507831"/>
          </a:xfrm>
          <a:prstGeom prst="rect">
            <a:avLst/>
          </a:prstGeom>
          <a:solidFill>
            <a:srgbClr val="00FFFF"/>
          </a:solidFill>
        </p:spPr>
        <p:txBody>
          <a:bodyPr wrap="square">
            <a:spAutoFit/>
          </a:bodyPr>
          <a:lstStyle/>
          <a:p>
            <a:r>
              <a:rPr lang="en-US" dirty="0"/>
              <a:t>A degree of the same size as that on the Rankine scale is used in the Fahrenheit scale, but the zero point is shifted according to the relation</a:t>
            </a:r>
          </a:p>
        </p:txBody>
      </p:sp>
      <p:pic>
        <p:nvPicPr>
          <p:cNvPr id="21" name="Picture 20">
            <a:extLst>
              <a:ext uri="{FF2B5EF4-FFF2-40B4-BE49-F238E27FC236}">
                <a16:creationId xmlns:a16="http://schemas.microsoft.com/office/drawing/2014/main" id="{91E88EA0-942D-4825-A226-8B356787C3FC}"/>
              </a:ext>
            </a:extLst>
          </p:cNvPr>
          <p:cNvPicPr>
            <a:picLocks noChangeAspect="1"/>
          </p:cNvPicPr>
          <p:nvPr/>
        </p:nvPicPr>
        <p:blipFill>
          <a:blip r:embed="rId4"/>
          <a:stretch>
            <a:fillRect/>
          </a:stretch>
        </p:blipFill>
        <p:spPr>
          <a:xfrm>
            <a:off x="3313698" y="4235366"/>
            <a:ext cx="2369218" cy="500474"/>
          </a:xfrm>
          <a:prstGeom prst="rect">
            <a:avLst/>
          </a:prstGeom>
        </p:spPr>
      </p:pic>
      <p:pic>
        <p:nvPicPr>
          <p:cNvPr id="23" name="Picture 22">
            <a:extLst>
              <a:ext uri="{FF2B5EF4-FFF2-40B4-BE49-F238E27FC236}">
                <a16:creationId xmlns:a16="http://schemas.microsoft.com/office/drawing/2014/main" id="{6116305E-343A-4967-B182-B77DC9D9C7A1}"/>
              </a:ext>
            </a:extLst>
          </p:cNvPr>
          <p:cNvPicPr>
            <a:picLocks noChangeAspect="1"/>
          </p:cNvPicPr>
          <p:nvPr/>
        </p:nvPicPr>
        <p:blipFill>
          <a:blip r:embed="rId5"/>
          <a:stretch>
            <a:fillRect/>
          </a:stretch>
        </p:blipFill>
        <p:spPr>
          <a:xfrm>
            <a:off x="3313698" y="4868188"/>
            <a:ext cx="2221761" cy="507831"/>
          </a:xfrm>
          <a:prstGeom prst="rect">
            <a:avLst/>
          </a:prstGeom>
        </p:spPr>
      </p:pic>
    </p:spTree>
    <p:extLst>
      <p:ext uri="{BB962C8B-B14F-4D97-AF65-F5344CB8AC3E}">
        <p14:creationId xmlns:p14="http://schemas.microsoft.com/office/powerpoint/2010/main" val="70082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4" grpId="0" animBg="1"/>
      <p:bldP spid="15"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A9DBED-9D34-48A5-88A6-496B5F111C98}"/>
              </a:ext>
            </a:extLst>
          </p:cNvPr>
          <p:cNvSpPr>
            <a:spLocks noGrp="1"/>
          </p:cNvSpPr>
          <p:nvPr>
            <p:ph type="body" sz="half" idx="10"/>
          </p:nvPr>
        </p:nvSpPr>
        <p:spPr>
          <a:xfrm>
            <a:off x="287363" y="223017"/>
            <a:ext cx="8299174" cy="1157194"/>
          </a:xfrm>
        </p:spPr>
        <p:txBody>
          <a:bodyPr/>
          <a:lstStyle/>
          <a:p>
            <a:r>
              <a:rPr lang="en-US" dirty="0"/>
              <a:t>Methodology for Solving </a:t>
            </a:r>
          </a:p>
          <a:p>
            <a:r>
              <a:rPr lang="en-US" dirty="0"/>
              <a:t>Thermodynamics Problems</a:t>
            </a:r>
          </a:p>
        </p:txBody>
      </p:sp>
      <p:sp>
        <p:nvSpPr>
          <p:cNvPr id="7" name="TextBox 6">
            <a:extLst>
              <a:ext uri="{FF2B5EF4-FFF2-40B4-BE49-F238E27FC236}">
                <a16:creationId xmlns:a16="http://schemas.microsoft.com/office/drawing/2014/main" id="{88B30C5A-EB77-49B8-B51A-325F96D2213F}"/>
              </a:ext>
            </a:extLst>
          </p:cNvPr>
          <p:cNvSpPr txBox="1"/>
          <p:nvPr/>
        </p:nvSpPr>
        <p:spPr>
          <a:xfrm>
            <a:off x="324853" y="1645160"/>
            <a:ext cx="8728300" cy="507831"/>
          </a:xfrm>
          <a:prstGeom prst="rect">
            <a:avLst/>
          </a:prstGeom>
          <a:solidFill>
            <a:srgbClr val="00FFFF">
              <a:alpha val="50196"/>
            </a:srgbClr>
          </a:solidFill>
        </p:spPr>
        <p:txBody>
          <a:bodyPr wrap="square">
            <a:spAutoFit/>
          </a:bodyPr>
          <a:lstStyle/>
          <a:p>
            <a:pPr algn="just"/>
            <a:r>
              <a:rPr lang="en-US" dirty="0"/>
              <a:t>❶ Known: State briefly in your own words what is known. This requires that you read the problem carefully and think about it.</a:t>
            </a:r>
          </a:p>
        </p:txBody>
      </p:sp>
      <p:sp>
        <p:nvSpPr>
          <p:cNvPr id="8" name="TextBox 7">
            <a:extLst>
              <a:ext uri="{FF2B5EF4-FFF2-40B4-BE49-F238E27FC236}">
                <a16:creationId xmlns:a16="http://schemas.microsoft.com/office/drawing/2014/main" id="{0A58C42B-8B63-4569-A8EE-FB273AFB47CF}"/>
              </a:ext>
            </a:extLst>
          </p:cNvPr>
          <p:cNvSpPr txBox="1"/>
          <p:nvPr/>
        </p:nvSpPr>
        <p:spPr>
          <a:xfrm>
            <a:off x="324853" y="2230217"/>
            <a:ext cx="8728300" cy="300082"/>
          </a:xfrm>
          <a:prstGeom prst="rect">
            <a:avLst/>
          </a:prstGeom>
          <a:solidFill>
            <a:srgbClr val="00FFFF">
              <a:alpha val="50196"/>
            </a:srgbClr>
          </a:solidFill>
        </p:spPr>
        <p:txBody>
          <a:bodyPr wrap="square">
            <a:spAutoFit/>
          </a:bodyPr>
          <a:lstStyle/>
          <a:p>
            <a:pPr algn="just"/>
            <a:r>
              <a:rPr lang="en-US" dirty="0"/>
              <a:t>❷ Find: State concisely in your own words what is to be determined.</a:t>
            </a:r>
          </a:p>
        </p:txBody>
      </p:sp>
      <p:sp>
        <p:nvSpPr>
          <p:cNvPr id="9" name="TextBox 8">
            <a:extLst>
              <a:ext uri="{FF2B5EF4-FFF2-40B4-BE49-F238E27FC236}">
                <a16:creationId xmlns:a16="http://schemas.microsoft.com/office/drawing/2014/main" id="{033E51C0-187D-4E1F-8CCC-0358AA26DE96}"/>
              </a:ext>
            </a:extLst>
          </p:cNvPr>
          <p:cNvSpPr txBox="1"/>
          <p:nvPr/>
        </p:nvSpPr>
        <p:spPr>
          <a:xfrm>
            <a:off x="324853" y="2607192"/>
            <a:ext cx="8728300" cy="923330"/>
          </a:xfrm>
          <a:prstGeom prst="rect">
            <a:avLst/>
          </a:prstGeom>
          <a:solidFill>
            <a:srgbClr val="00FFFF">
              <a:alpha val="50196"/>
            </a:srgbClr>
          </a:solidFill>
        </p:spPr>
        <p:txBody>
          <a:bodyPr wrap="square">
            <a:spAutoFit/>
          </a:bodyPr>
          <a:lstStyle/>
          <a:p>
            <a:pPr algn="just"/>
            <a:r>
              <a:rPr lang="en-US" dirty="0"/>
              <a:t>❸ Schematic and Given Data: Draw a sketch of the system to be considered. Label the diagram </a:t>
            </a:r>
          </a:p>
          <a:p>
            <a:pPr algn="just"/>
            <a:r>
              <a:rPr lang="en-US" dirty="0"/>
              <a:t>with relevant information from the problem statement. Record all property values you are given or anticipate may be required for subsequent calculations. Sketch appropriate property diagrams, locating key state points and indicating, if possible, the processes executed by the system.</a:t>
            </a:r>
          </a:p>
        </p:txBody>
      </p:sp>
      <p:sp>
        <p:nvSpPr>
          <p:cNvPr id="10" name="TextBox 9">
            <a:extLst>
              <a:ext uri="{FF2B5EF4-FFF2-40B4-BE49-F238E27FC236}">
                <a16:creationId xmlns:a16="http://schemas.microsoft.com/office/drawing/2014/main" id="{FC7F6E25-0DDF-492B-874A-E8998C323086}"/>
              </a:ext>
            </a:extLst>
          </p:cNvPr>
          <p:cNvSpPr txBox="1"/>
          <p:nvPr/>
        </p:nvSpPr>
        <p:spPr>
          <a:xfrm>
            <a:off x="324853" y="3609827"/>
            <a:ext cx="8728300" cy="923330"/>
          </a:xfrm>
          <a:prstGeom prst="rect">
            <a:avLst/>
          </a:prstGeom>
          <a:solidFill>
            <a:srgbClr val="00FFFF">
              <a:alpha val="50196"/>
            </a:srgbClr>
          </a:solidFill>
        </p:spPr>
        <p:txBody>
          <a:bodyPr wrap="square">
            <a:spAutoFit/>
          </a:bodyPr>
          <a:lstStyle/>
          <a:p>
            <a:pPr algn="just"/>
            <a:r>
              <a:rPr lang="en-US" dirty="0"/>
              <a:t>❹ Engineering Model: To form a record of how you model the problem, list all simplifying assumptions and </a:t>
            </a:r>
          </a:p>
          <a:p>
            <a:pPr algn="just"/>
            <a:r>
              <a:rPr lang="en-US" dirty="0"/>
              <a:t>idealizations made to reduce it to one that is manageable. Sometimes this information also can be noted on </a:t>
            </a:r>
          </a:p>
          <a:p>
            <a:pPr algn="just"/>
            <a:r>
              <a:rPr lang="en-US" dirty="0"/>
              <a:t>the sketches of the previous step. The development of an appropriate model is a key aspect of successful </a:t>
            </a:r>
          </a:p>
          <a:p>
            <a:pPr algn="just"/>
            <a:r>
              <a:rPr lang="en-US" dirty="0"/>
              <a:t>problem solving.</a:t>
            </a:r>
          </a:p>
        </p:txBody>
      </p:sp>
      <p:sp>
        <p:nvSpPr>
          <p:cNvPr id="13" name="TextBox 12">
            <a:extLst>
              <a:ext uri="{FF2B5EF4-FFF2-40B4-BE49-F238E27FC236}">
                <a16:creationId xmlns:a16="http://schemas.microsoft.com/office/drawing/2014/main" id="{82EA0884-5DB6-42F9-98FB-C507A0B48B6A}"/>
              </a:ext>
            </a:extLst>
          </p:cNvPr>
          <p:cNvSpPr txBox="1"/>
          <p:nvPr/>
        </p:nvSpPr>
        <p:spPr>
          <a:xfrm>
            <a:off x="324853" y="4582546"/>
            <a:ext cx="8728300" cy="507831"/>
          </a:xfrm>
          <a:prstGeom prst="rect">
            <a:avLst/>
          </a:prstGeom>
          <a:solidFill>
            <a:srgbClr val="00FFFF">
              <a:alpha val="50196"/>
            </a:srgbClr>
          </a:solidFill>
        </p:spPr>
        <p:txBody>
          <a:bodyPr wrap="square">
            <a:spAutoFit/>
          </a:bodyPr>
          <a:lstStyle/>
          <a:p>
            <a:pPr algn="just"/>
            <a:r>
              <a:rPr lang="en-US" dirty="0"/>
              <a:t>❺ Analysis: Using your assumptions and idealizations, reduce the appropriate governing equations and relationships to forms that will produce the desired results.</a:t>
            </a:r>
          </a:p>
        </p:txBody>
      </p:sp>
    </p:spTree>
    <p:extLst>
      <p:ext uri="{BB962C8B-B14F-4D97-AF65-F5344CB8AC3E}">
        <p14:creationId xmlns:p14="http://schemas.microsoft.com/office/powerpoint/2010/main" val="42832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B1150B2-7AD9-4478-A36C-66BF2F369DD7}"/>
              </a:ext>
            </a:extLst>
          </p:cNvPr>
          <p:cNvSpPr>
            <a:spLocks noGrp="1"/>
          </p:cNvSpPr>
          <p:nvPr>
            <p:ph type="body" sz="half" idx="10"/>
          </p:nvPr>
        </p:nvSpPr>
        <p:spPr/>
        <p:txBody>
          <a:bodyPr/>
          <a:lstStyle/>
          <a:p>
            <a:r>
              <a:rPr lang="en-US" dirty="0"/>
              <a:t>Example</a:t>
            </a:r>
          </a:p>
        </p:txBody>
      </p:sp>
      <p:pic>
        <p:nvPicPr>
          <p:cNvPr id="6" name="Picture 5">
            <a:extLst>
              <a:ext uri="{FF2B5EF4-FFF2-40B4-BE49-F238E27FC236}">
                <a16:creationId xmlns:a16="http://schemas.microsoft.com/office/drawing/2014/main" id="{313F7B93-6E13-4FC3-94C3-26DF0E9C1C64}"/>
              </a:ext>
            </a:extLst>
          </p:cNvPr>
          <p:cNvPicPr>
            <a:picLocks noChangeAspect="1"/>
          </p:cNvPicPr>
          <p:nvPr/>
        </p:nvPicPr>
        <p:blipFill>
          <a:blip r:embed="rId2"/>
          <a:stretch>
            <a:fillRect/>
          </a:stretch>
        </p:blipFill>
        <p:spPr>
          <a:xfrm>
            <a:off x="114804" y="899710"/>
            <a:ext cx="3992970" cy="3025325"/>
          </a:xfrm>
          <a:prstGeom prst="rect">
            <a:avLst/>
          </a:prstGeom>
        </p:spPr>
      </p:pic>
      <p:pic>
        <p:nvPicPr>
          <p:cNvPr id="8" name="Picture 7">
            <a:extLst>
              <a:ext uri="{FF2B5EF4-FFF2-40B4-BE49-F238E27FC236}">
                <a16:creationId xmlns:a16="http://schemas.microsoft.com/office/drawing/2014/main" id="{77509A79-CB22-4D2B-9779-3530BB70EB02}"/>
              </a:ext>
            </a:extLst>
          </p:cNvPr>
          <p:cNvPicPr>
            <a:picLocks noChangeAspect="1"/>
          </p:cNvPicPr>
          <p:nvPr/>
        </p:nvPicPr>
        <p:blipFill>
          <a:blip r:embed="rId3"/>
          <a:stretch>
            <a:fillRect/>
          </a:stretch>
        </p:blipFill>
        <p:spPr>
          <a:xfrm>
            <a:off x="4107774" y="899710"/>
            <a:ext cx="4988486" cy="2787543"/>
          </a:xfrm>
          <a:prstGeom prst="rect">
            <a:avLst/>
          </a:prstGeom>
        </p:spPr>
      </p:pic>
    </p:spTree>
    <p:extLst>
      <p:ext uri="{BB962C8B-B14F-4D97-AF65-F5344CB8AC3E}">
        <p14:creationId xmlns:p14="http://schemas.microsoft.com/office/powerpoint/2010/main" val="3371307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2028119" cy="584775"/>
          </a:xfrm>
          <a:prstGeom prst="rect">
            <a:avLst/>
          </a:prstGeom>
        </p:spPr>
        <p:txBody>
          <a:bodyPr wrap="none">
            <a:spAutoFit/>
          </a:bodyPr>
          <a:lstStyle/>
          <a:p>
            <a:r>
              <a:rPr lang="fi-FI" sz="3200" b="1" dirty="0" err="1"/>
              <a:t>Objective</a:t>
            </a:r>
            <a:endParaRPr lang="fi-FI" sz="3200" b="1" dirty="0"/>
          </a:p>
        </p:txBody>
      </p:sp>
      <p:sp>
        <p:nvSpPr>
          <p:cNvPr id="3" name="TextBox 2">
            <a:extLst>
              <a:ext uri="{FF2B5EF4-FFF2-40B4-BE49-F238E27FC236}">
                <a16:creationId xmlns:a16="http://schemas.microsoft.com/office/drawing/2014/main" id="{E07C10AD-3889-49ED-87C5-184999647C7E}"/>
              </a:ext>
            </a:extLst>
          </p:cNvPr>
          <p:cNvSpPr txBox="1"/>
          <p:nvPr/>
        </p:nvSpPr>
        <p:spPr>
          <a:xfrm>
            <a:off x="367225" y="1226546"/>
            <a:ext cx="8681291" cy="307777"/>
          </a:xfrm>
          <a:prstGeom prst="rect">
            <a:avLst/>
          </a:prstGeom>
          <a:solidFill>
            <a:srgbClr val="0070C0"/>
          </a:solidFill>
        </p:spPr>
        <p:txBody>
          <a:bodyPr wrap="square" rtlCol="0">
            <a:spAutoFit/>
          </a:bodyPr>
          <a:lstStyle/>
          <a:p>
            <a:pPr marL="285750" indent="-285750">
              <a:buFont typeface="Arial" panose="020B0604020202020204" pitchFamily="34" charset="0"/>
              <a:buChar char="•"/>
            </a:pPr>
            <a:r>
              <a:rPr lang="fi-FI" sz="1400" b="1"/>
              <a:t>To cover the basic principles of thermodynamics.</a:t>
            </a:r>
            <a:endParaRPr lang="fi-FI" sz="1400" b="1" dirty="0"/>
          </a:p>
        </p:txBody>
      </p:sp>
      <p:sp>
        <p:nvSpPr>
          <p:cNvPr id="6" name="TextBox 5">
            <a:extLst>
              <a:ext uri="{FF2B5EF4-FFF2-40B4-BE49-F238E27FC236}">
                <a16:creationId xmlns:a16="http://schemas.microsoft.com/office/drawing/2014/main" id="{3736DD82-2E6B-4FF0-B96C-496FD27D19F6}"/>
              </a:ext>
            </a:extLst>
          </p:cNvPr>
          <p:cNvSpPr txBox="1"/>
          <p:nvPr/>
        </p:nvSpPr>
        <p:spPr>
          <a:xfrm>
            <a:off x="367225" y="1610882"/>
            <a:ext cx="8681291" cy="523220"/>
          </a:xfrm>
          <a:prstGeom prst="rect">
            <a:avLst/>
          </a:prstGeom>
          <a:solidFill>
            <a:srgbClr val="00B0F0"/>
          </a:solidFill>
        </p:spPr>
        <p:txBody>
          <a:bodyPr wrap="square" rtlCol="0">
            <a:spAutoFit/>
          </a:bodyPr>
          <a:lstStyle/>
          <a:p>
            <a:pPr marL="285750" indent="-285750">
              <a:buFont typeface="Arial" panose="020B0604020202020204" pitchFamily="34" charset="0"/>
              <a:buChar char="•"/>
            </a:pPr>
            <a:r>
              <a:rPr lang="fi-FI" sz="1400" b="1" dirty="0"/>
              <a:t>To </a:t>
            </a:r>
            <a:r>
              <a:rPr lang="fi-FI" sz="1400" b="1" dirty="0" err="1"/>
              <a:t>present</a:t>
            </a:r>
            <a:r>
              <a:rPr lang="fi-FI" sz="1400" b="1" dirty="0"/>
              <a:t> a </a:t>
            </a:r>
            <a:r>
              <a:rPr lang="fi-FI" sz="1400" b="1" dirty="0" err="1"/>
              <a:t>wealth</a:t>
            </a:r>
            <a:r>
              <a:rPr lang="fi-FI" sz="1400" b="1" dirty="0"/>
              <a:t> of </a:t>
            </a:r>
            <a:r>
              <a:rPr lang="fi-FI" sz="1400" b="1" dirty="0" err="1"/>
              <a:t>real-world</a:t>
            </a:r>
            <a:r>
              <a:rPr lang="fi-FI" sz="1400" b="1" dirty="0"/>
              <a:t> engineering </a:t>
            </a:r>
            <a:r>
              <a:rPr lang="fi-FI" sz="1400" b="1" dirty="0" err="1"/>
              <a:t>examples</a:t>
            </a:r>
            <a:r>
              <a:rPr lang="fi-FI" sz="1400" b="1" dirty="0"/>
              <a:t> to </a:t>
            </a:r>
            <a:r>
              <a:rPr lang="fi-FI" sz="1400" b="1" dirty="0" err="1"/>
              <a:t>give</a:t>
            </a:r>
            <a:r>
              <a:rPr lang="fi-FI" sz="1400" b="1" dirty="0"/>
              <a:t> </a:t>
            </a:r>
            <a:r>
              <a:rPr lang="fi-FI" sz="1400" b="1" dirty="0" err="1"/>
              <a:t>students</a:t>
            </a:r>
            <a:r>
              <a:rPr lang="fi-FI" sz="1400" b="1" dirty="0"/>
              <a:t> a </a:t>
            </a:r>
            <a:r>
              <a:rPr lang="fi-FI" sz="1400" b="1" dirty="0" err="1"/>
              <a:t>feel</a:t>
            </a:r>
            <a:r>
              <a:rPr lang="fi-FI" sz="1400" b="1" dirty="0"/>
              <a:t> for </a:t>
            </a:r>
            <a:r>
              <a:rPr lang="fi-FI" sz="1400" b="1" dirty="0" err="1"/>
              <a:t>how</a:t>
            </a:r>
            <a:r>
              <a:rPr lang="fi-FI" sz="1400" b="1" dirty="0"/>
              <a:t> </a:t>
            </a:r>
            <a:r>
              <a:rPr lang="fi-FI" sz="1400" b="1" dirty="0" err="1"/>
              <a:t>thermodynamics</a:t>
            </a:r>
            <a:r>
              <a:rPr lang="fi-FI" sz="1400" b="1" dirty="0"/>
              <a:t> is </a:t>
            </a:r>
            <a:r>
              <a:rPr lang="fi-FI" sz="1400" b="1" dirty="0" err="1"/>
              <a:t>applied</a:t>
            </a:r>
            <a:r>
              <a:rPr lang="fi-FI" sz="1400" b="1" dirty="0"/>
              <a:t> in engineering </a:t>
            </a:r>
            <a:r>
              <a:rPr lang="fi-FI" sz="1400" b="1" dirty="0" err="1"/>
              <a:t>practice</a:t>
            </a:r>
            <a:r>
              <a:rPr lang="fi-FI" sz="1400" b="1" dirty="0"/>
              <a:t>.</a:t>
            </a:r>
          </a:p>
        </p:txBody>
      </p:sp>
      <p:sp>
        <p:nvSpPr>
          <p:cNvPr id="7" name="TextBox 6">
            <a:extLst>
              <a:ext uri="{FF2B5EF4-FFF2-40B4-BE49-F238E27FC236}">
                <a16:creationId xmlns:a16="http://schemas.microsoft.com/office/drawing/2014/main" id="{BE8227A3-06DE-4735-ABC1-35F6B21583F7}"/>
              </a:ext>
            </a:extLst>
          </p:cNvPr>
          <p:cNvSpPr txBox="1"/>
          <p:nvPr/>
        </p:nvSpPr>
        <p:spPr>
          <a:xfrm>
            <a:off x="367225" y="2210661"/>
            <a:ext cx="8681291" cy="523220"/>
          </a:xfrm>
          <a:prstGeom prst="rect">
            <a:avLst/>
          </a:prstGeom>
          <a:solidFill>
            <a:srgbClr val="00B050"/>
          </a:solidFill>
        </p:spPr>
        <p:txBody>
          <a:bodyPr wrap="square" rtlCol="0">
            <a:spAutoFit/>
          </a:bodyPr>
          <a:lstStyle/>
          <a:p>
            <a:pPr marL="285750" indent="-285750">
              <a:buFont typeface="Arial" panose="020B0604020202020204" pitchFamily="34" charset="0"/>
              <a:buChar char="•"/>
            </a:pPr>
            <a:r>
              <a:rPr lang="fi-FI" sz="1400" b="1" dirty="0"/>
              <a:t>To </a:t>
            </a:r>
            <a:r>
              <a:rPr lang="fi-FI" sz="1400" b="1" dirty="0" err="1"/>
              <a:t>develop</a:t>
            </a:r>
            <a:r>
              <a:rPr lang="fi-FI" sz="1400" b="1" dirty="0"/>
              <a:t> an </a:t>
            </a:r>
            <a:r>
              <a:rPr lang="fi-FI" sz="1400" b="1" dirty="0" err="1"/>
              <a:t>intuitive</a:t>
            </a:r>
            <a:r>
              <a:rPr lang="fi-FI" sz="1400" b="1" dirty="0"/>
              <a:t> </a:t>
            </a:r>
            <a:r>
              <a:rPr lang="fi-FI" sz="1400" b="1" dirty="0" err="1"/>
              <a:t>understanding</a:t>
            </a:r>
            <a:r>
              <a:rPr lang="fi-FI" sz="1400" b="1" dirty="0"/>
              <a:t> of </a:t>
            </a:r>
            <a:r>
              <a:rPr lang="fi-FI" sz="1400" b="1" dirty="0" err="1"/>
              <a:t>thermodynamics</a:t>
            </a:r>
            <a:r>
              <a:rPr lang="fi-FI" sz="1400" b="1" dirty="0"/>
              <a:t> </a:t>
            </a:r>
            <a:r>
              <a:rPr lang="fi-FI" sz="1400" b="1" dirty="0" err="1"/>
              <a:t>by</a:t>
            </a:r>
            <a:r>
              <a:rPr lang="fi-FI" sz="1400" b="1" dirty="0"/>
              <a:t> </a:t>
            </a:r>
            <a:r>
              <a:rPr lang="fi-FI" sz="1400" b="1" dirty="0" err="1"/>
              <a:t>emphasizing</a:t>
            </a:r>
            <a:r>
              <a:rPr lang="fi-FI" sz="1400" b="1" dirty="0"/>
              <a:t> </a:t>
            </a:r>
            <a:r>
              <a:rPr lang="fi-FI" sz="1400" b="1" dirty="0" err="1"/>
              <a:t>the</a:t>
            </a:r>
            <a:r>
              <a:rPr lang="fi-FI" sz="1400" b="1" dirty="0"/>
              <a:t> </a:t>
            </a:r>
            <a:r>
              <a:rPr lang="fi-FI" sz="1400" b="1" dirty="0" err="1"/>
              <a:t>physics</a:t>
            </a:r>
            <a:r>
              <a:rPr lang="fi-FI" sz="1400" b="1" dirty="0"/>
              <a:t> and </a:t>
            </a:r>
            <a:r>
              <a:rPr lang="fi-FI" sz="1400" b="1" dirty="0" err="1"/>
              <a:t>physical</a:t>
            </a:r>
            <a:r>
              <a:rPr lang="fi-FI" sz="1400" b="1" dirty="0"/>
              <a:t> </a:t>
            </a:r>
            <a:r>
              <a:rPr lang="fi-FI" sz="1400" b="1" dirty="0" err="1"/>
              <a:t>arguments</a:t>
            </a:r>
            <a:r>
              <a:rPr lang="fi-FI" sz="1400" b="1" dirty="0"/>
              <a:t> </a:t>
            </a:r>
            <a:r>
              <a:rPr lang="fi-FI" sz="1400" b="1" dirty="0" err="1"/>
              <a:t>that</a:t>
            </a:r>
            <a:r>
              <a:rPr lang="fi-FI" sz="1400" b="1" dirty="0"/>
              <a:t> </a:t>
            </a:r>
            <a:r>
              <a:rPr lang="fi-FI" sz="1400" b="1" dirty="0" err="1"/>
              <a:t>underpin</a:t>
            </a:r>
            <a:r>
              <a:rPr lang="fi-FI" sz="1400" b="1" dirty="0"/>
              <a:t> </a:t>
            </a:r>
            <a:r>
              <a:rPr lang="fi-FI" sz="1400" b="1" dirty="0" err="1"/>
              <a:t>the</a:t>
            </a:r>
            <a:r>
              <a:rPr lang="fi-FI" sz="1400" b="1" dirty="0"/>
              <a:t> </a:t>
            </a:r>
            <a:r>
              <a:rPr lang="fi-FI" sz="1400" b="1" dirty="0" err="1"/>
              <a:t>theory</a:t>
            </a:r>
            <a:r>
              <a:rPr lang="fi-FI" sz="1400" b="1" dirty="0"/>
              <a:t>.</a:t>
            </a:r>
          </a:p>
        </p:txBody>
      </p:sp>
      <p:sp>
        <p:nvSpPr>
          <p:cNvPr id="9" name="TextBox 8">
            <a:extLst>
              <a:ext uri="{FF2B5EF4-FFF2-40B4-BE49-F238E27FC236}">
                <a16:creationId xmlns:a16="http://schemas.microsoft.com/office/drawing/2014/main" id="{CF4D4F84-03CF-469A-B7BA-F25D49BFC2C7}"/>
              </a:ext>
            </a:extLst>
          </p:cNvPr>
          <p:cNvSpPr txBox="1"/>
          <p:nvPr/>
        </p:nvSpPr>
        <p:spPr>
          <a:xfrm>
            <a:off x="367225" y="2810440"/>
            <a:ext cx="8681291" cy="523220"/>
          </a:xfrm>
          <a:prstGeom prst="rect">
            <a:avLst/>
          </a:prstGeom>
          <a:solidFill>
            <a:srgbClr val="92D050"/>
          </a:solidFill>
        </p:spPr>
        <p:txBody>
          <a:bodyPr wrap="square" rtlCol="0">
            <a:spAutoFit/>
          </a:bodyPr>
          <a:lstStyle/>
          <a:p>
            <a:pPr marL="285750" indent="-285750">
              <a:buFont typeface="Arial" panose="020B0604020202020204" pitchFamily="34" charset="0"/>
              <a:buChar char="•"/>
            </a:pPr>
            <a:r>
              <a:rPr lang="en-US" sz="1400" b="1" dirty="0"/>
              <a:t>To present a comprehensive and rigorous treatment of classical thermodynamics while retaining an engineering perspective. </a:t>
            </a:r>
          </a:p>
        </p:txBody>
      </p:sp>
      <p:sp>
        <p:nvSpPr>
          <p:cNvPr id="10" name="TextBox 9">
            <a:extLst>
              <a:ext uri="{FF2B5EF4-FFF2-40B4-BE49-F238E27FC236}">
                <a16:creationId xmlns:a16="http://schemas.microsoft.com/office/drawing/2014/main" id="{8AFF0957-E5B8-42EA-82D9-DBE335EF7A31}"/>
              </a:ext>
            </a:extLst>
          </p:cNvPr>
          <p:cNvSpPr txBox="1"/>
          <p:nvPr/>
        </p:nvSpPr>
        <p:spPr>
          <a:xfrm>
            <a:off x="367225" y="3410219"/>
            <a:ext cx="8681291" cy="523220"/>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US" sz="1400" b="1" dirty="0"/>
              <a:t>To lay the groundwork for subsequent studies in such fields as fluid mechanics, heat transfer and to prepare the students to effectively use thermodynamics in the practice of engineering. </a:t>
            </a:r>
          </a:p>
        </p:txBody>
      </p:sp>
      <p:sp>
        <p:nvSpPr>
          <p:cNvPr id="11" name="TextBox 10">
            <a:extLst>
              <a:ext uri="{FF2B5EF4-FFF2-40B4-BE49-F238E27FC236}">
                <a16:creationId xmlns:a16="http://schemas.microsoft.com/office/drawing/2014/main" id="{8B8D5975-C073-4944-99BE-4CB832E05033}"/>
              </a:ext>
            </a:extLst>
          </p:cNvPr>
          <p:cNvSpPr txBox="1"/>
          <p:nvPr/>
        </p:nvSpPr>
        <p:spPr>
          <a:xfrm>
            <a:off x="367225" y="4010000"/>
            <a:ext cx="8681291" cy="646331"/>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US" sz="1800" b="1" dirty="0">
                <a:solidFill>
                  <a:srgbClr val="FF0000"/>
                </a:solidFill>
              </a:rPr>
              <a:t>To gain a better understanding of our life and achieve a higher quality of lift!!!</a:t>
            </a:r>
          </a:p>
        </p:txBody>
      </p:sp>
    </p:spTree>
    <p:extLst>
      <p:ext uri="{BB962C8B-B14F-4D97-AF65-F5344CB8AC3E}">
        <p14:creationId xmlns:p14="http://schemas.microsoft.com/office/powerpoint/2010/main" val="67876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29565"/>
            <a:ext cx="4485523" cy="584775"/>
          </a:xfrm>
          <a:prstGeom prst="rect">
            <a:avLst/>
          </a:prstGeom>
        </p:spPr>
        <p:txBody>
          <a:bodyPr wrap="none">
            <a:spAutoFit/>
          </a:bodyPr>
          <a:lstStyle/>
          <a:p>
            <a:r>
              <a:rPr lang="pt-BR" sz="3200" b="1" dirty="0"/>
              <a:t>Philosophy and Goals</a:t>
            </a:r>
            <a:endParaRPr lang="fi-FI" sz="3200" b="1" dirty="0"/>
          </a:p>
        </p:txBody>
      </p:sp>
      <p:sp>
        <p:nvSpPr>
          <p:cNvPr id="2" name="Rectangle 1">
            <a:extLst>
              <a:ext uri="{FF2B5EF4-FFF2-40B4-BE49-F238E27FC236}">
                <a16:creationId xmlns:a16="http://schemas.microsoft.com/office/drawing/2014/main" id="{93D15904-2175-487F-9B5B-7A74FB2F3FD0}"/>
              </a:ext>
            </a:extLst>
          </p:cNvPr>
          <p:cNvSpPr/>
          <p:nvPr/>
        </p:nvSpPr>
        <p:spPr>
          <a:xfrm>
            <a:off x="180597" y="4536515"/>
            <a:ext cx="8886285" cy="276999"/>
          </a:xfrm>
          <a:prstGeom prst="rect">
            <a:avLst/>
          </a:prstGeom>
          <a:solidFill>
            <a:schemeClr val="tx2"/>
          </a:solidFill>
        </p:spPr>
        <p:txBody>
          <a:bodyPr wrap="square">
            <a:spAutoFit/>
          </a:bodyPr>
          <a:lstStyle/>
          <a:p>
            <a:pPr marL="285750" indent="-285750">
              <a:buFont typeface="Arial" panose="020B0604020202020204" pitchFamily="34" charset="0"/>
              <a:buChar char="•"/>
            </a:pPr>
            <a:r>
              <a:rPr lang="en-US" sz="1200" b="1" dirty="0"/>
              <a:t>Encourages creative thinking and development of a deeper understanding and intuitive feel for thermodynamics.</a:t>
            </a:r>
          </a:p>
        </p:txBody>
      </p:sp>
      <p:sp>
        <p:nvSpPr>
          <p:cNvPr id="3" name="TextBox 2">
            <a:extLst>
              <a:ext uri="{FF2B5EF4-FFF2-40B4-BE49-F238E27FC236}">
                <a16:creationId xmlns:a16="http://schemas.microsoft.com/office/drawing/2014/main" id="{E7ABB4BA-D115-47C2-8DD4-83BD382D80A1}"/>
              </a:ext>
            </a:extLst>
          </p:cNvPr>
          <p:cNvSpPr txBox="1"/>
          <p:nvPr/>
        </p:nvSpPr>
        <p:spPr>
          <a:xfrm>
            <a:off x="180597" y="882416"/>
            <a:ext cx="8886285" cy="646331"/>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US" sz="1200" b="1" dirty="0"/>
              <a:t>In this course you will be introduced to properties of matter (Temperature, Pressure, Enthalpy, Specific Volume, Entropy, etc.) and governing laws which can be used to describe the behavior of matter and its interaction with the surrounding environment. </a:t>
            </a:r>
          </a:p>
        </p:txBody>
      </p:sp>
      <p:sp>
        <p:nvSpPr>
          <p:cNvPr id="5" name="TextBox 4">
            <a:extLst>
              <a:ext uri="{FF2B5EF4-FFF2-40B4-BE49-F238E27FC236}">
                <a16:creationId xmlns:a16="http://schemas.microsoft.com/office/drawing/2014/main" id="{F3B7173E-47A1-4756-A678-876F87A434CD}"/>
              </a:ext>
            </a:extLst>
          </p:cNvPr>
          <p:cNvSpPr txBox="1"/>
          <p:nvPr/>
        </p:nvSpPr>
        <p:spPr>
          <a:xfrm>
            <a:off x="180597" y="1615477"/>
            <a:ext cx="8886285" cy="461665"/>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US" sz="1200" b="1" dirty="0"/>
              <a:t>You will learn how to identify systems and to use thermodynamic analysis to describe the behavior of the system in terms of properties and processes. </a:t>
            </a:r>
          </a:p>
        </p:txBody>
      </p:sp>
      <p:sp>
        <p:nvSpPr>
          <p:cNvPr id="6" name="TextBox 5">
            <a:extLst>
              <a:ext uri="{FF2B5EF4-FFF2-40B4-BE49-F238E27FC236}">
                <a16:creationId xmlns:a16="http://schemas.microsoft.com/office/drawing/2014/main" id="{34D1E6D3-2340-4DDB-ABA9-42C4E9E3E64E}"/>
              </a:ext>
            </a:extLst>
          </p:cNvPr>
          <p:cNvSpPr txBox="1"/>
          <p:nvPr/>
        </p:nvSpPr>
        <p:spPr>
          <a:xfrm>
            <a:off x="180597" y="2163872"/>
            <a:ext cx="8886285" cy="461665"/>
          </a:xfrm>
          <a:prstGeom prst="rect">
            <a:avLst/>
          </a:prstGeom>
          <a:solidFill>
            <a:srgbClr val="92D050"/>
          </a:solidFill>
        </p:spPr>
        <p:txBody>
          <a:bodyPr wrap="square" rtlCol="0">
            <a:spAutoFit/>
          </a:bodyPr>
          <a:lstStyle/>
          <a:p>
            <a:pPr marL="285750" indent="-285750">
              <a:buFont typeface="Arial" panose="020B0604020202020204" pitchFamily="34" charset="0"/>
              <a:buChar char="•"/>
            </a:pPr>
            <a:r>
              <a:rPr lang="en-US" sz="1200" b="1" dirty="0"/>
              <a:t>Understanding how to apply these concepts is a powerful tool for the engineer, enabling the evaluation of material states (phases) under different conditions and the maximum efficiency achievable with various power cycles. </a:t>
            </a:r>
          </a:p>
        </p:txBody>
      </p:sp>
      <p:sp>
        <p:nvSpPr>
          <p:cNvPr id="7" name="TextBox 6">
            <a:extLst>
              <a:ext uri="{FF2B5EF4-FFF2-40B4-BE49-F238E27FC236}">
                <a16:creationId xmlns:a16="http://schemas.microsoft.com/office/drawing/2014/main" id="{B0FAED74-B82B-4742-8CFA-2A0FDBC308A3}"/>
              </a:ext>
            </a:extLst>
          </p:cNvPr>
          <p:cNvSpPr txBox="1"/>
          <p:nvPr/>
        </p:nvSpPr>
        <p:spPr>
          <a:xfrm>
            <a:off x="180597" y="2712267"/>
            <a:ext cx="8886285" cy="461665"/>
          </a:xfrm>
          <a:prstGeom prst="rect">
            <a:avLst/>
          </a:prstGeom>
          <a:solidFill>
            <a:srgbClr val="00B050"/>
          </a:solidFill>
        </p:spPr>
        <p:txBody>
          <a:bodyPr wrap="square" rtlCol="0">
            <a:spAutoFit/>
          </a:bodyPr>
          <a:lstStyle/>
          <a:p>
            <a:pPr marL="285750" indent="-285750">
              <a:buFont typeface="Arial" panose="020B0604020202020204" pitchFamily="34" charset="0"/>
              <a:buChar char="•"/>
            </a:pPr>
            <a:r>
              <a:rPr lang="en-US" sz="1200" b="1" dirty="0"/>
              <a:t>After completing this course, you should be able to define and describe properties and processes used in thermodynamic analysis and the governing laws. </a:t>
            </a:r>
          </a:p>
        </p:txBody>
      </p:sp>
      <p:sp>
        <p:nvSpPr>
          <p:cNvPr id="9" name="TextBox 8">
            <a:extLst>
              <a:ext uri="{FF2B5EF4-FFF2-40B4-BE49-F238E27FC236}">
                <a16:creationId xmlns:a16="http://schemas.microsoft.com/office/drawing/2014/main" id="{15643415-8B5C-4105-A92A-BEEC70D1CC0B}"/>
              </a:ext>
            </a:extLst>
          </p:cNvPr>
          <p:cNvSpPr txBox="1"/>
          <p:nvPr/>
        </p:nvSpPr>
        <p:spPr>
          <a:xfrm>
            <a:off x="180597" y="3260662"/>
            <a:ext cx="8886285" cy="461665"/>
          </a:xfrm>
          <a:prstGeom prst="rect">
            <a:avLst/>
          </a:prstGeom>
          <a:solidFill>
            <a:srgbClr val="00B0F0"/>
          </a:solidFill>
        </p:spPr>
        <p:txBody>
          <a:bodyPr wrap="square" rtlCol="0">
            <a:spAutoFit/>
          </a:bodyPr>
          <a:lstStyle/>
          <a:p>
            <a:pPr marL="285750" indent="-285750">
              <a:buFont typeface="Arial" panose="020B0604020202020204" pitchFamily="34" charset="0"/>
              <a:buChar char="•"/>
            </a:pPr>
            <a:r>
              <a:rPr lang="en-US" sz="1200" b="1" dirty="0"/>
              <a:t>In addition, you should be able to apply control volume analysis and thermodynamic principles to solve problems involving power and refrigeration cycles.</a:t>
            </a:r>
          </a:p>
        </p:txBody>
      </p:sp>
      <p:sp>
        <p:nvSpPr>
          <p:cNvPr id="10" name="TextBox 9">
            <a:extLst>
              <a:ext uri="{FF2B5EF4-FFF2-40B4-BE49-F238E27FC236}">
                <a16:creationId xmlns:a16="http://schemas.microsoft.com/office/drawing/2014/main" id="{E1363CE4-6876-400D-8EC8-EB98906DAEBF}"/>
              </a:ext>
            </a:extLst>
          </p:cNvPr>
          <p:cNvSpPr txBox="1"/>
          <p:nvPr/>
        </p:nvSpPr>
        <p:spPr>
          <a:xfrm>
            <a:off x="180597" y="3809057"/>
            <a:ext cx="8886285" cy="276999"/>
          </a:xfrm>
          <a:prstGeom prst="rect">
            <a:avLst/>
          </a:prstGeom>
          <a:solidFill>
            <a:srgbClr val="0070C0"/>
          </a:solidFill>
        </p:spPr>
        <p:txBody>
          <a:bodyPr wrap="square" rtlCol="0">
            <a:spAutoFit/>
          </a:bodyPr>
          <a:lstStyle/>
          <a:p>
            <a:pPr marL="285750" indent="-285750">
              <a:buFont typeface="Arial" panose="020B0604020202020204" pitchFamily="34" charset="0"/>
              <a:buChar char="•"/>
            </a:pPr>
            <a:r>
              <a:rPr lang="en-US" sz="1200" b="1" dirty="0"/>
              <a:t>Communicates directly to the minds of tomorrow’s engineers in a simple yet precise manner.</a:t>
            </a:r>
          </a:p>
        </p:txBody>
      </p:sp>
      <p:sp>
        <p:nvSpPr>
          <p:cNvPr id="11" name="TextBox 10">
            <a:extLst>
              <a:ext uri="{FF2B5EF4-FFF2-40B4-BE49-F238E27FC236}">
                <a16:creationId xmlns:a16="http://schemas.microsoft.com/office/drawing/2014/main" id="{EEC76FD6-F14E-485A-848E-B79A00E9E46A}"/>
              </a:ext>
            </a:extLst>
          </p:cNvPr>
          <p:cNvSpPr txBox="1"/>
          <p:nvPr/>
        </p:nvSpPr>
        <p:spPr>
          <a:xfrm>
            <a:off x="180597" y="4172786"/>
            <a:ext cx="8886285" cy="276999"/>
          </a:xfrm>
          <a:prstGeom prst="rect">
            <a:avLst/>
          </a:prstGeom>
          <a:solidFill>
            <a:srgbClr val="7030A0"/>
          </a:solidFill>
        </p:spPr>
        <p:txBody>
          <a:bodyPr wrap="square" rtlCol="0">
            <a:spAutoFit/>
          </a:bodyPr>
          <a:lstStyle/>
          <a:p>
            <a:pPr marL="285750" indent="-285750">
              <a:buFont typeface="Arial" panose="020B0604020202020204" pitchFamily="34" charset="0"/>
              <a:buChar char="•"/>
            </a:pPr>
            <a:r>
              <a:rPr lang="en-US" sz="1200" b="1" dirty="0"/>
              <a:t>Leads students toward a clear understanding and firm grasp of the basic principles of thermodynamics.</a:t>
            </a:r>
          </a:p>
        </p:txBody>
      </p:sp>
    </p:spTree>
    <p:extLst>
      <p:ext uri="{BB962C8B-B14F-4D97-AF65-F5344CB8AC3E}">
        <p14:creationId xmlns:p14="http://schemas.microsoft.com/office/powerpoint/2010/main" val="31393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5740674" cy="584775"/>
          </a:xfrm>
          <a:prstGeom prst="rect">
            <a:avLst/>
          </a:prstGeom>
        </p:spPr>
        <p:txBody>
          <a:bodyPr wrap="none">
            <a:spAutoFit/>
          </a:bodyPr>
          <a:lstStyle/>
          <a:p>
            <a:r>
              <a:rPr lang="pt-BR" sz="3200" b="1" dirty="0"/>
              <a:t>Other Materials and Sources</a:t>
            </a:r>
            <a:endParaRPr lang="fi-FI" sz="3200" b="1" dirty="0"/>
          </a:p>
        </p:txBody>
      </p:sp>
      <p:sp>
        <p:nvSpPr>
          <p:cNvPr id="2" name="Rectangle 1">
            <a:extLst>
              <a:ext uri="{FF2B5EF4-FFF2-40B4-BE49-F238E27FC236}">
                <a16:creationId xmlns:a16="http://schemas.microsoft.com/office/drawing/2014/main" id="{93D15904-2175-487F-9B5B-7A74FB2F3FD0}"/>
              </a:ext>
            </a:extLst>
          </p:cNvPr>
          <p:cNvSpPr/>
          <p:nvPr/>
        </p:nvSpPr>
        <p:spPr>
          <a:xfrm>
            <a:off x="197830" y="3494677"/>
            <a:ext cx="3266965" cy="1131079"/>
          </a:xfrm>
          <a:prstGeom prst="rect">
            <a:avLst/>
          </a:prstGeom>
          <a:solidFill>
            <a:srgbClr val="00B0F0"/>
          </a:solidFill>
        </p:spPr>
        <p:txBody>
          <a:bodyPr wrap="square">
            <a:spAutoFit/>
          </a:bodyPr>
          <a:lstStyle/>
          <a:p>
            <a:pPr marL="285750" indent="-285750">
              <a:buFont typeface="Arial" panose="020B0604020202020204" pitchFamily="34" charset="0"/>
              <a:buChar char="•"/>
            </a:pPr>
            <a:r>
              <a:rPr lang="fi-FI" dirty="0" err="1"/>
              <a:t>University</a:t>
            </a:r>
            <a:r>
              <a:rPr lang="fi-FI" dirty="0"/>
              <a:t> of Michigan</a:t>
            </a:r>
          </a:p>
          <a:p>
            <a:r>
              <a:rPr lang="fi-FI" dirty="0"/>
              <a:t>      </a:t>
            </a:r>
            <a:r>
              <a:rPr lang="fi-FI" dirty="0">
                <a:hlinkClick r:id="rId3"/>
              </a:rPr>
              <a:t>https://www.coursera.org/learn/thermodynamics-intro</a:t>
            </a:r>
            <a:endParaRPr lang="fi-FI" dirty="0"/>
          </a:p>
          <a:p>
            <a:pPr marL="285750" indent="-285750">
              <a:buFont typeface="Arial" panose="020B0604020202020204" pitchFamily="34" charset="0"/>
              <a:buChar char="•"/>
            </a:pPr>
            <a:endParaRPr lang="fi-FI" dirty="0"/>
          </a:p>
        </p:txBody>
      </p:sp>
      <p:sp>
        <p:nvSpPr>
          <p:cNvPr id="3" name="TextBox 2">
            <a:extLst>
              <a:ext uri="{FF2B5EF4-FFF2-40B4-BE49-F238E27FC236}">
                <a16:creationId xmlns:a16="http://schemas.microsoft.com/office/drawing/2014/main" id="{D3C85530-6026-49E0-9324-78BE636EEAF2}"/>
              </a:ext>
            </a:extLst>
          </p:cNvPr>
          <p:cNvSpPr txBox="1"/>
          <p:nvPr/>
        </p:nvSpPr>
        <p:spPr>
          <a:xfrm>
            <a:off x="197830" y="1196905"/>
            <a:ext cx="3266965" cy="1131079"/>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US" dirty="0"/>
              <a:t>MITOPENCOURSEWARE:</a:t>
            </a:r>
          </a:p>
          <a:p>
            <a:r>
              <a:rPr lang="fi-FI" dirty="0"/>
              <a:t>      </a:t>
            </a:r>
            <a:r>
              <a:rPr lang="fi-FI" dirty="0">
                <a:hlinkClick r:id="rId4"/>
              </a:rPr>
              <a:t>https://ocw.mit.edu/courses/chemistry/5-60-thermodynamics-kinetics-spring-2008/video-lectures/</a:t>
            </a:r>
            <a:endParaRPr lang="fi-FI" dirty="0"/>
          </a:p>
        </p:txBody>
      </p:sp>
      <p:sp>
        <p:nvSpPr>
          <p:cNvPr id="7" name="TextBox 6">
            <a:extLst>
              <a:ext uri="{FF2B5EF4-FFF2-40B4-BE49-F238E27FC236}">
                <a16:creationId xmlns:a16="http://schemas.microsoft.com/office/drawing/2014/main" id="{FAB94AC0-CAE2-443A-8EFE-B21C0C463C6E}"/>
              </a:ext>
            </a:extLst>
          </p:cNvPr>
          <p:cNvSpPr txBox="1"/>
          <p:nvPr/>
        </p:nvSpPr>
        <p:spPr>
          <a:xfrm>
            <a:off x="197830" y="2449666"/>
            <a:ext cx="3266965" cy="923330"/>
          </a:xfrm>
          <a:prstGeom prst="rect">
            <a:avLst/>
          </a:prstGeom>
          <a:solidFill>
            <a:srgbClr val="92D050"/>
          </a:solidFill>
        </p:spPr>
        <p:txBody>
          <a:bodyPr wrap="square">
            <a:spAutoFit/>
          </a:bodyPr>
          <a:lstStyle/>
          <a:p>
            <a:pPr marL="285750" indent="-285750">
              <a:buFont typeface="Arial" panose="020B0604020202020204" pitchFamily="34" charset="0"/>
              <a:buChar char="•"/>
            </a:pPr>
            <a:r>
              <a:rPr lang="fi-FI" dirty="0"/>
              <a:t>NASA</a:t>
            </a:r>
          </a:p>
          <a:p>
            <a:pPr marL="285750" indent="-285750">
              <a:buFont typeface="Arial" panose="020B0604020202020204" pitchFamily="34" charset="0"/>
              <a:buChar char="•"/>
            </a:pPr>
            <a:endParaRPr lang="fi-FI" dirty="0"/>
          </a:p>
          <a:p>
            <a:r>
              <a:rPr lang="fi-FI" dirty="0"/>
              <a:t>      </a:t>
            </a:r>
            <a:r>
              <a:rPr lang="fi-FI" dirty="0">
                <a:hlinkClick r:id="rId5"/>
              </a:rPr>
              <a:t>https://www.grc.nasa.gov/www/k-12/airplane/thermo.html</a:t>
            </a:r>
            <a:endParaRPr lang="fi-FI" dirty="0"/>
          </a:p>
        </p:txBody>
      </p:sp>
      <p:pic>
        <p:nvPicPr>
          <p:cNvPr id="9" name="Picture 8">
            <a:extLst>
              <a:ext uri="{FF2B5EF4-FFF2-40B4-BE49-F238E27FC236}">
                <a16:creationId xmlns:a16="http://schemas.microsoft.com/office/drawing/2014/main" id="{60B501A6-AB8B-48B3-B6CC-C322BB8E3136}"/>
              </a:ext>
            </a:extLst>
          </p:cNvPr>
          <p:cNvPicPr>
            <a:picLocks noChangeAspect="1"/>
          </p:cNvPicPr>
          <p:nvPr/>
        </p:nvPicPr>
        <p:blipFill>
          <a:blip r:embed="rId6"/>
          <a:stretch>
            <a:fillRect/>
          </a:stretch>
        </p:blipFill>
        <p:spPr>
          <a:xfrm>
            <a:off x="4061552" y="760456"/>
            <a:ext cx="4546768" cy="1914240"/>
          </a:xfrm>
          <a:prstGeom prst="rect">
            <a:avLst/>
          </a:prstGeom>
        </p:spPr>
      </p:pic>
      <p:pic>
        <p:nvPicPr>
          <p:cNvPr id="13" name="Picture 12">
            <a:extLst>
              <a:ext uri="{FF2B5EF4-FFF2-40B4-BE49-F238E27FC236}">
                <a16:creationId xmlns:a16="http://schemas.microsoft.com/office/drawing/2014/main" id="{C8807465-A688-44DF-ACB5-2B33C76434B4}"/>
              </a:ext>
            </a:extLst>
          </p:cNvPr>
          <p:cNvPicPr>
            <a:picLocks noChangeAspect="1"/>
          </p:cNvPicPr>
          <p:nvPr/>
        </p:nvPicPr>
        <p:blipFill>
          <a:blip r:embed="rId7"/>
          <a:stretch>
            <a:fillRect/>
          </a:stretch>
        </p:blipFill>
        <p:spPr>
          <a:xfrm>
            <a:off x="4061553" y="2699676"/>
            <a:ext cx="4546768" cy="1620333"/>
          </a:xfrm>
          <a:prstGeom prst="rect">
            <a:avLst/>
          </a:prstGeom>
        </p:spPr>
      </p:pic>
      <p:pic>
        <p:nvPicPr>
          <p:cNvPr id="11" name="Picture 10">
            <a:extLst>
              <a:ext uri="{FF2B5EF4-FFF2-40B4-BE49-F238E27FC236}">
                <a16:creationId xmlns:a16="http://schemas.microsoft.com/office/drawing/2014/main" id="{E1306F9F-05EC-4162-8B07-E60B6ABF9AAE}"/>
              </a:ext>
            </a:extLst>
          </p:cNvPr>
          <p:cNvPicPr>
            <a:picLocks noChangeAspect="1"/>
          </p:cNvPicPr>
          <p:nvPr/>
        </p:nvPicPr>
        <p:blipFill>
          <a:blip r:embed="rId8"/>
          <a:stretch>
            <a:fillRect/>
          </a:stretch>
        </p:blipFill>
        <p:spPr>
          <a:xfrm>
            <a:off x="6146743" y="3614891"/>
            <a:ext cx="2461577" cy="2021730"/>
          </a:xfrm>
          <a:prstGeom prst="rect">
            <a:avLst/>
          </a:prstGeom>
        </p:spPr>
      </p:pic>
    </p:spTree>
    <p:extLst>
      <p:ext uri="{BB962C8B-B14F-4D97-AF65-F5344CB8AC3E}">
        <p14:creationId xmlns:p14="http://schemas.microsoft.com/office/powerpoint/2010/main" val="3158004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DA28F4-8253-42BD-8A0B-95005AC592CF}"/>
              </a:ext>
            </a:extLst>
          </p:cNvPr>
          <p:cNvSpPr>
            <a:spLocks noGrp="1"/>
          </p:cNvSpPr>
          <p:nvPr>
            <p:ph type="body" sz="half" idx="10"/>
          </p:nvPr>
        </p:nvSpPr>
        <p:spPr>
          <a:xfrm>
            <a:off x="287363" y="223017"/>
            <a:ext cx="8856637" cy="492443"/>
          </a:xfrm>
        </p:spPr>
        <p:txBody>
          <a:bodyPr wrap="square">
            <a:spAutoFit/>
          </a:bodyPr>
          <a:lstStyle/>
          <a:p>
            <a:r>
              <a:rPr lang="en-US" sz="3200" dirty="0"/>
              <a:t>Problem-solving technique</a:t>
            </a:r>
            <a:endParaRPr lang="fi-FI" sz="3200" dirty="0"/>
          </a:p>
        </p:txBody>
      </p:sp>
      <p:sp>
        <p:nvSpPr>
          <p:cNvPr id="8" name="Rectangle 7">
            <a:extLst>
              <a:ext uri="{FF2B5EF4-FFF2-40B4-BE49-F238E27FC236}">
                <a16:creationId xmlns:a16="http://schemas.microsoft.com/office/drawing/2014/main" id="{6DF62476-4091-4AA4-9071-E21028CF3478}"/>
              </a:ext>
            </a:extLst>
          </p:cNvPr>
          <p:cNvSpPr/>
          <p:nvPr/>
        </p:nvSpPr>
        <p:spPr>
          <a:xfrm>
            <a:off x="5045196" y="769973"/>
            <a:ext cx="2646878" cy="300082"/>
          </a:xfrm>
          <a:prstGeom prst="rect">
            <a:avLst/>
          </a:prstGeom>
        </p:spPr>
        <p:txBody>
          <a:bodyPr wrap="none">
            <a:spAutoFit/>
          </a:bodyPr>
          <a:lstStyle/>
          <a:p>
            <a:r>
              <a:rPr lang="fi-FI" dirty="0"/>
              <a:t>Engineering Software </a:t>
            </a:r>
            <a:r>
              <a:rPr lang="fi-FI" dirty="0" err="1"/>
              <a:t>Packages</a:t>
            </a:r>
            <a:endParaRPr lang="fi-FI" dirty="0"/>
          </a:p>
        </p:txBody>
      </p:sp>
      <p:pic>
        <p:nvPicPr>
          <p:cNvPr id="10" name="Picture 9" descr="A picture containing text, clipart&#10;&#10;Description automatically generated">
            <a:extLst>
              <a:ext uri="{FF2B5EF4-FFF2-40B4-BE49-F238E27FC236}">
                <a16:creationId xmlns:a16="http://schemas.microsoft.com/office/drawing/2014/main" id="{E0889656-C6CD-4954-B1A6-471133E5C576}"/>
              </a:ext>
            </a:extLst>
          </p:cNvPr>
          <p:cNvPicPr>
            <a:picLocks noChangeAspect="1"/>
          </p:cNvPicPr>
          <p:nvPr/>
        </p:nvPicPr>
        <p:blipFill>
          <a:blip r:embed="rId3"/>
          <a:stretch>
            <a:fillRect/>
          </a:stretch>
        </p:blipFill>
        <p:spPr>
          <a:xfrm>
            <a:off x="4850881" y="1203165"/>
            <a:ext cx="3476625" cy="1314450"/>
          </a:xfrm>
          <a:prstGeom prst="rect">
            <a:avLst/>
          </a:prstGeom>
        </p:spPr>
      </p:pic>
      <p:pic>
        <p:nvPicPr>
          <p:cNvPr id="1026" name="Picture 2" descr="The Python Logo | Python Software Foundation">
            <a:extLst>
              <a:ext uri="{FF2B5EF4-FFF2-40B4-BE49-F238E27FC236}">
                <a16:creationId xmlns:a16="http://schemas.microsoft.com/office/drawing/2014/main" id="{F2427A63-89E6-4FA6-A592-692B2A511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681" y="2611598"/>
            <a:ext cx="394335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 company name&#10;&#10;Description automatically generated">
            <a:extLst>
              <a:ext uri="{FF2B5EF4-FFF2-40B4-BE49-F238E27FC236}">
                <a16:creationId xmlns:a16="http://schemas.microsoft.com/office/drawing/2014/main" id="{6D17F0F9-A43A-41C6-BE6A-207409B3565E}"/>
              </a:ext>
            </a:extLst>
          </p:cNvPr>
          <p:cNvPicPr>
            <a:picLocks noChangeAspect="1"/>
          </p:cNvPicPr>
          <p:nvPr/>
        </p:nvPicPr>
        <p:blipFill>
          <a:blip r:embed="rId5"/>
          <a:stretch>
            <a:fillRect/>
          </a:stretch>
        </p:blipFill>
        <p:spPr>
          <a:xfrm>
            <a:off x="4715681" y="4140191"/>
            <a:ext cx="3619500" cy="1266825"/>
          </a:xfrm>
          <a:prstGeom prst="rect">
            <a:avLst/>
          </a:prstGeom>
        </p:spPr>
      </p:pic>
      <p:sp>
        <p:nvSpPr>
          <p:cNvPr id="11" name="TextBox 10">
            <a:extLst>
              <a:ext uri="{FF2B5EF4-FFF2-40B4-BE49-F238E27FC236}">
                <a16:creationId xmlns:a16="http://schemas.microsoft.com/office/drawing/2014/main" id="{35DC2B04-02EA-4E13-8794-1C341855ED6E}"/>
              </a:ext>
            </a:extLst>
          </p:cNvPr>
          <p:cNvSpPr txBox="1"/>
          <p:nvPr/>
        </p:nvSpPr>
        <p:spPr>
          <a:xfrm>
            <a:off x="271772" y="1293797"/>
            <a:ext cx="4241472" cy="335156"/>
          </a:xfrm>
          <a:prstGeom prst="rect">
            <a:avLst/>
          </a:prstGeom>
          <a:solidFill>
            <a:srgbClr val="7030A0"/>
          </a:solidFill>
        </p:spPr>
        <p:txBody>
          <a:bodyPr wrap="square">
            <a:spAutoFit/>
          </a:bodyPr>
          <a:lstStyle/>
          <a:p>
            <a:pPr marL="285750" indent="-285750">
              <a:lnSpc>
                <a:spcPct val="150000"/>
              </a:lnSpc>
              <a:buFont typeface="Arial" panose="020B0604020202020204" pitchFamily="34" charset="0"/>
              <a:buChar char="•"/>
            </a:pPr>
            <a:r>
              <a:rPr lang="fi-FI" sz="1200" b="1" dirty="0" err="1"/>
              <a:t>Step</a:t>
            </a:r>
            <a:r>
              <a:rPr lang="fi-FI" sz="1200" b="1" dirty="0"/>
              <a:t> 1: </a:t>
            </a:r>
            <a:r>
              <a:rPr lang="fi-FI" sz="1200" b="1" dirty="0" err="1"/>
              <a:t>Problem</a:t>
            </a:r>
            <a:r>
              <a:rPr lang="fi-FI" sz="1200" b="1" dirty="0"/>
              <a:t> </a:t>
            </a:r>
            <a:r>
              <a:rPr lang="fi-FI" sz="1200" b="1" dirty="0" err="1"/>
              <a:t>Statement</a:t>
            </a:r>
            <a:endParaRPr lang="fi-FI" sz="1200" b="1" dirty="0"/>
          </a:p>
        </p:txBody>
      </p:sp>
      <p:sp>
        <p:nvSpPr>
          <p:cNvPr id="12" name="TextBox 11">
            <a:extLst>
              <a:ext uri="{FF2B5EF4-FFF2-40B4-BE49-F238E27FC236}">
                <a16:creationId xmlns:a16="http://schemas.microsoft.com/office/drawing/2014/main" id="{17A10ED6-075C-4DDC-A877-143D2AE2E946}"/>
              </a:ext>
            </a:extLst>
          </p:cNvPr>
          <p:cNvSpPr txBox="1"/>
          <p:nvPr/>
        </p:nvSpPr>
        <p:spPr>
          <a:xfrm>
            <a:off x="271772" y="1748634"/>
            <a:ext cx="4241472" cy="335156"/>
          </a:xfrm>
          <a:prstGeom prst="rect">
            <a:avLst/>
          </a:prstGeom>
          <a:solidFill>
            <a:srgbClr val="0070C0"/>
          </a:solidFill>
        </p:spPr>
        <p:txBody>
          <a:bodyPr wrap="square">
            <a:spAutoFit/>
          </a:bodyPr>
          <a:lstStyle/>
          <a:p>
            <a:pPr marL="285750" indent="-285750">
              <a:lnSpc>
                <a:spcPct val="150000"/>
              </a:lnSpc>
              <a:buFont typeface="Arial" panose="020B0604020202020204" pitchFamily="34" charset="0"/>
              <a:buChar char="•"/>
            </a:pPr>
            <a:r>
              <a:rPr lang="fi-FI" sz="1200" b="1" dirty="0" err="1"/>
              <a:t>Step</a:t>
            </a:r>
            <a:r>
              <a:rPr lang="fi-FI" sz="1200" b="1" dirty="0"/>
              <a:t> 2: </a:t>
            </a:r>
            <a:r>
              <a:rPr lang="fi-FI" sz="1200" b="1" dirty="0" err="1"/>
              <a:t>Schematic</a:t>
            </a:r>
            <a:endParaRPr lang="fi-FI" sz="1200" b="1" dirty="0"/>
          </a:p>
        </p:txBody>
      </p:sp>
      <p:sp>
        <p:nvSpPr>
          <p:cNvPr id="14" name="TextBox 13">
            <a:extLst>
              <a:ext uri="{FF2B5EF4-FFF2-40B4-BE49-F238E27FC236}">
                <a16:creationId xmlns:a16="http://schemas.microsoft.com/office/drawing/2014/main" id="{775C3867-106F-4B20-A675-0F8618CF5799}"/>
              </a:ext>
            </a:extLst>
          </p:cNvPr>
          <p:cNvSpPr txBox="1"/>
          <p:nvPr/>
        </p:nvSpPr>
        <p:spPr>
          <a:xfrm>
            <a:off x="271772" y="2203471"/>
            <a:ext cx="4241472" cy="335156"/>
          </a:xfrm>
          <a:prstGeom prst="rect">
            <a:avLst/>
          </a:prstGeom>
          <a:solidFill>
            <a:srgbClr val="00B0F0"/>
          </a:solidFill>
        </p:spPr>
        <p:txBody>
          <a:bodyPr wrap="square">
            <a:spAutoFit/>
          </a:bodyPr>
          <a:lstStyle/>
          <a:p>
            <a:pPr marL="285750" indent="-285750">
              <a:lnSpc>
                <a:spcPct val="150000"/>
              </a:lnSpc>
              <a:buFont typeface="Arial" panose="020B0604020202020204" pitchFamily="34" charset="0"/>
              <a:buChar char="•"/>
            </a:pPr>
            <a:r>
              <a:rPr lang="en-US" sz="1200" b="1" dirty="0"/>
              <a:t>Step 3: Assumptions and Approximations</a:t>
            </a:r>
          </a:p>
        </p:txBody>
      </p:sp>
      <p:sp>
        <p:nvSpPr>
          <p:cNvPr id="16" name="TextBox 15">
            <a:extLst>
              <a:ext uri="{FF2B5EF4-FFF2-40B4-BE49-F238E27FC236}">
                <a16:creationId xmlns:a16="http://schemas.microsoft.com/office/drawing/2014/main" id="{2A68629C-CF12-4019-BC76-1EAB9830CE28}"/>
              </a:ext>
            </a:extLst>
          </p:cNvPr>
          <p:cNvSpPr txBox="1"/>
          <p:nvPr/>
        </p:nvSpPr>
        <p:spPr>
          <a:xfrm>
            <a:off x="271772" y="2658308"/>
            <a:ext cx="4241472" cy="335156"/>
          </a:xfrm>
          <a:prstGeom prst="rect">
            <a:avLst/>
          </a:prstGeom>
          <a:solidFill>
            <a:srgbClr val="00B050"/>
          </a:solidFill>
        </p:spPr>
        <p:txBody>
          <a:bodyPr wrap="square">
            <a:spAutoFit/>
          </a:bodyPr>
          <a:lstStyle/>
          <a:p>
            <a:pPr marL="285750" indent="-285750">
              <a:lnSpc>
                <a:spcPct val="150000"/>
              </a:lnSpc>
              <a:buFont typeface="Arial" panose="020B0604020202020204" pitchFamily="34" charset="0"/>
              <a:buChar char="•"/>
            </a:pPr>
            <a:r>
              <a:rPr lang="fi-FI" sz="1200" b="1" dirty="0" err="1"/>
              <a:t>Step</a:t>
            </a:r>
            <a:r>
              <a:rPr lang="fi-FI" sz="1200" b="1" dirty="0"/>
              <a:t> 4: </a:t>
            </a:r>
            <a:r>
              <a:rPr lang="fi-FI" sz="1200" b="1" dirty="0" err="1"/>
              <a:t>Physical</a:t>
            </a:r>
            <a:r>
              <a:rPr lang="fi-FI" sz="1200" b="1" dirty="0"/>
              <a:t> </a:t>
            </a:r>
            <a:r>
              <a:rPr lang="fi-FI" sz="1200" b="1" dirty="0" err="1"/>
              <a:t>Laws</a:t>
            </a:r>
            <a:endParaRPr lang="fi-FI" sz="1200" b="1" dirty="0"/>
          </a:p>
        </p:txBody>
      </p:sp>
      <p:sp>
        <p:nvSpPr>
          <p:cNvPr id="18" name="TextBox 17">
            <a:extLst>
              <a:ext uri="{FF2B5EF4-FFF2-40B4-BE49-F238E27FC236}">
                <a16:creationId xmlns:a16="http://schemas.microsoft.com/office/drawing/2014/main" id="{2E63F9BD-4E5B-4933-907F-F1413900AE0C}"/>
              </a:ext>
            </a:extLst>
          </p:cNvPr>
          <p:cNvSpPr txBox="1"/>
          <p:nvPr/>
        </p:nvSpPr>
        <p:spPr>
          <a:xfrm>
            <a:off x="271772" y="3113145"/>
            <a:ext cx="4241472" cy="276999"/>
          </a:xfrm>
          <a:prstGeom prst="rect">
            <a:avLst/>
          </a:prstGeom>
          <a:solidFill>
            <a:srgbClr val="92D050"/>
          </a:solidFill>
        </p:spPr>
        <p:txBody>
          <a:bodyPr wrap="square">
            <a:spAutoFit/>
          </a:bodyPr>
          <a:lstStyle/>
          <a:p>
            <a:pPr marL="285750" indent="-285750">
              <a:buFont typeface="Arial" panose="020B0604020202020204" pitchFamily="34" charset="0"/>
              <a:buChar char="•"/>
            </a:pPr>
            <a:r>
              <a:rPr lang="fi-FI" sz="1200" b="1" dirty="0" err="1"/>
              <a:t>Step</a:t>
            </a:r>
            <a:r>
              <a:rPr lang="fi-FI" sz="1200" b="1" dirty="0"/>
              <a:t> 5: </a:t>
            </a:r>
            <a:r>
              <a:rPr lang="fi-FI" sz="1200" b="1" dirty="0" err="1"/>
              <a:t>Properties</a:t>
            </a:r>
            <a:endParaRPr lang="en-US" sz="1200" b="1" dirty="0"/>
          </a:p>
        </p:txBody>
      </p:sp>
      <p:sp>
        <p:nvSpPr>
          <p:cNvPr id="20" name="TextBox 19">
            <a:extLst>
              <a:ext uri="{FF2B5EF4-FFF2-40B4-BE49-F238E27FC236}">
                <a16:creationId xmlns:a16="http://schemas.microsoft.com/office/drawing/2014/main" id="{ABDD6C8E-248B-4D9B-A06C-BBAAABBE82C5}"/>
              </a:ext>
            </a:extLst>
          </p:cNvPr>
          <p:cNvSpPr txBox="1"/>
          <p:nvPr/>
        </p:nvSpPr>
        <p:spPr>
          <a:xfrm>
            <a:off x="271772" y="3502643"/>
            <a:ext cx="4241472" cy="335156"/>
          </a:xfrm>
          <a:prstGeom prst="rect">
            <a:avLst/>
          </a:prstGeom>
          <a:solidFill>
            <a:srgbClr val="FFFF00"/>
          </a:solidFill>
        </p:spPr>
        <p:txBody>
          <a:bodyPr wrap="square">
            <a:spAutoFit/>
          </a:bodyPr>
          <a:lstStyle/>
          <a:p>
            <a:pPr marL="285750" indent="-285750">
              <a:lnSpc>
                <a:spcPct val="150000"/>
              </a:lnSpc>
              <a:buFont typeface="Arial" panose="020B0604020202020204" pitchFamily="34" charset="0"/>
              <a:buChar char="•"/>
            </a:pPr>
            <a:r>
              <a:rPr lang="fi-FI" sz="1200" b="1" dirty="0" err="1"/>
              <a:t>Step</a:t>
            </a:r>
            <a:r>
              <a:rPr lang="fi-FI" sz="1200" b="1" dirty="0"/>
              <a:t> 6: </a:t>
            </a:r>
            <a:r>
              <a:rPr lang="fi-FI" sz="1200" b="1" dirty="0" err="1"/>
              <a:t>Calculations</a:t>
            </a:r>
            <a:endParaRPr lang="fi-FI" sz="1200" b="1" dirty="0"/>
          </a:p>
        </p:txBody>
      </p:sp>
      <p:sp>
        <p:nvSpPr>
          <p:cNvPr id="22" name="TextBox 21">
            <a:extLst>
              <a:ext uri="{FF2B5EF4-FFF2-40B4-BE49-F238E27FC236}">
                <a16:creationId xmlns:a16="http://schemas.microsoft.com/office/drawing/2014/main" id="{778C2DD2-6341-4660-8E92-D9E67EC295B9}"/>
              </a:ext>
            </a:extLst>
          </p:cNvPr>
          <p:cNvSpPr txBox="1"/>
          <p:nvPr/>
        </p:nvSpPr>
        <p:spPr>
          <a:xfrm>
            <a:off x="271772" y="3957480"/>
            <a:ext cx="4241472" cy="612155"/>
          </a:xfrm>
          <a:prstGeom prst="rect">
            <a:avLst/>
          </a:prstGeom>
          <a:solidFill>
            <a:srgbClr val="FF0000"/>
          </a:solidFill>
        </p:spPr>
        <p:txBody>
          <a:bodyPr wrap="square">
            <a:spAutoFit/>
          </a:bodyPr>
          <a:lstStyle/>
          <a:p>
            <a:pPr marL="285750" indent="-285750">
              <a:lnSpc>
                <a:spcPct val="150000"/>
              </a:lnSpc>
              <a:buFont typeface="Arial" panose="020B0604020202020204" pitchFamily="34" charset="0"/>
              <a:buChar char="•"/>
            </a:pPr>
            <a:r>
              <a:rPr lang="en-US" sz="1200" b="1" dirty="0"/>
              <a:t>Step 7: Reasoning, Verification</a:t>
            </a:r>
            <a:r>
              <a:rPr lang="en-US" sz="1200" b="1"/>
              <a:t>, </a:t>
            </a:r>
            <a:r>
              <a:rPr lang="en-US" sz="1200" b="1" dirty="0"/>
              <a:t>C</a:t>
            </a:r>
            <a:r>
              <a:rPr lang="en-US" sz="1200" b="1"/>
              <a:t>onclusion </a:t>
            </a:r>
            <a:r>
              <a:rPr lang="en-US" sz="1200" b="1" dirty="0"/>
              <a:t>and Discussion</a:t>
            </a:r>
            <a:endParaRPr lang="fi-FI" sz="1200" b="1" dirty="0"/>
          </a:p>
        </p:txBody>
      </p:sp>
    </p:spTree>
    <p:extLst>
      <p:ext uri="{BB962C8B-B14F-4D97-AF65-F5344CB8AC3E}">
        <p14:creationId xmlns:p14="http://schemas.microsoft.com/office/powerpoint/2010/main" val="1923659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3">
            <a:extLst>
              <a:ext uri="{FF2B5EF4-FFF2-40B4-BE49-F238E27FC236}">
                <a16:creationId xmlns:a16="http://schemas.microsoft.com/office/drawing/2014/main" id="{DC9243E2-ADB4-4344-9B1D-1B90A72E7374}"/>
              </a:ext>
            </a:extLst>
          </p:cNvPr>
          <p:cNvSpPr txBox="1">
            <a:spLocks/>
          </p:cNvSpPr>
          <p:nvPr/>
        </p:nvSpPr>
        <p:spPr>
          <a:xfrm>
            <a:off x="171029" y="2593973"/>
            <a:ext cx="8801942" cy="527054"/>
          </a:xfrm>
          <a:prstGeom prst="rect">
            <a:avLst/>
          </a:prstGeom>
        </p:spPr>
        <p:txBody>
          <a:bodyPr/>
          <a:lstStyle>
            <a:lvl1pPr marL="0" indent="0" algn="l" defTabSz="685733" rtl="0" eaLnBrk="1" latinLnBrk="0" hangingPunct="1">
              <a:lnSpc>
                <a:spcPct val="90000"/>
              </a:lnSpc>
              <a:spcBef>
                <a:spcPts val="750"/>
              </a:spcBef>
              <a:buFont typeface="Arial"/>
              <a:buNone/>
              <a:defRPr sz="2400" b="1" kern="1200" baseline="0">
                <a:solidFill>
                  <a:schemeClr val="bg1">
                    <a:lumMod val="85000"/>
                    <a:alpha val="62000"/>
                  </a:schemeClr>
                </a:solidFill>
                <a:latin typeface="+mn-lt"/>
                <a:ea typeface="+mn-ea"/>
                <a:cs typeface="+mn-cs"/>
              </a:defRPr>
            </a:lvl1pPr>
            <a:lvl2pPr marL="342866" indent="0" algn="l" defTabSz="685733" rtl="0" eaLnBrk="1" latinLnBrk="0" hangingPunct="1">
              <a:lnSpc>
                <a:spcPct val="90000"/>
              </a:lnSpc>
              <a:spcBef>
                <a:spcPts val="375"/>
              </a:spcBef>
              <a:buFont typeface="Arial"/>
              <a:buNone/>
              <a:defRPr sz="210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18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150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150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150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150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150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1500" kern="1200">
                <a:solidFill>
                  <a:schemeClr val="tx1"/>
                </a:solidFill>
                <a:latin typeface="+mn-lt"/>
                <a:ea typeface="+mn-ea"/>
                <a:cs typeface="+mn-cs"/>
              </a:defRPr>
            </a:lvl9pPr>
          </a:lstStyle>
          <a:p>
            <a:r>
              <a:rPr lang="en-US" sz="3200">
                <a:solidFill>
                  <a:schemeClr val="accent1">
                    <a:alpha val="62000"/>
                  </a:schemeClr>
                </a:solidFill>
              </a:rPr>
              <a:t>Lecture 1: Introduction and Basic Concepts</a:t>
            </a:r>
            <a:endParaRPr lang="fi-FI" sz="3200" dirty="0">
              <a:solidFill>
                <a:schemeClr val="accent1">
                  <a:alpha val="62000"/>
                </a:schemeClr>
              </a:solidFill>
            </a:endParaRPr>
          </a:p>
        </p:txBody>
      </p:sp>
    </p:spTree>
    <p:extLst>
      <p:ext uri="{BB962C8B-B14F-4D97-AF65-F5344CB8AC3E}">
        <p14:creationId xmlns:p14="http://schemas.microsoft.com/office/powerpoint/2010/main" val="1751112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199675" y="172409"/>
            <a:ext cx="4031873" cy="584775"/>
          </a:xfrm>
          <a:prstGeom prst="rect">
            <a:avLst/>
          </a:prstGeom>
        </p:spPr>
        <p:txBody>
          <a:bodyPr wrap="none">
            <a:spAutoFit/>
          </a:bodyPr>
          <a:lstStyle/>
          <a:p>
            <a:r>
              <a:rPr lang="en-US" sz="3200" b="1" dirty="0"/>
              <a:t>Learning Outcomes</a:t>
            </a:r>
          </a:p>
        </p:txBody>
      </p:sp>
      <p:sp>
        <p:nvSpPr>
          <p:cNvPr id="3" name="Rectangle 2">
            <a:extLst>
              <a:ext uri="{FF2B5EF4-FFF2-40B4-BE49-F238E27FC236}">
                <a16:creationId xmlns:a16="http://schemas.microsoft.com/office/drawing/2014/main" id="{AC31F043-25F5-478F-BF38-869B6112619E}"/>
              </a:ext>
            </a:extLst>
          </p:cNvPr>
          <p:cNvSpPr/>
          <p:nvPr/>
        </p:nvSpPr>
        <p:spPr>
          <a:xfrm>
            <a:off x="98537" y="4657734"/>
            <a:ext cx="5193232" cy="300082"/>
          </a:xfrm>
          <a:prstGeom prst="rect">
            <a:avLst/>
          </a:prstGeom>
          <a:solidFill>
            <a:srgbClr val="FF0000"/>
          </a:solidFill>
        </p:spPr>
        <p:txBody>
          <a:bodyPr wrap="square">
            <a:spAutoFit/>
          </a:bodyPr>
          <a:lstStyle/>
          <a:p>
            <a:pPr marL="285750" indent="-285750" algn="just">
              <a:buFont typeface="Arial" panose="020B0604020202020204" pitchFamily="34" charset="0"/>
              <a:buChar char="•"/>
            </a:pPr>
            <a:r>
              <a:rPr lang="en-US" dirty="0"/>
              <a:t>Introduce an intuitive systematic problem-solving technique.</a:t>
            </a:r>
            <a:endParaRPr lang="fi-FI" dirty="0"/>
          </a:p>
        </p:txBody>
      </p:sp>
      <p:pic>
        <p:nvPicPr>
          <p:cNvPr id="6" name="Picture 5" descr="Diagram&#10;&#10;Description automatically generated">
            <a:extLst>
              <a:ext uri="{FF2B5EF4-FFF2-40B4-BE49-F238E27FC236}">
                <a16:creationId xmlns:a16="http://schemas.microsoft.com/office/drawing/2014/main" id="{1A0A8606-6FA9-4D84-8B01-1399F9B44FDE}"/>
              </a:ext>
            </a:extLst>
          </p:cNvPr>
          <p:cNvPicPr>
            <a:picLocks noChangeAspect="1"/>
          </p:cNvPicPr>
          <p:nvPr/>
        </p:nvPicPr>
        <p:blipFill>
          <a:blip r:embed="rId3"/>
          <a:stretch>
            <a:fillRect/>
          </a:stretch>
        </p:blipFill>
        <p:spPr>
          <a:xfrm>
            <a:off x="5308888" y="619168"/>
            <a:ext cx="3736576" cy="2101824"/>
          </a:xfrm>
          <a:prstGeom prst="rect">
            <a:avLst/>
          </a:prstGeom>
        </p:spPr>
      </p:pic>
      <p:pic>
        <p:nvPicPr>
          <p:cNvPr id="9" name="Picture 8" descr="Diagram&#10;&#10;Description automatically generated">
            <a:extLst>
              <a:ext uri="{FF2B5EF4-FFF2-40B4-BE49-F238E27FC236}">
                <a16:creationId xmlns:a16="http://schemas.microsoft.com/office/drawing/2014/main" id="{3CD720F4-E08F-42A9-9EFE-8F648336FEBC}"/>
              </a:ext>
            </a:extLst>
          </p:cNvPr>
          <p:cNvPicPr>
            <a:picLocks noChangeAspect="1"/>
          </p:cNvPicPr>
          <p:nvPr/>
        </p:nvPicPr>
        <p:blipFill>
          <a:blip r:embed="rId4"/>
          <a:stretch>
            <a:fillRect/>
          </a:stretch>
        </p:blipFill>
        <p:spPr>
          <a:xfrm>
            <a:off x="5390306" y="2931587"/>
            <a:ext cx="3432444" cy="2271849"/>
          </a:xfrm>
          <a:prstGeom prst="rect">
            <a:avLst/>
          </a:prstGeom>
        </p:spPr>
      </p:pic>
      <p:sp>
        <p:nvSpPr>
          <p:cNvPr id="7" name="TextBox 6">
            <a:extLst>
              <a:ext uri="{FF2B5EF4-FFF2-40B4-BE49-F238E27FC236}">
                <a16:creationId xmlns:a16="http://schemas.microsoft.com/office/drawing/2014/main" id="{0078DA4F-5D6F-4DBE-A55B-834E5ECCC909}"/>
              </a:ext>
            </a:extLst>
          </p:cNvPr>
          <p:cNvSpPr txBox="1"/>
          <p:nvPr/>
        </p:nvSpPr>
        <p:spPr>
          <a:xfrm>
            <a:off x="98537" y="1096334"/>
            <a:ext cx="5193232" cy="923330"/>
          </a:xfrm>
          <a:prstGeom prst="rect">
            <a:avLst/>
          </a:prstGeom>
          <a:solidFill>
            <a:srgbClr val="00B0F0"/>
          </a:solidFill>
        </p:spPr>
        <p:txBody>
          <a:bodyPr wrap="square">
            <a:spAutoFit/>
          </a:bodyPr>
          <a:lstStyle/>
          <a:p>
            <a:pPr marL="285750" indent="-285750" algn="just">
              <a:buFont typeface="Arial" panose="020B0604020202020204" pitchFamily="34" charset="0"/>
              <a:buChar char="•"/>
            </a:pPr>
            <a:r>
              <a:rPr lang="en-US" dirty="0"/>
              <a:t>Identify the unique vocabulary associated with thermodynamics through the precise  definition of basic concepts to form a sound foundation for the development of the  principles of thermodynamics.</a:t>
            </a:r>
          </a:p>
        </p:txBody>
      </p:sp>
      <p:sp>
        <p:nvSpPr>
          <p:cNvPr id="10" name="TextBox 9">
            <a:extLst>
              <a:ext uri="{FF2B5EF4-FFF2-40B4-BE49-F238E27FC236}">
                <a16:creationId xmlns:a16="http://schemas.microsoft.com/office/drawing/2014/main" id="{CD3F517B-70D6-447C-98E6-2927E0DCC42E}"/>
              </a:ext>
            </a:extLst>
          </p:cNvPr>
          <p:cNvSpPr txBox="1"/>
          <p:nvPr/>
        </p:nvSpPr>
        <p:spPr>
          <a:xfrm>
            <a:off x="98537" y="2038621"/>
            <a:ext cx="5193232" cy="1131079"/>
          </a:xfrm>
          <a:prstGeom prst="rect">
            <a:avLst/>
          </a:prstGeom>
          <a:solidFill>
            <a:srgbClr val="00B050"/>
          </a:solidFill>
        </p:spPr>
        <p:txBody>
          <a:bodyPr wrap="square">
            <a:spAutoFit/>
          </a:bodyPr>
          <a:lstStyle/>
          <a:p>
            <a:pPr marL="285750" indent="-285750" algn="just">
              <a:buFont typeface="Arial" panose="020B0604020202020204" pitchFamily="34" charset="0"/>
              <a:buChar char="•"/>
            </a:pPr>
            <a:r>
              <a:rPr lang="en-US" dirty="0"/>
              <a:t>Identify SI and English Engineering units, including units for specific volume, pressure, and temperature. Describe the relationship among the Kelvin, Rankine, Celsius, and Fahrenheit temperature scales. Apply appropriate unit conversion factors during calculations.</a:t>
            </a:r>
          </a:p>
        </p:txBody>
      </p:sp>
      <p:sp>
        <p:nvSpPr>
          <p:cNvPr id="11" name="TextBox 10">
            <a:extLst>
              <a:ext uri="{FF2B5EF4-FFF2-40B4-BE49-F238E27FC236}">
                <a16:creationId xmlns:a16="http://schemas.microsoft.com/office/drawing/2014/main" id="{05F4B644-166D-46E1-9972-F07872806C99}"/>
              </a:ext>
            </a:extLst>
          </p:cNvPr>
          <p:cNvSpPr txBox="1"/>
          <p:nvPr/>
        </p:nvSpPr>
        <p:spPr>
          <a:xfrm>
            <a:off x="98537" y="3715447"/>
            <a:ext cx="5193232" cy="923330"/>
          </a:xfrm>
          <a:prstGeom prst="rect">
            <a:avLst/>
          </a:prstGeom>
          <a:solidFill>
            <a:srgbClr val="FFC000"/>
          </a:solidFill>
        </p:spPr>
        <p:txBody>
          <a:bodyPr wrap="square">
            <a:spAutoFit/>
          </a:bodyPr>
          <a:lstStyle/>
          <a:p>
            <a:pPr marL="285750" indent="-285750" algn="just">
              <a:buFont typeface="Arial" panose="020B0604020202020204" pitchFamily="34" charset="0"/>
              <a:buChar char="•"/>
            </a:pPr>
            <a:r>
              <a:rPr lang="en-US" dirty="0"/>
              <a:t>Explain several fundamental concepts used throughout the book, including closed system, control volume, boundary and surroundings, property, state, process, the distinction between extensive and intensive properties, and equilibrium.</a:t>
            </a:r>
          </a:p>
        </p:txBody>
      </p:sp>
      <p:sp>
        <p:nvSpPr>
          <p:cNvPr id="13" name="TextBox 12">
            <a:extLst>
              <a:ext uri="{FF2B5EF4-FFF2-40B4-BE49-F238E27FC236}">
                <a16:creationId xmlns:a16="http://schemas.microsoft.com/office/drawing/2014/main" id="{5210D50C-D722-481E-8067-5FE6C7EAA588}"/>
              </a:ext>
            </a:extLst>
          </p:cNvPr>
          <p:cNvSpPr txBox="1"/>
          <p:nvPr/>
        </p:nvSpPr>
        <p:spPr>
          <a:xfrm>
            <a:off x="98537" y="3188658"/>
            <a:ext cx="5193232" cy="507831"/>
          </a:xfrm>
          <a:prstGeom prst="rect">
            <a:avLst/>
          </a:prstGeom>
          <a:solidFill>
            <a:srgbClr val="92D050"/>
          </a:solidFill>
        </p:spPr>
        <p:txBody>
          <a:bodyPr wrap="square">
            <a:spAutoFit/>
          </a:bodyPr>
          <a:lstStyle/>
          <a:p>
            <a:pPr marL="285750" indent="-285750" algn="just">
              <a:buFont typeface="Arial" panose="020B0604020202020204" pitchFamily="34" charset="0"/>
              <a:buChar char="•"/>
            </a:pPr>
            <a:r>
              <a:rPr lang="en-US" dirty="0"/>
              <a:t>Discuss properties of a system and define density, specific gravity, and specific weight.</a:t>
            </a:r>
          </a:p>
        </p:txBody>
      </p:sp>
      <p:sp>
        <p:nvSpPr>
          <p:cNvPr id="15" name="TextBox 14">
            <a:extLst>
              <a:ext uri="{FF2B5EF4-FFF2-40B4-BE49-F238E27FC236}">
                <a16:creationId xmlns:a16="http://schemas.microsoft.com/office/drawing/2014/main" id="{8A8BF2DF-9559-44CC-80E5-EDE2A220A2F5}"/>
              </a:ext>
            </a:extLst>
          </p:cNvPr>
          <p:cNvSpPr txBox="1"/>
          <p:nvPr/>
        </p:nvSpPr>
        <p:spPr>
          <a:xfrm>
            <a:off x="400421" y="6328503"/>
            <a:ext cx="4572000" cy="507831"/>
          </a:xfrm>
          <a:prstGeom prst="rect">
            <a:avLst/>
          </a:prstGeom>
          <a:noFill/>
        </p:spPr>
        <p:txBody>
          <a:bodyPr wrap="square">
            <a:spAutoFit/>
          </a:bodyPr>
          <a:lstStyle/>
          <a:p>
            <a:pPr marL="285750" indent="-285750">
              <a:buFont typeface="Arial" panose="020B0604020202020204" pitchFamily="34" charset="0"/>
              <a:buChar char="•"/>
            </a:pPr>
            <a:r>
              <a:rPr lang="en-US" dirty="0"/>
              <a:t>Review concepts of temperature, temperature scales, pressure, and absolute and gage pressure.</a:t>
            </a:r>
          </a:p>
        </p:txBody>
      </p:sp>
    </p:spTree>
    <p:extLst>
      <p:ext uri="{BB962C8B-B14F-4D97-AF65-F5344CB8AC3E}">
        <p14:creationId xmlns:p14="http://schemas.microsoft.com/office/powerpoint/2010/main" val="99623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E25CB-F1B3-4363-9A65-48EC144F1405}"/>
              </a:ext>
            </a:extLst>
          </p:cNvPr>
          <p:cNvSpPr>
            <a:spLocks noGrp="1"/>
          </p:cNvSpPr>
          <p:nvPr>
            <p:ph type="body" sz="half" idx="10"/>
          </p:nvPr>
        </p:nvSpPr>
        <p:spPr>
          <a:xfrm>
            <a:off x="287363" y="223017"/>
            <a:ext cx="6322757" cy="1157194"/>
          </a:xfrm>
        </p:spPr>
        <p:txBody>
          <a:bodyPr/>
          <a:lstStyle/>
          <a:p>
            <a:r>
              <a:rPr lang="en-US" dirty="0"/>
              <a:t>Using Thermodynamics</a:t>
            </a:r>
          </a:p>
        </p:txBody>
      </p:sp>
      <p:pic>
        <p:nvPicPr>
          <p:cNvPr id="6" name="Picture 5">
            <a:extLst>
              <a:ext uri="{FF2B5EF4-FFF2-40B4-BE49-F238E27FC236}">
                <a16:creationId xmlns:a16="http://schemas.microsoft.com/office/drawing/2014/main" id="{4DBD6014-2B5B-4037-B7C3-8FE020A66E23}"/>
              </a:ext>
            </a:extLst>
          </p:cNvPr>
          <p:cNvPicPr>
            <a:picLocks noChangeAspect="1"/>
          </p:cNvPicPr>
          <p:nvPr/>
        </p:nvPicPr>
        <p:blipFill rotWithShape="1">
          <a:blip r:embed="rId2"/>
          <a:srcRect r="57527"/>
          <a:stretch/>
        </p:blipFill>
        <p:spPr>
          <a:xfrm rot="5400000">
            <a:off x="981287" y="12088"/>
            <a:ext cx="2336430" cy="4217763"/>
          </a:xfrm>
          <a:prstGeom prst="rect">
            <a:avLst/>
          </a:prstGeom>
        </p:spPr>
      </p:pic>
      <p:pic>
        <p:nvPicPr>
          <p:cNvPr id="7" name="Picture 6">
            <a:extLst>
              <a:ext uri="{FF2B5EF4-FFF2-40B4-BE49-F238E27FC236}">
                <a16:creationId xmlns:a16="http://schemas.microsoft.com/office/drawing/2014/main" id="{3F35BDAB-BC5A-4220-A2A4-3AE2FCD0713A}"/>
              </a:ext>
            </a:extLst>
          </p:cNvPr>
          <p:cNvPicPr>
            <a:picLocks noChangeAspect="1"/>
          </p:cNvPicPr>
          <p:nvPr/>
        </p:nvPicPr>
        <p:blipFill rotWithShape="1">
          <a:blip r:embed="rId2"/>
          <a:srcRect l="42506" r="1"/>
          <a:stretch/>
        </p:blipFill>
        <p:spPr>
          <a:xfrm rot="5400000">
            <a:off x="4789067" y="686889"/>
            <a:ext cx="3695446" cy="4928216"/>
          </a:xfrm>
          <a:prstGeom prst="rect">
            <a:avLst/>
          </a:prstGeom>
        </p:spPr>
      </p:pic>
    </p:spTree>
    <p:extLst>
      <p:ext uri="{BB962C8B-B14F-4D97-AF65-F5344CB8AC3E}">
        <p14:creationId xmlns:p14="http://schemas.microsoft.com/office/powerpoint/2010/main" val="115041709"/>
      </p:ext>
    </p:extLst>
  </p:cSld>
  <p:clrMapOvr>
    <a:masterClrMapping/>
  </p:clrMapOvr>
</p:sld>
</file>

<file path=ppt/theme/theme1.xml><?xml version="1.0" encoding="utf-8"?>
<a:theme xmlns:a="http://schemas.openxmlformats.org/drawingml/2006/main" name="Office-teema">
  <a:themeElements>
    <a:clrScheme name="Mukautettu 10">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10_EN.potx" id="{9639D5B8-18F0-4BC0-94F1-01CC797AE68B}" vid="{7E8E788C-F476-47D6-B495-2030361E4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Aalto_ENG_1610_EN</Template>
  <TotalTime>9225</TotalTime>
  <Words>2843</Words>
  <Application>Microsoft Office PowerPoint</Application>
  <PresentationFormat>On-screen Show (16:10)</PresentationFormat>
  <Paragraphs>201</Paragraphs>
  <Slides>26</Slides>
  <Notes>9</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vt:lpstr>
      <vt:lpstr>Calibri</vt:lpstr>
      <vt:lpstr>Cambria Math</vt:lpstr>
      <vt:lpstr>Wingdings</vt:lpstr>
      <vt:lpstr>Office-teema</vt:lpstr>
      <vt:lpstr>Thermodynamics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 Qiang</dc:creator>
  <cp:lastModifiedBy>Cheng Qiang</cp:lastModifiedBy>
  <cp:revision>149</cp:revision>
  <dcterms:created xsi:type="dcterms:W3CDTF">2020-12-02T10:21:58Z</dcterms:created>
  <dcterms:modified xsi:type="dcterms:W3CDTF">2022-01-11T12:26:15Z</dcterms:modified>
</cp:coreProperties>
</file>