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3"/>
  </p:notesMasterIdLst>
  <p:handoutMasterIdLst>
    <p:handoutMasterId r:id="rId104"/>
  </p:handoutMasterIdLst>
  <p:sldIdLst>
    <p:sldId id="1012" r:id="rId2"/>
    <p:sldId id="1014" r:id="rId3"/>
    <p:sldId id="1013" r:id="rId4"/>
    <p:sldId id="1007" r:id="rId5"/>
    <p:sldId id="1009" r:id="rId6"/>
    <p:sldId id="1017" r:id="rId7"/>
    <p:sldId id="1015" r:id="rId8"/>
    <p:sldId id="1008" r:id="rId9"/>
    <p:sldId id="976" r:id="rId10"/>
    <p:sldId id="778" r:id="rId11"/>
    <p:sldId id="829" r:id="rId12"/>
    <p:sldId id="828" r:id="rId13"/>
    <p:sldId id="827" r:id="rId14"/>
    <p:sldId id="831" r:id="rId15"/>
    <p:sldId id="833" r:id="rId16"/>
    <p:sldId id="835" r:id="rId17"/>
    <p:sldId id="848" r:id="rId18"/>
    <p:sldId id="837" r:id="rId19"/>
    <p:sldId id="849" r:id="rId20"/>
    <p:sldId id="853" r:id="rId21"/>
    <p:sldId id="854" r:id="rId22"/>
    <p:sldId id="856" r:id="rId23"/>
    <p:sldId id="859" r:id="rId24"/>
    <p:sldId id="860" r:id="rId25"/>
    <p:sldId id="851" r:id="rId26"/>
    <p:sldId id="852" r:id="rId27"/>
    <p:sldId id="834" r:id="rId28"/>
    <p:sldId id="832" r:id="rId29"/>
    <p:sldId id="865" r:id="rId30"/>
    <p:sldId id="866" r:id="rId31"/>
    <p:sldId id="867" r:id="rId32"/>
    <p:sldId id="870" r:id="rId33"/>
    <p:sldId id="862" r:id="rId34"/>
    <p:sldId id="871" r:id="rId35"/>
    <p:sldId id="872" r:id="rId36"/>
    <p:sldId id="863" r:id="rId37"/>
    <p:sldId id="873" r:id="rId38"/>
    <p:sldId id="874" r:id="rId39"/>
    <p:sldId id="875" r:id="rId40"/>
    <p:sldId id="876" r:id="rId41"/>
    <p:sldId id="864" r:id="rId42"/>
    <p:sldId id="881" r:id="rId43"/>
    <p:sldId id="883" r:id="rId44"/>
    <p:sldId id="886" r:id="rId45"/>
    <p:sldId id="887" r:id="rId46"/>
    <p:sldId id="891" r:id="rId47"/>
    <p:sldId id="892" r:id="rId48"/>
    <p:sldId id="893" r:id="rId49"/>
    <p:sldId id="901" r:id="rId50"/>
    <p:sldId id="902" r:id="rId51"/>
    <p:sldId id="907" r:id="rId52"/>
    <p:sldId id="991" r:id="rId53"/>
    <p:sldId id="923" r:id="rId54"/>
    <p:sldId id="908" r:id="rId55"/>
    <p:sldId id="928" r:id="rId56"/>
    <p:sldId id="929" r:id="rId57"/>
    <p:sldId id="924" r:id="rId58"/>
    <p:sldId id="909" r:id="rId59"/>
    <p:sldId id="911" r:id="rId60"/>
    <p:sldId id="912" r:id="rId61"/>
    <p:sldId id="913" r:id="rId62"/>
    <p:sldId id="918" r:id="rId63"/>
    <p:sldId id="921" r:id="rId64"/>
    <p:sldId id="922" r:id="rId65"/>
    <p:sldId id="930" r:id="rId66"/>
    <p:sldId id="931" r:id="rId67"/>
    <p:sldId id="932" r:id="rId68"/>
    <p:sldId id="933" r:id="rId69"/>
    <p:sldId id="934" r:id="rId70"/>
    <p:sldId id="935" r:id="rId71"/>
    <p:sldId id="1010" r:id="rId72"/>
    <p:sldId id="992" r:id="rId73"/>
    <p:sldId id="919" r:id="rId74"/>
    <p:sldId id="936" r:id="rId75"/>
    <p:sldId id="937" r:id="rId76"/>
    <p:sldId id="940" r:id="rId77"/>
    <p:sldId id="938" r:id="rId78"/>
    <p:sldId id="939" r:id="rId79"/>
    <p:sldId id="941" r:id="rId80"/>
    <p:sldId id="942" r:id="rId81"/>
    <p:sldId id="943" r:id="rId82"/>
    <p:sldId id="944" r:id="rId83"/>
    <p:sldId id="945" r:id="rId84"/>
    <p:sldId id="946" r:id="rId85"/>
    <p:sldId id="968" r:id="rId86"/>
    <p:sldId id="967" r:id="rId87"/>
    <p:sldId id="961" r:id="rId88"/>
    <p:sldId id="998" r:id="rId89"/>
    <p:sldId id="997" r:id="rId90"/>
    <p:sldId id="996" r:id="rId91"/>
    <p:sldId id="985" r:id="rId92"/>
    <p:sldId id="1000" r:id="rId93"/>
    <p:sldId id="1003" r:id="rId94"/>
    <p:sldId id="1002" r:id="rId95"/>
    <p:sldId id="1001" r:id="rId96"/>
    <p:sldId id="953" r:id="rId97"/>
    <p:sldId id="948" r:id="rId98"/>
    <p:sldId id="1005" r:id="rId99"/>
    <p:sldId id="1006" r:id="rId100"/>
    <p:sldId id="1011" r:id="rId101"/>
    <p:sldId id="657" r:id="rId102"/>
  </p:sldIdLst>
  <p:sldSz cx="9144000" cy="6858000" type="screen4x3"/>
  <p:notesSz cx="9996488" cy="6864350"/>
  <p:defaultTextStyle>
    <a:defPPr>
      <a:defRPr lang="en-US"/>
    </a:defPPr>
    <a:lvl1pPr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2">
          <p15:clr>
            <a:srgbClr val="A4A3A4"/>
          </p15:clr>
        </p15:guide>
        <p15:guide id="2" pos="314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252525"/>
    <a:srgbClr val="232323"/>
    <a:srgbClr val="292929"/>
    <a:srgbClr val="111111"/>
    <a:srgbClr val="1C1C1C"/>
    <a:srgbClr val="333333"/>
    <a:srgbClr val="CCECFF"/>
    <a:srgbClr val="FFFF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8"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499"/>
    </p:cViewPr>
  </p:sorterViewPr>
  <p:notesViewPr>
    <p:cSldViewPr>
      <p:cViewPr varScale="1">
        <p:scale>
          <a:sx n="58" d="100"/>
          <a:sy n="58" d="100"/>
        </p:scale>
        <p:origin x="-1770" y="-78"/>
      </p:cViewPr>
      <p:guideLst>
        <p:guide orient="horz" pos="2162"/>
        <p:guide pos="3149"/>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defTabSz="923107">
              <a:defRPr sz="1200" smtClean="0">
                <a:effectLst>
                  <a:outerShdw blurRad="38100" dist="38100" dir="2700000" algn="tl">
                    <a:srgbClr val="C0C0C0"/>
                  </a:outerShdw>
                </a:effectLst>
              </a:defRPr>
            </a:lvl1pPr>
          </a:lstStyle>
          <a:p>
            <a:pPr>
              <a:defRPr/>
            </a:pPr>
            <a:endParaRPr lang="en-US"/>
          </a:p>
        </p:txBody>
      </p:sp>
      <p:sp>
        <p:nvSpPr>
          <p:cNvPr id="26627" name="Rectangle 3"/>
          <p:cNvSpPr>
            <a:spLocks noGrp="1" noChangeArrowheads="1"/>
          </p:cNvSpPr>
          <p:nvPr>
            <p:ph type="dt" sz="quarter" idx="1"/>
          </p:nvPr>
        </p:nvSpPr>
        <p:spPr bwMode="auto">
          <a:xfrm>
            <a:off x="5665892"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algn="r" defTabSz="923107">
              <a:defRPr sz="1200" smtClean="0">
                <a:effectLst>
                  <a:outerShdw blurRad="38100" dist="38100" dir="2700000" algn="tl">
                    <a:srgbClr val="C0C0C0"/>
                  </a:outerShdw>
                </a:effectLst>
              </a:defRPr>
            </a:lvl1pPr>
          </a:lstStyle>
          <a:p>
            <a:pPr>
              <a:defRPr/>
            </a:pPr>
            <a:endParaRPr lang="en-US"/>
          </a:p>
        </p:txBody>
      </p:sp>
      <p:sp>
        <p:nvSpPr>
          <p:cNvPr id="26628" name="Rectangle 4"/>
          <p:cNvSpPr>
            <a:spLocks noGrp="1" noChangeArrowheads="1"/>
          </p:cNvSpPr>
          <p:nvPr>
            <p:ph type="ftr" sz="quarter" idx="2"/>
          </p:nvPr>
        </p:nvSpPr>
        <p:spPr bwMode="auto">
          <a:xfrm>
            <a:off x="0"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defTabSz="923107">
              <a:defRPr sz="1200" smtClean="0">
                <a:effectLst>
                  <a:outerShdw blurRad="38100" dist="38100" dir="2700000" algn="tl">
                    <a:srgbClr val="C0C0C0"/>
                  </a:outerShdw>
                </a:effectLst>
              </a:defRPr>
            </a:lvl1pPr>
          </a:lstStyle>
          <a:p>
            <a:pPr>
              <a:defRPr/>
            </a:pPr>
            <a:endParaRPr lang="en-US"/>
          </a:p>
        </p:txBody>
      </p:sp>
      <p:sp>
        <p:nvSpPr>
          <p:cNvPr id="26629" name="Rectangle 5"/>
          <p:cNvSpPr>
            <a:spLocks noGrp="1" noChangeArrowheads="1"/>
          </p:cNvSpPr>
          <p:nvPr>
            <p:ph type="sldNum" sz="quarter" idx="3"/>
          </p:nvPr>
        </p:nvSpPr>
        <p:spPr bwMode="auto">
          <a:xfrm>
            <a:off x="5665892"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algn="r" defTabSz="923107">
              <a:defRPr sz="1200" smtClean="0">
                <a:effectLst>
                  <a:outerShdw blurRad="38100" dist="38100" dir="2700000" algn="tl">
                    <a:srgbClr val="C0C0C0"/>
                  </a:outerShdw>
                </a:effectLst>
              </a:defRPr>
            </a:lvl1pPr>
          </a:lstStyle>
          <a:p>
            <a:pPr>
              <a:defRPr/>
            </a:pPr>
            <a:fld id="{77C228B4-C613-4C8E-9723-E8BC6BA3FCC1}" type="slidenum">
              <a:rPr lang="en-US"/>
              <a:pPr>
                <a:defRPr/>
              </a:pPr>
              <a:t>‹#›</a:t>
            </a:fld>
            <a:endParaRPr lang="en-US"/>
          </a:p>
        </p:txBody>
      </p:sp>
    </p:spTree>
    <p:extLst>
      <p:ext uri="{BB962C8B-B14F-4D97-AF65-F5344CB8AC3E}">
        <p14:creationId xmlns:p14="http://schemas.microsoft.com/office/powerpoint/2010/main" val="2806513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defTabSz="923107">
              <a:defRPr sz="1200" smtClean="0">
                <a:effectLst/>
              </a:defRPr>
            </a:lvl1pPr>
          </a:lstStyle>
          <a:p>
            <a:pPr>
              <a:defRPr/>
            </a:pPr>
            <a:endParaRPr lang="en-US"/>
          </a:p>
        </p:txBody>
      </p:sp>
      <p:sp>
        <p:nvSpPr>
          <p:cNvPr id="5123" name="Rectangle 3"/>
          <p:cNvSpPr>
            <a:spLocks noGrp="1" noChangeArrowheads="1"/>
          </p:cNvSpPr>
          <p:nvPr>
            <p:ph type="dt" idx="1"/>
          </p:nvPr>
        </p:nvSpPr>
        <p:spPr bwMode="auto">
          <a:xfrm>
            <a:off x="5665892" y="0"/>
            <a:ext cx="4330597" cy="343455"/>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lvl1pPr algn="r" defTabSz="923107">
              <a:defRPr sz="1200" smtClean="0">
                <a:effectLst/>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3284538" y="514350"/>
            <a:ext cx="3432175" cy="25733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1332127" y="3260447"/>
            <a:ext cx="7332235" cy="3089511"/>
          </a:xfrm>
          <a:prstGeom prst="rect">
            <a:avLst/>
          </a:prstGeom>
          <a:noFill/>
          <a:ln w="9525">
            <a:noFill/>
            <a:miter lim="800000"/>
            <a:headEnd/>
            <a:tailEnd/>
          </a:ln>
          <a:effectLst/>
        </p:spPr>
        <p:txBody>
          <a:bodyPr vert="horz" wrap="square" lIns="92360" tIns="46181" rIns="92360" bIns="461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defTabSz="923107">
              <a:defRPr sz="1200" smtClean="0">
                <a:effectLst/>
              </a:defRPr>
            </a:lvl1pPr>
          </a:lstStyle>
          <a:p>
            <a:pPr>
              <a:defRPr/>
            </a:pPr>
            <a:endParaRPr lang="en-US"/>
          </a:p>
        </p:txBody>
      </p:sp>
      <p:sp>
        <p:nvSpPr>
          <p:cNvPr id="5127" name="Rectangle 7"/>
          <p:cNvSpPr>
            <a:spLocks noGrp="1" noChangeArrowheads="1"/>
          </p:cNvSpPr>
          <p:nvPr>
            <p:ph type="sldNum" sz="quarter" idx="5"/>
          </p:nvPr>
        </p:nvSpPr>
        <p:spPr bwMode="auto">
          <a:xfrm>
            <a:off x="5665892" y="6519313"/>
            <a:ext cx="4330597" cy="345038"/>
          </a:xfrm>
          <a:prstGeom prst="rect">
            <a:avLst/>
          </a:prstGeom>
          <a:noFill/>
          <a:ln w="9525">
            <a:noFill/>
            <a:miter lim="800000"/>
            <a:headEnd/>
            <a:tailEnd/>
          </a:ln>
          <a:effectLst/>
        </p:spPr>
        <p:txBody>
          <a:bodyPr vert="horz" wrap="square" lIns="92360" tIns="46181" rIns="92360" bIns="46181" numCol="1" anchor="b" anchorCtr="0" compatLnSpc="1">
            <a:prstTxWarp prst="textNoShape">
              <a:avLst/>
            </a:prstTxWarp>
          </a:bodyPr>
          <a:lstStyle>
            <a:lvl1pPr algn="r" defTabSz="923107">
              <a:defRPr sz="1200" smtClean="0">
                <a:effectLst/>
              </a:defRPr>
            </a:lvl1pPr>
          </a:lstStyle>
          <a:p>
            <a:pPr>
              <a:defRPr/>
            </a:pPr>
            <a:fld id="{28D201F5-082A-4255-88F2-C251040E3A79}" type="slidenum">
              <a:rPr lang="en-US"/>
              <a:pPr>
                <a:defRPr/>
              </a:pPr>
              <a:t>‹#›</a:t>
            </a:fld>
            <a:endParaRPr lang="en-US"/>
          </a:p>
        </p:txBody>
      </p:sp>
    </p:spTree>
    <p:extLst>
      <p:ext uri="{BB962C8B-B14F-4D97-AF65-F5344CB8AC3E}">
        <p14:creationId xmlns:p14="http://schemas.microsoft.com/office/powerpoint/2010/main" val="33664556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728947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079596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402759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519696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20697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058178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956854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221573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859091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421260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083741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749650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105293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344890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773485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584280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147817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387570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703932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29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323848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247921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161301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987527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52411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513998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036795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834799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531917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2464089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46058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39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0254377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76920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274389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984450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661740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2232193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6457094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559626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7643692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0185281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1969109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49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2733468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8214190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537772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8568365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41194072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5365367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0952117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6588138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5287578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161924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7187789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59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6135686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9322822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778712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1180032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5241626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63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1867496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9479677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2329111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7366372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5993204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0843436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9107450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5589106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689426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5333467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950952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4497226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416264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9371821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5099874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184099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9582312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7423633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1122134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373437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0207992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91</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806931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92</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15111151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93</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672690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94</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8905234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95</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7012158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96</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47532148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97</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9300883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98</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4645094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99</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4545850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100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97453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890351B-1C5A-4008-A6D4-1717732D3C43}" type="slidenum">
              <a:rPr lang="en-US"/>
              <a:pPr/>
              <a:t>10</a:t>
            </a:fld>
            <a:endParaRPr 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23902616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32043771-D062-4CF9-85EB-F0847A2A074F}" type="slidenum">
              <a:rPr lang="en-US"/>
              <a:pPr/>
              <a:t>101</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97907" y="3260447"/>
            <a:ext cx="8000675" cy="3089511"/>
          </a:xfrm>
          <a:noFill/>
          <a:ln/>
        </p:spPr>
        <p:txBody>
          <a:bodyPr/>
          <a:lstStyle/>
          <a:p>
            <a:pPr eaLnBrk="1" hangingPunct="1"/>
            <a:endParaRPr lang="fi-FI"/>
          </a:p>
        </p:txBody>
      </p:sp>
    </p:spTree>
    <p:extLst>
      <p:ext uri="{BB962C8B-B14F-4D97-AF65-F5344CB8AC3E}">
        <p14:creationId xmlns:p14="http://schemas.microsoft.com/office/powerpoint/2010/main" val="3276980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i-FI"/>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3A7DB0-F3F8-45FE-9620-EF16CEA507DB}"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68BF0-EDC0-4A4F-8EB5-F10FD6BF95CB}" type="slidenum">
              <a:rPr lang="en-US"/>
              <a:pPr>
                <a:defRPr/>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04AF9E-62CE-4082-95CA-9FC809D587A7}" type="slidenum">
              <a:rPr lang="en-US"/>
              <a:pPr>
                <a:defRPr/>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fi-FI"/>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1A58DD-7002-455F-8EE7-EF8D6024A09C}"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F8C27C-5698-477A-8894-3C0525C8C26E}"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i-F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B96FEB-21A3-421B-A05F-B804F350FFF9}" type="slidenum">
              <a:rPr lang="en-US"/>
              <a:pPr>
                <a:defRPr/>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B6F480-5CBE-4D98-B5F7-557B839AB9B3}"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fi-F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8B9EE5-039F-4EB7-B104-29C57E8F713E}" type="slidenum">
              <a:rPr lang="en-US"/>
              <a:pPr>
                <a:defRPr/>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81D018D-BBF8-4459-BB7F-F09C2B0ED846}" type="slidenum">
              <a:rPr lang="en-US"/>
              <a:pPr>
                <a:defRPr/>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3509CF8-E4E1-4578-9A79-C3EB1F3E620D}" type="slidenum">
              <a:rPr lang="en-US"/>
              <a:pPr>
                <a:defRPr/>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i-F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C86282-4375-482C-AB66-683F77C57DF5}" type="slidenum">
              <a:rPr lang="en-US"/>
              <a:pPr>
                <a:defRPr/>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i-F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i-FI"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DC582E-DE9F-414E-9185-D0475C5751D3}" type="slidenum">
              <a:rPr lang="en-US"/>
              <a:pPr>
                <a:defRPr/>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ffectLs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ffectLs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ffectLst/>
              </a:defRPr>
            </a:lvl1pPr>
          </a:lstStyle>
          <a:p>
            <a:pPr>
              <a:defRPr/>
            </a:pPr>
            <a:fld id="{F81E363F-60A1-4499-9FF1-3473EDA87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tti.hayry@aalto.fi"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www.youtube.com/watch?v=lHiGgtP6voM"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3.emf"/><Relationship Id="rId4"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3" Type="http://schemas.openxmlformats.org/officeDocument/2006/relationships/hyperlink" Target="http://etikkradet.no/en/" TargetMode="External"/><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notesSlide" Target="../notesSlides/notesSlide90.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6.jpe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slideLayout" Target="../slideLayouts/slideLayout12.xml"/><Relationship Id="rId7" Type="http://schemas.openxmlformats.org/officeDocument/2006/relationships/image" Target="../media/image10.jpeg"/><Relationship Id="rId12" Type="http://schemas.openxmlformats.org/officeDocument/2006/relationships/image" Target="../media/image15.emf"/><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notesSlide" Target="../notesSlides/notesSlide16.xml"/><Relationship Id="rId9" Type="http://schemas.openxmlformats.org/officeDocument/2006/relationships/image" Target="../media/image12.jpeg"/><Relationship Id="rId1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hyperlink" Target="https://www.youtube.com/watch?v=lHiGgtP6voM" TargetMode="External"/><Relationship Id="rId5" Type="http://schemas.openxmlformats.org/officeDocument/2006/relationships/hyperlink" Target="mailto:matti.hayry@aalto.fi"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jpeg"/><Relationship Id="rId5" Type="http://schemas.openxmlformats.org/officeDocument/2006/relationships/image" Target="../media/image9.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hyperlink" Target="mailto:matti.hayry@aalto.fi"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www.youtube.com/watch?v=lHiGgtP6voM" TargetMode="Externa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youtube.com/watch?v=lHiGgtP6voM" TargetMode="External"/><Relationship Id="rId5" Type="http://schemas.openxmlformats.org/officeDocument/2006/relationships/hyperlink" Target="mailto:matti.hayry@aalto.fi" TargetMode="Externa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youtube.com/watch?v=lHiGgtP6voM" TargetMode="External"/><Relationship Id="rId5" Type="http://schemas.openxmlformats.org/officeDocument/2006/relationships/hyperlink" Target="mailto:matti.hayry@aalto.fi" TargetMode="Externa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hyperlink" Target="mailto:matti.hayry@aalto.fi"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www.youtube.com/watch?v=lHiGgtP6voM" TargetMode="Externa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m4a"/><Relationship Id="rId1" Type="http://schemas.microsoft.com/office/2007/relationships/media" Target="../media/media60.m4a"/><Relationship Id="rId5" Type="http://schemas.openxmlformats.org/officeDocument/2006/relationships/image" Target="../media/image1.png"/><Relationship Id="rId4" Type="http://schemas.openxmlformats.org/officeDocument/2006/relationships/image" Target="../media/image22.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22.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23.png"/><Relationship Id="rId5" Type="http://schemas.openxmlformats.org/officeDocument/2006/relationships/image" Target="../media/image9.jpeg"/><Relationship Id="rId4" Type="http://schemas.openxmlformats.org/officeDocument/2006/relationships/image" Target="../media/image2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23.png"/><Relationship Id="rId5" Type="http://schemas.openxmlformats.org/officeDocument/2006/relationships/image" Target="../media/image9.jpeg"/><Relationship Id="rId4" Type="http://schemas.openxmlformats.org/officeDocument/2006/relationships/image" Target="../media/image22.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23.png"/><Relationship Id="rId5" Type="http://schemas.openxmlformats.org/officeDocument/2006/relationships/image" Target="../media/image9.jpe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hyperlink" Target="mailto:matti.hayry@aalto.fi"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www.youtube.com/watch?v=lHiGgtP6voM" TargetMode="Externa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m4a"/><Relationship Id="rId1" Type="http://schemas.microsoft.com/office/2007/relationships/media" Target="../media/media66.m4a"/><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7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image" Target="../media/image21.jpeg"/><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hyperlink" Target="http://etikkradet.no/en/" TargetMode="External"/><Relationship Id="rId5" Type="http://schemas.openxmlformats.org/officeDocument/2006/relationships/hyperlink" Target="https://nettsteder.regjeringen.no/etikkradet3/files/2019/12/guidelines-for-observation-and-exclusion-from-the-gpfg-01.09.2019.pdf" TargetMode="External"/><Relationship Id="rId4" Type="http://schemas.openxmlformats.org/officeDocument/2006/relationships/notesSlide" Target="../notesSlides/notesSlide6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notesSlide" Target="../notesSlides/notesSlide64.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20.jpeg"/><Relationship Id="rId5" Type="http://schemas.openxmlformats.org/officeDocument/2006/relationships/image" Target="../media/image24.jpeg"/><Relationship Id="rId4" Type="http://schemas.openxmlformats.org/officeDocument/2006/relationships/notesSlide" Target="../notesSlides/notesSlide65.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notesSlide" Target="../notesSlides/notesSlide66.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notesSlide" Target="../notesSlides/notesSlide67.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6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youtube.com/watch?v=lHiGgtP6voM" TargetMode="External"/><Relationship Id="rId5" Type="http://schemas.openxmlformats.org/officeDocument/2006/relationships/hyperlink" Target="mailto:matti.hayry@aalto.fi" TargetMode="External"/><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notesSlide" Target="../notesSlides/notesSlide69.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notesSlide" Target="../notesSlides/notesSlide70.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71.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7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1.png"/><Relationship Id="rId4" Type="http://schemas.openxmlformats.org/officeDocument/2006/relationships/notesSlide" Target="../notesSlides/notesSlide73.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9.m4a"/><Relationship Id="rId1" Type="http://schemas.microsoft.com/office/2007/relationships/media" Target="../media/media79.m4a"/><Relationship Id="rId5" Type="http://schemas.openxmlformats.org/officeDocument/2006/relationships/image" Target="../media/image1.png"/><Relationship Id="rId4" Type="http://schemas.openxmlformats.org/officeDocument/2006/relationships/notesSlide" Target="../notesSlides/notesSlide74.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0.m4a"/><Relationship Id="rId1" Type="http://schemas.microsoft.com/office/2007/relationships/media" Target="../media/media80.m4a"/><Relationship Id="rId5" Type="http://schemas.openxmlformats.org/officeDocument/2006/relationships/image" Target="../media/image1.png"/><Relationship Id="rId4" Type="http://schemas.openxmlformats.org/officeDocument/2006/relationships/notesSlide" Target="../notesSlides/notesSlide75.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1.m4a"/><Relationship Id="rId1" Type="http://schemas.microsoft.com/office/2007/relationships/media" Target="../media/media81.m4a"/><Relationship Id="rId5" Type="http://schemas.openxmlformats.org/officeDocument/2006/relationships/image" Target="../media/image1.png"/><Relationship Id="rId4" Type="http://schemas.openxmlformats.org/officeDocument/2006/relationships/notesSlide" Target="../notesSlides/notesSlide76.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2.m4a"/><Relationship Id="rId1" Type="http://schemas.microsoft.com/office/2007/relationships/media" Target="../media/media82.m4a"/><Relationship Id="rId5" Type="http://schemas.openxmlformats.org/officeDocument/2006/relationships/image" Target="../media/image1.png"/><Relationship Id="rId4" Type="http://schemas.openxmlformats.org/officeDocument/2006/relationships/notesSlide" Target="../notesSlides/notesSlide77.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3.m4a"/><Relationship Id="rId1" Type="http://schemas.microsoft.com/office/2007/relationships/media" Target="../media/media83.m4a"/><Relationship Id="rId5" Type="http://schemas.openxmlformats.org/officeDocument/2006/relationships/image" Target="../media/image1.png"/><Relationship Id="rId4" Type="http://schemas.openxmlformats.org/officeDocument/2006/relationships/notesSlide" Target="../notesSlides/notesSlide7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4.m4a"/><Relationship Id="rId1" Type="http://schemas.microsoft.com/office/2007/relationships/media" Target="../media/media84.m4a"/><Relationship Id="rId5" Type="http://schemas.openxmlformats.org/officeDocument/2006/relationships/image" Target="../media/image1.png"/><Relationship Id="rId4" Type="http://schemas.openxmlformats.org/officeDocument/2006/relationships/notesSlide" Target="../notesSlides/notesSlide79.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5.m4a"/><Relationship Id="rId1" Type="http://schemas.microsoft.com/office/2007/relationships/media" Target="../media/media85.m4a"/><Relationship Id="rId5" Type="http://schemas.openxmlformats.org/officeDocument/2006/relationships/image" Target="../media/image1.png"/><Relationship Id="rId4" Type="http://schemas.openxmlformats.org/officeDocument/2006/relationships/notesSlide" Target="../notesSlides/notesSlide80.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6.m4a"/><Relationship Id="rId1" Type="http://schemas.microsoft.com/office/2007/relationships/media" Target="../media/media86.m4a"/><Relationship Id="rId5" Type="http://schemas.openxmlformats.org/officeDocument/2006/relationships/image" Target="../media/image1.png"/><Relationship Id="rId4" Type="http://schemas.openxmlformats.org/officeDocument/2006/relationships/notesSlide" Target="../notesSlides/notesSlide81.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7.m4a"/><Relationship Id="rId1" Type="http://schemas.microsoft.com/office/2007/relationships/media" Target="../media/media87.m4a"/><Relationship Id="rId5" Type="http://schemas.openxmlformats.org/officeDocument/2006/relationships/image" Target="../media/image1.png"/><Relationship Id="rId4" Type="http://schemas.openxmlformats.org/officeDocument/2006/relationships/notesSlide" Target="../notesSlides/notesSlide8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8.m4a"/><Relationship Id="rId1" Type="http://schemas.microsoft.com/office/2007/relationships/media" Target="../media/media88.m4a"/><Relationship Id="rId6" Type="http://schemas.openxmlformats.org/officeDocument/2006/relationships/image" Target="../media/image1.png"/><Relationship Id="rId5" Type="http://schemas.openxmlformats.org/officeDocument/2006/relationships/image" Target="../media/image34.jpeg"/><Relationship Id="rId4" Type="http://schemas.openxmlformats.org/officeDocument/2006/relationships/notesSlide" Target="../notesSlides/notesSlide83.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9.m4a"/><Relationship Id="rId1" Type="http://schemas.microsoft.com/office/2007/relationships/media" Target="../media/media89.m4a"/><Relationship Id="rId5" Type="http://schemas.openxmlformats.org/officeDocument/2006/relationships/image" Target="../media/image1.png"/><Relationship Id="rId4" Type="http://schemas.openxmlformats.org/officeDocument/2006/relationships/notesSlide" Target="../notesSlides/notesSlide84.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0.m4a"/><Relationship Id="rId1" Type="http://schemas.microsoft.com/office/2007/relationships/media" Target="../media/media90.m4a"/><Relationship Id="rId5" Type="http://schemas.openxmlformats.org/officeDocument/2006/relationships/image" Target="../media/image1.png"/><Relationship Id="rId4" Type="http://schemas.openxmlformats.org/officeDocument/2006/relationships/notesSlide" Target="../notesSlides/notesSlide85.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1.m4a"/><Relationship Id="rId1" Type="http://schemas.microsoft.com/office/2007/relationships/media" Target="../media/media91.m4a"/><Relationship Id="rId5" Type="http://schemas.openxmlformats.org/officeDocument/2006/relationships/image" Target="../media/image1.png"/><Relationship Id="rId4" Type="http://schemas.openxmlformats.org/officeDocument/2006/relationships/notesSlide" Target="../notesSlides/notesSlide86.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2.m4a"/><Relationship Id="rId1" Type="http://schemas.microsoft.com/office/2007/relationships/media" Target="../media/media92.m4a"/><Relationship Id="rId5" Type="http://schemas.openxmlformats.org/officeDocument/2006/relationships/image" Target="../media/image1.png"/><Relationship Id="rId4" Type="http://schemas.openxmlformats.org/officeDocument/2006/relationships/notesSlide" Target="../notesSlides/notesSlide87.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3.m4a"/><Relationship Id="rId1" Type="http://schemas.microsoft.com/office/2007/relationships/media" Target="../media/media93.m4a"/><Relationship Id="rId6" Type="http://schemas.openxmlformats.org/officeDocument/2006/relationships/image" Target="../media/image1.png"/><Relationship Id="rId5" Type="http://schemas.openxmlformats.org/officeDocument/2006/relationships/hyperlink" Target="http://etikkradet.no/en/" TargetMode="External"/><Relationship Id="rId4" Type="http://schemas.openxmlformats.org/officeDocument/2006/relationships/notesSlide" Target="../notesSlides/notesSlide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3"/>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4"/>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4">
            <a:extLst>
              <a:ext uri="{FF2B5EF4-FFF2-40B4-BE49-F238E27FC236}">
                <a16:creationId xmlns:a16="http://schemas.microsoft.com/office/drawing/2014/main" id="{B66CAD6D-4246-468E-89FB-C3A504C77CD5}"/>
              </a:ext>
            </a:extLst>
          </p:cNvPr>
          <p:cNvSpPr/>
          <p:nvPr/>
        </p:nvSpPr>
        <p:spPr bwMode="auto">
          <a:xfrm>
            <a:off x="1187624" y="1988840"/>
            <a:ext cx="7056784" cy="162758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Lecture starts at 16:15</a:t>
            </a:r>
          </a:p>
          <a:p>
            <a:pPr marL="0" marR="0" indent="0" algn="ctr" defTabSz="914400" rtl="0" eaLnBrk="0" fontAlgn="base" latinLnBrk="0" hangingPunct="0">
              <a:lnSpc>
                <a:spcPct val="100000"/>
              </a:lnSpc>
              <a:spcBef>
                <a:spcPct val="0"/>
              </a:spcBef>
              <a:spcAft>
                <a:spcPct val="0"/>
              </a:spcAft>
              <a:buClrTx/>
              <a:buSzTx/>
              <a:buFontTx/>
              <a:buNone/>
              <a:tabLst/>
            </a:pPr>
            <a:endParaRPr lang="en-US" sz="12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A couple of minutes before that, there will be some music for you to make a sound check.</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745013"/>
      </p:ext>
    </p:extLst>
  </p:cSld>
  <p:clrMapOvr>
    <a:masterClrMapping/>
  </p:clrMapOvr>
  <p:transition spd="med" advTm="840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7" name="Picture 6"/>
          <p:cNvPicPr>
            <a:picLocks noChangeAspect="1"/>
          </p:cNvPicPr>
          <p:nvPr/>
        </p:nvPicPr>
        <p:blipFill>
          <a:blip r:embed="rId5"/>
          <a:stretch>
            <a:fillRect/>
          </a:stretch>
        </p:blipFill>
        <p:spPr>
          <a:xfrm>
            <a:off x="99408" y="1629272"/>
            <a:ext cx="9003488" cy="4176000"/>
          </a:xfrm>
          <a:prstGeom prst="rect">
            <a:avLst/>
          </a:prstGeom>
          <a:effectLst>
            <a:softEdge rad="25400"/>
          </a:effectLst>
        </p:spPr>
      </p:pic>
      <p:sp>
        <p:nvSpPr>
          <p:cNvPr id="18"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The Dan River Incident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8FA4982C-C0A5-4383-8878-688B35D372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824718055"/>
      </p:ext>
    </p:extLst>
  </p:cSld>
  <p:clrMapOvr>
    <a:masterClrMapping/>
  </p:clrMapOvr>
  <p:transition spd="med" advTm="76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179512" y="836712"/>
            <a:ext cx="4536504"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457200" indent="-457200">
              <a:spcAft>
                <a:spcPts val="18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1</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3995936" y="836712"/>
            <a:ext cx="5112568" cy="48245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pPr>
            <a:r>
              <a:rPr lang="en-GB" sz="2800" b="1" kern="0" cap="small" dirty="0">
                <a:effectLst/>
                <a:latin typeface="Arial" charset="0"/>
              </a:rPr>
              <a:t>Find out and report</a:t>
            </a:r>
          </a:p>
          <a:p>
            <a:pPr marL="0" indent="0">
              <a:spcBef>
                <a:spcPts val="0"/>
              </a:spcBef>
              <a:spcAft>
                <a:spcPts val="600"/>
              </a:spcAft>
              <a:buFontTx/>
              <a:buNone/>
            </a:pPr>
            <a:endParaRPr lang="en-US" sz="200" b="1" kern="0" dirty="0">
              <a:effectLst/>
              <a:latin typeface="Arial" panose="020B0604020202020204" pitchFamily="34" charset="0"/>
              <a:cs typeface="Arial" panose="020B0604020202020204" pitchFamily="34" charset="0"/>
            </a:endParaRP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What does the company do?</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What reasons did the Council on Ethics / Norges Bank give for its exclusion and when?</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How much was divested?</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Was there a market impact?</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How did the company react?</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Was there a public reaction?</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Has the ban been lifted since?</a:t>
            </a:r>
          </a:p>
          <a:p>
            <a:endParaRPr lang="en-US" altLang="fi-FI" sz="2400" b="1" kern="0" dirty="0">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flipH="1">
            <a:off x="107504" y="5661249"/>
            <a:ext cx="8928992" cy="1052736"/>
          </a:xfrm>
          <a:prstGeom prst="rect">
            <a:avLst/>
          </a:prstGeom>
          <a:noFill/>
          <a:ln w="38100">
            <a:solidFill>
              <a:schemeClr val="tx2">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pPr>
            <a:r>
              <a:rPr lang="en-GB" sz="2400" b="1" kern="0" dirty="0">
                <a:effectLst/>
                <a:latin typeface="Arial" charset="0"/>
                <a:hlinkClick r:id="rId3"/>
              </a:rPr>
              <a:t>http://etikkradet.no/en/</a:t>
            </a:r>
            <a:r>
              <a:rPr lang="en-GB" sz="2400" b="1" kern="0" dirty="0">
                <a:effectLst/>
                <a:latin typeface="Arial" charset="0"/>
              </a:rPr>
              <a:t> </a:t>
            </a:r>
            <a:r>
              <a:rPr lang="en-GB" sz="2400" b="1" kern="0" dirty="0">
                <a:solidFill>
                  <a:schemeClr val="tx2">
                    <a:lumMod val="20000"/>
                    <a:lumOff val="80000"/>
                  </a:schemeClr>
                </a:solidFill>
                <a:effectLst/>
                <a:latin typeface="Arial" charset="0"/>
              </a:rPr>
              <a:t>+ Google for further details.</a:t>
            </a:r>
          </a:p>
          <a:p>
            <a:pPr marL="0" indent="0" algn="ctr">
              <a:spcBef>
                <a:spcPts val="0"/>
              </a:spcBef>
              <a:spcAft>
                <a:spcPts val="1200"/>
              </a:spcAft>
              <a:buFontTx/>
              <a:buNone/>
            </a:pPr>
            <a:r>
              <a:rPr lang="en-GB" sz="2400" b="1" kern="0" dirty="0">
                <a:solidFill>
                  <a:schemeClr val="tx2">
                    <a:lumMod val="20000"/>
                    <a:lumOff val="80000"/>
                  </a:schemeClr>
                </a:solidFill>
                <a:effectLst/>
                <a:latin typeface="Arial" charset="0"/>
              </a:rPr>
              <a:t>= e.g. “Norwegian fund excludes [+ company]”</a:t>
            </a:r>
          </a:p>
          <a:p>
            <a:pPr marL="0" indent="0" algn="ctr">
              <a:spcBef>
                <a:spcPts val="0"/>
              </a:spcBef>
              <a:spcAft>
                <a:spcPts val="1200"/>
              </a:spcAft>
              <a:buFontTx/>
              <a:buNone/>
            </a:pPr>
            <a:endParaRPr lang="en-GB" sz="2400" b="1" kern="0" dirty="0">
              <a:effectLst/>
              <a:latin typeface="Arial" charset="0"/>
            </a:endParaRPr>
          </a:p>
        </p:txBody>
      </p:sp>
    </p:spTree>
    <p:extLst>
      <p:ext uri="{BB962C8B-B14F-4D97-AF65-F5344CB8AC3E}">
        <p14:creationId xmlns:p14="http://schemas.microsoft.com/office/powerpoint/2010/main" val="1757400452"/>
      </p:ext>
    </p:extLst>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alpha val="86000"/>
          </a:schemeClr>
        </a:solidFill>
        <a:effectLst/>
      </p:bgPr>
    </p:bg>
    <p:spTree>
      <p:nvGrpSpPr>
        <p:cNvPr id="1" name=""/>
        <p:cNvGrpSpPr/>
        <p:nvPr/>
      </p:nvGrpSpPr>
      <p:grpSpPr>
        <a:xfrm>
          <a:off x="0" y="0"/>
          <a:ext cx="0" cy="0"/>
          <a:chOff x="0" y="0"/>
          <a:chExt cx="0" cy="0"/>
        </a:xfrm>
      </p:grpSpPr>
      <p:pic>
        <p:nvPicPr>
          <p:cNvPr id="3088" name="Picture 16" descr="http://www.dresdenresearch.com/images/crowd-dresden.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a14:imgEffect>
                    <a14:imgEffect>
                      <a14:colorTemperature colorTemp="10500"/>
                    </a14:imgEffect>
                    <a14:imgEffect>
                      <a14:saturation sat="36000"/>
                    </a14:imgEffect>
                  </a14:imgLayer>
                </a14:imgProps>
              </a:ext>
              <a:ext uri="{28A0092B-C50C-407E-A947-70E740481C1C}">
                <a14:useLocalDpi xmlns:a14="http://schemas.microsoft.com/office/drawing/2010/main" val="0"/>
              </a:ext>
            </a:extLst>
          </a:blip>
          <a:srcRect/>
          <a:stretch>
            <a:fillRect/>
          </a:stretch>
        </p:blipFill>
        <p:spPr bwMode="auto">
          <a:xfrm>
            <a:off x="-36512" y="801384"/>
            <a:ext cx="9141861" cy="6084000"/>
          </a:xfrm>
          <a:prstGeom prst="rect">
            <a:avLst/>
          </a:prstGeom>
          <a:noFill/>
          <a:ln w="0">
            <a:noFill/>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36513" y="801384"/>
            <a:ext cx="9141861" cy="4283800"/>
          </a:xfrm>
          <a:prstGeom prst="rect">
            <a:avLst/>
          </a:prstGeom>
          <a:solidFill>
            <a:srgbClr val="252525"/>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i-FI" sz="1800" b="0" i="0" u="none" strike="noStrike" cap="none" normalizeH="0" baseline="0">
              <a:ln>
                <a:noFill/>
              </a:ln>
              <a:solidFill>
                <a:schemeClr val="bg1"/>
              </a:solidFill>
              <a:effectLst>
                <a:outerShdw blurRad="38100" dist="38100" dir="2700000" algn="tl">
                  <a:srgbClr val="000000">
                    <a:alpha val="43137"/>
                  </a:srgbClr>
                </a:outerShdw>
              </a:effectLst>
              <a:latin typeface="Times New Roman" pitchFamily="18" charset="0"/>
            </a:endParaRPr>
          </a:p>
        </p:txBody>
      </p:sp>
      <p:sp>
        <p:nvSpPr>
          <p:cNvPr id="2050" name="Rectangle 2"/>
          <p:cNvSpPr>
            <a:spLocks noGrp="1" noChangeArrowheads="1"/>
          </p:cNvSpPr>
          <p:nvPr>
            <p:ph type="title"/>
          </p:nvPr>
        </p:nvSpPr>
        <p:spPr>
          <a:xfrm>
            <a:off x="0" y="1512888"/>
            <a:ext cx="9144000" cy="3716337"/>
          </a:xfrm>
        </p:spPr>
        <p:txBody>
          <a:bodyPr/>
          <a:lstStyle/>
          <a:p>
            <a:r>
              <a:rPr lang="fi-FI" sz="2800" b="1">
                <a:solidFill>
                  <a:srgbClr val="99CCFF"/>
                </a:solidFill>
                <a:latin typeface="Arial" charset="0"/>
              </a:rPr>
              <a:t> </a:t>
            </a:r>
          </a:p>
        </p:txBody>
      </p:sp>
      <p:pic>
        <p:nvPicPr>
          <p:cNvPr id="3084" name="Picture 12" descr="https://encrypted-tbn0.gstatic.com/images?q=tbn:ANd9GcRQlgmOB-_e02-xlMMfjhbJreT-3a-8Vu0cGKIpgJIf5DkEQgqB-A"/>
          <p:cNvPicPr>
            <a:picLocks noChangeAspect="1" noChangeArrowheads="1"/>
          </p:cNvPicPr>
          <p:nvPr/>
        </p:nvPicPr>
        <p:blipFill>
          <a:blip r:embed="rId5">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2675731" y="2421184"/>
            <a:ext cx="3729599" cy="2664000"/>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3"/>
          <p:cNvSpPr>
            <a:spLocks noGrp="1" noChangeArrowheads="1"/>
          </p:cNvSpPr>
          <p:nvPr>
            <p:ph type="body" sz="half" idx="1"/>
          </p:nvPr>
        </p:nvSpPr>
        <p:spPr>
          <a:xfrm flipH="1">
            <a:off x="179388" y="4221163"/>
            <a:ext cx="8964612" cy="2808287"/>
          </a:xfrm>
        </p:spPr>
        <p:txBody>
          <a:bodyPr/>
          <a:lstStyle/>
          <a:p>
            <a:pPr algn="ctr">
              <a:buFontTx/>
              <a:buNone/>
            </a:pPr>
            <a:r>
              <a:rPr lang="en-GB" sz="1400" b="1">
                <a:latin typeface="Arial" charset="0"/>
              </a:rPr>
              <a:t> </a:t>
            </a:r>
          </a:p>
        </p:txBody>
      </p:sp>
      <p:sp>
        <p:nvSpPr>
          <p:cNvPr id="2052"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800" dirty="0"/>
              <a:t> </a:t>
            </a:r>
          </a:p>
        </p:txBody>
      </p:sp>
      <p:pic>
        <p:nvPicPr>
          <p:cNvPr id="3080" name="Picture 8" descr="http://dearborn-mi.aauw.net/files/2013/10/female+thinker+bronze.gif"/>
          <p:cNvPicPr>
            <a:picLocks noChangeAspect="1" noChangeArrowheads="1"/>
          </p:cNvPicPr>
          <p:nvPr/>
        </p:nvPicPr>
        <p:blipFill>
          <a:blip r:embed="rId7">
            <a:extLst>
              <a:ext uri="{BEBA8EAE-BF5A-486C-A8C5-ECC9F3942E4B}">
                <a14:imgProps xmlns:a14="http://schemas.microsoft.com/office/drawing/2010/main">
                  <a14:imgLayer r:embed="rId8">
                    <a14:imgEffect>
                      <a14:artisticGlowEdges/>
                    </a14:imgEffect>
                    <a14:imgEffect>
                      <a14:colorTemperature colorTemp="115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H="1">
            <a:off x="6444208" y="20958"/>
            <a:ext cx="2564999" cy="432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p.patheos.com.s3.amazonaws.com/blogs/uncommongodcommongood/files/2013/08/P-Food-for-Thought-211x300.jpg"/>
          <p:cNvPicPr>
            <a:picLocks noChangeAspect="1" noChangeArrowheads="1"/>
          </p:cNvPicPr>
          <p:nvPr/>
        </p:nvPicPr>
        <p:blipFill>
          <a:blip r:embed="rId9">
            <a:extLst>
              <a:ext uri="{BEBA8EAE-BF5A-486C-A8C5-ECC9F3942E4B}">
                <a14:imgProps xmlns:a14="http://schemas.microsoft.com/office/drawing/2010/main">
                  <a14:imgLayer r:embed="rId10">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36512" y="9064"/>
            <a:ext cx="2810520" cy="39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98960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1040" name="Picture 16" descr="Image result for dan river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1916832"/>
            <a:ext cx="6611750" cy="381447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The Dan River Incident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47645082-D4B8-4663-81A5-E43ABEDDF6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778442126"/>
      </p:ext>
    </p:extLst>
  </p:cSld>
  <p:clrMapOvr>
    <a:masterClrMapping/>
  </p:clrMapOvr>
  <p:transition spd="med" advTm="100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1038" name="Picture 14" descr="Image result for dan river sp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1124744"/>
            <a:ext cx="7848872" cy="52979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The Dan River Incident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5" name="Rectangle 2">
            <a:extLst>
              <a:ext uri="{FF2B5EF4-FFF2-40B4-BE49-F238E27FC236}">
                <a16:creationId xmlns:a16="http://schemas.microsoft.com/office/drawing/2014/main" id="{5A9A11AF-34F6-452E-A906-CDACE479F441}"/>
              </a:ext>
            </a:extLst>
          </p:cNvPr>
          <p:cNvSpPr txBox="1">
            <a:spLocks noChangeArrowheads="1"/>
          </p:cNvSpPr>
          <p:nvPr/>
        </p:nvSpPr>
        <p:spPr bwMode="auto">
          <a:xfrm>
            <a:off x="-35496" y="6453336"/>
            <a:ext cx="9144000" cy="4046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1800" b="1" kern="0" dirty="0">
                <a:solidFill>
                  <a:srgbClr val="FFFF99"/>
                </a:solidFill>
                <a:effectLst/>
                <a:latin typeface="Arial" charset="0"/>
              </a:rPr>
              <a:t>https://www.youtube.com/watch?app=desktop&amp;v=MjV9De4x5e0</a:t>
            </a:r>
            <a:endParaRPr lang="fi-FI" sz="18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A3F9CFFD-3C5C-42DE-A10B-B012FB0B85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514712"/>
      </p:ext>
    </p:extLst>
  </p:cSld>
  <p:clrMapOvr>
    <a:masterClrMapping/>
  </p:clrMapOvr>
  <p:transition spd="med" advTm="302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488832" cy="4608512"/>
          </a:xfrm>
          <a:ln>
            <a:noFill/>
          </a:ln>
        </p:spPr>
        <p:txBody>
          <a:bodyPr/>
          <a:lstStyle/>
          <a:p>
            <a:pPr>
              <a:spcBef>
                <a:spcPts val="0"/>
              </a:spcBef>
              <a:spcAft>
                <a:spcPts val="1200"/>
              </a:spcAft>
            </a:pPr>
            <a:r>
              <a:rPr lang="en-GB" sz="2400" b="1" dirty="0">
                <a:latin typeface="Arial" charset="0"/>
              </a:rPr>
              <a:t>On Sunday 2 February 2014, Duke Energy employees noticed that coal ash waste was spilling from one of the company’s coal ash ponds through a pipe into Dan River in Riverbend, near Eden, North Carolina.</a:t>
            </a:r>
          </a:p>
          <a:p>
            <a:pPr>
              <a:spcBef>
                <a:spcPts val="0"/>
              </a:spcBef>
              <a:spcAft>
                <a:spcPts val="1200"/>
              </a:spcAft>
            </a:pPr>
            <a:r>
              <a:rPr lang="en-GB" sz="2400" b="1" dirty="0">
                <a:latin typeface="Arial" charset="0"/>
              </a:rPr>
              <a:t>The company delayed reporting this publicly until the next day.</a:t>
            </a:r>
          </a:p>
          <a:p>
            <a:pPr>
              <a:spcBef>
                <a:spcPts val="0"/>
              </a:spcBef>
              <a:spcAft>
                <a:spcPts val="1200"/>
              </a:spcAft>
            </a:pPr>
            <a:r>
              <a:rPr lang="en-GB" sz="2400" b="1" dirty="0">
                <a:latin typeface="Arial" charset="0"/>
              </a:rPr>
              <a:t>The spillage was stopped in about a week.</a:t>
            </a:r>
          </a:p>
          <a:p>
            <a:pPr>
              <a:spcBef>
                <a:spcPts val="0"/>
              </a:spcBef>
              <a:spcAft>
                <a:spcPts val="1200"/>
              </a:spcAft>
            </a:pPr>
            <a:r>
              <a:rPr lang="en-GB" sz="2400" b="1" dirty="0">
                <a:latin typeface="Arial" charset="0"/>
              </a:rPr>
              <a:t>Duke estimated that 50.000 to 82.000 tons of coal ash and 27 million gallons of contaminated water had been released into the Dan River.</a:t>
            </a:r>
          </a:p>
        </p:txBody>
      </p:sp>
      <p:sp>
        <p:nvSpPr>
          <p:cNvPr id="9218"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The Dan River Incident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http://www.catawbariverkeeper.org/issues/coal-ash-1/duke-energy-dan-river-coal-ash-spill-what-do-we-currently-know-what-do-we-need-to-know/?searchterm=None</a:t>
            </a:r>
          </a:p>
        </p:txBody>
      </p:sp>
      <p:pic>
        <p:nvPicPr>
          <p:cNvPr id="3074" name="Picture 2" descr="Image result for dan river coal ash sp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42" y="8760"/>
            <a:ext cx="1967839" cy="12600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3076" name="Picture 4" descr="Image result for dan river coal ash sp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4" y="8760"/>
            <a:ext cx="2198474" cy="123114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43524BB-11E4-44BF-94D5-AFB83E59CD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11421105"/>
      </p:ext>
    </p:extLst>
  </p:cSld>
  <p:clrMapOvr>
    <a:masterClrMapping/>
  </p:clrMapOvr>
  <p:transition spd="med" advTm="3807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560840" cy="4608512"/>
          </a:xfrm>
          <a:ln>
            <a:noFill/>
          </a:ln>
        </p:spPr>
        <p:txBody>
          <a:bodyPr/>
          <a:lstStyle/>
          <a:p>
            <a:pPr>
              <a:spcBef>
                <a:spcPts val="0"/>
              </a:spcBef>
              <a:spcAft>
                <a:spcPts val="1200"/>
              </a:spcAft>
            </a:pPr>
            <a:r>
              <a:rPr lang="en-GB" sz="2400" b="1" dirty="0">
                <a:latin typeface="Arial" charset="0"/>
              </a:rPr>
              <a:t>The Riverbend ash pond was an unlined high hazard coal ash waste pond which had been left untreated since the closure of the Duke Energy coal power plant in April 2013.</a:t>
            </a:r>
          </a:p>
          <a:p>
            <a:pPr>
              <a:spcBef>
                <a:spcPts val="0"/>
              </a:spcBef>
              <a:spcAft>
                <a:spcPts val="1200"/>
              </a:spcAft>
            </a:pPr>
            <a:r>
              <a:rPr lang="en-GB" sz="2400" b="1" dirty="0">
                <a:latin typeface="Arial" charset="0"/>
              </a:rPr>
              <a:t>According to the operation permit, Duke was required to have the ash pond closed 1 year before closing the plant.</a:t>
            </a:r>
          </a:p>
          <a:p>
            <a:pPr>
              <a:spcBef>
                <a:spcPts val="0"/>
              </a:spcBef>
              <a:spcAft>
                <a:spcPts val="1200"/>
              </a:spcAft>
            </a:pPr>
            <a:r>
              <a:rPr lang="en-GB" sz="2400" b="1" dirty="0">
                <a:latin typeface="Arial" charset="0"/>
              </a:rPr>
              <a:t>After the spill, Duke representatives said that this would be dealt with “eventually”.</a:t>
            </a:r>
          </a:p>
          <a:p>
            <a:pPr>
              <a:spcBef>
                <a:spcPts val="0"/>
              </a:spcBef>
              <a:spcAft>
                <a:spcPts val="1200"/>
              </a:spcAft>
            </a:pPr>
            <a:r>
              <a:rPr lang="en-GB" sz="2400" b="1" dirty="0">
                <a:latin typeface="Arial" charset="0"/>
              </a:rPr>
              <a:t>Similarly toxic ash ponds remain in many closed coal power plant sites along rivers.</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http://www.catawbariverkeeper.org/issues/coal-ash-1/duke-energy-dan-river-coal-ash-spill-what-do-we-currently-know-what-do-we-need-to-know/?searchterm=None</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The Dan River Incident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8" name="Picture 2" descr="Image result for dan river coal ash sp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42" y="8760"/>
            <a:ext cx="1967839" cy="12600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9" name="Picture 4" descr="Image result for dan river coal ash sp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4" y="8760"/>
            <a:ext cx="2198474" cy="123114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C53D08D3-1743-4D4A-9DF4-402D3C2727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583263070"/>
      </p:ext>
    </p:extLst>
  </p:cSld>
  <p:clrMapOvr>
    <a:masterClrMapping/>
  </p:clrMapOvr>
  <p:transition spd="med" advTm="485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560840" cy="4608512"/>
          </a:xfrm>
          <a:ln>
            <a:noFill/>
          </a:ln>
        </p:spPr>
        <p:txBody>
          <a:bodyPr/>
          <a:lstStyle/>
          <a:p>
            <a:pPr>
              <a:spcBef>
                <a:spcPts val="0"/>
              </a:spcBef>
              <a:spcAft>
                <a:spcPts val="1200"/>
              </a:spcAft>
            </a:pPr>
            <a:r>
              <a:rPr lang="en-GB" sz="2400" b="1" dirty="0">
                <a:latin typeface="Arial" charset="0"/>
              </a:rPr>
              <a:t>The coal ash spill affected c. 70 miles of Dan River downstream Eden.</a:t>
            </a:r>
          </a:p>
          <a:p>
            <a:pPr>
              <a:spcBef>
                <a:spcPts val="0"/>
              </a:spcBef>
              <a:spcAft>
                <a:spcPts val="1200"/>
              </a:spcAft>
            </a:pPr>
            <a:r>
              <a:rPr lang="en-GB" sz="2400" b="1" dirty="0">
                <a:latin typeface="Arial" charset="0"/>
              </a:rPr>
              <a:t>The coal ash settled mostly on the river bottom sediments.</a:t>
            </a:r>
          </a:p>
          <a:p>
            <a:pPr>
              <a:spcBef>
                <a:spcPts val="0"/>
              </a:spcBef>
              <a:spcAft>
                <a:spcPts val="1200"/>
              </a:spcAft>
            </a:pPr>
            <a:r>
              <a:rPr lang="en-GB" sz="2400" b="1" dirty="0">
                <a:latin typeface="Arial" charset="0"/>
              </a:rPr>
              <a:t>Some of it has been removed, but not all of it can or ever will be.</a:t>
            </a:r>
          </a:p>
          <a:p>
            <a:pPr>
              <a:spcBef>
                <a:spcPts val="0"/>
              </a:spcBef>
              <a:spcAft>
                <a:spcPts val="1200"/>
              </a:spcAft>
            </a:pPr>
            <a:r>
              <a:rPr lang="en-GB" sz="2400" b="1" dirty="0">
                <a:latin typeface="Arial" charset="0"/>
              </a:rPr>
              <a:t>The US Environmental Protection Agency (EPA) reports that there are no serious health hazards.</a:t>
            </a:r>
          </a:p>
          <a:p>
            <a:pPr>
              <a:spcBef>
                <a:spcPts val="0"/>
              </a:spcBef>
              <a:spcAft>
                <a:spcPts val="1200"/>
              </a:spcAft>
            </a:pPr>
            <a:r>
              <a:rPr lang="en-GB" sz="2400" b="1" dirty="0">
                <a:latin typeface="Arial" charset="0"/>
              </a:rPr>
              <a:t>The financial damage to society has been estimated at &gt; $ 300 million</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https://www.epa.gov/dukeenergy-coalash/frequently-asked-questions-faqs-about-duke-energy-coal-ash-spill-eden-nc</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The Dan River Incident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8" name="Picture 2" descr="Image result for dan river coal ash spi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42" y="8760"/>
            <a:ext cx="1967839" cy="12600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9" name="Picture 4" descr="Image result for dan river coal ash sp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264" y="8760"/>
            <a:ext cx="2198474" cy="123114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A97AA99-2F8C-4DE4-823A-853AF119D1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025516403"/>
      </p:ext>
    </p:extLst>
  </p:cSld>
  <p:clrMapOvr>
    <a:masterClrMapping/>
  </p:clrMapOvr>
  <p:transition spd="med" advTm="494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0" y="2492896"/>
            <a:ext cx="9144000" cy="1152128"/>
          </a:xfrm>
        </p:spPr>
        <p:txBody>
          <a:bodyPr/>
          <a:lstStyle/>
          <a:p>
            <a:br>
              <a:rPr lang="en-GB" sz="3600" b="1" dirty="0">
                <a:solidFill>
                  <a:srgbClr val="FFFF99"/>
                </a:solidFill>
                <a:latin typeface="Arial" charset="0"/>
              </a:rPr>
            </a:br>
            <a:r>
              <a:rPr lang="en-GB" sz="3600" b="1" dirty="0">
                <a:solidFill>
                  <a:schemeClr val="tx1"/>
                </a:solidFill>
                <a:latin typeface="Arial" charset="0"/>
              </a:rPr>
              <a:t>So who is to blame?</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2AABF087-0461-4661-84C6-4C65E15D3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87576253"/>
      </p:ext>
    </p:extLst>
  </p:cSld>
  <p:clrMapOvr>
    <a:masterClrMapping/>
  </p:clrMapOvr>
  <p:transition spd="med" advTm="50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6152" name="Picture 8"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2306" y="1872231"/>
            <a:ext cx="5549814" cy="30689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duke ener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9121" y="28190"/>
            <a:ext cx="2835968" cy="181663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1266" name="Picture 2" descr="Image result for duke energ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4951373"/>
            <a:ext cx="3017225" cy="1699985"/>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1268" name="Picture 4"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2" y="-27384"/>
            <a:ext cx="2895633" cy="1938643"/>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11272" name="Picture 8" descr="Image result for duke energy nuclear power sta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560" y="4941168"/>
            <a:ext cx="2376264" cy="178219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1274" name="Picture 10" descr="Image result for duke energ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52329" y="4957564"/>
            <a:ext cx="2555775" cy="1693794"/>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pic>
        <p:nvPicPr>
          <p:cNvPr id="11276" name="Picture 12" descr="Image result for duke energy"/>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504" y="1844824"/>
            <a:ext cx="1750000" cy="313200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2"/>
          <a:stretch>
            <a:fillRect/>
          </a:stretch>
        </p:blipFill>
        <p:spPr>
          <a:xfrm>
            <a:off x="7402120" y="1844824"/>
            <a:ext cx="1593236" cy="3132000"/>
          </a:xfrm>
          <a:prstGeom prst="rect">
            <a:avLst/>
          </a:prstGeom>
          <a:effectLst>
            <a:softEdge rad="25400"/>
          </a:effectLst>
        </p:spPr>
      </p:pic>
      <p:pic>
        <p:nvPicPr>
          <p:cNvPr id="13314" name="Picture 2" descr="Image result for duke energy hydroelectric plant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24128" y="8531"/>
            <a:ext cx="3330557" cy="187200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4CE50AF-DCC3-4EE4-9B50-9214FA3B1A7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741603053"/>
      </p:ext>
    </p:extLst>
  </p:cSld>
  <p:clrMapOvr>
    <a:masterClrMapping/>
  </p:clrMapOvr>
  <p:transition spd="med" advTm="100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560840" cy="4608512"/>
          </a:xfrm>
          <a:ln>
            <a:noFill/>
          </a:ln>
        </p:spPr>
        <p:txBody>
          <a:bodyPr/>
          <a:lstStyle/>
          <a:p>
            <a:pPr>
              <a:spcBef>
                <a:spcPts val="0"/>
              </a:spcBef>
              <a:spcAft>
                <a:spcPts val="1200"/>
              </a:spcAft>
            </a:pPr>
            <a:r>
              <a:rPr lang="en-GB" sz="2400" b="1" dirty="0">
                <a:latin typeface="Arial" charset="0"/>
              </a:rPr>
              <a:t>Is one of the biggest US energy companies.</a:t>
            </a:r>
          </a:p>
          <a:p>
            <a:pPr>
              <a:spcBef>
                <a:spcPts val="0"/>
              </a:spcBef>
              <a:spcAft>
                <a:spcPts val="1200"/>
              </a:spcAft>
            </a:pPr>
            <a:r>
              <a:rPr lang="en-GB" sz="2400" b="1" dirty="0">
                <a:latin typeface="Arial" charset="0"/>
              </a:rPr>
              <a:t>Has 7.4 million electricity retail customers in the South East and Mid West parts of the US.</a:t>
            </a:r>
          </a:p>
          <a:p>
            <a:pPr>
              <a:spcBef>
                <a:spcPts val="0"/>
              </a:spcBef>
              <a:spcAft>
                <a:spcPts val="1200"/>
              </a:spcAft>
            </a:pPr>
            <a:r>
              <a:rPr lang="en-GB" sz="2400" b="1" dirty="0">
                <a:latin typeface="Arial" charset="0"/>
              </a:rPr>
              <a:t>Covers a population of about 24 million people.</a:t>
            </a:r>
          </a:p>
          <a:p>
            <a:pPr>
              <a:spcBef>
                <a:spcPts val="0"/>
              </a:spcBef>
              <a:spcAft>
                <a:spcPts val="1200"/>
              </a:spcAft>
            </a:pPr>
            <a:r>
              <a:rPr lang="en-GB" sz="2400" b="1" dirty="0">
                <a:latin typeface="Arial" charset="0"/>
              </a:rPr>
              <a:t>Has 7 nuclear power plants, 18 coal-fired power stations, over 20 hydroelectric facilities, 24 oil and gas-fired facilities, 4 solar farms, and one wind farm.</a:t>
            </a:r>
          </a:p>
          <a:p>
            <a:pPr>
              <a:spcBef>
                <a:spcPts val="0"/>
              </a:spcBef>
              <a:spcAft>
                <a:spcPts val="1200"/>
              </a:spcAft>
            </a:pPr>
            <a:r>
              <a:rPr lang="en-GB" sz="2400" b="1" dirty="0">
                <a:latin typeface="Arial" charset="0"/>
              </a:rPr>
              <a:t>Is doing well business-wise.</a:t>
            </a:r>
          </a:p>
          <a:p>
            <a:pPr>
              <a:spcBef>
                <a:spcPts val="0"/>
              </a:spcBef>
              <a:spcAft>
                <a:spcPts val="1200"/>
              </a:spcAft>
            </a:pPr>
            <a:r>
              <a:rPr lang="en-GB" sz="2400" b="1" dirty="0">
                <a:latin typeface="Arial" charset="0"/>
              </a:rPr>
              <a:t>Is the 50</a:t>
            </a:r>
            <a:r>
              <a:rPr lang="en-GB" sz="2400" b="1" baseline="30000" dirty="0">
                <a:latin typeface="Arial" charset="0"/>
              </a:rPr>
              <a:t>th</a:t>
            </a:r>
            <a:r>
              <a:rPr lang="en-GB" sz="2400" b="1" dirty="0">
                <a:latin typeface="Arial" charset="0"/>
              </a:rPr>
              <a:t> best US employer – Business Insider.</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official website</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6148"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 y="0"/>
            <a:ext cx="2079400"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42" name="Picture 2" descr="Image result for duke energy DAN RI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167" y="0"/>
            <a:ext cx="2043756"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4BBC790B-9BCF-468B-B61B-83445C097F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24025482"/>
      </p:ext>
    </p:extLst>
  </p:cSld>
  <p:clrMapOvr>
    <a:masterClrMapping/>
  </p:clrMapOvr>
  <p:transition spd="med" advTm="603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560840" cy="4608512"/>
          </a:xfrm>
          <a:ln>
            <a:noFill/>
          </a:ln>
        </p:spPr>
        <p:txBody>
          <a:bodyPr/>
          <a:lstStyle/>
          <a:p>
            <a:pPr>
              <a:spcBef>
                <a:spcPts val="0"/>
              </a:spcBef>
              <a:spcAft>
                <a:spcPts val="1200"/>
              </a:spcAft>
            </a:pPr>
            <a:r>
              <a:rPr lang="en-GB" sz="2400" b="1" dirty="0">
                <a:latin typeface="Arial" charset="0"/>
              </a:rPr>
              <a:t>In 1999, the EPA started an enforcement action against Duke Energy.</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6148"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 y="0"/>
            <a:ext cx="2079400"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42" name="Picture 2" descr="Image result for duke energy DAN RI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167" y="0"/>
            <a:ext cx="2043756"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D62D5BE6-EA4C-402E-8B1A-4815BE84DC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241359798"/>
      </p:ext>
    </p:extLst>
  </p:cSld>
  <p:clrMapOvr>
    <a:masterClrMapping/>
  </p:clrMapOvr>
  <p:transition spd="med" advTm="209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5"/>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6"/>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4" name="12 - TimÔs Requiem">
            <a:hlinkClick r:id="" action="ppaction://media"/>
            <a:extLst>
              <a:ext uri="{FF2B5EF4-FFF2-40B4-BE49-F238E27FC236}">
                <a16:creationId xmlns:a16="http://schemas.microsoft.com/office/drawing/2014/main" id="{F5BE23EA-083C-43AE-B71B-74477BE607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49763" y="3306763"/>
            <a:ext cx="244475" cy="244475"/>
          </a:xfrm>
          <a:prstGeom prst="rect">
            <a:avLst/>
          </a:prstGeom>
        </p:spPr>
      </p:pic>
      <p:sp>
        <p:nvSpPr>
          <p:cNvPr id="5" name="Rectangle 4">
            <a:extLst>
              <a:ext uri="{FF2B5EF4-FFF2-40B4-BE49-F238E27FC236}">
                <a16:creationId xmlns:a16="http://schemas.microsoft.com/office/drawing/2014/main" id="{CB5E7DC5-EA02-4EF7-9337-1E41886282D1}"/>
              </a:ext>
            </a:extLst>
          </p:cNvPr>
          <p:cNvSpPr/>
          <p:nvPr/>
        </p:nvSpPr>
        <p:spPr bwMode="auto">
          <a:xfrm>
            <a:off x="1187624" y="1988840"/>
            <a:ext cx="7056784" cy="1627584"/>
          </a:xfrm>
          <a:prstGeom prst="rect">
            <a:avLst/>
          </a:prstGeom>
          <a:solidFill>
            <a:schemeClr val="bg1">
              <a:lumMod val="85000"/>
              <a:lumOff val="1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Music playing so that you can check that </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your speakers or headphones are on.</a:t>
            </a:r>
          </a:p>
          <a:p>
            <a:pPr marL="0" marR="0" indent="0" algn="ctr" defTabSz="914400" rtl="0" eaLnBrk="0" fontAlgn="base" latinLnBrk="0" hangingPunct="0">
              <a:lnSpc>
                <a:spcPct val="100000"/>
              </a:lnSpc>
              <a:spcBef>
                <a:spcPct val="0"/>
              </a:spcBef>
              <a:spcAft>
                <a:spcPct val="0"/>
              </a:spcAft>
              <a:buClrTx/>
              <a:buSzTx/>
              <a:buFontTx/>
              <a:buNone/>
              <a:tabLst/>
            </a:pPr>
            <a:endParaRPr lang="en-US" sz="2000" b="1" dirty="0">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rPr>
              <a:t>Tim’s Requiem by The Perfct Child from their </a:t>
            </a:r>
          </a:p>
          <a:p>
            <a:pPr marL="0" marR="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Arial" panose="020B0604020202020204" pitchFamily="34" charset="0"/>
                <a:cs typeface="Arial" panose="020B0604020202020204" pitchFamily="34" charset="0"/>
              </a:rPr>
              <a:t>Playing God: The Rock Opera – Music by Denny Colt</a:t>
            </a:r>
            <a:endParaRPr kumimoji="0" lang="LID4096"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27608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560840" cy="4608512"/>
          </a:xfrm>
          <a:ln>
            <a:noFill/>
          </a:ln>
        </p:spPr>
        <p:txBody>
          <a:bodyPr/>
          <a:lstStyle/>
          <a:p>
            <a:pPr>
              <a:spcBef>
                <a:spcPts val="0"/>
              </a:spcBef>
              <a:spcAft>
                <a:spcPts val="1200"/>
              </a:spcAft>
            </a:pPr>
            <a:r>
              <a:rPr lang="en-GB" sz="2400" b="1" dirty="0">
                <a:latin typeface="Arial" charset="0"/>
              </a:rPr>
              <a:t>In 1999, the EPA started an enforcement action against Duke Energy.</a:t>
            </a:r>
          </a:p>
          <a:p>
            <a:pPr>
              <a:spcBef>
                <a:spcPts val="0"/>
              </a:spcBef>
              <a:spcAft>
                <a:spcPts val="1200"/>
              </a:spcAft>
            </a:pPr>
            <a:r>
              <a:rPr lang="en-GB" sz="2400" b="1" dirty="0">
                <a:latin typeface="Arial" charset="0"/>
              </a:rPr>
              <a:t>They argued that DE had increased emissions by making unlicensed modifications to some of their old and deteriorating coal power plants.</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6148"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 y="0"/>
            <a:ext cx="2079400"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42" name="Picture 2" descr="Image result for duke energy DAN RI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167" y="0"/>
            <a:ext cx="2043756"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33B90CF-A3A3-477B-9625-9339B28B1E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107759776"/>
      </p:ext>
    </p:extLst>
  </p:cSld>
  <p:clrMapOvr>
    <a:masterClrMapping/>
  </p:clrMapOvr>
  <p:transition spd="med" advTm="177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560840" cy="4608512"/>
          </a:xfrm>
          <a:ln>
            <a:noFill/>
          </a:ln>
        </p:spPr>
        <p:txBody>
          <a:bodyPr/>
          <a:lstStyle/>
          <a:p>
            <a:pPr>
              <a:spcBef>
                <a:spcPts val="0"/>
              </a:spcBef>
              <a:spcAft>
                <a:spcPts val="1200"/>
              </a:spcAft>
            </a:pPr>
            <a:r>
              <a:rPr lang="en-GB" sz="2400" b="1" dirty="0">
                <a:latin typeface="Arial" charset="0"/>
              </a:rPr>
              <a:t>In 1999, the EPA started an enforcement action against Duke Energy.</a:t>
            </a:r>
          </a:p>
          <a:p>
            <a:pPr>
              <a:spcBef>
                <a:spcPts val="0"/>
              </a:spcBef>
              <a:spcAft>
                <a:spcPts val="1200"/>
              </a:spcAft>
            </a:pPr>
            <a:r>
              <a:rPr lang="en-GB" sz="2400" b="1" dirty="0">
                <a:latin typeface="Arial" charset="0"/>
              </a:rPr>
              <a:t>They argued that DE had increased emissions by making unlicensed modifications to some of their old and deteriorating coal power plants.</a:t>
            </a:r>
          </a:p>
          <a:p>
            <a:pPr>
              <a:spcBef>
                <a:spcPts val="0"/>
              </a:spcBef>
              <a:spcAft>
                <a:spcPts val="1200"/>
              </a:spcAft>
            </a:pPr>
            <a:r>
              <a:rPr lang="en-GB" sz="2400" b="1" dirty="0">
                <a:latin typeface="Arial" charset="0"/>
              </a:rPr>
              <a:t>Lower courts supported DE’s view, but in 2007, the Supreme Court ruled in favour of the EPA.</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6148"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 y="0"/>
            <a:ext cx="2079400"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42" name="Picture 2" descr="Image result for duke energy DAN RI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167" y="0"/>
            <a:ext cx="2043756"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C7C1CD31-E2B5-4B10-B8A6-C6EAD1BACA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67841963"/>
      </p:ext>
    </p:extLst>
  </p:cSld>
  <p:clrMapOvr>
    <a:masterClrMapping/>
  </p:clrMapOvr>
  <p:transition spd="med" advTm="1240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560840" cy="4608512"/>
          </a:xfrm>
          <a:ln>
            <a:noFill/>
          </a:ln>
        </p:spPr>
        <p:txBody>
          <a:bodyPr/>
          <a:lstStyle/>
          <a:p>
            <a:pPr>
              <a:spcBef>
                <a:spcPts val="0"/>
              </a:spcBef>
              <a:spcAft>
                <a:spcPts val="1200"/>
              </a:spcAft>
            </a:pPr>
            <a:r>
              <a:rPr lang="en-GB" sz="2400" b="1" dirty="0">
                <a:latin typeface="Arial" charset="0"/>
              </a:rPr>
              <a:t>In 1999, the EPA started an enforcement action against Duke Energy.</a:t>
            </a:r>
          </a:p>
          <a:p>
            <a:pPr>
              <a:spcBef>
                <a:spcPts val="0"/>
              </a:spcBef>
              <a:spcAft>
                <a:spcPts val="1200"/>
              </a:spcAft>
            </a:pPr>
            <a:r>
              <a:rPr lang="en-GB" sz="2400" b="1" dirty="0">
                <a:latin typeface="Arial" charset="0"/>
              </a:rPr>
              <a:t>They argued that DE had increased emissions by making unlicensed modifications to some of their old and deteriorating coal power plants.</a:t>
            </a:r>
          </a:p>
          <a:p>
            <a:pPr>
              <a:spcBef>
                <a:spcPts val="0"/>
              </a:spcBef>
              <a:spcAft>
                <a:spcPts val="1200"/>
              </a:spcAft>
            </a:pPr>
            <a:r>
              <a:rPr lang="en-GB" sz="2400" b="1" dirty="0">
                <a:latin typeface="Arial" charset="0"/>
              </a:rPr>
              <a:t>Lower courts supported DE’s view, but in 2007, the Supreme Court ruled in favour of the EPA.</a:t>
            </a:r>
          </a:p>
          <a:p>
            <a:pPr>
              <a:spcBef>
                <a:spcPts val="0"/>
              </a:spcBef>
              <a:spcAft>
                <a:spcPts val="1200"/>
              </a:spcAft>
            </a:pPr>
            <a:r>
              <a:rPr lang="en-GB" sz="2400" b="1" dirty="0">
                <a:latin typeface="Arial" charset="0"/>
              </a:rPr>
              <a:t>In 2002, DE was identified as the 46</a:t>
            </a:r>
            <a:r>
              <a:rPr lang="en-GB" sz="2400" b="1" baseline="30000" dirty="0">
                <a:latin typeface="Arial" charset="0"/>
              </a:rPr>
              <a:t>th</a:t>
            </a:r>
            <a:r>
              <a:rPr lang="en-GB" sz="2400" b="1" dirty="0">
                <a:latin typeface="Arial" charset="0"/>
              </a:rPr>
              <a:t>-largest corporate producer of air pollution in the US.</a:t>
            </a:r>
          </a:p>
          <a:p>
            <a:pPr>
              <a:spcBef>
                <a:spcPts val="0"/>
              </a:spcBef>
              <a:spcAft>
                <a:spcPts val="1200"/>
              </a:spcAft>
            </a:pPr>
            <a:r>
              <a:rPr lang="en-GB" sz="2400" b="1" dirty="0">
                <a:latin typeface="Arial" charset="0"/>
              </a:rPr>
              <a:t>After 2005, The Political Economy Research Institute has ranked DE as US Nr 13 air polluter.</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6148"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 y="0"/>
            <a:ext cx="2079400"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42" name="Picture 2" descr="Image result for duke energy DAN RI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167" y="0"/>
            <a:ext cx="2043756"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9E87FA89-F32A-4661-BFA8-17932E27BB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684203092"/>
      </p:ext>
    </p:extLst>
  </p:cSld>
  <p:clrMapOvr>
    <a:masterClrMapping/>
  </p:clrMapOvr>
  <p:transition spd="med" advTm="2806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632848" cy="4833304"/>
          </a:xfrm>
          <a:ln>
            <a:noFill/>
          </a:ln>
        </p:spPr>
        <p:txBody>
          <a:bodyPr/>
          <a:lstStyle/>
          <a:p>
            <a:pPr>
              <a:spcBef>
                <a:spcPts val="0"/>
              </a:spcBef>
              <a:spcAft>
                <a:spcPts val="1200"/>
              </a:spcAft>
            </a:pPr>
            <a:r>
              <a:rPr lang="en-GB" sz="2400" b="1" dirty="0">
                <a:latin typeface="Arial" charset="0"/>
              </a:rPr>
              <a:t>In 2014, the Dan River incident at the DE power plant was the third worst coal ash spill to happen in the US.</a:t>
            </a:r>
          </a:p>
          <a:p>
            <a:pPr>
              <a:spcBef>
                <a:spcPts val="0"/>
              </a:spcBef>
              <a:spcAft>
                <a:spcPts val="1200"/>
              </a:spcAft>
            </a:pPr>
            <a:r>
              <a:rPr lang="en-GB" sz="2400" b="1" dirty="0">
                <a:latin typeface="Arial" charset="0"/>
              </a:rPr>
              <a:t>North Carolina regulators immediately blamed DE for the violation on the river.</a:t>
            </a:r>
          </a:p>
          <a:p>
            <a:pPr>
              <a:spcBef>
                <a:spcPts val="0"/>
              </a:spcBef>
              <a:spcAft>
                <a:spcPts val="1200"/>
              </a:spcAft>
            </a:pPr>
            <a:r>
              <a:rPr lang="en-GB" sz="2400" b="1" dirty="0">
                <a:latin typeface="Arial" charset="0"/>
              </a:rPr>
              <a:t>It was also observed that DE had similar problems elsewhere in the state.</a:t>
            </a:r>
          </a:p>
          <a:p>
            <a:pPr>
              <a:spcBef>
                <a:spcPts val="0"/>
              </a:spcBef>
              <a:spcAft>
                <a:spcPts val="1200"/>
              </a:spcAft>
            </a:pPr>
            <a:r>
              <a:rPr lang="en-GB" sz="2400" b="1" dirty="0">
                <a:latin typeface="Arial" charset="0"/>
              </a:rPr>
              <a:t>In May 2015, DE was sentenced to pay $ 102 million for Clean Water Act crimes.</a:t>
            </a: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880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 https://www.justice.gov/opa/pr/duke-energy-subsidiaries-plead-guilty-and-sentenced-pay-102-million-clean-water-act-crimes; http://www.bizjournals.com/charlotte/news/2016/09/07/arge-duke-energy-investor-to-divest-selling-380m.html</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6148"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 y="0"/>
            <a:ext cx="2079400"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42" name="Picture 2" descr="Image result for duke energy DAN RI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167" y="0"/>
            <a:ext cx="2043756"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F54E2AC0-FC16-4D06-80C7-2173B5539C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6722276"/>
      </p:ext>
    </p:extLst>
  </p:cSld>
  <p:clrMapOvr>
    <a:masterClrMapping/>
  </p:clrMapOvr>
  <p:transition spd="med" advTm="4418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899592" y="1484784"/>
            <a:ext cx="7632848" cy="4833304"/>
          </a:xfrm>
          <a:ln>
            <a:noFill/>
          </a:ln>
        </p:spPr>
        <p:txBody>
          <a:bodyPr/>
          <a:lstStyle/>
          <a:p>
            <a:pPr>
              <a:spcBef>
                <a:spcPts val="0"/>
              </a:spcBef>
              <a:spcAft>
                <a:spcPts val="1200"/>
              </a:spcAft>
            </a:pPr>
            <a:r>
              <a:rPr lang="en-GB" sz="2400" b="1" dirty="0">
                <a:latin typeface="Arial" charset="0"/>
              </a:rPr>
              <a:t>In 2014, the Dan River incident at the DE power plant was the third worst coal ash spill to happen in the US.</a:t>
            </a:r>
          </a:p>
          <a:p>
            <a:pPr>
              <a:spcBef>
                <a:spcPts val="0"/>
              </a:spcBef>
              <a:spcAft>
                <a:spcPts val="1200"/>
              </a:spcAft>
            </a:pPr>
            <a:r>
              <a:rPr lang="en-GB" sz="2400" b="1" dirty="0">
                <a:latin typeface="Arial" charset="0"/>
              </a:rPr>
              <a:t>North Carolina regulators immediately blamed DE for the violation on the river.</a:t>
            </a:r>
          </a:p>
          <a:p>
            <a:pPr>
              <a:spcBef>
                <a:spcPts val="0"/>
              </a:spcBef>
              <a:spcAft>
                <a:spcPts val="1200"/>
              </a:spcAft>
            </a:pPr>
            <a:r>
              <a:rPr lang="en-GB" sz="2400" b="1" dirty="0">
                <a:latin typeface="Arial" charset="0"/>
              </a:rPr>
              <a:t>It was also observed that DE had similar problems elsewhere in the state.</a:t>
            </a:r>
          </a:p>
          <a:p>
            <a:pPr>
              <a:spcBef>
                <a:spcPts val="0"/>
              </a:spcBef>
              <a:spcAft>
                <a:spcPts val="1200"/>
              </a:spcAft>
            </a:pPr>
            <a:r>
              <a:rPr lang="en-GB" sz="2400" b="1" dirty="0">
                <a:latin typeface="Arial" charset="0"/>
              </a:rPr>
              <a:t>In May 2015, DE was sentenced to pay $ 102 million for Clean Water Act crimes.</a:t>
            </a:r>
          </a:p>
          <a:p>
            <a:pPr>
              <a:spcBef>
                <a:spcPts val="0"/>
              </a:spcBef>
              <a:spcAft>
                <a:spcPts val="1200"/>
              </a:spcAft>
            </a:pPr>
            <a:r>
              <a:rPr lang="en-GB" sz="2400" b="1" dirty="0">
                <a:latin typeface="Arial" charset="0"/>
              </a:rPr>
              <a:t>In September 2016, the Government Pension Fund of Norway excluded DE on ethical grounds.</a:t>
            </a:r>
            <a:endParaRPr lang="en-US" sz="2400" dirty="0"/>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880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 https://www.justice.gov/opa/pr/duke-energy-subsidiaries-plead-guilty-and-sentenced-pay-102-million-clean-water-act-crimes; http://www.bizjournals.com/charlotte/news/2016/09/07/arge-duke-energy-investor-to-divest-selling-380m.html</a:t>
            </a:r>
          </a:p>
        </p:txBody>
      </p:sp>
      <p:sp>
        <p:nvSpPr>
          <p:cNvPr id="7" name="Rectangle 2"/>
          <p:cNvSpPr>
            <a:spLocks noGrp="1" noChangeArrowheads="1"/>
          </p:cNvSpPr>
          <p:nvPr>
            <p:ph type="title"/>
          </p:nvPr>
        </p:nvSpPr>
        <p:spPr>
          <a:xfrm>
            <a:off x="28842" y="44624"/>
            <a:ext cx="9144000" cy="1152128"/>
          </a:xfrm>
        </p:spPr>
        <p:txBody>
          <a:bodyPr/>
          <a:lstStyle/>
          <a:p>
            <a:pPr algn="l"/>
            <a:br>
              <a:rPr lang="en-GB" sz="3600" b="1" dirty="0">
                <a:solidFill>
                  <a:srgbClr val="FFFF99"/>
                </a:solidFill>
                <a:latin typeface="Arial" charset="0"/>
              </a:rPr>
            </a:br>
            <a:r>
              <a:rPr lang="en-GB" sz="3600" b="1" dirty="0">
                <a:solidFill>
                  <a:srgbClr val="FFFF99"/>
                </a:solidFill>
                <a:latin typeface="Arial" charset="0"/>
              </a:rPr>
              <a:t>                         </a:t>
            </a:r>
            <a:r>
              <a:rPr lang="en-GB" sz="3200" b="1" dirty="0">
                <a:solidFill>
                  <a:schemeClr val="bg2">
                    <a:lumMod val="20000"/>
                    <a:lumOff val="80000"/>
                  </a:schemeClr>
                </a:solidFill>
                <a:latin typeface="Arial" charset="0"/>
              </a:rPr>
              <a:t>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6148"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3" y="0"/>
            <a:ext cx="2079400"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10242" name="Picture 2" descr="Image result for duke energy DAN RI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5167" y="0"/>
            <a:ext cx="2043756" cy="1332000"/>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5082ACE4-20DB-46AD-BAFC-B6A37CD869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1993451"/>
      </p:ext>
    </p:extLst>
  </p:cSld>
  <p:clrMapOvr>
    <a:masterClrMapping/>
  </p:clrMapOvr>
  <p:transition spd="med" advTm="225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539552" y="476672"/>
            <a:ext cx="8028384" cy="1152128"/>
          </a:xfrm>
        </p:spPr>
        <p:txBody>
          <a:bodyPr/>
          <a:lstStyle/>
          <a:p>
            <a:br>
              <a:rPr lang="en-GB" sz="3600" b="1" dirty="0">
                <a:solidFill>
                  <a:srgbClr val="FFFF99"/>
                </a:solidFill>
                <a:latin typeface="Arial" charset="0"/>
              </a:rPr>
            </a:br>
            <a:r>
              <a:rPr lang="en-GB" sz="3600" b="1" dirty="0">
                <a:solidFill>
                  <a:schemeClr val="tx1"/>
                </a:solidFill>
                <a:latin typeface="Arial" charset="0"/>
              </a:rPr>
              <a:t>The</a:t>
            </a:r>
            <a:r>
              <a:rPr lang="en-GB" sz="2400" b="1" dirty="0">
                <a:solidFill>
                  <a:schemeClr val="tx1"/>
                </a:solidFill>
                <a:latin typeface="Arial" charset="0"/>
              </a:rPr>
              <a:t> </a:t>
            </a:r>
            <a:r>
              <a:rPr lang="en-GB" sz="3600" b="1" dirty="0">
                <a:solidFill>
                  <a:schemeClr val="tx1"/>
                </a:solidFill>
                <a:latin typeface="Arial" charset="0"/>
              </a:rPr>
              <a:t>Government</a:t>
            </a:r>
            <a:r>
              <a:rPr lang="en-GB" sz="2400" b="1" dirty="0">
                <a:solidFill>
                  <a:schemeClr val="tx1"/>
                </a:solidFill>
                <a:latin typeface="Arial" charset="0"/>
              </a:rPr>
              <a:t> </a:t>
            </a:r>
            <a:r>
              <a:rPr lang="en-GB" sz="3600" b="1" dirty="0">
                <a:solidFill>
                  <a:schemeClr val="tx1"/>
                </a:solidFill>
                <a:latin typeface="Arial" charset="0"/>
              </a:rPr>
              <a:t>Pension</a:t>
            </a:r>
            <a:r>
              <a:rPr lang="en-GB" sz="2400" b="1" dirty="0">
                <a:solidFill>
                  <a:schemeClr val="tx1"/>
                </a:solidFill>
                <a:latin typeface="Arial" charset="0"/>
              </a:rPr>
              <a:t> </a:t>
            </a:r>
            <a:r>
              <a:rPr lang="en-GB" sz="3600" b="1" dirty="0">
                <a:solidFill>
                  <a:schemeClr val="tx1"/>
                </a:solidFill>
                <a:latin typeface="Arial" charset="0"/>
              </a:rPr>
              <a:t>Fund</a:t>
            </a:r>
            <a:r>
              <a:rPr lang="en-GB" sz="2400" b="1" dirty="0">
                <a:solidFill>
                  <a:schemeClr val="tx1"/>
                </a:solidFill>
                <a:latin typeface="Arial" charset="0"/>
              </a:rPr>
              <a:t> </a:t>
            </a:r>
            <a:r>
              <a:rPr lang="en-GB" sz="3600" b="1" dirty="0">
                <a:solidFill>
                  <a:schemeClr val="tx1"/>
                </a:solidFill>
                <a:latin typeface="Arial" charset="0"/>
              </a:rPr>
              <a:t>of Norway excluded 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63285C9D-0E84-467F-82C6-2CC16DE235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11503528"/>
      </p:ext>
    </p:extLst>
  </p:cSld>
  <p:clrMapOvr>
    <a:masterClrMapping/>
  </p:clrMapOvr>
  <p:transition spd="med" advTm="79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539552" y="476672"/>
            <a:ext cx="8028384" cy="1152128"/>
          </a:xfrm>
        </p:spPr>
        <p:txBody>
          <a:bodyPr/>
          <a:lstStyle/>
          <a:p>
            <a:br>
              <a:rPr lang="en-GB" sz="3600" b="1" dirty="0">
                <a:solidFill>
                  <a:srgbClr val="FFFF99"/>
                </a:solidFill>
                <a:latin typeface="Arial" charset="0"/>
              </a:rPr>
            </a:br>
            <a:r>
              <a:rPr lang="en-GB" sz="3600" b="1" dirty="0">
                <a:solidFill>
                  <a:schemeClr val="tx1"/>
                </a:solidFill>
                <a:latin typeface="Arial" charset="0"/>
              </a:rPr>
              <a:t>The</a:t>
            </a:r>
            <a:r>
              <a:rPr lang="en-GB" sz="2400" b="1" dirty="0">
                <a:solidFill>
                  <a:schemeClr val="tx1"/>
                </a:solidFill>
                <a:latin typeface="Arial" charset="0"/>
              </a:rPr>
              <a:t> </a:t>
            </a:r>
            <a:r>
              <a:rPr lang="en-GB" sz="3600" b="1" dirty="0">
                <a:solidFill>
                  <a:schemeClr val="tx1"/>
                </a:solidFill>
                <a:latin typeface="Arial" charset="0"/>
              </a:rPr>
              <a:t>Government</a:t>
            </a:r>
            <a:r>
              <a:rPr lang="en-GB" sz="2400" b="1" dirty="0">
                <a:solidFill>
                  <a:schemeClr val="tx1"/>
                </a:solidFill>
                <a:latin typeface="Arial" charset="0"/>
              </a:rPr>
              <a:t> </a:t>
            </a:r>
            <a:r>
              <a:rPr lang="en-GB" sz="3600" b="1" dirty="0">
                <a:solidFill>
                  <a:schemeClr val="tx1"/>
                </a:solidFill>
                <a:latin typeface="Arial" charset="0"/>
              </a:rPr>
              <a:t>Pension</a:t>
            </a:r>
            <a:r>
              <a:rPr lang="en-GB" sz="2400" b="1" dirty="0">
                <a:solidFill>
                  <a:schemeClr val="tx1"/>
                </a:solidFill>
                <a:latin typeface="Arial" charset="0"/>
              </a:rPr>
              <a:t> </a:t>
            </a:r>
            <a:r>
              <a:rPr lang="en-GB" sz="3600" b="1" dirty="0">
                <a:solidFill>
                  <a:schemeClr val="tx1"/>
                </a:solidFill>
                <a:latin typeface="Arial" charset="0"/>
              </a:rPr>
              <a:t>Fund</a:t>
            </a:r>
            <a:r>
              <a:rPr lang="en-GB" sz="2400" b="1" dirty="0">
                <a:solidFill>
                  <a:schemeClr val="tx1"/>
                </a:solidFill>
                <a:latin typeface="Arial" charset="0"/>
              </a:rPr>
              <a:t> </a:t>
            </a:r>
            <a:r>
              <a:rPr lang="en-GB" sz="3600" b="1" dirty="0">
                <a:solidFill>
                  <a:schemeClr val="tx1"/>
                </a:solidFill>
                <a:latin typeface="Arial" charset="0"/>
              </a:rPr>
              <a:t>of </a:t>
            </a:r>
            <a:r>
              <a:rPr lang="en-GB" sz="3600" b="1" u="sng" dirty="0">
                <a:solidFill>
                  <a:schemeClr val="tx1"/>
                </a:solidFill>
                <a:latin typeface="Arial" charset="0"/>
              </a:rPr>
              <a:t>Norway</a:t>
            </a:r>
            <a:r>
              <a:rPr lang="en-GB" sz="3600" b="1" dirty="0">
                <a:solidFill>
                  <a:schemeClr val="tx1"/>
                </a:solidFill>
                <a:latin typeface="Arial" charset="0"/>
              </a:rPr>
              <a:t> excluded Duke Energy?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2530" name="Picture 2" descr="Image result for angry vikin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448" y="2204864"/>
            <a:ext cx="5328592" cy="353309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03C318F-36C6-4756-8A85-C4FB6B424D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69688945"/>
      </p:ext>
    </p:extLst>
  </p:cSld>
  <p:clrMapOvr>
    <a:masterClrMapping/>
  </p:clrMapOvr>
  <p:transition spd="med" advTm="117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DEAFAD8-794B-4CF7-B4B1-1DCC98B5A9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962663570"/>
      </p:ext>
    </p:extLst>
  </p:cSld>
  <p:clrMapOvr>
    <a:masterClrMapping/>
  </p:clrMapOvr>
  <p:transition spd="med" advTm="90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solidFill>
                  <a:schemeClr val="bg1"/>
                </a:solidFill>
                <a:latin typeface="Arial" charset="0"/>
              </a:rPr>
              <a:t>In the late 1960s, North Sea oil was discovered in Norwegian waters.</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of Norway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A181A04-E9EC-4763-AF8D-AAB2CEDEF0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558091705"/>
      </p:ext>
    </p:extLst>
  </p:cSld>
  <p:clrMapOvr>
    <a:masterClrMapping/>
  </p:clrMapOvr>
  <p:transition spd="med" advTm="67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of Norway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C3867FBD-06E6-47DA-B6AD-B4A831AE2B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
        <p:nvSpPr>
          <p:cNvPr id="11" name="Rectangle 3">
            <a:extLst>
              <a:ext uri="{FF2B5EF4-FFF2-40B4-BE49-F238E27FC236}">
                <a16:creationId xmlns:a16="http://schemas.microsoft.com/office/drawing/2014/main" id="{3E2B364E-D56D-4C61-AEE1-68CC8058D27A}"/>
              </a:ext>
            </a:extLst>
          </p:cNvPr>
          <p:cNvSpPr>
            <a:spLocks noGrp="1" noChangeArrowheads="1"/>
          </p:cNvSpPr>
          <p:nvPr>
            <p:ph type="body" sz="half" idx="1"/>
          </p:nvPr>
        </p:nvSpPr>
        <p:spPr>
          <a:xfrm flipH="1">
            <a:off x="906754" y="1772816"/>
            <a:ext cx="7769702" cy="4608512"/>
          </a:xfrm>
          <a:ln>
            <a:noFill/>
          </a:ln>
        </p:spPr>
        <p:txBody>
          <a:bodyPr/>
          <a:lstStyle/>
          <a:p>
            <a:pPr>
              <a:spcBef>
                <a:spcPts val="0"/>
              </a:spcBef>
              <a:spcAft>
                <a:spcPts val="1200"/>
              </a:spcAft>
            </a:pPr>
            <a:r>
              <a:rPr lang="en-GB" sz="2400" b="1" dirty="0">
                <a:latin typeface="Arial" charset="0"/>
              </a:rPr>
              <a:t>In the late 1960s, North Sea oil was discovered in Norwegian waters.</a:t>
            </a:r>
          </a:p>
          <a:p>
            <a:pPr>
              <a:spcBef>
                <a:spcPts val="0"/>
              </a:spcBef>
              <a:spcAft>
                <a:spcPts val="1200"/>
              </a:spcAft>
            </a:pPr>
            <a:r>
              <a:rPr lang="en-GB" sz="2400" b="1" dirty="0">
                <a:latin typeface="Arial" charset="0"/>
              </a:rPr>
              <a:t>Since then, export of oil and gas has been an important element in the Norwegian economy.</a:t>
            </a:r>
          </a:p>
        </p:txBody>
      </p:sp>
    </p:spTree>
    <p:extLst>
      <p:ext uri="{BB962C8B-B14F-4D97-AF65-F5344CB8AC3E}">
        <p14:creationId xmlns:p14="http://schemas.microsoft.com/office/powerpoint/2010/main" val="3531840884"/>
      </p:ext>
    </p:extLst>
  </p:cSld>
  <p:clrMapOvr>
    <a:masterClrMapping/>
  </p:clrMapOvr>
  <p:transition spd="med" advTm="1495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3"/>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4"/>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4">
            <a:extLst>
              <a:ext uri="{FF2B5EF4-FFF2-40B4-BE49-F238E27FC236}">
                <a16:creationId xmlns:a16="http://schemas.microsoft.com/office/drawing/2014/main" id="{C35D123F-D088-4DD3-BE17-1CF5E1D5B530}"/>
              </a:ext>
            </a:extLst>
          </p:cNvPr>
          <p:cNvSpPr/>
          <p:nvPr/>
        </p:nvSpPr>
        <p:spPr bwMode="auto">
          <a:xfrm>
            <a:off x="1187624" y="1988840"/>
            <a:ext cx="7056784" cy="162758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38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Lecture starting right away</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02533"/>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of Norway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F60A927-C454-4F81-A750-5C78C2082C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
        <p:nvSpPr>
          <p:cNvPr id="11" name="Rectangle 3">
            <a:extLst>
              <a:ext uri="{FF2B5EF4-FFF2-40B4-BE49-F238E27FC236}">
                <a16:creationId xmlns:a16="http://schemas.microsoft.com/office/drawing/2014/main" id="{4589D720-EA7E-40D1-8DCD-C78872747C30}"/>
              </a:ext>
            </a:extLst>
          </p:cNvPr>
          <p:cNvSpPr>
            <a:spLocks noGrp="1" noChangeArrowheads="1"/>
          </p:cNvSpPr>
          <p:nvPr>
            <p:ph type="body" sz="half" idx="1"/>
          </p:nvPr>
        </p:nvSpPr>
        <p:spPr>
          <a:xfrm flipH="1">
            <a:off x="906754" y="1772816"/>
            <a:ext cx="7769702" cy="4608512"/>
          </a:xfrm>
          <a:ln>
            <a:noFill/>
          </a:ln>
        </p:spPr>
        <p:txBody>
          <a:bodyPr/>
          <a:lstStyle/>
          <a:p>
            <a:pPr>
              <a:spcBef>
                <a:spcPts val="0"/>
              </a:spcBef>
              <a:spcAft>
                <a:spcPts val="1200"/>
              </a:spcAft>
            </a:pPr>
            <a:r>
              <a:rPr lang="en-GB" sz="2400" b="1" dirty="0">
                <a:latin typeface="Arial" charset="0"/>
              </a:rPr>
              <a:t>In the late 1960s, North Sea oil was discovered in Norwegian waters.</a:t>
            </a:r>
          </a:p>
          <a:p>
            <a:pPr>
              <a:spcBef>
                <a:spcPts val="0"/>
              </a:spcBef>
              <a:spcAft>
                <a:spcPts val="1200"/>
              </a:spcAft>
            </a:pPr>
            <a:r>
              <a:rPr lang="en-GB" sz="2400" b="1" dirty="0">
                <a:latin typeface="Arial" charset="0"/>
              </a:rPr>
              <a:t>Since then, export of oil and gas has been an important element in the Norwegian economy.</a:t>
            </a:r>
          </a:p>
          <a:p>
            <a:pPr>
              <a:spcBef>
                <a:spcPts val="0"/>
              </a:spcBef>
              <a:spcAft>
                <a:spcPts val="600"/>
              </a:spcAft>
            </a:pPr>
            <a:r>
              <a:rPr lang="en-GB" sz="2400" b="1" dirty="0">
                <a:latin typeface="Arial" charset="0"/>
              </a:rPr>
              <a:t>In 2019, Norway was the world’s</a:t>
            </a:r>
          </a:p>
          <a:p>
            <a:pPr lvl="2">
              <a:spcBef>
                <a:spcPts val="0"/>
              </a:spcBef>
              <a:spcAft>
                <a:spcPts val="600"/>
              </a:spcAft>
            </a:pPr>
            <a:r>
              <a:rPr lang="en-GB" sz="2000" b="1" dirty="0">
                <a:latin typeface="Arial" charset="0"/>
              </a:rPr>
              <a:t>Nr 15 crude oil exporter 	(Nr 8 in 2011)</a:t>
            </a:r>
          </a:p>
          <a:p>
            <a:pPr lvl="2">
              <a:spcBef>
                <a:spcPts val="0"/>
              </a:spcBef>
              <a:spcAft>
                <a:spcPts val="600"/>
              </a:spcAft>
            </a:pPr>
            <a:r>
              <a:rPr lang="en-GB" sz="2000" b="1" dirty="0">
                <a:latin typeface="Arial" charset="0"/>
              </a:rPr>
              <a:t>Nr 9 refined oil exporter 	(Nr 9 in 2011)</a:t>
            </a:r>
          </a:p>
          <a:p>
            <a:pPr lvl="2">
              <a:spcBef>
                <a:spcPts val="0"/>
              </a:spcBef>
              <a:spcAft>
                <a:spcPts val="600"/>
              </a:spcAft>
            </a:pPr>
            <a:r>
              <a:rPr lang="en-GB" sz="2000" b="1" dirty="0">
                <a:latin typeface="Arial" charset="0"/>
              </a:rPr>
              <a:t>Nr 3 natural gas exporter	(Nr 3 in 2011)</a:t>
            </a:r>
            <a:endParaRPr lang="en-GB" sz="2400" b="1" dirty="0">
              <a:latin typeface="Arial" charset="0"/>
            </a:endParaRPr>
          </a:p>
        </p:txBody>
      </p:sp>
    </p:spTree>
    <p:extLst>
      <p:ext uri="{BB962C8B-B14F-4D97-AF65-F5344CB8AC3E}">
        <p14:creationId xmlns:p14="http://schemas.microsoft.com/office/powerpoint/2010/main" val="233619556"/>
      </p:ext>
    </p:extLst>
  </p:cSld>
  <p:clrMapOvr>
    <a:masterClrMapping/>
  </p:clrMapOvr>
  <p:transition spd="med" advTm="228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769702" cy="4608512"/>
          </a:xfrm>
          <a:ln>
            <a:noFill/>
          </a:ln>
        </p:spPr>
        <p:txBody>
          <a:bodyPr/>
          <a:lstStyle/>
          <a:p>
            <a:pPr>
              <a:spcBef>
                <a:spcPts val="0"/>
              </a:spcBef>
              <a:spcAft>
                <a:spcPts val="1200"/>
              </a:spcAft>
            </a:pPr>
            <a:r>
              <a:rPr lang="en-GB" sz="2400" b="1" dirty="0">
                <a:latin typeface="Arial" charset="0"/>
              </a:rPr>
              <a:t>In the late 1960s, North Sea oil was discovered in Norwegian waters.</a:t>
            </a:r>
          </a:p>
          <a:p>
            <a:pPr>
              <a:spcBef>
                <a:spcPts val="0"/>
              </a:spcBef>
              <a:spcAft>
                <a:spcPts val="1200"/>
              </a:spcAft>
            </a:pPr>
            <a:r>
              <a:rPr lang="en-GB" sz="2400" b="1" dirty="0">
                <a:latin typeface="Arial" charset="0"/>
              </a:rPr>
              <a:t>Since then, export of oil and gas has been an important element in the Norwegian economy.</a:t>
            </a:r>
          </a:p>
          <a:p>
            <a:pPr>
              <a:spcBef>
                <a:spcPts val="0"/>
              </a:spcBef>
              <a:spcAft>
                <a:spcPts val="600"/>
              </a:spcAft>
            </a:pPr>
            <a:r>
              <a:rPr lang="en-GB" sz="2400" b="1" dirty="0">
                <a:latin typeface="Arial" charset="0"/>
              </a:rPr>
              <a:t>In 2019, Norway was the world’s</a:t>
            </a:r>
          </a:p>
          <a:p>
            <a:pPr lvl="2">
              <a:spcBef>
                <a:spcPts val="0"/>
              </a:spcBef>
              <a:spcAft>
                <a:spcPts val="600"/>
              </a:spcAft>
            </a:pPr>
            <a:r>
              <a:rPr lang="en-GB" sz="2000" b="1" dirty="0">
                <a:latin typeface="Arial" charset="0"/>
              </a:rPr>
              <a:t>Nr 15 crude oil exporter 	(Nr 8 in 2011)</a:t>
            </a:r>
          </a:p>
          <a:p>
            <a:pPr lvl="2">
              <a:spcBef>
                <a:spcPts val="0"/>
              </a:spcBef>
              <a:spcAft>
                <a:spcPts val="600"/>
              </a:spcAft>
            </a:pPr>
            <a:r>
              <a:rPr lang="en-GB" sz="2000" b="1" dirty="0">
                <a:latin typeface="Arial" charset="0"/>
              </a:rPr>
              <a:t>Nr 9 refined oil exporter 	(Nr 9 in 2011)</a:t>
            </a:r>
          </a:p>
          <a:p>
            <a:pPr lvl="2">
              <a:spcBef>
                <a:spcPts val="0"/>
              </a:spcBef>
              <a:spcAft>
                <a:spcPts val="600"/>
              </a:spcAft>
            </a:pPr>
            <a:r>
              <a:rPr lang="en-GB" sz="2000" b="1" dirty="0">
                <a:latin typeface="Arial" charset="0"/>
              </a:rPr>
              <a:t>Nr 3 natural gas exporter	(Nr 3 in 2011)</a:t>
            </a:r>
            <a:endParaRPr lang="en-GB" sz="2400" b="1" dirty="0">
              <a:latin typeface="Arial" charset="0"/>
            </a:endParaRPr>
          </a:p>
          <a:p>
            <a:pPr>
              <a:spcBef>
                <a:spcPts val="600"/>
              </a:spcBef>
              <a:spcAft>
                <a:spcPts val="1200"/>
              </a:spcAft>
            </a:pPr>
            <a:r>
              <a:rPr lang="en-GB" sz="2400" b="1" dirty="0">
                <a:latin typeface="Arial" charset="0"/>
              </a:rPr>
              <a:t>Norway ranks Nr 1-7 in “the world’s richest country” lists – with Luxembourg, Switzerland, Qatar, Singapore, Kuwait, Brunei, U Arab Emir.</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of Norway</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8D829EE5-3079-400F-8080-4F20DE9E4C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8437993"/>
      </p:ext>
    </p:extLst>
  </p:cSld>
  <p:clrMapOvr>
    <a:masterClrMapping/>
  </p:clrMapOvr>
  <p:transition spd="med" advTm="319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In anticipation of a decline of the oil and gas sector in the future, Norway established in 1990 a national Petroleum Fund.</a:t>
            </a:r>
          </a:p>
          <a:p>
            <a:pPr>
              <a:spcBef>
                <a:spcPts val="0"/>
              </a:spcBef>
              <a:spcAft>
                <a:spcPts val="1200"/>
              </a:spcAft>
            </a:pPr>
            <a:r>
              <a:rPr lang="en-GB" sz="2400" b="1" dirty="0">
                <a:latin typeface="Arial" charset="0"/>
              </a:rPr>
              <a:t>The point of the Fund is to invest some of the vast surplus generated in order to distribute the gains more evenly between generations.</a:t>
            </a:r>
          </a:p>
          <a:p>
            <a:pPr>
              <a:spcBef>
                <a:spcPts val="0"/>
              </a:spcBef>
              <a:spcAft>
                <a:spcPts val="1200"/>
              </a:spcAft>
            </a:pPr>
            <a:r>
              <a:rPr lang="en-GB" sz="2400" b="1" dirty="0">
                <a:latin typeface="Arial" charset="0"/>
              </a:rPr>
              <a:t>The name of The Petroleum Fund of Norway was in 2006 changed to Government Pension Fund Global.</a:t>
            </a:r>
          </a:p>
          <a:p>
            <a:pPr>
              <a:spcBef>
                <a:spcPts val="0"/>
              </a:spcBef>
              <a:spcAft>
                <a:spcPts val="1200"/>
              </a:spcAft>
            </a:pPr>
            <a:r>
              <a:rPr lang="en-GB" sz="2400" b="1" dirty="0">
                <a:latin typeface="Arial" charset="0"/>
              </a:rPr>
              <a:t>It is still commonly referred to as the Oil Fund (Oljefondet).</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2FA68E1-2B15-4535-8967-AFA2C5D867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05991660"/>
      </p:ext>
    </p:extLst>
  </p:cSld>
  <p:clrMapOvr>
    <a:masterClrMapping/>
  </p:clrMapOvr>
  <p:transition spd="med" advTm="3586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At about $ 1 000 000 000 000 (T/B), the GPFG is the largest “pension fund” in Europe and (according to its 2011 evaluation) in the world.</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6E7D767D-90C0-4A0F-A51A-7A1F3940A6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785949334"/>
      </p:ext>
    </p:extLst>
  </p:cSld>
  <p:clrMapOvr>
    <a:masterClrMapping/>
  </p:clrMapOvr>
  <p:transition spd="med" advTm="327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At about $ 1 000 000 000 000 (T/B), the GPFG is the largest “pension fund” in Europe and (according to its 2011 evaluation) in the world.</a:t>
            </a:r>
          </a:p>
          <a:p>
            <a:pPr>
              <a:spcBef>
                <a:spcPts val="0"/>
              </a:spcBef>
              <a:spcAft>
                <a:spcPts val="1200"/>
              </a:spcAft>
            </a:pPr>
            <a:r>
              <a:rPr lang="en-GB" sz="2400" b="1" dirty="0">
                <a:latin typeface="Arial" charset="0"/>
              </a:rPr>
              <a:t>The Fund has since 1998 been allowed to invest in the international stock market, first 40% of its portfolio, then 60% (since 2009), and now 70% (since 2014).</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D7C7122-D2E0-4E6F-9E20-37F36226CA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058249989"/>
      </p:ext>
    </p:extLst>
  </p:cSld>
  <p:clrMapOvr>
    <a:masterClrMapping/>
  </p:clrMapOvr>
  <p:transition spd="med" advTm="190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At about $ 1 000 000 000 000 (T/B), the GPFG is the largest “pension fund” in Europe and (according to its 2011 evaluation) in the world.</a:t>
            </a:r>
          </a:p>
          <a:p>
            <a:pPr>
              <a:spcBef>
                <a:spcPts val="0"/>
              </a:spcBef>
              <a:spcAft>
                <a:spcPts val="1200"/>
              </a:spcAft>
            </a:pPr>
            <a:r>
              <a:rPr lang="en-GB" sz="2400" b="1" dirty="0">
                <a:latin typeface="Arial" charset="0"/>
              </a:rPr>
              <a:t>The Fund has since 1998 been allowed to invest in the international stock market, first 40% of its portfolio, then 60% (since 2009), and now 70% (since 2014).</a:t>
            </a:r>
          </a:p>
          <a:p>
            <a:pPr>
              <a:spcBef>
                <a:spcPts val="0"/>
              </a:spcBef>
              <a:spcAft>
                <a:spcPts val="1200"/>
              </a:spcAft>
            </a:pPr>
            <a:r>
              <a:rPr lang="en-GB" sz="2400" b="1" dirty="0">
                <a:latin typeface="Arial" charset="0"/>
              </a:rPr>
              <a:t>As a result, it currently holds 1.3 % of global equity markets, and with 2.3 % of European stocks, it is said to be the biggest stock owner in Europe.</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0B992ED-FBC7-4EFE-9D1B-16D9194EAF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56457416"/>
      </p:ext>
    </p:extLst>
  </p:cSld>
  <p:clrMapOvr>
    <a:masterClrMapping/>
  </p:clrMapOvr>
  <p:transition spd="med" advTm="180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Three criticisms have been levelled at the Fund and its operation:</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333D079-8EE4-43BB-BACD-5E8F0D3ACF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284920423"/>
      </p:ext>
    </p:extLst>
  </p:cSld>
  <p:clrMapOvr>
    <a:masterClrMapping/>
  </p:clrMapOvr>
  <p:transition spd="med" advTm="763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Three criticisms have been levelled at the Fund and its operation:</a:t>
            </a:r>
          </a:p>
          <a:p>
            <a:pPr lvl="2">
              <a:spcBef>
                <a:spcPts val="0"/>
              </a:spcBef>
              <a:spcAft>
                <a:spcPts val="1200"/>
              </a:spcAft>
            </a:pPr>
            <a:r>
              <a:rPr lang="en-GB" sz="2200" b="1" dirty="0">
                <a:latin typeface="Arial" charset="0"/>
              </a:rPr>
              <a:t>More of the revenues should go to the state budget now, instead of saving for the future.</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B78590D-4594-447F-BA75-3580D3A2EB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090773170"/>
      </p:ext>
    </p:extLst>
  </p:cSld>
  <p:clrMapOvr>
    <a:masterClrMapping/>
  </p:clrMapOvr>
  <p:transition spd="med" advTm="113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Three criticisms have been levelled at the Fund and its operation:</a:t>
            </a:r>
          </a:p>
          <a:p>
            <a:pPr lvl="2">
              <a:spcBef>
                <a:spcPts val="0"/>
              </a:spcBef>
              <a:spcAft>
                <a:spcPts val="1200"/>
              </a:spcAft>
            </a:pPr>
            <a:r>
              <a:rPr lang="en-GB" sz="2200" b="1" dirty="0">
                <a:latin typeface="Arial" charset="0"/>
              </a:rPr>
              <a:t>More of the revenues should go to the state budget now, instead of saving for the future.</a:t>
            </a:r>
          </a:p>
          <a:p>
            <a:pPr lvl="2">
              <a:spcBef>
                <a:spcPts val="0"/>
              </a:spcBef>
              <a:spcAft>
                <a:spcPts val="1200"/>
              </a:spcAft>
            </a:pPr>
            <a:r>
              <a:rPr lang="en-GB" sz="2200" b="1" dirty="0">
                <a:latin typeface="Arial" charset="0"/>
              </a:rPr>
              <a:t>Exposure to the highly volatile international stock market is not financially safe.</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F2FB10E-7EBF-4C24-855C-9E15BBF45A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798705593"/>
      </p:ext>
    </p:extLst>
  </p:cSld>
  <p:clrMapOvr>
    <a:masterClrMapping/>
  </p:clrMapOvr>
  <p:transition spd="med" advTm="1409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Three criticisms have been levelled at the Fund and its operation:</a:t>
            </a:r>
          </a:p>
          <a:p>
            <a:pPr lvl="2">
              <a:spcBef>
                <a:spcPts val="0"/>
              </a:spcBef>
              <a:spcAft>
                <a:spcPts val="1200"/>
              </a:spcAft>
            </a:pPr>
            <a:r>
              <a:rPr lang="en-GB" sz="2200" b="1" dirty="0">
                <a:latin typeface="Arial" charset="0"/>
              </a:rPr>
              <a:t>More of the revenues should go to the state budget now, instead of saving for the future.</a:t>
            </a:r>
          </a:p>
          <a:p>
            <a:pPr lvl="2">
              <a:spcBef>
                <a:spcPts val="0"/>
              </a:spcBef>
              <a:spcAft>
                <a:spcPts val="1200"/>
              </a:spcAft>
            </a:pPr>
            <a:r>
              <a:rPr lang="en-GB" sz="2200" b="1" dirty="0">
                <a:latin typeface="Arial" charset="0"/>
              </a:rPr>
              <a:t>Exposure to the highly volatile international stock market is not financially safe.</a:t>
            </a:r>
          </a:p>
          <a:p>
            <a:pPr lvl="2">
              <a:spcBef>
                <a:spcPts val="0"/>
              </a:spcBef>
              <a:spcAft>
                <a:spcPts val="1200"/>
              </a:spcAft>
            </a:pPr>
            <a:r>
              <a:rPr lang="en-GB" sz="2200" b="1" dirty="0">
                <a:latin typeface="Arial" charset="0"/>
              </a:rPr>
              <a:t>The investment policy of the Fund can be unethical.</a:t>
            </a:r>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C3C91AC6-C94F-4EEA-9F4F-B21049FFFA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052311472"/>
      </p:ext>
    </p:extLst>
  </p:cSld>
  <p:clrMapOvr>
    <a:masterClrMapping/>
  </p:clrMapOvr>
  <p:transition spd="med" advTm="115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5"/>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6"/>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3" name="Audio 2">
            <a:hlinkClick r:id="" action="ppaction://media"/>
            <a:extLst>
              <a:ext uri="{FF2B5EF4-FFF2-40B4-BE49-F238E27FC236}">
                <a16:creationId xmlns:a16="http://schemas.microsoft.com/office/drawing/2014/main" id="{E445BADE-86C2-485B-B6EB-3A23B0EFAB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739795070"/>
      </p:ext>
    </p:extLst>
  </p:cSld>
  <p:clrMapOvr>
    <a:masterClrMapping/>
  </p:clrMapOvr>
  <p:transition spd="med" advTm="469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Three criticisms have been levelled at the Fund and its operation:</a:t>
            </a:r>
          </a:p>
          <a:p>
            <a:pPr lvl="2">
              <a:spcBef>
                <a:spcPts val="0"/>
              </a:spcBef>
              <a:spcAft>
                <a:spcPts val="1200"/>
              </a:spcAft>
            </a:pPr>
            <a:r>
              <a:rPr lang="en-GB" sz="2200" b="1" dirty="0">
                <a:latin typeface="Arial" charset="0"/>
              </a:rPr>
              <a:t>More of the revenues should go to the state budget now, instead of saving for the future.</a:t>
            </a:r>
          </a:p>
          <a:p>
            <a:pPr lvl="2">
              <a:spcBef>
                <a:spcPts val="0"/>
              </a:spcBef>
              <a:spcAft>
                <a:spcPts val="1200"/>
              </a:spcAft>
            </a:pPr>
            <a:r>
              <a:rPr lang="en-GB" sz="2200" b="1" dirty="0">
                <a:latin typeface="Arial" charset="0"/>
              </a:rPr>
              <a:t>Exposure to the highly volatile international stock market is not financially safe.</a:t>
            </a:r>
          </a:p>
          <a:p>
            <a:pPr lvl="2">
              <a:spcBef>
                <a:spcPts val="0"/>
              </a:spcBef>
              <a:spcAft>
                <a:spcPts val="1200"/>
              </a:spcAft>
            </a:pPr>
            <a:r>
              <a:rPr lang="en-GB" sz="2200" b="1" dirty="0">
                <a:latin typeface="Arial" charset="0"/>
              </a:rPr>
              <a:t>The investment policy of the Fund can be unethical.</a:t>
            </a:r>
          </a:p>
          <a:p>
            <a:r>
              <a:rPr lang="en-GB" sz="2400" b="1" dirty="0">
                <a:latin typeface="Arial" charset="0"/>
              </a:rPr>
              <a:t>A Council on Ethics was established in 2004 to help to counter the last argument.</a:t>
            </a:r>
            <a:endParaRPr lang="en-GB" sz="2400" dirty="0"/>
          </a:p>
        </p:txBody>
      </p:sp>
      <p:sp>
        <p:nvSpPr>
          <p:cNvPr id="9218" name="Rectangle 2"/>
          <p:cNvSpPr>
            <a:spLocks noGrp="1" noChangeArrowheads="1"/>
          </p:cNvSpPr>
          <p:nvPr>
            <p:ph type="title"/>
          </p:nvPr>
        </p:nvSpPr>
        <p:spPr>
          <a:xfrm>
            <a:off x="2399862" y="332656"/>
            <a:ext cx="4327642" cy="1152128"/>
          </a:xfrm>
        </p:spPr>
        <p:txBody>
          <a:bodyPr/>
          <a:lstStyle/>
          <a:p>
            <a:br>
              <a:rPr lang="en-GB" sz="3200" b="1" dirty="0">
                <a:solidFill>
                  <a:schemeClr val="bg2">
                    <a:lumMod val="20000"/>
                    <a:lumOff val="80000"/>
                  </a:schemeClr>
                </a:solidFill>
                <a:latin typeface="Arial" charset="0"/>
              </a:rPr>
            </a:br>
            <a:r>
              <a:rPr lang="en-GB" sz="3200" b="1" dirty="0">
                <a:solidFill>
                  <a:schemeClr val="bg2">
                    <a:lumMod val="20000"/>
                    <a:lumOff val="80000"/>
                  </a:schemeClr>
                </a:solidFill>
                <a:latin typeface="Arial" charset="0"/>
              </a:rPr>
              <a:t>Government Pension Fund Global</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Wikipedia and its sources</a:t>
            </a:r>
          </a:p>
        </p:txBody>
      </p:sp>
      <p:pic>
        <p:nvPicPr>
          <p:cNvPr id="25602"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492"/>
            <a:ext cx="2113167"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2" descr="https://upload.wikimedia.org/wikipedia/commons/thumb/1/18/StatfjordA%28Jarvin1982%29.jpg/220px-StatfjordA%28Jarvin1982%2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14201" y="0"/>
            <a:ext cx="2113200" cy="161369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9AEA078C-E56A-456C-8E0D-16756392BC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112871088"/>
      </p:ext>
    </p:extLst>
  </p:cSld>
  <p:clrMapOvr>
    <a:masterClrMapping/>
  </p:clrMapOvr>
  <p:transition spd="med" advTm="108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2CDE07E-050A-42F5-B3B7-9A2D892C50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83691952"/>
      </p:ext>
    </p:extLst>
  </p:cSld>
  <p:clrMapOvr>
    <a:masterClrMapping/>
  </p:clrMapOvr>
  <p:transition spd="med" advTm="71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The ethical integrity of the Fund’s investments was at the turn of the millennium questioned.</a:t>
            </a:r>
          </a:p>
          <a:p>
            <a:pPr>
              <a:spcBef>
                <a:spcPts val="0"/>
              </a:spcBef>
              <a:spcAft>
                <a:spcPts val="1200"/>
              </a:spcAft>
            </a:pPr>
            <a:r>
              <a:rPr lang="en-GB" sz="2400" b="1" dirty="0">
                <a:latin typeface="Arial" charset="0"/>
              </a:rPr>
              <a:t>Investments had been made in controversial companies involved in businesses like</a:t>
            </a:r>
          </a:p>
          <a:p>
            <a:pPr lvl="2">
              <a:spcBef>
                <a:spcPts val="0"/>
              </a:spcBef>
              <a:spcAft>
                <a:spcPts val="1200"/>
              </a:spcAft>
            </a:pPr>
            <a:r>
              <a:rPr lang="en-GB" sz="2200" b="1" dirty="0">
                <a:latin typeface="Arial" charset="0"/>
              </a:rPr>
              <a:t>arms production,</a:t>
            </a:r>
          </a:p>
          <a:p>
            <a:pPr lvl="2">
              <a:spcBef>
                <a:spcPts val="0"/>
              </a:spcBef>
              <a:spcAft>
                <a:spcPts val="1200"/>
              </a:spcAft>
            </a:pPr>
            <a:r>
              <a:rPr lang="en-GB" sz="2200" b="1" dirty="0">
                <a:latin typeface="Arial" charset="0"/>
              </a:rPr>
              <a:t>tobacco, and</a:t>
            </a:r>
          </a:p>
          <a:p>
            <a:pPr lvl="2">
              <a:spcBef>
                <a:spcPts val="0"/>
              </a:spcBef>
              <a:spcAft>
                <a:spcPts val="1200"/>
              </a:spcAft>
            </a:pPr>
            <a:r>
              <a:rPr lang="en-GB" sz="2200" b="1" dirty="0">
                <a:latin typeface="Arial" charset="0"/>
              </a:rPr>
              <a:t>fossil fuels.</a:t>
            </a:r>
          </a:p>
          <a:p>
            <a:pPr>
              <a:spcBef>
                <a:spcPts val="0"/>
              </a:spcBef>
              <a:spcAft>
                <a:spcPts val="1200"/>
              </a:spcAft>
            </a:pPr>
            <a:r>
              <a:rPr lang="en-GB" sz="2400" b="1" dirty="0">
                <a:latin typeface="Arial" charset="0"/>
              </a:rPr>
              <a:t>The Fund’s Advisory Council on Ethics was established 19 November 2004 by royal decree to deal with this.</a:t>
            </a:r>
          </a:p>
          <a:p>
            <a:pPr>
              <a:spcBef>
                <a:spcPts val="0"/>
              </a:spcBef>
              <a:spcAft>
                <a:spcPts val="1200"/>
              </a:spcAft>
            </a:pPr>
            <a:endParaRPr lang="en-GB" sz="2400" dirty="0"/>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F8601A1B-402A-414F-B62C-194F360699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98663727"/>
      </p:ext>
    </p:extLst>
  </p:cSld>
  <p:clrMapOvr>
    <a:masterClrMapping/>
  </p:clrMapOvr>
  <p:transition spd="med" advTm="3394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The general task of the Council is to monitor and evaluate the Fund’s investments and identify those of them that are in conflict with the Fund’s Ethical Guidelines.</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E5CD4EAB-CB5C-4264-971F-BBA96C3533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805083618"/>
      </p:ext>
    </p:extLst>
  </p:cSld>
  <p:clrMapOvr>
    <a:masterClrMapping/>
  </p:clrMapOvr>
  <p:transition spd="med" advTm="125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The general task of the Council is to monitor and evaluate the Fund’s investments and identify those of them that are in conflict with the Fund’s Ethical Guidelines.</a:t>
            </a:r>
          </a:p>
          <a:p>
            <a:pPr>
              <a:spcBef>
                <a:spcPts val="0"/>
              </a:spcBef>
              <a:spcAft>
                <a:spcPts val="1200"/>
              </a:spcAft>
            </a:pPr>
            <a:r>
              <a:rPr lang="en-GB" sz="2400" b="1" dirty="0">
                <a:latin typeface="Arial" charset="0"/>
              </a:rPr>
              <a:t>In fact finding the Council relies on external consultants.</a:t>
            </a:r>
          </a:p>
          <a:p>
            <a:pPr>
              <a:spcBef>
                <a:spcPts val="0"/>
              </a:spcBef>
              <a:spcAft>
                <a:spcPts val="1200"/>
              </a:spcAft>
            </a:pPr>
            <a:r>
              <a:rPr lang="en-GB" sz="2400" b="1" dirty="0">
                <a:latin typeface="Arial" charset="0"/>
              </a:rPr>
              <a:t>Since 2009, the Council has worked with RepRisk ESG Business Intelligence.</a:t>
            </a:r>
          </a:p>
          <a:p>
            <a:pPr>
              <a:spcBef>
                <a:spcPts val="0"/>
              </a:spcBef>
              <a:spcAft>
                <a:spcPts val="1200"/>
              </a:spcAft>
            </a:pPr>
            <a:r>
              <a:rPr lang="en-GB" sz="2400" b="1" dirty="0">
                <a:latin typeface="Arial" charset="0"/>
              </a:rPr>
              <a:t>RepRisk is a global research firm and provider of environmental, social, and governance risk data.</a:t>
            </a:r>
            <a:endParaRPr lang="en-GB" sz="2400" dirty="0"/>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BBE989CA-31E0-40A1-AC38-71DD978CD0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623439954"/>
      </p:ext>
    </p:extLst>
  </p:cSld>
  <p:clrMapOvr>
    <a:masterClrMapping/>
  </p:clrMapOvr>
  <p:transition spd="med" advTm="188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After receiving data from the consultant (RepRisk) and evaluating cases, the Council can make recommendations to Norges Bank (the central bank of Norway).</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5E477792-E82E-4562-B223-42B60B5340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009231671"/>
      </p:ext>
    </p:extLst>
  </p:cSld>
  <p:clrMapOvr>
    <a:masterClrMapping/>
  </p:clrMapOvr>
  <p:transition spd="med" advTm="115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After receiving data from the consultant (RepRisk) and evaluating cases, the Council can make recommendations to Norges Bank (the central bank of Norway). </a:t>
            </a:r>
          </a:p>
          <a:p>
            <a:pPr>
              <a:spcBef>
                <a:spcPts val="0"/>
              </a:spcBef>
              <a:spcAft>
                <a:spcPts val="1200"/>
              </a:spcAft>
            </a:pPr>
            <a:r>
              <a:rPr lang="en-GB" sz="2400" b="1" dirty="0">
                <a:latin typeface="Arial" charset="0"/>
              </a:rPr>
              <a:t>The recommendation can be:</a:t>
            </a:r>
          </a:p>
          <a:p>
            <a:pPr lvl="2">
              <a:spcBef>
                <a:spcPts val="0"/>
              </a:spcBef>
              <a:spcAft>
                <a:spcPts val="1200"/>
              </a:spcAft>
            </a:pPr>
            <a:r>
              <a:rPr lang="en-GB" sz="2200" b="1" dirty="0">
                <a:latin typeface="Arial" charset="0"/>
              </a:rPr>
              <a:t>Exclude – sell the company’s stocks</a:t>
            </a:r>
          </a:p>
          <a:p>
            <a:pPr lvl="2">
              <a:spcBef>
                <a:spcPts val="0"/>
              </a:spcBef>
              <a:spcAft>
                <a:spcPts val="1200"/>
              </a:spcAft>
            </a:pPr>
            <a:r>
              <a:rPr lang="en-GB" sz="2200" b="1" dirty="0">
                <a:latin typeface="Arial" charset="0"/>
              </a:rPr>
              <a:t>Reinstate – lift the ban on a company</a:t>
            </a:r>
          </a:p>
          <a:p>
            <a:pPr lvl="2">
              <a:spcBef>
                <a:spcPts val="0"/>
              </a:spcBef>
              <a:spcAft>
                <a:spcPts val="1200"/>
              </a:spcAft>
            </a:pPr>
            <a:r>
              <a:rPr lang="en-GB" sz="2200" b="1" dirty="0">
                <a:latin typeface="Arial" charset="0"/>
              </a:rPr>
              <a:t>Under observation – use pressure to improve</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DD6D0FAF-F998-4095-980E-F729C97E79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43820888"/>
      </p:ext>
    </p:extLst>
  </p:cSld>
  <p:clrMapOvr>
    <a:masterClrMapping/>
  </p:clrMapOvr>
  <p:transition spd="med" advTm="2269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553678" cy="4608512"/>
          </a:xfrm>
          <a:ln>
            <a:noFill/>
          </a:ln>
        </p:spPr>
        <p:txBody>
          <a:bodyPr/>
          <a:lstStyle/>
          <a:p>
            <a:pPr>
              <a:spcBef>
                <a:spcPts val="0"/>
              </a:spcBef>
              <a:spcAft>
                <a:spcPts val="1200"/>
              </a:spcAft>
            </a:pPr>
            <a:r>
              <a:rPr lang="en-GB" sz="2400" b="1" dirty="0">
                <a:latin typeface="Arial" charset="0"/>
              </a:rPr>
              <a:t>After receiving data from the consultant (RepRisk) and evaluating cases, the Council can make recommendations to Norges Bank (the central bank of Norway). </a:t>
            </a:r>
          </a:p>
          <a:p>
            <a:pPr>
              <a:spcBef>
                <a:spcPts val="0"/>
              </a:spcBef>
              <a:spcAft>
                <a:spcPts val="1200"/>
              </a:spcAft>
            </a:pPr>
            <a:r>
              <a:rPr lang="en-GB" sz="2400" b="1" dirty="0">
                <a:latin typeface="Arial" charset="0"/>
              </a:rPr>
              <a:t>The recommendation can be:</a:t>
            </a:r>
          </a:p>
          <a:p>
            <a:pPr lvl="2">
              <a:spcBef>
                <a:spcPts val="0"/>
              </a:spcBef>
              <a:spcAft>
                <a:spcPts val="1200"/>
              </a:spcAft>
            </a:pPr>
            <a:r>
              <a:rPr lang="en-GB" sz="2200" b="1" dirty="0">
                <a:latin typeface="Arial" charset="0"/>
              </a:rPr>
              <a:t>Exclude – sell the company’s stocks</a:t>
            </a:r>
          </a:p>
          <a:p>
            <a:pPr lvl="2">
              <a:spcBef>
                <a:spcPts val="0"/>
              </a:spcBef>
              <a:spcAft>
                <a:spcPts val="1200"/>
              </a:spcAft>
            </a:pPr>
            <a:r>
              <a:rPr lang="en-GB" sz="2200" b="1" dirty="0">
                <a:latin typeface="Arial" charset="0"/>
              </a:rPr>
              <a:t>Reinstate – lift the ban on a company</a:t>
            </a:r>
          </a:p>
          <a:p>
            <a:pPr lvl="2">
              <a:spcBef>
                <a:spcPts val="0"/>
              </a:spcBef>
              <a:spcAft>
                <a:spcPts val="1200"/>
              </a:spcAft>
            </a:pPr>
            <a:r>
              <a:rPr lang="en-GB" sz="2200" b="1" dirty="0">
                <a:latin typeface="Arial" charset="0"/>
              </a:rPr>
              <a:t>Under observation – use pressure to improve</a:t>
            </a:r>
          </a:p>
          <a:p>
            <a:pPr>
              <a:spcBef>
                <a:spcPts val="0"/>
              </a:spcBef>
              <a:spcAft>
                <a:spcPts val="1200"/>
              </a:spcAft>
            </a:pPr>
            <a:r>
              <a:rPr lang="en-GB" sz="2400" b="1" dirty="0">
                <a:latin typeface="Arial" charset="0"/>
              </a:rPr>
              <a:t>Norges Bank and the Ministry of Finance have made the decisions to divest or use influence.</a:t>
            </a:r>
            <a:endParaRPr lang="en-GB" sz="2400" dirty="0"/>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98E1D510-9D69-4F90-ACD1-3D9643CE95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886065432"/>
      </p:ext>
    </p:extLst>
  </p:cSld>
  <p:clrMapOvr>
    <a:masterClrMapping/>
  </p:clrMapOvr>
  <p:transition spd="med" advTm="2395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769702" cy="4608512"/>
          </a:xfrm>
          <a:ln>
            <a:noFill/>
          </a:ln>
        </p:spPr>
        <p:txBody>
          <a:bodyPr/>
          <a:lstStyle/>
          <a:p>
            <a:pPr>
              <a:spcBef>
                <a:spcPts val="0"/>
              </a:spcBef>
              <a:spcAft>
                <a:spcPts val="1200"/>
              </a:spcAft>
            </a:pPr>
            <a:r>
              <a:rPr lang="en-GB" sz="2400" b="1" dirty="0">
                <a:latin typeface="Arial" charset="0"/>
              </a:rPr>
              <a:t>On Council advice, Norges Bank has excluded:</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201CD24-72C4-48DF-BBEC-EA584939BA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540074648"/>
      </p:ext>
    </p:extLst>
  </p:cSld>
  <p:clrMapOvr>
    <a:masterClrMapping/>
  </p:clrMapOvr>
  <p:transition spd="med" advTm="80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769702" cy="4608512"/>
          </a:xfrm>
          <a:ln>
            <a:noFill/>
          </a:ln>
        </p:spPr>
        <p:txBody>
          <a:bodyPr/>
          <a:lstStyle/>
          <a:p>
            <a:pPr>
              <a:spcBef>
                <a:spcPts val="0"/>
              </a:spcBef>
              <a:spcAft>
                <a:spcPts val="1200"/>
              </a:spcAft>
            </a:pPr>
            <a:r>
              <a:rPr lang="en-GB" sz="2400" b="1" dirty="0">
                <a:latin typeface="Arial" charset="0"/>
              </a:rPr>
              <a:t>On Council advice, Norges Bank has excluded:</a:t>
            </a:r>
          </a:p>
          <a:p>
            <a:pPr lvl="2">
              <a:spcBef>
                <a:spcPts val="0"/>
              </a:spcBef>
              <a:spcAft>
                <a:spcPts val="600"/>
              </a:spcAft>
            </a:pPr>
            <a:r>
              <a:rPr lang="en-GB" sz="2200" b="1" dirty="0">
                <a:latin typeface="Arial" charset="0"/>
              </a:rPr>
              <a:t>5 companies / Production of cluster munitions</a:t>
            </a:r>
          </a:p>
          <a:p>
            <a:pPr lvl="2">
              <a:spcBef>
                <a:spcPts val="0"/>
              </a:spcBef>
              <a:spcAft>
                <a:spcPts val="600"/>
              </a:spcAft>
            </a:pPr>
            <a:r>
              <a:rPr lang="en-GB" sz="2200" b="1" dirty="0">
                <a:latin typeface="Arial" charset="0"/>
              </a:rPr>
              <a:t>12 companies / Production of nuclear weapons</a:t>
            </a:r>
          </a:p>
          <a:p>
            <a:pPr lvl="2">
              <a:spcBef>
                <a:spcPts val="0"/>
              </a:spcBef>
              <a:spcAft>
                <a:spcPts val="600"/>
              </a:spcAft>
            </a:pPr>
            <a:r>
              <a:rPr lang="en-GB" sz="2200" b="1" dirty="0">
                <a:latin typeface="Arial" charset="0"/>
              </a:rPr>
              <a:t>21 companies / Production of tobacco</a:t>
            </a:r>
          </a:p>
          <a:p>
            <a:pPr lvl="2">
              <a:spcBef>
                <a:spcPts val="0"/>
              </a:spcBef>
              <a:spcAft>
                <a:spcPts val="600"/>
              </a:spcAft>
            </a:pPr>
            <a:r>
              <a:rPr lang="en-GB" sz="2200" b="1" dirty="0">
                <a:latin typeface="Arial" charset="0"/>
              </a:rPr>
              <a:t>3 companies / Serious violation of human rights</a:t>
            </a:r>
          </a:p>
          <a:p>
            <a:pPr lvl="2">
              <a:spcBef>
                <a:spcPts val="0"/>
              </a:spcBef>
              <a:spcAft>
                <a:spcPts val="600"/>
              </a:spcAft>
            </a:pPr>
            <a:r>
              <a:rPr lang="en-GB" sz="2200" b="1" dirty="0">
                <a:latin typeface="Arial" charset="0"/>
              </a:rPr>
              <a:t>21 companies / Severe environmental damage</a:t>
            </a:r>
          </a:p>
          <a:p>
            <a:pPr lvl="2">
              <a:spcBef>
                <a:spcPts val="0"/>
              </a:spcBef>
              <a:spcAft>
                <a:spcPts val="600"/>
              </a:spcAft>
            </a:pPr>
            <a:r>
              <a:rPr lang="en-GB" sz="2200" b="1" dirty="0">
                <a:latin typeface="Arial" charset="0"/>
              </a:rPr>
              <a:t>1 company / Gross corruption</a:t>
            </a:r>
          </a:p>
          <a:p>
            <a:pPr lvl="2">
              <a:spcBef>
                <a:spcPts val="0"/>
              </a:spcBef>
              <a:spcAft>
                <a:spcPts val="600"/>
              </a:spcAft>
            </a:pPr>
            <a:r>
              <a:rPr lang="en-GB" sz="2200" b="1" dirty="0">
                <a:latin typeface="Arial" charset="0"/>
              </a:rPr>
              <a:t>3 companies / Serious violations of individuals’ rights in situations of war or conflict</a:t>
            </a:r>
          </a:p>
          <a:p>
            <a:pPr lvl="2">
              <a:spcBef>
                <a:spcPts val="0"/>
              </a:spcBef>
              <a:spcAft>
                <a:spcPts val="600"/>
              </a:spcAft>
            </a:pPr>
            <a:r>
              <a:rPr lang="en-GB" sz="2200" b="1" dirty="0">
                <a:latin typeface="Arial" charset="0"/>
              </a:rPr>
              <a:t>5 companies / Other particularly serious violations of fundamental ethical norms</a:t>
            </a:r>
            <a:endParaRPr lang="en-GB" sz="2400" dirty="0"/>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F909AA69-4BD2-42CF-99F6-7E1FB993C0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261046112"/>
      </p:ext>
    </p:extLst>
  </p:cSld>
  <p:clrMapOvr>
    <a:masterClrMapping/>
  </p:clrMapOvr>
  <p:transition spd="med" advTm="411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5"/>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6"/>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4" name="Audio 3">
            <a:hlinkClick r:id="" action="ppaction://media"/>
            <a:extLst>
              <a:ext uri="{FF2B5EF4-FFF2-40B4-BE49-F238E27FC236}">
                <a16:creationId xmlns:a16="http://schemas.microsoft.com/office/drawing/2014/main" id="{ADF30BE5-7986-43F2-BA1A-DACBBB9496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
        <p:nvSpPr>
          <p:cNvPr id="9" name="Rectangle 8">
            <a:extLst>
              <a:ext uri="{FF2B5EF4-FFF2-40B4-BE49-F238E27FC236}">
                <a16:creationId xmlns:a16="http://schemas.microsoft.com/office/drawing/2014/main" id="{8B7B38A8-64C4-421F-95EE-88DE2BF97740}"/>
              </a:ext>
            </a:extLst>
          </p:cNvPr>
          <p:cNvSpPr/>
          <p:nvPr/>
        </p:nvSpPr>
        <p:spPr bwMode="auto">
          <a:xfrm>
            <a:off x="1187624" y="1988840"/>
            <a:ext cx="7056784" cy="162758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3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Keep watching the screen – video coming up.</a:t>
            </a: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At some point. ;)</a:t>
            </a: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[If you watching this by yourself in MyCourses later, click the link, and return after the video.]</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987625"/>
      </p:ext>
    </p:extLst>
  </p:cSld>
  <p:clrMapOvr>
    <a:masterClrMapping/>
  </p:clrMapOvr>
  <p:transition spd="med" advTm="164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841710" cy="4608512"/>
          </a:xfrm>
          <a:ln>
            <a:noFill/>
          </a:ln>
        </p:spPr>
        <p:txBody>
          <a:bodyPr/>
          <a:lstStyle/>
          <a:p>
            <a:pPr>
              <a:spcBef>
                <a:spcPts val="0"/>
              </a:spcBef>
              <a:spcAft>
                <a:spcPts val="1200"/>
              </a:spcAft>
            </a:pPr>
            <a:r>
              <a:rPr lang="en-GB" sz="2400" b="1" dirty="0">
                <a:latin typeface="Arial" charset="0"/>
              </a:rPr>
              <a:t>In addition, Norges Bank has excluded, based on its own Investment Management rules:</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82B8CEEF-E0B1-4401-9999-0D5BA64B69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743293277"/>
      </p:ext>
    </p:extLst>
  </p:cSld>
  <p:clrMapOvr>
    <a:masterClrMapping/>
  </p:clrMapOvr>
  <p:transition spd="med" advTm="122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841710" cy="4608512"/>
          </a:xfrm>
          <a:ln>
            <a:noFill/>
          </a:ln>
        </p:spPr>
        <p:txBody>
          <a:bodyPr/>
          <a:lstStyle/>
          <a:p>
            <a:pPr>
              <a:spcBef>
                <a:spcPts val="0"/>
              </a:spcBef>
              <a:spcAft>
                <a:spcPts val="1200"/>
              </a:spcAft>
            </a:pPr>
            <a:r>
              <a:rPr lang="en-GB" sz="2400" b="1" dirty="0">
                <a:latin typeface="Arial" charset="0"/>
              </a:rPr>
              <a:t>In addition, Norges Bank has excluded, based on its own Investment Management rules:</a:t>
            </a:r>
          </a:p>
          <a:p>
            <a:pPr lvl="2">
              <a:spcBef>
                <a:spcPts val="0"/>
              </a:spcBef>
              <a:spcAft>
                <a:spcPts val="1200"/>
              </a:spcAft>
            </a:pPr>
            <a:r>
              <a:rPr lang="en-GB" sz="2200" b="1" dirty="0">
                <a:latin typeface="Arial" charset="0"/>
              </a:rPr>
              <a:t>51 companies / Production of coal or coal-based energy (so why was DE not excluded earlier?)</a:t>
            </a:r>
          </a:p>
          <a:p>
            <a:pPr>
              <a:spcBef>
                <a:spcPts val="0"/>
              </a:spcBef>
              <a:spcAft>
                <a:spcPts val="1200"/>
              </a:spcAft>
            </a:pPr>
            <a:r>
              <a:rPr lang="en-GB" sz="2400" b="1" dirty="0">
                <a:latin typeface="Arial" charset="0"/>
              </a:rPr>
              <a:t>Two companies are currently under observation:</a:t>
            </a:r>
          </a:p>
          <a:p>
            <a:pPr lvl="2">
              <a:spcBef>
                <a:spcPts val="0"/>
              </a:spcBef>
              <a:spcAft>
                <a:spcPts val="1200"/>
              </a:spcAft>
            </a:pPr>
            <a:r>
              <a:rPr lang="en-GB" sz="2200" b="1" dirty="0">
                <a:latin typeface="Arial" charset="0"/>
              </a:rPr>
              <a:t>1 company / Risk of severe corruption</a:t>
            </a:r>
          </a:p>
          <a:p>
            <a:pPr lvl="2">
              <a:spcBef>
                <a:spcPts val="0"/>
              </a:spcBef>
              <a:spcAft>
                <a:spcPts val="1200"/>
              </a:spcAft>
            </a:pPr>
            <a:r>
              <a:rPr lang="en-GB" sz="2200" b="1" dirty="0">
                <a:latin typeface="Arial" charset="0"/>
              </a:rPr>
              <a:t>1 company / Risk of severe environmental damage</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5BFF1E93-25A4-4428-BCA7-545C64A4EC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18385891"/>
      </p:ext>
    </p:extLst>
  </p:cSld>
  <p:clrMapOvr>
    <a:masterClrMapping/>
  </p:clrMapOvr>
  <p:transition spd="med" advTm="361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841710" cy="4608512"/>
          </a:xfrm>
          <a:ln>
            <a:noFill/>
          </a:ln>
        </p:spPr>
        <p:txBody>
          <a:bodyPr/>
          <a:lstStyle/>
          <a:p>
            <a:pPr>
              <a:spcBef>
                <a:spcPts val="0"/>
              </a:spcBef>
              <a:spcAft>
                <a:spcPts val="1200"/>
              </a:spcAft>
            </a:pPr>
            <a:r>
              <a:rPr lang="en-GB" sz="2400" b="1" dirty="0">
                <a:latin typeface="Arial" charset="0"/>
              </a:rPr>
              <a:t>In addition, Norges Bank has excluded, based on its own Investment Management rules:</a:t>
            </a:r>
          </a:p>
          <a:p>
            <a:pPr lvl="2">
              <a:spcBef>
                <a:spcPts val="0"/>
              </a:spcBef>
              <a:spcAft>
                <a:spcPts val="1200"/>
              </a:spcAft>
            </a:pPr>
            <a:r>
              <a:rPr lang="en-GB" sz="2200" b="1" dirty="0">
                <a:latin typeface="Arial" charset="0"/>
              </a:rPr>
              <a:t>51 companies / Production of coal or coal-based energy (so why was DE not excluded earlier?)</a:t>
            </a:r>
          </a:p>
          <a:p>
            <a:pPr>
              <a:spcBef>
                <a:spcPts val="0"/>
              </a:spcBef>
              <a:spcAft>
                <a:spcPts val="1200"/>
              </a:spcAft>
            </a:pPr>
            <a:r>
              <a:rPr lang="en-GB" sz="2400" b="1" dirty="0">
                <a:latin typeface="Arial" charset="0"/>
              </a:rPr>
              <a:t>Two companies are currently under observation:</a:t>
            </a:r>
          </a:p>
          <a:p>
            <a:pPr lvl="2">
              <a:spcBef>
                <a:spcPts val="0"/>
              </a:spcBef>
              <a:spcAft>
                <a:spcPts val="1200"/>
              </a:spcAft>
            </a:pPr>
            <a:r>
              <a:rPr lang="en-GB" sz="2200" b="1" dirty="0">
                <a:latin typeface="Arial" charset="0"/>
              </a:rPr>
              <a:t>1 company / Risk of severe corruption</a:t>
            </a:r>
          </a:p>
          <a:p>
            <a:pPr lvl="2">
              <a:spcBef>
                <a:spcPts val="0"/>
              </a:spcBef>
              <a:spcAft>
                <a:spcPts val="1200"/>
              </a:spcAft>
            </a:pPr>
            <a:r>
              <a:rPr lang="en-GB" sz="2200" b="1" dirty="0">
                <a:latin typeface="Arial" charset="0"/>
              </a:rPr>
              <a:t>1 company / Risk of severe environmental damage</a:t>
            </a:r>
          </a:p>
          <a:p>
            <a:pPr>
              <a:spcBef>
                <a:spcPts val="0"/>
              </a:spcBef>
              <a:spcAft>
                <a:spcPts val="1200"/>
              </a:spcAft>
            </a:pPr>
            <a:r>
              <a:rPr lang="en-GB" sz="2400" b="1" dirty="0">
                <a:latin typeface="Arial" charset="0"/>
              </a:rPr>
              <a:t>Some companies (8 up till 2013) have been reinstated because they have changed their ways.</a:t>
            </a:r>
            <a:endParaRPr lang="en-GB" sz="2400" dirty="0"/>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18BA6F34-CC78-4401-AE67-BD3BCEEC68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205955948"/>
      </p:ext>
    </p:extLst>
  </p:cSld>
  <p:clrMapOvr>
    <a:masterClrMapping/>
  </p:clrMapOvr>
  <p:transition spd="med" advTm="167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1619672" y="2204864"/>
            <a:ext cx="5904656" cy="1728192"/>
          </a:xfrm>
        </p:spPr>
        <p:txBody>
          <a:bodyPr/>
          <a:lstStyle/>
          <a:p>
            <a:br>
              <a:rPr lang="en-GB" sz="3600" b="1" dirty="0">
                <a:solidFill>
                  <a:srgbClr val="FFFF99"/>
                </a:solidFill>
                <a:latin typeface="Arial" charset="0"/>
              </a:rPr>
            </a:br>
            <a:r>
              <a:rPr lang="en-GB" sz="3600" b="1" dirty="0">
                <a:solidFill>
                  <a:schemeClr val="tx1"/>
                </a:solidFill>
                <a:latin typeface="Arial" charset="0"/>
              </a:rPr>
              <a:t>What size of investments (and so divestments)    are we talking about?</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3" name="Audio 2">
            <a:hlinkClick r:id="" action="ppaction://media"/>
            <a:extLst>
              <a:ext uri="{FF2B5EF4-FFF2-40B4-BE49-F238E27FC236}">
                <a16:creationId xmlns:a16="http://schemas.microsoft.com/office/drawing/2014/main" id="{DE91A0F0-8EEC-436E-842A-8E583C4133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852790922"/>
      </p:ext>
    </p:extLst>
  </p:cSld>
  <p:clrMapOvr>
    <a:masterClrMapping/>
  </p:clrMapOvr>
  <p:transition spd="med" advTm="82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697694" cy="4608512"/>
          </a:xfrm>
          <a:ln>
            <a:noFill/>
          </a:ln>
        </p:spPr>
        <p:txBody>
          <a:bodyPr/>
          <a:lstStyle/>
          <a:p>
            <a:pPr>
              <a:spcBef>
                <a:spcPts val="0"/>
              </a:spcBef>
              <a:spcAft>
                <a:spcPts val="1200"/>
              </a:spcAft>
            </a:pPr>
            <a:r>
              <a:rPr lang="en-GB" sz="2400" b="1" dirty="0">
                <a:latin typeface="Arial" charset="0"/>
              </a:rPr>
              <a:t>Since the Government Pension Fund Global is a big investor, the sums involved are also big.</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AAC1FC90-3AFF-4043-A1AC-04A9AF39C9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185244869"/>
      </p:ext>
    </p:extLst>
  </p:cSld>
  <p:clrMapOvr>
    <a:masterClrMapping/>
  </p:clrMapOvr>
  <p:transition spd="med" advTm="351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697694" cy="4608512"/>
          </a:xfrm>
          <a:ln>
            <a:noFill/>
          </a:ln>
        </p:spPr>
        <p:txBody>
          <a:bodyPr/>
          <a:lstStyle/>
          <a:p>
            <a:pPr>
              <a:spcBef>
                <a:spcPts val="0"/>
              </a:spcBef>
              <a:spcAft>
                <a:spcPts val="1200"/>
              </a:spcAft>
            </a:pPr>
            <a:r>
              <a:rPr lang="en-GB" sz="2400" b="1" dirty="0">
                <a:latin typeface="Arial" charset="0"/>
              </a:rPr>
              <a:t>Since the Government Pension Fund Global is a big investor, the sums involved are also big.</a:t>
            </a:r>
          </a:p>
          <a:p>
            <a:pPr lvl="2">
              <a:spcBef>
                <a:spcPts val="0"/>
              </a:spcBef>
              <a:spcAft>
                <a:spcPts val="1200"/>
              </a:spcAft>
            </a:pPr>
            <a:r>
              <a:rPr lang="en-GB" sz="2200" b="1" dirty="0">
                <a:latin typeface="Arial" charset="0"/>
              </a:rPr>
              <a:t>The leading losers from the policy are tobacco producers – divestment $ 2 billion.</a:t>
            </a:r>
          </a:p>
          <a:p>
            <a:pPr lvl="2">
              <a:spcBef>
                <a:spcPts val="0"/>
              </a:spcBef>
              <a:spcAft>
                <a:spcPts val="1200"/>
              </a:spcAft>
            </a:pPr>
            <a:r>
              <a:rPr lang="en-GB" sz="2200" b="1" dirty="0">
                <a:latin typeface="Arial" charset="0"/>
              </a:rPr>
              <a:t>A close second are companies that are seen to cause environmental damage – $ 1.5 billion.</a:t>
            </a:r>
          </a:p>
          <a:p>
            <a:pPr lvl="2">
              <a:spcBef>
                <a:spcPts val="0"/>
              </a:spcBef>
              <a:spcAft>
                <a:spcPts val="1200"/>
              </a:spcAft>
            </a:pPr>
            <a:r>
              <a:rPr lang="en-GB" sz="2200" b="1" dirty="0">
                <a:latin typeface="Arial" charset="0"/>
              </a:rPr>
              <a:t>And the third are perceived human rights violators – $ 650 million.</a:t>
            </a:r>
          </a:p>
          <a:p>
            <a:pPr lvl="2">
              <a:spcBef>
                <a:spcPts val="0"/>
              </a:spcBef>
              <a:spcAft>
                <a:spcPts val="1200"/>
              </a:spcAft>
            </a:pPr>
            <a:r>
              <a:rPr lang="en-GB" sz="2200" b="1" dirty="0">
                <a:latin typeface="Arial" charset="0"/>
              </a:rPr>
              <a:t>Of the last, $ 372 million divested off Walmart.</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1E97AA06-65F5-474B-936A-E5C331FD31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093052056"/>
      </p:ext>
    </p:extLst>
  </p:cSld>
  <p:clrMapOvr>
    <a:masterClrMapping/>
  </p:clrMapOvr>
  <p:transition spd="med" advTm="436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697694" cy="4608512"/>
          </a:xfrm>
          <a:ln>
            <a:noFill/>
          </a:ln>
        </p:spPr>
        <p:txBody>
          <a:bodyPr/>
          <a:lstStyle/>
          <a:p>
            <a:pPr>
              <a:spcBef>
                <a:spcPts val="0"/>
              </a:spcBef>
              <a:spcAft>
                <a:spcPts val="1200"/>
              </a:spcAft>
            </a:pPr>
            <a:r>
              <a:rPr lang="en-GB" sz="2400" b="1" dirty="0">
                <a:latin typeface="Arial" charset="0"/>
              </a:rPr>
              <a:t>Since the Government Pension Fund Global is a big investor, the sums involved are also big.</a:t>
            </a:r>
          </a:p>
          <a:p>
            <a:pPr lvl="2">
              <a:spcBef>
                <a:spcPts val="0"/>
              </a:spcBef>
              <a:spcAft>
                <a:spcPts val="1200"/>
              </a:spcAft>
            </a:pPr>
            <a:r>
              <a:rPr lang="en-GB" sz="2200" b="1" dirty="0">
                <a:latin typeface="Arial" charset="0"/>
              </a:rPr>
              <a:t>The leading losers from the policy are tobacco producers – divestment $ 2 billion.</a:t>
            </a:r>
          </a:p>
          <a:p>
            <a:pPr lvl="2">
              <a:spcBef>
                <a:spcPts val="0"/>
              </a:spcBef>
              <a:spcAft>
                <a:spcPts val="1200"/>
              </a:spcAft>
            </a:pPr>
            <a:r>
              <a:rPr lang="en-GB" sz="2200" b="1" dirty="0">
                <a:latin typeface="Arial" charset="0"/>
              </a:rPr>
              <a:t>A close second are companies that are seen to cause environmental damage – $ 1.5 billion.</a:t>
            </a:r>
          </a:p>
          <a:p>
            <a:pPr lvl="2">
              <a:spcBef>
                <a:spcPts val="0"/>
              </a:spcBef>
              <a:spcAft>
                <a:spcPts val="1200"/>
              </a:spcAft>
            </a:pPr>
            <a:r>
              <a:rPr lang="en-GB" sz="2200" b="1" dirty="0">
                <a:latin typeface="Arial" charset="0"/>
              </a:rPr>
              <a:t>And the third are perceived human rights violators – $ 650 million.</a:t>
            </a:r>
          </a:p>
          <a:p>
            <a:pPr lvl="2">
              <a:spcBef>
                <a:spcPts val="0"/>
              </a:spcBef>
              <a:spcAft>
                <a:spcPts val="1200"/>
              </a:spcAft>
            </a:pPr>
            <a:r>
              <a:rPr lang="en-GB" sz="2200" b="1" dirty="0">
                <a:latin typeface="Arial" charset="0"/>
              </a:rPr>
              <a:t>Of the last, $ 372 million divested off Walmart.</a:t>
            </a:r>
          </a:p>
          <a:p>
            <a:pPr>
              <a:spcBef>
                <a:spcPts val="0"/>
              </a:spcBef>
              <a:spcAft>
                <a:spcPts val="1200"/>
              </a:spcAft>
            </a:pPr>
            <a:r>
              <a:rPr lang="en-GB" sz="2400" b="1" dirty="0">
                <a:latin typeface="Arial" charset="0"/>
              </a:rPr>
              <a:t>Duke Energy faced an &gt; $ 300 million divestment.</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BED6638E-615D-4F2D-AC71-473059CE16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075268922"/>
      </p:ext>
    </p:extLst>
  </p:cSld>
  <p:clrMapOvr>
    <a:masterClrMapping/>
  </p:clrMapOvr>
  <p:transition spd="med" advTm="1424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481670" cy="4608512"/>
          </a:xfrm>
          <a:ln>
            <a:noFill/>
          </a:ln>
        </p:spPr>
        <p:txBody>
          <a:bodyPr/>
          <a:lstStyle/>
          <a:p>
            <a:pPr>
              <a:spcBef>
                <a:spcPts val="0"/>
              </a:spcBef>
              <a:spcAft>
                <a:spcPts val="1200"/>
              </a:spcAft>
            </a:pPr>
            <a:r>
              <a:rPr lang="en-GB" sz="2400" b="1" dirty="0">
                <a:latin typeface="Arial" charset="0"/>
              </a:rPr>
              <a:t>In 2013, the Finance Minister of Norway announced that the Council will be disbanded.</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114F51DF-5EB1-4BA4-B5AD-85D06E4E4C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076138157"/>
      </p:ext>
    </p:extLst>
  </p:cSld>
  <p:clrMapOvr>
    <a:masterClrMapping/>
  </p:clrMapOvr>
  <p:transition spd="med" advTm="70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481670" cy="4608512"/>
          </a:xfrm>
          <a:ln>
            <a:noFill/>
          </a:ln>
        </p:spPr>
        <p:txBody>
          <a:bodyPr/>
          <a:lstStyle/>
          <a:p>
            <a:pPr>
              <a:spcBef>
                <a:spcPts val="0"/>
              </a:spcBef>
              <a:spcAft>
                <a:spcPts val="1200"/>
              </a:spcAft>
            </a:pPr>
            <a:r>
              <a:rPr lang="en-GB" sz="2400" b="1" dirty="0">
                <a:latin typeface="Arial" charset="0"/>
              </a:rPr>
              <a:t>In 2013, the Finance Minister of Norway announced that the Council will be disbanded.</a:t>
            </a:r>
          </a:p>
          <a:p>
            <a:pPr lvl="2">
              <a:spcBef>
                <a:spcPts val="0"/>
              </a:spcBef>
              <a:spcAft>
                <a:spcPts val="1200"/>
              </a:spcAft>
            </a:pPr>
            <a:r>
              <a:rPr lang="en-GB" sz="2200" b="1" dirty="0">
                <a:latin typeface="Arial" charset="0"/>
              </a:rPr>
              <a:t>Its duties would be assumed by Norges Bank, all exclusions would be managed centrally.</a:t>
            </a:r>
          </a:p>
          <a:p>
            <a:pPr lvl="2">
              <a:spcBef>
                <a:spcPts val="0"/>
              </a:spcBef>
              <a:spcAft>
                <a:spcPts val="1200"/>
              </a:spcAft>
            </a:pPr>
            <a:r>
              <a:rPr lang="en-GB" sz="2200" b="1" dirty="0">
                <a:latin typeface="Arial" charset="0"/>
              </a:rPr>
              <a:t>Smooth management was the justification.</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F5504018-7E8E-4D90-AC7F-2BF76D50F6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663685588"/>
      </p:ext>
    </p:extLst>
  </p:cSld>
  <p:clrMapOvr>
    <a:masterClrMapping/>
  </p:clrMapOvr>
  <p:transition spd="med" advTm="233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481670" cy="4608512"/>
          </a:xfrm>
          <a:ln>
            <a:noFill/>
          </a:ln>
        </p:spPr>
        <p:txBody>
          <a:bodyPr/>
          <a:lstStyle/>
          <a:p>
            <a:pPr>
              <a:spcBef>
                <a:spcPts val="0"/>
              </a:spcBef>
              <a:spcAft>
                <a:spcPts val="1200"/>
              </a:spcAft>
            </a:pPr>
            <a:r>
              <a:rPr lang="en-GB" sz="2400" b="1" dirty="0">
                <a:latin typeface="Arial" charset="0"/>
              </a:rPr>
              <a:t>In 2013, the Finance Minister of Norway announced that the Council will be disbanded.</a:t>
            </a:r>
          </a:p>
          <a:p>
            <a:pPr lvl="2">
              <a:spcBef>
                <a:spcPts val="0"/>
              </a:spcBef>
              <a:spcAft>
                <a:spcPts val="1200"/>
              </a:spcAft>
            </a:pPr>
            <a:r>
              <a:rPr lang="en-GB" sz="2200" b="1" dirty="0">
                <a:latin typeface="Arial" charset="0"/>
              </a:rPr>
              <a:t>Its duties would be assumed by Norges Bank, all exclusions would be managed centrally.</a:t>
            </a:r>
          </a:p>
          <a:p>
            <a:pPr lvl="2">
              <a:spcBef>
                <a:spcPts val="0"/>
              </a:spcBef>
              <a:spcAft>
                <a:spcPts val="1200"/>
              </a:spcAft>
            </a:pPr>
            <a:r>
              <a:rPr lang="en-GB" sz="2200" b="1" dirty="0">
                <a:latin typeface="Arial" charset="0"/>
              </a:rPr>
              <a:t>Smooth management was the justification.</a:t>
            </a:r>
          </a:p>
          <a:p>
            <a:pPr>
              <a:spcBef>
                <a:spcPts val="0"/>
              </a:spcBef>
              <a:spcAft>
                <a:spcPts val="1200"/>
              </a:spcAft>
            </a:pPr>
            <a:r>
              <a:rPr lang="en-GB" sz="2400" b="1" dirty="0">
                <a:latin typeface="Arial" charset="0"/>
              </a:rPr>
              <a:t>Objections to this included:</a:t>
            </a:r>
          </a:p>
          <a:p>
            <a:pPr lvl="2">
              <a:spcBef>
                <a:spcPts val="0"/>
              </a:spcBef>
              <a:spcAft>
                <a:spcPts val="1200"/>
              </a:spcAft>
            </a:pPr>
            <a:r>
              <a:rPr lang="en-GB" sz="2200" b="1" dirty="0">
                <a:latin typeface="Arial" charset="0"/>
              </a:rPr>
              <a:t>The ethics watchdog should be independent.</a:t>
            </a:r>
          </a:p>
          <a:p>
            <a:pPr lvl="2">
              <a:spcBef>
                <a:spcPts val="0"/>
              </a:spcBef>
              <a:spcAft>
                <a:spcPts val="1200"/>
              </a:spcAft>
            </a:pPr>
            <a:r>
              <a:rPr lang="en-GB" sz="2200" b="1" dirty="0">
                <a:latin typeface="Arial" charset="0"/>
              </a:rPr>
              <a:t>Too much power would be concentrated.</a:t>
            </a:r>
          </a:p>
          <a:p>
            <a:pPr lvl="2">
              <a:spcBef>
                <a:spcPts val="0"/>
              </a:spcBef>
              <a:spcAft>
                <a:spcPts val="1200"/>
              </a:spcAft>
            </a:pPr>
            <a:r>
              <a:rPr lang="en-GB" sz="2200" b="1" dirty="0">
                <a:latin typeface="Arial" charset="0"/>
              </a:rPr>
              <a:t>Fewer companies would be excluded.</a:t>
            </a:r>
          </a:p>
          <a:p>
            <a:pPr lvl="2">
              <a:spcBef>
                <a:spcPts val="0"/>
              </a:spcBef>
              <a:spcAft>
                <a:spcPts val="1200"/>
              </a:spcAft>
            </a:pPr>
            <a:r>
              <a:rPr lang="en-GB" sz="2200" b="1" dirty="0">
                <a:latin typeface="Arial" charset="0"/>
              </a:rPr>
              <a:t>Investments would become less ethical.</a:t>
            </a:r>
            <a:endParaRPr lang="en-GB" sz="2400" dirty="0"/>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9C680498-202A-4D03-BED7-ABA2099B7B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732771939"/>
      </p:ext>
    </p:extLst>
  </p:cSld>
  <p:clrMapOvr>
    <a:masterClrMapping/>
  </p:clrMapOvr>
  <p:transition spd="med" advTm="311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3"/>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4"/>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8" name="Rectangle 7">
            <a:extLst>
              <a:ext uri="{FF2B5EF4-FFF2-40B4-BE49-F238E27FC236}">
                <a16:creationId xmlns:a16="http://schemas.microsoft.com/office/drawing/2014/main" id="{855333BE-F363-4BEB-9278-CFAB1109839E}"/>
              </a:ext>
            </a:extLst>
          </p:cNvPr>
          <p:cNvSpPr/>
          <p:nvPr/>
        </p:nvSpPr>
        <p:spPr bwMode="auto">
          <a:xfrm>
            <a:off x="1187624" y="1988840"/>
            <a:ext cx="7056784" cy="1627584"/>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300" b="1" dirty="0">
              <a:solidFill>
                <a:schemeClr val="bg1"/>
              </a:solidFill>
              <a:effectLst/>
              <a:latin typeface="Arial" panose="020B0604020202020204" pitchFamily="34" charset="0"/>
              <a:cs typeface="Arial" panose="020B0604020202020204" pitchFamily="34" charset="0"/>
            </a:endParaRP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Keep watching the screen – video coming up.</a:t>
            </a: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At some point. ;)</a:t>
            </a:r>
          </a:p>
          <a:p>
            <a:pPr marL="0" marR="0" indent="0" algn="ctr" defTabSz="914400" rtl="0" eaLnBrk="0" fontAlgn="base" latinLnBrk="0" hangingPunct="0">
              <a:lnSpc>
                <a:spcPct val="100000"/>
              </a:lnSpc>
              <a:spcBef>
                <a:spcPct val="0"/>
              </a:spcBef>
              <a:spcAft>
                <a:spcPct val="0"/>
              </a:spcAft>
              <a:buClrTx/>
              <a:buSzTx/>
              <a:buFontTx/>
              <a:buNone/>
              <a:tabLst/>
            </a:pPr>
            <a:r>
              <a:rPr lang="en-US" sz="2400" b="1" dirty="0">
                <a:solidFill>
                  <a:schemeClr val="bg1"/>
                </a:solidFill>
                <a:effectLst/>
                <a:latin typeface="Arial" panose="020B0604020202020204" pitchFamily="34" charset="0"/>
                <a:cs typeface="Arial" panose="020B0604020202020204" pitchFamily="34" charset="0"/>
              </a:rPr>
              <a:t>[If you watching this by yourself in MyCourses later, click the link, and return after the video.]</a:t>
            </a:r>
            <a:endParaRPr kumimoji="0" lang="en-US" sz="24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552950"/>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481670" cy="4608512"/>
          </a:xfrm>
          <a:ln>
            <a:noFill/>
          </a:ln>
        </p:spPr>
        <p:txBody>
          <a:bodyPr/>
          <a:lstStyle/>
          <a:p>
            <a:pPr>
              <a:spcBef>
                <a:spcPts val="0"/>
              </a:spcBef>
              <a:spcAft>
                <a:spcPts val="1200"/>
              </a:spcAft>
            </a:pPr>
            <a:r>
              <a:rPr lang="en-GB" sz="2400" b="1" dirty="0">
                <a:latin typeface="Arial" charset="0"/>
              </a:rPr>
              <a:t>In 2014, the Norwegian Parliament decided to appoint a new Council, under new guidelines.</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D49A45C3-D44C-46B6-A381-D3649885DA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22854919"/>
      </p:ext>
    </p:extLst>
  </p:cSld>
  <p:clrMapOvr>
    <a:masterClrMapping/>
  </p:clrMapOvr>
  <p:transition spd="med" advTm="223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481670" cy="4608512"/>
          </a:xfrm>
          <a:ln>
            <a:noFill/>
          </a:ln>
        </p:spPr>
        <p:txBody>
          <a:bodyPr/>
          <a:lstStyle/>
          <a:p>
            <a:pPr>
              <a:spcBef>
                <a:spcPts val="0"/>
              </a:spcBef>
              <a:spcAft>
                <a:spcPts val="1200"/>
              </a:spcAft>
            </a:pPr>
            <a:r>
              <a:rPr lang="en-GB" sz="2400" b="1" dirty="0">
                <a:latin typeface="Arial" charset="0"/>
              </a:rPr>
              <a:t>In 2014, the Norwegian Parliament decided to appoint a new Council, under new guidelines.</a:t>
            </a:r>
          </a:p>
          <a:p>
            <a:pPr lvl="2">
              <a:spcBef>
                <a:spcPts val="0"/>
              </a:spcBef>
              <a:spcAft>
                <a:spcPts val="1200"/>
              </a:spcAft>
            </a:pPr>
            <a:r>
              <a:rPr lang="en-GB" sz="2200" b="1" dirty="0">
                <a:latin typeface="Arial" charset="0"/>
              </a:rPr>
              <a:t>It would now make its recommendations to Norges Bank, not to the Ministry of Finance.</a:t>
            </a:r>
          </a:p>
          <a:p>
            <a:pPr lvl="2">
              <a:spcBef>
                <a:spcPts val="0"/>
              </a:spcBef>
              <a:spcAft>
                <a:spcPts val="1200"/>
              </a:spcAft>
            </a:pPr>
            <a:r>
              <a:rPr lang="en-GB" sz="2200" b="1" dirty="0">
                <a:latin typeface="Arial" charset="0"/>
              </a:rPr>
              <a:t>Distance from policy was the justification.</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7E459979-B992-4CD9-A28E-4477F5FE78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7765922"/>
      </p:ext>
    </p:extLst>
  </p:cSld>
  <p:clrMapOvr>
    <a:masterClrMapping/>
  </p:clrMapOvr>
  <p:transition spd="med" advTm="329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906754" y="1772816"/>
            <a:ext cx="7481670" cy="4608512"/>
          </a:xfrm>
          <a:ln>
            <a:noFill/>
          </a:ln>
        </p:spPr>
        <p:txBody>
          <a:bodyPr/>
          <a:lstStyle/>
          <a:p>
            <a:pPr>
              <a:spcBef>
                <a:spcPts val="0"/>
              </a:spcBef>
              <a:spcAft>
                <a:spcPts val="1200"/>
              </a:spcAft>
            </a:pPr>
            <a:r>
              <a:rPr lang="en-GB" sz="2400" b="1" dirty="0">
                <a:latin typeface="Arial" charset="0"/>
              </a:rPr>
              <a:t>In 2014, the Norwegian Parliament decided to appoint a new Council, under new guidelines.</a:t>
            </a:r>
          </a:p>
          <a:p>
            <a:pPr lvl="2">
              <a:spcBef>
                <a:spcPts val="0"/>
              </a:spcBef>
              <a:spcAft>
                <a:spcPts val="1200"/>
              </a:spcAft>
            </a:pPr>
            <a:r>
              <a:rPr lang="en-GB" sz="2200" b="1" dirty="0">
                <a:latin typeface="Arial" charset="0"/>
              </a:rPr>
              <a:t>It would now make its recommendations to Norges Bank, not to the Ministry of Finance.</a:t>
            </a:r>
          </a:p>
          <a:p>
            <a:pPr lvl="2">
              <a:spcBef>
                <a:spcPts val="0"/>
              </a:spcBef>
              <a:spcAft>
                <a:spcPts val="1200"/>
              </a:spcAft>
            </a:pPr>
            <a:r>
              <a:rPr lang="en-GB" sz="2200" b="1" dirty="0">
                <a:latin typeface="Arial" charset="0"/>
              </a:rPr>
              <a:t>Distance from policy was the justification.</a:t>
            </a:r>
          </a:p>
          <a:p>
            <a:pPr>
              <a:spcBef>
                <a:spcPts val="0"/>
              </a:spcBef>
              <a:spcAft>
                <a:spcPts val="1200"/>
              </a:spcAft>
            </a:pPr>
            <a:r>
              <a:rPr lang="en-GB" sz="2400" b="1" dirty="0">
                <a:latin typeface="Arial" charset="0"/>
              </a:rPr>
              <a:t>Objections and counter-objections continue:</a:t>
            </a:r>
          </a:p>
          <a:p>
            <a:pPr lvl="2">
              <a:spcBef>
                <a:spcPts val="0"/>
              </a:spcBef>
              <a:spcAft>
                <a:spcPts val="1200"/>
              </a:spcAft>
            </a:pPr>
            <a:r>
              <a:rPr lang="en-GB" sz="2200" b="1" dirty="0">
                <a:latin typeface="Arial" charset="0"/>
              </a:rPr>
              <a:t>“The Fund excludes </a:t>
            </a:r>
            <a:r>
              <a:rPr lang="en-GB" sz="2200" b="1" u="sng" dirty="0">
                <a:latin typeface="Arial" charset="0"/>
              </a:rPr>
              <a:t>too</a:t>
            </a:r>
            <a:r>
              <a:rPr lang="en-GB" sz="2200" b="1" dirty="0">
                <a:latin typeface="Arial" charset="0"/>
              </a:rPr>
              <a:t> </a:t>
            </a:r>
            <a:r>
              <a:rPr lang="en-GB" sz="2200" b="1" u="sng" dirty="0">
                <a:latin typeface="Arial" charset="0"/>
              </a:rPr>
              <a:t>many</a:t>
            </a:r>
            <a:r>
              <a:rPr lang="en-GB" sz="2200" b="1" dirty="0">
                <a:latin typeface="Arial" charset="0"/>
              </a:rPr>
              <a:t> companies.”</a:t>
            </a:r>
          </a:p>
          <a:p>
            <a:pPr lvl="2">
              <a:spcBef>
                <a:spcPts val="0"/>
              </a:spcBef>
              <a:spcAft>
                <a:spcPts val="1200"/>
              </a:spcAft>
            </a:pPr>
            <a:r>
              <a:rPr lang="en-GB" sz="2200" b="1" i="1" dirty="0">
                <a:latin typeface="Arial" charset="0"/>
              </a:rPr>
              <a:t>“Exclusions do not disturb its performance.”</a:t>
            </a:r>
          </a:p>
          <a:p>
            <a:pPr lvl="2">
              <a:spcBef>
                <a:spcPts val="0"/>
              </a:spcBef>
              <a:spcAft>
                <a:spcPts val="1200"/>
              </a:spcAft>
            </a:pPr>
            <a:r>
              <a:rPr lang="en-GB" sz="2200" b="1" dirty="0">
                <a:latin typeface="Arial" charset="0"/>
              </a:rPr>
              <a:t>“The Fund excludes </a:t>
            </a:r>
            <a:r>
              <a:rPr lang="en-GB" sz="2200" b="1" u="sng" dirty="0">
                <a:latin typeface="Arial" charset="0"/>
              </a:rPr>
              <a:t>too</a:t>
            </a:r>
            <a:r>
              <a:rPr lang="en-GB" sz="2200" b="1" dirty="0">
                <a:latin typeface="Arial" charset="0"/>
              </a:rPr>
              <a:t> </a:t>
            </a:r>
            <a:r>
              <a:rPr lang="en-GB" sz="2200" b="1" u="sng" dirty="0">
                <a:latin typeface="Arial" charset="0"/>
              </a:rPr>
              <a:t>few</a:t>
            </a:r>
            <a:r>
              <a:rPr lang="en-GB" sz="2200" b="1" dirty="0">
                <a:latin typeface="Arial" charset="0"/>
              </a:rPr>
              <a:t> companies.”</a:t>
            </a:r>
          </a:p>
          <a:p>
            <a:pPr lvl="2">
              <a:spcBef>
                <a:spcPts val="0"/>
              </a:spcBef>
              <a:spcAft>
                <a:spcPts val="1200"/>
              </a:spcAft>
            </a:pPr>
            <a:r>
              <a:rPr lang="en-GB" sz="2200" b="1" i="1" dirty="0">
                <a:latin typeface="Arial" charset="0"/>
              </a:rPr>
              <a:t>“It is supposed to make money, not policy.”</a:t>
            </a:r>
            <a:endParaRPr lang="en-GB" sz="2400" i="1" dirty="0"/>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rPr>
              <a:t>http://etikkradet.no/en/</a:t>
            </a:r>
          </a:p>
        </p:txBody>
      </p:sp>
      <p:pic>
        <p:nvPicPr>
          <p:cNvPr id="48134" name="Picture 6"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48136" name="Picture 8"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599"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ED7EB9A8-573F-4F5E-8F82-4D03936205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35512077"/>
      </p:ext>
    </p:extLst>
  </p:cSld>
  <p:clrMapOvr>
    <a:masterClrMapping/>
  </p:clrMapOvr>
  <p:transition spd="med" advTm="309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971600" y="2204864"/>
            <a:ext cx="7272808" cy="1728192"/>
          </a:xfrm>
        </p:spPr>
        <p:txBody>
          <a:bodyPr/>
          <a:lstStyle/>
          <a:p>
            <a:br>
              <a:rPr lang="en-GB" sz="3600" b="1" dirty="0">
                <a:solidFill>
                  <a:srgbClr val="FFFF99"/>
                </a:solidFill>
                <a:latin typeface="Arial" charset="0"/>
              </a:rPr>
            </a:br>
            <a:r>
              <a:rPr lang="en-GB" sz="3600" b="1" dirty="0">
                <a:solidFill>
                  <a:schemeClr val="tx1"/>
                </a:solidFill>
                <a:latin typeface="Arial" charset="0"/>
              </a:rPr>
              <a:t>What do we know so far?</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A5C3C626-ED89-4F14-8AB6-1A2B598DF1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7055384"/>
      </p:ext>
    </p:extLst>
  </p:cSld>
  <p:clrMapOvr>
    <a:masterClrMapping/>
  </p:clrMapOvr>
  <p:transition spd="med" advTm="36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9224" y="-2952"/>
            <a:ext cx="3112616" cy="2063800"/>
          </a:xfrm>
          <a:prstGeom prst="rect">
            <a:avLst/>
          </a:prstGeom>
          <a:effectLst>
            <a:softEdge rad="25400"/>
          </a:effectLst>
        </p:spPr>
      </p:pic>
      <p:sp>
        <p:nvSpPr>
          <p:cNvPr id="4" name="Rectangle 2"/>
          <p:cNvSpPr txBox="1">
            <a:spLocks noChangeArrowheads="1"/>
          </p:cNvSpPr>
          <p:nvPr/>
        </p:nvSpPr>
        <p:spPr>
          <a:xfrm>
            <a:off x="3203848" y="692696"/>
            <a:ext cx="5796136"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A lot of toxic coal ash was spilled into Dan River in North Carolina in 2014</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5" name="Audio 4">
            <a:hlinkClick r:id="" action="ppaction://media"/>
            <a:extLst>
              <a:ext uri="{FF2B5EF4-FFF2-40B4-BE49-F238E27FC236}">
                <a16:creationId xmlns:a16="http://schemas.microsoft.com/office/drawing/2014/main" id="{1B1096DD-CD12-4921-AFA0-CA901C75D8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2957253"/>
      </p:ext>
    </p:extLst>
  </p:cSld>
  <p:clrMapOvr>
    <a:masterClrMapping/>
  </p:clrMapOvr>
  <p:transition spd="med" advTm="77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9224" y="-2952"/>
            <a:ext cx="3112616" cy="2063800"/>
          </a:xfrm>
          <a:prstGeom prst="rect">
            <a:avLst/>
          </a:prstGeom>
          <a:effectLst>
            <a:softEdge rad="25400"/>
          </a:effectLst>
        </p:spPr>
      </p:pic>
      <p:sp>
        <p:nvSpPr>
          <p:cNvPr id="4" name="Rectangle 2"/>
          <p:cNvSpPr txBox="1">
            <a:spLocks noChangeArrowheads="1"/>
          </p:cNvSpPr>
          <p:nvPr/>
        </p:nvSpPr>
        <p:spPr>
          <a:xfrm>
            <a:off x="3203848" y="692696"/>
            <a:ext cx="5796136"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A lot of toxic coal ash was spilled into Dan River in North Carolina in 2014</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5"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548470"/>
            <a:ext cx="2835968" cy="181663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F0AD8258-CA10-4A46-A28A-8B2C5F5B62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856892076"/>
      </p:ext>
    </p:extLst>
  </p:cSld>
  <p:clrMapOvr>
    <a:masterClrMapping/>
  </p:clrMapOvr>
  <p:transition spd="med" advTm="42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9224" y="-2952"/>
            <a:ext cx="3112616" cy="2063800"/>
          </a:xfrm>
          <a:prstGeom prst="rect">
            <a:avLst/>
          </a:prstGeom>
          <a:effectLst>
            <a:softEdge rad="25400"/>
          </a:effectLst>
        </p:spPr>
      </p:pic>
      <p:sp>
        <p:nvSpPr>
          <p:cNvPr id="4" name="Rectangle 2"/>
          <p:cNvSpPr txBox="1">
            <a:spLocks noChangeArrowheads="1"/>
          </p:cNvSpPr>
          <p:nvPr/>
        </p:nvSpPr>
        <p:spPr>
          <a:xfrm>
            <a:off x="3203848" y="692696"/>
            <a:ext cx="5796136"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A lot of toxic coal ash was spilled into Dan River in North Carolina in 2014</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5"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548470"/>
            <a:ext cx="2835968" cy="181663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a:xfrm>
            <a:off x="35496" y="2636912"/>
            <a:ext cx="3140696" cy="15121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GB" sz="2400" b="1" kern="0" dirty="0">
                <a:solidFill>
                  <a:schemeClr val="tx1"/>
                </a:solidFill>
                <a:effectLst/>
                <a:latin typeface="Arial" charset="0"/>
              </a:rPr>
              <a:t>The culprits had to pay $ 102 million + for the estimated $ 300 million damage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4E35F694-06C5-4462-918A-FA85E94E58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37961143"/>
      </p:ext>
    </p:extLst>
  </p:cSld>
  <p:clrMapOvr>
    <a:masterClrMapping/>
  </p:clrMapOvr>
  <p:transition spd="med" advTm="1068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9224" y="-2952"/>
            <a:ext cx="3112616" cy="2063800"/>
          </a:xfrm>
          <a:prstGeom prst="rect">
            <a:avLst/>
          </a:prstGeom>
          <a:effectLst>
            <a:softEdge rad="25400"/>
          </a:effectLst>
        </p:spPr>
      </p:pic>
      <p:sp>
        <p:nvSpPr>
          <p:cNvPr id="4" name="Rectangle 2"/>
          <p:cNvSpPr txBox="1">
            <a:spLocks noChangeArrowheads="1"/>
          </p:cNvSpPr>
          <p:nvPr/>
        </p:nvSpPr>
        <p:spPr>
          <a:xfrm>
            <a:off x="3203848" y="692696"/>
            <a:ext cx="5796136"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A lot of toxic coal ash was spilled into Dan River in North Carolina in 2014</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5"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548470"/>
            <a:ext cx="2835968" cy="181663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6035836" y="4797153"/>
            <a:ext cx="3108164" cy="2060848"/>
          </a:xfrm>
          <a:prstGeom prst="rect">
            <a:avLst/>
          </a:prstGeom>
          <a:effectLst>
            <a:softEdge rad="25400"/>
          </a:effectLst>
        </p:spPr>
      </p:pic>
      <p:sp>
        <p:nvSpPr>
          <p:cNvPr id="9" name="Rectangle 2"/>
          <p:cNvSpPr txBox="1">
            <a:spLocks noChangeArrowheads="1"/>
          </p:cNvSpPr>
          <p:nvPr/>
        </p:nvSpPr>
        <p:spPr>
          <a:xfrm>
            <a:off x="35496" y="2636912"/>
            <a:ext cx="3140696" cy="15121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GB" sz="2400" b="1" kern="0" dirty="0">
                <a:solidFill>
                  <a:schemeClr val="tx1"/>
                </a:solidFill>
                <a:effectLst/>
                <a:latin typeface="Arial" charset="0"/>
              </a:rPr>
              <a:t>The culprits had to pay $ 102 million + for the estimated $ 300 million damage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10" name="Rectangle 2"/>
          <p:cNvSpPr txBox="1">
            <a:spLocks noChangeArrowheads="1"/>
          </p:cNvSpPr>
          <p:nvPr/>
        </p:nvSpPr>
        <p:spPr>
          <a:xfrm>
            <a:off x="6012160" y="2636912"/>
            <a:ext cx="3140696" cy="15121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GB" sz="2400" b="1" kern="0" dirty="0">
                <a:solidFill>
                  <a:schemeClr val="tx1"/>
                </a:solidFill>
                <a:effectLst/>
                <a:latin typeface="Arial" charset="0"/>
              </a:rPr>
              <a:t>By divesting &gt; $ 300 million, Norwegians told that they do not approve their deed</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11" name="Rectangle 2"/>
          <p:cNvSpPr txBox="1">
            <a:spLocks noChangeArrowheads="1"/>
          </p:cNvSpPr>
          <p:nvPr/>
        </p:nvSpPr>
        <p:spPr>
          <a:xfrm>
            <a:off x="251520" y="4869160"/>
            <a:ext cx="5544616" cy="180019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5F575CCB-FBB3-4726-B4EB-886586F1F9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770439247"/>
      </p:ext>
    </p:extLst>
  </p:cSld>
  <p:clrMapOvr>
    <a:masterClrMapping/>
  </p:clrMapOvr>
  <p:transition spd="med" advTm="116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9224" y="-2952"/>
            <a:ext cx="3112616" cy="2063800"/>
          </a:xfrm>
          <a:prstGeom prst="rect">
            <a:avLst/>
          </a:prstGeom>
          <a:effectLst>
            <a:softEdge rad="25400"/>
          </a:effectLst>
        </p:spPr>
      </p:pic>
      <p:sp>
        <p:nvSpPr>
          <p:cNvPr id="4" name="Rectangle 2"/>
          <p:cNvSpPr txBox="1">
            <a:spLocks noChangeArrowheads="1"/>
          </p:cNvSpPr>
          <p:nvPr/>
        </p:nvSpPr>
        <p:spPr>
          <a:xfrm>
            <a:off x="3203848" y="692696"/>
            <a:ext cx="5796136"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A lot of toxic coal ash was spilled into Dan River in North Carolina in 2014</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5"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548470"/>
            <a:ext cx="2835968" cy="181663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6035836" y="4797153"/>
            <a:ext cx="3108164" cy="2060848"/>
          </a:xfrm>
          <a:prstGeom prst="rect">
            <a:avLst/>
          </a:prstGeom>
          <a:effectLst>
            <a:softEdge rad="25400"/>
          </a:effectLst>
        </p:spPr>
      </p:pic>
      <p:sp>
        <p:nvSpPr>
          <p:cNvPr id="9" name="Rectangle 2"/>
          <p:cNvSpPr txBox="1">
            <a:spLocks noChangeArrowheads="1"/>
          </p:cNvSpPr>
          <p:nvPr/>
        </p:nvSpPr>
        <p:spPr>
          <a:xfrm>
            <a:off x="35496" y="2636912"/>
            <a:ext cx="3140696" cy="15121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GB" sz="2400" b="1" kern="0" dirty="0">
                <a:solidFill>
                  <a:schemeClr val="tx1"/>
                </a:solidFill>
                <a:effectLst/>
                <a:latin typeface="Arial" charset="0"/>
              </a:rPr>
              <a:t>The culprits had to pay $ 102 million + for the estimated $ 300 million damage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10" name="Rectangle 2"/>
          <p:cNvSpPr txBox="1">
            <a:spLocks noChangeArrowheads="1"/>
          </p:cNvSpPr>
          <p:nvPr/>
        </p:nvSpPr>
        <p:spPr>
          <a:xfrm>
            <a:off x="6012160" y="2636912"/>
            <a:ext cx="3140696" cy="15121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GB" sz="2400" b="1" kern="0" dirty="0">
                <a:solidFill>
                  <a:schemeClr val="tx1"/>
                </a:solidFill>
                <a:effectLst/>
                <a:latin typeface="Arial" charset="0"/>
              </a:rPr>
              <a:t>By divesting &gt; $ 300 million, Norwegians told that they do not approve their deed</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11" name="Rectangle 2"/>
          <p:cNvSpPr txBox="1">
            <a:spLocks noChangeArrowheads="1"/>
          </p:cNvSpPr>
          <p:nvPr/>
        </p:nvSpPr>
        <p:spPr>
          <a:xfrm>
            <a:off x="251520" y="4869160"/>
            <a:ext cx="5544616" cy="180019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spcAft>
                <a:spcPts val="1200"/>
              </a:spcAft>
            </a:pPr>
            <a:r>
              <a:rPr lang="en-GB" sz="2400" b="1" kern="0" dirty="0">
                <a:solidFill>
                  <a:schemeClr val="tx1"/>
                </a:solidFill>
                <a:effectLst/>
                <a:latin typeface="Arial" charset="0"/>
              </a:rPr>
              <a:t>Lesson?</a:t>
            </a:r>
          </a:p>
          <a:p>
            <a:pPr algn="l"/>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B5AFE415-E185-4571-9522-B7FB9A8F7B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459963773"/>
      </p:ext>
    </p:extLst>
  </p:cSld>
  <p:clrMapOvr>
    <a:masterClrMapping/>
  </p:clrMapOvr>
  <p:transition spd="med" advTm="36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9224" y="-2952"/>
            <a:ext cx="3112616" cy="2063800"/>
          </a:xfrm>
          <a:prstGeom prst="rect">
            <a:avLst/>
          </a:prstGeom>
          <a:effectLst>
            <a:softEdge rad="25400"/>
          </a:effectLst>
        </p:spPr>
      </p:pic>
      <p:sp>
        <p:nvSpPr>
          <p:cNvPr id="4" name="Rectangle 2"/>
          <p:cNvSpPr txBox="1">
            <a:spLocks noChangeArrowheads="1"/>
          </p:cNvSpPr>
          <p:nvPr/>
        </p:nvSpPr>
        <p:spPr>
          <a:xfrm>
            <a:off x="3203848" y="692696"/>
            <a:ext cx="5796136" cy="93610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400" b="1" kern="0" dirty="0">
                <a:solidFill>
                  <a:schemeClr val="tx1"/>
                </a:solidFill>
                <a:effectLst/>
                <a:latin typeface="Arial" charset="0"/>
              </a:rPr>
              <a:t>A lot of toxic coal ash was spilled into Dan River in North Carolina in 2014</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5" name="Picture 4" descr="Image result for duke energ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2548470"/>
            <a:ext cx="2835968" cy="1816634"/>
          </a:xfrm>
          <a:prstGeom prst="rect">
            <a:avLst/>
          </a:prstGeom>
          <a:noFill/>
          <a:effectLst>
            <a:softEdge rad="2540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6035836" y="4797153"/>
            <a:ext cx="3108164" cy="2060848"/>
          </a:xfrm>
          <a:prstGeom prst="rect">
            <a:avLst/>
          </a:prstGeom>
          <a:effectLst>
            <a:softEdge rad="25400"/>
          </a:effectLst>
        </p:spPr>
      </p:pic>
      <p:sp>
        <p:nvSpPr>
          <p:cNvPr id="9" name="Rectangle 2"/>
          <p:cNvSpPr txBox="1">
            <a:spLocks noChangeArrowheads="1"/>
          </p:cNvSpPr>
          <p:nvPr/>
        </p:nvSpPr>
        <p:spPr>
          <a:xfrm>
            <a:off x="35496" y="2636912"/>
            <a:ext cx="3140696" cy="15121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GB" sz="2400" b="1" kern="0" dirty="0">
                <a:solidFill>
                  <a:schemeClr val="tx1"/>
                </a:solidFill>
                <a:effectLst/>
                <a:latin typeface="Arial" charset="0"/>
              </a:rPr>
              <a:t>The culprits had to pay $ 102 million + for the estimated $ 300 million damage</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10" name="Rectangle 2"/>
          <p:cNvSpPr txBox="1">
            <a:spLocks noChangeArrowheads="1"/>
          </p:cNvSpPr>
          <p:nvPr/>
        </p:nvSpPr>
        <p:spPr>
          <a:xfrm>
            <a:off x="6012160" y="2636912"/>
            <a:ext cx="3140696" cy="151216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r>
              <a:rPr lang="en-GB" sz="2400" b="1" kern="0" dirty="0">
                <a:solidFill>
                  <a:schemeClr val="tx1"/>
                </a:solidFill>
                <a:effectLst/>
                <a:latin typeface="Arial" charset="0"/>
              </a:rPr>
              <a:t>By divesting &gt; $ 300 million, Norwegians told that they do not approve their deed</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11" name="Rectangle 2"/>
          <p:cNvSpPr txBox="1">
            <a:spLocks noChangeArrowheads="1"/>
          </p:cNvSpPr>
          <p:nvPr/>
        </p:nvSpPr>
        <p:spPr>
          <a:xfrm>
            <a:off x="251520" y="4869160"/>
            <a:ext cx="5544616" cy="1800199"/>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spcAft>
                <a:spcPts val="1200"/>
              </a:spcAft>
            </a:pPr>
            <a:r>
              <a:rPr lang="en-GB" sz="2400" b="1" kern="0" dirty="0">
                <a:solidFill>
                  <a:schemeClr val="tx1"/>
                </a:solidFill>
                <a:effectLst/>
                <a:latin typeface="Arial" charset="0"/>
              </a:rPr>
              <a:t>Lesson?</a:t>
            </a:r>
          </a:p>
          <a:p>
            <a:pPr>
              <a:spcAft>
                <a:spcPts val="1200"/>
              </a:spcAft>
            </a:pPr>
            <a:r>
              <a:rPr lang="en-GB" sz="2400" b="1" kern="0" dirty="0">
                <a:solidFill>
                  <a:schemeClr val="tx1"/>
                </a:solidFill>
                <a:effectLst/>
                <a:latin typeface="Arial" charset="0"/>
              </a:rPr>
              <a:t>If every investor followed Norway’s example, all unethical companies would be driven out of business?</a:t>
            </a:r>
          </a:p>
          <a:p>
            <a:pPr algn="l"/>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4965E592-82B3-4B42-964D-15A390E6B9C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961629453"/>
      </p:ext>
    </p:extLst>
  </p:cSld>
  <p:clrMapOvr>
    <a:masterClrMapping/>
  </p:clrMapOvr>
  <p:transition spd="med" advTm="136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3"/>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4"/>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Tree>
    <p:extLst>
      <p:ext uri="{BB962C8B-B14F-4D97-AF65-F5344CB8AC3E}">
        <p14:creationId xmlns:p14="http://schemas.microsoft.com/office/powerpoint/2010/main" val="4276676380"/>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7DD0A5B-5058-4878-A4BF-5E9D194C6A97}"/>
              </a:ext>
            </a:extLst>
          </p:cNvPr>
          <p:cNvSpPr txBox="1">
            <a:spLocks noChangeArrowheads="1"/>
          </p:cNvSpPr>
          <p:nvPr/>
        </p:nvSpPr>
        <p:spPr>
          <a:xfrm>
            <a:off x="2483768" y="2816932"/>
            <a:ext cx="4176464" cy="1224136"/>
          </a:xfrm>
          <a:prstGeom prst="rect">
            <a:avLst/>
          </a:prstGeom>
          <a:solidFill>
            <a:schemeClr val="tx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800" b="1" kern="0" dirty="0">
                <a:solidFill>
                  <a:srgbClr val="C00000"/>
                </a:solidFill>
                <a:effectLst/>
                <a:latin typeface="Arial" charset="0"/>
              </a:rPr>
              <a:t>Let’s take a break.</a:t>
            </a:r>
          </a:p>
          <a:p>
            <a:endParaRPr lang="en-GB" sz="1200" b="1" kern="0" dirty="0">
              <a:solidFill>
                <a:srgbClr val="C00000"/>
              </a:solidFill>
              <a:effectLst/>
              <a:latin typeface="Arial" charset="0"/>
            </a:endParaRPr>
          </a:p>
          <a:p>
            <a:r>
              <a:rPr lang="en-GB" sz="2800" b="1" kern="0" dirty="0">
                <a:solidFill>
                  <a:srgbClr val="C00000"/>
                </a:solidFill>
                <a:effectLst/>
                <a:latin typeface="Arial" charset="0"/>
              </a:rPr>
              <a:t>Back in ten.</a:t>
            </a:r>
            <a:br>
              <a:rPr lang="en-GB" sz="3800" b="1" kern="0" dirty="0">
                <a:solidFill>
                  <a:srgbClr val="C00000"/>
                </a:solidFill>
                <a:effectLst/>
                <a:latin typeface="Arial" charset="0"/>
              </a:rPr>
            </a:br>
            <a:r>
              <a:rPr lang="fi-FI" sz="3800" b="1" kern="0" dirty="0">
                <a:solidFill>
                  <a:srgbClr val="C00000"/>
                </a:solidFill>
                <a:effectLst/>
                <a:latin typeface="Arial" charset="0"/>
              </a:rPr>
              <a:t> </a:t>
            </a:r>
          </a:p>
        </p:txBody>
      </p:sp>
      <p:pic>
        <p:nvPicPr>
          <p:cNvPr id="5" name="Audio 4">
            <a:hlinkClick r:id="" action="ppaction://media"/>
            <a:extLst>
              <a:ext uri="{FF2B5EF4-FFF2-40B4-BE49-F238E27FC236}">
                <a16:creationId xmlns:a16="http://schemas.microsoft.com/office/drawing/2014/main" id="{2314648A-9588-44A2-9766-2018422BA0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045470448"/>
      </p:ext>
    </p:extLst>
  </p:cSld>
  <p:clrMapOvr>
    <a:masterClrMapping/>
  </p:clrMapOvr>
  <p:transition spd="med" advTm="59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7DD0A5B-5058-4878-A4BF-5E9D194C6A97}"/>
              </a:ext>
            </a:extLst>
          </p:cNvPr>
          <p:cNvSpPr txBox="1">
            <a:spLocks noChangeArrowheads="1"/>
          </p:cNvSpPr>
          <p:nvPr/>
        </p:nvSpPr>
        <p:spPr>
          <a:xfrm>
            <a:off x="2483768" y="2816932"/>
            <a:ext cx="4176464" cy="1224136"/>
          </a:xfrm>
          <a:prstGeom prst="rect">
            <a:avLst/>
          </a:prstGeom>
          <a:solidFill>
            <a:schemeClr val="tx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800" b="1" kern="0" dirty="0">
                <a:solidFill>
                  <a:srgbClr val="C00000"/>
                </a:solidFill>
                <a:effectLst/>
                <a:latin typeface="Arial" charset="0"/>
              </a:rPr>
              <a:t>Let’s take a break.</a:t>
            </a:r>
          </a:p>
          <a:p>
            <a:endParaRPr lang="en-GB" sz="1200" b="1" kern="0" dirty="0">
              <a:solidFill>
                <a:srgbClr val="C00000"/>
              </a:solidFill>
              <a:effectLst/>
              <a:latin typeface="Arial" charset="0"/>
            </a:endParaRPr>
          </a:p>
          <a:p>
            <a:r>
              <a:rPr lang="en-GB" sz="2800" b="1" kern="0" dirty="0">
                <a:solidFill>
                  <a:srgbClr val="C00000"/>
                </a:solidFill>
                <a:effectLst/>
                <a:latin typeface="Arial" charset="0"/>
              </a:rPr>
              <a:t>Back in ten.</a:t>
            </a:r>
            <a:br>
              <a:rPr lang="en-GB" sz="3800" b="1" kern="0" dirty="0">
                <a:solidFill>
                  <a:srgbClr val="C00000"/>
                </a:solidFill>
                <a:effectLst/>
                <a:latin typeface="Arial" charset="0"/>
              </a:rPr>
            </a:br>
            <a:r>
              <a:rPr lang="fi-FI" sz="3800" b="1" kern="0" dirty="0">
                <a:solidFill>
                  <a:srgbClr val="C00000"/>
                </a:solidFill>
                <a:effectLst/>
                <a:latin typeface="Arial" charset="0"/>
              </a:rPr>
              <a:t> </a:t>
            </a:r>
          </a:p>
        </p:txBody>
      </p:sp>
    </p:spTree>
    <p:extLst>
      <p:ext uri="{BB962C8B-B14F-4D97-AF65-F5344CB8AC3E}">
        <p14:creationId xmlns:p14="http://schemas.microsoft.com/office/powerpoint/2010/main" val="2687973073"/>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7DD0A5B-5058-4878-A4BF-5E9D194C6A97}"/>
              </a:ext>
            </a:extLst>
          </p:cNvPr>
          <p:cNvSpPr txBox="1">
            <a:spLocks noChangeArrowheads="1"/>
          </p:cNvSpPr>
          <p:nvPr/>
        </p:nvSpPr>
        <p:spPr>
          <a:xfrm>
            <a:off x="2483768" y="2816932"/>
            <a:ext cx="4176464" cy="1224136"/>
          </a:xfrm>
          <a:prstGeom prst="rect">
            <a:avLst/>
          </a:prstGeom>
          <a:solidFill>
            <a:schemeClr val="tx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r>
              <a:rPr lang="en-GB" sz="2800" b="1" kern="0" dirty="0">
                <a:solidFill>
                  <a:srgbClr val="C00000"/>
                </a:solidFill>
                <a:effectLst/>
                <a:latin typeface="Arial" charset="0"/>
              </a:rPr>
              <a:t>Ding </a:t>
            </a:r>
            <a:r>
              <a:rPr lang="en-GB" sz="2800" b="1" kern="0" dirty="0" err="1">
                <a:solidFill>
                  <a:srgbClr val="C00000"/>
                </a:solidFill>
                <a:effectLst/>
                <a:latin typeface="Arial" charset="0"/>
              </a:rPr>
              <a:t>ding</a:t>
            </a:r>
            <a:r>
              <a:rPr lang="en-GB" sz="2800" b="1" kern="0" dirty="0">
                <a:solidFill>
                  <a:srgbClr val="C00000"/>
                </a:solidFill>
                <a:effectLst/>
                <a:latin typeface="Arial" charset="0"/>
              </a:rPr>
              <a:t> </a:t>
            </a:r>
            <a:r>
              <a:rPr lang="en-GB" sz="2800" b="1" kern="0" dirty="0" err="1">
                <a:solidFill>
                  <a:srgbClr val="C00000"/>
                </a:solidFill>
                <a:effectLst/>
                <a:latin typeface="Arial" charset="0"/>
              </a:rPr>
              <a:t>ding</a:t>
            </a:r>
            <a:r>
              <a:rPr lang="en-GB" sz="2800" b="1" kern="0" dirty="0">
                <a:solidFill>
                  <a:srgbClr val="C00000"/>
                </a:solidFill>
                <a:effectLst/>
                <a:latin typeface="Arial" charset="0"/>
              </a:rPr>
              <a:t>!</a:t>
            </a:r>
          </a:p>
          <a:p>
            <a:endParaRPr lang="en-GB" sz="1200" b="1" kern="0" dirty="0">
              <a:solidFill>
                <a:srgbClr val="C00000"/>
              </a:solidFill>
              <a:effectLst/>
              <a:latin typeface="Arial" charset="0"/>
            </a:endParaRPr>
          </a:p>
          <a:p>
            <a:r>
              <a:rPr lang="en-GB" sz="2800" b="1" kern="0" dirty="0">
                <a:solidFill>
                  <a:srgbClr val="C00000"/>
                </a:solidFill>
                <a:effectLst/>
                <a:latin typeface="Arial" charset="0"/>
              </a:rPr>
              <a:t>Continuing in a minute.</a:t>
            </a:r>
            <a:br>
              <a:rPr lang="en-GB" sz="3800" b="1" kern="0" dirty="0">
                <a:solidFill>
                  <a:srgbClr val="C00000"/>
                </a:solidFill>
                <a:effectLst/>
                <a:latin typeface="Arial" charset="0"/>
              </a:rPr>
            </a:br>
            <a:r>
              <a:rPr lang="fi-FI" sz="3800" b="1" kern="0" dirty="0">
                <a:solidFill>
                  <a:srgbClr val="C00000"/>
                </a:solidFill>
                <a:effectLst/>
                <a:latin typeface="Arial" charset="0"/>
              </a:rPr>
              <a:t> </a:t>
            </a:r>
          </a:p>
        </p:txBody>
      </p:sp>
    </p:spTree>
    <p:extLst>
      <p:ext uri="{BB962C8B-B14F-4D97-AF65-F5344CB8AC3E}">
        <p14:creationId xmlns:p14="http://schemas.microsoft.com/office/powerpoint/2010/main" val="1203663861"/>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971600" y="2204864"/>
            <a:ext cx="7272808" cy="1728192"/>
          </a:xfrm>
        </p:spPr>
        <p:txBody>
          <a:bodyPr/>
          <a:lstStyle/>
          <a:p>
            <a:br>
              <a:rPr lang="en-GB" sz="3600" b="1" dirty="0">
                <a:solidFill>
                  <a:srgbClr val="FFFF99"/>
                </a:solidFill>
                <a:latin typeface="Arial" charset="0"/>
              </a:rPr>
            </a:br>
            <a:r>
              <a:rPr lang="en-GB" sz="3600" b="1" dirty="0">
                <a:solidFill>
                  <a:schemeClr val="tx1"/>
                </a:solidFill>
                <a:latin typeface="Arial" charset="0"/>
              </a:rPr>
              <a:t>So what exactly are the grounds on which the Council on Ethics makes its recommendations?</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3" name="Audio 2">
            <a:hlinkClick r:id="" action="ppaction://media"/>
            <a:extLst>
              <a:ext uri="{FF2B5EF4-FFF2-40B4-BE49-F238E27FC236}">
                <a16:creationId xmlns:a16="http://schemas.microsoft.com/office/drawing/2014/main" id="{F650C1DB-140B-4804-88A4-48DBEFF92F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139110811"/>
      </p:ext>
    </p:extLst>
  </p:cSld>
  <p:clrMapOvr>
    <a:masterClrMapping/>
  </p:clrMapOvr>
  <p:transition spd="med" advTm="245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4608512"/>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1200"/>
              </a:spcAft>
              <a:buNone/>
            </a:pPr>
            <a:endParaRPr lang="en-GB" sz="2800" b="1" cap="small" dirty="0">
              <a:latin typeface="Arial" charset="0"/>
            </a:endParaRPr>
          </a:p>
          <a:p>
            <a:pPr marL="0" indent="0" algn="ctr">
              <a:spcBef>
                <a:spcPts val="0"/>
              </a:spcBef>
              <a:spcAft>
                <a:spcPts val="1200"/>
              </a:spcAft>
              <a:buNone/>
            </a:pPr>
            <a:r>
              <a:rPr lang="en-GB" sz="2400" b="1" dirty="0">
                <a:latin typeface="Arial" charset="0"/>
                <a:hlinkClick r:id="rId5"/>
              </a:rPr>
              <a:t>https://nettsteder.regjeringen.no/etikkradet3/files/2019/12/guidelines-for-observation-and-exclusion-from-the-gpfg-01.09.2019.pdf</a:t>
            </a:r>
            <a:r>
              <a:rPr lang="en-GB" sz="2400" b="1" dirty="0">
                <a:latin typeface="Arial" charset="0"/>
              </a:rPr>
              <a:t> </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892430" y="6453336"/>
            <a:ext cx="7416824" cy="2160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None/>
            </a:pPr>
            <a:r>
              <a:rPr lang="en-GB" sz="700" b="1" kern="0" dirty="0">
                <a:effectLst/>
                <a:latin typeface="Arial" charset="0"/>
                <a:hlinkClick r:id="rId6"/>
              </a:rPr>
              <a:t>http://etikkradet.no/en/</a:t>
            </a:r>
            <a:r>
              <a:rPr lang="en-GB" sz="700" b="1" kern="0" dirty="0">
                <a:effectLst/>
                <a:latin typeface="Arial" charset="0"/>
              </a:rPr>
              <a:t> </a:t>
            </a:r>
          </a:p>
        </p:txBody>
      </p:sp>
      <p:pic>
        <p:nvPicPr>
          <p:cNvPr id="12" name="Picture 8" descr="Image result for government pension fund glob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96"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3" name="Picture 8" descr="Image result for government pension fund global"/>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880104" y="73498"/>
            <a:ext cx="2228400"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B1E27641-C5A6-40BF-8F40-6943815104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525650443"/>
      </p:ext>
    </p:extLst>
  </p:cSld>
  <p:clrMapOvr>
    <a:masterClrMapping/>
  </p:clrMapOvr>
  <p:transition spd="med" advTm="1236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2.</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product-based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600"/>
              </a:spcAft>
              <a:buNone/>
            </a:pPr>
            <a:r>
              <a:rPr lang="en-US" sz="2200" b="1" dirty="0">
                <a:latin typeface="Arial" panose="020B0604020202020204" pitchFamily="34" charset="0"/>
                <a:cs typeface="Arial" panose="020B0604020202020204" pitchFamily="34" charset="0"/>
              </a:rPr>
              <a:t>	</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48136" name="Picture 8"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8" name="Picture 8" descr="Image result for government pension fund global"/>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80104" y="73498"/>
            <a:ext cx="2228400"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26D7195-FA10-4622-BC4E-39087CEE80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665848412"/>
      </p:ext>
    </p:extLst>
  </p:cSld>
  <p:clrMapOvr>
    <a:masterClrMapping/>
  </p:clrMapOvr>
  <p:transition spd="med" advTm="2502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Image result for nuclear arms"/>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8704"/>
            <a:ext cx="2400000" cy="15264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7" name="Picture 6" descr="Image result for government pension fund glob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7" y="30932"/>
            <a:ext cx="2448272" cy="152586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2.</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product-based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600"/>
              </a:spcAft>
              <a:buNone/>
            </a:pPr>
            <a:r>
              <a:rPr lang="en-US" sz="2200" b="1" dirty="0">
                <a:latin typeface="Arial" panose="020B0604020202020204" pitchFamily="34" charset="0"/>
                <a:cs typeface="Arial" panose="020B0604020202020204" pitchFamily="34" charset="0"/>
              </a:rPr>
              <a:t>	   (1) 	The Fund shall not be invested in companies</a:t>
            </a:r>
          </a:p>
          <a:p>
            <a:pPr marL="0" indent="0">
              <a:spcBef>
                <a:spcPts val="0"/>
              </a:spcBef>
              <a:spcAft>
                <a:spcPts val="600"/>
              </a:spcAft>
              <a:buNone/>
            </a:pPr>
            <a:r>
              <a:rPr lang="en-US" sz="2200" b="1" dirty="0">
                <a:latin typeface="Arial" panose="020B0604020202020204" pitchFamily="34" charset="0"/>
                <a:cs typeface="Arial" panose="020B0604020202020204" pitchFamily="34" charset="0"/>
              </a:rPr>
              <a:t>		which themselves or through entities they control:</a:t>
            </a:r>
          </a:p>
          <a:p>
            <a:pPr lvl="3">
              <a:spcBef>
                <a:spcPts val="0"/>
              </a:spcBef>
              <a:spcAft>
                <a:spcPts val="600"/>
              </a:spcAft>
              <a:buFont typeface="Arial" panose="020B0604020202020204" pitchFamily="34" charset="0"/>
              <a:buChar char="•"/>
            </a:pPr>
            <a:r>
              <a:rPr lang="en-US" sz="2200" b="1" dirty="0">
                <a:latin typeface="Arial" panose="020B0604020202020204" pitchFamily="34" charset="0"/>
                <a:cs typeface="Arial" panose="020B0604020202020204" pitchFamily="34" charset="0"/>
              </a:rPr>
              <a:t>produce weapons that violate fundamental humanitarian principles through their normal use</a:t>
            </a:r>
          </a:p>
          <a:p>
            <a:pPr lvl="3">
              <a:spcBef>
                <a:spcPts val="0"/>
              </a:spcBef>
              <a:spcAft>
                <a:spcPts val="600"/>
              </a:spcAft>
              <a:buFont typeface="Arial" panose="020B0604020202020204" pitchFamily="34" charset="0"/>
              <a:buChar char="•"/>
            </a:pPr>
            <a:r>
              <a:rPr lang="en-US" sz="2200" b="1" dirty="0">
                <a:latin typeface="Arial" panose="020B0604020202020204" pitchFamily="34" charset="0"/>
                <a:cs typeface="Arial" panose="020B0604020202020204" pitchFamily="34" charset="0"/>
              </a:rPr>
              <a:t>produce tobacco</a:t>
            </a:r>
          </a:p>
          <a:p>
            <a:pPr lvl="3">
              <a:spcBef>
                <a:spcPts val="0"/>
              </a:spcBef>
              <a:spcAft>
                <a:spcPts val="600"/>
              </a:spcAft>
              <a:buFont typeface="Arial" panose="020B0604020202020204" pitchFamily="34" charset="0"/>
              <a:buChar char="•"/>
            </a:pPr>
            <a:r>
              <a:rPr lang="en-US" sz="2200" b="1" dirty="0">
                <a:latin typeface="Arial" panose="020B0604020202020204" pitchFamily="34" charset="0"/>
                <a:cs typeface="Arial" panose="020B0604020202020204" pitchFamily="34" charset="0"/>
              </a:rPr>
              <a:t>sell weapons or military material to states that are subject to investment restrictions on government bonds as described in the management mandate for the Fund, section 3-1(2)(c).</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cxnSp>
        <p:nvCxnSpPr>
          <p:cNvPr id="3" name="Straight Connector 2"/>
          <p:cNvCxnSpPr/>
          <p:nvPr/>
        </p:nvCxnSpPr>
        <p:spPr bwMode="auto">
          <a:xfrm flipV="1">
            <a:off x="107504" y="39332"/>
            <a:ext cx="2306414" cy="151746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V="1">
            <a:off x="6732239" y="39332"/>
            <a:ext cx="2376265" cy="1495772"/>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2" name="Audio 1">
            <a:hlinkClick r:id="" action="ppaction://media"/>
            <a:extLst>
              <a:ext uri="{FF2B5EF4-FFF2-40B4-BE49-F238E27FC236}">
                <a16:creationId xmlns:a16="http://schemas.microsoft.com/office/drawing/2014/main" id="{00F7D7B0-5E38-4205-AAE5-14256CEDC1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064166301"/>
      </p:ext>
    </p:extLst>
  </p:cSld>
  <p:clrMapOvr>
    <a:masterClrMapping/>
  </p:clrMapOvr>
  <p:transition spd="med" advTm="3286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p:cNvPicPr>
          <p:nvPr/>
        </p:nvPicPr>
        <p:blipFill>
          <a:blip r:embed="rId5"/>
          <a:stretch>
            <a:fillRect/>
          </a:stretch>
        </p:blipFill>
        <p:spPr>
          <a:xfrm flipH="1">
            <a:off x="35752" y="30392"/>
            <a:ext cx="2304000" cy="1526400"/>
          </a:xfrm>
          <a:prstGeom prst="rect">
            <a:avLst/>
          </a:prstGeom>
          <a:effectLst>
            <a:softEdge rad="12700"/>
          </a:effectLst>
        </p:spPr>
      </p:pic>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2.</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product-based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(2) 	Observation or exclusion may be decided</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for mining companies and power producers</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which themselves or through entities they</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control derive 30 per cent or more of their</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income from thermal coal </a:t>
            </a:r>
            <a:r>
              <a:rPr lang="en-US" sz="2200" b="1" u="sng" dirty="0">
                <a:latin typeface="Arial" panose="020B0604020202020204" pitchFamily="34" charset="0"/>
                <a:cs typeface="Arial" panose="020B0604020202020204" pitchFamily="34" charset="0"/>
              </a:rPr>
              <a:t>or</a:t>
            </a:r>
            <a:r>
              <a:rPr lang="en-US" sz="2200" b="1" dirty="0">
                <a:latin typeface="Arial" panose="020B0604020202020204" pitchFamily="34" charset="0"/>
                <a:cs typeface="Arial" panose="020B0604020202020204" pitchFamily="34" charset="0"/>
              </a:rPr>
              <a:t> base 30 per cent</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or more of their operations on thermal coal </a:t>
            </a:r>
            <a:r>
              <a:rPr lang="en-US" sz="2200" b="1" u="sng" dirty="0">
                <a:latin typeface="Arial" panose="020B0604020202020204" pitchFamily="34" charset="0"/>
                <a:cs typeface="Arial" panose="020B0604020202020204" pitchFamily="34" charset="0"/>
              </a:rPr>
              <a:t>or</a:t>
            </a:r>
            <a:r>
              <a:rPr lang="en-US" sz="2200" b="1" dirty="0">
                <a:latin typeface="Arial" panose="020B0604020202020204" pitchFamily="34" charset="0"/>
                <a:cs typeface="Arial" panose="020B0604020202020204" pitchFamily="34" charset="0"/>
              </a:rPr>
              <a:t>  			extract more than 20 million tonnes of thermal      		coal per year 	</a:t>
            </a:r>
            <a:r>
              <a:rPr lang="en-US" sz="2200" b="1" u="sng" dirty="0">
                <a:latin typeface="Arial" panose="020B0604020202020204" pitchFamily="34" charset="0"/>
                <a:cs typeface="Arial" panose="020B0604020202020204" pitchFamily="34" charset="0"/>
              </a:rPr>
              <a:t>or</a:t>
            </a:r>
            <a:r>
              <a:rPr lang="en-US" sz="2200" b="1" dirty="0">
                <a:latin typeface="Arial" panose="020B0604020202020204" pitchFamily="34" charset="0"/>
                <a:cs typeface="Arial" panose="020B0604020202020204" pitchFamily="34" charset="0"/>
              </a:rPr>
              <a:t> have a coal power capacity of more 		than 10 000 MW from thermal coal.</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7" name="Picture 6"/>
          <p:cNvPicPr>
            <a:picLocks noChangeAspect="1"/>
          </p:cNvPicPr>
          <p:nvPr/>
        </p:nvPicPr>
        <p:blipFill>
          <a:blip r:embed="rId5"/>
          <a:stretch>
            <a:fillRect/>
          </a:stretch>
        </p:blipFill>
        <p:spPr>
          <a:xfrm>
            <a:off x="6806393" y="30392"/>
            <a:ext cx="2302111" cy="1526400"/>
          </a:xfrm>
          <a:prstGeom prst="rect">
            <a:avLst/>
          </a:prstGeom>
          <a:effectLst>
            <a:softEdge rad="12700"/>
          </a:effectLst>
        </p:spPr>
      </p:pic>
      <p:cxnSp>
        <p:nvCxnSpPr>
          <p:cNvPr id="9" name="Straight Connector 8"/>
          <p:cNvCxnSpPr/>
          <p:nvPr/>
        </p:nvCxnSpPr>
        <p:spPr bwMode="auto">
          <a:xfrm flipV="1">
            <a:off x="6804248" y="39332"/>
            <a:ext cx="2266672" cy="151746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V="1">
            <a:off x="33607" y="39332"/>
            <a:ext cx="2272047" cy="1517460"/>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2" name="Audio 1">
            <a:hlinkClick r:id="" action="ppaction://media"/>
            <a:extLst>
              <a:ext uri="{FF2B5EF4-FFF2-40B4-BE49-F238E27FC236}">
                <a16:creationId xmlns:a16="http://schemas.microsoft.com/office/drawing/2014/main" id="{E6D9DBA1-3A80-4EA1-A5A5-350E767E47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004779772"/>
      </p:ext>
    </p:extLst>
  </p:cSld>
  <p:clrMapOvr>
    <a:masterClrMapping/>
  </p:clrMapOvr>
  <p:transition spd="med" advTm="6125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4544"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2.</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product-based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(3) 	In assessments pursuant to subsection (2)</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above, in addition to the company’s current</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share of income or activity from thermal coal,</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importance shall also be attached to forward-</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looking assessments, including any plans the</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company may have that will change the share</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of its business based on thermal coal and the</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share of its business based on renewable</a:t>
            </a: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energy sources.</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7" name="Picture 6"/>
          <p:cNvPicPr>
            <a:picLocks noChangeAspect="1"/>
          </p:cNvPicPr>
          <p:nvPr/>
        </p:nvPicPr>
        <p:blipFill>
          <a:blip r:embed="rId5"/>
          <a:stretch>
            <a:fillRect/>
          </a:stretch>
        </p:blipFill>
        <p:spPr>
          <a:xfrm>
            <a:off x="6806393" y="30392"/>
            <a:ext cx="2302111" cy="1526400"/>
          </a:xfrm>
          <a:prstGeom prst="rect">
            <a:avLst/>
          </a:prstGeom>
          <a:effectLst>
            <a:softEdge rad="12700"/>
          </a:effectLst>
        </p:spPr>
      </p:pic>
      <p:pic>
        <p:nvPicPr>
          <p:cNvPr id="9" name="Picture 8"/>
          <p:cNvPicPr>
            <a:picLocks/>
          </p:cNvPicPr>
          <p:nvPr/>
        </p:nvPicPr>
        <p:blipFill>
          <a:blip r:embed="rId5"/>
          <a:stretch>
            <a:fillRect/>
          </a:stretch>
        </p:blipFill>
        <p:spPr>
          <a:xfrm flipH="1">
            <a:off x="35752" y="30392"/>
            <a:ext cx="2304000" cy="1526400"/>
          </a:xfrm>
          <a:prstGeom prst="rect">
            <a:avLst/>
          </a:prstGeom>
          <a:effectLst>
            <a:softEdge rad="12700"/>
          </a:effectLst>
        </p:spPr>
      </p:pic>
      <p:sp>
        <p:nvSpPr>
          <p:cNvPr id="3" name="TextBox 2"/>
          <p:cNvSpPr txBox="1"/>
          <p:nvPr/>
        </p:nvSpPr>
        <p:spPr>
          <a:xfrm>
            <a:off x="7452320" y="-166176"/>
            <a:ext cx="971036" cy="1938992"/>
          </a:xfrm>
          <a:prstGeom prst="rect">
            <a:avLst/>
          </a:prstGeom>
          <a:noFill/>
        </p:spPr>
        <p:txBody>
          <a:bodyPr wrap="square" rtlCol="0">
            <a:spAutoFit/>
          </a:bodyPr>
          <a:lstStyle/>
          <a:p>
            <a:r>
              <a:rPr lang="fi-FI" sz="12000" dirty="0">
                <a:latin typeface="Arial" panose="020B0604020202020204" pitchFamily="34" charset="0"/>
                <a:cs typeface="Arial" panose="020B0604020202020204" pitchFamily="34" charset="0"/>
              </a:rPr>
              <a:t>?</a:t>
            </a:r>
            <a:endParaRPr lang="en-US" sz="12000" dirty="0">
              <a:latin typeface="Arial" panose="020B0604020202020204" pitchFamily="34" charset="0"/>
              <a:cs typeface="Arial" panose="020B0604020202020204" pitchFamily="34" charset="0"/>
            </a:endParaRPr>
          </a:p>
        </p:txBody>
      </p:sp>
      <p:sp>
        <p:nvSpPr>
          <p:cNvPr id="11" name="TextBox 10"/>
          <p:cNvSpPr txBox="1"/>
          <p:nvPr/>
        </p:nvSpPr>
        <p:spPr>
          <a:xfrm>
            <a:off x="764765" y="-204792"/>
            <a:ext cx="971036" cy="1938992"/>
          </a:xfrm>
          <a:prstGeom prst="rect">
            <a:avLst/>
          </a:prstGeom>
          <a:noFill/>
        </p:spPr>
        <p:txBody>
          <a:bodyPr wrap="square" rtlCol="0">
            <a:spAutoFit/>
          </a:bodyPr>
          <a:lstStyle/>
          <a:p>
            <a:r>
              <a:rPr lang="fi-FI" sz="12000" dirty="0">
                <a:latin typeface="Arial" panose="020B0604020202020204" pitchFamily="34" charset="0"/>
                <a:cs typeface="Arial" panose="020B0604020202020204" pitchFamily="34" charset="0"/>
              </a:rPr>
              <a:t>?</a:t>
            </a:r>
            <a:endParaRPr lang="en-US" sz="12000" dirty="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75D7AB78-EC38-4773-9ABF-E7DE02A0B9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823737122"/>
      </p:ext>
    </p:extLst>
  </p:cSld>
  <p:clrMapOvr>
    <a:masterClrMapping/>
  </p:clrMapOvr>
  <p:transition spd="med" advTm="5085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2.</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product-based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(4) 	Recommendations and decisions</a:t>
            </a: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on exclusion of companies based on</a:t>
            </a: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subsections (2) and (3) above shall not</a:t>
            </a: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include a company’s green bonds where</a:t>
            </a: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such are recognized through inclusion in</a:t>
            </a: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specific indices for green bonds or are</a:t>
            </a: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verified by a recognized third party.</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108546" name="Picture 2" descr="Image result for green bon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74" y="33933"/>
            <a:ext cx="2369828" cy="144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8548" name="Picture 4" descr="Image result for green bond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V="1">
            <a:off x="6982167" y="44704"/>
            <a:ext cx="2161833" cy="1440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18FEB69E-3CB5-47EC-B559-3BD63DA3CC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356797694"/>
      </p:ext>
    </p:extLst>
  </p:cSld>
  <p:clrMapOvr>
    <a:masterClrMapping/>
  </p:clrMapOvr>
  <p:transition spd="med" advTm="231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3933056"/>
            <a:ext cx="9144000" cy="2808312"/>
          </a:xfrm>
          <a:ln>
            <a:noFill/>
          </a:ln>
        </p:spPr>
        <p:txBody>
          <a:bodyPr/>
          <a:lstStyle/>
          <a:p>
            <a:pPr algn="ctr">
              <a:lnSpc>
                <a:spcPct val="80000"/>
              </a:lnSpc>
              <a:buFontTx/>
              <a:buNone/>
            </a:pPr>
            <a:r>
              <a:rPr lang="en-GB" sz="2000" b="1" dirty="0">
                <a:latin typeface="Arial" charset="0"/>
              </a:rPr>
              <a:t>Matti Häyry</a:t>
            </a:r>
          </a:p>
          <a:p>
            <a:pPr algn="ctr">
              <a:lnSpc>
                <a:spcPct val="80000"/>
              </a:lnSpc>
              <a:buFontTx/>
              <a:buNone/>
            </a:pPr>
            <a:endParaRPr lang="en-GB" sz="800" b="1" dirty="0">
              <a:latin typeface="Arial" charset="0"/>
            </a:endParaRPr>
          </a:p>
          <a:p>
            <a:pPr algn="ctr">
              <a:lnSpc>
                <a:spcPct val="80000"/>
              </a:lnSpc>
              <a:buFontTx/>
              <a:buNone/>
            </a:pPr>
            <a:r>
              <a:rPr lang="en-GB" sz="2000" b="1" dirty="0">
                <a:latin typeface="Arial" charset="0"/>
              </a:rPr>
              <a:t>Aalto University School of Business</a:t>
            </a:r>
          </a:p>
          <a:p>
            <a:pPr algn="ctr">
              <a:lnSpc>
                <a:spcPct val="80000"/>
              </a:lnSpc>
              <a:buFontTx/>
              <a:buNone/>
            </a:pPr>
            <a:endParaRPr lang="en-GB" sz="2400" b="1" dirty="0">
              <a:latin typeface="Arial" charset="0"/>
              <a:hlinkClick r:id="rId5"/>
            </a:endParaRPr>
          </a:p>
          <a:p>
            <a:pPr algn="ctr">
              <a:lnSpc>
                <a:spcPct val="80000"/>
              </a:lnSpc>
              <a:buFontTx/>
              <a:buNone/>
            </a:pPr>
            <a:r>
              <a:rPr lang="en-GB" sz="1800" b="1" dirty="0">
                <a:latin typeface="Arial" charset="0"/>
              </a:rPr>
              <a:t>51E 00100 Business Ethics</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rPr>
              <a:t> </a:t>
            </a:r>
          </a:p>
          <a:p>
            <a:pPr algn="ctr">
              <a:lnSpc>
                <a:spcPct val="80000"/>
              </a:lnSpc>
              <a:buFontTx/>
              <a:buNone/>
            </a:pPr>
            <a:endParaRPr lang="en-GB" sz="800" b="1" dirty="0">
              <a:latin typeface="Arial" charset="0"/>
            </a:endParaRPr>
          </a:p>
          <a:p>
            <a:pPr algn="ctr">
              <a:lnSpc>
                <a:spcPct val="80000"/>
              </a:lnSpc>
              <a:buFontTx/>
              <a:buNone/>
            </a:pPr>
            <a:r>
              <a:rPr lang="en-GB" sz="1800" b="1" dirty="0">
                <a:latin typeface="Arial" charset="0"/>
                <a:hlinkClick r:id="rId6"/>
              </a:rPr>
              <a:t>Lecture 1</a:t>
            </a:r>
            <a:endParaRPr lang="en-GB" sz="18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28842" y="44624"/>
            <a:ext cx="9144000" cy="1627584"/>
          </a:xfrm>
        </p:spPr>
        <p:txBody>
          <a:bodyPr/>
          <a:lstStyle/>
          <a:p>
            <a:br>
              <a:rPr lang="fi-FI" sz="3600" b="1" dirty="0">
                <a:solidFill>
                  <a:srgbClr val="FFFF99"/>
                </a:solidFill>
                <a:latin typeface="Arial" charset="0"/>
              </a:rPr>
            </a:br>
            <a:br>
              <a:rPr lang="fi-FI" sz="4800" b="1" dirty="0">
                <a:solidFill>
                  <a:schemeClr val="bg2">
                    <a:lumMod val="20000"/>
                    <a:lumOff val="80000"/>
                  </a:schemeClr>
                </a:solidFill>
                <a:latin typeface="Arial" charset="0"/>
              </a:rPr>
            </a:br>
            <a:r>
              <a:rPr lang="fi-FI" sz="4800" b="1" dirty="0">
                <a:solidFill>
                  <a:schemeClr val="bg2">
                    <a:lumMod val="20000"/>
                    <a:lumOff val="80000"/>
                  </a:schemeClr>
                </a:solidFill>
                <a:latin typeface="Arial" charset="0"/>
              </a:rPr>
              <a:t>Responsibility in Business</a:t>
            </a:r>
            <a:br>
              <a:rPr lang="fi-FI"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3" name="Audio 2">
            <a:hlinkClick r:id="" action="ppaction://media"/>
            <a:extLst>
              <a:ext uri="{FF2B5EF4-FFF2-40B4-BE49-F238E27FC236}">
                <a16:creationId xmlns:a16="http://schemas.microsoft.com/office/drawing/2014/main" id="{37686D00-E418-48D9-81EF-88C471A869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378182533"/>
      </p:ext>
    </p:extLst>
  </p:cSld>
  <p:clrMapOvr>
    <a:masterClrMapping/>
  </p:clrMapOvr>
  <p:transition spd="med" advTm="167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3.</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conduct-based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200"/>
              </a:spcAft>
              <a:buNone/>
            </a:pPr>
            <a:r>
              <a:rPr lang="en-US" sz="2200" b="1" dirty="0">
                <a:latin typeface="Arial" panose="020B0604020202020204" pitchFamily="34" charset="0"/>
                <a:cs typeface="Arial" panose="020B0604020202020204" pitchFamily="34" charset="0"/>
              </a:rPr>
              <a:t>	</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48136" name="Picture 8" descr="Image result for government pension fund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44624"/>
            <a:ext cx="2228992"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8" name="Picture 8" descr="Image result for government pension fund global"/>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880104" y="73498"/>
            <a:ext cx="2228400" cy="1483294"/>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AC4FB774-BB49-47E0-A313-BAAB49F3A6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464555234"/>
      </p:ext>
    </p:extLst>
  </p:cSld>
  <p:clrMapOvr>
    <a:masterClrMapping/>
  </p:clrMapOvr>
  <p:transition spd="med" advTm="168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3.</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conduct-based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Companies may be put under observation or be </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excluded if there is an unacceptable risk that the</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company contributes to or is responsible for:</a:t>
            </a:r>
          </a:p>
          <a:p>
            <a:pPr marL="0" indent="0">
              <a:spcBef>
                <a:spcPts val="0"/>
              </a:spcBef>
              <a:spcAft>
                <a:spcPts val="100"/>
              </a:spcAft>
              <a:buNone/>
            </a:pPr>
            <a:endParaRPr lang="en-GB" sz="800" b="1" dirty="0">
              <a:latin typeface="Arial" panose="020B0604020202020204" pitchFamily="34" charset="0"/>
              <a:cs typeface="Arial" panose="020B0604020202020204" pitchFamily="34" charset="0"/>
            </a:endParaRPr>
          </a:p>
          <a:p>
            <a:pPr marL="0" indent="0">
              <a:spcBef>
                <a:spcPts val="0"/>
              </a:spcBef>
              <a:spcAft>
                <a:spcPts val="300"/>
              </a:spcAft>
              <a:buNone/>
            </a:pPr>
            <a:endParaRPr lang="en-GB" sz="400" b="1" dirty="0">
              <a:latin typeface="Arial" panose="020B0604020202020204" pitchFamily="34" charset="0"/>
              <a:cs typeface="Arial" panose="020B0604020202020204" pitchFamily="34" charset="0"/>
            </a:endParaRP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1.	serious or systematic human rights violations,</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such as murder, torture, deprivation of liberty,</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forced labour and the worst forms of child labour</a:t>
            </a:r>
          </a:p>
          <a:p>
            <a:pPr marL="0" indent="0">
              <a:spcBef>
                <a:spcPts val="0"/>
              </a:spcBef>
              <a:spcAft>
                <a:spcPts val="100"/>
              </a:spcAft>
              <a:buNone/>
            </a:pPr>
            <a:endParaRPr lang="en-GB" sz="400" b="1" dirty="0">
              <a:latin typeface="Arial" panose="020B0604020202020204" pitchFamily="34" charset="0"/>
              <a:cs typeface="Arial" panose="020B0604020202020204" pitchFamily="34" charset="0"/>
            </a:endParaRP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2. 	serious violations of the rights of individuals in</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situations of war or conflict</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3" name="Picture 2"/>
          <p:cNvPicPr>
            <a:picLocks noChangeAspect="1"/>
          </p:cNvPicPr>
          <p:nvPr/>
        </p:nvPicPr>
        <p:blipFill>
          <a:blip r:embed="rId5"/>
          <a:stretch>
            <a:fillRect/>
          </a:stretch>
        </p:blipFill>
        <p:spPr>
          <a:xfrm>
            <a:off x="31490" y="44792"/>
            <a:ext cx="2272133" cy="1512000"/>
          </a:xfrm>
          <a:prstGeom prst="rect">
            <a:avLst/>
          </a:prstGeom>
          <a:effectLst>
            <a:softEdge rad="12700"/>
          </a:effectLst>
        </p:spPr>
      </p:pic>
      <p:pic>
        <p:nvPicPr>
          <p:cNvPr id="106502" name="Picture 6" descr="Image result for guantanamo 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9907" y="17771"/>
            <a:ext cx="2018597" cy="1512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bwMode="auto">
          <a:xfrm>
            <a:off x="28687" y="80796"/>
            <a:ext cx="2195736" cy="1439992"/>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7089907" y="94307"/>
            <a:ext cx="2018597" cy="1426481"/>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2" name="Audio 1">
            <a:hlinkClick r:id="" action="ppaction://media"/>
            <a:extLst>
              <a:ext uri="{FF2B5EF4-FFF2-40B4-BE49-F238E27FC236}">
                <a16:creationId xmlns:a16="http://schemas.microsoft.com/office/drawing/2014/main" id="{4B8D9BAE-72CF-4728-841E-41585ABDB3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901928183"/>
      </p:ext>
    </p:extLst>
  </p:cSld>
  <p:clrMapOvr>
    <a:masterClrMapping/>
  </p:clrMapOvr>
  <p:transition spd="med" advTm="360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3.</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conduct-based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Companies may be put under observation or be </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excluded if there is an unacceptable risk that the</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company contributes to or is responsible for:</a:t>
            </a:r>
          </a:p>
          <a:p>
            <a:pPr marL="0" indent="0">
              <a:spcBef>
                <a:spcPts val="0"/>
              </a:spcBef>
              <a:spcAft>
                <a:spcPts val="100"/>
              </a:spcAft>
              <a:buNone/>
            </a:pPr>
            <a:endParaRPr lang="en-GB" sz="800" b="1" dirty="0">
              <a:latin typeface="Arial" panose="020B0604020202020204" pitchFamily="34" charset="0"/>
              <a:cs typeface="Arial" panose="020B0604020202020204" pitchFamily="34" charset="0"/>
            </a:endParaRPr>
          </a:p>
          <a:p>
            <a:pPr marL="0" indent="0">
              <a:spcBef>
                <a:spcPts val="0"/>
              </a:spcBef>
              <a:spcAft>
                <a:spcPts val="300"/>
              </a:spcAft>
              <a:buNone/>
            </a:pPr>
            <a:endParaRPr lang="en-GB" sz="400" b="1" dirty="0">
              <a:latin typeface="Arial" panose="020B0604020202020204" pitchFamily="34" charset="0"/>
              <a:cs typeface="Arial" panose="020B0604020202020204" pitchFamily="34" charset="0"/>
            </a:endParaRPr>
          </a:p>
          <a:p>
            <a:pPr marL="0" indent="0">
              <a:spcBef>
                <a:spcPts val="0"/>
              </a:spcBef>
              <a:spcAft>
                <a:spcPts val="600"/>
              </a:spcAft>
              <a:buNone/>
            </a:pPr>
            <a:r>
              <a:rPr lang="en-GB" sz="2200" b="1" dirty="0">
                <a:latin typeface="Arial" panose="020B0604020202020204" pitchFamily="34" charset="0"/>
                <a:cs typeface="Arial" panose="020B0604020202020204" pitchFamily="34" charset="0"/>
              </a:rPr>
              <a:t>	       3. 	severe environmental damage</a:t>
            </a:r>
          </a:p>
          <a:p>
            <a:pPr marL="0" indent="0">
              <a:spcBef>
                <a:spcPts val="0"/>
              </a:spcBef>
              <a:spcAft>
                <a:spcPts val="600"/>
              </a:spcAft>
              <a:buNone/>
            </a:pPr>
            <a:endParaRPr lang="en-GB" sz="400" b="1" dirty="0">
              <a:latin typeface="Arial" panose="020B0604020202020204" pitchFamily="34" charset="0"/>
              <a:cs typeface="Arial" panose="020B0604020202020204" pitchFamily="34" charset="0"/>
            </a:endParaRPr>
          </a:p>
          <a:p>
            <a:pPr marL="0" indent="0">
              <a:spcBef>
                <a:spcPts val="0"/>
              </a:spcBef>
              <a:spcAft>
                <a:spcPts val="600"/>
              </a:spcAft>
              <a:buNone/>
            </a:pPr>
            <a:r>
              <a:rPr lang="en-GB" sz="2200" b="1" dirty="0">
                <a:latin typeface="Arial" panose="020B0604020202020204" pitchFamily="34" charset="0"/>
                <a:cs typeface="Arial" panose="020B0604020202020204" pitchFamily="34" charset="0"/>
              </a:rPr>
              <a:t>	       4.	acts or omissions that on an aggregate</a:t>
            </a:r>
          </a:p>
          <a:p>
            <a:pPr marL="0" indent="0">
              <a:spcBef>
                <a:spcPts val="0"/>
              </a:spcBef>
              <a:spcAft>
                <a:spcPts val="600"/>
              </a:spcAft>
              <a:buNone/>
            </a:pPr>
            <a:r>
              <a:rPr lang="en-GB" sz="2200" b="1" dirty="0">
                <a:latin typeface="Arial" panose="020B0604020202020204" pitchFamily="34" charset="0"/>
                <a:cs typeface="Arial" panose="020B0604020202020204" pitchFamily="34" charset="0"/>
              </a:rPr>
              <a:t>		company level lead to unacceptable</a:t>
            </a:r>
          </a:p>
          <a:p>
            <a:pPr marL="0" indent="0">
              <a:spcBef>
                <a:spcPts val="0"/>
              </a:spcBef>
              <a:spcAft>
                <a:spcPts val="600"/>
              </a:spcAft>
              <a:buNone/>
            </a:pPr>
            <a:r>
              <a:rPr lang="en-GB" sz="2200" b="1" dirty="0">
                <a:latin typeface="Arial" panose="020B0604020202020204" pitchFamily="34" charset="0"/>
                <a:cs typeface="Arial" panose="020B0604020202020204" pitchFamily="34" charset="0"/>
              </a:rPr>
              <a:t>		greenhouse gas emissions</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60899" y="1814090"/>
            <a:ext cx="69850" cy="4525963"/>
          </a:xfrm>
        </p:spPr>
        <p:txBody>
          <a:bodyPr/>
          <a:lstStyle/>
          <a:p>
            <a:pPr>
              <a:lnSpc>
                <a:spcPct val="80000"/>
              </a:lnSpc>
              <a:buNone/>
            </a:pPr>
            <a:r>
              <a:rPr lang="fi-FI" sz="400" dirty="0"/>
              <a:t> </a:t>
            </a:r>
          </a:p>
        </p:txBody>
      </p:sp>
      <p:pic>
        <p:nvPicPr>
          <p:cNvPr id="105474" name="Picture 2" descr="Image result for severe environmental da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44792"/>
            <a:ext cx="2344045" cy="1512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5478" name="Picture 6" descr="Image result for greenhouse gas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0598" y="44792"/>
            <a:ext cx="2343600" cy="1512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bwMode="auto">
          <a:xfrm>
            <a:off x="28687" y="80796"/>
            <a:ext cx="2311065" cy="1475996"/>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V="1">
            <a:off x="6804248" y="94308"/>
            <a:ext cx="2304256" cy="1534492"/>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2" name="Audio 1">
            <a:hlinkClick r:id="" action="ppaction://media"/>
            <a:extLst>
              <a:ext uri="{FF2B5EF4-FFF2-40B4-BE49-F238E27FC236}">
                <a16:creationId xmlns:a16="http://schemas.microsoft.com/office/drawing/2014/main" id="{0D0FFB52-3F83-4803-A041-43B844082D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41931454"/>
      </p:ext>
    </p:extLst>
  </p:cSld>
  <p:clrMapOvr>
    <a:masterClrMapping/>
  </p:clrMapOvr>
  <p:transition spd="med" advTm="192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0" indent="0" algn="ctr">
              <a:spcBef>
                <a:spcPts val="0"/>
              </a:spcBef>
              <a:spcAft>
                <a:spcPts val="1200"/>
              </a:spcAft>
              <a:buNone/>
            </a:pPr>
            <a:r>
              <a:rPr lang="en-GB" sz="2800" b="1" cap="small" dirty="0">
                <a:latin typeface="Arial" charset="0"/>
              </a:rPr>
              <a:t>Guidelines</a:t>
            </a:r>
          </a:p>
          <a:p>
            <a:pPr marL="0" indent="0" algn="ctr">
              <a:spcBef>
                <a:spcPts val="0"/>
              </a:spcBef>
              <a:spcAft>
                <a:spcPts val="600"/>
              </a:spcAft>
              <a:buNone/>
            </a:pPr>
            <a:r>
              <a:rPr lang="en-US" sz="2200" b="1" dirty="0">
                <a:solidFill>
                  <a:schemeClr val="bg2">
                    <a:lumMod val="20000"/>
                    <a:lumOff val="80000"/>
                  </a:schemeClr>
                </a:solidFill>
                <a:latin typeface="Arial" panose="020B0604020202020204" pitchFamily="34" charset="0"/>
                <a:cs typeface="Arial" panose="020B0604020202020204" pitchFamily="34" charset="0"/>
              </a:rPr>
              <a:t>Section 3.</a:t>
            </a:r>
          </a:p>
          <a:p>
            <a:pPr marL="0" indent="0" algn="ctr">
              <a:spcBef>
                <a:spcPts val="0"/>
              </a:spcBef>
              <a:spcAft>
                <a:spcPts val="600"/>
              </a:spcAft>
              <a:buNone/>
            </a:pPr>
            <a:r>
              <a:rPr lang="en-US" sz="2100" b="1" cap="small" dirty="0">
                <a:solidFill>
                  <a:schemeClr val="bg2">
                    <a:lumMod val="20000"/>
                    <a:lumOff val="80000"/>
                  </a:schemeClr>
                </a:solidFill>
                <a:latin typeface="Arial" panose="020B0604020202020204" pitchFamily="34" charset="0"/>
                <a:cs typeface="Arial" panose="020B0604020202020204" pitchFamily="34" charset="0"/>
              </a:rPr>
              <a:t>Criteria for conduct-based observation and exclusion of companies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0" indent="0">
              <a:spcBef>
                <a:spcPts val="0"/>
              </a:spcBef>
              <a:spcAft>
                <a:spcPts val="100"/>
              </a:spcAft>
              <a:buNone/>
            </a:pPr>
            <a:r>
              <a:rPr lang="en-US" sz="2200" b="1" dirty="0">
                <a:latin typeface="Arial" panose="020B0604020202020204" pitchFamily="34" charset="0"/>
                <a:cs typeface="Arial" panose="020B0604020202020204" pitchFamily="34" charset="0"/>
              </a:rPr>
              <a:t>	</a:t>
            </a:r>
            <a:r>
              <a:rPr lang="en-GB" sz="2200" b="1" dirty="0">
                <a:latin typeface="Arial" panose="020B0604020202020204" pitchFamily="34" charset="0"/>
                <a:cs typeface="Arial" panose="020B0604020202020204" pitchFamily="34" charset="0"/>
              </a:rPr>
              <a:t>Companies may be put under observation or be </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excluded if there is an unacceptable risk that the</a:t>
            </a:r>
          </a:p>
          <a:p>
            <a:pPr marL="0" indent="0">
              <a:spcBef>
                <a:spcPts val="0"/>
              </a:spcBef>
              <a:spcAft>
                <a:spcPts val="100"/>
              </a:spcAft>
              <a:buNone/>
            </a:pPr>
            <a:r>
              <a:rPr lang="en-GB" sz="2200" b="1" dirty="0">
                <a:latin typeface="Arial" panose="020B0604020202020204" pitchFamily="34" charset="0"/>
                <a:cs typeface="Arial" panose="020B0604020202020204" pitchFamily="34" charset="0"/>
              </a:rPr>
              <a:t>	company contributes to or is responsible for:</a:t>
            </a:r>
          </a:p>
          <a:p>
            <a:pPr marL="0" indent="0">
              <a:spcBef>
                <a:spcPts val="0"/>
              </a:spcBef>
              <a:spcAft>
                <a:spcPts val="100"/>
              </a:spcAft>
              <a:buNone/>
            </a:pPr>
            <a:endParaRPr lang="en-GB" sz="800" b="1" dirty="0">
              <a:latin typeface="Arial" panose="020B0604020202020204" pitchFamily="34" charset="0"/>
              <a:cs typeface="Arial" panose="020B0604020202020204" pitchFamily="34" charset="0"/>
            </a:endParaRPr>
          </a:p>
          <a:p>
            <a:pPr marL="0" indent="0">
              <a:spcBef>
                <a:spcPts val="0"/>
              </a:spcBef>
              <a:spcAft>
                <a:spcPts val="300"/>
              </a:spcAft>
              <a:buNone/>
            </a:pPr>
            <a:endParaRPr lang="en-GB" sz="400" b="1" dirty="0">
              <a:latin typeface="Arial" panose="020B0604020202020204" pitchFamily="34" charset="0"/>
              <a:cs typeface="Arial" panose="020B0604020202020204" pitchFamily="34" charset="0"/>
            </a:endParaRPr>
          </a:p>
          <a:p>
            <a:pPr marL="0" indent="0">
              <a:spcBef>
                <a:spcPts val="0"/>
              </a:spcBef>
              <a:spcAft>
                <a:spcPts val="600"/>
              </a:spcAft>
              <a:buNone/>
            </a:pPr>
            <a:r>
              <a:rPr lang="en-GB" sz="2200" b="1" dirty="0">
                <a:latin typeface="Arial" panose="020B0604020202020204" pitchFamily="34" charset="0"/>
                <a:cs typeface="Arial" panose="020B0604020202020204" pitchFamily="34" charset="0"/>
              </a:rPr>
              <a:t>	       5.	gross corruption</a:t>
            </a:r>
          </a:p>
          <a:p>
            <a:pPr marL="0" indent="0">
              <a:spcBef>
                <a:spcPts val="0"/>
              </a:spcBef>
              <a:spcAft>
                <a:spcPts val="600"/>
              </a:spcAft>
              <a:buNone/>
            </a:pPr>
            <a:endParaRPr lang="en-GB" sz="300" b="1" dirty="0">
              <a:latin typeface="Arial" panose="020B0604020202020204" pitchFamily="34" charset="0"/>
              <a:cs typeface="Arial" panose="020B0604020202020204" pitchFamily="34" charset="0"/>
            </a:endParaRPr>
          </a:p>
          <a:p>
            <a:pPr marL="0" indent="0">
              <a:spcBef>
                <a:spcPts val="0"/>
              </a:spcBef>
              <a:spcAft>
                <a:spcPts val="600"/>
              </a:spcAft>
              <a:buNone/>
            </a:pPr>
            <a:r>
              <a:rPr lang="en-GB" sz="2200" b="1" dirty="0">
                <a:latin typeface="Arial" panose="020B0604020202020204" pitchFamily="34" charset="0"/>
                <a:cs typeface="Arial" panose="020B0604020202020204" pitchFamily="34" charset="0"/>
              </a:rPr>
              <a:t>	       6.	other particularly serious violations of fundamental 		ethical norms.</a:t>
            </a:r>
          </a:p>
        </p:txBody>
      </p:sp>
      <p:sp>
        <p:nvSpPr>
          <p:cNvPr id="9218" name="Rectangle 2"/>
          <p:cNvSpPr>
            <a:spLocks noGrp="1" noChangeArrowheads="1"/>
          </p:cNvSpPr>
          <p:nvPr>
            <p:ph type="title"/>
          </p:nvPr>
        </p:nvSpPr>
        <p:spPr>
          <a:xfrm>
            <a:off x="2483768" y="188640"/>
            <a:ext cx="4320480" cy="1152128"/>
          </a:xfrm>
        </p:spPr>
        <p:txBody>
          <a:bodyPr/>
          <a:lstStyle/>
          <a:p>
            <a:r>
              <a:rPr lang="en-GB" sz="3800" b="1" dirty="0">
                <a:solidFill>
                  <a:srgbClr val="FFFF99"/>
                </a:solidFill>
                <a:latin typeface="Arial" charset="0"/>
              </a:rPr>
              <a:t>Council on Ethics</a:t>
            </a:r>
            <a:br>
              <a:rPr lang="en-GB" sz="3800" b="1" dirty="0">
                <a:solidFill>
                  <a:srgbClr val="FFFF99"/>
                </a:solidFill>
                <a:latin typeface="Arial" charset="0"/>
              </a:rPr>
            </a:br>
            <a:r>
              <a:rPr lang="en-GB" sz="1200" b="1" dirty="0">
                <a:solidFill>
                  <a:srgbClr val="FFFF99"/>
                </a:solidFill>
                <a:latin typeface="Arial" charset="0"/>
              </a:rPr>
              <a:t>For the Norwegian Government Pension Fund Global</a:t>
            </a: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104450" name="Picture 2" descr="Image result for corrup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37" y="44792"/>
            <a:ext cx="2116799" cy="1512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bwMode="auto">
          <a:xfrm>
            <a:off x="78937" y="44792"/>
            <a:ext cx="2116799" cy="1512000"/>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104452" name="Picture 4" descr="Image result for violation of ethical standar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3779" y="44792"/>
            <a:ext cx="2044725" cy="1512000"/>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bwMode="auto">
          <a:xfrm>
            <a:off x="7063779" y="44792"/>
            <a:ext cx="2018477" cy="1512000"/>
          </a:xfrm>
          <a:prstGeom prst="line">
            <a:avLst/>
          </a:prstGeom>
          <a:solidFill>
            <a:schemeClr val="accent1"/>
          </a:solidFill>
          <a:ln w="76200" cap="flat" cmpd="sng" algn="ctr">
            <a:solidFill>
              <a:schemeClr val="tx1"/>
            </a:solidFill>
            <a:prstDash val="solid"/>
            <a:round/>
            <a:headEnd type="none" w="med" len="med"/>
            <a:tailEnd type="none" w="med" len="med"/>
          </a:ln>
          <a:effectLst/>
        </p:spPr>
      </p:cxnSp>
      <p:pic>
        <p:nvPicPr>
          <p:cNvPr id="2" name="Audio 1">
            <a:hlinkClick r:id="" action="ppaction://media"/>
            <a:extLst>
              <a:ext uri="{FF2B5EF4-FFF2-40B4-BE49-F238E27FC236}">
                <a16:creationId xmlns:a16="http://schemas.microsoft.com/office/drawing/2014/main" id="{F4AC84DB-29D3-4A62-B899-41480B9ECB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623544859"/>
      </p:ext>
    </p:extLst>
  </p:cSld>
  <p:clrMapOvr>
    <a:masterClrMapping/>
  </p:clrMapOvr>
  <p:transition spd="med" advTm="4555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7" name="Rectangle 2"/>
          <p:cNvSpPr>
            <a:spLocks noGrp="1" noChangeArrowheads="1"/>
          </p:cNvSpPr>
          <p:nvPr>
            <p:ph type="title"/>
          </p:nvPr>
        </p:nvSpPr>
        <p:spPr>
          <a:xfrm>
            <a:off x="1187624" y="2924944"/>
            <a:ext cx="6840760" cy="720080"/>
          </a:xfrm>
        </p:spPr>
        <p:txBody>
          <a:bodyPr/>
          <a:lstStyle/>
          <a:p>
            <a:br>
              <a:rPr lang="en-GB" sz="3600" b="1" dirty="0">
                <a:solidFill>
                  <a:srgbClr val="FFFF99"/>
                </a:solidFill>
                <a:latin typeface="Arial" charset="0"/>
              </a:rPr>
            </a:br>
            <a:r>
              <a:rPr lang="en-GB" sz="3600" b="1" dirty="0">
                <a:solidFill>
                  <a:schemeClr val="tx1"/>
                </a:solidFill>
                <a:latin typeface="Arial" charset="0"/>
              </a:rPr>
              <a:t>What are </a:t>
            </a:r>
            <a:r>
              <a:rPr lang="en-GB" sz="3600" b="1" u="sng" dirty="0">
                <a:solidFill>
                  <a:schemeClr val="tx1"/>
                </a:solidFill>
                <a:latin typeface="Arial" charset="0"/>
              </a:rPr>
              <a:t>our</a:t>
            </a:r>
            <a:r>
              <a:rPr lang="en-GB" sz="3600" b="1" dirty="0">
                <a:solidFill>
                  <a:schemeClr val="tx1"/>
                </a:solidFill>
                <a:latin typeface="Arial" charset="0"/>
              </a:rPr>
              <a:t> questions, then?</a:t>
            </a:r>
            <a:br>
              <a:rPr lang="en-GB" sz="3800" b="1" dirty="0">
                <a:solidFill>
                  <a:srgbClr val="FFFF99"/>
                </a:solidFill>
                <a:latin typeface="Arial" charset="0"/>
              </a:rPr>
            </a:br>
            <a:r>
              <a:rPr lang="fi-FI" sz="3800" b="1" dirty="0">
                <a:solidFill>
                  <a:srgbClr val="FFFF99"/>
                </a:solidFill>
                <a:latin typeface="Arial" charset="0"/>
              </a:rPr>
              <a:t> </a:t>
            </a:r>
            <a:endParaRPr lang="fi-FI" sz="3800" b="1" dirty="0">
              <a:solidFill>
                <a:srgbClr val="99CCFF"/>
              </a:solidFill>
              <a:latin typeface="Arial" charset="0"/>
            </a:endParaRPr>
          </a:p>
        </p:txBody>
      </p:sp>
      <p:pic>
        <p:nvPicPr>
          <p:cNvPr id="2" name="Audio 1">
            <a:hlinkClick r:id="" action="ppaction://media"/>
            <a:extLst>
              <a:ext uri="{FF2B5EF4-FFF2-40B4-BE49-F238E27FC236}">
                <a16:creationId xmlns:a16="http://schemas.microsoft.com/office/drawing/2014/main" id="{1988B5E7-EC2D-499D-97EA-399C441825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252762856"/>
      </p:ext>
    </p:extLst>
  </p:cSld>
  <p:clrMapOvr>
    <a:masterClrMapping/>
  </p:clrMapOvr>
  <p:transition spd="med" advTm="791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6" name="Rectangle 2"/>
          <p:cNvSpPr txBox="1">
            <a:spLocks noChangeArrowheads="1"/>
          </p:cNvSpPr>
          <p:nvPr/>
        </p:nvSpPr>
        <p:spPr bwMode="auto">
          <a:xfrm>
            <a:off x="179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pic>
        <p:nvPicPr>
          <p:cNvPr id="2" name="Audio 1">
            <a:hlinkClick r:id="" action="ppaction://media"/>
            <a:extLst>
              <a:ext uri="{FF2B5EF4-FFF2-40B4-BE49-F238E27FC236}">
                <a16:creationId xmlns:a16="http://schemas.microsoft.com/office/drawing/2014/main" id="{8D0A4E11-13CA-49CE-B1B5-941D4AA85E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39052719"/>
      </p:ext>
    </p:extLst>
  </p:cSld>
  <p:clrMapOvr>
    <a:masterClrMapping/>
  </p:clrMapOvr>
  <p:transition spd="med" advTm="210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2"/>
          <p:cNvSpPr txBox="1">
            <a:spLocks noChangeArrowheads="1"/>
          </p:cNvSpPr>
          <p:nvPr/>
        </p:nvSpPr>
        <p:spPr bwMode="auto">
          <a:xfrm>
            <a:off x="4644008"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2000" b="1" kern="0" dirty="0">
                <a:solidFill>
                  <a:srgbClr val="FFFF99"/>
                </a:solidFill>
                <a:effectLst/>
                <a:latin typeface="Arial" charset="0"/>
              </a:rPr>
            </a:br>
            <a:endParaRPr lang="en-GB" sz="20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other reasons could be given in particular cases?</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179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pic>
        <p:nvPicPr>
          <p:cNvPr id="2" name="Audio 1">
            <a:hlinkClick r:id="" action="ppaction://media"/>
            <a:extLst>
              <a:ext uri="{FF2B5EF4-FFF2-40B4-BE49-F238E27FC236}">
                <a16:creationId xmlns:a16="http://schemas.microsoft.com/office/drawing/2014/main" id="{9A04DE65-6427-492B-8430-589521934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573328755"/>
      </p:ext>
    </p:extLst>
  </p:cSld>
  <p:clrMapOvr>
    <a:masterClrMapping/>
  </p:clrMapOvr>
  <p:transition spd="med" advTm="202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2"/>
          <p:cNvSpPr txBox="1">
            <a:spLocks noChangeArrowheads="1"/>
          </p:cNvSpPr>
          <p:nvPr/>
        </p:nvSpPr>
        <p:spPr bwMode="auto">
          <a:xfrm>
            <a:off x="4644008"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2000" b="1" kern="0" dirty="0">
                <a:solidFill>
                  <a:srgbClr val="FFFF99"/>
                </a:solidFill>
                <a:effectLst/>
                <a:latin typeface="Arial" charset="0"/>
              </a:rPr>
            </a:br>
            <a:endParaRPr lang="en-GB" sz="20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other reasons could be given in particular cases?</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179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sp>
        <p:nvSpPr>
          <p:cNvPr id="35" name="Rectangle 2">
            <a:extLst>
              <a:ext uri="{FF2B5EF4-FFF2-40B4-BE49-F238E27FC236}">
                <a16:creationId xmlns:a16="http://schemas.microsoft.com/office/drawing/2014/main" id="{5D15581F-5053-4EC4-9D8C-AD04932CB354}"/>
              </a:ext>
            </a:extLst>
          </p:cNvPr>
          <p:cNvSpPr txBox="1">
            <a:spLocks noChangeArrowheads="1"/>
          </p:cNvSpPr>
          <p:nvPr/>
        </p:nvSpPr>
        <p:spPr bwMode="auto">
          <a:xfrm>
            <a:off x="179512" y="2636912"/>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(business)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6" name="Rectangle 2">
            <a:extLst>
              <a:ext uri="{FF2B5EF4-FFF2-40B4-BE49-F238E27FC236}">
                <a16:creationId xmlns:a16="http://schemas.microsoft.com/office/drawing/2014/main" id="{615B64B4-39E6-4F26-854D-1148AA473683}"/>
              </a:ext>
            </a:extLst>
          </p:cNvPr>
          <p:cNvSpPr txBox="1">
            <a:spLocks noChangeArrowheads="1"/>
          </p:cNvSpPr>
          <p:nvPr/>
        </p:nvSpPr>
        <p:spPr bwMode="auto">
          <a:xfrm>
            <a:off x="179512"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(critical &amp; political)</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7" name="Rectangle 2">
            <a:extLst>
              <a:ext uri="{FF2B5EF4-FFF2-40B4-BE49-F238E27FC236}">
                <a16:creationId xmlns:a16="http://schemas.microsoft.com/office/drawing/2014/main" id="{8D3CC91C-BDF2-4DDD-8558-FFFB80D31D18}"/>
              </a:ext>
            </a:extLst>
          </p:cNvPr>
          <p:cNvSpPr txBox="1">
            <a:spLocks noChangeArrowheads="1"/>
          </p:cNvSpPr>
          <p:nvPr/>
        </p:nvSpPr>
        <p:spPr bwMode="auto">
          <a:xfrm>
            <a:off x="5436096" y="2631374"/>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Theories of justice</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2A5A2030-68DE-49E8-8CF3-D570B12DAB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743137551"/>
      </p:ext>
    </p:extLst>
  </p:cSld>
  <p:clrMapOvr>
    <a:masterClrMapping/>
  </p:clrMapOvr>
  <p:transition spd="med" advTm="445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2"/>
          <p:cNvSpPr txBox="1">
            <a:spLocks noChangeArrowheads="1"/>
          </p:cNvSpPr>
          <p:nvPr/>
        </p:nvSpPr>
        <p:spPr bwMode="auto">
          <a:xfrm>
            <a:off x="4644008"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2000" b="1" kern="0" dirty="0">
                <a:solidFill>
                  <a:srgbClr val="FFFF99"/>
                </a:solidFill>
                <a:effectLst/>
                <a:latin typeface="Arial" charset="0"/>
              </a:rPr>
            </a:br>
            <a:endParaRPr lang="en-GB" sz="20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other reasons could be given in particular cases?</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179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sp>
        <p:nvSpPr>
          <p:cNvPr id="35" name="Rectangle 2">
            <a:extLst>
              <a:ext uri="{FF2B5EF4-FFF2-40B4-BE49-F238E27FC236}">
                <a16:creationId xmlns:a16="http://schemas.microsoft.com/office/drawing/2014/main" id="{5D15581F-5053-4EC4-9D8C-AD04932CB354}"/>
              </a:ext>
            </a:extLst>
          </p:cNvPr>
          <p:cNvSpPr txBox="1">
            <a:spLocks noChangeArrowheads="1"/>
          </p:cNvSpPr>
          <p:nvPr/>
        </p:nvSpPr>
        <p:spPr bwMode="auto">
          <a:xfrm>
            <a:off x="179512" y="2636912"/>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(business)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6" name="Rectangle 2">
            <a:extLst>
              <a:ext uri="{FF2B5EF4-FFF2-40B4-BE49-F238E27FC236}">
                <a16:creationId xmlns:a16="http://schemas.microsoft.com/office/drawing/2014/main" id="{615B64B4-39E6-4F26-854D-1148AA473683}"/>
              </a:ext>
            </a:extLst>
          </p:cNvPr>
          <p:cNvSpPr txBox="1">
            <a:spLocks noChangeArrowheads="1"/>
          </p:cNvSpPr>
          <p:nvPr/>
        </p:nvSpPr>
        <p:spPr bwMode="auto">
          <a:xfrm>
            <a:off x="179512"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(critical &amp; political)</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7" name="Rectangle 2">
            <a:extLst>
              <a:ext uri="{FF2B5EF4-FFF2-40B4-BE49-F238E27FC236}">
                <a16:creationId xmlns:a16="http://schemas.microsoft.com/office/drawing/2014/main" id="{8D3CC91C-BDF2-4DDD-8558-FFFB80D31D18}"/>
              </a:ext>
            </a:extLst>
          </p:cNvPr>
          <p:cNvSpPr txBox="1">
            <a:spLocks noChangeArrowheads="1"/>
          </p:cNvSpPr>
          <p:nvPr/>
        </p:nvSpPr>
        <p:spPr bwMode="auto">
          <a:xfrm>
            <a:off x="5436096" y="2631374"/>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Theories of justice</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8" name="Rectangle 2">
            <a:extLst>
              <a:ext uri="{FF2B5EF4-FFF2-40B4-BE49-F238E27FC236}">
                <a16:creationId xmlns:a16="http://schemas.microsoft.com/office/drawing/2014/main" id="{0FD35A9B-5127-442C-A354-3FA45B3D140C}"/>
              </a:ext>
            </a:extLst>
          </p:cNvPr>
          <p:cNvSpPr txBox="1">
            <a:spLocks noChangeArrowheads="1"/>
          </p:cNvSpPr>
          <p:nvPr/>
        </p:nvSpPr>
        <p:spPr bwMode="auto">
          <a:xfrm>
            <a:off x="5436096"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Moral theories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9" name="Rectangle 2">
            <a:extLst>
              <a:ext uri="{FF2B5EF4-FFF2-40B4-BE49-F238E27FC236}">
                <a16:creationId xmlns:a16="http://schemas.microsoft.com/office/drawing/2014/main" id="{204E1E6A-3C1D-4A0C-AF65-456AFA1E9902}"/>
              </a:ext>
            </a:extLst>
          </p:cNvPr>
          <p:cNvSpPr txBox="1">
            <a:spLocks noChangeArrowheads="1"/>
          </p:cNvSpPr>
          <p:nvPr/>
        </p:nvSpPr>
        <p:spPr bwMode="auto">
          <a:xfrm>
            <a:off x="179512"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Business ethics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40" name="Rectangle 2">
            <a:extLst>
              <a:ext uri="{FF2B5EF4-FFF2-40B4-BE49-F238E27FC236}">
                <a16:creationId xmlns:a16="http://schemas.microsoft.com/office/drawing/2014/main" id="{0AD0D397-D3AA-4941-9739-9AF785527AFC}"/>
              </a:ext>
            </a:extLst>
          </p:cNvPr>
          <p:cNvSpPr txBox="1">
            <a:spLocks noChangeArrowheads="1"/>
          </p:cNvSpPr>
          <p:nvPr/>
        </p:nvSpPr>
        <p:spPr bwMode="auto">
          <a:xfrm>
            <a:off x="5436096"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pPr lvl="0"/>
            <a:r>
              <a:rPr lang="en-GB" sz="2200" b="1" kern="0" dirty="0">
                <a:solidFill>
                  <a:srgbClr val="FFFFFF"/>
                </a:solidFill>
                <a:effectLst/>
                <a:latin typeface="Arial" charset="0"/>
                <a:ea typeface="+mn-ea"/>
                <a:cs typeface="+mn-cs"/>
              </a:rPr>
              <a:t>Sustainability</a:t>
            </a:r>
          </a:p>
          <a:p>
            <a:endParaRPr lang="fi-FI" sz="4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4025B3AC-4537-4989-B482-78DF5B343E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173403031"/>
      </p:ext>
    </p:extLst>
  </p:cSld>
  <p:clrMapOvr>
    <a:masterClrMapping/>
  </p:clrMapOvr>
  <p:transition spd="med" advTm="417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2"/>
          <p:cNvSpPr txBox="1">
            <a:spLocks noChangeArrowheads="1"/>
          </p:cNvSpPr>
          <p:nvPr/>
        </p:nvSpPr>
        <p:spPr bwMode="auto">
          <a:xfrm>
            <a:off x="4644008"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2000" b="1" kern="0" dirty="0">
                <a:solidFill>
                  <a:srgbClr val="FFFF99"/>
                </a:solidFill>
                <a:effectLst/>
                <a:latin typeface="Arial" charset="0"/>
              </a:rPr>
            </a:br>
            <a:endParaRPr lang="en-GB" sz="20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other reasons could be given in particular cases?</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179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9" name="Elbow Connector 8"/>
          <p:cNvCxnSpPr/>
          <p:nvPr/>
        </p:nvCxnSpPr>
        <p:spPr bwMode="auto">
          <a:xfrm rot="10800000">
            <a:off x="6516216" y="512676"/>
            <a:ext cx="1224136" cy="756084"/>
          </a:xfrm>
          <a:prstGeom prst="bentConnector3">
            <a:avLst>
              <a:gd name="adj1" fmla="val 50000"/>
            </a:avLst>
          </a:prstGeom>
          <a:solidFill>
            <a:schemeClr val="accent1"/>
          </a:solidFill>
          <a:ln w="25400" cap="flat" cmpd="sng" algn="ctr">
            <a:solidFill>
              <a:schemeClr val="tx1"/>
            </a:solidFill>
            <a:prstDash val="solid"/>
            <a:round/>
            <a:headEnd type="none" w="med" len="med"/>
            <a:tailEnd type="triangle"/>
          </a:ln>
          <a:effectLst/>
        </p:spPr>
      </p:cxn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cxnSp>
        <p:nvCxnSpPr>
          <p:cNvPr id="9216" name="Straight Connector 9215"/>
          <p:cNvCxnSpPr/>
          <p:nvPr/>
        </p:nvCxnSpPr>
        <p:spPr bwMode="auto">
          <a:xfrm>
            <a:off x="4595882" y="2528900"/>
            <a:ext cx="0" cy="20162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9219" name="Straight Connector 9218"/>
          <p:cNvCxnSpPr>
            <a:cxnSpLocks/>
          </p:cNvCxnSpPr>
          <p:nvPr/>
        </p:nvCxnSpPr>
        <p:spPr bwMode="auto">
          <a:xfrm flipH="1">
            <a:off x="3707904"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4535996"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3707904"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H="1">
            <a:off x="4535996"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H="1">
            <a:off x="3707904"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flipH="1">
            <a:off x="4535996"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9227" name="Straight Arrow Connector 9226"/>
          <p:cNvCxnSpPr/>
          <p:nvPr/>
        </p:nvCxnSpPr>
        <p:spPr bwMode="auto">
          <a:xfrm flipV="1">
            <a:off x="4591251" y="2251438"/>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55" name="Straight Arrow Connector 54"/>
          <p:cNvCxnSpPr/>
          <p:nvPr/>
        </p:nvCxnSpPr>
        <p:spPr bwMode="auto">
          <a:xfrm flipH="1" flipV="1">
            <a:off x="4220701" y="2254870"/>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35" name="Rectangle 2">
            <a:extLst>
              <a:ext uri="{FF2B5EF4-FFF2-40B4-BE49-F238E27FC236}">
                <a16:creationId xmlns:a16="http://schemas.microsoft.com/office/drawing/2014/main" id="{5D15581F-5053-4EC4-9D8C-AD04932CB354}"/>
              </a:ext>
            </a:extLst>
          </p:cNvPr>
          <p:cNvSpPr txBox="1">
            <a:spLocks noChangeArrowheads="1"/>
          </p:cNvSpPr>
          <p:nvPr/>
        </p:nvSpPr>
        <p:spPr bwMode="auto">
          <a:xfrm>
            <a:off x="179512" y="2636912"/>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(business)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6" name="Rectangle 2">
            <a:extLst>
              <a:ext uri="{FF2B5EF4-FFF2-40B4-BE49-F238E27FC236}">
                <a16:creationId xmlns:a16="http://schemas.microsoft.com/office/drawing/2014/main" id="{615B64B4-39E6-4F26-854D-1148AA473683}"/>
              </a:ext>
            </a:extLst>
          </p:cNvPr>
          <p:cNvSpPr txBox="1">
            <a:spLocks noChangeArrowheads="1"/>
          </p:cNvSpPr>
          <p:nvPr/>
        </p:nvSpPr>
        <p:spPr bwMode="auto">
          <a:xfrm>
            <a:off x="179512"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(critical &amp; political)</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7" name="Rectangle 2">
            <a:extLst>
              <a:ext uri="{FF2B5EF4-FFF2-40B4-BE49-F238E27FC236}">
                <a16:creationId xmlns:a16="http://schemas.microsoft.com/office/drawing/2014/main" id="{8D3CC91C-BDF2-4DDD-8558-FFFB80D31D18}"/>
              </a:ext>
            </a:extLst>
          </p:cNvPr>
          <p:cNvSpPr txBox="1">
            <a:spLocks noChangeArrowheads="1"/>
          </p:cNvSpPr>
          <p:nvPr/>
        </p:nvSpPr>
        <p:spPr bwMode="auto">
          <a:xfrm>
            <a:off x="5436096" y="2631374"/>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Theories of justice</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8" name="Rectangle 2">
            <a:extLst>
              <a:ext uri="{FF2B5EF4-FFF2-40B4-BE49-F238E27FC236}">
                <a16:creationId xmlns:a16="http://schemas.microsoft.com/office/drawing/2014/main" id="{0FD35A9B-5127-442C-A354-3FA45B3D140C}"/>
              </a:ext>
            </a:extLst>
          </p:cNvPr>
          <p:cNvSpPr txBox="1">
            <a:spLocks noChangeArrowheads="1"/>
          </p:cNvSpPr>
          <p:nvPr/>
        </p:nvSpPr>
        <p:spPr bwMode="auto">
          <a:xfrm>
            <a:off x="5436096"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Moral theories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9" name="Rectangle 2">
            <a:extLst>
              <a:ext uri="{FF2B5EF4-FFF2-40B4-BE49-F238E27FC236}">
                <a16:creationId xmlns:a16="http://schemas.microsoft.com/office/drawing/2014/main" id="{204E1E6A-3C1D-4A0C-AF65-456AFA1E9902}"/>
              </a:ext>
            </a:extLst>
          </p:cNvPr>
          <p:cNvSpPr txBox="1">
            <a:spLocks noChangeArrowheads="1"/>
          </p:cNvSpPr>
          <p:nvPr/>
        </p:nvSpPr>
        <p:spPr bwMode="auto">
          <a:xfrm>
            <a:off x="179512"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Business ethics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40" name="Rectangle 2">
            <a:extLst>
              <a:ext uri="{FF2B5EF4-FFF2-40B4-BE49-F238E27FC236}">
                <a16:creationId xmlns:a16="http://schemas.microsoft.com/office/drawing/2014/main" id="{0AD0D397-D3AA-4941-9739-9AF785527AFC}"/>
              </a:ext>
            </a:extLst>
          </p:cNvPr>
          <p:cNvSpPr txBox="1">
            <a:spLocks noChangeArrowheads="1"/>
          </p:cNvSpPr>
          <p:nvPr/>
        </p:nvSpPr>
        <p:spPr bwMode="auto">
          <a:xfrm>
            <a:off x="5436096"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pPr lvl="0"/>
            <a:r>
              <a:rPr lang="en-GB" sz="2200" b="1" kern="0" dirty="0">
                <a:solidFill>
                  <a:srgbClr val="FFFFFF"/>
                </a:solidFill>
                <a:effectLst/>
                <a:latin typeface="Arial" charset="0"/>
                <a:ea typeface="+mn-ea"/>
                <a:cs typeface="+mn-cs"/>
              </a:rPr>
              <a:t>Sustainability</a:t>
            </a:r>
          </a:p>
          <a:p>
            <a:endParaRPr lang="fi-FI" sz="4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468D0D9E-5682-4470-B283-0FD0CF8837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513992376"/>
      </p:ext>
    </p:extLst>
  </p:cSld>
  <p:clrMapOvr>
    <a:masterClrMapping/>
  </p:clrMapOvr>
  <p:transition spd="med" advTm="1071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f United St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75" y="1628800"/>
            <a:ext cx="8826919" cy="459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0BBA6681-448C-483F-836F-43A34B906D8A}"/>
              </a:ext>
            </a:extLst>
          </p:cNvPr>
          <p:cNvSpPr txBox="1">
            <a:spLocks noChangeArrowheads="1"/>
          </p:cNvSpPr>
          <p:nvPr/>
        </p:nvSpPr>
        <p:spPr>
          <a:xfrm>
            <a:off x="28842" y="44624"/>
            <a:ext cx="9144000" cy="115212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lgn="l"/>
            <a:br>
              <a:rPr lang="en-GB" sz="1600" b="1" kern="0" dirty="0">
                <a:solidFill>
                  <a:srgbClr val="FFFF99"/>
                </a:solidFill>
                <a:effectLst/>
                <a:latin typeface="Arial" charset="0"/>
              </a:rPr>
            </a:br>
            <a:r>
              <a:rPr lang="en-GB" sz="3600" b="1" kern="0" dirty="0">
                <a:solidFill>
                  <a:srgbClr val="FFFF99"/>
                </a:solidFill>
                <a:effectLst/>
                <a:latin typeface="Arial" charset="0"/>
              </a:rPr>
              <a:t>                 </a:t>
            </a:r>
            <a:r>
              <a:rPr lang="en-GB" sz="3200" b="1" kern="0" dirty="0">
                <a:solidFill>
                  <a:schemeClr val="bg2">
                    <a:lumMod val="20000"/>
                    <a:lumOff val="80000"/>
                  </a:schemeClr>
                </a:solidFill>
                <a:effectLst/>
                <a:latin typeface="Arial" charset="0"/>
              </a:rPr>
              <a:t>The Dan River Incident</a:t>
            </a:r>
            <a:br>
              <a:rPr lang="en-GB" sz="38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pic>
        <p:nvPicPr>
          <p:cNvPr id="3" name="Audio 2">
            <a:hlinkClick r:id="" action="ppaction://media"/>
            <a:extLst>
              <a:ext uri="{FF2B5EF4-FFF2-40B4-BE49-F238E27FC236}">
                <a16:creationId xmlns:a16="http://schemas.microsoft.com/office/drawing/2014/main" id="{5908EBAB-D5F0-42BD-B684-8D718A64AA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054117537"/>
      </p:ext>
    </p:extLst>
  </p:cSld>
  <p:clrMapOvr>
    <a:masterClrMapping/>
  </p:clrMapOvr>
  <p:transition spd="med" advTm="689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2"/>
          <p:cNvSpPr txBox="1">
            <a:spLocks noChangeArrowheads="1"/>
          </p:cNvSpPr>
          <p:nvPr/>
        </p:nvSpPr>
        <p:spPr bwMode="auto">
          <a:xfrm>
            <a:off x="4644008"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2000" b="1" kern="0" dirty="0">
                <a:solidFill>
                  <a:srgbClr val="FFFF99"/>
                </a:solidFill>
                <a:effectLst/>
                <a:latin typeface="Arial" charset="0"/>
              </a:rPr>
            </a:br>
            <a:endParaRPr lang="en-GB" sz="20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other reasons could be given in particular cases?</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179512"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9" name="Elbow Connector 8"/>
          <p:cNvCxnSpPr/>
          <p:nvPr/>
        </p:nvCxnSpPr>
        <p:spPr bwMode="auto">
          <a:xfrm rot="10800000">
            <a:off x="6516216" y="512676"/>
            <a:ext cx="1224136" cy="756084"/>
          </a:xfrm>
          <a:prstGeom prst="bentConnector3">
            <a:avLst>
              <a:gd name="adj1" fmla="val 50000"/>
            </a:avLst>
          </a:prstGeom>
          <a:solidFill>
            <a:schemeClr val="accent1"/>
          </a:solidFill>
          <a:ln w="25400" cap="flat" cmpd="sng" algn="ctr">
            <a:solidFill>
              <a:schemeClr val="tx1"/>
            </a:solidFill>
            <a:prstDash val="solid"/>
            <a:round/>
            <a:headEnd type="none" w="med" len="med"/>
            <a:tailEnd type="triangle"/>
          </a:ln>
          <a:effectLst/>
        </p:spPr>
      </p:cxn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chemeClr val="tx1"/>
            </a:solidFill>
            <a:prstDash val="solid"/>
            <a:round/>
            <a:headEnd type="none" w="med" len="med"/>
            <a:tailEnd type="triangle"/>
          </a:ln>
          <a:effectLst/>
        </p:spPr>
      </p:cxnSp>
      <p:cxnSp>
        <p:nvCxnSpPr>
          <p:cNvPr id="9216" name="Straight Connector 9215"/>
          <p:cNvCxnSpPr/>
          <p:nvPr/>
        </p:nvCxnSpPr>
        <p:spPr bwMode="auto">
          <a:xfrm>
            <a:off x="4595882" y="2528900"/>
            <a:ext cx="0" cy="20162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9219" name="Straight Connector 9218"/>
          <p:cNvCxnSpPr>
            <a:cxnSpLocks/>
          </p:cNvCxnSpPr>
          <p:nvPr/>
        </p:nvCxnSpPr>
        <p:spPr bwMode="auto">
          <a:xfrm flipH="1">
            <a:off x="3707904"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4535996"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3707904"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H="1">
            <a:off x="4535996"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H="1">
            <a:off x="3707904"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flipH="1">
            <a:off x="4535996"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9227" name="Straight Arrow Connector 9226"/>
          <p:cNvCxnSpPr/>
          <p:nvPr/>
        </p:nvCxnSpPr>
        <p:spPr bwMode="auto">
          <a:xfrm flipV="1">
            <a:off x="4591251" y="2251438"/>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55" name="Straight Arrow Connector 54"/>
          <p:cNvCxnSpPr/>
          <p:nvPr/>
        </p:nvCxnSpPr>
        <p:spPr bwMode="auto">
          <a:xfrm flipH="1" flipV="1">
            <a:off x="4220701" y="2254870"/>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62" name="Rectangle 2"/>
          <p:cNvSpPr txBox="1">
            <a:spLocks noChangeArrowheads="1"/>
          </p:cNvSpPr>
          <p:nvPr/>
        </p:nvSpPr>
        <p:spPr bwMode="auto">
          <a:xfrm>
            <a:off x="179512" y="5306746"/>
            <a:ext cx="8784976" cy="1290606"/>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3900" b="1" kern="0" dirty="0">
                <a:solidFill>
                  <a:srgbClr val="FFFF99"/>
                </a:solidFill>
                <a:effectLst/>
                <a:latin typeface="Arial" charset="0"/>
              </a:rPr>
            </a:br>
            <a:r>
              <a:rPr lang="en-GB" sz="2200" b="1" kern="0" dirty="0">
                <a:solidFill>
                  <a:schemeClr val="tx1"/>
                </a:solidFill>
                <a:effectLst/>
                <a:latin typeface="Arial" charset="0"/>
              </a:rPr>
              <a:t>The background in the different approaches and theories will be provided by lectures, guest lectures, and reading material.</a:t>
            </a:r>
          </a:p>
          <a:p>
            <a:r>
              <a:rPr lang="en-GB" sz="2200" b="1" kern="0" dirty="0">
                <a:solidFill>
                  <a:schemeClr val="tx1"/>
                </a:solidFill>
                <a:effectLst/>
                <a:latin typeface="Arial" charset="0"/>
              </a:rPr>
              <a:t>Everything is geared towards your investigation and reporting. </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cxnSp>
        <p:nvCxnSpPr>
          <p:cNvPr id="63" name="Straight Arrow Connector 62"/>
          <p:cNvCxnSpPr/>
          <p:nvPr/>
        </p:nvCxnSpPr>
        <p:spPr bwMode="auto">
          <a:xfrm flipV="1">
            <a:off x="4591047" y="5013176"/>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4" name="Straight Arrow Connector 63"/>
          <p:cNvCxnSpPr/>
          <p:nvPr/>
        </p:nvCxnSpPr>
        <p:spPr bwMode="auto">
          <a:xfrm flipH="1" flipV="1">
            <a:off x="4220497" y="5016608"/>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5" name="Straight Arrow Connector 64"/>
          <p:cNvCxnSpPr/>
          <p:nvPr/>
        </p:nvCxnSpPr>
        <p:spPr bwMode="auto">
          <a:xfrm flipV="1">
            <a:off x="5704058" y="5006544"/>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6" name="Straight Arrow Connector 65"/>
          <p:cNvCxnSpPr/>
          <p:nvPr/>
        </p:nvCxnSpPr>
        <p:spPr bwMode="auto">
          <a:xfrm flipH="1" flipV="1">
            <a:off x="3131840" y="5009976"/>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7" name="Straight Arrow Connector 66"/>
          <p:cNvCxnSpPr/>
          <p:nvPr/>
        </p:nvCxnSpPr>
        <p:spPr bwMode="auto">
          <a:xfrm flipV="1">
            <a:off x="6748471" y="5013176"/>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8" name="Straight Arrow Connector 67"/>
          <p:cNvCxnSpPr/>
          <p:nvPr/>
        </p:nvCxnSpPr>
        <p:spPr bwMode="auto">
          <a:xfrm flipH="1" flipV="1">
            <a:off x="2104180" y="5031662"/>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35" name="Rectangle 2">
            <a:extLst>
              <a:ext uri="{FF2B5EF4-FFF2-40B4-BE49-F238E27FC236}">
                <a16:creationId xmlns:a16="http://schemas.microsoft.com/office/drawing/2014/main" id="{5D15581F-5053-4EC4-9D8C-AD04932CB354}"/>
              </a:ext>
            </a:extLst>
          </p:cNvPr>
          <p:cNvSpPr txBox="1">
            <a:spLocks noChangeArrowheads="1"/>
          </p:cNvSpPr>
          <p:nvPr/>
        </p:nvSpPr>
        <p:spPr bwMode="auto">
          <a:xfrm>
            <a:off x="179512" y="2636912"/>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(business)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6" name="Rectangle 2">
            <a:extLst>
              <a:ext uri="{FF2B5EF4-FFF2-40B4-BE49-F238E27FC236}">
                <a16:creationId xmlns:a16="http://schemas.microsoft.com/office/drawing/2014/main" id="{615B64B4-39E6-4F26-854D-1148AA473683}"/>
              </a:ext>
            </a:extLst>
          </p:cNvPr>
          <p:cNvSpPr txBox="1">
            <a:spLocks noChangeArrowheads="1"/>
          </p:cNvSpPr>
          <p:nvPr/>
        </p:nvSpPr>
        <p:spPr bwMode="auto">
          <a:xfrm>
            <a:off x="179512"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(critical &amp; political)</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7" name="Rectangle 2">
            <a:extLst>
              <a:ext uri="{FF2B5EF4-FFF2-40B4-BE49-F238E27FC236}">
                <a16:creationId xmlns:a16="http://schemas.microsoft.com/office/drawing/2014/main" id="{8D3CC91C-BDF2-4DDD-8558-FFFB80D31D18}"/>
              </a:ext>
            </a:extLst>
          </p:cNvPr>
          <p:cNvSpPr txBox="1">
            <a:spLocks noChangeArrowheads="1"/>
          </p:cNvSpPr>
          <p:nvPr/>
        </p:nvSpPr>
        <p:spPr bwMode="auto">
          <a:xfrm>
            <a:off x="5436096" y="2631374"/>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Theories of justice</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8" name="Rectangle 2">
            <a:extLst>
              <a:ext uri="{FF2B5EF4-FFF2-40B4-BE49-F238E27FC236}">
                <a16:creationId xmlns:a16="http://schemas.microsoft.com/office/drawing/2014/main" id="{0FD35A9B-5127-442C-A354-3FA45B3D140C}"/>
              </a:ext>
            </a:extLst>
          </p:cNvPr>
          <p:cNvSpPr txBox="1">
            <a:spLocks noChangeArrowheads="1"/>
          </p:cNvSpPr>
          <p:nvPr/>
        </p:nvSpPr>
        <p:spPr bwMode="auto">
          <a:xfrm>
            <a:off x="5436096"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Moral theories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9" name="Rectangle 2">
            <a:extLst>
              <a:ext uri="{FF2B5EF4-FFF2-40B4-BE49-F238E27FC236}">
                <a16:creationId xmlns:a16="http://schemas.microsoft.com/office/drawing/2014/main" id="{204E1E6A-3C1D-4A0C-AF65-456AFA1E9902}"/>
              </a:ext>
            </a:extLst>
          </p:cNvPr>
          <p:cNvSpPr txBox="1">
            <a:spLocks noChangeArrowheads="1"/>
          </p:cNvSpPr>
          <p:nvPr/>
        </p:nvSpPr>
        <p:spPr bwMode="auto">
          <a:xfrm>
            <a:off x="179512"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Business ethics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40" name="Rectangle 2">
            <a:extLst>
              <a:ext uri="{FF2B5EF4-FFF2-40B4-BE49-F238E27FC236}">
                <a16:creationId xmlns:a16="http://schemas.microsoft.com/office/drawing/2014/main" id="{0AD0D397-D3AA-4941-9739-9AF785527AFC}"/>
              </a:ext>
            </a:extLst>
          </p:cNvPr>
          <p:cNvSpPr txBox="1">
            <a:spLocks noChangeArrowheads="1"/>
          </p:cNvSpPr>
          <p:nvPr/>
        </p:nvSpPr>
        <p:spPr bwMode="auto">
          <a:xfrm>
            <a:off x="5436096"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pPr lvl="0"/>
            <a:r>
              <a:rPr lang="en-GB" sz="2200" b="1" kern="0" dirty="0">
                <a:solidFill>
                  <a:srgbClr val="FFFFFF"/>
                </a:solidFill>
                <a:effectLst/>
                <a:latin typeface="Arial" charset="0"/>
                <a:ea typeface="+mn-ea"/>
                <a:cs typeface="+mn-cs"/>
              </a:rPr>
              <a:t>Sustainability</a:t>
            </a:r>
          </a:p>
          <a:p>
            <a:endParaRPr lang="fi-FI" sz="4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2FC166E0-AD9A-4F0A-8BE8-DD7BB7F31B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814885581"/>
      </p:ext>
    </p:extLst>
  </p:cSld>
  <p:clrMapOvr>
    <a:masterClrMapping/>
  </p:clrMapOvr>
  <p:transition spd="med" advTm="1283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539552" y="1556792"/>
            <a:ext cx="8064896" cy="5040560"/>
          </a:xfrm>
          <a:ln>
            <a:noFill/>
          </a:ln>
        </p:spPr>
        <p:txBody>
          <a:bodyPr/>
          <a:lstStyle/>
          <a:p>
            <a:pPr marL="0" indent="0" algn="ctr">
              <a:spcBef>
                <a:spcPts val="0"/>
              </a:spcBef>
              <a:spcAft>
                <a:spcPts val="1200"/>
              </a:spcAft>
              <a:buNone/>
            </a:pPr>
            <a:r>
              <a:rPr lang="en-GB" sz="2800" b="1" cap="small" dirty="0">
                <a:solidFill>
                  <a:schemeClr val="bg1"/>
                </a:solidFill>
                <a:latin typeface="Arial" charset="0"/>
              </a:rPr>
              <a:t>Attend classes!</a:t>
            </a:r>
          </a:p>
        </p:txBody>
      </p:sp>
      <p:sp>
        <p:nvSpPr>
          <p:cNvPr id="9218" name="Rectangle 2"/>
          <p:cNvSpPr>
            <a:spLocks noGrp="1" noChangeArrowheads="1"/>
          </p:cNvSpPr>
          <p:nvPr>
            <p:ph type="title"/>
          </p:nvPr>
        </p:nvSpPr>
        <p:spPr>
          <a:xfrm>
            <a:off x="0" y="188640"/>
            <a:ext cx="9144000" cy="1152128"/>
          </a:xfrm>
        </p:spPr>
        <p:txBody>
          <a:bodyPr/>
          <a:lstStyle/>
          <a:p>
            <a:r>
              <a:rPr lang="en-GB" sz="3800" b="1" dirty="0">
                <a:solidFill>
                  <a:srgbClr val="FFFF99"/>
                </a:solidFill>
                <a:latin typeface="Arial" charset="0"/>
              </a:rPr>
              <a:t>Course completion</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2" name="Audio 1">
            <a:hlinkClick r:id="" action="ppaction://media"/>
            <a:extLst>
              <a:ext uri="{FF2B5EF4-FFF2-40B4-BE49-F238E27FC236}">
                <a16:creationId xmlns:a16="http://schemas.microsoft.com/office/drawing/2014/main" id="{C250232E-A54A-466B-9B29-888E5C751E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193799126"/>
      </p:ext>
    </p:extLst>
  </p:cSld>
  <p:clrMapOvr>
    <a:masterClrMapping/>
  </p:clrMapOvr>
  <p:transition spd="med" advTm="1010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514350" indent="-514350" algn="ctr">
              <a:spcBef>
                <a:spcPts val="0"/>
              </a:spcBef>
              <a:spcAft>
                <a:spcPts val="2400"/>
              </a:spcAft>
              <a:buAutoNum type="arabicPeriod"/>
            </a:pPr>
            <a:r>
              <a:rPr lang="en-GB" sz="2800" b="1" cap="small" dirty="0">
                <a:latin typeface="Arial" charset="0"/>
              </a:rPr>
              <a:t>Please attend the scheduled online classes!</a:t>
            </a:r>
          </a:p>
        </p:txBody>
      </p:sp>
      <p:sp>
        <p:nvSpPr>
          <p:cNvPr id="9218" name="Rectangle 2"/>
          <p:cNvSpPr>
            <a:spLocks noGrp="1" noChangeArrowheads="1"/>
          </p:cNvSpPr>
          <p:nvPr>
            <p:ph type="title"/>
          </p:nvPr>
        </p:nvSpPr>
        <p:spPr>
          <a:xfrm>
            <a:off x="0" y="188640"/>
            <a:ext cx="9144000" cy="1152128"/>
          </a:xfrm>
        </p:spPr>
        <p:txBody>
          <a:bodyPr/>
          <a:lstStyle/>
          <a:p>
            <a:r>
              <a:rPr lang="en-GB" sz="3800" b="1" dirty="0">
                <a:solidFill>
                  <a:srgbClr val="FFFF99"/>
                </a:solidFill>
                <a:latin typeface="Arial" charset="0"/>
              </a:rPr>
              <a:t>Course completion</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2" name="Audio 1">
            <a:hlinkClick r:id="" action="ppaction://media"/>
            <a:extLst>
              <a:ext uri="{FF2B5EF4-FFF2-40B4-BE49-F238E27FC236}">
                <a16:creationId xmlns:a16="http://schemas.microsoft.com/office/drawing/2014/main" id="{CCF41EC6-7AEB-4D6E-8618-2CA9C7355E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4277820026"/>
      </p:ext>
    </p:extLst>
  </p:cSld>
  <p:clrMapOvr>
    <a:masterClrMapping/>
  </p:clrMapOvr>
  <p:transition spd="med" advTm="2538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514350" indent="-514350" algn="ctr">
              <a:spcBef>
                <a:spcPts val="0"/>
              </a:spcBef>
              <a:spcAft>
                <a:spcPts val="2400"/>
              </a:spcAft>
              <a:buAutoNum type="arabicPeriod"/>
            </a:pPr>
            <a:r>
              <a:rPr lang="en-GB" sz="2800" b="1" cap="small" dirty="0">
                <a:latin typeface="Arial" charset="0"/>
              </a:rPr>
              <a:t>Please attend the scheduled online classes!</a:t>
            </a:r>
          </a:p>
          <a:p>
            <a:pPr marL="514350" indent="-514350" algn="ctr">
              <a:spcBef>
                <a:spcPts val="0"/>
              </a:spcBef>
              <a:spcAft>
                <a:spcPts val="2400"/>
              </a:spcAft>
              <a:buAutoNum type="arabicPeriod"/>
            </a:pPr>
            <a:r>
              <a:rPr lang="en-GB" sz="2800" b="1" cap="small" dirty="0">
                <a:latin typeface="Arial" charset="0"/>
              </a:rPr>
              <a:t>Please complete and send assignments asap!</a:t>
            </a:r>
          </a:p>
        </p:txBody>
      </p:sp>
      <p:sp>
        <p:nvSpPr>
          <p:cNvPr id="9218" name="Rectangle 2"/>
          <p:cNvSpPr>
            <a:spLocks noGrp="1" noChangeArrowheads="1"/>
          </p:cNvSpPr>
          <p:nvPr>
            <p:ph type="title"/>
          </p:nvPr>
        </p:nvSpPr>
        <p:spPr>
          <a:xfrm>
            <a:off x="0" y="188640"/>
            <a:ext cx="9144000" cy="1152128"/>
          </a:xfrm>
        </p:spPr>
        <p:txBody>
          <a:bodyPr/>
          <a:lstStyle/>
          <a:p>
            <a:r>
              <a:rPr lang="en-GB" sz="3800" b="1" dirty="0">
                <a:solidFill>
                  <a:srgbClr val="FFFF99"/>
                </a:solidFill>
                <a:latin typeface="Arial" charset="0"/>
              </a:rPr>
              <a:t>Course completion</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2" name="Audio 1">
            <a:hlinkClick r:id="" action="ppaction://media"/>
            <a:extLst>
              <a:ext uri="{FF2B5EF4-FFF2-40B4-BE49-F238E27FC236}">
                <a16:creationId xmlns:a16="http://schemas.microsoft.com/office/drawing/2014/main" id="{2268A8FC-D138-46A7-950C-C92C3C0EE6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750059636"/>
      </p:ext>
    </p:extLst>
  </p:cSld>
  <p:clrMapOvr>
    <a:masterClrMapping/>
  </p:clrMapOvr>
  <p:transition spd="med" advTm="2819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514350" indent="-514350" algn="ctr">
              <a:spcBef>
                <a:spcPts val="0"/>
              </a:spcBef>
              <a:spcAft>
                <a:spcPts val="2400"/>
              </a:spcAft>
              <a:buAutoNum type="arabicPeriod"/>
            </a:pPr>
            <a:r>
              <a:rPr lang="en-GB" sz="2800" b="1" cap="small" dirty="0">
                <a:latin typeface="Arial" charset="0"/>
              </a:rPr>
              <a:t>Please attend the scheduled online classes!</a:t>
            </a:r>
          </a:p>
          <a:p>
            <a:pPr marL="514350" indent="-514350" algn="ctr">
              <a:spcBef>
                <a:spcPts val="0"/>
              </a:spcBef>
              <a:spcAft>
                <a:spcPts val="2400"/>
              </a:spcAft>
              <a:buAutoNum type="arabicPeriod"/>
            </a:pPr>
            <a:r>
              <a:rPr lang="en-GB" sz="2800" b="1" cap="small" dirty="0">
                <a:latin typeface="Arial" charset="0"/>
              </a:rPr>
              <a:t>Please complete and send assignments asap!</a:t>
            </a:r>
          </a:p>
          <a:p>
            <a:pPr marL="514350" indent="-514350" algn="ctr">
              <a:spcBef>
                <a:spcPts val="0"/>
              </a:spcBef>
              <a:spcAft>
                <a:spcPts val="2400"/>
              </a:spcAft>
              <a:buAutoNum type="arabicPeriod"/>
            </a:pPr>
            <a:r>
              <a:rPr lang="en-GB" sz="2800" b="1" cap="small" dirty="0">
                <a:latin typeface="Arial" charset="0"/>
              </a:rPr>
              <a:t>Please start reading the books immediately!</a:t>
            </a:r>
          </a:p>
        </p:txBody>
      </p:sp>
      <p:sp>
        <p:nvSpPr>
          <p:cNvPr id="9218" name="Rectangle 2"/>
          <p:cNvSpPr>
            <a:spLocks noGrp="1" noChangeArrowheads="1"/>
          </p:cNvSpPr>
          <p:nvPr>
            <p:ph type="title"/>
          </p:nvPr>
        </p:nvSpPr>
        <p:spPr>
          <a:xfrm>
            <a:off x="0" y="188640"/>
            <a:ext cx="9144000" cy="1152128"/>
          </a:xfrm>
        </p:spPr>
        <p:txBody>
          <a:bodyPr/>
          <a:lstStyle/>
          <a:p>
            <a:r>
              <a:rPr lang="en-GB" sz="3800" b="1" dirty="0">
                <a:solidFill>
                  <a:srgbClr val="FFFF99"/>
                </a:solidFill>
                <a:latin typeface="Arial" charset="0"/>
              </a:rPr>
              <a:t>Course completion</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3" name="Picture 2" descr="Text&#10;&#10;Description automatically generated">
            <a:extLst>
              <a:ext uri="{FF2B5EF4-FFF2-40B4-BE49-F238E27FC236}">
                <a16:creationId xmlns:a16="http://schemas.microsoft.com/office/drawing/2014/main" id="{1F8C8A55-D1E0-449C-968D-971B9A1B61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2690" y="3701022"/>
            <a:ext cx="5076056" cy="3040346"/>
          </a:xfrm>
          <a:prstGeom prst="rect">
            <a:avLst/>
          </a:prstGeom>
        </p:spPr>
      </p:pic>
      <p:pic>
        <p:nvPicPr>
          <p:cNvPr id="2" name="Audio 1">
            <a:hlinkClick r:id="" action="ppaction://media"/>
            <a:extLst>
              <a:ext uri="{FF2B5EF4-FFF2-40B4-BE49-F238E27FC236}">
                <a16:creationId xmlns:a16="http://schemas.microsoft.com/office/drawing/2014/main" id="{B71BDE88-E51E-47D0-922B-7B3BEA8DAB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285881805"/>
      </p:ext>
    </p:extLst>
  </p:cSld>
  <p:clrMapOvr>
    <a:masterClrMapping/>
  </p:clrMapOvr>
  <p:transition spd="med" advTm="2822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0" y="1556792"/>
            <a:ext cx="9144000" cy="5040560"/>
          </a:xfrm>
          <a:ln>
            <a:noFill/>
          </a:ln>
        </p:spPr>
        <p:txBody>
          <a:bodyPr/>
          <a:lstStyle/>
          <a:p>
            <a:pPr marL="514350" indent="-514350" algn="ctr">
              <a:spcBef>
                <a:spcPts val="0"/>
              </a:spcBef>
              <a:spcAft>
                <a:spcPts val="2400"/>
              </a:spcAft>
              <a:buAutoNum type="arabicPeriod"/>
            </a:pPr>
            <a:r>
              <a:rPr lang="en-GB" sz="2800" b="1" cap="small" dirty="0">
                <a:latin typeface="Arial" charset="0"/>
              </a:rPr>
              <a:t>Please attend the scheduled online classes!</a:t>
            </a:r>
          </a:p>
          <a:p>
            <a:pPr marL="514350" indent="-514350" algn="ctr">
              <a:spcBef>
                <a:spcPts val="0"/>
              </a:spcBef>
              <a:spcAft>
                <a:spcPts val="2400"/>
              </a:spcAft>
              <a:buAutoNum type="arabicPeriod"/>
            </a:pPr>
            <a:r>
              <a:rPr lang="en-GB" sz="2800" b="1" cap="small" dirty="0">
                <a:latin typeface="Arial" charset="0"/>
              </a:rPr>
              <a:t>Please complete and send assignments asap!</a:t>
            </a:r>
          </a:p>
          <a:p>
            <a:pPr marL="514350" indent="-514350" algn="ctr">
              <a:spcBef>
                <a:spcPts val="0"/>
              </a:spcBef>
              <a:spcAft>
                <a:spcPts val="2400"/>
              </a:spcAft>
              <a:buAutoNum type="arabicPeriod"/>
            </a:pPr>
            <a:r>
              <a:rPr lang="en-GB" sz="2800" b="1" cap="small" dirty="0">
                <a:latin typeface="Arial" charset="0"/>
              </a:rPr>
              <a:t>Please start reading the books immediately!</a:t>
            </a:r>
          </a:p>
          <a:p>
            <a:pPr marL="514350" indent="-514350" algn="ctr">
              <a:spcBef>
                <a:spcPts val="0"/>
              </a:spcBef>
              <a:spcAft>
                <a:spcPts val="1200"/>
              </a:spcAft>
              <a:buAutoNum type="arabicPeriod"/>
            </a:pPr>
            <a:endParaRPr lang="en-GB" sz="2800" b="1" cap="small" dirty="0">
              <a:latin typeface="Arial" charset="0"/>
            </a:endParaRPr>
          </a:p>
          <a:p>
            <a:pPr marL="514350" indent="-514350" algn="ctr">
              <a:spcBef>
                <a:spcPts val="0"/>
              </a:spcBef>
              <a:spcAft>
                <a:spcPts val="1200"/>
              </a:spcAft>
              <a:buAutoNum type="arabicPeriod"/>
            </a:pPr>
            <a:r>
              <a:rPr lang="en-GB" sz="2800" b="1" cap="small" dirty="0">
                <a:latin typeface="Arial" charset="0"/>
              </a:rPr>
              <a:t>Please go to MyCourses and familiarise yourself with all the tabs (on the left)           and their content, 3 bars make visible</a:t>
            </a:r>
          </a:p>
        </p:txBody>
      </p:sp>
      <p:sp>
        <p:nvSpPr>
          <p:cNvPr id="9218" name="Rectangle 2"/>
          <p:cNvSpPr>
            <a:spLocks noGrp="1" noChangeArrowheads="1"/>
          </p:cNvSpPr>
          <p:nvPr>
            <p:ph type="title"/>
          </p:nvPr>
        </p:nvSpPr>
        <p:spPr>
          <a:xfrm>
            <a:off x="0" y="188640"/>
            <a:ext cx="9144000" cy="1152128"/>
          </a:xfrm>
        </p:spPr>
        <p:txBody>
          <a:bodyPr/>
          <a:lstStyle/>
          <a:p>
            <a:r>
              <a:rPr lang="en-GB" sz="3800" b="1" dirty="0">
                <a:solidFill>
                  <a:srgbClr val="FFFF99"/>
                </a:solidFill>
                <a:latin typeface="Arial" charset="0"/>
              </a:rPr>
              <a:t>Course completion</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pic>
        <p:nvPicPr>
          <p:cNvPr id="2" name="Audio 1">
            <a:hlinkClick r:id="" action="ppaction://media"/>
            <a:extLst>
              <a:ext uri="{FF2B5EF4-FFF2-40B4-BE49-F238E27FC236}">
                <a16:creationId xmlns:a16="http://schemas.microsoft.com/office/drawing/2014/main" id="{79208EEB-CAEF-4DB0-B5AC-B701BF2B23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2490117684"/>
      </p:ext>
    </p:extLst>
  </p:cSld>
  <p:clrMapOvr>
    <a:masterClrMapping/>
  </p:clrMapOvr>
  <p:transition spd="med" advTm="281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179512" y="836712"/>
            <a:ext cx="4536504"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457200" indent="-457200">
              <a:spcAft>
                <a:spcPts val="18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1</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2987824" y="836712"/>
            <a:ext cx="6120680" cy="59046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pPr>
            <a:r>
              <a:rPr lang="en-GB" sz="2800" b="1" kern="0" cap="small" dirty="0">
                <a:effectLst/>
                <a:latin typeface="Arial" charset="0"/>
              </a:rPr>
              <a:t>Your case / first name starts with</a:t>
            </a:r>
          </a:p>
          <a:p>
            <a:pPr marL="0" indent="0">
              <a:spcBef>
                <a:spcPts val="0"/>
              </a:spcBef>
              <a:spcAft>
                <a:spcPts val="600"/>
              </a:spcAft>
              <a:buFontTx/>
              <a:buNone/>
            </a:pPr>
            <a:endParaRPr lang="en-US" sz="200" b="1" kern="0" dirty="0">
              <a:effectLst/>
              <a:latin typeface="Arial" panose="020B0604020202020204" pitchFamily="34" charset="0"/>
              <a:cs typeface="Arial" panose="020B0604020202020204" pitchFamily="34" charset="0"/>
            </a:endParaRP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A, B, C, D</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E, F, G</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H, I, J, K, L</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M, N, O, P</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Q, R, S, T, U</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V, W, X, Y, Z, Å, Ä, Ö</a:t>
            </a:r>
          </a:p>
          <a:p>
            <a:pPr marL="0" indent="0">
              <a:spcAft>
                <a:spcPts val="1800"/>
              </a:spcAft>
              <a:buNone/>
            </a:pPr>
            <a:r>
              <a:rPr lang="en-GB" altLang="fi-FI" sz="2400" b="1" kern="0" dirty="0">
                <a:effectLst/>
                <a:latin typeface="Arial" panose="020B0604020202020204" pitchFamily="34" charset="0"/>
                <a:cs typeface="Arial" panose="020B0604020202020204" pitchFamily="34" charset="0"/>
              </a:rPr>
              <a:t>	Or, if you have a special urge to 	do one of the others, please do.</a:t>
            </a:r>
            <a:endParaRPr lang="en-US" altLang="fi-FI" sz="2400" b="1" kern="0" dirty="0">
              <a:effectLst/>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1C8F76C1-BB48-44A3-A039-6BE4A4C633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154572421"/>
      </p:ext>
    </p:extLst>
  </p:cSld>
  <p:clrMapOvr>
    <a:masterClrMapping/>
  </p:clrMapOvr>
  <p:transition spd="med" advTm="434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2"/>
          <p:cNvSpPr txBox="1">
            <a:spLocks noChangeArrowheads="1"/>
          </p:cNvSpPr>
          <p:nvPr/>
        </p:nvSpPr>
        <p:spPr bwMode="auto">
          <a:xfrm>
            <a:off x="4644008" y="1268760"/>
            <a:ext cx="4320480" cy="936104"/>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2000" b="1" kern="0" dirty="0">
                <a:solidFill>
                  <a:srgbClr val="FFFF99"/>
                </a:solidFill>
                <a:effectLst/>
                <a:latin typeface="Arial" charset="0"/>
              </a:rPr>
            </a:br>
            <a:endParaRPr lang="en-GB" sz="20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chemeClr val="tx1"/>
                </a:solidFill>
                <a:effectLst/>
                <a:latin typeface="Arial" charset="0"/>
              </a:rPr>
              <a:t>What other reasons could be given in particular cases?</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6" name="Rectangle 2"/>
          <p:cNvSpPr txBox="1">
            <a:spLocks noChangeArrowheads="1"/>
          </p:cNvSpPr>
          <p:nvPr/>
        </p:nvSpPr>
        <p:spPr bwMode="auto">
          <a:xfrm>
            <a:off x="179512" y="1268760"/>
            <a:ext cx="4320480" cy="936104"/>
          </a:xfrm>
          <a:prstGeom prst="rect">
            <a:avLst/>
          </a:prstGeom>
          <a:noFill/>
          <a:ln w="25400">
            <a:solidFill>
              <a:srgbClr val="FFFF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1600" b="1" kern="0" dirty="0">
                <a:solidFill>
                  <a:srgbClr val="FFFF99"/>
                </a:solidFill>
                <a:effectLst/>
                <a:latin typeface="Arial" charset="0"/>
              </a:rPr>
            </a:br>
            <a:endParaRPr lang="en-GB" sz="1600" b="1" kern="0" dirty="0">
              <a:solidFill>
                <a:srgbClr val="FFFF99"/>
              </a:solidFill>
              <a:effectLst/>
              <a:latin typeface="Arial" charset="0"/>
            </a:endParaRPr>
          </a:p>
          <a:p>
            <a:endParaRPr lang="en-GB" sz="400" b="1" kern="0" dirty="0">
              <a:solidFill>
                <a:srgbClr val="FFFF99"/>
              </a:solidFill>
              <a:effectLst/>
              <a:latin typeface="Arial" charset="0"/>
            </a:endParaRPr>
          </a:p>
          <a:p>
            <a:r>
              <a:rPr lang="en-GB" sz="2200" b="1" kern="0" dirty="0">
                <a:solidFill>
                  <a:srgbClr val="FFFF00"/>
                </a:solidFill>
                <a:effectLst/>
                <a:latin typeface="Arial" charset="0"/>
              </a:rPr>
              <a:t>What are the reasons given by the CE in particular cases?</a:t>
            </a:r>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sp>
        <p:nvSpPr>
          <p:cNvPr id="8" name="Rectangle 2"/>
          <p:cNvSpPr txBox="1">
            <a:spLocks noChangeArrowheads="1"/>
          </p:cNvSpPr>
          <p:nvPr/>
        </p:nvSpPr>
        <p:spPr bwMode="auto">
          <a:xfrm>
            <a:off x="2843808" y="188640"/>
            <a:ext cx="3528392" cy="648072"/>
          </a:xfrm>
          <a:prstGeom prst="rect">
            <a:avLst/>
          </a:prstGeom>
          <a:noFill/>
          <a:ln w="25400">
            <a:solidFill>
              <a:srgbClr val="FFFF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rgbClr val="FFFF00"/>
                </a:solidFill>
                <a:effectLst/>
                <a:latin typeface="Arial" charset="0"/>
              </a:rPr>
              <a:t>Find out and report</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cxnSp>
        <p:nvCxnSpPr>
          <p:cNvPr id="9" name="Elbow Connector 8"/>
          <p:cNvCxnSpPr/>
          <p:nvPr/>
        </p:nvCxnSpPr>
        <p:spPr bwMode="auto">
          <a:xfrm rot="10800000">
            <a:off x="6516216" y="512676"/>
            <a:ext cx="1224136" cy="756084"/>
          </a:xfrm>
          <a:prstGeom prst="bentConnector3">
            <a:avLst>
              <a:gd name="adj1" fmla="val 50000"/>
            </a:avLst>
          </a:prstGeom>
          <a:solidFill>
            <a:schemeClr val="accent1"/>
          </a:solidFill>
          <a:ln w="25400" cap="flat" cmpd="sng" algn="ctr">
            <a:solidFill>
              <a:schemeClr val="tx1"/>
            </a:solidFill>
            <a:prstDash val="solid"/>
            <a:round/>
            <a:headEnd type="none" w="med" len="med"/>
            <a:tailEnd type="triangle"/>
          </a:ln>
          <a:effectLst/>
        </p:spPr>
      </p:cxnSp>
      <p:cxnSp>
        <p:nvCxnSpPr>
          <p:cNvPr id="27" name="Elbow Connector 26"/>
          <p:cNvCxnSpPr/>
          <p:nvPr/>
        </p:nvCxnSpPr>
        <p:spPr bwMode="auto">
          <a:xfrm rot="10800000">
            <a:off x="2699792" y="512675"/>
            <a:ext cx="1224136" cy="756084"/>
          </a:xfrm>
          <a:prstGeom prst="bentConnector3">
            <a:avLst>
              <a:gd name="adj1" fmla="val 152218"/>
            </a:avLst>
          </a:prstGeom>
          <a:solidFill>
            <a:schemeClr val="accent1"/>
          </a:solidFill>
          <a:ln w="25400" cap="flat" cmpd="sng" algn="ctr">
            <a:solidFill>
              <a:srgbClr val="FFFF00"/>
            </a:solidFill>
            <a:prstDash val="solid"/>
            <a:round/>
            <a:headEnd type="none" w="med" len="med"/>
            <a:tailEnd type="triangle"/>
          </a:ln>
          <a:effectLst/>
        </p:spPr>
      </p:cxnSp>
      <p:cxnSp>
        <p:nvCxnSpPr>
          <p:cNvPr id="9216" name="Straight Connector 9215"/>
          <p:cNvCxnSpPr/>
          <p:nvPr/>
        </p:nvCxnSpPr>
        <p:spPr bwMode="auto">
          <a:xfrm>
            <a:off x="4595882" y="2528900"/>
            <a:ext cx="0" cy="2016224"/>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9219" name="Straight Connector 9218"/>
          <p:cNvCxnSpPr>
            <a:cxnSpLocks/>
          </p:cNvCxnSpPr>
          <p:nvPr/>
        </p:nvCxnSpPr>
        <p:spPr bwMode="auto">
          <a:xfrm flipH="1">
            <a:off x="3707904"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H="1">
            <a:off x="4535996" y="4545124"/>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3707904"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flipH="1">
            <a:off x="4535996" y="378904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8" name="Straight Connector 47"/>
          <p:cNvCxnSpPr/>
          <p:nvPr/>
        </p:nvCxnSpPr>
        <p:spPr bwMode="auto">
          <a:xfrm flipH="1">
            <a:off x="3707904"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flipH="1">
            <a:off x="4535996" y="2955410"/>
            <a:ext cx="900100" cy="0"/>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9227" name="Straight Arrow Connector 9226"/>
          <p:cNvCxnSpPr/>
          <p:nvPr/>
        </p:nvCxnSpPr>
        <p:spPr bwMode="auto">
          <a:xfrm flipV="1">
            <a:off x="4591251" y="2251438"/>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55" name="Straight Arrow Connector 54"/>
          <p:cNvCxnSpPr/>
          <p:nvPr/>
        </p:nvCxnSpPr>
        <p:spPr bwMode="auto">
          <a:xfrm flipH="1" flipV="1">
            <a:off x="4220701" y="2254870"/>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62" name="Rectangle 2"/>
          <p:cNvSpPr txBox="1">
            <a:spLocks noChangeArrowheads="1"/>
          </p:cNvSpPr>
          <p:nvPr/>
        </p:nvSpPr>
        <p:spPr bwMode="auto">
          <a:xfrm>
            <a:off x="179512" y="5306746"/>
            <a:ext cx="8784976" cy="1290606"/>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br>
              <a:rPr lang="en-GB" sz="3900" b="1" kern="0" dirty="0">
                <a:solidFill>
                  <a:srgbClr val="FFFF99"/>
                </a:solidFill>
                <a:effectLst/>
                <a:latin typeface="Arial" charset="0"/>
              </a:rPr>
            </a:br>
            <a:r>
              <a:rPr lang="en-GB" sz="2200" b="1" kern="0" dirty="0">
                <a:solidFill>
                  <a:schemeClr val="tx1"/>
                </a:solidFill>
                <a:effectLst/>
                <a:latin typeface="Arial" charset="0"/>
              </a:rPr>
              <a:t>The background in the different approaches and theories will be provided by lectures, guest lectures, and reading material.</a:t>
            </a:r>
          </a:p>
          <a:p>
            <a:r>
              <a:rPr lang="en-GB" sz="2200" b="1" kern="0" dirty="0">
                <a:solidFill>
                  <a:schemeClr val="tx1"/>
                </a:solidFill>
                <a:effectLst/>
                <a:latin typeface="Arial" charset="0"/>
              </a:rPr>
              <a:t>Everything is geared towards your investigation and reporting. </a:t>
            </a:r>
          </a:p>
          <a:p>
            <a:br>
              <a:rPr lang="en-GB" sz="400" b="1" kern="0" dirty="0">
                <a:solidFill>
                  <a:srgbClr val="FFFF99"/>
                </a:solidFill>
                <a:effectLst/>
                <a:latin typeface="Arial" charset="0"/>
              </a:rPr>
            </a:br>
            <a:r>
              <a:rPr lang="fi-FI" sz="3800" b="1" kern="0" dirty="0">
                <a:solidFill>
                  <a:srgbClr val="FFFF99"/>
                </a:solidFill>
                <a:effectLst/>
                <a:latin typeface="Arial" charset="0"/>
              </a:rPr>
              <a:t> </a:t>
            </a:r>
            <a:endParaRPr lang="fi-FI" sz="3800" b="1" kern="0" dirty="0">
              <a:solidFill>
                <a:srgbClr val="99CCFF"/>
              </a:solidFill>
              <a:effectLst/>
              <a:latin typeface="Arial" charset="0"/>
            </a:endParaRPr>
          </a:p>
        </p:txBody>
      </p:sp>
      <p:cxnSp>
        <p:nvCxnSpPr>
          <p:cNvPr id="63" name="Straight Arrow Connector 62"/>
          <p:cNvCxnSpPr/>
          <p:nvPr/>
        </p:nvCxnSpPr>
        <p:spPr bwMode="auto">
          <a:xfrm flipV="1">
            <a:off x="4591047" y="5013176"/>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4" name="Straight Arrow Connector 63"/>
          <p:cNvCxnSpPr/>
          <p:nvPr/>
        </p:nvCxnSpPr>
        <p:spPr bwMode="auto">
          <a:xfrm flipH="1" flipV="1">
            <a:off x="4220497" y="5016608"/>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5" name="Straight Arrow Connector 64"/>
          <p:cNvCxnSpPr/>
          <p:nvPr/>
        </p:nvCxnSpPr>
        <p:spPr bwMode="auto">
          <a:xfrm flipV="1">
            <a:off x="5704058" y="5006544"/>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6" name="Straight Arrow Connector 65"/>
          <p:cNvCxnSpPr/>
          <p:nvPr/>
        </p:nvCxnSpPr>
        <p:spPr bwMode="auto">
          <a:xfrm flipH="1" flipV="1">
            <a:off x="3131840" y="5009976"/>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7" name="Straight Arrow Connector 66"/>
          <p:cNvCxnSpPr/>
          <p:nvPr/>
        </p:nvCxnSpPr>
        <p:spPr bwMode="auto">
          <a:xfrm flipV="1">
            <a:off x="6748471" y="5013176"/>
            <a:ext cx="379813" cy="29426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cxnSp>
        <p:nvCxnSpPr>
          <p:cNvPr id="68" name="Straight Arrow Connector 67"/>
          <p:cNvCxnSpPr/>
          <p:nvPr/>
        </p:nvCxnSpPr>
        <p:spPr bwMode="auto">
          <a:xfrm flipH="1" flipV="1">
            <a:off x="2104180" y="5031662"/>
            <a:ext cx="363060" cy="278261"/>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35" name="Rectangle 2">
            <a:extLst>
              <a:ext uri="{FF2B5EF4-FFF2-40B4-BE49-F238E27FC236}">
                <a16:creationId xmlns:a16="http://schemas.microsoft.com/office/drawing/2014/main" id="{5B7F8CBF-4257-4407-BF01-D3CFB57A4CEC}"/>
              </a:ext>
            </a:extLst>
          </p:cNvPr>
          <p:cNvSpPr txBox="1">
            <a:spLocks noChangeArrowheads="1"/>
          </p:cNvSpPr>
          <p:nvPr/>
        </p:nvSpPr>
        <p:spPr bwMode="auto">
          <a:xfrm>
            <a:off x="179512" y="2636912"/>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(business)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6" name="Rectangle 2">
            <a:extLst>
              <a:ext uri="{FF2B5EF4-FFF2-40B4-BE49-F238E27FC236}">
                <a16:creationId xmlns:a16="http://schemas.microsoft.com/office/drawing/2014/main" id="{AD389998-8A77-4127-80B0-3877A80B686D}"/>
              </a:ext>
            </a:extLst>
          </p:cNvPr>
          <p:cNvSpPr txBox="1">
            <a:spLocks noChangeArrowheads="1"/>
          </p:cNvSpPr>
          <p:nvPr/>
        </p:nvSpPr>
        <p:spPr bwMode="auto">
          <a:xfrm>
            <a:off x="179512"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CSR (critical &amp; political)</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7" name="Rectangle 2">
            <a:extLst>
              <a:ext uri="{FF2B5EF4-FFF2-40B4-BE49-F238E27FC236}">
                <a16:creationId xmlns:a16="http://schemas.microsoft.com/office/drawing/2014/main" id="{E4F3AF31-E98D-4D2A-B234-759AD2CF0A5F}"/>
              </a:ext>
            </a:extLst>
          </p:cNvPr>
          <p:cNvSpPr txBox="1">
            <a:spLocks noChangeArrowheads="1"/>
          </p:cNvSpPr>
          <p:nvPr/>
        </p:nvSpPr>
        <p:spPr bwMode="auto">
          <a:xfrm>
            <a:off x="5436096" y="2631374"/>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Theories of justice</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8" name="Rectangle 2">
            <a:extLst>
              <a:ext uri="{FF2B5EF4-FFF2-40B4-BE49-F238E27FC236}">
                <a16:creationId xmlns:a16="http://schemas.microsoft.com/office/drawing/2014/main" id="{354D8373-8789-4E55-A6FF-489B758CADBE}"/>
              </a:ext>
            </a:extLst>
          </p:cNvPr>
          <p:cNvSpPr txBox="1">
            <a:spLocks noChangeArrowheads="1"/>
          </p:cNvSpPr>
          <p:nvPr/>
        </p:nvSpPr>
        <p:spPr bwMode="auto">
          <a:xfrm>
            <a:off x="5436096" y="3429000"/>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Moral theories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39" name="Rectangle 2">
            <a:extLst>
              <a:ext uri="{FF2B5EF4-FFF2-40B4-BE49-F238E27FC236}">
                <a16:creationId xmlns:a16="http://schemas.microsoft.com/office/drawing/2014/main" id="{46946B39-D86E-4646-B10A-42DE783EDB72}"/>
              </a:ext>
            </a:extLst>
          </p:cNvPr>
          <p:cNvSpPr txBox="1">
            <a:spLocks noChangeArrowheads="1"/>
          </p:cNvSpPr>
          <p:nvPr/>
        </p:nvSpPr>
        <p:spPr bwMode="auto">
          <a:xfrm>
            <a:off x="179512"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r>
              <a:rPr lang="en-GB" sz="2200" b="1" kern="0" dirty="0">
                <a:solidFill>
                  <a:schemeClr val="tx1"/>
                </a:solidFill>
                <a:effectLst/>
                <a:latin typeface="Arial" charset="0"/>
              </a:rPr>
              <a:t>Business ethics</a:t>
            </a:r>
          </a:p>
          <a:p>
            <a:r>
              <a:rPr lang="fi-FI" sz="400" b="1" kern="0" dirty="0">
                <a:solidFill>
                  <a:srgbClr val="FFFF99"/>
                </a:solidFill>
                <a:effectLst/>
                <a:latin typeface="Arial" charset="0"/>
              </a:rPr>
              <a:t> </a:t>
            </a:r>
            <a:endParaRPr lang="fi-FI" sz="400" b="1" kern="0" dirty="0">
              <a:solidFill>
                <a:srgbClr val="99CCFF"/>
              </a:solidFill>
              <a:effectLst/>
              <a:latin typeface="Arial" charset="0"/>
            </a:endParaRPr>
          </a:p>
        </p:txBody>
      </p:sp>
      <p:sp>
        <p:nvSpPr>
          <p:cNvPr id="40" name="Rectangle 2">
            <a:extLst>
              <a:ext uri="{FF2B5EF4-FFF2-40B4-BE49-F238E27FC236}">
                <a16:creationId xmlns:a16="http://schemas.microsoft.com/office/drawing/2014/main" id="{35BC6623-6D6B-48BA-A7BC-F29CC20102C4}"/>
              </a:ext>
            </a:extLst>
          </p:cNvPr>
          <p:cNvSpPr txBox="1">
            <a:spLocks noChangeArrowheads="1"/>
          </p:cNvSpPr>
          <p:nvPr/>
        </p:nvSpPr>
        <p:spPr bwMode="auto">
          <a:xfrm>
            <a:off x="5436096" y="4221088"/>
            <a:ext cx="3528392" cy="648072"/>
          </a:xfrm>
          <a:prstGeom prst="rect">
            <a:avLst/>
          </a:prstGeom>
          <a:noFill/>
          <a:ln w="25400">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endParaRPr lang="en-GB" sz="100" b="1" kern="0" dirty="0">
              <a:solidFill>
                <a:srgbClr val="FFFF99"/>
              </a:solidFill>
              <a:effectLst/>
              <a:latin typeface="Arial" charset="0"/>
            </a:endParaRPr>
          </a:p>
          <a:p>
            <a:pPr lvl="0"/>
            <a:r>
              <a:rPr lang="en-GB" sz="2200" b="1" kern="0" dirty="0">
                <a:solidFill>
                  <a:srgbClr val="FFFFFF"/>
                </a:solidFill>
                <a:effectLst/>
                <a:latin typeface="Arial" charset="0"/>
                <a:ea typeface="+mn-ea"/>
                <a:cs typeface="+mn-cs"/>
              </a:rPr>
              <a:t>Sustainability</a:t>
            </a:r>
          </a:p>
          <a:p>
            <a:endParaRPr lang="fi-FI" sz="400" b="1" kern="0" dirty="0">
              <a:solidFill>
                <a:srgbClr val="99CCFF"/>
              </a:solidFill>
              <a:effectLst/>
              <a:latin typeface="Arial" charset="0"/>
            </a:endParaRPr>
          </a:p>
        </p:txBody>
      </p:sp>
      <p:pic>
        <p:nvPicPr>
          <p:cNvPr id="2" name="Audio 1">
            <a:hlinkClick r:id="" action="ppaction://media"/>
            <a:extLst>
              <a:ext uri="{FF2B5EF4-FFF2-40B4-BE49-F238E27FC236}">
                <a16:creationId xmlns:a16="http://schemas.microsoft.com/office/drawing/2014/main" id="{0F886BAE-D0C8-4E57-8CB6-06ACF845D0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1951058582"/>
      </p:ext>
    </p:extLst>
  </p:cSld>
  <p:clrMapOvr>
    <a:masterClrMapping/>
  </p:clrMapOvr>
  <p:transition spd="med" advTm="117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179512" y="836712"/>
            <a:ext cx="4536504"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457200" indent="-457200">
              <a:spcAft>
                <a:spcPts val="18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1</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3995936" y="836712"/>
            <a:ext cx="5112568" cy="48245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pPr>
            <a:r>
              <a:rPr lang="en-GB" sz="2800" b="1" kern="0" cap="small" dirty="0">
                <a:effectLst/>
                <a:latin typeface="Arial" charset="0"/>
              </a:rPr>
              <a:t>Find out and report</a:t>
            </a:r>
          </a:p>
          <a:p>
            <a:pPr marL="0" indent="0">
              <a:spcBef>
                <a:spcPts val="0"/>
              </a:spcBef>
              <a:spcAft>
                <a:spcPts val="600"/>
              </a:spcAft>
              <a:buFontTx/>
              <a:buNone/>
            </a:pPr>
            <a:endParaRPr lang="en-US" sz="200" b="1" kern="0" dirty="0">
              <a:effectLst/>
              <a:latin typeface="Arial" panose="020B0604020202020204" pitchFamily="34" charset="0"/>
              <a:cs typeface="Arial" panose="020B0604020202020204" pitchFamily="34" charset="0"/>
            </a:endParaRP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What does the company do?</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What reasons did the Council on Ethics / Norges Bank give for its exclusion and when?</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How much was divested?</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Was there a market impact?</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How did the company react?</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Was there a public reaction?</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Has the ban been lifted since?</a:t>
            </a:r>
          </a:p>
          <a:p>
            <a:endParaRPr lang="en-US" altLang="fi-FI" sz="2400" b="1" kern="0" dirty="0">
              <a:effectLst/>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A8A5646E-23ED-4283-B7DB-6851C77ABB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363353452"/>
      </p:ext>
    </p:extLst>
  </p:cSld>
  <p:clrMapOvr>
    <a:masterClrMapping/>
  </p:clrMapOvr>
  <p:transition spd="med" advTm="345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sz="half" idx="1"/>
          </p:nvPr>
        </p:nvSpPr>
        <p:spPr>
          <a:xfrm flipH="1">
            <a:off x="179512" y="836712"/>
            <a:ext cx="4536504" cy="5040560"/>
          </a:xfrm>
          <a:ln>
            <a:noFill/>
          </a:ln>
        </p:spPr>
        <p:txBody>
          <a:bodyPr/>
          <a:lstStyle/>
          <a:p>
            <a:pPr marL="0" indent="0">
              <a:spcBef>
                <a:spcPts val="0"/>
              </a:spcBef>
              <a:spcAft>
                <a:spcPts val="1200"/>
              </a:spcAft>
              <a:buNone/>
            </a:pPr>
            <a:r>
              <a:rPr lang="en-GB" sz="2800" b="1" cap="small" dirty="0">
                <a:latin typeface="Arial" charset="0"/>
              </a:rPr>
              <a:t>    Cases</a:t>
            </a:r>
          </a:p>
          <a:p>
            <a:pPr marL="0" indent="0">
              <a:spcBef>
                <a:spcPts val="0"/>
              </a:spcBef>
              <a:spcAft>
                <a:spcPts val="600"/>
              </a:spcAft>
              <a:buNone/>
            </a:pPr>
            <a:endParaRPr lang="en-US" sz="400" b="1" dirty="0">
              <a:latin typeface="Arial" panose="020B0604020202020204" pitchFamily="34" charset="0"/>
              <a:cs typeface="Arial" panose="020B0604020202020204" pitchFamily="34" charset="0"/>
            </a:endParaRPr>
          </a:p>
          <a:p>
            <a:pPr marL="457200" indent="-457200">
              <a:spcAft>
                <a:spcPts val="1800"/>
              </a:spcAft>
              <a:buFont typeface="+mj-lt"/>
              <a:buAutoNum type="arabicPeriod"/>
            </a:pPr>
            <a:r>
              <a:rPr lang="en-US" altLang="fi-FI" sz="2400" b="1" dirty="0">
                <a:latin typeface="Arial" panose="020B0604020202020204" pitchFamily="34" charset="0"/>
                <a:cs typeface="Arial" panose="020B0604020202020204" pitchFamily="34" charset="0"/>
              </a:rPr>
              <a:t>Walmart</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Imperial Tobacco</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Lockheed Martin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Jacobs Engineering</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ZTE Corporation</a:t>
            </a:r>
          </a:p>
          <a:p>
            <a:pPr marL="457200" indent="-457200">
              <a:spcAft>
                <a:spcPts val="1800"/>
              </a:spcAft>
              <a:buFont typeface="+mj-lt"/>
              <a:buAutoNum type="arabicPeriod"/>
            </a:pPr>
            <a:r>
              <a:rPr lang="fi-FI" altLang="fi-FI" sz="2400" b="1" dirty="0">
                <a:latin typeface="Arial" panose="020B0604020202020204" pitchFamily="34" charset="0"/>
                <a:cs typeface="Arial" panose="020B0604020202020204" pitchFamily="34" charset="0"/>
              </a:rPr>
              <a:t>Kosmos Energy</a:t>
            </a:r>
            <a:endParaRPr lang="en-US" altLang="fi-FI" sz="2400" b="1" dirty="0">
              <a:latin typeface="Arial" panose="020B0604020202020204" pitchFamily="34" charset="0"/>
              <a:cs typeface="Arial" panose="020B0604020202020204" pitchFamily="34" charset="0"/>
            </a:endParaRPr>
          </a:p>
        </p:txBody>
      </p:sp>
      <p:sp>
        <p:nvSpPr>
          <p:cNvPr id="9218" name="Rectangle 2"/>
          <p:cNvSpPr>
            <a:spLocks noGrp="1" noChangeArrowheads="1"/>
          </p:cNvSpPr>
          <p:nvPr>
            <p:ph type="title"/>
          </p:nvPr>
        </p:nvSpPr>
        <p:spPr>
          <a:xfrm>
            <a:off x="35496" y="0"/>
            <a:ext cx="9073008" cy="980728"/>
          </a:xfrm>
        </p:spPr>
        <p:txBody>
          <a:bodyPr/>
          <a:lstStyle/>
          <a:p>
            <a:r>
              <a:rPr lang="en-GB" sz="3800" b="1" dirty="0">
                <a:solidFill>
                  <a:schemeClr val="tx2">
                    <a:lumMod val="20000"/>
                    <a:lumOff val="80000"/>
                  </a:schemeClr>
                </a:solidFill>
                <a:latin typeface="Arial" charset="0"/>
              </a:rPr>
              <a:t>Personal assignment 1</a:t>
            </a:r>
            <a:br>
              <a:rPr lang="en-GB" sz="3800" b="1" dirty="0">
                <a:solidFill>
                  <a:srgbClr val="FFFF99"/>
                </a:solidFill>
                <a:latin typeface="Arial" charset="0"/>
              </a:rPr>
            </a:br>
            <a:endParaRPr lang="en-GB" sz="1200" b="1" dirty="0">
              <a:solidFill>
                <a:srgbClr val="99CCFF"/>
              </a:solidFill>
              <a:latin typeface="Arial" charset="0"/>
            </a:endParaRPr>
          </a:p>
        </p:txBody>
      </p:sp>
      <p:sp>
        <p:nvSpPr>
          <p:cNvPr id="9220" name="Rectangle 4"/>
          <p:cNvSpPr>
            <a:spLocks noGrp="1" noChangeArrowheads="1"/>
          </p:cNvSpPr>
          <p:nvPr>
            <p:ph sz="half" idx="2"/>
          </p:nvPr>
        </p:nvSpPr>
        <p:spPr>
          <a:xfrm flipH="1">
            <a:off x="9144000" y="1600200"/>
            <a:ext cx="69850" cy="4525963"/>
          </a:xfrm>
        </p:spPr>
        <p:txBody>
          <a:bodyPr/>
          <a:lstStyle/>
          <a:p>
            <a:pPr>
              <a:lnSpc>
                <a:spcPct val="80000"/>
              </a:lnSpc>
              <a:buNone/>
            </a:pPr>
            <a:r>
              <a:rPr lang="fi-FI" sz="400" dirty="0"/>
              <a:t> </a:t>
            </a:r>
          </a:p>
        </p:txBody>
      </p:sp>
      <p:sp>
        <p:nvSpPr>
          <p:cNvPr id="5" name="Rectangle 3"/>
          <p:cNvSpPr txBox="1">
            <a:spLocks noChangeArrowheads="1"/>
          </p:cNvSpPr>
          <p:nvPr/>
        </p:nvSpPr>
        <p:spPr bwMode="auto">
          <a:xfrm flipH="1">
            <a:off x="3995936" y="836712"/>
            <a:ext cx="5112568" cy="48245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pPr>
            <a:r>
              <a:rPr lang="en-GB" sz="2800" b="1" kern="0" cap="small" dirty="0">
                <a:effectLst/>
                <a:latin typeface="Arial" charset="0"/>
              </a:rPr>
              <a:t>Find out and report</a:t>
            </a:r>
          </a:p>
          <a:p>
            <a:pPr marL="0" indent="0">
              <a:spcBef>
                <a:spcPts val="0"/>
              </a:spcBef>
              <a:spcAft>
                <a:spcPts val="600"/>
              </a:spcAft>
              <a:buFontTx/>
              <a:buNone/>
            </a:pPr>
            <a:endParaRPr lang="en-US" sz="200" b="1" kern="0" dirty="0">
              <a:effectLst/>
              <a:latin typeface="Arial" panose="020B0604020202020204" pitchFamily="34" charset="0"/>
              <a:cs typeface="Arial" panose="020B0604020202020204" pitchFamily="34" charset="0"/>
            </a:endParaRP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What does the company do?</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What reasons did the Council on Ethics / Norges Bank give for its exclusion and when?</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How much was divested?</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Was there a market impact?</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How did the company react?</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Was there a public reaction?</a:t>
            </a:r>
          </a:p>
          <a:p>
            <a:pPr marL="457200" indent="-457200">
              <a:buFont typeface="+mj-lt"/>
              <a:buAutoNum type="alphaLcPeriod"/>
            </a:pPr>
            <a:r>
              <a:rPr lang="en-GB" altLang="fi-FI" sz="2400" b="1" kern="0" dirty="0">
                <a:effectLst/>
                <a:latin typeface="Arial" panose="020B0604020202020204" pitchFamily="34" charset="0"/>
                <a:cs typeface="Arial" panose="020B0604020202020204" pitchFamily="34" charset="0"/>
              </a:rPr>
              <a:t>Has the ban been lifted since?</a:t>
            </a:r>
          </a:p>
          <a:p>
            <a:endParaRPr lang="en-US" altLang="fi-FI" sz="2400" b="1" kern="0" dirty="0">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flipH="1">
            <a:off x="107504" y="5661249"/>
            <a:ext cx="8928992" cy="1052736"/>
          </a:xfrm>
          <a:prstGeom prst="rect">
            <a:avLst/>
          </a:prstGeom>
          <a:noFill/>
          <a:ln w="38100">
            <a:solidFill>
              <a:schemeClr val="tx2">
                <a:lumMod val="20000"/>
                <a:lumOff val="80000"/>
              </a:schemeClr>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gn="ctr">
              <a:spcBef>
                <a:spcPts val="0"/>
              </a:spcBef>
              <a:spcAft>
                <a:spcPts val="1200"/>
              </a:spcAft>
              <a:buFontTx/>
              <a:buNone/>
            </a:pPr>
            <a:r>
              <a:rPr lang="en-GB" sz="2400" b="1" kern="0" dirty="0">
                <a:effectLst/>
                <a:latin typeface="Arial" charset="0"/>
                <a:hlinkClick r:id="rId5"/>
              </a:rPr>
              <a:t>http://etikkradet.no/en/</a:t>
            </a:r>
            <a:r>
              <a:rPr lang="en-GB" sz="2400" b="1" kern="0" dirty="0">
                <a:effectLst/>
                <a:latin typeface="Arial" charset="0"/>
              </a:rPr>
              <a:t> </a:t>
            </a:r>
            <a:r>
              <a:rPr lang="en-GB" sz="2400" b="1" kern="0" dirty="0">
                <a:solidFill>
                  <a:schemeClr val="tx2">
                    <a:lumMod val="20000"/>
                    <a:lumOff val="80000"/>
                  </a:schemeClr>
                </a:solidFill>
                <a:effectLst/>
                <a:latin typeface="Arial" charset="0"/>
              </a:rPr>
              <a:t>+ Google for further details.</a:t>
            </a:r>
          </a:p>
          <a:p>
            <a:pPr marL="0" indent="0" algn="ctr">
              <a:spcBef>
                <a:spcPts val="0"/>
              </a:spcBef>
              <a:spcAft>
                <a:spcPts val="1200"/>
              </a:spcAft>
              <a:buFontTx/>
              <a:buNone/>
            </a:pPr>
            <a:r>
              <a:rPr lang="en-GB" sz="2400" b="1" kern="0" dirty="0">
                <a:solidFill>
                  <a:schemeClr val="tx2">
                    <a:lumMod val="20000"/>
                    <a:lumOff val="80000"/>
                  </a:schemeClr>
                </a:solidFill>
                <a:effectLst/>
                <a:latin typeface="Arial" charset="0"/>
              </a:rPr>
              <a:t>= e.g. “Norwegian fund excludes [+ company]”</a:t>
            </a:r>
          </a:p>
          <a:p>
            <a:pPr marL="0" indent="0" algn="ctr">
              <a:spcBef>
                <a:spcPts val="0"/>
              </a:spcBef>
              <a:spcAft>
                <a:spcPts val="1200"/>
              </a:spcAft>
              <a:buFontTx/>
              <a:buNone/>
            </a:pPr>
            <a:endParaRPr lang="en-GB" sz="2400" b="1" kern="0" dirty="0">
              <a:effectLst/>
              <a:latin typeface="Arial" charset="0"/>
            </a:endParaRPr>
          </a:p>
        </p:txBody>
      </p:sp>
      <p:pic>
        <p:nvPicPr>
          <p:cNvPr id="3" name="Audio 2">
            <a:hlinkClick r:id="" action="ppaction://media"/>
            <a:extLst>
              <a:ext uri="{FF2B5EF4-FFF2-40B4-BE49-F238E27FC236}">
                <a16:creationId xmlns:a16="http://schemas.microsoft.com/office/drawing/2014/main" id="{DB636DE5-DA1C-4B0A-BB45-748F7572DB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3625" y="6397625"/>
            <a:ext cx="244475" cy="244475"/>
          </a:xfrm>
          <a:prstGeom prst="rect">
            <a:avLst/>
          </a:prstGeom>
        </p:spPr>
      </p:pic>
    </p:spTree>
    <p:extLst>
      <p:ext uri="{BB962C8B-B14F-4D97-AF65-F5344CB8AC3E}">
        <p14:creationId xmlns:p14="http://schemas.microsoft.com/office/powerpoint/2010/main" val="748041239"/>
      </p:ext>
    </p:extLst>
  </p:cSld>
  <p:clrMapOvr>
    <a:masterClrMapping/>
  </p:clrMapOvr>
  <p:transition spd="med" advTm="4333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letusrakenne">
  <a:themeElements>
    <a:clrScheme name="Oletusrakenne 9">
      <a:dk1>
        <a:srgbClr val="FFFF66"/>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fontScheme name="Oletusraken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Oletusrakenn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letusrakenn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letusrakenn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letusrakenn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letusrakenn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letusrakenn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letusrakenn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letusrakenne 8">
        <a:dk1>
          <a:srgbClr val="000000"/>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clrMap bg1="dk2" tx1="lt1" bg2="dk1" tx2="lt2" accent1="accent1" accent2="accent2" accent3="accent3" accent4="accent4" accent5="accent5" accent6="accent6" hlink="hlink" folHlink="folHlink"/>
    </a:extraClrScheme>
    <a:extraClrScheme>
      <a:clrScheme name="Oletusrakenne 9">
        <a:dk1>
          <a:srgbClr val="FFFF66"/>
        </a:dk1>
        <a:lt1>
          <a:srgbClr val="FFFFFF"/>
        </a:lt1>
        <a:dk2>
          <a:srgbClr val="000000"/>
        </a:dk2>
        <a:lt2>
          <a:srgbClr val="FFFF00"/>
        </a:lt2>
        <a:accent1>
          <a:srgbClr val="00CC99"/>
        </a:accent1>
        <a:accent2>
          <a:srgbClr val="FF66CC"/>
        </a:accent2>
        <a:accent3>
          <a:srgbClr val="AAAAAA"/>
        </a:accent3>
        <a:accent4>
          <a:srgbClr val="DADADA"/>
        </a:accent4>
        <a:accent5>
          <a:srgbClr val="AAE2CA"/>
        </a:accent5>
        <a:accent6>
          <a:srgbClr val="E75CB9"/>
        </a:accent6>
        <a:hlink>
          <a:srgbClr val="FF6699"/>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Compass</Template>
  <TotalTime>253738</TotalTime>
  <Words>5682</Words>
  <Application>Microsoft Office PowerPoint</Application>
  <PresentationFormat>On-screen Show (4:3)</PresentationFormat>
  <Paragraphs>924</Paragraphs>
  <Slides>101</Slides>
  <Notes>90</Notes>
  <HiddenSlides>0</HiddenSlides>
  <MMClips>93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101</vt:i4>
      </vt:variant>
    </vt:vector>
  </HeadingPairs>
  <TitlesOfParts>
    <vt:vector size="104" baseType="lpstr">
      <vt:lpstr>Arial</vt:lpstr>
      <vt:lpstr>Times New Roman</vt:lpstr>
      <vt:lpstr>Oletusrakenne</vt:lpstr>
      <vt:lpstr>  Responsibility in Business  </vt:lpstr>
      <vt:lpstr>  Responsibility in Business  </vt:lpstr>
      <vt:lpstr>  Responsibility in Business  </vt:lpstr>
      <vt:lpstr>  Responsibility in Business  </vt:lpstr>
      <vt:lpstr>  Responsibility in Business  </vt:lpstr>
      <vt:lpstr>  Responsibility in Business  </vt:lpstr>
      <vt:lpstr>  Responsibility in Business  </vt:lpstr>
      <vt:lpstr>  Responsibility in Business  </vt:lpstr>
      <vt:lpstr>PowerPoint Presentation</vt:lpstr>
      <vt:lpstr>                  The Dan River Incident  </vt:lpstr>
      <vt:lpstr>                  The Dan River Incident  </vt:lpstr>
      <vt:lpstr>                  The Dan River Incident  </vt:lpstr>
      <vt:lpstr>                  The Dan River Incident  </vt:lpstr>
      <vt:lpstr>                  The Dan River Incident  </vt:lpstr>
      <vt:lpstr>                  The Dan River Incident  </vt:lpstr>
      <vt:lpstr> So who is to blame?  </vt:lpstr>
      <vt:lpstr>PowerPoint Presentation</vt:lpstr>
      <vt:lpstr>                          Duke Energy  </vt:lpstr>
      <vt:lpstr>                          Duke Energy  </vt:lpstr>
      <vt:lpstr>                          Duke Energy  </vt:lpstr>
      <vt:lpstr>                          Duke Energy  </vt:lpstr>
      <vt:lpstr>                          Duke Energy  </vt:lpstr>
      <vt:lpstr>                          Duke Energy  </vt:lpstr>
      <vt:lpstr>                          Duke Energy  </vt:lpstr>
      <vt:lpstr> The Government Pension Fund of Norway excluded Duke Energy?  </vt:lpstr>
      <vt:lpstr> The Government Pension Fund of Norway excluded Duke Energy?  </vt:lpstr>
      <vt:lpstr>PowerPoint Presentation</vt:lpstr>
      <vt:lpstr> Government Pension Fund of Norway  </vt:lpstr>
      <vt:lpstr> Government Pension Fund of Norway  </vt:lpstr>
      <vt:lpstr> Government Pension Fund of Norway  </vt:lpstr>
      <vt:lpstr> Government Pension Fund of Norway  </vt:lpstr>
      <vt:lpstr> Government Pension Fund Global  </vt:lpstr>
      <vt:lpstr> Government Pension Fund Global  </vt:lpstr>
      <vt:lpstr> Government Pension Fund Global  </vt:lpstr>
      <vt:lpstr> Government Pension Fund Global  </vt:lpstr>
      <vt:lpstr> Government Pension Fund Global  </vt:lpstr>
      <vt:lpstr> Government Pension Fund Global  </vt:lpstr>
      <vt:lpstr> Government Pension Fund Global  </vt:lpstr>
      <vt:lpstr> Government Pension Fund Global  </vt:lpstr>
      <vt:lpstr> Government Pension Fund Global  </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 What size of investments (and so divestments)    are we talking about?  </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 What do we know so far?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 what exactly are the grounds on which the Council on Ethics makes its recommendations?  </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Council on Ethics For the Norwegian Government Pension Fund Global</vt:lpstr>
      <vt:lpstr> What are our questions, then?  </vt:lpstr>
      <vt:lpstr>PowerPoint Presentation</vt:lpstr>
      <vt:lpstr>PowerPoint Presentation</vt:lpstr>
      <vt:lpstr>PowerPoint Presentation</vt:lpstr>
      <vt:lpstr>PowerPoint Presentation</vt:lpstr>
      <vt:lpstr>PowerPoint Presentation</vt:lpstr>
      <vt:lpstr>PowerPoint Presentation</vt:lpstr>
      <vt:lpstr>Course completion </vt:lpstr>
      <vt:lpstr>Course completion </vt:lpstr>
      <vt:lpstr>Course completion </vt:lpstr>
      <vt:lpstr>Course completion </vt:lpstr>
      <vt:lpstr>Course completion </vt:lpstr>
      <vt:lpstr>Personal assignment 1 </vt:lpstr>
      <vt:lpstr>PowerPoint Presentation</vt:lpstr>
      <vt:lpstr>Personal assignment 1 </vt:lpstr>
      <vt:lpstr>Personal assignment 1 </vt:lpstr>
      <vt:lpstr>Personal assignment 1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Bag Seminar 20.01.09</dc:title>
  <dc:creator>Matti Hayry</dc:creator>
  <cp:lastModifiedBy>Häyry Matti</cp:lastModifiedBy>
  <cp:revision>1093</cp:revision>
  <cp:lastPrinted>2015-11-06T16:35:24Z</cp:lastPrinted>
  <dcterms:created xsi:type="dcterms:W3CDTF">2003-08-20T07:46:50Z</dcterms:created>
  <dcterms:modified xsi:type="dcterms:W3CDTF">2021-03-04T13:41:10Z</dcterms:modified>
</cp:coreProperties>
</file>