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5"/>
  </p:notesMasterIdLst>
  <p:sldIdLst>
    <p:sldId id="256" r:id="rId4"/>
    <p:sldId id="257" r:id="rId5"/>
    <p:sldId id="258" r:id="rId6"/>
    <p:sldId id="259" r:id="rId7"/>
    <p:sldId id="524" r:id="rId8"/>
    <p:sldId id="300" r:id="rId9"/>
    <p:sldId id="301" r:id="rId10"/>
    <p:sldId id="302" r:id="rId11"/>
    <p:sldId id="303" r:id="rId12"/>
    <p:sldId id="304" r:id="rId13"/>
    <p:sldId id="305" r:id="rId14"/>
    <p:sldId id="306" r:id="rId15"/>
    <p:sldId id="307" r:id="rId16"/>
    <p:sldId id="308" r:id="rId17"/>
    <p:sldId id="320" r:id="rId18"/>
    <p:sldId id="390" r:id="rId19"/>
    <p:sldId id="321" r:id="rId20"/>
    <p:sldId id="309" r:id="rId21"/>
    <p:sldId id="313" r:id="rId22"/>
    <p:sldId id="310" r:id="rId23"/>
    <p:sldId id="260" r:id="rId24"/>
    <p:sldId id="449" r:id="rId25"/>
    <p:sldId id="464" r:id="rId26"/>
    <p:sldId id="450" r:id="rId27"/>
    <p:sldId id="262" r:id="rId28"/>
    <p:sldId id="452" r:id="rId29"/>
    <p:sldId id="459" r:id="rId30"/>
    <p:sldId id="458" r:id="rId31"/>
    <p:sldId id="457" r:id="rId32"/>
    <p:sldId id="456" r:id="rId33"/>
    <p:sldId id="453" r:id="rId34"/>
    <p:sldId id="460" r:id="rId35"/>
    <p:sldId id="461" r:id="rId36"/>
    <p:sldId id="463" r:id="rId37"/>
    <p:sldId id="462" r:id="rId38"/>
    <p:sldId id="465" r:id="rId39"/>
    <p:sldId id="466" r:id="rId40"/>
    <p:sldId id="467" r:id="rId41"/>
    <p:sldId id="469" r:id="rId42"/>
    <p:sldId id="470" r:id="rId43"/>
    <p:sldId id="471" r:id="rId44"/>
    <p:sldId id="472" r:id="rId45"/>
    <p:sldId id="473" r:id="rId46"/>
    <p:sldId id="299" r:id="rId47"/>
    <p:sldId id="477" r:id="rId48"/>
    <p:sldId id="1698" r:id="rId49"/>
    <p:sldId id="485" r:id="rId50"/>
    <p:sldId id="487" r:id="rId51"/>
    <p:sldId id="525" r:id="rId52"/>
    <p:sldId id="484" r:id="rId53"/>
    <p:sldId id="527" r:id="rId54"/>
    <p:sldId id="490" r:id="rId55"/>
    <p:sldId id="489" r:id="rId56"/>
    <p:sldId id="491" r:id="rId57"/>
    <p:sldId id="482" r:id="rId58"/>
    <p:sldId id="493" r:id="rId59"/>
    <p:sldId id="497" r:id="rId60"/>
    <p:sldId id="494" r:id="rId61"/>
    <p:sldId id="501" r:id="rId62"/>
    <p:sldId id="502" r:id="rId63"/>
    <p:sldId id="504" r:id="rId64"/>
    <p:sldId id="505" r:id="rId65"/>
    <p:sldId id="506" r:id="rId66"/>
    <p:sldId id="507" r:id="rId67"/>
    <p:sldId id="508" r:id="rId68"/>
    <p:sldId id="510" r:id="rId69"/>
    <p:sldId id="511" r:id="rId70"/>
    <p:sldId id="513" r:id="rId71"/>
    <p:sldId id="515" r:id="rId72"/>
    <p:sldId id="514" r:id="rId73"/>
    <p:sldId id="381" r:id="rId74"/>
    <p:sldId id="383" r:id="rId75"/>
    <p:sldId id="386" r:id="rId76"/>
    <p:sldId id="387" r:id="rId77"/>
    <p:sldId id="348" r:id="rId78"/>
    <p:sldId id="499" r:id="rId79"/>
    <p:sldId id="1695" r:id="rId80"/>
    <p:sldId id="1697" r:id="rId81"/>
    <p:sldId id="1696" r:id="rId82"/>
    <p:sldId id="1699" r:id="rId83"/>
    <p:sldId id="522" r:id="rId84"/>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0000"/>
    <a:srgbClr val="A22636"/>
    <a:srgbClr val="860000"/>
    <a:srgbClr val="FFCCFF"/>
    <a:srgbClr val="E076F3"/>
    <a:srgbClr val="F235FF"/>
    <a:srgbClr val="E076CE"/>
    <a:srgbClr val="E488D5"/>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5181" autoAdjust="0"/>
  </p:normalViewPr>
  <p:slideViewPr>
    <p:cSldViewPr snapToGrid="0">
      <p:cViewPr varScale="1">
        <p:scale>
          <a:sx n="95" d="100"/>
          <a:sy n="95" d="100"/>
        </p:scale>
        <p:origin x="211" y="4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3A9C5-A35D-48F0-B30F-01A7C82AEAE0}" type="datetimeFigureOut">
              <a:rPr lang="LID4096" smtClean="0"/>
              <a:t>03/22/2022</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11AE6-4219-4781-847F-6CFA0AB12EFF}" type="slidenum">
              <a:rPr lang="LID4096" smtClean="0"/>
              <a:t>‹#›</a:t>
            </a:fld>
            <a:endParaRPr lang="LID4096"/>
          </a:p>
        </p:txBody>
      </p:sp>
    </p:spTree>
    <p:extLst>
      <p:ext uri="{BB962C8B-B14F-4D97-AF65-F5344CB8AC3E}">
        <p14:creationId xmlns:p14="http://schemas.microsoft.com/office/powerpoint/2010/main" val="245471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marL="0" marR="0" lvl="0" indent="0" algn="r" defTabSz="925415" rtl="0" eaLnBrk="0" fontAlgn="base" latinLnBrk="0" hangingPunct="0">
              <a:lnSpc>
                <a:spcPct val="100000"/>
              </a:lnSpc>
              <a:spcBef>
                <a:spcPct val="0"/>
              </a:spcBef>
              <a:spcAft>
                <a:spcPct val="0"/>
              </a:spcAft>
              <a:buClrTx/>
              <a:buSzTx/>
              <a:buFontTx/>
              <a:buNone/>
              <a:tabLst/>
              <a:defRPr/>
            </a:pPr>
            <a:fld id="{9890351B-1C5A-4008-A6D4-1717732D3C43}"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415"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60579" y="3485040"/>
            <a:ext cx="7701391" cy="3302329"/>
          </a:xfrm>
          <a:noFill/>
          <a:ln/>
        </p:spPr>
        <p:txBody>
          <a:bodyPr/>
          <a:lstStyle/>
          <a:p>
            <a:pPr eaLnBrk="1" hangingPunct="1"/>
            <a:endParaRPr lang="fi-FI"/>
          </a:p>
        </p:txBody>
      </p:sp>
    </p:spTree>
    <p:extLst>
      <p:ext uri="{BB962C8B-B14F-4D97-AF65-F5344CB8AC3E}">
        <p14:creationId xmlns:p14="http://schemas.microsoft.com/office/powerpoint/2010/main" val="2125390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marL="0" marR="0" lvl="0" indent="0" algn="r" defTabSz="925415" rtl="0" eaLnBrk="0" fontAlgn="base" latinLnBrk="0" hangingPunct="0">
              <a:lnSpc>
                <a:spcPct val="100000"/>
              </a:lnSpc>
              <a:spcBef>
                <a:spcPct val="0"/>
              </a:spcBef>
              <a:spcAft>
                <a:spcPct val="0"/>
              </a:spcAft>
              <a:buClrTx/>
              <a:buSzTx/>
              <a:buFontTx/>
              <a:buNone/>
              <a:tabLst/>
              <a:defRPr/>
            </a:pPr>
            <a:fld id="{9890351B-1C5A-4008-A6D4-1717732D3C43}"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5415"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60579" y="3485040"/>
            <a:ext cx="7701391" cy="3302329"/>
          </a:xfrm>
          <a:noFill/>
          <a:ln/>
        </p:spPr>
        <p:txBody>
          <a:bodyPr/>
          <a:lstStyle/>
          <a:p>
            <a:pPr eaLnBrk="1" hangingPunct="1"/>
            <a:endParaRPr lang="fi-FI"/>
          </a:p>
        </p:txBody>
      </p:sp>
    </p:spTree>
    <p:extLst>
      <p:ext uri="{BB962C8B-B14F-4D97-AF65-F5344CB8AC3E}">
        <p14:creationId xmlns:p14="http://schemas.microsoft.com/office/powerpoint/2010/main" val="38818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4B9E-66BC-47F2-898D-1038360055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DEA3B663-4ACB-4507-BC36-9B4C81FCA5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4724C387-F030-400E-9B35-812DF32F100C}"/>
              </a:ext>
            </a:extLst>
          </p:cNvPr>
          <p:cNvSpPr>
            <a:spLocks noGrp="1"/>
          </p:cNvSpPr>
          <p:nvPr>
            <p:ph type="dt" sz="half" idx="10"/>
          </p:nvPr>
        </p:nvSpPr>
        <p:spPr/>
        <p:txBody>
          <a:bodyPr/>
          <a:lstStyle/>
          <a:p>
            <a:fld id="{0C3B7FCF-66FB-4F5D-B4C9-5459DEECC4DF}" type="datetimeFigureOut">
              <a:rPr lang="LID4096" smtClean="0"/>
              <a:t>03/22/2022</a:t>
            </a:fld>
            <a:endParaRPr lang="LID4096"/>
          </a:p>
        </p:txBody>
      </p:sp>
      <p:sp>
        <p:nvSpPr>
          <p:cNvPr id="5" name="Footer Placeholder 4">
            <a:extLst>
              <a:ext uri="{FF2B5EF4-FFF2-40B4-BE49-F238E27FC236}">
                <a16:creationId xmlns:a16="http://schemas.microsoft.com/office/drawing/2014/main" id="{A93BB46F-42EC-4247-9C06-454F2648622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444300AC-90C5-4549-8426-ACF8F5DF4CD0}"/>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290674102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3A8C-A160-425F-AC05-36E21CBBA267}"/>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3179B1F5-0039-44D8-A601-5B875FCB72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3DA2F50F-8942-4289-B680-C3B4F9D9D19C}"/>
              </a:ext>
            </a:extLst>
          </p:cNvPr>
          <p:cNvSpPr>
            <a:spLocks noGrp="1"/>
          </p:cNvSpPr>
          <p:nvPr>
            <p:ph type="dt" sz="half" idx="10"/>
          </p:nvPr>
        </p:nvSpPr>
        <p:spPr/>
        <p:txBody>
          <a:bodyPr/>
          <a:lstStyle/>
          <a:p>
            <a:fld id="{0C3B7FCF-66FB-4F5D-B4C9-5459DEECC4DF}" type="datetimeFigureOut">
              <a:rPr lang="LID4096" smtClean="0"/>
              <a:t>03/22/2022</a:t>
            </a:fld>
            <a:endParaRPr lang="LID4096"/>
          </a:p>
        </p:txBody>
      </p:sp>
      <p:sp>
        <p:nvSpPr>
          <p:cNvPr id="5" name="Footer Placeholder 4">
            <a:extLst>
              <a:ext uri="{FF2B5EF4-FFF2-40B4-BE49-F238E27FC236}">
                <a16:creationId xmlns:a16="http://schemas.microsoft.com/office/drawing/2014/main" id="{C6290027-F3B3-4DBA-983C-366EC5934DE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C69337A-12DF-414D-AEE1-F79992AD4F21}"/>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78889399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F5DA62-4D04-452A-9F42-DD68105A6F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0E4F89DC-02C0-4FFB-B7DD-5F01EC8E7B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5BD705F3-4BA1-494A-B400-477290FDA229}"/>
              </a:ext>
            </a:extLst>
          </p:cNvPr>
          <p:cNvSpPr>
            <a:spLocks noGrp="1"/>
          </p:cNvSpPr>
          <p:nvPr>
            <p:ph type="dt" sz="half" idx="10"/>
          </p:nvPr>
        </p:nvSpPr>
        <p:spPr/>
        <p:txBody>
          <a:bodyPr/>
          <a:lstStyle/>
          <a:p>
            <a:fld id="{0C3B7FCF-66FB-4F5D-B4C9-5459DEECC4DF}" type="datetimeFigureOut">
              <a:rPr lang="LID4096" smtClean="0"/>
              <a:t>03/22/2022</a:t>
            </a:fld>
            <a:endParaRPr lang="LID4096"/>
          </a:p>
        </p:txBody>
      </p:sp>
      <p:sp>
        <p:nvSpPr>
          <p:cNvPr id="5" name="Footer Placeholder 4">
            <a:extLst>
              <a:ext uri="{FF2B5EF4-FFF2-40B4-BE49-F238E27FC236}">
                <a16:creationId xmlns:a16="http://schemas.microsoft.com/office/drawing/2014/main" id="{077CF814-1EAC-4AAE-A136-13AE368636C5}"/>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4518EE02-15E9-4C7A-B8B6-3F46A6D6EF87}"/>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308594450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D0497A56-B9C2-4CC2-BBFE-DA45C1E6B334}" type="datetimeFigureOut">
              <a:rPr lang="fi-FI" smtClean="0"/>
              <a:t>22.3.2022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190766738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D0497A56-B9C2-4CC2-BBFE-DA45C1E6B334}" type="datetimeFigureOut">
              <a:rPr lang="fi-FI" smtClean="0"/>
              <a:t>22.3.2022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381259291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497A56-B9C2-4CC2-BBFE-DA45C1E6B334}" type="datetimeFigureOut">
              <a:rPr lang="fi-FI" smtClean="0"/>
              <a:t>22.3.2022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282100582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D0497A56-B9C2-4CC2-BBFE-DA45C1E6B334}" type="datetimeFigureOut">
              <a:rPr lang="fi-FI" smtClean="0"/>
              <a:t>22.3.2022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280701483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D0497A56-B9C2-4CC2-BBFE-DA45C1E6B334}" type="datetimeFigureOut">
              <a:rPr lang="fi-FI" smtClean="0"/>
              <a:t>22.3.2022</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144129336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D0497A56-B9C2-4CC2-BBFE-DA45C1E6B334}" type="datetimeFigureOut">
              <a:rPr lang="fi-FI" smtClean="0"/>
              <a:t>22.3.2022</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121963578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97A56-B9C2-4CC2-BBFE-DA45C1E6B334}" type="datetimeFigureOut">
              <a:rPr lang="fi-FI" smtClean="0"/>
              <a:t>22.3.2022</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310716046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497A56-B9C2-4CC2-BBFE-DA45C1E6B334}" type="datetimeFigureOut">
              <a:rPr lang="fi-FI" smtClean="0"/>
              <a:t>22.3.2022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408354936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40F34-B6B7-40F5-B3E2-6E6B7D7DC904}"/>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45D1737A-5866-4F90-B4D8-D6ED5D6D4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229277B-5396-47CC-A60D-4650B3AEE855}"/>
              </a:ext>
            </a:extLst>
          </p:cNvPr>
          <p:cNvSpPr>
            <a:spLocks noGrp="1"/>
          </p:cNvSpPr>
          <p:nvPr>
            <p:ph type="dt" sz="half" idx="10"/>
          </p:nvPr>
        </p:nvSpPr>
        <p:spPr/>
        <p:txBody>
          <a:bodyPr/>
          <a:lstStyle/>
          <a:p>
            <a:fld id="{0C3B7FCF-66FB-4F5D-B4C9-5459DEECC4DF}" type="datetimeFigureOut">
              <a:rPr lang="LID4096" smtClean="0"/>
              <a:t>03/22/2022</a:t>
            </a:fld>
            <a:endParaRPr lang="LID4096"/>
          </a:p>
        </p:txBody>
      </p:sp>
      <p:sp>
        <p:nvSpPr>
          <p:cNvPr id="5" name="Footer Placeholder 4">
            <a:extLst>
              <a:ext uri="{FF2B5EF4-FFF2-40B4-BE49-F238E27FC236}">
                <a16:creationId xmlns:a16="http://schemas.microsoft.com/office/drawing/2014/main" id="{BF067AC5-CDFD-4866-8B10-235D4C47C15F}"/>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102E4255-0DF8-493B-9171-63A11F1A2E39}"/>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357846384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497A56-B9C2-4CC2-BBFE-DA45C1E6B334}" type="datetimeFigureOut">
              <a:rPr lang="fi-FI" smtClean="0"/>
              <a:t>22.3.2022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68768763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D0497A56-B9C2-4CC2-BBFE-DA45C1E6B334}" type="datetimeFigureOut">
              <a:rPr lang="fi-FI" smtClean="0"/>
              <a:t>22.3.2022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68481785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D0497A56-B9C2-4CC2-BBFE-DA45C1E6B334}" type="datetimeFigureOut">
              <a:rPr lang="fi-FI" smtClean="0"/>
              <a:t>22.3.2022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F33BFB7C-15EA-4934-BDDC-0EDB784AE9CD}" type="slidenum">
              <a:rPr lang="fi-FI" smtClean="0"/>
              <a:t>‹#›</a:t>
            </a:fld>
            <a:endParaRPr lang="fi-FI"/>
          </a:p>
        </p:txBody>
      </p:sp>
    </p:spTree>
    <p:extLst>
      <p:ext uri="{BB962C8B-B14F-4D97-AF65-F5344CB8AC3E}">
        <p14:creationId xmlns:p14="http://schemas.microsoft.com/office/powerpoint/2010/main" val="397913383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i-FI"/>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3A7DB0-F3F8-45FE-9620-EF16CEA507DB}" type="slidenum">
              <a:rPr lang="en-US"/>
              <a:pPr>
                <a:defRPr/>
              </a:pPr>
              <a:t>‹#›</a:t>
            </a:fld>
            <a:endParaRPr lang="en-US"/>
          </a:p>
        </p:txBody>
      </p:sp>
    </p:spTree>
    <p:extLst>
      <p:ext uri="{BB962C8B-B14F-4D97-AF65-F5344CB8AC3E}">
        <p14:creationId xmlns:p14="http://schemas.microsoft.com/office/powerpoint/2010/main" val="3521982093"/>
      </p:ext>
    </p:extLst>
  </p:cSld>
  <p:clrMapOvr>
    <a:masterClrMapping/>
  </p:clrMapOvr>
  <p:transition spd="med" advTm="827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F8C27C-5698-477A-8894-3C0525C8C26E}" type="slidenum">
              <a:rPr lang="en-US"/>
              <a:pPr>
                <a:defRPr/>
              </a:pPr>
              <a:t>‹#›</a:t>
            </a:fld>
            <a:endParaRPr lang="en-US"/>
          </a:p>
        </p:txBody>
      </p:sp>
    </p:spTree>
    <p:extLst>
      <p:ext uri="{BB962C8B-B14F-4D97-AF65-F5344CB8AC3E}">
        <p14:creationId xmlns:p14="http://schemas.microsoft.com/office/powerpoint/2010/main" val="3627085541"/>
      </p:ext>
    </p:extLst>
  </p:cSld>
  <p:clrMapOvr>
    <a:masterClrMapping/>
  </p:clrMapOvr>
  <p:transition spd="med" advTm="827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fi-FI"/>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96FEB-21A3-421B-A05F-B804F350FFF9}" type="slidenum">
              <a:rPr lang="en-US"/>
              <a:pPr>
                <a:defRPr/>
              </a:pPr>
              <a:t>‹#›</a:t>
            </a:fld>
            <a:endParaRPr lang="en-US"/>
          </a:p>
        </p:txBody>
      </p:sp>
    </p:spTree>
    <p:extLst>
      <p:ext uri="{BB962C8B-B14F-4D97-AF65-F5344CB8AC3E}">
        <p14:creationId xmlns:p14="http://schemas.microsoft.com/office/powerpoint/2010/main" val="4116273234"/>
      </p:ext>
    </p:extLst>
  </p:cSld>
  <p:clrMapOvr>
    <a:masterClrMapping/>
  </p:clrMapOvr>
  <p:transition spd="med" advTm="827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B6F480-5CBE-4D98-B5F7-557B839AB9B3}" type="slidenum">
              <a:rPr lang="en-US"/>
              <a:pPr>
                <a:defRPr/>
              </a:pPr>
              <a:t>‹#›</a:t>
            </a:fld>
            <a:endParaRPr lang="en-US"/>
          </a:p>
        </p:txBody>
      </p:sp>
    </p:spTree>
    <p:extLst>
      <p:ext uri="{BB962C8B-B14F-4D97-AF65-F5344CB8AC3E}">
        <p14:creationId xmlns:p14="http://schemas.microsoft.com/office/powerpoint/2010/main" val="948831767"/>
      </p:ext>
    </p:extLst>
  </p:cSld>
  <p:clrMapOvr>
    <a:masterClrMapping/>
  </p:clrMapOvr>
  <p:transition spd="med" advTm="827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8B9EE5-039F-4EB7-B104-29C57E8F713E}" type="slidenum">
              <a:rPr lang="en-US"/>
              <a:pPr>
                <a:defRPr/>
              </a:pPr>
              <a:t>‹#›</a:t>
            </a:fld>
            <a:endParaRPr lang="en-US"/>
          </a:p>
        </p:txBody>
      </p:sp>
    </p:spTree>
    <p:extLst>
      <p:ext uri="{BB962C8B-B14F-4D97-AF65-F5344CB8AC3E}">
        <p14:creationId xmlns:p14="http://schemas.microsoft.com/office/powerpoint/2010/main" val="4247145806"/>
      </p:ext>
    </p:extLst>
  </p:cSld>
  <p:clrMapOvr>
    <a:masterClrMapping/>
  </p:clrMapOvr>
  <p:transition spd="med" advTm="827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1D018D-BBF8-4459-BB7F-F09C2B0ED846}" type="slidenum">
              <a:rPr lang="en-US"/>
              <a:pPr>
                <a:defRPr/>
              </a:pPr>
              <a:t>‹#›</a:t>
            </a:fld>
            <a:endParaRPr lang="en-US"/>
          </a:p>
        </p:txBody>
      </p:sp>
    </p:spTree>
    <p:extLst>
      <p:ext uri="{BB962C8B-B14F-4D97-AF65-F5344CB8AC3E}">
        <p14:creationId xmlns:p14="http://schemas.microsoft.com/office/powerpoint/2010/main" val="2177125791"/>
      </p:ext>
    </p:extLst>
  </p:cSld>
  <p:clrMapOvr>
    <a:masterClrMapping/>
  </p:clrMapOvr>
  <p:transition spd="med" advTm="827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3509CF8-E4E1-4578-9A79-C3EB1F3E620D}" type="slidenum">
              <a:rPr lang="en-US"/>
              <a:pPr>
                <a:defRPr/>
              </a:pPr>
              <a:t>‹#›</a:t>
            </a:fld>
            <a:endParaRPr lang="en-US"/>
          </a:p>
        </p:txBody>
      </p:sp>
    </p:spTree>
    <p:extLst>
      <p:ext uri="{BB962C8B-B14F-4D97-AF65-F5344CB8AC3E}">
        <p14:creationId xmlns:p14="http://schemas.microsoft.com/office/powerpoint/2010/main" val="952543928"/>
      </p:ext>
    </p:extLst>
  </p:cSld>
  <p:clrMapOvr>
    <a:masterClrMapping/>
  </p:clrMapOvr>
  <p:transition spd="med" advTm="827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9DC9F-E29A-4591-8946-4C6469EDF0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CD91A324-BFE8-4475-B09D-44257EE44C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B3168B-C4D1-4C8C-BDFD-0D1344D7D298}"/>
              </a:ext>
            </a:extLst>
          </p:cNvPr>
          <p:cNvSpPr>
            <a:spLocks noGrp="1"/>
          </p:cNvSpPr>
          <p:nvPr>
            <p:ph type="dt" sz="half" idx="10"/>
          </p:nvPr>
        </p:nvSpPr>
        <p:spPr/>
        <p:txBody>
          <a:bodyPr/>
          <a:lstStyle/>
          <a:p>
            <a:fld id="{0C3B7FCF-66FB-4F5D-B4C9-5459DEECC4DF}" type="datetimeFigureOut">
              <a:rPr lang="LID4096" smtClean="0"/>
              <a:t>03/22/2022</a:t>
            </a:fld>
            <a:endParaRPr lang="LID4096"/>
          </a:p>
        </p:txBody>
      </p:sp>
      <p:sp>
        <p:nvSpPr>
          <p:cNvPr id="5" name="Footer Placeholder 4">
            <a:extLst>
              <a:ext uri="{FF2B5EF4-FFF2-40B4-BE49-F238E27FC236}">
                <a16:creationId xmlns:a16="http://schemas.microsoft.com/office/drawing/2014/main" id="{C4B8541C-C82A-49F9-864B-3FB4F547B313}"/>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86551DA5-BF75-4FCA-997B-DE7070055974}"/>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3695101996"/>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C86282-4375-482C-AB66-683F77C57DF5}" type="slidenum">
              <a:rPr lang="en-US"/>
              <a:pPr>
                <a:defRPr/>
              </a:pPr>
              <a:t>‹#›</a:t>
            </a:fld>
            <a:endParaRPr lang="en-US"/>
          </a:p>
        </p:txBody>
      </p:sp>
    </p:spTree>
    <p:extLst>
      <p:ext uri="{BB962C8B-B14F-4D97-AF65-F5344CB8AC3E}">
        <p14:creationId xmlns:p14="http://schemas.microsoft.com/office/powerpoint/2010/main" val="1707026036"/>
      </p:ext>
    </p:extLst>
  </p:cSld>
  <p:clrMapOvr>
    <a:masterClrMapping/>
  </p:clrMapOvr>
  <p:transition spd="med" advTm="827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DC582E-DE9F-414E-9185-D0475C5751D3}" type="slidenum">
              <a:rPr lang="en-US"/>
              <a:pPr>
                <a:defRPr/>
              </a:pPr>
              <a:t>‹#›</a:t>
            </a:fld>
            <a:endParaRPr lang="en-US"/>
          </a:p>
        </p:txBody>
      </p:sp>
    </p:spTree>
    <p:extLst>
      <p:ext uri="{BB962C8B-B14F-4D97-AF65-F5344CB8AC3E}">
        <p14:creationId xmlns:p14="http://schemas.microsoft.com/office/powerpoint/2010/main" val="3974236965"/>
      </p:ext>
    </p:extLst>
  </p:cSld>
  <p:clrMapOvr>
    <a:masterClrMapping/>
  </p:clrMapOvr>
  <p:transition spd="med" advTm="827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68BF0-EDC0-4A4F-8EB5-F10FD6BF95CB}" type="slidenum">
              <a:rPr lang="en-US"/>
              <a:pPr>
                <a:defRPr/>
              </a:pPr>
              <a:t>‹#›</a:t>
            </a:fld>
            <a:endParaRPr lang="en-US"/>
          </a:p>
        </p:txBody>
      </p:sp>
    </p:spTree>
    <p:extLst>
      <p:ext uri="{BB962C8B-B14F-4D97-AF65-F5344CB8AC3E}">
        <p14:creationId xmlns:p14="http://schemas.microsoft.com/office/powerpoint/2010/main" val="2484199653"/>
      </p:ext>
    </p:extLst>
  </p:cSld>
  <p:clrMapOvr>
    <a:masterClrMapping/>
  </p:clrMapOvr>
  <p:transition spd="med" advTm="827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04AF9E-62CE-4082-95CA-9FC809D587A7}" type="slidenum">
              <a:rPr lang="en-US"/>
              <a:pPr>
                <a:defRPr/>
              </a:pPr>
              <a:t>‹#›</a:t>
            </a:fld>
            <a:endParaRPr lang="en-US"/>
          </a:p>
        </p:txBody>
      </p:sp>
    </p:spTree>
    <p:extLst>
      <p:ext uri="{BB962C8B-B14F-4D97-AF65-F5344CB8AC3E}">
        <p14:creationId xmlns:p14="http://schemas.microsoft.com/office/powerpoint/2010/main" val="1701968383"/>
      </p:ext>
    </p:extLst>
  </p:cSld>
  <p:clrMapOvr>
    <a:masterClrMapping/>
  </p:clrMapOvr>
  <p:transition spd="med" advTm="827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fi-FI"/>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1A58DD-7002-455F-8EE7-EF8D6024A09C}" type="slidenum">
              <a:rPr lang="en-US"/>
              <a:pPr>
                <a:defRPr/>
              </a:pPr>
              <a:t>‹#›</a:t>
            </a:fld>
            <a:endParaRPr lang="en-US"/>
          </a:p>
        </p:txBody>
      </p:sp>
    </p:spTree>
    <p:extLst>
      <p:ext uri="{BB962C8B-B14F-4D97-AF65-F5344CB8AC3E}">
        <p14:creationId xmlns:p14="http://schemas.microsoft.com/office/powerpoint/2010/main" val="2492029637"/>
      </p:ext>
    </p:extLst>
  </p:cSld>
  <p:clrMapOvr>
    <a:masterClrMapping/>
  </p:clrMapOvr>
  <p:transition spd="med" advTm="827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with marg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a:xfrm>
            <a:off x="763200" y="1584000"/>
            <a:ext cx="8380800" cy="4136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9"/>
          <p:cNvSpPr>
            <a:spLocks noGrp="1"/>
          </p:cNvSpPr>
          <p:nvPr>
            <p:ph type="body" sz="quarter" idx="13"/>
          </p:nvPr>
        </p:nvSpPr>
        <p:spPr>
          <a:xfrm>
            <a:off x="6859200" y="6145200"/>
            <a:ext cx="2049600" cy="38160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12" name="Text Placeholder 9"/>
          <p:cNvSpPr>
            <a:spLocks noGrp="1"/>
          </p:cNvSpPr>
          <p:nvPr>
            <p:ph type="body" sz="quarter" idx="14" hasCustomPrompt="1"/>
          </p:nvPr>
        </p:nvSpPr>
        <p:spPr>
          <a:xfrm>
            <a:off x="9144000" y="6145200"/>
            <a:ext cx="2270400" cy="524160"/>
          </a:xfrm>
        </p:spPr>
        <p:txBody>
          <a:bodyPr lIns="0" tIns="0" rIns="0" bIns="0">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The Tenured Professors’ Installation Lectures 27.1.2015</a:t>
            </a:r>
          </a:p>
          <a:p>
            <a:pPr lvl="0"/>
            <a:endParaRPr lang="en-US" noProof="0" dirty="0"/>
          </a:p>
        </p:txBody>
      </p:sp>
      <p:sp>
        <p:nvSpPr>
          <p:cNvPr id="9" name="Date Placeholder 3"/>
          <p:cNvSpPr>
            <a:spLocks noGrp="1"/>
          </p:cNvSpPr>
          <p:nvPr>
            <p:ph type="dt" sz="half" idx="10"/>
          </p:nvPr>
        </p:nvSpPr>
        <p:spPr>
          <a:xfrm>
            <a:off x="4574400" y="6274800"/>
            <a:ext cx="2059200" cy="126000"/>
          </a:xfrm>
        </p:spPr>
        <p:txBody>
          <a:bodyPr/>
          <a:lstStyle/>
          <a:p>
            <a:endParaRPr lang="en-US" noProof="0"/>
          </a:p>
        </p:txBody>
      </p:sp>
      <p:sp>
        <p:nvSpPr>
          <p:cNvPr id="11" name="Footer Placeholder 4"/>
          <p:cNvSpPr>
            <a:spLocks noGrp="1"/>
          </p:cNvSpPr>
          <p:nvPr>
            <p:ph type="ftr" sz="quarter" idx="11"/>
          </p:nvPr>
        </p:nvSpPr>
        <p:spPr>
          <a:xfrm>
            <a:off x="4574400" y="6145200"/>
            <a:ext cx="2059200" cy="126000"/>
          </a:xfrm>
        </p:spPr>
        <p:txBody>
          <a:bodyPr/>
          <a:lstStyle/>
          <a:p>
            <a:endParaRPr lang="en-US" noProof="0"/>
          </a:p>
        </p:txBody>
      </p:sp>
      <p:sp>
        <p:nvSpPr>
          <p:cNvPr id="13" name="Slide Number Placeholder 5"/>
          <p:cNvSpPr>
            <a:spLocks noGrp="1"/>
          </p:cNvSpPr>
          <p:nvPr>
            <p:ph type="sldNum" sz="quarter" idx="12"/>
          </p:nvPr>
        </p:nvSpPr>
        <p:spPr>
          <a:xfrm>
            <a:off x="4574400" y="6400800"/>
            <a:ext cx="2059200" cy="126000"/>
          </a:xfrm>
        </p:spPr>
        <p:txBody>
          <a:bodyPr/>
          <a:lstStyle/>
          <a:p>
            <a:fld id="{52384017-E4DF-4A7A-8FA6-2DC68C3EB4D0}" type="slidenum">
              <a:rPr lang="en-US" noProof="0" smtClean="0"/>
              <a:pPr/>
              <a:t>‹#›</a:t>
            </a:fld>
            <a:endParaRPr lang="en-US" noProof="0"/>
          </a:p>
        </p:txBody>
      </p:sp>
    </p:spTree>
    <p:extLst>
      <p:ext uri="{BB962C8B-B14F-4D97-AF65-F5344CB8AC3E}">
        <p14:creationId xmlns:p14="http://schemas.microsoft.com/office/powerpoint/2010/main" val="1029131337"/>
      </p:ext>
    </p:extLst>
  </p:cSld>
  <p:clrMapOvr>
    <a:masterClrMapping/>
  </p:clrMapOvr>
  <p:transition spd="med" advTm="827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4FA9-7EE7-4313-8026-D055D38E769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CB680F6D-3447-426D-8027-ADEA960C21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A964B0E7-0049-4E92-BA19-A68FD27FFC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7CD6061E-7488-41C6-84DD-881CA28ABAFB}"/>
              </a:ext>
            </a:extLst>
          </p:cNvPr>
          <p:cNvSpPr>
            <a:spLocks noGrp="1"/>
          </p:cNvSpPr>
          <p:nvPr>
            <p:ph type="dt" sz="half" idx="10"/>
          </p:nvPr>
        </p:nvSpPr>
        <p:spPr/>
        <p:txBody>
          <a:bodyPr/>
          <a:lstStyle/>
          <a:p>
            <a:fld id="{0C3B7FCF-66FB-4F5D-B4C9-5459DEECC4DF}" type="datetimeFigureOut">
              <a:rPr lang="LID4096" smtClean="0"/>
              <a:t>03/22/2022</a:t>
            </a:fld>
            <a:endParaRPr lang="LID4096"/>
          </a:p>
        </p:txBody>
      </p:sp>
      <p:sp>
        <p:nvSpPr>
          <p:cNvPr id="6" name="Footer Placeholder 5">
            <a:extLst>
              <a:ext uri="{FF2B5EF4-FFF2-40B4-BE49-F238E27FC236}">
                <a16:creationId xmlns:a16="http://schemas.microsoft.com/office/drawing/2014/main" id="{1367AA90-6EED-4562-BEAB-F3678D0A1092}"/>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58B95626-357A-4CE9-B4C3-D19558877FDC}"/>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128348596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E9407-27F2-43B6-822B-FA1138DB1301}"/>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82738423-AFC2-4519-914C-33AC21BDDC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DDB567-D2BD-4EDC-BB92-E877095BB7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F3E38CA6-E512-4E88-9418-0E3FB454D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3FF9C4-C89F-47B0-A36B-084ED229B5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A47557F6-6C1B-4F55-98D5-C08BEA74EB93}"/>
              </a:ext>
            </a:extLst>
          </p:cNvPr>
          <p:cNvSpPr>
            <a:spLocks noGrp="1"/>
          </p:cNvSpPr>
          <p:nvPr>
            <p:ph type="dt" sz="half" idx="10"/>
          </p:nvPr>
        </p:nvSpPr>
        <p:spPr/>
        <p:txBody>
          <a:bodyPr/>
          <a:lstStyle/>
          <a:p>
            <a:fld id="{0C3B7FCF-66FB-4F5D-B4C9-5459DEECC4DF}" type="datetimeFigureOut">
              <a:rPr lang="LID4096" smtClean="0"/>
              <a:t>03/22/2022</a:t>
            </a:fld>
            <a:endParaRPr lang="LID4096"/>
          </a:p>
        </p:txBody>
      </p:sp>
      <p:sp>
        <p:nvSpPr>
          <p:cNvPr id="8" name="Footer Placeholder 7">
            <a:extLst>
              <a:ext uri="{FF2B5EF4-FFF2-40B4-BE49-F238E27FC236}">
                <a16:creationId xmlns:a16="http://schemas.microsoft.com/office/drawing/2014/main" id="{A2C442CF-5563-4B67-9A44-291E37FC5284}"/>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1DE0367E-19FD-4DE4-BEAB-39BAFB9D1F7A}"/>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130313161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2C3C-8664-40A6-BAE1-0D233C5FE61B}"/>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C1C4D6DB-660E-42E8-9237-5FD7B7560935}"/>
              </a:ext>
            </a:extLst>
          </p:cNvPr>
          <p:cNvSpPr>
            <a:spLocks noGrp="1"/>
          </p:cNvSpPr>
          <p:nvPr>
            <p:ph type="dt" sz="half" idx="10"/>
          </p:nvPr>
        </p:nvSpPr>
        <p:spPr/>
        <p:txBody>
          <a:bodyPr/>
          <a:lstStyle/>
          <a:p>
            <a:fld id="{0C3B7FCF-66FB-4F5D-B4C9-5459DEECC4DF}" type="datetimeFigureOut">
              <a:rPr lang="LID4096" smtClean="0"/>
              <a:t>03/22/2022</a:t>
            </a:fld>
            <a:endParaRPr lang="LID4096"/>
          </a:p>
        </p:txBody>
      </p:sp>
      <p:sp>
        <p:nvSpPr>
          <p:cNvPr id="4" name="Footer Placeholder 3">
            <a:extLst>
              <a:ext uri="{FF2B5EF4-FFF2-40B4-BE49-F238E27FC236}">
                <a16:creationId xmlns:a16="http://schemas.microsoft.com/office/drawing/2014/main" id="{DBCE4155-4D0B-4EC7-9365-E50B5E29BCC5}"/>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92346FB1-54C0-4E0D-8823-60E0B5844223}"/>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46465337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CAB850-DE53-47E7-923D-A036FFFF7CC2}"/>
              </a:ext>
            </a:extLst>
          </p:cNvPr>
          <p:cNvSpPr>
            <a:spLocks noGrp="1"/>
          </p:cNvSpPr>
          <p:nvPr>
            <p:ph type="dt" sz="half" idx="10"/>
          </p:nvPr>
        </p:nvSpPr>
        <p:spPr/>
        <p:txBody>
          <a:bodyPr/>
          <a:lstStyle/>
          <a:p>
            <a:fld id="{0C3B7FCF-66FB-4F5D-B4C9-5459DEECC4DF}" type="datetimeFigureOut">
              <a:rPr lang="LID4096" smtClean="0"/>
              <a:t>03/22/2022</a:t>
            </a:fld>
            <a:endParaRPr lang="LID4096"/>
          </a:p>
        </p:txBody>
      </p:sp>
      <p:sp>
        <p:nvSpPr>
          <p:cNvPr id="3" name="Footer Placeholder 2">
            <a:extLst>
              <a:ext uri="{FF2B5EF4-FFF2-40B4-BE49-F238E27FC236}">
                <a16:creationId xmlns:a16="http://schemas.microsoft.com/office/drawing/2014/main" id="{8DB767EE-14A4-4A6A-A519-3A66D7C4E666}"/>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2CF78F04-6387-4E42-83C0-062FC9B452F8}"/>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26265372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84BD-FC95-46D3-AF85-8AD595659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86124943-74DB-402E-8DC7-3C9E59BF31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6A3F217A-4F48-4979-88C6-A5CADCD9D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8931A-942B-4635-98D4-48710CA9F461}"/>
              </a:ext>
            </a:extLst>
          </p:cNvPr>
          <p:cNvSpPr>
            <a:spLocks noGrp="1"/>
          </p:cNvSpPr>
          <p:nvPr>
            <p:ph type="dt" sz="half" idx="10"/>
          </p:nvPr>
        </p:nvSpPr>
        <p:spPr/>
        <p:txBody>
          <a:bodyPr/>
          <a:lstStyle/>
          <a:p>
            <a:fld id="{0C3B7FCF-66FB-4F5D-B4C9-5459DEECC4DF}" type="datetimeFigureOut">
              <a:rPr lang="LID4096" smtClean="0"/>
              <a:t>03/22/2022</a:t>
            </a:fld>
            <a:endParaRPr lang="LID4096"/>
          </a:p>
        </p:txBody>
      </p:sp>
      <p:sp>
        <p:nvSpPr>
          <p:cNvPr id="6" name="Footer Placeholder 5">
            <a:extLst>
              <a:ext uri="{FF2B5EF4-FFF2-40B4-BE49-F238E27FC236}">
                <a16:creationId xmlns:a16="http://schemas.microsoft.com/office/drawing/2014/main" id="{9552D3A8-3474-44AB-A84B-D8FA26AE7CD7}"/>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0E7D69AF-8EB4-47E0-8CCF-23AE4AB17845}"/>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376309352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67ACA-0192-4259-8B46-EF71AE1F63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635EE811-B6FE-42FF-B46F-D4C00A9FFF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9B9F66EC-136F-48B3-9D4B-82597F74EB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C0D2A-F0FD-4ECC-8DDB-418AC6B97FAE}"/>
              </a:ext>
            </a:extLst>
          </p:cNvPr>
          <p:cNvSpPr>
            <a:spLocks noGrp="1"/>
          </p:cNvSpPr>
          <p:nvPr>
            <p:ph type="dt" sz="half" idx="10"/>
          </p:nvPr>
        </p:nvSpPr>
        <p:spPr/>
        <p:txBody>
          <a:bodyPr/>
          <a:lstStyle/>
          <a:p>
            <a:fld id="{0C3B7FCF-66FB-4F5D-B4C9-5459DEECC4DF}" type="datetimeFigureOut">
              <a:rPr lang="LID4096" smtClean="0"/>
              <a:t>03/22/2022</a:t>
            </a:fld>
            <a:endParaRPr lang="LID4096"/>
          </a:p>
        </p:txBody>
      </p:sp>
      <p:sp>
        <p:nvSpPr>
          <p:cNvPr id="6" name="Footer Placeholder 5">
            <a:extLst>
              <a:ext uri="{FF2B5EF4-FFF2-40B4-BE49-F238E27FC236}">
                <a16:creationId xmlns:a16="http://schemas.microsoft.com/office/drawing/2014/main" id="{DB08F4EB-FDA1-405A-8663-75DC3235C1F9}"/>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F60EDEBF-C132-495D-8652-DF580D1DC800}"/>
              </a:ext>
            </a:extLst>
          </p:cNvPr>
          <p:cNvSpPr>
            <a:spLocks noGrp="1"/>
          </p:cNvSpPr>
          <p:nvPr>
            <p:ph type="sldNum" sz="quarter" idx="12"/>
          </p:nvPr>
        </p:nvSpPr>
        <p:spPr/>
        <p:txBody>
          <a:bodyPr/>
          <a:lstStyle/>
          <a:p>
            <a:fld id="{5AF5E10D-3749-405D-8CA2-BCE4D13CA6FC}" type="slidenum">
              <a:rPr lang="LID4096" smtClean="0"/>
              <a:t>‹#›</a:t>
            </a:fld>
            <a:endParaRPr lang="LID4096"/>
          </a:p>
        </p:txBody>
      </p:sp>
    </p:spTree>
    <p:extLst>
      <p:ext uri="{BB962C8B-B14F-4D97-AF65-F5344CB8AC3E}">
        <p14:creationId xmlns:p14="http://schemas.microsoft.com/office/powerpoint/2010/main" val="207031164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20DC5-707A-416C-90CF-621FDF7D47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BF5FAB22-9B2B-4DA5-8DF2-C5E8824DC6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97AD945E-EFEF-489F-9537-85F71D6E0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B7FCF-66FB-4F5D-B4C9-5459DEECC4DF}" type="datetimeFigureOut">
              <a:rPr lang="LID4096" smtClean="0"/>
              <a:t>03/22/2022</a:t>
            </a:fld>
            <a:endParaRPr lang="LID4096"/>
          </a:p>
        </p:txBody>
      </p:sp>
      <p:sp>
        <p:nvSpPr>
          <p:cNvPr id="5" name="Footer Placeholder 4">
            <a:extLst>
              <a:ext uri="{FF2B5EF4-FFF2-40B4-BE49-F238E27FC236}">
                <a16:creationId xmlns:a16="http://schemas.microsoft.com/office/drawing/2014/main" id="{CD9F0B71-AFE3-4BE0-A120-6C1FCD10E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DBBED4D1-F0D5-4A86-83F8-862A8A5890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5E10D-3749-405D-8CA2-BCE4D13CA6FC}" type="slidenum">
              <a:rPr lang="LID4096" smtClean="0"/>
              <a:t>‹#›</a:t>
            </a:fld>
            <a:endParaRPr lang="LID4096"/>
          </a:p>
        </p:txBody>
      </p:sp>
    </p:spTree>
    <p:extLst>
      <p:ext uri="{BB962C8B-B14F-4D97-AF65-F5344CB8AC3E}">
        <p14:creationId xmlns:p14="http://schemas.microsoft.com/office/powerpoint/2010/main" val="1589942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497A56-B9C2-4CC2-BBFE-DA45C1E6B334}" type="datetimeFigureOut">
              <a:rPr lang="fi-FI" smtClean="0"/>
              <a:t>22.3.2022</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BFB7C-15EA-4934-BDDC-0EDB784AE9CD}" type="slidenum">
              <a:rPr lang="fi-FI" smtClean="0"/>
              <a:t>‹#›</a:t>
            </a:fld>
            <a:endParaRPr lang="fi-FI"/>
          </a:p>
        </p:txBody>
      </p:sp>
    </p:spTree>
    <p:extLst>
      <p:ext uri="{BB962C8B-B14F-4D97-AF65-F5344CB8AC3E}">
        <p14:creationId xmlns:p14="http://schemas.microsoft.com/office/powerpoint/2010/main" val="3667717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F81E363F-60A1-4499-9FF1-3473EDA87A4E}" type="slidenum">
              <a:rPr lang="en-US"/>
              <a:pPr>
                <a:defRPr/>
              </a:pPr>
              <a:t>‹#›</a:t>
            </a:fld>
            <a:endParaRPr lang="en-US"/>
          </a:p>
        </p:txBody>
      </p:sp>
    </p:spTree>
    <p:extLst>
      <p:ext uri="{BB962C8B-B14F-4D97-AF65-F5344CB8AC3E}">
        <p14:creationId xmlns:p14="http://schemas.microsoft.com/office/powerpoint/2010/main" val="686818014"/>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advTm="8270">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tti.hayry@aalto.fi"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hyperlink" Target="mailto:matti.hayry@aalto.fi"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hyperlink" Target="mailto:matti.hayry@aalto.fi"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hyperlink" Target="mailto:matti.hayry@aalto.fi"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9.m4a"/><Relationship Id="rId1" Type="http://schemas.microsoft.com/office/2007/relationships/media" Target="../media/media69.m4a"/><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1.m4a"/><Relationship Id="rId1" Type="http://schemas.microsoft.com/office/2007/relationships/media" Target="../media/media71.m4a"/><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2.m4a"/><Relationship Id="rId1" Type="http://schemas.microsoft.com/office/2007/relationships/media" Target="../media/media72.m4a"/><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1.png"/><Relationship Id="rId4" Type="http://schemas.openxmlformats.org/officeDocument/2006/relationships/image" Target="../media/image4.jp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4.m4a"/><Relationship Id="rId1" Type="http://schemas.microsoft.com/office/2007/relationships/media" Target="../media/media74.m4a"/><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75.m4a"/><Relationship Id="rId1" Type="http://schemas.microsoft.com/office/2007/relationships/media" Target="../media/media75.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76.m4a"/><Relationship Id="rId1" Type="http://schemas.microsoft.com/office/2007/relationships/media" Target="../media/media7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7.m4a"/><Relationship Id="rId1" Type="http://schemas.microsoft.com/office/2007/relationships/media" Target="../media/media7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522277"/>
            <a:ext cx="9144000" cy="1468437"/>
          </a:xfrm>
        </p:spPr>
        <p:txBody>
          <a:bodyPr>
            <a:normAutofit/>
          </a:bodyPr>
          <a:lstStyle/>
          <a:p>
            <a:r>
              <a:rPr lang="en-US" sz="4800" b="1" dirty="0">
                <a:latin typeface="Arial" panose="020B0604020202020204" pitchFamily="34" charset="0"/>
                <a:cs typeface="Arial" panose="020B0604020202020204" pitchFamily="34" charset="0"/>
              </a:rPr>
              <a:t>Sustainability and Justice in European Bioeconomy Plans</a:t>
            </a:r>
            <a:endParaRPr lang="LID4096" sz="48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497279E0-0BF2-4047-9E99-5FF356700920}"/>
              </a:ext>
            </a:extLst>
          </p:cNvPr>
          <p:cNvSpPr txBox="1">
            <a:spLocks noChangeArrowheads="1"/>
          </p:cNvSpPr>
          <p:nvPr/>
        </p:nvSpPr>
        <p:spPr bwMode="auto">
          <a:xfrm flipH="1">
            <a:off x="0" y="4471988"/>
            <a:ext cx="12192000" cy="236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latin typeface="Arial" charset="0"/>
              </a:rPr>
              <a:t>Matti Häyry &amp; Maarit Laihonen</a:t>
            </a:r>
          </a:p>
          <a:p>
            <a:pPr algn="ctr">
              <a:lnSpc>
                <a:spcPct val="80000"/>
              </a:lnSpc>
              <a:buFontTx/>
              <a:buNone/>
            </a:pPr>
            <a:endParaRPr lang="en-GB" sz="800" b="1" kern="0" dirty="0">
              <a:latin typeface="Arial" charset="0"/>
            </a:endParaRPr>
          </a:p>
          <a:p>
            <a:pPr algn="ctr">
              <a:lnSpc>
                <a:spcPct val="80000"/>
              </a:lnSpc>
              <a:buFontTx/>
              <a:buNone/>
            </a:pPr>
            <a:r>
              <a:rPr lang="en-GB" sz="2000" b="1" kern="0" dirty="0">
                <a:latin typeface="Arial" charset="0"/>
              </a:rPr>
              <a:t>Aalto University School of Business</a:t>
            </a:r>
          </a:p>
          <a:p>
            <a:pPr algn="ctr">
              <a:lnSpc>
                <a:spcPct val="80000"/>
              </a:lnSpc>
              <a:buFontTx/>
              <a:buNone/>
            </a:pPr>
            <a:endParaRPr lang="en-GB" sz="2400" b="1" kern="0" dirty="0">
              <a:latin typeface="Arial" charset="0"/>
              <a:hlinkClick r:id="rId2"/>
            </a:endParaRPr>
          </a:p>
          <a:p>
            <a:pPr algn="ctr">
              <a:lnSpc>
                <a:spcPct val="80000"/>
              </a:lnSpc>
              <a:buFontTx/>
              <a:buNone/>
            </a:pPr>
            <a:r>
              <a:rPr lang="en-GB" sz="1800" b="1" kern="0" dirty="0">
                <a:latin typeface="Arial" charset="0"/>
              </a:rPr>
              <a:t>51E 00100 Business Ethics</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 </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Lecture 9</a:t>
            </a:r>
            <a:endParaRPr lang="en-GB" sz="1800" b="1" kern="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B68E59C-CB38-4CBB-81EC-DF07FB9FFC85}"/>
              </a:ext>
            </a:extLst>
          </p:cNvPr>
          <p:cNvSpPr/>
          <p:nvPr/>
        </p:nvSpPr>
        <p:spPr bwMode="auto">
          <a:xfrm>
            <a:off x="2567608" y="2403188"/>
            <a:ext cx="7056784" cy="1627584"/>
          </a:xfrm>
          <a:prstGeom prst="rect">
            <a:avLst/>
          </a:prstGeom>
          <a:solidFill>
            <a:srgbClr val="FFFF66">
              <a:lumMod val="20000"/>
              <a:lumOff val="80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Lecture starts at 16:15</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couple of minutes before that, there will be some music for you to make a sound check.</a:t>
            </a:r>
          </a:p>
        </p:txBody>
      </p:sp>
    </p:spTree>
    <p:extLst>
      <p:ext uri="{BB962C8B-B14F-4D97-AF65-F5344CB8AC3E}">
        <p14:creationId xmlns:p14="http://schemas.microsoft.com/office/powerpoint/2010/main" val="375257022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Oval 129"/>
          <p:cNvSpPr/>
          <p:nvPr/>
        </p:nvSpPr>
        <p:spPr>
          <a:xfrm>
            <a:off x="3475529" y="1389265"/>
            <a:ext cx="5227499" cy="414179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10958" y="59080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Classical liberalism: growth</a:t>
            </a:r>
            <a:endParaRPr lang="fi-FI" sz="3200" b="1" cap="small" dirty="0">
              <a:solidFill>
                <a:srgbClr val="002060"/>
              </a:solidFill>
            </a:endParaRP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5" name="Right Arrow 194"/>
          <p:cNvSpPr/>
          <p:nvPr/>
        </p:nvSpPr>
        <p:spPr>
          <a:xfrm>
            <a:off x="8764427" y="333594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10800000">
            <a:off x="3108368" y="3337332"/>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7" name="Right Arrow 196"/>
          <p:cNvSpPr/>
          <p:nvPr/>
        </p:nvSpPr>
        <p:spPr>
          <a:xfrm rot="5400000">
            <a:off x="5921350" y="5646895"/>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8" name="Right Arrow 197"/>
          <p:cNvSpPr/>
          <p:nvPr/>
        </p:nvSpPr>
        <p:spPr>
          <a:xfrm rot="16200000">
            <a:off x="5934835" y="10773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Audio 1">
            <a:hlinkClick r:id="" action="ppaction://media"/>
            <a:extLst>
              <a:ext uri="{FF2B5EF4-FFF2-40B4-BE49-F238E27FC236}">
                <a16:creationId xmlns:a16="http://schemas.microsoft.com/office/drawing/2014/main" id="{0271D1BD-B2A1-4A1B-AEF4-B6082002AB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27574971"/>
      </p:ext>
    </p:extLst>
  </p:cSld>
  <p:clrMapOvr>
    <a:masterClrMapping/>
  </p:clrMapOvr>
  <p:transition spd="med" advTm="45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Oval 129"/>
          <p:cNvSpPr/>
          <p:nvPr/>
        </p:nvSpPr>
        <p:spPr>
          <a:xfrm>
            <a:off x="3475529" y="1389265"/>
            <a:ext cx="5227499" cy="4141796"/>
          </a:xfrm>
          <a:prstGeom prst="ellipse">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 name="Right Arrow 2"/>
          <p:cNvSpPr/>
          <p:nvPr/>
        </p:nvSpPr>
        <p:spPr>
          <a:xfrm>
            <a:off x="8764427" y="333594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6" name="Right Arrow 115"/>
          <p:cNvSpPr/>
          <p:nvPr/>
        </p:nvSpPr>
        <p:spPr>
          <a:xfrm rot="10800000">
            <a:off x="3108368" y="3337332"/>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7" name="Right Arrow 116"/>
          <p:cNvSpPr/>
          <p:nvPr/>
        </p:nvSpPr>
        <p:spPr>
          <a:xfrm rot="5400000">
            <a:off x="5921350" y="5646895"/>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8" name="Right Arrow 117"/>
          <p:cNvSpPr/>
          <p:nvPr/>
        </p:nvSpPr>
        <p:spPr>
          <a:xfrm rot="16200000">
            <a:off x="5934835" y="10773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9" name="Rectangle 118"/>
          <p:cNvSpPr/>
          <p:nvPr/>
        </p:nvSpPr>
        <p:spPr>
          <a:xfrm>
            <a:off x="-10958" y="25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Karl Marx: limits</a:t>
            </a:r>
            <a:endParaRPr lang="fi-FI" sz="3200" b="1" cap="small" dirty="0">
              <a:solidFill>
                <a:srgbClr val="002060"/>
              </a:solidFill>
            </a:endParaRP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8" name="Oval 147"/>
          <p:cNvSpPr>
            <a:spLocks noChangeAspect="1"/>
          </p:cNvSpPr>
          <p:nvPr/>
        </p:nvSpPr>
        <p:spPr>
          <a:xfrm>
            <a:off x="6781708" y="462785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9" name="Rectangle 148"/>
          <p:cNvSpPr/>
          <p:nvPr/>
        </p:nvSpPr>
        <p:spPr>
          <a:xfrm rot="5400000">
            <a:off x="6596608" y="447768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0" name="Oval 149"/>
          <p:cNvSpPr>
            <a:spLocks noChangeAspect="1"/>
          </p:cNvSpPr>
          <p:nvPr/>
        </p:nvSpPr>
        <p:spPr>
          <a:xfrm>
            <a:off x="7355137" y="467915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1" name="Rectangle 150"/>
          <p:cNvSpPr/>
          <p:nvPr/>
        </p:nvSpPr>
        <p:spPr>
          <a:xfrm rot="5400000">
            <a:off x="7170037" y="45289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Oval 151"/>
          <p:cNvSpPr>
            <a:spLocks noChangeAspect="1"/>
          </p:cNvSpPr>
          <p:nvPr/>
        </p:nvSpPr>
        <p:spPr>
          <a:xfrm>
            <a:off x="6223850" y="497128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3" name="Rectangle 152"/>
          <p:cNvSpPr/>
          <p:nvPr/>
        </p:nvSpPr>
        <p:spPr>
          <a:xfrm rot="5400000">
            <a:off x="6038750" y="482111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7" name="Oval 196"/>
          <p:cNvSpPr>
            <a:spLocks noChangeAspect="1"/>
          </p:cNvSpPr>
          <p:nvPr/>
        </p:nvSpPr>
        <p:spPr>
          <a:xfrm>
            <a:off x="5499899" y="503580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8" name="Rectangle 197"/>
          <p:cNvSpPr/>
          <p:nvPr/>
        </p:nvSpPr>
        <p:spPr>
          <a:xfrm rot="5400000">
            <a:off x="5314799" y="488563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9" name="Oval 198"/>
          <p:cNvSpPr>
            <a:spLocks noChangeAspect="1"/>
          </p:cNvSpPr>
          <p:nvPr/>
        </p:nvSpPr>
        <p:spPr>
          <a:xfrm>
            <a:off x="4979455" y="469139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0" name="Rectangle 199"/>
          <p:cNvSpPr/>
          <p:nvPr/>
        </p:nvSpPr>
        <p:spPr>
          <a:xfrm rot="5400000">
            <a:off x="4794355" y="454122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1" name="Oval 200"/>
          <p:cNvSpPr>
            <a:spLocks noChangeAspect="1"/>
          </p:cNvSpPr>
          <p:nvPr/>
        </p:nvSpPr>
        <p:spPr>
          <a:xfrm>
            <a:off x="4293692" y="436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2" name="Rectangle 201"/>
          <p:cNvSpPr/>
          <p:nvPr/>
        </p:nvSpPr>
        <p:spPr>
          <a:xfrm rot="5400000">
            <a:off x="4108592" y="421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3" name="Oval 202"/>
          <p:cNvSpPr>
            <a:spLocks noChangeAspect="1"/>
          </p:cNvSpPr>
          <p:nvPr/>
        </p:nvSpPr>
        <p:spPr>
          <a:xfrm>
            <a:off x="3798804" y="387881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4" name="Rectangle 203"/>
          <p:cNvSpPr/>
          <p:nvPr/>
        </p:nvSpPr>
        <p:spPr>
          <a:xfrm rot="5400000">
            <a:off x="3613704" y="372864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5" name="Oval 204"/>
          <p:cNvSpPr>
            <a:spLocks noChangeAspect="1"/>
          </p:cNvSpPr>
          <p:nvPr/>
        </p:nvSpPr>
        <p:spPr>
          <a:xfrm>
            <a:off x="3606887" y="33305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6" name="Rectangle 205"/>
          <p:cNvSpPr/>
          <p:nvPr/>
        </p:nvSpPr>
        <p:spPr>
          <a:xfrm rot="5400000">
            <a:off x="3421787" y="31803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7" name="Oval 206"/>
          <p:cNvSpPr>
            <a:spLocks noChangeAspect="1"/>
          </p:cNvSpPr>
          <p:nvPr/>
        </p:nvSpPr>
        <p:spPr>
          <a:xfrm>
            <a:off x="4129867" y="31798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8" name="Rectangle 207"/>
          <p:cNvSpPr/>
          <p:nvPr/>
        </p:nvSpPr>
        <p:spPr>
          <a:xfrm rot="5400000">
            <a:off x="3944767" y="30296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9" name="Oval 208"/>
          <p:cNvSpPr>
            <a:spLocks noChangeAspect="1"/>
          </p:cNvSpPr>
          <p:nvPr/>
        </p:nvSpPr>
        <p:spPr>
          <a:xfrm>
            <a:off x="3811019" y="2710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0" name="Rectangle 209"/>
          <p:cNvSpPr/>
          <p:nvPr/>
        </p:nvSpPr>
        <p:spPr>
          <a:xfrm rot="5400000">
            <a:off x="3625919" y="2560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1" name="Oval 210"/>
          <p:cNvSpPr>
            <a:spLocks noChangeAspect="1"/>
          </p:cNvSpPr>
          <p:nvPr/>
        </p:nvSpPr>
        <p:spPr>
          <a:xfrm>
            <a:off x="4143223" y="218855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2" name="Rectangle 211"/>
          <p:cNvSpPr/>
          <p:nvPr/>
        </p:nvSpPr>
        <p:spPr>
          <a:xfrm rot="5400000">
            <a:off x="3958123" y="20383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3" name="Oval 212"/>
          <p:cNvSpPr>
            <a:spLocks noChangeAspect="1"/>
          </p:cNvSpPr>
          <p:nvPr/>
        </p:nvSpPr>
        <p:spPr>
          <a:xfrm>
            <a:off x="4842206" y="177162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4" name="Rectangle 213"/>
          <p:cNvSpPr/>
          <p:nvPr/>
        </p:nvSpPr>
        <p:spPr>
          <a:xfrm rot="5400000">
            <a:off x="4657106" y="162145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5" name="Oval 214"/>
          <p:cNvSpPr>
            <a:spLocks noChangeAspect="1"/>
          </p:cNvSpPr>
          <p:nvPr/>
        </p:nvSpPr>
        <p:spPr>
          <a:xfrm>
            <a:off x="5535829" y="154233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6" name="Rectangle 215"/>
          <p:cNvSpPr/>
          <p:nvPr/>
        </p:nvSpPr>
        <p:spPr>
          <a:xfrm rot="5400000">
            <a:off x="5350729" y="139215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7" name="Oval 216"/>
          <p:cNvSpPr>
            <a:spLocks noChangeAspect="1"/>
          </p:cNvSpPr>
          <p:nvPr/>
        </p:nvSpPr>
        <p:spPr>
          <a:xfrm>
            <a:off x="6182573" y="14916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8" name="Rectangle 217"/>
          <p:cNvSpPr/>
          <p:nvPr/>
        </p:nvSpPr>
        <p:spPr>
          <a:xfrm rot="5400000">
            <a:off x="5997473" y="13414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9" name="Oval 218"/>
          <p:cNvSpPr>
            <a:spLocks noChangeAspect="1"/>
          </p:cNvSpPr>
          <p:nvPr/>
        </p:nvSpPr>
        <p:spPr>
          <a:xfrm>
            <a:off x="6516252" y="19501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0" name="Rectangle 219"/>
          <p:cNvSpPr/>
          <p:nvPr/>
        </p:nvSpPr>
        <p:spPr>
          <a:xfrm rot="5400000">
            <a:off x="6331152" y="18000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1" name="Oval 220"/>
          <p:cNvSpPr>
            <a:spLocks noChangeAspect="1"/>
          </p:cNvSpPr>
          <p:nvPr/>
        </p:nvSpPr>
        <p:spPr>
          <a:xfrm>
            <a:off x="7090944" y="185985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2" name="Rectangle 221"/>
          <p:cNvSpPr/>
          <p:nvPr/>
        </p:nvSpPr>
        <p:spPr>
          <a:xfrm rot="5400000">
            <a:off x="6905844" y="17096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3" name="Oval 222"/>
          <p:cNvSpPr>
            <a:spLocks noChangeAspect="1"/>
          </p:cNvSpPr>
          <p:nvPr/>
        </p:nvSpPr>
        <p:spPr>
          <a:xfrm>
            <a:off x="7910478" y="272384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4" name="Rectangle 223"/>
          <p:cNvSpPr/>
          <p:nvPr/>
        </p:nvSpPr>
        <p:spPr>
          <a:xfrm rot="5400000">
            <a:off x="7725378" y="257366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5" name="Oval 224"/>
          <p:cNvSpPr>
            <a:spLocks noChangeAspect="1"/>
          </p:cNvSpPr>
          <p:nvPr/>
        </p:nvSpPr>
        <p:spPr>
          <a:xfrm>
            <a:off x="8205762" y="311591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6" name="Rectangle 225"/>
          <p:cNvSpPr/>
          <p:nvPr/>
        </p:nvSpPr>
        <p:spPr>
          <a:xfrm rot="5400000">
            <a:off x="8020662" y="296573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7" name="Oval 226"/>
          <p:cNvSpPr>
            <a:spLocks noChangeAspect="1"/>
          </p:cNvSpPr>
          <p:nvPr/>
        </p:nvSpPr>
        <p:spPr>
          <a:xfrm>
            <a:off x="7863335" y="349847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8" name="Rectangle 227"/>
          <p:cNvSpPr/>
          <p:nvPr/>
        </p:nvSpPr>
        <p:spPr>
          <a:xfrm rot="5400000">
            <a:off x="7678235" y="33482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9" name="Oval 228"/>
          <p:cNvSpPr>
            <a:spLocks noChangeAspect="1"/>
          </p:cNvSpPr>
          <p:nvPr/>
        </p:nvSpPr>
        <p:spPr>
          <a:xfrm>
            <a:off x="7926831" y="400514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30" name="Rectangle 229"/>
          <p:cNvSpPr/>
          <p:nvPr/>
        </p:nvSpPr>
        <p:spPr>
          <a:xfrm rot="5400000">
            <a:off x="7741731" y="385497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31" name="Oval 230"/>
          <p:cNvSpPr>
            <a:spLocks noChangeAspect="1"/>
          </p:cNvSpPr>
          <p:nvPr/>
        </p:nvSpPr>
        <p:spPr>
          <a:xfrm>
            <a:off x="7659590" y="21143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32" name="Rectangle 231"/>
          <p:cNvSpPr/>
          <p:nvPr/>
        </p:nvSpPr>
        <p:spPr>
          <a:xfrm rot="5400000">
            <a:off x="7474490" y="19641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pic>
        <p:nvPicPr>
          <p:cNvPr id="2" name="Audio 1">
            <a:hlinkClick r:id="" action="ppaction://media"/>
            <a:extLst>
              <a:ext uri="{FF2B5EF4-FFF2-40B4-BE49-F238E27FC236}">
                <a16:creationId xmlns:a16="http://schemas.microsoft.com/office/drawing/2014/main" id="{3DEFDA93-241F-4045-90C2-E429CE13C9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21798443"/>
      </p:ext>
    </p:extLst>
  </p:cSld>
  <p:clrMapOvr>
    <a:masterClrMapping/>
  </p:clrMapOvr>
  <p:transition spd="med" advTm="75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Oval 129"/>
          <p:cNvSpPr/>
          <p:nvPr/>
        </p:nvSpPr>
        <p:spPr>
          <a:xfrm>
            <a:off x="3475529" y="1389265"/>
            <a:ext cx="5227499" cy="4141796"/>
          </a:xfrm>
          <a:prstGeom prst="ellipse">
            <a:avLst/>
          </a:prstGeom>
          <a:solidFill>
            <a:schemeClr val="accent1">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19" name="Rectangle 118"/>
          <p:cNvSpPr/>
          <p:nvPr/>
        </p:nvSpPr>
        <p:spPr>
          <a:xfrm>
            <a:off x="-10958" y="25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Karl Marx: limits</a:t>
            </a:r>
            <a:endParaRPr lang="fi-FI" sz="3200" b="1" cap="small" dirty="0">
              <a:solidFill>
                <a:srgbClr val="002060"/>
              </a:solidFill>
            </a:endParaRP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8" name="Oval 147"/>
          <p:cNvSpPr>
            <a:spLocks noChangeAspect="1"/>
          </p:cNvSpPr>
          <p:nvPr/>
        </p:nvSpPr>
        <p:spPr>
          <a:xfrm>
            <a:off x="6781708" y="462785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9" name="Rectangle 148"/>
          <p:cNvSpPr/>
          <p:nvPr/>
        </p:nvSpPr>
        <p:spPr>
          <a:xfrm rot="5400000">
            <a:off x="6596608" y="447768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0" name="Oval 149"/>
          <p:cNvSpPr>
            <a:spLocks noChangeAspect="1"/>
          </p:cNvSpPr>
          <p:nvPr/>
        </p:nvSpPr>
        <p:spPr>
          <a:xfrm>
            <a:off x="7355137" y="467915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1" name="Rectangle 150"/>
          <p:cNvSpPr/>
          <p:nvPr/>
        </p:nvSpPr>
        <p:spPr>
          <a:xfrm rot="5400000">
            <a:off x="7170037" y="45289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Oval 151"/>
          <p:cNvSpPr>
            <a:spLocks noChangeAspect="1"/>
          </p:cNvSpPr>
          <p:nvPr/>
        </p:nvSpPr>
        <p:spPr>
          <a:xfrm>
            <a:off x="6223850" y="497128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3" name="Rectangle 152"/>
          <p:cNvSpPr/>
          <p:nvPr/>
        </p:nvSpPr>
        <p:spPr>
          <a:xfrm rot="5400000">
            <a:off x="6038750" y="482111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7" name="Oval 196"/>
          <p:cNvSpPr>
            <a:spLocks noChangeAspect="1"/>
          </p:cNvSpPr>
          <p:nvPr/>
        </p:nvSpPr>
        <p:spPr>
          <a:xfrm>
            <a:off x="5499899" y="503580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8" name="Rectangle 197"/>
          <p:cNvSpPr/>
          <p:nvPr/>
        </p:nvSpPr>
        <p:spPr>
          <a:xfrm rot="5400000">
            <a:off x="5314799" y="488563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9" name="Oval 198"/>
          <p:cNvSpPr>
            <a:spLocks noChangeAspect="1"/>
          </p:cNvSpPr>
          <p:nvPr/>
        </p:nvSpPr>
        <p:spPr>
          <a:xfrm>
            <a:off x="4979455" y="469139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0" name="Rectangle 199"/>
          <p:cNvSpPr/>
          <p:nvPr/>
        </p:nvSpPr>
        <p:spPr>
          <a:xfrm rot="5400000">
            <a:off x="4794355" y="454122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1" name="Oval 200"/>
          <p:cNvSpPr>
            <a:spLocks noChangeAspect="1"/>
          </p:cNvSpPr>
          <p:nvPr/>
        </p:nvSpPr>
        <p:spPr>
          <a:xfrm>
            <a:off x="4293692" y="436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2" name="Rectangle 201"/>
          <p:cNvSpPr/>
          <p:nvPr/>
        </p:nvSpPr>
        <p:spPr>
          <a:xfrm rot="5400000">
            <a:off x="4108592" y="421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3" name="Oval 202"/>
          <p:cNvSpPr>
            <a:spLocks noChangeAspect="1"/>
          </p:cNvSpPr>
          <p:nvPr/>
        </p:nvSpPr>
        <p:spPr>
          <a:xfrm>
            <a:off x="3798804" y="387881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4" name="Rectangle 203"/>
          <p:cNvSpPr/>
          <p:nvPr/>
        </p:nvSpPr>
        <p:spPr>
          <a:xfrm rot="5400000">
            <a:off x="3613704" y="372864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5" name="Oval 204"/>
          <p:cNvSpPr>
            <a:spLocks noChangeAspect="1"/>
          </p:cNvSpPr>
          <p:nvPr/>
        </p:nvSpPr>
        <p:spPr>
          <a:xfrm>
            <a:off x="3606887" y="33305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6" name="Rectangle 205"/>
          <p:cNvSpPr/>
          <p:nvPr/>
        </p:nvSpPr>
        <p:spPr>
          <a:xfrm rot="5400000">
            <a:off x="3421787" y="31803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7" name="Oval 206"/>
          <p:cNvSpPr>
            <a:spLocks noChangeAspect="1"/>
          </p:cNvSpPr>
          <p:nvPr/>
        </p:nvSpPr>
        <p:spPr>
          <a:xfrm>
            <a:off x="4129867" y="31798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8" name="Rectangle 207"/>
          <p:cNvSpPr/>
          <p:nvPr/>
        </p:nvSpPr>
        <p:spPr>
          <a:xfrm rot="5400000">
            <a:off x="3944767" y="30296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09" name="Oval 208"/>
          <p:cNvSpPr>
            <a:spLocks noChangeAspect="1"/>
          </p:cNvSpPr>
          <p:nvPr/>
        </p:nvSpPr>
        <p:spPr>
          <a:xfrm>
            <a:off x="3811019" y="2710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0" name="Rectangle 209"/>
          <p:cNvSpPr/>
          <p:nvPr/>
        </p:nvSpPr>
        <p:spPr>
          <a:xfrm rot="5400000">
            <a:off x="3625919" y="2560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1" name="Oval 210"/>
          <p:cNvSpPr>
            <a:spLocks noChangeAspect="1"/>
          </p:cNvSpPr>
          <p:nvPr/>
        </p:nvSpPr>
        <p:spPr>
          <a:xfrm>
            <a:off x="4143223" y="218855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2" name="Rectangle 211"/>
          <p:cNvSpPr/>
          <p:nvPr/>
        </p:nvSpPr>
        <p:spPr>
          <a:xfrm rot="5400000">
            <a:off x="3958123" y="20383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3" name="Oval 212"/>
          <p:cNvSpPr>
            <a:spLocks noChangeAspect="1"/>
          </p:cNvSpPr>
          <p:nvPr/>
        </p:nvSpPr>
        <p:spPr>
          <a:xfrm>
            <a:off x="4842206" y="177162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4" name="Rectangle 213"/>
          <p:cNvSpPr/>
          <p:nvPr/>
        </p:nvSpPr>
        <p:spPr>
          <a:xfrm rot="5400000">
            <a:off x="4657106" y="162145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5" name="Oval 214"/>
          <p:cNvSpPr>
            <a:spLocks noChangeAspect="1"/>
          </p:cNvSpPr>
          <p:nvPr/>
        </p:nvSpPr>
        <p:spPr>
          <a:xfrm>
            <a:off x="5535829" y="154233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6" name="Rectangle 215"/>
          <p:cNvSpPr/>
          <p:nvPr/>
        </p:nvSpPr>
        <p:spPr>
          <a:xfrm rot="5400000">
            <a:off x="5350729" y="139215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7" name="Oval 216"/>
          <p:cNvSpPr>
            <a:spLocks noChangeAspect="1"/>
          </p:cNvSpPr>
          <p:nvPr/>
        </p:nvSpPr>
        <p:spPr>
          <a:xfrm>
            <a:off x="6182573" y="14916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18" name="Rectangle 217"/>
          <p:cNvSpPr/>
          <p:nvPr/>
        </p:nvSpPr>
        <p:spPr>
          <a:xfrm rot="5400000">
            <a:off x="5997473" y="13414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9" name="Oval 218"/>
          <p:cNvSpPr>
            <a:spLocks noChangeAspect="1"/>
          </p:cNvSpPr>
          <p:nvPr/>
        </p:nvSpPr>
        <p:spPr>
          <a:xfrm>
            <a:off x="6516252" y="19501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0" name="Rectangle 219"/>
          <p:cNvSpPr/>
          <p:nvPr/>
        </p:nvSpPr>
        <p:spPr>
          <a:xfrm rot="5400000">
            <a:off x="6331152" y="18000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1" name="Oval 220"/>
          <p:cNvSpPr>
            <a:spLocks noChangeAspect="1"/>
          </p:cNvSpPr>
          <p:nvPr/>
        </p:nvSpPr>
        <p:spPr>
          <a:xfrm>
            <a:off x="7090944" y="185985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2" name="Rectangle 221"/>
          <p:cNvSpPr/>
          <p:nvPr/>
        </p:nvSpPr>
        <p:spPr>
          <a:xfrm rot="5400000">
            <a:off x="6905844" y="17096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3" name="Oval 222"/>
          <p:cNvSpPr>
            <a:spLocks noChangeAspect="1"/>
          </p:cNvSpPr>
          <p:nvPr/>
        </p:nvSpPr>
        <p:spPr>
          <a:xfrm>
            <a:off x="7910478" y="272384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4" name="Rectangle 223"/>
          <p:cNvSpPr/>
          <p:nvPr/>
        </p:nvSpPr>
        <p:spPr>
          <a:xfrm rot="5400000">
            <a:off x="7725378" y="257366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5" name="Oval 224"/>
          <p:cNvSpPr>
            <a:spLocks noChangeAspect="1"/>
          </p:cNvSpPr>
          <p:nvPr/>
        </p:nvSpPr>
        <p:spPr>
          <a:xfrm>
            <a:off x="8205762" y="311591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6" name="Rectangle 225"/>
          <p:cNvSpPr/>
          <p:nvPr/>
        </p:nvSpPr>
        <p:spPr>
          <a:xfrm rot="5400000">
            <a:off x="8020662" y="296573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7" name="Oval 226"/>
          <p:cNvSpPr>
            <a:spLocks noChangeAspect="1"/>
          </p:cNvSpPr>
          <p:nvPr/>
        </p:nvSpPr>
        <p:spPr>
          <a:xfrm>
            <a:off x="7863335" y="349847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28" name="Rectangle 227"/>
          <p:cNvSpPr/>
          <p:nvPr/>
        </p:nvSpPr>
        <p:spPr>
          <a:xfrm rot="5400000">
            <a:off x="7678235" y="33482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29" name="Oval 228"/>
          <p:cNvSpPr>
            <a:spLocks noChangeAspect="1"/>
          </p:cNvSpPr>
          <p:nvPr/>
        </p:nvSpPr>
        <p:spPr>
          <a:xfrm>
            <a:off x="7926831" y="400514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30" name="Rectangle 229"/>
          <p:cNvSpPr/>
          <p:nvPr/>
        </p:nvSpPr>
        <p:spPr>
          <a:xfrm rot="5400000">
            <a:off x="7741731" y="385497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31" name="Oval 230"/>
          <p:cNvSpPr>
            <a:spLocks noChangeAspect="1"/>
          </p:cNvSpPr>
          <p:nvPr/>
        </p:nvSpPr>
        <p:spPr>
          <a:xfrm>
            <a:off x="7659590" y="21143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32" name="Rectangle 231"/>
          <p:cNvSpPr/>
          <p:nvPr/>
        </p:nvSpPr>
        <p:spPr>
          <a:xfrm rot="5400000">
            <a:off x="7474490" y="19641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pic>
        <p:nvPicPr>
          <p:cNvPr id="2" name="Audio 1">
            <a:hlinkClick r:id="" action="ppaction://media"/>
            <a:extLst>
              <a:ext uri="{FF2B5EF4-FFF2-40B4-BE49-F238E27FC236}">
                <a16:creationId xmlns:a16="http://schemas.microsoft.com/office/drawing/2014/main" id="{BCBC8392-3E3E-4D6A-B011-31BABE2DCE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27099374"/>
      </p:ext>
    </p:extLst>
  </p:cSld>
  <p:clrMapOvr>
    <a:masterClrMapping/>
  </p:clrMapOvr>
  <p:transition spd="med" advTm="47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Oval 129"/>
          <p:cNvSpPr/>
          <p:nvPr/>
        </p:nvSpPr>
        <p:spPr>
          <a:xfrm>
            <a:off x="3475529" y="1389265"/>
            <a:ext cx="5227499" cy="4141796"/>
          </a:xfrm>
          <a:prstGeom prst="ellipse">
            <a:avLst/>
          </a:prstGeom>
          <a:solidFill>
            <a:schemeClr val="accent1">
              <a:lumMod val="40000"/>
              <a:lumOff val="6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8" name="Rectangle 147"/>
          <p:cNvSpPr/>
          <p:nvPr/>
        </p:nvSpPr>
        <p:spPr>
          <a:xfrm>
            <a:off x="-10958" y="25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Karl Marx: limits</a:t>
            </a:r>
            <a:endParaRPr lang="fi-FI" sz="3200" b="1" cap="small" dirty="0">
              <a:solidFill>
                <a:srgbClr val="002060"/>
              </a:solidFill>
            </a:endParaRPr>
          </a:p>
        </p:txBody>
      </p:sp>
      <p:pic>
        <p:nvPicPr>
          <p:cNvPr id="2" name="Audio 1">
            <a:hlinkClick r:id="" action="ppaction://media"/>
            <a:extLst>
              <a:ext uri="{FF2B5EF4-FFF2-40B4-BE49-F238E27FC236}">
                <a16:creationId xmlns:a16="http://schemas.microsoft.com/office/drawing/2014/main" id="{B0AF5D00-14A1-4E3F-9DEE-51E54D8D1B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180711802"/>
      </p:ext>
    </p:extLst>
  </p:cSld>
  <p:clrMapOvr>
    <a:masterClrMapping/>
  </p:clrMapOvr>
  <p:transition spd="med" advTm="122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Oval 147"/>
          <p:cNvSpPr>
            <a:spLocks noChangeAspect="1"/>
          </p:cNvSpPr>
          <p:nvPr/>
        </p:nvSpPr>
        <p:spPr>
          <a:xfrm>
            <a:off x="4489903" y="2187687"/>
            <a:ext cx="3204000" cy="2538566"/>
          </a:xfrm>
          <a:prstGeom prst="ellipse">
            <a:avLst/>
          </a:prstGeom>
          <a:solidFill>
            <a:schemeClr val="accent1">
              <a:lumMod val="40000"/>
              <a:lumOff val="6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Audio 1">
            <a:hlinkClick r:id="" action="ppaction://media"/>
            <a:extLst>
              <a:ext uri="{FF2B5EF4-FFF2-40B4-BE49-F238E27FC236}">
                <a16:creationId xmlns:a16="http://schemas.microsoft.com/office/drawing/2014/main" id="{4AFE19F7-E403-4491-82F0-5494343202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631493069"/>
      </p:ext>
    </p:extLst>
  </p:cSld>
  <p:clrMapOvr>
    <a:masterClrMapping/>
  </p:clrMapOvr>
  <p:transition spd="med" advTm="88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Oval 147"/>
          <p:cNvSpPr>
            <a:spLocks noChangeAspect="1"/>
          </p:cNvSpPr>
          <p:nvPr/>
        </p:nvSpPr>
        <p:spPr>
          <a:xfrm>
            <a:off x="4489903" y="2187687"/>
            <a:ext cx="3204000" cy="2538566"/>
          </a:xfrm>
          <a:prstGeom prst="ellipse">
            <a:avLst/>
          </a:prstGeom>
          <a:solidFill>
            <a:schemeClr val="accent1">
              <a:lumMod val="40000"/>
              <a:lumOff val="6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964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The Great Horse Manure Crisis, London 1894</a:t>
            </a:r>
            <a:endParaRPr lang="fi-FI" sz="3200" b="1" cap="small" dirty="0">
              <a:solidFill>
                <a:srgbClr val="002060"/>
              </a:solidFill>
            </a:endParaRP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Audio 1">
            <a:hlinkClick r:id="" action="ppaction://media"/>
            <a:extLst>
              <a:ext uri="{FF2B5EF4-FFF2-40B4-BE49-F238E27FC236}">
                <a16:creationId xmlns:a16="http://schemas.microsoft.com/office/drawing/2014/main" id="{18ABFEDE-B9A4-4B89-A71D-6ACB98941B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517032894"/>
      </p:ext>
    </p:extLst>
  </p:cSld>
  <p:clrMapOvr>
    <a:masterClrMapping/>
  </p:clrMapOvr>
  <p:transition spd="med" advTm="87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Oval 147"/>
          <p:cNvSpPr>
            <a:spLocks noChangeAspect="1"/>
          </p:cNvSpPr>
          <p:nvPr/>
        </p:nvSpPr>
        <p:spPr>
          <a:xfrm>
            <a:off x="4489903" y="2187687"/>
            <a:ext cx="3204000" cy="2538566"/>
          </a:xfrm>
          <a:prstGeom prst="ellipse">
            <a:avLst/>
          </a:prstGeom>
          <a:solidFill>
            <a:schemeClr val="accent1">
              <a:lumMod val="40000"/>
              <a:lumOff val="6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964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The Great Horse Manure Crisis, London 1894</a:t>
            </a:r>
            <a:endParaRPr lang="fi-FI" sz="3200" b="1" cap="small" dirty="0">
              <a:solidFill>
                <a:srgbClr val="002060"/>
              </a:solidFill>
            </a:endParaRP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Rectangle 1"/>
          <p:cNvSpPr/>
          <p:nvPr/>
        </p:nvSpPr>
        <p:spPr>
          <a:xfrm>
            <a:off x="154505" y="193217"/>
            <a:ext cx="3585079" cy="1781320"/>
          </a:xfrm>
          <a:prstGeom prst="rect">
            <a:avLst/>
          </a:prstGeom>
          <a:noFill/>
          <a:ln w="19050">
            <a:solidFill>
              <a:srgbClr val="173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Since horse droppings can be carted out of big cities only by more horses, producing more droppings, “in 50 years, every street in London will be buried under nine feet of manure.” (The Times)</a:t>
            </a:r>
            <a:endParaRPr lang="fi-FI" dirty="0">
              <a:solidFill>
                <a:schemeClr val="tx1"/>
              </a:solidFill>
            </a:endParaRPr>
          </a:p>
        </p:txBody>
      </p:sp>
      <p:pic>
        <p:nvPicPr>
          <p:cNvPr id="3" name="Audio 2">
            <a:hlinkClick r:id="" action="ppaction://media"/>
            <a:extLst>
              <a:ext uri="{FF2B5EF4-FFF2-40B4-BE49-F238E27FC236}">
                <a16:creationId xmlns:a16="http://schemas.microsoft.com/office/drawing/2014/main" id="{632FCB4B-C406-47A0-87EF-CEEEA6B576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218908544"/>
      </p:ext>
    </p:extLst>
  </p:cSld>
  <p:clrMapOvr>
    <a:masterClrMapping/>
  </p:clrMapOvr>
  <p:transition spd="med" advTm="171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Oval 147"/>
          <p:cNvSpPr>
            <a:spLocks noChangeAspect="1"/>
          </p:cNvSpPr>
          <p:nvPr/>
        </p:nvSpPr>
        <p:spPr>
          <a:xfrm>
            <a:off x="4489903" y="2187687"/>
            <a:ext cx="3204000" cy="2538566"/>
          </a:xfrm>
          <a:prstGeom prst="ellipse">
            <a:avLst/>
          </a:prstGeom>
          <a:solidFill>
            <a:schemeClr val="accent1">
              <a:lumMod val="40000"/>
              <a:lumOff val="6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964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Motorcars</a:t>
            </a:r>
          </a:p>
          <a:p>
            <a:pPr algn="ctr"/>
            <a:r>
              <a:rPr lang="en-US" sz="3200" b="1" cap="small" dirty="0">
                <a:solidFill>
                  <a:srgbClr val="002060"/>
                </a:solidFill>
              </a:rPr>
              <a:t>Gasoline</a:t>
            </a:r>
          </a:p>
          <a:p>
            <a:pPr algn="ctr"/>
            <a:r>
              <a:rPr lang="en-US" sz="3200" b="1" cap="small" dirty="0">
                <a:solidFill>
                  <a:srgbClr val="002060"/>
                </a:solidFill>
              </a:rPr>
              <a:t>Oil</a:t>
            </a:r>
            <a:endParaRPr lang="fi-FI" sz="3200" b="1" cap="small" dirty="0">
              <a:solidFill>
                <a:srgbClr val="002060"/>
              </a:solidFill>
            </a:endParaRP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Audio 1">
            <a:hlinkClick r:id="" action="ppaction://media"/>
            <a:extLst>
              <a:ext uri="{FF2B5EF4-FFF2-40B4-BE49-F238E27FC236}">
                <a16:creationId xmlns:a16="http://schemas.microsoft.com/office/drawing/2014/main" id="{51EC4F35-4D03-4FFC-A0FD-645CC41096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76232955"/>
      </p:ext>
    </p:extLst>
  </p:cSld>
  <p:clrMapOvr>
    <a:masterClrMapping/>
  </p:clrMapOvr>
  <p:transition spd="med" advTm="90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Climate Change</a:t>
            </a:r>
            <a:endParaRPr lang="fi-FI" sz="3200" b="1" cap="small" dirty="0">
              <a:solidFill>
                <a:srgbClr val="002060"/>
              </a:solidFill>
            </a:endParaRPr>
          </a:p>
        </p:txBody>
      </p:sp>
      <p:pic>
        <p:nvPicPr>
          <p:cNvPr id="2" name="Audio 1">
            <a:hlinkClick r:id="" action="ppaction://media"/>
            <a:extLst>
              <a:ext uri="{FF2B5EF4-FFF2-40B4-BE49-F238E27FC236}">
                <a16:creationId xmlns:a16="http://schemas.microsoft.com/office/drawing/2014/main" id="{00078688-B205-49FB-B8F5-C0300D6C24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057268353"/>
      </p:ext>
    </p:extLst>
  </p:cSld>
  <p:clrMapOvr>
    <a:masterClrMapping/>
  </p:clrMapOvr>
  <p:transition spd="med" advTm="76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Climate Change</a:t>
            </a:r>
            <a:endParaRPr lang="fi-FI" sz="3200" b="1" cap="small" dirty="0">
              <a:solidFill>
                <a:srgbClr val="002060"/>
              </a:solidFill>
            </a:endParaRPr>
          </a:p>
        </p:txBody>
      </p:sp>
      <p:sp>
        <p:nvSpPr>
          <p:cNvPr id="106" name="Right Arrow 105"/>
          <p:cNvSpPr/>
          <p:nvPr/>
        </p:nvSpPr>
        <p:spPr>
          <a:xfrm rot="13500000">
            <a:off x="3130997" y="104475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7" name="Right Arrow 106"/>
          <p:cNvSpPr/>
          <p:nvPr/>
        </p:nvSpPr>
        <p:spPr>
          <a:xfrm rot="13500000">
            <a:off x="3592635" y="149998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8" name="Right Arrow 107"/>
          <p:cNvSpPr/>
          <p:nvPr/>
        </p:nvSpPr>
        <p:spPr>
          <a:xfrm rot="13500000">
            <a:off x="2673796" y="58755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9" name="Right Arrow 108"/>
          <p:cNvSpPr/>
          <p:nvPr/>
        </p:nvSpPr>
        <p:spPr>
          <a:xfrm rot="2700000">
            <a:off x="8741798" y="5669523"/>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0" name="Right Arrow 109"/>
          <p:cNvSpPr/>
          <p:nvPr/>
        </p:nvSpPr>
        <p:spPr>
          <a:xfrm rot="2700000">
            <a:off x="8276763" y="524919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1" name="Right Arrow 110"/>
          <p:cNvSpPr/>
          <p:nvPr/>
        </p:nvSpPr>
        <p:spPr>
          <a:xfrm rot="2700000">
            <a:off x="9144283" y="6052559"/>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2" name="Right Arrow 111"/>
          <p:cNvSpPr/>
          <p:nvPr/>
        </p:nvSpPr>
        <p:spPr>
          <a:xfrm rot="8100000">
            <a:off x="3130998" y="568832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3" name="Right Arrow 112"/>
          <p:cNvSpPr/>
          <p:nvPr/>
        </p:nvSpPr>
        <p:spPr>
          <a:xfrm rot="8100000">
            <a:off x="3523512" y="52956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4" name="Right Arrow 113"/>
          <p:cNvSpPr/>
          <p:nvPr/>
        </p:nvSpPr>
        <p:spPr>
          <a:xfrm rot="8100000">
            <a:off x="2754871" y="6052559"/>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5" name="Right Arrow 114"/>
          <p:cNvSpPr/>
          <p:nvPr/>
        </p:nvSpPr>
        <p:spPr>
          <a:xfrm rot="18900000">
            <a:off x="8764469" y="1155551"/>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6" name="Right Arrow 115"/>
          <p:cNvSpPr/>
          <p:nvPr/>
        </p:nvSpPr>
        <p:spPr>
          <a:xfrm rot="18900000">
            <a:off x="9156983" y="76282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7" name="Right Arrow 116"/>
          <p:cNvSpPr/>
          <p:nvPr/>
        </p:nvSpPr>
        <p:spPr>
          <a:xfrm rot="18900000">
            <a:off x="8388342" y="1519783"/>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8" name="Rectangle 117"/>
          <p:cNvSpPr/>
          <p:nvPr/>
        </p:nvSpPr>
        <p:spPr>
          <a:xfrm>
            <a:off x="8618368" y="138000"/>
            <a:ext cx="3600000"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DC3E6"/>
                </a:solidFill>
              </a:rPr>
              <a:t>Sustainable development</a:t>
            </a:r>
            <a:endParaRPr lang="fi-FI" sz="2400" b="1" dirty="0">
              <a:solidFill>
                <a:srgbClr val="9DC3E6"/>
              </a:solidFill>
            </a:endParaRPr>
          </a:p>
        </p:txBody>
      </p:sp>
      <p:sp>
        <p:nvSpPr>
          <p:cNvPr id="198" name="Rectangle 197"/>
          <p:cNvSpPr/>
          <p:nvPr/>
        </p:nvSpPr>
        <p:spPr>
          <a:xfrm>
            <a:off x="7212" y="138000"/>
            <a:ext cx="3600000"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DC3E6"/>
                </a:solidFill>
              </a:rPr>
              <a:t>Sustainable development</a:t>
            </a:r>
            <a:endParaRPr lang="fi-FI" sz="2400" b="1" dirty="0">
              <a:solidFill>
                <a:srgbClr val="9DC3E6"/>
              </a:solidFill>
            </a:endParaRPr>
          </a:p>
        </p:txBody>
      </p:sp>
      <p:sp>
        <p:nvSpPr>
          <p:cNvPr id="199" name="Rectangle 198"/>
          <p:cNvSpPr/>
          <p:nvPr/>
        </p:nvSpPr>
        <p:spPr>
          <a:xfrm>
            <a:off x="7212" y="6297848"/>
            <a:ext cx="3600000"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DC3E6"/>
                </a:solidFill>
              </a:rPr>
              <a:t>Sustainable development</a:t>
            </a:r>
            <a:endParaRPr lang="fi-FI" sz="2400" b="1" dirty="0">
              <a:solidFill>
                <a:srgbClr val="9DC3E6"/>
              </a:solidFill>
            </a:endParaRPr>
          </a:p>
        </p:txBody>
      </p:sp>
      <p:sp>
        <p:nvSpPr>
          <p:cNvPr id="200" name="Rectangle 199"/>
          <p:cNvSpPr/>
          <p:nvPr/>
        </p:nvSpPr>
        <p:spPr>
          <a:xfrm>
            <a:off x="8618368" y="6297708"/>
            <a:ext cx="3600000"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9DC3E6"/>
                </a:solidFill>
              </a:rPr>
              <a:t>Sustainable development</a:t>
            </a:r>
            <a:endParaRPr lang="fi-FI" sz="2400" b="1" dirty="0">
              <a:solidFill>
                <a:srgbClr val="9DC3E6"/>
              </a:solidFill>
            </a:endParaRPr>
          </a:p>
        </p:txBody>
      </p:sp>
      <p:pic>
        <p:nvPicPr>
          <p:cNvPr id="2" name="Audio 1">
            <a:hlinkClick r:id="" action="ppaction://media"/>
            <a:extLst>
              <a:ext uri="{FF2B5EF4-FFF2-40B4-BE49-F238E27FC236}">
                <a16:creationId xmlns:a16="http://schemas.microsoft.com/office/drawing/2014/main" id="{9B207752-D410-4EDE-8E7B-323CD8B38A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65646553"/>
      </p:ext>
    </p:extLst>
  </p:cSld>
  <p:clrMapOvr>
    <a:masterClrMapping/>
  </p:clrMapOvr>
  <p:transition spd="med" advTm="80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522277"/>
            <a:ext cx="9144000" cy="1468437"/>
          </a:xfrm>
        </p:spPr>
        <p:txBody>
          <a:bodyPr>
            <a:normAutofit/>
          </a:bodyPr>
          <a:lstStyle/>
          <a:p>
            <a:r>
              <a:rPr lang="en-US" sz="4800" b="1" dirty="0">
                <a:latin typeface="Arial" panose="020B0604020202020204" pitchFamily="34" charset="0"/>
                <a:cs typeface="Arial" panose="020B0604020202020204" pitchFamily="34" charset="0"/>
              </a:rPr>
              <a:t>Sustainability and Justice in European Bioeconomy Plans</a:t>
            </a:r>
            <a:endParaRPr lang="LID4096" sz="48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497279E0-0BF2-4047-9E99-5FF356700920}"/>
              </a:ext>
            </a:extLst>
          </p:cNvPr>
          <p:cNvSpPr txBox="1">
            <a:spLocks noChangeArrowheads="1"/>
          </p:cNvSpPr>
          <p:nvPr/>
        </p:nvSpPr>
        <p:spPr bwMode="auto">
          <a:xfrm flipH="1">
            <a:off x="0" y="4471988"/>
            <a:ext cx="12192000" cy="236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latin typeface="Arial" charset="0"/>
              </a:rPr>
              <a:t>Matti Häyry &amp; Maarit Laihonen</a:t>
            </a:r>
          </a:p>
          <a:p>
            <a:pPr algn="ctr">
              <a:lnSpc>
                <a:spcPct val="80000"/>
              </a:lnSpc>
              <a:buFontTx/>
              <a:buNone/>
            </a:pPr>
            <a:endParaRPr lang="en-GB" sz="800" b="1" kern="0" dirty="0">
              <a:latin typeface="Arial" charset="0"/>
            </a:endParaRPr>
          </a:p>
          <a:p>
            <a:pPr algn="ctr">
              <a:lnSpc>
                <a:spcPct val="80000"/>
              </a:lnSpc>
              <a:buFontTx/>
              <a:buNone/>
            </a:pPr>
            <a:r>
              <a:rPr lang="en-GB" sz="2000" b="1" kern="0" dirty="0">
                <a:latin typeface="Arial" charset="0"/>
              </a:rPr>
              <a:t>Aalto University School of Business</a:t>
            </a:r>
          </a:p>
          <a:p>
            <a:pPr algn="ctr">
              <a:lnSpc>
                <a:spcPct val="80000"/>
              </a:lnSpc>
              <a:buFontTx/>
              <a:buNone/>
            </a:pPr>
            <a:endParaRPr lang="en-GB" sz="2400" b="1" kern="0" dirty="0">
              <a:latin typeface="Arial" charset="0"/>
              <a:hlinkClick r:id="rId4"/>
            </a:endParaRPr>
          </a:p>
          <a:p>
            <a:pPr algn="ctr">
              <a:lnSpc>
                <a:spcPct val="80000"/>
              </a:lnSpc>
              <a:buFontTx/>
              <a:buNone/>
            </a:pPr>
            <a:r>
              <a:rPr lang="en-GB" sz="1800" b="1" kern="0" dirty="0">
                <a:latin typeface="Arial" charset="0"/>
              </a:rPr>
              <a:t>51E 00100 Business Ethics</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 </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Lecture 9</a:t>
            </a:r>
            <a:endParaRPr lang="en-GB" sz="1800" b="1" kern="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B68E59C-CB38-4CBB-81EC-DF07FB9FFC85}"/>
              </a:ext>
            </a:extLst>
          </p:cNvPr>
          <p:cNvSpPr/>
          <p:nvPr/>
        </p:nvSpPr>
        <p:spPr bwMode="auto">
          <a:xfrm>
            <a:off x="2567608" y="2403188"/>
            <a:ext cx="7056784" cy="1627584"/>
          </a:xfrm>
          <a:prstGeom prst="rect">
            <a:avLst/>
          </a:prstGeom>
          <a:solidFill>
            <a:srgbClr val="FFFF66">
              <a:lumMod val="20000"/>
              <a:lumOff val="80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sz="2000" b="1" kern="0" dirty="0">
                <a:solidFill>
                  <a:srgbClr val="000000"/>
                </a:solidFill>
                <a:latin typeface="Arial" panose="020B0604020202020204" pitchFamily="34" charset="0"/>
                <a:cs typeface="Arial" panose="020B0604020202020204" pitchFamily="34" charset="0"/>
              </a:rPr>
              <a:t>Music playing so that you can check that </a:t>
            </a:r>
          </a:p>
          <a:p>
            <a:pPr lvl="0" algn="ctr" eaLnBrk="0" fontAlgn="base" hangingPunct="0">
              <a:spcBef>
                <a:spcPct val="0"/>
              </a:spcBef>
              <a:spcAft>
                <a:spcPct val="0"/>
              </a:spcAft>
            </a:pPr>
            <a:r>
              <a:rPr lang="en-US" sz="2000" b="1" kern="0" dirty="0">
                <a:solidFill>
                  <a:srgbClr val="000000"/>
                </a:solidFill>
                <a:latin typeface="Arial" panose="020B0604020202020204" pitchFamily="34" charset="0"/>
                <a:cs typeface="Arial" panose="020B0604020202020204" pitchFamily="34" charset="0"/>
              </a:rPr>
              <a:t>your speakers or headphones are on.</a:t>
            </a:r>
          </a:p>
          <a:p>
            <a:pPr lvl="0" algn="ctr" eaLnBrk="0" fontAlgn="base" hangingPunct="0">
              <a:spcBef>
                <a:spcPct val="0"/>
              </a:spcBef>
              <a:spcAft>
                <a:spcPct val="0"/>
              </a:spcAft>
            </a:pPr>
            <a:endParaRPr lang="en-US" sz="2000" b="1" kern="0" dirty="0">
              <a:solidFill>
                <a:srgbClr val="000000"/>
              </a:solidFill>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sz="2000" b="1" kern="0" dirty="0">
                <a:solidFill>
                  <a:srgbClr val="000000"/>
                </a:solidFill>
                <a:latin typeface="Arial" panose="020B0604020202020204" pitchFamily="34" charset="0"/>
                <a:cs typeface="Arial" panose="020B0604020202020204" pitchFamily="34" charset="0"/>
              </a:rPr>
              <a:t>Silent Night by Maarit Laihonen and Matti Häyry for the Visitors from Bellatrix – Music &amp; lyrics by Matti Häyry</a:t>
            </a:r>
          </a:p>
        </p:txBody>
      </p:sp>
      <p:pic>
        <p:nvPicPr>
          <p:cNvPr id="3" name="Silent Night 2020 demo1">
            <a:hlinkClick r:id="" action="ppaction://media"/>
            <a:extLst>
              <a:ext uri="{FF2B5EF4-FFF2-40B4-BE49-F238E27FC236}">
                <a16:creationId xmlns:a16="http://schemas.microsoft.com/office/drawing/2014/main" id="{D6CFDCE5-BF5C-4C72-B1BD-776B5FEC16C1}"/>
              </a:ext>
            </a:extLst>
          </p:cNvPr>
          <p:cNvPicPr>
            <a:picLocks noChangeAspect="1"/>
          </p:cNvPicPr>
          <p:nvPr>
            <a:audioFile r:link="rId1"/>
            <p:extLst>
              <p:ext uri="{DAA4B4D4-6D71-4841-9C94-3DE7FCFB9230}">
                <p14:media xmlns:p14="http://schemas.microsoft.com/office/powerpoint/2010/main" r:embed="rId2">
                  <p14:trim st="3000"/>
                </p14:media>
              </p:ext>
            </p:extLst>
          </p:nvPr>
        </p:nvPicPr>
        <p:blipFill>
          <a:blip r:embed="rId5"/>
          <a:stretch>
            <a:fillRect/>
          </a:stretch>
        </p:blipFill>
        <p:spPr>
          <a:xfrm>
            <a:off x="5973763" y="3306763"/>
            <a:ext cx="244475" cy="244475"/>
          </a:xfrm>
          <a:prstGeom prst="rect">
            <a:avLst/>
          </a:prstGeom>
        </p:spPr>
      </p:pic>
    </p:spTree>
    <p:extLst>
      <p:ext uri="{BB962C8B-B14F-4D97-AF65-F5344CB8AC3E}">
        <p14:creationId xmlns:p14="http://schemas.microsoft.com/office/powerpoint/2010/main" val="5327945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6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F2EE2A26-8202-4D0D-84C8-44F1C435A7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550093882"/>
      </p:ext>
    </p:extLst>
  </p:cSld>
  <p:clrMapOvr>
    <a:masterClrMapping/>
  </p:clrMapOvr>
  <p:transition spd="med" advTm="127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32564503-DC7D-4AC9-91C6-B1166D86AE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278539636"/>
      </p:ext>
    </p:extLst>
  </p:cSld>
  <p:clrMapOvr>
    <a:masterClrMapping/>
  </p:clrMapOvr>
  <p:transition spd="med" advTm="63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Heart 2">
            <a:extLst>
              <a:ext uri="{FF2B5EF4-FFF2-40B4-BE49-F238E27FC236}">
                <a16:creationId xmlns:a16="http://schemas.microsoft.com/office/drawing/2014/main" id="{0F60C062-34CF-496F-A815-EA2C05289A9C}"/>
              </a:ext>
            </a:extLst>
          </p:cNvPr>
          <p:cNvSpPr/>
          <p:nvPr/>
        </p:nvSpPr>
        <p:spPr>
          <a:xfrm>
            <a:off x="3533775" y="1757362"/>
            <a:ext cx="5124450" cy="4300538"/>
          </a:xfrm>
          <a:prstGeom prst="heart">
            <a:avLst/>
          </a:prstGeom>
          <a:solidFill>
            <a:srgbClr val="E488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The obvious answer: </a:t>
            </a:r>
          </a:p>
          <a:p>
            <a:pPr algn="ctr"/>
            <a:endParaRPr lang="en-US" sz="2400" b="1">
              <a:solidFill>
                <a:schemeClr val="bg1"/>
              </a:solidFill>
              <a:latin typeface="Arial" panose="020B0604020202020204" pitchFamily="34" charset="0"/>
              <a:cs typeface="Arial" panose="020B0604020202020204" pitchFamily="34" charset="0"/>
            </a:endParaRPr>
          </a:p>
          <a:p>
            <a:pPr algn="ctr"/>
            <a:r>
              <a:rPr lang="en-US" sz="2400" b="1">
                <a:solidFill>
                  <a:schemeClr val="bg1"/>
                </a:solidFill>
                <a:latin typeface="Arial" panose="020B0604020202020204" pitchFamily="34" charset="0"/>
                <a:cs typeface="Arial" panose="020B0604020202020204" pitchFamily="34" charset="0"/>
              </a:rPr>
              <a:t>“Something nice”</a:t>
            </a:r>
          </a:p>
        </p:txBody>
      </p:sp>
      <p:pic>
        <p:nvPicPr>
          <p:cNvPr id="4" name="Audio 3">
            <a:hlinkClick r:id="" action="ppaction://media"/>
            <a:extLst>
              <a:ext uri="{FF2B5EF4-FFF2-40B4-BE49-F238E27FC236}">
                <a16:creationId xmlns:a16="http://schemas.microsoft.com/office/drawing/2014/main" id="{14EE67BE-36EA-46D8-8ED6-8FEACCF872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066996955"/>
      </p:ext>
    </p:extLst>
  </p:cSld>
  <p:clrMapOvr>
    <a:masterClrMapping/>
  </p:clrMapOvr>
  <p:transition spd="med" advTm="60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0B3F5D-F94F-4943-BDA2-79FA123AD00B}"/>
              </a:ext>
            </a:extLst>
          </p:cNvPr>
          <p:cNvSpPr/>
          <p:nvPr/>
        </p:nvSpPr>
        <p:spPr bwMode="auto">
          <a:xfrm>
            <a:off x="4491347" y="2876556"/>
            <a:ext cx="3209305" cy="1862497"/>
          </a:xfrm>
          <a:prstGeom prst="rect">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Brundtland Report:</a:t>
            </a:r>
          </a:p>
          <a:p>
            <a:pPr marL="0" marR="0" lvl="0" indent="0" algn="ctr" defTabSz="914400" eaLnBrk="0" fontAlgn="base" latinLnBrk="0" hangingPunct="0">
              <a:lnSpc>
                <a:spcPct val="100000"/>
              </a:lnSpc>
              <a:spcBef>
                <a:spcPct val="0"/>
              </a:spcBef>
              <a:spcAft>
                <a:spcPct val="0"/>
              </a:spcAft>
              <a:buClrTx/>
              <a:buSzTx/>
              <a:buFontTx/>
              <a:buNone/>
              <a:tabLst/>
              <a:defRPr/>
            </a:pPr>
            <a:r>
              <a:rPr lang="en-US" sz="2400" b="1" kern="0" dirty="0">
                <a:solidFill>
                  <a:srgbClr val="000000"/>
                </a:solidFill>
                <a:latin typeface="Arial" panose="020B0604020202020204" pitchFamily="34" charset="0"/>
                <a:cs typeface="Arial" panose="020B0604020202020204" pitchFamily="34" charset="0"/>
              </a:rPr>
              <a:t>Our Common Future</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1987</a:t>
            </a:r>
          </a:p>
        </p:txBody>
      </p:sp>
      <p:pic>
        <p:nvPicPr>
          <p:cNvPr id="4" name="Audio 3">
            <a:hlinkClick r:id="" action="ppaction://media"/>
            <a:extLst>
              <a:ext uri="{FF2B5EF4-FFF2-40B4-BE49-F238E27FC236}">
                <a16:creationId xmlns:a16="http://schemas.microsoft.com/office/drawing/2014/main" id="{E5FA48B0-F3E7-46BD-8884-BEE5F33E92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751686697"/>
      </p:ext>
    </p:extLst>
  </p:cSld>
  <p:clrMapOvr>
    <a:masterClrMapping/>
  </p:clrMapOvr>
  <p:transition spd="med" advTm="144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A531CD-9C71-4386-AF96-53C812993EE9}"/>
              </a:ext>
            </a:extLst>
          </p:cNvPr>
          <p:cNvSpPr/>
          <p:nvPr/>
        </p:nvSpPr>
        <p:spPr bwMode="auto">
          <a:xfrm>
            <a:off x="4491347" y="2876558"/>
            <a:ext cx="3209305" cy="1862496"/>
          </a:xfrm>
          <a:prstGeom prst="rect">
            <a:avLst/>
          </a:prstGeom>
          <a:noFill/>
          <a:ln w="9525" cap="flat" cmpd="sng" algn="ctr">
            <a:solidFill>
              <a:schemeClr val="bg1"/>
            </a:solid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380A1099-6494-451D-AE31-43C84EEC4B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86965264"/>
      </p:ext>
    </p:extLst>
  </p:cSld>
  <p:clrMapOvr>
    <a:masterClrMapping/>
  </p:clrMapOvr>
  <p:transition spd="med" advTm="226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64D46B6A-55F5-403C-AB24-8E6C2AFF63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094078015"/>
      </p:ext>
    </p:extLst>
  </p:cSld>
  <p:clrMapOvr>
    <a:masterClrMapping/>
  </p:clrMapOvr>
  <p:transition spd="med" advTm="919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pic>
        <p:nvPicPr>
          <p:cNvPr id="4" name="Audio 3">
            <a:hlinkClick r:id="" action="ppaction://media"/>
            <a:extLst>
              <a:ext uri="{FF2B5EF4-FFF2-40B4-BE49-F238E27FC236}">
                <a16:creationId xmlns:a16="http://schemas.microsoft.com/office/drawing/2014/main" id="{13DBE245-5C9D-477A-A327-E3DD07E73E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183522848"/>
      </p:ext>
    </p:extLst>
  </p:cSld>
  <p:clrMapOvr>
    <a:masterClrMapping/>
  </p:clrMapOvr>
  <p:transition spd="med" advTm="9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5C7C94B8-ADDA-4D03-A7D7-BEB28E9368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062091988"/>
      </p:ext>
    </p:extLst>
  </p:cSld>
  <p:clrMapOvr>
    <a:masterClrMapping/>
  </p:clrMapOvr>
  <p:transition spd="med" advTm="721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AF23C2-7934-4F79-A229-1E80049EB960}"/>
              </a:ext>
            </a:extLst>
          </p:cNvPr>
          <p:cNvSpPr txBox="1"/>
          <p:nvPr/>
        </p:nvSpPr>
        <p:spPr>
          <a:xfrm>
            <a:off x="3345473" y="3393818"/>
            <a:ext cx="2750527" cy="3400931"/>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For population </a:t>
            </a:r>
          </a:p>
          <a:p>
            <a:pPr>
              <a:spcAft>
                <a:spcPts val="600"/>
              </a:spcAft>
            </a:pPr>
            <a:r>
              <a:rPr lang="en-US" sz="2400" b="1" dirty="0">
                <a:latin typeface="Arial" panose="020B0604020202020204" pitchFamily="34" charset="0"/>
                <a:cs typeface="Arial" panose="020B0604020202020204" pitchFamily="34" charset="0"/>
              </a:rPr>
              <a:t>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Reduce “bad” genes!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Neo-Malthusians: Prevent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Feminism: Birth control promotes female autonomy</a:t>
            </a:r>
          </a:p>
          <a:p>
            <a:pPr marL="342900" indent="-342900">
              <a:spcAft>
                <a:spcPts val="600"/>
              </a:spcAft>
              <a:buFont typeface="Arial" panose="020B0604020202020204" pitchFamily="34" charset="0"/>
              <a:buChar char="•"/>
            </a:pPr>
            <a:endParaRPr lang="LID4096" sz="8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65F7598E-FAE4-4DEB-A339-C990E5D91B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243808906"/>
      </p:ext>
    </p:extLst>
  </p:cSld>
  <p:clrMapOvr>
    <a:masterClrMapping/>
  </p:clrMapOvr>
  <p:transition spd="med" advTm="472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AF23C2-7934-4F79-A229-1E80049EB960}"/>
              </a:ext>
            </a:extLst>
          </p:cNvPr>
          <p:cNvSpPr txBox="1"/>
          <p:nvPr/>
        </p:nvSpPr>
        <p:spPr>
          <a:xfrm>
            <a:off x="3345473" y="3393818"/>
            <a:ext cx="2750527" cy="3400931"/>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For population </a:t>
            </a:r>
          </a:p>
          <a:p>
            <a:pPr>
              <a:spcAft>
                <a:spcPts val="600"/>
              </a:spcAft>
            </a:pPr>
            <a:r>
              <a:rPr lang="en-US" sz="2400" b="1" dirty="0">
                <a:latin typeface="Arial" panose="020B0604020202020204" pitchFamily="34" charset="0"/>
                <a:cs typeface="Arial" panose="020B0604020202020204" pitchFamily="34" charset="0"/>
              </a:rPr>
              <a:t>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Reduce “bad” genes!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Neo-Malthusians: Prevent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Feminism: Birth control promotes female autonomy</a:t>
            </a:r>
          </a:p>
          <a:p>
            <a:pPr marL="342900" indent="-342900">
              <a:spcAft>
                <a:spcPts val="600"/>
              </a:spcAft>
              <a:buFont typeface="Arial" panose="020B0604020202020204" pitchFamily="34" charset="0"/>
              <a:buChar char="•"/>
            </a:pPr>
            <a:endParaRPr lang="LID4096" sz="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71E1D1-1B31-4004-8A0F-0A44949C53DB}"/>
              </a:ext>
            </a:extLst>
          </p:cNvPr>
          <p:cNvSpPr txBox="1"/>
          <p:nvPr/>
        </p:nvSpPr>
        <p:spPr>
          <a:xfrm>
            <a:off x="6096000" y="3378429"/>
            <a:ext cx="2750527" cy="3416320"/>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Against popu-</a:t>
            </a:r>
          </a:p>
          <a:p>
            <a:pPr>
              <a:spcAft>
                <a:spcPts val="600"/>
              </a:spcAft>
            </a:pPr>
            <a:r>
              <a:rPr lang="en-US" sz="2400" b="1" dirty="0">
                <a:latin typeface="Arial" panose="020B0604020202020204" pitchFamily="34" charset="0"/>
                <a:cs typeface="Arial" panose="020B0604020202020204" pitchFamily="34" charset="0"/>
              </a:rPr>
              <a:t>    lation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is against equality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Cornucopians: Enough for all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Practical policies (e.g., China) too Draconian</a:t>
            </a:r>
            <a:endParaRPr lang="en-US" sz="800" b="1"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1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203D4539-E004-40B9-A8DB-7013AADE8C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013915666"/>
      </p:ext>
    </p:extLst>
  </p:cSld>
  <p:clrMapOvr>
    <a:masterClrMapping/>
  </p:clrMapOvr>
  <p:transition spd="med" advTm="597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522277"/>
            <a:ext cx="9144000" cy="1468437"/>
          </a:xfrm>
        </p:spPr>
        <p:txBody>
          <a:bodyPr>
            <a:normAutofit/>
          </a:bodyPr>
          <a:lstStyle/>
          <a:p>
            <a:r>
              <a:rPr lang="en-US" sz="4800" b="1" dirty="0">
                <a:latin typeface="Arial" panose="020B0604020202020204" pitchFamily="34" charset="0"/>
                <a:cs typeface="Arial" panose="020B0604020202020204" pitchFamily="34" charset="0"/>
              </a:rPr>
              <a:t>Sustainability and Justice in European Bioeconomy Plans</a:t>
            </a:r>
            <a:endParaRPr lang="LID4096" sz="48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497279E0-0BF2-4047-9E99-5FF356700920}"/>
              </a:ext>
            </a:extLst>
          </p:cNvPr>
          <p:cNvSpPr txBox="1">
            <a:spLocks noChangeArrowheads="1"/>
          </p:cNvSpPr>
          <p:nvPr/>
        </p:nvSpPr>
        <p:spPr bwMode="auto">
          <a:xfrm flipH="1">
            <a:off x="0" y="4471988"/>
            <a:ext cx="12192000" cy="236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latin typeface="Arial" charset="0"/>
              </a:rPr>
              <a:t>Matti Häyry &amp; Maarit Laihonen</a:t>
            </a:r>
          </a:p>
          <a:p>
            <a:pPr algn="ctr">
              <a:lnSpc>
                <a:spcPct val="80000"/>
              </a:lnSpc>
              <a:buFontTx/>
              <a:buNone/>
            </a:pPr>
            <a:endParaRPr lang="en-GB" sz="800" b="1" kern="0" dirty="0">
              <a:latin typeface="Arial" charset="0"/>
            </a:endParaRPr>
          </a:p>
          <a:p>
            <a:pPr algn="ctr">
              <a:lnSpc>
                <a:spcPct val="80000"/>
              </a:lnSpc>
              <a:buFontTx/>
              <a:buNone/>
            </a:pPr>
            <a:r>
              <a:rPr lang="en-GB" sz="2000" b="1" kern="0" dirty="0">
                <a:latin typeface="Arial" charset="0"/>
              </a:rPr>
              <a:t>Aalto University School of Business</a:t>
            </a:r>
          </a:p>
          <a:p>
            <a:pPr algn="ctr">
              <a:lnSpc>
                <a:spcPct val="80000"/>
              </a:lnSpc>
              <a:buFontTx/>
              <a:buNone/>
            </a:pPr>
            <a:endParaRPr lang="en-GB" sz="2400" b="1" kern="0" dirty="0">
              <a:latin typeface="Arial" charset="0"/>
              <a:hlinkClick r:id="rId2"/>
            </a:endParaRPr>
          </a:p>
          <a:p>
            <a:pPr algn="ctr">
              <a:lnSpc>
                <a:spcPct val="80000"/>
              </a:lnSpc>
              <a:buFontTx/>
              <a:buNone/>
            </a:pPr>
            <a:r>
              <a:rPr lang="en-GB" sz="1800" b="1" kern="0" dirty="0">
                <a:latin typeface="Arial" charset="0"/>
              </a:rPr>
              <a:t>51E 00100 Business Ethics</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 </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Lecture 9</a:t>
            </a:r>
            <a:endParaRPr lang="en-GB" sz="1800" b="1" kern="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B68E59C-CB38-4CBB-81EC-DF07FB9FFC85}"/>
              </a:ext>
            </a:extLst>
          </p:cNvPr>
          <p:cNvSpPr/>
          <p:nvPr/>
        </p:nvSpPr>
        <p:spPr bwMode="auto">
          <a:xfrm>
            <a:off x="2567608" y="2403188"/>
            <a:ext cx="7056784" cy="1627584"/>
          </a:xfrm>
          <a:prstGeom prst="rect">
            <a:avLst/>
          </a:prstGeom>
          <a:solidFill>
            <a:srgbClr val="FFFF66">
              <a:lumMod val="20000"/>
              <a:lumOff val="80000"/>
            </a:srgbClr>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3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Lecture starting momentarily.</a:t>
            </a:r>
          </a:p>
        </p:txBody>
      </p:sp>
    </p:spTree>
    <p:extLst>
      <p:ext uri="{BB962C8B-B14F-4D97-AF65-F5344CB8AC3E}">
        <p14:creationId xmlns:p14="http://schemas.microsoft.com/office/powerpoint/2010/main" val="746622594"/>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AF23C2-7934-4F79-A229-1E80049EB960}"/>
              </a:ext>
            </a:extLst>
          </p:cNvPr>
          <p:cNvSpPr txBox="1"/>
          <p:nvPr/>
        </p:nvSpPr>
        <p:spPr>
          <a:xfrm>
            <a:off x="3345473" y="3393818"/>
            <a:ext cx="2750527" cy="3400931"/>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For population </a:t>
            </a:r>
          </a:p>
          <a:p>
            <a:pPr>
              <a:spcAft>
                <a:spcPts val="600"/>
              </a:spcAft>
            </a:pPr>
            <a:r>
              <a:rPr lang="en-US" sz="2400" b="1" dirty="0">
                <a:latin typeface="Arial" panose="020B0604020202020204" pitchFamily="34" charset="0"/>
                <a:cs typeface="Arial" panose="020B0604020202020204" pitchFamily="34" charset="0"/>
              </a:rPr>
              <a:t>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Reduce “bad” genes!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Neo-Malthusians: Prevent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Feminism: Birth control promotes female autonomy</a:t>
            </a:r>
          </a:p>
          <a:p>
            <a:pPr marL="342900" indent="-342900">
              <a:spcAft>
                <a:spcPts val="600"/>
              </a:spcAft>
              <a:buFont typeface="Arial" panose="020B0604020202020204" pitchFamily="34" charset="0"/>
              <a:buChar char="•"/>
            </a:pPr>
            <a:endParaRPr lang="LID4096" sz="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71E1D1-1B31-4004-8A0F-0A44949C53DB}"/>
              </a:ext>
            </a:extLst>
          </p:cNvPr>
          <p:cNvSpPr txBox="1"/>
          <p:nvPr/>
        </p:nvSpPr>
        <p:spPr>
          <a:xfrm>
            <a:off x="6096000" y="3378429"/>
            <a:ext cx="2750527" cy="3416320"/>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Against popu-</a:t>
            </a:r>
          </a:p>
          <a:p>
            <a:pPr>
              <a:spcAft>
                <a:spcPts val="600"/>
              </a:spcAft>
            </a:pPr>
            <a:r>
              <a:rPr lang="en-US" sz="2400" b="1" dirty="0">
                <a:latin typeface="Arial" panose="020B0604020202020204" pitchFamily="34" charset="0"/>
                <a:cs typeface="Arial" panose="020B0604020202020204" pitchFamily="34" charset="0"/>
              </a:rPr>
              <a:t>    lation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is against equality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Cornucopians: Enough for all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Practical policies (e.g., China) too Draconian</a:t>
            </a:r>
            <a:endParaRPr lang="en-US" sz="800" b="1"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1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91774D-1FFE-4B6E-A3FD-D06319CB6B39}"/>
              </a:ext>
            </a:extLst>
          </p:cNvPr>
          <p:cNvSpPr txBox="1"/>
          <p:nvPr/>
        </p:nvSpPr>
        <p:spPr>
          <a:xfrm>
            <a:off x="8846527" y="1031041"/>
            <a:ext cx="3270738" cy="2362185"/>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Club of Rome 1968</a:t>
            </a:r>
          </a:p>
          <a:p>
            <a:pPr marL="342900" indent="-342900">
              <a:spcAft>
                <a:spcPts val="600"/>
              </a:spcAft>
              <a:buFont typeface="Arial" panose="020B0604020202020204" pitchFamily="34" charset="0"/>
              <a:buChar char="•"/>
            </a:pPr>
            <a:r>
              <a:rPr lang="en-US" sz="2000" b="1" i="1" dirty="0">
                <a:latin typeface="Arial" panose="020B0604020202020204" pitchFamily="34" charset="0"/>
                <a:cs typeface="Arial" panose="020B0604020202020204" pitchFamily="34" charset="0"/>
              </a:rPr>
              <a:t>The Limits to Growth</a:t>
            </a:r>
            <a:r>
              <a:rPr lang="en-US" sz="2000" b="1" dirty="0">
                <a:latin typeface="Arial" panose="020B0604020202020204" pitchFamily="34" charset="0"/>
                <a:cs typeface="Arial" panose="020B0604020202020204" pitchFamily="34" charset="0"/>
              </a:rPr>
              <a:t> 1972; </a:t>
            </a:r>
            <a:r>
              <a:rPr lang="en-US" sz="2000" b="1" i="1" dirty="0">
                <a:latin typeface="Arial" panose="020B0604020202020204" pitchFamily="34" charset="0"/>
                <a:cs typeface="Arial" panose="020B0604020202020204" pitchFamily="34" charset="0"/>
              </a:rPr>
              <a:t>Mankind at the Turning Point</a:t>
            </a:r>
            <a:r>
              <a:rPr lang="en-US" sz="2000" b="1" dirty="0">
                <a:latin typeface="Arial" panose="020B0604020202020204" pitchFamily="34" charset="0"/>
                <a:cs typeface="Arial" panose="020B0604020202020204" pitchFamily="34" charset="0"/>
              </a:rPr>
              <a:t> 1974: the planet’s resources will</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be</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exhausted</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by ... </a:t>
            </a:r>
          </a:p>
          <a:p>
            <a:pPr marL="342900" indent="-342900">
              <a:spcAft>
                <a:spcPts val="600"/>
              </a:spcAft>
              <a:buFont typeface="Arial" panose="020B0604020202020204" pitchFamily="34" charset="0"/>
              <a:buChar char="•"/>
            </a:pPr>
            <a:endParaRPr lang="LID4096" sz="135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41D13E9F-7785-43ED-9D2B-D21C8124D1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720703759"/>
      </p:ext>
    </p:extLst>
  </p:cSld>
  <p:clrMapOvr>
    <a:masterClrMapping/>
  </p:clrMapOvr>
  <p:transition spd="med" advTm="412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7" name="TextBox 6">
            <a:extLst>
              <a:ext uri="{FF2B5EF4-FFF2-40B4-BE49-F238E27FC236}">
                <a16:creationId xmlns:a16="http://schemas.microsoft.com/office/drawing/2014/main" id="{EF3BAB3A-24DA-45CB-8777-606909BC6FBE}"/>
              </a:ext>
            </a:extLst>
          </p:cNvPr>
          <p:cNvSpPr txBox="1"/>
          <p:nvPr/>
        </p:nvSpPr>
        <p:spPr>
          <a:xfrm>
            <a:off x="74735" y="1023938"/>
            <a:ext cx="3270738" cy="5770811"/>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Neo-Malthusians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Thomas Malthus (1766-1834): populations outgrow resources – violence, famine, and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Fairfield Osborn 1948: </a:t>
            </a:r>
            <a:r>
              <a:rPr lang="en-US" sz="2000" b="1" i="1" dirty="0">
                <a:latin typeface="Arial" panose="020B0604020202020204" pitchFamily="34" charset="0"/>
                <a:cs typeface="Arial" panose="020B0604020202020204" pitchFamily="34" charset="0"/>
              </a:rPr>
              <a:t>Our Plundered Planet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William Vogt 1948: </a:t>
            </a:r>
            <a:r>
              <a:rPr lang="en-US" sz="2000" b="1" i="1" dirty="0">
                <a:latin typeface="Arial" panose="020B0604020202020204" pitchFamily="34" charset="0"/>
                <a:cs typeface="Arial" panose="020B0604020202020204" pitchFamily="34" charset="0"/>
              </a:rPr>
              <a:t>Road to Survival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Paul &amp; Anne Ehrlich 1968: </a:t>
            </a:r>
            <a:r>
              <a:rPr lang="en-US" sz="2000" b="1" i="1" dirty="0">
                <a:latin typeface="Arial" panose="020B0604020202020204" pitchFamily="34" charset="0"/>
                <a:cs typeface="Arial" panose="020B0604020202020204" pitchFamily="34" charset="0"/>
              </a:rPr>
              <a:t>The Population Bomb</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Natural environment has been corrupted: population control the only proper remedy</a:t>
            </a:r>
            <a:endParaRPr lang="LID4096"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AF23C2-7934-4F79-A229-1E80049EB960}"/>
              </a:ext>
            </a:extLst>
          </p:cNvPr>
          <p:cNvSpPr txBox="1"/>
          <p:nvPr/>
        </p:nvSpPr>
        <p:spPr>
          <a:xfrm>
            <a:off x="3345473" y="3393818"/>
            <a:ext cx="2750527" cy="3400931"/>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For population </a:t>
            </a:r>
          </a:p>
          <a:p>
            <a:pPr>
              <a:spcAft>
                <a:spcPts val="600"/>
              </a:spcAft>
            </a:pPr>
            <a:r>
              <a:rPr lang="en-US" sz="2400" b="1" dirty="0">
                <a:latin typeface="Arial" panose="020B0604020202020204" pitchFamily="34" charset="0"/>
                <a:cs typeface="Arial" panose="020B0604020202020204" pitchFamily="34" charset="0"/>
              </a:rPr>
              <a:t>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Reduce “bad” genes!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Neo-Malthusians: Prevent misery!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Feminism: Birth control promotes female autonomy</a:t>
            </a:r>
          </a:p>
          <a:p>
            <a:pPr marL="342900" indent="-342900">
              <a:spcAft>
                <a:spcPts val="600"/>
              </a:spcAft>
              <a:buFont typeface="Arial" panose="020B0604020202020204" pitchFamily="34" charset="0"/>
              <a:buChar char="•"/>
            </a:pPr>
            <a:endParaRPr lang="LID4096" sz="8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071E1D1-1B31-4004-8A0F-0A44949C53DB}"/>
              </a:ext>
            </a:extLst>
          </p:cNvPr>
          <p:cNvSpPr txBox="1"/>
          <p:nvPr/>
        </p:nvSpPr>
        <p:spPr>
          <a:xfrm>
            <a:off x="6096000" y="3378429"/>
            <a:ext cx="2750527" cy="3416320"/>
          </a:xfrm>
          <a:prstGeom prst="rect">
            <a:avLst/>
          </a:prstGeom>
          <a:noFill/>
          <a:ln>
            <a:solidFill>
              <a:schemeClr val="bg1"/>
            </a:solidFill>
          </a:ln>
        </p:spPr>
        <p:txBody>
          <a:bodyPr wrap="square" rtlCol="0">
            <a:spAutoFit/>
          </a:bodyPr>
          <a:lstStyle/>
          <a:p>
            <a:r>
              <a:rPr lang="en-US" sz="2400" b="1" dirty="0">
                <a:latin typeface="Arial" panose="020B0604020202020204" pitchFamily="34" charset="0"/>
                <a:cs typeface="Arial" panose="020B0604020202020204" pitchFamily="34" charset="0"/>
              </a:rPr>
              <a:t>    Against popu-</a:t>
            </a:r>
          </a:p>
          <a:p>
            <a:pPr>
              <a:spcAft>
                <a:spcPts val="600"/>
              </a:spcAft>
            </a:pPr>
            <a:r>
              <a:rPr lang="en-US" sz="2400" b="1" dirty="0">
                <a:latin typeface="Arial" panose="020B0604020202020204" pitchFamily="34" charset="0"/>
                <a:cs typeface="Arial" panose="020B0604020202020204" pitchFamily="34" charset="0"/>
              </a:rPr>
              <a:t>    lation control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Eugenics is against equality</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Cornucopians: Enough for all</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Practical policies (e.g., China) too Draconian</a:t>
            </a:r>
            <a:endParaRPr lang="en-US" sz="800" b="1"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1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91774D-1FFE-4B6E-A3FD-D06319CB6B39}"/>
              </a:ext>
            </a:extLst>
          </p:cNvPr>
          <p:cNvSpPr txBox="1"/>
          <p:nvPr/>
        </p:nvSpPr>
        <p:spPr>
          <a:xfrm>
            <a:off x="8846527" y="1031041"/>
            <a:ext cx="3270738" cy="2362185"/>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Club of Rome 1968</a:t>
            </a:r>
          </a:p>
          <a:p>
            <a:pPr marL="342900" indent="-342900">
              <a:spcAft>
                <a:spcPts val="600"/>
              </a:spcAft>
              <a:buFont typeface="Arial" panose="020B0604020202020204" pitchFamily="34" charset="0"/>
              <a:buChar char="•"/>
            </a:pPr>
            <a:r>
              <a:rPr lang="en-US" sz="2000" b="1" i="1" dirty="0">
                <a:latin typeface="Arial" panose="020B0604020202020204" pitchFamily="34" charset="0"/>
                <a:cs typeface="Arial" panose="020B0604020202020204" pitchFamily="34" charset="0"/>
              </a:rPr>
              <a:t>The Limits to Growth</a:t>
            </a:r>
            <a:r>
              <a:rPr lang="en-US" sz="2000" b="1" dirty="0">
                <a:latin typeface="Arial" panose="020B0604020202020204" pitchFamily="34" charset="0"/>
                <a:cs typeface="Arial" panose="020B0604020202020204" pitchFamily="34" charset="0"/>
              </a:rPr>
              <a:t> 1972; </a:t>
            </a:r>
            <a:r>
              <a:rPr lang="en-US" sz="2000" b="1" i="1" dirty="0">
                <a:latin typeface="Arial" panose="020B0604020202020204" pitchFamily="34" charset="0"/>
                <a:cs typeface="Arial" panose="020B0604020202020204" pitchFamily="34" charset="0"/>
              </a:rPr>
              <a:t>Mankind at the Turning Point</a:t>
            </a:r>
            <a:r>
              <a:rPr lang="en-US" sz="2000" b="1" dirty="0">
                <a:latin typeface="Arial" panose="020B0604020202020204" pitchFamily="34" charset="0"/>
                <a:cs typeface="Arial" panose="020B0604020202020204" pitchFamily="34" charset="0"/>
              </a:rPr>
              <a:t> 1974: the planet’s resources will</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be</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exhausted</a:t>
            </a:r>
            <a:r>
              <a:rPr lang="en-US" sz="16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by ... </a:t>
            </a:r>
          </a:p>
          <a:p>
            <a:pPr marL="342900" indent="-342900">
              <a:spcAft>
                <a:spcPts val="600"/>
              </a:spcAft>
              <a:buFont typeface="Arial" panose="020B0604020202020204" pitchFamily="34" charset="0"/>
              <a:buChar char="•"/>
            </a:pPr>
            <a:endParaRPr lang="LID4096" sz="135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25F8340-7571-4A98-B0F4-EDF480DD4515}"/>
              </a:ext>
            </a:extLst>
          </p:cNvPr>
          <p:cNvSpPr txBox="1"/>
          <p:nvPr/>
        </p:nvSpPr>
        <p:spPr>
          <a:xfrm>
            <a:off x="8846527" y="3393226"/>
            <a:ext cx="3270738" cy="3385542"/>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IUCN 1980</a:t>
            </a:r>
          </a:p>
          <a:p>
            <a:pPr marL="342900" indent="-342900">
              <a:spcAft>
                <a:spcPts val="600"/>
              </a:spcAft>
              <a:buFont typeface="Arial" panose="020B0604020202020204" pitchFamily="34" charset="0"/>
              <a:buChar char="•"/>
            </a:pPr>
            <a:r>
              <a:rPr lang="en-US" sz="2000" b="1" i="1" dirty="0">
                <a:latin typeface="Arial" panose="020B0604020202020204" pitchFamily="34" charset="0"/>
                <a:cs typeface="Arial" panose="020B0604020202020204" pitchFamily="34" charset="0"/>
              </a:rPr>
              <a:t>World Conservation Strategy: Living Resource Conserva-tion for Sustainable Development </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Economic develop-ment vs. conservation of living resources: clash has to be noted</a:t>
            </a:r>
            <a:endParaRPr lang="en-US" sz="1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A2503B6-D41A-46DF-8BE7-6E17DBCAB8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447805002"/>
      </p:ext>
    </p:extLst>
  </p:cSld>
  <p:clrMapOvr>
    <a:masterClrMapping/>
  </p:clrMapOvr>
  <p:transition spd="med" advTm="648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FBF9316A-D996-40F3-A9AC-35D7C3A8B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682120133"/>
      </p:ext>
    </p:extLst>
  </p:cSld>
  <p:clrMapOvr>
    <a:masterClrMapping/>
  </p:clrMapOvr>
  <p:transition spd="med" advTm="153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17602" y="1023938"/>
            <a:ext cx="3270738" cy="5693866"/>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economic development 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endParaRPr lang="LID4096" sz="2000" b="1"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07F6F8E-0430-4D2A-A910-0C47324948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00740360"/>
      </p:ext>
    </p:extLst>
  </p:cSld>
  <p:clrMapOvr>
    <a:masterClrMapping/>
  </p:clrMapOvr>
  <p:transition spd="med" advTm="429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17602" y="1023938"/>
            <a:ext cx="3270738" cy="5693866"/>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economic development 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endParaRPr lang="LID4096"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87406B-E13D-465A-AE9A-4BA61F5147CC}"/>
              </a:ext>
            </a:extLst>
          </p:cNvPr>
          <p:cNvSpPr txBox="1"/>
          <p:nvPr/>
        </p:nvSpPr>
        <p:spPr>
          <a:xfrm>
            <a:off x="3372157" y="1023938"/>
            <a:ext cx="5440853" cy="1769715"/>
          </a:xfrm>
          <a:prstGeom prst="rect">
            <a:avLst/>
          </a:prstGeom>
          <a:noFill/>
          <a:ln>
            <a:solidFill>
              <a:schemeClr val="bg1"/>
            </a:solidFill>
          </a:ln>
        </p:spPr>
        <p:txBody>
          <a:bodyPr wrap="square" rtlCol="0">
            <a:spAutoFit/>
          </a:bodyPr>
          <a:lstStyle/>
          <a:p>
            <a:pPr algn="ctr">
              <a:spcAft>
                <a:spcPts val="600"/>
              </a:spcAft>
            </a:pPr>
            <a:r>
              <a:rPr lang="en-US" sz="2400" b="1" dirty="0">
                <a:latin typeface="Arial" panose="020B0604020202020204" pitchFamily="34" charset="0"/>
                <a:cs typeface="Arial" panose="020B0604020202020204" pitchFamily="34" charset="0"/>
              </a:rPr>
              <a:t>Rio Summit and onward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Rio Declaration on Environment and Development </a:t>
            </a:r>
            <a:r>
              <a:rPr lang="en-US" sz="2000" b="1" dirty="0">
                <a:latin typeface="Arial" panose="020B0604020202020204" pitchFamily="34" charset="0"/>
                <a:cs typeface="Arial" panose="020B0604020202020204" pitchFamily="34" charset="0"/>
              </a:rPr>
              <a:t>(United Nations 1992) and ensuing UN summits continued to refine and multiply the criteria of sustainability </a:t>
            </a:r>
            <a:endParaRPr lang="LID4096" sz="135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DEFC584-EF64-468D-B5B9-84122FB7F1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4023337738"/>
      </p:ext>
    </p:extLst>
  </p:cSld>
  <p:clrMapOvr>
    <a:masterClrMapping/>
  </p:clrMapOvr>
  <p:transition spd="med" advTm="131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22365" y="1023938"/>
            <a:ext cx="3270738" cy="5801588"/>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economic development 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p>
          <a:p>
            <a:pPr marL="342900" indent="-342900">
              <a:spcAft>
                <a:spcPts val="600"/>
              </a:spcAft>
              <a:buFont typeface="Arial" panose="020B0604020202020204" pitchFamily="34" charset="0"/>
              <a:buChar char="•"/>
            </a:pPr>
            <a:endParaRPr lang="LID4096" sz="1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B3B65C-C29E-4335-B07B-7A5149860086}"/>
              </a:ext>
            </a:extLst>
          </p:cNvPr>
          <p:cNvSpPr txBox="1"/>
          <p:nvPr/>
        </p:nvSpPr>
        <p:spPr>
          <a:xfrm>
            <a:off x="8805868" y="1023938"/>
            <a:ext cx="3282643" cy="5772221"/>
          </a:xfrm>
          <a:prstGeom prst="rect">
            <a:avLst/>
          </a:prstGeom>
          <a:noFill/>
          <a:ln>
            <a:solidFill>
              <a:schemeClr val="bg1"/>
            </a:solidFill>
          </a:ln>
        </p:spPr>
        <p:txBody>
          <a:bodyPr wrap="square" lIns="252000" rtlCol="0">
            <a:spAutoFit/>
          </a:bodyPr>
          <a:lstStyle/>
          <a:p>
            <a:pPr>
              <a:lnSpc>
                <a:spcPct val="102000"/>
              </a:lnSpc>
              <a:spcAft>
                <a:spcPts val="600"/>
              </a:spcAft>
            </a:pPr>
            <a:r>
              <a:rPr lang="en-US" sz="2400" b="1" dirty="0">
                <a:latin typeface="Arial" panose="020B0604020202020204" pitchFamily="34" charset="0"/>
                <a:cs typeface="Arial" panose="020B0604020202020204" pitchFamily="34" charset="0"/>
              </a:rPr>
              <a:t>    The 17 SDGs</a:t>
            </a:r>
          </a:p>
          <a:p>
            <a:pPr>
              <a:lnSpc>
                <a:spcPct val="102000"/>
              </a:lnSpc>
            </a:pPr>
            <a:r>
              <a:rPr lang="en-GB" b="1" dirty="0">
                <a:latin typeface="Arial" panose="020B0604020202020204" pitchFamily="34" charset="0"/>
                <a:cs typeface="Arial" panose="020B0604020202020204" pitchFamily="34" charset="0"/>
              </a:rPr>
              <a:t>(1) poverty (2) hunger (3) health and well-being (4) education (5) gender equality (6) water and sanitation (7) affordable and clean energy (8) eco-nomic growth and decent work (9) infrastructure, industrialisation, innova-tion (10) inequality (11) safe settlements (12) sustainable production and consumption (13) climate change (14) seas and oceans (15) land and biodiversity (16) peace and justice (17) global partner-ships</a:t>
            </a:r>
            <a:r>
              <a:rPr lang="en-GB" sz="1400" b="1"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 </a:t>
            </a:r>
            <a:r>
              <a:rPr lang="en-GB" b="1" cap="small" dirty="0">
                <a:latin typeface="Arial" panose="020B0604020202020204" pitchFamily="34" charset="0"/>
                <a:cs typeface="Arial" panose="020B0604020202020204" pitchFamily="34" charset="0"/>
              </a:rPr>
              <a:t>ALL EQUAL </a:t>
            </a:r>
            <a:r>
              <a:rPr lang="en-GB" sz="1400" b="1" cap="small" dirty="0">
                <a:latin typeface="Arial" panose="020B0604020202020204" pitchFamily="34" charset="0"/>
                <a:cs typeface="Arial" panose="020B0604020202020204" pitchFamily="34" charset="0"/>
              </a:rPr>
              <a:t> </a:t>
            </a:r>
            <a:r>
              <a:rPr lang="en-GB" b="1" cap="small" dirty="0">
                <a:latin typeface="Arial" panose="020B0604020202020204" pitchFamily="34" charset="0"/>
                <a:cs typeface="Arial" panose="020B0604020202020204" pitchFamily="34" charset="0"/>
              </a:rPr>
              <a:t>=</a:t>
            </a:r>
            <a:endParaRPr lang="en-GB" sz="1000" b="1" cap="small"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87406B-E13D-465A-AE9A-4BA61F5147CC}"/>
              </a:ext>
            </a:extLst>
          </p:cNvPr>
          <p:cNvSpPr txBox="1"/>
          <p:nvPr/>
        </p:nvSpPr>
        <p:spPr>
          <a:xfrm>
            <a:off x="3376920" y="1023938"/>
            <a:ext cx="5440853" cy="1769715"/>
          </a:xfrm>
          <a:prstGeom prst="rect">
            <a:avLst/>
          </a:prstGeom>
          <a:noFill/>
          <a:ln>
            <a:solidFill>
              <a:schemeClr val="bg1"/>
            </a:solidFill>
          </a:ln>
        </p:spPr>
        <p:txBody>
          <a:bodyPr wrap="square" rtlCol="0">
            <a:spAutoFit/>
          </a:bodyPr>
          <a:lstStyle/>
          <a:p>
            <a:pPr algn="ctr">
              <a:spcAft>
                <a:spcPts val="600"/>
              </a:spcAft>
            </a:pPr>
            <a:r>
              <a:rPr lang="en-US" sz="2400" b="1" dirty="0">
                <a:latin typeface="Arial" panose="020B0604020202020204" pitchFamily="34" charset="0"/>
                <a:cs typeface="Arial" panose="020B0604020202020204" pitchFamily="34" charset="0"/>
              </a:rPr>
              <a:t>Rio Summit and onward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Rio Declaration on Environment and Development </a:t>
            </a:r>
            <a:r>
              <a:rPr lang="en-US" sz="2000" b="1" dirty="0">
                <a:latin typeface="Arial" panose="020B0604020202020204" pitchFamily="34" charset="0"/>
                <a:cs typeface="Arial" panose="020B0604020202020204" pitchFamily="34" charset="0"/>
              </a:rPr>
              <a:t>(United Nations 1992) and ensuing UN summits continued to refine and multiply the criteria of sustainability </a:t>
            </a:r>
            <a:endParaRPr lang="LID4096" sz="1350" b="1"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55C583C4-14B4-4C36-B0CC-4EBD7C91F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241571228"/>
      </p:ext>
    </p:extLst>
  </p:cSld>
  <p:clrMapOvr>
    <a:masterClrMapping/>
  </p:clrMapOvr>
  <p:transition spd="med" advTm="675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22365" y="1023938"/>
            <a:ext cx="3270738" cy="5801588"/>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economic development 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p>
          <a:p>
            <a:pPr marL="342900" indent="-342900">
              <a:spcAft>
                <a:spcPts val="600"/>
              </a:spcAft>
              <a:buFont typeface="Arial" panose="020B0604020202020204" pitchFamily="34" charset="0"/>
              <a:buChar char="•"/>
            </a:pPr>
            <a:endParaRPr lang="LID4096" sz="1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B3B65C-C29E-4335-B07B-7A5149860086}"/>
              </a:ext>
            </a:extLst>
          </p:cNvPr>
          <p:cNvSpPr txBox="1"/>
          <p:nvPr/>
        </p:nvSpPr>
        <p:spPr>
          <a:xfrm>
            <a:off x="8805868" y="1023938"/>
            <a:ext cx="3282643" cy="5772221"/>
          </a:xfrm>
          <a:prstGeom prst="rect">
            <a:avLst/>
          </a:prstGeom>
          <a:noFill/>
          <a:ln>
            <a:solidFill>
              <a:schemeClr val="bg1"/>
            </a:solidFill>
          </a:ln>
        </p:spPr>
        <p:txBody>
          <a:bodyPr wrap="square" lIns="252000" rtlCol="0">
            <a:spAutoFit/>
          </a:bodyPr>
          <a:lstStyle/>
          <a:p>
            <a:pPr>
              <a:lnSpc>
                <a:spcPct val="102000"/>
              </a:lnSpc>
              <a:spcAft>
                <a:spcPts val="600"/>
              </a:spcAft>
            </a:pPr>
            <a:r>
              <a:rPr lang="en-US" sz="2400" b="1" dirty="0">
                <a:latin typeface="Arial" panose="020B0604020202020204" pitchFamily="34" charset="0"/>
                <a:cs typeface="Arial" panose="020B0604020202020204" pitchFamily="34" charset="0"/>
              </a:rPr>
              <a:t>    The 17 SDGs</a:t>
            </a:r>
          </a:p>
          <a:p>
            <a:pPr>
              <a:lnSpc>
                <a:spcPct val="102000"/>
              </a:lnSpc>
            </a:pPr>
            <a:r>
              <a:rPr lang="en-GB" b="1" dirty="0">
                <a:latin typeface="Arial" panose="020B0604020202020204" pitchFamily="34" charset="0"/>
                <a:cs typeface="Arial" panose="020B0604020202020204" pitchFamily="34" charset="0"/>
              </a:rPr>
              <a:t>(1) poverty (2) hunger (3) health and well-being (4) education (5) gender equality (6) water and sanitation (7) affordable and clean energy (8) </a:t>
            </a:r>
            <a:r>
              <a:rPr lang="en-GB" b="1" dirty="0">
                <a:highlight>
                  <a:srgbClr val="FF00FF"/>
                </a:highlight>
                <a:latin typeface="Arial" panose="020B0604020202020204" pitchFamily="34" charset="0"/>
                <a:cs typeface="Arial" panose="020B0604020202020204" pitchFamily="34" charset="0"/>
              </a:rPr>
              <a:t>eco-nomic growth</a:t>
            </a:r>
            <a:r>
              <a:rPr lang="en-GB" b="1" dirty="0">
                <a:latin typeface="Arial" panose="020B0604020202020204" pitchFamily="34" charset="0"/>
                <a:cs typeface="Arial" panose="020B0604020202020204" pitchFamily="34" charset="0"/>
              </a:rPr>
              <a:t> and decent work (9) infrastructure, </a:t>
            </a:r>
            <a:r>
              <a:rPr lang="en-GB" b="1" dirty="0">
                <a:highlight>
                  <a:srgbClr val="FF00FF"/>
                </a:highlight>
                <a:latin typeface="Arial" panose="020B0604020202020204" pitchFamily="34" charset="0"/>
                <a:cs typeface="Arial" panose="020B0604020202020204" pitchFamily="34" charset="0"/>
              </a:rPr>
              <a:t>industrialisation, innova-tion</a:t>
            </a:r>
            <a:r>
              <a:rPr lang="en-GB" b="1" dirty="0">
                <a:latin typeface="Arial" panose="020B0604020202020204" pitchFamily="34" charset="0"/>
                <a:cs typeface="Arial" panose="020B0604020202020204" pitchFamily="34" charset="0"/>
              </a:rPr>
              <a:t> (10) inequality (11) safe settlements (12) sustainable </a:t>
            </a:r>
            <a:r>
              <a:rPr lang="en-GB" b="1" dirty="0">
                <a:highlight>
                  <a:srgbClr val="FF00FF"/>
                </a:highlight>
                <a:latin typeface="Arial" panose="020B0604020202020204" pitchFamily="34" charset="0"/>
                <a:cs typeface="Arial" panose="020B0604020202020204" pitchFamily="34" charset="0"/>
              </a:rPr>
              <a:t>production and consumption</a:t>
            </a:r>
            <a:r>
              <a:rPr lang="en-GB" b="1" dirty="0">
                <a:latin typeface="Arial" panose="020B0604020202020204" pitchFamily="34" charset="0"/>
                <a:cs typeface="Arial" panose="020B0604020202020204" pitchFamily="34" charset="0"/>
              </a:rPr>
              <a:t> (13) climate change (14) seas and oceans (15) land and biodiversity (16) peace and justice (17) global partner-ships</a:t>
            </a:r>
            <a:r>
              <a:rPr lang="en-GB" sz="1400" b="1" dirty="0">
                <a:latin typeface="Arial" panose="020B0604020202020204" pitchFamily="34" charset="0"/>
                <a:cs typeface="Arial" panose="020B0604020202020204" pitchFamily="34" charset="0"/>
              </a:rPr>
              <a:t>   </a:t>
            </a:r>
            <a:r>
              <a:rPr lang="en-GB" b="1" dirty="0">
                <a:highlight>
                  <a:srgbClr val="FF00FF"/>
                </a:highlight>
                <a:latin typeface="Arial" panose="020B0604020202020204" pitchFamily="34" charset="0"/>
                <a:cs typeface="Arial" panose="020B0604020202020204" pitchFamily="34" charset="0"/>
              </a:rPr>
              <a:t>= </a:t>
            </a:r>
            <a:r>
              <a:rPr lang="en-GB" sz="1400" b="1" dirty="0">
                <a:highlight>
                  <a:srgbClr val="FF00FF"/>
                </a:highlight>
                <a:latin typeface="Arial" panose="020B0604020202020204" pitchFamily="34" charset="0"/>
                <a:cs typeface="Arial" panose="020B0604020202020204" pitchFamily="34" charset="0"/>
              </a:rPr>
              <a:t> </a:t>
            </a:r>
            <a:r>
              <a:rPr lang="en-GB" b="1" cap="small" dirty="0">
                <a:highlight>
                  <a:srgbClr val="FF00FF"/>
                </a:highlight>
                <a:latin typeface="Arial" panose="020B0604020202020204" pitchFamily="34" charset="0"/>
                <a:cs typeface="Arial" panose="020B0604020202020204" pitchFamily="34" charset="0"/>
              </a:rPr>
              <a:t>ALL EQUAL </a:t>
            </a:r>
            <a:r>
              <a:rPr lang="en-GB" sz="1400" b="1" cap="small" dirty="0">
                <a:highlight>
                  <a:srgbClr val="FF00FF"/>
                </a:highlight>
                <a:latin typeface="Arial" panose="020B0604020202020204" pitchFamily="34" charset="0"/>
                <a:cs typeface="Arial" panose="020B0604020202020204" pitchFamily="34" charset="0"/>
              </a:rPr>
              <a:t> </a:t>
            </a:r>
            <a:r>
              <a:rPr lang="en-GB" b="1" cap="small" dirty="0">
                <a:highlight>
                  <a:srgbClr val="FF00FF"/>
                </a:highlight>
                <a:latin typeface="Arial" panose="020B0604020202020204" pitchFamily="34" charset="0"/>
                <a:cs typeface="Arial" panose="020B0604020202020204" pitchFamily="34" charset="0"/>
              </a:rPr>
              <a:t>=</a:t>
            </a:r>
            <a:endParaRPr lang="en-GB" sz="1000" b="1" cap="small" dirty="0">
              <a:highlight>
                <a:srgbClr val="FF00FF"/>
              </a:highligh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87406B-E13D-465A-AE9A-4BA61F5147CC}"/>
              </a:ext>
            </a:extLst>
          </p:cNvPr>
          <p:cNvSpPr txBox="1"/>
          <p:nvPr/>
        </p:nvSpPr>
        <p:spPr>
          <a:xfrm>
            <a:off x="3376920" y="1023938"/>
            <a:ext cx="5440853" cy="1769715"/>
          </a:xfrm>
          <a:prstGeom prst="rect">
            <a:avLst/>
          </a:prstGeom>
          <a:noFill/>
          <a:ln>
            <a:solidFill>
              <a:schemeClr val="bg1"/>
            </a:solidFill>
          </a:ln>
        </p:spPr>
        <p:txBody>
          <a:bodyPr wrap="square" rtlCol="0">
            <a:spAutoFit/>
          </a:bodyPr>
          <a:lstStyle/>
          <a:p>
            <a:pPr algn="ctr">
              <a:spcAft>
                <a:spcPts val="600"/>
              </a:spcAft>
            </a:pPr>
            <a:r>
              <a:rPr lang="en-US" sz="2400" b="1" dirty="0">
                <a:latin typeface="Arial" panose="020B0604020202020204" pitchFamily="34" charset="0"/>
                <a:cs typeface="Arial" panose="020B0604020202020204" pitchFamily="34" charset="0"/>
              </a:rPr>
              <a:t>Rio Summit and onward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Rio Declaration on Environment and Development </a:t>
            </a:r>
            <a:r>
              <a:rPr lang="en-US" sz="2000" b="1" dirty="0">
                <a:latin typeface="Arial" panose="020B0604020202020204" pitchFamily="34" charset="0"/>
                <a:cs typeface="Arial" panose="020B0604020202020204" pitchFamily="34" charset="0"/>
              </a:rPr>
              <a:t>(United Nations 1992) and ensuing UN summits continued to refine and multiply the criteria of sustainability </a:t>
            </a:r>
            <a:endParaRPr lang="LID4096" sz="135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1F655BE-2523-436B-AAF5-F5DC41ED3EAE}"/>
              </a:ext>
            </a:extLst>
          </p:cNvPr>
          <p:cNvSpPr/>
          <p:nvPr/>
        </p:nvSpPr>
        <p:spPr>
          <a:xfrm>
            <a:off x="8817773" y="157163"/>
            <a:ext cx="3282643" cy="819150"/>
          </a:xfrm>
          <a:prstGeom prst="rect">
            <a:avLst/>
          </a:prstGeom>
          <a:solidFill>
            <a:srgbClr val="F23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We have seen lists like this: Nussbaum,</a:t>
            </a:r>
            <a:r>
              <a:rPr lang="en-US" sz="1600" b="1" dirty="0">
                <a:solidFill>
                  <a:schemeClr val="tx1"/>
                </a:solidFill>
              </a:rPr>
              <a:t> </a:t>
            </a:r>
            <a:r>
              <a:rPr lang="en-US" sz="2400" b="1" dirty="0">
                <a:solidFill>
                  <a:schemeClr val="tx1"/>
                </a:solidFill>
              </a:rPr>
              <a:t>Finnis</a:t>
            </a:r>
            <a:endParaRPr lang="LID4096" sz="2400" b="1" dirty="0">
              <a:solidFill>
                <a:schemeClr val="tx1"/>
              </a:solidFill>
            </a:endParaRPr>
          </a:p>
        </p:txBody>
      </p:sp>
      <p:pic>
        <p:nvPicPr>
          <p:cNvPr id="3" name="Audio 2">
            <a:hlinkClick r:id="" action="ppaction://media"/>
            <a:extLst>
              <a:ext uri="{FF2B5EF4-FFF2-40B4-BE49-F238E27FC236}">
                <a16:creationId xmlns:a16="http://schemas.microsoft.com/office/drawing/2014/main" id="{C941ADAA-5D1C-4A17-A1B8-2E7BB124E6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49800055"/>
      </p:ext>
    </p:extLst>
  </p:cSld>
  <p:clrMapOvr>
    <a:masterClrMapping/>
  </p:clrMapOvr>
  <p:transition spd="med" advTm="551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7" name="Rectangle: Top Corners Snipped 6">
            <a:extLst>
              <a:ext uri="{FF2B5EF4-FFF2-40B4-BE49-F238E27FC236}">
                <a16:creationId xmlns:a16="http://schemas.microsoft.com/office/drawing/2014/main" id="{D0CEDF36-479C-41FF-909F-955B794C2E1F}"/>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88887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B9FC685-8F9A-47A2-B0C8-B82305C0FA1E}"/>
              </a:ext>
            </a:extLst>
          </p:cNvPr>
          <p:cNvSpPr txBox="1"/>
          <p:nvPr/>
        </p:nvSpPr>
        <p:spPr>
          <a:xfrm>
            <a:off x="122365" y="1023938"/>
            <a:ext cx="3270738" cy="5801588"/>
          </a:xfrm>
          <a:prstGeom prst="rect">
            <a:avLst/>
          </a:prstGeom>
          <a:noFill/>
          <a:ln>
            <a:solidFill>
              <a:schemeClr val="bg1"/>
            </a:solidFill>
          </a:ln>
        </p:spPr>
        <p:txBody>
          <a:bodyPr wrap="square" rtlCol="0">
            <a:spAutoFit/>
          </a:bodyPr>
          <a:lstStyle/>
          <a:p>
            <a:pPr>
              <a:spcAft>
                <a:spcPts val="600"/>
              </a:spcAft>
            </a:pPr>
            <a:r>
              <a:rPr lang="en-US" sz="2400" b="1" dirty="0">
                <a:latin typeface="Arial" panose="020B0604020202020204" pitchFamily="34" charset="0"/>
                <a:cs typeface="Arial" panose="020B0604020202020204" pitchFamily="34" charset="0"/>
              </a:rPr>
              <a:t>    Brundtland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Adopted the term “sustainable development” from the IUCN 1980 report</a:t>
            </a:r>
          </a:p>
          <a:p>
            <a:pPr marL="342900" indent="-342900">
              <a:spcAft>
                <a:spcPts val="600"/>
              </a:spcAft>
              <a:buFont typeface="Arial" panose="020B0604020202020204" pitchFamily="34" charset="0"/>
              <a:buChar char="•"/>
            </a:pPr>
            <a:r>
              <a:rPr lang="en-US" sz="2000" b="1" dirty="0">
                <a:highlight>
                  <a:srgbClr val="F235FF"/>
                </a:highlight>
                <a:latin typeface="Arial" panose="020B0604020202020204" pitchFamily="34" charset="0"/>
                <a:cs typeface="Arial" panose="020B0604020202020204" pitchFamily="34" charset="0"/>
              </a:rPr>
              <a:t>Rejected the view that economies and the nature are in conflict</a:t>
            </a:r>
          </a:p>
          <a:p>
            <a:pPr marL="342900" indent="-342900">
              <a:spcAft>
                <a:spcPts val="600"/>
              </a:spcAft>
              <a:buFont typeface="Arial" panose="020B0604020202020204" pitchFamily="34" charset="0"/>
              <a:buChar char="•"/>
            </a:pPr>
            <a:r>
              <a:rPr lang="en-US" sz="2000" b="1" dirty="0">
                <a:highlight>
                  <a:srgbClr val="F235FF"/>
                </a:highlight>
                <a:latin typeface="Arial" panose="020B0604020202020204" pitchFamily="34" charset="0"/>
                <a:cs typeface="Arial" panose="020B0604020202020204" pitchFamily="34" charset="0"/>
              </a:rPr>
              <a:t>Argued for the simul-taneous achievement of economic, social, and ecological goals</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Concentration on non-polluting, socially equitable, </a:t>
            </a:r>
            <a:r>
              <a:rPr lang="en-US" sz="2000" b="1" dirty="0">
                <a:highlight>
                  <a:srgbClr val="F235FF"/>
                </a:highlight>
                <a:latin typeface="Arial" panose="020B0604020202020204" pitchFamily="34" charset="0"/>
                <a:cs typeface="Arial" panose="020B0604020202020204" pitchFamily="34" charset="0"/>
              </a:rPr>
              <a:t>economic development </a:t>
            </a:r>
            <a:r>
              <a:rPr lang="en-US" sz="2000" b="1" dirty="0">
                <a:latin typeface="Arial" panose="020B0604020202020204" pitchFamily="34" charset="0"/>
                <a:cs typeface="Arial" panose="020B0604020202020204" pitchFamily="34" charset="0"/>
              </a:rPr>
              <a:t>especial-</a:t>
            </a:r>
            <a:r>
              <a:rPr lang="en-US" sz="2000" b="1" dirty="0" err="1">
                <a:latin typeface="Arial" panose="020B0604020202020204" pitchFamily="34" charset="0"/>
                <a:cs typeface="Arial" panose="020B0604020202020204" pitchFamily="34" charset="0"/>
              </a:rPr>
              <a:t>ly</a:t>
            </a:r>
            <a:r>
              <a:rPr lang="en-US" sz="2000" b="1" dirty="0">
                <a:latin typeface="Arial" panose="020B0604020202020204" pitchFamily="34" charset="0"/>
                <a:cs typeface="Arial" panose="020B0604020202020204" pitchFamily="34" charset="0"/>
              </a:rPr>
              <a:t> in the Third World</a:t>
            </a:r>
          </a:p>
          <a:p>
            <a:pPr marL="342900" indent="-342900">
              <a:spcAft>
                <a:spcPts val="600"/>
              </a:spcAft>
              <a:buFont typeface="Arial" panose="020B0604020202020204" pitchFamily="34" charset="0"/>
              <a:buChar char="•"/>
            </a:pPr>
            <a:endParaRPr lang="LID4096" sz="1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CB3B65C-C29E-4335-B07B-7A5149860086}"/>
              </a:ext>
            </a:extLst>
          </p:cNvPr>
          <p:cNvSpPr txBox="1"/>
          <p:nvPr/>
        </p:nvSpPr>
        <p:spPr>
          <a:xfrm>
            <a:off x="8805868" y="1023938"/>
            <a:ext cx="3282643" cy="5772221"/>
          </a:xfrm>
          <a:prstGeom prst="rect">
            <a:avLst/>
          </a:prstGeom>
          <a:noFill/>
          <a:ln>
            <a:solidFill>
              <a:schemeClr val="bg1"/>
            </a:solidFill>
          </a:ln>
        </p:spPr>
        <p:txBody>
          <a:bodyPr wrap="square" lIns="252000" rtlCol="0">
            <a:spAutoFit/>
          </a:bodyPr>
          <a:lstStyle/>
          <a:p>
            <a:pPr>
              <a:lnSpc>
                <a:spcPct val="102000"/>
              </a:lnSpc>
              <a:spcAft>
                <a:spcPts val="600"/>
              </a:spcAft>
            </a:pPr>
            <a:r>
              <a:rPr lang="en-US" sz="2400" b="1" dirty="0">
                <a:latin typeface="Arial" panose="020B0604020202020204" pitchFamily="34" charset="0"/>
                <a:cs typeface="Arial" panose="020B0604020202020204" pitchFamily="34" charset="0"/>
              </a:rPr>
              <a:t>    The 17 SDGs</a:t>
            </a:r>
          </a:p>
          <a:p>
            <a:pPr>
              <a:lnSpc>
                <a:spcPct val="102000"/>
              </a:lnSpc>
            </a:pPr>
            <a:r>
              <a:rPr lang="en-GB" b="1" dirty="0">
                <a:latin typeface="Arial" panose="020B0604020202020204" pitchFamily="34" charset="0"/>
                <a:cs typeface="Arial" panose="020B0604020202020204" pitchFamily="34" charset="0"/>
              </a:rPr>
              <a:t>(1) poverty (2) hunger (3) health and well-being (4) education (5) gender equality (6) water and sanitation (7) affordable and clean energy (8) </a:t>
            </a:r>
            <a:r>
              <a:rPr lang="en-GB" b="1" dirty="0">
                <a:highlight>
                  <a:srgbClr val="FF00FF"/>
                </a:highlight>
                <a:latin typeface="Arial" panose="020B0604020202020204" pitchFamily="34" charset="0"/>
                <a:cs typeface="Arial" panose="020B0604020202020204" pitchFamily="34" charset="0"/>
              </a:rPr>
              <a:t>eco-nomic growth</a:t>
            </a:r>
            <a:r>
              <a:rPr lang="en-GB" b="1" dirty="0">
                <a:latin typeface="Arial" panose="020B0604020202020204" pitchFamily="34" charset="0"/>
                <a:cs typeface="Arial" panose="020B0604020202020204" pitchFamily="34" charset="0"/>
              </a:rPr>
              <a:t> and decent work (9) infrastructure, </a:t>
            </a:r>
            <a:r>
              <a:rPr lang="en-GB" b="1" dirty="0">
                <a:highlight>
                  <a:srgbClr val="FF00FF"/>
                </a:highlight>
                <a:latin typeface="Arial" panose="020B0604020202020204" pitchFamily="34" charset="0"/>
                <a:cs typeface="Arial" panose="020B0604020202020204" pitchFamily="34" charset="0"/>
              </a:rPr>
              <a:t>industrialisation, innova-tion</a:t>
            </a:r>
            <a:r>
              <a:rPr lang="en-GB" b="1" dirty="0">
                <a:latin typeface="Arial" panose="020B0604020202020204" pitchFamily="34" charset="0"/>
                <a:cs typeface="Arial" panose="020B0604020202020204" pitchFamily="34" charset="0"/>
              </a:rPr>
              <a:t> (10) inequality (11) safe settlements (12) sustainable </a:t>
            </a:r>
            <a:r>
              <a:rPr lang="en-GB" b="1" dirty="0">
                <a:highlight>
                  <a:srgbClr val="FF00FF"/>
                </a:highlight>
                <a:latin typeface="Arial" panose="020B0604020202020204" pitchFamily="34" charset="0"/>
                <a:cs typeface="Arial" panose="020B0604020202020204" pitchFamily="34" charset="0"/>
              </a:rPr>
              <a:t>production and consumption</a:t>
            </a:r>
            <a:r>
              <a:rPr lang="en-GB" b="1" dirty="0">
                <a:latin typeface="Arial" panose="020B0604020202020204" pitchFamily="34" charset="0"/>
                <a:cs typeface="Arial" panose="020B0604020202020204" pitchFamily="34" charset="0"/>
              </a:rPr>
              <a:t> (13) climate change (14) seas and oceans (15) land and biodiversity (16) peace and justice (17) global partner-ships</a:t>
            </a:r>
            <a:r>
              <a:rPr lang="en-GB" sz="1400" b="1" dirty="0">
                <a:latin typeface="Arial" panose="020B0604020202020204" pitchFamily="34" charset="0"/>
                <a:cs typeface="Arial" panose="020B0604020202020204" pitchFamily="34" charset="0"/>
              </a:rPr>
              <a:t>   </a:t>
            </a:r>
            <a:r>
              <a:rPr lang="en-GB" b="1" dirty="0">
                <a:highlight>
                  <a:srgbClr val="FF00FF"/>
                </a:highlight>
                <a:latin typeface="Arial" panose="020B0604020202020204" pitchFamily="34" charset="0"/>
                <a:cs typeface="Arial" panose="020B0604020202020204" pitchFamily="34" charset="0"/>
              </a:rPr>
              <a:t>= </a:t>
            </a:r>
            <a:r>
              <a:rPr lang="en-GB" sz="1400" b="1" dirty="0">
                <a:highlight>
                  <a:srgbClr val="FF00FF"/>
                </a:highlight>
                <a:latin typeface="Arial" panose="020B0604020202020204" pitchFamily="34" charset="0"/>
                <a:cs typeface="Arial" panose="020B0604020202020204" pitchFamily="34" charset="0"/>
              </a:rPr>
              <a:t> </a:t>
            </a:r>
            <a:r>
              <a:rPr lang="en-GB" b="1" cap="small" dirty="0">
                <a:highlight>
                  <a:srgbClr val="FF00FF"/>
                </a:highlight>
                <a:latin typeface="Arial" panose="020B0604020202020204" pitchFamily="34" charset="0"/>
                <a:cs typeface="Arial" panose="020B0604020202020204" pitchFamily="34" charset="0"/>
              </a:rPr>
              <a:t>ALL EQUAL </a:t>
            </a:r>
            <a:r>
              <a:rPr lang="en-GB" sz="1400" b="1" cap="small" dirty="0">
                <a:highlight>
                  <a:srgbClr val="FF00FF"/>
                </a:highlight>
                <a:latin typeface="Arial" panose="020B0604020202020204" pitchFamily="34" charset="0"/>
                <a:cs typeface="Arial" panose="020B0604020202020204" pitchFamily="34" charset="0"/>
              </a:rPr>
              <a:t> </a:t>
            </a:r>
            <a:r>
              <a:rPr lang="en-GB" b="1" cap="small" dirty="0">
                <a:highlight>
                  <a:srgbClr val="FF00FF"/>
                </a:highlight>
                <a:latin typeface="Arial" panose="020B0604020202020204" pitchFamily="34" charset="0"/>
                <a:cs typeface="Arial" panose="020B0604020202020204" pitchFamily="34" charset="0"/>
              </a:rPr>
              <a:t>=</a:t>
            </a:r>
            <a:endParaRPr lang="en-GB" sz="1000" b="1" cap="small" dirty="0">
              <a:highlight>
                <a:srgbClr val="FF00FF"/>
              </a:highligh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87406B-E13D-465A-AE9A-4BA61F5147CC}"/>
              </a:ext>
            </a:extLst>
          </p:cNvPr>
          <p:cNvSpPr txBox="1"/>
          <p:nvPr/>
        </p:nvSpPr>
        <p:spPr>
          <a:xfrm>
            <a:off x="3376920" y="1023938"/>
            <a:ext cx="5440853" cy="1769715"/>
          </a:xfrm>
          <a:prstGeom prst="rect">
            <a:avLst/>
          </a:prstGeom>
          <a:noFill/>
          <a:ln>
            <a:solidFill>
              <a:schemeClr val="bg1"/>
            </a:solidFill>
          </a:ln>
        </p:spPr>
        <p:txBody>
          <a:bodyPr wrap="square" rtlCol="0">
            <a:spAutoFit/>
          </a:bodyPr>
          <a:lstStyle/>
          <a:p>
            <a:pPr algn="ctr">
              <a:spcAft>
                <a:spcPts val="600"/>
              </a:spcAft>
            </a:pPr>
            <a:r>
              <a:rPr lang="en-US" sz="2400" b="1" dirty="0">
                <a:latin typeface="Arial" panose="020B0604020202020204" pitchFamily="34" charset="0"/>
                <a:cs typeface="Arial" panose="020B0604020202020204" pitchFamily="34" charset="0"/>
              </a:rPr>
              <a:t>Rio Summit and onward</a:t>
            </a:r>
          </a:p>
          <a:p>
            <a:pPr marL="342900" indent="-34290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Rio Declaration on Environment and Development </a:t>
            </a:r>
            <a:r>
              <a:rPr lang="en-US" sz="2000" b="1" dirty="0">
                <a:latin typeface="Arial" panose="020B0604020202020204" pitchFamily="34" charset="0"/>
                <a:cs typeface="Arial" panose="020B0604020202020204" pitchFamily="34" charset="0"/>
              </a:rPr>
              <a:t>(United Nations 1992) and ensuing UN summits continued to refine and multiply the criteria of sustainability </a:t>
            </a:r>
            <a:endParaRPr lang="LID4096" sz="135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1F655BE-2523-436B-AAF5-F5DC41ED3EAE}"/>
              </a:ext>
            </a:extLst>
          </p:cNvPr>
          <p:cNvSpPr/>
          <p:nvPr/>
        </p:nvSpPr>
        <p:spPr>
          <a:xfrm>
            <a:off x="8817773" y="157163"/>
            <a:ext cx="3282643" cy="819150"/>
          </a:xfrm>
          <a:prstGeom prst="rect">
            <a:avLst/>
          </a:prstGeom>
          <a:solidFill>
            <a:srgbClr val="F23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We have seen lists like this: Nussbaum,</a:t>
            </a:r>
            <a:r>
              <a:rPr lang="en-US" b="1" dirty="0">
                <a:solidFill>
                  <a:schemeClr val="tx1"/>
                </a:solidFill>
              </a:rPr>
              <a:t> </a:t>
            </a:r>
            <a:r>
              <a:rPr lang="en-US" sz="2400" b="1" dirty="0">
                <a:solidFill>
                  <a:schemeClr val="tx1"/>
                </a:solidFill>
              </a:rPr>
              <a:t>Finnis</a:t>
            </a:r>
            <a:endParaRPr lang="LID4096" sz="2400" b="1" dirty="0">
              <a:solidFill>
                <a:schemeClr val="tx1"/>
              </a:solidFill>
            </a:endParaRPr>
          </a:p>
        </p:txBody>
      </p:sp>
      <p:pic>
        <p:nvPicPr>
          <p:cNvPr id="3" name="Audio 2">
            <a:hlinkClick r:id="" action="ppaction://media"/>
            <a:extLst>
              <a:ext uri="{FF2B5EF4-FFF2-40B4-BE49-F238E27FC236}">
                <a16:creationId xmlns:a16="http://schemas.microsoft.com/office/drawing/2014/main" id="{8B3B083F-EB3E-42A3-A255-CA86CFDA89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957566047"/>
      </p:ext>
    </p:extLst>
  </p:cSld>
  <p:clrMapOvr>
    <a:masterClrMapping/>
  </p:clrMapOvr>
  <p:transition spd="med" advTm="287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tx1"/>
                </a:solidFill>
                <a:latin typeface="Arial" panose="020B0604020202020204" pitchFamily="34" charset="0"/>
                <a:cs typeface="Arial" panose="020B0604020202020204" pitchFamily="34" charset="0"/>
              </a:rPr>
              <a:t>A Sustainable Bioeconomy for Europe: Strengthening the Connection between Economy, Society and the Environment </a:t>
            </a:r>
            <a:r>
              <a:rPr lang="en-US" sz="2400" b="1" dirty="0">
                <a:solidFill>
                  <a:schemeClr val="tx1"/>
                </a:solidFill>
                <a:latin typeface="Arial" panose="020B0604020202020204" pitchFamily="34" charset="0"/>
                <a:cs typeface="Arial" panose="020B0604020202020204" pitchFamily="34" charset="0"/>
              </a:rPr>
              <a:t>(European Commission 2018, 4):</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respect the ecological boundaries of our planet. At the same time, the need to achieve sustainability constitutes a strong incentive to modernise our industries and to reinforce Europe’s position in a highly competitive global economy, thus ensuring the prosperity of its citizens. To tackle these challenges, we must improve and innovate the way we produce and consume food, products and materials within healthy ecosystems 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45CEFE03-C63B-465E-9429-1544F7AA6F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272440451"/>
      </p:ext>
    </p:extLst>
  </p:cSld>
  <p:clrMapOvr>
    <a:masterClrMapping/>
  </p:clrMapOvr>
  <p:transition spd="med" advTm="744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Eco</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CHALLENGES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a:t>
            </a:r>
            <a:r>
              <a:rPr lang="en-US" sz="2400" b="1" dirty="0">
                <a:solidFill>
                  <a:schemeClr val="tx1"/>
                </a:solidFill>
                <a:highlight>
                  <a:srgbClr val="00FF00"/>
                </a:highlight>
                <a:latin typeface="Arial" panose="020B0604020202020204" pitchFamily="34" charset="0"/>
                <a:cs typeface="Arial" panose="020B0604020202020204" pitchFamily="34" charset="0"/>
              </a:rPr>
              <a:t>limited resources</a:t>
            </a:r>
            <a:r>
              <a:rPr lang="en-US" sz="2400" b="1" dirty="0">
                <a:solidFill>
                  <a:schemeClr val="tx1"/>
                </a:solidFill>
                <a:latin typeface="Arial" panose="020B0604020202020204" pitchFamily="34" charset="0"/>
                <a:cs typeface="Arial" panose="020B0604020202020204" pitchFamily="34" charset="0"/>
              </a:rPr>
              <a:t>. Global challenges like </a:t>
            </a:r>
            <a:r>
              <a:rPr lang="en-US" sz="2400" b="1" dirty="0">
                <a:solidFill>
                  <a:schemeClr val="tx1"/>
                </a:solidFill>
                <a:highlight>
                  <a:srgbClr val="00FF00"/>
                </a:highlight>
                <a:latin typeface="Arial" panose="020B0604020202020204" pitchFamily="34" charset="0"/>
                <a:cs typeface="Arial" panose="020B0604020202020204" pitchFamily="34" charset="0"/>
              </a:rPr>
              <a:t>climate change</a:t>
            </a:r>
            <a:r>
              <a:rPr lang="en-US" sz="2400" b="1" dirty="0">
                <a:solidFill>
                  <a:schemeClr val="tx1"/>
                </a:solidFill>
                <a:latin typeface="Arial" panose="020B0604020202020204" pitchFamily="34" charset="0"/>
                <a:cs typeface="Arial" panose="020B0604020202020204" pitchFamily="34" charset="0"/>
              </a:rPr>
              <a:t>, land and </a:t>
            </a:r>
            <a:r>
              <a:rPr lang="en-US" sz="2400" b="1" dirty="0">
                <a:solidFill>
                  <a:schemeClr val="tx1"/>
                </a:solidFill>
                <a:highlight>
                  <a:srgbClr val="00FF00"/>
                </a:highlight>
                <a:latin typeface="Arial" panose="020B0604020202020204" pitchFamily="34" charset="0"/>
                <a:cs typeface="Arial" panose="020B0604020202020204" pitchFamily="34" charset="0"/>
              </a:rPr>
              <a:t>ecosystem degradation</a:t>
            </a:r>
            <a:r>
              <a:rPr lang="en-US" sz="2400" b="1" dirty="0">
                <a:solidFill>
                  <a:schemeClr val="tx1"/>
                </a:solidFill>
                <a:latin typeface="Arial" panose="020B0604020202020204" pitchFamily="34" charset="0"/>
                <a:cs typeface="Arial" panose="020B0604020202020204" pitchFamily="34" charset="0"/>
              </a:rPr>
              <a:t>, coupled with a </a:t>
            </a:r>
            <a:r>
              <a:rPr lang="en-US" sz="2400" b="1" dirty="0">
                <a:solidFill>
                  <a:schemeClr val="tx1"/>
                </a:solidFill>
                <a:highlight>
                  <a:srgbClr val="00FF00"/>
                </a:highlight>
                <a:latin typeface="Arial" panose="020B0604020202020204" pitchFamily="34" charset="0"/>
                <a:cs typeface="Arial" panose="020B0604020202020204" pitchFamily="34" charset="0"/>
              </a:rPr>
              <a:t>growing population</a:t>
            </a:r>
            <a:r>
              <a:rPr lang="en-US" sz="2400" b="1" dirty="0">
                <a:solidFill>
                  <a:schemeClr val="tx1"/>
                </a:solidFill>
                <a:latin typeface="Arial" panose="020B0604020202020204" pitchFamily="34" charset="0"/>
                <a:cs typeface="Arial" panose="020B0604020202020204" pitchFamily="34" charset="0"/>
              </a:rPr>
              <a:t> force us to seek new ways of producing and consuming that respect the ecological boundaries of our planet. At the same time, the need to achieve sustainability constitutes a strong incentive to modernise our industries and to reinforce Europe’s position </a:t>
            </a:r>
            <a:r>
              <a:rPr lang="en-US" sz="2400" b="1" dirty="0">
                <a:solidFill>
                  <a:schemeClr val="tx1"/>
                </a:solidFill>
                <a:highlight>
                  <a:srgbClr val="00FF00"/>
                </a:highlight>
                <a:latin typeface="Arial" panose="020B0604020202020204" pitchFamily="34" charset="0"/>
                <a:cs typeface="Arial" panose="020B0604020202020204" pitchFamily="34" charset="0"/>
              </a:rPr>
              <a:t>in a highly competitive global economy</a:t>
            </a:r>
            <a:r>
              <a:rPr lang="en-US" sz="2400" b="1" dirty="0">
                <a:solidFill>
                  <a:schemeClr val="tx1"/>
                </a:solidFill>
                <a:latin typeface="Arial" panose="020B0604020202020204" pitchFamily="34" charset="0"/>
                <a:cs typeface="Arial" panose="020B0604020202020204" pitchFamily="34" charset="0"/>
              </a:rPr>
              <a:t>, thus </a:t>
            </a:r>
            <a:r>
              <a:rPr lang="en-US" sz="2400" b="1" dirty="0">
                <a:solidFill>
                  <a:schemeClr val="tx1"/>
                </a:solidFill>
                <a:highlight>
                  <a:srgbClr val="00FF00"/>
                </a:highlight>
                <a:latin typeface="Arial" panose="020B0604020202020204" pitchFamily="34" charset="0"/>
                <a:cs typeface="Arial" panose="020B0604020202020204" pitchFamily="34" charset="0"/>
              </a:rPr>
              <a:t>ensuring the prosperity of its citizens</a:t>
            </a:r>
            <a:r>
              <a:rPr lang="en-US" sz="2400" b="1" dirty="0">
                <a:solidFill>
                  <a:schemeClr val="tx1"/>
                </a:solidFill>
                <a:latin typeface="Arial" panose="020B0604020202020204" pitchFamily="34" charset="0"/>
                <a:cs typeface="Arial" panose="020B0604020202020204" pitchFamily="34" charset="0"/>
              </a:rPr>
              <a:t>. To tackle these challenges, we must improve and innovate the way we produce and consume food, products and materials within healthy ecosystems 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D921D255-F431-4B00-8477-26AA0E9C01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94728085"/>
      </p:ext>
    </p:extLst>
  </p:cSld>
  <p:clrMapOvr>
    <a:masterClrMapping/>
  </p:clrMapOvr>
  <p:transition spd="med" advTm="351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522277"/>
            <a:ext cx="9144000" cy="1468437"/>
          </a:xfrm>
        </p:spPr>
        <p:txBody>
          <a:bodyPr>
            <a:normAutofit/>
          </a:bodyPr>
          <a:lstStyle/>
          <a:p>
            <a:r>
              <a:rPr lang="en-US" sz="4800" b="1" dirty="0">
                <a:latin typeface="Arial" panose="020B0604020202020204" pitchFamily="34" charset="0"/>
                <a:cs typeface="Arial" panose="020B0604020202020204" pitchFamily="34" charset="0"/>
              </a:rPr>
              <a:t>Sustainability and Justice in European Bioeconomy Plans</a:t>
            </a:r>
            <a:endParaRPr lang="LID4096" sz="4800" b="1"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497279E0-0BF2-4047-9E99-5FF356700920}"/>
              </a:ext>
            </a:extLst>
          </p:cNvPr>
          <p:cNvSpPr txBox="1">
            <a:spLocks noChangeArrowheads="1"/>
          </p:cNvSpPr>
          <p:nvPr/>
        </p:nvSpPr>
        <p:spPr bwMode="auto">
          <a:xfrm flipH="1">
            <a:off x="0" y="4471988"/>
            <a:ext cx="12192000" cy="236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lnSpc>
                <a:spcPct val="80000"/>
              </a:lnSpc>
              <a:buFontTx/>
              <a:buNone/>
            </a:pPr>
            <a:r>
              <a:rPr lang="en-GB" sz="2000" b="1" kern="0" dirty="0">
                <a:latin typeface="Arial" charset="0"/>
              </a:rPr>
              <a:t>Matti Häyry &amp; Maarit Laihonen</a:t>
            </a:r>
          </a:p>
          <a:p>
            <a:pPr algn="ctr">
              <a:lnSpc>
                <a:spcPct val="80000"/>
              </a:lnSpc>
              <a:buFontTx/>
              <a:buNone/>
            </a:pPr>
            <a:endParaRPr lang="en-GB" sz="800" b="1" kern="0" dirty="0">
              <a:latin typeface="Arial" charset="0"/>
            </a:endParaRPr>
          </a:p>
          <a:p>
            <a:pPr algn="ctr">
              <a:lnSpc>
                <a:spcPct val="80000"/>
              </a:lnSpc>
              <a:buFontTx/>
              <a:buNone/>
            </a:pPr>
            <a:r>
              <a:rPr lang="en-GB" sz="2000" b="1" kern="0" dirty="0">
                <a:latin typeface="Arial" charset="0"/>
              </a:rPr>
              <a:t>Aalto University School of Business</a:t>
            </a:r>
          </a:p>
          <a:p>
            <a:pPr algn="ctr">
              <a:lnSpc>
                <a:spcPct val="80000"/>
              </a:lnSpc>
              <a:buFontTx/>
              <a:buNone/>
            </a:pPr>
            <a:endParaRPr lang="en-GB" sz="2400" b="1" kern="0" dirty="0">
              <a:latin typeface="Arial" charset="0"/>
              <a:hlinkClick r:id="rId4"/>
            </a:endParaRPr>
          </a:p>
          <a:p>
            <a:pPr algn="ctr">
              <a:lnSpc>
                <a:spcPct val="80000"/>
              </a:lnSpc>
              <a:buFontTx/>
              <a:buNone/>
            </a:pPr>
            <a:r>
              <a:rPr lang="en-GB" sz="1800" b="1" kern="0" dirty="0">
                <a:latin typeface="Arial" charset="0"/>
              </a:rPr>
              <a:t>51E 00100 Business Ethics</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 </a:t>
            </a:r>
          </a:p>
          <a:p>
            <a:pPr algn="ctr">
              <a:lnSpc>
                <a:spcPct val="80000"/>
              </a:lnSpc>
              <a:buFontTx/>
              <a:buNone/>
            </a:pPr>
            <a:endParaRPr lang="en-GB" sz="800" b="1" kern="0" dirty="0">
              <a:latin typeface="Arial" charset="0"/>
            </a:endParaRPr>
          </a:p>
          <a:p>
            <a:pPr algn="ctr">
              <a:lnSpc>
                <a:spcPct val="80000"/>
              </a:lnSpc>
              <a:buFontTx/>
              <a:buNone/>
            </a:pPr>
            <a:r>
              <a:rPr lang="en-GB" sz="1800" b="1" kern="0" dirty="0">
                <a:latin typeface="Arial" charset="0"/>
              </a:rPr>
              <a:t>Lecture 9</a:t>
            </a:r>
            <a:endParaRPr lang="en-GB" sz="1800" b="1" kern="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843791C-B91B-478C-B6A9-539E562AF05B}"/>
              </a:ext>
            </a:extLst>
          </p:cNvPr>
          <p:cNvSpPr/>
          <p:nvPr/>
        </p:nvSpPr>
        <p:spPr>
          <a:xfrm>
            <a:off x="3048000" y="2933897"/>
            <a:ext cx="6096000" cy="646331"/>
          </a:xfrm>
          <a:prstGeom prst="rect">
            <a:avLst/>
          </a:prstGeom>
        </p:spPr>
        <p:txBody>
          <a:bodyPr>
            <a:spAutoFit/>
          </a:bodyPr>
          <a:lstStyle/>
          <a:p>
            <a:pPr algn="ctr"/>
            <a:r>
              <a:rPr lang="en-GB" b="1" dirty="0">
                <a:latin typeface="Arial" charset="0"/>
              </a:rPr>
              <a:t>After the session, you will all have an intelligent question concerning the lecture’s content.</a:t>
            </a:r>
            <a:endParaRPr lang="LID4096" dirty="0"/>
          </a:p>
        </p:txBody>
      </p:sp>
      <p:sp>
        <p:nvSpPr>
          <p:cNvPr id="4" name="Left Bracket 3">
            <a:extLst>
              <a:ext uri="{FF2B5EF4-FFF2-40B4-BE49-F238E27FC236}">
                <a16:creationId xmlns:a16="http://schemas.microsoft.com/office/drawing/2014/main" id="{189DCEB2-408F-4E5F-BF9F-8F9CBC84062F}"/>
              </a:ext>
            </a:extLst>
          </p:cNvPr>
          <p:cNvSpPr/>
          <p:nvPr/>
        </p:nvSpPr>
        <p:spPr>
          <a:xfrm>
            <a:off x="3305908" y="3008923"/>
            <a:ext cx="132861" cy="427892"/>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LID4096">
              <a:ln w="0"/>
              <a:effectLst>
                <a:outerShdw blurRad="38100" dist="19050" dir="2700000" algn="tl" rotWithShape="0">
                  <a:schemeClr val="dk1">
                    <a:alpha val="40000"/>
                  </a:schemeClr>
                </a:outerShdw>
              </a:effectLst>
            </a:endParaRPr>
          </a:p>
        </p:txBody>
      </p:sp>
      <p:sp>
        <p:nvSpPr>
          <p:cNvPr id="7" name="Left Bracket 6">
            <a:extLst>
              <a:ext uri="{FF2B5EF4-FFF2-40B4-BE49-F238E27FC236}">
                <a16:creationId xmlns:a16="http://schemas.microsoft.com/office/drawing/2014/main" id="{D0575EFF-6E00-4430-AC2D-2EE10F4BF60B}"/>
              </a:ext>
            </a:extLst>
          </p:cNvPr>
          <p:cNvSpPr/>
          <p:nvPr/>
        </p:nvSpPr>
        <p:spPr>
          <a:xfrm rot="10800000">
            <a:off x="8753233" y="3008923"/>
            <a:ext cx="132861" cy="427892"/>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LID4096">
              <a:ln w="0"/>
              <a:effectLst>
                <a:outerShdw blurRad="38100" dist="19050" dir="2700000" algn="tl" rotWithShape="0">
                  <a:schemeClr val="dk1">
                    <a:alpha val="40000"/>
                  </a:schemeClr>
                </a:outerShdw>
              </a:effectLst>
            </a:endParaRPr>
          </a:p>
        </p:txBody>
      </p:sp>
      <p:pic>
        <p:nvPicPr>
          <p:cNvPr id="8" name="Audio 7">
            <a:hlinkClick r:id="" action="ppaction://media"/>
            <a:extLst>
              <a:ext uri="{FF2B5EF4-FFF2-40B4-BE49-F238E27FC236}">
                <a16:creationId xmlns:a16="http://schemas.microsoft.com/office/drawing/2014/main" id="{A61713C9-945C-4DA3-B97D-39B0BB8ED3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787480647"/>
      </p:ext>
    </p:extLst>
  </p:cSld>
  <p:clrMapOvr>
    <a:masterClrMapping/>
  </p:clrMapOvr>
  <p:transition spd="med" advTm="568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Eco</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DEMANDS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a:t>
            </a:r>
            <a:r>
              <a:rPr lang="en-US" sz="2400" b="1" dirty="0">
                <a:solidFill>
                  <a:schemeClr val="tx1"/>
                </a:solidFill>
                <a:highlight>
                  <a:srgbClr val="FFFF00"/>
                </a:highlight>
                <a:latin typeface="Arial" panose="020B0604020202020204" pitchFamily="34" charset="0"/>
                <a:cs typeface="Arial" panose="020B0604020202020204" pitchFamily="34" charset="0"/>
              </a:rPr>
              <a:t>respect the ecological boundaries of our planet</a:t>
            </a:r>
            <a:r>
              <a:rPr lang="en-US" sz="2400" b="1" dirty="0">
                <a:solidFill>
                  <a:schemeClr val="tx1"/>
                </a:solidFill>
                <a:latin typeface="Arial" panose="020B0604020202020204" pitchFamily="34" charset="0"/>
                <a:cs typeface="Arial" panose="020B0604020202020204" pitchFamily="34" charset="0"/>
              </a:rPr>
              <a:t>. At the same time, the need to </a:t>
            </a:r>
            <a:r>
              <a:rPr lang="en-US" sz="2400" b="1" dirty="0">
                <a:solidFill>
                  <a:schemeClr val="tx1"/>
                </a:solidFill>
                <a:highlight>
                  <a:srgbClr val="FFFF00"/>
                </a:highlight>
                <a:latin typeface="Arial" panose="020B0604020202020204" pitchFamily="34" charset="0"/>
                <a:cs typeface="Arial" panose="020B0604020202020204" pitchFamily="34" charset="0"/>
              </a:rPr>
              <a:t>achieve sustainability</a:t>
            </a:r>
            <a:r>
              <a:rPr lang="en-US" sz="2400" b="1" dirty="0">
                <a:solidFill>
                  <a:schemeClr val="tx1"/>
                </a:solidFill>
                <a:latin typeface="Arial" panose="020B0604020202020204" pitchFamily="34" charset="0"/>
                <a:cs typeface="Arial" panose="020B0604020202020204" pitchFamily="34" charset="0"/>
              </a:rPr>
              <a:t> constitutes a strong incentive to modernise our industries and to reinforce Europe’s position in a highly competitive global economy, thus ensuring the prosperity of its citizens. To tackle these challenges, we must improve and innovate the way we produce and consume food, products and materials within healthy ecosystems 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8E15624A-8680-47D4-87D0-6D3D299B82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82531895"/>
      </p:ext>
    </p:extLst>
  </p:cSld>
  <p:clrMapOvr>
    <a:masterClrMapping/>
  </p:clrMapOvr>
  <p:transition spd="med" advTm="119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Eco</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MEANS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respect the ecological boundaries of our planet. At the same time, the need to achieve sustainability constitutes a strong incentive to modernise our industries and to </a:t>
            </a:r>
            <a:r>
              <a:rPr lang="en-US" sz="2400" b="1" dirty="0">
                <a:solidFill>
                  <a:schemeClr val="tx1"/>
                </a:solidFill>
                <a:highlight>
                  <a:srgbClr val="00FFFF"/>
                </a:highlight>
                <a:latin typeface="Arial" panose="020B0604020202020204" pitchFamily="34" charset="0"/>
                <a:cs typeface="Arial" panose="020B0604020202020204" pitchFamily="34" charset="0"/>
              </a:rPr>
              <a:t>reinforce</a:t>
            </a:r>
            <a:r>
              <a:rPr lang="en-US" sz="2400" b="1" dirty="0">
                <a:solidFill>
                  <a:schemeClr val="tx1"/>
                </a:solidFill>
                <a:latin typeface="Arial" panose="020B0604020202020204" pitchFamily="34" charset="0"/>
                <a:cs typeface="Arial" panose="020B0604020202020204" pitchFamily="34" charset="0"/>
              </a:rPr>
              <a:t> </a:t>
            </a:r>
            <a:r>
              <a:rPr lang="en-US" sz="2400" b="1" dirty="0">
                <a:solidFill>
                  <a:schemeClr val="tx1"/>
                </a:solidFill>
                <a:highlight>
                  <a:srgbClr val="00FFFF"/>
                </a:highlight>
                <a:latin typeface="Arial" panose="020B0604020202020204" pitchFamily="34" charset="0"/>
                <a:cs typeface="Arial" panose="020B0604020202020204" pitchFamily="34" charset="0"/>
              </a:rPr>
              <a:t>Europe’s position </a:t>
            </a:r>
            <a:r>
              <a:rPr lang="en-US" sz="2400" b="1" dirty="0">
                <a:solidFill>
                  <a:schemeClr val="tx1"/>
                </a:solidFill>
                <a:latin typeface="Arial" panose="020B0604020202020204" pitchFamily="34" charset="0"/>
                <a:cs typeface="Arial" panose="020B0604020202020204" pitchFamily="34" charset="0"/>
              </a:rPr>
              <a:t>in a highly competitive global economy, thus </a:t>
            </a:r>
            <a:r>
              <a:rPr lang="en-US" sz="2400" b="1" dirty="0">
                <a:solidFill>
                  <a:schemeClr val="tx1"/>
                </a:solidFill>
                <a:highlight>
                  <a:srgbClr val="00FFFF"/>
                </a:highlight>
                <a:latin typeface="Arial" panose="020B0604020202020204" pitchFamily="34" charset="0"/>
                <a:cs typeface="Arial" panose="020B0604020202020204" pitchFamily="34" charset="0"/>
              </a:rPr>
              <a:t>ensuring the prosperity of its citizens</a:t>
            </a:r>
            <a:r>
              <a:rPr lang="en-US" sz="2400" b="1" dirty="0">
                <a:solidFill>
                  <a:schemeClr val="tx1"/>
                </a:solidFill>
                <a:latin typeface="Arial" panose="020B0604020202020204" pitchFamily="34" charset="0"/>
                <a:cs typeface="Arial" panose="020B0604020202020204" pitchFamily="34" charset="0"/>
              </a:rPr>
              <a:t>. To tackle these challenges, we must improve and innovate the way we produce and consume food, products and materials within </a:t>
            </a:r>
            <a:r>
              <a:rPr lang="en-US" sz="2400" b="1" dirty="0">
                <a:solidFill>
                  <a:schemeClr val="tx1"/>
                </a:solidFill>
                <a:highlight>
                  <a:srgbClr val="00FFFF"/>
                </a:highlight>
                <a:latin typeface="Arial" panose="020B0604020202020204" pitchFamily="34" charset="0"/>
                <a:cs typeface="Arial" panose="020B0604020202020204" pitchFamily="34" charset="0"/>
              </a:rPr>
              <a:t>healthy ecosystems </a:t>
            </a:r>
            <a:r>
              <a:rPr lang="en-US" sz="2400" b="1" dirty="0">
                <a:solidFill>
                  <a:schemeClr val="tx1"/>
                </a:solidFill>
                <a:latin typeface="Arial" panose="020B0604020202020204" pitchFamily="34" charset="0"/>
                <a:cs typeface="Arial" panose="020B0604020202020204" pitchFamily="34" charset="0"/>
              </a:rPr>
              <a:t>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570A0B01-F0D6-4009-92C4-8E06BC874A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482744472"/>
      </p:ext>
    </p:extLst>
  </p:cSld>
  <p:clrMapOvr>
    <a:masterClrMapping/>
  </p:clrMapOvr>
  <p:transition spd="med" advTm="206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SOLUTIONS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respect the ecological boundaries of our planet. At the same time, the need to achieve sustainability constitutes a strong incentive to </a:t>
            </a:r>
            <a:r>
              <a:rPr lang="en-US" sz="2400" b="1" dirty="0">
                <a:solidFill>
                  <a:schemeClr val="tx1"/>
                </a:solidFill>
                <a:highlight>
                  <a:srgbClr val="FF00FF"/>
                </a:highlight>
                <a:latin typeface="Arial" panose="020B0604020202020204" pitchFamily="34" charset="0"/>
                <a:cs typeface="Arial" panose="020B0604020202020204" pitchFamily="34" charset="0"/>
              </a:rPr>
              <a:t>modernise our industries</a:t>
            </a:r>
            <a:r>
              <a:rPr lang="en-US" sz="2400" b="1" dirty="0">
                <a:solidFill>
                  <a:schemeClr val="tx1"/>
                </a:solidFill>
                <a:latin typeface="Arial" panose="020B0604020202020204" pitchFamily="34" charset="0"/>
                <a:cs typeface="Arial" panose="020B0604020202020204" pitchFamily="34" charset="0"/>
              </a:rPr>
              <a:t> and to reinforce Europe’s position in a highly competitive global economy, thus ensuring the prosperity of its citizens. To tackle these challenges, we must </a:t>
            </a:r>
            <a:r>
              <a:rPr lang="en-US" sz="2400" b="1" dirty="0">
                <a:solidFill>
                  <a:schemeClr val="tx1"/>
                </a:solidFill>
                <a:highlight>
                  <a:srgbClr val="FF00FF"/>
                </a:highlight>
                <a:latin typeface="Arial" panose="020B0604020202020204" pitchFamily="34" charset="0"/>
                <a:cs typeface="Arial" panose="020B0604020202020204" pitchFamily="34" charset="0"/>
              </a:rPr>
              <a:t>improve and innovate the way we produce and consume</a:t>
            </a:r>
            <a:r>
              <a:rPr lang="en-US" sz="2400" b="1" dirty="0">
                <a:solidFill>
                  <a:schemeClr val="tx1"/>
                </a:solidFill>
                <a:latin typeface="Arial" panose="020B0604020202020204" pitchFamily="34" charset="0"/>
                <a:cs typeface="Arial" panose="020B0604020202020204" pitchFamily="34" charset="0"/>
              </a:rPr>
              <a:t> food, products and materials within healthy ecosystems through a </a:t>
            </a:r>
            <a:r>
              <a:rPr lang="en-US" sz="2400" b="1" dirty="0">
                <a:solidFill>
                  <a:schemeClr val="tx1"/>
                </a:solidFill>
                <a:highlight>
                  <a:srgbClr val="FF00FF"/>
                </a:highlight>
                <a:latin typeface="Arial" panose="020B0604020202020204" pitchFamily="34" charset="0"/>
                <a:cs typeface="Arial" panose="020B0604020202020204" pitchFamily="34" charset="0"/>
              </a:rPr>
              <a:t>sustainable bioeconomy</a:t>
            </a:r>
            <a:r>
              <a:rPr lang="en-US" sz="2400" b="1" dirty="0">
                <a:solidFill>
                  <a:schemeClr val="tx1"/>
                </a:solidFill>
                <a:latin typeface="Arial" panose="020B0604020202020204" pitchFamily="34" charset="0"/>
                <a:cs typeface="Arial" panose="020B0604020202020204" pitchFamily="34" charset="0"/>
              </a:rPr>
              <a:t>.”</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F1B4B91-D33F-4C9A-ABAA-FE3C128101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630912797"/>
      </p:ext>
    </p:extLst>
  </p:cSld>
  <p:clrMapOvr>
    <a:masterClrMapping/>
  </p:clrMapOvr>
  <p:transition spd="med" advTm="211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1F1812-89AC-41B2-9EB9-F8236463BE9E}"/>
              </a:ext>
            </a:extLst>
          </p:cNvPr>
          <p:cNvSpPr txBox="1">
            <a:spLocks/>
          </p:cNvSpPr>
          <p:nvPr/>
        </p:nvSpPr>
        <p:spPr>
          <a:xfrm>
            <a:off x="1524000" y="246048"/>
            <a:ext cx="9144000" cy="61119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Bioeconomy Strategy</a:t>
            </a:r>
            <a:endParaRPr lang="LID4096"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C28391-625B-4689-B3BA-7EC33F14D326}"/>
              </a:ext>
            </a:extLst>
          </p:cNvPr>
          <p:cNvSpPr/>
          <p:nvPr/>
        </p:nvSpPr>
        <p:spPr>
          <a:xfrm>
            <a:off x="1201340" y="1006488"/>
            <a:ext cx="9789320" cy="5799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accent1">
                    <a:lumMod val="20000"/>
                    <a:lumOff val="80000"/>
                  </a:schemeClr>
                </a:solidFill>
                <a:latin typeface="Arial" panose="020B0604020202020204" pitchFamily="34" charset="0"/>
                <a:cs typeface="Arial" panose="020B0604020202020204" pitchFamily="34" charset="0"/>
              </a:rPr>
              <a:t>A Sustainable Bioeconomy for Europe: Strengthening the Connection between Ec</a:t>
            </a:r>
            <a:r>
              <a:rPr lang="en-US" sz="2400" b="1" i="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OUTCOMES </a:t>
            </a:r>
            <a:r>
              <a:rPr lang="en-US" sz="2400" b="1" i="1" dirty="0">
                <a:solidFill>
                  <a:schemeClr val="accent1">
                    <a:lumMod val="20000"/>
                    <a:lumOff val="80000"/>
                  </a:schemeClr>
                </a:solidFill>
                <a:latin typeface="Arial" panose="020B0604020202020204" pitchFamily="34" charset="0"/>
                <a:cs typeface="Arial" panose="020B0604020202020204" pitchFamily="34" charset="0"/>
              </a:rPr>
              <a:t>iety and the Environment</a:t>
            </a:r>
          </a:p>
          <a:p>
            <a:pPr algn="ctr"/>
            <a:r>
              <a:rPr lang="en-US" sz="2400" b="1" dirty="0">
                <a:solidFill>
                  <a:schemeClr val="accent1">
                    <a:lumMod val="20000"/>
                    <a:lumOff val="80000"/>
                  </a:schemeClr>
                </a:solidFill>
                <a:latin typeface="Arial" panose="020B0604020202020204" pitchFamily="34" charset="0"/>
                <a:cs typeface="Arial" panose="020B0604020202020204" pitchFamily="34" charset="0"/>
              </a:rPr>
              <a:t>CHALLENGES</a:t>
            </a:r>
          </a:p>
          <a:p>
            <a:endParaRPr lang="en-US" sz="16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“We live in a world of limited resources. Global challenges like climate change, land and ecosystem degradation, coupled with a growing population force us to seek new ways of producing and consuming that respect the ecological boundaries of our planet. At the same time, the need to achieve sustainability constitutes a strong incentive to modernise our industries and to reinforce </a:t>
            </a:r>
            <a:r>
              <a:rPr lang="en-US" sz="2400" b="1" dirty="0">
                <a:solidFill>
                  <a:schemeClr val="tx1"/>
                </a:solidFill>
                <a:highlight>
                  <a:srgbClr val="FF0000"/>
                </a:highlight>
                <a:latin typeface="Arial" panose="020B0604020202020204" pitchFamily="34" charset="0"/>
                <a:cs typeface="Arial" panose="020B0604020202020204" pitchFamily="34" charset="0"/>
              </a:rPr>
              <a:t>Europe’s</a:t>
            </a:r>
            <a:r>
              <a:rPr lang="en-US" sz="2400" b="1" dirty="0">
                <a:solidFill>
                  <a:schemeClr val="tx1"/>
                </a:solidFill>
                <a:latin typeface="Arial" panose="020B0604020202020204" pitchFamily="34" charset="0"/>
                <a:cs typeface="Arial" panose="020B0604020202020204" pitchFamily="34" charset="0"/>
              </a:rPr>
              <a:t> position in a highly competitive global economy, thus ensuring the </a:t>
            </a:r>
            <a:r>
              <a:rPr lang="en-US" sz="2400" b="1" dirty="0">
                <a:solidFill>
                  <a:schemeClr val="tx1"/>
                </a:solidFill>
                <a:highlight>
                  <a:srgbClr val="FF0000"/>
                </a:highlight>
                <a:latin typeface="Arial" panose="020B0604020202020204" pitchFamily="34" charset="0"/>
                <a:cs typeface="Arial" panose="020B0604020202020204" pitchFamily="34" charset="0"/>
              </a:rPr>
              <a:t>prosperity</a:t>
            </a:r>
            <a:r>
              <a:rPr lang="en-US" sz="2400" b="1" dirty="0">
                <a:solidFill>
                  <a:schemeClr val="tx1"/>
                </a:solidFill>
                <a:latin typeface="Arial" panose="020B0604020202020204" pitchFamily="34" charset="0"/>
                <a:cs typeface="Arial" panose="020B0604020202020204" pitchFamily="34" charset="0"/>
              </a:rPr>
              <a:t> of its citizens. To tackle these challenges, we must improve and innovate the way we produce and consume food, products and materials within healthy ecosystems through a sustainable bioeconomy.”</a:t>
            </a:r>
          </a:p>
          <a:p>
            <a:endParaRPr lang="LID4096" sz="2400" b="1" dirty="0">
              <a:solidFill>
                <a:schemeClr val="tx1"/>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0CD35BF-BA33-4C98-B59E-A04AF47C23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245980213"/>
      </p:ext>
    </p:extLst>
  </p:cSld>
  <p:clrMapOvr>
    <a:masterClrMapping/>
  </p:clrMapOvr>
  <p:transition spd="med" advTm="209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4868085" y="654908"/>
            <a:ext cx="2063055" cy="115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black"/>
                </a:solidFill>
                <a:latin typeface="Times New Roman" panose="02020603050405020304" pitchFamily="18" charset="0"/>
                <a:cs typeface="Times New Roman" panose="02020603050405020304" pitchFamily="18" charset="0"/>
              </a:rPr>
              <a:t>Secure European prosperity</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210213" y="660140"/>
            <a:ext cx="2054885"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Times New Roman" panose="02020603050405020304" pitchFamily="18" charset="0"/>
                <a:cs typeface="Times New Roman" panose="02020603050405020304" pitchFamily="18" charset="0"/>
              </a:rPr>
              <a:t>European prosperity is declining</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0213" y="2215643"/>
            <a:ext cx="2037124"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black"/>
                </a:solidFill>
                <a:latin typeface="Times New Roman" panose="02020603050405020304" pitchFamily="18" charset="0"/>
                <a:cs typeface="Times New Roman" panose="02020603050405020304" pitchFamily="18" charset="0"/>
              </a:rPr>
              <a:t>Land and ecosystems are degrading</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a:spLocks/>
          </p:cNvSpPr>
          <p:nvPr/>
        </p:nvSpPr>
        <p:spPr>
          <a:xfrm>
            <a:off x="199440" y="3771146"/>
            <a:ext cx="2054884"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Times New Roman" panose="02020603050405020304" pitchFamily="18" charset="0"/>
                <a:cs typeface="Times New Roman" panose="02020603050405020304" pitchFamily="18" charset="0"/>
              </a:rPr>
              <a:t>The climate is changing for the worse</a:t>
            </a:r>
          </a:p>
        </p:txBody>
      </p:sp>
      <p:sp>
        <p:nvSpPr>
          <p:cNvPr id="7" name="Rectangle 6"/>
          <p:cNvSpPr/>
          <p:nvPr/>
        </p:nvSpPr>
        <p:spPr>
          <a:xfrm>
            <a:off x="2681441" y="654908"/>
            <a:ext cx="1759527" cy="300073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Times New Roman" panose="02020603050405020304" pitchFamily="18" charset="0"/>
                <a:cs typeface="Times New Roman" panose="02020603050405020304" pitchFamily="18" charset="0"/>
              </a:rPr>
              <a:t>We need to achieve economic and social sustain-ability</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7358257" y="654908"/>
            <a:ext cx="2249758" cy="336296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Move towards a sustainable bioeconomy: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Modernise industries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Innovate and improve pro-duction and consumption</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2681441" y="3771146"/>
            <a:ext cx="1759527" cy="300035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a:solidFill>
                  <a:prstClr val="black"/>
                </a:solidFill>
                <a:latin typeface="Times New Roman" panose="02020603050405020304" pitchFamily="18" charset="0"/>
                <a:cs typeface="Times New Roman" panose="02020603050405020304" pitchFamily="18" charset="0"/>
              </a:rPr>
              <a:t>We must “respect the ecological boundaries of our planet”</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868085" y="1803712"/>
            <a:ext cx="2063055" cy="1152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a:solidFill>
                  <a:prstClr val="black"/>
                </a:solidFill>
                <a:latin typeface="Times New Roman" panose="02020603050405020304" pitchFamily="18" charset="0"/>
                <a:cs typeface="Times New Roman" panose="02020603050405020304" pitchFamily="18" charset="0"/>
              </a:rPr>
              <a:t>Retain EU’s position in the global market </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903366" y="3771146"/>
            <a:ext cx="2051164" cy="11480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Keep eco-systems healthy</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61779" y="-12295"/>
            <a:ext cx="2551596" cy="5444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CHALLENGES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2533761" y="-12296"/>
            <a:ext cx="2054885" cy="5444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DEMANDS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4899645" y="-12296"/>
            <a:ext cx="2054885" cy="5444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MEANS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7358257" y="-12297"/>
            <a:ext cx="2249758" cy="5444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SOLUTIONS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p:cNvSpPr/>
          <p:nvPr/>
        </p:nvSpPr>
        <p:spPr>
          <a:xfrm>
            <a:off x="9871819" y="-12297"/>
            <a:ext cx="2215839" cy="60435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OUTCOMES</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10035132" y="660140"/>
            <a:ext cx="1984307"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May promote regional prosperity</a:t>
            </a:r>
            <a:endParaRPr kumimoji="0" lang="fi-FI"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26"/>
          <p:cNvSpPr/>
          <p:nvPr/>
        </p:nvSpPr>
        <p:spPr>
          <a:xfrm>
            <a:off x="-72759" y="-162776"/>
            <a:ext cx="12192000" cy="4561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121EEC7-BA29-4B1B-954C-976F259B6677}"/>
              </a:ext>
            </a:extLst>
          </p:cNvPr>
          <p:cNvSpPr>
            <a:spLocks/>
          </p:cNvSpPr>
          <p:nvPr/>
        </p:nvSpPr>
        <p:spPr>
          <a:xfrm>
            <a:off x="220988" y="5326649"/>
            <a:ext cx="2033336" cy="1440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black"/>
                </a:solidFill>
                <a:latin typeface="Times New Roman" panose="02020603050405020304" pitchFamily="18" charset="0"/>
                <a:cs typeface="Times New Roman" panose="02020603050405020304" pitchFamily="18" charset="0"/>
              </a:rPr>
              <a:t>The world has limited resources</a:t>
            </a:r>
            <a:endParaRPr lang="fi-FI" sz="2400" b="1" dirty="0">
              <a:solidFill>
                <a:prstClr val="black"/>
              </a:solidFill>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211A9260-E279-49D6-9233-81FFAF5CB210}"/>
              </a:ext>
            </a:extLst>
          </p:cNvPr>
          <p:cNvSpPr txBox="1">
            <a:spLocks/>
          </p:cNvSpPr>
          <p:nvPr/>
        </p:nvSpPr>
        <p:spPr>
          <a:xfrm>
            <a:off x="5280060" y="5572709"/>
            <a:ext cx="6406151" cy="947879"/>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The European Union </a:t>
            </a:r>
          </a:p>
          <a:p>
            <a:pPr algn="ctr"/>
            <a:r>
              <a:rPr lang="en-US" sz="3600" b="1" dirty="0">
                <a:latin typeface="Arial" panose="020B0604020202020204" pitchFamily="34" charset="0"/>
                <a:cs typeface="Arial" panose="020B0604020202020204" pitchFamily="34" charset="0"/>
              </a:rPr>
              <a:t>Bioeconomy Strategy</a:t>
            </a:r>
            <a:endParaRPr lang="LID4096" sz="36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18210225-D179-410F-B86B-E1EEAB928B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19639059"/>
      </p:ext>
    </p:extLst>
  </p:cSld>
  <p:clrMapOvr>
    <a:masterClrMapping/>
  </p:clrMapOvr>
  <p:transition spd="med" advTm="68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16672042-3BF9-423D-A432-8820879535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5347057"/>
      </p:ext>
    </p:extLst>
  </p:cSld>
  <p:clrMapOvr>
    <a:masterClrMapping/>
  </p:clrMapOvr>
  <p:transition spd="med" advTm="558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D67ED47-03EF-4386-BBD8-4B388436BDEA}"/>
              </a:ext>
            </a:extLst>
          </p:cNvPr>
          <p:cNvSpPr/>
          <p:nvPr/>
        </p:nvSpPr>
        <p:spPr bwMode="auto">
          <a:xfrm>
            <a:off x="364784" y="843508"/>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Sustainability – SDGs</a:t>
            </a: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5627A7BF-EC8A-4322-BF3D-6A8021ED30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504405177"/>
      </p:ext>
    </p:extLst>
  </p:cSld>
  <p:clrMapOvr>
    <a:masterClrMapping/>
  </p:clrMapOvr>
  <p:transition spd="med" advTm="502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4D8C3D2-3C72-49CD-9BF3-C4A605B21F8D}"/>
              </a:ext>
            </a:extLst>
          </p:cNvPr>
          <p:cNvSpPr/>
          <p:nvPr/>
        </p:nvSpPr>
        <p:spPr bwMode="auto">
          <a:xfrm>
            <a:off x="362252"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is breaking apart and we must do something about it and quickly – no time to lose.</a:t>
            </a:r>
          </a:p>
        </p:txBody>
      </p:sp>
      <p:sp>
        <p:nvSpPr>
          <p:cNvPr id="10" name="Rectangle 9">
            <a:extLst>
              <a:ext uri="{FF2B5EF4-FFF2-40B4-BE49-F238E27FC236}">
                <a16:creationId xmlns:a16="http://schemas.microsoft.com/office/drawing/2014/main" id="{DF6C807D-49BA-40D5-8036-1CC882C18DF4}"/>
              </a:ext>
            </a:extLst>
          </p:cNvPr>
          <p:cNvSpPr/>
          <p:nvPr/>
        </p:nvSpPr>
        <p:spPr bwMode="auto">
          <a:xfrm>
            <a:off x="362251" y="2902758"/>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design practices that let people in developing countries improve their lot, ensuring, how-ever, that they don’t damage the environment </a:t>
            </a:r>
            <a:r>
              <a:rPr lang="en-US" sz="2000" b="1" kern="0" dirty="0">
                <a:solidFill>
                  <a:srgbClr val="000000"/>
                </a:solidFill>
                <a:latin typeface="Arial" panose="020B0604020202020204" pitchFamily="34" charset="0"/>
                <a:cs typeface="Arial" panose="020B0604020202020204" pitchFamily="34" charset="0"/>
              </a:rPr>
              <a:t>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 </a:t>
            </a:r>
            <a:r>
              <a:rPr kumimoji="0" lang="en-US" sz="20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our</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detriment.</a:t>
            </a:r>
          </a:p>
        </p:txBody>
      </p:sp>
      <p:sp>
        <p:nvSpPr>
          <p:cNvPr id="11" name="Rectangle 10">
            <a:extLst>
              <a:ext uri="{FF2B5EF4-FFF2-40B4-BE49-F238E27FC236}">
                <a16:creationId xmlns:a16="http://schemas.microsoft.com/office/drawing/2014/main" id="{4DE3D1EE-F0EF-4422-A3E6-0D69850D3214}"/>
              </a:ext>
            </a:extLst>
          </p:cNvPr>
          <p:cNvSpPr/>
          <p:nvPr/>
        </p:nvSpPr>
        <p:spPr bwMode="auto">
          <a:xfrm>
            <a:off x="364784"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 member states: </a:t>
            </a:r>
            <a:r>
              <a:rPr lang="en-US" sz="2000" b="1" kern="0" dirty="0">
                <a:solidFill>
                  <a:srgbClr val="000000"/>
                </a:solidFill>
                <a:latin typeface="Arial" panose="020B0604020202020204" pitchFamily="34" charset="0"/>
                <a:cs typeface="Arial" panose="020B0604020202020204" pitchFamily="34" charset="0"/>
              </a:rPr>
              <a:t>“We</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making progress.”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Greta Thunberg: “You </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still just talking.”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D67ED47-03EF-4386-BBD8-4B388436BDEA}"/>
              </a:ext>
            </a:extLst>
          </p:cNvPr>
          <p:cNvSpPr/>
          <p:nvPr/>
        </p:nvSpPr>
        <p:spPr bwMode="auto">
          <a:xfrm>
            <a:off x="364784" y="843508"/>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Sustainability – SDGs</a:t>
            </a: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5A8DE140-793B-4FAC-8703-B60F12C098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754914548"/>
      </p:ext>
    </p:extLst>
  </p:cSld>
  <p:clrMapOvr>
    <a:masterClrMapping/>
  </p:clrMapOvr>
  <p:transition spd="med" advTm="439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4D8C3D2-3C72-49CD-9BF3-C4A605B21F8D}"/>
              </a:ext>
            </a:extLst>
          </p:cNvPr>
          <p:cNvSpPr/>
          <p:nvPr/>
        </p:nvSpPr>
        <p:spPr bwMode="auto">
          <a:xfrm>
            <a:off x="362252"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is breaking apart and we must do something about it and quickly – no time to lose.</a:t>
            </a:r>
          </a:p>
        </p:txBody>
      </p:sp>
      <p:sp>
        <p:nvSpPr>
          <p:cNvPr id="10" name="Rectangle 9">
            <a:extLst>
              <a:ext uri="{FF2B5EF4-FFF2-40B4-BE49-F238E27FC236}">
                <a16:creationId xmlns:a16="http://schemas.microsoft.com/office/drawing/2014/main" id="{DF6C807D-49BA-40D5-8036-1CC882C18DF4}"/>
              </a:ext>
            </a:extLst>
          </p:cNvPr>
          <p:cNvSpPr/>
          <p:nvPr/>
        </p:nvSpPr>
        <p:spPr bwMode="auto">
          <a:xfrm>
            <a:off x="362251" y="2902758"/>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design practices that let people in developing countries improve their lot, ensuring, how-ever, that they don’t damage the environment </a:t>
            </a:r>
            <a:r>
              <a:rPr lang="en-US" sz="2000" b="1" kern="0" dirty="0">
                <a:solidFill>
                  <a:srgbClr val="000000"/>
                </a:solidFill>
                <a:latin typeface="Arial" panose="020B0604020202020204" pitchFamily="34" charset="0"/>
                <a:cs typeface="Arial" panose="020B0604020202020204" pitchFamily="34" charset="0"/>
              </a:rPr>
              <a:t>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 </a:t>
            </a:r>
            <a:r>
              <a:rPr kumimoji="0" lang="en-US" sz="20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our</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detriment.</a:t>
            </a:r>
          </a:p>
        </p:txBody>
      </p:sp>
      <p:sp>
        <p:nvSpPr>
          <p:cNvPr id="11" name="Rectangle 10">
            <a:extLst>
              <a:ext uri="{FF2B5EF4-FFF2-40B4-BE49-F238E27FC236}">
                <a16:creationId xmlns:a16="http://schemas.microsoft.com/office/drawing/2014/main" id="{4DE3D1EE-F0EF-4422-A3E6-0D69850D3214}"/>
              </a:ext>
            </a:extLst>
          </p:cNvPr>
          <p:cNvSpPr/>
          <p:nvPr/>
        </p:nvSpPr>
        <p:spPr bwMode="auto">
          <a:xfrm>
            <a:off x="364784"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 member states: </a:t>
            </a:r>
            <a:r>
              <a:rPr lang="en-US" sz="2000" b="1" kern="0" dirty="0">
                <a:solidFill>
                  <a:srgbClr val="000000"/>
                </a:solidFill>
                <a:latin typeface="Arial" panose="020B0604020202020204" pitchFamily="34" charset="0"/>
                <a:cs typeface="Arial" panose="020B0604020202020204" pitchFamily="34" charset="0"/>
              </a:rPr>
              <a:t>“We</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making progress.”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Greta Thunberg: “You </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still just talking.”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D67ED47-03EF-4386-BBD8-4B388436BDEA}"/>
              </a:ext>
            </a:extLst>
          </p:cNvPr>
          <p:cNvSpPr/>
          <p:nvPr/>
        </p:nvSpPr>
        <p:spPr bwMode="auto">
          <a:xfrm>
            <a:off x="364784" y="843508"/>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Sustainability – SDGs</a:t>
            </a: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14491EB-9AA0-4F23-A556-9452903525BA}"/>
              </a:ext>
            </a:extLst>
          </p:cNvPr>
          <p:cNvSpPr/>
          <p:nvPr/>
        </p:nvSpPr>
        <p:spPr bwMode="auto">
          <a:xfrm>
            <a:off x="364784" y="6207949"/>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5" name="Oval 4">
            <a:extLst>
              <a:ext uri="{FF2B5EF4-FFF2-40B4-BE49-F238E27FC236}">
                <a16:creationId xmlns:a16="http://schemas.microsoft.com/office/drawing/2014/main" id="{8EF08EF3-9DED-47FD-A4F3-33DEB8AD8836}"/>
              </a:ext>
            </a:extLst>
          </p:cNvPr>
          <p:cNvSpPr/>
          <p:nvPr/>
        </p:nvSpPr>
        <p:spPr>
          <a:xfrm>
            <a:off x="8941777" y="6076968"/>
            <a:ext cx="1266092" cy="6755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Oval 19">
            <a:extLst>
              <a:ext uri="{FF2B5EF4-FFF2-40B4-BE49-F238E27FC236}">
                <a16:creationId xmlns:a16="http://schemas.microsoft.com/office/drawing/2014/main" id="{8812A1F7-271A-49F2-8DF8-816491821E6D}"/>
              </a:ext>
            </a:extLst>
          </p:cNvPr>
          <p:cNvSpPr/>
          <p:nvPr/>
        </p:nvSpPr>
        <p:spPr>
          <a:xfrm>
            <a:off x="10335358" y="3530112"/>
            <a:ext cx="1081454" cy="43521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Oval 20">
            <a:extLst>
              <a:ext uri="{FF2B5EF4-FFF2-40B4-BE49-F238E27FC236}">
                <a16:creationId xmlns:a16="http://schemas.microsoft.com/office/drawing/2014/main" id="{29A41824-80D9-45FD-BB48-E0C08A5EB7D4}"/>
              </a:ext>
            </a:extLst>
          </p:cNvPr>
          <p:cNvSpPr/>
          <p:nvPr/>
        </p:nvSpPr>
        <p:spPr>
          <a:xfrm>
            <a:off x="272927" y="6076968"/>
            <a:ext cx="3011000" cy="6755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Audio 6">
            <a:hlinkClick r:id="" action="ppaction://media"/>
            <a:extLst>
              <a:ext uri="{FF2B5EF4-FFF2-40B4-BE49-F238E27FC236}">
                <a16:creationId xmlns:a16="http://schemas.microsoft.com/office/drawing/2014/main" id="{13EB8094-18CA-478A-9171-6B3B1832BE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98733533"/>
      </p:ext>
    </p:extLst>
  </p:cSld>
  <p:clrMapOvr>
    <a:masterClrMapping/>
  </p:clrMapOvr>
  <p:transition spd="med" advTm="97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032DB-490C-4A41-8491-6DD6DFA0B4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56" b="12704"/>
          <a:stretch/>
        </p:blipFill>
        <p:spPr>
          <a:xfrm>
            <a:off x="20" y="1282"/>
            <a:ext cx="12191980" cy="6856718"/>
          </a:xfrm>
          <a:prstGeom prst="rect">
            <a:avLst/>
          </a:prstGeom>
        </p:spPr>
      </p:pic>
      <p:pic>
        <p:nvPicPr>
          <p:cNvPr id="2" name="Audio 1">
            <a:hlinkClick r:id="" action="ppaction://media"/>
            <a:extLst>
              <a:ext uri="{FF2B5EF4-FFF2-40B4-BE49-F238E27FC236}">
                <a16:creationId xmlns:a16="http://schemas.microsoft.com/office/drawing/2014/main" id="{C9E79B59-A081-4689-8492-AF1AF85DA9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502989170"/>
      </p:ext>
    </p:extLst>
  </p:cSld>
  <p:clrMapOvr>
    <a:masterClrMapping/>
  </p:clrMapOvr>
  <p:transition spd="med" advTm="181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45E0D4-57CC-47C9-90B2-610AA5E9D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49856"/>
            <a:ext cx="12524321" cy="8605548"/>
          </a:xfrm>
          <a:prstGeom prst="rect">
            <a:avLst/>
          </a:prstGeom>
        </p:spPr>
      </p:pic>
      <p:pic>
        <p:nvPicPr>
          <p:cNvPr id="4" name="Audio 3">
            <a:hlinkClick r:id="" action="ppaction://media"/>
            <a:extLst>
              <a:ext uri="{FF2B5EF4-FFF2-40B4-BE49-F238E27FC236}">
                <a16:creationId xmlns:a16="http://schemas.microsoft.com/office/drawing/2014/main" id="{58B3C96A-0E97-457C-A25A-005B660E96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4096226602"/>
      </p:ext>
    </p:extLst>
  </p:cSld>
  <p:clrMapOvr>
    <a:masterClrMapping/>
  </p:clrMapOvr>
  <p:transition spd="med" advTm="1134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198AE93A-3951-4921-88A0-6D48F0EDBA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463978246"/>
      </p:ext>
    </p:extLst>
  </p:cSld>
  <p:clrMapOvr>
    <a:masterClrMapping/>
  </p:clrMapOvr>
  <p:transition spd="med" advTm="316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683F31-DE10-46F5-B4B8-8944A0A652AD}"/>
              </a:ext>
            </a:extLst>
          </p:cNvPr>
          <p:cNvSpPr/>
          <p:nvPr/>
        </p:nvSpPr>
        <p:spPr>
          <a:xfrm>
            <a:off x="1141809" y="1076339"/>
            <a:ext cx="9908381" cy="543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In the eighteenth century, concerns about deforestation and scarcity of timber incited the public authorities, first in Germany and then in other countries, to start treating forests systematically as measurable resources (on a smaller scale this was not a novelty).</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thinking was that woodlands need proper scientific attention to yield the best crops that last over longer periods of time.</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The temporal emphasis is at the core of sustainability – the protected entity should be made to last longer than just now, in many cases even to be available to future generations as well as to current ones.</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So, well done! What could be wrong with making wise use of perishable resources?</a:t>
            </a:r>
            <a:endParaRPr lang="LID4096" sz="3200" b="1" dirty="0">
              <a:solidFill>
                <a:schemeClr val="accent6">
                  <a:lumMod val="50000"/>
                </a:schemeClr>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EE86C306-6782-423E-A1EE-6344607DE6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063238471"/>
      </p:ext>
    </p:extLst>
  </p:cSld>
  <p:clrMapOvr>
    <a:masterClrMapping/>
  </p:clrMapOvr>
  <p:transition spd="med" advTm="337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683F31-DE10-46F5-B4B8-8944A0A652AD}"/>
              </a:ext>
            </a:extLst>
          </p:cNvPr>
          <p:cNvSpPr/>
          <p:nvPr/>
        </p:nvSpPr>
        <p:spPr>
          <a:xfrm>
            <a:off x="1141809" y="1076339"/>
            <a:ext cx="9908381" cy="543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In the eighteenth century, concerns about deforestation and scarcity of timber incited the public authorities, first in Germany and then in other countries, to start treating forests systematically as measurable resources (on a smaller scale this was not a novelty).</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thinking was that woodlands need proper scientific attention to yield the best crops that last over longer periods of time.</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temporal emphasis is at the core of sustainability – the protected entity should be made to last longer than just now, in many cases even to be available to future generations as well as to current ones.</a:t>
            </a:r>
          </a:p>
          <a:p>
            <a:pPr marL="285750" indent="-285750">
              <a:spcAft>
                <a:spcPts val="1200"/>
              </a:spcAft>
              <a:buFont typeface="Arial" panose="020B0604020202020204" pitchFamily="34" charset="0"/>
              <a:buChar char="•"/>
            </a:pPr>
            <a:r>
              <a:rPr lang="en-US" sz="2400" b="1" dirty="0">
                <a:solidFill>
                  <a:schemeClr val="bg1"/>
                </a:solidFill>
                <a:latin typeface="Arial" panose="020B0604020202020204" pitchFamily="34" charset="0"/>
                <a:cs typeface="Arial" panose="020B0604020202020204" pitchFamily="34" charset="0"/>
              </a:rPr>
              <a:t>So, well done! What could be wrong with making wise use of perishable resources?</a:t>
            </a:r>
            <a:endParaRPr lang="LID4096" sz="3200" b="1" dirty="0">
              <a:solidFill>
                <a:schemeClr val="bg1"/>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F8DBBB2-53E7-4FCF-8C4D-803239E2B6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165834642"/>
      </p:ext>
    </p:extLst>
  </p:cSld>
  <p:clrMapOvr>
    <a:masterClrMapping/>
  </p:clrMapOvr>
  <p:transition spd="med" advTm="217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683F31-DE10-46F5-B4B8-8944A0A652AD}"/>
              </a:ext>
            </a:extLst>
          </p:cNvPr>
          <p:cNvSpPr/>
          <p:nvPr/>
        </p:nvSpPr>
        <p:spPr>
          <a:xfrm>
            <a:off x="1141809" y="1076339"/>
            <a:ext cx="9908381" cy="543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entity to be sustained can, however, be chosen and defined in different ways.</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For (scientific) forestry, the entity (was and) is the quality and quantity of timber for the prosperity of “the nation”.</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In many countries, this (has) meant the eviction of the general public from their traditional gathering and hunting grounds, and nonhuman animals and plants from their natural habitats.</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The volume of wood production was</a:t>
            </a:r>
            <a:r>
              <a:rPr lang="en-US" sz="1200" b="1" dirty="0">
                <a:solidFill>
                  <a:schemeClr val="accent6">
                    <a:lumMod val="50000"/>
                  </a:schemeClr>
                </a:solidFill>
                <a:latin typeface="Arial" panose="020B0604020202020204" pitchFamily="34" charset="0"/>
                <a:cs typeface="Arial" panose="020B0604020202020204" pitchFamily="34" charset="0"/>
              </a:rPr>
              <a:t> </a:t>
            </a:r>
            <a:r>
              <a:rPr lang="en-US" sz="2400" b="1" dirty="0">
                <a:solidFill>
                  <a:schemeClr val="accent6">
                    <a:lumMod val="50000"/>
                  </a:schemeClr>
                </a:solidFill>
                <a:latin typeface="Arial" panose="020B0604020202020204" pitchFamily="34" charset="0"/>
                <a:cs typeface="Arial" panose="020B0604020202020204" pitchFamily="34" charset="0"/>
              </a:rPr>
              <a:t>/</a:t>
            </a:r>
            <a:r>
              <a:rPr lang="en-US" sz="1200" b="1" dirty="0">
                <a:solidFill>
                  <a:schemeClr val="accent6">
                    <a:lumMod val="50000"/>
                  </a:schemeClr>
                </a:solidFill>
                <a:latin typeface="Arial" panose="020B0604020202020204" pitchFamily="34" charset="0"/>
                <a:cs typeface="Arial" panose="020B0604020202020204" pitchFamily="34" charset="0"/>
              </a:rPr>
              <a:t> </a:t>
            </a:r>
            <a:r>
              <a:rPr lang="en-US" sz="2400" b="1" dirty="0">
                <a:solidFill>
                  <a:schemeClr val="accent6">
                    <a:lumMod val="50000"/>
                  </a:schemeClr>
                </a:solidFill>
                <a:latin typeface="Arial" panose="020B0604020202020204" pitchFamily="34" charset="0"/>
                <a:cs typeface="Arial" panose="020B0604020202020204" pitchFamily="34" charset="0"/>
              </a:rPr>
              <a:t>is increased, but the rights and wellbeing of ordinary citizens can be ignored, constrained, and reduced, as can the living conditions of nonhuman species.</a:t>
            </a:r>
          </a:p>
          <a:p>
            <a:pPr marL="285750" indent="-285750">
              <a:spcAft>
                <a:spcPts val="1200"/>
              </a:spcAft>
              <a:buFont typeface="Arial" panose="020B0604020202020204" pitchFamily="34" charset="0"/>
              <a:buChar char="•"/>
            </a:pPr>
            <a:r>
              <a:rPr lang="en-US" sz="2400" b="1" dirty="0">
                <a:solidFill>
                  <a:schemeClr val="accent6">
                    <a:lumMod val="50000"/>
                  </a:schemeClr>
                </a:solidFill>
                <a:latin typeface="Arial" panose="020B0604020202020204" pitchFamily="34" charset="0"/>
                <a:cs typeface="Arial" panose="020B0604020202020204" pitchFamily="34" charset="0"/>
              </a:rPr>
              <a:t>The list goes on – corrosion, pollution, climate change, biodiversity.</a:t>
            </a:r>
          </a:p>
        </p:txBody>
      </p:sp>
      <p:pic>
        <p:nvPicPr>
          <p:cNvPr id="4" name="Audio 3">
            <a:hlinkClick r:id="" action="ppaction://media"/>
            <a:extLst>
              <a:ext uri="{FF2B5EF4-FFF2-40B4-BE49-F238E27FC236}">
                <a16:creationId xmlns:a16="http://schemas.microsoft.com/office/drawing/2014/main" id="{088DB53F-81B4-4EBF-8B3A-FA9A74C75F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462626001"/>
      </p:ext>
    </p:extLst>
  </p:cSld>
  <p:clrMapOvr>
    <a:masterClrMapping/>
  </p:clrMapOvr>
  <p:transition spd="med" advTm="255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C0B0-7E0B-42BC-9820-67C4540CA33C}"/>
              </a:ext>
            </a:extLst>
          </p:cNvPr>
          <p:cNvSpPr txBox="1">
            <a:spLocks/>
          </p:cNvSpPr>
          <p:nvPr/>
        </p:nvSpPr>
        <p:spPr>
          <a:xfrm>
            <a:off x="0" y="246048"/>
            <a:ext cx="12192000" cy="6111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Where it all started – Scientific Forestry</a:t>
            </a:r>
            <a:endParaRPr lang="LID4096" sz="36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683F31-DE10-46F5-B4B8-8944A0A652AD}"/>
              </a:ext>
            </a:extLst>
          </p:cNvPr>
          <p:cNvSpPr/>
          <p:nvPr/>
        </p:nvSpPr>
        <p:spPr>
          <a:xfrm>
            <a:off x="1141809" y="1076339"/>
            <a:ext cx="9908381" cy="543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entity to be sustained can, however, be chosen and defined in different ways.</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For (scientific) forestry, the entity (was and) is the quality and quantity of timber for the prosperity of “the nation”.</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In many countries, this (has) meant the eviction of the general public from their traditional gathering and hunting grounds, and nonhuman animals and plants from their natural habitats.</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volume of wood production was</a:t>
            </a:r>
            <a:r>
              <a:rPr lang="en-US" sz="12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
            </a:r>
            <a:r>
              <a:rPr lang="en-US" sz="12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is increased, but the rights and wellbeing of ordinary citizens can be ignored, constrained, and reduced, as can the living conditions of nonhuman species.</a:t>
            </a:r>
          </a:p>
          <a:p>
            <a:pPr marL="285750" indent="-285750">
              <a:spcAft>
                <a:spcPts val="1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The list goes on </a:t>
            </a:r>
            <a:r>
              <a:rPr lang="en-US" sz="2400" b="1">
                <a:latin typeface="Arial" panose="020B0604020202020204" pitchFamily="34" charset="0"/>
                <a:cs typeface="Arial" panose="020B0604020202020204" pitchFamily="34" charset="0"/>
              </a:rPr>
              <a:t>– erosion</a:t>
            </a:r>
            <a:r>
              <a:rPr lang="en-US" sz="2400" b="1" dirty="0">
                <a:latin typeface="Arial" panose="020B0604020202020204" pitchFamily="34" charset="0"/>
                <a:cs typeface="Arial" panose="020B0604020202020204" pitchFamily="34" charset="0"/>
              </a:rPr>
              <a:t>, pollution, biodiversity, carbon emissions, climate change.</a:t>
            </a:r>
          </a:p>
        </p:txBody>
      </p:sp>
      <p:pic>
        <p:nvPicPr>
          <p:cNvPr id="4" name="Audio 3">
            <a:hlinkClick r:id="" action="ppaction://media"/>
            <a:extLst>
              <a:ext uri="{FF2B5EF4-FFF2-40B4-BE49-F238E27FC236}">
                <a16:creationId xmlns:a16="http://schemas.microsoft.com/office/drawing/2014/main" id="{7690827C-BCAC-420F-AAFE-0DD135238A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381525328"/>
      </p:ext>
    </p:extLst>
  </p:cSld>
  <p:clrMapOvr>
    <a:masterClrMapping/>
  </p:clrMapOvr>
  <p:transition spd="med" advTm="453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is sustainability?</a:t>
            </a:r>
            <a:endParaRPr lang="LID4096" sz="3600" b="1" dirty="0">
              <a:latin typeface="Arial" panose="020B0604020202020204" pitchFamily="34" charset="0"/>
              <a:cs typeface="Arial" panose="020B0604020202020204" pitchFamily="34" charset="0"/>
            </a:endParaRPr>
          </a:p>
        </p:txBody>
      </p:sp>
      <p:sp>
        <p:nvSpPr>
          <p:cNvPr id="3" name="Rectangle: Top Corners Snipped 2">
            <a:extLst>
              <a:ext uri="{FF2B5EF4-FFF2-40B4-BE49-F238E27FC236}">
                <a16:creationId xmlns:a16="http://schemas.microsoft.com/office/drawing/2014/main" id="{EF0F0275-4882-4B08-9D59-E439467754AC}"/>
              </a:ext>
            </a:extLst>
          </p:cNvPr>
          <p:cNvSpPr/>
          <p:nvPr/>
        </p:nvSpPr>
        <p:spPr>
          <a:xfrm>
            <a:off x="3424238" y="1023938"/>
            <a:ext cx="5348288" cy="2143124"/>
          </a:xfrm>
          <a:prstGeom prst="snip2SameRect">
            <a:avLst>
              <a:gd name="adj1" fmla="val 5985"/>
              <a:gd name="adj2"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sz="2400" b="1" dirty="0">
              <a:solidFill>
                <a:schemeClr val="tx1"/>
              </a:solidFill>
              <a:latin typeface="Arial" panose="020B0604020202020204" pitchFamily="34" charset="0"/>
              <a:cs typeface="Arial" panose="020B0604020202020204" pitchFamily="34" charset="0"/>
            </a:endParaRPr>
          </a:p>
          <a:p>
            <a:pPr algn="ctr"/>
            <a:r>
              <a:rPr lang="en-US" sz="2400" b="1" dirty="0">
                <a:solidFill>
                  <a:schemeClr val="tx1"/>
                </a:solidFill>
                <a:latin typeface="Arial" panose="020B0604020202020204" pitchFamily="34" charset="0"/>
                <a:cs typeface="Arial" panose="020B0604020202020204" pitchFamily="34" charset="0"/>
              </a:rPr>
              <a:t>Pollution, overpopulation Ecological degradation</a:t>
            </a:r>
          </a:p>
          <a:p>
            <a:pPr algn="ctr"/>
            <a:r>
              <a:rPr lang="en-US" sz="2400" b="1" dirty="0">
                <a:solidFill>
                  <a:schemeClr val="tx1"/>
                </a:solidFill>
                <a:latin typeface="Arial" panose="020B0604020202020204" pitchFamily="34" charset="0"/>
                <a:cs typeface="Arial" panose="020B0604020202020204" pitchFamily="34" charset="0"/>
              </a:rPr>
              <a:t>Social dimensions</a:t>
            </a:r>
          </a:p>
          <a:p>
            <a:pPr algn="ctr"/>
            <a:r>
              <a:rPr lang="en-US" sz="2400" b="1" dirty="0">
                <a:solidFill>
                  <a:schemeClr val="tx1"/>
                </a:solidFill>
                <a:latin typeface="Arial" panose="020B0604020202020204" pitchFamily="34" charset="0"/>
                <a:cs typeface="Arial" panose="020B0604020202020204" pitchFamily="34" charset="0"/>
              </a:rPr>
              <a:t>Development</a:t>
            </a:r>
          </a:p>
        </p:txBody>
      </p:sp>
      <p:sp>
        <p:nvSpPr>
          <p:cNvPr id="4" name="Rectangle: Top Corners Snipped 3">
            <a:extLst>
              <a:ext uri="{FF2B5EF4-FFF2-40B4-BE49-F238E27FC236}">
                <a16:creationId xmlns:a16="http://schemas.microsoft.com/office/drawing/2014/main" id="{9B7A63C8-9C11-429D-A5C6-04AA4C4E7206}"/>
              </a:ext>
            </a:extLst>
          </p:cNvPr>
          <p:cNvSpPr/>
          <p:nvPr/>
        </p:nvSpPr>
        <p:spPr>
          <a:xfrm>
            <a:off x="3421855" y="4333876"/>
            <a:ext cx="5348288" cy="2143123"/>
          </a:xfrm>
          <a:prstGeom prst="snip2SameRect">
            <a:avLst>
              <a:gd name="adj1" fmla="val 49898"/>
              <a:gd name="adj2" fmla="val 676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1992 Rio: Climate</a:t>
            </a:r>
          </a:p>
          <a:p>
            <a:pPr algn="ctr"/>
            <a:r>
              <a:rPr lang="en-US" sz="2400" b="1" dirty="0">
                <a:solidFill>
                  <a:schemeClr val="tx1"/>
                </a:solidFill>
                <a:latin typeface="Arial" panose="020B0604020202020204" pitchFamily="34" charset="0"/>
                <a:cs typeface="Arial" panose="020B0604020202020204" pitchFamily="34" charset="0"/>
              </a:rPr>
              <a:t>1995: COP 1 (=&gt; 28)</a:t>
            </a:r>
          </a:p>
          <a:p>
            <a:pPr algn="ctr"/>
            <a:r>
              <a:rPr lang="en-US" sz="2400" b="1" dirty="0">
                <a:solidFill>
                  <a:schemeClr val="tx1"/>
                </a:solidFill>
                <a:latin typeface="Arial" panose="020B0604020202020204" pitchFamily="34" charset="0"/>
                <a:cs typeface="Arial" panose="020B0604020202020204" pitchFamily="34" charset="0"/>
              </a:rPr>
              <a:t>1997 Kyoto: Protocol</a:t>
            </a:r>
          </a:p>
          <a:p>
            <a:pPr algn="ctr"/>
            <a:r>
              <a:rPr lang="en-US" sz="2400" b="1" dirty="0">
                <a:solidFill>
                  <a:schemeClr val="tx1"/>
                </a:solidFill>
                <a:latin typeface="Arial" panose="020B0604020202020204" pitchFamily="34" charset="0"/>
                <a:cs typeface="Arial" panose="020B0604020202020204" pitchFamily="34" charset="0"/>
              </a:rPr>
              <a:t>2015</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Paris/NY:</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17</a:t>
            </a:r>
            <a:r>
              <a:rPr lang="en-US"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SDGs</a:t>
            </a:r>
            <a:endParaRPr lang="LID4096" sz="2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F19257-D7F4-4BFE-94C1-F48CD47C5CB8}"/>
              </a:ext>
            </a:extLst>
          </p:cNvPr>
          <p:cNvSpPr/>
          <p:nvPr/>
        </p:nvSpPr>
        <p:spPr bwMode="auto">
          <a:xfrm>
            <a:off x="4491347" y="2876558"/>
            <a:ext cx="3209305" cy="1570533"/>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108000" tIns="0" rIns="108000" bIns="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eaLnBrk="0" fontAlgn="base" hangingPunct="0">
              <a:spcBef>
                <a:spcPct val="0"/>
              </a:spcBef>
              <a:spcAft>
                <a:spcPct val="0"/>
              </a:spcAft>
            </a:pPr>
            <a:r>
              <a:rPr lang="en-US" b="1" dirty="0"/>
              <a:t>“Sustainable development is development that meets the needs of the present without compromising the ability of future generations to meet their own needs.” OCF 1987.</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4D8C3D2-3C72-49CD-9BF3-C4A605B21F8D}"/>
              </a:ext>
            </a:extLst>
          </p:cNvPr>
          <p:cNvSpPr/>
          <p:nvPr/>
        </p:nvSpPr>
        <p:spPr bwMode="auto">
          <a:xfrm>
            <a:off x="362252"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is breaking apart and we must do something about it and quickly – no time to lose.</a:t>
            </a:r>
          </a:p>
        </p:txBody>
      </p:sp>
      <p:sp>
        <p:nvSpPr>
          <p:cNvPr id="10" name="Rectangle 9">
            <a:extLst>
              <a:ext uri="{FF2B5EF4-FFF2-40B4-BE49-F238E27FC236}">
                <a16:creationId xmlns:a16="http://schemas.microsoft.com/office/drawing/2014/main" id="{DF6C807D-49BA-40D5-8036-1CC882C18DF4}"/>
              </a:ext>
            </a:extLst>
          </p:cNvPr>
          <p:cNvSpPr/>
          <p:nvPr/>
        </p:nvSpPr>
        <p:spPr bwMode="auto">
          <a:xfrm>
            <a:off x="362251" y="2902758"/>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design practices that let people in developing countries improve their lot, ensuring, how-ever, that they don’t damage the environment </a:t>
            </a:r>
            <a:r>
              <a:rPr lang="en-US" sz="2000" b="1" kern="0" dirty="0">
                <a:solidFill>
                  <a:srgbClr val="000000"/>
                </a:solidFill>
                <a:latin typeface="Arial" panose="020B0604020202020204" pitchFamily="34" charset="0"/>
                <a:cs typeface="Arial" panose="020B0604020202020204" pitchFamily="34" charset="0"/>
              </a:rPr>
              <a:t>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 </a:t>
            </a:r>
            <a:r>
              <a:rPr kumimoji="0" lang="en-US" sz="20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our</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detriment.</a:t>
            </a:r>
          </a:p>
        </p:txBody>
      </p:sp>
      <p:sp>
        <p:nvSpPr>
          <p:cNvPr id="11" name="Rectangle 10">
            <a:extLst>
              <a:ext uri="{FF2B5EF4-FFF2-40B4-BE49-F238E27FC236}">
                <a16:creationId xmlns:a16="http://schemas.microsoft.com/office/drawing/2014/main" id="{4DE3D1EE-F0EF-4422-A3E6-0D69850D3214}"/>
              </a:ext>
            </a:extLst>
          </p:cNvPr>
          <p:cNvSpPr/>
          <p:nvPr/>
        </p:nvSpPr>
        <p:spPr bwMode="auto">
          <a:xfrm>
            <a:off x="364784"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UN member states: </a:t>
            </a:r>
            <a:r>
              <a:rPr lang="en-US" sz="2000" b="1" kern="0" dirty="0">
                <a:solidFill>
                  <a:srgbClr val="000000"/>
                </a:solidFill>
                <a:latin typeface="Arial" panose="020B0604020202020204" pitchFamily="34" charset="0"/>
                <a:cs typeface="Arial" panose="020B0604020202020204" pitchFamily="34" charset="0"/>
              </a:rPr>
              <a:t>“We</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making progress.”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Greta Thunberg: “You </a:t>
            </a:r>
          </a:p>
          <a:p>
            <a:pPr marL="0" marR="0" lvl="0" indent="0"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latin typeface="Arial" panose="020B0604020202020204" pitchFamily="34" charset="0"/>
                <a:cs typeface="Arial" panose="020B0604020202020204" pitchFamily="34" charset="0"/>
              </a:rPr>
              <a:t>are still just talking.”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D67ED47-03EF-4386-BBD8-4B388436BDEA}"/>
              </a:ext>
            </a:extLst>
          </p:cNvPr>
          <p:cNvSpPr/>
          <p:nvPr/>
        </p:nvSpPr>
        <p:spPr bwMode="auto">
          <a:xfrm>
            <a:off x="364784" y="843508"/>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Save economy!</a:t>
            </a:r>
          </a:p>
        </p:txBody>
      </p:sp>
      <p:sp>
        <p:nvSpPr>
          <p:cNvPr id="13" name="Rectangle 12">
            <a:extLst>
              <a:ext uri="{FF2B5EF4-FFF2-40B4-BE49-F238E27FC236}">
                <a16:creationId xmlns:a16="http://schemas.microsoft.com/office/drawing/2014/main" id="{C8FB7D25-D0F6-4F77-9BE3-59D163D2F20D}"/>
              </a:ext>
            </a:extLst>
          </p:cNvPr>
          <p:cNvSpPr/>
          <p:nvPr/>
        </p:nvSpPr>
        <p:spPr bwMode="auto">
          <a:xfrm>
            <a:off x="364784" y="6207949"/>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Economy saved.</a:t>
            </a:r>
          </a:p>
        </p:txBody>
      </p:sp>
      <p:sp>
        <p:nvSpPr>
          <p:cNvPr id="14" name="Rectangle 13">
            <a:extLst>
              <a:ext uri="{FF2B5EF4-FFF2-40B4-BE49-F238E27FC236}">
                <a16:creationId xmlns:a16="http://schemas.microsoft.com/office/drawing/2014/main" id="{F2BBC82F-3039-4770-B690-20D713D20167}"/>
              </a:ext>
            </a:extLst>
          </p:cNvPr>
          <p:cNvSpPr/>
          <p:nvPr/>
        </p:nvSpPr>
        <p:spPr bwMode="auto">
          <a:xfrm>
            <a:off x="8649084" y="1421603"/>
            <a:ext cx="3209305"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world needs saving from ecological damage and Europe needs to be clean and livable to all.</a:t>
            </a:r>
          </a:p>
        </p:txBody>
      </p:sp>
      <p:sp>
        <p:nvSpPr>
          <p:cNvPr id="15" name="Rectangle 14">
            <a:extLst>
              <a:ext uri="{FF2B5EF4-FFF2-40B4-BE49-F238E27FC236}">
                <a16:creationId xmlns:a16="http://schemas.microsoft.com/office/drawing/2014/main" id="{F264508A-087D-4D2D-B1D4-E6EBA296B474}"/>
              </a:ext>
            </a:extLst>
          </p:cNvPr>
          <p:cNvSpPr/>
          <p:nvPr/>
        </p:nvSpPr>
        <p:spPr bwMode="auto">
          <a:xfrm>
            <a:off x="8313160" y="842935"/>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bioeconomy strategy</a:t>
            </a:r>
          </a:p>
        </p:txBody>
      </p:sp>
      <p:sp>
        <p:nvSpPr>
          <p:cNvPr id="16" name="Rectangle 15">
            <a:extLst>
              <a:ext uri="{FF2B5EF4-FFF2-40B4-BE49-F238E27FC236}">
                <a16:creationId xmlns:a16="http://schemas.microsoft.com/office/drawing/2014/main" id="{0929C770-A159-4EF1-B87E-880668577CBA}"/>
              </a:ext>
            </a:extLst>
          </p:cNvPr>
          <p:cNvSpPr/>
          <p:nvPr/>
        </p:nvSpPr>
        <p:spPr bwMode="auto">
          <a:xfrm>
            <a:off x="7681977" y="2900950"/>
            <a:ext cx="4176412" cy="169305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support innovations that make Europeans prosperous and competitive – growth will ensure wellbeing and the nature will be preserved as an aside.</a:t>
            </a:r>
          </a:p>
        </p:txBody>
      </p:sp>
      <p:sp>
        <p:nvSpPr>
          <p:cNvPr id="17" name="Rectangle 16">
            <a:extLst>
              <a:ext uri="{FF2B5EF4-FFF2-40B4-BE49-F238E27FC236}">
                <a16:creationId xmlns:a16="http://schemas.microsoft.com/office/drawing/2014/main" id="{7494B1AD-608F-4E34-BBB0-41C6396B07F2}"/>
              </a:ext>
            </a:extLst>
          </p:cNvPr>
          <p:cNvSpPr/>
          <p:nvPr/>
        </p:nvSpPr>
        <p:spPr bwMode="auto">
          <a:xfrm>
            <a:off x="8313159" y="6204906"/>
            <a:ext cx="3545229" cy="4471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Economy vs. ecology?</a:t>
            </a:r>
          </a:p>
        </p:txBody>
      </p:sp>
      <p:sp>
        <p:nvSpPr>
          <p:cNvPr id="18" name="Rectangle 17">
            <a:extLst>
              <a:ext uri="{FF2B5EF4-FFF2-40B4-BE49-F238E27FC236}">
                <a16:creationId xmlns:a16="http://schemas.microsoft.com/office/drawing/2014/main" id="{5CEAE2BD-0D15-4808-B48F-4D9638BF9112}"/>
              </a:ext>
            </a:extLst>
          </p:cNvPr>
          <p:cNvSpPr/>
          <p:nvPr/>
        </p:nvSpPr>
        <p:spPr bwMode="auto">
          <a:xfrm>
            <a:off x="8311293" y="4729175"/>
            <a:ext cx="3545229" cy="134779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 member states: </a:t>
            </a:r>
            <a:r>
              <a:rPr lang="en-US" sz="2000" b="1" kern="0" dirty="0">
                <a:solidFill>
                  <a:srgbClr val="000000"/>
                </a:solidFill>
                <a:latin typeface="Arial" panose="020B0604020202020204" pitchFamily="34" charset="0"/>
                <a:cs typeface="Arial" panose="020B0604020202020204" pitchFamily="34" charset="0"/>
              </a:rPr>
              <a:t>“Great stuff, let’s keep going!”</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Critics: “What happened</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the environment?</a:t>
            </a:r>
            <a:r>
              <a:rPr lang="en-US" sz="2000" b="1" kern="0" dirty="0">
                <a:solidFill>
                  <a:srgbClr val="000000"/>
                </a:solidFill>
                <a:latin typeface="Arial" panose="020B0604020202020204" pitchFamily="34" charset="0"/>
                <a:cs typeface="Arial" panose="020B0604020202020204" pitchFamily="34" charset="0"/>
              </a:rPr>
              <a:t>”</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A14011E-4DE2-445D-8F3F-7E0E847660C9}"/>
              </a:ext>
            </a:extLst>
          </p:cNvPr>
          <p:cNvSpPr/>
          <p:nvPr/>
        </p:nvSpPr>
        <p:spPr>
          <a:xfrm>
            <a:off x="333611" y="704849"/>
            <a:ext cx="2428639" cy="671513"/>
          </a:xfrm>
          <a:prstGeom prst="rect">
            <a:avLst/>
          </a:prstGeom>
          <a:noFill/>
          <a:ln w="76200">
            <a:solidFill>
              <a:srgbClr val="E07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Rectangle 18">
            <a:extLst>
              <a:ext uri="{FF2B5EF4-FFF2-40B4-BE49-F238E27FC236}">
                <a16:creationId xmlns:a16="http://schemas.microsoft.com/office/drawing/2014/main" id="{423F1EE9-E295-4449-BE23-D6757D060485}"/>
              </a:ext>
            </a:extLst>
          </p:cNvPr>
          <p:cNvSpPr/>
          <p:nvPr/>
        </p:nvSpPr>
        <p:spPr>
          <a:xfrm>
            <a:off x="362251" y="6092706"/>
            <a:ext cx="2538112" cy="671513"/>
          </a:xfrm>
          <a:prstGeom prst="rect">
            <a:avLst/>
          </a:prstGeom>
          <a:noFill/>
          <a:ln w="76200">
            <a:solidFill>
              <a:srgbClr val="E07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Rectangle 19">
            <a:extLst>
              <a:ext uri="{FF2B5EF4-FFF2-40B4-BE49-F238E27FC236}">
                <a16:creationId xmlns:a16="http://schemas.microsoft.com/office/drawing/2014/main" id="{880E0F49-3052-47D3-8C71-8581476B563B}"/>
              </a:ext>
            </a:extLst>
          </p:cNvPr>
          <p:cNvSpPr/>
          <p:nvPr/>
        </p:nvSpPr>
        <p:spPr>
          <a:xfrm>
            <a:off x="9558338" y="704849"/>
            <a:ext cx="1195387" cy="633408"/>
          </a:xfrm>
          <a:prstGeom prst="rect">
            <a:avLst/>
          </a:prstGeom>
          <a:noFill/>
          <a:ln w="76200">
            <a:solidFill>
              <a:srgbClr val="E07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Rectangle 20">
            <a:extLst>
              <a:ext uri="{FF2B5EF4-FFF2-40B4-BE49-F238E27FC236}">
                <a16:creationId xmlns:a16="http://schemas.microsoft.com/office/drawing/2014/main" id="{EE109883-D109-4A75-8211-0121D917F3EA}"/>
              </a:ext>
            </a:extLst>
          </p:cNvPr>
          <p:cNvSpPr/>
          <p:nvPr/>
        </p:nvSpPr>
        <p:spPr>
          <a:xfrm>
            <a:off x="8977313" y="6076968"/>
            <a:ext cx="1223962" cy="671513"/>
          </a:xfrm>
          <a:prstGeom prst="rect">
            <a:avLst/>
          </a:prstGeom>
          <a:noFill/>
          <a:ln w="76200">
            <a:solidFill>
              <a:srgbClr val="E07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Audio 6">
            <a:hlinkClick r:id="" action="ppaction://media"/>
            <a:extLst>
              <a:ext uri="{FF2B5EF4-FFF2-40B4-BE49-F238E27FC236}">
                <a16:creationId xmlns:a16="http://schemas.microsoft.com/office/drawing/2014/main" id="{639BBFEA-8131-4FE9-B9EE-9A4144266C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966804115"/>
      </p:ext>
    </p:extLst>
  </p:cSld>
  <p:clrMapOvr>
    <a:masterClrMapping/>
  </p:clrMapOvr>
  <p:transition spd="med" advTm="379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happened?</a:t>
            </a:r>
            <a:endParaRPr lang="LID4096" sz="3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F3BAB3A-24DA-45CB-8777-606909BC6FBE}"/>
              </a:ext>
            </a:extLst>
          </p:cNvPr>
          <p:cNvSpPr txBox="1"/>
          <p:nvPr/>
        </p:nvSpPr>
        <p:spPr>
          <a:xfrm>
            <a:off x="1524000" y="1155591"/>
            <a:ext cx="9144000" cy="2523768"/>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lang="en-US" sz="2400" b="1" dirty="0">
                <a:latin typeface="Arial" panose="020B0604020202020204" pitchFamily="34" charset="0"/>
                <a:cs typeface="Arial" panose="020B0604020202020204" pitchFamily="34" charset="0"/>
              </a:rPr>
              <a:t>This is how i</a:t>
            </a:r>
            <a:r>
              <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 was supposed to go:</a:t>
            </a:r>
            <a:endParaRPr kumimoji="0" lang="en-US"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Sustainability is nice.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b="1" dirty="0">
                <a:latin typeface="Arial" panose="020B0604020202020204" pitchFamily="34" charset="0"/>
                <a:cs typeface="Arial" panose="020B0604020202020204" pitchFamily="34" charset="0"/>
              </a:rPr>
              <a:t>The EU bioeconomy strategy is sustainable.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Therefore, the EU bioeconomy strategy is nice.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5F7EE414-5A66-427E-A9EF-70ADB42A9E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794904815"/>
      </p:ext>
    </p:extLst>
  </p:cSld>
  <p:clrMapOvr>
    <a:masterClrMapping/>
  </p:clrMapOvr>
  <p:transition spd="med" advTm="258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DA98-175F-46E8-836C-A7D61CC0AD91}"/>
              </a:ext>
            </a:extLst>
          </p:cNvPr>
          <p:cNvSpPr>
            <a:spLocks noGrp="1"/>
          </p:cNvSpPr>
          <p:nvPr>
            <p:ph type="ctrTitle"/>
          </p:nvPr>
        </p:nvSpPr>
        <p:spPr>
          <a:xfrm>
            <a:off x="1524000" y="246048"/>
            <a:ext cx="9144000" cy="611198"/>
          </a:xfrm>
        </p:spPr>
        <p:txBody>
          <a:bodyPr>
            <a:normAutofit/>
          </a:bodyPr>
          <a:lstStyle/>
          <a:p>
            <a:r>
              <a:rPr lang="en-US" sz="3600" b="1" dirty="0">
                <a:latin typeface="Arial" panose="020B0604020202020204" pitchFamily="34" charset="0"/>
                <a:cs typeface="Arial" panose="020B0604020202020204" pitchFamily="34" charset="0"/>
              </a:rPr>
              <a:t>What happened?</a:t>
            </a:r>
            <a:endParaRPr lang="LID4096" sz="3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F3BAB3A-24DA-45CB-8777-606909BC6FBE}"/>
              </a:ext>
            </a:extLst>
          </p:cNvPr>
          <p:cNvSpPr txBox="1"/>
          <p:nvPr/>
        </p:nvSpPr>
        <p:spPr>
          <a:xfrm>
            <a:off x="1524000" y="1155591"/>
            <a:ext cx="9144000" cy="2523768"/>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sz="1200" b="1" dirty="0">
              <a:solidFill>
                <a:schemeClr val="bg1">
                  <a:lumMod val="7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lang="en-US" sz="2400" b="1" dirty="0">
                <a:solidFill>
                  <a:schemeClr val="bg1">
                    <a:lumMod val="75000"/>
                  </a:schemeClr>
                </a:solidFill>
                <a:latin typeface="Arial" panose="020B0604020202020204" pitchFamily="34" charset="0"/>
                <a:cs typeface="Arial" panose="020B0604020202020204" pitchFamily="34" charset="0"/>
              </a:rPr>
              <a:t>This is how i</a:t>
            </a:r>
            <a:r>
              <a:rPr kumimoji="0" lang="en-US" sz="24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t was supposed to go:</a:t>
            </a:r>
            <a:endParaRPr kumimoji="0" lang="en-US" sz="12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Sustainability is nice.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b="1" dirty="0">
                <a:solidFill>
                  <a:schemeClr val="bg1">
                    <a:lumMod val="75000"/>
                  </a:schemeClr>
                </a:solidFill>
                <a:latin typeface="Arial" panose="020B0604020202020204" pitchFamily="34" charset="0"/>
                <a:cs typeface="Arial" panose="020B0604020202020204" pitchFamily="34" charset="0"/>
              </a:rPr>
              <a:t>The EU bioeconomy strategy is sustainable.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Therefore, the EU bioeconomy strategy is nice.</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C4595BD-BB31-41DB-B0F4-0BF4A86723DD}"/>
              </a:ext>
            </a:extLst>
          </p:cNvPr>
          <p:cNvSpPr txBox="1"/>
          <p:nvPr/>
        </p:nvSpPr>
        <p:spPr>
          <a:xfrm>
            <a:off x="1508369" y="3679359"/>
            <a:ext cx="9144000" cy="2831544"/>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sz="1200" b="1" dirty="0">
              <a:solidFill>
                <a:prstClr val="black"/>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lang="en-US" sz="2400" b="1" dirty="0">
                <a:solidFill>
                  <a:prstClr val="black"/>
                </a:solidFill>
                <a:latin typeface="Arial" panose="020B0604020202020204" pitchFamily="34" charset="0"/>
                <a:cs typeface="Arial" panose="020B0604020202020204" pitchFamily="34" charset="0"/>
              </a:rPr>
              <a:t>This is how 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 went:</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Sustainability is nice in sense 1 (ecological and social).</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b="1" dirty="0">
                <a:solidFill>
                  <a:prstClr val="black"/>
                </a:solidFill>
                <a:latin typeface="Arial" panose="020B0604020202020204" pitchFamily="34" charset="0"/>
                <a:cs typeface="Arial" panose="020B0604020202020204" pitchFamily="34" charset="0"/>
              </a:rPr>
              <a:t>The EU bioeconomy strategy is sustainable in sense 2 (economic).</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Therefore, we do not have sufficient knowledge about the                   EU bioeconomy strategy</a:t>
            </a:r>
            <a:r>
              <a:rPr lang="en-US" sz="2000" b="1" dirty="0">
                <a:solidFill>
                  <a:prstClr val="black"/>
                </a:solidFill>
                <a:latin typeface="Arial" panose="020B0604020202020204" pitchFamily="34" charset="0"/>
                <a:cs typeface="Arial" panose="020B0604020202020204" pitchFamily="34" charset="0"/>
              </a:rPr>
              <a:t>’</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niceness before further study.</a:t>
            </a:r>
          </a:p>
          <a:p>
            <a:pPr marL="342900" marR="0" lvl="0" indent="-342900" algn="ctr"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2CD65397-40FB-4A73-97CF-8570265468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033465572"/>
      </p:ext>
    </p:extLst>
  </p:cSld>
  <p:clrMapOvr>
    <a:masterClrMapping/>
  </p:clrMapOvr>
  <p:transition spd="med" advTm="302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pic>
        <p:nvPicPr>
          <p:cNvPr id="2" name="Audio 1">
            <a:hlinkClick r:id="" action="ppaction://media"/>
            <a:extLst>
              <a:ext uri="{FF2B5EF4-FFF2-40B4-BE49-F238E27FC236}">
                <a16:creationId xmlns:a16="http://schemas.microsoft.com/office/drawing/2014/main" id="{0A5DBCA1-3B5D-4246-874C-5FD89D0B32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067739145"/>
      </p:ext>
    </p:extLst>
  </p:cSld>
  <p:clrMapOvr>
    <a:masterClrMapping/>
  </p:clrMapOvr>
  <p:transition spd="med" advTm="198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pic>
        <p:nvPicPr>
          <p:cNvPr id="4" name="Audio 3">
            <a:hlinkClick r:id="" action="ppaction://media"/>
            <a:extLst>
              <a:ext uri="{FF2B5EF4-FFF2-40B4-BE49-F238E27FC236}">
                <a16:creationId xmlns:a16="http://schemas.microsoft.com/office/drawing/2014/main" id="{7452DAC8-1A2D-4B52-97B6-D021ADC950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61622133"/>
      </p:ext>
    </p:extLst>
  </p:cSld>
  <p:clrMapOvr>
    <a:masterClrMapping/>
  </p:clrMapOvr>
  <p:transition spd="med" advTm="288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7377"/>
            <a:ext cx="12216064" cy="1844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cs typeface="Arial" panose="020B0604020202020204" pitchFamily="34" charset="0"/>
              </a:rPr>
              <a:t>Global capitalism</a:t>
            </a:r>
          </a:p>
          <a:p>
            <a:pPr algn="ctr"/>
            <a:r>
              <a:rPr lang="en-US" sz="4400" b="1" dirty="0">
                <a:solidFill>
                  <a:srgbClr val="002060"/>
                </a:solidFill>
                <a:cs typeface="Arial" panose="020B0604020202020204" pitchFamily="34" charset="0"/>
              </a:rPr>
              <a:t> in 100 seconds</a:t>
            </a:r>
            <a:endParaRPr lang="fi-FI" sz="4400" b="1" dirty="0">
              <a:solidFill>
                <a:srgbClr val="002060"/>
              </a:solidFill>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C152F93F-CBD6-45EB-8F2A-2CFEEE00F8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955527424"/>
      </p:ext>
    </p:extLst>
  </p:cSld>
  <p:clrMapOvr>
    <a:masterClrMapping/>
  </p:clrMapOvr>
  <p:transition spd="med" advTm="230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15588" y="1663385"/>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72629C09-FAAA-4570-AEDF-D0CD0C3A8C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97006935"/>
      </p:ext>
    </p:extLst>
  </p:cSld>
  <p:clrMapOvr>
    <a:masterClrMapping/>
  </p:clrMapOvr>
  <p:transition spd="med" advTm="210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5" name="Audio 4">
            <a:hlinkClick r:id="" action="ppaction://media"/>
            <a:extLst>
              <a:ext uri="{FF2B5EF4-FFF2-40B4-BE49-F238E27FC236}">
                <a16:creationId xmlns:a16="http://schemas.microsoft.com/office/drawing/2014/main" id="{48EE2E70-47FC-499A-A576-0FB4B720A7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898445443"/>
      </p:ext>
    </p:extLst>
  </p:cSld>
  <p:clrMapOvr>
    <a:masterClrMapping/>
  </p:clrMapOvr>
  <p:transition spd="med" advTm="129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5" name="Straight Arrow Connector 24">
            <a:extLst>
              <a:ext uri="{FF2B5EF4-FFF2-40B4-BE49-F238E27FC236}">
                <a16:creationId xmlns:a16="http://schemas.microsoft.com/office/drawing/2014/main" id="{CFBC6ABC-AD4D-48E1-B30E-CDC7E078D347}"/>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4D678DB0-8E5B-4A37-9060-C575930AEE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300717152"/>
      </p:ext>
    </p:extLst>
  </p:cSld>
  <p:clrMapOvr>
    <a:masterClrMapping/>
  </p:clrMapOvr>
  <p:transition spd="med" advTm="382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sp>
        <p:nvSpPr>
          <p:cNvPr id="25" name="Rectangle 24">
            <a:extLst>
              <a:ext uri="{FF2B5EF4-FFF2-40B4-BE49-F238E27FC236}">
                <a16:creationId xmlns:a16="http://schemas.microsoft.com/office/drawing/2014/main" id="{D91A4523-6D50-4E4B-8EE7-25D117DB3B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 </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37116344-3E4D-407E-9BE7-5898571770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132010779"/>
      </p:ext>
    </p:extLst>
  </p:cSld>
  <p:clrMapOvr>
    <a:masterClrMapping/>
  </p:clrMapOvr>
  <p:transition spd="med" advTm="167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FEEFFE52-EE37-4BDA-8362-3C28EE932D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094350774"/>
      </p:ext>
    </p:extLst>
  </p:cSld>
  <p:clrMapOvr>
    <a:masterClrMapping/>
  </p:clrMapOvr>
  <p:transition spd="med" advTm="180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08C24D8C-F5EA-41E0-BFF2-672BB1EE01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272315221"/>
      </p:ext>
    </p:extLst>
  </p:cSld>
  <p:clrMapOvr>
    <a:masterClrMapping/>
  </p:clrMapOvr>
  <p:transition spd="med" advTm="289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LID4096" dirty="0"/>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A9A1FC9D-AF9E-41FB-86C7-1E892B5832B6}"/>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C254B0-D313-4487-99B3-C7EA4E3BD364}"/>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B60C23E-99F0-4F2A-846E-BCBD07479C14}"/>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7" name="Rectangle 36">
            <a:extLst>
              <a:ext uri="{FF2B5EF4-FFF2-40B4-BE49-F238E27FC236}">
                <a16:creationId xmlns:a16="http://schemas.microsoft.com/office/drawing/2014/main" id="{8DBF6275-B31B-46AF-B83B-3A3775701F19}"/>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pic>
        <p:nvPicPr>
          <p:cNvPr id="5" name="Audio 4">
            <a:hlinkClick r:id="" action="ppaction://media"/>
            <a:extLst>
              <a:ext uri="{FF2B5EF4-FFF2-40B4-BE49-F238E27FC236}">
                <a16:creationId xmlns:a16="http://schemas.microsoft.com/office/drawing/2014/main" id="{ACE41CDD-24BA-4FCB-8954-B37DBD83FE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28017700"/>
      </p:ext>
    </p:extLst>
  </p:cSld>
  <p:clrMapOvr>
    <a:masterClrMapping/>
  </p:clrMapOvr>
  <p:transition spd="med" advTm="280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340612-CF39-D04F-9E4E-E61FB5B63429}"/>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31" name="Oval 30"/>
          <p:cNvSpPr>
            <a:spLocks noChangeAspect="1"/>
          </p:cNvSpPr>
          <p:nvPr/>
        </p:nvSpPr>
        <p:spPr bwMode="auto">
          <a:xfrm>
            <a:off x="3172497"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Care Relations</a:t>
            </a:r>
          </a:p>
        </p:txBody>
      </p:sp>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7" name="Oval 6"/>
          <p:cNvSpPr>
            <a:spLocks noChangeAspect="1"/>
          </p:cNvSpPr>
          <p:nvPr/>
        </p:nvSpPr>
        <p:spPr bwMode="auto">
          <a:xfrm>
            <a:off x="7252958" y="3769634"/>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itchFamily="34" charset="0"/>
                <a:ea typeface="+mn-ea"/>
                <a:cs typeface="Arial" pitchFamily="34" charset="0"/>
              </a:rPr>
              <a:t>Well-being</a:t>
            </a:r>
          </a:p>
        </p:txBody>
      </p:sp>
      <p:sp>
        <p:nvSpPr>
          <p:cNvPr id="18" name="Oval 17"/>
          <p:cNvSpPr>
            <a:spLocks noChangeAspect="1"/>
          </p:cNvSpPr>
          <p:nvPr/>
        </p:nvSpPr>
        <p:spPr bwMode="auto">
          <a:xfrm>
            <a:off x="5234021" y="4857426"/>
            <a:ext cx="1728000" cy="1728000"/>
          </a:xfrm>
          <a:prstGeom prst="ellipse">
            <a:avLst/>
          </a:prstGeom>
          <a:solidFill>
            <a:srgbClr val="A22636"/>
          </a:solidFill>
          <a:ln w="25400" cap="flat" cmpd="sng" algn="ctr">
            <a:solidFill>
              <a:schemeClr val="bg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lumMod val="75000"/>
                  </a:schemeClr>
                </a:solidFill>
                <a:uLnTx/>
                <a:uFillTx/>
                <a:latin typeface="Arial" panose="020B0604020202020204" pitchFamily="34" charset="0"/>
                <a:ea typeface="+mn-ea"/>
                <a:cs typeface="Arial" panose="020B0604020202020204" pitchFamily="34" charset="0"/>
              </a:rPr>
              <a:t>Shared respon-sibility</a:t>
            </a: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9" name="Rectangle 28">
            <a:extLst>
              <a:ext uri="{FF2B5EF4-FFF2-40B4-BE49-F238E27FC236}">
                <a16:creationId xmlns:a16="http://schemas.microsoft.com/office/drawing/2014/main" id="{EF32420B-8127-6241-94D1-DBA672626EE7}"/>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sp>
        <p:nvSpPr>
          <p:cNvPr id="25" name="Rectangle 24">
            <a:extLst>
              <a:ext uri="{FF2B5EF4-FFF2-40B4-BE49-F238E27FC236}">
                <a16:creationId xmlns:a16="http://schemas.microsoft.com/office/drawing/2014/main" id="{D91A4523-6D50-4E4B-8EE7-25D117DB3B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 </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FA7DBA1-F7C4-44AD-9B6E-DE41D21CFAC7}"/>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CF14D23-1F1C-4A89-86C8-F49B028269F0}"/>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C7E0A9B-0FCB-49CE-A892-24304E8E5FDD}"/>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3" name="Rectangle 32">
            <a:extLst>
              <a:ext uri="{FF2B5EF4-FFF2-40B4-BE49-F238E27FC236}">
                <a16:creationId xmlns:a16="http://schemas.microsoft.com/office/drawing/2014/main" id="{3769D36E-7562-474E-BD9D-49E792CC9BC0}"/>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pic>
        <p:nvPicPr>
          <p:cNvPr id="5" name="Audio 4">
            <a:hlinkClick r:id="" action="ppaction://media"/>
            <a:extLst>
              <a:ext uri="{FF2B5EF4-FFF2-40B4-BE49-F238E27FC236}">
                <a16:creationId xmlns:a16="http://schemas.microsoft.com/office/drawing/2014/main" id="{64B818BA-3B12-44D8-8019-D267D879F3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882548699"/>
      </p:ext>
    </p:extLst>
  </p:cSld>
  <p:clrMapOvr>
    <a:masterClrMapping/>
  </p:clrMapOvr>
  <p:transition spd="med" advTm="239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LID4096" dirty="0"/>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A9A1FC9D-AF9E-41FB-86C7-1E892B5832B6}"/>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C254B0-D313-4487-99B3-C7EA4E3BD364}"/>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B60C23E-99F0-4F2A-846E-BCBD07479C14}"/>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7" name="Rectangle 36">
            <a:extLst>
              <a:ext uri="{FF2B5EF4-FFF2-40B4-BE49-F238E27FC236}">
                <a16:creationId xmlns:a16="http://schemas.microsoft.com/office/drawing/2014/main" id="{8DBF6275-B31B-46AF-B83B-3A3775701F19}"/>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a:p>
            <a:pPr algn="ctr"/>
            <a:endParaRPr lang="en-GB" sz="800" b="1" dirty="0">
              <a:solidFill>
                <a:schemeClr val="bg1"/>
              </a:solidFill>
            </a:endParaRPr>
          </a:p>
          <a:p>
            <a:pPr algn="ctr"/>
            <a:r>
              <a:rPr lang="en-GB" sz="2200" b="1" dirty="0">
                <a:solidFill>
                  <a:schemeClr val="bg1"/>
                </a:solidFill>
              </a:rPr>
              <a:t> </a:t>
            </a:r>
          </a:p>
        </p:txBody>
      </p:sp>
      <p:sp>
        <p:nvSpPr>
          <p:cNvPr id="29" name="Rectangle 28">
            <a:extLst>
              <a:ext uri="{FF2B5EF4-FFF2-40B4-BE49-F238E27FC236}">
                <a16:creationId xmlns:a16="http://schemas.microsoft.com/office/drawing/2014/main" id="{E8F9E412-0CCF-482D-8B92-6161F3626DF0}"/>
              </a:ext>
            </a:extLst>
          </p:cNvPr>
          <p:cNvSpPr/>
          <p:nvPr/>
        </p:nvSpPr>
        <p:spPr>
          <a:xfrm>
            <a:off x="2806755" y="5967977"/>
            <a:ext cx="2399615"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rela-</a:t>
            </a:r>
          </a:p>
          <a:p>
            <a:pPr algn="ctr"/>
            <a:r>
              <a:rPr lang="en-GB" sz="2400" b="1" dirty="0">
                <a:solidFill>
                  <a:schemeClr val="bg1"/>
                </a:solidFill>
              </a:rPr>
              <a:t>tional value</a:t>
            </a:r>
          </a:p>
        </p:txBody>
      </p:sp>
      <p:sp>
        <p:nvSpPr>
          <p:cNvPr id="38" name="Rectangle 37">
            <a:extLst>
              <a:ext uri="{FF2B5EF4-FFF2-40B4-BE49-F238E27FC236}">
                <a16:creationId xmlns:a16="http://schemas.microsoft.com/office/drawing/2014/main" id="{BF47A2BC-FF64-49A3-8919-9D60C2186C16}"/>
              </a:ext>
            </a:extLst>
          </p:cNvPr>
          <p:cNvSpPr/>
          <p:nvPr/>
        </p:nvSpPr>
        <p:spPr>
          <a:xfrm>
            <a:off x="6902765" y="5967598"/>
            <a:ext cx="2443161"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instru-mental value</a:t>
            </a:r>
          </a:p>
        </p:txBody>
      </p:sp>
      <p:pic>
        <p:nvPicPr>
          <p:cNvPr id="2" name="Audio 1">
            <a:hlinkClick r:id="" action="ppaction://media"/>
            <a:extLst>
              <a:ext uri="{FF2B5EF4-FFF2-40B4-BE49-F238E27FC236}">
                <a16:creationId xmlns:a16="http://schemas.microsoft.com/office/drawing/2014/main" id="{4EB15BE3-6247-4F7B-9A54-DCCF787BAF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520884683"/>
      </p:ext>
    </p:extLst>
  </p:cSld>
  <p:clrMapOvr>
    <a:masterClrMapping/>
  </p:clrMapOvr>
  <p:transition spd="med" advTm="559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LID4096" dirty="0"/>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A9A1FC9D-AF9E-41FB-86C7-1E892B5832B6}"/>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C254B0-D313-4487-99B3-C7EA4E3BD364}"/>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B60C23E-99F0-4F2A-846E-BCBD07479C14}"/>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7" name="Rectangle 36">
            <a:extLst>
              <a:ext uri="{FF2B5EF4-FFF2-40B4-BE49-F238E27FC236}">
                <a16:creationId xmlns:a16="http://schemas.microsoft.com/office/drawing/2014/main" id="{8DBF6275-B31B-46AF-B83B-3A3775701F19}"/>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Holistic insight</a:t>
            </a:r>
          </a:p>
          <a:p>
            <a:pPr algn="ctr"/>
            <a:endParaRPr lang="en-GB" sz="800" b="1" dirty="0">
              <a:solidFill>
                <a:schemeClr val="bg1"/>
              </a:solidFill>
            </a:endParaRPr>
          </a:p>
          <a:p>
            <a:pPr algn="ctr"/>
            <a:r>
              <a:rPr lang="en-GB" sz="2200" b="1" dirty="0">
                <a:solidFill>
                  <a:schemeClr val="bg1"/>
                </a:solidFill>
              </a:rPr>
              <a:t>Identity</a:t>
            </a:r>
          </a:p>
          <a:p>
            <a:pPr algn="ctr"/>
            <a:endParaRPr lang="en-GB" sz="800" b="1" dirty="0">
              <a:solidFill>
                <a:schemeClr val="bg1"/>
              </a:solidFill>
            </a:endParaRPr>
          </a:p>
          <a:p>
            <a:pPr algn="ctr"/>
            <a:r>
              <a:rPr lang="en-GB" sz="2200" b="1" dirty="0">
                <a:solidFill>
                  <a:schemeClr val="bg1"/>
                </a:solidFill>
              </a:rPr>
              <a:t>Spontaneity</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Analysis</a:t>
            </a:r>
          </a:p>
          <a:p>
            <a:pPr algn="ctr"/>
            <a:endParaRPr lang="en-GB" sz="800" b="1" dirty="0">
              <a:solidFill>
                <a:schemeClr val="bg1"/>
              </a:solidFill>
            </a:endParaRPr>
          </a:p>
          <a:p>
            <a:pPr algn="ctr"/>
            <a:r>
              <a:rPr lang="en-GB" sz="2200" b="1" dirty="0">
                <a:solidFill>
                  <a:schemeClr val="bg1"/>
                </a:solidFill>
              </a:rPr>
              <a:t>Sentience</a:t>
            </a:r>
          </a:p>
          <a:p>
            <a:pPr algn="ctr"/>
            <a:endParaRPr lang="en-GB" sz="800" b="1" dirty="0">
              <a:solidFill>
                <a:schemeClr val="bg1"/>
              </a:solidFill>
            </a:endParaRPr>
          </a:p>
          <a:p>
            <a:pPr algn="ctr"/>
            <a:r>
              <a:rPr lang="en-GB" sz="2200" b="1" dirty="0">
                <a:solidFill>
                  <a:schemeClr val="bg1"/>
                </a:solidFill>
              </a:rPr>
              <a:t>Calculation</a:t>
            </a:r>
          </a:p>
        </p:txBody>
      </p:sp>
      <p:sp>
        <p:nvSpPr>
          <p:cNvPr id="29" name="Rectangle 28">
            <a:extLst>
              <a:ext uri="{FF2B5EF4-FFF2-40B4-BE49-F238E27FC236}">
                <a16:creationId xmlns:a16="http://schemas.microsoft.com/office/drawing/2014/main" id="{E8F9E412-0CCF-482D-8B92-6161F3626DF0}"/>
              </a:ext>
            </a:extLst>
          </p:cNvPr>
          <p:cNvSpPr/>
          <p:nvPr/>
        </p:nvSpPr>
        <p:spPr>
          <a:xfrm>
            <a:off x="2806755" y="5967977"/>
            <a:ext cx="2399615"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rela-</a:t>
            </a:r>
          </a:p>
          <a:p>
            <a:pPr algn="ctr"/>
            <a:r>
              <a:rPr lang="en-GB" sz="2400" b="1" dirty="0">
                <a:solidFill>
                  <a:schemeClr val="bg1"/>
                </a:solidFill>
              </a:rPr>
              <a:t>tional value</a:t>
            </a:r>
          </a:p>
        </p:txBody>
      </p:sp>
      <p:sp>
        <p:nvSpPr>
          <p:cNvPr id="38" name="Rectangle 37">
            <a:extLst>
              <a:ext uri="{FF2B5EF4-FFF2-40B4-BE49-F238E27FC236}">
                <a16:creationId xmlns:a16="http://schemas.microsoft.com/office/drawing/2014/main" id="{BF47A2BC-FF64-49A3-8919-9D60C2186C16}"/>
              </a:ext>
            </a:extLst>
          </p:cNvPr>
          <p:cNvSpPr/>
          <p:nvPr/>
        </p:nvSpPr>
        <p:spPr>
          <a:xfrm>
            <a:off x="6902765" y="5967598"/>
            <a:ext cx="2443161"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instru-mental value</a:t>
            </a:r>
          </a:p>
        </p:txBody>
      </p:sp>
      <p:pic>
        <p:nvPicPr>
          <p:cNvPr id="2" name="Audio 1">
            <a:hlinkClick r:id="" action="ppaction://media"/>
            <a:extLst>
              <a:ext uri="{FF2B5EF4-FFF2-40B4-BE49-F238E27FC236}">
                <a16:creationId xmlns:a16="http://schemas.microsoft.com/office/drawing/2014/main" id="{96D2448F-F405-4801-89BA-4C4ABBDA02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75016263"/>
      </p:ext>
    </p:extLst>
  </p:cSld>
  <p:clrMapOvr>
    <a:masterClrMapping/>
  </p:clrMapOvr>
  <p:transition spd="med" advTm="379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987560" y="1913424"/>
            <a:ext cx="4177088" cy="309197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Oval 18"/>
          <p:cNvSpPr>
            <a:spLocks noChangeAspect="1"/>
          </p:cNvSpPr>
          <p:nvPr/>
        </p:nvSpPr>
        <p:spPr>
          <a:xfrm>
            <a:off x="6244369"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6059269"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7" name="Oval 56"/>
          <p:cNvSpPr>
            <a:spLocks noChangeAspect="1"/>
          </p:cNvSpPr>
          <p:nvPr/>
        </p:nvSpPr>
        <p:spPr>
          <a:xfrm>
            <a:off x="6828815" y="39001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6" name="Rectangle 55"/>
          <p:cNvSpPr/>
          <p:nvPr/>
        </p:nvSpPr>
        <p:spPr>
          <a:xfrm rot="5400000">
            <a:off x="6646865" y="37516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2" name="Oval 71"/>
          <p:cNvSpPr>
            <a:spLocks noChangeAspect="1"/>
          </p:cNvSpPr>
          <p:nvPr/>
        </p:nvSpPr>
        <p:spPr>
          <a:xfrm>
            <a:off x="6967887" y="32235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3" name="Rectangle 72"/>
          <p:cNvSpPr/>
          <p:nvPr/>
        </p:nvSpPr>
        <p:spPr>
          <a:xfrm rot="5400000">
            <a:off x="6785937" y="30750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6" name="Oval 75"/>
          <p:cNvSpPr>
            <a:spLocks noChangeAspect="1"/>
          </p:cNvSpPr>
          <p:nvPr/>
        </p:nvSpPr>
        <p:spPr>
          <a:xfrm>
            <a:off x="6529863" y="25959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347913" y="24474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8" name="Oval 77"/>
          <p:cNvSpPr>
            <a:spLocks noChangeAspect="1"/>
          </p:cNvSpPr>
          <p:nvPr/>
        </p:nvSpPr>
        <p:spPr>
          <a:xfrm>
            <a:off x="5684123" y="24175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9" name="Rectangle 78"/>
          <p:cNvSpPr/>
          <p:nvPr/>
        </p:nvSpPr>
        <p:spPr>
          <a:xfrm rot="5400000">
            <a:off x="5502173" y="22690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5204334" y="2956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5022384" y="2807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964253" y="361090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782303" y="346240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0955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39470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8" name="Oval 87"/>
          <p:cNvSpPr>
            <a:spLocks noChangeAspect="1"/>
          </p:cNvSpPr>
          <p:nvPr/>
        </p:nvSpPr>
        <p:spPr>
          <a:xfrm>
            <a:off x="5356901" y="41295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9" name="Rectangle 88"/>
          <p:cNvSpPr/>
          <p:nvPr/>
        </p:nvSpPr>
        <p:spPr>
          <a:xfrm rot="5400000">
            <a:off x="5174951" y="39810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0" name="Oval 89"/>
          <p:cNvSpPr>
            <a:spLocks noChangeAspect="1"/>
          </p:cNvSpPr>
          <p:nvPr/>
        </p:nvSpPr>
        <p:spPr>
          <a:xfrm>
            <a:off x="4855439" y="250041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1" name="Rectangle 90"/>
          <p:cNvSpPr/>
          <p:nvPr/>
        </p:nvSpPr>
        <p:spPr>
          <a:xfrm rot="5400000">
            <a:off x="4673489" y="235191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2" name="Oval 91"/>
          <p:cNvSpPr>
            <a:spLocks noChangeAspect="1"/>
          </p:cNvSpPr>
          <p:nvPr/>
        </p:nvSpPr>
        <p:spPr>
          <a:xfrm>
            <a:off x="6473898" y="307346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3" name="Rectangle 92"/>
          <p:cNvSpPr/>
          <p:nvPr/>
        </p:nvSpPr>
        <p:spPr>
          <a:xfrm rot="5400000">
            <a:off x="6291948" y="2924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4" name="Oval 93"/>
          <p:cNvSpPr>
            <a:spLocks noChangeAspect="1"/>
          </p:cNvSpPr>
          <p:nvPr/>
        </p:nvSpPr>
        <p:spPr>
          <a:xfrm>
            <a:off x="4673480" y="3192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5" name="Rectangle 94"/>
          <p:cNvSpPr/>
          <p:nvPr/>
        </p:nvSpPr>
        <p:spPr>
          <a:xfrm rot="5400000">
            <a:off x="4491530" y="3043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6" name="Oval 85"/>
          <p:cNvSpPr>
            <a:spLocks noChangeAspect="1"/>
          </p:cNvSpPr>
          <p:nvPr/>
        </p:nvSpPr>
        <p:spPr>
          <a:xfrm>
            <a:off x="7469824" y="3753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7" name="Rectangle 86"/>
          <p:cNvSpPr/>
          <p:nvPr/>
        </p:nvSpPr>
        <p:spPr>
          <a:xfrm rot="5400000">
            <a:off x="7287874" y="3604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654949" y="313341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472999" y="298491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144216" y="244996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6962266" y="230146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178448" y="20971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5996498" y="19486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2" name="Oval 101"/>
          <p:cNvSpPr>
            <a:spLocks noChangeAspect="1"/>
          </p:cNvSpPr>
          <p:nvPr/>
        </p:nvSpPr>
        <p:spPr>
          <a:xfrm>
            <a:off x="6549035" y="441659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3" name="Rectangle 102"/>
          <p:cNvSpPr/>
          <p:nvPr/>
        </p:nvSpPr>
        <p:spPr>
          <a:xfrm rot="5400000">
            <a:off x="6367085" y="426809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4" name="Oval 103"/>
          <p:cNvSpPr>
            <a:spLocks noChangeAspect="1"/>
          </p:cNvSpPr>
          <p:nvPr/>
        </p:nvSpPr>
        <p:spPr>
          <a:xfrm>
            <a:off x="5698659" y="452271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5" name="Rectangle 104"/>
          <p:cNvSpPr/>
          <p:nvPr/>
        </p:nvSpPr>
        <p:spPr>
          <a:xfrm rot="5400000">
            <a:off x="5516709" y="437420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6" name="Oval 105"/>
          <p:cNvSpPr>
            <a:spLocks noChangeAspect="1"/>
          </p:cNvSpPr>
          <p:nvPr/>
        </p:nvSpPr>
        <p:spPr>
          <a:xfrm>
            <a:off x="4794466" y="41919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7" name="Rectangle 106"/>
          <p:cNvSpPr/>
          <p:nvPr/>
        </p:nvSpPr>
        <p:spPr>
          <a:xfrm rot="5400000">
            <a:off x="4612516" y="40434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8" name="Oval 107"/>
          <p:cNvSpPr>
            <a:spLocks noChangeAspect="1"/>
          </p:cNvSpPr>
          <p:nvPr/>
        </p:nvSpPr>
        <p:spPr>
          <a:xfrm>
            <a:off x="4252263" y="368161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9" name="Rectangle 108"/>
          <p:cNvSpPr/>
          <p:nvPr/>
        </p:nvSpPr>
        <p:spPr>
          <a:xfrm rot="5400000">
            <a:off x="4070313" y="353311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0" name="Oval 109"/>
          <p:cNvSpPr>
            <a:spLocks noChangeAspect="1"/>
          </p:cNvSpPr>
          <p:nvPr/>
        </p:nvSpPr>
        <p:spPr>
          <a:xfrm>
            <a:off x="4304310" y="276738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1" name="Rectangle 110"/>
          <p:cNvSpPr/>
          <p:nvPr/>
        </p:nvSpPr>
        <p:spPr>
          <a:xfrm rot="5400000">
            <a:off x="4122360" y="26188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2" name="Oval 111"/>
          <p:cNvSpPr>
            <a:spLocks noChangeAspect="1"/>
          </p:cNvSpPr>
          <p:nvPr/>
        </p:nvSpPr>
        <p:spPr>
          <a:xfrm>
            <a:off x="7216489" y="41787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3" name="Rectangle 112"/>
          <p:cNvSpPr/>
          <p:nvPr/>
        </p:nvSpPr>
        <p:spPr>
          <a:xfrm rot="5400000">
            <a:off x="7034539" y="403021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4" name="Oval 113"/>
          <p:cNvSpPr>
            <a:spLocks noChangeAspect="1"/>
          </p:cNvSpPr>
          <p:nvPr/>
        </p:nvSpPr>
        <p:spPr>
          <a:xfrm>
            <a:off x="5262327" y="20776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5" name="Rectangle 114"/>
          <p:cNvSpPr/>
          <p:nvPr/>
        </p:nvSpPr>
        <p:spPr>
          <a:xfrm rot="5400000">
            <a:off x="5080377" y="19291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pic>
        <p:nvPicPr>
          <p:cNvPr id="3" name="Audio 2">
            <a:hlinkClick r:id="" action="ppaction://media"/>
            <a:extLst>
              <a:ext uri="{FF2B5EF4-FFF2-40B4-BE49-F238E27FC236}">
                <a16:creationId xmlns:a16="http://schemas.microsoft.com/office/drawing/2014/main" id="{D88D2319-7D9F-4D98-B6EE-A10809DA14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1415027252"/>
      </p:ext>
    </p:extLst>
  </p:cSld>
  <p:clrMapOvr>
    <a:masterClrMapping/>
  </p:clrMapOvr>
  <p:transition spd="med" advTm="89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A20000"/>
        </a:solidFill>
        <a:effectLst/>
      </p:bgPr>
    </p:bg>
    <p:spTree>
      <p:nvGrpSpPr>
        <p:cNvPr id="1" name=""/>
        <p:cNvGrpSpPr/>
        <p:nvPr/>
      </p:nvGrpSpPr>
      <p:grpSpPr>
        <a:xfrm>
          <a:off x="0" y="0"/>
          <a:ext cx="0" cy="0"/>
          <a:chOff x="0" y="0"/>
          <a:chExt cx="0" cy="0"/>
        </a:xfrm>
      </p:grpSpPr>
      <p:sp>
        <p:nvSpPr>
          <p:cNvPr id="8" name="Oval 7"/>
          <p:cNvSpPr>
            <a:spLocks noChangeAspect="1"/>
          </p:cNvSpPr>
          <p:nvPr/>
        </p:nvSpPr>
        <p:spPr bwMode="auto">
          <a:xfrm>
            <a:off x="7242325" y="1360611"/>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anose="020B0604020202020204" pitchFamily="34" charset="0"/>
                <a:cs typeface="Arial" panose="020B0604020202020204" pitchFamily="34" charset="0"/>
              </a:rPr>
              <a:t>Promotion of c</a:t>
            </a:r>
            <a:r>
              <a:rPr kumimoji="0" lang="en-GB" sz="1900" b="1" i="0" u="none" strike="noStrike" kern="0" cap="none" spc="0" normalizeH="0" baseline="0" noProof="0" dirty="0" err="1">
                <a:ln>
                  <a:noFill/>
                </a:ln>
                <a:solidFill>
                  <a:schemeClr val="bg1"/>
                </a:solidFill>
                <a:uLnTx/>
                <a:uFillTx/>
                <a:latin typeface="Arial" panose="020B0604020202020204" pitchFamily="34" charset="0"/>
                <a:ea typeface="+mn-ea"/>
                <a:cs typeface="Arial" panose="020B0604020202020204" pitchFamily="34" charset="0"/>
              </a:rPr>
              <a:t>apa</a:t>
            </a: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-bilities</a:t>
            </a:r>
          </a:p>
        </p:txBody>
      </p:sp>
      <p:sp>
        <p:nvSpPr>
          <p:cNvPr id="15" name="Oval 14"/>
          <p:cNvSpPr>
            <a:spLocks noChangeAspect="1"/>
          </p:cNvSpPr>
          <p:nvPr/>
        </p:nvSpPr>
        <p:spPr bwMode="auto">
          <a:xfrm>
            <a:off x="3176948" y="1359718"/>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GB" sz="2200" b="1" kern="0" dirty="0">
              <a:solidFill>
                <a:schemeClr val="bg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900" b="1" kern="0" dirty="0">
                <a:solidFill>
                  <a:schemeClr val="bg1"/>
                </a:solidFill>
                <a:latin typeface="Arial" pitchFamily="34" charset="0"/>
                <a:cs typeface="Arial" pitchFamily="34" charset="0"/>
              </a:rPr>
              <a:t>Tradition Old ways</a:t>
            </a:r>
            <a:endParaRPr kumimoji="0" lang="en-GB" sz="1900" b="1" i="0" u="none" strike="noStrike" kern="0" cap="none" spc="0" normalizeH="0" baseline="0" noProof="0" dirty="0">
              <a:ln>
                <a:noFill/>
              </a:ln>
              <a:solidFill>
                <a:schemeClr val="bg1"/>
              </a:solidFill>
              <a:uLnTx/>
              <a:uFillTx/>
              <a:latin typeface="Arial" pitchFamily="34" charset="0"/>
              <a:cs typeface="Arial" pitchFamily="34" charset="0"/>
            </a:endParaRPr>
          </a:p>
        </p:txBody>
      </p:sp>
      <p:sp>
        <p:nvSpPr>
          <p:cNvPr id="9" name="Oval 8"/>
          <p:cNvSpPr>
            <a:spLocks noChangeAspect="1"/>
          </p:cNvSpPr>
          <p:nvPr/>
        </p:nvSpPr>
        <p:spPr bwMode="auto">
          <a:xfrm>
            <a:off x="5206558" y="316546"/>
            <a:ext cx="1755463"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Individual respon-sibility</a:t>
            </a:r>
          </a:p>
        </p:txBody>
      </p:sp>
      <p:sp>
        <p:nvSpPr>
          <p:cNvPr id="28" name="Rectangle 27">
            <a:extLst>
              <a:ext uri="{FF2B5EF4-FFF2-40B4-BE49-F238E27FC236}">
                <a16:creationId xmlns:a16="http://schemas.microsoft.com/office/drawing/2014/main" id="{462DCF8B-81C4-40A6-9FAC-96C4D799B20D}"/>
              </a:ext>
            </a:extLst>
          </p:cNvPr>
          <p:cNvSpPr/>
          <p:nvPr/>
        </p:nvSpPr>
        <p:spPr>
          <a:xfrm rot="21600000">
            <a:off x="85190" y="3405149"/>
            <a:ext cx="1202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Rectangle 2">
            <a:extLst>
              <a:ext uri="{FF2B5EF4-FFF2-40B4-BE49-F238E27FC236}">
                <a16:creationId xmlns:a16="http://schemas.microsoft.com/office/drawing/2014/main" id="{8BA4ED0E-C53B-4B10-99A4-32899935B513}"/>
              </a:ext>
            </a:extLst>
          </p:cNvPr>
          <p:cNvSpPr/>
          <p:nvPr/>
        </p:nvSpPr>
        <p:spPr>
          <a:xfrm>
            <a:off x="9350905"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Startups</a:t>
            </a:r>
          </a:p>
          <a:p>
            <a:pPr algn="ctr"/>
            <a:r>
              <a:rPr lang="en-US" sz="2400" b="1" dirty="0">
                <a:latin typeface="Arial" panose="020B0604020202020204" pitchFamily="34" charset="0"/>
                <a:cs typeface="Arial" panose="020B0604020202020204" pitchFamily="34" charset="0"/>
              </a:rPr>
              <a:t>Technology</a:t>
            </a:r>
          </a:p>
          <a:p>
            <a:pPr algn="ctr"/>
            <a:r>
              <a:rPr lang="en-US" sz="2400" b="1" dirty="0">
                <a:latin typeface="Arial" panose="020B0604020202020204" pitchFamily="34" charset="0"/>
                <a:cs typeface="Arial" panose="020B0604020202020204" pitchFamily="34" charset="0"/>
              </a:rPr>
              <a:t>Businesses</a:t>
            </a:r>
            <a:endParaRPr lang="LID4096" sz="2400" b="1" dirty="0">
              <a:latin typeface="Arial" panose="020B0604020202020204" pitchFamily="34" charset="0"/>
              <a:cs typeface="Arial" panose="020B0604020202020204" pitchFamily="34" charset="0"/>
            </a:endParaRPr>
          </a:p>
        </p:txBody>
      </p:sp>
      <p:sp>
        <p:nvSpPr>
          <p:cNvPr id="4" name="Arrow: Up 3">
            <a:extLst>
              <a:ext uri="{FF2B5EF4-FFF2-40B4-BE49-F238E27FC236}">
                <a16:creationId xmlns:a16="http://schemas.microsoft.com/office/drawing/2014/main" id="{50938FA0-2415-4CDE-B626-67812C2C2496}"/>
              </a:ext>
            </a:extLst>
          </p:cNvPr>
          <p:cNvSpPr/>
          <p:nvPr/>
        </p:nvSpPr>
        <p:spPr>
          <a:xfrm>
            <a:off x="10420351"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125364FF-282C-4F1E-901D-B1B2C9B0FE59}"/>
              </a:ext>
            </a:extLst>
          </p:cNvPr>
          <p:cNvCxnSpPr/>
          <p:nvPr/>
        </p:nvCxnSpPr>
        <p:spPr>
          <a:xfrm>
            <a:off x="7105648" y="1204913"/>
            <a:ext cx="209073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8C96DC-147D-42FD-ADF9-07C4AC8AD187}"/>
              </a:ext>
            </a:extLst>
          </p:cNvPr>
          <p:cNvCxnSpPr>
            <a:cxnSpLocks/>
          </p:cNvCxnSpPr>
          <p:nvPr/>
        </p:nvCxnSpPr>
        <p:spPr>
          <a:xfrm flipV="1">
            <a:off x="8929690" y="1533530"/>
            <a:ext cx="288000" cy="1727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D854F8D-FC2D-42CC-97BF-3FC89621020B}"/>
              </a:ext>
            </a:extLst>
          </p:cNvPr>
          <p:cNvSpPr/>
          <p:nvPr/>
        </p:nvSpPr>
        <p:spPr>
          <a:xfrm>
            <a:off x="373127" y="123825"/>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Mining</a:t>
            </a:r>
          </a:p>
          <a:p>
            <a:pPr algn="ctr"/>
            <a:r>
              <a:rPr lang="en-US" sz="2400" b="1" dirty="0">
                <a:latin typeface="Arial" panose="020B0604020202020204" pitchFamily="34" charset="0"/>
                <a:cs typeface="Arial" panose="020B0604020202020204" pitchFamily="34" charset="0"/>
              </a:rPr>
              <a:t>Forestry</a:t>
            </a:r>
          </a:p>
          <a:p>
            <a:pPr algn="ctr"/>
            <a:r>
              <a:rPr lang="en-US" sz="2400" b="1" dirty="0">
                <a:latin typeface="Arial" panose="020B0604020202020204" pitchFamily="34" charset="0"/>
                <a:cs typeface="Arial" panose="020B0604020202020204" pitchFamily="34" charset="0"/>
              </a:rPr>
              <a:t>Agriculture</a:t>
            </a:r>
            <a:endParaRPr lang="LID4096" sz="2400" b="1"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93F81A2-C1EE-4E9D-8AB5-C6D259E6C6E4}"/>
              </a:ext>
            </a:extLst>
          </p:cNvPr>
          <p:cNvCxnSpPr>
            <a:cxnSpLocks/>
          </p:cNvCxnSpPr>
          <p:nvPr/>
        </p:nvCxnSpPr>
        <p:spPr>
          <a:xfrm flipH="1">
            <a:off x="2970808" y="1180546"/>
            <a:ext cx="210601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824B804-9287-485F-8CD7-FEE0930025D9}"/>
              </a:ext>
            </a:extLst>
          </p:cNvPr>
          <p:cNvCxnSpPr>
            <a:cxnSpLocks/>
          </p:cNvCxnSpPr>
          <p:nvPr/>
        </p:nvCxnSpPr>
        <p:spPr>
          <a:xfrm flipH="1" flipV="1">
            <a:off x="2968082" y="1443038"/>
            <a:ext cx="329474" cy="1768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293E50FB-815C-4F38-A135-7CB56CF0B32D}"/>
              </a:ext>
            </a:extLst>
          </p:cNvPr>
          <p:cNvSpPr/>
          <p:nvPr/>
        </p:nvSpPr>
        <p:spPr>
          <a:xfrm>
            <a:off x="1529629" y="1658622"/>
            <a:ext cx="319087" cy="25590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endParaRPr lang="LID4096" dirty="0"/>
          </a:p>
        </p:txBody>
      </p:sp>
      <p:cxnSp>
        <p:nvCxnSpPr>
          <p:cNvPr id="22" name="Straight Arrow Connector 21">
            <a:extLst>
              <a:ext uri="{FF2B5EF4-FFF2-40B4-BE49-F238E27FC236}">
                <a16:creationId xmlns:a16="http://schemas.microsoft.com/office/drawing/2014/main" id="{BABC83BE-09C7-4CD5-B61D-F50CDA11016E}"/>
              </a:ext>
            </a:extLst>
          </p:cNvPr>
          <p:cNvCxnSpPr>
            <a:cxnSpLocks/>
          </p:cNvCxnSpPr>
          <p:nvPr/>
        </p:nvCxnSpPr>
        <p:spPr>
          <a:xfrm flipH="1" flipV="1">
            <a:off x="4971630" y="2223718"/>
            <a:ext cx="2196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C7A507-C068-4D37-BA74-C5957C090B4E}"/>
              </a:ext>
            </a:extLst>
          </p:cNvPr>
          <p:cNvSpPr/>
          <p:nvPr/>
        </p:nvSpPr>
        <p:spPr>
          <a:xfrm>
            <a:off x="4959982" y="2272122"/>
            <a:ext cx="2227310"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”Just and equitable compensation”</a:t>
            </a:r>
          </a:p>
        </p:txBody>
      </p:sp>
      <p:cxnSp>
        <p:nvCxnSpPr>
          <p:cNvPr id="26" name="Straight Arrow Connector 25">
            <a:extLst>
              <a:ext uri="{FF2B5EF4-FFF2-40B4-BE49-F238E27FC236}">
                <a16:creationId xmlns:a16="http://schemas.microsoft.com/office/drawing/2014/main" id="{41D74AA0-F97C-4F8A-B65A-B25EE464C6B1}"/>
              </a:ext>
            </a:extLst>
          </p:cNvPr>
          <p:cNvCxnSpPr>
            <a:cxnSpLocks/>
          </p:cNvCxnSpPr>
          <p:nvPr/>
        </p:nvCxnSpPr>
        <p:spPr>
          <a:xfrm flipH="1" flipV="1">
            <a:off x="2992879" y="180638"/>
            <a:ext cx="6192000" cy="8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F0F878A-E9F3-43A5-9342-A1828B940ADE}"/>
              </a:ext>
            </a:extLst>
          </p:cNvPr>
          <p:cNvSpPr>
            <a:spLocks noChangeAspect="1"/>
          </p:cNvSpPr>
          <p:nvPr/>
        </p:nvSpPr>
        <p:spPr bwMode="auto">
          <a:xfrm>
            <a:off x="3172497"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Care Relations</a:t>
            </a:r>
          </a:p>
        </p:txBody>
      </p:sp>
      <p:sp>
        <p:nvSpPr>
          <p:cNvPr id="30" name="Oval 29">
            <a:extLst>
              <a:ext uri="{FF2B5EF4-FFF2-40B4-BE49-F238E27FC236}">
                <a16:creationId xmlns:a16="http://schemas.microsoft.com/office/drawing/2014/main" id="{E2D8720D-F0A1-44AC-8503-B31DDFF11AA7}"/>
              </a:ext>
            </a:extLst>
          </p:cNvPr>
          <p:cNvSpPr>
            <a:spLocks noChangeAspect="1"/>
          </p:cNvSpPr>
          <p:nvPr/>
        </p:nvSpPr>
        <p:spPr bwMode="auto">
          <a:xfrm>
            <a:off x="7252958" y="3769634"/>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0" cap="none" spc="0" normalizeH="0" baseline="0" noProof="0" dirty="0">
              <a:ln>
                <a:noFill/>
              </a:ln>
              <a:solidFill>
                <a:schemeClr val="bg1"/>
              </a:solidFill>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itchFamily="34" charset="0"/>
                <a:ea typeface="+mn-ea"/>
                <a:cs typeface="Arial" pitchFamily="34" charset="0"/>
              </a:rPr>
              <a:t>Well-being</a:t>
            </a:r>
          </a:p>
        </p:txBody>
      </p:sp>
      <p:sp>
        <p:nvSpPr>
          <p:cNvPr id="32" name="Oval 31">
            <a:extLst>
              <a:ext uri="{FF2B5EF4-FFF2-40B4-BE49-F238E27FC236}">
                <a16:creationId xmlns:a16="http://schemas.microsoft.com/office/drawing/2014/main" id="{7BAFEAE5-C956-482F-BE5C-6E6E586AFBE8}"/>
              </a:ext>
            </a:extLst>
          </p:cNvPr>
          <p:cNvSpPr>
            <a:spLocks noChangeAspect="1"/>
          </p:cNvSpPr>
          <p:nvPr/>
        </p:nvSpPr>
        <p:spPr bwMode="auto">
          <a:xfrm>
            <a:off x="5234021" y="4857426"/>
            <a:ext cx="1728000" cy="1728000"/>
          </a:xfrm>
          <a:prstGeom prst="ellipse">
            <a:avLst/>
          </a:prstGeom>
          <a:solidFill>
            <a:srgbClr val="C00000"/>
          </a:solidFill>
          <a:ln w="254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9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Shared respon-sibility</a:t>
            </a:r>
          </a:p>
        </p:txBody>
      </p:sp>
      <p:sp>
        <p:nvSpPr>
          <p:cNvPr id="33" name="Rectangle 32">
            <a:extLst>
              <a:ext uri="{FF2B5EF4-FFF2-40B4-BE49-F238E27FC236}">
                <a16:creationId xmlns:a16="http://schemas.microsoft.com/office/drawing/2014/main" id="{5F865743-CE11-4456-BA81-D0D861966DA4}"/>
              </a:ext>
            </a:extLst>
          </p:cNvPr>
          <p:cNvSpPr/>
          <p:nvPr/>
        </p:nvSpPr>
        <p:spPr bwMode="auto">
          <a:xfrm>
            <a:off x="3523720" y="2968947"/>
            <a:ext cx="5076000" cy="864000"/>
          </a:xfrm>
          <a:prstGeom prst="rect">
            <a:avLst/>
          </a:prstGeom>
          <a:noFill/>
          <a:ln w="28575" cap="flat" cmpd="sng" algn="ctr">
            <a:solidFill>
              <a:schemeClr val="bg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Economic sustainability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2200" b="1" kern="0" dirty="0">
                <a:solidFill>
                  <a:schemeClr val="bg1"/>
                </a:solidFill>
                <a:latin typeface="Arial" panose="020B0604020202020204" pitchFamily="34" charset="0"/>
                <a:cs typeface="Arial" panose="020B0604020202020204" pitchFamily="34" charset="0"/>
              </a:rPr>
              <a:t>Ecologico-social equality</a:t>
            </a:r>
            <a:endParaRPr kumimoji="0" lang="en-GB" sz="2200" b="1" i="0" u="none" strike="noStrike" kern="0" cap="none" spc="0" normalizeH="0" baseline="0" noProof="0" dirty="0">
              <a:ln>
                <a:noFill/>
              </a:ln>
              <a:solidFill>
                <a:schemeClr val="bg1"/>
              </a:solidFill>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EF4E8FD-56B0-4188-93CC-8E84C75BFCE1}"/>
              </a:ext>
            </a:extLst>
          </p:cNvPr>
          <p:cNvSpPr/>
          <p:nvPr/>
        </p:nvSpPr>
        <p:spPr>
          <a:xfrm>
            <a:off x="9341372"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00E73FF-DAFC-4A7A-BBC1-F7E3C7E8435E}"/>
              </a:ext>
            </a:extLst>
          </p:cNvPr>
          <p:cNvSpPr/>
          <p:nvPr/>
        </p:nvSpPr>
        <p:spPr>
          <a:xfrm>
            <a:off x="363594" y="5300680"/>
            <a:ext cx="2443162" cy="1433512"/>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Nature</a:t>
            </a:r>
          </a:p>
          <a:p>
            <a:pPr algn="ctr"/>
            <a:r>
              <a:rPr lang="en-US" sz="2400" b="1" dirty="0">
                <a:latin typeface="Arial" panose="020B0604020202020204" pitchFamily="34" charset="0"/>
                <a:cs typeface="Arial" panose="020B0604020202020204" pitchFamily="34" charset="0"/>
              </a:rPr>
              <a:t>Animals</a:t>
            </a:r>
          </a:p>
          <a:p>
            <a:pPr algn="ctr"/>
            <a:r>
              <a:rPr lang="en-US" sz="2400" b="1" dirty="0">
                <a:latin typeface="Arial" panose="020B0604020202020204" pitchFamily="34" charset="0"/>
                <a:cs typeface="Arial" panose="020B0604020202020204" pitchFamily="34" charset="0"/>
              </a:rPr>
              <a:t>Environment</a:t>
            </a:r>
            <a:endParaRPr lang="LID4096" sz="2400" b="1" dirty="0">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A9A1FC9D-AF9E-41FB-86C7-1E892B5832B6}"/>
              </a:ext>
            </a:extLst>
          </p:cNvPr>
          <p:cNvCxnSpPr>
            <a:cxnSpLocks/>
          </p:cNvCxnSpPr>
          <p:nvPr/>
        </p:nvCxnSpPr>
        <p:spPr>
          <a:xfrm flipH="1">
            <a:off x="9305906"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C254B0-D313-4487-99B3-C7EA4E3BD364}"/>
              </a:ext>
            </a:extLst>
          </p:cNvPr>
          <p:cNvCxnSpPr>
            <a:cxnSpLocks/>
          </p:cNvCxnSpPr>
          <p:nvPr/>
        </p:nvCxnSpPr>
        <p:spPr>
          <a:xfrm flipH="1">
            <a:off x="2847469" y="2918877"/>
            <a:ext cx="1" cy="9140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B60C23E-99F0-4F2A-846E-BCBD07479C14}"/>
              </a:ext>
            </a:extLst>
          </p:cNvPr>
          <p:cNvSpPr/>
          <p:nvPr/>
        </p:nvSpPr>
        <p:spPr>
          <a:xfrm>
            <a:off x="8453524" y="3129568"/>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37" name="Rectangle 36">
            <a:extLst>
              <a:ext uri="{FF2B5EF4-FFF2-40B4-BE49-F238E27FC236}">
                <a16:creationId xmlns:a16="http://schemas.microsoft.com/office/drawing/2014/main" id="{8DBF6275-B31B-46AF-B83B-3A3775701F19}"/>
              </a:ext>
            </a:extLst>
          </p:cNvPr>
          <p:cNvSpPr/>
          <p:nvPr/>
        </p:nvSpPr>
        <p:spPr>
          <a:xfrm>
            <a:off x="2844123" y="3131542"/>
            <a:ext cx="852541" cy="542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Trickle</a:t>
            </a:r>
          </a:p>
          <a:p>
            <a:pPr algn="ctr"/>
            <a:endParaRPr lang="en-GB" sz="800" b="1" dirty="0">
              <a:solidFill>
                <a:schemeClr val="bg1"/>
              </a:solidFill>
            </a:endParaRPr>
          </a:p>
          <a:p>
            <a:pPr algn="ctr"/>
            <a:r>
              <a:rPr lang="en-GB" b="1" dirty="0">
                <a:solidFill>
                  <a:schemeClr val="bg1"/>
                </a:solidFill>
              </a:rPr>
              <a:t>down</a:t>
            </a:r>
          </a:p>
        </p:txBody>
      </p:sp>
      <p:sp>
        <p:nvSpPr>
          <p:cNvPr id="40" name="Rectangle 39">
            <a:extLst>
              <a:ext uri="{FF2B5EF4-FFF2-40B4-BE49-F238E27FC236}">
                <a16:creationId xmlns:a16="http://schemas.microsoft.com/office/drawing/2014/main" id="{995C6EC9-6644-41D5-82EB-64893FCB93ED}"/>
              </a:ext>
            </a:extLst>
          </p:cNvPr>
          <p:cNvSpPr/>
          <p:nvPr/>
        </p:nvSpPr>
        <p:spPr>
          <a:xfrm>
            <a:off x="0" y="0"/>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Old industries</a:t>
            </a:r>
          </a:p>
          <a:p>
            <a:pPr algn="ctr"/>
            <a:endParaRPr lang="en-GB" sz="800" b="1" dirty="0">
              <a:solidFill>
                <a:schemeClr val="bg1"/>
              </a:solidFill>
            </a:endParaRPr>
          </a:p>
          <a:p>
            <a:pPr algn="ctr"/>
            <a:r>
              <a:rPr lang="en-GB" sz="2200" b="1" dirty="0">
                <a:solidFill>
                  <a:schemeClr val="bg1"/>
                </a:solidFill>
              </a:rPr>
              <a:t>Precaution</a:t>
            </a:r>
          </a:p>
          <a:p>
            <a:pPr algn="ctr"/>
            <a:endParaRPr lang="en-GB" sz="800" b="1" dirty="0">
              <a:solidFill>
                <a:schemeClr val="bg1"/>
              </a:solidFill>
            </a:endParaRPr>
          </a:p>
          <a:p>
            <a:pPr algn="ctr"/>
            <a:r>
              <a:rPr lang="en-GB" sz="2200" b="1" dirty="0">
                <a:solidFill>
                  <a:schemeClr val="bg1"/>
                </a:solidFill>
              </a:rPr>
              <a:t>Continuity</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Holistic insight</a:t>
            </a:r>
          </a:p>
          <a:p>
            <a:pPr algn="ctr"/>
            <a:endParaRPr lang="en-GB" sz="800" b="1" dirty="0">
              <a:solidFill>
                <a:schemeClr val="bg1"/>
              </a:solidFill>
            </a:endParaRPr>
          </a:p>
          <a:p>
            <a:pPr algn="ctr"/>
            <a:r>
              <a:rPr lang="en-GB" sz="2200" b="1" dirty="0">
                <a:solidFill>
                  <a:schemeClr val="bg1"/>
                </a:solidFill>
              </a:rPr>
              <a:t>Identity</a:t>
            </a:r>
          </a:p>
          <a:p>
            <a:pPr algn="ctr"/>
            <a:endParaRPr lang="en-GB" sz="800" b="1" dirty="0">
              <a:solidFill>
                <a:schemeClr val="bg1"/>
              </a:solidFill>
            </a:endParaRPr>
          </a:p>
          <a:p>
            <a:pPr algn="ctr"/>
            <a:r>
              <a:rPr lang="en-GB" sz="2200" b="1" dirty="0">
                <a:solidFill>
                  <a:schemeClr val="bg1"/>
                </a:solidFill>
              </a:rPr>
              <a:t>Spontaneity</a:t>
            </a:r>
          </a:p>
        </p:txBody>
      </p:sp>
      <p:sp>
        <p:nvSpPr>
          <p:cNvPr id="41" name="Rectangle 40">
            <a:extLst>
              <a:ext uri="{FF2B5EF4-FFF2-40B4-BE49-F238E27FC236}">
                <a16:creationId xmlns:a16="http://schemas.microsoft.com/office/drawing/2014/main" id="{5D8ACFFE-E242-4779-82F9-0819093F78FE}"/>
              </a:ext>
            </a:extLst>
          </p:cNvPr>
          <p:cNvSpPr/>
          <p:nvPr/>
        </p:nvSpPr>
        <p:spPr>
          <a:xfrm>
            <a:off x="9025358" y="8251"/>
            <a:ext cx="31430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Innovations</a:t>
            </a:r>
          </a:p>
          <a:p>
            <a:pPr algn="ctr"/>
            <a:endParaRPr lang="en-GB" sz="800" b="1" dirty="0">
              <a:solidFill>
                <a:schemeClr val="bg1"/>
              </a:solidFill>
            </a:endParaRPr>
          </a:p>
          <a:p>
            <a:pPr algn="ctr"/>
            <a:r>
              <a:rPr lang="en-GB" sz="2200" b="1" dirty="0">
                <a:solidFill>
                  <a:schemeClr val="bg1"/>
                </a:solidFill>
              </a:rPr>
              <a:t>Excitement</a:t>
            </a:r>
          </a:p>
          <a:p>
            <a:pPr algn="ctr"/>
            <a:endParaRPr lang="en-GB" sz="800" b="1" dirty="0">
              <a:solidFill>
                <a:schemeClr val="bg1"/>
              </a:solidFill>
            </a:endParaRPr>
          </a:p>
          <a:p>
            <a:pPr algn="ctr"/>
            <a:r>
              <a:rPr lang="en-GB" sz="2200" b="1" dirty="0">
                <a:solidFill>
                  <a:schemeClr val="bg1"/>
                </a:solidFill>
              </a:rPr>
              <a:t>Growth</a:t>
            </a:r>
          </a:p>
          <a:p>
            <a:pPr algn="ctr"/>
            <a:endParaRPr lang="en-GB" sz="800" b="1" dirty="0">
              <a:solidFill>
                <a:schemeClr val="bg1"/>
              </a:solidFill>
            </a:endParaRPr>
          </a:p>
          <a:p>
            <a:pPr algn="ctr"/>
            <a:r>
              <a:rPr lang="en-GB" sz="2200" b="1" dirty="0">
                <a:solidFill>
                  <a:srgbClr val="A22636"/>
                </a:solidFill>
              </a:rPr>
              <a:t> </a:t>
            </a:r>
          </a:p>
          <a:p>
            <a:pPr algn="ctr"/>
            <a:endParaRPr lang="en-GB" sz="800" b="1" dirty="0">
              <a:solidFill>
                <a:schemeClr val="bg1"/>
              </a:solidFill>
            </a:endParaRPr>
          </a:p>
          <a:p>
            <a:pPr algn="ctr"/>
            <a:r>
              <a:rPr lang="en-GB" sz="2200" b="1" dirty="0">
                <a:solidFill>
                  <a:schemeClr val="bg1"/>
                </a:solidFill>
              </a:rPr>
              <a:t>Analysis</a:t>
            </a:r>
          </a:p>
          <a:p>
            <a:pPr algn="ctr"/>
            <a:endParaRPr lang="en-GB" sz="800" b="1" dirty="0">
              <a:solidFill>
                <a:schemeClr val="bg1"/>
              </a:solidFill>
            </a:endParaRPr>
          </a:p>
          <a:p>
            <a:pPr algn="ctr"/>
            <a:r>
              <a:rPr lang="en-GB" sz="2200" b="1" dirty="0">
                <a:solidFill>
                  <a:schemeClr val="bg1"/>
                </a:solidFill>
              </a:rPr>
              <a:t>Sentience</a:t>
            </a:r>
          </a:p>
          <a:p>
            <a:pPr algn="ctr"/>
            <a:endParaRPr lang="en-GB" sz="800" b="1" dirty="0">
              <a:solidFill>
                <a:schemeClr val="bg1"/>
              </a:solidFill>
            </a:endParaRPr>
          </a:p>
          <a:p>
            <a:pPr algn="ctr"/>
            <a:r>
              <a:rPr lang="en-GB" sz="2200" b="1" dirty="0">
                <a:solidFill>
                  <a:schemeClr val="bg1"/>
                </a:solidFill>
              </a:rPr>
              <a:t>Calculation</a:t>
            </a:r>
          </a:p>
        </p:txBody>
      </p:sp>
      <p:sp>
        <p:nvSpPr>
          <p:cNvPr id="29" name="Rectangle 28">
            <a:extLst>
              <a:ext uri="{FF2B5EF4-FFF2-40B4-BE49-F238E27FC236}">
                <a16:creationId xmlns:a16="http://schemas.microsoft.com/office/drawing/2014/main" id="{E8F9E412-0CCF-482D-8B92-6161F3626DF0}"/>
              </a:ext>
            </a:extLst>
          </p:cNvPr>
          <p:cNvSpPr/>
          <p:nvPr/>
        </p:nvSpPr>
        <p:spPr>
          <a:xfrm>
            <a:off x="2806755" y="5967977"/>
            <a:ext cx="2399615"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a:t>
            </a:r>
            <a:r>
              <a:rPr lang="en-GB" sz="2400" b="1" dirty="0" err="1">
                <a:solidFill>
                  <a:schemeClr val="bg1"/>
                </a:solidFill>
              </a:rPr>
              <a:t>rela</a:t>
            </a:r>
            <a:r>
              <a:rPr lang="en-GB" sz="2400" b="1" dirty="0">
                <a:solidFill>
                  <a:schemeClr val="bg1"/>
                </a:solidFill>
              </a:rPr>
              <a:t>-</a:t>
            </a:r>
          </a:p>
          <a:p>
            <a:pPr algn="ctr"/>
            <a:r>
              <a:rPr lang="en-GB" sz="2400" b="1" dirty="0">
                <a:solidFill>
                  <a:schemeClr val="bg1"/>
                </a:solidFill>
              </a:rPr>
              <a:t>tional value</a:t>
            </a:r>
          </a:p>
        </p:txBody>
      </p:sp>
      <p:sp>
        <p:nvSpPr>
          <p:cNvPr id="38" name="Rectangle 37">
            <a:extLst>
              <a:ext uri="{FF2B5EF4-FFF2-40B4-BE49-F238E27FC236}">
                <a16:creationId xmlns:a16="http://schemas.microsoft.com/office/drawing/2014/main" id="{BF47A2BC-FF64-49A3-8919-9D60C2186C16}"/>
              </a:ext>
            </a:extLst>
          </p:cNvPr>
          <p:cNvSpPr/>
          <p:nvPr/>
        </p:nvSpPr>
        <p:spPr>
          <a:xfrm>
            <a:off x="4870560" y="4038463"/>
            <a:ext cx="2420945"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Essential value</a:t>
            </a:r>
          </a:p>
        </p:txBody>
      </p:sp>
      <p:sp>
        <p:nvSpPr>
          <p:cNvPr id="42" name="Arrow: Up 41">
            <a:extLst>
              <a:ext uri="{FF2B5EF4-FFF2-40B4-BE49-F238E27FC236}">
                <a16:creationId xmlns:a16="http://schemas.microsoft.com/office/drawing/2014/main" id="{A79DF5BE-DCDA-4741-B655-24F05B841E89}"/>
              </a:ext>
            </a:extLst>
          </p:cNvPr>
          <p:cNvSpPr/>
          <p:nvPr/>
        </p:nvSpPr>
        <p:spPr>
          <a:xfrm>
            <a:off x="5924543" y="3858902"/>
            <a:ext cx="319087" cy="2520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Oval 1">
            <a:extLst>
              <a:ext uri="{FF2B5EF4-FFF2-40B4-BE49-F238E27FC236}">
                <a16:creationId xmlns:a16="http://schemas.microsoft.com/office/drawing/2014/main" id="{F03B61DB-CEC9-4D93-8CD7-0A9FD408276F}"/>
              </a:ext>
            </a:extLst>
          </p:cNvPr>
          <p:cNvSpPr/>
          <p:nvPr/>
        </p:nvSpPr>
        <p:spPr>
          <a:xfrm>
            <a:off x="5038932" y="4106553"/>
            <a:ext cx="2104883" cy="65682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43" name="Straight Arrow Connector 42">
            <a:extLst>
              <a:ext uri="{FF2B5EF4-FFF2-40B4-BE49-F238E27FC236}">
                <a16:creationId xmlns:a16="http://schemas.microsoft.com/office/drawing/2014/main" id="{8EE49655-C1D5-4CCE-970B-5A11511337D4}"/>
              </a:ext>
            </a:extLst>
          </p:cNvPr>
          <p:cNvCxnSpPr>
            <a:cxnSpLocks/>
          </p:cNvCxnSpPr>
          <p:nvPr/>
        </p:nvCxnSpPr>
        <p:spPr>
          <a:xfrm flipH="1" flipV="1">
            <a:off x="6919546" y="4862146"/>
            <a:ext cx="486142" cy="10385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C1A353C-6CCC-40F8-882F-35609CD216A2}"/>
              </a:ext>
            </a:extLst>
          </p:cNvPr>
          <p:cNvCxnSpPr>
            <a:cxnSpLocks/>
          </p:cNvCxnSpPr>
          <p:nvPr/>
        </p:nvCxnSpPr>
        <p:spPr>
          <a:xfrm flipV="1">
            <a:off x="4726466" y="4831469"/>
            <a:ext cx="490045" cy="10692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66109F8F-7BF9-4E68-A455-46D689031A45}"/>
              </a:ext>
            </a:extLst>
          </p:cNvPr>
          <p:cNvSpPr/>
          <p:nvPr/>
        </p:nvSpPr>
        <p:spPr>
          <a:xfrm>
            <a:off x="6902765" y="5967598"/>
            <a:ext cx="2443161" cy="75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Intrinsic / instru-mental value</a:t>
            </a:r>
          </a:p>
        </p:txBody>
      </p:sp>
      <p:pic>
        <p:nvPicPr>
          <p:cNvPr id="13" name="Audio 12">
            <a:hlinkClick r:id="" action="ppaction://media"/>
            <a:extLst>
              <a:ext uri="{FF2B5EF4-FFF2-40B4-BE49-F238E27FC236}">
                <a16:creationId xmlns:a16="http://schemas.microsoft.com/office/drawing/2014/main" id="{FBAE2410-84FE-458A-80BF-A244BD273E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628937618"/>
      </p:ext>
    </p:extLst>
  </p:cSld>
  <p:clrMapOvr>
    <a:masterClrMapping/>
  </p:clrMapOvr>
  <p:transition spd="med" advTm="39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dirty="0">
                <a:ln>
                  <a:noFill/>
                </a:ln>
                <a:solidFill>
                  <a:srgbClr val="002060"/>
                </a:solidFill>
                <a:effectLst/>
                <a:uLnTx/>
                <a:uFillTx/>
                <a:latin typeface="Calibri" panose="020F0502020204030204"/>
                <a:ea typeface="+mn-ea"/>
                <a:cs typeface="+mn-cs"/>
              </a:rPr>
              <a:t>Climate Change</a:t>
            </a:r>
            <a:endParaRPr kumimoji="0" lang="fi-FI" sz="3200" b="1" i="0" u="none" strike="noStrike" kern="1200" cap="small" spc="0" normalizeH="0" baseline="0" noProof="0" dirty="0">
              <a:ln>
                <a:noFill/>
              </a:ln>
              <a:solidFill>
                <a:srgbClr val="002060"/>
              </a:solidFill>
              <a:effectLst/>
              <a:uLnTx/>
              <a:uFillTx/>
              <a:latin typeface="Calibri" panose="020F0502020204030204"/>
              <a:ea typeface="+mn-ea"/>
              <a:cs typeface="+mn-cs"/>
            </a:endParaRPr>
          </a:p>
        </p:txBody>
      </p:sp>
      <p:sp>
        <p:nvSpPr>
          <p:cNvPr id="106" name="Right Arrow 105"/>
          <p:cNvSpPr/>
          <p:nvPr/>
        </p:nvSpPr>
        <p:spPr>
          <a:xfrm rot="13500000">
            <a:off x="3130997" y="104475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ight Arrow 106"/>
          <p:cNvSpPr/>
          <p:nvPr/>
        </p:nvSpPr>
        <p:spPr>
          <a:xfrm rot="13500000">
            <a:off x="3592635" y="149998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ight Arrow 107"/>
          <p:cNvSpPr/>
          <p:nvPr/>
        </p:nvSpPr>
        <p:spPr>
          <a:xfrm rot="13500000">
            <a:off x="2673796" y="58755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ight Arrow 108"/>
          <p:cNvSpPr/>
          <p:nvPr/>
        </p:nvSpPr>
        <p:spPr>
          <a:xfrm rot="2700000">
            <a:off x="8741798" y="5669523"/>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ight Arrow 109"/>
          <p:cNvSpPr/>
          <p:nvPr/>
        </p:nvSpPr>
        <p:spPr>
          <a:xfrm rot="2700000">
            <a:off x="8276763" y="524919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ight Arrow 110"/>
          <p:cNvSpPr/>
          <p:nvPr/>
        </p:nvSpPr>
        <p:spPr>
          <a:xfrm rot="2700000">
            <a:off x="9144283" y="6052559"/>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ight Arrow 111"/>
          <p:cNvSpPr/>
          <p:nvPr/>
        </p:nvSpPr>
        <p:spPr>
          <a:xfrm rot="8100000">
            <a:off x="3130998" y="568832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Arrow 112"/>
          <p:cNvSpPr/>
          <p:nvPr/>
        </p:nvSpPr>
        <p:spPr>
          <a:xfrm rot="8100000">
            <a:off x="3523512" y="52956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ight Arrow 113"/>
          <p:cNvSpPr/>
          <p:nvPr/>
        </p:nvSpPr>
        <p:spPr>
          <a:xfrm rot="8100000">
            <a:off x="2754871" y="6052559"/>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Arrow 114"/>
          <p:cNvSpPr/>
          <p:nvPr/>
        </p:nvSpPr>
        <p:spPr>
          <a:xfrm rot="18900000">
            <a:off x="8764469" y="1155551"/>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rot="18900000">
            <a:off x="9156983" y="762828"/>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p:cNvSpPr/>
          <p:nvPr/>
        </p:nvSpPr>
        <p:spPr>
          <a:xfrm rot="18900000">
            <a:off x="8388342" y="1519783"/>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p:cNvSpPr/>
          <p:nvPr/>
        </p:nvSpPr>
        <p:spPr>
          <a:xfrm>
            <a:off x="9134354" y="54845"/>
            <a:ext cx="1721488"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C3E6"/>
                </a:solidFill>
                <a:effectLst/>
                <a:uLnTx/>
                <a:uFillTx/>
                <a:latin typeface="Calibri" panose="020F0502020204030204"/>
                <a:ea typeface="+mn-ea"/>
                <a:cs typeface="+mn-cs"/>
              </a:rPr>
              <a:t>SDGs</a:t>
            </a:r>
            <a:endParaRPr kumimoji="0" lang="fi-FI" sz="2400" b="1" i="0" u="none" strike="noStrike" kern="1200" cap="none" spc="0" normalizeH="0" baseline="0" noProof="0" dirty="0">
              <a:ln>
                <a:noFill/>
              </a:ln>
              <a:solidFill>
                <a:srgbClr val="9DC3E6"/>
              </a:solidFill>
              <a:effectLst/>
              <a:uLnTx/>
              <a:uFillTx/>
              <a:latin typeface="Calibri" panose="020F0502020204030204"/>
              <a:ea typeface="+mn-ea"/>
              <a:cs typeface="+mn-cs"/>
            </a:endParaRPr>
          </a:p>
        </p:txBody>
      </p:sp>
      <p:sp>
        <p:nvSpPr>
          <p:cNvPr id="119" name="Rectangle 118"/>
          <p:cNvSpPr/>
          <p:nvPr/>
        </p:nvSpPr>
        <p:spPr>
          <a:xfrm>
            <a:off x="1293913" y="54845"/>
            <a:ext cx="1721488"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C3E6"/>
                </a:solidFill>
                <a:effectLst/>
                <a:uLnTx/>
                <a:uFillTx/>
                <a:latin typeface="Calibri" panose="020F0502020204030204"/>
                <a:ea typeface="+mn-ea"/>
                <a:cs typeface="+mn-cs"/>
              </a:rPr>
              <a:t>SDGs</a:t>
            </a:r>
            <a:endParaRPr kumimoji="0" lang="fi-FI" sz="2400" b="1" i="0" u="none" strike="noStrike" kern="1200" cap="none" spc="0" normalizeH="0" baseline="0" noProof="0" dirty="0">
              <a:ln>
                <a:noFill/>
              </a:ln>
              <a:solidFill>
                <a:srgbClr val="9DC3E6"/>
              </a:solidFill>
              <a:effectLst/>
              <a:uLnTx/>
              <a:uFillTx/>
              <a:latin typeface="Calibri" panose="020F0502020204030204"/>
              <a:ea typeface="+mn-ea"/>
              <a:cs typeface="+mn-cs"/>
            </a:endParaRPr>
          </a:p>
        </p:txBody>
      </p:sp>
      <p:sp>
        <p:nvSpPr>
          <p:cNvPr id="130" name="Rectangle 129"/>
          <p:cNvSpPr/>
          <p:nvPr/>
        </p:nvSpPr>
        <p:spPr>
          <a:xfrm>
            <a:off x="9134354" y="6341961"/>
            <a:ext cx="1721488"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C3E6"/>
                </a:solidFill>
                <a:effectLst/>
                <a:uLnTx/>
                <a:uFillTx/>
                <a:latin typeface="Calibri" panose="020F0502020204030204"/>
                <a:ea typeface="+mn-ea"/>
                <a:cs typeface="+mn-cs"/>
              </a:rPr>
              <a:t>SDGs</a:t>
            </a:r>
            <a:endParaRPr kumimoji="0" lang="fi-FI" sz="2400" b="1" i="0" u="none" strike="noStrike" kern="1200" cap="none" spc="0" normalizeH="0" baseline="0" noProof="0" dirty="0">
              <a:ln>
                <a:noFill/>
              </a:ln>
              <a:solidFill>
                <a:srgbClr val="9DC3E6"/>
              </a:solidFill>
              <a:effectLst/>
              <a:uLnTx/>
              <a:uFillTx/>
              <a:latin typeface="Calibri" panose="020F0502020204030204"/>
              <a:ea typeface="+mn-ea"/>
              <a:cs typeface="+mn-cs"/>
            </a:endParaRPr>
          </a:p>
        </p:txBody>
      </p:sp>
      <p:sp>
        <p:nvSpPr>
          <p:cNvPr id="148" name="Rectangle 147"/>
          <p:cNvSpPr/>
          <p:nvPr/>
        </p:nvSpPr>
        <p:spPr>
          <a:xfrm>
            <a:off x="1293913" y="6341961"/>
            <a:ext cx="1721488"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DC3E6"/>
                </a:solidFill>
                <a:effectLst/>
                <a:uLnTx/>
                <a:uFillTx/>
                <a:latin typeface="Calibri" panose="020F0502020204030204"/>
                <a:ea typeface="+mn-ea"/>
                <a:cs typeface="+mn-cs"/>
              </a:rPr>
              <a:t>SDGs</a:t>
            </a:r>
            <a:endParaRPr kumimoji="0" lang="fi-FI" sz="2400" b="1" i="0" u="none" strike="noStrike" kern="1200" cap="none" spc="0" normalizeH="0" baseline="0" noProof="0" dirty="0">
              <a:ln>
                <a:noFill/>
              </a:ln>
              <a:solidFill>
                <a:srgbClr val="9DC3E6"/>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F9C62F4D-1446-4433-94F1-60BC8B21E5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473302058"/>
      </p:ext>
    </p:extLst>
  </p:cSld>
  <p:clrMapOvr>
    <a:masterClrMapping/>
  </p:clrMapOvr>
  <p:transition spd="med" advTm="357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dirty="0">
                <a:ln>
                  <a:noFill/>
                </a:ln>
                <a:solidFill>
                  <a:srgbClr val="002060"/>
                </a:solidFill>
                <a:effectLst/>
                <a:uLnTx/>
                <a:uFillTx/>
                <a:latin typeface="Calibri" panose="020F0502020204030204"/>
                <a:ea typeface="+mn-ea"/>
                <a:cs typeface="+mn-cs"/>
              </a:rPr>
              <a:t>Climate Change</a:t>
            </a:r>
            <a:endParaRPr kumimoji="0" lang="fi-FI" sz="3200" b="1" i="0" u="none" strike="noStrike" kern="1200" cap="small" spc="0" normalizeH="0" baseline="0" noProof="0" dirty="0">
              <a:ln>
                <a:noFill/>
              </a:ln>
              <a:solidFill>
                <a:srgbClr val="002060"/>
              </a:solidFill>
              <a:effectLst/>
              <a:uLnTx/>
              <a:uFillTx/>
              <a:latin typeface="Calibri" panose="020F0502020204030204"/>
              <a:ea typeface="+mn-ea"/>
              <a:cs typeface="+mn-cs"/>
            </a:endParaRPr>
          </a:p>
        </p:txBody>
      </p:sp>
      <p:sp>
        <p:nvSpPr>
          <p:cNvPr id="106" name="Right Arrow 105"/>
          <p:cNvSpPr/>
          <p:nvPr/>
        </p:nvSpPr>
        <p:spPr>
          <a:xfrm rot="13500000">
            <a:off x="3130997" y="10447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ight Arrow 106"/>
          <p:cNvSpPr/>
          <p:nvPr/>
        </p:nvSpPr>
        <p:spPr>
          <a:xfrm rot="13500000">
            <a:off x="3592635" y="149998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Right Arrow 107"/>
          <p:cNvSpPr/>
          <p:nvPr/>
        </p:nvSpPr>
        <p:spPr>
          <a:xfrm rot="13500000">
            <a:off x="2673796" y="5875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ight Arrow 108"/>
          <p:cNvSpPr/>
          <p:nvPr/>
        </p:nvSpPr>
        <p:spPr>
          <a:xfrm rot="2700000">
            <a:off x="8741798" y="566952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ight Arrow 109"/>
          <p:cNvSpPr/>
          <p:nvPr/>
        </p:nvSpPr>
        <p:spPr>
          <a:xfrm rot="2700000">
            <a:off x="8276763" y="524919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ight Arrow 110"/>
          <p:cNvSpPr/>
          <p:nvPr/>
        </p:nvSpPr>
        <p:spPr>
          <a:xfrm rot="2700000">
            <a:off x="9144283"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ight Arrow 111"/>
          <p:cNvSpPr/>
          <p:nvPr/>
        </p:nvSpPr>
        <p:spPr>
          <a:xfrm rot="8100000">
            <a:off x="3130998" y="5688327"/>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Arrow 112"/>
          <p:cNvSpPr/>
          <p:nvPr/>
        </p:nvSpPr>
        <p:spPr>
          <a:xfrm rot="8100000">
            <a:off x="3523512" y="5295604"/>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ight Arrow 113"/>
          <p:cNvSpPr/>
          <p:nvPr/>
        </p:nvSpPr>
        <p:spPr>
          <a:xfrm rot="8100000">
            <a:off x="2754871"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Arrow 114"/>
          <p:cNvSpPr/>
          <p:nvPr/>
        </p:nvSpPr>
        <p:spPr>
          <a:xfrm rot="18900000">
            <a:off x="8764469" y="1155551"/>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rot="18900000">
            <a:off x="9156983" y="76282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p:cNvSpPr/>
          <p:nvPr/>
        </p:nvSpPr>
        <p:spPr>
          <a:xfrm rot="18900000">
            <a:off x="8388342" y="151978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6DF878D7-EEEA-47C5-9891-52C6506051BD}"/>
              </a:ext>
            </a:extLst>
          </p:cNvPr>
          <p:cNvSpPr/>
          <p:nvPr/>
        </p:nvSpPr>
        <p:spPr>
          <a:xfrm>
            <a:off x="9303771" y="471283"/>
            <a:ext cx="1804161"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 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79040D1E-636C-423C-91D1-37D3D4EF94F2}"/>
              </a:ext>
            </a:extLst>
          </p:cNvPr>
          <p:cNvSpPr/>
          <p:nvPr/>
        </p:nvSpPr>
        <p:spPr>
          <a:xfrm>
            <a:off x="1084068" y="471282"/>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A2777559-DFB7-49E9-AFB0-43DC750A54C7}"/>
              </a:ext>
            </a:extLst>
          </p:cNvPr>
          <p:cNvSpPr/>
          <p:nvPr/>
        </p:nvSpPr>
        <p:spPr>
          <a:xfrm>
            <a:off x="1201303" y="5949488"/>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974FF6C6-137F-4947-9369-599FCB3CCCB5}"/>
              </a:ext>
            </a:extLst>
          </p:cNvPr>
          <p:cNvSpPr/>
          <p:nvPr/>
        </p:nvSpPr>
        <p:spPr>
          <a:xfrm>
            <a:off x="9226963" y="5968506"/>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0C26835F-5F21-415E-BBA7-C3353B0459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854680832"/>
      </p:ext>
    </p:extLst>
  </p:cSld>
  <p:clrMapOvr>
    <a:masterClrMapping/>
  </p:clrMapOvr>
  <p:transition spd="med" advTm="199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4642303" y="2340087"/>
            <a:ext cx="2909407" cy="2259048"/>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dirty="0">
                <a:ln>
                  <a:noFill/>
                </a:ln>
                <a:solidFill>
                  <a:srgbClr val="002060"/>
                </a:solidFill>
                <a:effectLst/>
                <a:uLnTx/>
                <a:uFillTx/>
                <a:latin typeface="Calibri" panose="020F0502020204030204"/>
                <a:ea typeface="+mn-ea"/>
                <a:cs typeface="+mn-cs"/>
              </a:rPr>
              <a:t>Climate Change</a:t>
            </a:r>
            <a:endParaRPr kumimoji="0" lang="fi-FI" sz="3200" b="1" i="0" u="none" strike="noStrike" kern="1200" cap="small" spc="0" normalizeH="0" baseline="0" noProof="0" dirty="0">
              <a:ln>
                <a:noFill/>
              </a:ln>
              <a:solidFill>
                <a:srgbClr val="002060"/>
              </a:solidFill>
              <a:effectLst/>
              <a:uLnTx/>
              <a:uFillTx/>
              <a:latin typeface="Calibri" panose="020F0502020204030204"/>
              <a:ea typeface="+mn-ea"/>
              <a:cs typeface="+mn-cs"/>
            </a:endParaRPr>
          </a:p>
        </p:txBody>
      </p:sp>
      <p:sp>
        <p:nvSpPr>
          <p:cNvPr id="106" name="Right Arrow 105"/>
          <p:cNvSpPr/>
          <p:nvPr/>
        </p:nvSpPr>
        <p:spPr>
          <a:xfrm rot="13500000">
            <a:off x="3130997" y="10447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ight Arrow 106"/>
          <p:cNvSpPr/>
          <p:nvPr/>
        </p:nvSpPr>
        <p:spPr>
          <a:xfrm rot="13500000">
            <a:off x="3592635" y="149998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Right Arrow 107"/>
          <p:cNvSpPr/>
          <p:nvPr/>
        </p:nvSpPr>
        <p:spPr>
          <a:xfrm rot="13500000">
            <a:off x="2673796" y="5875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ight Arrow 108"/>
          <p:cNvSpPr/>
          <p:nvPr/>
        </p:nvSpPr>
        <p:spPr>
          <a:xfrm rot="2700000">
            <a:off x="8741798" y="566952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ight Arrow 109"/>
          <p:cNvSpPr/>
          <p:nvPr/>
        </p:nvSpPr>
        <p:spPr>
          <a:xfrm rot="2700000">
            <a:off x="8276763" y="524919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ight Arrow 110"/>
          <p:cNvSpPr/>
          <p:nvPr/>
        </p:nvSpPr>
        <p:spPr>
          <a:xfrm rot="2700000">
            <a:off x="9144283"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ight Arrow 111"/>
          <p:cNvSpPr/>
          <p:nvPr/>
        </p:nvSpPr>
        <p:spPr>
          <a:xfrm rot="8100000">
            <a:off x="3130998" y="5688327"/>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Arrow 112"/>
          <p:cNvSpPr/>
          <p:nvPr/>
        </p:nvSpPr>
        <p:spPr>
          <a:xfrm rot="8100000">
            <a:off x="3523512" y="5295604"/>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ight Arrow 113"/>
          <p:cNvSpPr/>
          <p:nvPr/>
        </p:nvSpPr>
        <p:spPr>
          <a:xfrm rot="8100000">
            <a:off x="2754871"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Arrow 114"/>
          <p:cNvSpPr/>
          <p:nvPr/>
        </p:nvSpPr>
        <p:spPr>
          <a:xfrm rot="18900000">
            <a:off x="8764469" y="1155551"/>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rot="18900000">
            <a:off x="9156983" y="76282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p:cNvSpPr/>
          <p:nvPr/>
        </p:nvSpPr>
        <p:spPr>
          <a:xfrm rot="18900000">
            <a:off x="8388342" y="151978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5C9D945A-DBEE-4A11-AEEB-8B3B2152B766}"/>
              </a:ext>
            </a:extLst>
          </p:cNvPr>
          <p:cNvSpPr/>
          <p:nvPr/>
        </p:nvSpPr>
        <p:spPr>
          <a:xfrm>
            <a:off x="9303771" y="471283"/>
            <a:ext cx="1804161"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 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0D62BB22-116A-453C-98FA-1897C1AB8541}"/>
              </a:ext>
            </a:extLst>
          </p:cNvPr>
          <p:cNvSpPr/>
          <p:nvPr/>
        </p:nvSpPr>
        <p:spPr>
          <a:xfrm>
            <a:off x="1084068" y="471282"/>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B315FCD0-05C6-441C-85DF-AF49E1FA0C18}"/>
              </a:ext>
            </a:extLst>
          </p:cNvPr>
          <p:cNvSpPr/>
          <p:nvPr/>
        </p:nvSpPr>
        <p:spPr>
          <a:xfrm>
            <a:off x="1201303" y="5949488"/>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C7A6EBA1-B050-4C0C-A840-F468B4EA48AD}"/>
              </a:ext>
            </a:extLst>
          </p:cNvPr>
          <p:cNvSpPr/>
          <p:nvPr/>
        </p:nvSpPr>
        <p:spPr>
          <a:xfrm>
            <a:off x="9226963" y="5968506"/>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264BCA92-433C-4D89-9ED8-B6E8971ECF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617005205"/>
      </p:ext>
    </p:extLst>
  </p:cSld>
  <p:clrMapOvr>
    <a:masterClrMapping/>
  </p:clrMapOvr>
  <p:transition spd="med" advTm="162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 name="Oval 148"/>
          <p:cNvSpPr>
            <a:spLocks noChangeAspect="1"/>
          </p:cNvSpPr>
          <p:nvPr/>
        </p:nvSpPr>
        <p:spPr>
          <a:xfrm>
            <a:off x="3500883" y="1415934"/>
            <a:ext cx="5175284" cy="4113443"/>
          </a:xfrm>
          <a:prstGeom prst="ellipse">
            <a:avLst/>
          </a:prstGeom>
          <a:solidFill>
            <a:schemeClr val="accent1">
              <a:lumMod val="40000"/>
              <a:lumOff val="6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p:cNvSpPr>
            <a:spLocks noChangeAspect="1"/>
          </p:cNvSpPr>
          <p:nvPr/>
        </p:nvSpPr>
        <p:spPr>
          <a:xfrm>
            <a:off x="6964916" y="3383247"/>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rot="5400000">
            <a:off x="6779816" y="32330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 name="Oval 9"/>
          <p:cNvSpPr>
            <a:spLocks noChangeAspect="1"/>
          </p:cNvSpPr>
          <p:nvPr/>
        </p:nvSpPr>
        <p:spPr>
          <a:xfrm>
            <a:off x="5241904" y="31858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rot="5400000">
            <a:off x="5056804" y="30356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 name="Oval 18"/>
          <p:cNvSpPr>
            <a:spLocks noChangeAspect="1"/>
          </p:cNvSpPr>
          <p:nvPr/>
        </p:nvSpPr>
        <p:spPr>
          <a:xfrm>
            <a:off x="6067395" y="341870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p:cNvSpPr/>
          <p:nvPr/>
        </p:nvSpPr>
        <p:spPr>
          <a:xfrm rot="5400000">
            <a:off x="5882295" y="326852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38" name="Oval 37"/>
          <p:cNvSpPr>
            <a:spLocks noChangeAspect="1"/>
          </p:cNvSpPr>
          <p:nvPr/>
        </p:nvSpPr>
        <p:spPr>
          <a:xfrm>
            <a:off x="6506181" y="30521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p:cNvSpPr/>
          <p:nvPr/>
        </p:nvSpPr>
        <p:spPr>
          <a:xfrm rot="5400000">
            <a:off x="6321081" y="2901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6" name="Oval 65"/>
          <p:cNvSpPr>
            <a:spLocks noChangeAspect="1"/>
          </p:cNvSpPr>
          <p:nvPr/>
        </p:nvSpPr>
        <p:spPr>
          <a:xfrm>
            <a:off x="5369324" y="270583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66"/>
          <p:cNvSpPr/>
          <p:nvPr/>
        </p:nvSpPr>
        <p:spPr>
          <a:xfrm rot="5400000">
            <a:off x="5184224" y="25556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68" name="Oval 67"/>
          <p:cNvSpPr>
            <a:spLocks noChangeAspect="1"/>
          </p:cNvSpPr>
          <p:nvPr/>
        </p:nvSpPr>
        <p:spPr>
          <a:xfrm>
            <a:off x="6024377" y="397112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68"/>
          <p:cNvSpPr/>
          <p:nvPr/>
        </p:nvSpPr>
        <p:spPr>
          <a:xfrm rot="5400000">
            <a:off x="5839277" y="3820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0" name="Oval 69"/>
          <p:cNvSpPr>
            <a:spLocks noChangeAspect="1"/>
          </p:cNvSpPr>
          <p:nvPr/>
        </p:nvSpPr>
        <p:spPr>
          <a:xfrm>
            <a:off x="5896104" y="297707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76" name="Oval 75"/>
          <p:cNvSpPr>
            <a:spLocks noChangeAspect="1"/>
          </p:cNvSpPr>
          <p:nvPr/>
        </p:nvSpPr>
        <p:spPr>
          <a:xfrm>
            <a:off x="6786788" y="195938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5400000">
            <a:off x="6604838" y="18108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0" name="Oval 79"/>
          <p:cNvSpPr>
            <a:spLocks noChangeAspect="1"/>
          </p:cNvSpPr>
          <p:nvPr/>
        </p:nvSpPr>
        <p:spPr>
          <a:xfrm>
            <a:off x="4124834" y="22577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80"/>
          <p:cNvSpPr/>
          <p:nvPr/>
        </p:nvSpPr>
        <p:spPr>
          <a:xfrm rot="5400000">
            <a:off x="3942884" y="21092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2" name="Oval 81"/>
          <p:cNvSpPr>
            <a:spLocks noChangeAspect="1"/>
          </p:cNvSpPr>
          <p:nvPr/>
        </p:nvSpPr>
        <p:spPr>
          <a:xfrm>
            <a:off x="4342057" y="4487421"/>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p:cNvSpPr/>
          <p:nvPr/>
        </p:nvSpPr>
        <p:spPr>
          <a:xfrm rot="5400000">
            <a:off x="4160107" y="4338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84" name="Oval 83"/>
          <p:cNvSpPr>
            <a:spLocks noChangeAspect="1"/>
          </p:cNvSpPr>
          <p:nvPr/>
        </p:nvSpPr>
        <p:spPr>
          <a:xfrm>
            <a:off x="6098565" y="499721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p:cNvSpPr/>
          <p:nvPr/>
        </p:nvSpPr>
        <p:spPr>
          <a:xfrm rot="5400000">
            <a:off x="5916615" y="48487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6" name="Oval 95"/>
          <p:cNvSpPr>
            <a:spLocks noChangeAspect="1"/>
          </p:cNvSpPr>
          <p:nvPr/>
        </p:nvSpPr>
        <p:spPr>
          <a:xfrm>
            <a:off x="7848374" y="26238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96"/>
          <p:cNvSpPr/>
          <p:nvPr/>
        </p:nvSpPr>
        <p:spPr>
          <a:xfrm rot="5400000">
            <a:off x="7672096" y="24641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98" name="Oval 97"/>
          <p:cNvSpPr>
            <a:spLocks noChangeAspect="1"/>
          </p:cNvSpPr>
          <p:nvPr/>
        </p:nvSpPr>
        <p:spPr>
          <a:xfrm>
            <a:off x="7337641" y="194040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p:nvPr/>
        </p:nvSpPr>
        <p:spPr>
          <a:xfrm rot="5400000">
            <a:off x="7155691" y="17918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00" name="Oval 99"/>
          <p:cNvSpPr>
            <a:spLocks noChangeAspect="1"/>
          </p:cNvSpPr>
          <p:nvPr/>
        </p:nvSpPr>
        <p:spPr>
          <a:xfrm>
            <a:off x="6371873" y="15875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00"/>
          <p:cNvSpPr/>
          <p:nvPr/>
        </p:nvSpPr>
        <p:spPr>
          <a:xfrm rot="5400000">
            <a:off x="6189923" y="14390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0" name="Oval 119"/>
          <p:cNvSpPr>
            <a:spLocks noChangeAspect="1"/>
          </p:cNvSpPr>
          <p:nvPr/>
        </p:nvSpPr>
        <p:spPr>
          <a:xfrm>
            <a:off x="5866052" y="152042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120"/>
          <p:cNvSpPr/>
          <p:nvPr/>
        </p:nvSpPr>
        <p:spPr>
          <a:xfrm rot="5400000">
            <a:off x="5694730" y="13725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2" name="Oval 121"/>
          <p:cNvSpPr>
            <a:spLocks noChangeAspect="1"/>
          </p:cNvSpPr>
          <p:nvPr/>
        </p:nvSpPr>
        <p:spPr>
          <a:xfrm>
            <a:off x="5180817" y="1558436"/>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122"/>
          <p:cNvSpPr/>
          <p:nvPr/>
        </p:nvSpPr>
        <p:spPr>
          <a:xfrm rot="5400000">
            <a:off x="5009495" y="141057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4" name="Oval 123"/>
          <p:cNvSpPr>
            <a:spLocks noChangeAspect="1"/>
          </p:cNvSpPr>
          <p:nvPr/>
        </p:nvSpPr>
        <p:spPr>
          <a:xfrm>
            <a:off x="4608788" y="186453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124"/>
          <p:cNvSpPr/>
          <p:nvPr/>
        </p:nvSpPr>
        <p:spPr>
          <a:xfrm rot="5400000">
            <a:off x="4437466" y="17166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6" name="Oval 125"/>
          <p:cNvSpPr>
            <a:spLocks noChangeAspect="1"/>
          </p:cNvSpPr>
          <p:nvPr/>
        </p:nvSpPr>
        <p:spPr>
          <a:xfrm>
            <a:off x="3756707" y="2801689"/>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126"/>
          <p:cNvSpPr/>
          <p:nvPr/>
        </p:nvSpPr>
        <p:spPr>
          <a:xfrm rot="5400000">
            <a:off x="3574757" y="26531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28" name="Oval 127"/>
          <p:cNvSpPr>
            <a:spLocks noChangeAspect="1"/>
          </p:cNvSpPr>
          <p:nvPr/>
        </p:nvSpPr>
        <p:spPr>
          <a:xfrm>
            <a:off x="3859615" y="3345580"/>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128"/>
          <p:cNvSpPr/>
          <p:nvPr/>
        </p:nvSpPr>
        <p:spPr>
          <a:xfrm rot="5400000">
            <a:off x="3677665" y="319707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4" name="Oval 133"/>
          <p:cNvSpPr>
            <a:spLocks noChangeAspect="1"/>
          </p:cNvSpPr>
          <p:nvPr/>
        </p:nvSpPr>
        <p:spPr>
          <a:xfrm>
            <a:off x="3904448" y="396392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134"/>
          <p:cNvSpPr/>
          <p:nvPr/>
        </p:nvSpPr>
        <p:spPr>
          <a:xfrm rot="5400000">
            <a:off x="3722498" y="381542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6" name="Oval 135"/>
          <p:cNvSpPr>
            <a:spLocks noChangeAspect="1"/>
          </p:cNvSpPr>
          <p:nvPr/>
        </p:nvSpPr>
        <p:spPr>
          <a:xfrm>
            <a:off x="5460618" y="4987262"/>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136"/>
          <p:cNvSpPr/>
          <p:nvPr/>
        </p:nvSpPr>
        <p:spPr>
          <a:xfrm rot="5400000">
            <a:off x="5289296" y="483940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8" name="Oval 137"/>
          <p:cNvSpPr>
            <a:spLocks noChangeAspect="1"/>
          </p:cNvSpPr>
          <p:nvPr/>
        </p:nvSpPr>
        <p:spPr>
          <a:xfrm>
            <a:off x="7023358" y="4706183"/>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38"/>
          <p:cNvSpPr/>
          <p:nvPr/>
        </p:nvSpPr>
        <p:spPr>
          <a:xfrm rot="5400000">
            <a:off x="6847080" y="454645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0" name="Oval 139"/>
          <p:cNvSpPr>
            <a:spLocks noChangeAspect="1"/>
          </p:cNvSpPr>
          <p:nvPr/>
        </p:nvSpPr>
        <p:spPr>
          <a:xfrm>
            <a:off x="4899725" y="483552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140"/>
          <p:cNvSpPr/>
          <p:nvPr/>
        </p:nvSpPr>
        <p:spPr>
          <a:xfrm rot="5400000">
            <a:off x="4717775" y="468702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2" name="Oval 141"/>
          <p:cNvSpPr>
            <a:spLocks noChangeAspect="1"/>
          </p:cNvSpPr>
          <p:nvPr/>
        </p:nvSpPr>
        <p:spPr>
          <a:xfrm>
            <a:off x="8014222" y="3907687"/>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142"/>
          <p:cNvSpPr/>
          <p:nvPr/>
        </p:nvSpPr>
        <p:spPr>
          <a:xfrm rot="5400000">
            <a:off x="7842900" y="37598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6" name="Oval 145"/>
          <p:cNvSpPr>
            <a:spLocks noChangeAspect="1"/>
          </p:cNvSpPr>
          <p:nvPr/>
        </p:nvSpPr>
        <p:spPr>
          <a:xfrm>
            <a:off x="8076251" y="3337298"/>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146"/>
          <p:cNvSpPr/>
          <p:nvPr/>
        </p:nvSpPr>
        <p:spPr>
          <a:xfrm rot="5400000">
            <a:off x="7894301" y="3188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4" name="Oval 153"/>
          <p:cNvSpPr>
            <a:spLocks noChangeAspect="1"/>
          </p:cNvSpPr>
          <p:nvPr/>
        </p:nvSpPr>
        <p:spPr>
          <a:xfrm>
            <a:off x="7736835" y="4390355"/>
            <a:ext cx="360000" cy="360000"/>
          </a:xfrm>
          <a:prstGeom prst="ellipse">
            <a:avLst/>
          </a:prstGeom>
          <a:solidFill>
            <a:srgbClr val="FFC00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154"/>
          <p:cNvSpPr/>
          <p:nvPr/>
        </p:nvSpPr>
        <p:spPr>
          <a:xfrm rot="5400000">
            <a:off x="7560557" y="42306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1" name="Oval 130"/>
          <p:cNvSpPr>
            <a:spLocks noChangeAspect="1"/>
          </p:cNvSpPr>
          <p:nvPr/>
        </p:nvSpPr>
        <p:spPr>
          <a:xfrm>
            <a:off x="5438493" y="407895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31"/>
          <p:cNvSpPr/>
          <p:nvPr/>
        </p:nvSpPr>
        <p:spPr>
          <a:xfrm rot="5400000">
            <a:off x="5253393" y="3928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33" name="Oval 132"/>
          <p:cNvSpPr>
            <a:spLocks noChangeAspect="1"/>
          </p:cNvSpPr>
          <p:nvPr/>
        </p:nvSpPr>
        <p:spPr>
          <a:xfrm>
            <a:off x="6605866" y="404270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p:cNvSpPr/>
          <p:nvPr/>
        </p:nvSpPr>
        <p:spPr>
          <a:xfrm rot="5400000">
            <a:off x="6420766" y="389253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45" name="Oval 144"/>
          <p:cNvSpPr>
            <a:spLocks noChangeAspect="1"/>
          </p:cNvSpPr>
          <p:nvPr/>
        </p:nvSpPr>
        <p:spPr>
          <a:xfrm>
            <a:off x="6226036" y="4485003"/>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155"/>
          <p:cNvSpPr/>
          <p:nvPr/>
        </p:nvSpPr>
        <p:spPr>
          <a:xfrm rot="5400000">
            <a:off x="6040936" y="433482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7" name="Oval 156"/>
          <p:cNvSpPr>
            <a:spLocks noChangeAspect="1"/>
          </p:cNvSpPr>
          <p:nvPr/>
        </p:nvSpPr>
        <p:spPr>
          <a:xfrm>
            <a:off x="5578139" y="4524437"/>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157"/>
          <p:cNvSpPr/>
          <p:nvPr/>
        </p:nvSpPr>
        <p:spPr>
          <a:xfrm rot="5400000">
            <a:off x="5393039" y="437426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9" name="Oval 158"/>
          <p:cNvSpPr>
            <a:spLocks noChangeAspect="1"/>
          </p:cNvSpPr>
          <p:nvPr/>
        </p:nvSpPr>
        <p:spPr>
          <a:xfrm>
            <a:off x="7395629" y="374832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159"/>
          <p:cNvSpPr/>
          <p:nvPr/>
        </p:nvSpPr>
        <p:spPr>
          <a:xfrm rot="5400000">
            <a:off x="7210529" y="35981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1" name="Oval 160"/>
          <p:cNvSpPr>
            <a:spLocks noChangeAspect="1"/>
          </p:cNvSpPr>
          <p:nvPr/>
        </p:nvSpPr>
        <p:spPr>
          <a:xfrm>
            <a:off x="7357897" y="307611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161"/>
          <p:cNvSpPr/>
          <p:nvPr/>
        </p:nvSpPr>
        <p:spPr>
          <a:xfrm rot="5400000">
            <a:off x="7172797" y="2925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3" name="Oval 162"/>
          <p:cNvSpPr>
            <a:spLocks noChangeAspect="1"/>
          </p:cNvSpPr>
          <p:nvPr/>
        </p:nvSpPr>
        <p:spPr>
          <a:xfrm>
            <a:off x="6733637" y="250470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163"/>
          <p:cNvSpPr/>
          <p:nvPr/>
        </p:nvSpPr>
        <p:spPr>
          <a:xfrm rot="5400000">
            <a:off x="6548537" y="23545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5" name="Oval 164"/>
          <p:cNvSpPr>
            <a:spLocks noChangeAspect="1"/>
          </p:cNvSpPr>
          <p:nvPr/>
        </p:nvSpPr>
        <p:spPr>
          <a:xfrm>
            <a:off x="6138192" y="2529882"/>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165"/>
          <p:cNvSpPr/>
          <p:nvPr/>
        </p:nvSpPr>
        <p:spPr>
          <a:xfrm rot="5400000">
            <a:off x="5953092" y="237970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7" name="Oval 166"/>
          <p:cNvSpPr>
            <a:spLocks noChangeAspect="1"/>
          </p:cNvSpPr>
          <p:nvPr/>
        </p:nvSpPr>
        <p:spPr>
          <a:xfrm>
            <a:off x="5884125" y="2047134"/>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167"/>
          <p:cNvSpPr/>
          <p:nvPr/>
        </p:nvSpPr>
        <p:spPr>
          <a:xfrm rot="5400000">
            <a:off x="5699025" y="1896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69" name="Oval 168"/>
          <p:cNvSpPr>
            <a:spLocks noChangeAspect="1"/>
          </p:cNvSpPr>
          <p:nvPr/>
        </p:nvSpPr>
        <p:spPr>
          <a:xfrm>
            <a:off x="4880922" y="42191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169"/>
          <p:cNvSpPr/>
          <p:nvPr/>
        </p:nvSpPr>
        <p:spPr>
          <a:xfrm rot="5400000">
            <a:off x="4695822"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1" name="Oval 170"/>
          <p:cNvSpPr>
            <a:spLocks noChangeAspect="1"/>
          </p:cNvSpPr>
          <p:nvPr/>
        </p:nvSpPr>
        <p:spPr>
          <a:xfrm>
            <a:off x="4880672" y="371092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171"/>
          <p:cNvSpPr/>
          <p:nvPr/>
        </p:nvSpPr>
        <p:spPr>
          <a:xfrm rot="5400000">
            <a:off x="4695572" y="35607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3" name="Oval 172"/>
          <p:cNvSpPr>
            <a:spLocks noChangeAspect="1"/>
          </p:cNvSpPr>
          <p:nvPr/>
        </p:nvSpPr>
        <p:spPr>
          <a:xfrm>
            <a:off x="4600456" y="333151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173"/>
          <p:cNvSpPr/>
          <p:nvPr/>
        </p:nvSpPr>
        <p:spPr>
          <a:xfrm rot="5400000">
            <a:off x="4415356" y="318133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5" name="Oval 174"/>
          <p:cNvSpPr>
            <a:spLocks noChangeAspect="1"/>
          </p:cNvSpPr>
          <p:nvPr/>
        </p:nvSpPr>
        <p:spPr>
          <a:xfrm>
            <a:off x="4424244" y="2834468"/>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Rectangle 175"/>
          <p:cNvSpPr/>
          <p:nvPr/>
        </p:nvSpPr>
        <p:spPr>
          <a:xfrm rot="5400000">
            <a:off x="4239144" y="268429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7" name="Oval 176"/>
          <p:cNvSpPr>
            <a:spLocks noChangeAspect="1"/>
          </p:cNvSpPr>
          <p:nvPr/>
        </p:nvSpPr>
        <p:spPr>
          <a:xfrm>
            <a:off x="6963683" y="288592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Rectangle 177"/>
          <p:cNvSpPr/>
          <p:nvPr/>
        </p:nvSpPr>
        <p:spPr>
          <a:xfrm rot="5400000">
            <a:off x="6778583" y="273574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79" name="Oval 178"/>
          <p:cNvSpPr>
            <a:spLocks noChangeAspect="1"/>
          </p:cNvSpPr>
          <p:nvPr/>
        </p:nvSpPr>
        <p:spPr>
          <a:xfrm>
            <a:off x="4916695" y="2861465"/>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179"/>
          <p:cNvSpPr/>
          <p:nvPr/>
        </p:nvSpPr>
        <p:spPr>
          <a:xfrm rot="5400000">
            <a:off x="4731595" y="271129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1" name="Oval 180"/>
          <p:cNvSpPr>
            <a:spLocks noChangeAspect="1"/>
          </p:cNvSpPr>
          <p:nvPr/>
        </p:nvSpPr>
        <p:spPr>
          <a:xfrm>
            <a:off x="4728631" y="2364894"/>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181"/>
          <p:cNvSpPr/>
          <p:nvPr/>
        </p:nvSpPr>
        <p:spPr>
          <a:xfrm rot="5400000">
            <a:off x="4543531" y="22147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3" name="Oval 182"/>
          <p:cNvSpPr>
            <a:spLocks noChangeAspect="1"/>
          </p:cNvSpPr>
          <p:nvPr/>
        </p:nvSpPr>
        <p:spPr>
          <a:xfrm>
            <a:off x="5717804" y="2453630"/>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Rectangle 183"/>
          <p:cNvSpPr/>
          <p:nvPr/>
        </p:nvSpPr>
        <p:spPr>
          <a:xfrm rot="5400000">
            <a:off x="5532704" y="23034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5" name="Oval 184"/>
          <p:cNvSpPr>
            <a:spLocks noChangeAspect="1"/>
          </p:cNvSpPr>
          <p:nvPr/>
        </p:nvSpPr>
        <p:spPr>
          <a:xfrm>
            <a:off x="7114780" y="42191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Rectangle 185"/>
          <p:cNvSpPr/>
          <p:nvPr/>
        </p:nvSpPr>
        <p:spPr>
          <a:xfrm rot="5400000">
            <a:off x="6929680" y="40690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7" name="Oval 186"/>
          <p:cNvSpPr>
            <a:spLocks noChangeAspect="1"/>
          </p:cNvSpPr>
          <p:nvPr/>
        </p:nvSpPr>
        <p:spPr>
          <a:xfrm>
            <a:off x="7342267" y="24416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187"/>
          <p:cNvSpPr/>
          <p:nvPr/>
        </p:nvSpPr>
        <p:spPr>
          <a:xfrm rot="5400000">
            <a:off x="7157167" y="22915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89" name="Oval 188"/>
          <p:cNvSpPr>
            <a:spLocks noChangeAspect="1"/>
          </p:cNvSpPr>
          <p:nvPr/>
        </p:nvSpPr>
        <p:spPr>
          <a:xfrm>
            <a:off x="4358323" y="3773099"/>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Rectangle 189"/>
          <p:cNvSpPr/>
          <p:nvPr/>
        </p:nvSpPr>
        <p:spPr>
          <a:xfrm rot="5400000">
            <a:off x="4173223" y="362292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1" name="Oval 190"/>
          <p:cNvSpPr>
            <a:spLocks noChangeAspect="1"/>
          </p:cNvSpPr>
          <p:nvPr/>
        </p:nvSpPr>
        <p:spPr>
          <a:xfrm>
            <a:off x="5284896" y="2060181"/>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Rectangle 191"/>
          <p:cNvSpPr/>
          <p:nvPr/>
        </p:nvSpPr>
        <p:spPr>
          <a:xfrm rot="5400000">
            <a:off x="5099796" y="191000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93" name="Oval 192"/>
          <p:cNvSpPr>
            <a:spLocks noChangeAspect="1"/>
          </p:cNvSpPr>
          <p:nvPr/>
        </p:nvSpPr>
        <p:spPr>
          <a:xfrm>
            <a:off x="6544015" y="3547416"/>
            <a:ext cx="360000" cy="360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Rectangle 193"/>
          <p:cNvSpPr/>
          <p:nvPr/>
        </p:nvSpPr>
        <p:spPr>
          <a:xfrm rot="5400000">
            <a:off x="6358915" y="339724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p>
        </p:txBody>
      </p:sp>
      <p:sp>
        <p:nvSpPr>
          <p:cNvPr id="152" name="Right Arrow 151"/>
          <p:cNvSpPr/>
          <p:nvPr/>
        </p:nvSpPr>
        <p:spPr>
          <a:xfrm rot="10800000">
            <a:off x="8764427" y="3335947"/>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ight Arrow 152"/>
          <p:cNvSpPr/>
          <p:nvPr/>
        </p:nvSpPr>
        <p:spPr>
          <a:xfrm>
            <a:off x="3108368" y="3337332"/>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ight Arrow 194"/>
          <p:cNvSpPr/>
          <p:nvPr/>
        </p:nvSpPr>
        <p:spPr>
          <a:xfrm rot="16200000">
            <a:off x="5921350" y="5646895"/>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ight Arrow 195"/>
          <p:cNvSpPr/>
          <p:nvPr/>
        </p:nvSpPr>
        <p:spPr>
          <a:xfrm rot="5400000">
            <a:off x="5934835" y="1077304"/>
            <a:ext cx="318976" cy="1961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p:cNvSpPr/>
          <p:nvPr/>
        </p:nvSpPr>
        <p:spPr>
          <a:xfrm>
            <a:off x="9121655" y="1906902"/>
            <a:ext cx="3072532" cy="3070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small" spc="0" normalizeH="0" baseline="0" noProof="0" dirty="0">
                <a:ln>
                  <a:noFill/>
                </a:ln>
                <a:solidFill>
                  <a:srgbClr val="002060"/>
                </a:solidFill>
                <a:effectLst/>
                <a:uLnTx/>
                <a:uFillTx/>
                <a:latin typeface="Calibri" panose="020F0502020204030204"/>
                <a:ea typeface="+mn-ea"/>
                <a:cs typeface="+mn-cs"/>
              </a:rPr>
              <a:t>Climate Change</a:t>
            </a:r>
            <a:endParaRPr kumimoji="0" lang="fi-FI" sz="3200" b="1" i="0" u="none" strike="noStrike" kern="1200" cap="small" spc="0" normalizeH="0" baseline="0" noProof="0" dirty="0">
              <a:ln>
                <a:noFill/>
              </a:ln>
              <a:solidFill>
                <a:srgbClr val="002060"/>
              </a:solidFill>
              <a:effectLst/>
              <a:uLnTx/>
              <a:uFillTx/>
              <a:latin typeface="Calibri" panose="020F0502020204030204"/>
              <a:ea typeface="+mn-ea"/>
              <a:cs typeface="+mn-cs"/>
            </a:endParaRPr>
          </a:p>
        </p:txBody>
      </p:sp>
      <p:sp>
        <p:nvSpPr>
          <p:cNvPr id="106" name="Right Arrow 105"/>
          <p:cNvSpPr/>
          <p:nvPr/>
        </p:nvSpPr>
        <p:spPr>
          <a:xfrm rot="13500000">
            <a:off x="3130997" y="10447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ight Arrow 106"/>
          <p:cNvSpPr/>
          <p:nvPr/>
        </p:nvSpPr>
        <p:spPr>
          <a:xfrm rot="13500000">
            <a:off x="3592635" y="149998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Right Arrow 107"/>
          <p:cNvSpPr/>
          <p:nvPr/>
        </p:nvSpPr>
        <p:spPr>
          <a:xfrm rot="13500000">
            <a:off x="2673796" y="58755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ight Arrow 108"/>
          <p:cNvSpPr/>
          <p:nvPr/>
        </p:nvSpPr>
        <p:spPr>
          <a:xfrm rot="2700000">
            <a:off x="8741798" y="566952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ight Arrow 109"/>
          <p:cNvSpPr/>
          <p:nvPr/>
        </p:nvSpPr>
        <p:spPr>
          <a:xfrm rot="2700000">
            <a:off x="8276763" y="524919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ight Arrow 110"/>
          <p:cNvSpPr/>
          <p:nvPr/>
        </p:nvSpPr>
        <p:spPr>
          <a:xfrm rot="2700000">
            <a:off x="9144283"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Right Arrow 111"/>
          <p:cNvSpPr/>
          <p:nvPr/>
        </p:nvSpPr>
        <p:spPr>
          <a:xfrm rot="8100000">
            <a:off x="3130998" y="5688327"/>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Arrow 112"/>
          <p:cNvSpPr/>
          <p:nvPr/>
        </p:nvSpPr>
        <p:spPr>
          <a:xfrm rot="8100000">
            <a:off x="3523512" y="5295604"/>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ight Arrow 113"/>
          <p:cNvSpPr/>
          <p:nvPr/>
        </p:nvSpPr>
        <p:spPr>
          <a:xfrm rot="8100000">
            <a:off x="2754871" y="6052559"/>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Arrow 114"/>
          <p:cNvSpPr/>
          <p:nvPr/>
        </p:nvSpPr>
        <p:spPr>
          <a:xfrm rot="18900000">
            <a:off x="8764469" y="1155551"/>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rot="18900000">
            <a:off x="9156983" y="762828"/>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p:cNvSpPr/>
          <p:nvPr/>
        </p:nvSpPr>
        <p:spPr>
          <a:xfrm rot="18900000">
            <a:off x="8388342" y="1519783"/>
            <a:ext cx="318976" cy="19612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Rectangle 197">
            <a:extLst>
              <a:ext uri="{FF2B5EF4-FFF2-40B4-BE49-F238E27FC236}">
                <a16:creationId xmlns:a16="http://schemas.microsoft.com/office/drawing/2014/main" id="{C8EDC409-1FBE-4A16-B9B2-8A327F00B07B}"/>
              </a:ext>
            </a:extLst>
          </p:cNvPr>
          <p:cNvSpPr/>
          <p:nvPr/>
        </p:nvSpPr>
        <p:spPr>
          <a:xfrm>
            <a:off x="9303771" y="471283"/>
            <a:ext cx="1804161"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 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9" name="Rectangle 198">
            <a:extLst>
              <a:ext uri="{FF2B5EF4-FFF2-40B4-BE49-F238E27FC236}">
                <a16:creationId xmlns:a16="http://schemas.microsoft.com/office/drawing/2014/main" id="{BFA4D35D-546C-4403-98B4-1BEE4B3EA128}"/>
              </a:ext>
            </a:extLst>
          </p:cNvPr>
          <p:cNvSpPr/>
          <p:nvPr/>
        </p:nvSpPr>
        <p:spPr>
          <a:xfrm>
            <a:off x="1084068" y="471282"/>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1FA5B8AE-AA72-43C5-87F3-D2D75D17DE43}"/>
              </a:ext>
            </a:extLst>
          </p:cNvPr>
          <p:cNvSpPr/>
          <p:nvPr/>
        </p:nvSpPr>
        <p:spPr>
          <a:xfrm>
            <a:off x="1201303" y="5949488"/>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D03ED0A7-AA47-45C0-A0C2-FBED407DA031}"/>
              </a:ext>
            </a:extLst>
          </p:cNvPr>
          <p:cNvSpPr/>
          <p:nvPr/>
        </p:nvSpPr>
        <p:spPr>
          <a:xfrm>
            <a:off x="9226963" y="5968506"/>
            <a:ext cx="1763734" cy="44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ECOLOGICO-SOCIAL EQUALITY</a:t>
            </a:r>
            <a:endParaRPr kumimoji="0" lang="fi-FI"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FF381E3F-4333-4E94-93AF-741B8BA036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800580481"/>
      </p:ext>
    </p:extLst>
  </p:cSld>
  <p:clrMapOvr>
    <a:masterClrMapping/>
  </p:clrMapOvr>
  <p:transition spd="med" advTm="99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Oval 109"/>
          <p:cNvSpPr/>
          <p:nvPr/>
        </p:nvSpPr>
        <p:spPr>
          <a:xfrm>
            <a:off x="5079487" y="3691293"/>
            <a:ext cx="329610" cy="2907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1" name="Oval 110"/>
          <p:cNvSpPr/>
          <p:nvPr/>
        </p:nvSpPr>
        <p:spPr>
          <a:xfrm>
            <a:off x="8171764" y="4693045"/>
            <a:ext cx="329610" cy="290707"/>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9" name="Rectangle 148"/>
          <p:cNvSpPr/>
          <p:nvPr/>
        </p:nvSpPr>
        <p:spPr>
          <a:xfrm flipH="1">
            <a:off x="5230767" y="3987624"/>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1" name="Rectangle 160"/>
          <p:cNvSpPr/>
          <p:nvPr/>
        </p:nvSpPr>
        <p:spPr>
          <a:xfrm rot="1200000" flipH="1">
            <a:off x="5193397" y="4159255"/>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2" name="Rectangle 161"/>
          <p:cNvSpPr/>
          <p:nvPr/>
        </p:nvSpPr>
        <p:spPr>
          <a:xfrm rot="-1200000" flipH="1">
            <a:off x="5271464" y="4162066"/>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3" name="Rectangle 162"/>
          <p:cNvSpPr/>
          <p:nvPr/>
        </p:nvSpPr>
        <p:spPr>
          <a:xfrm rot="2040000" flipH="1">
            <a:off x="5184029" y="4065210"/>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4" name="Rectangle 163"/>
          <p:cNvSpPr/>
          <p:nvPr/>
        </p:nvSpPr>
        <p:spPr>
          <a:xfrm rot="-2040000" flipH="1">
            <a:off x="5283264" y="4068753"/>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5" name="Rectangle 164"/>
          <p:cNvSpPr/>
          <p:nvPr/>
        </p:nvSpPr>
        <p:spPr>
          <a:xfrm flipH="1">
            <a:off x="8298867" y="4981991"/>
            <a:ext cx="36000" cy="18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6" name="Rectangle 165"/>
          <p:cNvSpPr/>
          <p:nvPr/>
        </p:nvSpPr>
        <p:spPr>
          <a:xfrm rot="1200000" flipH="1">
            <a:off x="8261497" y="5153622"/>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7" name="Rectangle 166"/>
          <p:cNvSpPr/>
          <p:nvPr/>
        </p:nvSpPr>
        <p:spPr>
          <a:xfrm rot="-1200000" flipH="1">
            <a:off x="8339564" y="5156433"/>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8" name="Rectangle 167"/>
          <p:cNvSpPr/>
          <p:nvPr/>
        </p:nvSpPr>
        <p:spPr>
          <a:xfrm rot="2040000" flipH="1">
            <a:off x="8252129" y="5059577"/>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9" name="Rectangle 168"/>
          <p:cNvSpPr/>
          <p:nvPr/>
        </p:nvSpPr>
        <p:spPr>
          <a:xfrm rot="-2040000" flipH="1">
            <a:off x="8351364" y="5063120"/>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0" name="Oval 169"/>
          <p:cNvSpPr/>
          <p:nvPr/>
        </p:nvSpPr>
        <p:spPr>
          <a:xfrm>
            <a:off x="4230717" y="4516922"/>
            <a:ext cx="329610" cy="290707"/>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1" name="Rectangle 170"/>
          <p:cNvSpPr/>
          <p:nvPr/>
        </p:nvSpPr>
        <p:spPr>
          <a:xfrm flipH="1">
            <a:off x="4381997" y="4813253"/>
            <a:ext cx="36000" cy="180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2" name="Rectangle 171"/>
          <p:cNvSpPr/>
          <p:nvPr/>
        </p:nvSpPr>
        <p:spPr>
          <a:xfrm rot="1200000" flipH="1">
            <a:off x="4344627" y="4984884"/>
            <a:ext cx="36000" cy="21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3" name="Rectangle 172"/>
          <p:cNvSpPr/>
          <p:nvPr/>
        </p:nvSpPr>
        <p:spPr>
          <a:xfrm rot="-1200000" flipH="1">
            <a:off x="4422694" y="4987695"/>
            <a:ext cx="36000" cy="21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4" name="Rectangle 173"/>
          <p:cNvSpPr/>
          <p:nvPr/>
        </p:nvSpPr>
        <p:spPr>
          <a:xfrm rot="2040000" flipH="1">
            <a:off x="4335259" y="4890839"/>
            <a:ext cx="36000" cy="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5" name="Rectangle 174"/>
          <p:cNvSpPr/>
          <p:nvPr/>
        </p:nvSpPr>
        <p:spPr>
          <a:xfrm rot="-2040000" flipH="1">
            <a:off x="4434494" y="4894382"/>
            <a:ext cx="36000" cy="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6" name="Oval 175"/>
          <p:cNvSpPr/>
          <p:nvPr/>
        </p:nvSpPr>
        <p:spPr>
          <a:xfrm>
            <a:off x="8727261" y="3618426"/>
            <a:ext cx="329610" cy="290707"/>
          </a:xfrm>
          <a:prstGeom prst="ellipse">
            <a:avLst/>
          </a:prstGeom>
          <a:solidFill>
            <a:srgbClr val="7030A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7" name="Rectangle 176"/>
          <p:cNvSpPr/>
          <p:nvPr/>
        </p:nvSpPr>
        <p:spPr>
          <a:xfrm flipH="1">
            <a:off x="8854364" y="3907372"/>
            <a:ext cx="36000" cy="180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8" name="Rectangle 177"/>
          <p:cNvSpPr/>
          <p:nvPr/>
        </p:nvSpPr>
        <p:spPr>
          <a:xfrm rot="1200000" flipH="1">
            <a:off x="8816994" y="4079003"/>
            <a:ext cx="36000" cy="21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9" name="Rectangle 178"/>
          <p:cNvSpPr/>
          <p:nvPr/>
        </p:nvSpPr>
        <p:spPr>
          <a:xfrm rot="-1200000" flipH="1">
            <a:off x="8895061" y="4081814"/>
            <a:ext cx="36000" cy="216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0" name="Rectangle 179"/>
          <p:cNvSpPr/>
          <p:nvPr/>
        </p:nvSpPr>
        <p:spPr>
          <a:xfrm rot="2040000" flipH="1">
            <a:off x="8807626" y="3984958"/>
            <a:ext cx="36000" cy="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1" name="Rectangle 180"/>
          <p:cNvSpPr/>
          <p:nvPr/>
        </p:nvSpPr>
        <p:spPr>
          <a:xfrm rot="-2040000" flipH="1">
            <a:off x="8906861" y="3988501"/>
            <a:ext cx="36000" cy="144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2" name="Oval 181"/>
          <p:cNvSpPr/>
          <p:nvPr/>
        </p:nvSpPr>
        <p:spPr>
          <a:xfrm>
            <a:off x="7681100" y="2897866"/>
            <a:ext cx="329610" cy="290707"/>
          </a:xfrm>
          <a:prstGeom prst="ellipse">
            <a:avLst/>
          </a:prstGeom>
          <a:solidFill>
            <a:schemeClr val="tx1">
              <a:lumMod val="65000"/>
              <a:lumOff val="3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3" name="Rectangle 182"/>
          <p:cNvSpPr/>
          <p:nvPr/>
        </p:nvSpPr>
        <p:spPr>
          <a:xfrm flipH="1">
            <a:off x="7808203" y="3186812"/>
            <a:ext cx="36000" cy="180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4" name="Rectangle 183"/>
          <p:cNvSpPr/>
          <p:nvPr/>
        </p:nvSpPr>
        <p:spPr>
          <a:xfrm rot="1200000" flipH="1">
            <a:off x="7770833" y="3358443"/>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5" name="Rectangle 184"/>
          <p:cNvSpPr/>
          <p:nvPr/>
        </p:nvSpPr>
        <p:spPr>
          <a:xfrm rot="-1200000" flipH="1">
            <a:off x="7848900" y="3361254"/>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6" name="Rectangle 185"/>
          <p:cNvSpPr/>
          <p:nvPr/>
        </p:nvSpPr>
        <p:spPr>
          <a:xfrm rot="2040000" flipH="1">
            <a:off x="7761465" y="3264398"/>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7" name="Rectangle 186"/>
          <p:cNvSpPr/>
          <p:nvPr/>
        </p:nvSpPr>
        <p:spPr>
          <a:xfrm rot="-2040000" flipH="1">
            <a:off x="7860700" y="3267941"/>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8" name="Oval 187"/>
          <p:cNvSpPr/>
          <p:nvPr/>
        </p:nvSpPr>
        <p:spPr>
          <a:xfrm>
            <a:off x="5645357" y="4109470"/>
            <a:ext cx="329610" cy="290707"/>
          </a:xfrm>
          <a:prstGeom prst="ellipse">
            <a:avLst/>
          </a:prstGeom>
          <a:solidFill>
            <a:schemeClr val="tx1">
              <a:lumMod val="65000"/>
              <a:lumOff val="3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9" name="Rectangle 188"/>
          <p:cNvSpPr/>
          <p:nvPr/>
        </p:nvSpPr>
        <p:spPr>
          <a:xfrm flipH="1">
            <a:off x="5772460" y="4398416"/>
            <a:ext cx="36000" cy="180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0" name="Rectangle 189"/>
          <p:cNvSpPr/>
          <p:nvPr/>
        </p:nvSpPr>
        <p:spPr>
          <a:xfrm rot="1200000" flipH="1">
            <a:off x="5735090" y="4570047"/>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1" name="Rectangle 190"/>
          <p:cNvSpPr/>
          <p:nvPr/>
        </p:nvSpPr>
        <p:spPr>
          <a:xfrm rot="-1200000" flipH="1">
            <a:off x="5813157" y="4572858"/>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2" name="Rectangle 191"/>
          <p:cNvSpPr/>
          <p:nvPr/>
        </p:nvSpPr>
        <p:spPr>
          <a:xfrm rot="2040000" flipH="1">
            <a:off x="5725722" y="4476002"/>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3" name="Rectangle 192"/>
          <p:cNvSpPr/>
          <p:nvPr/>
        </p:nvSpPr>
        <p:spPr>
          <a:xfrm rot="-2040000" flipH="1">
            <a:off x="5824957" y="4479545"/>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4" name="Oval 193"/>
          <p:cNvSpPr/>
          <p:nvPr/>
        </p:nvSpPr>
        <p:spPr>
          <a:xfrm>
            <a:off x="4139824" y="5299789"/>
            <a:ext cx="329610" cy="290707"/>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5" name="Rectangle 194"/>
          <p:cNvSpPr/>
          <p:nvPr/>
        </p:nvSpPr>
        <p:spPr>
          <a:xfrm flipH="1">
            <a:off x="4291104" y="5596120"/>
            <a:ext cx="36000" cy="18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6" name="Rectangle 195"/>
          <p:cNvSpPr/>
          <p:nvPr/>
        </p:nvSpPr>
        <p:spPr>
          <a:xfrm rot="1200000" flipH="1">
            <a:off x="4253734" y="5767751"/>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7" name="Rectangle 196"/>
          <p:cNvSpPr/>
          <p:nvPr/>
        </p:nvSpPr>
        <p:spPr>
          <a:xfrm rot="-1200000" flipH="1">
            <a:off x="4331801" y="5770562"/>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8" name="Rectangle 197"/>
          <p:cNvSpPr/>
          <p:nvPr/>
        </p:nvSpPr>
        <p:spPr>
          <a:xfrm rot="2040000" flipH="1">
            <a:off x="4244366" y="5673706"/>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9" name="Rectangle 198"/>
          <p:cNvSpPr/>
          <p:nvPr/>
        </p:nvSpPr>
        <p:spPr>
          <a:xfrm rot="-2040000" flipH="1">
            <a:off x="4343601" y="5677249"/>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0" name="Oval 199"/>
          <p:cNvSpPr/>
          <p:nvPr/>
        </p:nvSpPr>
        <p:spPr>
          <a:xfrm>
            <a:off x="3649927" y="4724197"/>
            <a:ext cx="329610" cy="290707"/>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1" name="Rectangle 200"/>
          <p:cNvSpPr/>
          <p:nvPr/>
        </p:nvSpPr>
        <p:spPr>
          <a:xfrm flipH="1">
            <a:off x="3801207" y="5020528"/>
            <a:ext cx="36000" cy="18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2" name="Rectangle 201"/>
          <p:cNvSpPr/>
          <p:nvPr/>
        </p:nvSpPr>
        <p:spPr>
          <a:xfrm rot="1200000" flipH="1">
            <a:off x="3763837" y="5192159"/>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3" name="Rectangle 202"/>
          <p:cNvSpPr/>
          <p:nvPr/>
        </p:nvSpPr>
        <p:spPr>
          <a:xfrm rot="-1200000" flipH="1">
            <a:off x="3841904" y="5194970"/>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4" name="Rectangle 203"/>
          <p:cNvSpPr/>
          <p:nvPr/>
        </p:nvSpPr>
        <p:spPr>
          <a:xfrm rot="2040000" flipH="1">
            <a:off x="3754469" y="5098114"/>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5" name="Rectangle 204"/>
          <p:cNvSpPr/>
          <p:nvPr/>
        </p:nvSpPr>
        <p:spPr>
          <a:xfrm rot="-2040000" flipH="1">
            <a:off x="3853704" y="5101657"/>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6" name="Rectangle 205"/>
          <p:cNvSpPr/>
          <p:nvPr/>
        </p:nvSpPr>
        <p:spPr>
          <a:xfrm flipH="1">
            <a:off x="3312524" y="4178277"/>
            <a:ext cx="36000" cy="180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7" name="Rectangle 206"/>
          <p:cNvSpPr/>
          <p:nvPr/>
        </p:nvSpPr>
        <p:spPr>
          <a:xfrm rot="1200000" flipH="1">
            <a:off x="3275154" y="4349908"/>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8" name="Rectangle 207"/>
          <p:cNvSpPr/>
          <p:nvPr/>
        </p:nvSpPr>
        <p:spPr>
          <a:xfrm rot="-1200000" flipH="1">
            <a:off x="3353221" y="4352719"/>
            <a:ext cx="36000" cy="21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9" name="Rectangle 208"/>
          <p:cNvSpPr/>
          <p:nvPr/>
        </p:nvSpPr>
        <p:spPr>
          <a:xfrm rot="2040000" flipH="1">
            <a:off x="3265786" y="4255863"/>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0" name="Rectangle 209"/>
          <p:cNvSpPr/>
          <p:nvPr/>
        </p:nvSpPr>
        <p:spPr>
          <a:xfrm rot="-2040000" flipH="1">
            <a:off x="3365021" y="4259406"/>
            <a:ext cx="36000" cy="144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2" name="Oval 211"/>
          <p:cNvSpPr/>
          <p:nvPr/>
        </p:nvSpPr>
        <p:spPr>
          <a:xfrm>
            <a:off x="3155089" y="3892787"/>
            <a:ext cx="329610" cy="290707"/>
          </a:xfrm>
          <a:prstGeom prst="ellipse">
            <a:avLst/>
          </a:prstGeom>
          <a:solidFill>
            <a:schemeClr val="tx1">
              <a:lumMod val="65000"/>
              <a:lumOff val="3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3" name="Oval 212"/>
          <p:cNvSpPr/>
          <p:nvPr/>
        </p:nvSpPr>
        <p:spPr>
          <a:xfrm>
            <a:off x="6780830" y="5479359"/>
            <a:ext cx="329610" cy="290707"/>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4" name="Oval 213"/>
          <p:cNvSpPr/>
          <p:nvPr/>
        </p:nvSpPr>
        <p:spPr>
          <a:xfrm>
            <a:off x="3755450" y="3106110"/>
            <a:ext cx="329610" cy="290707"/>
          </a:xfrm>
          <a:prstGeom prst="ellipse">
            <a:avLst/>
          </a:prstGeom>
          <a:solidFill>
            <a:schemeClr val="accent5">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5" name="Rectangle 214"/>
          <p:cNvSpPr/>
          <p:nvPr/>
        </p:nvSpPr>
        <p:spPr>
          <a:xfrm flipH="1">
            <a:off x="6932110" y="5775690"/>
            <a:ext cx="36000" cy="18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6" name="Rectangle 215"/>
          <p:cNvSpPr/>
          <p:nvPr/>
        </p:nvSpPr>
        <p:spPr>
          <a:xfrm rot="1200000" flipH="1">
            <a:off x="6894740" y="5947321"/>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7" name="Rectangle 216"/>
          <p:cNvSpPr/>
          <p:nvPr/>
        </p:nvSpPr>
        <p:spPr>
          <a:xfrm rot="-1200000" flipH="1">
            <a:off x="6972807" y="5950132"/>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8" name="Rectangle 217"/>
          <p:cNvSpPr/>
          <p:nvPr/>
        </p:nvSpPr>
        <p:spPr>
          <a:xfrm rot="2040000" flipH="1">
            <a:off x="6885372" y="5853276"/>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9" name="Rectangle 218"/>
          <p:cNvSpPr/>
          <p:nvPr/>
        </p:nvSpPr>
        <p:spPr>
          <a:xfrm rot="-2040000" flipH="1">
            <a:off x="6984607" y="5856819"/>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0" name="Rectangle 219"/>
          <p:cNvSpPr/>
          <p:nvPr/>
        </p:nvSpPr>
        <p:spPr>
          <a:xfrm flipH="1">
            <a:off x="3882553" y="3395056"/>
            <a:ext cx="36000" cy="180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1" name="Rectangle 220"/>
          <p:cNvSpPr/>
          <p:nvPr/>
        </p:nvSpPr>
        <p:spPr>
          <a:xfrm rot="1200000" flipH="1">
            <a:off x="3845183" y="3566687"/>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2" name="Rectangle 221"/>
          <p:cNvSpPr/>
          <p:nvPr/>
        </p:nvSpPr>
        <p:spPr>
          <a:xfrm rot="-1200000" flipH="1">
            <a:off x="3923250" y="3569498"/>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3" name="Rectangle 222"/>
          <p:cNvSpPr/>
          <p:nvPr/>
        </p:nvSpPr>
        <p:spPr>
          <a:xfrm rot="2040000" flipH="1">
            <a:off x="3835815" y="3472642"/>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4" name="Rectangle 223"/>
          <p:cNvSpPr/>
          <p:nvPr/>
        </p:nvSpPr>
        <p:spPr>
          <a:xfrm rot="-2040000" flipH="1">
            <a:off x="3935050" y="3476185"/>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5" name="Oval 224"/>
          <p:cNvSpPr/>
          <p:nvPr/>
        </p:nvSpPr>
        <p:spPr>
          <a:xfrm>
            <a:off x="4231418" y="3524253"/>
            <a:ext cx="329610" cy="290707"/>
          </a:xfrm>
          <a:prstGeom prst="ellipse">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6" name="Rectangle 225"/>
          <p:cNvSpPr/>
          <p:nvPr/>
        </p:nvSpPr>
        <p:spPr>
          <a:xfrm flipH="1">
            <a:off x="4382698" y="3820584"/>
            <a:ext cx="36000" cy="180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7" name="Rectangle 226"/>
          <p:cNvSpPr/>
          <p:nvPr/>
        </p:nvSpPr>
        <p:spPr>
          <a:xfrm rot="1200000" flipH="1">
            <a:off x="4345328" y="3992215"/>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8" name="Rectangle 227"/>
          <p:cNvSpPr/>
          <p:nvPr/>
        </p:nvSpPr>
        <p:spPr>
          <a:xfrm rot="-1200000" flipH="1">
            <a:off x="4423395" y="3995026"/>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9" name="Rectangle 228"/>
          <p:cNvSpPr/>
          <p:nvPr/>
        </p:nvSpPr>
        <p:spPr>
          <a:xfrm rot="2040000" flipH="1">
            <a:off x="4335960" y="3898170"/>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0" name="Rectangle 229"/>
          <p:cNvSpPr/>
          <p:nvPr/>
        </p:nvSpPr>
        <p:spPr>
          <a:xfrm rot="-2040000" flipH="1">
            <a:off x="4435195" y="3901713"/>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1" name="Oval 230"/>
          <p:cNvSpPr/>
          <p:nvPr/>
        </p:nvSpPr>
        <p:spPr>
          <a:xfrm>
            <a:off x="5208950" y="2349364"/>
            <a:ext cx="329610" cy="290707"/>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2" name="Rectangle 231"/>
          <p:cNvSpPr/>
          <p:nvPr/>
        </p:nvSpPr>
        <p:spPr>
          <a:xfrm flipH="1">
            <a:off x="5336053" y="2638310"/>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3" name="Rectangle 232"/>
          <p:cNvSpPr/>
          <p:nvPr/>
        </p:nvSpPr>
        <p:spPr>
          <a:xfrm rot="1200000" flipH="1">
            <a:off x="5298683" y="2809941"/>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4" name="Rectangle 233"/>
          <p:cNvSpPr/>
          <p:nvPr/>
        </p:nvSpPr>
        <p:spPr>
          <a:xfrm rot="-1200000" flipH="1">
            <a:off x="5376750" y="2812752"/>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5" name="Rectangle 234"/>
          <p:cNvSpPr/>
          <p:nvPr/>
        </p:nvSpPr>
        <p:spPr>
          <a:xfrm rot="2040000" flipH="1">
            <a:off x="5289315" y="2715896"/>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6" name="Rectangle 235"/>
          <p:cNvSpPr/>
          <p:nvPr/>
        </p:nvSpPr>
        <p:spPr>
          <a:xfrm rot="-2040000" flipH="1">
            <a:off x="5388550" y="2719439"/>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7" name="Oval 236"/>
          <p:cNvSpPr/>
          <p:nvPr/>
        </p:nvSpPr>
        <p:spPr>
          <a:xfrm>
            <a:off x="6161698" y="5815092"/>
            <a:ext cx="329610" cy="2907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8" name="Rectangle 237"/>
          <p:cNvSpPr/>
          <p:nvPr/>
        </p:nvSpPr>
        <p:spPr>
          <a:xfrm flipH="1">
            <a:off x="6288801" y="6104038"/>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9" name="Rectangle 238"/>
          <p:cNvSpPr/>
          <p:nvPr/>
        </p:nvSpPr>
        <p:spPr>
          <a:xfrm rot="1200000" flipH="1">
            <a:off x="6251431" y="6275669"/>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0" name="Rectangle 239"/>
          <p:cNvSpPr/>
          <p:nvPr/>
        </p:nvSpPr>
        <p:spPr>
          <a:xfrm rot="-1200000" flipH="1">
            <a:off x="6329498" y="6278480"/>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1" name="Rectangle 240"/>
          <p:cNvSpPr/>
          <p:nvPr/>
        </p:nvSpPr>
        <p:spPr>
          <a:xfrm rot="2040000" flipH="1">
            <a:off x="6242063" y="6181624"/>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2" name="Rectangle 241"/>
          <p:cNvSpPr/>
          <p:nvPr/>
        </p:nvSpPr>
        <p:spPr>
          <a:xfrm rot="-2040000" flipH="1">
            <a:off x="6341298" y="6185167"/>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3" name="Oval 242"/>
          <p:cNvSpPr/>
          <p:nvPr/>
        </p:nvSpPr>
        <p:spPr>
          <a:xfrm>
            <a:off x="5376070" y="5237987"/>
            <a:ext cx="329610" cy="29070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4" name="Rectangle 243"/>
          <p:cNvSpPr/>
          <p:nvPr/>
        </p:nvSpPr>
        <p:spPr>
          <a:xfrm flipH="1">
            <a:off x="5503173" y="5526933"/>
            <a:ext cx="36000" cy="18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5" name="Rectangle 244"/>
          <p:cNvSpPr/>
          <p:nvPr/>
        </p:nvSpPr>
        <p:spPr>
          <a:xfrm rot="1200000" flipH="1">
            <a:off x="5465803" y="5698564"/>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6" name="Rectangle 245"/>
          <p:cNvSpPr/>
          <p:nvPr/>
        </p:nvSpPr>
        <p:spPr>
          <a:xfrm rot="-1200000" flipH="1">
            <a:off x="5543870" y="5701375"/>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7" name="Rectangle 246"/>
          <p:cNvSpPr/>
          <p:nvPr/>
        </p:nvSpPr>
        <p:spPr>
          <a:xfrm rot="2040000" flipH="1">
            <a:off x="5456435" y="5604519"/>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8" name="Rectangle 247"/>
          <p:cNvSpPr/>
          <p:nvPr/>
        </p:nvSpPr>
        <p:spPr>
          <a:xfrm rot="-2040000" flipH="1">
            <a:off x="5555670" y="5608062"/>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9" name="Oval 248"/>
          <p:cNvSpPr/>
          <p:nvPr/>
        </p:nvSpPr>
        <p:spPr>
          <a:xfrm>
            <a:off x="7539741" y="4993530"/>
            <a:ext cx="329610" cy="290707"/>
          </a:xfrm>
          <a:prstGeom prst="ellipse">
            <a:avLst/>
          </a:prstGeom>
          <a:solidFill>
            <a:schemeClr val="accent5">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0" name="Rectangle 249"/>
          <p:cNvSpPr/>
          <p:nvPr/>
        </p:nvSpPr>
        <p:spPr>
          <a:xfrm flipH="1">
            <a:off x="7691021" y="5289861"/>
            <a:ext cx="36000" cy="180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1" name="Rectangle 250"/>
          <p:cNvSpPr/>
          <p:nvPr/>
        </p:nvSpPr>
        <p:spPr>
          <a:xfrm rot="1200000" flipH="1">
            <a:off x="7653651" y="5461492"/>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2" name="Rectangle 251"/>
          <p:cNvSpPr/>
          <p:nvPr/>
        </p:nvSpPr>
        <p:spPr>
          <a:xfrm rot="-1200000" flipH="1">
            <a:off x="7731718" y="5464303"/>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3" name="Rectangle 252"/>
          <p:cNvSpPr/>
          <p:nvPr/>
        </p:nvSpPr>
        <p:spPr>
          <a:xfrm rot="2040000" flipH="1">
            <a:off x="7644283" y="5367447"/>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4" name="Rectangle 253"/>
          <p:cNvSpPr/>
          <p:nvPr/>
        </p:nvSpPr>
        <p:spPr>
          <a:xfrm rot="-2040000" flipH="1">
            <a:off x="7743518" y="5370990"/>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5" name="Oval 254"/>
          <p:cNvSpPr/>
          <p:nvPr/>
        </p:nvSpPr>
        <p:spPr>
          <a:xfrm>
            <a:off x="6158479" y="2703489"/>
            <a:ext cx="329610" cy="290707"/>
          </a:xfrm>
          <a:prstGeom prst="ellipse">
            <a:avLst/>
          </a:prstGeom>
          <a:solidFill>
            <a:schemeClr val="accent5">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6" name="Rectangle 255"/>
          <p:cNvSpPr/>
          <p:nvPr/>
        </p:nvSpPr>
        <p:spPr>
          <a:xfrm flipH="1">
            <a:off x="6309759" y="2999820"/>
            <a:ext cx="36000" cy="180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7" name="Rectangle 256"/>
          <p:cNvSpPr/>
          <p:nvPr/>
        </p:nvSpPr>
        <p:spPr>
          <a:xfrm rot="1200000" flipH="1">
            <a:off x="6272389" y="3171451"/>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8" name="Rectangle 257"/>
          <p:cNvSpPr/>
          <p:nvPr/>
        </p:nvSpPr>
        <p:spPr>
          <a:xfrm rot="-1200000" flipH="1">
            <a:off x="6350456" y="3174262"/>
            <a:ext cx="36000" cy="216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9" name="Rectangle 258"/>
          <p:cNvSpPr/>
          <p:nvPr/>
        </p:nvSpPr>
        <p:spPr>
          <a:xfrm rot="2040000" flipH="1">
            <a:off x="6263021" y="3077406"/>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0" name="Rectangle 259"/>
          <p:cNvSpPr/>
          <p:nvPr/>
        </p:nvSpPr>
        <p:spPr>
          <a:xfrm rot="-2040000" flipH="1">
            <a:off x="6362256" y="3080949"/>
            <a:ext cx="36000" cy="144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1" name="Rectangle 260"/>
          <p:cNvSpPr/>
          <p:nvPr/>
        </p:nvSpPr>
        <p:spPr>
          <a:xfrm flipH="1">
            <a:off x="6152386" y="5155459"/>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2" name="Rectangle 261"/>
          <p:cNvSpPr/>
          <p:nvPr/>
        </p:nvSpPr>
        <p:spPr>
          <a:xfrm rot="1200000" flipH="1">
            <a:off x="6115016" y="5327090"/>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3" name="Rectangle 262"/>
          <p:cNvSpPr/>
          <p:nvPr/>
        </p:nvSpPr>
        <p:spPr>
          <a:xfrm rot="-1200000" flipH="1">
            <a:off x="6193083" y="5329901"/>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4" name="Rectangle 263"/>
          <p:cNvSpPr/>
          <p:nvPr/>
        </p:nvSpPr>
        <p:spPr>
          <a:xfrm rot="2040000" flipH="1">
            <a:off x="6105648" y="5233045"/>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5" name="Rectangle 264"/>
          <p:cNvSpPr/>
          <p:nvPr/>
        </p:nvSpPr>
        <p:spPr>
          <a:xfrm rot="-2040000" flipH="1">
            <a:off x="6204883" y="5236588"/>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6" name="Oval 265"/>
          <p:cNvSpPr/>
          <p:nvPr/>
        </p:nvSpPr>
        <p:spPr>
          <a:xfrm>
            <a:off x="5994951" y="4869969"/>
            <a:ext cx="329610" cy="2907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7" name="Oval 266"/>
          <p:cNvSpPr/>
          <p:nvPr/>
        </p:nvSpPr>
        <p:spPr>
          <a:xfrm>
            <a:off x="4789348" y="4331298"/>
            <a:ext cx="329610" cy="290707"/>
          </a:xfrm>
          <a:prstGeom prst="ellipse">
            <a:avLst/>
          </a:prstGeom>
          <a:solidFill>
            <a:schemeClr val="accent1">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8" name="Oval 267"/>
          <p:cNvSpPr/>
          <p:nvPr/>
        </p:nvSpPr>
        <p:spPr>
          <a:xfrm>
            <a:off x="7186309" y="4043358"/>
            <a:ext cx="329610" cy="290707"/>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9" name="Rectangle 268"/>
          <p:cNvSpPr/>
          <p:nvPr/>
        </p:nvSpPr>
        <p:spPr>
          <a:xfrm flipH="1">
            <a:off x="4940628" y="4627629"/>
            <a:ext cx="36000" cy="180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0" name="Rectangle 269"/>
          <p:cNvSpPr/>
          <p:nvPr/>
        </p:nvSpPr>
        <p:spPr>
          <a:xfrm rot="1200000" flipH="1">
            <a:off x="4903258" y="4799260"/>
            <a:ext cx="36000" cy="216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1" name="Rectangle 270"/>
          <p:cNvSpPr/>
          <p:nvPr/>
        </p:nvSpPr>
        <p:spPr>
          <a:xfrm rot="-1200000" flipH="1">
            <a:off x="4981325" y="4802071"/>
            <a:ext cx="36000" cy="216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2" name="Rectangle 271"/>
          <p:cNvSpPr/>
          <p:nvPr/>
        </p:nvSpPr>
        <p:spPr>
          <a:xfrm rot="2040000" flipH="1">
            <a:off x="4893890" y="4705215"/>
            <a:ext cx="36000" cy="144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3" name="Rectangle 272"/>
          <p:cNvSpPr/>
          <p:nvPr/>
        </p:nvSpPr>
        <p:spPr>
          <a:xfrm rot="-2040000" flipH="1">
            <a:off x="4993125" y="4708758"/>
            <a:ext cx="36000" cy="144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4" name="Rectangle 273"/>
          <p:cNvSpPr/>
          <p:nvPr/>
        </p:nvSpPr>
        <p:spPr>
          <a:xfrm flipH="1">
            <a:off x="7313412" y="4332304"/>
            <a:ext cx="36000" cy="18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5" name="Rectangle 274"/>
          <p:cNvSpPr/>
          <p:nvPr/>
        </p:nvSpPr>
        <p:spPr>
          <a:xfrm rot="1200000" flipH="1">
            <a:off x="7276042" y="4503935"/>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6" name="Rectangle 275"/>
          <p:cNvSpPr/>
          <p:nvPr/>
        </p:nvSpPr>
        <p:spPr>
          <a:xfrm rot="-1200000" flipH="1">
            <a:off x="7354109" y="4506746"/>
            <a:ext cx="36000" cy="21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7" name="Rectangle 276"/>
          <p:cNvSpPr/>
          <p:nvPr/>
        </p:nvSpPr>
        <p:spPr>
          <a:xfrm rot="2040000" flipH="1">
            <a:off x="7266674" y="4409890"/>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8" name="Rectangle 277"/>
          <p:cNvSpPr/>
          <p:nvPr/>
        </p:nvSpPr>
        <p:spPr>
          <a:xfrm rot="-2040000" flipH="1">
            <a:off x="7365909" y="4413433"/>
            <a:ext cx="36000" cy="14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9" name="Oval 278"/>
          <p:cNvSpPr/>
          <p:nvPr/>
        </p:nvSpPr>
        <p:spPr>
          <a:xfrm>
            <a:off x="4717652" y="2898455"/>
            <a:ext cx="329610" cy="29070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0" name="Rectangle 279"/>
          <p:cNvSpPr/>
          <p:nvPr/>
        </p:nvSpPr>
        <p:spPr>
          <a:xfrm flipH="1">
            <a:off x="4868932" y="3194786"/>
            <a:ext cx="36000" cy="18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1" name="Rectangle 280"/>
          <p:cNvSpPr/>
          <p:nvPr/>
        </p:nvSpPr>
        <p:spPr>
          <a:xfrm rot="1200000" flipH="1">
            <a:off x="4831562" y="3366417"/>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2" name="Rectangle 281"/>
          <p:cNvSpPr/>
          <p:nvPr/>
        </p:nvSpPr>
        <p:spPr>
          <a:xfrm rot="-1200000" flipH="1">
            <a:off x="4909629" y="3369228"/>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3" name="Rectangle 282"/>
          <p:cNvSpPr/>
          <p:nvPr/>
        </p:nvSpPr>
        <p:spPr>
          <a:xfrm rot="2040000" flipH="1">
            <a:off x="4822194" y="3272372"/>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4" name="Rectangle 283"/>
          <p:cNvSpPr/>
          <p:nvPr/>
        </p:nvSpPr>
        <p:spPr>
          <a:xfrm rot="-2040000" flipH="1">
            <a:off x="4921429" y="3275915"/>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5" name="Oval 284"/>
          <p:cNvSpPr/>
          <p:nvPr/>
        </p:nvSpPr>
        <p:spPr>
          <a:xfrm>
            <a:off x="5508017" y="3189162"/>
            <a:ext cx="329610" cy="290707"/>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6" name="Rectangle 285"/>
          <p:cNvSpPr/>
          <p:nvPr/>
        </p:nvSpPr>
        <p:spPr>
          <a:xfrm flipH="1">
            <a:off x="5635120" y="3478108"/>
            <a:ext cx="36000" cy="18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7" name="Rectangle 286"/>
          <p:cNvSpPr/>
          <p:nvPr/>
        </p:nvSpPr>
        <p:spPr>
          <a:xfrm rot="1200000" flipH="1">
            <a:off x="5597750" y="3649739"/>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8" name="Rectangle 287"/>
          <p:cNvSpPr/>
          <p:nvPr/>
        </p:nvSpPr>
        <p:spPr>
          <a:xfrm rot="-1200000" flipH="1">
            <a:off x="5675817" y="3652550"/>
            <a:ext cx="36000" cy="216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9" name="Rectangle 288"/>
          <p:cNvSpPr/>
          <p:nvPr/>
        </p:nvSpPr>
        <p:spPr>
          <a:xfrm rot="2040000" flipH="1">
            <a:off x="5588382" y="3555694"/>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0" name="Rectangle 289"/>
          <p:cNvSpPr/>
          <p:nvPr/>
        </p:nvSpPr>
        <p:spPr>
          <a:xfrm rot="-2040000" flipH="1">
            <a:off x="5687617" y="3559237"/>
            <a:ext cx="36000" cy="14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1" name="Oval 290"/>
          <p:cNvSpPr/>
          <p:nvPr/>
        </p:nvSpPr>
        <p:spPr>
          <a:xfrm>
            <a:off x="6684818" y="4630062"/>
            <a:ext cx="329610" cy="290707"/>
          </a:xfrm>
          <a:prstGeom prst="ellipse">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2" name="Rectangle 291"/>
          <p:cNvSpPr/>
          <p:nvPr/>
        </p:nvSpPr>
        <p:spPr>
          <a:xfrm flipH="1">
            <a:off x="6811921" y="4919008"/>
            <a:ext cx="36000" cy="180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3" name="Rectangle 292"/>
          <p:cNvSpPr/>
          <p:nvPr/>
        </p:nvSpPr>
        <p:spPr>
          <a:xfrm rot="1200000" flipH="1">
            <a:off x="6774551" y="5090639"/>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4" name="Rectangle 293"/>
          <p:cNvSpPr/>
          <p:nvPr/>
        </p:nvSpPr>
        <p:spPr>
          <a:xfrm rot="-1200000" flipH="1">
            <a:off x="6852618" y="5093450"/>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5" name="Rectangle 294"/>
          <p:cNvSpPr/>
          <p:nvPr/>
        </p:nvSpPr>
        <p:spPr>
          <a:xfrm rot="2040000" flipH="1">
            <a:off x="6765183" y="4996594"/>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6" name="Rectangle 295"/>
          <p:cNvSpPr/>
          <p:nvPr/>
        </p:nvSpPr>
        <p:spPr>
          <a:xfrm rot="-2040000" flipH="1">
            <a:off x="6864418" y="5000137"/>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7" name="Oval 296"/>
          <p:cNvSpPr/>
          <p:nvPr/>
        </p:nvSpPr>
        <p:spPr>
          <a:xfrm>
            <a:off x="4700772" y="5322564"/>
            <a:ext cx="329610" cy="290707"/>
          </a:xfrm>
          <a:prstGeom prst="ellipse">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8" name="Rectangle 297"/>
          <p:cNvSpPr/>
          <p:nvPr/>
        </p:nvSpPr>
        <p:spPr>
          <a:xfrm flipH="1">
            <a:off x="4827875" y="5611510"/>
            <a:ext cx="36000" cy="180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9" name="Rectangle 298"/>
          <p:cNvSpPr/>
          <p:nvPr/>
        </p:nvSpPr>
        <p:spPr>
          <a:xfrm rot="1200000" flipH="1">
            <a:off x="4790505" y="5783141"/>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0" name="Rectangle 299"/>
          <p:cNvSpPr/>
          <p:nvPr/>
        </p:nvSpPr>
        <p:spPr>
          <a:xfrm rot="-1200000" flipH="1">
            <a:off x="4868572" y="5785952"/>
            <a:ext cx="36000" cy="216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1" name="Rectangle 300"/>
          <p:cNvSpPr/>
          <p:nvPr/>
        </p:nvSpPr>
        <p:spPr>
          <a:xfrm rot="2040000" flipH="1">
            <a:off x="4781137" y="5689096"/>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2" name="Rectangle 301"/>
          <p:cNvSpPr/>
          <p:nvPr/>
        </p:nvSpPr>
        <p:spPr>
          <a:xfrm rot="-2040000" flipH="1">
            <a:off x="4880372" y="5692639"/>
            <a:ext cx="36000" cy="144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3" name="Oval 302"/>
          <p:cNvSpPr/>
          <p:nvPr/>
        </p:nvSpPr>
        <p:spPr>
          <a:xfrm>
            <a:off x="6858887" y="3011551"/>
            <a:ext cx="329610" cy="290707"/>
          </a:xfrm>
          <a:prstGeom prst="ellipse">
            <a:avLst/>
          </a:prstGeom>
          <a:solidFill>
            <a:schemeClr val="bg2">
              <a:lumMod val="90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4" name="Rectangle 303"/>
          <p:cNvSpPr/>
          <p:nvPr/>
        </p:nvSpPr>
        <p:spPr>
          <a:xfrm flipH="1">
            <a:off x="7010167" y="3307882"/>
            <a:ext cx="36000" cy="180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5" name="Rectangle 304"/>
          <p:cNvSpPr/>
          <p:nvPr/>
        </p:nvSpPr>
        <p:spPr>
          <a:xfrm rot="1200000" flipH="1">
            <a:off x="6972797" y="3479513"/>
            <a:ext cx="36000" cy="216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6" name="Rectangle 305"/>
          <p:cNvSpPr/>
          <p:nvPr/>
        </p:nvSpPr>
        <p:spPr>
          <a:xfrm rot="-1200000" flipH="1">
            <a:off x="7050864" y="3482324"/>
            <a:ext cx="36000" cy="216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7" name="Rectangle 306"/>
          <p:cNvSpPr/>
          <p:nvPr/>
        </p:nvSpPr>
        <p:spPr>
          <a:xfrm rot="2040000" flipH="1">
            <a:off x="6963429" y="3385468"/>
            <a:ext cx="36000" cy="144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8" name="Rectangle 307"/>
          <p:cNvSpPr/>
          <p:nvPr/>
        </p:nvSpPr>
        <p:spPr>
          <a:xfrm rot="-2040000" flipH="1">
            <a:off x="7062664" y="3389011"/>
            <a:ext cx="36000" cy="1440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9" name="Oval 308"/>
          <p:cNvSpPr/>
          <p:nvPr/>
        </p:nvSpPr>
        <p:spPr>
          <a:xfrm>
            <a:off x="6355208" y="3815624"/>
            <a:ext cx="329610" cy="29070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0" name="Rectangle 309"/>
          <p:cNvSpPr/>
          <p:nvPr/>
        </p:nvSpPr>
        <p:spPr>
          <a:xfrm flipH="1">
            <a:off x="6506488" y="4111955"/>
            <a:ext cx="36000" cy="18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1" name="Rectangle 310"/>
          <p:cNvSpPr/>
          <p:nvPr/>
        </p:nvSpPr>
        <p:spPr>
          <a:xfrm rot="1200000" flipH="1">
            <a:off x="6469118" y="4283586"/>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2" name="Rectangle 311"/>
          <p:cNvSpPr/>
          <p:nvPr/>
        </p:nvSpPr>
        <p:spPr>
          <a:xfrm rot="-1200000" flipH="1">
            <a:off x="6547185" y="4286397"/>
            <a:ext cx="36000"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3" name="Rectangle 312"/>
          <p:cNvSpPr/>
          <p:nvPr/>
        </p:nvSpPr>
        <p:spPr>
          <a:xfrm rot="2040000" flipH="1">
            <a:off x="6459750" y="4189541"/>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4" name="Rectangle 313"/>
          <p:cNvSpPr/>
          <p:nvPr/>
        </p:nvSpPr>
        <p:spPr>
          <a:xfrm rot="-2040000" flipH="1">
            <a:off x="6558985" y="4193084"/>
            <a:ext cx="36000" cy="144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5" name="Rectangle 314"/>
          <p:cNvSpPr/>
          <p:nvPr/>
        </p:nvSpPr>
        <p:spPr>
          <a:xfrm flipH="1">
            <a:off x="8030714" y="4038141"/>
            <a:ext cx="36000" cy="18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6" name="Rectangle 315"/>
          <p:cNvSpPr/>
          <p:nvPr/>
        </p:nvSpPr>
        <p:spPr>
          <a:xfrm rot="1200000" flipH="1">
            <a:off x="7993344" y="4209772"/>
            <a:ext cx="36000" cy="21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7" name="Rectangle 316"/>
          <p:cNvSpPr/>
          <p:nvPr/>
        </p:nvSpPr>
        <p:spPr>
          <a:xfrm rot="-1200000" flipH="1">
            <a:off x="8071411" y="4212583"/>
            <a:ext cx="36000" cy="216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8" name="Rectangle 317"/>
          <p:cNvSpPr/>
          <p:nvPr/>
        </p:nvSpPr>
        <p:spPr>
          <a:xfrm rot="2040000" flipH="1">
            <a:off x="7983976" y="4115727"/>
            <a:ext cx="36000" cy="144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9" name="Rectangle 318"/>
          <p:cNvSpPr/>
          <p:nvPr/>
        </p:nvSpPr>
        <p:spPr>
          <a:xfrm rot="-2040000" flipH="1">
            <a:off x="8083211" y="4119270"/>
            <a:ext cx="36000" cy="144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0" name="Oval 319"/>
          <p:cNvSpPr/>
          <p:nvPr/>
        </p:nvSpPr>
        <p:spPr>
          <a:xfrm>
            <a:off x="7873279" y="3752651"/>
            <a:ext cx="329610" cy="290707"/>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1" name="Oval 320"/>
          <p:cNvSpPr/>
          <p:nvPr/>
        </p:nvSpPr>
        <p:spPr>
          <a:xfrm>
            <a:off x="4193938" y="2400796"/>
            <a:ext cx="329610" cy="290707"/>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2" name="Rectangle 321"/>
          <p:cNvSpPr/>
          <p:nvPr/>
        </p:nvSpPr>
        <p:spPr>
          <a:xfrm flipH="1">
            <a:off x="4321041" y="2689742"/>
            <a:ext cx="36000" cy="180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3" name="Rectangle 322"/>
          <p:cNvSpPr/>
          <p:nvPr/>
        </p:nvSpPr>
        <p:spPr>
          <a:xfrm rot="1200000" flipH="1">
            <a:off x="4283671" y="2861373"/>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4" name="Rectangle 323"/>
          <p:cNvSpPr/>
          <p:nvPr/>
        </p:nvSpPr>
        <p:spPr>
          <a:xfrm rot="-1200000" flipH="1">
            <a:off x="4361738" y="2864184"/>
            <a:ext cx="36000" cy="21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5" name="Rectangle 324"/>
          <p:cNvSpPr/>
          <p:nvPr/>
        </p:nvSpPr>
        <p:spPr>
          <a:xfrm rot="2040000" flipH="1">
            <a:off x="4274303" y="2767328"/>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6" name="Rectangle 325"/>
          <p:cNvSpPr/>
          <p:nvPr/>
        </p:nvSpPr>
        <p:spPr>
          <a:xfrm rot="-2040000" flipH="1">
            <a:off x="4373538" y="2770871"/>
            <a:ext cx="36000" cy="14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1" name="Oval 210"/>
          <p:cNvSpPr>
            <a:spLocks noChangeAspect="1"/>
          </p:cNvSpPr>
          <p:nvPr/>
        </p:nvSpPr>
        <p:spPr>
          <a:xfrm>
            <a:off x="2940484" y="214493"/>
            <a:ext cx="6300000" cy="6300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35" name="Picture 3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500" y="119333"/>
            <a:ext cx="2159000" cy="2159000"/>
          </a:xfrm>
          <a:prstGeom prst="rect">
            <a:avLst/>
          </a:prstGeom>
        </p:spPr>
      </p:pic>
      <p:pic>
        <p:nvPicPr>
          <p:cNvPr id="2" name="Audio 1">
            <a:hlinkClick r:id="" action="ppaction://media"/>
            <a:extLst>
              <a:ext uri="{FF2B5EF4-FFF2-40B4-BE49-F238E27FC236}">
                <a16:creationId xmlns:a16="http://schemas.microsoft.com/office/drawing/2014/main" id="{BD3E1741-2B66-40AF-A8B8-C8ECD88064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920579360"/>
      </p:ext>
    </p:extLst>
  </p:cSld>
  <p:clrMapOvr>
    <a:masterClrMapping/>
  </p:clrMapOvr>
  <p:transition spd="med" advTm="7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8232AC-E9C9-4CDA-89E6-83A65EAF1F6F}"/>
              </a:ext>
            </a:extLst>
          </p:cNvPr>
          <p:cNvSpPr/>
          <p:nvPr/>
        </p:nvSpPr>
        <p:spPr>
          <a:xfrm>
            <a:off x="0" y="0"/>
            <a:ext cx="12192000" cy="12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lumMod val="50000"/>
                  </a:schemeClr>
                </a:solidFill>
                <a:latin typeface="Arial" panose="020B0604020202020204" pitchFamily="34" charset="0"/>
                <a:cs typeface="Arial" panose="020B0604020202020204" pitchFamily="34" charset="0"/>
              </a:rPr>
              <a:t>Homework assignment</a:t>
            </a:r>
            <a:endParaRPr lang="LID4096" sz="3600" b="1" dirty="0">
              <a:solidFill>
                <a:schemeClr val="accent5">
                  <a:lumMod val="50000"/>
                </a:schemeClr>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D1AA735D-32B3-4FC7-A963-90FA0FBA03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693955952"/>
      </p:ext>
    </p:extLst>
  </p:cSld>
  <p:clrMapOvr>
    <a:masterClrMapping/>
  </p:clrMapOvr>
  <p:transition spd="med" advTm="96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168008" y="1268760"/>
            <a:ext cx="4320480" cy="936104"/>
          </a:xfrm>
          <a:prstGeom prst="rect">
            <a:avLst/>
          </a:prstGeom>
          <a:noFill/>
          <a:ln w="25400">
            <a:solidFill>
              <a:schemeClr val="tx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2000" b="1" i="0" u="none" strike="noStrike" kern="0" cap="none" spc="0" normalizeH="0" baseline="0" noProof="0" dirty="0">
                <a:ln>
                  <a:noFill/>
                </a:ln>
                <a:solidFill>
                  <a:srgbClr val="FFFF99"/>
                </a:solidFill>
                <a:effectLst/>
                <a:uLnTx/>
                <a:uFillTx/>
                <a:latin typeface="Arial" charset="0"/>
                <a:ea typeface="+mj-ea"/>
                <a:cs typeface="+mj-cs"/>
              </a:rPr>
            </a:br>
            <a:endParaRPr kumimoji="0" lang="en-GB" sz="2000" b="1" i="0" u="none" strike="noStrike" kern="0" cap="none" spc="0" normalizeH="0" baseline="0" noProof="0" dirty="0">
              <a:ln>
                <a:noFill/>
              </a:ln>
              <a:solidFill>
                <a:srgbClr val="FFFF99"/>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 b="1" i="0" u="none" strike="noStrike" kern="0" cap="none" spc="0" normalizeH="0" baseline="0" noProof="0" dirty="0">
              <a:ln>
                <a:noFill/>
              </a:ln>
              <a:solidFill>
                <a:srgbClr val="FFFF99"/>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rgbClr val="FFFF00"/>
                </a:solidFill>
                <a:effectLst/>
                <a:uLnTx/>
                <a:uFillTx/>
                <a:latin typeface="Arial" charset="0"/>
                <a:ea typeface="+mj-ea"/>
                <a:cs typeface="+mj-cs"/>
              </a:rPr>
              <a:t>What other reasons could be given in particular cases?</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400" b="1" i="0" u="none" strike="noStrike" kern="0" cap="none" spc="0" normalizeH="0" baseline="0" noProof="0" dirty="0">
                <a:ln>
                  <a:noFill/>
                </a:ln>
                <a:solidFill>
                  <a:srgbClr val="FFFF99"/>
                </a:solidFill>
                <a:effectLst/>
                <a:uLnTx/>
                <a:uFillTx/>
                <a:latin typeface="Arial" charset="0"/>
                <a:ea typeface="+mj-ea"/>
                <a:cs typeface="+mj-cs"/>
              </a:rPr>
            </a:br>
            <a:r>
              <a:rPr kumimoji="0" lang="fi-FI" sz="3800" b="1" i="0" u="none" strike="noStrike" kern="0" cap="none" spc="0" normalizeH="0" baseline="0" noProof="0" dirty="0">
                <a:ln>
                  <a:noFill/>
                </a:ln>
                <a:solidFill>
                  <a:srgbClr val="FFFF99"/>
                </a:solidFill>
                <a:effectLst/>
                <a:uLnTx/>
                <a:uFillTx/>
                <a:latin typeface="Arial" charset="0"/>
                <a:ea typeface="+mj-ea"/>
                <a:cs typeface="+mj-cs"/>
              </a:rPr>
              <a:t> </a:t>
            </a:r>
            <a:endParaRPr kumimoji="0" lang="fi-FI" sz="3800" b="1" i="0" u="none" strike="noStrike" kern="0" cap="none" spc="0" normalizeH="0" baseline="0" noProof="0" dirty="0">
              <a:ln>
                <a:noFill/>
              </a:ln>
              <a:solidFill>
                <a:srgbClr val="99CCFF"/>
              </a:solidFill>
              <a:effectLst/>
              <a:uLnTx/>
              <a:uFillTx/>
              <a:latin typeface="Arial" charset="0"/>
              <a:ea typeface="+mj-ea"/>
              <a:cs typeface="+mj-cs"/>
            </a:endParaRPr>
          </a:p>
        </p:txBody>
      </p:sp>
      <p:sp>
        <p:nvSpPr>
          <p:cNvPr id="6" name="Rectangle 2"/>
          <p:cNvSpPr txBox="1">
            <a:spLocks noChangeArrowheads="1"/>
          </p:cNvSpPr>
          <p:nvPr/>
        </p:nvSpPr>
        <p:spPr bwMode="auto">
          <a:xfrm>
            <a:off x="1703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1600" b="1" i="0" u="none" strike="noStrike" kern="0" cap="none" spc="0" normalizeH="0" baseline="0" noProof="0" dirty="0">
                <a:ln>
                  <a:noFill/>
                </a:ln>
                <a:solidFill>
                  <a:srgbClr val="FFFF99"/>
                </a:solidFill>
                <a:effectLst/>
                <a:uLnTx/>
                <a:uFillTx/>
                <a:latin typeface="Arial" charset="0"/>
                <a:ea typeface="+mj-ea"/>
                <a:cs typeface="+mj-cs"/>
              </a:rPr>
            </a:br>
            <a:endParaRPr kumimoji="0" lang="en-GB" sz="1600" b="1" i="0" u="none" strike="noStrike" kern="0" cap="none" spc="0" normalizeH="0" baseline="0" noProof="0" dirty="0">
              <a:ln>
                <a:noFill/>
              </a:ln>
              <a:solidFill>
                <a:srgbClr val="FFFF99"/>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 b="1" i="0" u="none" strike="noStrike" kern="0" cap="none" spc="0" normalizeH="0" baseline="0" noProof="0" dirty="0">
              <a:ln>
                <a:noFill/>
              </a:ln>
              <a:solidFill>
                <a:srgbClr val="FFFF99"/>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rgbClr val="FFFFFF"/>
                </a:solidFill>
                <a:effectLst/>
                <a:uLnTx/>
                <a:uFillTx/>
                <a:latin typeface="Arial" charset="0"/>
                <a:ea typeface="+mj-ea"/>
                <a:cs typeface="+mj-cs"/>
              </a:rPr>
              <a:t>What are the reasons given by the CE in particular cases?</a:t>
            </a:r>
            <a:br>
              <a:rPr kumimoji="0" lang="en-GB" sz="400" b="1" i="0" u="none" strike="noStrike" kern="0" cap="none" spc="0" normalizeH="0" baseline="0" noProof="0" dirty="0">
                <a:ln>
                  <a:noFill/>
                </a:ln>
                <a:solidFill>
                  <a:srgbClr val="FFFF99"/>
                </a:solidFill>
                <a:effectLst/>
                <a:uLnTx/>
                <a:uFillTx/>
                <a:latin typeface="Arial" charset="0"/>
                <a:ea typeface="+mj-ea"/>
                <a:cs typeface="+mj-cs"/>
              </a:rPr>
            </a:br>
            <a:r>
              <a:rPr kumimoji="0" lang="fi-FI" sz="3800" b="1" i="0" u="none" strike="noStrike" kern="0" cap="none" spc="0" normalizeH="0" baseline="0" noProof="0" dirty="0">
                <a:ln>
                  <a:noFill/>
                </a:ln>
                <a:solidFill>
                  <a:srgbClr val="FFFF99"/>
                </a:solidFill>
                <a:effectLst/>
                <a:uLnTx/>
                <a:uFillTx/>
                <a:latin typeface="Arial" charset="0"/>
                <a:ea typeface="+mj-ea"/>
                <a:cs typeface="+mj-cs"/>
              </a:rPr>
              <a:t> </a:t>
            </a:r>
            <a:endParaRPr kumimoji="0" lang="fi-FI" sz="3800" b="1" i="0" u="none" strike="noStrike" kern="0" cap="none" spc="0" normalizeH="0" baseline="0" noProof="0" dirty="0">
              <a:ln>
                <a:noFill/>
              </a:ln>
              <a:solidFill>
                <a:srgbClr val="99CCFF"/>
              </a:solidFill>
              <a:effectLst/>
              <a:uLnTx/>
              <a:uFillTx/>
              <a:latin typeface="Arial" charset="0"/>
              <a:ea typeface="+mj-ea"/>
              <a:cs typeface="+mj-cs"/>
            </a:endParaRPr>
          </a:p>
        </p:txBody>
      </p:sp>
      <p:sp>
        <p:nvSpPr>
          <p:cNvPr id="8" name="Rectangle 2"/>
          <p:cNvSpPr txBox="1">
            <a:spLocks noChangeArrowheads="1"/>
          </p:cNvSpPr>
          <p:nvPr/>
        </p:nvSpPr>
        <p:spPr bwMode="auto">
          <a:xfrm>
            <a:off x="4367808" y="188640"/>
            <a:ext cx="3528392" cy="648072"/>
          </a:xfrm>
          <a:prstGeom prst="rect">
            <a:avLst/>
          </a:prstGeom>
          <a:noFill/>
          <a:ln w="25400">
            <a:solidFill>
              <a:srgbClr val="FFFF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rgbClr val="FFFF99"/>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rgbClr val="FFFF00"/>
                </a:solidFill>
                <a:effectLst/>
                <a:uLnTx/>
                <a:uFillTx/>
                <a:latin typeface="Arial" charset="0"/>
                <a:ea typeface="+mj-ea"/>
                <a:cs typeface="+mj-cs"/>
              </a:rPr>
              <a:t>Find out and report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rgbClr val="FFFF99"/>
                </a:solidFill>
                <a:effectLst/>
                <a:uLnTx/>
                <a:uFillTx/>
                <a:latin typeface="Arial" charset="0"/>
                <a:ea typeface="+mj-ea"/>
                <a:cs typeface="+mj-cs"/>
              </a:rPr>
              <a:t> </a:t>
            </a:r>
            <a:endParaRPr kumimoji="0" lang="fi-FI" sz="400" b="1" i="0" u="none" strike="noStrike" kern="0" cap="none" spc="0" normalizeH="0" baseline="0" noProof="0" dirty="0">
              <a:ln>
                <a:noFill/>
              </a:ln>
              <a:solidFill>
                <a:srgbClr val="99CCFF"/>
              </a:solidFill>
              <a:effectLst/>
              <a:uLnTx/>
              <a:uFillTx/>
              <a:latin typeface="Arial" charset="0"/>
              <a:ea typeface="+mj-ea"/>
              <a:cs typeface="+mj-cs"/>
            </a:endParaRPr>
          </a:p>
        </p:txBody>
      </p:sp>
      <p:cxnSp>
        <p:nvCxnSpPr>
          <p:cNvPr id="9" name="Elbow Connector 8"/>
          <p:cNvCxnSpPr/>
          <p:nvPr/>
        </p:nvCxnSpPr>
        <p:spPr bwMode="auto">
          <a:xfrm rot="10800000">
            <a:off x="8040216" y="512676"/>
            <a:ext cx="1224136" cy="756084"/>
          </a:xfrm>
          <a:prstGeom prst="bentConnector3">
            <a:avLst>
              <a:gd name="adj1" fmla="val 50000"/>
            </a:avLst>
          </a:prstGeom>
          <a:solidFill>
            <a:schemeClr val="accent1"/>
          </a:solidFill>
          <a:ln w="25400" cap="flat" cmpd="sng" algn="ctr">
            <a:solidFill>
              <a:schemeClr val="tx2"/>
            </a:solidFill>
            <a:prstDash val="solid"/>
            <a:round/>
            <a:headEnd type="none" w="med" len="med"/>
            <a:tailEnd type="triangle"/>
          </a:ln>
          <a:effectLst/>
        </p:spPr>
      </p:cxnSp>
      <p:cxnSp>
        <p:nvCxnSpPr>
          <p:cNvPr id="27" name="Elbow Connector 26"/>
          <p:cNvCxnSpPr/>
          <p:nvPr/>
        </p:nvCxnSpPr>
        <p:spPr bwMode="auto">
          <a:xfrm rot="10800000">
            <a:off x="4223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sp>
        <p:nvSpPr>
          <p:cNvPr id="29" name="Rectangle 2"/>
          <p:cNvSpPr txBox="1">
            <a:spLocks noChangeArrowheads="1"/>
          </p:cNvSpPr>
          <p:nvPr/>
        </p:nvSpPr>
        <p:spPr bwMode="auto">
          <a:xfrm>
            <a:off x="1703512" y="2636912"/>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charset="0"/>
                <a:ea typeface="+mj-ea"/>
                <a:cs typeface="+mj-cs"/>
              </a:rPr>
              <a:t>CSR (business)</a:t>
            </a:r>
            <a:endParaRPr kumimoji="0" lang="fi-FI" sz="400" b="1" i="0" u="none" strike="noStrike" kern="0" cap="none" spc="0" normalizeH="0" baseline="0" noProof="0" dirty="0">
              <a:ln>
                <a:noFill/>
              </a:ln>
              <a:solidFill>
                <a:srgbClr val="99CCFF"/>
              </a:solidFill>
              <a:effectLst/>
              <a:uLnTx/>
              <a:uFillTx/>
              <a:latin typeface="Arial" charset="0"/>
              <a:ea typeface="+mj-ea"/>
              <a:cs typeface="+mj-cs"/>
            </a:endParaRPr>
          </a:p>
        </p:txBody>
      </p:sp>
      <p:sp>
        <p:nvSpPr>
          <p:cNvPr id="30" name="Rectangle 2"/>
          <p:cNvSpPr txBox="1">
            <a:spLocks noChangeArrowheads="1"/>
          </p:cNvSpPr>
          <p:nvPr/>
        </p:nvSpPr>
        <p:spPr bwMode="auto">
          <a:xfrm>
            <a:off x="1703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rgbClr val="FFFFFF"/>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rgbClr val="FFFFFF"/>
                </a:solidFill>
                <a:effectLst/>
                <a:uLnTx/>
                <a:uFillTx/>
                <a:latin typeface="Arial" charset="0"/>
                <a:ea typeface="+mj-ea"/>
                <a:cs typeface="+mj-cs"/>
              </a:rPr>
              <a:t>CSR (critical &amp; political)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rgbClr val="FFFFFF"/>
                </a:solidFill>
                <a:effectLst/>
                <a:uLnTx/>
                <a:uFillTx/>
                <a:latin typeface="Arial" charset="0"/>
                <a:ea typeface="+mj-ea"/>
                <a:cs typeface="+mj-cs"/>
              </a:rPr>
              <a:t> </a:t>
            </a:r>
          </a:p>
        </p:txBody>
      </p:sp>
      <p:sp>
        <p:nvSpPr>
          <p:cNvPr id="31" name="Rectangle 2"/>
          <p:cNvSpPr txBox="1">
            <a:spLocks noChangeArrowheads="1"/>
          </p:cNvSpPr>
          <p:nvPr/>
        </p:nvSpPr>
        <p:spPr bwMode="auto">
          <a:xfrm>
            <a:off x="6960096" y="2631374"/>
            <a:ext cx="3528392" cy="648072"/>
          </a:xfrm>
          <a:prstGeom prst="rect">
            <a:avLst/>
          </a:prstGeom>
          <a:noFill/>
          <a:ln w="25400">
            <a:solidFill>
              <a:schemeClr val="tx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Theories of justice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32" name="Rectangle 2"/>
          <p:cNvSpPr txBox="1">
            <a:spLocks noChangeArrowheads="1"/>
          </p:cNvSpPr>
          <p:nvPr/>
        </p:nvSpPr>
        <p:spPr bwMode="auto">
          <a:xfrm>
            <a:off x="6960096" y="3429000"/>
            <a:ext cx="3528392" cy="648072"/>
          </a:xfrm>
          <a:prstGeom prst="rect">
            <a:avLst/>
          </a:prstGeom>
          <a:noFill/>
          <a:ln w="25400">
            <a:solidFill>
              <a:srgbClr val="FFFF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rgbClr val="FFFF00"/>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rgbClr val="FFFF00"/>
                </a:solidFill>
                <a:effectLst/>
                <a:uLnTx/>
                <a:uFillTx/>
                <a:latin typeface="Arial" charset="0"/>
                <a:ea typeface="+mj-ea"/>
                <a:cs typeface="+mj-cs"/>
              </a:rPr>
              <a:t>Moral theories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rgbClr val="FFFF00"/>
                </a:solidFill>
                <a:effectLst/>
                <a:uLnTx/>
                <a:uFillTx/>
                <a:latin typeface="Arial" charset="0"/>
                <a:ea typeface="+mj-ea"/>
                <a:cs typeface="+mj-cs"/>
              </a:rPr>
              <a:t> </a:t>
            </a:r>
          </a:p>
        </p:txBody>
      </p:sp>
      <p:sp>
        <p:nvSpPr>
          <p:cNvPr id="33" name="Rectangle 2"/>
          <p:cNvSpPr txBox="1">
            <a:spLocks noChangeArrowheads="1"/>
          </p:cNvSpPr>
          <p:nvPr/>
        </p:nvSpPr>
        <p:spPr bwMode="auto">
          <a:xfrm>
            <a:off x="1703512"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tx1"/>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tx1"/>
                </a:solidFill>
                <a:effectLst/>
                <a:uLnTx/>
                <a:uFillTx/>
                <a:latin typeface="Arial" charset="0"/>
                <a:ea typeface="+mj-ea"/>
                <a:cs typeface="+mj-cs"/>
              </a:rPr>
              <a:t>Business ethics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tx1"/>
                </a:solidFill>
                <a:effectLst/>
                <a:uLnTx/>
                <a:uFillTx/>
                <a:latin typeface="Arial" charset="0"/>
                <a:ea typeface="+mj-ea"/>
                <a:cs typeface="+mj-cs"/>
              </a:rPr>
              <a:t> </a:t>
            </a:r>
          </a:p>
        </p:txBody>
      </p:sp>
      <p:sp>
        <p:nvSpPr>
          <p:cNvPr id="34" name="Rectangle 2"/>
          <p:cNvSpPr txBox="1">
            <a:spLocks noChangeArrowheads="1"/>
          </p:cNvSpPr>
          <p:nvPr/>
        </p:nvSpPr>
        <p:spPr bwMode="auto">
          <a:xfrm>
            <a:off x="6960096" y="4221088"/>
            <a:ext cx="3528392" cy="648072"/>
          </a:xfrm>
          <a:prstGeom prst="rect">
            <a:avLst/>
          </a:prstGeom>
          <a:noFill/>
          <a:ln w="25400">
            <a:solidFill>
              <a:schemeClr val="tx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Sustainability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cxnSp>
        <p:nvCxnSpPr>
          <p:cNvPr id="9216" name="Straight Connector 9215"/>
          <p:cNvCxnSpPr/>
          <p:nvPr/>
        </p:nvCxnSpPr>
        <p:spPr bwMode="auto">
          <a:xfrm>
            <a:off x="6119882" y="2528900"/>
            <a:ext cx="0" cy="2016224"/>
          </a:xfrm>
          <a:prstGeom prst="line">
            <a:avLst/>
          </a:prstGeom>
          <a:solidFill>
            <a:schemeClr val="accent1"/>
          </a:solidFill>
          <a:ln w="28575" cap="flat" cmpd="sng" algn="ctr">
            <a:solidFill>
              <a:schemeClr val="tx2"/>
            </a:solidFill>
            <a:prstDash val="solid"/>
            <a:round/>
            <a:headEnd type="none" w="med" len="med"/>
            <a:tailEnd type="none" w="med" len="med"/>
          </a:ln>
          <a:effectLst/>
        </p:spPr>
      </p:cxnSp>
      <p:cxnSp>
        <p:nvCxnSpPr>
          <p:cNvPr id="9219" name="Straight Connector 9218"/>
          <p:cNvCxnSpPr>
            <a:endCxn id="33" idx="3"/>
          </p:cNvCxnSpPr>
          <p:nvPr/>
        </p:nvCxnSpPr>
        <p:spPr bwMode="auto">
          <a:xfrm flipH="1">
            <a:off x="5231904"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6059996" y="4545124"/>
            <a:ext cx="900100" cy="0"/>
          </a:xfrm>
          <a:prstGeom prst="line">
            <a:avLst/>
          </a:prstGeom>
          <a:solidFill>
            <a:schemeClr val="accent1"/>
          </a:solidFill>
          <a:ln w="25400" cap="flat" cmpd="sng" algn="ctr">
            <a:solidFill>
              <a:schemeClr val="tx2"/>
            </a:solidFill>
            <a:prstDash val="solid"/>
            <a:round/>
            <a:headEnd type="none" w="med" len="med"/>
            <a:tailEnd type="none" w="med" len="med"/>
          </a:ln>
          <a:effectLst/>
        </p:spPr>
      </p:cxnSp>
      <p:cxnSp>
        <p:nvCxnSpPr>
          <p:cNvPr id="46" name="Straight Connector 45"/>
          <p:cNvCxnSpPr/>
          <p:nvPr/>
        </p:nvCxnSpPr>
        <p:spPr bwMode="auto">
          <a:xfrm flipH="1">
            <a:off x="5231904"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H="1">
            <a:off x="6059996" y="3789040"/>
            <a:ext cx="900100" cy="0"/>
          </a:xfrm>
          <a:prstGeom prst="line">
            <a:avLst/>
          </a:prstGeom>
          <a:solidFill>
            <a:schemeClr val="accent1"/>
          </a:solidFill>
          <a:ln w="25400" cap="flat" cmpd="sng" algn="ctr">
            <a:solidFill>
              <a:srgbClr val="FFFF00"/>
            </a:solidFill>
            <a:prstDash val="solid"/>
            <a:round/>
            <a:headEnd type="none" w="med" len="med"/>
            <a:tailEnd type="none" w="med" len="med"/>
          </a:ln>
          <a:effectLst/>
        </p:spPr>
      </p:cxnSp>
      <p:cxnSp>
        <p:nvCxnSpPr>
          <p:cNvPr id="48" name="Straight Connector 47"/>
          <p:cNvCxnSpPr/>
          <p:nvPr/>
        </p:nvCxnSpPr>
        <p:spPr bwMode="auto">
          <a:xfrm flipH="1">
            <a:off x="5231904"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H="1">
            <a:off x="6059996" y="2955410"/>
            <a:ext cx="900100" cy="0"/>
          </a:xfrm>
          <a:prstGeom prst="line">
            <a:avLst/>
          </a:prstGeom>
          <a:solidFill>
            <a:schemeClr val="accent1"/>
          </a:solidFill>
          <a:ln w="25400" cap="flat" cmpd="sng" algn="ctr">
            <a:solidFill>
              <a:schemeClr val="tx2"/>
            </a:solidFill>
            <a:prstDash val="solid"/>
            <a:round/>
            <a:headEnd type="none" w="med" len="med"/>
            <a:tailEnd type="none" w="med" len="med"/>
          </a:ln>
          <a:effectLst/>
        </p:spPr>
      </p:cxnSp>
      <p:cxnSp>
        <p:nvCxnSpPr>
          <p:cNvPr id="9227" name="Straight Arrow Connector 9226"/>
          <p:cNvCxnSpPr/>
          <p:nvPr/>
        </p:nvCxnSpPr>
        <p:spPr bwMode="auto">
          <a:xfrm flipV="1">
            <a:off x="6115252" y="2251439"/>
            <a:ext cx="379813" cy="294263"/>
          </a:xfrm>
          <a:prstGeom prst="straightConnector1">
            <a:avLst/>
          </a:prstGeom>
          <a:solidFill>
            <a:schemeClr val="accent1"/>
          </a:solidFill>
          <a:ln w="25400" cap="flat" cmpd="sng" algn="ctr">
            <a:solidFill>
              <a:schemeClr val="tx2"/>
            </a:solidFill>
            <a:prstDash val="solid"/>
            <a:round/>
            <a:headEnd type="none" w="med" len="med"/>
            <a:tailEnd type="triangle"/>
          </a:ln>
          <a:effectLst/>
        </p:spPr>
      </p:cxnSp>
      <p:cxnSp>
        <p:nvCxnSpPr>
          <p:cNvPr id="55" name="Straight Arrow Connector 54"/>
          <p:cNvCxnSpPr/>
          <p:nvPr/>
        </p:nvCxnSpPr>
        <p:spPr bwMode="auto">
          <a:xfrm flipH="1" flipV="1">
            <a:off x="5744701" y="2254871"/>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62" name="Rectangle 2"/>
          <p:cNvSpPr txBox="1">
            <a:spLocks noChangeArrowheads="1"/>
          </p:cNvSpPr>
          <p:nvPr/>
        </p:nvSpPr>
        <p:spPr bwMode="auto">
          <a:xfrm>
            <a:off x="1703512" y="5306746"/>
            <a:ext cx="8784976" cy="1290606"/>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3900" b="1" i="0" u="none" strike="noStrike" kern="0" cap="none" spc="0" normalizeH="0" baseline="0" noProof="0" dirty="0">
                <a:ln>
                  <a:noFill/>
                </a:ln>
                <a:solidFill>
                  <a:srgbClr val="FFFF99"/>
                </a:solidFill>
                <a:effectLst/>
                <a:uLnTx/>
                <a:uFillTx/>
                <a:latin typeface="Arial" charset="0"/>
                <a:ea typeface="+mj-ea"/>
                <a:cs typeface="+mj-cs"/>
              </a:rPr>
            </a:br>
            <a:r>
              <a:rPr kumimoji="0" lang="en-GB" sz="2200" b="1" i="0" u="none" strike="noStrike" kern="0" cap="none" spc="0" normalizeH="0" baseline="0" noProof="0" dirty="0">
                <a:ln>
                  <a:noFill/>
                </a:ln>
                <a:solidFill>
                  <a:srgbClr val="FFFFFF"/>
                </a:solidFill>
                <a:effectLst/>
                <a:uLnTx/>
                <a:uFillTx/>
                <a:latin typeface="Arial" charset="0"/>
                <a:ea typeface="+mj-ea"/>
                <a:cs typeface="+mj-cs"/>
              </a:rPr>
              <a:t>The background in the different approaches and theories will be provided by lectures, guest lectures, and reading material.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rgbClr val="FFFFFF"/>
                </a:solidFill>
                <a:effectLst/>
                <a:uLnTx/>
                <a:uFillTx/>
                <a:latin typeface="Arial" charset="0"/>
                <a:ea typeface="+mj-ea"/>
                <a:cs typeface="+mj-cs"/>
              </a:rPr>
              <a:t>Everything is geared towards your investigation and reporting. </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400" b="1" i="0" u="none" strike="noStrike" kern="0" cap="none" spc="0" normalizeH="0" baseline="0" noProof="0" dirty="0">
                <a:ln>
                  <a:noFill/>
                </a:ln>
                <a:solidFill>
                  <a:srgbClr val="FFFF99"/>
                </a:solidFill>
                <a:effectLst/>
                <a:uLnTx/>
                <a:uFillTx/>
                <a:latin typeface="Arial" charset="0"/>
                <a:ea typeface="+mj-ea"/>
                <a:cs typeface="+mj-cs"/>
              </a:rPr>
            </a:br>
            <a:r>
              <a:rPr kumimoji="0" lang="fi-FI" sz="3800" b="1" i="0" u="none" strike="noStrike" kern="0" cap="none" spc="0" normalizeH="0" baseline="0" noProof="0" dirty="0">
                <a:ln>
                  <a:noFill/>
                </a:ln>
                <a:solidFill>
                  <a:srgbClr val="FFFF99"/>
                </a:solidFill>
                <a:effectLst/>
                <a:uLnTx/>
                <a:uFillTx/>
                <a:latin typeface="Arial" charset="0"/>
                <a:ea typeface="+mj-ea"/>
                <a:cs typeface="+mj-cs"/>
              </a:rPr>
              <a:t> </a:t>
            </a:r>
            <a:endParaRPr kumimoji="0" lang="fi-FI" sz="3800" b="1" i="0" u="none" strike="noStrike" kern="0" cap="none" spc="0" normalizeH="0" baseline="0" noProof="0" dirty="0">
              <a:ln>
                <a:noFill/>
              </a:ln>
              <a:solidFill>
                <a:srgbClr val="99CCFF"/>
              </a:solidFill>
              <a:effectLst/>
              <a:uLnTx/>
              <a:uFillTx/>
              <a:latin typeface="Arial" charset="0"/>
              <a:ea typeface="+mj-ea"/>
              <a:cs typeface="+mj-cs"/>
            </a:endParaRPr>
          </a:p>
        </p:txBody>
      </p:sp>
      <p:cxnSp>
        <p:nvCxnSpPr>
          <p:cNvPr id="63" name="Straight Arrow Connector 62"/>
          <p:cNvCxnSpPr/>
          <p:nvPr/>
        </p:nvCxnSpPr>
        <p:spPr bwMode="auto">
          <a:xfrm flipV="1">
            <a:off x="6115048" y="5013177"/>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4" name="Straight Arrow Connector 63"/>
          <p:cNvCxnSpPr/>
          <p:nvPr/>
        </p:nvCxnSpPr>
        <p:spPr bwMode="auto">
          <a:xfrm flipH="1" flipV="1">
            <a:off x="5744497" y="5016609"/>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5" name="Straight Arrow Connector 64"/>
          <p:cNvCxnSpPr/>
          <p:nvPr/>
        </p:nvCxnSpPr>
        <p:spPr bwMode="auto">
          <a:xfrm flipV="1">
            <a:off x="7228059" y="5006545"/>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6" name="Straight Arrow Connector 65"/>
          <p:cNvCxnSpPr/>
          <p:nvPr/>
        </p:nvCxnSpPr>
        <p:spPr bwMode="auto">
          <a:xfrm flipH="1" flipV="1">
            <a:off x="4655840" y="5009977"/>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7" name="Straight Arrow Connector 66"/>
          <p:cNvCxnSpPr/>
          <p:nvPr/>
        </p:nvCxnSpPr>
        <p:spPr bwMode="auto">
          <a:xfrm flipV="1">
            <a:off x="8272472" y="5013177"/>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8" name="Straight Arrow Connector 67"/>
          <p:cNvCxnSpPr/>
          <p:nvPr/>
        </p:nvCxnSpPr>
        <p:spPr bwMode="auto">
          <a:xfrm flipH="1" flipV="1">
            <a:off x="3628180" y="5031663"/>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35" name="Straight Connector 34"/>
          <p:cNvCxnSpPr/>
          <p:nvPr/>
        </p:nvCxnSpPr>
        <p:spPr bwMode="auto">
          <a:xfrm>
            <a:off x="6115047" y="3789040"/>
            <a:ext cx="0" cy="756000"/>
          </a:xfrm>
          <a:prstGeom prst="line">
            <a:avLst/>
          </a:prstGeom>
          <a:solidFill>
            <a:schemeClr val="accent1"/>
          </a:solidFill>
          <a:ln w="28575" cap="flat" cmpd="sng" algn="ctr">
            <a:solidFill>
              <a:srgbClr val="FFFF00"/>
            </a:solidFill>
            <a:prstDash val="solid"/>
            <a:round/>
            <a:headEnd type="none" w="med" len="med"/>
            <a:tailEnd type="none" w="med" len="med"/>
          </a:ln>
          <a:effectLst/>
        </p:spPr>
      </p:cxnSp>
      <p:pic>
        <p:nvPicPr>
          <p:cNvPr id="7" name="Audio 6">
            <a:hlinkClick r:id="" action="ppaction://media"/>
            <a:extLst>
              <a:ext uri="{FF2B5EF4-FFF2-40B4-BE49-F238E27FC236}">
                <a16:creationId xmlns:a16="http://schemas.microsoft.com/office/drawing/2014/main" id="{DD8C14C5-64CB-47D6-96F9-33B3B26791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444244131"/>
      </p:ext>
    </p:extLst>
  </p:cSld>
  <p:clrMapOvr>
    <a:masterClrMapping/>
  </p:clrMapOvr>
  <p:transition spd="med" advTm="90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168008" y="1268760"/>
            <a:ext cx="4320480" cy="936104"/>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2000" b="1" i="0" u="none" strike="noStrike" kern="0" cap="none" spc="0" normalizeH="0" baseline="0" noProof="0" dirty="0">
                <a:ln>
                  <a:noFill/>
                </a:ln>
                <a:solidFill>
                  <a:schemeClr val="bg2"/>
                </a:solidFill>
                <a:effectLst/>
                <a:uLnTx/>
                <a:uFillTx/>
                <a:latin typeface="Arial" charset="0"/>
                <a:ea typeface="+mj-ea"/>
                <a:cs typeface="+mj-cs"/>
              </a:rPr>
            </a:br>
            <a:endParaRPr kumimoji="0" lang="en-GB" sz="20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What other reasons could be given in particular cases?</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400" b="1" i="0" u="none" strike="noStrike" kern="0" cap="none" spc="0" normalizeH="0" baseline="0" noProof="0" dirty="0">
                <a:ln>
                  <a:noFill/>
                </a:ln>
                <a:solidFill>
                  <a:schemeClr val="bg2"/>
                </a:solidFill>
                <a:effectLst/>
                <a:uLnTx/>
                <a:uFillTx/>
                <a:latin typeface="Arial" charset="0"/>
                <a:ea typeface="+mj-ea"/>
                <a:cs typeface="+mj-cs"/>
              </a:rPr>
            </a:br>
            <a:r>
              <a:rPr kumimoji="0" lang="fi-FI" sz="38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6" name="Rectangle 2"/>
          <p:cNvSpPr txBox="1">
            <a:spLocks noChangeArrowheads="1"/>
          </p:cNvSpPr>
          <p:nvPr/>
        </p:nvSpPr>
        <p:spPr bwMode="auto">
          <a:xfrm>
            <a:off x="1703512" y="1268760"/>
            <a:ext cx="4320480" cy="936104"/>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1600" b="1" i="0" u="none" strike="noStrike" kern="0" cap="none" spc="0" normalizeH="0" baseline="0" noProof="0" dirty="0">
                <a:ln>
                  <a:noFill/>
                </a:ln>
                <a:solidFill>
                  <a:schemeClr val="bg2"/>
                </a:solidFill>
                <a:effectLst/>
                <a:uLnTx/>
                <a:uFillTx/>
                <a:latin typeface="Arial" charset="0"/>
                <a:ea typeface="+mj-ea"/>
                <a:cs typeface="+mj-cs"/>
              </a:rPr>
            </a:br>
            <a:endParaRPr kumimoji="0" lang="en-GB" sz="16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4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What are the reasons given by the CE in particular cases?</a:t>
            </a:r>
            <a:br>
              <a:rPr kumimoji="0" lang="en-GB" sz="400" b="1" i="0" u="none" strike="noStrike" kern="0" cap="none" spc="0" normalizeH="0" baseline="0" noProof="0" dirty="0">
                <a:ln>
                  <a:noFill/>
                </a:ln>
                <a:solidFill>
                  <a:schemeClr val="bg2"/>
                </a:solidFill>
                <a:effectLst/>
                <a:uLnTx/>
                <a:uFillTx/>
                <a:latin typeface="Arial" charset="0"/>
                <a:ea typeface="+mj-ea"/>
                <a:cs typeface="+mj-cs"/>
              </a:rPr>
            </a:br>
            <a:r>
              <a:rPr kumimoji="0" lang="fi-FI" sz="38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8" name="Rectangle 2"/>
          <p:cNvSpPr txBox="1">
            <a:spLocks noChangeArrowheads="1"/>
          </p:cNvSpPr>
          <p:nvPr/>
        </p:nvSpPr>
        <p:spPr bwMode="auto">
          <a:xfrm>
            <a:off x="4367808" y="188640"/>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Find out and report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cxnSp>
        <p:nvCxnSpPr>
          <p:cNvPr id="9" name="Elbow Connector 8"/>
          <p:cNvCxnSpPr/>
          <p:nvPr/>
        </p:nvCxnSpPr>
        <p:spPr bwMode="auto">
          <a:xfrm rot="10800000">
            <a:off x="8040216" y="512676"/>
            <a:ext cx="1224136" cy="756084"/>
          </a:xfrm>
          <a:prstGeom prst="bentConnector3">
            <a:avLst>
              <a:gd name="adj1" fmla="val 50000"/>
            </a:avLst>
          </a:prstGeom>
          <a:solidFill>
            <a:schemeClr val="accent1"/>
          </a:solidFill>
          <a:ln w="25400" cap="flat" cmpd="sng" algn="ctr">
            <a:solidFill>
              <a:schemeClr val="bg2"/>
            </a:solidFill>
            <a:prstDash val="solid"/>
            <a:round/>
            <a:headEnd type="none" w="med" len="med"/>
            <a:tailEnd type="triangle"/>
          </a:ln>
          <a:effectLst/>
        </p:spPr>
      </p:cxnSp>
      <p:cxnSp>
        <p:nvCxnSpPr>
          <p:cNvPr id="27" name="Elbow Connector 26"/>
          <p:cNvCxnSpPr/>
          <p:nvPr/>
        </p:nvCxnSpPr>
        <p:spPr bwMode="auto">
          <a:xfrm rot="10800000">
            <a:off x="4223792" y="512675"/>
            <a:ext cx="1224136" cy="756084"/>
          </a:xfrm>
          <a:prstGeom prst="bentConnector3">
            <a:avLst>
              <a:gd name="adj1" fmla="val 152218"/>
            </a:avLst>
          </a:prstGeom>
          <a:solidFill>
            <a:schemeClr val="accent1"/>
          </a:solidFill>
          <a:ln w="25400" cap="flat" cmpd="sng" algn="ctr">
            <a:solidFill>
              <a:schemeClr val="bg2"/>
            </a:solidFill>
            <a:prstDash val="solid"/>
            <a:round/>
            <a:headEnd type="none" w="med" len="med"/>
            <a:tailEnd type="triangle"/>
          </a:ln>
          <a:effectLst/>
        </p:spPr>
      </p:cxnSp>
      <p:sp>
        <p:nvSpPr>
          <p:cNvPr id="29" name="Rectangle 2"/>
          <p:cNvSpPr txBox="1">
            <a:spLocks noChangeArrowheads="1"/>
          </p:cNvSpPr>
          <p:nvPr/>
        </p:nvSpPr>
        <p:spPr bwMode="auto">
          <a:xfrm>
            <a:off x="1703512" y="2636912"/>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solidFill>
                  <a:schemeClr val="bg2"/>
                </a:solidFill>
                <a:effectLst/>
                <a:uLnTx/>
                <a:uFillTx/>
                <a:latin typeface="Arial" charset="0"/>
                <a:ea typeface="+mj-ea"/>
                <a:cs typeface="+mj-cs"/>
              </a:rPr>
              <a:t>CSR (business)</a:t>
            </a:r>
            <a:endParaRPr kumimoji="0" lang="fi-FI" sz="400" b="1" i="0" u="none" strike="noStrike" kern="0" cap="none" spc="0" normalizeH="0" baseline="0" noProof="0" dirty="0">
              <a:ln>
                <a:noFill/>
              </a:ln>
              <a:solidFill>
                <a:schemeClr val="bg2"/>
              </a:solidFill>
              <a:effectLst/>
              <a:uLnTx/>
              <a:uFillTx/>
              <a:latin typeface="Arial" charset="0"/>
              <a:ea typeface="+mj-ea"/>
              <a:cs typeface="+mj-cs"/>
            </a:endParaRPr>
          </a:p>
        </p:txBody>
      </p:sp>
      <p:sp>
        <p:nvSpPr>
          <p:cNvPr id="30" name="Rectangle 2"/>
          <p:cNvSpPr txBox="1">
            <a:spLocks noChangeArrowheads="1"/>
          </p:cNvSpPr>
          <p:nvPr/>
        </p:nvSpPr>
        <p:spPr bwMode="auto">
          <a:xfrm>
            <a:off x="1703512" y="3429000"/>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CSR (critical &amp; political)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31" name="Rectangle 2"/>
          <p:cNvSpPr txBox="1">
            <a:spLocks noChangeArrowheads="1"/>
          </p:cNvSpPr>
          <p:nvPr/>
        </p:nvSpPr>
        <p:spPr bwMode="auto">
          <a:xfrm>
            <a:off x="6960096" y="2631374"/>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Theories of justice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32" name="Rectangle 2"/>
          <p:cNvSpPr txBox="1">
            <a:spLocks noChangeArrowheads="1"/>
          </p:cNvSpPr>
          <p:nvPr/>
        </p:nvSpPr>
        <p:spPr bwMode="auto">
          <a:xfrm>
            <a:off x="6960096" y="3429000"/>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Moral theories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33" name="Rectangle 2"/>
          <p:cNvSpPr txBox="1">
            <a:spLocks noChangeArrowheads="1"/>
          </p:cNvSpPr>
          <p:nvPr/>
        </p:nvSpPr>
        <p:spPr bwMode="auto">
          <a:xfrm>
            <a:off x="1703512" y="4221088"/>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Business ethics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sp>
        <p:nvSpPr>
          <p:cNvPr id="34" name="Rectangle 2"/>
          <p:cNvSpPr txBox="1">
            <a:spLocks noChangeArrowheads="1"/>
          </p:cNvSpPr>
          <p:nvPr/>
        </p:nvSpPr>
        <p:spPr bwMode="auto">
          <a:xfrm>
            <a:off x="6960096" y="4221088"/>
            <a:ext cx="3528392" cy="648072"/>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 b="1" i="0" u="none" strike="noStrike" kern="0" cap="none" spc="0" normalizeH="0" baseline="0" noProof="0" dirty="0">
              <a:ln>
                <a:noFill/>
              </a:ln>
              <a:solidFill>
                <a:schemeClr val="bg2"/>
              </a:solidFill>
              <a:effectLst/>
              <a:uLnTx/>
              <a:uFillTx/>
              <a:latin typeface="Arial"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Sustainability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00" b="1" i="0" u="none" strike="noStrike" kern="0" cap="none" spc="0" normalizeH="0" baseline="0" noProof="0" dirty="0">
                <a:ln>
                  <a:noFill/>
                </a:ln>
                <a:solidFill>
                  <a:schemeClr val="bg2"/>
                </a:solidFill>
                <a:effectLst/>
                <a:uLnTx/>
                <a:uFillTx/>
                <a:latin typeface="Arial" charset="0"/>
                <a:ea typeface="+mj-ea"/>
                <a:cs typeface="+mj-cs"/>
              </a:rPr>
              <a:t> </a:t>
            </a:r>
          </a:p>
        </p:txBody>
      </p:sp>
      <p:cxnSp>
        <p:nvCxnSpPr>
          <p:cNvPr id="9216" name="Straight Connector 9215"/>
          <p:cNvCxnSpPr/>
          <p:nvPr/>
        </p:nvCxnSpPr>
        <p:spPr bwMode="auto">
          <a:xfrm>
            <a:off x="6119882" y="2528900"/>
            <a:ext cx="0" cy="2016224"/>
          </a:xfrm>
          <a:prstGeom prst="line">
            <a:avLst/>
          </a:prstGeom>
          <a:solidFill>
            <a:schemeClr val="accent1"/>
          </a:solidFill>
          <a:ln w="28575" cap="flat" cmpd="sng" algn="ctr">
            <a:solidFill>
              <a:schemeClr val="bg2"/>
            </a:solidFill>
            <a:prstDash val="solid"/>
            <a:round/>
            <a:headEnd type="none" w="med" len="med"/>
            <a:tailEnd type="none" w="med" len="med"/>
          </a:ln>
          <a:effectLst/>
        </p:spPr>
      </p:cxnSp>
      <p:cxnSp>
        <p:nvCxnSpPr>
          <p:cNvPr id="9219" name="Straight Connector 9218"/>
          <p:cNvCxnSpPr>
            <a:endCxn id="33" idx="3"/>
          </p:cNvCxnSpPr>
          <p:nvPr/>
        </p:nvCxnSpPr>
        <p:spPr bwMode="auto">
          <a:xfrm flipH="1">
            <a:off x="5231904" y="4545124"/>
            <a:ext cx="900100" cy="0"/>
          </a:xfrm>
          <a:prstGeom prst="line">
            <a:avLst/>
          </a:prstGeom>
          <a:solidFill>
            <a:schemeClr val="accent1"/>
          </a:solidFill>
          <a:ln w="25400" cap="flat" cmpd="sng" algn="ctr">
            <a:solidFill>
              <a:schemeClr val="bg2"/>
            </a:solidFill>
            <a:prstDash val="solid"/>
            <a:round/>
            <a:headEnd type="none" w="med" len="med"/>
            <a:tailEnd type="none" w="med" len="med"/>
          </a:ln>
          <a:effectLst/>
        </p:spPr>
      </p:cxnSp>
      <p:cxnSp>
        <p:nvCxnSpPr>
          <p:cNvPr id="45" name="Straight Connector 44"/>
          <p:cNvCxnSpPr/>
          <p:nvPr/>
        </p:nvCxnSpPr>
        <p:spPr bwMode="auto">
          <a:xfrm flipH="1">
            <a:off x="6059996" y="4545124"/>
            <a:ext cx="900100" cy="0"/>
          </a:xfrm>
          <a:prstGeom prst="line">
            <a:avLst/>
          </a:prstGeom>
          <a:solidFill>
            <a:schemeClr val="accent1"/>
          </a:solidFill>
          <a:ln w="25400" cap="flat" cmpd="sng" algn="ctr">
            <a:solidFill>
              <a:schemeClr val="bg2"/>
            </a:solidFill>
            <a:prstDash val="solid"/>
            <a:round/>
            <a:headEnd type="none" w="med" len="med"/>
            <a:tailEnd type="none" w="med" len="med"/>
          </a:ln>
          <a:effectLst/>
        </p:spPr>
      </p:cxnSp>
      <p:cxnSp>
        <p:nvCxnSpPr>
          <p:cNvPr id="46" name="Straight Connector 45"/>
          <p:cNvCxnSpPr/>
          <p:nvPr/>
        </p:nvCxnSpPr>
        <p:spPr bwMode="auto">
          <a:xfrm flipH="1">
            <a:off x="5231904" y="3789040"/>
            <a:ext cx="900100" cy="0"/>
          </a:xfrm>
          <a:prstGeom prst="line">
            <a:avLst/>
          </a:prstGeom>
          <a:solidFill>
            <a:schemeClr val="accent1"/>
          </a:solidFill>
          <a:ln w="25400" cap="flat" cmpd="sng" algn="ctr">
            <a:solidFill>
              <a:schemeClr val="bg2"/>
            </a:solidFill>
            <a:prstDash val="solid"/>
            <a:round/>
            <a:headEnd type="none" w="med" len="med"/>
            <a:tailEnd type="none" w="med" len="med"/>
          </a:ln>
          <a:effectLst/>
        </p:spPr>
      </p:cxnSp>
      <p:cxnSp>
        <p:nvCxnSpPr>
          <p:cNvPr id="47" name="Straight Connector 46"/>
          <p:cNvCxnSpPr/>
          <p:nvPr/>
        </p:nvCxnSpPr>
        <p:spPr bwMode="auto">
          <a:xfrm flipH="1">
            <a:off x="6059996" y="3789040"/>
            <a:ext cx="900100" cy="0"/>
          </a:xfrm>
          <a:prstGeom prst="line">
            <a:avLst/>
          </a:prstGeom>
          <a:solidFill>
            <a:schemeClr val="accent1"/>
          </a:solidFill>
          <a:ln w="25400" cap="flat" cmpd="sng" algn="ctr">
            <a:solidFill>
              <a:schemeClr val="bg2"/>
            </a:solidFill>
            <a:prstDash val="solid"/>
            <a:round/>
            <a:headEnd type="none" w="med" len="med"/>
            <a:tailEnd type="none" w="med" len="med"/>
          </a:ln>
          <a:effectLst/>
        </p:spPr>
      </p:cxnSp>
      <p:cxnSp>
        <p:nvCxnSpPr>
          <p:cNvPr id="48" name="Straight Connector 47"/>
          <p:cNvCxnSpPr/>
          <p:nvPr/>
        </p:nvCxnSpPr>
        <p:spPr bwMode="auto">
          <a:xfrm flipH="1">
            <a:off x="5231904" y="2955410"/>
            <a:ext cx="900100" cy="0"/>
          </a:xfrm>
          <a:prstGeom prst="line">
            <a:avLst/>
          </a:prstGeom>
          <a:solidFill>
            <a:schemeClr val="accent1"/>
          </a:solidFill>
          <a:ln w="25400" cap="flat" cmpd="sng" algn="ctr">
            <a:solidFill>
              <a:schemeClr val="bg2"/>
            </a:solidFill>
            <a:prstDash val="solid"/>
            <a:round/>
            <a:headEnd type="none" w="med" len="med"/>
            <a:tailEnd type="none" w="med" len="med"/>
          </a:ln>
          <a:effectLst/>
        </p:spPr>
      </p:cxnSp>
      <p:cxnSp>
        <p:nvCxnSpPr>
          <p:cNvPr id="49" name="Straight Connector 48"/>
          <p:cNvCxnSpPr/>
          <p:nvPr/>
        </p:nvCxnSpPr>
        <p:spPr bwMode="auto">
          <a:xfrm flipH="1">
            <a:off x="6059996" y="2955410"/>
            <a:ext cx="900100" cy="0"/>
          </a:xfrm>
          <a:prstGeom prst="line">
            <a:avLst/>
          </a:prstGeom>
          <a:solidFill>
            <a:schemeClr val="accent1"/>
          </a:solidFill>
          <a:ln w="25400" cap="flat" cmpd="sng" algn="ctr">
            <a:solidFill>
              <a:schemeClr val="bg2"/>
            </a:solidFill>
            <a:prstDash val="solid"/>
            <a:round/>
            <a:headEnd type="none" w="med" len="med"/>
            <a:tailEnd type="none" w="med" len="med"/>
          </a:ln>
          <a:effectLst/>
        </p:spPr>
      </p:cxnSp>
      <p:cxnSp>
        <p:nvCxnSpPr>
          <p:cNvPr id="9227" name="Straight Arrow Connector 9226"/>
          <p:cNvCxnSpPr/>
          <p:nvPr/>
        </p:nvCxnSpPr>
        <p:spPr bwMode="auto">
          <a:xfrm flipV="1">
            <a:off x="6115252" y="2251439"/>
            <a:ext cx="379813" cy="294263"/>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55" name="Straight Arrow Connector 54"/>
          <p:cNvCxnSpPr/>
          <p:nvPr/>
        </p:nvCxnSpPr>
        <p:spPr bwMode="auto">
          <a:xfrm flipH="1" flipV="1">
            <a:off x="5744701" y="2254871"/>
            <a:ext cx="363060" cy="278261"/>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sp>
        <p:nvSpPr>
          <p:cNvPr id="62" name="Rectangle 2"/>
          <p:cNvSpPr txBox="1">
            <a:spLocks noChangeArrowheads="1"/>
          </p:cNvSpPr>
          <p:nvPr/>
        </p:nvSpPr>
        <p:spPr bwMode="auto">
          <a:xfrm>
            <a:off x="1703512" y="5306746"/>
            <a:ext cx="8784976" cy="1290606"/>
          </a:xfrm>
          <a:prstGeom prst="rect">
            <a:avLst/>
          </a:prstGeom>
          <a:noFill/>
          <a:ln w="25400">
            <a:solidFill>
              <a:schemeClr val="bg2"/>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3900" b="1" i="0" u="none" strike="noStrike" kern="0" cap="none" spc="0" normalizeH="0" baseline="0" noProof="0" dirty="0">
                <a:ln>
                  <a:noFill/>
                </a:ln>
                <a:solidFill>
                  <a:schemeClr val="bg2"/>
                </a:solidFill>
                <a:effectLst/>
                <a:uLnTx/>
                <a:uFillTx/>
                <a:latin typeface="Arial" charset="0"/>
                <a:ea typeface="+mj-ea"/>
                <a:cs typeface="+mj-cs"/>
              </a:rPr>
            </a:br>
            <a:r>
              <a:rPr kumimoji="0" lang="en-GB" sz="2200" b="1" i="0" u="none" strike="noStrike" kern="0" cap="none" spc="0" normalizeH="0" baseline="0" noProof="0" dirty="0">
                <a:ln>
                  <a:noFill/>
                </a:ln>
                <a:solidFill>
                  <a:schemeClr val="bg2"/>
                </a:solidFill>
                <a:effectLst/>
                <a:uLnTx/>
                <a:uFillTx/>
                <a:latin typeface="Arial" charset="0"/>
                <a:ea typeface="+mj-ea"/>
                <a:cs typeface="+mj-cs"/>
              </a:rPr>
              <a:t>The background in the different approaches and theories will be provided by lectures, guest lectures, and reading material.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1" i="0" u="none" strike="noStrike" kern="0" cap="none" spc="0" normalizeH="0" baseline="0" noProof="0" dirty="0">
                <a:ln>
                  <a:noFill/>
                </a:ln>
                <a:solidFill>
                  <a:schemeClr val="bg2"/>
                </a:solidFill>
                <a:effectLst/>
                <a:uLnTx/>
                <a:uFillTx/>
                <a:latin typeface="Arial" charset="0"/>
                <a:ea typeface="+mj-ea"/>
                <a:cs typeface="+mj-cs"/>
              </a:rPr>
              <a:t>Everything is geared towards your investigation and reporting. </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400" b="1" i="0" u="none" strike="noStrike" kern="0" cap="none" spc="0" normalizeH="0" baseline="0" noProof="0" dirty="0">
                <a:ln>
                  <a:noFill/>
                </a:ln>
                <a:solidFill>
                  <a:schemeClr val="bg2"/>
                </a:solidFill>
                <a:effectLst/>
                <a:uLnTx/>
                <a:uFillTx/>
                <a:latin typeface="Arial" charset="0"/>
                <a:ea typeface="+mj-ea"/>
                <a:cs typeface="+mj-cs"/>
              </a:rPr>
            </a:br>
            <a:r>
              <a:rPr kumimoji="0" lang="fi-FI" sz="3800" b="1" i="0" u="none" strike="noStrike" kern="0" cap="none" spc="0" normalizeH="0" baseline="0" noProof="0" dirty="0">
                <a:ln>
                  <a:noFill/>
                </a:ln>
                <a:solidFill>
                  <a:schemeClr val="bg2"/>
                </a:solidFill>
                <a:effectLst/>
                <a:uLnTx/>
                <a:uFillTx/>
                <a:latin typeface="Arial" charset="0"/>
                <a:ea typeface="+mj-ea"/>
                <a:cs typeface="+mj-cs"/>
              </a:rPr>
              <a:t> </a:t>
            </a:r>
          </a:p>
        </p:txBody>
      </p:sp>
      <p:cxnSp>
        <p:nvCxnSpPr>
          <p:cNvPr id="63" name="Straight Arrow Connector 62"/>
          <p:cNvCxnSpPr/>
          <p:nvPr/>
        </p:nvCxnSpPr>
        <p:spPr bwMode="auto">
          <a:xfrm flipV="1">
            <a:off x="6115048" y="5013177"/>
            <a:ext cx="379813" cy="294263"/>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64" name="Straight Arrow Connector 63"/>
          <p:cNvCxnSpPr/>
          <p:nvPr/>
        </p:nvCxnSpPr>
        <p:spPr bwMode="auto">
          <a:xfrm flipH="1" flipV="1">
            <a:off x="5744497" y="5016609"/>
            <a:ext cx="363060" cy="278261"/>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65" name="Straight Arrow Connector 64"/>
          <p:cNvCxnSpPr/>
          <p:nvPr/>
        </p:nvCxnSpPr>
        <p:spPr bwMode="auto">
          <a:xfrm flipV="1">
            <a:off x="7228059" y="5006545"/>
            <a:ext cx="379813" cy="294263"/>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66" name="Straight Arrow Connector 65"/>
          <p:cNvCxnSpPr/>
          <p:nvPr/>
        </p:nvCxnSpPr>
        <p:spPr bwMode="auto">
          <a:xfrm flipH="1" flipV="1">
            <a:off x="4655840" y="5009977"/>
            <a:ext cx="363060" cy="278261"/>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67" name="Straight Arrow Connector 66"/>
          <p:cNvCxnSpPr/>
          <p:nvPr/>
        </p:nvCxnSpPr>
        <p:spPr bwMode="auto">
          <a:xfrm flipV="1">
            <a:off x="8272472" y="5013177"/>
            <a:ext cx="379813" cy="294263"/>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68" name="Straight Arrow Connector 67"/>
          <p:cNvCxnSpPr/>
          <p:nvPr/>
        </p:nvCxnSpPr>
        <p:spPr bwMode="auto">
          <a:xfrm flipH="1" flipV="1">
            <a:off x="3628180" y="5031663"/>
            <a:ext cx="363060" cy="278261"/>
          </a:xfrm>
          <a:prstGeom prst="straightConnector1">
            <a:avLst/>
          </a:prstGeom>
          <a:solidFill>
            <a:schemeClr val="accent1"/>
          </a:solidFill>
          <a:ln w="25400" cap="flat" cmpd="sng" algn="ctr">
            <a:solidFill>
              <a:schemeClr val="bg2"/>
            </a:solidFill>
            <a:prstDash val="solid"/>
            <a:round/>
            <a:headEnd type="none" w="med" len="med"/>
            <a:tailEnd type="triangle"/>
          </a:ln>
          <a:effectLst/>
        </p:spPr>
      </p:cxnSp>
      <p:cxnSp>
        <p:nvCxnSpPr>
          <p:cNvPr id="35" name="Straight Connector 34"/>
          <p:cNvCxnSpPr/>
          <p:nvPr/>
        </p:nvCxnSpPr>
        <p:spPr bwMode="auto">
          <a:xfrm>
            <a:off x="6115047" y="3789040"/>
            <a:ext cx="0" cy="756000"/>
          </a:xfrm>
          <a:prstGeom prst="line">
            <a:avLst/>
          </a:prstGeom>
          <a:solidFill>
            <a:schemeClr val="accent1"/>
          </a:solidFill>
          <a:ln w="28575" cap="flat" cmpd="sng" algn="ctr">
            <a:solidFill>
              <a:schemeClr val="bg2"/>
            </a:solidFill>
            <a:prstDash val="solid"/>
            <a:round/>
            <a:headEnd type="none" w="med" len="med"/>
            <a:tailEnd type="none" w="med" len="med"/>
          </a:ln>
          <a:effectLst/>
        </p:spPr>
      </p:cxnSp>
      <p:pic>
        <p:nvPicPr>
          <p:cNvPr id="2" name="Audio 1">
            <a:hlinkClick r:id="" action="ppaction://media"/>
            <a:extLst>
              <a:ext uri="{FF2B5EF4-FFF2-40B4-BE49-F238E27FC236}">
                <a16:creationId xmlns:a16="http://schemas.microsoft.com/office/drawing/2014/main" id="{05DD6BB2-C9B7-408B-90C2-96AB2E29B2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2928030666"/>
      </p:ext>
    </p:extLst>
  </p:cSld>
  <p:clrMapOvr>
    <a:masterClrMapping/>
  </p:clrMapOvr>
  <p:transition spd="med" advTm="158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8232AC-E9C9-4CDA-89E6-83A65EAF1F6F}"/>
              </a:ext>
            </a:extLst>
          </p:cNvPr>
          <p:cNvSpPr/>
          <p:nvPr/>
        </p:nvSpPr>
        <p:spPr>
          <a:xfrm>
            <a:off x="0" y="19539"/>
            <a:ext cx="12192000" cy="12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lumMod val="50000"/>
                  </a:schemeClr>
                </a:solidFill>
                <a:latin typeface="Arial" panose="020B0604020202020204" pitchFamily="34" charset="0"/>
                <a:cs typeface="Arial" panose="020B0604020202020204" pitchFamily="34" charset="0"/>
              </a:rPr>
              <a:t>Homework assignment</a:t>
            </a:r>
            <a:endParaRPr lang="LID4096" sz="3600" b="1" dirty="0">
              <a:solidFill>
                <a:schemeClr val="accent5">
                  <a:lumMod val="50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5E2AB7F-EC8B-4340-9924-9186CCD06C1B}"/>
              </a:ext>
            </a:extLst>
          </p:cNvPr>
          <p:cNvSpPr/>
          <p:nvPr/>
        </p:nvSpPr>
        <p:spPr>
          <a:xfrm>
            <a:off x="1117599" y="1219202"/>
            <a:ext cx="9855201" cy="5205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b="1" dirty="0">
                <a:solidFill>
                  <a:schemeClr val="accent5">
                    <a:lumMod val="50000"/>
                  </a:schemeClr>
                </a:solidFill>
                <a:latin typeface="Arial" panose="020B0604020202020204" pitchFamily="34" charset="0"/>
                <a:cs typeface="Arial" panose="020B0604020202020204" pitchFamily="34" charset="0"/>
              </a:rPr>
              <a:t>In this lecture, I have given you an idea of how “sustainability” thinking can, in the context of bioeconomy, concentrate either on “economic sustainability” or on “ecologico-social equality”.</a:t>
            </a:r>
          </a:p>
          <a:p>
            <a:pPr marL="342900" indent="-342900">
              <a:buFont typeface="Arial" panose="020B0604020202020204" pitchFamily="34" charset="0"/>
              <a:buChar char="•"/>
            </a:pPr>
            <a:endParaRPr lang="en-GB" sz="1600" b="1" dirty="0">
              <a:solidFill>
                <a:schemeClr val="accent5">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a:solidFill>
                  <a:schemeClr val="accent5">
                    <a:lumMod val="50000"/>
                  </a:schemeClr>
                </a:solidFill>
                <a:latin typeface="Arial" panose="020B0604020202020204" pitchFamily="34" charset="0"/>
                <a:cs typeface="Arial" panose="020B0604020202020204" pitchFamily="34" charset="0"/>
              </a:rPr>
              <a:t>But let us go back to where we started, fossil economy, and to Duke Energy, who were responsible for the Dan River incident.</a:t>
            </a:r>
          </a:p>
          <a:p>
            <a:pPr marL="342900" indent="-342900">
              <a:buFont typeface="Arial" panose="020B0604020202020204" pitchFamily="34" charset="0"/>
              <a:buChar char="•"/>
            </a:pPr>
            <a:endParaRPr lang="en-GB" sz="1600" b="1" dirty="0">
              <a:solidFill>
                <a:schemeClr val="accent5">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a:solidFill>
                  <a:schemeClr val="accent5">
                    <a:lumMod val="50000"/>
                  </a:schemeClr>
                </a:solidFill>
                <a:latin typeface="Arial" panose="020B0604020202020204" pitchFamily="34" charset="0"/>
                <a:cs typeface="Arial" panose="020B0604020202020204" pitchFamily="34" charset="0"/>
              </a:rPr>
              <a:t>Their 2019 Sustainability Report is now in MyCourses. In the light of that, and critical internet sources, find out and report </a:t>
            </a:r>
          </a:p>
          <a:p>
            <a:pPr marL="342900" indent="-342900">
              <a:buFont typeface="Arial" panose="020B0604020202020204" pitchFamily="34" charset="0"/>
              <a:buChar char="•"/>
            </a:pPr>
            <a:endParaRPr lang="en-GB" sz="800" b="1" dirty="0">
              <a:solidFill>
                <a:schemeClr val="accent5">
                  <a:lumMod val="50000"/>
                </a:schemeClr>
              </a:solidFill>
              <a:latin typeface="Arial" panose="020B0604020202020204" pitchFamily="34" charset="0"/>
              <a:cs typeface="Arial" panose="020B0604020202020204" pitchFamily="34" charset="0"/>
            </a:endParaRPr>
          </a:p>
          <a:p>
            <a:pPr marL="457200" indent="-457200">
              <a:buAutoNum type="arabicPeriod"/>
            </a:pPr>
            <a:r>
              <a:rPr lang="en-GB" sz="2400" b="1" dirty="0">
                <a:solidFill>
                  <a:schemeClr val="accent5">
                    <a:lumMod val="50000"/>
                  </a:schemeClr>
                </a:solidFill>
                <a:latin typeface="Arial" panose="020B0604020202020204" pitchFamily="34" charset="0"/>
                <a:cs typeface="Arial" panose="020B0604020202020204" pitchFamily="34" charset="0"/>
              </a:rPr>
              <a:t>how Duke Energy describes its sustainability activities</a:t>
            </a:r>
          </a:p>
          <a:p>
            <a:pPr marL="457200" indent="-457200">
              <a:buAutoNum type="arabicPeriod"/>
            </a:pPr>
            <a:endParaRPr lang="en-GB" sz="800" b="1" dirty="0">
              <a:solidFill>
                <a:schemeClr val="accent5">
                  <a:lumMod val="50000"/>
                </a:schemeClr>
              </a:solidFill>
              <a:latin typeface="Arial" panose="020B0604020202020204" pitchFamily="34" charset="0"/>
              <a:cs typeface="Arial" panose="020B0604020202020204" pitchFamily="34" charset="0"/>
            </a:endParaRPr>
          </a:p>
          <a:p>
            <a:pPr marL="457200" indent="-457200">
              <a:buAutoNum type="arabicPeriod"/>
            </a:pPr>
            <a:r>
              <a:rPr lang="en-GB" sz="2400" b="1" dirty="0">
                <a:solidFill>
                  <a:schemeClr val="accent5">
                    <a:lumMod val="50000"/>
                  </a:schemeClr>
                </a:solidFill>
                <a:latin typeface="Arial" panose="020B0604020202020204" pitchFamily="34" charset="0"/>
                <a:cs typeface="Arial" panose="020B0604020202020204" pitchFamily="34" charset="0"/>
              </a:rPr>
              <a:t>paying particular attention to how the company (a) prioritises and (b) balances economic, social, and ecological factors and (c) what the proportion between achievements and future promises in each sector (economic, social, and ecological) is.</a:t>
            </a:r>
          </a:p>
        </p:txBody>
      </p:sp>
      <p:pic>
        <p:nvPicPr>
          <p:cNvPr id="5" name="Audio 4">
            <a:hlinkClick r:id="" action="ppaction://media"/>
            <a:extLst>
              <a:ext uri="{FF2B5EF4-FFF2-40B4-BE49-F238E27FC236}">
                <a16:creationId xmlns:a16="http://schemas.microsoft.com/office/drawing/2014/main" id="{BDB4FC26-7F3A-47AD-9984-3D25F45B59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810297766"/>
      </p:ext>
    </p:extLst>
  </p:cSld>
  <p:clrMapOvr>
    <a:masterClrMapping/>
  </p:clrMapOvr>
  <p:transition spd="med" advTm="1156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987560" y="1913424"/>
            <a:ext cx="4177088" cy="309197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Oval 18"/>
          <p:cNvSpPr>
            <a:spLocks noChangeAspect="1"/>
          </p:cNvSpPr>
          <p:nvPr/>
        </p:nvSpPr>
        <p:spPr>
          <a:xfrm>
            <a:off x="6244369"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6059269"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5348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384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7" name="Oval 56"/>
          <p:cNvSpPr>
            <a:spLocks noChangeAspect="1"/>
          </p:cNvSpPr>
          <p:nvPr/>
        </p:nvSpPr>
        <p:spPr>
          <a:xfrm>
            <a:off x="6828815" y="39001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0" name="Oval 69"/>
          <p:cNvSpPr>
            <a:spLocks noChangeAspect="1"/>
          </p:cNvSpPr>
          <p:nvPr/>
        </p:nvSpPr>
        <p:spPr>
          <a:xfrm>
            <a:off x="5896104" y="29770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826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6" name="Rectangle 55"/>
          <p:cNvSpPr/>
          <p:nvPr/>
        </p:nvSpPr>
        <p:spPr>
          <a:xfrm rot="5400000">
            <a:off x="6646865" y="37516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2" name="Oval 71"/>
          <p:cNvSpPr>
            <a:spLocks noChangeAspect="1"/>
          </p:cNvSpPr>
          <p:nvPr/>
        </p:nvSpPr>
        <p:spPr>
          <a:xfrm>
            <a:off x="6967887" y="32235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3" name="Rectangle 72"/>
          <p:cNvSpPr/>
          <p:nvPr/>
        </p:nvSpPr>
        <p:spPr>
          <a:xfrm rot="5400000">
            <a:off x="6785937" y="30750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6" name="Oval 75"/>
          <p:cNvSpPr>
            <a:spLocks noChangeAspect="1"/>
          </p:cNvSpPr>
          <p:nvPr/>
        </p:nvSpPr>
        <p:spPr>
          <a:xfrm>
            <a:off x="6529863" y="25959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347913" y="24474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8" name="Oval 77"/>
          <p:cNvSpPr>
            <a:spLocks noChangeAspect="1"/>
          </p:cNvSpPr>
          <p:nvPr/>
        </p:nvSpPr>
        <p:spPr>
          <a:xfrm>
            <a:off x="5684123" y="24175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9" name="Rectangle 78"/>
          <p:cNvSpPr/>
          <p:nvPr/>
        </p:nvSpPr>
        <p:spPr>
          <a:xfrm rot="5400000">
            <a:off x="5502173" y="22690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5204334" y="2956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5022384" y="2807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2" name="Oval 81"/>
          <p:cNvSpPr>
            <a:spLocks noChangeAspect="1"/>
          </p:cNvSpPr>
          <p:nvPr/>
        </p:nvSpPr>
        <p:spPr>
          <a:xfrm>
            <a:off x="4964253" y="361090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3" name="Rectangle 82"/>
          <p:cNvSpPr/>
          <p:nvPr/>
        </p:nvSpPr>
        <p:spPr>
          <a:xfrm rot="5400000">
            <a:off x="4782303" y="346240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4" name="Oval 83"/>
          <p:cNvSpPr>
            <a:spLocks noChangeAspect="1"/>
          </p:cNvSpPr>
          <p:nvPr/>
        </p:nvSpPr>
        <p:spPr>
          <a:xfrm>
            <a:off x="6098565" y="409551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5" name="Rectangle 84"/>
          <p:cNvSpPr/>
          <p:nvPr/>
        </p:nvSpPr>
        <p:spPr>
          <a:xfrm rot="5400000">
            <a:off x="5916615" y="394700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8" name="Oval 87"/>
          <p:cNvSpPr>
            <a:spLocks noChangeAspect="1"/>
          </p:cNvSpPr>
          <p:nvPr/>
        </p:nvSpPr>
        <p:spPr>
          <a:xfrm>
            <a:off x="5356901" y="41295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9" name="Rectangle 88"/>
          <p:cNvSpPr/>
          <p:nvPr/>
        </p:nvSpPr>
        <p:spPr>
          <a:xfrm rot="5400000">
            <a:off x="5174951" y="39810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0" name="Oval 89"/>
          <p:cNvSpPr>
            <a:spLocks noChangeAspect="1"/>
          </p:cNvSpPr>
          <p:nvPr/>
        </p:nvSpPr>
        <p:spPr>
          <a:xfrm>
            <a:off x="4855439" y="250041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1" name="Rectangle 90"/>
          <p:cNvSpPr/>
          <p:nvPr/>
        </p:nvSpPr>
        <p:spPr>
          <a:xfrm rot="5400000">
            <a:off x="4673489" y="235191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2" name="Oval 91"/>
          <p:cNvSpPr>
            <a:spLocks noChangeAspect="1"/>
          </p:cNvSpPr>
          <p:nvPr/>
        </p:nvSpPr>
        <p:spPr>
          <a:xfrm>
            <a:off x="6473898" y="307346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3" name="Rectangle 92"/>
          <p:cNvSpPr/>
          <p:nvPr/>
        </p:nvSpPr>
        <p:spPr>
          <a:xfrm rot="5400000">
            <a:off x="6291948" y="292495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4" name="Oval 93"/>
          <p:cNvSpPr>
            <a:spLocks noChangeAspect="1"/>
          </p:cNvSpPr>
          <p:nvPr/>
        </p:nvSpPr>
        <p:spPr>
          <a:xfrm>
            <a:off x="4673480" y="31922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5" name="Rectangle 94"/>
          <p:cNvSpPr/>
          <p:nvPr/>
        </p:nvSpPr>
        <p:spPr>
          <a:xfrm rot="5400000">
            <a:off x="4491530" y="30437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6" name="Oval 85"/>
          <p:cNvSpPr>
            <a:spLocks noChangeAspect="1"/>
          </p:cNvSpPr>
          <p:nvPr/>
        </p:nvSpPr>
        <p:spPr>
          <a:xfrm>
            <a:off x="7469824" y="37534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7" name="Rectangle 86"/>
          <p:cNvSpPr/>
          <p:nvPr/>
        </p:nvSpPr>
        <p:spPr>
          <a:xfrm rot="5400000">
            <a:off x="7287874" y="36049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654949" y="313341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472999" y="298491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144216" y="244996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6962266" y="230146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178448" y="20971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5996498" y="19486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2" name="Oval 101"/>
          <p:cNvSpPr>
            <a:spLocks noChangeAspect="1"/>
          </p:cNvSpPr>
          <p:nvPr/>
        </p:nvSpPr>
        <p:spPr>
          <a:xfrm>
            <a:off x="6549035" y="441659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3" name="Rectangle 102"/>
          <p:cNvSpPr/>
          <p:nvPr/>
        </p:nvSpPr>
        <p:spPr>
          <a:xfrm rot="5400000">
            <a:off x="6367085" y="426809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4" name="Oval 103"/>
          <p:cNvSpPr>
            <a:spLocks noChangeAspect="1"/>
          </p:cNvSpPr>
          <p:nvPr/>
        </p:nvSpPr>
        <p:spPr>
          <a:xfrm>
            <a:off x="5698659" y="452271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5" name="Rectangle 104"/>
          <p:cNvSpPr/>
          <p:nvPr/>
        </p:nvSpPr>
        <p:spPr>
          <a:xfrm rot="5400000">
            <a:off x="5516709" y="437420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6" name="Oval 105"/>
          <p:cNvSpPr>
            <a:spLocks noChangeAspect="1"/>
          </p:cNvSpPr>
          <p:nvPr/>
        </p:nvSpPr>
        <p:spPr>
          <a:xfrm>
            <a:off x="4794466" y="41919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7" name="Rectangle 106"/>
          <p:cNvSpPr/>
          <p:nvPr/>
        </p:nvSpPr>
        <p:spPr>
          <a:xfrm rot="5400000">
            <a:off x="4612516" y="40434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8" name="Oval 107"/>
          <p:cNvSpPr>
            <a:spLocks noChangeAspect="1"/>
          </p:cNvSpPr>
          <p:nvPr/>
        </p:nvSpPr>
        <p:spPr>
          <a:xfrm>
            <a:off x="4252263" y="368161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9" name="Rectangle 108"/>
          <p:cNvSpPr/>
          <p:nvPr/>
        </p:nvSpPr>
        <p:spPr>
          <a:xfrm rot="5400000">
            <a:off x="4070313" y="353311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0" name="Oval 109"/>
          <p:cNvSpPr>
            <a:spLocks noChangeAspect="1"/>
          </p:cNvSpPr>
          <p:nvPr/>
        </p:nvSpPr>
        <p:spPr>
          <a:xfrm>
            <a:off x="4304310" y="276738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1" name="Rectangle 110"/>
          <p:cNvSpPr/>
          <p:nvPr/>
        </p:nvSpPr>
        <p:spPr>
          <a:xfrm rot="5400000">
            <a:off x="4122360" y="26188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2" name="Oval 111"/>
          <p:cNvSpPr>
            <a:spLocks noChangeAspect="1"/>
          </p:cNvSpPr>
          <p:nvPr/>
        </p:nvSpPr>
        <p:spPr>
          <a:xfrm>
            <a:off x="7216489" y="41787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3" name="Rectangle 112"/>
          <p:cNvSpPr/>
          <p:nvPr/>
        </p:nvSpPr>
        <p:spPr>
          <a:xfrm rot="5400000">
            <a:off x="7034539" y="403021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4" name="Oval 113"/>
          <p:cNvSpPr>
            <a:spLocks noChangeAspect="1"/>
          </p:cNvSpPr>
          <p:nvPr/>
        </p:nvSpPr>
        <p:spPr>
          <a:xfrm>
            <a:off x="5262327" y="207765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5" name="Rectangle 114"/>
          <p:cNvSpPr/>
          <p:nvPr/>
        </p:nvSpPr>
        <p:spPr>
          <a:xfrm rot="5400000">
            <a:off x="5080377" y="192915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10958" y="59080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Classical liberalism: growth</a:t>
            </a:r>
            <a:endParaRPr lang="fi-FI" sz="3200" b="1" cap="small" dirty="0">
              <a:solidFill>
                <a:srgbClr val="002060"/>
              </a:solidFill>
            </a:endParaRPr>
          </a:p>
        </p:txBody>
      </p:sp>
      <p:sp>
        <p:nvSpPr>
          <p:cNvPr id="120" name="Right Arrow 119"/>
          <p:cNvSpPr/>
          <p:nvPr/>
        </p:nvSpPr>
        <p:spPr>
          <a:xfrm>
            <a:off x="8764427" y="333594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1" name="Right Arrow 120"/>
          <p:cNvSpPr/>
          <p:nvPr/>
        </p:nvSpPr>
        <p:spPr>
          <a:xfrm rot="10800000">
            <a:off x="3108368" y="3337332"/>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2" name="Right Arrow 121"/>
          <p:cNvSpPr/>
          <p:nvPr/>
        </p:nvSpPr>
        <p:spPr>
          <a:xfrm rot="5400000">
            <a:off x="5921350" y="5646895"/>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3" name="Right Arrow 122"/>
          <p:cNvSpPr/>
          <p:nvPr/>
        </p:nvSpPr>
        <p:spPr>
          <a:xfrm rot="16200000">
            <a:off x="5934835" y="10900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Audio 2">
            <a:hlinkClick r:id="" action="ppaction://media"/>
            <a:extLst>
              <a:ext uri="{FF2B5EF4-FFF2-40B4-BE49-F238E27FC236}">
                <a16:creationId xmlns:a16="http://schemas.microsoft.com/office/drawing/2014/main" id="{4C11BCEA-2865-48C4-8D06-95F5B7383F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819511913"/>
      </p:ext>
    </p:extLst>
  </p:cSld>
  <p:clrMapOvr>
    <a:masterClrMapping/>
  </p:clrMapOvr>
  <p:transition spd="med" advTm="72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8232AC-E9C9-4CDA-89E6-83A65EAF1F6F}"/>
              </a:ext>
            </a:extLst>
          </p:cNvPr>
          <p:cNvSpPr/>
          <p:nvPr/>
        </p:nvSpPr>
        <p:spPr>
          <a:xfrm>
            <a:off x="0" y="19539"/>
            <a:ext cx="12192000" cy="1250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lumMod val="50000"/>
                  </a:schemeClr>
                </a:solidFill>
                <a:latin typeface="Arial" panose="020B0604020202020204" pitchFamily="34" charset="0"/>
                <a:cs typeface="Arial" panose="020B0604020202020204" pitchFamily="34" charset="0"/>
              </a:rPr>
              <a:t>Homework assignment</a:t>
            </a:r>
            <a:endParaRPr lang="LID4096" sz="3600" b="1" dirty="0">
              <a:solidFill>
                <a:schemeClr val="accent5">
                  <a:lumMod val="50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5E2AB7F-EC8B-4340-9924-9186CCD06C1B}"/>
              </a:ext>
            </a:extLst>
          </p:cNvPr>
          <p:cNvSpPr/>
          <p:nvPr/>
        </p:nvSpPr>
        <p:spPr>
          <a:xfrm>
            <a:off x="1117599" y="1219202"/>
            <a:ext cx="9855201" cy="5205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b="1" dirty="0">
                <a:solidFill>
                  <a:schemeClr val="accent5">
                    <a:lumMod val="50000"/>
                  </a:schemeClr>
                </a:solidFill>
                <a:latin typeface="Arial" panose="020B0604020202020204" pitchFamily="34" charset="0"/>
                <a:cs typeface="Arial" panose="020B0604020202020204" pitchFamily="34" charset="0"/>
              </a:rPr>
              <a:t>In this lecture, I have given you an idea of how “sustainability” thinking can, in the context of bioeconomy, concentrate either on “economic sustainability” or on “ecologico-social equality”.</a:t>
            </a:r>
          </a:p>
          <a:p>
            <a:pPr marL="342900" indent="-342900">
              <a:buFont typeface="Arial" panose="020B0604020202020204" pitchFamily="34" charset="0"/>
              <a:buChar char="•"/>
            </a:pPr>
            <a:endParaRPr lang="en-GB" sz="1600" b="1" dirty="0">
              <a:solidFill>
                <a:schemeClr val="accent5">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a:solidFill>
                  <a:schemeClr val="accent5">
                    <a:lumMod val="50000"/>
                  </a:schemeClr>
                </a:solidFill>
                <a:latin typeface="Arial" panose="020B0604020202020204" pitchFamily="34" charset="0"/>
                <a:cs typeface="Arial" panose="020B0604020202020204" pitchFamily="34" charset="0"/>
              </a:rPr>
              <a:t>But let us go back to where we started, fossil economy, and to Duke Energy, who were responsible for the Dan River incident.</a:t>
            </a:r>
          </a:p>
          <a:p>
            <a:pPr marL="342900" indent="-342900">
              <a:buFont typeface="Arial" panose="020B0604020202020204" pitchFamily="34" charset="0"/>
              <a:buChar char="•"/>
            </a:pPr>
            <a:endParaRPr lang="en-GB" sz="1600" b="1" dirty="0">
              <a:solidFill>
                <a:schemeClr val="accent5">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a:solidFill>
                  <a:schemeClr val="accent5">
                    <a:lumMod val="50000"/>
                  </a:schemeClr>
                </a:solidFill>
                <a:latin typeface="Arial" panose="020B0604020202020204" pitchFamily="34" charset="0"/>
                <a:cs typeface="Arial" panose="020B0604020202020204" pitchFamily="34" charset="0"/>
              </a:rPr>
              <a:t>Their 2019 Sustainability Report is now in MyCourses. In the light of that, and critical internet sources, find out and report </a:t>
            </a:r>
          </a:p>
          <a:p>
            <a:pPr marL="342900" indent="-342900">
              <a:buFont typeface="Arial" panose="020B0604020202020204" pitchFamily="34" charset="0"/>
              <a:buChar char="•"/>
            </a:pPr>
            <a:endParaRPr lang="en-GB" sz="800" b="1" dirty="0">
              <a:solidFill>
                <a:schemeClr val="accent5">
                  <a:lumMod val="50000"/>
                </a:schemeClr>
              </a:solidFill>
              <a:latin typeface="Arial" panose="020B0604020202020204" pitchFamily="34" charset="0"/>
              <a:cs typeface="Arial" panose="020B0604020202020204" pitchFamily="34" charset="0"/>
            </a:endParaRPr>
          </a:p>
          <a:p>
            <a:pPr marL="457200" indent="-457200">
              <a:buAutoNum type="arabicPeriod"/>
            </a:pPr>
            <a:r>
              <a:rPr lang="en-GB" sz="2400" b="1" dirty="0">
                <a:solidFill>
                  <a:schemeClr val="accent5">
                    <a:lumMod val="50000"/>
                  </a:schemeClr>
                </a:solidFill>
                <a:latin typeface="Arial" panose="020B0604020202020204" pitchFamily="34" charset="0"/>
                <a:cs typeface="Arial" panose="020B0604020202020204" pitchFamily="34" charset="0"/>
              </a:rPr>
              <a:t>how Duke Energy describes its sustainability activities</a:t>
            </a:r>
          </a:p>
          <a:p>
            <a:pPr marL="457200" indent="-457200">
              <a:buAutoNum type="arabicPeriod"/>
            </a:pPr>
            <a:endParaRPr lang="en-GB" sz="800" b="1" dirty="0">
              <a:solidFill>
                <a:schemeClr val="accent5">
                  <a:lumMod val="50000"/>
                </a:schemeClr>
              </a:solidFill>
              <a:latin typeface="Arial" panose="020B0604020202020204" pitchFamily="34" charset="0"/>
              <a:cs typeface="Arial" panose="020B0604020202020204" pitchFamily="34" charset="0"/>
            </a:endParaRPr>
          </a:p>
          <a:p>
            <a:pPr marL="457200" indent="-457200">
              <a:buAutoNum type="arabicPeriod"/>
            </a:pPr>
            <a:r>
              <a:rPr lang="en-GB" sz="2400" b="1" dirty="0">
                <a:solidFill>
                  <a:schemeClr val="accent5">
                    <a:lumMod val="50000"/>
                  </a:schemeClr>
                </a:solidFill>
                <a:latin typeface="Arial" panose="020B0604020202020204" pitchFamily="34" charset="0"/>
                <a:cs typeface="Arial" panose="020B0604020202020204" pitchFamily="34" charset="0"/>
              </a:rPr>
              <a:t>paying particular attention to how the company (a) prioritises and (b) balances economic, social, and ecological factors and (c) what the proportion between achievements and future promises in each sector (economic, social, and ecological) is.</a:t>
            </a:r>
          </a:p>
        </p:txBody>
      </p:sp>
    </p:spTree>
    <p:extLst>
      <p:ext uri="{BB962C8B-B14F-4D97-AF65-F5344CB8AC3E}">
        <p14:creationId xmlns:p14="http://schemas.microsoft.com/office/powerpoint/2010/main" val="4179085374"/>
      </p:ext>
    </p:extLst>
  </p:cSld>
  <p:clrMapOvr>
    <a:masterClrMapping/>
  </p:clrMapOvr>
  <p:transition spd="med" advTm="4166">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nk of the Stockholders | The Trolley Problem | Know Your Meme">
            <a:extLst>
              <a:ext uri="{FF2B5EF4-FFF2-40B4-BE49-F238E27FC236}">
                <a16:creationId xmlns:a16="http://schemas.microsoft.com/office/drawing/2014/main" id="{B3F680AC-80E2-49EC-BC33-479E85872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62" y="709686"/>
            <a:ext cx="7945804" cy="4862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side Billie Faiers' epic 30th birthday: see all the pictures from the  star's Great Gatsby-themed party as it's shown on The Mummy Diaries - OK!  Magazine">
            <a:extLst>
              <a:ext uri="{FF2B5EF4-FFF2-40B4-BE49-F238E27FC236}">
                <a16:creationId xmlns:a16="http://schemas.microsoft.com/office/drawing/2014/main" id="{01E8BD80-AB18-417C-9DF6-B8F315840E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 r="3701" b="-1"/>
          <a:stretch/>
        </p:blipFill>
        <p:spPr bwMode="auto">
          <a:xfrm flipH="1">
            <a:off x="7658261" y="2273102"/>
            <a:ext cx="5400000" cy="4584898"/>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86ECD87-EF5E-4856-BB1C-22957F71A262}"/>
              </a:ext>
            </a:extLst>
          </p:cNvPr>
          <p:cNvSpPr/>
          <p:nvPr/>
        </p:nvSpPr>
        <p:spPr>
          <a:xfrm>
            <a:off x="3110524" y="422031"/>
            <a:ext cx="4804018" cy="1851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You can stop the trolley whenever you like, but it will probably not  reach you in your lifetime,  </a:t>
            </a:r>
          </a:p>
          <a:p>
            <a:pPr algn="ctr"/>
            <a:r>
              <a:rPr lang="en-US" sz="2400" b="1" dirty="0">
                <a:solidFill>
                  <a:schemeClr val="tx1"/>
                </a:solidFill>
              </a:rPr>
              <a:t>so why bother?</a:t>
            </a:r>
            <a:br>
              <a:rPr lang="en-US" sz="2400" b="1" dirty="0">
                <a:solidFill>
                  <a:schemeClr val="tx1"/>
                </a:solidFill>
              </a:rPr>
            </a:br>
            <a:endParaRPr lang="LID4096" sz="2400" b="1" dirty="0">
              <a:solidFill>
                <a:schemeClr val="tx1"/>
              </a:solidFill>
            </a:endParaRPr>
          </a:p>
        </p:txBody>
      </p:sp>
    </p:spTree>
    <p:extLst>
      <p:ext uri="{BB962C8B-B14F-4D97-AF65-F5344CB8AC3E}">
        <p14:creationId xmlns:p14="http://schemas.microsoft.com/office/powerpoint/2010/main" val="163907276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spect="1"/>
          </p:cNvSpPr>
          <p:nvPr/>
        </p:nvSpPr>
        <p:spPr>
          <a:xfrm>
            <a:off x="3817288" y="1681242"/>
            <a:ext cx="4543680" cy="3600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Oval 11"/>
          <p:cNvSpPr>
            <a:spLocks noChangeAspect="1"/>
          </p:cNvSpPr>
          <p:nvPr/>
        </p:nvSpPr>
        <p:spPr>
          <a:xfrm>
            <a:off x="6964916" y="3497547"/>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 name="Rectangle 10"/>
          <p:cNvSpPr/>
          <p:nvPr/>
        </p:nvSpPr>
        <p:spPr>
          <a:xfrm rot="5400000">
            <a:off x="6779816" y="334737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0" name="Oval 9"/>
          <p:cNvSpPr>
            <a:spLocks noChangeAspect="1"/>
          </p:cNvSpPr>
          <p:nvPr/>
        </p:nvSpPr>
        <p:spPr>
          <a:xfrm>
            <a:off x="5241904" y="33001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 name="Rectangle 8"/>
          <p:cNvSpPr/>
          <p:nvPr/>
        </p:nvSpPr>
        <p:spPr>
          <a:xfrm rot="5400000">
            <a:off x="5056804" y="31499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19" name="Oval 18"/>
          <p:cNvSpPr>
            <a:spLocks noChangeAspect="1"/>
          </p:cNvSpPr>
          <p:nvPr/>
        </p:nvSpPr>
        <p:spPr>
          <a:xfrm>
            <a:off x="6244369" y="36491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p:cNvSpPr/>
          <p:nvPr/>
        </p:nvSpPr>
        <p:spPr>
          <a:xfrm rot="5400000">
            <a:off x="6059269" y="34989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21" name="Oval 20"/>
          <p:cNvSpPr>
            <a:spLocks noChangeAspect="1"/>
          </p:cNvSpPr>
          <p:nvPr/>
        </p:nvSpPr>
        <p:spPr>
          <a:xfrm>
            <a:off x="5547153" y="36491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p:cNvSpPr/>
          <p:nvPr/>
        </p:nvSpPr>
        <p:spPr>
          <a:xfrm rot="5400000">
            <a:off x="5362053" y="34989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7" name="Oval 56"/>
          <p:cNvSpPr>
            <a:spLocks noChangeAspect="1"/>
          </p:cNvSpPr>
          <p:nvPr/>
        </p:nvSpPr>
        <p:spPr>
          <a:xfrm>
            <a:off x="6828815" y="40144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8" name="Oval 37"/>
          <p:cNvSpPr>
            <a:spLocks noChangeAspect="1"/>
          </p:cNvSpPr>
          <p:nvPr/>
        </p:nvSpPr>
        <p:spPr>
          <a:xfrm>
            <a:off x="6506181" y="31664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9" name="Rectangle 38"/>
          <p:cNvSpPr/>
          <p:nvPr/>
        </p:nvSpPr>
        <p:spPr>
          <a:xfrm rot="5400000">
            <a:off x="6321081" y="30162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6" name="Oval 65"/>
          <p:cNvSpPr>
            <a:spLocks noChangeAspect="1"/>
          </p:cNvSpPr>
          <p:nvPr/>
        </p:nvSpPr>
        <p:spPr>
          <a:xfrm>
            <a:off x="5369324" y="2820139"/>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7" name="Rectangle 66"/>
          <p:cNvSpPr/>
          <p:nvPr/>
        </p:nvSpPr>
        <p:spPr>
          <a:xfrm rot="5400000">
            <a:off x="5184224" y="266996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68" name="Oval 67"/>
          <p:cNvSpPr>
            <a:spLocks noChangeAspect="1"/>
          </p:cNvSpPr>
          <p:nvPr/>
        </p:nvSpPr>
        <p:spPr>
          <a:xfrm>
            <a:off x="6024377" y="4085423"/>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69" name="Rectangle 68"/>
          <p:cNvSpPr/>
          <p:nvPr/>
        </p:nvSpPr>
        <p:spPr>
          <a:xfrm rot="5400000">
            <a:off x="5839277" y="393524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70" name="Oval 69"/>
          <p:cNvSpPr>
            <a:spLocks noChangeAspect="1"/>
          </p:cNvSpPr>
          <p:nvPr/>
        </p:nvSpPr>
        <p:spPr>
          <a:xfrm>
            <a:off x="5896104" y="3091371"/>
            <a:ext cx="360000" cy="360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1" name="Rectangle 70"/>
          <p:cNvSpPr/>
          <p:nvPr/>
        </p:nvSpPr>
        <p:spPr>
          <a:xfrm rot="5400000">
            <a:off x="5711004" y="29411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sym typeface="Wingdings" panose="05000000000000000000" pitchFamily="2" charset="2"/>
              </a:rPr>
              <a:t>: )</a:t>
            </a:r>
          </a:p>
        </p:txBody>
      </p:sp>
      <p:sp>
        <p:nvSpPr>
          <p:cNvPr id="56" name="Rectangle 55"/>
          <p:cNvSpPr/>
          <p:nvPr/>
        </p:nvSpPr>
        <p:spPr>
          <a:xfrm rot="5400000">
            <a:off x="6646865" y="38659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2" name="Oval 71"/>
          <p:cNvSpPr>
            <a:spLocks noChangeAspect="1"/>
          </p:cNvSpPr>
          <p:nvPr/>
        </p:nvSpPr>
        <p:spPr>
          <a:xfrm>
            <a:off x="7275612" y="26250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3" name="Rectangle 72"/>
          <p:cNvSpPr/>
          <p:nvPr/>
        </p:nvSpPr>
        <p:spPr>
          <a:xfrm rot="5400000">
            <a:off x="7104290" y="247723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6" name="Oval 75"/>
          <p:cNvSpPr>
            <a:spLocks noChangeAspect="1"/>
          </p:cNvSpPr>
          <p:nvPr/>
        </p:nvSpPr>
        <p:spPr>
          <a:xfrm>
            <a:off x="6723288" y="220068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7" name="Rectangle 76"/>
          <p:cNvSpPr/>
          <p:nvPr/>
        </p:nvSpPr>
        <p:spPr>
          <a:xfrm rot="5400000">
            <a:off x="6541338" y="205218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78" name="Oval 77"/>
          <p:cNvSpPr>
            <a:spLocks noChangeAspect="1"/>
          </p:cNvSpPr>
          <p:nvPr/>
        </p:nvSpPr>
        <p:spPr>
          <a:xfrm>
            <a:off x="6027023" y="22016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9" name="Rectangle 78"/>
          <p:cNvSpPr/>
          <p:nvPr/>
        </p:nvSpPr>
        <p:spPr>
          <a:xfrm rot="5400000">
            <a:off x="5845073" y="20531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0" name="Oval 79"/>
          <p:cNvSpPr>
            <a:spLocks noChangeAspect="1"/>
          </p:cNvSpPr>
          <p:nvPr/>
        </p:nvSpPr>
        <p:spPr>
          <a:xfrm>
            <a:off x="4226434" y="24228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1" name="Rectangle 80"/>
          <p:cNvSpPr/>
          <p:nvPr/>
        </p:nvSpPr>
        <p:spPr>
          <a:xfrm rot="5400000">
            <a:off x="4044484" y="22743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8" name="Oval 87"/>
          <p:cNvSpPr>
            <a:spLocks noChangeAspect="1"/>
          </p:cNvSpPr>
          <p:nvPr/>
        </p:nvSpPr>
        <p:spPr>
          <a:xfrm>
            <a:off x="5356901" y="424384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9" name="Rectangle 88"/>
          <p:cNvSpPr/>
          <p:nvPr/>
        </p:nvSpPr>
        <p:spPr>
          <a:xfrm rot="5400000">
            <a:off x="5174951" y="409534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0" name="Oval 89"/>
          <p:cNvSpPr>
            <a:spLocks noChangeAspect="1"/>
          </p:cNvSpPr>
          <p:nvPr/>
        </p:nvSpPr>
        <p:spPr>
          <a:xfrm>
            <a:off x="4855439" y="261471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1" name="Rectangle 90"/>
          <p:cNvSpPr/>
          <p:nvPr/>
        </p:nvSpPr>
        <p:spPr>
          <a:xfrm rot="5400000">
            <a:off x="4673489" y="246621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2" name="Oval 91"/>
          <p:cNvSpPr>
            <a:spLocks noChangeAspect="1"/>
          </p:cNvSpPr>
          <p:nvPr/>
        </p:nvSpPr>
        <p:spPr>
          <a:xfrm>
            <a:off x="6667323" y="26781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3" name="Rectangle 92"/>
          <p:cNvSpPr/>
          <p:nvPr/>
        </p:nvSpPr>
        <p:spPr>
          <a:xfrm rot="5400000">
            <a:off x="6485373" y="25296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4" name="Oval 93"/>
          <p:cNvSpPr>
            <a:spLocks noChangeAspect="1"/>
          </p:cNvSpPr>
          <p:nvPr/>
        </p:nvSpPr>
        <p:spPr>
          <a:xfrm>
            <a:off x="4673480" y="33065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5" name="Rectangle 94"/>
          <p:cNvSpPr/>
          <p:nvPr/>
        </p:nvSpPr>
        <p:spPr>
          <a:xfrm rot="5400000">
            <a:off x="4491530" y="31580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86" name="Oval 85"/>
          <p:cNvSpPr>
            <a:spLocks noChangeAspect="1"/>
          </p:cNvSpPr>
          <p:nvPr/>
        </p:nvSpPr>
        <p:spPr>
          <a:xfrm>
            <a:off x="7469824" y="386772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7" name="Rectangle 86"/>
          <p:cNvSpPr/>
          <p:nvPr/>
        </p:nvSpPr>
        <p:spPr>
          <a:xfrm rot="5400000">
            <a:off x="7287874" y="371921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6" name="Oval 95"/>
          <p:cNvSpPr>
            <a:spLocks noChangeAspect="1"/>
          </p:cNvSpPr>
          <p:nvPr/>
        </p:nvSpPr>
        <p:spPr>
          <a:xfrm>
            <a:off x="7746774" y="27381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7" name="Rectangle 96"/>
          <p:cNvSpPr/>
          <p:nvPr/>
        </p:nvSpPr>
        <p:spPr>
          <a:xfrm rot="5400000">
            <a:off x="7570496" y="25784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98" name="Oval 97"/>
          <p:cNvSpPr>
            <a:spLocks noChangeAspect="1"/>
          </p:cNvSpPr>
          <p:nvPr/>
        </p:nvSpPr>
        <p:spPr>
          <a:xfrm>
            <a:off x="7274141" y="215630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99" name="Rectangle 98"/>
          <p:cNvSpPr/>
          <p:nvPr/>
        </p:nvSpPr>
        <p:spPr>
          <a:xfrm rot="5400000">
            <a:off x="7092191" y="200779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0" name="Oval 99"/>
          <p:cNvSpPr>
            <a:spLocks noChangeAspect="1"/>
          </p:cNvSpPr>
          <p:nvPr/>
        </p:nvSpPr>
        <p:spPr>
          <a:xfrm>
            <a:off x="6371873" y="185428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1" name="Rectangle 100"/>
          <p:cNvSpPr/>
          <p:nvPr/>
        </p:nvSpPr>
        <p:spPr>
          <a:xfrm rot="5400000">
            <a:off x="6189923" y="170578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2" name="Oval 101"/>
          <p:cNvSpPr>
            <a:spLocks noChangeAspect="1"/>
          </p:cNvSpPr>
          <p:nvPr/>
        </p:nvSpPr>
        <p:spPr>
          <a:xfrm>
            <a:off x="6447265" y="4264054"/>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3" name="Rectangle 102"/>
          <p:cNvSpPr/>
          <p:nvPr/>
        </p:nvSpPr>
        <p:spPr>
          <a:xfrm rot="5400000">
            <a:off x="6265315" y="411555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4" name="Oval 103"/>
          <p:cNvSpPr>
            <a:spLocks noChangeAspect="1"/>
          </p:cNvSpPr>
          <p:nvPr/>
        </p:nvSpPr>
        <p:spPr>
          <a:xfrm>
            <a:off x="5698659" y="4637011"/>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5" name="Rectangle 104"/>
          <p:cNvSpPr/>
          <p:nvPr/>
        </p:nvSpPr>
        <p:spPr>
          <a:xfrm rot="5400000">
            <a:off x="5516709" y="4488509"/>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6" name="Oval 105"/>
          <p:cNvSpPr>
            <a:spLocks noChangeAspect="1"/>
          </p:cNvSpPr>
          <p:nvPr/>
        </p:nvSpPr>
        <p:spPr>
          <a:xfrm>
            <a:off x="4591266" y="43062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7" name="Rectangle 106"/>
          <p:cNvSpPr/>
          <p:nvPr/>
        </p:nvSpPr>
        <p:spPr>
          <a:xfrm rot="5400000">
            <a:off x="4409316" y="415778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08" name="Oval 107"/>
          <p:cNvSpPr>
            <a:spLocks noChangeAspect="1"/>
          </p:cNvSpPr>
          <p:nvPr/>
        </p:nvSpPr>
        <p:spPr>
          <a:xfrm>
            <a:off x="4226863" y="399911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09" name="Rectangle 108"/>
          <p:cNvSpPr/>
          <p:nvPr/>
        </p:nvSpPr>
        <p:spPr>
          <a:xfrm rot="5400000">
            <a:off x="4044913" y="385061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0" name="Oval 109"/>
          <p:cNvSpPr>
            <a:spLocks noChangeAspect="1"/>
          </p:cNvSpPr>
          <p:nvPr/>
        </p:nvSpPr>
        <p:spPr>
          <a:xfrm>
            <a:off x="4304310" y="288168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1" name="Rectangle 110"/>
          <p:cNvSpPr/>
          <p:nvPr/>
        </p:nvSpPr>
        <p:spPr>
          <a:xfrm rot="5400000">
            <a:off x="4122360" y="273318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2" name="Oval 111"/>
          <p:cNvSpPr>
            <a:spLocks noChangeAspect="1"/>
          </p:cNvSpPr>
          <p:nvPr/>
        </p:nvSpPr>
        <p:spPr>
          <a:xfrm>
            <a:off x="7216489" y="4293020"/>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3" name="Rectangle 112"/>
          <p:cNvSpPr/>
          <p:nvPr/>
        </p:nvSpPr>
        <p:spPr>
          <a:xfrm rot="5400000">
            <a:off x="7034539" y="4144518"/>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4" name="Oval 113"/>
          <p:cNvSpPr>
            <a:spLocks noChangeAspect="1"/>
          </p:cNvSpPr>
          <p:nvPr/>
        </p:nvSpPr>
        <p:spPr>
          <a:xfrm>
            <a:off x="5542026" y="236927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15" name="Rectangle 114"/>
          <p:cNvSpPr/>
          <p:nvPr/>
        </p:nvSpPr>
        <p:spPr>
          <a:xfrm rot="5400000">
            <a:off x="5360076" y="2220777"/>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19" name="Rectangle 118"/>
          <p:cNvSpPr/>
          <p:nvPr/>
        </p:nvSpPr>
        <p:spPr>
          <a:xfrm>
            <a:off x="-10958" y="5908056"/>
            <a:ext cx="12216064"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cap="small" dirty="0">
                <a:solidFill>
                  <a:srgbClr val="002060"/>
                </a:solidFill>
              </a:rPr>
              <a:t>Classical liberalism: growth</a:t>
            </a:r>
            <a:endParaRPr lang="fi-FI" sz="3200" b="1" cap="small" dirty="0">
              <a:solidFill>
                <a:srgbClr val="002060"/>
              </a:solidFill>
            </a:endParaRPr>
          </a:p>
        </p:txBody>
      </p:sp>
      <p:sp>
        <p:nvSpPr>
          <p:cNvPr id="120" name="Oval 119"/>
          <p:cNvSpPr>
            <a:spLocks noChangeAspect="1"/>
          </p:cNvSpPr>
          <p:nvPr/>
        </p:nvSpPr>
        <p:spPr>
          <a:xfrm>
            <a:off x="5789767" y="1812012"/>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1" name="Rectangle 120"/>
          <p:cNvSpPr/>
          <p:nvPr/>
        </p:nvSpPr>
        <p:spPr>
          <a:xfrm rot="5400000">
            <a:off x="5618445" y="1664155"/>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2" name="Oval 121"/>
          <p:cNvSpPr>
            <a:spLocks noChangeAspect="1"/>
          </p:cNvSpPr>
          <p:nvPr/>
        </p:nvSpPr>
        <p:spPr>
          <a:xfrm>
            <a:off x="5207544" y="2029633"/>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3" name="Rectangle 122"/>
          <p:cNvSpPr/>
          <p:nvPr/>
        </p:nvSpPr>
        <p:spPr>
          <a:xfrm rot="5400000">
            <a:off x="5036222" y="188177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4" name="Oval 123"/>
          <p:cNvSpPr>
            <a:spLocks noChangeAspect="1"/>
          </p:cNvSpPr>
          <p:nvPr/>
        </p:nvSpPr>
        <p:spPr>
          <a:xfrm>
            <a:off x="4659588" y="213123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5" name="Rectangle 124"/>
          <p:cNvSpPr/>
          <p:nvPr/>
        </p:nvSpPr>
        <p:spPr>
          <a:xfrm rot="5400000">
            <a:off x="4488266" y="1983381"/>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28" name="Oval 127"/>
          <p:cNvSpPr>
            <a:spLocks noChangeAspect="1"/>
          </p:cNvSpPr>
          <p:nvPr/>
        </p:nvSpPr>
        <p:spPr>
          <a:xfrm>
            <a:off x="3999332" y="335771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9" name="Rectangle 128"/>
          <p:cNvSpPr/>
          <p:nvPr/>
        </p:nvSpPr>
        <p:spPr>
          <a:xfrm rot="5400000">
            <a:off x="3817382" y="320921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38" name="Oval 137"/>
          <p:cNvSpPr>
            <a:spLocks noChangeAspect="1"/>
          </p:cNvSpPr>
          <p:nvPr/>
        </p:nvSpPr>
        <p:spPr>
          <a:xfrm>
            <a:off x="6210945" y="480806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39" name="Rectangle 138"/>
          <p:cNvSpPr/>
          <p:nvPr/>
        </p:nvSpPr>
        <p:spPr>
          <a:xfrm rot="5400000">
            <a:off x="6034667" y="464834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0" name="Oval 139"/>
          <p:cNvSpPr>
            <a:spLocks noChangeAspect="1"/>
          </p:cNvSpPr>
          <p:nvPr/>
        </p:nvSpPr>
        <p:spPr>
          <a:xfrm>
            <a:off x="5141512" y="4707504"/>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1" name="Rectangle 140"/>
          <p:cNvSpPr/>
          <p:nvPr/>
        </p:nvSpPr>
        <p:spPr>
          <a:xfrm rot="5400000">
            <a:off x="4959562" y="4559002"/>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2" name="Oval 141"/>
          <p:cNvSpPr>
            <a:spLocks noChangeAspect="1"/>
          </p:cNvSpPr>
          <p:nvPr/>
        </p:nvSpPr>
        <p:spPr>
          <a:xfrm>
            <a:off x="7049592" y="3044027"/>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3" name="Rectangle 142"/>
          <p:cNvSpPr/>
          <p:nvPr/>
        </p:nvSpPr>
        <p:spPr>
          <a:xfrm rot="5400000">
            <a:off x="6878270" y="289617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6" name="Oval 145"/>
          <p:cNvSpPr>
            <a:spLocks noChangeAspect="1"/>
          </p:cNvSpPr>
          <p:nvPr/>
        </p:nvSpPr>
        <p:spPr>
          <a:xfrm>
            <a:off x="7898451" y="350239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7" name="Rectangle 146"/>
          <p:cNvSpPr/>
          <p:nvPr/>
        </p:nvSpPr>
        <p:spPr>
          <a:xfrm rot="5400000">
            <a:off x="7716501" y="3353896"/>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48" name="Oval 147"/>
          <p:cNvSpPr>
            <a:spLocks noChangeAspect="1"/>
          </p:cNvSpPr>
          <p:nvPr/>
        </p:nvSpPr>
        <p:spPr>
          <a:xfrm>
            <a:off x="4916074" y="381702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49" name="Rectangle 148"/>
          <p:cNvSpPr/>
          <p:nvPr/>
        </p:nvSpPr>
        <p:spPr>
          <a:xfrm rot="5400000">
            <a:off x="4739796" y="365730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0" name="Oval 149"/>
          <p:cNvSpPr>
            <a:spLocks noChangeAspect="1"/>
          </p:cNvSpPr>
          <p:nvPr/>
        </p:nvSpPr>
        <p:spPr>
          <a:xfrm>
            <a:off x="6174277" y="2661669"/>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1" name="Rectangle 150"/>
          <p:cNvSpPr/>
          <p:nvPr/>
        </p:nvSpPr>
        <p:spPr>
          <a:xfrm rot="5400000">
            <a:off x="5997999" y="2501944"/>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2" name="Oval 151"/>
          <p:cNvSpPr>
            <a:spLocks noChangeAspect="1"/>
          </p:cNvSpPr>
          <p:nvPr/>
        </p:nvSpPr>
        <p:spPr>
          <a:xfrm>
            <a:off x="7535229" y="3119155"/>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3" name="Rectangle 152"/>
          <p:cNvSpPr/>
          <p:nvPr/>
        </p:nvSpPr>
        <p:spPr>
          <a:xfrm rot="5400000">
            <a:off x="7358951" y="2959430"/>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4" name="Oval 153"/>
          <p:cNvSpPr>
            <a:spLocks noChangeAspect="1"/>
          </p:cNvSpPr>
          <p:nvPr/>
        </p:nvSpPr>
        <p:spPr>
          <a:xfrm>
            <a:off x="6784779" y="4644788"/>
            <a:ext cx="360000" cy="3600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5" name="Rectangle 154"/>
          <p:cNvSpPr/>
          <p:nvPr/>
        </p:nvSpPr>
        <p:spPr>
          <a:xfrm rot="5400000">
            <a:off x="6608501" y="4485063"/>
            <a:ext cx="774700" cy="67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sym typeface="Wingdings" panose="05000000000000000000" pitchFamily="2" charset="2"/>
              </a:rPr>
              <a:t>: (</a:t>
            </a:r>
          </a:p>
        </p:txBody>
      </p:sp>
      <p:sp>
        <p:nvSpPr>
          <p:cNvPr id="156" name="Right Arrow 155"/>
          <p:cNvSpPr/>
          <p:nvPr/>
        </p:nvSpPr>
        <p:spPr>
          <a:xfrm>
            <a:off x="8764427" y="3335947"/>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7" name="Right Arrow 156"/>
          <p:cNvSpPr/>
          <p:nvPr/>
        </p:nvSpPr>
        <p:spPr>
          <a:xfrm rot="10800000">
            <a:off x="3108368" y="3337332"/>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8" name="Right Arrow 157"/>
          <p:cNvSpPr/>
          <p:nvPr/>
        </p:nvSpPr>
        <p:spPr>
          <a:xfrm rot="5400000">
            <a:off x="5921350" y="5646895"/>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9" name="Right Arrow 158"/>
          <p:cNvSpPr/>
          <p:nvPr/>
        </p:nvSpPr>
        <p:spPr>
          <a:xfrm rot="16200000">
            <a:off x="5934835" y="1077304"/>
            <a:ext cx="318976" cy="19612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Audio 2">
            <a:hlinkClick r:id="" action="ppaction://media"/>
            <a:extLst>
              <a:ext uri="{FF2B5EF4-FFF2-40B4-BE49-F238E27FC236}">
                <a16:creationId xmlns:a16="http://schemas.microsoft.com/office/drawing/2014/main" id="{5EF96610-D570-49DE-A02A-163E259C8A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1625" y="6397625"/>
            <a:ext cx="244475" cy="244475"/>
          </a:xfrm>
          <a:prstGeom prst="rect">
            <a:avLst/>
          </a:prstGeom>
        </p:spPr>
      </p:pic>
    </p:spTree>
    <p:extLst>
      <p:ext uri="{BB962C8B-B14F-4D97-AF65-F5344CB8AC3E}">
        <p14:creationId xmlns:p14="http://schemas.microsoft.com/office/powerpoint/2010/main" val="3416535859"/>
      </p:ext>
    </p:extLst>
  </p:cSld>
  <p:clrMapOvr>
    <a:masterClrMapping/>
  </p:clrMapOvr>
  <p:transition spd="med" advTm="67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letusrakenne">
  <a:themeElements>
    <a:clrScheme name="Oletusrakenne 9">
      <a:dk1>
        <a:srgbClr val="FFFF66"/>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fontScheme name="Oletusraken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Oletusrakenn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etusrakenn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etusrakenn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etusraken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etusraken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letusrakenne 8">
        <a:dk1>
          <a:srgbClr val="000000"/>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clrMap bg1="dk2" tx1="lt1" bg2="dk1" tx2="lt2" accent1="accent1" accent2="accent2" accent3="accent3" accent4="accent4" accent5="accent5" accent6="accent6" hlink="hlink" folHlink="folHlink"/>
    </a:extraClrScheme>
    <a:extraClrScheme>
      <a:clrScheme name="Oletusrakenne 9">
        <a:dk1>
          <a:srgbClr val="FFFF66"/>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27469</TotalTime>
  <Words>7221</Words>
  <Application>Microsoft Office PowerPoint</Application>
  <PresentationFormat>Widescreen</PresentationFormat>
  <Paragraphs>2055</Paragraphs>
  <Slides>81</Slides>
  <Notes>2</Notes>
  <HiddenSlides>0</HiddenSlides>
  <MMClips>77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81</vt:i4>
      </vt:variant>
    </vt:vector>
  </HeadingPairs>
  <TitlesOfParts>
    <vt:vector size="89" baseType="lpstr">
      <vt:lpstr>Arial</vt:lpstr>
      <vt:lpstr>Calibri</vt:lpstr>
      <vt:lpstr>Calibri Light</vt:lpstr>
      <vt:lpstr>Symbol</vt:lpstr>
      <vt:lpstr>Times New Roman</vt:lpstr>
      <vt:lpstr>Office Theme</vt:lpstr>
      <vt:lpstr>1_Office Theme</vt:lpstr>
      <vt:lpstr>Oletusrakenne</vt:lpstr>
      <vt:lpstr>Sustainability and Justice in European Bioeconomy Plans</vt:lpstr>
      <vt:lpstr>Sustainability and Justice in European Bioeconomy Plans</vt:lpstr>
      <vt:lpstr>Sustainability and Justice in European Bioeconomy Plans</vt:lpstr>
      <vt:lpstr>Sustainability and Justice in European Bioeconomy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What is sustainability?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sustainability?</vt:lpstr>
      <vt:lpstr>What is sustainability?</vt:lpstr>
      <vt:lpstr>What is sustainability?</vt:lpstr>
      <vt:lpstr>What is sustainability?</vt:lpstr>
      <vt:lpstr>PowerPoint Presentation</vt:lpstr>
      <vt:lpstr>PowerPoint Presentation</vt:lpstr>
      <vt:lpstr>PowerPoint Presentation</vt:lpstr>
      <vt:lpstr>PowerPoint Presentation</vt:lpstr>
      <vt:lpstr>PowerPoint Presentation</vt:lpstr>
      <vt:lpstr>PowerPoint Presentation</vt:lpstr>
      <vt:lpstr>What is sustainability?</vt:lpstr>
      <vt:lpstr>What happened?</vt:lpstr>
      <vt:lpstr>What happened?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and Justice in European Bioeconomy Plans</dc:title>
  <dc:creator>Häyry Matti</dc:creator>
  <cp:lastModifiedBy>Häyry Matti</cp:lastModifiedBy>
  <cp:revision>166</cp:revision>
  <cp:lastPrinted>2021-03-21T13:45:08Z</cp:lastPrinted>
  <dcterms:created xsi:type="dcterms:W3CDTF">2021-03-17T16:24:28Z</dcterms:created>
  <dcterms:modified xsi:type="dcterms:W3CDTF">2022-03-27T16:20:59Z</dcterms:modified>
</cp:coreProperties>
</file>