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65" r:id="rId4"/>
    <p:sldId id="380" r:id="rId5"/>
    <p:sldId id="343" r:id="rId6"/>
    <p:sldId id="344" r:id="rId7"/>
    <p:sldId id="345" r:id="rId8"/>
    <p:sldId id="422" r:id="rId9"/>
    <p:sldId id="368" r:id="rId10"/>
    <p:sldId id="296" r:id="rId11"/>
    <p:sldId id="330" r:id="rId12"/>
    <p:sldId id="332" r:id="rId13"/>
    <p:sldId id="333" r:id="rId14"/>
    <p:sldId id="334" r:id="rId15"/>
    <p:sldId id="337" r:id="rId16"/>
    <p:sldId id="421" r:id="rId17"/>
    <p:sldId id="416" r:id="rId18"/>
    <p:sldId id="259" r:id="rId19"/>
    <p:sldId id="381" r:id="rId20"/>
    <p:sldId id="382" r:id="rId21"/>
    <p:sldId id="293" r:id="rId22"/>
    <p:sldId id="383" r:id="rId23"/>
    <p:sldId id="384" r:id="rId24"/>
    <p:sldId id="390" r:id="rId25"/>
    <p:sldId id="385" r:id="rId26"/>
    <p:sldId id="359" r:id="rId27"/>
    <p:sldId id="435" r:id="rId28"/>
    <p:sldId id="426" r:id="rId29"/>
    <p:sldId id="427" r:id="rId30"/>
    <p:sldId id="394" r:id="rId31"/>
    <p:sldId id="388" r:id="rId32"/>
    <p:sldId id="389" r:id="rId33"/>
    <p:sldId id="441" r:id="rId34"/>
    <p:sldId id="391" r:id="rId35"/>
    <p:sldId id="396" r:id="rId36"/>
    <p:sldId id="397" r:id="rId37"/>
    <p:sldId id="412" r:id="rId38"/>
    <p:sldId id="413" r:id="rId39"/>
    <p:sldId id="414" r:id="rId40"/>
    <p:sldId id="398" r:id="rId41"/>
    <p:sldId id="418" r:id="rId42"/>
    <p:sldId id="392" r:id="rId43"/>
    <p:sldId id="399" r:id="rId44"/>
    <p:sldId id="401" r:id="rId45"/>
    <p:sldId id="415" r:id="rId46"/>
    <p:sldId id="402" r:id="rId47"/>
    <p:sldId id="419" r:id="rId48"/>
    <p:sldId id="403" r:id="rId49"/>
    <p:sldId id="404" r:id="rId50"/>
    <p:sldId id="405" r:id="rId51"/>
    <p:sldId id="393" r:id="rId52"/>
    <p:sldId id="443" r:id="rId53"/>
    <p:sldId id="445" r:id="rId54"/>
    <p:sldId id="408" r:id="rId55"/>
    <p:sldId id="447" r:id="rId56"/>
    <p:sldId id="410" r:id="rId57"/>
    <p:sldId id="449" r:id="rId58"/>
    <p:sldId id="444" r:id="rId59"/>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9267"/>
    <a:srgbClr val="041E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Normaali tyyli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Vaalea tyyli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Vaalea tyyli 2 - Korostu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Vaalea tyyli 3 - Korostus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0" autoAdjust="0"/>
    <p:restoredTop sz="94660"/>
  </p:normalViewPr>
  <p:slideViewPr>
    <p:cSldViewPr snapToGrid="0">
      <p:cViewPr varScale="1">
        <p:scale>
          <a:sx n="87" d="100"/>
          <a:sy n="87" d="100"/>
        </p:scale>
        <p:origin x="622"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CB2C91-D114-4139-8612-E15487341910}"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F56BE52-53D9-49E5-9330-DFAB3FFE6FCC}">
      <dgm:prSet/>
      <dgm:spPr/>
      <dgm:t>
        <a:bodyPr/>
        <a:lstStyle/>
        <a:p>
          <a:r>
            <a:rPr lang="et-EE" b="1"/>
            <a:t>Recap</a:t>
          </a:r>
          <a:endParaRPr lang="en-US"/>
        </a:p>
      </dgm:t>
    </dgm:pt>
    <dgm:pt modelId="{600EFB3A-A7AA-427D-A14D-EC0C119E01E9}" type="parTrans" cxnId="{49F9ADEF-77A0-453C-9EED-90B2EEF90906}">
      <dgm:prSet/>
      <dgm:spPr/>
      <dgm:t>
        <a:bodyPr/>
        <a:lstStyle/>
        <a:p>
          <a:endParaRPr lang="en-US"/>
        </a:p>
      </dgm:t>
    </dgm:pt>
    <dgm:pt modelId="{E41465AA-90F1-4C47-A5DB-67716BD6ED14}" type="sibTrans" cxnId="{49F9ADEF-77A0-453C-9EED-90B2EEF90906}">
      <dgm:prSet/>
      <dgm:spPr/>
      <dgm:t>
        <a:bodyPr/>
        <a:lstStyle/>
        <a:p>
          <a:endParaRPr lang="en-US"/>
        </a:p>
      </dgm:t>
    </dgm:pt>
    <dgm:pt modelId="{93C108C6-F17D-493C-A007-7F3CD7101E32}">
      <dgm:prSet/>
      <dgm:spPr/>
      <dgm:t>
        <a:bodyPr/>
        <a:lstStyle/>
        <a:p>
          <a:r>
            <a:rPr lang="et-EE" b="1"/>
            <a:t>Para</a:t>
          </a:r>
          <a:r>
            <a:rPr lang="en-US" b="1"/>
            <a:t>digm Shift in CSR</a:t>
          </a:r>
          <a:endParaRPr lang="en-US"/>
        </a:p>
      </dgm:t>
    </dgm:pt>
    <dgm:pt modelId="{4E676271-0242-478A-A351-9A20903DBB02}" type="parTrans" cxnId="{4AE479B8-18DA-4C3F-9527-38B0E9EF7DD6}">
      <dgm:prSet/>
      <dgm:spPr/>
      <dgm:t>
        <a:bodyPr/>
        <a:lstStyle/>
        <a:p>
          <a:endParaRPr lang="en-US"/>
        </a:p>
      </dgm:t>
    </dgm:pt>
    <dgm:pt modelId="{89154A9E-DD0A-452C-B224-44C0FE8F3306}" type="sibTrans" cxnId="{4AE479B8-18DA-4C3F-9527-38B0E9EF7DD6}">
      <dgm:prSet/>
      <dgm:spPr/>
      <dgm:t>
        <a:bodyPr/>
        <a:lstStyle/>
        <a:p>
          <a:endParaRPr lang="en-US"/>
        </a:p>
      </dgm:t>
    </dgm:pt>
    <dgm:pt modelId="{5549BED7-289C-4F7F-979B-8FE1029B2245}">
      <dgm:prSet/>
      <dgm:spPr/>
      <dgm:t>
        <a:bodyPr/>
        <a:lstStyle/>
        <a:p>
          <a:r>
            <a:rPr lang="et-EE" b="1"/>
            <a:t>Classical Liberal vs. Deliberative PCSR</a:t>
          </a:r>
          <a:endParaRPr lang="en-US"/>
        </a:p>
      </dgm:t>
    </dgm:pt>
    <dgm:pt modelId="{E07E6C91-827F-462E-97C4-71B07D918AE9}" type="parTrans" cxnId="{10965BD4-93C2-4757-BF8F-4EFE616E5EE4}">
      <dgm:prSet/>
      <dgm:spPr/>
      <dgm:t>
        <a:bodyPr/>
        <a:lstStyle/>
        <a:p>
          <a:endParaRPr lang="en-US"/>
        </a:p>
      </dgm:t>
    </dgm:pt>
    <dgm:pt modelId="{A3306C88-29EA-447A-832F-9B3DC187C239}" type="sibTrans" cxnId="{10965BD4-93C2-4757-BF8F-4EFE616E5EE4}">
      <dgm:prSet/>
      <dgm:spPr/>
      <dgm:t>
        <a:bodyPr/>
        <a:lstStyle/>
        <a:p>
          <a:endParaRPr lang="en-US"/>
        </a:p>
      </dgm:t>
    </dgm:pt>
    <dgm:pt modelId="{7AD2CDE4-140A-4F9B-BF4F-727769DDA49E}">
      <dgm:prSet/>
      <dgm:spPr/>
      <dgm:t>
        <a:bodyPr/>
        <a:lstStyle/>
        <a:p>
          <a:r>
            <a:rPr lang="et-EE" b="1"/>
            <a:t>Big Tech Powers as Challenge for </a:t>
          </a:r>
          <a:r>
            <a:rPr lang="en-US" b="1"/>
            <a:t>P</a:t>
          </a:r>
          <a:r>
            <a:rPr lang="et-EE" b="1"/>
            <a:t>CSRs</a:t>
          </a:r>
          <a:endParaRPr lang="en-US"/>
        </a:p>
      </dgm:t>
    </dgm:pt>
    <dgm:pt modelId="{00396736-8830-4556-86E3-8DA8C35DE2FE}" type="parTrans" cxnId="{11067D0E-B691-401F-9725-DDC63DA1F9C2}">
      <dgm:prSet/>
      <dgm:spPr/>
      <dgm:t>
        <a:bodyPr/>
        <a:lstStyle/>
        <a:p>
          <a:endParaRPr lang="en-US"/>
        </a:p>
      </dgm:t>
    </dgm:pt>
    <dgm:pt modelId="{C600E3DC-BDC7-4D65-8B32-A6F64686141D}" type="sibTrans" cxnId="{11067D0E-B691-401F-9725-DDC63DA1F9C2}">
      <dgm:prSet/>
      <dgm:spPr/>
      <dgm:t>
        <a:bodyPr/>
        <a:lstStyle/>
        <a:p>
          <a:endParaRPr lang="en-US"/>
        </a:p>
      </dgm:t>
    </dgm:pt>
    <dgm:pt modelId="{4521C07B-E15F-44E8-8BC3-6A61FC999420}">
      <dgm:prSet/>
      <dgm:spPr/>
      <dgm:t>
        <a:bodyPr/>
        <a:lstStyle/>
        <a:p>
          <a:r>
            <a:rPr lang="et-EE" b="1"/>
            <a:t>Classical Liberal &amp; Deliberative PCSR</a:t>
          </a:r>
          <a:r>
            <a:rPr lang="en-US" b="1"/>
            <a:t>s</a:t>
          </a:r>
          <a:r>
            <a:rPr lang="et-EE" b="1"/>
            <a:t> Taming Big Tech Powers</a:t>
          </a:r>
          <a:endParaRPr lang="en-US"/>
        </a:p>
      </dgm:t>
    </dgm:pt>
    <dgm:pt modelId="{52A2B337-9135-4826-B456-2C8ABF331148}" type="parTrans" cxnId="{C5165310-C296-466D-82C8-8DF21B683E64}">
      <dgm:prSet/>
      <dgm:spPr/>
      <dgm:t>
        <a:bodyPr/>
        <a:lstStyle/>
        <a:p>
          <a:endParaRPr lang="en-US"/>
        </a:p>
      </dgm:t>
    </dgm:pt>
    <dgm:pt modelId="{975A622A-087F-4D16-B1D1-70713E161812}" type="sibTrans" cxnId="{C5165310-C296-466D-82C8-8DF21B683E64}">
      <dgm:prSet/>
      <dgm:spPr/>
      <dgm:t>
        <a:bodyPr/>
        <a:lstStyle/>
        <a:p>
          <a:endParaRPr lang="en-US"/>
        </a:p>
      </dgm:t>
    </dgm:pt>
    <dgm:pt modelId="{99D5731E-461C-4B6F-8E16-898F494134A7}">
      <dgm:prSet/>
      <dgm:spPr/>
      <dgm:t>
        <a:bodyPr/>
        <a:lstStyle/>
        <a:p>
          <a:r>
            <a:rPr lang="et-EE" b="1"/>
            <a:t>High Liberal Integration</a:t>
          </a:r>
          <a:endParaRPr lang="en-US"/>
        </a:p>
      </dgm:t>
    </dgm:pt>
    <dgm:pt modelId="{F06214E6-3328-4020-8193-64ABB7B3E986}" type="parTrans" cxnId="{0DDD05C4-41AE-40D2-9340-95F190DB8EB3}">
      <dgm:prSet/>
      <dgm:spPr/>
      <dgm:t>
        <a:bodyPr/>
        <a:lstStyle/>
        <a:p>
          <a:endParaRPr lang="en-US"/>
        </a:p>
      </dgm:t>
    </dgm:pt>
    <dgm:pt modelId="{11F8E2B1-0940-4190-BB25-A4DEBD0443BC}" type="sibTrans" cxnId="{0DDD05C4-41AE-40D2-9340-95F190DB8EB3}">
      <dgm:prSet/>
      <dgm:spPr/>
      <dgm:t>
        <a:bodyPr/>
        <a:lstStyle/>
        <a:p>
          <a:endParaRPr lang="en-US"/>
        </a:p>
      </dgm:t>
    </dgm:pt>
    <dgm:pt modelId="{9D5456E5-CC17-4210-B378-6EFAD13C0B58}">
      <dgm:prSet/>
      <dgm:spPr/>
      <dgm:t>
        <a:bodyPr/>
        <a:lstStyle/>
        <a:p>
          <a:r>
            <a:rPr lang="et-EE" b="1"/>
            <a:t>Conclusion</a:t>
          </a:r>
          <a:endParaRPr lang="en-US"/>
        </a:p>
      </dgm:t>
    </dgm:pt>
    <dgm:pt modelId="{1FF4A201-7996-4BAE-A268-806BBB0619BB}" type="parTrans" cxnId="{BA14862D-BDB8-477E-AFE7-F3193E3B60A4}">
      <dgm:prSet/>
      <dgm:spPr/>
      <dgm:t>
        <a:bodyPr/>
        <a:lstStyle/>
        <a:p>
          <a:endParaRPr lang="en-US"/>
        </a:p>
      </dgm:t>
    </dgm:pt>
    <dgm:pt modelId="{2FCAC766-567F-49C9-B222-779C338FAB0C}" type="sibTrans" cxnId="{BA14862D-BDB8-477E-AFE7-F3193E3B60A4}">
      <dgm:prSet/>
      <dgm:spPr/>
      <dgm:t>
        <a:bodyPr/>
        <a:lstStyle/>
        <a:p>
          <a:endParaRPr lang="en-US"/>
        </a:p>
      </dgm:t>
    </dgm:pt>
    <dgm:pt modelId="{0786172C-DFA3-41A5-869A-CF49C0163BBA}" type="pres">
      <dgm:prSet presAssocID="{DECB2C91-D114-4139-8612-E15487341910}" presName="vert0" presStyleCnt="0">
        <dgm:presLayoutVars>
          <dgm:dir/>
          <dgm:animOne val="branch"/>
          <dgm:animLvl val="lvl"/>
        </dgm:presLayoutVars>
      </dgm:prSet>
      <dgm:spPr/>
    </dgm:pt>
    <dgm:pt modelId="{4A22B246-F0AA-4C9D-A994-F0EDAEFD6E92}" type="pres">
      <dgm:prSet presAssocID="{FF56BE52-53D9-49E5-9330-DFAB3FFE6FCC}" presName="thickLine" presStyleLbl="alignNode1" presStyleIdx="0" presStyleCnt="7"/>
      <dgm:spPr/>
    </dgm:pt>
    <dgm:pt modelId="{B9DE83BD-52F2-45E2-8DD1-FC8CCA5BF776}" type="pres">
      <dgm:prSet presAssocID="{FF56BE52-53D9-49E5-9330-DFAB3FFE6FCC}" presName="horz1" presStyleCnt="0"/>
      <dgm:spPr/>
    </dgm:pt>
    <dgm:pt modelId="{86D9E1F4-0C60-41BD-8F28-F161CC08B525}" type="pres">
      <dgm:prSet presAssocID="{FF56BE52-53D9-49E5-9330-DFAB3FFE6FCC}" presName="tx1" presStyleLbl="revTx" presStyleIdx="0" presStyleCnt="7"/>
      <dgm:spPr/>
    </dgm:pt>
    <dgm:pt modelId="{02A4AB06-4A47-4CB8-A1E6-FCAE8528CB42}" type="pres">
      <dgm:prSet presAssocID="{FF56BE52-53D9-49E5-9330-DFAB3FFE6FCC}" presName="vert1" presStyleCnt="0"/>
      <dgm:spPr/>
    </dgm:pt>
    <dgm:pt modelId="{B754B745-8C10-4CBE-A80D-4F5126AB29F4}" type="pres">
      <dgm:prSet presAssocID="{93C108C6-F17D-493C-A007-7F3CD7101E32}" presName="thickLine" presStyleLbl="alignNode1" presStyleIdx="1" presStyleCnt="7"/>
      <dgm:spPr/>
    </dgm:pt>
    <dgm:pt modelId="{E18A7039-C5E5-4A45-96D6-6C5EF3E94CD9}" type="pres">
      <dgm:prSet presAssocID="{93C108C6-F17D-493C-A007-7F3CD7101E32}" presName="horz1" presStyleCnt="0"/>
      <dgm:spPr/>
    </dgm:pt>
    <dgm:pt modelId="{8F06C794-EEB8-4C6B-91E7-81001789E866}" type="pres">
      <dgm:prSet presAssocID="{93C108C6-F17D-493C-A007-7F3CD7101E32}" presName="tx1" presStyleLbl="revTx" presStyleIdx="1" presStyleCnt="7"/>
      <dgm:spPr/>
    </dgm:pt>
    <dgm:pt modelId="{FEE604D3-6D10-423F-9EA5-F54AE797E317}" type="pres">
      <dgm:prSet presAssocID="{93C108C6-F17D-493C-A007-7F3CD7101E32}" presName="vert1" presStyleCnt="0"/>
      <dgm:spPr/>
    </dgm:pt>
    <dgm:pt modelId="{9EAB8635-77BD-47CD-8091-E4076D5A8DCD}" type="pres">
      <dgm:prSet presAssocID="{5549BED7-289C-4F7F-979B-8FE1029B2245}" presName="thickLine" presStyleLbl="alignNode1" presStyleIdx="2" presStyleCnt="7"/>
      <dgm:spPr/>
    </dgm:pt>
    <dgm:pt modelId="{488713F5-9611-4808-ADF9-E9336CF09292}" type="pres">
      <dgm:prSet presAssocID="{5549BED7-289C-4F7F-979B-8FE1029B2245}" presName="horz1" presStyleCnt="0"/>
      <dgm:spPr/>
    </dgm:pt>
    <dgm:pt modelId="{868F46D9-568D-4799-98F8-95BEA2376548}" type="pres">
      <dgm:prSet presAssocID="{5549BED7-289C-4F7F-979B-8FE1029B2245}" presName="tx1" presStyleLbl="revTx" presStyleIdx="2" presStyleCnt="7"/>
      <dgm:spPr/>
    </dgm:pt>
    <dgm:pt modelId="{A32D71F6-53AA-4FDD-A71F-BDD81C364C29}" type="pres">
      <dgm:prSet presAssocID="{5549BED7-289C-4F7F-979B-8FE1029B2245}" presName="vert1" presStyleCnt="0"/>
      <dgm:spPr/>
    </dgm:pt>
    <dgm:pt modelId="{5BDFC4B3-7249-42DA-9242-051EE589F688}" type="pres">
      <dgm:prSet presAssocID="{7AD2CDE4-140A-4F9B-BF4F-727769DDA49E}" presName="thickLine" presStyleLbl="alignNode1" presStyleIdx="3" presStyleCnt="7"/>
      <dgm:spPr/>
    </dgm:pt>
    <dgm:pt modelId="{9F052904-FED7-4387-81B3-33D300F77E45}" type="pres">
      <dgm:prSet presAssocID="{7AD2CDE4-140A-4F9B-BF4F-727769DDA49E}" presName="horz1" presStyleCnt="0"/>
      <dgm:spPr/>
    </dgm:pt>
    <dgm:pt modelId="{AD7868D4-61BA-433C-9368-A03A1842FA3B}" type="pres">
      <dgm:prSet presAssocID="{7AD2CDE4-140A-4F9B-BF4F-727769DDA49E}" presName="tx1" presStyleLbl="revTx" presStyleIdx="3" presStyleCnt="7"/>
      <dgm:spPr/>
    </dgm:pt>
    <dgm:pt modelId="{60649DF1-4C46-439F-855E-218CCE6C3CF1}" type="pres">
      <dgm:prSet presAssocID="{7AD2CDE4-140A-4F9B-BF4F-727769DDA49E}" presName="vert1" presStyleCnt="0"/>
      <dgm:spPr/>
    </dgm:pt>
    <dgm:pt modelId="{A1A714FB-7E7A-42A0-88E5-186C8A05A1FF}" type="pres">
      <dgm:prSet presAssocID="{4521C07B-E15F-44E8-8BC3-6A61FC999420}" presName="thickLine" presStyleLbl="alignNode1" presStyleIdx="4" presStyleCnt="7"/>
      <dgm:spPr/>
    </dgm:pt>
    <dgm:pt modelId="{5388245F-BF1C-4030-B80C-735D43F4D5CF}" type="pres">
      <dgm:prSet presAssocID="{4521C07B-E15F-44E8-8BC3-6A61FC999420}" presName="horz1" presStyleCnt="0"/>
      <dgm:spPr/>
    </dgm:pt>
    <dgm:pt modelId="{5F064DB2-FE6C-47DD-8BCF-BB867F74D472}" type="pres">
      <dgm:prSet presAssocID="{4521C07B-E15F-44E8-8BC3-6A61FC999420}" presName="tx1" presStyleLbl="revTx" presStyleIdx="4" presStyleCnt="7"/>
      <dgm:spPr/>
    </dgm:pt>
    <dgm:pt modelId="{8206B001-05E9-4A43-B2E0-22FE7694D570}" type="pres">
      <dgm:prSet presAssocID="{4521C07B-E15F-44E8-8BC3-6A61FC999420}" presName="vert1" presStyleCnt="0"/>
      <dgm:spPr/>
    </dgm:pt>
    <dgm:pt modelId="{A78923F6-60FD-4414-A002-74E498DAA7FE}" type="pres">
      <dgm:prSet presAssocID="{99D5731E-461C-4B6F-8E16-898F494134A7}" presName="thickLine" presStyleLbl="alignNode1" presStyleIdx="5" presStyleCnt="7"/>
      <dgm:spPr/>
    </dgm:pt>
    <dgm:pt modelId="{9B005716-7383-4023-B675-8F413F798805}" type="pres">
      <dgm:prSet presAssocID="{99D5731E-461C-4B6F-8E16-898F494134A7}" presName="horz1" presStyleCnt="0"/>
      <dgm:spPr/>
    </dgm:pt>
    <dgm:pt modelId="{1F6EF1B7-DC8F-4EC8-B4FC-FD89E9E6214F}" type="pres">
      <dgm:prSet presAssocID="{99D5731E-461C-4B6F-8E16-898F494134A7}" presName="tx1" presStyleLbl="revTx" presStyleIdx="5" presStyleCnt="7"/>
      <dgm:spPr/>
    </dgm:pt>
    <dgm:pt modelId="{15158CEF-77B7-4E8A-92E6-065DE0630DE6}" type="pres">
      <dgm:prSet presAssocID="{99D5731E-461C-4B6F-8E16-898F494134A7}" presName="vert1" presStyleCnt="0"/>
      <dgm:spPr/>
    </dgm:pt>
    <dgm:pt modelId="{BAFE0651-C7DA-497E-946A-FBCF51D779BD}" type="pres">
      <dgm:prSet presAssocID="{9D5456E5-CC17-4210-B378-6EFAD13C0B58}" presName="thickLine" presStyleLbl="alignNode1" presStyleIdx="6" presStyleCnt="7"/>
      <dgm:spPr/>
    </dgm:pt>
    <dgm:pt modelId="{CD7270C5-6275-4E03-97AF-A8F3D391A297}" type="pres">
      <dgm:prSet presAssocID="{9D5456E5-CC17-4210-B378-6EFAD13C0B58}" presName="horz1" presStyleCnt="0"/>
      <dgm:spPr/>
    </dgm:pt>
    <dgm:pt modelId="{12E9F61D-2871-4678-A7A3-92A0696B6210}" type="pres">
      <dgm:prSet presAssocID="{9D5456E5-CC17-4210-B378-6EFAD13C0B58}" presName="tx1" presStyleLbl="revTx" presStyleIdx="6" presStyleCnt="7"/>
      <dgm:spPr/>
    </dgm:pt>
    <dgm:pt modelId="{6974509B-15F9-420F-B835-EDDC6781F601}" type="pres">
      <dgm:prSet presAssocID="{9D5456E5-CC17-4210-B378-6EFAD13C0B58}" presName="vert1" presStyleCnt="0"/>
      <dgm:spPr/>
    </dgm:pt>
  </dgm:ptLst>
  <dgm:cxnLst>
    <dgm:cxn modelId="{11067D0E-B691-401F-9725-DDC63DA1F9C2}" srcId="{DECB2C91-D114-4139-8612-E15487341910}" destId="{7AD2CDE4-140A-4F9B-BF4F-727769DDA49E}" srcOrd="3" destOrd="0" parTransId="{00396736-8830-4556-86E3-8DA8C35DE2FE}" sibTransId="{C600E3DC-BDC7-4D65-8B32-A6F64686141D}"/>
    <dgm:cxn modelId="{C5165310-C296-466D-82C8-8DF21B683E64}" srcId="{DECB2C91-D114-4139-8612-E15487341910}" destId="{4521C07B-E15F-44E8-8BC3-6A61FC999420}" srcOrd="4" destOrd="0" parTransId="{52A2B337-9135-4826-B456-2C8ABF331148}" sibTransId="{975A622A-087F-4D16-B1D1-70713E161812}"/>
    <dgm:cxn modelId="{D2151F17-49CC-4B6D-8384-2271751A6243}" type="presOf" srcId="{93C108C6-F17D-493C-A007-7F3CD7101E32}" destId="{8F06C794-EEB8-4C6B-91E7-81001789E866}" srcOrd="0" destOrd="0" presId="urn:microsoft.com/office/officeart/2008/layout/LinedList"/>
    <dgm:cxn modelId="{BA14862D-BDB8-477E-AFE7-F3193E3B60A4}" srcId="{DECB2C91-D114-4139-8612-E15487341910}" destId="{9D5456E5-CC17-4210-B378-6EFAD13C0B58}" srcOrd="6" destOrd="0" parTransId="{1FF4A201-7996-4BAE-A268-806BBB0619BB}" sibTransId="{2FCAC766-567F-49C9-B222-779C338FAB0C}"/>
    <dgm:cxn modelId="{78C0143F-EDF4-460F-8327-F124030D695C}" type="presOf" srcId="{99D5731E-461C-4B6F-8E16-898F494134A7}" destId="{1F6EF1B7-DC8F-4EC8-B4FC-FD89E9E6214F}" srcOrd="0" destOrd="0" presId="urn:microsoft.com/office/officeart/2008/layout/LinedList"/>
    <dgm:cxn modelId="{A09A1E5A-9267-446A-8433-80AA3F3CCEAF}" type="presOf" srcId="{FF56BE52-53D9-49E5-9330-DFAB3FFE6FCC}" destId="{86D9E1F4-0C60-41BD-8F28-F161CC08B525}" srcOrd="0" destOrd="0" presId="urn:microsoft.com/office/officeart/2008/layout/LinedList"/>
    <dgm:cxn modelId="{E22CEE89-0035-4FCC-A86E-647FF541CAFC}" type="presOf" srcId="{5549BED7-289C-4F7F-979B-8FE1029B2245}" destId="{868F46D9-568D-4799-98F8-95BEA2376548}" srcOrd="0" destOrd="0" presId="urn:microsoft.com/office/officeart/2008/layout/LinedList"/>
    <dgm:cxn modelId="{F5CBE190-1580-4034-824C-8A1CD7E87B10}" type="presOf" srcId="{DECB2C91-D114-4139-8612-E15487341910}" destId="{0786172C-DFA3-41A5-869A-CF49C0163BBA}" srcOrd="0" destOrd="0" presId="urn:microsoft.com/office/officeart/2008/layout/LinedList"/>
    <dgm:cxn modelId="{D0C0FF99-4AF3-49A0-B64B-5C8641DB9910}" type="presOf" srcId="{9D5456E5-CC17-4210-B378-6EFAD13C0B58}" destId="{12E9F61D-2871-4678-A7A3-92A0696B6210}" srcOrd="0" destOrd="0" presId="urn:microsoft.com/office/officeart/2008/layout/LinedList"/>
    <dgm:cxn modelId="{B7F6B99F-E012-4E4F-B6A6-2D201DE26C16}" type="presOf" srcId="{7AD2CDE4-140A-4F9B-BF4F-727769DDA49E}" destId="{AD7868D4-61BA-433C-9368-A03A1842FA3B}" srcOrd="0" destOrd="0" presId="urn:microsoft.com/office/officeart/2008/layout/LinedList"/>
    <dgm:cxn modelId="{4AE479B8-18DA-4C3F-9527-38B0E9EF7DD6}" srcId="{DECB2C91-D114-4139-8612-E15487341910}" destId="{93C108C6-F17D-493C-A007-7F3CD7101E32}" srcOrd="1" destOrd="0" parTransId="{4E676271-0242-478A-A351-9A20903DBB02}" sibTransId="{89154A9E-DD0A-452C-B224-44C0FE8F3306}"/>
    <dgm:cxn modelId="{0DDD05C4-41AE-40D2-9340-95F190DB8EB3}" srcId="{DECB2C91-D114-4139-8612-E15487341910}" destId="{99D5731E-461C-4B6F-8E16-898F494134A7}" srcOrd="5" destOrd="0" parTransId="{F06214E6-3328-4020-8193-64ABB7B3E986}" sibTransId="{11F8E2B1-0940-4190-BB25-A4DEBD0443BC}"/>
    <dgm:cxn modelId="{10965BD4-93C2-4757-BF8F-4EFE616E5EE4}" srcId="{DECB2C91-D114-4139-8612-E15487341910}" destId="{5549BED7-289C-4F7F-979B-8FE1029B2245}" srcOrd="2" destOrd="0" parTransId="{E07E6C91-827F-462E-97C4-71B07D918AE9}" sibTransId="{A3306C88-29EA-447A-832F-9B3DC187C239}"/>
    <dgm:cxn modelId="{49F9ADEF-77A0-453C-9EED-90B2EEF90906}" srcId="{DECB2C91-D114-4139-8612-E15487341910}" destId="{FF56BE52-53D9-49E5-9330-DFAB3FFE6FCC}" srcOrd="0" destOrd="0" parTransId="{600EFB3A-A7AA-427D-A14D-EC0C119E01E9}" sibTransId="{E41465AA-90F1-4C47-A5DB-67716BD6ED14}"/>
    <dgm:cxn modelId="{D822DEF1-57B1-4842-85AD-04DB0C10153E}" type="presOf" srcId="{4521C07B-E15F-44E8-8BC3-6A61FC999420}" destId="{5F064DB2-FE6C-47DD-8BCF-BB867F74D472}" srcOrd="0" destOrd="0" presId="urn:microsoft.com/office/officeart/2008/layout/LinedList"/>
    <dgm:cxn modelId="{96C77EF6-8D03-43AE-B61F-57808E77452B}" type="presParOf" srcId="{0786172C-DFA3-41A5-869A-CF49C0163BBA}" destId="{4A22B246-F0AA-4C9D-A994-F0EDAEFD6E92}" srcOrd="0" destOrd="0" presId="urn:microsoft.com/office/officeart/2008/layout/LinedList"/>
    <dgm:cxn modelId="{A2F38559-BB26-4649-ACB4-075A2208C1AD}" type="presParOf" srcId="{0786172C-DFA3-41A5-869A-CF49C0163BBA}" destId="{B9DE83BD-52F2-45E2-8DD1-FC8CCA5BF776}" srcOrd="1" destOrd="0" presId="urn:microsoft.com/office/officeart/2008/layout/LinedList"/>
    <dgm:cxn modelId="{90B5F05D-45C8-43B9-8D47-62ED7D66175F}" type="presParOf" srcId="{B9DE83BD-52F2-45E2-8DD1-FC8CCA5BF776}" destId="{86D9E1F4-0C60-41BD-8F28-F161CC08B525}" srcOrd="0" destOrd="0" presId="urn:microsoft.com/office/officeart/2008/layout/LinedList"/>
    <dgm:cxn modelId="{2A37591F-DB8E-4E3D-A0FD-FA5D09922C8C}" type="presParOf" srcId="{B9DE83BD-52F2-45E2-8DD1-FC8CCA5BF776}" destId="{02A4AB06-4A47-4CB8-A1E6-FCAE8528CB42}" srcOrd="1" destOrd="0" presId="urn:microsoft.com/office/officeart/2008/layout/LinedList"/>
    <dgm:cxn modelId="{9EA5DC16-7EF8-4923-A2DF-1D1B6EEC0BF1}" type="presParOf" srcId="{0786172C-DFA3-41A5-869A-CF49C0163BBA}" destId="{B754B745-8C10-4CBE-A80D-4F5126AB29F4}" srcOrd="2" destOrd="0" presId="urn:microsoft.com/office/officeart/2008/layout/LinedList"/>
    <dgm:cxn modelId="{83FB41DE-13C8-4DB2-889F-41A8A6D86BB4}" type="presParOf" srcId="{0786172C-DFA3-41A5-869A-CF49C0163BBA}" destId="{E18A7039-C5E5-4A45-96D6-6C5EF3E94CD9}" srcOrd="3" destOrd="0" presId="urn:microsoft.com/office/officeart/2008/layout/LinedList"/>
    <dgm:cxn modelId="{F340B807-EC39-4088-BAD0-A0A9CAD6811F}" type="presParOf" srcId="{E18A7039-C5E5-4A45-96D6-6C5EF3E94CD9}" destId="{8F06C794-EEB8-4C6B-91E7-81001789E866}" srcOrd="0" destOrd="0" presId="urn:microsoft.com/office/officeart/2008/layout/LinedList"/>
    <dgm:cxn modelId="{C9588E9A-14A7-4BCB-AD84-4AA03404F598}" type="presParOf" srcId="{E18A7039-C5E5-4A45-96D6-6C5EF3E94CD9}" destId="{FEE604D3-6D10-423F-9EA5-F54AE797E317}" srcOrd="1" destOrd="0" presId="urn:microsoft.com/office/officeart/2008/layout/LinedList"/>
    <dgm:cxn modelId="{2D2C9755-6287-4FB6-9B4A-877510FEA344}" type="presParOf" srcId="{0786172C-DFA3-41A5-869A-CF49C0163BBA}" destId="{9EAB8635-77BD-47CD-8091-E4076D5A8DCD}" srcOrd="4" destOrd="0" presId="urn:microsoft.com/office/officeart/2008/layout/LinedList"/>
    <dgm:cxn modelId="{E5D22587-604C-4229-9D0E-A5B07BC230F3}" type="presParOf" srcId="{0786172C-DFA3-41A5-869A-CF49C0163BBA}" destId="{488713F5-9611-4808-ADF9-E9336CF09292}" srcOrd="5" destOrd="0" presId="urn:microsoft.com/office/officeart/2008/layout/LinedList"/>
    <dgm:cxn modelId="{6401E110-0283-442D-A607-A3394BB3A71E}" type="presParOf" srcId="{488713F5-9611-4808-ADF9-E9336CF09292}" destId="{868F46D9-568D-4799-98F8-95BEA2376548}" srcOrd="0" destOrd="0" presId="urn:microsoft.com/office/officeart/2008/layout/LinedList"/>
    <dgm:cxn modelId="{83F4056A-2D7B-4059-89BC-72F3324F0736}" type="presParOf" srcId="{488713F5-9611-4808-ADF9-E9336CF09292}" destId="{A32D71F6-53AA-4FDD-A71F-BDD81C364C29}" srcOrd="1" destOrd="0" presId="urn:microsoft.com/office/officeart/2008/layout/LinedList"/>
    <dgm:cxn modelId="{DA358C89-73B5-4475-9AA5-23CC378F7F07}" type="presParOf" srcId="{0786172C-DFA3-41A5-869A-CF49C0163BBA}" destId="{5BDFC4B3-7249-42DA-9242-051EE589F688}" srcOrd="6" destOrd="0" presId="urn:microsoft.com/office/officeart/2008/layout/LinedList"/>
    <dgm:cxn modelId="{F5904D9B-1158-4B73-8C79-CD419B8D4118}" type="presParOf" srcId="{0786172C-DFA3-41A5-869A-CF49C0163BBA}" destId="{9F052904-FED7-4387-81B3-33D300F77E45}" srcOrd="7" destOrd="0" presId="urn:microsoft.com/office/officeart/2008/layout/LinedList"/>
    <dgm:cxn modelId="{F31C29E0-1818-49B6-87D2-D2B0386C38F1}" type="presParOf" srcId="{9F052904-FED7-4387-81B3-33D300F77E45}" destId="{AD7868D4-61BA-433C-9368-A03A1842FA3B}" srcOrd="0" destOrd="0" presId="urn:microsoft.com/office/officeart/2008/layout/LinedList"/>
    <dgm:cxn modelId="{44A9F5F0-A256-4265-92E0-B41AE40BB4FF}" type="presParOf" srcId="{9F052904-FED7-4387-81B3-33D300F77E45}" destId="{60649DF1-4C46-439F-855E-218CCE6C3CF1}" srcOrd="1" destOrd="0" presId="urn:microsoft.com/office/officeart/2008/layout/LinedList"/>
    <dgm:cxn modelId="{9F7F3549-A8D6-4B47-B91F-7C4A7DA4DC81}" type="presParOf" srcId="{0786172C-DFA3-41A5-869A-CF49C0163BBA}" destId="{A1A714FB-7E7A-42A0-88E5-186C8A05A1FF}" srcOrd="8" destOrd="0" presId="urn:microsoft.com/office/officeart/2008/layout/LinedList"/>
    <dgm:cxn modelId="{73E3632A-BBBC-496B-92F7-C52F2C7EB0C8}" type="presParOf" srcId="{0786172C-DFA3-41A5-869A-CF49C0163BBA}" destId="{5388245F-BF1C-4030-B80C-735D43F4D5CF}" srcOrd="9" destOrd="0" presId="urn:microsoft.com/office/officeart/2008/layout/LinedList"/>
    <dgm:cxn modelId="{AA0B95EC-7741-4681-B996-18E3AC9FD7B7}" type="presParOf" srcId="{5388245F-BF1C-4030-B80C-735D43F4D5CF}" destId="{5F064DB2-FE6C-47DD-8BCF-BB867F74D472}" srcOrd="0" destOrd="0" presId="urn:microsoft.com/office/officeart/2008/layout/LinedList"/>
    <dgm:cxn modelId="{60084F6D-A8F9-4CDC-B2CB-58113B0B4569}" type="presParOf" srcId="{5388245F-BF1C-4030-B80C-735D43F4D5CF}" destId="{8206B001-05E9-4A43-B2E0-22FE7694D570}" srcOrd="1" destOrd="0" presId="urn:microsoft.com/office/officeart/2008/layout/LinedList"/>
    <dgm:cxn modelId="{2DEF9E9F-9CA4-44CC-BF10-2ABE1F8F07D3}" type="presParOf" srcId="{0786172C-DFA3-41A5-869A-CF49C0163BBA}" destId="{A78923F6-60FD-4414-A002-74E498DAA7FE}" srcOrd="10" destOrd="0" presId="urn:microsoft.com/office/officeart/2008/layout/LinedList"/>
    <dgm:cxn modelId="{24CAE875-AC2B-4403-A64F-4FF099F3BB96}" type="presParOf" srcId="{0786172C-DFA3-41A5-869A-CF49C0163BBA}" destId="{9B005716-7383-4023-B675-8F413F798805}" srcOrd="11" destOrd="0" presId="urn:microsoft.com/office/officeart/2008/layout/LinedList"/>
    <dgm:cxn modelId="{1D15DFB2-6C92-4DD9-B2DA-9CF5416ACCDA}" type="presParOf" srcId="{9B005716-7383-4023-B675-8F413F798805}" destId="{1F6EF1B7-DC8F-4EC8-B4FC-FD89E9E6214F}" srcOrd="0" destOrd="0" presId="urn:microsoft.com/office/officeart/2008/layout/LinedList"/>
    <dgm:cxn modelId="{1479879D-35EE-49A2-808E-ADC65887DBFC}" type="presParOf" srcId="{9B005716-7383-4023-B675-8F413F798805}" destId="{15158CEF-77B7-4E8A-92E6-065DE0630DE6}" srcOrd="1" destOrd="0" presId="urn:microsoft.com/office/officeart/2008/layout/LinedList"/>
    <dgm:cxn modelId="{C093DC3E-FBAE-4D81-9509-415624BFCCD1}" type="presParOf" srcId="{0786172C-DFA3-41A5-869A-CF49C0163BBA}" destId="{BAFE0651-C7DA-497E-946A-FBCF51D779BD}" srcOrd="12" destOrd="0" presId="urn:microsoft.com/office/officeart/2008/layout/LinedList"/>
    <dgm:cxn modelId="{C42DACC6-1FB5-4B93-9128-CB05AE2A578E}" type="presParOf" srcId="{0786172C-DFA3-41A5-869A-CF49C0163BBA}" destId="{CD7270C5-6275-4E03-97AF-A8F3D391A297}" srcOrd="13" destOrd="0" presId="urn:microsoft.com/office/officeart/2008/layout/LinedList"/>
    <dgm:cxn modelId="{7FE4AB09-3535-481D-B7A9-ADE19DF96054}" type="presParOf" srcId="{CD7270C5-6275-4E03-97AF-A8F3D391A297}" destId="{12E9F61D-2871-4678-A7A3-92A0696B6210}" srcOrd="0" destOrd="0" presId="urn:microsoft.com/office/officeart/2008/layout/LinedList"/>
    <dgm:cxn modelId="{E5269EFF-EA67-47B9-BD65-FA7A59DD9831}" type="presParOf" srcId="{CD7270C5-6275-4E03-97AF-A8F3D391A297}" destId="{6974509B-15F9-420F-B835-EDDC6781F60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153D36-C947-47FD-BACE-0E5618A2695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A44214F6-7062-4D8F-BAE2-D0F717774F4E}">
      <dgm:prSet/>
      <dgm:spPr/>
      <dgm:t>
        <a:bodyPr/>
        <a:lstStyle/>
        <a:p>
          <a:r>
            <a:rPr lang="en-US" dirty="0"/>
            <a:t>Using the cross-cultural normative evaluative framework of Nussbaum discuss</a:t>
          </a:r>
        </a:p>
      </dgm:t>
    </dgm:pt>
    <dgm:pt modelId="{905462C1-D558-4A16-B0F7-61245262CB4C}" type="parTrans" cxnId="{2739D966-FE29-4C0F-AC99-F9B118852749}">
      <dgm:prSet/>
      <dgm:spPr/>
      <dgm:t>
        <a:bodyPr/>
        <a:lstStyle/>
        <a:p>
          <a:endParaRPr lang="en-US"/>
        </a:p>
      </dgm:t>
    </dgm:pt>
    <dgm:pt modelId="{2063B4EB-5388-44B6-9DE4-B727D36FD5A9}" type="sibTrans" cxnId="{2739D966-FE29-4C0F-AC99-F9B118852749}">
      <dgm:prSet/>
      <dgm:spPr/>
      <dgm:t>
        <a:bodyPr/>
        <a:lstStyle/>
        <a:p>
          <a:endParaRPr lang="en-US"/>
        </a:p>
      </dgm:t>
    </dgm:pt>
    <dgm:pt modelId="{B4F48883-B948-46D7-A185-690BADB6AD4E}">
      <dgm:prSet/>
      <dgm:spPr/>
      <dgm:t>
        <a:bodyPr/>
        <a:lstStyle/>
        <a:p>
          <a:r>
            <a:rPr lang="en-US"/>
            <a:t>The position of the women in the factory?</a:t>
          </a:r>
        </a:p>
      </dgm:t>
    </dgm:pt>
    <dgm:pt modelId="{65A86C6D-1F6E-476C-94BF-527F6198A9FA}" type="parTrans" cxnId="{C3D785DF-9DDE-4068-A62D-2AC4D37C0ACC}">
      <dgm:prSet/>
      <dgm:spPr/>
      <dgm:t>
        <a:bodyPr/>
        <a:lstStyle/>
        <a:p>
          <a:endParaRPr lang="en-US"/>
        </a:p>
      </dgm:t>
    </dgm:pt>
    <dgm:pt modelId="{7A95B7B5-D439-4BCC-AC17-4506B94A4992}" type="sibTrans" cxnId="{C3D785DF-9DDE-4068-A62D-2AC4D37C0ACC}">
      <dgm:prSet/>
      <dgm:spPr/>
      <dgm:t>
        <a:bodyPr/>
        <a:lstStyle/>
        <a:p>
          <a:endParaRPr lang="en-US"/>
        </a:p>
      </dgm:t>
    </dgm:pt>
    <dgm:pt modelId="{16C541B5-8F68-40C9-A57D-95099B15E103}">
      <dgm:prSet/>
      <dgm:spPr/>
      <dgm:t>
        <a:bodyPr/>
        <a:lstStyle/>
        <a:p>
          <a:r>
            <a:rPr lang="en-US"/>
            <a:t>Which aspects of their lives can be problematized?</a:t>
          </a:r>
        </a:p>
      </dgm:t>
    </dgm:pt>
    <dgm:pt modelId="{E864D611-2E44-465A-B43B-8802FDBC0F7B}" type="parTrans" cxnId="{3E9C5D93-7FDE-4361-B1C2-B49B5B4BB86D}">
      <dgm:prSet/>
      <dgm:spPr/>
      <dgm:t>
        <a:bodyPr/>
        <a:lstStyle/>
        <a:p>
          <a:endParaRPr lang="en-US"/>
        </a:p>
      </dgm:t>
    </dgm:pt>
    <dgm:pt modelId="{B2DB3FC2-6561-48E6-B05E-66A9EA327010}" type="sibTrans" cxnId="{3E9C5D93-7FDE-4361-B1C2-B49B5B4BB86D}">
      <dgm:prSet/>
      <dgm:spPr/>
      <dgm:t>
        <a:bodyPr/>
        <a:lstStyle/>
        <a:p>
          <a:endParaRPr lang="en-US"/>
        </a:p>
      </dgm:t>
    </dgm:pt>
    <dgm:pt modelId="{12518578-C04A-487D-B8E6-FA4D60457A1A}">
      <dgm:prSet/>
      <dgm:spPr/>
      <dgm:t>
        <a:bodyPr/>
        <a:lstStyle/>
        <a:p>
          <a:r>
            <a:rPr lang="en-US"/>
            <a:t>Are certain aspects more pressing than others? Why? </a:t>
          </a:r>
        </a:p>
      </dgm:t>
    </dgm:pt>
    <dgm:pt modelId="{E5E93029-F0FA-401F-81E6-B2AAE06C144F}" type="parTrans" cxnId="{D34B66B7-8277-4D8D-9DA9-E2C611D5FF15}">
      <dgm:prSet/>
      <dgm:spPr/>
      <dgm:t>
        <a:bodyPr/>
        <a:lstStyle/>
        <a:p>
          <a:endParaRPr lang="en-US"/>
        </a:p>
      </dgm:t>
    </dgm:pt>
    <dgm:pt modelId="{667067EB-487E-4445-8C87-E5733B9DBD50}" type="sibTrans" cxnId="{D34B66B7-8277-4D8D-9DA9-E2C611D5FF15}">
      <dgm:prSet/>
      <dgm:spPr/>
      <dgm:t>
        <a:bodyPr/>
        <a:lstStyle/>
        <a:p>
          <a:endParaRPr lang="en-US"/>
        </a:p>
      </dgm:t>
    </dgm:pt>
    <dgm:pt modelId="{7CEA6A19-EEA5-B043-B449-7E5FD6D7915E}" type="pres">
      <dgm:prSet presAssocID="{CA153D36-C947-47FD-BACE-0E5618A26955}" presName="Name0" presStyleCnt="0">
        <dgm:presLayoutVars>
          <dgm:dir/>
          <dgm:animLvl val="lvl"/>
          <dgm:resizeHandles val="exact"/>
        </dgm:presLayoutVars>
      </dgm:prSet>
      <dgm:spPr/>
    </dgm:pt>
    <dgm:pt modelId="{89B3E374-2FE8-D840-A1C1-D28FBBC9A001}" type="pres">
      <dgm:prSet presAssocID="{A44214F6-7062-4D8F-BAE2-D0F717774F4E}" presName="linNode" presStyleCnt="0"/>
      <dgm:spPr/>
    </dgm:pt>
    <dgm:pt modelId="{CB7E7C8E-72FF-034A-AAA4-9FAE1169CC71}" type="pres">
      <dgm:prSet presAssocID="{A44214F6-7062-4D8F-BAE2-D0F717774F4E}" presName="parentText" presStyleLbl="node1" presStyleIdx="0" presStyleCnt="1">
        <dgm:presLayoutVars>
          <dgm:chMax val="1"/>
          <dgm:bulletEnabled val="1"/>
        </dgm:presLayoutVars>
      </dgm:prSet>
      <dgm:spPr/>
    </dgm:pt>
    <dgm:pt modelId="{A49E6BCD-57A1-9642-8CDF-D4ACBC35D96E}" type="pres">
      <dgm:prSet presAssocID="{A44214F6-7062-4D8F-BAE2-D0F717774F4E}" presName="descendantText" presStyleLbl="alignAccFollowNode1" presStyleIdx="0" presStyleCnt="1">
        <dgm:presLayoutVars>
          <dgm:bulletEnabled val="1"/>
        </dgm:presLayoutVars>
      </dgm:prSet>
      <dgm:spPr/>
    </dgm:pt>
  </dgm:ptLst>
  <dgm:cxnLst>
    <dgm:cxn modelId="{A6444418-C2AA-0848-B8AD-770AB56AA5BB}" type="presOf" srcId="{16C541B5-8F68-40C9-A57D-95099B15E103}" destId="{A49E6BCD-57A1-9642-8CDF-D4ACBC35D96E}" srcOrd="0" destOrd="1" presId="urn:microsoft.com/office/officeart/2005/8/layout/vList5"/>
    <dgm:cxn modelId="{2739D966-FE29-4C0F-AC99-F9B118852749}" srcId="{CA153D36-C947-47FD-BACE-0E5618A26955}" destId="{A44214F6-7062-4D8F-BAE2-D0F717774F4E}" srcOrd="0" destOrd="0" parTransId="{905462C1-D558-4A16-B0F7-61245262CB4C}" sibTransId="{2063B4EB-5388-44B6-9DE4-B727D36FD5A9}"/>
    <dgm:cxn modelId="{B49E9367-1FFD-2F47-893C-7F154AE19C84}" type="presOf" srcId="{B4F48883-B948-46D7-A185-690BADB6AD4E}" destId="{A49E6BCD-57A1-9642-8CDF-D4ACBC35D96E}" srcOrd="0" destOrd="0" presId="urn:microsoft.com/office/officeart/2005/8/layout/vList5"/>
    <dgm:cxn modelId="{3E9C5D93-7FDE-4361-B1C2-B49B5B4BB86D}" srcId="{A44214F6-7062-4D8F-BAE2-D0F717774F4E}" destId="{16C541B5-8F68-40C9-A57D-95099B15E103}" srcOrd="1" destOrd="0" parTransId="{E864D611-2E44-465A-B43B-8802FDBC0F7B}" sibTransId="{B2DB3FC2-6561-48E6-B05E-66A9EA327010}"/>
    <dgm:cxn modelId="{D34B66B7-8277-4D8D-9DA9-E2C611D5FF15}" srcId="{A44214F6-7062-4D8F-BAE2-D0F717774F4E}" destId="{12518578-C04A-487D-B8E6-FA4D60457A1A}" srcOrd="2" destOrd="0" parTransId="{E5E93029-F0FA-401F-81E6-B2AAE06C144F}" sibTransId="{667067EB-487E-4445-8C87-E5733B9DBD50}"/>
    <dgm:cxn modelId="{C33022BB-0D54-7744-A351-F3091BA977FC}" type="presOf" srcId="{CA153D36-C947-47FD-BACE-0E5618A26955}" destId="{7CEA6A19-EEA5-B043-B449-7E5FD6D7915E}" srcOrd="0" destOrd="0" presId="urn:microsoft.com/office/officeart/2005/8/layout/vList5"/>
    <dgm:cxn modelId="{07E9CACB-52AA-0945-93AB-DDA902D0625D}" type="presOf" srcId="{A44214F6-7062-4D8F-BAE2-D0F717774F4E}" destId="{CB7E7C8E-72FF-034A-AAA4-9FAE1169CC71}" srcOrd="0" destOrd="0" presId="urn:microsoft.com/office/officeart/2005/8/layout/vList5"/>
    <dgm:cxn modelId="{C3D785DF-9DDE-4068-A62D-2AC4D37C0ACC}" srcId="{A44214F6-7062-4D8F-BAE2-D0F717774F4E}" destId="{B4F48883-B948-46D7-A185-690BADB6AD4E}" srcOrd="0" destOrd="0" parTransId="{65A86C6D-1F6E-476C-94BF-527F6198A9FA}" sibTransId="{7A95B7B5-D439-4BCC-AC17-4506B94A4992}"/>
    <dgm:cxn modelId="{943AA2F3-50D7-D24B-B375-67696908D4C5}" type="presOf" srcId="{12518578-C04A-487D-B8E6-FA4D60457A1A}" destId="{A49E6BCD-57A1-9642-8CDF-D4ACBC35D96E}" srcOrd="0" destOrd="2" presId="urn:microsoft.com/office/officeart/2005/8/layout/vList5"/>
    <dgm:cxn modelId="{B9ABE976-33C6-3F4D-AF2B-77044F07D74C}" type="presParOf" srcId="{7CEA6A19-EEA5-B043-B449-7E5FD6D7915E}" destId="{89B3E374-2FE8-D840-A1C1-D28FBBC9A001}" srcOrd="0" destOrd="0" presId="urn:microsoft.com/office/officeart/2005/8/layout/vList5"/>
    <dgm:cxn modelId="{7535B909-1E28-3743-8B2C-429B5E53DEE5}" type="presParOf" srcId="{89B3E374-2FE8-D840-A1C1-D28FBBC9A001}" destId="{CB7E7C8E-72FF-034A-AAA4-9FAE1169CC71}" srcOrd="0" destOrd="0" presId="urn:microsoft.com/office/officeart/2005/8/layout/vList5"/>
    <dgm:cxn modelId="{AF13A0B0-4B46-4C40-8D41-49FAE4DC8393}" type="presParOf" srcId="{89B3E374-2FE8-D840-A1C1-D28FBBC9A001}" destId="{A49E6BCD-57A1-9642-8CDF-D4ACBC35D96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7006AC-DE8B-4F2A-8DA9-0161556A97A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BAB0009-6988-4B78-8722-1E8331316BCF}">
      <dgm:prSet/>
      <dgm:spPr/>
      <dgm:t>
        <a:bodyPr/>
        <a:lstStyle/>
        <a:p>
          <a:r>
            <a:rPr lang="en-US"/>
            <a:t>The industrial order described in the film has some main features of the total institution.</a:t>
          </a:r>
        </a:p>
      </dgm:t>
    </dgm:pt>
    <dgm:pt modelId="{BE385563-6045-4F3F-9236-F2031031962F}" type="parTrans" cxnId="{F9ED6B8D-334E-4D46-AD3F-E3CCD7393842}">
      <dgm:prSet/>
      <dgm:spPr/>
      <dgm:t>
        <a:bodyPr/>
        <a:lstStyle/>
        <a:p>
          <a:endParaRPr lang="en-US"/>
        </a:p>
      </dgm:t>
    </dgm:pt>
    <dgm:pt modelId="{27B9ABE2-8D9A-4DA5-8391-E779311254BF}" type="sibTrans" cxnId="{F9ED6B8D-334E-4D46-AD3F-E3CCD7393842}">
      <dgm:prSet/>
      <dgm:spPr/>
      <dgm:t>
        <a:bodyPr/>
        <a:lstStyle/>
        <a:p>
          <a:endParaRPr lang="en-US"/>
        </a:p>
      </dgm:t>
    </dgm:pt>
    <dgm:pt modelId="{CC14EEB5-79C7-4644-B812-6B0D3804AD76}">
      <dgm:prSet/>
      <dgm:spPr/>
      <dgm:t>
        <a:bodyPr/>
        <a:lstStyle/>
        <a:p>
          <a:r>
            <a:rPr lang="en-US"/>
            <a:t>In total institutions the human functions and capabilities are under bureaucratic control and are handled in an impersonal manner to advance the ends of the organization.</a:t>
          </a:r>
        </a:p>
      </dgm:t>
    </dgm:pt>
    <dgm:pt modelId="{7D3F788E-E9D1-4BBD-8053-5DCF5AE54162}" type="parTrans" cxnId="{E991DB2E-4D14-48D0-91FE-B9ABA67F9565}">
      <dgm:prSet/>
      <dgm:spPr/>
      <dgm:t>
        <a:bodyPr/>
        <a:lstStyle/>
        <a:p>
          <a:endParaRPr lang="en-US"/>
        </a:p>
      </dgm:t>
    </dgm:pt>
    <dgm:pt modelId="{7780DA64-6A56-46E8-AF7E-8FB2BEFC1368}" type="sibTrans" cxnId="{E991DB2E-4D14-48D0-91FE-B9ABA67F9565}">
      <dgm:prSet/>
      <dgm:spPr/>
      <dgm:t>
        <a:bodyPr/>
        <a:lstStyle/>
        <a:p>
          <a:endParaRPr lang="en-US"/>
        </a:p>
      </dgm:t>
    </dgm:pt>
    <dgm:pt modelId="{93EDE769-973E-44FD-8294-CEFEB7CF9D66}">
      <dgm:prSet/>
      <dgm:spPr/>
      <dgm:t>
        <a:bodyPr/>
        <a:lstStyle/>
        <a:p>
          <a:r>
            <a:rPr lang="en-US"/>
            <a:t>Total institutions do not normally draw attention </a:t>
          </a:r>
          <a:r>
            <a:rPr lang="en-US" i="1"/>
            <a:t>to what each person is able to do and to be.</a:t>
          </a:r>
          <a:endParaRPr lang="en-US"/>
        </a:p>
      </dgm:t>
    </dgm:pt>
    <dgm:pt modelId="{D2A2C00A-4893-41C6-B1D0-9F6A3404654F}" type="parTrans" cxnId="{901CEF07-AF10-40BA-9A35-73A981F7FB4F}">
      <dgm:prSet/>
      <dgm:spPr/>
      <dgm:t>
        <a:bodyPr/>
        <a:lstStyle/>
        <a:p>
          <a:endParaRPr lang="en-US"/>
        </a:p>
      </dgm:t>
    </dgm:pt>
    <dgm:pt modelId="{BB83AEE9-A271-4B5D-BBB9-0FF8578CC63C}" type="sibTrans" cxnId="{901CEF07-AF10-40BA-9A35-73A981F7FB4F}">
      <dgm:prSet/>
      <dgm:spPr/>
      <dgm:t>
        <a:bodyPr/>
        <a:lstStyle/>
        <a:p>
          <a:endParaRPr lang="en-US"/>
        </a:p>
      </dgm:t>
    </dgm:pt>
    <dgm:pt modelId="{0BB25355-CCF0-4C6F-A9D2-3CF6ECE366F3}">
      <dgm:prSet/>
      <dgm:spPr/>
      <dgm:t>
        <a:bodyPr/>
        <a:lstStyle/>
        <a:p>
          <a:r>
            <a:rPr lang="en-US"/>
            <a:t>Thus, seen from the perspective of the capabilities approach we will most likely find some problematic features in the industrial order under scrutiny.</a:t>
          </a:r>
        </a:p>
      </dgm:t>
    </dgm:pt>
    <dgm:pt modelId="{8F2080DF-9148-4C41-BAAA-FB5538A2C12B}" type="parTrans" cxnId="{E85B0739-EAFC-4C88-8117-1CC78B50E08C}">
      <dgm:prSet/>
      <dgm:spPr/>
      <dgm:t>
        <a:bodyPr/>
        <a:lstStyle/>
        <a:p>
          <a:endParaRPr lang="en-US"/>
        </a:p>
      </dgm:t>
    </dgm:pt>
    <dgm:pt modelId="{88C04E34-56D2-440D-BA48-1DE7D0D30494}" type="sibTrans" cxnId="{E85B0739-EAFC-4C88-8117-1CC78B50E08C}">
      <dgm:prSet/>
      <dgm:spPr/>
      <dgm:t>
        <a:bodyPr/>
        <a:lstStyle/>
        <a:p>
          <a:endParaRPr lang="en-US"/>
        </a:p>
      </dgm:t>
    </dgm:pt>
    <dgm:pt modelId="{553A2EC2-9B88-4A64-9C6F-81EDEF616A26}" type="pres">
      <dgm:prSet presAssocID="{2B7006AC-DE8B-4F2A-8DA9-0161556A97A0}" presName="linear" presStyleCnt="0">
        <dgm:presLayoutVars>
          <dgm:animLvl val="lvl"/>
          <dgm:resizeHandles val="exact"/>
        </dgm:presLayoutVars>
      </dgm:prSet>
      <dgm:spPr/>
    </dgm:pt>
    <dgm:pt modelId="{34B0C969-C315-44DA-B4F1-E82C4BB6B8DA}" type="pres">
      <dgm:prSet presAssocID="{EBAB0009-6988-4B78-8722-1E8331316BCF}" presName="parentText" presStyleLbl="node1" presStyleIdx="0" presStyleCnt="4">
        <dgm:presLayoutVars>
          <dgm:chMax val="0"/>
          <dgm:bulletEnabled val="1"/>
        </dgm:presLayoutVars>
      </dgm:prSet>
      <dgm:spPr/>
    </dgm:pt>
    <dgm:pt modelId="{34B168D4-098A-4469-AA04-803AE08822B3}" type="pres">
      <dgm:prSet presAssocID="{27B9ABE2-8D9A-4DA5-8391-E779311254BF}" presName="spacer" presStyleCnt="0"/>
      <dgm:spPr/>
    </dgm:pt>
    <dgm:pt modelId="{249DD245-E8E9-4817-9F8D-D2700437D078}" type="pres">
      <dgm:prSet presAssocID="{CC14EEB5-79C7-4644-B812-6B0D3804AD76}" presName="parentText" presStyleLbl="node1" presStyleIdx="1" presStyleCnt="4">
        <dgm:presLayoutVars>
          <dgm:chMax val="0"/>
          <dgm:bulletEnabled val="1"/>
        </dgm:presLayoutVars>
      </dgm:prSet>
      <dgm:spPr/>
    </dgm:pt>
    <dgm:pt modelId="{B99984CC-F98F-4DC8-9E22-2493836F65B3}" type="pres">
      <dgm:prSet presAssocID="{7780DA64-6A56-46E8-AF7E-8FB2BEFC1368}" presName="spacer" presStyleCnt="0"/>
      <dgm:spPr/>
    </dgm:pt>
    <dgm:pt modelId="{2BAF46D8-4189-4C68-9058-4E33253BC43E}" type="pres">
      <dgm:prSet presAssocID="{93EDE769-973E-44FD-8294-CEFEB7CF9D66}" presName="parentText" presStyleLbl="node1" presStyleIdx="2" presStyleCnt="4">
        <dgm:presLayoutVars>
          <dgm:chMax val="0"/>
          <dgm:bulletEnabled val="1"/>
        </dgm:presLayoutVars>
      </dgm:prSet>
      <dgm:spPr/>
    </dgm:pt>
    <dgm:pt modelId="{91C7995C-B209-4CE0-804B-1FD5B96D3FDA}" type="pres">
      <dgm:prSet presAssocID="{BB83AEE9-A271-4B5D-BBB9-0FF8578CC63C}" presName="spacer" presStyleCnt="0"/>
      <dgm:spPr/>
    </dgm:pt>
    <dgm:pt modelId="{678C9319-AFF3-464F-918B-11539959B27D}" type="pres">
      <dgm:prSet presAssocID="{0BB25355-CCF0-4C6F-A9D2-3CF6ECE366F3}" presName="parentText" presStyleLbl="node1" presStyleIdx="3" presStyleCnt="4">
        <dgm:presLayoutVars>
          <dgm:chMax val="0"/>
          <dgm:bulletEnabled val="1"/>
        </dgm:presLayoutVars>
      </dgm:prSet>
      <dgm:spPr/>
    </dgm:pt>
  </dgm:ptLst>
  <dgm:cxnLst>
    <dgm:cxn modelId="{BC931C07-66BF-44FE-9B3E-A4C262251768}" type="presOf" srcId="{2B7006AC-DE8B-4F2A-8DA9-0161556A97A0}" destId="{553A2EC2-9B88-4A64-9C6F-81EDEF616A26}" srcOrd="0" destOrd="0" presId="urn:microsoft.com/office/officeart/2005/8/layout/vList2"/>
    <dgm:cxn modelId="{901CEF07-AF10-40BA-9A35-73A981F7FB4F}" srcId="{2B7006AC-DE8B-4F2A-8DA9-0161556A97A0}" destId="{93EDE769-973E-44FD-8294-CEFEB7CF9D66}" srcOrd="2" destOrd="0" parTransId="{D2A2C00A-4893-41C6-B1D0-9F6A3404654F}" sibTransId="{BB83AEE9-A271-4B5D-BBB9-0FF8578CC63C}"/>
    <dgm:cxn modelId="{2278940B-08E8-4648-AAD2-68C5E17E49EF}" type="presOf" srcId="{EBAB0009-6988-4B78-8722-1E8331316BCF}" destId="{34B0C969-C315-44DA-B4F1-E82C4BB6B8DA}" srcOrd="0" destOrd="0" presId="urn:microsoft.com/office/officeart/2005/8/layout/vList2"/>
    <dgm:cxn modelId="{E991DB2E-4D14-48D0-91FE-B9ABA67F9565}" srcId="{2B7006AC-DE8B-4F2A-8DA9-0161556A97A0}" destId="{CC14EEB5-79C7-4644-B812-6B0D3804AD76}" srcOrd="1" destOrd="0" parTransId="{7D3F788E-E9D1-4BBD-8053-5DCF5AE54162}" sibTransId="{7780DA64-6A56-46E8-AF7E-8FB2BEFC1368}"/>
    <dgm:cxn modelId="{E85B0739-EAFC-4C88-8117-1CC78B50E08C}" srcId="{2B7006AC-DE8B-4F2A-8DA9-0161556A97A0}" destId="{0BB25355-CCF0-4C6F-A9D2-3CF6ECE366F3}" srcOrd="3" destOrd="0" parTransId="{8F2080DF-9148-4C41-BAAA-FB5538A2C12B}" sibTransId="{88C04E34-56D2-440D-BA48-1DE7D0D30494}"/>
    <dgm:cxn modelId="{F9ED6B8D-334E-4D46-AD3F-E3CCD7393842}" srcId="{2B7006AC-DE8B-4F2A-8DA9-0161556A97A0}" destId="{EBAB0009-6988-4B78-8722-1E8331316BCF}" srcOrd="0" destOrd="0" parTransId="{BE385563-6045-4F3F-9236-F2031031962F}" sibTransId="{27B9ABE2-8D9A-4DA5-8391-E779311254BF}"/>
    <dgm:cxn modelId="{351EEDA0-4978-44CA-8AAE-F60C58EE2D8F}" type="presOf" srcId="{0BB25355-CCF0-4C6F-A9D2-3CF6ECE366F3}" destId="{678C9319-AFF3-464F-918B-11539959B27D}" srcOrd="0" destOrd="0" presId="urn:microsoft.com/office/officeart/2005/8/layout/vList2"/>
    <dgm:cxn modelId="{B67FD4D2-5D3C-4B9B-854F-C4058EAE8AAD}" type="presOf" srcId="{CC14EEB5-79C7-4644-B812-6B0D3804AD76}" destId="{249DD245-E8E9-4817-9F8D-D2700437D078}" srcOrd="0" destOrd="0" presId="urn:microsoft.com/office/officeart/2005/8/layout/vList2"/>
    <dgm:cxn modelId="{E09A6EF8-E2DD-42F8-8CC9-47DDDE666A52}" type="presOf" srcId="{93EDE769-973E-44FD-8294-CEFEB7CF9D66}" destId="{2BAF46D8-4189-4C68-9058-4E33253BC43E}" srcOrd="0" destOrd="0" presId="urn:microsoft.com/office/officeart/2005/8/layout/vList2"/>
    <dgm:cxn modelId="{70A4AA28-A912-4334-A057-251337B1C0BA}" type="presParOf" srcId="{553A2EC2-9B88-4A64-9C6F-81EDEF616A26}" destId="{34B0C969-C315-44DA-B4F1-E82C4BB6B8DA}" srcOrd="0" destOrd="0" presId="urn:microsoft.com/office/officeart/2005/8/layout/vList2"/>
    <dgm:cxn modelId="{86BE5DD4-C26D-4183-A17D-3C56F8656185}" type="presParOf" srcId="{553A2EC2-9B88-4A64-9C6F-81EDEF616A26}" destId="{34B168D4-098A-4469-AA04-803AE08822B3}" srcOrd="1" destOrd="0" presId="urn:microsoft.com/office/officeart/2005/8/layout/vList2"/>
    <dgm:cxn modelId="{0974E51C-48B7-475E-8FCB-8326B23C82DB}" type="presParOf" srcId="{553A2EC2-9B88-4A64-9C6F-81EDEF616A26}" destId="{249DD245-E8E9-4817-9F8D-D2700437D078}" srcOrd="2" destOrd="0" presId="urn:microsoft.com/office/officeart/2005/8/layout/vList2"/>
    <dgm:cxn modelId="{E539C092-9AA4-45D2-8ABC-0F3DBD248894}" type="presParOf" srcId="{553A2EC2-9B88-4A64-9C6F-81EDEF616A26}" destId="{B99984CC-F98F-4DC8-9E22-2493836F65B3}" srcOrd="3" destOrd="0" presId="urn:microsoft.com/office/officeart/2005/8/layout/vList2"/>
    <dgm:cxn modelId="{D56423D8-BD1C-474A-92F7-81083C7A212E}" type="presParOf" srcId="{553A2EC2-9B88-4A64-9C6F-81EDEF616A26}" destId="{2BAF46D8-4189-4C68-9058-4E33253BC43E}" srcOrd="4" destOrd="0" presId="urn:microsoft.com/office/officeart/2005/8/layout/vList2"/>
    <dgm:cxn modelId="{6683D227-0653-4624-A802-D2A190B4E7D3}" type="presParOf" srcId="{553A2EC2-9B88-4A64-9C6F-81EDEF616A26}" destId="{91C7995C-B209-4CE0-804B-1FD5B96D3FDA}" srcOrd="5" destOrd="0" presId="urn:microsoft.com/office/officeart/2005/8/layout/vList2"/>
    <dgm:cxn modelId="{E4B5C0AD-6EA4-44A1-ACC5-A4AE31D3700B}" type="presParOf" srcId="{553A2EC2-9B88-4A64-9C6F-81EDEF616A26}" destId="{678C9319-AFF3-464F-918B-11539959B27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2B246-F0AA-4C9D-A994-F0EDAEFD6E92}">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D9E1F4-0C60-41BD-8F28-F161CC08B525}">
      <dsp:nvSpPr>
        <dsp:cNvPr id="0" name=""/>
        <dsp:cNvSpPr/>
      </dsp:nvSpPr>
      <dsp:spPr>
        <a:xfrm>
          <a:off x="0" y="675"/>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Recap</a:t>
          </a:r>
          <a:endParaRPr lang="en-US" sz="2000" kern="1200"/>
        </a:p>
      </dsp:txBody>
      <dsp:txXfrm>
        <a:off x="0" y="675"/>
        <a:ext cx="6900512" cy="790684"/>
      </dsp:txXfrm>
    </dsp:sp>
    <dsp:sp modelId="{B754B745-8C10-4CBE-A80D-4F5126AB29F4}">
      <dsp:nvSpPr>
        <dsp:cNvPr id="0" name=""/>
        <dsp:cNvSpPr/>
      </dsp:nvSpPr>
      <dsp:spPr>
        <a:xfrm>
          <a:off x="0" y="791359"/>
          <a:ext cx="6900512"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06C794-EEB8-4C6B-91E7-81001789E866}">
      <dsp:nvSpPr>
        <dsp:cNvPr id="0" name=""/>
        <dsp:cNvSpPr/>
      </dsp:nvSpPr>
      <dsp:spPr>
        <a:xfrm>
          <a:off x="0" y="791359"/>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Para</a:t>
          </a:r>
          <a:r>
            <a:rPr lang="en-US" sz="2000" b="1" kern="1200"/>
            <a:t>digm Shift in CSR</a:t>
          </a:r>
          <a:endParaRPr lang="en-US" sz="2000" kern="1200"/>
        </a:p>
      </dsp:txBody>
      <dsp:txXfrm>
        <a:off x="0" y="791359"/>
        <a:ext cx="6900512" cy="790684"/>
      </dsp:txXfrm>
    </dsp:sp>
    <dsp:sp modelId="{9EAB8635-77BD-47CD-8091-E4076D5A8DCD}">
      <dsp:nvSpPr>
        <dsp:cNvPr id="0" name=""/>
        <dsp:cNvSpPr/>
      </dsp:nvSpPr>
      <dsp:spPr>
        <a:xfrm>
          <a:off x="0" y="1582044"/>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8F46D9-568D-4799-98F8-95BEA2376548}">
      <dsp:nvSpPr>
        <dsp:cNvPr id="0" name=""/>
        <dsp:cNvSpPr/>
      </dsp:nvSpPr>
      <dsp:spPr>
        <a:xfrm>
          <a:off x="0" y="1582044"/>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Classical Liberal vs. Deliberative PCSR</a:t>
          </a:r>
          <a:endParaRPr lang="en-US" sz="2000" kern="1200"/>
        </a:p>
      </dsp:txBody>
      <dsp:txXfrm>
        <a:off x="0" y="1582044"/>
        <a:ext cx="6900512" cy="790684"/>
      </dsp:txXfrm>
    </dsp:sp>
    <dsp:sp modelId="{5BDFC4B3-7249-42DA-9242-051EE589F688}">
      <dsp:nvSpPr>
        <dsp:cNvPr id="0" name=""/>
        <dsp:cNvSpPr/>
      </dsp:nvSpPr>
      <dsp:spPr>
        <a:xfrm>
          <a:off x="0" y="2372728"/>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868D4-61BA-433C-9368-A03A1842FA3B}">
      <dsp:nvSpPr>
        <dsp:cNvPr id="0" name=""/>
        <dsp:cNvSpPr/>
      </dsp:nvSpPr>
      <dsp:spPr>
        <a:xfrm>
          <a:off x="0" y="2372728"/>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Big Tech Powers as Challenge for </a:t>
          </a:r>
          <a:r>
            <a:rPr lang="en-US" sz="2000" b="1" kern="1200"/>
            <a:t>P</a:t>
          </a:r>
          <a:r>
            <a:rPr lang="et-EE" sz="2000" b="1" kern="1200"/>
            <a:t>CSRs</a:t>
          </a:r>
          <a:endParaRPr lang="en-US" sz="2000" kern="1200"/>
        </a:p>
      </dsp:txBody>
      <dsp:txXfrm>
        <a:off x="0" y="2372728"/>
        <a:ext cx="6900512" cy="790684"/>
      </dsp:txXfrm>
    </dsp:sp>
    <dsp:sp modelId="{A1A714FB-7E7A-42A0-88E5-186C8A05A1FF}">
      <dsp:nvSpPr>
        <dsp:cNvPr id="0" name=""/>
        <dsp:cNvSpPr/>
      </dsp:nvSpPr>
      <dsp:spPr>
        <a:xfrm>
          <a:off x="0" y="3163412"/>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064DB2-FE6C-47DD-8BCF-BB867F74D472}">
      <dsp:nvSpPr>
        <dsp:cNvPr id="0" name=""/>
        <dsp:cNvSpPr/>
      </dsp:nvSpPr>
      <dsp:spPr>
        <a:xfrm>
          <a:off x="0" y="3163412"/>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Classical Liberal &amp; Deliberative PCSR</a:t>
          </a:r>
          <a:r>
            <a:rPr lang="en-US" sz="2000" b="1" kern="1200"/>
            <a:t>s</a:t>
          </a:r>
          <a:r>
            <a:rPr lang="et-EE" sz="2000" b="1" kern="1200"/>
            <a:t> Taming Big Tech Powers</a:t>
          </a:r>
          <a:endParaRPr lang="en-US" sz="2000" kern="1200"/>
        </a:p>
      </dsp:txBody>
      <dsp:txXfrm>
        <a:off x="0" y="3163412"/>
        <a:ext cx="6900512" cy="790684"/>
      </dsp:txXfrm>
    </dsp:sp>
    <dsp:sp modelId="{A78923F6-60FD-4414-A002-74E498DAA7FE}">
      <dsp:nvSpPr>
        <dsp:cNvPr id="0" name=""/>
        <dsp:cNvSpPr/>
      </dsp:nvSpPr>
      <dsp:spPr>
        <a:xfrm>
          <a:off x="0" y="3954096"/>
          <a:ext cx="6900512"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6EF1B7-DC8F-4EC8-B4FC-FD89E9E6214F}">
      <dsp:nvSpPr>
        <dsp:cNvPr id="0" name=""/>
        <dsp:cNvSpPr/>
      </dsp:nvSpPr>
      <dsp:spPr>
        <a:xfrm>
          <a:off x="0" y="3954096"/>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High Liberal Integration</a:t>
          </a:r>
          <a:endParaRPr lang="en-US" sz="2000" kern="1200"/>
        </a:p>
      </dsp:txBody>
      <dsp:txXfrm>
        <a:off x="0" y="3954096"/>
        <a:ext cx="6900512" cy="790684"/>
      </dsp:txXfrm>
    </dsp:sp>
    <dsp:sp modelId="{BAFE0651-C7DA-497E-946A-FBCF51D779BD}">
      <dsp:nvSpPr>
        <dsp:cNvPr id="0" name=""/>
        <dsp:cNvSpPr/>
      </dsp:nvSpPr>
      <dsp:spPr>
        <a:xfrm>
          <a:off x="0" y="4744781"/>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9F61D-2871-4678-A7A3-92A0696B6210}">
      <dsp:nvSpPr>
        <dsp:cNvPr id="0" name=""/>
        <dsp:cNvSpPr/>
      </dsp:nvSpPr>
      <dsp:spPr>
        <a:xfrm>
          <a:off x="0" y="4744781"/>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Conclusion</a:t>
          </a:r>
          <a:endParaRPr lang="en-US" sz="2000" kern="1200"/>
        </a:p>
      </dsp:txBody>
      <dsp:txXfrm>
        <a:off x="0" y="4744781"/>
        <a:ext cx="6900512" cy="790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E6BCD-57A1-9642-8CDF-D4ACBC35D96E}">
      <dsp:nvSpPr>
        <dsp:cNvPr id="0" name=""/>
        <dsp:cNvSpPr/>
      </dsp:nvSpPr>
      <dsp:spPr>
        <a:xfrm rot="5400000">
          <a:off x="2075080" y="858359"/>
          <a:ext cx="4708340" cy="416870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The position of the women in the factory?</a:t>
          </a:r>
        </a:p>
        <a:p>
          <a:pPr marL="285750" lvl="1" indent="-285750" algn="l" defTabSz="1244600">
            <a:lnSpc>
              <a:spcPct val="90000"/>
            </a:lnSpc>
            <a:spcBef>
              <a:spcPct val="0"/>
            </a:spcBef>
            <a:spcAft>
              <a:spcPct val="15000"/>
            </a:spcAft>
            <a:buChar char="•"/>
          </a:pPr>
          <a:r>
            <a:rPr lang="en-US" sz="2800" kern="1200"/>
            <a:t>Which aspects of their lives can be problematized?</a:t>
          </a:r>
        </a:p>
        <a:p>
          <a:pPr marL="285750" lvl="1" indent="-285750" algn="l" defTabSz="1244600">
            <a:lnSpc>
              <a:spcPct val="90000"/>
            </a:lnSpc>
            <a:spcBef>
              <a:spcPct val="0"/>
            </a:spcBef>
            <a:spcAft>
              <a:spcPct val="15000"/>
            </a:spcAft>
            <a:buChar char="•"/>
          </a:pPr>
          <a:r>
            <a:rPr lang="en-US" sz="2800" kern="1200"/>
            <a:t>Are certain aspects more pressing than others? Why? </a:t>
          </a:r>
        </a:p>
      </dsp:txBody>
      <dsp:txXfrm rot="-5400000">
        <a:off x="2344897" y="792042"/>
        <a:ext cx="3965207" cy="4301342"/>
      </dsp:txXfrm>
    </dsp:sp>
    <dsp:sp modelId="{CB7E7C8E-72FF-034A-AAA4-9FAE1169CC71}">
      <dsp:nvSpPr>
        <dsp:cNvPr id="0" name=""/>
        <dsp:cNvSpPr/>
      </dsp:nvSpPr>
      <dsp:spPr>
        <a:xfrm>
          <a:off x="0" y="0"/>
          <a:ext cx="2344897" cy="588542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Using the cross-cultural normative evaluative framework of Nussbaum discuss</a:t>
          </a:r>
        </a:p>
      </dsp:txBody>
      <dsp:txXfrm>
        <a:off x="114468" y="114468"/>
        <a:ext cx="2115961" cy="5656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0C969-C315-44DA-B4F1-E82C4BB6B8DA}">
      <dsp:nvSpPr>
        <dsp:cNvPr id="0" name=""/>
        <dsp:cNvSpPr/>
      </dsp:nvSpPr>
      <dsp:spPr>
        <a:xfrm>
          <a:off x="0" y="11157"/>
          <a:ext cx="5257800" cy="133387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industrial order described in the film has some main features of the total institution.</a:t>
          </a:r>
        </a:p>
      </dsp:txBody>
      <dsp:txXfrm>
        <a:off x="65114" y="76271"/>
        <a:ext cx="5127572" cy="1203645"/>
      </dsp:txXfrm>
    </dsp:sp>
    <dsp:sp modelId="{249DD245-E8E9-4817-9F8D-D2700437D078}">
      <dsp:nvSpPr>
        <dsp:cNvPr id="0" name=""/>
        <dsp:cNvSpPr/>
      </dsp:nvSpPr>
      <dsp:spPr>
        <a:xfrm>
          <a:off x="0" y="1393990"/>
          <a:ext cx="5257800" cy="133387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 total institutions the human functions and capabilities are under bureaucratic control and are handled in an impersonal manner to advance the ends of the organization.</a:t>
          </a:r>
        </a:p>
      </dsp:txBody>
      <dsp:txXfrm>
        <a:off x="65114" y="1459104"/>
        <a:ext cx="5127572" cy="1203645"/>
      </dsp:txXfrm>
    </dsp:sp>
    <dsp:sp modelId="{2BAF46D8-4189-4C68-9058-4E33253BC43E}">
      <dsp:nvSpPr>
        <dsp:cNvPr id="0" name=""/>
        <dsp:cNvSpPr/>
      </dsp:nvSpPr>
      <dsp:spPr>
        <a:xfrm>
          <a:off x="0" y="2776823"/>
          <a:ext cx="5257800" cy="1333873"/>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Total institutions do not normally draw attention </a:t>
          </a:r>
          <a:r>
            <a:rPr lang="en-US" sz="1700" i="1" kern="1200"/>
            <a:t>to what each person is able to do and to be.</a:t>
          </a:r>
          <a:endParaRPr lang="en-US" sz="1700" kern="1200"/>
        </a:p>
      </dsp:txBody>
      <dsp:txXfrm>
        <a:off x="65114" y="2841937"/>
        <a:ext cx="5127572" cy="1203645"/>
      </dsp:txXfrm>
    </dsp:sp>
    <dsp:sp modelId="{678C9319-AFF3-464F-918B-11539959B27D}">
      <dsp:nvSpPr>
        <dsp:cNvPr id="0" name=""/>
        <dsp:cNvSpPr/>
      </dsp:nvSpPr>
      <dsp:spPr>
        <a:xfrm>
          <a:off x="0" y="4159657"/>
          <a:ext cx="5257800" cy="133387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Thus, seen from the perspective of the capabilities approach we will most likely find some problematic features in the industrial order under scrutiny.</a:t>
          </a:r>
        </a:p>
      </dsp:txBody>
      <dsp:txXfrm>
        <a:off x="65114" y="4224771"/>
        <a:ext cx="5127572" cy="12036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0E9B-7B44-4712-AE7C-F4CD1177E3A3}"/>
              </a:ext>
            </a:extLst>
          </p:cNvPr>
          <p:cNvSpPr>
            <a:spLocks noGrp="1"/>
          </p:cNvSpPr>
          <p:nvPr>
            <p:ph type="ctrTitle" hasCustomPrompt="1"/>
          </p:nvPr>
        </p:nvSpPr>
        <p:spPr>
          <a:xfrm>
            <a:off x="1524000" y="1122363"/>
            <a:ext cx="9144000" cy="2387600"/>
          </a:xfrm>
        </p:spPr>
        <p:txBody>
          <a:bodyPr anchor="b"/>
          <a:lstStyle>
            <a:lvl1pPr algn="ctr">
              <a:defRPr sz="6000">
                <a:solidFill>
                  <a:srgbClr val="B2926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PEALKIRI</a:t>
            </a:r>
            <a:endParaRPr lang="et-EE" dirty="0"/>
          </a:p>
        </p:txBody>
      </p:sp>
      <p:sp>
        <p:nvSpPr>
          <p:cNvPr id="3" name="Subtitle 2">
            <a:extLst>
              <a:ext uri="{FF2B5EF4-FFF2-40B4-BE49-F238E27FC236}">
                <a16:creationId xmlns:a16="http://schemas.microsoft.com/office/drawing/2014/main" id="{58405FF5-BBD8-4B19-AEC1-D592A7A307A3}"/>
              </a:ext>
            </a:extLst>
          </p:cNvPr>
          <p:cNvSpPr>
            <a:spLocks noGrp="1"/>
          </p:cNvSpPr>
          <p:nvPr>
            <p:ph type="subTitle" idx="1"/>
          </p:nvPr>
        </p:nvSpPr>
        <p:spPr>
          <a:xfrm>
            <a:off x="1524000" y="3602038"/>
            <a:ext cx="9144000" cy="1655762"/>
          </a:xfrm>
        </p:spPr>
        <p:txBody>
          <a:bodyPr/>
          <a:lstStyle>
            <a:lvl1pPr marL="0" indent="0" algn="ctr">
              <a:buNone/>
              <a:defRPr sz="2400">
                <a:solidFill>
                  <a:srgbClr val="B2926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t-EE" dirty="0"/>
          </a:p>
        </p:txBody>
      </p:sp>
      <p:sp>
        <p:nvSpPr>
          <p:cNvPr id="4" name="Date Placeholder 3">
            <a:extLst>
              <a:ext uri="{FF2B5EF4-FFF2-40B4-BE49-F238E27FC236}">
                <a16:creationId xmlns:a16="http://schemas.microsoft.com/office/drawing/2014/main" id="{011EF47A-5209-437E-9BC0-A3BB3D4535D3}"/>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5" name="Footer Placeholder 4">
            <a:extLst>
              <a:ext uri="{FF2B5EF4-FFF2-40B4-BE49-F238E27FC236}">
                <a16:creationId xmlns:a16="http://schemas.microsoft.com/office/drawing/2014/main" id="{92A59F5E-4103-4472-8B70-2F51904EACEF}"/>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880C50B1-F21B-42E7-9C07-921BB5DF5F22}"/>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132339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F102-DB4B-412B-92D1-6E1CD79CC894}"/>
              </a:ext>
            </a:extLst>
          </p:cNvPr>
          <p:cNvSpPr>
            <a:spLocks noGrp="1"/>
          </p:cNvSpPr>
          <p:nvPr>
            <p:ph type="title"/>
          </p:nvPr>
        </p:nvSpPr>
        <p:spPr/>
        <p:txBody>
          <a:bodyPr/>
          <a:lstStyle>
            <a:lvl1pPr>
              <a:defRPr>
                <a:solidFill>
                  <a:srgbClr val="041E41"/>
                </a:solidFill>
              </a:defRPr>
            </a:lvl1pPr>
          </a:lstStyle>
          <a:p>
            <a:r>
              <a:rPr lang="en-US" dirty="0"/>
              <a:t>Click to edit Master title style</a:t>
            </a:r>
            <a:endParaRPr lang="et-EE" dirty="0"/>
          </a:p>
        </p:txBody>
      </p:sp>
      <p:sp>
        <p:nvSpPr>
          <p:cNvPr id="3" name="Vertical Text Placeholder 2">
            <a:extLst>
              <a:ext uri="{FF2B5EF4-FFF2-40B4-BE49-F238E27FC236}">
                <a16:creationId xmlns:a16="http://schemas.microsoft.com/office/drawing/2014/main" id="{B2AD9D21-943D-47E1-B610-32C1F87BE9A2}"/>
              </a:ext>
            </a:extLst>
          </p:cNvPr>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a16="http://schemas.microsoft.com/office/drawing/2014/main" id="{C7373A90-31B0-4DFC-B8CC-F8A1852C19BF}"/>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5" name="Footer Placeholder 4">
            <a:extLst>
              <a:ext uri="{FF2B5EF4-FFF2-40B4-BE49-F238E27FC236}">
                <a16:creationId xmlns:a16="http://schemas.microsoft.com/office/drawing/2014/main" id="{6D256C12-BB25-4D7B-B4AF-8062B81BC059}"/>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F361D49C-4398-48E5-B74D-13D54A700167}"/>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536819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38B1AA-96DC-4D44-B56E-250C1086FC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18E7CEC0-0F05-453C-8F38-3E13E69C5C6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3B5A33D5-7CC9-4806-B6CC-BDA48E64DE4A}"/>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5" name="Footer Placeholder 4">
            <a:extLst>
              <a:ext uri="{FF2B5EF4-FFF2-40B4-BE49-F238E27FC236}">
                <a16:creationId xmlns:a16="http://schemas.microsoft.com/office/drawing/2014/main" id="{090091BB-4E13-4167-99DD-C3965E4EF6F1}"/>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A817165A-A4E8-4CDF-BF8D-2FEF2DB8CC8A}"/>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94627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15E7-3043-4448-9372-B568269139AD}"/>
              </a:ext>
            </a:extLst>
          </p:cNvPr>
          <p:cNvSpPr>
            <a:spLocks noGrp="1"/>
          </p:cNvSpPr>
          <p:nvPr>
            <p:ph type="title"/>
          </p:nvPr>
        </p:nvSpPr>
        <p:spPr/>
        <p:txBody>
          <a:bodyPr/>
          <a:lstStyle>
            <a:lvl1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endParaRPr lang="et-EE" dirty="0"/>
          </a:p>
        </p:txBody>
      </p:sp>
      <p:sp>
        <p:nvSpPr>
          <p:cNvPr id="3" name="Content Placeholder 2">
            <a:extLst>
              <a:ext uri="{FF2B5EF4-FFF2-40B4-BE49-F238E27FC236}">
                <a16:creationId xmlns:a16="http://schemas.microsoft.com/office/drawing/2014/main" id="{511E1204-7D7B-4C1A-BEDC-11E43700B01D}"/>
              </a:ext>
            </a:extLst>
          </p:cNvPr>
          <p:cNvSpPr>
            <a:spLocks noGrp="1"/>
          </p:cNvSpPr>
          <p:nvPr>
            <p:ph idx="1"/>
          </p:nvPr>
        </p:nvSpPr>
        <p:spPr/>
        <p:txBody>
          <a:bodyPr/>
          <a:lstStyle>
            <a:lvl1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4pPr>
            <a:lvl5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a16="http://schemas.microsoft.com/office/drawing/2014/main" id="{BF779570-95AF-4F07-A6B9-72F3ABDCF7A9}"/>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5" name="Footer Placeholder 4">
            <a:extLst>
              <a:ext uri="{FF2B5EF4-FFF2-40B4-BE49-F238E27FC236}">
                <a16:creationId xmlns:a16="http://schemas.microsoft.com/office/drawing/2014/main" id="{096BF01F-DC3A-4F42-A30A-0873EC2A1928}"/>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A1AD1DD5-1220-4E8B-8C2E-A44F4C369099}"/>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191679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04C2-277D-4BCF-B25D-617129878FE6}"/>
              </a:ext>
            </a:extLst>
          </p:cNvPr>
          <p:cNvSpPr>
            <a:spLocks noGrp="1"/>
          </p:cNvSpPr>
          <p:nvPr>
            <p:ph type="title"/>
          </p:nvPr>
        </p:nvSpPr>
        <p:spPr>
          <a:xfrm>
            <a:off x="831850" y="1709738"/>
            <a:ext cx="10515600" cy="2852737"/>
          </a:xfrm>
        </p:spPr>
        <p:txBody>
          <a:bodyPr anchor="b"/>
          <a:lstStyle>
            <a:lvl1pPr>
              <a:defRPr sz="6000">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endParaRPr lang="et-EE" dirty="0"/>
          </a:p>
        </p:txBody>
      </p:sp>
      <p:sp>
        <p:nvSpPr>
          <p:cNvPr id="3" name="Text Placeholder 2">
            <a:extLst>
              <a:ext uri="{FF2B5EF4-FFF2-40B4-BE49-F238E27FC236}">
                <a16:creationId xmlns:a16="http://schemas.microsoft.com/office/drawing/2014/main" id="{F9A5CB09-0262-4F8F-A60E-6E4D457D3923}"/>
              </a:ext>
            </a:extLst>
          </p:cNvPr>
          <p:cNvSpPr>
            <a:spLocks noGrp="1"/>
          </p:cNvSpPr>
          <p:nvPr>
            <p:ph type="body" idx="1"/>
          </p:nvPr>
        </p:nvSpPr>
        <p:spPr>
          <a:xfrm>
            <a:off x="831850" y="4589463"/>
            <a:ext cx="10515600" cy="1500187"/>
          </a:xfrm>
        </p:spPr>
        <p:txBody>
          <a:bodyPr/>
          <a:lstStyle>
            <a:lvl1pPr marL="0" indent="0">
              <a:buNone/>
              <a:defRPr sz="2400">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0FCFBFB4-BAFD-4FDF-B1BD-69A831CB0CE5}"/>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5" name="Footer Placeholder 4">
            <a:extLst>
              <a:ext uri="{FF2B5EF4-FFF2-40B4-BE49-F238E27FC236}">
                <a16:creationId xmlns:a16="http://schemas.microsoft.com/office/drawing/2014/main" id="{FC845A07-15AB-40D5-B187-6C329823ABF3}"/>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5A5DEA2B-A924-440E-BFD8-E1DD8B7E4B07}"/>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319997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2378-BB38-4166-BF96-79D25EA22D9A}"/>
              </a:ext>
            </a:extLst>
          </p:cNvPr>
          <p:cNvSpPr>
            <a:spLocks noGrp="1"/>
          </p:cNvSpPr>
          <p:nvPr>
            <p:ph type="title"/>
          </p:nvPr>
        </p:nvSpPr>
        <p:spPr/>
        <p:txBody>
          <a:bodyPr/>
          <a:lstStyle>
            <a:lvl1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endParaRPr lang="et-EE" dirty="0"/>
          </a:p>
        </p:txBody>
      </p:sp>
      <p:sp>
        <p:nvSpPr>
          <p:cNvPr id="3" name="Content Placeholder 2">
            <a:extLst>
              <a:ext uri="{FF2B5EF4-FFF2-40B4-BE49-F238E27FC236}">
                <a16:creationId xmlns:a16="http://schemas.microsoft.com/office/drawing/2014/main" id="{D804D408-6DBD-426A-8D46-AAE89904B498}"/>
              </a:ext>
            </a:extLst>
          </p:cNvPr>
          <p:cNvSpPr>
            <a:spLocks noGrp="1"/>
          </p:cNvSpPr>
          <p:nvPr>
            <p:ph sz="half" idx="1"/>
          </p:nvPr>
        </p:nvSpPr>
        <p:spPr>
          <a:xfrm>
            <a:off x="838200" y="1825625"/>
            <a:ext cx="5181600" cy="4351338"/>
          </a:xfrm>
        </p:spPr>
        <p:txBody>
          <a:bodyPr/>
          <a:lstStyle>
            <a:lvl1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Content Placeholder 3">
            <a:extLst>
              <a:ext uri="{FF2B5EF4-FFF2-40B4-BE49-F238E27FC236}">
                <a16:creationId xmlns:a16="http://schemas.microsoft.com/office/drawing/2014/main" id="{88420297-5784-4AD8-91AF-47786B12CB61}"/>
              </a:ext>
            </a:extLst>
          </p:cNvPr>
          <p:cNvSpPr>
            <a:spLocks noGrp="1"/>
          </p:cNvSpPr>
          <p:nvPr>
            <p:ph sz="half" idx="2"/>
          </p:nvPr>
        </p:nvSpPr>
        <p:spPr>
          <a:xfrm>
            <a:off x="6172200" y="1825625"/>
            <a:ext cx="5181600" cy="4351338"/>
          </a:xfrm>
        </p:spPr>
        <p:txBody>
          <a:bodyPr/>
          <a:lstStyle>
            <a:lvl1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5" name="Date Placeholder 4">
            <a:extLst>
              <a:ext uri="{FF2B5EF4-FFF2-40B4-BE49-F238E27FC236}">
                <a16:creationId xmlns:a16="http://schemas.microsoft.com/office/drawing/2014/main" id="{FCE9F290-D323-4C60-871D-2E195380F59A}"/>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6" name="Footer Placeholder 5">
            <a:extLst>
              <a:ext uri="{FF2B5EF4-FFF2-40B4-BE49-F238E27FC236}">
                <a16:creationId xmlns:a16="http://schemas.microsoft.com/office/drawing/2014/main" id="{AD9BC487-21FD-467E-AF75-352E4EE43735}"/>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009DEB88-09C3-40E2-BF0D-891723F29875}"/>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336102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3137-21A4-45E0-B40F-949E019A156A}"/>
              </a:ext>
            </a:extLst>
          </p:cNvPr>
          <p:cNvSpPr>
            <a:spLocks noGrp="1"/>
          </p:cNvSpPr>
          <p:nvPr>
            <p:ph type="title"/>
          </p:nvPr>
        </p:nvSpPr>
        <p:spPr>
          <a:xfrm>
            <a:off x="839788" y="365125"/>
            <a:ext cx="10515600" cy="1325563"/>
          </a:xfrm>
        </p:spPr>
        <p:txBody>
          <a:bodyPr/>
          <a:lstStyle>
            <a:lvl1pPr>
              <a:defRPr>
                <a:solidFill>
                  <a:srgbClr val="041E41"/>
                </a:solidFill>
              </a:defRPr>
            </a:lvl1pPr>
          </a:lstStyle>
          <a:p>
            <a:r>
              <a:rPr lang="en-US" dirty="0"/>
              <a:t>Click to edit Master title style</a:t>
            </a:r>
            <a:endParaRPr lang="et-EE" dirty="0"/>
          </a:p>
        </p:txBody>
      </p:sp>
      <p:sp>
        <p:nvSpPr>
          <p:cNvPr id="3" name="Text Placeholder 2">
            <a:extLst>
              <a:ext uri="{FF2B5EF4-FFF2-40B4-BE49-F238E27FC236}">
                <a16:creationId xmlns:a16="http://schemas.microsoft.com/office/drawing/2014/main" id="{34FCA905-C01C-48D7-ACF2-D97B65F34B92}"/>
              </a:ext>
            </a:extLst>
          </p:cNvPr>
          <p:cNvSpPr>
            <a:spLocks noGrp="1"/>
          </p:cNvSpPr>
          <p:nvPr>
            <p:ph type="body" idx="1"/>
          </p:nvPr>
        </p:nvSpPr>
        <p:spPr>
          <a:xfrm>
            <a:off x="839788" y="1681163"/>
            <a:ext cx="5157787" cy="823912"/>
          </a:xfrm>
        </p:spPr>
        <p:txBody>
          <a:bodyPr anchor="b"/>
          <a:lstStyle>
            <a:lvl1pPr marL="0" indent="0">
              <a:buNone/>
              <a:defRPr sz="24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7728631-96CB-4EFB-9341-E04641343686}"/>
              </a:ext>
            </a:extLst>
          </p:cNvPr>
          <p:cNvSpPr>
            <a:spLocks noGrp="1"/>
          </p:cNvSpPr>
          <p:nvPr>
            <p:ph sz="half" idx="2"/>
          </p:nvPr>
        </p:nvSpPr>
        <p:spPr>
          <a:xfrm>
            <a:off x="839788" y="2505075"/>
            <a:ext cx="5157787" cy="3684588"/>
          </a:xfrm>
        </p:spPr>
        <p:txBody>
          <a:bodyPr/>
          <a:lstStyle>
            <a:lvl1pPr>
              <a:defRPr>
                <a:solidFill>
                  <a:srgbClr val="041E41"/>
                </a:solidFill>
              </a:defRPr>
            </a:lvl1pPr>
            <a:lvl2pPr>
              <a:defRPr>
                <a:solidFill>
                  <a:srgbClr val="041E41"/>
                </a:solidFill>
              </a:defRPr>
            </a:lvl2pPr>
            <a:lvl3pPr>
              <a:defRPr>
                <a:solidFill>
                  <a:srgbClr val="041E41"/>
                </a:solidFill>
              </a:defRPr>
            </a:lvl3pPr>
            <a:lvl4pPr>
              <a:defRPr>
                <a:solidFill>
                  <a:srgbClr val="041E41"/>
                </a:solidFill>
              </a:defRPr>
            </a:lvl4pPr>
            <a:lvl5pPr>
              <a:defRPr>
                <a:solidFill>
                  <a:srgbClr val="041E4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5" name="Text Placeholder 4">
            <a:extLst>
              <a:ext uri="{FF2B5EF4-FFF2-40B4-BE49-F238E27FC236}">
                <a16:creationId xmlns:a16="http://schemas.microsoft.com/office/drawing/2014/main" id="{7981BD6A-8E1F-4368-B983-84C63370F3AA}"/>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13B27AF-F759-4737-B349-10215677E167}"/>
              </a:ext>
            </a:extLst>
          </p:cNvPr>
          <p:cNvSpPr>
            <a:spLocks noGrp="1"/>
          </p:cNvSpPr>
          <p:nvPr>
            <p:ph sz="quarter" idx="4"/>
          </p:nvPr>
        </p:nvSpPr>
        <p:spPr>
          <a:xfrm>
            <a:off x="6172200" y="2505075"/>
            <a:ext cx="5183188" cy="3684588"/>
          </a:xfrm>
        </p:spPr>
        <p:txBody>
          <a:bodyPr/>
          <a:lstStyle>
            <a:lvl1pPr>
              <a:defRPr>
                <a:solidFill>
                  <a:srgbClr val="041E41"/>
                </a:solidFill>
              </a:defRPr>
            </a:lvl1pPr>
            <a:lvl2pPr>
              <a:defRPr>
                <a:solidFill>
                  <a:srgbClr val="041E41"/>
                </a:solidFill>
              </a:defRPr>
            </a:lvl2pPr>
            <a:lvl3pPr>
              <a:defRPr>
                <a:solidFill>
                  <a:srgbClr val="041E41"/>
                </a:solidFill>
              </a:defRPr>
            </a:lvl3pPr>
            <a:lvl4pPr>
              <a:defRPr>
                <a:solidFill>
                  <a:srgbClr val="041E41"/>
                </a:solidFill>
              </a:defRPr>
            </a:lvl4pPr>
            <a:lvl5pPr>
              <a:defRPr>
                <a:solidFill>
                  <a:srgbClr val="041E4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7" name="Date Placeholder 6">
            <a:extLst>
              <a:ext uri="{FF2B5EF4-FFF2-40B4-BE49-F238E27FC236}">
                <a16:creationId xmlns:a16="http://schemas.microsoft.com/office/drawing/2014/main" id="{4D409DFE-6DF4-450E-8E11-5C13108D9918}"/>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8" name="Footer Placeholder 7">
            <a:extLst>
              <a:ext uri="{FF2B5EF4-FFF2-40B4-BE49-F238E27FC236}">
                <a16:creationId xmlns:a16="http://schemas.microsoft.com/office/drawing/2014/main" id="{D7EFD81C-7FE4-4512-9B0D-AF88EB0B9AFB}"/>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a16="http://schemas.microsoft.com/office/drawing/2014/main" id="{23D73C3F-E268-4EEB-A29A-128CE8898346}"/>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2268930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AD90-0B63-4D89-9417-893B674809B9}"/>
              </a:ext>
            </a:extLst>
          </p:cNvPr>
          <p:cNvSpPr>
            <a:spLocks noGrp="1"/>
          </p:cNvSpPr>
          <p:nvPr>
            <p:ph type="title"/>
          </p:nvPr>
        </p:nvSpPr>
        <p:spPr/>
        <p:txBody>
          <a:bodyPr/>
          <a:lstStyle>
            <a:lvl1pPr>
              <a:defRPr>
                <a:solidFill>
                  <a:srgbClr val="041E41"/>
                </a:solidFill>
              </a:defRPr>
            </a:lvl1pPr>
          </a:lstStyle>
          <a:p>
            <a:r>
              <a:rPr lang="en-US" dirty="0"/>
              <a:t>Click to edit Master title style</a:t>
            </a:r>
            <a:endParaRPr lang="et-EE" dirty="0"/>
          </a:p>
        </p:txBody>
      </p:sp>
      <p:sp>
        <p:nvSpPr>
          <p:cNvPr id="3" name="Date Placeholder 2">
            <a:extLst>
              <a:ext uri="{FF2B5EF4-FFF2-40B4-BE49-F238E27FC236}">
                <a16:creationId xmlns:a16="http://schemas.microsoft.com/office/drawing/2014/main" id="{22936510-E6B1-401A-AA95-46322446A937}"/>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4" name="Footer Placeholder 3">
            <a:extLst>
              <a:ext uri="{FF2B5EF4-FFF2-40B4-BE49-F238E27FC236}">
                <a16:creationId xmlns:a16="http://schemas.microsoft.com/office/drawing/2014/main" id="{24E823CC-BC54-4B88-B002-32CC075CB111}"/>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a16="http://schemas.microsoft.com/office/drawing/2014/main" id="{29039B26-5676-4B9A-ADED-EA71E0E3134C}"/>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1563684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5A87F-5A56-4B73-8AD8-A4FC0E5055A1}"/>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3" name="Footer Placeholder 2">
            <a:extLst>
              <a:ext uri="{FF2B5EF4-FFF2-40B4-BE49-F238E27FC236}">
                <a16:creationId xmlns:a16="http://schemas.microsoft.com/office/drawing/2014/main" id="{EB66ED91-D039-4B61-B8F5-B81F1CEFA7B6}"/>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a16="http://schemas.microsoft.com/office/drawing/2014/main" id="{34FD1145-5B95-48A1-995E-62FFD87972E5}"/>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1838818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EE90-87B4-4114-BBCF-587402263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DAFB9D6F-2CCB-44F7-A296-AD5FF74349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BAB4A4F0-E30B-47C7-B65E-FAE11BD5E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1E75E5-570A-456E-9A8C-1E0DA10F7200}"/>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6" name="Footer Placeholder 5">
            <a:extLst>
              <a:ext uri="{FF2B5EF4-FFF2-40B4-BE49-F238E27FC236}">
                <a16:creationId xmlns:a16="http://schemas.microsoft.com/office/drawing/2014/main" id="{3C7A6706-063B-4912-BD80-F1E575699366}"/>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5FFD947E-AA75-480D-9075-D048A8DA2D30}"/>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3605132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E68-2543-441F-9498-C9A1D62575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a16="http://schemas.microsoft.com/office/drawing/2014/main" id="{44F06D2C-9556-4DAA-8A4F-D18401913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5F326C5D-02B6-4134-9D0F-4D0FAE6BD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47D26D-9587-4AF0-91D1-1800AB95D0FC}"/>
              </a:ext>
            </a:extLst>
          </p:cNvPr>
          <p:cNvSpPr>
            <a:spLocks noGrp="1"/>
          </p:cNvSpPr>
          <p:nvPr>
            <p:ph type="dt" sz="half" idx="10"/>
          </p:nvPr>
        </p:nvSpPr>
        <p:spPr/>
        <p:txBody>
          <a:bodyPr/>
          <a:lstStyle/>
          <a:p>
            <a:fld id="{38F3822E-490A-4518-A876-B31CBDEFDDD5}" type="datetimeFigureOut">
              <a:rPr lang="et-EE" smtClean="0"/>
              <a:t>14.03.2022</a:t>
            </a:fld>
            <a:endParaRPr lang="et-EE"/>
          </a:p>
        </p:txBody>
      </p:sp>
      <p:sp>
        <p:nvSpPr>
          <p:cNvPr id="6" name="Footer Placeholder 5">
            <a:extLst>
              <a:ext uri="{FF2B5EF4-FFF2-40B4-BE49-F238E27FC236}">
                <a16:creationId xmlns:a16="http://schemas.microsoft.com/office/drawing/2014/main" id="{F2E462CF-E07D-4167-AE5D-8FDA55D75867}"/>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C58BDF1A-EAD3-40EA-A127-CDFBE033AA24}"/>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23749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059B3D-B2CD-41A6-B558-E7B7E3065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t-EE" dirty="0"/>
          </a:p>
        </p:txBody>
      </p:sp>
      <p:sp>
        <p:nvSpPr>
          <p:cNvPr id="3" name="Text Placeholder 2">
            <a:extLst>
              <a:ext uri="{FF2B5EF4-FFF2-40B4-BE49-F238E27FC236}">
                <a16:creationId xmlns:a16="http://schemas.microsoft.com/office/drawing/2014/main" id="{8175941E-2D81-4E55-AA7A-60AC744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a16="http://schemas.microsoft.com/office/drawing/2014/main" id="{755ABD5E-40A0-4DDD-9259-3F2CEA3318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3822E-490A-4518-A876-B31CBDEFDDD5}" type="datetimeFigureOut">
              <a:rPr lang="et-EE" smtClean="0"/>
              <a:t>14.03.2022</a:t>
            </a:fld>
            <a:endParaRPr lang="et-EE"/>
          </a:p>
        </p:txBody>
      </p:sp>
      <p:sp>
        <p:nvSpPr>
          <p:cNvPr id="5" name="Footer Placeholder 4">
            <a:extLst>
              <a:ext uri="{FF2B5EF4-FFF2-40B4-BE49-F238E27FC236}">
                <a16:creationId xmlns:a16="http://schemas.microsoft.com/office/drawing/2014/main" id="{7B01C240-C5D1-4A20-BAF8-1F29D5A036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a16="http://schemas.microsoft.com/office/drawing/2014/main" id="{E6EF6B23-CE10-4A5C-8230-C24F45EC9D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B01FD-B859-4C22-91FC-2ADA18F8B055}" type="slidenum">
              <a:rPr lang="et-EE" smtClean="0"/>
              <a:t>‹#›</a:t>
            </a:fld>
            <a:endParaRPr lang="et-EE"/>
          </a:p>
        </p:txBody>
      </p:sp>
    </p:spTree>
    <p:extLst>
      <p:ext uri="{BB962C8B-B14F-4D97-AF65-F5344CB8AC3E}">
        <p14:creationId xmlns:p14="http://schemas.microsoft.com/office/powerpoint/2010/main" val="4280168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GmgNWos_wo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bostonreview.net/forum/can-global-brands-create-just-supply-chains-richard-lock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news.cornell.edu/stories/2021/05/codes-conduct-supply-chains-challenged"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hyperlink" Target="https://youtu.be/HbVYpP4gWAQ"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hyperlink" Target="https://digitalcommons.law.yale.edu/cgi/viewcontent.cgi?article=5785&amp;context=ylj"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pacscenter.stanford.edu/publication/report-of-the-working-group-on-platform-scale/" TargetMode="External"/><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belfercenter.org/sites/default/files/2019-04/BigTechDemocracy.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Kuva 10" descr="Kuva, joka sisältää kohteen ulko, peli, ruoho, merkki&#10;&#10;Kuvaus luotu automaattisesti">
            <a:extLst>
              <a:ext uri="{FF2B5EF4-FFF2-40B4-BE49-F238E27FC236}">
                <a16:creationId xmlns:a16="http://schemas.microsoft.com/office/drawing/2014/main" id="{47768729-67A9-0941-988C-4D03EAA132F8}"/>
              </a:ext>
            </a:extLst>
          </p:cNvPr>
          <p:cNvPicPr>
            <a:picLocks noChangeAspect="1"/>
          </p:cNvPicPr>
          <p:nvPr/>
        </p:nvPicPr>
        <p:blipFill rotWithShape="1">
          <a:blip r:embed="rId2"/>
          <a:srcRect l="11556" r="-1" b="-1"/>
          <a:stretch/>
        </p:blipFill>
        <p:spPr>
          <a:xfrm>
            <a:off x="20" y="10"/>
            <a:ext cx="6095980" cy="6857990"/>
          </a:xfrm>
          <a:prstGeom prst="rect">
            <a:avLst/>
          </a:prstGeom>
        </p:spPr>
      </p:pic>
      <p:pic>
        <p:nvPicPr>
          <p:cNvPr id="6" name="Kuva 5" descr="Kuva, joka sisältää kohteen rakennus, ulko, katu, kaupunki&#10;&#10;Kuvaus luotu automaattisesti">
            <a:extLst>
              <a:ext uri="{FF2B5EF4-FFF2-40B4-BE49-F238E27FC236}">
                <a16:creationId xmlns:a16="http://schemas.microsoft.com/office/drawing/2014/main" id="{AB38930A-94B0-3D48-97A2-6E79496E39F2}"/>
              </a:ext>
            </a:extLst>
          </p:cNvPr>
          <p:cNvPicPr>
            <a:picLocks noChangeAspect="1"/>
          </p:cNvPicPr>
          <p:nvPr/>
        </p:nvPicPr>
        <p:blipFill rotWithShape="1">
          <a:blip r:embed="rId3">
            <a:extLst>
              <a:ext uri="{28A0092B-C50C-407E-A947-70E740481C1C}">
                <a14:useLocalDpi xmlns:a14="http://schemas.microsoft.com/office/drawing/2010/main" val="0"/>
              </a:ext>
            </a:extLst>
          </a:blip>
          <a:srcRect l="21218" r="11893"/>
          <a:stretch/>
        </p:blipFill>
        <p:spPr>
          <a:xfrm>
            <a:off x="6096000" y="10"/>
            <a:ext cx="6096000" cy="6857990"/>
          </a:xfrm>
          <a:prstGeom prst="rect">
            <a:avLst/>
          </a:prstGeom>
        </p:spPr>
      </p:pic>
      <p:sp>
        <p:nvSpPr>
          <p:cNvPr id="41" name="Rectangle 4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ame 4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ubtitle 4">
            <a:extLst>
              <a:ext uri="{FF2B5EF4-FFF2-40B4-BE49-F238E27FC236}">
                <a16:creationId xmlns:a16="http://schemas.microsoft.com/office/drawing/2014/main" id="{475001A7-173E-4C9C-90B4-22083F590BE7}"/>
              </a:ext>
            </a:extLst>
          </p:cNvPr>
          <p:cNvSpPr>
            <a:spLocks noGrp="1"/>
          </p:cNvSpPr>
          <p:nvPr>
            <p:ph type="subTitle" idx="1"/>
          </p:nvPr>
        </p:nvSpPr>
        <p:spPr>
          <a:xfrm>
            <a:off x="4745528" y="4201466"/>
            <a:ext cx="2700944" cy="659993"/>
          </a:xfrm>
          <a:noFill/>
        </p:spPr>
        <p:txBody>
          <a:bodyPr>
            <a:normAutofit/>
          </a:bodyPr>
          <a:lstStyle/>
          <a:p>
            <a:r>
              <a:rPr lang="et-EE" sz="1600">
                <a:solidFill>
                  <a:srgbClr val="080808"/>
                </a:solidFill>
                <a:latin typeface="Open Sans Light" panose="020B0306030504020204" pitchFamily="34" charset="0"/>
                <a:ea typeface="Open Sans Light" panose="020B0306030504020204" pitchFamily="34" charset="0"/>
                <a:cs typeface="Open Sans Light" panose="020B0306030504020204" pitchFamily="34" charset="0"/>
              </a:rPr>
              <a:t> </a:t>
            </a:r>
            <a:r>
              <a:rPr lang="et-EE" sz="1600">
                <a:solidFill>
                  <a:srgbClr val="080808"/>
                </a:solidFill>
              </a:rPr>
              <a:t>PhD, Professor</a:t>
            </a:r>
          </a:p>
          <a:p>
            <a:r>
              <a:rPr lang="et-EE" sz="1600">
                <a:solidFill>
                  <a:srgbClr val="080808"/>
                </a:solidFill>
                <a:latin typeface="Open Sans Light" panose="020B0306030504020204" pitchFamily="34" charset="0"/>
                <a:ea typeface="Open Sans Light" panose="020B0306030504020204" pitchFamily="34" charset="0"/>
                <a:cs typeface="Open Sans Light" panose="020B0306030504020204" pitchFamily="34" charset="0"/>
              </a:rPr>
              <a:t>Jukka Veikko Mäkinen</a:t>
            </a:r>
          </a:p>
        </p:txBody>
      </p:sp>
      <p:sp>
        <p:nvSpPr>
          <p:cNvPr id="2" name="Title 1">
            <a:extLst>
              <a:ext uri="{FF2B5EF4-FFF2-40B4-BE49-F238E27FC236}">
                <a16:creationId xmlns:a16="http://schemas.microsoft.com/office/drawing/2014/main" id="{FD516330-1037-46A4-8D96-530FDF52841A}"/>
              </a:ext>
            </a:extLst>
          </p:cNvPr>
          <p:cNvSpPr>
            <a:spLocks noGrp="1"/>
          </p:cNvSpPr>
          <p:nvPr>
            <p:ph type="ctrTitle"/>
          </p:nvPr>
        </p:nvSpPr>
        <p:spPr>
          <a:xfrm>
            <a:off x="4286858" y="2761554"/>
            <a:ext cx="3618284" cy="1345720"/>
          </a:xfrm>
          <a:noFill/>
        </p:spPr>
        <p:txBody>
          <a:bodyPr anchor="ctr">
            <a:normAutofit/>
          </a:bodyPr>
          <a:lstStyle/>
          <a:p>
            <a:r>
              <a:rPr lang="en-US" sz="2800" dirty="0">
                <a:solidFill>
                  <a:srgbClr val="080808"/>
                </a:solidFill>
                <a:latin typeface="Open Sans Light" panose="020B0306030504020204" pitchFamily="34" charset="0"/>
                <a:ea typeface="Open Sans Light" panose="020B0306030504020204" pitchFamily="34" charset="0"/>
                <a:cs typeface="Open Sans Light" panose="020B0306030504020204" pitchFamily="34" charset="0"/>
              </a:rPr>
              <a:t>Political CSR and Its Challenges</a:t>
            </a:r>
          </a:p>
        </p:txBody>
      </p:sp>
      <p:sp>
        <p:nvSpPr>
          <p:cNvPr id="3" name="TextBox 2"/>
          <p:cNvSpPr txBox="1"/>
          <p:nvPr/>
        </p:nvSpPr>
        <p:spPr>
          <a:xfrm>
            <a:off x="4212972" y="4487853"/>
            <a:ext cx="184731" cy="369332"/>
          </a:xfrm>
          <a:prstGeom prst="rect">
            <a:avLst/>
          </a:prstGeom>
          <a:noFill/>
        </p:spPr>
        <p:txBody>
          <a:bodyPr wrap="none" rtlCol="0">
            <a:spAutoFit/>
          </a:bodyPr>
          <a:lstStyle/>
          <a:p>
            <a:endParaRPr lang="et-EE" dirty="0"/>
          </a:p>
        </p:txBody>
      </p:sp>
      <p:sp>
        <p:nvSpPr>
          <p:cNvPr id="7" name="TextBox 6"/>
          <p:cNvSpPr txBox="1"/>
          <p:nvPr/>
        </p:nvSpPr>
        <p:spPr>
          <a:xfrm>
            <a:off x="0" y="476835"/>
            <a:ext cx="12094762" cy="369332"/>
          </a:xfrm>
          <a:prstGeom prst="rect">
            <a:avLst/>
          </a:prstGeom>
          <a:noFill/>
        </p:spPr>
        <p:txBody>
          <a:bodyPr wrap="square" rtlCol="0">
            <a:spAutoFit/>
          </a:bodyPr>
          <a:lstStyle/>
          <a:p>
            <a:pPr algn="ctr">
              <a:spcAft>
                <a:spcPts val="600"/>
              </a:spcAft>
            </a:pP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Online</a:t>
            </a:r>
            <a:r>
              <a:rPr lang="et-EE"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14.</a:t>
            </a:r>
            <a:r>
              <a:rPr lang="et-EE"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.3.202</a:t>
            </a: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a:t>
            </a:r>
            <a:endParaRPr lang="et-EE"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53735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7497" y="679731"/>
            <a:ext cx="3124151" cy="5662878"/>
          </a:xfrm>
        </p:spPr>
        <p:txBody>
          <a:bodyPr vert="horz" lIns="91440" tIns="45720" rIns="91440" bIns="45720" rtlCol="0" anchor="b">
            <a:normAutofit/>
          </a:bodyPr>
          <a:lstStyle/>
          <a:p>
            <a:r>
              <a:rPr lang="en-US" sz="4600" kern="1200" dirty="0">
                <a:solidFill>
                  <a:schemeClr val="tx1"/>
                </a:solidFill>
                <a:latin typeface="+mj-lt"/>
                <a:ea typeface="+mj-ea"/>
                <a:cs typeface="+mj-cs"/>
              </a:rPr>
              <a:t>1. Second Challenge:</a:t>
            </a:r>
            <a:br>
              <a:rPr lang="en-US" sz="4600" kern="1200" dirty="0">
                <a:solidFill>
                  <a:schemeClr val="tx1"/>
                </a:solidFill>
                <a:latin typeface="+mj-lt"/>
                <a:ea typeface="+mj-ea"/>
                <a:cs typeface="+mj-cs"/>
              </a:rPr>
            </a:br>
            <a:br>
              <a:rPr lang="en-US" sz="4600" dirty="0">
                <a:solidFill>
                  <a:schemeClr val="tx1"/>
                </a:solidFill>
                <a:latin typeface="+mj-lt"/>
                <a:ea typeface="+mj-ea"/>
                <a:cs typeface="+mj-cs"/>
              </a:rPr>
            </a:br>
            <a:r>
              <a:rPr lang="en-US" sz="4600" kern="1200" dirty="0">
                <a:solidFill>
                  <a:schemeClr val="tx1"/>
                </a:solidFill>
                <a:latin typeface="+mj-lt"/>
                <a:ea typeface="+mj-ea"/>
                <a:cs typeface="+mj-cs"/>
              </a:rPr>
              <a:t>Limits of Private Power</a:t>
            </a:r>
          </a:p>
        </p:txBody>
      </p:sp>
      <p:grpSp>
        <p:nvGrpSpPr>
          <p:cNvPr id="28" name="Group 27">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9" name="Straight Connector 28">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6"/>
          <a:stretch/>
        </p:blipFill>
        <p:spPr bwMode="auto">
          <a:xfrm>
            <a:off x="4125081" y="972235"/>
            <a:ext cx="3383280" cy="5047735"/>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descr="Private Regulation of Labor Standards in Global Supply Chains">
            <a:extLst>
              <a:ext uri="{FF2B5EF4-FFF2-40B4-BE49-F238E27FC236}">
                <a16:creationId xmlns:a16="http://schemas.microsoft.com/office/drawing/2014/main" id="{786D3B8B-40E2-48CF-AD6E-D1BD46326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1" r="1381" b="-2"/>
          <a:stretch/>
        </p:blipFill>
        <p:spPr bwMode="auto">
          <a:xfrm>
            <a:off x="7812357" y="972235"/>
            <a:ext cx="3383280" cy="504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82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4965430" y="629268"/>
            <a:ext cx="6586491" cy="1286160"/>
          </a:xfrm>
        </p:spPr>
        <p:txBody>
          <a:bodyPr anchor="b">
            <a:normAutofit/>
          </a:bodyPr>
          <a:lstStyle/>
          <a:p>
            <a:r>
              <a:rPr lang="en-US" dirty="0"/>
              <a:t>1. A Decent Factory</a:t>
            </a:r>
          </a:p>
        </p:txBody>
      </p:sp>
      <p:sp>
        <p:nvSpPr>
          <p:cNvPr id="13" name="Content Placeholder 12"/>
          <p:cNvSpPr>
            <a:spLocks noGrp="1"/>
          </p:cNvSpPr>
          <p:nvPr>
            <p:ph idx="1"/>
          </p:nvPr>
        </p:nvSpPr>
        <p:spPr>
          <a:xfrm>
            <a:off x="4965431" y="2438400"/>
            <a:ext cx="6586489" cy="3785419"/>
          </a:xfrm>
        </p:spPr>
        <p:txBody>
          <a:bodyPr>
            <a:normAutofit/>
          </a:bodyPr>
          <a:lstStyle/>
          <a:p>
            <a:pPr marL="0" indent="0">
              <a:buNone/>
            </a:pPr>
            <a:endParaRPr lang="en-US" sz="2000"/>
          </a:p>
          <a:p>
            <a:r>
              <a:rPr lang="en-US" sz="2000"/>
              <a:t>A documentary about globalization; Nokia as the subject.</a:t>
            </a:r>
          </a:p>
          <a:p>
            <a:r>
              <a:rPr lang="en-US" sz="2000">
                <a:hlinkClick r:id="rId2"/>
              </a:rPr>
              <a:t>https://www.youtube.com/watch?v=GmgNWos_wo8</a:t>
            </a:r>
            <a:r>
              <a:rPr lang="en-US" sz="2000"/>
              <a:t> </a:t>
            </a:r>
          </a:p>
          <a:p>
            <a:pPr marL="0" indent="0">
              <a:buNone/>
            </a:pPr>
            <a:endParaRPr lang="en-US" sz="2000"/>
          </a:p>
          <a:p>
            <a:r>
              <a:rPr lang="en-US" sz="2000"/>
              <a:t>Two European women – Finnish Nokia employee and a British consultant – are auditing a factory of a Nokia supplier in China lead by a European male manager.</a:t>
            </a:r>
          </a:p>
          <a:p>
            <a:endParaRPr lang="en-US" sz="2000"/>
          </a:p>
        </p:txBody>
      </p:sp>
      <p:pic>
        <p:nvPicPr>
          <p:cNvPr id="17" name="Picture 2" descr="http://t2.gstatic.com/images?q=tbn:ANd9GcTvfIau7WiONINWLIweEBHC1FotDRDlK1z4HSH5xrhAduLrCNX68Q"/>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r="2405"/>
          <a:stretch/>
        </p:blipFill>
        <p:spPr bwMode="auto">
          <a:xfrm>
            <a:off x="20" y="10"/>
            <a:ext cx="4635571" cy="6857990"/>
          </a:xfrm>
          <a:prstGeom prst="rect">
            <a:avLst/>
          </a:prstGeom>
          <a:noFill/>
          <a:effectLst/>
          <a:extLst>
            <a:ext uri="{909E8E84-426E-40dd-AFC4-6F175D3DCCD1}">
              <a14:hiddenFill xmlns="" xmlns:a14="http://schemas.microsoft.com/office/drawing/2010/main">
                <a:solidFill>
                  <a:srgbClr val="FFFFFF"/>
                </a:solidFill>
              </a14:hiddenFill>
            </a:ext>
          </a:extLst>
        </p:spPr>
      </p:pic>
      <p:cxnSp>
        <p:nvCxnSpPr>
          <p:cNvPr id="30"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081D3"/>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a:xfrm>
            <a:off x="4965430" y="6356350"/>
            <a:ext cx="4139134" cy="365125"/>
          </a:xfrm>
        </p:spPr>
        <p:txBody>
          <a:bodyPr>
            <a:normAutofit/>
          </a:bodyPr>
          <a:lstStyle/>
          <a:p>
            <a:pPr algn="l">
              <a:spcAft>
                <a:spcPts val="600"/>
              </a:spcAft>
              <a:defRPr/>
            </a:pPr>
            <a:r>
              <a:rPr lang="en-US"/>
              <a:t>Presentation name and author - </a:t>
            </a:r>
            <a:fld id="{EAF29A55-8F30-4677-B3D0-749BEBCF82C4}" type="datetime1">
              <a:rPr lang="en-US" smtClean="0"/>
              <a:pPr algn="l">
                <a:spcAft>
                  <a:spcPts val="600"/>
                </a:spcAft>
                <a:defRPr/>
              </a:pPr>
              <a:t>3/14/2022</a:t>
            </a:fld>
            <a:endParaRPr lang="en-US"/>
          </a:p>
        </p:txBody>
      </p:sp>
      <p:sp>
        <p:nvSpPr>
          <p:cNvPr id="8" name="Slide Number Placeholder 7"/>
          <p:cNvSpPr>
            <a:spLocks noGrp="1"/>
          </p:cNvSpPr>
          <p:nvPr>
            <p:ph type="sldNum" sz="quarter" idx="12"/>
          </p:nvPr>
        </p:nvSpPr>
        <p:spPr>
          <a:xfrm>
            <a:off x="10167042" y="6356350"/>
            <a:ext cx="1186758" cy="365125"/>
          </a:xfrm>
        </p:spPr>
        <p:txBody>
          <a:bodyPr>
            <a:normAutofit/>
          </a:bodyPr>
          <a:lstStyle/>
          <a:p>
            <a:pPr>
              <a:spcAft>
                <a:spcPts val="600"/>
              </a:spcAft>
              <a:defRPr/>
            </a:pPr>
            <a:fld id="{A4FCE877-743C-44D3-9108-3D0E627CA3B2}" type="slidenum">
              <a:rPr lang="en-US" smtClean="0"/>
              <a:pPr>
                <a:spcAft>
                  <a:spcPts val="600"/>
                </a:spcAft>
                <a:defRPr/>
              </a:pPr>
              <a:t>11</a:t>
            </a:fld>
            <a:endParaRPr lang="en-US"/>
          </a:p>
        </p:txBody>
      </p:sp>
    </p:spTree>
    <p:extLst>
      <p:ext uri="{BB962C8B-B14F-4D97-AF65-F5344CB8AC3E}">
        <p14:creationId xmlns:p14="http://schemas.microsoft.com/office/powerpoint/2010/main" val="2198187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561" name="Title 1"/>
          <p:cNvSpPr>
            <a:spLocks noGrp="1"/>
          </p:cNvSpPr>
          <p:nvPr>
            <p:ph type="title"/>
          </p:nvPr>
        </p:nvSpPr>
        <p:spPr>
          <a:xfrm>
            <a:off x="804671" y="1122363"/>
            <a:ext cx="3806657" cy="2387600"/>
          </a:xfrm>
        </p:spPr>
        <p:txBody>
          <a:bodyPr vert="horz" lIns="91440" tIns="45720" rIns="91440" bIns="45720" rtlCol="0" anchor="b">
            <a:normAutofit/>
          </a:bodyPr>
          <a:lstStyle/>
          <a:p>
            <a:pPr algn="ctr"/>
            <a:r>
              <a:rPr lang="en-US" sz="5400" dirty="0">
                <a:solidFill>
                  <a:srgbClr val="FFFFFF"/>
                </a:solidFill>
                <a:latin typeface="+mj-lt"/>
                <a:ea typeface="+mj-ea"/>
                <a:cs typeface="+mj-cs"/>
              </a:rPr>
              <a:t>1. Homework</a:t>
            </a:r>
            <a:endParaRPr lang="en-US" sz="5400" kern="1200" dirty="0">
              <a:solidFill>
                <a:srgbClr val="FFFFFF"/>
              </a:solidFill>
              <a:latin typeface="+mj-lt"/>
              <a:ea typeface="+mj-ea"/>
              <a:cs typeface="+mj-cs"/>
            </a:endParaRPr>
          </a:p>
        </p:txBody>
      </p:sp>
      <p:graphicFrame>
        <p:nvGraphicFramePr>
          <p:cNvPr id="66563" name="Content Placeholder 2">
            <a:extLst>
              <a:ext uri="{FF2B5EF4-FFF2-40B4-BE49-F238E27FC236}">
                <a16:creationId xmlns:a16="http://schemas.microsoft.com/office/drawing/2014/main" id="{BB99D005-575A-4461-AF0B-84048481A962}"/>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417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545" y="621792"/>
            <a:ext cx="5181503" cy="5504688"/>
          </a:xfrm>
        </p:spPr>
        <p:txBody>
          <a:bodyPr>
            <a:normAutofit/>
          </a:bodyPr>
          <a:lstStyle/>
          <a:p>
            <a:r>
              <a:rPr lang="en-US" sz="4800"/>
              <a:t>1. A Decent Factory: A Capability Interpretation</a:t>
            </a:r>
          </a:p>
        </p:txBody>
      </p:sp>
      <p:sp>
        <p:nvSpPr>
          <p:cNvPr id="29" name="Rectangle 28">
            <a:extLst>
              <a:ext uri="{FF2B5EF4-FFF2-40B4-BE49-F238E27FC236}">
                <a16:creationId xmlns:a16="http://schemas.microsoft.com/office/drawing/2014/main" id="{DA176721-EB28-4282-BA88-F4C1024AC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normAutofit/>
          </a:bodyPr>
          <a:lstStyle/>
          <a:p>
            <a:pPr>
              <a:spcAft>
                <a:spcPts val="600"/>
              </a:spcAft>
              <a:defRPr/>
            </a:pPr>
            <a:r>
              <a:rPr lang="en-US"/>
              <a:t>Presentation name and author - </a:t>
            </a:r>
            <a:fld id="{EAF29A55-8F30-4677-B3D0-749BEBCF82C4}" type="datetime1">
              <a:rPr lang="en-US" smtClean="0"/>
              <a:pPr>
                <a:spcAft>
                  <a:spcPts val="600"/>
                </a:spcAft>
                <a:defRPr/>
              </a:pPr>
              <a:t>3/14/2022</a:t>
            </a:fld>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normAutofit/>
          </a:bodyPr>
          <a:lstStyle/>
          <a:p>
            <a:pPr>
              <a:spcAft>
                <a:spcPts val="600"/>
              </a:spcAft>
              <a:defRPr/>
            </a:pPr>
            <a:fld id="{3E403D2F-68A5-4B76-ADC0-02B5C2A2AD1D}" type="slidenum">
              <a:rPr lang="en-US"/>
              <a:pPr>
                <a:spcAft>
                  <a:spcPts val="600"/>
                </a:spcAft>
                <a:defRPr/>
              </a:pPr>
              <a:t>13</a:t>
            </a:fld>
            <a:endParaRPr lang="en-US"/>
          </a:p>
        </p:txBody>
      </p:sp>
      <p:graphicFrame>
        <p:nvGraphicFramePr>
          <p:cNvPr id="25" name="Content Placeholder 2">
            <a:extLst>
              <a:ext uri="{FF2B5EF4-FFF2-40B4-BE49-F238E27FC236}">
                <a16:creationId xmlns:a16="http://schemas.microsoft.com/office/drawing/2014/main" id="{0793E9FA-096F-3F31-51C2-57242EB06B3F}"/>
              </a:ext>
            </a:extLst>
          </p:cNvPr>
          <p:cNvGraphicFramePr>
            <a:graphicFrameLocks noGrp="1"/>
          </p:cNvGraphicFramePr>
          <p:nvPr>
            <p:ph idx="1"/>
            <p:extLst>
              <p:ext uri="{D42A27DB-BD31-4B8C-83A1-F6EECF244321}">
                <p14:modId xmlns:p14="http://schemas.microsoft.com/office/powerpoint/2010/main" val="3194457460"/>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330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98468" y="885651"/>
            <a:ext cx="3229803" cy="4624603"/>
          </a:xfrm>
        </p:spPr>
        <p:txBody>
          <a:bodyPr>
            <a:normAutofit/>
          </a:bodyPr>
          <a:lstStyle/>
          <a:p>
            <a:pPr algn="ctr"/>
            <a:r>
              <a:rPr lang="en-US" dirty="0">
                <a:solidFill>
                  <a:srgbClr val="FFFFFF"/>
                </a:solidFill>
              </a:rPr>
              <a:t>1. Position of Women in The Factory</a:t>
            </a:r>
          </a:p>
        </p:txBody>
      </p:sp>
      <p:sp>
        <p:nvSpPr>
          <p:cNvPr id="3" name="Content Placeholder 2"/>
          <p:cNvSpPr>
            <a:spLocks noGrp="1"/>
          </p:cNvSpPr>
          <p:nvPr>
            <p:ph idx="1"/>
          </p:nvPr>
        </p:nvSpPr>
        <p:spPr>
          <a:xfrm>
            <a:off x="4978708" y="238539"/>
            <a:ext cx="7210244" cy="6619461"/>
          </a:xfrm>
        </p:spPr>
        <p:txBody>
          <a:bodyPr anchor="ctr">
            <a:normAutofit/>
          </a:bodyPr>
          <a:lstStyle/>
          <a:p>
            <a:pPr marL="457200" indent="-457200">
              <a:buFont typeface="+mj-lt"/>
              <a:buAutoNum type="arabicPeriod"/>
            </a:pPr>
            <a:r>
              <a:rPr lang="en-US" sz="1600" dirty="0"/>
              <a:t>Life: Toxic chemicals, forced abortion (2. child)</a:t>
            </a:r>
          </a:p>
          <a:p>
            <a:pPr marL="457200" indent="-457200">
              <a:buFont typeface="+mj-lt"/>
              <a:buAutoNum type="arabicPeriod"/>
            </a:pPr>
            <a:r>
              <a:rPr lang="en-US" sz="1600" dirty="0"/>
              <a:t>Bodily Health: Working positions, noise, temperature, open sewers</a:t>
            </a:r>
          </a:p>
          <a:p>
            <a:pPr marL="457200" indent="-457200">
              <a:buFont typeface="+mj-lt"/>
              <a:buAutoNum type="arabicPeriod"/>
            </a:pPr>
            <a:r>
              <a:rPr lang="en-US" sz="1600" dirty="0"/>
              <a:t>Bodily Integrity: Security, control of movement, no privacy, separate boys/girls, no free choice in matters of reproduction</a:t>
            </a:r>
          </a:p>
          <a:p>
            <a:pPr marL="457200" indent="-457200">
              <a:buFont typeface="+mj-lt"/>
              <a:buAutoNum type="arabicPeriod"/>
            </a:pPr>
            <a:r>
              <a:rPr lang="en-US" sz="1600" dirty="0"/>
              <a:t>Senses, Imagination, and Thought: Management control thought and speech, boring and tiring work</a:t>
            </a:r>
          </a:p>
          <a:p>
            <a:pPr marL="457200" indent="-457200">
              <a:buFont typeface="+mj-lt"/>
              <a:buAutoNum type="arabicPeriod"/>
            </a:pPr>
            <a:r>
              <a:rPr lang="en-US" sz="1600" dirty="0"/>
              <a:t>Emotions: Difficult to establish relations to each other, long distance to home</a:t>
            </a:r>
          </a:p>
          <a:p>
            <a:pPr marL="457200" indent="-457200">
              <a:buFont typeface="+mj-lt"/>
              <a:buAutoNum type="arabicPeriod"/>
            </a:pPr>
            <a:r>
              <a:rPr lang="en-US" sz="1600" dirty="0"/>
              <a:t>Practical Reason: Company makes all the major decisions</a:t>
            </a:r>
          </a:p>
          <a:p>
            <a:pPr marL="342900" indent="-342900">
              <a:buFont typeface="+mj-lt"/>
              <a:buAutoNum type="arabicPeriod"/>
            </a:pPr>
            <a:r>
              <a:rPr lang="en-US" sz="1600" dirty="0"/>
              <a:t>Affiliation: Strong hierarchical distinction workers/managers, remove humanity from workers (speak of them as machines “low in maintenance”; no employment contracts )</a:t>
            </a:r>
          </a:p>
          <a:p>
            <a:pPr marL="342900" indent="-342900">
              <a:buFont typeface="+mj-lt"/>
              <a:buAutoNum type="arabicPeriod"/>
            </a:pPr>
            <a:r>
              <a:rPr lang="en-US" sz="1600" dirty="0"/>
              <a:t>8. Other Species: No apparent concern for nature   </a:t>
            </a:r>
          </a:p>
          <a:p>
            <a:pPr marL="342900" indent="-342900">
              <a:buFont typeface="+mj-lt"/>
              <a:buAutoNum type="arabicPeriod"/>
            </a:pPr>
            <a:r>
              <a:rPr lang="en-US" sz="1600" dirty="0"/>
              <a:t>9. Play: 12 hour shifts, very tiring work, no recreational activities</a:t>
            </a:r>
          </a:p>
          <a:p>
            <a:pPr marL="342900" indent="-342900">
              <a:buFont typeface="+mj-lt"/>
              <a:buAutoNum type="arabicPeriod"/>
            </a:pPr>
            <a:r>
              <a:rPr lang="en-US" sz="1600" dirty="0"/>
              <a:t>10. Control over one’s environment: Forced deduction for food/accommodation; suggestion box (we don</a:t>
            </a:r>
            <a:r>
              <a:rPr lang="fr-FR" sz="1600" dirty="0"/>
              <a:t>’</a:t>
            </a:r>
            <a:r>
              <a:rPr lang="en-US" sz="1600" dirty="0"/>
              <a:t>t know how or whether they make use of these); wellbeing committee (headed by manager which might be problematic); No real/substantial choice (low wage, no privacy; farming work does not bring in enough income for survival etc.)   </a:t>
            </a:r>
          </a:p>
          <a:p>
            <a:pPr marL="342900" indent="-342900">
              <a:buFont typeface="+mj-lt"/>
              <a:buAutoNum type="arabicPeriod"/>
            </a:pPr>
            <a:endParaRPr lang="en-US" sz="1600" dirty="0"/>
          </a:p>
          <a:p>
            <a:endParaRPr lang="en-US" sz="1300" dirty="0"/>
          </a:p>
        </p:txBody>
      </p:sp>
      <p:sp>
        <p:nvSpPr>
          <p:cNvPr id="6" name="Footer Placeholder 5"/>
          <p:cNvSpPr>
            <a:spLocks noGrp="1"/>
          </p:cNvSpPr>
          <p:nvPr>
            <p:ph type="ftr" sz="quarter" idx="11"/>
          </p:nvPr>
        </p:nvSpPr>
        <p:spPr>
          <a:xfrm>
            <a:off x="795528" y="6382512"/>
            <a:ext cx="6757416" cy="320040"/>
          </a:xfrm>
          <a:prstGeom prst="rect">
            <a:avLst/>
          </a:prstGeom>
        </p:spPr>
        <p:txBody>
          <a:bodyPr>
            <a:normAutofit/>
          </a:bodyPr>
          <a:lstStyle/>
          <a:p>
            <a:pPr algn="l">
              <a:spcAft>
                <a:spcPts val="600"/>
              </a:spcAft>
              <a:defRPr/>
            </a:pPr>
            <a:r>
              <a:rPr lang="en-US" sz="1000"/>
              <a:t>Presentation name and author - </a:t>
            </a:r>
            <a:fld id="{EAF29A55-8F30-4677-B3D0-749BEBCF82C4}" type="datetime1">
              <a:rPr lang="en-US" sz="1000"/>
              <a:pPr algn="l">
                <a:spcAft>
                  <a:spcPts val="600"/>
                </a:spcAft>
                <a:defRPr/>
              </a:pPr>
              <a:t>3/14/2022</a:t>
            </a:fld>
            <a:endParaRPr lang="en-US" sz="1000"/>
          </a:p>
        </p:txBody>
      </p:sp>
      <p:sp>
        <p:nvSpPr>
          <p:cNvPr id="7" name="Slide Number Placeholder 6"/>
          <p:cNvSpPr>
            <a:spLocks noGrp="1"/>
          </p:cNvSpPr>
          <p:nvPr>
            <p:ph type="sldNum" sz="quarter" idx="12"/>
          </p:nvPr>
        </p:nvSpPr>
        <p:spPr>
          <a:xfrm>
            <a:off x="10707624" y="6382512"/>
            <a:ext cx="685800" cy="320040"/>
          </a:xfrm>
          <a:prstGeom prst="rect">
            <a:avLst/>
          </a:prstGeom>
        </p:spPr>
        <p:txBody>
          <a:bodyPr>
            <a:normAutofit/>
          </a:bodyPr>
          <a:lstStyle/>
          <a:p>
            <a:pPr>
              <a:spcAft>
                <a:spcPts val="600"/>
              </a:spcAft>
              <a:defRPr/>
            </a:pPr>
            <a:fld id="{3E403D2F-68A5-4B76-ADC0-02B5C2A2AD1D}" type="slidenum">
              <a:rPr lang="en-US" sz="1000"/>
              <a:pPr>
                <a:spcAft>
                  <a:spcPts val="600"/>
                </a:spcAft>
                <a:defRPr/>
              </a:pPr>
              <a:t>14</a:t>
            </a:fld>
            <a:endParaRPr lang="en-US" sz="1000"/>
          </a:p>
        </p:txBody>
      </p:sp>
    </p:spTree>
    <p:extLst>
      <p:ext uri="{BB962C8B-B14F-4D97-AF65-F5344CB8AC3E}">
        <p14:creationId xmlns:p14="http://schemas.microsoft.com/office/powerpoint/2010/main" val="168674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pPr algn="ctr"/>
            <a:r>
              <a:rPr lang="en-US" sz="4100" dirty="0"/>
              <a:t>1. The Follow-up Question</a:t>
            </a:r>
          </a:p>
        </p:txBody>
      </p:sp>
      <p:sp>
        <p:nvSpPr>
          <p:cNvPr id="3" name="Content Placeholder 2"/>
          <p:cNvSpPr>
            <a:spLocks noGrp="1"/>
          </p:cNvSpPr>
          <p:nvPr>
            <p:ph idx="1"/>
          </p:nvPr>
        </p:nvSpPr>
        <p:spPr>
          <a:xfrm>
            <a:off x="4965431" y="2438400"/>
            <a:ext cx="6586489" cy="3785419"/>
          </a:xfrm>
        </p:spPr>
        <p:txBody>
          <a:bodyPr>
            <a:normAutofit/>
          </a:bodyPr>
          <a:lstStyle/>
          <a:p>
            <a:r>
              <a:rPr lang="en-US" sz="2000" dirty="0"/>
              <a:t>Equal work: A Corporate Responsibility?</a:t>
            </a:r>
            <a:endParaRPr lang="en-US" sz="2000" dirty="0">
              <a:hlinkClick r:id="" action="ppaction://noaction"/>
            </a:endParaRPr>
          </a:p>
          <a:p>
            <a:pPr marL="0" indent="0">
              <a:buNone/>
            </a:pPr>
            <a:endParaRPr lang="en-US" sz="2000" dirty="0">
              <a:hlinkClick r:id="" action="ppaction://noaction"/>
            </a:endParaRPr>
          </a:p>
          <a:p>
            <a:pPr marL="0" indent="0">
              <a:buNone/>
            </a:pPr>
            <a:r>
              <a:rPr lang="en-US" sz="2000" dirty="0">
                <a:hlinkClick r:id="rId2"/>
              </a:rPr>
              <a:t>http://bostonreview.net/forum/can-global-brands-create-just-supply-chains-richard-locke</a:t>
            </a:r>
            <a:r>
              <a:rPr lang="en-US" sz="2000" dirty="0"/>
              <a:t>  </a:t>
            </a:r>
          </a:p>
          <a:p>
            <a:endParaRPr lang="en-US" sz="2000"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1" r="2989" b="1"/>
          <a:stretch/>
        </p:blipFill>
        <p:spPr bwMode="auto">
          <a:xfrm>
            <a:off x="20" y="10"/>
            <a:ext cx="4635571" cy="6857990"/>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9D07"/>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a:xfrm>
            <a:off x="4965430" y="6356350"/>
            <a:ext cx="4139134" cy="365125"/>
          </a:xfrm>
          <a:prstGeom prst="rect">
            <a:avLst/>
          </a:prstGeom>
        </p:spPr>
        <p:txBody>
          <a:bodyPr>
            <a:normAutofit/>
          </a:bodyPr>
          <a:lstStyle/>
          <a:p>
            <a:pPr algn="l">
              <a:spcAft>
                <a:spcPts val="600"/>
              </a:spcAft>
              <a:defRPr/>
            </a:pPr>
            <a:r>
              <a:rPr lang="en-US"/>
              <a:t>Presentation name and author - </a:t>
            </a:r>
            <a:fld id="{EAF29A55-8F30-4677-B3D0-749BEBCF82C4}" type="datetime1">
              <a:rPr lang="en-US"/>
              <a:pPr algn="l">
                <a:spcAft>
                  <a:spcPts val="600"/>
                </a:spcAft>
                <a:defRPr/>
              </a:pPr>
              <a:t>3/14/2022</a:t>
            </a:fld>
            <a:endParaRPr lang="en-US"/>
          </a:p>
        </p:txBody>
      </p:sp>
      <p:sp>
        <p:nvSpPr>
          <p:cNvPr id="7" name="Slide Number Placeholder 6"/>
          <p:cNvSpPr>
            <a:spLocks noGrp="1"/>
          </p:cNvSpPr>
          <p:nvPr>
            <p:ph type="sldNum" sz="quarter" idx="12"/>
          </p:nvPr>
        </p:nvSpPr>
        <p:spPr>
          <a:xfrm>
            <a:off x="10167042" y="6356350"/>
            <a:ext cx="1186758" cy="365125"/>
          </a:xfrm>
          <a:prstGeom prst="rect">
            <a:avLst/>
          </a:prstGeom>
        </p:spPr>
        <p:txBody>
          <a:bodyPr>
            <a:normAutofit/>
          </a:bodyPr>
          <a:lstStyle/>
          <a:p>
            <a:pPr>
              <a:spcAft>
                <a:spcPts val="600"/>
              </a:spcAft>
              <a:defRPr/>
            </a:pPr>
            <a:fld id="{3E403D2F-68A5-4B76-ADC0-02B5C2A2AD1D}" type="slidenum">
              <a:rPr lang="en-US"/>
              <a:pPr>
                <a:spcAft>
                  <a:spcPts val="600"/>
                </a:spcAft>
                <a:defRPr/>
              </a:pPr>
              <a:t>15</a:t>
            </a:fld>
            <a:endParaRPr lang="en-US"/>
          </a:p>
        </p:txBody>
      </p:sp>
    </p:spTree>
    <p:extLst>
      <p:ext uri="{BB962C8B-B14F-4D97-AF65-F5344CB8AC3E}">
        <p14:creationId xmlns:p14="http://schemas.microsoft.com/office/powerpoint/2010/main" val="1350893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71EC1228-8B00-4D31-8616-AAB846D68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D65028-0F1F-42BB-B5CA-F12341699644}"/>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400" kern="1200" dirty="0">
                <a:solidFill>
                  <a:schemeClr val="tx1"/>
                </a:solidFill>
                <a:latin typeface="+mj-lt"/>
                <a:ea typeface="+mj-ea"/>
                <a:cs typeface="+mj-cs"/>
              </a:rPr>
              <a:t>1.Empirical Evidence</a:t>
            </a:r>
          </a:p>
        </p:txBody>
      </p:sp>
      <p:sp>
        <p:nvSpPr>
          <p:cNvPr id="3" name="Content Placeholder 2">
            <a:extLst>
              <a:ext uri="{FF2B5EF4-FFF2-40B4-BE49-F238E27FC236}">
                <a16:creationId xmlns:a16="http://schemas.microsoft.com/office/drawing/2014/main" id="{EADEC59B-5BB0-490B-A226-DCF35512D688}"/>
              </a:ext>
            </a:extLst>
          </p:cNvPr>
          <p:cNvSpPr>
            <a:spLocks noGrp="1"/>
          </p:cNvSpPr>
          <p:nvPr>
            <p:ph idx="1"/>
          </p:nvPr>
        </p:nvSpPr>
        <p:spPr>
          <a:xfrm>
            <a:off x="9267908" y="5086350"/>
            <a:ext cx="2446465" cy="1178298"/>
          </a:xfrm>
        </p:spPr>
        <p:txBody>
          <a:bodyPr vert="horz" lIns="91440" tIns="45720" rIns="91440" bIns="45720" rtlCol="0">
            <a:normAutofit/>
          </a:bodyPr>
          <a:lstStyle/>
          <a:p>
            <a:pPr marL="0" indent="0">
              <a:buNone/>
            </a:pPr>
            <a:r>
              <a:rPr lang="en-US" sz="1600" kern="1200">
                <a:solidFill>
                  <a:schemeClr val="tx1"/>
                </a:solidFill>
                <a:latin typeface="+mn-lt"/>
                <a:ea typeface="+mn-ea"/>
                <a:cs typeface="+mn-cs"/>
                <a:hlinkClick r:id="rId2"/>
              </a:rPr>
              <a:t>https://news.cornell.edu/stories/2021/05/codes-conduct-supply-chains-challenged</a:t>
            </a:r>
            <a:r>
              <a:rPr lang="en-US" sz="1600" kern="1200">
                <a:solidFill>
                  <a:schemeClr val="tx1"/>
                </a:solidFill>
                <a:latin typeface="+mn-lt"/>
                <a:ea typeface="+mn-ea"/>
                <a:cs typeface="+mn-cs"/>
              </a:rPr>
              <a:t> </a:t>
            </a:r>
          </a:p>
        </p:txBody>
      </p:sp>
      <p:sp>
        <p:nvSpPr>
          <p:cNvPr id="193" name="Rectangle 19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Rectangle 19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F37553C6-5ABF-483D-B6FB-B208ABEE71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5" r="-2" b="2853"/>
          <a:stretch/>
        </p:blipFill>
        <p:spPr bwMode="auto">
          <a:xfrm>
            <a:off x="545237" y="858525"/>
            <a:ext cx="3685032" cy="5211906"/>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descr="Private Regulation of Labor Standards in Global Supply Chains">
            <a:extLst>
              <a:ext uri="{FF2B5EF4-FFF2-40B4-BE49-F238E27FC236}">
                <a16:creationId xmlns:a16="http://schemas.microsoft.com/office/drawing/2014/main" id="{F571497B-753B-423C-B50E-9CE5206C92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21" r="-1" b="118"/>
          <a:stretch/>
        </p:blipFill>
        <p:spPr bwMode="auto">
          <a:xfrm>
            <a:off x="4457706" y="858524"/>
            <a:ext cx="3685032" cy="5211906"/>
          </a:xfrm>
          <a:prstGeom prst="rect">
            <a:avLst/>
          </a:prstGeom>
          <a:noFill/>
          <a:extLst>
            <a:ext uri="{909E8E84-426E-40DD-AFC4-6F175D3DCCD1}">
              <a14:hiddenFill xmlns:a14="http://schemas.microsoft.com/office/drawing/2010/main">
                <a:solidFill>
                  <a:srgbClr val="FFFFFF"/>
                </a:solidFill>
              </a14:hiddenFill>
            </a:ext>
          </a:extLst>
        </p:spPr>
      </p:pic>
      <p:sp>
        <p:nvSpPr>
          <p:cNvPr id="195" name="Rectangle 19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28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7896"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7891" name="Content Placeholder 2"/>
          <p:cNvSpPr>
            <a:spLocks noGrp="1"/>
          </p:cNvSpPr>
          <p:nvPr>
            <p:ph idx="1"/>
          </p:nvPr>
        </p:nvSpPr>
        <p:spPr>
          <a:xfrm>
            <a:off x="1000450" y="1617681"/>
            <a:ext cx="3150131" cy="4721669"/>
          </a:xfrm>
        </p:spPr>
        <p:txBody>
          <a:bodyPr anchor="t">
            <a:normAutofit/>
          </a:bodyPr>
          <a:lstStyle/>
          <a:p>
            <a:pPr marL="0" indent="0">
              <a:buNone/>
            </a:pPr>
            <a:endParaRPr lang="en-US" sz="2000" b="1" dirty="0"/>
          </a:p>
          <a:p>
            <a:pPr marL="0" indent="0" algn="ctr">
              <a:buNone/>
            </a:pPr>
            <a:r>
              <a:rPr lang="en-US" b="1" dirty="0"/>
              <a:t>2. Paradigm shift in understanding business?</a:t>
            </a:r>
          </a:p>
          <a:p>
            <a:pPr marL="0" indent="0" algn="ctr">
              <a:buNone/>
            </a:pPr>
            <a:endParaRPr lang="en-US" b="1" dirty="0"/>
          </a:p>
          <a:p>
            <a:pPr marL="0" indent="0">
              <a:buNone/>
            </a:pPr>
            <a:endParaRPr lang="en-US" sz="2000" b="1" dirty="0"/>
          </a:p>
          <a:p>
            <a:pPr marL="0" indent="0" algn="ctr">
              <a:buNone/>
            </a:pPr>
            <a:r>
              <a:rPr lang="en-US" b="1" dirty="0"/>
              <a:t>P</a:t>
            </a:r>
            <a:r>
              <a:rPr lang="en-US" dirty="0"/>
              <a:t>oliticization of the businesses</a:t>
            </a:r>
            <a:endParaRPr lang="en-US" b="1" dirty="0"/>
          </a:p>
          <a:p>
            <a:pPr marL="0" indent="0">
              <a:buNone/>
            </a:pPr>
            <a:endParaRPr lang="en-US" sz="2000" b="1" dirty="0"/>
          </a:p>
          <a:p>
            <a:pPr marL="0" indent="0">
              <a:buNone/>
            </a:pPr>
            <a:endParaRPr lang="en-US" sz="2000" dirty="0"/>
          </a:p>
          <a:p>
            <a:pPr marL="0" indent="0">
              <a:buNone/>
            </a:pPr>
            <a:endParaRPr lang="en-US" sz="2000" dirty="0"/>
          </a:p>
          <a:p>
            <a:endParaRPr lang="en-US" sz="2000" dirty="0"/>
          </a:p>
          <a:p>
            <a:endParaRPr lang="fi-FI" sz="2000" dirty="0"/>
          </a:p>
        </p:txBody>
      </p:sp>
      <p:pic>
        <p:nvPicPr>
          <p:cNvPr id="17" name="Picture 1" descr="page11image20784064">
            <a:extLst>
              <a:ext uri="{FF2B5EF4-FFF2-40B4-BE49-F238E27FC236}">
                <a16:creationId xmlns:a16="http://schemas.microsoft.com/office/drawing/2014/main" id="{AA42A9FD-F85E-437F-B7F4-9BD87E9277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50" b="11869"/>
          <a:stretch/>
        </p:blipFill>
        <p:spPr bwMode="auto">
          <a:xfrm>
            <a:off x="4601056" y="10"/>
            <a:ext cx="3749040"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 name="Kuva 1" descr="A black and white drawing of a bird&#10;&#10;Description automatically generated with low confidence">
            <a:extLst>
              <a:ext uri="{FF2B5EF4-FFF2-40B4-BE49-F238E27FC236}">
                <a16:creationId xmlns:a16="http://schemas.microsoft.com/office/drawing/2014/main" id="{2374B912-0EB3-DD4C-B4A9-45D30802358B}"/>
              </a:ext>
            </a:extLst>
          </p:cNvPr>
          <p:cNvPicPr>
            <a:picLocks noChangeAspect="1"/>
          </p:cNvPicPr>
          <p:nvPr/>
        </p:nvPicPr>
        <p:blipFill rotWithShape="1">
          <a:blip r:embed="rId3"/>
          <a:srcRect l="25203" r="-1" b="-1"/>
          <a:stretch/>
        </p:blipFill>
        <p:spPr>
          <a:xfrm>
            <a:off x="8442960" y="10"/>
            <a:ext cx="3749040" cy="3383270"/>
          </a:xfrm>
          <a:prstGeom prst="rect">
            <a:avLst/>
          </a:prstGeom>
        </p:spPr>
      </p:pic>
      <p:pic>
        <p:nvPicPr>
          <p:cNvPr id="1030" name="Picture 6" descr="A group of people sitting together&#10;&#10;Description automatically generated with low confidence"/>
          <p:cNvPicPr>
            <a:picLocks noChangeAspect="1" noChangeArrowheads="1"/>
          </p:cNvPicPr>
          <p:nvPr/>
        </p:nvPicPr>
        <p:blipFill rotWithShape="1">
          <a:blip r:embed="rId4">
            <a:extLst>
              <a:ext uri="{28A0092B-C50C-407E-A947-70E740481C1C}">
                <a14:useLocalDpi xmlns:a14="http://schemas.microsoft.com/office/drawing/2010/main" val="0"/>
              </a:ext>
            </a:extLst>
          </a:blip>
          <a:srcRect t="9756" r="-2" b="-2"/>
          <a:stretch/>
        </p:blipFill>
        <p:spPr bwMode="auto">
          <a:xfrm>
            <a:off x="4601056" y="3474722"/>
            <a:ext cx="3749040" cy="3383279"/>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descr="Graphical user interface, website&#10;&#10;Description automatically generated"/>
          <p:cNvPicPr>
            <a:picLocks noChangeAspect="1" noChangeArrowheads="1"/>
          </p:cNvPicPr>
          <p:nvPr/>
        </p:nvPicPr>
        <p:blipFill rotWithShape="1">
          <a:blip r:embed="rId5">
            <a:extLst>
              <a:ext uri="{28A0092B-C50C-407E-A947-70E740481C1C}">
                <a14:useLocalDpi xmlns:a14="http://schemas.microsoft.com/office/drawing/2010/main" val="0"/>
              </a:ext>
            </a:extLst>
          </a:blip>
          <a:srcRect t="11268" r="-3" b="27944"/>
          <a:stretch/>
        </p:blipFill>
        <p:spPr bwMode="auto">
          <a:xfrm>
            <a:off x="8442960" y="3474719"/>
            <a:ext cx="3749040" cy="338328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13734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1500">
                <a:solidFill>
                  <a:schemeClr val="tx1"/>
                </a:solidFill>
                <a:latin typeface="+mj-lt"/>
                <a:ea typeface="+mj-ea"/>
                <a:cs typeface="+mj-cs"/>
              </a:rPr>
              <a:t>2. Classical Liberal CSR </a:t>
            </a:r>
            <a:br>
              <a:rPr lang="en-US" sz="1500">
                <a:solidFill>
                  <a:schemeClr val="tx1"/>
                </a:solidFill>
                <a:latin typeface="+mj-lt"/>
                <a:ea typeface="+mj-ea"/>
                <a:cs typeface="+mj-cs"/>
              </a:rPr>
            </a:br>
            <a:r>
              <a:rPr lang="en-US" sz="1500">
                <a:solidFill>
                  <a:schemeClr val="tx1"/>
                </a:solidFill>
                <a:latin typeface="+mj-lt"/>
                <a:ea typeface="+mj-ea"/>
                <a:cs typeface="+mj-cs"/>
              </a:rPr>
              <a:t>vs. </a:t>
            </a:r>
            <a:br>
              <a:rPr lang="en-US" sz="1500">
                <a:solidFill>
                  <a:schemeClr val="tx1"/>
                </a:solidFill>
                <a:latin typeface="+mj-lt"/>
                <a:ea typeface="+mj-ea"/>
                <a:cs typeface="+mj-cs"/>
              </a:rPr>
            </a:br>
            <a:r>
              <a:rPr lang="en-US" sz="1500">
                <a:solidFill>
                  <a:schemeClr val="tx1"/>
                </a:solidFill>
                <a:latin typeface="+mj-lt"/>
                <a:ea typeface="+mj-ea"/>
                <a:cs typeface="+mj-cs"/>
              </a:rPr>
              <a:t>Deliberative CSR</a:t>
            </a:r>
            <a:br>
              <a:rPr lang="en-US" sz="1500">
                <a:solidFill>
                  <a:schemeClr val="tx1"/>
                </a:solidFill>
                <a:latin typeface="+mj-lt"/>
                <a:ea typeface="+mj-ea"/>
                <a:cs typeface="+mj-cs"/>
              </a:rPr>
            </a:br>
            <a:endParaRPr lang="en-US" sz="1500">
              <a:solidFill>
                <a:schemeClr val="tx1"/>
              </a:solidFill>
              <a:latin typeface="+mj-lt"/>
              <a:ea typeface="+mj-ea"/>
              <a:cs typeface="+mj-cs"/>
            </a:endParaRPr>
          </a:p>
        </p:txBody>
      </p:sp>
      <p:sp>
        <p:nvSpPr>
          <p:cNvPr id="3" name="Content Placeholder 2"/>
          <p:cNvSpPr>
            <a:spLocks noGrp="1"/>
          </p:cNvSpPr>
          <p:nvPr>
            <p:ph idx="1"/>
          </p:nvPr>
        </p:nvSpPr>
        <p:spPr>
          <a:xfrm>
            <a:off x="642996" y="5859140"/>
            <a:ext cx="10906008" cy="497210"/>
          </a:xfrm>
        </p:spPr>
        <p:txBody>
          <a:bodyPr vert="horz" lIns="91440" tIns="45720" rIns="91440" bIns="45720" rtlCol="0">
            <a:normAutofit/>
          </a:bodyPr>
          <a:lstStyle/>
          <a:p>
            <a:pPr marL="0" indent="0" algn="ctr">
              <a:buNone/>
            </a:pPr>
            <a:r>
              <a:rPr lang="en-US" sz="2400">
                <a:solidFill>
                  <a:schemeClr val="tx1"/>
                </a:solidFill>
                <a:latin typeface="+mn-lt"/>
                <a:ea typeface="+mn-ea"/>
                <a:cs typeface="+mn-cs"/>
              </a:rPr>
              <a:t>From Economic to Political Understanding of Businesses Roles in Society</a:t>
            </a:r>
          </a:p>
        </p:txBody>
      </p:sp>
      <p:pic>
        <p:nvPicPr>
          <p:cNvPr id="7" name="Picture 2">
            <a:extLst>
              <a:ext uri="{FF2B5EF4-FFF2-40B4-BE49-F238E27FC236}">
                <a16:creationId xmlns:a16="http://schemas.microsoft.com/office/drawing/2014/main" id="{DD50E042-DCE9-4743-BE78-DE48F71199E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41" r="2" b="2"/>
          <a:stretch/>
        </p:blipFill>
        <p:spPr bwMode="auto">
          <a:xfrm>
            <a:off x="481946" y="1211417"/>
            <a:ext cx="2685705" cy="3040071"/>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665A6959-3389-2143-B3A1-9D6ABC626D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656" b="-1"/>
          <a:stretch/>
        </p:blipFill>
        <p:spPr bwMode="auto">
          <a:xfrm>
            <a:off x="3328518" y="1211405"/>
            <a:ext cx="2685705" cy="3040084"/>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FC5D978A-F07B-5444-88AD-876CFDE126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 b="18227"/>
          <a:stretch/>
        </p:blipFill>
        <p:spPr bwMode="auto">
          <a:xfrm>
            <a:off x="6223000" y="1273322"/>
            <a:ext cx="2637795" cy="2978167"/>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2FA0B2FF-FFD7-924D-A1E1-1B29F02C5C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02" r="6027"/>
          <a:stretch/>
        </p:blipFill>
        <p:spPr bwMode="auto">
          <a:xfrm>
            <a:off x="9021662" y="1219225"/>
            <a:ext cx="2685706" cy="3032263"/>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3" name="Straight Connector 54">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29F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705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9818EFE-63EE-7E44-B202-D1551BA3B5D0}"/>
              </a:ext>
            </a:extLst>
          </p:cNvPr>
          <p:cNvSpPr>
            <a:spLocks noGrp="1"/>
          </p:cNvSpPr>
          <p:nvPr>
            <p:ph type="title"/>
          </p:nvPr>
        </p:nvSpPr>
        <p:spPr>
          <a:xfrm>
            <a:off x="838201" y="365125"/>
            <a:ext cx="5251316" cy="1807305"/>
          </a:xfrm>
        </p:spPr>
        <p:txBody>
          <a:bodyPr>
            <a:normAutofit/>
          </a:bodyPr>
          <a:lstStyle/>
          <a:p>
            <a:r>
              <a:rPr lang="en-US"/>
              <a:t>2. Political Paradigm</a:t>
            </a:r>
          </a:p>
        </p:txBody>
      </p:sp>
      <p:sp>
        <p:nvSpPr>
          <p:cNvPr id="8" name="Content Placeholder 7">
            <a:extLst>
              <a:ext uri="{FF2B5EF4-FFF2-40B4-BE49-F238E27FC236}">
                <a16:creationId xmlns:a16="http://schemas.microsoft.com/office/drawing/2014/main" id="{F4DFB137-A74B-4E85-83B9-D0C2AF09842D}"/>
              </a:ext>
            </a:extLst>
          </p:cNvPr>
          <p:cNvSpPr>
            <a:spLocks noGrp="1"/>
          </p:cNvSpPr>
          <p:nvPr>
            <p:ph idx="1"/>
          </p:nvPr>
        </p:nvSpPr>
        <p:spPr>
          <a:xfrm>
            <a:off x="838200" y="2333297"/>
            <a:ext cx="4619621" cy="3843666"/>
          </a:xfrm>
        </p:spPr>
        <p:txBody>
          <a:bodyPr>
            <a:normAutofit/>
          </a:bodyPr>
          <a:lstStyle/>
          <a:p>
            <a:pPr marL="0" indent="0">
              <a:buNone/>
            </a:pPr>
            <a:endParaRPr lang="en-US" sz="2000"/>
          </a:p>
          <a:p>
            <a:pPr marL="0" indent="0">
              <a:buNone/>
            </a:pPr>
            <a:r>
              <a:rPr lang="en-US" sz="2000"/>
              <a:t>Globalization blurs the traditional boundaries between the political and economic spheres of society leading to the </a:t>
            </a:r>
            <a:r>
              <a:rPr lang="en-US" sz="2000" b="1"/>
              <a:t>politicization</a:t>
            </a:r>
            <a:r>
              <a:rPr lang="en-US" sz="2000"/>
              <a:t> of the business firms.</a:t>
            </a:r>
          </a:p>
          <a:p>
            <a:endParaRPr lang="en-US" sz="2000"/>
          </a:p>
        </p:txBody>
      </p:sp>
      <p:pic>
        <p:nvPicPr>
          <p:cNvPr id="4" name="Picture 2">
            <a:extLst>
              <a:ext uri="{FF2B5EF4-FFF2-40B4-BE49-F238E27FC236}">
                <a16:creationId xmlns:a16="http://schemas.microsoft.com/office/drawing/2014/main" id="{2FA4FBDB-884D-2E44-BB7B-4A4902483FC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91" r="1859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52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t-EE" sz="5400"/>
              <a:t>Agenda for Today</a:t>
            </a:r>
          </a:p>
        </p:txBody>
      </p:sp>
      <p:sp>
        <p:nvSpPr>
          <p:cNvPr id="5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Content Placeholder 2">
            <a:extLst>
              <a:ext uri="{FF2B5EF4-FFF2-40B4-BE49-F238E27FC236}">
                <a16:creationId xmlns:a16="http://schemas.microsoft.com/office/drawing/2014/main" id="{21ADE2AA-1255-59A7-F605-20EA54064F78}"/>
              </a:ext>
            </a:extLst>
          </p:cNvPr>
          <p:cNvGraphicFramePr>
            <a:graphicFrameLocks noGrp="1"/>
          </p:cNvGraphicFramePr>
          <p:nvPr>
            <p:ph idx="1"/>
            <p:extLst>
              <p:ext uri="{D42A27DB-BD31-4B8C-83A1-F6EECF244321}">
                <p14:modId xmlns:p14="http://schemas.microsoft.com/office/powerpoint/2010/main" val="278450388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0849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5251316" cy="1807305"/>
          </a:xfrm>
        </p:spPr>
        <p:txBody>
          <a:bodyPr>
            <a:normAutofit/>
          </a:bodyPr>
          <a:lstStyle/>
          <a:p>
            <a:r>
              <a:rPr lang="en-US"/>
              <a:t>2. Political</a:t>
            </a:r>
            <a:r>
              <a:rPr lang="et-EE"/>
              <a:t> Paradigm</a:t>
            </a:r>
            <a:endParaRPr lang="en-US"/>
          </a:p>
        </p:txBody>
      </p:sp>
      <p:sp>
        <p:nvSpPr>
          <p:cNvPr id="3" name="Content Placeholder 2"/>
          <p:cNvSpPr>
            <a:spLocks noGrp="1"/>
          </p:cNvSpPr>
          <p:nvPr>
            <p:ph idx="1"/>
          </p:nvPr>
        </p:nvSpPr>
        <p:spPr>
          <a:xfrm>
            <a:off x="838200" y="2333297"/>
            <a:ext cx="4619621" cy="3843666"/>
          </a:xfrm>
        </p:spPr>
        <p:txBody>
          <a:bodyPr>
            <a:normAutofit/>
          </a:bodyPr>
          <a:lstStyle/>
          <a:p>
            <a:pPr marL="0" indent="0">
              <a:buNone/>
            </a:pPr>
            <a:endParaRPr lang="et-EE" sz="2000"/>
          </a:p>
          <a:p>
            <a:pPr marL="0" indent="0">
              <a:buNone/>
            </a:pPr>
            <a:r>
              <a:rPr lang="en-US" sz="2000"/>
              <a:t>Private firms take over the traditional governmental tasks of </a:t>
            </a:r>
            <a:r>
              <a:rPr lang="en-US" sz="2000" b="1"/>
              <a:t>social regulation </a:t>
            </a:r>
            <a:r>
              <a:rPr lang="en-US" sz="2000"/>
              <a:t>and operate as new providers of </a:t>
            </a:r>
            <a:r>
              <a:rPr lang="en-US" sz="2000" b="1"/>
              <a:t>citizenship rights </a:t>
            </a:r>
            <a:r>
              <a:rPr lang="en-US" sz="2000"/>
              <a:t>and </a:t>
            </a:r>
            <a:r>
              <a:rPr lang="en-US" sz="2000" b="1"/>
              <a:t>public goods</a:t>
            </a:r>
            <a:r>
              <a:rPr lang="en-US" sz="2000"/>
              <a:t>.</a:t>
            </a:r>
          </a:p>
          <a:p>
            <a:endParaRPr lang="et-EE" sz="2000"/>
          </a:p>
          <a:p>
            <a:endParaRPr lang="et-EE" sz="2000"/>
          </a:p>
          <a:p>
            <a:endParaRPr lang="et-EE" sz="2000"/>
          </a:p>
          <a:p>
            <a:endParaRPr lang="en-US" sz="2000"/>
          </a:p>
        </p:txBody>
      </p:sp>
      <p:pic>
        <p:nvPicPr>
          <p:cNvPr id="4" name="Picture 2">
            <a:extLst>
              <a:ext uri="{FF2B5EF4-FFF2-40B4-BE49-F238E27FC236}">
                <a16:creationId xmlns:a16="http://schemas.microsoft.com/office/drawing/2014/main" id="{9F63A7BC-9049-B04F-8923-D878703BFE4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 b="224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534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17"/>
          <p:cNvSpPr txBox="1">
            <a:spLocks noChangeArrowheads="1"/>
          </p:cNvSpPr>
          <p:nvPr/>
        </p:nvSpPr>
        <p:spPr bwMode="auto">
          <a:xfrm>
            <a:off x="9551595" y="5756275"/>
            <a:ext cx="8691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699">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fr-CH" sz="1600" b="1" dirty="0">
              <a:solidFill>
                <a:srgbClr val="FF0000"/>
              </a:solidFill>
            </a:endParaRPr>
          </a:p>
          <a:p>
            <a:pPr algn="ctr"/>
            <a:endParaRPr lang="fr-CH" sz="1600" b="1" dirty="0">
              <a:solidFill>
                <a:srgbClr val="FF0000"/>
              </a:solidFill>
            </a:endParaRPr>
          </a:p>
          <a:p>
            <a:pPr algn="ctr"/>
            <a:r>
              <a:rPr lang="fr-CH" sz="1600" b="1" dirty="0" err="1">
                <a:solidFill>
                  <a:srgbClr val="FF0000"/>
                </a:solidFill>
              </a:rPr>
              <a:t>Private</a:t>
            </a:r>
            <a:endParaRPr lang="fr-FR" sz="1600" b="1" dirty="0">
              <a:solidFill>
                <a:srgbClr val="FF0000"/>
              </a:solidFill>
            </a:endParaRPr>
          </a:p>
        </p:txBody>
      </p:sp>
      <p:sp>
        <p:nvSpPr>
          <p:cNvPr id="32772" name="Text Box 18"/>
          <p:cNvSpPr txBox="1">
            <a:spLocks noChangeArrowheads="1"/>
          </p:cNvSpPr>
          <p:nvPr/>
        </p:nvSpPr>
        <p:spPr bwMode="auto">
          <a:xfrm>
            <a:off x="9582091" y="5037138"/>
            <a:ext cx="80021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699">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fr-CH" sz="1600" b="1" dirty="0">
              <a:solidFill>
                <a:srgbClr val="FF0000"/>
              </a:solidFill>
            </a:endParaRPr>
          </a:p>
          <a:p>
            <a:pPr algn="ctr"/>
            <a:r>
              <a:rPr lang="fr-CH" sz="1600" b="1" dirty="0">
                <a:solidFill>
                  <a:srgbClr val="FF0000"/>
                </a:solidFill>
              </a:rPr>
              <a:t>Public</a:t>
            </a:r>
            <a:endParaRPr lang="fr-FR" sz="1600" b="1" dirty="0">
              <a:solidFill>
                <a:srgbClr val="FF0000"/>
              </a:solidFill>
            </a:endParaRPr>
          </a:p>
        </p:txBody>
      </p:sp>
      <p:sp>
        <p:nvSpPr>
          <p:cNvPr id="32773" name="Rectangle 2"/>
          <p:cNvSpPr>
            <a:spLocks noGrp="1" noChangeArrowheads="1"/>
          </p:cNvSpPr>
          <p:nvPr>
            <p:ph type="title"/>
          </p:nvPr>
        </p:nvSpPr>
        <p:spPr>
          <a:xfrm>
            <a:off x="838200" y="161925"/>
            <a:ext cx="10515600" cy="978145"/>
          </a:xfrm>
        </p:spPr>
        <p:txBody>
          <a:bodyPr>
            <a:normAutofit/>
          </a:bodyPr>
          <a:lstStyle/>
          <a:p>
            <a:pPr algn="ctr" eaLnBrk="1" hangingPunct="1"/>
            <a:r>
              <a:rPr lang="en-US" dirty="0">
                <a:solidFill>
                  <a:schemeClr val="tx1"/>
                </a:solidFill>
              </a:rPr>
              <a:t>2. Political Paradigm </a:t>
            </a:r>
            <a:r>
              <a:rPr lang="en-US" sz="1100" dirty="0">
                <a:solidFill>
                  <a:schemeClr val="tx1"/>
                </a:solidFill>
              </a:rPr>
              <a:t>adapted from Guido Palazzo</a:t>
            </a:r>
            <a:endParaRPr lang="en-US" dirty="0">
              <a:solidFill>
                <a:schemeClr val="tx1"/>
              </a:solidFill>
            </a:endParaRPr>
          </a:p>
        </p:txBody>
      </p:sp>
      <p:sp>
        <p:nvSpPr>
          <p:cNvPr id="3" name="Content Placeholder 2">
            <a:extLst>
              <a:ext uri="{FF2B5EF4-FFF2-40B4-BE49-F238E27FC236}">
                <a16:creationId xmlns:a16="http://schemas.microsoft.com/office/drawing/2014/main" id="{71A2EDAC-CEAA-4693-A276-4C931ED67BCE}"/>
              </a:ext>
            </a:extLst>
          </p:cNvPr>
          <p:cNvSpPr>
            <a:spLocks noGrp="1"/>
          </p:cNvSpPr>
          <p:nvPr>
            <p:ph idx="1"/>
          </p:nvPr>
        </p:nvSpPr>
        <p:spPr/>
        <p:txBody>
          <a:bodyPr/>
          <a:lstStyle/>
          <a:p>
            <a:endParaRPr lang="et-EE" dirty="0"/>
          </a:p>
        </p:txBody>
      </p:sp>
      <p:sp>
        <p:nvSpPr>
          <p:cNvPr id="32774" name="Rectangle 39"/>
          <p:cNvSpPr>
            <a:spLocks noChangeArrowheads="1"/>
          </p:cNvSpPr>
          <p:nvPr/>
        </p:nvSpPr>
        <p:spPr bwMode="auto">
          <a:xfrm>
            <a:off x="1919289" y="1196976"/>
            <a:ext cx="2808287" cy="3095625"/>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32775" name="Oval 42"/>
          <p:cNvSpPr>
            <a:spLocks noChangeArrowheads="1"/>
          </p:cNvSpPr>
          <p:nvPr/>
        </p:nvSpPr>
        <p:spPr bwMode="auto">
          <a:xfrm>
            <a:off x="1990725" y="5914288"/>
            <a:ext cx="2736850" cy="1052513"/>
          </a:xfrm>
          <a:prstGeom prst="ellipse">
            <a:avLst/>
          </a:prstGeom>
          <a:solidFill>
            <a:schemeClr val="accent1"/>
          </a:solidFill>
          <a:ln w="9525">
            <a:solidFill>
              <a:schemeClr val="tx1"/>
            </a:solidFill>
            <a:round/>
            <a:headEnd/>
            <a:tailEnd/>
          </a:ln>
        </p:spPr>
        <p:txBody>
          <a:bodyPr wrap="none" anchor="ctr"/>
          <a:lstStyle/>
          <a:p>
            <a:pPr algn="ctr"/>
            <a:endParaRPr lang="fr-CH" sz="2400" b="1"/>
          </a:p>
        </p:txBody>
      </p:sp>
      <p:sp>
        <p:nvSpPr>
          <p:cNvPr id="32776" name="Rectangle 3"/>
          <p:cNvSpPr>
            <a:spLocks noChangeArrowheads="1"/>
          </p:cNvSpPr>
          <p:nvPr/>
        </p:nvSpPr>
        <p:spPr bwMode="auto">
          <a:xfrm>
            <a:off x="2305051" y="1457326"/>
            <a:ext cx="2016125" cy="1439863"/>
          </a:xfrm>
          <a:prstGeom prst="rect">
            <a:avLst/>
          </a:prstGeom>
          <a:solidFill>
            <a:schemeClr val="hlink"/>
          </a:solidFill>
          <a:ln w="12699">
            <a:solidFill>
              <a:schemeClr val="tx1"/>
            </a:solidFill>
            <a:miter lim="800000"/>
            <a:headEnd/>
            <a:tailEnd/>
          </a:ln>
        </p:spPr>
        <p:txBody>
          <a:bodyPr wrap="none" anchor="ctr"/>
          <a:lstStyle/>
          <a:p>
            <a:endParaRPr lang="en-GB"/>
          </a:p>
        </p:txBody>
      </p:sp>
      <p:sp>
        <p:nvSpPr>
          <p:cNvPr id="32777" name="Rectangle 5"/>
          <p:cNvSpPr>
            <a:spLocks noChangeArrowheads="1"/>
          </p:cNvSpPr>
          <p:nvPr/>
        </p:nvSpPr>
        <p:spPr bwMode="auto">
          <a:xfrm>
            <a:off x="2305051" y="2251076"/>
            <a:ext cx="2016125" cy="574675"/>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sz="2000" b="1"/>
              <a:t>Parliament</a:t>
            </a:r>
            <a:endParaRPr lang="fr-FR" sz="2000" b="1"/>
          </a:p>
        </p:txBody>
      </p:sp>
      <p:sp>
        <p:nvSpPr>
          <p:cNvPr id="32778" name="Rectangle 6"/>
          <p:cNvSpPr>
            <a:spLocks noChangeArrowheads="1"/>
          </p:cNvSpPr>
          <p:nvPr/>
        </p:nvSpPr>
        <p:spPr bwMode="auto">
          <a:xfrm>
            <a:off x="2305051" y="3302001"/>
            <a:ext cx="2016125" cy="574675"/>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sz="2000" b="1"/>
              <a:t>Political Parties</a:t>
            </a:r>
            <a:endParaRPr lang="fr-FR" sz="2000" b="1"/>
          </a:p>
        </p:txBody>
      </p:sp>
      <p:sp>
        <p:nvSpPr>
          <p:cNvPr id="32779" name="Rectangle 7"/>
          <p:cNvSpPr>
            <a:spLocks noChangeArrowheads="1"/>
          </p:cNvSpPr>
          <p:nvPr/>
        </p:nvSpPr>
        <p:spPr bwMode="auto">
          <a:xfrm>
            <a:off x="2305051" y="1528764"/>
            <a:ext cx="2016125" cy="574675"/>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sz="2000" b="1"/>
              <a:t>Government</a:t>
            </a:r>
            <a:endParaRPr lang="fr-FR" sz="2000" b="1"/>
          </a:p>
        </p:txBody>
      </p:sp>
      <p:sp>
        <p:nvSpPr>
          <p:cNvPr id="32780" name="AutoShape 8"/>
          <p:cNvSpPr>
            <a:spLocks noChangeArrowheads="1"/>
          </p:cNvSpPr>
          <p:nvPr/>
        </p:nvSpPr>
        <p:spPr bwMode="auto">
          <a:xfrm>
            <a:off x="3143250" y="4167188"/>
            <a:ext cx="431800" cy="1439862"/>
          </a:xfrm>
          <a:prstGeom prst="upArrow">
            <a:avLst>
              <a:gd name="adj1" fmla="val 50000"/>
              <a:gd name="adj2" fmla="val 83364"/>
            </a:avLst>
          </a:prstGeom>
          <a:solidFill>
            <a:srgbClr val="000000"/>
          </a:solidFill>
          <a:ln w="12699">
            <a:solidFill>
              <a:schemeClr val="tx1"/>
            </a:solidFill>
            <a:miter lim="800000"/>
            <a:headEnd/>
            <a:tailEnd/>
          </a:ln>
        </p:spPr>
        <p:txBody>
          <a:bodyPr wrap="none" anchor="ctr"/>
          <a:lstStyle/>
          <a:p>
            <a:endParaRPr lang="en-GB"/>
          </a:p>
        </p:txBody>
      </p:sp>
      <p:sp>
        <p:nvSpPr>
          <p:cNvPr id="32781" name="AutoShape 9"/>
          <p:cNvSpPr>
            <a:spLocks noChangeArrowheads="1"/>
          </p:cNvSpPr>
          <p:nvPr/>
        </p:nvSpPr>
        <p:spPr bwMode="auto">
          <a:xfrm>
            <a:off x="3071813" y="2943226"/>
            <a:ext cx="431800" cy="333375"/>
          </a:xfrm>
          <a:prstGeom prst="upArrow">
            <a:avLst>
              <a:gd name="adj1" fmla="val 50000"/>
              <a:gd name="adj2" fmla="val 25000"/>
            </a:avLst>
          </a:prstGeom>
          <a:solidFill>
            <a:srgbClr val="000000"/>
          </a:solidFill>
          <a:ln w="12699">
            <a:solidFill>
              <a:schemeClr val="tx1"/>
            </a:solidFill>
            <a:miter lim="800000"/>
            <a:headEnd/>
            <a:tailEnd/>
          </a:ln>
        </p:spPr>
        <p:txBody>
          <a:bodyPr wrap="none" anchor="ctr"/>
          <a:lstStyle/>
          <a:p>
            <a:endParaRPr lang="en-GB"/>
          </a:p>
        </p:txBody>
      </p:sp>
      <p:sp>
        <p:nvSpPr>
          <p:cNvPr id="32782" name="Rectangle 28"/>
          <p:cNvSpPr>
            <a:spLocks noChangeArrowheads="1"/>
          </p:cNvSpPr>
          <p:nvPr/>
        </p:nvSpPr>
        <p:spPr bwMode="auto">
          <a:xfrm>
            <a:off x="2135188" y="1358900"/>
            <a:ext cx="2305050" cy="2592388"/>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32783" name="Text Box 43"/>
          <p:cNvSpPr txBox="1">
            <a:spLocks noChangeArrowheads="1"/>
          </p:cNvSpPr>
          <p:nvPr/>
        </p:nvSpPr>
        <p:spPr bwMode="auto">
          <a:xfrm>
            <a:off x="2279650" y="6165851"/>
            <a:ext cx="1962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H" b="1"/>
              <a:t>      corporations</a:t>
            </a:r>
            <a:endParaRPr lang="fr-FR" b="1"/>
          </a:p>
        </p:txBody>
      </p:sp>
      <p:grpSp>
        <p:nvGrpSpPr>
          <p:cNvPr id="2" name="Group 53"/>
          <p:cNvGrpSpPr>
            <a:grpSpLocks/>
          </p:cNvGrpSpPr>
          <p:nvPr/>
        </p:nvGrpSpPr>
        <p:grpSpPr bwMode="auto">
          <a:xfrm>
            <a:off x="5807968" y="1310004"/>
            <a:ext cx="3240360" cy="5143332"/>
            <a:chOff x="2517" y="618"/>
            <a:chExt cx="1815" cy="3220"/>
          </a:xfrm>
        </p:grpSpPr>
        <p:sp>
          <p:nvSpPr>
            <p:cNvPr id="32785" name="Oval 26"/>
            <p:cNvSpPr>
              <a:spLocks noChangeArrowheads="1"/>
            </p:cNvSpPr>
            <p:nvPr/>
          </p:nvSpPr>
          <p:spPr bwMode="auto">
            <a:xfrm>
              <a:off x="2654" y="2295"/>
              <a:ext cx="1542" cy="590"/>
            </a:xfrm>
            <a:prstGeom prst="ellipse">
              <a:avLst/>
            </a:prstGeom>
            <a:solidFill>
              <a:schemeClr val="accent1"/>
            </a:solidFill>
            <a:ln w="9525">
              <a:solidFill>
                <a:schemeClr val="tx1"/>
              </a:solidFill>
              <a:round/>
              <a:headEnd/>
              <a:tailEnd/>
            </a:ln>
          </p:spPr>
          <p:txBody>
            <a:bodyPr wrap="none" anchor="ctr"/>
            <a:lstStyle/>
            <a:p>
              <a:pPr algn="ctr"/>
              <a:r>
                <a:rPr lang="fr-CH" sz="2400" b="1"/>
                <a:t>Civil Society</a:t>
              </a:r>
              <a:endParaRPr lang="fr-FR" sz="2400" b="1"/>
            </a:p>
          </p:txBody>
        </p:sp>
        <p:sp>
          <p:nvSpPr>
            <p:cNvPr id="32786" name="Rectangle 32"/>
            <p:cNvSpPr>
              <a:spLocks noChangeArrowheads="1"/>
            </p:cNvSpPr>
            <p:nvPr/>
          </p:nvSpPr>
          <p:spPr bwMode="auto">
            <a:xfrm>
              <a:off x="2851" y="742"/>
              <a:ext cx="1071" cy="755"/>
            </a:xfrm>
            <a:prstGeom prst="rect">
              <a:avLst/>
            </a:prstGeom>
            <a:solidFill>
              <a:schemeClr val="hlink"/>
            </a:solidFill>
            <a:ln w="12699">
              <a:solidFill>
                <a:schemeClr val="tx1"/>
              </a:solidFill>
              <a:miter lim="800000"/>
              <a:headEnd/>
              <a:tailEnd/>
            </a:ln>
          </p:spPr>
          <p:txBody>
            <a:bodyPr wrap="none" anchor="ctr"/>
            <a:lstStyle/>
            <a:p>
              <a:endParaRPr lang="en-GB"/>
            </a:p>
          </p:txBody>
        </p:sp>
        <p:sp>
          <p:nvSpPr>
            <p:cNvPr id="32787" name="Rectangle 33"/>
            <p:cNvSpPr>
              <a:spLocks noChangeArrowheads="1"/>
            </p:cNvSpPr>
            <p:nvPr/>
          </p:nvSpPr>
          <p:spPr bwMode="auto">
            <a:xfrm>
              <a:off x="2851" y="1242"/>
              <a:ext cx="1071" cy="301"/>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b="1" dirty="0"/>
                <a:t>Parliament</a:t>
              </a:r>
              <a:endParaRPr lang="fr-FR" b="1" dirty="0"/>
            </a:p>
          </p:txBody>
        </p:sp>
        <p:sp>
          <p:nvSpPr>
            <p:cNvPr id="32788" name="Rectangle 34"/>
            <p:cNvSpPr>
              <a:spLocks noChangeArrowheads="1"/>
            </p:cNvSpPr>
            <p:nvPr/>
          </p:nvSpPr>
          <p:spPr bwMode="auto">
            <a:xfrm>
              <a:off x="2851" y="1723"/>
              <a:ext cx="1071" cy="301"/>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b="1"/>
                <a:t>Political Parties</a:t>
              </a:r>
              <a:endParaRPr lang="fr-FR" b="1"/>
            </a:p>
          </p:txBody>
        </p:sp>
        <p:sp>
          <p:nvSpPr>
            <p:cNvPr id="32789" name="Rectangle 35"/>
            <p:cNvSpPr>
              <a:spLocks noChangeArrowheads="1"/>
            </p:cNvSpPr>
            <p:nvPr/>
          </p:nvSpPr>
          <p:spPr bwMode="auto">
            <a:xfrm>
              <a:off x="2851" y="787"/>
              <a:ext cx="1071" cy="301"/>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b="1"/>
                <a:t>Government</a:t>
              </a:r>
              <a:endParaRPr lang="fr-FR" b="1"/>
            </a:p>
          </p:txBody>
        </p:sp>
        <p:sp>
          <p:nvSpPr>
            <p:cNvPr id="32790" name="AutoShape 36"/>
            <p:cNvSpPr>
              <a:spLocks noChangeArrowheads="1"/>
            </p:cNvSpPr>
            <p:nvPr/>
          </p:nvSpPr>
          <p:spPr bwMode="auto">
            <a:xfrm>
              <a:off x="3288" y="1541"/>
              <a:ext cx="229" cy="175"/>
            </a:xfrm>
            <a:prstGeom prst="upArrow">
              <a:avLst>
                <a:gd name="adj1" fmla="val 50000"/>
                <a:gd name="adj2" fmla="val 25000"/>
              </a:avLst>
            </a:prstGeom>
            <a:solidFill>
              <a:srgbClr val="000000"/>
            </a:solidFill>
            <a:ln w="12699">
              <a:solidFill>
                <a:schemeClr val="tx1"/>
              </a:solidFill>
              <a:miter lim="800000"/>
              <a:headEnd/>
              <a:tailEnd/>
            </a:ln>
          </p:spPr>
          <p:txBody>
            <a:bodyPr wrap="none" anchor="ctr"/>
            <a:lstStyle/>
            <a:p>
              <a:endParaRPr lang="en-GB"/>
            </a:p>
          </p:txBody>
        </p:sp>
        <p:sp>
          <p:nvSpPr>
            <p:cNvPr id="32791" name="Rectangle 37"/>
            <p:cNvSpPr>
              <a:spLocks noChangeArrowheads="1"/>
            </p:cNvSpPr>
            <p:nvPr/>
          </p:nvSpPr>
          <p:spPr bwMode="auto">
            <a:xfrm>
              <a:off x="2789" y="708"/>
              <a:ext cx="1225" cy="136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32792" name="Rectangle 40"/>
            <p:cNvSpPr>
              <a:spLocks noChangeArrowheads="1"/>
            </p:cNvSpPr>
            <p:nvPr/>
          </p:nvSpPr>
          <p:spPr bwMode="auto">
            <a:xfrm>
              <a:off x="2517" y="2205"/>
              <a:ext cx="1815" cy="1633"/>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32793" name="Oval 48"/>
            <p:cNvSpPr>
              <a:spLocks noChangeArrowheads="1"/>
            </p:cNvSpPr>
            <p:nvPr/>
          </p:nvSpPr>
          <p:spPr bwMode="auto">
            <a:xfrm>
              <a:off x="2562" y="3158"/>
              <a:ext cx="1724" cy="635"/>
            </a:xfrm>
            <a:prstGeom prst="ellipse">
              <a:avLst/>
            </a:prstGeom>
            <a:solidFill>
              <a:schemeClr val="accent1"/>
            </a:solidFill>
            <a:ln w="9525">
              <a:solidFill>
                <a:schemeClr val="tx1"/>
              </a:solidFill>
              <a:round/>
              <a:headEnd/>
              <a:tailEnd/>
            </a:ln>
          </p:spPr>
          <p:txBody>
            <a:bodyPr wrap="none" anchor="ctr"/>
            <a:lstStyle/>
            <a:p>
              <a:pPr algn="ctr"/>
              <a:endParaRPr lang="fr-CH" sz="2400" b="1"/>
            </a:p>
          </p:txBody>
        </p:sp>
        <p:sp>
          <p:nvSpPr>
            <p:cNvPr id="32794" name="AutoShape 49"/>
            <p:cNvSpPr>
              <a:spLocks noChangeArrowheads="1"/>
            </p:cNvSpPr>
            <p:nvPr/>
          </p:nvSpPr>
          <p:spPr bwMode="auto">
            <a:xfrm>
              <a:off x="3300" y="2857"/>
              <a:ext cx="306" cy="346"/>
            </a:xfrm>
            <a:prstGeom prst="upDownArrow">
              <a:avLst>
                <a:gd name="adj1" fmla="val 50000"/>
                <a:gd name="adj2" fmla="val 22614"/>
              </a:avLst>
            </a:prstGeom>
            <a:solidFill>
              <a:schemeClr val="tx2"/>
            </a:solidFill>
            <a:ln w="9525">
              <a:solidFill>
                <a:schemeClr val="tx1"/>
              </a:solidFill>
              <a:miter lim="800000"/>
              <a:headEnd/>
              <a:tailEnd/>
            </a:ln>
          </p:spPr>
          <p:txBody>
            <a:bodyPr wrap="none" anchor="ctr"/>
            <a:lstStyle/>
            <a:p>
              <a:endParaRPr lang="en-GB"/>
            </a:p>
          </p:txBody>
        </p:sp>
        <p:sp>
          <p:nvSpPr>
            <p:cNvPr id="32795" name="Text Box 50"/>
            <p:cNvSpPr txBox="1">
              <a:spLocks noChangeArrowheads="1"/>
            </p:cNvSpPr>
            <p:nvPr/>
          </p:nvSpPr>
          <p:spPr bwMode="auto">
            <a:xfrm>
              <a:off x="2973" y="3339"/>
              <a:ext cx="89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H" b="1" dirty="0"/>
                <a:t>corporations</a:t>
              </a:r>
              <a:endParaRPr lang="fr-FR" b="1" dirty="0"/>
            </a:p>
          </p:txBody>
        </p:sp>
        <p:sp>
          <p:nvSpPr>
            <p:cNvPr id="32796" name="Rectangle 52"/>
            <p:cNvSpPr>
              <a:spLocks noChangeArrowheads="1"/>
            </p:cNvSpPr>
            <p:nvPr/>
          </p:nvSpPr>
          <p:spPr bwMode="auto">
            <a:xfrm>
              <a:off x="2517" y="618"/>
              <a:ext cx="1815" cy="1588"/>
            </a:xfrm>
            <a:prstGeom prst="rect">
              <a:avLst/>
            </a:prstGeom>
            <a:noFill/>
            <a:ln w="76200">
              <a:solidFill>
                <a:srgbClr val="FF0000"/>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spTree>
    <p:extLst>
      <p:ext uri="{BB962C8B-B14F-4D97-AF65-F5344CB8AC3E}">
        <p14:creationId xmlns:p14="http://schemas.microsoft.com/office/powerpoint/2010/main" val="340543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5">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dirty="0">
                <a:solidFill>
                  <a:srgbClr val="FFFFFF"/>
                </a:solidFill>
              </a:rPr>
              <a:t>2. Political</a:t>
            </a:r>
            <a:r>
              <a:rPr lang="et-EE" sz="4000" dirty="0">
                <a:solidFill>
                  <a:srgbClr val="FFFFFF"/>
                </a:solidFill>
              </a:rPr>
              <a:t> Paradigm</a:t>
            </a:r>
            <a:endParaRPr lang="en-US" sz="4000" dirty="0">
              <a:solidFill>
                <a:srgbClr val="FFFFFF"/>
              </a:solidFill>
            </a:endParaRPr>
          </a:p>
        </p:txBody>
      </p:sp>
      <p:sp>
        <p:nvSpPr>
          <p:cNvPr id="3" name="Content Placeholder 2"/>
          <p:cNvSpPr>
            <a:spLocks noGrp="1"/>
          </p:cNvSpPr>
          <p:nvPr>
            <p:ph idx="1"/>
          </p:nvPr>
        </p:nvSpPr>
        <p:spPr>
          <a:xfrm>
            <a:off x="1424904" y="2494450"/>
            <a:ext cx="4053545" cy="3563159"/>
          </a:xfrm>
        </p:spPr>
        <p:txBody>
          <a:bodyPr>
            <a:normAutofit/>
          </a:bodyPr>
          <a:lstStyle/>
          <a:p>
            <a:pPr marL="0" indent="0">
              <a:buNone/>
            </a:pPr>
            <a:endParaRPr lang="et-EE" sz="2400"/>
          </a:p>
          <a:p>
            <a:endParaRPr lang="et-EE" sz="2400"/>
          </a:p>
          <a:p>
            <a:endParaRPr lang="et-EE" sz="2400"/>
          </a:p>
          <a:p>
            <a:endParaRPr lang="et-EE" sz="2400"/>
          </a:p>
          <a:p>
            <a:endParaRPr lang="en-US" sz="2400"/>
          </a:p>
        </p:txBody>
      </p:sp>
      <p:pic>
        <p:nvPicPr>
          <p:cNvPr id="4" name="Picture 2" descr="Kuva, joka sisältää kohteen mies, vanha, päällä pitäminen, puku&#10;&#10;Kuvaus luotu automaattisesti">
            <a:extLst>
              <a:ext uri="{FF2B5EF4-FFF2-40B4-BE49-F238E27FC236}">
                <a16:creationId xmlns:a16="http://schemas.microsoft.com/office/drawing/2014/main" id="{FD1361E8-1C2C-8B46-BFB3-589F752BF2D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352" r="2" b="2"/>
          <a:stretch/>
        </p:blipFill>
        <p:spPr bwMode="auto">
          <a:xfrm>
            <a:off x="6098892" y="2492376"/>
            <a:ext cx="4802404" cy="3563372"/>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uorakulmio 4">
            <a:extLst>
              <a:ext uri="{FF2B5EF4-FFF2-40B4-BE49-F238E27FC236}">
                <a16:creationId xmlns:a16="http://schemas.microsoft.com/office/drawing/2014/main" id="{86E85E77-C0CB-E445-BE68-8D94F0225CEA}"/>
              </a:ext>
            </a:extLst>
          </p:cNvPr>
          <p:cNvSpPr/>
          <p:nvPr/>
        </p:nvSpPr>
        <p:spPr>
          <a:xfrm>
            <a:off x="812935" y="2967335"/>
            <a:ext cx="5272061" cy="3539430"/>
          </a:xfrm>
          <a:prstGeom prst="rect">
            <a:avLst/>
          </a:prstGeom>
        </p:spPr>
        <p:txBody>
          <a:bodyPr wrap="square">
            <a:spAutoFit/>
          </a:bodyPr>
          <a:lstStyle/>
          <a:p>
            <a:pPr algn="ctr">
              <a:spcAft>
                <a:spcPts val="600"/>
              </a:spcAft>
            </a:pPr>
            <a:r>
              <a:rPr lang="en-US" sz="3200" dirty="0"/>
              <a:t>The traditional picture of firms as </a:t>
            </a:r>
            <a:r>
              <a:rPr lang="en-US" sz="3200" b="1" dirty="0"/>
              <a:t>apolitical actors focusing on economic roles</a:t>
            </a:r>
            <a:r>
              <a:rPr lang="en-US" sz="3200" dirty="0"/>
              <a:t> in society does not hold anymore. Deliberative CSR goes beyond the mainstream classical liberal CSR. </a:t>
            </a:r>
          </a:p>
        </p:txBody>
      </p:sp>
      <p:cxnSp>
        <p:nvCxnSpPr>
          <p:cNvPr id="7" name="Suora yhdysviiva 6">
            <a:extLst>
              <a:ext uri="{FF2B5EF4-FFF2-40B4-BE49-F238E27FC236}">
                <a16:creationId xmlns:a16="http://schemas.microsoft.com/office/drawing/2014/main" id="{A1CE873D-2A24-D149-991C-E0BEC9A638AB}"/>
              </a:ext>
            </a:extLst>
          </p:cNvPr>
          <p:cNvCxnSpPr>
            <a:cxnSpLocks/>
          </p:cNvCxnSpPr>
          <p:nvPr/>
        </p:nvCxnSpPr>
        <p:spPr>
          <a:xfrm flipH="1">
            <a:off x="5305778" y="2146221"/>
            <a:ext cx="5903529" cy="4623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CCF08A60-DC93-B340-81DD-C028FB3A8BD1}"/>
              </a:ext>
            </a:extLst>
          </p:cNvPr>
          <p:cNvCxnSpPr>
            <a:cxnSpLocks/>
          </p:cNvCxnSpPr>
          <p:nvPr/>
        </p:nvCxnSpPr>
        <p:spPr>
          <a:xfrm>
            <a:off x="5749884" y="2238025"/>
            <a:ext cx="6329875" cy="45921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140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1E6D88-1173-AB48-A82B-495856552FA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2. From Rational to Reasonable</a:t>
            </a:r>
            <a:endParaRPr lang="en-US" sz="2600" kern="1200" dirty="0">
              <a:solidFill>
                <a:schemeClr val="bg1"/>
              </a:solidFill>
              <a:latin typeface="+mj-lt"/>
              <a:ea typeface="+mj-ea"/>
              <a:cs typeface="+mj-cs"/>
            </a:endParaRPr>
          </a:p>
        </p:txBody>
      </p:sp>
      <p:pic>
        <p:nvPicPr>
          <p:cNvPr id="4" name="Sisällön paikkamerkki 3">
            <a:extLst>
              <a:ext uri="{FF2B5EF4-FFF2-40B4-BE49-F238E27FC236}">
                <a16:creationId xmlns:a16="http://schemas.microsoft.com/office/drawing/2014/main" id="{A53890C2-BD3D-7C4C-8666-FA3A99A4A1E9}"/>
              </a:ext>
            </a:extLst>
          </p:cNvPr>
          <p:cNvPicPr>
            <a:picLocks noGrp="1" noChangeAspect="1"/>
          </p:cNvPicPr>
          <p:nvPr>
            <p:ph idx="1"/>
          </p:nvPr>
        </p:nvPicPr>
        <p:blipFill rotWithShape="1">
          <a:blip r:embed="rId2"/>
          <a:srcRect l="20005" r="20006"/>
          <a:stretch/>
        </p:blipFill>
        <p:spPr>
          <a:xfrm>
            <a:off x="4674649" y="961812"/>
            <a:ext cx="5916100" cy="4930987"/>
          </a:xfrm>
          <a:prstGeom prst="rect">
            <a:avLst/>
          </a:prstGeom>
        </p:spPr>
      </p:pic>
    </p:spTree>
    <p:extLst>
      <p:ext uri="{BB962C8B-B14F-4D97-AF65-F5344CB8AC3E}">
        <p14:creationId xmlns:p14="http://schemas.microsoft.com/office/powerpoint/2010/main" val="3066592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E8BA2F1-3FF2-D141-BA48-255F27391B88}"/>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400">
                <a:solidFill>
                  <a:srgbClr val="FFFFFF"/>
                </a:solidFill>
                <a:latin typeface="+mj-lt"/>
                <a:ea typeface="+mj-ea"/>
                <a:cs typeface="+mj-cs"/>
              </a:rPr>
              <a:t>2. Multi-Stakeholder Forums, Democratization of Firms…</a:t>
            </a:r>
          </a:p>
        </p:txBody>
      </p:sp>
      <p:pic>
        <p:nvPicPr>
          <p:cNvPr id="4" name="Sisällön paikkamerkki 3">
            <a:extLst>
              <a:ext uri="{FF2B5EF4-FFF2-40B4-BE49-F238E27FC236}">
                <a16:creationId xmlns:a16="http://schemas.microsoft.com/office/drawing/2014/main" id="{30043012-6E0B-464C-BF77-46B1B2C59FBA}"/>
              </a:ext>
            </a:extLst>
          </p:cNvPr>
          <p:cNvPicPr>
            <a:picLocks noGrp="1" noChangeAspect="1"/>
          </p:cNvPicPr>
          <p:nvPr>
            <p:ph idx="1"/>
          </p:nvPr>
        </p:nvPicPr>
        <p:blipFill>
          <a:blip r:embed="rId2"/>
          <a:stretch>
            <a:fillRect/>
          </a:stretch>
        </p:blipFill>
        <p:spPr>
          <a:xfrm>
            <a:off x="320040" y="491217"/>
            <a:ext cx="5455917" cy="3630664"/>
          </a:xfrm>
          <a:prstGeom prst="rect">
            <a:avLst/>
          </a:prstGeom>
        </p:spPr>
      </p:pic>
      <p:pic>
        <p:nvPicPr>
          <p:cNvPr id="5" name="Kuva 4">
            <a:extLst>
              <a:ext uri="{FF2B5EF4-FFF2-40B4-BE49-F238E27FC236}">
                <a16:creationId xmlns:a16="http://schemas.microsoft.com/office/drawing/2014/main" id="{0E0849FF-16B5-D04D-A3A0-5204B195462B}"/>
              </a:ext>
            </a:extLst>
          </p:cNvPr>
          <p:cNvPicPr>
            <a:picLocks noChangeAspect="1"/>
          </p:cNvPicPr>
          <p:nvPr/>
        </p:nvPicPr>
        <p:blipFill>
          <a:blip r:embed="rId3"/>
          <a:stretch>
            <a:fillRect/>
          </a:stretch>
        </p:blipFill>
        <p:spPr>
          <a:xfrm>
            <a:off x="6416043" y="885555"/>
            <a:ext cx="5455917" cy="2841988"/>
          </a:xfrm>
          <a:prstGeom prst="rect">
            <a:avLst/>
          </a:prstGeom>
        </p:spPr>
      </p:pic>
      <p:cxnSp>
        <p:nvCxnSpPr>
          <p:cNvPr id="48" name="Straight Connector 4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391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D088882-3285-B048-8B2B-0F7CA17EF6F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3. Classical Liberal vs. Deliberative PCSR</a:t>
            </a:r>
          </a:p>
        </p:txBody>
      </p:sp>
      <p:graphicFrame>
        <p:nvGraphicFramePr>
          <p:cNvPr id="25" name="Sisällön paikkamerkki 3">
            <a:extLst>
              <a:ext uri="{FF2B5EF4-FFF2-40B4-BE49-F238E27FC236}">
                <a16:creationId xmlns:a16="http://schemas.microsoft.com/office/drawing/2014/main" id="{6EB10932-519C-3940-9AFC-327828A808E9}"/>
              </a:ext>
            </a:extLst>
          </p:cNvPr>
          <p:cNvGraphicFramePr>
            <a:graphicFrameLocks/>
          </p:cNvGraphicFramePr>
          <p:nvPr>
            <p:extLst>
              <p:ext uri="{D42A27DB-BD31-4B8C-83A1-F6EECF244321}">
                <p14:modId xmlns:p14="http://schemas.microsoft.com/office/powerpoint/2010/main" val="2067460467"/>
              </p:ext>
            </p:extLst>
          </p:nvPr>
        </p:nvGraphicFramePr>
        <p:xfrm>
          <a:off x="3707297" y="437322"/>
          <a:ext cx="8279294" cy="6221894"/>
        </p:xfrm>
        <a:graphic>
          <a:graphicData uri="http://schemas.openxmlformats.org/drawingml/2006/table">
            <a:tbl>
              <a:tblPr firstRow="1" bandRow="1">
                <a:noFill/>
                <a:tableStyleId>{69012ECD-51FC-41F1-AA8D-1B2483CD663E}</a:tableStyleId>
              </a:tblPr>
              <a:tblGrid>
                <a:gridCol w="1595562">
                  <a:extLst>
                    <a:ext uri="{9D8B030D-6E8A-4147-A177-3AD203B41FA5}">
                      <a16:colId xmlns:a16="http://schemas.microsoft.com/office/drawing/2014/main" val="4072147706"/>
                    </a:ext>
                  </a:extLst>
                </a:gridCol>
                <a:gridCol w="3268189">
                  <a:extLst>
                    <a:ext uri="{9D8B030D-6E8A-4147-A177-3AD203B41FA5}">
                      <a16:colId xmlns:a16="http://schemas.microsoft.com/office/drawing/2014/main" val="2847203935"/>
                    </a:ext>
                  </a:extLst>
                </a:gridCol>
                <a:gridCol w="3415543">
                  <a:extLst>
                    <a:ext uri="{9D8B030D-6E8A-4147-A177-3AD203B41FA5}">
                      <a16:colId xmlns:a16="http://schemas.microsoft.com/office/drawing/2014/main" val="1589095866"/>
                    </a:ext>
                  </a:extLst>
                </a:gridCol>
              </a:tblGrid>
              <a:tr h="497058">
                <a:tc>
                  <a:txBody>
                    <a:bodyPr/>
                    <a:lstStyle/>
                    <a:p>
                      <a:r>
                        <a:rPr lang="fi-FI" sz="1200" b="1" cap="all" spc="150">
                          <a:solidFill>
                            <a:schemeClr val="tx1">
                              <a:lumMod val="75000"/>
                              <a:lumOff val="25000"/>
                            </a:schemeClr>
                          </a:solidFill>
                          <a:effectLst/>
                        </a:rPr>
                        <a:t>Theme </a:t>
                      </a:r>
                    </a:p>
                  </a:txBody>
                  <a:tcPr marL="109377" marR="82033" marT="54689" marB="54689"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a:r>
                        <a:rPr lang="fi-FI" sz="1200" b="1" cap="all" spc="150" dirty="0">
                          <a:solidFill>
                            <a:schemeClr val="tx1">
                              <a:lumMod val="75000"/>
                              <a:lumOff val="25000"/>
                            </a:schemeClr>
                          </a:solidFill>
                          <a:effectLst/>
                        </a:rPr>
                        <a:t>Classical Liberal </a:t>
                      </a:r>
                    </a:p>
                  </a:txBody>
                  <a:tcPr marL="109377" marR="82033" marT="54689" marB="54689"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a:r>
                        <a:rPr lang="fi-FI" sz="1200" b="1" cap="all" spc="150" dirty="0">
                          <a:solidFill>
                            <a:schemeClr val="tx1">
                              <a:lumMod val="75000"/>
                              <a:lumOff val="25000"/>
                            </a:schemeClr>
                          </a:solidFill>
                          <a:effectLst/>
                        </a:rPr>
                        <a:t>Deliberative </a:t>
                      </a:r>
                    </a:p>
                  </a:txBody>
                  <a:tcPr marL="109377" marR="82033" marT="54689" marB="54689"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255828723"/>
                  </a:ext>
                </a:extLst>
              </a:tr>
              <a:tr h="617452">
                <a:tc>
                  <a:txBody>
                    <a:bodyPr/>
                    <a:lstStyle/>
                    <a:p>
                      <a:pPr algn="ctr"/>
                      <a:r>
                        <a:rPr lang="fi-FI" sz="900" b="1" cap="none" spc="0">
                          <a:solidFill>
                            <a:schemeClr val="tx1">
                              <a:lumMod val="75000"/>
                              <a:lumOff val="25000"/>
                            </a:schemeClr>
                          </a:solidFill>
                          <a:effectLst/>
                        </a:rPr>
                        <a:t>Business versus politics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Separation. Strict boundaries needed between business and politics.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Amalgamated. No need for boundaries.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275250021"/>
                  </a:ext>
                </a:extLst>
              </a:tr>
              <a:tr h="1431849">
                <a:tc>
                  <a:txBody>
                    <a:bodyPr/>
                    <a:lstStyle/>
                    <a:p>
                      <a:pPr algn="ctr"/>
                      <a:r>
                        <a:rPr lang="fi-FI" sz="900" b="1" cap="none" spc="0">
                          <a:solidFill>
                            <a:schemeClr val="tx1">
                              <a:lumMod val="75000"/>
                              <a:lumOff val="25000"/>
                            </a:schemeClr>
                          </a:solidFill>
                          <a:effectLst/>
                        </a:rPr>
                        <a:t>Democratic government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Needs democratic government to deliver the legitimate law and protect the individual rights. Instrumental corporate political activity as default assumption (needs to be regulated).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Applies to global settings where there are no separate democratic governments delivering legitimate law and protecting individual rights. Self-regulation by deliberatively democratic firms and civil society actors to produce democratic legitimacy and citizenship rights.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044008963"/>
                  </a:ext>
                </a:extLst>
              </a:tr>
              <a:tr h="1221203">
                <a:tc>
                  <a:txBody>
                    <a:bodyPr/>
                    <a:lstStyle/>
                    <a:p>
                      <a:pPr algn="ctr"/>
                      <a:r>
                        <a:rPr lang="fi-FI" sz="900" b="1" cap="none" spc="0">
                          <a:solidFill>
                            <a:schemeClr val="tx1">
                              <a:lumMod val="75000"/>
                              <a:lumOff val="25000"/>
                            </a:schemeClr>
                          </a:solidFill>
                          <a:effectLst/>
                        </a:rPr>
                        <a:t>Institutions of market economy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The task of limited government is to provide the basic institutions of market economy, taking care of efficiency and protecting capitalist rights. Limited responsibility to provide common goods when economically rational.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Applies to global settings that do not necessarily have the institutions of market economy. Self-regulation by deliberatively democratic firms and civil society actors to keep economy going and to create the rules and standards for economic activities.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605247666"/>
                  </a:ext>
                </a:extLst>
              </a:tr>
              <a:tr h="818110">
                <a:tc>
                  <a:txBody>
                    <a:bodyPr/>
                    <a:lstStyle/>
                    <a:p>
                      <a:pPr algn="ctr"/>
                      <a:r>
                        <a:rPr lang="fi-FI" sz="900" b="1" cap="none" spc="0">
                          <a:solidFill>
                            <a:schemeClr val="tx1">
                              <a:lumMod val="75000"/>
                              <a:lumOff val="25000"/>
                            </a:schemeClr>
                          </a:solidFill>
                          <a:effectLst/>
                        </a:rPr>
                        <a:t>Firms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dirty="0">
                          <a:solidFill>
                            <a:schemeClr val="tx1">
                              <a:lumMod val="75000"/>
                              <a:lumOff val="25000"/>
                            </a:schemeClr>
                          </a:solidFill>
                          <a:effectLst/>
                        </a:rPr>
                        <a:t>Economic actors focusing on economic value creation. CSR activities are implemented if they increase ecomic performance.</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Political actors that need to go beyond economic value creation and take responsibility of the deliberative democratic governance of global society. </a:t>
                      </a:r>
                      <a:endParaRPr lang="fi-FI" sz="900" cap="none" spc="0" dirty="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405450774"/>
                  </a:ext>
                </a:extLst>
              </a:tr>
              <a:tr h="617452">
                <a:tc>
                  <a:txBody>
                    <a:bodyPr/>
                    <a:lstStyle/>
                    <a:p>
                      <a:pPr algn="ctr"/>
                      <a:r>
                        <a:rPr lang="fi-FI" sz="900" b="1" cap="none" spc="0">
                          <a:solidFill>
                            <a:schemeClr val="tx1">
                              <a:lumMod val="75000"/>
                              <a:lumOff val="25000"/>
                            </a:schemeClr>
                          </a:solidFill>
                          <a:effectLst/>
                        </a:rPr>
                        <a:t>Civil society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Voluntary sphere of society focusing on non-economic values.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Sphere of society regulating businesses in deliberative democratic forums and practices.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684962249"/>
                  </a:ext>
                </a:extLst>
              </a:tr>
              <a:tr h="1018770">
                <a:tc>
                  <a:txBody>
                    <a:bodyPr/>
                    <a:lstStyle/>
                    <a:p>
                      <a:pPr algn="ctr"/>
                      <a:r>
                        <a:rPr lang="fi-FI" sz="900" b="1" cap="none" spc="0">
                          <a:solidFill>
                            <a:schemeClr val="tx1">
                              <a:lumMod val="75000"/>
                              <a:lumOff val="25000"/>
                            </a:schemeClr>
                          </a:solidFill>
                          <a:effectLst/>
                        </a:rPr>
                        <a:t>Citizens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Free and equal members of society who have compartmentalized identities, representative roles, and divided responsibilities in the public, private, and civil sectors of society.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dirty="0">
                          <a:solidFill>
                            <a:schemeClr val="tx1">
                              <a:lumMod val="75000"/>
                              <a:lumOff val="25000"/>
                            </a:schemeClr>
                          </a:solidFill>
                          <a:effectLst/>
                        </a:rPr>
                        <a:t>Democratic actors who have amalgamated identities, overlapping roles, and responsibilities in a global society with no real boundaries between the different spheres of life.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325014735"/>
                  </a:ext>
                </a:extLst>
              </a:tr>
            </a:tbl>
          </a:graphicData>
        </a:graphic>
      </p:graphicFrame>
    </p:spTree>
    <p:extLst>
      <p:ext uri="{BB962C8B-B14F-4D97-AF65-F5344CB8AC3E}">
        <p14:creationId xmlns:p14="http://schemas.microsoft.com/office/powerpoint/2010/main" val="967339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FEEE36C-F7BE-4DD0-B2D6-E5D5CE8F5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c 41">
            <a:extLst>
              <a:ext uri="{FF2B5EF4-FFF2-40B4-BE49-F238E27FC236}">
                <a16:creationId xmlns:a16="http://schemas.microsoft.com/office/drawing/2014/main" id="{A68CFF98-17D2-423B-B835-08CCF25C4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99763">
            <a:off x="8238324" y="1935051"/>
            <a:ext cx="2987899" cy="2987899"/>
          </a:xfrm>
          <a:prstGeom prst="arc">
            <a:avLst>
              <a:gd name="adj1" fmla="val 16200000"/>
              <a:gd name="adj2" fmla="val 204546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3915C62E-2373-2145-8BEA-AE76E67FB508}"/>
              </a:ext>
            </a:extLst>
          </p:cNvPr>
          <p:cNvSpPr>
            <a:spLocks noGrp="1"/>
          </p:cNvSpPr>
          <p:nvPr>
            <p:ph type="title"/>
          </p:nvPr>
        </p:nvSpPr>
        <p:spPr>
          <a:xfrm>
            <a:off x="6621864" y="613318"/>
            <a:ext cx="4920523" cy="5731726"/>
          </a:xfrm>
        </p:spPr>
        <p:txBody>
          <a:bodyPr vert="horz" lIns="91440" tIns="45720" rIns="91440" bIns="45720" rtlCol="0" anchor="b">
            <a:normAutofit/>
          </a:bodyPr>
          <a:lstStyle/>
          <a:p>
            <a:pPr algn="ctr"/>
            <a:r>
              <a:rPr lang="en-US" sz="4000" kern="1200" dirty="0">
                <a:solidFill>
                  <a:schemeClr val="tx1"/>
                </a:solidFill>
                <a:latin typeface="+mj-lt"/>
                <a:ea typeface="+mj-ea"/>
                <a:cs typeface="+mj-cs"/>
              </a:rPr>
              <a:t>4. Big Tech Powers as Challenge for CSRs</a:t>
            </a: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r>
              <a:rPr lang="en-US" sz="4000" kern="1200" dirty="0">
                <a:solidFill>
                  <a:schemeClr val="tx1"/>
                </a:solidFill>
                <a:latin typeface="+mj-lt"/>
                <a:ea typeface="+mj-ea"/>
                <a:cs typeface="+mj-cs"/>
              </a:rPr>
              <a:t>Acting on both sides of boundary</a:t>
            </a:r>
          </a:p>
        </p:txBody>
      </p:sp>
      <p:pic>
        <p:nvPicPr>
          <p:cNvPr id="18" name="Kuva 17" descr="Kuva, joka sisältää kohteen ulko, peli, ruoho, merkki&#10;&#10;Kuvaus luotu automaattisesti">
            <a:extLst>
              <a:ext uri="{FF2B5EF4-FFF2-40B4-BE49-F238E27FC236}">
                <a16:creationId xmlns:a16="http://schemas.microsoft.com/office/drawing/2014/main" id="{7B1D0695-88A3-9547-8FE1-9996DD95814B}"/>
              </a:ext>
            </a:extLst>
          </p:cNvPr>
          <p:cNvPicPr>
            <a:picLocks noChangeAspect="1"/>
          </p:cNvPicPr>
          <p:nvPr/>
        </p:nvPicPr>
        <p:blipFill rotWithShape="1">
          <a:blip r:embed="rId2"/>
          <a:srcRect l="500" r="-4" b="-4"/>
          <a:stretch/>
        </p:blipFill>
        <p:spPr>
          <a:xfrm>
            <a:off x="410898" y="335910"/>
            <a:ext cx="2897547" cy="2897547"/>
          </a:xfrm>
          <a:custGeom>
            <a:avLst/>
            <a:gdLst/>
            <a:ahLst/>
            <a:cxnLst/>
            <a:rect l="l" t="t" r="r" b="b"/>
            <a:pathLst>
              <a:path w="2476918" h="2476918">
                <a:moveTo>
                  <a:pt x="1238459" y="0"/>
                </a:moveTo>
                <a:cubicBezTo>
                  <a:pt x="1922441" y="0"/>
                  <a:pt x="2476918" y="554477"/>
                  <a:pt x="2476918" y="1238459"/>
                </a:cubicBezTo>
                <a:cubicBezTo>
                  <a:pt x="2476918" y="1922441"/>
                  <a:pt x="1922441" y="2476918"/>
                  <a:pt x="1238459" y="2476918"/>
                </a:cubicBezTo>
                <a:cubicBezTo>
                  <a:pt x="554477" y="2476918"/>
                  <a:pt x="0" y="1922441"/>
                  <a:pt x="0" y="1238459"/>
                </a:cubicBezTo>
                <a:cubicBezTo>
                  <a:pt x="0" y="554477"/>
                  <a:pt x="554477" y="0"/>
                  <a:pt x="1238459" y="0"/>
                </a:cubicBezTo>
                <a:close/>
              </a:path>
            </a:pathLst>
          </a:custGeom>
        </p:spPr>
      </p:pic>
      <p:sp>
        <p:nvSpPr>
          <p:cNvPr id="44" name="Oval 43">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2683" y="1674152"/>
            <a:ext cx="1104943"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Sisällön paikkamerkki 3" descr="Kuva, joka sisältää kohteen kevyt&#10;&#10;Kuvaus luotu automaattisesti">
            <a:extLst>
              <a:ext uri="{FF2B5EF4-FFF2-40B4-BE49-F238E27FC236}">
                <a16:creationId xmlns:a16="http://schemas.microsoft.com/office/drawing/2014/main" id="{31A212AD-4908-BD4C-9F18-9D00B3F661E8}"/>
              </a:ext>
            </a:extLst>
          </p:cNvPr>
          <p:cNvPicPr>
            <a:picLocks noGrp="1" noChangeAspect="1"/>
          </p:cNvPicPr>
          <p:nvPr>
            <p:ph idx="1"/>
          </p:nvPr>
        </p:nvPicPr>
        <p:blipFill rotWithShape="1">
          <a:blip r:embed="rId3"/>
          <a:srcRect l="18392" r="15063"/>
          <a:stretch/>
        </p:blipFill>
        <p:spPr>
          <a:xfrm>
            <a:off x="1842226" y="1967946"/>
            <a:ext cx="4186669" cy="418666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46" name="Rectangle 45">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7203" y="4072671"/>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56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323DA-70CE-4640-9B10-0B60673344BF}"/>
              </a:ext>
            </a:extLst>
          </p:cNvPr>
          <p:cNvSpPr>
            <a:spLocks noGrp="1"/>
          </p:cNvSpPr>
          <p:nvPr>
            <p:ph type="title"/>
          </p:nvPr>
        </p:nvSpPr>
        <p:spPr>
          <a:xfrm>
            <a:off x="838201" y="365125"/>
            <a:ext cx="5251316" cy="1807305"/>
          </a:xfrm>
        </p:spPr>
        <p:txBody>
          <a:bodyPr>
            <a:normAutofit/>
          </a:bodyPr>
          <a:lstStyle/>
          <a:p>
            <a:pPr algn="ctr"/>
            <a:r>
              <a:rPr lang="en-US" dirty="0"/>
              <a:t>4. The Issue</a:t>
            </a:r>
            <a:endParaRPr lang="et-EE" dirty="0"/>
          </a:p>
        </p:txBody>
      </p:sp>
      <p:sp>
        <p:nvSpPr>
          <p:cNvPr id="3" name="Content Placeholder 2">
            <a:extLst>
              <a:ext uri="{FF2B5EF4-FFF2-40B4-BE49-F238E27FC236}">
                <a16:creationId xmlns:a16="http://schemas.microsoft.com/office/drawing/2014/main" id="{77AD7646-879D-4620-9899-75D85D16E8C2}"/>
              </a:ext>
            </a:extLst>
          </p:cNvPr>
          <p:cNvSpPr>
            <a:spLocks noGrp="1"/>
          </p:cNvSpPr>
          <p:nvPr>
            <p:ph idx="1"/>
          </p:nvPr>
        </p:nvSpPr>
        <p:spPr>
          <a:xfrm>
            <a:off x="838200" y="2333297"/>
            <a:ext cx="4619621" cy="3843666"/>
          </a:xfrm>
        </p:spPr>
        <p:txBody>
          <a:bodyPr>
            <a:normAutofit/>
          </a:bodyPr>
          <a:lstStyle/>
          <a:p>
            <a:pPr marL="0" indent="0" algn="ctr">
              <a:buNone/>
            </a:pPr>
            <a:r>
              <a:rPr lang="en-US" sz="2400" dirty="0"/>
              <a:t>“The platforms know what we buy, where we work, where we live, where we go, with whom we communicate, and what we value. They know our friends and family, our income and our possessions, and many of the most intimate details of our lives.” (Fukuyama et al. 2021)</a:t>
            </a:r>
            <a:endParaRPr lang="et-EE" sz="2400" dirty="0"/>
          </a:p>
        </p:txBody>
      </p:sp>
      <p:pic>
        <p:nvPicPr>
          <p:cNvPr id="9" name="Kuva 10" descr="Kuva, joka sisältää kohteen ulko, peli, ruoho, merkki&#10;&#10;Kuvaus luotu automaattisesti">
            <a:extLst>
              <a:ext uri="{FF2B5EF4-FFF2-40B4-BE49-F238E27FC236}">
                <a16:creationId xmlns:a16="http://schemas.microsoft.com/office/drawing/2014/main" id="{8A18031B-731E-402E-84E1-E5505EAB1DEA}"/>
              </a:ext>
            </a:extLst>
          </p:cNvPr>
          <p:cNvPicPr>
            <a:picLocks noChangeAspect="1"/>
          </p:cNvPicPr>
          <p:nvPr/>
        </p:nvPicPr>
        <p:blipFill rotWithShape="1">
          <a:blip r:embed="rId2"/>
          <a:srcRect l="13488"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3455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55636D-6960-44F7-A9FD-3A15B9BF677C}"/>
              </a:ext>
            </a:extLst>
          </p:cNvPr>
          <p:cNvSpPr>
            <a:spLocks noGrp="1"/>
          </p:cNvSpPr>
          <p:nvPr>
            <p:ph type="title"/>
          </p:nvPr>
        </p:nvSpPr>
        <p:spPr>
          <a:xfrm>
            <a:off x="838201" y="365125"/>
            <a:ext cx="5251316" cy="1807305"/>
          </a:xfrm>
        </p:spPr>
        <p:txBody>
          <a:bodyPr>
            <a:normAutofit/>
          </a:bodyPr>
          <a:lstStyle/>
          <a:p>
            <a:r>
              <a:rPr lang="en-US"/>
              <a:t>4. Data Capitalism</a:t>
            </a:r>
            <a:endParaRPr lang="et-EE"/>
          </a:p>
        </p:txBody>
      </p:sp>
      <p:sp>
        <p:nvSpPr>
          <p:cNvPr id="3" name="Content Placeholder 2">
            <a:extLst>
              <a:ext uri="{FF2B5EF4-FFF2-40B4-BE49-F238E27FC236}">
                <a16:creationId xmlns:a16="http://schemas.microsoft.com/office/drawing/2014/main" id="{4BC23D73-67E6-4B61-BE43-CACC5B07F6C0}"/>
              </a:ext>
            </a:extLst>
          </p:cNvPr>
          <p:cNvSpPr>
            <a:spLocks noGrp="1"/>
          </p:cNvSpPr>
          <p:nvPr>
            <p:ph idx="1"/>
          </p:nvPr>
        </p:nvSpPr>
        <p:spPr>
          <a:xfrm>
            <a:off x="838200" y="2333297"/>
            <a:ext cx="4619621" cy="3843666"/>
          </a:xfrm>
        </p:spPr>
        <p:txBody>
          <a:bodyPr>
            <a:normAutofit/>
          </a:bodyPr>
          <a:lstStyle/>
          <a:p>
            <a:endParaRPr lang="en-US" sz="1900"/>
          </a:p>
          <a:p>
            <a:pPr marL="0" indent="0">
              <a:buNone/>
            </a:pPr>
            <a:r>
              <a:rPr lang="en-US" sz="1900"/>
              <a:t>“An information environment in which every action leaves behind traces collected by companies for commercial purposes”. </a:t>
            </a:r>
          </a:p>
          <a:p>
            <a:pPr marL="0" indent="0">
              <a:buNone/>
            </a:pPr>
            <a:r>
              <a:rPr lang="en-US" sz="1900"/>
              <a:t>“Data capitalism is a system in which the commoditization of our data enables an asymmetric redistribution of power that is weighted toward the actors who have access and the capability to make sense of information”.</a:t>
            </a:r>
            <a:endParaRPr lang="et-EE" sz="1900"/>
          </a:p>
          <a:p>
            <a:pPr marL="0" indent="0">
              <a:buNone/>
            </a:pPr>
            <a:r>
              <a:rPr lang="en-US" sz="1900"/>
              <a:t>(West, 2019)</a:t>
            </a:r>
            <a:endParaRPr lang="et-EE" sz="1900"/>
          </a:p>
        </p:txBody>
      </p:sp>
      <p:pic>
        <p:nvPicPr>
          <p:cNvPr id="4" name="Picture 2" descr="Data Capitalism: Redefining the Logics of Surveillance and Privacy - Sarah  Myers West, 2019">
            <a:extLst>
              <a:ext uri="{FF2B5EF4-FFF2-40B4-BE49-F238E27FC236}">
                <a16:creationId xmlns:a16="http://schemas.microsoft.com/office/drawing/2014/main" id="{708C42A7-3F5E-4B48-87B5-6DCD9E71B8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06" r="27563"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233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FA7D98-2AC0-4B84-B8AD-CA57A32FEAB2}"/>
              </a:ext>
            </a:extLst>
          </p:cNvPr>
          <p:cNvSpPr>
            <a:spLocks noGrp="1"/>
          </p:cNvSpPr>
          <p:nvPr>
            <p:ph type="title"/>
          </p:nvPr>
        </p:nvSpPr>
        <p:spPr>
          <a:xfrm>
            <a:off x="838201" y="365125"/>
            <a:ext cx="5251316" cy="1807305"/>
          </a:xfrm>
        </p:spPr>
        <p:txBody>
          <a:bodyPr>
            <a:normAutofit/>
          </a:bodyPr>
          <a:lstStyle/>
          <a:p>
            <a:pPr algn="ctr"/>
            <a:r>
              <a:rPr lang="en-US" sz="4100" dirty="0"/>
              <a:t>4. Surveillance Capitalism</a:t>
            </a:r>
            <a:endParaRPr lang="et-EE" sz="4100" dirty="0"/>
          </a:p>
        </p:txBody>
      </p:sp>
      <p:sp>
        <p:nvSpPr>
          <p:cNvPr id="3" name="Content Placeholder 2">
            <a:extLst>
              <a:ext uri="{FF2B5EF4-FFF2-40B4-BE49-F238E27FC236}">
                <a16:creationId xmlns:a16="http://schemas.microsoft.com/office/drawing/2014/main" id="{2DD99691-2822-4CE0-9685-E1837907C6C9}"/>
              </a:ext>
            </a:extLst>
          </p:cNvPr>
          <p:cNvSpPr>
            <a:spLocks noGrp="1"/>
          </p:cNvSpPr>
          <p:nvPr>
            <p:ph idx="1"/>
          </p:nvPr>
        </p:nvSpPr>
        <p:spPr>
          <a:xfrm>
            <a:off x="838200" y="2333297"/>
            <a:ext cx="4619621" cy="3843666"/>
          </a:xfrm>
        </p:spPr>
        <p:txBody>
          <a:bodyPr>
            <a:normAutofit lnSpcReduction="10000"/>
          </a:bodyPr>
          <a:lstStyle/>
          <a:p>
            <a:pPr marL="0" indent="0">
              <a:buNone/>
            </a:pPr>
            <a:r>
              <a:rPr lang="en-US" sz="2000" dirty="0"/>
              <a:t>Surveillance capitalism as “a wholly new subspecies of capitalism in which profits derive from the unilateral surveillance and modification of human behavior”.</a:t>
            </a:r>
          </a:p>
          <a:p>
            <a:pPr marL="0" indent="0">
              <a:buNone/>
            </a:pPr>
            <a:r>
              <a:rPr lang="en-US" sz="2000" dirty="0"/>
              <a:t>Surveillance capitalism constitutes “an emergent logic of accumulation” of digital traces, a new regime that emerged from pervasive computer mediation and which “produces its own social relations and with that its conceptions and uses of authority and power”</a:t>
            </a:r>
            <a:endParaRPr lang="et-EE" sz="2000" dirty="0"/>
          </a:p>
          <a:p>
            <a:pPr marL="0" indent="0">
              <a:buNone/>
            </a:pPr>
            <a:r>
              <a:rPr lang="en-US" sz="2000" dirty="0"/>
              <a:t>(</a:t>
            </a:r>
            <a:r>
              <a:rPr lang="en-US" sz="2000" dirty="0" err="1"/>
              <a:t>Zuboff</a:t>
            </a:r>
            <a:r>
              <a:rPr lang="en-US" sz="2000" dirty="0"/>
              <a:t>, 2015; 2019)</a:t>
            </a:r>
          </a:p>
        </p:txBody>
      </p:sp>
      <p:pic>
        <p:nvPicPr>
          <p:cNvPr id="2050" name="Picture 2" descr="Shoshana Zuboff (@shoshanazuboff) | Twitter">
            <a:extLst>
              <a:ext uri="{FF2B5EF4-FFF2-40B4-BE49-F238E27FC236}">
                <a16:creationId xmlns:a16="http://schemas.microsoft.com/office/drawing/2014/main" id="{A0341435-CFB5-4724-9CBC-628E3EF60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27" r="5027"/>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00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121" y="321734"/>
            <a:ext cx="5136412" cy="1135737"/>
          </a:xfrm>
        </p:spPr>
        <p:txBody>
          <a:bodyPr>
            <a:normAutofit/>
          </a:bodyPr>
          <a:lstStyle/>
          <a:p>
            <a:r>
              <a:rPr lang="en-US" sz="3600" dirty="0"/>
              <a:t>1. CSR Paradigms</a:t>
            </a:r>
          </a:p>
        </p:txBody>
      </p:sp>
      <p:grpSp>
        <p:nvGrpSpPr>
          <p:cNvPr id="22" name="Group 2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23" name="Rectangle 2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p:cNvPicPr>
            <a:picLocks noChangeAspect="1"/>
          </p:cNvPicPr>
          <p:nvPr/>
        </p:nvPicPr>
        <p:blipFill rotWithShape="1">
          <a:blip r:embed="rId2"/>
          <a:srcRect t="25638" r="1" b="14236"/>
          <a:stretch/>
        </p:blipFill>
        <p:spPr>
          <a:xfrm>
            <a:off x="635745" y="3359677"/>
            <a:ext cx="2590053" cy="2340221"/>
          </a:xfrm>
          <a:prstGeom prst="rect">
            <a:avLst/>
          </a:prstGeom>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2944" r="-2" b="29622"/>
          <a:stretch/>
        </p:blipFill>
        <p:spPr bwMode="auto">
          <a:xfrm>
            <a:off x="3386667" y="835933"/>
            <a:ext cx="2709334" cy="2310132"/>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descr="Kuva, joka sisältää kohteen piirtäminen&#10;&#10;Kuvaus luotu automaattisest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334" r="-1" b="6350"/>
          <a:stretch/>
        </p:blipFill>
        <p:spPr bwMode="auto">
          <a:xfrm>
            <a:off x="3388514" y="3359677"/>
            <a:ext cx="2705639" cy="2340221"/>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ontent Placeholder 2"/>
          <p:cNvSpPr>
            <a:spLocks noGrp="1"/>
          </p:cNvSpPr>
          <p:nvPr>
            <p:ph sz="quarter" idx="1"/>
          </p:nvPr>
        </p:nvSpPr>
        <p:spPr>
          <a:xfrm>
            <a:off x="6412120" y="1320800"/>
            <a:ext cx="5136412" cy="4856163"/>
          </a:xfrm>
        </p:spPr>
        <p:txBody>
          <a:bodyPr>
            <a:normAutofit lnSpcReduction="10000"/>
          </a:bodyPr>
          <a:lstStyle/>
          <a:p>
            <a:pPr marL="0" indent="0">
              <a:buNone/>
            </a:pPr>
            <a:endParaRPr lang="en-US" sz="1700" dirty="0"/>
          </a:p>
          <a:p>
            <a:pPr marL="0" indent="0" algn="ctr">
              <a:buNone/>
            </a:pPr>
            <a:r>
              <a:rPr lang="en-US" sz="2400" dirty="0">
                <a:solidFill>
                  <a:srgbClr val="FF0000"/>
                </a:solidFill>
              </a:rPr>
              <a:t>Economic </a:t>
            </a:r>
          </a:p>
          <a:p>
            <a:pPr marL="0" indent="0" algn="ctr">
              <a:buNone/>
            </a:pPr>
            <a:endParaRPr lang="en-US" sz="2400" dirty="0"/>
          </a:p>
          <a:p>
            <a:pPr marL="0" indent="0" algn="ctr">
              <a:buNone/>
            </a:pPr>
            <a:endParaRPr lang="en-US" sz="2400" dirty="0"/>
          </a:p>
          <a:p>
            <a:pPr marL="0" indent="0" algn="ctr">
              <a:buNone/>
            </a:pPr>
            <a:r>
              <a:rPr lang="en-US" sz="2400" dirty="0">
                <a:solidFill>
                  <a:srgbClr val="FF0000"/>
                </a:solidFill>
              </a:rPr>
              <a:t>Critical</a:t>
            </a:r>
          </a:p>
          <a:p>
            <a:pPr marL="0" indent="0" algn="ctr">
              <a:buNone/>
            </a:pPr>
            <a:endParaRPr lang="en-US" sz="2400" dirty="0"/>
          </a:p>
          <a:p>
            <a:pPr marL="0" indent="0" algn="ctr">
              <a:buNone/>
            </a:pPr>
            <a:endParaRPr lang="en-US" sz="2400" dirty="0"/>
          </a:p>
          <a:p>
            <a:pPr marL="0" indent="0" algn="ctr">
              <a:buNone/>
            </a:pPr>
            <a:r>
              <a:rPr lang="en-US" sz="2400" dirty="0"/>
              <a:t>Political</a:t>
            </a:r>
          </a:p>
          <a:p>
            <a:pPr marL="0" indent="0" algn="ctr">
              <a:buNone/>
            </a:pPr>
            <a:endParaRPr lang="en-US" sz="2400" dirty="0"/>
          </a:p>
          <a:p>
            <a:pPr marL="0" indent="0" algn="ctr">
              <a:buNone/>
            </a:pPr>
            <a:endParaRPr lang="en-US" sz="2400" dirty="0"/>
          </a:p>
          <a:p>
            <a:pPr marL="0" indent="0" algn="ctr">
              <a:buNone/>
            </a:pPr>
            <a:r>
              <a:rPr lang="en-US" sz="2400" dirty="0"/>
              <a:t>Integrative?</a:t>
            </a:r>
          </a:p>
        </p:txBody>
      </p:sp>
      <p:sp>
        <p:nvSpPr>
          <p:cNvPr id="26"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78686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6C8BCD9-D0B3-324D-8E9B-1FBE53A4D3B9}"/>
              </a:ext>
            </a:extLst>
          </p:cNvPr>
          <p:cNvSpPr>
            <a:spLocks noGrp="1"/>
          </p:cNvSpPr>
          <p:nvPr>
            <p:ph type="title"/>
          </p:nvPr>
        </p:nvSpPr>
        <p:spPr>
          <a:xfrm>
            <a:off x="5021821" y="3812954"/>
            <a:ext cx="6465287" cy="1516014"/>
          </a:xfrm>
          <a:prstGeom prst="ellipse">
            <a:avLst/>
          </a:prstGeom>
        </p:spPr>
        <p:txBody>
          <a:bodyPr vert="horz" lIns="91440" tIns="45720" rIns="91440" bIns="45720" rtlCol="0" anchor="b">
            <a:normAutofit/>
          </a:bodyPr>
          <a:lstStyle/>
          <a:p>
            <a:r>
              <a:rPr lang="en-US" sz="3400" kern="1200">
                <a:solidFill>
                  <a:srgbClr val="FFFFFF"/>
                </a:solidFill>
                <a:latin typeface="+mj-lt"/>
                <a:ea typeface="+mj-ea"/>
                <a:cs typeface="+mj-cs"/>
              </a:rPr>
              <a:t> 4. Surveillance Capitalism</a:t>
            </a:r>
          </a:p>
        </p:txBody>
      </p:sp>
      <p:cxnSp>
        <p:nvCxnSpPr>
          <p:cNvPr id="64" name="Straight Connector 6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Sisällön paikkamerkki 3" descr="Text&#10;&#10;Description automatically generated">
            <a:extLst>
              <a:ext uri="{FF2B5EF4-FFF2-40B4-BE49-F238E27FC236}">
                <a16:creationId xmlns:a16="http://schemas.microsoft.com/office/drawing/2014/main" id="{F9B97DA1-559A-864C-88BA-D328F334CF0E}"/>
              </a:ext>
            </a:extLst>
          </p:cNvPr>
          <p:cNvPicPr>
            <a:picLocks noGrp="1" noChangeAspect="1"/>
          </p:cNvPicPr>
          <p:nvPr>
            <p:ph idx="1"/>
          </p:nvPr>
        </p:nvPicPr>
        <p:blipFill rotWithShape="1">
          <a:blip r:embed="rId2"/>
          <a:srcRect t="890" r="-3" b="1642"/>
          <a:stretch/>
        </p:blipFill>
        <p:spPr>
          <a:xfrm>
            <a:off x="317635" y="321733"/>
            <a:ext cx="4160452" cy="6214534"/>
          </a:xfrm>
          <a:prstGeom prst="rect">
            <a:avLst/>
          </a:prstGeom>
        </p:spPr>
      </p:pic>
      <p:pic>
        <p:nvPicPr>
          <p:cNvPr id="5" name="Kuva 4">
            <a:extLst>
              <a:ext uri="{FF2B5EF4-FFF2-40B4-BE49-F238E27FC236}">
                <a16:creationId xmlns:a16="http://schemas.microsoft.com/office/drawing/2014/main" id="{CE514283-7F38-4047-B584-B85E91FCD954}"/>
              </a:ext>
            </a:extLst>
          </p:cNvPr>
          <p:cNvPicPr>
            <a:picLocks noChangeAspect="1"/>
          </p:cNvPicPr>
          <p:nvPr/>
        </p:nvPicPr>
        <p:blipFill rotWithShape="1">
          <a:blip r:embed="rId3"/>
          <a:srcRect t="18682" b="18682"/>
          <a:stretch/>
        </p:blipFill>
        <p:spPr>
          <a:xfrm>
            <a:off x="4654296" y="299363"/>
            <a:ext cx="7217085" cy="3008188"/>
          </a:xfrm>
          <a:prstGeom prst="rect">
            <a:avLst/>
          </a:prstGeom>
        </p:spPr>
      </p:pic>
    </p:spTree>
    <p:extLst>
      <p:ext uri="{BB962C8B-B14F-4D97-AF65-F5344CB8AC3E}">
        <p14:creationId xmlns:p14="http://schemas.microsoft.com/office/powerpoint/2010/main" val="3685706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C2C35782-66CD-F943-B431-1578EB68FDB3}"/>
              </a:ext>
            </a:extLst>
          </p:cNvPr>
          <p:cNvSpPr>
            <a:spLocks noGrp="1"/>
          </p:cNvSpPr>
          <p:nvPr>
            <p:ph type="title"/>
          </p:nvPr>
        </p:nvSpPr>
        <p:spPr>
          <a:xfrm>
            <a:off x="1524000" y="4370227"/>
            <a:ext cx="9144000" cy="1193138"/>
          </a:xfrm>
        </p:spPr>
        <p:txBody>
          <a:bodyPr vert="horz" lIns="91440" tIns="45720" rIns="91440" bIns="45720" rtlCol="0" anchor="b">
            <a:normAutofit/>
          </a:bodyPr>
          <a:lstStyle/>
          <a:p>
            <a:pPr algn="ctr"/>
            <a:r>
              <a:rPr lang="en-US" sz="3700">
                <a:solidFill>
                  <a:schemeClr val="tx1"/>
                </a:solidFill>
                <a:latin typeface="+mj-lt"/>
                <a:ea typeface="+mj-ea"/>
                <a:cs typeface="+mj-cs"/>
              </a:rPr>
              <a:t>4. Harvard Big Tech and Democracy Seminar</a:t>
            </a:r>
          </a:p>
        </p:txBody>
      </p:sp>
      <p:sp>
        <p:nvSpPr>
          <p:cNvPr id="3" name="Sisällön paikkamerkki 2">
            <a:extLst>
              <a:ext uri="{FF2B5EF4-FFF2-40B4-BE49-F238E27FC236}">
                <a16:creationId xmlns:a16="http://schemas.microsoft.com/office/drawing/2014/main" id="{1FB6EBF1-CF89-7647-94AD-1FF552EA5A26}"/>
              </a:ext>
            </a:extLst>
          </p:cNvPr>
          <p:cNvSpPr>
            <a:spLocks noGrp="1"/>
          </p:cNvSpPr>
          <p:nvPr>
            <p:ph idx="1"/>
          </p:nvPr>
        </p:nvSpPr>
        <p:spPr>
          <a:xfrm>
            <a:off x="1524000" y="5636465"/>
            <a:ext cx="9144000" cy="646785"/>
          </a:xfrm>
        </p:spPr>
        <p:txBody>
          <a:bodyPr vert="horz" lIns="91440" tIns="45720" rIns="91440" bIns="45720" rtlCol="0">
            <a:normAutofit/>
          </a:bodyPr>
          <a:lstStyle/>
          <a:p>
            <a:pPr marL="0" indent="0" algn="ctr">
              <a:buNone/>
            </a:pPr>
            <a:r>
              <a:rPr lang="en-US" sz="2400">
                <a:solidFill>
                  <a:schemeClr val="tx1"/>
                </a:solidFill>
                <a:latin typeface="+mn-lt"/>
                <a:ea typeface="+mn-ea"/>
                <a:cs typeface="+mn-cs"/>
                <a:hlinkClick r:id="rId2"/>
              </a:rPr>
              <a:t>https://youtu.be/HbVYpP4gWAQ</a:t>
            </a:r>
            <a:r>
              <a:rPr lang="en-US" sz="2400">
                <a:solidFill>
                  <a:schemeClr val="tx1"/>
                </a:solidFill>
                <a:latin typeface="+mn-lt"/>
                <a:ea typeface="+mn-ea"/>
                <a:cs typeface="+mn-cs"/>
              </a:rPr>
              <a:t> </a:t>
            </a:r>
          </a:p>
        </p:txBody>
      </p:sp>
      <p:pic>
        <p:nvPicPr>
          <p:cNvPr id="4" name="Kuva 3">
            <a:extLst>
              <a:ext uri="{FF2B5EF4-FFF2-40B4-BE49-F238E27FC236}">
                <a16:creationId xmlns:a16="http://schemas.microsoft.com/office/drawing/2014/main" id="{9C6B44D7-6FD7-3C4F-BF87-8BBF75BE5081}"/>
              </a:ext>
            </a:extLst>
          </p:cNvPr>
          <p:cNvPicPr>
            <a:picLocks noChangeAspect="1"/>
          </p:cNvPicPr>
          <p:nvPr/>
        </p:nvPicPr>
        <p:blipFill rotWithShape="1">
          <a:blip r:embed="rId3"/>
          <a:srcRect t="1476" r="2" b="13909"/>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21927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8FD1E94-B12F-434F-8027-5DBEAC55A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4137F71D-C0F8-8E4C-A27C-833DD5B4B511}"/>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altLang="fi-US" kern="1200" dirty="0">
                <a:latin typeface="+mj-lt"/>
                <a:ea typeface="+mj-ea"/>
                <a:cs typeface="+mj-cs"/>
              </a:rPr>
              <a:t>4. Traditional and Novel Challenges </a:t>
            </a:r>
            <a:br>
              <a:rPr lang="en-US" altLang="fi-US" kern="1200" dirty="0">
                <a:latin typeface="+mj-lt"/>
                <a:ea typeface="+mj-ea"/>
                <a:cs typeface="+mj-cs"/>
              </a:rPr>
            </a:br>
            <a:endParaRPr lang="en-US" kern="1200" dirty="0">
              <a:latin typeface="+mj-lt"/>
              <a:ea typeface="+mj-ea"/>
              <a:cs typeface="+mj-cs"/>
            </a:endParaRPr>
          </a:p>
        </p:txBody>
      </p:sp>
      <p:graphicFrame>
        <p:nvGraphicFramePr>
          <p:cNvPr id="4" name="Sisällön paikkamerkki 3">
            <a:extLst>
              <a:ext uri="{FF2B5EF4-FFF2-40B4-BE49-F238E27FC236}">
                <a16:creationId xmlns:a16="http://schemas.microsoft.com/office/drawing/2014/main" id="{88E32E62-5DFD-8049-B3D1-88BC469B5D08}"/>
              </a:ext>
            </a:extLst>
          </p:cNvPr>
          <p:cNvGraphicFramePr>
            <a:graphicFrameLocks noGrp="1"/>
          </p:cNvGraphicFramePr>
          <p:nvPr>
            <p:ph idx="1"/>
            <p:extLst>
              <p:ext uri="{D42A27DB-BD31-4B8C-83A1-F6EECF244321}">
                <p14:modId xmlns:p14="http://schemas.microsoft.com/office/powerpoint/2010/main" val="1454530933"/>
              </p:ext>
            </p:extLst>
          </p:nvPr>
        </p:nvGraphicFramePr>
        <p:xfrm>
          <a:off x="838200" y="2091233"/>
          <a:ext cx="10515601" cy="4001831"/>
        </p:xfrm>
        <a:graphic>
          <a:graphicData uri="http://schemas.openxmlformats.org/drawingml/2006/table">
            <a:tbl>
              <a:tblPr/>
              <a:tblGrid>
                <a:gridCol w="2281376">
                  <a:extLst>
                    <a:ext uri="{9D8B030D-6E8A-4147-A177-3AD203B41FA5}">
                      <a16:colId xmlns:a16="http://schemas.microsoft.com/office/drawing/2014/main" val="2553012487"/>
                    </a:ext>
                  </a:extLst>
                </a:gridCol>
                <a:gridCol w="4025884">
                  <a:extLst>
                    <a:ext uri="{9D8B030D-6E8A-4147-A177-3AD203B41FA5}">
                      <a16:colId xmlns:a16="http://schemas.microsoft.com/office/drawing/2014/main" val="3359382998"/>
                    </a:ext>
                  </a:extLst>
                </a:gridCol>
                <a:gridCol w="4208341">
                  <a:extLst>
                    <a:ext uri="{9D8B030D-6E8A-4147-A177-3AD203B41FA5}">
                      <a16:colId xmlns:a16="http://schemas.microsoft.com/office/drawing/2014/main" val="3350661464"/>
                    </a:ext>
                  </a:extLst>
                </a:gridCol>
              </a:tblGrid>
              <a:tr h="602330">
                <a:tc>
                  <a:txBody>
                    <a:bodyPr/>
                    <a:lstStyle/>
                    <a:p>
                      <a:endParaRPr lang="fi-US"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b="1">
                          <a:effectLst/>
                          <a:latin typeface="TimesNewRomanPS"/>
                        </a:rPr>
                        <a:t>Traditional challenges to the boundary between business and politics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b="1">
                          <a:effectLst/>
                          <a:latin typeface="TimesNewRomanPS"/>
                        </a:rPr>
                        <a:t>Novel challenges to the boundary between business and politics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2697167"/>
                  </a:ext>
                </a:extLst>
              </a:tr>
              <a:tr h="387851">
                <a:tc>
                  <a:txBody>
                    <a:bodyPr/>
                    <a:lstStyle/>
                    <a:p>
                      <a:r>
                        <a:rPr lang="fi-FI" sz="1400" b="1">
                          <a:effectLst/>
                          <a:latin typeface="TimesNewRomanPS"/>
                        </a:rPr>
                        <a:t>Business versus politics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Lobbying.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Lack of expertise by the regulator.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3528701"/>
                  </a:ext>
                </a:extLst>
              </a:tr>
              <a:tr h="602330">
                <a:tc>
                  <a:txBody>
                    <a:bodyPr/>
                    <a:lstStyle/>
                    <a:p>
                      <a:r>
                        <a:rPr lang="fi-FI" sz="1400" b="1">
                          <a:effectLst/>
                          <a:latin typeface="TimesNewRomanPS"/>
                        </a:rPr>
                        <a:t>Democratic government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endParaRPr lang="fi-US"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Huge information asymmetries; control over knowledge production in society.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648964"/>
                  </a:ext>
                </a:extLst>
              </a:tr>
              <a:tr h="602330">
                <a:tc>
                  <a:txBody>
                    <a:bodyPr/>
                    <a:lstStyle/>
                    <a:p>
                      <a:r>
                        <a:rPr lang="fi-FI" sz="1400" b="1">
                          <a:effectLst/>
                          <a:latin typeface="TimesNewRomanPS"/>
                        </a:rPr>
                        <a:t>Institutions of market economy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Private public sector (institutions and procurement).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Power to generate private markets.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476398"/>
                  </a:ext>
                </a:extLst>
              </a:tr>
              <a:tr h="602330">
                <a:tc>
                  <a:txBody>
                    <a:bodyPr/>
                    <a:lstStyle/>
                    <a:p>
                      <a:r>
                        <a:rPr lang="fi-FI" sz="1400" b="1">
                          <a:effectLst/>
                          <a:latin typeface="TimesNewRomanPS"/>
                        </a:rPr>
                        <a:t>Firms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Economic size; monopolies/oligopolies.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Global reach;</a:t>
                      </a:r>
                      <a:br>
                        <a:rPr lang="fi-FI" sz="1400">
                          <a:effectLst/>
                          <a:latin typeface="TimesNewRomanPSMT"/>
                        </a:rPr>
                      </a:br>
                      <a:r>
                        <a:rPr lang="fi-FI" sz="1400">
                          <a:effectLst/>
                          <a:latin typeface="TimesNewRomanPSMT"/>
                        </a:rPr>
                        <a:t>global customer base.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692123"/>
                  </a:ext>
                </a:extLst>
              </a:tr>
              <a:tr h="602330">
                <a:tc>
                  <a:txBody>
                    <a:bodyPr/>
                    <a:lstStyle/>
                    <a:p>
                      <a:r>
                        <a:rPr lang="fi-FI" sz="1400" b="1">
                          <a:effectLst/>
                          <a:latin typeface="TimesNewRomanPS"/>
                        </a:rPr>
                        <a:t>Civil society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Private control over information and communications infrastructure.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Control over media distribution; election interference.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947086"/>
                  </a:ext>
                </a:extLst>
              </a:tr>
              <a:tr h="602330">
                <a:tc>
                  <a:txBody>
                    <a:bodyPr/>
                    <a:lstStyle/>
                    <a:p>
                      <a:r>
                        <a:rPr lang="fi-FI" sz="1400" b="1">
                          <a:effectLst/>
                          <a:latin typeface="TimesNewRomanPS"/>
                        </a:rPr>
                        <a:t>Citizens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The “American tech dream” of founding a company in a university dormitory.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Surveillance: no privacy; limited freedom of speech.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283831"/>
                  </a:ext>
                </a:extLst>
              </a:tr>
            </a:tbl>
          </a:graphicData>
        </a:graphic>
      </p:graphicFrame>
    </p:spTree>
    <p:extLst>
      <p:ext uri="{BB962C8B-B14F-4D97-AF65-F5344CB8AC3E}">
        <p14:creationId xmlns:p14="http://schemas.microsoft.com/office/powerpoint/2010/main" val="90046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8FD1E94-B12F-434F-8027-5DBEAC55A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98E8B1C-AAD6-4B9C-A30A-5309EF981986}"/>
              </a:ext>
            </a:extLst>
          </p:cNvPr>
          <p:cNvSpPr>
            <a:spLocks noGrp="1"/>
          </p:cNvSpPr>
          <p:nvPr>
            <p:ph type="title"/>
          </p:nvPr>
        </p:nvSpPr>
        <p:spPr>
          <a:xfrm>
            <a:off x="838200" y="365125"/>
            <a:ext cx="10515600" cy="1325563"/>
          </a:xfrm>
        </p:spPr>
        <p:txBody>
          <a:bodyPr>
            <a:normAutofit/>
          </a:bodyPr>
          <a:lstStyle/>
          <a:p>
            <a:r>
              <a:rPr lang="en-US"/>
              <a:t>5. Approaches to Govern Big Tech</a:t>
            </a:r>
            <a:endParaRPr lang="et-EE"/>
          </a:p>
        </p:txBody>
      </p:sp>
      <p:graphicFrame>
        <p:nvGraphicFramePr>
          <p:cNvPr id="4" name="Table 4">
            <a:extLst>
              <a:ext uri="{FF2B5EF4-FFF2-40B4-BE49-F238E27FC236}">
                <a16:creationId xmlns:a16="http://schemas.microsoft.com/office/drawing/2014/main" id="{61906609-E34E-47A9-B148-CD9422910FBD}"/>
              </a:ext>
            </a:extLst>
          </p:cNvPr>
          <p:cNvGraphicFramePr>
            <a:graphicFrameLocks noGrp="1"/>
          </p:cNvGraphicFramePr>
          <p:nvPr>
            <p:ph idx="1"/>
            <p:extLst>
              <p:ext uri="{D42A27DB-BD31-4B8C-83A1-F6EECF244321}">
                <p14:modId xmlns:p14="http://schemas.microsoft.com/office/powerpoint/2010/main" val="2695262051"/>
              </p:ext>
            </p:extLst>
          </p:nvPr>
        </p:nvGraphicFramePr>
        <p:xfrm>
          <a:off x="838200" y="2405967"/>
          <a:ext cx="10515602" cy="3372362"/>
        </p:xfrm>
        <a:graphic>
          <a:graphicData uri="http://schemas.openxmlformats.org/drawingml/2006/table">
            <a:tbl>
              <a:tblPr firstRow="1" bandRow="1">
                <a:tableStyleId>{5C22544A-7EE6-4342-B048-85BDC9FD1C3A}</a:tableStyleId>
              </a:tblPr>
              <a:tblGrid>
                <a:gridCol w="2232772">
                  <a:extLst>
                    <a:ext uri="{9D8B030D-6E8A-4147-A177-3AD203B41FA5}">
                      <a16:colId xmlns:a16="http://schemas.microsoft.com/office/drawing/2014/main" val="1794424510"/>
                    </a:ext>
                  </a:extLst>
                </a:gridCol>
                <a:gridCol w="2759171">
                  <a:extLst>
                    <a:ext uri="{9D8B030D-6E8A-4147-A177-3AD203B41FA5}">
                      <a16:colId xmlns:a16="http://schemas.microsoft.com/office/drawing/2014/main" val="2449335005"/>
                    </a:ext>
                  </a:extLst>
                </a:gridCol>
                <a:gridCol w="2674086">
                  <a:extLst>
                    <a:ext uri="{9D8B030D-6E8A-4147-A177-3AD203B41FA5}">
                      <a16:colId xmlns:a16="http://schemas.microsoft.com/office/drawing/2014/main" val="653984663"/>
                    </a:ext>
                  </a:extLst>
                </a:gridCol>
                <a:gridCol w="2849573">
                  <a:extLst>
                    <a:ext uri="{9D8B030D-6E8A-4147-A177-3AD203B41FA5}">
                      <a16:colId xmlns:a16="http://schemas.microsoft.com/office/drawing/2014/main" val="60069297"/>
                    </a:ext>
                  </a:extLst>
                </a:gridCol>
              </a:tblGrid>
              <a:tr h="783449">
                <a:tc>
                  <a:txBody>
                    <a:bodyPr/>
                    <a:lstStyle/>
                    <a:p>
                      <a:endParaRPr lang="et-EE" sz="1900" b="0" cap="none" spc="0">
                        <a:solidFill>
                          <a:schemeClr val="bg1"/>
                        </a:solidFill>
                      </a:endParaRPr>
                    </a:p>
                  </a:txBody>
                  <a:tcPr marL="95559" marR="95559" marT="106869" marB="47781" anchor="ctr"/>
                </a:tc>
                <a:tc>
                  <a:txBody>
                    <a:bodyPr/>
                    <a:lstStyle/>
                    <a:p>
                      <a:r>
                        <a:rPr lang="en-US" sz="1900" b="0" cap="none" spc="0">
                          <a:solidFill>
                            <a:schemeClr val="bg1"/>
                          </a:solidFill>
                        </a:rPr>
                        <a:t>Classical Liberal</a:t>
                      </a:r>
                      <a:endParaRPr lang="et-EE" sz="1900" b="0" cap="none" spc="0">
                        <a:solidFill>
                          <a:schemeClr val="bg1"/>
                        </a:solidFill>
                      </a:endParaRPr>
                    </a:p>
                  </a:txBody>
                  <a:tcPr marL="95559" marR="95559" marT="106869" marB="47781" anchor="ctr"/>
                </a:tc>
                <a:tc>
                  <a:txBody>
                    <a:bodyPr/>
                    <a:lstStyle/>
                    <a:p>
                      <a:r>
                        <a:rPr lang="en-US" sz="1900" b="0" cap="none" spc="0">
                          <a:solidFill>
                            <a:schemeClr val="bg1"/>
                          </a:solidFill>
                        </a:rPr>
                        <a:t>Deliberative Democratic</a:t>
                      </a:r>
                      <a:endParaRPr lang="et-EE" sz="1900" b="0" cap="none" spc="0">
                        <a:solidFill>
                          <a:schemeClr val="bg1"/>
                        </a:solidFill>
                      </a:endParaRPr>
                    </a:p>
                  </a:txBody>
                  <a:tcPr marL="95559" marR="95559" marT="106869" marB="47781" anchor="ctr"/>
                </a:tc>
                <a:tc>
                  <a:txBody>
                    <a:bodyPr/>
                    <a:lstStyle/>
                    <a:p>
                      <a:r>
                        <a:rPr lang="en-US" sz="1900" b="0" cap="none" spc="0">
                          <a:solidFill>
                            <a:schemeClr val="bg1"/>
                          </a:solidFill>
                        </a:rPr>
                        <a:t>High Liberal</a:t>
                      </a:r>
                      <a:endParaRPr lang="et-EE" sz="1900" b="0" cap="none" spc="0">
                        <a:solidFill>
                          <a:schemeClr val="bg1"/>
                        </a:solidFill>
                      </a:endParaRPr>
                    </a:p>
                  </a:txBody>
                  <a:tcPr marL="95559" marR="95559" marT="106869" marB="47781" anchor="ctr"/>
                </a:tc>
                <a:extLst>
                  <a:ext uri="{0D108BD9-81ED-4DB2-BD59-A6C34878D82A}">
                    <a16:rowId xmlns:a16="http://schemas.microsoft.com/office/drawing/2014/main" val="1837454218"/>
                  </a:ext>
                </a:extLst>
              </a:tr>
              <a:tr h="2588913">
                <a:tc>
                  <a:txBody>
                    <a:bodyPr/>
                    <a:lstStyle/>
                    <a:p>
                      <a:r>
                        <a:rPr lang="et-EE" sz="1400" cap="none" spc="0">
                          <a:solidFill>
                            <a:schemeClr val="tx1"/>
                          </a:solidFill>
                        </a:rPr>
                        <a:t>Regulatory prescription</a:t>
                      </a:r>
                    </a:p>
                  </a:txBody>
                  <a:tcPr marL="95559" marR="95559" marT="106869" marB="47781"/>
                </a:tc>
                <a:tc>
                  <a:txBody>
                    <a:bodyPr/>
                    <a:lstStyle/>
                    <a:p>
                      <a:r>
                        <a:rPr lang="en-US" sz="1400" cap="none" spc="0">
                          <a:solidFill>
                            <a:schemeClr val="tx1"/>
                          </a:solidFill>
                        </a:rPr>
                        <a:t>Focus on the economic efficiency issues such as pro-competition regulation, merger and antitrust enforcement, public utility regulation, and other antitrust measures as well as on defining property rights over data, fair competition, and pricing of externalities such as surveillance. </a:t>
                      </a:r>
                      <a:endParaRPr lang="et-EE" sz="1400" cap="none" spc="0">
                        <a:solidFill>
                          <a:schemeClr val="tx1"/>
                        </a:solidFill>
                      </a:endParaRPr>
                    </a:p>
                  </a:txBody>
                  <a:tcPr marL="95559" marR="95559" marT="106869" marB="47781"/>
                </a:tc>
                <a:tc>
                  <a:txBody>
                    <a:bodyPr/>
                    <a:lstStyle/>
                    <a:p>
                      <a:r>
                        <a:rPr lang="en-US" sz="1400" cap="none" spc="0">
                          <a:solidFill>
                            <a:schemeClr val="tx1"/>
                          </a:solidFill>
                        </a:rPr>
                        <a:t>Focus on democratic communication and participation and on the improvement of external and internal governance mechanisms of firms and on creation of participatory platforms (multi-stakeholder forums and initiatives) to create new legitimate rules for the digital economy. </a:t>
                      </a:r>
                      <a:endParaRPr lang="et-EE" sz="1400" cap="none" spc="0">
                        <a:solidFill>
                          <a:schemeClr val="tx1"/>
                        </a:solidFill>
                      </a:endParaRPr>
                    </a:p>
                  </a:txBody>
                  <a:tcPr marL="95559" marR="95559" marT="106869" marB="47781"/>
                </a:tc>
                <a:tc>
                  <a:txBody>
                    <a:bodyPr/>
                    <a:lstStyle/>
                    <a:p>
                      <a:r>
                        <a:rPr lang="en-US" sz="1400" cap="none" spc="0">
                          <a:solidFill>
                            <a:schemeClr val="tx1"/>
                          </a:solidFill>
                        </a:rPr>
                        <a:t>Combine the regulatory and participatory measures of classical liberal and deliberative democratic approaches by making the boundary between business and politics institutionally more robust and by redistributing the political, social and economic resources of the public, civil, and private sectors of society. </a:t>
                      </a:r>
                      <a:endParaRPr lang="et-EE" sz="1400" cap="none" spc="0">
                        <a:solidFill>
                          <a:schemeClr val="tx1"/>
                        </a:solidFill>
                      </a:endParaRPr>
                    </a:p>
                  </a:txBody>
                  <a:tcPr marL="95559" marR="95559" marT="106869" marB="47781"/>
                </a:tc>
                <a:extLst>
                  <a:ext uri="{0D108BD9-81ED-4DB2-BD59-A6C34878D82A}">
                    <a16:rowId xmlns:a16="http://schemas.microsoft.com/office/drawing/2014/main" val="3520175736"/>
                  </a:ext>
                </a:extLst>
              </a:tr>
            </a:tbl>
          </a:graphicData>
        </a:graphic>
      </p:graphicFrame>
    </p:spTree>
    <p:extLst>
      <p:ext uri="{BB962C8B-B14F-4D97-AF65-F5344CB8AC3E}">
        <p14:creationId xmlns:p14="http://schemas.microsoft.com/office/powerpoint/2010/main" val="2426414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Otsikko 1">
            <a:extLst>
              <a:ext uri="{FF2B5EF4-FFF2-40B4-BE49-F238E27FC236}">
                <a16:creationId xmlns:a16="http://schemas.microsoft.com/office/drawing/2014/main" id="{9030A618-9BFD-6D41-98C6-667438A8A2EA}"/>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sz="3700" dirty="0">
                <a:solidFill>
                  <a:srgbClr val="FFFFFF"/>
                </a:solidFill>
                <a:latin typeface="+mj-lt"/>
                <a:ea typeface="+mj-ea"/>
                <a:cs typeface="+mj-cs"/>
              </a:rPr>
              <a:t>5. Classical Liberal Taming Big Tech Powers</a:t>
            </a:r>
          </a:p>
        </p:txBody>
      </p:sp>
      <p:sp>
        <p:nvSpPr>
          <p:cNvPr id="42"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Kuva 2">
            <a:extLst>
              <a:ext uri="{FF2B5EF4-FFF2-40B4-BE49-F238E27FC236}">
                <a16:creationId xmlns:a16="http://schemas.microsoft.com/office/drawing/2014/main" id="{92674829-875F-8E4B-9328-F137A073F3A6}"/>
              </a:ext>
            </a:extLst>
          </p:cNvPr>
          <p:cNvPicPr>
            <a:picLocks noChangeAspect="1"/>
          </p:cNvPicPr>
          <p:nvPr/>
        </p:nvPicPr>
        <p:blipFill rotWithShape="1">
          <a:blip r:embed="rId2"/>
          <a:srcRect t="8108"/>
          <a:stretch/>
        </p:blipFill>
        <p:spPr>
          <a:xfrm>
            <a:off x="1258859" y="1120046"/>
            <a:ext cx="5635819" cy="3509504"/>
          </a:xfrm>
          <a:prstGeom prst="rect">
            <a:avLst/>
          </a:prstGeom>
        </p:spPr>
      </p:pic>
    </p:spTree>
    <p:extLst>
      <p:ext uri="{BB962C8B-B14F-4D97-AF65-F5344CB8AC3E}">
        <p14:creationId xmlns:p14="http://schemas.microsoft.com/office/powerpoint/2010/main" val="2755700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2658EFA-25C1-3C4E-A179-303134C981CA}"/>
              </a:ext>
            </a:extLst>
          </p:cNvPr>
          <p:cNvSpPr>
            <a:spLocks noGrp="1"/>
          </p:cNvSpPr>
          <p:nvPr>
            <p:ph type="title"/>
          </p:nvPr>
        </p:nvSpPr>
        <p:spPr>
          <a:xfrm>
            <a:off x="572493" y="238539"/>
            <a:ext cx="11018520" cy="1434415"/>
          </a:xfrm>
        </p:spPr>
        <p:txBody>
          <a:bodyPr anchor="b">
            <a:normAutofit/>
          </a:bodyPr>
          <a:lstStyle/>
          <a:p>
            <a:pPr algn="ctr"/>
            <a:r>
              <a:rPr lang="en-US" sz="4600" dirty="0"/>
              <a:t>5. Basic Hypothesis: Classical Liberal in Crisis</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636D10E7-3F0E-804A-A8E3-569219FC2E2C}"/>
              </a:ext>
            </a:extLst>
          </p:cNvPr>
          <p:cNvSpPr>
            <a:spLocks noGrp="1"/>
          </p:cNvSpPr>
          <p:nvPr>
            <p:ph idx="1"/>
          </p:nvPr>
        </p:nvSpPr>
        <p:spPr>
          <a:xfrm>
            <a:off x="572493" y="2071316"/>
            <a:ext cx="6713552" cy="4119172"/>
          </a:xfrm>
        </p:spPr>
        <p:txBody>
          <a:bodyPr anchor="t">
            <a:normAutofit/>
          </a:bodyPr>
          <a:lstStyle/>
          <a:p>
            <a:r>
              <a:rPr lang="en-US" sz="2200"/>
              <a:t>Big tech powers challenges the classical CSR. </a:t>
            </a:r>
          </a:p>
          <a:p>
            <a:r>
              <a:rPr lang="en-US" sz="2200"/>
              <a:t>Economically run tech giants are operating on the very boundary between business and politics</a:t>
            </a:r>
          </a:p>
          <a:p>
            <a:r>
              <a:rPr lang="en-US" sz="2200"/>
              <a:t>Their business models involve the central values and logics of the private and public sectors of society simultaneously.</a:t>
            </a:r>
          </a:p>
          <a:p>
            <a:r>
              <a:rPr lang="en-US" sz="2200"/>
              <a:t>These firms seem to operate efficiently in the market sphere while making at the same time the major decisions on liberal democratic political values such as privacy, national security, and freedom of speech.</a:t>
            </a:r>
            <a:endParaRPr lang="fi-FI" sz="2200"/>
          </a:p>
          <a:p>
            <a:endParaRPr lang="en-US" sz="2200"/>
          </a:p>
        </p:txBody>
      </p:sp>
      <p:pic>
        <p:nvPicPr>
          <p:cNvPr id="4" name="Kuva 3" descr="Kuva, joka sisältää kohteen ulko, vihreä, pilvinen, pilvet&#10;&#10;Kuvaus luotu automaattisesti">
            <a:extLst>
              <a:ext uri="{FF2B5EF4-FFF2-40B4-BE49-F238E27FC236}">
                <a16:creationId xmlns:a16="http://schemas.microsoft.com/office/drawing/2014/main" id="{FD922317-FDEB-764D-900F-7B0F6D503165}"/>
              </a:ext>
            </a:extLst>
          </p:cNvPr>
          <p:cNvPicPr>
            <a:picLocks noChangeAspect="1"/>
          </p:cNvPicPr>
          <p:nvPr/>
        </p:nvPicPr>
        <p:blipFill rotWithShape="1">
          <a:blip r:embed="rId2"/>
          <a:srcRect l="18146" r="33751" b="-1"/>
          <a:stretch/>
        </p:blipFill>
        <p:spPr>
          <a:xfrm>
            <a:off x="7675658" y="2093976"/>
            <a:ext cx="3941064" cy="4096512"/>
          </a:xfrm>
          <a:prstGeom prst="rect">
            <a:avLst/>
          </a:prstGeom>
        </p:spPr>
      </p:pic>
    </p:spTree>
    <p:extLst>
      <p:ext uri="{BB962C8B-B14F-4D97-AF65-F5344CB8AC3E}">
        <p14:creationId xmlns:p14="http://schemas.microsoft.com/office/powerpoint/2010/main" val="1827361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6006B5-6F41-5F43-8AFD-137830D3E84A}"/>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4200" kern="1200" dirty="0">
                <a:solidFill>
                  <a:schemeClr val="tx1"/>
                </a:solidFill>
                <a:latin typeface="+mj-lt"/>
                <a:ea typeface="+mj-ea"/>
                <a:cs typeface="+mj-cs"/>
              </a:rPr>
              <a:t>5. Classical Liberal Institutional Tools</a:t>
            </a:r>
          </a:p>
        </p:txBody>
      </p:sp>
      <p:pic>
        <p:nvPicPr>
          <p:cNvPr id="4" name="Sisällön paikkamerkki 3">
            <a:extLst>
              <a:ext uri="{FF2B5EF4-FFF2-40B4-BE49-F238E27FC236}">
                <a16:creationId xmlns:a16="http://schemas.microsoft.com/office/drawing/2014/main" id="{0D811E2C-22CC-9544-988B-504526474B72}"/>
              </a:ext>
            </a:extLst>
          </p:cNvPr>
          <p:cNvPicPr>
            <a:picLocks noGrp="1" noChangeAspect="1"/>
          </p:cNvPicPr>
          <p:nvPr>
            <p:ph idx="1"/>
          </p:nvPr>
        </p:nvPicPr>
        <p:blipFill rotWithShape="1">
          <a:blip r:embed="rId2"/>
          <a:srcRect l="11719" r="9917" b="2"/>
          <a:stretch/>
        </p:blipFill>
        <p:spPr>
          <a:xfrm>
            <a:off x="630936" y="820102"/>
            <a:ext cx="5458968" cy="5217795"/>
          </a:xfrm>
          <a:prstGeom prst="rect">
            <a:avLst/>
          </a:prstGeom>
        </p:spPr>
      </p:pic>
      <p:sp>
        <p:nvSpPr>
          <p:cNvPr id="4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orakulmio 7">
            <a:extLst>
              <a:ext uri="{FF2B5EF4-FFF2-40B4-BE49-F238E27FC236}">
                <a16:creationId xmlns:a16="http://schemas.microsoft.com/office/drawing/2014/main" id="{CAEF9A6C-E598-A04F-8FD0-6CC99D0C2B6F}"/>
              </a:ext>
            </a:extLst>
          </p:cNvPr>
          <p:cNvSpPr/>
          <p:nvPr/>
        </p:nvSpPr>
        <p:spPr>
          <a:xfrm>
            <a:off x="6739128" y="2664886"/>
            <a:ext cx="4818888" cy="3550789"/>
          </a:xfrm>
          <a:prstGeom prst="rect">
            <a:avLst/>
          </a:prstGeo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1400"/>
              <a:t>Address Market Failures</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Pro-competition regulation</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Merger and antitrust enforcement</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Public utility regulation</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Other antitrust measures </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Defining data ownership</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Treating surveillance as negative externality</a:t>
            </a:r>
          </a:p>
        </p:txBody>
      </p:sp>
    </p:spTree>
    <p:extLst>
      <p:ext uri="{BB962C8B-B14F-4D97-AF65-F5344CB8AC3E}">
        <p14:creationId xmlns:p14="http://schemas.microsoft.com/office/powerpoint/2010/main" val="1527338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65257A0-A244-8E42-A706-9F456F6FC23C}"/>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ctr"/>
            <a:r>
              <a:rPr lang="en-US" sz="3000" kern="1200" dirty="0">
                <a:solidFill>
                  <a:schemeClr val="tx1"/>
                </a:solidFill>
                <a:latin typeface="+mj-lt"/>
                <a:ea typeface="+mj-ea"/>
                <a:cs typeface="+mj-cs"/>
              </a:rPr>
              <a:t>5. Lina M. Khan: Amazon´s Antitrust Paradox</a:t>
            </a:r>
            <a:br>
              <a:rPr lang="en-US" sz="3000"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sp>
        <p:nvSpPr>
          <p:cNvPr id="2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orakulmio 4">
            <a:extLst>
              <a:ext uri="{FF2B5EF4-FFF2-40B4-BE49-F238E27FC236}">
                <a16:creationId xmlns:a16="http://schemas.microsoft.com/office/drawing/2014/main" id="{27D802BA-F7A0-2E4E-841E-2AE4D25C8F9C}"/>
              </a:ext>
            </a:extLst>
          </p:cNvPr>
          <p:cNvSpPr/>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hlinkClick r:id="rId2"/>
              </a:rPr>
              <a:t>https://digitalcommons.law.yale.edu/cgi/viewcontent.cgi?article=5785&amp;context=ylj</a:t>
            </a:r>
            <a:r>
              <a:rPr lang="en-US" sz="2200"/>
              <a:t> </a:t>
            </a:r>
          </a:p>
        </p:txBody>
      </p:sp>
      <p:pic>
        <p:nvPicPr>
          <p:cNvPr id="4" name="Sisällön paikkamerkki 3" descr="A person with dark hair&#10;&#10;Description automatically generated with low confidence">
            <a:extLst>
              <a:ext uri="{FF2B5EF4-FFF2-40B4-BE49-F238E27FC236}">
                <a16:creationId xmlns:a16="http://schemas.microsoft.com/office/drawing/2014/main" id="{F17440C7-6C9B-0E40-9529-8316260B0A0B}"/>
              </a:ext>
            </a:extLst>
          </p:cNvPr>
          <p:cNvPicPr>
            <a:picLocks noGrp="1" noChangeAspect="1"/>
          </p:cNvPicPr>
          <p:nvPr>
            <p:ph idx="1"/>
          </p:nvPr>
        </p:nvPicPr>
        <p:blipFill rotWithShape="1">
          <a:blip r:embed="rId3"/>
          <a:srcRect l="3338"/>
          <a:stretch/>
        </p:blipFill>
        <p:spPr>
          <a:xfrm>
            <a:off x="6099048" y="1840646"/>
            <a:ext cx="5458968" cy="3176707"/>
          </a:xfrm>
          <a:prstGeom prst="rect">
            <a:avLst/>
          </a:prstGeom>
        </p:spPr>
      </p:pic>
    </p:spTree>
    <p:extLst>
      <p:ext uri="{BB962C8B-B14F-4D97-AF65-F5344CB8AC3E}">
        <p14:creationId xmlns:p14="http://schemas.microsoft.com/office/powerpoint/2010/main" val="1764174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a:extLst>
              <a:ext uri="{FF2B5EF4-FFF2-40B4-BE49-F238E27FC236}">
                <a16:creationId xmlns:a16="http://schemas.microsoft.com/office/drawing/2014/main" id="{7E7117C3-84AD-1F45-BA92-E1D528442D79}"/>
              </a:ext>
            </a:extLst>
          </p:cNvPr>
          <p:cNvPicPr>
            <a:picLocks noChangeAspect="1"/>
          </p:cNvPicPr>
          <p:nvPr/>
        </p:nvPicPr>
        <p:blipFill rotWithShape="1">
          <a:blip r:embed="rId2">
            <a:alphaModFix/>
          </a:blip>
          <a:srcRect t="5486" r="-1" b="18671"/>
          <a:stretch/>
        </p:blipFill>
        <p:spPr>
          <a:xfrm>
            <a:off x="5153025" y="498475"/>
            <a:ext cx="6553200" cy="3117850"/>
          </a:xfrm>
          <a:prstGeom prst="rect">
            <a:avLst/>
          </a:prstGeom>
        </p:spPr>
      </p:pic>
      <p:pic>
        <p:nvPicPr>
          <p:cNvPr id="4" name="Sisällön paikkamerkki 3">
            <a:extLst>
              <a:ext uri="{FF2B5EF4-FFF2-40B4-BE49-F238E27FC236}">
                <a16:creationId xmlns:a16="http://schemas.microsoft.com/office/drawing/2014/main" id="{98AEE832-C1BB-C94D-9E47-E6DC2F37C449}"/>
              </a:ext>
            </a:extLst>
          </p:cNvPr>
          <p:cNvPicPr>
            <a:picLocks noGrp="1" noChangeAspect="1"/>
          </p:cNvPicPr>
          <p:nvPr>
            <p:ph idx="1"/>
          </p:nvPr>
        </p:nvPicPr>
        <p:blipFill rotWithShape="1">
          <a:blip r:embed="rId3"/>
          <a:srcRect t="13740" r="-1" b="24003"/>
          <a:stretch/>
        </p:blipFill>
        <p:spPr>
          <a:xfrm>
            <a:off x="5153025" y="3686175"/>
            <a:ext cx="6553200" cy="2678113"/>
          </a:xfrm>
          <a:prstGeom prst="rect">
            <a:avLst/>
          </a:prstGeom>
        </p:spPr>
      </p:pic>
      <p:sp>
        <p:nvSpPr>
          <p:cNvPr id="2" name="Otsikko 1">
            <a:extLst>
              <a:ext uri="{FF2B5EF4-FFF2-40B4-BE49-F238E27FC236}">
                <a16:creationId xmlns:a16="http://schemas.microsoft.com/office/drawing/2014/main" id="{E8DE6114-EBD7-EC41-8DFB-BBA17D8607C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5. Externality Tax on Surveillance</a:t>
            </a:r>
          </a:p>
        </p:txBody>
      </p:sp>
    </p:spTree>
    <p:extLst>
      <p:ext uri="{BB962C8B-B14F-4D97-AF65-F5344CB8AC3E}">
        <p14:creationId xmlns:p14="http://schemas.microsoft.com/office/powerpoint/2010/main" val="1904800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B441EAC7-3053-5E43-99B0-5CDBDC578029}"/>
              </a:ext>
            </a:extLst>
          </p:cNvPr>
          <p:cNvPicPr>
            <a:picLocks noGrp="1" noChangeAspect="1"/>
          </p:cNvPicPr>
          <p:nvPr>
            <p:ph idx="1"/>
          </p:nvPr>
        </p:nvPicPr>
        <p:blipFill rotWithShape="1">
          <a:blip r:embed="rId2"/>
          <a:srcRect/>
          <a:stretch/>
        </p:blipFill>
        <p:spPr>
          <a:xfrm>
            <a:off x="2" y="10"/>
            <a:ext cx="12191997"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E06DFC3-5C84-A746-B23E-09A29626CB7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mj-lt"/>
                <a:ea typeface="+mj-ea"/>
                <a:cs typeface="+mj-cs"/>
              </a:rPr>
              <a:t>5. Defining Property Rights on Personal Data</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114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pPr algn="ctr"/>
            <a:r>
              <a:rPr lang="en-US" sz="4100" dirty="0"/>
              <a:t>1. Classical Liberal Background</a:t>
            </a:r>
          </a:p>
        </p:txBody>
      </p:sp>
      <p:sp>
        <p:nvSpPr>
          <p:cNvPr id="3" name="Content Placeholder 2"/>
          <p:cNvSpPr>
            <a:spLocks noGrp="1"/>
          </p:cNvSpPr>
          <p:nvPr>
            <p:ph idx="1"/>
          </p:nvPr>
        </p:nvSpPr>
        <p:spPr>
          <a:xfrm>
            <a:off x="4965431" y="2438400"/>
            <a:ext cx="6586489" cy="3785419"/>
          </a:xfrm>
        </p:spPr>
        <p:txBody>
          <a:bodyPr>
            <a:normAutofit/>
          </a:bodyPr>
          <a:lstStyle/>
          <a:p>
            <a:pPr marL="0" indent="0">
              <a:buNone/>
            </a:pPr>
            <a:endParaRPr lang="et-EE" sz="1600" dirty="0"/>
          </a:p>
          <a:p>
            <a:pPr marL="0" indent="0" algn="just">
              <a:buNone/>
            </a:pPr>
            <a:r>
              <a:rPr lang="en-US" sz="1600" dirty="0"/>
              <a:t>“First the </a:t>
            </a:r>
            <a:r>
              <a:rPr lang="en-US" sz="1600" b="1" dirty="0"/>
              <a:t>scope of government must be limited</a:t>
            </a:r>
            <a:r>
              <a:rPr lang="en-US" sz="1600" dirty="0"/>
              <a:t>. Its major function must be to protect our freedom both from the enemies outside our gates and from our fellow-citizens: to preserve law and order, to enforce private contracts, to foster competitive markets. </a:t>
            </a:r>
            <a:r>
              <a:rPr lang="en-US" sz="1600" b="1" dirty="0"/>
              <a:t>Beyond this major function, government may enable us at times to accomplish jointly what we would find it more difficult or expensive to accomplish severally</a:t>
            </a:r>
            <a:r>
              <a:rPr lang="en-US" sz="1600" dirty="0"/>
              <a:t>. However, any such </a:t>
            </a:r>
            <a:r>
              <a:rPr lang="en-US" sz="1600" b="1" dirty="0"/>
              <a:t>use of government is fraught with danger</a:t>
            </a:r>
            <a:r>
              <a:rPr lang="en-US" sz="1600" dirty="0"/>
              <a:t>. We should not and cannot avoid using government in this way. But there should be a </a:t>
            </a:r>
            <a:r>
              <a:rPr lang="en-US" sz="1600" b="1" dirty="0"/>
              <a:t>clear and large balance of advantages </a:t>
            </a:r>
            <a:r>
              <a:rPr lang="en-US" sz="1600" dirty="0"/>
              <a:t>before we do. By relying </a:t>
            </a:r>
            <a:r>
              <a:rPr lang="en-US" sz="1600" b="1" dirty="0"/>
              <a:t>primarily on voluntary co-operation and private enterprise</a:t>
            </a:r>
            <a:r>
              <a:rPr lang="en-US" sz="1600" dirty="0"/>
              <a:t>, in both economic and other activities, we can insure that the </a:t>
            </a:r>
            <a:r>
              <a:rPr lang="en-US" sz="1600" b="1" dirty="0"/>
              <a:t>private sector is a check on the powers of the governmental sector </a:t>
            </a:r>
            <a:r>
              <a:rPr lang="en-US" sz="1600" dirty="0"/>
              <a:t>and an effective protection of freedom of speech, of religion, and of thought.” (Milton Friedman 1961)</a:t>
            </a:r>
            <a:endParaRPr lang="fi-FI" sz="1600" dirty="0"/>
          </a:p>
          <a:p>
            <a:pPr algn="just"/>
            <a:endParaRPr lang="et-EE" sz="1600" dirty="0"/>
          </a:p>
          <a:p>
            <a:endParaRPr lang="et-EE" sz="1600" dirty="0"/>
          </a:p>
          <a:p>
            <a:endParaRPr lang="et-EE" sz="1600" dirty="0"/>
          </a:p>
          <a:p>
            <a:endParaRPr lang="et-EE" sz="1600" dirty="0"/>
          </a:p>
          <a:p>
            <a:endParaRPr lang="et-EE" sz="1600" dirty="0"/>
          </a:p>
          <a:p>
            <a:endParaRPr lang="en-US" sz="1600" dirty="0"/>
          </a:p>
        </p:txBody>
      </p:sp>
      <p:pic>
        <p:nvPicPr>
          <p:cNvPr id="4" name="Picture 3" descr="A person wearing glasses&#10;&#10;Description automatically generated with low confidence">
            <a:extLst>
              <a:ext uri="{FF2B5EF4-FFF2-40B4-BE49-F238E27FC236}">
                <a16:creationId xmlns:a16="http://schemas.microsoft.com/office/drawing/2014/main" id="{ED31996B-9491-6B4E-820E-98A08021632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83"/>
          <a:stretch/>
        </p:blipFill>
        <p:spPr bwMode="auto">
          <a:xfrm>
            <a:off x="20" y="10"/>
            <a:ext cx="4635571" cy="6857990"/>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3" name="Straight Connector 6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07A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275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8153749-7713-C34C-B33A-7BD3869A8632}"/>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5. Limits of Classical Liberal CSR</a:t>
            </a:r>
          </a:p>
        </p:txBody>
      </p:sp>
      <p:sp>
        <p:nvSpPr>
          <p:cNvPr id="3" name="Sisällön paikkamerkki 2">
            <a:extLst>
              <a:ext uri="{FF2B5EF4-FFF2-40B4-BE49-F238E27FC236}">
                <a16:creationId xmlns:a16="http://schemas.microsoft.com/office/drawing/2014/main" id="{155B8123-4679-E74D-A3BF-054037CEF275}"/>
              </a:ext>
            </a:extLst>
          </p:cNvPr>
          <p:cNvSpPr>
            <a:spLocks noGrp="1"/>
          </p:cNvSpPr>
          <p:nvPr>
            <p:ph idx="1"/>
          </p:nvPr>
        </p:nvSpPr>
        <p:spPr>
          <a:xfrm>
            <a:off x="4810259" y="649480"/>
            <a:ext cx="6555347" cy="5546047"/>
          </a:xfrm>
        </p:spPr>
        <p:txBody>
          <a:bodyPr anchor="ctr">
            <a:normAutofit/>
          </a:bodyPr>
          <a:lstStyle/>
          <a:p>
            <a:r>
              <a:rPr lang="en-US" sz="2000" dirty="0"/>
              <a:t>Classical liberal CSR does not aim to neutralize the economic inequalities arising from the economic sphere of society. </a:t>
            </a:r>
          </a:p>
          <a:p>
            <a:r>
              <a:rPr lang="en-US" sz="2000" dirty="0"/>
              <a:t>Thus, the economic power of the big tech has relatively free space to expand and it is easily transformed via (well-resourced, expertise, and a high image) tech lobby into the political power. </a:t>
            </a:r>
          </a:p>
          <a:p>
            <a:endParaRPr lang="en-US" sz="2000" dirty="0"/>
          </a:p>
        </p:txBody>
      </p:sp>
    </p:spTree>
    <p:extLst>
      <p:ext uri="{BB962C8B-B14F-4D97-AF65-F5344CB8AC3E}">
        <p14:creationId xmlns:p14="http://schemas.microsoft.com/office/powerpoint/2010/main" val="1673898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843F524-6060-2C46-9BB9-BA3FB108FF9B}"/>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5. Limits of Classical Liberal CSR</a:t>
            </a:r>
          </a:p>
        </p:txBody>
      </p:sp>
      <p:sp>
        <p:nvSpPr>
          <p:cNvPr id="3" name="Sisällön paikkamerkki 2">
            <a:extLst>
              <a:ext uri="{FF2B5EF4-FFF2-40B4-BE49-F238E27FC236}">
                <a16:creationId xmlns:a16="http://schemas.microsoft.com/office/drawing/2014/main" id="{826E4596-09B8-7147-95D8-632859D48A23}"/>
              </a:ext>
            </a:extLst>
          </p:cNvPr>
          <p:cNvSpPr>
            <a:spLocks noGrp="1"/>
          </p:cNvSpPr>
          <p:nvPr>
            <p:ph idx="1"/>
          </p:nvPr>
        </p:nvSpPr>
        <p:spPr>
          <a:xfrm>
            <a:off x="4810259" y="649480"/>
            <a:ext cx="6555347" cy="5546047"/>
          </a:xfrm>
        </p:spPr>
        <p:txBody>
          <a:bodyPr anchor="ctr">
            <a:normAutofit/>
          </a:bodyPr>
          <a:lstStyle/>
          <a:p>
            <a:r>
              <a:rPr lang="en-US" sz="2000"/>
              <a:t>The use of money in politics is against the classical liberal idea of the democracy and it also undermines the efficiency of markets over time. </a:t>
            </a:r>
          </a:p>
          <a:p>
            <a:r>
              <a:rPr lang="en-US" sz="2000"/>
              <a:t>Thus, the task of classical liberal government is to block the use of this power institutionally.</a:t>
            </a:r>
          </a:p>
          <a:p>
            <a:r>
              <a:rPr lang="en-US" sz="2000"/>
              <a:t>However, its minimalist and anti-interventionist nature limit its capacities to carry out this responsibility.</a:t>
            </a:r>
            <a:endParaRPr lang="fi-FI" sz="2000"/>
          </a:p>
          <a:p>
            <a:endParaRPr lang="en-US" sz="2000"/>
          </a:p>
        </p:txBody>
      </p:sp>
    </p:spTree>
    <p:extLst>
      <p:ext uri="{BB962C8B-B14F-4D97-AF65-F5344CB8AC3E}">
        <p14:creationId xmlns:p14="http://schemas.microsoft.com/office/powerpoint/2010/main" val="1966057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BEE0B5C9-DE2D-BB42-A63B-4512EC6F1BDB}"/>
              </a:ext>
            </a:extLst>
          </p:cNvPr>
          <p:cNvSpPr>
            <a:spLocks noGrp="1"/>
          </p:cNvSpPr>
          <p:nvPr>
            <p:ph type="title"/>
          </p:nvPr>
        </p:nvSpPr>
        <p:spPr>
          <a:xfrm>
            <a:off x="982639" y="1012536"/>
            <a:ext cx="4613300" cy="3163224"/>
          </a:xfrm>
        </p:spPr>
        <p:txBody>
          <a:bodyPr vert="horz" lIns="91440" tIns="45720" rIns="91440" bIns="45720" rtlCol="0" anchor="t">
            <a:normAutofit/>
          </a:bodyPr>
          <a:lstStyle/>
          <a:p>
            <a:pPr algn="ctr"/>
            <a:r>
              <a:rPr lang="en-US" sz="4800" dirty="0">
                <a:solidFill>
                  <a:schemeClr val="tx1"/>
                </a:solidFill>
                <a:latin typeface="+mj-lt"/>
                <a:ea typeface="+mj-ea"/>
                <a:cs typeface="+mj-cs"/>
              </a:rPr>
              <a:t>5. Deliberative PCSR Taming Big Tech Powers</a:t>
            </a:r>
          </a:p>
        </p:txBody>
      </p:sp>
      <p:sp>
        <p:nvSpPr>
          <p:cNvPr id="35" name="Rectangle 3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a:extLst>
              <a:ext uri="{FF2B5EF4-FFF2-40B4-BE49-F238E27FC236}">
                <a16:creationId xmlns:a16="http://schemas.microsoft.com/office/drawing/2014/main" id="{5E680F5C-B770-2D47-B567-36438FB95C6D}"/>
              </a:ext>
            </a:extLst>
          </p:cNvPr>
          <p:cNvPicPr>
            <a:picLocks noChangeAspect="1"/>
          </p:cNvPicPr>
          <p:nvPr/>
        </p:nvPicPr>
        <p:blipFill rotWithShape="1">
          <a:blip r:embed="rId2"/>
          <a:srcRect l="2132" r="30103"/>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91473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Otsikko 1">
            <a:extLst>
              <a:ext uri="{FF2B5EF4-FFF2-40B4-BE49-F238E27FC236}">
                <a16:creationId xmlns:a16="http://schemas.microsoft.com/office/drawing/2014/main" id="{3DB0EC3F-78D2-E54F-B440-1E7E3F64CA76}"/>
              </a:ext>
            </a:extLst>
          </p:cNvPr>
          <p:cNvSpPr>
            <a:spLocks noGrp="1"/>
          </p:cNvSpPr>
          <p:nvPr>
            <p:ph type="title"/>
          </p:nvPr>
        </p:nvSpPr>
        <p:spPr>
          <a:xfrm>
            <a:off x="7559812" y="2723322"/>
            <a:ext cx="3510355" cy="2236738"/>
          </a:xfrm>
        </p:spPr>
        <p:txBody>
          <a:bodyPr vert="horz" lIns="91440" tIns="45720" rIns="91440" bIns="45720" rtlCol="0" anchor="b">
            <a:normAutofit fontScale="90000"/>
          </a:bodyPr>
          <a:lstStyle/>
          <a:p>
            <a:pPr algn="ctr"/>
            <a:r>
              <a:rPr lang="en-US" sz="3400" dirty="0">
                <a:solidFill>
                  <a:srgbClr val="FFFFFF"/>
                </a:solidFill>
                <a:latin typeface="+mj-lt"/>
                <a:ea typeface="+mj-ea"/>
                <a:cs typeface="+mj-cs"/>
              </a:rPr>
              <a:t>5. Basic Hypothesis: Flourishing Deliberative PCSR</a:t>
            </a:r>
          </a:p>
        </p:txBody>
      </p:sp>
      <p:sp>
        <p:nvSpPr>
          <p:cNvPr id="21"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Kuva 3">
            <a:extLst>
              <a:ext uri="{FF2B5EF4-FFF2-40B4-BE49-F238E27FC236}">
                <a16:creationId xmlns:a16="http://schemas.microsoft.com/office/drawing/2014/main" id="{AE6C6796-5DFB-5F40-A6E5-0F2C8AB30D42}"/>
              </a:ext>
            </a:extLst>
          </p:cNvPr>
          <p:cNvPicPr>
            <a:picLocks noChangeAspect="1"/>
          </p:cNvPicPr>
          <p:nvPr/>
        </p:nvPicPr>
        <p:blipFill rotWithShape="1">
          <a:blip r:embed="rId2"/>
          <a:srcRect t="6423" r="1" b="1"/>
          <a:stretch/>
        </p:blipFill>
        <p:spPr>
          <a:xfrm>
            <a:off x="1258859" y="1120046"/>
            <a:ext cx="5635819" cy="3509504"/>
          </a:xfrm>
          <a:prstGeom prst="rect">
            <a:avLst/>
          </a:prstGeom>
        </p:spPr>
      </p:pic>
    </p:spTree>
    <p:extLst>
      <p:ext uri="{BB962C8B-B14F-4D97-AF65-F5344CB8AC3E}">
        <p14:creationId xmlns:p14="http://schemas.microsoft.com/office/powerpoint/2010/main" val="832913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0DD0437-7AAF-1F40-9575-746F0A0C70C8}"/>
              </a:ext>
            </a:extLst>
          </p:cNvPr>
          <p:cNvSpPr>
            <a:spLocks noGrp="1"/>
          </p:cNvSpPr>
          <p:nvPr>
            <p:ph type="title"/>
          </p:nvPr>
        </p:nvSpPr>
        <p:spPr>
          <a:xfrm>
            <a:off x="838200" y="365760"/>
            <a:ext cx="10515600" cy="1325563"/>
          </a:xfrm>
        </p:spPr>
        <p:txBody>
          <a:bodyPr>
            <a:normAutofit/>
          </a:bodyPr>
          <a:lstStyle/>
          <a:p>
            <a:r>
              <a:rPr lang="en-US" dirty="0">
                <a:solidFill>
                  <a:schemeClr val="bg1"/>
                </a:solidFill>
              </a:rPr>
              <a:t>5. Flourishing Deliberative PCSR</a:t>
            </a:r>
          </a:p>
        </p:txBody>
      </p:sp>
      <p:sp>
        <p:nvSpPr>
          <p:cNvPr id="3" name="Sisällön paikkamerkki 2">
            <a:extLst>
              <a:ext uri="{FF2B5EF4-FFF2-40B4-BE49-F238E27FC236}">
                <a16:creationId xmlns:a16="http://schemas.microsoft.com/office/drawing/2014/main" id="{2F5C59A6-C21F-D443-AEB4-5F071F6FC6D3}"/>
              </a:ext>
            </a:extLst>
          </p:cNvPr>
          <p:cNvSpPr>
            <a:spLocks noGrp="1"/>
          </p:cNvSpPr>
          <p:nvPr>
            <p:ph idx="1"/>
          </p:nvPr>
        </p:nvSpPr>
        <p:spPr>
          <a:xfrm>
            <a:off x="841248" y="2276857"/>
            <a:ext cx="5015484" cy="3900106"/>
          </a:xfrm>
        </p:spPr>
        <p:txBody>
          <a:bodyPr anchor="ctr">
            <a:normAutofit/>
          </a:bodyPr>
          <a:lstStyle/>
          <a:p>
            <a:r>
              <a:rPr lang="en-US" sz="1700"/>
              <a:t>Big tech firms and their “sovereign-like” positions in economy and society are the paradigmatic case of the politicization of businesses</a:t>
            </a:r>
          </a:p>
          <a:p>
            <a:r>
              <a:rPr lang="en-US" sz="1700"/>
              <a:t>In USA big tech lack strong government oversight, it is free from any significant federal regulation</a:t>
            </a:r>
          </a:p>
          <a:p>
            <a:r>
              <a:rPr lang="en-US" sz="1700"/>
              <a:t>Deliberative PCSR deems as responsible the voluntary, self-regulatory, and participatory governance models based on firms´ deliberations with their stakeholders in the laissez-faire regulatory environments</a:t>
            </a:r>
          </a:p>
          <a:p>
            <a:r>
              <a:rPr lang="en-US" sz="1700"/>
              <a:t>Thus, big tech firms as exemplary cases of deliberative PCSR </a:t>
            </a:r>
          </a:p>
        </p:txBody>
      </p:sp>
      <p:pic>
        <p:nvPicPr>
          <p:cNvPr id="4" name="Kuva 3">
            <a:extLst>
              <a:ext uri="{FF2B5EF4-FFF2-40B4-BE49-F238E27FC236}">
                <a16:creationId xmlns:a16="http://schemas.microsoft.com/office/drawing/2014/main" id="{30135B1D-5172-BA4D-95A7-21BFFF17FA43}"/>
              </a:ext>
            </a:extLst>
          </p:cNvPr>
          <p:cNvPicPr>
            <a:picLocks noChangeAspect="1"/>
          </p:cNvPicPr>
          <p:nvPr/>
        </p:nvPicPr>
        <p:blipFill rotWithShape="1">
          <a:blip r:embed="rId2"/>
          <a:srcRect l="9887" r="4536"/>
          <a:stretch/>
        </p:blipFill>
        <p:spPr>
          <a:xfrm>
            <a:off x="6335270" y="2276857"/>
            <a:ext cx="5015484" cy="3900106"/>
          </a:xfrm>
          <a:prstGeom prst="rect">
            <a:avLst/>
          </a:prstGeom>
        </p:spPr>
      </p:pic>
    </p:spTree>
    <p:extLst>
      <p:ext uri="{BB962C8B-B14F-4D97-AF65-F5344CB8AC3E}">
        <p14:creationId xmlns:p14="http://schemas.microsoft.com/office/powerpoint/2010/main" val="3878049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006C350F-842D-464E-B98D-0768C3EA7622}"/>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5. Ways and Means of Deliberative PCSR</a:t>
            </a:r>
          </a:p>
        </p:txBody>
      </p:sp>
      <p:pic>
        <p:nvPicPr>
          <p:cNvPr id="4" name="Sisällön paikkamerkki 3">
            <a:extLst>
              <a:ext uri="{FF2B5EF4-FFF2-40B4-BE49-F238E27FC236}">
                <a16:creationId xmlns:a16="http://schemas.microsoft.com/office/drawing/2014/main" id="{7AEB598D-32CA-B548-87B8-5034FF789CDE}"/>
              </a:ext>
            </a:extLst>
          </p:cNvPr>
          <p:cNvPicPr>
            <a:picLocks noChangeAspect="1"/>
          </p:cNvPicPr>
          <p:nvPr/>
        </p:nvPicPr>
        <p:blipFill rotWithShape="1">
          <a:blip r:embed="rId2"/>
          <a:srcRect t="22310" r="-1"/>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26095CCE-37EF-4769-A876-6B1F308B5F41}"/>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Voluntary, self-regulatory, and participatory governance models based on firms´ deliberations with their stakeholders in the laissez-faire regulatory environments</a:t>
            </a:r>
          </a:p>
          <a:p>
            <a:r>
              <a:rPr lang="en-US" sz="2000" dirty="0">
                <a:solidFill>
                  <a:srgbClr val="FFFFFF"/>
                </a:solidFill>
              </a:rPr>
              <a:t>Industry level multi-stakeholder initiatives and forums.</a:t>
            </a:r>
          </a:p>
          <a:p>
            <a:r>
              <a:rPr lang="en-US" sz="2000" dirty="0">
                <a:solidFill>
                  <a:srgbClr val="FFFFFF"/>
                </a:solidFill>
              </a:rPr>
              <a:t>Internal democratization of firms</a:t>
            </a:r>
          </a:p>
        </p:txBody>
      </p:sp>
    </p:spTree>
    <p:extLst>
      <p:ext uri="{BB962C8B-B14F-4D97-AF65-F5344CB8AC3E}">
        <p14:creationId xmlns:p14="http://schemas.microsoft.com/office/powerpoint/2010/main" val="600396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1473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00715190-7FCC-794C-9172-E03E27E3B4F7}"/>
              </a:ext>
            </a:extLst>
          </p:cNvPr>
          <p:cNvSpPr>
            <a:spLocks noGrp="1"/>
          </p:cNvSpPr>
          <p:nvPr>
            <p:ph type="title"/>
          </p:nvPr>
        </p:nvSpPr>
        <p:spPr>
          <a:xfrm>
            <a:off x="524256" y="491260"/>
            <a:ext cx="6594189" cy="1625210"/>
          </a:xfrm>
        </p:spPr>
        <p:txBody>
          <a:bodyPr>
            <a:normAutofit/>
          </a:bodyPr>
          <a:lstStyle/>
          <a:p>
            <a:r>
              <a:rPr lang="en-US" dirty="0">
                <a:solidFill>
                  <a:srgbClr val="FFFFFF"/>
                </a:solidFill>
              </a:rPr>
              <a:t>5. Flip Side</a:t>
            </a:r>
          </a:p>
        </p:txBody>
      </p:sp>
      <p:pic>
        <p:nvPicPr>
          <p:cNvPr id="4" name="Kuva 3">
            <a:extLst>
              <a:ext uri="{FF2B5EF4-FFF2-40B4-BE49-F238E27FC236}">
                <a16:creationId xmlns:a16="http://schemas.microsoft.com/office/drawing/2014/main" id="{34516B4C-5AD0-6B4A-9FB5-6AE282554CC9}"/>
              </a:ext>
            </a:extLst>
          </p:cNvPr>
          <p:cNvPicPr>
            <a:picLocks noChangeAspect="1"/>
          </p:cNvPicPr>
          <p:nvPr/>
        </p:nvPicPr>
        <p:blipFill rotWithShape="1">
          <a:blip r:embed="rId2"/>
          <a:srcRect b="3654"/>
          <a:stretch/>
        </p:blipFill>
        <p:spPr>
          <a:xfrm>
            <a:off x="327547" y="2454903"/>
            <a:ext cx="7058306" cy="4080254"/>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01A7A0E7-F0B7-8848-98E3-7268443B0AB3}"/>
              </a:ext>
            </a:extLst>
          </p:cNvPr>
          <p:cNvSpPr>
            <a:spLocks noGrp="1"/>
          </p:cNvSpPr>
          <p:nvPr>
            <p:ph idx="1"/>
          </p:nvPr>
        </p:nvSpPr>
        <p:spPr>
          <a:xfrm>
            <a:off x="8029319" y="917725"/>
            <a:ext cx="3424739" cy="4852362"/>
          </a:xfrm>
        </p:spPr>
        <p:txBody>
          <a:bodyPr anchor="ctr">
            <a:normAutofit/>
          </a:bodyPr>
          <a:lstStyle/>
          <a:p>
            <a:pPr marL="0" indent="0">
              <a:buNone/>
            </a:pPr>
            <a:r>
              <a:rPr lang="en-US" sz="2000">
                <a:solidFill>
                  <a:srgbClr val="FFFFFF"/>
                </a:solidFill>
              </a:rPr>
              <a:t>The United States is virtually the only developed nation without a comprehensive consumer data protection law and an independent agency to enforce it leaving “Americans at the mercy of digital services that have every reason to exploit our personal information and little incentive to safeguard it” (New York Times 2019, November 2</a:t>
            </a:r>
            <a:r>
              <a:rPr lang="fi-FI" sz="2000">
                <a:solidFill>
                  <a:srgbClr val="FFFFFF"/>
                </a:solidFill>
              </a:rPr>
              <a:t> )</a:t>
            </a:r>
            <a:endParaRPr lang="en-US" sz="2000">
              <a:solidFill>
                <a:srgbClr val="FFFFFF"/>
              </a:solidFill>
            </a:endParaRPr>
          </a:p>
        </p:txBody>
      </p:sp>
    </p:spTree>
    <p:extLst>
      <p:ext uri="{BB962C8B-B14F-4D97-AF65-F5344CB8AC3E}">
        <p14:creationId xmlns:p14="http://schemas.microsoft.com/office/powerpoint/2010/main" val="3462720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D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5792D049-E9C9-3B40-BA69-A531C9D0230B}"/>
              </a:ext>
            </a:extLst>
          </p:cNvPr>
          <p:cNvSpPr>
            <a:spLocks noGrp="1"/>
          </p:cNvSpPr>
          <p:nvPr>
            <p:ph type="title"/>
          </p:nvPr>
        </p:nvSpPr>
        <p:spPr>
          <a:xfrm>
            <a:off x="524256" y="491260"/>
            <a:ext cx="6594189" cy="1625210"/>
          </a:xfrm>
        </p:spPr>
        <p:txBody>
          <a:bodyPr>
            <a:normAutofit/>
          </a:bodyPr>
          <a:lstStyle/>
          <a:p>
            <a:r>
              <a:rPr lang="en-US" dirty="0">
                <a:solidFill>
                  <a:srgbClr val="FFFFFF"/>
                </a:solidFill>
              </a:rPr>
              <a:t>5. Flip Side</a:t>
            </a:r>
          </a:p>
        </p:txBody>
      </p:sp>
      <p:pic>
        <p:nvPicPr>
          <p:cNvPr id="4" name="Sisällön paikkamerkki 3">
            <a:extLst>
              <a:ext uri="{FF2B5EF4-FFF2-40B4-BE49-F238E27FC236}">
                <a16:creationId xmlns:a16="http://schemas.microsoft.com/office/drawing/2014/main" id="{EC47F847-F23E-D341-BBEB-A58639DF221F}"/>
              </a:ext>
            </a:extLst>
          </p:cNvPr>
          <p:cNvPicPr>
            <a:picLocks noChangeAspect="1"/>
          </p:cNvPicPr>
          <p:nvPr/>
        </p:nvPicPr>
        <p:blipFill rotWithShape="1">
          <a:blip r:embed="rId2"/>
          <a:srcRect t="3190" r="-3" b="17699"/>
          <a:stretch/>
        </p:blipFill>
        <p:spPr>
          <a:xfrm>
            <a:off x="327546" y="2454903"/>
            <a:ext cx="3442801" cy="4080254"/>
          </a:xfrm>
          <a:prstGeom prst="rect">
            <a:avLst/>
          </a:prstGeom>
        </p:spPr>
      </p:pic>
      <p:pic>
        <p:nvPicPr>
          <p:cNvPr id="5" name="Kuva 4">
            <a:extLst>
              <a:ext uri="{FF2B5EF4-FFF2-40B4-BE49-F238E27FC236}">
                <a16:creationId xmlns:a16="http://schemas.microsoft.com/office/drawing/2014/main" id="{FACC4C0C-AE2F-5440-B832-350151D0508C}"/>
              </a:ext>
            </a:extLst>
          </p:cNvPr>
          <p:cNvPicPr>
            <a:picLocks noChangeAspect="1"/>
          </p:cNvPicPr>
          <p:nvPr/>
        </p:nvPicPr>
        <p:blipFill rotWithShape="1">
          <a:blip r:embed="rId3"/>
          <a:srcRect l="3589" r="12031" b="-3"/>
          <a:stretch/>
        </p:blipFill>
        <p:spPr>
          <a:xfrm>
            <a:off x="3942260" y="2454901"/>
            <a:ext cx="3442803" cy="4080255"/>
          </a:xfrm>
          <a:prstGeom prst="rect">
            <a:avLst/>
          </a:prstGeom>
        </p:spPr>
      </p:pic>
      <p:sp>
        <p:nvSpPr>
          <p:cNvPr id="46" name="Rectangle 4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3EC51420-022D-4D82-AD60-73E6F0DBFDC2}"/>
              </a:ext>
            </a:extLst>
          </p:cNvPr>
          <p:cNvSpPr>
            <a:spLocks noGrp="1"/>
          </p:cNvSpPr>
          <p:nvPr>
            <p:ph idx="1"/>
          </p:nvPr>
        </p:nvSpPr>
        <p:spPr>
          <a:xfrm>
            <a:off x="7957973" y="763523"/>
            <a:ext cx="3511296" cy="5330952"/>
          </a:xfrm>
        </p:spPr>
        <p:txBody>
          <a:bodyPr anchor="ctr">
            <a:normAutofit/>
          </a:bodyPr>
          <a:lstStyle/>
          <a:p>
            <a:pPr marL="0" indent="0">
              <a:buNone/>
            </a:pPr>
            <a:r>
              <a:rPr lang="en-US" sz="2400" dirty="0">
                <a:solidFill>
                  <a:srgbClr val="FFFFFF"/>
                </a:solidFill>
              </a:rPr>
              <a:t>America is no longer the home of free markets due to the political activities of major US corporations and Big Tech more particularly </a:t>
            </a:r>
          </a:p>
        </p:txBody>
      </p:sp>
    </p:spTree>
    <p:extLst>
      <p:ext uri="{BB962C8B-B14F-4D97-AF65-F5344CB8AC3E}">
        <p14:creationId xmlns:p14="http://schemas.microsoft.com/office/powerpoint/2010/main" val="3074671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6D874B1-378C-DA44-BFA7-45D638BC3D02}"/>
              </a:ext>
            </a:extLst>
          </p:cNvPr>
          <p:cNvSpPr>
            <a:spLocks noGrp="1"/>
          </p:cNvSpPr>
          <p:nvPr>
            <p:ph type="title"/>
          </p:nvPr>
        </p:nvSpPr>
        <p:spPr>
          <a:xfrm>
            <a:off x="838200" y="365760"/>
            <a:ext cx="10515600" cy="1325563"/>
          </a:xfrm>
        </p:spPr>
        <p:txBody>
          <a:bodyPr>
            <a:normAutofit/>
          </a:bodyPr>
          <a:lstStyle/>
          <a:p>
            <a:r>
              <a:rPr lang="en-US" dirty="0">
                <a:solidFill>
                  <a:schemeClr val="bg1"/>
                </a:solidFill>
              </a:rPr>
              <a:t>5. Democratic Deliberation with Big Tech?</a:t>
            </a:r>
          </a:p>
        </p:txBody>
      </p:sp>
      <p:sp>
        <p:nvSpPr>
          <p:cNvPr id="3" name="Sisällön paikkamerkki 2">
            <a:extLst>
              <a:ext uri="{FF2B5EF4-FFF2-40B4-BE49-F238E27FC236}">
                <a16:creationId xmlns:a16="http://schemas.microsoft.com/office/drawing/2014/main" id="{6ED4C18B-94C8-924E-8AA8-6CE401FA0093}"/>
              </a:ext>
            </a:extLst>
          </p:cNvPr>
          <p:cNvSpPr>
            <a:spLocks noGrp="1"/>
          </p:cNvSpPr>
          <p:nvPr>
            <p:ph idx="1"/>
          </p:nvPr>
        </p:nvSpPr>
        <p:spPr>
          <a:xfrm>
            <a:off x="841248" y="2276857"/>
            <a:ext cx="5015484" cy="3900106"/>
          </a:xfrm>
        </p:spPr>
        <p:txBody>
          <a:bodyPr anchor="ctr">
            <a:normAutofit/>
          </a:bodyPr>
          <a:lstStyle/>
          <a:p>
            <a:r>
              <a:rPr lang="en-US" sz="2000"/>
              <a:t>The democratic deliberation among free and equal citizens needs institutional structures producing background justice like equal political freedoms, equality before the law, procedural fairness, and economic justice.</a:t>
            </a:r>
          </a:p>
          <a:p>
            <a:r>
              <a:rPr lang="en-US" sz="2000"/>
              <a:t>However, the deliberative PCSR focuses exactly to those settings where these structures are lacking due to the governments´ unwillingness or -ability to provide them. </a:t>
            </a:r>
          </a:p>
        </p:txBody>
      </p:sp>
      <p:pic>
        <p:nvPicPr>
          <p:cNvPr id="4" name="Kuva 3" descr="Kuva, joka sisältää kohteen piirtäminen&#10;&#10;Kuvaus luotu automaattisesti">
            <a:extLst>
              <a:ext uri="{FF2B5EF4-FFF2-40B4-BE49-F238E27FC236}">
                <a16:creationId xmlns:a16="http://schemas.microsoft.com/office/drawing/2014/main" id="{DEAA5E1F-09E6-4447-8F3B-E06990A6D272}"/>
              </a:ext>
            </a:extLst>
          </p:cNvPr>
          <p:cNvPicPr>
            <a:picLocks noChangeAspect="1"/>
          </p:cNvPicPr>
          <p:nvPr/>
        </p:nvPicPr>
        <p:blipFill rotWithShape="1">
          <a:blip r:embed="rId2"/>
          <a:srcRect l="12713" r="15031"/>
          <a:stretch/>
        </p:blipFill>
        <p:spPr>
          <a:xfrm>
            <a:off x="6335270" y="2276857"/>
            <a:ext cx="5015484" cy="3900106"/>
          </a:xfrm>
          <a:prstGeom prst="rect">
            <a:avLst/>
          </a:prstGeom>
        </p:spPr>
      </p:pic>
    </p:spTree>
    <p:extLst>
      <p:ext uri="{BB962C8B-B14F-4D97-AF65-F5344CB8AC3E}">
        <p14:creationId xmlns:p14="http://schemas.microsoft.com/office/powerpoint/2010/main" val="2509205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E2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3DC6B08A-A33C-C24F-AB1F-038F482C95B3}"/>
              </a:ext>
            </a:extLst>
          </p:cNvPr>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ctr"/>
            <a:r>
              <a:rPr lang="en-US" dirty="0">
                <a:solidFill>
                  <a:srgbClr val="FFFFFF"/>
                </a:solidFill>
                <a:latin typeface="+mj-lt"/>
                <a:ea typeface="+mj-ea"/>
                <a:cs typeface="+mj-cs"/>
              </a:rPr>
              <a:t>5. Democratic Deliberation with Surveillance Capitalists?</a:t>
            </a:r>
          </a:p>
        </p:txBody>
      </p:sp>
      <p:pic>
        <p:nvPicPr>
          <p:cNvPr id="4" name="Sisällön paikkamerkki 3">
            <a:extLst>
              <a:ext uri="{FF2B5EF4-FFF2-40B4-BE49-F238E27FC236}">
                <a16:creationId xmlns:a16="http://schemas.microsoft.com/office/drawing/2014/main" id="{B223840F-DD0E-6942-BA53-0B39874D755A}"/>
              </a:ext>
            </a:extLst>
          </p:cNvPr>
          <p:cNvPicPr>
            <a:picLocks noGrp="1" noChangeAspect="1"/>
          </p:cNvPicPr>
          <p:nvPr>
            <p:ph idx="1"/>
          </p:nvPr>
        </p:nvPicPr>
        <p:blipFill rotWithShape="1">
          <a:blip r:embed="rId2"/>
          <a:srcRect r="-1" b="1143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uorakulmio 4">
            <a:extLst>
              <a:ext uri="{FF2B5EF4-FFF2-40B4-BE49-F238E27FC236}">
                <a16:creationId xmlns:a16="http://schemas.microsoft.com/office/drawing/2014/main" id="{7F07763F-31BA-DC42-A870-A99243BB7E89}"/>
              </a:ext>
            </a:extLst>
          </p:cNvPr>
          <p:cNvSpPr/>
          <p:nvPr/>
        </p:nvSpPr>
        <p:spPr>
          <a:xfrm>
            <a:off x="8029319" y="917725"/>
            <a:ext cx="3424739" cy="4852362"/>
          </a:xfrm>
          <a:prstGeom prst="rect">
            <a:avLst/>
          </a:prstGeom>
        </p:spPr>
        <p:txBody>
          <a:bodyPr vert="horz" lIns="91440" tIns="45720" rIns="91440" bIns="45720" rtlCol="0" anchor="ctr">
            <a:normAutofit/>
          </a:bodyPr>
          <a:lstStyle/>
          <a:p>
            <a:pPr algn="ctr">
              <a:lnSpc>
                <a:spcPct val="90000"/>
              </a:lnSpc>
              <a:spcAft>
                <a:spcPts val="600"/>
              </a:spcAft>
            </a:pPr>
            <a:r>
              <a:rPr lang="en-US" sz="1900" dirty="0">
                <a:solidFill>
                  <a:srgbClr val="FFFFFF"/>
                </a:solidFill>
              </a:rPr>
              <a:t>The idea of legitimate regulations arising from the deliberations among the big tech and their stakeholders may seem  naïve given the situation where these firms may know better than their stakeholders know themselves and can control and manipulate with the help of modern big data driven behavior guidance techniques the knowledge acquisition and decision making of their stakeholders </a:t>
            </a:r>
          </a:p>
        </p:txBody>
      </p:sp>
    </p:spTree>
    <p:extLst>
      <p:ext uri="{BB962C8B-B14F-4D97-AF65-F5344CB8AC3E}">
        <p14:creationId xmlns:p14="http://schemas.microsoft.com/office/powerpoint/2010/main" val="48689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5251316" cy="1807305"/>
          </a:xfrm>
        </p:spPr>
        <p:txBody>
          <a:bodyPr>
            <a:normAutofit/>
          </a:bodyPr>
          <a:lstStyle/>
          <a:p>
            <a:r>
              <a:rPr lang="en-US"/>
              <a:t>1. Shareholder Primacy</a:t>
            </a:r>
          </a:p>
        </p:txBody>
      </p:sp>
      <p:sp>
        <p:nvSpPr>
          <p:cNvPr id="3" name="Content Placeholder 2"/>
          <p:cNvSpPr>
            <a:spLocks noGrp="1"/>
          </p:cNvSpPr>
          <p:nvPr>
            <p:ph idx="1"/>
          </p:nvPr>
        </p:nvSpPr>
        <p:spPr>
          <a:xfrm>
            <a:off x="838200" y="2333297"/>
            <a:ext cx="4619621" cy="3843666"/>
          </a:xfrm>
        </p:spPr>
        <p:txBody>
          <a:bodyPr>
            <a:normAutofit/>
          </a:bodyPr>
          <a:lstStyle/>
          <a:p>
            <a:pPr marL="0" indent="0">
              <a:buNone/>
            </a:pPr>
            <a:r>
              <a:rPr lang="et-EE" sz="1700"/>
              <a:t>Milton Friedman</a:t>
            </a:r>
          </a:p>
          <a:p>
            <a:pPr>
              <a:buFont typeface="Wingdings" pitchFamily="2" charset="2"/>
              <a:buChar char="§"/>
            </a:pPr>
            <a:r>
              <a:rPr lang="en-US" sz="1700" b="1"/>
              <a:t>Limited public structures </a:t>
            </a:r>
            <a:r>
              <a:rPr lang="en-US" sz="1700"/>
              <a:t>and </a:t>
            </a:r>
            <a:r>
              <a:rPr lang="en-US" sz="1700" b="1"/>
              <a:t>shareholder value maximization </a:t>
            </a:r>
            <a:r>
              <a:rPr lang="en-US" sz="1700"/>
              <a:t>in the same package.</a:t>
            </a:r>
          </a:p>
          <a:p>
            <a:pPr>
              <a:buFont typeface="Wingdings" pitchFamily="2" charset="2"/>
              <a:buChar char="§"/>
            </a:pPr>
            <a:r>
              <a:rPr lang="en-US" sz="1700" i="1"/>
              <a:t>“Business of business is business”.</a:t>
            </a:r>
          </a:p>
          <a:p>
            <a:pPr>
              <a:buFont typeface="Wingdings" pitchFamily="2" charset="2"/>
              <a:buChar char="§"/>
            </a:pPr>
            <a:r>
              <a:rPr lang="en-US" sz="1700"/>
              <a:t>The role of the state is to enforce law and order, define ownership rights…</a:t>
            </a:r>
          </a:p>
          <a:p>
            <a:pPr>
              <a:buFont typeface="Wingdings" pitchFamily="2" charset="2"/>
              <a:buChar char="§"/>
            </a:pPr>
            <a:r>
              <a:rPr lang="en-US" sz="1700"/>
              <a:t>“Such a </a:t>
            </a:r>
            <a:r>
              <a:rPr lang="en-US" sz="1700" b="1"/>
              <a:t>government would have clearly limited functions </a:t>
            </a:r>
            <a:r>
              <a:rPr lang="en-US" sz="1700"/>
              <a:t>and would refrain from a host of activities that are now undertaken by federal and state governments in the USA and other Western countries” (Friedman 1962)</a:t>
            </a:r>
          </a:p>
          <a:p>
            <a:endParaRPr lang="et-EE" sz="1700"/>
          </a:p>
          <a:p>
            <a:endParaRPr lang="et-EE" sz="1700"/>
          </a:p>
          <a:p>
            <a:endParaRPr lang="et-EE" sz="1700"/>
          </a:p>
          <a:p>
            <a:endParaRPr lang="et-EE" sz="1700"/>
          </a:p>
          <a:p>
            <a:endParaRPr lang="et-EE" sz="1700"/>
          </a:p>
          <a:p>
            <a:endParaRPr lang="en-US" sz="1700"/>
          </a:p>
        </p:txBody>
      </p:sp>
      <p:pic>
        <p:nvPicPr>
          <p:cNvPr id="4" name="Picture 2">
            <a:extLst>
              <a:ext uri="{FF2B5EF4-FFF2-40B4-BE49-F238E27FC236}">
                <a16:creationId xmlns:a16="http://schemas.microsoft.com/office/drawing/2014/main" id="{3DBBB9A3-8579-2540-BEFB-AF4043DA49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56" r="2265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183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D484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E50BE4A4-8DC9-9641-9BEE-DFBC381AD79B}"/>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6. Towards Integration</a:t>
            </a:r>
          </a:p>
        </p:txBody>
      </p:sp>
      <p:pic>
        <p:nvPicPr>
          <p:cNvPr id="4" name="Kuva 3">
            <a:extLst>
              <a:ext uri="{FF2B5EF4-FFF2-40B4-BE49-F238E27FC236}">
                <a16:creationId xmlns:a16="http://schemas.microsoft.com/office/drawing/2014/main" id="{BBD4C641-CE57-5542-8619-751017908E56}"/>
              </a:ext>
            </a:extLst>
          </p:cNvPr>
          <p:cNvPicPr>
            <a:picLocks noChangeAspect="1"/>
          </p:cNvPicPr>
          <p:nvPr/>
        </p:nvPicPr>
        <p:blipFill rotWithShape="1">
          <a:blip r:embed="rId2"/>
          <a:srcRect l="3145" r="301"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DA6A2DC-8D00-3C43-9775-2B2FAA0BAD95}"/>
              </a:ext>
            </a:extLst>
          </p:cNvPr>
          <p:cNvSpPr>
            <a:spLocks noGrp="1"/>
          </p:cNvSpPr>
          <p:nvPr>
            <p:ph idx="1"/>
          </p:nvPr>
        </p:nvSpPr>
        <p:spPr>
          <a:xfrm>
            <a:off x="8029319" y="917725"/>
            <a:ext cx="3424739" cy="4852362"/>
          </a:xfrm>
        </p:spPr>
        <p:txBody>
          <a:bodyPr anchor="ctr">
            <a:normAutofit/>
          </a:bodyPr>
          <a:lstStyle/>
          <a:p>
            <a:r>
              <a:rPr lang="en-US" sz="1400" dirty="0">
                <a:solidFill>
                  <a:srgbClr val="FFFFFF"/>
                </a:solidFill>
              </a:rPr>
              <a:t>Interestingly, classical liberal PCSR offers novel policy tools and ideas to curb some forms of the big tech powers.</a:t>
            </a:r>
          </a:p>
          <a:p>
            <a:r>
              <a:rPr lang="en-US" sz="1400" dirty="0">
                <a:solidFill>
                  <a:srgbClr val="FFFFFF"/>
                </a:solidFill>
              </a:rPr>
              <a:t>On the other hand, the deliberations about the issues of the privacy, security and freedom of speech seems useful if we can figure out proper institutional settings for these debates.</a:t>
            </a:r>
          </a:p>
          <a:p>
            <a:r>
              <a:rPr lang="en-US" sz="1400" dirty="0">
                <a:solidFill>
                  <a:srgbClr val="FFFFFF"/>
                </a:solidFill>
              </a:rPr>
              <a:t>At the same time, both PCSRs face major challenges with the big tech powers. </a:t>
            </a:r>
          </a:p>
          <a:p>
            <a:r>
              <a:rPr lang="en-US" sz="1400" dirty="0">
                <a:solidFill>
                  <a:srgbClr val="FFFFFF"/>
                </a:solidFill>
              </a:rPr>
              <a:t>Could it be that the one way to embed the big tech to the liberal democratic society has to do with the combination of the strengths of the classical liberal and deliberative PCSRs?</a:t>
            </a:r>
            <a:r>
              <a:rPr lang="fi-FI" sz="1400" dirty="0">
                <a:solidFill>
                  <a:srgbClr val="FFFFFF"/>
                </a:solidFill>
              </a:rPr>
              <a:t> </a:t>
            </a:r>
            <a:endParaRPr lang="en-US" sz="1400" dirty="0">
              <a:solidFill>
                <a:srgbClr val="FFFFFF"/>
              </a:solidFill>
            </a:endParaRPr>
          </a:p>
        </p:txBody>
      </p:sp>
    </p:spTree>
    <p:extLst>
      <p:ext uri="{BB962C8B-B14F-4D97-AF65-F5344CB8AC3E}">
        <p14:creationId xmlns:p14="http://schemas.microsoft.com/office/powerpoint/2010/main" val="3059588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70184E19-7B24-6147-B664-4A989784BED4}"/>
              </a:ext>
            </a:extLst>
          </p:cNvPr>
          <p:cNvPicPr>
            <a:picLocks noChangeAspect="1"/>
          </p:cNvPicPr>
          <p:nvPr/>
        </p:nvPicPr>
        <p:blipFill rotWithShape="1">
          <a:blip r:embed="rId2"/>
          <a:srcRect l="14987" r="2474" b="9091"/>
          <a:stretch/>
        </p:blipFill>
        <p:spPr>
          <a:xfrm>
            <a:off x="20" y="1"/>
            <a:ext cx="8708551" cy="6857999"/>
          </a:xfrm>
          <a:prstGeom prst="rect">
            <a:avLst/>
          </a:prstGeom>
        </p:spPr>
      </p:pic>
      <p:sp>
        <p:nvSpPr>
          <p:cNvPr id="29" name="Freeform: Shape 25">
            <a:extLst>
              <a:ext uri="{FF2B5EF4-FFF2-40B4-BE49-F238E27FC236}">
                <a16:creationId xmlns:a16="http://schemas.microsoft.com/office/drawing/2014/main" id="{63174CE2-EAFC-4544-8CF9-23DDE077D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4499810" y="-478"/>
            <a:ext cx="7692189" cy="6858478"/>
          </a:xfrm>
          <a:custGeom>
            <a:avLst/>
            <a:gdLst>
              <a:gd name="connsiteX0" fmla="*/ 7590845 w 7590845"/>
              <a:gd name="connsiteY0" fmla="*/ 6858478 h 6858478"/>
              <a:gd name="connsiteX1" fmla="*/ 166290 w 7590845"/>
              <a:gd name="connsiteY1" fmla="*/ 6858478 h 6858478"/>
              <a:gd name="connsiteX2" fmla="*/ 166550 w 7590845"/>
              <a:gd name="connsiteY2" fmla="*/ 6857915 h 6858478"/>
              <a:gd name="connsiteX3" fmla="*/ 0 w 7590845"/>
              <a:gd name="connsiteY3" fmla="*/ 6857915 h 6858478"/>
              <a:gd name="connsiteX4" fmla="*/ 0 w 7590845"/>
              <a:gd name="connsiteY4" fmla="*/ 0 h 6858478"/>
              <a:gd name="connsiteX5" fmla="*/ 3342665 w 7590845"/>
              <a:gd name="connsiteY5" fmla="*/ 0 h 6858478"/>
              <a:gd name="connsiteX6" fmla="*/ 4408893 w 7590845"/>
              <a:gd name="connsiteY6" fmla="*/ 0 h 6858478"/>
              <a:gd name="connsiteX7" fmla="*/ 4414470 w 7590845"/>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0845" h="6858478">
                <a:moveTo>
                  <a:pt x="7590845" y="6858478"/>
                </a:moveTo>
                <a:lnTo>
                  <a:pt x="166290" y="6858478"/>
                </a:lnTo>
                <a:lnTo>
                  <a:pt x="166550" y="6857915"/>
                </a:lnTo>
                <a:lnTo>
                  <a:pt x="0" y="6857915"/>
                </a:lnTo>
                <a:lnTo>
                  <a:pt x="0" y="0"/>
                </a:lnTo>
                <a:lnTo>
                  <a:pt x="3342665" y="0"/>
                </a:lnTo>
                <a:lnTo>
                  <a:pt x="4408893" y="0"/>
                </a:lnTo>
                <a:lnTo>
                  <a:pt x="441447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8550A4F0-C697-42F7-8FAD-3108DDF7B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311035" y="-479"/>
            <a:ext cx="6880964" cy="6858479"/>
          </a:xfrm>
          <a:custGeom>
            <a:avLst/>
            <a:gdLst>
              <a:gd name="connsiteX0" fmla="*/ 824356 w 6790308"/>
              <a:gd name="connsiteY0" fmla="*/ 6858479 h 6858479"/>
              <a:gd name="connsiteX1" fmla="*/ 0 w 6790308"/>
              <a:gd name="connsiteY1" fmla="*/ 6858479 h 6858479"/>
              <a:gd name="connsiteX2" fmla="*/ 0 w 6790308"/>
              <a:gd name="connsiteY2" fmla="*/ 0 h 6858479"/>
              <a:gd name="connsiteX3" fmla="*/ 2542128 w 6790308"/>
              <a:gd name="connsiteY3" fmla="*/ 0 h 6858479"/>
              <a:gd name="connsiteX4" fmla="*/ 3608356 w 6790308"/>
              <a:gd name="connsiteY4" fmla="*/ 0 h 6858479"/>
              <a:gd name="connsiteX5" fmla="*/ 3613933 w 6790308"/>
              <a:gd name="connsiteY5" fmla="*/ 0 h 6858479"/>
              <a:gd name="connsiteX6" fmla="*/ 6790308 w 6790308"/>
              <a:gd name="connsiteY6" fmla="*/ 6858478 h 6858479"/>
              <a:gd name="connsiteX7" fmla="*/ 824356 w 6790308"/>
              <a:gd name="connsiteY7" fmla="*/ 6858478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0308" h="6858479">
                <a:moveTo>
                  <a:pt x="824356" y="6858479"/>
                </a:moveTo>
                <a:lnTo>
                  <a:pt x="0" y="6858479"/>
                </a:lnTo>
                <a:lnTo>
                  <a:pt x="0" y="0"/>
                </a:lnTo>
                <a:lnTo>
                  <a:pt x="2542128" y="0"/>
                </a:lnTo>
                <a:lnTo>
                  <a:pt x="3608356" y="0"/>
                </a:lnTo>
                <a:lnTo>
                  <a:pt x="3613933" y="0"/>
                </a:lnTo>
                <a:lnTo>
                  <a:pt x="6790308" y="6858478"/>
                </a:lnTo>
                <a:lnTo>
                  <a:pt x="824356" y="6858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0A0A0463-DA34-9A48-B0B1-66C2D865BB1E}"/>
              </a:ext>
            </a:extLst>
          </p:cNvPr>
          <p:cNvSpPr>
            <a:spLocks noGrp="1"/>
          </p:cNvSpPr>
          <p:nvPr>
            <p:ph type="title"/>
          </p:nvPr>
        </p:nvSpPr>
        <p:spPr>
          <a:xfrm>
            <a:off x="7184136" y="362550"/>
            <a:ext cx="4169664" cy="2272833"/>
          </a:xfrm>
        </p:spPr>
        <p:txBody>
          <a:bodyPr vert="horz" lIns="91440" tIns="45720" rIns="91440" bIns="45720" rtlCol="0" anchor="b">
            <a:normAutofit fontScale="90000"/>
          </a:bodyPr>
          <a:lstStyle/>
          <a:p>
            <a:r>
              <a:rPr lang="en-US" sz="5400" dirty="0">
                <a:solidFill>
                  <a:schemeClr val="tx1"/>
                </a:solidFill>
                <a:latin typeface="+mj-lt"/>
                <a:ea typeface="+mj-ea"/>
                <a:cs typeface="+mj-cs"/>
              </a:rPr>
              <a:t>6. High Liberal Integration</a:t>
            </a:r>
          </a:p>
        </p:txBody>
      </p:sp>
    </p:spTree>
    <p:extLst>
      <p:ext uri="{BB962C8B-B14F-4D97-AF65-F5344CB8AC3E}">
        <p14:creationId xmlns:p14="http://schemas.microsoft.com/office/powerpoint/2010/main" val="164783848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A5A7834-2FDE-A649-9668-C25C74F97B7D}"/>
              </a:ext>
            </a:extLst>
          </p:cNvPr>
          <p:cNvSpPr>
            <a:spLocks noGrp="1"/>
          </p:cNvSpPr>
          <p:nvPr>
            <p:ph type="title"/>
          </p:nvPr>
        </p:nvSpPr>
        <p:spPr>
          <a:xfrm>
            <a:off x="838201" y="365125"/>
            <a:ext cx="5251316" cy="1807305"/>
          </a:xfrm>
        </p:spPr>
        <p:txBody>
          <a:bodyPr>
            <a:normAutofit/>
          </a:bodyPr>
          <a:lstStyle/>
          <a:p>
            <a:r>
              <a:rPr lang="en-US"/>
              <a:t>7. High Liberalism</a:t>
            </a:r>
          </a:p>
        </p:txBody>
      </p:sp>
      <p:sp>
        <p:nvSpPr>
          <p:cNvPr id="3" name="Sisällön paikkamerkki 2">
            <a:extLst>
              <a:ext uri="{FF2B5EF4-FFF2-40B4-BE49-F238E27FC236}">
                <a16:creationId xmlns:a16="http://schemas.microsoft.com/office/drawing/2014/main" id="{5323F4E2-6772-154C-9C0C-082D87C4C71B}"/>
              </a:ext>
            </a:extLst>
          </p:cNvPr>
          <p:cNvSpPr>
            <a:spLocks noGrp="1"/>
          </p:cNvSpPr>
          <p:nvPr>
            <p:ph idx="1"/>
          </p:nvPr>
        </p:nvSpPr>
        <p:spPr>
          <a:xfrm>
            <a:off x="838200" y="2333297"/>
            <a:ext cx="4619621" cy="3843666"/>
          </a:xfrm>
        </p:spPr>
        <p:txBody>
          <a:bodyPr>
            <a:normAutofit/>
          </a:bodyPr>
          <a:lstStyle/>
          <a:p>
            <a:r>
              <a:rPr lang="en-US" sz="1600"/>
              <a:t>Concerned with individual liberty, social justice, equality, poverty as well as  economic efficiency.</a:t>
            </a:r>
          </a:p>
          <a:p>
            <a:r>
              <a:rPr lang="en-US" sz="1600"/>
              <a:t>John Stuart Mill, T.H. Green, John Dewey, John Rawls, Ronald Dworkin, Thomas Nagel (Freeman, 2011; Melkevik, 2017).</a:t>
            </a:r>
          </a:p>
          <a:p>
            <a:r>
              <a:rPr lang="en-US" sz="1600"/>
              <a:t>The economic contracts need to be regulated and steered more strongly than what classical liberalism is suggesting.</a:t>
            </a:r>
          </a:p>
          <a:p>
            <a:r>
              <a:rPr lang="en-US" sz="1600"/>
              <a:t>Markets need to have a less extensive role (than in the classical liberal setting) in order to achieve the central liberal democratic values such as equal opportunities, economic equality and wide and equal provision of public goods (Freeman, 2011).</a:t>
            </a:r>
            <a:endParaRPr lang="fi-FI" sz="1600"/>
          </a:p>
          <a:p>
            <a:endParaRPr lang="en-US" sz="1600"/>
          </a:p>
        </p:txBody>
      </p:sp>
      <p:pic>
        <p:nvPicPr>
          <p:cNvPr id="2050" name="Picture 2" descr="John Rawls - Wikipedia">
            <a:extLst>
              <a:ext uri="{FF2B5EF4-FFF2-40B4-BE49-F238E27FC236}">
                <a16:creationId xmlns:a16="http://schemas.microsoft.com/office/drawing/2014/main" id="{46669D40-6349-4BD9-85D9-9B30891DC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48" b="1010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6718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7538BB3-CA82-AA4C-9355-175B0D0A8552}"/>
              </a:ext>
            </a:extLst>
          </p:cNvPr>
          <p:cNvSpPr>
            <a:spLocks noGrp="1"/>
          </p:cNvSpPr>
          <p:nvPr>
            <p:ph type="title"/>
          </p:nvPr>
        </p:nvSpPr>
        <p:spPr>
          <a:xfrm>
            <a:off x="5297762" y="329184"/>
            <a:ext cx="6251110" cy="1783080"/>
          </a:xfrm>
        </p:spPr>
        <p:txBody>
          <a:bodyPr anchor="b">
            <a:normAutofit/>
          </a:bodyPr>
          <a:lstStyle/>
          <a:p>
            <a:r>
              <a:rPr lang="en-US" sz="5400"/>
              <a:t>7. High Liberalism</a:t>
            </a:r>
          </a:p>
        </p:txBody>
      </p:sp>
      <p:pic>
        <p:nvPicPr>
          <p:cNvPr id="1026" name="Picture 2" descr="Liberalism and Distributive Justice$">
            <a:extLst>
              <a:ext uri="{FF2B5EF4-FFF2-40B4-BE49-F238E27FC236}">
                <a16:creationId xmlns:a16="http://schemas.microsoft.com/office/drawing/2014/main" id="{2399EB21-3812-4E68-A3BF-4E166EEFC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02"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2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CEF6E9DC-0479-7D40-A4E1-4AA87230B277}"/>
              </a:ext>
            </a:extLst>
          </p:cNvPr>
          <p:cNvSpPr>
            <a:spLocks noGrp="1"/>
          </p:cNvSpPr>
          <p:nvPr>
            <p:ph idx="1"/>
          </p:nvPr>
        </p:nvSpPr>
        <p:spPr>
          <a:xfrm>
            <a:off x="5297762" y="2706624"/>
            <a:ext cx="6251110" cy="3483864"/>
          </a:xfrm>
        </p:spPr>
        <p:txBody>
          <a:bodyPr>
            <a:normAutofit/>
          </a:bodyPr>
          <a:lstStyle/>
          <a:p>
            <a:r>
              <a:rPr lang="en-US" sz="1500"/>
              <a:t>Political power as public impartial power for the good of all citizens and not a private economic good that is for sale in the marketplace.</a:t>
            </a:r>
          </a:p>
          <a:p>
            <a:r>
              <a:rPr lang="en-US" sz="1500"/>
              <a:t>Aim to neutralize the effects of economic inequalities on political processes to promote political impartiality and equality of political influence.</a:t>
            </a:r>
          </a:p>
          <a:p>
            <a:r>
              <a:rPr lang="en-US" sz="1500"/>
              <a:t>Regulation of political campaign spending, promoting of the public financing of political campaigns, education , promotion of more equal access to public media, certain regulations of media and of freedom of speech (Rawls, 2001, 149). </a:t>
            </a:r>
          </a:p>
          <a:p>
            <a:r>
              <a:rPr lang="en-US" sz="1500"/>
              <a:t>The scope of public sector larger than in classical liberalism.</a:t>
            </a:r>
          </a:p>
          <a:p>
            <a:r>
              <a:rPr lang="en-US" sz="1500"/>
              <a:t> The need for the political role of companies is diminished.</a:t>
            </a:r>
          </a:p>
          <a:p>
            <a:r>
              <a:rPr lang="en-US" sz="1500"/>
              <a:t>Have some tools to solve the challenges posed by the big tech powers.</a:t>
            </a:r>
            <a:endParaRPr lang="fi-FI" sz="1500"/>
          </a:p>
          <a:p>
            <a:endParaRPr lang="en-US" sz="1500"/>
          </a:p>
        </p:txBody>
      </p:sp>
    </p:spTree>
    <p:extLst>
      <p:ext uri="{BB962C8B-B14F-4D97-AF65-F5344CB8AC3E}">
        <p14:creationId xmlns:p14="http://schemas.microsoft.com/office/powerpoint/2010/main" val="3838317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3D876A-F59F-894C-AC1F-3ECEA47566B5}"/>
              </a:ext>
            </a:extLst>
          </p:cNvPr>
          <p:cNvSpPr>
            <a:spLocks noGrp="1"/>
          </p:cNvSpPr>
          <p:nvPr>
            <p:ph type="title"/>
          </p:nvPr>
        </p:nvSpPr>
        <p:spPr>
          <a:solidFill>
            <a:srgbClr val="FFFFFF"/>
          </a:solidFill>
          <a:ln w="38100">
            <a:solidFill>
              <a:srgbClr val="7F7F7F"/>
            </a:solidFill>
            <a:miter lim="800000"/>
          </a:ln>
        </p:spPr>
        <p:txBody>
          <a:bodyPr>
            <a:normAutofit/>
          </a:bodyPr>
          <a:lstStyle/>
          <a:p>
            <a:pPr algn="ctr"/>
            <a:r>
              <a:rPr lang="en-US" sz="3600" dirty="0">
                <a:solidFill>
                  <a:srgbClr val="0070C0"/>
                </a:solidFill>
              </a:rPr>
              <a:t>6. Integrative Idea: More Robust Boundaries</a:t>
            </a:r>
          </a:p>
        </p:txBody>
      </p:sp>
      <p:sp>
        <p:nvSpPr>
          <p:cNvPr id="3" name="Sisällön paikkamerkki 2">
            <a:extLst>
              <a:ext uri="{FF2B5EF4-FFF2-40B4-BE49-F238E27FC236}">
                <a16:creationId xmlns:a16="http://schemas.microsoft.com/office/drawing/2014/main" id="{ABA2CF66-85BD-3A45-9183-0B84B8B0F58D}"/>
              </a:ext>
            </a:extLst>
          </p:cNvPr>
          <p:cNvSpPr>
            <a:spLocks noGrp="1"/>
          </p:cNvSpPr>
          <p:nvPr>
            <p:ph sz="half" idx="1"/>
          </p:nvPr>
        </p:nvSpPr>
        <p:spPr/>
        <p:txBody>
          <a:bodyPr anchor="t">
            <a:normAutofit/>
          </a:bodyPr>
          <a:lstStyle/>
          <a:p>
            <a:r>
              <a:rPr lang="en-US" sz="2000" dirty="0">
                <a:solidFill>
                  <a:srgbClr val="FF0000"/>
                </a:solidFill>
              </a:rPr>
              <a:t>Offers additional support and resources to protect and uphold the basic boundaries between the business and politics.</a:t>
            </a:r>
          </a:p>
          <a:p>
            <a:r>
              <a:rPr lang="en-US" sz="2000" dirty="0">
                <a:solidFill>
                  <a:srgbClr val="FF0000"/>
                </a:solidFill>
              </a:rPr>
              <a:t>The major borderlines between business and politics are needed not only for the economic reasons.</a:t>
            </a:r>
          </a:p>
          <a:p>
            <a:r>
              <a:rPr lang="en-US" sz="2000" dirty="0">
                <a:solidFill>
                  <a:srgbClr val="FF0000"/>
                </a:solidFill>
              </a:rPr>
              <a:t>Boundaries needed for the individual rights of privacy, freedom of speech, security, social justice, equality, and democracy.</a:t>
            </a:r>
          </a:p>
          <a:p>
            <a:endParaRPr lang="en-US" sz="1400" dirty="0"/>
          </a:p>
        </p:txBody>
      </p:sp>
      <p:sp>
        <p:nvSpPr>
          <p:cNvPr id="4" name="Sisällön paikkamerkki 3">
            <a:extLst>
              <a:ext uri="{FF2B5EF4-FFF2-40B4-BE49-F238E27FC236}">
                <a16:creationId xmlns:a16="http://schemas.microsoft.com/office/drawing/2014/main" id="{306E86B1-797B-9249-A787-0D00B914D1D2}"/>
              </a:ext>
            </a:extLst>
          </p:cNvPr>
          <p:cNvSpPr>
            <a:spLocks noGrp="1"/>
          </p:cNvSpPr>
          <p:nvPr>
            <p:ph sz="half" idx="2"/>
          </p:nvPr>
        </p:nvSpPr>
        <p:spPr/>
        <p:txBody>
          <a:bodyPr anchor="t">
            <a:normAutofit/>
          </a:bodyPr>
          <a:lstStyle/>
          <a:p>
            <a:r>
              <a:rPr lang="en-US" sz="2000" dirty="0">
                <a:solidFill>
                  <a:srgbClr val="FF0000"/>
                </a:solidFill>
              </a:rPr>
              <a:t>Promoting deliberative democracy.</a:t>
            </a:r>
          </a:p>
          <a:p>
            <a:r>
              <a:rPr lang="en-US" sz="2000" dirty="0">
                <a:solidFill>
                  <a:srgbClr val="FF0000"/>
                </a:solidFill>
              </a:rPr>
              <a:t>Deliberative democracy needs the background justice produced with the help of the basic structure institutions.</a:t>
            </a:r>
          </a:p>
          <a:p>
            <a:r>
              <a:rPr lang="en-US" sz="2000" dirty="0">
                <a:solidFill>
                  <a:srgbClr val="FF0000"/>
                </a:solidFill>
              </a:rPr>
              <a:t>Focuses on making the institutional boundaries between business and politics more robust</a:t>
            </a:r>
            <a:endParaRPr lang="fi-FI" sz="2000" dirty="0">
              <a:solidFill>
                <a:srgbClr val="FF0000"/>
              </a:solidFill>
            </a:endParaRPr>
          </a:p>
          <a:p>
            <a:endParaRPr lang="en-US" sz="2000" dirty="0"/>
          </a:p>
        </p:txBody>
      </p:sp>
      <p:pic>
        <p:nvPicPr>
          <p:cNvPr id="5" name="Kuva 4">
            <a:extLst>
              <a:ext uri="{FF2B5EF4-FFF2-40B4-BE49-F238E27FC236}">
                <a16:creationId xmlns:a16="http://schemas.microsoft.com/office/drawing/2014/main" id="{89999FCD-5B06-864E-80EC-FB62024890DB}"/>
              </a:ext>
            </a:extLst>
          </p:cNvPr>
          <p:cNvPicPr>
            <a:picLocks noChangeAspect="1"/>
          </p:cNvPicPr>
          <p:nvPr/>
        </p:nvPicPr>
        <p:blipFill>
          <a:blip r:embed="rId2"/>
          <a:stretch>
            <a:fillRect/>
          </a:stretch>
        </p:blipFill>
        <p:spPr>
          <a:xfrm>
            <a:off x="4191000" y="5353049"/>
            <a:ext cx="3810000" cy="2324767"/>
          </a:xfrm>
          <a:prstGeom prst="rect">
            <a:avLst/>
          </a:prstGeom>
        </p:spPr>
      </p:pic>
    </p:spTree>
    <p:extLst>
      <p:ext uri="{BB962C8B-B14F-4D97-AF65-F5344CB8AC3E}">
        <p14:creationId xmlns:p14="http://schemas.microsoft.com/office/powerpoint/2010/main" val="3712266854"/>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6BB6A88-78FD-EA43-82E7-0684881E6FD2}"/>
              </a:ext>
            </a:extLst>
          </p:cNvPr>
          <p:cNvSpPr>
            <a:spLocks noGrp="1"/>
          </p:cNvSpPr>
          <p:nvPr>
            <p:ph type="title"/>
          </p:nvPr>
        </p:nvSpPr>
        <p:spPr>
          <a:xfrm>
            <a:off x="838200" y="668377"/>
            <a:ext cx="10515600" cy="1325563"/>
          </a:xfrm>
        </p:spPr>
        <p:txBody>
          <a:bodyPr>
            <a:normAutofit/>
          </a:bodyPr>
          <a:lstStyle/>
          <a:p>
            <a:r>
              <a:rPr lang="en-US" dirty="0"/>
              <a:t>6. Combining Tools</a:t>
            </a:r>
          </a:p>
        </p:txBody>
      </p:sp>
      <p:sp>
        <p:nvSpPr>
          <p:cNvPr id="3" name="Sisällön paikkamerkki 2">
            <a:extLst>
              <a:ext uri="{FF2B5EF4-FFF2-40B4-BE49-F238E27FC236}">
                <a16:creationId xmlns:a16="http://schemas.microsoft.com/office/drawing/2014/main" id="{37FB376C-68D1-6C40-BA77-2C3502ACD29C}"/>
              </a:ext>
            </a:extLst>
          </p:cNvPr>
          <p:cNvSpPr>
            <a:spLocks noGrp="1"/>
          </p:cNvSpPr>
          <p:nvPr>
            <p:ph sz="half" idx="1"/>
          </p:nvPr>
        </p:nvSpPr>
        <p:spPr>
          <a:xfrm>
            <a:off x="838200" y="2177456"/>
            <a:ext cx="5097780" cy="3795748"/>
          </a:xfrm>
        </p:spPr>
        <p:txBody>
          <a:bodyPr>
            <a:normAutofit/>
          </a:bodyPr>
          <a:lstStyle/>
          <a:p>
            <a:r>
              <a:rPr lang="en-US" sz="1100" dirty="0"/>
              <a:t>More antitrust scrutiny that goes beyond the narrow classical liberal efficiency perspective (Khan 2017)</a:t>
            </a:r>
          </a:p>
          <a:p>
            <a:r>
              <a:rPr lang="en-US" sz="1100" dirty="0"/>
              <a:t>Surveillance seen as aggregated negative externality (Martin, 2015) that is taxed away.</a:t>
            </a:r>
          </a:p>
          <a:p>
            <a:r>
              <a:rPr lang="en-US" sz="1100" dirty="0"/>
              <a:t>To get more robust boundaries between business and politics (Rawls, 2001, 149) focus on:</a:t>
            </a:r>
          </a:p>
          <a:p>
            <a:pPr>
              <a:buFontTx/>
              <a:buChar char="-"/>
            </a:pPr>
            <a:r>
              <a:rPr lang="en-US" sz="1100" dirty="0"/>
              <a:t>limiting the economic inequalities.</a:t>
            </a:r>
          </a:p>
          <a:p>
            <a:pPr>
              <a:buFontTx/>
              <a:buChar char="-"/>
            </a:pPr>
            <a:r>
              <a:rPr lang="en-US" sz="1100" dirty="0"/>
              <a:t>the regulation of political campaign spending, </a:t>
            </a:r>
          </a:p>
          <a:p>
            <a:pPr>
              <a:buFontTx/>
              <a:buChar char="-"/>
            </a:pPr>
            <a:r>
              <a:rPr lang="en-US" sz="1100" dirty="0"/>
              <a:t>the promoting of the public financing of political campaigns.</a:t>
            </a:r>
          </a:p>
          <a:p>
            <a:pPr>
              <a:buFontTx/>
              <a:buChar char="-"/>
            </a:pPr>
            <a:r>
              <a:rPr lang="en-US" sz="1100" dirty="0"/>
              <a:t>the education and promotion of more equal access to public media.</a:t>
            </a:r>
          </a:p>
          <a:p>
            <a:pPr>
              <a:buFontTx/>
              <a:buChar char="-"/>
            </a:pPr>
            <a:r>
              <a:rPr lang="en-US" sz="1100" dirty="0"/>
              <a:t>smart regulations of media and of freedom of speech. </a:t>
            </a:r>
          </a:p>
          <a:p>
            <a:r>
              <a:rPr lang="en-US" sz="1100" dirty="0"/>
              <a:t>Personal data defined, regulated and commercialized</a:t>
            </a:r>
            <a:r>
              <a:rPr lang="fi-FI" sz="1100" dirty="0"/>
              <a:t> </a:t>
            </a:r>
          </a:p>
          <a:p>
            <a:r>
              <a:rPr lang="en-US" sz="1100" dirty="0"/>
              <a:t>The institutional tools supporting the boundaries between the business and politics offer more room for the deliberative democratic governance of the big tech.</a:t>
            </a:r>
            <a:r>
              <a:rPr lang="fi-FI" sz="1100" dirty="0"/>
              <a:t> </a:t>
            </a:r>
          </a:p>
          <a:p>
            <a:endParaRPr lang="en-US" sz="1100" dirty="0"/>
          </a:p>
        </p:txBody>
      </p:sp>
      <p:sp>
        <p:nvSpPr>
          <p:cNvPr id="4" name="Sisällön paikkamerkki 3">
            <a:extLst>
              <a:ext uri="{FF2B5EF4-FFF2-40B4-BE49-F238E27FC236}">
                <a16:creationId xmlns:a16="http://schemas.microsoft.com/office/drawing/2014/main" id="{5F2C4252-E534-0544-853C-BC216986BB87}"/>
              </a:ext>
            </a:extLst>
          </p:cNvPr>
          <p:cNvSpPr>
            <a:spLocks noGrp="1"/>
          </p:cNvSpPr>
          <p:nvPr>
            <p:ph sz="half" idx="2"/>
          </p:nvPr>
        </p:nvSpPr>
        <p:spPr>
          <a:xfrm>
            <a:off x="6256020" y="2177456"/>
            <a:ext cx="5097780" cy="3795748"/>
          </a:xfrm>
        </p:spPr>
        <p:txBody>
          <a:bodyPr>
            <a:normAutofit/>
          </a:bodyPr>
          <a:lstStyle/>
          <a:p>
            <a:r>
              <a:rPr lang="en-US" sz="1100"/>
              <a:t>High liberal political institutions offer background conditions for the deliberative democratic spaces such as multi-stakeholder dialogues and initiatives.</a:t>
            </a:r>
          </a:p>
          <a:p>
            <a:r>
              <a:rPr lang="en-US" sz="1100"/>
              <a:t>The division of moral labor between </a:t>
            </a:r>
            <a:r>
              <a:rPr lang="en-US" sz="1100" i="1"/>
              <a:t>strong and weak publics</a:t>
            </a:r>
            <a:r>
              <a:rPr lang="en-US" sz="1100"/>
              <a:t>.</a:t>
            </a:r>
          </a:p>
          <a:p>
            <a:r>
              <a:rPr lang="en-US" sz="1100"/>
              <a:t>Weak publics as self-regulatory mechanisms involving firms, civil society and government actors participating various deliberative standard setting processes.</a:t>
            </a:r>
          </a:p>
          <a:p>
            <a:r>
              <a:rPr lang="en-US" sz="1100"/>
              <a:t>Strong publics represents the formal democratic institutions of the society.</a:t>
            </a:r>
          </a:p>
          <a:p>
            <a:r>
              <a:rPr lang="en-US" sz="1100"/>
              <a:t>Fairly and publicly resourced weak publics can be tasked to draft various elements of the regulatory framework, while the revision, decision making, and the enforcement tasks are on the site of the democratically governed strong publics  </a:t>
            </a:r>
          </a:p>
          <a:p>
            <a:r>
              <a:rPr lang="en-US" sz="1100"/>
              <a:t>The economic resources collected via taxation redirected to close the information gap between the regulators and big tech over the understanding of the technical landscape (Belei et al., 2019)</a:t>
            </a:r>
          </a:p>
          <a:p>
            <a:r>
              <a:rPr lang="en-US" sz="1100"/>
              <a:t>Big tech lobby budgets taxed and used as resources for citizen data protection associations and NGOs to have meaningful debates with big tech over data governance.</a:t>
            </a:r>
            <a:r>
              <a:rPr lang="fi-FI" sz="1100"/>
              <a:t> </a:t>
            </a:r>
            <a:endParaRPr lang="en-US" sz="1100"/>
          </a:p>
        </p:txBody>
      </p:sp>
      <p:pic>
        <p:nvPicPr>
          <p:cNvPr id="1026" name="Picture 2" descr="Unique Bargains Rubber Handle Combining 3-teeth Rake and Hoe Garden Tool -  Walmart.com">
            <a:extLst>
              <a:ext uri="{FF2B5EF4-FFF2-40B4-BE49-F238E27FC236}">
                <a16:creationId xmlns:a16="http://schemas.microsoft.com/office/drawing/2014/main" id="{E15E33FD-2275-453E-B0D7-6B6FF3359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0713" y="484860"/>
            <a:ext cx="2087217" cy="1466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948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3F553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tsikko 4">
            <a:extLst>
              <a:ext uri="{FF2B5EF4-FFF2-40B4-BE49-F238E27FC236}">
                <a16:creationId xmlns:a16="http://schemas.microsoft.com/office/drawing/2014/main" id="{CC542E96-4C08-A74A-9D70-48BB988F19A8}"/>
              </a:ext>
            </a:extLst>
          </p:cNvPr>
          <p:cNvSpPr>
            <a:spLocks noGrp="1"/>
          </p:cNvSpPr>
          <p:nvPr>
            <p:ph type="title"/>
          </p:nvPr>
        </p:nvSpPr>
        <p:spPr>
          <a:xfrm>
            <a:off x="731520" y="731520"/>
            <a:ext cx="6089904" cy="1426464"/>
          </a:xfrm>
        </p:spPr>
        <p:txBody>
          <a:bodyPr>
            <a:normAutofit/>
          </a:bodyPr>
          <a:lstStyle/>
          <a:p>
            <a:r>
              <a:rPr lang="en-US" dirty="0">
                <a:solidFill>
                  <a:srgbClr val="FFFFFF"/>
                </a:solidFill>
              </a:rPr>
              <a:t>7. Conclusion</a:t>
            </a:r>
          </a:p>
        </p:txBody>
      </p:sp>
      <p:sp>
        <p:nvSpPr>
          <p:cNvPr id="21" name="Rectangle 2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ECC35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EE5B5B84-58C4-7348-AC71-1F8E0FA0057F}"/>
              </a:ext>
            </a:extLst>
          </p:cNvPr>
          <p:cNvSpPr>
            <a:spLocks noGrp="1"/>
          </p:cNvSpPr>
          <p:nvPr>
            <p:ph idx="1"/>
          </p:nvPr>
        </p:nvSpPr>
        <p:spPr>
          <a:xfrm>
            <a:off x="789456" y="2798385"/>
            <a:ext cx="6031967" cy="3283260"/>
          </a:xfrm>
        </p:spPr>
        <p:txBody>
          <a:bodyPr anchor="ctr">
            <a:normAutofit/>
          </a:bodyPr>
          <a:lstStyle/>
          <a:p>
            <a:pPr marL="0" indent="0">
              <a:buNone/>
            </a:pPr>
            <a:r>
              <a:rPr lang="en-US" sz="2000"/>
              <a:t>High liberal PCSR seems to be able to combine the basic ideas arising from the classical liberal and deliberative PCSRs and create a meaningful division of moral labor that benefits both democracy and market economy</a:t>
            </a:r>
            <a:r>
              <a:rPr lang="fi-FI" sz="2000"/>
              <a:t> </a:t>
            </a:r>
            <a:endParaRPr lang="en-US" sz="2000"/>
          </a:p>
        </p:txBody>
      </p:sp>
      <p:pic>
        <p:nvPicPr>
          <p:cNvPr id="7" name="Kuva 6">
            <a:extLst>
              <a:ext uri="{FF2B5EF4-FFF2-40B4-BE49-F238E27FC236}">
                <a16:creationId xmlns:a16="http://schemas.microsoft.com/office/drawing/2014/main" id="{5E5B34BA-D706-8B40-B87C-2F0CB5C8B23F}"/>
              </a:ext>
            </a:extLst>
          </p:cNvPr>
          <p:cNvPicPr>
            <a:picLocks noChangeAspect="1"/>
          </p:cNvPicPr>
          <p:nvPr/>
        </p:nvPicPr>
        <p:blipFill rotWithShape="1">
          <a:blip r:embed="rId2"/>
          <a:srcRect l="15883" r="20429" b="-1"/>
          <a:stretch/>
        </p:blipFill>
        <p:spPr>
          <a:xfrm>
            <a:off x="7277100" y="2480954"/>
            <a:ext cx="4455979" cy="3918123"/>
          </a:xfrm>
          <a:prstGeom prst="rect">
            <a:avLst/>
          </a:prstGeom>
        </p:spPr>
      </p:pic>
    </p:spTree>
    <p:extLst>
      <p:ext uri="{BB962C8B-B14F-4D97-AF65-F5344CB8AC3E}">
        <p14:creationId xmlns:p14="http://schemas.microsoft.com/office/powerpoint/2010/main" val="38388719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4B27-CCDC-4233-B03D-BB0F2080D4D6}"/>
              </a:ext>
            </a:extLst>
          </p:cNvPr>
          <p:cNvSpPr>
            <a:spLocks noGrp="1"/>
          </p:cNvSpPr>
          <p:nvPr>
            <p:ph type="title"/>
          </p:nvPr>
        </p:nvSpPr>
        <p:spPr>
          <a:xfrm>
            <a:off x="5214579" y="629266"/>
            <a:ext cx="6422849" cy="1676603"/>
          </a:xfrm>
          <a:prstGeom prst="ellipse">
            <a:avLst/>
          </a:prstGeom>
        </p:spPr>
        <p:txBody>
          <a:bodyPr>
            <a:normAutofit/>
          </a:bodyPr>
          <a:lstStyle/>
          <a:p>
            <a:r>
              <a:rPr lang="en-US"/>
              <a:t>7. Stanford idea</a:t>
            </a:r>
            <a:endParaRPr lang="et-EE"/>
          </a:p>
        </p:txBody>
      </p:sp>
      <p:sp>
        <p:nvSpPr>
          <p:cNvPr id="73" name="Rectangle 72">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784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FSI | Cyber - Report of the Working Group on Platform Scale">
            <a:extLst>
              <a:ext uri="{FF2B5EF4-FFF2-40B4-BE49-F238E27FC236}">
                <a16:creationId xmlns:a16="http://schemas.microsoft.com/office/drawing/2014/main" id="{B8F28C09-65C8-4F5F-BD26-AE76C4EB50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46" r="24868"/>
          <a:stretch/>
        </p:blipFill>
        <p:spPr bwMode="auto">
          <a:xfrm>
            <a:off x="761364" y="1810980"/>
            <a:ext cx="3113280" cy="323603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DC4F983-5D21-4AB5-B66B-F6B94A6D57D3}"/>
              </a:ext>
            </a:extLst>
          </p:cNvPr>
          <p:cNvSpPr>
            <a:spLocks noGrp="1"/>
          </p:cNvSpPr>
          <p:nvPr>
            <p:ph idx="1"/>
          </p:nvPr>
        </p:nvSpPr>
        <p:spPr>
          <a:xfrm>
            <a:off x="5214581" y="2438400"/>
            <a:ext cx="6422848" cy="3785419"/>
          </a:xfrm>
        </p:spPr>
        <p:txBody>
          <a:bodyPr>
            <a:normAutofit/>
          </a:bodyPr>
          <a:lstStyle/>
          <a:p>
            <a:pPr marL="0" indent="0">
              <a:buNone/>
            </a:pPr>
            <a:r>
              <a:rPr lang="en-US" sz="2000"/>
              <a:t>“A combination of regulation and new technology might enable new forms of competition to emerge on top of the existing platforms, an approach we call a ‘middleware’ solution.” </a:t>
            </a:r>
          </a:p>
          <a:p>
            <a:pPr marL="0" indent="0">
              <a:buNone/>
            </a:pPr>
            <a:r>
              <a:rPr lang="en-US" sz="2000"/>
              <a:t>The middleware remedy could allow the companies’ leaders to offload controversial decisions to a far more competitive and diverse ecosystems of firms, thus allowing the platforms instead to focus on their primary missions of serving users and meeting financial objectives.</a:t>
            </a:r>
          </a:p>
          <a:p>
            <a:pPr marL="0" indent="0">
              <a:buNone/>
            </a:pPr>
            <a:r>
              <a:rPr lang="et-EE" sz="2000">
                <a:hlinkClick r:id="rId3"/>
              </a:rPr>
              <a:t>https://pacscenter.stanford.edu/publication/report-of-the-working-group-on-platform-scale/</a:t>
            </a:r>
            <a:r>
              <a:rPr lang="en-US" sz="2000"/>
              <a:t> </a:t>
            </a:r>
            <a:endParaRPr lang="et-EE" sz="2000"/>
          </a:p>
        </p:txBody>
      </p:sp>
    </p:spTree>
    <p:extLst>
      <p:ext uri="{BB962C8B-B14F-4D97-AF65-F5344CB8AC3E}">
        <p14:creationId xmlns:p14="http://schemas.microsoft.com/office/powerpoint/2010/main" val="742577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8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F1EEF-E930-44CC-97AB-6EB5F7913F7E}"/>
              </a:ext>
            </a:extLst>
          </p:cNvPr>
          <p:cNvSpPr>
            <a:spLocks noGrp="1"/>
          </p:cNvSpPr>
          <p:nvPr>
            <p:ph type="title"/>
          </p:nvPr>
        </p:nvSpPr>
        <p:spPr>
          <a:xfrm>
            <a:off x="643468" y="643467"/>
            <a:ext cx="4620584" cy="4567137"/>
          </a:xfrm>
          <a:prstGeom prst="ellipse">
            <a:avLst/>
          </a:prstGeom>
        </p:spPr>
        <p:txBody>
          <a:bodyPr vert="horz" lIns="91440" tIns="45720" rIns="91440" bIns="45720" rtlCol="0" anchor="b">
            <a:normAutofit/>
          </a:bodyPr>
          <a:lstStyle/>
          <a:p>
            <a:r>
              <a:rPr lang="en-US" sz="2100" dirty="0">
                <a:solidFill>
                  <a:schemeClr val="tx1"/>
                </a:solidFill>
                <a:latin typeface="+mj-lt"/>
                <a:ea typeface="+mj-ea"/>
                <a:cs typeface="+mj-cs"/>
              </a:rPr>
              <a:t>7. </a:t>
            </a:r>
            <a:r>
              <a:rPr lang="en-US" sz="2100" b="1" dirty="0">
                <a:solidFill>
                  <a:schemeClr val="tx1"/>
                </a:solidFill>
                <a:latin typeface="+mj-lt"/>
                <a:ea typeface="+mj-ea"/>
                <a:cs typeface="+mj-cs"/>
              </a:rPr>
              <a:t>Harvard Discussion:</a:t>
            </a:r>
            <a:br>
              <a:rPr lang="en-US" sz="2100" dirty="0">
                <a:solidFill>
                  <a:schemeClr val="tx1"/>
                </a:solidFill>
                <a:latin typeface="+mj-lt"/>
                <a:ea typeface="+mj-ea"/>
                <a:cs typeface="+mj-cs"/>
              </a:rPr>
            </a:br>
            <a:br>
              <a:rPr lang="en-US" sz="2100" dirty="0">
                <a:solidFill>
                  <a:schemeClr val="tx1"/>
                </a:solidFill>
                <a:latin typeface="+mj-lt"/>
                <a:ea typeface="+mj-ea"/>
                <a:cs typeface="+mj-cs"/>
              </a:rPr>
            </a:br>
            <a:r>
              <a:rPr lang="en-US" sz="2100" dirty="0">
                <a:solidFill>
                  <a:schemeClr val="tx1"/>
                </a:solidFill>
                <a:latin typeface="+mj-lt"/>
                <a:ea typeface="+mj-ea"/>
                <a:cs typeface="+mj-cs"/>
              </a:rPr>
              <a:t>Focus on Political Institutions</a:t>
            </a:r>
            <a:br>
              <a:rPr lang="en-US" sz="2100" dirty="0">
                <a:solidFill>
                  <a:schemeClr val="tx1"/>
                </a:solidFill>
                <a:latin typeface="+mj-lt"/>
                <a:ea typeface="+mj-ea"/>
                <a:cs typeface="+mj-cs"/>
              </a:rPr>
            </a:br>
            <a:br>
              <a:rPr lang="en-US" sz="2100" dirty="0">
                <a:solidFill>
                  <a:schemeClr val="tx1"/>
                </a:solidFill>
                <a:latin typeface="+mj-lt"/>
                <a:ea typeface="+mj-ea"/>
                <a:cs typeface="+mj-cs"/>
              </a:rPr>
            </a:br>
            <a:r>
              <a:rPr lang="en-US" sz="2100" dirty="0">
                <a:solidFill>
                  <a:schemeClr val="tx1"/>
                </a:solidFill>
                <a:latin typeface="+mj-lt"/>
                <a:ea typeface="+mj-ea"/>
                <a:cs typeface="+mj-cs"/>
                <a:hlinkClick r:id="rId2"/>
              </a:rPr>
              <a:t>https://www.belfercenter.org/sites/default/files/2019-04/BigTechDemocracy.pdf</a:t>
            </a:r>
            <a:r>
              <a:rPr lang="en-US" sz="2100" dirty="0">
                <a:solidFill>
                  <a:schemeClr val="tx1"/>
                </a:solidFill>
                <a:latin typeface="+mj-lt"/>
                <a:ea typeface="+mj-ea"/>
                <a:cs typeface="+mj-cs"/>
              </a:rPr>
              <a:t> </a:t>
            </a:r>
          </a:p>
        </p:txBody>
      </p:sp>
      <p:pic>
        <p:nvPicPr>
          <p:cNvPr id="16" name="Picture 2" descr="Big Tech and Democracy:">
            <a:extLst>
              <a:ext uri="{FF2B5EF4-FFF2-40B4-BE49-F238E27FC236}">
                <a16:creationId xmlns:a16="http://schemas.microsoft.com/office/drawing/2014/main" id="{CF0B0DC2-2460-48B0-9B77-5DD8F13C1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47"/>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9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851517"/>
            <a:ext cx="5130795" cy="1461778"/>
          </a:xfrm>
        </p:spPr>
        <p:txBody>
          <a:bodyPr>
            <a:normAutofit/>
          </a:bodyPr>
          <a:lstStyle/>
          <a:p>
            <a:pPr algn="ctr"/>
            <a:r>
              <a:rPr lang="en-US" sz="4000" dirty="0"/>
              <a:t>1. Total Economic Value of Firm</a:t>
            </a:r>
          </a:p>
        </p:txBody>
      </p:sp>
      <p:sp>
        <p:nvSpPr>
          <p:cNvPr id="3" name="Content Placeholder 2"/>
          <p:cNvSpPr>
            <a:spLocks noGrp="1"/>
          </p:cNvSpPr>
          <p:nvPr>
            <p:ph idx="1"/>
          </p:nvPr>
        </p:nvSpPr>
        <p:spPr>
          <a:xfrm>
            <a:off x="965200" y="2470248"/>
            <a:ext cx="4048344" cy="3536236"/>
          </a:xfrm>
        </p:spPr>
        <p:txBody>
          <a:bodyPr>
            <a:normAutofit/>
          </a:bodyPr>
          <a:lstStyle/>
          <a:p>
            <a:pPr marL="0" indent="0">
              <a:buNone/>
            </a:pPr>
            <a:r>
              <a:rPr lang="et-EE" sz="1300"/>
              <a:t>Michael C. Jensen</a:t>
            </a:r>
          </a:p>
          <a:p>
            <a:pPr>
              <a:buFont typeface="Wingdings" pitchFamily="2" charset="2"/>
              <a:buChar char="§"/>
            </a:pPr>
            <a:r>
              <a:rPr lang="en-US" sz="1300"/>
              <a:t>Political Goal: State of affairs where </a:t>
            </a:r>
            <a:r>
              <a:rPr lang="en-US" sz="1300" b="1"/>
              <a:t>society uses its resources most efficiently</a:t>
            </a:r>
          </a:p>
          <a:p>
            <a:pPr>
              <a:buFont typeface="Wingdings" pitchFamily="2" charset="2"/>
              <a:buChar char="§"/>
            </a:pPr>
            <a:r>
              <a:rPr lang="en-US" sz="1300"/>
              <a:t>Government and state power should be separated from the particular interests and private advantages.</a:t>
            </a:r>
          </a:p>
          <a:p>
            <a:pPr>
              <a:buFont typeface="Wingdings" pitchFamily="2" charset="2"/>
              <a:buChar char="§"/>
            </a:pPr>
            <a:r>
              <a:rPr lang="en-US" sz="1300"/>
              <a:t>The state has limited functions of protection of people and enforcing voluntary contracts and minimizing externalities.</a:t>
            </a:r>
          </a:p>
          <a:p>
            <a:pPr>
              <a:buFont typeface="Wingdings" pitchFamily="2" charset="2"/>
              <a:buChar char="§"/>
            </a:pPr>
            <a:r>
              <a:rPr lang="en-US" sz="1300"/>
              <a:t>The role of corporations is to </a:t>
            </a:r>
            <a:r>
              <a:rPr lang="en-US" sz="1300" b="1"/>
              <a:t>extend the narrow focus of shareholder value </a:t>
            </a:r>
            <a:r>
              <a:rPr lang="en-US" sz="1300"/>
              <a:t>maximization and </a:t>
            </a:r>
            <a:r>
              <a:rPr lang="en-US" sz="1300" b="1"/>
              <a:t>concentrate on the maximization of the long-run total value of firms</a:t>
            </a:r>
            <a:r>
              <a:rPr lang="en-US" sz="1300"/>
              <a:t>.</a:t>
            </a:r>
          </a:p>
          <a:p>
            <a:endParaRPr lang="et-EE" sz="1300"/>
          </a:p>
          <a:p>
            <a:endParaRPr lang="et-EE" sz="1300"/>
          </a:p>
          <a:p>
            <a:endParaRPr lang="et-EE" sz="1300"/>
          </a:p>
          <a:p>
            <a:endParaRPr lang="et-EE" sz="1300"/>
          </a:p>
          <a:p>
            <a:endParaRPr lang="et-EE" sz="1300"/>
          </a:p>
          <a:p>
            <a:endParaRPr lang="en-US" sz="1300"/>
          </a:p>
        </p:txBody>
      </p:sp>
      <p:sp>
        <p:nvSpPr>
          <p:cNvPr id="23" name="Freeform: Shape 2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a:extLst>
              <a:ext uri="{FF2B5EF4-FFF2-40B4-BE49-F238E27FC236}">
                <a16:creationId xmlns:a16="http://schemas.microsoft.com/office/drawing/2014/main" id="{EB1A17C0-0519-B349-A441-18DB1A1E1A6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924" b="1"/>
          <a:stretch/>
        </p:blipFill>
        <p:spPr bwMode="auto">
          <a:xfrm>
            <a:off x="7694960" y="2105470"/>
            <a:ext cx="2898072" cy="3217333"/>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814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851517"/>
            <a:ext cx="5130795" cy="1461778"/>
          </a:xfrm>
        </p:spPr>
        <p:txBody>
          <a:bodyPr>
            <a:normAutofit/>
          </a:bodyPr>
          <a:lstStyle/>
          <a:p>
            <a:pPr algn="ctr"/>
            <a:r>
              <a:rPr lang="en-US" sz="4000" dirty="0"/>
              <a:t>1. Business Case of CSR</a:t>
            </a:r>
          </a:p>
        </p:txBody>
      </p:sp>
      <p:sp>
        <p:nvSpPr>
          <p:cNvPr id="3" name="Content Placeholder 2"/>
          <p:cNvSpPr>
            <a:spLocks noGrp="1"/>
          </p:cNvSpPr>
          <p:nvPr>
            <p:ph idx="1"/>
          </p:nvPr>
        </p:nvSpPr>
        <p:spPr>
          <a:xfrm>
            <a:off x="965200" y="2470248"/>
            <a:ext cx="4048344" cy="3536236"/>
          </a:xfrm>
        </p:spPr>
        <p:txBody>
          <a:bodyPr>
            <a:normAutofit/>
          </a:bodyPr>
          <a:lstStyle/>
          <a:p>
            <a:endParaRPr lang="et-EE" sz="1700"/>
          </a:p>
          <a:p>
            <a:pPr marL="0" indent="0">
              <a:buNone/>
            </a:pPr>
            <a:r>
              <a:rPr lang="en-US" sz="1700" b="1"/>
              <a:t>Mainstream CSR</a:t>
            </a:r>
          </a:p>
          <a:p>
            <a:pPr>
              <a:buFont typeface="Wingdings" pitchFamily="2" charset="2"/>
              <a:buChar char="§"/>
            </a:pPr>
            <a:r>
              <a:rPr lang="en-US" sz="1700"/>
              <a:t>A firm can </a:t>
            </a:r>
            <a:r>
              <a:rPr lang="en-US" sz="1700" b="1"/>
              <a:t>do well by doing good</a:t>
            </a:r>
          </a:p>
          <a:p>
            <a:pPr>
              <a:buFont typeface="Wingdings" pitchFamily="2" charset="2"/>
              <a:buChar char="§"/>
            </a:pPr>
            <a:r>
              <a:rPr lang="en-US" sz="1700"/>
              <a:t>Focus on the ”business case of CSR”</a:t>
            </a:r>
          </a:p>
          <a:p>
            <a:pPr>
              <a:buFont typeface="Wingdings" pitchFamily="2" charset="2"/>
              <a:buChar char="§"/>
            </a:pPr>
            <a:r>
              <a:rPr lang="en-US" sz="1700"/>
              <a:t>Normally </a:t>
            </a:r>
            <a:r>
              <a:rPr lang="en-US" sz="1700" b="1"/>
              <a:t>not much political discussion</a:t>
            </a:r>
            <a:r>
              <a:rPr lang="en-US" sz="1700"/>
              <a:t> on the roles of businesses in a society</a:t>
            </a:r>
          </a:p>
          <a:p>
            <a:pPr>
              <a:buFont typeface="Wingdings" pitchFamily="2" charset="2"/>
              <a:buChar char="§"/>
            </a:pPr>
            <a:r>
              <a:rPr lang="en-US" sz="1700"/>
              <a:t>Central aim is to </a:t>
            </a:r>
            <a:r>
              <a:rPr lang="en-US" sz="1700" b="1"/>
              <a:t>develop a wider conception of CSR </a:t>
            </a:r>
            <a:r>
              <a:rPr lang="en-US" sz="1700"/>
              <a:t>than Friedman’s narrow view, without losing his (classical liberal) </a:t>
            </a:r>
            <a:r>
              <a:rPr lang="en-US" sz="1700" b="1"/>
              <a:t>voluntarism </a:t>
            </a:r>
            <a:r>
              <a:rPr lang="en-US" sz="1700"/>
              <a:t>and </a:t>
            </a:r>
            <a:r>
              <a:rPr lang="en-US" sz="1700" b="1"/>
              <a:t>economic efficiency </a:t>
            </a:r>
            <a:r>
              <a:rPr lang="en-US" sz="1700"/>
              <a:t>emphasis.</a:t>
            </a:r>
          </a:p>
          <a:p>
            <a:endParaRPr lang="et-EE" sz="1700"/>
          </a:p>
          <a:p>
            <a:endParaRPr lang="et-EE" sz="1700"/>
          </a:p>
          <a:p>
            <a:endParaRPr lang="et-EE" sz="1700"/>
          </a:p>
          <a:p>
            <a:endParaRPr lang="et-EE" sz="1700"/>
          </a:p>
          <a:p>
            <a:endParaRPr lang="et-EE" sz="1700"/>
          </a:p>
          <a:p>
            <a:endParaRPr lang="en-US" sz="1700"/>
          </a:p>
        </p:txBody>
      </p:sp>
      <p:sp>
        <p:nvSpPr>
          <p:cNvPr id="23" name="Freeform: Shape 2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a:extLst>
              <a:ext uri="{FF2B5EF4-FFF2-40B4-BE49-F238E27FC236}">
                <a16:creationId xmlns:a16="http://schemas.microsoft.com/office/drawing/2014/main" id="{3D1855B3-A93E-B94D-B687-C8B942EBCC8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10" r="-1" b="1926"/>
          <a:stretch/>
        </p:blipFill>
        <p:spPr bwMode="auto">
          <a:xfrm>
            <a:off x="7694967" y="2105470"/>
            <a:ext cx="2898058" cy="3217333"/>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7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13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3A025-C1BE-46A3-AD57-A087CB53E106}"/>
              </a:ext>
            </a:extLst>
          </p:cNvPr>
          <p:cNvSpPr>
            <a:spLocks noGrp="1"/>
          </p:cNvSpPr>
          <p:nvPr>
            <p:ph type="title"/>
          </p:nvPr>
        </p:nvSpPr>
        <p:spPr>
          <a:xfrm>
            <a:off x="589560" y="856180"/>
            <a:ext cx="4560584" cy="1128068"/>
          </a:xfrm>
        </p:spPr>
        <p:txBody>
          <a:bodyPr anchor="ctr">
            <a:normAutofit/>
          </a:bodyPr>
          <a:lstStyle/>
          <a:p>
            <a:r>
              <a:rPr lang="en-US" sz="3700"/>
              <a:t>1. The Strict Version of the Economic CSR</a:t>
            </a:r>
            <a:endParaRPr lang="et-EE" sz="3700"/>
          </a:p>
        </p:txBody>
      </p:sp>
      <p:grpSp>
        <p:nvGrpSpPr>
          <p:cNvPr id="137" name="Group 13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8" name="Rectangle 1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3E86E7-7A4B-40EF-AB04-094DF0F853A7}"/>
              </a:ext>
            </a:extLst>
          </p:cNvPr>
          <p:cNvSpPr>
            <a:spLocks noGrp="1"/>
          </p:cNvSpPr>
          <p:nvPr>
            <p:ph idx="1"/>
          </p:nvPr>
        </p:nvSpPr>
        <p:spPr>
          <a:xfrm>
            <a:off x="590719" y="2330505"/>
            <a:ext cx="4559425" cy="3979585"/>
          </a:xfrm>
        </p:spPr>
        <p:txBody>
          <a:bodyPr anchor="ctr">
            <a:normAutofit/>
          </a:bodyPr>
          <a:lstStyle/>
          <a:p>
            <a:pPr marL="0" indent="0">
              <a:buNone/>
            </a:pPr>
            <a:r>
              <a:rPr lang="en-US" sz="2000">
                <a:latin typeface="Times New Roman" panose="02020603050405020304" pitchFamily="18" charset="0"/>
                <a:ea typeface="Times New Roman" panose="02020603050405020304" pitchFamily="18" charset="0"/>
              </a:rPr>
              <a:t>I</a:t>
            </a:r>
            <a:r>
              <a:rPr lang="en-US" sz="2000">
                <a:effectLst/>
                <a:latin typeface="Times New Roman" panose="02020603050405020304" pitchFamily="18" charset="0"/>
                <a:ea typeface="Times New Roman" panose="02020603050405020304" pitchFamily="18" charset="0"/>
              </a:rPr>
              <a:t>nvestments on CSR are strategic means to advance the firm level economic performance without ethical commitments going beyond the motives of profit maximization (Gond et al. 2009). </a:t>
            </a:r>
            <a:endParaRPr lang="et-EE" sz="2000"/>
          </a:p>
        </p:txBody>
      </p:sp>
      <p:sp>
        <p:nvSpPr>
          <p:cNvPr id="143" name="Rectangle 14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oes ethical investing really make you money? | This is Money">
            <a:extLst>
              <a:ext uri="{FF2B5EF4-FFF2-40B4-BE49-F238E27FC236}">
                <a16:creationId xmlns:a16="http://schemas.microsoft.com/office/drawing/2014/main" id="{901BE079-ED54-405B-A9FE-958931E7D5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0" r="15555"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45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147CA4A-7B3D-4B41-B082-43081A7CD19D}"/>
              </a:ext>
            </a:extLst>
          </p:cNvPr>
          <p:cNvSpPr>
            <a:spLocks noGrp="1"/>
          </p:cNvSpPr>
          <p:nvPr>
            <p:ph type="title"/>
          </p:nvPr>
        </p:nvSpPr>
        <p:spPr>
          <a:xfrm>
            <a:off x="589560" y="856180"/>
            <a:ext cx="4560584" cy="1128068"/>
          </a:xfrm>
        </p:spPr>
        <p:txBody>
          <a:bodyPr vert="horz" lIns="91440" tIns="45720" rIns="91440" bIns="45720" rtlCol="0" anchor="ctr">
            <a:normAutofit/>
          </a:bodyPr>
          <a:lstStyle/>
          <a:p>
            <a:pPr algn="ctr"/>
            <a:r>
              <a:rPr lang="en-US" sz="3700" kern="1200" dirty="0">
                <a:latin typeface="+mj-lt"/>
                <a:ea typeface="+mj-ea"/>
                <a:cs typeface="+mj-cs"/>
              </a:rPr>
              <a:t>1. First Challenge of Economic CSR</a:t>
            </a:r>
          </a:p>
        </p:txBody>
      </p:sp>
      <p:grpSp>
        <p:nvGrpSpPr>
          <p:cNvPr id="27" name="Group 2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D6030F6B-F9A9-D748-B671-9CF21D07B8BB}"/>
              </a:ext>
            </a:extLst>
          </p:cNvPr>
          <p:cNvSpPr>
            <a:spLocks noGrp="1"/>
          </p:cNvSpPr>
          <p:nvPr>
            <p:ph idx="1"/>
          </p:nvPr>
        </p:nvSpPr>
        <p:spPr>
          <a:xfrm>
            <a:off x="590719" y="2330505"/>
            <a:ext cx="4559425" cy="3979585"/>
          </a:xfrm>
        </p:spPr>
        <p:txBody>
          <a:bodyPr vert="horz" lIns="91440" tIns="45720" rIns="91440" bIns="45720" rtlCol="0" anchor="ctr">
            <a:normAutofit/>
          </a:bodyPr>
          <a:lstStyle/>
          <a:p>
            <a:pPr marL="0" indent="0">
              <a:buNone/>
            </a:pPr>
            <a:endParaRPr lang="en-US" sz="2000" kern="1200" dirty="0">
              <a:latin typeface="+mn-lt"/>
              <a:ea typeface="+mn-ea"/>
              <a:cs typeface="+mn-cs"/>
            </a:endParaRPr>
          </a:p>
          <a:p>
            <a:pPr marL="0" indent="0" algn="ctr">
              <a:buNone/>
            </a:pPr>
            <a:r>
              <a:rPr lang="en-US" sz="3200" kern="1200" dirty="0">
                <a:latin typeface="+mn-lt"/>
                <a:ea typeface="+mn-ea"/>
                <a:cs typeface="+mn-cs"/>
              </a:rPr>
              <a:t>Organizational hypocrisy and money laundering</a:t>
            </a:r>
          </a:p>
        </p:txBody>
      </p:sp>
      <p:sp>
        <p:nvSpPr>
          <p:cNvPr id="33" name="Rectangle 3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isällön paikkamerkki 5" descr="Graphical user interface, application, qr code&#10;&#10;Description automatically generated">
            <a:extLst>
              <a:ext uri="{FF2B5EF4-FFF2-40B4-BE49-F238E27FC236}">
                <a16:creationId xmlns:a16="http://schemas.microsoft.com/office/drawing/2014/main" id="{503A1CCF-6F3A-2141-A05C-6FAAF39A5726}"/>
              </a:ext>
            </a:extLst>
          </p:cNvPr>
          <p:cNvPicPr>
            <a:picLocks noChangeAspect="1"/>
          </p:cNvPicPr>
          <p:nvPr/>
        </p:nvPicPr>
        <p:blipFill rotWithShape="1">
          <a:blip r:embed="rId2"/>
          <a:srcRect t="3042" r="2" b="28957"/>
          <a:stretch/>
        </p:blipFill>
        <p:spPr>
          <a:xfrm>
            <a:off x="5977788" y="799352"/>
            <a:ext cx="5425410" cy="5259296"/>
          </a:xfrm>
          <a:prstGeom prst="rect">
            <a:avLst/>
          </a:prstGeom>
        </p:spPr>
      </p:pic>
    </p:spTree>
    <p:extLst>
      <p:ext uri="{BB962C8B-B14F-4D97-AF65-F5344CB8AC3E}">
        <p14:creationId xmlns:p14="http://schemas.microsoft.com/office/powerpoint/2010/main" val="1106132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BS">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3552</Words>
  <Application>Microsoft Office PowerPoint</Application>
  <PresentationFormat>Widescreen</PresentationFormat>
  <Paragraphs>315</Paragraphs>
  <Slides>58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Open Sans</vt:lpstr>
      <vt:lpstr>Open Sans Light</vt:lpstr>
      <vt:lpstr>Times New Roman</vt:lpstr>
      <vt:lpstr>TimesNewRomanPS</vt:lpstr>
      <vt:lpstr>TimesNewRomanPSMT</vt:lpstr>
      <vt:lpstr>Wingdings</vt:lpstr>
      <vt:lpstr>Office Theme</vt:lpstr>
      <vt:lpstr>Political CSR and Its Challenges</vt:lpstr>
      <vt:lpstr>Agenda for Today</vt:lpstr>
      <vt:lpstr>1. CSR Paradigms</vt:lpstr>
      <vt:lpstr>1. Classical Liberal Background</vt:lpstr>
      <vt:lpstr>1. Shareholder Primacy</vt:lpstr>
      <vt:lpstr>1. Total Economic Value of Firm</vt:lpstr>
      <vt:lpstr>1. Business Case of CSR</vt:lpstr>
      <vt:lpstr>1. The Strict Version of the Economic CSR</vt:lpstr>
      <vt:lpstr>1. First Challenge of Economic CSR</vt:lpstr>
      <vt:lpstr>1. Second Challenge:  Limits of Private Power</vt:lpstr>
      <vt:lpstr>1. A Decent Factory</vt:lpstr>
      <vt:lpstr>1. Homework</vt:lpstr>
      <vt:lpstr>1. A Decent Factory: A Capability Interpretation</vt:lpstr>
      <vt:lpstr>1. Position of Women in The Factory</vt:lpstr>
      <vt:lpstr>1. The Follow-up Question</vt:lpstr>
      <vt:lpstr>1.Empirical Evidence</vt:lpstr>
      <vt:lpstr>PowerPoint Presentation</vt:lpstr>
      <vt:lpstr>2. Classical Liberal CSR  vs.  Deliberative CSR </vt:lpstr>
      <vt:lpstr>2. Political Paradigm</vt:lpstr>
      <vt:lpstr>2. Political Paradigm</vt:lpstr>
      <vt:lpstr>2. Political Paradigm adapted from Guido Palazzo</vt:lpstr>
      <vt:lpstr>2. Political Paradigm</vt:lpstr>
      <vt:lpstr>2. From Rational to Reasonable</vt:lpstr>
      <vt:lpstr>2. Multi-Stakeholder Forums, Democratization of Firms…</vt:lpstr>
      <vt:lpstr>3. Classical Liberal vs. Deliberative PCSR</vt:lpstr>
      <vt:lpstr>4. Big Tech Powers as Challenge for CSRs           Acting on both sides of boundary</vt:lpstr>
      <vt:lpstr>4. The Issue</vt:lpstr>
      <vt:lpstr>4. Data Capitalism</vt:lpstr>
      <vt:lpstr>4. Surveillance Capitalism</vt:lpstr>
      <vt:lpstr> 4. Surveillance Capitalism</vt:lpstr>
      <vt:lpstr>4. Harvard Big Tech and Democracy Seminar</vt:lpstr>
      <vt:lpstr>4. Traditional and Novel Challenges  </vt:lpstr>
      <vt:lpstr>5. Approaches to Govern Big Tech</vt:lpstr>
      <vt:lpstr>5. Classical Liberal Taming Big Tech Powers</vt:lpstr>
      <vt:lpstr>5. Basic Hypothesis: Classical Liberal in Crisis</vt:lpstr>
      <vt:lpstr>5. Classical Liberal Institutional Tools</vt:lpstr>
      <vt:lpstr>5. Lina M. Khan: Amazon´s Antitrust Paradox </vt:lpstr>
      <vt:lpstr>5. Externality Tax on Surveillance</vt:lpstr>
      <vt:lpstr>5. Defining Property Rights on Personal Data</vt:lpstr>
      <vt:lpstr>5. Limits of Classical Liberal CSR</vt:lpstr>
      <vt:lpstr>5. Limits of Classical Liberal CSR</vt:lpstr>
      <vt:lpstr>5. Deliberative PCSR Taming Big Tech Powers</vt:lpstr>
      <vt:lpstr>5. Basic Hypothesis: Flourishing Deliberative PCSR</vt:lpstr>
      <vt:lpstr>5. Flourishing Deliberative PCSR</vt:lpstr>
      <vt:lpstr>5. Ways and Means of Deliberative PCSR</vt:lpstr>
      <vt:lpstr>5. Flip Side</vt:lpstr>
      <vt:lpstr>5. Flip Side</vt:lpstr>
      <vt:lpstr>5. Democratic Deliberation with Big Tech?</vt:lpstr>
      <vt:lpstr>5. Democratic Deliberation with Surveillance Capitalists?</vt:lpstr>
      <vt:lpstr>6. Towards Integration</vt:lpstr>
      <vt:lpstr>6. High Liberal Integration</vt:lpstr>
      <vt:lpstr>7. High Liberalism</vt:lpstr>
      <vt:lpstr>7. High Liberalism</vt:lpstr>
      <vt:lpstr>6. Integrative Idea: More Robust Boundaries</vt:lpstr>
      <vt:lpstr>6. Combining Tools</vt:lpstr>
      <vt:lpstr>7. Conclusion</vt:lpstr>
      <vt:lpstr>7. Stanford idea</vt:lpstr>
      <vt:lpstr>7. Harvard Discussion:  Focus on Political Institutions  https://www.belfercenter.org/sites/default/files/2019-04/BigTechDemocracy.pdf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and Society</dc:title>
  <dc:creator>Jukka Veikko Mäkinen</dc:creator>
  <cp:lastModifiedBy>Häyry Matti</cp:lastModifiedBy>
  <cp:revision>27</cp:revision>
  <dcterms:created xsi:type="dcterms:W3CDTF">2020-03-16T08:27:24Z</dcterms:created>
  <dcterms:modified xsi:type="dcterms:W3CDTF">2022-03-14T16:54:38Z</dcterms:modified>
</cp:coreProperties>
</file>