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74" r:id="rId4"/>
    <p:sldId id="277" r:id="rId5"/>
    <p:sldId id="272" r:id="rId6"/>
    <p:sldId id="258" r:id="rId7"/>
    <p:sldId id="259" r:id="rId8"/>
    <p:sldId id="286" r:id="rId9"/>
    <p:sldId id="278" r:id="rId10"/>
    <p:sldId id="260" r:id="rId11"/>
    <p:sldId id="285" r:id="rId12"/>
    <p:sldId id="283" r:id="rId13"/>
    <p:sldId id="282" r:id="rId14"/>
    <p:sldId id="262" r:id="rId15"/>
    <p:sldId id="281" r:id="rId16"/>
    <p:sldId id="280" r:id="rId17"/>
    <p:sldId id="263" r:id="rId18"/>
    <p:sldId id="264" r:id="rId19"/>
    <p:sldId id="279" r:id="rId20"/>
    <p:sldId id="265" r:id="rId21"/>
    <p:sldId id="266" r:id="rId22"/>
    <p:sldId id="276" r:id="rId23"/>
    <p:sldId id="284" r:id="rId24"/>
    <p:sldId id="271" r:id="rId25"/>
    <p:sldId id="269" r:id="rId26"/>
    <p:sldId id="270"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442BE-F1BF-4F69-8BC7-AA77E8CCE8C4}" v="1" dt="2022-03-28T12:51:30.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611" autoAdjust="0"/>
  </p:normalViewPr>
  <p:slideViewPr>
    <p:cSldViewPr snapToGrid="0">
      <p:cViewPr varScale="1">
        <p:scale>
          <a:sx n="68" d="100"/>
          <a:sy n="68" d="100"/>
        </p:scale>
        <p:origin x="1253"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257DD-05FF-4247-A5EE-E4AD37F740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B1CACBB-D574-42A8-BFE0-56B40BC770A2}">
      <dgm:prSet/>
      <dgm:spPr/>
      <dgm:t>
        <a:bodyPr/>
        <a:lstStyle/>
        <a:p>
          <a:r>
            <a:rPr lang="en-US"/>
            <a:t>Getting caught</a:t>
          </a:r>
        </a:p>
      </dgm:t>
    </dgm:pt>
    <dgm:pt modelId="{9F06DDBD-1059-4C0F-8B93-5439E46824AE}" type="parTrans" cxnId="{86E48FBA-C2A1-4146-BB49-6B93C1E07346}">
      <dgm:prSet/>
      <dgm:spPr/>
      <dgm:t>
        <a:bodyPr/>
        <a:lstStyle/>
        <a:p>
          <a:endParaRPr lang="en-US"/>
        </a:p>
      </dgm:t>
    </dgm:pt>
    <dgm:pt modelId="{DE26A3FC-F3A2-454E-8EF9-30E043FA9BAE}" type="sibTrans" cxnId="{86E48FBA-C2A1-4146-BB49-6B93C1E07346}">
      <dgm:prSet/>
      <dgm:spPr/>
      <dgm:t>
        <a:bodyPr/>
        <a:lstStyle/>
        <a:p>
          <a:endParaRPr lang="en-US"/>
        </a:p>
      </dgm:t>
    </dgm:pt>
    <dgm:pt modelId="{BB366C69-B301-4CF7-AE03-CB9A6CB6CFB3}">
      <dgm:prSet/>
      <dgm:spPr/>
      <dgm:t>
        <a:bodyPr/>
        <a:lstStyle/>
        <a:p>
          <a:r>
            <a:rPr lang="en-US"/>
            <a:t>Consequences of irresponsibility</a:t>
          </a:r>
        </a:p>
      </dgm:t>
    </dgm:pt>
    <dgm:pt modelId="{1C2260F4-6F6C-431D-B19D-A6A08EDBB21E}" type="parTrans" cxnId="{6B9C07ED-0076-4C7E-A3D8-F8BA8B4E625B}">
      <dgm:prSet/>
      <dgm:spPr/>
      <dgm:t>
        <a:bodyPr/>
        <a:lstStyle/>
        <a:p>
          <a:endParaRPr lang="en-US"/>
        </a:p>
      </dgm:t>
    </dgm:pt>
    <dgm:pt modelId="{C42A81D4-9C45-4BFB-B901-6C81C1DE0B84}" type="sibTrans" cxnId="{6B9C07ED-0076-4C7E-A3D8-F8BA8B4E625B}">
      <dgm:prSet/>
      <dgm:spPr/>
      <dgm:t>
        <a:bodyPr/>
        <a:lstStyle/>
        <a:p>
          <a:endParaRPr lang="en-US"/>
        </a:p>
      </dgm:t>
    </dgm:pt>
    <dgm:pt modelId="{2F631E2C-6A2C-441B-861F-46A291173C4B}">
      <dgm:prSet/>
      <dgm:spPr/>
      <dgm:t>
        <a:bodyPr/>
        <a:lstStyle/>
        <a:p>
          <a:r>
            <a:rPr lang="en-US"/>
            <a:t>Managing irresponsibility</a:t>
          </a:r>
        </a:p>
      </dgm:t>
    </dgm:pt>
    <dgm:pt modelId="{45CDF9B7-1764-4A25-B6D8-0F4D22653334}" type="parTrans" cxnId="{9A6C4ED7-B200-42C6-9A05-E82F11B288CA}">
      <dgm:prSet/>
      <dgm:spPr/>
      <dgm:t>
        <a:bodyPr/>
        <a:lstStyle/>
        <a:p>
          <a:endParaRPr lang="en-US"/>
        </a:p>
      </dgm:t>
    </dgm:pt>
    <dgm:pt modelId="{BB3701DB-EE16-46AE-8386-1033CD2AADF3}" type="sibTrans" cxnId="{9A6C4ED7-B200-42C6-9A05-E82F11B288CA}">
      <dgm:prSet/>
      <dgm:spPr/>
      <dgm:t>
        <a:bodyPr/>
        <a:lstStyle/>
        <a:p>
          <a:endParaRPr lang="en-US"/>
        </a:p>
      </dgm:t>
    </dgm:pt>
    <dgm:pt modelId="{EC63B8F8-93F3-4BBE-855A-DB9638612A2F}">
      <dgm:prSet/>
      <dgm:spPr/>
      <dgm:t>
        <a:bodyPr/>
        <a:lstStyle/>
        <a:p>
          <a:r>
            <a:rPr lang="en-US" dirty="0"/>
            <a:t>Punishments?</a:t>
          </a:r>
        </a:p>
      </dgm:t>
    </dgm:pt>
    <dgm:pt modelId="{10D89FDB-4A7E-4968-B268-88BA44DAA0FF}" type="parTrans" cxnId="{2BB8E498-8C0B-4F7D-8C00-A314709628AD}">
      <dgm:prSet/>
      <dgm:spPr/>
      <dgm:t>
        <a:bodyPr/>
        <a:lstStyle/>
        <a:p>
          <a:endParaRPr lang="en-US"/>
        </a:p>
      </dgm:t>
    </dgm:pt>
    <dgm:pt modelId="{AE154C80-395A-4663-818B-42654DAB7C1A}" type="sibTrans" cxnId="{2BB8E498-8C0B-4F7D-8C00-A314709628AD}">
      <dgm:prSet/>
      <dgm:spPr/>
      <dgm:t>
        <a:bodyPr/>
        <a:lstStyle/>
        <a:p>
          <a:endParaRPr lang="en-US"/>
        </a:p>
      </dgm:t>
    </dgm:pt>
    <dgm:pt modelId="{9363C816-C7BE-4B50-817D-DC8974049AEB}">
      <dgm:prSet/>
      <dgm:spPr/>
      <dgm:t>
        <a:bodyPr/>
        <a:lstStyle/>
        <a:p>
          <a:r>
            <a:rPr lang="en-US" dirty="0"/>
            <a:t>Model exam question</a:t>
          </a:r>
        </a:p>
      </dgm:t>
    </dgm:pt>
    <dgm:pt modelId="{3A161F3A-8549-4C7F-9718-D711503C0ADD}" type="parTrans" cxnId="{591C8FAE-18E8-4643-A018-9E6BFECA6F08}">
      <dgm:prSet/>
      <dgm:spPr/>
      <dgm:t>
        <a:bodyPr/>
        <a:lstStyle/>
        <a:p>
          <a:endParaRPr lang="en-US"/>
        </a:p>
      </dgm:t>
    </dgm:pt>
    <dgm:pt modelId="{55749FAA-92C1-4F8B-891B-E5210438C55F}" type="sibTrans" cxnId="{591C8FAE-18E8-4643-A018-9E6BFECA6F08}">
      <dgm:prSet/>
      <dgm:spPr/>
      <dgm:t>
        <a:bodyPr/>
        <a:lstStyle/>
        <a:p>
          <a:endParaRPr lang="en-US"/>
        </a:p>
      </dgm:t>
    </dgm:pt>
    <dgm:pt modelId="{79D99B48-F800-4239-97A4-D82FE27F6BE2}" type="pres">
      <dgm:prSet presAssocID="{F50257DD-05FF-4247-A5EE-E4AD37F740D3}" presName="linear" presStyleCnt="0">
        <dgm:presLayoutVars>
          <dgm:animLvl val="lvl"/>
          <dgm:resizeHandles val="exact"/>
        </dgm:presLayoutVars>
      </dgm:prSet>
      <dgm:spPr/>
    </dgm:pt>
    <dgm:pt modelId="{49B12DF0-CA45-4F10-87D5-B1C66E1D4D96}" type="pres">
      <dgm:prSet presAssocID="{FB1CACBB-D574-42A8-BFE0-56B40BC770A2}" presName="parentText" presStyleLbl="node1" presStyleIdx="0" presStyleCnt="5">
        <dgm:presLayoutVars>
          <dgm:chMax val="0"/>
          <dgm:bulletEnabled val="1"/>
        </dgm:presLayoutVars>
      </dgm:prSet>
      <dgm:spPr/>
    </dgm:pt>
    <dgm:pt modelId="{474DC378-7949-4719-BF11-DFB0F477E509}" type="pres">
      <dgm:prSet presAssocID="{DE26A3FC-F3A2-454E-8EF9-30E043FA9BAE}" presName="spacer" presStyleCnt="0"/>
      <dgm:spPr/>
    </dgm:pt>
    <dgm:pt modelId="{A9138E57-40D7-4823-8E67-6563E2BA0A3E}" type="pres">
      <dgm:prSet presAssocID="{BB366C69-B301-4CF7-AE03-CB9A6CB6CFB3}" presName="parentText" presStyleLbl="node1" presStyleIdx="1" presStyleCnt="5">
        <dgm:presLayoutVars>
          <dgm:chMax val="0"/>
          <dgm:bulletEnabled val="1"/>
        </dgm:presLayoutVars>
      </dgm:prSet>
      <dgm:spPr/>
    </dgm:pt>
    <dgm:pt modelId="{4A9979C0-1054-4F84-B256-880FCBD2FB10}" type="pres">
      <dgm:prSet presAssocID="{C42A81D4-9C45-4BFB-B901-6C81C1DE0B84}" presName="spacer" presStyleCnt="0"/>
      <dgm:spPr/>
    </dgm:pt>
    <dgm:pt modelId="{709E0F5B-8164-4EBC-A473-2AB0327E52BD}" type="pres">
      <dgm:prSet presAssocID="{2F631E2C-6A2C-441B-861F-46A291173C4B}" presName="parentText" presStyleLbl="node1" presStyleIdx="2" presStyleCnt="5">
        <dgm:presLayoutVars>
          <dgm:chMax val="0"/>
          <dgm:bulletEnabled val="1"/>
        </dgm:presLayoutVars>
      </dgm:prSet>
      <dgm:spPr/>
    </dgm:pt>
    <dgm:pt modelId="{5675A9ED-B6DC-4202-B228-6D5D185EE969}" type="pres">
      <dgm:prSet presAssocID="{BB3701DB-EE16-46AE-8386-1033CD2AADF3}" presName="spacer" presStyleCnt="0"/>
      <dgm:spPr/>
    </dgm:pt>
    <dgm:pt modelId="{BC8D12C4-BE66-45B8-AB59-7153C81CC286}" type="pres">
      <dgm:prSet presAssocID="{EC63B8F8-93F3-4BBE-855A-DB9638612A2F}" presName="parentText" presStyleLbl="node1" presStyleIdx="3" presStyleCnt="5">
        <dgm:presLayoutVars>
          <dgm:chMax val="0"/>
          <dgm:bulletEnabled val="1"/>
        </dgm:presLayoutVars>
      </dgm:prSet>
      <dgm:spPr/>
    </dgm:pt>
    <dgm:pt modelId="{9E162EE7-A384-4667-BC25-3C7EEB6933A1}" type="pres">
      <dgm:prSet presAssocID="{AE154C80-395A-4663-818B-42654DAB7C1A}" presName="spacer" presStyleCnt="0"/>
      <dgm:spPr/>
    </dgm:pt>
    <dgm:pt modelId="{1B8AB558-0702-4171-82F8-5F79492926E1}" type="pres">
      <dgm:prSet presAssocID="{9363C816-C7BE-4B50-817D-DC8974049AEB}" presName="parentText" presStyleLbl="node1" presStyleIdx="4" presStyleCnt="5">
        <dgm:presLayoutVars>
          <dgm:chMax val="0"/>
          <dgm:bulletEnabled val="1"/>
        </dgm:presLayoutVars>
      </dgm:prSet>
      <dgm:spPr/>
    </dgm:pt>
  </dgm:ptLst>
  <dgm:cxnLst>
    <dgm:cxn modelId="{B90DF804-FAEA-42ED-9850-67E111612DBB}" type="presOf" srcId="{FB1CACBB-D574-42A8-BFE0-56B40BC770A2}" destId="{49B12DF0-CA45-4F10-87D5-B1C66E1D4D96}" srcOrd="0" destOrd="0" presId="urn:microsoft.com/office/officeart/2005/8/layout/vList2"/>
    <dgm:cxn modelId="{8FB2E213-BD55-4891-BA5B-6DF9E512B7FE}" type="presOf" srcId="{BB366C69-B301-4CF7-AE03-CB9A6CB6CFB3}" destId="{A9138E57-40D7-4823-8E67-6563E2BA0A3E}" srcOrd="0" destOrd="0" presId="urn:microsoft.com/office/officeart/2005/8/layout/vList2"/>
    <dgm:cxn modelId="{DA972922-EC0A-45C9-8E8E-B6955B19FA4D}" type="presOf" srcId="{EC63B8F8-93F3-4BBE-855A-DB9638612A2F}" destId="{BC8D12C4-BE66-45B8-AB59-7153C81CC286}" srcOrd="0" destOrd="0" presId="urn:microsoft.com/office/officeart/2005/8/layout/vList2"/>
    <dgm:cxn modelId="{F44F474C-1833-454C-9329-6785FA682DF4}" type="presOf" srcId="{F50257DD-05FF-4247-A5EE-E4AD37F740D3}" destId="{79D99B48-F800-4239-97A4-D82FE27F6BE2}" srcOrd="0" destOrd="0" presId="urn:microsoft.com/office/officeart/2005/8/layout/vList2"/>
    <dgm:cxn modelId="{2BB8E498-8C0B-4F7D-8C00-A314709628AD}" srcId="{F50257DD-05FF-4247-A5EE-E4AD37F740D3}" destId="{EC63B8F8-93F3-4BBE-855A-DB9638612A2F}" srcOrd="3" destOrd="0" parTransId="{10D89FDB-4A7E-4968-B268-88BA44DAA0FF}" sibTransId="{AE154C80-395A-4663-818B-42654DAB7C1A}"/>
    <dgm:cxn modelId="{122C8AA8-2CD6-4F82-A533-03BF435FAFD5}" type="presOf" srcId="{9363C816-C7BE-4B50-817D-DC8974049AEB}" destId="{1B8AB558-0702-4171-82F8-5F79492926E1}" srcOrd="0" destOrd="0" presId="urn:microsoft.com/office/officeart/2005/8/layout/vList2"/>
    <dgm:cxn modelId="{591C8FAE-18E8-4643-A018-9E6BFECA6F08}" srcId="{F50257DD-05FF-4247-A5EE-E4AD37F740D3}" destId="{9363C816-C7BE-4B50-817D-DC8974049AEB}" srcOrd="4" destOrd="0" parTransId="{3A161F3A-8549-4C7F-9718-D711503C0ADD}" sibTransId="{55749FAA-92C1-4F8B-891B-E5210438C55F}"/>
    <dgm:cxn modelId="{86E48FBA-C2A1-4146-BB49-6B93C1E07346}" srcId="{F50257DD-05FF-4247-A5EE-E4AD37F740D3}" destId="{FB1CACBB-D574-42A8-BFE0-56B40BC770A2}" srcOrd="0" destOrd="0" parTransId="{9F06DDBD-1059-4C0F-8B93-5439E46824AE}" sibTransId="{DE26A3FC-F3A2-454E-8EF9-30E043FA9BAE}"/>
    <dgm:cxn modelId="{E15DBCCF-C1C7-401F-AE23-1DC491AD9563}" type="presOf" srcId="{2F631E2C-6A2C-441B-861F-46A291173C4B}" destId="{709E0F5B-8164-4EBC-A473-2AB0327E52BD}" srcOrd="0" destOrd="0" presId="urn:microsoft.com/office/officeart/2005/8/layout/vList2"/>
    <dgm:cxn modelId="{9A6C4ED7-B200-42C6-9A05-E82F11B288CA}" srcId="{F50257DD-05FF-4247-A5EE-E4AD37F740D3}" destId="{2F631E2C-6A2C-441B-861F-46A291173C4B}" srcOrd="2" destOrd="0" parTransId="{45CDF9B7-1764-4A25-B6D8-0F4D22653334}" sibTransId="{BB3701DB-EE16-46AE-8386-1033CD2AADF3}"/>
    <dgm:cxn modelId="{6B9C07ED-0076-4C7E-A3D8-F8BA8B4E625B}" srcId="{F50257DD-05FF-4247-A5EE-E4AD37F740D3}" destId="{BB366C69-B301-4CF7-AE03-CB9A6CB6CFB3}" srcOrd="1" destOrd="0" parTransId="{1C2260F4-6F6C-431D-B19D-A6A08EDBB21E}" sibTransId="{C42A81D4-9C45-4BFB-B901-6C81C1DE0B84}"/>
    <dgm:cxn modelId="{AD6C46DC-088A-4A7D-B593-0F5621146338}" type="presParOf" srcId="{79D99B48-F800-4239-97A4-D82FE27F6BE2}" destId="{49B12DF0-CA45-4F10-87D5-B1C66E1D4D96}" srcOrd="0" destOrd="0" presId="urn:microsoft.com/office/officeart/2005/8/layout/vList2"/>
    <dgm:cxn modelId="{700E3A8A-50EC-47D8-8EF1-AD6534CA34A2}" type="presParOf" srcId="{79D99B48-F800-4239-97A4-D82FE27F6BE2}" destId="{474DC378-7949-4719-BF11-DFB0F477E509}" srcOrd="1" destOrd="0" presId="urn:microsoft.com/office/officeart/2005/8/layout/vList2"/>
    <dgm:cxn modelId="{27EA578E-C426-4059-A225-43BEA2C26DFD}" type="presParOf" srcId="{79D99B48-F800-4239-97A4-D82FE27F6BE2}" destId="{A9138E57-40D7-4823-8E67-6563E2BA0A3E}" srcOrd="2" destOrd="0" presId="urn:microsoft.com/office/officeart/2005/8/layout/vList2"/>
    <dgm:cxn modelId="{E8E255D5-8082-47F4-9545-EC695B6B4B8B}" type="presParOf" srcId="{79D99B48-F800-4239-97A4-D82FE27F6BE2}" destId="{4A9979C0-1054-4F84-B256-880FCBD2FB10}" srcOrd="3" destOrd="0" presId="urn:microsoft.com/office/officeart/2005/8/layout/vList2"/>
    <dgm:cxn modelId="{FD8D1741-2464-42F8-967C-A7F809F4685A}" type="presParOf" srcId="{79D99B48-F800-4239-97A4-D82FE27F6BE2}" destId="{709E0F5B-8164-4EBC-A473-2AB0327E52BD}" srcOrd="4" destOrd="0" presId="urn:microsoft.com/office/officeart/2005/8/layout/vList2"/>
    <dgm:cxn modelId="{6EEBCB7C-E824-4498-9B4C-58554C3F10C6}" type="presParOf" srcId="{79D99B48-F800-4239-97A4-D82FE27F6BE2}" destId="{5675A9ED-B6DC-4202-B228-6D5D185EE969}" srcOrd="5" destOrd="0" presId="urn:microsoft.com/office/officeart/2005/8/layout/vList2"/>
    <dgm:cxn modelId="{F4AD834A-4226-4884-A8BE-431BC9B38BE8}" type="presParOf" srcId="{79D99B48-F800-4239-97A4-D82FE27F6BE2}" destId="{BC8D12C4-BE66-45B8-AB59-7153C81CC286}" srcOrd="6" destOrd="0" presId="urn:microsoft.com/office/officeart/2005/8/layout/vList2"/>
    <dgm:cxn modelId="{FAA48AA3-6D18-4685-804E-E5F69CF1183E}" type="presParOf" srcId="{79D99B48-F800-4239-97A4-D82FE27F6BE2}" destId="{9E162EE7-A384-4667-BC25-3C7EEB6933A1}" srcOrd="7" destOrd="0" presId="urn:microsoft.com/office/officeart/2005/8/layout/vList2"/>
    <dgm:cxn modelId="{9F84BA76-2BA9-44F6-A2D3-E690C61A2A34}" type="presParOf" srcId="{79D99B48-F800-4239-97A4-D82FE27F6BE2}" destId="{1B8AB558-0702-4171-82F8-5F79492926E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12DF0-CA45-4F10-87D5-B1C66E1D4D96}">
      <dsp:nvSpPr>
        <dsp:cNvPr id="0" name=""/>
        <dsp:cNvSpPr/>
      </dsp:nvSpPr>
      <dsp:spPr>
        <a:xfrm>
          <a:off x="0" y="680026"/>
          <a:ext cx="6263640" cy="7528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Getting caught</a:t>
          </a:r>
        </a:p>
      </dsp:txBody>
      <dsp:txXfrm>
        <a:off x="36753" y="716779"/>
        <a:ext cx="6190134" cy="679389"/>
      </dsp:txXfrm>
    </dsp:sp>
    <dsp:sp modelId="{A9138E57-40D7-4823-8E67-6563E2BA0A3E}">
      <dsp:nvSpPr>
        <dsp:cNvPr id="0" name=""/>
        <dsp:cNvSpPr/>
      </dsp:nvSpPr>
      <dsp:spPr>
        <a:xfrm>
          <a:off x="0" y="1527961"/>
          <a:ext cx="6263640" cy="75289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Consequences of irresponsibility</a:t>
          </a:r>
        </a:p>
      </dsp:txBody>
      <dsp:txXfrm>
        <a:off x="36753" y="1564714"/>
        <a:ext cx="6190134" cy="679389"/>
      </dsp:txXfrm>
    </dsp:sp>
    <dsp:sp modelId="{709E0F5B-8164-4EBC-A473-2AB0327E52BD}">
      <dsp:nvSpPr>
        <dsp:cNvPr id="0" name=""/>
        <dsp:cNvSpPr/>
      </dsp:nvSpPr>
      <dsp:spPr>
        <a:xfrm>
          <a:off x="0" y="2375896"/>
          <a:ext cx="6263640" cy="7528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Managing irresponsibility</a:t>
          </a:r>
        </a:p>
      </dsp:txBody>
      <dsp:txXfrm>
        <a:off x="36753" y="2412649"/>
        <a:ext cx="6190134" cy="679389"/>
      </dsp:txXfrm>
    </dsp:sp>
    <dsp:sp modelId="{BC8D12C4-BE66-45B8-AB59-7153C81CC286}">
      <dsp:nvSpPr>
        <dsp:cNvPr id="0" name=""/>
        <dsp:cNvSpPr/>
      </dsp:nvSpPr>
      <dsp:spPr>
        <a:xfrm>
          <a:off x="0" y="3223831"/>
          <a:ext cx="6263640" cy="75289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Punishments?</a:t>
          </a:r>
        </a:p>
      </dsp:txBody>
      <dsp:txXfrm>
        <a:off x="36753" y="3260584"/>
        <a:ext cx="6190134" cy="679389"/>
      </dsp:txXfrm>
    </dsp:sp>
    <dsp:sp modelId="{1B8AB558-0702-4171-82F8-5F79492926E1}">
      <dsp:nvSpPr>
        <dsp:cNvPr id="0" name=""/>
        <dsp:cNvSpPr/>
      </dsp:nvSpPr>
      <dsp:spPr>
        <a:xfrm>
          <a:off x="0" y="4071766"/>
          <a:ext cx="6263640" cy="7528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Model exam question</a:t>
          </a:r>
        </a:p>
      </dsp:txBody>
      <dsp:txXfrm>
        <a:off x="36753" y="4108519"/>
        <a:ext cx="6190134" cy="6793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D1282-4BF1-4FE4-92D3-7EF5D64F40E7}" type="datetimeFigureOut">
              <a:rPr lang="en-US" smtClean="0"/>
              <a:t>3/28/2022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E0A2-EE0F-498D-ADB0-AC3CA6CA6332}" type="slidenum">
              <a:rPr lang="en-US" smtClean="0"/>
              <a:t>‹#›</a:t>
            </a:fld>
            <a:endParaRPr lang="en-US"/>
          </a:p>
        </p:txBody>
      </p:sp>
    </p:spTree>
    <p:extLst>
      <p:ext uri="{BB962C8B-B14F-4D97-AF65-F5344CB8AC3E}">
        <p14:creationId xmlns:p14="http://schemas.microsoft.com/office/powerpoint/2010/main" val="397502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ytimes.com/2007/02/21/business/worldbusiness/21iht-cartel.4677255.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t.com/content/c5059fd2-6881-11e6-ae5b-a7cc5dd5a28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theguardian.com/business/2016/aug/18/desutsche-bank-whistleblower-turns-down-awar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g.ft.com/jailed-banker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ytimes.com/2014/05/04/magazine/only-one-top-banker-jail-financial-crisi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rstechnica.com/cars/2017/09/volkswagens-emissions-cheating-scandal-has-a-long-complicated-histor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2</a:t>
            </a:fld>
            <a:endParaRPr lang="en-US"/>
          </a:p>
        </p:txBody>
      </p:sp>
    </p:spTree>
    <p:extLst>
      <p:ext uri="{BB962C8B-B14F-4D97-AF65-F5344CB8AC3E}">
        <p14:creationId xmlns:p14="http://schemas.microsoft.com/office/powerpoint/2010/main" val="83189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NASA example, read the following excerpt from </a:t>
            </a:r>
            <a:r>
              <a:rPr lang="en-US" dirty="0" err="1"/>
              <a:t>Haunschild</a:t>
            </a:r>
            <a:r>
              <a:rPr lang="en-US" dirty="0"/>
              <a:t> et al., 2015, p. 3-4. The data they use is 146 firms, timeframe 1997-2004, resulting in 923 </a:t>
            </a:r>
            <a:r>
              <a:rPr lang="en-US"/>
              <a:t>firm-year observations.</a:t>
            </a:r>
            <a:br>
              <a:rPr lang="en-US" dirty="0"/>
            </a:br>
            <a:br>
              <a:rPr lang="en-US" dirty="0"/>
            </a:br>
            <a:r>
              <a:rPr lang="en-US" dirty="0"/>
              <a:t>“NASA: Learning from Challenger and Columbia NASA’s space-shuttle program started in the early 1980s with a heavy focus on safety. Then, a history of successful launches combined with political pressures to cut costs and increase productivity, reductions in safety personnel, and competition from the European Space Agency generated efficiency pressures that gradually weakened the safety focus. This shift from safety to efficiency was identified as the primary cause of the Challenger accident in 1986 (U.S. Congress, House Committee on Science 1986, Vaughan 1997). Problems with shuttle launches, including specific technical components such as the O-rings, were “normalized” (Vaughan 1997), while NASA persisted with aggressive launch schedules, and cost cutting became paramount. </a:t>
            </a:r>
          </a:p>
          <a:p>
            <a:endParaRPr lang="en-US" dirty="0"/>
          </a:p>
          <a:p>
            <a:r>
              <a:rPr lang="en-US" dirty="0"/>
              <a:t>After the Challenger accident, NASA shifted its focus back to safety. It implemented several resource-intensive programs that were designed to minimize the threat of future accidents and address the cultural and structural shortcomings identified by the accident investigations. These programs focused on increasing both the number and the status of safety personnel in the organization, as well as strengthening safety operating procedures. In particular, NASA focused on overcoming structural impediments to communication internally, especially concerning potential shuttle problems (U.S. Congress, House Committee on Science 1986). Over time, however, NASA returned to a strong “culture of production” (Vaughan 2005, p. 43), emphasizing deadlines, schedules, and the avoidance of launch delays. This shift in emphasis was manifested in specific changes, such as a reduction in the number of safety personnel (U.S. Congress, House Committee on Science 2003, CAIB 2003, Vaughan 2005), a decline in the status of those safety jobs that remained (Vaughan 2005), a return to the decentralized structure that was implicated as a direct cause of the Challenger accident (Mahler and Hogan </a:t>
            </a:r>
            <a:r>
              <a:rPr lang="en-US" dirty="0" err="1"/>
              <a:t>Casamayou</a:t>
            </a:r>
            <a:r>
              <a:rPr lang="en-US" dirty="0"/>
              <a:t> 2009), and general turnover and loss of organizational knowledge associated with cost-cutting efforts (Vaughan 2005). All of these factors are related to organizational forgetting (</a:t>
            </a:r>
            <a:r>
              <a:rPr lang="en-US" dirty="0" err="1"/>
              <a:t>Argote</a:t>
            </a:r>
            <a:r>
              <a:rPr lang="en-US" dirty="0"/>
              <a:t> et al. 2003). In short, both external pressures (largely from public and regulatory agencies) and internal pressures (largely from concerns about reputation and the loss of lives) waned and were replaced with an attitude that the problems had been solved and that aggressive launch schedules and cost-cutting measures could resume. For NASA, launching more shuttles had several advantages, including meeting commitments to the international space station, reducing costs per mission, and responding to political demands from Congress. </a:t>
            </a:r>
          </a:p>
          <a:p>
            <a:endParaRPr lang="en-US" dirty="0"/>
          </a:p>
          <a:p>
            <a:r>
              <a:rPr lang="en-US" dirty="0"/>
              <a:t>Then, in 2003, the Columbia shuttle disintegrated on reentry to the Earth’s atmosphere. The technical cause was a piece of foam that broke off during launch, causing a hole in the left wing. Although this was suspected shortly after launch, further investigation was severely discouraged within NASA (CAIB 2003, </a:t>
            </a:r>
            <a:r>
              <a:rPr lang="en-US" dirty="0" err="1"/>
              <a:t>Bohmer</a:t>
            </a:r>
            <a:r>
              <a:rPr lang="en-US" dirty="0"/>
              <a:t> et al. 2004, Vaughan 2005). In fact, a request for additional information that would have helped to determine whether the foam strike had compromised the wing was cancelled. Following Columbia, a focus on safety was reestablished, causing the international space station deadline to be adjusted and the establishment of major organizational changes based on recommendations from the CAIB report (Beck and Plowman 2014). Yet even then, the “continuing pressures of the culture of production” returned as the memory of Columbia receded (Vaughan 2005, p. 52). </a:t>
            </a:r>
          </a:p>
          <a:p>
            <a:endParaRPr lang="en-US" dirty="0"/>
          </a:p>
          <a:p>
            <a:r>
              <a:rPr lang="en-US" dirty="0"/>
              <a:t>It is apparent that throughout the history of the shuttle program, NASA has cycled through periods where safety was of paramount importance and periods where efficiency was of paramount importance. We suggest that this was due largely to the difficulties inherent in maximizing both safety and efficiency, together with the occurrence of errors that produced significantly adverse and salient outcomes. What is fascinating about this story, which only emerges in retrospect, is the extent of the organizational memory loss that caused NASA to return to processes and structures that had been directly implicated in earlier problems, and which then contributed to a subsequent disaster. In theorizing these cycles, therefore, we focus on the complex processes of organizational learning and forgetting that were triggered by these serious errors. Beyond the distinct technical causes of the two shuttle crashes, it is the repeating organizational shifts in foci that produced them that are central to the oscillating patterns we observe.”</a:t>
            </a:r>
          </a:p>
        </p:txBody>
      </p:sp>
      <p:sp>
        <p:nvSpPr>
          <p:cNvPr id="4" name="Slide Number Placeholder 3"/>
          <p:cNvSpPr>
            <a:spLocks noGrp="1"/>
          </p:cNvSpPr>
          <p:nvPr>
            <p:ph type="sldNum" sz="quarter" idx="5"/>
          </p:nvPr>
        </p:nvSpPr>
        <p:spPr/>
        <p:txBody>
          <a:bodyPr/>
          <a:lstStyle/>
          <a:p>
            <a:fld id="{532DE0A2-EE0F-498D-ADB0-AC3CA6CA6332}" type="slidenum">
              <a:rPr lang="en-US" smtClean="0"/>
              <a:t>17</a:t>
            </a:fld>
            <a:endParaRPr lang="en-US"/>
          </a:p>
        </p:txBody>
      </p:sp>
    </p:spTree>
    <p:extLst>
      <p:ext uri="{BB962C8B-B14F-4D97-AF65-F5344CB8AC3E}">
        <p14:creationId xmlns:p14="http://schemas.microsoft.com/office/powerpoint/2010/main" val="113614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19</a:t>
            </a:fld>
            <a:endParaRPr lang="en-US"/>
          </a:p>
        </p:txBody>
      </p:sp>
    </p:spTree>
    <p:extLst>
      <p:ext uri="{BB962C8B-B14F-4D97-AF65-F5344CB8AC3E}">
        <p14:creationId xmlns:p14="http://schemas.microsoft.com/office/powerpoint/2010/main" val="391947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of preventing wrongdoing in the longer term through training and routines, KONE Corporation, after having been busted for its involvement in a price-fixing cartel in mid-00s (see: </a:t>
            </a:r>
            <a:r>
              <a:rPr lang="en-US" dirty="0">
                <a:hlinkClick r:id="rId3"/>
              </a:rPr>
              <a:t>https://www.nytimes.com/2007/02/21/business/worldbusiness/21iht-cartel.4677255.html</a:t>
            </a:r>
            <a:r>
              <a:rPr lang="en-US" dirty="0"/>
              <a:t>), set up a training scheme for all new (corporate) hires. KONE made them undergo an ethical training program where they taught new hires a set of routines regarding how to act, and how not to act, in a variety of situations requiring ethical considerations. You would not be allowed to sign a contract before successfully passing the program. Measures such as this can prevent wrongdoing as long as they are held up – though as the NASA example demonstrates, such routines are in danger of eroding over time. This erosion over time can potentially be alleviated through various forms of commemoration, be they physical reminders such as plaques or statues, different forms of organizational communication, or even events.</a:t>
            </a:r>
          </a:p>
        </p:txBody>
      </p:sp>
      <p:sp>
        <p:nvSpPr>
          <p:cNvPr id="4" name="Slide Number Placeholder 3"/>
          <p:cNvSpPr>
            <a:spLocks noGrp="1"/>
          </p:cNvSpPr>
          <p:nvPr>
            <p:ph type="sldNum" sz="quarter" idx="5"/>
          </p:nvPr>
        </p:nvSpPr>
        <p:spPr/>
        <p:txBody>
          <a:bodyPr/>
          <a:lstStyle/>
          <a:p>
            <a:fld id="{532DE0A2-EE0F-498D-ADB0-AC3CA6CA6332}" type="slidenum">
              <a:rPr lang="en-US" smtClean="0"/>
              <a:t>21</a:t>
            </a:fld>
            <a:endParaRPr lang="en-US"/>
          </a:p>
        </p:txBody>
      </p:sp>
    </p:spTree>
    <p:extLst>
      <p:ext uri="{BB962C8B-B14F-4D97-AF65-F5344CB8AC3E}">
        <p14:creationId xmlns:p14="http://schemas.microsoft.com/office/powerpoint/2010/main" val="87372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place the punishment on the top management. They are compensated for the risk (executive pay is in a different league than non-executive pay). They have a lot of influence on many of the things we know have a bearing on wrongdoing: incentive structures, administrative systems, hiring, power, </a:t>
            </a:r>
          </a:p>
        </p:txBody>
      </p:sp>
      <p:sp>
        <p:nvSpPr>
          <p:cNvPr id="4" name="Slide Number Placeholder 3"/>
          <p:cNvSpPr>
            <a:spLocks noGrp="1"/>
          </p:cNvSpPr>
          <p:nvPr>
            <p:ph type="sldNum" sz="quarter" idx="5"/>
          </p:nvPr>
        </p:nvSpPr>
        <p:spPr/>
        <p:txBody>
          <a:bodyPr/>
          <a:lstStyle/>
          <a:p>
            <a:fld id="{532DE0A2-EE0F-498D-ADB0-AC3CA6CA6332}" type="slidenum">
              <a:rPr lang="en-US" smtClean="0"/>
              <a:t>22</a:t>
            </a:fld>
            <a:endParaRPr lang="en-US"/>
          </a:p>
        </p:txBody>
      </p:sp>
    </p:spTree>
    <p:extLst>
      <p:ext uri="{BB962C8B-B14F-4D97-AF65-F5344CB8AC3E}">
        <p14:creationId xmlns:p14="http://schemas.microsoft.com/office/powerpoint/2010/main" val="81367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quick starting points for studying (cases of) corporate wrongdoing that could be useful for an MSc thesis for instance.</a:t>
            </a:r>
          </a:p>
        </p:txBody>
      </p:sp>
      <p:sp>
        <p:nvSpPr>
          <p:cNvPr id="4" name="Slide Number Placeholder 3"/>
          <p:cNvSpPr>
            <a:spLocks noGrp="1"/>
          </p:cNvSpPr>
          <p:nvPr>
            <p:ph type="sldNum" sz="quarter" idx="5"/>
          </p:nvPr>
        </p:nvSpPr>
        <p:spPr/>
        <p:txBody>
          <a:bodyPr/>
          <a:lstStyle/>
          <a:p>
            <a:fld id="{532DE0A2-EE0F-498D-ADB0-AC3CA6CA6332}" type="slidenum">
              <a:rPr lang="en-US" smtClean="0"/>
              <a:t>23</a:t>
            </a:fld>
            <a:endParaRPr lang="en-US"/>
          </a:p>
        </p:txBody>
      </p:sp>
    </p:spTree>
    <p:extLst>
      <p:ext uri="{BB962C8B-B14F-4D97-AF65-F5344CB8AC3E}">
        <p14:creationId xmlns:p14="http://schemas.microsoft.com/office/powerpoint/2010/main" val="267373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an some interesting detail on the Thalidomide case, see the following clip: https://www.youtube.com/watch?v=4wIBCoxuOJ0&amp;t=228s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E0A2-EE0F-498D-ADB0-AC3CA6CA63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08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on whistleblowing, qui tam laws, and consequences, check out the story of Eric Ben-</a:t>
            </a:r>
            <a:r>
              <a:rPr lang="en-US" dirty="0" err="1"/>
              <a:t>Artzi</a:t>
            </a:r>
            <a:r>
              <a:rPr lang="en-US" dirty="0"/>
              <a:t> who blew the whistle on Deutsche Bank: </a:t>
            </a:r>
          </a:p>
          <a:p>
            <a:r>
              <a:rPr lang="en-US" dirty="0">
                <a:hlinkClick r:id="rId3"/>
              </a:rPr>
              <a:t>https://www.ft.com/content/c5059fd2-6881-11e6-ae5b-a7cc5dd5a28c</a:t>
            </a:r>
            <a:endParaRPr lang="en-US" dirty="0"/>
          </a:p>
          <a:p>
            <a:r>
              <a:rPr lang="en-US" dirty="0"/>
              <a:t>https://www.ft.com/content/b43d2d96-652a-11e6-8310-ecf0bddad227 </a:t>
            </a:r>
          </a:p>
          <a:p>
            <a:r>
              <a:rPr lang="en-US" dirty="0">
                <a:hlinkClick r:id="rId4"/>
              </a:rPr>
              <a:t>https://www.theguardian.com/business/2016/aug/18/desutsche-bank-whistleblower-turns-down-award</a:t>
            </a:r>
            <a:endParaRPr lang="en-US" dirty="0"/>
          </a:p>
          <a:p>
            <a:endParaRPr lang="en-US" dirty="0"/>
          </a:p>
          <a:p>
            <a:r>
              <a:rPr lang="en-US" dirty="0"/>
              <a:t>An interesting TED Talk on whistleblowing at </a:t>
            </a:r>
            <a:r>
              <a:rPr lang="en-US" dirty="0" err="1"/>
              <a:t>Theranos</a:t>
            </a:r>
            <a:r>
              <a:rPr lang="en-US" dirty="0"/>
              <a:t>: https://www.youtube.com/watch?v=vMQlj9TZQfE </a:t>
            </a:r>
          </a:p>
          <a:p>
            <a:endParaRPr lang="en-US" dirty="0"/>
          </a:p>
          <a:p>
            <a:r>
              <a:rPr lang="en-US" dirty="0"/>
              <a:t>Academic stuff: </a:t>
            </a:r>
            <a:r>
              <a:rPr lang="en-US" dirty="0" err="1"/>
              <a:t>Kaptein</a:t>
            </a:r>
            <a:r>
              <a:rPr lang="en-US" dirty="0"/>
              <a:t>, 2011; Kenny, 2017; Kenny et al., 2018</a:t>
            </a:r>
          </a:p>
          <a:p>
            <a:endParaRPr lang="en-US" dirty="0"/>
          </a:p>
          <a:p>
            <a:r>
              <a:rPr lang="en-US" dirty="0"/>
              <a:t>The biggest whistleblower payout to date: Total $250 million split between four whistleblowers, for wrongful marketing of drugs. Company: GlaxoSmithKline ($3 billion fine). 2012.</a:t>
            </a:r>
          </a:p>
          <a:p>
            <a:r>
              <a:rPr lang="en-US" dirty="0"/>
              <a:t>The biggest whistleblower payout to a single person: $114 million, unknown case. 2020.</a:t>
            </a:r>
          </a:p>
          <a:p>
            <a:endParaRPr lang="en-US" dirty="0"/>
          </a:p>
          <a:p>
            <a:r>
              <a:rPr lang="en-US" dirty="0"/>
              <a:t>Enron whistleblower Sherron Watkins, after 20 years, still struggles to find a corporate job in the US (see e.g. https://www.wsj.com/articles/former-enron-executive-sec-whistleblower-program-is-a-game-changer-11625662801?mod=article_relatedinline)</a:t>
            </a:r>
          </a:p>
        </p:txBody>
      </p:sp>
      <p:sp>
        <p:nvSpPr>
          <p:cNvPr id="4" name="Slide Number Placeholder 3"/>
          <p:cNvSpPr>
            <a:spLocks noGrp="1"/>
          </p:cNvSpPr>
          <p:nvPr>
            <p:ph type="sldNum" sz="quarter" idx="5"/>
          </p:nvPr>
        </p:nvSpPr>
        <p:spPr/>
        <p:txBody>
          <a:bodyPr/>
          <a:lstStyle/>
          <a:p>
            <a:fld id="{532DE0A2-EE0F-498D-ADB0-AC3CA6CA6332}" type="slidenum">
              <a:rPr lang="en-US" smtClean="0"/>
              <a:t>7</a:t>
            </a:fld>
            <a:endParaRPr lang="en-US"/>
          </a:p>
        </p:txBody>
      </p:sp>
    </p:spTree>
    <p:extLst>
      <p:ext uri="{BB962C8B-B14F-4D97-AF65-F5344CB8AC3E}">
        <p14:creationId xmlns:p14="http://schemas.microsoft.com/office/powerpoint/2010/main" val="371616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in Jackson et al.: US firms between 2006-2012, linking KLD data to the reputation index of Fortune’s World’s Most Admired Companies. This amounts to 1,776 firm-year observations</a:t>
            </a:r>
          </a:p>
        </p:txBody>
      </p:sp>
      <p:sp>
        <p:nvSpPr>
          <p:cNvPr id="4" name="Slide Number Placeholder 3"/>
          <p:cNvSpPr>
            <a:spLocks noGrp="1"/>
          </p:cNvSpPr>
          <p:nvPr>
            <p:ph type="sldNum" sz="quarter" idx="5"/>
          </p:nvPr>
        </p:nvSpPr>
        <p:spPr/>
        <p:txBody>
          <a:bodyPr/>
          <a:lstStyle/>
          <a:p>
            <a:fld id="{532DE0A2-EE0F-498D-ADB0-AC3CA6CA6332}" type="slidenum">
              <a:rPr lang="en-US" smtClean="0"/>
              <a:t>9</a:t>
            </a:fld>
            <a:endParaRPr lang="en-US"/>
          </a:p>
        </p:txBody>
      </p:sp>
    </p:spTree>
    <p:extLst>
      <p:ext uri="{BB962C8B-B14F-4D97-AF65-F5344CB8AC3E}">
        <p14:creationId xmlns:p14="http://schemas.microsoft.com/office/powerpoint/2010/main" val="321824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Punishments like imprisonment for individuals do occur, like in the case of the VW scandal, but it would appear they are less common now than they used to be. Take financial scandals for example. In the turn-of-the-decade financial crisis, 47 individuals went to prison (</a:t>
            </a:r>
            <a:r>
              <a:rPr lang="en-US" dirty="0">
                <a:hlinkClick r:id="rId3"/>
              </a:rPr>
              <a:t>https://ig.ft.com/jailed-bankers/</a:t>
            </a:r>
            <a:r>
              <a:rPr lang="en-US" dirty="0"/>
              <a:t>); in comparison, in the much less serious savings and loans crisis of the 80s, more than 1,000 bankers were convicted. </a:t>
            </a:r>
            <a:r>
              <a:rPr lang="en-US" dirty="0">
                <a:hlinkClick r:id="rId4"/>
              </a:rPr>
              <a:t>https://www.nytimes.com/2014/05/04/magazine/only-one-top-banker-jail-financial-crisis.html</a:t>
            </a:r>
            <a:r>
              <a:rPr lang="en-US" dirty="0"/>
              <a:t>).</a:t>
            </a:r>
          </a:p>
          <a:p>
            <a:endParaRPr lang="en-US" dirty="0"/>
          </a:p>
          <a:p>
            <a:r>
              <a:rPr lang="en-US" dirty="0"/>
              <a:t>In many famous cases of irresponsibility, such as the Wells Fargo cross-selling scandal, the companies in question enter into deferred prosecution arrangements or non-prosecution agreements. That means there will be little judicial oversight, no one gets prosecuted, the companies pay (usually paltry) fines, and the companies make “soft” commitments such as codes of conduct to not repeat the foul play. Very often they do, however, as research by Brandon Garrett (2014) shows.</a:t>
            </a:r>
          </a:p>
          <a:p>
            <a:endParaRPr lang="en-US" dirty="0"/>
          </a:p>
          <a:p>
            <a:r>
              <a:rPr lang="en-US" dirty="0"/>
              <a:t>Boycotts are sometimes effective, but also tend to be short-lived, very narrow in scope, and selective (they almost only affect firms with a consumer interface). However, research on social movements tells us that public pressure on relevant, influential stakeholders like large shareholders or regulators can be very effective. But it remains issue-specific still, and there is a fair bit of voodoo in how some cases ignite public interest while others do not. </a:t>
            </a:r>
          </a:p>
          <a:p>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10</a:t>
            </a:fld>
            <a:endParaRPr lang="en-US"/>
          </a:p>
        </p:txBody>
      </p:sp>
    </p:spTree>
    <p:extLst>
      <p:ext uri="{BB962C8B-B14F-4D97-AF65-F5344CB8AC3E}">
        <p14:creationId xmlns:p14="http://schemas.microsoft.com/office/powerpoint/2010/main" val="7212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more detailed account, see the lecture reading (</a:t>
            </a:r>
            <a:r>
              <a:rPr lang="en-US" dirty="0" err="1"/>
              <a:t>Hersel</a:t>
            </a:r>
            <a:r>
              <a:rPr lang="en-US" dirty="0"/>
              <a:t> et al., 2019)</a:t>
            </a:r>
          </a:p>
        </p:txBody>
      </p:sp>
      <p:sp>
        <p:nvSpPr>
          <p:cNvPr id="4" name="Slide Number Placeholder 3"/>
          <p:cNvSpPr>
            <a:spLocks noGrp="1"/>
          </p:cNvSpPr>
          <p:nvPr>
            <p:ph type="sldNum" sz="quarter" idx="5"/>
          </p:nvPr>
        </p:nvSpPr>
        <p:spPr/>
        <p:txBody>
          <a:bodyPr/>
          <a:lstStyle/>
          <a:p>
            <a:fld id="{532DE0A2-EE0F-498D-ADB0-AC3CA6CA6332}" type="slidenum">
              <a:rPr lang="en-US" smtClean="0"/>
              <a:t>12</a:t>
            </a:fld>
            <a:endParaRPr lang="en-US"/>
          </a:p>
        </p:txBody>
      </p:sp>
    </p:spTree>
    <p:extLst>
      <p:ext uri="{BB962C8B-B14F-4D97-AF65-F5344CB8AC3E}">
        <p14:creationId xmlns:p14="http://schemas.microsoft.com/office/powerpoint/2010/main" val="165262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Neste Oil has successfully managed its reputation after it was challenged by a number of stakeholders – Greenpeace at the vanguard – for its use of palm oil for biofuels. Initially, in the mid- to </a:t>
            </a:r>
            <a:r>
              <a:rPr lang="en-GB" dirty="0" err="1"/>
              <a:t>lateish</a:t>
            </a:r>
            <a:r>
              <a:rPr lang="en-GB" dirty="0"/>
              <a:t> 00s, Neste took a standoffish stance to challenges to its use of palm oil, butting heads with Greenpeace on several occasions. This culminated in Neste being declared as one of the six worst companies in the world by Greenpeace in 2011, due to the damage palm oil plantations incur on rain forests. Around the time of this nomination, Neste changed tactics, becoming much more reconciliatory.</a:t>
            </a:r>
          </a:p>
          <a:p>
            <a:endParaRPr lang="en-GB" dirty="0"/>
          </a:p>
          <a:p>
            <a:r>
              <a:rPr lang="en-GB" dirty="0"/>
              <a:t>Whenever Neste has been called out for irresponsibility related to its biofuel operations (by e.g. </a:t>
            </a:r>
            <a:r>
              <a:rPr lang="en-GB" dirty="0" err="1"/>
              <a:t>Finnwatch</a:t>
            </a:r>
            <a:r>
              <a:rPr lang="en-GB" dirty="0"/>
              <a:t> or Greenpeace), for instance, </a:t>
            </a:r>
            <a:r>
              <a:rPr lang="en-GB" dirty="0" err="1"/>
              <a:t>labor</a:t>
            </a:r>
            <a:r>
              <a:rPr lang="en-GB" dirty="0"/>
              <a:t> issues at its suppliers’ palm oil plantations, it has declared its intention to investigate the matter as well as to cooperate with whoever called them out. (Discovery). Furthermore, Neste has always openly admitted that despite its best efforts, problems may occasionally occur, and that it would deal with them duly (Explanation and Penance). Subsequently, Neste has taken the necessary actions to deal with the problem once it has been properly identified and delineated; such actions might have been a warning to or blacklisting of a supplier responsible for the violations, and/or stricter monitoring of its supply chain (Rehabilitation). As a consequence of this change of tactics, Neste has had a far easier time with watchdog organizations and reputational issues. Whether or not, or the degree to which its activities have been impacted is another question.</a:t>
            </a:r>
          </a:p>
          <a:p>
            <a:endParaRPr lang="en-GB" dirty="0"/>
          </a:p>
          <a:p>
            <a:r>
              <a:rPr lang="en-GB" dirty="0"/>
              <a:t>Source: Gustafsson, Clemente &amp; Rintamäki, 2015.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86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14</a:t>
            </a:fld>
            <a:endParaRPr lang="en-US"/>
          </a:p>
        </p:txBody>
      </p:sp>
    </p:spTree>
    <p:extLst>
      <p:ext uri="{BB962C8B-B14F-4D97-AF65-F5344CB8AC3E}">
        <p14:creationId xmlns:p14="http://schemas.microsoft.com/office/powerpoint/2010/main" val="351907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VW, see: </a:t>
            </a:r>
            <a:r>
              <a:rPr lang="en-US" dirty="0">
                <a:hlinkClick r:id="rId3"/>
              </a:rPr>
              <a:t>https://arstechnica.com/cars/2017/09/volkswagens-emissions-cheating-scandal-has-a-long-complicated-history/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2DE0A2-EE0F-498D-ADB0-AC3CA6CA6332}" type="slidenum">
              <a:rPr lang="en-US" smtClean="0"/>
              <a:t>15</a:t>
            </a:fld>
            <a:endParaRPr lang="en-US"/>
          </a:p>
        </p:txBody>
      </p:sp>
    </p:spTree>
    <p:extLst>
      <p:ext uri="{BB962C8B-B14F-4D97-AF65-F5344CB8AC3E}">
        <p14:creationId xmlns:p14="http://schemas.microsoft.com/office/powerpoint/2010/main" val="106318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rundown of why we forget collectively goes like this. At the beginning, we have the even of corporate irresponsibility itself, which – as we know – emerges based on observer attribution: the perceived harm, the attention the event attracts (partly based on the amount of harm), and the way the blame is attributed. </a:t>
            </a:r>
          </a:p>
          <a:p>
            <a:endParaRPr lang="en-US" dirty="0"/>
          </a:p>
          <a:p>
            <a:r>
              <a:rPr lang="en-US" dirty="0"/>
              <a:t>This leads to a community, or communities, of stakeholders emerging with shared understandings of what happened. These are called mnemonic communities. These communities can involve e.g. those affected by the event, members of the focal organization, and members of the public who follow the event. </a:t>
            </a:r>
          </a:p>
          <a:p>
            <a:endParaRPr lang="en-US" dirty="0"/>
          </a:p>
          <a:p>
            <a:r>
              <a:rPr lang="en-US" dirty="0"/>
              <a:t>Simultaneously, the event itself creates material mnemonic traces of the event, such as a burning oil platform and toxic seawater in the case of the BP Deepwater Horizon spill. Over time, mnemonic communities also generate mnemonic traces, such as pictures, narratives, news stories, blog entries, twitter posts etc. </a:t>
            </a:r>
          </a:p>
          <a:p>
            <a:endParaRPr lang="en-US" dirty="0"/>
          </a:p>
          <a:p>
            <a:r>
              <a:rPr lang="en-US" dirty="0"/>
              <a:t>Mnemonic communities, through interactions with various types of mnemonic traces, generate and sustain a collective memory of the event (there is nothing mystical about collective memory; it simply refers to a collectively shared framework for understanding a past event). </a:t>
            </a:r>
          </a:p>
          <a:p>
            <a:endParaRPr lang="en-US" dirty="0"/>
          </a:p>
          <a:p>
            <a:r>
              <a:rPr lang="en-US" dirty="0"/>
              <a:t>Firms often have a hand in just how quickly and how thoroughly we forget about these events; by forgetting, I mean ceasing to influence our thinking and decisions. Traces of such events always remain in the </a:t>
            </a:r>
            <a:r>
              <a:rPr lang="en-US" dirty="0" err="1"/>
              <a:t>aether</a:t>
            </a:r>
            <a:r>
              <a:rPr lang="en-US" dirty="0"/>
              <a:t>. Firms often try to manipulate our understandings of the irresponsibility event immediately at the outset. BP, for instance, consistently lied about the magnitude of the leak, playing down its extent in an attempt to mislead the public and the regulators. Over time, firms may also try to silence various types of mnemonic communities through e.g. litigation, as has been the case in Shell’s activities and conflicts in Nigeria. They may also try to undermine mnemonic traces by e.g. destroying traces such as company documents (BP’s partner Halliburton was found to have done this in connection to the Deepwater Horizon oil spill) or by shifting or discrediting existing narratives of the past, like Exxon has recently done in its social media advertising campaigns denying its prior knowledge of global warming.</a:t>
            </a:r>
          </a:p>
          <a:p>
            <a:endParaRPr lang="en-US" dirty="0"/>
          </a:p>
          <a:p>
            <a:r>
              <a:rPr lang="en-US" dirty="0"/>
              <a:t>It should be emphasized that firms may conduct this type of forgetting work with long-term *intentions* or not; it’s the consequences that matter. Such work may also not be particularly malicious; it may be ‘rational’ from the firm’s perspective, and attempts at moving on from an uncomfortable, stressful situation that may also stigmatize many employees who had no stock in the event whatsoever. It should also be noted that the agency of firms is limited in many ways. The stakeholders will try to push their narratives as well. Similarly, the cultural situation – what are the norms, values etc. at that point of time – partly determines what sorts of narratives are resonant (meaningful, appropriate etc.). Thus forgetting work is only one of the forces influencing the outcome of these mnemonic processes </a:t>
            </a:r>
          </a:p>
          <a:p>
            <a:endParaRPr lang="en-US" dirty="0"/>
          </a:p>
          <a:p>
            <a:r>
              <a:rPr lang="en-US" dirty="0"/>
              <a:t>At any rate, as a consequence of this forgetting work, over time we tend to end up with reconfigured understandings of the past where the severity or magnitude of past wrongdoing is downplayed and eventually forgotten, leading to new events of corporate irresponsibility. The ability of both firms and societies to learn from past mistakes is hindered.</a:t>
            </a:r>
          </a:p>
        </p:txBody>
      </p:sp>
      <p:sp>
        <p:nvSpPr>
          <p:cNvPr id="4" name="Slide Number Placeholder 3"/>
          <p:cNvSpPr>
            <a:spLocks noGrp="1"/>
          </p:cNvSpPr>
          <p:nvPr>
            <p:ph type="sldNum" sz="quarter" idx="5"/>
          </p:nvPr>
        </p:nvSpPr>
        <p:spPr/>
        <p:txBody>
          <a:bodyPr/>
          <a:lstStyle/>
          <a:p>
            <a:fld id="{532DE0A2-EE0F-498D-ADB0-AC3CA6CA6332}" type="slidenum">
              <a:rPr lang="en-US" smtClean="0"/>
              <a:t>16</a:t>
            </a:fld>
            <a:endParaRPr lang="en-US"/>
          </a:p>
        </p:txBody>
      </p:sp>
    </p:spTree>
    <p:extLst>
      <p:ext uri="{BB962C8B-B14F-4D97-AF65-F5344CB8AC3E}">
        <p14:creationId xmlns:p14="http://schemas.microsoft.com/office/powerpoint/2010/main" val="161212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CE5C1D-CF35-4C24-98B4-B66765AF8D2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Alaotsikko 2">
            <a:extLst>
              <a:ext uri="{FF2B5EF4-FFF2-40B4-BE49-F238E27FC236}">
                <a16:creationId xmlns:a16="http://schemas.microsoft.com/office/drawing/2014/main" id="{15E481CF-7D4B-4A9B-85AA-9321BD20A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Päivämäärän paikkamerkki 3">
            <a:extLst>
              <a:ext uri="{FF2B5EF4-FFF2-40B4-BE49-F238E27FC236}">
                <a16:creationId xmlns:a16="http://schemas.microsoft.com/office/drawing/2014/main" id="{58A08D0E-6AB5-4DC0-B067-932178E91530}"/>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5" name="Alatunnisteen paikkamerkki 4">
            <a:extLst>
              <a:ext uri="{FF2B5EF4-FFF2-40B4-BE49-F238E27FC236}">
                <a16:creationId xmlns:a16="http://schemas.microsoft.com/office/drawing/2014/main" id="{B2715C39-677A-4C75-AA90-1610E9EA19A8}"/>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A219B02F-DA4A-4CCC-A64C-A28995512DC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37029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B2D19-2824-41CC-A502-CCD995033290}"/>
              </a:ext>
            </a:extLst>
          </p:cNvPr>
          <p:cNvSpPr>
            <a:spLocks noGrp="1"/>
          </p:cNvSpPr>
          <p:nvPr>
            <p:ph type="title"/>
          </p:nvPr>
        </p:nvSpPr>
        <p:spPr/>
        <p:txBody>
          <a:bodyPr/>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C58C3AEE-5F38-40E0-B5C2-EC52025EC6D8}"/>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07B585A2-BF96-4A91-B184-9910D87E160C}"/>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5" name="Alatunnisteen paikkamerkki 4">
            <a:extLst>
              <a:ext uri="{FF2B5EF4-FFF2-40B4-BE49-F238E27FC236}">
                <a16:creationId xmlns:a16="http://schemas.microsoft.com/office/drawing/2014/main" id="{BD7C0103-3784-4BD6-B4E8-57D770000013}"/>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B3804BE8-CDB4-4F43-97C9-4FEEEB8F1B5E}"/>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23925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454134C-FB79-4FA5-B495-8A60D872A720}"/>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Pystysuoran tekstin paikkamerkki 2">
            <a:extLst>
              <a:ext uri="{FF2B5EF4-FFF2-40B4-BE49-F238E27FC236}">
                <a16:creationId xmlns:a16="http://schemas.microsoft.com/office/drawing/2014/main" id="{4FA2D18C-F7A2-4D55-8148-87A3A327EEB6}"/>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2EBD5897-1ABE-4921-B3AB-20A0CA504D56}"/>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5" name="Alatunnisteen paikkamerkki 4">
            <a:extLst>
              <a:ext uri="{FF2B5EF4-FFF2-40B4-BE49-F238E27FC236}">
                <a16:creationId xmlns:a16="http://schemas.microsoft.com/office/drawing/2014/main" id="{FC1634AE-809C-415B-9D1E-FF700456AB39}"/>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DAB2D2B0-D70C-4F6C-B7DB-767996AB34B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22338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820303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630064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655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21265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28/03/2022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65604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28/03/2022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39444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28/03/2022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99055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64079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D335AE-6CE6-450E-B493-467FDF714AB0}"/>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A452139D-7782-432A-A53D-7C7DDE748704}"/>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37E3C919-04BE-44E6-8F42-4C7C4D434787}"/>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5" name="Alatunnisteen paikkamerkki 4">
            <a:extLst>
              <a:ext uri="{FF2B5EF4-FFF2-40B4-BE49-F238E27FC236}">
                <a16:creationId xmlns:a16="http://schemas.microsoft.com/office/drawing/2014/main" id="{2B2A4A2E-8B72-4C57-BDBE-64EE545BABF5}"/>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7C5BC250-056E-4BE5-B890-640D96430307}"/>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030201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153305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776485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45426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D1391-650A-4DA1-9245-65732580B51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kstin paikkamerkki 2">
            <a:extLst>
              <a:ext uri="{FF2B5EF4-FFF2-40B4-BE49-F238E27FC236}">
                <a16:creationId xmlns:a16="http://schemas.microsoft.com/office/drawing/2014/main" id="{A2F81587-4F1B-4936-BC3F-53DD257C1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D805E6C6-BF28-4DEA-B528-C11D3CAEB0B4}"/>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5" name="Alatunnisteen paikkamerkki 4">
            <a:extLst>
              <a:ext uri="{FF2B5EF4-FFF2-40B4-BE49-F238E27FC236}">
                <a16:creationId xmlns:a16="http://schemas.microsoft.com/office/drawing/2014/main" id="{548A07D3-CD6C-4886-8A91-23E47B64892A}"/>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1E59A5C2-8E3F-4159-A4A5-E332329ED91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91833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AD791-1E33-4595-BA86-836A91C05D07}"/>
              </a:ext>
            </a:extLst>
          </p:cNvPr>
          <p:cNvSpPr>
            <a:spLocks noGrp="1"/>
          </p:cNvSpPr>
          <p:nvPr>
            <p:ph type="title"/>
          </p:nvPr>
        </p:nvSpPr>
        <p:spPr/>
        <p:txBody>
          <a:bodyPr/>
          <a:lstStyle/>
          <a:p>
            <a:r>
              <a:rPr lang="fi-FI"/>
              <a:t>Muokkaa ots. perustyyl. napsautt.</a:t>
            </a:r>
            <a:endParaRPr lang="en-US"/>
          </a:p>
        </p:txBody>
      </p:sp>
      <p:sp>
        <p:nvSpPr>
          <p:cNvPr id="3" name="Sisällön paikkamerkki 2">
            <a:extLst>
              <a:ext uri="{FF2B5EF4-FFF2-40B4-BE49-F238E27FC236}">
                <a16:creationId xmlns:a16="http://schemas.microsoft.com/office/drawing/2014/main" id="{6052F978-123A-4915-B786-858D5ED026D9}"/>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a:extLst>
              <a:ext uri="{FF2B5EF4-FFF2-40B4-BE49-F238E27FC236}">
                <a16:creationId xmlns:a16="http://schemas.microsoft.com/office/drawing/2014/main" id="{45A7900E-26F3-4746-A158-109FCA1F5273}"/>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Päivämäärän paikkamerkki 4">
            <a:extLst>
              <a:ext uri="{FF2B5EF4-FFF2-40B4-BE49-F238E27FC236}">
                <a16:creationId xmlns:a16="http://schemas.microsoft.com/office/drawing/2014/main" id="{1558A91B-648B-459B-83AD-4A0AD49C6115}"/>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6" name="Alatunnisteen paikkamerkki 5">
            <a:extLst>
              <a:ext uri="{FF2B5EF4-FFF2-40B4-BE49-F238E27FC236}">
                <a16:creationId xmlns:a16="http://schemas.microsoft.com/office/drawing/2014/main" id="{62EB5874-9F4F-4458-AB8B-83E4A69BAEB2}"/>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F338733D-2D10-424C-97C4-629A0D9C7F75}"/>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99825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1CAC4-44E0-45DB-A6E8-AF3939E44E5E}"/>
              </a:ext>
            </a:extLst>
          </p:cNvPr>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2C7BDCFB-EB1A-40B8-86C5-FEACFD7C37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2EA9A5A3-E071-42EB-957D-CF36511EF08C}"/>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kstin paikkamerkki 4">
            <a:extLst>
              <a:ext uri="{FF2B5EF4-FFF2-40B4-BE49-F238E27FC236}">
                <a16:creationId xmlns:a16="http://schemas.microsoft.com/office/drawing/2014/main" id="{4C769C04-2A7D-41D4-BDFA-CC486DDC1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522294E8-923D-44B8-807E-CBB29E941137}"/>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Päivämäärän paikkamerkki 6">
            <a:extLst>
              <a:ext uri="{FF2B5EF4-FFF2-40B4-BE49-F238E27FC236}">
                <a16:creationId xmlns:a16="http://schemas.microsoft.com/office/drawing/2014/main" id="{1617C026-8FD7-4971-88AB-305796DCEF92}"/>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8" name="Alatunnisteen paikkamerkki 7">
            <a:extLst>
              <a:ext uri="{FF2B5EF4-FFF2-40B4-BE49-F238E27FC236}">
                <a16:creationId xmlns:a16="http://schemas.microsoft.com/office/drawing/2014/main" id="{19E6F8BF-0FF0-4AB8-8649-67998CFAAAAD}"/>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47E077A6-0C65-44D5-9679-27DE0264C4C8}"/>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6741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677B43-6442-4C89-854E-B5727E74F006}"/>
              </a:ext>
            </a:extLst>
          </p:cNvPr>
          <p:cNvSpPr>
            <a:spLocks noGrp="1"/>
          </p:cNvSpPr>
          <p:nvPr>
            <p:ph type="title"/>
          </p:nvPr>
        </p:nvSpPr>
        <p:spPr/>
        <p:txBody>
          <a:bodyPr/>
          <a:lstStyle/>
          <a:p>
            <a:r>
              <a:rPr lang="fi-FI"/>
              <a:t>Muokkaa ots. perustyyl. napsautt.</a:t>
            </a:r>
            <a:endParaRPr lang="en-US"/>
          </a:p>
        </p:txBody>
      </p:sp>
      <p:sp>
        <p:nvSpPr>
          <p:cNvPr id="3" name="Päivämäärän paikkamerkki 2">
            <a:extLst>
              <a:ext uri="{FF2B5EF4-FFF2-40B4-BE49-F238E27FC236}">
                <a16:creationId xmlns:a16="http://schemas.microsoft.com/office/drawing/2014/main" id="{ADD8C2EC-DB3D-449B-991D-D4844747288B}"/>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4" name="Alatunnisteen paikkamerkki 3">
            <a:extLst>
              <a:ext uri="{FF2B5EF4-FFF2-40B4-BE49-F238E27FC236}">
                <a16:creationId xmlns:a16="http://schemas.microsoft.com/office/drawing/2014/main" id="{ADEB6E59-6F51-4257-B113-074AE36315CA}"/>
              </a:ext>
            </a:extLst>
          </p:cNvPr>
          <p:cNvSpPr>
            <a:spLocks noGrp="1"/>
          </p:cNvSpPr>
          <p:nvPr>
            <p:ph type="ftr" sz="quarter" idx="11"/>
          </p:nvPr>
        </p:nvSpPr>
        <p:spPr/>
        <p:txBody>
          <a:bodyPr/>
          <a:lstStyle/>
          <a:p>
            <a:endParaRPr lang="en-US"/>
          </a:p>
        </p:txBody>
      </p:sp>
      <p:sp>
        <p:nvSpPr>
          <p:cNvPr id="5" name="Dian numeron paikkamerkki 4">
            <a:extLst>
              <a:ext uri="{FF2B5EF4-FFF2-40B4-BE49-F238E27FC236}">
                <a16:creationId xmlns:a16="http://schemas.microsoft.com/office/drawing/2014/main" id="{B0133B9F-B0EA-4E15-8392-A99E4818E1AE}"/>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2775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BA36A73-1A4E-4204-9714-2CC886D51591}"/>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3" name="Alatunnisteen paikkamerkki 2">
            <a:extLst>
              <a:ext uri="{FF2B5EF4-FFF2-40B4-BE49-F238E27FC236}">
                <a16:creationId xmlns:a16="http://schemas.microsoft.com/office/drawing/2014/main" id="{B28A5076-EC41-4F08-875E-72B3D0EFD0F8}"/>
              </a:ext>
            </a:extLst>
          </p:cNvPr>
          <p:cNvSpPr>
            <a:spLocks noGrp="1"/>
          </p:cNvSpPr>
          <p:nvPr>
            <p:ph type="ftr" sz="quarter" idx="11"/>
          </p:nvPr>
        </p:nvSpPr>
        <p:spPr/>
        <p:txBody>
          <a:bodyPr/>
          <a:lstStyle/>
          <a:p>
            <a:endParaRPr lang="en-US"/>
          </a:p>
        </p:txBody>
      </p:sp>
      <p:sp>
        <p:nvSpPr>
          <p:cNvPr id="4" name="Dian numeron paikkamerkki 3">
            <a:extLst>
              <a:ext uri="{FF2B5EF4-FFF2-40B4-BE49-F238E27FC236}">
                <a16:creationId xmlns:a16="http://schemas.microsoft.com/office/drawing/2014/main" id="{1668E4CA-8F61-4DC5-99F5-D6D62B43336D}"/>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106330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AFC0EC-3269-41E9-AF1C-CAE11136C50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Sisällön paikkamerkki 2">
            <a:extLst>
              <a:ext uri="{FF2B5EF4-FFF2-40B4-BE49-F238E27FC236}">
                <a16:creationId xmlns:a16="http://schemas.microsoft.com/office/drawing/2014/main" id="{402CB162-899A-4D20-ACAD-20CC2BB6F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kstin paikkamerkki 3">
            <a:extLst>
              <a:ext uri="{FF2B5EF4-FFF2-40B4-BE49-F238E27FC236}">
                <a16:creationId xmlns:a16="http://schemas.microsoft.com/office/drawing/2014/main" id="{752D8303-BB0E-4BEA-A5DC-C415E1065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DAE44115-5FA2-4DE8-98B4-0792E98BACD3}"/>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6" name="Alatunnisteen paikkamerkki 5">
            <a:extLst>
              <a:ext uri="{FF2B5EF4-FFF2-40B4-BE49-F238E27FC236}">
                <a16:creationId xmlns:a16="http://schemas.microsoft.com/office/drawing/2014/main" id="{AD5032AC-0FE5-4EF5-91B8-45C120C6E6BA}"/>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DF27509A-92E7-442D-BBB9-2FE61ADCE697}"/>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342160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817DE7-731F-44DA-B42C-16560B82A63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Kuvan paikkamerkki 2">
            <a:extLst>
              <a:ext uri="{FF2B5EF4-FFF2-40B4-BE49-F238E27FC236}">
                <a16:creationId xmlns:a16="http://schemas.microsoft.com/office/drawing/2014/main" id="{2BA047E5-88C2-4CAA-B564-CBED5A065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a:extLst>
              <a:ext uri="{FF2B5EF4-FFF2-40B4-BE49-F238E27FC236}">
                <a16:creationId xmlns:a16="http://schemas.microsoft.com/office/drawing/2014/main" id="{AA2740AA-F4CF-49FF-9132-23FAA738E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3BF487D1-AF85-4AEF-A2E3-BFA36DE36263}"/>
              </a:ext>
            </a:extLst>
          </p:cNvPr>
          <p:cNvSpPr>
            <a:spLocks noGrp="1"/>
          </p:cNvSpPr>
          <p:nvPr>
            <p:ph type="dt" sz="half" idx="10"/>
          </p:nvPr>
        </p:nvSpPr>
        <p:spPr/>
        <p:txBody>
          <a:bodyPr/>
          <a:lstStyle/>
          <a:p>
            <a:fld id="{2ADCD045-8E7E-4C5F-BF4A-1397DF818526}" type="datetimeFigureOut">
              <a:rPr lang="en-US" smtClean="0"/>
              <a:t>3/28/2022</a:t>
            </a:fld>
            <a:endParaRPr lang="en-US"/>
          </a:p>
        </p:txBody>
      </p:sp>
      <p:sp>
        <p:nvSpPr>
          <p:cNvPr id="6" name="Alatunnisteen paikkamerkki 5">
            <a:extLst>
              <a:ext uri="{FF2B5EF4-FFF2-40B4-BE49-F238E27FC236}">
                <a16:creationId xmlns:a16="http://schemas.microsoft.com/office/drawing/2014/main" id="{469BCDC1-6E50-4570-A6EC-15BD623D9959}"/>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D8D89F13-F2F4-4AA6-BA3A-7F8758A1040C}"/>
              </a:ext>
            </a:extLst>
          </p:cNvPr>
          <p:cNvSpPr>
            <a:spLocks noGrp="1"/>
          </p:cNvSpPr>
          <p:nvPr>
            <p:ph type="sldNum" sz="quarter" idx="12"/>
          </p:nvPr>
        </p:nvSpPr>
        <p:spPr/>
        <p:txBody>
          <a:bodyPr/>
          <a:lstStyle/>
          <a:p>
            <a:fld id="{E0585E08-F4C1-4007-B8D8-05676A1F4B6D}" type="slidenum">
              <a:rPr lang="en-US" smtClean="0"/>
              <a:t>‹#›</a:t>
            </a:fld>
            <a:endParaRPr lang="en-US"/>
          </a:p>
        </p:txBody>
      </p:sp>
    </p:spTree>
    <p:extLst>
      <p:ext uri="{BB962C8B-B14F-4D97-AF65-F5344CB8AC3E}">
        <p14:creationId xmlns:p14="http://schemas.microsoft.com/office/powerpoint/2010/main" val="239785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A79381-22B0-4F48-B503-8D38162EE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BBA54FDB-A798-42CD-B77C-5F7AF71AB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a:extLst>
              <a:ext uri="{FF2B5EF4-FFF2-40B4-BE49-F238E27FC236}">
                <a16:creationId xmlns:a16="http://schemas.microsoft.com/office/drawing/2014/main" id="{4AE294F6-4811-43DB-AE73-2CDAC32FE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CD045-8E7E-4C5F-BF4A-1397DF818526}" type="datetimeFigureOut">
              <a:rPr lang="en-US" smtClean="0"/>
              <a:t>3/28/2022</a:t>
            </a:fld>
            <a:endParaRPr lang="en-US"/>
          </a:p>
        </p:txBody>
      </p:sp>
      <p:sp>
        <p:nvSpPr>
          <p:cNvPr id="5" name="Alatunnisteen paikkamerkki 4">
            <a:extLst>
              <a:ext uri="{FF2B5EF4-FFF2-40B4-BE49-F238E27FC236}">
                <a16:creationId xmlns:a16="http://schemas.microsoft.com/office/drawing/2014/main" id="{97A4D232-0762-4D1D-BFD4-247F46945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a:extLst>
              <a:ext uri="{FF2B5EF4-FFF2-40B4-BE49-F238E27FC236}">
                <a16:creationId xmlns:a16="http://schemas.microsoft.com/office/drawing/2014/main" id="{5B6DED46-79A0-46A9-A9B1-2F4AC184B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85E08-F4C1-4007-B8D8-05676A1F4B6D}" type="slidenum">
              <a:rPr lang="en-US" smtClean="0"/>
              <a:t>‹#›</a:t>
            </a:fld>
            <a:endParaRPr lang="en-US"/>
          </a:p>
        </p:txBody>
      </p:sp>
    </p:spTree>
    <p:extLst>
      <p:ext uri="{BB962C8B-B14F-4D97-AF65-F5344CB8AC3E}">
        <p14:creationId xmlns:p14="http://schemas.microsoft.com/office/powerpoint/2010/main" val="50806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28/03/2022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1247653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j.rintamaki@lboro.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theconversation.com/will-samsung-forget-its-safety-lessons-as-it-moves-beyond-the-note-7-debacle-66951"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ffice building overlayed with stock market graphs">
            <a:extLst>
              <a:ext uri="{FF2B5EF4-FFF2-40B4-BE49-F238E27FC236}">
                <a16:creationId xmlns:a16="http://schemas.microsoft.com/office/drawing/2014/main" id="{C0F4339F-604C-453C-8230-30CC640D60C8}"/>
              </a:ext>
            </a:extLst>
          </p:cNvPr>
          <p:cNvPicPr>
            <a:picLocks noChangeAspect="1"/>
          </p:cNvPicPr>
          <p:nvPr/>
        </p:nvPicPr>
        <p:blipFill rotWithShape="1">
          <a:blip r:embed="rId2"/>
          <a:srcRect t="19148" b="5664"/>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0"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 name="Group 21">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3" name="Freeform: Shape 22">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Otsikko 1">
            <a:extLst>
              <a:ext uri="{FF2B5EF4-FFF2-40B4-BE49-F238E27FC236}">
                <a16:creationId xmlns:a16="http://schemas.microsoft.com/office/drawing/2014/main" id="{F009AA89-D92C-4B4B-861E-C200089AEFFE}"/>
              </a:ext>
            </a:extLst>
          </p:cNvPr>
          <p:cNvSpPr>
            <a:spLocks noGrp="1"/>
          </p:cNvSpPr>
          <p:nvPr>
            <p:ph type="ctrTitle"/>
          </p:nvPr>
        </p:nvSpPr>
        <p:spPr>
          <a:xfrm>
            <a:off x="838199" y="1120676"/>
            <a:ext cx="7021513" cy="2308324"/>
          </a:xfrm>
        </p:spPr>
        <p:txBody>
          <a:bodyPr>
            <a:normAutofit/>
          </a:bodyPr>
          <a:lstStyle/>
          <a:p>
            <a:pPr algn="l"/>
            <a:r>
              <a:rPr lang="en-US" sz="7200">
                <a:solidFill>
                  <a:srgbClr val="FFFFFF"/>
                </a:solidFill>
              </a:rPr>
              <a:t>Corporate irresponsibility</a:t>
            </a:r>
          </a:p>
        </p:txBody>
      </p:sp>
      <p:sp>
        <p:nvSpPr>
          <p:cNvPr id="3" name="Alaotsikko 2">
            <a:extLst>
              <a:ext uri="{FF2B5EF4-FFF2-40B4-BE49-F238E27FC236}">
                <a16:creationId xmlns:a16="http://schemas.microsoft.com/office/drawing/2014/main" id="{4EC3BFD4-8356-4B59-88EE-4E320FAFBEDA}"/>
              </a:ext>
            </a:extLst>
          </p:cNvPr>
          <p:cNvSpPr>
            <a:spLocks noGrp="1"/>
          </p:cNvSpPr>
          <p:nvPr>
            <p:ph type="subTitle" idx="1"/>
          </p:nvPr>
        </p:nvSpPr>
        <p:spPr>
          <a:xfrm>
            <a:off x="835024" y="3809999"/>
            <a:ext cx="7025753" cy="1012778"/>
          </a:xfrm>
        </p:spPr>
        <p:txBody>
          <a:bodyPr>
            <a:normAutofit/>
          </a:bodyPr>
          <a:lstStyle/>
          <a:p>
            <a:pPr algn="l"/>
            <a:r>
              <a:rPr lang="en-US">
                <a:solidFill>
                  <a:srgbClr val="FFFFFF"/>
                </a:solidFill>
              </a:rPr>
              <a:t>Consequences and management</a:t>
            </a:r>
          </a:p>
        </p:txBody>
      </p:sp>
      <p:sp>
        <p:nvSpPr>
          <p:cNvPr id="4" name="TextBox 3">
            <a:extLst>
              <a:ext uri="{FF2B5EF4-FFF2-40B4-BE49-F238E27FC236}">
                <a16:creationId xmlns:a16="http://schemas.microsoft.com/office/drawing/2014/main" id="{2BD98B37-7380-42D1-9004-50A637EB9699}"/>
              </a:ext>
            </a:extLst>
          </p:cNvPr>
          <p:cNvSpPr txBox="1"/>
          <p:nvPr/>
        </p:nvSpPr>
        <p:spPr>
          <a:xfrm>
            <a:off x="9131473" y="5657661"/>
            <a:ext cx="3066877" cy="1200329"/>
          </a:xfrm>
          <a:prstGeom prst="rect">
            <a:avLst/>
          </a:prstGeom>
          <a:noFill/>
        </p:spPr>
        <p:txBody>
          <a:bodyPr wrap="square" rtlCol="0">
            <a:spAutoFit/>
          </a:bodyPr>
          <a:lstStyle/>
          <a:p>
            <a:r>
              <a:rPr lang="en-US" dirty="0">
                <a:solidFill>
                  <a:schemeClr val="bg1"/>
                </a:solidFill>
              </a:rPr>
              <a:t>Jukka Rintamäki</a:t>
            </a:r>
          </a:p>
          <a:p>
            <a:r>
              <a:rPr lang="en-US" dirty="0">
                <a:solidFill>
                  <a:schemeClr val="bg1"/>
                </a:solidFill>
              </a:rPr>
              <a:t>Loughborough University London</a:t>
            </a:r>
          </a:p>
          <a:p>
            <a:r>
              <a:rPr lang="en-US" dirty="0">
                <a:solidFill>
                  <a:schemeClr val="bg1"/>
                </a:solidFill>
                <a:hlinkClick r:id="rId4"/>
              </a:rPr>
              <a:t>j.rintamaki@lboro.ac.uk</a:t>
            </a:r>
            <a:r>
              <a:rPr lang="en-US" dirty="0">
                <a:solidFill>
                  <a:schemeClr val="bg1"/>
                </a:solidFill>
              </a:rPr>
              <a:t> </a:t>
            </a:r>
          </a:p>
        </p:txBody>
      </p:sp>
    </p:spTree>
    <p:extLst>
      <p:ext uri="{BB962C8B-B14F-4D97-AF65-F5344CB8AC3E}">
        <p14:creationId xmlns:p14="http://schemas.microsoft.com/office/powerpoint/2010/main" val="277720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9394-FCAC-4878-BE93-A2FD01CC08A1}"/>
              </a:ext>
            </a:extLst>
          </p:cNvPr>
          <p:cNvSpPr>
            <a:spLocks noGrp="1"/>
          </p:cNvSpPr>
          <p:nvPr>
            <p:ph type="title"/>
          </p:nvPr>
        </p:nvSpPr>
        <p:spPr/>
        <p:txBody>
          <a:bodyPr/>
          <a:lstStyle/>
          <a:p>
            <a:r>
              <a:rPr lang="en-US" dirty="0"/>
              <a:t>Challenges in punishing for organizational wrongdoing</a:t>
            </a:r>
          </a:p>
        </p:txBody>
      </p:sp>
      <p:sp>
        <p:nvSpPr>
          <p:cNvPr id="3" name="Content Placeholder 2">
            <a:extLst>
              <a:ext uri="{FF2B5EF4-FFF2-40B4-BE49-F238E27FC236}">
                <a16:creationId xmlns:a16="http://schemas.microsoft.com/office/drawing/2014/main" id="{B1B999D0-5685-4958-9E3A-239F94AF1F1C}"/>
              </a:ext>
            </a:extLst>
          </p:cNvPr>
          <p:cNvSpPr>
            <a:spLocks noGrp="1"/>
          </p:cNvSpPr>
          <p:nvPr>
            <p:ph idx="1"/>
          </p:nvPr>
        </p:nvSpPr>
        <p:spPr/>
        <p:txBody>
          <a:bodyPr/>
          <a:lstStyle/>
          <a:p>
            <a:r>
              <a:rPr lang="en-US" dirty="0"/>
              <a:t>Most jurisdictions favor prosecution of firms instead of individuals</a:t>
            </a:r>
          </a:p>
          <a:p>
            <a:pPr lvl="1"/>
            <a:r>
              <a:rPr lang="en-US" dirty="0"/>
              <a:t>Firms are legal persons, after all</a:t>
            </a:r>
          </a:p>
          <a:p>
            <a:pPr lvl="1"/>
            <a:r>
              <a:rPr lang="en-US" dirty="0"/>
              <a:t>Simpler, less resource-consuming</a:t>
            </a:r>
          </a:p>
          <a:p>
            <a:r>
              <a:rPr lang="en-US" dirty="0"/>
              <a:t>The magnitude of punishment vs. who gets punished</a:t>
            </a:r>
          </a:p>
          <a:p>
            <a:pPr lvl="1"/>
            <a:r>
              <a:rPr lang="en-US" dirty="0"/>
              <a:t>If a firm goes bankrupt, its employees will lose their jobs</a:t>
            </a:r>
          </a:p>
          <a:p>
            <a:pPr lvl="2"/>
            <a:r>
              <a:rPr lang="en-US" dirty="0"/>
              <a:t>Are they really to blame? All of them?</a:t>
            </a:r>
          </a:p>
          <a:p>
            <a:pPr lvl="1"/>
            <a:r>
              <a:rPr lang="en-US" dirty="0"/>
              <a:t>Financial punishments tend to be meagre</a:t>
            </a:r>
          </a:p>
          <a:p>
            <a:r>
              <a:rPr lang="en-US" dirty="0"/>
              <a:t>Social punishments (boycotts etc.) are rarely very effective</a:t>
            </a:r>
          </a:p>
          <a:p>
            <a:pPr lvl="1"/>
            <a:r>
              <a:rPr lang="en-US" dirty="0"/>
              <a:t>Isolated cases</a:t>
            </a:r>
          </a:p>
          <a:p>
            <a:pPr lvl="1"/>
            <a:r>
              <a:rPr lang="en-US" dirty="0"/>
              <a:t>Fail to generate attention</a:t>
            </a:r>
          </a:p>
        </p:txBody>
      </p:sp>
      <p:sp>
        <p:nvSpPr>
          <p:cNvPr id="4" name="TextBox 3">
            <a:extLst>
              <a:ext uri="{FF2B5EF4-FFF2-40B4-BE49-F238E27FC236}">
                <a16:creationId xmlns:a16="http://schemas.microsoft.com/office/drawing/2014/main" id="{41AA300F-0871-4D98-BE49-3FC4CB4FB0DF}"/>
              </a:ext>
            </a:extLst>
          </p:cNvPr>
          <p:cNvSpPr txBox="1"/>
          <p:nvPr/>
        </p:nvSpPr>
        <p:spPr>
          <a:xfrm>
            <a:off x="9023959" y="6084425"/>
            <a:ext cx="2329841" cy="369332"/>
          </a:xfrm>
          <a:prstGeom prst="rect">
            <a:avLst/>
          </a:prstGeom>
          <a:noFill/>
        </p:spPr>
        <p:txBody>
          <a:bodyPr wrap="square" rtlCol="0">
            <a:spAutoFit/>
          </a:bodyPr>
          <a:lstStyle/>
          <a:p>
            <a:r>
              <a:rPr lang="en-US" dirty="0"/>
              <a:t>Source: Coffee, 2020</a:t>
            </a:r>
          </a:p>
        </p:txBody>
      </p:sp>
    </p:spTree>
    <p:extLst>
      <p:ext uri="{BB962C8B-B14F-4D97-AF65-F5344CB8AC3E}">
        <p14:creationId xmlns:p14="http://schemas.microsoft.com/office/powerpoint/2010/main" val="17541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1758-D663-4C44-BB8F-DEF77F5B0AC7}"/>
              </a:ext>
            </a:extLst>
          </p:cNvPr>
          <p:cNvSpPr>
            <a:spLocks noGrp="1"/>
          </p:cNvSpPr>
          <p:nvPr>
            <p:ph type="title"/>
          </p:nvPr>
        </p:nvSpPr>
        <p:spPr/>
        <p:txBody>
          <a:bodyPr/>
          <a:lstStyle/>
          <a:p>
            <a:r>
              <a:rPr lang="en-US" dirty="0"/>
              <a:t>Example:           and Oxycontin</a:t>
            </a:r>
          </a:p>
        </p:txBody>
      </p:sp>
      <p:sp>
        <p:nvSpPr>
          <p:cNvPr id="3" name="Content Placeholder 2">
            <a:extLst>
              <a:ext uri="{FF2B5EF4-FFF2-40B4-BE49-F238E27FC236}">
                <a16:creationId xmlns:a16="http://schemas.microsoft.com/office/drawing/2014/main" id="{887D8ED8-D91C-4C87-BA5E-CBA6DCAC9706}"/>
              </a:ext>
            </a:extLst>
          </p:cNvPr>
          <p:cNvSpPr>
            <a:spLocks noGrp="1"/>
          </p:cNvSpPr>
          <p:nvPr>
            <p:ph idx="1"/>
          </p:nvPr>
        </p:nvSpPr>
        <p:spPr/>
        <p:txBody>
          <a:bodyPr/>
          <a:lstStyle/>
          <a:p>
            <a:r>
              <a:rPr lang="en-US" dirty="0"/>
              <a:t>US gov recognized in 2007 that Purdue Pharma had fueled the burgeoning opioid crisis with aggressive (and unlawful) promotion for overusing the drug</a:t>
            </a:r>
          </a:p>
          <a:p>
            <a:pPr lvl="1"/>
            <a:r>
              <a:rPr lang="en-US" dirty="0"/>
              <a:t>Outcome: tens of thousands of deaths</a:t>
            </a:r>
          </a:p>
          <a:p>
            <a:r>
              <a:rPr lang="en-US" dirty="0"/>
              <a:t>Three executives found guilty of misconduct</a:t>
            </a:r>
          </a:p>
          <a:p>
            <a:pPr lvl="1"/>
            <a:r>
              <a:rPr lang="en-US" dirty="0"/>
              <a:t>Allowed to plead guilty, no prison time</a:t>
            </a:r>
          </a:p>
          <a:p>
            <a:r>
              <a:rPr lang="en-US" dirty="0"/>
              <a:t>Company was fined $600 million</a:t>
            </a:r>
          </a:p>
          <a:p>
            <a:pPr lvl="1"/>
            <a:r>
              <a:rPr lang="en-US" dirty="0"/>
              <a:t>(An additional fine of $8 billion in 2020 – all but $225 waived though)</a:t>
            </a:r>
          </a:p>
          <a:p>
            <a:pPr lvl="1"/>
            <a:r>
              <a:rPr lang="en-US" dirty="0"/>
              <a:t>Oxycontin cumulative revenues by 2017: $35 billion</a:t>
            </a:r>
          </a:p>
        </p:txBody>
      </p:sp>
      <p:pic>
        <p:nvPicPr>
          <p:cNvPr id="5" name="Picture 4" descr="Logo, company name&#10;&#10;Description automatically generated">
            <a:extLst>
              <a:ext uri="{FF2B5EF4-FFF2-40B4-BE49-F238E27FC236}">
                <a16:creationId xmlns:a16="http://schemas.microsoft.com/office/drawing/2014/main" id="{0D8A0D4B-DFEF-4B63-B4EC-D63CE1CF6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17" y="187858"/>
            <a:ext cx="1680096" cy="1680096"/>
          </a:xfrm>
          <a:prstGeom prst="rect">
            <a:avLst/>
          </a:prstGeom>
        </p:spPr>
      </p:pic>
      <p:sp>
        <p:nvSpPr>
          <p:cNvPr id="6" name="TextBox 5">
            <a:extLst>
              <a:ext uri="{FF2B5EF4-FFF2-40B4-BE49-F238E27FC236}">
                <a16:creationId xmlns:a16="http://schemas.microsoft.com/office/drawing/2014/main" id="{3B892364-9BB6-4E19-9AC8-232E22BFE447}"/>
              </a:ext>
            </a:extLst>
          </p:cNvPr>
          <p:cNvSpPr txBox="1"/>
          <p:nvPr/>
        </p:nvSpPr>
        <p:spPr>
          <a:xfrm>
            <a:off x="9023959" y="6084425"/>
            <a:ext cx="2329841" cy="369332"/>
          </a:xfrm>
          <a:prstGeom prst="rect">
            <a:avLst/>
          </a:prstGeom>
          <a:noFill/>
        </p:spPr>
        <p:txBody>
          <a:bodyPr wrap="square" rtlCol="0">
            <a:spAutoFit/>
          </a:bodyPr>
          <a:lstStyle/>
          <a:p>
            <a:r>
              <a:rPr lang="en-US" dirty="0"/>
              <a:t>Source: Coffee, 2020</a:t>
            </a:r>
          </a:p>
        </p:txBody>
      </p:sp>
    </p:spTree>
    <p:extLst>
      <p:ext uri="{BB962C8B-B14F-4D97-AF65-F5344CB8AC3E}">
        <p14:creationId xmlns:p14="http://schemas.microsoft.com/office/powerpoint/2010/main" val="34383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897E-82FC-4606-9C57-923FD78F8739}"/>
              </a:ext>
            </a:extLst>
          </p:cNvPr>
          <p:cNvSpPr>
            <a:spLocks noGrp="1"/>
          </p:cNvSpPr>
          <p:nvPr>
            <p:ph type="title"/>
          </p:nvPr>
        </p:nvSpPr>
        <p:spPr/>
        <p:txBody>
          <a:bodyPr/>
          <a:lstStyle/>
          <a:p>
            <a:r>
              <a:rPr lang="fi-FI" dirty="0">
                <a:latin typeface="Abadi" panose="020B0604020104020204" pitchFamily="34" charset="0"/>
              </a:rPr>
              <a:t>How </a:t>
            </a:r>
            <a:r>
              <a:rPr lang="fi-FI" dirty="0" err="1">
                <a:latin typeface="Abadi" panose="020B0604020104020204" pitchFamily="34" charset="0"/>
              </a:rPr>
              <a:t>do</a:t>
            </a:r>
            <a:r>
              <a:rPr lang="fi-FI" dirty="0">
                <a:latin typeface="Abadi" panose="020B0604020104020204" pitchFamily="34" charset="0"/>
              </a:rPr>
              <a:t> </a:t>
            </a:r>
            <a:r>
              <a:rPr lang="fi-FI" dirty="0" err="1">
                <a:latin typeface="Abadi" panose="020B0604020104020204" pitchFamily="34" charset="0"/>
              </a:rPr>
              <a:t>firms</a:t>
            </a:r>
            <a:r>
              <a:rPr lang="fi-FI" dirty="0">
                <a:latin typeface="Abadi" panose="020B0604020104020204" pitchFamily="34" charset="0"/>
              </a:rPr>
              <a:t> </a:t>
            </a:r>
            <a:r>
              <a:rPr lang="fi-FI" dirty="0" err="1">
                <a:latin typeface="Abadi" panose="020B0604020104020204" pitchFamily="34" charset="0"/>
              </a:rPr>
              <a:t>manage</a:t>
            </a:r>
            <a:r>
              <a:rPr lang="fi-FI" dirty="0">
                <a:latin typeface="Abadi" panose="020B0604020104020204" pitchFamily="34" charset="0"/>
              </a:rPr>
              <a:t> </a:t>
            </a:r>
            <a:r>
              <a:rPr lang="fi-FI" dirty="0" err="1">
                <a:latin typeface="Abadi" panose="020B0604020104020204" pitchFamily="34" charset="0"/>
              </a:rPr>
              <a:t>events</a:t>
            </a:r>
            <a:r>
              <a:rPr lang="fi-FI" dirty="0">
                <a:latin typeface="Abadi" panose="020B0604020104020204" pitchFamily="34" charset="0"/>
              </a:rPr>
              <a:t> of </a:t>
            </a:r>
            <a:r>
              <a:rPr lang="fi-FI" dirty="0" err="1">
                <a:latin typeface="Abadi" panose="020B0604020104020204" pitchFamily="34" charset="0"/>
              </a:rPr>
              <a:t>irresponsibility</a:t>
            </a:r>
            <a:r>
              <a:rPr lang="fi-FI" dirty="0">
                <a:latin typeface="Abadi" panose="020B0604020104020204" pitchFamily="34" charset="0"/>
              </a:rPr>
              <a:t>? (</a:t>
            </a:r>
            <a:r>
              <a:rPr lang="fi-FI" dirty="0" err="1">
                <a:latin typeface="Abadi" panose="020B0604020104020204" pitchFamily="34" charset="0"/>
              </a:rPr>
              <a:t>Generally</a:t>
            </a:r>
            <a:r>
              <a:rPr lang="fi-FI" dirty="0">
                <a:latin typeface="Abadi" panose="020B0604020104020204" pitchFamily="34" charset="0"/>
              </a:rPr>
              <a:t>)</a:t>
            </a:r>
            <a:endParaRPr lang="en-US" dirty="0"/>
          </a:p>
        </p:txBody>
      </p:sp>
      <p:sp>
        <p:nvSpPr>
          <p:cNvPr id="3" name="Content Placeholder 2">
            <a:extLst>
              <a:ext uri="{FF2B5EF4-FFF2-40B4-BE49-F238E27FC236}">
                <a16:creationId xmlns:a16="http://schemas.microsoft.com/office/drawing/2014/main" id="{FBFDB525-C7D8-44E6-91DF-C7CF1883F2E2}"/>
              </a:ext>
            </a:extLst>
          </p:cNvPr>
          <p:cNvSpPr>
            <a:spLocks noGrp="1"/>
          </p:cNvSpPr>
          <p:nvPr>
            <p:ph idx="1"/>
          </p:nvPr>
        </p:nvSpPr>
        <p:spPr/>
        <p:txBody>
          <a:bodyPr>
            <a:normAutofit fontScale="92500"/>
          </a:bodyPr>
          <a:lstStyle/>
          <a:p>
            <a:r>
              <a:rPr lang="en-US" dirty="0"/>
              <a:t>Firms may be either accommodative or defensive in their response</a:t>
            </a:r>
          </a:p>
          <a:p>
            <a:r>
              <a:rPr lang="en-US" dirty="0"/>
              <a:t>Four basic approaches/reactions depending on the case:</a:t>
            </a:r>
          </a:p>
          <a:p>
            <a:pPr lvl="1"/>
            <a:r>
              <a:rPr lang="en-US" dirty="0"/>
              <a:t>Executive dismissal</a:t>
            </a:r>
          </a:p>
          <a:p>
            <a:pPr lvl="2"/>
            <a:r>
              <a:rPr lang="en-US" dirty="0"/>
              <a:t>Accommodative: correct actual leadership problems</a:t>
            </a:r>
          </a:p>
          <a:p>
            <a:pPr lvl="2"/>
            <a:r>
              <a:rPr lang="en-US" dirty="0"/>
              <a:t>Defensive: Shift the blame to the executive</a:t>
            </a:r>
          </a:p>
          <a:p>
            <a:pPr lvl="1"/>
            <a:r>
              <a:rPr lang="en-US" dirty="0"/>
              <a:t>Product recalls</a:t>
            </a:r>
          </a:p>
          <a:p>
            <a:pPr lvl="2"/>
            <a:r>
              <a:rPr lang="en-US" dirty="0"/>
              <a:t>Voluntary or proactive vs. involuntary or passive recalls</a:t>
            </a:r>
          </a:p>
          <a:p>
            <a:pPr lvl="1"/>
            <a:r>
              <a:rPr lang="en-US" dirty="0"/>
              <a:t>Organizational accounts</a:t>
            </a:r>
          </a:p>
          <a:p>
            <a:pPr lvl="2"/>
            <a:r>
              <a:rPr lang="en-US" dirty="0"/>
              <a:t>Acceptance, apology, repentance vs. Denial, blame-shifting, attacking the accusers</a:t>
            </a:r>
          </a:p>
          <a:p>
            <a:pPr lvl="1"/>
            <a:r>
              <a:rPr lang="en-US" dirty="0"/>
              <a:t>Policy changes</a:t>
            </a:r>
          </a:p>
          <a:p>
            <a:pPr lvl="2"/>
            <a:r>
              <a:rPr lang="en-US" dirty="0"/>
              <a:t>Substantive changes to approaches and practices vs. symbolic changes with no substance, signals of change without intent</a:t>
            </a:r>
          </a:p>
        </p:txBody>
      </p:sp>
      <p:sp>
        <p:nvSpPr>
          <p:cNvPr id="4" name="TextBox 3">
            <a:extLst>
              <a:ext uri="{FF2B5EF4-FFF2-40B4-BE49-F238E27FC236}">
                <a16:creationId xmlns:a16="http://schemas.microsoft.com/office/drawing/2014/main" id="{45A7A33B-AAF6-449A-A6E6-3F9222EC6B16}"/>
              </a:ext>
            </a:extLst>
          </p:cNvPr>
          <p:cNvSpPr txBox="1"/>
          <p:nvPr/>
        </p:nvSpPr>
        <p:spPr>
          <a:xfrm>
            <a:off x="8829675" y="6123543"/>
            <a:ext cx="2871787" cy="369332"/>
          </a:xfrm>
          <a:prstGeom prst="rect">
            <a:avLst/>
          </a:prstGeom>
          <a:noFill/>
        </p:spPr>
        <p:txBody>
          <a:bodyPr wrap="square" rtlCol="0">
            <a:spAutoFit/>
          </a:bodyPr>
          <a:lstStyle/>
          <a:p>
            <a:r>
              <a:rPr lang="en-US" dirty="0"/>
              <a:t>Source: </a:t>
            </a:r>
            <a:r>
              <a:rPr lang="en-US" dirty="0" err="1"/>
              <a:t>Hersel</a:t>
            </a:r>
            <a:r>
              <a:rPr lang="en-US" dirty="0"/>
              <a:t> et al., 2019</a:t>
            </a:r>
          </a:p>
        </p:txBody>
      </p:sp>
    </p:spTree>
    <p:extLst>
      <p:ext uri="{BB962C8B-B14F-4D97-AF65-F5344CB8AC3E}">
        <p14:creationId xmlns:p14="http://schemas.microsoft.com/office/powerpoint/2010/main" val="35434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fi-FI" sz="3700">
                <a:latin typeface="Abadi" panose="020B0604020104020204" pitchFamily="34" charset="0"/>
              </a:rPr>
              <a:t>How do firms manage events of </a:t>
            </a:r>
            <a:r>
              <a:rPr lang="fi-FI" sz="3700" err="1">
                <a:latin typeface="Abadi" panose="020B0604020104020204" pitchFamily="34" charset="0"/>
              </a:rPr>
              <a:t>irresponsibility</a:t>
            </a:r>
            <a:r>
              <a:rPr lang="fi-FI" sz="3700">
                <a:latin typeface="Abadi" panose="020B0604020104020204" pitchFamily="34" charset="0"/>
              </a:rPr>
              <a:t>? (A </a:t>
            </a:r>
            <a:r>
              <a:rPr lang="fi-FI" sz="3700" err="1">
                <a:latin typeface="Abadi" panose="020B0604020104020204" pitchFamily="34" charset="0"/>
              </a:rPr>
              <a:t>specific</a:t>
            </a:r>
            <a:r>
              <a:rPr lang="fi-FI" sz="3700">
                <a:latin typeface="Abadi" panose="020B0604020104020204" pitchFamily="34" charset="0"/>
              </a:rPr>
              <a:t> </a:t>
            </a:r>
            <a:r>
              <a:rPr lang="fi-FI" sz="3700" err="1">
                <a:latin typeface="Abadi" panose="020B0604020104020204" pitchFamily="34" charset="0"/>
              </a:rPr>
              <a:t>tactic</a:t>
            </a:r>
            <a:r>
              <a:rPr lang="fi-FI" sz="3700">
                <a:latin typeface="Abadi" panose="020B0604020104020204" pitchFamily="34" charset="0"/>
              </a:rPr>
              <a:t>)</a:t>
            </a:r>
            <a:endParaRPr lang="en-GB" sz="3700">
              <a:latin typeface="Abadi" panose="020B0604020104020204" pitchFamily="34" charset="0"/>
            </a:endParaRPr>
          </a:p>
        </p:txBody>
      </p:sp>
      <p:sp>
        <p:nvSpPr>
          <p:cNvPr id="3" name="Content Placeholder 2"/>
          <p:cNvSpPr>
            <a:spLocks noGrp="1"/>
          </p:cNvSpPr>
          <p:nvPr>
            <p:ph idx="1"/>
          </p:nvPr>
        </p:nvSpPr>
        <p:spPr>
          <a:xfrm>
            <a:off x="1136429" y="2278173"/>
            <a:ext cx="6467867" cy="3450613"/>
          </a:xfrm>
        </p:spPr>
        <p:txBody>
          <a:bodyPr anchor="ctr">
            <a:normAutofit/>
          </a:bodyPr>
          <a:lstStyle/>
          <a:p>
            <a:r>
              <a:rPr lang="fi-FI" sz="1500">
                <a:latin typeface="Abadi" panose="020B0604020104020204" pitchFamily="34" charset="0"/>
              </a:rPr>
              <a:t>Successful reintegration of reputation: </a:t>
            </a:r>
          </a:p>
          <a:p>
            <a:pPr lvl="1"/>
            <a:r>
              <a:rPr lang="fi-FI" sz="1500">
                <a:latin typeface="Abadi" panose="020B0604020104020204" pitchFamily="34" charset="0"/>
              </a:rPr>
              <a:t>Discovery: Voluntary disclosure of information, conduct internal investigation </a:t>
            </a:r>
            <a:r>
              <a:rPr lang="fi-FI" sz="1500">
                <a:latin typeface="Abadi" panose="020B0604020104020204" pitchFamily="34" charset="0"/>
                <a:sym typeface="Wingdings" panose="05000000000000000000" pitchFamily="2" charset="2"/>
              </a:rPr>
              <a:t> Convince stakeholders of willingness to cooperate</a:t>
            </a:r>
            <a:endParaRPr lang="fi-FI" sz="1500">
              <a:latin typeface="Abadi" panose="020B0604020104020204" pitchFamily="34" charset="0"/>
            </a:endParaRPr>
          </a:p>
          <a:p>
            <a:pPr lvl="1"/>
            <a:r>
              <a:rPr lang="fi-FI" sz="1500">
                <a:latin typeface="Abadi" panose="020B0604020104020204" pitchFamily="34" charset="0"/>
              </a:rPr>
              <a:t>Explanation: Acknowledge wrongdoing, accept responsibility, express regret, apologize, offer amends </a:t>
            </a:r>
            <a:r>
              <a:rPr lang="fi-FI" sz="1500">
                <a:latin typeface="Abadi" panose="020B0604020104020204" pitchFamily="34" charset="0"/>
                <a:sym typeface="Wingdings" panose="05000000000000000000" pitchFamily="2" charset="2"/>
              </a:rPr>
              <a:t> Aim for sincerity</a:t>
            </a:r>
          </a:p>
          <a:p>
            <a:pPr lvl="1"/>
            <a:r>
              <a:rPr lang="fi-FI" sz="1500">
                <a:latin typeface="Abadi" panose="020B0604020104020204" pitchFamily="34" charset="0"/>
                <a:sym typeface="Wingdings" panose="05000000000000000000" pitchFamily="2" charset="2"/>
              </a:rPr>
              <a:t>Penance: Accept verdict and acknowledge it is equitable, do not resist  Convey the image that you deserve the punishment</a:t>
            </a:r>
          </a:p>
          <a:p>
            <a:pPr lvl="1"/>
            <a:r>
              <a:rPr lang="fi-FI" sz="1500">
                <a:latin typeface="Abadi" panose="020B0604020104020204" pitchFamily="34" charset="0"/>
                <a:sym typeface="Wingdings" panose="05000000000000000000" pitchFamily="2" charset="2"/>
              </a:rPr>
              <a:t>Rehabilitation: Internal changes (in line with transgression) in management, reward structures, personnel; establish new symbolic institutions (CSR, mission statement, code of conduct)  Convey the image that you have now reformed</a:t>
            </a:r>
            <a:endParaRPr lang="en-GB" sz="1500">
              <a:latin typeface="Abadi" panose="020B0604020104020204" pitchFamily="34"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B6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88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1A499A62-6429-4C73-AEF7-588B2CFF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134" y="2857501"/>
            <a:ext cx="1344703" cy="1142998"/>
          </a:xfrm>
          <a:prstGeom prst="rect">
            <a:avLst/>
          </a:prstGeom>
        </p:spPr>
      </p:pic>
      <p:sp>
        <p:nvSpPr>
          <p:cNvPr id="4" name="TextBox 3">
            <a:extLst>
              <a:ext uri="{FF2B5EF4-FFF2-40B4-BE49-F238E27FC236}">
                <a16:creationId xmlns:a16="http://schemas.microsoft.com/office/drawing/2014/main" id="{F1BAC158-722F-42CB-A483-C33CCEEAE6D3}"/>
              </a:ext>
            </a:extLst>
          </p:cNvPr>
          <p:cNvSpPr txBox="1"/>
          <p:nvPr/>
        </p:nvSpPr>
        <p:spPr>
          <a:xfrm>
            <a:off x="7260676" y="6053832"/>
            <a:ext cx="3171825" cy="369332"/>
          </a:xfrm>
          <a:prstGeom prst="rect">
            <a:avLst/>
          </a:prstGeom>
          <a:noFill/>
        </p:spPr>
        <p:txBody>
          <a:bodyPr wrap="square" rtlCol="0">
            <a:spAutoFit/>
          </a:bodyPr>
          <a:lstStyle/>
          <a:p>
            <a:pPr>
              <a:spcAft>
                <a:spcPts val="600"/>
              </a:spcAft>
            </a:pPr>
            <a:r>
              <a:rPr lang="en-US" dirty="0"/>
              <a:t>Source: </a:t>
            </a:r>
            <a:r>
              <a:rPr lang="en-US" dirty="0" err="1"/>
              <a:t>Pfarrer</a:t>
            </a:r>
            <a:r>
              <a:rPr lang="en-US" dirty="0"/>
              <a:t> et al., 2008</a:t>
            </a:r>
          </a:p>
        </p:txBody>
      </p:sp>
    </p:spTree>
    <p:extLst>
      <p:ext uri="{BB962C8B-B14F-4D97-AF65-F5344CB8AC3E}">
        <p14:creationId xmlns:p14="http://schemas.microsoft.com/office/powerpoint/2010/main" val="2001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B5437-D9E5-4EEF-84FE-24F63D29793E}"/>
              </a:ext>
            </a:extLst>
          </p:cNvPr>
          <p:cNvSpPr>
            <a:spLocks noGrp="1"/>
          </p:cNvSpPr>
          <p:nvPr>
            <p:ph type="title"/>
          </p:nvPr>
        </p:nvSpPr>
        <p:spPr>
          <a:xfrm>
            <a:off x="838199" y="2243581"/>
            <a:ext cx="10518776" cy="2308324"/>
          </a:xfrm>
        </p:spPr>
        <p:txBody>
          <a:bodyPr vert="horz" wrap="square" lIns="91440" tIns="45720" rIns="91440" bIns="45720" rtlCol="0" anchor="b">
            <a:normAutofit/>
          </a:bodyPr>
          <a:lstStyle/>
          <a:p>
            <a:r>
              <a:rPr lang="en-US" sz="5000" kern="1200">
                <a:solidFill>
                  <a:schemeClr val="bg1"/>
                </a:solidFill>
                <a:latin typeface="+mj-lt"/>
                <a:ea typeface="+mj-ea"/>
                <a:cs typeface="+mj-cs"/>
              </a:rPr>
              <a:t>Longer term perspectives to consequences of corporate irresponsibility</a:t>
            </a:r>
          </a:p>
        </p:txBody>
      </p:sp>
      <p:sp>
        <p:nvSpPr>
          <p:cNvPr id="5" name="Text Placeholder 4">
            <a:extLst>
              <a:ext uri="{FF2B5EF4-FFF2-40B4-BE49-F238E27FC236}">
                <a16:creationId xmlns:a16="http://schemas.microsoft.com/office/drawing/2014/main" id="{600A59DD-90C1-42D0-AE0B-DD73F610696C}"/>
              </a:ext>
            </a:extLst>
          </p:cNvPr>
          <p:cNvSpPr>
            <a:spLocks noGrp="1"/>
          </p:cNvSpPr>
          <p:nvPr>
            <p:ph type="body" idx="1"/>
          </p:nvPr>
        </p:nvSpPr>
        <p:spPr>
          <a:xfrm>
            <a:off x="827089" y="4912571"/>
            <a:ext cx="6583362" cy="1075952"/>
          </a:xfrm>
        </p:spPr>
        <p:txBody>
          <a:bodyPr vert="horz" lIns="91440" tIns="45720" rIns="91440" bIns="45720" rtlCol="0" anchor="t">
            <a:normAutofit/>
          </a:bodyPr>
          <a:lstStyle/>
          <a:p>
            <a:endParaRPr lang="en-US" sz="2400" kern="1200">
              <a:solidFill>
                <a:schemeClr val="bg1"/>
              </a:solidFill>
              <a:latin typeface="+mn-lt"/>
              <a:ea typeface="+mn-ea"/>
              <a:cs typeface="+mn-cs"/>
            </a:endParaRPr>
          </a:p>
        </p:txBody>
      </p:sp>
      <p:grpSp>
        <p:nvGrpSpPr>
          <p:cNvPr id="23" name="Group 22">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637211" cy="1649863"/>
            <a:chOff x="1" y="1"/>
            <a:chExt cx="9637211" cy="1649863"/>
          </a:xfrm>
          <a:effectLst>
            <a:outerShdw blurRad="381000" dist="152400" dir="5400000" algn="t" rotWithShape="0">
              <a:prstClr val="black">
                <a:alpha val="20000"/>
              </a:prstClr>
            </a:outerShdw>
          </a:effectLst>
        </p:grpSpPr>
        <p:sp>
          <p:nvSpPr>
            <p:cNvPr id="24" name="Freeform: Shape 23">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 name="Group 26">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739305" cy="1775939"/>
            <a:chOff x="1" y="1"/>
            <a:chExt cx="9739305" cy="1775939"/>
          </a:xfrm>
        </p:grpSpPr>
        <p:sp>
          <p:nvSpPr>
            <p:cNvPr id="28" name="Freeform: Shape 27">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5966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6766-8ED8-4EC0-8C0C-F66A2E80FABB}"/>
              </a:ext>
            </a:extLst>
          </p:cNvPr>
          <p:cNvSpPr>
            <a:spLocks noGrp="1"/>
          </p:cNvSpPr>
          <p:nvPr>
            <p:ph type="title"/>
          </p:nvPr>
        </p:nvSpPr>
        <p:spPr/>
        <p:txBody>
          <a:bodyPr/>
          <a:lstStyle/>
          <a:p>
            <a:r>
              <a:rPr lang="en-US" dirty="0"/>
              <a:t>What happens in the long term?</a:t>
            </a:r>
          </a:p>
        </p:txBody>
      </p:sp>
      <p:sp>
        <p:nvSpPr>
          <p:cNvPr id="3" name="Content Placeholder 2">
            <a:extLst>
              <a:ext uri="{FF2B5EF4-FFF2-40B4-BE49-F238E27FC236}">
                <a16:creationId xmlns:a16="http://schemas.microsoft.com/office/drawing/2014/main" id="{816144F3-91B8-4DEF-9985-4860F90AE46A}"/>
              </a:ext>
            </a:extLst>
          </p:cNvPr>
          <p:cNvSpPr>
            <a:spLocks noGrp="1"/>
          </p:cNvSpPr>
          <p:nvPr>
            <p:ph idx="1"/>
          </p:nvPr>
        </p:nvSpPr>
        <p:spPr/>
        <p:txBody>
          <a:bodyPr>
            <a:normAutofit fontScale="92500"/>
          </a:bodyPr>
          <a:lstStyle/>
          <a:p>
            <a:r>
              <a:rPr lang="en-US" dirty="0"/>
              <a:t>Many firms emerge very strong from even serious corporate scandals</a:t>
            </a:r>
          </a:p>
          <a:p>
            <a:pPr lvl="1"/>
            <a:r>
              <a:rPr lang="en-US" dirty="0"/>
              <a:t>VW, for instance, became the world’s largest auto manufacturer ahead of projected schedule despite the defeat device scandal</a:t>
            </a:r>
          </a:p>
          <a:p>
            <a:pPr lvl="1"/>
            <a:r>
              <a:rPr lang="en-US" dirty="0"/>
              <a:t>Those that do go under such as Enron and Parmalat, tend to be involved in accounting frauds</a:t>
            </a:r>
          </a:p>
          <a:p>
            <a:pPr lvl="2"/>
            <a:r>
              <a:rPr lang="en-US" dirty="0"/>
              <a:t>i.e. they run out of money</a:t>
            </a:r>
          </a:p>
          <a:p>
            <a:r>
              <a:rPr lang="en-US" dirty="0"/>
              <a:t>The tendency is that we tend to collectively forget instances of corporate wrongdoing, and we repeat them</a:t>
            </a:r>
          </a:p>
          <a:p>
            <a:pPr lvl="1"/>
            <a:r>
              <a:rPr lang="en-US" dirty="0"/>
              <a:t>Within industries, and within organizations</a:t>
            </a:r>
          </a:p>
          <a:p>
            <a:pPr lvl="2"/>
            <a:r>
              <a:rPr lang="en-US" dirty="0"/>
              <a:t>VW, for instance, was embroiled in a cheating-device scandal in 1973-74 as well</a:t>
            </a:r>
          </a:p>
          <a:p>
            <a:pPr lvl="2"/>
            <a:r>
              <a:rPr lang="en-US" dirty="0"/>
              <a:t>Globally, a serious mining-related dam break such as the </a:t>
            </a:r>
            <a:r>
              <a:rPr lang="en-US" dirty="0" err="1"/>
              <a:t>Samarco</a:t>
            </a:r>
            <a:r>
              <a:rPr lang="en-US" dirty="0"/>
              <a:t> dam break occurs every two years</a:t>
            </a:r>
          </a:p>
          <a:p>
            <a:endParaRPr lang="en-US" dirty="0"/>
          </a:p>
        </p:txBody>
      </p:sp>
      <p:sp>
        <p:nvSpPr>
          <p:cNvPr id="4" name="TextBox 3">
            <a:extLst>
              <a:ext uri="{FF2B5EF4-FFF2-40B4-BE49-F238E27FC236}">
                <a16:creationId xmlns:a16="http://schemas.microsoft.com/office/drawing/2014/main" id="{A6D79887-9996-4485-8381-D87C1C92173E}"/>
              </a:ext>
            </a:extLst>
          </p:cNvPr>
          <p:cNvSpPr txBox="1"/>
          <p:nvPr/>
        </p:nvSpPr>
        <p:spPr>
          <a:xfrm>
            <a:off x="9006214" y="6176963"/>
            <a:ext cx="2893512" cy="369332"/>
          </a:xfrm>
          <a:prstGeom prst="rect">
            <a:avLst/>
          </a:prstGeom>
          <a:noFill/>
        </p:spPr>
        <p:txBody>
          <a:bodyPr wrap="square" rtlCol="0">
            <a:spAutoFit/>
          </a:bodyPr>
          <a:lstStyle/>
          <a:p>
            <a:r>
              <a:rPr lang="en-US" dirty="0"/>
              <a:t>Source: Mena et al., 2016</a:t>
            </a:r>
          </a:p>
        </p:txBody>
      </p:sp>
    </p:spTree>
    <p:extLst>
      <p:ext uri="{BB962C8B-B14F-4D97-AF65-F5344CB8AC3E}">
        <p14:creationId xmlns:p14="http://schemas.microsoft.com/office/powerpoint/2010/main" val="94305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fi-FI" dirty="0">
                <a:latin typeface="Abadi" panose="020B0604020104020204" pitchFamily="34" charset="0"/>
              </a:rPr>
              <a:t>Collective forgetting of </a:t>
            </a:r>
            <a:r>
              <a:rPr lang="fi-FI" dirty="0" err="1">
                <a:latin typeface="Abadi" panose="020B0604020104020204" pitchFamily="34" charset="0"/>
              </a:rPr>
              <a:t>corporate</a:t>
            </a:r>
            <a:r>
              <a:rPr lang="fi-FI" dirty="0">
                <a:latin typeface="Abadi" panose="020B0604020104020204" pitchFamily="34" charset="0"/>
              </a:rPr>
              <a:t> </a:t>
            </a:r>
            <a:r>
              <a:rPr lang="fi-FI" dirty="0" err="1">
                <a:latin typeface="Abadi" panose="020B0604020104020204" pitchFamily="34" charset="0"/>
              </a:rPr>
              <a:t>irresponsibility</a:t>
            </a:r>
            <a:endParaRPr lang="en-GB" dirty="0">
              <a:latin typeface="Abadi" panose="020B0604020104020204" pitchFamily="34" charset="0"/>
            </a:endParaRPr>
          </a:p>
        </p:txBody>
      </p:sp>
      <p:sp>
        <p:nvSpPr>
          <p:cNvPr id="6" name="Content Placeholder 5">
            <a:extLst>
              <a:ext uri="{FF2B5EF4-FFF2-40B4-BE49-F238E27FC236}">
                <a16:creationId xmlns:a16="http://schemas.microsoft.com/office/drawing/2014/main" id="{BEEE2790-8E2C-4D56-8924-62C5C7BA51F9}"/>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394241" y="1587086"/>
            <a:ext cx="8942455" cy="5584330"/>
          </a:xfrm>
          <a:prstGeom prst="rect">
            <a:avLst/>
          </a:prstGeom>
        </p:spPr>
      </p:pic>
      <p:sp>
        <p:nvSpPr>
          <p:cNvPr id="3" name="TextBox 2">
            <a:extLst>
              <a:ext uri="{FF2B5EF4-FFF2-40B4-BE49-F238E27FC236}">
                <a16:creationId xmlns:a16="http://schemas.microsoft.com/office/drawing/2014/main" id="{1A53E4D6-BA65-43D1-AB93-5A58F4AFD2C9}"/>
              </a:ext>
            </a:extLst>
          </p:cNvPr>
          <p:cNvSpPr txBox="1"/>
          <p:nvPr/>
        </p:nvSpPr>
        <p:spPr>
          <a:xfrm>
            <a:off x="9541358" y="727812"/>
            <a:ext cx="1590675" cy="646331"/>
          </a:xfrm>
          <a:prstGeom prst="rect">
            <a:avLst/>
          </a:prstGeom>
          <a:noFill/>
        </p:spPr>
        <p:txBody>
          <a:bodyPr wrap="square" rtlCol="0">
            <a:spAutoFit/>
          </a:bodyPr>
          <a:lstStyle/>
          <a:p>
            <a:r>
              <a:rPr lang="en-US" dirty="0"/>
              <a:t>Source: Mena et al., 2016</a:t>
            </a:r>
          </a:p>
        </p:txBody>
      </p:sp>
    </p:spTree>
    <p:extLst>
      <p:ext uri="{BB962C8B-B14F-4D97-AF65-F5344CB8AC3E}">
        <p14:creationId xmlns:p14="http://schemas.microsoft.com/office/powerpoint/2010/main" val="384869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136428" y="627564"/>
            <a:ext cx="7474172" cy="1325563"/>
          </a:xfrm>
        </p:spPr>
        <p:txBody>
          <a:bodyPr>
            <a:normAutofit/>
          </a:bodyPr>
          <a:lstStyle/>
          <a:p>
            <a:r>
              <a:rPr lang="en-US" dirty="0">
                <a:latin typeface="Abadi" panose="020B0604020104020204" pitchFamily="34" charset="0"/>
              </a:rPr>
              <a:t>Organizations forget, and rarely learn in the long term</a:t>
            </a:r>
          </a:p>
        </p:txBody>
      </p:sp>
      <p:sp>
        <p:nvSpPr>
          <p:cNvPr id="3" name="Sisällön paikkamerkki 2"/>
          <p:cNvSpPr>
            <a:spLocks noGrp="1"/>
          </p:cNvSpPr>
          <p:nvPr>
            <p:ph idx="1"/>
          </p:nvPr>
        </p:nvSpPr>
        <p:spPr>
          <a:xfrm>
            <a:off x="1136429" y="2278173"/>
            <a:ext cx="6467867" cy="3450613"/>
          </a:xfrm>
        </p:spPr>
        <p:txBody>
          <a:bodyPr anchor="ctr">
            <a:normAutofit fontScale="92500" lnSpcReduction="20000"/>
          </a:bodyPr>
          <a:lstStyle/>
          <a:p>
            <a:r>
              <a:rPr lang="en-US" sz="2100" dirty="0">
                <a:latin typeface="Abadi" panose="020B0604020104020204" pitchFamily="34" charset="0"/>
              </a:rPr>
              <a:t>Although firms generally learn better from mistakes than successes, eradication of learning typically follows eventually</a:t>
            </a:r>
          </a:p>
          <a:p>
            <a:r>
              <a:rPr lang="en-US" sz="2100" dirty="0">
                <a:latin typeface="Abadi" panose="020B0604020104020204" pitchFamily="34" charset="0"/>
              </a:rPr>
              <a:t>Firms tend to oscillate between safety focus and non-safety (or innovation) focus</a:t>
            </a:r>
          </a:p>
          <a:p>
            <a:pPr lvl="1"/>
            <a:r>
              <a:rPr lang="en-US" sz="1700" dirty="0">
                <a:latin typeface="Abadi" panose="020B0604020104020204" pitchFamily="34" charset="0"/>
              </a:rPr>
              <a:t>Disasters or scandals spur the firm into ramping up its safety training, measures, and routines</a:t>
            </a:r>
          </a:p>
          <a:p>
            <a:pPr lvl="1"/>
            <a:r>
              <a:rPr lang="en-US" sz="1700" dirty="0">
                <a:latin typeface="Abadi" panose="020B0604020104020204" pitchFamily="34" charset="0"/>
              </a:rPr>
              <a:t>Over time, the importance of safety declines as faster product development, cost-cutting, or the temptation of new avenues of business gain precedence</a:t>
            </a:r>
          </a:p>
          <a:p>
            <a:r>
              <a:rPr lang="en-US" sz="2300" dirty="0">
                <a:latin typeface="Abadi" panose="020B0604020104020204" pitchFamily="34" charset="0"/>
              </a:rPr>
              <a:t>Punishments for irresponsibility are rarely of the most severe order</a:t>
            </a:r>
          </a:p>
          <a:p>
            <a:r>
              <a:rPr lang="en-US" sz="2300" dirty="0">
                <a:latin typeface="Abadi" panose="020B0604020104020204" pitchFamily="34" charset="0"/>
              </a:rPr>
              <a:t>Limited deterrent to ending up in scandals again</a:t>
            </a:r>
          </a:p>
        </p:txBody>
      </p:sp>
      <p:sp>
        <p:nvSpPr>
          <p:cNvPr id="1028" name="Rectangle 7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7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2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nasa.gov/sites/default/files/images/nasaLogo-570x450.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61587" y="2857501"/>
            <a:ext cx="1447797" cy="1142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D28EEC-309D-4A9A-B4B6-9849EECC866F}"/>
              </a:ext>
            </a:extLst>
          </p:cNvPr>
          <p:cNvSpPr txBox="1"/>
          <p:nvPr/>
        </p:nvSpPr>
        <p:spPr>
          <a:xfrm>
            <a:off x="7350919" y="5938747"/>
            <a:ext cx="3128962" cy="646331"/>
          </a:xfrm>
          <a:prstGeom prst="rect">
            <a:avLst/>
          </a:prstGeom>
          <a:noFill/>
        </p:spPr>
        <p:txBody>
          <a:bodyPr wrap="square" rtlCol="0">
            <a:spAutoFit/>
          </a:bodyPr>
          <a:lstStyle/>
          <a:p>
            <a:pPr>
              <a:spcAft>
                <a:spcPts val="600"/>
              </a:spcAft>
            </a:pPr>
            <a:r>
              <a:rPr lang="en-US" dirty="0"/>
              <a:t>Source: </a:t>
            </a:r>
            <a:r>
              <a:rPr lang="en-US" dirty="0" err="1"/>
              <a:t>Haunschild</a:t>
            </a:r>
            <a:r>
              <a:rPr lang="en-US" dirty="0"/>
              <a:t> et al., 2015.</a:t>
            </a:r>
          </a:p>
        </p:txBody>
      </p:sp>
    </p:spTree>
    <p:extLst>
      <p:ext uri="{BB962C8B-B14F-4D97-AF65-F5344CB8AC3E}">
        <p14:creationId xmlns:p14="http://schemas.microsoft.com/office/powerpoint/2010/main" val="267430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4791-6BB2-48F1-A8D9-688BD3E0E7F6}"/>
              </a:ext>
            </a:extLst>
          </p:cNvPr>
          <p:cNvSpPr>
            <a:spLocks noGrp="1"/>
          </p:cNvSpPr>
          <p:nvPr>
            <p:ph type="title"/>
          </p:nvPr>
        </p:nvSpPr>
        <p:spPr/>
        <p:txBody>
          <a:bodyPr/>
          <a:lstStyle/>
          <a:p>
            <a:r>
              <a:rPr lang="en-US" dirty="0"/>
              <a:t>The case of Samsung Note 7: to forget or not?</a:t>
            </a:r>
          </a:p>
        </p:txBody>
      </p:sp>
      <p:sp>
        <p:nvSpPr>
          <p:cNvPr id="3" name="Content Placeholder 2">
            <a:extLst>
              <a:ext uri="{FF2B5EF4-FFF2-40B4-BE49-F238E27FC236}">
                <a16:creationId xmlns:a16="http://schemas.microsoft.com/office/drawing/2014/main" id="{38AEDC2E-B5C5-4879-B92A-1448A24D9BA3}"/>
              </a:ext>
            </a:extLst>
          </p:cNvPr>
          <p:cNvSpPr>
            <a:spLocks noGrp="1"/>
          </p:cNvSpPr>
          <p:nvPr>
            <p:ph idx="1"/>
          </p:nvPr>
        </p:nvSpPr>
        <p:spPr/>
        <p:txBody>
          <a:bodyPr/>
          <a:lstStyle/>
          <a:p>
            <a:r>
              <a:rPr lang="en-US" dirty="0"/>
              <a:t>Read the following piece (by yours truly): </a:t>
            </a:r>
            <a:r>
              <a:rPr lang="en-US" dirty="0">
                <a:hlinkClick r:id="rId2"/>
              </a:rPr>
              <a:t>https://theconversation.com/will-samsung-forget-its-safety-lessons-as-it-moves-beyond-the-note-7-debacle-66951</a:t>
            </a:r>
            <a:r>
              <a:rPr lang="en-US" dirty="0"/>
              <a:t> </a:t>
            </a:r>
          </a:p>
          <a:p>
            <a:r>
              <a:rPr lang="en-US" dirty="0"/>
              <a:t>Do you remember the scandal? Would it or did it influence your perception of Samsung, or your purchasing intent/behavior? Why, or why not?</a:t>
            </a:r>
          </a:p>
          <a:p>
            <a:r>
              <a:rPr lang="en-US" dirty="0"/>
              <a:t>Do you think Samsung managed the issue well?</a:t>
            </a:r>
          </a:p>
          <a:p>
            <a:r>
              <a:rPr lang="en-US" dirty="0"/>
              <a:t>What do you think of the repercussions for Samsung?</a:t>
            </a:r>
          </a:p>
        </p:txBody>
      </p:sp>
    </p:spTree>
    <p:extLst>
      <p:ext uri="{BB962C8B-B14F-4D97-AF65-F5344CB8AC3E}">
        <p14:creationId xmlns:p14="http://schemas.microsoft.com/office/powerpoint/2010/main" val="36018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7200" dirty="0">
                <a:solidFill>
                  <a:schemeClr val="bg1"/>
                </a:solidFill>
              </a:rPr>
              <a:t>Prevention and punishment</a:t>
            </a:r>
          </a:p>
        </p:txBody>
      </p:sp>
      <p:sp>
        <p:nvSpPr>
          <p:cNvPr id="3" name="Text Placeholder 2">
            <a:extLst>
              <a:ext uri="{FF2B5EF4-FFF2-40B4-BE49-F238E27FC236}">
                <a16:creationId xmlns:a16="http://schemas.microsoft.com/office/drawing/2014/main" id="{7737005B-1E37-4BD7-91A1-205E10498666}"/>
              </a:ext>
            </a:extLst>
          </p:cNvPr>
          <p:cNvSpPr>
            <a:spLocks noGrp="1"/>
          </p:cNvSpPr>
          <p:nvPr>
            <p:ph type="body" idx="1"/>
          </p:nvPr>
        </p:nvSpPr>
        <p:spPr>
          <a:xfrm>
            <a:off x="5228702" y="4414180"/>
            <a:ext cx="6128274" cy="884538"/>
          </a:xfrm>
        </p:spPr>
        <p:txBody>
          <a:bodyPr vert="horz" lIns="91440" tIns="45720" rIns="91440" bIns="45720" rtlCol="0">
            <a:normAutofit/>
          </a:bodyPr>
          <a:lstStyle/>
          <a:p>
            <a:pPr algn="r"/>
            <a:endParaRPr lang="en-US">
              <a:solidFill>
                <a:schemeClr val="bg1"/>
              </a:solidFill>
              <a:latin typeface="+mn-lt"/>
            </a:endParaRPr>
          </a:p>
        </p:txBody>
      </p:sp>
      <p:pic>
        <p:nvPicPr>
          <p:cNvPr id="6" name="Picture 5" descr="Many question marks on black background">
            <a:extLst>
              <a:ext uri="{FF2B5EF4-FFF2-40B4-BE49-F238E27FC236}">
                <a16:creationId xmlns:a16="http://schemas.microsoft.com/office/drawing/2014/main" id="{FBACC81B-5993-46DD-88F6-8234E466B75D}"/>
              </a:ext>
            </a:extLst>
          </p:cNvPr>
          <p:cNvPicPr>
            <a:picLocks noChangeAspect="1"/>
          </p:cNvPicPr>
          <p:nvPr/>
        </p:nvPicPr>
        <p:blipFill rotWithShape="1">
          <a:blip r:embed="rId3"/>
          <a:srcRect l="59517" r="2" b="2"/>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5173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BF167588-0BEC-456B-88AA-294FF4D28731}"/>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Agenda</a:t>
            </a:r>
          </a:p>
        </p:txBody>
      </p:sp>
      <p:graphicFrame>
        <p:nvGraphicFramePr>
          <p:cNvPr id="5" name="Sisällön paikkamerkki 2">
            <a:extLst>
              <a:ext uri="{FF2B5EF4-FFF2-40B4-BE49-F238E27FC236}">
                <a16:creationId xmlns:a16="http://schemas.microsoft.com/office/drawing/2014/main" id="{A5CE266B-D657-495F-9EA0-93F2E18D77F6}"/>
              </a:ext>
            </a:extLst>
          </p:cNvPr>
          <p:cNvGraphicFramePr>
            <a:graphicFrameLocks noGrp="1"/>
          </p:cNvGraphicFramePr>
          <p:nvPr>
            <p:ph idx="1"/>
            <p:extLst>
              <p:ext uri="{D42A27DB-BD31-4B8C-83A1-F6EECF244321}">
                <p14:modId xmlns:p14="http://schemas.microsoft.com/office/powerpoint/2010/main" val="419421352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31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dirty="0">
                <a:latin typeface="Abadi" panose="020B0604020104020204" pitchFamily="34" charset="0"/>
              </a:rPr>
              <a:t>Re-cap</a:t>
            </a:r>
          </a:p>
        </p:txBody>
      </p:sp>
      <p:sp>
        <p:nvSpPr>
          <p:cNvPr id="3" name="Sisällön paikkamerkki 2"/>
          <p:cNvSpPr>
            <a:spLocks noGrp="1"/>
          </p:cNvSpPr>
          <p:nvPr>
            <p:ph idx="1"/>
          </p:nvPr>
        </p:nvSpPr>
        <p:spPr>
          <a:xfrm>
            <a:off x="838200" y="1825625"/>
            <a:ext cx="10515600" cy="4351338"/>
          </a:xfrm>
        </p:spPr>
        <p:txBody>
          <a:bodyPr>
            <a:normAutofit/>
          </a:bodyPr>
          <a:lstStyle/>
          <a:p>
            <a:r>
              <a:rPr lang="en-US" dirty="0">
                <a:latin typeface="Abadi" panose="020B0604020104020204" pitchFamily="34" charset="0"/>
              </a:rPr>
              <a:t>Intervention in corporate irresponsibility faces many barriers and is rare, and difficult – but does occur</a:t>
            </a:r>
          </a:p>
          <a:p>
            <a:pPr lvl="1"/>
            <a:r>
              <a:rPr lang="en-US" dirty="0">
                <a:latin typeface="Abadi" panose="020B0604020104020204" pitchFamily="34" charset="0"/>
              </a:rPr>
              <a:t>How to better enable and incentivize whistleblowing remains a problem</a:t>
            </a:r>
          </a:p>
          <a:p>
            <a:r>
              <a:rPr lang="en-US" dirty="0">
                <a:latin typeface="Abadi" panose="020B0604020104020204" pitchFamily="34" charset="0"/>
              </a:rPr>
              <a:t>Consequences of irresponsibility for the firm often limited</a:t>
            </a:r>
          </a:p>
          <a:p>
            <a:r>
              <a:rPr lang="en-US" dirty="0">
                <a:latin typeface="Abadi" panose="020B0604020104020204" pitchFamily="34" charset="0"/>
              </a:rPr>
              <a:t>Firms are generally quite effective at managing irresponsibility / reputation</a:t>
            </a:r>
          </a:p>
          <a:p>
            <a:pPr lvl="1"/>
            <a:r>
              <a:rPr lang="en-US" dirty="0">
                <a:latin typeface="Abadi" panose="020B0604020104020204" pitchFamily="34" charset="0"/>
              </a:rPr>
              <a:t>The ability to organize and the power of PR should not be underestimated</a:t>
            </a:r>
          </a:p>
          <a:p>
            <a:r>
              <a:rPr lang="en-US" dirty="0">
                <a:latin typeface="Abadi" panose="020B0604020104020204" pitchFamily="34" charset="0"/>
              </a:rPr>
              <a:t>Firms tend not to learn from their scandals in the long term</a:t>
            </a:r>
          </a:p>
          <a:p>
            <a:pPr lvl="1"/>
            <a:r>
              <a:rPr lang="en-US" dirty="0">
                <a:latin typeface="Abadi" panose="020B0604020104020204" pitchFamily="34" charset="0"/>
              </a:rPr>
              <a:t>Short-term learning is more common</a:t>
            </a:r>
          </a:p>
          <a:p>
            <a:endParaRPr lang="en-US" dirty="0"/>
          </a:p>
        </p:txBody>
      </p:sp>
    </p:spTree>
    <p:extLst>
      <p:ext uri="{BB962C8B-B14F-4D97-AF65-F5344CB8AC3E}">
        <p14:creationId xmlns:p14="http://schemas.microsoft.com/office/powerpoint/2010/main" val="10418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CDE1EE-58A8-47B4-90A4-2C42F72D3B3C}"/>
              </a:ext>
            </a:extLst>
          </p:cNvPr>
          <p:cNvSpPr>
            <a:spLocks noGrp="1"/>
          </p:cNvSpPr>
          <p:nvPr>
            <p:ph type="title"/>
          </p:nvPr>
        </p:nvSpPr>
        <p:spPr>
          <a:xfrm>
            <a:off x="1136428" y="627564"/>
            <a:ext cx="7474172" cy="1325563"/>
          </a:xfrm>
        </p:spPr>
        <p:txBody>
          <a:bodyPr>
            <a:normAutofit/>
          </a:bodyPr>
          <a:lstStyle/>
          <a:p>
            <a:r>
              <a:rPr lang="fi-FI" dirty="0"/>
              <a:t>How to </a:t>
            </a:r>
            <a:r>
              <a:rPr lang="fi-FI" dirty="0" err="1"/>
              <a:t>prevent</a:t>
            </a:r>
            <a:r>
              <a:rPr lang="fi-FI" dirty="0"/>
              <a:t> </a:t>
            </a:r>
            <a:r>
              <a:rPr lang="fi-FI" dirty="0" err="1"/>
              <a:t>wrongdoing</a:t>
            </a:r>
            <a:r>
              <a:rPr lang="fi-FI" dirty="0"/>
              <a:t>?</a:t>
            </a:r>
            <a:endParaRPr lang="en-US" dirty="0"/>
          </a:p>
        </p:txBody>
      </p:sp>
      <p:sp>
        <p:nvSpPr>
          <p:cNvPr id="3" name="Sisällön paikkamerkki 2">
            <a:extLst>
              <a:ext uri="{FF2B5EF4-FFF2-40B4-BE49-F238E27FC236}">
                <a16:creationId xmlns:a16="http://schemas.microsoft.com/office/drawing/2014/main" id="{DCAB879D-FC72-4419-A780-85A5859DEE3C}"/>
              </a:ext>
            </a:extLst>
          </p:cNvPr>
          <p:cNvSpPr>
            <a:spLocks noGrp="1"/>
          </p:cNvSpPr>
          <p:nvPr>
            <p:ph idx="1"/>
          </p:nvPr>
        </p:nvSpPr>
        <p:spPr>
          <a:xfrm>
            <a:off x="1136429" y="2278173"/>
            <a:ext cx="6467867" cy="3450613"/>
          </a:xfrm>
        </p:spPr>
        <p:txBody>
          <a:bodyPr anchor="ctr">
            <a:normAutofit/>
          </a:bodyPr>
          <a:lstStyle/>
          <a:p>
            <a:pPr marL="0" indent="0">
              <a:buNone/>
            </a:pPr>
            <a:r>
              <a:rPr lang="fi-FI" sz="1900" b="1"/>
              <a:t>Internally</a:t>
            </a:r>
          </a:p>
          <a:p>
            <a:r>
              <a:rPr lang="fi-FI" sz="1900"/>
              <a:t>Ethical cultures</a:t>
            </a:r>
          </a:p>
          <a:p>
            <a:pPr lvl="1"/>
            <a:r>
              <a:rPr lang="fi-FI" sz="1900"/>
              <a:t>Organizational cultures explicitly placing value on ethics and specific types of virtues are less prone to wrongdoing</a:t>
            </a:r>
          </a:p>
          <a:p>
            <a:r>
              <a:rPr lang="fi-FI" sz="1900"/>
              <a:t>Learning</a:t>
            </a:r>
          </a:p>
          <a:p>
            <a:pPr lvl="1"/>
            <a:r>
              <a:rPr lang="fi-FI" sz="1900"/>
              <a:t>Prevent forgetting</a:t>
            </a:r>
          </a:p>
          <a:p>
            <a:pPr lvl="2"/>
            <a:r>
              <a:rPr lang="fi-FI" sz="1900"/>
              <a:t>Routines, safeguards for routines, commemoration, hiring people with experience of disasters / scandals / irresponsibility, training (NASA)</a:t>
            </a:r>
          </a:p>
          <a:p>
            <a:endParaRPr lang="en-US" sz="19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0A6C9D3D-5A59-4F87-BEA2-CF659E98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052512"/>
            <a:ext cx="1462088" cy="752975"/>
          </a:xfrm>
          <a:prstGeom prst="rect">
            <a:avLst/>
          </a:prstGeom>
        </p:spPr>
      </p:pic>
    </p:spTree>
    <p:extLst>
      <p:ext uri="{BB962C8B-B14F-4D97-AF65-F5344CB8AC3E}">
        <p14:creationId xmlns:p14="http://schemas.microsoft.com/office/powerpoint/2010/main" val="388436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fi-FI" sz="4100">
                <a:solidFill>
                  <a:srgbClr val="FFFFFF"/>
                </a:solidFill>
              </a:rPr>
              <a:t>How to prevent wrongdoing?</a:t>
            </a:r>
            <a:endParaRPr lang="en-GB" sz="4100">
              <a:solidFill>
                <a:srgbClr val="FFFFFF"/>
              </a:solidFill>
            </a:endParaRPr>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fi-FI" b="1"/>
              <a:t>Externally</a:t>
            </a:r>
          </a:p>
          <a:p>
            <a:r>
              <a:rPr lang="fi-FI"/>
              <a:t>Punishments</a:t>
            </a:r>
          </a:p>
          <a:p>
            <a:pPr lvl="1"/>
            <a:r>
              <a:rPr lang="fi-FI"/>
              <a:t>Severe organizational penalties</a:t>
            </a:r>
          </a:p>
          <a:p>
            <a:pPr lvl="2"/>
            <a:r>
              <a:rPr lang="fi-FI"/>
              <a:t>Penalties aimed especially at failure of implicating individuals (providing full information)</a:t>
            </a:r>
          </a:p>
          <a:p>
            <a:pPr lvl="2"/>
            <a:r>
              <a:rPr lang="fi-FI"/>
              <a:t>Threaten dissolution?</a:t>
            </a:r>
            <a:endParaRPr lang="fi-FI" dirty="0"/>
          </a:p>
          <a:p>
            <a:pPr lvl="2"/>
            <a:r>
              <a:rPr lang="fi-FI"/>
              <a:t>Equity fines</a:t>
            </a:r>
            <a:endParaRPr lang="fi-FI" dirty="0"/>
          </a:p>
          <a:p>
            <a:pPr lvl="3"/>
            <a:r>
              <a:rPr lang="fi-FI"/>
              <a:t>Force culpable firm to issue additional shares of stock (e.g. 20% of total)</a:t>
            </a:r>
          </a:p>
          <a:p>
            <a:pPr lvl="3"/>
            <a:r>
              <a:rPr lang="fi-FI"/>
              <a:t>Shares would initially belong to the state</a:t>
            </a:r>
          </a:p>
          <a:p>
            <a:pPr lvl="4"/>
            <a:r>
              <a:rPr lang="fi-FI"/>
              <a:t>This would dilute the value of shares, and income potential of execs</a:t>
            </a:r>
          </a:p>
          <a:p>
            <a:pPr lvl="4"/>
            <a:endParaRPr lang="fi-FI"/>
          </a:p>
          <a:p>
            <a:pPr lvl="1"/>
            <a:r>
              <a:rPr lang="fi-FI"/>
              <a:t>Target individuals (executives)</a:t>
            </a:r>
          </a:p>
          <a:p>
            <a:pPr lvl="2"/>
            <a:r>
              <a:rPr lang="fi-FI"/>
              <a:t>Prison</a:t>
            </a:r>
          </a:p>
          <a:p>
            <a:pPr lvl="3"/>
            <a:endParaRPr lang="fi-FI"/>
          </a:p>
          <a:p>
            <a:pPr lvl="2"/>
            <a:endParaRPr lang="fi-FI" dirty="0"/>
          </a:p>
          <a:p>
            <a:pPr lvl="2"/>
            <a:endParaRPr lang="fi-FI" dirty="0"/>
          </a:p>
        </p:txBody>
      </p:sp>
    </p:spTree>
    <p:extLst>
      <p:ext uri="{BB962C8B-B14F-4D97-AF65-F5344CB8AC3E}">
        <p14:creationId xmlns:p14="http://schemas.microsoft.com/office/powerpoint/2010/main" val="1798592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E58D00-EE38-49F4-9ADD-63A95E939816}"/>
              </a:ext>
            </a:extLst>
          </p:cNvPr>
          <p:cNvSpPr>
            <a:spLocks noGrp="1"/>
          </p:cNvSpPr>
          <p:nvPr>
            <p:ph type="title"/>
          </p:nvPr>
        </p:nvSpPr>
        <p:spPr>
          <a:xfrm>
            <a:off x="838200" y="365125"/>
            <a:ext cx="10515600" cy="1325563"/>
          </a:xfrm>
        </p:spPr>
        <p:txBody>
          <a:bodyPr/>
          <a:lstStyle/>
          <a:p>
            <a:r>
              <a:rPr lang="en-US" dirty="0"/>
              <a:t>Studying wrongdoing</a:t>
            </a:r>
          </a:p>
        </p:txBody>
      </p:sp>
      <p:sp>
        <p:nvSpPr>
          <p:cNvPr id="3" name="Sisällön paikkamerkki 2">
            <a:extLst>
              <a:ext uri="{FF2B5EF4-FFF2-40B4-BE49-F238E27FC236}">
                <a16:creationId xmlns:a16="http://schemas.microsoft.com/office/drawing/2014/main" id="{93CD65B8-5C26-4576-996C-07205C9312CA}"/>
              </a:ext>
            </a:extLst>
          </p:cNvPr>
          <p:cNvSpPr>
            <a:spLocks noGrp="1"/>
          </p:cNvSpPr>
          <p:nvPr>
            <p:ph idx="1"/>
          </p:nvPr>
        </p:nvSpPr>
        <p:spPr>
          <a:xfrm>
            <a:off x="838200" y="1825625"/>
            <a:ext cx="10515600" cy="4351338"/>
          </a:xfrm>
        </p:spPr>
        <p:txBody>
          <a:bodyPr>
            <a:normAutofit fontScale="92500" lnSpcReduction="10000"/>
          </a:bodyPr>
          <a:lstStyle/>
          <a:p>
            <a:r>
              <a:rPr lang="en-US" dirty="0"/>
              <a:t>First-hand accounts are generally rather difficult to acquire</a:t>
            </a:r>
          </a:p>
          <a:p>
            <a:pPr lvl="1"/>
            <a:r>
              <a:rPr lang="en-US" dirty="0"/>
              <a:t>People are reluctant to talk about their employers, even anonymously</a:t>
            </a:r>
          </a:p>
          <a:p>
            <a:pPr lvl="2"/>
            <a:r>
              <a:rPr lang="en-US" dirty="0"/>
              <a:t>Potential legal/employment consequences</a:t>
            </a:r>
          </a:p>
          <a:p>
            <a:pPr lvl="1"/>
            <a:r>
              <a:rPr lang="en-US" dirty="0"/>
              <a:t>If the case is in a legal process, there are typically legal concerns</a:t>
            </a:r>
          </a:p>
          <a:p>
            <a:pPr lvl="2"/>
            <a:r>
              <a:rPr lang="en-US" dirty="0"/>
              <a:t>These processes take long</a:t>
            </a:r>
          </a:p>
          <a:p>
            <a:pPr lvl="2"/>
            <a:endParaRPr lang="en-US" dirty="0"/>
          </a:p>
          <a:p>
            <a:r>
              <a:rPr lang="en-US" dirty="0"/>
              <a:t>Potential workarounds</a:t>
            </a:r>
          </a:p>
          <a:p>
            <a:pPr lvl="1"/>
            <a:r>
              <a:rPr lang="en-US" dirty="0"/>
              <a:t>Pick cases that are not brand new, and talk with former employees</a:t>
            </a:r>
          </a:p>
          <a:p>
            <a:pPr lvl="1"/>
            <a:r>
              <a:rPr lang="en-US" dirty="0"/>
              <a:t>Work with publicly available data such as media materials and other documents</a:t>
            </a:r>
          </a:p>
          <a:p>
            <a:pPr lvl="1"/>
            <a:r>
              <a:rPr lang="en-US" dirty="0"/>
              <a:t>Pick cases that have been contested but no legal consequences</a:t>
            </a:r>
          </a:p>
          <a:p>
            <a:pPr lvl="1"/>
            <a:r>
              <a:rPr lang="en-US" dirty="0"/>
              <a:t>Talk with people who have been closely involved with the case, such as journalists, NGOs, </a:t>
            </a:r>
            <a:r>
              <a:rPr lang="en-US"/>
              <a:t>government officials and so on</a:t>
            </a:r>
            <a:endParaRPr lang="en-US" dirty="0"/>
          </a:p>
        </p:txBody>
      </p:sp>
    </p:spTree>
    <p:extLst>
      <p:ext uri="{BB962C8B-B14F-4D97-AF65-F5344CB8AC3E}">
        <p14:creationId xmlns:p14="http://schemas.microsoft.com/office/powerpoint/2010/main" val="221718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fi-FI" dirty="0" err="1"/>
              <a:t>References</a:t>
            </a:r>
            <a:endParaRPr lang="en-GB" dirty="0"/>
          </a:p>
        </p:txBody>
      </p:sp>
      <p:sp>
        <p:nvSpPr>
          <p:cNvPr id="3" name="Content Placeholder 2"/>
          <p:cNvSpPr>
            <a:spLocks noGrp="1"/>
          </p:cNvSpPr>
          <p:nvPr>
            <p:ph idx="1"/>
          </p:nvPr>
        </p:nvSpPr>
        <p:spPr>
          <a:xfrm>
            <a:off x="838200" y="1825625"/>
            <a:ext cx="10515600" cy="4351338"/>
          </a:xfrm>
        </p:spPr>
        <p:txBody>
          <a:bodyPr>
            <a:normAutofit fontScale="40000" lnSpcReduction="20000"/>
          </a:bodyPr>
          <a:lstStyle/>
          <a:p>
            <a:r>
              <a:rPr lang="en-US" dirty="0"/>
              <a:t>Banerjee, S. B. 2010. Governing the Global Corporation : A Critical Perspective. Business Ethics Quarterly, 2(April): 265–274.</a:t>
            </a:r>
          </a:p>
          <a:p>
            <a:r>
              <a:rPr lang="en-US" dirty="0"/>
              <a:t>Barnett, M. L. 2014. Why Stakeholders Ignore Firm Misconduct: A Cognitive View. Journal of Management, 40(3): 676–702.</a:t>
            </a:r>
          </a:p>
          <a:p>
            <a:r>
              <a:rPr lang="en-US" b="0" i="0" dirty="0">
                <a:solidFill>
                  <a:srgbClr val="222222"/>
                </a:solidFill>
                <a:effectLst/>
              </a:rPr>
              <a:t>Coffee Jr, J.C., 2020. </a:t>
            </a:r>
            <a:r>
              <a:rPr lang="en-US" b="0" dirty="0">
                <a:solidFill>
                  <a:srgbClr val="222222"/>
                </a:solidFill>
                <a:effectLst/>
              </a:rPr>
              <a:t>Corporate Crime and Punishment: The Crisis of Underenforcement</a:t>
            </a:r>
            <a:r>
              <a:rPr lang="en-US" b="0" i="0" dirty="0">
                <a:solidFill>
                  <a:srgbClr val="222222"/>
                </a:solidFill>
                <a:effectLst/>
              </a:rPr>
              <a:t>. Berrett-Koehler Publishers.</a:t>
            </a:r>
            <a:endParaRPr lang="en-US" dirty="0"/>
          </a:p>
          <a:p>
            <a:r>
              <a:rPr lang="en-US" dirty="0" err="1"/>
              <a:t>Greve</a:t>
            </a:r>
            <a:r>
              <a:rPr lang="en-US" dirty="0"/>
              <a:t>, H. R., Palmer, D., &amp; </a:t>
            </a:r>
            <a:r>
              <a:rPr lang="en-US" dirty="0" err="1"/>
              <a:t>Pozner</a:t>
            </a:r>
            <a:r>
              <a:rPr lang="en-US" dirty="0"/>
              <a:t>, J. 2010. Organizations Gone Wild: The Causes, Processes, and Consequences of Organizational Misconduct. Academy of Management Annals, 4(1): 53–107.</a:t>
            </a:r>
          </a:p>
          <a:p>
            <a:r>
              <a:rPr lang="en-US" dirty="0"/>
              <a:t>Gustafsson, R., Clemente, M., &amp; Rintamäki, J. 2015. The role of institutions in the identification and resolution of companies' wrongdoing: The case of palm oil and the biodiesel trailblazer. Alberta Institutions Conference., Banff, Alberta, Canada. Volume: 4.</a:t>
            </a:r>
          </a:p>
          <a:p>
            <a:r>
              <a:rPr lang="en-US" dirty="0" err="1"/>
              <a:t>Haunschild</a:t>
            </a:r>
            <a:r>
              <a:rPr lang="en-US" dirty="0"/>
              <a:t>, P. R., </a:t>
            </a:r>
            <a:r>
              <a:rPr lang="en-US" dirty="0" err="1"/>
              <a:t>Polidoro</a:t>
            </a:r>
            <a:r>
              <a:rPr lang="en-US" dirty="0"/>
              <a:t>, F. J., &amp; Chandler, D. 2015. Organizational Oscillation Between Learning and Forgetting :The Dual Role of Serious Errors. Organization Science, Online: 1–20.</a:t>
            </a:r>
          </a:p>
          <a:p>
            <a:r>
              <a:rPr lang="en-US" dirty="0"/>
              <a:t>Hoffman, A., &amp; Ocasio, W. 2001. Not all events are attended equally: Toward a middle-range theory of industry attention to external events. Organization Science, 12(4): 414–434.</a:t>
            </a:r>
          </a:p>
          <a:p>
            <a:r>
              <a:rPr lang="en-US" dirty="0"/>
              <a:t>Jackson, G., </a:t>
            </a:r>
            <a:r>
              <a:rPr lang="en-US" dirty="0" err="1"/>
              <a:t>Brammer</a:t>
            </a:r>
            <a:r>
              <a:rPr lang="en-US" dirty="0"/>
              <a:t>, S., </a:t>
            </a:r>
            <a:r>
              <a:rPr lang="en-US" dirty="0" err="1"/>
              <a:t>Karpoff</a:t>
            </a:r>
            <a:r>
              <a:rPr lang="en-US" dirty="0"/>
              <a:t>, J. M., Lange, D., </a:t>
            </a:r>
            <a:r>
              <a:rPr lang="en-US" dirty="0" err="1"/>
              <a:t>Zavyalova</a:t>
            </a:r>
            <a:r>
              <a:rPr lang="en-US" dirty="0"/>
              <a:t>, A., et al. 2014. Grey Areas: Corporate Reputation and Irresponsible Corporations. Socio-Economic Review, 12(1): 153–218.</a:t>
            </a:r>
          </a:p>
          <a:p>
            <a:r>
              <a:rPr lang="en-US" dirty="0" err="1"/>
              <a:t>Kaptein</a:t>
            </a:r>
            <a:r>
              <a:rPr lang="en-US" dirty="0"/>
              <a:t>, M. 2011. From Inaction to External Whistleblowing: The Influence of the Ethical Culture of Organizations on Employee Responses to Observed Wrongdoing. Journal of Business Ethics, 98(3): 513–530.</a:t>
            </a:r>
          </a:p>
          <a:p>
            <a:r>
              <a:rPr lang="en-US" dirty="0"/>
              <a:t>Kenny, K. 2018. Censored: Whistleblowers and impossible speech. Human Relations, 71(8): 1025–1048.</a:t>
            </a:r>
          </a:p>
          <a:p>
            <a:r>
              <a:rPr lang="en-US" dirty="0"/>
              <a:t>Kenny, K., </a:t>
            </a:r>
            <a:r>
              <a:rPr lang="en-US" dirty="0" err="1"/>
              <a:t>Fotaki</a:t>
            </a:r>
            <a:r>
              <a:rPr lang="en-US" dirty="0"/>
              <a:t>, M., &amp; </a:t>
            </a:r>
            <a:r>
              <a:rPr lang="en-US" dirty="0" err="1"/>
              <a:t>Vandekerckhove</a:t>
            </a:r>
            <a:r>
              <a:rPr lang="en-US" dirty="0"/>
              <a:t>, W. 2020. Whistleblower Subjectivities: Organization and Passionate Attachment. Organization Studies, 41(3): 323–343.</a:t>
            </a:r>
          </a:p>
          <a:p>
            <a:r>
              <a:rPr lang="en-US" dirty="0"/>
              <a:t>Lange, D., &amp; Washburn, N. T. 2012. Understanding Attributions of Corporate Social Irresponsibility. Academy of Management Review, 37(2): 300–326.</a:t>
            </a:r>
          </a:p>
          <a:p>
            <a:r>
              <a:rPr lang="en-US" dirty="0"/>
              <a:t>Mena, S., Rintamäki, J., Spicer, A., &amp; Fleming, P. 2016. On the Forgetting of Corporate Irresponsibility. Academy of Management Review, 41(4): 720–738.</a:t>
            </a:r>
            <a:endParaRPr lang="fi-FI" dirty="0"/>
          </a:p>
          <a:p>
            <a:r>
              <a:rPr lang="en-US" dirty="0" err="1"/>
              <a:t>Pfarrer</a:t>
            </a:r>
            <a:r>
              <a:rPr lang="en-US" dirty="0"/>
              <a:t>, M., </a:t>
            </a:r>
            <a:r>
              <a:rPr lang="en-US" dirty="0" err="1"/>
              <a:t>Decelles</a:t>
            </a:r>
            <a:r>
              <a:rPr lang="en-US" dirty="0"/>
              <a:t>, K., Smith, K. G., &amp; Taylor, S. 2008. After the fall: Reintegrating the corrupt organization. Academy of Management Review, 33(3): 730–749.</a:t>
            </a:r>
          </a:p>
          <a:p>
            <a:r>
              <a:rPr lang="en-US" dirty="0"/>
              <a:t>Vaughan, D. 1999. The dark side of organizations: Mistake, misconduct, and disaster. Annual Review of Sociology, 25: 271–305.</a:t>
            </a:r>
          </a:p>
        </p:txBody>
      </p:sp>
    </p:spTree>
    <p:extLst>
      <p:ext uri="{BB962C8B-B14F-4D97-AF65-F5344CB8AC3E}">
        <p14:creationId xmlns:p14="http://schemas.microsoft.com/office/powerpoint/2010/main" val="309582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dirty="0"/>
              <a:t>Individual assignment</a:t>
            </a:r>
          </a:p>
        </p:txBody>
      </p:sp>
      <p:sp>
        <p:nvSpPr>
          <p:cNvPr id="3" name="Sisällön paikkamerkki 2"/>
          <p:cNvSpPr>
            <a:spLocks noGrp="1"/>
          </p:cNvSpPr>
          <p:nvPr>
            <p:ph sz="half" idx="1"/>
          </p:nvPr>
        </p:nvSpPr>
        <p:spPr>
          <a:xfrm>
            <a:off x="838200" y="1825625"/>
            <a:ext cx="5181600" cy="4351338"/>
          </a:xfrm>
        </p:spPr>
        <p:txBody>
          <a:bodyPr>
            <a:normAutofit fontScale="92500" lnSpcReduction="10000"/>
          </a:bodyPr>
          <a:lstStyle/>
          <a:p>
            <a:r>
              <a:rPr lang="en-US" dirty="0"/>
              <a:t>Work individually</a:t>
            </a:r>
          </a:p>
          <a:p>
            <a:r>
              <a:rPr lang="en-US" dirty="0"/>
              <a:t>Choose an instance of corporate irresponsibility</a:t>
            </a:r>
          </a:p>
          <a:p>
            <a:pPr lvl="1"/>
            <a:r>
              <a:rPr lang="en-US" dirty="0"/>
              <a:t>Give an overview of what took place</a:t>
            </a:r>
          </a:p>
          <a:p>
            <a:pPr lvl="1"/>
            <a:r>
              <a:rPr lang="en-US" dirty="0"/>
              <a:t>How was the activity exposed?</a:t>
            </a:r>
          </a:p>
          <a:p>
            <a:pPr lvl="1"/>
            <a:r>
              <a:rPr lang="en-US" dirty="0"/>
              <a:t>What actors were involved?</a:t>
            </a:r>
          </a:p>
          <a:p>
            <a:pPr lvl="1"/>
            <a:r>
              <a:rPr lang="en-US" dirty="0"/>
              <a:t>How did the firm handle the case?</a:t>
            </a:r>
          </a:p>
          <a:p>
            <a:pPr lvl="1"/>
            <a:r>
              <a:rPr lang="en-US" dirty="0"/>
              <a:t>What were the consequences/repercussions?</a:t>
            </a:r>
          </a:p>
          <a:p>
            <a:pPr lvl="1"/>
            <a:r>
              <a:rPr lang="en-US" dirty="0"/>
              <a:t>Was there intentionality?</a:t>
            </a:r>
          </a:p>
          <a:p>
            <a:pPr lvl="1"/>
            <a:r>
              <a:rPr lang="en-US" dirty="0"/>
              <a:t>Interesting insights or lessons?</a:t>
            </a:r>
          </a:p>
        </p:txBody>
      </p:sp>
      <p:sp>
        <p:nvSpPr>
          <p:cNvPr id="4" name="Sisällön paikkamerkki 3"/>
          <p:cNvSpPr>
            <a:spLocks noGrp="1"/>
          </p:cNvSpPr>
          <p:nvPr>
            <p:ph sz="half" idx="2"/>
          </p:nvPr>
        </p:nvSpPr>
        <p:spPr>
          <a:xfrm>
            <a:off x="6172200" y="1825625"/>
            <a:ext cx="5181600" cy="4351338"/>
          </a:xfrm>
        </p:spPr>
        <p:txBody>
          <a:bodyPr>
            <a:normAutofit fontScale="92500" lnSpcReduction="10000"/>
          </a:bodyPr>
          <a:lstStyle/>
          <a:p>
            <a:pPr marL="0" indent="0">
              <a:buNone/>
            </a:pPr>
            <a:r>
              <a:rPr lang="en-US" dirty="0"/>
              <a:t>Choose one of the following instances of corporate irresponsibility:</a:t>
            </a:r>
          </a:p>
          <a:p>
            <a:r>
              <a:rPr lang="en-US" dirty="0"/>
              <a:t>BP Deepwater Horizon oil spill</a:t>
            </a:r>
          </a:p>
          <a:p>
            <a:r>
              <a:rPr lang="en-US" dirty="0"/>
              <a:t>Nestle baby milk formula scandal</a:t>
            </a:r>
          </a:p>
          <a:p>
            <a:r>
              <a:rPr lang="en-US" dirty="0"/>
              <a:t>Royal Bank of Scotland’s ‘Dash for cash’ (or GRG) scandal</a:t>
            </a:r>
          </a:p>
          <a:p>
            <a:r>
              <a:rPr lang="en-US" dirty="0" err="1"/>
              <a:t>Chemie</a:t>
            </a:r>
            <a:r>
              <a:rPr lang="en-US" dirty="0"/>
              <a:t> </a:t>
            </a:r>
            <a:r>
              <a:rPr lang="en-US" dirty="0" err="1"/>
              <a:t>Grünenthal</a:t>
            </a:r>
            <a:r>
              <a:rPr lang="en-US" dirty="0"/>
              <a:t> &amp; Thalidomide</a:t>
            </a:r>
          </a:p>
          <a:p>
            <a:endParaRPr lang="en-US" dirty="0"/>
          </a:p>
          <a:p>
            <a:endParaRPr lang="en-US" dirty="0"/>
          </a:p>
        </p:txBody>
      </p:sp>
    </p:spTree>
    <p:extLst>
      <p:ext uri="{BB962C8B-B14F-4D97-AF65-F5344CB8AC3E}">
        <p14:creationId xmlns:p14="http://schemas.microsoft.com/office/powerpoint/2010/main" val="175148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5" name="Group 14">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9" name="Freeform: Shape 18">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 name="Group 15">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7" name="Freeform: Shape 16">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Otsikko 3">
            <a:extLst>
              <a:ext uri="{FF2B5EF4-FFF2-40B4-BE49-F238E27FC236}">
                <a16:creationId xmlns:a16="http://schemas.microsoft.com/office/drawing/2014/main" id="{1601B0D2-1D65-4543-92D2-9F6FCC96EA96}"/>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Getting caught</a:t>
            </a:r>
          </a:p>
        </p:txBody>
      </p:sp>
      <p:sp>
        <p:nvSpPr>
          <p:cNvPr id="7" name="Text Placeholder 6">
            <a:extLst>
              <a:ext uri="{FF2B5EF4-FFF2-40B4-BE49-F238E27FC236}">
                <a16:creationId xmlns:a16="http://schemas.microsoft.com/office/drawing/2014/main" id="{5B3DF811-93E4-4CE3-BDF4-8FE8A7A8B17A}"/>
              </a:ext>
            </a:extLst>
          </p:cNvPr>
          <p:cNvSpPr>
            <a:spLocks noGrp="1"/>
          </p:cNvSpPr>
          <p:nvPr>
            <p:ph type="body" idx="1"/>
          </p:nvPr>
        </p:nvSpPr>
        <p:spPr>
          <a:xfrm>
            <a:off x="835024" y="3809999"/>
            <a:ext cx="7025753" cy="1012778"/>
          </a:xfrm>
        </p:spPr>
        <p:txBody>
          <a:bodyPr vert="horz" lIns="91440" tIns="45720" rIns="91440" bIns="45720" rtlCol="0">
            <a:normAutofit/>
          </a:bodyPr>
          <a:lstStyle/>
          <a:p>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83634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BF167588-0BEC-456B-88AA-294FF4D28731}"/>
              </a:ext>
            </a:extLst>
          </p:cNvPr>
          <p:cNvSpPr>
            <a:spLocks noGrp="1"/>
          </p:cNvSpPr>
          <p:nvPr>
            <p:ph type="title"/>
          </p:nvPr>
        </p:nvSpPr>
        <p:spPr>
          <a:xfrm>
            <a:off x="1098468" y="885651"/>
            <a:ext cx="3229803" cy="4624603"/>
          </a:xfrm>
        </p:spPr>
        <p:txBody>
          <a:bodyPr>
            <a:normAutofit/>
          </a:bodyPr>
          <a:lstStyle/>
          <a:p>
            <a:r>
              <a:rPr lang="en-US">
                <a:solidFill>
                  <a:srgbClr val="FFFFFF"/>
                </a:solidFill>
              </a:rPr>
              <a:t>How firms get caught</a:t>
            </a:r>
          </a:p>
        </p:txBody>
      </p:sp>
      <p:sp>
        <p:nvSpPr>
          <p:cNvPr id="3" name="Sisällön paikkamerkki 2">
            <a:extLst>
              <a:ext uri="{FF2B5EF4-FFF2-40B4-BE49-F238E27FC236}">
                <a16:creationId xmlns:a16="http://schemas.microsoft.com/office/drawing/2014/main" id="{04C1D310-00F1-4328-980E-9D4E3BF442A8}"/>
              </a:ext>
            </a:extLst>
          </p:cNvPr>
          <p:cNvSpPr>
            <a:spLocks noGrp="1"/>
          </p:cNvSpPr>
          <p:nvPr>
            <p:ph idx="1"/>
          </p:nvPr>
        </p:nvSpPr>
        <p:spPr>
          <a:xfrm>
            <a:off x="4978708" y="885651"/>
            <a:ext cx="6525220" cy="4616849"/>
          </a:xfrm>
        </p:spPr>
        <p:txBody>
          <a:bodyPr anchor="ctr">
            <a:normAutofit/>
          </a:bodyPr>
          <a:lstStyle/>
          <a:p>
            <a:r>
              <a:rPr lang="en-US" sz="2400"/>
              <a:t>Preventing irresponsibility is very important (duh)</a:t>
            </a:r>
          </a:p>
          <a:p>
            <a:r>
              <a:rPr lang="en-US" sz="2400"/>
              <a:t>However, all irresponsibility can never be prevented</a:t>
            </a:r>
          </a:p>
          <a:p>
            <a:r>
              <a:rPr lang="en-US" sz="2400"/>
              <a:t>Detecting and correcting wrongdoing is just as important as prevention</a:t>
            </a:r>
          </a:p>
          <a:p>
            <a:endParaRPr lang="en-US" sz="2400"/>
          </a:p>
        </p:txBody>
      </p:sp>
    </p:spTree>
    <p:extLst>
      <p:ext uri="{BB962C8B-B14F-4D97-AF65-F5344CB8AC3E}">
        <p14:creationId xmlns:p14="http://schemas.microsoft.com/office/powerpoint/2010/main" val="27270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fi-FI" sz="4000">
                <a:solidFill>
                  <a:srgbClr val="FFFFFF"/>
                </a:solidFill>
                <a:latin typeface="Abadi" panose="020B0604020104020204" pitchFamily="34" charset="0"/>
              </a:rPr>
              <a:t>How firms get caught</a:t>
            </a:r>
            <a:endParaRPr lang="en-GB" sz="4000">
              <a:solidFill>
                <a:srgbClr val="FFFFFF"/>
              </a:solidFill>
              <a:latin typeface="Abadi" panose="020B0604020104020204" pitchFamily="34" charset="0"/>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r>
              <a:rPr lang="en-US" sz="2600" dirty="0">
                <a:solidFill>
                  <a:srgbClr val="FEFFFF"/>
                </a:solidFill>
                <a:latin typeface="Abadi" panose="020B0604020104020204" pitchFamily="34" charset="0"/>
              </a:rPr>
              <a:t>External intervention</a:t>
            </a:r>
          </a:p>
          <a:p>
            <a:pPr lvl="1"/>
            <a:r>
              <a:rPr lang="en-US" sz="2200" dirty="0">
                <a:solidFill>
                  <a:srgbClr val="FEFFFF"/>
                </a:solidFill>
                <a:latin typeface="Abadi" panose="020B0604020104020204" pitchFamily="34" charset="0"/>
              </a:rPr>
              <a:t>Regulatory control</a:t>
            </a:r>
          </a:p>
          <a:p>
            <a:pPr lvl="1"/>
            <a:r>
              <a:rPr lang="en-US" sz="2200" dirty="0">
                <a:solidFill>
                  <a:srgbClr val="FEFFFF"/>
                </a:solidFill>
                <a:latin typeface="Abadi" panose="020B0604020104020204" pitchFamily="34" charset="0"/>
              </a:rPr>
              <a:t>Journalists, researchers</a:t>
            </a:r>
          </a:p>
          <a:p>
            <a:pPr lvl="1"/>
            <a:r>
              <a:rPr lang="en-US" sz="2200" dirty="0">
                <a:solidFill>
                  <a:srgbClr val="FEFFFF"/>
                </a:solidFill>
                <a:latin typeface="Abadi" panose="020B0604020104020204" pitchFamily="34" charset="0"/>
              </a:rPr>
              <a:t>Watchdog organizations (e.g. </a:t>
            </a:r>
            <a:r>
              <a:rPr lang="en-US" sz="2200" dirty="0" err="1">
                <a:solidFill>
                  <a:srgbClr val="FEFFFF"/>
                </a:solidFill>
                <a:latin typeface="Abadi" panose="020B0604020104020204" pitchFamily="34" charset="0"/>
              </a:rPr>
              <a:t>Finnwatch</a:t>
            </a:r>
            <a:r>
              <a:rPr lang="en-US" sz="2200" dirty="0">
                <a:solidFill>
                  <a:srgbClr val="FEFFFF"/>
                </a:solidFill>
                <a:latin typeface="Abadi" panose="020B0604020104020204" pitchFamily="34" charset="0"/>
              </a:rPr>
              <a:t> in Finland, the likes of Greenpeace, Amnesty…)</a:t>
            </a:r>
          </a:p>
          <a:p>
            <a:endParaRPr lang="en-US" sz="2600" dirty="0">
              <a:solidFill>
                <a:srgbClr val="FEFFFF"/>
              </a:solidFill>
              <a:latin typeface="Abadi" panose="020B0604020104020204" pitchFamily="34" charset="0"/>
            </a:endParaRPr>
          </a:p>
          <a:p>
            <a:r>
              <a:rPr lang="en-US" sz="2600" dirty="0">
                <a:solidFill>
                  <a:srgbClr val="FEFFFF"/>
                </a:solidFill>
                <a:latin typeface="Abadi" panose="020B0604020104020204" pitchFamily="34" charset="0"/>
              </a:rPr>
              <a:t>Internal intervention</a:t>
            </a:r>
          </a:p>
          <a:p>
            <a:pPr lvl="1"/>
            <a:r>
              <a:rPr lang="en-US" sz="2200" dirty="0">
                <a:solidFill>
                  <a:srgbClr val="FEFFFF"/>
                </a:solidFill>
                <a:latin typeface="Abadi" panose="020B0604020104020204" pitchFamily="34" charset="0"/>
              </a:rPr>
              <a:t>Whistleblowing</a:t>
            </a:r>
          </a:p>
          <a:p>
            <a:pPr lvl="2"/>
            <a:r>
              <a:rPr lang="en-US" sz="1800" dirty="0">
                <a:solidFill>
                  <a:srgbClr val="FEFFFF"/>
                </a:solidFill>
                <a:latin typeface="Abadi" panose="020B0604020104020204" pitchFamily="34" charset="0"/>
              </a:rPr>
              <a:t>15-25% of corporate fraud cases are detected and brought forward by employees</a:t>
            </a:r>
          </a:p>
          <a:p>
            <a:endParaRPr lang="fi-FI" sz="2200" dirty="0">
              <a:solidFill>
                <a:srgbClr val="FEFFFF"/>
              </a:solidFill>
              <a:latin typeface="Abadi" panose="020B0604020104020204" pitchFamily="34" charset="0"/>
            </a:endParaRPr>
          </a:p>
        </p:txBody>
      </p:sp>
    </p:spTree>
    <p:extLst>
      <p:ext uri="{BB962C8B-B14F-4D97-AF65-F5344CB8AC3E}">
        <p14:creationId xmlns:p14="http://schemas.microsoft.com/office/powerpoint/2010/main" val="25831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1" y="637762"/>
            <a:ext cx="9888496" cy="900131"/>
          </a:xfrm>
        </p:spPr>
        <p:txBody>
          <a:bodyPr anchor="t">
            <a:normAutofit/>
          </a:bodyPr>
          <a:lstStyle/>
          <a:p>
            <a:r>
              <a:rPr lang="fi-FI" sz="4000">
                <a:solidFill>
                  <a:schemeClr val="bg1"/>
                </a:solidFill>
                <a:latin typeface="Abadi" panose="020B0604020104020204" pitchFamily="34" charset="0"/>
              </a:rPr>
              <a:t>Whistleblowing</a:t>
            </a:r>
            <a:endParaRPr lang="en-GB" sz="4000">
              <a:solidFill>
                <a:schemeClr val="bg1"/>
              </a:solidFill>
              <a:latin typeface="Abadi" panose="020B0604020104020204" pitchFamily="34" charset="0"/>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5548" y="2217343"/>
            <a:ext cx="9880893" cy="3959619"/>
          </a:xfrm>
        </p:spPr>
        <p:txBody>
          <a:bodyPr>
            <a:normAutofit/>
          </a:bodyPr>
          <a:lstStyle/>
          <a:p>
            <a:r>
              <a:rPr lang="en-AS" sz="2400" dirty="0">
                <a:latin typeface="Abadi" panose="020B0604020104020204" pitchFamily="34" charset="0"/>
              </a:rPr>
              <a:t>Most employees who detect wrongdoing do not blow the whistle, nor do they take the case to court</a:t>
            </a:r>
          </a:p>
          <a:p>
            <a:r>
              <a:rPr lang="en-AS" sz="2400" dirty="0">
                <a:latin typeface="Abadi" panose="020B0604020104020204" pitchFamily="34" charset="0"/>
              </a:rPr>
              <a:t>Most organizations do not welcome reports of wrongdoing (i.e. whistleblowing)</a:t>
            </a:r>
          </a:p>
          <a:p>
            <a:r>
              <a:rPr lang="en-AS" sz="2400" dirty="0">
                <a:latin typeface="Abadi" panose="020B0604020104020204" pitchFamily="34" charset="0"/>
              </a:rPr>
              <a:t>Two categories of whistleblowing:</a:t>
            </a:r>
          </a:p>
          <a:p>
            <a:pPr lvl="1"/>
            <a:r>
              <a:rPr lang="en-AS" sz="2000" dirty="0">
                <a:latin typeface="Abadi" panose="020B0604020104020204" pitchFamily="34" charset="0"/>
              </a:rPr>
              <a:t>Internal whistleblowing: make a non-public intervention within the firm’s chain of command</a:t>
            </a:r>
          </a:p>
          <a:p>
            <a:pPr lvl="2"/>
            <a:r>
              <a:rPr lang="en-AS" sz="1800" dirty="0">
                <a:latin typeface="Abadi" panose="020B0604020104020204" pitchFamily="34" charset="0"/>
              </a:rPr>
              <a:t>Less risky for employee, consequences for firm less likely</a:t>
            </a:r>
          </a:p>
          <a:p>
            <a:pPr lvl="1"/>
            <a:r>
              <a:rPr lang="en-AS" sz="2000" dirty="0">
                <a:latin typeface="Abadi" panose="020B0604020104020204" pitchFamily="34" charset="0"/>
              </a:rPr>
              <a:t>External whistleblowing: step outside, make a public intervention, e.g. contacting the press or regulators</a:t>
            </a:r>
          </a:p>
          <a:p>
            <a:pPr lvl="2"/>
            <a:r>
              <a:rPr lang="en-AS" sz="1800" dirty="0">
                <a:latin typeface="Abadi" panose="020B0604020104020204" pitchFamily="34" charset="0"/>
              </a:rPr>
              <a:t>More risky for employee (long legal process etc.), consequences for firm more likely</a:t>
            </a:r>
          </a:p>
          <a:p>
            <a:endParaRPr lang="en-AS" sz="2000" dirty="0">
              <a:latin typeface="Abadi" panose="020B0604020104020204" pitchFamily="34" charset="0"/>
            </a:endParaRPr>
          </a:p>
          <a:p>
            <a:endParaRPr lang="fi-FI" sz="2000" dirty="0">
              <a:latin typeface="Abadi" panose="020B0604020104020204" pitchFamily="34" charset="0"/>
            </a:endParaRPr>
          </a:p>
        </p:txBody>
      </p:sp>
      <p:sp>
        <p:nvSpPr>
          <p:cNvPr id="9" name="TextBox 8">
            <a:extLst>
              <a:ext uri="{FF2B5EF4-FFF2-40B4-BE49-F238E27FC236}">
                <a16:creationId xmlns:a16="http://schemas.microsoft.com/office/drawing/2014/main" id="{2B48D340-F91A-413F-B0E4-4BDF7D238B53}"/>
              </a:ext>
            </a:extLst>
          </p:cNvPr>
          <p:cNvSpPr txBox="1"/>
          <p:nvPr/>
        </p:nvSpPr>
        <p:spPr>
          <a:xfrm>
            <a:off x="9161408" y="5934670"/>
            <a:ext cx="3369501" cy="923330"/>
          </a:xfrm>
          <a:prstGeom prst="rect">
            <a:avLst/>
          </a:prstGeom>
          <a:noFill/>
        </p:spPr>
        <p:txBody>
          <a:bodyPr wrap="square" rtlCol="0">
            <a:spAutoFit/>
          </a:bodyPr>
          <a:lstStyle/>
          <a:p>
            <a:r>
              <a:rPr lang="en-US" dirty="0"/>
              <a:t>Sources: </a:t>
            </a:r>
          </a:p>
          <a:p>
            <a:r>
              <a:rPr lang="en-US" dirty="0" err="1"/>
              <a:t>Kaptein</a:t>
            </a:r>
            <a:r>
              <a:rPr lang="en-US" dirty="0"/>
              <a:t>, 2011; Kenny, 2017; Kenny et al., 2018</a:t>
            </a:r>
          </a:p>
        </p:txBody>
      </p:sp>
    </p:spTree>
    <p:extLst>
      <p:ext uri="{BB962C8B-B14F-4D97-AF65-F5344CB8AC3E}">
        <p14:creationId xmlns:p14="http://schemas.microsoft.com/office/powerpoint/2010/main" val="19874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1" y="637762"/>
            <a:ext cx="9888496" cy="900131"/>
          </a:xfrm>
        </p:spPr>
        <p:txBody>
          <a:bodyPr anchor="t">
            <a:normAutofit/>
          </a:bodyPr>
          <a:lstStyle/>
          <a:p>
            <a:r>
              <a:rPr lang="fi-FI" sz="4000">
                <a:solidFill>
                  <a:schemeClr val="bg1"/>
                </a:solidFill>
                <a:latin typeface="Abadi" panose="020B0604020104020204" pitchFamily="34" charset="0"/>
              </a:rPr>
              <a:t>Whistleblowing</a:t>
            </a:r>
            <a:endParaRPr lang="en-GB" sz="4000">
              <a:solidFill>
                <a:schemeClr val="bg1"/>
              </a:solidFill>
              <a:latin typeface="Abadi" panose="020B0604020104020204" pitchFamily="34" charset="0"/>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5548" y="2217343"/>
            <a:ext cx="9880893" cy="3959619"/>
          </a:xfrm>
        </p:spPr>
        <p:txBody>
          <a:bodyPr>
            <a:normAutofit fontScale="92500" lnSpcReduction="20000"/>
          </a:bodyPr>
          <a:lstStyle/>
          <a:p>
            <a:r>
              <a:rPr lang="en-US" dirty="0">
                <a:latin typeface="Abadi" panose="020B0604020104020204" pitchFamily="34" charset="0"/>
              </a:rPr>
              <a:t>Institutional support for whistleblowing improved</a:t>
            </a:r>
          </a:p>
          <a:p>
            <a:pPr lvl="1"/>
            <a:r>
              <a:rPr lang="en-US" dirty="0">
                <a:latin typeface="Abadi" panose="020B0604020104020204" pitchFamily="34" charset="0"/>
              </a:rPr>
              <a:t>Qui tam laws (US): private citizens allowed to file civil lawsuits against firms on behalf of the federal government</a:t>
            </a:r>
          </a:p>
          <a:p>
            <a:pPr lvl="1"/>
            <a:r>
              <a:rPr lang="en-US" dirty="0">
                <a:latin typeface="Abadi" panose="020B0604020104020204" pitchFamily="34" charset="0"/>
              </a:rPr>
              <a:t>Whistleblowers get considerable compensation (up to 30% of the fine/settlement in the US)</a:t>
            </a:r>
          </a:p>
          <a:p>
            <a:endParaRPr lang="en-US" dirty="0">
              <a:latin typeface="Abadi" panose="020B0604020104020204" pitchFamily="34" charset="0"/>
            </a:endParaRPr>
          </a:p>
          <a:p>
            <a:r>
              <a:rPr lang="en-US" dirty="0">
                <a:latin typeface="Abadi" panose="020B0604020104020204" pitchFamily="34" charset="0"/>
              </a:rPr>
              <a:t>Still relatively little incentive for whistleblowing</a:t>
            </a:r>
          </a:p>
          <a:p>
            <a:pPr lvl="1"/>
            <a:r>
              <a:rPr lang="en-US" dirty="0">
                <a:latin typeface="Abadi" panose="020B0604020104020204" pitchFamily="34" charset="0"/>
              </a:rPr>
              <a:t>Long, arduous, stressful process</a:t>
            </a:r>
          </a:p>
          <a:p>
            <a:pPr lvl="1"/>
            <a:r>
              <a:rPr lang="en-US" dirty="0">
                <a:latin typeface="Abadi" panose="020B0604020104020204" pitchFamily="34" charset="0"/>
              </a:rPr>
              <a:t>Likely to get fired with no future in the industry</a:t>
            </a:r>
          </a:p>
          <a:p>
            <a:pPr lvl="2"/>
            <a:r>
              <a:rPr lang="en-US" dirty="0">
                <a:latin typeface="Abadi" panose="020B0604020104020204" pitchFamily="34" charset="0"/>
              </a:rPr>
              <a:t>Stigmatization will typically follow</a:t>
            </a:r>
          </a:p>
          <a:p>
            <a:pPr lvl="2"/>
            <a:r>
              <a:rPr lang="en-US" dirty="0">
                <a:latin typeface="Abadi" panose="020B0604020104020204" pitchFamily="34" charset="0"/>
              </a:rPr>
              <a:t>Career change ahead</a:t>
            </a:r>
          </a:p>
          <a:p>
            <a:pPr lvl="3"/>
            <a:r>
              <a:rPr lang="en-US" dirty="0">
                <a:latin typeface="Abadi" panose="020B0604020104020204" pitchFamily="34" charset="0"/>
              </a:rPr>
              <a:t>Some regulators, like the SEC in the US, provide career change services following whistleblowing</a:t>
            </a:r>
          </a:p>
          <a:p>
            <a:endParaRPr lang="en-AS" sz="2000" dirty="0">
              <a:latin typeface="Abadi" panose="020B0604020104020204" pitchFamily="34" charset="0"/>
            </a:endParaRPr>
          </a:p>
          <a:p>
            <a:endParaRPr lang="fi-FI" sz="2000" dirty="0">
              <a:latin typeface="Abadi" panose="020B0604020104020204" pitchFamily="34" charset="0"/>
            </a:endParaRPr>
          </a:p>
        </p:txBody>
      </p:sp>
      <p:sp>
        <p:nvSpPr>
          <p:cNvPr id="9" name="TextBox 8">
            <a:extLst>
              <a:ext uri="{FF2B5EF4-FFF2-40B4-BE49-F238E27FC236}">
                <a16:creationId xmlns:a16="http://schemas.microsoft.com/office/drawing/2014/main" id="{2B48D340-F91A-413F-B0E4-4BDF7D238B53}"/>
              </a:ext>
            </a:extLst>
          </p:cNvPr>
          <p:cNvSpPr txBox="1"/>
          <p:nvPr/>
        </p:nvSpPr>
        <p:spPr>
          <a:xfrm>
            <a:off x="9161408" y="5934670"/>
            <a:ext cx="3369501" cy="923330"/>
          </a:xfrm>
          <a:prstGeom prst="rect">
            <a:avLst/>
          </a:prstGeom>
          <a:noFill/>
        </p:spPr>
        <p:txBody>
          <a:bodyPr wrap="square" rtlCol="0">
            <a:spAutoFit/>
          </a:bodyPr>
          <a:lstStyle/>
          <a:p>
            <a:r>
              <a:rPr lang="en-US" dirty="0"/>
              <a:t>Sources: </a:t>
            </a:r>
          </a:p>
          <a:p>
            <a:r>
              <a:rPr lang="en-US" dirty="0" err="1"/>
              <a:t>Kaptein</a:t>
            </a:r>
            <a:r>
              <a:rPr lang="en-US" dirty="0"/>
              <a:t>, 2011; Kenny, 2017; Kenny et al., 2018</a:t>
            </a:r>
          </a:p>
        </p:txBody>
      </p:sp>
    </p:spTree>
    <p:extLst>
      <p:ext uri="{BB962C8B-B14F-4D97-AF65-F5344CB8AC3E}">
        <p14:creationId xmlns:p14="http://schemas.microsoft.com/office/powerpoint/2010/main" val="379459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A0D4D0-DC11-4CAA-AA17-A6B0C2B4F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tsikko 5">
            <a:extLst>
              <a:ext uri="{FF2B5EF4-FFF2-40B4-BE49-F238E27FC236}">
                <a16:creationId xmlns:a16="http://schemas.microsoft.com/office/drawing/2014/main" id="{4C42D0BB-CDF0-460B-BB8A-385FAF631C06}"/>
              </a:ext>
            </a:extLst>
          </p:cNvPr>
          <p:cNvSpPr>
            <a:spLocks noGrp="1"/>
          </p:cNvSpPr>
          <p:nvPr>
            <p:ph type="title"/>
          </p:nvPr>
        </p:nvSpPr>
        <p:spPr>
          <a:xfrm>
            <a:off x="838199" y="1174819"/>
            <a:ext cx="6143625" cy="2858363"/>
          </a:xfrm>
        </p:spPr>
        <p:txBody>
          <a:bodyPr vert="horz" lIns="91440" tIns="45720" rIns="91440" bIns="45720" rtlCol="0" anchor="b">
            <a:normAutofit/>
          </a:bodyPr>
          <a:lstStyle/>
          <a:p>
            <a:r>
              <a:rPr lang="en-US" sz="6100">
                <a:solidFill>
                  <a:schemeClr val="bg1"/>
                </a:solidFill>
              </a:rPr>
              <a:t>Consequences and management of wrongdoing</a:t>
            </a:r>
          </a:p>
        </p:txBody>
      </p:sp>
      <p:sp>
        <p:nvSpPr>
          <p:cNvPr id="3" name="Text Placeholder 2">
            <a:extLst>
              <a:ext uri="{FF2B5EF4-FFF2-40B4-BE49-F238E27FC236}">
                <a16:creationId xmlns:a16="http://schemas.microsoft.com/office/drawing/2014/main" id="{9B8CE2DE-2329-4401-8216-9FC14070030F}"/>
              </a:ext>
            </a:extLst>
          </p:cNvPr>
          <p:cNvSpPr>
            <a:spLocks noGrp="1"/>
          </p:cNvSpPr>
          <p:nvPr>
            <p:ph type="body" idx="1"/>
          </p:nvPr>
        </p:nvSpPr>
        <p:spPr>
          <a:xfrm>
            <a:off x="835024" y="4414180"/>
            <a:ext cx="6147335" cy="1594507"/>
          </a:xfrm>
        </p:spPr>
        <p:txBody>
          <a:bodyPr vert="horz" lIns="91440" tIns="45720" rIns="91440" bIns="45720" rtlCol="0">
            <a:normAutofit/>
          </a:bodyPr>
          <a:lstStyle/>
          <a:p>
            <a:endParaRPr lang="en-US">
              <a:solidFill>
                <a:schemeClr val="bg1"/>
              </a:solidFill>
              <a:latin typeface="+mn-lt"/>
            </a:endParaRPr>
          </a:p>
        </p:txBody>
      </p:sp>
      <p:pic>
        <p:nvPicPr>
          <p:cNvPr id="8" name="Picture 7" descr="Magnifying glass showing decling performance">
            <a:extLst>
              <a:ext uri="{FF2B5EF4-FFF2-40B4-BE49-F238E27FC236}">
                <a16:creationId xmlns:a16="http://schemas.microsoft.com/office/drawing/2014/main" id="{C8581AD7-CB44-4F9F-AF5F-A29DA0894693}"/>
              </a:ext>
            </a:extLst>
          </p:cNvPr>
          <p:cNvPicPr>
            <a:picLocks noChangeAspect="1"/>
          </p:cNvPicPr>
          <p:nvPr/>
        </p:nvPicPr>
        <p:blipFill rotWithShape="1">
          <a:blip r:embed="rId2"/>
          <a:srcRect l="12706" r="43269" b="-1"/>
          <a:stretch/>
        </p:blipFill>
        <p:spPr>
          <a:xfrm>
            <a:off x="7668829" y="10"/>
            <a:ext cx="4523171" cy="6857990"/>
          </a:xfrm>
          <a:custGeom>
            <a:avLst/>
            <a:gdLst/>
            <a:ahLst/>
            <a:cxnLst/>
            <a:rect l="l" t="t" r="r" b="b"/>
            <a:pathLst>
              <a:path w="4523171"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1"/>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1"/>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5"/>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5"/>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4" y="2435912"/>
                </a:cubicBezTo>
                <a:lnTo>
                  <a:pt x="415304" y="2435912"/>
                </a:lnTo>
                <a:lnTo>
                  <a:pt x="415303" y="2435912"/>
                </a:lnTo>
                <a:lnTo>
                  <a:pt x="412309" y="2449831"/>
                </a:lnTo>
                <a:lnTo>
                  <a:pt x="409472" y="2463016"/>
                </a:lnTo>
                <a:lnTo>
                  <a:pt x="409472" y="2463017"/>
                </a:lnTo>
                <a:lnTo>
                  <a:pt x="411535" y="2490550"/>
                </a:lnTo>
                <a:lnTo>
                  <a:pt x="418115" y="2518262"/>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2"/>
                </a:lnTo>
                <a:lnTo>
                  <a:pt x="409472" y="2463017"/>
                </a:lnTo>
                <a:lnTo>
                  <a:pt x="412309" y="2449831"/>
                </a:lnTo>
                <a:lnTo>
                  <a:pt x="415304"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3" y="338902"/>
                </a:lnTo>
                <a:lnTo>
                  <a:pt x="778363" y="367327"/>
                </a:lnTo>
                <a:lnTo>
                  <a:pt x="774553" y="395639"/>
                </a:lnTo>
                <a:lnTo>
                  <a:pt x="784453" y="338902"/>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23171" y="1"/>
                </a:lnTo>
                <a:lnTo>
                  <a:pt x="4523171"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effectLst>
            <a:outerShdw blurRad="381000" dist="152400" dir="10800000" algn="r" rotWithShape="0">
              <a:prstClr val="black">
                <a:alpha val="10000"/>
              </a:prstClr>
            </a:outerShdw>
          </a:effectLst>
        </p:spPr>
      </p:pic>
      <p:grpSp>
        <p:nvGrpSpPr>
          <p:cNvPr id="14" name="Group 13">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5" name="Freeform: Shape 14">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37155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lstStyle/>
          <a:p>
            <a:r>
              <a:rPr lang="en-US">
                <a:latin typeface="Abadi" panose="020B0604020104020204" pitchFamily="34" charset="0"/>
              </a:rPr>
              <a:t>Impacts of wrongdoing on perpetrator</a:t>
            </a:r>
            <a:endParaRPr lang="en-US" dirty="0">
              <a:latin typeface="Abadi" panose="020B0604020104020204" pitchFamily="34" charset="0"/>
            </a:endParaRPr>
          </a:p>
        </p:txBody>
      </p:sp>
      <p:sp>
        <p:nvSpPr>
          <p:cNvPr id="3" name="Sisällön paikkamerkki 2"/>
          <p:cNvSpPr>
            <a:spLocks noGrp="1"/>
          </p:cNvSpPr>
          <p:nvPr>
            <p:ph idx="1"/>
          </p:nvPr>
        </p:nvSpPr>
        <p:spPr>
          <a:xfrm>
            <a:off x="838200" y="1825625"/>
            <a:ext cx="10515600" cy="4351338"/>
          </a:xfrm>
        </p:spPr>
        <p:txBody>
          <a:bodyPr>
            <a:normAutofit fontScale="92500" lnSpcReduction="10000"/>
          </a:bodyPr>
          <a:lstStyle/>
          <a:p>
            <a:r>
              <a:rPr lang="en-US" dirty="0">
                <a:latin typeface="Abadi" panose="020B0604020104020204" pitchFamily="34" charset="0"/>
              </a:rPr>
              <a:t>Many (most?) are never caught</a:t>
            </a:r>
          </a:p>
          <a:p>
            <a:r>
              <a:rPr lang="en-US" dirty="0">
                <a:latin typeface="Abadi" panose="020B0604020104020204" pitchFamily="34" charset="0"/>
              </a:rPr>
              <a:t>Fines, prolonged court battles </a:t>
            </a:r>
            <a:r>
              <a:rPr lang="en-US" dirty="0">
                <a:latin typeface="Abadi" panose="020B0604020104020204" pitchFamily="34" charset="0"/>
                <a:sym typeface="Wingdings" panose="05000000000000000000" pitchFamily="2" charset="2"/>
              </a:rPr>
              <a:t> financial penalties</a:t>
            </a:r>
            <a:endParaRPr lang="en-US" dirty="0">
              <a:latin typeface="Abadi" panose="020B0604020104020204" pitchFamily="34" charset="0"/>
            </a:endParaRPr>
          </a:p>
          <a:p>
            <a:r>
              <a:rPr lang="en-US" dirty="0">
                <a:latin typeface="Abadi" panose="020B0604020104020204" pitchFamily="34" charset="0"/>
              </a:rPr>
              <a:t>Short-term legitimacy struggles: discursive struggles in media</a:t>
            </a:r>
          </a:p>
          <a:p>
            <a:r>
              <a:rPr lang="en-US" dirty="0">
                <a:latin typeface="Abadi" panose="020B0604020104020204" pitchFamily="34" charset="0"/>
              </a:rPr>
              <a:t>Reputational penalties inconsistent</a:t>
            </a:r>
          </a:p>
          <a:p>
            <a:pPr lvl="1"/>
            <a:r>
              <a:rPr lang="en-US" dirty="0">
                <a:latin typeface="Abadi" panose="020B0604020104020204" pitchFamily="34" charset="0"/>
              </a:rPr>
              <a:t>Firms associated with irresponsibility have slightly better reputational scores than those not associated with it</a:t>
            </a:r>
          </a:p>
          <a:p>
            <a:pPr lvl="1"/>
            <a:r>
              <a:rPr lang="en-US" dirty="0">
                <a:latin typeface="Abadi" panose="020B0604020104020204" pitchFamily="34" charset="0"/>
              </a:rPr>
              <a:t>Firms associated with environmental irresponsibility have better reputations than firms that do not, those associated with diversity-related irresponsibility suffer reputational penalties</a:t>
            </a:r>
          </a:p>
          <a:p>
            <a:pPr lvl="1"/>
            <a:r>
              <a:rPr lang="en-US" dirty="0">
                <a:latin typeface="Abadi" panose="020B0604020104020204" pitchFamily="34" charset="0"/>
              </a:rPr>
              <a:t>Exception: diversity-related irresponsibility tends to lead to reputation penalties!</a:t>
            </a:r>
          </a:p>
          <a:p>
            <a:pPr lvl="1"/>
            <a:r>
              <a:rPr lang="en-US" dirty="0">
                <a:latin typeface="Abadi" panose="020B0604020104020204" pitchFamily="34" charset="0"/>
              </a:rPr>
              <a:t>Sometimes, in some industries, stock value goes up after irresponsibility</a:t>
            </a:r>
          </a:p>
          <a:p>
            <a:r>
              <a:rPr lang="en-US" dirty="0">
                <a:latin typeface="Abadi" panose="020B0604020104020204" pitchFamily="34" charset="0"/>
              </a:rPr>
              <a:t>Long-term penalties tend to be weak, generally</a:t>
            </a:r>
          </a:p>
          <a:p>
            <a:endParaRPr lang="en-US" dirty="0">
              <a:latin typeface="Abadi" panose="020B0604020104020204" pitchFamily="34" charset="0"/>
            </a:endParaRPr>
          </a:p>
        </p:txBody>
      </p:sp>
      <p:sp>
        <p:nvSpPr>
          <p:cNvPr id="4" name="TextBox 3">
            <a:extLst>
              <a:ext uri="{FF2B5EF4-FFF2-40B4-BE49-F238E27FC236}">
                <a16:creationId xmlns:a16="http://schemas.microsoft.com/office/drawing/2014/main" id="{79B0FB4A-1989-4D37-AB78-FA7C6B930CB6}"/>
              </a:ext>
            </a:extLst>
          </p:cNvPr>
          <p:cNvSpPr txBox="1"/>
          <p:nvPr/>
        </p:nvSpPr>
        <p:spPr>
          <a:xfrm>
            <a:off x="8936277" y="6308209"/>
            <a:ext cx="3038605" cy="369332"/>
          </a:xfrm>
          <a:prstGeom prst="rect">
            <a:avLst/>
          </a:prstGeom>
          <a:noFill/>
        </p:spPr>
        <p:txBody>
          <a:bodyPr wrap="square" rtlCol="0">
            <a:spAutoFit/>
          </a:bodyPr>
          <a:lstStyle/>
          <a:p>
            <a:r>
              <a:rPr lang="en-US" dirty="0"/>
              <a:t>Source: Jackson et al., 2014</a:t>
            </a:r>
          </a:p>
        </p:txBody>
      </p:sp>
    </p:spTree>
    <p:extLst>
      <p:ext uri="{BB962C8B-B14F-4D97-AF65-F5344CB8AC3E}">
        <p14:creationId xmlns:p14="http://schemas.microsoft.com/office/powerpoint/2010/main" val="281277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13e0816-5205-4401-a89c-da1508a50a0d"/>
</p:tagLst>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23264</TotalTime>
  <Words>4668</Words>
  <Application>Microsoft Office PowerPoint</Application>
  <PresentationFormat>Widescreen</PresentationFormat>
  <Paragraphs>265</Paragraphs>
  <Slides>25</Slides>
  <Notes>15</Notes>
  <HiddenSlides>3</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Abadi</vt:lpstr>
      <vt:lpstr>Arial</vt:lpstr>
      <vt:lpstr>Calibri</vt:lpstr>
      <vt:lpstr>Office-teema</vt:lpstr>
      <vt:lpstr>Office Theme</vt:lpstr>
      <vt:lpstr>Corporate irresponsibility</vt:lpstr>
      <vt:lpstr>Agenda</vt:lpstr>
      <vt:lpstr>Getting caught</vt:lpstr>
      <vt:lpstr>How firms get caught</vt:lpstr>
      <vt:lpstr>How firms get caught</vt:lpstr>
      <vt:lpstr>Whistleblowing</vt:lpstr>
      <vt:lpstr>Whistleblowing</vt:lpstr>
      <vt:lpstr>Consequences and management of wrongdoing</vt:lpstr>
      <vt:lpstr>Impacts of wrongdoing on perpetrator</vt:lpstr>
      <vt:lpstr>Challenges in punishing for organizational wrongdoing</vt:lpstr>
      <vt:lpstr>Example:           and Oxycontin</vt:lpstr>
      <vt:lpstr>How do firms manage events of irresponsibility? (Generally)</vt:lpstr>
      <vt:lpstr>How do firms manage events of irresponsibility? (A specific tactic)</vt:lpstr>
      <vt:lpstr>Longer term perspectives to consequences of corporate irresponsibility</vt:lpstr>
      <vt:lpstr>What happens in the long term?</vt:lpstr>
      <vt:lpstr>Collective forgetting of corporate irresponsibility</vt:lpstr>
      <vt:lpstr>Organizations forget, and rarely learn in the long term</vt:lpstr>
      <vt:lpstr>The case of Samsung Note 7: to forget or not?</vt:lpstr>
      <vt:lpstr>Prevention and punishment</vt:lpstr>
      <vt:lpstr>Re-cap</vt:lpstr>
      <vt:lpstr>How to prevent wrongdoing?</vt:lpstr>
      <vt:lpstr>How to prevent wrongdoing?</vt:lpstr>
      <vt:lpstr>Studying wrongdoing</vt:lpstr>
      <vt:lpstr>References</vt:lpstr>
      <vt:lpstr>Individual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irresponsibility</dc:title>
  <dc:creator>Jukka Rintamäki</dc:creator>
  <cp:lastModifiedBy>Häyry Matti</cp:lastModifiedBy>
  <cp:revision>8</cp:revision>
  <dcterms:created xsi:type="dcterms:W3CDTF">2018-03-08T14:32:08Z</dcterms:created>
  <dcterms:modified xsi:type="dcterms:W3CDTF">2022-03-28T13:03:41Z</dcterms:modified>
</cp:coreProperties>
</file>