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3" r:id="rId5"/>
  </p:sldMasterIdLst>
  <p:notesMasterIdLst>
    <p:notesMasterId r:id="rId41"/>
  </p:notesMasterIdLst>
  <p:handoutMasterIdLst>
    <p:handoutMasterId r:id="rId42"/>
  </p:handoutMasterIdLst>
  <p:sldIdLst>
    <p:sldId id="260" r:id="rId6"/>
    <p:sldId id="321" r:id="rId7"/>
    <p:sldId id="337" r:id="rId8"/>
    <p:sldId id="332" r:id="rId9"/>
    <p:sldId id="314" r:id="rId10"/>
    <p:sldId id="333" r:id="rId11"/>
    <p:sldId id="339" r:id="rId12"/>
    <p:sldId id="346" r:id="rId13"/>
    <p:sldId id="330" r:id="rId14"/>
    <p:sldId id="316" r:id="rId15"/>
    <p:sldId id="262" r:id="rId16"/>
    <p:sldId id="327" r:id="rId17"/>
    <p:sldId id="266" r:id="rId18"/>
    <p:sldId id="267" r:id="rId19"/>
    <p:sldId id="317" r:id="rId20"/>
    <p:sldId id="318" r:id="rId21"/>
    <p:sldId id="320" r:id="rId22"/>
    <p:sldId id="322" r:id="rId23"/>
    <p:sldId id="319" r:id="rId24"/>
    <p:sldId id="329" r:id="rId25"/>
    <p:sldId id="324" r:id="rId26"/>
    <p:sldId id="341" r:id="rId27"/>
    <p:sldId id="310" r:id="rId28"/>
    <p:sldId id="312" r:id="rId29"/>
    <p:sldId id="264" r:id="rId30"/>
    <p:sldId id="347" r:id="rId31"/>
    <p:sldId id="348" r:id="rId32"/>
    <p:sldId id="349" r:id="rId33"/>
    <p:sldId id="350" r:id="rId34"/>
    <p:sldId id="270" r:id="rId35"/>
    <p:sldId id="344" r:id="rId36"/>
    <p:sldId id="345" r:id="rId37"/>
    <p:sldId id="335" r:id="rId38"/>
    <p:sldId id="336" r:id="rId39"/>
    <p:sldId id="315" r:id="rId40"/>
  </p:sldIdLst>
  <p:sldSz cx="9144000" cy="5715000" type="screen16x10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000000"/>
    <a:srgbClr val="E6E6E6"/>
    <a:srgbClr val="005EB8"/>
    <a:srgbClr val="FFFFFF"/>
    <a:srgbClr val="EF363B"/>
    <a:srgbClr val="00965E"/>
    <a:srgbClr val="EE353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AA92E-D26B-405D-809C-BF847ADEA76C}" v="5" dt="2022-06-01T07:21:43.071"/>
    <p1510:client id="{268AC82C-F30C-478E-A30F-698C571A501E}" v="13" dt="2022-06-01T06:15:54.922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aalto.fi/snapchat/" TargetMode="External"/><Relationship Id="rId3" Type="http://schemas.openxmlformats.org/officeDocument/2006/relationships/hyperlink" Target="https://www.linkedin.com/school/aalto-university/" TargetMode="External"/><Relationship Id="rId7" Type="http://schemas.openxmlformats.org/officeDocument/2006/relationships/hyperlink" Target="https://www.youtube.com/user/aaltouniversity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facebook.com/aaltouniversity" TargetMode="External"/><Relationship Id="rId5" Type="http://schemas.openxmlformats.org/officeDocument/2006/relationships/hyperlink" Target="https://twitter.com/aaltouniversity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://instagram.com/aaltouniversity" TargetMode="External"/><Relationship Id="rId1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aalto.fi/snapchat/" TargetMode="External"/><Relationship Id="rId3" Type="http://schemas.openxmlformats.org/officeDocument/2006/relationships/hyperlink" Target="https://www.linkedin.com/school/aalto-university/" TargetMode="External"/><Relationship Id="rId7" Type="http://schemas.openxmlformats.org/officeDocument/2006/relationships/hyperlink" Target="https://www.youtube.com/user/aaltouniversity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hyperlink" Target="http://www.facebook.com/aaltouniversity" TargetMode="External"/><Relationship Id="rId5" Type="http://schemas.openxmlformats.org/officeDocument/2006/relationships/hyperlink" Target="https://twitter.com/aaltouniversity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://instagram.com/aaltouniversity" TargetMode="External"/><Relationship Id="rId1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1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Date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5688"/>
            <a:ext cx="1750409" cy="169066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155976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pic>
        <p:nvPicPr>
          <p:cNvPr id="16" name="Kuva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838"/>
            <a:ext cx="1969868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DF49218-5C95-446E-A553-0DAD14EE44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noProof="1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F048C04-65CE-4B0C-A347-1F7B45A19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0003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3556B71D-E5EE-4E94-942C-75C7B96D8D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331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2014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5A8D7EF-3488-498D-A5FF-9B7D80A645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1503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2015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916C9F7D-8D75-4C33-9C8F-F0463612B5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0675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2016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0E9103BA-E6E9-41AF-AD85-3B7996E484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847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2017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3C3CA270-C972-4312-AC53-16AC46FD4E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2018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26D2B07-0DFA-4A12-8037-FFF47C3D25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9175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1DF4D17-AEA6-4236-89D6-03E2ECDCAD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347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DB9F676C-854B-4DAA-9D5A-5434920DC8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594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5A785219-77A1-4CF0-A939-4566CAD2C2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1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F924FFBD-1952-4A4B-AE2B-91BFD18A7D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548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DBB0696E-6FFC-44A4-A522-55390B1D25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1342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3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F0E2DEEF-D2B7-446F-8F39-C73E6E59A1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136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4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6AFC920B-835F-4242-B095-C1AC2C7C8F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5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6694DC0-05C1-4FC9-947F-39946DF5BB3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8F5D380-2215-45A1-8FC2-BCF210B09DAE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32048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2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3714DA1-E63B-4D3C-9817-D59D4DE3E2FD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69842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3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113A793-89BD-48D6-9ED0-361ACD7703B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07636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DC00F78-0E40-44E0-AFFA-2C26F3D48997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20" noProof="1"/>
          </a:p>
        </p:txBody>
      </p:sp>
      <p:sp>
        <p:nvSpPr>
          <p:cNvPr id="12" name="Otsikko 1"/>
          <p:cNvSpPr txBox="1">
            <a:spLocks/>
          </p:cNvSpPr>
          <p:nvPr userDrawn="1"/>
        </p:nvSpPr>
        <p:spPr>
          <a:xfrm>
            <a:off x="3717366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noProof="1"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516268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noProof="1"/>
              <a:t>Add text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E4D45A9B-D587-4454-9DD1-F6BCA7D08906}"/>
              </a:ext>
            </a:extLst>
          </p:cNvPr>
          <p:cNvGrpSpPr/>
          <p:nvPr userDrawn="1"/>
        </p:nvGrpSpPr>
        <p:grpSpPr>
          <a:xfrm>
            <a:off x="3080871" y="3200262"/>
            <a:ext cx="2982257" cy="419100"/>
            <a:chOff x="3079396" y="2265361"/>
            <a:chExt cx="2982257" cy="419100"/>
          </a:xfrm>
        </p:grpSpPr>
        <p:pic>
          <p:nvPicPr>
            <p:cNvPr id="15" name="Picture 5">
              <a:hlinkClick r:id="rId3"/>
              <a:extLst>
                <a:ext uri="{FF2B5EF4-FFF2-40B4-BE49-F238E27FC236}">
                  <a16:creationId xmlns:a16="http://schemas.microsoft.com/office/drawing/2014/main" id="{DA9AC882-E1D0-4495-9595-A4C381489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553" y="2265361"/>
              <a:ext cx="419100" cy="419100"/>
            </a:xfrm>
            <a:prstGeom prst="rect">
              <a:avLst/>
            </a:prstGeom>
          </p:spPr>
        </p:pic>
        <p:pic>
          <p:nvPicPr>
            <p:cNvPr id="17" name="Picture 6">
              <a:hlinkClick r:id="rId5"/>
              <a:extLst>
                <a:ext uri="{FF2B5EF4-FFF2-40B4-BE49-F238E27FC236}">
                  <a16:creationId xmlns:a16="http://schemas.microsoft.com/office/drawing/2014/main" id="{C515D776-71AD-4AA8-A4F1-BB124B72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9898" y="2265361"/>
              <a:ext cx="419100" cy="419100"/>
            </a:xfrm>
            <a:prstGeom prst="rect">
              <a:avLst/>
            </a:prstGeom>
          </p:spPr>
        </p:pic>
        <p:pic>
          <p:nvPicPr>
            <p:cNvPr id="18" name="Picture 7">
              <a:hlinkClick r:id="rId7"/>
              <a:extLst>
                <a:ext uri="{FF2B5EF4-FFF2-40B4-BE49-F238E27FC236}">
                  <a16:creationId xmlns:a16="http://schemas.microsoft.com/office/drawing/2014/main" id="{C6B94B1E-B2C8-4163-9B9C-EBFCDB29B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7449" y="2265361"/>
              <a:ext cx="419100" cy="419100"/>
            </a:xfrm>
            <a:prstGeom prst="rect">
              <a:avLst/>
            </a:prstGeom>
          </p:spPr>
        </p:pic>
        <p:pic>
          <p:nvPicPr>
            <p:cNvPr id="19" name="Picture 8">
              <a:hlinkClick r:id="rId9"/>
              <a:extLst>
                <a:ext uri="{FF2B5EF4-FFF2-40B4-BE49-F238E27FC236}">
                  <a16:creationId xmlns:a16="http://schemas.microsoft.com/office/drawing/2014/main" id="{101F2BAB-6E64-40EF-9573-182A32B26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347" y="2265361"/>
              <a:ext cx="419100" cy="419100"/>
            </a:xfrm>
            <a:prstGeom prst="rect">
              <a:avLst/>
            </a:prstGeom>
          </p:spPr>
        </p:pic>
        <p:pic>
          <p:nvPicPr>
            <p:cNvPr id="20" name="Picture 9">
              <a:hlinkClick r:id="rId11"/>
              <a:extLst>
                <a:ext uri="{FF2B5EF4-FFF2-40B4-BE49-F238E27FC236}">
                  <a16:creationId xmlns:a16="http://schemas.microsoft.com/office/drawing/2014/main" id="{8936A921-289D-4BDB-8DF1-DC5D92C67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79396" y="2265361"/>
              <a:ext cx="444500" cy="419100"/>
            </a:xfrm>
            <a:prstGeom prst="rect">
              <a:avLst/>
            </a:prstGeom>
          </p:spPr>
        </p:pic>
        <p:pic>
          <p:nvPicPr>
            <p:cNvPr id="21" name="Picture 11">
              <a:hlinkClick r:id="rId13"/>
              <a:extLst>
                <a:ext uri="{FF2B5EF4-FFF2-40B4-BE49-F238E27FC236}">
                  <a16:creationId xmlns:a16="http://schemas.microsoft.com/office/drawing/2014/main" id="{9026E95B-8E3C-411A-B9FC-80DC2BA3F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5000" y="2265361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3147"/>
            <a:ext cx="213967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42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9" y="1261612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261612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33CCD-9C0F-4F50-B300-ED98B7FFFC45}" type="datetime1">
              <a:rPr lang="fi-FI" smtClean="0"/>
              <a:t>1.6.2022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89" y="4726800"/>
            <a:ext cx="1975104" cy="95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4"/>
          <p:cNvCxnSpPr/>
          <p:nvPr userDrawn="1"/>
        </p:nvCxnSpPr>
        <p:spPr>
          <a:xfrm>
            <a:off x="468314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0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Body slide - 2 bullet poi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42209" y="200931"/>
            <a:ext cx="8442225" cy="5973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402" b="1" baseline="0">
                <a:solidFill>
                  <a:schemeClr val="tx1"/>
                </a:solidFill>
              </a:defRPr>
            </a:lvl1pPr>
            <a:lvl2pPr marL="277745" indent="0">
              <a:buNone/>
              <a:defRPr sz="851"/>
            </a:lvl2pPr>
            <a:lvl3pPr marL="555493" indent="0">
              <a:buNone/>
              <a:defRPr sz="729"/>
            </a:lvl3pPr>
            <a:lvl4pPr marL="833239" indent="0">
              <a:buNone/>
              <a:defRPr sz="608"/>
            </a:lvl4pPr>
            <a:lvl5pPr marL="1110986" indent="0">
              <a:buNone/>
              <a:defRPr sz="608"/>
            </a:lvl5pPr>
            <a:lvl6pPr marL="1388732" indent="0">
              <a:buNone/>
              <a:defRPr sz="608"/>
            </a:lvl6pPr>
            <a:lvl7pPr marL="1666477" indent="0">
              <a:buNone/>
              <a:defRPr sz="608"/>
            </a:lvl7pPr>
            <a:lvl8pPr marL="1944224" indent="0">
              <a:buNone/>
              <a:defRPr sz="608"/>
            </a:lvl8pPr>
            <a:lvl9pPr marL="2221970" indent="0">
              <a:buNone/>
              <a:defRPr sz="608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59573" y="1159775"/>
            <a:ext cx="4077891" cy="3693836"/>
          </a:xfrm>
          <a:prstGeom prst="rect">
            <a:avLst/>
          </a:prstGeom>
        </p:spPr>
        <p:txBody>
          <a:bodyPr lIns="0" tIns="0" rIns="0" bIns="0"/>
          <a:lstStyle>
            <a:lvl1pPr marL="173592" marR="0" indent="-173592" algn="l" defTabSz="555493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944" b="1" baseline="0">
                <a:solidFill>
                  <a:schemeClr val="tx1"/>
                </a:solidFill>
              </a:defRPr>
            </a:lvl1pPr>
            <a:lvl2pPr marL="277745" indent="0">
              <a:buNone/>
              <a:defRPr sz="851"/>
            </a:lvl2pPr>
            <a:lvl3pPr marL="555493" indent="0">
              <a:buNone/>
              <a:defRPr sz="729"/>
            </a:lvl3pPr>
            <a:lvl4pPr marL="833239" indent="0">
              <a:buNone/>
              <a:defRPr sz="608"/>
            </a:lvl4pPr>
            <a:lvl5pPr marL="1110986" indent="0">
              <a:buNone/>
              <a:defRPr sz="608"/>
            </a:lvl5pPr>
            <a:lvl6pPr marL="1388732" indent="0">
              <a:buNone/>
              <a:defRPr sz="608"/>
            </a:lvl6pPr>
            <a:lvl7pPr marL="1666477" indent="0">
              <a:buNone/>
              <a:defRPr sz="608"/>
            </a:lvl7pPr>
            <a:lvl8pPr marL="1944224" indent="0">
              <a:buNone/>
              <a:defRPr sz="608"/>
            </a:lvl8pPr>
            <a:lvl9pPr marL="2221970" indent="0">
              <a:buNone/>
              <a:defRPr sz="608"/>
            </a:lvl9pPr>
          </a:lstStyle>
          <a:p>
            <a:pPr lvl="0"/>
            <a:r>
              <a:rPr lang="en-US"/>
              <a:t>Your text here</a:t>
            </a:r>
          </a:p>
          <a:p>
            <a:pPr marL="173592" marR="0" lvl="0" indent="-173592" algn="l" defTabSz="555493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159776"/>
            <a:ext cx="4025710" cy="3693837"/>
          </a:xfrm>
          <a:prstGeom prst="rect">
            <a:avLst/>
          </a:prstGeom>
        </p:spPr>
        <p:txBody>
          <a:bodyPr lIns="0" tIns="0" rIns="0" bIns="0"/>
          <a:lstStyle>
            <a:lvl1pPr marL="173592" marR="0" indent="-173592" algn="l" defTabSz="555493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944" b="1" baseline="0">
                <a:solidFill>
                  <a:schemeClr val="tx1"/>
                </a:solidFill>
              </a:defRPr>
            </a:lvl1pPr>
            <a:lvl2pPr marL="277745" indent="0">
              <a:buNone/>
              <a:defRPr sz="851"/>
            </a:lvl2pPr>
            <a:lvl3pPr marL="555493" indent="0">
              <a:buNone/>
              <a:defRPr sz="729"/>
            </a:lvl3pPr>
            <a:lvl4pPr marL="833239" indent="0">
              <a:buNone/>
              <a:defRPr sz="608"/>
            </a:lvl4pPr>
            <a:lvl5pPr marL="1110986" indent="0">
              <a:buNone/>
              <a:defRPr sz="608"/>
            </a:lvl5pPr>
            <a:lvl6pPr marL="1388732" indent="0">
              <a:buNone/>
              <a:defRPr sz="608"/>
            </a:lvl6pPr>
            <a:lvl7pPr marL="1666477" indent="0">
              <a:buNone/>
              <a:defRPr sz="608"/>
            </a:lvl7pPr>
            <a:lvl8pPr marL="1944224" indent="0">
              <a:buNone/>
              <a:defRPr sz="608"/>
            </a:lvl8pPr>
            <a:lvl9pPr marL="2221970" indent="0">
              <a:buNone/>
              <a:defRPr sz="608"/>
            </a:lvl9pPr>
          </a:lstStyle>
          <a:p>
            <a:pPr lvl="0"/>
            <a:r>
              <a:rPr lang="en-US"/>
              <a:t>Your text here</a:t>
            </a:r>
          </a:p>
          <a:p>
            <a:pPr marL="173592" marR="0" lvl="0" indent="-173592" algn="l" defTabSz="555493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B71703-4E9C-45F9-8562-4049CC0F4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869972"/>
            <a:ext cx="1887017" cy="8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8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>
          <p15:clr>
            <a:srgbClr val="FBAE40"/>
          </p15:clr>
        </p15:guide>
        <p15:guide id="3" pos="227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72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4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2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F5D4-B9BE-44F8-96C7-1C557ABCEE05}" type="datetime1">
              <a:rPr lang="fi-FI" smtClean="0"/>
              <a:t>1.6.2022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90" y="4726800"/>
            <a:ext cx="1975104" cy="95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4"/>
          <p:cNvCxnSpPr/>
          <p:nvPr userDrawn="1"/>
        </p:nvCxnSpPr>
        <p:spPr>
          <a:xfrm>
            <a:off x="468314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72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1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Date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53217"/>
            <a:ext cx="1734813" cy="186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58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1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image.</a:t>
            </a:r>
          </a:p>
          <a:p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53217"/>
            <a:ext cx="1734813" cy="186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90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0000"/>
            <a:ext cx="2052735" cy="95248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3159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379408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67452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1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image.</a:t>
            </a:r>
          </a:p>
          <a:p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4332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0000"/>
            <a:ext cx="2052735" cy="95248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1" y="2995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49754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49754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4238559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84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0000"/>
            <a:ext cx="2052735" cy="952486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50948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866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422461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1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image.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000"/>
            <a:ext cx="1969868" cy="952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Lorem ipsum dolor sit amet, consectetur adipiscing elit. Maecenas velit velit, consequat eget ullamcorper a, maximus ac ex.</a:t>
            </a:r>
          </a:p>
        </p:txBody>
      </p:sp>
    </p:spTree>
    <p:extLst>
      <p:ext uri="{BB962C8B-B14F-4D97-AF65-F5344CB8AC3E}">
        <p14:creationId xmlns:p14="http://schemas.microsoft.com/office/powerpoint/2010/main" val="3880541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954917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Divider – Headline</a:t>
            </a:r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000"/>
            <a:ext cx="1969868" cy="9520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395900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0000"/>
            <a:ext cx="2052735" cy="95248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1595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34257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noProof="1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76650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0000"/>
            <a:ext cx="2052735" cy="95248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1595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9354CEB-3DA5-45D6-8CEB-62E202D250E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39" y="1342571"/>
            <a:ext cx="8497093" cy="3417429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noProof="1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501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3078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pic>
        <p:nvPicPr>
          <p:cNvPr id="16" name="Kuva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000"/>
            <a:ext cx="1969868" cy="9520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1F183D1-BC69-48AD-BE65-DA12AB392A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711402"/>
            <a:ext cx="1539000" cy="2200000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noProof="1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BEE2F11-5B1D-4B15-8AA0-4A067F754F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0003" y="2711402"/>
            <a:ext cx="1539000" cy="220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EE1991DF-4425-444F-8832-21C3FE461C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331" y="1279402"/>
            <a:ext cx="1116000" cy="12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2014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DE6384E-C4D1-4672-9EBD-4514F627B8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1503" y="1279402"/>
            <a:ext cx="1116000" cy="12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2015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991E1A9D-639A-4CC1-8506-A611237018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0675" y="1279402"/>
            <a:ext cx="1116000" cy="12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2016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8AA346FE-E5F8-46A9-A622-C3346BB86F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847" y="1279402"/>
            <a:ext cx="1116000" cy="12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2017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25595EB0-D500-4A1F-8E47-3B1AACADC7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279402"/>
            <a:ext cx="1116000" cy="12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2018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CF63C6ED-4BC7-492F-809E-FA39D526BB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9175" y="2711402"/>
            <a:ext cx="1539000" cy="220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CB3F9C1-FA8A-4888-A435-4AD0C1217D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347" y="2711402"/>
            <a:ext cx="1539000" cy="220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05B120AD-5E2C-4849-9369-A4212B0C87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711402"/>
            <a:ext cx="1539000" cy="220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46596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0000"/>
            <a:ext cx="2052735" cy="952486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1405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62F37DCF-50DE-4662-BFDF-8F3F2AC2B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280000"/>
            <a:ext cx="1116000" cy="12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1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C4320870-B688-4241-B32D-CC26211701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548" y="1280000"/>
            <a:ext cx="1116000" cy="12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771F5005-930D-4FC3-9DD6-7A627D670D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1342" y="1280000"/>
            <a:ext cx="1116000" cy="12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3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815622CA-076E-455A-8D59-499594422A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136" y="1280000"/>
            <a:ext cx="1116000" cy="12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4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2419BE21-3908-46D8-9CC0-6C8013EB60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280000"/>
            <a:ext cx="1116000" cy="12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5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49FA7B3-DA97-4214-A818-468F720645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12000"/>
            <a:ext cx="1539000" cy="220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28FE933-EB9B-4546-99A7-DB1B1D39F534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32048" y="2712000"/>
            <a:ext cx="1539000" cy="220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2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94B3D3A-8C21-4016-80E0-F19F5409E608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69842" y="2712000"/>
            <a:ext cx="1539000" cy="220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3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5A72F6B-15C4-4562-8BDF-72F3D5F1BCA5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07636" y="2712000"/>
            <a:ext cx="1539000" cy="220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EF475A5-96F1-42CB-8F2A-39F0D83ADC7B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12000"/>
            <a:ext cx="1539000" cy="220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258385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20" noProof="1"/>
          </a:p>
        </p:txBody>
      </p:sp>
      <p:sp>
        <p:nvSpPr>
          <p:cNvPr id="12" name="Otsikko 1"/>
          <p:cNvSpPr txBox="1">
            <a:spLocks/>
          </p:cNvSpPr>
          <p:nvPr userDrawn="1"/>
        </p:nvSpPr>
        <p:spPr>
          <a:xfrm>
            <a:off x="3717366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noProof="1"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516268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noProof="1"/>
              <a:t>Add text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53217"/>
            <a:ext cx="1734813" cy="1861783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89B9191A-29B4-4E07-9BE8-4D9357985981}"/>
              </a:ext>
            </a:extLst>
          </p:cNvPr>
          <p:cNvGrpSpPr/>
          <p:nvPr userDrawn="1"/>
        </p:nvGrpSpPr>
        <p:grpSpPr>
          <a:xfrm>
            <a:off x="3080872" y="3158865"/>
            <a:ext cx="2982257" cy="465667"/>
            <a:chOff x="3079396" y="2265361"/>
            <a:chExt cx="2982257" cy="419100"/>
          </a:xfrm>
        </p:grpSpPr>
        <p:pic>
          <p:nvPicPr>
            <p:cNvPr id="15" name="Picture 5">
              <a:hlinkClick r:id="rId3"/>
              <a:extLst>
                <a:ext uri="{FF2B5EF4-FFF2-40B4-BE49-F238E27FC236}">
                  <a16:creationId xmlns:a16="http://schemas.microsoft.com/office/drawing/2014/main" id="{5B7A6554-0073-4CAC-9362-77E5C4C55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553" y="2265361"/>
              <a:ext cx="419100" cy="419100"/>
            </a:xfrm>
            <a:prstGeom prst="rect">
              <a:avLst/>
            </a:prstGeom>
          </p:spPr>
        </p:pic>
        <p:pic>
          <p:nvPicPr>
            <p:cNvPr id="17" name="Picture 6">
              <a:hlinkClick r:id="rId5"/>
              <a:extLst>
                <a:ext uri="{FF2B5EF4-FFF2-40B4-BE49-F238E27FC236}">
                  <a16:creationId xmlns:a16="http://schemas.microsoft.com/office/drawing/2014/main" id="{010FED49-F3E3-4D3E-B435-A0FF32A92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9898" y="2265361"/>
              <a:ext cx="419100" cy="419100"/>
            </a:xfrm>
            <a:prstGeom prst="rect">
              <a:avLst/>
            </a:prstGeom>
          </p:spPr>
        </p:pic>
        <p:pic>
          <p:nvPicPr>
            <p:cNvPr id="18" name="Picture 7">
              <a:hlinkClick r:id="rId7"/>
              <a:extLst>
                <a:ext uri="{FF2B5EF4-FFF2-40B4-BE49-F238E27FC236}">
                  <a16:creationId xmlns:a16="http://schemas.microsoft.com/office/drawing/2014/main" id="{B5735598-F18F-4CEB-A4BA-2C31DB420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7449" y="2265361"/>
              <a:ext cx="419100" cy="419100"/>
            </a:xfrm>
            <a:prstGeom prst="rect">
              <a:avLst/>
            </a:prstGeom>
          </p:spPr>
        </p:pic>
        <p:pic>
          <p:nvPicPr>
            <p:cNvPr id="19" name="Picture 8">
              <a:hlinkClick r:id="rId9"/>
              <a:extLst>
                <a:ext uri="{FF2B5EF4-FFF2-40B4-BE49-F238E27FC236}">
                  <a16:creationId xmlns:a16="http://schemas.microsoft.com/office/drawing/2014/main" id="{3E3BA4BB-C5B3-4688-A932-18A1269FD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347" y="2265361"/>
              <a:ext cx="419100" cy="419100"/>
            </a:xfrm>
            <a:prstGeom prst="rect">
              <a:avLst/>
            </a:prstGeom>
          </p:spPr>
        </p:pic>
        <p:pic>
          <p:nvPicPr>
            <p:cNvPr id="20" name="Picture 9">
              <a:hlinkClick r:id="rId11"/>
              <a:extLst>
                <a:ext uri="{FF2B5EF4-FFF2-40B4-BE49-F238E27FC236}">
                  <a16:creationId xmlns:a16="http://schemas.microsoft.com/office/drawing/2014/main" id="{F2C4DF12-1DCC-45D7-9A0C-D2E1DA2D6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79396" y="2265361"/>
              <a:ext cx="444500" cy="419100"/>
            </a:xfrm>
            <a:prstGeom prst="rect">
              <a:avLst/>
            </a:prstGeom>
          </p:spPr>
        </p:pic>
        <p:pic>
          <p:nvPicPr>
            <p:cNvPr id="21" name="Picture 11">
              <a:hlinkClick r:id="rId13"/>
              <a:extLst>
                <a:ext uri="{FF2B5EF4-FFF2-40B4-BE49-F238E27FC236}">
                  <a16:creationId xmlns:a16="http://schemas.microsoft.com/office/drawing/2014/main" id="{1DDDDA64-7ABD-4071-8DCC-3D980292C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5000" y="2265361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7499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>
          <p15:clr>
            <a:srgbClr val="FBAE40"/>
          </p15:clr>
        </p15:guide>
        <p15:guide id="2" orient="horz" pos="20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4303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5678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504597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886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1" y="155139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22732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22732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34675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63856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1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image.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Lorem ipsum dolor sit amet, consectetur adipiscing elit. Maecenas velit velit, consequat eget ullamcorper a, maximus ac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954917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Divider – Headline</a:t>
            </a:r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18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784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467760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noProof="1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18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784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9A43A5F4-317D-47CA-AE82-2DA04D248DB0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39" y="1467760"/>
            <a:ext cx="8497093" cy="3417430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noProof="1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2271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dd.mm.yyyy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7" r:id="rId4"/>
    <p:sldLayoutId id="2147483694" r:id="rId5"/>
    <p:sldLayoutId id="2147483695" r:id="rId6"/>
    <p:sldLayoutId id="2147483702" r:id="rId7"/>
    <p:sldLayoutId id="2147483701" r:id="rId8"/>
    <p:sldLayoutId id="2147483708" r:id="rId9"/>
    <p:sldLayoutId id="2147483691" r:id="rId10"/>
    <p:sldLayoutId id="2147483699" r:id="rId11"/>
    <p:sldLayoutId id="2147483679" r:id="rId12"/>
    <p:sldLayoutId id="2147483709" r:id="rId13"/>
    <p:sldLayoutId id="2147483710" r:id="rId14"/>
    <p:sldLayoutId id="2147483711" r:id="rId15"/>
    <p:sldLayoutId id="2147483712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763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o.aalto.fi/display/endoctoralbiz/Studies+and+courses" TargetMode="External"/><Relationship Id="rId7" Type="http://schemas.openxmlformats.org/officeDocument/2006/relationships/hyperlink" Target="https://into.aalto.fi/display/endoctoralsci/Studies+and+courses" TargetMode="External"/><Relationship Id="rId2" Type="http://schemas.openxmlformats.org/officeDocument/2006/relationships/hyperlink" Target="https://into.aalto.fi/display/endoctoralarts/Studies+and+course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nto.aalto.fi/display/endoctoraleng/Studies+and+courses" TargetMode="External"/><Relationship Id="rId5" Type="http://schemas.openxmlformats.org/officeDocument/2006/relationships/hyperlink" Target="https://into.aalto.fi/display/endoctoralelec/Studies+and+courses" TargetMode="External"/><Relationship Id="rId4" Type="http://schemas.openxmlformats.org/officeDocument/2006/relationships/hyperlink" Target="https://into.aalto.fi/display/endoctoralchem/Studies+and+course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oodi.aalto.fi/a/opintjakstied.jsp?OpinKohd=1142325389" TargetMode="External"/><Relationship Id="rId13" Type="http://schemas.openxmlformats.org/officeDocument/2006/relationships/hyperlink" Target="https://www.aalto.fi/fi/uutiset/tutkiva-tyo-tutkimusraportointi?utm_campaign=unspecified&amp;utm_content=unspecified&amp;utm_medium=email&amp;utm_source=apsis-anp-3" TargetMode="External"/><Relationship Id="rId3" Type="http://schemas.openxmlformats.org/officeDocument/2006/relationships/hyperlink" Target="https://oodi.aalto.fi/a/opintjakstied.jsp?OpinKohd=1129423517" TargetMode="External"/><Relationship Id="rId7" Type="http://schemas.openxmlformats.org/officeDocument/2006/relationships/hyperlink" Target="https://oodi.aalto.fi/a/opintjakstied.jsp?OpinKohd=1117683707&amp;haettuOpas=-1" TargetMode="External"/><Relationship Id="rId12" Type="http://schemas.openxmlformats.org/officeDocument/2006/relationships/hyperlink" Target="https://mycourses.aalto.fi/course/view.php?id=405" TargetMode="External"/><Relationship Id="rId2" Type="http://schemas.openxmlformats.org/officeDocument/2006/relationships/hyperlink" Target="https://oodi.aalto.fi/a/opintjakstied.jsp?OpinKohd=114232517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odi.aalto.fi/a/opintjakstied.jsp?OpinKohd=1117683596&amp;haettuOpas=-1" TargetMode="External"/><Relationship Id="rId11" Type="http://schemas.openxmlformats.org/officeDocument/2006/relationships/hyperlink" Target="https://oodi.aalto.fi/a/opasopintjakstied.jsp?MD5avain=68693ea8-18e9-4ba6-a643-4a03052b0d3e&amp;Kieli=1&amp;OpinKohd=1142151900&amp;eHOPSopinkohtlaj=&amp;eHOPScheckorgoik=1&amp;eHOPSpaluusivu=&amp;ehopsLuoSisUusi=0&amp;OpisHakupaluu=0&amp;KaytOpasPvm=-1&amp;OpintKohdTunnMJ=&amp;HaeOpinKoht=1&amp;SuorHaku=1&amp;palaaOpinKohtLisHak=1&amp;Opas=-3&amp;OpasStat=-1&amp;OpinKohdNimMJ=&amp;OpinKohdNimLyhMJ=&amp;OpintKohtLajSurr=-1&amp;VastHenkilo=T617561&amp;VastHenkNim=Sonja+Kniivil%C3%A4&amp;HakYksSurr=-1&amp;HakOppAinSurr=-1&amp;sortJarj=3&amp;palaaOpinKohtHak=1&amp;naytaValitse=0&amp;OpetTapLis=0&amp;OpiskHakupaluusivu=" TargetMode="External"/><Relationship Id="rId5" Type="http://schemas.openxmlformats.org/officeDocument/2006/relationships/hyperlink" Target="https://oodi.aalto.fi/a/opintjakstied.jsp?OpinKohd=1141751471" TargetMode="External"/><Relationship Id="rId10" Type="http://schemas.openxmlformats.org/officeDocument/2006/relationships/hyperlink" Target="https://oodi.aalto.fi/a/opintjakstied.jsp?OpinKohd=1142151892&amp;haettuOpas=-1" TargetMode="External"/><Relationship Id="rId4" Type="http://schemas.openxmlformats.org/officeDocument/2006/relationships/hyperlink" Target="https://oodi.aalto.fi/a/opintjakstied.jsp?OpinKohd=1133143113" TargetMode="External"/><Relationship Id="rId9" Type="http://schemas.openxmlformats.org/officeDocument/2006/relationships/hyperlink" Target="https://oodi.aalto.fi/a/opintjakstied.jsp?OpinKohd=1142325145" TargetMode="External"/><Relationship Id="rId14" Type="http://schemas.openxmlformats.org/officeDocument/2006/relationships/hyperlink" Target="https://into.aalto.fi/display/enopinnot/Finnish+as+a+second+language+and+as+a+foreign+languag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udes@aalto.fi" TargetMode="External"/><Relationship Id="rId2" Type="http://schemas.openxmlformats.org/officeDocument/2006/relationships/hyperlink" Target="https://findocnet.fi/enrol/index.php?id=150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inna.soderqvist@aalto.f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hdcourses.nordicfivetech.org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services/teaching-practice-5-cr" TargetMode="External"/><Relationship Id="rId2" Type="http://schemas.openxmlformats.org/officeDocument/2006/relationships/hyperlink" Target="https://www.aalto.fi/en/services/a-peda-intro-5-c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alto.fi/en/services/pedagogical-training-main-page" TargetMode="External"/><Relationship Id="rId5" Type="http://schemas.openxmlformats.org/officeDocument/2006/relationships/hyperlink" Target="https://www.aalto.fi/en/services/course-design-5-cr" TargetMode="External"/><Relationship Id="rId4" Type="http://schemas.openxmlformats.org/officeDocument/2006/relationships/hyperlink" Target="https://www.aalto.fi/en/services/learning-and-teaching-in-higher-education-5-cr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aalto.fi/display/turnitin/Turnitin+for+students" TargetMode="External"/><Relationship Id="rId2" Type="http://schemas.openxmlformats.org/officeDocument/2006/relationships/hyperlink" Target="mailto:mycourses@aalto.fi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desk@aalto.fi" TargetMode="External"/><Relationship Id="rId2" Type="http://schemas.openxmlformats.org/officeDocument/2006/relationships/hyperlink" Target="https://www.aalto.fi/en/it-help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alto.fi/en/services/printing-at-aalto-university" TargetMode="External"/><Relationship Id="rId5" Type="http://schemas.openxmlformats.org/officeDocument/2006/relationships/hyperlink" Target="https://www.aalto.fi/en/services/microsoft-office-package-installation-on-students-and-employees-own-devices" TargetMode="External"/><Relationship Id="rId4" Type="http://schemas.openxmlformats.org/officeDocument/2006/relationships/hyperlink" Target="https://www.aalto.fi/en/services/it-services-for-research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lto.fi/en/services/redirecting-emails-outside-of-aalto-university-students-only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alto.fi/en/research-art/doctoral-programmes" TargetMode="External"/><Relationship Id="rId3" Type="http://schemas.openxmlformats.org/officeDocument/2006/relationships/hyperlink" Target="https://www.aalto.fi/en/study-at-aalto/being-a-doctoral-student-at-aalto" TargetMode="External"/><Relationship Id="rId7" Type="http://schemas.openxmlformats.org/officeDocument/2006/relationships/hyperlink" Target="https://www.aalto.fi/en/study-at-aalto/career-services-for-doctoral-students" TargetMode="External"/><Relationship Id="rId2" Type="http://schemas.openxmlformats.org/officeDocument/2006/relationships/hyperlink" Target="https://www.aalto.fi/en/service-entities/doctoral-education-services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aalto.fi/en/collaboration/doctoral-graduates-of-aalto-university-in-working-life" TargetMode="External"/><Relationship Id="rId5" Type="http://schemas.openxmlformats.org/officeDocument/2006/relationships/hyperlink" Target="https://www.aalto.fi/en/study-at-aalto/doctoral-student-well-being-and-welfare" TargetMode="External"/><Relationship Id="rId4" Type="http://schemas.openxmlformats.org/officeDocument/2006/relationships/hyperlink" Target="https://www.aalto.fi/en/study-at-aalto/support-for-challenges-during-your-doctoral-studie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aalto.fi/en/study-at-aalto/being-a-doctoral-student-at-aalto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o.aalto.fi/display/enopinnot/Doctoral+programme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1038&amp;section=1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1038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aalto.fi/en/services/doctoral-education-service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233D4C5-17F3-4A9A-B6FA-831F6C99BF9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7" r="18650" b="-2"/>
          <a:stretch/>
        </p:blipFill>
        <p:spPr>
          <a:xfrm>
            <a:off x="4710794" y="10"/>
            <a:ext cx="5033281" cy="5714990"/>
          </a:xfrm>
          <a:prstGeom prst="rect">
            <a:avLst/>
          </a:prstGeom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EE0B61B-A087-4650-B488-5E8ABDB2C9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576793"/>
            <a:ext cx="4218160" cy="4186208"/>
          </a:xfrm>
        </p:spPr>
        <p:txBody>
          <a:bodyPr/>
          <a:lstStyle/>
          <a:p>
            <a:endParaRPr lang="en-US" sz="4000"/>
          </a:p>
          <a:p>
            <a:r>
              <a:rPr lang="en-US" sz="4000"/>
              <a:t>Aalto Doctoral Orientation Days</a:t>
            </a:r>
          </a:p>
          <a:p>
            <a:r>
              <a:rPr lang="en-US" b="1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1-2 June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87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B2102-37CF-4F34-A80B-275282FEE96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algn="ctr"/>
            <a:r>
              <a:rPr lang="en-US"/>
              <a:t>Starting and planning doctoral studies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890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787FF5-1777-45F9-BB2D-DC5DB7F0DCC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Study right and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3684F-6251-4FF3-8468-57AA5BF9DA3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Full time doctoral studies take appr. 4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Remember to enroll to the university every year in OILI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 case of longer absences, enroll as non-attending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Academic year runs from August to July, teaching usually takes place between September and May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System of 5 teaching periods, but doctoral courses often run with their own schedules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281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542939-C65B-4394-9383-B25B89C8DC7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/>
              <a:t>Doctoral studies are decided in/by:</a:t>
            </a:r>
            <a:endParaRPr lang="fi-FI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A083F-8620-4C9C-90EC-1E41A0D110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Degree Regulations on Doctoral Education as part of Aalto University General Regulations on Teaching and Studying</a:t>
            </a:r>
          </a:p>
          <a:p>
            <a:pPr marL="971550" lvl="1" indent="-342900"/>
            <a:r>
              <a:rPr lang="en-US"/>
              <a:t>Degree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2-year Curriculum</a:t>
            </a:r>
          </a:p>
          <a:p>
            <a:pPr marL="971550" lvl="1" indent="-342900"/>
            <a:r>
              <a:rPr lang="en-US"/>
              <a:t>Degree requirements, i.e. compulsory &amp; optional courses to be offered / accepted</a:t>
            </a:r>
          </a:p>
          <a:p>
            <a:pPr marL="971550" lvl="1" indent="-342900"/>
            <a:r>
              <a:rPr lang="en-US"/>
              <a:t>Course descriptions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Role of your supervising professor and the Doctoral </a:t>
            </a:r>
            <a:r>
              <a:rPr lang="en-US" err="1"/>
              <a:t>Programme</a:t>
            </a:r>
            <a:r>
              <a:rPr lang="en-US"/>
              <a:t> Committee</a:t>
            </a:r>
          </a:p>
        </p:txBody>
      </p:sp>
    </p:spTree>
    <p:extLst>
      <p:ext uri="{BB962C8B-B14F-4D97-AF65-F5344CB8AC3E}">
        <p14:creationId xmlns:p14="http://schemas.microsoft.com/office/powerpoint/2010/main" val="118123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391355-2AD1-46E0-BC25-8F52494223E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/>
              <a:t>Doctoral Personal Study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8BA21-4B13-4AFB-B6C2-A4346A4CEA1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A tool for planning and scheduling your activities and resources in order to complete your studies and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A tool for preparing for your career after completing your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A tool for discussing your plans with your supervising professor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An agreement about supervision and advising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The Sisu credit plan included follows the degree structure of your doctoral programme and is required for registering to courses in Sisu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Should be updated when appropriate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46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17911C42-1080-4DAE-BAC9-4160FF216355}"/>
              </a:ext>
            </a:extLst>
          </p:cNvPr>
          <p:cNvSpPr/>
          <p:nvPr/>
        </p:nvSpPr>
        <p:spPr>
          <a:xfrm>
            <a:off x="493754" y="1548245"/>
            <a:ext cx="7632846" cy="2112713"/>
          </a:xfrm>
          <a:prstGeom prst="roundRect">
            <a:avLst/>
          </a:prstGeom>
          <a:solidFill>
            <a:srgbClr val="CDEFCD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B9436B-3960-4448-B562-5E3C4A035DA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5 parts of the Doctoral Personal Study Plan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B9377-18E6-463A-AC0B-1EEB38AD531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25551" y="1811992"/>
            <a:ext cx="8492897" cy="3270371"/>
          </a:xfrm>
        </p:spPr>
        <p:txBody>
          <a:bodyPr/>
          <a:lstStyle/>
          <a:p>
            <a:pPr marL="1085850" lvl="1" indent="-457200">
              <a:buAutoNum type="arabicPeriod"/>
            </a:pPr>
            <a:r>
              <a:rPr lang="en-GB" sz="2000" b="1"/>
              <a:t>Sisu credit plan (in Sisu)</a:t>
            </a:r>
          </a:p>
          <a:p>
            <a:pPr marL="1085850" lvl="1" indent="-457200">
              <a:buAutoNum type="arabicPeriod"/>
            </a:pPr>
            <a:r>
              <a:rPr lang="en-GB" sz="2000" b="1"/>
              <a:t>Research plan (see your programme’s instructions)</a:t>
            </a:r>
          </a:p>
          <a:p>
            <a:pPr marL="1085850" lvl="1" indent="-457200">
              <a:buAutoNum type="arabicPeriod"/>
            </a:pPr>
            <a:r>
              <a:rPr lang="en-GB" sz="2000" b="1"/>
              <a:t>Supervision plan (Aalto template)</a:t>
            </a:r>
          </a:p>
          <a:p>
            <a:pPr marL="1085850" lvl="1" indent="-457200">
              <a:buAutoNum type="arabicPeriod"/>
            </a:pPr>
            <a:r>
              <a:rPr lang="en-GB" sz="2000" b="1"/>
              <a:t>Funding plan (free format, see instructions)</a:t>
            </a:r>
          </a:p>
          <a:p>
            <a:pPr marL="1085850" lvl="1" indent="-457200">
              <a:buFont typeface="Arial" panose="020B0604020202020204" pitchFamily="34" charset="0"/>
              <a:buAutoNum type="arabicPeriod"/>
            </a:pPr>
            <a:r>
              <a:rPr lang="en-GB" sz="2000" b="1"/>
              <a:t>Career plan free format, see instructions)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GB"/>
          </a:p>
          <a:p>
            <a:pPr algn="l" rtl="0" fontAlgn="base"/>
            <a:r>
              <a:rPr lang="en-GB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plan and all changes discussed with your supervising professor – supervising professor needs to approve your plan (minimum twice: at the beginning of your studies and before pre-examination)</a:t>
            </a:r>
            <a:r>
              <a:rPr lang="en-GB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sz="16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Autumn 2022: submitted in MyStudies</a:t>
            </a:r>
            <a:endParaRPr lang="en-GB" sz="16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4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A2ED98-31ED-4159-BFAC-670D364E325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4000"/>
              <a:t>Degree structure: </a:t>
            </a:r>
          </a:p>
          <a:p>
            <a:r>
              <a:rPr lang="en-US" sz="3600" b="1"/>
              <a:t>40/60* ECTS of studies + thesis</a:t>
            </a:r>
            <a:endParaRPr lang="en-US" sz="360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63BB4848-C236-47AC-B6D8-ED1416176A63}"/>
              </a:ext>
            </a:extLst>
          </p:cNvPr>
          <p:cNvSpPr/>
          <p:nvPr/>
        </p:nvSpPr>
        <p:spPr>
          <a:xfrm>
            <a:off x="468314" y="1616148"/>
            <a:ext cx="8207374" cy="2954543"/>
          </a:xfrm>
          <a:prstGeom prst="roundRect">
            <a:avLst/>
          </a:prstGeom>
          <a:solidFill>
            <a:srgbClr val="CDEFCD">
              <a:alpha val="21176"/>
            </a:srgb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b="1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A177A15B-EF88-4328-8663-5427E6978913}"/>
              </a:ext>
            </a:extLst>
          </p:cNvPr>
          <p:cNvSpPr/>
          <p:nvPr/>
        </p:nvSpPr>
        <p:spPr>
          <a:xfrm>
            <a:off x="722354" y="1770550"/>
            <a:ext cx="7632846" cy="1485163"/>
          </a:xfrm>
          <a:prstGeom prst="roundRect">
            <a:avLst/>
          </a:prstGeom>
          <a:solidFill>
            <a:srgbClr val="CDEFCD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Doctoral thesis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37F58864-0AD6-4165-8325-0A5EC1D34FE3}"/>
              </a:ext>
            </a:extLst>
          </p:cNvPr>
          <p:cNvSpPr/>
          <p:nvPr/>
        </p:nvSpPr>
        <p:spPr>
          <a:xfrm>
            <a:off x="722354" y="3430074"/>
            <a:ext cx="3744416" cy="966255"/>
          </a:xfrm>
          <a:prstGeom prst="roundRect">
            <a:avLst/>
          </a:prstGeom>
          <a:solidFill>
            <a:srgbClr val="CDEFCD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/>
              <a:t>General Research Studies</a:t>
            </a:r>
            <a:endParaRPr lang="en-US" sz="18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461776-956E-4F27-93D2-25616DB02588}"/>
              </a:ext>
            </a:extLst>
          </p:cNvPr>
          <p:cNvSpPr/>
          <p:nvPr/>
        </p:nvSpPr>
        <p:spPr>
          <a:xfrm>
            <a:off x="4610784" y="3430074"/>
            <a:ext cx="3744416" cy="966255"/>
          </a:xfrm>
          <a:prstGeom prst="roundRect">
            <a:avLst/>
          </a:prstGeom>
          <a:solidFill>
            <a:srgbClr val="CDEFCD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/>
              <a:t>Research Field Studies</a:t>
            </a:r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F9C7D9-B496-4F8C-B4EC-72E1641F5F24}"/>
              </a:ext>
            </a:extLst>
          </p:cNvPr>
          <p:cNvSpPr txBox="1"/>
          <p:nvPr/>
        </p:nvSpPr>
        <p:spPr>
          <a:xfrm>
            <a:off x="2040002" y="4780914"/>
            <a:ext cx="6530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/>
              <a:t>* 40 ECTS in the fields of art and design &amp; technology, 60 ECTS in the field of business</a:t>
            </a:r>
            <a:endParaRPr lang="fi-FI" sz="1200" b="1" i="1"/>
          </a:p>
        </p:txBody>
      </p:sp>
    </p:spTree>
    <p:extLst>
      <p:ext uri="{BB962C8B-B14F-4D97-AF65-F5344CB8AC3E}">
        <p14:creationId xmlns:p14="http://schemas.microsoft.com/office/powerpoint/2010/main" val="2507232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5F6AFC-C890-4B77-B63F-DF24557D61C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Choosing courses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DFD0C-CE7C-4B22-A830-04A4FAB4B7A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053296"/>
            <a:ext cx="8492897" cy="383959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/>
              <a:t>Compulsory courses of your doctoral programme</a:t>
            </a:r>
          </a:p>
          <a:p>
            <a:pPr marL="457200" indent="-457200">
              <a:buAutoNum type="arabicPeriod"/>
            </a:pPr>
            <a:r>
              <a:rPr lang="en-GB"/>
              <a:t>Other courses offered by your programme / School for doctoral students</a:t>
            </a:r>
          </a:p>
          <a:p>
            <a:pPr marL="457200" indent="-457200">
              <a:buAutoNum type="arabicPeriod"/>
            </a:pPr>
            <a:r>
              <a:rPr lang="en-GB"/>
              <a:t>Language and communication courses for doctoral students &amp; Finnish/Swedish courses by Aalto Language Centre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/>
              <a:t>Courses on transferable skills and competences offered at Aalto</a:t>
            </a:r>
          </a:p>
          <a:p>
            <a:pPr marL="457200" indent="-457200">
              <a:buAutoNum type="arabicPeriod"/>
            </a:pPr>
            <a:r>
              <a:rPr lang="en-GB"/>
              <a:t>Aalto University Pedagogical training</a:t>
            </a:r>
          </a:p>
          <a:p>
            <a:pPr marL="457200" indent="-457200">
              <a:buAutoNum type="arabicPeriod"/>
            </a:pPr>
            <a:r>
              <a:rPr lang="en-GB"/>
              <a:t>Courses from other Finnish universities, or from our networks like N5T, Cluster, Unite! etc.</a:t>
            </a:r>
          </a:p>
        </p:txBody>
      </p:sp>
    </p:spTree>
    <p:extLst>
      <p:ext uri="{BB962C8B-B14F-4D97-AF65-F5344CB8AC3E}">
        <p14:creationId xmlns:p14="http://schemas.microsoft.com/office/powerpoint/2010/main" val="394955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B5C9DF-9979-418C-A43A-0473A82E9AA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/>
              <a:t>Your doctoral programme’s curriculum &amp; courses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B0A72-683B-464E-B5A8-B141550879FA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766455"/>
            <a:ext cx="8492897" cy="3126431"/>
          </a:xfrm>
        </p:spPr>
        <p:txBody>
          <a:bodyPr/>
          <a:lstStyle/>
          <a:p>
            <a:pPr>
              <a:lnSpc>
                <a:spcPct val="118000"/>
              </a:lnSpc>
            </a:pPr>
            <a:r>
              <a:rPr lang="en-US" sz="1800"/>
              <a:t>ARTS: </a:t>
            </a:r>
            <a:r>
              <a:rPr lang="en-US" sz="1800">
                <a:hlinkClick r:id="rId2"/>
              </a:rPr>
              <a:t>https://into.aalto.fi/display/endoctoralarts/Studies+and+courses</a:t>
            </a:r>
            <a:r>
              <a:rPr lang="en-US" sz="1800"/>
              <a:t> </a:t>
            </a:r>
          </a:p>
          <a:p>
            <a:pPr>
              <a:lnSpc>
                <a:spcPct val="118000"/>
              </a:lnSpc>
            </a:pPr>
            <a:r>
              <a:rPr lang="en-US" sz="1800"/>
              <a:t>BIZ: </a:t>
            </a:r>
            <a:r>
              <a:rPr lang="en-US" sz="1800">
                <a:hlinkClick r:id="rId3"/>
              </a:rPr>
              <a:t>https://into.aalto.fi/display/endoctoralbiz/Studies+and+courses</a:t>
            </a:r>
            <a:endParaRPr lang="en-US" sz="1800"/>
          </a:p>
          <a:p>
            <a:pPr>
              <a:lnSpc>
                <a:spcPct val="118000"/>
              </a:lnSpc>
            </a:pPr>
            <a:r>
              <a:rPr lang="en-US" sz="1800"/>
              <a:t>CHEM: </a:t>
            </a:r>
            <a:r>
              <a:rPr lang="en-US" sz="1800">
                <a:hlinkClick r:id="rId4"/>
              </a:rPr>
              <a:t>https://into.aalto.fi/display/endoctoralchem/Studies+and+courses</a:t>
            </a:r>
            <a:r>
              <a:rPr lang="en-US" sz="1800"/>
              <a:t> </a:t>
            </a:r>
          </a:p>
          <a:p>
            <a:pPr>
              <a:lnSpc>
                <a:spcPct val="118000"/>
              </a:lnSpc>
            </a:pPr>
            <a:r>
              <a:rPr lang="en-US" sz="1800"/>
              <a:t>ELEC: </a:t>
            </a:r>
            <a:r>
              <a:rPr lang="en-US" sz="1800">
                <a:hlinkClick r:id="rId5"/>
              </a:rPr>
              <a:t>https://into.aalto.fi/display/endoctoralelec/Studies+and+courses</a:t>
            </a:r>
            <a:r>
              <a:rPr lang="en-US" sz="1800"/>
              <a:t> </a:t>
            </a:r>
          </a:p>
          <a:p>
            <a:pPr>
              <a:lnSpc>
                <a:spcPct val="118000"/>
              </a:lnSpc>
            </a:pPr>
            <a:r>
              <a:rPr lang="en-US" sz="1800"/>
              <a:t>ENG: </a:t>
            </a:r>
            <a:r>
              <a:rPr lang="en-US" sz="1800">
                <a:hlinkClick r:id="rId6"/>
              </a:rPr>
              <a:t>https://into.aalto.fi/display/endoctoraleng/Studies+and+courses</a:t>
            </a:r>
            <a:r>
              <a:rPr lang="en-US" sz="1800"/>
              <a:t> </a:t>
            </a:r>
          </a:p>
          <a:p>
            <a:pPr>
              <a:lnSpc>
                <a:spcPct val="118000"/>
              </a:lnSpc>
            </a:pPr>
            <a:r>
              <a:rPr lang="en-US" sz="1800"/>
              <a:t>SCI: </a:t>
            </a:r>
            <a:r>
              <a:rPr lang="en-US" sz="1800">
                <a:hlinkClick r:id="rId7"/>
              </a:rPr>
              <a:t>https://into.aalto.fi/display/endoctoralsci/Studies+and+courses</a:t>
            </a:r>
            <a:r>
              <a:rPr lang="en-US" sz="1800"/>
              <a:t> </a:t>
            </a:r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418775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9AE8EB-BF36-49DA-B380-B34D450F23F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sz="3200"/>
              <a:t>Language and communication courses for doctoral students &amp; Finnish courses</a:t>
            </a:r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63304-42D8-4676-B991-99ABEBC66DA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8" y="1425957"/>
            <a:ext cx="4284662" cy="32624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sz="1300"/>
              <a:t>LC-1350 </a:t>
            </a:r>
            <a:r>
              <a:rPr lang="fi-FI" sz="1300" err="1">
                <a:hlinkClick r:id="rId2"/>
              </a:rPr>
              <a:t>Writing</a:t>
            </a:r>
            <a:r>
              <a:rPr lang="fi-FI" sz="1300">
                <a:hlinkClick r:id="rId2"/>
              </a:rPr>
              <a:t> </a:t>
            </a:r>
            <a:r>
              <a:rPr lang="fi-FI" sz="1300" err="1">
                <a:hlinkClick r:id="rId2"/>
              </a:rPr>
              <a:t>Doctoral</a:t>
            </a:r>
            <a:r>
              <a:rPr lang="fi-FI" sz="1300">
                <a:hlinkClick r:id="rId2"/>
              </a:rPr>
              <a:t> Research for Engineering and Science</a:t>
            </a:r>
            <a:r>
              <a:rPr lang="fi-FI" sz="1300"/>
              <a:t> (w) D (3 ECTS)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300"/>
              <a:t>LC-1330 </a:t>
            </a:r>
            <a:r>
              <a:rPr lang="fi-FI" sz="1300" err="1">
                <a:hlinkClick r:id="rId3"/>
              </a:rPr>
              <a:t>Presenting</a:t>
            </a:r>
            <a:r>
              <a:rPr lang="fi-FI" sz="1300">
                <a:hlinkClick r:id="rId3"/>
              </a:rPr>
              <a:t> </a:t>
            </a:r>
            <a:r>
              <a:rPr lang="fi-FI" sz="1300" err="1">
                <a:hlinkClick r:id="rId3"/>
              </a:rPr>
              <a:t>Doctoral</a:t>
            </a:r>
            <a:r>
              <a:rPr lang="fi-FI" sz="1300">
                <a:hlinkClick r:id="rId3"/>
              </a:rPr>
              <a:t> Research</a:t>
            </a:r>
            <a:r>
              <a:rPr lang="fi-FI" sz="1300"/>
              <a:t> (o) D (3—5 ECTS)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300"/>
              <a:t>LC-1335 </a:t>
            </a:r>
            <a:r>
              <a:rPr lang="fi-FI" sz="1300" err="1">
                <a:hlinkClick r:id="rId4"/>
              </a:rPr>
              <a:t>Preparing</a:t>
            </a:r>
            <a:r>
              <a:rPr lang="fi-FI" sz="1300">
                <a:hlinkClick r:id="rId4"/>
              </a:rPr>
              <a:t> for </a:t>
            </a:r>
            <a:r>
              <a:rPr lang="fi-FI" sz="1300" err="1">
                <a:hlinkClick r:id="rId4"/>
              </a:rPr>
              <a:t>the</a:t>
            </a:r>
            <a:r>
              <a:rPr lang="fi-FI" sz="1300">
                <a:hlinkClick r:id="rId4"/>
              </a:rPr>
              <a:t> </a:t>
            </a:r>
            <a:r>
              <a:rPr lang="fi-FI" sz="1300" err="1">
                <a:hlinkClick r:id="rId4"/>
              </a:rPr>
              <a:t>Doctoral</a:t>
            </a:r>
            <a:r>
              <a:rPr lang="fi-FI" sz="1300">
                <a:hlinkClick r:id="rId4"/>
              </a:rPr>
              <a:t> </a:t>
            </a:r>
            <a:r>
              <a:rPr lang="fi-FI" sz="1300" err="1">
                <a:hlinkClick r:id="rId4"/>
              </a:rPr>
              <a:t>Defence</a:t>
            </a:r>
            <a:r>
              <a:rPr lang="fi-FI" sz="1300"/>
              <a:t> (o), (1 ECTS)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300"/>
              <a:t>LC-1336 </a:t>
            </a:r>
            <a:r>
              <a:rPr lang="fi-FI" sz="1300" err="1">
                <a:hlinkClick r:id="rId5"/>
              </a:rPr>
              <a:t>Popularize</a:t>
            </a:r>
            <a:r>
              <a:rPr lang="fi-FI" sz="1300">
                <a:hlinkClick r:id="rId5"/>
              </a:rPr>
              <a:t> </a:t>
            </a:r>
            <a:r>
              <a:rPr lang="fi-FI" sz="1300" err="1">
                <a:hlinkClick r:id="rId5"/>
              </a:rPr>
              <a:t>your</a:t>
            </a:r>
            <a:r>
              <a:rPr lang="fi-FI" sz="1300">
                <a:hlinkClick r:id="rId5"/>
              </a:rPr>
              <a:t> Research</a:t>
            </a:r>
            <a:r>
              <a:rPr lang="fi-FI" sz="1300"/>
              <a:t> (</a:t>
            </a:r>
            <a:r>
              <a:rPr lang="fi-FI" sz="1300" err="1"/>
              <a:t>o,w</a:t>
            </a:r>
            <a:r>
              <a:rPr lang="fi-FI" sz="1300"/>
              <a:t>) D (2 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300"/>
              <a:t>LCA-1030 </a:t>
            </a:r>
            <a:r>
              <a:rPr lang="fi-FI" sz="1300" err="1">
                <a:hlinkClick r:id="rId6"/>
              </a:rPr>
              <a:t>Writing</a:t>
            </a:r>
            <a:r>
              <a:rPr lang="fi-FI" sz="1300">
                <a:hlinkClick r:id="rId6"/>
              </a:rPr>
              <a:t> </a:t>
            </a:r>
            <a:r>
              <a:rPr lang="fi-FI" sz="1300" err="1">
                <a:hlinkClick r:id="rId6"/>
              </a:rPr>
              <a:t>Doctoral</a:t>
            </a:r>
            <a:r>
              <a:rPr lang="fi-FI" sz="1300">
                <a:hlinkClick r:id="rId6"/>
              </a:rPr>
              <a:t> Research</a:t>
            </a:r>
            <a:r>
              <a:rPr lang="fi-FI" sz="1300"/>
              <a:t> (3 ECTS)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300"/>
              <a:t>LCA 1031 </a:t>
            </a:r>
            <a:r>
              <a:rPr lang="fi-FI" sz="1300" err="1">
                <a:hlinkClick r:id="rId7"/>
              </a:rPr>
              <a:t>Presenting</a:t>
            </a:r>
            <a:r>
              <a:rPr lang="fi-FI" sz="1300">
                <a:hlinkClick r:id="rId7"/>
              </a:rPr>
              <a:t> </a:t>
            </a:r>
            <a:r>
              <a:rPr lang="fi-FI" sz="1300" err="1">
                <a:hlinkClick r:id="rId7"/>
              </a:rPr>
              <a:t>Doctoral</a:t>
            </a:r>
            <a:r>
              <a:rPr lang="fi-FI" sz="1300">
                <a:hlinkClick r:id="rId7"/>
              </a:rPr>
              <a:t> Research</a:t>
            </a:r>
            <a:r>
              <a:rPr lang="fi-FI" sz="1300"/>
              <a:t> (3 ECTS)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300"/>
              <a:t>LCA-1050 </a:t>
            </a:r>
            <a:r>
              <a:rPr lang="fi-FI" sz="1300" err="1">
                <a:hlinkClick r:id="rId8"/>
              </a:rPr>
              <a:t>Writing</a:t>
            </a:r>
            <a:r>
              <a:rPr lang="fi-FI" sz="1300">
                <a:hlinkClick r:id="rId8"/>
              </a:rPr>
              <a:t> </a:t>
            </a:r>
            <a:r>
              <a:rPr lang="fi-FI" sz="1300" err="1">
                <a:hlinkClick r:id="rId8"/>
              </a:rPr>
              <a:t>Doctoral</a:t>
            </a:r>
            <a:r>
              <a:rPr lang="fi-FI" sz="1300">
                <a:hlinkClick r:id="rId8"/>
              </a:rPr>
              <a:t> Research for Arts</a:t>
            </a:r>
            <a:r>
              <a:rPr lang="fi-FI" sz="1300"/>
              <a:t> (w) D (3 ECTS)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300"/>
              <a:t>LCB-1350 </a:t>
            </a:r>
            <a:r>
              <a:rPr lang="fi-FI" sz="1300" err="1">
                <a:hlinkClick r:id="rId9"/>
              </a:rPr>
              <a:t>Writing</a:t>
            </a:r>
            <a:r>
              <a:rPr lang="fi-FI" sz="1300">
                <a:hlinkClick r:id="rId9"/>
              </a:rPr>
              <a:t> </a:t>
            </a:r>
            <a:r>
              <a:rPr lang="fi-FI" sz="1300" err="1">
                <a:hlinkClick r:id="rId9"/>
              </a:rPr>
              <a:t>Doctoral</a:t>
            </a:r>
            <a:r>
              <a:rPr lang="fi-FI" sz="1300">
                <a:hlinkClick r:id="rId9"/>
              </a:rPr>
              <a:t> Research for Business and Management</a:t>
            </a:r>
            <a:r>
              <a:rPr lang="fi-FI" sz="1300"/>
              <a:t> (w) D (3 ECTS)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846AC-6FEB-49B1-B6F9-7BD33E830F8A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882530" y="1439803"/>
            <a:ext cx="4030019" cy="3366633"/>
          </a:xfrm>
        </p:spPr>
        <p:txBody>
          <a:bodyPr lIns="0" tIns="0" rIns="0" bIns="0" anchor="t"/>
          <a:lstStyle/>
          <a:p>
            <a:pPr>
              <a:buFont typeface="Arial" panose="020B0604020202020204" pitchFamily="34" charset="0"/>
              <a:buChar char="•"/>
            </a:pPr>
            <a:r>
              <a:rPr lang="fi-FI" sz="1300"/>
              <a:t>LC-L1017 </a:t>
            </a:r>
            <a:r>
              <a:rPr lang="fi-FI" sz="1300">
                <a:hlinkClick r:id="rId10"/>
              </a:rPr>
              <a:t>Asiantuntijaesittämisen valmennus jatko-opiskelijoille</a:t>
            </a:r>
            <a:r>
              <a:rPr lang="fi-FI" sz="1300"/>
              <a:t> D (3 ECTS)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300"/>
              <a:t>LC-L1018 </a:t>
            </a:r>
            <a:r>
              <a:rPr lang="fi-FI" sz="1300">
                <a:hlinkClick r:id="rId11"/>
              </a:rPr>
              <a:t>Tutkimusraportoinnin tekstiretriitit jatko-opiskelijoille</a:t>
            </a:r>
            <a:r>
              <a:rPr lang="fi-FI" sz="1300"/>
              <a:t> (3 op)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300"/>
              <a:t>LC-L1019 - Tutkimustiedon yleistajuistaminen D (5 op)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300">
                <a:hlinkClick r:id="rId12"/>
              </a:rPr>
              <a:t>Writing Clinic for doctoral students</a:t>
            </a:r>
            <a:endParaRPr lang="fi-FI" sz="130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300" i="0" u="sng" strike="noStrike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13"/>
              </a:rPr>
              <a:t>Tutkivan työn ja tutkimusraportoinnin mentorointi</a:t>
            </a:r>
            <a:r>
              <a:rPr lang="en-US" sz="130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300" i="0" u="sng" strike="noStrike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14"/>
              </a:rPr>
              <a:t>Finnish as a foreign language</a:t>
            </a:r>
            <a:r>
              <a:rPr lang="en-US" sz="13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courses from survival to conversational level (link to Language Centre)</a:t>
            </a:r>
            <a:endParaRPr lang="en-US" sz="130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19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3A2699-454D-44BD-82CF-518E507B85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/>
              <a:t>Courses on transferable skills and competences offered at Aalto</a:t>
            </a:r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EE028-0E73-4FB4-AF74-C282403A22B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724891"/>
            <a:ext cx="8492897" cy="3379544"/>
          </a:xfrm>
        </p:spPr>
        <p:txBody>
          <a:bodyPr/>
          <a:lstStyle/>
          <a:p>
            <a:r>
              <a:rPr lang="en-GB" sz="1400" dirty="0"/>
              <a:t>LC-L1010 Research ethics for doctoral students (1-2 ECTS)</a:t>
            </a:r>
          </a:p>
          <a:p>
            <a:r>
              <a:rPr lang="en-GB" sz="1400" dirty="0"/>
              <a:t>LC-L1011 Open Science for Doctoral Students (1 ECTS)</a:t>
            </a:r>
          </a:p>
          <a:p>
            <a:r>
              <a:rPr lang="en-GB" sz="1400" dirty="0"/>
              <a:t>LC-L1012 Business Skills for Doctoral Students (1 ECTS)</a:t>
            </a:r>
          </a:p>
          <a:p>
            <a:r>
              <a:rPr lang="en-GB" sz="1400" dirty="0"/>
              <a:t>LC-L1013 Career Course for Doctoral Students (1 ECTS)</a:t>
            </a:r>
          </a:p>
          <a:p>
            <a:r>
              <a:rPr lang="en-GB" sz="1400" dirty="0"/>
              <a:t>LC-L1014 Interactive Leadership Skills for Doctoral Students (1 ECTS)</a:t>
            </a:r>
          </a:p>
          <a:p>
            <a:r>
              <a:rPr lang="en-GB" sz="1400" dirty="0"/>
              <a:t>LC-L1015 Project Management for Doctoral Students (1 ECTS)</a:t>
            </a:r>
          </a:p>
          <a:p>
            <a:r>
              <a:rPr lang="en-GB" sz="1400" dirty="0"/>
              <a:t>LC-L1016 Writing Research Grant Applications for Doctoral Students (1 ECTS)</a:t>
            </a:r>
          </a:p>
          <a:p>
            <a:r>
              <a:rPr lang="en-GB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LC-L1020 Theory of Science (1 ECTS)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Check out: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findocnet.fi</a:t>
            </a:r>
            <a:endParaRPr lang="en-GB" sz="1400" dirty="0"/>
          </a:p>
          <a:p>
            <a:r>
              <a:rPr lang="en-GB" sz="1400" dirty="0"/>
              <a:t>To join to course and get an enrolment key for </a:t>
            </a:r>
            <a:r>
              <a:rPr lang="en-GB" sz="1400" dirty="0" err="1"/>
              <a:t>Findocnet</a:t>
            </a:r>
            <a:r>
              <a:rPr lang="en-GB" sz="1400" dirty="0"/>
              <a:t> platform, contact </a:t>
            </a:r>
            <a:r>
              <a:rPr lang="en-GB" sz="1400" dirty="0">
                <a:hlinkClick r:id="rId3"/>
              </a:rPr>
              <a:t>udes@aalto.fi</a:t>
            </a:r>
            <a:r>
              <a:rPr lang="en-GB" sz="1400" dirty="0"/>
              <a:t> / </a:t>
            </a:r>
            <a:r>
              <a:rPr lang="en-GB" sz="1400" dirty="0">
                <a:hlinkClick r:id="rId4"/>
              </a:rPr>
              <a:t>minna.soderqvist@aalto.fi</a:t>
            </a:r>
            <a:r>
              <a:rPr lang="en-GB" sz="14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85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92FE-C3E3-49C8-9278-22AAE9BC5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308" y="457511"/>
            <a:ext cx="8212380" cy="804100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Aalto Doctoral Orientation Days in a nutshell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3DE23-D139-40B4-A7FA-89782FE63A2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7182" y="1421201"/>
            <a:ext cx="8368508" cy="30024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Welcome to our doctoral community!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Orientation: Basic knowledge on Aalto doctoral studies and related services &amp; MyCourses site to return to find more information on these issues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Tutor groups: helping you to find our doctoral community especially now in COVID19 times – remember that Aalto is a interdisciplinary university!</a:t>
            </a:r>
          </a:p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A3E3C-3707-4CCB-95AD-D81646E9D45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l">
              <a:defRPr/>
            </a:pPr>
            <a:fld id="{CBC33CCD-9C0F-4F50-B300-ED98B7FFFC45}" type="datetime1">
              <a:rPr lang="fi-FI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1.6.2022</a:t>
            </a:fld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A7448-CFE1-4037-9C1D-6EE4A73C92A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</a:t>
            </a:fld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8650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64BBAE-256E-40E9-922F-DBC52CFE58C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400"/>
              <a:t>Courses from other Finnish universities, or our networks, e.g. N5T, Cluster, Unite! </a:t>
            </a:r>
            <a:endParaRPr lang="fi-FI" sz="3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C7F6F-8644-4208-BEE2-C6194D7ECF3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759527"/>
            <a:ext cx="8492897" cy="313335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/>
              <a:t>Find a suitable course at e.g. </a:t>
            </a:r>
            <a:r>
              <a:rPr lang="en-US">
                <a:hlinkClick r:id="rId2"/>
              </a:rPr>
              <a:t>https://phdcourses.nordicfivetech.org/</a:t>
            </a:r>
            <a:r>
              <a:rPr lang="en-US"/>
              <a:t> </a:t>
            </a:r>
          </a:p>
          <a:p>
            <a:pPr marL="457200" indent="-457200">
              <a:buAutoNum type="arabicPeriod"/>
            </a:pPr>
            <a:r>
              <a:rPr lang="en-US"/>
              <a:t>Discuss with your supervising professor &amp; include the course as a study draft in your Sisu credit plan</a:t>
            </a:r>
          </a:p>
          <a:p>
            <a:pPr marL="457200" indent="-457200">
              <a:buAutoNum type="arabicPeriod"/>
            </a:pPr>
            <a:r>
              <a:rPr lang="en-US"/>
              <a:t>Apply for the course through the procedure of the University offering the course</a:t>
            </a:r>
          </a:p>
          <a:p>
            <a:pPr marL="457200" indent="-457200">
              <a:buAutoNum type="arabicPeriod"/>
            </a:pPr>
            <a:r>
              <a:rPr lang="en-US"/>
              <a:t>If accepted, complete the course and apply for credit transfer in Sisu via the study draft (you’ll need an official transcript of records from the other University)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1669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6B550-6290-4043-AEB2-6CF2C137DAA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Pedagogical training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55325-102C-40D4-9C34-0EA830AE9C4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267425"/>
            <a:ext cx="8492897" cy="3625461"/>
          </a:xfrm>
        </p:spPr>
        <p:txBody>
          <a:bodyPr/>
          <a:lstStyle/>
          <a:p>
            <a:r>
              <a:rPr lang="en-GB" sz="2000"/>
              <a:t>The training is intended for Aalto University faculty, and it is free of charge. </a:t>
            </a:r>
          </a:p>
          <a:p>
            <a:pPr algn="l" rtl="0" fontAlgn="base"/>
            <a:r>
              <a:rPr lang="en-GB" sz="2000" b="1" i="0" u="none" strike="noStrike">
                <a:solidFill>
                  <a:srgbClr val="000000"/>
                </a:solidFill>
                <a:effectLst/>
              </a:rPr>
              <a:t>Core courses:</a:t>
            </a:r>
            <a:r>
              <a:rPr lang="en-GB" sz="2000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1" i="0" u="sng" strike="noStrike">
                <a:solidFill>
                  <a:srgbClr val="000000"/>
                </a:solidFill>
                <a:effectLst/>
                <a:hlinkClick r:id="rId2"/>
              </a:rPr>
              <a:t>A! Peda Intro</a:t>
            </a:r>
            <a:r>
              <a:rPr lang="en-GB" sz="2000" b="1" i="0" u="none" strike="noStrike">
                <a:solidFill>
                  <a:srgbClr val="000000"/>
                </a:solidFill>
                <a:effectLst/>
              </a:rPr>
              <a:t>, 5 ects</a:t>
            </a:r>
            <a:r>
              <a:rPr lang="en-GB" sz="2000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1" i="0" u="sng" strike="noStrike">
                <a:solidFill>
                  <a:srgbClr val="000000"/>
                </a:solidFill>
                <a:effectLst/>
                <a:hlinkClick r:id="rId3"/>
              </a:rPr>
              <a:t>Teaching practice</a:t>
            </a:r>
            <a:r>
              <a:rPr lang="en-GB" sz="2000" b="1" i="0" u="none" strike="noStrike">
                <a:solidFill>
                  <a:srgbClr val="000000"/>
                </a:solidFill>
                <a:effectLst/>
              </a:rPr>
              <a:t>, 5 ects, </a:t>
            </a:r>
            <a:r>
              <a:rPr lang="en-GB" sz="2000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1" i="0" u="sng" strike="noStrike">
                <a:solidFill>
                  <a:srgbClr val="000000"/>
                </a:solidFill>
                <a:effectLst/>
                <a:hlinkClick r:id="rId4"/>
              </a:rPr>
              <a:t>Learning and teaching in higher education</a:t>
            </a:r>
            <a:r>
              <a:rPr lang="en-GB" sz="2000" b="1" i="0" u="none" strike="noStrike">
                <a:solidFill>
                  <a:srgbClr val="000000"/>
                </a:solidFill>
                <a:effectLst/>
              </a:rPr>
              <a:t>, 5 ects,</a:t>
            </a:r>
            <a:r>
              <a:rPr lang="en-GB" sz="2000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1" i="0" u="sng" strike="noStrike">
                <a:solidFill>
                  <a:srgbClr val="000000"/>
                </a:solidFill>
                <a:effectLst/>
                <a:hlinkClick r:id="rId5"/>
              </a:rPr>
              <a:t>Course Design</a:t>
            </a:r>
            <a:r>
              <a:rPr lang="en-GB" sz="2000" b="1" i="0" u="none" strike="noStrike">
                <a:solidFill>
                  <a:srgbClr val="000000"/>
                </a:solidFill>
                <a:effectLst/>
              </a:rPr>
              <a:t>, 5 ects</a:t>
            </a:r>
            <a:r>
              <a:rPr lang="en-GB" sz="2000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endParaRPr lang="en-GB" sz="2000" b="0" i="0" u="none" strike="noStrike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GB" sz="1800" b="0" i="0" u="none" strike="noStrike">
                <a:solidFill>
                  <a:srgbClr val="000000"/>
                </a:solidFill>
                <a:effectLst/>
              </a:rPr>
              <a:t>More information: </a:t>
            </a:r>
            <a:r>
              <a:rPr lang="en-GB" sz="1800" b="0" i="0" u="sng" strike="noStrike">
                <a:solidFill>
                  <a:srgbClr val="000000"/>
                </a:solidFill>
                <a:effectLst/>
                <a:hlinkClick r:id="rId6"/>
              </a:rPr>
              <a:t>https://www.aalto.fi/en/services/pedagogical-training-main-page</a:t>
            </a:r>
            <a:r>
              <a:rPr lang="en-GB" sz="1800" b="0" i="0" u="none" strike="noStrike">
                <a:solidFill>
                  <a:srgbClr val="000000"/>
                </a:solidFill>
                <a:effectLst/>
              </a:rPr>
              <a:t> </a:t>
            </a:r>
            <a:r>
              <a:rPr lang="en-GB" sz="1800" b="0" i="0">
                <a:solidFill>
                  <a:srgbClr val="000000"/>
                </a:solidFill>
                <a:effectLst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002725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795A2F-EECC-465D-BBEE-48C3194C08E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algn="ctr"/>
            <a:r>
              <a:rPr lang="en-US"/>
              <a:t>Tools &amp; information for doctoral students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5556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800"/>
              <a:t>(Some of) Aalto Information Systems for Doctoral Students</a:t>
            </a:r>
            <a:endParaRPr lang="fi-FI" sz="2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0831" y="2597774"/>
            <a:ext cx="1539000" cy="2108310"/>
          </a:xfrm>
        </p:spPr>
        <p:txBody>
          <a:bodyPr/>
          <a:lstStyle/>
          <a:p>
            <a:r>
              <a:rPr lang="en-US" sz="1200"/>
              <a:t>sisu.aalto.fi </a:t>
            </a:r>
          </a:p>
          <a:p>
            <a:r>
              <a:rPr lang="en-US" sz="1200"/>
              <a:t>Sisu credit plan (study plan)</a:t>
            </a:r>
          </a:p>
          <a:p>
            <a:r>
              <a:rPr lang="en-US" sz="1200"/>
              <a:t>Registration to courses &amp; course descriptions</a:t>
            </a:r>
          </a:p>
          <a:p>
            <a:r>
              <a:rPr lang="en-US" sz="1200"/>
              <a:t>Credits, ordering transcripts</a:t>
            </a:r>
          </a:p>
          <a:p>
            <a:r>
              <a:rPr lang="en-US" sz="1200"/>
              <a:t>HELP: </a:t>
            </a:r>
            <a:r>
              <a:rPr lang="en-US" sz="1200">
                <a:solidFill>
                  <a:schemeClr val="tx1"/>
                </a:solidFill>
              </a:rPr>
              <a:t>sisu@aalto.fi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045722" y="2628361"/>
            <a:ext cx="1539000" cy="2230202"/>
          </a:xfrm>
        </p:spPr>
        <p:txBody>
          <a:bodyPr/>
          <a:lstStyle/>
          <a:p>
            <a:r>
              <a:rPr lang="en-US" sz="1200"/>
              <a:t>mycourses.aalto.fi </a:t>
            </a:r>
          </a:p>
          <a:p>
            <a:r>
              <a:rPr lang="en-US" sz="1200"/>
              <a:t>Course webpage:  course syllabus &amp; materials, course assignments</a:t>
            </a:r>
          </a:p>
          <a:p>
            <a:r>
              <a:rPr lang="en-US" sz="1200"/>
              <a:t>HELP: </a:t>
            </a:r>
            <a:r>
              <a:rPr lang="en-US" sz="1200">
                <a:hlinkClick r:id="rId2"/>
              </a:rPr>
              <a:t>mycourses@aalto.fi</a:t>
            </a:r>
            <a:r>
              <a:rPr lang="en-US" sz="1200"/>
              <a:t>  </a:t>
            </a:r>
            <a:endParaRPr lang="fi-FI" sz="12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0019" y="1233122"/>
            <a:ext cx="1200623" cy="1202400"/>
          </a:xfrm>
        </p:spPr>
        <p:txBody>
          <a:bodyPr/>
          <a:lstStyle/>
          <a:p>
            <a:r>
              <a:rPr lang="en-US" sz="1600"/>
              <a:t>Sisu</a:t>
            </a:r>
            <a:endParaRPr lang="fi-FI" sz="16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209166" y="1233122"/>
            <a:ext cx="1200623" cy="1202400"/>
          </a:xfrm>
        </p:spPr>
        <p:txBody>
          <a:bodyPr/>
          <a:lstStyle/>
          <a:p>
            <a:r>
              <a:rPr lang="en-US" sz="1000"/>
              <a:t>MyCourses</a:t>
            </a:r>
            <a:endParaRPr lang="fi-FI" sz="10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958313" y="1233122"/>
            <a:ext cx="1200623" cy="1202400"/>
          </a:xfrm>
        </p:spPr>
        <p:txBody>
          <a:bodyPr/>
          <a:lstStyle/>
          <a:p>
            <a:r>
              <a:rPr lang="en-US" sz="1600"/>
              <a:t>ACRIS</a:t>
            </a:r>
            <a:endParaRPr lang="fi-FI" sz="16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684141" y="1258215"/>
            <a:ext cx="1200623" cy="1202400"/>
          </a:xfrm>
        </p:spPr>
        <p:txBody>
          <a:bodyPr/>
          <a:lstStyle/>
          <a:p>
            <a:r>
              <a:rPr lang="en-US" sz="1400"/>
              <a:t>Turnitin</a:t>
            </a:r>
            <a:endParaRPr lang="fi-FI" sz="14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414640" y="1321689"/>
            <a:ext cx="1200623" cy="1202400"/>
          </a:xfrm>
        </p:spPr>
        <p:txBody>
          <a:bodyPr/>
          <a:lstStyle/>
          <a:p>
            <a:r>
              <a:rPr lang="en-US" sz="1600"/>
              <a:t>Into / aalto.fi</a:t>
            </a:r>
            <a:endParaRPr lang="fi-FI" sz="16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3771501" y="2631627"/>
            <a:ext cx="1539000" cy="2681245"/>
          </a:xfrm>
        </p:spPr>
        <p:txBody>
          <a:bodyPr/>
          <a:lstStyle/>
          <a:p>
            <a:r>
              <a:rPr lang="en-US" sz="1200"/>
              <a:t>Internal: acris.aalto.fi</a:t>
            </a:r>
          </a:p>
          <a:p>
            <a:r>
              <a:rPr lang="en-US" sz="1200"/>
              <a:t>Public: research.aalto.fi</a:t>
            </a:r>
          </a:p>
          <a:p>
            <a:r>
              <a:rPr lang="en-US" sz="1200"/>
              <a:t>Contains university’s up-to-date research and artistic activity. </a:t>
            </a:r>
          </a:p>
          <a:p>
            <a:r>
              <a:rPr lang="en-US" sz="1200"/>
              <a:t>Enter your research and artistic outputs</a:t>
            </a:r>
          </a:p>
          <a:p>
            <a:r>
              <a:rPr lang="en-US" sz="1200"/>
              <a:t>HELP: </a:t>
            </a:r>
            <a:r>
              <a:rPr lang="en-US" sz="1200">
                <a:solidFill>
                  <a:schemeClr val="tx1"/>
                </a:solidFill>
              </a:rPr>
              <a:t>acris@aalto.fi</a:t>
            </a:r>
            <a:endParaRPr lang="fi-FI" sz="120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509509" y="2610654"/>
            <a:ext cx="1539000" cy="2648732"/>
          </a:xfrm>
        </p:spPr>
        <p:txBody>
          <a:bodyPr/>
          <a:lstStyle/>
          <a:p>
            <a:r>
              <a:rPr lang="en-US" sz="1200"/>
              <a:t>Tool for enhancing skillful writing and preventing plagiarism</a:t>
            </a:r>
          </a:p>
          <a:p>
            <a:r>
              <a:rPr lang="en-US" sz="1200"/>
              <a:t>Check your texts against comparison databases for similarity and getting a similarity report.</a:t>
            </a:r>
          </a:p>
          <a:p>
            <a:r>
              <a:rPr lang="fi-FI" sz="1200">
                <a:hlinkClick r:id="rId3"/>
              </a:rPr>
              <a:t>https://wiki.aalto.fi/display/turnitin/Turnitin+for+students</a:t>
            </a:r>
            <a:r>
              <a:rPr lang="fi-FI" sz="1200"/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7247518" y="2628361"/>
            <a:ext cx="1539000" cy="2572532"/>
          </a:xfrm>
        </p:spPr>
        <p:txBody>
          <a:bodyPr/>
          <a:lstStyle/>
          <a:p>
            <a:r>
              <a:rPr lang="en-US" sz="1200"/>
              <a:t>into.aalto.fi / aalto.fi</a:t>
            </a:r>
          </a:p>
          <a:p>
            <a:r>
              <a:rPr lang="en-US" sz="1200"/>
              <a:t>Website for Aalto students, including study guides, instructions, application forms etc.</a:t>
            </a:r>
            <a:endParaRPr lang="fi-FI" sz="120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35C4936-5F9D-4CED-A921-7E6DCC6D2823}"/>
              </a:ext>
            </a:extLst>
          </p:cNvPr>
          <p:cNvSpPr txBox="1">
            <a:spLocks/>
          </p:cNvSpPr>
          <p:nvPr/>
        </p:nvSpPr>
        <p:spPr>
          <a:xfrm>
            <a:off x="7835641" y="3830761"/>
            <a:ext cx="1200623" cy="120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8" tIns="34288" rIns="68578" bIns="34288" rtlCol="0"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lang="en-US" sz="1875" b="1" kern="1200" smtClean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lang="en-US" sz="135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lang="en-US" sz="135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lang="en-US" sz="135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lang="fi-FI"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M</a:t>
            </a:r>
            <a:r>
              <a:rPr lang="fi-FI" sz="1100" err="1"/>
              <a:t>yStudies</a:t>
            </a:r>
            <a:r>
              <a:rPr lang="fi-FI" sz="1100"/>
              <a:t> (</a:t>
            </a:r>
            <a:r>
              <a:rPr lang="fi-FI" sz="1100" err="1"/>
              <a:t>available</a:t>
            </a:r>
            <a:r>
              <a:rPr lang="fi-FI" sz="1100"/>
              <a:t> </a:t>
            </a:r>
            <a:r>
              <a:rPr lang="fi-FI" sz="1100" err="1"/>
              <a:t>autumn</a:t>
            </a:r>
            <a:r>
              <a:rPr lang="fi-FI" sz="1100"/>
              <a:t> 2022)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50024D-C90F-46DA-BCF0-74D121523229}"/>
              </a:ext>
            </a:extLst>
          </p:cNvPr>
          <p:cNvSpPr txBox="1">
            <a:spLocks/>
          </p:cNvSpPr>
          <p:nvPr/>
        </p:nvSpPr>
        <p:spPr>
          <a:xfrm>
            <a:off x="227092" y="4839224"/>
            <a:ext cx="708176" cy="69491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8" tIns="34288" rIns="68578" bIns="34288" rtlCol="0"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lang="en-US" sz="1875" b="1" kern="1200" smtClean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lang="en-US" sz="135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lang="en-US" sz="135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lang="en-US" sz="135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lang="fi-FI"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/>
              <a:t>OILI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9B4D8A2-CDEE-40B1-9A56-FD50F91FD94A}"/>
              </a:ext>
            </a:extLst>
          </p:cNvPr>
          <p:cNvSpPr txBox="1">
            <a:spLocks/>
          </p:cNvSpPr>
          <p:nvPr/>
        </p:nvSpPr>
        <p:spPr>
          <a:xfrm>
            <a:off x="1134277" y="4839224"/>
            <a:ext cx="1822889" cy="840323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28577" indent="-128577" algn="l" defTabSz="685800" rtl="0" eaLnBrk="1" latinLnBrk="0" hangingPunct="1">
              <a:lnSpc>
                <a:spcPts val="1600"/>
              </a:lnSpc>
              <a:spcBef>
                <a:spcPts val="375"/>
              </a:spcBef>
              <a:buClr>
                <a:schemeClr val="bg1"/>
              </a:buClr>
              <a:buFont typeface="Arial"/>
              <a:buChar char="•"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/>
              <a:t>https://oili.csc.fi</a:t>
            </a:r>
          </a:p>
          <a:p>
            <a:r>
              <a:rPr lang="en-US" sz="1100"/>
              <a:t>Annual enrollment</a:t>
            </a:r>
          </a:p>
          <a:p>
            <a:r>
              <a:rPr lang="en-US" sz="1100"/>
              <a:t>National system</a:t>
            </a:r>
          </a:p>
          <a:p>
            <a:pPr marL="0" indent="0">
              <a:buNone/>
            </a:pPr>
            <a:endParaRPr lang="fi-FI" sz="120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A148BC-4D0E-4DB6-861E-637EDF7D0B12}"/>
              </a:ext>
            </a:extLst>
          </p:cNvPr>
          <p:cNvSpPr txBox="1">
            <a:spLocks/>
          </p:cNvSpPr>
          <p:nvPr/>
        </p:nvSpPr>
        <p:spPr>
          <a:xfrm>
            <a:off x="7017241" y="5079701"/>
            <a:ext cx="1899667" cy="840323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28577" indent="-128577" algn="l" defTabSz="685800" rtl="0" eaLnBrk="1" latinLnBrk="0" hangingPunct="1">
              <a:lnSpc>
                <a:spcPts val="1600"/>
              </a:lnSpc>
              <a:spcBef>
                <a:spcPts val="375"/>
              </a:spcBef>
              <a:buClr>
                <a:schemeClr val="bg1"/>
              </a:buClr>
              <a:buFont typeface="Arial"/>
              <a:buChar char="•"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/>
              <a:t>For storing DPSP &amp; doctoral thesis &amp; supervision –related materials</a:t>
            </a:r>
          </a:p>
          <a:p>
            <a:pPr marL="0" indent="0">
              <a:buNone/>
            </a:pPr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29131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225B63-9653-4A09-A1F8-3263D635DD8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Aalto IT</a:t>
            </a:r>
            <a:endParaRPr lang="fi-FI"/>
          </a:p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04DCD-EC1E-447D-9320-9145EEAFA5C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aalto.fi/it</a:t>
            </a:r>
            <a:r>
              <a:rPr lang="en-US"/>
              <a:t> – IT services and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servicedesk@aalto.fi</a:t>
            </a:r>
            <a:r>
              <a:rPr lang="en-US"/>
              <a:t> – send service request or ask a question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hlinkClick r:id="rId4"/>
              </a:rPr>
              <a:t>https://www.aalto.fi/en/services/it-services-for-research</a:t>
            </a: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hlinkClick r:id="rId5"/>
              </a:rPr>
              <a:t>https://www.aalto.fi/en/services/microsoft-office-package-installation-on-students-and-employees-own-devices</a:t>
            </a:r>
            <a:r>
              <a:rPr lang="fi-FI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hlinkClick r:id="rId6"/>
              </a:rPr>
              <a:t>https://www.aalto.fi/en/services/printing-at-aalto-university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042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F9F8D0-9702-4651-93B6-75B81A342CF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/>
              <a:t>Stay connected</a:t>
            </a:r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5521D-15F7-4EE7-9764-098E8474F82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Use your Aalto email </a:t>
            </a:r>
            <a:r>
              <a:rPr lang="en-GB" sz="1800"/>
              <a:t>OR if you are a part-time student, you may also redirect your incoming emails from Aalto mailbox to your other email address (not allowed if you have a work contract with Aalto): </a:t>
            </a:r>
            <a:r>
              <a:rPr lang="en-GB" sz="1800">
                <a:hlinkClick r:id="rId2"/>
              </a:rPr>
              <a:t>https://www.aalto.fi/en/services/redirecting-emails-outside-of-aalto-university-students-only</a:t>
            </a: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Note: you need your Aalto login for entering e.g. Sisu, Findocnet, MyCourses, certain information at aalto.fi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Mailing list for doctoral students: </a:t>
            </a:r>
            <a:r>
              <a:rPr lang="en-GB" sz="1800" b="1"/>
              <a:t>Aalto-doctoral-students@list.aalto.fi - </a:t>
            </a:r>
            <a:r>
              <a:rPr lang="en-GB" sz="1800"/>
              <a:t>doctoral students automatically joined</a:t>
            </a:r>
            <a:endParaRPr lang="en-GB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Doctoral Education Newsletter</a:t>
            </a:r>
            <a:r>
              <a:rPr lang="en-GB" sz="1800"/>
              <a:t>, published once per period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31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EE243E-0F90-4A51-A073-7E8D290C4E2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New communication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65208-7380-4F57-8138-8353C50DD5A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152567"/>
            <a:ext cx="8492897" cy="304946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/>
              <a:t>Doctoral education newsletter</a:t>
            </a:r>
          </a:p>
          <a:p>
            <a:pPr marL="971550" lvl="1" indent="-342900">
              <a:buFontTx/>
              <a:buChar char="-"/>
            </a:pPr>
            <a:r>
              <a:rPr lang="en-US"/>
              <a:t>In the end of every period</a:t>
            </a:r>
          </a:p>
          <a:p>
            <a:pPr marL="971550" lvl="1" indent="-342900">
              <a:buFontTx/>
              <a:buChar char="-"/>
            </a:pPr>
            <a:r>
              <a:rPr lang="en-US"/>
              <a:t>Meant to doctoral students</a:t>
            </a:r>
          </a:p>
          <a:p>
            <a:pPr marL="971550" lvl="1" indent="-342900">
              <a:buFontTx/>
              <a:buChar char="-"/>
            </a:pPr>
            <a:r>
              <a:rPr lang="en-US"/>
              <a:t>Delivered also to supervising professors, thesis advisors and other stakeholders</a:t>
            </a:r>
          </a:p>
          <a:p>
            <a:pPr marL="342900" indent="-342900">
              <a:buFontTx/>
              <a:buChar char="-"/>
            </a:pPr>
            <a:r>
              <a:rPr lang="en-US"/>
              <a:t>Doctoral education supervision newsletter</a:t>
            </a:r>
          </a:p>
          <a:p>
            <a:pPr marL="971550" lvl="1" indent="-342900">
              <a:buFontTx/>
              <a:buChar char="-"/>
            </a:pPr>
            <a:r>
              <a:rPr lang="en-US"/>
              <a:t>Delivered to supervising professors and thesis advisors + some stakeholders</a:t>
            </a:r>
          </a:p>
          <a:p>
            <a:pPr marL="342900" indent="-342900">
              <a:buFontTx/>
              <a:buChar char="-"/>
            </a:pPr>
            <a:r>
              <a:rPr lang="en-US"/>
              <a:t>Please inform on changes in supervision roles</a:t>
            </a:r>
            <a:endParaRPr lang="en-US" sz="1100"/>
          </a:p>
          <a:p>
            <a:pPr marL="342900" indent="-34290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2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8437D6-D8A5-4DB8-8E0E-41C07A7934B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New websites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6F20E-AAC0-4DAE-BF12-18BF2FEB37F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048246"/>
            <a:ext cx="8492897" cy="304946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sz="1400">
                <a:hlinkClick r:id="rId2"/>
              </a:rPr>
              <a:t>https://www.aalto.fi/en/service-entities/</a:t>
            </a:r>
            <a:r>
              <a:rPr lang="en-US" sz="1400">
                <a:highlight>
                  <a:srgbClr val="FFFF00"/>
                </a:highlight>
                <a:hlinkClick r:id="rId2"/>
              </a:rPr>
              <a:t>doctoral-education-services</a:t>
            </a:r>
            <a:r>
              <a:rPr lang="en-US" sz="1400"/>
              <a:t> - to find our contact information and what we do</a:t>
            </a:r>
          </a:p>
          <a:p>
            <a:pPr marL="342900" indent="-342900">
              <a:buFontTx/>
              <a:buChar char="-"/>
            </a:pPr>
            <a:r>
              <a:rPr lang="en-US" sz="1400">
                <a:hlinkClick r:id="rId3"/>
              </a:rPr>
              <a:t>https://www.aalto.fi/en/study-at-aalto/</a:t>
            </a:r>
            <a:r>
              <a:rPr lang="en-US" sz="1400">
                <a:highlight>
                  <a:srgbClr val="FFFF00"/>
                </a:highlight>
                <a:hlinkClick r:id="rId3"/>
              </a:rPr>
              <a:t>being-a-doctoral-student-at-aalto</a:t>
            </a:r>
            <a:r>
              <a:rPr lang="en-US" sz="1400"/>
              <a:t> - to give basic info to students </a:t>
            </a:r>
          </a:p>
          <a:p>
            <a:pPr marL="342900" indent="-342900">
              <a:buFontTx/>
              <a:buChar char="-"/>
            </a:pPr>
            <a:r>
              <a:rPr lang="en-US" sz="1400">
                <a:hlinkClick r:id="rId4"/>
              </a:rPr>
              <a:t>https://www.aalto.fi/en/study-at-aalto/</a:t>
            </a:r>
            <a:r>
              <a:rPr lang="en-US" sz="1400">
                <a:highlight>
                  <a:srgbClr val="FFFF00"/>
                </a:highlight>
                <a:hlinkClick r:id="rId4"/>
              </a:rPr>
              <a:t>support-for-challenges-during-your-doctoral-studies</a:t>
            </a:r>
            <a:r>
              <a:rPr lang="en-US" sz="1400"/>
              <a:t> - in case of troubles for students</a:t>
            </a:r>
          </a:p>
          <a:p>
            <a:pPr marL="342900" indent="-342900">
              <a:buFontTx/>
              <a:buChar char="-"/>
            </a:pPr>
            <a:r>
              <a:rPr lang="en-US" sz="1400">
                <a:hlinkClick r:id="rId5"/>
              </a:rPr>
              <a:t>https://www.aalto.fi/en/study-at-aalto/</a:t>
            </a:r>
            <a:r>
              <a:rPr lang="en-US" sz="1400">
                <a:highlight>
                  <a:srgbClr val="FFFF00"/>
                </a:highlight>
                <a:hlinkClick r:id="rId5"/>
              </a:rPr>
              <a:t>doctoral-student-well-being-and-welfare</a:t>
            </a:r>
            <a:endParaRPr lang="en-US" sz="1400">
              <a:highlight>
                <a:srgbClr val="FFFF00"/>
              </a:highlight>
            </a:endParaRPr>
          </a:p>
          <a:p>
            <a:pPr marL="342900" indent="-342900">
              <a:buFontTx/>
              <a:buChar char="-"/>
            </a:pPr>
            <a:r>
              <a:rPr lang="en-US" sz="1400">
                <a:hlinkClick r:id="rId6"/>
              </a:rPr>
              <a:t>https://www.aalto.fi/en/collaboration</a:t>
            </a:r>
            <a:r>
              <a:rPr lang="en-US" sz="1400">
                <a:highlight>
                  <a:srgbClr val="FFFF00"/>
                </a:highlight>
                <a:hlinkClick r:id="rId6"/>
              </a:rPr>
              <a:t>/doctoral-graduates-of-aalto-university-in-working-life</a:t>
            </a:r>
            <a:endParaRPr lang="en-US" sz="1400">
              <a:highlight>
                <a:srgbClr val="FFFF00"/>
              </a:highlight>
            </a:endParaRPr>
          </a:p>
          <a:p>
            <a:pPr marL="342900" indent="-342900">
              <a:buFontTx/>
              <a:buChar char="-"/>
            </a:pPr>
            <a:r>
              <a:rPr lang="en-US" sz="1400">
                <a:hlinkClick r:id="rId7"/>
              </a:rPr>
              <a:t>https://www.aalto.fi/en/study-at-aalto/</a:t>
            </a:r>
            <a:r>
              <a:rPr lang="en-US" sz="1400">
                <a:highlight>
                  <a:srgbClr val="FFCD00"/>
                </a:highlight>
                <a:hlinkClick r:id="rId7"/>
              </a:rPr>
              <a:t>career-services-for-doctoral-students</a:t>
            </a:r>
            <a:endParaRPr lang="en-US" sz="1400">
              <a:highlight>
                <a:srgbClr val="FFCD00"/>
              </a:highlight>
            </a:endParaRPr>
          </a:p>
          <a:p>
            <a:pPr marL="342900" indent="-342900">
              <a:buFontTx/>
              <a:buChar char="-"/>
            </a:pPr>
            <a:r>
              <a:rPr lang="en-US" sz="1400">
                <a:hlinkClick r:id="rId8"/>
              </a:rPr>
              <a:t>https://www.aalto.fi/en/research-art</a:t>
            </a:r>
            <a:r>
              <a:rPr lang="en-US" sz="1400">
                <a:highlight>
                  <a:srgbClr val="FFFF00"/>
                </a:highlight>
                <a:hlinkClick r:id="rId8"/>
              </a:rPr>
              <a:t>/doctoral-programmes</a:t>
            </a:r>
            <a:endParaRPr lang="en-US" sz="1400">
              <a:highlight>
                <a:srgbClr val="FFFF00"/>
              </a:highlight>
            </a:endParaRPr>
          </a:p>
          <a:p>
            <a:pPr marL="342900" indent="-342900">
              <a:buFontTx/>
              <a:buChar char="-"/>
            </a:pPr>
            <a:r>
              <a:rPr lang="en-US" sz="1400"/>
              <a:t>https://www.aalto.fi/en/services/</a:t>
            </a:r>
            <a:r>
              <a:rPr lang="en-US" sz="1400">
                <a:highlight>
                  <a:srgbClr val="FFFF00"/>
                </a:highlight>
              </a:rPr>
              <a:t>publishing-doctoral-theses</a:t>
            </a:r>
          </a:p>
          <a:p>
            <a:pPr marL="342900" indent="-34290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12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B94CD0-9F2B-4400-922C-4A76374D72C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New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D7EE6-46F6-40F0-999D-69297F1693C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/>
              <a:t>Psychologist for doctoral students</a:t>
            </a:r>
          </a:p>
          <a:p>
            <a:pPr marL="342900" indent="-342900">
              <a:buFontTx/>
              <a:buChar char="-"/>
            </a:pPr>
            <a:r>
              <a:rPr lang="en-US"/>
              <a:t>Ombudspersons nominated</a:t>
            </a:r>
          </a:p>
          <a:p>
            <a:pPr marL="342900" indent="-342900">
              <a:buFontTx/>
              <a:buChar char="-"/>
            </a:pPr>
            <a:r>
              <a:rPr lang="en-US"/>
              <a:t>National Findocnet.fi- courses for doctoral students on transferable skills</a:t>
            </a:r>
          </a:p>
          <a:p>
            <a:pPr marL="342900" indent="-342900">
              <a:buFontTx/>
              <a:buChar char="-"/>
            </a:pPr>
            <a:endParaRPr lang="en-US"/>
          </a:p>
          <a:p>
            <a:pPr marL="342900" indent="-342900">
              <a:buFontTx/>
              <a:buChar char="-"/>
            </a:pPr>
            <a:endParaRPr lang="en-US"/>
          </a:p>
          <a:p>
            <a:pPr marL="342900" indent="-34290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46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4B2868-44E0-4CC8-A158-D0E0C0BDB5D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New in the updated degree regulations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2515F-D5F5-42F1-BB7D-5BBF48C42E4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n-US"/>
          </a:p>
          <a:p>
            <a:pPr marL="342900" indent="-342900">
              <a:buFontTx/>
              <a:buChar char="-"/>
            </a:pPr>
            <a:r>
              <a:rPr lang="en-US"/>
              <a:t>Electronic display of doctoral thesis for 10 days before the oral public </a:t>
            </a:r>
            <a:r>
              <a:rPr lang="en-US" err="1"/>
              <a:t>defence</a:t>
            </a:r>
            <a:endParaRPr lang="en-US"/>
          </a:p>
          <a:p>
            <a:pPr marL="342900" indent="-342900">
              <a:buFontTx/>
              <a:buChar char="-"/>
            </a:pPr>
            <a:r>
              <a:rPr lang="en-US"/>
              <a:t>Doctoral personal study plan (to be done in </a:t>
            </a:r>
            <a:r>
              <a:rPr lang="en-US" err="1"/>
              <a:t>MyStudies</a:t>
            </a:r>
            <a:r>
              <a:rPr lang="en-US"/>
              <a:t>)</a:t>
            </a:r>
          </a:p>
          <a:p>
            <a:pPr marL="971550" lvl="1" indent="-342900">
              <a:buFontTx/>
              <a:buChar char="-"/>
            </a:pPr>
            <a:r>
              <a:rPr lang="en-US"/>
              <a:t>Research plan </a:t>
            </a:r>
          </a:p>
          <a:p>
            <a:pPr marL="971550" lvl="1" indent="-342900">
              <a:buFontTx/>
              <a:buChar char="-"/>
            </a:pPr>
            <a:r>
              <a:rPr lang="en-US"/>
              <a:t>Credit plan (done in SISU)</a:t>
            </a:r>
          </a:p>
          <a:p>
            <a:pPr marL="971550" lvl="1" indent="-342900">
              <a:buFontTx/>
              <a:buChar char="-"/>
            </a:pPr>
            <a:r>
              <a:rPr lang="en-US"/>
              <a:t>Supervision plan (Super important to keep updated!)</a:t>
            </a:r>
          </a:p>
          <a:p>
            <a:pPr marL="971550" lvl="1" indent="-342900">
              <a:buFontTx/>
              <a:buChar char="-"/>
            </a:pPr>
            <a:r>
              <a:rPr lang="en-US"/>
              <a:t>Financial plan</a:t>
            </a:r>
          </a:p>
          <a:p>
            <a:pPr marL="971550" lvl="1" indent="-342900">
              <a:buFontTx/>
              <a:buChar char="-"/>
            </a:pPr>
            <a:r>
              <a:rPr lang="en-US"/>
              <a:t>Career plan</a:t>
            </a:r>
          </a:p>
        </p:txBody>
      </p:sp>
    </p:spTree>
    <p:extLst>
      <p:ext uri="{BB962C8B-B14F-4D97-AF65-F5344CB8AC3E}">
        <p14:creationId xmlns:p14="http://schemas.microsoft.com/office/powerpoint/2010/main" val="239264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52FF0D-56A4-459D-AB83-3EF9507600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45097" y="810705"/>
            <a:ext cx="2179448" cy="3742441"/>
          </a:xfrm>
        </p:spPr>
        <p:txBody>
          <a:bodyPr/>
          <a:lstStyle/>
          <a:p>
            <a:r>
              <a:rPr lang="en-GB" sz="2800">
                <a:solidFill>
                  <a:schemeClr val="tx2"/>
                </a:solidFill>
              </a:rPr>
              <a:t>What is your programme?</a:t>
            </a:r>
            <a:endParaRPr lang="fi-FI" sz="2800">
              <a:solidFill>
                <a:schemeClr val="tx2"/>
              </a:solidFill>
            </a:endParaRPr>
          </a:p>
          <a:p>
            <a:endParaRPr lang="en-GB" sz="2400"/>
          </a:p>
          <a:p>
            <a:r>
              <a:rPr lang="en-GB" sz="2400"/>
              <a:t>Six doctoral programmes &amp; </a:t>
            </a:r>
          </a:p>
          <a:p>
            <a:r>
              <a:rPr lang="en-GB" sz="2400"/>
              <a:t>about 3000 doctoral students</a:t>
            </a:r>
          </a:p>
          <a:p>
            <a:endParaRPr lang="en-GB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A8596-6271-4997-BFDD-2DFC0B6C5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15" y="392977"/>
            <a:ext cx="6255288" cy="452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23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4B7AA3-E4EA-4C4C-98B6-D7259D05CA3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Updated degree regulations since 1</a:t>
            </a:r>
            <a:r>
              <a:rPr lang="en-US" baseline="30000"/>
              <a:t>st</a:t>
            </a:r>
            <a:r>
              <a:rPr lang="en-US"/>
              <a:t> August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37124-7F35-47B2-BCC7-EBF680FEAF4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n-US"/>
          </a:p>
          <a:p>
            <a:pPr marL="342900" indent="-342900">
              <a:buFontTx/>
              <a:buChar char="-"/>
            </a:pPr>
            <a:r>
              <a:rPr lang="en-US"/>
              <a:t>Educational objectives and learning outcomes of the doctoral </a:t>
            </a:r>
            <a:r>
              <a:rPr lang="en-US" err="1"/>
              <a:t>programme</a:t>
            </a:r>
            <a:r>
              <a:rPr lang="en-US"/>
              <a:t> said in their curricula</a:t>
            </a:r>
          </a:p>
          <a:p>
            <a:pPr marL="342900" indent="-342900">
              <a:buFontTx/>
              <a:buChar char="-"/>
            </a:pPr>
            <a:r>
              <a:rPr lang="en-US"/>
              <a:t>Curriculum consists of modules called</a:t>
            </a:r>
          </a:p>
          <a:p>
            <a:pPr marL="971550" lvl="1" indent="-342900">
              <a:buFontTx/>
              <a:buChar char="-"/>
            </a:pPr>
            <a:r>
              <a:rPr lang="en-US"/>
              <a:t>General research studies</a:t>
            </a:r>
          </a:p>
          <a:p>
            <a:pPr marL="971550" lvl="1" indent="-342900">
              <a:buFontTx/>
              <a:buChar char="-"/>
            </a:pPr>
            <a:r>
              <a:rPr lang="en-US"/>
              <a:t>Research field studies</a:t>
            </a:r>
          </a:p>
          <a:p>
            <a:pPr marL="971550" lvl="1" indent="-342900">
              <a:buFontTx/>
              <a:buChar char="-"/>
            </a:pPr>
            <a:r>
              <a:rPr lang="en-US">
                <a:highlight>
                  <a:srgbClr val="FFFF00"/>
                </a:highlight>
              </a:rPr>
              <a:t>Doctoral thesis</a:t>
            </a:r>
          </a:p>
          <a:p>
            <a:pPr lvl="1" indent="0">
              <a:buNone/>
            </a:pPr>
            <a:endParaRPr lang="en-US"/>
          </a:p>
          <a:p>
            <a:pPr marL="971550" lvl="1" indent="-342900">
              <a:buFontTx/>
              <a:buChar char="-"/>
            </a:pPr>
            <a:endParaRPr lang="en-US"/>
          </a:p>
          <a:p>
            <a:pPr marL="342900" indent="-342900">
              <a:buFontTx/>
              <a:buChar char="-"/>
            </a:pPr>
            <a:endParaRPr lang="en-US"/>
          </a:p>
          <a:p>
            <a:r>
              <a:rPr lang="en-US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97903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622C4D-DE0C-4DC1-A5C4-2701DADD6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45" y="69009"/>
            <a:ext cx="7459985" cy="54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2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BEC856-2E49-4D58-BE6E-F69B1B3A294B}"/>
              </a:ext>
            </a:extLst>
          </p:cNvPr>
          <p:cNvSpPr txBox="1"/>
          <p:nvPr/>
        </p:nvSpPr>
        <p:spPr>
          <a:xfrm>
            <a:off x="2701637" y="5139293"/>
            <a:ext cx="615141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hlinkClick r:id="rId2"/>
              </a:rPr>
              <a:t>https://www.aalto.fi/en/study-at-aalto/being-a-doctoral-student-at-aalto</a:t>
            </a:r>
            <a:r>
              <a:rPr lang="fi-FI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5D3B03-9D00-4269-A157-B22864C00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" y="197179"/>
            <a:ext cx="7904215" cy="49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49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85D557F-7AB5-46C2-8F2E-02D9C6C3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5" y="242218"/>
            <a:ext cx="6108265" cy="523783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AA0994-7F78-426C-9441-F612DEFEAF8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9685" y="1251098"/>
            <a:ext cx="1863580" cy="18557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/>
              <a:t>Doctoral programmes in Into:</a:t>
            </a:r>
          </a:p>
          <a:p>
            <a:pPr>
              <a:lnSpc>
                <a:spcPct val="90000"/>
              </a:lnSpc>
            </a:pPr>
            <a:r>
              <a:rPr lang="en-GB" sz="1900"/>
              <a:t> </a:t>
            </a:r>
            <a:r>
              <a:rPr lang="en-GB" sz="1400" u="sng">
                <a:hlinkClick r:id="rId3"/>
              </a:rPr>
              <a:t>https://into.aalto.fi/display/enopinnot/Doctoral+programmes</a:t>
            </a:r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2807295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8DD38A-913E-408C-8975-08A2AA6BC9D1}"/>
              </a:ext>
            </a:extLst>
          </p:cNvPr>
          <p:cNvSpPr/>
          <p:nvPr/>
        </p:nvSpPr>
        <p:spPr>
          <a:xfrm>
            <a:off x="637310" y="1064382"/>
            <a:ext cx="6269704" cy="32092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We encourage you to be active:</a:t>
            </a:r>
            <a:br>
              <a:rPr lang="en-GB"/>
            </a:b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993542" y="1271133"/>
            <a:ext cx="6269704" cy="2649703"/>
          </a:xfrm>
        </p:spPr>
        <p:txBody>
          <a:bodyPr/>
          <a:lstStyle/>
          <a:p>
            <a:r>
              <a:rPr lang="en-GB"/>
              <a:t>Search for information</a:t>
            </a:r>
          </a:p>
          <a:p>
            <a:r>
              <a:rPr lang="en-GB"/>
              <a:t>Make friends</a:t>
            </a:r>
          </a:p>
          <a:p>
            <a:r>
              <a:rPr lang="en-GB"/>
              <a:t>Be part of Aalto community and </a:t>
            </a:r>
            <a:r>
              <a:rPr lang="en-GB" err="1"/>
              <a:t>Aallonhuiput</a:t>
            </a:r>
            <a:endParaRPr lang="en-GB"/>
          </a:p>
          <a:p>
            <a:r>
              <a:rPr lang="en-GB"/>
              <a:t>Keep your contacts</a:t>
            </a:r>
          </a:p>
          <a:p>
            <a:r>
              <a:rPr lang="en-GB"/>
              <a:t>Enjoy Aalto possibilities</a:t>
            </a:r>
          </a:p>
          <a:p>
            <a:r>
              <a:rPr lang="en-GB"/>
              <a:t>Stay in touch</a:t>
            </a:r>
          </a:p>
          <a:p>
            <a:r>
              <a:rPr lang="en-GB"/>
              <a:t>Make </a:t>
            </a:r>
            <a:r>
              <a:rPr lang="en-GB" err="1"/>
              <a:t>whatsapps</a:t>
            </a:r>
            <a:r>
              <a:rPr lang="en-GB"/>
              <a:t> or other communication groups</a:t>
            </a:r>
          </a:p>
          <a:p>
            <a:r>
              <a:rPr lang="en-GB"/>
              <a:t>Use the zoom links created</a:t>
            </a:r>
          </a:p>
          <a:p>
            <a:pPr marL="342900" indent="-342900">
              <a:buFontTx/>
              <a:buChar char="-"/>
            </a:pP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CBC33CCD-9C0F-4F50-B300-ED98B7FFFC45}" type="datetime1">
              <a:rPr lang="fi-FI" smtClean="0"/>
              <a:t>1.6.2022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78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3A4F5-4649-4A08-B028-1E6DDFCE57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974" y="1516268"/>
            <a:ext cx="7277492" cy="1451219"/>
          </a:xfrm>
        </p:spPr>
        <p:txBody>
          <a:bodyPr/>
          <a:lstStyle/>
          <a:p>
            <a:r>
              <a:rPr lang="en-US" sz="3200"/>
              <a:t>Questions, comments proposal?</a:t>
            </a:r>
          </a:p>
          <a:p>
            <a:r>
              <a:rPr lang="en-US" sz="3200"/>
              <a:t>udes@aalto.fi</a:t>
            </a:r>
          </a:p>
          <a:p>
            <a:r>
              <a:rPr lang="en-US" sz="2000"/>
              <a:t>(+ School DES personnel)</a:t>
            </a:r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63410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/>
              <a:t>Statistics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2"/>
          </p:nvPr>
        </p:nvSpPr>
        <p:spPr>
          <a:xfrm>
            <a:off x="4758725" y="1022609"/>
            <a:ext cx="4025710" cy="3324453"/>
          </a:xfrm>
        </p:spPr>
        <p:txBody>
          <a:bodyPr/>
          <a:lstStyle/>
          <a:p>
            <a:r>
              <a:rPr lang="en-GB"/>
              <a:t>Full time students out of all school’s students</a:t>
            </a:r>
          </a:p>
          <a:p>
            <a:r>
              <a:rPr lang="en-GB"/>
              <a:t>ARTS	46%	</a:t>
            </a:r>
          </a:p>
          <a:p>
            <a:r>
              <a:rPr lang="en-GB"/>
              <a:t>BIZ	78%</a:t>
            </a:r>
          </a:p>
          <a:p>
            <a:r>
              <a:rPr lang="en-GB"/>
              <a:t>CHEM	59%</a:t>
            </a:r>
          </a:p>
          <a:p>
            <a:r>
              <a:rPr lang="en-GB"/>
              <a:t>ELEC	51%</a:t>
            </a:r>
          </a:p>
          <a:p>
            <a:r>
              <a:rPr lang="en-GB"/>
              <a:t>ENG	37%</a:t>
            </a:r>
          </a:p>
          <a:p>
            <a:r>
              <a:rPr lang="en-GB"/>
              <a:t>SCI	48%</a:t>
            </a:r>
          </a:p>
          <a:p>
            <a:pPr marL="0" indent="0">
              <a:buNone/>
            </a:pPr>
            <a:r>
              <a:rPr lang="en-GB"/>
              <a:t>In total 50% of Aalto doctoral students study full time</a:t>
            </a:r>
          </a:p>
          <a:p>
            <a:pPr marL="0" indent="0">
              <a:buNone/>
            </a:pPr>
            <a:r>
              <a:rPr lang="en-GB"/>
              <a:t>In total 929 doctoral students are found from Workday, i.e. </a:t>
            </a:r>
            <a:r>
              <a:rPr lang="en-GB">
                <a:solidFill>
                  <a:schemeClr val="accent2"/>
                </a:solidFill>
              </a:rPr>
              <a:t>33% of Aalto doctoral students are also employees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F7F0C7-AA6B-459C-BCD1-2D13517065C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/>
              <a:t>3021 doctoral students in 6 doctoral </a:t>
            </a:r>
            <a:r>
              <a:rPr lang="en-US" err="1"/>
              <a:t>programmes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7C0FF-9E8D-4237-8E3C-99A595590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20" y="2172437"/>
            <a:ext cx="3199326" cy="237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8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68AF28-9979-4CB2-B6B9-BD1F6118E048}"/>
              </a:ext>
            </a:extLst>
          </p:cNvPr>
          <p:cNvSpPr/>
          <p:nvPr/>
        </p:nvSpPr>
        <p:spPr>
          <a:xfrm>
            <a:off x="5108556" y="1267425"/>
            <a:ext cx="2827130" cy="31304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A9F861-E0DC-4FB5-9883-3B184BF5DE56}"/>
              </a:ext>
            </a:extLst>
          </p:cNvPr>
          <p:cNvSpPr/>
          <p:nvPr/>
        </p:nvSpPr>
        <p:spPr>
          <a:xfrm>
            <a:off x="292329" y="1261221"/>
            <a:ext cx="4468090" cy="31304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3D6502-EED2-44EB-AA02-B4A0525105D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43613" y="156787"/>
            <a:ext cx="8341613" cy="1110638"/>
          </a:xfrm>
        </p:spPr>
        <p:txBody>
          <a:bodyPr/>
          <a:lstStyle/>
          <a:p>
            <a:r>
              <a:rPr lang="en-US" sz="3200">
                <a:effectLst/>
                <a:latin typeface="Arial" panose="020B0604020202020204" pitchFamily="34" charset="0"/>
              </a:rPr>
              <a:t>Tutor groups - mixed interdisciplinary groups</a:t>
            </a:r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03AE5-E554-45DF-A41C-991B553E5C3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7777" y="1323375"/>
            <a:ext cx="3996642" cy="2816394"/>
          </a:xfrm>
        </p:spPr>
        <p:txBody>
          <a:bodyPr lIns="0" tIns="0" rIns="0" bIns="0" anchor="t"/>
          <a:lstStyle/>
          <a:p>
            <a:r>
              <a:rPr lang="en-US" sz="1400"/>
              <a:t>Group 1 (Mixed)</a:t>
            </a:r>
          </a:p>
          <a:p>
            <a:r>
              <a:rPr lang="en-US" sz="1400"/>
              <a:t>Kathrine Gallegos Rosas (ELEC)</a:t>
            </a:r>
          </a:p>
          <a:p>
            <a:r>
              <a:rPr lang="en-US" sz="1400"/>
              <a:t>Group 2 (Mixed)</a:t>
            </a:r>
          </a:p>
          <a:p>
            <a:r>
              <a:rPr lang="en-US" sz="1400"/>
              <a:t>Karthekeyan Periasamy (ELEC)</a:t>
            </a:r>
          </a:p>
          <a:p>
            <a:r>
              <a:rPr lang="en-US" sz="1400"/>
              <a:t>Group 3 (Mixed)</a:t>
            </a:r>
          </a:p>
          <a:p>
            <a:r>
              <a:rPr lang="en-US" sz="1400"/>
              <a:t>Atiullah Saif (ENG)</a:t>
            </a:r>
          </a:p>
          <a:p>
            <a:r>
              <a:rPr lang="en-US" sz="1400"/>
              <a:t>Group 4 (Mixed)</a:t>
            </a:r>
          </a:p>
          <a:p>
            <a:r>
              <a:rPr lang="en-US" sz="1400"/>
              <a:t>Anton Vavilov (SCI)</a:t>
            </a:r>
            <a:endParaRPr lang="en-US" sz="1400">
              <a:cs typeface="Arial"/>
            </a:endParaRPr>
          </a:p>
          <a:p>
            <a:r>
              <a:rPr lang="en-US" sz="1400"/>
              <a:t>Group 5 (Mixed)</a:t>
            </a:r>
          </a:p>
          <a:p>
            <a:r>
              <a:rPr lang="en-US" sz="1400"/>
              <a:t>Farrukh Zeb (ELEC)</a:t>
            </a:r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DC6D8-65C7-443C-AEB7-9F4DE6ACA258}"/>
              </a:ext>
            </a:extLst>
          </p:cNvPr>
          <p:cNvSpPr txBox="1"/>
          <p:nvPr/>
        </p:nvSpPr>
        <p:spPr>
          <a:xfrm>
            <a:off x="443613" y="4508208"/>
            <a:ext cx="8991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/>
              <a:t>Zoom link for the tutor group online meetings on MyCourses under the section Welcome to Orientation Days! </a:t>
            </a:r>
            <a:r>
              <a:rPr lang="en-US" sz="1200"/>
              <a:t>(</a:t>
            </a:r>
            <a:r>
              <a:rPr lang="en-US" sz="1200">
                <a:hlinkClick r:id="rId2"/>
              </a:rPr>
              <a:t>https://mycourses.aalto.fi/course/view.php?id=31038&amp;section=1</a:t>
            </a:r>
            <a:r>
              <a:rPr lang="en-US" sz="1200"/>
              <a:t>) </a:t>
            </a:r>
            <a:endParaRPr lang="fi-FI" sz="18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3A2E042-F17D-4DF1-A689-62D5F7D6B08B}"/>
              </a:ext>
            </a:extLst>
          </p:cNvPr>
          <p:cNvSpPr txBox="1">
            <a:spLocks/>
          </p:cNvSpPr>
          <p:nvPr/>
        </p:nvSpPr>
        <p:spPr>
          <a:xfrm>
            <a:off x="5487530" y="1447784"/>
            <a:ext cx="2176013" cy="2496452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714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53 participants altogether</a:t>
            </a:r>
          </a:p>
          <a:p>
            <a:r>
              <a:rPr lang="en-US" sz="1400" dirty="0"/>
              <a:t>1 BIZ</a:t>
            </a:r>
            <a:endParaRPr lang="en-US" sz="1400" dirty="0">
              <a:cs typeface="Arial"/>
            </a:endParaRPr>
          </a:p>
          <a:p>
            <a:r>
              <a:rPr lang="en-US" sz="1400" dirty="0"/>
              <a:t>13 CHEM</a:t>
            </a:r>
            <a:endParaRPr lang="en-US" sz="1400" dirty="0">
              <a:cs typeface="Arial"/>
            </a:endParaRPr>
          </a:p>
          <a:p>
            <a:r>
              <a:rPr lang="en-US" sz="1400" dirty="0"/>
              <a:t>15 ELEC</a:t>
            </a:r>
            <a:endParaRPr lang="en-US" sz="1400" dirty="0">
              <a:cs typeface="Arial"/>
            </a:endParaRPr>
          </a:p>
          <a:p>
            <a:r>
              <a:rPr lang="en-US" sz="1400" dirty="0"/>
              <a:t>11 ENG</a:t>
            </a:r>
            <a:endParaRPr lang="en-US" sz="1400" dirty="0">
              <a:cs typeface="Arial"/>
            </a:endParaRPr>
          </a:p>
          <a:p>
            <a:r>
              <a:rPr lang="en-US" sz="1400" dirty="0"/>
              <a:t>13 SCI</a:t>
            </a:r>
            <a:endParaRPr lang="en-US" sz="1400" dirty="0">
              <a:cs typeface="Arial"/>
            </a:endParaRPr>
          </a:p>
          <a:p>
            <a:r>
              <a:rPr lang="en-US" sz="1200" dirty="0"/>
              <a:t>(ARTS &amp; BIZ main intake for studies starting in the autumn)</a:t>
            </a:r>
            <a:endParaRPr lang="en-US" sz="1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447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AA4B-DEDE-430C-82DE-0C9A45900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Where it all happens?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74E111-22A3-4BE1-9461-CD4AFA5C1B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3" y="988085"/>
            <a:ext cx="8207374" cy="3002475"/>
          </a:xfrm>
        </p:spPr>
        <p:txBody>
          <a:bodyPr/>
          <a:lstStyle/>
          <a:p>
            <a:endParaRPr lang="en-GB"/>
          </a:p>
          <a:p>
            <a:r>
              <a:rPr lang="en-GB"/>
              <a:t>Three zoom links: (in your Aalto email and in MyCourses)</a:t>
            </a:r>
          </a:p>
          <a:p>
            <a:pPr marL="556740" lvl="1" indent="-342900">
              <a:buFontTx/>
              <a:buChar char="-"/>
            </a:pPr>
            <a:r>
              <a:rPr lang="en-GB"/>
              <a:t>One zoom link for all plenary sessions on both days</a:t>
            </a:r>
          </a:p>
          <a:p>
            <a:pPr marL="556740" lvl="1" indent="-342900">
              <a:buFontTx/>
              <a:buChar char="-"/>
            </a:pPr>
            <a:r>
              <a:rPr lang="en-GB"/>
              <a:t>School zoom links for programme organised by schools</a:t>
            </a:r>
          </a:p>
          <a:p>
            <a:pPr marL="556740" lvl="1" indent="-342900">
              <a:buFontTx/>
              <a:buChar char="-"/>
            </a:pPr>
            <a:r>
              <a:rPr lang="en-GB"/>
              <a:t>Tutor zoom links for every tutor group</a:t>
            </a:r>
          </a:p>
          <a:p>
            <a:endParaRPr lang="en-GB"/>
          </a:p>
          <a:p>
            <a:r>
              <a:rPr lang="en-GB"/>
              <a:t>MyCourses full of information: links, slides etc we hope are helpful for you not only during these two days but also afterwards</a:t>
            </a:r>
          </a:p>
          <a:p>
            <a:pPr marL="556740" lvl="1" indent="-342900">
              <a:buFontTx/>
              <a:buChar char="-"/>
            </a:pPr>
            <a:r>
              <a:rPr lang="en-GB" sz="1600">
                <a:hlinkClick r:id="rId2"/>
              </a:rPr>
              <a:t>Doctoral Students – Orientation Days 2021-2022</a:t>
            </a:r>
            <a:r>
              <a:rPr lang="en-GB" sz="1600"/>
              <a:t> (</a:t>
            </a:r>
            <a:r>
              <a:rPr lang="en-GB" sz="1100">
                <a:hlinkClick r:id="rId2"/>
              </a:rPr>
              <a:t>https://mycourses.aalto.fi/course/view.php?id=31038</a:t>
            </a:r>
            <a:r>
              <a:rPr lang="en-GB" sz="1100"/>
              <a:t>) </a:t>
            </a:r>
            <a:endParaRPr lang="en-GB" sz="16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6608E-12A6-4027-B092-C949CC4909D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BC33CCD-9C0F-4F50-B300-ED98B7FFFC45}" type="datetime1">
              <a:rPr lang="fi-FI" smtClean="0"/>
              <a:t>1.6.2022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CBF2D-7604-4810-9519-914667C5DD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217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3BBBB34-A624-4C61-87CE-DA5809057D28}"/>
              </a:ext>
            </a:extLst>
          </p:cNvPr>
          <p:cNvSpPr txBox="1"/>
          <p:nvPr/>
        </p:nvSpPr>
        <p:spPr>
          <a:xfrm rot="16200000">
            <a:off x="-1049093" y="2239273"/>
            <a:ext cx="410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latin typeface="+mj-lt"/>
              </a:rPr>
              <a:t>Programme</a:t>
            </a:r>
            <a:r>
              <a:rPr lang="en-US" sz="3600" b="1">
                <a:latin typeface="+mj-lt"/>
              </a:rPr>
              <a:t> Day I</a:t>
            </a:r>
            <a:endParaRPr lang="fi-FI" sz="3600" b="1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73E2B-9214-422B-BD69-B3798ECC2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15" y="155259"/>
            <a:ext cx="6280741" cy="543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8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3BBBB34-A624-4C61-87CE-DA5809057D28}"/>
              </a:ext>
            </a:extLst>
          </p:cNvPr>
          <p:cNvSpPr txBox="1"/>
          <p:nvPr/>
        </p:nvSpPr>
        <p:spPr>
          <a:xfrm rot="16200000">
            <a:off x="-1049093" y="2239273"/>
            <a:ext cx="410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latin typeface="+mj-lt"/>
              </a:rPr>
              <a:t>Programme</a:t>
            </a:r>
            <a:r>
              <a:rPr lang="en-US" sz="3600" b="1">
                <a:latin typeface="+mj-lt"/>
              </a:rPr>
              <a:t> Day II</a:t>
            </a:r>
            <a:endParaRPr lang="fi-FI" sz="3600" b="1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5794A6-58D3-4B6C-998A-84E8857AE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43" y="184626"/>
            <a:ext cx="6213287" cy="46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5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84E0-4BB8-4910-A0D7-59CF899CE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40" y="2958682"/>
            <a:ext cx="3106310" cy="1926507"/>
          </a:xfrm>
        </p:spPr>
        <p:txBody>
          <a:bodyPr>
            <a:normAutofit/>
          </a:bodyPr>
          <a:lstStyle/>
          <a:p>
            <a:r>
              <a:rPr lang="en-US" dirty="0"/>
              <a:t>Who we are?</a:t>
            </a:r>
          </a:p>
          <a:p>
            <a:r>
              <a:rPr lang="en-US" sz="1800" b="0" dirty="0"/>
              <a:t>Find us: </a:t>
            </a:r>
            <a:r>
              <a:rPr lang="en-US" sz="1800" b="0" dirty="0">
                <a:hlinkClick r:id="rId2"/>
              </a:rPr>
              <a:t>https://www.aalto.fi/en/services/doctoral-education-services</a:t>
            </a:r>
            <a:endParaRPr lang="fi-FI" sz="1800" b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E58AAA-B033-4C0F-8872-1CCC6458E55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35288" y="1555423"/>
            <a:ext cx="3320834" cy="12008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Doctoral Education Services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(part of Learning Services)</a:t>
            </a:r>
            <a:endParaRPr lang="fi-FI" sz="1600" dirty="0"/>
          </a:p>
        </p:txBody>
      </p:sp>
      <p:pic>
        <p:nvPicPr>
          <p:cNvPr id="4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231EB34-0F8C-4FBB-BFDA-A65A0C8D2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906" y="-1650"/>
            <a:ext cx="5429812" cy="569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05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blue.pptx" id="{C34D0C79-154B-4D73-8A16-004A7851EAA0}" vid="{254815E9-DEFF-4FEA-BDAC-D250F1570866}"/>
    </a:ext>
  </a:extLst>
</a:theme>
</file>

<file path=ppt/theme/theme2.xml><?xml version="1.0" encoding="utf-8"?>
<a:theme xmlns:a="http://schemas.openxmlformats.org/drawingml/2006/main" name="1_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black.pptx" id="{4C182207-C2AA-4B53-AAED-BBFAF10FCEA6}" vid="{FC47F738-3439-4943-BCAE-F987381B1B3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808039FFEC04FACCD566793A024C3" ma:contentTypeVersion="8" ma:contentTypeDescription="Create a new document." ma:contentTypeScope="" ma:versionID="42e99ba6dbeed8d94111f01ea2450473">
  <xsd:schema xmlns:xsd="http://www.w3.org/2001/XMLSchema" xmlns:xs="http://www.w3.org/2001/XMLSchema" xmlns:p="http://schemas.microsoft.com/office/2006/metadata/properties" xmlns:ns2="efa68137-6f23-40c3-800b-efb018b1da96" targetNamespace="http://schemas.microsoft.com/office/2006/metadata/properties" ma:root="true" ma:fieldsID="5ecf1e21c6a78f1aaa796043f244d51f" ns2:_="">
    <xsd:import namespace="efa68137-6f23-40c3-800b-efb018b1da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68137-6f23-40c3-800b-efb018b1da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1A42CC-02E1-4B0F-897B-D29F0FD06CF5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efa68137-6f23-40c3-800b-efb018b1da9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065D89-06A8-4F9C-B797-76102D9E96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6E0D9-D9DA-4E17-879C-6C75FACBA923}">
  <ds:schemaRefs>
    <ds:schemaRef ds:uri="efa68137-6f23-40c3-800b-efb018b1da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Aalto_1610_blue</Template>
  <TotalTime>0</TotalTime>
  <Words>2127</Words>
  <Application>Microsoft Office PowerPoint</Application>
  <PresentationFormat>On-screen Show (16:10)</PresentationFormat>
  <Paragraphs>251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</vt:lpstr>
      <vt:lpstr>Calibri</vt:lpstr>
      <vt:lpstr>Courier New</vt:lpstr>
      <vt:lpstr>Georgia</vt:lpstr>
      <vt:lpstr>Lucida Grande</vt:lpstr>
      <vt:lpstr>Segoe UI</vt:lpstr>
      <vt:lpstr>Office-teema</vt:lpstr>
      <vt:lpstr>1_Office-teema</vt:lpstr>
      <vt:lpstr>PowerPoint Presentation</vt:lpstr>
      <vt:lpstr>Aalto Doctoral Orientation Days in a nutshell</vt:lpstr>
      <vt:lpstr>PowerPoint Presentation</vt:lpstr>
      <vt:lpstr>PowerPoint Presentation</vt:lpstr>
      <vt:lpstr>PowerPoint Presentation</vt:lpstr>
      <vt:lpstr>Where it all happens?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encourage you to be active: 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Kotti Tiina</dc:creator>
  <cp:lastModifiedBy>Kotti Tiina</cp:lastModifiedBy>
  <cp:revision>1</cp:revision>
  <cp:lastPrinted>2022-01-24T06:27:39Z</cp:lastPrinted>
  <dcterms:created xsi:type="dcterms:W3CDTF">2022-01-10T07:32:30Z</dcterms:created>
  <dcterms:modified xsi:type="dcterms:W3CDTF">2022-06-01T07:22:47Z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0x010100725808039FFEC04FACCD566793A024C3</vt:lpwstr>
  </property>
</Properties>
</file>