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Roboto"/>
      <p:regular r:id="rId26"/>
      <p:bold r:id="rId27"/>
      <p:italic r:id="rId28"/>
      <p:boldItalic r:id="rId29"/>
    </p:embeddedFont>
    <p:embeddedFont>
      <p:font typeface="Helvetica Neue"/>
      <p:regular r:id="rId30"/>
      <p:bold r:id="rId31"/>
      <p:italic r:id="rId32"/>
      <p:boldItalic r:id="rId33"/>
    </p:embeddedFont>
    <p:embeddedFont>
      <p:font typeface="Spectral"/>
      <p:regular r:id="rId34"/>
      <p:bold r:id="rId35"/>
      <p:italic r:id="rId36"/>
      <p:boldItalic r:id="rId37"/>
    </p:embeddedFont>
    <p:embeddedFont>
      <p:font typeface="Helvetica Neue Light"/>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DDBAA79-A09D-4C88-915D-4C83878C3D1B}">
  <a:tblStyle styleId="{6DDBAA79-A09D-4C88-915D-4C83878C3D1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Light-italic.fntdata"/><Relationship Id="rId20" Type="http://schemas.openxmlformats.org/officeDocument/2006/relationships/slide" Target="slides/slide14.xml"/><Relationship Id="rId41" Type="http://schemas.openxmlformats.org/officeDocument/2006/relationships/font" Target="fonts/HelveticaNeueLight-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oboto-regular.fntdata"/><Relationship Id="rId25" Type="http://schemas.openxmlformats.org/officeDocument/2006/relationships/slide" Target="slides/slide19.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boto-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bold.fntdata"/><Relationship Id="rId30" Type="http://schemas.openxmlformats.org/officeDocument/2006/relationships/font" Target="fonts/HelveticaNeue-regular.fntdata"/><Relationship Id="rId11" Type="http://schemas.openxmlformats.org/officeDocument/2006/relationships/slide" Target="slides/slide5.xml"/><Relationship Id="rId33" Type="http://schemas.openxmlformats.org/officeDocument/2006/relationships/font" Target="fonts/HelveticaNeue-boldItalic.fntdata"/><Relationship Id="rId10" Type="http://schemas.openxmlformats.org/officeDocument/2006/relationships/slide" Target="slides/slide4.xml"/><Relationship Id="rId32" Type="http://schemas.openxmlformats.org/officeDocument/2006/relationships/font" Target="fonts/HelveticaNeue-italic.fntdata"/><Relationship Id="rId13" Type="http://schemas.openxmlformats.org/officeDocument/2006/relationships/slide" Target="slides/slide7.xml"/><Relationship Id="rId35" Type="http://schemas.openxmlformats.org/officeDocument/2006/relationships/font" Target="fonts/Spectral-bold.fntdata"/><Relationship Id="rId12" Type="http://schemas.openxmlformats.org/officeDocument/2006/relationships/slide" Target="slides/slide6.xml"/><Relationship Id="rId34" Type="http://schemas.openxmlformats.org/officeDocument/2006/relationships/font" Target="fonts/Spectral-regular.fntdata"/><Relationship Id="rId15" Type="http://schemas.openxmlformats.org/officeDocument/2006/relationships/slide" Target="slides/slide9.xml"/><Relationship Id="rId37" Type="http://schemas.openxmlformats.org/officeDocument/2006/relationships/font" Target="fonts/Spectral-boldItalic.fntdata"/><Relationship Id="rId14" Type="http://schemas.openxmlformats.org/officeDocument/2006/relationships/slide" Target="slides/slide8.xml"/><Relationship Id="rId36" Type="http://schemas.openxmlformats.org/officeDocument/2006/relationships/font" Target="fonts/Spectral-italic.fntdata"/><Relationship Id="rId17" Type="http://schemas.openxmlformats.org/officeDocument/2006/relationships/slide" Target="slides/slide11.xml"/><Relationship Id="rId39" Type="http://schemas.openxmlformats.org/officeDocument/2006/relationships/font" Target="fonts/HelveticaNeueLight-bold.fntdata"/><Relationship Id="rId16" Type="http://schemas.openxmlformats.org/officeDocument/2006/relationships/slide" Target="slides/slide10.xml"/><Relationship Id="rId38" Type="http://schemas.openxmlformats.org/officeDocument/2006/relationships/font" Target="fonts/HelveticaNeueLight-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inegardening.com/article/design-like-a-pro-sure-tips-for-great-plant-compositio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0b1935bc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0b1935bc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0e8108f7d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0e8108f7d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0e8108f7d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0e8108f7d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0e8108f7d5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0e8108f7d5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0e4297e21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0e4297e21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rgbClr val="434343"/>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0e85ea7b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0e85ea7b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rgbClr val="434343"/>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0e895f73a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0e895f73a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Aesthetic Preference as Starting Point for Citizen Dialogues on Urban Design: Stories from Hammarkullen, Gothenburg (Brita Fladvad Nielsen, Ruth Woods and Wenche Lerme) → file:///C:/Users/emili/Downloads/UP%204(1)%20-%20Aesthetic%20Preference%20as%20Starting%20Point%20for%20Citizen%20Dialogues%20on%20Urban%20Design_%20Stories%20from%20Hammarkullen,%20Gothenburg%20(1).pdf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latin typeface="Roboto"/>
                <a:ea typeface="Roboto"/>
                <a:cs typeface="Roboto"/>
                <a:sym typeface="Roboto"/>
              </a:rPr>
              <a:t>Kaplan, R. Kaplan, S. Ryan, R. (1998) With people in mind : design and management of everyday nature. Island press.  CHAPTER 10 Engaging people.</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0e895f73a1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0e895f73a1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Aesthetic Preference as Starting Point for Citizen Dialogues on Urban Design: Stories from Hammarkullen, Gothenburg (Brita Fladvad Nielsen, Ruth Woods and Wenche Lerme) → file:///C:/Users/emili/Downloads/UP%204(1)%20-%20Aesthetic%20Preference%20as%20Starting%20Point%20for%20Citizen%20Dialogues%20on%20Urban%20Design_%20Stories%20from%20Hammarkullen,%20Gothenburg%20(1).pdf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latin typeface="Roboto"/>
                <a:ea typeface="Roboto"/>
                <a:cs typeface="Roboto"/>
                <a:sym typeface="Roboto"/>
              </a:rPr>
              <a:t>Kaplan, R. Kaplan, S. Ryan, R. (1998) With people in mind : design and management of everyday nature. Island press. CHAPTER 10 Engaging people.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0e85ea7b0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0e85ea7b0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0e8108f7d5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0e8108f7d5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0b03c5e0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0b03c5e0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0e895f73a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0e895f73a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0e895f73a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0e895f73a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0e895f73a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0e895f73a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0b1935bcb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0b1935bcb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Next I’m going to talk about urban green spaces and aesthetics. As we all remember from Marke’s lecture, </a:t>
            </a:r>
            <a:endParaRPr/>
          </a:p>
          <a:p>
            <a:pPr indent="0" lvl="0" marL="0" rtl="0" algn="l">
              <a:spcBef>
                <a:spcPts val="0"/>
              </a:spcBef>
              <a:spcAft>
                <a:spcPts val="0"/>
              </a:spcAft>
              <a:buNone/>
            </a:pPr>
            <a:r>
              <a:rPr lang="en"/>
              <a:t>Biophilia hypothesis = human beings prefer for natural environments due to an innate human attraction to biological things</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0b1935bcb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0b1935bcb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settings have different planting compositions</a:t>
            </a:r>
            <a:endParaRPr/>
          </a:p>
          <a:p>
            <a:pPr indent="0" lvl="0" marL="0" rtl="0" algn="l">
              <a:spcBef>
                <a:spcPts val="0"/>
              </a:spcBef>
              <a:spcAft>
                <a:spcPts val="0"/>
              </a:spcAft>
              <a:buNone/>
            </a:pPr>
            <a:r>
              <a:rPr lang="en"/>
              <a:t>Booth and Hiss (1991): Residential Landscape Architecture, Design Process for Private Residence</a:t>
            </a:r>
            <a:endParaRPr/>
          </a:p>
          <a:p>
            <a:pPr indent="0" lvl="0" marL="0" rtl="0" algn="l">
              <a:spcBef>
                <a:spcPts val="0"/>
              </a:spcBef>
              <a:spcAft>
                <a:spcPts val="0"/>
              </a:spcAft>
              <a:buNone/>
            </a:pPr>
            <a:r>
              <a:rPr lang="en"/>
              <a:t>Too much: too much variety / too little: “too similar”</a:t>
            </a:r>
            <a:endParaRPr/>
          </a:p>
          <a:p>
            <a:pPr indent="0" lvl="0" marL="0" rtl="0" algn="l">
              <a:spcBef>
                <a:spcPts val="0"/>
              </a:spcBef>
              <a:spcAft>
                <a:spcPts val="0"/>
              </a:spcAft>
              <a:buNone/>
            </a:pPr>
            <a:r>
              <a:rPr lang="en"/>
              <a:t>People prefer coherency and color to natural/bushy/scattered, and plants with flowers</a:t>
            </a:r>
            <a:endParaRPr/>
          </a:p>
          <a:p>
            <a:pPr indent="0" lvl="0" marL="0" rtl="0" algn="l">
              <a:spcBef>
                <a:spcPts val="0"/>
              </a:spcBef>
              <a:spcAft>
                <a:spcPts val="0"/>
              </a:spcAft>
              <a:buNone/>
            </a:pPr>
            <a:r>
              <a:rPr lang="en"/>
              <a:t>Trees are also preferred (Wang, Zhao, Meitner, Hu, Xu)</a:t>
            </a:r>
            <a:endParaRPr/>
          </a:p>
          <a:p>
            <a:pPr indent="0" lvl="0" marL="0" rtl="0" algn="l">
              <a:spcBef>
                <a:spcPts val="0"/>
              </a:spcBef>
              <a:spcAft>
                <a:spcPts val="0"/>
              </a:spcAft>
              <a:buNone/>
            </a:pPr>
            <a:r>
              <a:rPr lang="en" u="sng">
                <a:solidFill>
                  <a:schemeClr val="hlink"/>
                </a:solidFill>
                <a:hlinkClick r:id="rId2"/>
              </a:rPr>
              <a:t>https://www.finegardening.com/article/design-like-a-pro-sure-tips-for-great-plant-composition</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0b1935bcbe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0b1935bcbe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highlight>
                  <a:schemeClr val="lt1"/>
                </a:highlight>
                <a:latin typeface="Roboto"/>
                <a:ea typeface="Roboto"/>
                <a:cs typeface="Roboto"/>
                <a:sym typeface="Roboto"/>
              </a:rPr>
              <a:t>Kaplan, R. Kaplan, S. Ryan, R. (1998) With people in mind : design and management of everyday nature. Island press.</a:t>
            </a:r>
            <a:endParaRPr sz="800"/>
          </a:p>
          <a:p>
            <a:pPr indent="0" lvl="0" marL="0" rtl="0" algn="l">
              <a:spcBef>
                <a:spcPts val="0"/>
              </a:spcBef>
              <a:spcAft>
                <a:spcPts val="0"/>
              </a:spcAft>
              <a:buNone/>
            </a:pPr>
            <a:r>
              <a:t/>
            </a:r>
            <a:endParaRPr/>
          </a:p>
          <a:p>
            <a:pPr indent="0" lvl="0" marL="0" rtl="0" algn="l">
              <a:spcBef>
                <a:spcPts val="0"/>
              </a:spcBef>
              <a:spcAft>
                <a:spcPts val="0"/>
              </a:spcAft>
              <a:buNone/>
            </a:pPr>
            <a:r>
              <a:rPr lang="en"/>
              <a:t>These design elements are mainly for natural setting, but they can be applied to urban environments as well.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Gateways:</a:t>
            </a:r>
            <a:endParaRPr/>
          </a:p>
          <a:p>
            <a:pPr indent="-298450" lvl="0" marL="457200" rtl="0" algn="l">
              <a:spcBef>
                <a:spcPts val="0"/>
              </a:spcBef>
              <a:spcAft>
                <a:spcPts val="0"/>
              </a:spcAft>
              <a:buSzPts val="1100"/>
              <a:buChar char="-"/>
            </a:pPr>
            <a:r>
              <a:rPr lang="en"/>
              <a:t>Signal transition between spaces, help to orient to an area</a:t>
            </a:r>
            <a:endParaRPr/>
          </a:p>
          <a:p>
            <a:pPr indent="-298450" lvl="0" marL="457200" rtl="0" algn="l">
              <a:spcBef>
                <a:spcPts val="0"/>
              </a:spcBef>
              <a:spcAft>
                <a:spcPts val="0"/>
              </a:spcAft>
              <a:buSzPts val="1100"/>
              <a:buChar char="-"/>
            </a:pPr>
            <a:r>
              <a:rPr lang="en"/>
              <a:t>A well designed gateway can provide both </a:t>
            </a:r>
            <a:r>
              <a:rPr i="1" lang="en"/>
              <a:t>legibility</a:t>
            </a:r>
            <a:r>
              <a:rPr lang="en"/>
              <a:t> and </a:t>
            </a:r>
            <a:r>
              <a:rPr i="1" lang="en"/>
              <a:t>mystery</a:t>
            </a:r>
            <a:r>
              <a:rPr lang="en"/>
              <a:t> (Kaplans’ matrix)</a:t>
            </a:r>
            <a:endParaRPr/>
          </a:p>
          <a:p>
            <a:pPr indent="0" lvl="0" marL="0" rtl="0" algn="l">
              <a:spcBef>
                <a:spcPts val="0"/>
              </a:spcBef>
              <a:spcAft>
                <a:spcPts val="0"/>
              </a:spcAft>
              <a:buNone/>
            </a:pPr>
            <a:r>
              <a:rPr lang="en"/>
              <a:t>Trails and locomotion:</a:t>
            </a:r>
            <a:endParaRPr/>
          </a:p>
          <a:p>
            <a:pPr indent="-298450" lvl="0" marL="457200" rtl="0" algn="l">
              <a:spcBef>
                <a:spcPts val="0"/>
              </a:spcBef>
              <a:spcAft>
                <a:spcPts val="0"/>
              </a:spcAft>
              <a:buSzPts val="1100"/>
              <a:buChar char="-"/>
            </a:pPr>
            <a:r>
              <a:rPr lang="en"/>
              <a:t>Trails enhance a sense of security (</a:t>
            </a:r>
            <a:r>
              <a:rPr i="1" lang="en"/>
              <a:t>legibility, coherence</a:t>
            </a:r>
            <a:r>
              <a:rPr lang="en"/>
              <a:t>). If there is no path, it may be less clear that the venturing forward is appropriate (especially in nature setting).</a:t>
            </a:r>
            <a:endParaRPr/>
          </a:p>
          <a:p>
            <a:pPr indent="-298450" lvl="0" marL="457200" rtl="0" algn="l">
              <a:spcBef>
                <a:spcPts val="0"/>
              </a:spcBef>
              <a:spcAft>
                <a:spcPts val="0"/>
              </a:spcAft>
              <a:buSzPts val="1100"/>
              <a:buChar char="-"/>
            </a:pPr>
            <a:r>
              <a:rPr lang="en"/>
              <a:t>Curving trail attracts more than a straight trail (more </a:t>
            </a:r>
            <a:r>
              <a:rPr i="1" lang="en"/>
              <a:t>mystery</a:t>
            </a:r>
            <a:r>
              <a:rPr lang="en"/>
              <a:t>, whats behind the corner?).</a:t>
            </a:r>
            <a:endParaRPr/>
          </a:p>
          <a:p>
            <a:pPr indent="-298450" lvl="0" marL="457200" rtl="0" algn="l">
              <a:spcBef>
                <a:spcPts val="0"/>
              </a:spcBef>
              <a:spcAft>
                <a:spcPts val="0"/>
              </a:spcAft>
              <a:buSzPts val="1100"/>
              <a:buChar char="-"/>
            </a:pPr>
            <a:r>
              <a:rPr lang="en"/>
              <a:t>Aesthetic locomotive experience is a balanced combination of </a:t>
            </a:r>
            <a:r>
              <a:rPr i="1" lang="en"/>
              <a:t>understanding</a:t>
            </a:r>
            <a:r>
              <a:rPr lang="en"/>
              <a:t> and </a:t>
            </a:r>
            <a:r>
              <a:rPr i="1" lang="en"/>
              <a:t>exploration</a:t>
            </a:r>
            <a:endParaRPr i="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0b1935bcbe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0b1935bcbe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highlight>
                  <a:schemeClr val="lt1"/>
                </a:highlight>
                <a:latin typeface="Roboto"/>
                <a:ea typeface="Roboto"/>
                <a:cs typeface="Roboto"/>
                <a:sym typeface="Roboto"/>
              </a:rPr>
              <a:t>Kaplan, R. Kaplan, S. Ryan, R. (1998) With people in mind : design and management of everyday nature. Island press. CHAPTER 10 Engaging people.</a:t>
            </a:r>
            <a:endParaRPr sz="800"/>
          </a:p>
          <a:p>
            <a:pPr indent="0" lvl="0" marL="0" rtl="0" algn="l">
              <a:spcBef>
                <a:spcPts val="0"/>
              </a:spcBef>
              <a:spcAft>
                <a:spcPts val="0"/>
              </a:spcAft>
              <a:buNone/>
            </a:pPr>
            <a:r>
              <a:t/>
            </a:r>
            <a:endParaRPr/>
          </a:p>
          <a:p>
            <a:pPr indent="0" lvl="0" marL="0" rtl="0" algn="l">
              <a:spcBef>
                <a:spcPts val="0"/>
              </a:spcBef>
              <a:spcAft>
                <a:spcPts val="0"/>
              </a:spcAft>
              <a:buNone/>
            </a:pPr>
            <a:r>
              <a:rPr lang="en"/>
              <a:t>Views and vistas</a:t>
            </a:r>
            <a:endParaRPr/>
          </a:p>
          <a:p>
            <a:pPr indent="-298450" lvl="0" marL="457200" rtl="0" algn="l">
              <a:spcBef>
                <a:spcPts val="0"/>
              </a:spcBef>
              <a:spcAft>
                <a:spcPts val="0"/>
              </a:spcAft>
              <a:buSzPts val="1100"/>
              <a:buChar char="-"/>
            </a:pPr>
            <a:r>
              <a:rPr lang="en"/>
              <a:t>Views need focus points (where to look at? What path does the eye follow?)</a:t>
            </a:r>
            <a:endParaRPr/>
          </a:p>
          <a:p>
            <a:pPr indent="-298450" lvl="1" marL="914400" rtl="0" algn="l">
              <a:spcBef>
                <a:spcPts val="0"/>
              </a:spcBef>
              <a:spcAft>
                <a:spcPts val="0"/>
              </a:spcAft>
              <a:buSzPts val="1100"/>
              <a:buChar char="-"/>
            </a:pPr>
            <a:r>
              <a:rPr lang="en"/>
              <a:t>For example trees, tree rows, rivers</a:t>
            </a:r>
            <a:endParaRPr/>
          </a:p>
          <a:p>
            <a:pPr indent="-298450" lvl="0" marL="457200" rtl="0" algn="l">
              <a:spcBef>
                <a:spcPts val="0"/>
              </a:spcBef>
              <a:spcAft>
                <a:spcPts val="0"/>
              </a:spcAft>
              <a:buSzPts val="1100"/>
              <a:buChar char="-"/>
            </a:pPr>
            <a:r>
              <a:rPr lang="en"/>
              <a:t>Peepholes/windows lure to look at a surprising view (again, </a:t>
            </a:r>
            <a:r>
              <a:rPr i="1" lang="en"/>
              <a:t>mystery</a:t>
            </a:r>
            <a:r>
              <a:rPr lang="en"/>
              <a:t>)</a:t>
            </a:r>
            <a:endParaRPr/>
          </a:p>
          <a:p>
            <a:pPr indent="0" lvl="0" marL="0" rtl="0" algn="l">
              <a:spcBef>
                <a:spcPts val="0"/>
              </a:spcBef>
              <a:spcAft>
                <a:spcPts val="0"/>
              </a:spcAft>
              <a:buNone/>
            </a:pPr>
            <a:r>
              <a:rPr lang="en"/>
              <a:t>Places</a:t>
            </a:r>
            <a:endParaRPr/>
          </a:p>
          <a:p>
            <a:pPr indent="-298450" lvl="0" marL="457200" rtl="0" algn="l">
              <a:spcBef>
                <a:spcPts val="0"/>
              </a:spcBef>
              <a:spcAft>
                <a:spcPts val="0"/>
              </a:spcAft>
              <a:buSzPts val="1100"/>
              <a:buChar char="-"/>
            </a:pPr>
            <a:r>
              <a:rPr lang="en"/>
              <a:t>Natural elements attract people, especially trees and water</a:t>
            </a:r>
            <a:endParaRPr/>
          </a:p>
          <a:p>
            <a:pPr indent="-298450" lvl="0" marL="457200" rtl="0" algn="l">
              <a:spcBef>
                <a:spcPts val="0"/>
              </a:spcBef>
              <a:spcAft>
                <a:spcPts val="0"/>
              </a:spcAft>
              <a:buSzPts val="1100"/>
              <a:buChar char="-"/>
            </a:pPr>
            <a:r>
              <a:rPr lang="en"/>
              <a:t>Well defined waterscapes with a natural form are usually favored (rarely straight edges). Eroded or overgrown banks are generally disliked.</a:t>
            </a:r>
            <a:endParaRPr/>
          </a:p>
          <a:p>
            <a:pPr indent="-298450" lvl="0" marL="457200" rtl="0" algn="l">
              <a:spcBef>
                <a:spcPts val="0"/>
              </a:spcBef>
              <a:spcAft>
                <a:spcPts val="0"/>
              </a:spcAft>
              <a:buSzPts val="1100"/>
              <a:buChar char="-"/>
            </a:pPr>
            <a:r>
              <a:rPr lang="en"/>
              <a:t>Open and poorly defined spaces become more interesting if they are divided. Spaces with more private feel (sense of enclosure) tend to attract people. For example a pergola in a park can create a sense of own place when being in there.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doi.org/10.1016/S0277-9536(02)00163-6" TargetMode="External"/><Relationship Id="rId4" Type="http://schemas.openxmlformats.org/officeDocument/2006/relationships/hyperlink" Target="https://doi.org/10.1006/pmed.2001.0912" TargetMode="External"/><Relationship Id="rId5" Type="http://schemas.openxmlformats.org/officeDocument/2006/relationships/hyperlink" Target="https://doi.org/10.1016/j.amepre.2004.03.006" TargetMode="External"/><Relationship Id="rId6" Type="http://schemas.openxmlformats.org/officeDocument/2006/relationships/hyperlink" Target="https://doi.org/10.1186/s12942-016-0058-4" TargetMode="External"/><Relationship Id="rId7" Type="http://schemas.openxmlformats.org/officeDocument/2006/relationships/image" Target="../media/image24.png"/><Relationship Id="rId8"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6.png"/><Relationship Id="rId5"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hyperlink" Target="https://www.luhringaugustine.com/highlights/tom-friedman-looking-up"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luhringaugustine.com/highlights/tom-friedman-looking-up" TargetMode="Externa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hyperlink" Target="https://statenskonstrad.se/konst/moving-plant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www.luhringaugustine.com/highlights/tom-friedman-looking-up" TargetMode="External"/><Relationship Id="rId4" Type="http://schemas.openxmlformats.org/officeDocument/2006/relationships/hyperlink" Target="https://www.ornamo.fi/projekti/taidekayttoon/" TargetMode="External"/><Relationship Id="rId5" Type="http://schemas.openxmlformats.org/officeDocument/2006/relationships/hyperlink" Target="https://brill.com/view/book/edcoll/9789460911224/BP000011.xml" TargetMode="External"/><Relationship Id="rId6" Type="http://schemas.openxmlformats.org/officeDocument/2006/relationships/hyperlink" Target="http://www.csstoday.com/Item/7966.aspx" TargetMode="External"/><Relationship Id="rId7" Type="http://schemas.openxmlformats.org/officeDocument/2006/relationships/hyperlink" Target="https://www.researchgate.net/publication/344986936_Shifting_Sensibilities_Architecture_and_the_Aesthetics_of_the_City" TargetMode="External"/><Relationship Id="rId8" Type="http://schemas.openxmlformats.org/officeDocument/2006/relationships/hyperlink" Target="https://www.designingbuildings.co.uk/wiki/Aesthetics_and_architectur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16.png"/><Relationship Id="rId6" Type="http://schemas.openxmlformats.org/officeDocument/2006/relationships/image" Target="../media/image10.png"/><Relationship Id="rId7"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7.png"/><Relationship Id="rId7"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42.png"/><Relationship Id="rId5" Type="http://schemas.openxmlformats.org/officeDocument/2006/relationships/image" Target="../media/image31.png"/><Relationship Id="rId6" Type="http://schemas.openxmlformats.org/officeDocument/2006/relationships/image" Target="../media/image20.jpg"/><Relationship Id="rId7"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41.jp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20057" l="0" r="0" t="0"/>
          <a:stretch/>
        </p:blipFill>
        <p:spPr>
          <a:xfrm>
            <a:off x="-2262" y="0"/>
            <a:ext cx="9148525" cy="4111800"/>
          </a:xfrm>
          <a:prstGeom prst="rect">
            <a:avLst/>
          </a:prstGeom>
          <a:noFill/>
          <a:ln>
            <a:noFill/>
          </a:ln>
        </p:spPr>
      </p:pic>
      <p:sp>
        <p:nvSpPr>
          <p:cNvPr id="55" name="Google Shape;55;p13"/>
          <p:cNvSpPr txBox="1"/>
          <p:nvPr>
            <p:ph idx="1" type="subTitle"/>
          </p:nvPr>
        </p:nvSpPr>
        <p:spPr>
          <a:xfrm>
            <a:off x="144850" y="4168875"/>
            <a:ext cx="4053900" cy="111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434343"/>
                </a:solidFill>
                <a:latin typeface="Helvetica Neue Light"/>
                <a:ea typeface="Helvetica Neue Light"/>
                <a:cs typeface="Helvetica Neue Light"/>
                <a:sym typeface="Helvetica Neue Light"/>
              </a:rPr>
              <a:t>Aesthetic Experiences</a:t>
            </a:r>
            <a:endParaRPr>
              <a:solidFill>
                <a:srgbClr val="434343"/>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sz="1400">
                <a:solidFill>
                  <a:srgbClr val="434343"/>
                </a:solidFill>
                <a:latin typeface="Helvetica Neue Light"/>
                <a:ea typeface="Helvetica Neue Light"/>
                <a:cs typeface="Helvetica Neue Light"/>
                <a:sym typeface="Helvetica Neue Light"/>
              </a:rPr>
              <a:t>18.1.2022</a:t>
            </a:r>
            <a:endParaRPr sz="1400">
              <a:solidFill>
                <a:srgbClr val="434343"/>
              </a:solidFill>
              <a:latin typeface="Helvetica Neue Light"/>
              <a:ea typeface="Helvetica Neue Light"/>
              <a:cs typeface="Helvetica Neue Light"/>
              <a:sym typeface="Helvetica Neue Light"/>
            </a:endParaRPr>
          </a:p>
        </p:txBody>
      </p:sp>
      <p:sp>
        <p:nvSpPr>
          <p:cNvPr id="56" name="Google Shape;56;p13"/>
          <p:cNvSpPr txBox="1"/>
          <p:nvPr/>
        </p:nvSpPr>
        <p:spPr>
          <a:xfrm>
            <a:off x="5352475" y="4257450"/>
            <a:ext cx="1750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000">
                <a:solidFill>
                  <a:srgbClr val="434343"/>
                </a:solidFill>
              </a:rPr>
              <a:t>Ahola, Eeti</a:t>
            </a:r>
            <a:endParaRPr sz="1000">
              <a:solidFill>
                <a:srgbClr val="434343"/>
              </a:solidFill>
            </a:endParaRPr>
          </a:p>
          <a:p>
            <a:pPr indent="0" lvl="0" marL="0" rtl="0" algn="l">
              <a:spcBef>
                <a:spcPts val="0"/>
              </a:spcBef>
              <a:spcAft>
                <a:spcPts val="0"/>
              </a:spcAft>
              <a:buClr>
                <a:schemeClr val="dk1"/>
              </a:buClr>
              <a:buSzPts val="1100"/>
              <a:buFont typeface="Arial"/>
              <a:buNone/>
            </a:pPr>
            <a:r>
              <a:rPr lang="en" sz="1000">
                <a:solidFill>
                  <a:srgbClr val="434343"/>
                </a:solidFill>
              </a:rPr>
              <a:t>Chen, Yiqi</a:t>
            </a:r>
            <a:endParaRPr sz="1000">
              <a:solidFill>
                <a:srgbClr val="434343"/>
              </a:solidFill>
            </a:endParaRPr>
          </a:p>
          <a:p>
            <a:pPr indent="0" lvl="0" marL="0" rtl="0" algn="l">
              <a:spcBef>
                <a:spcPts val="0"/>
              </a:spcBef>
              <a:spcAft>
                <a:spcPts val="0"/>
              </a:spcAft>
              <a:buClr>
                <a:schemeClr val="dk1"/>
              </a:buClr>
              <a:buSzPts val="1100"/>
              <a:buFont typeface="Arial"/>
              <a:buNone/>
            </a:pPr>
            <a:r>
              <a:rPr lang="en" sz="1000">
                <a:solidFill>
                  <a:srgbClr val="434343"/>
                </a:solidFill>
              </a:rPr>
              <a:t>Hakumäki, Matilda</a:t>
            </a:r>
            <a:endParaRPr sz="1000">
              <a:solidFill>
                <a:srgbClr val="434343"/>
              </a:solidFill>
            </a:endParaRPr>
          </a:p>
          <a:p>
            <a:pPr indent="0" lvl="0" marL="0" rtl="0" algn="l">
              <a:spcBef>
                <a:spcPts val="0"/>
              </a:spcBef>
              <a:spcAft>
                <a:spcPts val="0"/>
              </a:spcAft>
              <a:buNone/>
            </a:pPr>
            <a:r>
              <a:rPr lang="en" sz="1000">
                <a:solidFill>
                  <a:srgbClr val="434343"/>
                </a:solidFill>
              </a:rPr>
              <a:t>Ihalainen, Emilia</a:t>
            </a:r>
            <a:endParaRPr sz="1000">
              <a:solidFill>
                <a:srgbClr val="434343"/>
              </a:solidFill>
            </a:endParaRPr>
          </a:p>
        </p:txBody>
      </p:sp>
      <p:sp>
        <p:nvSpPr>
          <p:cNvPr id="57" name="Google Shape;57;p13"/>
          <p:cNvSpPr txBox="1"/>
          <p:nvPr/>
        </p:nvSpPr>
        <p:spPr>
          <a:xfrm>
            <a:off x="7019994" y="4257450"/>
            <a:ext cx="2124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000">
                <a:solidFill>
                  <a:srgbClr val="434343"/>
                </a:solidFill>
              </a:rPr>
              <a:t>Kajander, Atte</a:t>
            </a:r>
            <a:endParaRPr sz="1000">
              <a:solidFill>
                <a:srgbClr val="434343"/>
              </a:solidFill>
            </a:endParaRPr>
          </a:p>
          <a:p>
            <a:pPr indent="0" lvl="0" marL="0" rtl="0" algn="l">
              <a:spcBef>
                <a:spcPts val="0"/>
              </a:spcBef>
              <a:spcAft>
                <a:spcPts val="0"/>
              </a:spcAft>
              <a:buClr>
                <a:schemeClr val="dk1"/>
              </a:buClr>
              <a:buSzPts val="1100"/>
              <a:buFont typeface="Arial"/>
              <a:buNone/>
            </a:pPr>
            <a:r>
              <a:rPr lang="en" sz="1000">
                <a:solidFill>
                  <a:srgbClr val="434343"/>
                </a:solidFill>
              </a:rPr>
              <a:t>Kousa, Janne</a:t>
            </a:r>
            <a:endParaRPr sz="1000">
              <a:solidFill>
                <a:srgbClr val="434343"/>
              </a:solidFill>
            </a:endParaRPr>
          </a:p>
          <a:p>
            <a:pPr indent="0" lvl="0" marL="0" rtl="0" algn="l">
              <a:spcBef>
                <a:spcPts val="0"/>
              </a:spcBef>
              <a:spcAft>
                <a:spcPts val="0"/>
              </a:spcAft>
              <a:buClr>
                <a:schemeClr val="dk1"/>
              </a:buClr>
              <a:buSzPts val="1100"/>
              <a:buFont typeface="Arial"/>
              <a:buNone/>
            </a:pPr>
            <a:r>
              <a:rPr lang="en" sz="1000">
                <a:solidFill>
                  <a:srgbClr val="434343"/>
                </a:solidFill>
              </a:rPr>
              <a:t>Raunio, Kirsi-Maria</a:t>
            </a:r>
            <a:endParaRPr sz="1000">
              <a:solidFill>
                <a:srgbClr val="434343"/>
              </a:solidFill>
            </a:endParaRPr>
          </a:p>
          <a:p>
            <a:pPr indent="0" lvl="0" marL="0" rtl="0" algn="l">
              <a:spcBef>
                <a:spcPts val="0"/>
              </a:spcBef>
              <a:spcAft>
                <a:spcPts val="0"/>
              </a:spcAft>
              <a:buNone/>
            </a:pPr>
            <a:r>
              <a:rPr lang="en" sz="1000">
                <a:solidFill>
                  <a:srgbClr val="434343"/>
                </a:solidFill>
              </a:rPr>
              <a:t>Tajalli, Mahsa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3" name="Shape 163"/>
        <p:cNvGrpSpPr/>
        <p:nvPr/>
      </p:nvGrpSpPr>
      <p:grpSpPr>
        <a:xfrm>
          <a:off x="0" y="0"/>
          <a:ext cx="0" cy="0"/>
          <a:chOff x="0" y="0"/>
          <a:chExt cx="0" cy="0"/>
        </a:xfrm>
      </p:grpSpPr>
      <p:sp>
        <p:nvSpPr>
          <p:cNvPr id="164" name="Google Shape;164;p22"/>
          <p:cNvSpPr txBox="1"/>
          <p:nvPr/>
        </p:nvSpPr>
        <p:spPr>
          <a:xfrm>
            <a:off x="185200" y="229875"/>
            <a:ext cx="57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Urban aesthetics and physical activity</a:t>
            </a:r>
            <a:endParaRPr>
              <a:solidFill>
                <a:srgbClr val="7F6000"/>
              </a:solidFill>
              <a:latin typeface="Helvetica Neue Light"/>
              <a:ea typeface="Helvetica Neue Light"/>
              <a:cs typeface="Helvetica Neue Light"/>
              <a:sym typeface="Helvetica Neue Light"/>
            </a:endParaRPr>
          </a:p>
        </p:txBody>
      </p:sp>
      <p:sp>
        <p:nvSpPr>
          <p:cNvPr id="165" name="Google Shape;165;p22"/>
          <p:cNvSpPr txBox="1"/>
          <p:nvPr/>
        </p:nvSpPr>
        <p:spPr>
          <a:xfrm>
            <a:off x="57525" y="759450"/>
            <a:ext cx="4514400" cy="281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Helvetica Neue"/>
              <a:buChar char="-"/>
            </a:pPr>
            <a:r>
              <a:rPr b="1" lang="en">
                <a:latin typeface="Helvetica Neue"/>
                <a:ea typeface="Helvetica Neue"/>
                <a:cs typeface="Helvetica Neue"/>
                <a:sym typeface="Helvetica Neue"/>
              </a:rPr>
              <a:t>Can an</a:t>
            </a:r>
            <a:r>
              <a:rPr b="1" lang="en">
                <a:latin typeface="Helvetica Neue"/>
                <a:ea typeface="Helvetica Neue"/>
                <a:cs typeface="Helvetica Neue"/>
                <a:sym typeface="Helvetica Neue"/>
              </a:rPr>
              <a:t> aesthetically pleasant environment contribute to walking and cycling?</a:t>
            </a:r>
            <a:endParaRPr b="1">
              <a:latin typeface="Helvetica Neue"/>
              <a:ea typeface="Helvetica Neue"/>
              <a:cs typeface="Helvetica Neue"/>
              <a:sym typeface="Helvetica Neue"/>
            </a:endParaRPr>
          </a:p>
          <a:p>
            <a:pPr indent="-317500" lvl="0" marL="457200" rtl="0" algn="l">
              <a:spcBef>
                <a:spcPts val="1000"/>
              </a:spcBef>
              <a:spcAft>
                <a:spcPts val="0"/>
              </a:spcAft>
              <a:buSzPts val="1400"/>
              <a:buFont typeface="Helvetica Neue Light"/>
              <a:buChar char="-"/>
            </a:pPr>
            <a:r>
              <a:rPr lang="en">
                <a:latin typeface="Helvetica Neue Light"/>
                <a:ea typeface="Helvetica Neue Light"/>
                <a:cs typeface="Helvetica Neue Light"/>
                <a:sym typeface="Helvetica Neue Light"/>
              </a:rPr>
              <a:t>Commonly studied aesthetical factors include urban green such as parks, trees and gardens, diversity of architecture, natural sights, cleanliness </a:t>
            </a:r>
            <a:r>
              <a:rPr lang="en" sz="1000">
                <a:latin typeface="Helvetica Neue Light"/>
                <a:ea typeface="Helvetica Neue Light"/>
                <a:cs typeface="Helvetica Neue Light"/>
                <a:sym typeface="Helvetica Neue Light"/>
              </a:rPr>
              <a:t>(</a:t>
            </a:r>
            <a:r>
              <a:rPr lang="en" sz="1000" u="sng">
                <a:solidFill>
                  <a:schemeClr val="hlink"/>
                </a:solidFill>
                <a:latin typeface="Helvetica Neue Light"/>
                <a:ea typeface="Helvetica Neue Light"/>
                <a:cs typeface="Helvetica Neue Light"/>
                <a:sym typeface="Helvetica Neue Light"/>
                <a:hlinkClick r:id="rId3"/>
              </a:rPr>
              <a:t>Pikora et al. 2003</a:t>
            </a:r>
            <a:r>
              <a:rPr lang="en" sz="1000">
                <a:latin typeface="Helvetica Neue Light"/>
                <a:ea typeface="Helvetica Neue Light"/>
                <a:cs typeface="Helvetica Neue Light"/>
                <a:sym typeface="Helvetica Neue Light"/>
              </a:rPr>
              <a:t>)</a:t>
            </a:r>
            <a:endParaRPr sz="1000">
              <a:latin typeface="Helvetica Neue Light"/>
              <a:ea typeface="Helvetica Neue Light"/>
              <a:cs typeface="Helvetica Neue Light"/>
              <a:sym typeface="Helvetica Neue Light"/>
            </a:endParaRPr>
          </a:p>
          <a:p>
            <a:pPr indent="-317500" lvl="0" marL="457200" rtl="0" algn="l">
              <a:spcBef>
                <a:spcPts val="1000"/>
              </a:spcBef>
              <a:spcAft>
                <a:spcPts val="0"/>
              </a:spcAft>
              <a:buSzPts val="1400"/>
              <a:buFont typeface="Helvetica Neue Light"/>
              <a:buChar char="-"/>
            </a:pPr>
            <a:r>
              <a:rPr lang="en">
                <a:latin typeface="Helvetica Neue Light"/>
                <a:ea typeface="Helvetica Neue Light"/>
                <a:cs typeface="Helvetica Neue Light"/>
                <a:sym typeface="Helvetica Neue Light"/>
              </a:rPr>
              <a:t>Significant positive effect on walking for exercise and recreation</a:t>
            </a:r>
            <a:r>
              <a:rPr lang="en" sz="1000">
                <a:latin typeface="Helvetica Neue Light"/>
                <a:ea typeface="Helvetica Neue Light"/>
                <a:cs typeface="Helvetica Neue Light"/>
                <a:sym typeface="Helvetica Neue Light"/>
              </a:rPr>
              <a:t> (</a:t>
            </a:r>
            <a:r>
              <a:rPr lang="en" sz="1000" u="sng">
                <a:solidFill>
                  <a:schemeClr val="hlink"/>
                </a:solidFill>
                <a:latin typeface="Helvetica Neue Light"/>
                <a:ea typeface="Helvetica Neue Light"/>
                <a:cs typeface="Helvetica Neue Light"/>
                <a:sym typeface="Helvetica Neue Light"/>
                <a:hlinkClick r:id="rId4"/>
              </a:rPr>
              <a:t>Ball et al. 2001</a:t>
            </a:r>
            <a:r>
              <a:rPr lang="en" sz="1000">
                <a:latin typeface="Helvetica Neue Light"/>
                <a:ea typeface="Helvetica Neue Light"/>
                <a:cs typeface="Helvetica Neue Light"/>
                <a:sym typeface="Helvetica Neue Light"/>
              </a:rPr>
              <a:t>; </a:t>
            </a:r>
            <a:r>
              <a:rPr lang="en" sz="1000" u="sng">
                <a:solidFill>
                  <a:schemeClr val="hlink"/>
                </a:solidFill>
                <a:latin typeface="Helvetica Neue Light"/>
                <a:ea typeface="Helvetica Neue Light"/>
                <a:cs typeface="Helvetica Neue Light"/>
                <a:sym typeface="Helvetica Neue Light"/>
                <a:hlinkClick r:id="rId5"/>
              </a:rPr>
              <a:t>Owen et al. 2004</a:t>
            </a:r>
            <a:r>
              <a:rPr lang="en" sz="1000">
                <a:latin typeface="Helvetica Neue Light"/>
                <a:ea typeface="Helvetica Neue Light"/>
                <a:cs typeface="Helvetica Neue Light"/>
                <a:sym typeface="Helvetica Neue Light"/>
              </a:rPr>
              <a:t>)</a:t>
            </a:r>
            <a:endParaRPr sz="1000">
              <a:latin typeface="Helvetica Neue Light"/>
              <a:ea typeface="Helvetica Neue Light"/>
              <a:cs typeface="Helvetica Neue Light"/>
              <a:sym typeface="Helvetica Neue Light"/>
            </a:endParaRPr>
          </a:p>
          <a:p>
            <a:pPr indent="-317500" lvl="0" marL="457200" rtl="0" algn="l">
              <a:spcBef>
                <a:spcPts val="1000"/>
              </a:spcBef>
              <a:spcAft>
                <a:spcPts val="1000"/>
              </a:spcAft>
              <a:buSzPts val="1400"/>
              <a:buFont typeface="Helvetica Neue Light"/>
              <a:buChar char="-"/>
            </a:pPr>
            <a:r>
              <a:rPr lang="en">
                <a:latin typeface="Helvetica Neue Light"/>
                <a:ea typeface="Helvetica Neue Light"/>
                <a:cs typeface="Helvetica Neue Light"/>
                <a:sym typeface="Helvetica Neue Light"/>
              </a:rPr>
              <a:t>Aesthetical environments can also attract cyclists, as long as the infrastructure is in shape </a:t>
            </a:r>
            <a:r>
              <a:rPr lang="en" sz="1000">
                <a:latin typeface="Helvetica Neue Light"/>
                <a:ea typeface="Helvetica Neue Light"/>
                <a:cs typeface="Helvetica Neue Light"/>
                <a:sym typeface="Helvetica Neue Light"/>
              </a:rPr>
              <a:t>(</a:t>
            </a:r>
            <a:r>
              <a:rPr lang="en" sz="1000" u="sng">
                <a:solidFill>
                  <a:schemeClr val="hlink"/>
                </a:solidFill>
                <a:latin typeface="Helvetica Neue Light"/>
                <a:ea typeface="Helvetica Neue Light"/>
                <a:cs typeface="Helvetica Neue Light"/>
                <a:sym typeface="Helvetica Neue Light"/>
                <a:hlinkClick r:id="rId6"/>
              </a:rPr>
              <a:t>Mertens et al. 2016</a:t>
            </a:r>
            <a:r>
              <a:rPr lang="en" sz="1000">
                <a:latin typeface="Helvetica Neue Light"/>
                <a:ea typeface="Helvetica Neue Light"/>
                <a:cs typeface="Helvetica Neue Light"/>
                <a:sym typeface="Helvetica Neue Light"/>
              </a:rPr>
              <a:t>)</a:t>
            </a:r>
            <a:endParaRPr sz="1000">
              <a:latin typeface="Helvetica Neue Light"/>
              <a:ea typeface="Helvetica Neue Light"/>
              <a:cs typeface="Helvetica Neue Light"/>
              <a:sym typeface="Helvetica Neue Light"/>
            </a:endParaRPr>
          </a:p>
        </p:txBody>
      </p:sp>
      <p:pic>
        <p:nvPicPr>
          <p:cNvPr id="166" name="Google Shape;166;p22"/>
          <p:cNvPicPr preferRelativeResize="0"/>
          <p:nvPr/>
        </p:nvPicPr>
        <p:blipFill>
          <a:blip r:embed="rId7">
            <a:alphaModFix/>
          </a:blip>
          <a:stretch>
            <a:fillRect/>
          </a:stretch>
        </p:blipFill>
        <p:spPr>
          <a:xfrm>
            <a:off x="5143500" y="328750"/>
            <a:ext cx="3617676" cy="2354275"/>
          </a:xfrm>
          <a:prstGeom prst="rect">
            <a:avLst/>
          </a:prstGeom>
          <a:noFill/>
          <a:ln>
            <a:noFill/>
          </a:ln>
        </p:spPr>
      </p:pic>
      <p:pic>
        <p:nvPicPr>
          <p:cNvPr id="167" name="Google Shape;167;p22"/>
          <p:cNvPicPr preferRelativeResize="0"/>
          <p:nvPr/>
        </p:nvPicPr>
        <p:blipFill>
          <a:blip r:embed="rId8">
            <a:alphaModFix/>
          </a:blip>
          <a:stretch>
            <a:fillRect/>
          </a:stretch>
        </p:blipFill>
        <p:spPr>
          <a:xfrm>
            <a:off x="5143500" y="2838671"/>
            <a:ext cx="3617676" cy="18992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71" name="Shape 171"/>
        <p:cNvGrpSpPr/>
        <p:nvPr/>
      </p:nvGrpSpPr>
      <p:grpSpPr>
        <a:xfrm>
          <a:off x="0" y="0"/>
          <a:ext cx="0" cy="0"/>
          <a:chOff x="0" y="0"/>
          <a:chExt cx="0" cy="0"/>
        </a:xfrm>
      </p:grpSpPr>
      <p:sp>
        <p:nvSpPr>
          <p:cNvPr id="172" name="Google Shape;172;p23"/>
          <p:cNvSpPr txBox="1"/>
          <p:nvPr/>
        </p:nvSpPr>
        <p:spPr>
          <a:xfrm>
            <a:off x="185200" y="229875"/>
            <a:ext cx="57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Rural Environmental Aesthetics</a:t>
            </a:r>
            <a:endParaRPr>
              <a:solidFill>
                <a:srgbClr val="7F6000"/>
              </a:solidFill>
              <a:latin typeface="Helvetica Neue Light"/>
              <a:ea typeface="Helvetica Neue Light"/>
              <a:cs typeface="Helvetica Neue Light"/>
              <a:sym typeface="Helvetica Neue Light"/>
            </a:endParaRPr>
          </a:p>
        </p:txBody>
      </p:sp>
      <p:sp>
        <p:nvSpPr>
          <p:cNvPr id="173" name="Google Shape;173;p23"/>
          <p:cNvSpPr txBox="1"/>
          <p:nvPr/>
        </p:nvSpPr>
        <p:spPr>
          <a:xfrm>
            <a:off x="57600" y="2669725"/>
            <a:ext cx="4164900" cy="182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latin typeface="Helvetica Neue"/>
              <a:ea typeface="Helvetica Neue"/>
              <a:cs typeface="Helvetica Neue"/>
              <a:sym typeface="Helvetica Neue"/>
            </a:endParaRPr>
          </a:p>
          <a:p>
            <a:pPr indent="0" lvl="0" marL="457200" rtl="0" algn="l">
              <a:spcBef>
                <a:spcPts val="1000"/>
              </a:spcBef>
              <a:spcAft>
                <a:spcPts val="1000"/>
              </a:spcAft>
              <a:buNone/>
            </a:pPr>
            <a:r>
              <a:rPr lang="en">
                <a:latin typeface="Helvetica Neue Light"/>
                <a:ea typeface="Helvetica Neue Light"/>
                <a:cs typeface="Helvetica Neue Light"/>
                <a:sym typeface="Helvetica Neue Light"/>
              </a:rPr>
              <a:t>Carlson put forward the ecological aesthetic principles of </a:t>
            </a:r>
            <a:r>
              <a:rPr b="1" lang="en">
                <a:solidFill>
                  <a:srgbClr val="783F04"/>
                </a:solidFill>
                <a:latin typeface="Helvetica Neue"/>
                <a:ea typeface="Helvetica Neue"/>
                <a:cs typeface="Helvetica Neue"/>
                <a:sym typeface="Helvetica Neue"/>
              </a:rPr>
              <a:t>"nature as complete beauty"</a:t>
            </a:r>
            <a:r>
              <a:rPr lang="en">
                <a:latin typeface="Helvetica Neue Light"/>
                <a:ea typeface="Helvetica Neue Light"/>
                <a:cs typeface="Helvetica Neue Light"/>
                <a:sym typeface="Helvetica Neue Light"/>
              </a:rPr>
              <a:t> and </a:t>
            </a:r>
            <a:r>
              <a:rPr b="1" lang="en">
                <a:solidFill>
                  <a:srgbClr val="783F04"/>
                </a:solidFill>
                <a:latin typeface="Helvetica Neue"/>
                <a:ea typeface="Helvetica Neue"/>
                <a:cs typeface="Helvetica Neue"/>
                <a:sym typeface="Helvetica Neue"/>
              </a:rPr>
              <a:t>"life community"</a:t>
            </a:r>
            <a:r>
              <a:rPr lang="en">
                <a:latin typeface="Helvetica Neue Light"/>
                <a:ea typeface="Helvetica Neue Light"/>
                <a:cs typeface="Helvetica Neue Light"/>
                <a:sym typeface="Helvetica Neue Light"/>
              </a:rPr>
              <a:t>, and believed that natural  aesthetics is displayed step by step through its characteristics until the natural environment itself.</a:t>
            </a:r>
            <a:endParaRPr>
              <a:latin typeface="Helvetica Neue Light"/>
              <a:ea typeface="Helvetica Neue Light"/>
              <a:cs typeface="Helvetica Neue Light"/>
              <a:sym typeface="Helvetica Neue Light"/>
            </a:endParaRPr>
          </a:p>
        </p:txBody>
      </p:sp>
      <p:pic>
        <p:nvPicPr>
          <p:cNvPr id="174" name="Google Shape;174;p23"/>
          <p:cNvPicPr preferRelativeResize="0"/>
          <p:nvPr/>
        </p:nvPicPr>
        <p:blipFill>
          <a:blip r:embed="rId3">
            <a:alphaModFix/>
          </a:blip>
          <a:stretch>
            <a:fillRect/>
          </a:stretch>
        </p:blipFill>
        <p:spPr>
          <a:xfrm>
            <a:off x="1140700" y="1015750"/>
            <a:ext cx="2460525" cy="1430050"/>
          </a:xfrm>
          <a:prstGeom prst="rect">
            <a:avLst/>
          </a:prstGeom>
          <a:noFill/>
          <a:ln>
            <a:noFill/>
          </a:ln>
        </p:spPr>
      </p:pic>
      <p:pic>
        <p:nvPicPr>
          <p:cNvPr id="175" name="Google Shape;175;p23"/>
          <p:cNvPicPr preferRelativeResize="0"/>
          <p:nvPr/>
        </p:nvPicPr>
        <p:blipFill>
          <a:blip r:embed="rId4">
            <a:alphaModFix/>
          </a:blip>
          <a:stretch>
            <a:fillRect/>
          </a:stretch>
        </p:blipFill>
        <p:spPr>
          <a:xfrm>
            <a:off x="4555400" y="0"/>
            <a:ext cx="4588599" cy="5143500"/>
          </a:xfrm>
          <a:prstGeom prst="rect">
            <a:avLst/>
          </a:prstGeom>
          <a:noFill/>
          <a:ln>
            <a:noFill/>
          </a:ln>
        </p:spPr>
      </p:pic>
      <p:pic>
        <p:nvPicPr>
          <p:cNvPr id="176" name="Google Shape;176;p23"/>
          <p:cNvPicPr preferRelativeResize="0"/>
          <p:nvPr/>
        </p:nvPicPr>
        <p:blipFill>
          <a:blip r:embed="rId5">
            <a:alphaModFix/>
          </a:blip>
          <a:stretch>
            <a:fillRect/>
          </a:stretch>
        </p:blipFill>
        <p:spPr>
          <a:xfrm>
            <a:off x="1115047" y="1856325"/>
            <a:ext cx="2562375" cy="715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80" name="Shape 180"/>
        <p:cNvGrpSpPr/>
        <p:nvPr/>
      </p:nvGrpSpPr>
      <p:grpSpPr>
        <a:xfrm>
          <a:off x="0" y="0"/>
          <a:ext cx="0" cy="0"/>
          <a:chOff x="0" y="0"/>
          <a:chExt cx="0" cy="0"/>
        </a:xfrm>
      </p:grpSpPr>
      <p:sp>
        <p:nvSpPr>
          <p:cNvPr id="181" name="Google Shape;181;p24"/>
          <p:cNvSpPr txBox="1"/>
          <p:nvPr/>
        </p:nvSpPr>
        <p:spPr>
          <a:xfrm>
            <a:off x="57600" y="306450"/>
            <a:ext cx="4514400" cy="4530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a:solidFill>
                  <a:srgbClr val="783F04"/>
                </a:solidFill>
                <a:latin typeface="Helvetica Neue"/>
                <a:ea typeface="Helvetica Neue"/>
                <a:cs typeface="Helvetica Neue"/>
                <a:sym typeface="Helvetica Neue"/>
              </a:rPr>
              <a:t>SYMBIOSIS</a:t>
            </a:r>
            <a:endParaRPr b="1">
              <a:solidFill>
                <a:srgbClr val="783F04"/>
              </a:solidFill>
              <a:latin typeface="Helvetica Neue"/>
              <a:ea typeface="Helvetica Neue"/>
              <a:cs typeface="Helvetica Neue"/>
              <a:sym typeface="Helvetica Neue"/>
            </a:endParaRPr>
          </a:p>
          <a:p>
            <a:pPr indent="-317500" lvl="0" marL="457200" rtl="0" algn="l">
              <a:spcBef>
                <a:spcPts val="1000"/>
              </a:spcBef>
              <a:spcAft>
                <a:spcPts val="0"/>
              </a:spcAft>
              <a:buSzPts val="1400"/>
              <a:buFont typeface="Helvetica Neue Light"/>
              <a:buChar char="-"/>
            </a:pPr>
            <a:r>
              <a:rPr lang="en">
                <a:latin typeface="Helvetica Neue Light"/>
                <a:ea typeface="Helvetica Neue Light"/>
                <a:cs typeface="Helvetica Neue Light"/>
                <a:sym typeface="Helvetica Neue Light"/>
              </a:rPr>
              <a:t>Reflecting the harmonious coexistence of production, life and ecology, only when the unity of the three can produce better aesthetic effect.</a:t>
            </a:r>
            <a:endParaRPr>
              <a:latin typeface="Helvetica Neue Light"/>
              <a:ea typeface="Helvetica Neue Light"/>
              <a:cs typeface="Helvetica Neue Light"/>
              <a:sym typeface="Helvetica Neue Light"/>
            </a:endParaRPr>
          </a:p>
          <a:p>
            <a:pPr indent="0" lvl="0" marL="457200" rtl="0" algn="l">
              <a:spcBef>
                <a:spcPts val="1000"/>
              </a:spcBef>
              <a:spcAft>
                <a:spcPts val="0"/>
              </a:spcAft>
              <a:buNone/>
            </a:pPr>
            <a:r>
              <a:rPr b="1" lang="en">
                <a:solidFill>
                  <a:srgbClr val="783F04"/>
                </a:solidFill>
                <a:latin typeface="Helvetica Neue"/>
                <a:ea typeface="Helvetica Neue"/>
                <a:cs typeface="Helvetica Neue"/>
                <a:sym typeface="Helvetica Neue"/>
              </a:rPr>
              <a:t>SUSTAINABLE</a:t>
            </a:r>
            <a:endParaRPr b="1">
              <a:solidFill>
                <a:srgbClr val="783F04"/>
              </a:solidFill>
              <a:latin typeface="Helvetica Neue"/>
              <a:ea typeface="Helvetica Neue"/>
              <a:cs typeface="Helvetica Neue"/>
              <a:sym typeface="Helvetica Neue"/>
            </a:endParaRPr>
          </a:p>
          <a:p>
            <a:pPr indent="-317500" lvl="0" marL="457200" rtl="0" algn="l">
              <a:spcBef>
                <a:spcPts val="1000"/>
              </a:spcBef>
              <a:spcAft>
                <a:spcPts val="0"/>
              </a:spcAft>
              <a:buSzPts val="1400"/>
              <a:buFont typeface="Helvetica Neue Light"/>
              <a:buChar char="-"/>
            </a:pPr>
            <a:r>
              <a:rPr lang="en">
                <a:latin typeface="Helvetica Neue Light"/>
                <a:ea typeface="Helvetica Neue Light"/>
                <a:cs typeface="Helvetica Neue Light"/>
                <a:sym typeface="Helvetica Neue Light"/>
              </a:rPr>
              <a:t>The sustainable concept of coexistence between man and nature forms the harmonious atmosphere of rural environment.</a:t>
            </a:r>
            <a:endParaRPr>
              <a:latin typeface="Helvetica Neue Light"/>
              <a:ea typeface="Helvetica Neue Light"/>
              <a:cs typeface="Helvetica Neue Light"/>
              <a:sym typeface="Helvetica Neue Light"/>
            </a:endParaRPr>
          </a:p>
          <a:p>
            <a:pPr indent="0" lvl="0" marL="457200" rtl="0" algn="l">
              <a:spcBef>
                <a:spcPts val="1000"/>
              </a:spcBef>
              <a:spcAft>
                <a:spcPts val="0"/>
              </a:spcAft>
              <a:buNone/>
            </a:pPr>
            <a:r>
              <a:rPr b="1" lang="en">
                <a:solidFill>
                  <a:srgbClr val="783F04"/>
                </a:solidFill>
                <a:latin typeface="Helvetica Neue"/>
                <a:ea typeface="Helvetica Neue"/>
                <a:cs typeface="Helvetica Neue"/>
                <a:sym typeface="Helvetica Neue"/>
              </a:rPr>
              <a:t>HABITABLE</a:t>
            </a:r>
            <a:endParaRPr b="1">
              <a:solidFill>
                <a:srgbClr val="783F04"/>
              </a:solidFill>
              <a:latin typeface="Helvetica Neue"/>
              <a:ea typeface="Helvetica Neue"/>
              <a:cs typeface="Helvetica Neue"/>
              <a:sym typeface="Helvetica Neue"/>
            </a:endParaRPr>
          </a:p>
          <a:p>
            <a:pPr indent="-317500" lvl="0" marL="457200" rtl="0" algn="l">
              <a:spcBef>
                <a:spcPts val="1000"/>
              </a:spcBef>
              <a:spcAft>
                <a:spcPts val="0"/>
              </a:spcAft>
              <a:buSzPts val="1400"/>
              <a:buFont typeface="Helvetica Neue Light"/>
              <a:buChar char="-"/>
            </a:pPr>
            <a:r>
              <a:rPr lang="en">
                <a:latin typeface="Helvetica Neue Light"/>
                <a:ea typeface="Helvetica Neue Light"/>
                <a:cs typeface="Helvetica Neue Light"/>
                <a:sym typeface="Helvetica Neue Light"/>
              </a:rPr>
              <a:t>Rural environment is the living place of locals, so its aesthetic experience is based on locals' living experience.</a:t>
            </a:r>
            <a:endParaRPr>
              <a:latin typeface="Helvetica Neue Light"/>
              <a:ea typeface="Helvetica Neue Light"/>
              <a:cs typeface="Helvetica Neue Light"/>
              <a:sym typeface="Helvetica Neue Light"/>
            </a:endParaRPr>
          </a:p>
          <a:p>
            <a:pPr indent="0" lvl="0" marL="457200" rtl="0" algn="l">
              <a:spcBef>
                <a:spcPts val="1000"/>
              </a:spcBef>
              <a:spcAft>
                <a:spcPts val="0"/>
              </a:spcAft>
              <a:buNone/>
            </a:pPr>
            <a:r>
              <a:rPr b="1" lang="en">
                <a:solidFill>
                  <a:srgbClr val="783F04"/>
                </a:solidFill>
                <a:latin typeface="Helvetica Neue"/>
                <a:ea typeface="Helvetica Neue"/>
                <a:cs typeface="Helvetica Neue"/>
                <a:sym typeface="Helvetica Neue"/>
              </a:rPr>
              <a:t>PRODUCTIVE</a:t>
            </a:r>
            <a:endParaRPr b="1">
              <a:solidFill>
                <a:srgbClr val="783F04"/>
              </a:solidFill>
              <a:latin typeface="Helvetica Neue"/>
              <a:ea typeface="Helvetica Neue"/>
              <a:cs typeface="Helvetica Neue"/>
              <a:sym typeface="Helvetica Neue"/>
            </a:endParaRPr>
          </a:p>
          <a:p>
            <a:pPr indent="-317500" lvl="0" marL="457200" rtl="0" algn="l">
              <a:spcBef>
                <a:spcPts val="1000"/>
              </a:spcBef>
              <a:spcAft>
                <a:spcPts val="1000"/>
              </a:spcAft>
              <a:buSzPts val="1400"/>
              <a:buFont typeface="Helvetica Neue Light"/>
              <a:buChar char="-"/>
            </a:pPr>
            <a:r>
              <a:rPr lang="en">
                <a:latin typeface="Helvetica Neue Light"/>
                <a:ea typeface="Helvetica Neue Light"/>
                <a:cs typeface="Helvetica Neue Light"/>
                <a:sym typeface="Helvetica Neue Light"/>
              </a:rPr>
              <a:t>When the rural environment is productive, it can meet the development needs of locals and provide them with material basis.</a:t>
            </a:r>
            <a:endParaRPr>
              <a:latin typeface="Helvetica Neue Light"/>
              <a:ea typeface="Helvetica Neue Light"/>
              <a:cs typeface="Helvetica Neue Light"/>
              <a:sym typeface="Helvetica Neue Light"/>
            </a:endParaRPr>
          </a:p>
        </p:txBody>
      </p:sp>
      <p:pic>
        <p:nvPicPr>
          <p:cNvPr id="182" name="Google Shape;182;p24"/>
          <p:cNvPicPr preferRelativeResize="0"/>
          <p:nvPr/>
        </p:nvPicPr>
        <p:blipFill>
          <a:blip r:embed="rId3">
            <a:alphaModFix/>
          </a:blip>
          <a:stretch>
            <a:fillRect/>
          </a:stretch>
        </p:blipFill>
        <p:spPr>
          <a:xfrm>
            <a:off x="4716900" y="219775"/>
            <a:ext cx="3922012" cy="4530600"/>
          </a:xfrm>
          <a:prstGeom prst="rect">
            <a:avLst/>
          </a:prstGeom>
          <a:noFill/>
          <a:ln>
            <a:noFill/>
          </a:ln>
        </p:spPr>
      </p:pic>
      <p:sp>
        <p:nvSpPr>
          <p:cNvPr id="183" name="Google Shape;183;p24"/>
          <p:cNvSpPr txBox="1"/>
          <p:nvPr/>
        </p:nvSpPr>
        <p:spPr>
          <a:xfrm>
            <a:off x="5062600" y="4365475"/>
            <a:ext cx="3576300" cy="384900"/>
          </a:xfrm>
          <a:prstGeom prst="rect">
            <a:avLst/>
          </a:prstGeom>
          <a:noFill/>
          <a:ln>
            <a:noFill/>
          </a:ln>
        </p:spPr>
        <p:txBody>
          <a:bodyPr anchorCtr="0" anchor="t" bIns="91425" lIns="91425" spcFirstLastPara="1" rIns="91425" wrap="square" tIns="91425">
            <a:spAutoFit/>
          </a:bodyPr>
          <a:lstStyle/>
          <a:p>
            <a:pPr indent="0" lvl="0" marL="457200" rtl="0" algn="r">
              <a:spcBef>
                <a:spcPts val="0"/>
              </a:spcBef>
              <a:spcAft>
                <a:spcPts val="1000"/>
              </a:spcAft>
              <a:buNone/>
            </a:pPr>
            <a:r>
              <a:rPr b="1" lang="en" sz="1300">
                <a:solidFill>
                  <a:schemeClr val="lt1"/>
                </a:solidFill>
                <a:latin typeface="Helvetica Neue"/>
                <a:ea typeface="Helvetica Neue"/>
                <a:cs typeface="Helvetica Neue"/>
                <a:sym typeface="Helvetica Neue"/>
              </a:rPr>
              <a:t>Rural landscape of Guangdian villag</a:t>
            </a:r>
            <a:r>
              <a:rPr b="1" lang="en" sz="1300">
                <a:solidFill>
                  <a:schemeClr val="lt1"/>
                </a:solidFill>
                <a:latin typeface="Helvetica Neue"/>
                <a:ea typeface="Helvetica Neue"/>
                <a:cs typeface="Helvetica Neue"/>
                <a:sym typeface="Helvetica Neue"/>
              </a:rPr>
              <a:t>e</a:t>
            </a:r>
            <a:endParaRPr b="1" sz="1300">
              <a:solidFill>
                <a:schemeClr val="lt1"/>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87" name="Shape 187"/>
        <p:cNvGrpSpPr/>
        <p:nvPr/>
      </p:nvGrpSpPr>
      <p:grpSpPr>
        <a:xfrm>
          <a:off x="0" y="0"/>
          <a:ext cx="0" cy="0"/>
          <a:chOff x="0" y="0"/>
          <a:chExt cx="0" cy="0"/>
        </a:xfrm>
      </p:grpSpPr>
      <p:pic>
        <p:nvPicPr>
          <p:cNvPr id="188" name="Google Shape;188;p25"/>
          <p:cNvPicPr preferRelativeResize="0"/>
          <p:nvPr/>
        </p:nvPicPr>
        <p:blipFill rotWithShape="1">
          <a:blip r:embed="rId3">
            <a:alphaModFix/>
          </a:blip>
          <a:srcRect b="1936" l="0" r="0" t="12358"/>
          <a:stretch/>
        </p:blipFill>
        <p:spPr>
          <a:xfrm>
            <a:off x="6454675" y="1559425"/>
            <a:ext cx="2689325" cy="3584075"/>
          </a:xfrm>
          <a:prstGeom prst="rect">
            <a:avLst/>
          </a:prstGeom>
          <a:noFill/>
          <a:ln>
            <a:noFill/>
          </a:ln>
        </p:spPr>
      </p:pic>
      <p:sp>
        <p:nvSpPr>
          <p:cNvPr id="189" name="Google Shape;189;p25"/>
          <p:cNvSpPr txBox="1"/>
          <p:nvPr/>
        </p:nvSpPr>
        <p:spPr>
          <a:xfrm>
            <a:off x="512850" y="731550"/>
            <a:ext cx="5075700" cy="12189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t/>
            </a:r>
            <a:endParaRPr sz="1200">
              <a:solidFill>
                <a:srgbClr val="434343"/>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434343"/>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434343"/>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434343"/>
              </a:solidFill>
              <a:latin typeface="Calibri"/>
              <a:ea typeface="Calibri"/>
              <a:cs typeface="Calibri"/>
              <a:sym typeface="Calibri"/>
            </a:endParaRPr>
          </a:p>
          <a:p>
            <a:pPr indent="0" lvl="0" marL="0" rtl="0" algn="l">
              <a:spcBef>
                <a:spcPts val="0"/>
              </a:spcBef>
              <a:spcAft>
                <a:spcPts val="0"/>
              </a:spcAft>
              <a:buNone/>
            </a:pPr>
            <a:r>
              <a:t/>
            </a:r>
            <a:endParaRPr sz="1200">
              <a:solidFill>
                <a:srgbClr val="434343"/>
              </a:solidFill>
              <a:latin typeface="Calibri"/>
              <a:ea typeface="Calibri"/>
              <a:cs typeface="Calibri"/>
              <a:sym typeface="Calibri"/>
            </a:endParaRPr>
          </a:p>
        </p:txBody>
      </p:sp>
      <p:pic>
        <p:nvPicPr>
          <p:cNvPr id="190" name="Google Shape;190;p25"/>
          <p:cNvPicPr preferRelativeResize="0"/>
          <p:nvPr/>
        </p:nvPicPr>
        <p:blipFill>
          <a:blip r:embed="rId4">
            <a:alphaModFix/>
          </a:blip>
          <a:stretch>
            <a:fillRect/>
          </a:stretch>
        </p:blipFill>
        <p:spPr>
          <a:xfrm>
            <a:off x="0" y="1559425"/>
            <a:ext cx="6371699" cy="3584075"/>
          </a:xfrm>
          <a:prstGeom prst="rect">
            <a:avLst/>
          </a:prstGeom>
          <a:noFill/>
          <a:ln>
            <a:noFill/>
          </a:ln>
        </p:spPr>
      </p:pic>
      <p:sp>
        <p:nvSpPr>
          <p:cNvPr id="191" name="Google Shape;191;p25"/>
          <p:cNvSpPr txBox="1"/>
          <p:nvPr/>
        </p:nvSpPr>
        <p:spPr>
          <a:xfrm>
            <a:off x="4074300" y="4798125"/>
            <a:ext cx="22974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i="1" lang="en" sz="800">
                <a:solidFill>
                  <a:schemeClr val="lt1"/>
                </a:solidFill>
                <a:latin typeface="Calibri"/>
                <a:ea typeface="Calibri"/>
                <a:cs typeface="Calibri"/>
                <a:sym typeface="Calibri"/>
              </a:rPr>
              <a:t>Support</a:t>
            </a:r>
            <a:r>
              <a:rPr lang="en" sz="800">
                <a:solidFill>
                  <a:schemeClr val="lt1"/>
                </a:solidFill>
                <a:latin typeface="Calibri"/>
                <a:ea typeface="Calibri"/>
                <a:cs typeface="Calibri"/>
                <a:sym typeface="Calibri"/>
              </a:rPr>
              <a:t> (2017) Artist: Lorenzo Quinn, Venice, Italy</a:t>
            </a:r>
            <a:endParaRPr>
              <a:solidFill>
                <a:schemeClr val="lt1"/>
              </a:solidFill>
            </a:endParaRPr>
          </a:p>
        </p:txBody>
      </p:sp>
      <p:sp>
        <p:nvSpPr>
          <p:cNvPr id="192" name="Google Shape;192;p25"/>
          <p:cNvSpPr txBox="1"/>
          <p:nvPr/>
        </p:nvSpPr>
        <p:spPr>
          <a:xfrm>
            <a:off x="7265100" y="4835700"/>
            <a:ext cx="18789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i="1" lang="en" sz="800">
                <a:solidFill>
                  <a:schemeClr val="lt1"/>
                </a:solidFill>
                <a:latin typeface="Calibri"/>
                <a:ea typeface="Calibri"/>
                <a:cs typeface="Calibri"/>
                <a:sym typeface="Calibri"/>
              </a:rPr>
              <a:t>‘The Legend of Giants’ by Natalia Rak</a:t>
            </a:r>
            <a:endParaRPr>
              <a:solidFill>
                <a:schemeClr val="lt1"/>
              </a:solidFill>
            </a:endParaRPr>
          </a:p>
        </p:txBody>
      </p:sp>
      <p:sp>
        <p:nvSpPr>
          <p:cNvPr id="193" name="Google Shape;193;p25"/>
          <p:cNvSpPr txBox="1"/>
          <p:nvPr/>
        </p:nvSpPr>
        <p:spPr>
          <a:xfrm>
            <a:off x="251250" y="132350"/>
            <a:ext cx="218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Public Art and Aesthetics</a:t>
            </a:r>
            <a:endParaRPr>
              <a:solidFill>
                <a:srgbClr val="7F6000"/>
              </a:solidFill>
              <a:latin typeface="Helvetica Neue Light"/>
              <a:ea typeface="Helvetica Neue Light"/>
              <a:cs typeface="Helvetica Neue Light"/>
              <a:sym typeface="Helvetica Neue Light"/>
            </a:endParaRPr>
          </a:p>
        </p:txBody>
      </p:sp>
      <p:sp>
        <p:nvSpPr>
          <p:cNvPr id="194" name="Google Shape;194;p25"/>
          <p:cNvSpPr txBox="1"/>
          <p:nvPr/>
        </p:nvSpPr>
        <p:spPr>
          <a:xfrm>
            <a:off x="1238700" y="731550"/>
            <a:ext cx="6666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solidFill>
                  <a:srgbClr val="7F6000"/>
                </a:solidFill>
                <a:latin typeface="Calibri"/>
                <a:ea typeface="Calibri"/>
                <a:cs typeface="Calibri"/>
                <a:sym typeface="Calibri"/>
              </a:rPr>
              <a:t>‘</a:t>
            </a:r>
            <a:r>
              <a:rPr i="1" lang="en" sz="1200">
                <a:solidFill>
                  <a:srgbClr val="7F6000"/>
                </a:solidFill>
                <a:latin typeface="Calibri"/>
                <a:ea typeface="Calibri"/>
                <a:cs typeface="Calibri"/>
                <a:sym typeface="Calibri"/>
              </a:rPr>
              <a:t>The aim of art is to represent not the outward appearance of things, </a:t>
            </a:r>
            <a:endParaRPr i="1" sz="1200">
              <a:solidFill>
                <a:srgbClr val="7F6000"/>
              </a:solidFill>
              <a:latin typeface="Calibri"/>
              <a:ea typeface="Calibri"/>
              <a:cs typeface="Calibri"/>
              <a:sym typeface="Calibri"/>
            </a:endParaRPr>
          </a:p>
          <a:p>
            <a:pPr indent="0" lvl="0" marL="0" rtl="0" algn="ctr">
              <a:spcBef>
                <a:spcPts val="0"/>
              </a:spcBef>
              <a:spcAft>
                <a:spcPts val="0"/>
              </a:spcAft>
              <a:buNone/>
            </a:pPr>
            <a:r>
              <a:rPr i="1" lang="en" sz="1200">
                <a:solidFill>
                  <a:srgbClr val="7F6000"/>
                </a:solidFill>
                <a:latin typeface="Calibri"/>
                <a:ea typeface="Calibri"/>
                <a:cs typeface="Calibri"/>
                <a:sym typeface="Calibri"/>
              </a:rPr>
              <a:t>but their inward significance’ (</a:t>
            </a:r>
            <a:r>
              <a:rPr i="1" lang="en" sz="1000">
                <a:solidFill>
                  <a:srgbClr val="7F6000"/>
                </a:solidFill>
                <a:latin typeface="Calibri"/>
                <a:ea typeface="Calibri"/>
                <a:cs typeface="Calibri"/>
                <a:sym typeface="Calibri"/>
              </a:rPr>
              <a:t>Aristotle)</a:t>
            </a:r>
            <a:endParaRPr i="1" sz="1000">
              <a:solidFill>
                <a:srgbClr val="7F6000"/>
              </a:solidFill>
              <a:latin typeface="Calibri"/>
              <a:ea typeface="Calibri"/>
              <a:cs typeface="Calibri"/>
              <a:sym typeface="Calibri"/>
            </a:endParaRPr>
          </a:p>
          <a:p>
            <a:pPr indent="0" lvl="0" marL="0" rtl="0" algn="l">
              <a:spcBef>
                <a:spcPts val="0"/>
              </a:spcBef>
              <a:spcAft>
                <a:spcPts val="0"/>
              </a:spcAft>
              <a:buNone/>
            </a:pPr>
            <a:r>
              <a:t/>
            </a:r>
            <a:endParaRPr i="1" sz="1200">
              <a:solidFill>
                <a:srgbClr val="7F6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98" name="Shape 198"/>
        <p:cNvGrpSpPr/>
        <p:nvPr/>
      </p:nvGrpSpPr>
      <p:grpSpPr>
        <a:xfrm>
          <a:off x="0" y="0"/>
          <a:ext cx="0" cy="0"/>
          <a:chOff x="0" y="0"/>
          <a:chExt cx="0" cy="0"/>
        </a:xfrm>
      </p:grpSpPr>
      <p:pic>
        <p:nvPicPr>
          <p:cNvPr id="199" name="Google Shape;199;p26"/>
          <p:cNvPicPr preferRelativeResize="0"/>
          <p:nvPr/>
        </p:nvPicPr>
        <p:blipFill rotWithShape="1">
          <a:blip r:embed="rId3">
            <a:alphaModFix/>
          </a:blip>
          <a:srcRect b="1150" l="0" r="0" t="2184"/>
          <a:stretch/>
        </p:blipFill>
        <p:spPr>
          <a:xfrm>
            <a:off x="-12" y="0"/>
            <a:ext cx="3548925" cy="5143500"/>
          </a:xfrm>
          <a:prstGeom prst="rect">
            <a:avLst/>
          </a:prstGeom>
          <a:noFill/>
          <a:ln>
            <a:noFill/>
          </a:ln>
        </p:spPr>
      </p:pic>
      <p:sp>
        <p:nvSpPr>
          <p:cNvPr id="200" name="Google Shape;200;p26"/>
          <p:cNvSpPr txBox="1"/>
          <p:nvPr/>
        </p:nvSpPr>
        <p:spPr>
          <a:xfrm>
            <a:off x="4672175" y="4712400"/>
            <a:ext cx="1674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alibri"/>
                <a:ea typeface="Calibri"/>
                <a:cs typeface="Calibri"/>
                <a:sym typeface="Calibri"/>
              </a:rPr>
              <a:t>Tom Friedman ‘Looking up’ 2020</a:t>
            </a:r>
            <a:r>
              <a:rPr lang="en" sz="800">
                <a:solidFill>
                  <a:schemeClr val="dk2"/>
                </a:solidFill>
                <a:latin typeface="Calibri"/>
                <a:ea typeface="Calibri"/>
                <a:cs typeface="Calibri"/>
                <a:sym typeface="Calibri"/>
              </a:rPr>
              <a:t> </a:t>
            </a:r>
            <a:endParaRPr sz="800">
              <a:solidFill>
                <a:schemeClr val="dk2"/>
              </a:solidFill>
              <a:latin typeface="Calibri"/>
              <a:ea typeface="Calibri"/>
              <a:cs typeface="Calibri"/>
              <a:sym typeface="Calibri"/>
            </a:endParaRPr>
          </a:p>
          <a:p>
            <a:pPr indent="0" lvl="0" marL="0" rtl="0" algn="l">
              <a:spcBef>
                <a:spcPts val="0"/>
              </a:spcBef>
              <a:spcAft>
                <a:spcPts val="0"/>
              </a:spcAft>
              <a:buNone/>
            </a:pPr>
            <a:r>
              <a:rPr lang="en" sz="800" u="sng">
                <a:solidFill>
                  <a:schemeClr val="lt1"/>
                </a:solidFill>
                <a:latin typeface="Calibri"/>
                <a:ea typeface="Calibri"/>
                <a:cs typeface="Calibri"/>
                <a:sym typeface="Calibri"/>
                <a:hlinkClick r:id="rId4">
                  <a:extLst>
                    <a:ext uri="{A12FA001-AC4F-418D-AE19-62706E023703}">
                      <ahyp:hlinkClr val="tx"/>
                    </a:ext>
                  </a:extLst>
                </a:hlinkClick>
              </a:rPr>
              <a:t>https://www.luhringaugustine.com</a:t>
            </a:r>
            <a:endParaRPr sz="800">
              <a:solidFill>
                <a:schemeClr val="lt1"/>
              </a:solidFill>
              <a:latin typeface="Calibri"/>
              <a:ea typeface="Calibri"/>
              <a:cs typeface="Calibri"/>
              <a:sym typeface="Calibri"/>
            </a:endParaRPr>
          </a:p>
        </p:txBody>
      </p:sp>
      <p:sp>
        <p:nvSpPr>
          <p:cNvPr id="201" name="Google Shape;201;p26"/>
          <p:cNvSpPr txBox="1"/>
          <p:nvPr/>
        </p:nvSpPr>
        <p:spPr>
          <a:xfrm>
            <a:off x="4572000" y="602600"/>
            <a:ext cx="4337100" cy="4830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434343"/>
                </a:solidFill>
                <a:latin typeface="Calibri"/>
                <a:ea typeface="Calibri"/>
                <a:cs typeface="Calibri"/>
                <a:sym typeface="Calibri"/>
              </a:rPr>
              <a:t>from </a:t>
            </a:r>
            <a:r>
              <a:rPr lang="en" sz="1200">
                <a:solidFill>
                  <a:srgbClr val="7F6000"/>
                </a:solidFill>
                <a:latin typeface="Calibri"/>
                <a:ea typeface="Calibri"/>
                <a:cs typeface="Calibri"/>
                <a:sym typeface="Calibri"/>
              </a:rPr>
              <a:t>monumentality to function</a:t>
            </a:r>
            <a:endParaRPr sz="1200">
              <a:solidFill>
                <a:srgbClr val="7F6000"/>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7F6000"/>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7F6000"/>
                </a:solidFill>
                <a:latin typeface="Calibri"/>
                <a:ea typeface="Calibri"/>
                <a:cs typeface="Calibri"/>
                <a:sym typeface="Calibri"/>
              </a:rPr>
              <a:t>“site specific … in the public domain” </a:t>
            </a:r>
            <a:r>
              <a:rPr lang="en" sz="1200">
                <a:solidFill>
                  <a:srgbClr val="434343"/>
                </a:solidFill>
                <a:latin typeface="Calibri"/>
                <a:ea typeface="Calibri"/>
                <a:cs typeface="Calibri"/>
                <a:sym typeface="Calibri"/>
              </a:rPr>
              <a:t>McCarthy (2006)</a:t>
            </a:r>
            <a:endParaRPr sz="1200">
              <a:solidFill>
                <a:srgbClr val="434343"/>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7F6000"/>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7F6000"/>
                </a:solidFill>
                <a:latin typeface="Calibri"/>
                <a:ea typeface="Calibri"/>
                <a:cs typeface="Calibri"/>
                <a:sym typeface="Calibri"/>
              </a:rPr>
              <a:t>Questionnaire of </a:t>
            </a:r>
            <a:r>
              <a:rPr lang="en" sz="1200">
                <a:solidFill>
                  <a:srgbClr val="7F6000"/>
                </a:solidFill>
                <a:latin typeface="Calibri"/>
                <a:ea typeface="Calibri"/>
                <a:cs typeface="Calibri"/>
                <a:sym typeface="Calibri"/>
              </a:rPr>
              <a:t>Taike 2020</a:t>
            </a:r>
            <a:endParaRPr sz="1200">
              <a:solidFill>
                <a:srgbClr val="7F6000"/>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434343"/>
                </a:solidFill>
                <a:latin typeface="Calibri"/>
                <a:ea typeface="Calibri"/>
                <a:cs typeface="Calibri"/>
                <a:sym typeface="Calibri"/>
              </a:rPr>
              <a:t>Majority (72%) 15-79 years old Finns want art to their everyday </a:t>
            </a:r>
            <a:r>
              <a:rPr lang="en" sz="1200">
                <a:solidFill>
                  <a:srgbClr val="434343"/>
                </a:solidFill>
                <a:latin typeface="Calibri"/>
                <a:ea typeface="Calibri"/>
                <a:cs typeface="Calibri"/>
                <a:sym typeface="Calibri"/>
              </a:rPr>
              <a:t>environment</a:t>
            </a:r>
            <a:r>
              <a:rPr lang="en" sz="1200">
                <a:solidFill>
                  <a:srgbClr val="434343"/>
                </a:solidFill>
                <a:latin typeface="Calibri"/>
                <a:ea typeface="Calibri"/>
                <a:cs typeface="Calibri"/>
                <a:sym typeface="Calibri"/>
              </a:rPr>
              <a:t> </a:t>
            </a:r>
            <a:endParaRPr sz="1200">
              <a:solidFill>
                <a:srgbClr val="434343"/>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7F6000"/>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7F6000"/>
                </a:solidFill>
                <a:latin typeface="Calibri"/>
                <a:ea typeface="Calibri"/>
                <a:cs typeface="Calibri"/>
                <a:sym typeface="Calibri"/>
              </a:rPr>
              <a:t>The percent for art principle</a:t>
            </a:r>
            <a:endParaRPr sz="1200">
              <a:solidFill>
                <a:srgbClr val="7F6000"/>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434343"/>
                </a:solidFill>
                <a:latin typeface="Calibri"/>
                <a:ea typeface="Calibri"/>
                <a:cs typeface="Calibri"/>
                <a:sym typeface="Calibri"/>
              </a:rPr>
              <a:t>increase the aesthetic value of state-owned public buildings and places</a:t>
            </a:r>
            <a:endParaRPr sz="1200">
              <a:solidFill>
                <a:srgbClr val="434343"/>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434343"/>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7F6000"/>
                </a:solidFill>
                <a:latin typeface="Calibri"/>
                <a:ea typeface="Calibri"/>
                <a:cs typeface="Calibri"/>
                <a:sym typeface="Calibri"/>
              </a:rPr>
              <a:t>Art and design contribute to the attractiveness of a place </a:t>
            </a:r>
            <a:r>
              <a:rPr lang="en" sz="1200">
                <a:solidFill>
                  <a:srgbClr val="434343"/>
                </a:solidFill>
                <a:latin typeface="Calibri"/>
                <a:ea typeface="Calibri"/>
                <a:cs typeface="Calibri"/>
                <a:sym typeface="Calibri"/>
              </a:rPr>
              <a:t>among businesses, investors, taxpayers and tourists -</a:t>
            </a:r>
            <a:r>
              <a:rPr lang="en" sz="1200">
                <a:solidFill>
                  <a:srgbClr val="434343"/>
                </a:solidFill>
                <a:latin typeface="Calibri"/>
                <a:ea typeface="Calibri"/>
                <a:cs typeface="Calibri"/>
                <a:sym typeface="Calibri"/>
              </a:rPr>
              <a:t> enhance the quality of city life (cultural and economic value)</a:t>
            </a:r>
            <a:endParaRPr sz="1200">
              <a:solidFill>
                <a:srgbClr val="434343"/>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434343"/>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7F6000"/>
                </a:solidFill>
                <a:latin typeface="Calibri"/>
                <a:ea typeface="Calibri"/>
                <a:cs typeface="Calibri"/>
                <a:sym typeface="Calibri"/>
              </a:rPr>
              <a:t>The education value</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434343"/>
                </a:solidFill>
                <a:latin typeface="Calibri"/>
                <a:ea typeface="Calibri"/>
                <a:cs typeface="Calibri"/>
                <a:sym typeface="Calibri"/>
              </a:rPr>
              <a:t>communication, dialogue and exchange </a:t>
            </a:r>
            <a:endParaRPr sz="1200">
              <a:solidFill>
                <a:srgbClr val="434343"/>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434343"/>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7F6000"/>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7F6000"/>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7F6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05" name="Shape 205"/>
        <p:cNvGrpSpPr/>
        <p:nvPr/>
      </p:nvGrpSpPr>
      <p:grpSpPr>
        <a:xfrm>
          <a:off x="0" y="0"/>
          <a:ext cx="0" cy="0"/>
          <a:chOff x="0" y="0"/>
          <a:chExt cx="0" cy="0"/>
        </a:xfrm>
      </p:grpSpPr>
      <p:sp>
        <p:nvSpPr>
          <p:cNvPr id="206" name="Google Shape;206;p27"/>
          <p:cNvSpPr txBox="1"/>
          <p:nvPr/>
        </p:nvSpPr>
        <p:spPr>
          <a:xfrm>
            <a:off x="4672175" y="4712400"/>
            <a:ext cx="1674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alibri"/>
                <a:ea typeface="Calibri"/>
                <a:cs typeface="Calibri"/>
                <a:sym typeface="Calibri"/>
              </a:rPr>
              <a:t>Tom Friedman ‘Looking up’ 2020</a:t>
            </a:r>
            <a:r>
              <a:rPr lang="en" sz="800">
                <a:solidFill>
                  <a:schemeClr val="dk2"/>
                </a:solidFill>
                <a:latin typeface="Calibri"/>
                <a:ea typeface="Calibri"/>
                <a:cs typeface="Calibri"/>
                <a:sym typeface="Calibri"/>
              </a:rPr>
              <a:t> </a:t>
            </a:r>
            <a:endParaRPr sz="800">
              <a:solidFill>
                <a:schemeClr val="dk2"/>
              </a:solidFill>
              <a:latin typeface="Calibri"/>
              <a:ea typeface="Calibri"/>
              <a:cs typeface="Calibri"/>
              <a:sym typeface="Calibri"/>
            </a:endParaRPr>
          </a:p>
          <a:p>
            <a:pPr indent="0" lvl="0" marL="0" rtl="0" algn="l">
              <a:spcBef>
                <a:spcPts val="0"/>
              </a:spcBef>
              <a:spcAft>
                <a:spcPts val="0"/>
              </a:spcAft>
              <a:buNone/>
            </a:pPr>
            <a:r>
              <a:rPr lang="en" sz="800" u="sng">
                <a:solidFill>
                  <a:schemeClr val="lt1"/>
                </a:solidFill>
                <a:latin typeface="Calibri"/>
                <a:ea typeface="Calibri"/>
                <a:cs typeface="Calibri"/>
                <a:sym typeface="Calibri"/>
                <a:hlinkClick r:id="rId3">
                  <a:extLst>
                    <a:ext uri="{A12FA001-AC4F-418D-AE19-62706E023703}">
                      <ahyp:hlinkClr val="tx"/>
                    </a:ext>
                  </a:extLst>
                </a:hlinkClick>
              </a:rPr>
              <a:t>https://www.luhringaugustine.com</a:t>
            </a:r>
            <a:endParaRPr sz="800">
              <a:solidFill>
                <a:schemeClr val="lt1"/>
              </a:solidFill>
              <a:latin typeface="Calibri"/>
              <a:ea typeface="Calibri"/>
              <a:cs typeface="Calibri"/>
              <a:sym typeface="Calibri"/>
            </a:endParaRPr>
          </a:p>
        </p:txBody>
      </p:sp>
      <p:pic>
        <p:nvPicPr>
          <p:cNvPr id="207" name="Google Shape;207;p27"/>
          <p:cNvPicPr preferRelativeResize="0"/>
          <p:nvPr/>
        </p:nvPicPr>
        <p:blipFill rotWithShape="1">
          <a:blip r:embed="rId4">
            <a:alphaModFix/>
          </a:blip>
          <a:srcRect b="7233" l="0" r="0" t="1667"/>
          <a:stretch/>
        </p:blipFill>
        <p:spPr>
          <a:xfrm>
            <a:off x="0" y="0"/>
            <a:ext cx="9144000" cy="5143500"/>
          </a:xfrm>
          <a:prstGeom prst="rect">
            <a:avLst/>
          </a:prstGeom>
          <a:noFill/>
          <a:ln>
            <a:noFill/>
          </a:ln>
        </p:spPr>
      </p:pic>
      <p:sp>
        <p:nvSpPr>
          <p:cNvPr id="208" name="Google Shape;208;p27"/>
          <p:cNvSpPr txBox="1"/>
          <p:nvPr/>
        </p:nvSpPr>
        <p:spPr>
          <a:xfrm>
            <a:off x="6346475" y="4826725"/>
            <a:ext cx="2194800" cy="58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Clr>
                <a:schemeClr val="dk1"/>
              </a:buClr>
              <a:buSzPts val="1100"/>
              <a:buFont typeface="Arial"/>
              <a:buNone/>
            </a:pPr>
            <a:r>
              <a:rPr lang="en" sz="900">
                <a:solidFill>
                  <a:schemeClr val="lt1"/>
                </a:solidFill>
                <a:latin typeface="Calibri"/>
                <a:ea typeface="Calibri"/>
                <a:cs typeface="Calibri"/>
                <a:sym typeface="Calibri"/>
              </a:rPr>
              <a:t>Landezine: Artistic Shade Structure 2021</a:t>
            </a:r>
            <a:endParaRPr sz="900">
              <a:solidFill>
                <a:schemeClr val="lt1"/>
              </a:solidFill>
              <a:latin typeface="Calibri"/>
              <a:ea typeface="Calibri"/>
              <a:cs typeface="Calibri"/>
              <a:sym typeface="Calibri"/>
            </a:endParaRPr>
          </a:p>
          <a:p>
            <a:pPr indent="0" lvl="0" marL="0" rtl="0" algn="l">
              <a:spcBef>
                <a:spcPts val="20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8"/>
          <p:cNvSpPr txBox="1"/>
          <p:nvPr/>
        </p:nvSpPr>
        <p:spPr>
          <a:xfrm>
            <a:off x="490325" y="469600"/>
            <a:ext cx="57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Aesthetics and participation</a:t>
            </a:r>
            <a:endParaRPr>
              <a:solidFill>
                <a:srgbClr val="7F6000"/>
              </a:solidFill>
              <a:latin typeface="Helvetica Neue Light"/>
              <a:ea typeface="Helvetica Neue Light"/>
              <a:cs typeface="Helvetica Neue Light"/>
              <a:sym typeface="Helvetica Neue Light"/>
            </a:endParaRPr>
          </a:p>
        </p:txBody>
      </p:sp>
      <p:sp>
        <p:nvSpPr>
          <p:cNvPr id="214" name="Google Shape;214;p28"/>
          <p:cNvSpPr txBox="1"/>
          <p:nvPr/>
        </p:nvSpPr>
        <p:spPr>
          <a:xfrm>
            <a:off x="490325" y="1044175"/>
            <a:ext cx="4783800" cy="3570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300">
                <a:solidFill>
                  <a:schemeClr val="dk1"/>
                </a:solidFill>
                <a:latin typeface="Helvetica Neue"/>
                <a:ea typeface="Helvetica Neue"/>
                <a:cs typeface="Helvetica Neue"/>
                <a:sym typeface="Helvetica Neue"/>
              </a:rPr>
              <a:t>There are different knowledges and understanding - between experts and the public.</a:t>
            </a:r>
            <a:endParaRPr sz="13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 sz="1300">
                <a:solidFill>
                  <a:schemeClr val="dk1"/>
                </a:solidFill>
                <a:latin typeface="Helvetica Neue"/>
                <a:ea typeface="Helvetica Neue"/>
                <a:cs typeface="Helvetica Neue"/>
                <a:sym typeface="Helvetica Neue"/>
              </a:rPr>
              <a:t>The public is not homogenous - there is multiple "publics".</a:t>
            </a:r>
            <a:endParaRPr sz="13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3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b="1" lang="en" sz="1300">
                <a:solidFill>
                  <a:schemeClr val="dk1"/>
                </a:solidFill>
                <a:latin typeface="Helvetica Neue"/>
                <a:ea typeface="Helvetica Neue"/>
                <a:cs typeface="Helvetica Neue"/>
                <a:sym typeface="Helvetica Neue"/>
              </a:rPr>
              <a:t>Why participation?</a:t>
            </a:r>
            <a:endParaRPr b="1" sz="13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 </a:t>
            </a:r>
            <a:endParaRPr sz="1300">
              <a:solidFill>
                <a:schemeClr val="dk1"/>
              </a:solidFill>
              <a:latin typeface="Helvetica Neue"/>
              <a:ea typeface="Helvetica Neue"/>
              <a:cs typeface="Helvetica Neue"/>
              <a:sym typeface="Helvetica Neue"/>
            </a:endParaRPr>
          </a:p>
          <a:p>
            <a:pPr indent="-311150" lvl="0" marL="457200" rtl="0" algn="l">
              <a:lnSpc>
                <a:spcPct val="115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To increase "good aesthetics" the feeling of the place and possibility make a difference is relevant</a:t>
            </a:r>
            <a:endParaRPr sz="1300">
              <a:solidFill>
                <a:schemeClr val="dk1"/>
              </a:solidFill>
              <a:latin typeface="Helvetica Neue"/>
              <a:ea typeface="Helvetica Neue"/>
              <a:cs typeface="Helvetica Neue"/>
              <a:sym typeface="Helvetica Neue"/>
            </a:endParaRPr>
          </a:p>
          <a:p>
            <a:pPr indent="-311150" lvl="1" marL="914400" rtl="0" algn="l">
              <a:lnSpc>
                <a:spcPct val="115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Impact of participation extends even among those who does not participate directly</a:t>
            </a:r>
            <a:endParaRPr sz="1300">
              <a:solidFill>
                <a:schemeClr val="dk1"/>
              </a:solidFill>
              <a:latin typeface="Helvetica Neue"/>
              <a:ea typeface="Helvetica Neue"/>
              <a:cs typeface="Helvetica Neue"/>
              <a:sym typeface="Helvetica Neue"/>
            </a:endParaRPr>
          </a:p>
          <a:p>
            <a:pPr indent="-311150" lvl="0" marL="457200" rtl="0" algn="l">
              <a:lnSpc>
                <a:spcPct val="115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Design or planning fits to the local context and create unique solutions</a:t>
            </a:r>
            <a:endParaRPr sz="1300">
              <a:solidFill>
                <a:schemeClr val="dk1"/>
              </a:solidFill>
              <a:latin typeface="Helvetica Neue"/>
              <a:ea typeface="Helvetica Neue"/>
              <a:cs typeface="Helvetica Neue"/>
              <a:sym typeface="Helvetica Neue"/>
            </a:endParaRPr>
          </a:p>
          <a:p>
            <a:pPr indent="-311150" lvl="0" marL="457200" rtl="0" algn="l">
              <a:lnSpc>
                <a:spcPct val="115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Increases sense of ownership, stewardship, and community</a:t>
            </a:r>
            <a:endParaRPr>
              <a:latin typeface="Helvetica Neue Light"/>
              <a:ea typeface="Helvetica Neue Light"/>
              <a:cs typeface="Helvetica Neue Light"/>
              <a:sym typeface="Helvetica Neue Light"/>
            </a:endParaRPr>
          </a:p>
        </p:txBody>
      </p:sp>
      <p:pic>
        <p:nvPicPr>
          <p:cNvPr id="215" name="Google Shape;215;p28"/>
          <p:cNvPicPr preferRelativeResize="0"/>
          <p:nvPr/>
        </p:nvPicPr>
        <p:blipFill>
          <a:blip r:embed="rId3">
            <a:alphaModFix/>
          </a:blip>
          <a:stretch>
            <a:fillRect/>
          </a:stretch>
        </p:blipFill>
        <p:spPr>
          <a:xfrm>
            <a:off x="5382287" y="2130350"/>
            <a:ext cx="3162550" cy="2626400"/>
          </a:xfrm>
          <a:prstGeom prst="rect">
            <a:avLst/>
          </a:prstGeom>
          <a:noFill/>
          <a:ln>
            <a:noFill/>
          </a:ln>
        </p:spPr>
      </p:pic>
      <p:pic>
        <p:nvPicPr>
          <p:cNvPr id="216" name="Google Shape;216;p28"/>
          <p:cNvPicPr preferRelativeResize="0"/>
          <p:nvPr/>
        </p:nvPicPr>
        <p:blipFill>
          <a:blip r:embed="rId4">
            <a:alphaModFix/>
          </a:blip>
          <a:stretch>
            <a:fillRect/>
          </a:stretch>
        </p:blipFill>
        <p:spPr>
          <a:xfrm>
            <a:off x="5461238" y="469600"/>
            <a:ext cx="3004627" cy="15844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9"/>
          <p:cNvSpPr txBox="1"/>
          <p:nvPr/>
        </p:nvSpPr>
        <p:spPr>
          <a:xfrm>
            <a:off x="490325" y="1118175"/>
            <a:ext cx="3012600" cy="365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Helvetica Neue"/>
                <a:ea typeface="Helvetica Neue"/>
                <a:cs typeface="Helvetica Neue"/>
                <a:sym typeface="Helvetica Neue"/>
              </a:rPr>
              <a:t>How to engage?</a:t>
            </a:r>
            <a:endParaRPr b="1">
              <a:solidFill>
                <a:schemeClr val="dk1"/>
              </a:solidFill>
              <a:latin typeface="Helvetica Neue"/>
              <a:ea typeface="Helvetica Neue"/>
              <a:cs typeface="Helvetica Neue"/>
              <a:sym typeface="Helvetica Neue"/>
            </a:endParaRPr>
          </a:p>
          <a:p>
            <a:pPr indent="-317500" lvl="0" marL="457200" rtl="0" algn="l">
              <a:lnSpc>
                <a:spcPct val="150000"/>
              </a:lnSpc>
              <a:spcBef>
                <a:spcPts val="1000"/>
              </a:spcBef>
              <a:spcAft>
                <a:spcPts val="0"/>
              </a:spcAft>
              <a:buClr>
                <a:schemeClr val="dk1"/>
              </a:buClr>
              <a:buSzPts val="1400"/>
              <a:buFont typeface="Helvetica Neue"/>
              <a:buAutoNum type="arabicPeriod"/>
            </a:pPr>
            <a:r>
              <a:rPr lang="en">
                <a:solidFill>
                  <a:schemeClr val="dk1"/>
                </a:solidFill>
                <a:latin typeface="Helvetica Neue"/>
                <a:ea typeface="Helvetica Neue"/>
                <a:cs typeface="Helvetica Neue"/>
                <a:sym typeface="Helvetica Neue"/>
              </a:rPr>
              <a:t>Start early, include many </a:t>
            </a:r>
            <a:endParaRPr>
              <a:solidFill>
                <a:schemeClr val="dk1"/>
              </a:solidFill>
              <a:latin typeface="Helvetica Neue"/>
              <a:ea typeface="Helvetica Neue"/>
              <a:cs typeface="Helvetica Neue"/>
              <a:sym typeface="Helvetica Neue"/>
            </a:endParaRPr>
          </a:p>
          <a:p>
            <a:pPr indent="-317500" lvl="0" marL="457200" rtl="0" algn="l">
              <a:lnSpc>
                <a:spcPct val="150000"/>
              </a:lnSpc>
              <a:spcBef>
                <a:spcPts val="0"/>
              </a:spcBef>
              <a:spcAft>
                <a:spcPts val="0"/>
              </a:spcAft>
              <a:buClr>
                <a:schemeClr val="dk1"/>
              </a:buClr>
              <a:buSzPts val="1400"/>
              <a:buFont typeface="Helvetica Neue"/>
              <a:buAutoNum type="arabicPeriod"/>
            </a:pPr>
            <a:r>
              <a:rPr lang="en">
                <a:solidFill>
                  <a:schemeClr val="dk1"/>
                </a:solidFill>
                <a:latin typeface="Helvetica Neue"/>
                <a:ea typeface="Helvetica Neue"/>
                <a:cs typeface="Helvetica Neue"/>
                <a:sym typeface="Helvetica Neue"/>
              </a:rPr>
              <a:t>Understandable information </a:t>
            </a:r>
            <a:endParaRPr>
              <a:solidFill>
                <a:schemeClr val="dk1"/>
              </a:solidFill>
              <a:latin typeface="Helvetica Neue"/>
              <a:ea typeface="Helvetica Neue"/>
              <a:cs typeface="Helvetica Neue"/>
              <a:sym typeface="Helvetica Neue"/>
            </a:endParaRPr>
          </a:p>
          <a:p>
            <a:pPr indent="-317500" lvl="0" marL="457200" rtl="0" algn="l">
              <a:lnSpc>
                <a:spcPct val="150000"/>
              </a:lnSpc>
              <a:spcBef>
                <a:spcPts val="0"/>
              </a:spcBef>
              <a:spcAft>
                <a:spcPts val="0"/>
              </a:spcAft>
              <a:buClr>
                <a:schemeClr val="dk1"/>
              </a:buClr>
              <a:buSzPts val="1400"/>
              <a:buFont typeface="Helvetica Neue"/>
              <a:buAutoNum type="arabicPeriod"/>
            </a:pPr>
            <a:r>
              <a:rPr lang="en">
                <a:solidFill>
                  <a:schemeClr val="dk1"/>
                </a:solidFill>
                <a:latin typeface="Helvetica Neue"/>
                <a:ea typeface="Helvetica Neue"/>
                <a:cs typeface="Helvetica Neue"/>
                <a:sym typeface="Helvetica Neue"/>
              </a:rPr>
              <a:t>Provide alternatives</a:t>
            </a:r>
            <a:endParaRPr>
              <a:solidFill>
                <a:schemeClr val="dk1"/>
              </a:solidFill>
              <a:latin typeface="Helvetica Neue"/>
              <a:ea typeface="Helvetica Neue"/>
              <a:cs typeface="Helvetica Neue"/>
              <a:sym typeface="Helvetica Neue"/>
            </a:endParaRPr>
          </a:p>
          <a:p>
            <a:pPr indent="-317500" lvl="0" marL="457200" rtl="0" algn="l">
              <a:lnSpc>
                <a:spcPct val="150000"/>
              </a:lnSpc>
              <a:spcBef>
                <a:spcPts val="0"/>
              </a:spcBef>
              <a:spcAft>
                <a:spcPts val="0"/>
              </a:spcAft>
              <a:buClr>
                <a:schemeClr val="dk1"/>
              </a:buClr>
              <a:buSzPts val="1400"/>
              <a:buFont typeface="Helvetica Neue"/>
              <a:buAutoNum type="arabicPeriod"/>
            </a:pPr>
            <a:r>
              <a:rPr lang="en">
                <a:solidFill>
                  <a:schemeClr val="dk1"/>
                </a:solidFill>
                <a:latin typeface="Helvetica Neue"/>
                <a:ea typeface="Helvetica Neue"/>
                <a:cs typeface="Helvetica Neue"/>
                <a:sym typeface="Helvetica Neue"/>
              </a:rPr>
              <a:t>Inviting feedback</a:t>
            </a:r>
            <a:endParaRPr>
              <a:solidFill>
                <a:schemeClr val="dk1"/>
              </a:solidFill>
              <a:latin typeface="Helvetica Neue"/>
              <a:ea typeface="Helvetica Neue"/>
              <a:cs typeface="Helvetica Neue"/>
              <a:sym typeface="Helvetica Neue"/>
            </a:endParaRPr>
          </a:p>
          <a:p>
            <a:pPr indent="-317500" lvl="0" marL="457200" rtl="0" algn="l">
              <a:lnSpc>
                <a:spcPct val="150000"/>
              </a:lnSpc>
              <a:spcBef>
                <a:spcPts val="0"/>
              </a:spcBef>
              <a:spcAft>
                <a:spcPts val="0"/>
              </a:spcAft>
              <a:buClr>
                <a:schemeClr val="dk1"/>
              </a:buClr>
              <a:buSzPts val="1400"/>
              <a:buFont typeface="Helvetica Neue"/>
              <a:buAutoNum type="arabicPeriod"/>
            </a:pPr>
            <a:r>
              <a:rPr lang="en">
                <a:solidFill>
                  <a:schemeClr val="dk1"/>
                </a:solidFill>
                <a:latin typeface="Helvetica Neue"/>
                <a:ea typeface="Helvetica Neue"/>
                <a:cs typeface="Helvetica Neue"/>
                <a:sym typeface="Helvetica Neue"/>
              </a:rPr>
              <a:t>Opportunities for participation</a:t>
            </a:r>
            <a:endParaRPr>
              <a:solidFill>
                <a:schemeClr val="dk1"/>
              </a:solidFill>
              <a:latin typeface="Helvetica Neue"/>
              <a:ea typeface="Helvetica Neue"/>
              <a:cs typeface="Helvetica Neue"/>
              <a:sym typeface="Helvetica Neue"/>
            </a:endParaRPr>
          </a:p>
          <a:p>
            <a:pPr indent="-317500" lvl="0" marL="457200" rtl="0" algn="l">
              <a:lnSpc>
                <a:spcPct val="150000"/>
              </a:lnSpc>
              <a:spcBef>
                <a:spcPts val="0"/>
              </a:spcBef>
              <a:spcAft>
                <a:spcPts val="0"/>
              </a:spcAft>
              <a:buClr>
                <a:schemeClr val="dk1"/>
              </a:buClr>
              <a:buSzPts val="1400"/>
              <a:buFont typeface="Helvetica Neue"/>
              <a:buAutoNum type="arabicPeriod"/>
            </a:pPr>
            <a:r>
              <a:rPr lang="en">
                <a:solidFill>
                  <a:schemeClr val="dk1"/>
                </a:solidFill>
                <a:latin typeface="Helvetica Neue"/>
                <a:ea typeface="Helvetica Neue"/>
                <a:cs typeface="Helvetica Neue"/>
                <a:sym typeface="Helvetica Neue"/>
              </a:rPr>
              <a:t>Attractiveness of engagement - why should I read this?</a:t>
            </a:r>
            <a:endParaRPr>
              <a:solidFill>
                <a:schemeClr val="dk1"/>
              </a:solidFill>
              <a:latin typeface="Helvetica Neue"/>
              <a:ea typeface="Helvetica Neue"/>
              <a:cs typeface="Helvetica Neue"/>
              <a:sym typeface="Helvetica Neue"/>
            </a:endParaRPr>
          </a:p>
          <a:p>
            <a:pPr indent="-317500" lvl="0" marL="457200" rtl="0" algn="l">
              <a:lnSpc>
                <a:spcPct val="150000"/>
              </a:lnSpc>
              <a:spcBef>
                <a:spcPts val="0"/>
              </a:spcBef>
              <a:spcAft>
                <a:spcPts val="0"/>
              </a:spcAft>
              <a:buClr>
                <a:schemeClr val="dk1"/>
              </a:buClr>
              <a:buSzPts val="1400"/>
              <a:buFont typeface="Helvetica Neue"/>
              <a:buAutoNum type="arabicPeriod"/>
            </a:pPr>
            <a:r>
              <a:rPr lang="en">
                <a:solidFill>
                  <a:schemeClr val="dk1"/>
                </a:solidFill>
                <a:latin typeface="Helvetica Neue"/>
                <a:ea typeface="Helvetica Neue"/>
                <a:cs typeface="Helvetica Neue"/>
                <a:sym typeface="Helvetica Neue"/>
              </a:rPr>
              <a:t>Small experiments</a:t>
            </a:r>
            <a:endParaRPr>
              <a:solidFill>
                <a:schemeClr val="dk1"/>
              </a:solidFill>
              <a:latin typeface="Helvetica Neue"/>
              <a:ea typeface="Helvetica Neue"/>
              <a:cs typeface="Helvetica Neue"/>
              <a:sym typeface="Helvetica Neue"/>
            </a:endParaRPr>
          </a:p>
          <a:p>
            <a:pPr indent="0" lvl="0" marL="0" rtl="0" algn="l">
              <a:spcBef>
                <a:spcPts val="0"/>
              </a:spcBef>
              <a:spcAft>
                <a:spcPts val="1000"/>
              </a:spcAft>
              <a:buNone/>
            </a:pPr>
            <a:r>
              <a:t/>
            </a:r>
            <a:endParaRPr b="1">
              <a:solidFill>
                <a:schemeClr val="dk1"/>
              </a:solidFill>
              <a:latin typeface="Helvetica Neue"/>
              <a:ea typeface="Helvetica Neue"/>
              <a:cs typeface="Helvetica Neue"/>
              <a:sym typeface="Helvetica Neue"/>
            </a:endParaRPr>
          </a:p>
        </p:txBody>
      </p:sp>
      <p:sp>
        <p:nvSpPr>
          <p:cNvPr id="222" name="Google Shape;222;p29"/>
          <p:cNvSpPr txBox="1"/>
          <p:nvPr/>
        </p:nvSpPr>
        <p:spPr>
          <a:xfrm>
            <a:off x="490325" y="517600"/>
            <a:ext cx="57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Aesthetics and participation</a:t>
            </a:r>
            <a:endParaRPr>
              <a:solidFill>
                <a:srgbClr val="7F6000"/>
              </a:solidFill>
              <a:latin typeface="Helvetica Neue Light"/>
              <a:ea typeface="Helvetica Neue Light"/>
              <a:cs typeface="Helvetica Neue Light"/>
              <a:sym typeface="Helvetica Neue Light"/>
            </a:endParaRPr>
          </a:p>
        </p:txBody>
      </p:sp>
      <p:pic>
        <p:nvPicPr>
          <p:cNvPr id="223" name="Google Shape;223;p29"/>
          <p:cNvPicPr preferRelativeResize="0"/>
          <p:nvPr/>
        </p:nvPicPr>
        <p:blipFill>
          <a:blip r:embed="rId3">
            <a:alphaModFix/>
          </a:blip>
          <a:stretch>
            <a:fillRect/>
          </a:stretch>
        </p:blipFill>
        <p:spPr>
          <a:xfrm>
            <a:off x="3666400" y="713750"/>
            <a:ext cx="5763300" cy="3842200"/>
          </a:xfrm>
          <a:prstGeom prst="rect">
            <a:avLst/>
          </a:prstGeom>
          <a:noFill/>
          <a:ln>
            <a:noFill/>
          </a:ln>
        </p:spPr>
      </p:pic>
      <p:sp>
        <p:nvSpPr>
          <p:cNvPr id="224" name="Google Shape;224;p29"/>
          <p:cNvSpPr txBox="1"/>
          <p:nvPr/>
        </p:nvSpPr>
        <p:spPr>
          <a:xfrm>
            <a:off x="3666400" y="4263450"/>
            <a:ext cx="2102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u="sng">
                <a:solidFill>
                  <a:schemeClr val="dk1"/>
                </a:solidFill>
                <a:hlinkClick r:id="rId4">
                  <a:extLst>
                    <a:ext uri="{A12FA001-AC4F-418D-AE19-62706E023703}">
                      <ahyp:hlinkClr val="tx"/>
                    </a:ext>
                  </a:extLst>
                </a:hlinkClick>
              </a:rPr>
              <a:t>https://statenskonstrad.se/konst/moving-plants/</a:t>
            </a:r>
            <a:endParaRPr sz="1000">
              <a:solidFill>
                <a:schemeClr val="dk1"/>
              </a:solidFill>
            </a:endParaRPr>
          </a:p>
        </p:txBody>
      </p:sp>
      <p:sp>
        <p:nvSpPr>
          <p:cNvPr id="225" name="Google Shape;225;p29"/>
          <p:cNvSpPr txBox="1"/>
          <p:nvPr/>
        </p:nvSpPr>
        <p:spPr>
          <a:xfrm>
            <a:off x="3666400" y="713750"/>
            <a:ext cx="5477700" cy="1294500"/>
          </a:xfrm>
          <a:prstGeom prst="rect">
            <a:avLst/>
          </a:prstGeom>
          <a:solidFill>
            <a:srgbClr val="FFFFFF">
              <a:alpha val="50620"/>
            </a:srgbClr>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Helvetica Neue"/>
                <a:ea typeface="Helvetica Neue"/>
                <a:cs typeface="Helvetica Neue"/>
                <a:sym typeface="Helvetica Neue"/>
              </a:rPr>
              <a:t>Case study in Hammarkullen, Gothenburg</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Light"/>
              <a:buChar char="-"/>
            </a:pPr>
            <a:r>
              <a:rPr lang="en">
                <a:solidFill>
                  <a:schemeClr val="dk1"/>
                </a:solidFill>
                <a:latin typeface="Helvetica Neue Light"/>
                <a:ea typeface="Helvetica Neue Light"/>
                <a:cs typeface="Helvetica Neue Light"/>
                <a:sym typeface="Helvetica Neue Light"/>
              </a:rPr>
              <a:t>Not all experts were included in early participation</a:t>
            </a:r>
            <a:endParaRPr>
              <a:solidFill>
                <a:schemeClr val="dk1"/>
              </a:solidFill>
              <a:latin typeface="Helvetica Neue Light"/>
              <a:ea typeface="Helvetica Neue Light"/>
              <a:cs typeface="Helvetica Neue Light"/>
              <a:sym typeface="Helvetica Neue Light"/>
            </a:endParaRPr>
          </a:p>
          <a:p>
            <a:pPr indent="-317500" lvl="0" marL="457200" rtl="0" algn="l">
              <a:spcBef>
                <a:spcPts val="0"/>
              </a:spcBef>
              <a:spcAft>
                <a:spcPts val="0"/>
              </a:spcAft>
              <a:buClr>
                <a:schemeClr val="dk1"/>
              </a:buClr>
              <a:buSzPts val="1400"/>
              <a:buFont typeface="Helvetica Neue Light"/>
              <a:buChar char="-"/>
            </a:pPr>
            <a:r>
              <a:rPr lang="en">
                <a:solidFill>
                  <a:schemeClr val="dk1"/>
                </a:solidFill>
                <a:latin typeface="Helvetica Neue Light"/>
                <a:ea typeface="Helvetica Neue Light"/>
                <a:cs typeface="Helvetica Neue Light"/>
                <a:sym typeface="Helvetica Neue Light"/>
              </a:rPr>
              <a:t>Experts did not provide always clear information</a:t>
            </a:r>
            <a:endParaRPr>
              <a:solidFill>
                <a:schemeClr val="dk1"/>
              </a:solidFill>
              <a:latin typeface="Helvetica Neue Light"/>
              <a:ea typeface="Helvetica Neue Light"/>
              <a:cs typeface="Helvetica Neue Light"/>
              <a:sym typeface="Helvetica Neue Light"/>
            </a:endParaRPr>
          </a:p>
          <a:p>
            <a:pPr indent="-317500" lvl="0" marL="457200" rtl="0" algn="l">
              <a:spcBef>
                <a:spcPts val="0"/>
              </a:spcBef>
              <a:spcAft>
                <a:spcPts val="0"/>
              </a:spcAft>
              <a:buClr>
                <a:schemeClr val="dk1"/>
              </a:buClr>
              <a:buSzPts val="1400"/>
              <a:buFont typeface="Helvetica Neue Light"/>
              <a:buChar char="-"/>
            </a:pPr>
            <a:r>
              <a:rPr lang="en">
                <a:solidFill>
                  <a:schemeClr val="dk1"/>
                </a:solidFill>
                <a:latin typeface="Helvetica Neue Light"/>
                <a:ea typeface="Helvetica Neue Light"/>
                <a:cs typeface="Helvetica Neue Light"/>
                <a:sym typeface="Helvetica Neue Light"/>
              </a:rPr>
              <a:t>The matter of different knowledges created at some level barriers</a:t>
            </a:r>
            <a:endParaRPr>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29" name="Shape 229"/>
        <p:cNvGrpSpPr/>
        <p:nvPr/>
      </p:nvGrpSpPr>
      <p:grpSpPr>
        <a:xfrm>
          <a:off x="0" y="0"/>
          <a:ext cx="0" cy="0"/>
          <a:chOff x="0" y="0"/>
          <a:chExt cx="0" cy="0"/>
        </a:xfrm>
      </p:grpSpPr>
      <p:sp>
        <p:nvSpPr>
          <p:cNvPr id="230" name="Google Shape;230;p30"/>
          <p:cNvSpPr txBox="1"/>
          <p:nvPr>
            <p:ph idx="1" type="subTitle"/>
          </p:nvPr>
        </p:nvSpPr>
        <p:spPr>
          <a:xfrm>
            <a:off x="311700" y="21754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1"/>
          <p:cNvSpPr txBox="1"/>
          <p:nvPr/>
        </p:nvSpPr>
        <p:spPr>
          <a:xfrm>
            <a:off x="490325" y="144775"/>
            <a:ext cx="57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Literature</a:t>
            </a:r>
            <a:endParaRPr>
              <a:solidFill>
                <a:srgbClr val="7F6000"/>
              </a:solidFill>
              <a:latin typeface="Helvetica Neue Light"/>
              <a:ea typeface="Helvetica Neue Light"/>
              <a:cs typeface="Helvetica Neue Light"/>
              <a:sym typeface="Helvetica Neue Light"/>
            </a:endParaRPr>
          </a:p>
        </p:txBody>
      </p:sp>
      <p:sp>
        <p:nvSpPr>
          <p:cNvPr id="236" name="Google Shape;236;p31"/>
          <p:cNvSpPr txBox="1"/>
          <p:nvPr/>
        </p:nvSpPr>
        <p:spPr>
          <a:xfrm>
            <a:off x="0" y="544975"/>
            <a:ext cx="9144000" cy="4521600"/>
          </a:xfrm>
          <a:prstGeom prst="rect">
            <a:avLst/>
          </a:prstGeom>
          <a:noFill/>
          <a:ln>
            <a:noFill/>
          </a:ln>
        </p:spPr>
        <p:txBody>
          <a:bodyPr anchorCtr="0" anchor="t" bIns="91425" lIns="91425" spcFirstLastPara="1" rIns="91425" wrap="square" tIns="91425">
            <a:spAutoFit/>
          </a:bodyPr>
          <a:lstStyle/>
          <a:p>
            <a:pPr indent="-285750" lvl="0" marL="457200" rtl="0" algn="l">
              <a:spcBef>
                <a:spcPts val="0"/>
              </a:spcBef>
              <a:spcAft>
                <a:spcPts val="0"/>
              </a:spcAft>
              <a:buSzPts val="900"/>
              <a:buFont typeface="Helvetica Neue"/>
              <a:buChar char="-"/>
            </a:pPr>
            <a:r>
              <a:rPr lang="en" sz="900">
                <a:latin typeface="Helvetica Neue"/>
                <a:ea typeface="Helvetica Neue"/>
                <a:cs typeface="Helvetica Neue"/>
                <a:sym typeface="Helvetica Neue"/>
              </a:rPr>
              <a:t>Tom Friedman ‘Looking up’ </a:t>
            </a:r>
            <a:r>
              <a:rPr lang="en" sz="900" u="sng">
                <a:solidFill>
                  <a:schemeClr val="hlink"/>
                </a:solidFill>
                <a:latin typeface="Helvetica Neue"/>
                <a:ea typeface="Helvetica Neue"/>
                <a:cs typeface="Helvetica Neue"/>
                <a:sym typeface="Helvetica Neue"/>
                <a:hlinkClick r:id="rId3"/>
              </a:rPr>
              <a:t>https://www.luhringaugustine.com/highlights/tom-friedman-looking-up</a:t>
            </a:r>
            <a:endParaRPr sz="900">
              <a:latin typeface="Helvetica Neue"/>
              <a:ea typeface="Helvetica Neue"/>
              <a:cs typeface="Helvetica Neue"/>
              <a:sym typeface="Helvetica Neue"/>
            </a:endParaRPr>
          </a:p>
          <a:p>
            <a:pPr indent="-285750" lvl="0" marL="457200" rtl="0" algn="l">
              <a:spcBef>
                <a:spcPts val="0"/>
              </a:spcBef>
              <a:spcAft>
                <a:spcPts val="0"/>
              </a:spcAft>
              <a:buSzPts val="900"/>
              <a:buFont typeface="Helvetica Neue"/>
              <a:buChar char="-"/>
            </a:pPr>
            <a:r>
              <a:rPr lang="en" sz="900" u="sng">
                <a:solidFill>
                  <a:schemeClr val="accent5"/>
                </a:solidFill>
                <a:latin typeface="Helvetica Neue"/>
                <a:ea typeface="Helvetica Neue"/>
                <a:cs typeface="Helvetica Neue"/>
                <a:sym typeface="Helvetica Neue"/>
                <a:hlinkClick r:id="rId4">
                  <a:extLst>
                    <a:ext uri="{A12FA001-AC4F-418D-AE19-62706E023703}">
                      <ahyp:hlinkClr val="tx"/>
                    </a:ext>
                  </a:extLst>
                </a:hlinkClick>
              </a:rPr>
              <a:t>https://www.ornamo.fi/projekti/taidekayttoon/</a:t>
            </a:r>
            <a:endParaRPr sz="900">
              <a:solidFill>
                <a:srgbClr val="434343"/>
              </a:solidFill>
              <a:latin typeface="Helvetica Neue"/>
              <a:ea typeface="Helvetica Neue"/>
              <a:cs typeface="Helvetica Neue"/>
              <a:sym typeface="Helvetica Neue"/>
            </a:endParaRPr>
          </a:p>
          <a:p>
            <a:pPr indent="-285750" lvl="0" marL="457200" rtl="0" algn="l">
              <a:lnSpc>
                <a:spcPct val="115000"/>
              </a:lnSpc>
              <a:spcBef>
                <a:spcPts val="0"/>
              </a:spcBef>
              <a:spcAft>
                <a:spcPts val="0"/>
              </a:spcAft>
              <a:buSzPts val="900"/>
              <a:buFont typeface="Helvetica Neue"/>
              <a:buChar char="-"/>
            </a:pPr>
            <a:r>
              <a:rPr lang="en" sz="900" u="sng">
                <a:solidFill>
                  <a:schemeClr val="accent5"/>
                </a:solidFill>
                <a:latin typeface="Helvetica Neue"/>
                <a:ea typeface="Helvetica Neue"/>
                <a:cs typeface="Helvetica Neue"/>
                <a:sym typeface="Helvetica Neue"/>
                <a:hlinkClick r:id="rId5">
                  <a:extLst>
                    <a:ext uri="{A12FA001-AC4F-418D-AE19-62706E023703}">
                      <ahyp:hlinkClr val="tx"/>
                    </a:ext>
                  </a:extLst>
                </a:hlinkClick>
              </a:rPr>
              <a:t>https://brill.com/view/book/edcoll/9789460911224/BP000011.xml</a:t>
            </a:r>
            <a:endParaRPr sz="900">
              <a:solidFill>
                <a:srgbClr val="434343"/>
              </a:solidFill>
              <a:latin typeface="Helvetica Neue"/>
              <a:ea typeface="Helvetica Neue"/>
              <a:cs typeface="Helvetica Neue"/>
              <a:sym typeface="Helvetica Neue"/>
            </a:endParaRPr>
          </a:p>
          <a:p>
            <a:pPr indent="-285750" lvl="0" marL="457200" rtl="0" algn="l">
              <a:spcBef>
                <a:spcPts val="0"/>
              </a:spcBef>
              <a:spcAft>
                <a:spcPts val="0"/>
              </a:spcAft>
              <a:buSzPts val="900"/>
              <a:buFont typeface="Helvetica Neue"/>
              <a:buChar char="-"/>
            </a:pPr>
            <a:r>
              <a:rPr lang="en" sz="900">
                <a:latin typeface="Helvetica Neue"/>
                <a:ea typeface="Helvetica Neue"/>
                <a:cs typeface="Helvetica Neue"/>
                <a:sym typeface="Helvetica Neue"/>
              </a:rPr>
              <a:t>The handbook of the percent for art principle in Finland</a:t>
            </a:r>
            <a:endParaRPr sz="900">
              <a:latin typeface="Helvetica Neue"/>
              <a:ea typeface="Helvetica Neue"/>
              <a:cs typeface="Helvetica Neue"/>
              <a:sym typeface="Helvetica Neue"/>
            </a:endParaRPr>
          </a:p>
          <a:p>
            <a:pPr indent="-285750" lvl="0" marL="457200" rtl="0" algn="l">
              <a:lnSpc>
                <a:spcPct val="115000"/>
              </a:lnSpc>
              <a:spcBef>
                <a:spcPts val="0"/>
              </a:spcBef>
              <a:spcAft>
                <a:spcPts val="0"/>
              </a:spcAft>
              <a:buSzPts val="900"/>
              <a:buFont typeface="Helvetica Neue"/>
              <a:buChar char="-"/>
            </a:pPr>
            <a:r>
              <a:rPr lang="en" sz="900">
                <a:solidFill>
                  <a:schemeClr val="dk1"/>
                </a:solidFill>
                <a:latin typeface="Helvetica Neue"/>
                <a:ea typeface="Helvetica Neue"/>
                <a:cs typeface="Helvetica Neue"/>
                <a:sym typeface="Helvetica Neue"/>
              </a:rPr>
              <a:t>WANG CHENHUI ‘Public art has more than aesthetic value’ | 2020-06-16 </a:t>
            </a:r>
            <a:r>
              <a:rPr lang="en" sz="900" u="sng">
                <a:solidFill>
                  <a:schemeClr val="hlink"/>
                </a:solidFill>
                <a:latin typeface="Helvetica Neue"/>
                <a:ea typeface="Helvetica Neue"/>
                <a:cs typeface="Helvetica Neue"/>
                <a:sym typeface="Helvetica Neue"/>
                <a:hlinkClick r:id="rId6"/>
              </a:rPr>
              <a:t>http://www.csstoday.com/Item/7966.aspx</a:t>
            </a:r>
            <a:endParaRPr sz="900">
              <a:solidFill>
                <a:schemeClr val="dk1"/>
              </a:solidFill>
              <a:latin typeface="Helvetica Neue"/>
              <a:ea typeface="Helvetica Neue"/>
              <a:cs typeface="Helvetica Neue"/>
              <a:sym typeface="Helvetica Neue"/>
            </a:endParaRPr>
          </a:p>
          <a:p>
            <a:pPr indent="-285750" lvl="0" marL="457200" rtl="0" algn="l">
              <a:lnSpc>
                <a:spcPct val="115000"/>
              </a:lnSpc>
              <a:spcBef>
                <a:spcPts val="0"/>
              </a:spcBef>
              <a:spcAft>
                <a:spcPts val="0"/>
              </a:spcAft>
              <a:buClr>
                <a:schemeClr val="dk1"/>
              </a:buClr>
              <a:buSzPts val="900"/>
              <a:buFont typeface="Helvetica Neue"/>
              <a:buChar char="-"/>
            </a:pPr>
            <a:r>
              <a:rPr lang="en" sz="900" u="sng">
                <a:solidFill>
                  <a:schemeClr val="hlink"/>
                </a:solidFill>
                <a:latin typeface="Helvetica Neue"/>
                <a:ea typeface="Helvetica Neue"/>
                <a:cs typeface="Helvetica Neue"/>
                <a:sym typeface="Helvetica Neue"/>
                <a:hlinkClick r:id="rId7"/>
              </a:rPr>
              <a:t>https://www.researchgate.net/publication/344986936_Shifting_Sensibilities_Architecture_and_the_Aesthetics_of_the_City</a:t>
            </a:r>
            <a:endParaRPr sz="900" u="sng">
              <a:solidFill>
                <a:schemeClr val="hlink"/>
              </a:solidFill>
              <a:latin typeface="Helvetica Neue"/>
              <a:ea typeface="Helvetica Neue"/>
              <a:cs typeface="Helvetica Neue"/>
              <a:sym typeface="Helvetica Neue"/>
            </a:endParaRPr>
          </a:p>
          <a:p>
            <a:pPr indent="-285750" lvl="0" marL="457200" rtl="0" algn="l">
              <a:lnSpc>
                <a:spcPct val="115000"/>
              </a:lnSpc>
              <a:spcBef>
                <a:spcPts val="0"/>
              </a:spcBef>
              <a:spcAft>
                <a:spcPts val="0"/>
              </a:spcAft>
              <a:buClr>
                <a:schemeClr val="dk1"/>
              </a:buClr>
              <a:buSzPts val="900"/>
              <a:buFont typeface="Helvetica Neue"/>
              <a:buChar char="-"/>
            </a:pPr>
            <a:r>
              <a:rPr lang="en" sz="900" u="sng">
                <a:solidFill>
                  <a:schemeClr val="hlink"/>
                </a:solidFill>
                <a:latin typeface="Helvetica Neue"/>
                <a:ea typeface="Helvetica Neue"/>
                <a:cs typeface="Helvetica Neue"/>
                <a:sym typeface="Helvetica Neue"/>
                <a:hlinkClick r:id="rId8"/>
              </a:rPr>
              <a:t>https://www.designingbuildings.co.uk/wiki/Aesthetics_and_architecture</a:t>
            </a:r>
            <a:endParaRPr sz="900" u="sng">
              <a:solidFill>
                <a:schemeClr val="hlink"/>
              </a:solidFill>
              <a:latin typeface="Helvetica Neue"/>
              <a:ea typeface="Helvetica Neue"/>
              <a:cs typeface="Helvetica Neue"/>
              <a:sym typeface="Helvetica Neue"/>
            </a:endParaRPr>
          </a:p>
          <a:p>
            <a:pPr indent="-285750" lvl="0" marL="457200" rtl="0" algn="l">
              <a:lnSpc>
                <a:spcPct val="115000"/>
              </a:lnSpc>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https://www.ripublication.com/irph/ijert_spl17/ijertv10n1spl_33.pdf</a:t>
            </a:r>
            <a:endParaRPr sz="900">
              <a:solidFill>
                <a:schemeClr val="dk1"/>
              </a:solidFill>
              <a:latin typeface="Helvetica Neue"/>
              <a:ea typeface="Helvetica Neue"/>
              <a:cs typeface="Helvetica Neue"/>
              <a:sym typeface="Helvetica Neue"/>
            </a:endParaRPr>
          </a:p>
          <a:p>
            <a:pPr indent="-285750" lvl="0" marL="457200" rtl="0" algn="l">
              <a:lnSpc>
                <a:spcPct val="100000"/>
              </a:lnSpc>
              <a:spcBef>
                <a:spcPts val="0"/>
              </a:spcBef>
              <a:spcAft>
                <a:spcPts val="0"/>
              </a:spcAft>
              <a:buClr>
                <a:schemeClr val="dk1"/>
              </a:buClr>
              <a:buSzPts val="900"/>
              <a:buFont typeface="Helvetica Neue"/>
              <a:buChar char="-"/>
            </a:pPr>
            <a:r>
              <a:rPr lang="en" sz="900">
                <a:solidFill>
                  <a:schemeClr val="dk1"/>
                </a:solidFill>
                <a:highlight>
                  <a:schemeClr val="lt1"/>
                </a:highlight>
                <a:latin typeface="Helvetica Neue"/>
                <a:ea typeface="Helvetica Neue"/>
                <a:cs typeface="Helvetica Neue"/>
                <a:sym typeface="Helvetica Neue"/>
              </a:rPr>
              <a:t>Paetzold, Heinz- Diogenes (English ed.), 2012-02, Vol.59 (1-2), p.63-72</a:t>
            </a:r>
            <a:endParaRPr sz="900">
              <a:solidFill>
                <a:schemeClr val="dk1"/>
              </a:solidFill>
              <a:highlight>
                <a:schemeClr val="lt1"/>
              </a:highlight>
              <a:latin typeface="Helvetica Neue"/>
              <a:ea typeface="Helvetica Neue"/>
              <a:cs typeface="Helvetica Neue"/>
              <a:sym typeface="Helvetica Neue"/>
            </a:endParaRPr>
          </a:p>
          <a:p>
            <a:pPr indent="-285750" lvl="0" marL="457200" rtl="0" algn="l">
              <a:lnSpc>
                <a:spcPct val="100000"/>
              </a:lnSpc>
              <a:spcBef>
                <a:spcPts val="0"/>
              </a:spcBef>
              <a:spcAft>
                <a:spcPts val="0"/>
              </a:spcAft>
              <a:buClr>
                <a:schemeClr val="dk1"/>
              </a:buClr>
              <a:buSzPts val="900"/>
              <a:buFont typeface="Helvetica Neue"/>
              <a:buChar char="-"/>
            </a:pPr>
            <a:r>
              <a:rPr lang="en" sz="900">
                <a:solidFill>
                  <a:schemeClr val="dk1"/>
                </a:solidFill>
                <a:highlight>
                  <a:schemeClr val="lt1"/>
                </a:highlight>
                <a:latin typeface="Helvetica Neue"/>
                <a:ea typeface="Helvetica Neue"/>
                <a:cs typeface="Helvetica Neue"/>
                <a:sym typeface="Helvetica Neue"/>
              </a:rPr>
              <a:t>Ball, K. et al. (2001). Perceived Environmental Aesthetics and Convenience and Company Are Associated with Walking for Exercise among Australian Adults. Preventive Medicine 33(5) 434-440.</a:t>
            </a:r>
            <a:endParaRPr sz="900">
              <a:solidFill>
                <a:schemeClr val="dk1"/>
              </a:solidFill>
              <a:highlight>
                <a:schemeClr val="lt1"/>
              </a:highlight>
              <a:latin typeface="Helvetica Neue"/>
              <a:ea typeface="Helvetica Neue"/>
              <a:cs typeface="Helvetica Neue"/>
              <a:sym typeface="Helvetica Neue"/>
            </a:endParaRPr>
          </a:p>
          <a:p>
            <a:pPr indent="-285750" lvl="0" marL="457200" rtl="0" algn="l">
              <a:lnSpc>
                <a:spcPct val="100000"/>
              </a:lnSpc>
              <a:spcBef>
                <a:spcPts val="0"/>
              </a:spcBef>
              <a:spcAft>
                <a:spcPts val="0"/>
              </a:spcAft>
              <a:buClr>
                <a:schemeClr val="dk1"/>
              </a:buClr>
              <a:buSzPts val="900"/>
              <a:buFont typeface="Helvetica Neue"/>
              <a:buChar char="-"/>
            </a:pPr>
            <a:r>
              <a:rPr lang="en" sz="900">
                <a:solidFill>
                  <a:schemeClr val="dk1"/>
                </a:solidFill>
                <a:highlight>
                  <a:schemeClr val="lt1"/>
                </a:highlight>
                <a:latin typeface="Helvetica Neue"/>
                <a:ea typeface="Helvetica Neue"/>
                <a:cs typeface="Helvetica Neue"/>
                <a:sym typeface="Helvetica Neue"/>
              </a:rPr>
              <a:t>Kaplan, R. Kaplan, S. Ryan, R. (1998) With people in mind : design and management of everyday nature. Island press.</a:t>
            </a:r>
            <a:endParaRPr sz="900">
              <a:solidFill>
                <a:schemeClr val="dk1"/>
              </a:solidFill>
              <a:highlight>
                <a:schemeClr val="lt1"/>
              </a:highlight>
              <a:latin typeface="Helvetica Neue"/>
              <a:ea typeface="Helvetica Neue"/>
              <a:cs typeface="Helvetica Neue"/>
              <a:sym typeface="Helvetica Neue"/>
            </a:endParaRPr>
          </a:p>
          <a:p>
            <a:pPr indent="-285750" lvl="0" marL="457200" rtl="0" algn="l">
              <a:lnSpc>
                <a:spcPct val="100000"/>
              </a:lnSpc>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Aesthetic Preference as Starting Point for Citizen Dialogues on Urban Design: Stories from Hammarkullen, Gothenburg (Brita Fladvad Nielsen, Ruth Woods and Wenche Lerme) </a:t>
            </a:r>
            <a:endParaRPr sz="900">
              <a:solidFill>
                <a:schemeClr val="dk1"/>
              </a:solidFill>
              <a:latin typeface="Helvetica Neue"/>
              <a:ea typeface="Helvetica Neue"/>
              <a:cs typeface="Helvetica Neue"/>
              <a:sym typeface="Helvetica Neue"/>
            </a:endParaRPr>
          </a:p>
          <a:p>
            <a:pPr indent="-285750" lvl="0" marL="457200" rtl="0" algn="l">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Booth and Hiss (1991): Residential Landscape Architecture, Design Process for Private Residence</a:t>
            </a:r>
            <a:endParaRPr sz="900">
              <a:solidFill>
                <a:schemeClr val="dk1"/>
              </a:solidFill>
              <a:latin typeface="Helvetica Neue"/>
              <a:ea typeface="Helvetica Neue"/>
              <a:cs typeface="Helvetica Neue"/>
              <a:sym typeface="Helvetica Neue"/>
            </a:endParaRPr>
          </a:p>
          <a:p>
            <a:pPr indent="-285750" lvl="0" marL="457200" rtl="0" algn="l">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Akhir, Sakip, Abbas,Othman (2018). Literature Survey on How Planting Composition Influence Visual Preferences: A Campus Landscape Setting. The Journal of Social Sciences Research. Special Issue, 6, pp: 783-790, 2018. ISSN(e): 2411-9458, ISSN(p): 2431-6670</a:t>
            </a:r>
            <a:endParaRPr sz="900">
              <a:solidFill>
                <a:schemeClr val="dk1"/>
              </a:solidFill>
              <a:latin typeface="Helvetica Neue"/>
              <a:ea typeface="Helvetica Neue"/>
              <a:cs typeface="Helvetica Neue"/>
              <a:sym typeface="Helvetica Neue"/>
            </a:endParaRPr>
          </a:p>
          <a:p>
            <a:pPr indent="-285750" lvl="0" marL="457200" rtl="0" algn="l">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Nasar J.L. (1998) The Evaluative Image of the City. Thousand Oaks, California: Sage Publications, Inc.</a:t>
            </a:r>
            <a:endParaRPr sz="900">
              <a:solidFill>
                <a:schemeClr val="dk1"/>
              </a:solidFill>
              <a:latin typeface="Helvetica Neue"/>
              <a:ea typeface="Helvetica Neue"/>
              <a:cs typeface="Helvetica Neue"/>
              <a:sym typeface="Helvetica Neue"/>
            </a:endParaRPr>
          </a:p>
          <a:p>
            <a:pPr indent="-285750" lvl="0" marL="457200" rtl="0" algn="l">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Noriah, O., Mohamed, N., Ariffin, M. H., Mohd, A. W. R. (2015). Landscape visual studies in urban setting and its relationship in motivational theory. Procedia - Social and Behavioral Sciences, 170: 442-51.</a:t>
            </a:r>
            <a:endParaRPr sz="900">
              <a:solidFill>
                <a:schemeClr val="dk1"/>
              </a:solidFill>
              <a:latin typeface="Helvetica Neue"/>
              <a:ea typeface="Helvetica Neue"/>
              <a:cs typeface="Helvetica Neue"/>
              <a:sym typeface="Helvetica Neue"/>
            </a:endParaRPr>
          </a:p>
          <a:p>
            <a:pPr indent="-285750" lvl="0" marL="457200" rtl="0" algn="l">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Owen, N. et al. (2004). Understanding environmental influences on walking: Review and research agenda. American Journal of Preventive Medicine 27(1): 67-76.</a:t>
            </a:r>
            <a:endParaRPr sz="900">
              <a:solidFill>
                <a:schemeClr val="dk1"/>
              </a:solidFill>
              <a:latin typeface="Helvetica Neue"/>
              <a:ea typeface="Helvetica Neue"/>
              <a:cs typeface="Helvetica Neue"/>
              <a:sym typeface="Helvetica Neue"/>
            </a:endParaRPr>
          </a:p>
          <a:p>
            <a:pPr indent="-285750" lvl="0" marL="457200" rtl="0" algn="l">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Pikora, T. et al. (2003). Developing a framework for assessment of the environmental determinants of walking and cycling. Social Science &amp; Medicine 56(8): 1693-1703</a:t>
            </a:r>
            <a:endParaRPr sz="900">
              <a:solidFill>
                <a:schemeClr val="dk1"/>
              </a:solidFill>
              <a:latin typeface="Helvetica Neue"/>
              <a:ea typeface="Helvetica Neue"/>
              <a:cs typeface="Helvetica Neue"/>
              <a:sym typeface="Helvetica Neue"/>
            </a:endParaRPr>
          </a:p>
          <a:p>
            <a:pPr indent="-285750" lvl="0" marL="457200" rtl="0" algn="l">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Mertens, L., Van Dyck, D., Ghekiere, A. et al. (2016). Which environmental factors most strongly influence a street’s appeal for bicycle transport among adults? A conjoint study using manipulated photographs. International Journal of Health Geographics 15, 31.</a:t>
            </a:r>
            <a:endParaRPr sz="900">
              <a:solidFill>
                <a:schemeClr val="dk1"/>
              </a:solidFill>
              <a:latin typeface="Helvetica Neue"/>
              <a:ea typeface="Helvetica Neue"/>
              <a:cs typeface="Helvetica Neue"/>
              <a:sym typeface="Helvetica Neue"/>
            </a:endParaRPr>
          </a:p>
          <a:p>
            <a:pPr indent="-285750" lvl="0" marL="457200" rtl="0" algn="l">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Wang, R., Zhao, J., Meitner M. J., Hu Y., Xu, X. (2019). Characteristics of urban green spaces in relation to aesthetic preference and stress recovery. Urban Forestry &amp; Urban Greening 41 (2019) p. 6-13. </a:t>
            </a:r>
            <a:endParaRPr sz="900">
              <a:solidFill>
                <a:schemeClr val="dk1"/>
              </a:solidFill>
              <a:latin typeface="Helvetica Neue"/>
              <a:ea typeface="Helvetica Neue"/>
              <a:cs typeface="Helvetica Neue"/>
              <a:sym typeface="Helvetica Neue"/>
            </a:endParaRPr>
          </a:p>
          <a:p>
            <a:pPr indent="-285750" lvl="0" marL="457200" rtl="0" algn="l">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Van der Berg, A.E., Jorgensen, A., Wilson, E.R (2014). Evaluating restoration in urban green spaces: does setting type make a difference? Landsc. Urban Plan 127, 173-181.</a:t>
            </a:r>
            <a:endParaRPr sz="900">
              <a:solidFill>
                <a:schemeClr val="dk1"/>
              </a:solidFill>
              <a:latin typeface="Helvetica Neue"/>
              <a:ea typeface="Helvetica Neue"/>
              <a:cs typeface="Helvetica Neue"/>
              <a:sym typeface="Helvetica Neue"/>
            </a:endParaRPr>
          </a:p>
          <a:p>
            <a:pPr indent="-285750" lvl="0" marL="457200" rtl="0" algn="l">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Wilson, E. O. (1984). Biophilia. Harvard University Press, Cambridge, USA.</a:t>
            </a:r>
            <a:endParaRPr sz="900">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373888" y="0"/>
            <a:ext cx="10175085" cy="5143500"/>
          </a:xfrm>
          <a:prstGeom prst="rect">
            <a:avLst/>
          </a:prstGeom>
          <a:noFill/>
          <a:ln>
            <a:noFill/>
          </a:ln>
        </p:spPr>
      </p:pic>
      <p:sp>
        <p:nvSpPr>
          <p:cNvPr id="63" name="Google Shape;63;p14"/>
          <p:cNvSpPr txBox="1"/>
          <p:nvPr/>
        </p:nvSpPr>
        <p:spPr>
          <a:xfrm>
            <a:off x="185200" y="229875"/>
            <a:ext cx="2735400" cy="389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Architectural Aesthetic Features:</a:t>
            </a:r>
            <a:endParaRPr>
              <a:solidFill>
                <a:srgbClr val="7F6000"/>
              </a:solidFill>
              <a:latin typeface="Helvetica Neue Light"/>
              <a:ea typeface="Helvetica Neue Light"/>
              <a:cs typeface="Helvetica Neue Light"/>
              <a:sym typeface="Helvetica Neue Light"/>
            </a:endParaRPr>
          </a:p>
          <a:p>
            <a:pPr indent="0" lvl="0" marL="0" rtl="0" algn="just">
              <a:lnSpc>
                <a:spcPct val="115000"/>
              </a:lnSpc>
              <a:spcBef>
                <a:spcPts val="1200"/>
              </a:spcBef>
              <a:spcAft>
                <a:spcPts val="0"/>
              </a:spcAft>
              <a:buNone/>
            </a:pPr>
            <a:r>
              <a:rPr lang="en">
                <a:solidFill>
                  <a:schemeClr val="dk1"/>
                </a:solidFill>
                <a:latin typeface="Calibri"/>
                <a:ea typeface="Calibri"/>
                <a:cs typeface="Calibri"/>
                <a:sym typeface="Calibri"/>
              </a:rPr>
              <a:t>Architecture is counted as visual art since it uses sensory elements such as color, size, shape, balance, texture, unity, contrast, context… to be created. But what does aesthetic architecture mean and how can it be evaluated?</a:t>
            </a:r>
            <a:endParaRPr>
              <a:solidFill>
                <a:schemeClr val="dk1"/>
              </a:solidFill>
              <a:latin typeface="Calibri"/>
              <a:ea typeface="Calibri"/>
              <a:cs typeface="Calibri"/>
              <a:sym typeface="Calibri"/>
            </a:endParaRPr>
          </a:p>
          <a:p>
            <a:pPr indent="0" lvl="0" marL="0" rtl="0" algn="just">
              <a:lnSpc>
                <a:spcPct val="115000"/>
              </a:lnSpc>
              <a:spcBef>
                <a:spcPts val="1200"/>
              </a:spcBef>
              <a:spcAft>
                <a:spcPts val="0"/>
              </a:spcAft>
              <a:buClr>
                <a:schemeClr val="dk1"/>
              </a:buClr>
              <a:buSzPts val="1100"/>
              <a:buFont typeface="Arial"/>
              <a:buNone/>
            </a:pPr>
            <a:r>
              <a:t/>
            </a:r>
            <a:endParaRPr sz="1600">
              <a:solidFill>
                <a:schemeClr val="dk1"/>
              </a:solidFill>
            </a:endParaRPr>
          </a:p>
          <a:p>
            <a:pPr indent="0" lvl="0" marL="0" rtl="0" algn="just">
              <a:lnSpc>
                <a:spcPct val="115000"/>
              </a:lnSpc>
              <a:spcBef>
                <a:spcPts val="120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solidFill>
                <a:srgbClr val="7F6000"/>
              </a:solidFill>
              <a:latin typeface="Helvetica Neue Light"/>
              <a:ea typeface="Helvetica Neue Light"/>
              <a:cs typeface="Helvetica Neue Light"/>
              <a:sym typeface="Helvetica Neue Light"/>
            </a:endParaRPr>
          </a:p>
        </p:txBody>
      </p:sp>
      <p:sp>
        <p:nvSpPr>
          <p:cNvPr id="64" name="Google Shape;64;p14"/>
          <p:cNvSpPr txBox="1"/>
          <p:nvPr/>
        </p:nvSpPr>
        <p:spPr>
          <a:xfrm>
            <a:off x="322200" y="874500"/>
            <a:ext cx="215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8" name="Shape 68"/>
        <p:cNvGrpSpPr/>
        <p:nvPr/>
      </p:nvGrpSpPr>
      <p:grpSpPr>
        <a:xfrm>
          <a:off x="0" y="0"/>
          <a:ext cx="0" cy="0"/>
          <a:chOff x="0" y="0"/>
          <a:chExt cx="0" cy="0"/>
        </a:xfrm>
      </p:grpSpPr>
      <p:sp>
        <p:nvSpPr>
          <p:cNvPr id="69" name="Google Shape;69;p15"/>
          <p:cNvSpPr txBox="1"/>
          <p:nvPr/>
        </p:nvSpPr>
        <p:spPr>
          <a:xfrm>
            <a:off x="322200" y="874500"/>
            <a:ext cx="215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70" name="Google Shape;70;p15"/>
          <p:cNvPicPr preferRelativeResize="0"/>
          <p:nvPr/>
        </p:nvPicPr>
        <p:blipFill>
          <a:blip r:embed="rId3">
            <a:alphaModFix/>
          </a:blip>
          <a:stretch>
            <a:fillRect/>
          </a:stretch>
        </p:blipFill>
        <p:spPr>
          <a:xfrm>
            <a:off x="6351925" y="829143"/>
            <a:ext cx="2792081" cy="1818725"/>
          </a:xfrm>
          <a:prstGeom prst="rect">
            <a:avLst/>
          </a:prstGeom>
          <a:noFill/>
          <a:ln>
            <a:noFill/>
          </a:ln>
        </p:spPr>
      </p:pic>
      <p:pic>
        <p:nvPicPr>
          <p:cNvPr id="71" name="Google Shape;71;p15"/>
          <p:cNvPicPr preferRelativeResize="0"/>
          <p:nvPr/>
        </p:nvPicPr>
        <p:blipFill>
          <a:blip r:embed="rId4">
            <a:alphaModFix/>
          </a:blip>
          <a:stretch>
            <a:fillRect/>
          </a:stretch>
        </p:blipFill>
        <p:spPr>
          <a:xfrm>
            <a:off x="6408600" y="2898187"/>
            <a:ext cx="2735400" cy="1894518"/>
          </a:xfrm>
          <a:prstGeom prst="rect">
            <a:avLst/>
          </a:prstGeom>
          <a:noFill/>
          <a:ln>
            <a:noFill/>
          </a:ln>
        </p:spPr>
      </p:pic>
      <p:pic>
        <p:nvPicPr>
          <p:cNvPr id="72" name="Google Shape;72;p15"/>
          <p:cNvPicPr preferRelativeResize="0"/>
          <p:nvPr/>
        </p:nvPicPr>
        <p:blipFill rotWithShape="1">
          <a:blip r:embed="rId5">
            <a:alphaModFix/>
          </a:blip>
          <a:srcRect b="35073" l="0" r="0" t="0"/>
          <a:stretch/>
        </p:blipFill>
        <p:spPr>
          <a:xfrm>
            <a:off x="2779625" y="523075"/>
            <a:ext cx="3381025" cy="2016925"/>
          </a:xfrm>
          <a:prstGeom prst="rect">
            <a:avLst/>
          </a:prstGeom>
          <a:noFill/>
          <a:ln>
            <a:noFill/>
          </a:ln>
        </p:spPr>
      </p:pic>
      <p:pic>
        <p:nvPicPr>
          <p:cNvPr id="73" name="Google Shape;73;p15"/>
          <p:cNvPicPr preferRelativeResize="0"/>
          <p:nvPr/>
        </p:nvPicPr>
        <p:blipFill rotWithShape="1">
          <a:blip r:embed="rId6">
            <a:alphaModFix/>
          </a:blip>
          <a:srcRect b="5667" l="45625" r="0" t="40615"/>
          <a:stretch/>
        </p:blipFill>
        <p:spPr>
          <a:xfrm>
            <a:off x="3350000" y="2961239"/>
            <a:ext cx="2629225" cy="1461725"/>
          </a:xfrm>
          <a:prstGeom prst="rect">
            <a:avLst/>
          </a:prstGeom>
          <a:noFill/>
          <a:ln>
            <a:noFill/>
          </a:ln>
        </p:spPr>
      </p:pic>
      <p:sp>
        <p:nvSpPr>
          <p:cNvPr id="74" name="Google Shape;74;p15"/>
          <p:cNvSpPr txBox="1"/>
          <p:nvPr/>
        </p:nvSpPr>
        <p:spPr>
          <a:xfrm>
            <a:off x="3350000" y="4303100"/>
            <a:ext cx="861000" cy="400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1200"/>
              </a:spcAft>
              <a:buNone/>
            </a:pPr>
            <a:r>
              <a:rPr lang="en">
                <a:solidFill>
                  <a:schemeClr val="dk1"/>
                </a:solidFill>
                <a:latin typeface="Calibri"/>
                <a:ea typeface="Calibri"/>
                <a:cs typeface="Calibri"/>
                <a:sym typeface="Calibri"/>
              </a:rPr>
              <a:t>R</a:t>
            </a:r>
            <a:r>
              <a:rPr lang="en">
                <a:solidFill>
                  <a:schemeClr val="dk1"/>
                </a:solidFill>
                <a:latin typeface="Calibri"/>
                <a:ea typeface="Calibri"/>
                <a:cs typeface="Calibri"/>
                <a:sym typeface="Calibri"/>
              </a:rPr>
              <a:t>hythm</a:t>
            </a:r>
            <a:endParaRPr/>
          </a:p>
        </p:txBody>
      </p:sp>
      <p:sp>
        <p:nvSpPr>
          <p:cNvPr id="75" name="Google Shape;75;p15"/>
          <p:cNvSpPr txBox="1"/>
          <p:nvPr/>
        </p:nvSpPr>
        <p:spPr>
          <a:xfrm>
            <a:off x="3350000" y="2497975"/>
            <a:ext cx="1063500" cy="400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1200"/>
              </a:spcAft>
              <a:buNone/>
            </a:pPr>
            <a:r>
              <a:rPr lang="en">
                <a:solidFill>
                  <a:schemeClr val="dk1"/>
                </a:solidFill>
                <a:latin typeface="Calibri"/>
                <a:ea typeface="Calibri"/>
                <a:cs typeface="Calibri"/>
                <a:sym typeface="Calibri"/>
              </a:rPr>
              <a:t>Hierarchy</a:t>
            </a:r>
            <a:endParaRPr/>
          </a:p>
        </p:txBody>
      </p:sp>
      <p:sp>
        <p:nvSpPr>
          <p:cNvPr id="76" name="Google Shape;76;p15"/>
          <p:cNvSpPr txBox="1"/>
          <p:nvPr/>
        </p:nvSpPr>
        <p:spPr>
          <a:xfrm>
            <a:off x="6477350" y="2497975"/>
            <a:ext cx="1597500" cy="400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1200"/>
              </a:spcAft>
              <a:buNone/>
            </a:pPr>
            <a:r>
              <a:rPr lang="en">
                <a:solidFill>
                  <a:schemeClr val="dk1"/>
                </a:solidFill>
                <a:latin typeface="Calibri"/>
                <a:ea typeface="Calibri"/>
                <a:cs typeface="Calibri"/>
                <a:sym typeface="Calibri"/>
              </a:rPr>
              <a:t>Mass and space</a:t>
            </a:r>
            <a:endParaRPr/>
          </a:p>
        </p:txBody>
      </p:sp>
      <p:sp>
        <p:nvSpPr>
          <p:cNvPr id="77" name="Google Shape;77;p15"/>
          <p:cNvSpPr txBox="1"/>
          <p:nvPr/>
        </p:nvSpPr>
        <p:spPr>
          <a:xfrm>
            <a:off x="185200" y="229875"/>
            <a:ext cx="2735400" cy="389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Architectural Aesthetic Features:</a:t>
            </a:r>
            <a:endParaRPr>
              <a:solidFill>
                <a:srgbClr val="7F6000"/>
              </a:solidFill>
              <a:latin typeface="Helvetica Neue Light"/>
              <a:ea typeface="Helvetica Neue Light"/>
              <a:cs typeface="Helvetica Neue Light"/>
              <a:sym typeface="Helvetica Neue Light"/>
            </a:endParaRPr>
          </a:p>
          <a:p>
            <a:pPr indent="0" lvl="0" marL="0" rtl="0" algn="just">
              <a:lnSpc>
                <a:spcPct val="115000"/>
              </a:lnSpc>
              <a:spcBef>
                <a:spcPts val="1200"/>
              </a:spcBef>
              <a:spcAft>
                <a:spcPts val="0"/>
              </a:spcAft>
              <a:buNone/>
            </a:pPr>
            <a:r>
              <a:rPr lang="en">
                <a:solidFill>
                  <a:schemeClr val="dk1"/>
                </a:solidFill>
                <a:latin typeface="Calibri"/>
                <a:ea typeface="Calibri"/>
                <a:cs typeface="Calibri"/>
                <a:sym typeface="Calibri"/>
              </a:rPr>
              <a:t>Architects use principles and creative processing to put various elements together in creating a unified whole. Such as Mass and Space, Symmetry and asymmetry, contrast, hierarchy, balance, unity and rhythm</a:t>
            </a:r>
            <a:endParaRPr>
              <a:solidFill>
                <a:schemeClr val="dk1"/>
              </a:solidFill>
              <a:latin typeface="Calibri"/>
              <a:ea typeface="Calibri"/>
              <a:cs typeface="Calibri"/>
              <a:sym typeface="Calibri"/>
            </a:endParaRPr>
          </a:p>
          <a:p>
            <a:pPr indent="0" lvl="0" marL="0" rtl="0" algn="just">
              <a:lnSpc>
                <a:spcPct val="115000"/>
              </a:lnSpc>
              <a:spcBef>
                <a:spcPts val="1200"/>
              </a:spcBef>
              <a:spcAft>
                <a:spcPts val="0"/>
              </a:spcAft>
              <a:buNone/>
            </a:pPr>
            <a:r>
              <a:t/>
            </a:r>
            <a:endParaRPr sz="1600">
              <a:solidFill>
                <a:schemeClr val="dk1"/>
              </a:solidFill>
            </a:endParaRPr>
          </a:p>
          <a:p>
            <a:pPr indent="0" lvl="0" marL="0" rtl="0" algn="just">
              <a:lnSpc>
                <a:spcPct val="115000"/>
              </a:lnSpc>
              <a:spcBef>
                <a:spcPts val="120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rgbClr val="7F6000"/>
              </a:solidFill>
              <a:latin typeface="Helvetica Neue Light"/>
              <a:ea typeface="Helvetica Neue Light"/>
              <a:cs typeface="Helvetica Neue Light"/>
              <a:sym typeface="Helvetica Neue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1" name="Shape 81"/>
        <p:cNvGrpSpPr/>
        <p:nvPr/>
      </p:nvGrpSpPr>
      <p:grpSpPr>
        <a:xfrm>
          <a:off x="0" y="0"/>
          <a:ext cx="0" cy="0"/>
          <a:chOff x="0" y="0"/>
          <a:chExt cx="0" cy="0"/>
        </a:xfrm>
      </p:grpSpPr>
      <p:pic>
        <p:nvPicPr>
          <p:cNvPr id="82" name="Google Shape;82;p16"/>
          <p:cNvPicPr preferRelativeResize="0"/>
          <p:nvPr/>
        </p:nvPicPr>
        <p:blipFill>
          <a:blip r:embed="rId3">
            <a:alphaModFix/>
          </a:blip>
          <a:stretch>
            <a:fillRect/>
          </a:stretch>
        </p:blipFill>
        <p:spPr>
          <a:xfrm>
            <a:off x="0" y="-411524"/>
            <a:ext cx="9422975" cy="6285149"/>
          </a:xfrm>
          <a:prstGeom prst="rect">
            <a:avLst/>
          </a:prstGeom>
          <a:noFill/>
          <a:ln>
            <a:noFill/>
          </a:ln>
        </p:spPr>
      </p:pic>
      <p:sp>
        <p:nvSpPr>
          <p:cNvPr id="83" name="Google Shape;83;p16"/>
          <p:cNvSpPr txBox="1"/>
          <p:nvPr/>
        </p:nvSpPr>
        <p:spPr>
          <a:xfrm>
            <a:off x="185200" y="229875"/>
            <a:ext cx="2735400" cy="225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Architectural Aesthetic Features:</a:t>
            </a:r>
            <a:endParaRPr>
              <a:solidFill>
                <a:schemeClr val="dk1"/>
              </a:solidFill>
              <a:latin typeface="Calibri"/>
              <a:ea typeface="Calibri"/>
              <a:cs typeface="Calibri"/>
              <a:sym typeface="Calibri"/>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latin typeface="Calibri"/>
                <a:ea typeface="Calibri"/>
                <a:cs typeface="Calibri"/>
                <a:sym typeface="Calibri"/>
              </a:rPr>
              <a:t>Architecture and buildings are part of objects in Urbanism. Exterior of a single building cannot matter alone but in comparison with other buildings and their surroundings alongside with their relation to streets, plaza,...</a:t>
            </a:r>
            <a:endParaRPr>
              <a:solidFill>
                <a:srgbClr val="7F6000"/>
              </a:solidFill>
              <a:latin typeface="Calibri"/>
              <a:ea typeface="Calibri"/>
              <a:cs typeface="Calibri"/>
              <a:sym typeface="Calibri"/>
            </a:endParaRPr>
          </a:p>
        </p:txBody>
      </p:sp>
      <p:sp>
        <p:nvSpPr>
          <p:cNvPr id="84" name="Google Shape;84;p16"/>
          <p:cNvSpPr txBox="1"/>
          <p:nvPr/>
        </p:nvSpPr>
        <p:spPr>
          <a:xfrm>
            <a:off x="322200" y="874500"/>
            <a:ext cx="215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8" name="Shape 88"/>
        <p:cNvGrpSpPr/>
        <p:nvPr/>
      </p:nvGrpSpPr>
      <p:grpSpPr>
        <a:xfrm>
          <a:off x="0" y="0"/>
          <a:ext cx="0" cy="0"/>
          <a:chOff x="0" y="0"/>
          <a:chExt cx="0" cy="0"/>
        </a:xfrm>
      </p:grpSpPr>
      <p:pic>
        <p:nvPicPr>
          <p:cNvPr id="89" name="Google Shape;89;p17"/>
          <p:cNvPicPr preferRelativeResize="0"/>
          <p:nvPr/>
        </p:nvPicPr>
        <p:blipFill>
          <a:blip r:embed="rId3">
            <a:alphaModFix/>
          </a:blip>
          <a:stretch>
            <a:fillRect/>
          </a:stretch>
        </p:blipFill>
        <p:spPr>
          <a:xfrm>
            <a:off x="0" y="-101084"/>
            <a:ext cx="9144000" cy="6065033"/>
          </a:xfrm>
          <a:prstGeom prst="rect">
            <a:avLst/>
          </a:prstGeom>
          <a:noFill/>
          <a:ln>
            <a:noFill/>
          </a:ln>
        </p:spPr>
      </p:pic>
      <p:sp>
        <p:nvSpPr>
          <p:cNvPr id="90" name="Google Shape;90;p17"/>
          <p:cNvSpPr txBox="1"/>
          <p:nvPr/>
        </p:nvSpPr>
        <p:spPr>
          <a:xfrm>
            <a:off x="322200" y="874500"/>
            <a:ext cx="215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94" name="Shape 94"/>
        <p:cNvGrpSpPr/>
        <p:nvPr/>
      </p:nvGrpSpPr>
      <p:grpSpPr>
        <a:xfrm>
          <a:off x="0" y="0"/>
          <a:ext cx="0" cy="0"/>
          <a:chOff x="0" y="0"/>
          <a:chExt cx="0" cy="0"/>
        </a:xfrm>
      </p:grpSpPr>
      <p:sp>
        <p:nvSpPr>
          <p:cNvPr id="95" name="Google Shape;95;p18"/>
          <p:cNvSpPr txBox="1"/>
          <p:nvPr/>
        </p:nvSpPr>
        <p:spPr>
          <a:xfrm>
            <a:off x="185200" y="229875"/>
            <a:ext cx="57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Urban green spaces and aesthetics</a:t>
            </a:r>
            <a:endParaRPr>
              <a:solidFill>
                <a:srgbClr val="7F6000"/>
              </a:solidFill>
              <a:latin typeface="Helvetica Neue Light"/>
              <a:ea typeface="Helvetica Neue Light"/>
              <a:cs typeface="Helvetica Neue Light"/>
              <a:sym typeface="Helvetica Neue Light"/>
            </a:endParaRPr>
          </a:p>
        </p:txBody>
      </p:sp>
      <p:sp>
        <p:nvSpPr>
          <p:cNvPr id="96" name="Google Shape;96;p18"/>
          <p:cNvSpPr txBox="1"/>
          <p:nvPr/>
        </p:nvSpPr>
        <p:spPr>
          <a:xfrm>
            <a:off x="173175" y="630075"/>
            <a:ext cx="40629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Light"/>
                <a:ea typeface="Helvetica Neue Light"/>
                <a:cs typeface="Helvetica Neue Light"/>
                <a:sym typeface="Helvetica Neue Light"/>
              </a:rPr>
              <a:t>Nasar (1998): </a:t>
            </a:r>
            <a:endParaRPr>
              <a:latin typeface="Helvetica Neue Light"/>
              <a:ea typeface="Helvetica Neue Light"/>
              <a:cs typeface="Helvetica Neue Light"/>
              <a:sym typeface="Helvetica Neue Light"/>
            </a:endParaRPr>
          </a:p>
          <a:p>
            <a:pPr indent="0" lvl="0" marL="0" rtl="0" algn="l">
              <a:spcBef>
                <a:spcPts val="0"/>
              </a:spcBef>
              <a:spcAft>
                <a:spcPts val="0"/>
              </a:spcAft>
              <a:buNone/>
            </a:pPr>
            <a:r>
              <a:rPr i="1" lang="en">
                <a:latin typeface="Helvetica Neue Light"/>
                <a:ea typeface="Helvetica Neue Light"/>
                <a:cs typeface="Helvetica Neue Light"/>
                <a:sym typeface="Helvetica Neue Light"/>
              </a:rPr>
              <a:t>“closeness to nature” is one of the six most important factors defining visual </a:t>
            </a:r>
            <a:r>
              <a:rPr i="1" lang="en">
                <a:latin typeface="Helvetica Neue Light"/>
                <a:ea typeface="Helvetica Neue Light"/>
                <a:cs typeface="Helvetica Neue Light"/>
                <a:sym typeface="Helvetica Neue Light"/>
              </a:rPr>
              <a:t>pleasantness</a:t>
            </a:r>
            <a:r>
              <a:rPr i="1" lang="en">
                <a:latin typeface="Helvetica Neue Light"/>
                <a:ea typeface="Helvetica Neue Light"/>
                <a:cs typeface="Helvetica Neue Light"/>
                <a:sym typeface="Helvetica Neue Light"/>
              </a:rPr>
              <a:t> in cities</a:t>
            </a:r>
            <a:endParaRPr i="1">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a:p>
            <a:pPr indent="0" lvl="0" marL="0" rtl="0" algn="l">
              <a:spcBef>
                <a:spcPts val="0"/>
              </a:spcBef>
              <a:spcAft>
                <a:spcPts val="0"/>
              </a:spcAft>
              <a:buNone/>
            </a:pPr>
            <a:r>
              <a:rPr lang="en">
                <a:latin typeface="Helvetica Neue Light"/>
                <a:ea typeface="Helvetica Neue Light"/>
                <a:cs typeface="Helvetica Neue Light"/>
                <a:sym typeface="Helvetica Neue Light"/>
              </a:rPr>
              <a:t>Biophilia Hypothesis (Wilson, 1984)</a:t>
            </a:r>
            <a:endParaRPr>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a:p>
            <a:pPr indent="0" lvl="0" marL="0" rtl="0" algn="l">
              <a:spcBef>
                <a:spcPts val="0"/>
              </a:spcBef>
              <a:spcAft>
                <a:spcPts val="0"/>
              </a:spcAft>
              <a:buNone/>
            </a:pPr>
            <a:r>
              <a:rPr lang="en">
                <a:latin typeface="Helvetica Neue Light"/>
                <a:ea typeface="Helvetica Neue Light"/>
                <a:cs typeface="Helvetica Neue Light"/>
                <a:sym typeface="Helvetica Neue Light"/>
              </a:rPr>
              <a:t>Environmental preference and restoration are closely related (Van den Berg et al, 2003)</a:t>
            </a:r>
            <a:endParaRPr>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97" name="Google Shape;97;p18"/>
          <p:cNvSpPr txBox="1"/>
          <p:nvPr/>
        </p:nvSpPr>
        <p:spPr>
          <a:xfrm>
            <a:off x="173175" y="2457025"/>
            <a:ext cx="37173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a:p>
            <a:pPr indent="0" lvl="0" marL="0" rtl="0" algn="l">
              <a:spcBef>
                <a:spcPts val="0"/>
              </a:spcBef>
              <a:spcAft>
                <a:spcPts val="0"/>
              </a:spcAft>
              <a:buNone/>
            </a:pPr>
            <a:r>
              <a:rPr lang="en">
                <a:solidFill>
                  <a:srgbClr val="783F04"/>
                </a:solidFill>
                <a:latin typeface="Helvetica Neue Light"/>
                <a:ea typeface="Helvetica Neue Light"/>
                <a:cs typeface="Helvetica Neue Light"/>
                <a:sym typeface="Helvetica Neue Light"/>
              </a:rPr>
              <a:t>Photomontage study in China:</a:t>
            </a:r>
            <a:endParaRPr>
              <a:solidFill>
                <a:srgbClr val="783F04"/>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solidFill>
                <a:srgbClr val="783F04"/>
              </a:solidFill>
              <a:latin typeface="Helvetica Neue Light"/>
              <a:ea typeface="Helvetica Neue Light"/>
              <a:cs typeface="Helvetica Neue Light"/>
              <a:sym typeface="Helvetica Neue Light"/>
            </a:endParaRPr>
          </a:p>
          <a:p>
            <a:pPr indent="-317500" lvl="0" marL="457200" rtl="0" algn="l">
              <a:spcBef>
                <a:spcPts val="0"/>
              </a:spcBef>
              <a:spcAft>
                <a:spcPts val="0"/>
              </a:spcAft>
              <a:buClr>
                <a:schemeClr val="dk1"/>
              </a:buClr>
              <a:buSzPts val="1400"/>
              <a:buFont typeface="Helvetica Neue Light"/>
              <a:buChar char="●"/>
            </a:pPr>
            <a:r>
              <a:rPr lang="en">
                <a:solidFill>
                  <a:schemeClr val="dk1"/>
                </a:solidFill>
                <a:latin typeface="Helvetica Neue Light"/>
                <a:ea typeface="Helvetica Neue Light"/>
                <a:cs typeface="Helvetica Neue Light"/>
                <a:sym typeface="Helvetica Neue Light"/>
              </a:rPr>
              <a:t>Strong positive correlation between aesthetic preference &amp; restorative potential</a:t>
            </a:r>
            <a:endParaRPr>
              <a:latin typeface="Helvetica Neue Light"/>
              <a:ea typeface="Helvetica Neue Light"/>
              <a:cs typeface="Helvetica Neue Light"/>
              <a:sym typeface="Helvetica Neue Light"/>
            </a:endParaRPr>
          </a:p>
          <a:p>
            <a:pPr indent="-317500" lvl="0" marL="457200" rtl="0" algn="l">
              <a:spcBef>
                <a:spcPts val="0"/>
              </a:spcBef>
              <a:spcAft>
                <a:spcPts val="0"/>
              </a:spcAft>
              <a:buSzPts val="1400"/>
              <a:buFont typeface="Helvetica Neue Light"/>
              <a:buChar char="●"/>
            </a:pPr>
            <a:r>
              <a:rPr lang="en">
                <a:latin typeface="Helvetica Neue Light"/>
                <a:ea typeface="Helvetica Neue Light"/>
                <a:cs typeface="Helvetica Neue Light"/>
                <a:sym typeface="Helvetica Neue Light"/>
              </a:rPr>
              <a:t>Number of trees, water elements, flowers and fish increase aesthetic experience </a:t>
            </a:r>
            <a:r>
              <a:rPr i="1" lang="en">
                <a:solidFill>
                  <a:schemeClr val="dk1"/>
                </a:solidFill>
                <a:latin typeface="Helvetica Neue Light"/>
                <a:ea typeface="Helvetica Neue Light"/>
                <a:cs typeface="Helvetica Neue Light"/>
                <a:sym typeface="Helvetica Neue Light"/>
              </a:rPr>
              <a:t>(Wang et. al 2019)</a:t>
            </a:r>
            <a:endParaRPr>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i="1">
              <a:latin typeface="Helvetica Neue Light"/>
              <a:ea typeface="Helvetica Neue Light"/>
              <a:cs typeface="Helvetica Neue Light"/>
              <a:sym typeface="Helvetica Neue Light"/>
            </a:endParaRPr>
          </a:p>
        </p:txBody>
      </p:sp>
      <p:sp>
        <p:nvSpPr>
          <p:cNvPr id="98" name="Google Shape;98;p18"/>
          <p:cNvSpPr txBox="1"/>
          <p:nvPr/>
        </p:nvSpPr>
        <p:spPr>
          <a:xfrm>
            <a:off x="6424675" y="4285850"/>
            <a:ext cx="26247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Helvetica Neue Light"/>
                <a:ea typeface="Helvetica Neue Light"/>
                <a:cs typeface="Helvetica Neue Light"/>
                <a:sym typeface="Helvetica Neue Light"/>
              </a:rPr>
              <a:t>Characteristics of urban green spaces in relation to aesthetic preference and stress recovery (</a:t>
            </a:r>
            <a:r>
              <a:rPr lang="en" sz="900">
                <a:latin typeface="Helvetica Neue Light"/>
                <a:ea typeface="Helvetica Neue Light"/>
                <a:cs typeface="Helvetica Neue Light"/>
                <a:sym typeface="Helvetica Neue Light"/>
              </a:rPr>
              <a:t>Wang et al 2019)</a:t>
            </a:r>
            <a:endParaRPr sz="900">
              <a:latin typeface="Helvetica Neue Light"/>
              <a:ea typeface="Helvetica Neue Light"/>
              <a:cs typeface="Helvetica Neue Light"/>
              <a:sym typeface="Helvetica Neue Light"/>
            </a:endParaRPr>
          </a:p>
        </p:txBody>
      </p:sp>
      <p:pic>
        <p:nvPicPr>
          <p:cNvPr id="99" name="Google Shape;99;p18"/>
          <p:cNvPicPr preferRelativeResize="0"/>
          <p:nvPr/>
        </p:nvPicPr>
        <p:blipFill>
          <a:blip r:embed="rId3">
            <a:alphaModFix/>
          </a:blip>
          <a:stretch>
            <a:fillRect/>
          </a:stretch>
        </p:blipFill>
        <p:spPr>
          <a:xfrm>
            <a:off x="4155433" y="3601375"/>
            <a:ext cx="740025" cy="481825"/>
          </a:xfrm>
          <a:prstGeom prst="rect">
            <a:avLst/>
          </a:prstGeom>
          <a:noFill/>
          <a:ln>
            <a:noFill/>
          </a:ln>
        </p:spPr>
      </p:pic>
      <p:pic>
        <p:nvPicPr>
          <p:cNvPr id="100" name="Google Shape;100;p18"/>
          <p:cNvPicPr preferRelativeResize="0"/>
          <p:nvPr/>
        </p:nvPicPr>
        <p:blipFill>
          <a:blip r:embed="rId4">
            <a:alphaModFix/>
          </a:blip>
          <a:stretch>
            <a:fillRect/>
          </a:stretch>
        </p:blipFill>
        <p:spPr>
          <a:xfrm>
            <a:off x="3890475" y="4270400"/>
            <a:ext cx="516000" cy="400200"/>
          </a:xfrm>
          <a:prstGeom prst="rect">
            <a:avLst/>
          </a:prstGeom>
          <a:noFill/>
          <a:ln>
            <a:noFill/>
          </a:ln>
        </p:spPr>
      </p:pic>
      <p:pic>
        <p:nvPicPr>
          <p:cNvPr id="101" name="Google Shape;101;p18"/>
          <p:cNvPicPr preferRelativeResize="0"/>
          <p:nvPr/>
        </p:nvPicPr>
        <p:blipFill>
          <a:blip r:embed="rId5">
            <a:alphaModFix/>
          </a:blip>
          <a:stretch>
            <a:fillRect/>
          </a:stretch>
        </p:blipFill>
        <p:spPr>
          <a:xfrm>
            <a:off x="4159250" y="2116700"/>
            <a:ext cx="516000" cy="595005"/>
          </a:xfrm>
          <a:prstGeom prst="rect">
            <a:avLst/>
          </a:prstGeom>
          <a:noFill/>
          <a:ln>
            <a:noFill/>
          </a:ln>
        </p:spPr>
      </p:pic>
      <p:pic>
        <p:nvPicPr>
          <p:cNvPr id="102" name="Google Shape;102;p18"/>
          <p:cNvPicPr preferRelativeResize="0"/>
          <p:nvPr/>
        </p:nvPicPr>
        <p:blipFill>
          <a:blip r:embed="rId6">
            <a:alphaModFix/>
          </a:blip>
          <a:stretch>
            <a:fillRect/>
          </a:stretch>
        </p:blipFill>
        <p:spPr>
          <a:xfrm>
            <a:off x="4321213" y="2924150"/>
            <a:ext cx="408461" cy="595000"/>
          </a:xfrm>
          <a:prstGeom prst="rect">
            <a:avLst/>
          </a:prstGeom>
          <a:noFill/>
          <a:ln>
            <a:noFill/>
          </a:ln>
        </p:spPr>
      </p:pic>
      <p:pic>
        <p:nvPicPr>
          <p:cNvPr id="103" name="Google Shape;103;p18"/>
          <p:cNvPicPr preferRelativeResize="0"/>
          <p:nvPr/>
        </p:nvPicPr>
        <p:blipFill>
          <a:blip r:embed="rId7">
            <a:alphaModFix/>
          </a:blip>
          <a:stretch>
            <a:fillRect/>
          </a:stretch>
        </p:blipFill>
        <p:spPr>
          <a:xfrm>
            <a:off x="5033407" y="914463"/>
            <a:ext cx="4015843" cy="3314576"/>
          </a:xfrm>
          <a:prstGeom prst="rect">
            <a:avLst/>
          </a:prstGeom>
          <a:noFill/>
          <a:ln>
            <a:noFill/>
          </a:ln>
        </p:spPr>
      </p:pic>
      <p:cxnSp>
        <p:nvCxnSpPr>
          <p:cNvPr id="104" name="Google Shape;104;p18"/>
          <p:cNvCxnSpPr/>
          <p:nvPr/>
        </p:nvCxnSpPr>
        <p:spPr>
          <a:xfrm>
            <a:off x="425450" y="2812550"/>
            <a:ext cx="3039900" cy="14400"/>
          </a:xfrm>
          <a:prstGeom prst="straightConnector1">
            <a:avLst/>
          </a:prstGeom>
          <a:noFill/>
          <a:ln cap="flat" cmpd="sng" w="9525">
            <a:solidFill>
              <a:srgbClr val="783F04"/>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08" name="Shape 108"/>
        <p:cNvGrpSpPr/>
        <p:nvPr/>
      </p:nvGrpSpPr>
      <p:grpSpPr>
        <a:xfrm>
          <a:off x="0" y="0"/>
          <a:ext cx="0" cy="0"/>
          <a:chOff x="0" y="0"/>
          <a:chExt cx="0" cy="0"/>
        </a:xfrm>
      </p:grpSpPr>
      <p:sp>
        <p:nvSpPr>
          <p:cNvPr id="109" name="Google Shape;109;p19"/>
          <p:cNvSpPr/>
          <p:nvPr/>
        </p:nvSpPr>
        <p:spPr>
          <a:xfrm>
            <a:off x="2874375" y="3351801"/>
            <a:ext cx="2636712" cy="1684800"/>
          </a:xfrm>
          <a:prstGeom prst="irregularSeal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9"/>
          <p:cNvSpPr txBox="1"/>
          <p:nvPr/>
        </p:nvSpPr>
        <p:spPr>
          <a:xfrm>
            <a:off x="3540750" y="3581575"/>
            <a:ext cx="20625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Chaotic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Uncoordinated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Visually Disturbing</a:t>
            </a:r>
            <a:endParaRPr/>
          </a:p>
          <a:p>
            <a:pPr indent="0" lvl="0" marL="0" rtl="0" algn="l">
              <a:spcBef>
                <a:spcPts val="0"/>
              </a:spcBef>
              <a:spcAft>
                <a:spcPts val="0"/>
              </a:spcAft>
              <a:buNone/>
            </a:pPr>
            <a:r>
              <a:t/>
            </a:r>
            <a:endParaRPr/>
          </a:p>
        </p:txBody>
      </p:sp>
      <p:sp>
        <p:nvSpPr>
          <p:cNvPr id="111" name="Google Shape;111;p19"/>
          <p:cNvSpPr txBox="1"/>
          <p:nvPr/>
        </p:nvSpPr>
        <p:spPr>
          <a:xfrm>
            <a:off x="185200" y="229875"/>
            <a:ext cx="57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Planting Design</a:t>
            </a:r>
            <a:endParaRPr>
              <a:solidFill>
                <a:srgbClr val="7F6000"/>
              </a:solidFill>
              <a:latin typeface="Helvetica Neue Light"/>
              <a:ea typeface="Helvetica Neue Light"/>
              <a:cs typeface="Helvetica Neue Light"/>
              <a:sym typeface="Helvetica Neue Light"/>
            </a:endParaRPr>
          </a:p>
        </p:txBody>
      </p:sp>
      <p:sp>
        <p:nvSpPr>
          <p:cNvPr id="112" name="Google Shape;112;p19"/>
          <p:cNvSpPr txBox="1"/>
          <p:nvPr/>
        </p:nvSpPr>
        <p:spPr>
          <a:xfrm>
            <a:off x="273950" y="3266800"/>
            <a:ext cx="2795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83F04"/>
                </a:solidFill>
                <a:latin typeface="Helvetica Neue"/>
                <a:ea typeface="Helvetica Neue"/>
                <a:cs typeface="Helvetica Neue"/>
                <a:sym typeface="Helvetica Neue"/>
              </a:rPr>
              <a:t>Properties of plants</a:t>
            </a:r>
            <a:endParaRPr b="1">
              <a:solidFill>
                <a:srgbClr val="783F04"/>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rgbClr val="783F04"/>
              </a:solidFill>
              <a:latin typeface="Helvetica Neue"/>
              <a:ea typeface="Helvetica Neue"/>
              <a:cs typeface="Helvetica Neue"/>
              <a:sym typeface="Helvetica Neue"/>
            </a:endParaRPr>
          </a:p>
          <a:p>
            <a:pPr indent="0" lvl="0" marL="0" rtl="0" algn="l">
              <a:spcBef>
                <a:spcPts val="0"/>
              </a:spcBef>
              <a:spcAft>
                <a:spcPts val="0"/>
              </a:spcAft>
              <a:buNone/>
            </a:pPr>
            <a:r>
              <a:rPr lang="en">
                <a:solidFill>
                  <a:srgbClr val="783F04"/>
                </a:solidFill>
                <a:latin typeface="Helvetica Neue"/>
                <a:ea typeface="Helvetica Neue"/>
                <a:cs typeface="Helvetica Neue"/>
                <a:sym typeface="Helvetica Neue"/>
              </a:rPr>
              <a:t>Species</a:t>
            </a:r>
            <a:endParaRPr>
              <a:solidFill>
                <a:srgbClr val="783F04"/>
              </a:solidFill>
              <a:latin typeface="Helvetica Neue"/>
              <a:ea typeface="Helvetica Neue"/>
              <a:cs typeface="Helvetica Neue"/>
              <a:sym typeface="Helvetica Neue"/>
            </a:endParaRPr>
          </a:p>
          <a:p>
            <a:pPr indent="0" lvl="0" marL="0" rtl="0" algn="l">
              <a:spcBef>
                <a:spcPts val="0"/>
              </a:spcBef>
              <a:spcAft>
                <a:spcPts val="0"/>
              </a:spcAft>
              <a:buNone/>
            </a:pPr>
            <a:r>
              <a:rPr lang="en">
                <a:solidFill>
                  <a:srgbClr val="783F04"/>
                </a:solidFill>
                <a:latin typeface="Helvetica Neue"/>
                <a:ea typeface="Helvetica Neue"/>
                <a:cs typeface="Helvetica Neue"/>
                <a:sym typeface="Helvetica Neue"/>
              </a:rPr>
              <a:t>Color</a:t>
            </a:r>
            <a:endParaRPr>
              <a:solidFill>
                <a:srgbClr val="783F04"/>
              </a:solidFill>
              <a:latin typeface="Helvetica Neue"/>
              <a:ea typeface="Helvetica Neue"/>
              <a:cs typeface="Helvetica Neue"/>
              <a:sym typeface="Helvetica Neue"/>
            </a:endParaRPr>
          </a:p>
          <a:p>
            <a:pPr indent="0" lvl="0" marL="0" rtl="0" algn="l">
              <a:spcBef>
                <a:spcPts val="0"/>
              </a:spcBef>
              <a:spcAft>
                <a:spcPts val="0"/>
              </a:spcAft>
              <a:buNone/>
            </a:pPr>
            <a:r>
              <a:rPr lang="en">
                <a:solidFill>
                  <a:srgbClr val="783F04"/>
                </a:solidFill>
                <a:latin typeface="Helvetica Neue"/>
                <a:ea typeface="Helvetica Neue"/>
                <a:cs typeface="Helvetica Neue"/>
                <a:sym typeface="Helvetica Neue"/>
              </a:rPr>
              <a:t>Purpose</a:t>
            </a:r>
            <a:endParaRPr>
              <a:solidFill>
                <a:srgbClr val="783F04"/>
              </a:solidFill>
              <a:latin typeface="Helvetica Neue"/>
              <a:ea typeface="Helvetica Neue"/>
              <a:cs typeface="Helvetica Neue"/>
              <a:sym typeface="Helvetica Neue"/>
            </a:endParaRPr>
          </a:p>
          <a:p>
            <a:pPr indent="0" lvl="0" marL="0" rtl="0" algn="l">
              <a:spcBef>
                <a:spcPts val="0"/>
              </a:spcBef>
              <a:spcAft>
                <a:spcPts val="0"/>
              </a:spcAft>
              <a:buNone/>
            </a:pPr>
            <a:r>
              <a:rPr lang="en">
                <a:solidFill>
                  <a:srgbClr val="783F04"/>
                </a:solidFill>
                <a:latin typeface="Helvetica Neue"/>
                <a:ea typeface="Helvetica Neue"/>
                <a:cs typeface="Helvetica Neue"/>
                <a:sym typeface="Helvetica Neue"/>
              </a:rPr>
              <a:t>Texture</a:t>
            </a:r>
            <a:endParaRPr>
              <a:solidFill>
                <a:srgbClr val="783F04"/>
              </a:solidFill>
              <a:latin typeface="Helvetica Neue"/>
              <a:ea typeface="Helvetica Neue"/>
              <a:cs typeface="Helvetica Neue"/>
              <a:sym typeface="Helvetica Neue"/>
            </a:endParaRPr>
          </a:p>
          <a:p>
            <a:pPr indent="0" lvl="0" marL="0" rtl="0" algn="l">
              <a:spcBef>
                <a:spcPts val="0"/>
              </a:spcBef>
              <a:spcAft>
                <a:spcPts val="0"/>
              </a:spcAft>
              <a:buNone/>
            </a:pPr>
            <a:r>
              <a:rPr lang="en">
                <a:solidFill>
                  <a:srgbClr val="783F04"/>
                </a:solidFill>
                <a:latin typeface="Helvetica Neue"/>
                <a:ea typeface="Helvetica Neue"/>
                <a:cs typeface="Helvetica Neue"/>
                <a:sym typeface="Helvetica Neue"/>
              </a:rPr>
              <a:t>Height </a:t>
            </a:r>
            <a:endParaRPr>
              <a:solidFill>
                <a:srgbClr val="783F04"/>
              </a:solidFill>
              <a:latin typeface="Helvetica Neue"/>
              <a:ea typeface="Helvetica Neue"/>
              <a:cs typeface="Helvetica Neue"/>
              <a:sym typeface="Helvetica Neue"/>
            </a:endParaRPr>
          </a:p>
        </p:txBody>
      </p:sp>
      <p:sp>
        <p:nvSpPr>
          <p:cNvPr id="113" name="Google Shape;113;p19"/>
          <p:cNvSpPr txBox="1"/>
          <p:nvPr/>
        </p:nvSpPr>
        <p:spPr>
          <a:xfrm>
            <a:off x="5302450" y="304650"/>
            <a:ext cx="364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83F04"/>
                </a:solidFill>
                <a:latin typeface="Helvetica Neue"/>
                <a:ea typeface="Helvetica Neue"/>
                <a:cs typeface="Helvetica Neue"/>
                <a:sym typeface="Helvetica Neue"/>
              </a:rPr>
              <a:t>Visual composition</a:t>
            </a:r>
            <a:endParaRPr b="1">
              <a:solidFill>
                <a:srgbClr val="783F04"/>
              </a:solidFill>
              <a:latin typeface="Helvetica Neue"/>
              <a:ea typeface="Helvetica Neue"/>
              <a:cs typeface="Helvetica Neue"/>
              <a:sym typeface="Helvetica Neue"/>
            </a:endParaRPr>
          </a:p>
        </p:txBody>
      </p:sp>
      <p:sp>
        <p:nvSpPr>
          <p:cNvPr id="114" name="Google Shape;114;p19"/>
          <p:cNvSpPr txBox="1"/>
          <p:nvPr/>
        </p:nvSpPr>
        <p:spPr>
          <a:xfrm>
            <a:off x="3839925" y="778925"/>
            <a:ext cx="47256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80000"/>
                </a:solidFill>
              </a:rPr>
              <a:t>Scattered</a:t>
            </a:r>
            <a:r>
              <a:rPr lang="en"/>
              <a:t> 							</a:t>
            </a:r>
            <a:r>
              <a:rPr b="1" lang="en">
                <a:solidFill>
                  <a:srgbClr val="0B5394"/>
                </a:solidFill>
              </a:rPr>
              <a:t>C</a:t>
            </a:r>
            <a:r>
              <a:rPr b="1" lang="en">
                <a:solidFill>
                  <a:srgbClr val="0B5394"/>
                </a:solidFill>
              </a:rPr>
              <a:t>oherent</a:t>
            </a:r>
            <a:endParaRPr b="1">
              <a:solidFill>
                <a:srgbClr val="0B5394"/>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solidFill>
                  <a:srgbClr val="660000"/>
                </a:solidFill>
              </a:rPr>
              <a:t>Too much</a:t>
            </a:r>
            <a:r>
              <a:rPr lang="en"/>
              <a:t>							</a:t>
            </a:r>
            <a:r>
              <a:rPr b="1" lang="en">
                <a:solidFill>
                  <a:srgbClr val="073763"/>
                </a:solidFill>
              </a:rPr>
              <a:t>Too little</a:t>
            </a:r>
            <a:endParaRPr b="1">
              <a:solidFill>
                <a:srgbClr val="073763"/>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cxnSp>
        <p:nvCxnSpPr>
          <p:cNvPr id="115" name="Google Shape;115;p19"/>
          <p:cNvCxnSpPr/>
          <p:nvPr/>
        </p:nvCxnSpPr>
        <p:spPr>
          <a:xfrm>
            <a:off x="4884375" y="1038275"/>
            <a:ext cx="2636700" cy="14400"/>
          </a:xfrm>
          <a:prstGeom prst="straightConnector1">
            <a:avLst/>
          </a:prstGeom>
          <a:noFill/>
          <a:ln cap="flat" cmpd="sng" w="38100">
            <a:solidFill>
              <a:schemeClr val="dk2"/>
            </a:solidFill>
            <a:prstDash val="solid"/>
            <a:round/>
            <a:headEnd len="med" w="med" type="triangle"/>
            <a:tailEnd len="med" w="med" type="triangle"/>
          </a:ln>
        </p:spPr>
      </p:cxnSp>
      <p:cxnSp>
        <p:nvCxnSpPr>
          <p:cNvPr id="116" name="Google Shape;116;p19"/>
          <p:cNvCxnSpPr/>
          <p:nvPr/>
        </p:nvCxnSpPr>
        <p:spPr>
          <a:xfrm>
            <a:off x="4791850" y="3337400"/>
            <a:ext cx="2636700" cy="14400"/>
          </a:xfrm>
          <a:prstGeom prst="straightConnector1">
            <a:avLst/>
          </a:prstGeom>
          <a:noFill/>
          <a:ln cap="flat" cmpd="sng" w="38100">
            <a:solidFill>
              <a:schemeClr val="dk2"/>
            </a:solidFill>
            <a:prstDash val="solid"/>
            <a:round/>
            <a:headEnd len="med" w="med" type="triangle"/>
            <a:tailEnd len="med" w="med" type="triangle"/>
          </a:ln>
        </p:spPr>
      </p:cxnSp>
      <p:sp>
        <p:nvSpPr>
          <p:cNvPr id="117" name="Google Shape;117;p19"/>
          <p:cNvSpPr txBox="1"/>
          <p:nvPr/>
        </p:nvSpPr>
        <p:spPr>
          <a:xfrm>
            <a:off x="7861500" y="106875"/>
            <a:ext cx="1282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Booth and Hiss (1991)</a:t>
            </a:r>
            <a:endParaRPr sz="1100"/>
          </a:p>
        </p:txBody>
      </p:sp>
      <p:sp>
        <p:nvSpPr>
          <p:cNvPr id="118" name="Google Shape;118;p19"/>
          <p:cNvSpPr txBox="1"/>
          <p:nvPr/>
        </p:nvSpPr>
        <p:spPr>
          <a:xfrm>
            <a:off x="5302450" y="2545563"/>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83F04"/>
                </a:solidFill>
                <a:latin typeface="Helvetica Neue"/>
                <a:ea typeface="Helvetica Neue"/>
                <a:cs typeface="Helvetica Neue"/>
                <a:sym typeface="Helvetica Neue"/>
              </a:rPr>
              <a:t> Volume/variety</a:t>
            </a:r>
            <a:endParaRPr b="1">
              <a:solidFill>
                <a:srgbClr val="783F04"/>
              </a:solidFill>
              <a:latin typeface="Helvetica Neue"/>
              <a:ea typeface="Helvetica Neue"/>
              <a:cs typeface="Helvetica Neue"/>
              <a:sym typeface="Helvetica Neue"/>
            </a:endParaRPr>
          </a:p>
        </p:txBody>
      </p:sp>
      <p:sp>
        <p:nvSpPr>
          <p:cNvPr id="119" name="Google Shape;119;p19"/>
          <p:cNvSpPr/>
          <p:nvPr/>
        </p:nvSpPr>
        <p:spPr>
          <a:xfrm>
            <a:off x="6979600" y="3501852"/>
            <a:ext cx="2241432" cy="147754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txBox="1"/>
          <p:nvPr/>
        </p:nvSpPr>
        <p:spPr>
          <a:xfrm>
            <a:off x="6979600" y="3581575"/>
            <a:ext cx="1800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Too simple, boring</a:t>
            </a:r>
            <a:endParaRPr/>
          </a:p>
          <a:p>
            <a:pPr indent="0" lvl="0" marL="0" rtl="0" algn="l">
              <a:spcBef>
                <a:spcPts val="0"/>
              </a:spcBef>
              <a:spcAft>
                <a:spcPts val="0"/>
              </a:spcAft>
              <a:buNone/>
            </a:pPr>
            <a:r>
              <a:t/>
            </a:r>
            <a:endParaRPr/>
          </a:p>
          <a:p>
            <a:pPr indent="457200" lvl="0" marL="0" rtl="0" algn="l">
              <a:spcBef>
                <a:spcPts val="0"/>
              </a:spcBef>
              <a:spcAft>
                <a:spcPts val="0"/>
              </a:spcAft>
              <a:buNone/>
            </a:pPr>
            <a:r>
              <a:rPr lang="en"/>
              <a:t>Less attractive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Visually Unpleasant</a:t>
            </a:r>
            <a:endParaRPr/>
          </a:p>
          <a:p>
            <a:pPr indent="0" lvl="0" marL="0" rtl="0" algn="l">
              <a:spcBef>
                <a:spcPts val="0"/>
              </a:spcBef>
              <a:spcAft>
                <a:spcPts val="0"/>
              </a:spcAft>
              <a:buNone/>
            </a:pPr>
            <a:r>
              <a:t/>
            </a:r>
            <a:endParaRPr/>
          </a:p>
        </p:txBody>
      </p:sp>
      <p:pic>
        <p:nvPicPr>
          <p:cNvPr id="121" name="Google Shape;121;p19"/>
          <p:cNvPicPr preferRelativeResize="0"/>
          <p:nvPr/>
        </p:nvPicPr>
        <p:blipFill>
          <a:blip r:embed="rId3">
            <a:alphaModFix/>
          </a:blip>
          <a:stretch>
            <a:fillRect/>
          </a:stretch>
        </p:blipFill>
        <p:spPr>
          <a:xfrm>
            <a:off x="6759401" y="783875"/>
            <a:ext cx="500503" cy="523200"/>
          </a:xfrm>
          <a:prstGeom prst="rect">
            <a:avLst/>
          </a:prstGeom>
          <a:noFill/>
          <a:ln>
            <a:noFill/>
          </a:ln>
        </p:spPr>
      </p:pic>
      <p:pic>
        <p:nvPicPr>
          <p:cNvPr id="122" name="Google Shape;122;p19"/>
          <p:cNvPicPr preferRelativeResize="0"/>
          <p:nvPr/>
        </p:nvPicPr>
        <p:blipFill>
          <a:blip r:embed="rId3">
            <a:alphaModFix/>
          </a:blip>
          <a:stretch>
            <a:fillRect/>
          </a:stretch>
        </p:blipFill>
        <p:spPr>
          <a:xfrm>
            <a:off x="5859951" y="3083000"/>
            <a:ext cx="500503" cy="523200"/>
          </a:xfrm>
          <a:prstGeom prst="rect">
            <a:avLst/>
          </a:prstGeom>
          <a:noFill/>
          <a:ln>
            <a:noFill/>
          </a:ln>
        </p:spPr>
      </p:pic>
      <p:cxnSp>
        <p:nvCxnSpPr>
          <p:cNvPr id="123" name="Google Shape;123;p19"/>
          <p:cNvCxnSpPr/>
          <p:nvPr/>
        </p:nvCxnSpPr>
        <p:spPr>
          <a:xfrm>
            <a:off x="3254150" y="229875"/>
            <a:ext cx="0" cy="3398400"/>
          </a:xfrm>
          <a:prstGeom prst="straightConnector1">
            <a:avLst/>
          </a:prstGeom>
          <a:noFill/>
          <a:ln cap="flat" cmpd="sng" w="9525">
            <a:solidFill>
              <a:schemeClr val="dk2"/>
            </a:solidFill>
            <a:prstDash val="solid"/>
            <a:round/>
            <a:headEnd len="med" w="med" type="none"/>
            <a:tailEnd len="med" w="med" type="none"/>
          </a:ln>
        </p:spPr>
      </p:cxnSp>
      <p:sp>
        <p:nvSpPr>
          <p:cNvPr id="124" name="Google Shape;124;p19"/>
          <p:cNvSpPr txBox="1"/>
          <p:nvPr/>
        </p:nvSpPr>
        <p:spPr>
          <a:xfrm>
            <a:off x="273950" y="2234125"/>
            <a:ext cx="224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25" name="Google Shape;125;p19"/>
          <p:cNvPicPr preferRelativeResize="0"/>
          <p:nvPr/>
        </p:nvPicPr>
        <p:blipFill>
          <a:blip r:embed="rId4">
            <a:alphaModFix/>
          </a:blip>
          <a:stretch>
            <a:fillRect/>
          </a:stretch>
        </p:blipFill>
        <p:spPr>
          <a:xfrm>
            <a:off x="1385873" y="3680638"/>
            <a:ext cx="1282500" cy="1279368"/>
          </a:xfrm>
          <a:prstGeom prst="rect">
            <a:avLst/>
          </a:prstGeom>
          <a:noFill/>
          <a:ln>
            <a:noFill/>
          </a:ln>
        </p:spPr>
      </p:pic>
      <p:pic>
        <p:nvPicPr>
          <p:cNvPr id="126" name="Google Shape;126;p19"/>
          <p:cNvPicPr preferRelativeResize="0"/>
          <p:nvPr/>
        </p:nvPicPr>
        <p:blipFill>
          <a:blip r:embed="rId5">
            <a:alphaModFix/>
          </a:blip>
          <a:stretch>
            <a:fillRect/>
          </a:stretch>
        </p:blipFill>
        <p:spPr>
          <a:xfrm>
            <a:off x="185200" y="1171163"/>
            <a:ext cx="2795100" cy="1968388"/>
          </a:xfrm>
          <a:prstGeom prst="rect">
            <a:avLst/>
          </a:prstGeom>
          <a:noFill/>
          <a:ln>
            <a:noFill/>
          </a:ln>
        </p:spPr>
      </p:pic>
      <p:sp>
        <p:nvSpPr>
          <p:cNvPr id="127" name="Google Shape;127;p19"/>
          <p:cNvSpPr txBox="1"/>
          <p:nvPr/>
        </p:nvSpPr>
        <p:spPr>
          <a:xfrm>
            <a:off x="343850" y="630075"/>
            <a:ext cx="291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Helvetica Neue"/>
                <a:ea typeface="Helvetica Neue"/>
                <a:cs typeface="Helvetica Neue"/>
                <a:sym typeface="Helvetica Neue"/>
              </a:rPr>
              <a:t>forming a landscape, </a:t>
            </a:r>
            <a:endParaRPr i="1">
              <a:latin typeface="Helvetica Neue"/>
              <a:ea typeface="Helvetica Neue"/>
              <a:cs typeface="Helvetica Neue"/>
              <a:sym typeface="Helvetica Neue"/>
            </a:endParaRPr>
          </a:p>
          <a:p>
            <a:pPr indent="0" lvl="0" marL="0" rtl="0" algn="l">
              <a:spcBef>
                <a:spcPts val="0"/>
              </a:spcBef>
              <a:spcAft>
                <a:spcPts val="0"/>
              </a:spcAft>
              <a:buNone/>
            </a:pPr>
            <a:r>
              <a:rPr i="1" lang="en">
                <a:latin typeface="Helvetica Neue"/>
                <a:ea typeface="Helvetica Neue"/>
                <a:cs typeface="Helvetica Neue"/>
                <a:sym typeface="Helvetica Neue"/>
              </a:rPr>
              <a:t>place setting, connectivity </a:t>
            </a:r>
            <a:endParaRPr i="1">
              <a:latin typeface="Helvetica Neue"/>
              <a:ea typeface="Helvetica Neue"/>
              <a:cs typeface="Helvetica Neue"/>
              <a:sym typeface="Helvetica Neue"/>
            </a:endParaRPr>
          </a:p>
        </p:txBody>
      </p:sp>
      <p:pic>
        <p:nvPicPr>
          <p:cNvPr id="128" name="Google Shape;128;p19"/>
          <p:cNvPicPr preferRelativeResize="0"/>
          <p:nvPr/>
        </p:nvPicPr>
        <p:blipFill>
          <a:blip r:embed="rId6">
            <a:alphaModFix/>
          </a:blip>
          <a:stretch>
            <a:fillRect/>
          </a:stretch>
        </p:blipFill>
        <p:spPr>
          <a:xfrm>
            <a:off x="7027150" y="1344067"/>
            <a:ext cx="1705800" cy="1279350"/>
          </a:xfrm>
          <a:prstGeom prst="rect">
            <a:avLst/>
          </a:prstGeom>
          <a:noFill/>
          <a:ln>
            <a:noFill/>
          </a:ln>
        </p:spPr>
      </p:pic>
      <p:pic>
        <p:nvPicPr>
          <p:cNvPr id="129" name="Google Shape;129;p19"/>
          <p:cNvPicPr preferRelativeResize="0"/>
          <p:nvPr/>
        </p:nvPicPr>
        <p:blipFill>
          <a:blip r:embed="rId7">
            <a:alphaModFix/>
          </a:blip>
          <a:stretch>
            <a:fillRect/>
          </a:stretch>
        </p:blipFill>
        <p:spPr>
          <a:xfrm>
            <a:off x="3528000" y="1291962"/>
            <a:ext cx="1705800" cy="127422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33" name="Shape 133"/>
        <p:cNvGrpSpPr/>
        <p:nvPr/>
      </p:nvGrpSpPr>
      <p:grpSpPr>
        <a:xfrm>
          <a:off x="0" y="0"/>
          <a:ext cx="0" cy="0"/>
          <a:chOff x="0" y="0"/>
          <a:chExt cx="0" cy="0"/>
        </a:xfrm>
      </p:grpSpPr>
      <p:sp>
        <p:nvSpPr>
          <p:cNvPr id="134" name="Google Shape;134;p20"/>
          <p:cNvSpPr txBox="1"/>
          <p:nvPr/>
        </p:nvSpPr>
        <p:spPr>
          <a:xfrm>
            <a:off x="185200" y="229875"/>
            <a:ext cx="57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Gateways and partitions</a:t>
            </a:r>
            <a:endParaRPr>
              <a:solidFill>
                <a:srgbClr val="7F6000"/>
              </a:solidFill>
              <a:latin typeface="Helvetica Neue Light"/>
              <a:ea typeface="Helvetica Neue Light"/>
              <a:cs typeface="Helvetica Neue Light"/>
              <a:sym typeface="Helvetica Neue Light"/>
            </a:endParaRPr>
          </a:p>
        </p:txBody>
      </p:sp>
      <p:sp>
        <p:nvSpPr>
          <p:cNvPr id="135" name="Google Shape;135;p20"/>
          <p:cNvSpPr txBox="1"/>
          <p:nvPr/>
        </p:nvSpPr>
        <p:spPr>
          <a:xfrm>
            <a:off x="185200" y="2707800"/>
            <a:ext cx="57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Trails and locomotion</a:t>
            </a:r>
            <a:endParaRPr>
              <a:solidFill>
                <a:srgbClr val="7F6000"/>
              </a:solidFill>
              <a:latin typeface="Helvetica Neue Light"/>
              <a:ea typeface="Helvetica Neue Light"/>
              <a:cs typeface="Helvetica Neue Light"/>
              <a:sym typeface="Helvetica Neue Light"/>
            </a:endParaRPr>
          </a:p>
        </p:txBody>
      </p:sp>
      <p:pic>
        <p:nvPicPr>
          <p:cNvPr id="136" name="Google Shape;136;p20"/>
          <p:cNvPicPr preferRelativeResize="0"/>
          <p:nvPr/>
        </p:nvPicPr>
        <p:blipFill rotWithShape="1">
          <a:blip r:embed="rId3">
            <a:alphaModFix/>
          </a:blip>
          <a:srcRect b="0" l="8231" r="0" t="0"/>
          <a:stretch/>
        </p:blipFill>
        <p:spPr>
          <a:xfrm>
            <a:off x="443400" y="698100"/>
            <a:ext cx="2217077" cy="1941674"/>
          </a:xfrm>
          <a:prstGeom prst="rect">
            <a:avLst/>
          </a:prstGeom>
          <a:noFill/>
          <a:ln>
            <a:noFill/>
          </a:ln>
        </p:spPr>
      </p:pic>
      <p:pic>
        <p:nvPicPr>
          <p:cNvPr id="137" name="Google Shape;137;p20"/>
          <p:cNvPicPr preferRelativeResize="0"/>
          <p:nvPr/>
        </p:nvPicPr>
        <p:blipFill>
          <a:blip r:embed="rId4">
            <a:alphaModFix/>
          </a:blip>
          <a:stretch>
            <a:fillRect/>
          </a:stretch>
        </p:blipFill>
        <p:spPr>
          <a:xfrm>
            <a:off x="3239950" y="557593"/>
            <a:ext cx="1561624" cy="2082181"/>
          </a:xfrm>
          <a:prstGeom prst="rect">
            <a:avLst/>
          </a:prstGeom>
          <a:noFill/>
          <a:ln>
            <a:noFill/>
          </a:ln>
        </p:spPr>
      </p:pic>
      <p:pic>
        <p:nvPicPr>
          <p:cNvPr id="138" name="Google Shape;138;p20"/>
          <p:cNvPicPr preferRelativeResize="0"/>
          <p:nvPr/>
        </p:nvPicPr>
        <p:blipFill>
          <a:blip r:embed="rId5">
            <a:alphaModFix/>
          </a:blip>
          <a:stretch>
            <a:fillRect/>
          </a:stretch>
        </p:blipFill>
        <p:spPr>
          <a:xfrm>
            <a:off x="3239950" y="3357350"/>
            <a:ext cx="3765850" cy="1453875"/>
          </a:xfrm>
          <a:prstGeom prst="rect">
            <a:avLst/>
          </a:prstGeom>
          <a:noFill/>
          <a:ln>
            <a:noFill/>
          </a:ln>
        </p:spPr>
      </p:pic>
      <p:pic>
        <p:nvPicPr>
          <p:cNvPr id="139" name="Google Shape;139;p20"/>
          <p:cNvPicPr preferRelativeResize="0"/>
          <p:nvPr/>
        </p:nvPicPr>
        <p:blipFill>
          <a:blip r:embed="rId6">
            <a:alphaModFix/>
          </a:blip>
          <a:stretch>
            <a:fillRect/>
          </a:stretch>
        </p:blipFill>
        <p:spPr>
          <a:xfrm rot="5400000">
            <a:off x="4780614" y="817188"/>
            <a:ext cx="2083973" cy="1562999"/>
          </a:xfrm>
          <a:prstGeom prst="rect">
            <a:avLst/>
          </a:prstGeom>
          <a:noFill/>
          <a:ln>
            <a:noFill/>
          </a:ln>
        </p:spPr>
      </p:pic>
      <p:grpSp>
        <p:nvGrpSpPr>
          <p:cNvPr id="140" name="Google Shape;140;p20"/>
          <p:cNvGrpSpPr/>
          <p:nvPr/>
        </p:nvGrpSpPr>
        <p:grpSpPr>
          <a:xfrm>
            <a:off x="443409" y="3107988"/>
            <a:ext cx="2556010" cy="1703242"/>
            <a:chOff x="465200" y="3070150"/>
            <a:chExt cx="2835600" cy="2302300"/>
          </a:xfrm>
        </p:grpSpPr>
        <p:pic>
          <p:nvPicPr>
            <p:cNvPr id="141" name="Google Shape;141;p20"/>
            <p:cNvPicPr preferRelativeResize="0"/>
            <p:nvPr/>
          </p:nvPicPr>
          <p:blipFill rotWithShape="1">
            <a:blip r:embed="rId7">
              <a:alphaModFix/>
            </a:blip>
            <a:srcRect b="3904" l="5114" r="47570" t="6345"/>
            <a:stretch/>
          </p:blipFill>
          <p:spPr>
            <a:xfrm>
              <a:off x="465200" y="3070150"/>
              <a:ext cx="2206251" cy="1553200"/>
            </a:xfrm>
            <a:prstGeom prst="rect">
              <a:avLst/>
            </a:prstGeom>
            <a:noFill/>
            <a:ln>
              <a:noFill/>
            </a:ln>
          </p:spPr>
        </p:pic>
        <p:sp>
          <p:nvSpPr>
            <p:cNvPr id="142" name="Google Shape;142;p20"/>
            <p:cNvSpPr txBox="1"/>
            <p:nvPr/>
          </p:nvSpPr>
          <p:spPr>
            <a:xfrm>
              <a:off x="2608400" y="3070150"/>
              <a:ext cx="692400" cy="228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3" name="Google Shape;143;p20"/>
            <p:cNvSpPr txBox="1"/>
            <p:nvPr/>
          </p:nvSpPr>
          <p:spPr>
            <a:xfrm>
              <a:off x="465200" y="4623350"/>
              <a:ext cx="2835600" cy="749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Spectral"/>
                  <a:ea typeface="Spectral"/>
                  <a:cs typeface="Spectral"/>
                  <a:sym typeface="Spectral"/>
                </a:rPr>
                <a:t>People are attracted to a curving path rather than a straight path. Trail should curve to follow the lay of the land.</a:t>
              </a:r>
              <a:endParaRPr i="1" sz="800">
                <a:latin typeface="Spectral"/>
                <a:ea typeface="Spectral"/>
                <a:cs typeface="Spectral"/>
                <a:sym typeface="Spectral"/>
              </a:endParaRPr>
            </a:p>
          </p:txBody>
        </p:sp>
      </p:grpSp>
      <p:graphicFrame>
        <p:nvGraphicFramePr>
          <p:cNvPr id="144" name="Google Shape;144;p20"/>
          <p:cNvGraphicFramePr/>
          <p:nvPr/>
        </p:nvGraphicFramePr>
        <p:xfrm>
          <a:off x="7202150" y="2450743"/>
          <a:ext cx="3000000" cy="3000000"/>
        </p:xfrm>
        <a:graphic>
          <a:graphicData uri="http://schemas.openxmlformats.org/drawingml/2006/table">
            <a:tbl>
              <a:tblPr>
                <a:noFill/>
                <a:tableStyleId>{6DDBAA79-A09D-4C88-915D-4C83878C3D1B}</a:tableStyleId>
              </a:tblPr>
              <a:tblGrid>
                <a:gridCol w="874850"/>
                <a:gridCol w="874850"/>
              </a:tblGrid>
              <a:tr h="304775">
                <a:tc>
                  <a:txBody>
                    <a:bodyPr/>
                    <a:lstStyle/>
                    <a:p>
                      <a:pPr indent="0" lvl="0" marL="0" rtl="0" algn="ctr">
                        <a:spcBef>
                          <a:spcPts val="0"/>
                        </a:spcBef>
                        <a:spcAft>
                          <a:spcPts val="0"/>
                        </a:spcAft>
                        <a:buNone/>
                      </a:pPr>
                      <a:r>
                        <a:rPr b="1" lang="en" sz="700">
                          <a:solidFill>
                            <a:schemeClr val="lt2"/>
                          </a:solidFill>
                        </a:rPr>
                        <a:t>Understanding</a:t>
                      </a:r>
                      <a:endParaRPr b="1" sz="700">
                        <a:solidFill>
                          <a:schemeClr val="lt2"/>
                        </a:solidFill>
                      </a:endParaRPr>
                    </a:p>
                  </a:txBody>
                  <a:tcPr marT="91425" marB="91425" marR="91425" marL="91425">
                    <a:solidFill>
                      <a:srgbClr val="7F6000"/>
                    </a:solidFill>
                  </a:tcPr>
                </a:tc>
                <a:tc>
                  <a:txBody>
                    <a:bodyPr/>
                    <a:lstStyle/>
                    <a:p>
                      <a:pPr indent="0" lvl="0" marL="0" rtl="0" algn="ctr">
                        <a:spcBef>
                          <a:spcPts val="0"/>
                        </a:spcBef>
                        <a:spcAft>
                          <a:spcPts val="0"/>
                        </a:spcAft>
                        <a:buNone/>
                      </a:pPr>
                      <a:r>
                        <a:rPr b="1" lang="en" sz="700">
                          <a:solidFill>
                            <a:schemeClr val="lt2"/>
                          </a:solidFill>
                        </a:rPr>
                        <a:t>Exploration</a:t>
                      </a:r>
                      <a:endParaRPr b="1" sz="700">
                        <a:solidFill>
                          <a:schemeClr val="lt2"/>
                        </a:solidFill>
                      </a:endParaRPr>
                    </a:p>
                  </a:txBody>
                  <a:tcPr marT="91425" marB="91425" marR="91425" marL="91425">
                    <a:solidFill>
                      <a:srgbClr val="7F6000"/>
                    </a:solidFill>
                  </a:tcPr>
                </a:tc>
              </a:tr>
              <a:tr h="304775">
                <a:tc>
                  <a:txBody>
                    <a:bodyPr/>
                    <a:lstStyle/>
                    <a:p>
                      <a:pPr indent="0" lvl="0" marL="0" rtl="0" algn="ctr">
                        <a:spcBef>
                          <a:spcPts val="0"/>
                        </a:spcBef>
                        <a:spcAft>
                          <a:spcPts val="0"/>
                        </a:spcAft>
                        <a:buNone/>
                      </a:pPr>
                      <a:r>
                        <a:rPr lang="en" sz="700"/>
                        <a:t>Coherence</a:t>
                      </a:r>
                      <a:endParaRPr sz="700"/>
                    </a:p>
                  </a:txBody>
                  <a:tcPr marT="91425" marB="91425" marR="91425" marL="91425"/>
                </a:tc>
                <a:tc>
                  <a:txBody>
                    <a:bodyPr/>
                    <a:lstStyle/>
                    <a:p>
                      <a:pPr indent="0" lvl="0" marL="0" rtl="0" algn="ctr">
                        <a:spcBef>
                          <a:spcPts val="0"/>
                        </a:spcBef>
                        <a:spcAft>
                          <a:spcPts val="0"/>
                        </a:spcAft>
                        <a:buNone/>
                      </a:pPr>
                      <a:r>
                        <a:rPr lang="en" sz="700"/>
                        <a:t>Complexity</a:t>
                      </a:r>
                      <a:endParaRPr sz="700"/>
                    </a:p>
                  </a:txBody>
                  <a:tcPr marT="91425" marB="91425" marR="91425" marL="91425"/>
                </a:tc>
              </a:tr>
              <a:tr h="304775">
                <a:tc>
                  <a:txBody>
                    <a:bodyPr/>
                    <a:lstStyle/>
                    <a:p>
                      <a:pPr indent="0" lvl="0" marL="0" rtl="0" algn="ctr">
                        <a:spcBef>
                          <a:spcPts val="0"/>
                        </a:spcBef>
                        <a:spcAft>
                          <a:spcPts val="0"/>
                        </a:spcAft>
                        <a:buNone/>
                      </a:pPr>
                      <a:r>
                        <a:rPr lang="en" sz="700"/>
                        <a:t>Legibility</a:t>
                      </a:r>
                      <a:endParaRPr sz="700"/>
                    </a:p>
                  </a:txBody>
                  <a:tcPr marT="91425" marB="91425" marR="91425" marL="91425"/>
                </a:tc>
                <a:tc>
                  <a:txBody>
                    <a:bodyPr/>
                    <a:lstStyle/>
                    <a:p>
                      <a:pPr indent="0" lvl="0" marL="0" rtl="0" algn="ctr">
                        <a:spcBef>
                          <a:spcPts val="0"/>
                        </a:spcBef>
                        <a:spcAft>
                          <a:spcPts val="0"/>
                        </a:spcAft>
                        <a:buNone/>
                      </a:pPr>
                      <a:r>
                        <a:rPr lang="en" sz="700"/>
                        <a:t>Mystery</a:t>
                      </a:r>
                      <a:endParaRPr sz="700"/>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8" name="Shape 148"/>
        <p:cNvGrpSpPr/>
        <p:nvPr/>
      </p:nvGrpSpPr>
      <p:grpSpPr>
        <a:xfrm>
          <a:off x="0" y="0"/>
          <a:ext cx="0" cy="0"/>
          <a:chOff x="0" y="0"/>
          <a:chExt cx="0" cy="0"/>
        </a:xfrm>
      </p:grpSpPr>
      <p:sp>
        <p:nvSpPr>
          <p:cNvPr id="149" name="Google Shape;149;p21"/>
          <p:cNvSpPr txBox="1"/>
          <p:nvPr/>
        </p:nvSpPr>
        <p:spPr>
          <a:xfrm>
            <a:off x="185200" y="229875"/>
            <a:ext cx="57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Views</a:t>
            </a:r>
            <a:endParaRPr>
              <a:solidFill>
                <a:srgbClr val="7F6000"/>
              </a:solidFill>
              <a:latin typeface="Helvetica Neue Light"/>
              <a:ea typeface="Helvetica Neue Light"/>
              <a:cs typeface="Helvetica Neue Light"/>
              <a:sym typeface="Helvetica Neue Light"/>
            </a:endParaRPr>
          </a:p>
        </p:txBody>
      </p:sp>
      <p:sp>
        <p:nvSpPr>
          <p:cNvPr id="150" name="Google Shape;150;p21"/>
          <p:cNvSpPr txBox="1"/>
          <p:nvPr/>
        </p:nvSpPr>
        <p:spPr>
          <a:xfrm>
            <a:off x="322200" y="874500"/>
            <a:ext cx="215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1" name="Google Shape;151;p21"/>
          <p:cNvSpPr txBox="1"/>
          <p:nvPr/>
        </p:nvSpPr>
        <p:spPr>
          <a:xfrm>
            <a:off x="185200" y="2571750"/>
            <a:ext cx="57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F6000"/>
                </a:solidFill>
                <a:latin typeface="Helvetica Neue Light"/>
                <a:ea typeface="Helvetica Neue Light"/>
                <a:cs typeface="Helvetica Neue Light"/>
                <a:sym typeface="Helvetica Neue Light"/>
              </a:rPr>
              <a:t>Places</a:t>
            </a:r>
            <a:endParaRPr>
              <a:solidFill>
                <a:srgbClr val="7F6000"/>
              </a:solidFill>
              <a:latin typeface="Helvetica Neue Light"/>
              <a:ea typeface="Helvetica Neue Light"/>
              <a:cs typeface="Helvetica Neue Light"/>
              <a:sym typeface="Helvetica Neue Light"/>
            </a:endParaRPr>
          </a:p>
        </p:txBody>
      </p:sp>
      <p:pic>
        <p:nvPicPr>
          <p:cNvPr id="152" name="Google Shape;152;p21"/>
          <p:cNvPicPr preferRelativeResize="0"/>
          <p:nvPr/>
        </p:nvPicPr>
        <p:blipFill rotWithShape="1">
          <a:blip r:embed="rId3">
            <a:alphaModFix/>
          </a:blip>
          <a:srcRect b="0" l="6470" r="4027" t="7313"/>
          <a:stretch/>
        </p:blipFill>
        <p:spPr>
          <a:xfrm rot="60003">
            <a:off x="3521275" y="342234"/>
            <a:ext cx="2670251" cy="2206382"/>
          </a:xfrm>
          <a:prstGeom prst="rect">
            <a:avLst/>
          </a:prstGeom>
          <a:noFill/>
          <a:ln>
            <a:noFill/>
          </a:ln>
        </p:spPr>
      </p:pic>
      <p:pic>
        <p:nvPicPr>
          <p:cNvPr id="153" name="Google Shape;153;p21"/>
          <p:cNvPicPr preferRelativeResize="0"/>
          <p:nvPr/>
        </p:nvPicPr>
        <p:blipFill>
          <a:blip r:embed="rId4">
            <a:alphaModFix/>
          </a:blip>
          <a:stretch>
            <a:fillRect/>
          </a:stretch>
        </p:blipFill>
        <p:spPr>
          <a:xfrm>
            <a:off x="4232050" y="3514296"/>
            <a:ext cx="1978525" cy="1320780"/>
          </a:xfrm>
          <a:prstGeom prst="rect">
            <a:avLst/>
          </a:prstGeom>
          <a:noFill/>
          <a:ln>
            <a:noFill/>
          </a:ln>
        </p:spPr>
      </p:pic>
      <p:pic>
        <p:nvPicPr>
          <p:cNvPr id="154" name="Google Shape;154;p21"/>
          <p:cNvPicPr preferRelativeResize="0"/>
          <p:nvPr/>
        </p:nvPicPr>
        <p:blipFill rotWithShape="1">
          <a:blip r:embed="rId5">
            <a:alphaModFix/>
          </a:blip>
          <a:srcRect b="4424" l="5230" r="54567" t="72267"/>
          <a:stretch/>
        </p:blipFill>
        <p:spPr>
          <a:xfrm>
            <a:off x="562725" y="3650126"/>
            <a:ext cx="1837475" cy="1184957"/>
          </a:xfrm>
          <a:prstGeom prst="rect">
            <a:avLst/>
          </a:prstGeom>
          <a:noFill/>
          <a:ln cap="flat" cmpd="sng" w="28575">
            <a:solidFill>
              <a:schemeClr val="lt1"/>
            </a:solidFill>
            <a:prstDash val="solid"/>
            <a:round/>
            <a:headEnd len="sm" w="sm" type="none"/>
            <a:tailEnd len="sm" w="sm" type="none"/>
          </a:ln>
        </p:spPr>
      </p:pic>
      <p:grpSp>
        <p:nvGrpSpPr>
          <p:cNvPr id="155" name="Google Shape;155;p21"/>
          <p:cNvGrpSpPr/>
          <p:nvPr/>
        </p:nvGrpSpPr>
        <p:grpSpPr>
          <a:xfrm>
            <a:off x="1139478" y="248956"/>
            <a:ext cx="1493096" cy="2252568"/>
            <a:chOff x="1139478" y="248956"/>
            <a:chExt cx="1493096" cy="2252568"/>
          </a:xfrm>
        </p:grpSpPr>
        <p:pic>
          <p:nvPicPr>
            <p:cNvPr id="156" name="Google Shape;156;p21"/>
            <p:cNvPicPr preferRelativeResize="0"/>
            <p:nvPr/>
          </p:nvPicPr>
          <p:blipFill rotWithShape="1">
            <a:blip r:embed="rId6">
              <a:alphaModFix/>
            </a:blip>
            <a:srcRect b="0" l="3473" r="52837" t="0"/>
            <a:stretch/>
          </p:blipFill>
          <p:spPr>
            <a:xfrm rot="-59999">
              <a:off x="1157300" y="261448"/>
              <a:ext cx="1449577" cy="2054977"/>
            </a:xfrm>
            <a:prstGeom prst="rect">
              <a:avLst/>
            </a:prstGeom>
            <a:noFill/>
            <a:ln>
              <a:noFill/>
            </a:ln>
          </p:spPr>
        </p:pic>
        <p:pic>
          <p:nvPicPr>
            <p:cNvPr id="157" name="Google Shape;157;p21"/>
            <p:cNvPicPr preferRelativeResize="0"/>
            <p:nvPr/>
          </p:nvPicPr>
          <p:blipFill rotWithShape="1">
            <a:blip r:embed="rId7">
              <a:alphaModFix/>
            </a:blip>
            <a:srcRect b="5500" l="47367" r="5407" t="79249"/>
            <a:stretch/>
          </p:blipFill>
          <p:spPr>
            <a:xfrm>
              <a:off x="1183000" y="2211612"/>
              <a:ext cx="1449575" cy="289912"/>
            </a:xfrm>
            <a:prstGeom prst="rect">
              <a:avLst/>
            </a:prstGeom>
            <a:noFill/>
            <a:ln>
              <a:noFill/>
            </a:ln>
          </p:spPr>
        </p:pic>
      </p:grpSp>
      <p:pic>
        <p:nvPicPr>
          <p:cNvPr id="158" name="Google Shape;158;p21"/>
          <p:cNvPicPr preferRelativeResize="0"/>
          <p:nvPr/>
        </p:nvPicPr>
        <p:blipFill rotWithShape="1">
          <a:blip r:embed="rId8">
            <a:alphaModFix/>
          </a:blip>
          <a:srcRect b="74128" l="56963" r="4900" t="3760"/>
          <a:stretch/>
        </p:blipFill>
        <p:spPr>
          <a:xfrm>
            <a:off x="2030700" y="3280617"/>
            <a:ext cx="1837475" cy="1184957"/>
          </a:xfrm>
          <a:prstGeom prst="rect">
            <a:avLst/>
          </a:prstGeom>
          <a:noFill/>
          <a:ln cap="flat" cmpd="sng" w="28575">
            <a:solidFill>
              <a:schemeClr val="lt1"/>
            </a:solidFill>
            <a:prstDash val="solid"/>
            <a:round/>
            <a:headEnd len="sm" w="sm" type="none"/>
            <a:tailEnd len="sm" w="sm" type="none"/>
          </a:ln>
        </p:spPr>
      </p:pic>
      <p:graphicFrame>
        <p:nvGraphicFramePr>
          <p:cNvPr id="159" name="Google Shape;159;p21"/>
          <p:cNvGraphicFramePr/>
          <p:nvPr/>
        </p:nvGraphicFramePr>
        <p:xfrm>
          <a:off x="7202150" y="2450743"/>
          <a:ext cx="3000000" cy="3000000"/>
        </p:xfrm>
        <a:graphic>
          <a:graphicData uri="http://schemas.openxmlformats.org/drawingml/2006/table">
            <a:tbl>
              <a:tblPr>
                <a:noFill/>
                <a:tableStyleId>{6DDBAA79-A09D-4C88-915D-4C83878C3D1B}</a:tableStyleId>
              </a:tblPr>
              <a:tblGrid>
                <a:gridCol w="874850"/>
                <a:gridCol w="874850"/>
              </a:tblGrid>
              <a:tr h="304775">
                <a:tc>
                  <a:txBody>
                    <a:bodyPr/>
                    <a:lstStyle/>
                    <a:p>
                      <a:pPr indent="0" lvl="0" marL="0" rtl="0" algn="ctr">
                        <a:spcBef>
                          <a:spcPts val="0"/>
                        </a:spcBef>
                        <a:spcAft>
                          <a:spcPts val="0"/>
                        </a:spcAft>
                        <a:buNone/>
                      </a:pPr>
                      <a:r>
                        <a:rPr b="1" lang="en" sz="700">
                          <a:solidFill>
                            <a:schemeClr val="lt2"/>
                          </a:solidFill>
                        </a:rPr>
                        <a:t>Understanding</a:t>
                      </a:r>
                      <a:endParaRPr b="1" sz="700">
                        <a:solidFill>
                          <a:schemeClr val="lt2"/>
                        </a:solidFill>
                      </a:endParaRPr>
                    </a:p>
                  </a:txBody>
                  <a:tcPr marT="91425" marB="91425" marR="91425" marL="91425">
                    <a:solidFill>
                      <a:srgbClr val="7F6000"/>
                    </a:solidFill>
                  </a:tcPr>
                </a:tc>
                <a:tc>
                  <a:txBody>
                    <a:bodyPr/>
                    <a:lstStyle/>
                    <a:p>
                      <a:pPr indent="0" lvl="0" marL="0" rtl="0" algn="ctr">
                        <a:spcBef>
                          <a:spcPts val="0"/>
                        </a:spcBef>
                        <a:spcAft>
                          <a:spcPts val="0"/>
                        </a:spcAft>
                        <a:buNone/>
                      </a:pPr>
                      <a:r>
                        <a:rPr b="1" lang="en" sz="700">
                          <a:solidFill>
                            <a:schemeClr val="lt2"/>
                          </a:solidFill>
                        </a:rPr>
                        <a:t>Exploration</a:t>
                      </a:r>
                      <a:endParaRPr b="1" sz="700">
                        <a:solidFill>
                          <a:schemeClr val="lt2"/>
                        </a:solidFill>
                      </a:endParaRPr>
                    </a:p>
                  </a:txBody>
                  <a:tcPr marT="91425" marB="91425" marR="91425" marL="91425">
                    <a:solidFill>
                      <a:srgbClr val="7F6000"/>
                    </a:solidFill>
                  </a:tcPr>
                </a:tc>
              </a:tr>
              <a:tr h="304775">
                <a:tc>
                  <a:txBody>
                    <a:bodyPr/>
                    <a:lstStyle/>
                    <a:p>
                      <a:pPr indent="0" lvl="0" marL="0" rtl="0" algn="ctr">
                        <a:spcBef>
                          <a:spcPts val="0"/>
                        </a:spcBef>
                        <a:spcAft>
                          <a:spcPts val="0"/>
                        </a:spcAft>
                        <a:buNone/>
                      </a:pPr>
                      <a:r>
                        <a:rPr lang="en" sz="700"/>
                        <a:t>Coherence</a:t>
                      </a:r>
                      <a:endParaRPr sz="700"/>
                    </a:p>
                  </a:txBody>
                  <a:tcPr marT="91425" marB="91425" marR="91425" marL="91425"/>
                </a:tc>
                <a:tc>
                  <a:txBody>
                    <a:bodyPr/>
                    <a:lstStyle/>
                    <a:p>
                      <a:pPr indent="0" lvl="0" marL="0" rtl="0" algn="ctr">
                        <a:spcBef>
                          <a:spcPts val="0"/>
                        </a:spcBef>
                        <a:spcAft>
                          <a:spcPts val="0"/>
                        </a:spcAft>
                        <a:buNone/>
                      </a:pPr>
                      <a:r>
                        <a:rPr lang="en" sz="700"/>
                        <a:t>Complexity</a:t>
                      </a:r>
                      <a:endParaRPr sz="700"/>
                    </a:p>
                  </a:txBody>
                  <a:tcPr marT="91425" marB="91425" marR="91425" marL="91425"/>
                </a:tc>
              </a:tr>
              <a:tr h="304775">
                <a:tc>
                  <a:txBody>
                    <a:bodyPr/>
                    <a:lstStyle/>
                    <a:p>
                      <a:pPr indent="0" lvl="0" marL="0" rtl="0" algn="ctr">
                        <a:spcBef>
                          <a:spcPts val="0"/>
                        </a:spcBef>
                        <a:spcAft>
                          <a:spcPts val="0"/>
                        </a:spcAft>
                        <a:buNone/>
                      </a:pPr>
                      <a:r>
                        <a:rPr lang="en" sz="700"/>
                        <a:t>Legibility</a:t>
                      </a:r>
                      <a:endParaRPr sz="700"/>
                    </a:p>
                  </a:txBody>
                  <a:tcPr marT="91425" marB="91425" marR="91425" marL="91425"/>
                </a:tc>
                <a:tc>
                  <a:txBody>
                    <a:bodyPr/>
                    <a:lstStyle/>
                    <a:p>
                      <a:pPr indent="0" lvl="0" marL="0" rtl="0" algn="ctr">
                        <a:spcBef>
                          <a:spcPts val="0"/>
                        </a:spcBef>
                        <a:spcAft>
                          <a:spcPts val="0"/>
                        </a:spcAft>
                        <a:buNone/>
                      </a:pPr>
                      <a:r>
                        <a:rPr lang="en" sz="700"/>
                        <a:t>Mystery</a:t>
                      </a:r>
                      <a:endParaRPr sz="700"/>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