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6"/>
  </p:notesMasterIdLst>
  <p:sldIdLst>
    <p:sldId id="281" r:id="rId3"/>
    <p:sldId id="273" r:id="rId4"/>
    <p:sldId id="257" r:id="rId5"/>
    <p:sldId id="283" r:id="rId6"/>
    <p:sldId id="282" r:id="rId7"/>
    <p:sldId id="259" r:id="rId8"/>
    <p:sldId id="276" r:id="rId9"/>
    <p:sldId id="274" r:id="rId10"/>
    <p:sldId id="277" r:id="rId11"/>
    <p:sldId id="275" r:id="rId12"/>
    <p:sldId id="272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64" r:id="rId21"/>
    <p:sldId id="278" r:id="rId22"/>
    <p:sldId id="279" r:id="rId23"/>
    <p:sldId id="28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86564-ED90-4E47-904F-BD4D2C4B5260}" v="86" dt="2022-01-17T09:17:44.101"/>
    <p1510:client id="{41B4BE37-F226-66FF-3C6E-B229CC21D3F9}" v="1200" dt="2022-01-17T19:14:46.653"/>
    <p1510:client id="{60EB4E61-85BC-4B08-AB40-75C0B81FFC3A}" v="1007" dt="2022-01-16T15:01:42.996"/>
    <p1510:client id="{72D5024E-D014-17F5-2857-2DC11C9D2A63}" v="35" dt="2022-01-18T07:14:52.721"/>
    <p1510:client id="{78DB87B5-F669-4DAD-AAC4-AF926A3706EB}" v="20" dt="2022-01-17T09:50:07.063"/>
    <p1510:client id="{7F4076BA-CB84-9443-30E6-0A0B0FA17365}" v="179" dt="2022-01-18T09:50:37.656"/>
    <p1510:client id="{8FF45F3D-1FCF-4AED-9D5B-8B710D936DA1}" v="172" dt="2022-01-18T07:16:45.343"/>
    <p1510:client id="{BA28DC21-05C1-AEBD-E2B0-77A3F1AF6652}" v="3" dt="2022-01-17T09:59:48.306"/>
    <p1510:client id="{C6ADB5D0-5E7B-4A18-8681-79DEB17E206A}" v="1201" dt="2022-01-17T19:59:55.624"/>
    <p1510:client id="{C6F1D60C-A612-978E-A842-D441CD56935C}" v="9" dt="2022-01-17T10:03:56.244"/>
    <p1510:client id="{D6C94726-1D33-46BC-A67A-28584D6D156F}" v="849" dt="2022-01-17T09:48:07.326"/>
    <p1510:client id="{D9C78D5B-8C00-CEC5-20D0-009262AB5E60}" v="8" dt="2022-01-17T22:22:15.697"/>
    <p1510:client id="{DCC50FA1-5E31-D32E-738B-E53335BE4CD9}" v="315" dt="2022-01-17T14:14:11.281"/>
    <p1510:client id="{F11FC341-2405-594B-9E1B-7C7CC3721254}" v="36" dt="2022-01-17T10:56:00.041"/>
    <p1510:client id="{F6816B30-BE77-4BA9-5154-2103ED472FE9}" v="266" dt="2022-01-16T19:16:53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37A9A-E028-456C-BCB1-9A81B55BDB5E}" type="datetimeFigureOut">
              <a:rPr lang="en-US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C3A0-5C9D-40A2-A412-2D409718C66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ntaa.fi/instancedata/prime_product_julkaisu/vantaa/embeds/vantaawwwstructure/156762_Kiviston_keskustan_kaavarunko_kh22032021_II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F311-ABA9-4337-A47B-9F6F8A34C76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41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F311-ABA9-4337-A47B-9F6F8A34C76F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52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fucken</a:t>
            </a:r>
            <a:r>
              <a:rPr lang="fi-FI"/>
              <a:t> </a:t>
            </a:r>
            <a:r>
              <a:rPr lang="fi-FI" err="1"/>
              <a:t>bench</a:t>
            </a:r>
            <a:r>
              <a:rPr lang="fi-FI"/>
              <a:t>, and </a:t>
            </a:r>
            <a:r>
              <a:rPr lang="fi-FI" err="1"/>
              <a:t>lots</a:t>
            </a:r>
            <a:r>
              <a:rPr lang="fi-FI"/>
              <a:t> of money </a:t>
            </a:r>
            <a:r>
              <a:rPr lang="fi-FI" err="1"/>
              <a:t>used</a:t>
            </a:r>
            <a:r>
              <a:rPr lang="fi-FI"/>
              <a:t> for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street</a:t>
            </a:r>
            <a:r>
              <a:rPr lang="fi-FI"/>
              <a:t> – </a:t>
            </a:r>
            <a:r>
              <a:rPr lang="fi-FI" err="1"/>
              <a:t>if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plan</a:t>
            </a:r>
            <a:r>
              <a:rPr lang="fi-FI"/>
              <a:t> </a:t>
            </a:r>
            <a:r>
              <a:rPr lang="fi-FI" err="1"/>
              <a:t>doesnt</a:t>
            </a:r>
            <a:r>
              <a:rPr lang="fi-FI"/>
              <a:t> </a:t>
            </a:r>
            <a:r>
              <a:rPr lang="fi-FI" err="1"/>
              <a:t>require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buildings</a:t>
            </a:r>
            <a:r>
              <a:rPr lang="fi-FI"/>
              <a:t> to </a:t>
            </a:r>
            <a:r>
              <a:rPr lang="fi-FI" err="1"/>
              <a:t>take</a:t>
            </a:r>
            <a:r>
              <a:rPr lang="fi-FI"/>
              <a:t> </a:t>
            </a:r>
            <a:r>
              <a:rPr lang="fi-FI" err="1"/>
              <a:t>contact</a:t>
            </a:r>
            <a:r>
              <a:rPr lang="fi-FI"/>
              <a:t>, </a:t>
            </a:r>
            <a:r>
              <a:rPr lang="fi-FI" err="1"/>
              <a:t>they</a:t>
            </a:r>
            <a:r>
              <a:rPr lang="fi-FI"/>
              <a:t> </a:t>
            </a:r>
            <a:r>
              <a:rPr lang="fi-FI" err="1"/>
              <a:t>will</a:t>
            </a:r>
            <a:r>
              <a:rPr lang="fi-FI"/>
              <a:t> </a:t>
            </a:r>
            <a:r>
              <a:rPr lang="fi-FI" err="1"/>
              <a:t>not</a:t>
            </a:r>
            <a:r>
              <a:rPr lang="fi-FI"/>
              <a:t>…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F311-ABA9-4337-A47B-9F6F8A34C76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35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Here it is </a:t>
            </a:r>
            <a:r>
              <a:rPr lang="fi-FI" err="1"/>
              <a:t>more</a:t>
            </a:r>
            <a:r>
              <a:rPr lang="fi-FI"/>
              <a:t> </a:t>
            </a:r>
            <a:r>
              <a:rPr lang="fi-FI" err="1"/>
              <a:t>likely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aquaintances</a:t>
            </a:r>
            <a:r>
              <a:rPr lang="fi-FI"/>
              <a:t> </a:t>
            </a:r>
            <a:r>
              <a:rPr lang="fi-FI" err="1"/>
              <a:t>develop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F311-ABA9-4337-A47B-9F6F8A34C76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582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Imagine</a:t>
            </a:r>
            <a:r>
              <a:rPr lang="fi-FI"/>
              <a:t>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very</a:t>
            </a:r>
            <a:r>
              <a:rPr lang="fi-FI"/>
              <a:t> </a:t>
            </a:r>
            <a:r>
              <a:rPr lang="fi-FI" err="1"/>
              <a:t>basic</a:t>
            </a:r>
            <a:r>
              <a:rPr lang="fi-FI"/>
              <a:t>, </a:t>
            </a:r>
            <a:r>
              <a:rPr lang="fi-FI" err="1"/>
              <a:t>very</a:t>
            </a:r>
            <a:r>
              <a:rPr lang="fi-FI"/>
              <a:t> </a:t>
            </a:r>
            <a:r>
              <a:rPr lang="fi-FI" err="1"/>
              <a:t>boring</a:t>
            </a:r>
            <a:r>
              <a:rPr lang="fi-FI"/>
              <a:t>, no </a:t>
            </a:r>
            <a:r>
              <a:rPr lang="fi-FI" err="1"/>
              <a:t>colour</a:t>
            </a:r>
            <a:r>
              <a:rPr lang="fi-FI"/>
              <a:t> </a:t>
            </a:r>
            <a:r>
              <a:rPr lang="fi-FI" err="1"/>
              <a:t>area</a:t>
            </a:r>
            <a:r>
              <a:rPr lang="fi-FI"/>
              <a:t> </a:t>
            </a:r>
            <a:r>
              <a:rPr lang="fi-FI" err="1"/>
              <a:t>without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active</a:t>
            </a:r>
            <a:r>
              <a:rPr lang="fi-FI"/>
              <a:t> </a:t>
            </a:r>
            <a:r>
              <a:rPr lang="fi-FI" err="1"/>
              <a:t>ground</a:t>
            </a:r>
            <a:r>
              <a:rPr lang="fi-FI"/>
              <a:t> </a:t>
            </a:r>
            <a:r>
              <a:rPr lang="fi-FI" err="1"/>
              <a:t>floors</a:t>
            </a:r>
            <a:r>
              <a:rPr lang="fi-FI"/>
              <a:t> – </a:t>
            </a:r>
            <a:r>
              <a:rPr lang="fi-FI" err="1"/>
              <a:t>they</a:t>
            </a:r>
            <a:r>
              <a:rPr lang="fi-FI"/>
              <a:t> </a:t>
            </a:r>
            <a:r>
              <a:rPr lang="fi-FI" err="1"/>
              <a:t>make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difference</a:t>
            </a:r>
            <a:r>
              <a:rPr lang="fi-FI"/>
              <a:t>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F311-ABA9-4337-A47B-9F6F8A34C76F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04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hlinkClick r:id="rId3"/>
              </a:rPr>
              <a:t>https://www.vantaa.fi/instancedata/prime_product_julkaisu/vantaa/embeds/vantaawwwstructure/156762_Kiviston_keskustan_kaavarunko_kh22032021_II.pdf</a:t>
            </a:r>
            <a:r>
              <a:rPr lang="fi-FI"/>
              <a:t>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F311-ABA9-4337-A47B-9F6F8A34C76F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38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8FDE03-A157-47BA-913F-82C282C6E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47EFEB0-0C59-4E9E-9EBA-F88DB27C2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B7C8BD-0DE5-4458-8524-ED554E28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891DCB-8C90-4EC4-B9D2-3BA753CF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A938E1-0FDA-4CD7-82A4-0B2164AF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36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86613F-7D94-4E33-BD6F-7ABBCC96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965C2A-A0BC-4C30-B9B1-1D1265F1A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C034B7-C07B-45C5-B9D9-3919EA3F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3E4578-C8AB-473B-9B33-C3BECFB8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F92C64-9E7D-4DD3-80A2-848F7BBB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6081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78D484-9A8F-4374-BD61-269D2560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72D5B0-5021-4303-949B-39623318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B491EC-43E7-4D52-A6D4-3A8380AD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DF7B92-7716-42C0-9984-998AFEAF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4B859E-70DF-4A5C-8300-F6E480EA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009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FD2C8C-98AF-4709-A7D5-97A052CC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EE3311-91F5-47E8-A701-CA57C7FF6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B805FD0-C1D7-4789-BA99-2E4978279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260EBAD-6AED-47EF-BB25-13E95D52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53B7A4D-108A-4F91-A728-23E6E957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7545887-3A83-492D-B9E9-4C2BE5BC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483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10142E-6ACB-4309-B5C0-9D905444B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4079618-5FCF-460F-A3CC-46B7E94D3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96876E5-6D9F-4A4A-B379-00ED3AEBD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EDAE8F4-B399-4B19-A016-8EEA7B351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BA9F968-979F-4C36-BE01-F655CE746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EB92F0D-F8E0-4D41-AB65-A25D9B24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A15A2F-0026-4343-B7A4-6346A5E4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3711CCE-51C0-443B-9E33-8DD2BC34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06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22BF27-AF90-470E-9B39-686503BA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2DD653A-3A10-49CF-BB57-D34597FC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328981-5FEA-4DEA-BD68-683CB37C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583035D-1353-4FFE-8B38-2ADA1779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982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9D24EDA-37EA-4E8E-BDB9-0B2FB009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DE78EA5-5E9C-449D-91C8-44C974D7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B95FB04-B121-43F2-A0CF-599341A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361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484EFD-3EA5-455C-BE86-8B37472E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B5B92F-AF48-4FE0-8C12-E64938EE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6C14126-7BED-4803-BDA9-4188485E4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9CE0A09-061A-4936-84F0-346F3F182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D6BC69F-ABDE-4440-92F5-E11EABE5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65F4C59-28D5-4343-AB65-B54A4AF5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200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A64C59-1AE5-46EA-8F9F-F3B1D303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2A108D3-C572-41F8-9266-A5D76FB6E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4CD009F-CDE5-4F19-B42B-EA2691FBE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AFE4ECC-66F4-4EF8-9B5D-C1A319FF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84B773-BEBB-43BA-9685-79D53226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785CE3-4B9B-4058-AD81-69F8A921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071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3D58F4-17AE-48FA-8000-0B2FF833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F57707C-5E1B-4BB4-8582-0BD3B70E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6DD169-B4C1-47C0-B76B-6C935956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71789B-126C-475F-9C0B-6901C1C8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C20335-FEB5-4734-ABC1-D938BCA6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231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661C59A-B664-43A2-B506-08FBA1574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E800033-0888-4631-8B4B-8B108BE50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2988598-1FA8-486F-8375-8B00FF0F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43B4D5-B0F8-48F0-BA7E-45CBDC204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847520-C6C1-4747-B72E-153C4B57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924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09ADF62-C2CD-4992-AC45-3715A65A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17A796-1492-4D48-8501-182502460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88C405-F08C-48BA-A848-B3F2D4132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9B712-24C8-4BD7-A117-F36BFE216A0B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7B6087-F7ED-479B-983A-89C475D3B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9CF9E6-6BE5-40E2-9D41-ED461996D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B1FC-40A1-41D5-AF28-A08451619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6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vantaa.fi/instancedata/prime_product_julkaisu/vantaa/embeds/vantaawwwstructure/156762_Kiviston_keskustan_kaavarunko_kh22032021_II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i="1">
                <a:cs typeface="Calibri Light"/>
              </a:rPr>
              <a:t>Functional</a:t>
            </a:r>
            <a:r>
              <a:rPr lang="en-US" sz="4800" b="1" i="1">
                <a:cs typeface="Calibri Light"/>
              </a:rPr>
              <a:t> </a:t>
            </a:r>
            <a:r>
              <a:rPr lang="en-US" sz="5400" b="1" i="1">
                <a:cs typeface="Calibri Light"/>
              </a:rPr>
              <a:t>environments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u="sng">
                <a:cs typeface="Calibri"/>
              </a:rPr>
              <a:t>Group task 1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Liisa </a:t>
            </a:r>
            <a:r>
              <a:rPr lang="en-US" b="1" err="1">
                <a:cs typeface="Calibri"/>
              </a:rPr>
              <a:t>Amperla</a:t>
            </a:r>
            <a:r>
              <a:rPr lang="en-US" b="1">
                <a:cs typeface="Calibri"/>
              </a:rPr>
              <a:t>, Kaius </a:t>
            </a:r>
            <a:r>
              <a:rPr lang="en-US" b="1" err="1">
                <a:cs typeface="Calibri"/>
              </a:rPr>
              <a:t>Kiiras</a:t>
            </a:r>
            <a:r>
              <a:rPr lang="en-US" b="1">
                <a:cs typeface="Calibri"/>
              </a:rPr>
              <a:t>, Ville Leppänen, Markus Suominen, Tommi Toikkanen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i="1">
                <a:cs typeface="Calibri"/>
              </a:rPr>
              <a:t>18.1.2022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EBB6E-A0D4-4516-AF0F-DC24F6198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985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u="sng">
                <a:cs typeface="Calibri"/>
              </a:rPr>
              <a:t>Content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1. Good quality built environments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2. Suitability for user groups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/>
              </a:rPr>
              <a:t>3. Walkability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4. Enjoyable streets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5. Functional public transport</a:t>
            </a:r>
          </a:p>
        </p:txBody>
      </p:sp>
    </p:spTree>
    <p:extLst>
      <p:ext uri="{BB962C8B-B14F-4D97-AF65-F5344CB8AC3E}">
        <p14:creationId xmlns:p14="http://schemas.microsoft.com/office/powerpoint/2010/main" val="321908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1068-1907-423A-B2B9-E5AE225F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cs typeface="Calibri Light"/>
              </a:rPr>
              <a:t>Political benefits</a:t>
            </a:r>
            <a:r>
              <a:rPr lang="en-US">
                <a:cs typeface="Calibri Light"/>
              </a:rPr>
              <a:t> of walkability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54E6FA4-4A7F-41A7-A0E5-CE6B301AC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4942" y="4022230"/>
            <a:ext cx="4494002" cy="283359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1659EF-9FF0-4A22-9A2E-ABA6975A3151}"/>
              </a:ext>
            </a:extLst>
          </p:cNvPr>
          <p:cNvSpPr/>
          <p:nvPr/>
        </p:nvSpPr>
        <p:spPr>
          <a:xfrm>
            <a:off x="2875" y="1821611"/>
            <a:ext cx="3450565" cy="5032073"/>
          </a:xfrm>
          <a:prstGeom prst="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>
                <a:cs typeface="Calibri"/>
              </a:rPr>
              <a:t>fostering competitiveness</a:t>
            </a:r>
            <a:r>
              <a:rPr lang="en-US">
                <a:cs typeface="Calibri"/>
              </a:rPr>
              <a:t> in the global network of cities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citizens may appreciate</a:t>
            </a:r>
            <a:r>
              <a:rPr lang="en-US">
                <a:cs typeface="Calibri"/>
              </a:rPr>
              <a:t> pedestrianization eventually</a:t>
            </a:r>
            <a:endParaRPr lang="en-US"/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walking promotes increased feelings of attachment </a:t>
            </a:r>
            <a:r>
              <a:rPr lang="en-US">
                <a:cs typeface="Calibri"/>
              </a:rPr>
              <a:t>that may cause citizen empowerment (e.g., participatory budget in Paris)</a:t>
            </a:r>
            <a:endParaRPr lang="en-US"/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correlation between community involvement and walkability</a:t>
            </a:r>
            <a:r>
              <a:rPr lang="en-US">
                <a:cs typeface="Calibri"/>
              </a:rPr>
              <a:t> (more innovative solutions)</a:t>
            </a:r>
            <a:endParaRPr lang="en-US"/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sustainable development</a:t>
            </a:r>
            <a:r>
              <a:rPr lang="en-US" i="1">
                <a:cs typeface="Calibri"/>
              </a:rPr>
              <a:t> </a:t>
            </a:r>
            <a:r>
              <a:rPr lang="en-US">
                <a:cs typeface="Calibri"/>
              </a:rPr>
              <a:t>+ </a:t>
            </a:r>
            <a:r>
              <a:rPr lang="en-US" b="1" i="1">
                <a:cs typeface="Calibri"/>
              </a:rPr>
              <a:t>urban regeneration </a:t>
            </a:r>
            <a:r>
              <a:rPr lang="en-US">
                <a:cs typeface="Calibri"/>
              </a:rPr>
              <a:t>+ </a:t>
            </a:r>
            <a:r>
              <a:rPr lang="en-US" b="1" i="1">
                <a:cs typeface="Calibri"/>
              </a:rPr>
              <a:t>cultural heritage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94BD81-BCD9-4DFD-9660-CAF494EE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94" y="4019649"/>
            <a:ext cx="4252821" cy="2844363"/>
          </a:xfrm>
          <a:prstGeom prst="rect">
            <a:avLst/>
          </a:prstGeom>
        </p:spPr>
      </p:pic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FEB60251-9A01-446C-944F-6969FB91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853" y="1902426"/>
            <a:ext cx="4252822" cy="2104244"/>
          </a:xfrm>
          <a:prstGeom prst="rect">
            <a:avLst/>
          </a:prstGeom>
        </p:spPr>
      </p:pic>
      <p:pic>
        <p:nvPicPr>
          <p:cNvPr id="8" name="Picture 8" descr="A picture containing mountain, outdoor, harbor, island&#10;&#10;Description automatically generated">
            <a:extLst>
              <a:ext uri="{FF2B5EF4-FFF2-40B4-BE49-F238E27FC236}">
                <a16:creationId xmlns:a16="http://schemas.microsoft.com/office/drawing/2014/main" id="{DBF31398-3809-430F-B231-375D21E46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457" y="1906617"/>
            <a:ext cx="4094671" cy="2124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836502-9D6D-4E0E-B6AC-1111D7BA3428}"/>
              </a:ext>
            </a:extLst>
          </p:cNvPr>
          <p:cNvSpPr txBox="1"/>
          <p:nvPr/>
        </p:nvSpPr>
        <p:spPr>
          <a:xfrm>
            <a:off x="10302815" y="6622210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High Line Park (newyork.fi)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377F7-5A96-476B-BFD8-1E554982382E}"/>
              </a:ext>
            </a:extLst>
          </p:cNvPr>
          <p:cNvSpPr txBox="1"/>
          <p:nvPr/>
        </p:nvSpPr>
        <p:spPr>
          <a:xfrm>
            <a:off x="9851366" y="1900685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Acropolis, by Leonard G (Wikipedia)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619EE-931B-4EFA-B9EC-AC90D0788638}"/>
              </a:ext>
            </a:extLst>
          </p:cNvPr>
          <p:cNvSpPr txBox="1"/>
          <p:nvPr/>
        </p:nvSpPr>
        <p:spPr>
          <a:xfrm>
            <a:off x="6098876" y="6602082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Paris (france24.com)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71D3A9-D7EB-44A6-AA60-9A2B128D9C84}"/>
              </a:ext>
            </a:extLst>
          </p:cNvPr>
          <p:cNvSpPr txBox="1"/>
          <p:nvPr/>
        </p:nvSpPr>
        <p:spPr>
          <a:xfrm>
            <a:off x="6003984" y="3775493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Photo: participatorybudgeting.org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154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9F976F0-5779-4E98-A15D-98BE52BF1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9" b="52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53F37A2-F2AD-4A18-A0A6-39AB0E897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18" y="448475"/>
            <a:ext cx="9144000" cy="806520"/>
          </a:xfrm>
        </p:spPr>
        <p:txBody>
          <a:bodyPr>
            <a:normAutofit fontScale="90000"/>
          </a:bodyPr>
          <a:lstStyle/>
          <a:p>
            <a:pPr algn="l"/>
            <a:r>
              <a:rPr lang="fi-FI" sz="4000" b="0" i="0" err="1">
                <a:solidFill>
                  <a:schemeClr val="bg1"/>
                </a:solidFill>
                <a:effectLst/>
                <a:latin typeface="Tw Cen MT"/>
              </a:rPr>
              <a:t>Functional</a:t>
            </a:r>
            <a:r>
              <a:rPr lang="fi-FI" sz="4000" b="0" i="0">
                <a:solidFill>
                  <a:schemeClr val="bg1"/>
                </a:solidFill>
                <a:effectLst/>
                <a:latin typeface="Tw Cen MT"/>
              </a:rPr>
              <a:t> </a:t>
            </a:r>
            <a:r>
              <a:rPr lang="fi-FI" sz="4000" b="0" i="0" err="1">
                <a:solidFill>
                  <a:schemeClr val="bg1"/>
                </a:solidFill>
                <a:effectLst/>
                <a:latin typeface="Tw Cen MT"/>
              </a:rPr>
              <a:t>environments</a:t>
            </a:r>
            <a:r>
              <a:rPr lang="fi-FI" sz="4000" b="0" i="0">
                <a:solidFill>
                  <a:schemeClr val="bg1"/>
                </a:solidFill>
                <a:effectLst/>
                <a:latin typeface="Tw Cen MT"/>
              </a:rPr>
              <a:t>, case </a:t>
            </a:r>
            <a:r>
              <a:rPr lang="fi-FI" sz="4000" err="1">
                <a:solidFill>
                  <a:schemeClr val="bg1"/>
                </a:solidFill>
                <a:latin typeface="Tw Cen MT"/>
              </a:rPr>
              <a:t>designing</a:t>
            </a:r>
            <a:r>
              <a:rPr lang="fi-FI" sz="4000">
                <a:solidFill>
                  <a:schemeClr val="bg1"/>
                </a:solidFill>
                <a:latin typeface="Tw Cen MT"/>
              </a:rPr>
              <a:t> </a:t>
            </a:r>
            <a:r>
              <a:rPr lang="fi-FI" sz="4000" b="1" err="1">
                <a:solidFill>
                  <a:schemeClr val="bg1"/>
                </a:solidFill>
                <a:latin typeface="Tw Cen MT"/>
              </a:rPr>
              <a:t>enjoyable</a:t>
            </a:r>
            <a:r>
              <a:rPr lang="fi-FI" sz="4000" b="1">
                <a:solidFill>
                  <a:schemeClr val="bg1"/>
                </a:solidFill>
                <a:latin typeface="Tw Cen MT"/>
              </a:rPr>
              <a:t> </a:t>
            </a:r>
            <a:r>
              <a:rPr lang="fi-FI" sz="4000" b="1" i="0" err="1">
                <a:solidFill>
                  <a:schemeClr val="bg1"/>
                </a:solidFill>
                <a:effectLst/>
                <a:latin typeface="Tw Cen MT"/>
              </a:rPr>
              <a:t>streets</a:t>
            </a:r>
            <a:r>
              <a:rPr lang="fi-FI" sz="4000" b="1">
                <a:solidFill>
                  <a:schemeClr val="bg1"/>
                </a:solidFill>
                <a:latin typeface="Tw Cen MT"/>
              </a:rPr>
              <a:t>  </a:t>
            </a:r>
            <a:endParaRPr lang="fi-FI" sz="8000" b="1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FFD30A1-875E-46B9-ACEF-D7D1D0C6D353}"/>
              </a:ext>
            </a:extLst>
          </p:cNvPr>
          <p:cNvSpPr txBox="1">
            <a:spLocks/>
          </p:cNvSpPr>
          <p:nvPr/>
        </p:nvSpPr>
        <p:spPr>
          <a:xfrm>
            <a:off x="316506" y="4929809"/>
            <a:ext cx="9144000" cy="16896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4000" b="1" err="1">
                <a:solidFill>
                  <a:schemeClr val="bg1"/>
                </a:solidFill>
                <a:latin typeface="Tw Cen MT" panose="020B0602020104020603" pitchFamily="34" charset="0"/>
              </a:rPr>
              <a:t>Why</a:t>
            </a:r>
            <a:r>
              <a:rPr lang="fi-FI" sz="4000" b="1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b="1" err="1">
                <a:solidFill>
                  <a:schemeClr val="bg1"/>
                </a:solidFill>
                <a:latin typeface="Tw Cen MT" panose="020B0602020104020603" pitchFamily="34" charset="0"/>
              </a:rPr>
              <a:t>enjoyable</a:t>
            </a:r>
            <a:r>
              <a:rPr lang="fi-FI" sz="4000" b="1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b="1" err="1">
                <a:solidFill>
                  <a:schemeClr val="bg1"/>
                </a:solidFill>
                <a:latin typeface="Tw Cen MT" panose="020B0602020104020603" pitchFamily="34" charset="0"/>
              </a:rPr>
              <a:t>streets</a:t>
            </a:r>
            <a:r>
              <a:rPr lang="fi-FI" sz="4000" b="1">
                <a:solidFill>
                  <a:schemeClr val="bg1"/>
                </a:solidFill>
                <a:latin typeface="Tw Cen MT" panose="020B0602020104020603" pitchFamily="34" charset="0"/>
              </a:rPr>
              <a:t>? </a:t>
            </a:r>
          </a:p>
          <a:p>
            <a:pPr algn="l"/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They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are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core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reason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for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enjoyability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of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urban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life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itself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. </a:t>
            </a:r>
          </a:p>
          <a:p>
            <a:pPr algn="l"/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They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include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mixed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uses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,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closeness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to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services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,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interestingness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to just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slow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down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while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walking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–</a:t>
            </a:r>
          </a:p>
          <a:p>
            <a:pPr algn="l"/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to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enjoy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environment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and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the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people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around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.</a:t>
            </a:r>
          </a:p>
          <a:p>
            <a:pPr algn="l"/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A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street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is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functional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if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it is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enjoyable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for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all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groups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. Is it </a:t>
            </a:r>
            <a:r>
              <a:rPr lang="fi-FI" sz="4000" err="1">
                <a:solidFill>
                  <a:schemeClr val="bg1"/>
                </a:solidFill>
                <a:latin typeface="Tw Cen MT" panose="020B0602020104020603" pitchFamily="34" charset="0"/>
              </a:rPr>
              <a:t>possible</a:t>
            </a:r>
            <a:r>
              <a:rPr lang="fi-FI" sz="4000">
                <a:solidFill>
                  <a:schemeClr val="bg1"/>
                </a:solidFill>
                <a:latin typeface="Tw Cen MT" panose="020B0602020104020603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91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8827745B-846E-42D9-A0D5-C703872D90E1}"/>
              </a:ext>
            </a:extLst>
          </p:cNvPr>
          <p:cNvSpPr txBox="1"/>
          <p:nvPr/>
        </p:nvSpPr>
        <p:spPr>
          <a:xfrm>
            <a:off x="68363" y="33483"/>
            <a:ext cx="5946723" cy="77098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GB" b="1" dirty="0">
                <a:solidFill>
                  <a:srgbClr val="000000"/>
                </a:solidFill>
                <a:latin typeface="Tw Cen MT"/>
              </a:rPr>
              <a:t>What to think when trying to create </a:t>
            </a:r>
            <a:r>
              <a:rPr lang="en-GB" b="1" i="0" dirty="0">
                <a:solidFill>
                  <a:srgbClr val="000000"/>
                </a:solidFill>
                <a:effectLst/>
                <a:latin typeface="Tw Cen MT"/>
              </a:rPr>
              <a:t>functional enjoyable urban environments</a:t>
            </a:r>
            <a:r>
              <a:rPr lang="en-GB" b="1" dirty="0">
                <a:solidFill>
                  <a:srgbClr val="000000"/>
                </a:solidFill>
                <a:latin typeface="Tw Cen MT"/>
              </a:rPr>
              <a:t>?      </a:t>
            </a:r>
            <a:r>
              <a:rPr lang="en-GB" sz="1100" b="1" u="sng" dirty="0">
                <a:solidFill>
                  <a:srgbClr val="000000"/>
                </a:solidFill>
                <a:latin typeface="Tw Cen MT"/>
              </a:rPr>
              <a:t>...WHERE THE OPTIONAL ACTIVITIES HAPPEN! :)</a:t>
            </a:r>
            <a:endParaRPr lang="en-GB" sz="1100" b="1" u="sng" dirty="0">
              <a:solidFill>
                <a:srgbClr val="000000"/>
              </a:solidFill>
              <a:effectLst/>
              <a:latin typeface="Tw Cen MT"/>
            </a:endParaRPr>
          </a:p>
          <a:p>
            <a:pPr algn="l" rtl="0" fontAlgn="base"/>
            <a:endParaRPr lang="en-GB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Design </a:t>
            </a:r>
            <a:r>
              <a:rPr lang="en-GB" sz="1700" b="1" i="0" dirty="0">
                <a:solidFill>
                  <a:srgbClr val="000000"/>
                </a:solidFill>
                <a:effectLst/>
                <a:latin typeface="Tw Cen MT"/>
              </a:rPr>
              <a:t>no ”useless” spaces 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that </a:t>
            </a:r>
            <a:r>
              <a:rPr lang="en-GB" sz="1700" dirty="0">
                <a:solidFill>
                  <a:srgbClr val="000000"/>
                </a:solidFill>
                <a:latin typeface="Tw Cen MT"/>
              </a:rPr>
              <a:t>have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 no purpose, </a:t>
            </a:r>
            <a:r>
              <a:rPr lang="en-GB" sz="1700" dirty="0">
                <a:solidFill>
                  <a:srgbClr val="000000"/>
                </a:solidFill>
                <a:latin typeface="Tw Cen MT"/>
              </a:rPr>
              <a:t>"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just to be </a:t>
            </a:r>
            <a:br>
              <a:rPr lang="en-GB" sz="1700" dirty="0">
                <a:latin typeface="Tw Cen MT"/>
              </a:rPr>
            </a:b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on the safe side</a:t>
            </a:r>
            <a:r>
              <a:rPr lang="en-GB" sz="1700" dirty="0">
                <a:solidFill>
                  <a:srgbClr val="000000"/>
                </a:solidFill>
                <a:latin typeface="Tw Cen MT"/>
              </a:rPr>
              <a:t>"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 – that creates the </a:t>
            </a:r>
            <a:r>
              <a:rPr lang="en-GB" sz="1700" b="0" i="0" dirty="0" err="1">
                <a:solidFill>
                  <a:srgbClr val="000000"/>
                </a:solidFill>
                <a:effectLst/>
                <a:latin typeface="Tw Cen MT"/>
              </a:rPr>
              <a:t>emptinesses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 we can see everywhere in modern functionalistic environments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GB" sz="170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Promote the interaction between the building and the street by </a:t>
            </a:r>
            <a:r>
              <a:rPr lang="en-GB" sz="1700" dirty="0">
                <a:solidFill>
                  <a:srgbClr val="000000"/>
                </a:solidFill>
                <a:latin typeface="Tw Cen MT"/>
              </a:rPr>
              <a:t>allowing the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 building’s ground floor activities to flood into th</a:t>
            </a:r>
            <a:r>
              <a:rPr lang="en-GB" sz="1700" dirty="0">
                <a:solidFill>
                  <a:srgbClr val="000000"/>
                </a:solidFill>
                <a:latin typeface="Tw Cen MT"/>
              </a:rPr>
              <a:t>e street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0000"/>
                </a:solidFill>
                <a:latin typeface="Tw Cen MT"/>
              </a:rPr>
              <a:t>An outdoor seating are for a cafe, or a small front yard of an apartment, or something else</a:t>
            </a:r>
          </a:p>
          <a:p>
            <a:pPr algn="l" rtl="0" fontAlgn="base"/>
            <a:endParaRPr lang="en-GB" sz="170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The green spaces shall be active as well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0000"/>
                </a:solidFill>
                <a:latin typeface="Tw Cen MT"/>
              </a:rPr>
              <a:t>A</a:t>
            </a: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 2-meter-wide grass lane is not an active urban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>
              <a:solidFill>
                <a:srgbClr val="000000"/>
              </a:solidFill>
              <a:latin typeface="Tw Cen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0000"/>
                </a:solidFill>
                <a:latin typeface="Tw Cen MT"/>
              </a:rPr>
              <a:t>Design the street in a way that car drivers instinctively slow down – a sign doesn’t help</a:t>
            </a:r>
            <a:endParaRPr lang="en-GB" dirty="0">
              <a:cs typeface="Calibri" panose="020F0502020204030204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GB" sz="170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rgbClr val="000000"/>
                </a:solidFill>
                <a:effectLst/>
                <a:latin typeface="Tw Cen MT"/>
              </a:rPr>
              <a:t>Make sure that the spaces are easily distinguishable; </a:t>
            </a:r>
            <a:br>
              <a:rPr lang="en-GB" sz="1700" b="0" i="0" dirty="0">
                <a:effectLst/>
                <a:latin typeface="Tw Cen MT" panose="020B0602020104020603" pitchFamily="34" charset="0"/>
              </a:rPr>
            </a:br>
            <a:r>
              <a:rPr lang="en-GB" sz="1700" dirty="0">
                <a:solidFill>
                  <a:srgbClr val="000000"/>
                </a:solidFill>
                <a:latin typeface="Tw Cen MT"/>
              </a:rPr>
              <a:t>private, semi-private, public? </a:t>
            </a:r>
            <a:endParaRPr lang="en-GB" sz="17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GB" sz="170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700" i="0" dirty="0">
                <a:solidFill>
                  <a:srgbClr val="000000"/>
                </a:solidFill>
                <a:effectLst/>
                <a:latin typeface="Tw Cen MT"/>
              </a:rPr>
              <a:t>The built environment plays a crucial role in creating acquaintance relationships in the neighbourhood – which in turn makes the enjoyable urban life possible</a:t>
            </a:r>
            <a:r>
              <a:rPr lang="en-GB" sz="1700" dirty="0">
                <a:solidFill>
                  <a:srgbClr val="000000"/>
                </a:solidFill>
                <a:latin typeface="Tw Cen MT"/>
              </a:rPr>
              <a:t> </a:t>
            </a:r>
            <a:endParaRPr lang="en-GB" sz="1700" i="0" dirty="0">
              <a:solidFill>
                <a:srgbClr val="000000"/>
              </a:solidFill>
              <a:effectLst/>
              <a:latin typeface="Tw Cen MT" panose="020B06020201040206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  <a:effectLst/>
                <a:latin typeface="Tw Cen MT"/>
              </a:rPr>
              <a:t>…and thousands of other things – these are just some random examples!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3A4F9FA-66D2-4DCE-AAC5-5FC8F2B40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3" r="6777"/>
          <a:stretch/>
        </p:blipFill>
        <p:spPr>
          <a:xfrm rot="21404356">
            <a:off x="6287792" y="179130"/>
            <a:ext cx="2712797" cy="200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5E25A98-B5F3-4943-A696-2AF42F91A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0251">
            <a:off x="6261737" y="4924362"/>
            <a:ext cx="5685858" cy="87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728E3F85-C1F1-442A-83A0-321D1AE8230D}"/>
              </a:ext>
            </a:extLst>
          </p:cNvPr>
          <p:cNvCxnSpPr>
            <a:cxnSpLocks/>
          </p:cNvCxnSpPr>
          <p:nvPr/>
        </p:nvCxnSpPr>
        <p:spPr>
          <a:xfrm>
            <a:off x="6443711" y="5083473"/>
            <a:ext cx="4367696" cy="4556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9C861A4-DB13-43B5-AB0C-E6596892F97A}"/>
              </a:ext>
            </a:extLst>
          </p:cNvPr>
          <p:cNvSpPr txBox="1"/>
          <p:nvPr/>
        </p:nvSpPr>
        <p:spPr>
          <a:xfrm>
            <a:off x="7975309" y="6331235"/>
            <a:ext cx="42166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>
                <a:latin typeface="Tw Cen MT" panose="020B0602020104020603" pitchFamily="34" charset="0"/>
              </a:rPr>
              <a:t>Holmqvist, E. (2009). Politik och planering för ett blandat boende och minskad boendesegregation - Ett mål utan medel? Uppsala universitet.</a:t>
            </a:r>
            <a:endParaRPr lang="fi-FI" sz="1100">
              <a:latin typeface="Tw Cen MT" panose="020B0602020104020603" pitchFamily="34" charset="0"/>
            </a:endParaRPr>
          </a:p>
        </p:txBody>
      </p:sp>
      <p:sp>
        <p:nvSpPr>
          <p:cNvPr id="18" name="Kuvaselite: Nuoli alas 17">
            <a:extLst>
              <a:ext uri="{FF2B5EF4-FFF2-40B4-BE49-F238E27FC236}">
                <a16:creationId xmlns:a16="http://schemas.microsoft.com/office/drawing/2014/main" id="{2C79E066-DBF8-4946-BFC2-8E1024B8228E}"/>
              </a:ext>
            </a:extLst>
          </p:cNvPr>
          <p:cNvSpPr/>
          <p:nvPr/>
        </p:nvSpPr>
        <p:spPr>
          <a:xfrm rot="304933">
            <a:off x="11063266" y="5246173"/>
            <a:ext cx="787274" cy="1100869"/>
          </a:xfrm>
          <a:prstGeom prst="downArrowCallout">
            <a:avLst>
              <a:gd name="adj1" fmla="val 7000"/>
              <a:gd name="adj2" fmla="val 15609"/>
              <a:gd name="adj3" fmla="val 25000"/>
              <a:gd name="adj4" fmla="val 1576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4270297F-7544-4D3B-BC41-E17E7F71C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8325">
            <a:off x="7406201" y="1964595"/>
            <a:ext cx="4433133" cy="258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2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074D95E-DDFE-4494-9D26-20BB8E91A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2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FF983814-3811-4EFA-B745-14D888EAFBE1}"/>
              </a:ext>
            </a:extLst>
          </p:cNvPr>
          <p:cNvSpPr/>
          <p:nvPr/>
        </p:nvSpPr>
        <p:spPr>
          <a:xfrm>
            <a:off x="7010400" y="1485900"/>
            <a:ext cx="5162550" cy="4400550"/>
          </a:xfrm>
          <a:custGeom>
            <a:avLst/>
            <a:gdLst>
              <a:gd name="connsiteX0" fmla="*/ 57150 w 5200650"/>
              <a:gd name="connsiteY0" fmla="*/ 2400300 h 4352925"/>
              <a:gd name="connsiteX1" fmla="*/ 0 w 5200650"/>
              <a:gd name="connsiteY1" fmla="*/ 2981325 h 4352925"/>
              <a:gd name="connsiteX2" fmla="*/ 5191125 w 5200650"/>
              <a:gd name="connsiteY2" fmla="*/ 4352925 h 4352925"/>
              <a:gd name="connsiteX3" fmla="*/ 5200650 w 5200650"/>
              <a:gd name="connsiteY3" fmla="*/ 0 h 4352925"/>
              <a:gd name="connsiteX4" fmla="*/ 57150 w 5200650"/>
              <a:gd name="connsiteY4" fmla="*/ 2400300 h 4352925"/>
              <a:gd name="connsiteX0" fmla="*/ 28575 w 5172075"/>
              <a:gd name="connsiteY0" fmla="*/ 2400300 h 4352925"/>
              <a:gd name="connsiteX1" fmla="*/ 0 w 5172075"/>
              <a:gd name="connsiteY1" fmla="*/ 2981325 h 4352925"/>
              <a:gd name="connsiteX2" fmla="*/ 5162550 w 5172075"/>
              <a:gd name="connsiteY2" fmla="*/ 4352925 h 4352925"/>
              <a:gd name="connsiteX3" fmla="*/ 5172075 w 5172075"/>
              <a:gd name="connsiteY3" fmla="*/ 0 h 4352925"/>
              <a:gd name="connsiteX4" fmla="*/ 28575 w 5172075"/>
              <a:gd name="connsiteY4" fmla="*/ 2400300 h 4352925"/>
              <a:gd name="connsiteX0" fmla="*/ 28575 w 5162550"/>
              <a:gd name="connsiteY0" fmla="*/ 2447925 h 4400550"/>
              <a:gd name="connsiteX1" fmla="*/ 0 w 5162550"/>
              <a:gd name="connsiteY1" fmla="*/ 3028950 h 4400550"/>
              <a:gd name="connsiteX2" fmla="*/ 5162550 w 5162550"/>
              <a:gd name="connsiteY2" fmla="*/ 4400550 h 4400550"/>
              <a:gd name="connsiteX3" fmla="*/ 5162550 w 5162550"/>
              <a:gd name="connsiteY3" fmla="*/ 0 h 4400550"/>
              <a:gd name="connsiteX4" fmla="*/ 28575 w 5162550"/>
              <a:gd name="connsiteY4" fmla="*/ 2447925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2550" h="4400550">
                <a:moveTo>
                  <a:pt x="28575" y="2447925"/>
                </a:moveTo>
                <a:lnTo>
                  <a:pt x="0" y="3028950"/>
                </a:lnTo>
                <a:lnTo>
                  <a:pt x="5162550" y="4400550"/>
                </a:lnTo>
                <a:lnTo>
                  <a:pt x="5162550" y="0"/>
                </a:lnTo>
                <a:lnTo>
                  <a:pt x="28575" y="2447925"/>
                </a:lnTo>
                <a:close/>
              </a:path>
            </a:pathLst>
          </a:cu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34C611F5-0D9D-4905-B0ED-21CD442E0259}"/>
              </a:ext>
            </a:extLst>
          </p:cNvPr>
          <p:cNvSpPr/>
          <p:nvPr/>
        </p:nvSpPr>
        <p:spPr>
          <a:xfrm>
            <a:off x="1238250" y="1685924"/>
            <a:ext cx="4362450" cy="3971925"/>
          </a:xfrm>
          <a:custGeom>
            <a:avLst/>
            <a:gdLst>
              <a:gd name="connsiteX0" fmla="*/ 4400550 w 4419600"/>
              <a:gd name="connsiteY0" fmla="*/ 2095500 h 3829050"/>
              <a:gd name="connsiteX1" fmla="*/ 4419600 w 4419600"/>
              <a:gd name="connsiteY1" fmla="*/ 2514600 h 3829050"/>
              <a:gd name="connsiteX2" fmla="*/ 0 w 4419600"/>
              <a:gd name="connsiteY2" fmla="*/ 3829050 h 3829050"/>
              <a:gd name="connsiteX3" fmla="*/ 180975 w 4419600"/>
              <a:gd name="connsiteY3" fmla="*/ 0 h 3829050"/>
              <a:gd name="connsiteX4" fmla="*/ 4400550 w 4419600"/>
              <a:gd name="connsiteY4" fmla="*/ 2095500 h 3829050"/>
              <a:gd name="connsiteX0" fmla="*/ 4229100 w 4248150"/>
              <a:gd name="connsiteY0" fmla="*/ 2095500 h 3743325"/>
              <a:gd name="connsiteX1" fmla="*/ 4248150 w 4248150"/>
              <a:gd name="connsiteY1" fmla="*/ 2514600 h 3743325"/>
              <a:gd name="connsiteX2" fmla="*/ 0 w 4248150"/>
              <a:gd name="connsiteY2" fmla="*/ 3743325 h 3743325"/>
              <a:gd name="connsiteX3" fmla="*/ 9525 w 4248150"/>
              <a:gd name="connsiteY3" fmla="*/ 0 h 3743325"/>
              <a:gd name="connsiteX4" fmla="*/ 4229100 w 4248150"/>
              <a:gd name="connsiteY4" fmla="*/ 2095500 h 3743325"/>
              <a:gd name="connsiteX0" fmla="*/ 4324350 w 4343400"/>
              <a:gd name="connsiteY0" fmla="*/ 2257425 h 3905250"/>
              <a:gd name="connsiteX1" fmla="*/ 4343400 w 4343400"/>
              <a:gd name="connsiteY1" fmla="*/ 2676525 h 3905250"/>
              <a:gd name="connsiteX2" fmla="*/ 95250 w 4343400"/>
              <a:gd name="connsiteY2" fmla="*/ 3905250 h 3905250"/>
              <a:gd name="connsiteX3" fmla="*/ 0 w 4343400"/>
              <a:gd name="connsiteY3" fmla="*/ 0 h 3905250"/>
              <a:gd name="connsiteX4" fmla="*/ 4324350 w 4343400"/>
              <a:gd name="connsiteY4" fmla="*/ 2257425 h 3905250"/>
              <a:gd name="connsiteX0" fmla="*/ 4419600 w 4438650"/>
              <a:gd name="connsiteY0" fmla="*/ 2257425 h 3971925"/>
              <a:gd name="connsiteX1" fmla="*/ 4438650 w 4438650"/>
              <a:gd name="connsiteY1" fmla="*/ 2676525 h 3971925"/>
              <a:gd name="connsiteX2" fmla="*/ 0 w 4438650"/>
              <a:gd name="connsiteY2" fmla="*/ 3971925 h 3971925"/>
              <a:gd name="connsiteX3" fmla="*/ 95250 w 4438650"/>
              <a:gd name="connsiteY3" fmla="*/ 0 h 3971925"/>
              <a:gd name="connsiteX4" fmla="*/ 4419600 w 4438650"/>
              <a:gd name="connsiteY4" fmla="*/ 2257425 h 3971925"/>
              <a:gd name="connsiteX0" fmla="*/ 4419600 w 4419600"/>
              <a:gd name="connsiteY0" fmla="*/ 2257425 h 3971925"/>
              <a:gd name="connsiteX1" fmla="*/ 4381500 w 4419600"/>
              <a:gd name="connsiteY1" fmla="*/ 2724150 h 3971925"/>
              <a:gd name="connsiteX2" fmla="*/ 0 w 4419600"/>
              <a:gd name="connsiteY2" fmla="*/ 3971925 h 3971925"/>
              <a:gd name="connsiteX3" fmla="*/ 95250 w 4419600"/>
              <a:gd name="connsiteY3" fmla="*/ 0 h 3971925"/>
              <a:gd name="connsiteX4" fmla="*/ 4419600 w 4419600"/>
              <a:gd name="connsiteY4" fmla="*/ 2257425 h 3971925"/>
              <a:gd name="connsiteX0" fmla="*/ 4352925 w 4381500"/>
              <a:gd name="connsiteY0" fmla="*/ 2247900 h 3971925"/>
              <a:gd name="connsiteX1" fmla="*/ 4381500 w 4381500"/>
              <a:gd name="connsiteY1" fmla="*/ 2724150 h 3971925"/>
              <a:gd name="connsiteX2" fmla="*/ 0 w 4381500"/>
              <a:gd name="connsiteY2" fmla="*/ 3971925 h 3971925"/>
              <a:gd name="connsiteX3" fmla="*/ 95250 w 4381500"/>
              <a:gd name="connsiteY3" fmla="*/ 0 h 3971925"/>
              <a:gd name="connsiteX4" fmla="*/ 4352925 w 4381500"/>
              <a:gd name="connsiteY4" fmla="*/ 2247900 h 3971925"/>
              <a:gd name="connsiteX0" fmla="*/ 4352925 w 4362450"/>
              <a:gd name="connsiteY0" fmla="*/ 2247900 h 3971925"/>
              <a:gd name="connsiteX1" fmla="*/ 4362450 w 4362450"/>
              <a:gd name="connsiteY1" fmla="*/ 2724150 h 3971925"/>
              <a:gd name="connsiteX2" fmla="*/ 0 w 4362450"/>
              <a:gd name="connsiteY2" fmla="*/ 3971925 h 3971925"/>
              <a:gd name="connsiteX3" fmla="*/ 95250 w 4362450"/>
              <a:gd name="connsiteY3" fmla="*/ 0 h 3971925"/>
              <a:gd name="connsiteX4" fmla="*/ 4352925 w 4362450"/>
              <a:gd name="connsiteY4" fmla="*/ 2247900 h 397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2450" h="3971925">
                <a:moveTo>
                  <a:pt x="4352925" y="2247900"/>
                </a:moveTo>
                <a:lnTo>
                  <a:pt x="4362450" y="2724150"/>
                </a:lnTo>
                <a:lnTo>
                  <a:pt x="0" y="3971925"/>
                </a:lnTo>
                <a:lnTo>
                  <a:pt x="95250" y="0"/>
                </a:lnTo>
                <a:lnTo>
                  <a:pt x="4352925" y="2247900"/>
                </a:lnTo>
                <a:close/>
              </a:path>
            </a:pathLst>
          </a:cu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E90A1D4-C6B7-46D9-BBD7-B78F763F855A}"/>
              </a:ext>
            </a:extLst>
          </p:cNvPr>
          <p:cNvSpPr txBox="1"/>
          <p:nvPr/>
        </p:nvSpPr>
        <p:spPr>
          <a:xfrm rot="364609">
            <a:off x="3918268" y="754381"/>
            <a:ext cx="263842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backs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” 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Kertomerkki 7">
            <a:extLst>
              <a:ext uri="{FF2B5EF4-FFF2-40B4-BE49-F238E27FC236}">
                <a16:creationId xmlns:a16="http://schemas.microsoft.com/office/drawing/2014/main" id="{A94349B5-99D9-47C3-95A6-DE084DABF721}"/>
              </a:ext>
            </a:extLst>
          </p:cNvPr>
          <p:cNvSpPr/>
          <p:nvPr/>
        </p:nvSpPr>
        <p:spPr>
          <a:xfrm>
            <a:off x="-5587778" y="-3867848"/>
            <a:ext cx="23662524" cy="14593696"/>
          </a:xfrm>
          <a:prstGeom prst="mathMultiply">
            <a:avLst>
              <a:gd name="adj1" fmla="val 1079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404D2F9-6065-48C7-A66D-59CC8BB05107}"/>
              </a:ext>
            </a:extLst>
          </p:cNvPr>
          <p:cNvSpPr txBox="1"/>
          <p:nvPr/>
        </p:nvSpPr>
        <p:spPr>
          <a:xfrm>
            <a:off x="5279254" y="6377690"/>
            <a:ext cx="163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Kivistö, Vantaa</a:t>
            </a:r>
          </a:p>
        </p:txBody>
      </p:sp>
    </p:spTree>
    <p:extLst>
      <p:ext uri="{BB962C8B-B14F-4D97-AF65-F5344CB8AC3E}">
        <p14:creationId xmlns:p14="http://schemas.microsoft.com/office/powerpoint/2010/main" val="176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3.googleusercontent.com/RQQ1oFaf_rfJ-1ve24iiit2uXkmU5WQ2tBNc8ablrYl1ROsjEslKXyXauJqZvqOlJ7Ub-37uVXJSYvkhlCU9HH-LRQK8xBca3FVFAglDpXGKFUK10V-I178UOhgPKhojsGkAm3DD8mtyHa5r_D6sSYx6qh5ClFwGt5_x6kiQx3_tRPVQ5Q6y7OlmzB6TxLJAjSiIPtLDhtRIc1R8Yr0ttTsCZnM5J88ptmUjWu4Uza_lxY7v5aSpDU6-OJ_P9bFUKScj66fKzN9ElBSlI3oqNreeS6TP-yZqSobzEtreqfkbyLOANo1VNaj5sCWI9MZ5rncSqzjrsrkyUMQQR6afTph3K_aMK8mkYkq6IasVznZfbVFDmWnRmmIIYe0Dh_8ugovePJ5OrV8faU2Dxs8lrLka-tVrxxBuJJBkiWAPDlrwpWpdf_e__DrtBLNd3FBTU8fb9LdzorFwqHOHhL3mKX333hdD7y386grCFjQ5B5sq5_yCeweL8sxYWTBypcfiyWYYcFl9hlNTZLf5mTFE0Qsl2vvG4VH9I8KH4vX70AsXuROVlbsG6gbQw1v-m1ozWBo2Fm3MssoIS5ehpX0BcY5swlmbbU2D9sqQxXNMsuvDiG1-IB-Tq6i4QwHwOc3sSy8RFxTtKpOZ2JNbDbk7_Ue9PA4T0sKgiToOVdCLbAqofwE5tgXn_ko=w1250-h937-no">
            <a:extLst>
              <a:ext uri="{FF2B5EF4-FFF2-40B4-BE49-F238E27FC236}">
                <a16:creationId xmlns:a16="http://schemas.microsoft.com/office/drawing/2014/main" id="{E5CE7A54-9956-47F9-BF27-36D561E0C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14363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783E94A-E764-4B5F-9CE0-6C75359C966E}"/>
              </a:ext>
            </a:extLst>
          </p:cNvPr>
          <p:cNvSpPr txBox="1"/>
          <p:nvPr/>
        </p:nvSpPr>
        <p:spPr>
          <a:xfrm>
            <a:off x="657203" y="2416894"/>
            <a:ext cx="3018152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open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”soft”,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annexed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residents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ED8B061-C53B-402D-AFA5-F1F380F1DC52}"/>
              </a:ext>
            </a:extLst>
          </p:cNvPr>
          <p:cNvSpPr txBox="1"/>
          <p:nvPr/>
        </p:nvSpPr>
        <p:spPr>
          <a:xfrm>
            <a:off x="5150528" y="6418556"/>
            <a:ext cx="189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Råcksta</a:t>
            </a:r>
            <a:r>
              <a:rPr lang="fi-FI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, Stockholm</a:t>
            </a:r>
          </a:p>
        </p:txBody>
      </p:sp>
    </p:spTree>
    <p:extLst>
      <p:ext uri="{BB962C8B-B14F-4D97-AF65-F5344CB8AC3E}">
        <p14:creationId xmlns:p14="http://schemas.microsoft.com/office/powerpoint/2010/main" val="2198632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A68802-ABF9-4B2E-BA69-5483FDCB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4" y="0"/>
            <a:ext cx="9140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2D7608F6-8A90-4136-A6C3-0849AC44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80" y="372745"/>
            <a:ext cx="2159000" cy="4351338"/>
          </a:xfrm>
        </p:spPr>
        <p:txBody>
          <a:bodyPr>
            <a:normAutofit/>
          </a:bodyPr>
          <a:lstStyle/>
          <a:p>
            <a:r>
              <a:rPr lang="fi-FI" sz="2000">
                <a:latin typeface="Tw Cen MT" panose="020B0602020104020603" pitchFamily="34" charset="0"/>
              </a:rPr>
              <a:t>Active </a:t>
            </a:r>
            <a:r>
              <a:rPr lang="fi-FI" sz="2000" err="1">
                <a:latin typeface="Tw Cen MT" panose="020B0602020104020603" pitchFamily="34" charset="0"/>
              </a:rPr>
              <a:t>ground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floors</a:t>
            </a:r>
            <a:r>
              <a:rPr lang="fi-FI" sz="2000">
                <a:latin typeface="Tw Cen MT" panose="020B0602020104020603" pitchFamily="34" charset="0"/>
              </a:rPr>
              <a:t> in an </a:t>
            </a:r>
            <a:r>
              <a:rPr lang="fi-FI" sz="2000" err="1">
                <a:latin typeface="Tw Cen MT" panose="020B0602020104020603" pitchFamily="34" charset="0"/>
              </a:rPr>
              <a:t>otherwise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quite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dull</a:t>
            </a:r>
            <a:r>
              <a:rPr lang="fi-FI" sz="2000">
                <a:latin typeface="Tw Cen MT" panose="020B0602020104020603" pitchFamily="34" charset="0"/>
              </a:rPr>
              <a:t> and </a:t>
            </a:r>
            <a:r>
              <a:rPr lang="fi-FI" sz="2000" err="1">
                <a:latin typeface="Tw Cen MT" panose="020B0602020104020603" pitchFamily="34" charset="0"/>
              </a:rPr>
              <a:t>basic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environment</a:t>
            </a:r>
            <a:r>
              <a:rPr lang="fi-FI" sz="2000">
                <a:latin typeface="Tw Cen MT" panose="020B0602020104020603" pitchFamily="34" charset="0"/>
              </a:rPr>
              <a:t> – </a:t>
            </a:r>
            <a:r>
              <a:rPr lang="fi-FI" sz="2000" err="1">
                <a:latin typeface="Tw Cen MT" panose="020B0602020104020603" pitchFamily="34" charset="0"/>
              </a:rPr>
              <a:t>but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they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make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the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difference</a:t>
            </a:r>
            <a:r>
              <a:rPr lang="fi-FI" sz="2000">
                <a:latin typeface="Tw Cen MT" panose="020B06020201040206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0838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34061ED-F892-4124-B531-4A49DD17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424" y="0"/>
            <a:ext cx="9141576" cy="6858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F81BDBE-A966-4F1C-9DA0-55A9A8146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80" y="372745"/>
            <a:ext cx="2159000" cy="4351338"/>
          </a:xfrm>
        </p:spPr>
        <p:txBody>
          <a:bodyPr>
            <a:normAutofit/>
          </a:bodyPr>
          <a:lstStyle/>
          <a:p>
            <a:r>
              <a:rPr lang="fi-FI" sz="2000">
                <a:latin typeface="Tw Cen MT" panose="020B0602020104020603" pitchFamily="34" charset="0"/>
              </a:rPr>
              <a:t>An </a:t>
            </a:r>
            <a:r>
              <a:rPr lang="fi-FI" sz="2000" err="1">
                <a:latin typeface="Tw Cen MT" panose="020B0602020104020603" pitchFamily="34" charset="0"/>
              </a:rPr>
              <a:t>active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street</a:t>
            </a:r>
            <a:r>
              <a:rPr lang="fi-FI" sz="2000">
                <a:latin typeface="Tw Cen MT" panose="020B0602020104020603" pitchFamily="34" charset="0"/>
              </a:rPr>
              <a:t>, </a:t>
            </a:r>
            <a:r>
              <a:rPr lang="fi-FI" sz="2000" err="1">
                <a:latin typeface="Tw Cen MT" panose="020B0602020104020603" pitchFamily="34" charset="0"/>
              </a:rPr>
              <a:t>created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by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the</a:t>
            </a:r>
            <a:r>
              <a:rPr lang="fi-FI" sz="2000">
                <a:latin typeface="Tw Cen MT" panose="020B0602020104020603" pitchFamily="34" charset="0"/>
              </a:rPr>
              <a:t> market </a:t>
            </a:r>
            <a:r>
              <a:rPr lang="fi-FI" sz="2000" err="1">
                <a:latin typeface="Tw Cen MT" panose="020B0602020104020603" pitchFamily="34" charset="0"/>
              </a:rPr>
              <a:t>activities</a:t>
            </a:r>
            <a:r>
              <a:rPr lang="fi-FI" sz="2000">
                <a:latin typeface="Tw Cen MT" panose="020B0602020104020603" pitchFamily="34" charset="0"/>
              </a:rPr>
              <a:t> happening in </a:t>
            </a:r>
            <a:r>
              <a:rPr lang="fi-FI" sz="2000" err="1">
                <a:latin typeface="Tw Cen MT" panose="020B0602020104020603" pitchFamily="34" charset="0"/>
              </a:rPr>
              <a:t>the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street</a:t>
            </a:r>
            <a:endParaRPr lang="fi-FI" sz="2000">
              <a:latin typeface="Tw Cen MT" panose="020B0602020104020603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61A2D56-D7B0-48FC-B9DC-21427436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9329"/>
            <a:ext cx="3050424" cy="40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92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FC1F98-78CB-46A9-A238-833D7E17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60" y="382905"/>
            <a:ext cx="2026920" cy="4351338"/>
          </a:xfrm>
        </p:spPr>
        <p:txBody>
          <a:bodyPr>
            <a:normAutofit/>
          </a:bodyPr>
          <a:lstStyle/>
          <a:p>
            <a:r>
              <a:rPr lang="fi-FI" sz="2000">
                <a:latin typeface="Tw Cen MT" panose="020B0602020104020603" pitchFamily="34" charset="0"/>
              </a:rPr>
              <a:t>An </a:t>
            </a:r>
            <a:r>
              <a:rPr lang="fi-FI" sz="2000" err="1">
                <a:latin typeface="Tw Cen MT" panose="020B0602020104020603" pitchFamily="34" charset="0"/>
              </a:rPr>
              <a:t>active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front</a:t>
            </a:r>
            <a:r>
              <a:rPr lang="fi-FI" sz="2000">
                <a:latin typeface="Tw Cen MT" panose="020B0602020104020603" pitchFamily="34" charset="0"/>
              </a:rPr>
              <a:t>, </a:t>
            </a:r>
            <a:r>
              <a:rPr lang="fi-FI" sz="2000" err="1">
                <a:latin typeface="Tw Cen MT" panose="020B0602020104020603" pitchFamily="34" charset="0"/>
              </a:rPr>
              <a:t>created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by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front</a:t>
            </a:r>
            <a:r>
              <a:rPr lang="fi-FI" sz="2000">
                <a:latin typeface="Tw Cen MT" panose="020B0602020104020603" pitchFamily="34" charset="0"/>
              </a:rPr>
              <a:t> </a:t>
            </a:r>
            <a:r>
              <a:rPr lang="fi-FI" sz="2000" err="1">
                <a:latin typeface="Tw Cen MT" panose="020B0602020104020603" pitchFamily="34" charset="0"/>
              </a:rPr>
              <a:t>yards</a:t>
            </a:r>
            <a:endParaRPr lang="fi-FI" sz="2000">
              <a:latin typeface="Tw Cen MT" panose="020B06020201040206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411D73-B921-4001-9C5B-970D2F1A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7" y="0"/>
            <a:ext cx="914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05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096124-3025-400F-B6CA-240DE0BA4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r="1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851BE24-9571-479D-8CCC-8DBF2D95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w Cen MT" panose="020B0602020104020603" pitchFamily="34" charset="0"/>
              </a:rPr>
              <a:t>Advertisement !!!!!!!!!!!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077202-E35B-4490-B2C9-F43FF680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1322" cy="4351338"/>
          </a:xfrm>
        </p:spPr>
        <p:txBody>
          <a:bodyPr/>
          <a:lstStyle/>
          <a:p>
            <a:r>
              <a:rPr lang="fi-FI" sz="1800">
                <a:latin typeface="Tw Cen MT" panose="020B0602020104020603" pitchFamily="34" charset="0"/>
                <a:hlinkClick r:id="rId4"/>
              </a:rPr>
              <a:t>https://www.vantaa.fi/instancedata/prime_product_julkaisu/vantaa/embeds/vantaawwwstructure/156762_Kiviston_keskustan_kaavarunko_kh22032021_II.pdf</a:t>
            </a:r>
            <a:r>
              <a:rPr lang="fi-FI" sz="1800">
                <a:latin typeface="Tw Cen MT" panose="020B0602020104020603" pitchFamily="34" charset="0"/>
              </a:rPr>
              <a:t> </a:t>
            </a:r>
          </a:p>
          <a:p>
            <a:r>
              <a:rPr lang="fi-FI">
                <a:latin typeface="Tw Cen MT" panose="020B0602020104020603" pitchFamily="34" charset="0"/>
              </a:rPr>
              <a:t>A </a:t>
            </a:r>
            <a:r>
              <a:rPr lang="fi-FI" err="1">
                <a:latin typeface="Tw Cen MT" panose="020B0602020104020603" pitchFamily="34" charset="0"/>
              </a:rPr>
              <a:t>new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planning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guideline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document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based</a:t>
            </a:r>
            <a:r>
              <a:rPr lang="fi-FI">
                <a:latin typeface="Tw Cen MT" panose="020B0602020104020603" pitchFamily="34" charset="0"/>
              </a:rPr>
              <a:t> on </a:t>
            </a:r>
            <a:r>
              <a:rPr lang="fi-FI" err="1">
                <a:latin typeface="Tw Cen MT" panose="020B0602020104020603" pitchFamily="34" charset="0"/>
              </a:rPr>
              <a:t>creating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functional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environments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that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are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enjoyable</a:t>
            </a:r>
            <a:r>
              <a:rPr lang="fi-FI">
                <a:latin typeface="Tw Cen MT" panose="020B0602020104020603" pitchFamily="34" charset="0"/>
              </a:rPr>
              <a:t> to </a:t>
            </a:r>
            <a:r>
              <a:rPr lang="fi-FI" err="1">
                <a:latin typeface="Tw Cen MT" panose="020B0602020104020603" pitchFamily="34" charset="0"/>
              </a:rPr>
              <a:t>spend</a:t>
            </a:r>
            <a:r>
              <a:rPr lang="fi-FI">
                <a:latin typeface="Tw Cen MT" panose="020B0602020104020603" pitchFamily="34" charset="0"/>
              </a:rPr>
              <a:t> </a:t>
            </a:r>
            <a:r>
              <a:rPr lang="fi-FI" err="1">
                <a:latin typeface="Tw Cen MT" panose="020B0602020104020603" pitchFamily="34" charset="0"/>
              </a:rPr>
              <a:t>time</a:t>
            </a:r>
            <a:r>
              <a:rPr lang="fi-FI">
                <a:latin typeface="Tw Cen MT" panose="020B0602020104020603" pitchFamily="34" charset="0"/>
              </a:rPr>
              <a:t> in </a:t>
            </a:r>
            <a:r>
              <a:rPr lang="fi-FI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</a:p>
          <a:p>
            <a:pPr lvl="1"/>
            <a:r>
              <a:rPr lang="fi-FI">
                <a:latin typeface="Tw Cen MT" panose="020B0602020104020603" pitchFamily="34" charset="0"/>
                <a:sym typeface="Wingdings" panose="05000000000000000000" pitchFamily="2" charset="2"/>
              </a:rPr>
              <a:t>in </a:t>
            </a:r>
            <a:r>
              <a:rPr lang="fi-FI" err="1">
                <a:latin typeface="Tw Cen MT" panose="020B0602020104020603" pitchFamily="34" charset="0"/>
                <a:sym typeface="Wingdings" panose="05000000000000000000" pitchFamily="2" charset="2"/>
              </a:rPr>
              <a:t>Finnish</a:t>
            </a:r>
            <a:r>
              <a:rPr lang="fi-FI">
                <a:latin typeface="Tw Cen MT" panose="020B0602020104020603" pitchFamily="34" charset="0"/>
                <a:sym typeface="Wingdings" panose="05000000000000000000" pitchFamily="2" charset="2"/>
              </a:rPr>
              <a:t>  </a:t>
            </a:r>
            <a:endParaRPr lang="fi-FI">
              <a:latin typeface="Tw Cen MT" panose="020B0602020104020603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2A1A97C-D1E5-4CB2-87A1-4509EA55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523" y="126684"/>
            <a:ext cx="4308614" cy="298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7655BCC-461F-4F58-AAC3-D4BA3E000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22" y="3284410"/>
            <a:ext cx="4308613" cy="345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098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006C21-FC5F-46F0-BEC5-5948EAE1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C630F-414F-4D8D-B313-9F9B5A973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0BF1B23-4C3C-4661-B54E-8E9C01C7F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9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1F06610E-4470-487E-9EF3-F29B47B4AC39}"/>
              </a:ext>
            </a:extLst>
          </p:cNvPr>
          <p:cNvSpPr txBox="1">
            <a:spLocks/>
          </p:cNvSpPr>
          <p:nvPr/>
        </p:nvSpPr>
        <p:spPr>
          <a:xfrm>
            <a:off x="126999" y="240665"/>
            <a:ext cx="6263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The goal: to create an environment where the urban spaces are active, mix-use, and </a:t>
            </a:r>
            <a:r>
              <a:rPr lang="en-GB" sz="20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enjoyable</a:t>
            </a:r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– as in a truly urban ”</a:t>
            </a:r>
            <a:r>
              <a:rPr lang="en-GB" sz="20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Jacobsian</a:t>
            </a:r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” environment that we have lost during in the post-WWII era</a:t>
            </a:r>
          </a:p>
          <a:p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… lots of challenges … lots of mindsets to </a:t>
            </a:r>
            <a:br>
              <a:rPr lang="en-GB" sz="20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</a:br>
            <a:r>
              <a:rPr lang="en-GB" sz="20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be re-thought in the process …</a:t>
            </a:r>
          </a:p>
          <a:p>
            <a:r>
              <a:rPr lang="en-GB" sz="20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The functionality of the urban life is the core question!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07F5FAE-902B-4FCB-95FB-40494FB9AFA3}"/>
              </a:ext>
            </a:extLst>
          </p:cNvPr>
          <p:cNvSpPr txBox="1"/>
          <p:nvPr/>
        </p:nvSpPr>
        <p:spPr>
          <a:xfrm>
            <a:off x="6205510" y="3662898"/>
            <a:ext cx="57435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The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most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crucial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and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easy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evaluation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question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: </a:t>
            </a:r>
          </a:p>
          <a:p>
            <a:pPr algn="r"/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Do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you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want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to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spend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time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in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that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street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/</a:t>
            </a:r>
            <a:r>
              <a:rPr lang="fi-FI" sz="3200" b="1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place</a:t>
            </a:r>
            <a:r>
              <a:rPr lang="fi-FI" sz="32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8979258-BBC9-4AFF-80EF-269212258498}"/>
              </a:ext>
            </a:extLst>
          </p:cNvPr>
          <p:cNvSpPr txBox="1"/>
          <p:nvPr/>
        </p:nvSpPr>
        <p:spPr>
          <a:xfrm>
            <a:off x="4969565" y="5763853"/>
            <a:ext cx="6979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2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In </a:t>
            </a:r>
            <a:r>
              <a:rPr lang="fi-FI" sz="32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today’s</a:t>
            </a:r>
            <a:r>
              <a:rPr lang="fi-FI" sz="32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Kivistö: </a:t>
            </a:r>
            <a:r>
              <a:rPr lang="fi-FI" sz="32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not</a:t>
            </a:r>
            <a:r>
              <a:rPr lang="fi-FI" sz="32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so</a:t>
            </a:r>
            <a:r>
              <a:rPr lang="fi-FI" sz="32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32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much</a:t>
            </a:r>
            <a:r>
              <a:rPr lang="fi-FI" sz="32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… </a:t>
            </a:r>
          </a:p>
          <a:p>
            <a:pPr algn="r"/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but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there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are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some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delightful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things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that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have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proceeded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forward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during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the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last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five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years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– </a:t>
            </a:r>
            <a:b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</a:b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there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is a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revolution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in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thinking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</a:t>
            </a:r>
            <a:r>
              <a:rPr lang="fi-FI" sz="1400" err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going</a:t>
            </a:r>
            <a:r>
              <a:rPr lang="fi-FI" sz="1400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 on</a:t>
            </a:r>
            <a:r>
              <a:rPr lang="fi-FI" sz="1400" b="1">
                <a:solidFill>
                  <a:schemeClr val="bg1"/>
                </a:solidFill>
                <a:highlight>
                  <a:srgbClr val="000000"/>
                </a:highlight>
                <a:latin typeface="Tw Cen MT" panose="020B06020201040206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023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E73F-625E-4B75-AB62-2C3AC48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Determining quality – context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4DC7-D9D0-449D-A983-03C76C806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Environmental determinism leaves out the human element </a:t>
            </a:r>
          </a:p>
          <a:p>
            <a:r>
              <a:rPr lang="en-US">
                <a:cs typeface="Calibri"/>
              </a:rPr>
              <a:t>Possibilism and probabilism should not be only understood through individual agency – social elements</a:t>
            </a:r>
          </a:p>
          <a:p>
            <a:r>
              <a:rPr lang="en-US">
                <a:cs typeface="Calibri"/>
              </a:rPr>
              <a:t>We cannot assess what is the quality and how functional the neighborhood is without understanding both the physical and the subjective dimensions </a:t>
            </a:r>
          </a:p>
          <a:p>
            <a:r>
              <a:rPr lang="en-US">
                <a:cs typeface="Calibri"/>
              </a:rPr>
              <a:t>For example, in the case of walkability – social interactions</a:t>
            </a:r>
          </a:p>
          <a:p>
            <a:endParaRPr lang="en-US"/>
          </a:p>
          <a:p>
            <a:pPr marL="0" indent="0">
              <a:buNone/>
            </a:pPr>
            <a:r>
              <a:rPr lang="en-GB" sz="1600">
                <a:ea typeface="+mn-lt"/>
                <a:cs typeface="+mn-lt"/>
              </a:rPr>
              <a:t>Dempsey (2009) Are good quality environments socially cohesive? Measuring quality and cohesion in urban neighbourhoods. Town Planning Review, 80(3),315-345.  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402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EEBD-A932-4AE1-973D-ACB62CE2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9161" cy="925978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Functional public transportation design</a:t>
            </a:r>
            <a:endParaRPr lang="en-US"/>
          </a:p>
        </p:txBody>
      </p:sp>
      <p:pic>
        <p:nvPicPr>
          <p:cNvPr id="4" name="Picture 4" descr="A picture containing indoor, floor, window, room&#10;&#10;Description automatically generated">
            <a:extLst>
              <a:ext uri="{FF2B5EF4-FFF2-40B4-BE49-F238E27FC236}">
                <a16:creationId xmlns:a16="http://schemas.microsoft.com/office/drawing/2014/main" id="{3ECF9368-CB4E-4EF7-B4CE-8C16425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642" y="1479805"/>
            <a:ext cx="7186393" cy="53828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10953-EB8B-4859-AC84-4DE5F4860FDB}"/>
              </a:ext>
            </a:extLst>
          </p:cNvPr>
          <p:cNvSpPr txBox="1"/>
          <p:nvPr/>
        </p:nvSpPr>
        <p:spPr>
          <a:xfrm>
            <a:off x="468352" y="1648522"/>
            <a:ext cx="442517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Although the essential function of public transportation is a constant, differing circumstances in disparate places lead to divergent priorities in design.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Human-centered design and efficiency typically at odds with each other, as concessions made for comfort and space come at the cost of passenger capacity.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Public transportation infrastructure must be considered in its totality, from vehicles to stations and roads and pathways to stations.</a:t>
            </a:r>
          </a:p>
        </p:txBody>
      </p:sp>
    </p:spTree>
    <p:extLst>
      <p:ext uri="{BB962C8B-B14F-4D97-AF65-F5344CB8AC3E}">
        <p14:creationId xmlns:p14="http://schemas.microsoft.com/office/powerpoint/2010/main" val="421215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EEBD-A932-4AE1-973D-ACB62CE2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9161" cy="925978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Functional public transportation design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10953-EB8B-4859-AC84-4DE5F4860FDB}"/>
              </a:ext>
            </a:extLst>
          </p:cNvPr>
          <p:cNvSpPr txBox="1"/>
          <p:nvPr/>
        </p:nvSpPr>
        <p:spPr>
          <a:xfrm>
            <a:off x="468352" y="1648522"/>
            <a:ext cx="442517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Although the essential function of public transportation is a constant, differing circumstances in disparate places lead to divergent priorities in design.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Human-centered design and efficiency typically at odds with each other, as concessions made for comfort and space come at the cost of passenger capacity.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Public transportation infrastructure must be considered in its totality, from vehicles to stations and roads and pathways to stations.</a:t>
            </a:r>
          </a:p>
        </p:txBody>
      </p:sp>
      <p:pic>
        <p:nvPicPr>
          <p:cNvPr id="10" name="Picture 10" descr="A picture containing orange, subway&#10;&#10;Description automatically generated">
            <a:extLst>
              <a:ext uri="{FF2B5EF4-FFF2-40B4-BE49-F238E27FC236}">
                <a16:creationId xmlns:a16="http://schemas.microsoft.com/office/drawing/2014/main" id="{F0F4BDA4-030B-4FA1-A1CD-35F166499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891" y="1989313"/>
            <a:ext cx="7294755" cy="4869597"/>
          </a:xfrm>
        </p:spPr>
      </p:pic>
    </p:spTree>
    <p:extLst>
      <p:ext uri="{BB962C8B-B14F-4D97-AF65-F5344CB8AC3E}">
        <p14:creationId xmlns:p14="http://schemas.microsoft.com/office/powerpoint/2010/main" val="116689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CE545DA-163D-484A-B4A1-60A33F09E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24" r="6173" b="-2"/>
          <a:stretch/>
        </p:blipFill>
        <p:spPr>
          <a:xfrm>
            <a:off x="424206" y="1689413"/>
            <a:ext cx="3393079" cy="3514855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B1A808C-36FE-4D6A-9531-3635B1C3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14" r="2924" b="-1"/>
          <a:stretch/>
        </p:blipFill>
        <p:spPr>
          <a:xfrm>
            <a:off x="4423493" y="1689413"/>
            <a:ext cx="3393077" cy="3514855"/>
          </a:xfrm>
          <a:prstGeom prst="rect">
            <a:avLst/>
          </a:prstGeom>
        </p:spPr>
      </p:pic>
      <p:pic>
        <p:nvPicPr>
          <p:cNvPr id="5" name="Picture 5" descr="A picture containing tiled, curb&#10;&#10;Description automatically generated">
            <a:extLst>
              <a:ext uri="{FF2B5EF4-FFF2-40B4-BE49-F238E27FC236}">
                <a16:creationId xmlns:a16="http://schemas.microsoft.com/office/drawing/2014/main" id="{4017B1E1-94B8-4938-A18D-ECE8200F4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0" r="12484" b="2"/>
          <a:stretch/>
        </p:blipFill>
        <p:spPr>
          <a:xfrm>
            <a:off x="8422781" y="1689413"/>
            <a:ext cx="3393075" cy="3514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DF318-CC62-4181-B52A-09BB82F4C83F}"/>
              </a:ext>
            </a:extLst>
          </p:cNvPr>
          <p:cNvSpPr txBox="1"/>
          <p:nvPr/>
        </p:nvSpPr>
        <p:spPr>
          <a:xfrm>
            <a:off x="421888" y="539347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/>
              <a:t>Capacity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Simple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1B785-9A80-4391-BA75-840BF5984659}"/>
              </a:ext>
            </a:extLst>
          </p:cNvPr>
          <p:cNvSpPr txBox="1"/>
          <p:nvPr/>
        </p:nvSpPr>
        <p:spPr>
          <a:xfrm>
            <a:off x="4393348" y="539695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Personal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Aesthetics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08B06-997F-44D8-A5E1-2308F266F638}"/>
              </a:ext>
            </a:extLst>
          </p:cNvPr>
          <p:cNvSpPr txBox="1"/>
          <p:nvPr/>
        </p:nvSpPr>
        <p:spPr>
          <a:xfrm>
            <a:off x="8420565" y="540044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/>
              <a:t>Space-efficient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Simple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Anti-human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1AD6C-3197-48C6-A9CF-027A3A7832F0}"/>
              </a:ext>
            </a:extLst>
          </p:cNvPr>
          <p:cNvSpPr txBox="1"/>
          <p:nvPr/>
        </p:nvSpPr>
        <p:spPr>
          <a:xfrm>
            <a:off x="332446" y="332446"/>
            <a:ext cx="50013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6509E4-60B5-41B0-A3D1-AFD47B18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9161" cy="925978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Functional public transportation 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51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6C3-7EF0-4833-8A83-37460452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W Cen MT"/>
                <a:cs typeface="Calibri Light"/>
              </a:rPr>
              <a:t>Thank you!</a:t>
            </a:r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9484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4B23-31D3-4F70-ACF1-B51B708E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Suitability for user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F9B39-0EA3-4AE4-A3F4-FA9723CB3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functional quality of the environment consist of </a:t>
            </a:r>
            <a:r>
              <a:rPr lang="en-US" b="1">
                <a:cs typeface="Calibri"/>
              </a:rPr>
              <a:t>various settings</a:t>
            </a:r>
            <a:r>
              <a:rPr lang="en-US">
                <a:cs typeface="Calibri"/>
              </a:rPr>
              <a:t> and </a:t>
            </a:r>
            <a:r>
              <a:rPr lang="en-US" b="1">
                <a:cs typeface="Calibri"/>
              </a:rPr>
              <a:t>various user groups </a:t>
            </a:r>
            <a:r>
              <a:rPr lang="en-US">
                <a:cs typeface="Calibri"/>
              </a:rPr>
              <a:t>while </a:t>
            </a:r>
            <a:r>
              <a:rPr lang="en-US" u="sng">
                <a:cs typeface="Calibri"/>
              </a:rPr>
              <a:t>only groups of people can define functional quality</a:t>
            </a:r>
            <a:r>
              <a:rPr lang="en-US">
                <a:cs typeface="Calibri"/>
              </a:rPr>
              <a:t> --&gt; need for surveys (e.g., PPGIS data)</a:t>
            </a:r>
          </a:p>
          <a:p>
            <a:r>
              <a:rPr lang="en-US">
                <a:cs typeface="Calibri"/>
              </a:rPr>
              <a:t>--&gt; need to define the group to be asked the questions</a:t>
            </a:r>
          </a:p>
          <a:p>
            <a:r>
              <a:rPr lang="en-US">
                <a:cs typeface="Calibri"/>
              </a:rPr>
              <a:t>--&gt; functional quality of the environment (e.g. experienced functional problems) is usually revealed only through the lived everyday life </a:t>
            </a:r>
            <a:r>
              <a:rPr lang="en-US">
                <a:ea typeface="+mn-lt"/>
                <a:cs typeface="+mn-lt"/>
              </a:rPr>
              <a:t>(</a:t>
            </a:r>
            <a:r>
              <a:rPr lang="en-US" i="1" err="1">
                <a:ea typeface="+mn-lt"/>
                <a:cs typeface="+mn-lt"/>
              </a:rPr>
              <a:t>Ihmisystävällinen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elinympäristö</a:t>
            </a:r>
            <a:r>
              <a:rPr lang="en-US" i="1">
                <a:ea typeface="+mn-lt"/>
                <a:cs typeface="+mn-lt"/>
              </a:rPr>
              <a:t>, </a:t>
            </a:r>
            <a:r>
              <a:rPr lang="en-US" i="1" err="1">
                <a:ea typeface="+mn-lt"/>
                <a:cs typeface="+mn-lt"/>
              </a:rPr>
              <a:t>Kyttä</a:t>
            </a:r>
            <a:r>
              <a:rPr lang="en-US" i="1">
                <a:ea typeface="+mn-lt"/>
                <a:cs typeface="+mn-lt"/>
              </a:rPr>
              <a:t> 2004</a:t>
            </a:r>
            <a:r>
              <a:rPr lang="en-US">
                <a:ea typeface="+mn-lt"/>
                <a:cs typeface="+mn-lt"/>
              </a:rPr>
              <a:t>) </a:t>
            </a:r>
          </a:p>
        </p:txBody>
      </p:sp>
    </p:spTree>
    <p:extLst>
      <p:ext uri="{BB962C8B-B14F-4D97-AF65-F5344CB8AC3E}">
        <p14:creationId xmlns:p14="http://schemas.microsoft.com/office/powerpoint/2010/main" val="76401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24366745-26EA-4B36-81B2-DA46CF6C7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31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3248B6-391A-4A62-BE7D-0844CF10F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7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75E0-4307-45D4-BF7E-E5502500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>
                <a:cs typeface="Calibri Light"/>
              </a:rPr>
              <a:t>Walkability</a:t>
            </a:r>
            <a:r>
              <a:rPr lang="en-US" u="sng">
                <a:cs typeface="Calibri Light"/>
              </a:rPr>
              <a:t>       </a:t>
            </a:r>
            <a:r>
              <a:rPr lang="en-US">
                <a:cs typeface="Calibri Light"/>
              </a:rPr>
              <a:t> as a functionality of environment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3C8AF-BCD4-431D-B6ED-62BB2E3D8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Walkability enables several areas of benefits (defined by ARUP) that can be interpreted as functionality of environment</a:t>
            </a:r>
          </a:p>
          <a:p>
            <a:r>
              <a:rPr lang="en-US">
                <a:cs typeface="Calibri"/>
              </a:rPr>
              <a:t>Perspectives: </a:t>
            </a:r>
            <a:r>
              <a:rPr lang="en-US" i="1">
                <a:cs typeface="Calibri"/>
              </a:rPr>
              <a:t>social, environmental, economic, and political</a:t>
            </a: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4" name="Graphic 4" descr="Walk with solid fill">
            <a:extLst>
              <a:ext uri="{FF2B5EF4-FFF2-40B4-BE49-F238E27FC236}">
                <a16:creationId xmlns:a16="http://schemas.microsoft.com/office/drawing/2014/main" id="{8DD8C3D7-8451-40DA-8D9F-DB750E26B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197" y="2109158"/>
            <a:ext cx="1676400" cy="1647645"/>
          </a:xfrm>
          <a:prstGeom prst="rect">
            <a:avLst/>
          </a:prstGeom>
        </p:spPr>
      </p:pic>
      <p:pic>
        <p:nvPicPr>
          <p:cNvPr id="6" name="Graphic 6" descr="Shoe footprints with solid fill">
            <a:extLst>
              <a:ext uri="{FF2B5EF4-FFF2-40B4-BE49-F238E27FC236}">
                <a16:creationId xmlns:a16="http://schemas.microsoft.com/office/drawing/2014/main" id="{AC753D10-C101-440A-B14A-34A2F6C73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11" y="2797474"/>
            <a:ext cx="914400" cy="914400"/>
          </a:xfrm>
          <a:prstGeom prst="rect">
            <a:avLst/>
          </a:prstGeom>
        </p:spPr>
      </p:pic>
      <p:pic>
        <p:nvPicPr>
          <p:cNvPr id="7" name="Graphic 7" descr="Footprints with solid fill">
            <a:extLst>
              <a:ext uri="{FF2B5EF4-FFF2-40B4-BE49-F238E27FC236}">
                <a16:creationId xmlns:a16="http://schemas.microsoft.com/office/drawing/2014/main" id="{AAEE9350-2773-424C-ADE6-0D1F71A60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0294" y="49675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DA41-7FAC-4F2F-B0A0-6D1C76F5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cs typeface="Calibri Light"/>
              </a:rPr>
              <a:t>Social benefits</a:t>
            </a:r>
            <a:r>
              <a:rPr lang="en-US">
                <a:cs typeface="Calibri Light"/>
              </a:rPr>
              <a:t> of walkability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9AF222F-5156-47A8-B2C8-1D5CE4284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213" y="2788908"/>
            <a:ext cx="6097574" cy="406379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AA0DA0-A639-458A-A702-3523442503A1}"/>
              </a:ext>
            </a:extLst>
          </p:cNvPr>
          <p:cNvSpPr/>
          <p:nvPr/>
        </p:nvSpPr>
        <p:spPr>
          <a:xfrm>
            <a:off x="2876" y="1821613"/>
            <a:ext cx="3450565" cy="50320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>
                <a:cs typeface="Calibri"/>
              </a:rPr>
              <a:t>health</a:t>
            </a:r>
            <a:r>
              <a:rPr lang="en-US" sz="2000">
                <a:cs typeface="Calibri"/>
              </a:rPr>
              <a:t> and </a:t>
            </a:r>
            <a:r>
              <a:rPr lang="en-US" sz="2000" b="1" i="1">
                <a:cs typeface="Calibri"/>
              </a:rPr>
              <a:t>wellbeing </a:t>
            </a:r>
            <a:r>
              <a:rPr lang="en-US" sz="2000">
                <a:cs typeface="Calibri"/>
              </a:rPr>
              <a:t>(active lifestyles, reduced diseases)</a:t>
            </a:r>
          </a:p>
          <a:p>
            <a:pPr algn="ctr"/>
            <a:r>
              <a:rPr lang="en-US" sz="2000">
                <a:cs typeface="Calibri"/>
              </a:rPr>
              <a:t>- traffic safety and reducing crimes</a:t>
            </a:r>
          </a:p>
          <a:p>
            <a:pPr algn="ctr"/>
            <a:endParaRPr lang="en-US" sz="2000">
              <a:cs typeface="Calibri"/>
            </a:endParaRPr>
          </a:p>
          <a:p>
            <a:pPr algn="ctr"/>
            <a:r>
              <a:rPr lang="en-US" sz="2000" b="1" i="1">
                <a:cs typeface="Calibri"/>
              </a:rPr>
              <a:t>placemaking</a:t>
            </a:r>
            <a:endParaRPr lang="en-US" b="1" i="1"/>
          </a:p>
          <a:p>
            <a:pPr algn="ctr"/>
            <a:endParaRPr lang="en-US" sz="2000">
              <a:cs typeface="Calibri"/>
            </a:endParaRPr>
          </a:p>
          <a:p>
            <a:pPr algn="ctr"/>
            <a:r>
              <a:rPr lang="en-US" sz="2000" b="1" i="1">
                <a:cs typeface="Calibri"/>
              </a:rPr>
              <a:t>social cohesion</a:t>
            </a:r>
            <a:r>
              <a:rPr lang="en-US" sz="2000">
                <a:cs typeface="Calibri"/>
              </a:rPr>
              <a:t> and </a:t>
            </a:r>
            <a:r>
              <a:rPr lang="en-US" sz="2000" b="1" i="1">
                <a:cs typeface="Calibri"/>
              </a:rPr>
              <a:t>equality</a:t>
            </a:r>
            <a:r>
              <a:rPr lang="en-US" sz="2000">
                <a:cs typeface="Calibri"/>
              </a:rPr>
              <a:t> (accessibility, social interaction, inclusiveness, community identity)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7061255-51A4-4B4E-B898-5C680604E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759" y="-1161"/>
            <a:ext cx="4525992" cy="2791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ADBE60-7C8B-46AF-91C9-09178004454D}"/>
              </a:ext>
            </a:extLst>
          </p:cNvPr>
          <p:cNvSpPr txBox="1"/>
          <p:nvPr/>
        </p:nvSpPr>
        <p:spPr>
          <a:xfrm>
            <a:off x="10432211" y="2539042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by P. Capper (Wikipedia)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A8364-F036-40FE-8E2A-00BA9D964A5F}"/>
              </a:ext>
            </a:extLst>
          </p:cNvPr>
          <p:cNvSpPr txBox="1"/>
          <p:nvPr/>
        </p:nvSpPr>
        <p:spPr>
          <a:xfrm>
            <a:off x="10230927" y="6665342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Vienna, by Bwag (Wikipedia)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Graphic 7" descr="Medical with solid fill">
            <a:extLst>
              <a:ext uri="{FF2B5EF4-FFF2-40B4-BE49-F238E27FC236}">
                <a16:creationId xmlns:a16="http://schemas.microsoft.com/office/drawing/2014/main" id="{7DE731EC-6B60-4C6B-90CE-8DB2A74FF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1593" y="2842404"/>
            <a:ext cx="598099" cy="598099"/>
          </a:xfrm>
          <a:prstGeom prst="rect">
            <a:avLst/>
          </a:prstGeom>
        </p:spPr>
      </p:pic>
      <p:pic>
        <p:nvPicPr>
          <p:cNvPr id="8" name="Graphic 9" descr="Connections with solid fill">
            <a:extLst>
              <a:ext uri="{FF2B5EF4-FFF2-40B4-BE49-F238E27FC236}">
                <a16:creationId xmlns:a16="http://schemas.microsoft.com/office/drawing/2014/main" id="{92878055-152B-4A11-A3AA-52E844012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3442" y="4941498"/>
            <a:ext cx="914400" cy="914400"/>
          </a:xfrm>
          <a:prstGeom prst="rect">
            <a:avLst/>
          </a:prstGeom>
        </p:spPr>
      </p:pic>
      <p:pic>
        <p:nvPicPr>
          <p:cNvPr id="11" name="Graphic 11" descr="Store with solid fill">
            <a:extLst>
              <a:ext uri="{FF2B5EF4-FFF2-40B4-BE49-F238E27FC236}">
                <a16:creationId xmlns:a16="http://schemas.microsoft.com/office/drawing/2014/main" id="{5DC7C378-F51E-4DC7-BD78-2143BDDD5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10951" y="3935083"/>
            <a:ext cx="813759" cy="8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F26C-A051-4B0F-90B8-2E1D515D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cs typeface="Calibri Light"/>
              </a:rPr>
              <a:t>Environmental benefits</a:t>
            </a:r>
            <a:r>
              <a:rPr lang="en-US">
                <a:cs typeface="Calibri Light"/>
              </a:rPr>
              <a:t> of walkability</a:t>
            </a:r>
            <a:endParaRPr lang="en-US"/>
          </a:p>
        </p:txBody>
      </p:sp>
      <p:pic>
        <p:nvPicPr>
          <p:cNvPr id="4" name="Picture 5" descr="A picture containing outdoor, ground, sidewalk, curb&#10;&#10;Description automatically generated">
            <a:extLst>
              <a:ext uri="{FF2B5EF4-FFF2-40B4-BE49-F238E27FC236}">
                <a16:creationId xmlns:a16="http://schemas.microsoft.com/office/drawing/2014/main" id="{D822A75B-FEE5-4AD8-B989-320BCE470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2401" y="3789408"/>
            <a:ext cx="4765914" cy="306920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3668E4-5F7B-4D5A-8A01-A1D3A9741BB4}"/>
              </a:ext>
            </a:extLst>
          </p:cNvPr>
          <p:cNvSpPr/>
          <p:nvPr/>
        </p:nvSpPr>
        <p:spPr>
          <a:xfrm>
            <a:off x="2875" y="1821611"/>
            <a:ext cx="3450565" cy="503207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>
                <a:cs typeface="Calibri"/>
              </a:rPr>
              <a:t>decreasing dependency</a:t>
            </a:r>
            <a:r>
              <a:rPr lang="en-US">
                <a:cs typeface="Calibri"/>
              </a:rPr>
              <a:t> on non-renewable resources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more compact infrastructure</a:t>
            </a:r>
            <a:r>
              <a:rPr lang="en-US">
                <a:cs typeface="Calibri"/>
              </a:rPr>
              <a:t> compared to motor vehicles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better air quality</a:t>
            </a:r>
            <a:r>
              <a:rPr lang="en-US">
                <a:cs typeface="Calibri"/>
              </a:rPr>
              <a:t> (more trees and vegetation, less vehicle emissions) + </a:t>
            </a:r>
            <a:r>
              <a:rPr lang="en-US" b="1" i="1">
                <a:cs typeface="Calibri"/>
              </a:rPr>
              <a:t>less noise</a:t>
            </a:r>
            <a:r>
              <a:rPr lang="en-US">
                <a:cs typeface="Calibri"/>
              </a:rPr>
              <a:t> + </a:t>
            </a:r>
            <a:r>
              <a:rPr lang="en-US" b="1" i="1">
                <a:cs typeface="Calibri"/>
              </a:rPr>
              <a:t>livability of streets and public space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improved urban microclimate</a:t>
            </a:r>
            <a:r>
              <a:rPr lang="en-US">
                <a:cs typeface="Calibri"/>
              </a:rPr>
              <a:t> (robust vegetation and shaded canopies) + increasing permeable surface for water drainage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4D1A066-EB8E-4EDF-B9F5-D57E801F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966" y="1402770"/>
            <a:ext cx="4784784" cy="2399066"/>
          </a:xfrm>
          <a:prstGeom prst="rect">
            <a:avLst/>
          </a:prstGeom>
        </p:spPr>
      </p:pic>
      <p:pic>
        <p:nvPicPr>
          <p:cNvPr id="7" name="Picture 7" descr="A picture containing tree, grass, outdoor, park&#10;&#10;Description automatically generated">
            <a:extLst>
              <a:ext uri="{FF2B5EF4-FFF2-40B4-BE49-F238E27FC236}">
                <a16:creationId xmlns:a16="http://schemas.microsoft.com/office/drawing/2014/main" id="{0BE28C7F-6905-4F38-A8BF-5970C46F5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49" y="1814522"/>
            <a:ext cx="3634596" cy="5026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A81C4B-3CA8-4006-B543-B85D03AC113B}"/>
              </a:ext>
            </a:extLst>
          </p:cNvPr>
          <p:cNvSpPr txBox="1"/>
          <p:nvPr/>
        </p:nvSpPr>
        <p:spPr>
          <a:xfrm>
            <a:off x="10604739" y="6607833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Think Sustainability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BA0E9-C9BC-40A7-BE28-159C1990DADD}"/>
              </a:ext>
            </a:extLst>
          </p:cNvPr>
          <p:cNvSpPr txBox="1"/>
          <p:nvPr/>
        </p:nvSpPr>
        <p:spPr>
          <a:xfrm>
            <a:off x="6415176" y="6602082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epa.gov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EBB0F-5A0A-4CEE-9D1A-333653B3BD07}"/>
              </a:ext>
            </a:extLst>
          </p:cNvPr>
          <p:cNvSpPr txBox="1"/>
          <p:nvPr/>
        </p:nvSpPr>
        <p:spPr>
          <a:xfrm>
            <a:off x="10604739" y="1403229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stormwater.cob.org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4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F26C-A051-4B0F-90B8-2E1D515D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cs typeface="Calibri Light"/>
              </a:rPr>
              <a:t>Economic benefits</a:t>
            </a:r>
            <a:r>
              <a:rPr lang="en-US">
                <a:cs typeface="Calibri Light"/>
              </a:rPr>
              <a:t> of walkability</a:t>
            </a:r>
            <a:endParaRPr lang="en-US"/>
          </a:p>
        </p:txBody>
      </p:sp>
      <p:pic>
        <p:nvPicPr>
          <p:cNvPr id="5" name="Picture 5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FC5F28E8-7503-4FD5-B004-BC1A2C25C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2408" y="2219311"/>
            <a:ext cx="6798693" cy="464226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DD7D91-AFB8-4900-B4EB-801BA9D17C9D}"/>
              </a:ext>
            </a:extLst>
          </p:cNvPr>
          <p:cNvSpPr/>
          <p:nvPr/>
        </p:nvSpPr>
        <p:spPr>
          <a:xfrm>
            <a:off x="2875" y="1821611"/>
            <a:ext cx="3450564" cy="503207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>
                <a:cs typeface="Calibri"/>
              </a:rPr>
              <a:t>local services and businesses</a:t>
            </a:r>
            <a:r>
              <a:rPr lang="en-US">
                <a:cs typeface="Calibri"/>
              </a:rPr>
              <a:t> (local social and economic vitality)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higher levels of productivity and creative thinking </a:t>
            </a:r>
            <a:r>
              <a:rPr lang="en-US">
                <a:cs typeface="Calibri"/>
              </a:rPr>
              <a:t>because of physical exercise</a:t>
            </a:r>
            <a:endParaRPr lang="en-US"/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city attractiveness</a:t>
            </a:r>
            <a:r>
              <a:rPr lang="en-US">
                <a:cs typeface="Calibri"/>
              </a:rPr>
              <a:t> (branding, identity, tourism, creative class)</a:t>
            </a:r>
            <a:endParaRPr lang="en-US"/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b="1" i="1">
                <a:cs typeface="Calibri"/>
              </a:rPr>
              <a:t>urban regeneration</a:t>
            </a:r>
            <a:r>
              <a:rPr lang="en-US">
                <a:cs typeface="Calibri"/>
              </a:rPr>
              <a:t> (increasing land and property values, active street facades) + </a:t>
            </a:r>
            <a:r>
              <a:rPr lang="en-US" b="1" i="1">
                <a:cs typeface="Calibri"/>
              </a:rPr>
              <a:t>cost savings</a:t>
            </a:r>
            <a:r>
              <a:rPr lang="en-US">
                <a:cs typeface="Calibri"/>
              </a:rPr>
              <a:t> (e.g., maintenance, healthcare costs)</a:t>
            </a:r>
            <a:endParaRPr lang="en-US"/>
          </a:p>
        </p:txBody>
      </p:sp>
      <p:pic>
        <p:nvPicPr>
          <p:cNvPr id="6" name="Picture 6" descr="A picture containing crowd&#10;&#10;Description automatically generated">
            <a:extLst>
              <a:ext uri="{FF2B5EF4-FFF2-40B4-BE49-F238E27FC236}">
                <a16:creationId xmlns:a16="http://schemas.microsoft.com/office/drawing/2014/main" id="{75E6E76E-BAD5-44C4-8C3D-F5B79BAA0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89" y="-5130"/>
            <a:ext cx="4037162" cy="2238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1EAFD8-FDBB-41A2-B1F2-504B571BD85A}"/>
              </a:ext>
            </a:extLst>
          </p:cNvPr>
          <p:cNvSpPr txBox="1"/>
          <p:nvPr/>
        </p:nvSpPr>
        <p:spPr>
          <a:xfrm>
            <a:off x="10590362" y="1978323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Photo: Tallinn (metro.co.uk)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5283A-035C-4C85-834D-950BB28DB902}"/>
              </a:ext>
            </a:extLst>
          </p:cNvPr>
          <p:cNvSpPr txBox="1"/>
          <p:nvPr/>
        </p:nvSpPr>
        <p:spPr>
          <a:xfrm>
            <a:off x="10417834" y="6622210"/>
            <a:ext cx="32032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Photo: Stockholm (Culture Trip)</a:t>
            </a:r>
            <a:endParaRPr lang="en-US" sz="1000">
              <a:cs typeface="Calibri"/>
            </a:endParaRPr>
          </a:p>
        </p:txBody>
      </p:sp>
      <p:pic>
        <p:nvPicPr>
          <p:cNvPr id="13" name="Graphic 13" descr="Coins with solid fill">
            <a:extLst>
              <a:ext uri="{FF2B5EF4-FFF2-40B4-BE49-F238E27FC236}">
                <a16:creationId xmlns:a16="http://schemas.microsoft.com/office/drawing/2014/main" id="{8AAF9410-398F-4847-B699-A2E75C92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4083" y="5358442"/>
            <a:ext cx="770627" cy="770627"/>
          </a:xfrm>
          <a:prstGeom prst="rect">
            <a:avLst/>
          </a:prstGeom>
        </p:spPr>
      </p:pic>
      <p:pic>
        <p:nvPicPr>
          <p:cNvPr id="14" name="Graphic 14" descr="Brainstorm with solid fill">
            <a:extLst>
              <a:ext uri="{FF2B5EF4-FFF2-40B4-BE49-F238E27FC236}">
                <a16:creationId xmlns:a16="http://schemas.microsoft.com/office/drawing/2014/main" id="{54852DF0-1018-4050-A83B-FCEA23C0A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4083" y="3345612"/>
            <a:ext cx="770626" cy="770627"/>
          </a:xfrm>
          <a:prstGeom prst="rect">
            <a:avLst/>
          </a:prstGeom>
        </p:spPr>
      </p:pic>
      <p:pic>
        <p:nvPicPr>
          <p:cNvPr id="15" name="Graphic 15" descr="Shopping basket with solid fill">
            <a:extLst>
              <a:ext uri="{FF2B5EF4-FFF2-40B4-BE49-F238E27FC236}">
                <a16:creationId xmlns:a16="http://schemas.microsoft.com/office/drawing/2014/main" id="{2E50A974-0DBE-4232-A105-0CF052014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4083" y="2353574"/>
            <a:ext cx="770627" cy="770627"/>
          </a:xfrm>
          <a:prstGeom prst="rect">
            <a:avLst/>
          </a:prstGeom>
        </p:spPr>
      </p:pic>
      <p:pic>
        <p:nvPicPr>
          <p:cNvPr id="16" name="Graphic 16" descr="Suitcase with solid fill">
            <a:extLst>
              <a:ext uri="{FF2B5EF4-FFF2-40B4-BE49-F238E27FC236}">
                <a16:creationId xmlns:a16="http://schemas.microsoft.com/office/drawing/2014/main" id="{350FF30C-EF01-4FAE-BC99-15150D332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54083" y="4251385"/>
            <a:ext cx="770627" cy="7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1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1334</Words>
  <Application>Microsoft Office PowerPoint</Application>
  <PresentationFormat>Laajakuva</PresentationFormat>
  <Paragraphs>143</Paragraphs>
  <Slides>23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Tw Cen MT</vt:lpstr>
      <vt:lpstr>Tw Cen MT</vt:lpstr>
      <vt:lpstr>office theme</vt:lpstr>
      <vt:lpstr>Office-teema</vt:lpstr>
      <vt:lpstr>Functional environments</vt:lpstr>
      <vt:lpstr>Determining quality – context </vt:lpstr>
      <vt:lpstr>Suitability for user groups</vt:lpstr>
      <vt:lpstr>PowerPoint-esitys</vt:lpstr>
      <vt:lpstr>PowerPoint-esitys</vt:lpstr>
      <vt:lpstr>Walkability        as a functionality of environment</vt:lpstr>
      <vt:lpstr>Social benefits of walkability</vt:lpstr>
      <vt:lpstr>Environmental benefits of walkability</vt:lpstr>
      <vt:lpstr>Economic benefits of walkability</vt:lpstr>
      <vt:lpstr>Political benefits of walkability</vt:lpstr>
      <vt:lpstr>Functional environments, case designing enjoyable streets  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Advertisement !!!!!!!!!!!</vt:lpstr>
      <vt:lpstr>PowerPoint-esitys</vt:lpstr>
      <vt:lpstr>Functional public transportation design</vt:lpstr>
      <vt:lpstr>Functional public transportation design</vt:lpstr>
      <vt:lpstr>Functional public transportation design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Toikkanen</dc:creator>
  <cp:lastModifiedBy>Toikkanen, Tommi P</cp:lastModifiedBy>
  <cp:revision>21</cp:revision>
  <dcterms:created xsi:type="dcterms:W3CDTF">2022-01-16T10:59:02Z</dcterms:created>
  <dcterms:modified xsi:type="dcterms:W3CDTF">2022-01-25T07:30:29Z</dcterms:modified>
</cp:coreProperties>
</file>