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9" r:id="rId5"/>
    <p:sldId id="265" r:id="rId6"/>
    <p:sldId id="257" r:id="rId7"/>
    <p:sldId id="258" r:id="rId8"/>
    <p:sldId id="259" r:id="rId9"/>
    <p:sldId id="267" r:id="rId10"/>
    <p:sldId id="272" r:id="rId11"/>
    <p:sldId id="260" r:id="rId12"/>
    <p:sldId id="261" r:id="rId13"/>
    <p:sldId id="270" r:id="rId14"/>
    <p:sldId id="271" r:id="rId15"/>
    <p:sldId id="273" r:id="rId16"/>
    <p:sldId id="274" r:id="rId17"/>
    <p:sldId id="262" r:id="rId18"/>
    <p:sldId id="275" r:id="rId19"/>
    <p:sldId id="264" r:id="rId20"/>
    <p:sldId id="266"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F2FBE8-9B4B-0DEB-565A-5CCB5306690D}" v="151" dt="2022-01-17T16:07:45.437"/>
    <p1510:client id="{522F2209-EF52-CE7F-1D2F-93F8724DFF62}" v="481" dt="2022-01-17T17:37:10.274"/>
    <p1510:client id="{6ED9BF66-F743-DF48-A21D-1A9273D31BA1}" v="1498" dt="2022-01-18T07:18:48.022"/>
    <p1510:client id="{9819377D-E676-E375-E6C2-8E8804C1E149}" v="302" dt="2022-01-17T07:50:48.088"/>
    <p1510:client id="{C1D1A3C8-B862-CFEC-AD4D-49A1B459DA00}" v="964" dt="2022-01-18T08:08:25.845"/>
    <p1510:client id="{CC64EC4D-89A3-5C2C-9272-7632C2F0732F}" v="2" dt="2022-01-18T08:05:36.677"/>
    <p1510:client id="{D7FD7C18-5053-18C4-17A3-3A97FA694A41}" v="32" dt="2022-01-17T07:25:10.601"/>
    <p1510:client id="{D89B40EA-1F69-275B-6591-F8CC783BFD8B}" v="4" dt="2022-01-18T07:58:52.903"/>
    <p1510:client id="{DEBF3C02-6546-B86B-7739-379841A36C63}" v="1" dt="2022-01-18T08:18:51.677"/>
    <p1510:client id="{DFB11E74-A3F3-C180-B172-A31EF67BE5E1}" v="9" dt="2022-01-18T13:26:46.380"/>
    <p1510:client id="{E24A14AF-EADE-DD2E-436F-A62BCF7667E8}" v="3" dt="2022-01-17T19:25:41.020"/>
    <p1510:client id="{ED5D7384-6A9D-084C-4098-803854016460}" v="18" dt="2022-01-17T17:16:34.442"/>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6E0369-9499-4B45-87FB-9A21E3486FBE}"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430EFA-C702-4069-B56E-EF4D880B5C73}" type="slidenum">
              <a:rPr lang="en-US" smtClean="0"/>
              <a:t>‹#›</a:t>
            </a:fld>
            <a:endParaRPr lang="en-US"/>
          </a:p>
        </p:txBody>
      </p:sp>
    </p:spTree>
    <p:extLst>
      <p:ext uri="{BB962C8B-B14F-4D97-AF65-F5344CB8AC3E}">
        <p14:creationId xmlns:p14="http://schemas.microsoft.com/office/powerpoint/2010/main" val="174675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afegrowth.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i.pinterest.com/pin/41017947856415765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main subject of this presentation is the application of perceived safety in urban planning</a:t>
            </a:r>
          </a:p>
          <a:p>
            <a:r>
              <a:rPr lang="en-US">
                <a:cs typeface="Calibri"/>
              </a:rPr>
              <a:t>Firstly we elaborate on the concept of fear</a:t>
            </a:r>
          </a:p>
          <a:p>
            <a:r>
              <a:rPr lang="en-US">
                <a:cs typeface="Calibri"/>
              </a:rPr>
              <a:t>Because It can be said that safety is the absence or control of individual fears</a:t>
            </a:r>
          </a:p>
          <a:p>
            <a:r>
              <a:rPr lang="en-US">
                <a:cs typeface="Calibri"/>
              </a:rPr>
              <a:t>Afterwards we discuss further the application of safety with crime prevention through environmental design CPTED</a:t>
            </a:r>
          </a:p>
          <a:p>
            <a:r>
              <a:rPr lang="en-US">
                <a:cs typeface="Calibri"/>
              </a:rPr>
              <a:t>And we also present case studies as examples of safety planning</a:t>
            </a:r>
          </a:p>
          <a:p>
            <a:endParaRPr lang="en-US">
              <a:cs typeface="Calibri"/>
            </a:endParaRPr>
          </a:p>
          <a:p>
            <a:r>
              <a:rPr lang="en-US">
                <a:cs typeface="Calibri"/>
              </a:rPr>
              <a:t>Picture: Terhi Harper 2018 &lt;</a:t>
            </a:r>
            <a:r>
              <a:rPr lang="en-US"/>
              <a:t>https://www.360journalismia.fi/helsinkilaisten-kokema-turvallisuus-eroaa-tilastojen-kertomasta/&gt;</a:t>
            </a:r>
            <a:endParaRPr lang="en-US">
              <a:cs typeface="Calibri"/>
            </a:endParaRPr>
          </a:p>
        </p:txBody>
      </p:sp>
      <p:sp>
        <p:nvSpPr>
          <p:cNvPr id="4" name="Slide Number Placeholder 3"/>
          <p:cNvSpPr>
            <a:spLocks noGrp="1"/>
          </p:cNvSpPr>
          <p:nvPr>
            <p:ph type="sldNum" sz="quarter" idx="5"/>
          </p:nvPr>
        </p:nvSpPr>
        <p:spPr/>
        <p:txBody>
          <a:bodyPr/>
          <a:lstStyle/>
          <a:p>
            <a:fld id="{6E430EFA-C702-4069-B56E-EF4D880B5C73}" type="slidenum">
              <a:rPr lang="en-US" smtClean="0"/>
              <a:t>1</a:t>
            </a:fld>
            <a:endParaRPr lang="en-US"/>
          </a:p>
        </p:txBody>
      </p:sp>
    </p:spTree>
    <p:extLst>
      <p:ext uri="{BB962C8B-B14F-4D97-AF65-F5344CB8AC3E}">
        <p14:creationId xmlns:p14="http://schemas.microsoft.com/office/powerpoint/2010/main" val="2429188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Rudolf Teunissen, </a:t>
            </a:r>
            <a:r>
              <a:rPr lang="en-US" err="1"/>
              <a:t>Daglicht</a:t>
            </a:r>
            <a:r>
              <a:rPr lang="en-US"/>
              <a:t> &amp; Vorm</a:t>
            </a:r>
          </a:p>
          <a:p>
            <a:endParaRPr lang="en-US">
              <a:cs typeface="Calibri"/>
            </a:endParaRPr>
          </a:p>
        </p:txBody>
      </p:sp>
      <p:sp>
        <p:nvSpPr>
          <p:cNvPr id="4" name="Slide Number Placeholder 3"/>
          <p:cNvSpPr>
            <a:spLocks noGrp="1"/>
          </p:cNvSpPr>
          <p:nvPr>
            <p:ph type="sldNum" sz="quarter" idx="5"/>
          </p:nvPr>
        </p:nvSpPr>
        <p:spPr/>
        <p:txBody>
          <a:bodyPr/>
          <a:lstStyle/>
          <a:p>
            <a:fld id="{6E430EFA-C702-4069-B56E-EF4D880B5C73}" type="slidenum">
              <a:rPr lang="en-US" smtClean="0"/>
              <a:t>13</a:t>
            </a:fld>
            <a:endParaRPr lang="en-US"/>
          </a:p>
        </p:txBody>
      </p:sp>
    </p:spTree>
    <p:extLst>
      <p:ext uri="{BB962C8B-B14F-4D97-AF65-F5344CB8AC3E}">
        <p14:creationId xmlns:p14="http://schemas.microsoft.com/office/powerpoint/2010/main" val="3644408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Tools to improve safety in commercial places</a:t>
            </a:r>
          </a:p>
        </p:txBody>
      </p:sp>
      <p:sp>
        <p:nvSpPr>
          <p:cNvPr id="4" name="Slide Number Placeholder 3"/>
          <p:cNvSpPr>
            <a:spLocks noGrp="1"/>
          </p:cNvSpPr>
          <p:nvPr>
            <p:ph type="sldNum" sz="quarter" idx="5"/>
          </p:nvPr>
        </p:nvSpPr>
        <p:spPr/>
        <p:txBody>
          <a:bodyPr/>
          <a:lstStyle/>
          <a:p>
            <a:fld id="{6E430EFA-C702-4069-B56E-EF4D880B5C73}" type="slidenum">
              <a:rPr lang="en-US" smtClean="0"/>
              <a:t>15</a:t>
            </a:fld>
            <a:endParaRPr lang="en-US"/>
          </a:p>
        </p:txBody>
      </p:sp>
    </p:spTree>
    <p:extLst>
      <p:ext uri="{BB962C8B-B14F-4D97-AF65-F5344CB8AC3E}">
        <p14:creationId xmlns:p14="http://schemas.microsoft.com/office/powerpoint/2010/main" val="782566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Picture: </a:t>
            </a:r>
            <a:r>
              <a:rPr lang="en-US" dirty="0" err="1">
                <a:cs typeface="Calibri"/>
              </a:rPr>
              <a:t>Mcmansion</a:t>
            </a:r>
            <a:r>
              <a:rPr lang="en-US" dirty="0">
                <a:cs typeface="Calibri"/>
              </a:rPr>
              <a:t> 2017 &lt;</a:t>
            </a:r>
            <a:r>
              <a:rPr lang="en-US" dirty="0"/>
              <a:t>https://www.reddit.com/r/McMansionHell/comments/cxq3sk/they_tore_down_three_normal_houses_to_build_this/&gt;</a:t>
            </a:r>
          </a:p>
          <a:p>
            <a:endParaRPr lang="en-US">
              <a:cs typeface="Calibri"/>
            </a:endParaRPr>
          </a:p>
          <a:p>
            <a:r>
              <a:rPr lang="en-US" dirty="0">
                <a:cs typeface="Calibri"/>
              </a:rPr>
              <a:t>Articles: </a:t>
            </a:r>
            <a:r>
              <a:rPr lang="en-US" dirty="0" err="1"/>
              <a:t>Ekblom</a:t>
            </a:r>
            <a:r>
              <a:rPr lang="en-US" dirty="0"/>
              <a:t>, P. (2013). Redesigning the Language and Concepts of Crime Prevention Through Environmental Design. Paper presented at the 6th Ajman International Urban Planning Conference: City and Security Ajman, United Arab Emirates.</a:t>
            </a:r>
            <a:endParaRPr lang="en-US" dirty="0">
              <a:cs typeface="Calibri"/>
            </a:endParaRPr>
          </a:p>
          <a:p>
            <a:endParaRPr lang="en-US"/>
          </a:p>
          <a:p>
            <a:r>
              <a:rPr lang="en-US" dirty="0"/>
              <a:t>Saville, G. (2015). Target hardening—the journey into the desert. Retrieved from </a:t>
            </a:r>
            <a:r>
              <a:rPr lang="en-US" dirty="0">
                <a:hlinkClick r:id="rId3"/>
              </a:rPr>
              <a:t>http://www.safegrowth.org/</a:t>
            </a:r>
            <a:r>
              <a:rPr lang="en-US" dirty="0"/>
              <a:t>.</a:t>
            </a:r>
            <a:endParaRPr lang="en-US" dirty="0">
              <a:cs typeface="Calibri"/>
            </a:endParaRPr>
          </a:p>
          <a:p>
            <a:endParaRPr lang="en-US">
              <a:cs typeface="+mn-lt"/>
            </a:endParaRPr>
          </a:p>
          <a:p>
            <a:r>
              <a:rPr lang="en-US" dirty="0"/>
              <a:t>Cozens, P. (2014). </a:t>
            </a:r>
            <a:r>
              <a:rPr lang="en-US" i="1" dirty="0"/>
              <a:t>Think crime! Using evidence, theory and Crime Prevention Through Environmental Design (CPTED) for planning safer cities</a:t>
            </a:r>
            <a:r>
              <a:rPr lang="en-US" dirty="0"/>
              <a:t>. </a:t>
            </a:r>
            <a:r>
              <a:rPr lang="en-US" dirty="0" err="1"/>
              <a:t>Quinns</a:t>
            </a:r>
            <a:r>
              <a:rPr lang="en-US" dirty="0"/>
              <a:t> Rock Perth, WA: Praxis Education.</a:t>
            </a:r>
            <a:endParaRPr lang="en-US" dirty="0">
              <a:cs typeface="Calibri"/>
            </a:endParaRPr>
          </a:p>
          <a:p>
            <a:endParaRPr lang="en-US" dirty="0">
              <a:cs typeface="+mn-lt"/>
            </a:endParaRPr>
          </a:p>
          <a:p>
            <a:r>
              <a:rPr lang="en-US" dirty="0"/>
              <a:t>For example, CPTED has been criticized that too much access control leads to fortresses surroundings that deprive them of livability, but as well reinforce the spatial and socio-economical inequalities. This way the model can emphasize “otherness” thinking which puts people outside of the community and disadvantaged people in society into even more disadvantage position. </a:t>
            </a:r>
            <a:endParaRPr lang="en-US" dirty="0">
              <a:cs typeface="Calibri" panose="020F0502020204030204"/>
            </a:endParaRPr>
          </a:p>
          <a:p>
            <a:endParaRPr lang="en-US" dirty="0"/>
          </a:p>
          <a:p>
            <a:r>
              <a:rPr lang="en-US" dirty="0"/>
              <a:t>Secondly, some critiques believe that CPTED only serves to displace crimes to other places. For example, criminals may choose to move on to less-protected building case their targets’ security is enhanced. For example, when the city of New York increased their subway-surveillance, was noticed that other crime cases like bus robberies rose. </a:t>
            </a:r>
            <a:endParaRPr lang="en-US" dirty="0">
              <a:cs typeface="Calibri"/>
            </a:endParaRPr>
          </a:p>
          <a:p>
            <a:endParaRPr lang="en-US" dirty="0">
              <a:cs typeface="Calibri"/>
            </a:endParaRPr>
          </a:p>
          <a:p>
            <a:r>
              <a:rPr lang="en-US" dirty="0"/>
              <a:t>Thirdly, More recently, </a:t>
            </a:r>
            <a:r>
              <a:rPr lang="en-US" dirty="0" err="1"/>
              <a:t>Ekblom</a:t>
            </a:r>
            <a:r>
              <a:rPr lang="en-US" dirty="0"/>
              <a:t> and his colleges (2013) have discussed the challenges that are related to cross-cultural knowledge transfers in crime prevention with regards to the context of place, and CPTED's transferability to non-Western countries. Therefore, it can be argued that the assumption that one design fits all doesn’t work in practice, because of the theoretical and framework confusion. </a:t>
            </a:r>
            <a:endParaRPr lang="en-US" dirty="0">
              <a:cs typeface="Calibri"/>
            </a:endParaRPr>
          </a:p>
          <a:p>
            <a:endParaRPr lang="en-US" i="1">
              <a:cs typeface="+mn-lt"/>
            </a:endParaRPr>
          </a:p>
        </p:txBody>
      </p:sp>
      <p:sp>
        <p:nvSpPr>
          <p:cNvPr id="4" name="Slide Number Placeholder 3"/>
          <p:cNvSpPr>
            <a:spLocks noGrp="1"/>
          </p:cNvSpPr>
          <p:nvPr>
            <p:ph type="sldNum" sz="quarter" idx="5"/>
          </p:nvPr>
        </p:nvSpPr>
        <p:spPr/>
        <p:txBody>
          <a:bodyPr/>
          <a:lstStyle/>
          <a:p>
            <a:fld id="{6E430EFA-C702-4069-B56E-EF4D880B5C73}" type="slidenum">
              <a:rPr lang="en-US" smtClean="0"/>
              <a:t>16</a:t>
            </a:fld>
            <a:endParaRPr lang="en-US"/>
          </a:p>
        </p:txBody>
      </p:sp>
    </p:spTree>
    <p:extLst>
      <p:ext uri="{BB962C8B-B14F-4D97-AF65-F5344CB8AC3E}">
        <p14:creationId xmlns:p14="http://schemas.microsoft.com/office/powerpoint/2010/main" val="1258806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urban planning and community development requires consideration of all First and Second Generation CPTED principles for reducing the fear and the incidence of crime in the built environments. </a:t>
            </a:r>
            <a:endParaRPr lang="en-US"/>
          </a:p>
          <a:p>
            <a:r>
              <a:rPr lang="en-US" dirty="0"/>
              <a:t>  </a:t>
            </a:r>
            <a:endParaRPr lang="en-US" dirty="0">
              <a:cs typeface="Calibri"/>
            </a:endParaRPr>
          </a:p>
          <a:p>
            <a:r>
              <a:rPr lang="en-US" dirty="0"/>
              <a:t>The First generation principles have been before commonly considered as key concepts for modifying the built environment and to reduce crime However, Since the presence of surveillance opportunities does not necessarily ensure that surveillance is taking place, the model has been refined to incorporate a social dimension to ensure that urban space does not become ‘undefended’ by residents. </a:t>
            </a:r>
            <a:endParaRPr lang="en-US" dirty="0">
              <a:cs typeface="Calibri"/>
            </a:endParaRPr>
          </a:p>
          <a:p>
            <a:r>
              <a:rPr lang="en-US" dirty="0"/>
              <a:t> </a:t>
            </a:r>
          </a:p>
          <a:p>
            <a:r>
              <a:rPr lang="en-US" dirty="0"/>
              <a:t>Second important thing to remember from this lecture is that The goal of CPTED is the reduction of opportunities for crime to occur.  Surveillance videos, Lightning, permeable street, locations of windows and doors ex cetera are all physical features that are used in planning to create comfortable living environments while at the same time encouraging legitimate use of the environment.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6E430EFA-C702-4069-B56E-EF4D880B5C73}" type="slidenum">
              <a:rPr lang="en-US" smtClean="0"/>
              <a:t>17</a:t>
            </a:fld>
            <a:endParaRPr lang="en-US"/>
          </a:p>
        </p:txBody>
      </p:sp>
    </p:spTree>
    <p:extLst>
      <p:ext uri="{BB962C8B-B14F-4D97-AF65-F5344CB8AC3E}">
        <p14:creationId xmlns:p14="http://schemas.microsoft.com/office/powerpoint/2010/main" val="182735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Picture 1. </a:t>
            </a:r>
            <a:r>
              <a:rPr lang="en-US">
                <a:hlinkClick r:id="rId3"/>
              </a:rPr>
              <a:t>https://fi.pinterest.com/pin/410179478564157650/</a:t>
            </a:r>
            <a:endParaRPr lang="en-US">
              <a:cs typeface="Calibri"/>
            </a:endParaRPr>
          </a:p>
          <a:p>
            <a:r>
              <a:rPr lang="en-US">
                <a:cs typeface="Calibri"/>
              </a:rPr>
              <a:t>Picture 2. </a:t>
            </a:r>
            <a:r>
              <a:rPr lang="en-US"/>
              <a:t>https://fi.pinterest.com/pin/25614291617873810/</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E430EFA-C702-4069-B56E-EF4D880B5C73}" type="slidenum">
              <a:rPr lang="en-US" smtClean="0"/>
              <a:t>18</a:t>
            </a:fld>
            <a:endParaRPr lang="en-US"/>
          </a:p>
        </p:txBody>
      </p:sp>
    </p:spTree>
    <p:extLst>
      <p:ext uri="{BB962C8B-B14F-4D97-AF65-F5344CB8AC3E}">
        <p14:creationId xmlns:p14="http://schemas.microsoft.com/office/powerpoint/2010/main" val="1463588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b="1"/>
          </a:p>
          <a:p>
            <a:pPr>
              <a:lnSpc>
                <a:spcPct val="90000"/>
              </a:lnSpc>
              <a:spcBef>
                <a:spcPts val="1000"/>
              </a:spcBef>
            </a:pPr>
            <a:r>
              <a:rPr lang="en-US"/>
              <a:t>perceived fear consists of three different types of components or threats </a:t>
            </a:r>
            <a:endParaRPr lang="en-US">
              <a:cs typeface="Calibri"/>
            </a:endParaRPr>
          </a:p>
          <a:p>
            <a:pPr>
              <a:lnSpc>
                <a:spcPct val="90000"/>
              </a:lnSpc>
              <a:spcBef>
                <a:spcPts val="1000"/>
              </a:spcBef>
            </a:pPr>
            <a:r>
              <a:rPr lang="en-US"/>
              <a:t>• </a:t>
            </a:r>
            <a:r>
              <a:rPr lang="en-US" b="1"/>
              <a:t>Unsafety:</a:t>
            </a:r>
            <a:r>
              <a:rPr lang="en-US"/>
              <a:t> insecurity affecting oneself, family, property and the immediate environment; for example, fear of ending up victim to crime on the street.</a:t>
            </a:r>
            <a:endParaRPr lang="en-US">
              <a:cs typeface="Calibri"/>
            </a:endParaRPr>
          </a:p>
          <a:p>
            <a:pPr>
              <a:lnSpc>
                <a:spcPct val="90000"/>
              </a:lnSpc>
              <a:spcBef>
                <a:spcPts val="1000"/>
              </a:spcBef>
            </a:pPr>
            <a:r>
              <a:rPr lang="en-US"/>
              <a:t>•</a:t>
            </a:r>
            <a:r>
              <a:rPr lang="en-US" b="1"/>
              <a:t> Insecurity:</a:t>
            </a:r>
            <a:r>
              <a:rPr lang="en-US"/>
              <a:t> fears related to social order and the functioning of the system. For example, if I get sick or get old, who will help and care?</a:t>
            </a:r>
            <a:endParaRPr lang="en-US">
              <a:cs typeface="Calibri"/>
            </a:endParaRPr>
          </a:p>
          <a:p>
            <a:pPr>
              <a:lnSpc>
                <a:spcPct val="90000"/>
              </a:lnSpc>
              <a:spcBef>
                <a:spcPts val="1000"/>
              </a:spcBef>
            </a:pPr>
            <a:r>
              <a:rPr lang="en-US"/>
              <a:t>•</a:t>
            </a:r>
            <a:r>
              <a:rPr lang="en-US" b="1"/>
              <a:t> Uncertainty:</a:t>
            </a:r>
            <a:r>
              <a:rPr lang="en-US"/>
              <a:t> The future, its uncertainty, fears of unpredictability and risks, such as fear of unemployment, fear of climate change or terrorism.</a:t>
            </a:r>
            <a:endParaRPr lang="en-US">
              <a:cs typeface="Calibri"/>
            </a:endParaRPr>
          </a:p>
          <a:p>
            <a:pPr>
              <a:lnSpc>
                <a:spcPct val="90000"/>
              </a:lnSpc>
              <a:spcBef>
                <a:spcPts val="1000"/>
              </a:spcBef>
            </a:pPr>
            <a:endParaRPr lang="en-US" b="1"/>
          </a:p>
          <a:p>
            <a:pPr>
              <a:lnSpc>
                <a:spcPct val="90000"/>
              </a:lnSpc>
              <a:spcBef>
                <a:spcPts val="1000"/>
              </a:spcBef>
            </a:pPr>
            <a:r>
              <a:rPr lang="en-US" b="1"/>
              <a:t>1. Open and enclosed spaces</a:t>
            </a:r>
            <a:r>
              <a:rPr lang="en-US"/>
              <a:t> (limited access and poor lighting) - gender differences, forests and outdoor areas - so called HOT SPOTS, places of social friction for men (taxi queues, kiosk queues, violence with others)</a:t>
            </a:r>
            <a:endParaRPr lang="en-US">
              <a:cs typeface="Calibri"/>
            </a:endParaRPr>
          </a:p>
          <a:p>
            <a:pPr>
              <a:lnSpc>
                <a:spcPct val="90000"/>
              </a:lnSpc>
              <a:spcBef>
                <a:spcPts val="1000"/>
              </a:spcBef>
            </a:pPr>
            <a:r>
              <a:rPr lang="en-US" b="1"/>
              <a:t>2. Public spaces</a:t>
            </a:r>
            <a:r>
              <a:rPr lang="en-US"/>
              <a:t> (shopping center, intimidating because it is open to all), semi-public (restaurant, threat often related to alcohol behavior and disorder) and private (home) not perceived as intimidating, but statistically the home is particularly dangerous for women</a:t>
            </a:r>
            <a:endParaRPr lang="en-US">
              <a:cs typeface="Calibri"/>
            </a:endParaRPr>
          </a:p>
          <a:p>
            <a:pPr>
              <a:lnSpc>
                <a:spcPct val="90000"/>
              </a:lnSpc>
              <a:spcBef>
                <a:spcPts val="1000"/>
              </a:spcBef>
            </a:pPr>
            <a:r>
              <a:rPr lang="en-US" b="1"/>
              <a:t>3. Experiential spaces</a:t>
            </a:r>
            <a:r>
              <a:rPr lang="en-US"/>
              <a:t>, one's own personal experiences of violence in certain places or the so-called “Bad reputation” scares, bad stigma of the place, these types of “danger” places are often produced by the media</a:t>
            </a:r>
            <a:endParaRPr lang="en-US">
              <a:cs typeface="Calibri"/>
            </a:endParaRPr>
          </a:p>
          <a:p>
            <a:pPr>
              <a:lnSpc>
                <a:spcPct val="90000"/>
              </a:lnSpc>
              <a:spcBef>
                <a:spcPts val="1000"/>
              </a:spcBef>
            </a:pPr>
            <a:endParaRPr lang="en-US">
              <a:cs typeface="Calibri"/>
            </a:endParaRPr>
          </a:p>
          <a:p>
            <a:pPr>
              <a:lnSpc>
                <a:spcPct val="90000"/>
              </a:lnSpc>
              <a:spcBef>
                <a:spcPts val="1000"/>
              </a:spcBef>
            </a:pPr>
            <a:r>
              <a:rPr lang="en-US">
                <a:cs typeface="Calibri"/>
              </a:rPr>
              <a:t>Picture 1. </a:t>
            </a:r>
            <a:r>
              <a:rPr lang="en-US" err="1">
                <a:cs typeface="Calibri"/>
              </a:rPr>
              <a:t>Kontula</a:t>
            </a:r>
            <a:r>
              <a:rPr lang="en-US">
                <a:cs typeface="Calibri"/>
              </a:rPr>
              <a:t> Mall by </a:t>
            </a:r>
            <a:r>
              <a:rPr lang="en-US"/>
              <a:t>Jussi </a:t>
            </a:r>
            <a:r>
              <a:rPr lang="en-US" err="1"/>
              <a:t>Mankkinen</a:t>
            </a:r>
            <a:r>
              <a:rPr lang="en-US"/>
              <a:t> / Yle &lt;https://yle.fi/uutiset/3-10171518&gt;</a:t>
            </a:r>
            <a:endParaRPr lang="en-US">
              <a:cs typeface="Calibri"/>
            </a:endParaRPr>
          </a:p>
          <a:p>
            <a:pPr>
              <a:lnSpc>
                <a:spcPct val="90000"/>
              </a:lnSpc>
              <a:spcBef>
                <a:spcPts val="1000"/>
              </a:spcBef>
            </a:pPr>
            <a:endParaRPr lang="en-US">
              <a:cs typeface="Calibri"/>
            </a:endParaRPr>
          </a:p>
          <a:p>
            <a:pPr>
              <a:lnSpc>
                <a:spcPct val="90000"/>
              </a:lnSpc>
              <a:spcBef>
                <a:spcPts val="1000"/>
              </a:spcBef>
            </a:pPr>
            <a:endParaRPr lang="en-US">
              <a:cs typeface="Calibri"/>
            </a:endParaRPr>
          </a:p>
          <a:p>
            <a:pP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6E430EFA-C702-4069-B56E-EF4D880B5C73}" type="slidenum">
              <a:rPr lang="en-US" smtClean="0"/>
              <a:t>2</a:t>
            </a:fld>
            <a:endParaRPr lang="en-US"/>
          </a:p>
        </p:txBody>
      </p:sp>
    </p:spTree>
    <p:extLst>
      <p:ext uri="{BB962C8B-B14F-4D97-AF65-F5344CB8AC3E}">
        <p14:creationId xmlns:p14="http://schemas.microsoft.com/office/powerpoint/2010/main" val="2317231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Firs</a:t>
            </a:r>
            <a:r>
              <a:rPr lang="fi-FI"/>
              <a:t>: </a:t>
            </a:r>
            <a:r>
              <a:rPr lang="en-US" b="1" i="0">
                <a:solidFill>
                  <a:srgbClr val="202122"/>
                </a:solidFill>
                <a:effectLst/>
                <a:latin typeface="Arial" panose="020B0604020202020204" pitchFamily="34" charset="0"/>
              </a:rPr>
              <a:t>Crime prevention through environmental design</a:t>
            </a:r>
            <a:r>
              <a:rPr lang="en-US" b="0" i="0">
                <a:solidFill>
                  <a:srgbClr val="202122"/>
                </a:solidFill>
                <a:effectLst/>
                <a:latin typeface="Arial" panose="020B0604020202020204" pitchFamily="34" charset="0"/>
              </a:rPr>
              <a:t> (</a:t>
            </a:r>
            <a:r>
              <a:rPr lang="en-US" b="1" i="0">
                <a:solidFill>
                  <a:srgbClr val="202122"/>
                </a:solidFill>
                <a:effectLst/>
                <a:latin typeface="Arial" panose="020B0604020202020204" pitchFamily="34" charset="0"/>
              </a:rPr>
              <a:t>CPTED</a:t>
            </a:r>
            <a:r>
              <a:rPr lang="en-US" b="0" i="0">
                <a:solidFill>
                  <a:srgbClr val="202122"/>
                </a:solidFill>
                <a:effectLst/>
                <a:latin typeface="Arial" panose="020B0604020202020204" pitchFamily="34" charset="0"/>
              </a:rPr>
              <a:t>) is an agenda for manipulating the built environment to create safer neighborhoods</a:t>
            </a:r>
            <a:r>
              <a:rPr lang="fi-FI" b="0" i="0">
                <a:solidFill>
                  <a:srgbClr val="202122"/>
                </a:solidFill>
                <a:effectLst/>
                <a:latin typeface="Arial" panose="020B0604020202020204" pitchFamily="34" charset="0"/>
              </a:rPr>
              <a:t>.</a:t>
            </a:r>
          </a:p>
          <a:p>
            <a:endParaRPr lang="fi-FI" b="0" i="0">
              <a:solidFill>
                <a:srgbClr val="202122"/>
              </a:solidFill>
              <a:effectLst/>
              <a:latin typeface="Arial" panose="020B0604020202020204" pitchFamily="34" charset="0"/>
            </a:endParaRPr>
          </a:p>
          <a:p>
            <a:r>
              <a:rPr lang="en-US" b="0" i="0" noProof="0">
                <a:solidFill>
                  <a:srgbClr val="202122"/>
                </a:solidFill>
                <a:effectLst/>
                <a:latin typeface="Arial" panose="020B0604020202020204" pitchFamily="34" charset="0"/>
              </a:rPr>
              <a:t>Newman’s Defensible space theory was based on case studies where he found out that architecture may increase the number of crimes. Areas where there is no controlling eye for other citizens can attracting crime rate and the perceived safety. </a:t>
            </a:r>
          </a:p>
          <a:p>
            <a:r>
              <a:rPr lang="en-US" b="0" i="0" noProof="0">
                <a:solidFill>
                  <a:srgbClr val="202122"/>
                </a:solidFill>
                <a:effectLst/>
                <a:latin typeface="Arial" panose="020B0604020202020204" pitchFamily="34" charset="0"/>
              </a:rPr>
              <a:t>For example: </a:t>
            </a:r>
            <a:r>
              <a:rPr lang="en-US" sz="1800">
                <a:effectLst/>
                <a:latin typeface="Calibri" panose="020F0502020204030204" pitchFamily="34" charset="0"/>
                <a:ea typeface="Calibri" panose="020F0502020204030204" pitchFamily="34" charset="0"/>
                <a:cs typeface="Times New Roman" panose="02020603050405020304" pitchFamily="18" charset="0"/>
              </a:rPr>
              <a:t>He argued that ‘‘alternative escape routes’’ could assist criminals by providing access via </a:t>
            </a:r>
            <a:r>
              <a:rPr lang="en-US" sz="1800" err="1">
                <a:effectLst/>
                <a:latin typeface="Calibri" panose="020F0502020204030204" pitchFamily="34" charset="0"/>
                <a:ea typeface="Calibri" panose="020F0502020204030204" pitchFamily="34" charset="0"/>
                <a:cs typeface="Times New Roman" panose="02020603050405020304" pitchFamily="18" charset="0"/>
              </a:rPr>
              <a:t>interaccessible</a:t>
            </a:r>
            <a:r>
              <a:rPr lang="en-US" sz="1800">
                <a:effectLst/>
                <a:latin typeface="Calibri" panose="020F0502020204030204" pitchFamily="34" charset="0"/>
                <a:ea typeface="Calibri" panose="020F0502020204030204" pitchFamily="34" charset="0"/>
                <a:cs typeface="Times New Roman" panose="02020603050405020304" pitchFamily="18" charset="0"/>
              </a:rPr>
              <a:t> lifts, staircases, and exits. As these factors increased in number, so did crime and the potential for crime. </a:t>
            </a:r>
            <a:endParaRPr lang="en-US" b="0" i="0" noProof="0">
              <a:solidFill>
                <a:srgbClr val="202122"/>
              </a:solidFill>
              <a:effectLst/>
              <a:latin typeface="Arial" panose="020B0604020202020204" pitchFamily="34" charset="0"/>
            </a:endParaRPr>
          </a:p>
          <a:p>
            <a:endParaRPr lang="en-US" b="0" i="0" noProof="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noProof="0">
                <a:solidFill>
                  <a:srgbClr val="202122"/>
                </a:solidFill>
                <a:effectLst/>
                <a:latin typeface="Arial" panose="020B0604020202020204" pitchFamily="34" charset="0"/>
              </a:rPr>
              <a:t>He wanted to </a:t>
            </a:r>
            <a:r>
              <a:rPr lang="en-US" sz="1800">
                <a:effectLst/>
                <a:latin typeface="Calibri" panose="020F0502020204030204" pitchFamily="34" charset="0"/>
                <a:ea typeface="Calibri" panose="020F0502020204030204" pitchFamily="34" charset="0"/>
                <a:cs typeface="Times New Roman" panose="02020603050405020304" pitchFamily="18" charset="0"/>
              </a:rPr>
              <a:t>promote a sense of ownership, community, and responsibility in residents to secure and maintain a safe, productive, and well-maintained neighborhood. </a:t>
            </a:r>
          </a:p>
          <a:p>
            <a:endParaRPr lang="en-US" noProof="0"/>
          </a:p>
        </p:txBody>
      </p:sp>
      <p:sp>
        <p:nvSpPr>
          <p:cNvPr id="4" name="Slide Number Placeholder 3"/>
          <p:cNvSpPr>
            <a:spLocks noGrp="1"/>
          </p:cNvSpPr>
          <p:nvPr>
            <p:ph type="sldNum" sz="quarter" idx="5"/>
          </p:nvPr>
        </p:nvSpPr>
        <p:spPr/>
        <p:txBody>
          <a:bodyPr/>
          <a:lstStyle/>
          <a:p>
            <a:fld id="{6E430EFA-C702-4069-B56E-EF4D880B5C73}" type="slidenum">
              <a:rPr lang="en-US" smtClean="0"/>
              <a:t>3</a:t>
            </a:fld>
            <a:endParaRPr lang="en-US"/>
          </a:p>
        </p:txBody>
      </p:sp>
    </p:spTree>
    <p:extLst>
      <p:ext uri="{BB962C8B-B14F-4D97-AF65-F5344CB8AC3E}">
        <p14:creationId xmlns:p14="http://schemas.microsoft.com/office/powerpoint/2010/main" val="1582468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The first generation or wave of CPTED happened in the 60s. </a:t>
            </a:r>
          </a:p>
          <a:p>
            <a:endParaRPr lang="fi-FI"/>
          </a:p>
          <a:p>
            <a:r>
              <a:rPr lang="fi-FI"/>
              <a:t>For </a:t>
            </a:r>
            <a:r>
              <a:rPr lang="en-US" noProof="0"/>
              <a:t>example</a:t>
            </a:r>
            <a:r>
              <a:rPr lang="fi-FI"/>
              <a:t>: </a:t>
            </a:r>
            <a:r>
              <a:rPr lang="en-US"/>
              <a:t>Territorial reinforcement is a design idea that aims to develop perceptions of ownership and ‘‘sense of ownership’’ in legitimate users of space, thereby reducing criminal opportunities by discouraging the presence of illegitimate users.</a:t>
            </a:r>
          </a:p>
          <a:p>
            <a:endParaRPr lang="en-US"/>
          </a:p>
          <a:p>
            <a:r>
              <a:rPr lang="en-US"/>
              <a:t>The promotion of natural surveillance is a long-established crime prevention strategy. Opportunities for residents to observe the street are facilitated by the design of the street, the location of entrances, and the placement of windows, for example. This natural surveillance is considered as a form of capable guardianship that can reduce crime since offenders who perceive that they can be observed. </a:t>
            </a:r>
          </a:p>
          <a:p>
            <a:endParaRPr lang="en-US"/>
          </a:p>
          <a:p>
            <a:r>
              <a:rPr lang="en-US"/>
              <a:t>An extensive body of research supports the importance of the physical condition and ‘‘image’’ of the built environment and the potential effect on crime and the fear of crime. </a:t>
            </a:r>
            <a:endParaRPr lang="fi-FI"/>
          </a:p>
        </p:txBody>
      </p:sp>
      <p:sp>
        <p:nvSpPr>
          <p:cNvPr id="4" name="Slide Number Placeholder 3"/>
          <p:cNvSpPr>
            <a:spLocks noGrp="1"/>
          </p:cNvSpPr>
          <p:nvPr>
            <p:ph type="sldNum" sz="quarter" idx="5"/>
          </p:nvPr>
        </p:nvSpPr>
        <p:spPr/>
        <p:txBody>
          <a:bodyPr/>
          <a:lstStyle/>
          <a:p>
            <a:fld id="{6E430EFA-C702-4069-B56E-EF4D880B5C73}" type="slidenum">
              <a:rPr lang="en-US" smtClean="0"/>
              <a:t>4</a:t>
            </a:fld>
            <a:endParaRPr lang="en-US"/>
          </a:p>
        </p:txBody>
      </p:sp>
    </p:spTree>
    <p:extLst>
      <p:ext uri="{BB962C8B-B14F-4D97-AF65-F5344CB8AC3E}">
        <p14:creationId xmlns:p14="http://schemas.microsoft.com/office/powerpoint/2010/main" val="2703115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Second </a:t>
            </a:r>
            <a:r>
              <a:rPr lang="fi-FI" err="1"/>
              <a:t>wave</a:t>
            </a:r>
            <a:r>
              <a:rPr lang="fi-FI"/>
              <a:t> </a:t>
            </a:r>
            <a:r>
              <a:rPr lang="fi-FI" err="1"/>
              <a:t>happened</a:t>
            </a:r>
            <a:r>
              <a:rPr lang="fi-FI"/>
              <a:t> in </a:t>
            </a:r>
            <a:r>
              <a:rPr lang="fi-FI" err="1"/>
              <a:t>the</a:t>
            </a:r>
            <a:r>
              <a:rPr lang="fi-FI"/>
              <a:t> </a:t>
            </a:r>
            <a:r>
              <a:rPr lang="fi-FI" err="1"/>
              <a:t>late</a:t>
            </a:r>
            <a:r>
              <a:rPr lang="fi-FI"/>
              <a:t> 90s/ </a:t>
            </a:r>
            <a:r>
              <a:rPr lang="fi-FI" err="1"/>
              <a:t>early</a:t>
            </a:r>
            <a:r>
              <a:rPr lang="fi-FI"/>
              <a:t> 2000s. It </a:t>
            </a:r>
            <a:r>
              <a:rPr lang="fi-FI" err="1"/>
              <a:t>also</a:t>
            </a:r>
            <a:r>
              <a:rPr lang="fi-FI"/>
              <a:t> </a:t>
            </a:r>
            <a:r>
              <a:rPr lang="fi-FI" err="1"/>
              <a:t>known</a:t>
            </a:r>
            <a:r>
              <a:rPr lang="fi-FI"/>
              <a:t> as </a:t>
            </a:r>
            <a:r>
              <a:rPr lang="en-US"/>
              <a:t>‘‘community CPTED’’ (Plaster Carter 2002), and ‘‘social CPTED’’ (Mallett 2004).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Focus on social programs and community participation to promote self-policing by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 is argued that tight social connections will promote and maintain community self-policing to potentially discourage crime and deviant behavior.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A strong sense of community can encourage the neighborhood to adopt positive outlooks and behaviors.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heart of this theory, community participation, whit out it this will not work. </a:t>
            </a:r>
          </a:p>
          <a:p>
            <a:endParaRPr lang="en-US"/>
          </a:p>
        </p:txBody>
      </p:sp>
      <p:sp>
        <p:nvSpPr>
          <p:cNvPr id="4" name="Slide Number Placeholder 3"/>
          <p:cNvSpPr>
            <a:spLocks noGrp="1"/>
          </p:cNvSpPr>
          <p:nvPr>
            <p:ph type="sldNum" sz="quarter" idx="5"/>
          </p:nvPr>
        </p:nvSpPr>
        <p:spPr/>
        <p:txBody>
          <a:bodyPr/>
          <a:lstStyle/>
          <a:p>
            <a:fld id="{6E430EFA-C702-4069-B56E-EF4D880B5C73}" type="slidenum">
              <a:rPr lang="en-US" smtClean="0"/>
              <a:t>5</a:t>
            </a:fld>
            <a:endParaRPr lang="en-US"/>
          </a:p>
        </p:txBody>
      </p:sp>
    </p:spTree>
    <p:extLst>
      <p:ext uri="{BB962C8B-B14F-4D97-AF65-F5344CB8AC3E}">
        <p14:creationId xmlns:p14="http://schemas.microsoft.com/office/powerpoint/2010/main" val="9393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Architects</a:t>
            </a:r>
            <a:r>
              <a:rPr lang="en-US"/>
              <a:t>: Bjarke Ingels Group, Landscape Architects: Superflex and Topotek1  </a:t>
            </a:r>
            <a:br>
              <a:rPr lang="en-US">
                <a:cs typeface="+mn-lt"/>
              </a:rPr>
            </a:br>
            <a:r>
              <a:rPr lang="en-US"/>
              <a:t>Year: 2012</a:t>
            </a:r>
            <a:br>
              <a:rPr lang="en-US">
                <a:cs typeface="+mn-lt"/>
              </a:rPr>
            </a:br>
            <a:r>
              <a:rPr lang="en-US"/>
              <a:t>Area: 27000 m²</a:t>
            </a:r>
            <a:br>
              <a:rPr lang="en-US">
                <a:cs typeface="+mn-lt"/>
              </a:rPr>
            </a:br>
            <a:r>
              <a:rPr lang="en-US"/>
              <a:t>Aim: To bring communities together</a:t>
            </a:r>
          </a:p>
        </p:txBody>
      </p:sp>
      <p:sp>
        <p:nvSpPr>
          <p:cNvPr id="4" name="Slide Number Placeholder 3"/>
          <p:cNvSpPr>
            <a:spLocks noGrp="1"/>
          </p:cNvSpPr>
          <p:nvPr>
            <p:ph type="sldNum" sz="quarter" idx="5"/>
          </p:nvPr>
        </p:nvSpPr>
        <p:spPr/>
        <p:txBody>
          <a:bodyPr/>
          <a:lstStyle/>
          <a:p>
            <a:fld id="{6E430EFA-C702-4069-B56E-EF4D880B5C73}" type="slidenum">
              <a:rPr lang="en-US" smtClean="0"/>
              <a:t>7</a:t>
            </a:fld>
            <a:endParaRPr lang="en-US"/>
          </a:p>
        </p:txBody>
      </p:sp>
    </p:spTree>
    <p:extLst>
      <p:ext uri="{BB962C8B-B14F-4D97-AF65-F5344CB8AC3E}">
        <p14:creationId xmlns:p14="http://schemas.microsoft.com/office/powerpoint/2010/main" val="673441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a:t>Source: </a:t>
            </a:r>
            <a:r>
              <a:rPr lang="en-US" sz="1200" b="0" i="0" u="none" strike="noStrike" kern="1200">
                <a:solidFill>
                  <a:schemeClr val="tx1"/>
                </a:solidFill>
                <a:effectLst/>
                <a:latin typeface="+mn-lt"/>
                <a:ea typeface="+mn-ea"/>
                <a:cs typeface="+mn-cs"/>
              </a:rPr>
              <a:t>New Jersey Bicycle and Pedestrian Resource Center. (2020). </a:t>
            </a:r>
            <a:r>
              <a:rPr lang="en-US" sz="1200" b="0" i="1" u="none" strike="noStrike" kern="1200">
                <a:solidFill>
                  <a:schemeClr val="tx1"/>
                </a:solidFill>
                <a:effectLst/>
                <a:latin typeface="+mn-lt"/>
                <a:ea typeface="+mn-ea"/>
                <a:cs typeface="+mn-cs"/>
              </a:rPr>
              <a:t>Case Studies on Increasing Bicycling and Walking through Crime Prevention Through Environmental Design (CPTED)</a:t>
            </a:r>
            <a:r>
              <a:rPr lang="en-US" sz="1200" b="0" i="0" u="none" strike="noStrike" kern="1200">
                <a:solidFill>
                  <a:schemeClr val="tx1"/>
                </a:solidFill>
                <a:effectLst/>
                <a:latin typeface="+mn-lt"/>
                <a:ea typeface="+mn-ea"/>
                <a:cs typeface="+mn-cs"/>
              </a:rPr>
              <a:t>. Retrieved from http://</a:t>
            </a:r>
            <a:r>
              <a:rPr lang="en-US" sz="1200" b="0" i="0" u="none" strike="noStrike" kern="1200" err="1">
                <a:solidFill>
                  <a:schemeClr val="tx1"/>
                </a:solidFill>
                <a:effectLst/>
                <a:latin typeface="+mn-lt"/>
                <a:ea typeface="+mn-ea"/>
                <a:cs typeface="+mn-cs"/>
              </a:rPr>
              <a:t>njbikeped.org</a:t>
            </a:r>
            <a:r>
              <a:rPr lang="en-US" sz="1200" b="0" i="0" u="none" strike="noStrike" kern="1200">
                <a:solidFill>
                  <a:schemeClr val="tx1"/>
                </a:solidFill>
                <a:effectLst/>
                <a:latin typeface="+mn-lt"/>
                <a:ea typeface="+mn-ea"/>
                <a:cs typeface="+mn-cs"/>
              </a:rPr>
              <a:t>/portfolio/case-studies-on-increasing-bicycling-walking-through-</a:t>
            </a:r>
            <a:r>
              <a:rPr lang="en-US" sz="1200" b="0" i="0" u="none" strike="noStrike" kern="1200" err="1">
                <a:solidFill>
                  <a:schemeClr val="tx1"/>
                </a:solidFill>
                <a:effectLst/>
                <a:latin typeface="+mn-lt"/>
                <a:ea typeface="+mn-ea"/>
                <a:cs typeface="+mn-cs"/>
              </a:rPr>
              <a:t>cpted</a:t>
            </a:r>
            <a:r>
              <a:rPr lang="en-US" sz="1200" b="0" i="0" u="none" strike="noStrike" kern="1200">
                <a:solidFill>
                  <a:schemeClr val="tx1"/>
                </a:solidFill>
                <a:effectLst/>
                <a:latin typeface="+mn-lt"/>
                <a:ea typeface="+mn-ea"/>
                <a:cs typeface="+mn-cs"/>
              </a:rPr>
              <a:t>/</a:t>
            </a:r>
            <a:endParaRPr lang="en-FI"/>
          </a:p>
        </p:txBody>
      </p:sp>
      <p:sp>
        <p:nvSpPr>
          <p:cNvPr id="4" name="Slide Number Placeholder 3"/>
          <p:cNvSpPr>
            <a:spLocks noGrp="1"/>
          </p:cNvSpPr>
          <p:nvPr>
            <p:ph type="sldNum" sz="quarter" idx="5"/>
          </p:nvPr>
        </p:nvSpPr>
        <p:spPr/>
        <p:txBody>
          <a:bodyPr/>
          <a:lstStyle/>
          <a:p>
            <a:fld id="{6E430EFA-C702-4069-B56E-EF4D880B5C73}" type="slidenum">
              <a:rPr lang="en-US" smtClean="0"/>
              <a:t>9</a:t>
            </a:fld>
            <a:endParaRPr lang="en-US"/>
          </a:p>
        </p:txBody>
      </p:sp>
    </p:spTree>
    <p:extLst>
      <p:ext uri="{BB962C8B-B14F-4D97-AF65-F5344CB8AC3E}">
        <p14:creationId xmlns:p14="http://schemas.microsoft.com/office/powerpoint/2010/main" val="228113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Lower Kinnear Park enhancement plan’s strategies refer to the following </a:t>
            </a:r>
            <a:r>
              <a:rPr lang="en-US" sz="1200" b="1" u="none" kern="1200">
                <a:solidFill>
                  <a:schemeClr val="tx1"/>
                </a:solidFill>
                <a:effectLst/>
                <a:latin typeface="+mn-lt"/>
                <a:ea typeface="+mn-ea"/>
                <a:cs typeface="+mn-cs"/>
              </a:rPr>
              <a:t>principles of </a:t>
            </a:r>
            <a:r>
              <a:rPr lang="en-US" sz="1200" b="1" kern="1200">
                <a:solidFill>
                  <a:schemeClr val="tx1"/>
                </a:solidFill>
                <a:effectLst/>
                <a:latin typeface="+mn-lt"/>
                <a:ea typeface="+mn-ea"/>
                <a:cs typeface="+mn-cs"/>
              </a:rPr>
              <a:t>CPTED</a:t>
            </a:r>
            <a:r>
              <a:rPr lang="en-US" sz="1200" kern="1200">
                <a:solidFill>
                  <a:schemeClr val="tx1"/>
                </a:solidFill>
                <a:effectLst/>
                <a:latin typeface="+mn-lt"/>
                <a:ea typeface="+mn-ea"/>
                <a:cs typeface="+mn-cs"/>
              </a:rPr>
              <a:t>:</a:t>
            </a:r>
          </a:p>
          <a:p>
            <a:endParaRPr lang="en-US"/>
          </a:p>
          <a:p>
            <a:r>
              <a:rPr lang="en-US" sz="1200" b="1" kern="1200">
                <a:solidFill>
                  <a:schemeClr val="tx1"/>
                </a:solidFill>
                <a:effectLst/>
                <a:latin typeface="+mn-lt"/>
                <a:ea typeface="+mn-ea"/>
                <a:cs typeface="+mn-cs"/>
              </a:rPr>
              <a:t>Natural surveillance </a:t>
            </a:r>
            <a:r>
              <a:rPr lang="en-US" sz="1200" b="0" kern="1200">
                <a:solidFill>
                  <a:schemeClr val="tx1"/>
                </a:solidFill>
                <a:effectLst/>
                <a:latin typeface="+mn-lt"/>
                <a:ea typeface="+mn-ea"/>
                <a:cs typeface="+mn-cs"/>
              </a:rPr>
              <a:t>is the placement of physical features, activities, and people in a way that maximizes visibility. Examples of effective natural surveillance techniques include designing landscapes that allow clear, unobstructed views of surrounding areas, improving visibility with lighting or transparent building materials, avoiding lighting that creates glare, and avoiding the creation of entrapment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Natural access control </a:t>
            </a:r>
            <a:r>
              <a:rPr lang="en-US" sz="1200" b="0" kern="1200">
                <a:solidFill>
                  <a:schemeClr val="tx1"/>
                </a:solidFill>
                <a:effectLst/>
                <a:latin typeface="+mn-lt"/>
                <a:ea typeface="+mn-ea"/>
                <a:cs typeface="+mn-cs"/>
              </a:rPr>
              <a:t>involves regulating access to a site and location through psychological and physical barriers. This can be done by ensuring </a:t>
            </a:r>
            <a:r>
              <a:rPr lang="en-US" sz="1200" kern="1200">
                <a:solidFill>
                  <a:schemeClr val="tx1"/>
                </a:solidFill>
                <a:effectLst/>
                <a:latin typeface="+mn-lt"/>
                <a:ea typeface="+mn-ea"/>
                <a:cs typeface="+mn-cs"/>
              </a:rPr>
              <a:t>entrances are visible, defining all entryways and highlighting the main entrance; marking public walkways and paths, and installing a wayfinding system for residents and visitors to the site.</a:t>
            </a:r>
            <a:endParaRPr lang="en-US" sz="1200" b="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Legitimate activity support</a:t>
            </a:r>
            <a:r>
              <a:rPr lang="en-US" sz="1200" b="0" kern="1200">
                <a:solidFill>
                  <a:schemeClr val="tx1"/>
                </a:solidFill>
                <a:effectLst/>
                <a:latin typeface="+mn-lt"/>
                <a:ea typeface="+mn-ea"/>
                <a:cs typeface="+mn-cs"/>
              </a:rPr>
              <a:t> refers to activities and uses that encourage legitimate users of a space.</a:t>
            </a:r>
            <a:endParaRPr lang="en-FI"/>
          </a:p>
        </p:txBody>
      </p:sp>
      <p:sp>
        <p:nvSpPr>
          <p:cNvPr id="4" name="Slide Number Placeholder 3"/>
          <p:cNvSpPr>
            <a:spLocks noGrp="1"/>
          </p:cNvSpPr>
          <p:nvPr>
            <p:ph type="sldNum" sz="quarter" idx="5"/>
          </p:nvPr>
        </p:nvSpPr>
        <p:spPr/>
        <p:txBody>
          <a:bodyPr/>
          <a:lstStyle/>
          <a:p>
            <a:fld id="{6E430EFA-C702-4069-B56E-EF4D880B5C73}" type="slidenum">
              <a:rPr lang="en-US" smtClean="0"/>
              <a:t>10</a:t>
            </a:fld>
            <a:endParaRPr lang="en-US"/>
          </a:p>
        </p:txBody>
      </p:sp>
    </p:spTree>
    <p:extLst>
      <p:ext uri="{BB962C8B-B14F-4D97-AF65-F5344CB8AC3E}">
        <p14:creationId xmlns:p14="http://schemas.microsoft.com/office/powerpoint/2010/main" val="1587483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Territorial reinforcement </a:t>
            </a:r>
            <a:r>
              <a:rPr lang="en-US" sz="1200" b="0" kern="1200">
                <a:solidFill>
                  <a:schemeClr val="tx1"/>
                </a:solidFill>
                <a:effectLst/>
                <a:latin typeface="+mn-lt"/>
                <a:ea typeface="+mn-ea"/>
                <a:cs typeface="+mn-cs"/>
              </a:rPr>
              <a:t>refers to people’s sense of ownership and the use of physical attributes that express that ownership. It is an umbrella concept embodying natural surveillance and access control principles. Examples include the use of physical attributes such as fencing, pavement treatments, signage and landscaping.</a:t>
            </a:r>
          </a:p>
          <a:p>
            <a:r>
              <a:rPr lang="en-US" sz="1200" b="1" kern="1200">
                <a:solidFill>
                  <a:schemeClr val="tx1"/>
                </a:solidFill>
                <a:effectLst/>
                <a:latin typeface="+mn-lt"/>
                <a:ea typeface="+mn-ea"/>
                <a:cs typeface="+mn-cs"/>
              </a:rPr>
              <a:t>Image maintenance and management </a:t>
            </a:r>
            <a:r>
              <a:rPr lang="en-US" sz="1200" b="0" kern="1200">
                <a:solidFill>
                  <a:schemeClr val="tx1"/>
                </a:solidFill>
                <a:effectLst/>
                <a:latin typeface="+mn-lt"/>
                <a:ea typeface="+mn-ea"/>
                <a:cs typeface="+mn-cs"/>
              </a:rPr>
              <a:t>refers to properly maintaining and managing a space that indicates active involvement of and guardianship and ownership among legitimate users. Examples include strategic and continued use of a space for its intended purpose(s), regular maintenance and care of a site, and branding and marking to serve as an additional expression of ownership of a site or area.</a:t>
            </a:r>
          </a:p>
        </p:txBody>
      </p:sp>
      <p:sp>
        <p:nvSpPr>
          <p:cNvPr id="4" name="Slide Number Placeholder 3"/>
          <p:cNvSpPr>
            <a:spLocks noGrp="1"/>
          </p:cNvSpPr>
          <p:nvPr>
            <p:ph type="sldNum" sz="quarter" idx="5"/>
          </p:nvPr>
        </p:nvSpPr>
        <p:spPr/>
        <p:txBody>
          <a:bodyPr/>
          <a:lstStyle/>
          <a:p>
            <a:fld id="{6E430EFA-C702-4069-B56E-EF4D880B5C73}" type="slidenum">
              <a:rPr lang="en-US" smtClean="0"/>
              <a:t>11</a:t>
            </a:fld>
            <a:endParaRPr lang="en-US"/>
          </a:p>
        </p:txBody>
      </p:sp>
    </p:spTree>
    <p:extLst>
      <p:ext uri="{BB962C8B-B14F-4D97-AF65-F5344CB8AC3E}">
        <p14:creationId xmlns:p14="http://schemas.microsoft.com/office/powerpoint/2010/main" val="1190898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644C-7DFB-446F-8B65-A81D2050C6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C0EE8A-5B9E-4168-A911-DD0F67D320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DCD53F-6D67-4A96-9364-881014D1FDFC}"/>
              </a:ext>
            </a:extLst>
          </p:cNvPr>
          <p:cNvSpPr>
            <a:spLocks noGrp="1"/>
          </p:cNvSpPr>
          <p:nvPr>
            <p:ph type="dt" sz="half" idx="10"/>
          </p:nvPr>
        </p:nvSpPr>
        <p:spPr/>
        <p:txBody>
          <a:bodyPr/>
          <a:lstStyle/>
          <a:p>
            <a:fld id="{2DEA3880-6957-44E5-887B-35FAB6DB755D}" type="datetimeFigureOut">
              <a:rPr lang="en-US" smtClean="0"/>
              <a:t>1/18/2022</a:t>
            </a:fld>
            <a:endParaRPr lang="en-US"/>
          </a:p>
        </p:txBody>
      </p:sp>
      <p:sp>
        <p:nvSpPr>
          <p:cNvPr id="5" name="Footer Placeholder 4">
            <a:extLst>
              <a:ext uri="{FF2B5EF4-FFF2-40B4-BE49-F238E27FC236}">
                <a16:creationId xmlns:a16="http://schemas.microsoft.com/office/drawing/2014/main" id="{C8D2AE44-D824-4987-A2F8-F531F9237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D1785-78FE-45EA-8C8D-FBDDB48431BF}"/>
              </a:ext>
            </a:extLst>
          </p:cNvPr>
          <p:cNvSpPr>
            <a:spLocks noGrp="1"/>
          </p:cNvSpPr>
          <p:nvPr>
            <p:ph type="sldNum" sz="quarter" idx="12"/>
          </p:nvPr>
        </p:nvSpPr>
        <p:spPr/>
        <p:txBody>
          <a:bodyPr/>
          <a:lstStyle/>
          <a:p>
            <a:fld id="{515F421C-09B1-4849-A855-A1CFEC8B2BFB}" type="slidenum">
              <a:rPr lang="en-US" smtClean="0"/>
              <a:t>‹#›</a:t>
            </a:fld>
            <a:endParaRPr lang="en-US"/>
          </a:p>
        </p:txBody>
      </p:sp>
    </p:spTree>
    <p:extLst>
      <p:ext uri="{BB962C8B-B14F-4D97-AF65-F5344CB8AC3E}">
        <p14:creationId xmlns:p14="http://schemas.microsoft.com/office/powerpoint/2010/main" val="2438088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F9675-B341-462A-AA06-531655E6CD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98FB84-3635-48CF-91E8-BC24B3EB45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47B93-5FD2-4EEC-AAB5-19C8235500ED}"/>
              </a:ext>
            </a:extLst>
          </p:cNvPr>
          <p:cNvSpPr>
            <a:spLocks noGrp="1"/>
          </p:cNvSpPr>
          <p:nvPr>
            <p:ph type="dt" sz="half" idx="10"/>
          </p:nvPr>
        </p:nvSpPr>
        <p:spPr/>
        <p:txBody>
          <a:bodyPr/>
          <a:lstStyle/>
          <a:p>
            <a:fld id="{2DEA3880-6957-44E5-887B-35FAB6DB755D}" type="datetimeFigureOut">
              <a:rPr lang="en-US" smtClean="0"/>
              <a:t>1/18/2022</a:t>
            </a:fld>
            <a:endParaRPr lang="en-US"/>
          </a:p>
        </p:txBody>
      </p:sp>
      <p:sp>
        <p:nvSpPr>
          <p:cNvPr id="5" name="Footer Placeholder 4">
            <a:extLst>
              <a:ext uri="{FF2B5EF4-FFF2-40B4-BE49-F238E27FC236}">
                <a16:creationId xmlns:a16="http://schemas.microsoft.com/office/drawing/2014/main" id="{A6815589-F7D1-49B1-B05C-821770361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4A03D-C56B-4C3B-A46B-90087D4AEB5B}"/>
              </a:ext>
            </a:extLst>
          </p:cNvPr>
          <p:cNvSpPr>
            <a:spLocks noGrp="1"/>
          </p:cNvSpPr>
          <p:nvPr>
            <p:ph type="sldNum" sz="quarter" idx="12"/>
          </p:nvPr>
        </p:nvSpPr>
        <p:spPr/>
        <p:txBody>
          <a:bodyPr/>
          <a:lstStyle/>
          <a:p>
            <a:fld id="{515F421C-09B1-4849-A855-A1CFEC8B2BFB}" type="slidenum">
              <a:rPr lang="en-US" smtClean="0"/>
              <a:t>‹#›</a:t>
            </a:fld>
            <a:endParaRPr lang="en-US"/>
          </a:p>
        </p:txBody>
      </p:sp>
    </p:spTree>
    <p:extLst>
      <p:ext uri="{BB962C8B-B14F-4D97-AF65-F5344CB8AC3E}">
        <p14:creationId xmlns:p14="http://schemas.microsoft.com/office/powerpoint/2010/main" val="367725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3E025F-FC99-415E-A031-1C5D9EC489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978137-33BD-4234-BC52-CFB119D686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CABE1-D1BB-40EB-958B-310CC64C8F2B}"/>
              </a:ext>
            </a:extLst>
          </p:cNvPr>
          <p:cNvSpPr>
            <a:spLocks noGrp="1"/>
          </p:cNvSpPr>
          <p:nvPr>
            <p:ph type="dt" sz="half" idx="10"/>
          </p:nvPr>
        </p:nvSpPr>
        <p:spPr/>
        <p:txBody>
          <a:bodyPr/>
          <a:lstStyle/>
          <a:p>
            <a:fld id="{2DEA3880-6957-44E5-887B-35FAB6DB755D}" type="datetimeFigureOut">
              <a:rPr lang="en-US" smtClean="0"/>
              <a:t>1/18/2022</a:t>
            </a:fld>
            <a:endParaRPr lang="en-US"/>
          </a:p>
        </p:txBody>
      </p:sp>
      <p:sp>
        <p:nvSpPr>
          <p:cNvPr id="5" name="Footer Placeholder 4">
            <a:extLst>
              <a:ext uri="{FF2B5EF4-FFF2-40B4-BE49-F238E27FC236}">
                <a16:creationId xmlns:a16="http://schemas.microsoft.com/office/drawing/2014/main" id="{85339899-2E79-4EFE-B963-AF57327B1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CBA15-A3A4-47CF-9555-0A5FECAC93D3}"/>
              </a:ext>
            </a:extLst>
          </p:cNvPr>
          <p:cNvSpPr>
            <a:spLocks noGrp="1"/>
          </p:cNvSpPr>
          <p:nvPr>
            <p:ph type="sldNum" sz="quarter" idx="12"/>
          </p:nvPr>
        </p:nvSpPr>
        <p:spPr/>
        <p:txBody>
          <a:bodyPr/>
          <a:lstStyle/>
          <a:p>
            <a:fld id="{515F421C-09B1-4849-A855-A1CFEC8B2BFB}" type="slidenum">
              <a:rPr lang="en-US" smtClean="0"/>
              <a:t>‹#›</a:t>
            </a:fld>
            <a:endParaRPr lang="en-US"/>
          </a:p>
        </p:txBody>
      </p:sp>
    </p:spTree>
    <p:extLst>
      <p:ext uri="{BB962C8B-B14F-4D97-AF65-F5344CB8AC3E}">
        <p14:creationId xmlns:p14="http://schemas.microsoft.com/office/powerpoint/2010/main" val="391804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8E83-1079-4208-9905-446CA80AA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32BEB9-E6A1-4117-93F9-3ADB4ACCB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752C2-7A07-4217-AD35-79491A4C1ABA}"/>
              </a:ext>
            </a:extLst>
          </p:cNvPr>
          <p:cNvSpPr>
            <a:spLocks noGrp="1"/>
          </p:cNvSpPr>
          <p:nvPr>
            <p:ph type="dt" sz="half" idx="10"/>
          </p:nvPr>
        </p:nvSpPr>
        <p:spPr/>
        <p:txBody>
          <a:bodyPr/>
          <a:lstStyle/>
          <a:p>
            <a:fld id="{2DEA3880-6957-44E5-887B-35FAB6DB755D}" type="datetimeFigureOut">
              <a:rPr lang="en-US" smtClean="0"/>
              <a:t>1/18/2022</a:t>
            </a:fld>
            <a:endParaRPr lang="en-US"/>
          </a:p>
        </p:txBody>
      </p:sp>
      <p:sp>
        <p:nvSpPr>
          <p:cNvPr id="5" name="Footer Placeholder 4">
            <a:extLst>
              <a:ext uri="{FF2B5EF4-FFF2-40B4-BE49-F238E27FC236}">
                <a16:creationId xmlns:a16="http://schemas.microsoft.com/office/drawing/2014/main" id="{39726DB8-42BB-458B-88B5-ECCFE20D5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7F368-6FD3-4B29-849A-B792B56FBC37}"/>
              </a:ext>
            </a:extLst>
          </p:cNvPr>
          <p:cNvSpPr>
            <a:spLocks noGrp="1"/>
          </p:cNvSpPr>
          <p:nvPr>
            <p:ph type="sldNum" sz="quarter" idx="12"/>
          </p:nvPr>
        </p:nvSpPr>
        <p:spPr/>
        <p:txBody>
          <a:bodyPr/>
          <a:lstStyle/>
          <a:p>
            <a:fld id="{515F421C-09B1-4849-A855-A1CFEC8B2BFB}" type="slidenum">
              <a:rPr lang="en-US" smtClean="0"/>
              <a:t>‹#›</a:t>
            </a:fld>
            <a:endParaRPr lang="en-US"/>
          </a:p>
        </p:txBody>
      </p:sp>
    </p:spTree>
    <p:extLst>
      <p:ext uri="{BB962C8B-B14F-4D97-AF65-F5344CB8AC3E}">
        <p14:creationId xmlns:p14="http://schemas.microsoft.com/office/powerpoint/2010/main" val="32506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B944-E820-443B-83D1-59022C3756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825E8B-6C8D-4E54-BC43-6DC815F0D6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8C75FB-FAD2-4595-B502-2C15628AC7AA}"/>
              </a:ext>
            </a:extLst>
          </p:cNvPr>
          <p:cNvSpPr>
            <a:spLocks noGrp="1"/>
          </p:cNvSpPr>
          <p:nvPr>
            <p:ph type="dt" sz="half" idx="10"/>
          </p:nvPr>
        </p:nvSpPr>
        <p:spPr/>
        <p:txBody>
          <a:bodyPr/>
          <a:lstStyle/>
          <a:p>
            <a:fld id="{2DEA3880-6957-44E5-887B-35FAB6DB755D}" type="datetimeFigureOut">
              <a:rPr lang="en-US" smtClean="0"/>
              <a:t>1/18/2022</a:t>
            </a:fld>
            <a:endParaRPr lang="en-US"/>
          </a:p>
        </p:txBody>
      </p:sp>
      <p:sp>
        <p:nvSpPr>
          <p:cNvPr id="5" name="Footer Placeholder 4">
            <a:extLst>
              <a:ext uri="{FF2B5EF4-FFF2-40B4-BE49-F238E27FC236}">
                <a16:creationId xmlns:a16="http://schemas.microsoft.com/office/drawing/2014/main" id="{646BC720-DA34-439A-A4BB-EBFB7FED9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F2410-4124-400C-9C56-0623D75AFEBE}"/>
              </a:ext>
            </a:extLst>
          </p:cNvPr>
          <p:cNvSpPr>
            <a:spLocks noGrp="1"/>
          </p:cNvSpPr>
          <p:nvPr>
            <p:ph type="sldNum" sz="quarter" idx="12"/>
          </p:nvPr>
        </p:nvSpPr>
        <p:spPr/>
        <p:txBody>
          <a:bodyPr/>
          <a:lstStyle/>
          <a:p>
            <a:fld id="{515F421C-09B1-4849-A855-A1CFEC8B2BFB}" type="slidenum">
              <a:rPr lang="en-US" smtClean="0"/>
              <a:t>‹#›</a:t>
            </a:fld>
            <a:endParaRPr lang="en-US"/>
          </a:p>
        </p:txBody>
      </p:sp>
    </p:spTree>
    <p:extLst>
      <p:ext uri="{BB962C8B-B14F-4D97-AF65-F5344CB8AC3E}">
        <p14:creationId xmlns:p14="http://schemas.microsoft.com/office/powerpoint/2010/main" val="1001186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04FB-1888-4461-A6A9-41B969F2B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9ACD7-1ED5-44EC-9A84-57B9BFCE51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8EF3CB-A739-4FCB-A5A0-EE43A7DF6D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0118F3-8551-42B4-A952-CEBDEB9E3248}"/>
              </a:ext>
            </a:extLst>
          </p:cNvPr>
          <p:cNvSpPr>
            <a:spLocks noGrp="1"/>
          </p:cNvSpPr>
          <p:nvPr>
            <p:ph type="dt" sz="half" idx="10"/>
          </p:nvPr>
        </p:nvSpPr>
        <p:spPr/>
        <p:txBody>
          <a:bodyPr/>
          <a:lstStyle/>
          <a:p>
            <a:fld id="{2DEA3880-6957-44E5-887B-35FAB6DB755D}" type="datetimeFigureOut">
              <a:rPr lang="en-US" smtClean="0"/>
              <a:t>1/18/2022</a:t>
            </a:fld>
            <a:endParaRPr lang="en-US"/>
          </a:p>
        </p:txBody>
      </p:sp>
      <p:sp>
        <p:nvSpPr>
          <p:cNvPr id="6" name="Footer Placeholder 5">
            <a:extLst>
              <a:ext uri="{FF2B5EF4-FFF2-40B4-BE49-F238E27FC236}">
                <a16:creationId xmlns:a16="http://schemas.microsoft.com/office/drawing/2014/main" id="{91735B23-68E2-433A-88EF-17630478D9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03FBC-6040-45D7-A27C-F2DFAD4CE472}"/>
              </a:ext>
            </a:extLst>
          </p:cNvPr>
          <p:cNvSpPr>
            <a:spLocks noGrp="1"/>
          </p:cNvSpPr>
          <p:nvPr>
            <p:ph type="sldNum" sz="quarter" idx="12"/>
          </p:nvPr>
        </p:nvSpPr>
        <p:spPr/>
        <p:txBody>
          <a:bodyPr/>
          <a:lstStyle/>
          <a:p>
            <a:fld id="{515F421C-09B1-4849-A855-A1CFEC8B2BFB}" type="slidenum">
              <a:rPr lang="en-US" smtClean="0"/>
              <a:t>‹#›</a:t>
            </a:fld>
            <a:endParaRPr lang="en-US"/>
          </a:p>
        </p:txBody>
      </p:sp>
    </p:spTree>
    <p:extLst>
      <p:ext uri="{BB962C8B-B14F-4D97-AF65-F5344CB8AC3E}">
        <p14:creationId xmlns:p14="http://schemas.microsoft.com/office/powerpoint/2010/main" val="2934401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DD20-FAA5-4FD9-9D1B-D94B3AE727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FCDE15-437E-4E18-9F07-3548B241B7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DDA92-FDFC-4C1F-9CDA-42B83B1240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F3AE8A-63C4-4432-82B3-CFF54D506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8AC960-C75C-44C5-BF9A-8984D597B0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BD399D-7DEC-49DF-82A8-347F82EE6E5B}"/>
              </a:ext>
            </a:extLst>
          </p:cNvPr>
          <p:cNvSpPr>
            <a:spLocks noGrp="1"/>
          </p:cNvSpPr>
          <p:nvPr>
            <p:ph type="dt" sz="half" idx="10"/>
          </p:nvPr>
        </p:nvSpPr>
        <p:spPr/>
        <p:txBody>
          <a:bodyPr/>
          <a:lstStyle/>
          <a:p>
            <a:fld id="{2DEA3880-6957-44E5-887B-35FAB6DB755D}" type="datetimeFigureOut">
              <a:rPr lang="en-US" smtClean="0"/>
              <a:t>1/18/2022</a:t>
            </a:fld>
            <a:endParaRPr lang="en-US"/>
          </a:p>
        </p:txBody>
      </p:sp>
      <p:sp>
        <p:nvSpPr>
          <p:cNvPr id="8" name="Footer Placeholder 7">
            <a:extLst>
              <a:ext uri="{FF2B5EF4-FFF2-40B4-BE49-F238E27FC236}">
                <a16:creationId xmlns:a16="http://schemas.microsoft.com/office/drawing/2014/main" id="{97D4DC13-59AD-4097-96A7-67D0622D01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C416CB-6B06-4CF8-9335-67807CF6B2DE}"/>
              </a:ext>
            </a:extLst>
          </p:cNvPr>
          <p:cNvSpPr>
            <a:spLocks noGrp="1"/>
          </p:cNvSpPr>
          <p:nvPr>
            <p:ph type="sldNum" sz="quarter" idx="12"/>
          </p:nvPr>
        </p:nvSpPr>
        <p:spPr/>
        <p:txBody>
          <a:bodyPr/>
          <a:lstStyle/>
          <a:p>
            <a:fld id="{515F421C-09B1-4849-A855-A1CFEC8B2BFB}" type="slidenum">
              <a:rPr lang="en-US" smtClean="0"/>
              <a:t>‹#›</a:t>
            </a:fld>
            <a:endParaRPr lang="en-US"/>
          </a:p>
        </p:txBody>
      </p:sp>
    </p:spTree>
    <p:extLst>
      <p:ext uri="{BB962C8B-B14F-4D97-AF65-F5344CB8AC3E}">
        <p14:creationId xmlns:p14="http://schemas.microsoft.com/office/powerpoint/2010/main" val="44251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55C8-0BCE-4D96-BD7E-4E3D276A0D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42E008-232F-44B9-9144-84A8D070C553}"/>
              </a:ext>
            </a:extLst>
          </p:cNvPr>
          <p:cNvSpPr>
            <a:spLocks noGrp="1"/>
          </p:cNvSpPr>
          <p:nvPr>
            <p:ph type="dt" sz="half" idx="10"/>
          </p:nvPr>
        </p:nvSpPr>
        <p:spPr/>
        <p:txBody>
          <a:bodyPr/>
          <a:lstStyle/>
          <a:p>
            <a:fld id="{2DEA3880-6957-44E5-887B-35FAB6DB755D}" type="datetimeFigureOut">
              <a:rPr lang="en-US" smtClean="0"/>
              <a:t>1/18/2022</a:t>
            </a:fld>
            <a:endParaRPr lang="en-US"/>
          </a:p>
        </p:txBody>
      </p:sp>
      <p:sp>
        <p:nvSpPr>
          <p:cNvPr id="4" name="Footer Placeholder 3">
            <a:extLst>
              <a:ext uri="{FF2B5EF4-FFF2-40B4-BE49-F238E27FC236}">
                <a16:creationId xmlns:a16="http://schemas.microsoft.com/office/drawing/2014/main" id="{FCB92910-CDCB-4061-9442-95A01D6370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31F3A6-063A-4212-B8EF-66589C370958}"/>
              </a:ext>
            </a:extLst>
          </p:cNvPr>
          <p:cNvSpPr>
            <a:spLocks noGrp="1"/>
          </p:cNvSpPr>
          <p:nvPr>
            <p:ph type="sldNum" sz="quarter" idx="12"/>
          </p:nvPr>
        </p:nvSpPr>
        <p:spPr/>
        <p:txBody>
          <a:bodyPr/>
          <a:lstStyle/>
          <a:p>
            <a:fld id="{515F421C-09B1-4849-A855-A1CFEC8B2BFB}" type="slidenum">
              <a:rPr lang="en-US" smtClean="0"/>
              <a:t>‹#›</a:t>
            </a:fld>
            <a:endParaRPr lang="en-US"/>
          </a:p>
        </p:txBody>
      </p:sp>
    </p:spTree>
    <p:extLst>
      <p:ext uri="{BB962C8B-B14F-4D97-AF65-F5344CB8AC3E}">
        <p14:creationId xmlns:p14="http://schemas.microsoft.com/office/powerpoint/2010/main" val="3202611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79DC5-6773-461C-A390-A7E30FC9FC50}"/>
              </a:ext>
            </a:extLst>
          </p:cNvPr>
          <p:cNvSpPr>
            <a:spLocks noGrp="1"/>
          </p:cNvSpPr>
          <p:nvPr>
            <p:ph type="dt" sz="half" idx="10"/>
          </p:nvPr>
        </p:nvSpPr>
        <p:spPr/>
        <p:txBody>
          <a:bodyPr/>
          <a:lstStyle/>
          <a:p>
            <a:fld id="{2DEA3880-6957-44E5-887B-35FAB6DB755D}" type="datetimeFigureOut">
              <a:rPr lang="en-US" smtClean="0"/>
              <a:t>1/18/2022</a:t>
            </a:fld>
            <a:endParaRPr lang="en-US"/>
          </a:p>
        </p:txBody>
      </p:sp>
      <p:sp>
        <p:nvSpPr>
          <p:cNvPr id="3" name="Footer Placeholder 2">
            <a:extLst>
              <a:ext uri="{FF2B5EF4-FFF2-40B4-BE49-F238E27FC236}">
                <a16:creationId xmlns:a16="http://schemas.microsoft.com/office/drawing/2014/main" id="{FB1CD9A1-BF47-4A7C-841D-EA18299382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F46B91-98C6-4FF3-BE1E-D8E75FC8AAE2}"/>
              </a:ext>
            </a:extLst>
          </p:cNvPr>
          <p:cNvSpPr>
            <a:spLocks noGrp="1"/>
          </p:cNvSpPr>
          <p:nvPr>
            <p:ph type="sldNum" sz="quarter" idx="12"/>
          </p:nvPr>
        </p:nvSpPr>
        <p:spPr/>
        <p:txBody>
          <a:bodyPr/>
          <a:lstStyle/>
          <a:p>
            <a:fld id="{515F421C-09B1-4849-A855-A1CFEC8B2BFB}" type="slidenum">
              <a:rPr lang="en-US" smtClean="0"/>
              <a:t>‹#›</a:t>
            </a:fld>
            <a:endParaRPr lang="en-US"/>
          </a:p>
        </p:txBody>
      </p:sp>
    </p:spTree>
    <p:extLst>
      <p:ext uri="{BB962C8B-B14F-4D97-AF65-F5344CB8AC3E}">
        <p14:creationId xmlns:p14="http://schemas.microsoft.com/office/powerpoint/2010/main" val="1177550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6B392-64E2-482B-B647-17F7BC7473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C8551B-B613-4B4F-B1C3-81C0E40C1A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3A26CD-AAEB-453F-BDB4-E30C62E52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E4A165-DD70-4208-9128-725E05D5BBB0}"/>
              </a:ext>
            </a:extLst>
          </p:cNvPr>
          <p:cNvSpPr>
            <a:spLocks noGrp="1"/>
          </p:cNvSpPr>
          <p:nvPr>
            <p:ph type="dt" sz="half" idx="10"/>
          </p:nvPr>
        </p:nvSpPr>
        <p:spPr/>
        <p:txBody>
          <a:bodyPr/>
          <a:lstStyle/>
          <a:p>
            <a:fld id="{2DEA3880-6957-44E5-887B-35FAB6DB755D}" type="datetimeFigureOut">
              <a:rPr lang="en-US" smtClean="0"/>
              <a:t>1/18/2022</a:t>
            </a:fld>
            <a:endParaRPr lang="en-US"/>
          </a:p>
        </p:txBody>
      </p:sp>
      <p:sp>
        <p:nvSpPr>
          <p:cNvPr id="6" name="Footer Placeholder 5">
            <a:extLst>
              <a:ext uri="{FF2B5EF4-FFF2-40B4-BE49-F238E27FC236}">
                <a16:creationId xmlns:a16="http://schemas.microsoft.com/office/drawing/2014/main" id="{9FDEE54C-7C4A-4C89-BB17-53590E903D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3E690F-C7BF-4778-92FC-88FDEE6C3A69}"/>
              </a:ext>
            </a:extLst>
          </p:cNvPr>
          <p:cNvSpPr>
            <a:spLocks noGrp="1"/>
          </p:cNvSpPr>
          <p:nvPr>
            <p:ph type="sldNum" sz="quarter" idx="12"/>
          </p:nvPr>
        </p:nvSpPr>
        <p:spPr/>
        <p:txBody>
          <a:bodyPr/>
          <a:lstStyle/>
          <a:p>
            <a:fld id="{515F421C-09B1-4849-A855-A1CFEC8B2BFB}" type="slidenum">
              <a:rPr lang="en-US" smtClean="0"/>
              <a:t>‹#›</a:t>
            </a:fld>
            <a:endParaRPr lang="en-US"/>
          </a:p>
        </p:txBody>
      </p:sp>
    </p:spTree>
    <p:extLst>
      <p:ext uri="{BB962C8B-B14F-4D97-AF65-F5344CB8AC3E}">
        <p14:creationId xmlns:p14="http://schemas.microsoft.com/office/powerpoint/2010/main" val="187089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3134-23ED-4BBB-B83A-E19BD1679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227E16-A474-4471-A945-AB22841203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1B3739-D2C6-49F2-84C3-F4ECB103C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81C9E-FB87-4C30-8A4A-6A9396233331}"/>
              </a:ext>
            </a:extLst>
          </p:cNvPr>
          <p:cNvSpPr>
            <a:spLocks noGrp="1"/>
          </p:cNvSpPr>
          <p:nvPr>
            <p:ph type="dt" sz="half" idx="10"/>
          </p:nvPr>
        </p:nvSpPr>
        <p:spPr/>
        <p:txBody>
          <a:bodyPr/>
          <a:lstStyle/>
          <a:p>
            <a:fld id="{2DEA3880-6957-44E5-887B-35FAB6DB755D}" type="datetimeFigureOut">
              <a:rPr lang="en-US" smtClean="0"/>
              <a:t>1/18/2022</a:t>
            </a:fld>
            <a:endParaRPr lang="en-US"/>
          </a:p>
        </p:txBody>
      </p:sp>
      <p:sp>
        <p:nvSpPr>
          <p:cNvPr id="6" name="Footer Placeholder 5">
            <a:extLst>
              <a:ext uri="{FF2B5EF4-FFF2-40B4-BE49-F238E27FC236}">
                <a16:creationId xmlns:a16="http://schemas.microsoft.com/office/drawing/2014/main" id="{300B6787-CA89-4C7F-BCDB-4D0FBDB4E5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1C0F27-FF60-4A76-BE87-303B5A5A1B67}"/>
              </a:ext>
            </a:extLst>
          </p:cNvPr>
          <p:cNvSpPr>
            <a:spLocks noGrp="1"/>
          </p:cNvSpPr>
          <p:nvPr>
            <p:ph type="sldNum" sz="quarter" idx="12"/>
          </p:nvPr>
        </p:nvSpPr>
        <p:spPr/>
        <p:txBody>
          <a:bodyPr/>
          <a:lstStyle/>
          <a:p>
            <a:fld id="{515F421C-09B1-4849-A855-A1CFEC8B2BFB}" type="slidenum">
              <a:rPr lang="en-US" smtClean="0"/>
              <a:t>‹#›</a:t>
            </a:fld>
            <a:endParaRPr lang="en-US"/>
          </a:p>
        </p:txBody>
      </p:sp>
    </p:spTree>
    <p:extLst>
      <p:ext uri="{BB962C8B-B14F-4D97-AF65-F5344CB8AC3E}">
        <p14:creationId xmlns:p14="http://schemas.microsoft.com/office/powerpoint/2010/main" val="172333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B756D5-667D-40B3-84DC-B732CA464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E419ED-97C4-465B-B0C0-5EE60D6FD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1640D-998A-4CB2-8580-CF663F20F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A3880-6957-44E5-887B-35FAB6DB755D}" type="datetimeFigureOut">
              <a:rPr lang="en-US" smtClean="0"/>
              <a:t>1/18/2022</a:t>
            </a:fld>
            <a:endParaRPr lang="en-US"/>
          </a:p>
        </p:txBody>
      </p:sp>
      <p:sp>
        <p:nvSpPr>
          <p:cNvPr id="5" name="Footer Placeholder 4">
            <a:extLst>
              <a:ext uri="{FF2B5EF4-FFF2-40B4-BE49-F238E27FC236}">
                <a16:creationId xmlns:a16="http://schemas.microsoft.com/office/drawing/2014/main" id="{B643FFF8-A52E-4478-998A-AB5329953A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7A5FF9-4ED9-446D-9160-775BBCF78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421C-09B1-4849-A855-A1CFEC8B2BFB}" type="slidenum">
              <a:rPr lang="en-US" smtClean="0"/>
              <a:t>‹#›</a:t>
            </a:fld>
            <a:endParaRPr lang="en-US"/>
          </a:p>
        </p:txBody>
      </p:sp>
    </p:spTree>
    <p:extLst>
      <p:ext uri="{BB962C8B-B14F-4D97-AF65-F5344CB8AC3E}">
        <p14:creationId xmlns:p14="http://schemas.microsoft.com/office/powerpoint/2010/main" val="3175793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descr="A picture containing outdoor, way, sidewalk, store&#10;&#10;Description automatically generated">
            <a:extLst>
              <a:ext uri="{FF2B5EF4-FFF2-40B4-BE49-F238E27FC236}">
                <a16:creationId xmlns:a16="http://schemas.microsoft.com/office/drawing/2014/main" id="{F8A027F2-6C0B-4413-BE83-295579811EE1}"/>
              </a:ext>
            </a:extLst>
          </p:cNvPr>
          <p:cNvPicPr>
            <a:picLocks noChangeAspect="1"/>
          </p:cNvPicPr>
          <p:nvPr/>
        </p:nvPicPr>
        <p:blipFill rotWithShape="1">
          <a:blip r:embed="rId3"/>
          <a:srcRect t="3650" b="2208"/>
          <a:stretch/>
        </p:blipFill>
        <p:spPr>
          <a:xfrm>
            <a:off x="-1" y="10"/>
            <a:ext cx="12192000" cy="6857990"/>
          </a:xfrm>
          <a:prstGeom prst="rect">
            <a:avLst/>
          </a:prstGeom>
        </p:spPr>
      </p:pic>
      <p:sp>
        <p:nvSpPr>
          <p:cNvPr id="2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ACD27B9-8F50-4010-972F-91AD62176FF2}"/>
              </a:ext>
            </a:extLst>
          </p:cNvPr>
          <p:cNvSpPr>
            <a:spLocks noGrp="1"/>
          </p:cNvSpPr>
          <p:nvPr>
            <p:ph type="title"/>
          </p:nvPr>
        </p:nvSpPr>
        <p:spPr>
          <a:xfrm>
            <a:off x="658648" y="1710750"/>
            <a:ext cx="4204137" cy="1342754"/>
          </a:xfrm>
        </p:spPr>
        <p:txBody>
          <a:bodyPr>
            <a:normAutofit/>
          </a:bodyPr>
          <a:lstStyle/>
          <a:p>
            <a:pPr algn="ctr"/>
            <a:r>
              <a:rPr lang="en-US" sz="4000">
                <a:cs typeface="Calibri Light"/>
              </a:rPr>
              <a:t>The application of perceived safety</a:t>
            </a:r>
            <a:r>
              <a:rPr lang="en-US" sz="3600">
                <a:cs typeface="Calibri Light"/>
              </a:rPr>
              <a:t> </a:t>
            </a:r>
          </a:p>
        </p:txBody>
      </p:sp>
      <p:cxnSp>
        <p:nvCxnSpPr>
          <p:cNvPr id="24" name="Straight Connector 2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5154C5-2C97-4E9B-B875-111723833CF7}"/>
              </a:ext>
            </a:extLst>
          </p:cNvPr>
          <p:cNvSpPr>
            <a:spLocks noGrp="1"/>
          </p:cNvSpPr>
          <p:nvPr>
            <p:ph idx="1"/>
          </p:nvPr>
        </p:nvSpPr>
        <p:spPr>
          <a:xfrm>
            <a:off x="716016" y="4230373"/>
            <a:ext cx="4593021" cy="2619839"/>
          </a:xfrm>
        </p:spPr>
        <p:txBody>
          <a:bodyPr vert="horz" lIns="91440" tIns="45720" rIns="91440" bIns="45720" rtlCol="0" anchor="ctr">
            <a:noAutofit/>
          </a:bodyPr>
          <a:lstStyle/>
          <a:p>
            <a:pPr marL="457200" indent="-457200"/>
            <a:r>
              <a:rPr lang="en-US" sz="2400" i="1">
                <a:ea typeface="+mn-lt"/>
                <a:cs typeface="+mn-lt"/>
              </a:rPr>
              <a:t>Safety is the absence or control of individual fears</a:t>
            </a:r>
          </a:p>
          <a:p>
            <a:pPr marL="457200" indent="-457200"/>
            <a:r>
              <a:rPr lang="en-US" sz="2400" i="1">
                <a:ea typeface="+mn-lt"/>
                <a:cs typeface="+mn-lt"/>
              </a:rPr>
              <a:t>How perceived safety is applied in urban planning?</a:t>
            </a:r>
            <a:endParaRPr lang="en-US" sz="2400">
              <a:cs typeface="Calibri"/>
            </a:endParaRPr>
          </a:p>
          <a:p>
            <a:pPr>
              <a:buFont typeface="Wingdings" panose="020B0604020202020204" pitchFamily="34" charset="0"/>
              <a:buChar char="Ø"/>
            </a:pPr>
            <a:r>
              <a:rPr lang="en-US" sz="2400" i="1">
                <a:cs typeface="Calibri"/>
              </a:rPr>
              <a:t> CPTED</a:t>
            </a:r>
            <a:endParaRPr lang="en-US" sz="2400">
              <a:cs typeface="Calibri"/>
            </a:endParaRPr>
          </a:p>
          <a:p>
            <a:pPr>
              <a:buFont typeface="Wingdings" panose="020B0604020202020204" pitchFamily="34" charset="0"/>
              <a:buChar char="Ø"/>
            </a:pPr>
            <a:r>
              <a:rPr lang="en-US" sz="2400" i="1">
                <a:cs typeface="Calibri"/>
              </a:rPr>
              <a:t> Multiple different tools </a:t>
            </a:r>
          </a:p>
          <a:p>
            <a:pPr marL="0" indent="0">
              <a:buNone/>
            </a:pPr>
            <a:r>
              <a:rPr lang="en-US" sz="2400" i="1">
                <a:cs typeface="Calibri"/>
              </a:rPr>
              <a:t>Exemplified with case studies</a:t>
            </a:r>
          </a:p>
          <a:p>
            <a:endParaRPr lang="en-US" sz="1800" i="1">
              <a:cs typeface="Calibri"/>
            </a:endParaRPr>
          </a:p>
          <a:p>
            <a:endParaRPr lang="en-US" sz="1800" i="1">
              <a:cs typeface="Calibri"/>
            </a:endParaRPr>
          </a:p>
          <a:p>
            <a:endParaRPr lang="en-US" sz="1800" i="1">
              <a:cs typeface="Calibri"/>
            </a:endParaRPr>
          </a:p>
        </p:txBody>
      </p:sp>
      <p:sp>
        <p:nvSpPr>
          <p:cNvPr id="7" name="TextBox 6">
            <a:extLst>
              <a:ext uri="{FF2B5EF4-FFF2-40B4-BE49-F238E27FC236}">
                <a16:creationId xmlns:a16="http://schemas.microsoft.com/office/drawing/2014/main" id="{B7B58084-B329-4B7F-9D6A-DDE87A6076C7}"/>
              </a:ext>
            </a:extLst>
          </p:cNvPr>
          <p:cNvSpPr txBox="1"/>
          <p:nvPr/>
        </p:nvSpPr>
        <p:spPr>
          <a:xfrm>
            <a:off x="10258269" y="616095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t>18.1.2022</a:t>
            </a:r>
          </a:p>
        </p:txBody>
      </p:sp>
      <p:sp>
        <p:nvSpPr>
          <p:cNvPr id="4" name="TextBox 3">
            <a:extLst>
              <a:ext uri="{FF2B5EF4-FFF2-40B4-BE49-F238E27FC236}">
                <a16:creationId xmlns:a16="http://schemas.microsoft.com/office/drawing/2014/main" id="{796501B4-570F-433C-9BBD-596058F2BDDE}"/>
              </a:ext>
            </a:extLst>
          </p:cNvPr>
          <p:cNvSpPr txBox="1"/>
          <p:nvPr/>
        </p:nvSpPr>
        <p:spPr>
          <a:xfrm>
            <a:off x="6794500" y="87629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482034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2898F4C-1680-4E9D-BFAA-10D4E430399D}"/>
              </a:ext>
            </a:extLst>
          </p:cNvPr>
          <p:cNvSpPr/>
          <p:nvPr/>
        </p:nvSpPr>
        <p:spPr>
          <a:xfrm>
            <a:off x="292894" y="316705"/>
            <a:ext cx="5207326" cy="6140891"/>
          </a:xfrm>
          <a:prstGeom prst="roundRect">
            <a:avLst/>
          </a:prstGeom>
          <a:solidFill>
            <a:schemeClr val="bg1">
              <a:lumMod val="95000"/>
            </a:schemeClr>
          </a:solidFill>
          <a:ln>
            <a:solidFill>
              <a:schemeClr val="bg1">
                <a:lumMod val="85000"/>
              </a:schemeClr>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4F77B59C-1654-403C-9BE8-DC6FC7C91A3F}"/>
              </a:ext>
            </a:extLst>
          </p:cNvPr>
          <p:cNvSpPr>
            <a:spLocks noGrp="1"/>
          </p:cNvSpPr>
          <p:nvPr>
            <p:ph type="title"/>
          </p:nvPr>
        </p:nvSpPr>
        <p:spPr/>
        <p:txBody>
          <a:bodyPr>
            <a:normAutofit/>
          </a:bodyPr>
          <a:lstStyle/>
          <a:p>
            <a:r>
              <a:rPr lang="en-US">
                <a:cs typeface="Calibri Light"/>
              </a:rPr>
              <a:t>Case study 2</a:t>
            </a:r>
            <a:br>
              <a:rPr lang="en-US">
                <a:cs typeface="Calibri Light"/>
              </a:rPr>
            </a:br>
            <a:r>
              <a:rPr lang="en-US">
                <a:cs typeface="Calibri Light"/>
              </a:rPr>
              <a:t>Lower Kinnear Park, Seattle, WA, USA</a:t>
            </a:r>
            <a:endParaRPr lang="en-US"/>
          </a:p>
        </p:txBody>
      </p:sp>
      <p:sp>
        <p:nvSpPr>
          <p:cNvPr id="5" name="Text Placeholder 4">
            <a:extLst>
              <a:ext uri="{FF2B5EF4-FFF2-40B4-BE49-F238E27FC236}">
                <a16:creationId xmlns:a16="http://schemas.microsoft.com/office/drawing/2014/main" id="{38B80D57-42A6-E049-BCE8-0F6F52F9ACF3}"/>
              </a:ext>
            </a:extLst>
          </p:cNvPr>
          <p:cNvSpPr>
            <a:spLocks noGrp="1"/>
          </p:cNvSpPr>
          <p:nvPr>
            <p:ph type="body" sz="half" idx="2"/>
          </p:nvPr>
        </p:nvSpPr>
        <p:spPr/>
        <p:txBody>
          <a:bodyPr>
            <a:normAutofit/>
          </a:bodyPr>
          <a:lstStyle/>
          <a:p>
            <a:r>
              <a:rPr lang="en-FI" b="1"/>
              <a:t>What to do?</a:t>
            </a:r>
          </a:p>
          <a:p>
            <a:pPr marL="285750" indent="-285750">
              <a:buFont typeface="Arial" panose="020B0604020202020204" pitchFamily="34" charset="0"/>
              <a:buChar char="•"/>
            </a:pPr>
            <a:r>
              <a:rPr lang="en-US"/>
              <a:t>Creating a visible entrance with directional signage and park information</a:t>
            </a:r>
          </a:p>
          <a:p>
            <a:pPr marL="285750" indent="-285750">
              <a:buFont typeface="Arial" panose="020B0604020202020204" pitchFamily="34" charset="0"/>
              <a:buChar char="•"/>
            </a:pPr>
            <a:r>
              <a:rPr lang="en-US"/>
              <a:t>Increasing natural surveillance from adjacent residences and roadways with a design that removes visual barriers, including shaving a hillside</a:t>
            </a:r>
            <a:endParaRPr lang="en-FI"/>
          </a:p>
          <a:p>
            <a:pPr marL="285750" indent="-285750">
              <a:buFont typeface="Arial" panose="020B0604020202020204" pitchFamily="34" charset="0"/>
              <a:buChar char="•"/>
            </a:pPr>
            <a:r>
              <a:rPr lang="en-US"/>
              <a:t>Improving sightlines by re-grading slopes to maximize visibility and surveillance between pathways</a:t>
            </a:r>
          </a:p>
          <a:p>
            <a:pPr marL="285750" indent="-285750">
              <a:buFont typeface="Arial" panose="020B0604020202020204" pitchFamily="34" charset="0"/>
              <a:buChar char="•"/>
            </a:pPr>
            <a:r>
              <a:rPr lang="en-US"/>
              <a:t>Enabling longer sightlines and wider viewing angles by keeping a clear buffer distance between trees/vegetation and trails/pathways</a:t>
            </a:r>
          </a:p>
          <a:p>
            <a:pPr marL="285750" indent="-285750">
              <a:buFont typeface="Arial" panose="020B0604020202020204" pitchFamily="34" charset="0"/>
              <a:buChar char="•"/>
            </a:pPr>
            <a:endParaRPr lang="en-US"/>
          </a:p>
        </p:txBody>
      </p:sp>
      <p:pic>
        <p:nvPicPr>
          <p:cNvPr id="4" name="Picture 3" descr="A picture containing tree, outdoor, grass&#10;&#10;Description automatically generated">
            <a:extLst>
              <a:ext uri="{FF2B5EF4-FFF2-40B4-BE49-F238E27FC236}">
                <a16:creationId xmlns:a16="http://schemas.microsoft.com/office/drawing/2014/main" id="{3581F10C-C1B5-0846-8555-04F596FDF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57200"/>
            <a:ext cx="5239846" cy="2955600"/>
          </a:xfrm>
          <a:prstGeom prst="rect">
            <a:avLst/>
          </a:prstGeom>
        </p:spPr>
      </p:pic>
      <p:pic>
        <p:nvPicPr>
          <p:cNvPr id="7" name="Picture 6" descr="A picture containing tree, outdoor, grass, hillside&#10;&#10;Description automatically generated">
            <a:extLst>
              <a:ext uri="{FF2B5EF4-FFF2-40B4-BE49-F238E27FC236}">
                <a16:creationId xmlns:a16="http://schemas.microsoft.com/office/drawing/2014/main" id="{36422869-ABB3-8645-8024-8FBA81A43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54493"/>
            <a:ext cx="5254401" cy="2955600"/>
          </a:xfrm>
          <a:prstGeom prst="rect">
            <a:avLst/>
          </a:prstGeom>
        </p:spPr>
      </p:pic>
    </p:spTree>
    <p:extLst>
      <p:ext uri="{BB962C8B-B14F-4D97-AF65-F5344CB8AC3E}">
        <p14:creationId xmlns:p14="http://schemas.microsoft.com/office/powerpoint/2010/main" val="835500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49E04F4-9A50-4A32-97D5-1B0F63D06C7E}"/>
              </a:ext>
            </a:extLst>
          </p:cNvPr>
          <p:cNvSpPr/>
          <p:nvPr/>
        </p:nvSpPr>
        <p:spPr>
          <a:xfrm>
            <a:off x="292894" y="316705"/>
            <a:ext cx="5207326" cy="6140891"/>
          </a:xfrm>
          <a:prstGeom prst="roundRect">
            <a:avLst/>
          </a:prstGeom>
          <a:solidFill>
            <a:schemeClr val="bg1">
              <a:lumMod val="95000"/>
            </a:schemeClr>
          </a:solidFill>
          <a:ln>
            <a:solidFill>
              <a:schemeClr val="bg1">
                <a:lumMod val="85000"/>
              </a:schemeClr>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4F77B59C-1654-403C-9BE8-DC6FC7C91A3F}"/>
              </a:ext>
            </a:extLst>
          </p:cNvPr>
          <p:cNvSpPr>
            <a:spLocks noGrp="1"/>
          </p:cNvSpPr>
          <p:nvPr>
            <p:ph type="title"/>
          </p:nvPr>
        </p:nvSpPr>
        <p:spPr/>
        <p:txBody>
          <a:bodyPr>
            <a:normAutofit/>
          </a:bodyPr>
          <a:lstStyle/>
          <a:p>
            <a:r>
              <a:rPr lang="en-US">
                <a:cs typeface="Calibri Light"/>
              </a:rPr>
              <a:t>Case study 2</a:t>
            </a:r>
            <a:br>
              <a:rPr lang="en-US">
                <a:cs typeface="Calibri Light"/>
              </a:rPr>
            </a:br>
            <a:r>
              <a:rPr lang="en-US">
                <a:cs typeface="Calibri Light"/>
              </a:rPr>
              <a:t>Lower Kinnear Park, Seattle, WA, USA</a:t>
            </a:r>
            <a:endParaRPr lang="en-US"/>
          </a:p>
        </p:txBody>
      </p:sp>
      <p:sp>
        <p:nvSpPr>
          <p:cNvPr id="5" name="Text Placeholder 4">
            <a:extLst>
              <a:ext uri="{FF2B5EF4-FFF2-40B4-BE49-F238E27FC236}">
                <a16:creationId xmlns:a16="http://schemas.microsoft.com/office/drawing/2014/main" id="{38B80D57-42A6-E049-BCE8-0F6F52F9ACF3}"/>
              </a:ext>
            </a:extLst>
          </p:cNvPr>
          <p:cNvSpPr>
            <a:spLocks noGrp="1"/>
          </p:cNvSpPr>
          <p:nvPr>
            <p:ph type="body" sz="half" idx="2"/>
          </p:nvPr>
        </p:nvSpPr>
        <p:spPr/>
        <p:txBody>
          <a:bodyPr>
            <a:normAutofit fontScale="92500" lnSpcReduction="10000"/>
          </a:bodyPr>
          <a:lstStyle/>
          <a:p>
            <a:r>
              <a:rPr lang="en-FI" b="1"/>
              <a:t>What to do?</a:t>
            </a:r>
          </a:p>
          <a:p>
            <a:pPr marL="285750" indent="-285750">
              <a:buFont typeface="Arial" panose="020B0604020202020204" pitchFamily="34" charset="0"/>
              <a:buChar char="•"/>
            </a:pPr>
            <a:r>
              <a:rPr lang="en-US"/>
              <a:t>Increasing community usage by renovating/expanding existing facilities and adding new facilities identified by the community during public meetings</a:t>
            </a:r>
          </a:p>
          <a:p>
            <a:pPr marL="285750" indent="-285750">
              <a:buFont typeface="Arial" panose="020B0604020202020204" pitchFamily="34" charset="0"/>
              <a:buChar char="•"/>
            </a:pPr>
            <a:r>
              <a:rPr lang="en-US"/>
              <a:t>Improving wayfinding and sense of belonging by installing directional signage; informational signage regarding tree species and birds</a:t>
            </a:r>
          </a:p>
          <a:p>
            <a:r>
              <a:rPr lang="en-US" b="1"/>
              <a:t>Results</a:t>
            </a:r>
          </a:p>
          <a:p>
            <a:pPr marL="285750" indent="-285750">
              <a:buFont typeface="Arial" panose="020B0604020202020204" pitchFamily="34" charset="0"/>
              <a:buChar char="•"/>
            </a:pPr>
            <a:r>
              <a:rPr lang="en-US"/>
              <a:t>Although there’s no official data, local police officials stated that the number of crime-related calls in the park had significantly gone down</a:t>
            </a:r>
          </a:p>
          <a:p>
            <a:pPr marL="285750" indent="-285750">
              <a:buFont typeface="Arial" panose="020B0604020202020204" pitchFamily="34" charset="0"/>
              <a:buChar char="•"/>
            </a:pPr>
            <a:r>
              <a:rPr lang="en-US"/>
              <a:t>However, homeless people still seek shelter in the park</a:t>
            </a:r>
          </a:p>
        </p:txBody>
      </p:sp>
      <p:pic>
        <p:nvPicPr>
          <p:cNvPr id="6" name="Picture 5" descr="A group of people in the woods&#10;&#10;Description automatically generated with medium confidence">
            <a:extLst>
              <a:ext uri="{FF2B5EF4-FFF2-40B4-BE49-F238E27FC236}">
                <a16:creationId xmlns:a16="http://schemas.microsoft.com/office/drawing/2014/main" id="{435BE8D1-A67E-5C4E-A4D8-5362E669E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457200"/>
            <a:ext cx="5254401" cy="2963811"/>
          </a:xfrm>
          <a:prstGeom prst="rect">
            <a:avLst/>
          </a:prstGeom>
        </p:spPr>
      </p:pic>
      <p:pic>
        <p:nvPicPr>
          <p:cNvPr id="9" name="Picture 8" descr="A picture containing tree, outdoor, grass, park&#10;&#10;Description automatically generated">
            <a:extLst>
              <a:ext uri="{FF2B5EF4-FFF2-40B4-BE49-F238E27FC236}">
                <a16:creationId xmlns:a16="http://schemas.microsoft.com/office/drawing/2014/main" id="{56910E4B-3C1F-804C-90C7-61553F79D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456000"/>
            <a:ext cx="5254401" cy="2955601"/>
          </a:xfrm>
          <a:prstGeom prst="rect">
            <a:avLst/>
          </a:prstGeom>
        </p:spPr>
      </p:pic>
    </p:spTree>
    <p:extLst>
      <p:ext uri="{BB962C8B-B14F-4D97-AF65-F5344CB8AC3E}">
        <p14:creationId xmlns:p14="http://schemas.microsoft.com/office/powerpoint/2010/main" val="38378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4FD714-D567-4B50-95D8-620345F9B446}"/>
              </a:ext>
            </a:extLst>
          </p:cNvPr>
          <p:cNvSpPr txBox="1"/>
          <p:nvPr/>
        </p:nvSpPr>
        <p:spPr>
          <a:xfrm>
            <a:off x="573018" y="438150"/>
            <a:ext cx="52104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alibri Light"/>
                <a:ea typeface="+mn-lt"/>
                <a:cs typeface="+mn-lt"/>
              </a:rPr>
              <a:t>Lighting &amp; Perceived Safety</a:t>
            </a:r>
            <a:r>
              <a:rPr lang="en-US" sz="2500">
                <a:latin typeface="Calibri Light"/>
                <a:ea typeface="+mn-lt"/>
                <a:cs typeface="+mn-lt"/>
              </a:rPr>
              <a:t> </a:t>
            </a:r>
            <a:endParaRPr lang="en-US">
              <a:latin typeface="Calibri Light"/>
              <a:cs typeface="Calibri Light"/>
            </a:endParaRPr>
          </a:p>
        </p:txBody>
      </p:sp>
      <p:sp>
        <p:nvSpPr>
          <p:cNvPr id="6" name="TextBox 5">
            <a:extLst>
              <a:ext uri="{FF2B5EF4-FFF2-40B4-BE49-F238E27FC236}">
                <a16:creationId xmlns:a16="http://schemas.microsoft.com/office/drawing/2014/main" id="{140189D0-F7AB-4115-BB98-06F844745F1A}"/>
              </a:ext>
            </a:extLst>
          </p:cNvPr>
          <p:cNvSpPr txBox="1"/>
          <p:nvPr/>
        </p:nvSpPr>
        <p:spPr>
          <a:xfrm>
            <a:off x="561975" y="1209675"/>
            <a:ext cx="5534025"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alibri"/>
                <a:cs typeface="Calibri"/>
              </a:rPr>
              <a:t>Safety</a:t>
            </a:r>
            <a:endParaRPr lang="en-US" sz="2000">
              <a:latin typeface="Calibri"/>
              <a:cs typeface="Calibri"/>
            </a:endParaRPr>
          </a:p>
          <a:p>
            <a:endParaRPr lang="en-US" b="1">
              <a:latin typeface="Calibri"/>
              <a:cs typeface="Calibri"/>
            </a:endParaRPr>
          </a:p>
          <a:p>
            <a:pPr marL="285750" indent="-285750">
              <a:buFont typeface="Arial"/>
              <a:buChar char="•"/>
            </a:pPr>
            <a:r>
              <a:rPr lang="en-US">
                <a:latin typeface="Calibri"/>
                <a:cs typeface="Calibri"/>
              </a:rPr>
              <a:t>Pedestrians and possibility of seeing obstacles;</a:t>
            </a:r>
          </a:p>
          <a:p>
            <a:pPr marL="285750" indent="-285750">
              <a:buFont typeface="Arial"/>
              <a:buChar char="•"/>
            </a:pPr>
            <a:r>
              <a:rPr lang="en-US">
                <a:latin typeface="Calibri"/>
                <a:cs typeface="Calibri"/>
              </a:rPr>
              <a:t>Drivers and car accidents;</a:t>
            </a:r>
          </a:p>
          <a:p>
            <a:pPr marL="285750" indent="-285750">
              <a:buFont typeface="Arial"/>
              <a:buChar char="•"/>
            </a:pPr>
            <a:r>
              <a:rPr lang="en-US">
                <a:latin typeface="Calibri"/>
                <a:cs typeface="Calibri"/>
              </a:rPr>
              <a:t>Crime Prevention through 2 mechanisms:</a:t>
            </a:r>
          </a:p>
          <a:p>
            <a:r>
              <a:rPr lang="en-US" sz="1600">
                <a:latin typeface="Calibri"/>
                <a:cs typeface="Calibri"/>
              </a:rPr>
              <a:t> 1) enabling people to recognize the intentions of others and to see well around them as well as allowing surveillance by the community</a:t>
            </a:r>
            <a:endParaRPr lang="en-US">
              <a:latin typeface="Calibri"/>
              <a:cs typeface="Calibri" panose="020F0502020204030204"/>
            </a:endParaRPr>
          </a:p>
          <a:p>
            <a:r>
              <a:rPr lang="en-US" sz="1600">
                <a:latin typeface="Calibri"/>
                <a:cs typeface="Calibri"/>
              </a:rPr>
              <a:t>2) enhancing community confidence and hence increasing the degree of informal social control</a:t>
            </a:r>
          </a:p>
        </p:txBody>
      </p:sp>
      <p:sp>
        <p:nvSpPr>
          <p:cNvPr id="7" name="TextBox 6">
            <a:extLst>
              <a:ext uri="{FF2B5EF4-FFF2-40B4-BE49-F238E27FC236}">
                <a16:creationId xmlns:a16="http://schemas.microsoft.com/office/drawing/2014/main" id="{4DA5EA8B-8490-41FE-A062-4FD165A715EA}"/>
              </a:ext>
            </a:extLst>
          </p:cNvPr>
          <p:cNvSpPr txBox="1"/>
          <p:nvPr/>
        </p:nvSpPr>
        <p:spPr>
          <a:xfrm>
            <a:off x="571500" y="4124325"/>
            <a:ext cx="5534025"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Perceived safety, feel of safety, fear of crime, reassurance </a:t>
            </a:r>
            <a:endParaRPr lang="en-US">
              <a:cs typeface="Calibri"/>
            </a:endParaRPr>
          </a:p>
          <a:p>
            <a:endParaRPr lang="en-US" b="1">
              <a:cs typeface="Calibri"/>
            </a:endParaRPr>
          </a:p>
          <a:p>
            <a:r>
              <a:rPr lang="en-US">
                <a:ea typeface="+mn-lt"/>
                <a:cs typeface="+mn-lt"/>
              </a:rPr>
              <a:t>It is routinely found that lighting the streets reduces fear of crime, particularly for women and the elderly</a:t>
            </a:r>
            <a:endParaRPr lang="en-US"/>
          </a:p>
        </p:txBody>
      </p:sp>
      <p:sp>
        <p:nvSpPr>
          <p:cNvPr id="9" name="TextBox 8">
            <a:extLst>
              <a:ext uri="{FF2B5EF4-FFF2-40B4-BE49-F238E27FC236}">
                <a16:creationId xmlns:a16="http://schemas.microsoft.com/office/drawing/2014/main" id="{E83C5E28-42D6-447D-B0F0-9D682E83F4E0}"/>
              </a:ext>
            </a:extLst>
          </p:cNvPr>
          <p:cNvSpPr txBox="1"/>
          <p:nvPr/>
        </p:nvSpPr>
        <p:spPr>
          <a:xfrm>
            <a:off x="7496487" y="130960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Tools of influence</a:t>
            </a:r>
            <a:endParaRPr lang="en-US" sz="2000"/>
          </a:p>
        </p:txBody>
      </p:sp>
      <p:pic>
        <p:nvPicPr>
          <p:cNvPr id="10" name="Picture 10" descr="Diagram&#10;&#10;Description automatically generated">
            <a:extLst>
              <a:ext uri="{FF2B5EF4-FFF2-40B4-BE49-F238E27FC236}">
                <a16:creationId xmlns:a16="http://schemas.microsoft.com/office/drawing/2014/main" id="{FC7C5367-11DC-4C78-85E7-9B973C1D0EF3}"/>
              </a:ext>
            </a:extLst>
          </p:cNvPr>
          <p:cNvPicPr>
            <a:picLocks noChangeAspect="1"/>
          </p:cNvPicPr>
          <p:nvPr/>
        </p:nvPicPr>
        <p:blipFill>
          <a:blip r:embed="rId2"/>
          <a:stretch>
            <a:fillRect/>
          </a:stretch>
        </p:blipFill>
        <p:spPr>
          <a:xfrm>
            <a:off x="6741202" y="1861472"/>
            <a:ext cx="3924300" cy="3865983"/>
          </a:xfrm>
          <a:prstGeom prst="rect">
            <a:avLst/>
          </a:prstGeom>
        </p:spPr>
      </p:pic>
    </p:spTree>
    <p:extLst>
      <p:ext uri="{BB962C8B-B14F-4D97-AF65-F5344CB8AC3E}">
        <p14:creationId xmlns:p14="http://schemas.microsoft.com/office/powerpoint/2010/main" val="1662554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36DF903-71CF-4836-9E18-6981179126EC}"/>
              </a:ext>
            </a:extLst>
          </p:cNvPr>
          <p:cNvSpPr>
            <a:spLocks noGrp="1"/>
          </p:cNvSpPr>
          <p:nvPr>
            <p:ph type="title"/>
          </p:nvPr>
        </p:nvSpPr>
        <p:spPr>
          <a:xfrm>
            <a:off x="449986" y="153916"/>
            <a:ext cx="6555887" cy="1872584"/>
          </a:xfrm>
        </p:spPr>
        <p:txBody>
          <a:bodyPr vert="horz" lIns="91440" tIns="45720" rIns="91440" bIns="45720" rtlCol="0" anchor="ctr">
            <a:noAutofit/>
          </a:bodyPr>
          <a:lstStyle/>
          <a:p>
            <a:r>
              <a:rPr lang="en-US" kern="1200">
                <a:solidFill>
                  <a:schemeClr val="tx1">
                    <a:lumMod val="85000"/>
                    <a:lumOff val="15000"/>
                  </a:schemeClr>
                </a:solidFill>
                <a:latin typeface="+mj-lt"/>
                <a:ea typeface="+mj-ea"/>
                <a:cs typeface="+mj-cs"/>
              </a:rPr>
              <a:t>Case study 3</a:t>
            </a:r>
            <a:br>
              <a:rPr lang="en-US" kern="1200"/>
            </a:br>
            <a:r>
              <a:rPr lang="en-US" b="1" kern="1200">
                <a:solidFill>
                  <a:schemeClr val="tx1">
                    <a:lumMod val="85000"/>
                    <a:lumOff val="15000"/>
                  </a:schemeClr>
                </a:solidFill>
                <a:latin typeface="+mj-lt"/>
                <a:ea typeface="+mj-ea"/>
                <a:cs typeface="+mj-cs"/>
              </a:rPr>
              <a:t>Broken light</a:t>
            </a:r>
            <a:r>
              <a:rPr lang="en-US" kern="1200">
                <a:solidFill>
                  <a:schemeClr val="tx1">
                    <a:lumMod val="85000"/>
                    <a:lumOff val="15000"/>
                  </a:schemeClr>
                </a:solidFill>
                <a:latin typeface="+mj-lt"/>
                <a:ea typeface="+mj-ea"/>
                <a:cs typeface="+mj-cs"/>
              </a:rPr>
              <a:t>, Rotterdam, 2012</a:t>
            </a:r>
            <a:br>
              <a:rPr lang="en-US" kern="1200"/>
            </a:br>
            <a:endParaRPr lang="en-US" kern="1200">
              <a:solidFill>
                <a:schemeClr val="tx1">
                  <a:lumMod val="85000"/>
                  <a:lumOff val="15000"/>
                </a:schemeClr>
              </a:solidFill>
              <a:latin typeface="+mj-lt"/>
              <a:cs typeface="Calibri Light"/>
            </a:endParaRPr>
          </a:p>
        </p:txBody>
      </p:sp>
      <p:sp>
        <p:nvSpPr>
          <p:cNvPr id="7" name="TextBox 6">
            <a:extLst>
              <a:ext uri="{FF2B5EF4-FFF2-40B4-BE49-F238E27FC236}">
                <a16:creationId xmlns:a16="http://schemas.microsoft.com/office/drawing/2014/main" id="{FF1985A5-ECB9-439E-B878-41BD165FC625}"/>
              </a:ext>
            </a:extLst>
          </p:cNvPr>
          <p:cNvSpPr txBox="1"/>
          <p:nvPr/>
        </p:nvSpPr>
        <p:spPr>
          <a:xfrm>
            <a:off x="449985" y="1508435"/>
            <a:ext cx="5180069" cy="42962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1600" b="1">
                <a:solidFill>
                  <a:schemeClr val="tx1">
                    <a:lumMod val="85000"/>
                    <a:lumOff val="15000"/>
                  </a:schemeClr>
                </a:solidFill>
              </a:rPr>
              <a:t>Before:</a:t>
            </a:r>
            <a:r>
              <a:rPr lang="en-US" sz="1600">
                <a:solidFill>
                  <a:schemeClr val="tx1">
                    <a:lumMod val="85000"/>
                    <a:lumOff val="15000"/>
                  </a:schemeClr>
                </a:solidFill>
              </a:rPr>
              <a:t> The street </a:t>
            </a:r>
            <a:r>
              <a:rPr lang="en-US" sz="1600" err="1">
                <a:solidFill>
                  <a:schemeClr val="tx1">
                    <a:lumMod val="85000"/>
                    <a:lumOff val="15000"/>
                  </a:schemeClr>
                </a:solidFill>
              </a:rPr>
              <a:t>Atjehstraat</a:t>
            </a:r>
            <a:r>
              <a:rPr lang="en-US" sz="1600">
                <a:solidFill>
                  <a:schemeClr val="tx1">
                    <a:lumMod val="85000"/>
                    <a:lumOff val="15000"/>
                  </a:schemeClr>
                </a:solidFill>
              </a:rPr>
              <a:t> is a street missed the neighborhood of </a:t>
            </a:r>
            <a:r>
              <a:rPr lang="en-US" sz="1600" err="1">
                <a:solidFill>
                  <a:schemeClr val="tx1">
                    <a:lumMod val="85000"/>
                    <a:lumOff val="15000"/>
                  </a:schemeClr>
                </a:solidFill>
              </a:rPr>
              <a:t>Katendrecht</a:t>
            </a:r>
            <a:r>
              <a:rPr lang="en-US" sz="1600">
                <a:solidFill>
                  <a:schemeClr val="tx1">
                    <a:lumMod val="85000"/>
                    <a:lumOff val="15000"/>
                  </a:schemeClr>
                </a:solidFill>
              </a:rPr>
              <a:t>, a low-income area with  a particularly bad reputation because of the bars of sailors, and prostitution.</a:t>
            </a:r>
            <a:endParaRPr lang="en-US" sz="1600">
              <a:solidFill>
                <a:schemeClr val="tx1">
                  <a:lumMod val="85000"/>
                  <a:lumOff val="15000"/>
                </a:schemeClr>
              </a:solidFill>
              <a:cs typeface="Calibri"/>
            </a:endParaRPr>
          </a:p>
          <a:p>
            <a:pPr>
              <a:lnSpc>
                <a:spcPct val="90000"/>
              </a:lnSpc>
              <a:spcAft>
                <a:spcPts val="600"/>
              </a:spcAft>
            </a:pPr>
            <a:br>
              <a:rPr lang="en-US" sz="1600"/>
            </a:br>
            <a:r>
              <a:rPr lang="en-US" sz="1600" b="1">
                <a:solidFill>
                  <a:schemeClr val="tx1">
                    <a:lumMod val="85000"/>
                    <a:lumOff val="15000"/>
                  </a:schemeClr>
                </a:solidFill>
              </a:rPr>
              <a:t>What to do: </a:t>
            </a:r>
            <a:endParaRPr lang="en-US" sz="1600">
              <a:solidFill>
                <a:schemeClr val="tx1">
                  <a:lumMod val="85000"/>
                  <a:lumOff val="15000"/>
                </a:schemeClr>
              </a:solidFill>
              <a:cs typeface="Calibri"/>
            </a:endParaRPr>
          </a:p>
          <a:p>
            <a:pPr marL="285750" indent="-228600">
              <a:lnSpc>
                <a:spcPct val="90000"/>
              </a:lnSpc>
              <a:spcAft>
                <a:spcPts val="600"/>
              </a:spcAft>
              <a:buFont typeface="Arial" panose="020B0604020202020204" pitchFamily="34" charset="0"/>
              <a:buChar char="•"/>
            </a:pPr>
            <a:r>
              <a:rPr lang="en-US" sz="1600">
                <a:solidFill>
                  <a:schemeClr val="tx1">
                    <a:lumMod val="85000"/>
                    <a:lumOff val="15000"/>
                  </a:schemeClr>
                </a:solidFill>
              </a:rPr>
              <a:t>Involvement of the local population in the design process;</a:t>
            </a:r>
            <a:endParaRPr lang="en-US" sz="1600">
              <a:solidFill>
                <a:schemeClr val="tx1">
                  <a:lumMod val="85000"/>
                  <a:lumOff val="15000"/>
                </a:schemeClr>
              </a:solidFill>
              <a:cs typeface="Calibri"/>
            </a:endParaRPr>
          </a:p>
          <a:p>
            <a:pPr marL="285750" indent="-228600">
              <a:lnSpc>
                <a:spcPct val="90000"/>
              </a:lnSpc>
              <a:spcAft>
                <a:spcPts val="600"/>
              </a:spcAft>
              <a:buFont typeface="Arial" panose="020B0604020202020204" pitchFamily="34" charset="0"/>
              <a:buChar char="•"/>
            </a:pPr>
            <a:r>
              <a:rPr lang="en-US" sz="1600">
                <a:solidFill>
                  <a:schemeClr val="tx1">
                    <a:lumMod val="85000"/>
                    <a:lumOff val="15000"/>
                  </a:schemeClr>
                </a:solidFill>
              </a:rPr>
              <a:t>Creative lighting solution: the illumination of both horizontal and vertical surfaces of the street, unique lighting pattern. </a:t>
            </a:r>
            <a:endParaRPr lang="en-US" sz="1600">
              <a:solidFill>
                <a:schemeClr val="tx1">
                  <a:lumMod val="85000"/>
                  <a:lumOff val="15000"/>
                </a:schemeClr>
              </a:solidFill>
              <a:cs typeface="Calibri"/>
            </a:endParaRPr>
          </a:p>
          <a:p>
            <a:pPr indent="-228600">
              <a:lnSpc>
                <a:spcPct val="90000"/>
              </a:lnSpc>
              <a:spcAft>
                <a:spcPts val="600"/>
              </a:spcAft>
              <a:buFont typeface="Arial" panose="020B0604020202020204" pitchFamily="34" charset="0"/>
              <a:buChar char="•"/>
            </a:pPr>
            <a:endParaRPr lang="en-US" sz="1600">
              <a:solidFill>
                <a:schemeClr val="tx1">
                  <a:lumMod val="85000"/>
                  <a:lumOff val="15000"/>
                </a:schemeClr>
              </a:solidFill>
              <a:cs typeface="Calibri"/>
            </a:endParaRPr>
          </a:p>
          <a:p>
            <a:pPr>
              <a:lnSpc>
                <a:spcPct val="90000"/>
              </a:lnSpc>
              <a:spcAft>
                <a:spcPts val="600"/>
              </a:spcAft>
            </a:pPr>
            <a:r>
              <a:rPr lang="en-US" sz="1600" b="1">
                <a:solidFill>
                  <a:schemeClr val="tx1">
                    <a:lumMod val="85000"/>
                    <a:lumOff val="15000"/>
                  </a:schemeClr>
                </a:solidFill>
              </a:rPr>
              <a:t>Results: </a:t>
            </a:r>
            <a:endParaRPr lang="en-US" sz="1600" b="1">
              <a:solidFill>
                <a:schemeClr val="tx1">
                  <a:lumMod val="85000"/>
                  <a:lumOff val="15000"/>
                </a:schemeClr>
              </a:solidFill>
              <a:cs typeface="Calibri"/>
            </a:endParaRPr>
          </a:p>
          <a:p>
            <a:pPr marL="285750" indent="-228600">
              <a:lnSpc>
                <a:spcPct val="90000"/>
              </a:lnSpc>
              <a:spcAft>
                <a:spcPts val="600"/>
              </a:spcAft>
              <a:buFont typeface="Arial" panose="020B0604020202020204" pitchFamily="34" charset="0"/>
              <a:buChar char="•"/>
            </a:pPr>
            <a:r>
              <a:rPr lang="en-US" sz="1600">
                <a:solidFill>
                  <a:schemeClr val="tx1">
                    <a:lumMod val="85000"/>
                    <a:lumOff val="15000"/>
                  </a:schemeClr>
                </a:solidFill>
              </a:rPr>
              <a:t>The link between the residents of the street and the surrounding narrow streets was enhanced; </a:t>
            </a:r>
            <a:endParaRPr lang="en-US" sz="1600">
              <a:solidFill>
                <a:schemeClr val="tx1">
                  <a:lumMod val="85000"/>
                  <a:lumOff val="15000"/>
                </a:schemeClr>
              </a:solidFill>
              <a:cs typeface="Calibri"/>
            </a:endParaRPr>
          </a:p>
          <a:p>
            <a:pPr marL="285750" indent="-228600">
              <a:lnSpc>
                <a:spcPct val="90000"/>
              </a:lnSpc>
              <a:spcAft>
                <a:spcPts val="600"/>
              </a:spcAft>
              <a:buFont typeface="Arial" panose="020B0604020202020204" pitchFamily="34" charset="0"/>
              <a:buChar char="•"/>
            </a:pPr>
            <a:r>
              <a:rPr lang="en-US" sz="1600">
                <a:solidFill>
                  <a:schemeClr val="tx1">
                    <a:lumMod val="85000"/>
                    <a:lumOff val="15000"/>
                  </a:schemeClr>
                </a:solidFill>
              </a:rPr>
              <a:t>Contribution to the social, cultural and economic development of the area and the increase of its attractiveness;</a:t>
            </a:r>
            <a:endParaRPr lang="en-US" sz="1600">
              <a:solidFill>
                <a:schemeClr val="tx1">
                  <a:lumMod val="85000"/>
                  <a:lumOff val="15000"/>
                </a:schemeClr>
              </a:solidFill>
              <a:cs typeface="Calibri"/>
            </a:endParaRPr>
          </a:p>
          <a:p>
            <a:pPr marL="285750" indent="-228600">
              <a:lnSpc>
                <a:spcPct val="90000"/>
              </a:lnSpc>
              <a:spcAft>
                <a:spcPts val="600"/>
              </a:spcAft>
              <a:buFont typeface="Arial" panose="020B0604020202020204" pitchFamily="34" charset="0"/>
              <a:buChar char="•"/>
            </a:pPr>
            <a:r>
              <a:rPr lang="en-US" sz="1600">
                <a:solidFill>
                  <a:schemeClr val="tx1">
                    <a:lumMod val="85000"/>
                    <a:lumOff val="15000"/>
                  </a:schemeClr>
                </a:solidFill>
              </a:rPr>
              <a:t>Numerous amount of national and international publications. </a:t>
            </a:r>
            <a:endParaRPr lang="en-US" sz="1600">
              <a:solidFill>
                <a:schemeClr val="tx1">
                  <a:lumMod val="85000"/>
                  <a:lumOff val="15000"/>
                </a:schemeClr>
              </a:solidFill>
              <a:cs typeface="Calibri"/>
            </a:endParaRPr>
          </a:p>
        </p:txBody>
      </p:sp>
      <p:pic>
        <p:nvPicPr>
          <p:cNvPr id="12" name="Picture 12">
            <a:extLst>
              <a:ext uri="{FF2B5EF4-FFF2-40B4-BE49-F238E27FC236}">
                <a16:creationId xmlns:a16="http://schemas.microsoft.com/office/drawing/2014/main" id="{9F0D5EE6-AC7D-4493-9510-28260F4AE3D0}"/>
              </a:ext>
            </a:extLst>
          </p:cNvPr>
          <p:cNvPicPr>
            <a:picLocks noChangeAspect="1"/>
          </p:cNvPicPr>
          <p:nvPr/>
        </p:nvPicPr>
        <p:blipFill rotWithShape="1">
          <a:blip r:embed="rId3"/>
          <a:srcRect t="15014" r="3" b="14539"/>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10" name="Picture 11">
            <a:extLst>
              <a:ext uri="{FF2B5EF4-FFF2-40B4-BE49-F238E27FC236}">
                <a16:creationId xmlns:a16="http://schemas.microsoft.com/office/drawing/2014/main" id="{4ABF5509-AB00-413F-808B-6554CCA09242}"/>
              </a:ext>
            </a:extLst>
          </p:cNvPr>
          <p:cNvPicPr>
            <a:picLocks noChangeAspect="1"/>
          </p:cNvPicPr>
          <p:nvPr/>
        </p:nvPicPr>
        <p:blipFill rotWithShape="1">
          <a:blip r:embed="rId4"/>
          <a:srcRect t="22315" r="-3" b="10176"/>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188040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Timeline&#10;&#10;Description automatically generated">
            <a:extLst>
              <a:ext uri="{FF2B5EF4-FFF2-40B4-BE49-F238E27FC236}">
                <a16:creationId xmlns:a16="http://schemas.microsoft.com/office/drawing/2014/main" id="{6E6D0DF5-AE6A-40FF-A98A-C08F382D1A67}"/>
              </a:ext>
            </a:extLst>
          </p:cNvPr>
          <p:cNvPicPr>
            <a:picLocks noChangeAspect="1"/>
          </p:cNvPicPr>
          <p:nvPr/>
        </p:nvPicPr>
        <p:blipFill rotWithShape="1">
          <a:blip r:embed="rId2"/>
          <a:srcRect t="2097" b="2097"/>
          <a:stretch/>
        </p:blipFill>
        <p:spPr>
          <a:xfrm>
            <a:off x="574449" y="1183384"/>
            <a:ext cx="10845066" cy="4606568"/>
          </a:xfrm>
          <a:prstGeom prst="rect">
            <a:avLst/>
          </a:prstGeom>
        </p:spPr>
      </p:pic>
      <p:sp>
        <p:nvSpPr>
          <p:cNvPr id="2" name="Title 1">
            <a:extLst>
              <a:ext uri="{FF2B5EF4-FFF2-40B4-BE49-F238E27FC236}">
                <a16:creationId xmlns:a16="http://schemas.microsoft.com/office/drawing/2014/main" id="{AA474DFA-5152-4534-9FEB-09AF5E310DD4}"/>
              </a:ext>
            </a:extLst>
          </p:cNvPr>
          <p:cNvSpPr>
            <a:spLocks noGrp="1"/>
          </p:cNvSpPr>
          <p:nvPr>
            <p:ph type="title"/>
          </p:nvPr>
        </p:nvSpPr>
        <p:spPr>
          <a:xfrm>
            <a:off x="429302" y="85142"/>
            <a:ext cx="10515600" cy="1325563"/>
          </a:xfrm>
        </p:spPr>
        <p:txBody>
          <a:bodyPr/>
          <a:lstStyle/>
          <a:p>
            <a:r>
              <a:rPr lang="en-US" sz="3200">
                <a:latin typeface="Calibri Light"/>
                <a:ea typeface="+mn-lt"/>
                <a:cs typeface="+mn-lt"/>
              </a:rPr>
              <a:t>Other tools to improve the sense of safety</a:t>
            </a:r>
          </a:p>
        </p:txBody>
      </p:sp>
      <p:pic>
        <p:nvPicPr>
          <p:cNvPr id="4" name="Picture 4" descr="A picture containing ground&#10;&#10;Description automatically generated">
            <a:extLst>
              <a:ext uri="{FF2B5EF4-FFF2-40B4-BE49-F238E27FC236}">
                <a16:creationId xmlns:a16="http://schemas.microsoft.com/office/drawing/2014/main" id="{FA350333-E984-4E74-A897-2E24ED235CCB}"/>
              </a:ext>
            </a:extLst>
          </p:cNvPr>
          <p:cNvPicPr>
            <a:picLocks noGrp="1" noChangeAspect="1"/>
          </p:cNvPicPr>
          <p:nvPr>
            <p:ph idx="1"/>
          </p:nvPr>
        </p:nvPicPr>
        <p:blipFill rotWithShape="1">
          <a:blip r:embed="rId3"/>
          <a:srcRect l="9114" r="7937" b="-806"/>
          <a:stretch/>
        </p:blipFill>
        <p:spPr>
          <a:xfrm>
            <a:off x="9527753" y="680063"/>
            <a:ext cx="1652416" cy="1334005"/>
          </a:xfrm>
        </p:spPr>
      </p:pic>
      <p:pic>
        <p:nvPicPr>
          <p:cNvPr id="6" name="Picture 6" descr="A picture containing text, refrigerator, open, shelf&#10;&#10;Description automatically generated">
            <a:extLst>
              <a:ext uri="{FF2B5EF4-FFF2-40B4-BE49-F238E27FC236}">
                <a16:creationId xmlns:a16="http://schemas.microsoft.com/office/drawing/2014/main" id="{FA115556-604A-4DA9-AE90-A472E969C8F7}"/>
              </a:ext>
            </a:extLst>
          </p:cNvPr>
          <p:cNvPicPr>
            <a:picLocks noChangeAspect="1"/>
          </p:cNvPicPr>
          <p:nvPr/>
        </p:nvPicPr>
        <p:blipFill>
          <a:blip r:embed="rId4"/>
          <a:stretch>
            <a:fillRect/>
          </a:stretch>
        </p:blipFill>
        <p:spPr>
          <a:xfrm>
            <a:off x="3773805" y="4954371"/>
            <a:ext cx="1412240" cy="1412240"/>
          </a:xfrm>
          <a:prstGeom prst="rect">
            <a:avLst/>
          </a:prstGeom>
        </p:spPr>
      </p:pic>
      <p:pic>
        <p:nvPicPr>
          <p:cNvPr id="5" name="Picture 5">
            <a:extLst>
              <a:ext uri="{FF2B5EF4-FFF2-40B4-BE49-F238E27FC236}">
                <a16:creationId xmlns:a16="http://schemas.microsoft.com/office/drawing/2014/main" id="{4C853824-A12F-45A5-BF00-5C1E8C4602F3}"/>
              </a:ext>
            </a:extLst>
          </p:cNvPr>
          <p:cNvPicPr>
            <a:picLocks noChangeAspect="1"/>
          </p:cNvPicPr>
          <p:nvPr/>
        </p:nvPicPr>
        <p:blipFill rotWithShape="1">
          <a:blip r:embed="rId5"/>
          <a:srcRect l="4787" r="5851" b="-807"/>
          <a:stretch/>
        </p:blipFill>
        <p:spPr>
          <a:xfrm>
            <a:off x="7677641" y="681788"/>
            <a:ext cx="1782963" cy="1328514"/>
          </a:xfrm>
          <a:prstGeom prst="rect">
            <a:avLst/>
          </a:prstGeom>
        </p:spPr>
      </p:pic>
      <p:pic>
        <p:nvPicPr>
          <p:cNvPr id="7" name="Picture 7" descr="A picture containing text, floor&#10;&#10;Description automatically generated">
            <a:extLst>
              <a:ext uri="{FF2B5EF4-FFF2-40B4-BE49-F238E27FC236}">
                <a16:creationId xmlns:a16="http://schemas.microsoft.com/office/drawing/2014/main" id="{607B871D-308B-47BC-B620-7CFDB506DF3B}"/>
              </a:ext>
            </a:extLst>
          </p:cNvPr>
          <p:cNvPicPr>
            <a:picLocks noChangeAspect="1"/>
          </p:cNvPicPr>
          <p:nvPr/>
        </p:nvPicPr>
        <p:blipFill>
          <a:blip r:embed="rId6"/>
          <a:stretch>
            <a:fillRect/>
          </a:stretch>
        </p:blipFill>
        <p:spPr>
          <a:xfrm>
            <a:off x="1588410" y="4953446"/>
            <a:ext cx="2098516" cy="1411867"/>
          </a:xfrm>
          <a:prstGeom prst="rect">
            <a:avLst/>
          </a:prstGeom>
        </p:spPr>
      </p:pic>
      <p:pic>
        <p:nvPicPr>
          <p:cNvPr id="14" name="Picture 14" descr="Shape&#10;&#10;Description automatically generated">
            <a:extLst>
              <a:ext uri="{FF2B5EF4-FFF2-40B4-BE49-F238E27FC236}">
                <a16:creationId xmlns:a16="http://schemas.microsoft.com/office/drawing/2014/main" id="{7F3C8D31-C7C9-42A4-93C8-15305E511A8B}"/>
              </a:ext>
            </a:extLst>
          </p:cNvPr>
          <p:cNvPicPr>
            <a:picLocks noChangeAspect="1"/>
          </p:cNvPicPr>
          <p:nvPr/>
        </p:nvPicPr>
        <p:blipFill>
          <a:blip r:embed="rId7"/>
          <a:stretch>
            <a:fillRect/>
          </a:stretch>
        </p:blipFill>
        <p:spPr>
          <a:xfrm>
            <a:off x="6647008" y="4591628"/>
            <a:ext cx="1253259" cy="988291"/>
          </a:xfrm>
          <a:prstGeom prst="rect">
            <a:avLst/>
          </a:prstGeom>
        </p:spPr>
      </p:pic>
      <p:sp>
        <p:nvSpPr>
          <p:cNvPr id="13" name="Oval 12">
            <a:extLst>
              <a:ext uri="{FF2B5EF4-FFF2-40B4-BE49-F238E27FC236}">
                <a16:creationId xmlns:a16="http://schemas.microsoft.com/office/drawing/2014/main" id="{B8192054-2EEF-4A3C-B19F-31A69DE8E41E}"/>
              </a:ext>
            </a:extLst>
          </p:cNvPr>
          <p:cNvSpPr/>
          <p:nvPr/>
        </p:nvSpPr>
        <p:spPr>
          <a:xfrm>
            <a:off x="4418676" y="1854200"/>
            <a:ext cx="3261360" cy="3271520"/>
          </a:xfrm>
          <a:prstGeom prst="ellipse">
            <a:avLst/>
          </a:prstGeom>
          <a:no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192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E38CEF6-4A8B-4944-B738-A1C410BC560B}"/>
              </a:ext>
            </a:extLst>
          </p:cNvPr>
          <p:cNvSpPr/>
          <p:nvPr/>
        </p:nvSpPr>
        <p:spPr>
          <a:xfrm>
            <a:off x="6713681" y="591524"/>
            <a:ext cx="4907523" cy="5678695"/>
          </a:xfrm>
          <a:prstGeom prst="roundRect">
            <a:avLst/>
          </a:prstGeom>
          <a:solidFill>
            <a:schemeClr val="bg1">
              <a:lumMod val="95000"/>
            </a:schemeClr>
          </a:solidFill>
          <a:ln>
            <a:solidFill>
              <a:schemeClr val="bg1">
                <a:lumMod val="85000"/>
              </a:schemeClr>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Title 1">
            <a:extLst>
              <a:ext uri="{FF2B5EF4-FFF2-40B4-BE49-F238E27FC236}">
                <a16:creationId xmlns:a16="http://schemas.microsoft.com/office/drawing/2014/main" id="{31B5D61A-C73B-4F5A-98B1-1015D93930D2}"/>
              </a:ext>
            </a:extLst>
          </p:cNvPr>
          <p:cNvSpPr>
            <a:spLocks noGrp="1"/>
          </p:cNvSpPr>
          <p:nvPr>
            <p:ph type="title"/>
          </p:nvPr>
        </p:nvSpPr>
        <p:spPr>
          <a:xfrm>
            <a:off x="841531" y="247535"/>
            <a:ext cx="10515600" cy="1325563"/>
          </a:xfrm>
        </p:spPr>
        <p:txBody>
          <a:bodyPr/>
          <a:lstStyle/>
          <a:p>
            <a:r>
              <a:rPr lang="en-US" sz="3600">
                <a:latin typeface="Calibri Light"/>
                <a:ea typeface="+mn-lt"/>
                <a:cs typeface="+mn-lt"/>
              </a:rPr>
              <a:t>Other tools to improve </a:t>
            </a:r>
            <a:br>
              <a:rPr lang="en-US" sz="3600">
                <a:latin typeface="Calibri Light"/>
                <a:ea typeface="+mn-lt"/>
                <a:cs typeface="+mn-lt"/>
              </a:rPr>
            </a:br>
            <a:r>
              <a:rPr lang="en-US" sz="3600">
                <a:latin typeface="Calibri Light"/>
                <a:ea typeface="+mn-lt"/>
                <a:cs typeface="+mn-lt"/>
              </a:rPr>
              <a:t>the perceived safety</a:t>
            </a:r>
          </a:p>
        </p:txBody>
      </p:sp>
      <p:pic>
        <p:nvPicPr>
          <p:cNvPr id="10" name="Picture 10" descr="Diagram, schematic&#10;&#10;Description automatically generated">
            <a:extLst>
              <a:ext uri="{FF2B5EF4-FFF2-40B4-BE49-F238E27FC236}">
                <a16:creationId xmlns:a16="http://schemas.microsoft.com/office/drawing/2014/main" id="{7950ECD8-D06C-42EE-A239-FA96851BB0CD}"/>
              </a:ext>
            </a:extLst>
          </p:cNvPr>
          <p:cNvPicPr>
            <a:picLocks noChangeAspect="1"/>
          </p:cNvPicPr>
          <p:nvPr/>
        </p:nvPicPr>
        <p:blipFill>
          <a:blip r:embed="rId3"/>
          <a:stretch>
            <a:fillRect/>
          </a:stretch>
        </p:blipFill>
        <p:spPr>
          <a:xfrm>
            <a:off x="748036" y="1888431"/>
            <a:ext cx="5554259" cy="4040721"/>
          </a:xfrm>
          <a:prstGeom prst="rect">
            <a:avLst/>
          </a:prstGeom>
        </p:spPr>
      </p:pic>
      <p:sp>
        <p:nvSpPr>
          <p:cNvPr id="11" name="TextBox 10">
            <a:extLst>
              <a:ext uri="{FF2B5EF4-FFF2-40B4-BE49-F238E27FC236}">
                <a16:creationId xmlns:a16="http://schemas.microsoft.com/office/drawing/2014/main" id="{4358D034-9CCF-4D47-BEB2-57D98B621EA6}"/>
              </a:ext>
            </a:extLst>
          </p:cNvPr>
          <p:cNvSpPr txBox="1"/>
          <p:nvPr/>
        </p:nvSpPr>
        <p:spPr>
          <a:xfrm>
            <a:off x="753560" y="6115075"/>
            <a:ext cx="54892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33333"/>
                </a:solidFill>
                <a:latin typeface="Georgia"/>
              </a:rPr>
              <a:t>Suggestions for improving safety conditions in the shopping center according to visitors’ preferences. </a:t>
            </a:r>
            <a:r>
              <a:rPr lang="en-US" sz="1200">
                <a:ea typeface="+mn-lt"/>
                <a:cs typeface="+mn-lt"/>
              </a:rPr>
              <a:t>Reference: Ceccato V&amp; </a:t>
            </a:r>
            <a:r>
              <a:rPr lang="en-US" sz="1200" err="1">
                <a:ea typeface="+mn-lt"/>
                <a:cs typeface="+mn-lt"/>
              </a:rPr>
              <a:t>Tcacencu</a:t>
            </a:r>
            <a:r>
              <a:rPr lang="en-US" sz="1200">
                <a:ea typeface="+mn-lt"/>
                <a:cs typeface="+mn-lt"/>
              </a:rPr>
              <a:t> S. (2018)</a:t>
            </a:r>
            <a:endParaRPr lang="en-US" sz="1200"/>
          </a:p>
        </p:txBody>
      </p:sp>
      <p:sp>
        <p:nvSpPr>
          <p:cNvPr id="12" name="TextBox 11">
            <a:extLst>
              <a:ext uri="{FF2B5EF4-FFF2-40B4-BE49-F238E27FC236}">
                <a16:creationId xmlns:a16="http://schemas.microsoft.com/office/drawing/2014/main" id="{A6AEEC45-DDBA-435D-B3C1-0EAE8C51DA78}"/>
              </a:ext>
            </a:extLst>
          </p:cNvPr>
          <p:cNvSpPr txBox="1"/>
          <p:nvPr/>
        </p:nvSpPr>
        <p:spPr>
          <a:xfrm>
            <a:off x="5278769" y="6459814"/>
            <a:ext cx="55487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cs typeface="Calibri"/>
            </a:endParaRPr>
          </a:p>
        </p:txBody>
      </p:sp>
      <p:sp>
        <p:nvSpPr>
          <p:cNvPr id="13" name="TextBox 12">
            <a:extLst>
              <a:ext uri="{FF2B5EF4-FFF2-40B4-BE49-F238E27FC236}">
                <a16:creationId xmlns:a16="http://schemas.microsoft.com/office/drawing/2014/main" id="{24BEF547-8B99-43CD-88FD-18823CBBAC8E}"/>
              </a:ext>
            </a:extLst>
          </p:cNvPr>
          <p:cNvSpPr txBox="1"/>
          <p:nvPr/>
        </p:nvSpPr>
        <p:spPr>
          <a:xfrm>
            <a:off x="7206672" y="925945"/>
            <a:ext cx="40593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Human-scale streets and greenbelt</a:t>
            </a:r>
            <a:endParaRPr lang="en-US" sz="2000">
              <a:cs typeface="Calibri"/>
            </a:endParaRPr>
          </a:p>
        </p:txBody>
      </p:sp>
      <p:pic>
        <p:nvPicPr>
          <p:cNvPr id="14" name="Picture 14" descr="Diagram, engineering drawing&#10;&#10;Description automatically generated">
            <a:extLst>
              <a:ext uri="{FF2B5EF4-FFF2-40B4-BE49-F238E27FC236}">
                <a16:creationId xmlns:a16="http://schemas.microsoft.com/office/drawing/2014/main" id="{E1BB666E-60EB-44A8-A315-87689C614207}"/>
              </a:ext>
            </a:extLst>
          </p:cNvPr>
          <p:cNvPicPr>
            <a:picLocks noChangeAspect="1"/>
          </p:cNvPicPr>
          <p:nvPr/>
        </p:nvPicPr>
        <p:blipFill>
          <a:blip r:embed="rId4"/>
          <a:stretch>
            <a:fillRect/>
          </a:stretch>
        </p:blipFill>
        <p:spPr>
          <a:xfrm>
            <a:off x="8051403" y="1394691"/>
            <a:ext cx="2369924" cy="4218709"/>
          </a:xfrm>
          <a:prstGeom prst="rect">
            <a:avLst/>
          </a:prstGeom>
        </p:spPr>
      </p:pic>
      <p:sp>
        <p:nvSpPr>
          <p:cNvPr id="15" name="TextBox 14">
            <a:extLst>
              <a:ext uri="{FF2B5EF4-FFF2-40B4-BE49-F238E27FC236}">
                <a16:creationId xmlns:a16="http://schemas.microsoft.com/office/drawing/2014/main" id="{D02D882B-CF32-497B-BFC8-7D52C88F3F12}"/>
              </a:ext>
            </a:extLst>
          </p:cNvPr>
          <p:cNvSpPr txBox="1"/>
          <p:nvPr/>
        </p:nvSpPr>
        <p:spPr>
          <a:xfrm>
            <a:off x="6884951" y="5802780"/>
            <a:ext cx="48427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Calibri"/>
            </a:endParaRPr>
          </a:p>
        </p:txBody>
      </p:sp>
      <p:sp>
        <p:nvSpPr>
          <p:cNvPr id="18" name="TextBox 17">
            <a:extLst>
              <a:ext uri="{FF2B5EF4-FFF2-40B4-BE49-F238E27FC236}">
                <a16:creationId xmlns:a16="http://schemas.microsoft.com/office/drawing/2014/main" id="{D25D3E04-BB66-4E0B-9CBE-AE45DE808023}"/>
              </a:ext>
            </a:extLst>
          </p:cNvPr>
          <p:cNvSpPr txBox="1"/>
          <p:nvPr/>
        </p:nvSpPr>
        <p:spPr>
          <a:xfrm>
            <a:off x="7058132" y="5802779"/>
            <a:ext cx="42077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Calibri"/>
              </a:rPr>
              <a:t>Reference: Harvey et al. (2015)</a:t>
            </a:r>
          </a:p>
        </p:txBody>
      </p:sp>
    </p:spTree>
    <p:extLst>
      <p:ext uri="{BB962C8B-B14F-4D97-AF65-F5344CB8AC3E}">
        <p14:creationId xmlns:p14="http://schemas.microsoft.com/office/powerpoint/2010/main" val="2267680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95FA-EE1F-482E-8EF7-3F1BE6397F88}"/>
              </a:ext>
            </a:extLst>
          </p:cNvPr>
          <p:cNvSpPr>
            <a:spLocks noGrp="1"/>
          </p:cNvSpPr>
          <p:nvPr>
            <p:ph type="title"/>
          </p:nvPr>
        </p:nvSpPr>
        <p:spPr>
          <a:xfrm>
            <a:off x="481013" y="3752849"/>
            <a:ext cx="3290887" cy="2452687"/>
          </a:xfrm>
        </p:spPr>
        <p:txBody>
          <a:bodyPr anchor="ctr">
            <a:normAutofit/>
          </a:bodyPr>
          <a:lstStyle/>
          <a:p>
            <a:r>
              <a:rPr lang="en-US" sz="3600">
                <a:cs typeface="Calibri Light"/>
              </a:rPr>
              <a:t>Critique of CPTED </a:t>
            </a:r>
            <a:endParaRPr lang="en-US" sz="3600"/>
          </a:p>
        </p:txBody>
      </p:sp>
      <p:pic>
        <p:nvPicPr>
          <p:cNvPr id="5" name="Picture 5" descr="A picture containing grass, sky, outdoor, lush&#10;&#10;Description automatically generated">
            <a:extLst>
              <a:ext uri="{FF2B5EF4-FFF2-40B4-BE49-F238E27FC236}">
                <a16:creationId xmlns:a16="http://schemas.microsoft.com/office/drawing/2014/main" id="{7DB9146D-3B69-4F1D-9991-3AA9DFA74A9D}"/>
              </a:ext>
            </a:extLst>
          </p:cNvPr>
          <p:cNvPicPr>
            <a:picLocks noChangeAspect="1"/>
          </p:cNvPicPr>
          <p:nvPr/>
        </p:nvPicPr>
        <p:blipFill rotWithShape="1">
          <a:blip r:embed="rId3"/>
          <a:srcRect t="17141" b="3213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751F67D-01F7-455F-A455-DE138A04EE0A}"/>
              </a:ext>
            </a:extLst>
          </p:cNvPr>
          <p:cNvSpPr>
            <a:spLocks noGrp="1"/>
          </p:cNvSpPr>
          <p:nvPr>
            <p:ph idx="1"/>
          </p:nvPr>
        </p:nvSpPr>
        <p:spPr>
          <a:xfrm>
            <a:off x="3830282" y="4006850"/>
            <a:ext cx="7485413" cy="2452687"/>
          </a:xfrm>
        </p:spPr>
        <p:txBody>
          <a:bodyPr vert="horz" lIns="91440" tIns="45720" rIns="91440" bIns="45720" rtlCol="0" anchor="ctr">
            <a:normAutofit/>
          </a:bodyPr>
          <a:lstStyle/>
          <a:p>
            <a:pPr marL="0" indent="0">
              <a:buNone/>
            </a:pPr>
            <a:endParaRPr lang="en-US" sz="1800">
              <a:ea typeface="+mn-lt"/>
              <a:cs typeface="+mn-lt"/>
            </a:endParaRPr>
          </a:p>
          <a:p>
            <a:r>
              <a:rPr lang="en-US" sz="1800">
                <a:ea typeface="+mn-lt"/>
                <a:cs typeface="+mn-lt"/>
              </a:rPr>
              <a:t>May promote a fortress mentality and encourage an exclusionary society, social marginalization and  polarization (Saville, 2015).</a:t>
            </a:r>
            <a:endParaRPr lang="en-US" sz="1800">
              <a:cs typeface="Calibri"/>
            </a:endParaRPr>
          </a:p>
          <a:p>
            <a:r>
              <a:rPr lang="en-US" sz="1800">
                <a:ea typeface="+mn-lt"/>
                <a:cs typeface="+mn-lt"/>
              </a:rPr>
              <a:t>Geographic displacement of the crime, most likely to an underdeveloped area which lacks the necessary social and economic resources for urban redevelopment (Cozens, 2014).</a:t>
            </a:r>
            <a:endParaRPr lang="en-US" sz="1800">
              <a:cs typeface="Calibri"/>
            </a:endParaRPr>
          </a:p>
          <a:p>
            <a:r>
              <a:rPr lang="en-US" sz="1800">
                <a:ea typeface="+mn-lt"/>
                <a:cs typeface="+mn-lt"/>
              </a:rPr>
              <a:t>The assumption that one design fits all and the top-down approach associated with CPTED (</a:t>
            </a:r>
            <a:r>
              <a:rPr lang="en-US" sz="1800" err="1">
                <a:ea typeface="+mn-lt"/>
                <a:cs typeface="+mn-lt"/>
              </a:rPr>
              <a:t>Ebklom</a:t>
            </a:r>
            <a:r>
              <a:rPr lang="en-US" sz="1800">
                <a:ea typeface="+mn-lt"/>
                <a:cs typeface="+mn-lt"/>
              </a:rPr>
              <a:t>, 2013). </a:t>
            </a:r>
            <a:endParaRPr lang="en-US" sz="1800">
              <a:cs typeface="Calibri"/>
            </a:endParaRPr>
          </a:p>
          <a:p>
            <a:pPr marL="0" indent="0">
              <a:buNone/>
            </a:pPr>
            <a:endParaRPr lang="en-US" sz="1800">
              <a:cs typeface="Calibri"/>
            </a:endParaRPr>
          </a:p>
        </p:txBody>
      </p:sp>
    </p:spTree>
    <p:extLst>
      <p:ext uri="{BB962C8B-B14F-4D97-AF65-F5344CB8AC3E}">
        <p14:creationId xmlns:p14="http://schemas.microsoft.com/office/powerpoint/2010/main" val="858101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8952E4-E71F-4886-8227-A1D485DA6C6D}"/>
              </a:ext>
            </a:extLst>
          </p:cNvPr>
          <p:cNvSpPr>
            <a:spLocks noGrp="1"/>
          </p:cNvSpPr>
          <p:nvPr>
            <p:ph type="title"/>
          </p:nvPr>
        </p:nvSpPr>
        <p:spPr>
          <a:xfrm>
            <a:off x="1125485" y="659581"/>
            <a:ext cx="4196250" cy="1422423"/>
          </a:xfrm>
        </p:spPr>
        <p:txBody>
          <a:bodyPr>
            <a:normAutofit/>
          </a:bodyPr>
          <a:lstStyle/>
          <a:p>
            <a:r>
              <a:rPr lang="en-US" sz="4000">
                <a:cs typeface="Calibri Light"/>
              </a:rPr>
              <a:t>What to remember! </a:t>
            </a:r>
          </a:p>
        </p:txBody>
      </p:sp>
      <p:sp>
        <p:nvSpPr>
          <p:cNvPr id="3" name="Content Placeholder 2">
            <a:extLst>
              <a:ext uri="{FF2B5EF4-FFF2-40B4-BE49-F238E27FC236}">
                <a16:creationId xmlns:a16="http://schemas.microsoft.com/office/drawing/2014/main" id="{DA782637-434B-4D80-8957-C1C62203AA28}"/>
              </a:ext>
            </a:extLst>
          </p:cNvPr>
          <p:cNvSpPr>
            <a:spLocks noGrp="1"/>
          </p:cNvSpPr>
          <p:nvPr>
            <p:ph idx="1"/>
          </p:nvPr>
        </p:nvSpPr>
        <p:spPr>
          <a:xfrm>
            <a:off x="4210183" y="-845216"/>
            <a:ext cx="7750709" cy="5109518"/>
          </a:xfrm>
        </p:spPr>
        <p:txBody>
          <a:bodyPr vert="horz" lIns="91440" tIns="45720" rIns="91440" bIns="45720" rtlCol="0" anchor="ctr">
            <a:normAutofit/>
          </a:bodyPr>
          <a:lstStyle/>
          <a:p>
            <a:pPr marL="0" indent="0">
              <a:buNone/>
            </a:pPr>
            <a:endParaRPr lang="en-US" sz="2000">
              <a:latin typeface="Georgia"/>
              <a:cs typeface="Calibri" panose="020F0502020204030204"/>
            </a:endParaRPr>
          </a:p>
          <a:p>
            <a:r>
              <a:rPr lang="en-US" sz="2000">
                <a:latin typeface="Calibri"/>
                <a:cs typeface="Calibri"/>
              </a:rPr>
              <a:t>Comprehensive urban planning and community development requires consideration of all First and Second Generation CPTED principles.</a:t>
            </a:r>
          </a:p>
          <a:p>
            <a:r>
              <a:rPr lang="en-US" sz="2000">
                <a:ea typeface="+mn-lt"/>
                <a:cs typeface="+mn-lt"/>
              </a:rPr>
              <a:t>The goal of CPTED is </a:t>
            </a:r>
            <a:r>
              <a:rPr lang="en-US" sz="2000" b="1">
                <a:ea typeface="+mn-lt"/>
                <a:cs typeface="+mn-lt"/>
              </a:rPr>
              <a:t>the reduction of opportunities for crime to occur</a:t>
            </a:r>
            <a:r>
              <a:rPr lang="en-US" sz="2000">
                <a:ea typeface="+mn-lt"/>
                <a:cs typeface="+mn-lt"/>
              </a:rPr>
              <a:t>. This reduction is achieved by employing physical design features that discourage crime, while at the same time encouraging legitimate use of the environment.</a:t>
            </a:r>
            <a:endParaRPr lang="en-US" sz="2000">
              <a:latin typeface="Georgia"/>
            </a:endParaRPr>
          </a:p>
          <a:p>
            <a:endParaRPr lang="en-US" sz="1200">
              <a:cs typeface="Calibri"/>
            </a:endParaRPr>
          </a:p>
          <a:p>
            <a:endParaRPr lang="en-US" sz="800">
              <a:cs typeface="Calibri"/>
            </a:endParaRPr>
          </a:p>
          <a:p>
            <a:pPr marL="0" indent="0">
              <a:buNone/>
            </a:pPr>
            <a:br>
              <a:rPr lang="en-US" sz="800"/>
            </a:br>
            <a:endParaRPr lang="en-US" sz="800">
              <a:cs typeface="Calibri" panose="020F0502020204030204"/>
            </a:endParaRPr>
          </a:p>
        </p:txBody>
      </p:sp>
      <p:pic>
        <p:nvPicPr>
          <p:cNvPr id="5" name="Picture 5" descr="Chart&#10;&#10;Description automatically generated">
            <a:extLst>
              <a:ext uri="{FF2B5EF4-FFF2-40B4-BE49-F238E27FC236}">
                <a16:creationId xmlns:a16="http://schemas.microsoft.com/office/drawing/2014/main" id="{B5DF56F8-1F17-44C0-B412-BC29BB08B76D}"/>
              </a:ext>
            </a:extLst>
          </p:cNvPr>
          <p:cNvPicPr>
            <a:picLocks noChangeAspect="1"/>
          </p:cNvPicPr>
          <p:nvPr/>
        </p:nvPicPr>
        <p:blipFill>
          <a:blip r:embed="rId3"/>
          <a:stretch>
            <a:fillRect/>
          </a:stretch>
        </p:blipFill>
        <p:spPr>
          <a:xfrm>
            <a:off x="242502" y="2329603"/>
            <a:ext cx="5167185" cy="3694535"/>
          </a:xfrm>
          <a:prstGeom prst="rect">
            <a:avLst/>
          </a:prstGeom>
        </p:spPr>
      </p:pic>
      <p:graphicFrame>
        <p:nvGraphicFramePr>
          <p:cNvPr id="4" name="Table 4">
            <a:extLst>
              <a:ext uri="{FF2B5EF4-FFF2-40B4-BE49-F238E27FC236}">
                <a16:creationId xmlns:a16="http://schemas.microsoft.com/office/drawing/2014/main" id="{CCCA35BD-5D18-43BB-B339-FE22149CC82D}"/>
              </a:ext>
            </a:extLst>
          </p:cNvPr>
          <p:cNvGraphicFramePr>
            <a:graphicFrameLocks noGrp="1"/>
          </p:cNvGraphicFramePr>
          <p:nvPr>
            <p:extLst>
              <p:ext uri="{D42A27DB-BD31-4B8C-83A1-F6EECF244321}">
                <p14:modId xmlns:p14="http://schemas.microsoft.com/office/powerpoint/2010/main" val="35275894"/>
              </p:ext>
            </p:extLst>
          </p:nvPr>
        </p:nvGraphicFramePr>
        <p:xfrm>
          <a:off x="6293644" y="2922538"/>
          <a:ext cx="5167186" cy="3546963"/>
        </p:xfrm>
        <a:graphic>
          <a:graphicData uri="http://schemas.openxmlformats.org/drawingml/2006/table">
            <a:tbl>
              <a:tblPr firstRow="1" bandRow="1">
                <a:noFill/>
                <a:tableStyleId>{0E3FDE45-AF77-4B5C-9715-49D594BDF05E}</a:tableStyleId>
              </a:tblPr>
              <a:tblGrid>
                <a:gridCol w="2991634">
                  <a:extLst>
                    <a:ext uri="{9D8B030D-6E8A-4147-A177-3AD203B41FA5}">
                      <a16:colId xmlns:a16="http://schemas.microsoft.com/office/drawing/2014/main" val="479602644"/>
                    </a:ext>
                  </a:extLst>
                </a:gridCol>
                <a:gridCol w="2175552">
                  <a:extLst>
                    <a:ext uri="{9D8B030D-6E8A-4147-A177-3AD203B41FA5}">
                      <a16:colId xmlns:a16="http://schemas.microsoft.com/office/drawing/2014/main" val="1526528470"/>
                    </a:ext>
                  </a:extLst>
                </a:gridCol>
              </a:tblGrid>
              <a:tr h="446484">
                <a:tc>
                  <a:txBody>
                    <a:bodyPr/>
                    <a:lstStyle/>
                    <a:p>
                      <a:r>
                        <a:rPr lang="en-US" sz="1900" b="0" cap="none" spc="0">
                          <a:solidFill>
                            <a:schemeClr val="tx1"/>
                          </a:solidFill>
                        </a:rPr>
                        <a:t>1st Generation</a:t>
                      </a:r>
                    </a:p>
                  </a:txBody>
                  <a:tcPr marL="54023" marR="54023" marT="54023" marB="108046" anchor="b">
                    <a:lnL w="12700" cmpd="sng">
                      <a:noFill/>
                    </a:lnL>
                    <a:lnR w="12700" cmpd="sng">
                      <a:noFill/>
                    </a:lnR>
                    <a:lnT w="9525" cap="flat" cmpd="sng" algn="ctr">
                      <a:noFill/>
                      <a:prstDash val="solid"/>
                    </a:lnT>
                    <a:lnB w="38100" cmpd="sng">
                      <a:noFill/>
                    </a:lnB>
                    <a:solidFill>
                      <a:schemeClr val="accent2">
                        <a:lumMod val="40000"/>
                        <a:lumOff val="60000"/>
                      </a:schemeClr>
                    </a:solidFill>
                  </a:tcPr>
                </a:tc>
                <a:tc>
                  <a:txBody>
                    <a:bodyPr/>
                    <a:lstStyle/>
                    <a:p>
                      <a:r>
                        <a:rPr lang="en-US" sz="1900" b="0" cap="none" spc="0">
                          <a:solidFill>
                            <a:schemeClr val="tx1"/>
                          </a:solidFill>
                        </a:rPr>
                        <a:t>2nd Generation</a:t>
                      </a:r>
                    </a:p>
                  </a:txBody>
                  <a:tcPr marL="54023" marR="54023" marT="54023" marB="108046" anchor="b">
                    <a:lnL w="12700" cmpd="sng">
                      <a:noFill/>
                    </a:lnL>
                    <a:lnR w="12700" cmpd="sng">
                      <a:noFill/>
                    </a:lnR>
                    <a:lnT w="9525" cap="flat" cmpd="sng" algn="ctr">
                      <a:noFill/>
                      <a:prstDash val="solid"/>
                    </a:lnT>
                    <a:lnB w="38100" cmpd="sng">
                      <a:noFill/>
                    </a:lnB>
                    <a:solidFill>
                      <a:schemeClr val="accent2">
                        <a:lumMod val="20000"/>
                        <a:lumOff val="80000"/>
                      </a:schemeClr>
                    </a:solidFill>
                  </a:tcPr>
                </a:tc>
                <a:extLst>
                  <a:ext uri="{0D108BD9-81ED-4DB2-BD59-A6C34878D82A}">
                    <a16:rowId xmlns:a16="http://schemas.microsoft.com/office/drawing/2014/main" val="608660145"/>
                  </a:ext>
                </a:extLst>
              </a:tr>
              <a:tr h="421380">
                <a:tc>
                  <a:txBody>
                    <a:bodyPr/>
                    <a:lstStyle/>
                    <a:p>
                      <a:r>
                        <a:rPr lang="en-US" sz="1400" cap="none" spc="0">
                          <a:solidFill>
                            <a:schemeClr val="tx1"/>
                          </a:solidFill>
                        </a:rPr>
                        <a:t>Territoriality = protecting your own</a:t>
                      </a:r>
                    </a:p>
                  </a:txBody>
                  <a:tcPr marL="54023" marR="54023" marT="54023" marB="108046">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r>
                        <a:rPr lang="en-US" sz="1400" cap="none" spc="0">
                          <a:solidFill>
                            <a:schemeClr val="tx1"/>
                          </a:solidFill>
                        </a:rPr>
                        <a:t>Social Cohesion = </a:t>
                      </a:r>
                      <a:r>
                        <a:rPr lang="en-US" sz="1400" b="0" i="0" u="none" strike="noStrike" cap="none" spc="0" noProof="0">
                          <a:solidFill>
                            <a:schemeClr val="tx1"/>
                          </a:solidFill>
                          <a:latin typeface="Calibri"/>
                        </a:rPr>
                        <a:t>common vision and sense of belonging</a:t>
                      </a:r>
                      <a:endParaRPr lang="en-US" sz="1400" cap="none" spc="0">
                        <a:solidFill>
                          <a:schemeClr val="tx1"/>
                        </a:solidFill>
                      </a:endParaRPr>
                    </a:p>
                  </a:txBody>
                  <a:tcPr marL="54023" marR="54023" marT="54023" marB="108046">
                    <a:lnL w="12700" cmpd="sng">
                      <a:noFill/>
                      <a:prstDash val="solid"/>
                    </a:lnL>
                    <a:lnR w="12700" cmpd="sng">
                      <a:noFill/>
                      <a:prstDash val="solid"/>
                    </a:lnR>
                    <a:lnT w="38100" cmpd="sng">
                      <a:noFill/>
                    </a:lnT>
                    <a:lnB w="12700" cap="flat" cmpd="sng" algn="ctr">
                      <a:solidFill>
                        <a:schemeClr val="accent1"/>
                      </a:solidFill>
                      <a:prstDash val="solid"/>
                    </a:lnB>
                    <a:noFill/>
                  </a:tcPr>
                </a:tc>
                <a:extLst>
                  <a:ext uri="{0D108BD9-81ED-4DB2-BD59-A6C34878D82A}">
                    <a16:rowId xmlns:a16="http://schemas.microsoft.com/office/drawing/2014/main" val="1147023621"/>
                  </a:ext>
                </a:extLst>
              </a:tr>
              <a:tr h="637472">
                <a:tc>
                  <a:txBody>
                    <a:bodyPr/>
                    <a:lstStyle/>
                    <a:p>
                      <a:r>
                        <a:rPr lang="en-US" sz="1400" cap="none" spc="0">
                          <a:solidFill>
                            <a:schemeClr val="tx1"/>
                          </a:solidFill>
                        </a:rPr>
                        <a:t>Natural surveillance = increasing visibility by observation</a:t>
                      </a:r>
                    </a:p>
                  </a:txBody>
                  <a:tcPr marL="54023" marR="54023" marT="54023" marB="108046">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r>
                        <a:rPr lang="en-US" sz="1400" cap="none" spc="0">
                          <a:solidFill>
                            <a:schemeClr val="tx1"/>
                          </a:solidFill>
                        </a:rPr>
                        <a:t>Community Connectivity = Well-connected and integrated communities </a:t>
                      </a:r>
                    </a:p>
                  </a:txBody>
                  <a:tcPr marL="54023" marR="54023" marT="54023" marB="108046">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615066220"/>
                  </a:ext>
                </a:extLst>
              </a:tr>
              <a:tr h="637472">
                <a:tc>
                  <a:txBody>
                    <a:bodyPr/>
                    <a:lstStyle/>
                    <a:p>
                      <a:r>
                        <a:rPr lang="en-US" sz="1400" cap="none" spc="0">
                          <a:solidFill>
                            <a:schemeClr val="tx1"/>
                          </a:solidFill>
                        </a:rPr>
                        <a:t>Activity support = promotion of outdoor activities</a:t>
                      </a:r>
                    </a:p>
                  </a:txBody>
                  <a:tcPr marL="54023" marR="54023" marT="54023" marB="108046">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r>
                        <a:rPr lang="en-US" sz="1400" cap="none" spc="0">
                          <a:solidFill>
                            <a:schemeClr val="tx1"/>
                          </a:solidFill>
                        </a:rPr>
                        <a:t>Community culture = a strong sense of community </a:t>
                      </a:r>
                    </a:p>
                  </a:txBody>
                  <a:tcPr marL="54023" marR="54023" marT="54023" marB="108046">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1307168120"/>
                  </a:ext>
                </a:extLst>
              </a:tr>
              <a:tr h="853564">
                <a:tc>
                  <a:txBody>
                    <a:bodyPr/>
                    <a:lstStyle/>
                    <a:p>
                      <a:r>
                        <a:rPr lang="en-US" sz="1400" cap="none" spc="0">
                          <a:solidFill>
                            <a:schemeClr val="tx1"/>
                          </a:solidFill>
                        </a:rPr>
                        <a:t>Access control = </a:t>
                      </a:r>
                      <a:r>
                        <a:rPr lang="en-US" sz="1400" u="none" strike="noStrike" cap="none" spc="0" noProof="0">
                          <a:solidFill>
                            <a:schemeClr val="tx1"/>
                          </a:solidFill>
                        </a:rPr>
                        <a:t> denying potential offender's access (Target-hardening)</a:t>
                      </a:r>
                      <a:endParaRPr lang="en-US" sz="1400" cap="none" spc="0">
                        <a:solidFill>
                          <a:schemeClr val="tx1"/>
                        </a:solidFill>
                      </a:endParaRPr>
                    </a:p>
                  </a:txBody>
                  <a:tcPr marL="54023" marR="54023" marT="54023" marB="108046">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r>
                        <a:rPr lang="en-US" sz="1400" cap="none" spc="0">
                          <a:solidFill>
                            <a:schemeClr val="tx1"/>
                          </a:solidFill>
                        </a:rPr>
                        <a:t>Threshold capacity = human scale and pedestrian orientated neighborhood</a:t>
                      </a:r>
                    </a:p>
                  </a:txBody>
                  <a:tcPr marL="54023" marR="54023" marT="54023" marB="108046">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90952505"/>
                  </a:ext>
                </a:extLst>
              </a:tr>
            </a:tbl>
          </a:graphicData>
        </a:graphic>
      </p:graphicFrame>
      <p:sp>
        <p:nvSpPr>
          <p:cNvPr id="6" name="TextBox 5">
            <a:extLst>
              <a:ext uri="{FF2B5EF4-FFF2-40B4-BE49-F238E27FC236}">
                <a16:creationId xmlns:a16="http://schemas.microsoft.com/office/drawing/2014/main" id="{9042DD88-F640-495C-9776-601E6A6EA42F}"/>
              </a:ext>
            </a:extLst>
          </p:cNvPr>
          <p:cNvSpPr txBox="1"/>
          <p:nvPr/>
        </p:nvSpPr>
        <p:spPr>
          <a:xfrm>
            <a:off x="152400" y="613778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t>Photo: Paul Cozens 2014 &lt;https://www.cpted.net/resources/Documents/ICA%20Resources/</a:t>
            </a:r>
            <a:r>
              <a:rPr lang="en-US" sz="600"/>
              <a:t>Conferences</a:t>
            </a:r>
            <a:r>
              <a:rPr lang="en-US" sz="700"/>
              <a:t>/2014%20Regional%20Conference%20-%20Adelaide,%20Australia/Paul%20Cozens.pdf&gt;</a:t>
            </a:r>
            <a:r>
              <a:rPr lang="en-US" sz="700">
                <a:cs typeface="Calibri"/>
              </a:rPr>
              <a:t>​</a:t>
            </a:r>
            <a:endParaRPr lang="en-US" sz="700"/>
          </a:p>
        </p:txBody>
      </p:sp>
    </p:spTree>
    <p:extLst>
      <p:ext uri="{BB962C8B-B14F-4D97-AF65-F5344CB8AC3E}">
        <p14:creationId xmlns:p14="http://schemas.microsoft.com/office/powerpoint/2010/main" val="3700660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30A6E-C52C-4E80-9A0E-981660B4AD8A}"/>
              </a:ext>
            </a:extLst>
          </p:cNvPr>
          <p:cNvSpPr>
            <a:spLocks noGrp="1"/>
          </p:cNvSpPr>
          <p:nvPr>
            <p:ph type="title"/>
          </p:nvPr>
        </p:nvSpPr>
        <p:spPr>
          <a:xfrm>
            <a:off x="-144558" y="250206"/>
            <a:ext cx="4353116" cy="1474666"/>
          </a:xfrm>
        </p:spPr>
        <p:txBody>
          <a:bodyPr anchor="b">
            <a:normAutofit/>
          </a:bodyPr>
          <a:lstStyle/>
          <a:p>
            <a:pPr algn="ctr"/>
            <a:r>
              <a:rPr lang="en-US" sz="3200">
                <a:solidFill>
                  <a:srgbClr val="595959"/>
                </a:solidFill>
                <a:cs typeface="Calibri Light"/>
              </a:rPr>
              <a:t>Thank you :)!</a:t>
            </a:r>
            <a:endParaRPr lang="en-US" sz="3200">
              <a:solidFill>
                <a:srgbClr val="595959"/>
              </a:solidFill>
            </a:endParaRPr>
          </a:p>
        </p:txBody>
      </p:sp>
      <p:sp>
        <p:nvSpPr>
          <p:cNvPr id="3" name="Content Placeholder 2">
            <a:extLst>
              <a:ext uri="{FF2B5EF4-FFF2-40B4-BE49-F238E27FC236}">
                <a16:creationId xmlns:a16="http://schemas.microsoft.com/office/drawing/2014/main" id="{E7BD7531-E3DA-4D08-A67C-BD49AB62C1C1}"/>
              </a:ext>
            </a:extLst>
          </p:cNvPr>
          <p:cNvSpPr>
            <a:spLocks noGrp="1"/>
          </p:cNvSpPr>
          <p:nvPr>
            <p:ph idx="1"/>
          </p:nvPr>
        </p:nvSpPr>
        <p:spPr>
          <a:xfrm>
            <a:off x="871442" y="2447337"/>
            <a:ext cx="4353116" cy="3770434"/>
          </a:xfrm>
        </p:spPr>
        <p:txBody>
          <a:bodyPr vert="horz" lIns="91440" tIns="45720" rIns="91440" bIns="45720" rtlCol="0" anchor="t">
            <a:normAutofit/>
          </a:bodyPr>
          <a:lstStyle/>
          <a:p>
            <a:pPr marL="0" indent="0">
              <a:buNone/>
            </a:pPr>
            <a:r>
              <a:rPr lang="en-US" sz="2000" dirty="0">
                <a:solidFill>
                  <a:srgbClr val="595959"/>
                </a:solidFill>
                <a:cs typeface="Calibri"/>
              </a:rPr>
              <a:t>Group 1.</a:t>
            </a:r>
            <a:endParaRPr lang="en-US" sz="2000">
              <a:solidFill>
                <a:srgbClr val="595959"/>
              </a:solidFill>
              <a:cs typeface="Calibri"/>
            </a:endParaRPr>
          </a:p>
          <a:p>
            <a:pPr marL="0" indent="0">
              <a:buNone/>
            </a:pPr>
            <a:r>
              <a:rPr lang="en-US" sz="2000" dirty="0">
                <a:solidFill>
                  <a:srgbClr val="595959"/>
                </a:solidFill>
                <a:cs typeface="Calibri"/>
              </a:rPr>
              <a:t>Aamu </a:t>
            </a:r>
            <a:r>
              <a:rPr lang="en-US" sz="2000" dirty="0" err="1">
                <a:solidFill>
                  <a:srgbClr val="595959"/>
                </a:solidFill>
                <a:cs typeface="Calibri"/>
              </a:rPr>
              <a:t>Kurjenpuu</a:t>
            </a:r>
            <a:endParaRPr lang="en-US" sz="2000">
              <a:solidFill>
                <a:srgbClr val="595959"/>
              </a:solidFill>
              <a:cs typeface="Calibri"/>
            </a:endParaRPr>
          </a:p>
          <a:p>
            <a:pPr marL="0" indent="0">
              <a:buNone/>
            </a:pPr>
            <a:r>
              <a:rPr lang="en-US" sz="2000" dirty="0">
                <a:solidFill>
                  <a:srgbClr val="595959"/>
                </a:solidFill>
                <a:cs typeface="Calibri"/>
              </a:rPr>
              <a:t>Antonio Fadel da Costa</a:t>
            </a:r>
          </a:p>
          <a:p>
            <a:pPr marL="0" indent="0">
              <a:buNone/>
            </a:pPr>
            <a:r>
              <a:rPr lang="en-US" sz="2000" dirty="0">
                <a:solidFill>
                  <a:srgbClr val="595959"/>
                </a:solidFill>
                <a:cs typeface="Calibri"/>
              </a:rPr>
              <a:t>Dmitrii Ingi</a:t>
            </a:r>
          </a:p>
          <a:p>
            <a:pPr marL="0" indent="0">
              <a:buNone/>
            </a:pPr>
            <a:r>
              <a:rPr lang="en-US" sz="2000" dirty="0">
                <a:solidFill>
                  <a:srgbClr val="595959"/>
                </a:solidFill>
                <a:cs typeface="Calibri"/>
              </a:rPr>
              <a:t>Pyry Ruusunen</a:t>
            </a:r>
          </a:p>
          <a:p>
            <a:pPr marL="0" indent="0">
              <a:buNone/>
            </a:pPr>
            <a:r>
              <a:rPr lang="en-US" sz="2000" dirty="0">
                <a:solidFill>
                  <a:srgbClr val="595959"/>
                </a:solidFill>
                <a:cs typeface="Calibri"/>
              </a:rPr>
              <a:t>Tuuli Aaltonen</a:t>
            </a:r>
          </a:p>
          <a:p>
            <a:pPr marL="0" indent="0">
              <a:buNone/>
            </a:pPr>
            <a:r>
              <a:rPr lang="en-US" sz="2000" dirty="0" err="1">
                <a:solidFill>
                  <a:srgbClr val="595959"/>
                </a:solidFill>
                <a:cs typeface="Calibri"/>
              </a:rPr>
              <a:t>Xiwei</a:t>
            </a:r>
            <a:r>
              <a:rPr lang="en-US" sz="2000" dirty="0">
                <a:solidFill>
                  <a:srgbClr val="595959"/>
                </a:solidFill>
                <a:cs typeface="Calibri"/>
              </a:rPr>
              <a:t> Li</a:t>
            </a:r>
          </a:p>
          <a:p>
            <a:pPr marL="0" indent="0">
              <a:buNone/>
            </a:pPr>
            <a:r>
              <a:rPr lang="en-US" sz="2000" dirty="0" err="1">
                <a:solidFill>
                  <a:srgbClr val="595959"/>
                </a:solidFill>
                <a:cs typeface="Calibri"/>
              </a:rPr>
              <a:t>Yeminda</a:t>
            </a:r>
            <a:r>
              <a:rPr lang="en-US" sz="2000" dirty="0">
                <a:solidFill>
                  <a:srgbClr val="595959"/>
                </a:solidFill>
                <a:cs typeface="Calibri"/>
              </a:rPr>
              <a:t> Rautavaara</a:t>
            </a:r>
          </a:p>
        </p:txBody>
      </p:sp>
      <p:pic>
        <p:nvPicPr>
          <p:cNvPr id="5" name="Picture 5" descr="A picture containing floor&#10;&#10;Description automatically generated">
            <a:extLst>
              <a:ext uri="{FF2B5EF4-FFF2-40B4-BE49-F238E27FC236}">
                <a16:creationId xmlns:a16="http://schemas.microsoft.com/office/drawing/2014/main" id="{1AA7C2B7-CE1F-4BF4-9C75-1737261F1F63}"/>
              </a:ext>
            </a:extLst>
          </p:cNvPr>
          <p:cNvPicPr>
            <a:picLocks noChangeAspect="1"/>
          </p:cNvPicPr>
          <p:nvPr/>
        </p:nvPicPr>
        <p:blipFill>
          <a:blip r:embed="rId3"/>
          <a:stretch>
            <a:fillRect/>
          </a:stretch>
        </p:blipFill>
        <p:spPr>
          <a:xfrm>
            <a:off x="8505255" y="657577"/>
            <a:ext cx="3692591" cy="5531972"/>
          </a:xfrm>
          <a:prstGeom prst="rect">
            <a:avLst/>
          </a:prstGeom>
        </p:spPr>
      </p:pic>
      <p:sp>
        <p:nvSpPr>
          <p:cNvPr id="4" name="TextBox 3">
            <a:extLst>
              <a:ext uri="{FF2B5EF4-FFF2-40B4-BE49-F238E27FC236}">
                <a16:creationId xmlns:a16="http://schemas.microsoft.com/office/drawing/2014/main" id="{449234E3-7DA2-426A-99B2-DE8D59080852}"/>
              </a:ext>
            </a:extLst>
          </p:cNvPr>
          <p:cNvSpPr txBox="1"/>
          <p:nvPr/>
        </p:nvSpPr>
        <p:spPr>
          <a:xfrm>
            <a:off x="876924" y="60360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18.1.2022</a:t>
            </a:r>
          </a:p>
        </p:txBody>
      </p:sp>
      <p:pic>
        <p:nvPicPr>
          <p:cNvPr id="6" name="Picture 6" descr="A picture containing outdoor, street, way&#10;&#10;Description automatically generated">
            <a:extLst>
              <a:ext uri="{FF2B5EF4-FFF2-40B4-BE49-F238E27FC236}">
                <a16:creationId xmlns:a16="http://schemas.microsoft.com/office/drawing/2014/main" id="{AB9AB955-5465-4E93-9CC3-367A8657760C}"/>
              </a:ext>
            </a:extLst>
          </p:cNvPr>
          <p:cNvPicPr>
            <a:picLocks noChangeAspect="1"/>
          </p:cNvPicPr>
          <p:nvPr/>
        </p:nvPicPr>
        <p:blipFill>
          <a:blip r:embed="rId4"/>
          <a:stretch>
            <a:fillRect/>
          </a:stretch>
        </p:blipFill>
        <p:spPr>
          <a:xfrm>
            <a:off x="4202290" y="649578"/>
            <a:ext cx="4182533" cy="5530623"/>
          </a:xfrm>
          <a:prstGeom prst="rect">
            <a:avLst/>
          </a:prstGeom>
        </p:spPr>
      </p:pic>
    </p:spTree>
    <p:extLst>
      <p:ext uri="{BB962C8B-B14F-4D97-AF65-F5344CB8AC3E}">
        <p14:creationId xmlns:p14="http://schemas.microsoft.com/office/powerpoint/2010/main" val="1119418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2448324-BF72-42C3-97F5-DACB81BE8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79C7591-1FE0-4F56-9939-37007F8BF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6B3F09-4842-4481-B83D-0CAA2D00ABA3}"/>
              </a:ext>
            </a:extLst>
          </p:cNvPr>
          <p:cNvSpPr>
            <a:spLocks noGrp="1"/>
          </p:cNvSpPr>
          <p:nvPr>
            <p:ph type="title"/>
          </p:nvPr>
        </p:nvSpPr>
        <p:spPr>
          <a:xfrm>
            <a:off x="1137032" y="609599"/>
            <a:ext cx="5417939" cy="1330841"/>
          </a:xfrm>
        </p:spPr>
        <p:txBody>
          <a:bodyPr>
            <a:normAutofit/>
          </a:bodyPr>
          <a:lstStyle/>
          <a:p>
            <a:r>
              <a:rPr lang="en-US">
                <a:cs typeface="Calibri Light"/>
              </a:rPr>
              <a:t>Perceived fear and its presence </a:t>
            </a:r>
          </a:p>
        </p:txBody>
      </p:sp>
      <p:sp>
        <p:nvSpPr>
          <p:cNvPr id="3" name="Content Placeholder 2">
            <a:extLst>
              <a:ext uri="{FF2B5EF4-FFF2-40B4-BE49-F238E27FC236}">
                <a16:creationId xmlns:a16="http://schemas.microsoft.com/office/drawing/2014/main" id="{AA176AD3-A1FF-4A9D-8A8A-FD96909DEB39}"/>
              </a:ext>
            </a:extLst>
          </p:cNvPr>
          <p:cNvSpPr>
            <a:spLocks noGrp="1"/>
          </p:cNvSpPr>
          <p:nvPr>
            <p:ph idx="1"/>
          </p:nvPr>
        </p:nvSpPr>
        <p:spPr>
          <a:xfrm>
            <a:off x="1137033" y="2194103"/>
            <a:ext cx="4958967" cy="3908585"/>
          </a:xfrm>
        </p:spPr>
        <p:txBody>
          <a:bodyPr vert="horz" lIns="91440" tIns="45720" rIns="91440" bIns="45720" rtlCol="0">
            <a:normAutofit/>
          </a:bodyPr>
          <a:lstStyle/>
          <a:p>
            <a:pPr marL="0" indent="0">
              <a:buNone/>
            </a:pPr>
            <a:r>
              <a:rPr lang="en-US" sz="1700">
                <a:ea typeface="+mn-lt"/>
                <a:cs typeface="+mn-lt"/>
              </a:rPr>
              <a:t>Perceived fear can be divided into three components:</a:t>
            </a:r>
            <a:endParaRPr lang="en-US" sz="1700">
              <a:cs typeface="Calibri"/>
            </a:endParaRPr>
          </a:p>
          <a:p>
            <a:pPr marL="914400" lvl="1" indent="-457200">
              <a:buAutoNum type="arabicPeriod"/>
            </a:pPr>
            <a:r>
              <a:rPr lang="en-US" sz="1700" b="1">
                <a:ea typeface="+mn-lt"/>
                <a:cs typeface="+mn-lt"/>
              </a:rPr>
              <a:t>Unsafety </a:t>
            </a:r>
            <a:r>
              <a:rPr lang="en-US" sz="1700">
                <a:ea typeface="+mn-lt"/>
                <a:cs typeface="+mn-lt"/>
              </a:rPr>
              <a:t>(threats affecting immediate environment)</a:t>
            </a:r>
          </a:p>
          <a:p>
            <a:pPr marL="914400" lvl="1" indent="-457200">
              <a:buAutoNum type="arabicPeriod"/>
            </a:pPr>
            <a:r>
              <a:rPr lang="en-US" sz="1700" b="1">
                <a:ea typeface="+mn-lt"/>
                <a:cs typeface="+mn-lt"/>
              </a:rPr>
              <a:t>Insecurity </a:t>
            </a:r>
            <a:r>
              <a:rPr lang="en-US" sz="1700">
                <a:ea typeface="+mn-lt"/>
                <a:cs typeface="+mn-lt"/>
              </a:rPr>
              <a:t>(threats related to social order and the functioning of the system)</a:t>
            </a:r>
          </a:p>
          <a:p>
            <a:pPr marL="914400" lvl="1" indent="-457200">
              <a:buAutoNum type="arabicPeriod"/>
            </a:pPr>
            <a:r>
              <a:rPr lang="en-US" sz="1700" b="1">
                <a:ea typeface="+mn-lt"/>
                <a:cs typeface="+mn-lt"/>
              </a:rPr>
              <a:t>Uncertainty </a:t>
            </a:r>
            <a:r>
              <a:rPr lang="en-US" sz="1700">
                <a:ea typeface="+mn-lt"/>
                <a:cs typeface="+mn-lt"/>
              </a:rPr>
              <a:t>(the future, risks, unpredictability etc.)</a:t>
            </a:r>
          </a:p>
          <a:p>
            <a:pPr marL="0" indent="0">
              <a:buNone/>
            </a:pPr>
            <a:r>
              <a:rPr lang="en-US" sz="1700">
                <a:ea typeface="+mn-lt"/>
                <a:cs typeface="+mn-lt"/>
              </a:rPr>
              <a:t>Places of fear can be divided into:</a:t>
            </a:r>
            <a:endParaRPr lang="en-US" sz="1700">
              <a:cs typeface="Calibri"/>
            </a:endParaRPr>
          </a:p>
          <a:p>
            <a:pPr marL="971550" lvl="1" indent="-514350">
              <a:buAutoNum type="arabicPeriod"/>
            </a:pPr>
            <a:r>
              <a:rPr lang="en-US" sz="1700" b="1">
                <a:cs typeface="Calibri"/>
              </a:rPr>
              <a:t>Open and enclosed spaces</a:t>
            </a:r>
          </a:p>
          <a:p>
            <a:pPr marL="971550" lvl="1" indent="-514350">
              <a:buAutoNum type="arabicPeriod"/>
            </a:pPr>
            <a:r>
              <a:rPr lang="en-US" sz="1700" b="1">
                <a:cs typeface="Calibri"/>
              </a:rPr>
              <a:t>Public, semi-public and private spaces </a:t>
            </a:r>
          </a:p>
          <a:p>
            <a:pPr marL="971550" lvl="1" indent="-514350">
              <a:buAutoNum type="arabicPeriod"/>
            </a:pPr>
            <a:r>
              <a:rPr lang="en-US" sz="1700" b="1">
                <a:cs typeface="Calibri"/>
              </a:rPr>
              <a:t>Experiential spaces </a:t>
            </a:r>
            <a:r>
              <a:rPr lang="en-US" sz="1700">
                <a:cs typeface="Calibri" panose="020F0502020204030204"/>
              </a:rPr>
              <a:t>(personal experiences and perceptions)</a:t>
            </a:r>
          </a:p>
          <a:p>
            <a:pPr marL="0" indent="0">
              <a:buNone/>
            </a:pPr>
            <a:endParaRPr lang="en-US" sz="1700" b="1">
              <a:cs typeface="Calibri" panose="020F0502020204030204"/>
            </a:endParaRPr>
          </a:p>
        </p:txBody>
      </p:sp>
      <p:pic>
        <p:nvPicPr>
          <p:cNvPr id="7" name="Picture 7">
            <a:extLst>
              <a:ext uri="{FF2B5EF4-FFF2-40B4-BE49-F238E27FC236}">
                <a16:creationId xmlns:a16="http://schemas.microsoft.com/office/drawing/2014/main" id="{EDFA1C88-2950-4568-90DE-6EC61132CC18}"/>
              </a:ext>
            </a:extLst>
          </p:cNvPr>
          <p:cNvPicPr>
            <a:picLocks noChangeAspect="1"/>
          </p:cNvPicPr>
          <p:nvPr/>
        </p:nvPicPr>
        <p:blipFill rotWithShape="1">
          <a:blip r:embed="rId3"/>
          <a:srcRect r="46038" b="3"/>
          <a:stretch/>
        </p:blipFill>
        <p:spPr>
          <a:xfrm>
            <a:off x="6728043" y="10"/>
            <a:ext cx="2772145" cy="3428990"/>
          </a:xfrm>
          <a:custGeom>
            <a:avLst/>
            <a:gdLst/>
            <a:ahLst/>
            <a:cxnLst/>
            <a:rect l="l" t="t" r="r" b="b"/>
            <a:pathLst>
              <a:path w="2772145" h="3429000">
                <a:moveTo>
                  <a:pt x="156004" y="0"/>
                </a:moveTo>
                <a:lnTo>
                  <a:pt x="2034238" y="0"/>
                </a:lnTo>
                <a:lnTo>
                  <a:pt x="2772145" y="0"/>
                </a:lnTo>
                <a:lnTo>
                  <a:pt x="2772145" y="3429000"/>
                </a:lnTo>
                <a:lnTo>
                  <a:pt x="0" y="3429000"/>
                </a:lnTo>
                <a:lnTo>
                  <a:pt x="38" y="3428691"/>
                </a:lnTo>
                <a:cubicBezTo>
                  <a:pt x="78" y="3428676"/>
                  <a:pt x="117" y="3428659"/>
                  <a:pt x="155" y="3428643"/>
                </a:cubicBezTo>
                <a:cubicBezTo>
                  <a:pt x="508" y="3427720"/>
                  <a:pt x="785" y="3426206"/>
                  <a:pt x="979" y="3423760"/>
                </a:cubicBezTo>
                <a:cubicBezTo>
                  <a:pt x="1018" y="3422535"/>
                  <a:pt x="1057" y="3421310"/>
                  <a:pt x="1096" y="3420085"/>
                </a:cubicBezTo>
                <a:lnTo>
                  <a:pt x="2223" y="3410930"/>
                </a:lnTo>
                <a:lnTo>
                  <a:pt x="3316" y="3408092"/>
                </a:lnTo>
                <a:lnTo>
                  <a:pt x="4768" y="3407419"/>
                </a:lnTo>
                <a:cubicBezTo>
                  <a:pt x="4755" y="3407119"/>
                  <a:pt x="4741" y="3406820"/>
                  <a:pt x="4727" y="3406520"/>
                </a:cubicBezTo>
                <a:cubicBezTo>
                  <a:pt x="3245" y="3399306"/>
                  <a:pt x="180" y="3396220"/>
                  <a:pt x="10424" y="3391015"/>
                </a:cubicBezTo>
                <a:cubicBezTo>
                  <a:pt x="8572" y="3374996"/>
                  <a:pt x="14548" y="3373934"/>
                  <a:pt x="19165" y="3354361"/>
                </a:cubicBezTo>
                <a:cubicBezTo>
                  <a:pt x="16710" y="3344737"/>
                  <a:pt x="18867" y="3338360"/>
                  <a:pt x="22533" y="3332639"/>
                </a:cubicBezTo>
                <a:cubicBezTo>
                  <a:pt x="23448" y="3312409"/>
                  <a:pt x="29712" y="3295747"/>
                  <a:pt x="33553" y="3273935"/>
                </a:cubicBezTo>
                <a:cubicBezTo>
                  <a:pt x="32052" y="3248488"/>
                  <a:pt x="41904" y="3238943"/>
                  <a:pt x="45972" y="3215621"/>
                </a:cubicBezTo>
                <a:cubicBezTo>
                  <a:pt x="40678" y="3192522"/>
                  <a:pt x="55095" y="3201000"/>
                  <a:pt x="59800" y="3189909"/>
                </a:cubicBezTo>
                <a:lnTo>
                  <a:pt x="60530" y="3186579"/>
                </a:lnTo>
                <a:lnTo>
                  <a:pt x="60522" y="3177264"/>
                </a:lnTo>
                <a:lnTo>
                  <a:pt x="60190" y="3173723"/>
                </a:lnTo>
                <a:cubicBezTo>
                  <a:pt x="60083" y="3171299"/>
                  <a:pt x="60171" y="3169704"/>
                  <a:pt x="60404" y="3168622"/>
                </a:cubicBezTo>
                <a:lnTo>
                  <a:pt x="60515" y="3168508"/>
                </a:lnTo>
                <a:cubicBezTo>
                  <a:pt x="60514" y="3166907"/>
                  <a:pt x="60513" y="3165307"/>
                  <a:pt x="60511" y="3163706"/>
                </a:cubicBezTo>
                <a:cubicBezTo>
                  <a:pt x="60263" y="3155577"/>
                  <a:pt x="59796" y="3147642"/>
                  <a:pt x="59164" y="3140064"/>
                </a:cubicBezTo>
                <a:cubicBezTo>
                  <a:pt x="65291" y="3134408"/>
                  <a:pt x="59468" y="3106027"/>
                  <a:pt x="70416" y="3110288"/>
                </a:cubicBezTo>
                <a:cubicBezTo>
                  <a:pt x="69892" y="3100106"/>
                  <a:pt x="65541" y="3093497"/>
                  <a:pt x="72666" y="3097704"/>
                </a:cubicBezTo>
                <a:cubicBezTo>
                  <a:pt x="72701" y="3094376"/>
                  <a:pt x="73401" y="3092401"/>
                  <a:pt x="74428" y="3091047"/>
                </a:cubicBezTo>
                <a:lnTo>
                  <a:pt x="74900" y="3090672"/>
                </a:lnTo>
                <a:lnTo>
                  <a:pt x="73556" y="3068004"/>
                </a:lnTo>
                <a:lnTo>
                  <a:pt x="74222" y="3065087"/>
                </a:lnTo>
                <a:lnTo>
                  <a:pt x="72266" y="3050191"/>
                </a:lnTo>
                <a:cubicBezTo>
                  <a:pt x="72122" y="3047647"/>
                  <a:pt x="71977" y="3045103"/>
                  <a:pt x="71833" y="3042559"/>
                </a:cubicBezTo>
                <a:lnTo>
                  <a:pt x="70521" y="3040271"/>
                </a:lnTo>
                <a:cubicBezTo>
                  <a:pt x="69764" y="3037872"/>
                  <a:pt x="69532" y="3034528"/>
                  <a:pt x="70484" y="3029072"/>
                </a:cubicBezTo>
                <a:lnTo>
                  <a:pt x="70927" y="3027835"/>
                </a:lnTo>
                <a:cubicBezTo>
                  <a:pt x="70144" y="3024705"/>
                  <a:pt x="68232" y="2982922"/>
                  <a:pt x="68374" y="2964245"/>
                </a:cubicBezTo>
                <a:cubicBezTo>
                  <a:pt x="78064" y="2933904"/>
                  <a:pt x="68955" y="2949568"/>
                  <a:pt x="71783" y="2915772"/>
                </a:cubicBezTo>
                <a:cubicBezTo>
                  <a:pt x="71339" y="2877552"/>
                  <a:pt x="69639" y="2850992"/>
                  <a:pt x="69846" y="2825842"/>
                </a:cubicBezTo>
                <a:cubicBezTo>
                  <a:pt x="69017" y="2814032"/>
                  <a:pt x="68572" y="2727859"/>
                  <a:pt x="73028" y="2734957"/>
                </a:cubicBezTo>
                <a:cubicBezTo>
                  <a:pt x="64353" y="2698391"/>
                  <a:pt x="76506" y="2677127"/>
                  <a:pt x="73532" y="2636572"/>
                </a:cubicBezTo>
                <a:cubicBezTo>
                  <a:pt x="85512" y="2615986"/>
                  <a:pt x="74763" y="2626668"/>
                  <a:pt x="77754" y="2604260"/>
                </a:cubicBezTo>
                <a:cubicBezTo>
                  <a:pt x="77855" y="2587221"/>
                  <a:pt x="85716" y="2599786"/>
                  <a:pt x="85818" y="2582747"/>
                </a:cubicBezTo>
                <a:cubicBezTo>
                  <a:pt x="60857" y="2545890"/>
                  <a:pt x="87626" y="2525479"/>
                  <a:pt x="80772" y="2478755"/>
                </a:cubicBezTo>
                <a:lnTo>
                  <a:pt x="85123" y="2451804"/>
                </a:lnTo>
                <a:cubicBezTo>
                  <a:pt x="83387" y="2443087"/>
                  <a:pt x="83642" y="2414879"/>
                  <a:pt x="87117" y="2408801"/>
                </a:cubicBezTo>
                <a:cubicBezTo>
                  <a:pt x="87877" y="2402768"/>
                  <a:pt x="86656" y="2396183"/>
                  <a:pt x="90374" y="2392670"/>
                </a:cubicBezTo>
                <a:cubicBezTo>
                  <a:pt x="92561" y="2379564"/>
                  <a:pt x="97590" y="2349549"/>
                  <a:pt x="100239" y="2330165"/>
                </a:cubicBezTo>
                <a:cubicBezTo>
                  <a:pt x="95559" y="2319718"/>
                  <a:pt x="105063" y="2303314"/>
                  <a:pt x="106274" y="2276363"/>
                </a:cubicBezTo>
                <a:cubicBezTo>
                  <a:pt x="100861" y="2264930"/>
                  <a:pt x="107165" y="2258198"/>
                  <a:pt x="99995" y="2236310"/>
                </a:cubicBezTo>
                <a:cubicBezTo>
                  <a:pt x="100735" y="2235412"/>
                  <a:pt x="101425" y="2234293"/>
                  <a:pt x="102040" y="2232984"/>
                </a:cubicBezTo>
                <a:cubicBezTo>
                  <a:pt x="105619" y="2225381"/>
                  <a:pt x="106010" y="2213194"/>
                  <a:pt x="102912" y="2205763"/>
                </a:cubicBezTo>
                <a:cubicBezTo>
                  <a:pt x="93427" y="2170883"/>
                  <a:pt x="102299" y="2175442"/>
                  <a:pt x="100848" y="2145703"/>
                </a:cubicBezTo>
                <a:cubicBezTo>
                  <a:pt x="100358" y="2112090"/>
                  <a:pt x="109136" y="2134724"/>
                  <a:pt x="100322" y="2092533"/>
                </a:cubicBezTo>
                <a:cubicBezTo>
                  <a:pt x="104553" y="2088154"/>
                  <a:pt x="99707" y="2066396"/>
                  <a:pt x="97957" y="2057359"/>
                </a:cubicBezTo>
                <a:cubicBezTo>
                  <a:pt x="98027" y="2041038"/>
                  <a:pt x="108353" y="2032807"/>
                  <a:pt x="102534" y="2016105"/>
                </a:cubicBezTo>
                <a:cubicBezTo>
                  <a:pt x="108025" y="2019262"/>
                  <a:pt x="105473" y="1975377"/>
                  <a:pt x="111068" y="1983129"/>
                </a:cubicBezTo>
                <a:cubicBezTo>
                  <a:pt x="116409" y="1972692"/>
                  <a:pt x="108194" y="1967129"/>
                  <a:pt x="112868" y="1956745"/>
                </a:cubicBezTo>
                <a:cubicBezTo>
                  <a:pt x="114198" y="1944884"/>
                  <a:pt x="106746" y="1963350"/>
                  <a:pt x="106671" y="1950160"/>
                </a:cubicBezTo>
                <a:lnTo>
                  <a:pt x="117647" y="1879546"/>
                </a:lnTo>
                <a:cubicBezTo>
                  <a:pt x="114689" y="1869846"/>
                  <a:pt x="116529" y="1862247"/>
                  <a:pt x="119918" y="1854893"/>
                </a:cubicBezTo>
                <a:cubicBezTo>
                  <a:pt x="119802" y="1832625"/>
                  <a:pt x="125241" y="1812578"/>
                  <a:pt x="127982" y="1787684"/>
                </a:cubicBezTo>
                <a:cubicBezTo>
                  <a:pt x="125174" y="1760490"/>
                  <a:pt x="134579" y="1747069"/>
                  <a:pt x="137472" y="1720464"/>
                </a:cubicBezTo>
                <a:cubicBezTo>
                  <a:pt x="130045" y="1693643"/>
                  <a:pt x="150585" y="1703686"/>
                  <a:pt x="151076" y="1681196"/>
                </a:cubicBezTo>
                <a:cubicBezTo>
                  <a:pt x="144932" y="1644243"/>
                  <a:pt x="157983" y="1682451"/>
                  <a:pt x="158014" y="1625881"/>
                </a:cubicBezTo>
                <a:cubicBezTo>
                  <a:pt x="156845" y="1622619"/>
                  <a:pt x="158559" y="1615868"/>
                  <a:pt x="160345" y="1616704"/>
                </a:cubicBezTo>
                <a:cubicBezTo>
                  <a:pt x="160280" y="1604306"/>
                  <a:pt x="172364" y="1569256"/>
                  <a:pt x="171065" y="1551493"/>
                </a:cubicBezTo>
                <a:cubicBezTo>
                  <a:pt x="177885" y="1517303"/>
                  <a:pt x="169999" y="1500132"/>
                  <a:pt x="172706" y="1475233"/>
                </a:cubicBezTo>
                <a:cubicBezTo>
                  <a:pt x="180242" y="1446677"/>
                  <a:pt x="186780" y="1430031"/>
                  <a:pt x="202839" y="1380155"/>
                </a:cubicBezTo>
                <a:lnTo>
                  <a:pt x="248907" y="1210871"/>
                </a:lnTo>
                <a:cubicBezTo>
                  <a:pt x="282887" y="1148093"/>
                  <a:pt x="264428" y="1066841"/>
                  <a:pt x="266931" y="1028427"/>
                </a:cubicBezTo>
                <a:cubicBezTo>
                  <a:pt x="256824" y="1012506"/>
                  <a:pt x="268030" y="999600"/>
                  <a:pt x="263922" y="980383"/>
                </a:cubicBezTo>
                <a:cubicBezTo>
                  <a:pt x="261699" y="937629"/>
                  <a:pt x="250216" y="895192"/>
                  <a:pt x="258000" y="839699"/>
                </a:cubicBezTo>
                <a:cubicBezTo>
                  <a:pt x="226361" y="814685"/>
                  <a:pt x="245433" y="749644"/>
                  <a:pt x="227362" y="696545"/>
                </a:cubicBezTo>
                <a:cubicBezTo>
                  <a:pt x="223674" y="665722"/>
                  <a:pt x="239386" y="617297"/>
                  <a:pt x="222316" y="606615"/>
                </a:cubicBezTo>
                <a:cubicBezTo>
                  <a:pt x="232763" y="592509"/>
                  <a:pt x="215887" y="579307"/>
                  <a:pt x="214389" y="563889"/>
                </a:cubicBezTo>
                <a:cubicBezTo>
                  <a:pt x="221032" y="551582"/>
                  <a:pt x="215287" y="545475"/>
                  <a:pt x="214009" y="534294"/>
                </a:cubicBezTo>
                <a:cubicBezTo>
                  <a:pt x="218107" y="529230"/>
                  <a:pt x="217894" y="519767"/>
                  <a:pt x="213088" y="516548"/>
                </a:cubicBezTo>
                <a:cubicBezTo>
                  <a:pt x="202005" y="521116"/>
                  <a:pt x="207534" y="488251"/>
                  <a:pt x="199891" y="485808"/>
                </a:cubicBezTo>
                <a:cubicBezTo>
                  <a:pt x="198298" y="466733"/>
                  <a:pt x="208000" y="383903"/>
                  <a:pt x="195766" y="369873"/>
                </a:cubicBezTo>
                <a:cubicBezTo>
                  <a:pt x="189957" y="331308"/>
                  <a:pt x="209420" y="275570"/>
                  <a:pt x="209077" y="259180"/>
                </a:cubicBezTo>
                <a:cubicBezTo>
                  <a:pt x="231427" y="242918"/>
                  <a:pt x="172526" y="163766"/>
                  <a:pt x="171274" y="94173"/>
                </a:cubicBezTo>
                <a:cubicBezTo>
                  <a:pt x="173431" y="84795"/>
                  <a:pt x="173402" y="79782"/>
                  <a:pt x="168308" y="77267"/>
                </a:cubicBezTo>
                <a:cubicBezTo>
                  <a:pt x="166836" y="68220"/>
                  <a:pt x="164898" y="54774"/>
                  <a:pt x="162459" y="38856"/>
                </a:cubicBezTo>
                <a:close/>
              </a:path>
            </a:pathLst>
          </a:custGeom>
        </p:spPr>
      </p:pic>
      <p:pic>
        <p:nvPicPr>
          <p:cNvPr id="4" name="Picture 4" descr="A picture containing tree, outdoor, ground, snow&#10;&#10;Description automatically generated">
            <a:extLst>
              <a:ext uri="{FF2B5EF4-FFF2-40B4-BE49-F238E27FC236}">
                <a16:creationId xmlns:a16="http://schemas.microsoft.com/office/drawing/2014/main" id="{6AFEE1DB-CD4D-4712-B3C7-E817F7FE3D77}"/>
              </a:ext>
            </a:extLst>
          </p:cNvPr>
          <p:cNvPicPr>
            <a:picLocks noChangeAspect="1"/>
          </p:cNvPicPr>
          <p:nvPr/>
        </p:nvPicPr>
        <p:blipFill rotWithShape="1">
          <a:blip r:embed="rId4"/>
          <a:srcRect l="24320" r="16804"/>
          <a:stretch/>
        </p:blipFill>
        <p:spPr>
          <a:xfrm>
            <a:off x="9500189" y="1"/>
            <a:ext cx="2691812" cy="3429000"/>
          </a:xfrm>
          <a:prstGeom prst="rect">
            <a:avLst/>
          </a:prstGeom>
        </p:spPr>
      </p:pic>
      <p:pic>
        <p:nvPicPr>
          <p:cNvPr id="8" name="Picture 8">
            <a:extLst>
              <a:ext uri="{FF2B5EF4-FFF2-40B4-BE49-F238E27FC236}">
                <a16:creationId xmlns:a16="http://schemas.microsoft.com/office/drawing/2014/main" id="{C3052AAE-1CCC-4471-B05D-3D240A550DCB}"/>
              </a:ext>
            </a:extLst>
          </p:cNvPr>
          <p:cNvPicPr>
            <a:picLocks noChangeAspect="1"/>
          </p:cNvPicPr>
          <p:nvPr/>
        </p:nvPicPr>
        <p:blipFill rotWithShape="1">
          <a:blip r:embed="rId5"/>
          <a:srcRect t="7605" r="2" b="14682"/>
          <a:stretch/>
        </p:blipFill>
        <p:spPr>
          <a:xfrm>
            <a:off x="6554972" y="3429000"/>
            <a:ext cx="2945217" cy="3429000"/>
          </a:xfrm>
          <a:custGeom>
            <a:avLst/>
            <a:gdLst/>
            <a:ahLst/>
            <a:cxnLst/>
            <a:rect l="l" t="t" r="r" b="b"/>
            <a:pathLst>
              <a:path w="2945217" h="3429000">
                <a:moveTo>
                  <a:pt x="173072" y="0"/>
                </a:moveTo>
                <a:lnTo>
                  <a:pt x="2945217" y="0"/>
                </a:lnTo>
                <a:lnTo>
                  <a:pt x="2945217" y="3429000"/>
                </a:lnTo>
                <a:lnTo>
                  <a:pt x="153029" y="3429000"/>
                </a:lnTo>
                <a:cubicBezTo>
                  <a:pt x="153037" y="3428920"/>
                  <a:pt x="153046" y="3428839"/>
                  <a:pt x="153053" y="3428759"/>
                </a:cubicBezTo>
                <a:lnTo>
                  <a:pt x="155879" y="3423129"/>
                </a:lnTo>
                <a:lnTo>
                  <a:pt x="150541" y="3401335"/>
                </a:lnTo>
                <a:cubicBezTo>
                  <a:pt x="148679" y="3390600"/>
                  <a:pt x="147445" y="3379301"/>
                  <a:pt x="146882" y="3367707"/>
                </a:cubicBezTo>
                <a:cubicBezTo>
                  <a:pt x="150643" y="3365106"/>
                  <a:pt x="145299" y="3356006"/>
                  <a:pt x="144241" y="3351725"/>
                </a:cubicBezTo>
                <a:cubicBezTo>
                  <a:pt x="146698" y="3351680"/>
                  <a:pt x="147875" y="3342195"/>
                  <a:pt x="145844" y="3338829"/>
                </a:cubicBezTo>
                <a:cubicBezTo>
                  <a:pt x="137064" y="3268090"/>
                  <a:pt x="160009" y="3307894"/>
                  <a:pt x="146250" y="3265444"/>
                </a:cubicBezTo>
                <a:cubicBezTo>
                  <a:pt x="145533" y="3258342"/>
                  <a:pt x="146764" y="3253014"/>
                  <a:pt x="148798" y="3248569"/>
                </a:cubicBezTo>
                <a:lnTo>
                  <a:pt x="153875" y="3240571"/>
                </a:lnTo>
                <a:lnTo>
                  <a:pt x="152064" y="3234304"/>
                </a:lnTo>
                <a:cubicBezTo>
                  <a:pt x="151921" y="3210651"/>
                  <a:pt x="157125" y="3203678"/>
                  <a:pt x="151883" y="3189916"/>
                </a:cubicBezTo>
                <a:cubicBezTo>
                  <a:pt x="162778" y="3169580"/>
                  <a:pt x="152970" y="3176428"/>
                  <a:pt x="151303" y="3160960"/>
                </a:cubicBezTo>
                <a:cubicBezTo>
                  <a:pt x="149130" y="3148758"/>
                  <a:pt x="144950" y="3171160"/>
                  <a:pt x="144333" y="3159200"/>
                </a:cubicBezTo>
                <a:cubicBezTo>
                  <a:pt x="147146" y="3146263"/>
                  <a:pt x="138411" y="3146871"/>
                  <a:pt x="141850" y="3133416"/>
                </a:cubicBezTo>
                <a:cubicBezTo>
                  <a:pt x="148430" y="3136685"/>
                  <a:pt x="140574" y="3106866"/>
                  <a:pt x="146325" y="3105939"/>
                </a:cubicBezTo>
                <a:cubicBezTo>
                  <a:pt x="138103" y="3094511"/>
                  <a:pt x="148230" y="3088769"/>
                  <a:pt x="145697" y="3073552"/>
                </a:cubicBezTo>
                <a:cubicBezTo>
                  <a:pt x="142587" y="3066386"/>
                  <a:pt x="142053" y="3061216"/>
                  <a:pt x="145398" y="3054172"/>
                </a:cubicBezTo>
                <a:cubicBezTo>
                  <a:pt x="130256" y="3021162"/>
                  <a:pt x="144720" y="3034202"/>
                  <a:pt x="138898" y="3003309"/>
                </a:cubicBezTo>
                <a:cubicBezTo>
                  <a:pt x="132774" y="2976695"/>
                  <a:pt x="128800" y="2946524"/>
                  <a:pt x="114181" y="2920783"/>
                </a:cubicBezTo>
                <a:cubicBezTo>
                  <a:pt x="110039" y="2916058"/>
                  <a:pt x="108471" y="2904456"/>
                  <a:pt x="110679" y="2894872"/>
                </a:cubicBezTo>
                <a:cubicBezTo>
                  <a:pt x="111059" y="2893225"/>
                  <a:pt x="111540" y="2891698"/>
                  <a:pt x="112105" y="2890343"/>
                </a:cubicBezTo>
                <a:cubicBezTo>
                  <a:pt x="109867" y="2868089"/>
                  <a:pt x="99880" y="2786694"/>
                  <a:pt x="97261" y="2761348"/>
                </a:cubicBezTo>
                <a:cubicBezTo>
                  <a:pt x="102582" y="2759296"/>
                  <a:pt x="92979" y="2746479"/>
                  <a:pt x="96391" y="2738269"/>
                </a:cubicBezTo>
                <a:cubicBezTo>
                  <a:pt x="99385" y="2732389"/>
                  <a:pt x="97169" y="2727128"/>
                  <a:pt x="96935" y="2720986"/>
                </a:cubicBezTo>
                <a:cubicBezTo>
                  <a:pt x="99286" y="2712894"/>
                  <a:pt x="95038" y="2686502"/>
                  <a:pt x="91989" y="2679622"/>
                </a:cubicBezTo>
                <a:cubicBezTo>
                  <a:pt x="81399" y="2663179"/>
                  <a:pt x="89263" y="2625816"/>
                  <a:pt x="81148" y="2612155"/>
                </a:cubicBezTo>
                <a:cubicBezTo>
                  <a:pt x="79959" y="2607198"/>
                  <a:pt x="79477" y="2602348"/>
                  <a:pt x="79437" y="2597587"/>
                </a:cubicBezTo>
                <a:lnTo>
                  <a:pt x="80330" y="2584265"/>
                </a:lnTo>
                <a:lnTo>
                  <a:pt x="82598" y="2580478"/>
                </a:lnTo>
                <a:lnTo>
                  <a:pt x="82036" y="2572336"/>
                </a:lnTo>
                <a:cubicBezTo>
                  <a:pt x="82151" y="2571558"/>
                  <a:pt x="82268" y="2570781"/>
                  <a:pt x="82382" y="2570003"/>
                </a:cubicBezTo>
                <a:cubicBezTo>
                  <a:pt x="83051" y="2565547"/>
                  <a:pt x="83633" y="2561148"/>
                  <a:pt x="83863" y="2556795"/>
                </a:cubicBezTo>
                <a:cubicBezTo>
                  <a:pt x="72488" y="2562520"/>
                  <a:pt x="83948" y="2520705"/>
                  <a:pt x="74748" y="2532758"/>
                </a:cubicBezTo>
                <a:cubicBezTo>
                  <a:pt x="74036" y="2509832"/>
                  <a:pt x="65468" y="2527319"/>
                  <a:pt x="73635" y="2499761"/>
                </a:cubicBezTo>
                <a:cubicBezTo>
                  <a:pt x="71274" y="2470676"/>
                  <a:pt x="65249" y="2394590"/>
                  <a:pt x="60578" y="2358247"/>
                </a:cubicBezTo>
                <a:cubicBezTo>
                  <a:pt x="48098" y="2321058"/>
                  <a:pt x="51871" y="2307292"/>
                  <a:pt x="45608" y="2281700"/>
                </a:cubicBezTo>
                <a:cubicBezTo>
                  <a:pt x="42561" y="2231911"/>
                  <a:pt x="27606" y="2234675"/>
                  <a:pt x="38596" y="2212754"/>
                </a:cubicBezTo>
                <a:cubicBezTo>
                  <a:pt x="35914" y="2179358"/>
                  <a:pt x="22255" y="2208338"/>
                  <a:pt x="26682" y="2173326"/>
                </a:cubicBezTo>
                <a:cubicBezTo>
                  <a:pt x="24890" y="2172239"/>
                  <a:pt x="18217" y="2144144"/>
                  <a:pt x="16929" y="2141885"/>
                </a:cubicBezTo>
                <a:lnTo>
                  <a:pt x="8964" y="2114492"/>
                </a:lnTo>
                <a:lnTo>
                  <a:pt x="4722" y="2102024"/>
                </a:lnTo>
                <a:lnTo>
                  <a:pt x="4895" y="2098845"/>
                </a:lnTo>
                <a:lnTo>
                  <a:pt x="0" y="2078724"/>
                </a:lnTo>
                <a:lnTo>
                  <a:pt x="390" y="2078045"/>
                </a:lnTo>
                <a:cubicBezTo>
                  <a:pt x="1156" y="2076065"/>
                  <a:pt x="1510" y="2073734"/>
                  <a:pt x="1014" y="2070619"/>
                </a:cubicBezTo>
                <a:cubicBezTo>
                  <a:pt x="8491" y="2069516"/>
                  <a:pt x="3283" y="2066435"/>
                  <a:pt x="1159" y="2057342"/>
                </a:cubicBezTo>
                <a:cubicBezTo>
                  <a:pt x="12299" y="2053600"/>
                  <a:pt x="2214" y="2031320"/>
                  <a:pt x="7167" y="2021755"/>
                </a:cubicBezTo>
                <a:cubicBezTo>
                  <a:pt x="5357" y="2015157"/>
                  <a:pt x="3647" y="2008113"/>
                  <a:pt x="2116" y="2000732"/>
                </a:cubicBezTo>
                <a:lnTo>
                  <a:pt x="1347" y="1941432"/>
                </a:lnTo>
                <a:lnTo>
                  <a:pt x="10317" y="1879330"/>
                </a:lnTo>
                <a:cubicBezTo>
                  <a:pt x="10514" y="1856359"/>
                  <a:pt x="13844" y="1836468"/>
                  <a:pt x="11494" y="1817026"/>
                </a:cubicBezTo>
                <a:cubicBezTo>
                  <a:pt x="14087" y="1809129"/>
                  <a:pt x="15133" y="1801685"/>
                  <a:pt x="11255" y="1794468"/>
                </a:cubicBezTo>
                <a:cubicBezTo>
                  <a:pt x="12549" y="1773031"/>
                  <a:pt x="18087" y="1767842"/>
                  <a:pt x="13767" y="1754258"/>
                </a:cubicBezTo>
                <a:cubicBezTo>
                  <a:pt x="22727" y="1742214"/>
                  <a:pt x="19307" y="1741502"/>
                  <a:pt x="16741" y="1735842"/>
                </a:cubicBezTo>
                <a:cubicBezTo>
                  <a:pt x="16680" y="1735573"/>
                  <a:pt x="16620" y="1735303"/>
                  <a:pt x="16558" y="1735034"/>
                </a:cubicBezTo>
                <a:lnTo>
                  <a:pt x="17839" y="1733388"/>
                </a:lnTo>
                <a:lnTo>
                  <a:pt x="18432" y="1729981"/>
                </a:lnTo>
                <a:lnTo>
                  <a:pt x="18049" y="1720681"/>
                </a:lnTo>
                <a:lnTo>
                  <a:pt x="17577" y="1717183"/>
                </a:lnTo>
                <a:cubicBezTo>
                  <a:pt x="17372" y="1714774"/>
                  <a:pt x="17395" y="1713173"/>
                  <a:pt x="17585" y="1712065"/>
                </a:cubicBezTo>
                <a:lnTo>
                  <a:pt x="17691" y="1711937"/>
                </a:lnTo>
                <a:cubicBezTo>
                  <a:pt x="17627" y="1710339"/>
                  <a:pt x="17561" y="1708742"/>
                  <a:pt x="17495" y="1707144"/>
                </a:cubicBezTo>
                <a:cubicBezTo>
                  <a:pt x="16921" y="1699055"/>
                  <a:pt x="16135" y="1691182"/>
                  <a:pt x="15202" y="1683689"/>
                </a:cubicBezTo>
                <a:cubicBezTo>
                  <a:pt x="21083" y="1677353"/>
                  <a:pt x="14136" y="1649666"/>
                  <a:pt x="25222" y="1652696"/>
                </a:cubicBezTo>
                <a:cubicBezTo>
                  <a:pt x="24292" y="1642588"/>
                  <a:pt x="19689" y="1636475"/>
                  <a:pt x="26960" y="1639879"/>
                </a:cubicBezTo>
                <a:cubicBezTo>
                  <a:pt x="26863" y="1636551"/>
                  <a:pt x="27480" y="1634501"/>
                  <a:pt x="28448" y="1633033"/>
                </a:cubicBezTo>
                <a:lnTo>
                  <a:pt x="28903" y="1632608"/>
                </a:lnTo>
                <a:lnTo>
                  <a:pt x="24652" y="1592480"/>
                </a:lnTo>
                <a:lnTo>
                  <a:pt x="23913" y="1584906"/>
                </a:lnTo>
                <a:lnTo>
                  <a:pt x="22514" y="1582767"/>
                </a:lnTo>
                <a:cubicBezTo>
                  <a:pt x="21664" y="1580457"/>
                  <a:pt x="21296" y="1577147"/>
                  <a:pt x="22026" y="1571592"/>
                </a:cubicBezTo>
                <a:lnTo>
                  <a:pt x="22419" y="1570307"/>
                </a:lnTo>
                <a:lnTo>
                  <a:pt x="20346" y="1561090"/>
                </a:lnTo>
                <a:cubicBezTo>
                  <a:pt x="19389" y="1558122"/>
                  <a:pt x="18171" y="1555494"/>
                  <a:pt x="16592" y="1553366"/>
                </a:cubicBezTo>
                <a:cubicBezTo>
                  <a:pt x="25031" y="1521984"/>
                  <a:pt x="17310" y="1492373"/>
                  <a:pt x="18769" y="1458310"/>
                </a:cubicBezTo>
                <a:cubicBezTo>
                  <a:pt x="15781" y="1419813"/>
                  <a:pt x="16520" y="1400570"/>
                  <a:pt x="14180" y="1378298"/>
                </a:cubicBezTo>
                <a:cubicBezTo>
                  <a:pt x="14048" y="1374627"/>
                  <a:pt x="12975" y="1344874"/>
                  <a:pt x="17655" y="1350990"/>
                </a:cubicBezTo>
                <a:cubicBezTo>
                  <a:pt x="16842" y="1317827"/>
                  <a:pt x="20548" y="1269305"/>
                  <a:pt x="19640" y="1235237"/>
                </a:cubicBezTo>
                <a:cubicBezTo>
                  <a:pt x="30758" y="1213340"/>
                  <a:pt x="10125" y="1192318"/>
                  <a:pt x="12205" y="1169607"/>
                </a:cubicBezTo>
                <a:cubicBezTo>
                  <a:pt x="1970" y="1175819"/>
                  <a:pt x="17947" y="1119010"/>
                  <a:pt x="6396" y="1117768"/>
                </a:cubicBezTo>
                <a:lnTo>
                  <a:pt x="13079" y="1093182"/>
                </a:lnTo>
                <a:lnTo>
                  <a:pt x="15536" y="1080768"/>
                </a:lnTo>
                <a:cubicBezTo>
                  <a:pt x="16069" y="1076118"/>
                  <a:pt x="16192" y="1071115"/>
                  <a:pt x="15653" y="1065586"/>
                </a:cubicBezTo>
                <a:cubicBezTo>
                  <a:pt x="11077" y="1051984"/>
                  <a:pt x="16686" y="1030805"/>
                  <a:pt x="16347" y="1011649"/>
                </a:cubicBezTo>
                <a:lnTo>
                  <a:pt x="14930" y="1002853"/>
                </a:lnTo>
                <a:lnTo>
                  <a:pt x="17293" y="974141"/>
                </a:lnTo>
                <a:cubicBezTo>
                  <a:pt x="17406" y="958638"/>
                  <a:pt x="17518" y="943134"/>
                  <a:pt x="17632" y="927631"/>
                </a:cubicBezTo>
                <a:cubicBezTo>
                  <a:pt x="17528" y="920062"/>
                  <a:pt x="14238" y="910045"/>
                  <a:pt x="18234" y="910937"/>
                </a:cubicBezTo>
                <a:lnTo>
                  <a:pt x="16849" y="902435"/>
                </a:lnTo>
                <a:cubicBezTo>
                  <a:pt x="17539" y="899277"/>
                  <a:pt x="21627" y="895711"/>
                  <a:pt x="22373" y="891990"/>
                </a:cubicBezTo>
                <a:lnTo>
                  <a:pt x="21325" y="880111"/>
                </a:lnTo>
                <a:cubicBezTo>
                  <a:pt x="21945" y="870527"/>
                  <a:pt x="25240" y="842878"/>
                  <a:pt x="26093" y="834489"/>
                </a:cubicBezTo>
                <a:cubicBezTo>
                  <a:pt x="26209" y="832918"/>
                  <a:pt x="26326" y="831346"/>
                  <a:pt x="26443" y="829775"/>
                </a:cubicBezTo>
                <a:lnTo>
                  <a:pt x="30281" y="819512"/>
                </a:lnTo>
                <a:cubicBezTo>
                  <a:pt x="33185" y="812044"/>
                  <a:pt x="35140" y="806167"/>
                  <a:pt x="33565" y="799644"/>
                </a:cubicBezTo>
                <a:cubicBezTo>
                  <a:pt x="37315" y="788526"/>
                  <a:pt x="47825" y="780759"/>
                  <a:pt x="45021" y="764665"/>
                </a:cubicBezTo>
                <a:cubicBezTo>
                  <a:pt x="49783" y="769550"/>
                  <a:pt x="45598" y="746793"/>
                  <a:pt x="50489" y="744105"/>
                </a:cubicBezTo>
                <a:cubicBezTo>
                  <a:pt x="54427" y="742863"/>
                  <a:pt x="54075" y="735671"/>
                  <a:pt x="55528" y="730194"/>
                </a:cubicBezTo>
                <a:cubicBezTo>
                  <a:pt x="59550" y="726290"/>
                  <a:pt x="63223" y="698730"/>
                  <a:pt x="62644" y="689135"/>
                </a:cubicBezTo>
                <a:cubicBezTo>
                  <a:pt x="58641" y="662091"/>
                  <a:pt x="74836" y="640336"/>
                  <a:pt x="72053" y="618713"/>
                </a:cubicBezTo>
                <a:cubicBezTo>
                  <a:pt x="76087" y="591435"/>
                  <a:pt x="82744" y="569420"/>
                  <a:pt x="86856" y="551780"/>
                </a:cubicBezTo>
                <a:cubicBezTo>
                  <a:pt x="88575" y="548851"/>
                  <a:pt x="95382" y="516259"/>
                  <a:pt x="96726" y="512872"/>
                </a:cubicBezTo>
                <a:cubicBezTo>
                  <a:pt x="100419" y="493504"/>
                  <a:pt x="100672" y="501219"/>
                  <a:pt x="106424" y="468465"/>
                </a:cubicBezTo>
                <a:cubicBezTo>
                  <a:pt x="112311" y="440981"/>
                  <a:pt x="114701" y="412768"/>
                  <a:pt x="120891" y="382132"/>
                </a:cubicBezTo>
                <a:cubicBezTo>
                  <a:pt x="129222" y="349601"/>
                  <a:pt x="127107" y="330343"/>
                  <a:pt x="130626" y="317540"/>
                </a:cubicBezTo>
                <a:cubicBezTo>
                  <a:pt x="140831" y="290637"/>
                  <a:pt x="132678" y="282291"/>
                  <a:pt x="131710" y="241275"/>
                </a:cubicBezTo>
                <a:cubicBezTo>
                  <a:pt x="138492" y="209754"/>
                  <a:pt x="136031" y="176028"/>
                  <a:pt x="148874" y="151981"/>
                </a:cubicBezTo>
                <a:cubicBezTo>
                  <a:pt x="147745" y="148837"/>
                  <a:pt x="147032" y="145469"/>
                  <a:pt x="146614" y="141960"/>
                </a:cubicBezTo>
                <a:lnTo>
                  <a:pt x="146157" y="131693"/>
                </a:lnTo>
                <a:lnTo>
                  <a:pt x="146726" y="130743"/>
                </a:lnTo>
                <a:cubicBezTo>
                  <a:pt x="148289" y="125949"/>
                  <a:pt x="148475" y="122528"/>
                  <a:pt x="148054" y="119721"/>
                </a:cubicBezTo>
                <a:lnTo>
                  <a:pt x="147094" y="116693"/>
                </a:lnTo>
                <a:lnTo>
                  <a:pt x="147613" y="108938"/>
                </a:lnTo>
                <a:cubicBezTo>
                  <a:pt x="147601" y="103672"/>
                  <a:pt x="147590" y="98407"/>
                  <a:pt x="147578" y="93141"/>
                </a:cubicBezTo>
                <a:lnTo>
                  <a:pt x="148563" y="90672"/>
                </a:lnTo>
                <a:lnTo>
                  <a:pt x="150053" y="67604"/>
                </a:lnTo>
                <a:lnTo>
                  <a:pt x="150543" y="67517"/>
                </a:lnTo>
                <a:cubicBezTo>
                  <a:pt x="151678" y="66796"/>
                  <a:pt x="152579" y="65272"/>
                  <a:pt x="153018" y="62023"/>
                </a:cubicBezTo>
                <a:cubicBezTo>
                  <a:pt x="159234" y="70391"/>
                  <a:pt x="155928" y="61314"/>
                  <a:pt x="156674" y="50998"/>
                </a:cubicBezTo>
                <a:cubicBezTo>
                  <a:pt x="166493" y="61692"/>
                  <a:pt x="164448" y="30350"/>
                  <a:pt x="170922" y="28434"/>
                </a:cubicBezTo>
                <a:cubicBezTo>
                  <a:pt x="171248" y="20617"/>
                  <a:pt x="171772" y="12542"/>
                  <a:pt x="172528" y="4411"/>
                </a:cubicBezTo>
                <a:close/>
              </a:path>
            </a:pathLst>
          </a:custGeom>
        </p:spPr>
      </p:pic>
      <p:pic>
        <p:nvPicPr>
          <p:cNvPr id="6" name="Picture 6" descr="A picture containing text, indoor, floor, ceiling&#10;&#10;Description automatically generated">
            <a:extLst>
              <a:ext uri="{FF2B5EF4-FFF2-40B4-BE49-F238E27FC236}">
                <a16:creationId xmlns:a16="http://schemas.microsoft.com/office/drawing/2014/main" id="{9B6F77AB-274B-47EE-9DE1-850763A2C72E}"/>
              </a:ext>
            </a:extLst>
          </p:cNvPr>
          <p:cNvPicPr>
            <a:picLocks noChangeAspect="1"/>
          </p:cNvPicPr>
          <p:nvPr/>
        </p:nvPicPr>
        <p:blipFill rotWithShape="1">
          <a:blip r:embed="rId6"/>
          <a:srcRect l="14188" r="33806" b="3"/>
          <a:stretch/>
        </p:blipFill>
        <p:spPr>
          <a:xfrm>
            <a:off x="9500189" y="3429000"/>
            <a:ext cx="2691812" cy="3429000"/>
          </a:xfrm>
          <a:prstGeom prst="rect">
            <a:avLst/>
          </a:prstGeom>
        </p:spPr>
      </p:pic>
    </p:spTree>
    <p:extLst>
      <p:ext uri="{BB962C8B-B14F-4D97-AF65-F5344CB8AC3E}">
        <p14:creationId xmlns:p14="http://schemas.microsoft.com/office/powerpoint/2010/main" val="286339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91AC053-FADF-4012-AC61-D5E84F6ABE22}"/>
              </a:ext>
            </a:extLst>
          </p:cNvPr>
          <p:cNvSpPr>
            <a:spLocks noGrp="1"/>
          </p:cNvSpPr>
          <p:nvPr>
            <p:ph type="title"/>
          </p:nvPr>
        </p:nvSpPr>
        <p:spPr>
          <a:xfrm>
            <a:off x="1137036" y="548640"/>
            <a:ext cx="9543405" cy="1188720"/>
          </a:xfrm>
        </p:spPr>
        <p:txBody>
          <a:bodyPr>
            <a:normAutofit/>
          </a:bodyPr>
          <a:lstStyle/>
          <a:p>
            <a:r>
              <a:rPr lang="en-US" sz="3700">
                <a:solidFill>
                  <a:schemeClr val="tx1">
                    <a:lumMod val="85000"/>
                    <a:lumOff val="15000"/>
                  </a:schemeClr>
                </a:solidFill>
              </a:rPr>
              <a:t>Crime Prevention through Environmental Design, CPTED </a:t>
            </a:r>
          </a:p>
        </p:txBody>
      </p:sp>
      <p:sp>
        <p:nvSpPr>
          <p:cNvPr id="3" name="Content Placeholder 2">
            <a:extLst>
              <a:ext uri="{FF2B5EF4-FFF2-40B4-BE49-F238E27FC236}">
                <a16:creationId xmlns:a16="http://schemas.microsoft.com/office/drawing/2014/main" id="{7CE9CEC7-1C5F-4DB9-A846-F747A5D39E9D}"/>
              </a:ext>
            </a:extLst>
          </p:cNvPr>
          <p:cNvSpPr>
            <a:spLocks noGrp="1"/>
          </p:cNvSpPr>
          <p:nvPr>
            <p:ph idx="1"/>
          </p:nvPr>
        </p:nvSpPr>
        <p:spPr>
          <a:xfrm>
            <a:off x="2057921" y="2644125"/>
            <a:ext cx="8276026" cy="3320031"/>
          </a:xfrm>
        </p:spPr>
        <p:txBody>
          <a:bodyPr vert="horz" lIns="91440" tIns="45720" rIns="91440" bIns="45720" rtlCol="0" anchor="ctr">
            <a:noAutofit/>
          </a:bodyPr>
          <a:lstStyle/>
          <a:p>
            <a:r>
              <a:rPr lang="en-US" sz="2400">
                <a:solidFill>
                  <a:schemeClr val="tx1">
                    <a:lumMod val="85000"/>
                    <a:lumOff val="15000"/>
                  </a:schemeClr>
                </a:solidFill>
              </a:rPr>
              <a:t>CPTED method has been used since the first human settlements. Fences, walls, moats…</a:t>
            </a:r>
            <a:endParaRPr lang="en-US" sz="2400">
              <a:solidFill>
                <a:schemeClr val="tx1">
                  <a:lumMod val="85000"/>
                  <a:lumOff val="15000"/>
                </a:schemeClr>
              </a:solidFill>
              <a:cs typeface="Calibri"/>
            </a:endParaRPr>
          </a:p>
          <a:p>
            <a:r>
              <a:rPr lang="en-US" sz="2400">
                <a:solidFill>
                  <a:schemeClr val="tx1">
                    <a:lumMod val="85000"/>
                    <a:lumOff val="15000"/>
                  </a:schemeClr>
                </a:solidFill>
              </a:rPr>
              <a:t>As an urban planning strategy, it can be traced to Jane Jacobs (1961), C. Ray Jeffery (1969, 1971), and Oscar Newman (1972, 1973),</a:t>
            </a:r>
            <a:endParaRPr lang="en-US" sz="2400">
              <a:solidFill>
                <a:schemeClr val="tx1">
                  <a:lumMod val="85000"/>
                  <a:lumOff val="15000"/>
                </a:schemeClr>
              </a:solidFill>
              <a:cs typeface="Calibri"/>
            </a:endParaRPr>
          </a:p>
          <a:p>
            <a:r>
              <a:rPr lang="en-US" sz="2400">
                <a:solidFill>
                  <a:schemeClr val="tx1">
                    <a:lumMod val="85000"/>
                    <a:lumOff val="15000"/>
                  </a:schemeClr>
                </a:solidFill>
              </a:rPr>
              <a:t>Newman (1972, 1973) created the concept of </a:t>
            </a:r>
            <a:r>
              <a:rPr lang="en-US" sz="2400" i="1">
                <a:solidFill>
                  <a:schemeClr val="tx1">
                    <a:lumMod val="85000"/>
                    <a:lumOff val="15000"/>
                  </a:schemeClr>
                </a:solidFill>
              </a:rPr>
              <a:t>Defensible Space </a:t>
            </a:r>
            <a:r>
              <a:rPr lang="en-US" sz="2400">
                <a:solidFill>
                  <a:schemeClr val="tx1">
                    <a:lumMod val="85000"/>
                    <a:lumOff val="15000"/>
                  </a:schemeClr>
                </a:solidFill>
              </a:rPr>
              <a:t>which is the basis of today's</a:t>
            </a:r>
            <a:r>
              <a:rPr lang="en-US" sz="2400" i="1">
                <a:solidFill>
                  <a:schemeClr val="tx1">
                    <a:lumMod val="85000"/>
                    <a:lumOff val="15000"/>
                  </a:schemeClr>
                </a:solidFill>
              </a:rPr>
              <a:t> CPTED </a:t>
            </a:r>
            <a:r>
              <a:rPr lang="en-US" sz="2400">
                <a:solidFill>
                  <a:schemeClr val="tx1">
                    <a:lumMod val="85000"/>
                    <a:lumOff val="15000"/>
                  </a:schemeClr>
                </a:solidFill>
              </a:rPr>
              <a:t>theory. </a:t>
            </a:r>
            <a:endParaRPr lang="en-US" sz="2400">
              <a:solidFill>
                <a:schemeClr val="tx1">
                  <a:lumMod val="85000"/>
                  <a:lumOff val="15000"/>
                </a:schemeClr>
              </a:solidFill>
              <a:cs typeface="Calibri"/>
            </a:endParaRPr>
          </a:p>
          <a:p>
            <a:r>
              <a:rPr lang="en-US" sz="2400">
                <a:solidFill>
                  <a:schemeClr val="tx1">
                    <a:lumMod val="85000"/>
                    <a:lumOff val="15000"/>
                  </a:schemeClr>
                </a:solidFill>
              </a:rPr>
              <a:t>CPTED theory has been influenced by environmental and behavioral psychology architecture, urban planning, social and behavioral scientists, and crime prevention research</a:t>
            </a:r>
            <a:endParaRPr lang="en-US" sz="2400">
              <a:solidFill>
                <a:schemeClr val="tx1">
                  <a:lumMod val="85000"/>
                  <a:lumOff val="15000"/>
                </a:schemeClr>
              </a:solidFill>
              <a:cs typeface="Calibri"/>
            </a:endParaRPr>
          </a:p>
          <a:p>
            <a:endParaRPr lang="en-US" sz="2000">
              <a:solidFill>
                <a:schemeClr val="tx1">
                  <a:lumMod val="85000"/>
                  <a:lumOff val="15000"/>
                </a:schemeClr>
              </a:solidFill>
            </a:endParaRPr>
          </a:p>
        </p:txBody>
      </p:sp>
      <p:sp>
        <p:nvSpPr>
          <p:cNvPr id="32" name="Freeform: Shape 3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75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596844-DF6F-44E2-A497-48D9432C933F}"/>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The first wave of CPTED </a:t>
            </a:r>
          </a:p>
        </p:txBody>
      </p:sp>
      <p:sp>
        <p:nvSpPr>
          <p:cNvPr id="3" name="Content Placeholder 2">
            <a:extLst>
              <a:ext uri="{FF2B5EF4-FFF2-40B4-BE49-F238E27FC236}">
                <a16:creationId xmlns:a16="http://schemas.microsoft.com/office/drawing/2014/main" id="{A647E027-0AE7-46A1-A918-097166CDDCAE}"/>
              </a:ext>
            </a:extLst>
          </p:cNvPr>
          <p:cNvSpPr>
            <a:spLocks noGrp="1"/>
          </p:cNvSpPr>
          <p:nvPr>
            <p:ph idx="1"/>
          </p:nvPr>
        </p:nvSpPr>
        <p:spPr>
          <a:xfrm>
            <a:off x="1046086" y="2649591"/>
            <a:ext cx="10749402" cy="3320031"/>
          </a:xfrm>
        </p:spPr>
        <p:txBody>
          <a:bodyPr vert="horz" lIns="91440" tIns="45720" rIns="91440" bIns="45720" rtlCol="0" anchor="ctr">
            <a:noAutofit/>
          </a:bodyPr>
          <a:lstStyle/>
          <a:p>
            <a:r>
              <a:rPr lang="en-US" sz="2000">
                <a:solidFill>
                  <a:schemeClr val="tx1">
                    <a:lumMod val="85000"/>
                    <a:lumOff val="15000"/>
                  </a:schemeClr>
                </a:solidFill>
              </a:rPr>
              <a:t>CPTED focuses on the interplay of physical environment and human behavior.</a:t>
            </a:r>
            <a:endParaRPr lang="en-US" sz="2000">
              <a:solidFill>
                <a:schemeClr val="tx1">
                  <a:lumMod val="85000"/>
                  <a:lumOff val="15000"/>
                </a:schemeClr>
              </a:solidFill>
              <a:cs typeface="Calibri"/>
            </a:endParaRPr>
          </a:p>
          <a:p>
            <a:r>
              <a:rPr lang="en-US" sz="2000">
                <a:solidFill>
                  <a:schemeClr val="tx1">
                    <a:lumMod val="85000"/>
                    <a:lumOff val="15000"/>
                  </a:schemeClr>
                </a:solidFill>
              </a:rPr>
              <a:t>It observes how environmental cues affect behavior and seek to decode these meanings. And how built environment influences people's behavior and what makes “legitime users” feel safe and what can discourage illegitimate users from doing undesirable acts. </a:t>
            </a:r>
            <a:endParaRPr lang="en-US" sz="2000">
              <a:solidFill>
                <a:schemeClr val="tx1">
                  <a:lumMod val="85000"/>
                  <a:lumOff val="15000"/>
                </a:schemeClr>
              </a:solidFill>
              <a:cs typeface="Calibri"/>
            </a:endParaRPr>
          </a:p>
          <a:p>
            <a:r>
              <a:rPr lang="en-US" sz="2000">
                <a:solidFill>
                  <a:schemeClr val="tx1">
                    <a:lumMod val="85000"/>
                    <a:lumOff val="15000"/>
                  </a:schemeClr>
                </a:solidFill>
              </a:rPr>
              <a:t>Strives to create security without labor intensive procedures. </a:t>
            </a:r>
            <a:endParaRPr lang="en-US" sz="2000">
              <a:solidFill>
                <a:schemeClr val="tx1">
                  <a:lumMod val="85000"/>
                  <a:lumOff val="15000"/>
                </a:schemeClr>
              </a:solidFill>
              <a:cs typeface="Calibri"/>
            </a:endParaRPr>
          </a:p>
          <a:p>
            <a:r>
              <a:rPr lang="en-US" sz="2000">
                <a:solidFill>
                  <a:schemeClr val="tx1">
                    <a:lumMod val="85000"/>
                    <a:lumOff val="15000"/>
                  </a:schemeClr>
                </a:solidFill>
              </a:rPr>
              <a:t>It is based on </a:t>
            </a:r>
            <a:r>
              <a:rPr lang="en-US" sz="2000" b="1">
                <a:solidFill>
                  <a:schemeClr val="tx1">
                    <a:lumMod val="85000"/>
                    <a:lumOff val="15000"/>
                  </a:schemeClr>
                </a:solidFill>
              </a:rPr>
              <a:t>seven key strategies</a:t>
            </a:r>
            <a:r>
              <a:rPr lang="en-US" sz="2000">
                <a:solidFill>
                  <a:schemeClr val="tx1">
                    <a:lumMod val="85000"/>
                    <a:lumOff val="15000"/>
                  </a:schemeClr>
                </a:solidFill>
              </a:rPr>
              <a:t>: territorial reinforcement, surveillance, image, access control, legitimate activity support, and target hardening (Newman, 1971,1973)</a:t>
            </a:r>
            <a:endParaRPr lang="en-US" sz="2000">
              <a:solidFill>
                <a:schemeClr val="tx1">
                  <a:lumMod val="85000"/>
                  <a:lumOff val="15000"/>
                </a:schemeClr>
              </a:solidFill>
              <a:cs typeface="Calibri"/>
            </a:endParaRPr>
          </a:p>
          <a:p>
            <a:r>
              <a:rPr lang="en-US" sz="2000">
                <a:solidFill>
                  <a:schemeClr val="tx1">
                    <a:lumMod val="85000"/>
                    <a:lumOff val="15000"/>
                  </a:schemeClr>
                </a:solidFill>
              </a:rPr>
              <a:t>CPTED seeks to optimize opportunities for surveillance, clearly define boundaries and create and maintain a positive ‘‘image’’ using the design and management of the built environment in order to reduce the number of opportunities for criminal activity.</a:t>
            </a:r>
            <a:endParaRPr lang="en-US" sz="2000">
              <a:solidFill>
                <a:schemeClr val="tx1">
                  <a:lumMod val="85000"/>
                  <a:lumOff val="15000"/>
                </a:schemeClr>
              </a:solidFill>
              <a:cs typeface="Calibri"/>
            </a:endParaRPr>
          </a:p>
          <a:p>
            <a:endParaRPr lang="en-US" sz="170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067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74F972-DFC2-4034-A799-9E517025E4D5}"/>
              </a:ext>
            </a:extLst>
          </p:cNvPr>
          <p:cNvSpPr>
            <a:spLocks noGrp="1"/>
          </p:cNvSpPr>
          <p:nvPr>
            <p:ph type="title"/>
          </p:nvPr>
        </p:nvSpPr>
        <p:spPr>
          <a:xfrm>
            <a:off x="1137034" y="419100"/>
            <a:ext cx="4784796" cy="1330840"/>
          </a:xfrm>
        </p:spPr>
        <p:txBody>
          <a:bodyPr>
            <a:normAutofit/>
          </a:bodyPr>
          <a:lstStyle/>
          <a:p>
            <a:r>
              <a:rPr lang="fi-FI" sz="4000" err="1"/>
              <a:t>The</a:t>
            </a:r>
            <a:r>
              <a:rPr lang="fi-FI" sz="4000"/>
              <a:t> </a:t>
            </a:r>
            <a:r>
              <a:rPr lang="fi-FI" sz="4000" err="1"/>
              <a:t>second</a:t>
            </a:r>
            <a:r>
              <a:rPr lang="fi-FI" sz="4000"/>
              <a:t> </a:t>
            </a:r>
            <a:r>
              <a:rPr lang="en-US" sz="4000"/>
              <a:t>wave</a:t>
            </a:r>
            <a:r>
              <a:rPr lang="fi-FI" sz="4000"/>
              <a:t> of CPTED</a:t>
            </a:r>
            <a:endParaRPr lang="en-US" sz="4000"/>
          </a:p>
        </p:txBody>
      </p:sp>
      <p:sp>
        <p:nvSpPr>
          <p:cNvPr id="3" name="Content Placeholder 2">
            <a:extLst>
              <a:ext uri="{FF2B5EF4-FFF2-40B4-BE49-F238E27FC236}">
                <a16:creationId xmlns:a16="http://schemas.microsoft.com/office/drawing/2014/main" id="{B980B323-0C47-4A42-8170-8502C537B1F1}"/>
              </a:ext>
            </a:extLst>
          </p:cNvPr>
          <p:cNvSpPr>
            <a:spLocks noGrp="1"/>
          </p:cNvSpPr>
          <p:nvPr>
            <p:ph idx="1"/>
          </p:nvPr>
        </p:nvSpPr>
        <p:spPr>
          <a:xfrm>
            <a:off x="958440" y="1872633"/>
            <a:ext cx="4438036" cy="3908585"/>
          </a:xfrm>
        </p:spPr>
        <p:txBody>
          <a:bodyPr vert="horz" lIns="91440" tIns="45720" rIns="91440" bIns="45720" rtlCol="0" anchor="t">
            <a:noAutofit/>
          </a:bodyPr>
          <a:lstStyle/>
          <a:p>
            <a:r>
              <a:rPr lang="en-US" sz="2000"/>
              <a:t>It emerged as a critique of the first wave of CPTED since it was seen as physically deterministic and that it neglected important social factors. </a:t>
            </a:r>
            <a:endParaRPr lang="en-US" sz="2000">
              <a:cs typeface="Calibri"/>
            </a:endParaRPr>
          </a:p>
          <a:p>
            <a:r>
              <a:rPr lang="en-US" sz="2000"/>
              <a:t>Increased significance of social dimensions. </a:t>
            </a:r>
            <a:endParaRPr lang="en-US" sz="2000">
              <a:cs typeface="Calibri"/>
            </a:endParaRPr>
          </a:p>
          <a:p>
            <a:r>
              <a:rPr lang="en-US" sz="2000"/>
              <a:t>The concepts goes beyond architectural design to include social programming and community participation in order to encourage community self-policing.</a:t>
            </a:r>
            <a:endParaRPr lang="en-US" sz="2000">
              <a:cs typeface="Calibri"/>
            </a:endParaRPr>
          </a:p>
          <a:p>
            <a:r>
              <a:rPr lang="en-US" sz="2000" b="1"/>
              <a:t>Four key concepts</a:t>
            </a:r>
            <a:r>
              <a:rPr lang="en-US" sz="2000"/>
              <a:t>: social cohesion, community connectivity, community culture, and threshold capacity (Saville and Cleveland 1997).</a:t>
            </a:r>
            <a:endParaRPr lang="en-US" sz="2000">
              <a:cs typeface="Calibri"/>
            </a:endParaRPr>
          </a:p>
        </p:txBody>
      </p:sp>
      <p:pic>
        <p:nvPicPr>
          <p:cNvPr id="4" name="Picture 4" descr="A picture containing text, device&#10;&#10;Description automatically generated">
            <a:extLst>
              <a:ext uri="{FF2B5EF4-FFF2-40B4-BE49-F238E27FC236}">
                <a16:creationId xmlns:a16="http://schemas.microsoft.com/office/drawing/2014/main" id="{5D3F01AC-3848-4349-94ED-B7A19DC9C3DD}"/>
              </a:ext>
            </a:extLst>
          </p:cNvPr>
          <p:cNvPicPr>
            <a:picLocks noChangeAspect="1"/>
          </p:cNvPicPr>
          <p:nvPr/>
        </p:nvPicPr>
        <p:blipFill>
          <a:blip r:embed="rId3"/>
          <a:stretch>
            <a:fillRect/>
          </a:stretch>
        </p:blipFill>
        <p:spPr>
          <a:xfrm>
            <a:off x="6880610" y="1089049"/>
            <a:ext cx="4737650" cy="4702117"/>
          </a:xfrm>
          <a:prstGeom prst="rect">
            <a:avLst/>
          </a:prstGeom>
        </p:spPr>
      </p:pic>
      <p:sp>
        <p:nvSpPr>
          <p:cNvPr id="5" name="TextBox 4">
            <a:extLst>
              <a:ext uri="{FF2B5EF4-FFF2-40B4-BE49-F238E27FC236}">
                <a16:creationId xmlns:a16="http://schemas.microsoft.com/office/drawing/2014/main" id="{F56CFEDD-D117-4F0E-98BC-24779B15D0CC}"/>
              </a:ext>
            </a:extLst>
          </p:cNvPr>
          <p:cNvSpPr txBox="1"/>
          <p:nvPr/>
        </p:nvSpPr>
        <p:spPr>
          <a:xfrm>
            <a:off x="8331994" y="6284119"/>
            <a:ext cx="36957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Photo: Paul Cozens 2014 &lt;https://www.cpted.net/resources/Documents/ICA%20Resources/Conferences/2014%20Regional%20Conference%20-%20Adelaide,%20Australia/Paul%20Cozens.pdf&gt;</a:t>
            </a:r>
          </a:p>
        </p:txBody>
      </p:sp>
    </p:spTree>
    <p:extLst>
      <p:ext uri="{BB962C8B-B14F-4D97-AF65-F5344CB8AC3E}">
        <p14:creationId xmlns:p14="http://schemas.microsoft.com/office/powerpoint/2010/main" val="422404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3">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2" descr="Table, timeline&#10;&#10;Description automatically generated">
            <a:extLst>
              <a:ext uri="{FF2B5EF4-FFF2-40B4-BE49-F238E27FC236}">
                <a16:creationId xmlns:a16="http://schemas.microsoft.com/office/drawing/2014/main" id="{9504D4EC-5E55-4D51-BCCC-3B80C3A6DF27}"/>
              </a:ext>
            </a:extLst>
          </p:cNvPr>
          <p:cNvPicPr>
            <a:picLocks noChangeAspect="1"/>
          </p:cNvPicPr>
          <p:nvPr/>
        </p:nvPicPr>
        <p:blipFill rotWithShape="1">
          <a:blip r:embed="rId2"/>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399430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465E4C-97A8-447F-B3D9-FA9775206132}"/>
              </a:ext>
            </a:extLst>
          </p:cNvPr>
          <p:cNvSpPr/>
          <p:nvPr/>
        </p:nvSpPr>
        <p:spPr>
          <a:xfrm>
            <a:off x="227875" y="1588346"/>
            <a:ext cx="7097674" cy="794857"/>
          </a:xfrm>
          <a:prstGeom prst="rect">
            <a:avLst/>
          </a:prstGeom>
          <a:solidFill>
            <a:schemeClr val="bg1">
              <a:lumMod val="95000"/>
            </a:schemeClr>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733B34-CC3F-4FA0-946A-791EFD5988B2}"/>
              </a:ext>
            </a:extLst>
          </p:cNvPr>
          <p:cNvSpPr>
            <a:spLocks noGrp="1"/>
          </p:cNvSpPr>
          <p:nvPr>
            <p:ph type="title"/>
          </p:nvPr>
        </p:nvSpPr>
        <p:spPr>
          <a:xfrm>
            <a:off x="1688654" y="510786"/>
            <a:ext cx="6719979" cy="1268055"/>
          </a:xfrm>
        </p:spPr>
        <p:txBody>
          <a:bodyPr>
            <a:normAutofit fontScale="90000"/>
          </a:bodyPr>
          <a:lstStyle/>
          <a:p>
            <a:r>
              <a:rPr lang="en-US" sz="3600">
                <a:latin typeface="Calibri Light"/>
                <a:cs typeface="Calibri Light"/>
              </a:rPr>
              <a:t>Case study 1 - </a:t>
            </a:r>
            <a:r>
              <a:rPr lang="en-US" sz="3600" err="1">
                <a:latin typeface="Calibri Light"/>
                <a:cs typeface="Calibri Light"/>
              </a:rPr>
              <a:t>Superkilen</a:t>
            </a:r>
            <a:r>
              <a:rPr lang="en-US" sz="3600">
                <a:latin typeface="Calibri Light"/>
                <a:ea typeface="+mj-lt"/>
                <a:cs typeface="+mj-lt"/>
              </a:rPr>
              <a:t>, Nørrebro</a:t>
            </a:r>
            <a:r>
              <a:rPr lang="en-US" sz="3600">
                <a:latin typeface="Calibri Light"/>
                <a:cs typeface="Calibri Light"/>
              </a:rPr>
              <a:t> Denmark </a:t>
            </a:r>
            <a:br>
              <a:rPr lang="en-US" sz="4000">
                <a:latin typeface="Calibri Light"/>
                <a:cs typeface="Calibri Light"/>
              </a:rPr>
            </a:br>
            <a:br>
              <a:rPr lang="en-US" sz="1200">
                <a:cs typeface="Calibri Light"/>
              </a:rPr>
            </a:br>
            <a:r>
              <a:rPr lang="en-US" sz="1200">
                <a:cs typeface="Calibri Light"/>
              </a:rPr>
              <a:t>   </a:t>
            </a:r>
            <a:br>
              <a:rPr lang="en-US" sz="1200">
                <a:cs typeface="Calibri Light"/>
              </a:rPr>
            </a:br>
            <a:endParaRPr lang="en-US" sz="1200">
              <a:cs typeface="Calibri Light"/>
            </a:endParaRPr>
          </a:p>
        </p:txBody>
      </p:sp>
      <p:sp>
        <p:nvSpPr>
          <p:cNvPr id="9" name="TextBox 8">
            <a:extLst>
              <a:ext uri="{FF2B5EF4-FFF2-40B4-BE49-F238E27FC236}">
                <a16:creationId xmlns:a16="http://schemas.microsoft.com/office/drawing/2014/main" id="{BAAE2A17-19BA-4AEC-A4F9-A887E0791F18}"/>
              </a:ext>
            </a:extLst>
          </p:cNvPr>
          <p:cNvSpPr txBox="1"/>
          <p:nvPr/>
        </p:nvSpPr>
        <p:spPr>
          <a:xfrm>
            <a:off x="5118924" y="5602880"/>
            <a:ext cx="207588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ea typeface="+mn-lt"/>
                <a:cs typeface="+mn-lt"/>
              </a:rPr>
              <a:t>THE RED SQUARE</a:t>
            </a:r>
            <a:r>
              <a:rPr lang="en-US" sz="1200">
                <a:latin typeface="Calibri"/>
                <a:ea typeface="+mn-lt"/>
                <a:cs typeface="+mn-lt"/>
              </a:rPr>
              <a:t> </a:t>
            </a:r>
          </a:p>
          <a:p>
            <a:r>
              <a:rPr lang="en-US" sz="1200" b="1">
                <a:latin typeface="Calibri"/>
                <a:cs typeface="Calibri" panose="020F0502020204030204"/>
              </a:rPr>
              <a:t>Market/culture/sport</a:t>
            </a:r>
            <a:endParaRPr lang="en-US" sz="1400">
              <a:latin typeface="Calibri"/>
              <a:cs typeface="Calibri" panose="020F0502020204030204"/>
            </a:endParaRPr>
          </a:p>
          <a:p>
            <a:r>
              <a:rPr lang="en-US" sz="1200">
                <a:latin typeface="Calibri"/>
                <a:cs typeface="Calibri" panose="020F0502020204030204"/>
              </a:rPr>
              <a:t>Meeting through physical activities and games.</a:t>
            </a:r>
            <a:r>
              <a:rPr lang="en-US" sz="1400">
                <a:latin typeface="Calibri"/>
                <a:cs typeface="Calibri" panose="020F0502020204030204"/>
              </a:rPr>
              <a:t> </a:t>
            </a:r>
          </a:p>
        </p:txBody>
      </p:sp>
      <p:sp>
        <p:nvSpPr>
          <p:cNvPr id="11" name="TextBox 10">
            <a:extLst>
              <a:ext uri="{FF2B5EF4-FFF2-40B4-BE49-F238E27FC236}">
                <a16:creationId xmlns:a16="http://schemas.microsoft.com/office/drawing/2014/main" id="{57CB9C4A-B264-4A12-8D29-91D1ABA9686C}"/>
              </a:ext>
            </a:extLst>
          </p:cNvPr>
          <p:cNvSpPr txBox="1"/>
          <p:nvPr/>
        </p:nvSpPr>
        <p:spPr>
          <a:xfrm>
            <a:off x="5098617" y="4307589"/>
            <a:ext cx="1834591"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ea typeface="+mn-lt"/>
                <a:cs typeface="+mn-lt"/>
              </a:rPr>
              <a:t>THE BLACK MARKET</a:t>
            </a:r>
          </a:p>
          <a:p>
            <a:r>
              <a:rPr lang="en-US" sz="1200" b="1">
                <a:latin typeface="Calibri"/>
                <a:ea typeface="+mn-lt"/>
                <a:cs typeface="+mn-lt"/>
              </a:rPr>
              <a:t>Urban living room</a:t>
            </a:r>
            <a:endParaRPr lang="en-US" sz="1200">
              <a:latin typeface="Calibri"/>
              <a:ea typeface="+mn-lt"/>
              <a:cs typeface="+mn-lt"/>
            </a:endParaRPr>
          </a:p>
          <a:p>
            <a:r>
              <a:rPr lang="en-US" sz="1200">
                <a:latin typeface="Calibri"/>
                <a:ea typeface="+mn-lt"/>
                <a:cs typeface="+mn-lt"/>
              </a:rPr>
              <a:t>Locals meet around diverse set of Urban objects from around the world.</a:t>
            </a:r>
            <a:endParaRPr lang="en-US" sz="1200">
              <a:latin typeface="Calibri"/>
              <a:cs typeface="Calibri"/>
            </a:endParaRPr>
          </a:p>
        </p:txBody>
      </p:sp>
      <p:sp>
        <p:nvSpPr>
          <p:cNvPr id="13" name="TextBox 12">
            <a:extLst>
              <a:ext uri="{FF2B5EF4-FFF2-40B4-BE49-F238E27FC236}">
                <a16:creationId xmlns:a16="http://schemas.microsoft.com/office/drawing/2014/main" id="{ABDCF87E-2CF3-49AF-A474-1370A26D872A}"/>
              </a:ext>
            </a:extLst>
          </p:cNvPr>
          <p:cNvSpPr txBox="1"/>
          <p:nvPr/>
        </p:nvSpPr>
        <p:spPr>
          <a:xfrm>
            <a:off x="5098616" y="2911797"/>
            <a:ext cx="192175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ea typeface="+mn-lt"/>
                <a:cs typeface="+mn-lt"/>
              </a:rPr>
              <a:t>THE GREEN PARK</a:t>
            </a:r>
          </a:p>
          <a:p>
            <a:r>
              <a:rPr lang="en-US" sz="1200" b="1">
                <a:latin typeface="Calibri"/>
                <a:ea typeface="+mn-lt"/>
                <a:cs typeface="+mn-lt"/>
              </a:rPr>
              <a:t>Sport/play</a:t>
            </a:r>
            <a:endParaRPr lang="en-US" sz="1400">
              <a:latin typeface="Calibri"/>
              <a:ea typeface="+mn-lt"/>
              <a:cs typeface="+mn-lt"/>
            </a:endParaRPr>
          </a:p>
          <a:p>
            <a:r>
              <a:rPr lang="en-US" sz="1200">
                <a:latin typeface="Calibri"/>
                <a:ea typeface="+mn-lt"/>
                <a:cs typeface="+mn-lt"/>
              </a:rPr>
              <a:t>A natural gathering spot for local young people trough different possibilities for sport and play.</a:t>
            </a:r>
            <a:r>
              <a:rPr lang="en-US" sz="1400">
                <a:latin typeface="Calibri"/>
                <a:ea typeface="+mn-lt"/>
                <a:cs typeface="+mn-lt"/>
              </a:rPr>
              <a:t> </a:t>
            </a:r>
            <a:endParaRPr lang="en-US" sz="1400">
              <a:latin typeface="Calibri"/>
              <a:cs typeface="Calibri"/>
            </a:endParaRPr>
          </a:p>
          <a:p>
            <a:endParaRPr lang="en-US" sz="1400"/>
          </a:p>
        </p:txBody>
      </p:sp>
      <p:cxnSp>
        <p:nvCxnSpPr>
          <p:cNvPr id="14" name="Straight Arrow Connector 13">
            <a:extLst>
              <a:ext uri="{FF2B5EF4-FFF2-40B4-BE49-F238E27FC236}">
                <a16:creationId xmlns:a16="http://schemas.microsoft.com/office/drawing/2014/main" id="{B2835A7C-BE12-427C-8289-85FF3053749F}"/>
              </a:ext>
            </a:extLst>
          </p:cNvPr>
          <p:cNvCxnSpPr>
            <a:cxnSpLocks/>
          </p:cNvCxnSpPr>
          <p:nvPr/>
        </p:nvCxnSpPr>
        <p:spPr>
          <a:xfrm>
            <a:off x="6481220" y="3065557"/>
            <a:ext cx="2239890" cy="62580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E45D942-A0EE-4874-9C15-888D46C75DB0}"/>
              </a:ext>
            </a:extLst>
          </p:cNvPr>
          <p:cNvSpPr txBox="1"/>
          <p:nvPr/>
        </p:nvSpPr>
        <p:spPr>
          <a:xfrm>
            <a:off x="286549" y="2349962"/>
            <a:ext cx="3273583" cy="70480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a:latin typeface="Calibri Light"/>
              <a:ea typeface="+mn-lt"/>
              <a:cs typeface="+mn-lt"/>
            </a:endParaRPr>
          </a:p>
          <a:p>
            <a:r>
              <a:rPr lang="en-US" sz="1600" b="1">
                <a:latin typeface="Calibri"/>
                <a:ea typeface="+mn-lt"/>
                <a:cs typeface="+mn-lt"/>
              </a:rPr>
              <a:t>How? </a:t>
            </a:r>
            <a:endParaRPr lang="en-US" sz="1600">
              <a:latin typeface="Calibri"/>
              <a:cs typeface="Calibri"/>
            </a:endParaRPr>
          </a:p>
          <a:p>
            <a:endParaRPr lang="en-US" sz="1600" b="1">
              <a:latin typeface="Calibri"/>
              <a:cs typeface="Calibri" panose="020F0502020204030204"/>
            </a:endParaRPr>
          </a:p>
          <a:p>
            <a:r>
              <a:rPr lang="en-US" sz="1400" b="1">
                <a:latin typeface="Calibri"/>
                <a:cs typeface="Calibri" panose="020F0502020204030204"/>
              </a:rPr>
              <a:t>Ability to modify one´s living environment</a:t>
            </a:r>
          </a:p>
          <a:p>
            <a:r>
              <a:rPr lang="en-US" sz="1400">
                <a:latin typeface="Calibri"/>
                <a:cs typeface="Calibri" panose="020F0502020204030204"/>
              </a:rPr>
              <a:t>- Inclusion</a:t>
            </a:r>
            <a:r>
              <a:rPr lang="en-US" sz="1400">
                <a:latin typeface="Calibri"/>
                <a:ea typeface="+mn-lt"/>
                <a:cs typeface="+mn-lt"/>
              </a:rPr>
              <a:t> of the diverse community of users: Future residents were able to participate in the design process.</a:t>
            </a:r>
            <a:endParaRPr lang="en-US" sz="1400">
              <a:latin typeface="Calibri"/>
              <a:cs typeface="Calibri" panose="020F0502020204030204"/>
            </a:endParaRPr>
          </a:p>
          <a:p>
            <a:endParaRPr lang="en-US" sz="1400">
              <a:latin typeface="Calibri"/>
              <a:cs typeface="Calibri" panose="020F0502020204030204"/>
            </a:endParaRPr>
          </a:p>
          <a:p>
            <a:r>
              <a:rPr lang="en-US" sz="1400" b="1">
                <a:latin typeface="Calibri"/>
                <a:cs typeface="Calibri" panose="020F0502020204030204"/>
              </a:rPr>
              <a:t> A strong community </a:t>
            </a:r>
            <a:endParaRPr lang="en-US" sz="1400">
              <a:ea typeface="+mn-lt"/>
              <a:cs typeface="+mn-lt"/>
            </a:endParaRPr>
          </a:p>
          <a:p>
            <a:r>
              <a:rPr lang="en-US" sz="1400">
                <a:latin typeface="Calibri"/>
                <a:cs typeface="Calibri" panose="020F0502020204030204"/>
              </a:rPr>
              <a:t>- Use of color and public art in spaces that promote social interaction and engagement. </a:t>
            </a:r>
            <a:endParaRPr lang="en-US" sz="1400">
              <a:ea typeface="+mn-lt"/>
              <a:cs typeface="+mn-lt"/>
            </a:endParaRPr>
          </a:p>
          <a:p>
            <a:endParaRPr lang="en-US" sz="1400">
              <a:ea typeface="+mn-lt"/>
              <a:cs typeface="+mn-lt"/>
            </a:endParaRPr>
          </a:p>
          <a:p>
            <a:r>
              <a:rPr lang="en-US" sz="1400">
                <a:latin typeface="Calibri"/>
                <a:cs typeface="Calibri" panose="020F0502020204030204"/>
              </a:rPr>
              <a:t>-  99 objects from 59 different countries share an urban space as expression and celebration of the diversity existing in the neighborhood.</a:t>
            </a:r>
            <a:endParaRPr lang="en-US" sz="1400">
              <a:ea typeface="+mn-lt"/>
              <a:cs typeface="+mn-lt"/>
            </a:endParaRPr>
          </a:p>
          <a:p>
            <a:endParaRPr lang="en-US" sz="1400">
              <a:ea typeface="+mn-lt"/>
              <a:cs typeface="+mn-lt"/>
            </a:endParaRPr>
          </a:p>
          <a:p>
            <a:endParaRPr lang="en-US" sz="1400">
              <a:latin typeface="Calibri"/>
              <a:cs typeface="Calibri" panose="020F0502020204030204"/>
            </a:endParaRPr>
          </a:p>
          <a:p>
            <a:endParaRPr lang="en-US" sz="1400">
              <a:latin typeface="Calibri"/>
              <a:cs typeface="Calibri" panose="020F0502020204030204"/>
            </a:endParaRPr>
          </a:p>
          <a:p>
            <a:endParaRPr lang="en-US" sz="1400">
              <a:latin typeface="Calibri"/>
              <a:cs typeface="Calibri" panose="020F0502020204030204"/>
            </a:endParaRPr>
          </a:p>
          <a:p>
            <a:endParaRPr lang="en-US" sz="1200">
              <a:latin typeface="Calibri Light"/>
              <a:cs typeface="Calibri" panose="020F0502020204030204"/>
            </a:endParaRPr>
          </a:p>
          <a:p>
            <a:endParaRPr lang="en-US" sz="1400" b="1">
              <a:latin typeface="Calibri Light"/>
              <a:cs typeface="Calibri" panose="020F0502020204030204"/>
            </a:endParaRPr>
          </a:p>
          <a:p>
            <a:endParaRPr lang="en-US" sz="1400" b="1">
              <a:latin typeface="Calibri Light"/>
              <a:cs typeface="Calibri" panose="020F0502020204030204"/>
            </a:endParaRPr>
          </a:p>
          <a:p>
            <a:endParaRPr lang="en-US" sz="1200">
              <a:latin typeface="Calibri Light"/>
              <a:cs typeface="Calibri" panose="020F0502020204030204"/>
            </a:endParaRPr>
          </a:p>
          <a:p>
            <a:endParaRPr lang="en-US" sz="1200">
              <a:latin typeface="Calibri Light"/>
              <a:cs typeface="Calibri" panose="020F0502020204030204"/>
            </a:endParaRPr>
          </a:p>
          <a:p>
            <a:endParaRPr lang="en-US" sz="1200">
              <a:latin typeface="Calibri Light"/>
              <a:cs typeface="Calibri" panose="020F0502020204030204"/>
            </a:endParaRPr>
          </a:p>
          <a:p>
            <a:endParaRPr lang="en-US" sz="1600">
              <a:cs typeface="Calibri" panose="020F0502020204030204"/>
            </a:endParaRPr>
          </a:p>
          <a:p>
            <a:endParaRPr lang="en-US" sz="1600">
              <a:cs typeface="Calibri" panose="020F0502020204030204"/>
            </a:endParaRPr>
          </a:p>
          <a:p>
            <a:endParaRPr lang="en-US">
              <a:cs typeface="Calibri" panose="020F0502020204030204"/>
            </a:endParaRPr>
          </a:p>
        </p:txBody>
      </p:sp>
      <p:sp>
        <p:nvSpPr>
          <p:cNvPr id="7" name="TextBox 6">
            <a:extLst>
              <a:ext uri="{FF2B5EF4-FFF2-40B4-BE49-F238E27FC236}">
                <a16:creationId xmlns:a16="http://schemas.microsoft.com/office/drawing/2014/main" id="{BD17E4B6-BB64-4847-BBCF-3ED5AA08CF13}"/>
              </a:ext>
            </a:extLst>
          </p:cNvPr>
          <p:cNvSpPr txBox="1"/>
          <p:nvPr/>
        </p:nvSpPr>
        <p:spPr>
          <a:xfrm>
            <a:off x="445393" y="1719304"/>
            <a:ext cx="65139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Calibr light"/>
                <a:cs typeface="Segoe UI"/>
              </a:rPr>
              <a:t>Challenge:</a:t>
            </a:r>
            <a:r>
              <a:rPr lang="en-US" sz="1400">
                <a:latin typeface="Calibr light"/>
                <a:cs typeface="Segoe UI"/>
              </a:rPr>
              <a:t> One of the most socially challenged neighborhoods in Denmark ​</a:t>
            </a:r>
          </a:p>
          <a:p>
            <a:r>
              <a:rPr lang="en-US" sz="1400">
                <a:latin typeface="Calibr light"/>
                <a:cs typeface="Segoe UI"/>
              </a:rPr>
              <a:t>​</a:t>
            </a:r>
            <a:r>
              <a:rPr lang="en-US" sz="1400" b="1">
                <a:latin typeface="Calibr light"/>
                <a:cs typeface="Segoe UI"/>
              </a:rPr>
              <a:t>Solution:</a:t>
            </a:r>
            <a:r>
              <a:rPr lang="en-US" sz="1400">
                <a:latin typeface="Calibr light"/>
                <a:cs typeface="Segoe UI"/>
              </a:rPr>
              <a:t>  To create an urban space with a strong identity and communality  </a:t>
            </a:r>
          </a:p>
        </p:txBody>
      </p:sp>
      <p:pic>
        <p:nvPicPr>
          <p:cNvPr id="16" name="Picture 16" descr="An aerial view of a city&#10;&#10;Description automatically generated">
            <a:extLst>
              <a:ext uri="{FF2B5EF4-FFF2-40B4-BE49-F238E27FC236}">
                <a16:creationId xmlns:a16="http://schemas.microsoft.com/office/drawing/2014/main" id="{0771B2F5-E95D-4D85-837F-4010865BC65A}"/>
              </a:ext>
            </a:extLst>
          </p:cNvPr>
          <p:cNvPicPr>
            <a:picLocks noChangeAspect="1"/>
          </p:cNvPicPr>
          <p:nvPr/>
        </p:nvPicPr>
        <p:blipFill>
          <a:blip r:embed="rId3"/>
          <a:stretch>
            <a:fillRect/>
          </a:stretch>
        </p:blipFill>
        <p:spPr>
          <a:xfrm>
            <a:off x="7644632" y="365206"/>
            <a:ext cx="4162373" cy="6233442"/>
          </a:xfrm>
          <a:prstGeom prst="rect">
            <a:avLst/>
          </a:prstGeom>
        </p:spPr>
      </p:pic>
      <p:pic>
        <p:nvPicPr>
          <p:cNvPr id="3" name="Picture 3" descr="Diagram, engineering drawing&#10;&#10;Description automatically generated">
            <a:extLst>
              <a:ext uri="{FF2B5EF4-FFF2-40B4-BE49-F238E27FC236}">
                <a16:creationId xmlns:a16="http://schemas.microsoft.com/office/drawing/2014/main" id="{6E855AA9-7EE8-43B7-B777-A0DA60C48415}"/>
              </a:ext>
            </a:extLst>
          </p:cNvPr>
          <p:cNvPicPr>
            <a:picLocks noChangeAspect="1"/>
          </p:cNvPicPr>
          <p:nvPr/>
        </p:nvPicPr>
        <p:blipFill>
          <a:blip r:embed="rId4"/>
          <a:stretch>
            <a:fillRect/>
          </a:stretch>
        </p:blipFill>
        <p:spPr>
          <a:xfrm rot="16200000">
            <a:off x="2229323" y="3720453"/>
            <a:ext cx="3976912" cy="1569444"/>
          </a:xfrm>
          <a:prstGeom prst="rect">
            <a:avLst/>
          </a:prstGeom>
        </p:spPr>
      </p:pic>
      <p:cxnSp>
        <p:nvCxnSpPr>
          <p:cNvPr id="10" name="Straight Arrow Connector 9">
            <a:extLst>
              <a:ext uri="{FF2B5EF4-FFF2-40B4-BE49-F238E27FC236}">
                <a16:creationId xmlns:a16="http://schemas.microsoft.com/office/drawing/2014/main" id="{B5A0C8C3-4012-4291-95E1-1DA667FB6D70}"/>
              </a:ext>
            </a:extLst>
          </p:cNvPr>
          <p:cNvCxnSpPr/>
          <p:nvPr/>
        </p:nvCxnSpPr>
        <p:spPr>
          <a:xfrm>
            <a:off x="6673497" y="5755028"/>
            <a:ext cx="2717176" cy="4398"/>
          </a:xfrm>
          <a:prstGeom prst="straightConnector1">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E882F7E-E404-4F7B-9480-3F02EA1F94E8}"/>
              </a:ext>
            </a:extLst>
          </p:cNvPr>
          <p:cNvCxnSpPr>
            <a:cxnSpLocks/>
          </p:cNvCxnSpPr>
          <p:nvPr/>
        </p:nvCxnSpPr>
        <p:spPr>
          <a:xfrm>
            <a:off x="6771359" y="4453942"/>
            <a:ext cx="2074735" cy="17351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C650D3F-14C2-4DC6-BAC4-A25F23577E45}"/>
              </a:ext>
            </a:extLst>
          </p:cNvPr>
          <p:cNvSpPr txBox="1"/>
          <p:nvPr/>
        </p:nvSpPr>
        <p:spPr>
          <a:xfrm>
            <a:off x="10484738" y="6357844"/>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alibr light"/>
              </a:rPr>
              <a:t>Picture: Ivan Baan</a:t>
            </a:r>
          </a:p>
        </p:txBody>
      </p:sp>
      <p:sp>
        <p:nvSpPr>
          <p:cNvPr id="17" name="TextBox 16">
            <a:extLst>
              <a:ext uri="{FF2B5EF4-FFF2-40B4-BE49-F238E27FC236}">
                <a16:creationId xmlns:a16="http://schemas.microsoft.com/office/drawing/2014/main" id="{DEBC9A57-75A5-4746-B4D3-320A86EBE5D5}"/>
              </a:ext>
            </a:extLst>
          </p:cNvPr>
          <p:cNvSpPr txBox="1"/>
          <p:nvPr/>
        </p:nvSpPr>
        <p:spPr>
          <a:xfrm>
            <a:off x="5055003" y="251903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Three zones:</a:t>
            </a:r>
          </a:p>
        </p:txBody>
      </p:sp>
    </p:spTree>
    <p:extLst>
      <p:ext uri="{BB962C8B-B14F-4D97-AF65-F5344CB8AC3E}">
        <p14:creationId xmlns:p14="http://schemas.microsoft.com/office/powerpoint/2010/main" val="2667296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6722F0-41A3-4557-9D03-68628EDA375F}"/>
              </a:ext>
            </a:extLst>
          </p:cNvPr>
          <p:cNvSpPr/>
          <p:nvPr/>
        </p:nvSpPr>
        <p:spPr>
          <a:xfrm>
            <a:off x="292894" y="316705"/>
            <a:ext cx="5207326" cy="6140891"/>
          </a:xfrm>
          <a:prstGeom prst="roundRect">
            <a:avLst/>
          </a:prstGeom>
          <a:solidFill>
            <a:schemeClr val="bg1">
              <a:lumMod val="95000"/>
            </a:schemeClr>
          </a:solidFill>
          <a:ln>
            <a:solidFill>
              <a:schemeClr val="bg1">
                <a:lumMod val="85000"/>
              </a:schemeClr>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D882FEA7-5C41-4BBC-806E-1DD4538AF1E0}"/>
              </a:ext>
            </a:extLst>
          </p:cNvPr>
          <p:cNvSpPr txBox="1"/>
          <p:nvPr/>
        </p:nvSpPr>
        <p:spPr>
          <a:xfrm>
            <a:off x="10621450" y="6179934"/>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alibr light"/>
              </a:rPr>
              <a:t>Picture: Garon S</a:t>
            </a:r>
          </a:p>
        </p:txBody>
      </p:sp>
      <p:pic>
        <p:nvPicPr>
          <p:cNvPr id="11" name="Picture 12">
            <a:extLst>
              <a:ext uri="{FF2B5EF4-FFF2-40B4-BE49-F238E27FC236}">
                <a16:creationId xmlns:a16="http://schemas.microsoft.com/office/drawing/2014/main" id="{28BA8EFE-9A10-4E7E-A0CF-058BC346F04F}"/>
              </a:ext>
            </a:extLst>
          </p:cNvPr>
          <p:cNvPicPr>
            <a:picLocks noChangeAspect="1"/>
          </p:cNvPicPr>
          <p:nvPr/>
        </p:nvPicPr>
        <p:blipFill>
          <a:blip r:embed="rId2"/>
          <a:stretch>
            <a:fillRect/>
          </a:stretch>
        </p:blipFill>
        <p:spPr>
          <a:xfrm>
            <a:off x="7338890" y="3470095"/>
            <a:ext cx="4458919" cy="2983504"/>
          </a:xfrm>
          <a:prstGeom prst="rect">
            <a:avLst/>
          </a:prstGeom>
        </p:spPr>
      </p:pic>
      <p:pic>
        <p:nvPicPr>
          <p:cNvPr id="13" name="Picture 13">
            <a:extLst>
              <a:ext uri="{FF2B5EF4-FFF2-40B4-BE49-F238E27FC236}">
                <a16:creationId xmlns:a16="http://schemas.microsoft.com/office/drawing/2014/main" id="{BF942248-4075-40DE-85EC-5D2A95260A2B}"/>
              </a:ext>
            </a:extLst>
          </p:cNvPr>
          <p:cNvPicPr>
            <a:picLocks noChangeAspect="1"/>
          </p:cNvPicPr>
          <p:nvPr/>
        </p:nvPicPr>
        <p:blipFill>
          <a:blip r:embed="rId3"/>
          <a:stretch>
            <a:fillRect/>
          </a:stretch>
        </p:blipFill>
        <p:spPr>
          <a:xfrm>
            <a:off x="6160169" y="322321"/>
            <a:ext cx="4458918" cy="2980254"/>
          </a:xfrm>
          <a:prstGeom prst="rect">
            <a:avLst/>
          </a:prstGeom>
        </p:spPr>
      </p:pic>
      <p:sp>
        <p:nvSpPr>
          <p:cNvPr id="17" name="TextBox 16">
            <a:extLst>
              <a:ext uri="{FF2B5EF4-FFF2-40B4-BE49-F238E27FC236}">
                <a16:creationId xmlns:a16="http://schemas.microsoft.com/office/drawing/2014/main" id="{7FF0790A-233A-4C2A-9997-4A59E9123D95}"/>
              </a:ext>
            </a:extLst>
          </p:cNvPr>
          <p:cNvSpPr txBox="1"/>
          <p:nvPr/>
        </p:nvSpPr>
        <p:spPr>
          <a:xfrm>
            <a:off x="794501" y="1218377"/>
            <a:ext cx="4363508"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a:latin typeface="Calibri Light"/>
              <a:ea typeface="+mn-lt"/>
              <a:cs typeface="+mn-lt"/>
            </a:endParaRPr>
          </a:p>
          <a:p>
            <a:r>
              <a:rPr lang="en-US" sz="1600" b="1">
                <a:latin typeface="Calibri"/>
                <a:ea typeface="+mn-lt"/>
                <a:cs typeface="+mn-lt"/>
              </a:rPr>
              <a:t>How? </a:t>
            </a:r>
            <a:endParaRPr lang="en-US" sz="1600" b="1">
              <a:latin typeface="Calibri"/>
              <a:cs typeface="Calibri" panose="020F0502020204030204"/>
            </a:endParaRPr>
          </a:p>
          <a:p>
            <a:endParaRPr lang="en-US" sz="1400" b="1">
              <a:latin typeface="Calibri"/>
              <a:cs typeface="Calibri" panose="020F0502020204030204"/>
            </a:endParaRPr>
          </a:p>
          <a:p>
            <a:r>
              <a:rPr lang="en-US" sz="1400" b="1">
                <a:latin typeface="Calibri"/>
                <a:cs typeface="Calibri" panose="020F0502020204030204"/>
              </a:rPr>
              <a:t>Better traffic Connections</a:t>
            </a:r>
          </a:p>
          <a:p>
            <a:pPr marL="285750" indent="-285750">
              <a:buFont typeface="Arial"/>
              <a:buChar char="•"/>
            </a:pPr>
            <a:r>
              <a:rPr lang="en-US" sz="1400">
                <a:latin typeface="Calibri"/>
                <a:cs typeface="Calibri" panose="020F0502020204030204"/>
              </a:rPr>
              <a:t>Bike paths</a:t>
            </a:r>
            <a:r>
              <a:rPr lang="en-US" sz="1400">
                <a:latin typeface="Calibri"/>
                <a:ea typeface="+mn-lt"/>
                <a:cs typeface="+mn-lt"/>
              </a:rPr>
              <a:t> were reorganized</a:t>
            </a:r>
          </a:p>
          <a:p>
            <a:pPr marL="285750" indent="-285750">
              <a:buFont typeface="Arial"/>
              <a:buChar char="•"/>
            </a:pPr>
            <a:r>
              <a:rPr lang="en-US" sz="1400">
                <a:ea typeface="+mn-lt"/>
                <a:cs typeface="+mn-lt"/>
              </a:rPr>
              <a:t>New connections linking to the surrounding neighborhoods</a:t>
            </a:r>
            <a:endParaRPr lang="en-US" sz="1400">
              <a:latin typeface="Calibri"/>
              <a:cs typeface="Calibri" panose="020F0502020204030204"/>
            </a:endParaRPr>
          </a:p>
          <a:p>
            <a:pPr marL="285750" indent="-285750">
              <a:buFont typeface="Arial"/>
              <a:buChar char="•"/>
            </a:pPr>
            <a:r>
              <a:rPr lang="en-US" sz="1400">
                <a:ea typeface="+mn-lt"/>
                <a:cs typeface="+mn-lt"/>
              </a:rPr>
              <a:t>Alternatives to the bus passage include signals, an extended middle lane or </a:t>
            </a:r>
          </a:p>
          <a:p>
            <a:pPr marL="285750" indent="-285750">
              <a:buFont typeface="Arial"/>
              <a:buChar char="•"/>
            </a:pPr>
            <a:r>
              <a:rPr lang="en-US" sz="1400">
                <a:ea typeface="+mn-lt"/>
                <a:cs typeface="+mn-lt"/>
              </a:rPr>
              <a:t>speed bumps</a:t>
            </a:r>
            <a:endParaRPr lang="en-US">
              <a:cs typeface="Calibri" panose="020F0502020204030204"/>
            </a:endParaRPr>
          </a:p>
          <a:p>
            <a:pPr marL="285750" indent="-285750">
              <a:buFont typeface="Arial"/>
              <a:buChar char="•"/>
            </a:pPr>
            <a:endParaRPr lang="en-US" sz="1600">
              <a:latin typeface="Calibri"/>
              <a:cs typeface="Calibri" panose="020F0502020204030204"/>
            </a:endParaRPr>
          </a:p>
          <a:p>
            <a:r>
              <a:rPr lang="en-US" sz="1400" b="1">
                <a:latin typeface="Calibri"/>
                <a:ea typeface="+mn-lt"/>
                <a:cs typeface="+mn-lt"/>
              </a:rPr>
              <a:t>Urban space with a strong identity</a:t>
            </a:r>
            <a:endParaRPr lang="en-US" sz="1400" b="1">
              <a:latin typeface="Calibri"/>
              <a:cs typeface="Calibri"/>
            </a:endParaRPr>
          </a:p>
          <a:p>
            <a:pPr marL="285750" indent="-285750">
              <a:buFont typeface="Arial"/>
              <a:buChar char="•"/>
            </a:pPr>
            <a:r>
              <a:rPr lang="en-US" sz="1400">
                <a:ea typeface="+mn-lt"/>
                <a:cs typeface="+mn-lt"/>
              </a:rPr>
              <a:t>Facades are incorporated visually in the project by following the color of the surface conceptually folding upwards and creating a three-dimensional experience. </a:t>
            </a:r>
          </a:p>
          <a:p>
            <a:pPr marL="285750" indent="-285750">
              <a:buFont typeface="Arial"/>
              <a:buChar char="•"/>
            </a:pPr>
            <a:r>
              <a:rPr lang="en-US" sz="1400">
                <a:ea typeface="+mn-lt"/>
                <a:cs typeface="+mn-lt"/>
              </a:rPr>
              <a:t>Permanent tables, benches and grill facilities serve as an urban living room for backgammon, chess players etc.</a:t>
            </a:r>
          </a:p>
          <a:p>
            <a:pPr marL="285750" indent="-285750">
              <a:buFont typeface="Arial"/>
              <a:buChar char="•"/>
            </a:pPr>
            <a:r>
              <a:rPr lang="en-US" sz="1400">
                <a:latin typeface="Calibri"/>
                <a:cs typeface="Calibri" panose="020F0502020204030204"/>
              </a:rPr>
              <a:t>Colors follow the main concept and guide functions. </a:t>
            </a:r>
          </a:p>
          <a:p>
            <a:pPr marL="285750" indent="-285750">
              <a:buFont typeface="Arial"/>
              <a:buChar char="•"/>
            </a:pPr>
            <a:endParaRPr lang="en-US" sz="1400">
              <a:latin typeface="Calibri"/>
              <a:cs typeface="Calibri" panose="020F0502020204030204"/>
            </a:endParaRPr>
          </a:p>
          <a:p>
            <a:r>
              <a:rPr lang="en-US" sz="1400" b="1">
                <a:ea typeface="+mn-lt"/>
                <a:cs typeface="+mn-lt"/>
              </a:rPr>
              <a:t>Results</a:t>
            </a:r>
            <a:endParaRPr lang="en-US">
              <a:cs typeface="Calibri" panose="020F0502020204030204"/>
            </a:endParaRPr>
          </a:p>
          <a:p>
            <a:pPr marL="285750" indent="-285750">
              <a:buFont typeface="Arial"/>
              <a:buChar char="•"/>
            </a:pPr>
            <a:r>
              <a:rPr lang="en-US" sz="1400">
                <a:latin typeface="Calibri"/>
                <a:cs typeface="Calibri" panose="020F0502020204030204"/>
              </a:rPr>
              <a:t>No official data.</a:t>
            </a:r>
            <a:endParaRPr lang="en-US" sz="1400" b="1">
              <a:latin typeface="Calibri"/>
              <a:cs typeface="Calibri" panose="020F0502020204030204"/>
            </a:endParaRPr>
          </a:p>
          <a:p>
            <a:endParaRPr lang="en-US" sz="1200">
              <a:latin typeface="Calibri"/>
              <a:cs typeface="Calibri" panose="020F0502020204030204"/>
            </a:endParaRPr>
          </a:p>
          <a:p>
            <a:endParaRPr lang="en-US" sz="1200">
              <a:latin typeface="Calibri"/>
              <a:cs typeface="Calibri" panose="020F0502020204030204"/>
            </a:endParaRPr>
          </a:p>
          <a:p>
            <a:endParaRPr lang="en-US" sz="1200">
              <a:latin typeface="Calibri"/>
              <a:cs typeface="Calibri" panose="020F0502020204030204"/>
            </a:endParaRPr>
          </a:p>
          <a:p>
            <a:endParaRPr lang="en-US" sz="1200">
              <a:latin typeface="Calibri Light"/>
              <a:cs typeface="Calibri" panose="020F0502020204030204"/>
            </a:endParaRPr>
          </a:p>
          <a:p>
            <a:endParaRPr lang="en-US" sz="1200">
              <a:latin typeface="Calibri Light"/>
              <a:cs typeface="Calibri" panose="020F0502020204030204"/>
            </a:endParaRPr>
          </a:p>
          <a:p>
            <a:endParaRPr lang="en-US" sz="1200">
              <a:latin typeface="Calibri Light"/>
              <a:cs typeface="Calibri" panose="020F0502020204030204"/>
            </a:endParaRPr>
          </a:p>
          <a:p>
            <a:endParaRPr lang="en-US" sz="1600">
              <a:cs typeface="Calibri" panose="020F0502020204030204"/>
            </a:endParaRPr>
          </a:p>
          <a:p>
            <a:endParaRPr lang="en-US" sz="1600">
              <a:cs typeface="Calibri" panose="020F0502020204030204"/>
            </a:endParaRPr>
          </a:p>
          <a:p>
            <a:endParaRPr lang="en-US">
              <a:cs typeface="Calibri" panose="020F0502020204030204"/>
            </a:endParaRPr>
          </a:p>
        </p:txBody>
      </p:sp>
      <p:sp>
        <p:nvSpPr>
          <p:cNvPr id="5" name="Title 1">
            <a:extLst>
              <a:ext uri="{FF2B5EF4-FFF2-40B4-BE49-F238E27FC236}">
                <a16:creationId xmlns:a16="http://schemas.microsoft.com/office/drawing/2014/main" id="{8CAC76FF-9D19-4177-9A29-4F7D5C198902}"/>
              </a:ext>
            </a:extLst>
          </p:cNvPr>
          <p:cNvSpPr txBox="1">
            <a:spLocks/>
          </p:cNvSpPr>
          <p:nvPr/>
        </p:nvSpPr>
        <p:spPr>
          <a:xfrm>
            <a:off x="1043753" y="478477"/>
            <a:ext cx="555635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Calibri Light"/>
                <a:cs typeface="Calibri Light"/>
              </a:rPr>
              <a:t>Case study 1 - </a:t>
            </a:r>
            <a:r>
              <a:rPr lang="en-US" sz="2800" err="1">
                <a:latin typeface="Calibri Light"/>
                <a:cs typeface="Calibri Light"/>
              </a:rPr>
              <a:t>Superkilen</a:t>
            </a:r>
            <a:r>
              <a:rPr lang="en-US" sz="2800">
                <a:latin typeface="Calibri Light"/>
                <a:ea typeface="+mj-lt"/>
                <a:cs typeface="+mj-lt"/>
              </a:rPr>
              <a:t>, </a:t>
            </a:r>
          </a:p>
          <a:p>
            <a:r>
              <a:rPr lang="en-US" sz="2800">
                <a:latin typeface="Calibri Light"/>
                <a:ea typeface="+mj-lt"/>
                <a:cs typeface="+mj-lt"/>
              </a:rPr>
              <a:t>Nørrebro</a:t>
            </a:r>
            <a:r>
              <a:rPr lang="en-US" sz="2800">
                <a:latin typeface="Calibri Light"/>
                <a:cs typeface="Calibri Light"/>
              </a:rPr>
              <a:t> Denmark</a:t>
            </a:r>
            <a:r>
              <a:rPr lang="en-US" sz="3100">
                <a:latin typeface="Calbri "/>
                <a:cs typeface="Calibri Light"/>
              </a:rPr>
              <a:t> </a:t>
            </a:r>
            <a:br>
              <a:rPr lang="en-US" sz="1200">
                <a:cs typeface="Calibri Light"/>
              </a:rPr>
            </a:br>
            <a:r>
              <a:rPr lang="en-US" sz="1200">
                <a:cs typeface="Calibri Light"/>
              </a:rPr>
              <a:t>   </a:t>
            </a:r>
            <a:br>
              <a:rPr lang="en-US" sz="1200">
                <a:cs typeface="Calibri Light"/>
              </a:rPr>
            </a:br>
            <a:endParaRPr lang="en-US" sz="1200">
              <a:cs typeface="Calibri Light"/>
            </a:endParaRPr>
          </a:p>
        </p:txBody>
      </p:sp>
    </p:spTree>
    <p:extLst>
      <p:ext uri="{BB962C8B-B14F-4D97-AF65-F5344CB8AC3E}">
        <p14:creationId xmlns:p14="http://schemas.microsoft.com/office/powerpoint/2010/main" val="147342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77B59C-1654-403C-9BE8-DC6FC7C91A3F}"/>
              </a:ext>
            </a:extLst>
          </p:cNvPr>
          <p:cNvSpPr>
            <a:spLocks noGrp="1"/>
          </p:cNvSpPr>
          <p:nvPr>
            <p:ph type="title"/>
          </p:nvPr>
        </p:nvSpPr>
        <p:spPr>
          <a:xfrm>
            <a:off x="832027" y="385015"/>
            <a:ext cx="4282380" cy="1322944"/>
          </a:xfrm>
        </p:spPr>
        <p:txBody>
          <a:bodyPr vert="horz" lIns="91440" tIns="45720" rIns="91440" bIns="45720" rtlCol="0" anchor="ctr">
            <a:noAutofit/>
          </a:bodyPr>
          <a:lstStyle/>
          <a:p>
            <a:r>
              <a:rPr lang="en-US" kern="1200">
                <a:solidFill>
                  <a:schemeClr val="tx1">
                    <a:lumMod val="85000"/>
                    <a:lumOff val="15000"/>
                  </a:schemeClr>
                </a:solidFill>
                <a:latin typeface="+mj-lt"/>
                <a:ea typeface="+mj-ea"/>
                <a:cs typeface="+mj-cs"/>
              </a:rPr>
              <a:t>Case study 2</a:t>
            </a:r>
            <a:br>
              <a:rPr lang="en-US" kern="1200"/>
            </a:br>
            <a:r>
              <a:rPr lang="en-US" kern="1200">
                <a:solidFill>
                  <a:schemeClr val="tx1">
                    <a:lumMod val="85000"/>
                    <a:lumOff val="15000"/>
                  </a:schemeClr>
                </a:solidFill>
                <a:latin typeface="+mj-lt"/>
                <a:ea typeface="+mj-ea"/>
                <a:cs typeface="+mj-cs"/>
              </a:rPr>
              <a:t>Lower Kinnear Park, Seattle, WA, USA</a:t>
            </a:r>
          </a:p>
        </p:txBody>
      </p:sp>
      <p:sp>
        <p:nvSpPr>
          <p:cNvPr id="5" name="Text Placeholder 4">
            <a:extLst>
              <a:ext uri="{FF2B5EF4-FFF2-40B4-BE49-F238E27FC236}">
                <a16:creationId xmlns:a16="http://schemas.microsoft.com/office/drawing/2014/main" id="{38B80D57-42A6-E049-BCE8-0F6F52F9ACF3}"/>
              </a:ext>
            </a:extLst>
          </p:cNvPr>
          <p:cNvSpPr>
            <a:spLocks noGrp="1"/>
          </p:cNvSpPr>
          <p:nvPr>
            <p:ph type="body" sz="half" idx="2"/>
          </p:nvPr>
        </p:nvSpPr>
        <p:spPr>
          <a:xfrm>
            <a:off x="834732" y="2001654"/>
            <a:ext cx="3968365" cy="4046401"/>
          </a:xfrm>
        </p:spPr>
        <p:txBody>
          <a:bodyPr vert="horz" lIns="91440" tIns="45720" rIns="91440" bIns="45720" rtlCol="0" anchor="t">
            <a:noAutofit/>
          </a:bodyPr>
          <a:lstStyle/>
          <a:p>
            <a:pPr indent="-228600">
              <a:buFont typeface="Arial" panose="020B0604020202020204" pitchFamily="34" charset="0"/>
              <a:buChar char="•"/>
            </a:pPr>
            <a:r>
              <a:rPr lang="en-US" sz="1800" b="1">
                <a:solidFill>
                  <a:schemeClr val="tx1">
                    <a:lumMod val="85000"/>
                    <a:lumOff val="15000"/>
                  </a:schemeClr>
                </a:solidFill>
                <a:latin typeface="Calibr light"/>
                <a:cs typeface="Calibri"/>
              </a:rPr>
              <a:t>Before</a:t>
            </a:r>
          </a:p>
          <a:p>
            <a:pPr marL="285750" indent="-228600">
              <a:buFont typeface="Arial" panose="020B0604020202020204" pitchFamily="34" charset="0"/>
              <a:buChar char="•"/>
            </a:pPr>
            <a:r>
              <a:rPr lang="en-US" sz="1800">
                <a:solidFill>
                  <a:schemeClr val="tx1">
                    <a:lumMod val="85000"/>
                    <a:lumOff val="15000"/>
                  </a:schemeClr>
                </a:solidFill>
                <a:latin typeface="Calibr light"/>
                <a:cs typeface="Calibri"/>
              </a:rPr>
              <a:t>Poorly maintained infrastructure</a:t>
            </a:r>
          </a:p>
          <a:p>
            <a:pPr marL="285750" indent="-228600">
              <a:buFont typeface="Arial" panose="020B0604020202020204" pitchFamily="34" charset="0"/>
              <a:buChar char="•"/>
            </a:pPr>
            <a:r>
              <a:rPr lang="en-US" sz="1800">
                <a:solidFill>
                  <a:schemeClr val="tx1">
                    <a:lumMod val="85000"/>
                    <a:lumOff val="15000"/>
                  </a:schemeClr>
                </a:solidFill>
                <a:latin typeface="Calibr light"/>
                <a:cs typeface="Calibri"/>
              </a:rPr>
              <a:t>Blind spots led to increased crime activity</a:t>
            </a:r>
          </a:p>
          <a:p>
            <a:pPr marL="285750" indent="-228600">
              <a:buFont typeface="Arial" panose="020B0604020202020204" pitchFamily="34" charset="0"/>
              <a:buChar char="•"/>
            </a:pPr>
            <a:r>
              <a:rPr lang="en-US" sz="1800">
                <a:solidFill>
                  <a:schemeClr val="tx1">
                    <a:lumMod val="85000"/>
                    <a:lumOff val="15000"/>
                  </a:schemeClr>
                </a:solidFill>
                <a:latin typeface="Calibr light"/>
                <a:cs typeface="Calibri"/>
              </a:rPr>
              <a:t>Lack of signage</a:t>
            </a:r>
          </a:p>
          <a:p>
            <a:pPr marL="285750" indent="-228600">
              <a:buFont typeface="Arial" panose="020B0604020202020204" pitchFamily="34" charset="0"/>
              <a:buChar char="•"/>
            </a:pPr>
            <a:r>
              <a:rPr lang="en-US" sz="1800">
                <a:solidFill>
                  <a:schemeClr val="tx1">
                    <a:lumMod val="85000"/>
                    <a:lumOff val="15000"/>
                  </a:schemeClr>
                </a:solidFill>
                <a:latin typeface="Calibr light"/>
                <a:cs typeface="Calibri"/>
              </a:rPr>
              <a:t>Intimidating park entrance designs – many residents didn’t know they could visit it </a:t>
            </a:r>
          </a:p>
          <a:p>
            <a:pPr marL="285750" indent="-228600">
              <a:buFont typeface="Arial" panose="020B0604020202020204" pitchFamily="34" charset="0"/>
              <a:buChar char="•"/>
            </a:pPr>
            <a:r>
              <a:rPr lang="en-US" sz="1800">
                <a:solidFill>
                  <a:schemeClr val="tx1">
                    <a:lumMod val="85000"/>
                    <a:lumOff val="15000"/>
                  </a:schemeClr>
                </a:solidFill>
                <a:latin typeface="Calibr light"/>
                <a:cs typeface="Calibri"/>
              </a:rPr>
              <a:t>Lack of natural surveillance</a:t>
            </a:r>
          </a:p>
          <a:p>
            <a:pPr indent="-228600">
              <a:buFont typeface="Arial" panose="020B0604020202020204" pitchFamily="34" charset="0"/>
              <a:buChar char="•"/>
            </a:pPr>
            <a:r>
              <a:rPr lang="en-US" sz="1800" b="1">
                <a:solidFill>
                  <a:schemeClr val="tx1">
                    <a:lumMod val="85000"/>
                    <a:lumOff val="15000"/>
                  </a:schemeClr>
                </a:solidFill>
                <a:latin typeface="Calibr light"/>
                <a:cs typeface="Calibri"/>
              </a:rPr>
              <a:t>How to fix it?</a:t>
            </a:r>
          </a:p>
          <a:p>
            <a:pPr marL="285750" indent="-228600">
              <a:buFont typeface="Arial" panose="020B0604020202020204" pitchFamily="34" charset="0"/>
              <a:buChar char="•"/>
            </a:pPr>
            <a:r>
              <a:rPr lang="en-US" sz="1800">
                <a:solidFill>
                  <a:schemeClr val="tx1">
                    <a:lumMod val="85000"/>
                    <a:lumOff val="15000"/>
                  </a:schemeClr>
                </a:solidFill>
                <a:latin typeface="Calibr light"/>
                <a:cs typeface="Calibri"/>
              </a:rPr>
              <a:t>“Open up the park”</a:t>
            </a:r>
          </a:p>
          <a:p>
            <a:pPr marL="285750" indent="-228600">
              <a:buFont typeface="Arial" panose="020B0604020202020204" pitchFamily="34" charset="0"/>
              <a:buChar char="•"/>
            </a:pPr>
            <a:r>
              <a:rPr lang="en-US" sz="1800">
                <a:solidFill>
                  <a:schemeClr val="tx1">
                    <a:lumMod val="85000"/>
                    <a:lumOff val="15000"/>
                  </a:schemeClr>
                </a:solidFill>
                <a:latin typeface="Calibr light"/>
                <a:cs typeface="Calibri"/>
              </a:rPr>
              <a:t>“Get more people from the neighborhood into the park”</a:t>
            </a:r>
          </a:p>
          <a:p>
            <a:pPr marL="285750" indent="-228600">
              <a:buFont typeface="Arial" panose="020B0604020202020204" pitchFamily="34" charset="0"/>
              <a:buChar char="•"/>
            </a:pPr>
            <a:r>
              <a:rPr lang="en-US" sz="1800">
                <a:solidFill>
                  <a:schemeClr val="tx1">
                    <a:lumMod val="85000"/>
                    <a:lumOff val="15000"/>
                  </a:schemeClr>
                </a:solidFill>
                <a:latin typeface="Calibr light"/>
                <a:cs typeface="Calibri"/>
              </a:rPr>
              <a:t>“Eyes in the park”</a:t>
            </a:r>
            <a:endParaRPr lang="en-US" sz="1800">
              <a:solidFill>
                <a:schemeClr val="tx1">
                  <a:lumMod val="85000"/>
                  <a:lumOff val="15000"/>
                </a:schemeClr>
              </a:solidFill>
              <a:latin typeface="Calibri"/>
              <a:cs typeface="Calibri"/>
            </a:endParaRPr>
          </a:p>
        </p:txBody>
      </p:sp>
      <p:pic>
        <p:nvPicPr>
          <p:cNvPr id="13" name="Picture 12" descr="A picture containing outdoor, stone&#10;&#10;Description automatically generated">
            <a:extLst>
              <a:ext uri="{FF2B5EF4-FFF2-40B4-BE49-F238E27FC236}">
                <a16:creationId xmlns:a16="http://schemas.microsoft.com/office/drawing/2014/main" id="{5FB9240C-940E-9347-8884-410BEE55559C}"/>
              </a:ext>
            </a:extLst>
          </p:cNvPr>
          <p:cNvPicPr>
            <a:picLocks noChangeAspect="1"/>
          </p:cNvPicPr>
          <p:nvPr/>
        </p:nvPicPr>
        <p:blipFill rotWithShape="1">
          <a:blip r:embed="rId3">
            <a:extLst>
              <a:ext uri="{28A0092B-C50C-407E-A947-70E740481C1C}">
                <a14:useLocalDpi xmlns:a14="http://schemas.microsoft.com/office/drawing/2010/main" val="0"/>
              </a:ext>
            </a:extLst>
          </a:blip>
          <a:srcRect r="3" b="6071"/>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11" name="Picture 10" descr="A picture containing tree, outdoor, road, grass&#10;&#10;Description automatically generated">
            <a:extLst>
              <a:ext uri="{FF2B5EF4-FFF2-40B4-BE49-F238E27FC236}">
                <a16:creationId xmlns:a16="http://schemas.microsoft.com/office/drawing/2014/main" id="{56516FCF-F156-6B4C-BAD2-C241002F3E47}"/>
              </a:ext>
            </a:extLst>
          </p:cNvPr>
          <p:cNvPicPr>
            <a:picLocks noChangeAspect="1"/>
          </p:cNvPicPr>
          <p:nvPr/>
        </p:nvPicPr>
        <p:blipFill rotWithShape="1">
          <a:blip r:embed="rId4">
            <a:extLst>
              <a:ext uri="{28A0092B-C50C-407E-A947-70E740481C1C}">
                <a14:useLocalDpi xmlns:a14="http://schemas.microsoft.com/office/drawing/2010/main" val="0"/>
              </a:ext>
            </a:extLst>
          </a:blip>
          <a:srcRect t="9990" r="-3" b="-3"/>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736887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239822646B774EAB83C4D2309E604D" ma:contentTypeVersion="10" ma:contentTypeDescription="Create a new document." ma:contentTypeScope="" ma:versionID="95ccb36b8e2970b94526b6ac64d70e0e">
  <xsd:schema xmlns:xsd="http://www.w3.org/2001/XMLSchema" xmlns:xs="http://www.w3.org/2001/XMLSchema" xmlns:p="http://schemas.microsoft.com/office/2006/metadata/properties" xmlns:ns3="999c9e7a-9f67-4306-a71b-8133e6f1adb0" xmlns:ns4="08534761-e067-4182-9156-8f21373af7a5" targetNamespace="http://schemas.microsoft.com/office/2006/metadata/properties" ma:root="true" ma:fieldsID="1a2671bf7da9b2c4cb6d60833bdf5421" ns3:_="" ns4:_="">
    <xsd:import namespace="999c9e7a-9f67-4306-a71b-8133e6f1adb0"/>
    <xsd:import namespace="08534761-e067-4182-9156-8f21373af7a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9c9e7a-9f67-4306-a71b-8133e6f1ad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534761-e067-4182-9156-8f21373af7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CD8DED-F434-4700-A8A4-5F2F90D0DACC}">
  <ds:schemaRefs>
    <ds:schemaRef ds:uri="http://schemas.microsoft.com/sharepoint/v3/contenttype/forms"/>
  </ds:schemaRefs>
</ds:datastoreItem>
</file>

<file path=customXml/itemProps2.xml><?xml version="1.0" encoding="utf-8"?>
<ds:datastoreItem xmlns:ds="http://schemas.openxmlformats.org/officeDocument/2006/customXml" ds:itemID="{FDF5DED0-84DC-4026-A0B5-DD6BCB15B2E0}">
  <ds:schemaRefs>
    <ds:schemaRef ds:uri="08534761-e067-4182-9156-8f21373af7a5"/>
    <ds:schemaRef ds:uri="999c9e7a-9f67-4306-a71b-8133e6f1ad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705882D-51AC-4892-AEEC-35F0D5808B8B}">
  <ds:schemaRefs>
    <ds:schemaRef ds:uri="08534761-e067-4182-9156-8f21373af7a5"/>
    <ds:schemaRef ds:uri="999c9e7a-9f67-4306-a71b-8133e6f1ad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3134</Words>
  <Application>Microsoft Office PowerPoint</Application>
  <PresentationFormat>Widescreen</PresentationFormat>
  <Paragraphs>267</Paragraphs>
  <Slides>18</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Calbri </vt:lpstr>
      <vt:lpstr>Calibr light</vt:lpstr>
      <vt:lpstr>Calibri</vt:lpstr>
      <vt:lpstr>Calibri Light</vt:lpstr>
      <vt:lpstr>Georgia</vt:lpstr>
      <vt:lpstr>Wingdings</vt:lpstr>
      <vt:lpstr>Office Theme</vt:lpstr>
      <vt:lpstr>The application of perceived safety </vt:lpstr>
      <vt:lpstr>Perceived fear and its presence </vt:lpstr>
      <vt:lpstr>Crime Prevention through Environmental Design, CPTED </vt:lpstr>
      <vt:lpstr>The first wave of CPTED </vt:lpstr>
      <vt:lpstr>The second wave of CPTED</vt:lpstr>
      <vt:lpstr>PowerPoint Presentation</vt:lpstr>
      <vt:lpstr>Case study 1 - Superkilen, Nørrebro Denmark       </vt:lpstr>
      <vt:lpstr>PowerPoint Presentation</vt:lpstr>
      <vt:lpstr>Case study 2 Lower Kinnear Park, Seattle, WA, USA</vt:lpstr>
      <vt:lpstr>Case study 2 Lower Kinnear Park, Seattle, WA, USA</vt:lpstr>
      <vt:lpstr>Case study 2 Lower Kinnear Park, Seattle, WA, USA</vt:lpstr>
      <vt:lpstr>PowerPoint Presentation</vt:lpstr>
      <vt:lpstr>Case study 3 Broken light, Rotterdam, 2012 </vt:lpstr>
      <vt:lpstr>Other tools to improve the sense of safety</vt:lpstr>
      <vt:lpstr>Other tools to improve  the perceived safety</vt:lpstr>
      <vt:lpstr>Critique of CPTED </vt:lpstr>
      <vt:lpstr>What to remember!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Perceived safety</dc:title>
  <dc:creator>Kurjenpuu Aamu</dc:creator>
  <cp:lastModifiedBy>Rautavaara, Yeminda A</cp:lastModifiedBy>
  <cp:revision>12</cp:revision>
  <dcterms:created xsi:type="dcterms:W3CDTF">2022-01-13T10:31:08Z</dcterms:created>
  <dcterms:modified xsi:type="dcterms:W3CDTF">2022-01-18T13:28:14Z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0x01010065239822646B774EAB83C4D2309E604D</vt:lpwstr>
  </property>
</Properties>
</file>