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9144000" cy="5143500" type="screen16x9"/>
  <p:notesSz cx="6858000" cy="9144000"/>
  <p:embeddedFontLst>
    <p:embeddedFont>
      <p:font typeface="Microsoft Yahei" panose="020B0503020204020204" pitchFamily="34" charset="-122"/>
      <p:regular r:id="rId18"/>
      <p:bold r:id="rId19"/>
    </p:embeddedFont>
    <p:embeddedFont>
      <p:font typeface="Cambria" panose="02040503050406030204" pitchFamily="18" charset="0"/>
      <p:regular r:id="rId20"/>
      <p:bold r:id="rId21"/>
      <p:italic r:id="rId22"/>
      <p:boldItalic r:id="rId23"/>
    </p:embeddedFont>
    <p:embeddedFont>
      <p:font typeface="Oswald" pitchFamily="2" charset="77"/>
      <p:regular r:id="rId24"/>
      <p:bold r:id="rId25"/>
    </p:embeddedFont>
    <p:embeddedFont>
      <p:font typeface="Oswald ExtraLight" panose="020F0302020204030204" pitchFamily="34" charset="0"/>
      <p:regular r:id="rId26"/>
      <p:bold r:id="rId27"/>
    </p:embeddedFont>
    <p:embeddedFont>
      <p:font typeface="Oswald Light" panose="020F0302020204030204" pitchFamily="34" charset="0"/>
      <p:regular r:id="rId28"/>
      <p:bold r:id="rId29"/>
    </p:embeddedFont>
    <p:embeddedFont>
      <p:font typeface="Source Code Pro" panose="020B0509030403020204" pitchFamily="49" charset="0"/>
      <p:regular r:id="rId30"/>
      <p:bold r:id="rId31"/>
      <p:italic r:id="rId32"/>
      <p:boldItalic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37"/>
  </p:normalViewPr>
  <p:slideViewPr>
    <p:cSldViewPr snapToGrid="0">
      <p:cViewPr varScale="1">
        <p:scale>
          <a:sx n="138" d="100"/>
          <a:sy n="138" d="100"/>
        </p:scale>
        <p:origin x="880" y="17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21" Type="http://schemas.openxmlformats.org/officeDocument/2006/relationships/font" Target="fonts/font4.fntdata"/><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font" Target="fonts/font1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font" Target="fonts/font15.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gehlpeople.com/blog/embracing-the-paradox-of-planning-for-informality-2/"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10c641f9dfc_8_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10c641f9dfc_8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10f53272f8f_1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10f53272f8f_1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150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10c641f9dfc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10c641f9dfc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800" u="sng">
                <a:solidFill>
                  <a:schemeClr val="hlink"/>
                </a:solidFill>
                <a:latin typeface="Times New Roman"/>
                <a:ea typeface="Times New Roman"/>
                <a:cs typeface="Times New Roman"/>
                <a:sym typeface="Times New Roman"/>
                <a:hlinkClick r:id="rId3"/>
              </a:rPr>
              <a:t>https://gehlpeople.com/blog/embracing-the-paradox-of-planning-for-informality-2/</a:t>
            </a:r>
            <a:endParaRPr sz="800">
              <a:latin typeface="Times New Roman"/>
              <a:ea typeface="Times New Roman"/>
              <a:cs typeface="Times New Roman"/>
              <a:sym typeface="Times New Roman"/>
            </a:endParaRPr>
          </a:p>
          <a:p>
            <a:pPr marL="0" lvl="0" indent="0" algn="l" rtl="0">
              <a:lnSpc>
                <a:spcPct val="100000"/>
              </a:lnSpc>
              <a:spcBef>
                <a:spcPts val="0"/>
              </a:spcBef>
              <a:spcAft>
                <a:spcPts val="0"/>
              </a:spcAft>
              <a:buNone/>
            </a:pPr>
            <a:endParaRPr sz="800">
              <a:latin typeface="Times New Roman"/>
              <a:ea typeface="Times New Roman"/>
              <a:cs typeface="Times New Roman"/>
              <a:sym typeface="Times New Roman"/>
            </a:endParaRPr>
          </a:p>
          <a:p>
            <a:pPr marL="0" lvl="0" indent="0" algn="l" rtl="0">
              <a:lnSpc>
                <a:spcPct val="100000"/>
              </a:lnSpc>
              <a:spcBef>
                <a:spcPts val="0"/>
              </a:spcBef>
              <a:spcAft>
                <a:spcPts val="0"/>
              </a:spcAft>
              <a:buNone/>
            </a:pPr>
            <a:r>
              <a:rPr lang="en" sz="800">
                <a:solidFill>
                  <a:schemeClr val="dk1"/>
                </a:solidFill>
                <a:highlight>
                  <a:srgbClr val="FFFFFF"/>
                </a:highlight>
                <a:latin typeface="Times New Roman"/>
                <a:ea typeface="Times New Roman"/>
                <a:cs typeface="Times New Roman"/>
                <a:sym typeface="Times New Roman"/>
              </a:rPr>
              <a:t>But is not only improving the physical space that we can increase place attachment, in latin America we can see in poor communities already a strong emotional feeling with the place. One example of this is Barrio Mugica, Former Villa 31 in the center of Buenos Aires.</a:t>
            </a:r>
            <a:endParaRPr sz="800">
              <a:solidFill>
                <a:schemeClr val="dk1"/>
              </a:solidFill>
              <a:highlight>
                <a:srgbClr val="FFFFFF"/>
              </a:highlight>
              <a:latin typeface="Times New Roman"/>
              <a:ea typeface="Times New Roman"/>
              <a:cs typeface="Times New Roman"/>
              <a:sym typeface="Times New Roman"/>
            </a:endParaRPr>
          </a:p>
          <a:p>
            <a:pPr marL="0" lvl="0" indent="0" algn="l" rtl="0">
              <a:spcBef>
                <a:spcPts val="0"/>
              </a:spcBef>
              <a:spcAft>
                <a:spcPts val="0"/>
              </a:spcAft>
              <a:buNone/>
            </a:pPr>
            <a:r>
              <a:rPr lang="en" sz="800">
                <a:solidFill>
                  <a:srgbClr val="333333"/>
                </a:solidFill>
                <a:highlight>
                  <a:srgbClr val="FFFFFF"/>
                </a:highlight>
                <a:latin typeface="Times New Roman"/>
                <a:ea typeface="Times New Roman"/>
                <a:cs typeface="Times New Roman"/>
                <a:sym typeface="Times New Roman"/>
              </a:rPr>
              <a:t>As Jean Gehl team that worked in the area, it is a place where you see people </a:t>
            </a:r>
            <a:r>
              <a:rPr lang="en" sz="800">
                <a:solidFill>
                  <a:schemeClr val="dk1"/>
                </a:solidFill>
                <a:highlight>
                  <a:schemeClr val="lt1"/>
                </a:highlight>
                <a:latin typeface="Times New Roman"/>
                <a:ea typeface="Times New Roman"/>
                <a:cs typeface="Times New Roman"/>
                <a:sym typeface="Times New Roman"/>
              </a:rPr>
              <a:t>walking, cycling and spending time socializing, playing and people-watching in the streets and spaces of Villa 3. People feel connected to the area, they even created a project where with the kids from the neighborhood they created an open collaborative map. </a:t>
            </a:r>
            <a:endParaRPr sz="800">
              <a:solidFill>
                <a:schemeClr val="dk1"/>
              </a:solidFill>
              <a:highlight>
                <a:schemeClr val="lt1"/>
              </a:highlight>
              <a:latin typeface="Times New Roman"/>
              <a:ea typeface="Times New Roman"/>
              <a:cs typeface="Times New Roman"/>
              <a:sym typeface="Times New Roman"/>
            </a:endParaRPr>
          </a:p>
          <a:p>
            <a:pPr marL="0" lvl="0" indent="0" algn="l" rtl="0">
              <a:spcBef>
                <a:spcPts val="0"/>
              </a:spcBef>
              <a:spcAft>
                <a:spcPts val="0"/>
              </a:spcAft>
              <a:buNone/>
            </a:pPr>
            <a:r>
              <a:rPr lang="en" sz="800">
                <a:solidFill>
                  <a:schemeClr val="dk1"/>
                </a:solidFill>
                <a:highlight>
                  <a:schemeClr val="lt1"/>
                </a:highlight>
                <a:latin typeface="Times New Roman"/>
                <a:ea typeface="Times New Roman"/>
                <a:cs typeface="Times New Roman"/>
                <a:sym typeface="Times New Roman"/>
              </a:rPr>
              <a:t>Of course that the area needed improvements in urbanization and better urban qualities, however those improvements could not jeopardize the place attachment already existent in the area- </a:t>
            </a:r>
            <a:endParaRPr sz="800">
              <a:solidFill>
                <a:schemeClr val="dk1"/>
              </a:solidFill>
              <a:highlight>
                <a:schemeClr val="lt1"/>
              </a:highlight>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800">
                <a:solidFill>
                  <a:schemeClr val="dk1"/>
                </a:solidFill>
                <a:highlight>
                  <a:schemeClr val="lt1"/>
                </a:highlight>
                <a:latin typeface="Times New Roman"/>
                <a:ea typeface="Times New Roman"/>
                <a:cs typeface="Times New Roman"/>
                <a:sym typeface="Times New Roman"/>
              </a:rPr>
              <a:t>As </a:t>
            </a:r>
            <a:r>
              <a:rPr lang="en" sz="800">
                <a:solidFill>
                  <a:srgbClr val="333333"/>
                </a:solidFill>
                <a:highlight>
                  <a:srgbClr val="FFFFFF"/>
                </a:highlight>
                <a:latin typeface="Times New Roman"/>
                <a:ea typeface="Times New Roman"/>
                <a:cs typeface="Times New Roman"/>
                <a:sym typeface="Times New Roman"/>
              </a:rPr>
              <a:t>Jean Gehl team stated</a:t>
            </a:r>
            <a:r>
              <a:rPr lang="en" sz="800">
                <a:solidFill>
                  <a:schemeClr val="dk1"/>
                </a:solidFill>
                <a:highlight>
                  <a:schemeClr val="lt1"/>
                </a:highlight>
                <a:latin typeface="Times New Roman"/>
                <a:ea typeface="Times New Roman"/>
                <a:cs typeface="Times New Roman"/>
                <a:sym typeface="Times New Roman"/>
              </a:rPr>
              <a:t> “as our designs developed, we realized the risks of redevelopment. Adhering to modern buildings standards would mean widening streets, restricting entrepreneurialism and possibly increasing construction costs. The community would have to give up some of its most powerful attributes in order to meet code.”</a:t>
            </a:r>
            <a:endParaRPr sz="800">
              <a:solidFill>
                <a:schemeClr val="dk1"/>
              </a:solidFill>
              <a:highlight>
                <a:schemeClr val="lt1"/>
              </a:highlight>
              <a:latin typeface="Times New Roman"/>
              <a:ea typeface="Times New Roman"/>
              <a:cs typeface="Times New Roman"/>
              <a:sym typeface="Times New Roman"/>
            </a:endParaRPr>
          </a:p>
          <a:p>
            <a:pPr marL="0" lvl="0" indent="0" algn="l" rtl="0">
              <a:lnSpc>
                <a:spcPct val="100000"/>
              </a:lnSpc>
              <a:spcBef>
                <a:spcPts val="0"/>
              </a:spcBef>
              <a:spcAft>
                <a:spcPts val="0"/>
              </a:spcAft>
              <a:buNone/>
            </a:pPr>
            <a:endParaRPr sz="800">
              <a:solidFill>
                <a:schemeClr val="dk1"/>
              </a:solidFill>
              <a:highlight>
                <a:srgbClr val="FFFFFF"/>
              </a:highlight>
              <a:latin typeface="Times New Roman"/>
              <a:ea typeface="Times New Roman"/>
              <a:cs typeface="Times New Roman"/>
              <a:sym typeface="Times New Roman"/>
            </a:endParaRPr>
          </a:p>
          <a:p>
            <a:pPr marL="0" lvl="0" indent="0" algn="l" rtl="0">
              <a:lnSpc>
                <a:spcPct val="100000"/>
              </a:lnSpc>
              <a:spcBef>
                <a:spcPts val="0"/>
              </a:spcBef>
              <a:spcAft>
                <a:spcPts val="0"/>
              </a:spcAft>
              <a:buNone/>
            </a:pPr>
            <a:endParaRPr sz="800">
              <a:solidFill>
                <a:schemeClr val="dk1"/>
              </a:solidFill>
              <a:highlight>
                <a:srgbClr val="FFFFFF"/>
              </a:highlight>
              <a:latin typeface="Times New Roman"/>
              <a:ea typeface="Times New Roman"/>
              <a:cs typeface="Times New Roman"/>
              <a:sym typeface="Times New Roman"/>
            </a:endParaRPr>
          </a:p>
          <a:p>
            <a:pPr marL="0" lvl="0" indent="0" algn="l" rtl="0">
              <a:spcBef>
                <a:spcPts val="0"/>
              </a:spcBef>
              <a:spcAft>
                <a:spcPts val="0"/>
              </a:spcAft>
              <a:buNone/>
            </a:pPr>
            <a:endParaRPr sz="1200">
              <a:solidFill>
                <a:schemeClr val="dk1"/>
              </a:solidFill>
              <a:highlight>
                <a:srgbClr val="FFFFFF"/>
              </a:highlight>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10f50b25b19_1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10f50b25b19_1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800">
                <a:solidFill>
                  <a:schemeClr val="dk1"/>
                </a:solidFill>
                <a:highlight>
                  <a:schemeClr val="lt1"/>
                </a:highlight>
                <a:latin typeface="Times New Roman"/>
                <a:ea typeface="Times New Roman"/>
                <a:cs typeface="Times New Roman"/>
                <a:sym typeface="Times New Roman"/>
              </a:rPr>
              <a:t>And then this concern actually came into reality with the revitalization project conducted by the municipality (it is on going since 2016). The project wanted to </a:t>
            </a:r>
            <a:r>
              <a:rPr lang="en" sz="800">
                <a:solidFill>
                  <a:srgbClr val="5E5E5E"/>
                </a:solidFill>
                <a:highlight>
                  <a:srgbClr val="FFFFFF"/>
                </a:highlight>
                <a:latin typeface="Times New Roman"/>
                <a:ea typeface="Times New Roman"/>
                <a:cs typeface="Times New Roman"/>
                <a:sym typeface="Times New Roman"/>
              </a:rPr>
              <a:t>integrate  the villa as part of the city.  </a:t>
            </a:r>
            <a:r>
              <a:rPr lang="en" sz="800">
                <a:solidFill>
                  <a:schemeClr val="dk1"/>
                </a:solidFill>
                <a:highlight>
                  <a:schemeClr val="lt1"/>
                </a:highlight>
                <a:latin typeface="Times New Roman"/>
                <a:ea typeface="Times New Roman"/>
                <a:cs typeface="Times New Roman"/>
                <a:sym typeface="Times New Roman"/>
              </a:rPr>
              <a:t>and </a:t>
            </a:r>
            <a:r>
              <a:rPr lang="en" sz="800">
                <a:solidFill>
                  <a:srgbClr val="5E5E5E"/>
                </a:solidFill>
                <a:highlight>
                  <a:srgbClr val="FFFFFF"/>
                </a:highlight>
                <a:latin typeface="Times New Roman"/>
                <a:ea typeface="Times New Roman"/>
                <a:cs typeface="Times New Roman"/>
                <a:sym typeface="Times New Roman"/>
              </a:rPr>
              <a:t>included the construction of infrastructure (sewages, drainages, drinking water and electrical connections, paving of streets and public lighting), renovation of public spaces, construction of more than 1,200 new houses, improvement of existing houses as well as the construction of schools, health centers and strategies to boost social and economic development. However, this process  fail in incorporating the  community approach, it did not included properly the community as part  process of building  the place vision. They were altering peoples place without consulting them: </a:t>
            </a:r>
            <a:r>
              <a:rPr lang="en" sz="800">
                <a:solidFill>
                  <a:srgbClr val="333333"/>
                </a:solidFill>
                <a:highlight>
                  <a:srgbClr val="FFFFFF"/>
                </a:highlight>
                <a:latin typeface="Times New Roman"/>
                <a:ea typeface="Times New Roman"/>
                <a:cs typeface="Times New Roman"/>
                <a:sym typeface="Times New Roman"/>
              </a:rPr>
              <a:t>"Many residents feel they weren't included in the decision-making process. This level of uncertainty generated a lot of problems, fear and distrust. Many say this has been a lost opportunity," said Pablo Vitale, co-director of the Civil Association for Equality and Justice, an Argentine human rights group. They offered new homes for people, but they were not in the place, so people refused they did want to leave their place. They invited people to help with the painting but then removed the kids signature because they were signs of vandalization. </a:t>
            </a:r>
            <a:endParaRPr sz="800">
              <a:solidFill>
                <a:srgbClr val="333333"/>
              </a:solidFill>
              <a:highlight>
                <a:srgbClr val="FFFFFF"/>
              </a:highlight>
              <a:latin typeface="Times New Roman"/>
              <a:ea typeface="Times New Roman"/>
              <a:cs typeface="Times New Roman"/>
              <a:sym typeface="Times New Roman"/>
            </a:endParaRPr>
          </a:p>
          <a:p>
            <a:pPr marL="0" lvl="0" indent="0" algn="l" rtl="0">
              <a:spcBef>
                <a:spcPts val="0"/>
              </a:spcBef>
              <a:spcAft>
                <a:spcPts val="1500"/>
              </a:spcAft>
              <a:buNone/>
            </a:pPr>
            <a:r>
              <a:rPr lang="en" sz="800">
                <a:solidFill>
                  <a:schemeClr val="dk1"/>
                </a:solidFill>
                <a:highlight>
                  <a:schemeClr val="lt1"/>
                </a:highlight>
                <a:latin typeface="Times New Roman"/>
                <a:ea typeface="Times New Roman"/>
                <a:cs typeface="Times New Roman"/>
                <a:sym typeface="Times New Roman"/>
              </a:rPr>
              <a:t>So this case study emphasizes that when  thinking about place making and bringing better physical conditions to a space, it is necessary to respect the place and the emotional connection that people have with the space. Of course the improvements are necessary and people from the place support the urbanization process but emphasize the necessity of cooperation with those who leave and are connected with the place.  Interventions must preserve those meaningful places emerge in a social context and through social relations, spaces geographically located and at the same time related to their social, economic, cultural etc. surroundings, and they give individuals a sense of place, a `subjective territorial identity' (Agnew, 1987).</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10f50b25b19_1_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10f50b25b19_1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10f9c400b55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10f9c400b55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10c641f9dfc_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10c641f9dfc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10c641f9dfc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10c641f9df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term to use to refer to the bond between humans and places? </a:t>
            </a:r>
            <a:endParaRPr/>
          </a:p>
          <a:p>
            <a:pPr marL="0" lvl="0" indent="0" algn="l" rtl="0">
              <a:spcBef>
                <a:spcPts val="0"/>
              </a:spcBef>
              <a:spcAft>
                <a:spcPts val="0"/>
              </a:spcAft>
              <a:buNone/>
            </a:pPr>
            <a:endParaRPr/>
          </a:p>
          <a:p>
            <a:pPr marL="0" lvl="0" indent="0" algn="l" rtl="0">
              <a:spcBef>
                <a:spcPts val="0"/>
              </a:spcBef>
              <a:spcAft>
                <a:spcPts val="0"/>
              </a:spcAft>
              <a:buNone/>
            </a:pPr>
            <a:r>
              <a:rPr lang="en"/>
              <a:t>According to Hernandez et al (2014) and Kyttä (2012), there is a lack of longitudinal studies on place attachment. Interesting - place attachment of individuals usually evolves over time.</a:t>
            </a:r>
            <a:endParaRPr/>
          </a:p>
          <a:p>
            <a:pPr marL="0" lvl="0" indent="0" algn="l" rtl="0">
              <a:spcBef>
                <a:spcPts val="0"/>
              </a:spcBef>
              <a:spcAft>
                <a:spcPts val="0"/>
              </a:spcAft>
              <a:buNone/>
            </a:pPr>
            <a:endParaRPr/>
          </a:p>
          <a:p>
            <a:pPr marL="0" lvl="0" indent="0" algn="l" rtl="0">
              <a:spcBef>
                <a:spcPts val="0"/>
              </a:spcBef>
              <a:spcAft>
                <a:spcPts val="0"/>
              </a:spcAft>
              <a:buNone/>
            </a:pPr>
            <a:r>
              <a:rPr lang="en"/>
              <a:t>Not only physical (social too), but physical are important: quiet areas, aesthetically pleasant buildings, presence of green areas for example. </a:t>
            </a:r>
            <a:endParaRPr/>
          </a:p>
          <a:p>
            <a:pPr marL="0" lvl="0" indent="0" algn="l" rtl="0">
              <a:spcBef>
                <a:spcPts val="0"/>
              </a:spcBef>
              <a:spcAft>
                <a:spcPts val="0"/>
              </a:spcAft>
              <a:buNone/>
            </a:pPr>
            <a:endParaRPr/>
          </a:p>
          <a:p>
            <a:pPr marL="0" lvl="0" indent="0" algn="l" rtl="0">
              <a:spcBef>
                <a:spcPts val="0"/>
              </a:spcBef>
              <a:spcAft>
                <a:spcPts val="0"/>
              </a:spcAft>
              <a:buNone/>
            </a:pPr>
            <a:r>
              <a:rPr lang="en">
                <a:solidFill>
                  <a:schemeClr val="dk1"/>
                </a:solidFill>
              </a:rPr>
              <a:t>Attached to people rather than the place itself, for example? Live long enough in the area -&gt; get friends -&gt; get attached to them and to the place.</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Why place attachment important? Enhances the quality of life of individuals.</a:t>
            </a:r>
            <a:endParaRPr>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10c641f9dfc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10c641f9dfc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10f8418c4ab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10f8418c4a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10c641f9dfc_8_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10c641f9dfc_8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10f91edfeff_1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10f91edfeff_1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10c641f9dfc_8_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10c641f9dfc_8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10f6e6e1efe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10f6e6e1ef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150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rot="10800000">
            <a:off x="4226100" y="2933550"/>
            <a:ext cx="691800" cy="3885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25" y="0"/>
            <a:ext cx="9144000" cy="31242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txBox="1">
            <a:spLocks noGrp="1"/>
          </p:cNvSpPr>
          <p:nvPr>
            <p:ph type="ctrTitle"/>
          </p:nvPr>
        </p:nvSpPr>
        <p:spPr>
          <a:xfrm>
            <a:off x="411175" y="644300"/>
            <a:ext cx="8282400" cy="2109000"/>
          </a:xfrm>
          <a:prstGeom prst="rect">
            <a:avLst/>
          </a:prstGeom>
        </p:spPr>
        <p:txBody>
          <a:bodyPr spcFirstLastPara="1" wrap="square" lIns="91425" tIns="91425" rIns="91425" bIns="91425" anchor="b" anchorCtr="0">
            <a:normAutofit/>
          </a:bodyPr>
          <a:lstStyle>
            <a:lvl1pPr lvl="0" algn="ctr">
              <a:spcBef>
                <a:spcPts val="0"/>
              </a:spcBef>
              <a:spcAft>
                <a:spcPts val="0"/>
              </a:spcAft>
              <a:buClr>
                <a:schemeClr val="lt1"/>
              </a:buClr>
              <a:buSzPts val="6000"/>
              <a:buNone/>
              <a:defRPr sz="6000">
                <a:solidFill>
                  <a:schemeClr val="lt1"/>
                </a:solidFill>
              </a:defRPr>
            </a:lvl1pPr>
            <a:lvl2pPr lvl="1" algn="ctr">
              <a:spcBef>
                <a:spcPts val="0"/>
              </a:spcBef>
              <a:spcAft>
                <a:spcPts val="0"/>
              </a:spcAft>
              <a:buClr>
                <a:schemeClr val="lt1"/>
              </a:buClr>
              <a:buSzPts val="6000"/>
              <a:buNone/>
              <a:defRPr sz="6000">
                <a:solidFill>
                  <a:schemeClr val="lt1"/>
                </a:solidFill>
              </a:defRPr>
            </a:lvl2pPr>
            <a:lvl3pPr lvl="2" algn="ctr">
              <a:spcBef>
                <a:spcPts val="0"/>
              </a:spcBef>
              <a:spcAft>
                <a:spcPts val="0"/>
              </a:spcAft>
              <a:buClr>
                <a:schemeClr val="lt1"/>
              </a:buClr>
              <a:buSzPts val="6000"/>
              <a:buNone/>
              <a:defRPr sz="6000">
                <a:solidFill>
                  <a:schemeClr val="lt1"/>
                </a:solidFill>
              </a:defRPr>
            </a:lvl3pPr>
            <a:lvl4pPr lvl="3" algn="ctr">
              <a:spcBef>
                <a:spcPts val="0"/>
              </a:spcBef>
              <a:spcAft>
                <a:spcPts val="0"/>
              </a:spcAft>
              <a:buClr>
                <a:schemeClr val="lt1"/>
              </a:buClr>
              <a:buSzPts val="6000"/>
              <a:buNone/>
              <a:defRPr sz="6000">
                <a:solidFill>
                  <a:schemeClr val="lt1"/>
                </a:solidFill>
              </a:defRPr>
            </a:lvl4pPr>
            <a:lvl5pPr lvl="4" algn="ctr">
              <a:spcBef>
                <a:spcPts val="0"/>
              </a:spcBef>
              <a:spcAft>
                <a:spcPts val="0"/>
              </a:spcAft>
              <a:buClr>
                <a:schemeClr val="lt1"/>
              </a:buClr>
              <a:buSzPts val="6000"/>
              <a:buNone/>
              <a:defRPr sz="6000">
                <a:solidFill>
                  <a:schemeClr val="lt1"/>
                </a:solidFill>
              </a:defRPr>
            </a:lvl5pPr>
            <a:lvl6pPr lvl="5" algn="ctr">
              <a:spcBef>
                <a:spcPts val="0"/>
              </a:spcBef>
              <a:spcAft>
                <a:spcPts val="0"/>
              </a:spcAft>
              <a:buClr>
                <a:schemeClr val="lt1"/>
              </a:buClr>
              <a:buSzPts val="6000"/>
              <a:buNone/>
              <a:defRPr sz="6000">
                <a:solidFill>
                  <a:schemeClr val="lt1"/>
                </a:solidFill>
              </a:defRPr>
            </a:lvl6pPr>
            <a:lvl7pPr lvl="6" algn="ctr">
              <a:spcBef>
                <a:spcPts val="0"/>
              </a:spcBef>
              <a:spcAft>
                <a:spcPts val="0"/>
              </a:spcAft>
              <a:buClr>
                <a:schemeClr val="lt1"/>
              </a:buClr>
              <a:buSzPts val="6000"/>
              <a:buNone/>
              <a:defRPr sz="6000">
                <a:solidFill>
                  <a:schemeClr val="lt1"/>
                </a:solidFill>
              </a:defRPr>
            </a:lvl7pPr>
            <a:lvl8pPr lvl="7" algn="ctr">
              <a:spcBef>
                <a:spcPts val="0"/>
              </a:spcBef>
              <a:spcAft>
                <a:spcPts val="0"/>
              </a:spcAft>
              <a:buClr>
                <a:schemeClr val="lt1"/>
              </a:buClr>
              <a:buSzPts val="6000"/>
              <a:buNone/>
              <a:defRPr sz="6000">
                <a:solidFill>
                  <a:schemeClr val="lt1"/>
                </a:solidFill>
              </a:defRPr>
            </a:lvl8pPr>
            <a:lvl9pPr lvl="8" algn="ctr">
              <a:spcBef>
                <a:spcPts val="0"/>
              </a:spcBef>
              <a:spcAft>
                <a:spcPts val="0"/>
              </a:spcAft>
              <a:buClr>
                <a:schemeClr val="lt1"/>
              </a:buClr>
              <a:buSzPts val="6000"/>
              <a:buNone/>
              <a:defRPr sz="6000">
                <a:solidFill>
                  <a:schemeClr val="lt1"/>
                </a:solidFill>
              </a:defRPr>
            </a:lvl9pPr>
          </a:lstStyle>
          <a:p>
            <a:endParaRPr/>
          </a:p>
        </p:txBody>
      </p:sp>
      <p:sp>
        <p:nvSpPr>
          <p:cNvPr id="13" name="Google Shape;13;p2"/>
          <p:cNvSpPr txBox="1">
            <a:spLocks noGrp="1"/>
          </p:cNvSpPr>
          <p:nvPr>
            <p:ph type="subTitle" idx="1"/>
          </p:nvPr>
        </p:nvSpPr>
        <p:spPr>
          <a:xfrm>
            <a:off x="411175" y="3398250"/>
            <a:ext cx="8282400" cy="1260600"/>
          </a:xfrm>
          <a:prstGeom prst="rect">
            <a:avLst/>
          </a:prstGeom>
        </p:spPr>
        <p:txBody>
          <a:bodyPr spcFirstLastPara="1" wrap="square" lIns="91425" tIns="91425" rIns="91425" bIns="91425" anchor="ctr" anchorCtr="0">
            <a:normAutofit/>
          </a:bodyPr>
          <a:lstStyle>
            <a:lvl1pPr lvl="0" algn="ctr">
              <a:lnSpc>
                <a:spcPct val="100000"/>
              </a:lnSpc>
              <a:spcBef>
                <a:spcPts val="0"/>
              </a:spcBef>
              <a:spcAft>
                <a:spcPts val="0"/>
              </a:spcAft>
              <a:buSzPts val="3600"/>
              <a:buFont typeface="Oswald"/>
              <a:buNone/>
              <a:defRPr sz="3600">
                <a:latin typeface="Oswald"/>
                <a:ea typeface="Oswald"/>
                <a:cs typeface="Oswald"/>
                <a:sym typeface="Oswald"/>
              </a:defRPr>
            </a:lvl1pPr>
            <a:lvl2pPr lvl="1" algn="ctr">
              <a:lnSpc>
                <a:spcPct val="100000"/>
              </a:lnSpc>
              <a:spcBef>
                <a:spcPts val="0"/>
              </a:spcBef>
              <a:spcAft>
                <a:spcPts val="0"/>
              </a:spcAft>
              <a:buSzPts val="3600"/>
              <a:buFont typeface="Oswald"/>
              <a:buNone/>
              <a:defRPr sz="3600">
                <a:latin typeface="Oswald"/>
                <a:ea typeface="Oswald"/>
                <a:cs typeface="Oswald"/>
                <a:sym typeface="Oswald"/>
              </a:defRPr>
            </a:lvl2pPr>
            <a:lvl3pPr lvl="2" algn="ctr">
              <a:lnSpc>
                <a:spcPct val="100000"/>
              </a:lnSpc>
              <a:spcBef>
                <a:spcPts val="0"/>
              </a:spcBef>
              <a:spcAft>
                <a:spcPts val="0"/>
              </a:spcAft>
              <a:buSzPts val="3600"/>
              <a:buFont typeface="Oswald"/>
              <a:buNone/>
              <a:defRPr sz="3600">
                <a:latin typeface="Oswald"/>
                <a:ea typeface="Oswald"/>
                <a:cs typeface="Oswald"/>
                <a:sym typeface="Oswald"/>
              </a:defRPr>
            </a:lvl3pPr>
            <a:lvl4pPr lvl="3" algn="ctr">
              <a:lnSpc>
                <a:spcPct val="100000"/>
              </a:lnSpc>
              <a:spcBef>
                <a:spcPts val="0"/>
              </a:spcBef>
              <a:spcAft>
                <a:spcPts val="0"/>
              </a:spcAft>
              <a:buSzPts val="3600"/>
              <a:buFont typeface="Oswald"/>
              <a:buNone/>
              <a:defRPr sz="3600">
                <a:latin typeface="Oswald"/>
                <a:ea typeface="Oswald"/>
                <a:cs typeface="Oswald"/>
                <a:sym typeface="Oswald"/>
              </a:defRPr>
            </a:lvl4pPr>
            <a:lvl5pPr lvl="4" algn="ctr">
              <a:lnSpc>
                <a:spcPct val="100000"/>
              </a:lnSpc>
              <a:spcBef>
                <a:spcPts val="0"/>
              </a:spcBef>
              <a:spcAft>
                <a:spcPts val="0"/>
              </a:spcAft>
              <a:buSzPts val="3600"/>
              <a:buFont typeface="Oswald"/>
              <a:buNone/>
              <a:defRPr sz="3600">
                <a:latin typeface="Oswald"/>
                <a:ea typeface="Oswald"/>
                <a:cs typeface="Oswald"/>
                <a:sym typeface="Oswald"/>
              </a:defRPr>
            </a:lvl5pPr>
            <a:lvl6pPr lvl="5" algn="ctr">
              <a:lnSpc>
                <a:spcPct val="100000"/>
              </a:lnSpc>
              <a:spcBef>
                <a:spcPts val="0"/>
              </a:spcBef>
              <a:spcAft>
                <a:spcPts val="0"/>
              </a:spcAft>
              <a:buSzPts val="3600"/>
              <a:buFont typeface="Oswald"/>
              <a:buNone/>
              <a:defRPr sz="3600">
                <a:latin typeface="Oswald"/>
                <a:ea typeface="Oswald"/>
                <a:cs typeface="Oswald"/>
                <a:sym typeface="Oswald"/>
              </a:defRPr>
            </a:lvl6pPr>
            <a:lvl7pPr lvl="6" algn="ctr">
              <a:lnSpc>
                <a:spcPct val="100000"/>
              </a:lnSpc>
              <a:spcBef>
                <a:spcPts val="0"/>
              </a:spcBef>
              <a:spcAft>
                <a:spcPts val="0"/>
              </a:spcAft>
              <a:buSzPts val="3600"/>
              <a:buFont typeface="Oswald"/>
              <a:buNone/>
              <a:defRPr sz="3600">
                <a:latin typeface="Oswald"/>
                <a:ea typeface="Oswald"/>
                <a:cs typeface="Oswald"/>
                <a:sym typeface="Oswald"/>
              </a:defRPr>
            </a:lvl7pPr>
            <a:lvl8pPr lvl="7" algn="ctr">
              <a:lnSpc>
                <a:spcPct val="100000"/>
              </a:lnSpc>
              <a:spcBef>
                <a:spcPts val="0"/>
              </a:spcBef>
              <a:spcAft>
                <a:spcPts val="0"/>
              </a:spcAft>
              <a:buSzPts val="3600"/>
              <a:buFont typeface="Oswald"/>
              <a:buNone/>
              <a:defRPr sz="3600">
                <a:latin typeface="Oswald"/>
                <a:ea typeface="Oswald"/>
                <a:cs typeface="Oswald"/>
                <a:sym typeface="Oswald"/>
              </a:defRPr>
            </a:lvl8pPr>
            <a:lvl9pPr lvl="8" algn="ctr">
              <a:lnSpc>
                <a:spcPct val="100000"/>
              </a:lnSpc>
              <a:spcBef>
                <a:spcPts val="0"/>
              </a:spcBef>
              <a:spcAft>
                <a:spcPts val="0"/>
              </a:spcAft>
              <a:buSzPts val="3600"/>
              <a:buFont typeface="Oswald"/>
              <a:buNone/>
              <a:defRPr sz="3600">
                <a:latin typeface="Oswald"/>
                <a:ea typeface="Oswald"/>
                <a:cs typeface="Oswald"/>
                <a:sym typeface="Oswald"/>
              </a:defRPr>
            </a:lvl9pPr>
          </a:lstStyle>
          <a:p>
            <a:endParaRPr/>
          </a:p>
        </p:txBody>
      </p:sp>
      <p:sp>
        <p:nvSpPr>
          <p:cNvPr id="14" name="Google Shape;14;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1"/>
        <p:cNvGrpSpPr/>
        <p:nvPr/>
      </p:nvGrpSpPr>
      <p:grpSpPr>
        <a:xfrm>
          <a:off x="0" y="0"/>
          <a:ext cx="0" cy="0"/>
          <a:chOff x="0" y="0"/>
          <a:chExt cx="0" cy="0"/>
        </a:xfrm>
      </p:grpSpPr>
      <p:cxnSp>
        <p:nvCxnSpPr>
          <p:cNvPr id="52" name="Google Shape;52;p11"/>
          <p:cNvCxnSpPr/>
          <p:nvPr/>
        </p:nvCxnSpPr>
        <p:spPr>
          <a:xfrm>
            <a:off x="413275" y="2988275"/>
            <a:ext cx="910500" cy="0"/>
          </a:xfrm>
          <a:prstGeom prst="straightConnector1">
            <a:avLst/>
          </a:prstGeom>
          <a:noFill/>
          <a:ln w="28575" cap="flat" cmpd="sng">
            <a:solidFill>
              <a:schemeClr val="dk1"/>
            </a:solidFill>
            <a:prstDash val="lgDash"/>
            <a:round/>
            <a:headEnd type="none" w="sm" len="sm"/>
            <a:tailEnd type="none" w="sm" len="sm"/>
          </a:ln>
        </p:spPr>
      </p:cxnSp>
      <p:sp>
        <p:nvSpPr>
          <p:cNvPr id="53" name="Google Shape;53;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spcBef>
                <a:spcPts val="0"/>
              </a:spcBef>
              <a:spcAft>
                <a:spcPts val="0"/>
              </a:spcAft>
              <a:buSzPts val="12000"/>
              <a:buNone/>
              <a:defRPr sz="12000"/>
            </a:lvl1pPr>
            <a:lvl2pPr lvl="1">
              <a:spcBef>
                <a:spcPts val="0"/>
              </a:spcBef>
              <a:spcAft>
                <a:spcPts val="0"/>
              </a:spcAft>
              <a:buSzPts val="12000"/>
              <a:buNone/>
              <a:defRPr sz="12000"/>
            </a:lvl2pPr>
            <a:lvl3pPr lvl="2">
              <a:spcBef>
                <a:spcPts val="0"/>
              </a:spcBef>
              <a:spcAft>
                <a:spcPts val="0"/>
              </a:spcAft>
              <a:buSzPts val="12000"/>
              <a:buNone/>
              <a:defRPr sz="12000"/>
            </a:lvl3pPr>
            <a:lvl4pPr lvl="3">
              <a:spcBef>
                <a:spcPts val="0"/>
              </a:spcBef>
              <a:spcAft>
                <a:spcPts val="0"/>
              </a:spcAft>
              <a:buSzPts val="12000"/>
              <a:buNone/>
              <a:defRPr sz="12000"/>
            </a:lvl4pPr>
            <a:lvl5pPr lvl="4">
              <a:spcBef>
                <a:spcPts val="0"/>
              </a:spcBef>
              <a:spcAft>
                <a:spcPts val="0"/>
              </a:spcAft>
              <a:buSzPts val="12000"/>
              <a:buNone/>
              <a:defRPr sz="12000"/>
            </a:lvl5pPr>
            <a:lvl6pPr lvl="5">
              <a:spcBef>
                <a:spcPts val="0"/>
              </a:spcBef>
              <a:spcAft>
                <a:spcPts val="0"/>
              </a:spcAft>
              <a:buSzPts val="12000"/>
              <a:buNone/>
              <a:defRPr sz="12000"/>
            </a:lvl6pPr>
            <a:lvl7pPr lvl="6">
              <a:spcBef>
                <a:spcPts val="0"/>
              </a:spcBef>
              <a:spcAft>
                <a:spcPts val="0"/>
              </a:spcAft>
              <a:buSzPts val="12000"/>
              <a:buNone/>
              <a:defRPr sz="12000"/>
            </a:lvl7pPr>
            <a:lvl8pPr lvl="7">
              <a:spcBef>
                <a:spcPts val="0"/>
              </a:spcBef>
              <a:spcAft>
                <a:spcPts val="0"/>
              </a:spcAft>
              <a:buSzPts val="12000"/>
              <a:buNone/>
              <a:defRPr sz="12000"/>
            </a:lvl8pPr>
            <a:lvl9pPr lvl="8">
              <a:spcBef>
                <a:spcPts val="0"/>
              </a:spcBef>
              <a:spcAft>
                <a:spcPts val="0"/>
              </a:spcAft>
              <a:buSzPts val="12000"/>
              <a:buNone/>
              <a:defRPr sz="12000"/>
            </a:lvl9pPr>
          </a:lstStyle>
          <a:p>
            <a:r>
              <a:t>xx%</a:t>
            </a:r>
          </a:p>
        </p:txBody>
      </p:sp>
      <p:sp>
        <p:nvSpPr>
          <p:cNvPr id="54" name="Google Shape;54;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55" name="Google Shape;55;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
        <p:cNvGrpSpPr/>
        <p:nvPr/>
      </p:nvGrpSpPr>
      <p:grpSpPr>
        <a:xfrm>
          <a:off x="0" y="0"/>
          <a:ext cx="0" cy="0"/>
          <a:chOff x="0" y="0"/>
          <a:chExt cx="0" cy="0"/>
        </a:xfrm>
      </p:grpSpPr>
      <p:sp>
        <p:nvSpPr>
          <p:cNvPr id="57" name="Google Shape;57;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sp>
        <p:nvSpPr>
          <p:cNvPr id="16" name="Google Shape;16;p3"/>
          <p:cNvSpPr/>
          <p:nvPr/>
        </p:nvSpPr>
        <p:spPr>
          <a:xfrm>
            <a:off x="0" y="1567350"/>
            <a:ext cx="9144000" cy="2008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3"/>
          <p:cNvSpPr txBox="1">
            <a:spLocks noGrp="1"/>
          </p:cNvSpPr>
          <p:nvPr>
            <p:ph type="title"/>
          </p:nvPr>
        </p:nvSpPr>
        <p:spPr>
          <a:xfrm>
            <a:off x="430800" y="1889700"/>
            <a:ext cx="8282400" cy="15165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lt1"/>
              </a:buClr>
              <a:buSzPts val="3600"/>
              <a:buNone/>
              <a:defRPr sz="3600">
                <a:solidFill>
                  <a:schemeClr val="lt1"/>
                </a:solidFill>
              </a:defRPr>
            </a:lvl1pPr>
            <a:lvl2pPr lvl="1" algn="ctr">
              <a:spcBef>
                <a:spcPts val="0"/>
              </a:spcBef>
              <a:spcAft>
                <a:spcPts val="0"/>
              </a:spcAft>
              <a:buClr>
                <a:schemeClr val="lt1"/>
              </a:buClr>
              <a:buSzPts val="3600"/>
              <a:buNone/>
              <a:defRPr sz="3600">
                <a:solidFill>
                  <a:schemeClr val="lt1"/>
                </a:solidFill>
              </a:defRPr>
            </a:lvl2pPr>
            <a:lvl3pPr lvl="2" algn="ctr">
              <a:spcBef>
                <a:spcPts val="0"/>
              </a:spcBef>
              <a:spcAft>
                <a:spcPts val="0"/>
              </a:spcAft>
              <a:buClr>
                <a:schemeClr val="lt1"/>
              </a:buClr>
              <a:buSzPts val="3600"/>
              <a:buNone/>
              <a:defRPr sz="3600">
                <a:solidFill>
                  <a:schemeClr val="lt1"/>
                </a:solidFill>
              </a:defRPr>
            </a:lvl3pPr>
            <a:lvl4pPr lvl="3" algn="ctr">
              <a:spcBef>
                <a:spcPts val="0"/>
              </a:spcBef>
              <a:spcAft>
                <a:spcPts val="0"/>
              </a:spcAft>
              <a:buClr>
                <a:schemeClr val="lt1"/>
              </a:buClr>
              <a:buSzPts val="3600"/>
              <a:buNone/>
              <a:defRPr sz="3600">
                <a:solidFill>
                  <a:schemeClr val="lt1"/>
                </a:solidFill>
              </a:defRPr>
            </a:lvl4pPr>
            <a:lvl5pPr lvl="4" algn="ctr">
              <a:spcBef>
                <a:spcPts val="0"/>
              </a:spcBef>
              <a:spcAft>
                <a:spcPts val="0"/>
              </a:spcAft>
              <a:buClr>
                <a:schemeClr val="lt1"/>
              </a:buClr>
              <a:buSzPts val="3600"/>
              <a:buNone/>
              <a:defRPr sz="3600">
                <a:solidFill>
                  <a:schemeClr val="lt1"/>
                </a:solidFill>
              </a:defRPr>
            </a:lvl5pPr>
            <a:lvl6pPr lvl="5" algn="ctr">
              <a:spcBef>
                <a:spcPts val="0"/>
              </a:spcBef>
              <a:spcAft>
                <a:spcPts val="0"/>
              </a:spcAft>
              <a:buClr>
                <a:schemeClr val="lt1"/>
              </a:buClr>
              <a:buSzPts val="3600"/>
              <a:buNone/>
              <a:defRPr sz="3600">
                <a:solidFill>
                  <a:schemeClr val="lt1"/>
                </a:solidFill>
              </a:defRPr>
            </a:lvl6pPr>
            <a:lvl7pPr lvl="6" algn="ctr">
              <a:spcBef>
                <a:spcPts val="0"/>
              </a:spcBef>
              <a:spcAft>
                <a:spcPts val="0"/>
              </a:spcAft>
              <a:buClr>
                <a:schemeClr val="lt1"/>
              </a:buClr>
              <a:buSzPts val="3600"/>
              <a:buNone/>
              <a:defRPr sz="3600">
                <a:solidFill>
                  <a:schemeClr val="lt1"/>
                </a:solidFill>
              </a:defRPr>
            </a:lvl7pPr>
            <a:lvl8pPr lvl="7" algn="ctr">
              <a:spcBef>
                <a:spcPts val="0"/>
              </a:spcBef>
              <a:spcAft>
                <a:spcPts val="0"/>
              </a:spcAft>
              <a:buClr>
                <a:schemeClr val="lt1"/>
              </a:buClr>
              <a:buSzPts val="3600"/>
              <a:buNone/>
              <a:defRPr sz="3600">
                <a:solidFill>
                  <a:schemeClr val="lt1"/>
                </a:solidFill>
              </a:defRPr>
            </a:lvl8pPr>
            <a:lvl9pPr lvl="8" algn="ctr">
              <a:spcBef>
                <a:spcPts val="0"/>
              </a:spcBef>
              <a:spcAft>
                <a:spcPts val="0"/>
              </a:spcAft>
              <a:buClr>
                <a:schemeClr val="lt1"/>
              </a:buClr>
              <a:buSzPts val="3600"/>
              <a:buNone/>
              <a:defRPr sz="3600">
                <a:solidFill>
                  <a:schemeClr val="lt1"/>
                </a:solidFill>
              </a:defRPr>
            </a:lvl9pPr>
          </a:lstStyle>
          <a:p>
            <a:endParaRPr/>
          </a:p>
        </p:txBody>
      </p:sp>
      <p:sp>
        <p:nvSpPr>
          <p:cNvPr id="18" name="Google Shape;18;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cxnSp>
        <p:nvCxnSpPr>
          <p:cNvPr id="20" name="Google Shape;20;p4"/>
          <p:cNvCxnSpPr/>
          <p:nvPr/>
        </p:nvCxnSpPr>
        <p:spPr>
          <a:xfrm>
            <a:off x="429200" y="1275577"/>
            <a:ext cx="614100" cy="0"/>
          </a:xfrm>
          <a:prstGeom prst="straightConnector1">
            <a:avLst/>
          </a:prstGeom>
          <a:noFill/>
          <a:ln w="19050" cap="flat" cmpd="sng">
            <a:solidFill>
              <a:schemeClr val="dk2"/>
            </a:solidFill>
            <a:prstDash val="lgDash"/>
            <a:round/>
            <a:headEnd type="none" w="sm" len="sm"/>
            <a:tailEnd type="none" w="sm" len="sm"/>
          </a:ln>
        </p:spPr>
      </p:cxnSp>
      <p:sp>
        <p:nvSpPr>
          <p:cNvPr id="21" name="Google Shape;21;p4"/>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2" name="Google Shape;22;p4"/>
          <p:cNvSpPr txBox="1">
            <a:spLocks noGrp="1"/>
          </p:cNvSpPr>
          <p:nvPr>
            <p:ph type="body" idx="1"/>
          </p:nvPr>
        </p:nvSpPr>
        <p:spPr>
          <a:xfrm>
            <a:off x="311700" y="1468825"/>
            <a:ext cx="8520600" cy="30999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3" name="Google Shape;23;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cxnSp>
        <p:nvCxnSpPr>
          <p:cNvPr id="25" name="Google Shape;25;p5"/>
          <p:cNvCxnSpPr/>
          <p:nvPr/>
        </p:nvCxnSpPr>
        <p:spPr>
          <a:xfrm>
            <a:off x="429200" y="1275577"/>
            <a:ext cx="614100" cy="0"/>
          </a:xfrm>
          <a:prstGeom prst="straightConnector1">
            <a:avLst/>
          </a:prstGeom>
          <a:noFill/>
          <a:ln w="19050" cap="flat" cmpd="sng">
            <a:solidFill>
              <a:schemeClr val="dk2"/>
            </a:solidFill>
            <a:prstDash val="lgDash"/>
            <a:round/>
            <a:headEnd type="none" w="sm" len="sm"/>
            <a:tailEnd type="none" w="sm" len="sm"/>
          </a:ln>
        </p:spPr>
      </p:cxnSp>
      <p:sp>
        <p:nvSpPr>
          <p:cNvPr id="26" name="Google Shape;26;p5"/>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7" name="Google Shape;27;p5"/>
          <p:cNvSpPr txBox="1">
            <a:spLocks noGrp="1"/>
          </p:cNvSpPr>
          <p:nvPr>
            <p:ph type="body" idx="1"/>
          </p:nvPr>
        </p:nvSpPr>
        <p:spPr>
          <a:xfrm>
            <a:off x="311700" y="1468825"/>
            <a:ext cx="3999900" cy="30999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8" name="Google Shape;28;p5"/>
          <p:cNvSpPr txBox="1">
            <a:spLocks noGrp="1"/>
          </p:cNvSpPr>
          <p:nvPr>
            <p:ph type="body" idx="2"/>
          </p:nvPr>
        </p:nvSpPr>
        <p:spPr>
          <a:xfrm>
            <a:off x="4832400" y="1468825"/>
            <a:ext cx="3999900" cy="30999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9" name="Google Shape;29;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0"/>
        <p:cNvGrpSpPr/>
        <p:nvPr/>
      </p:nvGrpSpPr>
      <p:grpSpPr>
        <a:xfrm>
          <a:off x="0" y="0"/>
          <a:ext cx="0" cy="0"/>
          <a:chOff x="0" y="0"/>
          <a:chExt cx="0" cy="0"/>
        </a:xfrm>
      </p:grpSpPr>
      <p:sp>
        <p:nvSpPr>
          <p:cNvPr id="31" name="Google Shape;31;p6"/>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2" name="Google Shape;32;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3"/>
        <p:cNvGrpSpPr/>
        <p:nvPr/>
      </p:nvGrpSpPr>
      <p:grpSpPr>
        <a:xfrm>
          <a:off x="0" y="0"/>
          <a:ext cx="0" cy="0"/>
          <a:chOff x="0" y="0"/>
          <a:chExt cx="0" cy="0"/>
        </a:xfrm>
      </p:grpSpPr>
      <p:cxnSp>
        <p:nvCxnSpPr>
          <p:cNvPr id="34" name="Google Shape;34;p7"/>
          <p:cNvCxnSpPr/>
          <p:nvPr/>
        </p:nvCxnSpPr>
        <p:spPr>
          <a:xfrm>
            <a:off x="418675" y="1457787"/>
            <a:ext cx="614100" cy="0"/>
          </a:xfrm>
          <a:prstGeom prst="straightConnector1">
            <a:avLst/>
          </a:prstGeom>
          <a:noFill/>
          <a:ln w="19050" cap="flat" cmpd="sng">
            <a:solidFill>
              <a:schemeClr val="dk2"/>
            </a:solidFill>
            <a:prstDash val="lgDash"/>
            <a:round/>
            <a:headEnd type="none" w="sm" len="sm"/>
            <a:tailEnd type="none" w="sm" len="sm"/>
          </a:ln>
        </p:spPr>
      </p:cxnSp>
      <p:sp>
        <p:nvSpPr>
          <p:cNvPr id="35" name="Google Shape;35;p7"/>
          <p:cNvSpPr txBox="1">
            <a:spLocks noGrp="1"/>
          </p:cNvSpPr>
          <p:nvPr>
            <p:ph type="title"/>
          </p:nvPr>
        </p:nvSpPr>
        <p:spPr>
          <a:xfrm>
            <a:off x="311700" y="6318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6" name="Google Shape;36;p7"/>
          <p:cNvSpPr txBox="1">
            <a:spLocks noGrp="1"/>
          </p:cNvSpPr>
          <p:nvPr>
            <p:ph type="body" idx="1"/>
          </p:nvPr>
        </p:nvSpPr>
        <p:spPr>
          <a:xfrm>
            <a:off x="311700" y="1618204"/>
            <a:ext cx="2808000" cy="29508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7" name="Google Shape;37;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38"/>
        <p:cNvGrpSpPr/>
        <p:nvPr/>
      </p:nvGrpSpPr>
      <p:grpSpPr>
        <a:xfrm>
          <a:off x="0" y="0"/>
          <a:ext cx="0" cy="0"/>
          <a:chOff x="0" y="0"/>
          <a:chExt cx="0" cy="0"/>
        </a:xfrm>
      </p:grpSpPr>
      <p:sp>
        <p:nvSpPr>
          <p:cNvPr id="39" name="Google Shape;39;p8"/>
          <p:cNvSpPr txBox="1">
            <a:spLocks noGrp="1"/>
          </p:cNvSpPr>
          <p:nvPr>
            <p:ph type="title"/>
          </p:nvPr>
        </p:nvSpPr>
        <p:spPr>
          <a:xfrm>
            <a:off x="490250" y="528900"/>
            <a:ext cx="5678100" cy="40857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5400"/>
              <a:buNone/>
              <a:defRPr sz="5400">
                <a:solidFill>
                  <a:schemeClr val="lt1"/>
                </a:solidFill>
              </a:defRPr>
            </a:lvl1pPr>
            <a:lvl2pPr lvl="1">
              <a:spcBef>
                <a:spcPts val="0"/>
              </a:spcBef>
              <a:spcAft>
                <a:spcPts val="0"/>
              </a:spcAft>
              <a:buClr>
                <a:schemeClr val="lt1"/>
              </a:buClr>
              <a:buSzPts val="5400"/>
              <a:buNone/>
              <a:defRPr sz="5400">
                <a:solidFill>
                  <a:schemeClr val="lt1"/>
                </a:solidFill>
              </a:defRPr>
            </a:lvl2pPr>
            <a:lvl3pPr lvl="2">
              <a:spcBef>
                <a:spcPts val="0"/>
              </a:spcBef>
              <a:spcAft>
                <a:spcPts val="0"/>
              </a:spcAft>
              <a:buClr>
                <a:schemeClr val="lt1"/>
              </a:buClr>
              <a:buSzPts val="5400"/>
              <a:buNone/>
              <a:defRPr sz="5400">
                <a:solidFill>
                  <a:schemeClr val="lt1"/>
                </a:solidFill>
              </a:defRPr>
            </a:lvl3pPr>
            <a:lvl4pPr lvl="3">
              <a:spcBef>
                <a:spcPts val="0"/>
              </a:spcBef>
              <a:spcAft>
                <a:spcPts val="0"/>
              </a:spcAft>
              <a:buClr>
                <a:schemeClr val="lt1"/>
              </a:buClr>
              <a:buSzPts val="5400"/>
              <a:buNone/>
              <a:defRPr sz="5400">
                <a:solidFill>
                  <a:schemeClr val="lt1"/>
                </a:solidFill>
              </a:defRPr>
            </a:lvl4pPr>
            <a:lvl5pPr lvl="4">
              <a:spcBef>
                <a:spcPts val="0"/>
              </a:spcBef>
              <a:spcAft>
                <a:spcPts val="0"/>
              </a:spcAft>
              <a:buClr>
                <a:schemeClr val="lt1"/>
              </a:buClr>
              <a:buSzPts val="5400"/>
              <a:buNone/>
              <a:defRPr sz="5400">
                <a:solidFill>
                  <a:schemeClr val="lt1"/>
                </a:solidFill>
              </a:defRPr>
            </a:lvl5pPr>
            <a:lvl6pPr lvl="5">
              <a:spcBef>
                <a:spcPts val="0"/>
              </a:spcBef>
              <a:spcAft>
                <a:spcPts val="0"/>
              </a:spcAft>
              <a:buClr>
                <a:schemeClr val="lt1"/>
              </a:buClr>
              <a:buSzPts val="5400"/>
              <a:buNone/>
              <a:defRPr sz="5400">
                <a:solidFill>
                  <a:schemeClr val="lt1"/>
                </a:solidFill>
              </a:defRPr>
            </a:lvl6pPr>
            <a:lvl7pPr lvl="6">
              <a:spcBef>
                <a:spcPts val="0"/>
              </a:spcBef>
              <a:spcAft>
                <a:spcPts val="0"/>
              </a:spcAft>
              <a:buClr>
                <a:schemeClr val="lt1"/>
              </a:buClr>
              <a:buSzPts val="5400"/>
              <a:buNone/>
              <a:defRPr sz="5400">
                <a:solidFill>
                  <a:schemeClr val="lt1"/>
                </a:solidFill>
              </a:defRPr>
            </a:lvl7pPr>
            <a:lvl8pPr lvl="7">
              <a:spcBef>
                <a:spcPts val="0"/>
              </a:spcBef>
              <a:spcAft>
                <a:spcPts val="0"/>
              </a:spcAft>
              <a:buClr>
                <a:schemeClr val="lt1"/>
              </a:buClr>
              <a:buSzPts val="5400"/>
              <a:buNone/>
              <a:defRPr sz="5400">
                <a:solidFill>
                  <a:schemeClr val="lt1"/>
                </a:solidFill>
              </a:defRPr>
            </a:lvl8pPr>
            <a:lvl9pPr lvl="8">
              <a:spcBef>
                <a:spcPts val="0"/>
              </a:spcBef>
              <a:spcAft>
                <a:spcPts val="0"/>
              </a:spcAft>
              <a:buClr>
                <a:schemeClr val="lt1"/>
              </a:buClr>
              <a:buSzPts val="5400"/>
              <a:buNone/>
              <a:defRPr sz="5400">
                <a:solidFill>
                  <a:schemeClr val="lt1"/>
                </a:solidFill>
              </a:defRPr>
            </a:lvl9pPr>
          </a:lstStyle>
          <a:p>
            <a:endParaRPr/>
          </a:p>
        </p:txBody>
      </p:sp>
      <p:sp>
        <p:nvSpPr>
          <p:cNvPr id="40" name="Google Shape;40;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dk1"/>
        </a:solidFill>
        <a:effectLst/>
      </p:bgPr>
    </p:bg>
    <p:spTree>
      <p:nvGrpSpPr>
        <p:cNvPr id="1" name="Shape 41"/>
        <p:cNvGrpSpPr/>
        <p:nvPr/>
      </p:nvGrpSpPr>
      <p:grpSpPr>
        <a:xfrm>
          <a:off x="0" y="0"/>
          <a:ext cx="0" cy="0"/>
          <a:chOff x="0" y="0"/>
          <a:chExt cx="0" cy="0"/>
        </a:xfrm>
      </p:grpSpPr>
      <p:sp>
        <p:nvSpPr>
          <p:cNvPr id="42" name="Google Shape;42;p9"/>
          <p:cNvSpPr/>
          <p:nvPr/>
        </p:nvSpPr>
        <p:spPr>
          <a:xfrm>
            <a:off x="4572000" y="175"/>
            <a:ext cx="4572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3" name="Google Shape;43;p9"/>
          <p:cNvCxnSpPr/>
          <p:nvPr/>
        </p:nvCxnSpPr>
        <p:spPr>
          <a:xfrm>
            <a:off x="5029675" y="4495500"/>
            <a:ext cx="577200" cy="0"/>
          </a:xfrm>
          <a:prstGeom prst="straightConnector1">
            <a:avLst/>
          </a:prstGeom>
          <a:noFill/>
          <a:ln w="19050" cap="flat" cmpd="sng">
            <a:solidFill>
              <a:schemeClr val="dk1"/>
            </a:solidFill>
            <a:prstDash val="lgDash"/>
            <a:round/>
            <a:headEnd type="none" w="sm" len="sm"/>
            <a:tailEnd type="none" w="sm" len="sm"/>
          </a:ln>
        </p:spPr>
      </p:cxnSp>
      <p:sp>
        <p:nvSpPr>
          <p:cNvPr id="44" name="Google Shape;44;p9"/>
          <p:cNvSpPr txBox="1">
            <a:spLocks noGrp="1"/>
          </p:cNvSpPr>
          <p:nvPr>
            <p:ph type="title"/>
          </p:nvPr>
        </p:nvSpPr>
        <p:spPr>
          <a:xfrm>
            <a:off x="265500" y="1078750"/>
            <a:ext cx="4045200" cy="1789200"/>
          </a:xfrm>
          <a:prstGeom prst="rect">
            <a:avLst/>
          </a:prstGeom>
        </p:spPr>
        <p:txBody>
          <a:bodyPr spcFirstLastPara="1" wrap="square" lIns="91425" tIns="91425" rIns="91425" bIns="91425" anchor="b" anchorCtr="0">
            <a:normAutofit/>
          </a:bodyPr>
          <a:lstStyle>
            <a:lvl1pPr lvl="0" algn="ctr">
              <a:spcBef>
                <a:spcPts val="0"/>
              </a:spcBef>
              <a:spcAft>
                <a:spcPts val="0"/>
              </a:spcAft>
              <a:buClr>
                <a:schemeClr val="lt1"/>
              </a:buClr>
              <a:buSzPts val="4600"/>
              <a:buNone/>
              <a:defRPr sz="4600">
                <a:solidFill>
                  <a:schemeClr val="lt1"/>
                </a:solidFill>
              </a:defRPr>
            </a:lvl1pPr>
            <a:lvl2pPr lvl="1" algn="ctr">
              <a:spcBef>
                <a:spcPts val="0"/>
              </a:spcBef>
              <a:spcAft>
                <a:spcPts val="0"/>
              </a:spcAft>
              <a:buClr>
                <a:schemeClr val="lt1"/>
              </a:buClr>
              <a:buSzPts val="4600"/>
              <a:buNone/>
              <a:defRPr sz="4600">
                <a:solidFill>
                  <a:schemeClr val="lt1"/>
                </a:solidFill>
              </a:defRPr>
            </a:lvl2pPr>
            <a:lvl3pPr lvl="2" algn="ctr">
              <a:spcBef>
                <a:spcPts val="0"/>
              </a:spcBef>
              <a:spcAft>
                <a:spcPts val="0"/>
              </a:spcAft>
              <a:buClr>
                <a:schemeClr val="lt1"/>
              </a:buClr>
              <a:buSzPts val="4600"/>
              <a:buNone/>
              <a:defRPr sz="4600">
                <a:solidFill>
                  <a:schemeClr val="lt1"/>
                </a:solidFill>
              </a:defRPr>
            </a:lvl3pPr>
            <a:lvl4pPr lvl="3" algn="ctr">
              <a:spcBef>
                <a:spcPts val="0"/>
              </a:spcBef>
              <a:spcAft>
                <a:spcPts val="0"/>
              </a:spcAft>
              <a:buClr>
                <a:schemeClr val="lt1"/>
              </a:buClr>
              <a:buSzPts val="4600"/>
              <a:buNone/>
              <a:defRPr sz="4600">
                <a:solidFill>
                  <a:schemeClr val="lt1"/>
                </a:solidFill>
              </a:defRPr>
            </a:lvl4pPr>
            <a:lvl5pPr lvl="4" algn="ctr">
              <a:spcBef>
                <a:spcPts val="0"/>
              </a:spcBef>
              <a:spcAft>
                <a:spcPts val="0"/>
              </a:spcAft>
              <a:buClr>
                <a:schemeClr val="lt1"/>
              </a:buClr>
              <a:buSzPts val="4600"/>
              <a:buNone/>
              <a:defRPr sz="4600">
                <a:solidFill>
                  <a:schemeClr val="lt1"/>
                </a:solidFill>
              </a:defRPr>
            </a:lvl5pPr>
            <a:lvl6pPr lvl="5" algn="ctr">
              <a:spcBef>
                <a:spcPts val="0"/>
              </a:spcBef>
              <a:spcAft>
                <a:spcPts val="0"/>
              </a:spcAft>
              <a:buClr>
                <a:schemeClr val="lt1"/>
              </a:buClr>
              <a:buSzPts val="4600"/>
              <a:buNone/>
              <a:defRPr sz="4600">
                <a:solidFill>
                  <a:schemeClr val="lt1"/>
                </a:solidFill>
              </a:defRPr>
            </a:lvl6pPr>
            <a:lvl7pPr lvl="6" algn="ctr">
              <a:spcBef>
                <a:spcPts val="0"/>
              </a:spcBef>
              <a:spcAft>
                <a:spcPts val="0"/>
              </a:spcAft>
              <a:buClr>
                <a:schemeClr val="lt1"/>
              </a:buClr>
              <a:buSzPts val="4600"/>
              <a:buNone/>
              <a:defRPr sz="4600">
                <a:solidFill>
                  <a:schemeClr val="lt1"/>
                </a:solidFill>
              </a:defRPr>
            </a:lvl7pPr>
            <a:lvl8pPr lvl="7" algn="ctr">
              <a:spcBef>
                <a:spcPts val="0"/>
              </a:spcBef>
              <a:spcAft>
                <a:spcPts val="0"/>
              </a:spcAft>
              <a:buClr>
                <a:schemeClr val="lt1"/>
              </a:buClr>
              <a:buSzPts val="4600"/>
              <a:buNone/>
              <a:defRPr sz="4600">
                <a:solidFill>
                  <a:schemeClr val="lt1"/>
                </a:solidFill>
              </a:defRPr>
            </a:lvl8pPr>
            <a:lvl9pPr lvl="8" algn="ctr">
              <a:spcBef>
                <a:spcPts val="0"/>
              </a:spcBef>
              <a:spcAft>
                <a:spcPts val="0"/>
              </a:spcAft>
              <a:buClr>
                <a:schemeClr val="lt1"/>
              </a:buClr>
              <a:buSzPts val="4600"/>
              <a:buNone/>
              <a:defRPr sz="4600">
                <a:solidFill>
                  <a:schemeClr val="lt1"/>
                </a:solidFill>
              </a:defRPr>
            </a:lvl9pPr>
          </a:lstStyle>
          <a:p>
            <a:endParaRPr/>
          </a:p>
        </p:txBody>
      </p:sp>
      <p:sp>
        <p:nvSpPr>
          <p:cNvPr id="45" name="Google Shape;45;p9"/>
          <p:cNvSpPr txBox="1">
            <a:spLocks noGrp="1"/>
          </p:cNvSpPr>
          <p:nvPr>
            <p:ph type="subTitle" idx="1"/>
          </p:nvPr>
        </p:nvSpPr>
        <p:spPr>
          <a:xfrm>
            <a:off x="265500" y="2921401"/>
            <a:ext cx="4045200" cy="13455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1900"/>
              <a:buNone/>
              <a:defRPr sz="1900">
                <a:solidFill>
                  <a:schemeClr val="lt1"/>
                </a:solidFill>
              </a:defRPr>
            </a:lvl1pPr>
            <a:lvl2pPr lvl="1" algn="ctr">
              <a:lnSpc>
                <a:spcPct val="100000"/>
              </a:lnSpc>
              <a:spcBef>
                <a:spcPts val="0"/>
              </a:spcBef>
              <a:spcAft>
                <a:spcPts val="0"/>
              </a:spcAft>
              <a:buClr>
                <a:schemeClr val="lt1"/>
              </a:buClr>
              <a:buSzPts val="1900"/>
              <a:buNone/>
              <a:defRPr sz="1900">
                <a:solidFill>
                  <a:schemeClr val="lt1"/>
                </a:solidFill>
              </a:defRPr>
            </a:lvl2pPr>
            <a:lvl3pPr lvl="2" algn="ctr">
              <a:lnSpc>
                <a:spcPct val="100000"/>
              </a:lnSpc>
              <a:spcBef>
                <a:spcPts val="0"/>
              </a:spcBef>
              <a:spcAft>
                <a:spcPts val="0"/>
              </a:spcAft>
              <a:buClr>
                <a:schemeClr val="lt1"/>
              </a:buClr>
              <a:buSzPts val="1900"/>
              <a:buNone/>
              <a:defRPr sz="1900">
                <a:solidFill>
                  <a:schemeClr val="lt1"/>
                </a:solidFill>
              </a:defRPr>
            </a:lvl3pPr>
            <a:lvl4pPr lvl="3" algn="ctr">
              <a:lnSpc>
                <a:spcPct val="100000"/>
              </a:lnSpc>
              <a:spcBef>
                <a:spcPts val="0"/>
              </a:spcBef>
              <a:spcAft>
                <a:spcPts val="0"/>
              </a:spcAft>
              <a:buClr>
                <a:schemeClr val="lt1"/>
              </a:buClr>
              <a:buSzPts val="1900"/>
              <a:buNone/>
              <a:defRPr sz="1900">
                <a:solidFill>
                  <a:schemeClr val="lt1"/>
                </a:solidFill>
              </a:defRPr>
            </a:lvl4pPr>
            <a:lvl5pPr lvl="4" algn="ctr">
              <a:lnSpc>
                <a:spcPct val="100000"/>
              </a:lnSpc>
              <a:spcBef>
                <a:spcPts val="0"/>
              </a:spcBef>
              <a:spcAft>
                <a:spcPts val="0"/>
              </a:spcAft>
              <a:buClr>
                <a:schemeClr val="lt1"/>
              </a:buClr>
              <a:buSzPts val="1900"/>
              <a:buNone/>
              <a:defRPr sz="1900">
                <a:solidFill>
                  <a:schemeClr val="lt1"/>
                </a:solidFill>
              </a:defRPr>
            </a:lvl5pPr>
            <a:lvl6pPr lvl="5" algn="ctr">
              <a:lnSpc>
                <a:spcPct val="100000"/>
              </a:lnSpc>
              <a:spcBef>
                <a:spcPts val="0"/>
              </a:spcBef>
              <a:spcAft>
                <a:spcPts val="0"/>
              </a:spcAft>
              <a:buClr>
                <a:schemeClr val="lt1"/>
              </a:buClr>
              <a:buSzPts val="1900"/>
              <a:buNone/>
              <a:defRPr sz="1900">
                <a:solidFill>
                  <a:schemeClr val="lt1"/>
                </a:solidFill>
              </a:defRPr>
            </a:lvl6pPr>
            <a:lvl7pPr lvl="6" algn="ctr">
              <a:lnSpc>
                <a:spcPct val="100000"/>
              </a:lnSpc>
              <a:spcBef>
                <a:spcPts val="0"/>
              </a:spcBef>
              <a:spcAft>
                <a:spcPts val="0"/>
              </a:spcAft>
              <a:buClr>
                <a:schemeClr val="lt1"/>
              </a:buClr>
              <a:buSzPts val="1900"/>
              <a:buNone/>
              <a:defRPr sz="1900">
                <a:solidFill>
                  <a:schemeClr val="lt1"/>
                </a:solidFill>
              </a:defRPr>
            </a:lvl7pPr>
            <a:lvl8pPr lvl="7" algn="ctr">
              <a:lnSpc>
                <a:spcPct val="100000"/>
              </a:lnSpc>
              <a:spcBef>
                <a:spcPts val="0"/>
              </a:spcBef>
              <a:spcAft>
                <a:spcPts val="0"/>
              </a:spcAft>
              <a:buClr>
                <a:schemeClr val="lt1"/>
              </a:buClr>
              <a:buSzPts val="1900"/>
              <a:buNone/>
              <a:defRPr sz="1900">
                <a:solidFill>
                  <a:schemeClr val="lt1"/>
                </a:solidFill>
              </a:defRPr>
            </a:lvl8pPr>
            <a:lvl9pPr lvl="8" algn="ctr">
              <a:lnSpc>
                <a:spcPct val="100000"/>
              </a:lnSpc>
              <a:spcBef>
                <a:spcPts val="0"/>
              </a:spcBef>
              <a:spcAft>
                <a:spcPts val="0"/>
              </a:spcAft>
              <a:buClr>
                <a:schemeClr val="lt1"/>
              </a:buClr>
              <a:buSzPts val="1900"/>
              <a:buNone/>
              <a:defRPr sz="1900">
                <a:solidFill>
                  <a:schemeClr val="lt1"/>
                </a:solidFill>
              </a:defRPr>
            </a:lvl9pPr>
          </a:lstStyle>
          <a:p>
            <a:endParaRPr/>
          </a:p>
        </p:txBody>
      </p:sp>
      <p:sp>
        <p:nvSpPr>
          <p:cNvPr id="46" name="Google Shape;46;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7" name="Google Shape;47;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8"/>
        <p:cNvGrpSpPr/>
        <p:nvPr/>
      </p:nvGrpSpPr>
      <p:grpSpPr>
        <a:xfrm>
          <a:off x="0" y="0"/>
          <a:ext cx="0" cy="0"/>
          <a:chOff x="0" y="0"/>
          <a:chExt cx="0" cy="0"/>
        </a:xfrm>
      </p:grpSpPr>
      <p:sp>
        <p:nvSpPr>
          <p:cNvPr id="49" name="Google Shape;49;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2100"/>
              <a:buFont typeface="Oswald"/>
              <a:buNone/>
              <a:defRPr sz="2100">
                <a:latin typeface="Oswald"/>
                <a:ea typeface="Oswald"/>
                <a:cs typeface="Oswald"/>
                <a:sym typeface="Oswald"/>
              </a:defRPr>
            </a:lvl1pPr>
          </a:lstStyle>
          <a:p>
            <a:endParaRPr/>
          </a:p>
        </p:txBody>
      </p:sp>
      <p:sp>
        <p:nvSpPr>
          <p:cNvPr id="50" name="Google Shape;50;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modern-writer">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372500"/>
            <a:ext cx="8520600" cy="733500"/>
          </a:xfrm>
          <a:prstGeom prst="rect">
            <a:avLst/>
          </a:prstGeom>
          <a:noFill/>
          <a:ln>
            <a:noFill/>
          </a:ln>
        </p:spPr>
        <p:txBody>
          <a:bodyPr spcFirstLastPara="1" wrap="square" lIns="91425" tIns="91425" rIns="91425" bIns="91425" anchor="b" anchorCtr="0">
            <a:normAutofit/>
          </a:bodyPr>
          <a:lstStyle>
            <a:lvl1pPr lv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1pPr>
            <a:lvl2pPr lvl="1">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2pPr>
            <a:lvl3pPr lvl="2">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3pPr>
            <a:lvl4pPr lvl="3">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4pPr>
            <a:lvl5pPr lvl="4">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5pPr>
            <a:lvl6pPr lvl="5">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6pPr>
            <a:lvl7pPr lvl="6">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7pPr>
            <a:lvl8pPr lvl="7">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8pPr>
            <a:lvl9pPr lvl="8">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9pPr>
          </a:lstStyle>
          <a:p>
            <a:endParaRPr/>
          </a:p>
        </p:txBody>
      </p:sp>
      <p:sp>
        <p:nvSpPr>
          <p:cNvPr id="7" name="Google Shape;7;p1"/>
          <p:cNvSpPr txBox="1">
            <a:spLocks noGrp="1"/>
          </p:cNvSpPr>
          <p:nvPr>
            <p:ph type="body" idx="1"/>
          </p:nvPr>
        </p:nvSpPr>
        <p:spPr>
          <a:xfrm>
            <a:off x="311700" y="1468825"/>
            <a:ext cx="8520600" cy="30999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Source Code Pro"/>
              <a:buChar char="●"/>
              <a:defRPr sz="1800">
                <a:solidFill>
                  <a:schemeClr val="dk2"/>
                </a:solidFill>
                <a:latin typeface="Source Code Pro"/>
                <a:ea typeface="Source Code Pro"/>
                <a:cs typeface="Source Code Pro"/>
                <a:sym typeface="Source Code Pro"/>
              </a:defRPr>
            </a:lvl1pPr>
            <a:lvl2pPr marL="914400" lvl="1"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2pPr>
            <a:lvl3pPr marL="1371600" lvl="2"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3pPr>
            <a:lvl4pPr marL="1828800" lvl="3"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4pPr>
            <a:lvl5pPr marL="2286000" lvl="4"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5pPr>
            <a:lvl6pPr marL="2743200" lvl="5"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6pPr>
            <a:lvl7pPr marL="3200400" lvl="6"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7pPr>
            <a:lvl8pPr marL="3657600" lvl="7"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8pPr>
            <a:lvl9pPr marL="4114800" lvl="8"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latin typeface="Source Code Pro"/>
                <a:ea typeface="Source Code Pro"/>
                <a:cs typeface="Source Code Pro"/>
                <a:sym typeface="Source Code Pro"/>
              </a:defRPr>
            </a:lvl1pPr>
            <a:lvl2pPr lvl="1" algn="r">
              <a:buNone/>
              <a:defRPr sz="1000">
                <a:solidFill>
                  <a:schemeClr val="dk2"/>
                </a:solidFill>
                <a:latin typeface="Source Code Pro"/>
                <a:ea typeface="Source Code Pro"/>
                <a:cs typeface="Source Code Pro"/>
                <a:sym typeface="Source Code Pro"/>
              </a:defRPr>
            </a:lvl2pPr>
            <a:lvl3pPr lvl="2" algn="r">
              <a:buNone/>
              <a:defRPr sz="1000">
                <a:solidFill>
                  <a:schemeClr val="dk2"/>
                </a:solidFill>
                <a:latin typeface="Source Code Pro"/>
                <a:ea typeface="Source Code Pro"/>
                <a:cs typeface="Source Code Pro"/>
                <a:sym typeface="Source Code Pro"/>
              </a:defRPr>
            </a:lvl3pPr>
            <a:lvl4pPr lvl="3" algn="r">
              <a:buNone/>
              <a:defRPr sz="1000">
                <a:solidFill>
                  <a:schemeClr val="dk2"/>
                </a:solidFill>
                <a:latin typeface="Source Code Pro"/>
                <a:ea typeface="Source Code Pro"/>
                <a:cs typeface="Source Code Pro"/>
                <a:sym typeface="Source Code Pro"/>
              </a:defRPr>
            </a:lvl4pPr>
            <a:lvl5pPr lvl="4" algn="r">
              <a:buNone/>
              <a:defRPr sz="1000">
                <a:solidFill>
                  <a:schemeClr val="dk2"/>
                </a:solidFill>
                <a:latin typeface="Source Code Pro"/>
                <a:ea typeface="Source Code Pro"/>
                <a:cs typeface="Source Code Pro"/>
                <a:sym typeface="Source Code Pro"/>
              </a:defRPr>
            </a:lvl5pPr>
            <a:lvl6pPr lvl="5" algn="r">
              <a:buNone/>
              <a:defRPr sz="1000">
                <a:solidFill>
                  <a:schemeClr val="dk2"/>
                </a:solidFill>
                <a:latin typeface="Source Code Pro"/>
                <a:ea typeface="Source Code Pro"/>
                <a:cs typeface="Source Code Pro"/>
                <a:sym typeface="Source Code Pro"/>
              </a:defRPr>
            </a:lvl6pPr>
            <a:lvl7pPr lvl="6" algn="r">
              <a:buNone/>
              <a:defRPr sz="1000">
                <a:solidFill>
                  <a:schemeClr val="dk2"/>
                </a:solidFill>
                <a:latin typeface="Source Code Pro"/>
                <a:ea typeface="Source Code Pro"/>
                <a:cs typeface="Source Code Pro"/>
                <a:sym typeface="Source Code Pro"/>
              </a:defRPr>
            </a:lvl7pPr>
            <a:lvl8pPr lvl="7" algn="r">
              <a:buNone/>
              <a:defRPr sz="1000">
                <a:solidFill>
                  <a:schemeClr val="dk2"/>
                </a:solidFill>
                <a:latin typeface="Source Code Pro"/>
                <a:ea typeface="Source Code Pro"/>
                <a:cs typeface="Source Code Pro"/>
                <a:sym typeface="Source Code Pro"/>
              </a:defRPr>
            </a:lvl8pPr>
            <a:lvl9pPr lvl="8" algn="r">
              <a:buNone/>
              <a:defRPr sz="1000">
                <a:solidFill>
                  <a:schemeClr val="dk2"/>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hyperlink" Target="http://www.town.nagiso.nagano.jp/data/open/cnt/3/13622/1/03_jinkousangyou.pdf?20210806151635" TargetMode="External"/><Relationship Id="rId5" Type="http://schemas.openxmlformats.org/officeDocument/2006/relationships/hyperlink" Target="https://www.bunka.go.jp/seisaku/bunkazai/shokai/hozonchiku/pdf/r1392257_038.pdf" TargetMode="External"/><Relationship Id="rId4" Type="http://schemas.openxmlformats.org/officeDocument/2006/relationships/hyperlink" Target="https://www.go-nagano.net/theme/id=19053"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image" Target="../media/image20.jpg"/><Relationship Id="rId7" Type="http://schemas.openxmlformats.org/officeDocument/2006/relationships/hyperlink" Target="https://www.bunka.go.jp/seisaku/bunkazai/shokai/hozonchiku/pdf/r1392257_038.pdf" TargetMode="External"/><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hyperlink" Target="https://kuniokina.exblog.jp/24992457/" TargetMode="External"/><Relationship Id="rId5" Type="http://schemas.openxmlformats.org/officeDocument/2006/relationships/hyperlink" Target="https://www.sankei.com/article/20190714-WL354RCX5VMDLF6Z3OIQVHNQ7U/" TargetMode="External"/><Relationship Id="rId4" Type="http://schemas.openxmlformats.org/officeDocument/2006/relationships/hyperlink" Target="https://www.ana.co.jp/ja/jp/japan-travel-planner/nagano/0000009.html" TargetMode="External"/><Relationship Id="rId9" Type="http://schemas.openxmlformats.org/officeDocument/2006/relationships/image" Target="../media/image22.jpg"/></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7" Type="http://schemas.openxmlformats.org/officeDocument/2006/relationships/image" Target="../media/image26.jp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hyperlink" Target="https://vimeo.com/115102630?embedded=true&amp;source=vimeo_logo&amp;owner=6431167" TargetMode="External"/><Relationship Id="rId5" Type="http://schemas.openxmlformats.org/officeDocument/2006/relationships/image" Target="../media/image25.jpg"/><Relationship Id="rId4" Type="http://schemas.openxmlformats.org/officeDocument/2006/relationships/image" Target="../media/image24.jpg"/></Relationships>
</file>

<file path=ppt/slides/_rels/slide1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hyperlink" Target="https://brasil.elpais.com/brasil/2016/08/30/internacional/1472565308_299661.html"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19.jpg"/><Relationship Id="rId5" Type="http://schemas.openxmlformats.org/officeDocument/2006/relationships/image" Target="../media/image23.jpg"/><Relationship Id="rId4" Type="http://schemas.openxmlformats.org/officeDocument/2006/relationships/image" Target="../media/image21.jpg"/></Relationships>
</file>

<file path=ppt/slides/_rels/slide15.xml.rels><?xml version="1.0" encoding="UTF-8" standalone="yes"?>
<Relationships xmlns="http://schemas.openxmlformats.org/package/2006/relationships"><Relationship Id="rId3" Type="http://schemas.openxmlformats.org/officeDocument/2006/relationships/hyperlink" Target="https://issuu.com/futurecapetown/docs/ofc_placemaking_magazine"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hyperlink" Target="https://www.theguardian.com/cities/2019/aug/07/should-a-notorious-buenos-aires-slum-become-an-official-neighbourhood" TargetMode="External"/><Relationship Id="rId5" Type="http://schemas.openxmlformats.org/officeDocument/2006/relationships/hyperlink" Target="https://gehlpeople.com/blog/embracing-the-paradox-of-planning-for-informality-2/" TargetMode="External"/><Relationship Id="rId4" Type="http://schemas.openxmlformats.org/officeDocument/2006/relationships/hyperlink" Target="https://brasil.elpais.com/brasil/2016/08/30/internacional/1472565308_299661.html"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1.xml"/><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hyperlink" Target="https://issuu.com/futurecapetown/docs/ofc_placemaking_magazine" TargetMode="External"/><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hyperlink" Target="https://issuu.com/futurecapetown/docs/ofc_placemaking_magazine" TargetMode="External"/><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1"/>
        <p:cNvGrpSpPr/>
        <p:nvPr/>
      </p:nvGrpSpPr>
      <p:grpSpPr>
        <a:xfrm>
          <a:off x="0" y="0"/>
          <a:ext cx="0" cy="0"/>
          <a:chOff x="0" y="0"/>
          <a:chExt cx="0" cy="0"/>
        </a:xfrm>
      </p:grpSpPr>
      <p:sp>
        <p:nvSpPr>
          <p:cNvPr id="62" name="Google Shape;62;p13"/>
          <p:cNvSpPr txBox="1">
            <a:spLocks noGrp="1"/>
          </p:cNvSpPr>
          <p:nvPr>
            <p:ph type="ctrTitle"/>
          </p:nvPr>
        </p:nvSpPr>
        <p:spPr>
          <a:xfrm>
            <a:off x="411175" y="644300"/>
            <a:ext cx="8282400" cy="21090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a:t>Place attachment</a:t>
            </a:r>
            <a:endParaRPr/>
          </a:p>
        </p:txBody>
      </p:sp>
      <p:sp>
        <p:nvSpPr>
          <p:cNvPr id="63" name="Google Shape;63;p13"/>
          <p:cNvSpPr txBox="1"/>
          <p:nvPr/>
        </p:nvSpPr>
        <p:spPr>
          <a:xfrm>
            <a:off x="509525" y="3276500"/>
            <a:ext cx="8520600" cy="792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rgbClr val="000000"/>
                </a:solidFill>
                <a:latin typeface="Cambria"/>
                <a:ea typeface="Cambria"/>
                <a:cs typeface="Cambria"/>
                <a:sym typeface="Cambria"/>
              </a:rPr>
              <a:t>Dymskaia, Julia</a:t>
            </a:r>
            <a:endParaRPr sz="1200">
              <a:solidFill>
                <a:srgbClr val="000000"/>
              </a:solidFill>
              <a:latin typeface="Cambria"/>
              <a:ea typeface="Cambria"/>
              <a:cs typeface="Cambria"/>
              <a:sym typeface="Cambria"/>
            </a:endParaRPr>
          </a:p>
          <a:p>
            <a:pPr marL="0" lvl="0" indent="0" algn="ctr" rtl="0">
              <a:spcBef>
                <a:spcPts val="0"/>
              </a:spcBef>
              <a:spcAft>
                <a:spcPts val="0"/>
              </a:spcAft>
              <a:buNone/>
            </a:pPr>
            <a:r>
              <a:rPr lang="en" sz="1200">
                <a:solidFill>
                  <a:srgbClr val="000000"/>
                </a:solidFill>
                <a:latin typeface="Cambria"/>
                <a:ea typeface="Cambria"/>
                <a:cs typeface="Cambria"/>
                <a:sym typeface="Cambria"/>
              </a:rPr>
              <a:t>Hernandez, Euridice</a:t>
            </a:r>
            <a:endParaRPr sz="1200">
              <a:solidFill>
                <a:srgbClr val="000000"/>
              </a:solidFill>
              <a:latin typeface="Cambria"/>
              <a:ea typeface="Cambria"/>
              <a:cs typeface="Cambria"/>
              <a:sym typeface="Cambria"/>
            </a:endParaRPr>
          </a:p>
          <a:p>
            <a:pPr marL="0" lvl="0" indent="0" algn="ctr" rtl="0">
              <a:spcBef>
                <a:spcPts val="0"/>
              </a:spcBef>
              <a:spcAft>
                <a:spcPts val="0"/>
              </a:spcAft>
              <a:buNone/>
            </a:pPr>
            <a:r>
              <a:rPr lang="en" sz="1200">
                <a:solidFill>
                  <a:srgbClr val="000000"/>
                </a:solidFill>
                <a:latin typeface="Cambria"/>
                <a:ea typeface="Cambria"/>
                <a:cs typeface="Cambria"/>
                <a:sym typeface="Cambria"/>
              </a:rPr>
              <a:t>Huangfu, Mengyuan</a:t>
            </a:r>
            <a:endParaRPr sz="1200">
              <a:solidFill>
                <a:srgbClr val="000000"/>
              </a:solidFill>
              <a:latin typeface="Cambria"/>
              <a:ea typeface="Cambria"/>
              <a:cs typeface="Cambria"/>
              <a:sym typeface="Cambria"/>
            </a:endParaRPr>
          </a:p>
          <a:p>
            <a:pPr marL="0" lvl="0" indent="0" algn="ctr" rtl="0">
              <a:spcBef>
                <a:spcPts val="0"/>
              </a:spcBef>
              <a:spcAft>
                <a:spcPts val="0"/>
              </a:spcAft>
              <a:buNone/>
            </a:pPr>
            <a:r>
              <a:rPr lang="en" sz="1200">
                <a:solidFill>
                  <a:srgbClr val="000000"/>
                </a:solidFill>
                <a:latin typeface="Cambria"/>
                <a:ea typeface="Cambria"/>
                <a:cs typeface="Cambria"/>
                <a:sym typeface="Cambria"/>
              </a:rPr>
              <a:t>Huomo, Timo</a:t>
            </a:r>
            <a:endParaRPr sz="1200">
              <a:solidFill>
                <a:srgbClr val="000000"/>
              </a:solidFill>
              <a:latin typeface="Cambria"/>
              <a:ea typeface="Cambria"/>
              <a:cs typeface="Cambria"/>
              <a:sym typeface="Cambria"/>
            </a:endParaRPr>
          </a:p>
          <a:p>
            <a:pPr marL="0" lvl="0" indent="0" algn="ctr" rtl="0">
              <a:spcBef>
                <a:spcPts val="0"/>
              </a:spcBef>
              <a:spcAft>
                <a:spcPts val="0"/>
              </a:spcAft>
              <a:buNone/>
            </a:pPr>
            <a:r>
              <a:rPr lang="en" sz="1200">
                <a:solidFill>
                  <a:srgbClr val="000000"/>
                </a:solidFill>
                <a:latin typeface="Cambria"/>
                <a:ea typeface="Cambria"/>
                <a:cs typeface="Cambria"/>
                <a:sym typeface="Cambria"/>
              </a:rPr>
              <a:t>Kuntsi, Juho</a:t>
            </a:r>
            <a:endParaRPr sz="1200">
              <a:solidFill>
                <a:srgbClr val="000000"/>
              </a:solidFill>
              <a:latin typeface="Cambria"/>
              <a:ea typeface="Cambria"/>
              <a:cs typeface="Cambria"/>
              <a:sym typeface="Cambria"/>
            </a:endParaRPr>
          </a:p>
          <a:p>
            <a:pPr marL="0" lvl="0" indent="0" algn="ctr" rtl="0">
              <a:spcBef>
                <a:spcPts val="0"/>
              </a:spcBef>
              <a:spcAft>
                <a:spcPts val="0"/>
              </a:spcAft>
              <a:buNone/>
            </a:pPr>
            <a:r>
              <a:rPr lang="en" sz="1200">
                <a:solidFill>
                  <a:srgbClr val="000000"/>
                </a:solidFill>
                <a:latin typeface="Cambria"/>
                <a:ea typeface="Cambria"/>
                <a:cs typeface="Cambria"/>
                <a:sym typeface="Cambria"/>
              </a:rPr>
              <a:t>Moinel, Caroline</a:t>
            </a:r>
            <a:endParaRPr sz="1200">
              <a:solidFill>
                <a:srgbClr val="000000"/>
              </a:solidFill>
              <a:latin typeface="Cambria"/>
              <a:ea typeface="Cambria"/>
              <a:cs typeface="Cambria"/>
              <a:sym typeface="Cambria"/>
            </a:endParaRPr>
          </a:p>
          <a:p>
            <a:pPr marL="0" lvl="0" indent="0" algn="ctr" rtl="0">
              <a:spcBef>
                <a:spcPts val="0"/>
              </a:spcBef>
              <a:spcAft>
                <a:spcPts val="0"/>
              </a:spcAft>
              <a:buNone/>
            </a:pPr>
            <a:r>
              <a:rPr lang="en" sz="1200">
                <a:solidFill>
                  <a:srgbClr val="000000"/>
                </a:solidFill>
                <a:latin typeface="Cambria"/>
                <a:ea typeface="Cambria"/>
                <a:cs typeface="Cambria"/>
                <a:sym typeface="Cambria"/>
              </a:rPr>
              <a:t>Mori, Kazuki</a:t>
            </a:r>
            <a:endParaRPr sz="1200">
              <a:solidFill>
                <a:srgbClr val="000000"/>
              </a:solidFill>
              <a:latin typeface="Cambria"/>
              <a:ea typeface="Cambria"/>
              <a:cs typeface="Cambria"/>
              <a:sym typeface="Cambria"/>
            </a:endParaRPr>
          </a:p>
          <a:p>
            <a:pPr marL="0" lvl="0" indent="0" algn="ctr" rtl="0">
              <a:spcBef>
                <a:spcPts val="0"/>
              </a:spcBef>
              <a:spcAft>
                <a:spcPts val="0"/>
              </a:spcAft>
              <a:buNone/>
            </a:pPr>
            <a:endParaRPr sz="1200">
              <a:solidFill>
                <a:srgbClr val="000000"/>
              </a:solidFill>
              <a:latin typeface="Cambria"/>
              <a:ea typeface="Cambria"/>
              <a:cs typeface="Cambria"/>
              <a:sym typeface="Cambria"/>
            </a:endParaRPr>
          </a:p>
          <a:p>
            <a:pPr marL="0" lvl="0" indent="0" algn="ctr" rtl="0">
              <a:spcBef>
                <a:spcPts val="0"/>
              </a:spcBef>
              <a:spcAft>
                <a:spcPts val="0"/>
              </a:spcAft>
              <a:buNone/>
            </a:pPr>
            <a:r>
              <a:rPr lang="en" sz="1200">
                <a:solidFill>
                  <a:srgbClr val="000000"/>
                </a:solidFill>
                <a:latin typeface="Cambria"/>
                <a:ea typeface="Cambria"/>
                <a:cs typeface="Cambria"/>
                <a:sym typeface="Cambria"/>
              </a:rPr>
              <a:t>@Urban Experience D Peer Teaching</a:t>
            </a:r>
            <a:endParaRPr sz="1200">
              <a:solidFill>
                <a:srgbClr val="000000"/>
              </a:solidFill>
              <a:latin typeface="Cambria"/>
              <a:ea typeface="Cambria"/>
              <a:cs typeface="Cambria"/>
              <a:sym typeface="Cambria"/>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2"/>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Case studies-3: Tsumago-Juku (妻籠宿), Kiso Valley</a:t>
            </a:r>
            <a:endParaRPr/>
          </a:p>
        </p:txBody>
      </p:sp>
      <p:sp>
        <p:nvSpPr>
          <p:cNvPr id="155" name="Google Shape;155;p22"/>
          <p:cNvSpPr txBox="1">
            <a:spLocks noGrp="1"/>
          </p:cNvSpPr>
          <p:nvPr>
            <p:ph type="body" idx="1"/>
          </p:nvPr>
        </p:nvSpPr>
        <p:spPr>
          <a:xfrm>
            <a:off x="311700" y="1468825"/>
            <a:ext cx="3772500" cy="3099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Asian-Japan</a:t>
            </a:r>
            <a:br>
              <a:rPr lang="en" sz="1200"/>
            </a:br>
            <a:r>
              <a:rPr lang="en" sz="1200"/>
              <a:t>・Approach: Preservation</a:t>
            </a:r>
            <a:br>
              <a:rPr lang="en" sz="1200"/>
            </a:br>
            <a:r>
              <a:rPr lang="en" sz="1200"/>
              <a:t>・Level: Townscape</a:t>
            </a:r>
            <a:endParaRPr sz="1200"/>
          </a:p>
          <a:p>
            <a:pPr marL="457200" lvl="0" indent="-304800" algn="l" rtl="0">
              <a:spcBef>
                <a:spcPts val="1200"/>
              </a:spcBef>
              <a:spcAft>
                <a:spcPts val="0"/>
              </a:spcAft>
              <a:buSzPts val="1200"/>
              <a:buChar char="-"/>
            </a:pPr>
            <a:r>
              <a:rPr lang="en" sz="1200"/>
              <a:t>an old town where travellers stay.</a:t>
            </a:r>
            <a:endParaRPr sz="1200"/>
          </a:p>
          <a:p>
            <a:pPr marL="457200" lvl="0" indent="-304800" algn="l" rtl="0">
              <a:spcBef>
                <a:spcPts val="0"/>
              </a:spcBef>
              <a:spcAft>
                <a:spcPts val="0"/>
              </a:spcAft>
              <a:buSzPts val="1200"/>
              <a:buChar char="-"/>
            </a:pPr>
            <a:r>
              <a:rPr lang="en" sz="1200"/>
              <a:t>The remained traditional townscape has attracted </a:t>
            </a:r>
            <a:r>
              <a:rPr lang="en" sz="1200" b="1"/>
              <a:t>400,000 tourists</a:t>
            </a:r>
            <a:r>
              <a:rPr lang="en" sz="1200"/>
              <a:t>[1] per year, compared to the 600 dwellers[2].</a:t>
            </a:r>
            <a:endParaRPr sz="1200"/>
          </a:p>
          <a:p>
            <a:pPr marL="457200" lvl="0" indent="-304800" algn="l" rtl="0">
              <a:spcBef>
                <a:spcPts val="0"/>
              </a:spcBef>
              <a:spcAft>
                <a:spcPts val="0"/>
              </a:spcAft>
              <a:buSzPts val="1200"/>
              <a:buChar char="-"/>
            </a:pPr>
            <a:r>
              <a:rPr lang="en" sz="1200"/>
              <a:t>Here is one of the first cities in Japan where </a:t>
            </a:r>
            <a:r>
              <a:rPr lang="en" sz="1200" b="1"/>
              <a:t>a townscape preservation movement occurred</a:t>
            </a:r>
            <a:r>
              <a:rPr lang="en" sz="1200"/>
              <a:t>.</a:t>
            </a:r>
            <a:endParaRPr sz="1200"/>
          </a:p>
        </p:txBody>
      </p:sp>
      <p:pic>
        <p:nvPicPr>
          <p:cNvPr id="156" name="Google Shape;156;p22"/>
          <p:cNvPicPr preferRelativeResize="0"/>
          <p:nvPr/>
        </p:nvPicPr>
        <p:blipFill>
          <a:blip r:embed="rId3">
            <a:alphaModFix/>
          </a:blip>
          <a:stretch>
            <a:fillRect/>
          </a:stretch>
        </p:blipFill>
        <p:spPr>
          <a:xfrm>
            <a:off x="4194150" y="1713750"/>
            <a:ext cx="4579149" cy="3052776"/>
          </a:xfrm>
          <a:prstGeom prst="rect">
            <a:avLst/>
          </a:prstGeom>
          <a:noFill/>
          <a:ln>
            <a:noFill/>
          </a:ln>
        </p:spPr>
      </p:pic>
      <p:sp>
        <p:nvSpPr>
          <p:cNvPr id="157" name="Google Shape;157;p22"/>
          <p:cNvSpPr txBox="1">
            <a:spLocks noGrp="1"/>
          </p:cNvSpPr>
          <p:nvPr>
            <p:ph type="body" idx="1"/>
          </p:nvPr>
        </p:nvSpPr>
        <p:spPr>
          <a:xfrm>
            <a:off x="395475" y="4391400"/>
            <a:ext cx="8436900" cy="412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1200"/>
              </a:spcAft>
              <a:buNone/>
            </a:pPr>
            <a:r>
              <a:rPr lang="en" sz="700">
                <a:latin typeface="Oswald Light"/>
                <a:ea typeface="Oswald Light"/>
                <a:cs typeface="Oswald Light"/>
                <a:sym typeface="Oswald Light"/>
              </a:rPr>
              <a:t>Photo cited from </a:t>
            </a:r>
            <a:r>
              <a:rPr lang="en" sz="700" u="sng">
                <a:solidFill>
                  <a:schemeClr val="hlink"/>
                </a:solidFill>
                <a:latin typeface="Oswald Light"/>
                <a:ea typeface="Oswald Light"/>
                <a:cs typeface="Oswald Light"/>
                <a:sym typeface="Oswald Light"/>
                <a:hlinkClick r:id="rId4"/>
              </a:rPr>
              <a:t>https://www.go-nagano.net/theme/id=1905</a:t>
            </a:r>
            <a:r>
              <a:rPr lang="en" sz="700" u="sng">
                <a:solidFill>
                  <a:schemeClr val="hlink"/>
                </a:solidFill>
                <a:latin typeface="Oswald Light"/>
                <a:ea typeface="Oswald Light"/>
                <a:cs typeface="Oswald Light"/>
                <a:sym typeface="Oswald Light"/>
                <a:hlinkClick r:id="rId4"/>
              </a:rPr>
              <a:t>3</a:t>
            </a:r>
            <a:br>
              <a:rPr lang="en" sz="700">
                <a:latin typeface="Oswald Light"/>
                <a:ea typeface="Oswald Light"/>
                <a:cs typeface="Oswald Light"/>
                <a:sym typeface="Oswald Light"/>
              </a:rPr>
            </a:br>
            <a:r>
              <a:rPr lang="en" sz="700">
                <a:latin typeface="Oswald Light"/>
                <a:ea typeface="Oswald Light"/>
                <a:cs typeface="Oswald Light"/>
                <a:sym typeface="Oswald Light"/>
              </a:rPr>
              <a:t>[1] </a:t>
            </a:r>
            <a:r>
              <a:rPr lang="en" sz="700" u="sng">
                <a:solidFill>
                  <a:schemeClr val="hlink"/>
                </a:solidFill>
                <a:latin typeface="Oswald Light"/>
                <a:ea typeface="Oswald Light"/>
                <a:cs typeface="Oswald Light"/>
                <a:sym typeface="Oswald Light"/>
                <a:hlinkClick r:id="rId5"/>
              </a:rPr>
              <a:t>https://www.bunka.go.jp/seisaku/bunkazai/shokai/hozonchiku/pdf/r1392257_038.pdf</a:t>
            </a:r>
            <a:r>
              <a:rPr lang="en" sz="700">
                <a:latin typeface="Oswald Light"/>
                <a:ea typeface="Oswald Light"/>
                <a:cs typeface="Oswald Light"/>
                <a:sym typeface="Oswald Light"/>
              </a:rPr>
              <a:t> </a:t>
            </a:r>
            <a:br>
              <a:rPr lang="en" sz="700">
                <a:latin typeface="Oswald Light"/>
                <a:ea typeface="Oswald Light"/>
                <a:cs typeface="Oswald Light"/>
                <a:sym typeface="Oswald Light"/>
              </a:rPr>
            </a:br>
            <a:r>
              <a:rPr lang="en" sz="700">
                <a:latin typeface="Oswald Light"/>
                <a:ea typeface="Oswald Light"/>
                <a:cs typeface="Oswald Light"/>
                <a:sym typeface="Oswald Light"/>
              </a:rPr>
              <a:t>[2] </a:t>
            </a:r>
            <a:r>
              <a:rPr lang="en" sz="700" u="sng">
                <a:solidFill>
                  <a:schemeClr val="hlink"/>
                </a:solidFill>
                <a:latin typeface="Oswald Light"/>
                <a:ea typeface="Oswald Light"/>
                <a:cs typeface="Oswald Light"/>
                <a:sym typeface="Oswald Light"/>
                <a:hlinkClick r:id="rId6"/>
              </a:rPr>
              <a:t>http://www.town.nagiso.nagano.jp/data/open/cnt/3/13622/1/03_jinkousangyou.pdf?20210806151635</a:t>
            </a:r>
            <a:r>
              <a:rPr lang="en" sz="700">
                <a:latin typeface="Oswald Light"/>
                <a:ea typeface="Oswald Light"/>
                <a:cs typeface="Oswald Light"/>
                <a:sym typeface="Oswald Light"/>
              </a:rPr>
              <a:t> </a:t>
            </a:r>
            <a:endParaRPr sz="700">
              <a:latin typeface="Oswald Light"/>
              <a:ea typeface="Oswald Light"/>
              <a:cs typeface="Oswald Light"/>
              <a:sym typeface="Oswald Ligh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23"/>
          <p:cNvSpPr txBox="1">
            <a:spLocks noGrp="1"/>
          </p:cNvSpPr>
          <p:nvPr>
            <p:ph type="body" idx="1"/>
          </p:nvPr>
        </p:nvSpPr>
        <p:spPr>
          <a:xfrm>
            <a:off x="285375" y="313075"/>
            <a:ext cx="3502200" cy="4536600"/>
          </a:xfrm>
          <a:prstGeom prst="rect">
            <a:avLst/>
          </a:prstGeom>
        </p:spPr>
        <p:txBody>
          <a:bodyPr spcFirstLastPara="1" wrap="square" lIns="91425" tIns="91425" rIns="91425" bIns="91425" anchor="t" anchorCtr="0">
            <a:normAutofit/>
          </a:bodyPr>
          <a:lstStyle/>
          <a:p>
            <a:pPr marL="0" lvl="0" indent="0" algn="l" rtl="0">
              <a:lnSpc>
                <a:spcPct val="115000"/>
              </a:lnSpc>
              <a:spcBef>
                <a:spcPts val="0"/>
              </a:spcBef>
              <a:spcAft>
                <a:spcPts val="0"/>
              </a:spcAft>
              <a:buNone/>
            </a:pPr>
            <a:r>
              <a:rPr lang="en" sz="1100" b="1" u="sng">
                <a:latin typeface="Source Code Pro"/>
                <a:ea typeface="Source Code Pro"/>
                <a:cs typeface="Source Code Pro"/>
                <a:sym typeface="Source Code Pro"/>
              </a:rPr>
              <a:t>[Background]</a:t>
            </a:r>
            <a:br>
              <a:rPr lang="en" sz="1100" b="1" u="sng">
                <a:latin typeface="Source Code Pro"/>
                <a:ea typeface="Source Code Pro"/>
                <a:cs typeface="Source Code Pro"/>
                <a:sym typeface="Source Code Pro"/>
              </a:rPr>
            </a:br>
            <a:r>
              <a:rPr lang="en" sz="1100">
                <a:latin typeface="Source Code Pro"/>
                <a:ea typeface="Source Code Pro"/>
                <a:cs typeface="Source Code Pro"/>
                <a:sym typeface="Source Code Pro"/>
              </a:rPr>
              <a:t>・Narrow land</a:t>
            </a:r>
            <a:br>
              <a:rPr lang="en" sz="1100">
                <a:latin typeface="Source Code Pro"/>
                <a:ea typeface="Source Code Pro"/>
                <a:cs typeface="Source Code Pro"/>
                <a:sym typeface="Source Code Pro"/>
              </a:rPr>
            </a:br>
            <a:r>
              <a:rPr lang="en" sz="1100">
                <a:latin typeface="Source Code Pro"/>
                <a:ea typeface="Source Code Pro"/>
                <a:cs typeface="Source Code Pro"/>
                <a:sym typeface="Source Code Pro"/>
              </a:rPr>
              <a:t>	→less development</a:t>
            </a:r>
            <a:br>
              <a:rPr lang="en" sz="1100">
                <a:latin typeface="Source Code Pro"/>
                <a:ea typeface="Source Code Pro"/>
                <a:cs typeface="Source Code Pro"/>
                <a:sym typeface="Source Code Pro"/>
              </a:rPr>
            </a:br>
            <a:r>
              <a:rPr lang="en" sz="1100">
                <a:latin typeface="Source Code Pro"/>
                <a:ea typeface="Source Code Pro"/>
                <a:cs typeface="Source Code Pro"/>
                <a:sym typeface="Source Code Pro"/>
              </a:rPr>
              <a:t>	→population decline in 1950s[3]</a:t>
            </a:r>
            <a:br>
              <a:rPr lang="en" sz="1100">
                <a:latin typeface="Source Code Pro"/>
                <a:ea typeface="Source Code Pro"/>
                <a:cs typeface="Source Code Pro"/>
                <a:sym typeface="Source Code Pro"/>
              </a:rPr>
            </a:br>
            <a:r>
              <a:rPr lang="en" sz="1100">
                <a:latin typeface="Source Code Pro"/>
                <a:ea typeface="Source Code Pro"/>
                <a:cs typeface="Source Code Pro"/>
                <a:sym typeface="Source Code Pro"/>
              </a:rPr>
              <a:t>・As a result, one of the first</a:t>
            </a:r>
            <a:br>
              <a:rPr lang="en" sz="1100">
                <a:latin typeface="Source Code Pro"/>
                <a:ea typeface="Source Code Pro"/>
                <a:cs typeface="Source Code Pro"/>
                <a:sym typeface="Source Code Pro"/>
              </a:rPr>
            </a:br>
            <a:r>
              <a:rPr lang="en" sz="1100">
                <a:latin typeface="Source Code Pro"/>
                <a:ea typeface="Source Code Pro"/>
                <a:cs typeface="Source Code Pro"/>
                <a:sym typeface="Source Code Pro"/>
              </a:rPr>
              <a:t>　cities of conservation movements.</a:t>
            </a:r>
            <a:endParaRPr sz="1100">
              <a:latin typeface="Source Code Pro"/>
              <a:ea typeface="Source Code Pro"/>
              <a:cs typeface="Source Code Pro"/>
              <a:sym typeface="Source Code Pro"/>
            </a:endParaRPr>
          </a:p>
          <a:p>
            <a:pPr marL="0" lvl="0" indent="0" algn="l" rtl="0">
              <a:lnSpc>
                <a:spcPct val="115000"/>
              </a:lnSpc>
              <a:spcBef>
                <a:spcPts val="1200"/>
              </a:spcBef>
              <a:spcAft>
                <a:spcPts val="0"/>
              </a:spcAft>
              <a:buNone/>
            </a:pPr>
            <a:r>
              <a:rPr lang="en" sz="1100" b="1" u="sng">
                <a:latin typeface="Source Code Pro"/>
                <a:ea typeface="Source Code Pro"/>
                <a:cs typeface="Source Code Pro"/>
                <a:sym typeface="Source Code Pro"/>
              </a:rPr>
              <a:t>[Point]</a:t>
            </a:r>
            <a:br>
              <a:rPr lang="en" sz="1100" b="1" u="sng">
                <a:latin typeface="Source Code Pro"/>
                <a:ea typeface="Source Code Pro"/>
                <a:cs typeface="Source Code Pro"/>
                <a:sym typeface="Source Code Pro"/>
              </a:rPr>
            </a:br>
            <a:r>
              <a:rPr lang="en" sz="1100">
                <a:latin typeface="Source Code Pro"/>
                <a:ea typeface="Source Code Pro"/>
                <a:cs typeface="Source Code Pro"/>
                <a:sym typeface="Source Code Pro"/>
              </a:rPr>
              <a:t>・</a:t>
            </a:r>
            <a:r>
              <a:rPr lang="en" sz="1100" b="1">
                <a:latin typeface="Source Code Pro"/>
                <a:ea typeface="Source Code Pro"/>
                <a:cs typeface="Source Code Pro"/>
                <a:sym typeface="Source Code Pro"/>
              </a:rPr>
              <a:t>Long-term movement</a:t>
            </a:r>
            <a:r>
              <a:rPr lang="en" sz="1100">
                <a:latin typeface="Source Code Pro"/>
                <a:ea typeface="Source Code Pro"/>
                <a:cs typeface="Source Code Pro"/>
                <a:sym typeface="Source Code Pro"/>
              </a:rPr>
              <a:t> valuing</a:t>
            </a:r>
            <a:br>
              <a:rPr lang="en" sz="1100">
                <a:latin typeface="Source Code Pro"/>
                <a:ea typeface="Source Code Pro"/>
                <a:cs typeface="Source Code Pro"/>
                <a:sym typeface="Source Code Pro"/>
              </a:rPr>
            </a:br>
            <a:r>
              <a:rPr lang="en" sz="1100">
                <a:latin typeface="Source Code Pro"/>
                <a:ea typeface="Source Code Pro"/>
                <a:cs typeface="Source Code Pro"/>
                <a:sym typeface="Source Code Pro"/>
              </a:rPr>
              <a:t>　the preversation and consensus.</a:t>
            </a:r>
            <a:br>
              <a:rPr lang="en" sz="1100">
                <a:latin typeface="Source Code Pro"/>
                <a:ea typeface="Source Code Pro"/>
                <a:cs typeface="Source Code Pro"/>
                <a:sym typeface="Source Code Pro"/>
              </a:rPr>
            </a:br>
            <a:r>
              <a:rPr lang="en" sz="1100">
                <a:latin typeface="Source Code Pro"/>
                <a:ea typeface="Source Code Pro"/>
                <a:cs typeface="Source Code Pro"/>
                <a:sym typeface="Source Code Pro"/>
              </a:rPr>
              <a:t>・</a:t>
            </a:r>
            <a:r>
              <a:rPr lang="en" sz="1100" b="1">
                <a:latin typeface="Source Code Pro"/>
                <a:ea typeface="Source Code Pro"/>
                <a:cs typeface="Source Code Pro"/>
                <a:sym typeface="Source Code Pro"/>
              </a:rPr>
              <a:t>Involving everyone</a:t>
            </a:r>
            <a:r>
              <a:rPr lang="en" sz="1100">
                <a:latin typeface="Source Code Pro"/>
                <a:ea typeface="Source Code Pro"/>
                <a:cs typeface="Source Code Pro"/>
                <a:sym typeface="Source Code Pro"/>
              </a:rPr>
              <a:t> to establish </a:t>
            </a:r>
            <a:br>
              <a:rPr lang="en" sz="1100">
                <a:latin typeface="Source Code Pro"/>
                <a:ea typeface="Source Code Pro"/>
                <a:cs typeface="Source Code Pro"/>
                <a:sym typeface="Source Code Pro"/>
              </a:rPr>
            </a:br>
            <a:r>
              <a:rPr lang="en" sz="1100">
                <a:latin typeface="Source Code Pro"/>
                <a:ea typeface="Source Code Pro"/>
                <a:cs typeface="Source Code Pro"/>
                <a:sym typeface="Source Code Pro"/>
              </a:rPr>
              <a:t>　the organisation and the charter.</a:t>
            </a:r>
            <a:br>
              <a:rPr lang="en" sz="1100">
                <a:latin typeface="Source Code Pro"/>
                <a:ea typeface="Source Code Pro"/>
                <a:cs typeface="Source Code Pro"/>
                <a:sym typeface="Source Code Pro"/>
              </a:rPr>
            </a:br>
            <a:r>
              <a:rPr lang="en" sz="1100">
                <a:latin typeface="Source Code Pro"/>
                <a:ea typeface="Source Code Pro"/>
                <a:cs typeface="Source Code Pro"/>
                <a:sym typeface="Source Code Pro"/>
              </a:rPr>
              <a:t>・</a:t>
            </a:r>
            <a:r>
              <a:rPr lang="en" sz="1100" b="1">
                <a:latin typeface="Source Code Pro"/>
                <a:ea typeface="Source Code Pro"/>
                <a:cs typeface="Source Code Pro"/>
                <a:sym typeface="Source Code Pro"/>
              </a:rPr>
              <a:t>Prioritising everyday lives</a:t>
            </a:r>
            <a:br>
              <a:rPr lang="en" sz="1100" b="1">
                <a:latin typeface="Source Code Pro"/>
                <a:ea typeface="Source Code Pro"/>
                <a:cs typeface="Source Code Pro"/>
                <a:sym typeface="Source Code Pro"/>
              </a:rPr>
            </a:br>
            <a:r>
              <a:rPr lang="en" sz="1100" b="1">
                <a:latin typeface="Source Code Pro"/>
                <a:ea typeface="Source Code Pro"/>
                <a:cs typeface="Source Code Pro"/>
                <a:sym typeface="Source Code Pro"/>
              </a:rPr>
              <a:t>　</a:t>
            </a:r>
            <a:r>
              <a:rPr lang="en" sz="1100">
                <a:latin typeface="Source Code Pro"/>
                <a:ea typeface="Source Code Pro"/>
                <a:cs typeface="Source Code Pro"/>
                <a:sym typeface="Source Code Pro"/>
              </a:rPr>
              <a:t>rather than economic rationality.</a:t>
            </a:r>
            <a:endParaRPr sz="1100">
              <a:latin typeface="Source Code Pro"/>
              <a:ea typeface="Source Code Pro"/>
              <a:cs typeface="Source Code Pro"/>
              <a:sym typeface="Source Code Pro"/>
            </a:endParaRPr>
          </a:p>
          <a:p>
            <a:pPr marL="0" lvl="0" indent="0" algn="l" rtl="0">
              <a:lnSpc>
                <a:spcPct val="115000"/>
              </a:lnSpc>
              <a:spcBef>
                <a:spcPts val="1200"/>
              </a:spcBef>
              <a:spcAft>
                <a:spcPts val="1200"/>
              </a:spcAft>
              <a:buNone/>
            </a:pPr>
            <a:r>
              <a:rPr lang="en" sz="1100" b="1" u="sng">
                <a:latin typeface="Source Code Pro"/>
                <a:ea typeface="Source Code Pro"/>
                <a:cs typeface="Source Code Pro"/>
                <a:sym typeface="Source Code Pro"/>
              </a:rPr>
              <a:t>[Result]</a:t>
            </a:r>
            <a:br>
              <a:rPr lang="en" sz="1100" b="1" u="sng">
                <a:latin typeface="Source Code Pro"/>
                <a:ea typeface="Source Code Pro"/>
                <a:cs typeface="Source Code Pro"/>
                <a:sym typeface="Source Code Pro"/>
              </a:rPr>
            </a:br>
            <a:r>
              <a:rPr lang="en" sz="1100">
                <a:latin typeface="Source Code Pro"/>
                <a:ea typeface="Source Code Pro"/>
                <a:cs typeface="Source Code Pro"/>
                <a:sym typeface="Source Code Pro"/>
              </a:rPr>
              <a:t>・</a:t>
            </a:r>
            <a:r>
              <a:rPr lang="en" sz="1100" b="1">
                <a:latin typeface="Source Code Pro"/>
                <a:ea typeface="Source Code Pro"/>
                <a:cs typeface="Source Code Pro"/>
                <a:sym typeface="Source Code Pro"/>
              </a:rPr>
              <a:t>Civic Pride/Trust</a:t>
            </a:r>
            <a:br>
              <a:rPr lang="en" sz="1100">
                <a:latin typeface="Source Code Pro"/>
                <a:ea typeface="Source Code Pro"/>
                <a:cs typeface="Source Code Pro"/>
                <a:sym typeface="Source Code Pro"/>
              </a:rPr>
            </a:br>
            <a:r>
              <a:rPr lang="en" sz="1100">
                <a:latin typeface="Source Code Pro"/>
                <a:ea typeface="Source Code Pro"/>
                <a:cs typeface="Source Code Pro"/>
                <a:sym typeface="Source Code Pro"/>
              </a:rPr>
              <a:t>・</a:t>
            </a:r>
            <a:r>
              <a:rPr lang="en" sz="1100" b="1">
                <a:latin typeface="Source Code Pro"/>
                <a:ea typeface="Source Code Pro"/>
                <a:cs typeface="Source Code Pro"/>
                <a:sym typeface="Source Code Pro"/>
              </a:rPr>
              <a:t>Development of Tourism Industry</a:t>
            </a:r>
            <a:br>
              <a:rPr lang="en" sz="1100">
                <a:latin typeface="Source Code Pro"/>
                <a:ea typeface="Source Code Pro"/>
                <a:cs typeface="Source Code Pro"/>
                <a:sym typeface="Source Code Pro"/>
              </a:rPr>
            </a:br>
            <a:r>
              <a:rPr lang="en" sz="1100">
                <a:latin typeface="Source Code Pro"/>
                <a:ea typeface="Source Code Pro"/>
                <a:cs typeface="Source Code Pro"/>
                <a:sym typeface="Source Code Pro"/>
              </a:rPr>
              <a:t>・</a:t>
            </a:r>
            <a:r>
              <a:rPr lang="en" sz="1100" b="1">
                <a:latin typeface="Source Code Pro"/>
                <a:ea typeface="Source Code Pro"/>
                <a:cs typeface="Source Code Pro"/>
                <a:sym typeface="Source Code Pro"/>
              </a:rPr>
              <a:t>Political Impact:</a:t>
            </a:r>
            <a:r>
              <a:rPr lang="en" sz="1100">
                <a:latin typeface="Source Code Pro"/>
                <a:ea typeface="Source Code Pro"/>
                <a:cs typeface="Source Code Pro"/>
                <a:sym typeface="Source Code Pro"/>
              </a:rPr>
              <a:t> enactment of</a:t>
            </a:r>
            <a:br>
              <a:rPr lang="en" sz="1100">
                <a:latin typeface="Source Code Pro"/>
                <a:ea typeface="Source Code Pro"/>
                <a:cs typeface="Source Code Pro"/>
                <a:sym typeface="Source Code Pro"/>
              </a:rPr>
            </a:br>
            <a:r>
              <a:rPr lang="en" sz="1100">
                <a:latin typeface="Source Code Pro"/>
                <a:ea typeface="Source Code Pro"/>
                <a:cs typeface="Source Code Pro"/>
                <a:sym typeface="Source Code Pro"/>
              </a:rPr>
              <a:t>　“Preservation District” system</a:t>
            </a:r>
            <a:endParaRPr sz="1100">
              <a:latin typeface="Source Code Pro"/>
              <a:ea typeface="Source Code Pro"/>
              <a:cs typeface="Source Code Pro"/>
              <a:sym typeface="Source Code Pro"/>
            </a:endParaRPr>
          </a:p>
        </p:txBody>
      </p:sp>
      <p:pic>
        <p:nvPicPr>
          <p:cNvPr id="163" name="Google Shape;163;p23"/>
          <p:cNvPicPr preferRelativeResize="0"/>
          <p:nvPr/>
        </p:nvPicPr>
        <p:blipFill>
          <a:blip r:embed="rId3">
            <a:alphaModFix/>
          </a:blip>
          <a:stretch>
            <a:fillRect/>
          </a:stretch>
        </p:blipFill>
        <p:spPr>
          <a:xfrm>
            <a:off x="3900034" y="1372375"/>
            <a:ext cx="4734541" cy="1775450"/>
          </a:xfrm>
          <a:prstGeom prst="rect">
            <a:avLst/>
          </a:prstGeom>
          <a:noFill/>
          <a:ln>
            <a:noFill/>
          </a:ln>
        </p:spPr>
      </p:pic>
      <p:sp>
        <p:nvSpPr>
          <p:cNvPr id="164" name="Google Shape;164;p23"/>
          <p:cNvSpPr txBox="1">
            <a:spLocks noGrp="1"/>
          </p:cNvSpPr>
          <p:nvPr>
            <p:ph type="body" idx="1"/>
          </p:nvPr>
        </p:nvSpPr>
        <p:spPr>
          <a:xfrm>
            <a:off x="3832175" y="331275"/>
            <a:ext cx="5145600" cy="1168800"/>
          </a:xfrm>
          <a:prstGeom prst="rect">
            <a:avLst/>
          </a:prstGeom>
        </p:spPr>
        <p:txBody>
          <a:bodyPr spcFirstLastPara="1" wrap="square" lIns="91425" tIns="91425" rIns="91425" bIns="91425" anchor="t" anchorCtr="0">
            <a:normAutofit/>
          </a:bodyPr>
          <a:lstStyle/>
          <a:p>
            <a:pPr marL="0" lvl="0" indent="0" algn="l" rtl="0">
              <a:lnSpc>
                <a:spcPct val="115000"/>
              </a:lnSpc>
              <a:spcBef>
                <a:spcPts val="0"/>
              </a:spcBef>
              <a:spcAft>
                <a:spcPts val="0"/>
              </a:spcAft>
              <a:buNone/>
            </a:pPr>
            <a:r>
              <a:rPr lang="en" sz="1200"/>
              <a:t>“Fifty years ago, I said to people. ‘Imagine, at dusk, a light goes on in the upstairs of an inn, and a traveller will walk under it.’ Everyone asked me if it was really going to happen so I couldn’t do anything than telling a lie ‘of course, it absolutely will!’.” – Kobayashi Toshihiko</a:t>
            </a:r>
            <a:r>
              <a:rPr lang="en" sz="1200">
                <a:latin typeface="Oswald Light"/>
                <a:ea typeface="Oswald Light"/>
                <a:cs typeface="Oswald Light"/>
                <a:sym typeface="Oswald Light"/>
              </a:rPr>
              <a:t> [3]</a:t>
            </a:r>
            <a:endParaRPr sz="1200">
              <a:latin typeface="Oswald Light"/>
              <a:ea typeface="Oswald Light"/>
              <a:cs typeface="Oswald Light"/>
              <a:sym typeface="Oswald Light"/>
            </a:endParaRPr>
          </a:p>
        </p:txBody>
      </p:sp>
      <p:sp>
        <p:nvSpPr>
          <p:cNvPr id="165" name="Google Shape;165;p23"/>
          <p:cNvSpPr txBox="1">
            <a:spLocks noGrp="1"/>
          </p:cNvSpPr>
          <p:nvPr>
            <p:ph type="body" idx="1"/>
          </p:nvPr>
        </p:nvSpPr>
        <p:spPr>
          <a:xfrm>
            <a:off x="241975" y="4395525"/>
            <a:ext cx="4943400" cy="864600"/>
          </a:xfrm>
          <a:prstGeom prst="rect">
            <a:avLst/>
          </a:prstGeom>
        </p:spPr>
        <p:txBody>
          <a:bodyPr spcFirstLastPara="1" wrap="square" lIns="91425" tIns="91425" rIns="91425" bIns="91425" anchor="t" anchorCtr="0">
            <a:normAutofit/>
          </a:bodyPr>
          <a:lstStyle/>
          <a:p>
            <a:pPr marL="0" lvl="0" indent="0" algn="l" rtl="0">
              <a:lnSpc>
                <a:spcPct val="115000"/>
              </a:lnSpc>
              <a:spcBef>
                <a:spcPts val="0"/>
              </a:spcBef>
              <a:spcAft>
                <a:spcPts val="1200"/>
              </a:spcAft>
              <a:buNone/>
            </a:pPr>
            <a:r>
              <a:rPr lang="en" sz="700">
                <a:latin typeface="Oswald ExtraLight"/>
                <a:ea typeface="Oswald ExtraLight"/>
                <a:cs typeface="Oswald ExtraLight"/>
                <a:sym typeface="Oswald ExtraLight"/>
              </a:rPr>
              <a:t>Photo: </a:t>
            </a:r>
            <a:r>
              <a:rPr lang="en" sz="700" u="sng">
                <a:solidFill>
                  <a:schemeClr val="hlink"/>
                </a:solidFill>
                <a:latin typeface="Oswald ExtraLight"/>
                <a:ea typeface="Oswald ExtraLight"/>
                <a:cs typeface="Oswald ExtraLight"/>
                <a:sym typeface="Oswald ExtraLight"/>
                <a:hlinkClick r:id="rId4"/>
              </a:rPr>
              <a:t>https://www.ana.co.jp/ja/jp/japan-travel-planner/nagano/0000009.html</a:t>
            </a:r>
            <a:br>
              <a:rPr lang="en" sz="700">
                <a:latin typeface="Oswald ExtraLight"/>
                <a:ea typeface="Oswald ExtraLight"/>
                <a:cs typeface="Oswald ExtraLight"/>
                <a:sym typeface="Oswald ExtraLight"/>
              </a:rPr>
            </a:br>
            <a:r>
              <a:rPr lang="en" sz="700">
                <a:latin typeface="Oswald ExtraLight"/>
                <a:ea typeface="Oswald ExtraLight"/>
                <a:cs typeface="Oswald ExtraLight"/>
                <a:sym typeface="Oswald ExtraLight"/>
              </a:rPr>
              <a:t>Photo2: </a:t>
            </a:r>
            <a:r>
              <a:rPr lang="en" sz="700" u="sng">
                <a:solidFill>
                  <a:schemeClr val="hlink"/>
                </a:solidFill>
                <a:latin typeface="Oswald ExtraLight"/>
                <a:ea typeface="Oswald ExtraLight"/>
                <a:cs typeface="Oswald ExtraLight"/>
                <a:sym typeface="Oswald ExtraLight"/>
                <a:hlinkClick r:id="rId5"/>
              </a:rPr>
              <a:t>https://www.sankei.com/article/20190714-WL354RCX5VMDLF6Z3OIQVHNQ7U/</a:t>
            </a:r>
            <a:br>
              <a:rPr lang="en" sz="700">
                <a:latin typeface="Oswald ExtraLight"/>
                <a:ea typeface="Oswald ExtraLight"/>
                <a:cs typeface="Oswald ExtraLight"/>
                <a:sym typeface="Oswald ExtraLight"/>
              </a:rPr>
            </a:br>
            <a:r>
              <a:rPr lang="en" sz="700">
                <a:latin typeface="Oswald ExtraLight"/>
                <a:ea typeface="Oswald ExtraLight"/>
                <a:cs typeface="Oswald ExtraLight"/>
                <a:sym typeface="Oswald ExtraLight"/>
              </a:rPr>
              <a:t>Photo3: </a:t>
            </a:r>
            <a:r>
              <a:rPr lang="en" sz="700" u="sng">
                <a:solidFill>
                  <a:schemeClr val="hlink"/>
                </a:solidFill>
                <a:latin typeface="Oswald ExtraLight"/>
                <a:ea typeface="Oswald ExtraLight"/>
                <a:cs typeface="Oswald ExtraLight"/>
                <a:sym typeface="Oswald ExtraLight"/>
                <a:hlinkClick r:id="rId6"/>
              </a:rPr>
              <a:t>https://kuniokina.exblog.jp/24992457/</a:t>
            </a:r>
            <a:r>
              <a:rPr lang="en" sz="700">
                <a:solidFill>
                  <a:srgbClr val="000000"/>
                </a:solidFill>
                <a:latin typeface="Oswald ExtraLight"/>
                <a:ea typeface="Oswald ExtraLight"/>
                <a:cs typeface="Oswald ExtraLight"/>
                <a:sym typeface="Oswald ExtraLight"/>
              </a:rPr>
              <a:t> </a:t>
            </a:r>
            <a:br>
              <a:rPr lang="en" sz="700">
                <a:solidFill>
                  <a:srgbClr val="000000"/>
                </a:solidFill>
                <a:latin typeface="Oswald ExtraLight"/>
                <a:ea typeface="Oswald ExtraLight"/>
                <a:cs typeface="Oswald ExtraLight"/>
                <a:sym typeface="Oswald ExtraLight"/>
              </a:rPr>
            </a:br>
            <a:r>
              <a:rPr lang="en" sz="700">
                <a:latin typeface="Oswald ExtraLight"/>
                <a:ea typeface="Oswald ExtraLight"/>
                <a:cs typeface="Oswald ExtraLight"/>
                <a:sym typeface="Oswald ExtraLight"/>
              </a:rPr>
              <a:t>[3] </a:t>
            </a:r>
            <a:r>
              <a:rPr lang="en" sz="700" u="sng">
                <a:solidFill>
                  <a:schemeClr val="hlink"/>
                </a:solidFill>
                <a:latin typeface="Oswald ExtraLight"/>
                <a:ea typeface="Oswald ExtraLight"/>
                <a:cs typeface="Oswald ExtraLight"/>
                <a:sym typeface="Oswald ExtraLight"/>
                <a:hlinkClick r:id="rId7"/>
              </a:rPr>
              <a:t>https://www.bunka.go.jp/seisaku/bunkazai/shokai/hozonchiku/pdf/r1392257_038.pdf</a:t>
            </a:r>
            <a:r>
              <a:rPr lang="en" sz="700">
                <a:solidFill>
                  <a:srgbClr val="000000"/>
                </a:solidFill>
                <a:latin typeface="Oswald ExtraLight"/>
                <a:ea typeface="Oswald ExtraLight"/>
                <a:cs typeface="Oswald ExtraLight"/>
                <a:sym typeface="Oswald ExtraLight"/>
              </a:rPr>
              <a:t> </a:t>
            </a:r>
            <a:endParaRPr sz="700">
              <a:latin typeface="Oswald ExtraLight"/>
              <a:ea typeface="Oswald ExtraLight"/>
              <a:cs typeface="Oswald ExtraLight"/>
              <a:sym typeface="Oswald ExtraLight"/>
            </a:endParaRPr>
          </a:p>
        </p:txBody>
      </p:sp>
      <p:pic>
        <p:nvPicPr>
          <p:cNvPr id="166" name="Google Shape;166;p23"/>
          <p:cNvPicPr preferRelativeResize="0"/>
          <p:nvPr/>
        </p:nvPicPr>
        <p:blipFill>
          <a:blip r:embed="rId8">
            <a:alphaModFix/>
          </a:blip>
          <a:stretch>
            <a:fillRect/>
          </a:stretch>
        </p:blipFill>
        <p:spPr>
          <a:xfrm>
            <a:off x="3900025" y="3294450"/>
            <a:ext cx="2410739" cy="1619700"/>
          </a:xfrm>
          <a:prstGeom prst="rect">
            <a:avLst/>
          </a:prstGeom>
          <a:noFill/>
          <a:ln>
            <a:noFill/>
          </a:ln>
        </p:spPr>
      </p:pic>
      <p:pic>
        <p:nvPicPr>
          <p:cNvPr id="167" name="Google Shape;167;p23"/>
          <p:cNvPicPr preferRelativeResize="0"/>
          <p:nvPr/>
        </p:nvPicPr>
        <p:blipFill>
          <a:blip r:embed="rId9">
            <a:alphaModFix/>
          </a:blip>
          <a:stretch>
            <a:fillRect/>
          </a:stretch>
        </p:blipFill>
        <p:spPr>
          <a:xfrm>
            <a:off x="6474975" y="3300225"/>
            <a:ext cx="2159600" cy="16197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24"/>
          <p:cNvSpPr txBox="1">
            <a:spLocks noGrp="1"/>
          </p:cNvSpPr>
          <p:nvPr>
            <p:ph type="title"/>
          </p:nvPr>
        </p:nvSpPr>
        <p:spPr>
          <a:xfrm>
            <a:off x="123600" y="193150"/>
            <a:ext cx="4767300" cy="7335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
              <a:t>Case studies-4: Barrio Mugica</a:t>
            </a:r>
            <a:endParaRPr/>
          </a:p>
        </p:txBody>
      </p:sp>
      <p:pic>
        <p:nvPicPr>
          <p:cNvPr id="173" name="Google Shape;173;p24"/>
          <p:cNvPicPr preferRelativeResize="0"/>
          <p:nvPr/>
        </p:nvPicPr>
        <p:blipFill>
          <a:blip r:embed="rId3">
            <a:alphaModFix/>
          </a:blip>
          <a:stretch>
            <a:fillRect/>
          </a:stretch>
        </p:blipFill>
        <p:spPr>
          <a:xfrm>
            <a:off x="4572000" y="885493"/>
            <a:ext cx="2136299" cy="1511234"/>
          </a:xfrm>
          <a:prstGeom prst="rect">
            <a:avLst/>
          </a:prstGeom>
          <a:noFill/>
          <a:ln>
            <a:noFill/>
          </a:ln>
        </p:spPr>
      </p:pic>
      <p:sp>
        <p:nvSpPr>
          <p:cNvPr id="174" name="Google Shape;174;p24"/>
          <p:cNvSpPr txBox="1"/>
          <p:nvPr/>
        </p:nvSpPr>
        <p:spPr>
          <a:xfrm>
            <a:off x="4572000" y="2396350"/>
            <a:ext cx="2136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Code Pro"/>
                <a:ea typeface="Source Code Pro"/>
                <a:cs typeface="Source Code Pro"/>
                <a:sym typeface="Source Code Pro"/>
              </a:rPr>
              <a:t>Proximity matters </a:t>
            </a:r>
            <a:endParaRPr>
              <a:latin typeface="Source Code Pro"/>
              <a:ea typeface="Source Code Pro"/>
              <a:cs typeface="Source Code Pro"/>
              <a:sym typeface="Source Code Pro"/>
            </a:endParaRPr>
          </a:p>
        </p:txBody>
      </p:sp>
      <p:pic>
        <p:nvPicPr>
          <p:cNvPr id="175" name="Google Shape;175;p24"/>
          <p:cNvPicPr preferRelativeResize="0"/>
          <p:nvPr/>
        </p:nvPicPr>
        <p:blipFill>
          <a:blip r:embed="rId4">
            <a:alphaModFix/>
          </a:blip>
          <a:stretch>
            <a:fillRect/>
          </a:stretch>
        </p:blipFill>
        <p:spPr>
          <a:xfrm>
            <a:off x="4661149" y="2796563"/>
            <a:ext cx="2136299" cy="1509260"/>
          </a:xfrm>
          <a:prstGeom prst="rect">
            <a:avLst/>
          </a:prstGeom>
          <a:noFill/>
          <a:ln>
            <a:noFill/>
          </a:ln>
        </p:spPr>
      </p:pic>
      <p:sp>
        <p:nvSpPr>
          <p:cNvPr id="176" name="Google Shape;176;p24"/>
          <p:cNvSpPr txBox="1"/>
          <p:nvPr/>
        </p:nvSpPr>
        <p:spPr>
          <a:xfrm>
            <a:off x="4511098" y="4307413"/>
            <a:ext cx="22581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Source Code Pro"/>
                <a:ea typeface="Source Code Pro"/>
                <a:cs typeface="Source Code Pro"/>
                <a:sym typeface="Source Code Pro"/>
              </a:rPr>
              <a:t>Density and human scale  </a:t>
            </a:r>
            <a:endParaRPr>
              <a:latin typeface="Source Code Pro"/>
              <a:ea typeface="Source Code Pro"/>
              <a:cs typeface="Source Code Pro"/>
              <a:sym typeface="Source Code Pro"/>
            </a:endParaRPr>
          </a:p>
        </p:txBody>
      </p:sp>
      <p:pic>
        <p:nvPicPr>
          <p:cNvPr id="177" name="Google Shape;177;p24"/>
          <p:cNvPicPr preferRelativeResize="0"/>
          <p:nvPr/>
        </p:nvPicPr>
        <p:blipFill>
          <a:blip r:embed="rId5">
            <a:alphaModFix/>
          </a:blip>
          <a:stretch>
            <a:fillRect/>
          </a:stretch>
        </p:blipFill>
        <p:spPr>
          <a:xfrm>
            <a:off x="6740699" y="986450"/>
            <a:ext cx="2403300" cy="3219977"/>
          </a:xfrm>
          <a:prstGeom prst="rect">
            <a:avLst/>
          </a:prstGeom>
          <a:noFill/>
          <a:ln>
            <a:noFill/>
          </a:ln>
        </p:spPr>
      </p:pic>
      <p:sp>
        <p:nvSpPr>
          <p:cNvPr id="178" name="Google Shape;178;p24"/>
          <p:cNvSpPr txBox="1"/>
          <p:nvPr/>
        </p:nvSpPr>
        <p:spPr>
          <a:xfrm>
            <a:off x="6874200" y="4256913"/>
            <a:ext cx="21363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Source Code Pro"/>
                <a:ea typeface="Source Code Pro"/>
                <a:cs typeface="Source Code Pro"/>
                <a:sym typeface="Source Code Pro"/>
              </a:rPr>
              <a:t>Personality shapes the place  </a:t>
            </a:r>
            <a:endParaRPr>
              <a:latin typeface="Source Code Pro"/>
              <a:ea typeface="Source Code Pro"/>
              <a:cs typeface="Source Code Pro"/>
              <a:sym typeface="Source Code Pro"/>
            </a:endParaRPr>
          </a:p>
        </p:txBody>
      </p:sp>
      <p:sp>
        <p:nvSpPr>
          <p:cNvPr id="179" name="Google Shape;179;p24"/>
          <p:cNvSpPr txBox="1"/>
          <p:nvPr/>
        </p:nvSpPr>
        <p:spPr>
          <a:xfrm>
            <a:off x="7107300" y="4716300"/>
            <a:ext cx="2036700" cy="3387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000">
                <a:solidFill>
                  <a:srgbClr val="00FFFF"/>
                </a:solidFill>
                <a:latin typeface="Source Code Pro"/>
                <a:ea typeface="Source Code Pro"/>
                <a:cs typeface="Source Code Pro"/>
                <a:sym typeface="Source Code Pro"/>
              </a:rPr>
              <a:t>(Gehl blog, 2018)</a:t>
            </a:r>
            <a:endParaRPr sz="1000">
              <a:solidFill>
                <a:srgbClr val="00FFFF"/>
              </a:solidFill>
              <a:latin typeface="Source Code Pro"/>
              <a:ea typeface="Source Code Pro"/>
              <a:cs typeface="Source Code Pro"/>
              <a:sym typeface="Source Code Pro"/>
            </a:endParaRPr>
          </a:p>
        </p:txBody>
      </p:sp>
      <p:sp>
        <p:nvSpPr>
          <p:cNvPr id="180" name="Google Shape;180;p24"/>
          <p:cNvSpPr txBox="1"/>
          <p:nvPr/>
        </p:nvSpPr>
        <p:spPr>
          <a:xfrm>
            <a:off x="108300" y="4209500"/>
            <a:ext cx="42978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 Video about the open collaborative map created:  </a:t>
            </a:r>
            <a:r>
              <a:rPr lang="en" u="sng">
                <a:solidFill>
                  <a:schemeClr val="hlink"/>
                </a:solidFill>
                <a:hlinkClick r:id="rId6"/>
              </a:rPr>
              <a:t>https://vimeo.com/115102630?embedded=true&amp;source=vimeo_logo&amp;owner=6431167</a:t>
            </a:r>
            <a:endParaRPr/>
          </a:p>
          <a:p>
            <a:pPr marL="0" lvl="0" indent="0" algn="l" rtl="0">
              <a:spcBef>
                <a:spcPts val="0"/>
              </a:spcBef>
              <a:spcAft>
                <a:spcPts val="0"/>
              </a:spcAft>
              <a:buNone/>
            </a:pPr>
            <a:endParaRPr/>
          </a:p>
        </p:txBody>
      </p:sp>
      <p:pic>
        <p:nvPicPr>
          <p:cNvPr id="181" name="Google Shape;181;p24"/>
          <p:cNvPicPr preferRelativeResize="0"/>
          <p:nvPr/>
        </p:nvPicPr>
        <p:blipFill>
          <a:blip r:embed="rId7">
            <a:alphaModFix/>
          </a:blip>
          <a:stretch>
            <a:fillRect/>
          </a:stretch>
        </p:blipFill>
        <p:spPr>
          <a:xfrm>
            <a:off x="123600" y="1764550"/>
            <a:ext cx="4267200" cy="2389757"/>
          </a:xfrm>
          <a:prstGeom prst="rect">
            <a:avLst/>
          </a:prstGeom>
          <a:noFill/>
          <a:ln>
            <a:noFill/>
          </a:ln>
        </p:spPr>
      </p:pic>
      <p:sp>
        <p:nvSpPr>
          <p:cNvPr id="182" name="Google Shape;182;p24"/>
          <p:cNvSpPr txBox="1"/>
          <p:nvPr/>
        </p:nvSpPr>
        <p:spPr>
          <a:xfrm>
            <a:off x="108300" y="1247675"/>
            <a:ext cx="4297800" cy="461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 sz="1800">
                <a:solidFill>
                  <a:schemeClr val="dk2"/>
                </a:solidFill>
                <a:latin typeface="Source Code Pro"/>
                <a:ea typeface="Source Code Pro"/>
                <a:cs typeface="Source Code Pro"/>
                <a:sym typeface="Source Code Pro"/>
              </a:rPr>
              <a:t>Latin America- Buenos Aires</a:t>
            </a:r>
            <a:endParaRPr sz="1800">
              <a:solidFill>
                <a:schemeClr val="dk2"/>
              </a:solidFill>
              <a:latin typeface="Source Code Pro"/>
              <a:ea typeface="Source Code Pro"/>
              <a:cs typeface="Source Code Pro"/>
              <a:sym typeface="Source Code Pro"/>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25"/>
          <p:cNvSpPr txBox="1">
            <a:spLocks noGrp="1"/>
          </p:cNvSpPr>
          <p:nvPr>
            <p:ph type="body" idx="1"/>
          </p:nvPr>
        </p:nvSpPr>
        <p:spPr>
          <a:xfrm>
            <a:off x="209175" y="727525"/>
            <a:ext cx="3225300" cy="39216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Place making is welcome, the revitalization is needed, but the community must be involved in the process </a:t>
            </a:r>
            <a:endParaRPr/>
          </a:p>
        </p:txBody>
      </p:sp>
      <p:pic>
        <p:nvPicPr>
          <p:cNvPr id="188" name="Google Shape;188;p25"/>
          <p:cNvPicPr preferRelativeResize="0"/>
          <p:nvPr/>
        </p:nvPicPr>
        <p:blipFill>
          <a:blip r:embed="rId3">
            <a:alphaModFix/>
          </a:blip>
          <a:stretch>
            <a:fillRect/>
          </a:stretch>
        </p:blipFill>
        <p:spPr>
          <a:xfrm>
            <a:off x="3537060" y="0"/>
            <a:ext cx="5606930" cy="5143500"/>
          </a:xfrm>
          <a:prstGeom prst="rect">
            <a:avLst/>
          </a:prstGeom>
          <a:noFill/>
          <a:ln>
            <a:noFill/>
          </a:ln>
        </p:spPr>
      </p:pic>
      <p:sp>
        <p:nvSpPr>
          <p:cNvPr id="189" name="Google Shape;189;p25"/>
          <p:cNvSpPr txBox="1"/>
          <p:nvPr/>
        </p:nvSpPr>
        <p:spPr>
          <a:xfrm>
            <a:off x="293175" y="4543200"/>
            <a:ext cx="30573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latin typeface="Source Code Pro"/>
                <a:ea typeface="Source Code Pro"/>
                <a:cs typeface="Source Code Pro"/>
                <a:sym typeface="Source Code Pro"/>
              </a:rPr>
              <a:t>Photo from: </a:t>
            </a:r>
            <a:r>
              <a:rPr lang="en" sz="900" u="sng">
                <a:solidFill>
                  <a:schemeClr val="hlink"/>
                </a:solidFill>
                <a:latin typeface="Source Code Pro"/>
                <a:ea typeface="Source Code Pro"/>
                <a:cs typeface="Source Code Pro"/>
                <a:sym typeface="Source Code Pro"/>
                <a:hlinkClick r:id="rId4"/>
              </a:rPr>
              <a:t>https://brasil.elpais.com/brasil/2016/08/30/internacional/1472565308_299661.html</a:t>
            </a:r>
            <a:endParaRPr sz="900">
              <a:latin typeface="Source Code Pro"/>
              <a:ea typeface="Source Code Pro"/>
              <a:cs typeface="Source Code Pro"/>
              <a:sym typeface="Source Code Pro"/>
            </a:endParaRPr>
          </a:p>
          <a:p>
            <a:pPr marL="0" lvl="0" indent="0" algn="l" rtl="0">
              <a:spcBef>
                <a:spcPts val="0"/>
              </a:spcBef>
              <a:spcAft>
                <a:spcPts val="0"/>
              </a:spcAft>
              <a:buNone/>
            </a:pPr>
            <a:endParaRPr sz="900">
              <a:latin typeface="Source Code Pro"/>
              <a:ea typeface="Source Code Pro"/>
              <a:cs typeface="Source Code Pro"/>
              <a:sym typeface="Source Code Pro"/>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26"/>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Conclusions</a:t>
            </a:r>
            <a:endParaRPr/>
          </a:p>
        </p:txBody>
      </p:sp>
      <p:sp>
        <p:nvSpPr>
          <p:cNvPr id="195" name="Google Shape;195;p26"/>
          <p:cNvSpPr txBox="1">
            <a:spLocks noGrp="1"/>
          </p:cNvSpPr>
          <p:nvPr>
            <p:ph type="body" idx="1"/>
          </p:nvPr>
        </p:nvSpPr>
        <p:spPr>
          <a:xfrm>
            <a:off x="311700" y="1468825"/>
            <a:ext cx="7604100" cy="3099900"/>
          </a:xfrm>
          <a:prstGeom prst="rect">
            <a:avLst/>
          </a:prstGeom>
        </p:spPr>
        <p:txBody>
          <a:bodyPr spcFirstLastPara="1" wrap="square" lIns="91425" tIns="91425" rIns="91425" bIns="91425" anchor="t" anchorCtr="0">
            <a:normAutofit/>
          </a:bodyPr>
          <a:lstStyle/>
          <a:p>
            <a:pPr marL="457200" lvl="0" indent="-323850" algn="l" rtl="0">
              <a:spcBef>
                <a:spcPts val="0"/>
              </a:spcBef>
              <a:spcAft>
                <a:spcPts val="0"/>
              </a:spcAft>
              <a:buSzPts val="1500"/>
              <a:buAutoNum type="arabicPeriod"/>
            </a:pPr>
            <a:r>
              <a:rPr lang="en" sz="1500"/>
              <a:t>Many terms used for describing emotional bonds between humans and places - </a:t>
            </a:r>
            <a:r>
              <a:rPr lang="en" sz="1500" b="1"/>
              <a:t>place attachment</a:t>
            </a:r>
            <a:r>
              <a:rPr lang="en" sz="1500"/>
              <a:t> perhaps the most prominent one</a:t>
            </a:r>
            <a:endParaRPr sz="1500"/>
          </a:p>
          <a:p>
            <a:pPr marL="457200" lvl="0" indent="-323850" algn="l" rtl="0">
              <a:spcBef>
                <a:spcPts val="0"/>
              </a:spcBef>
              <a:spcAft>
                <a:spcPts val="0"/>
              </a:spcAft>
              <a:buSzPts val="1500"/>
              <a:buAutoNum type="arabicPeriod"/>
            </a:pPr>
            <a:r>
              <a:rPr lang="en" sz="1500"/>
              <a:t>Community involvement crucial in placemaking - Planners don’t have all the answers, so let the community </a:t>
            </a:r>
            <a:br>
              <a:rPr lang="en" sz="1500"/>
            </a:br>
            <a:r>
              <a:rPr lang="en" sz="1500"/>
              <a:t>participate</a:t>
            </a:r>
            <a:endParaRPr sz="1500"/>
          </a:p>
          <a:p>
            <a:pPr marL="457200" lvl="0" indent="-323850" algn="l" rtl="0">
              <a:spcBef>
                <a:spcPts val="0"/>
              </a:spcBef>
              <a:spcAft>
                <a:spcPts val="0"/>
              </a:spcAft>
              <a:buSzPts val="1500"/>
              <a:buAutoNum type="arabicPeriod"/>
            </a:pPr>
            <a:r>
              <a:rPr lang="en" sz="1500"/>
              <a:t>As our case studies show - it is possible to start small, </a:t>
            </a:r>
            <a:br>
              <a:rPr lang="en" sz="1500"/>
            </a:br>
            <a:r>
              <a:rPr lang="en" sz="1500" u="sng"/>
              <a:t>no need for a lot of money!</a:t>
            </a:r>
            <a:endParaRPr sz="1500" u="sng"/>
          </a:p>
        </p:txBody>
      </p:sp>
      <p:pic>
        <p:nvPicPr>
          <p:cNvPr id="196" name="Google Shape;196;p26"/>
          <p:cNvPicPr preferRelativeResize="0"/>
          <p:nvPr/>
        </p:nvPicPr>
        <p:blipFill>
          <a:blip r:embed="rId3">
            <a:alphaModFix/>
          </a:blip>
          <a:stretch>
            <a:fillRect/>
          </a:stretch>
        </p:blipFill>
        <p:spPr>
          <a:xfrm>
            <a:off x="3002225" y="3877700"/>
            <a:ext cx="1004762" cy="1324776"/>
          </a:xfrm>
          <a:prstGeom prst="rect">
            <a:avLst/>
          </a:prstGeom>
          <a:noFill/>
          <a:ln>
            <a:noFill/>
          </a:ln>
        </p:spPr>
      </p:pic>
      <p:pic>
        <p:nvPicPr>
          <p:cNvPr id="197" name="Google Shape;197;p26"/>
          <p:cNvPicPr preferRelativeResize="0"/>
          <p:nvPr/>
        </p:nvPicPr>
        <p:blipFill>
          <a:blip r:embed="rId4">
            <a:alphaModFix/>
          </a:blip>
          <a:stretch>
            <a:fillRect/>
          </a:stretch>
        </p:blipFill>
        <p:spPr>
          <a:xfrm>
            <a:off x="854325" y="3877699"/>
            <a:ext cx="1971802" cy="1324775"/>
          </a:xfrm>
          <a:prstGeom prst="rect">
            <a:avLst/>
          </a:prstGeom>
          <a:noFill/>
          <a:ln>
            <a:noFill/>
          </a:ln>
        </p:spPr>
      </p:pic>
      <p:pic>
        <p:nvPicPr>
          <p:cNvPr id="198" name="Google Shape;198;p26"/>
          <p:cNvPicPr preferRelativeResize="0"/>
          <p:nvPr/>
        </p:nvPicPr>
        <p:blipFill>
          <a:blip r:embed="rId5">
            <a:alphaModFix/>
          </a:blip>
          <a:stretch>
            <a:fillRect/>
          </a:stretch>
        </p:blipFill>
        <p:spPr>
          <a:xfrm>
            <a:off x="7158551" y="144063"/>
            <a:ext cx="1872709" cy="1324774"/>
          </a:xfrm>
          <a:prstGeom prst="rect">
            <a:avLst/>
          </a:prstGeom>
          <a:noFill/>
          <a:ln>
            <a:noFill/>
          </a:ln>
        </p:spPr>
      </p:pic>
      <p:pic>
        <p:nvPicPr>
          <p:cNvPr id="199" name="Google Shape;199;p26"/>
          <p:cNvPicPr preferRelativeResize="0"/>
          <p:nvPr/>
        </p:nvPicPr>
        <p:blipFill>
          <a:blip r:embed="rId6">
            <a:alphaModFix/>
          </a:blip>
          <a:stretch>
            <a:fillRect/>
          </a:stretch>
        </p:blipFill>
        <p:spPr>
          <a:xfrm>
            <a:off x="4183075" y="3877700"/>
            <a:ext cx="1971801" cy="1314534"/>
          </a:xfrm>
          <a:prstGeom prst="rect">
            <a:avLst/>
          </a:prstGeom>
          <a:noFill/>
          <a:ln>
            <a:noFill/>
          </a:ln>
        </p:spPr>
      </p:pic>
      <p:pic>
        <p:nvPicPr>
          <p:cNvPr id="200" name="Google Shape;200;p26"/>
          <p:cNvPicPr preferRelativeResize="0"/>
          <p:nvPr/>
        </p:nvPicPr>
        <p:blipFill>
          <a:blip r:embed="rId7">
            <a:alphaModFix/>
          </a:blip>
          <a:stretch>
            <a:fillRect/>
          </a:stretch>
        </p:blipFill>
        <p:spPr>
          <a:xfrm>
            <a:off x="6330975" y="3837223"/>
            <a:ext cx="1971801" cy="1405727"/>
          </a:xfrm>
          <a:prstGeom prst="rect">
            <a:avLst/>
          </a:prstGeom>
          <a:noFill/>
          <a:ln>
            <a:noFill/>
          </a:ln>
        </p:spPr>
      </p:pic>
      <p:sp>
        <p:nvSpPr>
          <p:cNvPr id="201" name="Google Shape;201;p26"/>
          <p:cNvSpPr txBox="1"/>
          <p:nvPr/>
        </p:nvSpPr>
        <p:spPr>
          <a:xfrm>
            <a:off x="366200" y="144075"/>
            <a:ext cx="64128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solidFill>
                  <a:srgbClr val="999999"/>
                </a:solidFill>
                <a:latin typeface="Source Code Pro"/>
                <a:ea typeface="Source Code Pro"/>
                <a:cs typeface="Source Code Pro"/>
                <a:sym typeface="Source Code Pro"/>
              </a:rPr>
              <a:t>Image sources listed in previous slides</a:t>
            </a:r>
            <a:endParaRPr sz="1100">
              <a:solidFill>
                <a:srgbClr val="999999"/>
              </a:solidFill>
              <a:latin typeface="Source Code Pro"/>
              <a:ea typeface="Source Code Pro"/>
              <a:cs typeface="Source Code Pro"/>
              <a:sym typeface="Source Code Pro"/>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27"/>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References</a:t>
            </a:r>
            <a:endParaRPr/>
          </a:p>
        </p:txBody>
      </p:sp>
      <p:sp>
        <p:nvSpPr>
          <p:cNvPr id="207" name="Google Shape;207;p27"/>
          <p:cNvSpPr txBox="1">
            <a:spLocks noGrp="1"/>
          </p:cNvSpPr>
          <p:nvPr>
            <p:ph type="body" idx="1"/>
          </p:nvPr>
        </p:nvSpPr>
        <p:spPr>
          <a:xfrm>
            <a:off x="311700" y="1468825"/>
            <a:ext cx="8520600" cy="3464400"/>
          </a:xfrm>
          <a:prstGeom prst="rect">
            <a:avLst/>
          </a:prstGeom>
        </p:spPr>
        <p:txBody>
          <a:bodyPr spcFirstLastPara="1" wrap="square" lIns="91425" tIns="91425" rIns="91425" bIns="91425" anchor="t" anchorCtr="0">
            <a:normAutofit/>
          </a:bodyPr>
          <a:lstStyle/>
          <a:p>
            <a:pPr marL="457200" marR="571500" lvl="0" indent="-285750" algn="l" rtl="0">
              <a:lnSpc>
                <a:spcPct val="100000"/>
              </a:lnSpc>
              <a:spcBef>
                <a:spcPts val="0"/>
              </a:spcBef>
              <a:spcAft>
                <a:spcPts val="0"/>
              </a:spcAft>
              <a:buSzPts val="900"/>
              <a:buChar char="-"/>
            </a:pPr>
            <a:r>
              <a:rPr lang="en" sz="900" i="1"/>
              <a:t>A New Placemaking Agenda for African Cities,(2022).[Online] Available at: </a:t>
            </a:r>
            <a:r>
              <a:rPr lang="en" sz="900" u="sng">
                <a:solidFill>
                  <a:schemeClr val="accent5"/>
                </a:solidFill>
                <a:hlinkClick r:id="rId3">
                  <a:extLst>
                    <a:ext uri="{A12FA001-AC4F-418D-AE19-62706E023703}">
                      <ahyp:hlinkClr xmlns:ahyp="http://schemas.microsoft.com/office/drawing/2018/hyperlinkcolor" val="tx"/>
                    </a:ext>
                  </a:extLst>
                </a:hlinkClick>
              </a:rPr>
              <a:t>https://issuu.com/futurecapetown/docs/ofc_placemaking_magazine</a:t>
            </a:r>
            <a:r>
              <a:rPr lang="en" sz="900"/>
              <a:t> [Accessed 24 January 2022].</a:t>
            </a:r>
            <a:endParaRPr sz="900"/>
          </a:p>
          <a:p>
            <a:pPr marL="457200" marR="571500" lvl="0" indent="-285750" algn="l" rtl="0">
              <a:lnSpc>
                <a:spcPct val="100000"/>
              </a:lnSpc>
              <a:spcBef>
                <a:spcPts val="0"/>
              </a:spcBef>
              <a:spcAft>
                <a:spcPts val="0"/>
              </a:spcAft>
              <a:buSzPts val="900"/>
              <a:buChar char="-"/>
            </a:pPr>
            <a:r>
              <a:rPr lang="en" sz="900"/>
              <a:t>El país (2016). </a:t>
            </a:r>
            <a:r>
              <a:rPr lang="en" sz="900" i="1">
                <a:solidFill>
                  <a:srgbClr val="111111"/>
                </a:solidFill>
                <a:highlight>
                  <a:srgbClr val="FFFFFF"/>
                </a:highlight>
              </a:rPr>
              <a:t>A Villa 31, de favela a novo bairro de Buenos Aires</a:t>
            </a:r>
            <a:r>
              <a:rPr lang="en" sz="900">
                <a:solidFill>
                  <a:srgbClr val="111111"/>
                </a:solidFill>
                <a:highlight>
                  <a:srgbClr val="FFFFFF"/>
                </a:highlight>
              </a:rPr>
              <a:t>. Available at: </a:t>
            </a:r>
            <a:r>
              <a:rPr lang="en" sz="900" u="sng">
                <a:solidFill>
                  <a:schemeClr val="accent5"/>
                </a:solidFill>
                <a:hlinkClick r:id="rId4">
                  <a:extLst>
                    <a:ext uri="{A12FA001-AC4F-418D-AE19-62706E023703}">
                      <ahyp:hlinkClr xmlns:ahyp="http://schemas.microsoft.com/office/drawing/2018/hyperlinkcolor" val="tx"/>
                    </a:ext>
                  </a:extLst>
                </a:hlinkClick>
              </a:rPr>
              <a:t>https://brasil.elpais.com/brasil/2016/08/30/internacional/1472565308_299661.html</a:t>
            </a:r>
            <a:endParaRPr sz="900"/>
          </a:p>
          <a:p>
            <a:pPr marL="457200" marR="571500" lvl="0" indent="-285750" algn="l" rtl="0">
              <a:lnSpc>
                <a:spcPct val="100000"/>
              </a:lnSpc>
              <a:spcBef>
                <a:spcPts val="0"/>
              </a:spcBef>
              <a:spcAft>
                <a:spcPts val="0"/>
              </a:spcAft>
              <a:buSzPts val="900"/>
              <a:buChar char="-"/>
            </a:pPr>
            <a:r>
              <a:rPr lang="en" sz="900"/>
              <a:t>Gehl, J. (2018). Embracing the paradox of planning for informality. Available at:</a:t>
            </a:r>
            <a:r>
              <a:rPr lang="en" sz="900">
                <a:highlight>
                  <a:srgbClr val="FFFFFF"/>
                </a:highlight>
                <a:latin typeface="Times New Roman"/>
                <a:ea typeface="Times New Roman"/>
                <a:cs typeface="Times New Roman"/>
                <a:sym typeface="Times New Roman"/>
              </a:rPr>
              <a:t> </a:t>
            </a:r>
            <a:r>
              <a:rPr lang="en" sz="900" u="sng">
                <a:solidFill>
                  <a:srgbClr val="2200CC"/>
                </a:solidFill>
                <a:hlinkClick r:id="rId5">
                  <a:extLst>
                    <a:ext uri="{A12FA001-AC4F-418D-AE19-62706E023703}">
                      <ahyp:hlinkClr xmlns:ahyp="http://schemas.microsoft.com/office/drawing/2018/hyperlinkcolor" val="tx"/>
                    </a:ext>
                  </a:extLst>
                </a:hlinkClick>
              </a:rPr>
              <a:t>https://gehlpeople.com/blog/embracing-the-paradox-of-planning-for-informality-2/</a:t>
            </a:r>
            <a:endParaRPr sz="900"/>
          </a:p>
          <a:p>
            <a:pPr marL="457200" marR="571500" lvl="0" indent="-285750" algn="l" rtl="0">
              <a:lnSpc>
                <a:spcPct val="100000"/>
              </a:lnSpc>
              <a:spcBef>
                <a:spcPts val="0"/>
              </a:spcBef>
              <a:spcAft>
                <a:spcPts val="0"/>
              </a:spcAft>
              <a:buSzPts val="900"/>
              <a:buChar char="-"/>
            </a:pPr>
            <a:r>
              <a:rPr lang="en" sz="900"/>
              <a:t>Hernández, B., Hidalgo, M. C. &amp; Ruiz, C. (2014). </a:t>
            </a:r>
            <a:r>
              <a:rPr lang="en" sz="900" i="1"/>
              <a:t>Theoretical and Methodological aspects of Research on Place Attachment. </a:t>
            </a:r>
            <a:r>
              <a:rPr lang="en" sz="900"/>
              <a:t>In Place attachment: advances in theory, methods and applications. New York: Routledge.</a:t>
            </a:r>
            <a:endParaRPr sz="900"/>
          </a:p>
          <a:p>
            <a:pPr marL="457200" marR="571500" lvl="0" indent="-285750" algn="l" rtl="0">
              <a:lnSpc>
                <a:spcPct val="100000"/>
              </a:lnSpc>
              <a:spcBef>
                <a:spcPts val="0"/>
              </a:spcBef>
              <a:spcAft>
                <a:spcPts val="0"/>
              </a:spcAft>
              <a:buSzPts val="900"/>
              <a:buChar char="-"/>
            </a:pPr>
            <a:r>
              <a:rPr lang="en" sz="900"/>
              <a:t>Kyttä, M. (2012). Kulttuuriympäristö ihmisten arkiympäristönä. Museoviraston tilaama selvitystyö. (in Finnish!)</a:t>
            </a:r>
            <a:endParaRPr sz="900"/>
          </a:p>
          <a:p>
            <a:pPr marL="457200" marR="571500" lvl="0" indent="-285750" algn="l" rtl="0">
              <a:lnSpc>
                <a:spcPct val="100000"/>
              </a:lnSpc>
              <a:spcBef>
                <a:spcPts val="0"/>
              </a:spcBef>
              <a:spcAft>
                <a:spcPts val="0"/>
              </a:spcAft>
              <a:buSzPts val="900"/>
              <a:buChar char="-"/>
            </a:pPr>
            <a:r>
              <a:rPr lang="en" sz="900"/>
              <a:t>Project for Public spaces (2022). </a:t>
            </a:r>
            <a:r>
              <a:rPr lang="en" sz="900" i="1"/>
              <a:t>What is Place Making?</a:t>
            </a:r>
            <a:r>
              <a:rPr lang="en" sz="900"/>
              <a:t> [online] Available at: https://www.pps.org/article/what-is-placemaking [Accessed 24 Jan. 2022].</a:t>
            </a:r>
            <a:endParaRPr sz="900"/>
          </a:p>
          <a:p>
            <a:pPr marL="457200" marR="571500" lvl="0" indent="-285750" algn="l" rtl="0">
              <a:lnSpc>
                <a:spcPct val="100000"/>
              </a:lnSpc>
              <a:spcBef>
                <a:spcPts val="0"/>
              </a:spcBef>
              <a:spcAft>
                <a:spcPts val="0"/>
              </a:spcAft>
              <a:buSzPts val="900"/>
              <a:buChar char="-"/>
            </a:pPr>
            <a:r>
              <a:rPr lang="en" sz="900"/>
              <a:t>Raivio, P. (2020). Meri-Rastila, Helsinki: From a troubled square to a green and playful hangout for all. Our City? Helsinki.</a:t>
            </a:r>
            <a:endParaRPr sz="900"/>
          </a:p>
          <a:p>
            <a:pPr marL="457200" marR="571500" lvl="0" indent="-285750" algn="l" rtl="0">
              <a:lnSpc>
                <a:spcPct val="100000"/>
              </a:lnSpc>
              <a:spcBef>
                <a:spcPts val="0"/>
              </a:spcBef>
              <a:spcAft>
                <a:spcPts val="0"/>
              </a:spcAft>
              <a:buSzPts val="900"/>
              <a:buChar char="-"/>
            </a:pPr>
            <a:r>
              <a:rPr lang="en" sz="900"/>
              <a:t>Seamon, D. (2014). </a:t>
            </a:r>
            <a:r>
              <a:rPr lang="en" sz="900" i="1"/>
              <a:t>Place attachment and phenomenology</a:t>
            </a:r>
            <a:r>
              <a:rPr lang="en" sz="900"/>
              <a:t>. In Place attachment: advances in theory, methods and applications. New York: Routledge.</a:t>
            </a:r>
            <a:endParaRPr sz="900"/>
          </a:p>
          <a:p>
            <a:pPr marL="457200" marR="571500" lvl="0" indent="-285750" algn="l" rtl="0">
              <a:lnSpc>
                <a:spcPct val="100000"/>
              </a:lnSpc>
              <a:spcBef>
                <a:spcPts val="0"/>
              </a:spcBef>
              <a:spcAft>
                <a:spcPts val="0"/>
              </a:spcAft>
              <a:buSzPts val="900"/>
              <a:buChar char="-"/>
            </a:pPr>
            <a:r>
              <a:rPr lang="en" sz="900"/>
              <a:t>The Guardian (2019). </a:t>
            </a:r>
            <a:r>
              <a:rPr lang="en" sz="900">
                <a:solidFill>
                  <a:srgbClr val="000000"/>
                </a:solidFill>
                <a:highlight>
                  <a:schemeClr val="lt1"/>
                </a:highlight>
              </a:rPr>
              <a:t>Should a notorious Buenos Aires slum become an official neighbourhood? </a:t>
            </a:r>
            <a:r>
              <a:rPr lang="en" sz="900" u="sng">
                <a:solidFill>
                  <a:schemeClr val="accent5"/>
                </a:solidFill>
                <a:hlinkClick r:id="rId6">
                  <a:extLst>
                    <a:ext uri="{A12FA001-AC4F-418D-AE19-62706E023703}">
                      <ahyp:hlinkClr xmlns:ahyp="http://schemas.microsoft.com/office/drawing/2018/hyperlinkcolor" val="tx"/>
                    </a:ext>
                  </a:extLst>
                </a:hlinkClick>
              </a:rPr>
              <a:t>https://www.theguardian.com/cities/2019/aug/07/should-a-notorious-buenos-aires-slum-become-an-official-neighbourhood</a:t>
            </a:r>
            <a:endParaRPr sz="9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4"/>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Contents</a:t>
            </a:r>
            <a:endParaRPr/>
          </a:p>
        </p:txBody>
      </p:sp>
      <p:pic>
        <p:nvPicPr>
          <p:cNvPr id="69" name="Google Shape;69;p14"/>
          <p:cNvPicPr preferRelativeResize="0"/>
          <p:nvPr/>
        </p:nvPicPr>
        <p:blipFill>
          <a:blip r:embed="rId3">
            <a:alphaModFix/>
          </a:blip>
          <a:stretch>
            <a:fillRect/>
          </a:stretch>
        </p:blipFill>
        <p:spPr>
          <a:xfrm>
            <a:off x="5708150" y="0"/>
            <a:ext cx="3435856" cy="5143500"/>
          </a:xfrm>
          <a:prstGeom prst="rect">
            <a:avLst/>
          </a:prstGeom>
          <a:noFill/>
          <a:ln>
            <a:noFill/>
          </a:ln>
        </p:spPr>
      </p:pic>
      <p:sp>
        <p:nvSpPr>
          <p:cNvPr id="70" name="Google Shape;70;p14"/>
          <p:cNvSpPr txBox="1"/>
          <p:nvPr/>
        </p:nvSpPr>
        <p:spPr>
          <a:xfrm>
            <a:off x="385175" y="1424275"/>
            <a:ext cx="4945200" cy="999000"/>
          </a:xfrm>
          <a:prstGeom prst="rect">
            <a:avLst/>
          </a:prstGeom>
          <a:noFill/>
          <a:ln>
            <a:noFill/>
          </a:ln>
        </p:spPr>
        <p:txBody>
          <a:bodyPr spcFirstLastPara="1" wrap="square" lIns="91425" tIns="91425" rIns="91425" bIns="91425" anchor="t" anchorCtr="0">
            <a:noAutofit/>
          </a:bodyPr>
          <a:lstStyle/>
          <a:p>
            <a:pPr marL="457200" lvl="0" indent="-355600" algn="l" rtl="0">
              <a:spcBef>
                <a:spcPts val="0"/>
              </a:spcBef>
              <a:spcAft>
                <a:spcPts val="0"/>
              </a:spcAft>
              <a:buClr>
                <a:srgbClr val="333333"/>
              </a:buClr>
              <a:buSzPts val="2000"/>
              <a:buFont typeface="Oswald"/>
              <a:buChar char="➢"/>
            </a:pPr>
            <a:r>
              <a:rPr lang="en" sz="2000">
                <a:solidFill>
                  <a:srgbClr val="333333"/>
                </a:solidFill>
                <a:latin typeface="Oswald"/>
                <a:ea typeface="Oswald"/>
                <a:cs typeface="Oswald"/>
                <a:sym typeface="Oswald"/>
              </a:rPr>
              <a:t>Theoretical part</a:t>
            </a:r>
            <a:endParaRPr sz="2000">
              <a:solidFill>
                <a:srgbClr val="333333"/>
              </a:solidFill>
              <a:latin typeface="Oswald"/>
              <a:ea typeface="Oswald"/>
              <a:cs typeface="Oswald"/>
              <a:sym typeface="Oswald"/>
            </a:endParaRPr>
          </a:p>
          <a:p>
            <a:pPr marL="1371600" lvl="1" indent="-355600" algn="l" rtl="0">
              <a:spcBef>
                <a:spcPts val="0"/>
              </a:spcBef>
              <a:spcAft>
                <a:spcPts val="0"/>
              </a:spcAft>
              <a:buClr>
                <a:srgbClr val="333333"/>
              </a:buClr>
              <a:buSzPts val="2000"/>
              <a:buFont typeface="Oswald"/>
              <a:buChar char="○"/>
            </a:pPr>
            <a:r>
              <a:rPr lang="en" sz="2000">
                <a:solidFill>
                  <a:srgbClr val="333333"/>
                </a:solidFill>
                <a:latin typeface="Oswald"/>
                <a:ea typeface="Oswald"/>
                <a:cs typeface="Oswald"/>
                <a:sym typeface="Oswald"/>
              </a:rPr>
              <a:t>Place attachment</a:t>
            </a:r>
            <a:endParaRPr sz="2000">
              <a:solidFill>
                <a:srgbClr val="333333"/>
              </a:solidFill>
              <a:latin typeface="Oswald"/>
              <a:ea typeface="Oswald"/>
              <a:cs typeface="Oswald"/>
              <a:sym typeface="Oswald"/>
            </a:endParaRPr>
          </a:p>
          <a:p>
            <a:pPr marL="1371600" lvl="1" indent="-355600" algn="l" rtl="0">
              <a:spcBef>
                <a:spcPts val="0"/>
              </a:spcBef>
              <a:spcAft>
                <a:spcPts val="0"/>
              </a:spcAft>
              <a:buClr>
                <a:srgbClr val="333333"/>
              </a:buClr>
              <a:buSzPts val="2000"/>
              <a:buFont typeface="Oswald"/>
              <a:buChar char="○"/>
            </a:pPr>
            <a:r>
              <a:rPr lang="en" sz="2000">
                <a:solidFill>
                  <a:srgbClr val="333333"/>
                </a:solidFill>
                <a:latin typeface="Oswald"/>
                <a:ea typeface="Oswald"/>
                <a:cs typeface="Oswald"/>
                <a:sym typeface="Oswald"/>
              </a:rPr>
              <a:t>Placemaking</a:t>
            </a:r>
            <a:endParaRPr sz="2000">
              <a:solidFill>
                <a:srgbClr val="333333"/>
              </a:solidFill>
              <a:latin typeface="Oswald"/>
              <a:ea typeface="Oswald"/>
              <a:cs typeface="Oswald"/>
              <a:sym typeface="Oswald"/>
            </a:endParaRPr>
          </a:p>
          <a:p>
            <a:pPr marL="914400" lvl="0" indent="0" algn="l" rtl="0">
              <a:spcBef>
                <a:spcPts val="0"/>
              </a:spcBef>
              <a:spcAft>
                <a:spcPts val="0"/>
              </a:spcAft>
              <a:buNone/>
            </a:pPr>
            <a:endParaRPr sz="2000"/>
          </a:p>
        </p:txBody>
      </p:sp>
      <p:sp>
        <p:nvSpPr>
          <p:cNvPr id="71" name="Google Shape;71;p14"/>
          <p:cNvSpPr txBox="1"/>
          <p:nvPr/>
        </p:nvSpPr>
        <p:spPr>
          <a:xfrm>
            <a:off x="385175" y="2474650"/>
            <a:ext cx="4945200" cy="2001300"/>
          </a:xfrm>
          <a:prstGeom prst="rect">
            <a:avLst/>
          </a:prstGeom>
          <a:noFill/>
          <a:ln>
            <a:noFill/>
          </a:ln>
        </p:spPr>
        <p:txBody>
          <a:bodyPr spcFirstLastPara="1" wrap="square" lIns="91425" tIns="91425" rIns="91425" bIns="91425" anchor="t" anchorCtr="0">
            <a:noAutofit/>
          </a:bodyPr>
          <a:lstStyle/>
          <a:p>
            <a:pPr marL="457200" lvl="0" indent="-355600" algn="l" rtl="0">
              <a:spcBef>
                <a:spcPts val="0"/>
              </a:spcBef>
              <a:spcAft>
                <a:spcPts val="0"/>
              </a:spcAft>
              <a:buClr>
                <a:srgbClr val="333333"/>
              </a:buClr>
              <a:buSzPts val="2000"/>
              <a:buFont typeface="Oswald"/>
              <a:buChar char="➢"/>
            </a:pPr>
            <a:r>
              <a:rPr lang="en" sz="2000">
                <a:solidFill>
                  <a:srgbClr val="333333"/>
                </a:solidFill>
                <a:latin typeface="Oswald"/>
                <a:ea typeface="Oswald"/>
                <a:cs typeface="Oswald"/>
                <a:sym typeface="Oswald"/>
              </a:rPr>
              <a:t>Case studies-Different continents</a:t>
            </a:r>
            <a:endParaRPr sz="2000">
              <a:solidFill>
                <a:srgbClr val="333333"/>
              </a:solidFill>
              <a:latin typeface="Oswald"/>
              <a:ea typeface="Oswald"/>
              <a:cs typeface="Oswald"/>
              <a:sym typeface="Oswald"/>
            </a:endParaRPr>
          </a:p>
          <a:p>
            <a:pPr marL="1371600" lvl="1" indent="-355600" algn="l" rtl="0">
              <a:spcBef>
                <a:spcPts val="0"/>
              </a:spcBef>
              <a:spcAft>
                <a:spcPts val="0"/>
              </a:spcAft>
              <a:buClr>
                <a:srgbClr val="333333"/>
              </a:buClr>
              <a:buSzPts val="2000"/>
              <a:buFont typeface="Oswald"/>
              <a:buChar char="○"/>
            </a:pPr>
            <a:r>
              <a:rPr lang="en" sz="2000">
                <a:solidFill>
                  <a:srgbClr val="333333"/>
                </a:solidFill>
                <a:latin typeface="Oswald"/>
                <a:ea typeface="Oswald"/>
                <a:cs typeface="Oswald"/>
                <a:sym typeface="Oswald"/>
              </a:rPr>
              <a:t>Europe</a:t>
            </a:r>
            <a:endParaRPr sz="2000">
              <a:solidFill>
                <a:srgbClr val="333333"/>
              </a:solidFill>
              <a:latin typeface="Oswald"/>
              <a:ea typeface="Oswald"/>
              <a:cs typeface="Oswald"/>
              <a:sym typeface="Oswald"/>
            </a:endParaRPr>
          </a:p>
          <a:p>
            <a:pPr marL="1371600" lvl="1" indent="-355600" algn="l" rtl="0">
              <a:spcBef>
                <a:spcPts val="0"/>
              </a:spcBef>
              <a:spcAft>
                <a:spcPts val="0"/>
              </a:spcAft>
              <a:buClr>
                <a:srgbClr val="333333"/>
              </a:buClr>
              <a:buSzPts val="2000"/>
              <a:buFont typeface="Oswald"/>
              <a:buChar char="○"/>
            </a:pPr>
            <a:r>
              <a:rPr lang="en" sz="2000">
                <a:solidFill>
                  <a:srgbClr val="333333"/>
                </a:solidFill>
                <a:latin typeface="Oswald"/>
                <a:ea typeface="Oswald"/>
                <a:cs typeface="Oswald"/>
                <a:sym typeface="Oswald"/>
              </a:rPr>
              <a:t>Africa</a:t>
            </a:r>
            <a:endParaRPr sz="2000">
              <a:solidFill>
                <a:srgbClr val="333333"/>
              </a:solidFill>
              <a:latin typeface="Oswald"/>
              <a:ea typeface="Oswald"/>
              <a:cs typeface="Oswald"/>
              <a:sym typeface="Oswald"/>
            </a:endParaRPr>
          </a:p>
          <a:p>
            <a:pPr marL="1371600" lvl="1" indent="-355600" algn="l" rtl="0">
              <a:spcBef>
                <a:spcPts val="0"/>
              </a:spcBef>
              <a:spcAft>
                <a:spcPts val="0"/>
              </a:spcAft>
              <a:buClr>
                <a:srgbClr val="333333"/>
              </a:buClr>
              <a:buSzPts val="2000"/>
              <a:buFont typeface="Oswald"/>
              <a:buChar char="○"/>
            </a:pPr>
            <a:r>
              <a:rPr lang="en" sz="2000">
                <a:solidFill>
                  <a:srgbClr val="333333"/>
                </a:solidFill>
                <a:latin typeface="Oswald"/>
                <a:ea typeface="Oswald"/>
                <a:cs typeface="Oswald"/>
                <a:sym typeface="Oswald"/>
              </a:rPr>
              <a:t>Asia</a:t>
            </a:r>
            <a:endParaRPr sz="2000">
              <a:solidFill>
                <a:srgbClr val="333333"/>
              </a:solidFill>
              <a:latin typeface="Oswald"/>
              <a:ea typeface="Oswald"/>
              <a:cs typeface="Oswald"/>
              <a:sym typeface="Oswald"/>
            </a:endParaRPr>
          </a:p>
          <a:p>
            <a:pPr marL="1371600" lvl="1" indent="-355600" algn="l" rtl="0">
              <a:spcBef>
                <a:spcPts val="0"/>
              </a:spcBef>
              <a:spcAft>
                <a:spcPts val="0"/>
              </a:spcAft>
              <a:buClr>
                <a:srgbClr val="333333"/>
              </a:buClr>
              <a:buSzPts val="2000"/>
              <a:buFont typeface="Oswald"/>
              <a:buChar char="○"/>
            </a:pPr>
            <a:r>
              <a:rPr lang="en" sz="2000">
                <a:solidFill>
                  <a:srgbClr val="333333"/>
                </a:solidFill>
                <a:latin typeface="Oswald"/>
                <a:ea typeface="Oswald"/>
                <a:cs typeface="Oswald"/>
                <a:sym typeface="Oswald"/>
              </a:rPr>
              <a:t>Latin America </a:t>
            </a:r>
            <a:endParaRPr sz="2000">
              <a:solidFill>
                <a:srgbClr val="333333"/>
              </a:solidFill>
              <a:latin typeface="Oswald"/>
              <a:ea typeface="Oswald"/>
              <a:cs typeface="Oswald"/>
              <a:sym typeface="Oswald"/>
            </a:endParaRPr>
          </a:p>
        </p:txBody>
      </p:sp>
      <p:sp>
        <p:nvSpPr>
          <p:cNvPr id="72" name="Google Shape;72;p14"/>
          <p:cNvSpPr txBox="1"/>
          <p:nvPr/>
        </p:nvSpPr>
        <p:spPr>
          <a:xfrm>
            <a:off x="385175" y="4144500"/>
            <a:ext cx="4945200" cy="999000"/>
          </a:xfrm>
          <a:prstGeom prst="rect">
            <a:avLst/>
          </a:prstGeom>
          <a:noFill/>
          <a:ln>
            <a:noFill/>
          </a:ln>
        </p:spPr>
        <p:txBody>
          <a:bodyPr spcFirstLastPara="1" wrap="square" lIns="91425" tIns="91425" rIns="91425" bIns="91425" anchor="t" anchorCtr="0">
            <a:noAutofit/>
          </a:bodyPr>
          <a:lstStyle/>
          <a:p>
            <a:pPr marL="457200" lvl="0" indent="-355600" algn="l" rtl="0">
              <a:spcBef>
                <a:spcPts val="0"/>
              </a:spcBef>
              <a:spcAft>
                <a:spcPts val="0"/>
              </a:spcAft>
              <a:buClr>
                <a:srgbClr val="333333"/>
              </a:buClr>
              <a:buSzPts val="2000"/>
              <a:buFont typeface="Oswald"/>
              <a:buChar char="➢"/>
            </a:pPr>
            <a:r>
              <a:rPr lang="en" sz="2000">
                <a:solidFill>
                  <a:srgbClr val="333333"/>
                </a:solidFill>
                <a:latin typeface="Oswald"/>
                <a:ea typeface="Oswald"/>
                <a:cs typeface="Oswald"/>
                <a:sym typeface="Oswald"/>
              </a:rPr>
              <a:t>Conclusion part</a:t>
            </a:r>
            <a:endParaRPr sz="2000">
              <a:solidFill>
                <a:srgbClr val="333333"/>
              </a:solidFill>
              <a:latin typeface="Oswald"/>
              <a:ea typeface="Oswald"/>
              <a:cs typeface="Oswald"/>
              <a:sym typeface="Oswald"/>
            </a:endParaRPr>
          </a:p>
          <a:p>
            <a:pPr marL="1371600" lvl="0" indent="0" algn="l" rtl="0">
              <a:spcBef>
                <a:spcPts val="0"/>
              </a:spcBef>
              <a:spcAft>
                <a:spcPts val="0"/>
              </a:spcAft>
              <a:buNone/>
            </a:pPr>
            <a:endParaRPr sz="2000">
              <a:latin typeface="Cambria"/>
              <a:ea typeface="Cambria"/>
              <a:cs typeface="Cambria"/>
              <a:sym typeface="Cambria"/>
            </a:endParaRPr>
          </a:p>
          <a:p>
            <a:pPr marL="914400" lvl="0" indent="0" algn="l" rtl="0">
              <a:spcBef>
                <a:spcPts val="0"/>
              </a:spcBef>
              <a:spcAft>
                <a:spcPts val="0"/>
              </a:spcAft>
              <a:buNone/>
            </a:pPr>
            <a:endParaRPr sz="2000">
              <a:latin typeface="Cambria"/>
              <a:ea typeface="Cambria"/>
              <a:cs typeface="Cambria"/>
              <a:sym typeface="Cambria"/>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5"/>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Place attachment - how to define?</a:t>
            </a:r>
            <a:endParaRPr/>
          </a:p>
        </p:txBody>
      </p:sp>
      <p:sp>
        <p:nvSpPr>
          <p:cNvPr id="78" name="Google Shape;78;p15"/>
          <p:cNvSpPr txBox="1">
            <a:spLocks noGrp="1"/>
          </p:cNvSpPr>
          <p:nvPr>
            <p:ph type="body" idx="1"/>
          </p:nvPr>
        </p:nvSpPr>
        <p:spPr>
          <a:xfrm>
            <a:off x="311700" y="1468825"/>
            <a:ext cx="5851800" cy="1548900"/>
          </a:xfrm>
          <a:prstGeom prst="rect">
            <a:avLst/>
          </a:prstGeom>
        </p:spPr>
        <p:txBody>
          <a:bodyPr spcFirstLastPara="1" wrap="square" lIns="91425" tIns="91425" rIns="91425" bIns="91425" anchor="t" anchorCtr="0">
            <a:normAutofit/>
          </a:bodyPr>
          <a:lstStyle/>
          <a:p>
            <a:pPr marL="457200" lvl="0" indent="-323850" algn="l" rtl="0">
              <a:spcBef>
                <a:spcPts val="0"/>
              </a:spcBef>
              <a:spcAft>
                <a:spcPts val="0"/>
              </a:spcAft>
              <a:buSzPts val="1500"/>
              <a:buChar char="●"/>
            </a:pPr>
            <a:r>
              <a:rPr lang="en" sz="1500" b="1"/>
              <a:t>Place attachment</a:t>
            </a:r>
            <a:r>
              <a:rPr lang="en" sz="1500"/>
              <a:t> - can be measured, mapped, </a:t>
            </a:r>
            <a:br>
              <a:rPr lang="en" sz="1500"/>
            </a:br>
            <a:r>
              <a:rPr lang="en" sz="1500"/>
              <a:t>but how to define?</a:t>
            </a:r>
            <a:endParaRPr sz="1500"/>
          </a:p>
          <a:p>
            <a:pPr marL="914400" lvl="1" indent="-323850" algn="l" rtl="0">
              <a:spcBef>
                <a:spcPts val="0"/>
              </a:spcBef>
              <a:spcAft>
                <a:spcPts val="0"/>
              </a:spcAft>
              <a:buSzPts val="1500"/>
              <a:buChar char="○"/>
            </a:pPr>
            <a:r>
              <a:rPr lang="en" sz="1500"/>
              <a:t>Simply: </a:t>
            </a:r>
            <a:r>
              <a:rPr lang="en" sz="1500" b="1"/>
              <a:t>bonds between humans and places</a:t>
            </a:r>
            <a:endParaRPr sz="1500" b="1"/>
          </a:p>
          <a:p>
            <a:pPr marL="914400" lvl="1" indent="-323850" algn="l" rtl="0">
              <a:spcBef>
                <a:spcPts val="0"/>
              </a:spcBef>
              <a:spcAft>
                <a:spcPts val="0"/>
              </a:spcAft>
              <a:buSzPts val="1500"/>
              <a:buChar char="○"/>
            </a:pPr>
            <a:r>
              <a:rPr lang="en" sz="1500"/>
              <a:t>Lack of longitudinal studies (Hernández et al. 2014, Kyttä 2012)</a:t>
            </a:r>
            <a:endParaRPr/>
          </a:p>
        </p:txBody>
      </p:sp>
      <p:pic>
        <p:nvPicPr>
          <p:cNvPr id="79" name="Google Shape;79;p15"/>
          <p:cNvPicPr preferRelativeResize="0"/>
          <p:nvPr/>
        </p:nvPicPr>
        <p:blipFill>
          <a:blip r:embed="rId3">
            <a:alphaModFix/>
          </a:blip>
          <a:stretch>
            <a:fillRect/>
          </a:stretch>
        </p:blipFill>
        <p:spPr>
          <a:xfrm>
            <a:off x="6150700" y="505725"/>
            <a:ext cx="3319850" cy="2214949"/>
          </a:xfrm>
          <a:prstGeom prst="rect">
            <a:avLst/>
          </a:prstGeom>
          <a:noFill/>
          <a:ln>
            <a:noFill/>
          </a:ln>
        </p:spPr>
      </p:pic>
      <p:sp>
        <p:nvSpPr>
          <p:cNvPr id="80" name="Google Shape;80;p15"/>
          <p:cNvSpPr txBox="1"/>
          <p:nvPr/>
        </p:nvSpPr>
        <p:spPr>
          <a:xfrm>
            <a:off x="406700" y="4789488"/>
            <a:ext cx="3000000" cy="354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 sz="1100">
                <a:solidFill>
                  <a:schemeClr val="dk2"/>
                </a:solidFill>
                <a:latin typeface="Source Code Pro"/>
                <a:ea typeface="Source Code Pro"/>
                <a:cs typeface="Source Code Pro"/>
                <a:sym typeface="Source Code Pro"/>
              </a:rPr>
              <a:t>Image: pixabay.com</a:t>
            </a:r>
            <a:endParaRPr sz="1000"/>
          </a:p>
        </p:txBody>
      </p:sp>
      <p:sp>
        <p:nvSpPr>
          <p:cNvPr id="81" name="Google Shape;81;p15"/>
          <p:cNvSpPr txBox="1"/>
          <p:nvPr/>
        </p:nvSpPr>
        <p:spPr>
          <a:xfrm rot="1327">
            <a:off x="6720941" y="3725224"/>
            <a:ext cx="23310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chemeClr val="accent4"/>
                </a:solidFill>
                <a:latin typeface="Source Code Pro"/>
                <a:ea typeface="Source Code Pro"/>
                <a:cs typeface="Source Code Pro"/>
                <a:sym typeface="Source Code Pro"/>
              </a:rPr>
              <a:t>place dependence</a:t>
            </a:r>
            <a:endParaRPr sz="1300">
              <a:solidFill>
                <a:schemeClr val="accent4"/>
              </a:solidFill>
              <a:latin typeface="Source Code Pro"/>
              <a:ea typeface="Source Code Pro"/>
              <a:cs typeface="Source Code Pro"/>
              <a:sym typeface="Source Code Pro"/>
            </a:endParaRPr>
          </a:p>
        </p:txBody>
      </p:sp>
      <p:sp>
        <p:nvSpPr>
          <p:cNvPr id="82" name="Google Shape;82;p15"/>
          <p:cNvSpPr txBox="1"/>
          <p:nvPr/>
        </p:nvSpPr>
        <p:spPr>
          <a:xfrm rot="442">
            <a:off x="6896693" y="3400631"/>
            <a:ext cx="2330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CC0000"/>
                </a:solidFill>
                <a:latin typeface="Source Code Pro"/>
                <a:ea typeface="Source Code Pro"/>
                <a:cs typeface="Source Code Pro"/>
                <a:sym typeface="Source Code Pro"/>
              </a:rPr>
              <a:t>rootedness</a:t>
            </a:r>
            <a:endParaRPr>
              <a:solidFill>
                <a:srgbClr val="CC0000"/>
              </a:solidFill>
              <a:latin typeface="Source Code Pro"/>
              <a:ea typeface="Source Code Pro"/>
              <a:cs typeface="Source Code Pro"/>
              <a:sym typeface="Source Code Pro"/>
            </a:endParaRPr>
          </a:p>
        </p:txBody>
      </p:sp>
      <p:sp>
        <p:nvSpPr>
          <p:cNvPr id="83" name="Google Shape;83;p15"/>
          <p:cNvSpPr txBox="1"/>
          <p:nvPr/>
        </p:nvSpPr>
        <p:spPr>
          <a:xfrm rot="885">
            <a:off x="6628410" y="3045275"/>
            <a:ext cx="23307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solidFill>
                  <a:schemeClr val="accent3"/>
                </a:solidFill>
                <a:latin typeface="Source Code Pro"/>
                <a:ea typeface="Source Code Pro"/>
                <a:cs typeface="Source Code Pro"/>
                <a:sym typeface="Source Code Pro"/>
              </a:rPr>
              <a:t>urban identity</a:t>
            </a:r>
            <a:endParaRPr sz="1600">
              <a:solidFill>
                <a:schemeClr val="accent3"/>
              </a:solidFill>
              <a:latin typeface="Source Code Pro"/>
              <a:ea typeface="Source Code Pro"/>
              <a:cs typeface="Source Code Pro"/>
              <a:sym typeface="Source Code Pro"/>
            </a:endParaRPr>
          </a:p>
        </p:txBody>
      </p:sp>
      <p:sp>
        <p:nvSpPr>
          <p:cNvPr id="84" name="Google Shape;84;p15"/>
          <p:cNvSpPr txBox="1"/>
          <p:nvPr/>
        </p:nvSpPr>
        <p:spPr>
          <a:xfrm rot="885">
            <a:off x="6388591" y="4023084"/>
            <a:ext cx="23307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a:solidFill>
                  <a:srgbClr val="FF9900"/>
                </a:solidFill>
                <a:latin typeface="Source Code Pro"/>
                <a:ea typeface="Source Code Pro"/>
                <a:cs typeface="Source Code Pro"/>
                <a:sym typeface="Source Code Pro"/>
              </a:rPr>
              <a:t>community attachment</a:t>
            </a:r>
            <a:endParaRPr sz="1600">
              <a:solidFill>
                <a:srgbClr val="FF9900"/>
              </a:solidFill>
              <a:latin typeface="Source Code Pro"/>
              <a:ea typeface="Source Code Pro"/>
              <a:cs typeface="Source Code Pro"/>
              <a:sym typeface="Source Code Pro"/>
            </a:endParaRPr>
          </a:p>
        </p:txBody>
      </p:sp>
      <p:sp>
        <p:nvSpPr>
          <p:cNvPr id="85" name="Google Shape;85;p15"/>
          <p:cNvSpPr txBox="1"/>
          <p:nvPr/>
        </p:nvSpPr>
        <p:spPr>
          <a:xfrm>
            <a:off x="330500" y="2839225"/>
            <a:ext cx="6256800" cy="1743300"/>
          </a:xfrm>
          <a:prstGeom prst="rect">
            <a:avLst/>
          </a:prstGeom>
          <a:noFill/>
          <a:ln>
            <a:noFill/>
          </a:ln>
        </p:spPr>
        <p:txBody>
          <a:bodyPr spcFirstLastPara="1" wrap="square" lIns="91425" tIns="91425" rIns="91425" bIns="91425" anchor="t" anchorCtr="0">
            <a:spAutoFit/>
          </a:bodyPr>
          <a:lstStyle/>
          <a:p>
            <a:pPr marL="457200" lvl="0" indent="-323850" algn="l" rtl="0">
              <a:lnSpc>
                <a:spcPct val="115000"/>
              </a:lnSpc>
              <a:spcBef>
                <a:spcPts val="0"/>
              </a:spcBef>
              <a:spcAft>
                <a:spcPts val="0"/>
              </a:spcAft>
              <a:buClr>
                <a:schemeClr val="dk2"/>
              </a:buClr>
              <a:buSzPts val="1500"/>
              <a:buFont typeface="Source Code Pro"/>
              <a:buChar char="●"/>
            </a:pPr>
            <a:r>
              <a:rPr lang="en" sz="1500">
                <a:solidFill>
                  <a:schemeClr val="dk2"/>
                </a:solidFill>
                <a:latin typeface="Source Code Pro"/>
                <a:ea typeface="Source Code Pro"/>
                <a:cs typeface="Source Code Pro"/>
                <a:sym typeface="Source Code Pro"/>
              </a:rPr>
              <a:t>We focus on </a:t>
            </a:r>
            <a:r>
              <a:rPr lang="en" sz="1500" b="1">
                <a:solidFill>
                  <a:schemeClr val="dk2"/>
                </a:solidFill>
                <a:latin typeface="Source Code Pro"/>
                <a:ea typeface="Source Code Pro"/>
                <a:cs typeface="Source Code Pro"/>
                <a:sym typeface="Source Code Pro"/>
              </a:rPr>
              <a:t>place making</a:t>
            </a:r>
            <a:endParaRPr sz="1500" b="1">
              <a:solidFill>
                <a:schemeClr val="dk2"/>
              </a:solidFill>
              <a:latin typeface="Source Code Pro"/>
              <a:ea typeface="Source Code Pro"/>
              <a:cs typeface="Source Code Pro"/>
              <a:sym typeface="Source Code Pro"/>
            </a:endParaRPr>
          </a:p>
          <a:p>
            <a:pPr marL="914400" lvl="1" indent="-323850" algn="l" rtl="0">
              <a:lnSpc>
                <a:spcPct val="115000"/>
              </a:lnSpc>
              <a:spcBef>
                <a:spcPts val="0"/>
              </a:spcBef>
              <a:spcAft>
                <a:spcPts val="0"/>
              </a:spcAft>
              <a:buClr>
                <a:schemeClr val="dk2"/>
              </a:buClr>
              <a:buSzPts val="1500"/>
              <a:buFont typeface="Source Code Pro"/>
              <a:buChar char="○"/>
            </a:pPr>
            <a:r>
              <a:rPr lang="en" sz="1500">
                <a:solidFill>
                  <a:schemeClr val="dk2"/>
                </a:solidFill>
                <a:latin typeface="Source Code Pro"/>
                <a:ea typeface="Source Code Pro"/>
                <a:cs typeface="Source Code Pro"/>
                <a:sym typeface="Source Code Pro"/>
              </a:rPr>
              <a:t>Examples of planning and actions that </a:t>
            </a:r>
            <a:br>
              <a:rPr lang="en" sz="1500">
                <a:solidFill>
                  <a:schemeClr val="dk2"/>
                </a:solidFill>
                <a:latin typeface="Source Code Pro"/>
                <a:ea typeface="Source Code Pro"/>
                <a:cs typeface="Source Code Pro"/>
                <a:sym typeface="Source Code Pro"/>
              </a:rPr>
            </a:br>
            <a:r>
              <a:rPr lang="en" sz="1500">
                <a:solidFill>
                  <a:schemeClr val="dk2"/>
                </a:solidFill>
                <a:latin typeface="Source Code Pro"/>
                <a:ea typeface="Source Code Pro"/>
                <a:cs typeface="Source Code Pro"/>
                <a:sym typeface="Source Code Pro"/>
              </a:rPr>
              <a:t>foster place attachment</a:t>
            </a:r>
            <a:endParaRPr sz="1500">
              <a:solidFill>
                <a:schemeClr val="dk2"/>
              </a:solidFill>
              <a:latin typeface="Source Code Pro"/>
              <a:ea typeface="Source Code Pro"/>
              <a:cs typeface="Source Code Pro"/>
              <a:sym typeface="Source Code Pro"/>
            </a:endParaRPr>
          </a:p>
          <a:p>
            <a:pPr marL="914400" lvl="1" indent="-323850" algn="l" rtl="0">
              <a:lnSpc>
                <a:spcPct val="115000"/>
              </a:lnSpc>
              <a:spcBef>
                <a:spcPts val="0"/>
              </a:spcBef>
              <a:spcAft>
                <a:spcPts val="0"/>
              </a:spcAft>
              <a:buClr>
                <a:schemeClr val="dk2"/>
              </a:buClr>
              <a:buSzPts val="1500"/>
              <a:buFont typeface="Source Code Pro"/>
              <a:buChar char="○"/>
            </a:pPr>
            <a:r>
              <a:rPr lang="en" sz="1500">
                <a:solidFill>
                  <a:schemeClr val="dk2"/>
                </a:solidFill>
                <a:latin typeface="Source Code Pro"/>
                <a:ea typeface="Source Code Pro"/>
                <a:cs typeface="Source Code Pro"/>
                <a:sym typeface="Source Code Pro"/>
              </a:rPr>
              <a:t>Focus on physical qualities of places</a:t>
            </a:r>
            <a:endParaRPr sz="1500">
              <a:solidFill>
                <a:schemeClr val="dk2"/>
              </a:solidFill>
              <a:latin typeface="Source Code Pro"/>
              <a:ea typeface="Source Code Pro"/>
              <a:cs typeface="Source Code Pro"/>
              <a:sym typeface="Source Code Pro"/>
            </a:endParaRPr>
          </a:p>
          <a:p>
            <a:pPr marL="457200" lvl="0" indent="-323850" algn="l" rtl="0">
              <a:lnSpc>
                <a:spcPct val="115000"/>
              </a:lnSpc>
              <a:spcBef>
                <a:spcPts val="0"/>
              </a:spcBef>
              <a:spcAft>
                <a:spcPts val="0"/>
              </a:spcAft>
              <a:buClr>
                <a:schemeClr val="dk2"/>
              </a:buClr>
              <a:buSzPts val="1500"/>
              <a:buFont typeface="Source Code Pro"/>
              <a:buChar char="●"/>
            </a:pPr>
            <a:r>
              <a:rPr lang="en" sz="1500">
                <a:solidFill>
                  <a:schemeClr val="dk2"/>
                </a:solidFill>
                <a:latin typeface="Source Code Pro"/>
                <a:ea typeface="Source Code Pro"/>
                <a:cs typeface="Source Code Pro"/>
                <a:sym typeface="Source Code Pro"/>
              </a:rPr>
              <a:t>Role of design and planning: create physical settings that foster place attachment</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fade">
                                      <p:cBhvr>
                                        <p:cTn id="7" dur="1000"/>
                                        <p:tgtEl>
                                          <p:spTgt spid="8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2"/>
                                        </p:tgtEl>
                                        <p:attrNameLst>
                                          <p:attrName>style.visibility</p:attrName>
                                        </p:attrNameLst>
                                      </p:cBhvr>
                                      <p:to>
                                        <p:strVal val="visible"/>
                                      </p:to>
                                    </p:set>
                                    <p:animEffect transition="in" filter="fade">
                                      <p:cBhvr>
                                        <p:cTn id="12" dur="1000"/>
                                        <p:tgtEl>
                                          <p:spTgt spid="8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1"/>
                                        </p:tgtEl>
                                        <p:attrNameLst>
                                          <p:attrName>style.visibility</p:attrName>
                                        </p:attrNameLst>
                                      </p:cBhvr>
                                      <p:to>
                                        <p:strVal val="visible"/>
                                      </p:to>
                                    </p:set>
                                    <p:animEffect transition="in" filter="fade">
                                      <p:cBhvr>
                                        <p:cTn id="17" dur="1000"/>
                                        <p:tgtEl>
                                          <p:spTgt spid="8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4"/>
                                        </p:tgtEl>
                                        <p:attrNameLst>
                                          <p:attrName>style.visibility</p:attrName>
                                        </p:attrNameLst>
                                      </p:cBhvr>
                                      <p:to>
                                        <p:strVal val="visible"/>
                                      </p:to>
                                    </p:set>
                                    <p:animEffect transition="in" filter="fade">
                                      <p:cBhvr>
                                        <p:cTn id="22" dur="1000"/>
                                        <p:tgtEl>
                                          <p:spTgt spid="8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8"/>
                                        </p:tgtEl>
                                        <p:attrNameLst>
                                          <p:attrName>style.visibility</p:attrName>
                                        </p:attrNameLst>
                                      </p:cBhvr>
                                      <p:to>
                                        <p:strVal val="visible"/>
                                      </p:to>
                                    </p:set>
                                    <p:animEffect transition="in" filter="fade">
                                      <p:cBhvr>
                                        <p:cTn id="27" dur="1000"/>
                                        <p:tgtEl>
                                          <p:spTgt spid="7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5"/>
                                        </p:tgtEl>
                                        <p:attrNameLst>
                                          <p:attrName>style.visibility</p:attrName>
                                        </p:attrNameLst>
                                      </p:cBhvr>
                                      <p:to>
                                        <p:strVal val="visible"/>
                                      </p:to>
                                    </p:set>
                                    <p:animEffect transition="in" filter="fade">
                                      <p:cBhvr>
                                        <p:cTn id="32" dur="10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6"/>
          <p:cNvSpPr txBox="1">
            <a:spLocks noGrp="1"/>
          </p:cNvSpPr>
          <p:nvPr>
            <p:ph type="title"/>
          </p:nvPr>
        </p:nvSpPr>
        <p:spPr>
          <a:xfrm>
            <a:off x="311700" y="204675"/>
            <a:ext cx="8520600" cy="4716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
              <a:t>Seamon (2014): six processes of place attachment</a:t>
            </a:r>
            <a:endParaRPr/>
          </a:p>
        </p:txBody>
      </p:sp>
      <p:pic>
        <p:nvPicPr>
          <p:cNvPr id="91" name="Google Shape;91;p16"/>
          <p:cNvPicPr preferRelativeResize="0"/>
          <p:nvPr/>
        </p:nvPicPr>
        <p:blipFill>
          <a:blip r:embed="rId3">
            <a:alphaModFix/>
          </a:blip>
          <a:stretch>
            <a:fillRect/>
          </a:stretch>
        </p:blipFill>
        <p:spPr>
          <a:xfrm>
            <a:off x="355950" y="729600"/>
            <a:ext cx="8213573" cy="436939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7"/>
          <p:cNvSpPr txBox="1">
            <a:spLocks noGrp="1"/>
          </p:cNvSpPr>
          <p:nvPr>
            <p:ph type="title"/>
          </p:nvPr>
        </p:nvSpPr>
        <p:spPr>
          <a:xfrm>
            <a:off x="311700" y="372500"/>
            <a:ext cx="3714900" cy="7335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Place making</a:t>
            </a:r>
            <a:endParaRPr/>
          </a:p>
        </p:txBody>
      </p:sp>
      <p:sp>
        <p:nvSpPr>
          <p:cNvPr id="97" name="Google Shape;97;p17"/>
          <p:cNvSpPr txBox="1">
            <a:spLocks noGrp="1"/>
          </p:cNvSpPr>
          <p:nvPr>
            <p:ph type="body" idx="1"/>
          </p:nvPr>
        </p:nvSpPr>
        <p:spPr>
          <a:xfrm>
            <a:off x="5322975" y="4531975"/>
            <a:ext cx="3558300" cy="307200"/>
          </a:xfrm>
          <a:prstGeom prst="rect">
            <a:avLst/>
          </a:prstGeom>
        </p:spPr>
        <p:txBody>
          <a:bodyPr spcFirstLastPara="1" wrap="square" lIns="91425" tIns="91425" rIns="91425" bIns="91425" anchor="t" anchorCtr="0">
            <a:normAutofit fontScale="85000"/>
          </a:bodyPr>
          <a:lstStyle/>
          <a:p>
            <a:pPr marL="0" lvl="0" indent="0" algn="r" rtl="0">
              <a:spcBef>
                <a:spcPts val="0"/>
              </a:spcBef>
              <a:spcAft>
                <a:spcPts val="1200"/>
              </a:spcAft>
              <a:buNone/>
            </a:pPr>
            <a:r>
              <a:rPr lang="en" sz="900"/>
              <a:t>Place Diagram tool developed by Project for Public Spaces.</a:t>
            </a:r>
            <a:endParaRPr sz="900"/>
          </a:p>
        </p:txBody>
      </p:sp>
      <p:grpSp>
        <p:nvGrpSpPr>
          <p:cNvPr id="98" name="Google Shape;98;p17"/>
          <p:cNvGrpSpPr/>
          <p:nvPr/>
        </p:nvGrpSpPr>
        <p:grpSpPr>
          <a:xfrm>
            <a:off x="4757556" y="489502"/>
            <a:ext cx="4123724" cy="4006544"/>
            <a:chOff x="4896225" y="482250"/>
            <a:chExt cx="3934476" cy="3822673"/>
          </a:xfrm>
        </p:grpSpPr>
        <p:pic>
          <p:nvPicPr>
            <p:cNvPr id="99" name="Google Shape;99;p17"/>
            <p:cNvPicPr preferRelativeResize="0"/>
            <p:nvPr/>
          </p:nvPicPr>
          <p:blipFill rotWithShape="1">
            <a:blip r:embed="rId3">
              <a:alphaModFix/>
            </a:blip>
            <a:srcRect l="25766" r="1937"/>
            <a:stretch/>
          </p:blipFill>
          <p:spPr>
            <a:xfrm>
              <a:off x="5299671" y="531875"/>
              <a:ext cx="3531030" cy="3773048"/>
            </a:xfrm>
            <a:prstGeom prst="rect">
              <a:avLst/>
            </a:prstGeom>
            <a:noFill/>
            <a:ln>
              <a:noFill/>
            </a:ln>
          </p:spPr>
        </p:pic>
        <p:sp>
          <p:nvSpPr>
            <p:cNvPr id="100" name="Google Shape;100;p17"/>
            <p:cNvSpPr/>
            <p:nvPr/>
          </p:nvSpPr>
          <p:spPr>
            <a:xfrm>
              <a:off x="4896225" y="482250"/>
              <a:ext cx="670200" cy="73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 name="Google Shape;101;p17"/>
          <p:cNvSpPr txBox="1">
            <a:spLocks noGrp="1"/>
          </p:cNvSpPr>
          <p:nvPr>
            <p:ph type="body" idx="1"/>
          </p:nvPr>
        </p:nvSpPr>
        <p:spPr>
          <a:xfrm>
            <a:off x="311700" y="1468825"/>
            <a:ext cx="4657500" cy="3456600"/>
          </a:xfrm>
          <a:prstGeom prst="rect">
            <a:avLst/>
          </a:prstGeom>
        </p:spPr>
        <p:txBody>
          <a:bodyPr spcFirstLastPara="1" wrap="square" lIns="91425" tIns="91425" rIns="91425" bIns="91425" anchor="t" anchorCtr="0">
            <a:normAutofit fontScale="70000" lnSpcReduction="10000"/>
          </a:bodyPr>
          <a:lstStyle/>
          <a:p>
            <a:pPr marL="0" lvl="0" indent="0" algn="l" rtl="0">
              <a:lnSpc>
                <a:spcPct val="115000"/>
              </a:lnSpc>
              <a:spcBef>
                <a:spcPts val="0"/>
              </a:spcBef>
              <a:spcAft>
                <a:spcPts val="0"/>
              </a:spcAft>
              <a:buNone/>
            </a:pPr>
            <a:r>
              <a:rPr lang="en" sz="1200"/>
              <a:t>・</a:t>
            </a:r>
            <a:r>
              <a:rPr lang="en" sz="1500"/>
              <a:t>Collaborative process by which people and communities can </a:t>
            </a:r>
            <a:r>
              <a:rPr lang="en" sz="1500" b="1"/>
              <a:t>shape public spaces</a:t>
            </a:r>
            <a:r>
              <a:rPr lang="en" sz="1500"/>
              <a:t> to maximize shared value.</a:t>
            </a:r>
            <a:endParaRPr sz="1500"/>
          </a:p>
          <a:p>
            <a:pPr marL="0" lvl="0" indent="0" algn="l" rtl="0">
              <a:lnSpc>
                <a:spcPct val="115000"/>
              </a:lnSpc>
              <a:spcBef>
                <a:spcPts val="0"/>
              </a:spcBef>
              <a:spcAft>
                <a:spcPts val="0"/>
              </a:spcAft>
              <a:buNone/>
            </a:pPr>
            <a:endParaRPr sz="1200"/>
          </a:p>
          <a:p>
            <a:pPr marL="0" lvl="0" indent="0" algn="l" rtl="0">
              <a:lnSpc>
                <a:spcPct val="115000"/>
              </a:lnSpc>
              <a:spcBef>
                <a:spcPts val="0"/>
              </a:spcBef>
              <a:spcAft>
                <a:spcPts val="0"/>
              </a:spcAft>
              <a:buNone/>
            </a:pPr>
            <a:r>
              <a:rPr lang="en" sz="1200"/>
              <a:t>・</a:t>
            </a:r>
            <a:r>
              <a:rPr lang="en" sz="1500" b="1"/>
              <a:t>Place making is not a new idea. </a:t>
            </a:r>
            <a:r>
              <a:rPr lang="en" sz="1500"/>
              <a:t>Concept of designing cities for people formulated by urban pioneers Jane Jacobs and William H. Whyte in the 1960s.</a:t>
            </a:r>
            <a:endParaRPr sz="1500"/>
          </a:p>
          <a:p>
            <a:pPr marL="0" lvl="0" indent="0" algn="l" rtl="0">
              <a:lnSpc>
                <a:spcPct val="115000"/>
              </a:lnSpc>
              <a:spcBef>
                <a:spcPts val="0"/>
              </a:spcBef>
              <a:spcAft>
                <a:spcPts val="0"/>
              </a:spcAft>
              <a:buNone/>
            </a:pPr>
            <a:endParaRPr sz="1500"/>
          </a:p>
          <a:p>
            <a:pPr marL="0" lvl="0" indent="0" algn="l" rtl="0">
              <a:lnSpc>
                <a:spcPct val="115000"/>
              </a:lnSpc>
              <a:spcBef>
                <a:spcPts val="0"/>
              </a:spcBef>
              <a:spcAft>
                <a:spcPts val="0"/>
              </a:spcAft>
              <a:buNone/>
            </a:pPr>
            <a:r>
              <a:rPr lang="en" sz="1200"/>
              <a:t>・</a:t>
            </a:r>
            <a:r>
              <a:rPr lang="en" sz="1500" b="1"/>
              <a:t>Community participation and input</a:t>
            </a:r>
            <a:r>
              <a:rPr lang="en" sz="1500"/>
              <a:t> are essential for place making practices together with a </a:t>
            </a:r>
            <a:r>
              <a:rPr lang="en" sz="1500" b="1"/>
              <a:t>common understanding</a:t>
            </a:r>
            <a:r>
              <a:rPr lang="en" sz="1500"/>
              <a:t> on how places foster social interactions,variety of activities, inclusivity and positive experiences.</a:t>
            </a:r>
            <a:endParaRPr sz="1500"/>
          </a:p>
          <a:p>
            <a:pPr marL="0" lvl="0" indent="0" algn="l" rtl="0">
              <a:lnSpc>
                <a:spcPct val="115000"/>
              </a:lnSpc>
              <a:spcBef>
                <a:spcPts val="0"/>
              </a:spcBef>
              <a:spcAft>
                <a:spcPts val="0"/>
              </a:spcAft>
              <a:buNone/>
            </a:pPr>
            <a:endParaRPr sz="1500"/>
          </a:p>
          <a:p>
            <a:pPr marL="0" lvl="0" indent="0" algn="l" rtl="0">
              <a:lnSpc>
                <a:spcPct val="115000"/>
              </a:lnSpc>
              <a:spcBef>
                <a:spcPts val="0"/>
              </a:spcBef>
              <a:spcAft>
                <a:spcPts val="0"/>
              </a:spcAft>
              <a:buNone/>
            </a:pPr>
            <a:r>
              <a:rPr lang="en" sz="1200"/>
              <a:t>・</a:t>
            </a:r>
            <a:r>
              <a:rPr lang="en" sz="1500"/>
              <a:t>According to </a:t>
            </a:r>
            <a:r>
              <a:rPr lang="en" sz="1500" i="1"/>
              <a:t>Project for Public Spaces</a:t>
            </a:r>
            <a:r>
              <a:rPr lang="en" sz="1500"/>
              <a:t>, there are four key elements to take into account:</a:t>
            </a:r>
            <a:endParaRPr sz="1500"/>
          </a:p>
          <a:p>
            <a:pPr marL="914400" lvl="1" indent="-281940" algn="l" rtl="0">
              <a:lnSpc>
                <a:spcPct val="115000"/>
              </a:lnSpc>
              <a:spcBef>
                <a:spcPts val="1200"/>
              </a:spcBef>
              <a:spcAft>
                <a:spcPts val="0"/>
              </a:spcAft>
              <a:buClr>
                <a:srgbClr val="000000"/>
              </a:buClr>
              <a:buSzPct val="100000"/>
              <a:buFont typeface="Arial"/>
              <a:buChar char="○"/>
            </a:pPr>
            <a:r>
              <a:rPr lang="en" sz="1200"/>
              <a:t>Sociability</a:t>
            </a:r>
            <a:endParaRPr sz="1200"/>
          </a:p>
          <a:p>
            <a:pPr marL="914400" lvl="1" indent="-281940" algn="l" rtl="0">
              <a:lnSpc>
                <a:spcPct val="115000"/>
              </a:lnSpc>
              <a:spcBef>
                <a:spcPts val="0"/>
              </a:spcBef>
              <a:spcAft>
                <a:spcPts val="0"/>
              </a:spcAft>
              <a:buClr>
                <a:srgbClr val="000000"/>
              </a:buClr>
              <a:buSzPct val="100000"/>
              <a:buFont typeface="Arial"/>
              <a:buChar char="○"/>
            </a:pPr>
            <a:r>
              <a:rPr lang="en" sz="1200"/>
              <a:t>Uses and activities</a:t>
            </a:r>
            <a:endParaRPr sz="1200"/>
          </a:p>
          <a:p>
            <a:pPr marL="914400" lvl="1" indent="-281940" algn="l" rtl="0">
              <a:lnSpc>
                <a:spcPct val="115000"/>
              </a:lnSpc>
              <a:spcBef>
                <a:spcPts val="0"/>
              </a:spcBef>
              <a:spcAft>
                <a:spcPts val="0"/>
              </a:spcAft>
              <a:buClr>
                <a:srgbClr val="000000"/>
              </a:buClr>
              <a:buSzPct val="100000"/>
              <a:buFont typeface="Arial"/>
              <a:buChar char="○"/>
            </a:pPr>
            <a:r>
              <a:rPr lang="en" sz="1200"/>
              <a:t>Access and linkages</a:t>
            </a:r>
            <a:endParaRPr sz="1200"/>
          </a:p>
          <a:p>
            <a:pPr marL="914400" lvl="1" indent="-281940" algn="l" rtl="0">
              <a:lnSpc>
                <a:spcPct val="115000"/>
              </a:lnSpc>
              <a:spcBef>
                <a:spcPts val="0"/>
              </a:spcBef>
              <a:spcAft>
                <a:spcPts val="0"/>
              </a:spcAft>
              <a:buClr>
                <a:srgbClr val="000000"/>
              </a:buClr>
              <a:buSzPct val="100000"/>
              <a:buFont typeface="Arial"/>
              <a:buChar char="○"/>
            </a:pPr>
            <a:r>
              <a:rPr lang="en" sz="1200"/>
              <a:t>Comfort and image</a:t>
            </a:r>
            <a:endParaRPr sz="15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8"/>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Case studies-1: Meri-Rastila, Helsinki</a:t>
            </a:r>
            <a:endParaRPr/>
          </a:p>
        </p:txBody>
      </p:sp>
      <p:sp>
        <p:nvSpPr>
          <p:cNvPr id="107" name="Google Shape;107;p18"/>
          <p:cNvSpPr txBox="1">
            <a:spLocks noGrp="1"/>
          </p:cNvSpPr>
          <p:nvPr>
            <p:ph type="body" idx="1"/>
          </p:nvPr>
        </p:nvSpPr>
        <p:spPr>
          <a:xfrm>
            <a:off x="239150" y="1468825"/>
            <a:ext cx="2822400" cy="3099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solidFill>
                  <a:srgbClr val="5E5E5E"/>
                </a:solidFill>
              </a:rPr>
              <a:t>Europe-Finland</a:t>
            </a:r>
            <a:endParaRPr>
              <a:solidFill>
                <a:srgbClr val="5E5E5E"/>
              </a:solidFill>
            </a:endParaRPr>
          </a:p>
          <a:p>
            <a:pPr marL="0" lvl="0" indent="0" algn="l" rtl="0">
              <a:spcBef>
                <a:spcPts val="1200"/>
              </a:spcBef>
              <a:spcAft>
                <a:spcPts val="0"/>
              </a:spcAft>
              <a:buNone/>
            </a:pPr>
            <a:endParaRPr>
              <a:solidFill>
                <a:srgbClr val="5E5E5E"/>
              </a:solidFill>
            </a:endParaRPr>
          </a:p>
          <a:p>
            <a:pPr marL="0" lvl="0" indent="0" algn="l" rtl="0">
              <a:spcBef>
                <a:spcPts val="1200"/>
              </a:spcBef>
              <a:spcAft>
                <a:spcPts val="0"/>
              </a:spcAft>
              <a:buNone/>
            </a:pPr>
            <a:r>
              <a:rPr lang="en" sz="1200">
                <a:solidFill>
                  <a:srgbClr val="5E5E5E"/>
                </a:solidFill>
              </a:rPr>
              <a:t>“Our Meri-Rastila”</a:t>
            </a:r>
            <a:endParaRPr sz="1200">
              <a:solidFill>
                <a:srgbClr val="5E5E5E"/>
              </a:solidFill>
            </a:endParaRPr>
          </a:p>
          <a:p>
            <a:pPr marL="457200" lvl="0" indent="-304800" algn="l" rtl="0">
              <a:spcBef>
                <a:spcPts val="1200"/>
              </a:spcBef>
              <a:spcAft>
                <a:spcPts val="0"/>
              </a:spcAft>
              <a:buClr>
                <a:srgbClr val="5E5E5E"/>
              </a:buClr>
              <a:buSzPts val="1200"/>
              <a:buChar char="●"/>
            </a:pPr>
            <a:r>
              <a:rPr lang="en" sz="1200">
                <a:solidFill>
                  <a:srgbClr val="5E5E5E"/>
                </a:solidFill>
                <a:highlight>
                  <a:srgbClr val="FFFFFF"/>
                </a:highlight>
              </a:rPr>
              <a:t>The urban gardens</a:t>
            </a:r>
            <a:endParaRPr sz="1200">
              <a:solidFill>
                <a:srgbClr val="5E5E5E"/>
              </a:solidFill>
              <a:highlight>
                <a:srgbClr val="FFFFFF"/>
              </a:highlight>
            </a:endParaRPr>
          </a:p>
          <a:p>
            <a:pPr marL="457200" lvl="0" indent="-285750" algn="l" rtl="0">
              <a:lnSpc>
                <a:spcPct val="130000"/>
              </a:lnSpc>
              <a:spcBef>
                <a:spcPts val="0"/>
              </a:spcBef>
              <a:spcAft>
                <a:spcPts val="0"/>
              </a:spcAft>
              <a:buClr>
                <a:srgbClr val="5E5E5E"/>
              </a:buClr>
              <a:buSzPts val="900"/>
              <a:buChar char="●"/>
            </a:pPr>
            <a:r>
              <a:rPr lang="en" sz="1200">
                <a:solidFill>
                  <a:srgbClr val="5E5E5E"/>
                </a:solidFill>
                <a:highlight>
                  <a:srgbClr val="FFFFFF"/>
                </a:highlight>
              </a:rPr>
              <a:t>The Meri-Rastila square</a:t>
            </a:r>
            <a:endParaRPr sz="1200">
              <a:solidFill>
                <a:srgbClr val="5E5E5E"/>
              </a:solidFill>
              <a:highlight>
                <a:srgbClr val="FFFFFF"/>
              </a:highlight>
            </a:endParaRPr>
          </a:p>
          <a:p>
            <a:pPr marL="457200" lvl="0" indent="-285750" algn="l" rtl="0">
              <a:lnSpc>
                <a:spcPct val="130000"/>
              </a:lnSpc>
              <a:spcBef>
                <a:spcPts val="0"/>
              </a:spcBef>
              <a:spcAft>
                <a:spcPts val="0"/>
              </a:spcAft>
              <a:buClr>
                <a:srgbClr val="5E5E5E"/>
              </a:buClr>
              <a:buSzPts val="900"/>
              <a:buChar char="●"/>
            </a:pPr>
            <a:r>
              <a:rPr lang="en" sz="1200">
                <a:solidFill>
                  <a:srgbClr val="5E5E5E"/>
                </a:solidFill>
                <a:highlight>
                  <a:srgbClr val="FFFFFF"/>
                </a:highlight>
              </a:rPr>
              <a:t>Interventions</a:t>
            </a:r>
            <a:endParaRPr sz="900">
              <a:solidFill>
                <a:srgbClr val="5E5E5E"/>
              </a:solidFill>
              <a:highlight>
                <a:srgbClr val="FFFFFF"/>
              </a:highlight>
            </a:endParaRPr>
          </a:p>
        </p:txBody>
      </p:sp>
      <p:pic>
        <p:nvPicPr>
          <p:cNvPr id="108" name="Google Shape;108;p18"/>
          <p:cNvPicPr preferRelativeResize="0"/>
          <p:nvPr/>
        </p:nvPicPr>
        <p:blipFill>
          <a:blip r:embed="rId3">
            <a:alphaModFix/>
          </a:blip>
          <a:stretch>
            <a:fillRect/>
          </a:stretch>
        </p:blipFill>
        <p:spPr>
          <a:xfrm>
            <a:off x="5868750" y="1106000"/>
            <a:ext cx="2742450" cy="1821125"/>
          </a:xfrm>
          <a:prstGeom prst="rect">
            <a:avLst/>
          </a:prstGeom>
          <a:noFill/>
          <a:ln>
            <a:noFill/>
          </a:ln>
        </p:spPr>
      </p:pic>
      <p:pic>
        <p:nvPicPr>
          <p:cNvPr id="109" name="Google Shape;109;p18"/>
          <p:cNvPicPr preferRelativeResize="0"/>
          <p:nvPr/>
        </p:nvPicPr>
        <p:blipFill>
          <a:blip r:embed="rId4">
            <a:alphaModFix/>
          </a:blip>
          <a:stretch>
            <a:fillRect/>
          </a:stretch>
        </p:blipFill>
        <p:spPr>
          <a:xfrm>
            <a:off x="5868750" y="3014175"/>
            <a:ext cx="2742450" cy="1813963"/>
          </a:xfrm>
          <a:prstGeom prst="rect">
            <a:avLst/>
          </a:prstGeom>
          <a:noFill/>
          <a:ln>
            <a:noFill/>
          </a:ln>
        </p:spPr>
      </p:pic>
      <p:pic>
        <p:nvPicPr>
          <p:cNvPr id="110" name="Google Shape;110;p18"/>
          <p:cNvPicPr preferRelativeResize="0"/>
          <p:nvPr/>
        </p:nvPicPr>
        <p:blipFill>
          <a:blip r:embed="rId5">
            <a:alphaModFix/>
          </a:blip>
          <a:stretch>
            <a:fillRect/>
          </a:stretch>
        </p:blipFill>
        <p:spPr>
          <a:xfrm>
            <a:off x="2974550" y="1106000"/>
            <a:ext cx="2822400" cy="3721297"/>
          </a:xfrm>
          <a:prstGeom prst="rect">
            <a:avLst/>
          </a:prstGeom>
          <a:noFill/>
          <a:ln>
            <a:noFill/>
          </a:ln>
        </p:spPr>
      </p:pic>
      <p:sp>
        <p:nvSpPr>
          <p:cNvPr id="111" name="Google Shape;111;p18"/>
          <p:cNvSpPr txBox="1"/>
          <p:nvPr/>
        </p:nvSpPr>
        <p:spPr>
          <a:xfrm>
            <a:off x="5005425" y="4528000"/>
            <a:ext cx="9069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chemeClr val="lt1"/>
                </a:solidFill>
                <a:latin typeface="Source Code Pro"/>
                <a:ea typeface="Source Code Pro"/>
                <a:cs typeface="Source Code Pro"/>
                <a:sym typeface="Source Code Pro"/>
              </a:rPr>
              <a:t>Päivi Raivio</a:t>
            </a:r>
            <a:endParaRPr sz="700">
              <a:solidFill>
                <a:schemeClr val="lt1"/>
              </a:solidFill>
              <a:latin typeface="Source Code Pro"/>
              <a:ea typeface="Source Code Pro"/>
              <a:cs typeface="Source Code Pro"/>
              <a:sym typeface="Source Code Pro"/>
            </a:endParaRPr>
          </a:p>
        </p:txBody>
      </p:sp>
      <p:sp>
        <p:nvSpPr>
          <p:cNvPr id="112" name="Google Shape;112;p18"/>
          <p:cNvSpPr txBox="1"/>
          <p:nvPr/>
        </p:nvSpPr>
        <p:spPr>
          <a:xfrm>
            <a:off x="7783775" y="2634625"/>
            <a:ext cx="9939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chemeClr val="lt1"/>
                </a:solidFill>
                <a:latin typeface="Source Code Pro"/>
                <a:ea typeface="Source Code Pro"/>
                <a:cs typeface="Source Code Pro"/>
                <a:sym typeface="Source Code Pro"/>
              </a:rPr>
              <a:t>Päivi Raivio</a:t>
            </a:r>
            <a:endParaRPr sz="1300"/>
          </a:p>
        </p:txBody>
      </p:sp>
      <p:sp>
        <p:nvSpPr>
          <p:cNvPr id="113" name="Google Shape;113;p18"/>
          <p:cNvSpPr txBox="1"/>
          <p:nvPr/>
        </p:nvSpPr>
        <p:spPr>
          <a:xfrm>
            <a:off x="7783775" y="4568725"/>
            <a:ext cx="9939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chemeClr val="lt1"/>
                </a:solidFill>
                <a:latin typeface="Source Code Pro"/>
                <a:ea typeface="Source Code Pro"/>
                <a:cs typeface="Source Code Pro"/>
                <a:sym typeface="Source Code Pro"/>
              </a:rPr>
              <a:t>Päivi Raivio</a:t>
            </a:r>
            <a:endParaRPr sz="13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p19"/>
          <p:cNvPicPr preferRelativeResize="0"/>
          <p:nvPr/>
        </p:nvPicPr>
        <p:blipFill rotWithShape="1">
          <a:blip r:embed="rId3">
            <a:alphaModFix/>
          </a:blip>
          <a:srcRect t="19408" b="6654"/>
          <a:stretch/>
        </p:blipFill>
        <p:spPr>
          <a:xfrm>
            <a:off x="1395350" y="2496875"/>
            <a:ext cx="2133200" cy="2376075"/>
          </a:xfrm>
          <a:prstGeom prst="rect">
            <a:avLst/>
          </a:prstGeom>
          <a:noFill/>
          <a:ln>
            <a:noFill/>
          </a:ln>
          <a:effectLst>
            <a:outerShdw blurRad="57150" dist="19050" dir="5400000" algn="bl" rotWithShape="0">
              <a:srgbClr val="000000">
                <a:alpha val="50000"/>
              </a:srgbClr>
            </a:outerShdw>
          </a:effectLst>
        </p:spPr>
      </p:pic>
      <p:sp>
        <p:nvSpPr>
          <p:cNvPr id="119" name="Google Shape;119;p19"/>
          <p:cNvSpPr txBox="1"/>
          <p:nvPr/>
        </p:nvSpPr>
        <p:spPr>
          <a:xfrm>
            <a:off x="4251875" y="2909175"/>
            <a:ext cx="3456900" cy="1788600"/>
          </a:xfrm>
          <a:prstGeom prst="rect">
            <a:avLst/>
          </a:prstGeom>
          <a:noFill/>
          <a:ln>
            <a:noFill/>
          </a:ln>
        </p:spPr>
        <p:txBody>
          <a:bodyPr spcFirstLastPara="1" wrap="square" lIns="91425" tIns="91425" rIns="91425" bIns="91425" anchor="t" anchorCtr="0">
            <a:spAutoFit/>
          </a:bodyPr>
          <a:lstStyle/>
          <a:p>
            <a:pPr marL="0" lvl="0" indent="0" algn="l" rtl="0">
              <a:lnSpc>
                <a:spcPct val="130000"/>
              </a:lnSpc>
              <a:spcBef>
                <a:spcPts val="0"/>
              </a:spcBef>
              <a:spcAft>
                <a:spcPts val="0"/>
              </a:spcAft>
              <a:buNone/>
            </a:pPr>
            <a:r>
              <a:rPr lang="en" sz="1800">
                <a:solidFill>
                  <a:srgbClr val="212529"/>
                </a:solidFill>
                <a:highlight>
                  <a:srgbClr val="FFFFFF"/>
                </a:highlight>
                <a:latin typeface="Source Code Pro"/>
                <a:ea typeface="Source Code Pro"/>
                <a:cs typeface="Source Code Pro"/>
                <a:sym typeface="Source Code Pro"/>
              </a:rPr>
              <a:t>Success factors:</a:t>
            </a:r>
            <a:endParaRPr sz="1800">
              <a:solidFill>
                <a:srgbClr val="212529"/>
              </a:solidFill>
              <a:highlight>
                <a:srgbClr val="FFFFFF"/>
              </a:highlight>
              <a:latin typeface="Source Code Pro"/>
              <a:ea typeface="Source Code Pro"/>
              <a:cs typeface="Source Code Pro"/>
              <a:sym typeface="Source Code Pro"/>
            </a:endParaRPr>
          </a:p>
          <a:p>
            <a:pPr marL="457200" lvl="0" indent="-285750" algn="l" rtl="0">
              <a:lnSpc>
                <a:spcPct val="130000"/>
              </a:lnSpc>
              <a:spcBef>
                <a:spcPts val="800"/>
              </a:spcBef>
              <a:spcAft>
                <a:spcPts val="0"/>
              </a:spcAft>
              <a:buClr>
                <a:srgbClr val="212529"/>
              </a:buClr>
              <a:buSzPts val="900"/>
              <a:buFont typeface="Source Code Pro"/>
              <a:buChar char="●"/>
            </a:pPr>
            <a:r>
              <a:rPr lang="en" sz="1200">
                <a:solidFill>
                  <a:srgbClr val="212529"/>
                </a:solidFill>
                <a:highlight>
                  <a:srgbClr val="FFFFFF"/>
                </a:highlight>
                <a:latin typeface="Source Code Pro"/>
                <a:ea typeface="Source Code Pro"/>
                <a:cs typeface="Source Code Pro"/>
                <a:sym typeface="Source Code Pro"/>
              </a:rPr>
              <a:t>Working on Site</a:t>
            </a:r>
            <a:endParaRPr sz="1200">
              <a:solidFill>
                <a:srgbClr val="212529"/>
              </a:solidFill>
              <a:highlight>
                <a:srgbClr val="FFFFFF"/>
              </a:highlight>
              <a:latin typeface="Source Code Pro"/>
              <a:ea typeface="Source Code Pro"/>
              <a:cs typeface="Source Code Pro"/>
              <a:sym typeface="Source Code Pro"/>
            </a:endParaRPr>
          </a:p>
          <a:p>
            <a:pPr marL="457200" lvl="0" indent="-285750" algn="l" rtl="0">
              <a:lnSpc>
                <a:spcPct val="130000"/>
              </a:lnSpc>
              <a:spcBef>
                <a:spcPts val="0"/>
              </a:spcBef>
              <a:spcAft>
                <a:spcPts val="0"/>
              </a:spcAft>
              <a:buClr>
                <a:srgbClr val="212529"/>
              </a:buClr>
              <a:buSzPts val="900"/>
              <a:buFont typeface="Source Code Pro"/>
              <a:buChar char="●"/>
            </a:pPr>
            <a:r>
              <a:rPr lang="en" sz="1200">
                <a:solidFill>
                  <a:srgbClr val="212529"/>
                </a:solidFill>
                <a:highlight>
                  <a:srgbClr val="FFFFFF"/>
                </a:highlight>
                <a:latin typeface="Source Code Pro"/>
                <a:ea typeface="Source Code Pro"/>
                <a:cs typeface="Source Code Pro"/>
                <a:sym typeface="Source Code Pro"/>
              </a:rPr>
              <a:t>Engaging with kids and youth</a:t>
            </a:r>
            <a:endParaRPr sz="1200">
              <a:solidFill>
                <a:srgbClr val="212529"/>
              </a:solidFill>
              <a:highlight>
                <a:srgbClr val="FFFFFF"/>
              </a:highlight>
              <a:latin typeface="Source Code Pro"/>
              <a:ea typeface="Source Code Pro"/>
              <a:cs typeface="Source Code Pro"/>
              <a:sym typeface="Source Code Pro"/>
            </a:endParaRPr>
          </a:p>
          <a:p>
            <a:pPr marL="457200" lvl="0" indent="0" algn="l" rtl="0">
              <a:lnSpc>
                <a:spcPct val="130000"/>
              </a:lnSpc>
              <a:spcBef>
                <a:spcPts val="800"/>
              </a:spcBef>
              <a:spcAft>
                <a:spcPts val="0"/>
              </a:spcAft>
              <a:buNone/>
            </a:pPr>
            <a:endParaRPr sz="1200">
              <a:solidFill>
                <a:srgbClr val="212529"/>
              </a:solidFill>
              <a:highlight>
                <a:srgbClr val="FFFFFF"/>
              </a:highlight>
              <a:latin typeface="Source Code Pro"/>
              <a:ea typeface="Source Code Pro"/>
              <a:cs typeface="Source Code Pro"/>
              <a:sym typeface="Source Code Pro"/>
            </a:endParaRPr>
          </a:p>
          <a:p>
            <a:pPr marL="0" lvl="0" indent="0" algn="l" rtl="0">
              <a:spcBef>
                <a:spcPts val="800"/>
              </a:spcBef>
              <a:spcAft>
                <a:spcPts val="0"/>
              </a:spcAft>
              <a:buNone/>
            </a:pPr>
            <a:endParaRPr>
              <a:latin typeface="Source Code Pro"/>
              <a:ea typeface="Source Code Pro"/>
              <a:cs typeface="Source Code Pro"/>
              <a:sym typeface="Source Code Pro"/>
            </a:endParaRPr>
          </a:p>
        </p:txBody>
      </p:sp>
      <p:pic>
        <p:nvPicPr>
          <p:cNvPr id="120" name="Google Shape;120;p19"/>
          <p:cNvPicPr preferRelativeResize="0"/>
          <p:nvPr/>
        </p:nvPicPr>
        <p:blipFill>
          <a:blip r:embed="rId4">
            <a:alphaModFix/>
          </a:blip>
          <a:stretch>
            <a:fillRect/>
          </a:stretch>
        </p:blipFill>
        <p:spPr>
          <a:xfrm>
            <a:off x="4732413" y="390425"/>
            <a:ext cx="2896574" cy="1986646"/>
          </a:xfrm>
          <a:prstGeom prst="rect">
            <a:avLst/>
          </a:prstGeom>
          <a:noFill/>
          <a:ln>
            <a:noFill/>
          </a:ln>
        </p:spPr>
      </p:pic>
      <p:pic>
        <p:nvPicPr>
          <p:cNvPr id="121" name="Google Shape;121;p19"/>
          <p:cNvPicPr preferRelativeResize="0"/>
          <p:nvPr/>
        </p:nvPicPr>
        <p:blipFill>
          <a:blip r:embed="rId5">
            <a:alphaModFix/>
          </a:blip>
          <a:stretch>
            <a:fillRect/>
          </a:stretch>
        </p:blipFill>
        <p:spPr>
          <a:xfrm>
            <a:off x="1355312" y="422975"/>
            <a:ext cx="2896575" cy="1921550"/>
          </a:xfrm>
          <a:prstGeom prst="rect">
            <a:avLst/>
          </a:prstGeom>
          <a:noFill/>
          <a:ln>
            <a:noFill/>
          </a:ln>
        </p:spPr>
      </p:pic>
      <p:sp>
        <p:nvSpPr>
          <p:cNvPr id="122" name="Google Shape;122;p19"/>
          <p:cNvSpPr txBox="1"/>
          <p:nvPr/>
        </p:nvSpPr>
        <p:spPr>
          <a:xfrm>
            <a:off x="3424775" y="2052025"/>
            <a:ext cx="8271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chemeClr val="lt1"/>
                </a:solidFill>
                <a:latin typeface="Source Code Pro"/>
                <a:ea typeface="Source Code Pro"/>
                <a:cs typeface="Source Code Pro"/>
                <a:sym typeface="Source Code Pro"/>
              </a:rPr>
              <a:t>Päivi Raivio</a:t>
            </a:r>
            <a:endParaRPr sz="700"/>
          </a:p>
        </p:txBody>
      </p:sp>
      <p:sp>
        <p:nvSpPr>
          <p:cNvPr id="123" name="Google Shape;123;p19"/>
          <p:cNvSpPr txBox="1"/>
          <p:nvPr/>
        </p:nvSpPr>
        <p:spPr>
          <a:xfrm>
            <a:off x="2701450" y="4580450"/>
            <a:ext cx="8271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chemeClr val="lt1"/>
                </a:solidFill>
                <a:latin typeface="Source Code Pro"/>
                <a:ea typeface="Source Code Pro"/>
                <a:cs typeface="Source Code Pro"/>
                <a:sym typeface="Source Code Pro"/>
              </a:rPr>
              <a:t>Päivi Raivio</a:t>
            </a:r>
            <a:endParaRPr sz="700"/>
          </a:p>
        </p:txBody>
      </p:sp>
      <p:sp>
        <p:nvSpPr>
          <p:cNvPr id="124" name="Google Shape;124;p19"/>
          <p:cNvSpPr txBox="1"/>
          <p:nvPr/>
        </p:nvSpPr>
        <p:spPr>
          <a:xfrm>
            <a:off x="6801875" y="2084575"/>
            <a:ext cx="8271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chemeClr val="lt1"/>
                </a:solidFill>
                <a:latin typeface="Source Code Pro"/>
                <a:ea typeface="Source Code Pro"/>
                <a:cs typeface="Source Code Pro"/>
                <a:sym typeface="Source Code Pro"/>
              </a:rPr>
              <a:t>Päivi Raivio</a:t>
            </a:r>
            <a:endParaRPr sz="7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20"/>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Case studies-2</a:t>
            </a:r>
            <a:endParaRPr/>
          </a:p>
        </p:txBody>
      </p:sp>
      <p:sp>
        <p:nvSpPr>
          <p:cNvPr id="130" name="Google Shape;130;p20"/>
          <p:cNvSpPr txBox="1">
            <a:spLocks noGrp="1"/>
          </p:cNvSpPr>
          <p:nvPr>
            <p:ph type="body" idx="1"/>
          </p:nvPr>
        </p:nvSpPr>
        <p:spPr>
          <a:xfrm>
            <a:off x="311700" y="1246800"/>
            <a:ext cx="8520600" cy="30999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t>Africa-Durban</a:t>
            </a:r>
            <a:endParaRPr/>
          </a:p>
        </p:txBody>
      </p:sp>
      <p:pic>
        <p:nvPicPr>
          <p:cNvPr id="131" name="Google Shape;131;p20"/>
          <p:cNvPicPr preferRelativeResize="0"/>
          <p:nvPr/>
        </p:nvPicPr>
        <p:blipFill rotWithShape="1">
          <a:blip r:embed="rId3">
            <a:alphaModFix/>
          </a:blip>
          <a:srcRect l="17163"/>
          <a:stretch/>
        </p:blipFill>
        <p:spPr>
          <a:xfrm>
            <a:off x="108301" y="1764575"/>
            <a:ext cx="2520825" cy="2389725"/>
          </a:xfrm>
          <a:prstGeom prst="rect">
            <a:avLst/>
          </a:prstGeom>
          <a:noFill/>
          <a:ln>
            <a:noFill/>
          </a:ln>
        </p:spPr>
      </p:pic>
      <p:pic>
        <p:nvPicPr>
          <p:cNvPr id="132" name="Google Shape;132;p20"/>
          <p:cNvPicPr preferRelativeResize="0"/>
          <p:nvPr/>
        </p:nvPicPr>
        <p:blipFill>
          <a:blip r:embed="rId4">
            <a:alphaModFix/>
          </a:blip>
          <a:stretch>
            <a:fillRect/>
          </a:stretch>
        </p:blipFill>
        <p:spPr>
          <a:xfrm>
            <a:off x="2629125" y="1764563"/>
            <a:ext cx="1761667" cy="2389750"/>
          </a:xfrm>
          <a:prstGeom prst="rect">
            <a:avLst/>
          </a:prstGeom>
          <a:noFill/>
          <a:ln>
            <a:noFill/>
          </a:ln>
        </p:spPr>
      </p:pic>
      <p:sp>
        <p:nvSpPr>
          <p:cNvPr id="133" name="Google Shape;133;p20"/>
          <p:cNvSpPr txBox="1"/>
          <p:nvPr/>
        </p:nvSpPr>
        <p:spPr>
          <a:xfrm>
            <a:off x="108300" y="4209500"/>
            <a:ext cx="4297800" cy="954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Bellhaven is an evidence-based harm reduction center in Durban serving low-income and homeless individuals suffering from substance use disorders.</a:t>
            </a:r>
            <a:endParaRPr sz="1200"/>
          </a:p>
          <a:p>
            <a:pPr marL="0" lvl="0" indent="0" algn="l" rtl="0">
              <a:spcBef>
                <a:spcPts val="0"/>
              </a:spcBef>
              <a:spcAft>
                <a:spcPts val="0"/>
              </a:spcAft>
              <a:buNone/>
            </a:pPr>
            <a:endParaRPr/>
          </a:p>
        </p:txBody>
      </p:sp>
      <p:pic>
        <p:nvPicPr>
          <p:cNvPr id="134" name="Google Shape;134;p20"/>
          <p:cNvPicPr preferRelativeResize="0"/>
          <p:nvPr/>
        </p:nvPicPr>
        <p:blipFill>
          <a:blip r:embed="rId5">
            <a:alphaModFix/>
          </a:blip>
          <a:stretch>
            <a:fillRect/>
          </a:stretch>
        </p:blipFill>
        <p:spPr>
          <a:xfrm>
            <a:off x="6815127" y="1321098"/>
            <a:ext cx="2017175" cy="2833196"/>
          </a:xfrm>
          <a:prstGeom prst="rect">
            <a:avLst/>
          </a:prstGeom>
          <a:noFill/>
          <a:ln>
            <a:noFill/>
          </a:ln>
        </p:spPr>
      </p:pic>
      <p:pic>
        <p:nvPicPr>
          <p:cNvPr id="135" name="Google Shape;135;p20"/>
          <p:cNvPicPr preferRelativeResize="0"/>
          <p:nvPr/>
        </p:nvPicPr>
        <p:blipFill>
          <a:blip r:embed="rId6">
            <a:alphaModFix/>
          </a:blip>
          <a:stretch>
            <a:fillRect/>
          </a:stretch>
        </p:blipFill>
        <p:spPr>
          <a:xfrm>
            <a:off x="4760200" y="1321100"/>
            <a:ext cx="2017175" cy="1313517"/>
          </a:xfrm>
          <a:prstGeom prst="rect">
            <a:avLst/>
          </a:prstGeom>
          <a:noFill/>
          <a:ln>
            <a:noFill/>
          </a:ln>
        </p:spPr>
      </p:pic>
      <p:pic>
        <p:nvPicPr>
          <p:cNvPr id="136" name="Google Shape;136;p20"/>
          <p:cNvPicPr preferRelativeResize="0"/>
          <p:nvPr/>
        </p:nvPicPr>
        <p:blipFill>
          <a:blip r:embed="rId7">
            <a:alphaModFix/>
          </a:blip>
          <a:stretch>
            <a:fillRect/>
          </a:stretch>
        </p:blipFill>
        <p:spPr>
          <a:xfrm>
            <a:off x="4760200" y="2712200"/>
            <a:ext cx="2017175" cy="1438075"/>
          </a:xfrm>
          <a:prstGeom prst="rect">
            <a:avLst/>
          </a:prstGeom>
          <a:noFill/>
          <a:ln>
            <a:noFill/>
          </a:ln>
        </p:spPr>
      </p:pic>
      <p:sp>
        <p:nvSpPr>
          <p:cNvPr id="137" name="Google Shape;137;p20"/>
          <p:cNvSpPr txBox="1">
            <a:spLocks noGrp="1"/>
          </p:cNvSpPr>
          <p:nvPr>
            <p:ph type="body" idx="1"/>
          </p:nvPr>
        </p:nvSpPr>
        <p:spPr>
          <a:xfrm>
            <a:off x="4760200" y="853150"/>
            <a:ext cx="8520600" cy="30999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t>Africa-Nigeria</a:t>
            </a:r>
            <a:endParaRPr/>
          </a:p>
        </p:txBody>
      </p:sp>
      <p:sp>
        <p:nvSpPr>
          <p:cNvPr id="138" name="Google Shape;138;p20"/>
          <p:cNvSpPr txBox="1"/>
          <p:nvPr/>
        </p:nvSpPr>
        <p:spPr>
          <a:xfrm>
            <a:off x="4760200" y="4227850"/>
            <a:ext cx="4297800" cy="954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Meet At The Square show how placemaking actions and interventions can be experimental and transient with the potential for prototype and scalable solutions.</a:t>
            </a:r>
            <a:endParaRPr sz="1200"/>
          </a:p>
          <a:p>
            <a:pPr marL="0" lvl="0" indent="0" algn="l" rtl="0">
              <a:spcBef>
                <a:spcPts val="0"/>
              </a:spcBef>
              <a:spcAft>
                <a:spcPts val="0"/>
              </a:spcAft>
              <a:buNone/>
            </a:pPr>
            <a:endParaRPr/>
          </a:p>
        </p:txBody>
      </p:sp>
      <p:sp>
        <p:nvSpPr>
          <p:cNvPr id="139" name="Google Shape;139;p20"/>
          <p:cNvSpPr txBox="1"/>
          <p:nvPr/>
        </p:nvSpPr>
        <p:spPr>
          <a:xfrm>
            <a:off x="6086700" y="0"/>
            <a:ext cx="30573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latin typeface="Source Code Pro"/>
                <a:ea typeface="Source Code Pro"/>
                <a:cs typeface="Source Code Pro"/>
                <a:sym typeface="Source Code Pro"/>
              </a:rPr>
              <a:t>Photo from:</a:t>
            </a:r>
            <a:endParaRPr sz="900">
              <a:latin typeface="Source Code Pro"/>
              <a:ea typeface="Source Code Pro"/>
              <a:cs typeface="Source Code Pro"/>
              <a:sym typeface="Source Code Pro"/>
            </a:endParaRPr>
          </a:p>
          <a:p>
            <a:pPr marL="0" lvl="0" indent="0" algn="l" rtl="0">
              <a:spcBef>
                <a:spcPts val="0"/>
              </a:spcBef>
              <a:spcAft>
                <a:spcPts val="0"/>
              </a:spcAft>
              <a:buNone/>
            </a:pPr>
            <a:r>
              <a:rPr lang="en" sz="900" i="1" u="sng">
                <a:solidFill>
                  <a:srgbClr val="333333"/>
                </a:solidFill>
                <a:highlight>
                  <a:srgbClr val="F7F8FA"/>
                </a:highlight>
                <a:latin typeface="Microsoft Yahei"/>
                <a:ea typeface="Microsoft Yahei"/>
                <a:cs typeface="Microsoft Yahei"/>
                <a:sym typeface="Microsoft Yahei"/>
              </a:rPr>
              <a:t>A New Placemaking Agenda for African Cities</a:t>
            </a:r>
            <a:endParaRPr sz="900" i="1" u="sng">
              <a:solidFill>
                <a:srgbClr val="333333"/>
              </a:solidFill>
              <a:latin typeface="Source Code Pro"/>
              <a:ea typeface="Source Code Pro"/>
              <a:cs typeface="Source Code Pro"/>
              <a:sym typeface="Source Code Pro"/>
            </a:endParaRPr>
          </a:p>
          <a:p>
            <a:pPr marL="0" lvl="0" indent="0" algn="l" rtl="0">
              <a:spcBef>
                <a:spcPts val="0"/>
              </a:spcBef>
              <a:spcAft>
                <a:spcPts val="0"/>
              </a:spcAft>
              <a:buNone/>
            </a:pPr>
            <a:r>
              <a:rPr lang="en" sz="900" u="sng">
                <a:solidFill>
                  <a:schemeClr val="hlink"/>
                </a:solidFill>
                <a:latin typeface="Source Code Pro"/>
                <a:ea typeface="Source Code Pro"/>
                <a:cs typeface="Source Code Pro"/>
                <a:sym typeface="Source Code Pro"/>
                <a:hlinkClick r:id="rId8"/>
              </a:rPr>
              <a:t>https://issuu.com/futurecapetown/docs/ofc_placemaking_magazine</a:t>
            </a:r>
            <a:endParaRPr sz="900">
              <a:latin typeface="Source Code Pro"/>
              <a:ea typeface="Source Code Pro"/>
              <a:cs typeface="Source Code Pro"/>
              <a:sym typeface="Source Code Pro"/>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1"/>
          <p:cNvSpPr txBox="1">
            <a:spLocks noGrp="1"/>
          </p:cNvSpPr>
          <p:nvPr>
            <p:ph type="body" idx="1"/>
          </p:nvPr>
        </p:nvSpPr>
        <p:spPr>
          <a:xfrm>
            <a:off x="209175" y="979850"/>
            <a:ext cx="3225300" cy="39216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endParaRPr/>
          </a:p>
          <a:p>
            <a:pPr marL="457200" lvl="0" indent="-317500" algn="l" rtl="0">
              <a:spcBef>
                <a:spcPts val="0"/>
              </a:spcBef>
              <a:spcAft>
                <a:spcPts val="0"/>
              </a:spcAft>
              <a:buSzPts val="1400"/>
              <a:buAutoNum type="arabicPeriod"/>
            </a:pPr>
            <a:r>
              <a:rPr lang="en" sz="1400"/>
              <a:t>Interventions should recognise that communities are dynamic spaces.</a:t>
            </a:r>
            <a:endParaRPr sz="1400"/>
          </a:p>
          <a:p>
            <a:pPr marL="457200" lvl="0" indent="0" algn="l" rtl="0">
              <a:spcBef>
                <a:spcPts val="0"/>
              </a:spcBef>
              <a:spcAft>
                <a:spcPts val="0"/>
              </a:spcAft>
              <a:buNone/>
            </a:pPr>
            <a:endParaRPr sz="1400"/>
          </a:p>
          <a:p>
            <a:pPr marL="457200" lvl="0" indent="-317500" algn="l" rtl="0">
              <a:spcBef>
                <a:spcPts val="0"/>
              </a:spcBef>
              <a:spcAft>
                <a:spcPts val="0"/>
              </a:spcAft>
              <a:buSzPts val="1400"/>
              <a:buAutoNum type="arabicPeriod"/>
            </a:pPr>
            <a:r>
              <a:rPr lang="en" sz="1400"/>
              <a:t>Placemaking demands that all parties involved learn by doing and in doing to transform the everyday places we encounter.</a:t>
            </a:r>
            <a:endParaRPr sz="1400"/>
          </a:p>
          <a:p>
            <a:pPr marL="457200" lvl="0" indent="0" algn="l" rtl="0">
              <a:spcBef>
                <a:spcPts val="0"/>
              </a:spcBef>
              <a:spcAft>
                <a:spcPts val="0"/>
              </a:spcAft>
              <a:buNone/>
            </a:pPr>
            <a:endParaRPr sz="1400"/>
          </a:p>
          <a:p>
            <a:pPr marL="457200" lvl="0" indent="-317500" algn="l" rtl="0">
              <a:spcBef>
                <a:spcPts val="0"/>
              </a:spcBef>
              <a:spcAft>
                <a:spcPts val="0"/>
              </a:spcAft>
              <a:buSzPts val="1400"/>
              <a:buAutoNum type="arabicPeriod"/>
            </a:pPr>
            <a:r>
              <a:rPr lang="en" sz="1400"/>
              <a:t>Placemaking initiative should build the confidence of the community by capturing their visions for interventions through communication.</a:t>
            </a:r>
            <a:endParaRPr sz="1400"/>
          </a:p>
          <a:p>
            <a:pPr marL="457200" lvl="0" indent="0" algn="l" rtl="0">
              <a:spcBef>
                <a:spcPts val="0"/>
              </a:spcBef>
              <a:spcAft>
                <a:spcPts val="0"/>
              </a:spcAft>
              <a:buNone/>
            </a:pPr>
            <a:endParaRPr sz="1400"/>
          </a:p>
          <a:p>
            <a:pPr marL="457200" lvl="0" indent="-317500" algn="l" rtl="0">
              <a:spcBef>
                <a:spcPts val="0"/>
              </a:spcBef>
              <a:spcAft>
                <a:spcPts val="0"/>
              </a:spcAft>
              <a:buSzPts val="1400"/>
              <a:buAutoNum type="arabicPeriod"/>
            </a:pPr>
            <a:r>
              <a:rPr lang="en" sz="1400"/>
              <a:t>Build community ownership through each phase of the process.</a:t>
            </a:r>
            <a:endParaRPr sz="1400"/>
          </a:p>
        </p:txBody>
      </p:sp>
      <p:pic>
        <p:nvPicPr>
          <p:cNvPr id="145" name="Google Shape;145;p21"/>
          <p:cNvPicPr preferRelativeResize="0"/>
          <p:nvPr/>
        </p:nvPicPr>
        <p:blipFill>
          <a:blip r:embed="rId3">
            <a:alphaModFix/>
          </a:blip>
          <a:stretch>
            <a:fillRect/>
          </a:stretch>
        </p:blipFill>
        <p:spPr>
          <a:xfrm>
            <a:off x="3687750" y="1187678"/>
            <a:ext cx="2532100" cy="3505946"/>
          </a:xfrm>
          <a:prstGeom prst="rect">
            <a:avLst/>
          </a:prstGeom>
          <a:noFill/>
          <a:ln>
            <a:noFill/>
          </a:ln>
        </p:spPr>
      </p:pic>
      <p:pic>
        <p:nvPicPr>
          <p:cNvPr id="146" name="Google Shape;146;p21"/>
          <p:cNvPicPr preferRelativeResize="0"/>
          <p:nvPr/>
        </p:nvPicPr>
        <p:blipFill>
          <a:blip r:embed="rId4">
            <a:alphaModFix/>
          </a:blip>
          <a:stretch>
            <a:fillRect/>
          </a:stretch>
        </p:blipFill>
        <p:spPr>
          <a:xfrm>
            <a:off x="6362563" y="1187675"/>
            <a:ext cx="2583775" cy="1689150"/>
          </a:xfrm>
          <a:prstGeom prst="rect">
            <a:avLst/>
          </a:prstGeom>
          <a:noFill/>
          <a:ln>
            <a:noFill/>
          </a:ln>
        </p:spPr>
      </p:pic>
      <p:pic>
        <p:nvPicPr>
          <p:cNvPr id="147" name="Google Shape;147;p21"/>
          <p:cNvPicPr preferRelativeResize="0"/>
          <p:nvPr/>
        </p:nvPicPr>
        <p:blipFill>
          <a:blip r:embed="rId5">
            <a:alphaModFix/>
          </a:blip>
          <a:stretch>
            <a:fillRect/>
          </a:stretch>
        </p:blipFill>
        <p:spPr>
          <a:xfrm>
            <a:off x="6362575" y="2970003"/>
            <a:ext cx="2583776" cy="1723622"/>
          </a:xfrm>
          <a:prstGeom prst="rect">
            <a:avLst/>
          </a:prstGeom>
          <a:noFill/>
          <a:ln>
            <a:noFill/>
          </a:ln>
        </p:spPr>
      </p:pic>
      <p:sp>
        <p:nvSpPr>
          <p:cNvPr id="148" name="Google Shape;148;p21"/>
          <p:cNvSpPr txBox="1"/>
          <p:nvPr/>
        </p:nvSpPr>
        <p:spPr>
          <a:xfrm>
            <a:off x="6086700" y="0"/>
            <a:ext cx="30573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latin typeface="Source Code Pro"/>
                <a:ea typeface="Source Code Pro"/>
                <a:cs typeface="Source Code Pro"/>
                <a:sym typeface="Source Code Pro"/>
              </a:rPr>
              <a:t>Photo from:</a:t>
            </a:r>
            <a:endParaRPr sz="900">
              <a:latin typeface="Source Code Pro"/>
              <a:ea typeface="Source Code Pro"/>
              <a:cs typeface="Source Code Pro"/>
              <a:sym typeface="Source Code Pro"/>
            </a:endParaRPr>
          </a:p>
          <a:p>
            <a:pPr marL="0" lvl="0" indent="0" algn="l" rtl="0">
              <a:spcBef>
                <a:spcPts val="0"/>
              </a:spcBef>
              <a:spcAft>
                <a:spcPts val="0"/>
              </a:spcAft>
              <a:buNone/>
            </a:pPr>
            <a:r>
              <a:rPr lang="en" sz="900" i="1" u="sng">
                <a:solidFill>
                  <a:srgbClr val="333333"/>
                </a:solidFill>
                <a:highlight>
                  <a:srgbClr val="F7F8FA"/>
                </a:highlight>
                <a:latin typeface="Microsoft Yahei"/>
                <a:ea typeface="Microsoft Yahei"/>
                <a:cs typeface="Microsoft Yahei"/>
                <a:sym typeface="Microsoft Yahei"/>
              </a:rPr>
              <a:t>A New Placemaking Agenda for African Cities</a:t>
            </a:r>
            <a:endParaRPr sz="900" i="1" u="sng">
              <a:solidFill>
                <a:srgbClr val="333333"/>
              </a:solidFill>
              <a:latin typeface="Source Code Pro"/>
              <a:ea typeface="Source Code Pro"/>
              <a:cs typeface="Source Code Pro"/>
              <a:sym typeface="Source Code Pro"/>
            </a:endParaRPr>
          </a:p>
          <a:p>
            <a:pPr marL="0" lvl="0" indent="0" algn="l" rtl="0">
              <a:spcBef>
                <a:spcPts val="0"/>
              </a:spcBef>
              <a:spcAft>
                <a:spcPts val="0"/>
              </a:spcAft>
              <a:buNone/>
            </a:pPr>
            <a:r>
              <a:rPr lang="en" sz="900" u="sng">
                <a:solidFill>
                  <a:schemeClr val="hlink"/>
                </a:solidFill>
                <a:latin typeface="Source Code Pro"/>
                <a:ea typeface="Source Code Pro"/>
                <a:cs typeface="Source Code Pro"/>
                <a:sym typeface="Source Code Pro"/>
                <a:hlinkClick r:id="rId6"/>
              </a:rPr>
              <a:t>https://issuu.com/futurecapetown/docs/ofc_placemaking_magazine</a:t>
            </a:r>
            <a:endParaRPr sz="900">
              <a:latin typeface="Source Code Pro"/>
              <a:ea typeface="Source Code Pro"/>
              <a:cs typeface="Source Code Pro"/>
              <a:sym typeface="Source Code Pro"/>
            </a:endParaRPr>
          </a:p>
        </p:txBody>
      </p:sp>
      <p:sp>
        <p:nvSpPr>
          <p:cNvPr id="149" name="Google Shape;149;p21"/>
          <p:cNvSpPr txBox="1">
            <a:spLocks noGrp="1"/>
          </p:cNvSpPr>
          <p:nvPr>
            <p:ph type="body" idx="1"/>
          </p:nvPr>
        </p:nvSpPr>
        <p:spPr>
          <a:xfrm>
            <a:off x="423900" y="0"/>
            <a:ext cx="5282100" cy="15252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 We all need to find our own word for placemaking, because wherever we go it is going to change meaning and form” — </a:t>
            </a:r>
            <a:r>
              <a:rPr lang="en" sz="1000">
                <a:solidFill>
                  <a:srgbClr val="333333"/>
                </a:solidFill>
                <a:highlight>
                  <a:srgbClr val="F7F8FA"/>
                </a:highlight>
              </a:rPr>
              <a:t>Malaika Toyo</a:t>
            </a:r>
            <a:endParaRPr/>
          </a:p>
        </p:txBody>
      </p:sp>
    </p:spTree>
  </p:cSld>
  <p:clrMapOvr>
    <a:masterClrMapping/>
  </p:clrMapOvr>
</p:sld>
</file>

<file path=ppt/theme/theme1.xml><?xml version="1.0" encoding="utf-8"?>
<a:theme xmlns:a="http://schemas.openxmlformats.org/drawingml/2006/main" name="Modern Writer">
  <a:themeElements>
    <a:clrScheme name="Modern Writer">
      <a:dk1>
        <a:srgbClr val="E91D63"/>
      </a:dk1>
      <a:lt1>
        <a:srgbClr val="FFFFFF"/>
      </a:lt1>
      <a:dk2>
        <a:srgbClr val="424242"/>
      </a:dk2>
      <a:lt2>
        <a:srgbClr val="999999"/>
      </a:lt2>
      <a:accent1>
        <a:srgbClr val="607D8B"/>
      </a:accent1>
      <a:accent2>
        <a:srgbClr val="673AB7"/>
      </a:accent2>
      <a:accent3>
        <a:srgbClr val="9C26B0"/>
      </a:accent3>
      <a:accent4>
        <a:srgbClr val="0090AC"/>
      </a:accent4>
      <a:accent5>
        <a:srgbClr val="00838F"/>
      </a:accent5>
      <a:accent6>
        <a:srgbClr val="F8E71C"/>
      </a:accent6>
      <a:hlink>
        <a:srgbClr val="00838F"/>
      </a:hlink>
      <a:folHlink>
        <a:srgbClr val="00838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2021</Words>
  <Application>Microsoft Macintosh PowerPoint</Application>
  <PresentationFormat>On-screen Show (16:9)</PresentationFormat>
  <Paragraphs>136</Paragraphs>
  <Slides>15</Slides>
  <Notes>15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15</vt:i4>
      </vt:variant>
    </vt:vector>
  </HeadingPairs>
  <TitlesOfParts>
    <vt:vector size="24" baseType="lpstr">
      <vt:lpstr>Oswald ExtraLight</vt:lpstr>
      <vt:lpstr>Arial</vt:lpstr>
      <vt:lpstr>Oswald Light</vt:lpstr>
      <vt:lpstr>Cambria</vt:lpstr>
      <vt:lpstr>Microsoft Yahei</vt:lpstr>
      <vt:lpstr>Source Code Pro</vt:lpstr>
      <vt:lpstr>Oswald</vt:lpstr>
      <vt:lpstr>Times New Roman</vt:lpstr>
      <vt:lpstr>Modern Writer</vt:lpstr>
      <vt:lpstr>Place attachment</vt:lpstr>
      <vt:lpstr>Contents</vt:lpstr>
      <vt:lpstr>Place attachment - how to define?</vt:lpstr>
      <vt:lpstr>Seamon (2014): six processes of place attachment</vt:lpstr>
      <vt:lpstr>Place making</vt:lpstr>
      <vt:lpstr>Case studies-1: Meri-Rastila, Helsinki</vt:lpstr>
      <vt:lpstr>PowerPoint Presentation</vt:lpstr>
      <vt:lpstr>Case studies-2</vt:lpstr>
      <vt:lpstr>PowerPoint Presentation</vt:lpstr>
      <vt:lpstr>Case studies-3: Tsumago-Juku (妻籠宿), Kiso Valley</vt:lpstr>
      <vt:lpstr>PowerPoint Presentation</vt:lpstr>
      <vt:lpstr>Case studies-4: Barrio Mugica</vt:lpstr>
      <vt:lpstr>PowerPoint Presentation</vt:lpstr>
      <vt:lpstr>Conclusions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Place attachment</dc:title>
  <cp:lastModifiedBy>Hernandez, Euridice</cp:lastModifiedBy>
  <cp:revision>1</cp:revision>
  <dcterms:modified xsi:type="dcterms:W3CDTF">2022-01-25T11:54:41Z</dcterms:modified>
</cp:coreProperties>
</file>