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Montserrat"/>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Montserrat-bold.fntdata"/><Relationship Id="rId14" Type="http://schemas.openxmlformats.org/officeDocument/2006/relationships/slide" Target="slides/slide9.xml"/><Relationship Id="rId36" Type="http://schemas.openxmlformats.org/officeDocument/2006/relationships/font" Target="fonts/Montserrat-regular.fntdata"/><Relationship Id="rId17" Type="http://schemas.openxmlformats.org/officeDocument/2006/relationships/slide" Target="slides/slide12.xml"/><Relationship Id="rId39" Type="http://schemas.openxmlformats.org/officeDocument/2006/relationships/font" Target="fonts/Montserrat-boldItalic.fntdata"/><Relationship Id="rId16" Type="http://schemas.openxmlformats.org/officeDocument/2006/relationships/slide" Target="slides/slide11.xml"/><Relationship Id="rId38" Type="http://schemas.openxmlformats.org/officeDocument/2006/relationships/font" Target="fonts/Montserrat-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ssuu.com/restorativeenvironment/docs/restorative_environment_design_book"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0f7bb4e3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10f7bb4e3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0c67c830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0c67c830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lang="en" sz="700">
                <a:solidFill>
                  <a:schemeClr val="dk1"/>
                </a:solidFill>
              </a:rPr>
              <a:t>   </a:t>
            </a:r>
            <a:r>
              <a:rPr lang="en">
                <a:solidFill>
                  <a:schemeClr val="dk1"/>
                </a:solidFill>
              </a:rPr>
              <a:t>I will address the question of whether built environments have restorative qualities beyond greenness based on Subiza-Peréz et al. case study of two public squares in Tampere</a:t>
            </a:r>
            <a:endParaRPr>
              <a:solidFill>
                <a:schemeClr val="dk1"/>
              </a:solidFill>
            </a:endParaRPr>
          </a:p>
          <a:p>
            <a:pPr indent="0" lvl="0" marL="0" rtl="0" algn="l">
              <a:lnSpc>
                <a:spcPct val="115000"/>
              </a:lnSpc>
              <a:spcBef>
                <a:spcPts val="1200"/>
              </a:spcBef>
              <a:spcAft>
                <a:spcPts val="0"/>
              </a:spcAft>
              <a:buNone/>
            </a:pPr>
            <a:r>
              <a:rPr lang="en">
                <a:solidFill>
                  <a:schemeClr val="dk1"/>
                </a:solidFill>
              </a:rPr>
              <a:t> </a:t>
            </a:r>
            <a:endParaRPr>
              <a:solidFill>
                <a:schemeClr val="dk1"/>
              </a:solidFill>
            </a:endParaRPr>
          </a:p>
          <a:p>
            <a:pPr indent="-228600" lvl="0" marL="0" rtl="0" algn="l">
              <a:lnSpc>
                <a:spcPct val="115000"/>
              </a:lnSpc>
              <a:spcBef>
                <a:spcPts val="1200"/>
              </a:spcBef>
              <a:spcAft>
                <a:spcPts val="0"/>
              </a:spcAft>
              <a:buNone/>
            </a:pPr>
            <a:r>
              <a:rPr lang="en">
                <a:solidFill>
                  <a:schemeClr val="dk1"/>
                </a:solidFill>
              </a:rPr>
              <a:t>-</a:t>
            </a:r>
            <a:r>
              <a:rPr lang="en" sz="700">
                <a:solidFill>
                  <a:schemeClr val="dk1"/>
                </a:solidFill>
              </a:rPr>
              <a:t>          </a:t>
            </a:r>
            <a:r>
              <a:rPr lang="en">
                <a:solidFill>
                  <a:schemeClr val="dk1"/>
                </a:solidFill>
              </a:rPr>
              <a:t>--- overall, the rate of greenness is lower in built environment</a:t>
            </a:r>
            <a:endParaRPr>
              <a:solidFill>
                <a:schemeClr val="dk1"/>
              </a:solidFill>
            </a:endParaRPr>
          </a:p>
          <a:p>
            <a:pPr indent="0" lvl="0" marL="0" rtl="0" algn="l">
              <a:lnSpc>
                <a:spcPct val="115000"/>
              </a:lnSpc>
              <a:spcBef>
                <a:spcPts val="1200"/>
              </a:spcBef>
              <a:spcAft>
                <a:spcPts val="0"/>
              </a:spcAft>
              <a:buNone/>
            </a:pPr>
            <a:r>
              <a:rPr lang="en">
                <a:solidFill>
                  <a:schemeClr val="dk1"/>
                </a:solidFill>
              </a:rPr>
              <a:t> </a:t>
            </a:r>
            <a:endParaRPr>
              <a:solidFill>
                <a:schemeClr val="dk1"/>
              </a:solidFill>
            </a:endParaRPr>
          </a:p>
          <a:p>
            <a:pPr indent="-228600" lvl="0" marL="0" rtl="0" algn="l">
              <a:lnSpc>
                <a:spcPct val="115000"/>
              </a:lnSpc>
              <a:spcBef>
                <a:spcPts val="1200"/>
              </a:spcBef>
              <a:spcAft>
                <a:spcPts val="0"/>
              </a:spcAft>
              <a:buNone/>
            </a:pPr>
            <a:r>
              <a:rPr lang="en">
                <a:solidFill>
                  <a:schemeClr val="dk1"/>
                </a:solidFill>
              </a:rPr>
              <a:t>-</a:t>
            </a:r>
            <a:r>
              <a:rPr lang="en" sz="700">
                <a:solidFill>
                  <a:schemeClr val="dk1"/>
                </a:solidFill>
              </a:rPr>
              <a:t>          </a:t>
            </a:r>
            <a:r>
              <a:rPr lang="en">
                <a:solidFill>
                  <a:schemeClr val="dk1"/>
                </a:solidFill>
              </a:rPr>
              <a:t>-- Therefore, it is important to understand, which other qualities of built environment contribute to restorative experiences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 </a:t>
            </a:r>
            <a:endParaRPr>
              <a:solidFill>
                <a:schemeClr val="dk1"/>
              </a:solidFill>
            </a:endParaRPr>
          </a:p>
          <a:p>
            <a:pPr indent="-228600" lvl="0" marL="0" rtl="0" algn="l">
              <a:lnSpc>
                <a:spcPct val="115000"/>
              </a:lnSpc>
              <a:spcBef>
                <a:spcPts val="1200"/>
              </a:spcBef>
              <a:spcAft>
                <a:spcPts val="0"/>
              </a:spcAft>
              <a:buNone/>
            </a:pPr>
            <a:r>
              <a:rPr lang="en">
                <a:solidFill>
                  <a:schemeClr val="dk1"/>
                </a:solidFill>
              </a:rPr>
              <a:t>-</a:t>
            </a:r>
            <a:r>
              <a:rPr lang="en" sz="700">
                <a:solidFill>
                  <a:schemeClr val="dk1"/>
                </a:solidFill>
              </a:rPr>
              <a:t>          </a:t>
            </a:r>
            <a:r>
              <a:rPr lang="en">
                <a:solidFill>
                  <a:schemeClr val="dk1"/>
                </a:solidFill>
              </a:rPr>
              <a:t>In previous studies of the restorative quality of built environment, size, openness, cultural value of urban settings like national landscapes were associated with higher restorative quality – the researchers used this information to select the squares in Tampere</a:t>
            </a:r>
            <a:endParaRPr>
              <a:solidFill>
                <a:schemeClr val="dk1"/>
              </a:solidFill>
            </a:endParaRPr>
          </a:p>
          <a:p>
            <a:pPr indent="0" lvl="0" marL="0" rtl="0" algn="l">
              <a:lnSpc>
                <a:spcPct val="115000"/>
              </a:lnSpc>
              <a:spcBef>
                <a:spcPts val="1200"/>
              </a:spcBef>
              <a:spcAft>
                <a:spcPts val="0"/>
              </a:spcAft>
              <a:buNone/>
            </a:pPr>
            <a:r>
              <a:rPr lang="en">
                <a:solidFill>
                  <a:schemeClr val="dk1"/>
                </a:solidFill>
              </a:rPr>
              <a:t>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 for example, Hämeenpuisto (in the picture) has historic value although the statue erected after the 1918 war has been criticised for being too aggressive</a:t>
            </a:r>
            <a:endParaRPr>
              <a:solidFill>
                <a:schemeClr val="dk1"/>
              </a:solidFill>
            </a:endParaRPr>
          </a:p>
          <a:p>
            <a:pPr indent="0" lvl="0" marL="0" rtl="0" algn="l">
              <a:lnSpc>
                <a:spcPct val="115000"/>
              </a:lnSpc>
              <a:spcBef>
                <a:spcPts val="1200"/>
              </a:spcBef>
              <a:spcAft>
                <a:spcPts val="0"/>
              </a:spcAft>
              <a:buNone/>
            </a:pPr>
            <a:r>
              <a:rPr lang="en">
                <a:solidFill>
                  <a:schemeClr val="dk1"/>
                </a:solidFill>
              </a:rPr>
              <a:t> </a:t>
            </a:r>
            <a:endParaRPr>
              <a:solidFill>
                <a:schemeClr val="dk1"/>
              </a:solidFill>
            </a:endParaRPr>
          </a:p>
          <a:p>
            <a:pPr indent="-228600" lvl="0" marL="0" rtl="0" algn="l">
              <a:lnSpc>
                <a:spcPct val="115000"/>
              </a:lnSpc>
              <a:spcBef>
                <a:spcPts val="1200"/>
              </a:spcBef>
              <a:spcAft>
                <a:spcPts val="0"/>
              </a:spcAft>
              <a:buNone/>
            </a:pPr>
            <a:r>
              <a:rPr lang="en">
                <a:solidFill>
                  <a:schemeClr val="dk1"/>
                </a:solidFill>
              </a:rPr>
              <a:t>-</a:t>
            </a:r>
            <a:r>
              <a:rPr lang="en" sz="700">
                <a:solidFill>
                  <a:schemeClr val="dk1"/>
                </a:solidFill>
              </a:rPr>
              <a:t>          </a:t>
            </a:r>
            <a:r>
              <a:rPr lang="en">
                <a:solidFill>
                  <a:schemeClr val="dk1"/>
                </a:solidFill>
              </a:rPr>
              <a:t>In addition, individual characteristics such as place attachment and extensive time spent in urban environments and urban-orientedness – that is the personal preference for urban environments increase the rated sense of restoration</a:t>
            </a:r>
            <a:endParaRPr>
              <a:solidFill>
                <a:schemeClr val="dk1"/>
              </a:solidFill>
            </a:endParaRPr>
          </a:p>
          <a:p>
            <a:pPr indent="0" lvl="0" marL="0" rtl="0" algn="l">
              <a:lnSpc>
                <a:spcPct val="115000"/>
              </a:lnSpc>
              <a:spcBef>
                <a:spcPts val="1200"/>
              </a:spcBef>
              <a:spcAft>
                <a:spcPts val="0"/>
              </a:spcAft>
              <a:buNone/>
            </a:pPr>
            <a:r>
              <a:rPr lang="en">
                <a:solidFill>
                  <a:schemeClr val="dk1"/>
                </a:solidFill>
              </a:rPr>
              <a:t>In the study, the researchers asked 34 volunteers to spend 10 minutes walking + 10 min sitting in each the site</a:t>
            </a:r>
            <a:endParaRPr>
              <a:solidFill>
                <a:schemeClr val="dk1"/>
              </a:solidFill>
            </a:endParaRPr>
          </a:p>
          <a:p>
            <a:pPr indent="-228600" lvl="0" marL="0" rtl="0" algn="l">
              <a:lnSpc>
                <a:spcPct val="115000"/>
              </a:lnSpc>
              <a:spcBef>
                <a:spcPts val="1200"/>
              </a:spcBef>
              <a:spcAft>
                <a:spcPts val="0"/>
              </a:spcAft>
              <a:buNone/>
            </a:pPr>
            <a:r>
              <a:rPr lang="en">
                <a:solidFill>
                  <a:schemeClr val="dk1"/>
                </a:solidFill>
              </a:rPr>
              <a:t>-</a:t>
            </a:r>
            <a:r>
              <a:rPr lang="en" sz="700">
                <a:solidFill>
                  <a:schemeClr val="dk1"/>
                </a:solidFill>
              </a:rPr>
              <a:t>          </a:t>
            </a:r>
            <a:r>
              <a:rPr lang="en">
                <a:solidFill>
                  <a:schemeClr val="dk1"/>
                </a:solidFill>
              </a:rPr>
              <a:t>They found out that time spent in urban squares can increase attentional performance and decrease negative affect</a:t>
            </a:r>
            <a:endParaRPr>
              <a:solidFill>
                <a:schemeClr val="dk1"/>
              </a:solidFill>
            </a:endParaRPr>
          </a:p>
          <a:p>
            <a:pPr indent="-228600" lvl="0" marL="0" rtl="0" algn="l">
              <a:lnSpc>
                <a:spcPct val="115000"/>
              </a:lnSpc>
              <a:spcBef>
                <a:spcPts val="1200"/>
              </a:spcBef>
              <a:spcAft>
                <a:spcPts val="0"/>
              </a:spcAft>
              <a:buNone/>
            </a:pPr>
            <a:r>
              <a:rPr lang="en">
                <a:solidFill>
                  <a:schemeClr val="dk1"/>
                </a:solidFill>
              </a:rPr>
              <a:t>-</a:t>
            </a:r>
            <a:r>
              <a:rPr lang="en" sz="700">
                <a:solidFill>
                  <a:schemeClr val="dk1"/>
                </a:solidFill>
              </a:rPr>
              <a:t>          </a:t>
            </a:r>
            <a:r>
              <a:rPr lang="en">
                <a:solidFill>
                  <a:schemeClr val="dk1"/>
                </a:solidFill>
              </a:rPr>
              <a:t>--- However, the visits did not increase positive affect ---  researchers suggest that this could be due to the participants’ low need for restoration or small sample size?</a:t>
            </a:r>
            <a:endParaRPr>
              <a:solidFill>
                <a:schemeClr val="dk1"/>
              </a:solidFill>
            </a:endParaRPr>
          </a:p>
          <a:p>
            <a:pPr indent="-228600" lvl="0" marL="0" rtl="0" algn="l">
              <a:lnSpc>
                <a:spcPct val="115000"/>
              </a:lnSpc>
              <a:spcBef>
                <a:spcPts val="1200"/>
              </a:spcBef>
              <a:spcAft>
                <a:spcPts val="0"/>
              </a:spcAft>
              <a:buNone/>
            </a:pPr>
            <a:r>
              <a:rPr lang="en">
                <a:solidFill>
                  <a:schemeClr val="dk1"/>
                </a:solidFill>
              </a:rPr>
              <a:t>-</a:t>
            </a:r>
            <a:r>
              <a:rPr lang="en" sz="700">
                <a:solidFill>
                  <a:schemeClr val="dk1"/>
                </a:solidFill>
              </a:rPr>
              <a:t>          </a:t>
            </a:r>
            <a:r>
              <a:rPr lang="en">
                <a:solidFill>
                  <a:schemeClr val="dk1"/>
                </a:solidFill>
              </a:rPr>
              <a:t>The authors mention a particular challenge for planners in Finland: people often spend their free-time in nature, not in urban squares</a:t>
            </a:r>
            <a:endParaRPr>
              <a:solidFill>
                <a:schemeClr val="dk1"/>
              </a:solidFill>
            </a:endParaRPr>
          </a:p>
          <a:p>
            <a:pPr indent="-228600" lvl="0" marL="0" rtl="0" algn="l">
              <a:lnSpc>
                <a:spcPct val="115000"/>
              </a:lnSpc>
              <a:spcBef>
                <a:spcPts val="1200"/>
              </a:spcBef>
              <a:spcAft>
                <a:spcPts val="0"/>
              </a:spcAft>
              <a:buNone/>
            </a:pPr>
            <a:r>
              <a:rPr lang="en">
                <a:solidFill>
                  <a:schemeClr val="dk1"/>
                </a:solidFill>
              </a:rPr>
              <a:t>-</a:t>
            </a:r>
            <a:r>
              <a:rPr lang="en" sz="700">
                <a:solidFill>
                  <a:schemeClr val="dk1"/>
                </a:solidFill>
              </a:rPr>
              <a:t>          </a:t>
            </a:r>
            <a:r>
              <a:rPr lang="en">
                <a:solidFill>
                  <a:schemeClr val="dk1"/>
                </a:solidFill>
              </a:rPr>
              <a:t>---  yet,  planners can foster qualities, such as aesthetic appeal or connect smaller urban squares to increase the useability of squares  -- this helps generate positive place attachment increasing the restorative qualities of built environment</a:t>
            </a:r>
            <a:endParaRPr>
              <a:solidFill>
                <a:schemeClr val="dk1"/>
              </a:solidFill>
            </a:endParaRPr>
          </a:p>
          <a:p>
            <a:pPr indent="-22860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10f83a627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10f83a627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0f83a627f6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10f83a627f6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-setting draws attention without cognitive effort</a:t>
            </a:r>
            <a:endParaRPr/>
          </a:p>
          <a:p>
            <a:pPr indent="0" lvl="0" marL="0" rtl="0" algn="l">
              <a:spcBef>
                <a:spcPts val="0"/>
              </a:spcBef>
              <a:spcAft>
                <a:spcPts val="0"/>
              </a:spcAft>
              <a:buNone/>
            </a:pPr>
            <a:r>
              <a:rPr lang="en"/>
              <a:t>-e.g. </a:t>
            </a:r>
            <a:r>
              <a:rPr lang="en"/>
              <a:t>m</a:t>
            </a:r>
            <a:r>
              <a:rPr lang="en"/>
              <a:t>useums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10f83a627f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10f83a627f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-setting somehow mind-engaging, promotes exploration</a:t>
            </a:r>
            <a:endParaRPr/>
          </a:p>
          <a:p>
            <a:pPr indent="0" lvl="0" marL="0" rtl="0" algn="l">
              <a:spcBef>
                <a:spcPts val="0"/>
              </a:spcBef>
              <a:spcAft>
                <a:spcPts val="0"/>
              </a:spcAft>
              <a:buNone/>
            </a:pPr>
            <a:r>
              <a:rPr lang="en"/>
              <a:t>-travelling, hiking, exploring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0f83a627f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10f83a627f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-different from person’s typical environment</a:t>
            </a:r>
            <a:endParaRPr/>
          </a:p>
          <a:p>
            <a:pPr indent="0" lvl="0" marL="0" rtl="0" algn="l">
              <a:spcBef>
                <a:spcPts val="0"/>
              </a:spcBef>
              <a:spcAft>
                <a:spcPts val="0"/>
              </a:spcAft>
              <a:buNone/>
            </a:pPr>
            <a:r>
              <a:rPr lang="en"/>
              <a:t>-e.g. Teshima Art Museum, artwork of James Turrell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0f83a627f6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0f83a627f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-about individual’s interest, how they match with the environment</a:t>
            </a:r>
            <a:endParaRPr/>
          </a:p>
          <a:p>
            <a:pPr indent="0" lvl="0" marL="0" rtl="0" algn="l">
              <a:spcBef>
                <a:spcPts val="0"/>
              </a:spcBef>
              <a:spcAft>
                <a:spcPts val="0"/>
              </a:spcAft>
              <a:buNone/>
            </a:pPr>
            <a:r>
              <a:rPr lang="en"/>
              <a:t>-e.g. hobbies and activities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0f83a627f6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0f83a627f6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-often bound together, often two or more characteristics present at once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0c67c8305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0c67c8305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0c67c8305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0c67c8305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0c67c83058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0c67c83058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0f87934e6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0f87934e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0f6ea48f0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0f6ea48f0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I was reading The book on restorative environment design I realised that places of </a:t>
            </a:r>
            <a:r>
              <a:rPr lang="en"/>
              <a:t>worship quite often fulfill many of the ideas laid out in the book.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 only are they often surrounded by beautiful natural environments, they also one of the few built environment experiences that take all the senses, even taste into account, through the act of communion for example. They are often historic and beautiful environments that are often surrounded by nature.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According to a study by Thomas R. Herzog et al. Places of worship do function as restorative environments for religious people, the restorative effects of places of worship are greatly amplified during prayer and especially when the devotees pray for help with their problems.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effects on non-religious people are however less strong, but still noticeable, probably due to the historic nature and the beautiful architecture.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0f6ea48f08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0f6ea48f08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According</a:t>
            </a:r>
            <a:r>
              <a:rPr lang="en"/>
              <a:t> to another study by Stephen Kaplan et al, Museums are also quite effective restorative environments, especially for people who like to visit museums such as myself. They are often filled with fascinating objects and </a:t>
            </a:r>
            <a:r>
              <a:rPr lang="en"/>
              <a:t>beautiful art. The biggest detraction from the museum experience is the unclear layout, which can lower or eliminate the restorative effects for people unfamiliar with museums.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10fadd016d8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10fadd016d8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
              <a:t>As Lotta has already mentioned previously, pleasing the senses plays and important role in creating a restorative environment.</a:t>
            </a:r>
            <a:endParaRPr/>
          </a:p>
          <a:p>
            <a:pPr indent="-171450" lvl="0" marL="171450" rtl="0" algn="l">
              <a:spcBef>
                <a:spcPts val="0"/>
              </a:spcBef>
              <a:spcAft>
                <a:spcPts val="0"/>
              </a:spcAft>
              <a:buClr>
                <a:schemeClr val="dk1"/>
              </a:buClr>
              <a:buSzPts val="1200"/>
              <a:buFont typeface="Arial"/>
              <a:buChar char="•"/>
            </a:pPr>
            <a:r>
              <a:rPr lang="en"/>
              <a:t>And for that </a:t>
            </a:r>
            <a:r>
              <a:rPr lang="en"/>
              <a:t>pleasant</a:t>
            </a:r>
            <a:r>
              <a:rPr lang="en"/>
              <a:t> feeling and to nourish all the senses also materials have a vital part. </a:t>
            </a:r>
            <a:endParaRPr/>
          </a:p>
          <a:p>
            <a:pPr indent="-171450" lvl="0" marL="171450" rtl="0" algn="l">
              <a:spcBef>
                <a:spcPts val="0"/>
              </a:spcBef>
              <a:spcAft>
                <a:spcPts val="0"/>
              </a:spcAft>
              <a:buClr>
                <a:schemeClr val="dk1"/>
              </a:buClr>
              <a:buSzPts val="1200"/>
              <a:buFont typeface="Arial"/>
              <a:buChar char="•"/>
            </a:pPr>
            <a:r>
              <a:rPr lang="en"/>
              <a:t>When choosing materials, there are some main surfaces, that should be considered carefully when choosing their materials; </a:t>
            </a:r>
            <a:endParaRPr/>
          </a:p>
          <a:p>
            <a:pPr indent="-171450" lvl="1" marL="628650" rtl="0" algn="l">
              <a:spcBef>
                <a:spcPts val="0"/>
              </a:spcBef>
              <a:spcAft>
                <a:spcPts val="0"/>
              </a:spcAft>
              <a:buClr>
                <a:schemeClr val="dk1"/>
              </a:buClr>
              <a:buSzPts val="1200"/>
              <a:buFont typeface="Arial"/>
              <a:buChar char="•"/>
            </a:pPr>
            <a:r>
              <a:rPr lang="en"/>
              <a:t>Such surfaces are: floor, wall, ceiling</a:t>
            </a:r>
            <a:endParaRPr/>
          </a:p>
          <a:p>
            <a:pPr indent="-171450" lvl="0" marL="171450" rtl="0" algn="l">
              <a:spcBef>
                <a:spcPts val="0"/>
              </a:spcBef>
              <a:spcAft>
                <a:spcPts val="0"/>
              </a:spcAft>
              <a:buClr>
                <a:schemeClr val="dk1"/>
              </a:buClr>
              <a:buSzPts val="1200"/>
              <a:buFont typeface="Arial"/>
              <a:buChar char="•"/>
            </a:pPr>
            <a:r>
              <a:rPr lang="en"/>
              <a:t>Source: Restorative Environment Design, </a:t>
            </a:r>
            <a:r>
              <a:rPr b="0" i="0" lang="en" sz="1200">
                <a:solidFill>
                  <a:schemeClr val="dk1"/>
                </a:solidFill>
                <a:latin typeface="Calibri"/>
                <a:ea typeface="Calibri"/>
                <a:cs typeface="Calibri"/>
                <a:sym typeface="Calibri"/>
              </a:rPr>
              <a:t>Nousiainen, Marjut Lindroos, Heikki Heino, Petri Kymenlaakso University of Applied Sciences, 2016 </a:t>
            </a:r>
            <a:r>
              <a:rPr lang="en" u="sng">
                <a:solidFill>
                  <a:schemeClr val="hlink"/>
                </a:solidFill>
                <a:hlinkClick r:id="rId2"/>
              </a:rPr>
              <a:t>Restorative Environment Design by Restoratiiviset Ympäristöt - Issuu</a:t>
            </a:r>
            <a:endParaRPr/>
          </a:p>
        </p:txBody>
      </p:sp>
      <p:sp>
        <p:nvSpPr>
          <p:cNvPr id="318" name="Google Shape;318;g10fadd016d8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0fadd016d8_12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10fadd016d8_12_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
              <a:t>When talking about materials, there are two main types to take into account. </a:t>
            </a:r>
            <a:endParaRPr/>
          </a:p>
          <a:p>
            <a:pPr indent="-298450" lvl="1" marL="914400" rtl="0" algn="l">
              <a:spcBef>
                <a:spcPts val="0"/>
              </a:spcBef>
              <a:spcAft>
                <a:spcPts val="0"/>
              </a:spcAft>
              <a:buClr>
                <a:schemeClr val="dk1"/>
              </a:buClr>
              <a:buSzPts val="1100"/>
              <a:buChar char="•"/>
            </a:pPr>
            <a:r>
              <a:rPr lang="en">
                <a:solidFill>
                  <a:schemeClr val="dk1"/>
                </a:solidFill>
              </a:rPr>
              <a:t>Artificial: such as glass, concrete, metal</a:t>
            </a:r>
            <a:endParaRPr>
              <a:solidFill>
                <a:schemeClr val="dk1"/>
              </a:solidFill>
            </a:endParaRPr>
          </a:p>
          <a:p>
            <a:pPr indent="-304800" lvl="2" marL="1371600" rtl="0" algn="l">
              <a:spcBef>
                <a:spcPts val="0"/>
              </a:spcBef>
              <a:spcAft>
                <a:spcPts val="0"/>
              </a:spcAft>
              <a:buClr>
                <a:schemeClr val="dk1"/>
              </a:buClr>
              <a:buSzPts val="1200"/>
              <a:buChar char="•"/>
            </a:pPr>
            <a:r>
              <a:rPr lang="en" sz="1200">
                <a:solidFill>
                  <a:schemeClr val="dk1"/>
                </a:solidFill>
                <a:latin typeface="Calibri"/>
                <a:ea typeface="Calibri"/>
                <a:cs typeface="Calibri"/>
                <a:sym typeface="Calibri"/>
              </a:rPr>
              <a:t>they deliver often only one-sided sensory experience – and as mentioned previously, a RE shall be multisensory</a:t>
            </a:r>
            <a:endParaRPr/>
          </a:p>
          <a:p>
            <a:pPr indent="-171450" lvl="1" marL="628650" rtl="0" algn="l">
              <a:spcBef>
                <a:spcPts val="0"/>
              </a:spcBef>
              <a:spcAft>
                <a:spcPts val="0"/>
              </a:spcAft>
              <a:buClr>
                <a:schemeClr val="dk1"/>
              </a:buClr>
              <a:buSzPts val="1200"/>
              <a:buFont typeface="Arial"/>
              <a:buChar char="•"/>
            </a:pPr>
            <a:r>
              <a:rPr lang="en"/>
              <a:t>Natural: wood, stones</a:t>
            </a:r>
            <a:endParaRPr/>
          </a:p>
          <a:p>
            <a:pPr indent="-171450" lvl="2" marL="1085850" rtl="0" algn="l">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 They not only visually engaging, but they also feel, sound and smell plesant; (also offer a perfect reflective surface for light)</a:t>
            </a:r>
            <a:endParaRPr/>
          </a:p>
          <a:p>
            <a:pPr indent="-171450" lvl="2" marL="1085850" rtl="0" algn="l">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Also they b</a:t>
            </a:r>
            <a:r>
              <a:rPr lang="en" sz="1200">
                <a:solidFill>
                  <a:schemeClr val="dk1"/>
                </a:solidFill>
                <a:latin typeface="Calibri"/>
                <a:ea typeface="Calibri"/>
                <a:cs typeface="Calibri"/>
                <a:sym typeface="Calibri"/>
              </a:rPr>
              <a:t>ecome more beautiful as they age</a:t>
            </a:r>
            <a:endParaRPr/>
          </a:p>
          <a:p>
            <a:pPr indent="-171450" lvl="2" marL="1085850" rtl="0" algn="l">
              <a:spcBef>
                <a:spcPts val="0"/>
              </a:spcBef>
              <a:spcAft>
                <a:spcPts val="0"/>
              </a:spcAft>
              <a:buClr>
                <a:schemeClr val="dk1"/>
              </a:buClr>
              <a:buSzPts val="1200"/>
              <a:buFont typeface="Arial"/>
              <a:buChar char="•"/>
            </a:pPr>
            <a:r>
              <a:rPr lang="en" sz="1200">
                <a:solidFill>
                  <a:schemeClr val="dk1"/>
                </a:solidFill>
                <a:latin typeface="Calibri"/>
                <a:ea typeface="Calibri"/>
                <a:cs typeface="Calibri"/>
                <a:sym typeface="Calibri"/>
              </a:rPr>
              <a:t>Architecture of natural materials </a:t>
            </a:r>
            <a:r>
              <a:rPr lang="en" sz="1200">
                <a:solidFill>
                  <a:schemeClr val="dk1"/>
                </a:solidFill>
                <a:latin typeface="Calibri"/>
                <a:ea typeface="Calibri"/>
                <a:cs typeface="Calibri"/>
                <a:sym typeface="Calibri"/>
              </a:rPr>
              <a:t>require maintenance, it</a:t>
            </a:r>
            <a:r>
              <a:rPr lang="en" sz="1200">
                <a:solidFill>
                  <a:schemeClr val="dk1"/>
                </a:solidFill>
                <a:latin typeface="Calibri"/>
                <a:ea typeface="Calibri"/>
                <a:cs typeface="Calibri"/>
                <a:sym typeface="Calibri"/>
              </a:rPr>
              <a:t> is NOT eternal and that what makes them so human. </a:t>
            </a:r>
            <a:endParaRPr sz="1200">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Char char="•"/>
            </a:pPr>
            <a:r>
              <a:rPr lang="en">
                <a:solidFill>
                  <a:schemeClr val="dk1"/>
                </a:solidFill>
              </a:rPr>
              <a:t>When considering </a:t>
            </a:r>
            <a:r>
              <a:rPr lang="en" u="sng">
                <a:solidFill>
                  <a:schemeClr val="dk1"/>
                </a:solidFill>
              </a:rPr>
              <a:t>natural materials </a:t>
            </a:r>
            <a:r>
              <a:rPr lang="en">
                <a:solidFill>
                  <a:schemeClr val="dk1"/>
                </a:solidFill>
              </a:rPr>
              <a:t>for restorative environments, we talk about also ecological materials. Their properties are among other things renewability, recyclability. It can be said, that restorativness and sustainability goes hand in hand;</a:t>
            </a:r>
            <a:endParaRPr sz="1200">
              <a:solidFill>
                <a:schemeClr val="dk1"/>
              </a:solidFill>
              <a:latin typeface="Calibri"/>
              <a:ea typeface="Calibri"/>
              <a:cs typeface="Calibri"/>
              <a:sym typeface="Calibri"/>
            </a:endParaRPr>
          </a:p>
          <a:p>
            <a:pPr indent="-171450" lvl="0" marL="171450" rtl="0" algn="l">
              <a:spcBef>
                <a:spcPts val="0"/>
              </a:spcBef>
              <a:spcAft>
                <a:spcPts val="0"/>
              </a:spcAft>
              <a:buClr>
                <a:schemeClr val="dk1"/>
              </a:buClr>
              <a:buSzPts val="1200"/>
              <a:buFont typeface="Arial"/>
              <a:buChar char="•"/>
            </a:pPr>
            <a:r>
              <a:rPr lang="en"/>
              <a:t>(AGAIN: Materials are considered form the point of their impact on restorative environment, not necessarily from design – of course restoratively positive materials can be stylish as well)</a:t>
            </a:r>
            <a:endParaRPr/>
          </a:p>
        </p:txBody>
      </p:sp>
      <p:sp>
        <p:nvSpPr>
          <p:cNvPr id="327" name="Google Shape;327;g10fadd016d8_12_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0fadd016d8_12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10fadd016d8_12_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spcBef>
                <a:spcPts val="0"/>
              </a:spcBef>
              <a:spcAft>
                <a:spcPts val="0"/>
              </a:spcAft>
              <a:buClr>
                <a:schemeClr val="dk1"/>
              </a:buClr>
              <a:buSzPts val="1200"/>
              <a:buFont typeface="Arial"/>
              <a:buChar char="•"/>
            </a:pPr>
            <a:r>
              <a:rPr lang="en"/>
              <a:t>And such an ecological material is wood. It is the most commonly used material when creating restorative AND sustainable environments.</a:t>
            </a:r>
            <a:endParaRPr/>
          </a:p>
          <a:p>
            <a:pPr indent="-304800" lvl="0" marL="457200" rtl="0" algn="l">
              <a:spcBef>
                <a:spcPts val="0"/>
              </a:spcBef>
              <a:spcAft>
                <a:spcPts val="0"/>
              </a:spcAft>
              <a:buClr>
                <a:schemeClr val="dk1"/>
              </a:buClr>
              <a:buSzPts val="1200"/>
              <a:buChar char="•"/>
            </a:pPr>
            <a:r>
              <a:rPr lang="en">
                <a:solidFill>
                  <a:schemeClr val="dk1"/>
                </a:solidFill>
              </a:rPr>
              <a:t>Properties: its most important properties are that</a:t>
            </a:r>
            <a:endParaRPr>
              <a:solidFill>
                <a:schemeClr val="dk1"/>
              </a:solidFill>
            </a:endParaRPr>
          </a:p>
          <a:p>
            <a:pPr indent="-304800" lvl="2" marL="1371600" rtl="0" algn="l">
              <a:spcBef>
                <a:spcPts val="0"/>
              </a:spcBef>
              <a:spcAft>
                <a:spcPts val="0"/>
              </a:spcAft>
              <a:buClr>
                <a:schemeClr val="dk1"/>
              </a:buClr>
              <a:buSzPts val="1200"/>
              <a:buChar char="■"/>
            </a:pPr>
            <a:r>
              <a:rPr lang="en">
                <a:solidFill>
                  <a:schemeClr val="dk1"/>
                </a:solidFill>
              </a:rPr>
              <a:t>Its usage can considerably reduce carbon dioxide emissions, since its transportation and refinement costs are significantly less compared to other, non natural materials (regarding to Finland)</a:t>
            </a:r>
            <a:endParaRPr>
              <a:solidFill>
                <a:schemeClr val="dk1"/>
              </a:solidFill>
            </a:endParaRPr>
          </a:p>
          <a:p>
            <a:pPr indent="-304800" lvl="2" marL="1371600" rtl="0" algn="l">
              <a:spcBef>
                <a:spcPts val="0"/>
              </a:spcBef>
              <a:spcAft>
                <a:spcPts val="0"/>
              </a:spcAft>
              <a:buClr>
                <a:schemeClr val="dk1"/>
              </a:buClr>
              <a:buSzPts val="1200"/>
              <a:buChar char="■"/>
            </a:pPr>
            <a:r>
              <a:rPr lang="en">
                <a:solidFill>
                  <a:schemeClr val="dk1"/>
                </a:solidFill>
              </a:rPr>
              <a:t>Additionally, In the direction of its grain it is very strong and at the same time light material - appropriate to use it for in-and outdoor spaces</a:t>
            </a:r>
            <a:endParaRPr>
              <a:solidFill>
                <a:schemeClr val="dk1"/>
              </a:solidFill>
            </a:endParaRPr>
          </a:p>
          <a:p>
            <a:pPr indent="-304800" lvl="2" marL="1371600" rtl="0" algn="l">
              <a:spcBef>
                <a:spcPts val="0"/>
              </a:spcBef>
              <a:spcAft>
                <a:spcPts val="0"/>
              </a:spcAft>
              <a:buClr>
                <a:schemeClr val="dk1"/>
              </a:buClr>
              <a:buSzPts val="1200"/>
              <a:buChar char="■"/>
            </a:pPr>
            <a:r>
              <a:rPr lang="en">
                <a:solidFill>
                  <a:schemeClr val="dk1"/>
                </a:solidFill>
              </a:rPr>
              <a:t>Evens out moisture and retains a pleasant room air in winter and summer as well; its smell also considered enjoyable</a:t>
            </a:r>
            <a:endParaRPr>
              <a:solidFill>
                <a:schemeClr val="dk1"/>
              </a:solidFill>
            </a:endParaRPr>
          </a:p>
          <a:p>
            <a:pPr indent="-304800" lvl="2" marL="1371600" rtl="0" algn="l">
              <a:spcBef>
                <a:spcPts val="0"/>
              </a:spcBef>
              <a:spcAft>
                <a:spcPts val="0"/>
              </a:spcAft>
              <a:buClr>
                <a:schemeClr val="dk1"/>
              </a:buClr>
              <a:buSzPts val="1200"/>
              <a:buChar char="■"/>
            </a:pPr>
            <a:r>
              <a:rPr lang="en">
                <a:solidFill>
                  <a:schemeClr val="dk1"/>
                </a:solidFill>
              </a:rPr>
              <a:t>Acoustic properties: impermeable wood surfaces does not mute a sound 🡪 ideal for concert halls/auditoriums</a:t>
            </a:r>
            <a:endParaRPr/>
          </a:p>
          <a:p>
            <a:pPr indent="-171450" lvl="1" marL="628650" rtl="0" algn="l">
              <a:spcBef>
                <a:spcPts val="0"/>
              </a:spcBef>
              <a:spcAft>
                <a:spcPts val="0"/>
              </a:spcAft>
              <a:buClr>
                <a:schemeClr val="dk1"/>
              </a:buClr>
              <a:buSzPts val="1200"/>
              <a:buFont typeface="Arial"/>
              <a:buChar char="•"/>
            </a:pPr>
            <a:r>
              <a:rPr lang="en"/>
              <a:t>(Wood is maintained from forests; in general European forests are certified and quantitatively sustainably managed 🡪 it is continuously improved. Regarding Finland, two thirds of the country is covered in forests, it is a land of wood construction.</a:t>
            </a:r>
            <a:endParaRPr/>
          </a:p>
          <a:p>
            <a:pPr indent="-171450" lvl="1" marL="628650" rtl="0" algn="l">
              <a:spcBef>
                <a:spcPts val="0"/>
              </a:spcBef>
              <a:spcAft>
                <a:spcPts val="0"/>
              </a:spcAft>
              <a:buClr>
                <a:schemeClr val="dk1"/>
              </a:buClr>
              <a:buSzPts val="1200"/>
              <a:buFont typeface="Arial"/>
              <a:buChar char="•"/>
            </a:pPr>
            <a:r>
              <a:rPr lang="en"/>
              <a:t>There are several studies that show the restorative effects of wood: environments with wooden interiors are experienced as relaxing and stress reducing)</a:t>
            </a:r>
            <a:endParaRPr/>
          </a:p>
          <a:p>
            <a:pPr indent="-171450" lvl="0" marL="171450" marR="0" rtl="0" algn="l">
              <a:lnSpc>
                <a:spcPct val="100000"/>
              </a:lnSpc>
              <a:spcBef>
                <a:spcPts val="0"/>
              </a:spcBef>
              <a:spcAft>
                <a:spcPts val="0"/>
              </a:spcAft>
              <a:buClr>
                <a:schemeClr val="dk1"/>
              </a:buClr>
              <a:buSzPts val="1200"/>
              <a:buFont typeface="Arial"/>
              <a:buChar char="•"/>
            </a:pPr>
            <a:r>
              <a:rPr lang="en"/>
              <a:t>Wood can be also used in a variety of different forms; a woodshed, a doghouse, interior elements, terrace, or nowadays facades are made more and more out of wood. </a:t>
            </a:r>
            <a:endParaRPr/>
          </a:p>
        </p:txBody>
      </p:sp>
      <p:sp>
        <p:nvSpPr>
          <p:cNvPr id="340" name="Google Shape;340;g10fadd016d8_12_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0fadd016d8_12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3" name="Google Shape;353;g10fadd016d8_12_1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
              <a:t>Less is more: a moderately wooden interior decoration is considered as more pleasant than a completely white or wooden decor</a:t>
            </a:r>
            <a:endParaRPr/>
          </a:p>
          <a:p>
            <a:pPr indent="0" lvl="0" marL="0" rtl="0" algn="l">
              <a:spcBef>
                <a:spcPts val="0"/>
              </a:spcBef>
              <a:spcAft>
                <a:spcPts val="0"/>
              </a:spcAft>
              <a:buNone/>
            </a:pPr>
            <a:r>
              <a:t/>
            </a:r>
            <a:endParaRPr/>
          </a:p>
        </p:txBody>
      </p:sp>
      <p:sp>
        <p:nvSpPr>
          <p:cNvPr id="354" name="Google Shape;354;g10fadd016d8_12_1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0f7bb4e392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0f7bb4e392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0f7bb4e39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0f7bb4e39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0f7bb4e39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10f7bb4e39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0fadd016d8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 name="Google Shape;385;g10fadd016d8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SLIDES_API147269602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SLIDES_API147269602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0fadd016d8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10fadd016d8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105cccbdc0_6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1105cccbdc0_6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10c88a55b2c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10c88a55b2c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105cccbdc0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1105cccbdc0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0c88a55b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0c88a55b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0f87934e6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0f87934e6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0f87934e66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0f87934e6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14"/>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9" name="Google Shape;59;p1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 name="Shape 62"/>
        <p:cNvGrpSpPr/>
        <p:nvPr/>
      </p:nvGrpSpPr>
      <p:grpSpPr>
        <a:xfrm>
          <a:off x="0" y="0"/>
          <a:ext cx="0" cy="0"/>
          <a:chOff x="0" y="0"/>
          <a:chExt cx="0" cy="0"/>
        </a:xfrm>
      </p:grpSpPr>
      <p:sp>
        <p:nvSpPr>
          <p:cNvPr id="63" name="Google Shape;63;p15"/>
          <p:cNvSpPr txBox="1"/>
          <p:nvPr>
            <p:ph type="title"/>
          </p:nvPr>
        </p:nvSpPr>
        <p:spPr>
          <a:xfrm>
            <a:off x="629841"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5"/>
          <p:cNvSpPr txBox="1"/>
          <p:nvPr>
            <p:ph idx="1" type="body"/>
          </p:nvPr>
        </p:nvSpPr>
        <p:spPr>
          <a:xfrm>
            <a:off x="629841" y="1260872"/>
            <a:ext cx="3868340"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65" name="Google Shape;65;p15"/>
          <p:cNvSpPr txBox="1"/>
          <p:nvPr>
            <p:ph idx="2" type="body"/>
          </p:nvPr>
        </p:nvSpPr>
        <p:spPr>
          <a:xfrm>
            <a:off x="629841" y="1878806"/>
            <a:ext cx="3868340"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6" name="Google Shape;66;p15"/>
          <p:cNvSpPr txBox="1"/>
          <p:nvPr>
            <p:ph idx="3" type="body"/>
          </p:nvPr>
        </p:nvSpPr>
        <p:spPr>
          <a:xfrm>
            <a:off x="4629150" y="1260872"/>
            <a:ext cx="3887391" cy="617934"/>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67" name="Google Shape;67;p15"/>
          <p:cNvSpPr txBox="1"/>
          <p:nvPr>
            <p:ph idx="4" type="body"/>
          </p:nvPr>
        </p:nvSpPr>
        <p:spPr>
          <a:xfrm>
            <a:off x="4629150" y="1878806"/>
            <a:ext cx="3887391" cy="2763441"/>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8" name="Google Shape;68;p15"/>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9" name="Google Shape;69;p15"/>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0" name="Google Shape;70;p15"/>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1" name="Shape 71"/>
        <p:cNvGrpSpPr/>
        <p:nvPr/>
      </p:nvGrpSpPr>
      <p:grpSpPr>
        <a:xfrm>
          <a:off x="0" y="0"/>
          <a:ext cx="0" cy="0"/>
          <a:chOff x="0" y="0"/>
          <a:chExt cx="0" cy="0"/>
        </a:xfrm>
      </p:grpSpPr>
      <p:sp>
        <p:nvSpPr>
          <p:cNvPr id="72" name="Google Shape;72;p1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3" name="Google Shape;73;p16"/>
          <p:cNvSpPr txBox="1"/>
          <p:nvPr>
            <p:ph idx="1" type="subTitle"/>
          </p:nvPr>
        </p:nvSpPr>
        <p:spPr>
          <a:xfrm>
            <a:off x="1143000" y="2701528"/>
            <a:ext cx="6858000" cy="1241821"/>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74" name="Google Shape;74;p16"/>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5" name="Google Shape;75;p16"/>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6" name="Google Shape;76;p16"/>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7" name="Shape 77"/>
        <p:cNvGrpSpPr/>
        <p:nvPr/>
      </p:nvGrpSpPr>
      <p:grpSpPr>
        <a:xfrm>
          <a:off x="0" y="0"/>
          <a:ext cx="0" cy="0"/>
          <a:chOff x="0" y="0"/>
          <a:chExt cx="0" cy="0"/>
        </a:xfrm>
      </p:grpSpPr>
      <p:sp>
        <p:nvSpPr>
          <p:cNvPr id="78" name="Google Shape;78;p17"/>
          <p:cNvSpPr txBox="1"/>
          <p:nvPr>
            <p:ph type="title"/>
          </p:nvPr>
        </p:nvSpPr>
        <p:spPr>
          <a:xfrm>
            <a:off x="623888" y="1282304"/>
            <a:ext cx="7886700" cy="2139553"/>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9" name="Google Shape;79;p17"/>
          <p:cNvSpPr txBox="1"/>
          <p:nvPr>
            <p:ph idx="1" type="body"/>
          </p:nvPr>
        </p:nvSpPr>
        <p:spPr>
          <a:xfrm>
            <a:off x="623888" y="3442097"/>
            <a:ext cx="7886700" cy="112514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80" name="Google Shape;80;p17"/>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7"/>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2" name="Google Shape;82;p17"/>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3" name="Shape 83"/>
        <p:cNvGrpSpPr/>
        <p:nvPr/>
      </p:nvGrpSpPr>
      <p:grpSpPr>
        <a:xfrm>
          <a:off x="0" y="0"/>
          <a:ext cx="0" cy="0"/>
          <a:chOff x="0" y="0"/>
          <a:chExt cx="0" cy="0"/>
        </a:xfrm>
      </p:grpSpPr>
      <p:sp>
        <p:nvSpPr>
          <p:cNvPr id="84" name="Google Shape;84;p18"/>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5" name="Google Shape;85;p18"/>
          <p:cNvSpPr txBox="1"/>
          <p:nvPr>
            <p:ph idx="1" type="body"/>
          </p:nvPr>
        </p:nvSpPr>
        <p:spPr>
          <a:xfrm>
            <a:off x="6286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6" name="Google Shape;86;p18"/>
          <p:cNvSpPr txBox="1"/>
          <p:nvPr>
            <p:ph idx="2" type="body"/>
          </p:nvPr>
        </p:nvSpPr>
        <p:spPr>
          <a:xfrm>
            <a:off x="4629150" y="1369219"/>
            <a:ext cx="3886200" cy="3263504"/>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7" name="Google Shape;87;p18"/>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8"/>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 name="Google Shape;89;p18"/>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2" name="Google Shape;92;p19"/>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3" name="Google Shape;93;p19"/>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4" name="Google Shape;94;p19"/>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5" name="Shape 95"/>
        <p:cNvGrpSpPr/>
        <p:nvPr/>
      </p:nvGrpSpPr>
      <p:grpSpPr>
        <a:xfrm>
          <a:off x="0" y="0"/>
          <a:ext cx="0" cy="0"/>
          <a:chOff x="0" y="0"/>
          <a:chExt cx="0" cy="0"/>
        </a:xfrm>
      </p:grpSpPr>
      <p:sp>
        <p:nvSpPr>
          <p:cNvPr id="96" name="Google Shape;96;p20"/>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20"/>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 name="Google Shape;98;p20"/>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1" name="Google Shape;101;p21"/>
          <p:cNvSpPr txBox="1"/>
          <p:nvPr>
            <p:ph idx="1" type="body"/>
          </p:nvPr>
        </p:nvSpPr>
        <p:spPr>
          <a:xfrm>
            <a:off x="3887391" y="740569"/>
            <a:ext cx="4629150" cy="3655219"/>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02" name="Google Shape;102;p21"/>
          <p:cNvSpPr txBox="1"/>
          <p:nvPr>
            <p:ph idx="2"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03" name="Google Shape;103;p21"/>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4" name="Google Shape;104;p21"/>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5" name="Google Shape;105;p21"/>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629841" y="342900"/>
            <a:ext cx="2949178" cy="120015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8" name="Google Shape;108;p22"/>
          <p:cNvSpPr/>
          <p:nvPr>
            <p:ph idx="2" type="pic"/>
          </p:nvPr>
        </p:nvSpPr>
        <p:spPr>
          <a:xfrm>
            <a:off x="3887391" y="740569"/>
            <a:ext cx="4629150" cy="3655219"/>
          </a:xfrm>
          <a:prstGeom prst="rect">
            <a:avLst/>
          </a:prstGeom>
          <a:noFill/>
          <a:ln>
            <a:noFill/>
          </a:ln>
        </p:spPr>
      </p:sp>
      <p:sp>
        <p:nvSpPr>
          <p:cNvPr id="109" name="Google Shape;109;p22"/>
          <p:cNvSpPr txBox="1"/>
          <p:nvPr>
            <p:ph idx="1" type="body"/>
          </p:nvPr>
        </p:nvSpPr>
        <p:spPr>
          <a:xfrm>
            <a:off x="629841" y="1543050"/>
            <a:ext cx="2949178" cy="2858691"/>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0" name="Google Shape;110;p22"/>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1" name="Google Shape;111;p22"/>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2" name="Google Shape;112;p22"/>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5" name="Google Shape;115;p23"/>
          <p:cNvSpPr txBox="1"/>
          <p:nvPr>
            <p:ph idx="1" type="body"/>
          </p:nvPr>
        </p:nvSpPr>
        <p:spPr>
          <a:xfrm rot="5400000">
            <a:off x="2940248" y="-942379"/>
            <a:ext cx="3263504"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16" name="Google Shape;116;p2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p2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8" name="Google Shape;118;p2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5350073" y="1467445"/>
            <a:ext cx="4358879" cy="1971675"/>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1" name="Google Shape;121;p24"/>
          <p:cNvSpPr txBox="1"/>
          <p:nvPr>
            <p:ph idx="1" type="body"/>
          </p:nvPr>
        </p:nvSpPr>
        <p:spPr>
          <a:xfrm rot="5400000">
            <a:off x="1349573" y="-447080"/>
            <a:ext cx="4358879" cy="5800725"/>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2" name="Google Shape;122;p24"/>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3" name="Google Shape;123;p24"/>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4" name="Google Shape;124;p24"/>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172"/>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504"/>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courses.aalto.fi/mod/lti/view.php?id=836565" TargetMode="External"/><Relationship Id="rId4" Type="http://schemas.openxmlformats.org/officeDocument/2006/relationships/hyperlink" Target="https://mycourses.aalto.fi/mod/lti/view.php?id=836565" TargetMode="External"/><Relationship Id="rId5"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3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1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14.png"/><Relationship Id="rId7" Type="http://schemas.openxmlformats.org/officeDocument/2006/relationships/image" Target="../media/image3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45.png"/><Relationship Id="rId5" Type="http://schemas.openxmlformats.org/officeDocument/2006/relationships/image" Target="../media/image36.png"/><Relationship Id="rId6"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hyperlink" Target="https://dictionary.cambridge.org/dictionary/english/feel" TargetMode="External"/><Relationship Id="rId4" Type="http://schemas.openxmlformats.org/officeDocument/2006/relationships/hyperlink" Target="https://dictionary.cambridge.org/dictionary/english/better" TargetMode="External"/><Relationship Id="rId5" Type="http://schemas.openxmlformats.org/officeDocument/2006/relationships/hyperlink" Target="https://dictionary.cambridge.org/dictionary/english/energetic" TargetMode="External"/><Relationship Id="rId6" Type="http://schemas.openxmlformats.org/officeDocument/2006/relationships/hyperlink" Target="https://dictionary.cambridge.org/dictionary/english/feeling" TargetMode="External"/><Relationship Id="rId7" Type="http://schemas.openxmlformats.org/officeDocument/2006/relationships/hyperlink" Target="https://dictionary.cambridge.org/dictionary/english/tired" TargetMode="External"/><Relationship Id="rId8" Type="http://schemas.openxmlformats.org/officeDocument/2006/relationships/hyperlink" Target="https://dictionary.cambridge.org/dictionary/english/il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9.jp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40.jpg"/><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2.jpg"/><Relationship Id="rId4" Type="http://schemas.openxmlformats.org/officeDocument/2006/relationships/image" Target="../media/image30.jpg"/><Relationship Id="rId5" Type="http://schemas.openxmlformats.org/officeDocument/2006/relationships/image" Target="../media/image21.jpg"/><Relationship Id="rId6"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4.jpg"/><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7.jpg"/><Relationship Id="rId4" Type="http://schemas.openxmlformats.org/officeDocument/2006/relationships/image" Target="../media/image2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9.jpg"/><Relationship Id="rId4" Type="http://schemas.openxmlformats.org/officeDocument/2006/relationships/image" Target="../media/image31.jpg"/><Relationship Id="rId5" Type="http://schemas.openxmlformats.org/officeDocument/2006/relationships/image" Target="../media/image4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41.jpg"/><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2.jp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hyperlink" Target="https://www.sli.do/features-google-slides?interaction-type=V29yZENsb3Vk" TargetMode="Externa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hyperlink" Target="https://issuu.com/restorativeenvironment/docs/restorative_environment_design_book" TargetMode="External"/><Relationship Id="rId4" Type="http://schemas.openxmlformats.org/officeDocument/2006/relationships/hyperlink" Target="https://issuu.com/restorativeenvironment/docs/restorative_environment_design_boo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6.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5"/>
          <p:cNvSpPr txBox="1"/>
          <p:nvPr>
            <p:ph idx="1" type="subTitle"/>
          </p:nvPr>
        </p:nvSpPr>
        <p:spPr>
          <a:xfrm>
            <a:off x="7131925" y="2202000"/>
            <a:ext cx="1948800" cy="684300"/>
          </a:xfrm>
          <a:prstGeom prst="rect">
            <a:avLst/>
          </a:prstGeom>
        </p:spPr>
        <p:txBody>
          <a:bodyPr anchorCtr="0" anchor="t" bIns="91425" lIns="91425" spcFirstLastPara="1" rIns="91425" wrap="square" tIns="91425">
            <a:noAutofit/>
          </a:bodyPr>
          <a:lstStyle/>
          <a:p>
            <a:pPr indent="0" lvl="0" marL="0" marR="279400" rtl="0" algn="l">
              <a:lnSpc>
                <a:spcPct val="140000"/>
              </a:lnSpc>
              <a:spcBef>
                <a:spcPts val="2400"/>
              </a:spcBef>
              <a:spcAft>
                <a:spcPts val="0"/>
              </a:spcAft>
              <a:buClr>
                <a:schemeClr val="dk1"/>
              </a:buClr>
              <a:buSzPts val="1100"/>
              <a:buFont typeface="Arial"/>
              <a:buNone/>
            </a:pPr>
            <a:r>
              <a:rPr lang="en" sz="1000">
                <a:uFill>
                  <a:noFill/>
                </a:uFill>
                <a:latin typeface="Montserrat"/>
                <a:ea typeface="Montserrat"/>
                <a:cs typeface="Montserrat"/>
                <a:sym typeface="Montserrat"/>
                <a:hlinkClick r:id="rId3"/>
              </a:rPr>
              <a:t>Urban Experience 2022</a:t>
            </a:r>
            <a:endParaRPr sz="1000">
              <a:uFill>
                <a:noFill/>
              </a:uFill>
              <a:latin typeface="Montserrat"/>
              <a:ea typeface="Montserrat"/>
              <a:cs typeface="Montserrat"/>
              <a:sym typeface="Montserrat"/>
              <a:hlinkClick r:id="rId4"/>
            </a:endParaRPr>
          </a:p>
          <a:p>
            <a:pPr indent="0" lvl="0" marL="0" rtl="0" algn="l">
              <a:spcBef>
                <a:spcPts val="0"/>
              </a:spcBef>
              <a:spcAft>
                <a:spcPts val="0"/>
              </a:spcAft>
              <a:buNone/>
            </a:pPr>
            <a:r>
              <a:t/>
            </a:r>
            <a:endParaRPr sz="1300"/>
          </a:p>
        </p:txBody>
      </p:sp>
      <p:pic>
        <p:nvPicPr>
          <p:cNvPr id="130" name="Google Shape;130;p25"/>
          <p:cNvPicPr preferRelativeResize="0"/>
          <p:nvPr/>
        </p:nvPicPr>
        <p:blipFill>
          <a:blip r:embed="rId5">
            <a:alphaModFix/>
          </a:blip>
          <a:stretch>
            <a:fillRect/>
          </a:stretch>
        </p:blipFill>
        <p:spPr>
          <a:xfrm>
            <a:off x="0" y="0"/>
            <a:ext cx="6872325" cy="5143500"/>
          </a:xfrm>
          <a:prstGeom prst="rect">
            <a:avLst/>
          </a:prstGeom>
          <a:noFill/>
          <a:ln>
            <a:noFill/>
          </a:ln>
        </p:spPr>
      </p:pic>
      <p:sp>
        <p:nvSpPr>
          <p:cNvPr id="131" name="Google Shape;131;p25"/>
          <p:cNvSpPr txBox="1"/>
          <p:nvPr/>
        </p:nvSpPr>
        <p:spPr>
          <a:xfrm>
            <a:off x="3546325" y="152850"/>
            <a:ext cx="5067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2"/>
                </a:solidFill>
                <a:latin typeface="Montserrat"/>
                <a:ea typeface="Montserrat"/>
                <a:cs typeface="Montserrat"/>
                <a:sym typeface="Montserrat"/>
              </a:rPr>
              <a:t>RESTORATIVE ENVIRONMENTS</a:t>
            </a:r>
            <a:endParaRPr sz="3000">
              <a:solidFill>
                <a:schemeClr val="dk2"/>
              </a:solidFill>
            </a:endParaRPr>
          </a:p>
        </p:txBody>
      </p:sp>
      <p:sp>
        <p:nvSpPr>
          <p:cNvPr id="132" name="Google Shape;132;p25"/>
          <p:cNvSpPr txBox="1"/>
          <p:nvPr/>
        </p:nvSpPr>
        <p:spPr>
          <a:xfrm>
            <a:off x="7131925" y="2833625"/>
            <a:ext cx="3000000" cy="1877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000">
              <a:solidFill>
                <a:schemeClr val="dk2"/>
              </a:solidFill>
              <a:latin typeface="Montserrat"/>
              <a:ea typeface="Montserrat"/>
              <a:cs typeface="Montserrat"/>
              <a:sym typeface="Montserrat"/>
            </a:endParaRPr>
          </a:p>
          <a:p>
            <a:pPr indent="0" lvl="0" marL="0" rtl="0" algn="l">
              <a:spcBef>
                <a:spcPts val="0"/>
              </a:spcBef>
              <a:spcAft>
                <a:spcPts val="0"/>
              </a:spcAft>
              <a:buNone/>
            </a:pPr>
            <a:r>
              <a:rPr lang="en" sz="1000">
                <a:solidFill>
                  <a:schemeClr val="dk2"/>
                </a:solidFill>
                <a:latin typeface="Montserrat"/>
                <a:ea typeface="Montserrat"/>
                <a:cs typeface="Montserrat"/>
                <a:sym typeface="Montserrat"/>
              </a:rPr>
              <a:t>Group:</a:t>
            </a:r>
            <a:endParaRPr sz="10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1000">
              <a:solidFill>
                <a:schemeClr val="dk2"/>
              </a:solidFill>
              <a:latin typeface="Montserrat"/>
              <a:ea typeface="Montserrat"/>
              <a:cs typeface="Montserrat"/>
              <a:sym typeface="Montserrat"/>
            </a:endParaRPr>
          </a:p>
          <a:p>
            <a:pPr indent="0" lvl="0" marL="0" rtl="0" algn="l">
              <a:spcBef>
                <a:spcPts val="0"/>
              </a:spcBef>
              <a:spcAft>
                <a:spcPts val="0"/>
              </a:spcAft>
              <a:buNone/>
            </a:pPr>
            <a:r>
              <a:rPr lang="en" sz="1000">
                <a:solidFill>
                  <a:schemeClr val="dk2"/>
                </a:solidFill>
                <a:highlight>
                  <a:srgbClr val="FFFFFF"/>
                </a:highlight>
                <a:latin typeface="Montserrat"/>
                <a:ea typeface="Montserrat"/>
                <a:cs typeface="Montserrat"/>
                <a:sym typeface="Montserrat"/>
              </a:rPr>
              <a:t>Golovine, Daniel</a:t>
            </a:r>
            <a:endParaRPr sz="1000">
              <a:solidFill>
                <a:schemeClr val="dk2"/>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000">
                <a:solidFill>
                  <a:schemeClr val="dk2"/>
                </a:solidFill>
                <a:highlight>
                  <a:srgbClr val="FFFFFF"/>
                </a:highlight>
                <a:latin typeface="Montserrat"/>
                <a:ea typeface="Montserrat"/>
                <a:cs typeface="Montserrat"/>
                <a:sym typeface="Montserrat"/>
              </a:rPr>
              <a:t>Koskela, Vieno</a:t>
            </a:r>
            <a:endParaRPr sz="1000">
              <a:solidFill>
                <a:schemeClr val="dk2"/>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000">
                <a:solidFill>
                  <a:schemeClr val="dk2"/>
                </a:solidFill>
                <a:highlight>
                  <a:srgbClr val="FFFFFF"/>
                </a:highlight>
                <a:latin typeface="Montserrat"/>
                <a:ea typeface="Montserrat"/>
                <a:cs typeface="Montserrat"/>
                <a:sym typeface="Montserrat"/>
              </a:rPr>
              <a:t>Kuittinen, Fanni</a:t>
            </a:r>
            <a:endParaRPr sz="1000">
              <a:solidFill>
                <a:schemeClr val="dk2"/>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000">
                <a:solidFill>
                  <a:schemeClr val="dk2"/>
                </a:solidFill>
                <a:highlight>
                  <a:srgbClr val="FFFFFF"/>
                </a:highlight>
                <a:latin typeface="Montserrat"/>
                <a:ea typeface="Montserrat"/>
                <a:cs typeface="Montserrat"/>
                <a:sym typeface="Montserrat"/>
              </a:rPr>
              <a:t>Laczik, Dorottya</a:t>
            </a:r>
            <a:endParaRPr sz="1000">
              <a:solidFill>
                <a:schemeClr val="dk2"/>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000">
                <a:solidFill>
                  <a:schemeClr val="dk2"/>
                </a:solidFill>
                <a:highlight>
                  <a:srgbClr val="FFFFFF"/>
                </a:highlight>
                <a:latin typeface="Montserrat"/>
                <a:ea typeface="Montserrat"/>
                <a:cs typeface="Montserrat"/>
                <a:sym typeface="Montserrat"/>
              </a:rPr>
              <a:t>Lehtola, Lotta</a:t>
            </a:r>
            <a:endParaRPr sz="1000">
              <a:solidFill>
                <a:schemeClr val="dk2"/>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000">
                <a:solidFill>
                  <a:schemeClr val="dk2"/>
                </a:solidFill>
                <a:highlight>
                  <a:srgbClr val="FFFFFF"/>
                </a:highlight>
                <a:latin typeface="Montserrat"/>
                <a:ea typeface="Montserrat"/>
                <a:cs typeface="Montserrat"/>
                <a:sym typeface="Montserrat"/>
              </a:rPr>
              <a:t>Mäkiniemelä, Maija</a:t>
            </a:r>
            <a:endParaRPr sz="1000">
              <a:solidFill>
                <a:schemeClr val="dk2"/>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000">
                <a:solidFill>
                  <a:schemeClr val="dk2"/>
                </a:solidFill>
                <a:highlight>
                  <a:srgbClr val="FFFFFF"/>
                </a:highlight>
                <a:latin typeface="Montserrat"/>
                <a:ea typeface="Montserrat"/>
                <a:cs typeface="Montserrat"/>
                <a:sym typeface="Montserrat"/>
              </a:rPr>
              <a:t>Nikkinen, Juuso</a:t>
            </a:r>
            <a:endParaRPr sz="1000">
              <a:solidFill>
                <a:schemeClr val="dk2"/>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000">
                <a:solidFill>
                  <a:schemeClr val="dk2"/>
                </a:solidFill>
                <a:highlight>
                  <a:srgbClr val="FFFFFF"/>
                </a:highlight>
                <a:latin typeface="Montserrat"/>
                <a:ea typeface="Montserrat"/>
                <a:cs typeface="Montserrat"/>
                <a:sym typeface="Montserrat"/>
              </a:rPr>
              <a:t>Stevens, Emily</a:t>
            </a:r>
            <a:r>
              <a:rPr lang="en" sz="1000">
                <a:solidFill>
                  <a:schemeClr val="dk2"/>
                </a:solidFill>
                <a:latin typeface="Montserrat"/>
                <a:ea typeface="Montserrat"/>
                <a:cs typeface="Montserrat"/>
                <a:sym typeface="Montserrat"/>
              </a:rPr>
              <a:t> </a:t>
            </a:r>
            <a:endParaRPr sz="1000">
              <a:solidFill>
                <a:schemeClr val="dk2"/>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4"/>
          <p:cNvSpPr txBox="1"/>
          <p:nvPr/>
        </p:nvSpPr>
        <p:spPr>
          <a:xfrm>
            <a:off x="291750" y="214950"/>
            <a:ext cx="73452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1900"/>
          </a:p>
        </p:txBody>
      </p:sp>
      <p:pic>
        <p:nvPicPr>
          <p:cNvPr id="199" name="Google Shape;199;p34"/>
          <p:cNvPicPr preferRelativeResize="0"/>
          <p:nvPr/>
        </p:nvPicPr>
        <p:blipFill>
          <a:blip r:embed="rId3">
            <a:alphaModFix/>
          </a:blip>
          <a:stretch>
            <a:fillRect/>
          </a:stretch>
        </p:blipFill>
        <p:spPr>
          <a:xfrm>
            <a:off x="0" y="-90475"/>
            <a:ext cx="9144001" cy="5233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5"/>
          <p:cNvSpPr txBox="1"/>
          <p:nvPr>
            <p:ph idx="1" type="body"/>
          </p:nvPr>
        </p:nvSpPr>
        <p:spPr>
          <a:xfrm>
            <a:off x="6756675" y="4497000"/>
            <a:ext cx="20319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1500"/>
              <a:t>Compatibility</a:t>
            </a:r>
            <a:endParaRPr b="1" sz="1500"/>
          </a:p>
        </p:txBody>
      </p:sp>
      <p:sp>
        <p:nvSpPr>
          <p:cNvPr id="205" name="Google Shape;205;p35"/>
          <p:cNvSpPr txBox="1"/>
          <p:nvPr>
            <p:ph idx="1" type="body"/>
          </p:nvPr>
        </p:nvSpPr>
        <p:spPr>
          <a:xfrm>
            <a:off x="4625425" y="4497000"/>
            <a:ext cx="16725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1500"/>
              <a:t>Being Away</a:t>
            </a:r>
            <a:endParaRPr b="1" sz="1500"/>
          </a:p>
        </p:txBody>
      </p:sp>
      <p:sp>
        <p:nvSpPr>
          <p:cNvPr id="206" name="Google Shape;206;p35"/>
          <p:cNvSpPr txBox="1"/>
          <p:nvPr>
            <p:ph idx="1" type="body"/>
          </p:nvPr>
        </p:nvSpPr>
        <p:spPr>
          <a:xfrm>
            <a:off x="2819675" y="4497000"/>
            <a:ext cx="13914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1500"/>
              <a:t>Extent</a:t>
            </a:r>
            <a:endParaRPr b="1" sz="1500"/>
          </a:p>
        </p:txBody>
      </p:sp>
      <p:sp>
        <p:nvSpPr>
          <p:cNvPr id="207" name="Google Shape;207;p35"/>
          <p:cNvSpPr txBox="1"/>
          <p:nvPr>
            <p:ph idx="1" type="body"/>
          </p:nvPr>
        </p:nvSpPr>
        <p:spPr>
          <a:xfrm>
            <a:off x="525475" y="4497000"/>
            <a:ext cx="16209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1500"/>
              <a:t>Fascination</a:t>
            </a:r>
            <a:endParaRPr b="1" sz="1500"/>
          </a:p>
        </p:txBody>
      </p:sp>
      <p:pic>
        <p:nvPicPr>
          <p:cNvPr id="208" name="Google Shape;208;p35"/>
          <p:cNvPicPr preferRelativeResize="0"/>
          <p:nvPr/>
        </p:nvPicPr>
        <p:blipFill>
          <a:blip r:embed="rId3">
            <a:alphaModFix/>
          </a:blip>
          <a:stretch>
            <a:fillRect/>
          </a:stretch>
        </p:blipFill>
        <p:spPr>
          <a:xfrm>
            <a:off x="3274663" y="4166600"/>
            <a:ext cx="481424" cy="481424"/>
          </a:xfrm>
          <a:prstGeom prst="rect">
            <a:avLst/>
          </a:prstGeom>
          <a:noFill/>
          <a:ln>
            <a:noFill/>
          </a:ln>
        </p:spPr>
      </p:pic>
      <p:pic>
        <p:nvPicPr>
          <p:cNvPr id="209" name="Google Shape;209;p35"/>
          <p:cNvPicPr preferRelativeResize="0"/>
          <p:nvPr/>
        </p:nvPicPr>
        <p:blipFill>
          <a:blip r:embed="rId4">
            <a:alphaModFix/>
          </a:blip>
          <a:stretch>
            <a:fillRect/>
          </a:stretch>
        </p:blipFill>
        <p:spPr>
          <a:xfrm>
            <a:off x="7531913" y="4166600"/>
            <a:ext cx="481424" cy="481424"/>
          </a:xfrm>
          <a:prstGeom prst="rect">
            <a:avLst/>
          </a:prstGeom>
          <a:noFill/>
          <a:ln>
            <a:noFill/>
          </a:ln>
        </p:spPr>
      </p:pic>
      <p:pic>
        <p:nvPicPr>
          <p:cNvPr id="210" name="Google Shape;210;p35"/>
          <p:cNvPicPr preferRelativeResize="0"/>
          <p:nvPr/>
        </p:nvPicPr>
        <p:blipFill>
          <a:blip r:embed="rId5">
            <a:alphaModFix/>
          </a:blip>
          <a:stretch>
            <a:fillRect/>
          </a:stretch>
        </p:blipFill>
        <p:spPr>
          <a:xfrm>
            <a:off x="5220962" y="4166600"/>
            <a:ext cx="481424" cy="481424"/>
          </a:xfrm>
          <a:prstGeom prst="rect">
            <a:avLst/>
          </a:prstGeom>
          <a:noFill/>
          <a:ln>
            <a:noFill/>
          </a:ln>
        </p:spPr>
      </p:pic>
      <p:pic>
        <p:nvPicPr>
          <p:cNvPr id="211" name="Google Shape;211;p35"/>
          <p:cNvPicPr preferRelativeResize="0"/>
          <p:nvPr/>
        </p:nvPicPr>
        <p:blipFill>
          <a:blip r:embed="rId6">
            <a:alphaModFix/>
          </a:blip>
          <a:stretch>
            <a:fillRect/>
          </a:stretch>
        </p:blipFill>
        <p:spPr>
          <a:xfrm>
            <a:off x="1095213" y="4166600"/>
            <a:ext cx="481424" cy="481424"/>
          </a:xfrm>
          <a:prstGeom prst="rect">
            <a:avLst/>
          </a:prstGeom>
          <a:noFill/>
          <a:ln>
            <a:noFill/>
          </a:ln>
        </p:spPr>
      </p:pic>
      <p:sp>
        <p:nvSpPr>
          <p:cNvPr id="212" name="Google Shape;212;p35"/>
          <p:cNvSpPr txBox="1"/>
          <p:nvPr>
            <p:ph idx="1" type="body"/>
          </p:nvPr>
        </p:nvSpPr>
        <p:spPr>
          <a:xfrm>
            <a:off x="1367700" y="1739338"/>
            <a:ext cx="6408600" cy="894300"/>
          </a:xfrm>
          <a:prstGeom prst="rect">
            <a:avLst/>
          </a:prstGeom>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b="1" lang="en" sz="2200">
                <a:solidFill>
                  <a:schemeClr val="dk1"/>
                </a:solidFill>
              </a:rPr>
              <a:t>Attention Restoration Theory (ART)</a:t>
            </a:r>
            <a:endParaRPr b="1" sz="2200">
              <a:solidFill>
                <a:schemeClr val="dk1"/>
              </a:solidFill>
            </a:endParaRPr>
          </a:p>
          <a:p>
            <a:pPr indent="0" lvl="0" marL="0" rtl="0" algn="ctr">
              <a:lnSpc>
                <a:spcPct val="90000"/>
              </a:lnSpc>
              <a:spcBef>
                <a:spcPts val="0"/>
              </a:spcBef>
              <a:spcAft>
                <a:spcPts val="0"/>
              </a:spcAft>
              <a:buNone/>
            </a:pPr>
            <a:r>
              <a:t/>
            </a:r>
            <a:endParaRPr b="1" sz="2200">
              <a:solidFill>
                <a:schemeClr val="dk1"/>
              </a:solidFill>
            </a:endParaRPr>
          </a:p>
          <a:p>
            <a:pPr indent="0" lvl="0" marL="0" rtl="0" algn="ctr">
              <a:lnSpc>
                <a:spcPct val="90000"/>
              </a:lnSpc>
              <a:spcBef>
                <a:spcPts val="0"/>
              </a:spcBef>
              <a:spcAft>
                <a:spcPts val="0"/>
              </a:spcAft>
              <a:buNone/>
            </a:pPr>
            <a:r>
              <a:rPr b="1" lang="en">
                <a:solidFill>
                  <a:schemeClr val="dk1"/>
                </a:solidFill>
              </a:rPr>
              <a:t>Qualities</a:t>
            </a:r>
            <a:endParaRPr b="1">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6"/>
          <p:cNvSpPr txBox="1"/>
          <p:nvPr>
            <p:ph idx="1" type="body"/>
          </p:nvPr>
        </p:nvSpPr>
        <p:spPr>
          <a:xfrm>
            <a:off x="6756675" y="4497000"/>
            <a:ext cx="20319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800">
                <a:solidFill>
                  <a:srgbClr val="B7B7B7"/>
                </a:solidFill>
              </a:rPr>
              <a:t>Compatibility</a:t>
            </a:r>
            <a:endParaRPr sz="800">
              <a:solidFill>
                <a:srgbClr val="B7B7B7"/>
              </a:solidFill>
            </a:endParaRPr>
          </a:p>
        </p:txBody>
      </p:sp>
      <p:sp>
        <p:nvSpPr>
          <p:cNvPr id="218" name="Google Shape;218;p36"/>
          <p:cNvSpPr txBox="1"/>
          <p:nvPr>
            <p:ph idx="1" type="body"/>
          </p:nvPr>
        </p:nvSpPr>
        <p:spPr>
          <a:xfrm>
            <a:off x="4625425" y="4497000"/>
            <a:ext cx="16725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800">
                <a:solidFill>
                  <a:srgbClr val="B7B7B7"/>
                </a:solidFill>
              </a:rPr>
              <a:t>Being Away</a:t>
            </a:r>
            <a:endParaRPr sz="800">
              <a:solidFill>
                <a:srgbClr val="B7B7B7"/>
              </a:solidFill>
            </a:endParaRPr>
          </a:p>
        </p:txBody>
      </p:sp>
      <p:sp>
        <p:nvSpPr>
          <p:cNvPr id="219" name="Google Shape;219;p36"/>
          <p:cNvSpPr txBox="1"/>
          <p:nvPr>
            <p:ph idx="1" type="body"/>
          </p:nvPr>
        </p:nvSpPr>
        <p:spPr>
          <a:xfrm>
            <a:off x="2819675" y="4497000"/>
            <a:ext cx="13914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800">
                <a:solidFill>
                  <a:srgbClr val="B7B7B7"/>
                </a:solidFill>
              </a:rPr>
              <a:t>Extent</a:t>
            </a:r>
            <a:endParaRPr sz="800">
              <a:solidFill>
                <a:srgbClr val="B7B7B7"/>
              </a:solidFill>
            </a:endParaRPr>
          </a:p>
        </p:txBody>
      </p:sp>
      <p:sp>
        <p:nvSpPr>
          <p:cNvPr id="220" name="Google Shape;220;p36"/>
          <p:cNvSpPr txBox="1"/>
          <p:nvPr>
            <p:ph idx="1" type="body"/>
          </p:nvPr>
        </p:nvSpPr>
        <p:spPr>
          <a:xfrm>
            <a:off x="525475" y="4497000"/>
            <a:ext cx="16209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1500"/>
              <a:t>Fascination</a:t>
            </a:r>
            <a:endParaRPr b="1" sz="1500"/>
          </a:p>
        </p:txBody>
      </p:sp>
      <p:pic>
        <p:nvPicPr>
          <p:cNvPr id="221" name="Google Shape;221;p36"/>
          <p:cNvPicPr preferRelativeResize="0"/>
          <p:nvPr/>
        </p:nvPicPr>
        <p:blipFill>
          <a:blip r:embed="rId3">
            <a:alphaModFix amt="40000"/>
          </a:blip>
          <a:stretch>
            <a:fillRect/>
          </a:stretch>
        </p:blipFill>
        <p:spPr>
          <a:xfrm>
            <a:off x="3274663" y="4166600"/>
            <a:ext cx="481424" cy="481424"/>
          </a:xfrm>
          <a:prstGeom prst="rect">
            <a:avLst/>
          </a:prstGeom>
          <a:noFill/>
          <a:ln>
            <a:noFill/>
          </a:ln>
        </p:spPr>
      </p:pic>
      <p:pic>
        <p:nvPicPr>
          <p:cNvPr id="222" name="Google Shape;222;p36"/>
          <p:cNvPicPr preferRelativeResize="0"/>
          <p:nvPr/>
        </p:nvPicPr>
        <p:blipFill>
          <a:blip r:embed="rId4">
            <a:alphaModFix amt="40000"/>
          </a:blip>
          <a:stretch>
            <a:fillRect/>
          </a:stretch>
        </p:blipFill>
        <p:spPr>
          <a:xfrm>
            <a:off x="7531913" y="4166600"/>
            <a:ext cx="481424" cy="481424"/>
          </a:xfrm>
          <a:prstGeom prst="rect">
            <a:avLst/>
          </a:prstGeom>
          <a:noFill/>
          <a:ln>
            <a:noFill/>
          </a:ln>
        </p:spPr>
      </p:pic>
      <p:pic>
        <p:nvPicPr>
          <p:cNvPr id="223" name="Google Shape;223;p36"/>
          <p:cNvPicPr preferRelativeResize="0"/>
          <p:nvPr/>
        </p:nvPicPr>
        <p:blipFill>
          <a:blip r:embed="rId5">
            <a:alphaModFix amt="40000"/>
          </a:blip>
          <a:stretch>
            <a:fillRect/>
          </a:stretch>
        </p:blipFill>
        <p:spPr>
          <a:xfrm>
            <a:off x="5220962" y="4166600"/>
            <a:ext cx="481424" cy="481424"/>
          </a:xfrm>
          <a:prstGeom prst="rect">
            <a:avLst/>
          </a:prstGeom>
          <a:noFill/>
          <a:ln>
            <a:noFill/>
          </a:ln>
        </p:spPr>
      </p:pic>
      <p:pic>
        <p:nvPicPr>
          <p:cNvPr id="224" name="Google Shape;224;p36"/>
          <p:cNvPicPr preferRelativeResize="0"/>
          <p:nvPr/>
        </p:nvPicPr>
        <p:blipFill>
          <a:blip r:embed="rId6">
            <a:alphaModFix/>
          </a:blip>
          <a:stretch>
            <a:fillRect/>
          </a:stretch>
        </p:blipFill>
        <p:spPr>
          <a:xfrm>
            <a:off x="1095213" y="4166600"/>
            <a:ext cx="481424" cy="481424"/>
          </a:xfrm>
          <a:prstGeom prst="rect">
            <a:avLst/>
          </a:prstGeom>
          <a:noFill/>
          <a:ln>
            <a:noFill/>
          </a:ln>
        </p:spPr>
      </p:pic>
      <p:pic>
        <p:nvPicPr>
          <p:cNvPr id="225" name="Google Shape;225;p36"/>
          <p:cNvPicPr preferRelativeResize="0"/>
          <p:nvPr/>
        </p:nvPicPr>
        <p:blipFill>
          <a:blip r:embed="rId7">
            <a:alphaModFix/>
          </a:blip>
          <a:stretch>
            <a:fillRect/>
          </a:stretch>
        </p:blipFill>
        <p:spPr>
          <a:xfrm>
            <a:off x="2031500" y="492802"/>
            <a:ext cx="5081025" cy="338737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7"/>
          <p:cNvSpPr txBox="1"/>
          <p:nvPr>
            <p:ph idx="1" type="body"/>
          </p:nvPr>
        </p:nvSpPr>
        <p:spPr>
          <a:xfrm>
            <a:off x="6756675" y="4497000"/>
            <a:ext cx="20319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800">
                <a:solidFill>
                  <a:srgbClr val="B7B7B7"/>
                </a:solidFill>
              </a:rPr>
              <a:t>Compatibility</a:t>
            </a:r>
            <a:endParaRPr sz="800">
              <a:solidFill>
                <a:srgbClr val="B7B7B7"/>
              </a:solidFill>
            </a:endParaRPr>
          </a:p>
        </p:txBody>
      </p:sp>
      <p:sp>
        <p:nvSpPr>
          <p:cNvPr id="231" name="Google Shape;231;p37"/>
          <p:cNvSpPr txBox="1"/>
          <p:nvPr>
            <p:ph idx="1" type="body"/>
          </p:nvPr>
        </p:nvSpPr>
        <p:spPr>
          <a:xfrm>
            <a:off x="4625425" y="4497000"/>
            <a:ext cx="16725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800">
                <a:solidFill>
                  <a:srgbClr val="B7B7B7"/>
                </a:solidFill>
              </a:rPr>
              <a:t>Being Away</a:t>
            </a:r>
            <a:endParaRPr sz="800">
              <a:solidFill>
                <a:srgbClr val="B7B7B7"/>
              </a:solidFill>
            </a:endParaRPr>
          </a:p>
        </p:txBody>
      </p:sp>
      <p:sp>
        <p:nvSpPr>
          <p:cNvPr id="232" name="Google Shape;232;p37"/>
          <p:cNvSpPr txBox="1"/>
          <p:nvPr>
            <p:ph idx="1" type="body"/>
          </p:nvPr>
        </p:nvSpPr>
        <p:spPr>
          <a:xfrm>
            <a:off x="2819675" y="4497000"/>
            <a:ext cx="13914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1500"/>
              <a:t>Extent</a:t>
            </a:r>
            <a:endParaRPr b="1" sz="1500"/>
          </a:p>
        </p:txBody>
      </p:sp>
      <p:sp>
        <p:nvSpPr>
          <p:cNvPr id="233" name="Google Shape;233;p37"/>
          <p:cNvSpPr txBox="1"/>
          <p:nvPr>
            <p:ph idx="1" type="body"/>
          </p:nvPr>
        </p:nvSpPr>
        <p:spPr>
          <a:xfrm>
            <a:off x="525475" y="4497000"/>
            <a:ext cx="16209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800">
                <a:solidFill>
                  <a:srgbClr val="B7B7B7"/>
                </a:solidFill>
              </a:rPr>
              <a:t>Fascination</a:t>
            </a:r>
            <a:endParaRPr sz="800">
              <a:solidFill>
                <a:srgbClr val="B7B7B7"/>
              </a:solidFill>
            </a:endParaRPr>
          </a:p>
        </p:txBody>
      </p:sp>
      <p:pic>
        <p:nvPicPr>
          <p:cNvPr id="234" name="Google Shape;234;p37"/>
          <p:cNvPicPr preferRelativeResize="0"/>
          <p:nvPr/>
        </p:nvPicPr>
        <p:blipFill>
          <a:blip r:embed="rId3">
            <a:alphaModFix/>
          </a:blip>
          <a:stretch>
            <a:fillRect/>
          </a:stretch>
        </p:blipFill>
        <p:spPr>
          <a:xfrm>
            <a:off x="3274663" y="4166600"/>
            <a:ext cx="481424" cy="481424"/>
          </a:xfrm>
          <a:prstGeom prst="rect">
            <a:avLst/>
          </a:prstGeom>
          <a:noFill/>
          <a:ln>
            <a:noFill/>
          </a:ln>
        </p:spPr>
      </p:pic>
      <p:pic>
        <p:nvPicPr>
          <p:cNvPr id="235" name="Google Shape;235;p37"/>
          <p:cNvPicPr preferRelativeResize="0"/>
          <p:nvPr/>
        </p:nvPicPr>
        <p:blipFill>
          <a:blip r:embed="rId4">
            <a:alphaModFix amt="40000"/>
          </a:blip>
          <a:stretch>
            <a:fillRect/>
          </a:stretch>
        </p:blipFill>
        <p:spPr>
          <a:xfrm>
            <a:off x="7531913" y="4166600"/>
            <a:ext cx="481424" cy="481424"/>
          </a:xfrm>
          <a:prstGeom prst="rect">
            <a:avLst/>
          </a:prstGeom>
          <a:noFill/>
          <a:ln>
            <a:noFill/>
          </a:ln>
        </p:spPr>
      </p:pic>
      <p:pic>
        <p:nvPicPr>
          <p:cNvPr id="236" name="Google Shape;236;p37"/>
          <p:cNvPicPr preferRelativeResize="0"/>
          <p:nvPr/>
        </p:nvPicPr>
        <p:blipFill>
          <a:blip r:embed="rId5">
            <a:alphaModFix amt="40000"/>
          </a:blip>
          <a:stretch>
            <a:fillRect/>
          </a:stretch>
        </p:blipFill>
        <p:spPr>
          <a:xfrm>
            <a:off x="5220962" y="4166600"/>
            <a:ext cx="481424" cy="481424"/>
          </a:xfrm>
          <a:prstGeom prst="rect">
            <a:avLst/>
          </a:prstGeom>
          <a:noFill/>
          <a:ln>
            <a:noFill/>
          </a:ln>
        </p:spPr>
      </p:pic>
      <p:pic>
        <p:nvPicPr>
          <p:cNvPr id="237" name="Google Shape;237;p37"/>
          <p:cNvPicPr preferRelativeResize="0"/>
          <p:nvPr/>
        </p:nvPicPr>
        <p:blipFill>
          <a:blip r:embed="rId6">
            <a:alphaModFix amt="40000"/>
          </a:blip>
          <a:stretch>
            <a:fillRect/>
          </a:stretch>
        </p:blipFill>
        <p:spPr>
          <a:xfrm>
            <a:off x="1095213" y="4166600"/>
            <a:ext cx="481424" cy="481424"/>
          </a:xfrm>
          <a:prstGeom prst="rect">
            <a:avLst/>
          </a:prstGeom>
          <a:noFill/>
          <a:ln>
            <a:noFill/>
          </a:ln>
        </p:spPr>
      </p:pic>
      <p:pic>
        <p:nvPicPr>
          <p:cNvPr id="238" name="Google Shape;238;p37"/>
          <p:cNvPicPr preferRelativeResize="0"/>
          <p:nvPr/>
        </p:nvPicPr>
        <p:blipFill>
          <a:blip r:embed="rId7">
            <a:alphaModFix/>
          </a:blip>
          <a:stretch>
            <a:fillRect/>
          </a:stretch>
        </p:blipFill>
        <p:spPr>
          <a:xfrm>
            <a:off x="2031500" y="492800"/>
            <a:ext cx="5081025" cy="33873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8"/>
          <p:cNvSpPr txBox="1"/>
          <p:nvPr>
            <p:ph idx="1" type="body"/>
          </p:nvPr>
        </p:nvSpPr>
        <p:spPr>
          <a:xfrm>
            <a:off x="6756675" y="4497000"/>
            <a:ext cx="20319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800">
                <a:solidFill>
                  <a:srgbClr val="B7B7B7"/>
                </a:solidFill>
              </a:rPr>
              <a:t>Compatibility</a:t>
            </a:r>
            <a:endParaRPr sz="800">
              <a:solidFill>
                <a:srgbClr val="B7B7B7"/>
              </a:solidFill>
            </a:endParaRPr>
          </a:p>
        </p:txBody>
      </p:sp>
      <p:sp>
        <p:nvSpPr>
          <p:cNvPr id="244" name="Google Shape;244;p38"/>
          <p:cNvSpPr txBox="1"/>
          <p:nvPr>
            <p:ph idx="1" type="body"/>
          </p:nvPr>
        </p:nvSpPr>
        <p:spPr>
          <a:xfrm>
            <a:off x="4625425" y="4497000"/>
            <a:ext cx="16725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1500"/>
              <a:t>Being Away</a:t>
            </a:r>
            <a:endParaRPr b="1" sz="1500"/>
          </a:p>
        </p:txBody>
      </p:sp>
      <p:sp>
        <p:nvSpPr>
          <p:cNvPr id="245" name="Google Shape;245;p38"/>
          <p:cNvSpPr txBox="1"/>
          <p:nvPr>
            <p:ph idx="1" type="body"/>
          </p:nvPr>
        </p:nvSpPr>
        <p:spPr>
          <a:xfrm>
            <a:off x="2819675" y="4497000"/>
            <a:ext cx="13914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800">
                <a:solidFill>
                  <a:srgbClr val="B7B7B7"/>
                </a:solidFill>
              </a:rPr>
              <a:t>Extent</a:t>
            </a:r>
            <a:endParaRPr sz="800">
              <a:solidFill>
                <a:srgbClr val="B7B7B7"/>
              </a:solidFill>
            </a:endParaRPr>
          </a:p>
        </p:txBody>
      </p:sp>
      <p:sp>
        <p:nvSpPr>
          <p:cNvPr id="246" name="Google Shape;246;p38"/>
          <p:cNvSpPr txBox="1"/>
          <p:nvPr>
            <p:ph idx="1" type="body"/>
          </p:nvPr>
        </p:nvSpPr>
        <p:spPr>
          <a:xfrm>
            <a:off x="525475" y="4497000"/>
            <a:ext cx="16209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800">
                <a:solidFill>
                  <a:srgbClr val="B7B7B7"/>
                </a:solidFill>
              </a:rPr>
              <a:t>Fascination</a:t>
            </a:r>
            <a:endParaRPr sz="800">
              <a:solidFill>
                <a:srgbClr val="B7B7B7"/>
              </a:solidFill>
            </a:endParaRPr>
          </a:p>
        </p:txBody>
      </p:sp>
      <p:pic>
        <p:nvPicPr>
          <p:cNvPr id="247" name="Google Shape;247;p38"/>
          <p:cNvPicPr preferRelativeResize="0"/>
          <p:nvPr/>
        </p:nvPicPr>
        <p:blipFill>
          <a:blip r:embed="rId3">
            <a:alphaModFix amt="40000"/>
          </a:blip>
          <a:stretch>
            <a:fillRect/>
          </a:stretch>
        </p:blipFill>
        <p:spPr>
          <a:xfrm>
            <a:off x="3274663" y="4166600"/>
            <a:ext cx="481424" cy="481424"/>
          </a:xfrm>
          <a:prstGeom prst="rect">
            <a:avLst/>
          </a:prstGeom>
          <a:noFill/>
          <a:ln>
            <a:noFill/>
          </a:ln>
        </p:spPr>
      </p:pic>
      <p:pic>
        <p:nvPicPr>
          <p:cNvPr id="248" name="Google Shape;248;p38"/>
          <p:cNvPicPr preferRelativeResize="0"/>
          <p:nvPr/>
        </p:nvPicPr>
        <p:blipFill>
          <a:blip r:embed="rId4">
            <a:alphaModFix amt="40000"/>
          </a:blip>
          <a:stretch>
            <a:fillRect/>
          </a:stretch>
        </p:blipFill>
        <p:spPr>
          <a:xfrm>
            <a:off x="7531913" y="4166600"/>
            <a:ext cx="481424" cy="481424"/>
          </a:xfrm>
          <a:prstGeom prst="rect">
            <a:avLst/>
          </a:prstGeom>
          <a:noFill/>
          <a:ln>
            <a:noFill/>
          </a:ln>
        </p:spPr>
      </p:pic>
      <p:pic>
        <p:nvPicPr>
          <p:cNvPr id="249" name="Google Shape;249;p38"/>
          <p:cNvPicPr preferRelativeResize="0"/>
          <p:nvPr/>
        </p:nvPicPr>
        <p:blipFill>
          <a:blip r:embed="rId5">
            <a:alphaModFix/>
          </a:blip>
          <a:stretch>
            <a:fillRect/>
          </a:stretch>
        </p:blipFill>
        <p:spPr>
          <a:xfrm>
            <a:off x="5220962" y="4166600"/>
            <a:ext cx="481424" cy="481424"/>
          </a:xfrm>
          <a:prstGeom prst="rect">
            <a:avLst/>
          </a:prstGeom>
          <a:noFill/>
          <a:ln>
            <a:noFill/>
          </a:ln>
        </p:spPr>
      </p:pic>
      <p:pic>
        <p:nvPicPr>
          <p:cNvPr id="250" name="Google Shape;250;p38"/>
          <p:cNvPicPr preferRelativeResize="0"/>
          <p:nvPr/>
        </p:nvPicPr>
        <p:blipFill>
          <a:blip r:embed="rId6">
            <a:alphaModFix amt="40000"/>
          </a:blip>
          <a:stretch>
            <a:fillRect/>
          </a:stretch>
        </p:blipFill>
        <p:spPr>
          <a:xfrm>
            <a:off x="1095213" y="4166600"/>
            <a:ext cx="481424" cy="481424"/>
          </a:xfrm>
          <a:prstGeom prst="rect">
            <a:avLst/>
          </a:prstGeom>
          <a:noFill/>
          <a:ln>
            <a:noFill/>
          </a:ln>
        </p:spPr>
      </p:pic>
      <p:pic>
        <p:nvPicPr>
          <p:cNvPr id="251" name="Google Shape;251;p38"/>
          <p:cNvPicPr preferRelativeResize="0"/>
          <p:nvPr/>
        </p:nvPicPr>
        <p:blipFill>
          <a:blip r:embed="rId7">
            <a:alphaModFix/>
          </a:blip>
          <a:stretch>
            <a:fillRect/>
          </a:stretch>
        </p:blipFill>
        <p:spPr>
          <a:xfrm>
            <a:off x="2031488" y="492825"/>
            <a:ext cx="5081025" cy="3387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39"/>
          <p:cNvSpPr txBox="1"/>
          <p:nvPr>
            <p:ph idx="1" type="body"/>
          </p:nvPr>
        </p:nvSpPr>
        <p:spPr>
          <a:xfrm>
            <a:off x="6756675" y="4497000"/>
            <a:ext cx="20319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1500"/>
              <a:t>Compatibility</a:t>
            </a:r>
            <a:endParaRPr b="1" sz="1500"/>
          </a:p>
        </p:txBody>
      </p:sp>
      <p:sp>
        <p:nvSpPr>
          <p:cNvPr id="257" name="Google Shape;257;p39"/>
          <p:cNvSpPr txBox="1"/>
          <p:nvPr>
            <p:ph idx="1" type="body"/>
          </p:nvPr>
        </p:nvSpPr>
        <p:spPr>
          <a:xfrm>
            <a:off x="4625425" y="4497000"/>
            <a:ext cx="16725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800">
                <a:solidFill>
                  <a:srgbClr val="B7B7B7"/>
                </a:solidFill>
              </a:rPr>
              <a:t>Being Away</a:t>
            </a:r>
            <a:endParaRPr sz="800">
              <a:solidFill>
                <a:srgbClr val="B7B7B7"/>
              </a:solidFill>
            </a:endParaRPr>
          </a:p>
        </p:txBody>
      </p:sp>
      <p:sp>
        <p:nvSpPr>
          <p:cNvPr id="258" name="Google Shape;258;p39"/>
          <p:cNvSpPr txBox="1"/>
          <p:nvPr>
            <p:ph idx="1" type="body"/>
          </p:nvPr>
        </p:nvSpPr>
        <p:spPr>
          <a:xfrm>
            <a:off x="2819675" y="4497000"/>
            <a:ext cx="13914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800">
                <a:solidFill>
                  <a:srgbClr val="B7B7B7"/>
                </a:solidFill>
              </a:rPr>
              <a:t>Extent</a:t>
            </a:r>
            <a:endParaRPr sz="800">
              <a:solidFill>
                <a:srgbClr val="B7B7B7"/>
              </a:solidFill>
            </a:endParaRPr>
          </a:p>
        </p:txBody>
      </p:sp>
      <p:sp>
        <p:nvSpPr>
          <p:cNvPr id="259" name="Google Shape;259;p39"/>
          <p:cNvSpPr txBox="1"/>
          <p:nvPr>
            <p:ph idx="1" type="body"/>
          </p:nvPr>
        </p:nvSpPr>
        <p:spPr>
          <a:xfrm>
            <a:off x="525475" y="4497000"/>
            <a:ext cx="1620900" cy="6465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800">
                <a:solidFill>
                  <a:srgbClr val="B7B7B7"/>
                </a:solidFill>
              </a:rPr>
              <a:t>Fascination</a:t>
            </a:r>
            <a:endParaRPr sz="800">
              <a:solidFill>
                <a:srgbClr val="B7B7B7"/>
              </a:solidFill>
            </a:endParaRPr>
          </a:p>
        </p:txBody>
      </p:sp>
      <p:pic>
        <p:nvPicPr>
          <p:cNvPr id="260" name="Google Shape;260;p39"/>
          <p:cNvPicPr preferRelativeResize="0"/>
          <p:nvPr/>
        </p:nvPicPr>
        <p:blipFill>
          <a:blip r:embed="rId3">
            <a:alphaModFix amt="40000"/>
          </a:blip>
          <a:stretch>
            <a:fillRect/>
          </a:stretch>
        </p:blipFill>
        <p:spPr>
          <a:xfrm>
            <a:off x="3274663" y="4166600"/>
            <a:ext cx="481424" cy="481424"/>
          </a:xfrm>
          <a:prstGeom prst="rect">
            <a:avLst/>
          </a:prstGeom>
          <a:noFill/>
          <a:ln>
            <a:noFill/>
          </a:ln>
        </p:spPr>
      </p:pic>
      <p:pic>
        <p:nvPicPr>
          <p:cNvPr id="261" name="Google Shape;261;p39"/>
          <p:cNvPicPr preferRelativeResize="0"/>
          <p:nvPr/>
        </p:nvPicPr>
        <p:blipFill>
          <a:blip r:embed="rId4">
            <a:alphaModFix/>
          </a:blip>
          <a:stretch>
            <a:fillRect/>
          </a:stretch>
        </p:blipFill>
        <p:spPr>
          <a:xfrm>
            <a:off x="7531913" y="4166600"/>
            <a:ext cx="481424" cy="481424"/>
          </a:xfrm>
          <a:prstGeom prst="rect">
            <a:avLst/>
          </a:prstGeom>
          <a:noFill/>
          <a:ln>
            <a:noFill/>
          </a:ln>
        </p:spPr>
      </p:pic>
      <p:pic>
        <p:nvPicPr>
          <p:cNvPr id="262" name="Google Shape;262;p39"/>
          <p:cNvPicPr preferRelativeResize="0"/>
          <p:nvPr/>
        </p:nvPicPr>
        <p:blipFill>
          <a:blip r:embed="rId5">
            <a:alphaModFix amt="40000"/>
          </a:blip>
          <a:stretch>
            <a:fillRect/>
          </a:stretch>
        </p:blipFill>
        <p:spPr>
          <a:xfrm>
            <a:off x="5220962" y="4166600"/>
            <a:ext cx="481424" cy="481424"/>
          </a:xfrm>
          <a:prstGeom prst="rect">
            <a:avLst/>
          </a:prstGeom>
          <a:noFill/>
          <a:ln>
            <a:noFill/>
          </a:ln>
        </p:spPr>
      </p:pic>
      <p:pic>
        <p:nvPicPr>
          <p:cNvPr id="263" name="Google Shape;263;p39"/>
          <p:cNvPicPr preferRelativeResize="0"/>
          <p:nvPr/>
        </p:nvPicPr>
        <p:blipFill>
          <a:blip r:embed="rId6">
            <a:alphaModFix amt="40000"/>
          </a:blip>
          <a:stretch>
            <a:fillRect/>
          </a:stretch>
        </p:blipFill>
        <p:spPr>
          <a:xfrm>
            <a:off x="1095213" y="4166600"/>
            <a:ext cx="481424" cy="481424"/>
          </a:xfrm>
          <a:prstGeom prst="rect">
            <a:avLst/>
          </a:prstGeom>
          <a:noFill/>
          <a:ln>
            <a:noFill/>
          </a:ln>
        </p:spPr>
      </p:pic>
      <p:pic>
        <p:nvPicPr>
          <p:cNvPr id="264" name="Google Shape;264;p39"/>
          <p:cNvPicPr preferRelativeResize="0"/>
          <p:nvPr/>
        </p:nvPicPr>
        <p:blipFill>
          <a:blip r:embed="rId7">
            <a:alphaModFix/>
          </a:blip>
          <a:stretch>
            <a:fillRect/>
          </a:stretch>
        </p:blipFill>
        <p:spPr>
          <a:xfrm>
            <a:off x="2031500" y="492837"/>
            <a:ext cx="5081026" cy="338733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id="269" name="Google Shape;269;p40"/>
          <p:cNvPicPr preferRelativeResize="0"/>
          <p:nvPr/>
        </p:nvPicPr>
        <p:blipFill>
          <a:blip r:embed="rId3">
            <a:alphaModFix/>
          </a:blip>
          <a:stretch>
            <a:fillRect/>
          </a:stretch>
        </p:blipFill>
        <p:spPr>
          <a:xfrm>
            <a:off x="5522025" y="1430738"/>
            <a:ext cx="3621975" cy="3621975"/>
          </a:xfrm>
          <a:prstGeom prst="rect">
            <a:avLst/>
          </a:prstGeom>
          <a:noFill/>
          <a:ln>
            <a:noFill/>
          </a:ln>
        </p:spPr>
      </p:pic>
      <p:pic>
        <p:nvPicPr>
          <p:cNvPr id="270" name="Google Shape;270;p40"/>
          <p:cNvPicPr preferRelativeResize="0"/>
          <p:nvPr/>
        </p:nvPicPr>
        <p:blipFill>
          <a:blip r:embed="rId4">
            <a:alphaModFix/>
          </a:blip>
          <a:stretch>
            <a:fillRect/>
          </a:stretch>
        </p:blipFill>
        <p:spPr>
          <a:xfrm>
            <a:off x="285600" y="688988"/>
            <a:ext cx="2911500" cy="2911500"/>
          </a:xfrm>
          <a:prstGeom prst="rect">
            <a:avLst/>
          </a:prstGeom>
          <a:noFill/>
          <a:ln>
            <a:noFill/>
          </a:ln>
        </p:spPr>
      </p:pic>
      <p:pic>
        <p:nvPicPr>
          <p:cNvPr id="271" name="Google Shape;271;p40"/>
          <p:cNvPicPr preferRelativeResize="0"/>
          <p:nvPr/>
        </p:nvPicPr>
        <p:blipFill>
          <a:blip r:embed="rId5">
            <a:alphaModFix/>
          </a:blip>
          <a:stretch>
            <a:fillRect/>
          </a:stretch>
        </p:blipFill>
        <p:spPr>
          <a:xfrm>
            <a:off x="2575163" y="2386837"/>
            <a:ext cx="2338900" cy="2338900"/>
          </a:xfrm>
          <a:prstGeom prst="rect">
            <a:avLst/>
          </a:prstGeom>
          <a:noFill/>
          <a:ln>
            <a:noFill/>
          </a:ln>
        </p:spPr>
      </p:pic>
      <p:pic>
        <p:nvPicPr>
          <p:cNvPr id="272" name="Google Shape;272;p40"/>
          <p:cNvPicPr preferRelativeResize="0"/>
          <p:nvPr/>
        </p:nvPicPr>
        <p:blipFill>
          <a:blip r:embed="rId6">
            <a:alphaModFix/>
          </a:blip>
          <a:stretch>
            <a:fillRect/>
          </a:stretch>
        </p:blipFill>
        <p:spPr>
          <a:xfrm>
            <a:off x="2992200" y="444062"/>
            <a:ext cx="3764476" cy="28233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1"/>
          <p:cNvSpPr txBox="1"/>
          <p:nvPr>
            <p:ph type="ctrTitle"/>
          </p:nvPr>
        </p:nvSpPr>
        <p:spPr>
          <a:xfrm>
            <a:off x="1721400" y="308325"/>
            <a:ext cx="6491400" cy="1261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SzPct val="26684"/>
              <a:buNone/>
            </a:pPr>
            <a:r>
              <a:rPr lang="en" sz="3709"/>
              <a:t>Taking all the senses into account</a:t>
            </a:r>
            <a:endParaRPr sz="3709"/>
          </a:p>
        </p:txBody>
      </p:sp>
      <p:sp>
        <p:nvSpPr>
          <p:cNvPr id="278" name="Google Shape;278;p41"/>
          <p:cNvSpPr/>
          <p:nvPr/>
        </p:nvSpPr>
        <p:spPr>
          <a:xfrm>
            <a:off x="2961500" y="3910050"/>
            <a:ext cx="1681800" cy="1009200"/>
          </a:xfrm>
          <a:prstGeom prst="ellipse">
            <a:avLst/>
          </a:prstGeom>
          <a:solidFill>
            <a:srgbClr val="DD7E6B"/>
          </a:solidFill>
          <a:ln cap="flat" cmpd="sng" w="9525">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TOUCH</a:t>
            </a:r>
            <a:endParaRPr/>
          </a:p>
        </p:txBody>
      </p:sp>
      <p:sp>
        <p:nvSpPr>
          <p:cNvPr id="279" name="Google Shape;279;p41"/>
          <p:cNvSpPr/>
          <p:nvPr/>
        </p:nvSpPr>
        <p:spPr>
          <a:xfrm>
            <a:off x="6453600" y="3910050"/>
            <a:ext cx="1881600" cy="1009200"/>
          </a:xfrm>
          <a:prstGeom prst="ellipse">
            <a:avLst/>
          </a:prstGeom>
          <a:solidFill>
            <a:srgbClr val="FFF2CC"/>
          </a:solidFill>
          <a:ln cap="flat" cmpd="sng" w="9525">
            <a:solidFill>
              <a:srgbClr val="FFF2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OLFACTION </a:t>
            </a:r>
            <a:endParaRPr/>
          </a:p>
        </p:txBody>
      </p:sp>
      <p:sp>
        <p:nvSpPr>
          <p:cNvPr id="280" name="Google Shape;280;p41"/>
          <p:cNvSpPr/>
          <p:nvPr/>
        </p:nvSpPr>
        <p:spPr>
          <a:xfrm>
            <a:off x="5974700" y="1961875"/>
            <a:ext cx="1681800" cy="1009200"/>
          </a:xfrm>
          <a:prstGeom prst="ellipse">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HEARING</a:t>
            </a:r>
            <a:endParaRPr/>
          </a:p>
        </p:txBody>
      </p:sp>
      <p:sp>
        <p:nvSpPr>
          <p:cNvPr id="281" name="Google Shape;281;p41"/>
          <p:cNvSpPr/>
          <p:nvPr/>
        </p:nvSpPr>
        <p:spPr>
          <a:xfrm>
            <a:off x="4572000" y="3048088"/>
            <a:ext cx="1881600" cy="1009200"/>
          </a:xfrm>
          <a:prstGeom prst="ellipse">
            <a:avLst/>
          </a:prstGeom>
          <a:solidFill>
            <a:srgbClr val="F9CB9C"/>
          </a:solidFill>
          <a:ln cap="flat" cmpd="sng" w="9525">
            <a:solidFill>
              <a:srgbClr val="F9CB9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MULTI-</a:t>
            </a:r>
            <a:endParaRPr/>
          </a:p>
          <a:p>
            <a:pPr indent="0" lvl="0" marL="0" rtl="0" algn="l">
              <a:spcBef>
                <a:spcPts val="0"/>
              </a:spcBef>
              <a:spcAft>
                <a:spcPts val="0"/>
              </a:spcAft>
              <a:buNone/>
            </a:pPr>
            <a:r>
              <a:rPr lang="en"/>
              <a:t>SENSORITY</a:t>
            </a:r>
            <a:endParaRPr/>
          </a:p>
        </p:txBody>
      </p:sp>
      <p:sp>
        <p:nvSpPr>
          <p:cNvPr id="282" name="Google Shape;282;p41"/>
          <p:cNvSpPr/>
          <p:nvPr/>
        </p:nvSpPr>
        <p:spPr>
          <a:xfrm>
            <a:off x="2961500" y="1961863"/>
            <a:ext cx="1681800" cy="1009200"/>
          </a:xfrm>
          <a:prstGeom prst="ellipse">
            <a:avLst/>
          </a:prstGeom>
          <a:solidFill>
            <a:srgbClr val="F4CCCC"/>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t>    VISION</a:t>
            </a:r>
            <a:endParaRPr/>
          </a:p>
        </p:txBody>
      </p:sp>
      <p:pic>
        <p:nvPicPr>
          <p:cNvPr id="283" name="Google Shape;283;p41"/>
          <p:cNvPicPr preferRelativeResize="0"/>
          <p:nvPr/>
        </p:nvPicPr>
        <p:blipFill>
          <a:blip r:embed="rId3">
            <a:alphaModFix/>
          </a:blip>
          <a:stretch>
            <a:fillRect/>
          </a:stretch>
        </p:blipFill>
        <p:spPr>
          <a:xfrm>
            <a:off x="7" y="0"/>
            <a:ext cx="1721386" cy="514350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42"/>
          <p:cNvSpPr/>
          <p:nvPr/>
        </p:nvSpPr>
        <p:spPr>
          <a:xfrm>
            <a:off x="-75" y="280300"/>
            <a:ext cx="9144000" cy="853200"/>
          </a:xfrm>
          <a:prstGeom prst="rect">
            <a:avLst/>
          </a:prstGeom>
          <a:solidFill>
            <a:srgbClr val="E6B8AF"/>
          </a:solidFill>
          <a:ln cap="flat" cmpd="sng" w="9525">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2"/>
          <p:cNvSpPr txBox="1"/>
          <p:nvPr>
            <p:ph type="ctrTitle"/>
          </p:nvPr>
        </p:nvSpPr>
        <p:spPr>
          <a:xfrm>
            <a:off x="311700" y="394200"/>
            <a:ext cx="8223300" cy="684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500"/>
              <a:t>The significance of the senses</a:t>
            </a:r>
            <a:endParaRPr sz="2500"/>
          </a:p>
        </p:txBody>
      </p:sp>
      <p:sp>
        <p:nvSpPr>
          <p:cNvPr id="290" name="Google Shape;290;p42"/>
          <p:cNvSpPr txBox="1"/>
          <p:nvPr>
            <p:ph idx="1" type="subTitle"/>
          </p:nvPr>
        </p:nvSpPr>
        <p:spPr>
          <a:xfrm>
            <a:off x="171550" y="1513575"/>
            <a:ext cx="4605300" cy="3321600"/>
          </a:xfrm>
          <a:prstGeom prst="rect">
            <a:avLst/>
          </a:prstGeom>
        </p:spPr>
        <p:txBody>
          <a:bodyPr anchorCtr="0" anchor="t" bIns="91425" lIns="91425" spcFirstLastPara="1" rIns="91425" wrap="square" tIns="91425">
            <a:normAutofit fontScale="32500" lnSpcReduction="20000"/>
          </a:bodyPr>
          <a:lstStyle/>
          <a:p>
            <a:pPr indent="0" lvl="0" marL="0" rtl="0" algn="l">
              <a:lnSpc>
                <a:spcPct val="80000"/>
              </a:lnSpc>
              <a:spcBef>
                <a:spcPts val="0"/>
              </a:spcBef>
              <a:spcAft>
                <a:spcPts val="0"/>
              </a:spcAft>
              <a:buSzPct val="41008"/>
              <a:buNone/>
            </a:pPr>
            <a:r>
              <a:t/>
            </a:r>
            <a:endParaRPr sz="2280"/>
          </a:p>
          <a:p>
            <a:pPr indent="0" lvl="0" marL="0" rtl="0" algn="l">
              <a:lnSpc>
                <a:spcPct val="150000"/>
              </a:lnSpc>
              <a:spcBef>
                <a:spcPts val="0"/>
              </a:spcBef>
              <a:spcAft>
                <a:spcPts val="0"/>
              </a:spcAft>
              <a:buSzPct val="41008"/>
              <a:buNone/>
            </a:pPr>
            <a:r>
              <a:t/>
            </a:r>
            <a:endParaRPr sz="2280"/>
          </a:p>
          <a:p>
            <a:pPr indent="0" lvl="0" marL="0" rtl="0" algn="l">
              <a:lnSpc>
                <a:spcPct val="150000"/>
              </a:lnSpc>
              <a:spcBef>
                <a:spcPts val="0"/>
              </a:spcBef>
              <a:spcAft>
                <a:spcPts val="0"/>
              </a:spcAft>
              <a:buSzPts val="304"/>
              <a:buNone/>
            </a:pPr>
            <a:r>
              <a:rPr lang="en" sz="4366"/>
              <a:t>We sense our environment with all of our body</a:t>
            </a:r>
            <a:endParaRPr sz="4366"/>
          </a:p>
          <a:p>
            <a:pPr indent="0" lvl="0" marL="0" rtl="0" algn="l">
              <a:lnSpc>
                <a:spcPct val="150000"/>
              </a:lnSpc>
              <a:spcBef>
                <a:spcPts val="0"/>
              </a:spcBef>
              <a:spcAft>
                <a:spcPts val="0"/>
              </a:spcAft>
              <a:buSzPts val="304"/>
              <a:buNone/>
            </a:pPr>
            <a:r>
              <a:t/>
            </a:r>
            <a:endParaRPr sz="4366"/>
          </a:p>
          <a:p>
            <a:pPr indent="0" lvl="0" marL="0" rtl="0" algn="l">
              <a:lnSpc>
                <a:spcPct val="150000"/>
              </a:lnSpc>
              <a:spcBef>
                <a:spcPts val="0"/>
              </a:spcBef>
              <a:spcAft>
                <a:spcPts val="0"/>
              </a:spcAft>
              <a:buSzPts val="304"/>
              <a:buNone/>
            </a:pPr>
            <a:r>
              <a:t/>
            </a:r>
            <a:endParaRPr sz="4366"/>
          </a:p>
          <a:p>
            <a:pPr indent="0" lvl="0" marL="0" rtl="0" algn="l">
              <a:lnSpc>
                <a:spcPct val="150000"/>
              </a:lnSpc>
              <a:spcBef>
                <a:spcPts val="0"/>
              </a:spcBef>
              <a:spcAft>
                <a:spcPts val="0"/>
              </a:spcAft>
              <a:buSzPts val="304"/>
              <a:buNone/>
            </a:pPr>
            <a:r>
              <a:rPr lang="en" sz="4366"/>
              <a:t>A restorative environment nourishes all the senses</a:t>
            </a:r>
            <a:endParaRPr sz="4366"/>
          </a:p>
          <a:p>
            <a:pPr indent="0" lvl="0" marL="0" rtl="0" algn="l">
              <a:lnSpc>
                <a:spcPct val="150000"/>
              </a:lnSpc>
              <a:spcBef>
                <a:spcPts val="0"/>
              </a:spcBef>
              <a:spcAft>
                <a:spcPts val="0"/>
              </a:spcAft>
              <a:buSzPts val="304"/>
              <a:buNone/>
            </a:pPr>
            <a:r>
              <a:t/>
            </a:r>
            <a:endParaRPr sz="4366"/>
          </a:p>
          <a:p>
            <a:pPr indent="0" lvl="0" marL="0" rtl="0" algn="l">
              <a:lnSpc>
                <a:spcPct val="150000"/>
              </a:lnSpc>
              <a:spcBef>
                <a:spcPts val="0"/>
              </a:spcBef>
              <a:spcAft>
                <a:spcPts val="0"/>
              </a:spcAft>
              <a:buSzPts val="304"/>
              <a:buNone/>
            </a:pPr>
            <a:r>
              <a:t/>
            </a:r>
            <a:endParaRPr sz="4366"/>
          </a:p>
          <a:p>
            <a:pPr indent="0" lvl="0" marL="0" rtl="0" algn="l">
              <a:lnSpc>
                <a:spcPct val="150000"/>
              </a:lnSpc>
              <a:spcBef>
                <a:spcPts val="0"/>
              </a:spcBef>
              <a:spcAft>
                <a:spcPts val="0"/>
              </a:spcAft>
              <a:buSzPts val="304"/>
              <a:buNone/>
            </a:pPr>
            <a:r>
              <a:rPr lang="en" sz="4366"/>
              <a:t>What is most essential is to strive to remove negative sensory stimulus and, in right amounts, increase positive sensory stimulus</a:t>
            </a:r>
            <a:endParaRPr sz="4366"/>
          </a:p>
          <a:p>
            <a:pPr indent="0" lvl="0" marL="0" rtl="0" algn="l">
              <a:lnSpc>
                <a:spcPct val="150000"/>
              </a:lnSpc>
              <a:spcBef>
                <a:spcPts val="0"/>
              </a:spcBef>
              <a:spcAft>
                <a:spcPts val="0"/>
              </a:spcAft>
              <a:buSzPct val="41008"/>
              <a:buNone/>
            </a:pPr>
            <a:r>
              <a:t/>
            </a:r>
            <a:endParaRPr sz="2280"/>
          </a:p>
          <a:p>
            <a:pPr indent="0" lvl="0" marL="0" rtl="0" algn="l">
              <a:lnSpc>
                <a:spcPct val="80000"/>
              </a:lnSpc>
              <a:spcBef>
                <a:spcPts val="0"/>
              </a:spcBef>
              <a:spcAft>
                <a:spcPts val="0"/>
              </a:spcAft>
              <a:buSzPct val="41008"/>
              <a:buNone/>
            </a:pPr>
            <a:r>
              <a:t/>
            </a:r>
            <a:endParaRPr i="1" sz="2280"/>
          </a:p>
        </p:txBody>
      </p:sp>
      <p:pic>
        <p:nvPicPr>
          <p:cNvPr id="291" name="Google Shape;291;p42"/>
          <p:cNvPicPr preferRelativeResize="0"/>
          <p:nvPr/>
        </p:nvPicPr>
        <p:blipFill>
          <a:blip r:embed="rId3">
            <a:alphaModFix/>
          </a:blip>
          <a:stretch>
            <a:fillRect/>
          </a:stretch>
        </p:blipFill>
        <p:spPr>
          <a:xfrm>
            <a:off x="4883350" y="1835950"/>
            <a:ext cx="4260576" cy="3195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3"/>
          <p:cNvSpPr/>
          <p:nvPr/>
        </p:nvSpPr>
        <p:spPr>
          <a:xfrm>
            <a:off x="-7050" y="231200"/>
            <a:ext cx="9158100" cy="827100"/>
          </a:xfrm>
          <a:prstGeom prst="rect">
            <a:avLst/>
          </a:prstGeom>
          <a:solidFill>
            <a:srgbClr val="F4CCCC"/>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3"/>
          <p:cNvSpPr txBox="1"/>
          <p:nvPr>
            <p:ph type="ctrTitle"/>
          </p:nvPr>
        </p:nvSpPr>
        <p:spPr>
          <a:xfrm>
            <a:off x="0" y="266300"/>
            <a:ext cx="8531700" cy="756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2500"/>
              <a:t>    </a:t>
            </a:r>
            <a:r>
              <a:rPr lang="en" sz="2500"/>
              <a:t>The relations between the senses</a:t>
            </a:r>
            <a:endParaRPr sz="2500"/>
          </a:p>
        </p:txBody>
      </p:sp>
      <p:sp>
        <p:nvSpPr>
          <p:cNvPr id="298" name="Google Shape;298;p43"/>
          <p:cNvSpPr txBox="1"/>
          <p:nvPr>
            <p:ph idx="1" type="subTitle"/>
          </p:nvPr>
        </p:nvSpPr>
        <p:spPr>
          <a:xfrm>
            <a:off x="306150" y="1457575"/>
            <a:ext cx="8531700" cy="30972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700"/>
              <a:t>Nature is naturally a multisensory environment</a:t>
            </a:r>
            <a:endParaRPr sz="1700"/>
          </a:p>
          <a:p>
            <a:pPr indent="0" lvl="0" marL="0" rtl="0" algn="l">
              <a:lnSpc>
                <a:spcPct val="150000"/>
              </a:lnSpc>
              <a:spcBef>
                <a:spcPts val="0"/>
              </a:spcBef>
              <a:spcAft>
                <a:spcPts val="0"/>
              </a:spcAft>
              <a:buNone/>
            </a:pPr>
            <a:r>
              <a:t/>
            </a:r>
            <a:endParaRPr sz="1700"/>
          </a:p>
          <a:p>
            <a:pPr indent="0" lvl="0" marL="0" rtl="0" algn="l">
              <a:lnSpc>
                <a:spcPct val="150000"/>
              </a:lnSpc>
              <a:spcBef>
                <a:spcPts val="0"/>
              </a:spcBef>
              <a:spcAft>
                <a:spcPts val="0"/>
              </a:spcAft>
              <a:buNone/>
            </a:pPr>
            <a:r>
              <a:rPr lang="en" sz="1700"/>
              <a:t>An environment that is designed with multisensority in mind serves all of its users in the best possible way, also those who have some of their senses impaired</a:t>
            </a:r>
            <a:endParaRPr sz="1700"/>
          </a:p>
          <a:p>
            <a:pPr indent="0" lvl="0" marL="0" rtl="0" algn="l">
              <a:lnSpc>
                <a:spcPct val="150000"/>
              </a:lnSpc>
              <a:spcBef>
                <a:spcPts val="0"/>
              </a:spcBef>
              <a:spcAft>
                <a:spcPts val="0"/>
              </a:spcAft>
              <a:buNone/>
            </a:pPr>
            <a:r>
              <a:t/>
            </a:r>
            <a:endParaRPr sz="1700"/>
          </a:p>
          <a:p>
            <a:pPr indent="0" lvl="0" marL="0" rtl="0" algn="l">
              <a:lnSpc>
                <a:spcPct val="150000"/>
              </a:lnSpc>
              <a:spcBef>
                <a:spcPts val="0"/>
              </a:spcBef>
              <a:spcAft>
                <a:spcPts val="0"/>
              </a:spcAft>
              <a:buClr>
                <a:schemeClr val="dk1"/>
              </a:buClr>
              <a:buSzPts val="935"/>
              <a:buFont typeface="Arial"/>
              <a:buNone/>
            </a:pPr>
            <a:r>
              <a:rPr lang="en" sz="1700"/>
              <a:t>A space can and should be experienced multisensorily, rather than only visually, as is usual</a:t>
            </a:r>
            <a:endParaRPr sz="1700"/>
          </a:p>
          <a:p>
            <a:pPr indent="0" lvl="0" marL="0" rtl="0" algn="l">
              <a:lnSpc>
                <a:spcPct val="150000"/>
              </a:lnSpc>
              <a:spcBef>
                <a:spcPts val="0"/>
              </a:spcBef>
              <a:spcAft>
                <a:spcPts val="0"/>
              </a:spcAft>
              <a:buClr>
                <a:schemeClr val="dk1"/>
              </a:buClr>
              <a:buSzPts val="935"/>
              <a:buFont typeface="Arial"/>
              <a:buNone/>
            </a:pPr>
            <a:r>
              <a:rPr i="1" lang="en" sz="1700"/>
              <a:t>This provides both opportunities and creates challenges to planning/design</a:t>
            </a:r>
            <a:endParaRPr sz="1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6"/>
          <p:cNvSpPr/>
          <p:nvPr/>
        </p:nvSpPr>
        <p:spPr>
          <a:xfrm>
            <a:off x="-75" y="280300"/>
            <a:ext cx="9144000" cy="853200"/>
          </a:xfrm>
          <a:prstGeom prst="rect">
            <a:avLst/>
          </a:prstGeom>
          <a:solidFill>
            <a:srgbClr val="E6B8AF"/>
          </a:solidFill>
          <a:ln cap="flat" cmpd="sng" w="9525">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6"/>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Definition of </a:t>
            </a:r>
            <a:r>
              <a:rPr i="1" lang="en"/>
              <a:t>restorative</a:t>
            </a:r>
            <a:endParaRPr i="1"/>
          </a:p>
        </p:txBody>
      </p:sp>
      <p:sp>
        <p:nvSpPr>
          <p:cNvPr id="139" name="Google Shape;139;p26"/>
          <p:cNvSpPr txBox="1"/>
          <p:nvPr/>
        </p:nvSpPr>
        <p:spPr>
          <a:xfrm>
            <a:off x="628300" y="1615625"/>
            <a:ext cx="53631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650">
                <a:solidFill>
                  <a:srgbClr val="5B5B5B"/>
                </a:solidFill>
              </a:rPr>
              <a:t>a</a:t>
            </a:r>
            <a:r>
              <a:rPr b="1" i="1" lang="en" sz="1650">
                <a:solidFill>
                  <a:srgbClr val="5B5B5B"/>
                </a:solidFill>
              </a:rPr>
              <a:t>djective</a:t>
            </a:r>
            <a:endParaRPr b="1" i="1" sz="1650">
              <a:solidFill>
                <a:srgbClr val="5B5B5B"/>
              </a:solidFill>
            </a:endParaRPr>
          </a:p>
          <a:p>
            <a:pPr indent="0" lvl="0" marL="0" rtl="0" algn="l">
              <a:spcBef>
                <a:spcPts val="0"/>
              </a:spcBef>
              <a:spcAft>
                <a:spcPts val="0"/>
              </a:spcAft>
              <a:buNone/>
            </a:pPr>
            <a:r>
              <a:t/>
            </a:r>
            <a:endParaRPr b="1" i="1" sz="1650">
              <a:solidFill>
                <a:srgbClr val="5B5B5B"/>
              </a:solidFill>
            </a:endParaRPr>
          </a:p>
          <a:p>
            <a:pPr indent="0" lvl="0" marL="0" rtl="0" algn="l">
              <a:spcBef>
                <a:spcPts val="0"/>
              </a:spcBef>
              <a:spcAft>
                <a:spcPts val="0"/>
              </a:spcAft>
              <a:buNone/>
            </a:pPr>
            <a:r>
              <a:rPr b="1" lang="en" sz="1950">
                <a:solidFill>
                  <a:srgbClr val="5B5B5B"/>
                </a:solidFill>
              </a:rPr>
              <a:t>“making you </a:t>
            </a:r>
            <a:r>
              <a:rPr b="1" lang="en" sz="1950">
                <a:solidFill>
                  <a:srgbClr val="5B5B5B"/>
                </a:solidFill>
                <a:uFill>
                  <a:noFill/>
                </a:uFill>
                <a:hlinkClick r:id="rId3">
                  <a:extLst>
                    <a:ext uri="{A12FA001-AC4F-418D-AE19-62706E023703}">
                      <ahyp:hlinkClr val="tx"/>
                    </a:ext>
                  </a:extLst>
                </a:hlinkClick>
              </a:rPr>
              <a:t>feel</a:t>
            </a:r>
            <a:r>
              <a:rPr b="1" lang="en" sz="1950">
                <a:solidFill>
                  <a:srgbClr val="5B5B5B"/>
                </a:solidFill>
              </a:rPr>
              <a:t> </a:t>
            </a:r>
            <a:r>
              <a:rPr b="1" lang="en" sz="1950">
                <a:solidFill>
                  <a:srgbClr val="5B5B5B"/>
                </a:solidFill>
                <a:uFill>
                  <a:noFill/>
                </a:uFill>
                <a:hlinkClick r:id="rId4">
                  <a:extLst>
                    <a:ext uri="{A12FA001-AC4F-418D-AE19-62706E023703}">
                      <ahyp:hlinkClr val="tx"/>
                    </a:ext>
                  </a:extLst>
                </a:hlinkClick>
              </a:rPr>
              <a:t>better</a:t>
            </a:r>
            <a:r>
              <a:rPr b="1" lang="en" sz="1950">
                <a:solidFill>
                  <a:srgbClr val="5B5B5B"/>
                </a:solidFill>
              </a:rPr>
              <a:t> or more </a:t>
            </a:r>
            <a:r>
              <a:rPr b="1" lang="en" sz="1950">
                <a:solidFill>
                  <a:srgbClr val="5B5B5B"/>
                </a:solidFill>
                <a:uFill>
                  <a:noFill/>
                </a:uFill>
                <a:hlinkClick r:id="rId5">
                  <a:extLst>
                    <a:ext uri="{A12FA001-AC4F-418D-AE19-62706E023703}">
                      <ahyp:hlinkClr val="tx"/>
                    </a:ext>
                  </a:extLst>
                </a:hlinkClick>
              </a:rPr>
              <a:t>energetic</a:t>
            </a:r>
            <a:r>
              <a:rPr b="1" lang="en" sz="1950">
                <a:solidFill>
                  <a:srgbClr val="5B5B5B"/>
                </a:solidFill>
              </a:rPr>
              <a:t> if you are </a:t>
            </a:r>
            <a:r>
              <a:rPr b="1" lang="en" sz="1950">
                <a:solidFill>
                  <a:srgbClr val="5B5B5B"/>
                </a:solidFill>
                <a:uFill>
                  <a:noFill/>
                </a:uFill>
                <a:hlinkClick r:id="rId6">
                  <a:extLst>
                    <a:ext uri="{A12FA001-AC4F-418D-AE19-62706E023703}">
                      <ahyp:hlinkClr val="tx"/>
                    </a:ext>
                  </a:extLst>
                </a:hlinkClick>
              </a:rPr>
              <a:t>feeling</a:t>
            </a:r>
            <a:r>
              <a:rPr b="1" lang="en" sz="1950">
                <a:solidFill>
                  <a:srgbClr val="5B5B5B"/>
                </a:solidFill>
              </a:rPr>
              <a:t> </a:t>
            </a:r>
            <a:r>
              <a:rPr b="1" lang="en" sz="1950">
                <a:solidFill>
                  <a:srgbClr val="5B5B5B"/>
                </a:solidFill>
                <a:uFill>
                  <a:noFill/>
                </a:uFill>
                <a:hlinkClick r:id="rId7">
                  <a:extLst>
                    <a:ext uri="{A12FA001-AC4F-418D-AE19-62706E023703}">
                      <ahyp:hlinkClr val="tx"/>
                    </a:ext>
                  </a:extLst>
                </a:hlinkClick>
              </a:rPr>
              <a:t>tired</a:t>
            </a:r>
            <a:r>
              <a:rPr b="1" lang="en" sz="1950">
                <a:solidFill>
                  <a:srgbClr val="5B5B5B"/>
                </a:solidFill>
              </a:rPr>
              <a:t> or </a:t>
            </a:r>
            <a:r>
              <a:rPr b="1" lang="en" sz="1950">
                <a:solidFill>
                  <a:srgbClr val="5B5B5B"/>
                </a:solidFill>
                <a:uFill>
                  <a:noFill/>
                </a:uFill>
                <a:hlinkClick r:id="rId8">
                  <a:extLst>
                    <a:ext uri="{A12FA001-AC4F-418D-AE19-62706E023703}">
                      <ahyp:hlinkClr val="tx"/>
                    </a:ext>
                  </a:extLst>
                </a:hlinkClick>
              </a:rPr>
              <a:t>ill</a:t>
            </a:r>
            <a:r>
              <a:rPr b="1" i="1" lang="en" sz="1650">
                <a:solidFill>
                  <a:srgbClr val="5B5B5B"/>
                </a:solidFill>
              </a:rPr>
              <a:t>”</a:t>
            </a:r>
            <a:endParaRPr b="1" i="1" sz="1650">
              <a:solidFill>
                <a:srgbClr val="5B5B5B"/>
              </a:solidFill>
            </a:endParaRPr>
          </a:p>
        </p:txBody>
      </p:sp>
      <p:sp>
        <p:nvSpPr>
          <p:cNvPr id="140" name="Google Shape;140;p26"/>
          <p:cNvSpPr txBox="1"/>
          <p:nvPr/>
        </p:nvSpPr>
        <p:spPr>
          <a:xfrm>
            <a:off x="4992775" y="4748700"/>
            <a:ext cx="6462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https://dictionary.cambridge.org/dictionary/english/restorative</a:t>
            </a:r>
            <a:endParaRPr sz="1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4"/>
          <p:cNvSpPr/>
          <p:nvPr/>
        </p:nvSpPr>
        <p:spPr>
          <a:xfrm>
            <a:off x="-75" y="280300"/>
            <a:ext cx="9144000" cy="853200"/>
          </a:xfrm>
          <a:prstGeom prst="rect">
            <a:avLst/>
          </a:prstGeom>
          <a:solidFill>
            <a:srgbClr val="E6B8AF"/>
          </a:solidFill>
          <a:ln cap="flat" cmpd="sng" w="9525">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4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Places of Worship As Restorative </a:t>
            </a:r>
            <a:r>
              <a:rPr lang="en"/>
              <a:t>Environments</a:t>
            </a:r>
            <a:endParaRPr/>
          </a:p>
        </p:txBody>
      </p:sp>
      <p:pic>
        <p:nvPicPr>
          <p:cNvPr id="305" name="Google Shape;305;p44"/>
          <p:cNvPicPr preferRelativeResize="0"/>
          <p:nvPr/>
        </p:nvPicPr>
        <p:blipFill>
          <a:blip r:embed="rId3">
            <a:alphaModFix/>
          </a:blip>
          <a:stretch>
            <a:fillRect/>
          </a:stretch>
        </p:blipFill>
        <p:spPr>
          <a:xfrm>
            <a:off x="311711" y="1160675"/>
            <a:ext cx="2546407" cy="3820974"/>
          </a:xfrm>
          <a:prstGeom prst="rect">
            <a:avLst/>
          </a:prstGeom>
          <a:noFill/>
          <a:ln>
            <a:noFill/>
          </a:ln>
        </p:spPr>
      </p:pic>
      <p:pic>
        <p:nvPicPr>
          <p:cNvPr id="306" name="Google Shape;306;p44"/>
          <p:cNvPicPr preferRelativeResize="0"/>
          <p:nvPr/>
        </p:nvPicPr>
        <p:blipFill>
          <a:blip r:embed="rId4">
            <a:alphaModFix/>
          </a:blip>
          <a:stretch>
            <a:fillRect/>
          </a:stretch>
        </p:blipFill>
        <p:spPr>
          <a:xfrm>
            <a:off x="3010518" y="1170125"/>
            <a:ext cx="5741033" cy="38209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5"/>
          <p:cNvSpPr/>
          <p:nvPr/>
        </p:nvSpPr>
        <p:spPr>
          <a:xfrm>
            <a:off x="-75" y="280300"/>
            <a:ext cx="9144000" cy="853200"/>
          </a:xfrm>
          <a:prstGeom prst="rect">
            <a:avLst/>
          </a:prstGeom>
          <a:solidFill>
            <a:srgbClr val="E6B8AF"/>
          </a:solidFill>
          <a:ln cap="flat" cmpd="sng" w="9525">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Museums as Restorative Environments</a:t>
            </a:r>
            <a:endParaRPr/>
          </a:p>
        </p:txBody>
      </p:sp>
      <p:pic>
        <p:nvPicPr>
          <p:cNvPr id="313" name="Google Shape;313;p45"/>
          <p:cNvPicPr preferRelativeResize="0"/>
          <p:nvPr/>
        </p:nvPicPr>
        <p:blipFill rotWithShape="1">
          <a:blip r:embed="rId3">
            <a:alphaModFix/>
          </a:blip>
          <a:srcRect b="-13071" l="0" r="-13071" t="0"/>
          <a:stretch/>
        </p:blipFill>
        <p:spPr>
          <a:xfrm>
            <a:off x="152400" y="1170125"/>
            <a:ext cx="5196119" cy="3820974"/>
          </a:xfrm>
          <a:prstGeom prst="rect">
            <a:avLst/>
          </a:prstGeom>
          <a:noFill/>
          <a:ln>
            <a:noFill/>
          </a:ln>
        </p:spPr>
      </p:pic>
      <p:pic>
        <p:nvPicPr>
          <p:cNvPr id="314" name="Google Shape;314;p45"/>
          <p:cNvPicPr preferRelativeResize="0"/>
          <p:nvPr/>
        </p:nvPicPr>
        <p:blipFill rotWithShape="1">
          <a:blip r:embed="rId4">
            <a:alphaModFix/>
          </a:blip>
          <a:srcRect b="1263" l="15368" r="10099" t="0"/>
          <a:stretch/>
        </p:blipFill>
        <p:spPr>
          <a:xfrm>
            <a:off x="4809200" y="1170125"/>
            <a:ext cx="3829875" cy="33791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46"/>
          <p:cNvSpPr/>
          <p:nvPr/>
        </p:nvSpPr>
        <p:spPr>
          <a:xfrm>
            <a:off x="-75" y="280300"/>
            <a:ext cx="9144000" cy="853200"/>
          </a:xfrm>
          <a:prstGeom prst="rect">
            <a:avLst/>
          </a:prstGeom>
          <a:solidFill>
            <a:srgbClr val="E6B8AF"/>
          </a:solidFill>
          <a:ln cap="flat" cmpd="sng" w="9525">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6"/>
          <p:cNvSpPr txBox="1"/>
          <p:nvPr>
            <p:ph type="title"/>
          </p:nvPr>
        </p:nvSpPr>
        <p:spPr>
          <a:xfrm>
            <a:off x="290375" y="209806"/>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2500">
                <a:latin typeface="Arial"/>
                <a:ea typeface="Arial"/>
                <a:cs typeface="Arial"/>
                <a:sym typeface="Arial"/>
              </a:rPr>
              <a:t>Materials in Restorative Environments	I.</a:t>
            </a:r>
            <a:endParaRPr sz="2500">
              <a:latin typeface="Arial"/>
              <a:ea typeface="Arial"/>
              <a:cs typeface="Arial"/>
              <a:sym typeface="Arial"/>
            </a:endParaRPr>
          </a:p>
        </p:txBody>
      </p:sp>
      <p:pic>
        <p:nvPicPr>
          <p:cNvPr id="322" name="Google Shape;322;p46"/>
          <p:cNvPicPr preferRelativeResize="0"/>
          <p:nvPr/>
        </p:nvPicPr>
        <p:blipFill rotWithShape="1">
          <a:blip r:embed="rId3">
            <a:alphaModFix/>
          </a:blip>
          <a:srcRect b="0" l="0" r="0" t="0"/>
          <a:stretch/>
        </p:blipFill>
        <p:spPr>
          <a:xfrm>
            <a:off x="442785" y="1523311"/>
            <a:ext cx="4194666" cy="3149330"/>
          </a:xfrm>
          <a:prstGeom prst="rect">
            <a:avLst/>
          </a:prstGeom>
          <a:noFill/>
          <a:ln>
            <a:noFill/>
          </a:ln>
        </p:spPr>
      </p:pic>
      <p:pic>
        <p:nvPicPr>
          <p:cNvPr id="323" name="Google Shape;323;p46"/>
          <p:cNvPicPr preferRelativeResize="0"/>
          <p:nvPr/>
        </p:nvPicPr>
        <p:blipFill rotWithShape="1">
          <a:blip r:embed="rId4">
            <a:alphaModFix/>
          </a:blip>
          <a:srcRect b="0" l="0" r="0" t="0"/>
          <a:stretch/>
        </p:blipFill>
        <p:spPr>
          <a:xfrm>
            <a:off x="4814077" y="1204001"/>
            <a:ext cx="3985774" cy="37879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47"/>
          <p:cNvSpPr txBox="1"/>
          <p:nvPr>
            <p:ph idx="1" type="body"/>
          </p:nvPr>
        </p:nvSpPr>
        <p:spPr>
          <a:xfrm rot="-5400000">
            <a:off x="-1326295" y="3057010"/>
            <a:ext cx="3297253" cy="432197"/>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t>Natural</a:t>
            </a:r>
            <a:endParaRPr/>
          </a:p>
        </p:txBody>
      </p:sp>
      <p:pic>
        <p:nvPicPr>
          <p:cNvPr id="330" name="Google Shape;330;p47"/>
          <p:cNvPicPr preferRelativeResize="0"/>
          <p:nvPr>
            <p:ph idx="2" type="body"/>
          </p:nvPr>
        </p:nvPicPr>
        <p:blipFill rotWithShape="1">
          <a:blip r:embed="rId3">
            <a:alphaModFix/>
          </a:blip>
          <a:srcRect b="0" l="10225" r="0" t="0"/>
          <a:stretch/>
        </p:blipFill>
        <p:spPr>
          <a:xfrm>
            <a:off x="5026633" y="1248400"/>
            <a:ext cx="2988300" cy="1872300"/>
          </a:xfrm>
          <a:prstGeom prst="rect">
            <a:avLst/>
          </a:prstGeom>
          <a:noFill/>
          <a:ln>
            <a:noFill/>
          </a:ln>
        </p:spPr>
      </p:pic>
      <p:sp>
        <p:nvSpPr>
          <p:cNvPr id="331" name="Google Shape;331;p47"/>
          <p:cNvSpPr txBox="1"/>
          <p:nvPr>
            <p:ph idx="3" type="body"/>
          </p:nvPr>
        </p:nvSpPr>
        <p:spPr>
          <a:xfrm rot="-5400000">
            <a:off x="3161894" y="3057009"/>
            <a:ext cx="3297254" cy="432196"/>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1800"/>
              <a:buNone/>
            </a:pPr>
            <a:r>
              <a:rPr lang="en"/>
              <a:t>Artificial</a:t>
            </a:r>
            <a:endParaRPr/>
          </a:p>
        </p:txBody>
      </p:sp>
      <p:pic>
        <p:nvPicPr>
          <p:cNvPr id="332" name="Google Shape;332;p47"/>
          <p:cNvPicPr preferRelativeResize="0"/>
          <p:nvPr>
            <p:ph idx="4" type="body"/>
          </p:nvPr>
        </p:nvPicPr>
        <p:blipFill rotWithShape="1">
          <a:blip r:embed="rId4">
            <a:alphaModFix/>
          </a:blip>
          <a:srcRect b="14956" l="0" r="0" t="0"/>
          <a:stretch/>
        </p:blipFill>
        <p:spPr>
          <a:xfrm>
            <a:off x="538429" y="1248340"/>
            <a:ext cx="3324600" cy="1872300"/>
          </a:xfrm>
          <a:prstGeom prst="rect">
            <a:avLst/>
          </a:prstGeom>
          <a:noFill/>
          <a:ln>
            <a:noFill/>
          </a:ln>
        </p:spPr>
      </p:pic>
      <p:pic>
        <p:nvPicPr>
          <p:cNvPr id="333" name="Google Shape;333;p47"/>
          <p:cNvPicPr preferRelativeResize="0"/>
          <p:nvPr/>
        </p:nvPicPr>
        <p:blipFill rotWithShape="1">
          <a:blip r:embed="rId5">
            <a:alphaModFix/>
          </a:blip>
          <a:srcRect b="11694" l="0" r="10114" t="0"/>
          <a:stretch/>
        </p:blipFill>
        <p:spPr>
          <a:xfrm>
            <a:off x="1579712" y="3235565"/>
            <a:ext cx="2889856" cy="1873800"/>
          </a:xfrm>
          <a:prstGeom prst="rect">
            <a:avLst/>
          </a:prstGeom>
          <a:noFill/>
          <a:ln>
            <a:noFill/>
          </a:ln>
        </p:spPr>
      </p:pic>
      <p:pic>
        <p:nvPicPr>
          <p:cNvPr id="334" name="Google Shape;334;p47"/>
          <p:cNvPicPr preferRelativeResize="0"/>
          <p:nvPr/>
        </p:nvPicPr>
        <p:blipFill rotWithShape="1">
          <a:blip r:embed="rId6">
            <a:alphaModFix/>
          </a:blip>
          <a:srcRect b="0" l="0" r="0" t="0"/>
          <a:stretch/>
        </p:blipFill>
        <p:spPr>
          <a:xfrm>
            <a:off x="6079436" y="3235590"/>
            <a:ext cx="2376527" cy="1873800"/>
          </a:xfrm>
          <a:prstGeom prst="rect">
            <a:avLst/>
          </a:prstGeom>
          <a:noFill/>
          <a:ln>
            <a:noFill/>
          </a:ln>
        </p:spPr>
      </p:pic>
      <p:sp>
        <p:nvSpPr>
          <p:cNvPr id="335" name="Google Shape;335;p47"/>
          <p:cNvSpPr/>
          <p:nvPr/>
        </p:nvSpPr>
        <p:spPr>
          <a:xfrm>
            <a:off x="-75" y="280300"/>
            <a:ext cx="9144000" cy="853200"/>
          </a:xfrm>
          <a:prstGeom prst="rect">
            <a:avLst/>
          </a:prstGeom>
          <a:solidFill>
            <a:srgbClr val="E6B8AF"/>
          </a:solidFill>
          <a:ln cap="flat" cmpd="sng" w="9525">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7"/>
          <p:cNvSpPr txBox="1"/>
          <p:nvPr>
            <p:ph type="title"/>
          </p:nvPr>
        </p:nvSpPr>
        <p:spPr>
          <a:xfrm>
            <a:off x="290375" y="209806"/>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2500">
                <a:latin typeface="Arial"/>
                <a:ea typeface="Arial"/>
                <a:cs typeface="Arial"/>
                <a:sym typeface="Arial"/>
              </a:rPr>
              <a:t>Materials in Restorative Environments	II.</a:t>
            </a:r>
            <a:endParaRPr sz="2500">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p48"/>
          <p:cNvPicPr preferRelativeResize="0"/>
          <p:nvPr>
            <p:ph idx="1" type="body"/>
          </p:nvPr>
        </p:nvPicPr>
        <p:blipFill rotWithShape="1">
          <a:blip r:embed="rId3">
            <a:alphaModFix/>
          </a:blip>
          <a:srcRect b="0" l="0" r="0" t="0"/>
          <a:stretch/>
        </p:blipFill>
        <p:spPr>
          <a:xfrm>
            <a:off x="2125661" y="1369219"/>
            <a:ext cx="4892677" cy="3263504"/>
          </a:xfrm>
          <a:prstGeom prst="rect">
            <a:avLst/>
          </a:prstGeom>
          <a:noFill/>
          <a:ln>
            <a:noFill/>
          </a:ln>
        </p:spPr>
      </p:pic>
      <p:sp>
        <p:nvSpPr>
          <p:cNvPr id="343" name="Google Shape;343;p48"/>
          <p:cNvSpPr txBox="1"/>
          <p:nvPr/>
        </p:nvSpPr>
        <p:spPr>
          <a:xfrm>
            <a:off x="7538126" y="2880403"/>
            <a:ext cx="1504913" cy="71558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100" u="none" cap="none" strike="noStrike">
                <a:solidFill>
                  <a:schemeClr val="dk1"/>
                </a:solidFill>
                <a:latin typeface="Calibri"/>
                <a:ea typeface="Calibri"/>
                <a:cs typeface="Calibri"/>
                <a:sym typeface="Calibri"/>
              </a:rPr>
              <a:t>CO</a:t>
            </a:r>
            <a:r>
              <a:rPr b="0" baseline="-25000" i="0" lang="en" sz="2100" u="none" cap="none" strike="noStrike">
                <a:solidFill>
                  <a:schemeClr val="dk1"/>
                </a:solidFill>
                <a:latin typeface="Calibri"/>
                <a:ea typeface="Calibri"/>
                <a:cs typeface="Calibri"/>
                <a:sym typeface="Calibri"/>
              </a:rPr>
              <a:t>2</a:t>
            </a:r>
            <a:r>
              <a:rPr b="0" i="0" lang="en" sz="2100" u="none" cap="none" strike="noStrike">
                <a:solidFill>
                  <a:schemeClr val="dk1"/>
                </a:solidFill>
                <a:latin typeface="Calibri"/>
                <a:ea typeface="Calibri"/>
                <a:cs typeface="Calibri"/>
                <a:sym typeface="Calibri"/>
              </a:rPr>
              <a:t> reduction</a:t>
            </a:r>
            <a:endParaRPr sz="1100"/>
          </a:p>
        </p:txBody>
      </p:sp>
      <p:sp>
        <p:nvSpPr>
          <p:cNvPr id="344" name="Google Shape;344;p48"/>
          <p:cNvSpPr txBox="1"/>
          <p:nvPr/>
        </p:nvSpPr>
        <p:spPr>
          <a:xfrm>
            <a:off x="356038" y="3874941"/>
            <a:ext cx="1509426" cy="646331"/>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900">
                <a:solidFill>
                  <a:schemeClr val="dk1"/>
                </a:solidFill>
                <a:latin typeface="Calibri"/>
                <a:ea typeface="Calibri"/>
                <a:cs typeface="Calibri"/>
                <a:sym typeface="Calibri"/>
              </a:rPr>
              <a:t>Ecological material</a:t>
            </a:r>
            <a:endParaRPr sz="1100"/>
          </a:p>
        </p:txBody>
      </p:sp>
      <p:sp>
        <p:nvSpPr>
          <p:cNvPr id="345" name="Google Shape;345;p48"/>
          <p:cNvSpPr txBox="1"/>
          <p:nvPr/>
        </p:nvSpPr>
        <p:spPr>
          <a:xfrm>
            <a:off x="202160" y="2753445"/>
            <a:ext cx="1315642" cy="484748"/>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Enjoyable for the senses</a:t>
            </a:r>
            <a:endParaRPr sz="1100"/>
          </a:p>
        </p:txBody>
      </p:sp>
      <p:sp>
        <p:nvSpPr>
          <p:cNvPr id="346" name="Google Shape;346;p48"/>
          <p:cNvSpPr txBox="1"/>
          <p:nvPr/>
        </p:nvSpPr>
        <p:spPr>
          <a:xfrm>
            <a:off x="484583" y="1764671"/>
            <a:ext cx="1532210" cy="83099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700">
                <a:solidFill>
                  <a:schemeClr val="dk1"/>
                </a:solidFill>
                <a:latin typeface="Calibri"/>
                <a:ea typeface="Calibri"/>
                <a:cs typeface="Calibri"/>
                <a:sym typeface="Calibri"/>
              </a:rPr>
              <a:t>Contribution to pleasant room air</a:t>
            </a:r>
            <a:endParaRPr sz="1100"/>
          </a:p>
        </p:txBody>
      </p:sp>
      <p:sp>
        <p:nvSpPr>
          <p:cNvPr id="347" name="Google Shape;347;p48"/>
          <p:cNvSpPr txBox="1"/>
          <p:nvPr/>
        </p:nvSpPr>
        <p:spPr>
          <a:xfrm>
            <a:off x="7233668" y="1604255"/>
            <a:ext cx="1315642" cy="530914"/>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500">
                <a:solidFill>
                  <a:schemeClr val="dk1"/>
                </a:solidFill>
                <a:latin typeface="Calibri"/>
                <a:ea typeface="Calibri"/>
                <a:cs typeface="Calibri"/>
                <a:sym typeface="Calibri"/>
              </a:rPr>
              <a:t>Acoustic properties</a:t>
            </a:r>
            <a:endParaRPr sz="1100"/>
          </a:p>
        </p:txBody>
      </p:sp>
      <p:sp>
        <p:nvSpPr>
          <p:cNvPr id="348" name="Google Shape;348;p48"/>
          <p:cNvSpPr txBox="1"/>
          <p:nvPr/>
        </p:nvSpPr>
        <p:spPr>
          <a:xfrm>
            <a:off x="7026123" y="4175023"/>
            <a:ext cx="1315642" cy="692497"/>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Light and strong material</a:t>
            </a:r>
            <a:endParaRPr sz="1100"/>
          </a:p>
        </p:txBody>
      </p:sp>
      <p:sp>
        <p:nvSpPr>
          <p:cNvPr id="349" name="Google Shape;349;p48"/>
          <p:cNvSpPr/>
          <p:nvPr/>
        </p:nvSpPr>
        <p:spPr>
          <a:xfrm>
            <a:off x="-75" y="280300"/>
            <a:ext cx="9144000" cy="853200"/>
          </a:xfrm>
          <a:prstGeom prst="rect">
            <a:avLst/>
          </a:prstGeom>
          <a:solidFill>
            <a:srgbClr val="E6B8AF"/>
          </a:solidFill>
          <a:ln cap="flat" cmpd="sng" w="9525">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48"/>
          <p:cNvSpPr txBox="1"/>
          <p:nvPr>
            <p:ph type="title"/>
          </p:nvPr>
        </p:nvSpPr>
        <p:spPr>
          <a:xfrm>
            <a:off x="290375" y="209806"/>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2500">
                <a:latin typeface="Arial"/>
                <a:ea typeface="Arial"/>
                <a:cs typeface="Arial"/>
                <a:sym typeface="Arial"/>
              </a:rPr>
              <a:t>Materials in Restorative Environments	III.</a:t>
            </a:r>
            <a:endParaRPr sz="2500">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49"/>
          <p:cNvPicPr preferRelativeResize="0"/>
          <p:nvPr>
            <p:ph idx="1" type="body"/>
          </p:nvPr>
        </p:nvPicPr>
        <p:blipFill rotWithShape="1">
          <a:blip r:embed="rId3">
            <a:alphaModFix/>
          </a:blip>
          <a:srcRect b="0" l="0" r="0" t="0"/>
          <a:stretch/>
        </p:blipFill>
        <p:spPr>
          <a:xfrm>
            <a:off x="4501131" y="1391219"/>
            <a:ext cx="4351200" cy="3263400"/>
          </a:xfrm>
          <a:prstGeom prst="rect">
            <a:avLst/>
          </a:prstGeom>
          <a:noFill/>
          <a:ln>
            <a:noFill/>
          </a:ln>
        </p:spPr>
      </p:pic>
      <p:pic>
        <p:nvPicPr>
          <p:cNvPr id="357" name="Google Shape;357;p49"/>
          <p:cNvPicPr preferRelativeResize="0"/>
          <p:nvPr/>
        </p:nvPicPr>
        <p:blipFill rotWithShape="1">
          <a:blip r:embed="rId4">
            <a:alphaModFix/>
          </a:blip>
          <a:srcRect b="0" l="0" r="0" t="0"/>
          <a:stretch/>
        </p:blipFill>
        <p:spPr>
          <a:xfrm>
            <a:off x="289458" y="1927617"/>
            <a:ext cx="4093057" cy="2727000"/>
          </a:xfrm>
          <a:prstGeom prst="rect">
            <a:avLst/>
          </a:prstGeom>
          <a:noFill/>
          <a:ln>
            <a:noFill/>
          </a:ln>
        </p:spPr>
      </p:pic>
      <p:sp>
        <p:nvSpPr>
          <p:cNvPr id="358" name="Google Shape;358;p49"/>
          <p:cNvSpPr/>
          <p:nvPr/>
        </p:nvSpPr>
        <p:spPr>
          <a:xfrm>
            <a:off x="-75" y="280300"/>
            <a:ext cx="9144000" cy="853200"/>
          </a:xfrm>
          <a:prstGeom prst="rect">
            <a:avLst/>
          </a:prstGeom>
          <a:solidFill>
            <a:srgbClr val="E6B8AF"/>
          </a:solidFill>
          <a:ln cap="flat" cmpd="sng" w="9525">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49"/>
          <p:cNvSpPr txBox="1"/>
          <p:nvPr>
            <p:ph type="title"/>
          </p:nvPr>
        </p:nvSpPr>
        <p:spPr>
          <a:xfrm>
            <a:off x="290375" y="209806"/>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2500">
                <a:latin typeface="Arial"/>
                <a:ea typeface="Arial"/>
                <a:cs typeface="Arial"/>
                <a:sym typeface="Arial"/>
              </a:rPr>
              <a:t>Materials in Restorative Environments	IV.</a:t>
            </a:r>
            <a:endParaRPr sz="2500">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0"/>
          <p:cNvSpPr/>
          <p:nvPr/>
        </p:nvSpPr>
        <p:spPr>
          <a:xfrm>
            <a:off x="-7050" y="0"/>
            <a:ext cx="9158100" cy="1163400"/>
          </a:xfrm>
          <a:prstGeom prst="rect">
            <a:avLst/>
          </a:prstGeom>
          <a:solidFill>
            <a:srgbClr val="F4CCCC"/>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5" name="Google Shape;365;p50"/>
          <p:cNvPicPr preferRelativeResize="0"/>
          <p:nvPr/>
        </p:nvPicPr>
        <p:blipFill>
          <a:blip r:embed="rId3">
            <a:alphaModFix/>
          </a:blip>
          <a:stretch>
            <a:fillRect/>
          </a:stretch>
        </p:blipFill>
        <p:spPr>
          <a:xfrm>
            <a:off x="3637141" y="1504125"/>
            <a:ext cx="5099359" cy="3331274"/>
          </a:xfrm>
          <a:prstGeom prst="rect">
            <a:avLst/>
          </a:prstGeom>
          <a:noFill/>
          <a:ln>
            <a:noFill/>
          </a:ln>
        </p:spPr>
      </p:pic>
      <p:sp>
        <p:nvSpPr>
          <p:cNvPr id="366" name="Google Shape;366;p50"/>
          <p:cNvSpPr txBox="1"/>
          <p:nvPr/>
        </p:nvSpPr>
        <p:spPr>
          <a:xfrm>
            <a:off x="117150" y="104550"/>
            <a:ext cx="70569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chemeClr val="dk1"/>
                </a:solidFill>
              </a:rPr>
              <a:t> </a:t>
            </a:r>
            <a:r>
              <a:rPr lang="en" sz="2500">
                <a:solidFill>
                  <a:schemeClr val="dk1"/>
                </a:solidFill>
              </a:rPr>
              <a:t>Liisa Horelli-Kukkonen</a:t>
            </a:r>
            <a:endParaRPr sz="2500">
              <a:solidFill>
                <a:schemeClr val="dk1"/>
              </a:solidFill>
            </a:endParaRPr>
          </a:p>
          <a:p>
            <a:pPr indent="0" lvl="0" marL="0" rtl="0" algn="l">
              <a:spcBef>
                <a:spcPts val="0"/>
              </a:spcBef>
              <a:spcAft>
                <a:spcPts val="0"/>
              </a:spcAft>
              <a:buNone/>
            </a:pPr>
            <a:r>
              <a:rPr lang="en" sz="2500">
                <a:solidFill>
                  <a:schemeClr val="dk1"/>
                </a:solidFill>
              </a:rPr>
              <a:t> HENKIREIKÄTILAT</a:t>
            </a:r>
            <a:endParaRPr sz="2500">
              <a:solidFill>
                <a:schemeClr val="dk1"/>
              </a:solidFill>
            </a:endParaRPr>
          </a:p>
        </p:txBody>
      </p:sp>
      <p:pic>
        <p:nvPicPr>
          <p:cNvPr id="367" name="Google Shape;367;p50"/>
          <p:cNvPicPr preferRelativeResize="0"/>
          <p:nvPr/>
        </p:nvPicPr>
        <p:blipFill>
          <a:blip r:embed="rId4">
            <a:alphaModFix/>
          </a:blip>
          <a:stretch>
            <a:fillRect/>
          </a:stretch>
        </p:blipFill>
        <p:spPr>
          <a:xfrm>
            <a:off x="211600" y="1971250"/>
            <a:ext cx="3203675" cy="2292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6CD"/>
        </a:solidFill>
      </p:bgPr>
    </p:bg>
    <p:spTree>
      <p:nvGrpSpPr>
        <p:cNvPr id="371" name="Shape 371"/>
        <p:cNvGrpSpPr/>
        <p:nvPr/>
      </p:nvGrpSpPr>
      <p:grpSpPr>
        <a:xfrm>
          <a:off x="0" y="0"/>
          <a:ext cx="0" cy="0"/>
          <a:chOff x="0" y="0"/>
          <a:chExt cx="0" cy="0"/>
        </a:xfrm>
      </p:grpSpPr>
      <p:pic>
        <p:nvPicPr>
          <p:cNvPr id="372" name="Google Shape;372;p51"/>
          <p:cNvPicPr preferRelativeResize="0"/>
          <p:nvPr/>
        </p:nvPicPr>
        <p:blipFill>
          <a:blip r:embed="rId3">
            <a:alphaModFix/>
          </a:blip>
          <a:stretch>
            <a:fillRect/>
          </a:stretch>
        </p:blipFill>
        <p:spPr>
          <a:xfrm>
            <a:off x="2462025" y="1163400"/>
            <a:ext cx="4318763" cy="3763651"/>
          </a:xfrm>
          <a:prstGeom prst="rect">
            <a:avLst/>
          </a:prstGeom>
          <a:noFill/>
          <a:ln>
            <a:noFill/>
          </a:ln>
        </p:spPr>
      </p:pic>
      <p:sp>
        <p:nvSpPr>
          <p:cNvPr id="373" name="Google Shape;373;p51"/>
          <p:cNvSpPr/>
          <p:nvPr/>
        </p:nvSpPr>
        <p:spPr>
          <a:xfrm>
            <a:off x="-7050" y="0"/>
            <a:ext cx="9158100" cy="1163400"/>
          </a:xfrm>
          <a:prstGeom prst="rect">
            <a:avLst/>
          </a:prstGeom>
          <a:solidFill>
            <a:srgbClr val="F4CCCC"/>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dk1"/>
                </a:solidFill>
              </a:rPr>
              <a:t>    Four different types of spaces by social spatial functions</a:t>
            </a:r>
            <a:endParaRPr sz="2500">
              <a:solidFill>
                <a:schemeClr val="dk1"/>
              </a:solidFill>
            </a:endParaRPr>
          </a:p>
        </p:txBody>
      </p:sp>
      <p:pic>
        <p:nvPicPr>
          <p:cNvPr id="374" name="Google Shape;374;p51"/>
          <p:cNvPicPr preferRelativeResize="0"/>
          <p:nvPr/>
        </p:nvPicPr>
        <p:blipFill>
          <a:blip r:embed="rId4">
            <a:alphaModFix/>
          </a:blip>
          <a:stretch>
            <a:fillRect/>
          </a:stretch>
        </p:blipFill>
        <p:spPr>
          <a:xfrm>
            <a:off x="6602450" y="1620075"/>
            <a:ext cx="2429052" cy="2915173"/>
          </a:xfrm>
          <a:prstGeom prst="rect">
            <a:avLst/>
          </a:prstGeom>
          <a:noFill/>
          <a:ln>
            <a:noFill/>
          </a:ln>
        </p:spPr>
      </p:pic>
      <p:pic>
        <p:nvPicPr>
          <p:cNvPr id="375" name="Google Shape;375;p51"/>
          <p:cNvPicPr preferRelativeResize="0"/>
          <p:nvPr/>
        </p:nvPicPr>
        <p:blipFill>
          <a:blip r:embed="rId5">
            <a:alphaModFix/>
          </a:blip>
          <a:stretch>
            <a:fillRect/>
          </a:stretch>
        </p:blipFill>
        <p:spPr>
          <a:xfrm>
            <a:off x="0" y="2161200"/>
            <a:ext cx="2670126" cy="22647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52"/>
          <p:cNvPicPr preferRelativeResize="0"/>
          <p:nvPr/>
        </p:nvPicPr>
        <p:blipFill>
          <a:blip r:embed="rId3">
            <a:alphaModFix/>
          </a:blip>
          <a:stretch>
            <a:fillRect/>
          </a:stretch>
        </p:blipFill>
        <p:spPr>
          <a:xfrm>
            <a:off x="628875" y="1163400"/>
            <a:ext cx="3936500" cy="3980099"/>
          </a:xfrm>
          <a:prstGeom prst="rect">
            <a:avLst/>
          </a:prstGeom>
          <a:noFill/>
          <a:ln>
            <a:noFill/>
          </a:ln>
        </p:spPr>
      </p:pic>
      <p:sp>
        <p:nvSpPr>
          <p:cNvPr id="381" name="Google Shape;381;p52"/>
          <p:cNvSpPr/>
          <p:nvPr/>
        </p:nvSpPr>
        <p:spPr>
          <a:xfrm>
            <a:off x="-7050" y="0"/>
            <a:ext cx="9158100" cy="1163400"/>
          </a:xfrm>
          <a:prstGeom prst="rect">
            <a:avLst/>
          </a:prstGeom>
          <a:solidFill>
            <a:srgbClr val="F4CCCC"/>
          </a:solidFill>
          <a:ln cap="flat" cmpd="sng" w="9525">
            <a:solidFill>
              <a:srgbClr val="F4CC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680">
                <a:solidFill>
                  <a:srgbClr val="434343"/>
                </a:solidFill>
              </a:rPr>
              <a:t>    SURVEY, Horelli-Kukkonen</a:t>
            </a:r>
            <a:endParaRPr sz="2680">
              <a:solidFill>
                <a:srgbClr val="434343"/>
              </a:solidFill>
            </a:endParaRPr>
          </a:p>
        </p:txBody>
      </p:sp>
      <p:pic>
        <p:nvPicPr>
          <p:cNvPr id="382" name="Google Shape;382;p52"/>
          <p:cNvPicPr preferRelativeResize="0"/>
          <p:nvPr/>
        </p:nvPicPr>
        <p:blipFill>
          <a:blip r:embed="rId4">
            <a:alphaModFix/>
          </a:blip>
          <a:stretch>
            <a:fillRect/>
          </a:stretch>
        </p:blipFill>
        <p:spPr>
          <a:xfrm>
            <a:off x="5177975" y="1567075"/>
            <a:ext cx="2892600" cy="32587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53"/>
          <p:cNvSpPr/>
          <p:nvPr/>
        </p:nvSpPr>
        <p:spPr>
          <a:xfrm>
            <a:off x="-75" y="280300"/>
            <a:ext cx="9144000" cy="853200"/>
          </a:xfrm>
          <a:prstGeom prst="rect">
            <a:avLst/>
          </a:prstGeom>
          <a:solidFill>
            <a:srgbClr val="E6B8AF"/>
          </a:solidFill>
          <a:ln cap="flat" cmpd="sng" w="9525">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3"/>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pic>
        <p:nvPicPr>
          <p:cNvPr id="389" name="Google Shape;389;p53"/>
          <p:cNvPicPr preferRelativeResize="0"/>
          <p:nvPr/>
        </p:nvPicPr>
        <p:blipFill>
          <a:blip r:embed="rId3">
            <a:alphaModFix/>
          </a:blip>
          <a:stretch>
            <a:fillRect/>
          </a:stretch>
        </p:blipFill>
        <p:spPr>
          <a:xfrm>
            <a:off x="3009900" y="1812900"/>
            <a:ext cx="3124200" cy="3124200"/>
          </a:xfrm>
          <a:prstGeom prst="rect">
            <a:avLst/>
          </a:prstGeom>
          <a:noFill/>
          <a:ln>
            <a:noFill/>
          </a:ln>
        </p:spPr>
      </p:pic>
      <p:pic>
        <p:nvPicPr>
          <p:cNvPr id="390" name="Google Shape;390;p53"/>
          <p:cNvPicPr preferRelativeResize="0"/>
          <p:nvPr/>
        </p:nvPicPr>
        <p:blipFill>
          <a:blip r:embed="rId4">
            <a:alphaModFix/>
          </a:blip>
          <a:stretch>
            <a:fillRect/>
          </a:stretch>
        </p:blipFill>
        <p:spPr>
          <a:xfrm rot="1798776">
            <a:off x="5586599" y="1615462"/>
            <a:ext cx="793448" cy="1051559"/>
          </a:xfrm>
          <a:prstGeom prst="rect">
            <a:avLst/>
          </a:prstGeom>
          <a:noFill/>
          <a:ln>
            <a:noFill/>
          </a:ln>
        </p:spPr>
      </p:pic>
      <p:pic>
        <p:nvPicPr>
          <p:cNvPr id="391" name="Google Shape;391;p53"/>
          <p:cNvPicPr preferRelativeResize="0"/>
          <p:nvPr/>
        </p:nvPicPr>
        <p:blipFill>
          <a:blip r:embed="rId4">
            <a:alphaModFix/>
          </a:blip>
          <a:stretch>
            <a:fillRect/>
          </a:stretch>
        </p:blipFill>
        <p:spPr>
          <a:xfrm rot="791287">
            <a:off x="4897525" y="1291048"/>
            <a:ext cx="791424" cy="10499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4" name="Shape 144"/>
        <p:cNvGrpSpPr/>
        <p:nvPr/>
      </p:nvGrpSpPr>
      <p:grpSpPr>
        <a:xfrm>
          <a:off x="0" y="0"/>
          <a:ext cx="0" cy="0"/>
          <a:chOff x="0" y="0"/>
          <a:chExt cx="0" cy="0"/>
        </a:xfrm>
      </p:grpSpPr>
      <p:pic>
        <p:nvPicPr>
          <p:cNvPr descr="poll-type-id" id="145" name="Google Shape;145;p27">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sp>
        <p:nvSpPr>
          <p:cNvPr descr="title-id" id="146" name="Google Shape;146;p27"/>
          <p:cNvSpPr txBox="1"/>
          <p:nvPr/>
        </p:nvSpPr>
        <p:spPr>
          <a:xfrm>
            <a:off x="311700" y="1928838"/>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500">
                <a:solidFill>
                  <a:srgbClr val="5B5B5B"/>
                </a:solidFill>
              </a:rPr>
              <a:t>Which places do you go to to </a:t>
            </a:r>
            <a:r>
              <a:rPr b="1" lang="en" sz="3500">
                <a:solidFill>
                  <a:srgbClr val="5B5B5B"/>
                </a:solidFill>
              </a:rPr>
              <a:t>restore</a:t>
            </a:r>
            <a:r>
              <a:rPr lang="en" sz="3500">
                <a:solidFill>
                  <a:srgbClr val="5B5B5B"/>
                </a:solidFill>
              </a:rPr>
              <a:t> – to relax and charge your batteries?</a:t>
            </a:r>
            <a:endParaRPr sz="3600">
              <a:solidFill>
                <a:srgbClr val="5B5B5B"/>
              </a:solidFill>
            </a:endParaRPr>
          </a:p>
        </p:txBody>
      </p:sp>
      <p:sp>
        <p:nvSpPr>
          <p:cNvPr id="147" name="Google Shape;147;p27"/>
          <p:cNvSpPr/>
          <p:nvPr/>
        </p:nvSpPr>
        <p:spPr>
          <a:xfrm>
            <a:off x="-75" y="280300"/>
            <a:ext cx="9144000" cy="853200"/>
          </a:xfrm>
          <a:prstGeom prst="rect">
            <a:avLst/>
          </a:prstGeom>
          <a:solidFill>
            <a:srgbClr val="E6B8AF"/>
          </a:solidFill>
          <a:ln cap="flat" cmpd="sng" w="9525">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7"/>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slido.com/120096</a:t>
            </a:r>
            <a:endParaRPr i="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4"/>
          <p:cNvSpPr/>
          <p:nvPr/>
        </p:nvSpPr>
        <p:spPr>
          <a:xfrm>
            <a:off x="-75" y="280300"/>
            <a:ext cx="9144000" cy="853200"/>
          </a:xfrm>
          <a:prstGeom prst="rect">
            <a:avLst/>
          </a:prstGeom>
          <a:solidFill>
            <a:srgbClr val="E6B8AF"/>
          </a:solidFill>
          <a:ln cap="flat" cmpd="sng" w="9525">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4"/>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Sources</a:t>
            </a:r>
            <a:endParaRPr/>
          </a:p>
        </p:txBody>
      </p:sp>
      <p:sp>
        <p:nvSpPr>
          <p:cNvPr id="398" name="Google Shape;398;p54"/>
          <p:cNvSpPr txBox="1"/>
          <p:nvPr/>
        </p:nvSpPr>
        <p:spPr>
          <a:xfrm>
            <a:off x="434050" y="1388950"/>
            <a:ext cx="8203500" cy="27477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1000"/>
              </a:spcBef>
              <a:spcAft>
                <a:spcPts val="0"/>
              </a:spcAft>
              <a:buSzPts val="1100"/>
              <a:buChar char="●"/>
            </a:pPr>
            <a:r>
              <a:rPr lang="en" sz="1100">
                <a:solidFill>
                  <a:schemeClr val="dk1"/>
                </a:solidFill>
              </a:rPr>
              <a:t>Nousiainen, M., Lindroos, H., Heino, P. Restorative Environment Design, K</a:t>
            </a:r>
            <a:r>
              <a:rPr lang="en" sz="1100">
                <a:solidFill>
                  <a:schemeClr val="dk1"/>
                </a:solidFill>
              </a:rPr>
              <a:t>ymenlaakso University of Applied Sciences. 2016.</a:t>
            </a:r>
            <a:r>
              <a:rPr lang="en" sz="1100">
                <a:solidFill>
                  <a:schemeClr val="dk1"/>
                </a:solidFill>
                <a:uFill>
                  <a:noFill/>
                </a:uFill>
                <a:hlinkClick r:id="rId3">
                  <a:extLst>
                    <a:ext uri="{A12FA001-AC4F-418D-AE19-62706E023703}">
                      <ahyp:hlinkClr val="tx"/>
                    </a:ext>
                  </a:extLst>
                </a:hlinkClick>
              </a:rPr>
              <a:t> </a:t>
            </a:r>
            <a:r>
              <a:rPr lang="en" sz="1100" u="sng">
                <a:solidFill>
                  <a:schemeClr val="hlink"/>
                </a:solidFill>
                <a:hlinkClick r:id="rId4"/>
              </a:rPr>
              <a:t>Restorative Environment Design by Restoratiiviset Ympäristöt - Issuu</a:t>
            </a:r>
            <a:r>
              <a:rPr lang="en" sz="1100"/>
              <a:t> Accessed on 20.01.2022</a:t>
            </a:r>
            <a:endParaRPr sz="1100"/>
          </a:p>
          <a:p>
            <a:pPr indent="-298450" lvl="0" marL="457200" rtl="0" algn="l">
              <a:lnSpc>
                <a:spcPct val="115000"/>
              </a:lnSpc>
              <a:spcBef>
                <a:spcPts val="1000"/>
              </a:spcBef>
              <a:spcAft>
                <a:spcPts val="0"/>
              </a:spcAft>
              <a:buSzPts val="1100"/>
              <a:buChar char="●"/>
            </a:pPr>
            <a:r>
              <a:rPr lang="en" sz="1100">
                <a:solidFill>
                  <a:schemeClr val="dk1"/>
                </a:solidFill>
              </a:rPr>
              <a:t>Aura,S., Horelli, L. &amp; Korpela, K. 1997. Ympäristöpsykologian perusteet. 1. painos. Porvoo: WSOY </a:t>
            </a:r>
            <a:endParaRPr sz="1100">
              <a:solidFill>
                <a:schemeClr val="dk1"/>
              </a:solidFill>
            </a:endParaRPr>
          </a:p>
          <a:p>
            <a:pPr indent="-298450" lvl="0" marL="457200" rtl="0" algn="l">
              <a:lnSpc>
                <a:spcPct val="115000"/>
              </a:lnSpc>
              <a:spcBef>
                <a:spcPts val="1000"/>
              </a:spcBef>
              <a:spcAft>
                <a:spcPts val="0"/>
              </a:spcAft>
              <a:buSzPts val="1100"/>
              <a:buChar char="●"/>
            </a:pPr>
            <a:r>
              <a:rPr lang="en" sz="1100">
                <a:solidFill>
                  <a:schemeClr val="dk1"/>
                </a:solidFill>
              </a:rPr>
              <a:t>Horelli-Kukkonen, Liisa. 1993. Asunto psykologisena ympäristönä. Asujan ja asunnon vuorovaikutusta koskeva tutkimus pientalojen itsesuunnittelukokeilun valossa. Teknillisen korkeakoulun arkkitehtiosaston julkaisuja 3, Espoo.</a:t>
            </a:r>
            <a:endParaRPr sz="1100">
              <a:solidFill>
                <a:schemeClr val="dk1"/>
              </a:solidFill>
            </a:endParaRPr>
          </a:p>
          <a:p>
            <a:pPr indent="-298450" lvl="0" marL="457200" rtl="0" algn="l">
              <a:lnSpc>
                <a:spcPct val="115000"/>
              </a:lnSpc>
              <a:spcBef>
                <a:spcPts val="1000"/>
              </a:spcBef>
              <a:spcAft>
                <a:spcPts val="0"/>
              </a:spcAft>
              <a:buClr>
                <a:schemeClr val="dk1"/>
              </a:buClr>
              <a:buSzPts val="1100"/>
              <a:buChar char="●"/>
            </a:pPr>
            <a:r>
              <a:rPr lang="en" sz="1100">
                <a:solidFill>
                  <a:schemeClr val="dk1"/>
                </a:solidFill>
                <a:highlight>
                  <a:srgbClr val="FFFFFF"/>
                </a:highlight>
              </a:rPr>
              <a:t>Herzog TR, Ouellette P, Rolens JR, Koenigs AM. Houses of Worship as Restorative Environments. </a:t>
            </a:r>
            <a:r>
              <a:rPr i="1" lang="en" sz="1100">
                <a:solidFill>
                  <a:schemeClr val="dk1"/>
                </a:solidFill>
                <a:highlight>
                  <a:srgbClr val="FFFFFF"/>
                </a:highlight>
              </a:rPr>
              <a:t>Environment and Behavior</a:t>
            </a:r>
            <a:r>
              <a:rPr lang="en" sz="1100">
                <a:solidFill>
                  <a:schemeClr val="dk1"/>
                </a:solidFill>
                <a:highlight>
                  <a:srgbClr val="FFFFFF"/>
                </a:highlight>
              </a:rPr>
              <a:t>. 2010;42(4):395-419.</a:t>
            </a:r>
            <a:endParaRPr sz="1100">
              <a:solidFill>
                <a:schemeClr val="dk1"/>
              </a:solidFill>
            </a:endParaRPr>
          </a:p>
          <a:p>
            <a:pPr indent="-298450" lvl="0" marL="457200" rtl="0" algn="l">
              <a:lnSpc>
                <a:spcPct val="115000"/>
              </a:lnSpc>
              <a:spcBef>
                <a:spcPts val="1000"/>
              </a:spcBef>
              <a:spcAft>
                <a:spcPts val="0"/>
              </a:spcAft>
              <a:buClr>
                <a:schemeClr val="dk1"/>
              </a:buClr>
              <a:buSzPts val="1100"/>
              <a:buChar char="●"/>
            </a:pPr>
            <a:r>
              <a:rPr lang="en" sz="1100">
                <a:solidFill>
                  <a:schemeClr val="dk1"/>
                </a:solidFill>
                <a:highlight>
                  <a:srgbClr val="FFFFFF"/>
                </a:highlight>
              </a:rPr>
              <a:t>Kaplan S, Bardwell LV, Slakter DB. The Museum as a Restorative Environment. </a:t>
            </a:r>
            <a:r>
              <a:rPr i="1" lang="en" sz="1100">
                <a:solidFill>
                  <a:schemeClr val="dk1"/>
                </a:solidFill>
                <a:highlight>
                  <a:srgbClr val="FFFFFF"/>
                </a:highlight>
              </a:rPr>
              <a:t>Environment and Behavior</a:t>
            </a:r>
            <a:r>
              <a:rPr lang="en" sz="1100">
                <a:solidFill>
                  <a:schemeClr val="dk1"/>
                </a:solidFill>
                <a:highlight>
                  <a:srgbClr val="FFFFFF"/>
                </a:highlight>
              </a:rPr>
              <a:t>. 1993;25(6):725-742.</a:t>
            </a:r>
            <a:endParaRPr sz="1100">
              <a:solidFill>
                <a:schemeClr val="dk1"/>
              </a:solidFill>
            </a:endParaRPr>
          </a:p>
          <a:p>
            <a:pPr indent="0" lvl="0" marL="0" rtl="0" algn="l">
              <a:lnSpc>
                <a:spcPct val="115000"/>
              </a:lnSpc>
              <a:spcBef>
                <a:spcPts val="1000"/>
              </a:spcBef>
              <a:spcAft>
                <a:spcPts val="0"/>
              </a:spcAft>
              <a:buNone/>
            </a:pPr>
            <a:r>
              <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8"/>
          <p:cNvPicPr preferRelativeResize="0"/>
          <p:nvPr/>
        </p:nvPicPr>
        <p:blipFill>
          <a:blip r:embed="rId3">
            <a:alphaModFix/>
          </a:blip>
          <a:stretch>
            <a:fillRect/>
          </a:stretch>
        </p:blipFill>
        <p:spPr>
          <a:xfrm>
            <a:off x="606750" y="0"/>
            <a:ext cx="7930501" cy="5312826"/>
          </a:xfrm>
          <a:prstGeom prst="rect">
            <a:avLst/>
          </a:prstGeom>
          <a:noFill/>
          <a:ln>
            <a:noFill/>
          </a:ln>
        </p:spPr>
      </p:pic>
      <p:sp>
        <p:nvSpPr>
          <p:cNvPr id="154" name="Google Shape;154;p28"/>
          <p:cNvSpPr txBox="1"/>
          <p:nvPr/>
        </p:nvSpPr>
        <p:spPr>
          <a:xfrm>
            <a:off x="7543800" y="4589400"/>
            <a:ext cx="1600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888888"/>
                </a:solidFill>
              </a:rPr>
              <a:t>Word cloud from the lecture on 25.01.22</a:t>
            </a:r>
            <a:endParaRPr sz="1200">
              <a:solidFill>
                <a:srgbClr val="888888"/>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9"/>
          <p:cNvSpPr txBox="1"/>
          <p:nvPr/>
        </p:nvSpPr>
        <p:spPr>
          <a:xfrm>
            <a:off x="396975" y="1733525"/>
            <a:ext cx="5438700" cy="184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solidFill>
                  <a:srgbClr val="5B5B5B"/>
                </a:solidFill>
              </a:rPr>
              <a:t>What qualities</a:t>
            </a:r>
            <a:r>
              <a:rPr b="1" lang="en" sz="3600">
                <a:solidFill>
                  <a:srgbClr val="5B5B5B"/>
                </a:solidFill>
              </a:rPr>
              <a:t> </a:t>
            </a:r>
            <a:r>
              <a:rPr lang="en" sz="3600">
                <a:solidFill>
                  <a:srgbClr val="5B5B5B"/>
                </a:solidFill>
              </a:rPr>
              <a:t>make the places you mentioned </a:t>
            </a:r>
            <a:r>
              <a:rPr b="1" lang="en" sz="3600">
                <a:solidFill>
                  <a:srgbClr val="5B5B5B"/>
                </a:solidFill>
              </a:rPr>
              <a:t>restorative</a:t>
            </a:r>
            <a:r>
              <a:rPr lang="en" sz="3600">
                <a:solidFill>
                  <a:srgbClr val="5B5B5B"/>
                </a:solidFill>
              </a:rPr>
              <a:t>? </a:t>
            </a:r>
            <a:endParaRPr sz="3600">
              <a:solidFill>
                <a:srgbClr val="5B5B5B"/>
              </a:solidFill>
            </a:endParaRPr>
          </a:p>
        </p:txBody>
      </p:sp>
      <p:sp>
        <p:nvSpPr>
          <p:cNvPr id="160" name="Google Shape;160;p29"/>
          <p:cNvSpPr/>
          <p:nvPr/>
        </p:nvSpPr>
        <p:spPr>
          <a:xfrm>
            <a:off x="-75" y="280300"/>
            <a:ext cx="9144000" cy="853200"/>
          </a:xfrm>
          <a:prstGeom prst="rect">
            <a:avLst/>
          </a:prstGeom>
          <a:solidFill>
            <a:srgbClr val="E6B8AF"/>
          </a:solidFill>
          <a:ln cap="flat" cmpd="sng" w="9525">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9"/>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slido.com/120096</a:t>
            </a:r>
            <a:endParaRPr i="1"/>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30"/>
          <p:cNvPicPr preferRelativeResize="0"/>
          <p:nvPr/>
        </p:nvPicPr>
        <p:blipFill>
          <a:blip r:embed="rId3">
            <a:alphaModFix/>
          </a:blip>
          <a:stretch>
            <a:fillRect/>
          </a:stretch>
        </p:blipFill>
        <p:spPr>
          <a:xfrm>
            <a:off x="625788" y="0"/>
            <a:ext cx="7892424" cy="5306576"/>
          </a:xfrm>
          <a:prstGeom prst="rect">
            <a:avLst/>
          </a:prstGeom>
          <a:noFill/>
          <a:ln>
            <a:noFill/>
          </a:ln>
        </p:spPr>
      </p:pic>
      <p:sp>
        <p:nvSpPr>
          <p:cNvPr id="167" name="Google Shape;167;p30"/>
          <p:cNvSpPr txBox="1"/>
          <p:nvPr/>
        </p:nvSpPr>
        <p:spPr>
          <a:xfrm>
            <a:off x="7543800" y="4589400"/>
            <a:ext cx="1600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888888"/>
                </a:solidFill>
              </a:rPr>
              <a:t>Word cloud from the lecture on 25.01.22</a:t>
            </a:r>
            <a:endParaRPr sz="1200">
              <a:solidFill>
                <a:srgbClr val="888888"/>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1"/>
          <p:cNvSpPr/>
          <p:nvPr/>
        </p:nvSpPr>
        <p:spPr>
          <a:xfrm>
            <a:off x="-75" y="280300"/>
            <a:ext cx="9144000" cy="853200"/>
          </a:xfrm>
          <a:prstGeom prst="rect">
            <a:avLst/>
          </a:prstGeom>
          <a:solidFill>
            <a:srgbClr val="E6B8AF"/>
          </a:solidFill>
          <a:ln cap="flat" cmpd="sng" w="9525">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1"/>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Nature as a restorative environment</a:t>
            </a:r>
            <a:endParaRPr/>
          </a:p>
        </p:txBody>
      </p:sp>
      <p:pic>
        <p:nvPicPr>
          <p:cNvPr id="174" name="Google Shape;174;p31"/>
          <p:cNvPicPr preferRelativeResize="0"/>
          <p:nvPr/>
        </p:nvPicPr>
        <p:blipFill>
          <a:blip r:embed="rId3">
            <a:alphaModFix/>
          </a:blip>
          <a:stretch>
            <a:fillRect/>
          </a:stretch>
        </p:blipFill>
        <p:spPr>
          <a:xfrm>
            <a:off x="4947250" y="1768750"/>
            <a:ext cx="3885051" cy="2585625"/>
          </a:xfrm>
          <a:prstGeom prst="rect">
            <a:avLst/>
          </a:prstGeom>
          <a:noFill/>
          <a:ln>
            <a:noFill/>
          </a:ln>
        </p:spPr>
      </p:pic>
      <p:pic>
        <p:nvPicPr>
          <p:cNvPr id="175" name="Google Shape;175;p31"/>
          <p:cNvPicPr preferRelativeResize="0"/>
          <p:nvPr/>
        </p:nvPicPr>
        <p:blipFill rotWithShape="1">
          <a:blip r:embed="rId4">
            <a:alphaModFix/>
          </a:blip>
          <a:srcRect b="0" l="10002" r="6504" t="0"/>
          <a:stretch/>
        </p:blipFill>
        <p:spPr>
          <a:xfrm>
            <a:off x="311700" y="1768750"/>
            <a:ext cx="3885051" cy="25856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32"/>
          <p:cNvSpPr/>
          <p:nvPr/>
        </p:nvSpPr>
        <p:spPr>
          <a:xfrm>
            <a:off x="-75" y="280300"/>
            <a:ext cx="9144000" cy="853200"/>
          </a:xfrm>
          <a:prstGeom prst="rect">
            <a:avLst/>
          </a:prstGeom>
          <a:solidFill>
            <a:srgbClr val="E6B8AF"/>
          </a:solidFill>
          <a:ln cap="flat" cmpd="sng" w="9525">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2"/>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Nature as a restorative environment</a:t>
            </a:r>
            <a:endParaRPr/>
          </a:p>
        </p:txBody>
      </p:sp>
      <p:pic>
        <p:nvPicPr>
          <p:cNvPr id="182" name="Google Shape;182;p32"/>
          <p:cNvPicPr preferRelativeResize="0"/>
          <p:nvPr/>
        </p:nvPicPr>
        <p:blipFill>
          <a:blip r:embed="rId3">
            <a:alphaModFix/>
          </a:blip>
          <a:stretch>
            <a:fillRect/>
          </a:stretch>
        </p:blipFill>
        <p:spPr>
          <a:xfrm>
            <a:off x="2430125" y="1607150"/>
            <a:ext cx="4283600" cy="28533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3"/>
          <p:cNvSpPr/>
          <p:nvPr/>
        </p:nvSpPr>
        <p:spPr>
          <a:xfrm>
            <a:off x="-75" y="280300"/>
            <a:ext cx="9144000" cy="853200"/>
          </a:xfrm>
          <a:prstGeom prst="rect">
            <a:avLst/>
          </a:prstGeom>
          <a:solidFill>
            <a:srgbClr val="E6B8AF"/>
          </a:solidFill>
          <a:ln cap="flat" cmpd="sng" w="9525">
            <a:solidFill>
              <a:srgbClr val="E6B8A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3"/>
          <p:cNvSpPr txBox="1"/>
          <p:nvPr>
            <p:ph idx="4294967295"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Nature as a restorative environment</a:t>
            </a:r>
            <a:endParaRPr/>
          </a:p>
        </p:txBody>
      </p:sp>
      <p:pic>
        <p:nvPicPr>
          <p:cNvPr id="189" name="Google Shape;189;p33"/>
          <p:cNvPicPr preferRelativeResize="0"/>
          <p:nvPr/>
        </p:nvPicPr>
        <p:blipFill>
          <a:blip r:embed="rId3">
            <a:alphaModFix/>
          </a:blip>
          <a:stretch>
            <a:fillRect/>
          </a:stretch>
        </p:blipFill>
        <p:spPr>
          <a:xfrm>
            <a:off x="492000" y="1677900"/>
            <a:ext cx="4283600" cy="2853375"/>
          </a:xfrm>
          <a:prstGeom prst="rect">
            <a:avLst/>
          </a:prstGeom>
          <a:noFill/>
          <a:ln>
            <a:noFill/>
          </a:ln>
        </p:spPr>
      </p:pic>
      <p:cxnSp>
        <p:nvCxnSpPr>
          <p:cNvPr id="190" name="Google Shape;190;p33"/>
          <p:cNvCxnSpPr/>
          <p:nvPr/>
        </p:nvCxnSpPr>
        <p:spPr>
          <a:xfrm flipH="1">
            <a:off x="3233275" y="3459650"/>
            <a:ext cx="2681400" cy="509700"/>
          </a:xfrm>
          <a:prstGeom prst="straightConnector1">
            <a:avLst/>
          </a:prstGeom>
          <a:noFill/>
          <a:ln cap="flat" cmpd="sng" w="9525">
            <a:solidFill>
              <a:srgbClr val="FF0000"/>
            </a:solidFill>
            <a:prstDash val="solid"/>
            <a:round/>
            <a:headEnd len="med" w="med" type="none"/>
            <a:tailEnd len="med" w="med" type="triangle"/>
          </a:ln>
        </p:spPr>
      </p:cxnSp>
      <p:cxnSp>
        <p:nvCxnSpPr>
          <p:cNvPr id="191" name="Google Shape;191;p33"/>
          <p:cNvCxnSpPr/>
          <p:nvPr/>
        </p:nvCxnSpPr>
        <p:spPr>
          <a:xfrm rot="10800000">
            <a:off x="3622500" y="1938700"/>
            <a:ext cx="2285100" cy="1280400"/>
          </a:xfrm>
          <a:prstGeom prst="straightConnector1">
            <a:avLst/>
          </a:prstGeom>
          <a:noFill/>
          <a:ln cap="flat" cmpd="sng" w="9525">
            <a:solidFill>
              <a:srgbClr val="FF0000"/>
            </a:solidFill>
            <a:prstDash val="solid"/>
            <a:round/>
            <a:headEnd len="med" w="med" type="none"/>
            <a:tailEnd len="med" w="med" type="triangle"/>
          </a:ln>
        </p:spPr>
      </p:cxnSp>
      <p:sp>
        <p:nvSpPr>
          <p:cNvPr id="192" name="Google Shape;192;p33"/>
          <p:cNvSpPr txBox="1"/>
          <p:nvPr/>
        </p:nvSpPr>
        <p:spPr>
          <a:xfrm>
            <a:off x="5964200" y="3049300"/>
            <a:ext cx="403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t>+</a:t>
            </a:r>
            <a:endParaRPr sz="2400"/>
          </a:p>
        </p:txBody>
      </p:sp>
      <p:pic>
        <p:nvPicPr>
          <p:cNvPr id="193" name="Google Shape;193;p33"/>
          <p:cNvPicPr preferRelativeResize="0"/>
          <p:nvPr/>
        </p:nvPicPr>
        <p:blipFill>
          <a:blip r:embed="rId4">
            <a:alphaModFix/>
          </a:blip>
          <a:stretch>
            <a:fillRect/>
          </a:stretch>
        </p:blipFill>
        <p:spPr>
          <a:xfrm>
            <a:off x="6416925" y="2465088"/>
            <a:ext cx="1722525" cy="1722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