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 id="2147483711" r:id="rId2"/>
  </p:sldMasterIdLst>
  <p:notesMasterIdLst>
    <p:notesMasterId r:id="rId48"/>
  </p:notesMasterIdLst>
  <p:sldIdLst>
    <p:sldId id="301" r:id="rId3"/>
    <p:sldId id="302" r:id="rId4"/>
    <p:sldId id="294" r:id="rId5"/>
    <p:sldId id="303" r:id="rId6"/>
    <p:sldId id="258" r:id="rId7"/>
    <p:sldId id="314" r:id="rId8"/>
    <p:sldId id="260" r:id="rId9"/>
    <p:sldId id="259" r:id="rId10"/>
    <p:sldId id="261" r:id="rId11"/>
    <p:sldId id="262" r:id="rId12"/>
    <p:sldId id="295" r:id="rId13"/>
    <p:sldId id="296" r:id="rId14"/>
    <p:sldId id="297" r:id="rId15"/>
    <p:sldId id="263" r:id="rId16"/>
    <p:sldId id="264" r:id="rId17"/>
    <p:sldId id="266" r:id="rId18"/>
    <p:sldId id="269" r:id="rId19"/>
    <p:sldId id="298" r:id="rId20"/>
    <p:sldId id="312" r:id="rId21"/>
    <p:sldId id="268"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3" r:id="rId35"/>
    <p:sldId id="282" r:id="rId36"/>
    <p:sldId id="299" r:id="rId37"/>
    <p:sldId id="284" r:id="rId38"/>
    <p:sldId id="313" r:id="rId39"/>
    <p:sldId id="285" r:id="rId40"/>
    <p:sldId id="286" r:id="rId41"/>
    <p:sldId id="300" r:id="rId42"/>
    <p:sldId id="267" r:id="rId43"/>
    <p:sldId id="288" r:id="rId44"/>
    <p:sldId id="289" r:id="rId45"/>
    <p:sldId id="290" r:id="rId46"/>
    <p:sldId id="291" r:id="rId47"/>
  </p:sldIdLst>
  <p:sldSz cx="12192000" cy="6858000"/>
  <p:notesSz cx="6735763" cy="98663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34" autoAdjust="0"/>
    <p:restoredTop sz="96820" autoAdjust="0"/>
  </p:normalViewPr>
  <p:slideViewPr>
    <p:cSldViewPr snapToGrid="0">
      <p:cViewPr varScale="1">
        <p:scale>
          <a:sx n="128" d="100"/>
          <a:sy n="128" d="100"/>
        </p:scale>
        <p:origin x="208" y="456"/>
      </p:cViewPr>
      <p:guideLst/>
    </p:cSldViewPr>
  </p:slideViewPr>
  <p:outlineViewPr>
    <p:cViewPr>
      <p:scale>
        <a:sx n="33" d="100"/>
        <a:sy n="33" d="100"/>
      </p:scale>
      <p:origin x="0" y="-31710"/>
    </p:cViewPr>
  </p:outlineViewPr>
  <p:notesTextViewPr>
    <p:cViewPr>
      <p:scale>
        <a:sx n="170" d="100"/>
        <a:sy n="170" d="100"/>
      </p:scale>
      <p:origin x="0" y="0"/>
    </p:cViewPr>
  </p:notesTextViewPr>
  <p:sorterViewPr>
    <p:cViewPr varScale="1">
      <p:scale>
        <a:sx n="100" d="100"/>
        <a:sy n="100" d="100"/>
      </p:scale>
      <p:origin x="0" y="0"/>
    </p:cViewPr>
  </p:sorterViewPr>
  <p:notesViewPr>
    <p:cSldViewPr snapToGrid="0">
      <p:cViewPr varScale="1">
        <p:scale>
          <a:sx n="136" d="100"/>
          <a:sy n="136" d="100"/>
        </p:scale>
        <p:origin x="39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1"/>
            <a:ext cx="2918831" cy="495029"/>
          </a:xfrm>
          <a:prstGeom prst="rect">
            <a:avLst/>
          </a:prstGeom>
        </p:spPr>
        <p:txBody>
          <a:bodyPr vert="horz" lIns="91440" tIns="45720" rIns="91440" bIns="45720" rtlCol="0"/>
          <a:lstStyle>
            <a:lvl1pPr algn="r">
              <a:defRPr sz="1200"/>
            </a:lvl1pPr>
          </a:lstStyle>
          <a:p>
            <a:fld id="{C63DD569-BB09-43CD-999A-D8F4A3480226}" type="datetimeFigureOut">
              <a:rPr lang="en-US" smtClean="0"/>
              <a:t>1/17/22</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748163"/>
            <a:ext cx="5388610" cy="38848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D12D724A-C639-408B-A855-DFC7F21124AE}" type="slidenum">
              <a:rPr lang="en-US" smtClean="0"/>
              <a:t>‹#›</a:t>
            </a:fld>
            <a:endParaRPr lang="en-US" dirty="0"/>
          </a:p>
        </p:txBody>
      </p:sp>
    </p:spTree>
    <p:extLst>
      <p:ext uri="{BB962C8B-B14F-4D97-AF65-F5344CB8AC3E}">
        <p14:creationId xmlns:p14="http://schemas.microsoft.com/office/powerpoint/2010/main" val="265921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implicable.com/new/information-technology"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simplicable.com/new/risk-mitigation" TargetMode="External"/><Relationship Id="rId5" Type="http://schemas.openxmlformats.org/officeDocument/2006/relationships/hyperlink" Target="https://simplicable.com/new/risk-acceptance" TargetMode="External"/><Relationship Id="rId4" Type="http://schemas.openxmlformats.org/officeDocument/2006/relationships/hyperlink" Target="https://simplicable.com/new/technology-risk"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543B0-E294-4CD6-A648-576F359500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60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pPr fontAlgn="base"/>
            <a:r>
              <a:rPr lang="en-US" sz="1200" b="1" kern="1200">
                <a:solidFill>
                  <a:schemeClr val="tx1"/>
                </a:solidFill>
                <a:effectLst/>
                <a:latin typeface="+mn-lt"/>
                <a:ea typeface="+mn-ea"/>
                <a:cs typeface="+mn-cs"/>
              </a:rPr>
              <a:t>5. Do you hold grudges?</a:t>
            </a:r>
            <a:r>
              <a:rPr lang="en-US" sz="1200" kern="1200">
                <a:solidFill>
                  <a:schemeClr val="tx1"/>
                </a:solidFill>
                <a:effectLst/>
                <a:latin typeface="+mn-lt"/>
                <a:ea typeface="+mn-ea"/>
                <a:cs typeface="+mn-cs"/>
              </a:rPr>
              <a:t> The negative emotions that come with holding on to a grudge are actually a stress response. Just </a:t>
            </a:r>
            <a:r>
              <a:rPr lang="en-US" sz="1200" b="1" kern="1200">
                <a:solidFill>
                  <a:schemeClr val="tx1"/>
                </a:solidFill>
                <a:effectLst/>
                <a:latin typeface="+mn-lt"/>
                <a:ea typeface="+mn-ea"/>
                <a:cs typeface="+mn-cs"/>
              </a:rPr>
              <a:t>thinking about the event sends your body into fight-or-flight mode</a:t>
            </a:r>
            <a:r>
              <a:rPr lang="en-US" sz="1200" kern="1200">
                <a:solidFill>
                  <a:schemeClr val="tx1"/>
                </a:solidFill>
                <a:effectLst/>
                <a:latin typeface="+mn-lt"/>
                <a:ea typeface="+mn-ea"/>
                <a:cs typeface="+mn-cs"/>
              </a:rPr>
              <a:t>, a survival mechanism that forces you to stand up and fight or run for the hills when faced with a threat. When a threat is imminent, this reaction is essential to your survival, but when a threat is </a:t>
            </a:r>
            <a:r>
              <a:rPr lang="en-US" sz="1200" b="1" kern="1200">
                <a:solidFill>
                  <a:schemeClr val="tx1"/>
                </a:solidFill>
                <a:effectLst/>
                <a:latin typeface="+mn-lt"/>
                <a:ea typeface="+mn-ea"/>
                <a:cs typeface="+mn-cs"/>
              </a:rPr>
              <a:t>ancient history, holding on to that stress wreaks havoc on your body and can have devastating health consequences over time</a:t>
            </a:r>
            <a:r>
              <a:rPr lang="en-US" sz="1200" kern="1200">
                <a:solidFill>
                  <a:schemeClr val="tx1"/>
                </a:solidFill>
                <a:effectLst/>
                <a:latin typeface="+mn-lt"/>
                <a:ea typeface="+mn-ea"/>
                <a:cs typeface="+mn-cs"/>
              </a:rPr>
              <a:t>. In fact, researchers at Emory University have shown that holding on to stress contributes to </a:t>
            </a:r>
            <a:r>
              <a:rPr lang="en-US" sz="1200" b="1" kern="1200">
                <a:solidFill>
                  <a:schemeClr val="tx1"/>
                </a:solidFill>
                <a:effectLst/>
                <a:latin typeface="+mn-lt"/>
                <a:ea typeface="+mn-ea"/>
                <a:cs typeface="+mn-cs"/>
              </a:rPr>
              <a:t>high blood pressure and heart disease. </a:t>
            </a:r>
            <a:r>
              <a:rPr lang="en-US" sz="1200" kern="1200">
                <a:solidFill>
                  <a:schemeClr val="tx1"/>
                </a:solidFill>
                <a:effectLst/>
                <a:latin typeface="+mn-lt"/>
                <a:ea typeface="+mn-ea"/>
                <a:cs typeface="+mn-cs"/>
              </a:rPr>
              <a:t>Holding on to a grudge means you’re holding on to stress, and emotionally intelligent people know to avoid this at all costs. Letting go of a grudge not only makes you feel better now but can also improve your health.</a:t>
            </a:r>
          </a:p>
          <a:p>
            <a:pPr fontAlgn="base"/>
            <a:r>
              <a:rPr lang="en-US" sz="1200" kern="1200">
                <a:solidFill>
                  <a:schemeClr val="tx1"/>
                </a:solidFill>
                <a:effectLst/>
                <a:latin typeface="+mn-lt"/>
                <a:ea typeface="+mn-ea"/>
                <a:cs typeface="+mn-cs"/>
              </a:rPr>
              <a:t> </a:t>
            </a:r>
          </a:p>
          <a:p>
            <a:pPr fontAlgn="base"/>
            <a:r>
              <a:rPr lang="en-US" sz="1200" b="1" kern="1200">
                <a:solidFill>
                  <a:schemeClr val="tx1"/>
                </a:solidFill>
                <a:effectLst/>
                <a:latin typeface="+mn-lt"/>
                <a:ea typeface="+mn-ea"/>
                <a:cs typeface="+mn-cs"/>
              </a:rPr>
              <a:t>6. Do you keep replaying your mistakes.</a:t>
            </a:r>
            <a:r>
              <a:rPr lang="en-US" sz="1200" kern="1200">
                <a:solidFill>
                  <a:schemeClr val="tx1"/>
                </a:solidFill>
                <a:effectLst/>
                <a:latin typeface="+mn-lt"/>
                <a:ea typeface="+mn-ea"/>
                <a:cs typeface="+mn-cs"/>
              </a:rPr>
              <a:t> Emotionally intelligent people distance themselves from their mistakes, but they do so without forgetting them. By keeping their mistakes at a safe distance, yet still handy enough to refer to, they are able to adapt and adjust for future success. It takes refined self-awareness to walk this tightrope between dwelling and remembering. Dwelling too long on your mistakes makes you </a:t>
            </a:r>
            <a:r>
              <a:rPr lang="en-US" sz="1200" b="1" kern="1200">
                <a:solidFill>
                  <a:schemeClr val="tx1"/>
                </a:solidFill>
                <a:effectLst/>
                <a:latin typeface="+mn-lt"/>
                <a:ea typeface="+mn-ea"/>
                <a:cs typeface="+mn-cs"/>
              </a:rPr>
              <a:t>anxious and gun shy, </a:t>
            </a:r>
            <a:r>
              <a:rPr lang="en-US" sz="1200" kern="1200">
                <a:solidFill>
                  <a:schemeClr val="tx1"/>
                </a:solidFill>
                <a:effectLst/>
                <a:latin typeface="+mn-lt"/>
                <a:ea typeface="+mn-ea"/>
                <a:cs typeface="+mn-cs"/>
              </a:rPr>
              <a:t>while forgetting about them completely makes you bound to repeat them. The key to </a:t>
            </a:r>
            <a:r>
              <a:rPr lang="en-US" sz="1200" b="1" kern="1200">
                <a:solidFill>
                  <a:schemeClr val="tx1"/>
                </a:solidFill>
                <a:effectLst/>
                <a:latin typeface="+mn-lt"/>
                <a:ea typeface="+mn-ea"/>
                <a:cs typeface="+mn-cs"/>
              </a:rPr>
              <a:t>balance</a:t>
            </a:r>
            <a:r>
              <a:rPr lang="en-US" sz="1200" kern="1200">
                <a:solidFill>
                  <a:schemeClr val="tx1"/>
                </a:solidFill>
                <a:effectLst/>
                <a:latin typeface="+mn-lt"/>
                <a:ea typeface="+mn-ea"/>
                <a:cs typeface="+mn-cs"/>
              </a:rPr>
              <a:t> lies in your ability to </a:t>
            </a:r>
            <a:r>
              <a:rPr lang="en-US" sz="1200" b="1" kern="1200">
                <a:solidFill>
                  <a:schemeClr val="tx1"/>
                </a:solidFill>
                <a:effectLst/>
                <a:latin typeface="+mn-lt"/>
                <a:ea typeface="+mn-ea"/>
                <a:cs typeface="+mn-cs"/>
              </a:rPr>
              <a:t>transform failures into nuggets of improvement</a:t>
            </a:r>
            <a:r>
              <a:rPr lang="en-US" sz="1200" kern="1200">
                <a:solidFill>
                  <a:schemeClr val="tx1"/>
                </a:solidFill>
                <a:effectLst/>
                <a:latin typeface="+mn-lt"/>
                <a:ea typeface="+mn-ea"/>
                <a:cs typeface="+mn-cs"/>
              </a:rPr>
              <a:t>. This creates the tendency to get right back up every time you fall down.</a:t>
            </a:r>
          </a:p>
          <a:p>
            <a:pPr fontAlgn="base"/>
            <a:r>
              <a:rPr lang="en-US" sz="1200" kern="1200">
                <a:solidFill>
                  <a:schemeClr val="tx1"/>
                </a:solidFill>
                <a:effectLst/>
                <a:latin typeface="+mn-lt"/>
                <a:ea typeface="+mn-ea"/>
                <a:cs typeface="+mn-cs"/>
              </a:rPr>
              <a:t> </a:t>
            </a:r>
          </a:p>
          <a:p>
            <a:pPr fontAlgn="base"/>
            <a:r>
              <a:rPr lang="en-US" sz="1200" b="1" kern="1200">
                <a:solidFill>
                  <a:schemeClr val="tx1"/>
                </a:solidFill>
                <a:effectLst/>
                <a:latin typeface="+mn-lt"/>
                <a:ea typeface="+mn-ea"/>
                <a:cs typeface="+mn-cs"/>
              </a:rPr>
              <a:t>7. Do you often feel that others don’t understand you? </a:t>
            </a:r>
            <a:r>
              <a:rPr lang="en-US" sz="1200" kern="1200">
                <a:solidFill>
                  <a:schemeClr val="tx1"/>
                </a:solidFill>
                <a:effectLst/>
                <a:latin typeface="+mn-lt"/>
                <a:ea typeface="+mn-ea"/>
                <a:cs typeface="+mn-cs"/>
              </a:rPr>
              <a:t>When you lack emotional intelligence, it’s </a:t>
            </a:r>
            <a:r>
              <a:rPr lang="en-US" sz="1200" b="1" kern="1200">
                <a:solidFill>
                  <a:schemeClr val="tx1"/>
                </a:solidFill>
                <a:effectLst/>
                <a:latin typeface="+mn-lt"/>
                <a:ea typeface="+mn-ea"/>
                <a:cs typeface="+mn-cs"/>
              </a:rPr>
              <a:t>hard to understand how you come across to others</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You feel misunderstood</a:t>
            </a:r>
            <a:r>
              <a:rPr lang="en-US" sz="1200" kern="1200">
                <a:solidFill>
                  <a:schemeClr val="tx1"/>
                </a:solidFill>
                <a:effectLst/>
                <a:latin typeface="+mn-lt"/>
                <a:ea typeface="+mn-ea"/>
                <a:cs typeface="+mn-cs"/>
              </a:rPr>
              <a:t> because </a:t>
            </a:r>
            <a:r>
              <a:rPr lang="en-US" sz="1200" b="1" kern="1200">
                <a:solidFill>
                  <a:schemeClr val="tx1"/>
                </a:solidFill>
                <a:effectLst/>
                <a:latin typeface="+mn-lt"/>
                <a:ea typeface="+mn-ea"/>
                <a:cs typeface="+mn-cs"/>
              </a:rPr>
              <a:t>you don’t deliver your message in a way that people can understand</a:t>
            </a:r>
            <a:r>
              <a:rPr lang="en-US" sz="1200" kern="1200">
                <a:solidFill>
                  <a:schemeClr val="tx1"/>
                </a:solidFill>
                <a:effectLst/>
                <a:latin typeface="+mn-lt"/>
                <a:ea typeface="+mn-ea"/>
                <a:cs typeface="+mn-cs"/>
              </a:rPr>
              <a:t>. Even with practice, emotionally intelligent people know that they don’t communicate every idea perfectly. They catch on when people don’t understand what they are saying, adjust their approach, and re-communicate their idea in a way that can be understood.</a:t>
            </a:r>
          </a:p>
          <a:p>
            <a:endParaRPr lang="en-US"/>
          </a:p>
          <a:p>
            <a:pPr fontAlgn="base"/>
            <a:r>
              <a:rPr lang="en-US" sz="1200" b="1" kern="1200">
                <a:solidFill>
                  <a:schemeClr val="tx1"/>
                </a:solidFill>
                <a:effectLst/>
                <a:latin typeface="+mn-lt"/>
                <a:ea typeface="+mn-ea"/>
                <a:cs typeface="+mn-cs"/>
              </a:rPr>
              <a:t>8. Are you unaware of what triggers emotional outbursts? </a:t>
            </a:r>
            <a:r>
              <a:rPr lang="en-US" sz="1200" kern="1200">
                <a:solidFill>
                  <a:schemeClr val="tx1"/>
                </a:solidFill>
                <a:effectLst/>
                <a:latin typeface="+mn-lt"/>
                <a:ea typeface="+mn-ea"/>
                <a:cs typeface="+mn-cs"/>
              </a:rPr>
              <a:t>Everyone has triggers—</a:t>
            </a:r>
            <a:r>
              <a:rPr lang="en-US" sz="1200" b="1" kern="1200">
                <a:solidFill>
                  <a:schemeClr val="tx1"/>
                </a:solidFill>
                <a:effectLst/>
                <a:latin typeface="+mn-lt"/>
                <a:ea typeface="+mn-ea"/>
                <a:cs typeface="+mn-cs"/>
              </a:rPr>
              <a:t>situations and people that push their buttons </a:t>
            </a:r>
            <a:r>
              <a:rPr lang="en-US" sz="1200" kern="1200">
                <a:solidFill>
                  <a:schemeClr val="tx1"/>
                </a:solidFill>
                <a:effectLst/>
                <a:latin typeface="+mn-lt"/>
                <a:ea typeface="+mn-ea"/>
                <a:cs typeface="+mn-cs"/>
              </a:rPr>
              <a:t>and </a:t>
            </a:r>
            <a:r>
              <a:rPr lang="en-US" sz="1200" b="1" kern="1200">
                <a:solidFill>
                  <a:schemeClr val="tx1"/>
                </a:solidFill>
                <a:effectLst/>
                <a:latin typeface="+mn-lt"/>
                <a:ea typeface="+mn-ea"/>
                <a:cs typeface="+mn-cs"/>
              </a:rPr>
              <a:t>cause them to act impulsively</a:t>
            </a:r>
            <a:r>
              <a:rPr lang="en-US" sz="1200" kern="1200">
                <a:solidFill>
                  <a:schemeClr val="tx1"/>
                </a:solidFill>
                <a:effectLst/>
                <a:latin typeface="+mn-lt"/>
                <a:ea typeface="+mn-ea"/>
                <a:cs typeface="+mn-cs"/>
              </a:rPr>
              <a:t>. Emotionally intelligent people study their triggers and use this knowledge to </a:t>
            </a:r>
            <a:r>
              <a:rPr lang="en-US" sz="1200" b="1" kern="1200">
                <a:solidFill>
                  <a:schemeClr val="tx1"/>
                </a:solidFill>
                <a:effectLst/>
                <a:latin typeface="+mn-lt"/>
                <a:ea typeface="+mn-ea"/>
                <a:cs typeface="+mn-cs"/>
              </a:rPr>
              <a:t>sidestep situations and people </a:t>
            </a:r>
            <a:r>
              <a:rPr lang="en-US" sz="1200" kern="1200">
                <a:solidFill>
                  <a:schemeClr val="tx1"/>
                </a:solidFill>
                <a:effectLst/>
                <a:latin typeface="+mn-lt"/>
                <a:ea typeface="+mn-ea"/>
                <a:cs typeface="+mn-cs"/>
              </a:rPr>
              <a:t>before they get the best of them.</a:t>
            </a:r>
          </a:p>
          <a:p>
            <a:pPr fontAlgn="base"/>
            <a:r>
              <a:rPr lang="en-US" sz="1200" kern="1200">
                <a:solidFill>
                  <a:schemeClr val="tx1"/>
                </a:solidFill>
                <a:effectLst/>
                <a:latin typeface="+mn-lt"/>
                <a:ea typeface="+mn-ea"/>
                <a:cs typeface="+mn-cs"/>
              </a:rPr>
              <a:t> </a:t>
            </a:r>
          </a:p>
          <a:p>
            <a:pPr fontAlgn="base"/>
            <a:r>
              <a:rPr lang="en-US" sz="1200" b="1" kern="1200">
                <a:solidFill>
                  <a:schemeClr val="tx1"/>
                </a:solidFill>
                <a:effectLst/>
                <a:latin typeface="+mn-lt"/>
                <a:ea typeface="+mn-ea"/>
                <a:cs typeface="+mn-cs"/>
              </a:rPr>
              <a:t>9. Do you refrain from ever getting angry?</a:t>
            </a:r>
            <a:r>
              <a:rPr lang="en-US" sz="1200" kern="1200">
                <a:solidFill>
                  <a:schemeClr val="tx1"/>
                </a:solidFill>
                <a:effectLst/>
                <a:latin typeface="+mn-lt"/>
                <a:ea typeface="+mn-ea"/>
                <a:cs typeface="+mn-cs"/>
              </a:rPr>
              <a:t> Emotional intelligence is </a:t>
            </a:r>
            <a:r>
              <a:rPr lang="en-US" sz="1200" b="1" kern="1200">
                <a:solidFill>
                  <a:schemeClr val="tx1"/>
                </a:solidFill>
                <a:effectLst/>
                <a:latin typeface="+mn-lt"/>
                <a:ea typeface="+mn-ea"/>
                <a:cs typeface="+mn-cs"/>
              </a:rPr>
              <a:t>not about being nice</a:t>
            </a:r>
            <a:r>
              <a:rPr lang="en-US" sz="1200" kern="1200">
                <a:solidFill>
                  <a:schemeClr val="tx1"/>
                </a:solidFill>
                <a:effectLst/>
                <a:latin typeface="+mn-lt"/>
                <a:ea typeface="+mn-ea"/>
                <a:cs typeface="+mn-cs"/>
              </a:rPr>
              <a:t>; it’s </a:t>
            </a:r>
            <a:r>
              <a:rPr lang="en-US" sz="1200" b="1" kern="1200">
                <a:solidFill>
                  <a:schemeClr val="tx1"/>
                </a:solidFill>
                <a:effectLst/>
                <a:latin typeface="+mn-lt"/>
                <a:ea typeface="+mn-ea"/>
                <a:cs typeface="+mn-cs"/>
              </a:rPr>
              <a:t>about</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managing your emotions to achieve the best possible outcomes</a:t>
            </a:r>
            <a:r>
              <a:rPr lang="en-US" sz="1200" kern="1200">
                <a:solidFill>
                  <a:schemeClr val="tx1"/>
                </a:solidFill>
                <a:effectLst/>
                <a:latin typeface="+mn-lt"/>
                <a:ea typeface="+mn-ea"/>
                <a:cs typeface="+mn-cs"/>
              </a:rPr>
              <a:t>. Sometimes this means showing people that you’re upset, sad, or frustrated. </a:t>
            </a:r>
            <a:r>
              <a:rPr lang="en-US" sz="1200" b="1" kern="1200">
                <a:solidFill>
                  <a:schemeClr val="tx1"/>
                </a:solidFill>
                <a:effectLst/>
                <a:latin typeface="+mn-lt"/>
                <a:ea typeface="+mn-ea"/>
                <a:cs typeface="+mn-cs"/>
              </a:rPr>
              <a:t>Constantly masking your emotions with happiness and positivity isn’t genuine or productive. Emotionally intelligent people employ negative and positive emotions intentionally in the appropriate situations.</a:t>
            </a:r>
          </a:p>
          <a:p>
            <a:pPr fontAlgn="base"/>
            <a:endParaRPr lang="en-US" sz="1200" kern="1200">
              <a:solidFill>
                <a:schemeClr val="tx1"/>
              </a:solidFill>
              <a:effectLst/>
              <a:latin typeface="+mn-lt"/>
              <a:ea typeface="+mn-ea"/>
              <a:cs typeface="+mn-cs"/>
            </a:endParaRPr>
          </a:p>
          <a:p>
            <a:pPr fontAlgn="base"/>
            <a:r>
              <a:rPr lang="en-US" sz="1200" b="1" kern="1200">
                <a:solidFill>
                  <a:schemeClr val="tx1"/>
                </a:solidFill>
                <a:effectLst/>
                <a:latin typeface="+mn-lt"/>
                <a:ea typeface="+mn-ea"/>
                <a:cs typeface="+mn-cs"/>
              </a:rPr>
              <a:t>10. Do you blame other people for how they make you feel?</a:t>
            </a:r>
            <a:r>
              <a:rPr lang="en-US" sz="1200" kern="1200">
                <a:solidFill>
                  <a:schemeClr val="tx1"/>
                </a:solidFill>
                <a:effectLst/>
                <a:latin typeface="+mn-lt"/>
                <a:ea typeface="+mn-ea"/>
                <a:cs typeface="+mn-cs"/>
              </a:rPr>
              <a:t> Emotions come from within. It’s tempting to attribute how you feel to the actions of others, but you must take responsibility for your emotions. </a:t>
            </a:r>
            <a:r>
              <a:rPr lang="en-US" sz="1200" b="1" kern="1200">
                <a:solidFill>
                  <a:schemeClr val="tx1"/>
                </a:solidFill>
                <a:effectLst/>
                <a:latin typeface="+mn-lt"/>
                <a:ea typeface="+mn-ea"/>
                <a:cs typeface="+mn-cs"/>
              </a:rPr>
              <a:t>No one can make you feel anything that you don’t want to. </a:t>
            </a:r>
            <a:r>
              <a:rPr lang="en-US" sz="1200" kern="1200">
                <a:solidFill>
                  <a:schemeClr val="tx1"/>
                </a:solidFill>
                <a:effectLst/>
                <a:latin typeface="+mn-lt"/>
                <a:ea typeface="+mn-ea"/>
                <a:cs typeface="+mn-cs"/>
              </a:rPr>
              <a:t>Thinking otherwise only holds you back.</a:t>
            </a:r>
          </a:p>
          <a:p>
            <a:pPr fontAlgn="base"/>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11. Do you get offended easily?</a:t>
            </a:r>
            <a:r>
              <a:rPr lang="en-US" sz="1200" kern="1200">
                <a:solidFill>
                  <a:schemeClr val="tx1"/>
                </a:solidFill>
                <a:effectLst/>
                <a:latin typeface="+mn-lt"/>
                <a:ea typeface="+mn-ea"/>
                <a:cs typeface="+mn-cs"/>
              </a:rPr>
              <a:t> If you have a firm grasp of who you are, it’s difficult for someone to say or do something that gets your goat. Emotionally intelligent people are </a:t>
            </a:r>
            <a:r>
              <a:rPr lang="en-US" sz="1200" b="1" kern="1200">
                <a:solidFill>
                  <a:schemeClr val="tx1"/>
                </a:solidFill>
                <a:effectLst/>
                <a:latin typeface="+mn-lt"/>
                <a:ea typeface="+mn-ea"/>
                <a:cs typeface="+mn-cs"/>
              </a:rPr>
              <a:t>self-confident and open-minded</a:t>
            </a:r>
            <a:r>
              <a:rPr lang="en-US" sz="1200" kern="1200">
                <a:solidFill>
                  <a:schemeClr val="tx1"/>
                </a:solidFill>
                <a:effectLst/>
                <a:latin typeface="+mn-lt"/>
                <a:ea typeface="+mn-ea"/>
                <a:cs typeface="+mn-cs"/>
              </a:rPr>
              <a:t>, which create a </a:t>
            </a:r>
            <a:r>
              <a:rPr lang="en-US" sz="1200" b="1" kern="1200">
                <a:solidFill>
                  <a:schemeClr val="tx1"/>
                </a:solidFill>
                <a:effectLst/>
                <a:latin typeface="+mn-lt"/>
                <a:ea typeface="+mn-ea"/>
                <a:cs typeface="+mn-cs"/>
              </a:rPr>
              <a:t>pretty thick skin</a:t>
            </a:r>
            <a:r>
              <a:rPr lang="en-US" sz="1200" kern="1200">
                <a:solidFill>
                  <a:schemeClr val="tx1"/>
                </a:solidFill>
                <a:effectLst/>
                <a:latin typeface="+mn-lt"/>
                <a:ea typeface="+mn-ea"/>
                <a:cs typeface="+mn-cs"/>
              </a:rPr>
              <a:t>. You may even </a:t>
            </a:r>
            <a:r>
              <a:rPr lang="en-US" sz="1200" b="1" kern="1200">
                <a:solidFill>
                  <a:schemeClr val="tx1"/>
                </a:solidFill>
                <a:effectLst/>
                <a:latin typeface="+mn-lt"/>
                <a:ea typeface="+mn-ea"/>
                <a:cs typeface="+mn-cs"/>
              </a:rPr>
              <a:t>poke fun at yourself or let other people make jokes about you because you are able to mentally draw the line between humor and degradation</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10</a:t>
            </a:fld>
            <a:endParaRPr lang="en-US" dirty="0"/>
          </a:p>
        </p:txBody>
      </p:sp>
    </p:spTree>
    <p:extLst>
      <p:ext uri="{BB962C8B-B14F-4D97-AF65-F5344CB8AC3E}">
        <p14:creationId xmlns:p14="http://schemas.microsoft.com/office/powerpoint/2010/main" val="2230332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4 skills that make up emotional intelligence. These are all critical for success on teams, success overall at work, and for healthy, long-lasting relationships.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11</a:t>
            </a:fld>
            <a:endParaRPr lang="en-US" dirty="0"/>
          </a:p>
        </p:txBody>
      </p:sp>
    </p:spTree>
    <p:extLst>
      <p:ext uri="{BB962C8B-B14F-4D97-AF65-F5344CB8AC3E}">
        <p14:creationId xmlns:p14="http://schemas.microsoft.com/office/powerpoint/2010/main" val="299194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According to the reading about Emotional Intelligence, here’s what people with high levels of EQ in the Self-awareness</a:t>
            </a:r>
            <a:r>
              <a:rPr lang="en-US" dirty="0"/>
              <a:t> realm look like. </a:t>
            </a:r>
          </a:p>
          <a:p>
            <a:endParaRPr lang="en-US" dirty="0"/>
          </a:p>
          <a:p>
            <a:r>
              <a:rPr lang="en-US" dirty="0"/>
              <a:t>They can accurately </a:t>
            </a:r>
            <a:r>
              <a:rPr lang="en-US" b="1" dirty="0"/>
              <a:t>perceive their own emotions </a:t>
            </a:r>
            <a:r>
              <a:rPr lang="en-US" dirty="0"/>
              <a:t>IN THE MOMENT and </a:t>
            </a:r>
            <a:r>
              <a:rPr lang="en-US" b="1" dirty="0"/>
              <a:t>understanding their tendencies </a:t>
            </a:r>
            <a:r>
              <a:rPr lang="en-US" dirty="0"/>
              <a:t>in various situations. </a:t>
            </a:r>
          </a:p>
          <a:p>
            <a:r>
              <a:rPr lang="en-US" dirty="0"/>
              <a:t>This helps a person know what they do well, what motivates them, what satisfies them and which people and situations push their buttons</a:t>
            </a:r>
          </a:p>
          <a:p>
            <a:r>
              <a:rPr lang="en-US" dirty="0"/>
              <a:t>Only 2% </a:t>
            </a:r>
            <a:r>
              <a:rPr lang="en-US" dirty="0" err="1"/>
              <a:t>lf</a:t>
            </a:r>
            <a:r>
              <a:rPr lang="en-US" dirty="0"/>
              <a:t> low performers in job situations are strongly self-aware</a:t>
            </a:r>
          </a:p>
          <a:p>
            <a:endParaRPr lang="en-US" dirty="0"/>
          </a:p>
          <a:p>
            <a:r>
              <a:rPr lang="en-US" dirty="0"/>
              <a:t>To be generally happy with your work and life, it’s worth developing a high sense of self-awareness. </a:t>
            </a:r>
          </a:p>
          <a:p>
            <a:endParaRPr lang="en-US" dirty="0"/>
          </a:p>
          <a:p>
            <a:r>
              <a:rPr lang="en-US" dirty="0"/>
              <a:t>Each of the 4 skills of emotional intelligence were outlined like this and had short vignettes showing how people with high, low, and medium emotional intelligence experienced life and what others had to say about them. </a:t>
            </a:r>
          </a:p>
          <a:p>
            <a:endParaRPr lang="en-US" dirty="0"/>
          </a:p>
          <a:p>
            <a:r>
              <a:rPr lang="en-US" dirty="0"/>
              <a:t>Please make sure to read this and on your final presentation in class 7, one aspect will be to honestly and realistically assess the emotional intelligence quotients of the members of your team. </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12</a:t>
            </a:fld>
            <a:endParaRPr lang="en-US" dirty="0"/>
          </a:p>
        </p:txBody>
      </p:sp>
    </p:spTree>
    <p:extLst>
      <p:ext uri="{BB962C8B-B14F-4D97-AF65-F5344CB8AC3E}">
        <p14:creationId xmlns:p14="http://schemas.microsoft.com/office/powerpoint/2010/main" val="1530172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 will need to include an assessment of your team’s emotional intelligence as part of your team presentation on Day 7, please be sure to read this extract from Emotional Intelligence 2.0, keep some notes about your own and your team mates emotional intelligence, and be prepared to discuss and prepare a comment on why high EI helped your team to do well on your project initiation and planning or what hindered you.</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13</a:t>
            </a:fld>
            <a:endParaRPr lang="en-US" dirty="0"/>
          </a:p>
        </p:txBody>
      </p:sp>
    </p:spTree>
    <p:extLst>
      <p:ext uri="{BB962C8B-B14F-4D97-AF65-F5344CB8AC3E}">
        <p14:creationId xmlns:p14="http://schemas.microsoft.com/office/powerpoint/2010/main" val="38257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Since EI is an important characteristic for all of us to develop, will you please discuss your results with a person you trust in our class? </a:t>
            </a:r>
          </a:p>
          <a:p>
            <a:r>
              <a:rPr lang="en-US" dirty="0"/>
              <a:t>This might be one or more people with </a:t>
            </a:r>
            <a:r>
              <a:rPr lang="en-US" baseline="0" dirty="0"/>
              <a:t>whom you feel comfortable. Please talk for about 5 minutes about the questions on the screen.</a:t>
            </a:r>
          </a:p>
          <a:p>
            <a:endParaRPr lang="en-US" baseline="0" dirty="0"/>
          </a:p>
          <a:p>
            <a:r>
              <a:rPr lang="en-US" baseline="0" dirty="0"/>
              <a:t>Without disclosing your EI score, who would share with you discussed just now. </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14</a:t>
            </a:fld>
            <a:endParaRPr lang="en-US" dirty="0"/>
          </a:p>
        </p:txBody>
      </p:sp>
    </p:spTree>
    <p:extLst>
      <p:ext uri="{BB962C8B-B14F-4D97-AF65-F5344CB8AC3E}">
        <p14:creationId xmlns:p14="http://schemas.microsoft.com/office/powerpoint/2010/main" val="4001285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dirty="0"/>
              <a:t>Thank you for</a:t>
            </a:r>
            <a:r>
              <a:rPr lang="en-US" baseline="0" dirty="0"/>
              <a:t> taking the assessment, for thinking about it, and for discussing the questions openly with others in our class. For a team to be high functioning, Developing EI is valuable. Even if some results said that EI isn’t high, being aware of what it is, how it affects your interactions with others and choosing to approach or think about things differently will increase your EI over time.</a:t>
            </a:r>
          </a:p>
          <a:p>
            <a:endParaRPr lang="en-US" baseline="0" dirty="0"/>
          </a:p>
          <a:p>
            <a:r>
              <a:rPr lang="en-US" baseline="0" dirty="0"/>
              <a:t>Now, let’s shift gears and talk work on more of the required tools for planning projects that were discussed in Chapter 4.</a:t>
            </a:r>
          </a:p>
          <a:p>
            <a:endParaRPr lang="en-US" baseline="0" dirty="0"/>
          </a:p>
          <a:p>
            <a:r>
              <a:rPr lang="en-US" baseline="0" dirty="0"/>
              <a:t>These 4 plans are critical to understand and know how to use: the Risk Mgt Plan, Project </a:t>
            </a:r>
            <a:r>
              <a:rPr lang="en-US" baseline="0" dirty="0" err="1"/>
              <a:t>Scheduel</a:t>
            </a:r>
            <a:r>
              <a:rPr lang="en-US" baseline="0" dirty="0"/>
              <a:t>, Budget and Project Communication Plan. Some additional tools were presented in Chapter 4 to help us build each of these and the proper mindset is also necessary.</a:t>
            </a:r>
          </a:p>
          <a:p>
            <a:endParaRPr lang="en-US" baseline="0" dirty="0"/>
          </a:p>
        </p:txBody>
      </p:sp>
      <p:sp>
        <p:nvSpPr>
          <p:cNvPr id="4" name="Slide Number Placeholder 3"/>
          <p:cNvSpPr>
            <a:spLocks noGrp="1"/>
          </p:cNvSpPr>
          <p:nvPr>
            <p:ph type="sldNum" sz="quarter" idx="10"/>
          </p:nvPr>
        </p:nvSpPr>
        <p:spPr/>
        <p:txBody>
          <a:bodyPr/>
          <a:lstStyle/>
          <a:p>
            <a:fld id="{D12D724A-C639-408B-A855-DFC7F21124AE}" type="slidenum">
              <a:rPr lang="en-US" smtClean="0"/>
              <a:t>15</a:t>
            </a:fld>
            <a:endParaRPr lang="en-US" dirty="0"/>
          </a:p>
        </p:txBody>
      </p:sp>
    </p:spTree>
    <p:extLst>
      <p:ext uri="{BB962C8B-B14F-4D97-AF65-F5344CB8AC3E}">
        <p14:creationId xmlns:p14="http://schemas.microsoft.com/office/powerpoint/2010/main" val="465785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dirty="0"/>
              <a:t>By planning for possible risks that could affect your project, you are thinking smart and avoiding the panic that can totally derail a project where</a:t>
            </a:r>
            <a:r>
              <a:rPr lang="en-US" baseline="0" dirty="0"/>
              <a:t> the risks haven’t been considered in advance. </a:t>
            </a:r>
          </a:p>
          <a:p>
            <a:endParaRPr lang="en-US" baseline="0" dirty="0"/>
          </a:p>
        </p:txBody>
      </p:sp>
      <p:sp>
        <p:nvSpPr>
          <p:cNvPr id="4" name="Slide Number Placeholder 3"/>
          <p:cNvSpPr>
            <a:spLocks noGrp="1"/>
          </p:cNvSpPr>
          <p:nvPr>
            <p:ph type="sldNum" sz="quarter" idx="10"/>
          </p:nvPr>
        </p:nvSpPr>
        <p:spPr/>
        <p:txBody>
          <a:bodyPr/>
          <a:lstStyle/>
          <a:p>
            <a:fld id="{D12D724A-C639-408B-A855-DFC7F21124AE}" type="slidenum">
              <a:rPr lang="en-US" smtClean="0"/>
              <a:t>16</a:t>
            </a:fld>
            <a:endParaRPr lang="en-US" dirty="0"/>
          </a:p>
        </p:txBody>
      </p:sp>
    </p:spTree>
    <p:extLst>
      <p:ext uri="{BB962C8B-B14F-4D97-AF65-F5344CB8AC3E}">
        <p14:creationId xmlns:p14="http://schemas.microsoft.com/office/powerpoint/2010/main" val="97533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baseline="0" dirty="0"/>
              <a:t>The first step of creating a risk management plan is to brainstorm all of the possible things that could go wrong with a project. </a:t>
            </a:r>
          </a:p>
          <a:p>
            <a:endParaRPr lang="en-US" baseline="0" dirty="0"/>
          </a:p>
          <a:p>
            <a:r>
              <a:rPr lang="en-US" baseline="0" dirty="0"/>
              <a:t>Did you all participate in O-Week? I was assuming that you did. So think back to the activities and then talk about in your team for 1 minute about some of the risks there might be in hosting O-Week.</a:t>
            </a:r>
          </a:p>
          <a:p>
            <a:endParaRPr lang="en-US" baseline="0" dirty="0"/>
          </a:p>
          <a:p>
            <a:r>
              <a:rPr lang="en-US" baseline="0" dirty="0"/>
              <a:t>Can I have a volunteer come forward and write these risks on the board that people are going to shout out? Thank you.</a:t>
            </a:r>
          </a:p>
          <a:p>
            <a:endParaRPr lang="en-US" baseline="0" dirty="0"/>
          </a:p>
          <a:p>
            <a:r>
              <a:rPr lang="en-US" baseline="0" dirty="0"/>
              <a:t>If you were planning O-Week, what are some of the things that could go wrong? </a:t>
            </a:r>
          </a:p>
          <a:p>
            <a:r>
              <a:rPr lang="en-US" baseline="0" dirty="0"/>
              <a:t>	Airline strike and students flying to Finland don’t arrive</a:t>
            </a:r>
          </a:p>
          <a:p>
            <a:r>
              <a:rPr lang="en-US" baseline="0" dirty="0"/>
              <a:t>	There is a fire or other disaster that makes the campus unoccupiable</a:t>
            </a:r>
          </a:p>
          <a:p>
            <a:r>
              <a:rPr lang="en-US" baseline="0" dirty="0"/>
              <a:t>	(Get other ideas from Joan before class)</a:t>
            </a:r>
          </a:p>
          <a:p>
            <a:r>
              <a:rPr lang="en-US" baseline="0" dirty="0"/>
              <a:t>	___________</a:t>
            </a:r>
          </a:p>
          <a:p>
            <a:r>
              <a:rPr lang="en-US" baseline="0" dirty="0"/>
              <a:t>	___________</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17</a:t>
            </a:fld>
            <a:endParaRPr lang="en-US" dirty="0"/>
          </a:p>
        </p:txBody>
      </p:sp>
    </p:spTree>
    <p:extLst>
      <p:ext uri="{BB962C8B-B14F-4D97-AF65-F5344CB8AC3E}">
        <p14:creationId xmlns:p14="http://schemas.microsoft.com/office/powerpoint/2010/main" val="1616580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baseline="0" dirty="0"/>
              <a:t>The first step of creating a risk management plan is to brainstorm all of the possible things that could go wrong with a project. </a:t>
            </a:r>
          </a:p>
          <a:p>
            <a:endParaRPr lang="en-US" baseline="0" dirty="0"/>
          </a:p>
          <a:p>
            <a:r>
              <a:rPr lang="en-US" baseline="0" dirty="0"/>
              <a:t>Did you all participate in O-Week? I was assuming that you did. So think back to the activities and then talk about in your team for 1 minute about some of the risks there might be in hosting O-Week.</a:t>
            </a:r>
          </a:p>
          <a:p>
            <a:endParaRPr lang="en-US" baseline="0" dirty="0"/>
          </a:p>
          <a:p>
            <a:r>
              <a:rPr lang="en-US" baseline="0" dirty="0"/>
              <a:t>Can I have a volunteer come forward and write these risks on the board that people are going to shout out? Thank you.</a:t>
            </a:r>
          </a:p>
          <a:p>
            <a:endParaRPr lang="en-US" baseline="0" dirty="0"/>
          </a:p>
          <a:p>
            <a:r>
              <a:rPr lang="en-US" baseline="0" dirty="0"/>
              <a:t>If you were planning O-Week, what are some of the things that could go wrong? </a:t>
            </a:r>
          </a:p>
          <a:p>
            <a:r>
              <a:rPr lang="en-US" baseline="0" dirty="0"/>
              <a:t>	Airline strike and students flying to Finland don’t arrive</a:t>
            </a:r>
          </a:p>
          <a:p>
            <a:r>
              <a:rPr lang="en-US" baseline="0" dirty="0"/>
              <a:t>	There is a fire or other disaster that makes the campus unoccupiable</a:t>
            </a:r>
          </a:p>
          <a:p>
            <a:r>
              <a:rPr lang="en-US" baseline="0" dirty="0"/>
              <a:t>	(Get other ideas from Joan before class)</a:t>
            </a:r>
          </a:p>
          <a:p>
            <a:r>
              <a:rPr lang="en-US" baseline="0" dirty="0"/>
              <a:t>	___________</a:t>
            </a:r>
          </a:p>
          <a:p>
            <a:r>
              <a:rPr lang="en-US" baseline="0" dirty="0"/>
              <a:t>	___________</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18</a:t>
            </a:fld>
            <a:endParaRPr lang="en-US" dirty="0"/>
          </a:p>
        </p:txBody>
      </p:sp>
    </p:spTree>
    <p:extLst>
      <p:ext uri="{BB962C8B-B14F-4D97-AF65-F5344CB8AC3E}">
        <p14:creationId xmlns:p14="http://schemas.microsoft.com/office/powerpoint/2010/main" val="2930333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E4201A7-2AE3-4899-A884-EAE7998AE51A}" type="slidenum">
              <a:rPr lang="en-US" smtClean="0"/>
              <a:t>19</a:t>
            </a:fld>
            <a:endParaRPr lang="en-US"/>
          </a:p>
        </p:txBody>
      </p:sp>
    </p:spTree>
    <p:extLst>
      <p:ext uri="{BB962C8B-B14F-4D97-AF65-F5344CB8AC3E}">
        <p14:creationId xmlns:p14="http://schemas.microsoft.com/office/powerpoint/2010/main" val="114415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D12D724A-C639-408B-A855-DFC7F21124AE}" type="slidenum">
              <a:rPr lang="en-US" smtClean="0"/>
              <a:t>2</a:t>
            </a:fld>
            <a:endParaRPr lang="en-US" dirty="0"/>
          </a:p>
        </p:txBody>
      </p:sp>
    </p:spTree>
    <p:extLst>
      <p:ext uri="{BB962C8B-B14F-4D97-AF65-F5344CB8AC3E}">
        <p14:creationId xmlns:p14="http://schemas.microsoft.com/office/powerpoint/2010/main" val="1225553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dirty="0"/>
              <a:t>After making your list</a:t>
            </a:r>
            <a:r>
              <a:rPr lang="en-US" baseline="0" dirty="0"/>
              <a:t> of possible risks, weigh them. First think about how much impact each of the risks would have on the project</a:t>
            </a:r>
            <a:r>
              <a:rPr lang="en-US" b="1" baseline="0" dirty="0"/>
              <a:t> if </a:t>
            </a:r>
            <a:r>
              <a:rPr lang="en-US" baseline="0" dirty="0"/>
              <a:t>they occurred. Assign an impact factor to each risk using a scale of 0 to 5. </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20</a:t>
            </a:fld>
            <a:endParaRPr lang="en-US" dirty="0"/>
          </a:p>
        </p:txBody>
      </p:sp>
    </p:spTree>
    <p:extLst>
      <p:ext uri="{BB962C8B-B14F-4D97-AF65-F5344CB8AC3E}">
        <p14:creationId xmlns:p14="http://schemas.microsoft.com/office/powerpoint/2010/main" val="269034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baseline="0" dirty="0"/>
              <a:t>Next determine the probability of each risk occurring and assign a probability factor to each one. In some cases, you have to use your best guestimate. In other cases, you may want to research weather trends, what’s happening in the transportation sector currently, how responsive is the fire department and is the building up to date on it’s fire detection and protection systems, etc. </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21</a:t>
            </a:fld>
            <a:endParaRPr lang="en-US" dirty="0"/>
          </a:p>
        </p:txBody>
      </p:sp>
    </p:spTree>
    <p:extLst>
      <p:ext uri="{BB962C8B-B14F-4D97-AF65-F5344CB8AC3E}">
        <p14:creationId xmlns:p14="http://schemas.microsoft.com/office/powerpoint/2010/main" val="206548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dirty="0"/>
              <a:t>Lay out the</a:t>
            </a:r>
            <a:r>
              <a:rPr lang="en-US" baseline="0" dirty="0"/>
              <a:t> risks on a chart, determine the impact of the risk if it happened, determine what the probability of that occurring is, and then multiple the impact x the probability to get a risk score. For any risk that scores above 12, take time to check into alternatives, preventive steps and mitigation. </a:t>
            </a:r>
          </a:p>
          <a:p>
            <a:endParaRPr lang="en-US" baseline="0" dirty="0"/>
          </a:p>
          <a:p>
            <a:r>
              <a:rPr lang="en-US" baseline="0" dirty="0"/>
              <a:t>This is the first step In creating a risk management strategy that you can communicate to the stakeholders and project sponsor.</a:t>
            </a:r>
          </a:p>
        </p:txBody>
      </p:sp>
      <p:sp>
        <p:nvSpPr>
          <p:cNvPr id="4" name="Slide Number Placeholder 3"/>
          <p:cNvSpPr>
            <a:spLocks noGrp="1"/>
          </p:cNvSpPr>
          <p:nvPr>
            <p:ph type="sldNum" sz="quarter" idx="10"/>
          </p:nvPr>
        </p:nvSpPr>
        <p:spPr/>
        <p:txBody>
          <a:bodyPr/>
          <a:lstStyle/>
          <a:p>
            <a:fld id="{D12D724A-C639-408B-A855-DFC7F21124AE}" type="slidenum">
              <a:rPr lang="en-US" smtClean="0"/>
              <a:t>22</a:t>
            </a:fld>
            <a:endParaRPr lang="en-US" dirty="0"/>
          </a:p>
        </p:txBody>
      </p:sp>
    </p:spTree>
    <p:extLst>
      <p:ext uri="{BB962C8B-B14F-4D97-AF65-F5344CB8AC3E}">
        <p14:creationId xmlns:p14="http://schemas.microsoft.com/office/powerpoint/2010/main" val="4224795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dirty="0"/>
              <a:t>After</a:t>
            </a:r>
            <a:r>
              <a:rPr lang="en-US" baseline="0" dirty="0"/>
              <a:t> assessing the risks, you are now ready to decide how you would deal with each risk if it became reality. In this step, you can use the tame tool. </a:t>
            </a:r>
          </a:p>
          <a:p>
            <a:endParaRPr lang="en-US" dirty="0"/>
          </a:p>
          <a:p>
            <a:r>
              <a:rPr lang="en-US" dirty="0"/>
              <a:t>What examples can you </a:t>
            </a:r>
            <a:r>
              <a:rPr lang="en-US" sz="1800" dirty="0"/>
              <a:t>think of where these risk strategies have been applied?</a:t>
            </a:r>
          </a:p>
          <a:p>
            <a:endParaRPr lang="en-US" sz="1800" dirty="0"/>
          </a:p>
          <a:p>
            <a:r>
              <a:rPr lang="en-US" sz="1800" dirty="0"/>
              <a:t>Transfer risk – Insurance - </a:t>
            </a:r>
            <a:r>
              <a:rPr lang="en-US" sz="1800" b="0" i="0" kern="1200" dirty="0">
                <a:solidFill>
                  <a:schemeClr val="tx1"/>
                </a:solidFill>
                <a:effectLst/>
                <a:latin typeface="+mn-lt"/>
                <a:ea typeface="+mn-ea"/>
                <a:cs typeface="+mn-cs"/>
              </a:rPr>
              <a:t>a specified </a:t>
            </a:r>
            <a:r>
              <a:rPr lang="en-US" sz="1800" b="1" i="0" kern="1200" dirty="0">
                <a:solidFill>
                  <a:schemeClr val="tx1"/>
                </a:solidFill>
                <a:effectLst/>
                <a:latin typeface="+mn-lt"/>
                <a:ea typeface="+mn-ea"/>
                <a:cs typeface="+mn-cs"/>
              </a:rPr>
              <a:t>risk</a:t>
            </a:r>
            <a:r>
              <a:rPr lang="en-US" sz="1800" b="0" i="0" kern="1200" dirty="0">
                <a:solidFill>
                  <a:schemeClr val="tx1"/>
                </a:solidFill>
                <a:effectLst/>
                <a:latin typeface="+mn-lt"/>
                <a:ea typeface="+mn-ea"/>
                <a:cs typeface="+mn-cs"/>
              </a:rPr>
              <a:t> of loss is passed from the policyholder </a:t>
            </a:r>
            <a:r>
              <a:rPr lang="en-US" sz="1200" b="0" i="0" kern="1200" dirty="0">
                <a:solidFill>
                  <a:schemeClr val="tx1"/>
                </a:solidFill>
                <a:effectLst/>
                <a:latin typeface="+mn-lt"/>
                <a:ea typeface="+mn-ea"/>
                <a:cs typeface="+mn-cs"/>
              </a:rPr>
              <a:t>to the insurer. A fashion company outsources a number of its </a:t>
            </a:r>
            <a:r>
              <a:rPr lang="en-US" sz="1200" b="0" i="0" u="none" strike="noStrike" kern="1200" dirty="0">
                <a:solidFill>
                  <a:schemeClr val="tx1"/>
                </a:solidFill>
                <a:effectLst/>
                <a:latin typeface="+mn-lt"/>
                <a:ea typeface="+mn-ea"/>
                <a:cs typeface="+mn-cs"/>
                <a:hlinkClick r:id="rId3"/>
              </a:rPr>
              <a:t>information </a:t>
            </a:r>
            <a:r>
              <a:rPr lang="en-US" sz="1200" b="0" i="0" u="none" strike="noStrike" kern="1200" dirty="0">
                <a:solidFill>
                  <a:schemeClr val="tx1"/>
                </a:solidFill>
                <a:effectLst/>
                <a:latin typeface="+mn-lt"/>
                <a:ea typeface="+mn-ea"/>
                <a:cs typeface="+mn-cs"/>
              </a:rPr>
              <a:t>technology capabilities</a:t>
            </a:r>
            <a:r>
              <a:rPr lang="en-US" sz="1200" b="0" i="0" kern="1200" dirty="0">
                <a:solidFill>
                  <a:schemeClr val="tx1"/>
                </a:solidFill>
                <a:effectLst/>
                <a:latin typeface="+mn-lt"/>
                <a:ea typeface="+mn-ea"/>
                <a:cs typeface="+mn-cs"/>
              </a:rPr>
              <a:t> to transfer </a:t>
            </a:r>
            <a:r>
              <a:rPr lang="en-US" sz="1200" b="0" i="0" u="none" strike="noStrike" kern="1200" dirty="0">
                <a:solidFill>
                  <a:schemeClr val="tx1"/>
                </a:solidFill>
                <a:effectLst/>
                <a:latin typeface="+mn-lt"/>
                <a:ea typeface="+mn-ea"/>
                <a:cs typeface="+mn-cs"/>
                <a:hlinkClick r:id="rId4"/>
              </a:rPr>
              <a:t>technology risks</a:t>
            </a:r>
            <a:r>
              <a:rPr lang="en-US" sz="1200" b="0" i="0" kern="1200" dirty="0">
                <a:solidFill>
                  <a:schemeClr val="tx1"/>
                </a:solidFill>
                <a:effectLst/>
                <a:latin typeface="+mn-lt"/>
                <a:ea typeface="+mn-ea"/>
                <a:cs typeface="+mn-cs"/>
              </a:rPr>
              <a:t> to outsource vendors. If systems go down, the vendor may have to pay penalties.</a:t>
            </a:r>
          </a:p>
          <a:p>
            <a:r>
              <a:rPr lang="en-US" sz="1200" b="0" i="0" kern="1200" dirty="0">
                <a:solidFill>
                  <a:schemeClr val="tx1"/>
                </a:solidFill>
                <a:effectLst/>
                <a:latin typeface="+mn-lt"/>
                <a:ea typeface="+mn-ea"/>
                <a:cs typeface="+mn-cs"/>
              </a:rPr>
              <a:t>Risk Acceptance - VV</a:t>
            </a:r>
          </a:p>
          <a:p>
            <a:r>
              <a:rPr lang="en-US" sz="1200" b="0" i="0" kern="1200" dirty="0">
                <a:solidFill>
                  <a:schemeClr val="tx1"/>
                </a:solidFill>
                <a:effectLst/>
                <a:latin typeface="+mn-lt"/>
                <a:ea typeface="+mn-ea"/>
                <a:cs typeface="+mn-cs"/>
              </a:rPr>
              <a:t>An investor buys stock in an innovative company with a high valuation. They </a:t>
            </a:r>
            <a:r>
              <a:rPr lang="en-US" sz="1200" b="0" i="0" u="none" strike="noStrike" kern="1200" dirty="0">
                <a:solidFill>
                  <a:schemeClr val="tx1"/>
                </a:solidFill>
                <a:effectLst/>
                <a:latin typeface="+mn-lt"/>
                <a:ea typeface="+mn-ea"/>
                <a:cs typeface="+mn-cs"/>
                <a:hlinkClick r:id="rId5"/>
              </a:rPr>
              <a:t>accept the risk</a:t>
            </a:r>
            <a:r>
              <a:rPr lang="en-US" sz="1200" b="0" i="0" kern="1200" dirty="0">
                <a:solidFill>
                  <a:schemeClr val="tx1"/>
                </a:solidFill>
                <a:effectLst/>
                <a:latin typeface="+mn-lt"/>
                <a:ea typeface="+mn-ea"/>
                <a:cs typeface="+mn-cs"/>
              </a:rPr>
              <a:t> that it could go down significantly because they feel the reward could also be large.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Mitigate the</a:t>
            </a:r>
            <a:r>
              <a:rPr lang="en-US" sz="1200" b="0" i="0" kern="1200" baseline="0" dirty="0">
                <a:solidFill>
                  <a:schemeClr val="tx1"/>
                </a:solidFill>
                <a:effectLst/>
                <a:latin typeface="+mn-lt"/>
                <a:ea typeface="+mn-ea"/>
                <a:cs typeface="+mn-cs"/>
              </a:rPr>
              <a:t> risk –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mitigates</a:t>
            </a:r>
            <a:r>
              <a:rPr lang="en-US" sz="1200" b="0" i="0" kern="1200" dirty="0">
                <a:solidFill>
                  <a:schemeClr val="tx1"/>
                </a:solidFill>
                <a:effectLst/>
                <a:latin typeface="+mn-lt"/>
                <a:ea typeface="+mn-ea"/>
                <a:cs typeface="+mn-cs"/>
              </a:rPr>
              <a:t> the risk of being late by assigning more resources to a critical task that has many dependencies.</a:t>
            </a:r>
          </a:p>
          <a:p>
            <a:r>
              <a:rPr lang="en-US" sz="1200" b="0" i="0" kern="1200" baseline="0" dirty="0">
                <a:solidFill>
                  <a:schemeClr val="tx1"/>
                </a:solidFill>
                <a:effectLst/>
                <a:latin typeface="+mn-lt"/>
                <a:ea typeface="+mn-ea"/>
                <a:cs typeface="+mn-cs"/>
              </a:rPr>
              <a:t>Eliminate the risk - </a:t>
            </a:r>
            <a:r>
              <a:rPr lang="en-US" sz="1200" b="0" i="0" kern="1200" dirty="0">
                <a:solidFill>
                  <a:schemeClr val="tx1"/>
                </a:solidFill>
                <a:effectLst/>
                <a:latin typeface="+mn-lt"/>
                <a:ea typeface="+mn-ea"/>
                <a:cs typeface="+mn-cs"/>
              </a:rPr>
              <a:t> it should attack the source of the hazard, not its outward signs e.g. the noise, vibration, fumes, exhaust, etc. that it produces. For </a:t>
            </a:r>
            <a:r>
              <a:rPr lang="en-US" sz="1200" b="1" i="0" kern="1200" dirty="0">
                <a:solidFill>
                  <a:schemeClr val="tx1"/>
                </a:solidFill>
                <a:effectLst/>
                <a:latin typeface="+mn-lt"/>
                <a:ea typeface="+mn-ea"/>
                <a:cs typeface="+mn-cs"/>
              </a:rPr>
              <a:t>example</a:t>
            </a:r>
            <a:r>
              <a:rPr lang="en-US" sz="1200" b="0" i="0" kern="1200" dirty="0">
                <a:solidFill>
                  <a:schemeClr val="tx1"/>
                </a:solidFill>
                <a:effectLst/>
                <a:latin typeface="+mn-lt"/>
                <a:ea typeface="+mn-ea"/>
                <a:cs typeface="+mn-cs"/>
              </a:rPr>
              <a:t>, it is better to replace, redesign, isolate or quiet a noisy machine than it is to provide workers with hearing protection.</a:t>
            </a: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23</a:t>
            </a:fld>
            <a:endParaRPr lang="en-US" dirty="0"/>
          </a:p>
        </p:txBody>
      </p:sp>
    </p:spTree>
    <p:extLst>
      <p:ext uri="{BB962C8B-B14F-4D97-AF65-F5344CB8AC3E}">
        <p14:creationId xmlns:p14="http://schemas.microsoft.com/office/powerpoint/2010/main" val="4279048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that information, you’re ready to create your Risk Management Plan. </a:t>
            </a:r>
          </a:p>
          <a:p>
            <a:r>
              <a:rPr lang="en-US" dirty="0"/>
              <a:t>I don’t know who the decision-makers are for these risks, so I have question marks after their names. In your plan, however, you’d have researched this thoroughly and you would know without a doubt who would be responsible. AND you would have shared the Risk Management Plan with them so they know what to expect on their end.</a:t>
            </a:r>
          </a:p>
        </p:txBody>
      </p:sp>
      <p:sp>
        <p:nvSpPr>
          <p:cNvPr id="4" name="Slide Number Placeholder 3"/>
          <p:cNvSpPr>
            <a:spLocks noGrp="1"/>
          </p:cNvSpPr>
          <p:nvPr>
            <p:ph type="sldNum" sz="quarter" idx="10"/>
          </p:nvPr>
        </p:nvSpPr>
        <p:spPr/>
        <p:txBody>
          <a:bodyPr/>
          <a:lstStyle/>
          <a:p>
            <a:fld id="{D12D724A-C639-408B-A855-DFC7F21124AE}" type="slidenum">
              <a:rPr lang="en-US" smtClean="0"/>
              <a:t>24</a:t>
            </a:fld>
            <a:endParaRPr lang="en-US" dirty="0"/>
          </a:p>
        </p:txBody>
      </p:sp>
    </p:spTree>
    <p:extLst>
      <p:ext uri="{BB962C8B-B14F-4D97-AF65-F5344CB8AC3E}">
        <p14:creationId xmlns:p14="http://schemas.microsoft.com/office/powerpoint/2010/main" val="299013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25</a:t>
            </a:fld>
            <a:endParaRPr lang="en-US" dirty="0"/>
          </a:p>
        </p:txBody>
      </p:sp>
    </p:spTree>
    <p:extLst>
      <p:ext uri="{BB962C8B-B14F-4D97-AF65-F5344CB8AC3E}">
        <p14:creationId xmlns:p14="http://schemas.microsoft.com/office/powerpoint/2010/main" val="349787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project schedule not only tells you all of the key tasks and milestones to complete a project, it tells you if you’re on track or not. </a:t>
            </a:r>
          </a:p>
          <a:p>
            <a:endParaRPr lang="en-US" baseline="0" dirty="0"/>
          </a:p>
          <a:p>
            <a:r>
              <a:rPr lang="en-US" baseline="0" dirty="0"/>
              <a:t>It should be visible, constantly updated and open for every team member to see </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26</a:t>
            </a:fld>
            <a:endParaRPr lang="en-US" dirty="0"/>
          </a:p>
        </p:txBody>
      </p:sp>
    </p:spTree>
    <p:extLst>
      <p:ext uri="{BB962C8B-B14F-4D97-AF65-F5344CB8AC3E}">
        <p14:creationId xmlns:p14="http://schemas.microsoft.com/office/powerpoint/2010/main" val="3082589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5 steps are necessary to create a workable and accurate project schedule</a:t>
            </a:r>
          </a:p>
        </p:txBody>
      </p:sp>
      <p:sp>
        <p:nvSpPr>
          <p:cNvPr id="4" name="Slide Number Placeholder 3"/>
          <p:cNvSpPr>
            <a:spLocks noGrp="1"/>
          </p:cNvSpPr>
          <p:nvPr>
            <p:ph type="sldNum" sz="quarter" idx="10"/>
          </p:nvPr>
        </p:nvSpPr>
        <p:spPr/>
        <p:txBody>
          <a:bodyPr/>
          <a:lstStyle/>
          <a:p>
            <a:fld id="{D12D724A-C639-408B-A855-DFC7F21124AE}" type="slidenum">
              <a:rPr lang="en-US" smtClean="0"/>
              <a:t>27</a:t>
            </a:fld>
            <a:endParaRPr lang="en-US" dirty="0"/>
          </a:p>
        </p:txBody>
      </p:sp>
    </p:spTree>
    <p:extLst>
      <p:ext uri="{BB962C8B-B14F-4D97-AF65-F5344CB8AC3E}">
        <p14:creationId xmlns:p14="http://schemas.microsoft.com/office/powerpoint/2010/main" val="673534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prepare the WBS for your projects, refer to pages 90-93 in your text. Take time to brainstorm with your whole team to be sure you don’t miss any steps. If you do, your whole schedule and budget could be negatively impacted</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28</a:t>
            </a:fld>
            <a:endParaRPr lang="en-US" dirty="0"/>
          </a:p>
        </p:txBody>
      </p:sp>
    </p:spTree>
    <p:extLst>
      <p:ext uri="{BB962C8B-B14F-4D97-AF65-F5344CB8AC3E}">
        <p14:creationId xmlns:p14="http://schemas.microsoft.com/office/powerpoint/2010/main" val="1296807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brainstorming a list of deliverables, activities, and components, group them and sequence each activity and component of a deliverable to determine the flow of what must occur first, second, third, etc.</a:t>
            </a:r>
          </a:p>
          <a:p>
            <a:endParaRPr lang="en-US" baseline="0" dirty="0"/>
          </a:p>
          <a:p>
            <a:r>
              <a:rPr lang="en-US" baseline="0" dirty="0"/>
              <a:t>After preparing the chart, keep updating the % complete to make sure no component is falling behind schedule. </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29</a:t>
            </a:fld>
            <a:endParaRPr lang="en-US" dirty="0"/>
          </a:p>
        </p:txBody>
      </p:sp>
    </p:spTree>
    <p:extLst>
      <p:ext uri="{BB962C8B-B14F-4D97-AF65-F5344CB8AC3E}">
        <p14:creationId xmlns:p14="http://schemas.microsoft.com/office/powerpoint/2010/main" val="187682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3</a:t>
            </a:fld>
            <a:endParaRPr lang="en-US" dirty="0"/>
          </a:p>
        </p:txBody>
      </p:sp>
    </p:spTree>
    <p:extLst>
      <p:ext uri="{BB962C8B-B14F-4D97-AF65-F5344CB8AC3E}">
        <p14:creationId xmlns:p14="http://schemas.microsoft.com/office/powerpoint/2010/main" val="3290816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a:t>
            </a:r>
            <a:r>
              <a:rPr lang="en-US" baseline="0" dirty="0"/>
              <a:t> this out either using computer project planning software or a simple excel spreadsheet. You can also use yellow stickies on a white board or a desk while your planning</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30</a:t>
            </a:fld>
            <a:endParaRPr lang="en-US" dirty="0"/>
          </a:p>
        </p:txBody>
      </p:sp>
    </p:spTree>
    <p:extLst>
      <p:ext uri="{BB962C8B-B14F-4D97-AF65-F5344CB8AC3E}">
        <p14:creationId xmlns:p14="http://schemas.microsoft.com/office/powerpoint/2010/main" val="2382762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your team planning, review it with the project sponsor or key stakeholder to be sure you can get the cooperation of these individuals. Remember,</a:t>
            </a:r>
            <a:r>
              <a:rPr lang="en-US" baseline="0" dirty="0"/>
              <a:t> this is one of the special features of project work – you’re working with volunteer team members, not hiring permanent staff. Often the ideal team member you’ve identified is not available and you need to revise your choices</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31</a:t>
            </a:fld>
            <a:endParaRPr lang="en-US" dirty="0"/>
          </a:p>
        </p:txBody>
      </p:sp>
    </p:spTree>
    <p:extLst>
      <p:ext uri="{BB962C8B-B14F-4D97-AF65-F5344CB8AC3E}">
        <p14:creationId xmlns:p14="http://schemas.microsoft.com/office/powerpoint/2010/main" val="4190761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 preparing your Project schedule, keep in mind this critical concept: Work is not equal to Duration. </a:t>
            </a:r>
          </a:p>
          <a:p>
            <a:endParaRPr lang="en-US" dirty="0"/>
          </a:p>
          <a:p>
            <a:r>
              <a:rPr lang="en-US" dirty="0"/>
              <a:t>Because projects are short-term, operate with volunteer labor for the most part who have other jobs and responsibilities, and there is a specific start and end date, you have to think realistically how much time each person can put into the project and over what period of time. If you under-estimate this, your project will be late. Over estimate it and your project may be over budget. </a:t>
            </a:r>
          </a:p>
          <a:p>
            <a:endParaRPr lang="en-US" baseline="0" dirty="0"/>
          </a:p>
          <a:p>
            <a:r>
              <a:rPr lang="en-US" baseline="0" dirty="0"/>
              <a:t>Where as in an operational work environment an employee may be able to devote 2 solid days to a task, on projects, usually the amount of time that an employee can give each day is small, therefore, the duration to complete the activity is much longer. Be sure to factor this in when making project schedules</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32</a:t>
            </a:fld>
            <a:endParaRPr lang="en-US" dirty="0"/>
          </a:p>
        </p:txBody>
      </p:sp>
    </p:spTree>
    <p:extLst>
      <p:ext uri="{BB962C8B-B14F-4D97-AF65-F5344CB8AC3E}">
        <p14:creationId xmlns:p14="http://schemas.microsoft.com/office/powerpoint/2010/main" val="4193684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page 106 for more information on calculating the PERT formula</a:t>
            </a:r>
          </a:p>
        </p:txBody>
      </p:sp>
      <p:sp>
        <p:nvSpPr>
          <p:cNvPr id="4" name="Slide Number Placeholder 3"/>
          <p:cNvSpPr>
            <a:spLocks noGrp="1"/>
          </p:cNvSpPr>
          <p:nvPr>
            <p:ph type="sldNum" sz="quarter" idx="10"/>
          </p:nvPr>
        </p:nvSpPr>
        <p:spPr/>
        <p:txBody>
          <a:bodyPr/>
          <a:lstStyle/>
          <a:p>
            <a:fld id="{D12D724A-C639-408B-A855-DFC7F21124AE}" type="slidenum">
              <a:rPr lang="en-US" smtClean="0"/>
              <a:t>33</a:t>
            </a:fld>
            <a:endParaRPr lang="en-US" dirty="0"/>
          </a:p>
        </p:txBody>
      </p:sp>
    </p:spTree>
    <p:extLst>
      <p:ext uri="{BB962C8B-B14F-4D97-AF65-F5344CB8AC3E}">
        <p14:creationId xmlns:p14="http://schemas.microsoft.com/office/powerpoint/2010/main" val="3296974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identified all of the details, you can put them on a chart like this prior to making your completed schedule. </a:t>
            </a:r>
          </a:p>
        </p:txBody>
      </p:sp>
      <p:sp>
        <p:nvSpPr>
          <p:cNvPr id="4" name="Slide Number Placeholder 3"/>
          <p:cNvSpPr>
            <a:spLocks noGrp="1"/>
          </p:cNvSpPr>
          <p:nvPr>
            <p:ph type="sldNum" sz="quarter" idx="10"/>
          </p:nvPr>
        </p:nvSpPr>
        <p:spPr/>
        <p:txBody>
          <a:bodyPr/>
          <a:lstStyle/>
          <a:p>
            <a:fld id="{D12D724A-C639-408B-A855-DFC7F21124AE}" type="slidenum">
              <a:rPr lang="en-US" smtClean="0"/>
              <a:t>34</a:t>
            </a:fld>
            <a:endParaRPr lang="en-US" dirty="0"/>
          </a:p>
        </p:txBody>
      </p:sp>
    </p:spTree>
    <p:extLst>
      <p:ext uri="{BB962C8B-B14F-4D97-AF65-F5344CB8AC3E}">
        <p14:creationId xmlns:p14="http://schemas.microsoft.com/office/powerpoint/2010/main" val="3703362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D12D724A-C639-408B-A855-DFC7F21124AE}" type="slidenum">
              <a:rPr lang="en-US" smtClean="0"/>
              <a:t>35</a:t>
            </a:fld>
            <a:endParaRPr lang="en-US" dirty="0"/>
          </a:p>
        </p:txBody>
      </p:sp>
    </p:spTree>
    <p:extLst>
      <p:ext uri="{BB962C8B-B14F-4D97-AF65-F5344CB8AC3E}">
        <p14:creationId xmlns:p14="http://schemas.microsoft.com/office/powerpoint/2010/main" val="847448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Wise</a:t>
            </a:r>
            <a:r>
              <a:rPr lang="en-US" baseline="0" dirty="0"/>
              <a:t> project leaders and project teams understand the importance of identifying the critical path. </a:t>
            </a:r>
          </a:p>
          <a:p>
            <a:r>
              <a:rPr lang="en-US" baseline="0" dirty="0"/>
              <a:t>Look at your schedule carefully, identify the critical path, and if possible add more resources to the activities here. Better to finish the critical path activities early to ensure meeting overall project timeline.</a:t>
            </a:r>
          </a:p>
          <a:p>
            <a:endParaRPr lang="en-US" baseline="0" dirty="0"/>
          </a:p>
          <a:p>
            <a:r>
              <a:rPr lang="en-US" baseline="0" dirty="0"/>
              <a:t>Refer to pages 112-116 to review two methods for calculating the Critical Path. Are all of you familiar with Gantt charts? I think that’s the preferable method for calculating the Critical Path. Take a look at the Gantt chart on page 114 when you get to this part of your project planning.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36</a:t>
            </a:fld>
            <a:endParaRPr lang="en-US" dirty="0"/>
          </a:p>
        </p:txBody>
      </p:sp>
    </p:spTree>
    <p:extLst>
      <p:ext uri="{BB962C8B-B14F-4D97-AF65-F5344CB8AC3E}">
        <p14:creationId xmlns:p14="http://schemas.microsoft.com/office/powerpoint/2010/main" val="421940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D12D724A-C639-408B-A855-DFC7F21124AE}" type="slidenum">
              <a:rPr lang="en-US" smtClean="0"/>
              <a:t>37</a:t>
            </a:fld>
            <a:endParaRPr lang="en-US" dirty="0"/>
          </a:p>
        </p:txBody>
      </p:sp>
    </p:spTree>
    <p:extLst>
      <p:ext uri="{BB962C8B-B14F-4D97-AF65-F5344CB8AC3E}">
        <p14:creationId xmlns:p14="http://schemas.microsoft.com/office/powerpoint/2010/main" val="3092377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for</a:t>
            </a:r>
            <a:r>
              <a:rPr lang="en-US" baseline="0" dirty="0"/>
              <a:t> those financial gurus who love numbers … it’s time to prepare the project budget. </a:t>
            </a:r>
          </a:p>
          <a:p>
            <a:r>
              <a:rPr lang="en-US" baseline="0" dirty="0"/>
              <a:t>There are many formats to choose from. On large projects, they are incredibly elaborate. For this project, let’s keep it simple.</a:t>
            </a:r>
          </a:p>
          <a:p>
            <a:endParaRPr lang="en-US" baseline="0" dirty="0"/>
          </a:p>
          <a:p>
            <a:r>
              <a:rPr lang="en-US" baseline="0" dirty="0"/>
              <a:t>All that’s really necessary for our project budgets are 5 columns: the line item, the calculation, total, and whether it’s an internal expense and external expense.</a:t>
            </a:r>
          </a:p>
          <a:p>
            <a:endParaRPr lang="en-US" baseline="0" dirty="0"/>
          </a:p>
          <a:p>
            <a:r>
              <a:rPr lang="en-US" baseline="0" dirty="0"/>
              <a:t>The handout shows a simple project budget laid out in categories. You are welcome to create any format for your budget that you wish.</a:t>
            </a:r>
          </a:p>
          <a:p>
            <a:endParaRPr lang="en-US" baseline="0" dirty="0"/>
          </a:p>
          <a:p>
            <a:r>
              <a:rPr lang="en-US" baseline="0" dirty="0"/>
              <a:t>How many of you are familiar with preparing budget docs? That’s what I thought. If you have questions, ask me, but otherwise go to it!</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38</a:t>
            </a:fld>
            <a:endParaRPr lang="en-US" dirty="0"/>
          </a:p>
        </p:txBody>
      </p:sp>
    </p:spTree>
    <p:extLst>
      <p:ext uri="{BB962C8B-B14F-4D97-AF65-F5344CB8AC3E}">
        <p14:creationId xmlns:p14="http://schemas.microsoft.com/office/powerpoint/2010/main" val="3018251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last part of the project plan is the Communication Plan. This part of the project is so important because 90% of the </a:t>
            </a:r>
            <a:r>
              <a:rPr lang="en-US" sz="1200" dirty="0">
                <a:latin typeface="Calibri" panose="020F0502020204030204" pitchFamily="34" charset="0"/>
                <a:cs typeface="Calibri" panose="020F0502020204030204" pitchFamily="34" charset="0"/>
              </a:rPr>
              <a:t>Project leader’s job is communication.</a:t>
            </a:r>
          </a:p>
          <a:p>
            <a:r>
              <a:rPr lang="en-US" baseline="0" dirty="0"/>
              <a:t>You reviewed a professional real-world communication plan from the Project Management Institute in the homework reading. That was much more detailed that what I want you to put together for your project, but when you begin working in your dream career job in a couple of years, you may need to make one like that</a:t>
            </a:r>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39</a:t>
            </a:fld>
            <a:endParaRPr lang="en-US" dirty="0"/>
          </a:p>
        </p:txBody>
      </p:sp>
    </p:spTree>
    <p:extLst>
      <p:ext uri="{BB962C8B-B14F-4D97-AF65-F5344CB8AC3E}">
        <p14:creationId xmlns:p14="http://schemas.microsoft.com/office/powerpoint/2010/main" val="128480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4</a:t>
            </a:fld>
            <a:endParaRPr lang="en-US" dirty="0"/>
          </a:p>
        </p:txBody>
      </p:sp>
    </p:spTree>
    <p:extLst>
      <p:ext uri="{BB962C8B-B14F-4D97-AF65-F5344CB8AC3E}">
        <p14:creationId xmlns:p14="http://schemas.microsoft.com/office/powerpoint/2010/main" val="1721527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our projects in this class, however, feel free to use the simple 5 column one like this (also on page 122 in your text). Think about and write down the What, Who, How and When, and you’ll have it. It’s not rocket science, but it does require careful thought and consistent follow-through after it’s prepared to keep the project moving smoothly towards completion. </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40</a:t>
            </a:fld>
            <a:endParaRPr lang="en-US" dirty="0"/>
          </a:p>
        </p:txBody>
      </p:sp>
    </p:spTree>
    <p:extLst>
      <p:ext uri="{BB962C8B-B14F-4D97-AF65-F5344CB8AC3E}">
        <p14:creationId xmlns:p14="http://schemas.microsoft.com/office/powerpoint/2010/main" val="2872214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baseline="0" dirty="0"/>
              <a:t>Who has a question about anything we’ve covered on the planning documents? </a:t>
            </a:r>
          </a:p>
          <a:p>
            <a:endParaRPr lang="en-US" baseline="0" dirty="0"/>
          </a:p>
          <a:p>
            <a:r>
              <a:rPr lang="en-US" baseline="0" dirty="0"/>
              <a:t>Ok then, It’s time for you to prepare project planning documents for your projects. In your teams, I’d like you to work to decide how to prepare these four documents for your project and then begin preparing them. Take  your 15-min break whenever you need one. Then, come back and work. Complete as much of your assigned tool as possible during. At 3:25, and then discuss your experiences using these planning tools. </a:t>
            </a:r>
          </a:p>
          <a:p>
            <a:endParaRPr lang="en-US" baseline="0" dirty="0"/>
          </a:p>
          <a:p>
            <a:r>
              <a:rPr lang="en-US" baseline="0" dirty="0"/>
              <a:t>I’m here as your resource person, so ask me any questions you have. I’ll also be the time keeper and let you know when it’s time to begin wrap up and prepare a status report to the class. </a:t>
            </a:r>
          </a:p>
          <a:p>
            <a:endParaRPr lang="en-US" baseline="0" dirty="0"/>
          </a:p>
          <a:p>
            <a:r>
              <a:rPr lang="en-US" baseline="0" dirty="0"/>
              <a:t>If you want to submit the plan you’ve been working on for 2 Participation points, please email me by 23:55 tonight.</a:t>
            </a:r>
          </a:p>
          <a:p>
            <a:endParaRPr lang="en-US" baseline="0" dirty="0"/>
          </a:p>
          <a:p>
            <a:r>
              <a:rPr lang="en-US" dirty="0"/>
              <a:t> </a:t>
            </a: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41</a:t>
            </a:fld>
            <a:endParaRPr lang="en-US" dirty="0"/>
          </a:p>
        </p:txBody>
      </p:sp>
    </p:spTree>
    <p:extLst>
      <p:ext uri="{BB962C8B-B14F-4D97-AF65-F5344CB8AC3E}">
        <p14:creationId xmlns:p14="http://schemas.microsoft.com/office/powerpoint/2010/main" val="3061701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break from your team work. I’d like to have a status report from each team about your experiences of these four aspects of project work. You can also ask me questions about the project planning documents you’re working on now.</a:t>
            </a:r>
          </a:p>
          <a:p>
            <a:endParaRPr lang="en-US" dirty="0"/>
          </a:p>
          <a:p>
            <a:r>
              <a:rPr lang="en-US" dirty="0"/>
              <a:t>Will you take 7 minutes, jot down some notes about what you’d like to say about each of these experiences you’ve had so far on your project, and talk with me team by team? Think of this as reporting to your Project Sponsor. Let’s allow 3 minutes per team (3x8=24)</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42</a:t>
            </a:fld>
            <a:endParaRPr lang="en-US" dirty="0"/>
          </a:p>
        </p:txBody>
      </p:sp>
    </p:spTree>
    <p:extLst>
      <p:ext uri="{BB962C8B-B14F-4D97-AF65-F5344CB8AC3E}">
        <p14:creationId xmlns:p14="http://schemas.microsoft.com/office/powerpoint/2010/main" val="3684022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keeping a project on track is being willing to talk straight about what’s going well and what is not. Sometimes a project leader has to have a heart-to-heart talk with a team member who isn’t pulling their weight. This is called a performance conversation. This is one of the most difficult types of conversations to have, and many teams just avoid them and take on more work themselves. </a:t>
            </a:r>
          </a:p>
          <a:p>
            <a:endParaRPr lang="en-US" dirty="0"/>
          </a:p>
          <a:p>
            <a:r>
              <a:rPr lang="en-US" dirty="0"/>
              <a:t>From a project management standpoint, this is the wrong approach to take. To help you get comfortable with this process, we’ll imagine that someone on your team isn’t pulling their weight. </a:t>
            </a:r>
          </a:p>
        </p:txBody>
      </p:sp>
      <p:sp>
        <p:nvSpPr>
          <p:cNvPr id="4" name="Slide Number Placeholder 3"/>
          <p:cNvSpPr>
            <a:spLocks noGrp="1"/>
          </p:cNvSpPr>
          <p:nvPr>
            <p:ph type="sldNum" sz="quarter" idx="10"/>
          </p:nvPr>
        </p:nvSpPr>
        <p:spPr/>
        <p:txBody>
          <a:bodyPr/>
          <a:lstStyle/>
          <a:p>
            <a:fld id="{D12D724A-C639-408B-A855-DFC7F21124AE}" type="slidenum">
              <a:rPr lang="en-US" smtClean="0"/>
              <a:t>43</a:t>
            </a:fld>
            <a:endParaRPr lang="en-US" dirty="0"/>
          </a:p>
        </p:txBody>
      </p:sp>
    </p:spTree>
    <p:extLst>
      <p:ext uri="{BB962C8B-B14F-4D97-AF65-F5344CB8AC3E}">
        <p14:creationId xmlns:p14="http://schemas.microsoft.com/office/powerpoint/2010/main" val="3506348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44</a:t>
            </a:fld>
            <a:endParaRPr lang="en-US" dirty="0"/>
          </a:p>
        </p:txBody>
      </p:sp>
    </p:spTree>
    <p:extLst>
      <p:ext uri="{BB962C8B-B14F-4D97-AF65-F5344CB8AC3E}">
        <p14:creationId xmlns:p14="http://schemas.microsoft.com/office/powerpoint/2010/main" val="4221059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45</a:t>
            </a:fld>
            <a:endParaRPr lang="en-US" dirty="0"/>
          </a:p>
        </p:txBody>
      </p:sp>
    </p:spTree>
    <p:extLst>
      <p:ext uri="{BB962C8B-B14F-4D97-AF65-F5344CB8AC3E}">
        <p14:creationId xmlns:p14="http://schemas.microsoft.com/office/powerpoint/2010/main" val="117316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r>
              <a:rPr lang="en-US" dirty="0"/>
              <a:t>Just a quick comment about the Project  Scope Statements. Because this class is so short, I know it might be difficult to feel confident about the completeness of your Scope Statements.  These really are important to make sure that you and your key stakeholders have the same expectations from your project. As you go along through the process of executing the project, it is your compass – guiding you I the right direction.</a:t>
            </a:r>
          </a:p>
          <a:p>
            <a:endParaRPr lang="en-US" dirty="0"/>
          </a:p>
          <a:p>
            <a:r>
              <a:rPr lang="en-US" dirty="0"/>
              <a:t>If you refer to the scope statement whenever a suggested change or deviation comes up and if you revise and get the revised scope statement approved by the Key Stakeholder, you will likely avoid Scope Creep, the stress creator and killer of many projects.</a:t>
            </a:r>
          </a:p>
          <a:p>
            <a:endParaRPr lang="en-US" dirty="0"/>
          </a:p>
          <a:p>
            <a:r>
              <a:rPr lang="en-US" dirty="0"/>
              <a:t>After grading scope statements,</a:t>
            </a:r>
            <a:r>
              <a:rPr lang="en-US" baseline="0" dirty="0"/>
              <a:t> add text to the slide. Read and discuss with students</a:t>
            </a:r>
          </a:p>
          <a:p>
            <a:endParaRPr lang="en-US" dirty="0"/>
          </a:p>
          <a:p>
            <a:r>
              <a:rPr lang="en-US" dirty="0"/>
              <a:t>Next, Let’s talk about your Emotional Intelligence quizzes.</a:t>
            </a:r>
          </a:p>
        </p:txBody>
      </p:sp>
      <p:sp>
        <p:nvSpPr>
          <p:cNvPr id="4" name="Slide Number Placeholder 3"/>
          <p:cNvSpPr>
            <a:spLocks noGrp="1"/>
          </p:cNvSpPr>
          <p:nvPr>
            <p:ph type="sldNum" sz="quarter" idx="10"/>
          </p:nvPr>
        </p:nvSpPr>
        <p:spPr/>
        <p:txBody>
          <a:bodyPr/>
          <a:lstStyle/>
          <a:p>
            <a:fld id="{D12D724A-C639-408B-A855-DFC7F21124AE}" type="slidenum">
              <a:rPr lang="en-US" smtClean="0"/>
              <a:t>5</a:t>
            </a:fld>
            <a:endParaRPr lang="en-US" dirty="0"/>
          </a:p>
        </p:txBody>
      </p:sp>
    </p:spTree>
    <p:extLst>
      <p:ext uri="{BB962C8B-B14F-4D97-AF65-F5344CB8AC3E}">
        <p14:creationId xmlns:p14="http://schemas.microsoft.com/office/powerpoint/2010/main" val="293376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EI or EQ as it is also called,  is how each we manage our behavior, interact socially, and make personal decisions that enable us to achieve positive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fontAlgn="base"/>
            <a:r>
              <a:rPr lang="en-US" sz="1200" b="0" kern="1200" dirty="0">
                <a:solidFill>
                  <a:schemeClr val="tx1"/>
                </a:solidFill>
                <a:effectLst/>
                <a:latin typeface="+mn-lt"/>
                <a:ea typeface="+mn-ea"/>
                <a:cs typeface="+mn-cs"/>
              </a:rPr>
              <a:t>Understanding your own emotional intelligence will help boost your people skills, a vital part of success in business. </a:t>
            </a:r>
          </a:p>
          <a:p>
            <a:pPr fontAlgn="base"/>
            <a:r>
              <a:rPr lang="en-US" sz="1200" kern="1200" dirty="0">
                <a:solidFill>
                  <a:schemeClr val="tx1"/>
                </a:solidFill>
                <a:effectLst/>
                <a:latin typeface="+mn-lt"/>
                <a:ea typeface="+mn-ea"/>
                <a:cs typeface="+mn-cs"/>
              </a:rPr>
              <a:t>High emotional intelligence helps you stay calm and positive in the face of adversity. We all know people who are in full control of their emotions. They're calm in a crisis, and they make decisions sensitively, however stressful the situation.</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We also know people who can read the emotions of others. They understand what to say to make people feel better, and they know how to inspire them to take action.</a:t>
            </a:r>
          </a:p>
          <a:p>
            <a:pPr fontAlgn="base"/>
            <a:r>
              <a:rPr lang="en-US" sz="1200" kern="1200" dirty="0">
                <a:solidFill>
                  <a:schemeClr val="tx1"/>
                </a:solidFill>
                <a:effectLst/>
                <a:latin typeface="+mn-lt"/>
                <a:ea typeface="+mn-ea"/>
                <a:cs typeface="+mn-cs"/>
              </a:rPr>
              <a:t>People like this have high emotional intelligence (or EI). They have strong relationships, and they manage difficult situations calmly and effectively. They're also likely to be resilient in the face of adversity.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Who do you know who has high EI?</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Who in this class do you think has high Emotional Intelligence?</a:t>
            </a:r>
          </a:p>
          <a:p>
            <a:pPr fontAlgn="base"/>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6</a:t>
            </a:fld>
            <a:endParaRPr lang="en-US" dirty="0"/>
          </a:p>
        </p:txBody>
      </p:sp>
    </p:spTree>
    <p:extLst>
      <p:ext uri="{BB962C8B-B14F-4D97-AF65-F5344CB8AC3E}">
        <p14:creationId xmlns:p14="http://schemas.microsoft.com/office/powerpoint/2010/main" val="3571915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7</a:t>
            </a:fld>
            <a:endParaRPr lang="en-US" dirty="0"/>
          </a:p>
        </p:txBody>
      </p:sp>
    </p:spTree>
    <p:extLst>
      <p:ext uri="{BB962C8B-B14F-4D97-AF65-F5344CB8AC3E}">
        <p14:creationId xmlns:p14="http://schemas.microsoft.com/office/powerpoint/2010/main" val="1615333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pPr fontAlgn="base"/>
            <a:r>
              <a:rPr lang="en-US" sz="1600" kern="1200" dirty="0">
                <a:solidFill>
                  <a:schemeClr val="tx1"/>
                </a:solidFill>
                <a:effectLst/>
                <a:latin typeface="+mn-lt"/>
                <a:ea typeface="+mn-ea"/>
                <a:cs typeface="+mn-cs"/>
              </a:rPr>
              <a:t>As you read before doing the Emotional Intelligence quiz, when emotional intelligence (EQ) was first introduced to the business world, it explained why people with average IQs outperform those with the highest IQs 70% of the time. This awareness changed the widely-held belief that IQ was the most important characteristic in business success, which triggered extensive research as to why individuals with the highest IQs were often not the top corporate performers. </a:t>
            </a:r>
          </a:p>
          <a:p>
            <a:pPr fontAlgn="base"/>
            <a:endParaRPr lang="en-US" sz="16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Research findings revealed that emotional intelligence is the factor that differentiates top performers from the others, regardless of IQ. In fact, 90% of top performers have high emotional intelligence. You’re all really smart people. </a:t>
            </a:r>
            <a:r>
              <a:rPr lang="en-US" sz="1600" dirty="0"/>
              <a:t>By a quick show of hands, Were you surprised at those facts?</a:t>
            </a:r>
            <a:endParaRPr lang="en-US" sz="1600" kern="1200" dirty="0">
              <a:solidFill>
                <a:schemeClr val="tx1"/>
              </a:solidFill>
              <a:effectLst/>
              <a:latin typeface="+mn-lt"/>
              <a:ea typeface="+mn-ea"/>
              <a:cs typeface="+mn-cs"/>
            </a:endParaRPr>
          </a:p>
          <a:p>
            <a:pPr fontAlgn="base"/>
            <a:endParaRPr lang="en-US" sz="1600" kern="1200" dirty="0">
              <a:solidFill>
                <a:schemeClr val="tx1"/>
              </a:solidFill>
              <a:effectLst/>
              <a:latin typeface="+mn-lt"/>
              <a:ea typeface="+mn-ea"/>
              <a:cs typeface="+mn-cs"/>
            </a:endParaRPr>
          </a:p>
          <a:p>
            <a:pPr fontAlgn="base"/>
            <a:r>
              <a:rPr lang="en-US" sz="1600" kern="1200" dirty="0">
                <a:solidFill>
                  <a:schemeClr val="tx1"/>
                </a:solidFill>
                <a:effectLst/>
                <a:latin typeface="+mn-lt"/>
                <a:ea typeface="+mn-ea"/>
                <a:cs typeface="+mn-cs"/>
              </a:rPr>
              <a:t>Why would you say that EQ is a more reliable indicator of business and project success than IQ?</a:t>
            </a:r>
          </a:p>
          <a:p>
            <a:pPr fontAlgn="base"/>
            <a:r>
              <a:rPr lang="en-US" sz="1600" kern="1200" dirty="0">
                <a:solidFill>
                  <a:schemeClr val="tx1"/>
                </a:solidFill>
                <a:effectLst/>
                <a:latin typeface="+mn-lt"/>
                <a:ea typeface="+mn-ea"/>
                <a:cs typeface="+mn-cs"/>
              </a:rPr>
              <a:t>Yes, it helps teams work together, leaders with high EQ can read other people which allows them to know when to ask for things, when to wait, how to resolve problems that arise, which people to assign to work together and which to put on different teams. How to tap into the creativity of employees and motivate them. For example, leaders with High EQ understand that different things motivate different people – how you communicate, is it money, job satisfaction, or recognition that motivates someone?</a:t>
            </a:r>
          </a:p>
          <a:p>
            <a:pPr fontAlgn="base"/>
            <a:endParaRPr lang="en-US" sz="16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8</a:t>
            </a:fld>
            <a:endParaRPr lang="en-US" dirty="0"/>
          </a:p>
        </p:txBody>
      </p:sp>
    </p:spTree>
    <p:extLst>
      <p:ext uri="{BB962C8B-B14F-4D97-AF65-F5344CB8AC3E}">
        <p14:creationId xmlns:p14="http://schemas.microsoft.com/office/powerpoint/2010/main" val="4172265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Let’s take a look at the flip side of the Emotional Intelligence coin, low EI. People with low EI </a:t>
            </a:r>
          </a:p>
          <a:p>
            <a:pPr fontAlgn="base"/>
            <a:endParaRPr lang="en-US" sz="1200" b="1" kern="1200" dirty="0">
              <a:solidFill>
                <a:schemeClr val="tx1"/>
              </a:solidFill>
              <a:effectLst/>
              <a:latin typeface="+mn-lt"/>
              <a:ea typeface="+mn-ea"/>
              <a:cs typeface="+mn-cs"/>
            </a:endParaRPr>
          </a:p>
          <a:p>
            <a:pPr marL="228600" indent="-228600" fontAlgn="base">
              <a:buAutoNum type="arabicPeriod"/>
            </a:pPr>
            <a:r>
              <a:rPr lang="en-US" sz="1200" b="1" kern="1200" dirty="0">
                <a:solidFill>
                  <a:schemeClr val="tx1"/>
                </a:solidFill>
                <a:effectLst/>
                <a:latin typeface="+mn-lt"/>
                <a:ea typeface="+mn-ea"/>
                <a:cs typeface="+mn-cs"/>
              </a:rPr>
              <a:t>People get stressed easily?</a:t>
            </a:r>
            <a:r>
              <a:rPr lang="en-US" sz="1200" kern="1200" dirty="0">
                <a:solidFill>
                  <a:schemeClr val="tx1"/>
                </a:solidFill>
                <a:effectLst/>
                <a:latin typeface="+mn-lt"/>
                <a:ea typeface="+mn-ea"/>
                <a:cs typeface="+mn-cs"/>
              </a:rPr>
              <a:t> When you keep your feelings inside, they can quickly build into the uncomfortable sensations of </a:t>
            </a:r>
            <a:r>
              <a:rPr lang="en-US" sz="1200" b="1" kern="1200" dirty="0">
                <a:solidFill>
                  <a:schemeClr val="tx1"/>
                </a:solidFill>
                <a:effectLst/>
                <a:latin typeface="+mn-lt"/>
                <a:ea typeface="+mn-ea"/>
                <a:cs typeface="+mn-cs"/>
              </a:rPr>
              <a:t>tension, stress, and anxiety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Unaddressed emotions strain the mind and body</a:t>
            </a:r>
            <a:r>
              <a:rPr lang="en-US" sz="1200" kern="1200" dirty="0">
                <a:solidFill>
                  <a:schemeClr val="tx1"/>
                </a:solidFill>
                <a:effectLst/>
                <a:latin typeface="+mn-lt"/>
                <a:ea typeface="+mn-ea"/>
                <a:cs typeface="+mn-cs"/>
              </a:rPr>
              <a:t>. Your emotional intelligence skills help you manage stress more easily by enabling you to spot and tackle tough situations before things escalate. People who </a:t>
            </a:r>
            <a:r>
              <a:rPr lang="en-US" sz="1200" b="1" kern="1200" dirty="0">
                <a:solidFill>
                  <a:schemeClr val="tx1"/>
                </a:solidFill>
                <a:effectLst/>
                <a:latin typeface="+mn-lt"/>
                <a:ea typeface="+mn-ea"/>
                <a:cs typeface="+mn-cs"/>
              </a:rPr>
              <a:t>fail to use their emotional intelligence </a:t>
            </a:r>
            <a:r>
              <a:rPr lang="en-US" sz="1200" kern="1200" dirty="0">
                <a:solidFill>
                  <a:schemeClr val="tx1"/>
                </a:solidFill>
                <a:effectLst/>
                <a:latin typeface="+mn-lt"/>
                <a:ea typeface="+mn-ea"/>
                <a:cs typeface="+mn-cs"/>
              </a:rPr>
              <a:t>skills are </a:t>
            </a:r>
            <a:r>
              <a:rPr lang="en-US" sz="1200" b="1" kern="1200" dirty="0">
                <a:solidFill>
                  <a:schemeClr val="tx1"/>
                </a:solidFill>
                <a:effectLst/>
                <a:latin typeface="+mn-lt"/>
                <a:ea typeface="+mn-ea"/>
                <a:cs typeface="+mn-cs"/>
              </a:rPr>
              <a:t>more likely to turn to other, less effective means of managing their mood</a:t>
            </a:r>
            <a:r>
              <a:rPr lang="en-US" sz="1200" kern="1200" dirty="0">
                <a:solidFill>
                  <a:schemeClr val="tx1"/>
                </a:solidFill>
                <a:effectLst/>
                <a:latin typeface="+mn-lt"/>
                <a:ea typeface="+mn-ea"/>
                <a:cs typeface="+mn-cs"/>
              </a:rPr>
              <a:t>. They are twice as likely to experience </a:t>
            </a:r>
            <a:r>
              <a:rPr lang="en-US" sz="1200" b="1" kern="1200" dirty="0">
                <a:solidFill>
                  <a:schemeClr val="tx1"/>
                </a:solidFill>
                <a:effectLst/>
                <a:latin typeface="+mn-lt"/>
                <a:ea typeface="+mn-ea"/>
                <a:cs typeface="+mn-cs"/>
              </a:rPr>
              <a:t>anxiety, depression, substance abuse, and even thoughts of suicide.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 Is it difficult for them to assert themselves.</a:t>
            </a:r>
            <a:r>
              <a:rPr lang="en-US" sz="1200" kern="1200" dirty="0">
                <a:solidFill>
                  <a:schemeClr val="tx1"/>
                </a:solidFill>
                <a:effectLst/>
                <a:latin typeface="+mn-lt"/>
                <a:ea typeface="+mn-ea"/>
                <a:cs typeface="+mn-cs"/>
              </a:rPr>
              <a:t> People with </a:t>
            </a:r>
            <a:r>
              <a:rPr lang="en-US" sz="1200" b="1" kern="1200" dirty="0">
                <a:solidFill>
                  <a:schemeClr val="tx1"/>
                </a:solidFill>
                <a:effectLst/>
                <a:latin typeface="+mn-lt"/>
                <a:ea typeface="+mn-ea"/>
                <a:cs typeface="+mn-cs"/>
              </a:rPr>
              <a:t>high EQs balance good manners, empathy, and kindness with the ability to assert themselves and establish boundaries.</a:t>
            </a:r>
            <a:r>
              <a:rPr lang="en-US" sz="1200" kern="1200" dirty="0">
                <a:solidFill>
                  <a:schemeClr val="tx1"/>
                </a:solidFill>
                <a:effectLst/>
                <a:latin typeface="+mn-lt"/>
                <a:ea typeface="+mn-ea"/>
                <a:cs typeface="+mn-cs"/>
              </a:rPr>
              <a:t> This is important because you can’t say YES all the time. Knowing when to agree to extra work and situations that you weren’t planning on will help you be happier with your work, accomplish it well, and maintain work/life 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tactful combination is </a:t>
            </a:r>
            <a:r>
              <a:rPr lang="en-US" sz="1200" b="1" kern="1200" dirty="0">
                <a:solidFill>
                  <a:schemeClr val="tx1"/>
                </a:solidFill>
                <a:effectLst/>
                <a:latin typeface="+mn-lt"/>
                <a:ea typeface="+mn-ea"/>
                <a:cs typeface="+mn-cs"/>
              </a:rPr>
              <a:t>ideal for handling conflict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When most people are crossed, they default to passive or aggressive behavior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Emotionally intelligent people remain balanced and assertive by steering themselves away from unfiltered emotional reactions. This enables them to neutralize difficult and toxic people without creating enemies.</a:t>
            </a:r>
          </a:p>
          <a:p>
            <a:endParaRPr lang="en-US" dirty="0"/>
          </a:p>
          <a:p>
            <a:pPr fontAlgn="base"/>
            <a:r>
              <a:rPr lang="en-US" sz="1200" b="1" kern="1200" dirty="0">
                <a:solidFill>
                  <a:schemeClr val="tx1"/>
                </a:solidFill>
                <a:effectLst/>
                <a:latin typeface="+mn-lt"/>
                <a:ea typeface="+mn-ea"/>
                <a:cs typeface="+mn-cs"/>
              </a:rPr>
              <a:t>3. Do you find it challenging to identify and explain emotions that you are feeling? We all experience emotions, but only a few can accurately identify them while they are occurring. Research shows that only 36% of people can do this, which is problematic because unlabeled emotions often go misunderstood, which leads to irrational choices and counterproductive actions.</a:t>
            </a:r>
            <a:r>
              <a:rPr lang="en-US" sz="1200" kern="1200" dirty="0">
                <a:solidFill>
                  <a:schemeClr val="tx1"/>
                </a:solidFill>
                <a:effectLst/>
                <a:latin typeface="+mn-lt"/>
                <a:ea typeface="+mn-ea"/>
                <a:cs typeface="+mn-cs"/>
              </a:rPr>
              <a:t> People with high EQs master their emotions because they understand them, and they use an extensive vocabulary of feelings to do so. While many people might describe themselves as simply </a:t>
            </a:r>
            <a:r>
              <a:rPr lang="en-US" sz="1200" b="1" kern="1200" dirty="0">
                <a:solidFill>
                  <a:schemeClr val="tx1"/>
                </a:solidFill>
                <a:effectLst/>
                <a:latin typeface="+mn-lt"/>
                <a:ea typeface="+mn-ea"/>
                <a:cs typeface="+mn-cs"/>
              </a:rPr>
              <a:t>feeling “bad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emotionally intelligent people can pinpoint whether they feel “irritable,” “frustrated,” “downtrodden,” or “anxious.” </a:t>
            </a: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more specific your word choice, the better insight you have into exactly how you are feeling, what caused it, and what you should do about it.</a:t>
            </a:r>
          </a:p>
          <a:p>
            <a:pPr fontAlgn="base"/>
            <a:r>
              <a:rPr lang="en-US" sz="1200" kern="1200" dirty="0">
                <a:solidFill>
                  <a:schemeClr val="tx1"/>
                </a:solidFill>
                <a:effectLst/>
                <a:latin typeface="+mn-lt"/>
                <a:ea typeface="+mn-ea"/>
                <a:cs typeface="+mn-cs"/>
              </a:rPr>
              <a:t> </a:t>
            </a:r>
          </a:p>
          <a:p>
            <a:pPr fontAlgn="base"/>
            <a:r>
              <a:rPr lang="en-US" sz="1200" b="1" kern="1200" dirty="0">
                <a:solidFill>
                  <a:schemeClr val="tx1"/>
                </a:solidFill>
                <a:effectLst/>
                <a:latin typeface="+mn-lt"/>
                <a:ea typeface="+mn-ea"/>
                <a:cs typeface="+mn-cs"/>
              </a:rPr>
              <a:t>4. Do you make assumptions quickly and defend them strongly?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People who lack EQ form an opinion quickly and then gather evidence that supports their opinion and ignore any evidence to the contrary</a:t>
            </a:r>
            <a:r>
              <a:rPr lang="en-US" sz="1200" kern="1200" dirty="0">
                <a:solidFill>
                  <a:schemeClr val="tx1"/>
                </a:solidFill>
                <a:effectLst/>
                <a:latin typeface="+mn-lt"/>
                <a:ea typeface="+mn-ea"/>
                <a:cs typeface="+mn-cs"/>
              </a:rPr>
              <a:t>. (The president of a large country may come to mind.) More often than not, they argue fiercely to support their assumptions. This is especially </a:t>
            </a:r>
            <a:r>
              <a:rPr lang="en-US" sz="1200" b="1" kern="1200" dirty="0">
                <a:solidFill>
                  <a:schemeClr val="tx1"/>
                </a:solidFill>
                <a:effectLst/>
                <a:latin typeface="+mn-lt"/>
                <a:ea typeface="+mn-ea"/>
                <a:cs typeface="+mn-cs"/>
              </a:rPr>
              <a:t>dangerous for leaders</a:t>
            </a:r>
            <a:r>
              <a:rPr lang="en-US" sz="1200" kern="1200" dirty="0">
                <a:solidFill>
                  <a:schemeClr val="tx1"/>
                </a:solidFill>
                <a:effectLst/>
                <a:latin typeface="+mn-lt"/>
                <a:ea typeface="+mn-ea"/>
                <a:cs typeface="+mn-cs"/>
              </a:rPr>
              <a:t>, as their </a:t>
            </a:r>
            <a:r>
              <a:rPr lang="en-US" sz="1200" b="1" kern="1200" dirty="0">
                <a:solidFill>
                  <a:schemeClr val="tx1"/>
                </a:solidFill>
                <a:effectLst/>
                <a:latin typeface="+mn-lt"/>
                <a:ea typeface="+mn-ea"/>
                <a:cs typeface="+mn-cs"/>
              </a:rPr>
              <a:t>under-thought-out ideas become the entire team’s strategy</a:t>
            </a:r>
            <a:r>
              <a:rPr lang="en-US" sz="1200" kern="1200" dirty="0">
                <a:solidFill>
                  <a:schemeClr val="tx1"/>
                </a:solidFill>
                <a:effectLst/>
                <a:latin typeface="+mn-lt"/>
                <a:ea typeface="+mn-ea"/>
                <a:cs typeface="+mn-cs"/>
              </a:rPr>
              <a:t>. Emotionally intelligent people let their thoughts marinate, because they know that </a:t>
            </a:r>
            <a:r>
              <a:rPr lang="en-US" sz="1200" b="1" kern="1200" dirty="0">
                <a:solidFill>
                  <a:schemeClr val="tx1"/>
                </a:solidFill>
                <a:effectLst/>
                <a:latin typeface="+mn-lt"/>
                <a:ea typeface="+mn-ea"/>
                <a:cs typeface="+mn-cs"/>
              </a:rPr>
              <a:t>initial reactions are driven by emotions</a:t>
            </a:r>
            <a:r>
              <a:rPr lang="en-US" sz="1200" kern="1200" dirty="0">
                <a:solidFill>
                  <a:schemeClr val="tx1"/>
                </a:solidFill>
                <a:effectLst/>
                <a:latin typeface="+mn-lt"/>
                <a:ea typeface="+mn-ea"/>
                <a:cs typeface="+mn-cs"/>
              </a:rPr>
              <a:t>. They give their thoughts time to develop and </a:t>
            </a:r>
            <a:r>
              <a:rPr lang="en-US" sz="1200" b="1" kern="1200" dirty="0">
                <a:solidFill>
                  <a:schemeClr val="tx1"/>
                </a:solidFill>
                <a:effectLst/>
                <a:latin typeface="+mn-lt"/>
                <a:ea typeface="+mn-ea"/>
                <a:cs typeface="+mn-cs"/>
              </a:rPr>
              <a:t>consider the possible consequences and counter-arguments</a:t>
            </a:r>
            <a:r>
              <a:rPr lang="en-US" sz="1200" kern="1200" dirty="0">
                <a:solidFill>
                  <a:schemeClr val="tx1"/>
                </a:solidFill>
                <a:effectLst/>
                <a:latin typeface="+mn-lt"/>
                <a:ea typeface="+mn-ea"/>
                <a:cs typeface="+mn-cs"/>
              </a:rPr>
              <a:t>. Then, </a:t>
            </a:r>
            <a:r>
              <a:rPr lang="en-US" sz="1200" b="1" kern="1200" dirty="0">
                <a:solidFill>
                  <a:schemeClr val="tx1"/>
                </a:solidFill>
                <a:effectLst/>
                <a:latin typeface="+mn-lt"/>
                <a:ea typeface="+mn-ea"/>
                <a:cs typeface="+mn-cs"/>
              </a:rPr>
              <a:t>they communicate their developed idea in the most effective way possible, taking into account the needs and opinions of their audience.</a:t>
            </a:r>
          </a:p>
          <a:p>
            <a:pPr fontAlgn="base"/>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D12D724A-C639-408B-A855-DFC7F21124AE}" type="slidenum">
              <a:rPr lang="en-US" smtClean="0"/>
              <a:t>9</a:t>
            </a:fld>
            <a:endParaRPr lang="en-US" dirty="0"/>
          </a:p>
        </p:txBody>
      </p:sp>
    </p:spTree>
    <p:extLst>
      <p:ext uri="{BB962C8B-B14F-4D97-AF65-F5344CB8AC3E}">
        <p14:creationId xmlns:p14="http://schemas.microsoft.com/office/powerpoint/2010/main" val="1638669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B67B775E-9D84-4FA5-9401-3793CEA01D36}" type="datetime1">
              <a:rPr lang="en-US" smtClean="0"/>
              <a:t>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716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518ECBC4-1423-489D-B142-A6B0F9AFFCBC}" type="datetime1">
              <a:rPr lang="en-US" smtClean="0"/>
              <a:t>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017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3E5D6602-4309-4ECC-A0DC-10077D2DAC4D}" type="datetime1">
              <a:rPr lang="en-US" smtClean="0"/>
              <a:t>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8974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Opt.1">
    <p:spTree>
      <p:nvGrpSpPr>
        <p:cNvPr id="1" name=""/>
        <p:cNvGrpSpPr/>
        <p:nvPr/>
      </p:nvGrpSpPr>
      <p:grpSpPr>
        <a:xfrm>
          <a:off x="0" y="0"/>
          <a:ext cx="0" cy="0"/>
          <a:chOff x="0" y="0"/>
          <a:chExt cx="0" cy="0"/>
        </a:xfrm>
      </p:grpSpPr>
      <p:sp>
        <p:nvSpPr>
          <p:cNvPr id="13" name="Line"/>
          <p:cNvSpPr/>
          <p:nvPr/>
        </p:nvSpPr>
        <p:spPr>
          <a:xfrm flipV="1">
            <a:off x="628650" y="1770638"/>
            <a:ext cx="1" cy="3052718"/>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 name="presentation title"/>
          <p:cNvSpPr txBox="1">
            <a:spLocks noGrp="1"/>
          </p:cNvSpPr>
          <p:nvPr>
            <p:ph type="body" sz="quarter" idx="13"/>
          </p:nvPr>
        </p:nvSpPr>
        <p:spPr>
          <a:xfrm>
            <a:off x="812800" y="1645494"/>
            <a:ext cx="6940550" cy="1795363"/>
          </a:xfrm>
          <a:prstGeom prst="rect">
            <a:avLst/>
          </a:prstGeom>
        </p:spPr>
        <p:txBody>
          <a:bodyPr>
            <a:spAutoFit/>
          </a:bodyPr>
          <a:lstStyle/>
          <a:p>
            <a:pPr marL="0" lvl="1" indent="0">
              <a:spcBef>
                <a:spcPts val="0"/>
              </a:spcBef>
              <a:buSzTx/>
              <a:buNone/>
              <a:defRPr sz="5500" cap="all"/>
            </a:pPr>
            <a:r>
              <a:t>presentation title</a:t>
            </a:r>
          </a:p>
        </p:txBody>
      </p:sp>
      <p:sp>
        <p:nvSpPr>
          <p:cNvPr id="15" name="client"/>
          <p:cNvSpPr txBox="1">
            <a:spLocks noGrp="1"/>
          </p:cNvSpPr>
          <p:nvPr>
            <p:ph type="body" sz="quarter" idx="14"/>
          </p:nvPr>
        </p:nvSpPr>
        <p:spPr>
          <a:xfrm>
            <a:off x="876300" y="3390975"/>
            <a:ext cx="6940550" cy="641201"/>
          </a:xfrm>
          <a:prstGeom prst="rect">
            <a:avLst/>
          </a:prstGeom>
        </p:spPr>
        <p:txBody>
          <a:bodyPr>
            <a:spAutoFit/>
          </a:bodyPr>
          <a:lstStyle/>
          <a:p>
            <a:pPr marL="0" lvl="1" indent="0">
              <a:spcBef>
                <a:spcPts val="0"/>
              </a:spcBef>
              <a:buSzTx/>
              <a:buNone/>
              <a:defRPr sz="3500" i="1" cap="all"/>
            </a:pPr>
            <a:r>
              <a:t>client</a:t>
            </a:r>
          </a:p>
        </p:txBody>
      </p:sp>
      <p:sp>
        <p:nvSpPr>
          <p:cNvPr id="16" name="date"/>
          <p:cNvSpPr txBox="1">
            <a:spLocks noGrp="1"/>
          </p:cNvSpPr>
          <p:nvPr>
            <p:ph type="body" sz="quarter" idx="15"/>
          </p:nvPr>
        </p:nvSpPr>
        <p:spPr>
          <a:xfrm>
            <a:off x="876300" y="3676725"/>
            <a:ext cx="6940550" cy="641201"/>
          </a:xfrm>
          <a:prstGeom prst="rect">
            <a:avLst/>
          </a:prstGeom>
        </p:spPr>
        <p:txBody>
          <a:bodyPr>
            <a:spAutoFit/>
          </a:bodyPr>
          <a:lstStyle/>
          <a:p>
            <a:pPr marL="0" lvl="1" indent="0">
              <a:spcBef>
                <a:spcPts val="0"/>
              </a:spcBef>
              <a:buSzTx/>
              <a:buNone/>
              <a:defRPr sz="3500" i="1" cap="all"/>
            </a:pPr>
            <a:r>
              <a:t>date</a:t>
            </a:r>
          </a:p>
        </p:txBody>
      </p:sp>
      <p:sp>
        <p:nvSpPr>
          <p:cNvPr id="17"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87106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Opt.2">
    <p:spTree>
      <p:nvGrpSpPr>
        <p:cNvPr id="1" name=""/>
        <p:cNvGrpSpPr/>
        <p:nvPr/>
      </p:nvGrpSpPr>
      <p:grpSpPr>
        <a:xfrm>
          <a:off x="0" y="0"/>
          <a:ext cx="0" cy="0"/>
          <a:chOff x="0" y="0"/>
          <a:chExt cx="0" cy="0"/>
        </a:xfrm>
      </p:grpSpPr>
      <p:pic>
        <p:nvPicPr>
          <p:cNvPr id="24"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5"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6"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08548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One Line Title and Subtitle copy">
    <p:spTree>
      <p:nvGrpSpPr>
        <p:cNvPr id="1" name=""/>
        <p:cNvGrpSpPr/>
        <p:nvPr/>
      </p:nvGrpSpPr>
      <p:grpSpPr>
        <a:xfrm>
          <a:off x="0" y="0"/>
          <a:ext cx="0" cy="0"/>
          <a:chOff x="0" y="0"/>
          <a:chExt cx="0" cy="0"/>
        </a:xfrm>
      </p:grpSpPr>
      <p:sp>
        <p:nvSpPr>
          <p:cNvPr id="33" name="SUB TITLE"/>
          <p:cNvSpPr txBox="1">
            <a:spLocks noGrp="1"/>
          </p:cNvSpPr>
          <p:nvPr>
            <p:ph type="body" sz="quarter" idx="13"/>
          </p:nvPr>
        </p:nvSpPr>
        <p:spPr>
          <a:xfrm>
            <a:off x="869950" y="3038749"/>
            <a:ext cx="10452100" cy="1256754"/>
          </a:xfrm>
          <a:prstGeom prst="rect">
            <a:avLst/>
          </a:prstGeom>
        </p:spPr>
        <p:txBody>
          <a:bodyPr>
            <a:spAutoFit/>
          </a:bodyPr>
          <a:lstStyle/>
          <a:p>
            <a:pPr marL="0" lvl="1" indent="0" algn="ctr">
              <a:spcBef>
                <a:spcPts val="0"/>
              </a:spcBef>
              <a:buSzTx/>
              <a:buNone/>
              <a:defRPr sz="7500" cap="all"/>
            </a:pPr>
            <a:r>
              <a:t>SUB TITLE</a:t>
            </a:r>
          </a:p>
        </p:txBody>
      </p:sp>
      <p:sp>
        <p:nvSpPr>
          <p:cNvPr id="34" name="ONE LINE TITLE"/>
          <p:cNvSpPr txBox="1">
            <a:spLocks noGrp="1"/>
          </p:cNvSpPr>
          <p:nvPr>
            <p:ph type="body" sz="quarter" idx="14"/>
          </p:nvPr>
        </p:nvSpPr>
        <p:spPr>
          <a:xfrm>
            <a:off x="869950" y="2537657"/>
            <a:ext cx="10452100" cy="1141338"/>
          </a:xfrm>
          <a:prstGeom prst="rect">
            <a:avLst/>
          </a:prstGeom>
        </p:spPr>
        <p:txBody>
          <a:bodyPr>
            <a:spAutoFit/>
          </a:bodyPr>
          <a:lstStyle>
            <a:lvl1pPr marL="0" indent="0" algn="ctr">
              <a:spcBef>
                <a:spcPts val="0"/>
              </a:spcBef>
              <a:buSzTx/>
              <a:buNone/>
              <a:defRPr sz="6750" b="1" i="1" cap="all"/>
            </a:lvl1pPr>
          </a:lstStyle>
          <a:p>
            <a:r>
              <a:t>ONE LINE TITLE</a:t>
            </a:r>
          </a:p>
        </p:txBody>
      </p:sp>
      <p:sp>
        <p:nvSpPr>
          <p:cNvPr id="35"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61120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Line Title and Subtitle">
    <p:spTree>
      <p:nvGrpSpPr>
        <p:cNvPr id="1" name=""/>
        <p:cNvGrpSpPr/>
        <p:nvPr/>
      </p:nvGrpSpPr>
      <p:grpSpPr>
        <a:xfrm>
          <a:off x="0" y="0"/>
          <a:ext cx="0" cy="0"/>
          <a:chOff x="0" y="0"/>
          <a:chExt cx="0" cy="0"/>
        </a:xfrm>
      </p:grpSpPr>
      <p:sp>
        <p:nvSpPr>
          <p:cNvPr id="42" name="PRESENTATION TWO LINE TITLE"/>
          <p:cNvSpPr>
            <a:spLocks noGrp="1"/>
          </p:cNvSpPr>
          <p:nvPr>
            <p:ph type="body" sz="half" idx="13"/>
          </p:nvPr>
        </p:nvSpPr>
        <p:spPr>
          <a:xfrm>
            <a:off x="882650" y="2222500"/>
            <a:ext cx="10452100" cy="1727200"/>
          </a:xfrm>
          <a:prstGeom prst="rect">
            <a:avLst/>
          </a:prstGeom>
        </p:spPr>
        <p:txBody>
          <a:bodyPr/>
          <a:lstStyle>
            <a:lvl1pPr marL="0" indent="0" algn="ctr">
              <a:lnSpc>
                <a:spcPct val="60000"/>
              </a:lnSpc>
              <a:spcBef>
                <a:spcPts val="0"/>
              </a:spcBef>
              <a:buSzTx/>
              <a:buNone/>
              <a:defRPr sz="13500" b="1" i="1" cap="all"/>
            </a:lvl1pPr>
          </a:lstStyle>
          <a:p>
            <a:pPr marL="0" indent="0" algn="ctr">
              <a:lnSpc>
                <a:spcPct val="60000"/>
              </a:lnSpc>
              <a:spcBef>
                <a:spcPts val="0"/>
              </a:spcBef>
              <a:buSzTx/>
              <a:buNone/>
              <a:defRPr sz="13500" b="1" i="1" cap="all"/>
            </a:pPr>
            <a:r>
              <a:t>PRESENTATION</a:t>
            </a:r>
          </a:p>
          <a:p>
            <a:pPr marL="0" indent="0" algn="ctr">
              <a:lnSpc>
                <a:spcPct val="60000"/>
              </a:lnSpc>
              <a:spcBef>
                <a:spcPts val="0"/>
              </a:spcBef>
              <a:buSzTx/>
              <a:buNone/>
              <a:defRPr sz="13500" b="1" i="1" cap="all"/>
            </a:pPr>
            <a:r>
              <a:t>TWO LINE TITLE</a:t>
            </a:r>
          </a:p>
        </p:txBody>
      </p:sp>
      <p:sp>
        <p:nvSpPr>
          <p:cNvPr id="43" name="SUB TITLE"/>
          <p:cNvSpPr>
            <a:spLocks noGrp="1"/>
          </p:cNvSpPr>
          <p:nvPr>
            <p:ph type="body" sz="quarter" idx="14"/>
          </p:nvPr>
        </p:nvSpPr>
        <p:spPr>
          <a:xfrm>
            <a:off x="882650" y="3670300"/>
            <a:ext cx="10452100" cy="793750"/>
          </a:xfrm>
          <a:prstGeom prst="rect">
            <a:avLst/>
          </a:prstGeom>
        </p:spPr>
        <p:txBody>
          <a:bodyPr/>
          <a:lstStyle/>
          <a:p>
            <a:pPr marL="0" lvl="1" indent="0" algn="ctr">
              <a:spcBef>
                <a:spcPts val="0"/>
              </a:spcBef>
              <a:buSzTx/>
              <a:buNone/>
              <a:defRPr sz="7500" cap="all"/>
            </a:pPr>
            <a:r>
              <a:t>SUB TITLE</a:t>
            </a:r>
          </a:p>
        </p:txBody>
      </p:sp>
      <p:sp>
        <p:nvSpPr>
          <p:cNvPr id="44"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674623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ullets -Pg. 1">
    <p:spTree>
      <p:nvGrpSpPr>
        <p:cNvPr id="1" name=""/>
        <p:cNvGrpSpPr/>
        <p:nvPr/>
      </p:nvGrpSpPr>
      <p:grpSpPr>
        <a:xfrm>
          <a:off x="0" y="0"/>
          <a:ext cx="0" cy="0"/>
          <a:chOff x="0" y="0"/>
          <a:chExt cx="0" cy="0"/>
        </a:xfrm>
      </p:grpSpPr>
      <p:sp>
        <p:nvSpPr>
          <p:cNvPr id="51"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1358900"/>
            <a:ext cx="10985500" cy="460375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p:txBody>
      </p:sp>
      <p:sp>
        <p:nvSpPr>
          <p:cNvPr id="52"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762492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ullets -Pg. 2">
    <p:spTree>
      <p:nvGrpSpPr>
        <p:cNvPr id="1" name=""/>
        <p:cNvGrpSpPr/>
        <p:nvPr/>
      </p:nvGrpSpPr>
      <p:grpSpPr>
        <a:xfrm>
          <a:off x="0" y="0"/>
          <a:ext cx="0" cy="0"/>
          <a:chOff x="0" y="0"/>
          <a:chExt cx="0" cy="0"/>
        </a:xfrm>
      </p:grpSpPr>
      <p:sp>
        <p:nvSpPr>
          <p:cNvPr id="60"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520700"/>
            <a:ext cx="10985500" cy="544195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a:p>
            <a:pPr marL="285750" lvl="1" indent="-285750"/>
            <a:r>
              <a:t>Gem european rich sapphire theatre classical diamond symbolizing designer. Status classical ornamental brilliant estate society champagne. Art impressive, theatre upper, silver first-class using.</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924583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ullets w/sub -Pg. 1">
    <p:spTree>
      <p:nvGrpSpPr>
        <p:cNvPr id="1" name=""/>
        <p:cNvGrpSpPr/>
        <p:nvPr/>
      </p:nvGrpSpPr>
      <p:grpSpPr>
        <a:xfrm>
          <a:off x="0" y="0"/>
          <a:ext cx="0" cy="0"/>
          <a:chOff x="0" y="0"/>
          <a:chExt cx="0" cy="0"/>
        </a:xfrm>
      </p:grpSpPr>
      <p:sp>
        <p:nvSpPr>
          <p:cNvPr id="68" name="SUBTITLE"/>
          <p:cNvSpPr>
            <a:spLocks noGrp="1"/>
          </p:cNvSpPr>
          <p:nvPr>
            <p:ph type="body" sz="quarter" idx="13"/>
          </p:nvPr>
        </p:nvSpPr>
        <p:spPr>
          <a:xfrm>
            <a:off x="590550" y="1181100"/>
            <a:ext cx="1841500" cy="635000"/>
          </a:xfrm>
          <a:prstGeom prst="rect">
            <a:avLst/>
          </a:prstGeom>
        </p:spPr>
        <p:txBody>
          <a:bodyPr/>
          <a:lstStyle/>
          <a:p>
            <a:pPr marL="0" lvl="1" indent="0">
              <a:spcBef>
                <a:spcPts val="0"/>
              </a:spcBef>
              <a:buSzTx/>
              <a:buNone/>
              <a:defRPr sz="3600" b="1"/>
            </a:pPr>
            <a:r>
              <a:t>SUBTITLE</a:t>
            </a:r>
          </a:p>
        </p:txBody>
      </p:sp>
      <p:sp>
        <p:nvSpPr>
          <p:cNvPr id="69"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70"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5"/>
          </p:nvPr>
        </p:nvSpPr>
        <p:spPr>
          <a:xfrm>
            <a:off x="584200" y="1866900"/>
            <a:ext cx="10985500" cy="409575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083240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ullets w/sub -Pg. 2">
    <p:spTree>
      <p:nvGrpSpPr>
        <p:cNvPr id="1" name=""/>
        <p:cNvGrpSpPr/>
        <p:nvPr/>
      </p:nvGrpSpPr>
      <p:grpSpPr>
        <a:xfrm>
          <a:off x="0" y="0"/>
          <a:ext cx="0" cy="0"/>
          <a:chOff x="0" y="0"/>
          <a:chExt cx="0" cy="0"/>
        </a:xfrm>
      </p:grpSpPr>
      <p:sp>
        <p:nvSpPr>
          <p:cNvPr id="78" name="SUBTITLE"/>
          <p:cNvSpPr>
            <a:spLocks noGrp="1"/>
          </p:cNvSpPr>
          <p:nvPr>
            <p:ph type="body" sz="quarter" idx="13"/>
          </p:nvPr>
        </p:nvSpPr>
        <p:spPr>
          <a:xfrm>
            <a:off x="609600" y="349250"/>
            <a:ext cx="1841500" cy="635000"/>
          </a:xfrm>
          <a:prstGeom prst="rect">
            <a:avLst/>
          </a:prstGeom>
        </p:spPr>
        <p:txBody>
          <a:bodyPr/>
          <a:lstStyle/>
          <a:p>
            <a:pPr marL="0" lvl="1" indent="0">
              <a:spcBef>
                <a:spcPts val="0"/>
              </a:spcBef>
              <a:buSzTx/>
              <a:buNone/>
              <a:defRPr sz="3600" b="1"/>
            </a:pPr>
            <a:r>
              <a:t>SUBTITLE</a:t>
            </a:r>
          </a:p>
        </p:txBody>
      </p:sp>
      <p:sp>
        <p:nvSpPr>
          <p:cNvPr id="79"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4"/>
          </p:nvPr>
        </p:nvSpPr>
        <p:spPr>
          <a:xfrm>
            <a:off x="584200" y="1035050"/>
            <a:ext cx="10985500" cy="492760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a:p>
            <a:pPr marL="285750" lvl="1" indent="-285750"/>
            <a:r>
              <a:t>Sterling genuine echelon five-star property sterling, butler. Elegant first-class doctoral investments impressive, club wine board upper reserved distinctly.</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48863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2C1A91F6-65B6-4C8A-8F27-FAD0F4E0F3A0}" type="datetime1">
              <a:rPr lang="en-US" smtClean="0"/>
              <a:t>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5140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ullets-2 Column -Pg. 1">
    <p:spTree>
      <p:nvGrpSpPr>
        <p:cNvPr id="1" name=""/>
        <p:cNvGrpSpPr/>
        <p:nvPr/>
      </p:nvGrpSpPr>
      <p:grpSpPr>
        <a:xfrm>
          <a:off x="0" y="0"/>
          <a:ext cx="0" cy="0"/>
          <a:chOff x="0" y="0"/>
          <a:chExt cx="0" cy="0"/>
        </a:xfrm>
      </p:grpSpPr>
      <p:sp>
        <p:nvSpPr>
          <p:cNvPr id="87"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1358900"/>
            <a:ext cx="10985500" cy="460375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a:p>
            <a:pPr marL="285750" lvl="1" indent="-285750"/>
            <a:r>
              <a:t>Property, ambassador opulent town home brilliant accredited in, politically echelon elegant first-class career. Reserved presidential cocktail champagne symphony.</a:t>
            </a:r>
          </a:p>
          <a:p>
            <a:pPr marL="285750" lvl="1" indent="-285750"/>
            <a:r>
              <a:t>Property, ambassador opulent town home brilliant accredited in, politically echelon elegant first-class career. Reserved presidential cocktail champagne symphony.</a:t>
            </a:r>
          </a:p>
        </p:txBody>
      </p:sp>
      <p:sp>
        <p:nvSpPr>
          <p:cNvPr id="88"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802837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ullets-2 Column -Pg. 2">
    <p:spTree>
      <p:nvGrpSpPr>
        <p:cNvPr id="1" name=""/>
        <p:cNvGrpSpPr/>
        <p:nvPr/>
      </p:nvGrpSpPr>
      <p:grpSpPr>
        <a:xfrm>
          <a:off x="0" y="0"/>
          <a:ext cx="0" cy="0"/>
          <a:chOff x="0" y="0"/>
          <a:chExt cx="0" cy="0"/>
        </a:xfrm>
      </p:grpSpPr>
      <p:sp>
        <p:nvSpPr>
          <p:cNvPr id="9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520700"/>
            <a:ext cx="10985500" cy="544195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a:p>
            <a:pPr marL="285750" lvl="1" indent="-285750"/>
            <a:r>
              <a:t>Property, ambassador opulent town home brilliant accredited in, politically echelon elegant first-class career. Reserved presidential cocktail champagne symphony.</a:t>
            </a:r>
          </a:p>
          <a:p>
            <a:pPr marL="285750" lvl="1" indent="-285750"/>
            <a:r>
              <a:t>Property, ambassador opulent town home brilliant accredited in, politically echelon elegant first-class career. Reserved presidential cocktail champagne symphony.</a:t>
            </a:r>
          </a:p>
          <a:p>
            <a:pPr marL="285750" lvl="1" indent="-285750"/>
            <a:r>
              <a:t>De-jour five-star on cluttered metropolitan, cigar acumen in european wealth, yacht. Repertoire luxury first-class respectable ballroom yacht. Acumen cruise investments caviar sapphire art university rare first-class university charity.</a:t>
            </a:r>
          </a:p>
          <a:p>
            <a:pPr marL="285750" lvl="1" indent="-285750"/>
            <a:r>
              <a:t>Gem european rich sapphire theatre classical diamond symbolizing designer. Status classical ornamental brilliant estate society champagne. Art impressive, theatre upper, silver first-class using.</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455571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Bullets w/sub 2 column -Pg. 1">
    <p:spTree>
      <p:nvGrpSpPr>
        <p:cNvPr id="1" name=""/>
        <p:cNvGrpSpPr/>
        <p:nvPr/>
      </p:nvGrpSpPr>
      <p:grpSpPr>
        <a:xfrm>
          <a:off x="0" y="0"/>
          <a:ext cx="0" cy="0"/>
          <a:chOff x="0" y="0"/>
          <a:chExt cx="0" cy="0"/>
        </a:xfrm>
      </p:grpSpPr>
      <p:sp>
        <p:nvSpPr>
          <p:cNvPr id="104" name="SUBTITLE"/>
          <p:cNvSpPr>
            <a:spLocks noGrp="1"/>
          </p:cNvSpPr>
          <p:nvPr>
            <p:ph type="body" sz="quarter" idx="13"/>
          </p:nvPr>
        </p:nvSpPr>
        <p:spPr>
          <a:xfrm>
            <a:off x="590550" y="1181100"/>
            <a:ext cx="1841500" cy="635000"/>
          </a:xfrm>
          <a:prstGeom prst="rect">
            <a:avLst/>
          </a:prstGeom>
        </p:spPr>
        <p:txBody>
          <a:bodyPr/>
          <a:lstStyle/>
          <a:p>
            <a:pPr marL="0" lvl="1" indent="0">
              <a:spcBef>
                <a:spcPts val="0"/>
              </a:spcBef>
              <a:buSzTx/>
              <a:buNone/>
              <a:defRPr sz="3600" b="1"/>
            </a:pPr>
            <a:r>
              <a:t>SUBTITLE</a:t>
            </a:r>
          </a:p>
        </p:txBody>
      </p:sp>
      <p:sp>
        <p:nvSpPr>
          <p:cNvPr id="105"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0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5"/>
          </p:nvPr>
        </p:nvSpPr>
        <p:spPr>
          <a:xfrm>
            <a:off x="584200" y="1866900"/>
            <a:ext cx="10985500" cy="409575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p:txBody>
      </p:sp>
      <p:sp>
        <p:nvSpPr>
          <p:cNvPr id="107" name="SUBTITLE"/>
          <p:cNvSpPr>
            <a:spLocks noGrp="1"/>
          </p:cNvSpPr>
          <p:nvPr>
            <p:ph type="body" sz="quarter" idx="16"/>
          </p:nvPr>
        </p:nvSpPr>
        <p:spPr>
          <a:xfrm>
            <a:off x="6337300" y="1181100"/>
            <a:ext cx="1841500" cy="635000"/>
          </a:xfrm>
          <a:prstGeom prst="rect">
            <a:avLst/>
          </a:prstGeom>
        </p:spPr>
        <p:txBody>
          <a:bodyPr/>
          <a:lstStyle/>
          <a:p>
            <a:pPr marL="0" lvl="1" indent="0">
              <a:spcBef>
                <a:spcPts val="0"/>
              </a:spcBef>
              <a:buSzTx/>
              <a:buNone/>
              <a:defRPr sz="3600" b="1"/>
            </a:pPr>
            <a:r>
              <a:t>SUBTITLE</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922798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ullets w/sub 2 column -Pg. 2">
    <p:spTree>
      <p:nvGrpSpPr>
        <p:cNvPr id="1" name=""/>
        <p:cNvGrpSpPr/>
        <p:nvPr/>
      </p:nvGrpSpPr>
      <p:grpSpPr>
        <a:xfrm>
          <a:off x="0" y="0"/>
          <a:ext cx="0" cy="0"/>
          <a:chOff x="0" y="0"/>
          <a:chExt cx="0" cy="0"/>
        </a:xfrm>
      </p:grpSpPr>
      <p:sp>
        <p:nvSpPr>
          <p:cNvPr id="115" name="SUBTITLE"/>
          <p:cNvSpPr>
            <a:spLocks noGrp="1"/>
          </p:cNvSpPr>
          <p:nvPr>
            <p:ph type="body" sz="quarter" idx="13"/>
          </p:nvPr>
        </p:nvSpPr>
        <p:spPr>
          <a:xfrm>
            <a:off x="590550" y="349250"/>
            <a:ext cx="1841500" cy="635000"/>
          </a:xfrm>
          <a:prstGeom prst="rect">
            <a:avLst/>
          </a:prstGeom>
        </p:spPr>
        <p:txBody>
          <a:bodyPr/>
          <a:lstStyle/>
          <a:p>
            <a:pPr marL="0" lvl="1" indent="0">
              <a:spcBef>
                <a:spcPts val="0"/>
              </a:spcBef>
              <a:buSzTx/>
              <a:buNone/>
              <a:defRPr sz="3600" b="1"/>
            </a:pPr>
            <a:r>
              <a:t>SUBTITLE</a:t>
            </a:r>
          </a:p>
        </p:txBody>
      </p:sp>
      <p:sp>
        <p:nvSpPr>
          <p:cNvPr id="11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4"/>
          </p:nvPr>
        </p:nvSpPr>
        <p:spPr>
          <a:xfrm>
            <a:off x="584200" y="1035050"/>
            <a:ext cx="10985500" cy="492760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a:p>
            <a:pPr marL="285750" lvl="1" indent="-285750"/>
            <a:r>
              <a:t>Property, ambassador opulent town home brilliant accredited in, politically echelon elegant first-class career. Reserved presidential cocktail champagne symphony.</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a:t>
            </a:r>
          </a:p>
        </p:txBody>
      </p:sp>
      <p:sp>
        <p:nvSpPr>
          <p:cNvPr id="117" name="SUBTITLE"/>
          <p:cNvSpPr>
            <a:spLocks noGrp="1"/>
          </p:cNvSpPr>
          <p:nvPr>
            <p:ph type="body" sz="quarter" idx="15"/>
          </p:nvPr>
        </p:nvSpPr>
        <p:spPr>
          <a:xfrm>
            <a:off x="6324600" y="349250"/>
            <a:ext cx="1841500" cy="635000"/>
          </a:xfrm>
          <a:prstGeom prst="rect">
            <a:avLst/>
          </a:prstGeom>
        </p:spPr>
        <p:txBody>
          <a:bodyPr/>
          <a:lstStyle/>
          <a:p>
            <a:pPr marL="0" lvl="1" indent="0">
              <a:spcBef>
                <a:spcPts val="0"/>
              </a:spcBef>
              <a:buSzTx/>
              <a:buNone/>
              <a:defRPr sz="3600" b="1"/>
            </a:pPr>
            <a:r>
              <a:t>SUBTITLE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60563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TItle and sub">
    <p:spTree>
      <p:nvGrpSpPr>
        <p:cNvPr id="1" name=""/>
        <p:cNvGrpSpPr/>
        <p:nvPr/>
      </p:nvGrpSpPr>
      <p:grpSpPr>
        <a:xfrm>
          <a:off x="0" y="0"/>
          <a:ext cx="0" cy="0"/>
          <a:chOff x="0" y="0"/>
          <a:chExt cx="0" cy="0"/>
        </a:xfrm>
      </p:grpSpPr>
      <p:sp>
        <p:nvSpPr>
          <p:cNvPr id="125" name="SUB TITLE"/>
          <p:cNvSpPr txBox="1">
            <a:spLocks noGrp="1"/>
          </p:cNvSpPr>
          <p:nvPr>
            <p:ph type="body" sz="quarter" idx="13"/>
          </p:nvPr>
        </p:nvSpPr>
        <p:spPr>
          <a:xfrm>
            <a:off x="584200" y="3065265"/>
            <a:ext cx="10737850" cy="1025922"/>
          </a:xfrm>
          <a:prstGeom prst="rect">
            <a:avLst/>
          </a:prstGeom>
        </p:spPr>
        <p:txBody>
          <a:bodyPr>
            <a:spAutoFit/>
          </a:bodyPr>
          <a:lstStyle/>
          <a:p>
            <a:pPr marL="0" lvl="1" indent="0">
              <a:spcBef>
                <a:spcPts val="0"/>
              </a:spcBef>
              <a:buSzTx/>
              <a:buNone/>
              <a:defRPr sz="6000" cap="all"/>
            </a:pPr>
            <a:r>
              <a:t>SUB TITLE</a:t>
            </a:r>
          </a:p>
        </p:txBody>
      </p:sp>
      <p:sp>
        <p:nvSpPr>
          <p:cNvPr id="126" name="Section TITLE"/>
          <p:cNvSpPr txBox="1">
            <a:spLocks noGrp="1"/>
          </p:cNvSpPr>
          <p:nvPr>
            <p:ph type="body" sz="quarter" idx="14"/>
          </p:nvPr>
        </p:nvSpPr>
        <p:spPr>
          <a:xfrm>
            <a:off x="609600" y="2653073"/>
            <a:ext cx="10763250" cy="910506"/>
          </a:xfrm>
          <a:prstGeom prst="rect">
            <a:avLst/>
          </a:prstGeom>
        </p:spPr>
        <p:txBody>
          <a:bodyPr>
            <a:spAutoFit/>
          </a:bodyPr>
          <a:lstStyle>
            <a:lvl1pPr marL="0" indent="0">
              <a:spcBef>
                <a:spcPts val="0"/>
              </a:spcBef>
              <a:buSzTx/>
              <a:buNone/>
              <a:defRPr sz="5250" b="1" i="1" cap="all"/>
            </a:lvl1pPr>
          </a:lstStyle>
          <a:p>
            <a:r>
              <a:t>Section TITLE</a:t>
            </a:r>
          </a:p>
        </p:txBody>
      </p:sp>
      <p:sp>
        <p:nvSpPr>
          <p:cNvPr id="127"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510301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nd Bullets and Graph">
    <p:spTree>
      <p:nvGrpSpPr>
        <p:cNvPr id="1" name=""/>
        <p:cNvGrpSpPr/>
        <p:nvPr/>
      </p:nvGrpSpPr>
      <p:grpSpPr>
        <a:xfrm>
          <a:off x="0" y="0"/>
          <a:ext cx="0" cy="0"/>
          <a:chOff x="0" y="0"/>
          <a:chExt cx="0" cy="0"/>
        </a:xfrm>
      </p:grpSpPr>
      <p:pic>
        <p:nvPicPr>
          <p:cNvPr id="134"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35" name="Circle"/>
          <p:cNvSpPr/>
          <p:nvPr/>
        </p:nvSpPr>
        <p:spPr>
          <a:xfrm>
            <a:off x="8636000" y="14732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6" name="Circle"/>
          <p:cNvSpPr/>
          <p:nvPr/>
        </p:nvSpPr>
        <p:spPr>
          <a:xfrm>
            <a:off x="8636000" y="31115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7" name="Circle"/>
          <p:cNvSpPr/>
          <p:nvPr/>
        </p:nvSpPr>
        <p:spPr>
          <a:xfrm>
            <a:off x="7486650" y="45212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8" name="Circle"/>
          <p:cNvSpPr/>
          <p:nvPr/>
        </p:nvSpPr>
        <p:spPr>
          <a:xfrm>
            <a:off x="9804400" y="45212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9" name="Line"/>
          <p:cNvSpPr/>
          <p:nvPr/>
        </p:nvSpPr>
        <p:spPr>
          <a:xfrm>
            <a:off x="9239721" y="2652688"/>
            <a:ext cx="1" cy="460376"/>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0" name="Line"/>
          <p:cNvSpPr/>
          <p:nvPr/>
        </p:nvSpPr>
        <p:spPr>
          <a:xfrm flipH="1">
            <a:off x="8463905" y="4190330"/>
            <a:ext cx="425302" cy="483890"/>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1" name="Line"/>
          <p:cNvSpPr/>
          <p:nvPr/>
        </p:nvSpPr>
        <p:spPr>
          <a:xfrm>
            <a:off x="9634761" y="4136355"/>
            <a:ext cx="412627" cy="493093"/>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2" name="ONE"/>
          <p:cNvSpPr txBox="1"/>
          <p:nvPr/>
        </p:nvSpPr>
        <p:spPr>
          <a:xfrm>
            <a:off x="8888057" y="3515977"/>
            <a:ext cx="676467" cy="397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ONE</a:t>
            </a:r>
          </a:p>
        </p:txBody>
      </p:sp>
      <p:sp>
        <p:nvSpPr>
          <p:cNvPr id="143" name="TWO"/>
          <p:cNvSpPr txBox="1"/>
          <p:nvPr/>
        </p:nvSpPr>
        <p:spPr>
          <a:xfrm>
            <a:off x="8874717" y="1884028"/>
            <a:ext cx="724557" cy="397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TWO</a:t>
            </a:r>
          </a:p>
        </p:txBody>
      </p:sp>
      <p:sp>
        <p:nvSpPr>
          <p:cNvPr id="144" name="THREE"/>
          <p:cNvSpPr txBox="1"/>
          <p:nvPr/>
        </p:nvSpPr>
        <p:spPr>
          <a:xfrm>
            <a:off x="7553647" y="4919328"/>
            <a:ext cx="1029128" cy="397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THREE</a:t>
            </a:r>
          </a:p>
        </p:txBody>
      </p:sp>
      <p:sp>
        <p:nvSpPr>
          <p:cNvPr id="145" name="FOUR"/>
          <p:cNvSpPr txBox="1"/>
          <p:nvPr/>
        </p:nvSpPr>
        <p:spPr>
          <a:xfrm>
            <a:off x="9971821" y="4925678"/>
            <a:ext cx="868828" cy="397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FOUR</a:t>
            </a:r>
          </a:p>
        </p:txBody>
      </p:sp>
      <p:sp>
        <p:nvSpPr>
          <p:cNvPr id="146" name="Insert client logo"/>
          <p:cNvSpPr/>
          <p:nvPr/>
        </p:nvSpPr>
        <p:spPr>
          <a:xfrm>
            <a:off x="514350" y="6299200"/>
            <a:ext cx="1282700" cy="41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defTabSz="584200">
              <a:defRPr sz="2400">
                <a:latin typeface="Helvetica"/>
                <a:ea typeface="Helvetica"/>
                <a:cs typeface="Helvetica"/>
                <a:sym typeface="Helvetica"/>
              </a:defRPr>
            </a:lvl1pPr>
          </a:lstStyle>
          <a:p>
            <a:r>
              <a:rPr sz="1200"/>
              <a:t>Insert client logo</a:t>
            </a:r>
          </a:p>
        </p:txBody>
      </p:sp>
      <p:sp>
        <p:nvSpPr>
          <p:cNvPr id="147"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3"/>
          </p:nvPr>
        </p:nvSpPr>
        <p:spPr>
          <a:xfrm>
            <a:off x="584200" y="1358900"/>
            <a:ext cx="5511800" cy="4603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 </a:t>
            </a:r>
          </a:p>
          <a:p>
            <a:pPr marL="228600" lvl="1" indent="-228600"/>
            <a:r>
              <a:t>Property, ambassador opulent town home brilliant accredited in, politically echelon elegant first-class career. Reserved presidential cocktail champagne symphony.</a:t>
            </a:r>
          </a:p>
          <a:p>
            <a:pPr marL="228600" lvl="1" indent="-228600"/>
            <a:r>
              <a:t>Metropolitan treasure philanthropic using classical solid status society. Sterling genuine echelon five-star property sterling, butler. Elegant first-class doctoral investments impressive, club wine board upper reserved distinctly </a:t>
            </a:r>
          </a:p>
          <a:p>
            <a:pPr marL="228600" lvl="1" indent="-228600"/>
            <a:r>
              <a:t>Property, ambassador opulent town home brilliant accredited in, politically echelon elegant first-class career. Reserved presidential cocktail champagne symphony.</a:t>
            </a:r>
          </a:p>
        </p:txBody>
      </p:sp>
      <p:sp>
        <p:nvSpPr>
          <p:cNvPr id="148"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66072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ullets and Image Left">
    <p:spTree>
      <p:nvGrpSpPr>
        <p:cNvPr id="1" name=""/>
        <p:cNvGrpSpPr/>
        <p:nvPr/>
      </p:nvGrpSpPr>
      <p:grpSpPr>
        <a:xfrm>
          <a:off x="0" y="0"/>
          <a:ext cx="0" cy="0"/>
          <a:chOff x="0" y="0"/>
          <a:chExt cx="0" cy="0"/>
        </a:xfrm>
      </p:grpSpPr>
      <p:sp>
        <p:nvSpPr>
          <p:cNvPr id="15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3"/>
          </p:nvPr>
        </p:nvSpPr>
        <p:spPr>
          <a:xfrm>
            <a:off x="6070600" y="1358900"/>
            <a:ext cx="5511800" cy="4603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 </a:t>
            </a:r>
          </a:p>
          <a:p>
            <a:pPr marL="228600" lvl="1" indent="-228600"/>
            <a:r>
              <a:t>Property, ambassador opulent town home brilliant accredited in, politically echelon elegant first-class career. Reserved presidential cocktail champagne symphony.</a:t>
            </a:r>
          </a:p>
          <a:p>
            <a:pPr marL="228600" lvl="1" indent="-228600"/>
            <a:r>
              <a:t>Metropolitan treasure philanthropic using classical solid status society. Sterling genuine echelon five-star property sterling, butler. Elegant first-class doctoral investments impressive, club wine board upper reserved distinctly </a:t>
            </a:r>
          </a:p>
          <a:p>
            <a:pPr marL="228600" lvl="1" indent="-228600"/>
            <a:r>
              <a:t>Property, ambassador opulent town home brilliant accredited in, politically echelon elegant first-class career. Reserved presidential cocktail champagne symphony.</a:t>
            </a:r>
          </a:p>
        </p:txBody>
      </p:sp>
      <p:sp>
        <p:nvSpPr>
          <p:cNvPr id="157"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58" name="Image"/>
          <p:cNvSpPr>
            <a:spLocks noGrp="1"/>
          </p:cNvSpPr>
          <p:nvPr>
            <p:ph type="pic" sz="half" idx="15"/>
          </p:nvPr>
        </p:nvSpPr>
        <p:spPr>
          <a:xfrm>
            <a:off x="625329" y="1379398"/>
            <a:ext cx="4337051" cy="4572001"/>
          </a:xfrm>
          <a:prstGeom prst="rect">
            <a:avLst/>
          </a:prstGeom>
        </p:spPr>
        <p:txBody>
          <a:bodyPr lIns="91439" tIns="45719" rIns="91439" bIns="45719" anchor="t"/>
          <a:lstStyle/>
          <a:p>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17407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Bullets and Image Right">
    <p:spTree>
      <p:nvGrpSpPr>
        <p:cNvPr id="1" name=""/>
        <p:cNvGrpSpPr/>
        <p:nvPr/>
      </p:nvGrpSpPr>
      <p:grpSpPr>
        <a:xfrm>
          <a:off x="0" y="0"/>
          <a:ext cx="0" cy="0"/>
          <a:chOff x="0" y="0"/>
          <a:chExt cx="0" cy="0"/>
        </a:xfrm>
      </p:grpSpPr>
      <p:sp>
        <p:nvSpPr>
          <p:cNvPr id="16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3"/>
          </p:nvPr>
        </p:nvSpPr>
        <p:spPr>
          <a:xfrm>
            <a:off x="584200" y="1358900"/>
            <a:ext cx="5511800" cy="4603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 </a:t>
            </a:r>
          </a:p>
          <a:p>
            <a:pPr marL="228600" lvl="1" indent="-228600"/>
            <a:r>
              <a:t>Property, ambassador opulent town home brilliant accredited in, politically echelon elegant first-class career. Reserved presidential cocktail champagne symphony.</a:t>
            </a:r>
          </a:p>
          <a:p>
            <a:pPr marL="228600" lvl="1" indent="-228600"/>
            <a:r>
              <a:t>Metropolitan treasure philanthropic using classical solid status society. Sterling genuine echelon five-star property sterling, butler. Elegant first-class doctoral investments impressive, club wine board upper reserved distinctly </a:t>
            </a:r>
          </a:p>
          <a:p>
            <a:pPr marL="228600" lvl="1" indent="-228600"/>
            <a:r>
              <a:t>Property, ambassador opulent town home brilliant accredited in, politically echelon elegant first-class career. Reserved presidential cocktail champagne symphony.</a:t>
            </a:r>
          </a:p>
        </p:txBody>
      </p:sp>
      <p:sp>
        <p:nvSpPr>
          <p:cNvPr id="167"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68" name="Image"/>
          <p:cNvSpPr>
            <a:spLocks noGrp="1"/>
          </p:cNvSpPr>
          <p:nvPr>
            <p:ph type="pic" sz="half" idx="15"/>
          </p:nvPr>
        </p:nvSpPr>
        <p:spPr>
          <a:xfrm>
            <a:off x="7242029" y="1379398"/>
            <a:ext cx="4337051" cy="4572001"/>
          </a:xfrm>
          <a:prstGeom prst="rect">
            <a:avLst/>
          </a:prstGeom>
        </p:spPr>
        <p:txBody>
          <a:bodyPr lIns="91439" tIns="45719" rIns="91439" bIns="45719" anchor="t"/>
          <a:lstStyle/>
          <a:p>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228956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Bullets w/sub Image Right">
    <p:spTree>
      <p:nvGrpSpPr>
        <p:cNvPr id="1" name=""/>
        <p:cNvGrpSpPr/>
        <p:nvPr/>
      </p:nvGrpSpPr>
      <p:grpSpPr>
        <a:xfrm>
          <a:off x="0" y="0"/>
          <a:ext cx="0" cy="0"/>
          <a:chOff x="0" y="0"/>
          <a:chExt cx="0" cy="0"/>
        </a:xfrm>
      </p:grpSpPr>
      <p:sp>
        <p:nvSpPr>
          <p:cNvPr id="176" name="SUBTITLE"/>
          <p:cNvSpPr>
            <a:spLocks noGrp="1"/>
          </p:cNvSpPr>
          <p:nvPr>
            <p:ph type="body" sz="quarter" idx="13"/>
          </p:nvPr>
        </p:nvSpPr>
        <p:spPr>
          <a:xfrm>
            <a:off x="590550" y="1181100"/>
            <a:ext cx="1841500" cy="635000"/>
          </a:xfrm>
          <a:prstGeom prst="rect">
            <a:avLst/>
          </a:prstGeom>
        </p:spPr>
        <p:txBody>
          <a:bodyPr/>
          <a:lstStyle/>
          <a:p>
            <a:pPr marL="0" lvl="1" indent="0">
              <a:spcBef>
                <a:spcPts val="0"/>
              </a:spcBef>
              <a:buSzTx/>
              <a:buNone/>
              <a:defRPr sz="3600" b="1"/>
            </a:pPr>
            <a:r>
              <a:t>SUBTITLE</a:t>
            </a:r>
          </a:p>
        </p:txBody>
      </p:sp>
      <p:sp>
        <p:nvSpPr>
          <p:cNvPr id="177"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78"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5"/>
          </p:nvPr>
        </p:nvSpPr>
        <p:spPr>
          <a:xfrm>
            <a:off x="584200" y="1866900"/>
            <a:ext cx="5511800" cy="4095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a:t>
            </a:r>
          </a:p>
          <a:p>
            <a:pPr marL="228600" lvl="1" indent="-228600"/>
            <a:r>
              <a:t>Doctoral pleasure diplomatic diplomat ambassador sterling designer charity metropolitan auction, rich ballroom opera. Delegate metropolitan european university impressive, sapphire becoming silk designer affluent marquis. </a:t>
            </a:r>
          </a:p>
          <a:p>
            <a:pPr marL="228600" lvl="1" indent="-228600"/>
            <a:r>
              <a:t>Champagne high-rise stock market inspiring housekeeping blissful cluttered treasure, cigar educated genuine. Cigar classical, expensive in reserved regal architectural. </a:t>
            </a:r>
          </a:p>
          <a:p>
            <a:pPr marL="228600" lvl="1" indent="-228600"/>
            <a:r>
              <a:t>Market inspiring housekeeping blissful cluttered treasure, cigar educated genuine.</a:t>
            </a:r>
          </a:p>
        </p:txBody>
      </p:sp>
      <p:sp>
        <p:nvSpPr>
          <p:cNvPr id="179" name="Image"/>
          <p:cNvSpPr>
            <a:spLocks noGrp="1"/>
          </p:cNvSpPr>
          <p:nvPr>
            <p:ph type="pic" sz="half" idx="16"/>
          </p:nvPr>
        </p:nvSpPr>
        <p:spPr>
          <a:xfrm>
            <a:off x="7242029" y="1379398"/>
            <a:ext cx="4337051" cy="4572001"/>
          </a:xfrm>
          <a:prstGeom prst="rect">
            <a:avLst/>
          </a:prstGeom>
        </p:spPr>
        <p:txBody>
          <a:bodyPr lIns="91439" tIns="45719" rIns="91439" bIns="45719" anchor="t"/>
          <a:lstStyle/>
          <a:p>
            <a:endParaRP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464199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Bullets w/sub Image Left">
    <p:spTree>
      <p:nvGrpSpPr>
        <p:cNvPr id="1" name=""/>
        <p:cNvGrpSpPr/>
        <p:nvPr/>
      </p:nvGrpSpPr>
      <p:grpSpPr>
        <a:xfrm>
          <a:off x="0" y="0"/>
          <a:ext cx="0" cy="0"/>
          <a:chOff x="0" y="0"/>
          <a:chExt cx="0" cy="0"/>
        </a:xfrm>
      </p:grpSpPr>
      <p:sp>
        <p:nvSpPr>
          <p:cNvPr id="187" name="SUBTITLE"/>
          <p:cNvSpPr>
            <a:spLocks noGrp="1"/>
          </p:cNvSpPr>
          <p:nvPr>
            <p:ph type="body" sz="quarter" idx="13"/>
          </p:nvPr>
        </p:nvSpPr>
        <p:spPr>
          <a:xfrm>
            <a:off x="6076950" y="1181100"/>
            <a:ext cx="1841500" cy="635000"/>
          </a:xfrm>
          <a:prstGeom prst="rect">
            <a:avLst/>
          </a:prstGeom>
        </p:spPr>
        <p:txBody>
          <a:bodyPr/>
          <a:lstStyle/>
          <a:p>
            <a:pPr marL="0" lvl="1" indent="0">
              <a:spcBef>
                <a:spcPts val="0"/>
              </a:spcBef>
              <a:buSzTx/>
              <a:buNone/>
              <a:defRPr sz="3600" b="1"/>
            </a:pPr>
            <a:r>
              <a:t>SUBTITLE</a:t>
            </a:r>
          </a:p>
        </p:txBody>
      </p:sp>
      <p:sp>
        <p:nvSpPr>
          <p:cNvPr id="188"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89"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5"/>
          </p:nvPr>
        </p:nvSpPr>
        <p:spPr>
          <a:xfrm>
            <a:off x="6070600" y="1866900"/>
            <a:ext cx="5511800" cy="4095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a:t>
            </a:r>
          </a:p>
          <a:p>
            <a:pPr marL="228600" lvl="1" indent="-228600"/>
            <a:r>
              <a:t>Doctoral pleasure diplomatic diplomat ambassador sterling designer charity metropolitan auction, rich ballroom opera. Delegate metropolitan european university impressive, sapphire becoming silk designer affluent marquis. </a:t>
            </a:r>
          </a:p>
          <a:p>
            <a:pPr marL="228600" lvl="1" indent="-228600"/>
            <a:r>
              <a:t>Champagne high-rise stock market inspiring housekeeping blissful cluttered treasure, cigar educated genuine. Cigar classical, expensive in reserved regal architectural. </a:t>
            </a:r>
          </a:p>
          <a:p>
            <a:pPr marL="228600" lvl="1" indent="-228600"/>
            <a:r>
              <a:t>Market inspiring housekeeping blissful cluttered treasure, cigar educated genuine.</a:t>
            </a:r>
          </a:p>
        </p:txBody>
      </p:sp>
      <p:sp>
        <p:nvSpPr>
          <p:cNvPr id="190" name="Image"/>
          <p:cNvSpPr>
            <a:spLocks noGrp="1"/>
          </p:cNvSpPr>
          <p:nvPr>
            <p:ph type="pic" sz="half" idx="16"/>
          </p:nvPr>
        </p:nvSpPr>
        <p:spPr>
          <a:xfrm>
            <a:off x="618979" y="1379398"/>
            <a:ext cx="4337051" cy="4572001"/>
          </a:xfrm>
          <a:prstGeom prst="rect">
            <a:avLst/>
          </a:prstGeom>
        </p:spPr>
        <p:txBody>
          <a:bodyPr lIns="91439" tIns="45719" rIns="91439" bIns="45719" anchor="t"/>
          <a:lstStyle/>
          <a:p>
            <a:endParaRPr/>
          </a:p>
        </p:txBody>
      </p:sp>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95511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EC853B-E32B-4FE1-830C-B9F37E59D357}" type="datetime1">
              <a:rPr lang="en-US" smtClean="0"/>
              <a:t>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1695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enter Photo Title and Subtitle">
    <p:spTree>
      <p:nvGrpSpPr>
        <p:cNvPr id="1" name=""/>
        <p:cNvGrpSpPr/>
        <p:nvPr/>
      </p:nvGrpSpPr>
      <p:grpSpPr>
        <a:xfrm>
          <a:off x="0" y="0"/>
          <a:ext cx="0" cy="0"/>
          <a:chOff x="0" y="0"/>
          <a:chExt cx="0" cy="0"/>
        </a:xfrm>
      </p:grpSpPr>
      <p:sp>
        <p:nvSpPr>
          <p:cNvPr id="198" name="SUB TITLE"/>
          <p:cNvSpPr txBox="1">
            <a:spLocks noGrp="1"/>
          </p:cNvSpPr>
          <p:nvPr>
            <p:ph type="body" sz="quarter" idx="13"/>
          </p:nvPr>
        </p:nvSpPr>
        <p:spPr>
          <a:xfrm>
            <a:off x="869950" y="5294115"/>
            <a:ext cx="10452100" cy="1025922"/>
          </a:xfrm>
          <a:prstGeom prst="rect">
            <a:avLst/>
          </a:prstGeom>
        </p:spPr>
        <p:txBody>
          <a:bodyPr>
            <a:spAutoFit/>
          </a:bodyPr>
          <a:lstStyle/>
          <a:p>
            <a:pPr marL="0" lvl="1" indent="0" algn="ctr">
              <a:spcBef>
                <a:spcPts val="0"/>
              </a:spcBef>
              <a:buSzTx/>
              <a:buNone/>
              <a:defRPr sz="6000" cap="all"/>
            </a:pPr>
            <a:r>
              <a:t>SUB TITLE</a:t>
            </a:r>
          </a:p>
        </p:txBody>
      </p:sp>
      <p:sp>
        <p:nvSpPr>
          <p:cNvPr id="199" name="ONE LINE TITLE"/>
          <p:cNvSpPr txBox="1">
            <a:spLocks noGrp="1"/>
          </p:cNvSpPr>
          <p:nvPr>
            <p:ph type="body" sz="quarter" idx="14"/>
          </p:nvPr>
        </p:nvSpPr>
        <p:spPr>
          <a:xfrm>
            <a:off x="869950" y="4920023"/>
            <a:ext cx="10452100" cy="910506"/>
          </a:xfrm>
          <a:prstGeom prst="rect">
            <a:avLst/>
          </a:prstGeom>
        </p:spPr>
        <p:txBody>
          <a:bodyPr>
            <a:spAutoFit/>
          </a:bodyPr>
          <a:lstStyle>
            <a:lvl1pPr marL="0" indent="0" algn="ctr">
              <a:spcBef>
                <a:spcPts val="0"/>
              </a:spcBef>
              <a:buSzTx/>
              <a:buNone/>
              <a:defRPr sz="5250" b="1" i="1" cap="all"/>
            </a:lvl1pPr>
          </a:lstStyle>
          <a:p>
            <a:r>
              <a:t>ONE LINE TITLE</a:t>
            </a:r>
          </a:p>
        </p:txBody>
      </p:sp>
      <p:sp>
        <p:nvSpPr>
          <p:cNvPr id="200" name="Image"/>
          <p:cNvSpPr>
            <a:spLocks noGrp="1"/>
          </p:cNvSpPr>
          <p:nvPr>
            <p:ph type="pic" idx="15"/>
          </p:nvPr>
        </p:nvSpPr>
        <p:spPr>
          <a:xfrm>
            <a:off x="618841" y="555660"/>
            <a:ext cx="10947401" cy="4210051"/>
          </a:xfrm>
          <a:prstGeom prst="rect">
            <a:avLst/>
          </a:prstGeom>
        </p:spPr>
        <p:txBody>
          <a:bodyPr lIns="91439" tIns="45719" rIns="91439" bIns="45719" anchor="t"/>
          <a:lstStyle/>
          <a:p>
            <a:endParaRPr/>
          </a:p>
        </p:txBody>
      </p:sp>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894372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two photos">
    <p:spTree>
      <p:nvGrpSpPr>
        <p:cNvPr id="1" name=""/>
        <p:cNvGrpSpPr/>
        <p:nvPr/>
      </p:nvGrpSpPr>
      <p:grpSpPr>
        <a:xfrm>
          <a:off x="0" y="0"/>
          <a:ext cx="0" cy="0"/>
          <a:chOff x="0" y="0"/>
          <a:chExt cx="0" cy="0"/>
        </a:xfrm>
      </p:grpSpPr>
      <p:sp>
        <p:nvSpPr>
          <p:cNvPr id="208" name="SLIDE TITLE"/>
          <p:cNvSpPr>
            <a:spLocks noGrp="1"/>
          </p:cNvSpPr>
          <p:nvPr>
            <p:ph type="body" sz="quarter" idx="13"/>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209" name="Image"/>
          <p:cNvSpPr>
            <a:spLocks noGrp="1"/>
          </p:cNvSpPr>
          <p:nvPr>
            <p:ph type="pic" sz="half" idx="14"/>
          </p:nvPr>
        </p:nvSpPr>
        <p:spPr>
          <a:xfrm>
            <a:off x="618979" y="1379398"/>
            <a:ext cx="4337051" cy="4572001"/>
          </a:xfrm>
          <a:prstGeom prst="rect">
            <a:avLst/>
          </a:prstGeom>
        </p:spPr>
        <p:txBody>
          <a:bodyPr lIns="91439" tIns="45719" rIns="91439" bIns="45719" anchor="t"/>
          <a:lstStyle/>
          <a:p>
            <a:endParaRPr/>
          </a:p>
        </p:txBody>
      </p:sp>
      <p:sp>
        <p:nvSpPr>
          <p:cNvPr id="210" name="Image"/>
          <p:cNvSpPr>
            <a:spLocks noGrp="1"/>
          </p:cNvSpPr>
          <p:nvPr>
            <p:ph type="pic" sz="half" idx="15"/>
          </p:nvPr>
        </p:nvSpPr>
        <p:spPr>
          <a:xfrm>
            <a:off x="7242029" y="1379398"/>
            <a:ext cx="4337051" cy="4572001"/>
          </a:xfrm>
          <a:prstGeom prst="rect">
            <a:avLst/>
          </a:prstGeom>
        </p:spPr>
        <p:txBody>
          <a:bodyPr lIns="91439" tIns="45719" rIns="91439" bIns="45719" anchor="t"/>
          <a:lstStyle/>
          <a:p>
            <a:endParaRP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46981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Photos">
    <p:spTree>
      <p:nvGrpSpPr>
        <p:cNvPr id="1" name=""/>
        <p:cNvGrpSpPr/>
        <p:nvPr/>
      </p:nvGrpSpPr>
      <p:grpSpPr>
        <a:xfrm>
          <a:off x="0" y="0"/>
          <a:ext cx="0" cy="0"/>
          <a:chOff x="0" y="0"/>
          <a:chExt cx="0" cy="0"/>
        </a:xfrm>
      </p:grpSpPr>
      <p:sp>
        <p:nvSpPr>
          <p:cNvPr id="218" name="Image"/>
          <p:cNvSpPr>
            <a:spLocks noGrp="1"/>
          </p:cNvSpPr>
          <p:nvPr>
            <p:ph type="pic" sz="half" idx="13"/>
          </p:nvPr>
        </p:nvSpPr>
        <p:spPr>
          <a:xfrm>
            <a:off x="618979" y="547547"/>
            <a:ext cx="5130801" cy="5403851"/>
          </a:xfrm>
          <a:prstGeom prst="rect">
            <a:avLst/>
          </a:prstGeom>
        </p:spPr>
        <p:txBody>
          <a:bodyPr lIns="91439" tIns="45719" rIns="91439" bIns="45719" anchor="t"/>
          <a:lstStyle/>
          <a:p>
            <a:endParaRPr/>
          </a:p>
        </p:txBody>
      </p:sp>
      <p:sp>
        <p:nvSpPr>
          <p:cNvPr id="219" name="Image"/>
          <p:cNvSpPr>
            <a:spLocks noGrp="1"/>
          </p:cNvSpPr>
          <p:nvPr>
            <p:ph type="pic" sz="half" idx="14"/>
          </p:nvPr>
        </p:nvSpPr>
        <p:spPr>
          <a:xfrm>
            <a:off x="6441929" y="547547"/>
            <a:ext cx="5130801" cy="5403851"/>
          </a:xfrm>
          <a:prstGeom prst="rect">
            <a:avLst/>
          </a:prstGeom>
        </p:spPr>
        <p:txBody>
          <a:bodyPr lIns="91439" tIns="45719" rIns="91439" bIns="45719" anchor="t"/>
          <a:lstStyle/>
          <a:p>
            <a:endParaRP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785426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Image Full Screen">
    <p:spTree>
      <p:nvGrpSpPr>
        <p:cNvPr id="1" name=""/>
        <p:cNvGrpSpPr/>
        <p:nvPr/>
      </p:nvGrpSpPr>
      <p:grpSpPr>
        <a:xfrm>
          <a:off x="0" y="0"/>
          <a:ext cx="0" cy="0"/>
          <a:chOff x="0" y="0"/>
          <a:chExt cx="0" cy="0"/>
        </a:xfrm>
      </p:grpSpPr>
      <p:sp>
        <p:nvSpPr>
          <p:cNvPr id="227" name="Image"/>
          <p:cNvSpPr>
            <a:spLocks noGrp="1"/>
          </p:cNvSpPr>
          <p:nvPr>
            <p:ph type="pic" idx="13"/>
          </p:nvPr>
        </p:nvSpPr>
        <p:spPr>
          <a:xfrm>
            <a:off x="3063" y="0"/>
            <a:ext cx="12206258" cy="6864350"/>
          </a:xfrm>
          <a:prstGeom prst="rect">
            <a:avLst/>
          </a:prstGeom>
        </p:spPr>
        <p:txBody>
          <a:bodyPr lIns="91439" tIns="45719" rIns="91439" bIns="45719" anchor="t"/>
          <a:lstStyle/>
          <a:p>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751189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Top Left">
    <p:spTree>
      <p:nvGrpSpPr>
        <p:cNvPr id="1" name=""/>
        <p:cNvGrpSpPr/>
        <p:nvPr/>
      </p:nvGrpSpPr>
      <p:grpSpPr>
        <a:xfrm>
          <a:off x="0" y="0"/>
          <a:ext cx="0" cy="0"/>
          <a:chOff x="0" y="0"/>
          <a:chExt cx="0" cy="0"/>
        </a:xfrm>
      </p:grpSpPr>
      <p:sp>
        <p:nvSpPr>
          <p:cNvPr id="235" name="SLIDE TITLE"/>
          <p:cNvSpPr>
            <a:spLocks noGrp="1"/>
          </p:cNvSpPr>
          <p:nvPr>
            <p:ph type="body" sz="quarter" idx="13"/>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238108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Translation">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542348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Slide Opt.2 copy">
    <p:spTree>
      <p:nvGrpSpPr>
        <p:cNvPr id="1" name=""/>
        <p:cNvGrpSpPr/>
        <p:nvPr/>
      </p:nvGrpSpPr>
      <p:grpSpPr>
        <a:xfrm>
          <a:off x="0" y="0"/>
          <a:ext cx="0" cy="0"/>
          <a:chOff x="0" y="0"/>
          <a:chExt cx="0" cy="0"/>
        </a:xfrm>
      </p:grpSpPr>
      <p:pic>
        <p:nvPicPr>
          <p:cNvPr id="250"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51"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52"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53" name="Image"/>
          <p:cNvSpPr>
            <a:spLocks noGrp="1"/>
          </p:cNvSpPr>
          <p:nvPr>
            <p:ph type="pic" idx="15"/>
          </p:nvPr>
        </p:nvSpPr>
        <p:spPr>
          <a:xfrm>
            <a:off x="618841" y="555660"/>
            <a:ext cx="10947401" cy="4210051"/>
          </a:xfrm>
          <a:prstGeom prst="rect">
            <a:avLst/>
          </a:prstGeom>
        </p:spPr>
        <p:txBody>
          <a:bodyPr lIns="91439" tIns="45719" rIns="91439" bIns="45719" anchor="t"/>
          <a:lstStyle/>
          <a:p>
            <a:endParaRPr/>
          </a:p>
        </p:txBody>
      </p:sp>
      <p:sp>
        <p:nvSpPr>
          <p:cNvPr id="254"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138002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Slide Opt.2 copy 1">
    <p:spTree>
      <p:nvGrpSpPr>
        <p:cNvPr id="1" name=""/>
        <p:cNvGrpSpPr/>
        <p:nvPr/>
      </p:nvGrpSpPr>
      <p:grpSpPr>
        <a:xfrm>
          <a:off x="0" y="0"/>
          <a:ext cx="0" cy="0"/>
          <a:chOff x="0" y="0"/>
          <a:chExt cx="0" cy="0"/>
        </a:xfrm>
      </p:grpSpPr>
      <p:pic>
        <p:nvPicPr>
          <p:cNvPr id="261"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62"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
        <p:nvSpPr>
          <p:cNvPr id="263" name="Rectangle"/>
          <p:cNvSpPr/>
          <p:nvPr/>
        </p:nvSpPr>
        <p:spPr>
          <a:xfrm>
            <a:off x="9824812" y="6229702"/>
            <a:ext cx="2013050" cy="567985"/>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Tree>
    <p:extLst>
      <p:ext uri="{BB962C8B-B14F-4D97-AF65-F5344CB8AC3E}">
        <p14:creationId xmlns:p14="http://schemas.microsoft.com/office/powerpoint/2010/main" val="59656047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Opt.2 copy 2">
    <p:spTree>
      <p:nvGrpSpPr>
        <p:cNvPr id="1" name=""/>
        <p:cNvGrpSpPr/>
        <p:nvPr/>
      </p:nvGrpSpPr>
      <p:grpSpPr>
        <a:xfrm>
          <a:off x="0" y="0"/>
          <a:ext cx="0" cy="0"/>
          <a:chOff x="0" y="0"/>
          <a:chExt cx="0" cy="0"/>
        </a:xfrm>
      </p:grpSpPr>
      <p:pic>
        <p:nvPicPr>
          <p:cNvPr id="270"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71"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72"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73"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74"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91983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Slide Opt.2 copy 3">
    <p:spTree>
      <p:nvGrpSpPr>
        <p:cNvPr id="1" name=""/>
        <p:cNvGrpSpPr/>
        <p:nvPr/>
      </p:nvGrpSpPr>
      <p:grpSpPr>
        <a:xfrm>
          <a:off x="0" y="0"/>
          <a:ext cx="0" cy="0"/>
          <a:chOff x="0" y="0"/>
          <a:chExt cx="0" cy="0"/>
        </a:xfrm>
      </p:grpSpPr>
      <p:pic>
        <p:nvPicPr>
          <p:cNvPr id="281"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82"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83"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84"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85"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8536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C24A82B1-CBD9-493E-890F-83AB56B5CB56}" type="datetime1">
              <a:rPr lang="en-US" smtClean="0"/>
              <a:t>1/17/22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4391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Slide Opt.2 copy 4">
    <p:spTree>
      <p:nvGrpSpPr>
        <p:cNvPr id="1" name=""/>
        <p:cNvGrpSpPr/>
        <p:nvPr/>
      </p:nvGrpSpPr>
      <p:grpSpPr>
        <a:xfrm>
          <a:off x="0" y="0"/>
          <a:ext cx="0" cy="0"/>
          <a:chOff x="0" y="0"/>
          <a:chExt cx="0" cy="0"/>
        </a:xfrm>
      </p:grpSpPr>
      <p:pic>
        <p:nvPicPr>
          <p:cNvPr id="292"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93"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94"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95"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96"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81333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Opt.2 copy 5">
    <p:spTree>
      <p:nvGrpSpPr>
        <p:cNvPr id="1" name=""/>
        <p:cNvGrpSpPr/>
        <p:nvPr/>
      </p:nvGrpSpPr>
      <p:grpSpPr>
        <a:xfrm>
          <a:off x="0" y="0"/>
          <a:ext cx="0" cy="0"/>
          <a:chOff x="0" y="0"/>
          <a:chExt cx="0" cy="0"/>
        </a:xfrm>
      </p:grpSpPr>
      <p:pic>
        <p:nvPicPr>
          <p:cNvPr id="303"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04"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05"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06"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07"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156894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Slide Opt.2 copy 6">
    <p:spTree>
      <p:nvGrpSpPr>
        <p:cNvPr id="1" name=""/>
        <p:cNvGrpSpPr/>
        <p:nvPr/>
      </p:nvGrpSpPr>
      <p:grpSpPr>
        <a:xfrm>
          <a:off x="0" y="0"/>
          <a:ext cx="0" cy="0"/>
          <a:chOff x="0" y="0"/>
          <a:chExt cx="0" cy="0"/>
        </a:xfrm>
      </p:grpSpPr>
      <p:pic>
        <p:nvPicPr>
          <p:cNvPr id="314"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15"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16"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17"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18"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794248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Slide Opt.2 copy 7">
    <p:spTree>
      <p:nvGrpSpPr>
        <p:cNvPr id="1" name=""/>
        <p:cNvGrpSpPr/>
        <p:nvPr/>
      </p:nvGrpSpPr>
      <p:grpSpPr>
        <a:xfrm>
          <a:off x="0" y="0"/>
          <a:ext cx="0" cy="0"/>
          <a:chOff x="0" y="0"/>
          <a:chExt cx="0" cy="0"/>
        </a:xfrm>
      </p:grpSpPr>
      <p:pic>
        <p:nvPicPr>
          <p:cNvPr id="325"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26"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27"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28"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29"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172868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Slide Opt.2 copy 8">
    <p:spTree>
      <p:nvGrpSpPr>
        <p:cNvPr id="1" name=""/>
        <p:cNvGrpSpPr/>
        <p:nvPr/>
      </p:nvGrpSpPr>
      <p:grpSpPr>
        <a:xfrm>
          <a:off x="0" y="0"/>
          <a:ext cx="0" cy="0"/>
          <a:chOff x="0" y="0"/>
          <a:chExt cx="0" cy="0"/>
        </a:xfrm>
      </p:grpSpPr>
      <p:pic>
        <p:nvPicPr>
          <p:cNvPr id="336"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37"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38"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39"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40"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972455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Slide Opt.2 copy 9">
    <p:spTree>
      <p:nvGrpSpPr>
        <p:cNvPr id="1" name=""/>
        <p:cNvGrpSpPr/>
        <p:nvPr/>
      </p:nvGrpSpPr>
      <p:grpSpPr>
        <a:xfrm>
          <a:off x="0" y="0"/>
          <a:ext cx="0" cy="0"/>
          <a:chOff x="0" y="0"/>
          <a:chExt cx="0" cy="0"/>
        </a:xfrm>
      </p:grpSpPr>
      <p:pic>
        <p:nvPicPr>
          <p:cNvPr id="347"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48"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49"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50"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51"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021221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Slide Opt.2 copy 10">
    <p:spTree>
      <p:nvGrpSpPr>
        <p:cNvPr id="1" name=""/>
        <p:cNvGrpSpPr/>
        <p:nvPr/>
      </p:nvGrpSpPr>
      <p:grpSpPr>
        <a:xfrm>
          <a:off x="0" y="0"/>
          <a:ext cx="0" cy="0"/>
          <a:chOff x="0" y="0"/>
          <a:chExt cx="0" cy="0"/>
        </a:xfrm>
      </p:grpSpPr>
      <p:pic>
        <p:nvPicPr>
          <p:cNvPr id="35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59"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60"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61"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62"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023179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Slide Opt.2 copy 11">
    <p:spTree>
      <p:nvGrpSpPr>
        <p:cNvPr id="1" name=""/>
        <p:cNvGrpSpPr/>
        <p:nvPr/>
      </p:nvGrpSpPr>
      <p:grpSpPr>
        <a:xfrm>
          <a:off x="0" y="0"/>
          <a:ext cx="0" cy="0"/>
          <a:chOff x="0" y="0"/>
          <a:chExt cx="0" cy="0"/>
        </a:xfrm>
      </p:grpSpPr>
      <p:pic>
        <p:nvPicPr>
          <p:cNvPr id="369"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70"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71"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72"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73"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986612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Slide Opt.2 copy 12">
    <p:spTree>
      <p:nvGrpSpPr>
        <p:cNvPr id="1" name=""/>
        <p:cNvGrpSpPr/>
        <p:nvPr/>
      </p:nvGrpSpPr>
      <p:grpSpPr>
        <a:xfrm>
          <a:off x="0" y="0"/>
          <a:ext cx="0" cy="0"/>
          <a:chOff x="0" y="0"/>
          <a:chExt cx="0" cy="0"/>
        </a:xfrm>
      </p:grpSpPr>
      <p:pic>
        <p:nvPicPr>
          <p:cNvPr id="380"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81"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82"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83"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84"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408219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_Title Slide Opt.2">
    <p:spTree>
      <p:nvGrpSpPr>
        <p:cNvPr id="1" name=""/>
        <p:cNvGrpSpPr/>
        <p:nvPr/>
      </p:nvGrpSpPr>
      <p:grpSpPr>
        <a:xfrm>
          <a:off x="0" y="0"/>
          <a:ext cx="0" cy="0"/>
          <a:chOff x="0" y="0"/>
          <a:chExt cx="0" cy="0"/>
        </a:xfrm>
      </p:grpSpPr>
      <p:pic>
        <p:nvPicPr>
          <p:cNvPr id="391"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92"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
        <p:nvSpPr>
          <p:cNvPr id="393"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Tree>
    <p:extLst>
      <p:ext uri="{BB962C8B-B14F-4D97-AF65-F5344CB8AC3E}">
        <p14:creationId xmlns:p14="http://schemas.microsoft.com/office/powerpoint/2010/main" val="4670833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9559513B-6B55-439F-8509-FB4E53FC12CC}" type="datetime1">
              <a:rPr lang="en-US" smtClean="0"/>
              <a:t>1/17/22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3252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Master #15 copy">
    <p:spTree>
      <p:nvGrpSpPr>
        <p:cNvPr id="1" name=""/>
        <p:cNvGrpSpPr/>
        <p:nvPr/>
      </p:nvGrpSpPr>
      <p:grpSpPr>
        <a:xfrm>
          <a:off x="0" y="0"/>
          <a:ext cx="0" cy="0"/>
          <a:chOff x="0" y="0"/>
          <a:chExt cx="0" cy="0"/>
        </a:xfrm>
      </p:grpSpPr>
      <p:pic>
        <p:nvPicPr>
          <p:cNvPr id="400" name="image1.jpg" descr="image1.jpg"/>
          <p:cNvPicPr>
            <a:picLocks noChangeAspect="1"/>
          </p:cNvPicPr>
          <p:nvPr/>
        </p:nvPicPr>
        <p:blipFill>
          <a:blip r:embed="rId2">
            <a:extLst/>
          </a:blip>
          <a:stretch>
            <a:fillRect/>
          </a:stretch>
        </p:blipFill>
        <p:spPr>
          <a:xfrm>
            <a:off x="1526483" y="6561476"/>
            <a:ext cx="9144001" cy="307735"/>
          </a:xfrm>
          <a:prstGeom prst="rect">
            <a:avLst/>
          </a:prstGeom>
          <a:ln w="12700">
            <a:miter lim="400000"/>
          </a:ln>
        </p:spPr>
      </p:pic>
      <p:pic>
        <p:nvPicPr>
          <p:cNvPr id="401" name="SF Logo White.png" descr="SF Logo White.png"/>
          <p:cNvPicPr>
            <a:picLocks/>
          </p:cNvPicPr>
          <p:nvPr/>
        </p:nvPicPr>
        <p:blipFill>
          <a:blip r:embed="rId3">
            <a:extLst/>
          </a:blip>
          <a:stretch>
            <a:fillRect/>
          </a:stretch>
        </p:blipFill>
        <p:spPr>
          <a:xfrm>
            <a:off x="1697013" y="6633642"/>
            <a:ext cx="660798" cy="114970"/>
          </a:xfrm>
          <a:prstGeom prst="rect">
            <a:avLst/>
          </a:prstGeom>
          <a:ln w="12700">
            <a:miter lim="400000"/>
          </a:ln>
        </p:spPr>
      </p:pic>
      <p:sp>
        <p:nvSpPr>
          <p:cNvPr id="402" name="Slide Number"/>
          <p:cNvSpPr txBox="1">
            <a:spLocks noGrp="1"/>
          </p:cNvSpPr>
          <p:nvPr>
            <p:ph type="sldNum" sz="quarter" idx="2"/>
          </p:nvPr>
        </p:nvSpPr>
        <p:spPr>
          <a:xfrm>
            <a:off x="5978327" y="6572250"/>
            <a:ext cx="315791" cy="313546"/>
          </a:xfrm>
          <a:prstGeom prst="rect">
            <a:avLst/>
          </a:prstGeom>
        </p:spPr>
        <p:txBody>
          <a:bodyPr lIns="71437" tIns="71437" rIns="71437" bIns="71437"/>
          <a:lstStyle>
            <a:lvl1pPr defTabSz="292100">
              <a:defRPr sz="1100">
                <a:solidFill>
                  <a:srgbClr val="FFFFFF"/>
                </a:solidFill>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111456228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09" name="Slide Number"/>
          <p:cNvSpPr txBox="1">
            <a:spLocks noGrp="1"/>
          </p:cNvSpPr>
          <p:nvPr>
            <p:ph type="sldNum" sz="quarter" idx="2"/>
          </p:nvPr>
        </p:nvSpPr>
        <p:spPr>
          <a:xfrm>
            <a:off x="5988050" y="6540500"/>
            <a:ext cx="290144" cy="287258"/>
          </a:xfrm>
          <a:prstGeom prst="rect">
            <a:avLst/>
          </a:prstGeom>
        </p:spPr>
        <p:txBody>
          <a:bodyPr/>
          <a:lstStyle>
            <a:lvl1pPr>
              <a:defRPr>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65315612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Master #16 copy">
    <p:spTree>
      <p:nvGrpSpPr>
        <p:cNvPr id="1" name=""/>
        <p:cNvGrpSpPr/>
        <p:nvPr/>
      </p:nvGrpSpPr>
      <p:grpSpPr>
        <a:xfrm>
          <a:off x="0" y="0"/>
          <a:ext cx="0" cy="0"/>
          <a:chOff x="0" y="0"/>
          <a:chExt cx="0" cy="0"/>
        </a:xfrm>
      </p:grpSpPr>
      <p:pic>
        <p:nvPicPr>
          <p:cNvPr id="416" name="OOH_bath.png" descr="OOH_bath.png"/>
          <p:cNvPicPr>
            <a:picLocks/>
          </p:cNvPicPr>
          <p:nvPr/>
        </p:nvPicPr>
        <p:blipFill>
          <a:blip r:embed="rId2">
            <a:extLst/>
          </a:blip>
          <a:stretch>
            <a:fillRect/>
          </a:stretch>
        </p:blipFill>
        <p:spPr>
          <a:xfrm>
            <a:off x="0" y="0"/>
            <a:ext cx="12230100" cy="6902450"/>
          </a:xfrm>
          <a:prstGeom prst="rect">
            <a:avLst/>
          </a:prstGeom>
          <a:ln w="12700">
            <a:miter lim="400000"/>
          </a:ln>
        </p:spPr>
      </p:pic>
      <p:pic>
        <p:nvPicPr>
          <p:cNvPr id="417" name="translation_logo_white.png" descr="translation_logo_white.png"/>
          <p:cNvPicPr>
            <a:picLocks/>
          </p:cNvPicPr>
          <p:nvPr/>
        </p:nvPicPr>
        <p:blipFill>
          <a:blip r:embed="rId3">
            <a:extLst/>
          </a:blip>
          <a:stretch>
            <a:fillRect/>
          </a:stretch>
        </p:blipFill>
        <p:spPr>
          <a:xfrm>
            <a:off x="9321800" y="6311900"/>
            <a:ext cx="1231900" cy="368300"/>
          </a:xfrm>
          <a:prstGeom prst="rect">
            <a:avLst/>
          </a:prstGeom>
          <a:ln w="12700">
            <a:miter lim="400000"/>
          </a:ln>
        </p:spPr>
      </p:pic>
      <p:pic>
        <p:nvPicPr>
          <p:cNvPr id="418" name="Reverse_SF_logo_hor#1289143%5b2%5d%5b1%5d.pdf" descr="Reverse_SF_logo_hor#1289143%5b2%5d%5b1%5d.pdf"/>
          <p:cNvPicPr>
            <a:picLocks noChangeAspect="1"/>
          </p:cNvPicPr>
          <p:nvPr/>
        </p:nvPicPr>
        <p:blipFill>
          <a:blip r:embed="rId4">
            <a:extLst/>
          </a:blip>
          <a:stretch>
            <a:fillRect/>
          </a:stretch>
        </p:blipFill>
        <p:spPr>
          <a:xfrm>
            <a:off x="2736850" y="2844800"/>
            <a:ext cx="6711950" cy="933719"/>
          </a:xfrm>
          <a:prstGeom prst="rect">
            <a:avLst/>
          </a:prstGeom>
          <a:ln w="12700">
            <a:miter lim="400000"/>
          </a:ln>
        </p:spPr>
      </p:pic>
      <p:sp>
        <p:nvSpPr>
          <p:cNvPr id="419" name="Social Regroup"/>
          <p:cNvSpPr txBox="1"/>
          <p:nvPr/>
        </p:nvSpPr>
        <p:spPr>
          <a:xfrm>
            <a:off x="3462444" y="4157256"/>
            <a:ext cx="2853345"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584200">
              <a:defRPr sz="6400">
                <a:solidFill>
                  <a:srgbClr val="FFFFFF"/>
                </a:solidFill>
                <a:latin typeface="Helvetica"/>
                <a:ea typeface="Helvetica"/>
                <a:cs typeface="Helvetica"/>
                <a:sym typeface="Helvetica"/>
              </a:defRPr>
            </a:lvl1pPr>
          </a:lstStyle>
          <a:p>
            <a:r>
              <a:rPr sz="3200"/>
              <a:t>Social Regroup</a:t>
            </a:r>
          </a:p>
        </p:txBody>
      </p:sp>
      <p:sp>
        <p:nvSpPr>
          <p:cNvPr id="420" name="Wednesday, February 12th"/>
          <p:cNvSpPr txBox="1"/>
          <p:nvPr/>
        </p:nvSpPr>
        <p:spPr>
          <a:xfrm>
            <a:off x="932533" y="6316275"/>
            <a:ext cx="2171701"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marL="57799" marR="57799" algn="l" defTabSz="647700">
              <a:spcBef>
                <a:spcPts val="1400"/>
              </a:spcBef>
              <a:buFont typeface="Helvetica"/>
              <a:defRPr sz="3600">
                <a:solidFill>
                  <a:srgbClr val="FFFFFF"/>
                </a:solidFill>
                <a:uFill>
                  <a:solidFill>
                    <a:srgbClr val="FFFFFF"/>
                  </a:solidFill>
                </a:uFill>
                <a:latin typeface="Helvetica"/>
                <a:ea typeface="Helvetica"/>
                <a:cs typeface="Helvetica"/>
                <a:sym typeface="Helvetica"/>
              </a:defRPr>
            </a:lvl1pPr>
          </a:lstStyle>
          <a:p>
            <a:r>
              <a:rPr sz="1800"/>
              <a:t>Wednesday, February 12th</a:t>
            </a:r>
          </a:p>
        </p:txBody>
      </p:sp>
      <p:sp>
        <p:nvSpPr>
          <p:cNvPr id="421" name="Slide Number"/>
          <p:cNvSpPr txBox="1">
            <a:spLocks noGrp="1"/>
          </p:cNvSpPr>
          <p:nvPr>
            <p:ph type="sldNum" sz="quarter" idx="2"/>
          </p:nvPr>
        </p:nvSpPr>
        <p:spPr>
          <a:xfrm>
            <a:off x="5988050" y="6540500"/>
            <a:ext cx="290144" cy="287258"/>
          </a:xfrm>
          <a:prstGeom prst="rect">
            <a:avLst/>
          </a:prstGeom>
        </p:spPr>
        <p:txBody>
          <a:bodyPr/>
          <a:lstStyle>
            <a:lvl1pPr>
              <a:defRPr>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99234378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_Title and Bullets -Pg. 1">
    <p:spTree>
      <p:nvGrpSpPr>
        <p:cNvPr id="1" name=""/>
        <p:cNvGrpSpPr/>
        <p:nvPr/>
      </p:nvGrpSpPr>
      <p:grpSpPr>
        <a:xfrm>
          <a:off x="0" y="0"/>
          <a:ext cx="0" cy="0"/>
          <a:chOff x="0" y="0"/>
          <a:chExt cx="0" cy="0"/>
        </a:xfrm>
      </p:grpSpPr>
      <p:pic>
        <p:nvPicPr>
          <p:cNvPr id="428" name="Translation PP Template_b.jpg" descr="Translation PP Template_b.jpg"/>
          <p:cNvPicPr>
            <a:picLocks noChangeAspect="1"/>
          </p:cNvPicPr>
          <p:nvPr/>
        </p:nvPicPr>
        <p:blipFill>
          <a:blip r:embed="rId2">
            <a:extLst/>
          </a:blip>
          <a:srcRect t="87685"/>
          <a:stretch>
            <a:fillRect/>
          </a:stretch>
        </p:blipFill>
        <p:spPr>
          <a:xfrm>
            <a:off x="0" y="6013494"/>
            <a:ext cx="12192000" cy="844506"/>
          </a:xfrm>
          <a:prstGeom prst="rect">
            <a:avLst/>
          </a:prstGeom>
          <a:ln w="12700">
            <a:miter lim="400000"/>
          </a:ln>
        </p:spPr>
      </p:pic>
      <p:sp>
        <p:nvSpPr>
          <p:cNvPr id="42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30" name="Patrick Simek, Ph.D."/>
          <p:cNvSpPr txBox="1"/>
          <p:nvPr/>
        </p:nvSpPr>
        <p:spPr>
          <a:xfrm>
            <a:off x="9522807" y="6303006"/>
            <a:ext cx="2167260"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Patrick Simek, Ph.D.</a:t>
            </a:r>
          </a:p>
        </p:txBody>
      </p:sp>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062429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2_Title and Bullets -Pg. 1">
    <p:spTree>
      <p:nvGrpSpPr>
        <p:cNvPr id="1" name=""/>
        <p:cNvGrpSpPr/>
        <p:nvPr/>
      </p:nvGrpSpPr>
      <p:grpSpPr>
        <a:xfrm>
          <a:off x="0" y="0"/>
          <a:ext cx="0" cy="0"/>
          <a:chOff x="0" y="0"/>
          <a:chExt cx="0" cy="0"/>
        </a:xfrm>
      </p:grpSpPr>
      <p:pic>
        <p:nvPicPr>
          <p:cNvPr id="43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3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40" name="@Marctothec"/>
          <p:cNvSpPr txBox="1"/>
          <p:nvPr/>
        </p:nvSpPr>
        <p:spPr>
          <a:xfrm>
            <a:off x="10224918" y="6303006"/>
            <a:ext cx="1426673"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@Marctothec</a:t>
            </a:r>
          </a:p>
        </p:txBody>
      </p:sp>
      <p:sp>
        <p:nvSpPr>
          <p:cNvPr id="441" name="Slide Number"/>
          <p:cNvSpPr txBox="1">
            <a:spLocks noGrp="1"/>
          </p:cNvSpPr>
          <p:nvPr>
            <p:ph type="sldNum" sz="quarter" idx="2"/>
          </p:nvPr>
        </p:nvSpPr>
        <p:spPr>
          <a:xfrm>
            <a:off x="6059297" y="6457950"/>
            <a:ext cx="160326" cy="656590"/>
          </a:xfrm>
          <a:prstGeom prst="rect">
            <a:avLst/>
          </a:prstGeom>
        </p:spPr>
        <p:txBody>
          <a:bodyPr wrap="square"/>
          <a:lstStyle/>
          <a:p>
            <a:fld id="{86CB4B4D-7CA3-9044-876B-883B54F8677D}" type="slidenum">
              <a:t>‹#›</a:t>
            </a:fld>
            <a:endParaRPr/>
          </a:p>
        </p:txBody>
      </p:sp>
    </p:spTree>
    <p:extLst>
      <p:ext uri="{BB962C8B-B14F-4D97-AF65-F5344CB8AC3E}">
        <p14:creationId xmlns:p14="http://schemas.microsoft.com/office/powerpoint/2010/main" val="372142426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3_Title and Bullets -Pg. 1">
    <p:spTree>
      <p:nvGrpSpPr>
        <p:cNvPr id="1" name=""/>
        <p:cNvGrpSpPr/>
        <p:nvPr/>
      </p:nvGrpSpPr>
      <p:grpSpPr>
        <a:xfrm>
          <a:off x="0" y="0"/>
          <a:ext cx="0" cy="0"/>
          <a:chOff x="0" y="0"/>
          <a:chExt cx="0" cy="0"/>
        </a:xfrm>
      </p:grpSpPr>
      <p:pic>
        <p:nvPicPr>
          <p:cNvPr id="44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4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50" name="@Marctothec"/>
          <p:cNvSpPr txBox="1"/>
          <p:nvPr/>
        </p:nvSpPr>
        <p:spPr>
          <a:xfrm>
            <a:off x="10185125" y="6303006"/>
            <a:ext cx="1506823"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600" b="1">
                <a:solidFill>
                  <a:srgbClr val="53585F"/>
                </a:solidFill>
                <a:latin typeface="Helvetica"/>
                <a:ea typeface="Helvetica"/>
                <a:cs typeface="Helvetica"/>
                <a:sym typeface="Helvetica"/>
              </a:defRPr>
            </a:lvl1pPr>
          </a:lstStyle>
          <a:p>
            <a:r>
              <a:rPr sz="1800"/>
              <a:t>@Marctothec</a:t>
            </a:r>
          </a:p>
        </p:txBody>
      </p:sp>
      <p:sp>
        <p:nvSpPr>
          <p:cNvPr id="4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315742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4_Title and Bullets -Pg. 1">
    <p:spTree>
      <p:nvGrpSpPr>
        <p:cNvPr id="1" name=""/>
        <p:cNvGrpSpPr/>
        <p:nvPr/>
      </p:nvGrpSpPr>
      <p:grpSpPr>
        <a:xfrm>
          <a:off x="0" y="0"/>
          <a:ext cx="0" cy="0"/>
          <a:chOff x="0" y="0"/>
          <a:chExt cx="0" cy="0"/>
        </a:xfrm>
      </p:grpSpPr>
      <p:pic>
        <p:nvPicPr>
          <p:cNvPr id="45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5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60" name="@Marctothec"/>
          <p:cNvSpPr txBox="1"/>
          <p:nvPr/>
        </p:nvSpPr>
        <p:spPr>
          <a:xfrm>
            <a:off x="10149208" y="6287617"/>
            <a:ext cx="1577355"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a:solidFill>
                  <a:srgbClr val="53585F"/>
                </a:solidFill>
                <a:latin typeface="Helvetica"/>
                <a:ea typeface="Helvetica"/>
                <a:cs typeface="Helvetica"/>
                <a:sym typeface="Helvetica"/>
              </a:defRPr>
            </a:lvl1pPr>
          </a:lstStyle>
          <a:p>
            <a:r>
              <a:rPr sz="2000"/>
              <a:t>@Marctothec</a:t>
            </a:r>
          </a:p>
        </p:txBody>
      </p:sp>
      <p:sp>
        <p:nvSpPr>
          <p:cNvPr id="4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030537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2_Title Slide Opt.2">
    <p:spTree>
      <p:nvGrpSpPr>
        <p:cNvPr id="1" name=""/>
        <p:cNvGrpSpPr/>
        <p:nvPr/>
      </p:nvGrpSpPr>
      <p:grpSpPr>
        <a:xfrm>
          <a:off x="0" y="0"/>
          <a:ext cx="0" cy="0"/>
          <a:chOff x="0" y="0"/>
          <a:chExt cx="0" cy="0"/>
        </a:xfrm>
      </p:grpSpPr>
      <p:pic>
        <p:nvPicPr>
          <p:cNvPr id="46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69"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70" name="@Marctothec"/>
          <p:cNvSpPr txBox="1"/>
          <p:nvPr/>
        </p:nvSpPr>
        <p:spPr>
          <a:xfrm>
            <a:off x="10149208" y="6302342"/>
            <a:ext cx="1577355"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a:solidFill>
                  <a:srgbClr val="53585F"/>
                </a:solidFill>
                <a:latin typeface="Helvetica"/>
                <a:ea typeface="Helvetica"/>
                <a:cs typeface="Helvetica"/>
                <a:sym typeface="Helvetica"/>
              </a:defRPr>
            </a:lvl1pPr>
          </a:lstStyle>
          <a:p>
            <a:r>
              <a:rPr sz="2000"/>
              <a:t>@Marctothec</a:t>
            </a:r>
          </a:p>
        </p:txBody>
      </p:sp>
      <p:sp>
        <p:nvSpPr>
          <p:cNvPr id="471" name="Slide Number"/>
          <p:cNvSpPr txBox="1">
            <a:spLocks noGrp="1"/>
          </p:cNvSpPr>
          <p:nvPr>
            <p:ph type="sldNum" sz="quarter" idx="2"/>
          </p:nvPr>
        </p:nvSpPr>
        <p:spPr>
          <a:xfrm>
            <a:off x="6002097" y="6470650"/>
            <a:ext cx="175108" cy="656590"/>
          </a:xfrm>
          <a:prstGeom prst="rect">
            <a:avLst/>
          </a:prstGeom>
        </p:spPr>
        <p:txBody>
          <a:bodyPr wrap="square"/>
          <a:lstStyle/>
          <a:p>
            <a:fld id="{86CB4B4D-7CA3-9044-876B-883B54F8677D}" type="slidenum">
              <a:t>‹#›</a:t>
            </a:fld>
            <a:endParaRPr/>
          </a:p>
        </p:txBody>
      </p:sp>
    </p:spTree>
    <p:extLst>
      <p:ext uri="{BB962C8B-B14F-4D97-AF65-F5344CB8AC3E}">
        <p14:creationId xmlns:p14="http://schemas.microsoft.com/office/powerpoint/2010/main" val="170733400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5_Title and Bullets -Pg. 1">
    <p:spTree>
      <p:nvGrpSpPr>
        <p:cNvPr id="1" name=""/>
        <p:cNvGrpSpPr/>
        <p:nvPr/>
      </p:nvGrpSpPr>
      <p:grpSpPr>
        <a:xfrm>
          <a:off x="0" y="0"/>
          <a:ext cx="0" cy="0"/>
          <a:chOff x="0" y="0"/>
          <a:chExt cx="0" cy="0"/>
        </a:xfrm>
      </p:grpSpPr>
      <p:pic>
        <p:nvPicPr>
          <p:cNvPr id="47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7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80" name="@Marctothec"/>
          <p:cNvSpPr txBox="1"/>
          <p:nvPr/>
        </p:nvSpPr>
        <p:spPr>
          <a:xfrm>
            <a:off x="10185125" y="6303006"/>
            <a:ext cx="1506823"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600" b="1">
                <a:solidFill>
                  <a:srgbClr val="53585F"/>
                </a:solidFill>
                <a:latin typeface="Helvetica"/>
                <a:ea typeface="Helvetica"/>
                <a:cs typeface="Helvetica"/>
                <a:sym typeface="Helvetica"/>
              </a:defRPr>
            </a:lvl1pPr>
          </a:lstStyle>
          <a:p>
            <a:r>
              <a:rPr sz="1800"/>
              <a:t>@Marctothec</a:t>
            </a:r>
          </a:p>
        </p:txBody>
      </p:sp>
      <p:sp>
        <p:nvSpPr>
          <p:cNvPr id="481" name="Slide Number"/>
          <p:cNvSpPr txBox="1">
            <a:spLocks noGrp="1"/>
          </p:cNvSpPr>
          <p:nvPr>
            <p:ph type="sldNum" sz="quarter" idx="2"/>
          </p:nvPr>
        </p:nvSpPr>
        <p:spPr>
          <a:xfrm>
            <a:off x="6026127" y="64579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215024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488" name="image1.jpeg" descr="image1.jpeg"/>
          <p:cNvPicPr>
            <a:picLocks noChangeAspect="1"/>
          </p:cNvPicPr>
          <p:nvPr/>
        </p:nvPicPr>
        <p:blipFill>
          <a:blip r:embed="rId2">
            <a:extLst/>
          </a:blip>
          <a:stretch>
            <a:fillRect/>
          </a:stretch>
        </p:blipFill>
        <p:spPr>
          <a:xfrm>
            <a:off x="1047511" y="6244503"/>
            <a:ext cx="1371601" cy="504603"/>
          </a:xfrm>
          <a:prstGeom prst="rect">
            <a:avLst/>
          </a:prstGeom>
          <a:ln w="12700">
            <a:miter lim="400000"/>
          </a:ln>
        </p:spPr>
      </p:pic>
      <p:pic>
        <p:nvPicPr>
          <p:cNvPr id="489" name="image2.png" descr="image2.png"/>
          <p:cNvPicPr>
            <a:picLocks noChangeAspect="1"/>
          </p:cNvPicPr>
          <p:nvPr/>
        </p:nvPicPr>
        <p:blipFill>
          <a:blip r:embed="rId3">
            <a:extLst/>
          </a:blip>
          <a:stretch>
            <a:fillRect/>
          </a:stretch>
        </p:blipFill>
        <p:spPr>
          <a:xfrm>
            <a:off x="10116934" y="6357814"/>
            <a:ext cx="1828801" cy="277979"/>
          </a:xfrm>
          <a:prstGeom prst="rect">
            <a:avLst/>
          </a:prstGeom>
          <a:ln w="12700">
            <a:miter lim="400000"/>
          </a:ln>
        </p:spPr>
      </p:pic>
      <p:pic>
        <p:nvPicPr>
          <p:cNvPr id="490" name="KPMG_NoCP_RGB" descr="KPMG_NoCP_RGB"/>
          <p:cNvPicPr>
            <a:picLocks noChangeAspect="1"/>
          </p:cNvPicPr>
          <p:nvPr/>
        </p:nvPicPr>
        <p:blipFill>
          <a:blip r:embed="rId4">
            <a:extLst/>
          </a:blip>
          <a:srcRect t="18479" b="16874"/>
          <a:stretch>
            <a:fillRect/>
          </a:stretch>
        </p:blipFill>
        <p:spPr>
          <a:xfrm>
            <a:off x="-14674" y="6245383"/>
            <a:ext cx="1045132" cy="502920"/>
          </a:xfrm>
          <a:prstGeom prst="rect">
            <a:avLst/>
          </a:prstGeom>
          <a:ln w="12700">
            <a:miter lim="400000"/>
          </a:ln>
        </p:spPr>
      </p:pic>
      <p:sp>
        <p:nvSpPr>
          <p:cNvPr id="491" name="Line"/>
          <p:cNvSpPr/>
          <p:nvPr/>
        </p:nvSpPr>
        <p:spPr>
          <a:xfrm>
            <a:off x="-60140" y="6085417"/>
            <a:ext cx="12312279" cy="1"/>
          </a:xfrm>
          <a:prstGeom prst="line">
            <a:avLst/>
          </a:prstGeom>
          <a:ln w="76200">
            <a:solidFill>
              <a:srgbClr val="081F5B"/>
            </a:solidFill>
          </a:ln>
        </p:spPr>
        <p:txBody>
          <a:bodyPr tIns="45720" bIns="45720"/>
          <a:lstStyle/>
          <a:p>
            <a:pPr algn="l" defTabSz="914400">
              <a:defRPr sz="3600">
                <a:latin typeface="Arial"/>
                <a:ea typeface="Arial"/>
                <a:cs typeface="Arial"/>
                <a:sym typeface="Arial"/>
              </a:defRPr>
            </a:pPr>
            <a:endParaRPr sz="1800"/>
          </a:p>
        </p:txBody>
      </p:sp>
      <p:sp>
        <p:nvSpPr>
          <p:cNvPr id="492" name="© 2016 • Marcus Collins • All Rights Reserved"/>
          <p:cNvSpPr txBox="1"/>
          <p:nvPr/>
        </p:nvSpPr>
        <p:spPr>
          <a:xfrm>
            <a:off x="1524000" y="6513513"/>
            <a:ext cx="9144000"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defTabSz="1828800">
              <a:defRPr sz="1600">
                <a:latin typeface="Arial"/>
                <a:ea typeface="Arial"/>
                <a:cs typeface="Arial"/>
                <a:sym typeface="Arial"/>
              </a:defRPr>
            </a:lvl1pPr>
          </a:lstStyle>
          <a:p>
            <a:r>
              <a:rPr sz="800"/>
              <a:t>© 2016 • Marcus Collins • All Rights Reserved</a:t>
            </a:r>
          </a:p>
        </p:txBody>
      </p:sp>
      <p:sp>
        <p:nvSpPr>
          <p:cNvPr id="493" name="Slide Number"/>
          <p:cNvSpPr txBox="1">
            <a:spLocks noGrp="1"/>
          </p:cNvSpPr>
          <p:nvPr>
            <p:ph type="sldNum" sz="quarter" idx="2"/>
          </p:nvPr>
        </p:nvSpPr>
        <p:spPr>
          <a:xfrm>
            <a:off x="6852774" y="6396164"/>
            <a:ext cx="341758" cy="338552"/>
          </a:xfrm>
          <a:prstGeom prst="rect">
            <a:avLst/>
          </a:prstGeom>
        </p:spPr>
        <p:txBody>
          <a:bodyPr lIns="91439" tIns="91439" rIns="91439" bIns="91439"/>
          <a:lstStyle>
            <a:lvl1pPr defTabSz="914400">
              <a:defRPr sz="10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6517525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B048DD4B-46CF-4D1A-AC86-79CF1CFCAFFF}" type="datetime1">
              <a:rPr lang="en-US" smtClean="0"/>
              <a:t>1/17/22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9555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500" name="Title Text"/>
          <p:cNvSpPr txBox="1">
            <a:spLocks noGrp="1"/>
          </p:cNvSpPr>
          <p:nvPr>
            <p:ph type="title"/>
          </p:nvPr>
        </p:nvSpPr>
        <p:spPr>
          <a:xfrm>
            <a:off x="1524000" y="0"/>
            <a:ext cx="9144000" cy="3509963"/>
          </a:xfrm>
          <a:prstGeom prst="rect">
            <a:avLst/>
          </a:prstGeom>
        </p:spPr>
        <p:txBody>
          <a:bodyPr lIns="91439" tIns="91439" rIns="91439" bIns="91439" anchor="b">
            <a:normAutofit/>
          </a:bodyPr>
          <a:lstStyle>
            <a:lvl1pPr algn="ctr" defTabSz="457200">
              <a:lnSpc>
                <a:spcPct val="90000"/>
              </a:lnSpc>
              <a:defRPr sz="6000" b="0" i="0" cap="none">
                <a:latin typeface="Calibri Light"/>
                <a:ea typeface="Calibri Light"/>
                <a:cs typeface="Calibri Light"/>
                <a:sym typeface="Calibri Light"/>
              </a:defRPr>
            </a:lvl1pPr>
          </a:lstStyle>
          <a:p>
            <a:r>
              <a:t>Title Text</a:t>
            </a:r>
          </a:p>
        </p:txBody>
      </p:sp>
      <p:sp>
        <p:nvSpPr>
          <p:cNvPr id="501" name="Body Level One…"/>
          <p:cNvSpPr txBox="1">
            <a:spLocks noGrp="1"/>
          </p:cNvSpPr>
          <p:nvPr>
            <p:ph type="body" sz="half" idx="1"/>
          </p:nvPr>
        </p:nvSpPr>
        <p:spPr>
          <a:xfrm>
            <a:off x="1524000" y="3602038"/>
            <a:ext cx="9144000" cy="3255963"/>
          </a:xfrm>
          <a:prstGeom prst="rect">
            <a:avLst/>
          </a:prstGeom>
        </p:spPr>
        <p:txBody>
          <a:bodyPr lIns="91439" tIns="91439" rIns="91439" bIns="91439" anchor="t">
            <a:normAutofit/>
          </a:bodyPr>
          <a:lstStyle>
            <a:lvl1pPr marL="0" indent="0" algn="ctr" defTabSz="457200">
              <a:lnSpc>
                <a:spcPct val="90000"/>
              </a:lnSpc>
              <a:spcBef>
                <a:spcPts val="500"/>
              </a:spcBef>
              <a:buSzTx/>
              <a:buNone/>
              <a:defRPr sz="2400">
                <a:latin typeface="Calibri"/>
                <a:ea typeface="Calibri"/>
                <a:cs typeface="Calibri"/>
                <a:sym typeface="Calibri"/>
              </a:defRPr>
            </a:lvl1pPr>
            <a:lvl2pPr marL="0" indent="228600" algn="ctr" defTabSz="457200">
              <a:lnSpc>
                <a:spcPct val="90000"/>
              </a:lnSpc>
              <a:spcBef>
                <a:spcPts val="500"/>
              </a:spcBef>
              <a:buSzTx/>
              <a:buNone/>
              <a:defRPr sz="2400">
                <a:latin typeface="Calibri"/>
                <a:ea typeface="Calibri"/>
                <a:cs typeface="Calibri"/>
                <a:sym typeface="Calibri"/>
              </a:defRPr>
            </a:lvl2pPr>
            <a:lvl3pPr marL="0" indent="457200" algn="ctr" defTabSz="457200">
              <a:lnSpc>
                <a:spcPct val="90000"/>
              </a:lnSpc>
              <a:spcBef>
                <a:spcPts val="500"/>
              </a:spcBef>
              <a:buSzTx/>
              <a:buNone/>
              <a:defRPr sz="2400">
                <a:latin typeface="Calibri"/>
                <a:ea typeface="Calibri"/>
                <a:cs typeface="Calibri"/>
                <a:sym typeface="Calibri"/>
              </a:defRPr>
            </a:lvl3pPr>
            <a:lvl4pPr marL="0" indent="685800" algn="ctr" defTabSz="457200">
              <a:lnSpc>
                <a:spcPct val="90000"/>
              </a:lnSpc>
              <a:spcBef>
                <a:spcPts val="500"/>
              </a:spcBef>
              <a:buSzTx/>
              <a:buNone/>
              <a:defRPr sz="2400">
                <a:latin typeface="Calibri"/>
                <a:ea typeface="Calibri"/>
                <a:cs typeface="Calibri"/>
                <a:sym typeface="Calibri"/>
              </a:defRPr>
            </a:lvl4pPr>
            <a:lvl5pPr marL="0" indent="914400" algn="ctr" defTabSz="457200">
              <a:lnSpc>
                <a:spcPct val="90000"/>
              </a:lnSpc>
              <a:spcBef>
                <a:spcPts val="5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2" name="Slide Number"/>
          <p:cNvSpPr txBox="1">
            <a:spLocks noGrp="1"/>
          </p:cNvSpPr>
          <p:nvPr>
            <p:ph type="sldNum" sz="quarter" idx="2"/>
          </p:nvPr>
        </p:nvSpPr>
        <p:spPr>
          <a:xfrm>
            <a:off x="8610600" y="6323471"/>
            <a:ext cx="2743200" cy="430885"/>
          </a:xfrm>
          <a:prstGeom prst="rect">
            <a:avLst/>
          </a:prstGeom>
        </p:spPr>
        <p:txBody>
          <a:bodyPr wrap="square" lIns="91439" tIns="91439" rIns="91439" bIns="91439"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5022187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6_Title and Bullets -Pg. 1">
    <p:spTree>
      <p:nvGrpSpPr>
        <p:cNvPr id="1" name=""/>
        <p:cNvGrpSpPr/>
        <p:nvPr/>
      </p:nvGrpSpPr>
      <p:grpSpPr>
        <a:xfrm>
          <a:off x="0" y="0"/>
          <a:ext cx="0" cy="0"/>
          <a:chOff x="0" y="0"/>
          <a:chExt cx="0" cy="0"/>
        </a:xfrm>
      </p:grpSpPr>
      <p:pic>
        <p:nvPicPr>
          <p:cNvPr id="509"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512" name="@Marctothec"/>
          <p:cNvSpPr txBox="1"/>
          <p:nvPr/>
        </p:nvSpPr>
        <p:spPr>
          <a:xfrm>
            <a:off x="10224918" y="6303006"/>
            <a:ext cx="1426673"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@Marctothec</a:t>
            </a:r>
          </a:p>
        </p:txBody>
      </p:sp>
    </p:spTree>
    <p:extLst>
      <p:ext uri="{BB962C8B-B14F-4D97-AF65-F5344CB8AC3E}">
        <p14:creationId xmlns:p14="http://schemas.microsoft.com/office/powerpoint/2010/main" val="17471081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19" name="@Marctothec"/>
          <p:cNvSpPr txBox="1"/>
          <p:nvPr/>
        </p:nvSpPr>
        <p:spPr>
          <a:xfrm>
            <a:off x="10253782" y="6297092"/>
            <a:ext cx="1963679"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5000">
                <a:solidFill>
                  <a:srgbClr val="FFFFFF"/>
                </a:solidFill>
                <a:latin typeface="Helvetica"/>
                <a:ea typeface="Helvetica"/>
                <a:cs typeface="Helvetica"/>
                <a:sym typeface="Helvetica"/>
              </a:defRPr>
            </a:lvl1pPr>
          </a:lstStyle>
          <a:p>
            <a:r>
              <a:rPr sz="2500"/>
              <a:t>@Marctothec</a:t>
            </a:r>
          </a:p>
        </p:txBody>
      </p:sp>
      <p:sp>
        <p:nvSpPr>
          <p:cNvPr id="520" name="Slide Number"/>
          <p:cNvSpPr txBox="1">
            <a:spLocks noGrp="1"/>
          </p:cNvSpPr>
          <p:nvPr>
            <p:ph type="sldNum" sz="quarter" idx="2"/>
          </p:nvPr>
        </p:nvSpPr>
        <p:spPr>
          <a:xfrm>
            <a:off x="5967907" y="6505277"/>
            <a:ext cx="331821" cy="328935"/>
          </a:xfrm>
          <a:prstGeom prst="rect">
            <a:avLst/>
          </a:prstGeom>
        </p:spPr>
        <p:txBody>
          <a:bodyPr lIns="71437" tIns="71437" rIns="71437" bIns="71437"/>
          <a:lstStyle>
            <a:lvl1pPr defTabSz="292100">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17221217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1_Title Slide Opt.2 copy">
    <p:spTree>
      <p:nvGrpSpPr>
        <p:cNvPr id="1" name=""/>
        <p:cNvGrpSpPr/>
        <p:nvPr/>
      </p:nvGrpSpPr>
      <p:grpSpPr>
        <a:xfrm>
          <a:off x="0" y="0"/>
          <a:ext cx="0" cy="0"/>
          <a:chOff x="0" y="0"/>
          <a:chExt cx="0" cy="0"/>
        </a:xfrm>
      </p:grpSpPr>
      <p:pic>
        <p:nvPicPr>
          <p:cNvPr id="527"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28"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529" name="Patrick Simek, Ph.D."/>
          <p:cNvSpPr txBox="1"/>
          <p:nvPr/>
        </p:nvSpPr>
        <p:spPr>
          <a:xfrm>
            <a:off x="9741853" y="6302342"/>
            <a:ext cx="2401298"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a:solidFill>
                  <a:srgbClr val="53585F"/>
                </a:solidFill>
                <a:latin typeface="Helvetica"/>
                <a:ea typeface="Helvetica"/>
                <a:cs typeface="Helvetica"/>
                <a:sym typeface="Helvetica"/>
              </a:defRPr>
            </a:lvl1pPr>
          </a:lstStyle>
          <a:p>
            <a:r>
              <a:rPr sz="2000"/>
              <a:t>Patrick Simek, Ph.D.</a:t>
            </a:r>
          </a:p>
        </p:txBody>
      </p:sp>
      <p:sp>
        <p:nvSpPr>
          <p:cNvPr id="530" name="Slide Number"/>
          <p:cNvSpPr txBox="1">
            <a:spLocks noGrp="1"/>
          </p:cNvSpPr>
          <p:nvPr>
            <p:ph type="sldNum" sz="quarter" idx="2"/>
          </p:nvPr>
        </p:nvSpPr>
        <p:spPr>
          <a:xfrm>
            <a:off x="6002097" y="6470650"/>
            <a:ext cx="175108" cy="656590"/>
          </a:xfrm>
          <a:prstGeom prst="rect">
            <a:avLst/>
          </a:prstGeom>
        </p:spPr>
        <p:txBody>
          <a:bodyPr wrap="square"/>
          <a:lstStyle/>
          <a:p>
            <a:fld id="{86CB4B4D-7CA3-9044-876B-883B54F8677D}" type="slidenum">
              <a:t>‹#›</a:t>
            </a:fld>
            <a:endParaRPr/>
          </a:p>
        </p:txBody>
      </p:sp>
    </p:spTree>
    <p:extLst>
      <p:ext uri="{BB962C8B-B14F-4D97-AF65-F5344CB8AC3E}">
        <p14:creationId xmlns:p14="http://schemas.microsoft.com/office/powerpoint/2010/main" val="352008499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7_Title and Bullets -Pg. 1">
    <p:spTree>
      <p:nvGrpSpPr>
        <p:cNvPr id="1" name=""/>
        <p:cNvGrpSpPr/>
        <p:nvPr/>
      </p:nvGrpSpPr>
      <p:grpSpPr>
        <a:xfrm>
          <a:off x="0" y="0"/>
          <a:ext cx="0" cy="0"/>
          <a:chOff x="0" y="0"/>
          <a:chExt cx="0" cy="0"/>
        </a:xfrm>
      </p:grpSpPr>
      <p:pic>
        <p:nvPicPr>
          <p:cNvPr id="537" name="Translation PP Template_b.jpg" descr="Translation PP Template_b.jpg"/>
          <p:cNvPicPr>
            <a:picLocks noChangeAspect="1"/>
          </p:cNvPicPr>
          <p:nvPr/>
        </p:nvPicPr>
        <p:blipFill>
          <a:blip r:embed="rId2">
            <a:extLst/>
          </a:blip>
          <a:srcRect t="87685"/>
          <a:stretch>
            <a:fillRect/>
          </a:stretch>
        </p:blipFill>
        <p:spPr>
          <a:xfrm>
            <a:off x="0" y="6013494"/>
            <a:ext cx="12192000" cy="844506"/>
          </a:xfrm>
          <a:prstGeom prst="rect">
            <a:avLst/>
          </a:prstGeom>
          <a:ln w="12700">
            <a:miter lim="400000"/>
          </a:ln>
        </p:spPr>
      </p:pic>
      <p:sp>
        <p:nvSpPr>
          <p:cNvPr id="538"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539" name="John D. Branch, Ph.D Ed.D."/>
          <p:cNvSpPr txBox="1"/>
          <p:nvPr/>
        </p:nvSpPr>
        <p:spPr>
          <a:xfrm>
            <a:off x="9140351" y="6303006"/>
            <a:ext cx="2923877"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John D. Branch, Ph.D Ed.D.</a:t>
            </a:r>
          </a:p>
        </p:txBody>
      </p:sp>
      <p:pic>
        <p:nvPicPr>
          <p:cNvPr id="540" name="imgres.png" descr="imgres.png"/>
          <p:cNvPicPr>
            <a:picLocks noChangeAspect="1"/>
          </p:cNvPicPr>
          <p:nvPr/>
        </p:nvPicPr>
        <p:blipFill>
          <a:blip r:embed="rId3">
            <a:extLst/>
          </a:blip>
          <a:srcRect l="3932" t="19247" r="3932" b="19247"/>
          <a:stretch>
            <a:fillRect/>
          </a:stretch>
        </p:blipFill>
        <p:spPr>
          <a:xfrm>
            <a:off x="533268" y="6281217"/>
            <a:ext cx="2398968" cy="371946"/>
          </a:xfrm>
          <a:prstGeom prst="rect">
            <a:avLst/>
          </a:prstGeom>
          <a:ln w="12700">
            <a:miter lim="400000"/>
          </a:ln>
        </p:spPr>
      </p:pic>
      <p:sp>
        <p:nvSpPr>
          <p:cNvPr id="5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011984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FF622-B712-499E-B306-5BBA052847C8}" type="datetime1">
              <a:rPr lang="en-US" smtClean="0"/>
              <a:t>1/17/22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904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CDACC9-8B0E-40AD-A187-525E839453D4}" type="datetime1">
              <a:rPr lang="en-US" smtClean="0"/>
              <a:t>1/17/22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9797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900219-32C9-4E39-8A8B-A8A642213A46}" type="datetime1">
              <a:rPr lang="en-US" smtClean="0"/>
              <a:t>1/17/22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6931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image" Target="../media/image2.jpe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A0DD5-578B-40F0-8666-639A1ACF31B8}" type="datetime1">
              <a:rPr lang="en-US" smtClean="0"/>
              <a:t>1/17/22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13904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lation PP Template_b.jpg" descr="Translation PP Template_b.jpg"/>
          <p:cNvPicPr>
            <a:picLocks noChangeAspect="1"/>
          </p:cNvPicPr>
          <p:nvPr/>
        </p:nvPicPr>
        <p:blipFill>
          <a:blip r:embed="rId55">
            <a:extLst/>
          </a:blip>
          <a:stretch>
            <a:fillRect/>
          </a:stretch>
        </p:blipFill>
        <p:spPr>
          <a:xfrm>
            <a:off x="0" y="0"/>
            <a:ext cx="12192000" cy="6858000"/>
          </a:xfrm>
          <a:prstGeom prst="rect">
            <a:avLst/>
          </a:prstGeom>
          <a:ln w="12700">
            <a:miter lim="400000"/>
          </a:ln>
        </p:spPr>
      </p:pic>
      <p:sp>
        <p:nvSpPr>
          <p:cNvPr id="3" name="Insert client logo"/>
          <p:cNvSpPr/>
          <p:nvPr/>
        </p:nvSpPr>
        <p:spPr>
          <a:xfrm>
            <a:off x="514350" y="6299200"/>
            <a:ext cx="1282700" cy="41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defTabSz="584200">
              <a:defRPr sz="2400">
                <a:latin typeface="Helvetica"/>
                <a:ea typeface="Helvetica"/>
                <a:cs typeface="Helvetica"/>
                <a:sym typeface="Helvetica"/>
              </a:defRPr>
            </a:lvl1pPr>
          </a:lstStyle>
          <a:p>
            <a:r>
              <a:rPr sz="1200"/>
              <a:t>Insert client logo</a:t>
            </a:r>
          </a:p>
        </p:txBody>
      </p:sp>
      <p:sp>
        <p:nvSpPr>
          <p:cNvPr id="4" name="Slide Number"/>
          <p:cNvSpPr txBox="1">
            <a:spLocks noGrp="1"/>
          </p:cNvSpPr>
          <p:nvPr>
            <p:ph type="sldNum" sz="quarter" idx="2"/>
          </p:nvPr>
        </p:nvSpPr>
        <p:spPr>
          <a:xfrm>
            <a:off x="6026127" y="6457950"/>
            <a:ext cx="290144" cy="287258"/>
          </a:xfrm>
          <a:prstGeom prst="rect">
            <a:avLst/>
          </a:prstGeom>
          <a:ln w="12700">
            <a:miter lim="400000"/>
          </a:ln>
        </p:spPr>
        <p:txBody>
          <a:bodyPr wrap="none" lIns="50800" tIns="50800" rIns="50800" bIns="50800">
            <a:spAutoFit/>
          </a:bodyPr>
          <a:lstStyle>
            <a:lvl1pPr>
              <a:defRPr sz="1200">
                <a:latin typeface="Helvetica"/>
                <a:ea typeface="Helvetica"/>
                <a:cs typeface="Helvetica"/>
                <a:sym typeface="Helvetica"/>
              </a:defRPr>
            </a:lvl1pPr>
          </a:lstStyle>
          <a:p>
            <a:fld id="{86CB4B4D-7CA3-9044-876B-883B54F8677D}" type="slidenum">
              <a:t>‹#›</a:t>
            </a:fld>
            <a:endParaRPr/>
          </a:p>
        </p:txBody>
      </p:sp>
      <p:sp>
        <p:nvSpPr>
          <p:cNvPr id="5" name="Title Text"/>
          <p:cNvSpPr txBox="1">
            <a:spLocks noGrp="1"/>
          </p:cNvSpPr>
          <p:nvPr>
            <p:ph type="title"/>
          </p:nvPr>
        </p:nvSpPr>
        <p:spPr>
          <a:xfrm>
            <a:off x="552450" y="552450"/>
            <a:ext cx="10452100" cy="514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6" name="Body Level One…"/>
          <p:cNvSpPr txBox="1">
            <a:spLocks noGrp="1"/>
          </p:cNvSpPr>
          <p:nvPr>
            <p:ph type="body" idx="1"/>
          </p:nvPr>
        </p:nvSpPr>
        <p:spPr>
          <a:xfrm>
            <a:off x="609600" y="1377950"/>
            <a:ext cx="10712450" cy="4591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11950640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Lst>
  <p:transition spd="med"/>
  <p:txStyles>
    <p:titleStyle>
      <a:lvl1pPr marL="0" marR="0" indent="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1pPr>
      <a:lvl2pPr marL="0" marR="0" indent="1143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2pPr>
      <a:lvl3pPr marL="0" marR="0" indent="2286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3pPr>
      <a:lvl4pPr marL="0" marR="0" indent="3429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4pPr>
      <a:lvl5pPr marL="0" marR="0" indent="4572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5pPr>
      <a:lvl6pPr marL="0" marR="0" indent="5715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6pPr>
      <a:lvl7pPr marL="0" marR="0" indent="6858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7pPr>
      <a:lvl8pPr marL="0" marR="0" indent="8001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8pPr>
      <a:lvl9pPr marL="0" marR="0" indent="9144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9pPr>
    </p:titleStyle>
    <p:bodyStyle>
      <a:lvl1pPr marL="5588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1pPr>
      <a:lvl2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2pPr>
      <a:lvl3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3pPr>
      <a:lvl4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4pPr>
      <a:lvl5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5pPr>
      <a:lvl6pPr marL="16256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6pPr>
      <a:lvl7pPr marL="18034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7pPr>
      <a:lvl8pPr marL="19812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8pPr>
      <a:lvl9pPr marL="21590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commons.wikimedia.org/wiki/File:Blue_question_mark_(italic).sv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flickr.com/photos/victius/82264475" TargetMode="External"/><Relationship Id="rId3" Type="http://schemas.openxmlformats.org/officeDocument/2006/relationships/image" Target="../media/image17.jpg"/><Relationship Id="rId7"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toronto.mediacoop.ca/story/porter-loses-injunction-goes-straight-lawsuit/17189" TargetMode="External"/><Relationship Id="rId5" Type="http://schemas.openxmlformats.org/officeDocument/2006/relationships/image" Target="../media/image18.png"/><Relationship Id="rId10" Type="http://schemas.openxmlformats.org/officeDocument/2006/relationships/hyperlink" Target="http://commons.wikimedia.org/wiki/File:Blue_question_mark_(italic).svg" TargetMode="External"/><Relationship Id="rId4" Type="http://schemas.openxmlformats.org/officeDocument/2006/relationships/hyperlink" Target="http://another-green-world.blogspot.com/2011_08_01_archive.html" TargetMode="External"/><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bethsnotesplus.com/2012/01/clip-system.html/caution-sign"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lide Number"/>
          <p:cNvSpPr txBox="1">
            <a:spLocks noGrp="1"/>
          </p:cNvSpPr>
          <p:nvPr>
            <p:ph type="sldNum" sz="quarter" idx="2"/>
          </p:nvPr>
        </p:nvSpPr>
        <p:spPr>
          <a:xfrm>
            <a:off x="5944578" y="6470650"/>
            <a:ext cx="290144" cy="28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1275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Tx/>
                <a:latin typeface="Helvetica"/>
                <a:cs typeface="Helvetica"/>
                <a:sym typeface="Helvetica"/>
              </a:rPr>
              <a:pPr marL="0" marR="0" lvl="0" indent="0" algn="ctr" defTabSz="412750" rtl="0" eaLnBrk="1" fontAlgn="auto" latinLnBrk="0" hangingPunct="0">
                <a:lnSpc>
                  <a:spcPct val="100000"/>
                </a:lnSpc>
                <a:spcBef>
                  <a:spcPts val="0"/>
                </a:spcBef>
                <a:spcAft>
                  <a:spcPts val="0"/>
                </a:spcAft>
                <a:buClrTx/>
                <a:buSzTx/>
                <a:buFontTx/>
                <a:buNone/>
                <a:tabLst/>
                <a:defRPr/>
              </a:pPr>
              <a:t>1</a:t>
            </a:fld>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pic>
        <p:nvPicPr>
          <p:cNvPr id="556" name="Image" descr="Image"/>
          <p:cNvPicPr>
            <a:picLocks noChangeAspect="1"/>
          </p:cNvPicPr>
          <p:nvPr/>
        </p:nvPicPr>
        <p:blipFill>
          <a:blip r:embed="rId3">
            <a:extLst/>
          </a:blip>
          <a:stretch>
            <a:fillRect/>
          </a:stretch>
        </p:blipFill>
        <p:spPr>
          <a:xfrm>
            <a:off x="0" y="0"/>
            <a:ext cx="12299048" cy="6887976"/>
          </a:xfrm>
          <a:prstGeom prst="rect">
            <a:avLst/>
          </a:prstGeom>
          <a:ln w="12700">
            <a:miter lim="400000"/>
          </a:ln>
        </p:spPr>
      </p:pic>
      <p:sp>
        <p:nvSpPr>
          <p:cNvPr id="4" name="Title 1">
            <a:extLst>
              <a:ext uri="{FF2B5EF4-FFF2-40B4-BE49-F238E27FC236}">
                <a16:creationId xmlns:a16="http://schemas.microsoft.com/office/drawing/2014/main" id="{73D66FEE-D766-466F-90C0-E8602F7C411B}"/>
              </a:ext>
            </a:extLst>
          </p:cNvPr>
          <p:cNvSpPr txBox="1">
            <a:spLocks/>
          </p:cNvSpPr>
          <p:nvPr/>
        </p:nvSpPr>
        <p:spPr>
          <a:xfrm>
            <a:off x="1593850" y="966020"/>
            <a:ext cx="8991600" cy="2462980"/>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j-ea"/>
                <a:cs typeface="+mj-cs"/>
              </a:rPr>
              <a:t>Session 3  </a:t>
            </a:r>
            <a:br>
              <a:rPr kumimoji="0" lang="en-US" sz="6000" b="0" i="0" u="none" strike="noStrike" kern="1200" cap="none" spc="0" normalizeH="0" baseline="0" noProof="0" dirty="0">
                <a:ln>
                  <a:noFill/>
                </a:ln>
                <a:solidFill>
                  <a:srgbClr val="FFFFFF"/>
                </a:solidFill>
                <a:effectLst/>
                <a:uLnTx/>
                <a:uFillTx/>
                <a:latin typeface="Calibri Light" panose="020F0302020204030204"/>
                <a:ea typeface="+mj-ea"/>
                <a:cs typeface="+mj-cs"/>
              </a:rPr>
            </a:br>
            <a:br>
              <a:rPr kumimoji="0" lang="en-US"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p>
        </p:txBody>
      </p:sp>
      <p:sp>
        <p:nvSpPr>
          <p:cNvPr id="5" name="Subtitle 2">
            <a:extLst>
              <a:ext uri="{FF2B5EF4-FFF2-40B4-BE49-F238E27FC236}">
                <a16:creationId xmlns:a16="http://schemas.microsoft.com/office/drawing/2014/main" id="{6E193174-6F23-44AA-ADF2-3F620725EA29}"/>
              </a:ext>
            </a:extLst>
          </p:cNvPr>
          <p:cNvSpPr txBox="1">
            <a:spLocks/>
          </p:cNvSpPr>
          <p:nvPr/>
        </p:nvSpPr>
        <p:spPr>
          <a:xfrm>
            <a:off x="1600200" y="4686370"/>
            <a:ext cx="8991600" cy="22810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Project Management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Aalto University,  Winter 2022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Patrick Simek,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68387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4E64C-7133-4381-B255-8A67A8212671}"/>
              </a:ext>
            </a:extLst>
          </p:cNvPr>
          <p:cNvSpPr>
            <a:spLocks noGrp="1"/>
          </p:cNvSpPr>
          <p:nvPr>
            <p:ph idx="1"/>
          </p:nvPr>
        </p:nvSpPr>
        <p:spPr>
          <a:xfrm>
            <a:off x="1551709" y="581893"/>
            <a:ext cx="9952903" cy="5597234"/>
          </a:xfrm>
        </p:spPr>
        <p:txBody>
          <a:bodyPr/>
          <a:lstStyle/>
          <a:p>
            <a:r>
              <a:rPr lang="en-US" sz="3200" dirty="0">
                <a:latin typeface="Calibri" panose="020F0502020204030204" pitchFamily="34" charset="0"/>
                <a:cs typeface="Calibri" panose="020F0502020204030204" pitchFamily="34" charset="0"/>
              </a:rPr>
              <a:t> Hold grudges = a stress response</a:t>
            </a:r>
          </a:p>
          <a:p>
            <a:r>
              <a:rPr lang="en-US" sz="3200" dirty="0">
                <a:latin typeface="Calibri" panose="020F0502020204030204" pitchFamily="34" charset="0"/>
                <a:cs typeface="Calibri" panose="020F0502020204030204" pitchFamily="34" charset="0"/>
              </a:rPr>
              <a:t> Replay mistakes too much leads to anxiety and fear of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failure</a:t>
            </a:r>
          </a:p>
          <a:p>
            <a:r>
              <a:rPr lang="en-US" sz="3200" dirty="0">
                <a:latin typeface="Calibri" panose="020F0502020204030204" pitchFamily="34" charset="0"/>
                <a:cs typeface="Calibri" panose="020F0502020204030204" pitchFamily="34" charset="0"/>
              </a:rPr>
              <a:t> Feel others don’t understand them and they can’t fix it</a:t>
            </a:r>
          </a:p>
          <a:p>
            <a:r>
              <a:rPr lang="en-US" sz="3200" dirty="0">
                <a:latin typeface="Calibri" panose="020F0502020204030204" pitchFamily="34" charset="0"/>
                <a:cs typeface="Calibri" panose="020F0502020204030204" pitchFamily="34" charset="0"/>
              </a:rPr>
              <a:t> Not aware of emotional triggers &amp; can’t sidestep them</a:t>
            </a:r>
          </a:p>
          <a:p>
            <a:r>
              <a:rPr lang="en-US" sz="3200" dirty="0">
                <a:latin typeface="Calibri" panose="020F0502020204030204" pitchFamily="34" charset="0"/>
                <a:cs typeface="Calibri" panose="020F0502020204030204" pitchFamily="34" charset="0"/>
              </a:rPr>
              <a:t> Stuff emotions – not genuine or productive</a:t>
            </a:r>
          </a:p>
          <a:p>
            <a:r>
              <a:rPr lang="en-US" sz="3200" dirty="0">
                <a:latin typeface="Calibri" panose="020F0502020204030204" pitchFamily="34" charset="0"/>
                <a:cs typeface="Calibri" panose="020F0502020204030204" pitchFamily="34" charset="0"/>
              </a:rPr>
              <a:t> Blame others for how they make them feel</a:t>
            </a:r>
          </a:p>
          <a:p>
            <a:r>
              <a:rPr lang="en-US" sz="3200" dirty="0">
                <a:latin typeface="Calibri" panose="020F0502020204030204" pitchFamily="34" charset="0"/>
                <a:cs typeface="Calibri" panose="020F0502020204030204" pitchFamily="34" charset="0"/>
              </a:rPr>
              <a:t> Get offended easily</a:t>
            </a:r>
          </a:p>
          <a:p>
            <a:r>
              <a:rPr lang="en-US" sz="3200" dirty="0">
                <a:latin typeface="Calibri" panose="020F0502020204030204" pitchFamily="34" charset="0"/>
                <a:cs typeface="Calibri" panose="020F0502020204030204" pitchFamily="34" charset="0"/>
              </a:rPr>
              <a:t>Narcissists have an extremely low level of EI</a:t>
            </a:r>
          </a:p>
          <a:p>
            <a:pPr marL="0" indent="0">
              <a:buNone/>
            </a:pPr>
            <a:endParaRPr lang="en-US" dirty="0"/>
          </a:p>
          <a:p>
            <a:pPr marL="0" indent="0">
              <a:buNone/>
            </a:pPr>
            <a:endParaRPr lang="en-US" sz="32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A80DC34-D22D-4A8D-B222-480FB928C167}"/>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6178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46AC-61DF-4A79-B951-DAC1707DD196}"/>
              </a:ext>
            </a:extLst>
          </p:cNvPr>
          <p:cNvSpPr>
            <a:spLocks noGrp="1"/>
          </p:cNvSpPr>
          <p:nvPr>
            <p:ph type="title"/>
          </p:nvPr>
        </p:nvSpPr>
        <p:spPr/>
        <p:txBody>
          <a:bodyPr/>
          <a:lstStyle/>
          <a:p>
            <a:pPr algn="ctr"/>
            <a:r>
              <a:rPr lang="en-US" dirty="0"/>
              <a:t>4 Skills that comprise </a:t>
            </a:r>
            <a:br>
              <a:rPr lang="en-US" dirty="0"/>
            </a:br>
            <a:r>
              <a:rPr lang="en-US" dirty="0"/>
              <a:t>emotional intelligence</a:t>
            </a:r>
          </a:p>
        </p:txBody>
      </p:sp>
      <p:graphicFrame>
        <p:nvGraphicFramePr>
          <p:cNvPr id="5" name="Content Placeholder 4">
            <a:extLst>
              <a:ext uri="{FF2B5EF4-FFF2-40B4-BE49-F238E27FC236}">
                <a16:creationId xmlns:a16="http://schemas.microsoft.com/office/drawing/2014/main" id="{21A9F53C-BB4C-4DF3-B216-82BBF8A013C1}"/>
              </a:ext>
            </a:extLst>
          </p:cNvPr>
          <p:cNvGraphicFramePr>
            <a:graphicFrameLocks noGrp="1"/>
          </p:cNvGraphicFramePr>
          <p:nvPr>
            <p:ph idx="1"/>
            <p:extLst>
              <p:ext uri="{D42A27DB-BD31-4B8C-83A1-F6EECF244321}">
                <p14:modId xmlns:p14="http://schemas.microsoft.com/office/powerpoint/2010/main" val="162114879"/>
              </p:ext>
            </p:extLst>
          </p:nvPr>
        </p:nvGraphicFramePr>
        <p:xfrm>
          <a:off x="969818" y="2161308"/>
          <a:ext cx="10113819" cy="3574474"/>
        </p:xfrm>
        <a:graphic>
          <a:graphicData uri="http://schemas.openxmlformats.org/drawingml/2006/table">
            <a:tbl>
              <a:tblPr firstRow="1" bandRow="1">
                <a:tableStyleId>{5C22544A-7EE6-4342-B048-85BDC9FD1C3A}</a:tableStyleId>
              </a:tblPr>
              <a:tblGrid>
                <a:gridCol w="3371273">
                  <a:extLst>
                    <a:ext uri="{9D8B030D-6E8A-4147-A177-3AD203B41FA5}">
                      <a16:colId xmlns:a16="http://schemas.microsoft.com/office/drawing/2014/main" val="3795334988"/>
                    </a:ext>
                  </a:extLst>
                </a:gridCol>
                <a:gridCol w="3371273">
                  <a:extLst>
                    <a:ext uri="{9D8B030D-6E8A-4147-A177-3AD203B41FA5}">
                      <a16:colId xmlns:a16="http://schemas.microsoft.com/office/drawing/2014/main" val="4147517106"/>
                    </a:ext>
                  </a:extLst>
                </a:gridCol>
                <a:gridCol w="3371273">
                  <a:extLst>
                    <a:ext uri="{9D8B030D-6E8A-4147-A177-3AD203B41FA5}">
                      <a16:colId xmlns:a16="http://schemas.microsoft.com/office/drawing/2014/main" val="4089629033"/>
                    </a:ext>
                  </a:extLst>
                </a:gridCol>
              </a:tblGrid>
              <a:tr h="1787237">
                <a:tc>
                  <a:txBody>
                    <a:bodyPr/>
                    <a:lstStyle/>
                    <a:p>
                      <a:r>
                        <a:rPr lang="en-US" sz="3600" dirty="0"/>
                        <a:t>Personal </a:t>
                      </a:r>
                    </a:p>
                    <a:p>
                      <a:r>
                        <a:rPr lang="en-US" sz="3600" dirty="0"/>
                        <a:t>Competence</a:t>
                      </a:r>
                    </a:p>
                  </a:txBody>
                  <a:tcPr/>
                </a:tc>
                <a:tc>
                  <a:txBody>
                    <a:bodyPr/>
                    <a:lstStyle/>
                    <a:p>
                      <a:r>
                        <a:rPr lang="en-US" sz="3600" dirty="0"/>
                        <a:t>Self-awareness</a:t>
                      </a:r>
                    </a:p>
                  </a:txBody>
                  <a:tcPr/>
                </a:tc>
                <a:tc>
                  <a:txBody>
                    <a:bodyPr/>
                    <a:lstStyle/>
                    <a:p>
                      <a:r>
                        <a:rPr lang="en-US" sz="3600" dirty="0"/>
                        <a:t>Self-management</a:t>
                      </a:r>
                    </a:p>
                  </a:txBody>
                  <a:tcPr/>
                </a:tc>
                <a:extLst>
                  <a:ext uri="{0D108BD9-81ED-4DB2-BD59-A6C34878D82A}">
                    <a16:rowId xmlns:a16="http://schemas.microsoft.com/office/drawing/2014/main" val="1278643638"/>
                  </a:ext>
                </a:extLst>
              </a:tr>
              <a:tr h="1787237">
                <a:tc>
                  <a:txBody>
                    <a:bodyPr/>
                    <a:lstStyle/>
                    <a:p>
                      <a:r>
                        <a:rPr lang="en-US" sz="3600" dirty="0"/>
                        <a:t>Social Competence</a:t>
                      </a:r>
                    </a:p>
                  </a:txBody>
                  <a:tcPr/>
                </a:tc>
                <a:tc>
                  <a:txBody>
                    <a:bodyPr/>
                    <a:lstStyle/>
                    <a:p>
                      <a:r>
                        <a:rPr lang="en-US" sz="3600" dirty="0"/>
                        <a:t>Social awareness</a:t>
                      </a:r>
                    </a:p>
                  </a:txBody>
                  <a:tcPr/>
                </a:tc>
                <a:tc>
                  <a:txBody>
                    <a:bodyPr/>
                    <a:lstStyle/>
                    <a:p>
                      <a:r>
                        <a:rPr lang="en-US" sz="3600" dirty="0"/>
                        <a:t>Relationship management</a:t>
                      </a:r>
                    </a:p>
                  </a:txBody>
                  <a:tcPr/>
                </a:tc>
                <a:extLst>
                  <a:ext uri="{0D108BD9-81ED-4DB2-BD59-A6C34878D82A}">
                    <a16:rowId xmlns:a16="http://schemas.microsoft.com/office/drawing/2014/main" val="3058402542"/>
                  </a:ext>
                </a:extLst>
              </a:tr>
            </a:tbl>
          </a:graphicData>
        </a:graphic>
      </p:graphicFrame>
      <p:sp>
        <p:nvSpPr>
          <p:cNvPr id="4" name="Slide Number Placeholder 3">
            <a:extLst>
              <a:ext uri="{FF2B5EF4-FFF2-40B4-BE49-F238E27FC236}">
                <a16:creationId xmlns:a16="http://schemas.microsoft.com/office/drawing/2014/main" id="{2D260A4B-4066-4C0A-A06D-B4F4BA20E623}"/>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912736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89EF-46C7-4554-934A-9CE3621075A1}"/>
              </a:ext>
            </a:extLst>
          </p:cNvPr>
          <p:cNvSpPr>
            <a:spLocks noGrp="1"/>
          </p:cNvSpPr>
          <p:nvPr>
            <p:ph type="title"/>
          </p:nvPr>
        </p:nvSpPr>
        <p:spPr/>
        <p:txBody>
          <a:bodyPr/>
          <a:lstStyle/>
          <a:p>
            <a:pPr algn="ctr"/>
            <a:r>
              <a:rPr lang="en-US" dirty="0"/>
              <a:t>What people with a strong sense of self-awareness look like</a:t>
            </a:r>
          </a:p>
        </p:txBody>
      </p:sp>
      <p:sp>
        <p:nvSpPr>
          <p:cNvPr id="3" name="Content Placeholder 2">
            <a:extLst>
              <a:ext uri="{FF2B5EF4-FFF2-40B4-BE49-F238E27FC236}">
                <a16:creationId xmlns:a16="http://schemas.microsoft.com/office/drawing/2014/main" id="{E2B50914-A5B9-4BE8-9C0C-FF9160951133}"/>
              </a:ext>
            </a:extLst>
          </p:cNvPr>
          <p:cNvSpPr>
            <a:spLocks noGrp="1"/>
          </p:cNvSpPr>
          <p:nvPr>
            <p:ph idx="1"/>
          </p:nvPr>
        </p:nvSpPr>
        <p:spPr/>
        <p:txBody>
          <a:bodyPr>
            <a:normAutofit/>
          </a:bodyPr>
          <a:lstStyle/>
          <a:p>
            <a:r>
              <a:rPr lang="en-US" sz="3200" dirty="0"/>
              <a:t>  Can perceive emotions immediately</a:t>
            </a:r>
          </a:p>
          <a:p>
            <a:r>
              <a:rPr lang="en-US" sz="3200" dirty="0"/>
              <a:t>  Understand behavioral tendencies</a:t>
            </a:r>
          </a:p>
          <a:p>
            <a:r>
              <a:rPr lang="en-US" sz="3200" dirty="0"/>
              <a:t>  Know what they do well</a:t>
            </a:r>
          </a:p>
          <a:p>
            <a:r>
              <a:rPr lang="en-US" sz="3200" dirty="0"/>
              <a:t>  Know what satisfies them</a:t>
            </a:r>
          </a:p>
          <a:p>
            <a:r>
              <a:rPr lang="en-US" sz="3200" dirty="0"/>
              <a:t>  Know what annoys them</a:t>
            </a:r>
          </a:p>
          <a:p>
            <a:r>
              <a:rPr lang="en-US" sz="3200" dirty="0"/>
              <a:t>  Helps them make correct choices</a:t>
            </a:r>
          </a:p>
        </p:txBody>
      </p:sp>
      <p:sp>
        <p:nvSpPr>
          <p:cNvPr id="4" name="Slide Number Placeholder 3">
            <a:extLst>
              <a:ext uri="{FF2B5EF4-FFF2-40B4-BE49-F238E27FC236}">
                <a16:creationId xmlns:a16="http://schemas.microsoft.com/office/drawing/2014/main" id="{78BEF5E4-9C2A-41AD-BA76-CADC86F6F3DC}"/>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996645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1457-5033-4C4C-92C3-7BC10ACE2808}"/>
              </a:ext>
            </a:extLst>
          </p:cNvPr>
          <p:cNvSpPr>
            <a:spLocks noGrp="1"/>
          </p:cNvSpPr>
          <p:nvPr>
            <p:ph type="title"/>
          </p:nvPr>
        </p:nvSpPr>
        <p:spPr>
          <a:xfrm>
            <a:off x="1955616" y="707779"/>
            <a:ext cx="8911687" cy="1280890"/>
          </a:xfrm>
        </p:spPr>
        <p:txBody>
          <a:bodyPr>
            <a:normAutofit fontScale="90000"/>
          </a:bodyPr>
          <a:lstStyle/>
          <a:p>
            <a:pPr algn="ctr"/>
            <a:r>
              <a:rPr lang="en-US" b="1" dirty="0"/>
              <a:t>HINT: </a:t>
            </a:r>
            <a:r>
              <a:rPr lang="en-US" dirty="0"/>
              <a:t>EI is an element of </a:t>
            </a:r>
            <a:br>
              <a:rPr lang="en-US" dirty="0"/>
            </a:br>
            <a:r>
              <a:rPr lang="en-US" dirty="0"/>
              <a:t>your final project presentation</a:t>
            </a:r>
          </a:p>
        </p:txBody>
      </p:sp>
      <p:sp>
        <p:nvSpPr>
          <p:cNvPr id="3" name="Content Placeholder 2">
            <a:extLst>
              <a:ext uri="{FF2B5EF4-FFF2-40B4-BE49-F238E27FC236}">
                <a16:creationId xmlns:a16="http://schemas.microsoft.com/office/drawing/2014/main" id="{56AF279E-F832-4A8D-B11B-B428A157C862}"/>
              </a:ext>
            </a:extLst>
          </p:cNvPr>
          <p:cNvSpPr>
            <a:spLocks noGrp="1"/>
          </p:cNvSpPr>
          <p:nvPr>
            <p:ph idx="1"/>
          </p:nvPr>
        </p:nvSpPr>
        <p:spPr>
          <a:xfrm>
            <a:off x="987552" y="2433797"/>
            <a:ext cx="10517060" cy="3477425"/>
          </a:xfrm>
        </p:spPr>
        <p:txBody>
          <a:bodyPr>
            <a:normAutofit/>
          </a:bodyPr>
          <a:lstStyle/>
          <a:p>
            <a:r>
              <a:rPr lang="en-US" sz="3200" dirty="0"/>
              <a:t>Remember  what you read</a:t>
            </a:r>
          </a:p>
          <a:p>
            <a:r>
              <a:rPr lang="en-US" sz="3200" dirty="0"/>
              <a:t>Be aware of your own and your team mates EI during this week</a:t>
            </a:r>
          </a:p>
          <a:p>
            <a:r>
              <a:rPr lang="en-US" sz="3200" dirty="0"/>
              <a:t>Include an EI assessment of your team in your final presentation on Day 7</a:t>
            </a:r>
          </a:p>
        </p:txBody>
      </p:sp>
      <p:sp>
        <p:nvSpPr>
          <p:cNvPr id="4" name="Slide Number Placeholder 3">
            <a:extLst>
              <a:ext uri="{FF2B5EF4-FFF2-40B4-BE49-F238E27FC236}">
                <a16:creationId xmlns:a16="http://schemas.microsoft.com/office/drawing/2014/main" id="{6994D608-998A-4C71-BB21-2C6A7978CBFA}"/>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597302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7647-09E3-483A-8FBA-8AA49B286163}"/>
              </a:ext>
            </a:extLst>
          </p:cNvPr>
          <p:cNvSpPr>
            <a:spLocks noGrp="1"/>
          </p:cNvSpPr>
          <p:nvPr>
            <p:ph type="title"/>
          </p:nvPr>
        </p:nvSpPr>
        <p:spPr/>
        <p:txBody>
          <a:bodyPr>
            <a:normAutofit/>
          </a:bodyPr>
          <a:lstStyle/>
          <a:p>
            <a:pPr algn="ctr"/>
            <a:r>
              <a:rPr lang="en-US" dirty="0"/>
              <a:t>Discuss your EI assessment results with someone you trust in this room</a:t>
            </a:r>
          </a:p>
        </p:txBody>
      </p:sp>
      <p:sp>
        <p:nvSpPr>
          <p:cNvPr id="3" name="Content Placeholder 2">
            <a:extLst>
              <a:ext uri="{FF2B5EF4-FFF2-40B4-BE49-F238E27FC236}">
                <a16:creationId xmlns:a16="http://schemas.microsoft.com/office/drawing/2014/main" id="{9EE10BFA-1E8C-48D0-A42C-6E8B5689A207}"/>
              </a:ext>
            </a:extLst>
          </p:cNvPr>
          <p:cNvSpPr>
            <a:spLocks noGrp="1"/>
          </p:cNvSpPr>
          <p:nvPr>
            <p:ph idx="1"/>
          </p:nvPr>
        </p:nvSpPr>
        <p:spPr>
          <a:xfrm>
            <a:off x="1170432" y="2133600"/>
            <a:ext cx="10334180" cy="3777622"/>
          </a:xfrm>
        </p:spPr>
        <p:txBody>
          <a:bodyPr>
            <a:noAutofit/>
          </a:bodyPr>
          <a:lstStyle/>
          <a:p>
            <a:r>
              <a:rPr lang="en-US" sz="3200" dirty="0">
                <a:latin typeface="Calibri" panose="020F0502020204030204" pitchFamily="34" charset="0"/>
                <a:cs typeface="Calibri" panose="020F0502020204030204" pitchFamily="34" charset="0"/>
              </a:rPr>
              <a:t> Pair up with one or two people you trust in this room</a:t>
            </a:r>
          </a:p>
          <a:p>
            <a:r>
              <a:rPr lang="en-US" sz="3200" dirty="0">
                <a:latin typeface="Calibri" panose="020F0502020204030204" pitchFamily="34" charset="0"/>
                <a:cs typeface="Calibri" panose="020F0502020204030204" pitchFamily="34" charset="0"/>
              </a:rPr>
              <a:t> Talk about your EI assessment results</a:t>
            </a:r>
          </a:p>
          <a:p>
            <a:pPr lvl="1"/>
            <a:r>
              <a:rPr lang="en-US" sz="3200" dirty="0">
                <a:latin typeface="Calibri" panose="020F0502020204030204" pitchFamily="34" charset="0"/>
                <a:cs typeface="Calibri" panose="020F0502020204030204" pitchFamily="34" charset="0"/>
              </a:rPr>
              <a:t> Did anything surprise you?</a:t>
            </a:r>
          </a:p>
          <a:p>
            <a:pPr lvl="1"/>
            <a:r>
              <a:rPr lang="en-US" sz="3200" dirty="0">
                <a:latin typeface="Calibri" panose="020F0502020204030204" pitchFamily="34" charset="0"/>
                <a:cs typeface="Calibri" panose="020F0502020204030204" pitchFamily="34" charset="0"/>
              </a:rPr>
              <a:t> How might you be able to use this new insight?</a:t>
            </a:r>
          </a:p>
          <a:p>
            <a:pPr lvl="1"/>
            <a:r>
              <a:rPr lang="en-US" sz="3200" dirty="0">
                <a:latin typeface="Calibri" panose="020F0502020204030204" pitchFamily="34" charset="0"/>
                <a:cs typeface="Calibri" panose="020F0502020204030204" pitchFamily="34" charset="0"/>
              </a:rPr>
              <a:t> How could EI play a part in team functionality?</a:t>
            </a:r>
          </a:p>
        </p:txBody>
      </p:sp>
      <p:sp>
        <p:nvSpPr>
          <p:cNvPr id="4" name="Slide Number Placeholder 3">
            <a:extLst>
              <a:ext uri="{FF2B5EF4-FFF2-40B4-BE49-F238E27FC236}">
                <a16:creationId xmlns:a16="http://schemas.microsoft.com/office/drawing/2014/main" id="{20189ED0-4F69-40E2-A1B2-A8208F1F109F}"/>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882634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C186-5AC6-4A11-836F-2DF12772E8C7}"/>
              </a:ext>
            </a:extLst>
          </p:cNvPr>
          <p:cNvSpPr>
            <a:spLocks noGrp="1"/>
          </p:cNvSpPr>
          <p:nvPr>
            <p:ph type="title"/>
          </p:nvPr>
        </p:nvSpPr>
        <p:spPr/>
        <p:txBody>
          <a:bodyPr/>
          <a:lstStyle/>
          <a:p>
            <a:pPr algn="ctr"/>
            <a:r>
              <a:rPr lang="en-US" dirty="0"/>
              <a:t>Project Planning Tools</a:t>
            </a:r>
          </a:p>
        </p:txBody>
      </p:sp>
      <p:sp>
        <p:nvSpPr>
          <p:cNvPr id="3" name="Content Placeholder 2">
            <a:extLst>
              <a:ext uri="{FF2B5EF4-FFF2-40B4-BE49-F238E27FC236}">
                <a16:creationId xmlns:a16="http://schemas.microsoft.com/office/drawing/2014/main" id="{C933EBE6-815E-45BB-A5ED-2E5D5638A4AB}"/>
              </a:ext>
            </a:extLst>
          </p:cNvPr>
          <p:cNvSpPr>
            <a:spLocks noGrp="1"/>
          </p:cNvSpPr>
          <p:nvPr>
            <p:ph idx="1"/>
          </p:nvPr>
        </p:nvSpPr>
        <p:spPr>
          <a:xfrm>
            <a:off x="838200" y="2017025"/>
            <a:ext cx="10515600" cy="4351338"/>
          </a:xfrm>
        </p:spPr>
        <p:txBody>
          <a:bodyPr>
            <a:normAutofit/>
          </a:bodyPr>
          <a:lstStyle/>
          <a:p>
            <a:pPr marL="273050" indent="-273050"/>
            <a:r>
              <a:rPr lang="en-US" sz="3200" dirty="0">
                <a:latin typeface="Calibri" panose="020F0502020204030204" pitchFamily="34" charset="0"/>
                <a:cs typeface="Calibri" panose="020F0502020204030204" pitchFamily="34" charset="0"/>
              </a:rPr>
              <a:t>Risk Management Plan</a:t>
            </a:r>
          </a:p>
          <a:p>
            <a:pPr marL="273050" indent="-273050"/>
            <a:r>
              <a:rPr lang="en-US" sz="3200" dirty="0">
                <a:latin typeface="Calibri" panose="020F0502020204030204" pitchFamily="34" charset="0"/>
                <a:cs typeface="Calibri" panose="020F0502020204030204" pitchFamily="34" charset="0"/>
              </a:rPr>
              <a:t>Project Schedule</a:t>
            </a:r>
          </a:p>
          <a:p>
            <a:pPr marL="273050" indent="-273050"/>
            <a:r>
              <a:rPr lang="en-US" sz="3200" dirty="0">
                <a:latin typeface="Calibri" panose="020F0502020204030204" pitchFamily="34" charset="0"/>
                <a:cs typeface="Calibri" panose="020F0502020204030204" pitchFamily="34" charset="0"/>
              </a:rPr>
              <a:t>Project Communication Plan</a:t>
            </a:r>
          </a:p>
        </p:txBody>
      </p:sp>
      <p:sp>
        <p:nvSpPr>
          <p:cNvPr id="4" name="Slide Number Placeholder 3">
            <a:extLst>
              <a:ext uri="{FF2B5EF4-FFF2-40B4-BE49-F238E27FC236}">
                <a16:creationId xmlns:a16="http://schemas.microsoft.com/office/drawing/2014/main" id="{B60AAE35-E693-46F5-B572-0582A214A46B}"/>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92044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7BF-D4A6-4B67-B2E9-CD42086EDCD8}"/>
              </a:ext>
            </a:extLst>
          </p:cNvPr>
          <p:cNvSpPr>
            <a:spLocks noGrp="1"/>
          </p:cNvSpPr>
          <p:nvPr>
            <p:ph type="title"/>
          </p:nvPr>
        </p:nvSpPr>
        <p:spPr>
          <a:xfrm>
            <a:off x="1301411" y="630147"/>
            <a:ext cx="9949543" cy="1828145"/>
          </a:xfrm>
        </p:spPr>
        <p:txBody>
          <a:bodyPr>
            <a:normAutofit fontScale="90000"/>
          </a:bodyPr>
          <a:lstStyle/>
          <a:p>
            <a:pPr algn="ctr"/>
            <a:r>
              <a:rPr lang="en-US" dirty="0"/>
              <a:t>A plan is to a project as a roadmap is to a group on a trip … it tells you how to get to your destination</a:t>
            </a:r>
          </a:p>
        </p:txBody>
      </p:sp>
      <p:sp>
        <p:nvSpPr>
          <p:cNvPr id="3" name="Content Placeholder 2">
            <a:extLst>
              <a:ext uri="{FF2B5EF4-FFF2-40B4-BE49-F238E27FC236}">
                <a16:creationId xmlns:a16="http://schemas.microsoft.com/office/drawing/2014/main" id="{97B2644F-82C4-4960-8FCB-E74C4042AADE}"/>
              </a:ext>
            </a:extLst>
          </p:cNvPr>
          <p:cNvSpPr>
            <a:spLocks noGrp="1"/>
          </p:cNvSpPr>
          <p:nvPr>
            <p:ph idx="1"/>
          </p:nvPr>
        </p:nvSpPr>
        <p:spPr>
          <a:xfrm>
            <a:off x="1555069" y="2680856"/>
            <a:ext cx="9949543" cy="3230367"/>
          </a:xfrm>
        </p:spPr>
        <p:txBody>
          <a:bodyPr>
            <a:normAutofit/>
          </a:bodyPr>
          <a:lstStyle/>
          <a:p>
            <a:r>
              <a:rPr lang="en-US" sz="3200" dirty="0">
                <a:latin typeface="Calibri" panose="020F0502020204030204" pitchFamily="34" charset="0"/>
                <a:cs typeface="Calibri" panose="020F0502020204030204" pitchFamily="34" charset="0"/>
              </a:rPr>
              <a:t> Having a risk management plan prepares a team</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for Murphy’s Law</a:t>
            </a:r>
          </a:p>
          <a:p>
            <a:r>
              <a:rPr lang="en-US" sz="3200" dirty="0">
                <a:latin typeface="Calibri" panose="020F0502020204030204" pitchFamily="34" charset="0"/>
                <a:cs typeface="Calibri" panose="020F0502020204030204" pitchFamily="34" charset="0"/>
              </a:rPr>
              <a:t> “If anything can go wrong, it will”</a:t>
            </a:r>
          </a:p>
          <a:p>
            <a:r>
              <a:rPr lang="en-US" sz="3200" dirty="0">
                <a:latin typeface="Calibri" panose="020F0502020204030204" pitchFamily="34" charset="0"/>
                <a:cs typeface="Calibri" panose="020F0502020204030204" pitchFamily="34" charset="0"/>
              </a:rPr>
              <a:t>  A risk management plan will help you move</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smoothly and quickly </a:t>
            </a:r>
            <a:r>
              <a:rPr lang="en-US" sz="3200" b="1" dirty="0">
                <a:latin typeface="Calibri" panose="020F0502020204030204" pitchFamily="34" charset="0"/>
                <a:cs typeface="Calibri" panose="020F0502020204030204" pitchFamily="34" charset="0"/>
              </a:rPr>
              <a:t>if</a:t>
            </a:r>
            <a:r>
              <a:rPr lang="en-US" sz="3200" dirty="0">
                <a:latin typeface="Calibri" panose="020F0502020204030204" pitchFamily="34" charset="0"/>
                <a:cs typeface="Calibri" panose="020F0502020204030204" pitchFamily="34" charset="0"/>
              </a:rPr>
              <a:t> a risk becomes reality</a:t>
            </a:r>
          </a:p>
        </p:txBody>
      </p:sp>
      <p:sp>
        <p:nvSpPr>
          <p:cNvPr id="4" name="Slide Number Placeholder 3">
            <a:extLst>
              <a:ext uri="{FF2B5EF4-FFF2-40B4-BE49-F238E27FC236}">
                <a16:creationId xmlns:a16="http://schemas.microsoft.com/office/drawing/2014/main" id="{F74D9FD5-73D9-49EE-AAD7-9B46B60BFB4B}"/>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75865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9787-6B57-4FEB-AF2A-F8368A77C39C}"/>
              </a:ext>
            </a:extLst>
          </p:cNvPr>
          <p:cNvSpPr>
            <a:spLocks noGrp="1"/>
          </p:cNvSpPr>
          <p:nvPr>
            <p:ph type="title"/>
          </p:nvPr>
        </p:nvSpPr>
        <p:spPr/>
        <p:txBody>
          <a:bodyPr>
            <a:normAutofit/>
          </a:bodyPr>
          <a:lstStyle/>
          <a:p>
            <a:pPr algn="ctr"/>
            <a:r>
              <a:rPr lang="en-US" dirty="0"/>
              <a:t>Risk Management Plan Step 1:</a:t>
            </a:r>
            <a:br>
              <a:rPr lang="en-US" dirty="0"/>
            </a:br>
            <a:r>
              <a:rPr lang="en-US" dirty="0"/>
              <a:t>Brainstorm a list of possible problems</a:t>
            </a:r>
          </a:p>
        </p:txBody>
      </p:sp>
      <p:sp>
        <p:nvSpPr>
          <p:cNvPr id="3" name="Slide Number Placeholder 2">
            <a:extLst>
              <a:ext uri="{FF2B5EF4-FFF2-40B4-BE49-F238E27FC236}">
                <a16:creationId xmlns:a16="http://schemas.microsoft.com/office/drawing/2014/main" id="{67B56D4D-8ACA-43B2-B2C2-87DBA9F013DA}"/>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14" name="Picture 13">
            <a:extLst>
              <a:ext uri="{FF2B5EF4-FFF2-40B4-BE49-F238E27FC236}">
                <a16:creationId xmlns:a16="http://schemas.microsoft.com/office/drawing/2014/main" id="{04C0AC3E-DE0B-4568-B7E0-180615E186F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59662" y="2526722"/>
            <a:ext cx="1804555" cy="1804555"/>
          </a:xfrm>
          <a:prstGeom prst="rect">
            <a:avLst/>
          </a:prstGeom>
        </p:spPr>
      </p:pic>
      <p:pic>
        <p:nvPicPr>
          <p:cNvPr id="16" name="Picture 15">
            <a:extLst>
              <a:ext uri="{FF2B5EF4-FFF2-40B4-BE49-F238E27FC236}">
                <a16:creationId xmlns:a16="http://schemas.microsoft.com/office/drawing/2014/main" id="{7A7EF1F3-32BA-4FBA-9BAE-CC88D97386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941958">
            <a:off x="6351028" y="3495390"/>
            <a:ext cx="1804555" cy="2253871"/>
          </a:xfrm>
          <a:prstGeom prst="rect">
            <a:avLst/>
          </a:prstGeom>
        </p:spPr>
      </p:pic>
      <p:pic>
        <p:nvPicPr>
          <p:cNvPr id="17" name="Picture 16">
            <a:extLst>
              <a:ext uri="{FF2B5EF4-FFF2-40B4-BE49-F238E27FC236}">
                <a16:creationId xmlns:a16="http://schemas.microsoft.com/office/drawing/2014/main" id="{13594132-8CBD-4B9D-A390-AE8FEB692A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1926739">
            <a:off x="3155410" y="3334969"/>
            <a:ext cx="1804555" cy="1804555"/>
          </a:xfrm>
          <a:prstGeom prst="rect">
            <a:avLst/>
          </a:prstGeom>
        </p:spPr>
      </p:pic>
    </p:spTree>
    <p:extLst>
      <p:ext uri="{BB962C8B-B14F-4D97-AF65-F5344CB8AC3E}">
        <p14:creationId xmlns:p14="http://schemas.microsoft.com/office/powerpoint/2010/main" val="3168073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9787-6B57-4FEB-AF2A-F8368A77C39C}"/>
              </a:ext>
            </a:extLst>
          </p:cNvPr>
          <p:cNvSpPr>
            <a:spLocks noGrp="1"/>
          </p:cNvSpPr>
          <p:nvPr>
            <p:ph type="title"/>
          </p:nvPr>
        </p:nvSpPr>
        <p:spPr/>
        <p:txBody>
          <a:bodyPr>
            <a:normAutofit/>
          </a:bodyPr>
          <a:lstStyle/>
          <a:p>
            <a:pPr algn="ctr"/>
            <a:r>
              <a:rPr lang="en-US" dirty="0"/>
              <a:t>Risk Management Plan Step 1:</a:t>
            </a:r>
            <a:br>
              <a:rPr lang="en-US" dirty="0"/>
            </a:br>
            <a:r>
              <a:rPr lang="en-US" dirty="0"/>
              <a:t>Brainstorm a list of possible problems</a:t>
            </a:r>
          </a:p>
        </p:txBody>
      </p:sp>
      <p:pic>
        <p:nvPicPr>
          <p:cNvPr id="5" name="Content Placeholder 4" descr="A view of a city at night&#10;&#10;Description generated with high confidence">
            <a:extLst>
              <a:ext uri="{FF2B5EF4-FFF2-40B4-BE49-F238E27FC236}">
                <a16:creationId xmlns:a16="http://schemas.microsoft.com/office/drawing/2014/main" id="{DABD70D1-2578-4418-BC39-91911C4D453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8408772" y="2084767"/>
            <a:ext cx="3413197" cy="2304849"/>
          </a:xfrm>
        </p:spPr>
      </p:pic>
      <p:sp>
        <p:nvSpPr>
          <p:cNvPr id="3" name="Slide Number Placeholder 2">
            <a:extLst>
              <a:ext uri="{FF2B5EF4-FFF2-40B4-BE49-F238E27FC236}">
                <a16:creationId xmlns:a16="http://schemas.microsoft.com/office/drawing/2014/main" id="{67B56D4D-8ACA-43B2-B2C2-87DBA9F013DA}"/>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8" name="Picture 7" descr="A drawing of a cartoon character&#10;&#10;Description generated with high confidence">
            <a:extLst>
              <a:ext uri="{FF2B5EF4-FFF2-40B4-BE49-F238E27FC236}">
                <a16:creationId xmlns:a16="http://schemas.microsoft.com/office/drawing/2014/main" id="{D34BFE9D-584B-4576-8FEA-03198C77A90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336708" y="3812991"/>
            <a:ext cx="2493819" cy="2776519"/>
          </a:xfrm>
          <a:prstGeom prst="rect">
            <a:avLst/>
          </a:prstGeom>
        </p:spPr>
      </p:pic>
      <p:pic>
        <p:nvPicPr>
          <p:cNvPr id="11" name="Picture 10" descr="A close up of an animal&#10;&#10;Description generated with high confidence">
            <a:extLst>
              <a:ext uri="{FF2B5EF4-FFF2-40B4-BE49-F238E27FC236}">
                <a16:creationId xmlns:a16="http://schemas.microsoft.com/office/drawing/2014/main" id="{37835FE5-7B1F-4B27-9417-F5CE4732B4B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583461" y="2008365"/>
            <a:ext cx="3175000" cy="2381250"/>
          </a:xfrm>
          <a:prstGeom prst="rect">
            <a:avLst/>
          </a:prstGeom>
        </p:spPr>
      </p:pic>
      <p:pic>
        <p:nvPicPr>
          <p:cNvPr id="14" name="Picture 13">
            <a:extLst>
              <a:ext uri="{FF2B5EF4-FFF2-40B4-BE49-F238E27FC236}">
                <a16:creationId xmlns:a16="http://schemas.microsoft.com/office/drawing/2014/main" id="{04C0AC3E-DE0B-4568-B7E0-180615E186F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206346" y="4569381"/>
            <a:ext cx="1804555" cy="1804555"/>
          </a:xfrm>
          <a:prstGeom prst="rect">
            <a:avLst/>
          </a:prstGeom>
        </p:spPr>
      </p:pic>
      <p:pic>
        <p:nvPicPr>
          <p:cNvPr id="16" name="Picture 15">
            <a:extLst>
              <a:ext uri="{FF2B5EF4-FFF2-40B4-BE49-F238E27FC236}">
                <a16:creationId xmlns:a16="http://schemas.microsoft.com/office/drawing/2014/main" id="{7A7EF1F3-32BA-4FBA-9BAE-CC88D97386F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rot="20941958">
            <a:off x="5681339" y="1900957"/>
            <a:ext cx="1804555" cy="1804555"/>
          </a:xfrm>
          <a:prstGeom prst="rect">
            <a:avLst/>
          </a:prstGeom>
        </p:spPr>
      </p:pic>
      <p:pic>
        <p:nvPicPr>
          <p:cNvPr id="17" name="Picture 16">
            <a:extLst>
              <a:ext uri="{FF2B5EF4-FFF2-40B4-BE49-F238E27FC236}">
                <a16:creationId xmlns:a16="http://schemas.microsoft.com/office/drawing/2014/main" id="{13594132-8CBD-4B9D-A390-AE8FEB692A0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rot="11926739">
            <a:off x="2592927" y="4769967"/>
            <a:ext cx="1804555" cy="1804555"/>
          </a:xfrm>
          <a:prstGeom prst="rect">
            <a:avLst/>
          </a:prstGeom>
        </p:spPr>
      </p:pic>
    </p:spTree>
    <p:extLst>
      <p:ext uri="{BB962C8B-B14F-4D97-AF65-F5344CB8AC3E}">
        <p14:creationId xmlns:p14="http://schemas.microsoft.com/office/powerpoint/2010/main" val="407777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3FC6-E3DD-451D-AF23-BBE2066E4BC6}"/>
              </a:ext>
            </a:extLst>
          </p:cNvPr>
          <p:cNvSpPr>
            <a:spLocks noGrp="1"/>
          </p:cNvSpPr>
          <p:nvPr>
            <p:ph type="title"/>
          </p:nvPr>
        </p:nvSpPr>
        <p:spPr>
          <a:xfrm>
            <a:off x="838200" y="365125"/>
            <a:ext cx="9825681" cy="1859091"/>
          </a:xfrm>
        </p:spPr>
        <p:txBody>
          <a:bodyPr>
            <a:normAutofit fontScale="90000"/>
          </a:bodyPr>
          <a:lstStyle/>
          <a:p>
            <a:pPr algn="ctr"/>
            <a:r>
              <a:rPr lang="en-US" dirty="0">
                <a:latin typeface="+mn-lt"/>
                <a:cs typeface="Arial" panose="020B0604020202020204" pitchFamily="34" charset="0"/>
              </a:rPr>
              <a:t>Situational case</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“Cheap office furniture”</a:t>
            </a:r>
          </a:p>
        </p:txBody>
      </p:sp>
      <p:sp>
        <p:nvSpPr>
          <p:cNvPr id="3" name="Content Placeholder 2">
            <a:extLst>
              <a:ext uri="{FF2B5EF4-FFF2-40B4-BE49-F238E27FC236}">
                <a16:creationId xmlns:a16="http://schemas.microsoft.com/office/drawing/2014/main" id="{A536EBA0-7796-4A50-B3AC-06911578E975}"/>
              </a:ext>
            </a:extLst>
          </p:cNvPr>
          <p:cNvSpPr>
            <a:spLocks noGrp="1"/>
          </p:cNvSpPr>
          <p:nvPr>
            <p:ph idx="1"/>
          </p:nvPr>
        </p:nvSpPr>
        <p:spPr>
          <a:xfrm>
            <a:off x="591671" y="1845733"/>
            <a:ext cx="10838329" cy="4259231"/>
          </a:xfrm>
        </p:spPr>
        <p:txBody>
          <a:bodyPr>
            <a:normAutofit/>
          </a:bodyPr>
          <a:lstStyle/>
          <a:p>
            <a:pPr marL="0" indent="0">
              <a:buNone/>
            </a:pPr>
            <a:endParaRPr lang="en-US" sz="3600" dirty="0"/>
          </a:p>
          <a:p>
            <a:endParaRPr lang="en-US" dirty="0"/>
          </a:p>
        </p:txBody>
      </p:sp>
      <p:sp>
        <p:nvSpPr>
          <p:cNvPr id="4" name="Content Placeholder 2">
            <a:extLst>
              <a:ext uri="{FF2B5EF4-FFF2-40B4-BE49-F238E27FC236}">
                <a16:creationId xmlns:a16="http://schemas.microsoft.com/office/drawing/2014/main" id="{C933EBE6-815E-45BB-A5ED-2E5D5638A4AB}"/>
              </a:ext>
            </a:extLst>
          </p:cNvPr>
          <p:cNvSpPr txBox="1">
            <a:spLocks/>
          </p:cNvSpPr>
          <p:nvPr/>
        </p:nvSpPr>
        <p:spPr>
          <a:xfrm>
            <a:off x="838200" y="2506662"/>
            <a:ext cx="106906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Calibri" panose="020F0502020204030204" pitchFamily="34" charset="0"/>
                <a:cs typeface="Calibri" panose="020F0502020204030204" pitchFamily="34" charset="0"/>
              </a:rPr>
              <a:t>Scenario</a:t>
            </a:r>
          </a:p>
          <a:p>
            <a:pPr marL="0" indent="0">
              <a:buNone/>
            </a:pPr>
            <a:r>
              <a:rPr lang="en-US" sz="3200" dirty="0">
                <a:latin typeface="Calibri" panose="020F0502020204030204" pitchFamily="34" charset="0"/>
                <a:cs typeface="Calibri" panose="020F0502020204030204" pitchFamily="34" charset="0"/>
              </a:rPr>
              <a:t>Your company is expanding and for the new departments cheap office furniture is supposed to be procured. Since you have good relations with countries in Eastern Europe, you are asked to find nice desks and office chairs and – if you find suitable ones – order 150 each.</a:t>
            </a:r>
          </a:p>
          <a:p>
            <a:r>
              <a:rPr lang="en-US" sz="3200" i="1" dirty="0">
                <a:latin typeface="Calibri" panose="020F0502020204030204" pitchFamily="34" charset="0"/>
                <a:cs typeface="Calibri" panose="020F0502020204030204" pitchFamily="34" charset="0"/>
              </a:rPr>
              <a:t>What do you need to consider from a risk management point of view?</a:t>
            </a:r>
          </a:p>
        </p:txBody>
      </p:sp>
    </p:spTree>
    <p:extLst>
      <p:ext uri="{BB962C8B-B14F-4D97-AF65-F5344CB8AC3E}">
        <p14:creationId xmlns:p14="http://schemas.microsoft.com/office/powerpoint/2010/main" val="337659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descr="Image"/>
          <p:cNvPicPr>
            <a:picLocks noChangeAspect="1"/>
          </p:cNvPicPr>
          <p:nvPr/>
        </p:nvPicPr>
        <p:blipFill>
          <a:blip r:embed="rId3">
            <a:extLst/>
          </a:blip>
          <a:stretch>
            <a:fillRect/>
          </a:stretch>
        </p:blipFill>
        <p:spPr>
          <a:xfrm>
            <a:off x="-6564" y="-1233796"/>
            <a:ext cx="12205128" cy="8106392"/>
          </a:xfrm>
          <a:prstGeom prst="rect">
            <a:avLst/>
          </a:prstGeom>
          <a:ln w="12700">
            <a:miter lim="400000"/>
          </a:ln>
        </p:spPr>
      </p:pic>
    </p:spTree>
    <p:extLst>
      <p:ext uri="{BB962C8B-B14F-4D97-AF65-F5344CB8AC3E}">
        <p14:creationId xmlns:p14="http://schemas.microsoft.com/office/powerpoint/2010/main" val="27830577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6777-EFD9-424E-9960-87A7C534B54C}"/>
              </a:ext>
            </a:extLst>
          </p:cNvPr>
          <p:cNvSpPr>
            <a:spLocks noGrp="1"/>
          </p:cNvSpPr>
          <p:nvPr>
            <p:ph type="title"/>
          </p:nvPr>
        </p:nvSpPr>
        <p:spPr/>
        <p:txBody>
          <a:bodyPr>
            <a:normAutofit fontScale="90000"/>
          </a:bodyPr>
          <a:lstStyle/>
          <a:p>
            <a:pPr algn="ctr"/>
            <a:r>
              <a:rPr lang="en-US" dirty="0"/>
              <a:t>Risk Management Plan Step 2:</a:t>
            </a:r>
            <a:br>
              <a:rPr lang="en-US" dirty="0"/>
            </a:br>
            <a:r>
              <a:rPr lang="en-US" dirty="0"/>
              <a:t>Assess each risk factor</a:t>
            </a:r>
            <a:br>
              <a:rPr lang="en-US" dirty="0"/>
            </a:br>
            <a:endParaRPr lang="en-US" dirty="0"/>
          </a:p>
        </p:txBody>
      </p:sp>
      <p:sp>
        <p:nvSpPr>
          <p:cNvPr id="3" name="Content Placeholder 2">
            <a:extLst>
              <a:ext uri="{FF2B5EF4-FFF2-40B4-BE49-F238E27FC236}">
                <a16:creationId xmlns:a16="http://schemas.microsoft.com/office/drawing/2014/main" id="{AA2FBE80-5A81-4C6C-B0D7-40F197C1F4EA}"/>
              </a:ext>
            </a:extLst>
          </p:cNvPr>
          <p:cNvSpPr>
            <a:spLocks noGrp="1"/>
          </p:cNvSpPr>
          <p:nvPr>
            <p:ph idx="1"/>
          </p:nvPr>
        </p:nvSpPr>
        <p:spPr>
          <a:xfrm>
            <a:off x="1674810" y="1837034"/>
            <a:ext cx="8915400" cy="4516582"/>
          </a:xfrm>
        </p:spPr>
        <p:txBody>
          <a:bodyPr>
            <a:normAutofit/>
          </a:bodyPr>
          <a:lstStyle/>
          <a:p>
            <a:pPr marL="0" indent="0" algn="ctr">
              <a:buNone/>
            </a:pPr>
            <a:r>
              <a:rPr lang="en-US" sz="3200" b="1" dirty="0">
                <a:latin typeface="Calibri" panose="020F0502020204030204" pitchFamily="34" charset="0"/>
                <a:cs typeface="Calibri" panose="020F0502020204030204" pitchFamily="34" charset="0"/>
              </a:rPr>
              <a:t>Impact x Probability = Actual Risk</a:t>
            </a:r>
          </a:p>
          <a:p>
            <a:pPr marL="0" indent="0" algn="ctr">
              <a:buNone/>
            </a:pPr>
            <a:r>
              <a:rPr lang="en-US" sz="3200" b="1" dirty="0">
                <a:latin typeface="Calibri" panose="020F0502020204030204" pitchFamily="34" charset="0"/>
                <a:cs typeface="Calibri" panose="020F0502020204030204" pitchFamily="34" charset="0"/>
              </a:rPr>
              <a:t>Impact</a:t>
            </a:r>
          </a:p>
          <a:p>
            <a:pPr marL="0" indent="0">
              <a:buNone/>
            </a:pPr>
            <a:r>
              <a:rPr lang="en-US" sz="3200" dirty="0">
                <a:latin typeface="Calibri" panose="020F0502020204030204" pitchFamily="34" charset="0"/>
                <a:cs typeface="Calibri" panose="020F0502020204030204" pitchFamily="34" charset="0"/>
              </a:rPr>
              <a:t>   Worst-case scenario				 = 5</a:t>
            </a:r>
          </a:p>
          <a:p>
            <a:pPr marL="0" indent="0">
              <a:buNone/>
            </a:pPr>
            <a:r>
              <a:rPr lang="en-US" sz="3200" dirty="0">
                <a:latin typeface="Calibri" panose="020F0502020204030204" pitchFamily="34" charset="0"/>
                <a:cs typeface="Calibri" panose="020F0502020204030204" pitchFamily="34" charset="0"/>
              </a:rPr>
              <a:t>   Relatively important impact                  = 4</a:t>
            </a:r>
          </a:p>
          <a:p>
            <a:pPr marL="0" indent="0">
              <a:buNone/>
            </a:pPr>
            <a:r>
              <a:rPr lang="en-US" sz="3200" dirty="0">
                <a:latin typeface="Calibri" panose="020F0502020204030204" pitchFamily="34" charset="0"/>
                <a:cs typeface="Calibri" panose="020F0502020204030204" pitchFamily="34" charset="0"/>
              </a:rPr>
              <a:t>   Minimal impact	       			 = 2</a:t>
            </a:r>
          </a:p>
        </p:txBody>
      </p:sp>
      <p:sp>
        <p:nvSpPr>
          <p:cNvPr id="4" name="Slide Number Placeholder 3">
            <a:extLst>
              <a:ext uri="{FF2B5EF4-FFF2-40B4-BE49-F238E27FC236}">
                <a16:creationId xmlns:a16="http://schemas.microsoft.com/office/drawing/2014/main" id="{6B9FBE27-A932-4158-9EC5-BB00B949F8C5}"/>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954758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1CD1-279C-49A4-A77C-CC35C9029C53}"/>
              </a:ext>
            </a:extLst>
          </p:cNvPr>
          <p:cNvSpPr>
            <a:spLocks noGrp="1"/>
          </p:cNvSpPr>
          <p:nvPr>
            <p:ph type="title"/>
          </p:nvPr>
        </p:nvSpPr>
        <p:spPr/>
        <p:txBody>
          <a:bodyPr/>
          <a:lstStyle/>
          <a:p>
            <a:pPr algn="ctr"/>
            <a:r>
              <a:rPr lang="en-US" dirty="0"/>
              <a:t>Risk Management Step 3:  </a:t>
            </a:r>
            <a:br>
              <a:rPr lang="en-US" dirty="0"/>
            </a:br>
            <a:r>
              <a:rPr lang="en-US" dirty="0"/>
              <a:t>Assign a probability factor</a:t>
            </a:r>
          </a:p>
        </p:txBody>
      </p:sp>
      <p:sp>
        <p:nvSpPr>
          <p:cNvPr id="3" name="Content Placeholder 2">
            <a:extLst>
              <a:ext uri="{FF2B5EF4-FFF2-40B4-BE49-F238E27FC236}">
                <a16:creationId xmlns:a16="http://schemas.microsoft.com/office/drawing/2014/main" id="{AE20B0CB-74DA-4EFA-A241-C0DA2B9F4229}"/>
              </a:ext>
            </a:extLst>
          </p:cNvPr>
          <p:cNvSpPr>
            <a:spLocks noGrp="1"/>
          </p:cNvSpPr>
          <p:nvPr>
            <p:ph idx="1"/>
          </p:nvPr>
        </p:nvSpPr>
        <p:spPr/>
        <p:txBody>
          <a:bodyPr>
            <a:normAutofit/>
          </a:bodyPr>
          <a:lstStyle/>
          <a:p>
            <a:pPr marL="0" indent="0" algn="ctr">
              <a:buNone/>
            </a:pPr>
            <a:r>
              <a:rPr lang="en-US" sz="3200" b="1" dirty="0">
                <a:latin typeface="Calibri" panose="020F0502020204030204" pitchFamily="34" charset="0"/>
                <a:cs typeface="Calibri" panose="020F0502020204030204" pitchFamily="34" charset="0"/>
              </a:rPr>
              <a:t>Probability</a:t>
            </a:r>
          </a:p>
          <a:p>
            <a:pPr marL="0" indent="0">
              <a:buNone/>
            </a:pPr>
            <a:r>
              <a:rPr lang="en-US" sz="3200" dirty="0">
                <a:latin typeface="Calibri" panose="020F0502020204030204" pitchFamily="34" charset="0"/>
                <a:cs typeface="Calibri" panose="020F0502020204030204" pitchFamily="34" charset="0"/>
              </a:rPr>
              <a:t>  1 = slight possibility</a:t>
            </a:r>
          </a:p>
          <a:p>
            <a:pPr marL="0" indent="0">
              <a:buNone/>
            </a:pPr>
            <a:r>
              <a:rPr lang="en-US" sz="3200" dirty="0">
                <a:latin typeface="Calibri" panose="020F0502020204030204" pitchFamily="34" charset="0"/>
                <a:cs typeface="Calibri" panose="020F0502020204030204" pitchFamily="34" charset="0"/>
              </a:rPr>
              <a:t>  2 = it could happen</a:t>
            </a:r>
          </a:p>
          <a:p>
            <a:pPr marL="0" indent="0">
              <a:buNone/>
            </a:pPr>
            <a:r>
              <a:rPr lang="en-US" sz="3200" dirty="0">
                <a:latin typeface="Calibri" panose="020F0502020204030204" pitchFamily="34" charset="0"/>
                <a:cs typeface="Calibri" panose="020F0502020204030204" pitchFamily="34" charset="0"/>
              </a:rPr>
              <a:t>  3 = 50-50 chance it will happen</a:t>
            </a:r>
          </a:p>
          <a:p>
            <a:pPr marL="0" indent="0">
              <a:buNone/>
            </a:pPr>
            <a:r>
              <a:rPr lang="en-US" sz="3200" dirty="0">
                <a:latin typeface="Calibri" panose="020F0502020204030204" pitchFamily="34" charset="0"/>
                <a:cs typeface="Calibri" panose="020F0502020204030204" pitchFamily="34" charset="0"/>
              </a:rPr>
              <a:t>  4 = a greater than 50% chance it will happen</a:t>
            </a:r>
          </a:p>
          <a:p>
            <a:pPr marL="0" indent="0">
              <a:buNone/>
            </a:pPr>
            <a:r>
              <a:rPr lang="en-US" sz="3200" dirty="0">
                <a:latin typeface="Calibri" panose="020F0502020204030204" pitchFamily="34" charset="0"/>
                <a:cs typeface="Calibri" panose="020F0502020204030204" pitchFamily="34" charset="0"/>
              </a:rPr>
              <a:t>  5 = a high likelihood it will happen</a:t>
            </a:r>
          </a:p>
          <a:p>
            <a:pPr marL="0" indent="0">
              <a:buNone/>
            </a:pPr>
            <a:endParaRPr lang="en-US" dirty="0"/>
          </a:p>
        </p:txBody>
      </p:sp>
      <p:sp>
        <p:nvSpPr>
          <p:cNvPr id="4" name="Slide Number Placeholder 3">
            <a:extLst>
              <a:ext uri="{FF2B5EF4-FFF2-40B4-BE49-F238E27FC236}">
                <a16:creationId xmlns:a16="http://schemas.microsoft.com/office/drawing/2014/main" id="{20C7F5B4-B22F-48FA-9940-A60F41C4F74A}"/>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3654240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BF05-E913-465F-8C4D-BAEB308881FF}"/>
              </a:ext>
            </a:extLst>
          </p:cNvPr>
          <p:cNvSpPr>
            <a:spLocks noGrp="1"/>
          </p:cNvSpPr>
          <p:nvPr>
            <p:ph type="title"/>
          </p:nvPr>
        </p:nvSpPr>
        <p:spPr>
          <a:xfrm>
            <a:off x="2592927" y="277748"/>
            <a:ext cx="8911687" cy="1280890"/>
          </a:xfrm>
        </p:spPr>
        <p:txBody>
          <a:bodyPr>
            <a:normAutofit fontScale="90000"/>
          </a:bodyPr>
          <a:lstStyle/>
          <a:p>
            <a:pPr algn="ctr"/>
            <a:r>
              <a:rPr lang="en-US" dirty="0"/>
              <a:t>Risk Management Step 4:</a:t>
            </a:r>
            <a:br>
              <a:rPr lang="en-US" dirty="0"/>
            </a:br>
            <a:r>
              <a:rPr lang="en-US" dirty="0"/>
              <a:t>Create a risk matrix </a:t>
            </a:r>
          </a:p>
        </p:txBody>
      </p:sp>
      <p:graphicFrame>
        <p:nvGraphicFramePr>
          <p:cNvPr id="4" name="Content Placeholder 3">
            <a:extLst>
              <a:ext uri="{FF2B5EF4-FFF2-40B4-BE49-F238E27FC236}">
                <a16:creationId xmlns:a16="http://schemas.microsoft.com/office/drawing/2014/main" id="{077767EE-6268-474F-BE54-C81E249B2DED}"/>
              </a:ext>
            </a:extLst>
          </p:cNvPr>
          <p:cNvGraphicFramePr>
            <a:graphicFrameLocks noGrp="1"/>
          </p:cNvGraphicFramePr>
          <p:nvPr>
            <p:ph idx="1"/>
            <p:extLst>
              <p:ext uri="{D42A27DB-BD31-4B8C-83A1-F6EECF244321}">
                <p14:modId xmlns:p14="http://schemas.microsoft.com/office/powerpoint/2010/main" val="1639681064"/>
              </p:ext>
            </p:extLst>
          </p:nvPr>
        </p:nvGraphicFramePr>
        <p:xfrm>
          <a:off x="166255" y="1558638"/>
          <a:ext cx="12025744" cy="5807824"/>
        </p:xfrm>
        <a:graphic>
          <a:graphicData uri="http://schemas.openxmlformats.org/drawingml/2006/table">
            <a:tbl>
              <a:tblPr firstRow="1" bandRow="1">
                <a:tableStyleId>{5C22544A-7EE6-4342-B048-85BDC9FD1C3A}</a:tableStyleId>
              </a:tblPr>
              <a:tblGrid>
                <a:gridCol w="3006436">
                  <a:extLst>
                    <a:ext uri="{9D8B030D-6E8A-4147-A177-3AD203B41FA5}">
                      <a16:colId xmlns:a16="http://schemas.microsoft.com/office/drawing/2014/main" val="4029713886"/>
                    </a:ext>
                  </a:extLst>
                </a:gridCol>
                <a:gridCol w="3006436">
                  <a:extLst>
                    <a:ext uri="{9D8B030D-6E8A-4147-A177-3AD203B41FA5}">
                      <a16:colId xmlns:a16="http://schemas.microsoft.com/office/drawing/2014/main" val="3598047726"/>
                    </a:ext>
                  </a:extLst>
                </a:gridCol>
                <a:gridCol w="3006436">
                  <a:extLst>
                    <a:ext uri="{9D8B030D-6E8A-4147-A177-3AD203B41FA5}">
                      <a16:colId xmlns:a16="http://schemas.microsoft.com/office/drawing/2014/main" val="3149721653"/>
                    </a:ext>
                  </a:extLst>
                </a:gridCol>
                <a:gridCol w="3006436">
                  <a:extLst>
                    <a:ext uri="{9D8B030D-6E8A-4147-A177-3AD203B41FA5}">
                      <a16:colId xmlns:a16="http://schemas.microsoft.com/office/drawing/2014/main" val="1969984997"/>
                    </a:ext>
                  </a:extLst>
                </a:gridCol>
              </a:tblGrid>
              <a:tr h="1059872">
                <a:tc>
                  <a:txBody>
                    <a:bodyPr/>
                    <a:lstStyle/>
                    <a:p>
                      <a:pPr algn="ctr"/>
                      <a:r>
                        <a:rPr lang="en-US" sz="3200" dirty="0">
                          <a:latin typeface="Calibri" panose="020F0502020204030204" pitchFamily="34" charset="0"/>
                          <a:cs typeface="Calibri" panose="020F0502020204030204" pitchFamily="34" charset="0"/>
                        </a:rPr>
                        <a:t>RISK</a:t>
                      </a:r>
                    </a:p>
                  </a:txBody>
                  <a:tcPr/>
                </a:tc>
                <a:tc>
                  <a:txBody>
                    <a:bodyPr/>
                    <a:lstStyle/>
                    <a:p>
                      <a:pPr algn="ctr"/>
                      <a:r>
                        <a:rPr lang="en-US" sz="3200" dirty="0">
                          <a:latin typeface="Calibri" panose="020F0502020204030204" pitchFamily="34" charset="0"/>
                          <a:cs typeface="Calibri" panose="020F0502020204030204" pitchFamily="34" charset="0"/>
                        </a:rPr>
                        <a:t>IMPACT</a:t>
                      </a:r>
                    </a:p>
                  </a:txBody>
                  <a:tcPr/>
                </a:tc>
                <a:tc>
                  <a:txBody>
                    <a:bodyPr/>
                    <a:lstStyle/>
                    <a:p>
                      <a:pPr algn="ctr"/>
                      <a:r>
                        <a:rPr lang="en-US" sz="3200" dirty="0">
                          <a:latin typeface="Calibri" panose="020F0502020204030204" pitchFamily="34" charset="0"/>
                          <a:cs typeface="Calibri" panose="020F0502020204030204" pitchFamily="34" charset="0"/>
                        </a:rPr>
                        <a:t>PROBABILITY</a:t>
                      </a:r>
                    </a:p>
                  </a:txBody>
                  <a:tcPr/>
                </a:tc>
                <a:tc>
                  <a:txBody>
                    <a:bodyPr/>
                    <a:lstStyle/>
                    <a:p>
                      <a:pPr algn="ctr"/>
                      <a:r>
                        <a:rPr lang="en-US" sz="3200" dirty="0">
                          <a:latin typeface="Calibri" panose="020F0502020204030204" pitchFamily="34" charset="0"/>
                          <a:cs typeface="Calibri" panose="020F0502020204030204" pitchFamily="34" charset="0"/>
                        </a:rPr>
                        <a:t>SCORE</a:t>
                      </a:r>
                    </a:p>
                  </a:txBody>
                  <a:tcPr/>
                </a:tc>
                <a:extLst>
                  <a:ext uri="{0D108BD9-81ED-4DB2-BD59-A6C34878D82A}">
                    <a16:rowId xmlns:a16="http://schemas.microsoft.com/office/drawing/2014/main" val="3966242523"/>
                  </a:ext>
                </a:extLst>
              </a:tr>
              <a:tr h="1059872">
                <a:tc>
                  <a:txBody>
                    <a:bodyPr/>
                    <a:lstStyle/>
                    <a:p>
                      <a:r>
                        <a:rPr lang="en-US" sz="3200" dirty="0">
                          <a:latin typeface="Calibri" panose="020F0502020204030204" pitchFamily="34" charset="0"/>
                          <a:cs typeface="Calibri" panose="020F0502020204030204" pitchFamily="34" charset="0"/>
                        </a:rPr>
                        <a:t>Airline worker strike</a:t>
                      </a:r>
                    </a:p>
                  </a:txBody>
                  <a:tcPr/>
                </a:tc>
                <a:tc>
                  <a:txBody>
                    <a:bodyPr/>
                    <a:lstStyle/>
                    <a:p>
                      <a:r>
                        <a:rPr lang="en-US" sz="3200" dirty="0">
                          <a:latin typeface="Calibri" panose="020F0502020204030204" pitchFamily="34" charset="0"/>
                          <a:cs typeface="Calibri" panose="020F0502020204030204" pitchFamily="34" charset="0"/>
                        </a:rPr>
                        <a:t>                     5</a:t>
                      </a:r>
                    </a:p>
                  </a:txBody>
                  <a:tcPr/>
                </a:tc>
                <a:tc>
                  <a:txBody>
                    <a:bodyPr/>
                    <a:lstStyle/>
                    <a:p>
                      <a:r>
                        <a:rPr lang="en-US" sz="3200" dirty="0">
                          <a:latin typeface="Calibri" panose="020F0502020204030204" pitchFamily="34" charset="0"/>
                          <a:cs typeface="Calibri" panose="020F0502020204030204" pitchFamily="34" charset="0"/>
                        </a:rPr>
                        <a:t>                     2</a:t>
                      </a:r>
                    </a:p>
                  </a:txBody>
                  <a:tcPr/>
                </a:tc>
                <a:tc>
                  <a:txBody>
                    <a:bodyPr/>
                    <a:lstStyle/>
                    <a:p>
                      <a:r>
                        <a:rPr lang="en-US" sz="3200" dirty="0">
                          <a:latin typeface="Calibri" panose="020F0502020204030204" pitchFamily="34" charset="0"/>
                          <a:cs typeface="Calibri" panose="020F0502020204030204" pitchFamily="34" charset="0"/>
                        </a:rPr>
                        <a:t>                   10</a:t>
                      </a:r>
                    </a:p>
                  </a:txBody>
                  <a:tcPr/>
                </a:tc>
                <a:extLst>
                  <a:ext uri="{0D108BD9-81ED-4DB2-BD59-A6C34878D82A}">
                    <a16:rowId xmlns:a16="http://schemas.microsoft.com/office/drawing/2014/main" val="3768621295"/>
                  </a:ext>
                </a:extLst>
              </a:tr>
              <a:tr h="1059872">
                <a:tc>
                  <a:txBody>
                    <a:bodyPr/>
                    <a:lstStyle/>
                    <a:p>
                      <a:r>
                        <a:rPr lang="en-US" sz="3200" dirty="0">
                          <a:latin typeface="Calibri" panose="020F0502020204030204" pitchFamily="34" charset="0"/>
                          <a:cs typeface="Calibri" panose="020F0502020204030204" pitchFamily="34" charset="0"/>
                        </a:rPr>
                        <a:t>Building burns to the ground</a:t>
                      </a:r>
                    </a:p>
                  </a:txBody>
                  <a:tcPr/>
                </a:tc>
                <a:tc>
                  <a:txBody>
                    <a:bodyPr/>
                    <a:lstStyle/>
                    <a:p>
                      <a:r>
                        <a:rPr lang="en-US" sz="3200" dirty="0">
                          <a:latin typeface="Calibri" panose="020F0502020204030204" pitchFamily="34" charset="0"/>
                          <a:cs typeface="Calibri" panose="020F0502020204030204" pitchFamily="34" charset="0"/>
                        </a:rPr>
                        <a:t>                     5</a:t>
                      </a:r>
                    </a:p>
                  </a:txBody>
                  <a:tcPr/>
                </a:tc>
                <a:tc>
                  <a:txBody>
                    <a:bodyPr/>
                    <a:lstStyle/>
                    <a:p>
                      <a:r>
                        <a:rPr lang="en-US" sz="3200" dirty="0">
                          <a:latin typeface="Calibri" panose="020F0502020204030204" pitchFamily="34" charset="0"/>
                          <a:cs typeface="Calibri" panose="020F0502020204030204" pitchFamily="34" charset="0"/>
                        </a:rPr>
                        <a:t>                     2</a:t>
                      </a:r>
                    </a:p>
                  </a:txBody>
                  <a:tcPr/>
                </a:tc>
                <a:tc>
                  <a:txBody>
                    <a:bodyPr/>
                    <a:lstStyle/>
                    <a:p>
                      <a:r>
                        <a:rPr lang="en-US" sz="3200" dirty="0">
                          <a:latin typeface="Calibri" panose="020F0502020204030204" pitchFamily="34" charset="0"/>
                          <a:cs typeface="Calibri" panose="020F0502020204030204" pitchFamily="34" charset="0"/>
                        </a:rPr>
                        <a:t>                   10</a:t>
                      </a:r>
                    </a:p>
                  </a:txBody>
                  <a:tcPr/>
                </a:tc>
                <a:extLst>
                  <a:ext uri="{0D108BD9-81ED-4DB2-BD59-A6C34878D82A}">
                    <a16:rowId xmlns:a16="http://schemas.microsoft.com/office/drawing/2014/main" val="2844592680"/>
                  </a:ext>
                </a:extLst>
              </a:tr>
              <a:tr h="1059872">
                <a:tc>
                  <a:txBody>
                    <a:bodyPr/>
                    <a:lstStyle/>
                    <a:p>
                      <a:r>
                        <a:rPr lang="en-US" sz="3200" dirty="0">
                          <a:latin typeface="Calibri" panose="020F0502020204030204" pitchFamily="34" charset="0"/>
                          <a:cs typeface="Calibri" panose="020F0502020204030204" pitchFamily="34" charset="0"/>
                        </a:rPr>
                        <a:t>Audio/visual</a:t>
                      </a:r>
                      <a:r>
                        <a:rPr lang="en-US" sz="3200" baseline="0" dirty="0">
                          <a:latin typeface="Calibri" panose="020F0502020204030204" pitchFamily="34" charset="0"/>
                          <a:cs typeface="Calibri" panose="020F0502020204030204" pitchFamily="34" charset="0"/>
                        </a:rPr>
                        <a:t> equipment failure</a:t>
                      </a:r>
                      <a:endParaRPr lang="en-US" sz="3200" dirty="0">
                        <a:latin typeface="Calibri" panose="020F0502020204030204" pitchFamily="34" charset="0"/>
                        <a:cs typeface="Calibri" panose="020F0502020204030204" pitchFamily="34" charset="0"/>
                      </a:endParaRPr>
                    </a:p>
                  </a:txBody>
                  <a:tcPr/>
                </a:tc>
                <a:tc>
                  <a:txBody>
                    <a:bodyPr/>
                    <a:lstStyle/>
                    <a:p>
                      <a:r>
                        <a:rPr lang="en-US" sz="3200" dirty="0">
                          <a:latin typeface="Calibri" panose="020F0502020204030204" pitchFamily="34" charset="0"/>
                          <a:cs typeface="Calibri" panose="020F0502020204030204" pitchFamily="34" charset="0"/>
                        </a:rPr>
                        <a:t>                     4                  </a:t>
                      </a:r>
                    </a:p>
                  </a:txBody>
                  <a:tcPr/>
                </a:tc>
                <a:tc>
                  <a:txBody>
                    <a:bodyPr/>
                    <a:lstStyle/>
                    <a:p>
                      <a:r>
                        <a:rPr lang="en-US" sz="3200" dirty="0">
                          <a:latin typeface="Calibri" panose="020F0502020204030204" pitchFamily="34" charset="0"/>
                          <a:cs typeface="Calibri" panose="020F0502020204030204" pitchFamily="34" charset="0"/>
                        </a:rPr>
                        <a:t>                    3</a:t>
                      </a:r>
                    </a:p>
                  </a:txBody>
                  <a:tcPr/>
                </a:tc>
                <a:tc>
                  <a:txBody>
                    <a:bodyPr/>
                    <a:lstStyle/>
                    <a:p>
                      <a:r>
                        <a:rPr lang="en-US" sz="3200" dirty="0">
                          <a:latin typeface="Calibri" panose="020F0502020204030204" pitchFamily="34" charset="0"/>
                          <a:cs typeface="Calibri" panose="020F0502020204030204" pitchFamily="34" charset="0"/>
                        </a:rPr>
                        <a:t>                   12</a:t>
                      </a:r>
                    </a:p>
                  </a:txBody>
                  <a:tcPr/>
                </a:tc>
                <a:extLst>
                  <a:ext uri="{0D108BD9-81ED-4DB2-BD59-A6C34878D82A}">
                    <a16:rowId xmlns:a16="http://schemas.microsoft.com/office/drawing/2014/main" val="944689435"/>
                  </a:ext>
                </a:extLst>
              </a:tr>
              <a:tr h="105987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18179272"/>
                  </a:ext>
                </a:extLst>
              </a:tr>
            </a:tbl>
          </a:graphicData>
        </a:graphic>
      </p:graphicFrame>
      <p:sp>
        <p:nvSpPr>
          <p:cNvPr id="3" name="Slide Number Placeholder 2">
            <a:extLst>
              <a:ext uri="{FF2B5EF4-FFF2-40B4-BE49-F238E27FC236}">
                <a16:creationId xmlns:a16="http://schemas.microsoft.com/office/drawing/2014/main" id="{2140FB09-204D-4376-9B3B-1BE9B6172FAD}"/>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87775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F313-535B-4E85-A794-16BF1499CCD9}"/>
              </a:ext>
            </a:extLst>
          </p:cNvPr>
          <p:cNvSpPr>
            <a:spLocks noGrp="1"/>
          </p:cNvSpPr>
          <p:nvPr>
            <p:ph type="title"/>
          </p:nvPr>
        </p:nvSpPr>
        <p:spPr/>
        <p:txBody>
          <a:bodyPr/>
          <a:lstStyle/>
          <a:p>
            <a:pPr algn="ctr"/>
            <a:r>
              <a:rPr lang="en-US" dirty="0"/>
              <a:t>Risk Management Step 5:</a:t>
            </a:r>
            <a:br>
              <a:rPr lang="en-US" dirty="0"/>
            </a:br>
            <a:r>
              <a:rPr lang="en-US" dirty="0"/>
              <a:t>T.A.M.E. the risks</a:t>
            </a:r>
          </a:p>
        </p:txBody>
      </p:sp>
      <p:sp>
        <p:nvSpPr>
          <p:cNvPr id="3" name="Content Placeholder 2">
            <a:extLst>
              <a:ext uri="{FF2B5EF4-FFF2-40B4-BE49-F238E27FC236}">
                <a16:creationId xmlns:a16="http://schemas.microsoft.com/office/drawing/2014/main" id="{53D49F19-5D78-44B1-AB93-251BDD851796}"/>
              </a:ext>
            </a:extLst>
          </p:cNvPr>
          <p:cNvSpPr>
            <a:spLocks noGrp="1"/>
          </p:cNvSpPr>
          <p:nvPr>
            <p:ph idx="1"/>
          </p:nvPr>
        </p:nvSpPr>
        <p:spPr/>
        <p:txBody>
          <a:bodyPr/>
          <a:lstStyle/>
          <a:p>
            <a:r>
              <a:rPr lang="en-US" sz="3200" dirty="0">
                <a:latin typeface="Calibri" panose="020F0502020204030204" pitchFamily="34" charset="0"/>
                <a:cs typeface="Calibri" panose="020F0502020204030204" pitchFamily="34" charset="0"/>
              </a:rPr>
              <a:t> Transfer to a third party</a:t>
            </a:r>
          </a:p>
          <a:p>
            <a:r>
              <a:rPr lang="en-US" sz="3200" dirty="0">
                <a:latin typeface="Calibri" panose="020F0502020204030204" pitchFamily="34" charset="0"/>
                <a:cs typeface="Calibri" panose="020F0502020204030204" pitchFamily="34" charset="0"/>
              </a:rPr>
              <a:t> Accept risk - deal with it if it occurs</a:t>
            </a:r>
          </a:p>
          <a:p>
            <a:r>
              <a:rPr lang="en-US" sz="3200" dirty="0">
                <a:latin typeface="Calibri" panose="020F0502020204030204" pitchFamily="34" charset="0"/>
                <a:cs typeface="Calibri" panose="020F0502020204030204" pitchFamily="34" charset="0"/>
              </a:rPr>
              <a:t> Mitigate risk -  reduce the probability or impact</a:t>
            </a:r>
          </a:p>
          <a:p>
            <a:r>
              <a:rPr lang="en-US" sz="3200" dirty="0">
                <a:latin typeface="Calibri" panose="020F0502020204030204" pitchFamily="34" charset="0"/>
                <a:cs typeface="Calibri" panose="020F0502020204030204" pitchFamily="34" charset="0"/>
              </a:rPr>
              <a:t> Eliminate risk - make it go away</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A5C3A56-5FEC-4BCF-815F-E949F9522603}"/>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766745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085D-2C3E-44DC-9EEA-01681DE84BB0}"/>
              </a:ext>
            </a:extLst>
          </p:cNvPr>
          <p:cNvSpPr>
            <a:spLocks noGrp="1"/>
          </p:cNvSpPr>
          <p:nvPr>
            <p:ph type="title"/>
          </p:nvPr>
        </p:nvSpPr>
        <p:spPr/>
        <p:txBody>
          <a:bodyPr>
            <a:normAutofit/>
          </a:bodyPr>
          <a:lstStyle/>
          <a:p>
            <a:pPr algn="ctr"/>
            <a:r>
              <a:rPr lang="en-US" dirty="0"/>
              <a:t>Risk Management Step 6:</a:t>
            </a:r>
            <a:br>
              <a:rPr lang="en-US" dirty="0"/>
            </a:br>
            <a:r>
              <a:rPr lang="en-US" dirty="0"/>
              <a:t>Create the Risk Management Plan</a:t>
            </a:r>
          </a:p>
        </p:txBody>
      </p:sp>
      <p:graphicFrame>
        <p:nvGraphicFramePr>
          <p:cNvPr id="4" name="Content Placeholder 3">
            <a:extLst>
              <a:ext uri="{FF2B5EF4-FFF2-40B4-BE49-F238E27FC236}">
                <a16:creationId xmlns:a16="http://schemas.microsoft.com/office/drawing/2014/main" id="{240DC2A0-4665-427F-AA94-7BD621C1E8D7}"/>
              </a:ext>
            </a:extLst>
          </p:cNvPr>
          <p:cNvGraphicFramePr>
            <a:graphicFrameLocks noGrp="1"/>
          </p:cNvGraphicFramePr>
          <p:nvPr>
            <p:ph idx="1"/>
            <p:extLst>
              <p:ext uri="{D42A27DB-BD31-4B8C-83A1-F6EECF244321}">
                <p14:modId xmlns:p14="http://schemas.microsoft.com/office/powerpoint/2010/main" val="22167290"/>
              </p:ext>
            </p:extLst>
          </p:nvPr>
        </p:nvGraphicFramePr>
        <p:xfrm>
          <a:off x="197707" y="2133602"/>
          <a:ext cx="11994292" cy="2765991"/>
        </p:xfrm>
        <a:graphic>
          <a:graphicData uri="http://schemas.openxmlformats.org/drawingml/2006/table">
            <a:tbl>
              <a:tblPr firstRow="1" bandRow="1">
                <a:tableStyleId>{5C22544A-7EE6-4342-B048-85BDC9FD1C3A}</a:tableStyleId>
              </a:tblPr>
              <a:tblGrid>
                <a:gridCol w="2480179">
                  <a:extLst>
                    <a:ext uri="{9D8B030D-6E8A-4147-A177-3AD203B41FA5}">
                      <a16:colId xmlns:a16="http://schemas.microsoft.com/office/drawing/2014/main" val="126789345"/>
                    </a:ext>
                  </a:extLst>
                </a:gridCol>
                <a:gridCol w="1611085">
                  <a:extLst>
                    <a:ext uri="{9D8B030D-6E8A-4147-A177-3AD203B41FA5}">
                      <a16:colId xmlns:a16="http://schemas.microsoft.com/office/drawing/2014/main" val="2759342654"/>
                    </a:ext>
                  </a:extLst>
                </a:gridCol>
                <a:gridCol w="4904455">
                  <a:extLst>
                    <a:ext uri="{9D8B030D-6E8A-4147-A177-3AD203B41FA5}">
                      <a16:colId xmlns:a16="http://schemas.microsoft.com/office/drawing/2014/main" val="2930012835"/>
                    </a:ext>
                  </a:extLst>
                </a:gridCol>
                <a:gridCol w="2998573">
                  <a:extLst>
                    <a:ext uri="{9D8B030D-6E8A-4147-A177-3AD203B41FA5}">
                      <a16:colId xmlns:a16="http://schemas.microsoft.com/office/drawing/2014/main" val="2861597312"/>
                    </a:ext>
                  </a:extLst>
                </a:gridCol>
              </a:tblGrid>
              <a:tr h="388551">
                <a:tc>
                  <a:txBody>
                    <a:bodyPr/>
                    <a:lstStyle/>
                    <a:p>
                      <a:pPr algn="ctr"/>
                      <a:r>
                        <a:rPr lang="en-US" dirty="0"/>
                        <a:t>RISK</a:t>
                      </a:r>
                    </a:p>
                  </a:txBody>
                  <a:tcPr/>
                </a:tc>
                <a:tc>
                  <a:txBody>
                    <a:bodyPr/>
                    <a:lstStyle/>
                    <a:p>
                      <a:pPr algn="ctr"/>
                      <a:r>
                        <a:rPr lang="en-US" dirty="0"/>
                        <a:t>SCORE</a:t>
                      </a:r>
                    </a:p>
                  </a:txBody>
                  <a:tcPr/>
                </a:tc>
                <a:tc>
                  <a:txBody>
                    <a:bodyPr/>
                    <a:lstStyle/>
                    <a:p>
                      <a:pPr algn="ctr"/>
                      <a:r>
                        <a:rPr lang="en-US" dirty="0"/>
                        <a:t>STRATEGY</a:t>
                      </a:r>
                    </a:p>
                  </a:txBody>
                  <a:tcPr/>
                </a:tc>
                <a:tc>
                  <a:txBody>
                    <a:bodyPr/>
                    <a:lstStyle/>
                    <a:p>
                      <a:pPr algn="ctr"/>
                      <a:r>
                        <a:rPr lang="en-US" dirty="0"/>
                        <a:t>WHO</a:t>
                      </a:r>
                    </a:p>
                  </a:txBody>
                  <a:tcPr/>
                </a:tc>
                <a:extLst>
                  <a:ext uri="{0D108BD9-81ED-4DB2-BD59-A6C34878D82A}">
                    <a16:rowId xmlns:a16="http://schemas.microsoft.com/office/drawing/2014/main" val="132503156"/>
                  </a:ext>
                </a:extLst>
              </a:tr>
              <a:tr h="388551">
                <a:tc>
                  <a:txBody>
                    <a:bodyPr/>
                    <a:lstStyle/>
                    <a:p>
                      <a:r>
                        <a:rPr lang="en-US" sz="2400" dirty="0"/>
                        <a:t>Airline</a:t>
                      </a:r>
                      <a:r>
                        <a:rPr lang="en-US" sz="2400" baseline="0" dirty="0"/>
                        <a:t> Employee Strike</a:t>
                      </a:r>
                      <a:endParaRPr lang="en-US" sz="2400" dirty="0"/>
                    </a:p>
                  </a:txBody>
                  <a:tcPr/>
                </a:tc>
                <a:tc>
                  <a:txBody>
                    <a:bodyPr/>
                    <a:lstStyle/>
                    <a:p>
                      <a:pPr algn="ctr"/>
                      <a:r>
                        <a:rPr lang="en-US" sz="2400" dirty="0"/>
                        <a:t>                    10                       </a:t>
                      </a:r>
                    </a:p>
                  </a:txBody>
                  <a:tcPr/>
                </a:tc>
                <a:tc>
                  <a:txBody>
                    <a:bodyPr/>
                    <a:lstStyle/>
                    <a:p>
                      <a:r>
                        <a:rPr lang="en-US" sz="2400" dirty="0"/>
                        <a:t>Have select</a:t>
                      </a:r>
                      <a:r>
                        <a:rPr lang="en-US" sz="2400" baseline="0" dirty="0"/>
                        <a:t> an alternate date to hold O-Week</a:t>
                      </a:r>
                      <a:endParaRPr lang="en-US" sz="2400" dirty="0"/>
                    </a:p>
                  </a:txBody>
                  <a:tcPr/>
                </a:tc>
                <a:tc>
                  <a:txBody>
                    <a:bodyPr/>
                    <a:lstStyle/>
                    <a:p>
                      <a:r>
                        <a:rPr lang="en-US" sz="2400" dirty="0"/>
                        <a:t>Student Body President?</a:t>
                      </a:r>
                    </a:p>
                    <a:p>
                      <a:r>
                        <a:rPr lang="en-US" sz="2400" dirty="0"/>
                        <a:t>Joan?</a:t>
                      </a:r>
                    </a:p>
                    <a:p>
                      <a:r>
                        <a:rPr lang="en-US" sz="2400" dirty="0"/>
                        <a:t>Someone else?</a:t>
                      </a:r>
                    </a:p>
                  </a:txBody>
                  <a:tcPr/>
                </a:tc>
                <a:extLst>
                  <a:ext uri="{0D108BD9-81ED-4DB2-BD59-A6C34878D82A}">
                    <a16:rowId xmlns:a16="http://schemas.microsoft.com/office/drawing/2014/main" val="1384603765"/>
                  </a:ext>
                </a:extLst>
              </a:tr>
              <a:tr h="388551">
                <a:tc>
                  <a:txBody>
                    <a:bodyPr/>
                    <a:lstStyle/>
                    <a:p>
                      <a:r>
                        <a:rPr lang="en-US" sz="2400" dirty="0"/>
                        <a:t>Audio/visual equipment</a:t>
                      </a:r>
                      <a:r>
                        <a:rPr lang="en-US" sz="2400" baseline="0" dirty="0"/>
                        <a:t> failure</a:t>
                      </a:r>
                      <a:endParaRPr lang="en-US" sz="2400" dirty="0"/>
                    </a:p>
                  </a:txBody>
                  <a:tcPr/>
                </a:tc>
                <a:tc>
                  <a:txBody>
                    <a:bodyPr/>
                    <a:lstStyle/>
                    <a:p>
                      <a:pPr algn="ctr"/>
                      <a:r>
                        <a:rPr lang="en-US" sz="2400" dirty="0"/>
                        <a:t>                    12</a:t>
                      </a:r>
                    </a:p>
                  </a:txBody>
                  <a:tcPr/>
                </a:tc>
                <a:tc>
                  <a:txBody>
                    <a:bodyPr/>
                    <a:lstStyle/>
                    <a:p>
                      <a:r>
                        <a:rPr lang="en-US" sz="2400" dirty="0"/>
                        <a:t>Rent</a:t>
                      </a:r>
                      <a:r>
                        <a:rPr lang="en-US" sz="2400" baseline="0" dirty="0"/>
                        <a:t> back-up equipment </a:t>
                      </a:r>
                      <a:endParaRPr lang="en-US" sz="2400" dirty="0"/>
                    </a:p>
                  </a:txBody>
                  <a:tcPr/>
                </a:tc>
                <a:tc>
                  <a:txBody>
                    <a:bodyPr/>
                    <a:lstStyle/>
                    <a:p>
                      <a:r>
                        <a:rPr lang="en-US" sz="2400" dirty="0" err="1"/>
                        <a:t>Sauli</a:t>
                      </a:r>
                      <a:r>
                        <a:rPr lang="en-US" sz="2400" dirty="0"/>
                        <a:t>?</a:t>
                      </a:r>
                    </a:p>
                  </a:txBody>
                  <a:tcPr/>
                </a:tc>
                <a:extLst>
                  <a:ext uri="{0D108BD9-81ED-4DB2-BD59-A6C34878D82A}">
                    <a16:rowId xmlns:a16="http://schemas.microsoft.com/office/drawing/2014/main" val="741578462"/>
                  </a:ext>
                </a:extLst>
              </a:tr>
            </a:tbl>
          </a:graphicData>
        </a:graphic>
      </p:graphicFrame>
      <p:sp>
        <p:nvSpPr>
          <p:cNvPr id="3" name="Slide Number Placeholder 2">
            <a:extLst>
              <a:ext uri="{FF2B5EF4-FFF2-40B4-BE49-F238E27FC236}">
                <a16:creationId xmlns:a16="http://schemas.microsoft.com/office/drawing/2014/main" id="{E3D5F0D6-E99C-4BE2-B528-F83C263034FC}"/>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4058604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A436-F34F-416A-83CF-52E91F17C4CB}"/>
              </a:ext>
            </a:extLst>
          </p:cNvPr>
          <p:cNvSpPr>
            <a:spLocks noGrp="1"/>
          </p:cNvSpPr>
          <p:nvPr>
            <p:ph type="title"/>
          </p:nvPr>
        </p:nvSpPr>
        <p:spPr/>
        <p:txBody>
          <a:bodyPr/>
          <a:lstStyle/>
          <a:p>
            <a:pPr algn="ctr"/>
            <a:r>
              <a:rPr lang="en-US" dirty="0"/>
              <a:t>Benefits of communicating risk management plans</a:t>
            </a:r>
          </a:p>
        </p:txBody>
      </p:sp>
      <p:sp>
        <p:nvSpPr>
          <p:cNvPr id="3" name="Content Placeholder 2">
            <a:extLst>
              <a:ext uri="{FF2B5EF4-FFF2-40B4-BE49-F238E27FC236}">
                <a16:creationId xmlns:a16="http://schemas.microsoft.com/office/drawing/2014/main" id="{5BEA6CFA-7D4D-4D99-897F-A9E0169D0EB8}"/>
              </a:ext>
            </a:extLst>
          </p:cNvPr>
          <p:cNvSpPr>
            <a:spLocks noGrp="1"/>
          </p:cNvSpPr>
          <p:nvPr>
            <p:ph idx="1"/>
          </p:nvPr>
        </p:nvSpPr>
        <p:spPr>
          <a:xfrm>
            <a:off x="838200" y="2506662"/>
            <a:ext cx="10515600" cy="4351338"/>
          </a:xfrm>
        </p:spPr>
        <p:txBody>
          <a:bodyPr>
            <a:normAutofit/>
          </a:bodyPr>
          <a:lstStyle/>
          <a:p>
            <a:r>
              <a:rPr lang="en-US" sz="3200" dirty="0">
                <a:latin typeface="Calibri" panose="020F0502020204030204" pitchFamily="34" charset="0"/>
                <a:cs typeface="Calibri" panose="020F0502020204030204" pitchFamily="34" charset="0"/>
              </a:rPr>
              <a:t>Team members’ stress level will be lower</a:t>
            </a:r>
          </a:p>
          <a:p>
            <a:r>
              <a:rPr lang="en-US" sz="3200" dirty="0">
                <a:latin typeface="Calibri" panose="020F0502020204030204" pitchFamily="34" charset="0"/>
                <a:cs typeface="Calibri" panose="020F0502020204030204" pitchFamily="34" charset="0"/>
              </a:rPr>
              <a:t>Project sponsor will feel confident</a:t>
            </a:r>
          </a:p>
          <a:p>
            <a:r>
              <a:rPr lang="en-US" sz="3200" dirty="0">
                <a:latin typeface="Calibri" panose="020F0502020204030204" pitchFamily="34" charset="0"/>
                <a:cs typeface="Calibri" panose="020F0502020204030204" pitchFamily="34" charset="0"/>
              </a:rPr>
              <a:t>Stakeholders will be pleased, more supportive and less demanding</a:t>
            </a:r>
          </a:p>
        </p:txBody>
      </p:sp>
      <p:sp>
        <p:nvSpPr>
          <p:cNvPr id="4" name="Slide Number Placeholder 3">
            <a:extLst>
              <a:ext uri="{FF2B5EF4-FFF2-40B4-BE49-F238E27FC236}">
                <a16:creationId xmlns:a16="http://schemas.microsoft.com/office/drawing/2014/main" id="{6E13F829-2944-4208-9089-397CC130453F}"/>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87993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EF40-0712-4705-8EBB-4FFAEE936E5C}"/>
              </a:ext>
            </a:extLst>
          </p:cNvPr>
          <p:cNvSpPr>
            <a:spLocks noGrp="1"/>
          </p:cNvSpPr>
          <p:nvPr>
            <p:ph type="title"/>
          </p:nvPr>
        </p:nvSpPr>
        <p:spPr/>
        <p:txBody>
          <a:bodyPr/>
          <a:lstStyle/>
          <a:p>
            <a:pPr algn="ctr"/>
            <a:r>
              <a:rPr lang="en-US" dirty="0"/>
              <a:t>The Project Schedule – what for?</a:t>
            </a:r>
          </a:p>
        </p:txBody>
      </p:sp>
      <p:sp>
        <p:nvSpPr>
          <p:cNvPr id="3" name="Content Placeholder 2">
            <a:extLst>
              <a:ext uri="{FF2B5EF4-FFF2-40B4-BE49-F238E27FC236}">
                <a16:creationId xmlns:a16="http://schemas.microsoft.com/office/drawing/2014/main" id="{FD56B384-E9CC-4FAB-92B2-103538203EA3}"/>
              </a:ext>
            </a:extLst>
          </p:cNvPr>
          <p:cNvSpPr>
            <a:spLocks noGrp="1"/>
          </p:cNvSpPr>
          <p:nvPr>
            <p:ph idx="1"/>
          </p:nvPr>
        </p:nvSpPr>
        <p:spPr/>
        <p:txBody>
          <a:bodyPr>
            <a:normAutofit/>
          </a:bodyPr>
          <a:lstStyle/>
          <a:p>
            <a:r>
              <a:rPr lang="en-US" sz="3200" dirty="0">
                <a:latin typeface="Calibri" panose="020F0502020204030204" pitchFamily="34" charset="0"/>
                <a:cs typeface="Calibri" panose="020F0502020204030204" pitchFamily="34" charset="0"/>
              </a:rPr>
              <a:t> Shows all key tasks</a:t>
            </a:r>
          </a:p>
          <a:p>
            <a:r>
              <a:rPr lang="en-US" sz="3200" dirty="0">
                <a:latin typeface="Calibri" panose="020F0502020204030204" pitchFamily="34" charset="0"/>
                <a:cs typeface="Calibri" panose="020F0502020204030204" pitchFamily="34" charset="0"/>
              </a:rPr>
              <a:t> Shows milestones</a:t>
            </a:r>
          </a:p>
          <a:p>
            <a:r>
              <a:rPr lang="en-US" sz="3200" dirty="0">
                <a:latin typeface="Calibri" panose="020F0502020204030204" pitchFamily="34" charset="0"/>
                <a:cs typeface="Calibri" panose="020F0502020204030204" pitchFamily="34" charset="0"/>
              </a:rPr>
              <a:t> Shows if the project is on track or not</a:t>
            </a:r>
          </a:p>
        </p:txBody>
      </p:sp>
      <p:sp>
        <p:nvSpPr>
          <p:cNvPr id="4" name="Slide Number Placeholder 3">
            <a:extLst>
              <a:ext uri="{FF2B5EF4-FFF2-40B4-BE49-F238E27FC236}">
                <a16:creationId xmlns:a16="http://schemas.microsoft.com/office/drawing/2014/main" id="{752F43CE-02C6-40B0-9F83-152AE4DBD43D}"/>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490241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64BE-A0C9-41B5-8AC5-148BAE589736}"/>
              </a:ext>
            </a:extLst>
          </p:cNvPr>
          <p:cNvSpPr>
            <a:spLocks noGrp="1"/>
          </p:cNvSpPr>
          <p:nvPr>
            <p:ph type="title"/>
          </p:nvPr>
        </p:nvSpPr>
        <p:spPr/>
        <p:txBody>
          <a:bodyPr/>
          <a:lstStyle/>
          <a:p>
            <a:pPr algn="ctr"/>
            <a:r>
              <a:rPr lang="en-US" dirty="0"/>
              <a:t>5 Steps to create a Project Schedule include…</a:t>
            </a:r>
          </a:p>
        </p:txBody>
      </p:sp>
      <p:sp>
        <p:nvSpPr>
          <p:cNvPr id="3" name="Content Placeholder 2">
            <a:extLst>
              <a:ext uri="{FF2B5EF4-FFF2-40B4-BE49-F238E27FC236}">
                <a16:creationId xmlns:a16="http://schemas.microsoft.com/office/drawing/2014/main" id="{30F152DA-56EE-41D5-9F83-7FF014566A3D}"/>
              </a:ext>
            </a:extLst>
          </p:cNvPr>
          <p:cNvSpPr>
            <a:spLocks noGrp="1"/>
          </p:cNvSpPr>
          <p:nvPr>
            <p:ph idx="1"/>
          </p:nvPr>
        </p:nvSpPr>
        <p:spPr>
          <a:xfrm>
            <a:off x="1632857" y="2133600"/>
            <a:ext cx="10111240" cy="3777622"/>
          </a:xfrm>
        </p:spPr>
        <p:txBody>
          <a:bodyPr>
            <a:normAutofit/>
          </a:bodyPr>
          <a:lstStyle/>
          <a:p>
            <a:r>
              <a:rPr lang="en-US" sz="3200" dirty="0">
                <a:latin typeface="Calibri" panose="020F0502020204030204" pitchFamily="34" charset="0"/>
                <a:cs typeface="Calibri" panose="020F0502020204030204" pitchFamily="34" charset="0"/>
              </a:rPr>
              <a:t> Prepare a Work Breakdown Structure (WBS)</a:t>
            </a:r>
          </a:p>
          <a:p>
            <a:r>
              <a:rPr lang="en-US" sz="3200" dirty="0">
                <a:latin typeface="Calibri" panose="020F0502020204030204" pitchFamily="34" charset="0"/>
                <a:cs typeface="Calibri" panose="020F0502020204030204" pitchFamily="34" charset="0"/>
              </a:rPr>
              <a:t> Sequence all activities</a:t>
            </a:r>
          </a:p>
          <a:p>
            <a:r>
              <a:rPr lang="en-US" sz="3200" dirty="0">
                <a:latin typeface="Calibri" panose="020F0502020204030204" pitchFamily="34" charset="0"/>
                <a:cs typeface="Calibri" panose="020F0502020204030204" pitchFamily="34" charset="0"/>
              </a:rPr>
              <a:t> Assign responsibilities for who is preparing what</a:t>
            </a:r>
          </a:p>
          <a:p>
            <a:r>
              <a:rPr lang="en-US" sz="3200" dirty="0">
                <a:latin typeface="Calibri" panose="020F0502020204030204" pitchFamily="34" charset="0"/>
                <a:cs typeface="Calibri" panose="020F0502020204030204" pitchFamily="34" charset="0"/>
              </a:rPr>
              <a:t> Shows an estimate of the duration of each task</a:t>
            </a:r>
          </a:p>
          <a:p>
            <a:r>
              <a:rPr lang="en-US" sz="3200" dirty="0">
                <a:latin typeface="Calibri" panose="020F0502020204030204" pitchFamily="34" charset="0"/>
                <a:cs typeface="Calibri" panose="020F0502020204030204" pitchFamily="34" charset="0"/>
              </a:rPr>
              <a:t> Identifies the critical path to completion</a:t>
            </a:r>
          </a:p>
          <a:p>
            <a:pPr marL="0" indent="0">
              <a:buNone/>
            </a:pPr>
            <a:endParaRPr lang="en-US" sz="3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A93E15C-7D0E-415F-B025-314137597FEE}"/>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4087694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193F-6705-4021-81DC-CB2C66CEF506}"/>
              </a:ext>
            </a:extLst>
          </p:cNvPr>
          <p:cNvSpPr>
            <a:spLocks noGrp="1"/>
          </p:cNvSpPr>
          <p:nvPr>
            <p:ph type="title"/>
          </p:nvPr>
        </p:nvSpPr>
        <p:spPr/>
        <p:txBody>
          <a:bodyPr>
            <a:normAutofit/>
          </a:bodyPr>
          <a:lstStyle/>
          <a:p>
            <a:pPr algn="ctr"/>
            <a:r>
              <a:rPr lang="en-US" dirty="0"/>
              <a:t>WBS shows the project deliverables and the components in each deliverable</a:t>
            </a:r>
          </a:p>
        </p:txBody>
      </p:sp>
      <p:sp>
        <p:nvSpPr>
          <p:cNvPr id="3" name="Content Placeholder 2">
            <a:extLst>
              <a:ext uri="{FF2B5EF4-FFF2-40B4-BE49-F238E27FC236}">
                <a16:creationId xmlns:a16="http://schemas.microsoft.com/office/drawing/2014/main" id="{3243767A-A999-4FB0-9417-B7C8D9881941}"/>
              </a:ext>
            </a:extLst>
          </p:cNvPr>
          <p:cNvSpPr>
            <a:spLocks noGrp="1"/>
          </p:cNvSpPr>
          <p:nvPr>
            <p:ph idx="1"/>
          </p:nvPr>
        </p:nvSpPr>
        <p:spPr>
          <a:xfrm>
            <a:off x="838200" y="2658142"/>
            <a:ext cx="10515600" cy="4351338"/>
          </a:xfrm>
        </p:spPr>
        <p:txBody>
          <a:bodyPr/>
          <a:lstStyle/>
          <a:p>
            <a:r>
              <a:rPr lang="en-US" sz="3200" dirty="0"/>
              <a:t> </a:t>
            </a:r>
            <a:r>
              <a:rPr lang="en-US" sz="3200" dirty="0">
                <a:latin typeface="Calibri" panose="020F0502020204030204" pitchFamily="34" charset="0"/>
                <a:cs typeface="Calibri" panose="020F0502020204030204" pitchFamily="34" charset="0"/>
              </a:rPr>
              <a:t>Brainstorm deliverables using</a:t>
            </a:r>
          </a:p>
          <a:p>
            <a:pPr lvl="1"/>
            <a:r>
              <a:rPr lang="en-US" sz="3200" dirty="0">
                <a:latin typeface="Calibri" panose="020F0502020204030204" pitchFamily="34" charset="0"/>
                <a:cs typeface="Calibri" panose="020F0502020204030204" pitchFamily="34" charset="0"/>
              </a:rPr>
              <a:t> mind maps or</a:t>
            </a:r>
          </a:p>
          <a:p>
            <a:pPr lvl="1"/>
            <a:r>
              <a:rPr lang="en-US" sz="3200" dirty="0">
                <a:latin typeface="Calibri" panose="020F0502020204030204" pitchFamily="34" charset="0"/>
                <a:cs typeface="Calibri" panose="020F0502020204030204" pitchFamily="34" charset="0"/>
              </a:rPr>
              <a:t> linear lists or</a:t>
            </a:r>
          </a:p>
          <a:p>
            <a:pPr lvl="1"/>
            <a:r>
              <a:rPr lang="en-US" sz="3200" dirty="0">
                <a:latin typeface="Calibri" panose="020F0502020204030204" pitchFamily="34" charset="0"/>
                <a:cs typeface="Calibri" panose="020F0502020204030204" pitchFamily="34" charset="0"/>
              </a:rPr>
              <a:t> Post-it note method</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2617A193-9809-465C-BC68-BF5E6C5A8244}"/>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410511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CC77-16DF-44A5-B1B9-0F3749117968}"/>
              </a:ext>
            </a:extLst>
          </p:cNvPr>
          <p:cNvSpPr>
            <a:spLocks noGrp="1"/>
          </p:cNvSpPr>
          <p:nvPr>
            <p:ph type="title"/>
          </p:nvPr>
        </p:nvSpPr>
        <p:spPr/>
        <p:txBody>
          <a:bodyPr/>
          <a:lstStyle/>
          <a:p>
            <a:pPr algn="ctr"/>
            <a:r>
              <a:rPr lang="en-US" dirty="0"/>
              <a:t>Make a working chart after brainstorming to start the process</a:t>
            </a:r>
          </a:p>
        </p:txBody>
      </p:sp>
      <p:graphicFrame>
        <p:nvGraphicFramePr>
          <p:cNvPr id="4" name="Content Placeholder 3">
            <a:extLst>
              <a:ext uri="{FF2B5EF4-FFF2-40B4-BE49-F238E27FC236}">
                <a16:creationId xmlns:a16="http://schemas.microsoft.com/office/drawing/2014/main" id="{C904C93F-7385-476F-BD3D-E8A92ACB6852}"/>
              </a:ext>
            </a:extLst>
          </p:cNvPr>
          <p:cNvGraphicFramePr>
            <a:graphicFrameLocks noGrp="1"/>
          </p:cNvGraphicFramePr>
          <p:nvPr>
            <p:ph idx="1"/>
            <p:extLst>
              <p:ext uri="{D42A27DB-BD31-4B8C-83A1-F6EECF244321}">
                <p14:modId xmlns:p14="http://schemas.microsoft.com/office/powerpoint/2010/main" val="4232048479"/>
              </p:ext>
            </p:extLst>
          </p:nvPr>
        </p:nvGraphicFramePr>
        <p:xfrm>
          <a:off x="245659" y="1994208"/>
          <a:ext cx="11700681" cy="4544704"/>
        </p:xfrm>
        <a:graphic>
          <a:graphicData uri="http://schemas.openxmlformats.org/drawingml/2006/table">
            <a:tbl>
              <a:tblPr firstRow="1" bandRow="1">
                <a:tableStyleId>{5C22544A-7EE6-4342-B048-85BDC9FD1C3A}</a:tableStyleId>
              </a:tblPr>
              <a:tblGrid>
                <a:gridCol w="2043318">
                  <a:extLst>
                    <a:ext uri="{9D8B030D-6E8A-4147-A177-3AD203B41FA5}">
                      <a16:colId xmlns:a16="http://schemas.microsoft.com/office/drawing/2014/main" val="567557981"/>
                    </a:ext>
                  </a:extLst>
                </a:gridCol>
                <a:gridCol w="1462585">
                  <a:extLst>
                    <a:ext uri="{9D8B030D-6E8A-4147-A177-3AD203B41FA5}">
                      <a16:colId xmlns:a16="http://schemas.microsoft.com/office/drawing/2014/main" val="4197573400"/>
                    </a:ext>
                  </a:extLst>
                </a:gridCol>
                <a:gridCol w="8194778">
                  <a:extLst>
                    <a:ext uri="{9D8B030D-6E8A-4147-A177-3AD203B41FA5}">
                      <a16:colId xmlns:a16="http://schemas.microsoft.com/office/drawing/2014/main" val="828246694"/>
                    </a:ext>
                  </a:extLst>
                </a:gridCol>
              </a:tblGrid>
              <a:tr h="1114567">
                <a:tc>
                  <a:txBody>
                    <a:bodyPr/>
                    <a:lstStyle/>
                    <a:p>
                      <a:pPr algn="l"/>
                      <a:r>
                        <a:rPr lang="en-US" sz="3200" dirty="0">
                          <a:latin typeface="Calibri" panose="020F0502020204030204" pitchFamily="34" charset="0"/>
                          <a:cs typeface="Calibri" panose="020F0502020204030204" pitchFamily="34" charset="0"/>
                        </a:rPr>
                        <a:t>Sequence #</a:t>
                      </a:r>
                    </a:p>
                  </a:txBody>
                  <a:tcPr/>
                </a:tc>
                <a:tc>
                  <a:txBody>
                    <a:bodyPr/>
                    <a:lstStyle/>
                    <a:p>
                      <a:pPr algn="r"/>
                      <a:r>
                        <a:rPr lang="en-US" sz="3200" dirty="0">
                          <a:latin typeface="Calibri" panose="020F0502020204030204" pitchFamily="34" charset="0"/>
                          <a:cs typeface="Calibri" panose="020F0502020204030204" pitchFamily="34" charset="0"/>
                        </a:rPr>
                        <a:t>% Done</a:t>
                      </a:r>
                    </a:p>
                  </a:txBody>
                  <a:tcPr/>
                </a:tc>
                <a:tc>
                  <a:txBody>
                    <a:bodyPr/>
                    <a:lstStyle/>
                    <a:p>
                      <a:r>
                        <a:rPr lang="en-US" sz="3200" dirty="0">
                          <a:latin typeface="Calibri" panose="020F0502020204030204" pitchFamily="34" charset="0"/>
                          <a:cs typeface="Calibri" panose="020F0502020204030204" pitchFamily="34" charset="0"/>
                        </a:rPr>
                        <a:t>Deliverable/Activity/Component</a:t>
                      </a:r>
                    </a:p>
                  </a:txBody>
                  <a:tcPr/>
                </a:tc>
                <a:extLst>
                  <a:ext uri="{0D108BD9-81ED-4DB2-BD59-A6C34878D82A}">
                    <a16:rowId xmlns:a16="http://schemas.microsoft.com/office/drawing/2014/main" val="3035952722"/>
                  </a:ext>
                </a:extLst>
              </a:tr>
              <a:tr h="1201003">
                <a:tc>
                  <a:txBody>
                    <a:bodyPr/>
                    <a:lstStyle/>
                    <a:p>
                      <a:pPr algn="l"/>
                      <a:r>
                        <a:rPr lang="en-US" sz="3200" dirty="0">
                          <a:latin typeface="Calibri" panose="020F0502020204030204" pitchFamily="34" charset="0"/>
                          <a:cs typeface="Calibri" panose="020F0502020204030204" pitchFamily="34" charset="0"/>
                        </a:rPr>
                        <a:t>1</a:t>
                      </a:r>
                    </a:p>
                  </a:txBody>
                  <a:tcPr/>
                </a:tc>
                <a:tc>
                  <a:txBody>
                    <a:bodyPr/>
                    <a:lstStyle/>
                    <a:p>
                      <a:pPr algn="r"/>
                      <a:endParaRPr lang="en-US" dirty="0"/>
                    </a:p>
                  </a:txBody>
                  <a:tcPr/>
                </a:tc>
                <a:tc>
                  <a:txBody>
                    <a:bodyPr/>
                    <a:lstStyle/>
                    <a:p>
                      <a:r>
                        <a:rPr lang="en-US" sz="3200" dirty="0">
                          <a:latin typeface="Calibri" panose="020F0502020204030204" pitchFamily="34" charset="0"/>
                          <a:cs typeface="Calibri" panose="020F0502020204030204" pitchFamily="34" charset="0"/>
                        </a:rPr>
                        <a:t>Promotion</a:t>
                      </a:r>
                    </a:p>
                  </a:txBody>
                  <a:tcPr/>
                </a:tc>
                <a:extLst>
                  <a:ext uri="{0D108BD9-81ED-4DB2-BD59-A6C34878D82A}">
                    <a16:rowId xmlns:a16="http://schemas.microsoft.com/office/drawing/2014/main" val="680976474"/>
                  </a:ext>
                </a:extLst>
              </a:tr>
              <a:tr h="1114567">
                <a:tc>
                  <a:txBody>
                    <a:bodyPr/>
                    <a:lstStyle/>
                    <a:p>
                      <a:pPr algn="l"/>
                      <a:r>
                        <a:rPr lang="en-US" sz="3200" dirty="0"/>
                        <a:t>1.1</a:t>
                      </a:r>
                    </a:p>
                  </a:txBody>
                  <a:tcPr/>
                </a:tc>
                <a:tc>
                  <a:txBody>
                    <a:bodyPr/>
                    <a:lstStyle/>
                    <a:p>
                      <a:pPr algn="r"/>
                      <a:r>
                        <a:rPr lang="en-US" sz="3200" dirty="0">
                          <a:latin typeface="Calibri" panose="020F0502020204030204" pitchFamily="34" charset="0"/>
                          <a:cs typeface="Calibri" panose="020F0502020204030204" pitchFamily="34" charset="0"/>
                        </a:rPr>
                        <a:t>100%</a:t>
                      </a:r>
                    </a:p>
                  </a:txBody>
                  <a:tcPr/>
                </a:tc>
                <a:tc>
                  <a:txBody>
                    <a:bodyPr/>
                    <a:lstStyle/>
                    <a:p>
                      <a:r>
                        <a:rPr lang="en-US" sz="3200" dirty="0">
                          <a:latin typeface="Calibri" panose="020F0502020204030204" pitchFamily="34" charset="0"/>
                          <a:cs typeface="Calibri" panose="020F0502020204030204" pitchFamily="34" charset="0"/>
                        </a:rPr>
                        <a:t>Create publicity</a:t>
                      </a:r>
                      <a:r>
                        <a:rPr lang="en-US" sz="3200" baseline="0" dirty="0">
                          <a:latin typeface="Calibri" panose="020F0502020204030204" pitchFamily="34" charset="0"/>
                          <a:cs typeface="Calibri" panose="020F0502020204030204" pitchFamily="34" charset="0"/>
                        </a:rPr>
                        <a:t> plan</a:t>
                      </a:r>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46908526"/>
                  </a:ext>
                </a:extLst>
              </a:tr>
              <a:tr h="1114567">
                <a:tc>
                  <a:txBody>
                    <a:bodyPr/>
                    <a:lstStyle/>
                    <a:p>
                      <a:pPr algn="l"/>
                      <a:r>
                        <a:rPr lang="en-US" sz="3200" dirty="0"/>
                        <a:t>1.2</a:t>
                      </a:r>
                    </a:p>
                  </a:txBody>
                  <a:tcPr/>
                </a:tc>
                <a:tc>
                  <a:txBody>
                    <a:bodyPr/>
                    <a:lstStyle/>
                    <a:p>
                      <a:pPr algn="r"/>
                      <a:r>
                        <a:rPr lang="en-US" sz="3200" dirty="0">
                          <a:latin typeface="Calibri" panose="020F0502020204030204" pitchFamily="34" charset="0"/>
                          <a:cs typeface="Calibri" panose="020F0502020204030204" pitchFamily="34" charset="0"/>
                        </a:rPr>
                        <a:t>50%</a:t>
                      </a:r>
                    </a:p>
                  </a:txBody>
                  <a:tcPr/>
                </a:tc>
                <a:tc>
                  <a:txBody>
                    <a:bodyPr/>
                    <a:lstStyle/>
                    <a:p>
                      <a:r>
                        <a:rPr lang="en-US" sz="3200" dirty="0">
                          <a:latin typeface="Calibri" panose="020F0502020204030204" pitchFamily="34" charset="0"/>
                          <a:cs typeface="Calibri" panose="020F0502020204030204" pitchFamily="34" charset="0"/>
                        </a:rPr>
                        <a:t>Design O-week</a:t>
                      </a:r>
                      <a:r>
                        <a:rPr lang="en-US" sz="3200" baseline="0" dirty="0">
                          <a:latin typeface="Calibri" panose="020F0502020204030204" pitchFamily="34" charset="0"/>
                          <a:cs typeface="Calibri" panose="020F0502020204030204" pitchFamily="34" charset="0"/>
                        </a:rPr>
                        <a:t> theme</a:t>
                      </a:r>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39656191"/>
                  </a:ext>
                </a:extLst>
              </a:tr>
            </a:tbl>
          </a:graphicData>
        </a:graphic>
      </p:graphicFrame>
      <p:sp>
        <p:nvSpPr>
          <p:cNvPr id="5" name="Slide Number Placeholder 4">
            <a:extLst>
              <a:ext uri="{FF2B5EF4-FFF2-40B4-BE49-F238E27FC236}">
                <a16:creationId xmlns:a16="http://schemas.microsoft.com/office/drawing/2014/main" id="{8E161E45-B3C9-4AB2-8001-43BE37671043}"/>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83806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B1DF-F2AD-4F82-A32D-9728D75E6AB8}"/>
              </a:ext>
            </a:extLst>
          </p:cNvPr>
          <p:cNvSpPr>
            <a:spLocks noGrp="1"/>
          </p:cNvSpPr>
          <p:nvPr>
            <p:ph type="title"/>
          </p:nvPr>
        </p:nvSpPr>
        <p:spPr/>
        <p:txBody>
          <a:bodyPr/>
          <a:lstStyle/>
          <a:p>
            <a:pPr algn="ctr"/>
            <a:r>
              <a:rPr lang="en-US" dirty="0"/>
              <a:t>Comments about Team Task 1</a:t>
            </a:r>
          </a:p>
        </p:txBody>
      </p:sp>
      <p:sp>
        <p:nvSpPr>
          <p:cNvPr id="3" name="Content Placeholder 2">
            <a:extLst>
              <a:ext uri="{FF2B5EF4-FFF2-40B4-BE49-F238E27FC236}">
                <a16:creationId xmlns:a16="http://schemas.microsoft.com/office/drawing/2014/main" id="{0575DD70-56CC-4402-9704-FC11A64D6FB4}"/>
              </a:ext>
            </a:extLst>
          </p:cNvPr>
          <p:cNvSpPr>
            <a:spLocks noGrp="1"/>
          </p:cNvSpPr>
          <p:nvPr>
            <p:ph idx="1"/>
          </p:nvPr>
        </p:nvSpPr>
        <p:spPr/>
        <p:txBody>
          <a:bodyPr>
            <a:normAutofit/>
          </a:bodyPr>
          <a:lstStyle/>
          <a:p>
            <a:pPr marL="0" indent="0" algn="ctr">
              <a:buNone/>
            </a:pPr>
            <a:r>
              <a:rPr lang="en-US" sz="3600" b="1" dirty="0"/>
              <a:t>Issues with Assignments?</a:t>
            </a:r>
          </a:p>
        </p:txBody>
      </p:sp>
      <p:sp>
        <p:nvSpPr>
          <p:cNvPr id="4" name="Slide Number Placeholder 3">
            <a:extLst>
              <a:ext uri="{FF2B5EF4-FFF2-40B4-BE49-F238E27FC236}">
                <a16:creationId xmlns:a16="http://schemas.microsoft.com/office/drawing/2014/main" id="{EABC0182-1037-4D34-8B99-8006EBAD3E7C}"/>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949374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CDB41-4C48-483D-9F98-81F3668220D6}"/>
              </a:ext>
            </a:extLst>
          </p:cNvPr>
          <p:cNvSpPr>
            <a:spLocks noGrp="1"/>
          </p:cNvSpPr>
          <p:nvPr>
            <p:ph type="title"/>
          </p:nvPr>
        </p:nvSpPr>
        <p:spPr>
          <a:xfrm>
            <a:off x="1001487" y="624110"/>
            <a:ext cx="10503126" cy="1280890"/>
          </a:xfrm>
        </p:spPr>
        <p:txBody>
          <a:bodyPr>
            <a:normAutofit/>
          </a:bodyPr>
          <a:lstStyle/>
          <a:p>
            <a:pPr algn="ctr"/>
            <a:r>
              <a:rPr lang="en-US" dirty="0"/>
              <a:t>Three types of dependencies</a:t>
            </a:r>
          </a:p>
        </p:txBody>
      </p:sp>
      <p:sp>
        <p:nvSpPr>
          <p:cNvPr id="3" name="Content Placeholder 2">
            <a:extLst>
              <a:ext uri="{FF2B5EF4-FFF2-40B4-BE49-F238E27FC236}">
                <a16:creationId xmlns:a16="http://schemas.microsoft.com/office/drawing/2014/main" id="{D66D98F4-A52C-444E-AB38-7027058370D9}"/>
              </a:ext>
            </a:extLst>
          </p:cNvPr>
          <p:cNvSpPr>
            <a:spLocks noGrp="1"/>
          </p:cNvSpPr>
          <p:nvPr>
            <p:ph idx="1"/>
          </p:nvPr>
        </p:nvSpPr>
        <p:spPr>
          <a:xfrm>
            <a:off x="1001486" y="2133600"/>
            <a:ext cx="10733314" cy="4354286"/>
          </a:xfrm>
        </p:spPr>
        <p:txBody>
          <a:bodyPr>
            <a:normAutofit/>
          </a:bodyPr>
          <a:lstStyle/>
          <a:p>
            <a:r>
              <a:rPr lang="en-US" sz="3200" dirty="0">
                <a:latin typeface="Calibri" panose="020F0502020204030204" pitchFamily="34" charset="0"/>
                <a:cs typeface="Calibri" panose="020F0502020204030204" pitchFamily="34" charset="0"/>
              </a:rPr>
              <a:t> Logical relationships between activities = dependencies</a:t>
            </a:r>
          </a:p>
          <a:p>
            <a:r>
              <a:rPr lang="en-US" sz="3200" dirty="0">
                <a:latin typeface="Calibri" panose="020F0502020204030204" pitchFamily="34" charset="0"/>
                <a:cs typeface="Calibri" panose="020F0502020204030204" pitchFamily="34" charset="0"/>
              </a:rPr>
              <a:t> Determine if each relationship is </a:t>
            </a:r>
          </a:p>
          <a:p>
            <a:pPr lvl="1"/>
            <a:r>
              <a:rPr lang="en-US" sz="3200" dirty="0">
                <a:latin typeface="Calibri" panose="020F0502020204030204" pitchFamily="34" charset="0"/>
                <a:cs typeface="Calibri" panose="020F0502020204030204" pitchFamily="34" charset="0"/>
              </a:rPr>
              <a:t>Finish to Start – when one activity concludes it triggers the start of another</a:t>
            </a:r>
          </a:p>
          <a:p>
            <a:pPr lvl="1"/>
            <a:r>
              <a:rPr lang="en-US" sz="3200" dirty="0">
                <a:latin typeface="Calibri" panose="020F0502020204030204" pitchFamily="34" charset="0"/>
                <a:cs typeface="Calibri" panose="020F0502020204030204" pitchFamily="34" charset="0"/>
              </a:rPr>
              <a:t>Concurrent – both can start at the same time and run simultaneously</a:t>
            </a:r>
          </a:p>
          <a:p>
            <a:pPr lvl="1"/>
            <a:r>
              <a:rPr lang="en-US" sz="3200" dirty="0">
                <a:latin typeface="Calibri" panose="020F0502020204030204" pitchFamily="34" charset="0"/>
                <a:cs typeface="Calibri" panose="020F0502020204030204" pitchFamily="34" charset="0"/>
              </a:rPr>
              <a:t>Finish to Finish – Some activities cannot be completed until another activity is also completed</a:t>
            </a:r>
          </a:p>
          <a:p>
            <a:pPr lvl="1"/>
            <a:endParaRPr lang="en-US" dirty="0"/>
          </a:p>
        </p:txBody>
      </p:sp>
      <p:sp>
        <p:nvSpPr>
          <p:cNvPr id="4" name="Slide Number Placeholder 3">
            <a:extLst>
              <a:ext uri="{FF2B5EF4-FFF2-40B4-BE49-F238E27FC236}">
                <a16:creationId xmlns:a16="http://schemas.microsoft.com/office/drawing/2014/main" id="{E9CD84B3-8165-4407-8D16-1BF96D878299}"/>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590923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ED6C-D4E5-453F-A318-7DED67D77D24}"/>
              </a:ext>
            </a:extLst>
          </p:cNvPr>
          <p:cNvSpPr>
            <a:spLocks noGrp="1"/>
          </p:cNvSpPr>
          <p:nvPr>
            <p:ph type="title"/>
          </p:nvPr>
        </p:nvSpPr>
        <p:spPr/>
        <p:txBody>
          <a:bodyPr/>
          <a:lstStyle/>
          <a:p>
            <a:pPr algn="ctr"/>
            <a:r>
              <a:rPr lang="en-US" dirty="0"/>
              <a:t>Identify additional team members </a:t>
            </a:r>
            <a:br>
              <a:rPr lang="en-US" dirty="0"/>
            </a:br>
            <a:r>
              <a:rPr lang="en-US" dirty="0"/>
              <a:t>if required to complete the project</a:t>
            </a:r>
          </a:p>
        </p:txBody>
      </p:sp>
      <p:sp>
        <p:nvSpPr>
          <p:cNvPr id="3" name="Content Placeholder 2">
            <a:extLst>
              <a:ext uri="{FF2B5EF4-FFF2-40B4-BE49-F238E27FC236}">
                <a16:creationId xmlns:a16="http://schemas.microsoft.com/office/drawing/2014/main" id="{F415B469-5237-4652-AE45-3ED59CA90BED}"/>
              </a:ext>
            </a:extLst>
          </p:cNvPr>
          <p:cNvSpPr>
            <a:spLocks noGrp="1"/>
          </p:cNvSpPr>
          <p:nvPr>
            <p:ph idx="1"/>
          </p:nvPr>
        </p:nvSpPr>
        <p:spPr>
          <a:xfrm>
            <a:off x="1175657" y="2133599"/>
            <a:ext cx="10328955" cy="4572001"/>
          </a:xfrm>
        </p:spPr>
        <p:txBody>
          <a:bodyPr>
            <a:noAutofit/>
          </a:bodyPr>
          <a:lstStyle/>
          <a:p>
            <a:r>
              <a:rPr lang="en-US" sz="3200" dirty="0">
                <a:latin typeface="Calibri" panose="020F0502020204030204" pitchFamily="34" charset="0"/>
                <a:cs typeface="Calibri" panose="020F0502020204030204" pitchFamily="34" charset="0"/>
              </a:rPr>
              <a:t>Consider each activity</a:t>
            </a:r>
          </a:p>
          <a:p>
            <a:r>
              <a:rPr lang="en-US" sz="3200" dirty="0">
                <a:latin typeface="Calibri" panose="020F0502020204030204" pitchFamily="34" charset="0"/>
                <a:cs typeface="Calibri" panose="020F0502020204030204" pitchFamily="34" charset="0"/>
              </a:rPr>
              <a:t>What skills, strengths, experience, work orientation and possibly communication style is required for each activity</a:t>
            </a:r>
          </a:p>
          <a:p>
            <a:r>
              <a:rPr lang="en-US" sz="3200" dirty="0">
                <a:latin typeface="Calibri" panose="020F0502020204030204" pitchFamily="34" charset="0"/>
                <a:cs typeface="Calibri" panose="020F0502020204030204" pitchFamily="34" charset="0"/>
              </a:rPr>
              <a:t>Consider all of your options – existing team members, other people at Aalto or external vendors</a:t>
            </a:r>
          </a:p>
          <a:p>
            <a:r>
              <a:rPr lang="en-US" sz="3200" dirty="0">
                <a:latin typeface="Calibri" panose="020F0502020204030204" pitchFamily="34" charset="0"/>
                <a:cs typeface="Calibri" panose="020F0502020204030204" pitchFamily="34" charset="0"/>
              </a:rPr>
              <a:t>Review and get approval from project sponsor before acting</a:t>
            </a:r>
          </a:p>
          <a:p>
            <a:r>
              <a:rPr lang="en-US" sz="3200" dirty="0">
                <a:latin typeface="Calibri" panose="020F0502020204030204" pitchFamily="34" charset="0"/>
                <a:cs typeface="Calibri" panose="020F0502020204030204" pitchFamily="34" charset="0"/>
              </a:rPr>
              <a:t>Revise if necessary </a:t>
            </a:r>
          </a:p>
        </p:txBody>
      </p:sp>
      <p:sp>
        <p:nvSpPr>
          <p:cNvPr id="4" name="Slide Number Placeholder 3">
            <a:extLst>
              <a:ext uri="{FF2B5EF4-FFF2-40B4-BE49-F238E27FC236}">
                <a16:creationId xmlns:a16="http://schemas.microsoft.com/office/drawing/2014/main" id="{9DF9D9F6-34E4-498E-92CC-39E820321ACE}"/>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954124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5EE0-B5D1-4705-9567-60BA04C29E91}"/>
              </a:ext>
            </a:extLst>
          </p:cNvPr>
          <p:cNvSpPr>
            <a:spLocks noGrp="1"/>
          </p:cNvSpPr>
          <p:nvPr>
            <p:ph type="title"/>
          </p:nvPr>
        </p:nvSpPr>
        <p:spPr/>
        <p:txBody>
          <a:bodyPr/>
          <a:lstStyle/>
          <a:p>
            <a:pPr algn="ctr"/>
            <a:r>
              <a:rPr lang="en-US" dirty="0"/>
              <a:t>Estimate the time required to do the work and the duration required</a:t>
            </a:r>
          </a:p>
        </p:txBody>
      </p:sp>
      <p:sp>
        <p:nvSpPr>
          <p:cNvPr id="3" name="Content Placeholder 2">
            <a:extLst>
              <a:ext uri="{FF2B5EF4-FFF2-40B4-BE49-F238E27FC236}">
                <a16:creationId xmlns:a16="http://schemas.microsoft.com/office/drawing/2014/main" id="{52A6AF7C-FBAE-4444-BD2A-875C9D0F654C}"/>
              </a:ext>
            </a:extLst>
          </p:cNvPr>
          <p:cNvSpPr>
            <a:spLocks noGrp="1"/>
          </p:cNvSpPr>
          <p:nvPr>
            <p:ph idx="1"/>
          </p:nvPr>
        </p:nvSpPr>
        <p:spPr>
          <a:xfrm>
            <a:off x="1458687" y="2133599"/>
            <a:ext cx="10450284" cy="4376057"/>
          </a:xfrm>
        </p:spPr>
        <p:txBody>
          <a:bodyPr>
            <a:normAutofit/>
          </a:bodyPr>
          <a:lstStyle/>
          <a:p>
            <a:pPr marL="0" indent="0">
              <a:buNone/>
            </a:pPr>
            <a:endParaRPr lang="en-US" sz="3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                          WORK is not equal to DURATION</a:t>
            </a:r>
          </a:p>
          <a:p>
            <a:pPr marL="0" indent="0">
              <a:buNone/>
            </a:pPr>
            <a:r>
              <a:rPr lang="en-US" sz="3200" dirty="0">
                <a:latin typeface="Calibri" panose="020F0502020204030204" pitchFamily="34" charset="0"/>
                <a:cs typeface="Calibri" panose="020F0502020204030204" pitchFamily="34" charset="0"/>
              </a:rPr>
              <a:t>                      16 hours                 2 weeks @ 1/hr per day</a:t>
            </a:r>
          </a:p>
          <a:p>
            <a:pPr marL="0" indent="0">
              <a:buNone/>
            </a:pPr>
            <a:r>
              <a:rPr lang="en-US" sz="3200" dirty="0">
                <a:latin typeface="Calibri" panose="020F0502020204030204" pitchFamily="34" charset="0"/>
                <a:cs typeface="Calibri" panose="020F0502020204030204" pitchFamily="34" charset="0"/>
              </a:rPr>
              <a:t>Work = hours required to          Number of days the work</a:t>
            </a:r>
          </a:p>
          <a:p>
            <a:pPr marL="0" indent="0">
              <a:buNone/>
            </a:pPr>
            <a:r>
              <a:rPr lang="en-US" sz="3200" dirty="0">
                <a:latin typeface="Calibri" panose="020F0502020204030204" pitchFamily="34" charset="0"/>
                <a:cs typeface="Calibri" panose="020F0502020204030204" pitchFamily="34" charset="0"/>
              </a:rPr>
              <a:t>do the work                                 will be spread over</a:t>
            </a:r>
          </a:p>
          <a:p>
            <a:pPr marL="0" indent="0">
              <a:buNone/>
            </a:pPr>
            <a:r>
              <a:rPr lang="en-US" sz="3200" b="1" dirty="0">
                <a:latin typeface="Calibri" panose="020F0502020204030204" pitchFamily="34" charset="0"/>
                <a:cs typeface="Calibri" panose="020F0502020204030204" pitchFamily="34" charset="0"/>
              </a:rPr>
              <a:t>Underestimate = Project late    Overestimate = Project is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over budget</a:t>
            </a:r>
          </a:p>
          <a:p>
            <a:pPr marL="0" indent="0">
              <a:buNone/>
            </a:pPr>
            <a:r>
              <a:rPr lang="en-US" sz="3200" dirty="0">
                <a:latin typeface="Calibri" panose="020F0502020204030204" pitchFamily="34" charset="0"/>
                <a:cs typeface="Calibri" panose="020F0502020204030204" pitchFamily="34" charset="0"/>
              </a:rPr>
              <a:t>                              				</a:t>
            </a:r>
          </a:p>
        </p:txBody>
      </p:sp>
      <p:sp>
        <p:nvSpPr>
          <p:cNvPr id="6" name="Slide Number Placeholder 5">
            <a:extLst>
              <a:ext uri="{FF2B5EF4-FFF2-40B4-BE49-F238E27FC236}">
                <a16:creationId xmlns:a16="http://schemas.microsoft.com/office/drawing/2014/main" id="{0E5699A5-31C2-45CA-B19D-F734D842601B}"/>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
        <p:nvSpPr>
          <p:cNvPr id="4" name="Freeform: Shape 3">
            <a:extLst>
              <a:ext uri="{FF2B5EF4-FFF2-40B4-BE49-F238E27FC236}">
                <a16:creationId xmlns:a16="http://schemas.microsoft.com/office/drawing/2014/main" id="{BE93101A-C5DC-4E7A-9901-7EBA62C8F8E1}"/>
              </a:ext>
            </a:extLst>
          </p:cNvPr>
          <p:cNvSpPr/>
          <p:nvPr/>
        </p:nvSpPr>
        <p:spPr>
          <a:xfrm>
            <a:off x="3309257" y="2569029"/>
            <a:ext cx="1785257" cy="1374132"/>
          </a:xfrm>
          <a:custGeom>
            <a:avLst/>
            <a:gdLst>
              <a:gd name="connsiteX0" fmla="*/ 0 w 1785257"/>
              <a:gd name="connsiteY0" fmla="*/ 827314 h 1374132"/>
              <a:gd name="connsiteX1" fmla="*/ 65314 w 1785257"/>
              <a:gd name="connsiteY1" fmla="*/ 1132114 h 1374132"/>
              <a:gd name="connsiteX2" fmla="*/ 87086 w 1785257"/>
              <a:gd name="connsiteY2" fmla="*/ 1197428 h 1374132"/>
              <a:gd name="connsiteX3" fmla="*/ 152400 w 1785257"/>
              <a:gd name="connsiteY3" fmla="*/ 1240971 h 1374132"/>
              <a:gd name="connsiteX4" fmla="*/ 304800 w 1785257"/>
              <a:gd name="connsiteY4" fmla="*/ 1284514 h 1374132"/>
              <a:gd name="connsiteX5" fmla="*/ 370114 w 1785257"/>
              <a:gd name="connsiteY5" fmla="*/ 1306285 h 1374132"/>
              <a:gd name="connsiteX6" fmla="*/ 914400 w 1785257"/>
              <a:gd name="connsiteY6" fmla="*/ 1328057 h 1374132"/>
              <a:gd name="connsiteX7" fmla="*/ 1698172 w 1785257"/>
              <a:gd name="connsiteY7" fmla="*/ 1328057 h 1374132"/>
              <a:gd name="connsiteX8" fmla="*/ 1719943 w 1785257"/>
              <a:gd name="connsiteY8" fmla="*/ 1262742 h 1374132"/>
              <a:gd name="connsiteX9" fmla="*/ 1763486 w 1785257"/>
              <a:gd name="connsiteY9" fmla="*/ 1197428 h 1374132"/>
              <a:gd name="connsiteX10" fmla="*/ 1785257 w 1785257"/>
              <a:gd name="connsiteY10" fmla="*/ 1110342 h 1374132"/>
              <a:gd name="connsiteX11" fmla="*/ 1763486 w 1785257"/>
              <a:gd name="connsiteY11" fmla="*/ 174171 h 1374132"/>
              <a:gd name="connsiteX12" fmla="*/ 1676400 w 1785257"/>
              <a:gd name="connsiteY12" fmla="*/ 65314 h 1374132"/>
              <a:gd name="connsiteX13" fmla="*/ 1524000 w 1785257"/>
              <a:gd name="connsiteY13" fmla="*/ 21771 h 1374132"/>
              <a:gd name="connsiteX14" fmla="*/ 1458686 w 1785257"/>
              <a:gd name="connsiteY14" fmla="*/ 0 h 1374132"/>
              <a:gd name="connsiteX15" fmla="*/ 1219200 w 1785257"/>
              <a:gd name="connsiteY15" fmla="*/ 21771 h 1374132"/>
              <a:gd name="connsiteX16" fmla="*/ 1153886 w 1785257"/>
              <a:gd name="connsiteY16" fmla="*/ 43542 h 1374132"/>
              <a:gd name="connsiteX17" fmla="*/ 1023257 w 1785257"/>
              <a:gd name="connsiteY17" fmla="*/ 65314 h 1374132"/>
              <a:gd name="connsiteX18" fmla="*/ 936172 w 1785257"/>
              <a:gd name="connsiteY18" fmla="*/ 87085 h 1374132"/>
              <a:gd name="connsiteX19" fmla="*/ 740229 w 1785257"/>
              <a:gd name="connsiteY19" fmla="*/ 130628 h 1374132"/>
              <a:gd name="connsiteX20" fmla="*/ 609600 w 1785257"/>
              <a:gd name="connsiteY20" fmla="*/ 217714 h 1374132"/>
              <a:gd name="connsiteX21" fmla="*/ 478972 w 1785257"/>
              <a:gd name="connsiteY21" fmla="*/ 261257 h 1374132"/>
              <a:gd name="connsiteX22" fmla="*/ 391886 w 1785257"/>
              <a:gd name="connsiteY22" fmla="*/ 391885 h 1374132"/>
              <a:gd name="connsiteX23" fmla="*/ 348343 w 1785257"/>
              <a:gd name="connsiteY23" fmla="*/ 457200 h 1374132"/>
              <a:gd name="connsiteX24" fmla="*/ 283029 w 1785257"/>
              <a:gd name="connsiteY24" fmla="*/ 522514 h 1374132"/>
              <a:gd name="connsiteX25" fmla="*/ 195943 w 1785257"/>
              <a:gd name="connsiteY25" fmla="*/ 631371 h 1374132"/>
              <a:gd name="connsiteX26" fmla="*/ 108857 w 1785257"/>
              <a:gd name="connsiteY26" fmla="*/ 762000 h 1374132"/>
              <a:gd name="connsiteX27" fmla="*/ 65314 w 1785257"/>
              <a:gd name="connsiteY27" fmla="*/ 827314 h 137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85257" h="1374132">
                <a:moveTo>
                  <a:pt x="0" y="827314"/>
                </a:moveTo>
                <a:cubicBezTo>
                  <a:pt x="27464" y="1047022"/>
                  <a:pt x="3271" y="945984"/>
                  <a:pt x="65314" y="1132114"/>
                </a:cubicBezTo>
                <a:cubicBezTo>
                  <a:pt x="72571" y="1153885"/>
                  <a:pt x="67991" y="1184698"/>
                  <a:pt x="87086" y="1197428"/>
                </a:cubicBezTo>
                <a:cubicBezTo>
                  <a:pt x="108857" y="1211942"/>
                  <a:pt x="128996" y="1229269"/>
                  <a:pt x="152400" y="1240971"/>
                </a:cubicBezTo>
                <a:cubicBezTo>
                  <a:pt x="187196" y="1258369"/>
                  <a:pt x="272254" y="1275215"/>
                  <a:pt x="304800" y="1284514"/>
                </a:cubicBezTo>
                <a:cubicBezTo>
                  <a:pt x="326866" y="1290819"/>
                  <a:pt x="347223" y="1304650"/>
                  <a:pt x="370114" y="1306285"/>
                </a:cubicBezTo>
                <a:cubicBezTo>
                  <a:pt x="551226" y="1319222"/>
                  <a:pt x="732971" y="1320800"/>
                  <a:pt x="914400" y="1328057"/>
                </a:cubicBezTo>
                <a:cubicBezTo>
                  <a:pt x="1210577" y="1387291"/>
                  <a:pt x="1189424" y="1391651"/>
                  <a:pt x="1698172" y="1328057"/>
                </a:cubicBezTo>
                <a:cubicBezTo>
                  <a:pt x="1720944" y="1325210"/>
                  <a:pt x="1709680" y="1283268"/>
                  <a:pt x="1719943" y="1262742"/>
                </a:cubicBezTo>
                <a:cubicBezTo>
                  <a:pt x="1731645" y="1239338"/>
                  <a:pt x="1748972" y="1219199"/>
                  <a:pt x="1763486" y="1197428"/>
                </a:cubicBezTo>
                <a:cubicBezTo>
                  <a:pt x="1770743" y="1168399"/>
                  <a:pt x="1785257" y="1140264"/>
                  <a:pt x="1785257" y="1110342"/>
                </a:cubicBezTo>
                <a:cubicBezTo>
                  <a:pt x="1785257" y="798201"/>
                  <a:pt x="1777045" y="486018"/>
                  <a:pt x="1763486" y="174171"/>
                </a:cubicBezTo>
                <a:cubicBezTo>
                  <a:pt x="1760696" y="110001"/>
                  <a:pt x="1729731" y="91980"/>
                  <a:pt x="1676400" y="65314"/>
                </a:cubicBezTo>
                <a:cubicBezTo>
                  <a:pt x="1641595" y="47911"/>
                  <a:pt x="1556559" y="31074"/>
                  <a:pt x="1524000" y="21771"/>
                </a:cubicBezTo>
                <a:cubicBezTo>
                  <a:pt x="1501934" y="15467"/>
                  <a:pt x="1480457" y="7257"/>
                  <a:pt x="1458686" y="0"/>
                </a:cubicBezTo>
                <a:cubicBezTo>
                  <a:pt x="1378857" y="7257"/>
                  <a:pt x="1298552" y="10435"/>
                  <a:pt x="1219200" y="21771"/>
                </a:cubicBezTo>
                <a:cubicBezTo>
                  <a:pt x="1196482" y="25016"/>
                  <a:pt x="1176288" y="38564"/>
                  <a:pt x="1153886" y="43542"/>
                </a:cubicBezTo>
                <a:cubicBezTo>
                  <a:pt x="1110794" y="53118"/>
                  <a:pt x="1066543" y="56657"/>
                  <a:pt x="1023257" y="65314"/>
                </a:cubicBezTo>
                <a:cubicBezTo>
                  <a:pt x="993916" y="71182"/>
                  <a:pt x="965381" y="80594"/>
                  <a:pt x="936172" y="87085"/>
                </a:cubicBezTo>
                <a:cubicBezTo>
                  <a:pt x="687416" y="142364"/>
                  <a:pt x="952610" y="77533"/>
                  <a:pt x="740229" y="130628"/>
                </a:cubicBezTo>
                <a:cubicBezTo>
                  <a:pt x="696686" y="159657"/>
                  <a:pt x="659247" y="201165"/>
                  <a:pt x="609600" y="217714"/>
                </a:cubicBezTo>
                <a:lnTo>
                  <a:pt x="478972" y="261257"/>
                </a:lnTo>
                <a:lnTo>
                  <a:pt x="391886" y="391885"/>
                </a:lnTo>
                <a:cubicBezTo>
                  <a:pt x="377372" y="413657"/>
                  <a:pt x="366845" y="438698"/>
                  <a:pt x="348343" y="457200"/>
                </a:cubicBezTo>
                <a:lnTo>
                  <a:pt x="283029" y="522514"/>
                </a:lnTo>
                <a:cubicBezTo>
                  <a:pt x="233999" y="669599"/>
                  <a:pt x="301996" y="510167"/>
                  <a:pt x="195943" y="631371"/>
                </a:cubicBezTo>
                <a:cubicBezTo>
                  <a:pt x="161482" y="670755"/>
                  <a:pt x="137886" y="718457"/>
                  <a:pt x="108857" y="762000"/>
                </a:cubicBezTo>
                <a:lnTo>
                  <a:pt x="65314" y="82731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96FD4ADB-DD29-44E4-B996-4429BE40F16E}"/>
              </a:ext>
            </a:extLst>
          </p:cNvPr>
          <p:cNvSpPr/>
          <p:nvPr/>
        </p:nvSpPr>
        <p:spPr>
          <a:xfrm>
            <a:off x="6475090" y="2220686"/>
            <a:ext cx="4105824" cy="1894114"/>
          </a:xfrm>
          <a:custGeom>
            <a:avLst/>
            <a:gdLst>
              <a:gd name="connsiteX0" fmla="*/ 1036053 w 4105824"/>
              <a:gd name="connsiteY0" fmla="*/ 1001485 h 1894114"/>
              <a:gd name="connsiteX1" fmla="*/ 970739 w 4105824"/>
              <a:gd name="connsiteY1" fmla="*/ 892628 h 1894114"/>
              <a:gd name="connsiteX2" fmla="*/ 1014281 w 4105824"/>
              <a:gd name="connsiteY2" fmla="*/ 522514 h 1894114"/>
              <a:gd name="connsiteX3" fmla="*/ 1057824 w 4105824"/>
              <a:gd name="connsiteY3" fmla="*/ 457200 h 1894114"/>
              <a:gd name="connsiteX4" fmla="*/ 1188453 w 4105824"/>
              <a:gd name="connsiteY4" fmla="*/ 326571 h 1894114"/>
              <a:gd name="connsiteX5" fmla="*/ 1297310 w 4105824"/>
              <a:gd name="connsiteY5" fmla="*/ 195943 h 1894114"/>
              <a:gd name="connsiteX6" fmla="*/ 1384396 w 4105824"/>
              <a:gd name="connsiteY6" fmla="*/ 152400 h 1894114"/>
              <a:gd name="connsiteX7" fmla="*/ 1449710 w 4105824"/>
              <a:gd name="connsiteY7" fmla="*/ 87085 h 1894114"/>
              <a:gd name="connsiteX8" fmla="*/ 1515024 w 4105824"/>
              <a:gd name="connsiteY8" fmla="*/ 65314 h 1894114"/>
              <a:gd name="connsiteX9" fmla="*/ 1602110 w 4105824"/>
              <a:gd name="connsiteY9" fmla="*/ 43543 h 1894114"/>
              <a:gd name="connsiteX10" fmla="*/ 1667424 w 4105824"/>
              <a:gd name="connsiteY10" fmla="*/ 21771 h 1894114"/>
              <a:gd name="connsiteX11" fmla="*/ 1906910 w 4105824"/>
              <a:gd name="connsiteY11" fmla="*/ 0 h 1894114"/>
              <a:gd name="connsiteX12" fmla="*/ 2385881 w 4105824"/>
              <a:gd name="connsiteY12" fmla="*/ 21771 h 1894114"/>
              <a:gd name="connsiteX13" fmla="*/ 2494739 w 4105824"/>
              <a:gd name="connsiteY13" fmla="*/ 65314 h 1894114"/>
              <a:gd name="connsiteX14" fmla="*/ 2560053 w 4105824"/>
              <a:gd name="connsiteY14" fmla="*/ 87085 h 1894114"/>
              <a:gd name="connsiteX15" fmla="*/ 2690681 w 4105824"/>
              <a:gd name="connsiteY15" fmla="*/ 174171 h 1894114"/>
              <a:gd name="connsiteX16" fmla="*/ 2777767 w 4105824"/>
              <a:gd name="connsiteY16" fmla="*/ 217714 h 1894114"/>
              <a:gd name="connsiteX17" fmla="*/ 2843081 w 4105824"/>
              <a:gd name="connsiteY17" fmla="*/ 283028 h 1894114"/>
              <a:gd name="connsiteX18" fmla="*/ 2930167 w 4105824"/>
              <a:gd name="connsiteY18" fmla="*/ 348343 h 1894114"/>
              <a:gd name="connsiteX19" fmla="*/ 2973710 w 4105824"/>
              <a:gd name="connsiteY19" fmla="*/ 435428 h 1894114"/>
              <a:gd name="connsiteX20" fmla="*/ 3082567 w 4105824"/>
              <a:gd name="connsiteY20" fmla="*/ 500743 h 1894114"/>
              <a:gd name="connsiteX21" fmla="*/ 3169653 w 4105824"/>
              <a:gd name="connsiteY21" fmla="*/ 566057 h 1894114"/>
              <a:gd name="connsiteX22" fmla="*/ 3234967 w 4105824"/>
              <a:gd name="connsiteY22" fmla="*/ 653143 h 1894114"/>
              <a:gd name="connsiteX23" fmla="*/ 3322053 w 4105824"/>
              <a:gd name="connsiteY23" fmla="*/ 718457 h 1894114"/>
              <a:gd name="connsiteX24" fmla="*/ 3496224 w 4105824"/>
              <a:gd name="connsiteY24" fmla="*/ 892628 h 1894114"/>
              <a:gd name="connsiteX25" fmla="*/ 3561539 w 4105824"/>
              <a:gd name="connsiteY25" fmla="*/ 957943 h 1894114"/>
              <a:gd name="connsiteX26" fmla="*/ 3692167 w 4105824"/>
              <a:gd name="connsiteY26" fmla="*/ 1132114 h 1894114"/>
              <a:gd name="connsiteX27" fmla="*/ 3735710 w 4105824"/>
              <a:gd name="connsiteY27" fmla="*/ 1197428 h 1894114"/>
              <a:gd name="connsiteX28" fmla="*/ 3801024 w 4105824"/>
              <a:gd name="connsiteY28" fmla="*/ 1284514 h 1894114"/>
              <a:gd name="connsiteX29" fmla="*/ 3866339 w 4105824"/>
              <a:gd name="connsiteY29" fmla="*/ 1393371 h 1894114"/>
              <a:gd name="connsiteX30" fmla="*/ 3931653 w 4105824"/>
              <a:gd name="connsiteY30" fmla="*/ 1480457 h 1894114"/>
              <a:gd name="connsiteX31" fmla="*/ 4018739 w 4105824"/>
              <a:gd name="connsiteY31" fmla="*/ 1611085 h 1894114"/>
              <a:gd name="connsiteX32" fmla="*/ 4062281 w 4105824"/>
              <a:gd name="connsiteY32" fmla="*/ 1676400 h 1894114"/>
              <a:gd name="connsiteX33" fmla="*/ 4105824 w 4105824"/>
              <a:gd name="connsiteY33" fmla="*/ 1741714 h 1894114"/>
              <a:gd name="connsiteX34" fmla="*/ 4018739 w 4105824"/>
              <a:gd name="connsiteY34" fmla="*/ 1828800 h 1894114"/>
              <a:gd name="connsiteX35" fmla="*/ 3779253 w 4105824"/>
              <a:gd name="connsiteY35" fmla="*/ 1894114 h 1894114"/>
              <a:gd name="connsiteX36" fmla="*/ 3191424 w 4105824"/>
              <a:gd name="connsiteY36" fmla="*/ 1850571 h 1894114"/>
              <a:gd name="connsiteX37" fmla="*/ 3060796 w 4105824"/>
              <a:gd name="connsiteY37" fmla="*/ 1828800 h 1894114"/>
              <a:gd name="connsiteX38" fmla="*/ 1819824 w 4105824"/>
              <a:gd name="connsiteY38" fmla="*/ 1828800 h 1894114"/>
              <a:gd name="connsiteX39" fmla="*/ 1754510 w 4105824"/>
              <a:gd name="connsiteY39" fmla="*/ 1807028 h 1894114"/>
              <a:gd name="connsiteX40" fmla="*/ 1623881 w 4105824"/>
              <a:gd name="connsiteY40" fmla="*/ 1785257 h 1894114"/>
              <a:gd name="connsiteX41" fmla="*/ 1362624 w 4105824"/>
              <a:gd name="connsiteY41" fmla="*/ 1741714 h 1894114"/>
              <a:gd name="connsiteX42" fmla="*/ 230510 w 4105824"/>
              <a:gd name="connsiteY42" fmla="*/ 1741714 h 1894114"/>
              <a:gd name="connsiteX43" fmla="*/ 165196 w 4105824"/>
              <a:gd name="connsiteY43" fmla="*/ 1676400 h 1894114"/>
              <a:gd name="connsiteX44" fmla="*/ 99881 w 4105824"/>
              <a:gd name="connsiteY44" fmla="*/ 1545771 h 1894114"/>
              <a:gd name="connsiteX45" fmla="*/ 56339 w 4105824"/>
              <a:gd name="connsiteY45" fmla="*/ 1480457 h 1894114"/>
              <a:gd name="connsiteX46" fmla="*/ 34567 w 4105824"/>
              <a:gd name="connsiteY46" fmla="*/ 1393371 h 1894114"/>
              <a:gd name="connsiteX47" fmla="*/ 56339 w 4105824"/>
              <a:gd name="connsiteY47" fmla="*/ 1132114 h 1894114"/>
              <a:gd name="connsiteX48" fmla="*/ 186967 w 4105824"/>
              <a:gd name="connsiteY48" fmla="*/ 1088571 h 1894114"/>
              <a:gd name="connsiteX49" fmla="*/ 404681 w 4105824"/>
              <a:gd name="connsiteY49" fmla="*/ 1045028 h 1894114"/>
              <a:gd name="connsiteX50" fmla="*/ 709481 w 4105824"/>
              <a:gd name="connsiteY50" fmla="*/ 1066800 h 1894114"/>
              <a:gd name="connsiteX51" fmla="*/ 1036053 w 4105824"/>
              <a:gd name="connsiteY51" fmla="*/ 1066800 h 1894114"/>
              <a:gd name="connsiteX52" fmla="*/ 1036053 w 4105824"/>
              <a:gd name="connsiteY52" fmla="*/ 936171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05824" h="1894114">
                <a:moveTo>
                  <a:pt x="1036053" y="1001485"/>
                </a:moveTo>
                <a:cubicBezTo>
                  <a:pt x="1014282" y="965199"/>
                  <a:pt x="975412" y="934685"/>
                  <a:pt x="970739" y="892628"/>
                </a:cubicBezTo>
                <a:cubicBezTo>
                  <a:pt x="968886" y="875948"/>
                  <a:pt x="977758" y="607735"/>
                  <a:pt x="1014281" y="522514"/>
                </a:cubicBezTo>
                <a:cubicBezTo>
                  <a:pt x="1024588" y="498464"/>
                  <a:pt x="1040440" y="476757"/>
                  <a:pt x="1057824" y="457200"/>
                </a:cubicBezTo>
                <a:cubicBezTo>
                  <a:pt x="1098735" y="411175"/>
                  <a:pt x="1154295" y="377808"/>
                  <a:pt x="1188453" y="326571"/>
                </a:cubicBezTo>
                <a:cubicBezTo>
                  <a:pt x="1223173" y="274492"/>
                  <a:pt x="1243973" y="234041"/>
                  <a:pt x="1297310" y="195943"/>
                </a:cubicBezTo>
                <a:cubicBezTo>
                  <a:pt x="1323720" y="177079"/>
                  <a:pt x="1355367" y="166914"/>
                  <a:pt x="1384396" y="152400"/>
                </a:cubicBezTo>
                <a:cubicBezTo>
                  <a:pt x="1406167" y="130628"/>
                  <a:pt x="1424092" y="104164"/>
                  <a:pt x="1449710" y="87085"/>
                </a:cubicBezTo>
                <a:cubicBezTo>
                  <a:pt x="1468805" y="74355"/>
                  <a:pt x="1492958" y="71618"/>
                  <a:pt x="1515024" y="65314"/>
                </a:cubicBezTo>
                <a:cubicBezTo>
                  <a:pt x="1543795" y="57094"/>
                  <a:pt x="1573339" y="51763"/>
                  <a:pt x="1602110" y="43543"/>
                </a:cubicBezTo>
                <a:cubicBezTo>
                  <a:pt x="1624176" y="37238"/>
                  <a:pt x="1644706" y="25016"/>
                  <a:pt x="1667424" y="21771"/>
                </a:cubicBezTo>
                <a:cubicBezTo>
                  <a:pt x="1746776" y="10435"/>
                  <a:pt x="1827081" y="7257"/>
                  <a:pt x="1906910" y="0"/>
                </a:cubicBezTo>
                <a:cubicBezTo>
                  <a:pt x="2066567" y="7257"/>
                  <a:pt x="2227037" y="4122"/>
                  <a:pt x="2385881" y="21771"/>
                </a:cubicBezTo>
                <a:cubicBezTo>
                  <a:pt x="2424723" y="26087"/>
                  <a:pt x="2458146" y="51592"/>
                  <a:pt x="2494739" y="65314"/>
                </a:cubicBezTo>
                <a:cubicBezTo>
                  <a:pt x="2516227" y="73372"/>
                  <a:pt x="2538282" y="79828"/>
                  <a:pt x="2560053" y="87085"/>
                </a:cubicBezTo>
                <a:cubicBezTo>
                  <a:pt x="2603596" y="116114"/>
                  <a:pt x="2643874" y="150767"/>
                  <a:pt x="2690681" y="174171"/>
                </a:cubicBezTo>
                <a:cubicBezTo>
                  <a:pt x="2719710" y="188685"/>
                  <a:pt x="2751357" y="198850"/>
                  <a:pt x="2777767" y="217714"/>
                </a:cubicBezTo>
                <a:cubicBezTo>
                  <a:pt x="2802821" y="235610"/>
                  <a:pt x="2819704" y="262991"/>
                  <a:pt x="2843081" y="283028"/>
                </a:cubicBezTo>
                <a:cubicBezTo>
                  <a:pt x="2870631" y="306643"/>
                  <a:pt x="2901138" y="326571"/>
                  <a:pt x="2930167" y="348343"/>
                </a:cubicBezTo>
                <a:cubicBezTo>
                  <a:pt x="2944681" y="377371"/>
                  <a:pt x="2950761" y="412479"/>
                  <a:pt x="2973710" y="435428"/>
                </a:cubicBezTo>
                <a:cubicBezTo>
                  <a:pt x="3003632" y="465350"/>
                  <a:pt x="3047358" y="477270"/>
                  <a:pt x="3082567" y="500743"/>
                </a:cubicBezTo>
                <a:cubicBezTo>
                  <a:pt x="3112759" y="520871"/>
                  <a:pt x="3143995" y="540399"/>
                  <a:pt x="3169653" y="566057"/>
                </a:cubicBezTo>
                <a:cubicBezTo>
                  <a:pt x="3195311" y="591715"/>
                  <a:pt x="3209309" y="627485"/>
                  <a:pt x="3234967" y="653143"/>
                </a:cubicBezTo>
                <a:cubicBezTo>
                  <a:pt x="3260625" y="678801"/>
                  <a:pt x="3295305" y="693938"/>
                  <a:pt x="3322053" y="718457"/>
                </a:cubicBezTo>
                <a:cubicBezTo>
                  <a:pt x="3382577" y="773937"/>
                  <a:pt x="3438167" y="834571"/>
                  <a:pt x="3496224" y="892628"/>
                </a:cubicBezTo>
                <a:cubicBezTo>
                  <a:pt x="3517996" y="914400"/>
                  <a:pt x="3543065" y="933311"/>
                  <a:pt x="3561539" y="957943"/>
                </a:cubicBezTo>
                <a:cubicBezTo>
                  <a:pt x="3605082" y="1016000"/>
                  <a:pt x="3651912" y="1071731"/>
                  <a:pt x="3692167" y="1132114"/>
                </a:cubicBezTo>
                <a:cubicBezTo>
                  <a:pt x="3706681" y="1153885"/>
                  <a:pt x="3720501" y="1176136"/>
                  <a:pt x="3735710" y="1197428"/>
                </a:cubicBezTo>
                <a:cubicBezTo>
                  <a:pt x="3756801" y="1226955"/>
                  <a:pt x="3780896" y="1254322"/>
                  <a:pt x="3801024" y="1284514"/>
                </a:cubicBezTo>
                <a:cubicBezTo>
                  <a:pt x="3824497" y="1319723"/>
                  <a:pt x="3842866" y="1358162"/>
                  <a:pt x="3866339" y="1393371"/>
                </a:cubicBezTo>
                <a:cubicBezTo>
                  <a:pt x="3886467" y="1423563"/>
                  <a:pt x="3910844" y="1450731"/>
                  <a:pt x="3931653" y="1480457"/>
                </a:cubicBezTo>
                <a:cubicBezTo>
                  <a:pt x="3961663" y="1523329"/>
                  <a:pt x="3989711" y="1567542"/>
                  <a:pt x="4018739" y="1611085"/>
                </a:cubicBezTo>
                <a:lnTo>
                  <a:pt x="4062281" y="1676400"/>
                </a:lnTo>
                <a:lnTo>
                  <a:pt x="4105824" y="1741714"/>
                </a:lnTo>
                <a:cubicBezTo>
                  <a:pt x="4076796" y="1770743"/>
                  <a:pt x="4051581" y="1804168"/>
                  <a:pt x="4018739" y="1828800"/>
                </a:cubicBezTo>
                <a:cubicBezTo>
                  <a:pt x="3940513" y="1887470"/>
                  <a:pt x="3877201" y="1880122"/>
                  <a:pt x="3779253" y="1894114"/>
                </a:cubicBezTo>
                <a:cubicBezTo>
                  <a:pt x="3600945" y="1882970"/>
                  <a:pt x="3374500" y="1872109"/>
                  <a:pt x="3191424" y="1850571"/>
                </a:cubicBezTo>
                <a:cubicBezTo>
                  <a:pt x="3147583" y="1845413"/>
                  <a:pt x="3104339" y="1836057"/>
                  <a:pt x="3060796" y="1828800"/>
                </a:cubicBezTo>
                <a:cubicBezTo>
                  <a:pt x="2470634" y="1849877"/>
                  <a:pt x="2416318" y="1866081"/>
                  <a:pt x="1819824" y="1828800"/>
                </a:cubicBezTo>
                <a:cubicBezTo>
                  <a:pt x="1796920" y="1827368"/>
                  <a:pt x="1776913" y="1812006"/>
                  <a:pt x="1754510" y="1807028"/>
                </a:cubicBezTo>
                <a:cubicBezTo>
                  <a:pt x="1711418" y="1797452"/>
                  <a:pt x="1667167" y="1793914"/>
                  <a:pt x="1623881" y="1785257"/>
                </a:cubicBezTo>
                <a:cubicBezTo>
                  <a:pt x="1384126" y="1737306"/>
                  <a:pt x="1754025" y="1790638"/>
                  <a:pt x="1362624" y="1741714"/>
                </a:cubicBezTo>
                <a:cubicBezTo>
                  <a:pt x="1312652" y="1743102"/>
                  <a:pt x="461290" y="1790299"/>
                  <a:pt x="230510" y="1741714"/>
                </a:cubicBezTo>
                <a:cubicBezTo>
                  <a:pt x="200381" y="1735371"/>
                  <a:pt x="184907" y="1700053"/>
                  <a:pt x="165196" y="1676400"/>
                </a:cubicBezTo>
                <a:cubicBezTo>
                  <a:pt x="87206" y="1582812"/>
                  <a:pt x="148975" y="1643958"/>
                  <a:pt x="99881" y="1545771"/>
                </a:cubicBezTo>
                <a:cubicBezTo>
                  <a:pt x="88179" y="1522368"/>
                  <a:pt x="70853" y="1502228"/>
                  <a:pt x="56339" y="1480457"/>
                </a:cubicBezTo>
                <a:cubicBezTo>
                  <a:pt x="49082" y="1451428"/>
                  <a:pt x="42787" y="1422142"/>
                  <a:pt x="34567" y="1393371"/>
                </a:cubicBezTo>
                <a:cubicBezTo>
                  <a:pt x="6709" y="1295868"/>
                  <a:pt x="-36121" y="1259247"/>
                  <a:pt x="56339" y="1132114"/>
                </a:cubicBezTo>
                <a:cubicBezTo>
                  <a:pt x="83335" y="1094995"/>
                  <a:pt x="141960" y="1097572"/>
                  <a:pt x="186967" y="1088571"/>
                </a:cubicBezTo>
                <a:lnTo>
                  <a:pt x="404681" y="1045028"/>
                </a:lnTo>
                <a:cubicBezTo>
                  <a:pt x="506281" y="1052285"/>
                  <a:pt x="608245" y="1055552"/>
                  <a:pt x="709481" y="1066800"/>
                </a:cubicBezTo>
                <a:cubicBezTo>
                  <a:pt x="831608" y="1080370"/>
                  <a:pt x="881220" y="1165330"/>
                  <a:pt x="1036053" y="1066800"/>
                </a:cubicBezTo>
                <a:cubicBezTo>
                  <a:pt x="1072789" y="1043423"/>
                  <a:pt x="1036053" y="979714"/>
                  <a:pt x="1036053" y="9361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700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B17F-E4DB-4D83-98B2-762FA2D799B7}"/>
              </a:ext>
            </a:extLst>
          </p:cNvPr>
          <p:cNvSpPr>
            <a:spLocks noGrp="1"/>
          </p:cNvSpPr>
          <p:nvPr>
            <p:ph type="title"/>
          </p:nvPr>
        </p:nvSpPr>
        <p:spPr>
          <a:xfrm>
            <a:off x="2456597" y="365125"/>
            <a:ext cx="8897203" cy="1325563"/>
          </a:xfrm>
        </p:spPr>
        <p:txBody>
          <a:bodyPr>
            <a:normAutofit/>
          </a:bodyPr>
          <a:lstStyle/>
          <a:p>
            <a:r>
              <a:rPr lang="en-US" dirty="0"/>
              <a:t>Caution:  when determining number of hours to complete work </a:t>
            </a:r>
          </a:p>
        </p:txBody>
      </p:sp>
      <p:pic>
        <p:nvPicPr>
          <p:cNvPr id="5" name="Content Placeholder 4" descr="A yellow sign&#10;&#10;Description generated with very high confidence">
            <a:extLst>
              <a:ext uri="{FF2B5EF4-FFF2-40B4-BE49-F238E27FC236}">
                <a16:creationId xmlns:a16="http://schemas.microsoft.com/office/drawing/2014/main" id="{5C74FF6F-47CF-4022-A506-53F72D31E0C3}"/>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07397" y="365125"/>
            <a:ext cx="1248587" cy="1248587"/>
          </a:xfrm>
        </p:spPr>
      </p:pic>
      <p:sp>
        <p:nvSpPr>
          <p:cNvPr id="9" name="Slide Number Placeholder 8">
            <a:extLst>
              <a:ext uri="{FF2B5EF4-FFF2-40B4-BE49-F238E27FC236}">
                <a16:creationId xmlns:a16="http://schemas.microsoft.com/office/drawing/2014/main" id="{A1642DAB-3150-4FFA-88D7-E498FCDDB4D3}"/>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
        <p:nvSpPr>
          <p:cNvPr id="8" name="TextBox 7">
            <a:extLst>
              <a:ext uri="{FF2B5EF4-FFF2-40B4-BE49-F238E27FC236}">
                <a16:creationId xmlns:a16="http://schemas.microsoft.com/office/drawing/2014/main" id="{2D7C3B3A-3C30-4905-BB2C-7925BAE4FAF0}"/>
              </a:ext>
            </a:extLst>
          </p:cNvPr>
          <p:cNvSpPr txBox="1"/>
          <p:nvPr/>
        </p:nvSpPr>
        <p:spPr>
          <a:xfrm>
            <a:off x="1269242" y="2361525"/>
            <a:ext cx="10590212" cy="3816429"/>
          </a:xfrm>
          <a:prstGeom prst="rect">
            <a:avLst/>
          </a:prstGeom>
          <a:noFill/>
        </p:spPr>
        <p:txBody>
          <a:bodyPr wrap="square" rtlCol="0">
            <a:spAutoFit/>
          </a:bodyPr>
          <a:lstStyle/>
          <a:p>
            <a:pPr marL="285750" indent="-285750">
              <a:buFont typeface="Wingdings" panose="05000000000000000000" pitchFamily="2" charset="2"/>
              <a:buChar char="v"/>
            </a:pPr>
            <a:r>
              <a:rPr lang="en-US" sz="3200" dirty="0">
                <a:latin typeface="Calibri" panose="020F0502020204030204" pitchFamily="34" charset="0"/>
                <a:cs typeface="Calibri" panose="020F0502020204030204" pitchFamily="34" charset="0"/>
              </a:rPr>
              <a:t> Consider amount of time from various sources</a:t>
            </a:r>
          </a:p>
          <a:p>
            <a:pPr marL="285750" indent="-285750">
              <a:buFont typeface="Wingdings" panose="05000000000000000000" pitchFamily="2" charset="2"/>
              <a:buChar char="v"/>
            </a:pPr>
            <a:r>
              <a:rPr lang="en-US" sz="3200" dirty="0">
                <a:latin typeface="Calibri" panose="020F0502020204030204" pitchFamily="34" charset="0"/>
                <a:cs typeface="Calibri" panose="020F0502020204030204" pitchFamily="34" charset="0"/>
              </a:rPr>
              <a:t> List the optimistic, most likely and pessimistic</a:t>
            </a:r>
          </a:p>
          <a:p>
            <a:pPr marL="285750" indent="-285750">
              <a:buFont typeface="Wingdings" panose="05000000000000000000" pitchFamily="2" charset="2"/>
              <a:buChar char="v"/>
            </a:pPr>
            <a:r>
              <a:rPr lang="en-US" sz="3200" dirty="0">
                <a:latin typeface="Calibri" panose="020F0502020204030204" pitchFamily="34" charset="0"/>
                <a:cs typeface="Calibri" panose="020F0502020204030204" pitchFamily="34" charset="0"/>
              </a:rPr>
              <a:t> Use PERT formula to calculate amount of time for each task</a:t>
            </a:r>
          </a:p>
          <a:p>
            <a:endParaRPr lang="en-US" sz="3200" dirty="0">
              <a:latin typeface="Calibri" panose="020F0502020204030204" pitchFamily="34" charset="0"/>
              <a:cs typeface="Calibri" panose="020F0502020204030204" pitchFamily="34" charset="0"/>
            </a:endParaRPr>
          </a:p>
          <a:p>
            <a:pPr marL="2846388" indent="-2846388"/>
            <a:r>
              <a:rPr lang="en-US" sz="3200" dirty="0">
                <a:latin typeface="Calibri" panose="020F0502020204030204" pitchFamily="34" charset="0"/>
                <a:cs typeface="Calibri" panose="020F0502020204030204" pitchFamily="34" charset="0"/>
              </a:rPr>
              <a:t>Expected Time = ((Optimistic + 4 x  Most Likely + Pessimistic)/6)</a:t>
            </a:r>
          </a:p>
          <a:p>
            <a:pPr marL="285750" indent="-285750">
              <a:buFont typeface="Wingdings" panose="05000000000000000000" pitchFamily="2" charset="2"/>
              <a:buChar char="v"/>
            </a:pPr>
            <a:endParaRPr lang="en-US" sz="32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993399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3A3FD-DC4F-4B28-BC8B-90F03F536196}"/>
              </a:ext>
            </a:extLst>
          </p:cNvPr>
          <p:cNvSpPr>
            <a:spLocks noGrp="1"/>
          </p:cNvSpPr>
          <p:nvPr>
            <p:ph type="title"/>
          </p:nvPr>
        </p:nvSpPr>
        <p:spPr>
          <a:xfrm>
            <a:off x="1654629" y="286652"/>
            <a:ext cx="9849983" cy="1280890"/>
          </a:xfrm>
        </p:spPr>
        <p:txBody>
          <a:bodyPr>
            <a:normAutofit fontScale="90000"/>
          </a:bodyPr>
          <a:lstStyle/>
          <a:p>
            <a:pPr algn="ctr"/>
            <a:r>
              <a:rPr lang="en-US" dirty="0"/>
              <a:t>Enter sequence, work, duration, start and end dates on your planning chart</a:t>
            </a:r>
          </a:p>
        </p:txBody>
      </p:sp>
      <p:graphicFrame>
        <p:nvGraphicFramePr>
          <p:cNvPr id="5" name="Content Placeholder 4">
            <a:extLst>
              <a:ext uri="{FF2B5EF4-FFF2-40B4-BE49-F238E27FC236}">
                <a16:creationId xmlns:a16="http://schemas.microsoft.com/office/drawing/2014/main" id="{5E71B376-8DF8-40C4-80BA-81B92B8D4135}"/>
              </a:ext>
            </a:extLst>
          </p:cNvPr>
          <p:cNvGraphicFramePr>
            <a:graphicFrameLocks noGrp="1"/>
          </p:cNvGraphicFramePr>
          <p:nvPr>
            <p:ph idx="1"/>
            <p:extLst>
              <p:ext uri="{D42A27DB-BD31-4B8C-83A1-F6EECF244321}">
                <p14:modId xmlns:p14="http://schemas.microsoft.com/office/powerpoint/2010/main" val="1043927248"/>
              </p:ext>
            </p:extLst>
          </p:nvPr>
        </p:nvGraphicFramePr>
        <p:xfrm>
          <a:off x="423080" y="1483705"/>
          <a:ext cx="11373132" cy="5148405"/>
        </p:xfrm>
        <a:graphic>
          <a:graphicData uri="http://schemas.openxmlformats.org/drawingml/2006/table">
            <a:tbl>
              <a:tblPr firstRow="1" bandRow="1">
                <a:tableStyleId>{5C22544A-7EE6-4342-B048-85BDC9FD1C3A}</a:tableStyleId>
              </a:tblPr>
              <a:tblGrid>
                <a:gridCol w="1586466">
                  <a:extLst>
                    <a:ext uri="{9D8B030D-6E8A-4147-A177-3AD203B41FA5}">
                      <a16:colId xmlns:a16="http://schemas.microsoft.com/office/drawing/2014/main" val="1073808004"/>
                    </a:ext>
                  </a:extLst>
                </a:gridCol>
                <a:gridCol w="1091986">
                  <a:extLst>
                    <a:ext uri="{9D8B030D-6E8A-4147-A177-3AD203B41FA5}">
                      <a16:colId xmlns:a16="http://schemas.microsoft.com/office/drawing/2014/main" val="3755486709"/>
                    </a:ext>
                  </a:extLst>
                </a:gridCol>
                <a:gridCol w="927158">
                  <a:extLst>
                    <a:ext uri="{9D8B030D-6E8A-4147-A177-3AD203B41FA5}">
                      <a16:colId xmlns:a16="http://schemas.microsoft.com/office/drawing/2014/main" val="4220312953"/>
                    </a:ext>
                  </a:extLst>
                </a:gridCol>
                <a:gridCol w="2905096">
                  <a:extLst>
                    <a:ext uri="{9D8B030D-6E8A-4147-A177-3AD203B41FA5}">
                      <a16:colId xmlns:a16="http://schemas.microsoft.com/office/drawing/2014/main" val="4218278021"/>
                    </a:ext>
                  </a:extLst>
                </a:gridCol>
                <a:gridCol w="1050779">
                  <a:extLst>
                    <a:ext uri="{9D8B030D-6E8A-4147-A177-3AD203B41FA5}">
                      <a16:colId xmlns:a16="http://schemas.microsoft.com/office/drawing/2014/main" val="2474973688"/>
                    </a:ext>
                  </a:extLst>
                </a:gridCol>
                <a:gridCol w="1050779">
                  <a:extLst>
                    <a:ext uri="{9D8B030D-6E8A-4147-A177-3AD203B41FA5}">
                      <a16:colId xmlns:a16="http://schemas.microsoft.com/office/drawing/2014/main" val="2549031528"/>
                    </a:ext>
                  </a:extLst>
                </a:gridCol>
                <a:gridCol w="1401038">
                  <a:extLst>
                    <a:ext uri="{9D8B030D-6E8A-4147-A177-3AD203B41FA5}">
                      <a16:colId xmlns:a16="http://schemas.microsoft.com/office/drawing/2014/main" val="3076343614"/>
                    </a:ext>
                  </a:extLst>
                </a:gridCol>
                <a:gridCol w="1359830">
                  <a:extLst>
                    <a:ext uri="{9D8B030D-6E8A-4147-A177-3AD203B41FA5}">
                      <a16:colId xmlns:a16="http://schemas.microsoft.com/office/drawing/2014/main" val="1001398493"/>
                    </a:ext>
                  </a:extLst>
                </a:gridCol>
              </a:tblGrid>
              <a:tr h="1698885">
                <a:tc>
                  <a:txBody>
                    <a:bodyPr/>
                    <a:lstStyle/>
                    <a:p>
                      <a:pPr algn="ctr"/>
                      <a:r>
                        <a:rPr lang="en-US" sz="2400" dirty="0">
                          <a:latin typeface="Calibri" panose="020F0502020204030204" pitchFamily="34" charset="0"/>
                          <a:cs typeface="Calibri" panose="020F0502020204030204" pitchFamily="34" charset="0"/>
                        </a:rPr>
                        <a:t>Sequence</a:t>
                      </a:r>
                    </a:p>
                    <a:p>
                      <a:pPr algn="ctr"/>
                      <a:r>
                        <a:rPr lang="en-US" sz="2400" dirty="0">
                          <a:latin typeface="Calibri" panose="020F0502020204030204" pitchFamily="34" charset="0"/>
                          <a:cs typeface="Calibri" panose="020F0502020204030204" pitchFamily="34" charset="0"/>
                        </a:rPr>
                        <a:t>#</a:t>
                      </a:r>
                    </a:p>
                  </a:txBody>
                  <a:tcPr/>
                </a:tc>
                <a:tc>
                  <a:txBody>
                    <a:bodyPr/>
                    <a:lstStyle/>
                    <a:p>
                      <a:pPr algn="ctr"/>
                      <a:r>
                        <a:rPr lang="en-US" sz="2400" dirty="0">
                          <a:solidFill>
                            <a:schemeClr val="tx1"/>
                          </a:solidFill>
                          <a:highlight>
                            <a:srgbClr val="FFFF00"/>
                          </a:highlight>
                          <a:latin typeface="Calibri" panose="020F0502020204030204" pitchFamily="34" charset="0"/>
                          <a:cs typeface="Calibri" panose="020F0502020204030204" pitchFamily="34" charset="0"/>
                        </a:rPr>
                        <a:t>Status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 Done</a:t>
                      </a:r>
                    </a:p>
                    <a:p>
                      <a:pPr algn="ctr"/>
                      <a:endParaRPr lang="en-US" sz="2400" dirty="0">
                        <a:latin typeface="Calibri" panose="020F0502020204030204" pitchFamily="34" charset="0"/>
                        <a:cs typeface="Calibri" panose="020F050202020403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Deliverable/Activity/Component</a:t>
                      </a:r>
                    </a:p>
                    <a:p>
                      <a:pPr algn="ctr"/>
                      <a:endParaRPr lang="en-US" sz="2400" dirty="0">
                        <a:latin typeface="Calibri" panose="020F0502020204030204" pitchFamily="34" charset="0"/>
                        <a:cs typeface="Calibri" panose="020F0502020204030204" pitchFamily="34" charset="0"/>
                      </a:endParaRPr>
                    </a:p>
                  </a:txBody>
                  <a:tcPr/>
                </a:tc>
                <a:tc>
                  <a:txBody>
                    <a:bodyPr/>
                    <a:lstStyle/>
                    <a:p>
                      <a:pPr algn="ctr"/>
                      <a:r>
                        <a:rPr lang="en-US" sz="2400" dirty="0">
                          <a:solidFill>
                            <a:schemeClr val="tx1"/>
                          </a:solidFill>
                          <a:highlight>
                            <a:srgbClr val="FFFF00"/>
                          </a:highlight>
                          <a:latin typeface="Calibri" panose="020F0502020204030204" pitchFamily="34" charset="0"/>
                          <a:cs typeface="Calibri" panose="020F0502020204030204" pitchFamily="34" charset="0"/>
                        </a:rPr>
                        <a:t>Work</a:t>
                      </a:r>
                      <a:r>
                        <a:rPr lang="en-US" sz="2400" dirty="0">
                          <a:highlight>
                            <a:srgbClr val="FFFF00"/>
                          </a:highlight>
                          <a:latin typeface="Calibri" panose="020F0502020204030204" pitchFamily="34" charset="0"/>
                          <a:cs typeface="Calibri" panose="020F0502020204030204" pitchFamily="34" charset="0"/>
                        </a:rPr>
                        <a:t> </a:t>
                      </a:r>
                      <a:r>
                        <a:rPr lang="en-US" sz="2400" dirty="0">
                          <a:solidFill>
                            <a:schemeClr val="tx1"/>
                          </a:solidFill>
                          <a:highlight>
                            <a:srgbClr val="FFFF00"/>
                          </a:highlight>
                          <a:latin typeface="Calibri" panose="020F0502020204030204" pitchFamily="34" charset="0"/>
                          <a:cs typeface="Calibri" panose="020F0502020204030204" pitchFamily="34" charset="0"/>
                        </a:rPr>
                        <a:t>Hours</a:t>
                      </a:r>
                    </a:p>
                  </a:txBody>
                  <a:tcPr/>
                </a:tc>
                <a:tc>
                  <a:txBody>
                    <a:bodyPr/>
                    <a:lstStyle/>
                    <a:p>
                      <a:pPr algn="ctr"/>
                      <a:r>
                        <a:rPr lang="en-US" sz="2400" dirty="0">
                          <a:solidFill>
                            <a:schemeClr val="tx1"/>
                          </a:solidFill>
                          <a:highlight>
                            <a:srgbClr val="FFFF00"/>
                          </a:highlight>
                          <a:latin typeface="Calibri" panose="020F0502020204030204" pitchFamily="34" charset="0"/>
                          <a:cs typeface="Calibri" panose="020F0502020204030204" pitchFamily="34" charset="0"/>
                        </a:rPr>
                        <a:t>Duration</a:t>
                      </a:r>
                    </a:p>
                  </a:txBody>
                  <a:tcPr/>
                </a:tc>
                <a:tc>
                  <a:txBody>
                    <a:bodyPr/>
                    <a:lstStyle/>
                    <a:p>
                      <a:pPr algn="ctr"/>
                      <a:r>
                        <a:rPr lang="en-US" sz="2400" dirty="0">
                          <a:solidFill>
                            <a:schemeClr val="tx1"/>
                          </a:solidFill>
                          <a:highlight>
                            <a:srgbClr val="FFFF00"/>
                          </a:highlight>
                          <a:latin typeface="Calibri" panose="020F0502020204030204" pitchFamily="34" charset="0"/>
                          <a:cs typeface="Calibri" panose="020F0502020204030204" pitchFamily="34" charset="0"/>
                        </a:rPr>
                        <a:t>Start</a:t>
                      </a:r>
                      <a:r>
                        <a:rPr lang="en-US" sz="2400" baseline="0" dirty="0">
                          <a:highlight>
                            <a:srgbClr val="FFFF00"/>
                          </a:highlight>
                          <a:latin typeface="Calibri" panose="020F0502020204030204" pitchFamily="34" charset="0"/>
                          <a:cs typeface="Calibri" panose="020F0502020204030204" pitchFamily="34" charset="0"/>
                        </a:rPr>
                        <a:t> </a:t>
                      </a:r>
                      <a:r>
                        <a:rPr lang="en-US" sz="2400" baseline="0" dirty="0">
                          <a:solidFill>
                            <a:schemeClr val="tx1"/>
                          </a:solidFill>
                          <a:highlight>
                            <a:srgbClr val="FFFF00"/>
                          </a:highlight>
                          <a:latin typeface="Calibri" panose="020F0502020204030204" pitchFamily="34" charset="0"/>
                          <a:cs typeface="Calibri" panose="020F0502020204030204" pitchFamily="34" charset="0"/>
                        </a:rPr>
                        <a:t>Date</a:t>
                      </a:r>
                      <a:endParaRPr lang="en-US" sz="2400" dirty="0">
                        <a:solidFill>
                          <a:schemeClr val="tx1"/>
                        </a:solidFill>
                        <a:highlight>
                          <a:srgbClr val="FFFF00"/>
                        </a:highlight>
                        <a:latin typeface="Calibri" panose="020F0502020204030204" pitchFamily="34" charset="0"/>
                        <a:cs typeface="Calibri" panose="020F0502020204030204" pitchFamily="34" charset="0"/>
                      </a:endParaRPr>
                    </a:p>
                  </a:txBody>
                  <a:tcPr/>
                </a:tc>
                <a:tc>
                  <a:txBody>
                    <a:bodyPr/>
                    <a:lstStyle/>
                    <a:p>
                      <a:pPr algn="ctr"/>
                      <a:r>
                        <a:rPr lang="en-US" sz="2400" dirty="0">
                          <a:solidFill>
                            <a:schemeClr val="tx1"/>
                          </a:solidFill>
                          <a:highlight>
                            <a:srgbClr val="FFFF00"/>
                          </a:highlight>
                          <a:latin typeface="Calibri" panose="020F0502020204030204" pitchFamily="34" charset="0"/>
                          <a:cs typeface="Calibri" panose="020F0502020204030204" pitchFamily="34" charset="0"/>
                        </a:rPr>
                        <a:t>End</a:t>
                      </a:r>
                      <a:r>
                        <a:rPr lang="en-US" sz="2400" dirty="0">
                          <a:highlight>
                            <a:srgbClr val="FFFF00"/>
                          </a:highlight>
                          <a:latin typeface="Calibri" panose="020F0502020204030204" pitchFamily="34" charset="0"/>
                          <a:cs typeface="Calibri" panose="020F0502020204030204" pitchFamily="34" charset="0"/>
                        </a:rPr>
                        <a:t> </a:t>
                      </a:r>
                      <a:r>
                        <a:rPr lang="en-US" sz="2400" dirty="0">
                          <a:solidFill>
                            <a:schemeClr val="tx1"/>
                          </a:solidFill>
                          <a:highlight>
                            <a:srgbClr val="FFFF00"/>
                          </a:highlight>
                          <a:latin typeface="Calibri" panose="020F0502020204030204" pitchFamily="34" charset="0"/>
                          <a:cs typeface="Calibri" panose="020F0502020204030204" pitchFamily="34" charset="0"/>
                        </a:rPr>
                        <a:t>Date</a:t>
                      </a:r>
                    </a:p>
                  </a:txBody>
                  <a:tcPr/>
                </a:tc>
                <a:extLst>
                  <a:ext uri="{0D108BD9-81ED-4DB2-BD59-A6C34878D82A}">
                    <a16:rowId xmlns:a16="http://schemas.microsoft.com/office/drawing/2014/main" val="3990726604"/>
                  </a:ext>
                </a:extLst>
              </a:tr>
              <a:tr h="1135963">
                <a:tc>
                  <a:txBody>
                    <a:bodyPr/>
                    <a:lstStyle/>
                    <a:p>
                      <a:pPr algn="l"/>
                      <a:r>
                        <a:rPr lang="en-US" sz="2400" dirty="0">
                          <a:latin typeface="Calibri" panose="020F0502020204030204" pitchFamily="34" charset="0"/>
                          <a:cs typeface="Calibri" panose="020F0502020204030204" pitchFamily="34" charset="0"/>
                        </a:rPr>
                        <a:t>1</a:t>
                      </a:r>
                    </a:p>
                  </a:txBody>
                  <a:tcPr/>
                </a:tc>
                <a:tc>
                  <a:txBody>
                    <a:bodyPr/>
                    <a:lstStyle/>
                    <a:p>
                      <a:pPr algn="l"/>
                      <a:endParaRPr lang="en-US" sz="2400" dirty="0">
                        <a:highlight>
                          <a:srgbClr val="FFFF00"/>
                        </a:highlight>
                        <a:latin typeface="Calibri" panose="020F0502020204030204" pitchFamily="34" charset="0"/>
                        <a:cs typeface="Calibri" panose="020F0502020204030204" pitchFamily="34" charset="0"/>
                      </a:endParaRPr>
                    </a:p>
                  </a:txBody>
                  <a:tcPr/>
                </a:tc>
                <a:tc>
                  <a:txBody>
                    <a:bodyPr/>
                    <a:lstStyle/>
                    <a:p>
                      <a:pPr algn="l"/>
                      <a:endParaRPr lang="en-US" sz="2400" dirty="0">
                        <a:latin typeface="Calibri" panose="020F0502020204030204" pitchFamily="34" charset="0"/>
                        <a:cs typeface="Calibri" panose="020F0502020204030204" pitchFamily="34" charset="0"/>
                      </a:endParaRPr>
                    </a:p>
                  </a:txBody>
                  <a:tcPr/>
                </a:tc>
                <a:tc>
                  <a:txBody>
                    <a:bodyPr/>
                    <a:lstStyle/>
                    <a:p>
                      <a:pPr algn="l"/>
                      <a:r>
                        <a:rPr lang="en-US" sz="2400" dirty="0">
                          <a:latin typeface="Calibri" panose="020F0502020204030204" pitchFamily="34" charset="0"/>
                          <a:cs typeface="Calibri" panose="020F0502020204030204" pitchFamily="34" charset="0"/>
                        </a:rPr>
                        <a:t>Promotion</a:t>
                      </a:r>
                    </a:p>
                  </a:txBody>
                  <a:tcPr/>
                </a:tc>
                <a:tc>
                  <a:txBody>
                    <a:bodyPr/>
                    <a:lstStyle/>
                    <a:p>
                      <a:pPr algn="l"/>
                      <a:endParaRPr lang="en-US" sz="2400" dirty="0">
                        <a:latin typeface="Calibri" panose="020F0502020204030204" pitchFamily="34" charset="0"/>
                        <a:cs typeface="Calibri" panose="020F0502020204030204" pitchFamily="34" charset="0"/>
                      </a:endParaRPr>
                    </a:p>
                  </a:txBody>
                  <a:tcPr/>
                </a:tc>
                <a:tc>
                  <a:txBody>
                    <a:bodyPr/>
                    <a:lstStyle/>
                    <a:p>
                      <a:pPr algn="l"/>
                      <a:endParaRPr lang="en-US" sz="2400" dirty="0">
                        <a:latin typeface="Calibri" panose="020F0502020204030204" pitchFamily="34" charset="0"/>
                        <a:cs typeface="Calibri" panose="020F0502020204030204" pitchFamily="34" charset="0"/>
                      </a:endParaRPr>
                    </a:p>
                  </a:txBody>
                  <a:tcPr/>
                </a:tc>
                <a:tc>
                  <a:txBody>
                    <a:bodyPr/>
                    <a:lstStyle/>
                    <a:p>
                      <a:pPr algn="l"/>
                      <a:endParaRPr lang="en-US" sz="2400" dirty="0">
                        <a:latin typeface="Calibri" panose="020F0502020204030204" pitchFamily="34" charset="0"/>
                        <a:cs typeface="Calibri" panose="020F0502020204030204" pitchFamily="34" charset="0"/>
                      </a:endParaRPr>
                    </a:p>
                  </a:txBody>
                  <a:tcPr/>
                </a:tc>
                <a:tc>
                  <a:txBody>
                    <a:bodyPr/>
                    <a:lstStyle/>
                    <a:p>
                      <a:pPr algn="l"/>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7637426"/>
                  </a:ext>
                </a:extLst>
              </a:tr>
              <a:tr h="1177594">
                <a:tc>
                  <a:txBody>
                    <a:bodyPr/>
                    <a:lstStyle/>
                    <a:p>
                      <a:pPr algn="l"/>
                      <a:r>
                        <a:rPr lang="en-US" sz="2400" dirty="0">
                          <a:latin typeface="Calibri" panose="020F0502020204030204" pitchFamily="34" charset="0"/>
                          <a:cs typeface="Calibri" panose="020F0502020204030204" pitchFamily="34" charset="0"/>
                        </a:rPr>
                        <a:t>1.1</a:t>
                      </a:r>
                    </a:p>
                  </a:txBody>
                  <a:tcPr/>
                </a:tc>
                <a:tc>
                  <a:txBody>
                    <a:bodyPr/>
                    <a:lstStyle/>
                    <a:p>
                      <a:pPr algn="l"/>
                      <a:r>
                        <a:rPr lang="en-US" sz="2400" dirty="0">
                          <a:highlight>
                            <a:srgbClr val="FFFF00"/>
                          </a:highlight>
                          <a:latin typeface="Calibri" panose="020F0502020204030204" pitchFamily="34" charset="0"/>
                          <a:cs typeface="Calibri" panose="020F0502020204030204" pitchFamily="34" charset="0"/>
                        </a:rPr>
                        <a:t>Complete</a:t>
                      </a:r>
                    </a:p>
                  </a:txBody>
                  <a:tcPr/>
                </a:tc>
                <a:tc>
                  <a:txBody>
                    <a:bodyPr/>
                    <a:lstStyle/>
                    <a:p>
                      <a:pPr algn="l"/>
                      <a:r>
                        <a:rPr lang="en-US" sz="2400" dirty="0">
                          <a:latin typeface="Calibri" panose="020F0502020204030204" pitchFamily="34" charset="0"/>
                          <a:cs typeface="Calibri" panose="020F0502020204030204" pitchFamily="34" charset="0"/>
                        </a:rPr>
                        <a:t>100</a:t>
                      </a:r>
                    </a:p>
                  </a:txBody>
                  <a:tcPr/>
                </a:tc>
                <a:tc>
                  <a:txBody>
                    <a:bodyPr/>
                    <a:lstStyle/>
                    <a:p>
                      <a:pPr algn="l"/>
                      <a:r>
                        <a:rPr lang="en-US" sz="2400" dirty="0">
                          <a:latin typeface="Calibri" panose="020F0502020204030204" pitchFamily="34" charset="0"/>
                          <a:cs typeface="Calibri" panose="020F0502020204030204" pitchFamily="34" charset="0"/>
                        </a:rPr>
                        <a:t>Create publicity plan</a:t>
                      </a:r>
                    </a:p>
                  </a:txBody>
                  <a:tcPr/>
                </a:tc>
                <a:tc>
                  <a:txBody>
                    <a:bodyPr/>
                    <a:lstStyle/>
                    <a:p>
                      <a:pPr algn="l"/>
                      <a:r>
                        <a:rPr lang="en-US" sz="2400" dirty="0">
                          <a:latin typeface="Calibri" panose="020F0502020204030204" pitchFamily="34" charset="0"/>
                          <a:cs typeface="Calibri" panose="020F0502020204030204" pitchFamily="34" charset="0"/>
                        </a:rPr>
                        <a:t>3 hours</a:t>
                      </a:r>
                    </a:p>
                  </a:txBody>
                  <a:tcPr/>
                </a:tc>
                <a:tc>
                  <a:txBody>
                    <a:bodyPr/>
                    <a:lstStyle/>
                    <a:p>
                      <a:pPr algn="l"/>
                      <a:r>
                        <a:rPr lang="en-US" sz="2400" dirty="0">
                          <a:latin typeface="Calibri" panose="020F0502020204030204" pitchFamily="34" charset="0"/>
                          <a:cs typeface="Calibri" panose="020F0502020204030204" pitchFamily="34" charset="0"/>
                        </a:rPr>
                        <a:t>3 days</a:t>
                      </a:r>
                    </a:p>
                  </a:txBody>
                  <a:tcPr/>
                </a:tc>
                <a:tc>
                  <a:txBody>
                    <a:bodyPr/>
                    <a:lstStyle/>
                    <a:p>
                      <a:pPr algn="l"/>
                      <a:r>
                        <a:rPr lang="en-US" sz="2400" dirty="0">
                          <a:latin typeface="Calibri" panose="020F0502020204030204" pitchFamily="34" charset="0"/>
                          <a:cs typeface="Calibri" panose="020F0502020204030204" pitchFamily="34" charset="0"/>
                        </a:rPr>
                        <a:t>1/12/18</a:t>
                      </a:r>
                    </a:p>
                  </a:txBody>
                  <a:tcPr/>
                </a:tc>
                <a:tc>
                  <a:txBody>
                    <a:bodyPr/>
                    <a:lstStyle/>
                    <a:p>
                      <a:pPr algn="l"/>
                      <a:r>
                        <a:rPr lang="en-US" sz="2400" dirty="0">
                          <a:latin typeface="Calibri" panose="020F0502020204030204" pitchFamily="34" charset="0"/>
                          <a:cs typeface="Calibri" panose="020F0502020204030204" pitchFamily="34" charset="0"/>
                        </a:rPr>
                        <a:t>1/15/18</a:t>
                      </a:r>
                    </a:p>
                  </a:txBody>
                  <a:tcPr/>
                </a:tc>
                <a:extLst>
                  <a:ext uri="{0D108BD9-81ED-4DB2-BD59-A6C34878D82A}">
                    <a16:rowId xmlns:a16="http://schemas.microsoft.com/office/drawing/2014/main" val="4281207445"/>
                  </a:ext>
                </a:extLst>
              </a:tr>
              <a:tr h="1135963">
                <a:tc>
                  <a:txBody>
                    <a:bodyPr/>
                    <a:lstStyle/>
                    <a:p>
                      <a:pPr algn="l"/>
                      <a:r>
                        <a:rPr lang="en-US" sz="2400" dirty="0">
                          <a:latin typeface="Calibri" panose="020F0502020204030204" pitchFamily="34" charset="0"/>
                          <a:cs typeface="Calibri" panose="020F0502020204030204" pitchFamily="34" charset="0"/>
                        </a:rPr>
                        <a:t>1.2</a:t>
                      </a:r>
                    </a:p>
                  </a:txBody>
                  <a:tcPr/>
                </a:tc>
                <a:tc>
                  <a:txBody>
                    <a:bodyPr/>
                    <a:lstStyle/>
                    <a:p>
                      <a:pPr algn="l"/>
                      <a:r>
                        <a:rPr lang="en-US" sz="2400" dirty="0">
                          <a:solidFill>
                            <a:schemeClr val="tx1"/>
                          </a:solidFill>
                          <a:highlight>
                            <a:srgbClr val="FFFF00"/>
                          </a:highlight>
                          <a:latin typeface="Calibri" panose="020F0502020204030204" pitchFamily="34" charset="0"/>
                          <a:cs typeface="Calibri" panose="020F0502020204030204" pitchFamily="34" charset="0"/>
                        </a:rPr>
                        <a:t>On-track</a:t>
                      </a:r>
                    </a:p>
                  </a:txBody>
                  <a:tcPr/>
                </a:tc>
                <a:tc>
                  <a:txBody>
                    <a:bodyPr/>
                    <a:lstStyle/>
                    <a:p>
                      <a:pPr algn="l"/>
                      <a:r>
                        <a:rPr lang="en-US" sz="2400" dirty="0">
                          <a:latin typeface="Calibri" panose="020F0502020204030204" pitchFamily="34" charset="0"/>
                          <a:cs typeface="Calibri" panose="020F0502020204030204" pitchFamily="34" charset="0"/>
                        </a:rPr>
                        <a:t>50</a:t>
                      </a:r>
                    </a:p>
                  </a:txBody>
                  <a:tcPr/>
                </a:tc>
                <a:tc>
                  <a:txBody>
                    <a:bodyPr/>
                    <a:lstStyle/>
                    <a:p>
                      <a:pPr algn="l"/>
                      <a:r>
                        <a:rPr lang="en-US" sz="2400" dirty="0">
                          <a:latin typeface="Calibri" panose="020F0502020204030204" pitchFamily="34" charset="0"/>
                          <a:cs typeface="Calibri" panose="020F0502020204030204" pitchFamily="34" charset="0"/>
                        </a:rPr>
                        <a:t>Design O-Week</a:t>
                      </a:r>
                      <a:r>
                        <a:rPr lang="en-US" sz="2400" baseline="0" dirty="0">
                          <a:latin typeface="Calibri" panose="020F0502020204030204" pitchFamily="34" charset="0"/>
                          <a:cs typeface="Calibri" panose="020F0502020204030204" pitchFamily="34" charset="0"/>
                        </a:rPr>
                        <a:t> Theme</a:t>
                      </a:r>
                      <a:endParaRPr lang="en-US" sz="2400" dirty="0">
                        <a:latin typeface="Calibri" panose="020F0502020204030204" pitchFamily="34" charset="0"/>
                        <a:cs typeface="Calibri" panose="020F0502020204030204" pitchFamily="34" charset="0"/>
                      </a:endParaRPr>
                    </a:p>
                  </a:txBody>
                  <a:tcPr/>
                </a:tc>
                <a:tc>
                  <a:txBody>
                    <a:bodyPr/>
                    <a:lstStyle/>
                    <a:p>
                      <a:pPr algn="l"/>
                      <a:r>
                        <a:rPr lang="en-US" sz="2400" dirty="0">
                          <a:latin typeface="Calibri" panose="020F0502020204030204" pitchFamily="34" charset="0"/>
                          <a:cs typeface="Calibri" panose="020F0502020204030204" pitchFamily="34" charset="0"/>
                        </a:rPr>
                        <a:t>12 hours</a:t>
                      </a:r>
                    </a:p>
                  </a:txBody>
                  <a:tcPr/>
                </a:tc>
                <a:tc>
                  <a:txBody>
                    <a:bodyPr/>
                    <a:lstStyle/>
                    <a:p>
                      <a:pPr algn="l"/>
                      <a:r>
                        <a:rPr lang="en-US" sz="2400" dirty="0">
                          <a:latin typeface="Calibri" panose="020F0502020204030204" pitchFamily="34" charset="0"/>
                          <a:cs typeface="Calibri" panose="020F0502020204030204" pitchFamily="34" charset="0"/>
                        </a:rPr>
                        <a:t>6 days</a:t>
                      </a:r>
                    </a:p>
                  </a:txBody>
                  <a:tcPr/>
                </a:tc>
                <a:tc>
                  <a:txBody>
                    <a:bodyPr/>
                    <a:lstStyle/>
                    <a:p>
                      <a:pPr algn="l"/>
                      <a:r>
                        <a:rPr lang="en-US" sz="2400" dirty="0">
                          <a:latin typeface="Calibri" panose="020F0502020204030204" pitchFamily="34" charset="0"/>
                          <a:cs typeface="Calibri" panose="020F0502020204030204" pitchFamily="34" charset="0"/>
                        </a:rPr>
                        <a:t>1/15/18</a:t>
                      </a:r>
                    </a:p>
                  </a:txBody>
                  <a:tcPr/>
                </a:tc>
                <a:tc>
                  <a:txBody>
                    <a:bodyPr/>
                    <a:lstStyle/>
                    <a:p>
                      <a:pPr algn="l"/>
                      <a:r>
                        <a:rPr lang="en-US" sz="2400" dirty="0">
                          <a:latin typeface="Calibri" panose="020F0502020204030204" pitchFamily="34" charset="0"/>
                          <a:cs typeface="Calibri" panose="020F0502020204030204" pitchFamily="34" charset="0"/>
                        </a:rPr>
                        <a:t>1/20/18</a:t>
                      </a:r>
                    </a:p>
                  </a:txBody>
                  <a:tcPr/>
                </a:tc>
                <a:extLst>
                  <a:ext uri="{0D108BD9-81ED-4DB2-BD59-A6C34878D82A}">
                    <a16:rowId xmlns:a16="http://schemas.microsoft.com/office/drawing/2014/main" val="2292484746"/>
                  </a:ext>
                </a:extLst>
              </a:tr>
            </a:tbl>
          </a:graphicData>
        </a:graphic>
      </p:graphicFrame>
      <p:sp>
        <p:nvSpPr>
          <p:cNvPr id="7" name="Slide Number Placeholder 6">
            <a:extLst>
              <a:ext uri="{FF2B5EF4-FFF2-40B4-BE49-F238E27FC236}">
                <a16:creationId xmlns:a16="http://schemas.microsoft.com/office/drawing/2014/main" id="{5D9ABCD7-49A9-4928-8A44-39743289C948}"/>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695248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3EB3-5EBB-4C77-853F-DC130DF68C0D}"/>
              </a:ext>
            </a:extLst>
          </p:cNvPr>
          <p:cNvSpPr>
            <a:spLocks noGrp="1"/>
          </p:cNvSpPr>
          <p:nvPr>
            <p:ph type="title"/>
          </p:nvPr>
        </p:nvSpPr>
        <p:spPr>
          <a:xfrm>
            <a:off x="2342668" y="1288252"/>
            <a:ext cx="8911687" cy="1335319"/>
          </a:xfrm>
        </p:spPr>
        <p:txBody>
          <a:bodyPr>
            <a:normAutofit fontScale="90000"/>
          </a:bodyPr>
          <a:lstStyle/>
          <a:p>
            <a:pPr algn="ctr"/>
            <a:r>
              <a:rPr lang="en-US" b="1" dirty="0"/>
              <a:t>Project Schedule </a:t>
            </a:r>
            <a:br>
              <a:rPr lang="en-US" b="1" dirty="0"/>
            </a:br>
            <a:br>
              <a:rPr lang="en-US" b="1" dirty="0"/>
            </a:br>
            <a:r>
              <a:rPr lang="en-US" b="1" dirty="0"/>
              <a:t>See format on page 114</a:t>
            </a:r>
          </a:p>
        </p:txBody>
      </p:sp>
      <p:sp>
        <p:nvSpPr>
          <p:cNvPr id="4" name="Slide Number Placeholder 3">
            <a:extLst>
              <a:ext uri="{FF2B5EF4-FFF2-40B4-BE49-F238E27FC236}">
                <a16:creationId xmlns:a16="http://schemas.microsoft.com/office/drawing/2014/main" id="{608B33D4-A4A6-4665-BBE7-18CC5EBA2AEA}"/>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932573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CC9E-7015-4F76-92BD-B0BF0DD4802F}"/>
              </a:ext>
            </a:extLst>
          </p:cNvPr>
          <p:cNvSpPr>
            <a:spLocks noGrp="1"/>
          </p:cNvSpPr>
          <p:nvPr>
            <p:ph type="title"/>
          </p:nvPr>
        </p:nvSpPr>
        <p:spPr/>
        <p:txBody>
          <a:bodyPr/>
          <a:lstStyle/>
          <a:p>
            <a:r>
              <a:rPr lang="en-US" dirty="0"/>
              <a:t>Establish Milestones and Critical Path</a:t>
            </a:r>
          </a:p>
        </p:txBody>
      </p:sp>
      <p:sp>
        <p:nvSpPr>
          <p:cNvPr id="3" name="Content Placeholder 2">
            <a:extLst>
              <a:ext uri="{FF2B5EF4-FFF2-40B4-BE49-F238E27FC236}">
                <a16:creationId xmlns:a16="http://schemas.microsoft.com/office/drawing/2014/main" id="{791502A4-5C4B-434C-B33E-201BA6328DE6}"/>
              </a:ext>
            </a:extLst>
          </p:cNvPr>
          <p:cNvSpPr>
            <a:spLocks noGrp="1"/>
          </p:cNvSpPr>
          <p:nvPr>
            <p:ph idx="1"/>
          </p:nvPr>
        </p:nvSpPr>
        <p:spPr>
          <a:xfrm>
            <a:off x="1175068" y="1690688"/>
            <a:ext cx="10178732" cy="4493902"/>
          </a:xfrm>
        </p:spPr>
        <p:txBody>
          <a:bodyPr>
            <a:normAutofit/>
          </a:bodyPr>
          <a:lstStyle/>
          <a:p>
            <a:pPr marL="266700" indent="-266700"/>
            <a:r>
              <a:rPr lang="en-US" sz="3200" dirty="0">
                <a:latin typeface="Calibri" panose="020F0502020204030204" pitchFamily="34" charset="0"/>
                <a:cs typeface="Calibri" panose="020F0502020204030204" pitchFamily="34" charset="0"/>
              </a:rPr>
              <a:t> Milestones – important but somewhat arbitrary</a:t>
            </a:r>
          </a:p>
          <a:p>
            <a:pPr marL="266700" indent="-266700"/>
            <a:r>
              <a:rPr lang="en-US" sz="3200" dirty="0">
                <a:latin typeface="Calibri" panose="020F0502020204030204" pitchFamily="34" charset="0"/>
                <a:cs typeface="Calibri" panose="020F0502020204030204" pitchFamily="34" charset="0"/>
              </a:rPr>
              <a:t> Identify the Critical Path</a:t>
            </a:r>
          </a:p>
          <a:p>
            <a:pPr marL="355600" indent="-355600">
              <a:buNone/>
            </a:pPr>
            <a:r>
              <a:rPr lang="en-US" sz="3200" dirty="0">
                <a:latin typeface="Calibri" panose="020F0502020204030204" pitchFamily="34" charset="0"/>
                <a:cs typeface="Calibri" panose="020F0502020204030204" pitchFamily="34" charset="0"/>
              </a:rPr>
              <a:t>    </a:t>
            </a:r>
            <a:r>
              <a:rPr lang="en-US" sz="3200" i="1" dirty="0">
                <a:latin typeface="Calibri" panose="020F0502020204030204" pitchFamily="34" charset="0"/>
                <a:cs typeface="Calibri" panose="020F0502020204030204" pitchFamily="34" charset="0"/>
              </a:rPr>
              <a:t>The longest sequence of activities that must start and end as scheduled. </a:t>
            </a:r>
          </a:p>
          <a:p>
            <a:pPr marL="355600" indent="-355600"/>
            <a:r>
              <a:rPr lang="en-US" sz="3200" dirty="0">
                <a:latin typeface="Calibri" panose="020F0502020204030204" pitchFamily="34" charset="0"/>
                <a:cs typeface="Calibri" panose="020F0502020204030204" pitchFamily="34" charset="0"/>
              </a:rPr>
              <a:t>These activities determine the duration of the project. </a:t>
            </a:r>
          </a:p>
          <a:p>
            <a:pPr marL="355600" indent="-355600">
              <a:buFont typeface="Wingdings" pitchFamily="2" charset="2"/>
              <a:buChar char="Ø"/>
            </a:pPr>
            <a:r>
              <a:rPr lang="en-US" sz="3200" dirty="0">
                <a:latin typeface="Calibri" panose="020F0502020204030204" pitchFamily="34" charset="0"/>
                <a:cs typeface="Calibri" panose="020F0502020204030204" pitchFamily="34" charset="0"/>
              </a:rPr>
              <a:t>If any activity on the critical path is late, the entire project will be late</a:t>
            </a:r>
          </a:p>
        </p:txBody>
      </p:sp>
      <p:sp>
        <p:nvSpPr>
          <p:cNvPr id="4" name="Slide Number Placeholder 3">
            <a:extLst>
              <a:ext uri="{FF2B5EF4-FFF2-40B4-BE49-F238E27FC236}">
                <a16:creationId xmlns:a16="http://schemas.microsoft.com/office/drawing/2014/main" id="{4D51FC40-3740-4480-9B72-B33DAE21B1A5}"/>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596494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5" name="Picture 4" descr="https://software-advice.imgix.net/wordpress/other_pages/project-management/Critical-path-chart.png"/>
          <p:cNvPicPr/>
          <p:nvPr/>
        </p:nvPicPr>
        <p:blipFill>
          <a:blip r:embed="rId3">
            <a:extLst>
              <a:ext uri="{28A0092B-C50C-407E-A947-70E740481C1C}">
                <a14:useLocalDpi xmlns:a14="http://schemas.microsoft.com/office/drawing/2010/main" val="0"/>
              </a:ext>
            </a:extLst>
          </a:blip>
          <a:srcRect/>
          <a:stretch>
            <a:fillRect/>
          </a:stretch>
        </p:blipFill>
        <p:spPr bwMode="auto">
          <a:xfrm>
            <a:off x="2561967" y="379797"/>
            <a:ext cx="6048633" cy="4079060"/>
          </a:xfrm>
          <a:prstGeom prst="rect">
            <a:avLst/>
          </a:prstGeom>
          <a:noFill/>
          <a:ln>
            <a:noFill/>
          </a:ln>
        </p:spPr>
      </p:pic>
      <p:sp>
        <p:nvSpPr>
          <p:cNvPr id="8" name="Content Placeholder 2">
            <a:extLst>
              <a:ext uri="{FF2B5EF4-FFF2-40B4-BE49-F238E27FC236}">
                <a16:creationId xmlns:a16="http://schemas.microsoft.com/office/drawing/2014/main" id="{F415B469-5237-4652-AE45-3ED59CA90BED}"/>
              </a:ext>
            </a:extLst>
          </p:cNvPr>
          <p:cNvSpPr>
            <a:spLocks noGrp="1"/>
          </p:cNvSpPr>
          <p:nvPr>
            <p:ph idx="1"/>
          </p:nvPr>
        </p:nvSpPr>
        <p:spPr>
          <a:xfrm>
            <a:off x="850557" y="4458857"/>
            <a:ext cx="10328955" cy="2080055"/>
          </a:xfrm>
        </p:spPr>
        <p:txBody>
          <a:bodyPr>
            <a:noAutofit/>
          </a:bodyPr>
          <a:lstStyle/>
          <a:p>
            <a:r>
              <a:rPr lang="en-US" sz="3200" dirty="0">
                <a:latin typeface="Calibri" panose="020F0502020204030204" pitchFamily="34" charset="0"/>
                <a:cs typeface="Calibri" panose="020F0502020204030204" pitchFamily="34" charset="0"/>
              </a:rPr>
              <a:t>Since not every task is dependent on those preceding it, not every task will be on the critical path</a:t>
            </a:r>
          </a:p>
          <a:p>
            <a:r>
              <a:rPr lang="en-US" sz="3200" dirty="0">
                <a:latin typeface="Calibri" panose="020F0502020204030204" pitchFamily="34" charset="0"/>
                <a:cs typeface="Calibri" panose="020F0502020204030204" pitchFamily="34" charset="0"/>
              </a:rPr>
              <a:t>The sequence of tasks on the critical path are so connected that if one task is delayed, it will set back the entire project</a:t>
            </a:r>
          </a:p>
        </p:txBody>
      </p:sp>
    </p:spTree>
    <p:extLst>
      <p:ext uri="{BB962C8B-B14F-4D97-AF65-F5344CB8AC3E}">
        <p14:creationId xmlns:p14="http://schemas.microsoft.com/office/powerpoint/2010/main" val="1998415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50879-4709-4C12-AF84-52E87B564089}"/>
              </a:ext>
            </a:extLst>
          </p:cNvPr>
          <p:cNvSpPr>
            <a:spLocks noGrp="1"/>
          </p:cNvSpPr>
          <p:nvPr>
            <p:ph type="title"/>
          </p:nvPr>
        </p:nvSpPr>
        <p:spPr/>
        <p:txBody>
          <a:bodyPr/>
          <a:lstStyle/>
          <a:p>
            <a:pPr algn="ctr"/>
            <a:r>
              <a:rPr lang="en-US" dirty="0"/>
              <a:t>Creating the Project Budget</a:t>
            </a:r>
          </a:p>
        </p:txBody>
      </p:sp>
      <p:graphicFrame>
        <p:nvGraphicFramePr>
          <p:cNvPr id="3" name="Content Placeholder 2">
            <a:extLst>
              <a:ext uri="{FF2B5EF4-FFF2-40B4-BE49-F238E27FC236}">
                <a16:creationId xmlns:a16="http://schemas.microsoft.com/office/drawing/2014/main" id="{971611C0-5D2D-42D6-9177-0D85BB573D50}"/>
              </a:ext>
            </a:extLst>
          </p:cNvPr>
          <p:cNvGraphicFramePr>
            <a:graphicFrameLocks noGrp="1"/>
          </p:cNvGraphicFramePr>
          <p:nvPr>
            <p:ph idx="1"/>
            <p:extLst>
              <p:ext uri="{D42A27DB-BD31-4B8C-83A1-F6EECF244321}">
                <p14:modId xmlns:p14="http://schemas.microsoft.com/office/powerpoint/2010/main" val="1702285539"/>
              </p:ext>
            </p:extLst>
          </p:nvPr>
        </p:nvGraphicFramePr>
        <p:xfrm>
          <a:off x="174172" y="2133600"/>
          <a:ext cx="12017825" cy="4602480"/>
        </p:xfrm>
        <a:graphic>
          <a:graphicData uri="http://schemas.openxmlformats.org/drawingml/2006/table">
            <a:tbl>
              <a:tblPr firstRow="1" bandRow="1">
                <a:tableStyleId>{5C22544A-7EE6-4342-B048-85BDC9FD1C3A}</a:tableStyleId>
              </a:tblPr>
              <a:tblGrid>
                <a:gridCol w="2403565">
                  <a:extLst>
                    <a:ext uri="{9D8B030D-6E8A-4147-A177-3AD203B41FA5}">
                      <a16:colId xmlns:a16="http://schemas.microsoft.com/office/drawing/2014/main" val="3386483655"/>
                    </a:ext>
                  </a:extLst>
                </a:gridCol>
                <a:gridCol w="3452949">
                  <a:extLst>
                    <a:ext uri="{9D8B030D-6E8A-4147-A177-3AD203B41FA5}">
                      <a16:colId xmlns:a16="http://schemas.microsoft.com/office/drawing/2014/main" val="340458191"/>
                    </a:ext>
                  </a:extLst>
                </a:gridCol>
                <a:gridCol w="1354181">
                  <a:extLst>
                    <a:ext uri="{9D8B030D-6E8A-4147-A177-3AD203B41FA5}">
                      <a16:colId xmlns:a16="http://schemas.microsoft.com/office/drawing/2014/main" val="314199207"/>
                    </a:ext>
                  </a:extLst>
                </a:gridCol>
                <a:gridCol w="2403565">
                  <a:extLst>
                    <a:ext uri="{9D8B030D-6E8A-4147-A177-3AD203B41FA5}">
                      <a16:colId xmlns:a16="http://schemas.microsoft.com/office/drawing/2014/main" val="22495321"/>
                    </a:ext>
                  </a:extLst>
                </a:gridCol>
                <a:gridCol w="2403565">
                  <a:extLst>
                    <a:ext uri="{9D8B030D-6E8A-4147-A177-3AD203B41FA5}">
                      <a16:colId xmlns:a16="http://schemas.microsoft.com/office/drawing/2014/main" val="569583908"/>
                    </a:ext>
                  </a:extLst>
                </a:gridCol>
              </a:tblGrid>
              <a:tr h="701040">
                <a:tc>
                  <a:txBody>
                    <a:bodyPr/>
                    <a:lstStyle/>
                    <a:p>
                      <a:r>
                        <a:rPr lang="en-US" sz="3200" dirty="0"/>
                        <a:t>Line Item</a:t>
                      </a:r>
                    </a:p>
                  </a:txBody>
                  <a:tcPr/>
                </a:tc>
                <a:tc>
                  <a:txBody>
                    <a:bodyPr/>
                    <a:lstStyle/>
                    <a:p>
                      <a:r>
                        <a:rPr lang="en-US" sz="3200" dirty="0"/>
                        <a:t>Calculation</a:t>
                      </a:r>
                    </a:p>
                  </a:txBody>
                  <a:tcPr/>
                </a:tc>
                <a:tc>
                  <a:txBody>
                    <a:bodyPr/>
                    <a:lstStyle/>
                    <a:p>
                      <a:r>
                        <a:rPr lang="en-US" sz="3200" dirty="0"/>
                        <a:t>Total</a:t>
                      </a:r>
                    </a:p>
                  </a:txBody>
                  <a:tcPr/>
                </a:tc>
                <a:tc>
                  <a:txBody>
                    <a:bodyPr/>
                    <a:lstStyle/>
                    <a:p>
                      <a:r>
                        <a:rPr lang="en-US" sz="3200" dirty="0"/>
                        <a:t>Internal Aalto Expense</a:t>
                      </a:r>
                    </a:p>
                  </a:txBody>
                  <a:tcPr/>
                </a:tc>
                <a:tc>
                  <a:txBody>
                    <a:bodyPr/>
                    <a:lstStyle/>
                    <a:p>
                      <a:r>
                        <a:rPr lang="en-US" sz="3200" dirty="0"/>
                        <a:t>External Expense</a:t>
                      </a:r>
                    </a:p>
                  </a:txBody>
                  <a:tcPr/>
                </a:tc>
                <a:extLst>
                  <a:ext uri="{0D108BD9-81ED-4DB2-BD59-A6C34878D82A}">
                    <a16:rowId xmlns:a16="http://schemas.microsoft.com/office/drawing/2014/main" val="3882336129"/>
                  </a:ext>
                </a:extLst>
              </a:tr>
              <a:tr h="701040">
                <a:tc>
                  <a:txBody>
                    <a:bodyPr/>
                    <a:lstStyle/>
                    <a:p>
                      <a:r>
                        <a:rPr lang="en-US" sz="2800" b="1" dirty="0"/>
                        <a:t>Materials</a:t>
                      </a:r>
                    </a:p>
                    <a:p>
                      <a:endParaRPr lang="en-US" sz="2800" b="1"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67967650"/>
                  </a:ext>
                </a:extLst>
              </a:tr>
              <a:tr h="701040">
                <a:tc>
                  <a:txBody>
                    <a:bodyPr/>
                    <a:lstStyle/>
                    <a:p>
                      <a:r>
                        <a:rPr lang="en-US" sz="2800" b="1" dirty="0"/>
                        <a:t>Labor</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07720123"/>
                  </a:ext>
                </a:extLst>
              </a:tr>
              <a:tr h="701040">
                <a:tc>
                  <a:txBody>
                    <a:bodyPr/>
                    <a:lstStyle/>
                    <a:p>
                      <a:r>
                        <a:rPr lang="en-US" sz="2800" b="1" dirty="0"/>
                        <a:t>Promotion</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45721917"/>
                  </a:ext>
                </a:extLst>
              </a:tr>
              <a:tr h="701040">
                <a:tc>
                  <a:txBody>
                    <a:bodyPr/>
                    <a:lstStyle/>
                    <a:p>
                      <a:r>
                        <a:rPr lang="en-US" sz="2800" b="1" dirty="0"/>
                        <a:t>Insurance</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29988001"/>
                  </a:ext>
                </a:extLst>
              </a:tr>
            </a:tbl>
          </a:graphicData>
        </a:graphic>
      </p:graphicFrame>
      <p:sp>
        <p:nvSpPr>
          <p:cNvPr id="8" name="Slide Number Placeholder 7">
            <a:extLst>
              <a:ext uri="{FF2B5EF4-FFF2-40B4-BE49-F238E27FC236}">
                <a16:creationId xmlns:a16="http://schemas.microsoft.com/office/drawing/2014/main" id="{B47F18A9-63CF-497D-9C69-1E3FCE760AB0}"/>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861986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9ACF-0752-4BC4-A3BE-17DB6AF651AF}"/>
              </a:ext>
            </a:extLst>
          </p:cNvPr>
          <p:cNvSpPr>
            <a:spLocks noGrp="1"/>
          </p:cNvSpPr>
          <p:nvPr>
            <p:ph type="title"/>
          </p:nvPr>
        </p:nvSpPr>
        <p:spPr/>
        <p:txBody>
          <a:bodyPr/>
          <a:lstStyle/>
          <a:p>
            <a:pPr algn="ctr"/>
            <a:r>
              <a:rPr lang="en-US" dirty="0"/>
              <a:t>The Communication Plan keeps the project leader sane</a:t>
            </a:r>
          </a:p>
        </p:txBody>
      </p:sp>
      <p:sp>
        <p:nvSpPr>
          <p:cNvPr id="3" name="Content Placeholder 2">
            <a:extLst>
              <a:ext uri="{FF2B5EF4-FFF2-40B4-BE49-F238E27FC236}">
                <a16:creationId xmlns:a16="http://schemas.microsoft.com/office/drawing/2014/main" id="{FC5E9EA9-DBAF-4517-881C-4B037A7D97D1}"/>
              </a:ext>
            </a:extLst>
          </p:cNvPr>
          <p:cNvSpPr>
            <a:spLocks noGrp="1"/>
          </p:cNvSpPr>
          <p:nvPr>
            <p:ph idx="1"/>
          </p:nvPr>
        </p:nvSpPr>
        <p:spPr>
          <a:xfrm>
            <a:off x="687388" y="1905000"/>
            <a:ext cx="10817224" cy="4541520"/>
          </a:xfrm>
        </p:spPr>
        <p:txBody>
          <a:bodyPr>
            <a:noAutofit/>
          </a:bodyPr>
          <a:lstStyle/>
          <a:p>
            <a:r>
              <a:rPr lang="en-US" sz="3200" dirty="0">
                <a:latin typeface="Calibri" panose="020F0502020204030204" pitchFamily="34" charset="0"/>
                <a:cs typeface="Calibri" panose="020F0502020204030204" pitchFamily="34" charset="0"/>
              </a:rPr>
              <a:t>Communication plan helps her/him know who to communicate with when </a:t>
            </a:r>
          </a:p>
          <a:p>
            <a:r>
              <a:rPr lang="en-US" sz="3200" dirty="0">
                <a:latin typeface="Calibri" panose="020F0502020204030204" pitchFamily="34" charset="0"/>
                <a:cs typeface="Calibri" panose="020F0502020204030204" pitchFamily="34" charset="0"/>
              </a:rPr>
              <a:t>Communicate to: team, stakeholders, project sponsor, executives, vendors, the media and sometimes the general public</a:t>
            </a:r>
          </a:p>
          <a:p>
            <a:r>
              <a:rPr lang="en-US" sz="3200" dirty="0">
                <a:latin typeface="Calibri" panose="020F0502020204030204" pitchFamily="34" charset="0"/>
                <a:cs typeface="Calibri" panose="020F0502020204030204" pitchFamily="34" charset="0"/>
              </a:rPr>
              <a:t>Mediums of communication: meetings, conference calls, email, text, reports, website and sometimes social media</a:t>
            </a:r>
          </a:p>
        </p:txBody>
      </p:sp>
      <p:sp>
        <p:nvSpPr>
          <p:cNvPr id="4" name="Slide Number Placeholder 3">
            <a:extLst>
              <a:ext uri="{FF2B5EF4-FFF2-40B4-BE49-F238E27FC236}">
                <a16:creationId xmlns:a16="http://schemas.microsoft.com/office/drawing/2014/main" id="{78634178-B265-46CC-8B82-0A89A067BC45}"/>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162535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BC0182-1037-4D34-8B99-8006EBAD3E7C}"/>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120" y="203888"/>
            <a:ext cx="7933871" cy="6152462"/>
          </a:xfrm>
          <a:prstGeom prst="rect">
            <a:avLst/>
          </a:prstGeom>
        </p:spPr>
      </p:pic>
    </p:spTree>
    <p:extLst>
      <p:ext uri="{BB962C8B-B14F-4D97-AF65-F5344CB8AC3E}">
        <p14:creationId xmlns:p14="http://schemas.microsoft.com/office/powerpoint/2010/main" val="797642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AC54-C0FB-4EC8-A57C-DB1A58599513}"/>
              </a:ext>
            </a:extLst>
          </p:cNvPr>
          <p:cNvSpPr>
            <a:spLocks noGrp="1"/>
          </p:cNvSpPr>
          <p:nvPr>
            <p:ph type="title"/>
          </p:nvPr>
        </p:nvSpPr>
        <p:spPr/>
        <p:txBody>
          <a:bodyPr/>
          <a:lstStyle/>
          <a:p>
            <a:pPr algn="ctr"/>
            <a:r>
              <a:rPr lang="en-US" dirty="0"/>
              <a:t>Project Communication Plan</a:t>
            </a:r>
          </a:p>
        </p:txBody>
      </p:sp>
      <p:graphicFrame>
        <p:nvGraphicFramePr>
          <p:cNvPr id="10" name="Content Placeholder 9">
            <a:extLst>
              <a:ext uri="{FF2B5EF4-FFF2-40B4-BE49-F238E27FC236}">
                <a16:creationId xmlns:a16="http://schemas.microsoft.com/office/drawing/2014/main" id="{4339F0B4-C90D-4E57-9F61-522DC171E55A}"/>
              </a:ext>
            </a:extLst>
          </p:cNvPr>
          <p:cNvGraphicFramePr>
            <a:graphicFrameLocks noGrp="1"/>
          </p:cNvGraphicFramePr>
          <p:nvPr>
            <p:ph idx="1"/>
            <p:extLst>
              <p:ext uri="{D42A27DB-BD31-4B8C-83A1-F6EECF244321}">
                <p14:modId xmlns:p14="http://schemas.microsoft.com/office/powerpoint/2010/main" val="1237238317"/>
              </p:ext>
            </p:extLst>
          </p:nvPr>
        </p:nvGraphicFramePr>
        <p:xfrm>
          <a:off x="217714" y="1502230"/>
          <a:ext cx="11974285" cy="4663440"/>
        </p:xfrm>
        <a:graphic>
          <a:graphicData uri="http://schemas.openxmlformats.org/drawingml/2006/table">
            <a:tbl>
              <a:tblPr firstRow="1" bandRow="1">
                <a:tableStyleId>{5C22544A-7EE6-4342-B048-85BDC9FD1C3A}</a:tableStyleId>
              </a:tblPr>
              <a:tblGrid>
                <a:gridCol w="2764972">
                  <a:extLst>
                    <a:ext uri="{9D8B030D-6E8A-4147-A177-3AD203B41FA5}">
                      <a16:colId xmlns:a16="http://schemas.microsoft.com/office/drawing/2014/main" val="2483318248"/>
                    </a:ext>
                  </a:extLst>
                </a:gridCol>
                <a:gridCol w="2068285">
                  <a:extLst>
                    <a:ext uri="{9D8B030D-6E8A-4147-A177-3AD203B41FA5}">
                      <a16:colId xmlns:a16="http://schemas.microsoft.com/office/drawing/2014/main" val="2122999662"/>
                    </a:ext>
                  </a:extLst>
                </a:gridCol>
                <a:gridCol w="2351314">
                  <a:extLst>
                    <a:ext uri="{9D8B030D-6E8A-4147-A177-3AD203B41FA5}">
                      <a16:colId xmlns:a16="http://schemas.microsoft.com/office/drawing/2014/main" val="3351763079"/>
                    </a:ext>
                  </a:extLst>
                </a:gridCol>
                <a:gridCol w="2394857">
                  <a:extLst>
                    <a:ext uri="{9D8B030D-6E8A-4147-A177-3AD203B41FA5}">
                      <a16:colId xmlns:a16="http://schemas.microsoft.com/office/drawing/2014/main" val="1003961755"/>
                    </a:ext>
                  </a:extLst>
                </a:gridCol>
                <a:gridCol w="2394857">
                  <a:extLst>
                    <a:ext uri="{9D8B030D-6E8A-4147-A177-3AD203B41FA5}">
                      <a16:colId xmlns:a16="http://schemas.microsoft.com/office/drawing/2014/main" val="2943995110"/>
                    </a:ext>
                  </a:extLst>
                </a:gridCol>
              </a:tblGrid>
              <a:tr h="850187">
                <a:tc>
                  <a:txBody>
                    <a:bodyPr/>
                    <a:lstStyle/>
                    <a:p>
                      <a:r>
                        <a:rPr lang="en-US" sz="2800" dirty="0"/>
                        <a:t>Project Name:</a:t>
                      </a:r>
                    </a:p>
                    <a:p>
                      <a:r>
                        <a:rPr lang="en-US" sz="2800" dirty="0"/>
                        <a:t>Date:</a:t>
                      </a:r>
                    </a:p>
                  </a:txBody>
                  <a:tcPr/>
                </a:tc>
                <a:tc>
                  <a:txBody>
                    <a:bodyPr/>
                    <a:lstStyle/>
                    <a:p>
                      <a:endParaRPr lang="en-US"/>
                    </a:p>
                  </a:txBody>
                  <a:tcPr/>
                </a:tc>
                <a:tc>
                  <a:txBody>
                    <a:bodyPr/>
                    <a:lstStyle/>
                    <a:p>
                      <a:r>
                        <a:rPr lang="en-US" sz="2800" dirty="0"/>
                        <a:t>Prepared by: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58760012"/>
                  </a:ext>
                </a:extLst>
              </a:tr>
              <a:tr h="466231">
                <a:tc>
                  <a:txBody>
                    <a:bodyPr/>
                    <a:lstStyle/>
                    <a:p>
                      <a:r>
                        <a:rPr lang="en-US" sz="2800" b="1" dirty="0"/>
                        <a:t>WHAT</a:t>
                      </a:r>
                    </a:p>
                  </a:txBody>
                  <a:tcPr/>
                </a:tc>
                <a:tc>
                  <a:txBody>
                    <a:bodyPr/>
                    <a:lstStyle/>
                    <a:p>
                      <a:pPr algn="r"/>
                      <a:r>
                        <a:rPr lang="en-US" sz="2800" b="1" dirty="0"/>
                        <a:t> WHO</a:t>
                      </a:r>
                    </a:p>
                  </a:txBody>
                  <a:tcPr/>
                </a:tc>
                <a:tc>
                  <a:txBody>
                    <a:bodyPr/>
                    <a:lstStyle/>
                    <a:p>
                      <a:endParaRPr lang="en-US" sz="2800" b="1" dirty="0"/>
                    </a:p>
                  </a:txBody>
                  <a:tcPr/>
                </a:tc>
                <a:tc>
                  <a:txBody>
                    <a:bodyPr/>
                    <a:lstStyle/>
                    <a:p>
                      <a:r>
                        <a:rPr lang="en-US" sz="2800" b="1" dirty="0"/>
                        <a:t>HOW</a:t>
                      </a:r>
                    </a:p>
                  </a:txBody>
                  <a:tcPr/>
                </a:tc>
                <a:tc>
                  <a:txBody>
                    <a:bodyPr/>
                    <a:lstStyle/>
                    <a:p>
                      <a:r>
                        <a:rPr lang="en-US" sz="2800" b="1" dirty="0"/>
                        <a:t>WHEN</a:t>
                      </a:r>
                    </a:p>
                  </a:txBody>
                  <a:tcPr/>
                </a:tc>
                <a:extLst>
                  <a:ext uri="{0D108BD9-81ED-4DB2-BD59-A6C34878D82A}">
                    <a16:rowId xmlns:a16="http://schemas.microsoft.com/office/drawing/2014/main" val="1424756654"/>
                  </a:ext>
                </a:extLst>
              </a:tr>
              <a:tr h="740485">
                <a:tc>
                  <a:txBody>
                    <a:bodyPr/>
                    <a:lstStyle/>
                    <a:p>
                      <a:r>
                        <a:rPr lang="en-US" sz="2400" b="1" dirty="0"/>
                        <a:t>Communication Type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t>Initiator</a:t>
                      </a:r>
                    </a:p>
                    <a:p>
                      <a:endParaRPr lang="en-US"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t>Audience</a:t>
                      </a:r>
                    </a:p>
                    <a:p>
                      <a:endParaRPr lang="en-US" sz="2400" b="1" dirty="0"/>
                    </a:p>
                  </a:txBody>
                  <a:tcPr/>
                </a:tc>
                <a:tc>
                  <a:txBody>
                    <a:bodyPr/>
                    <a:lstStyle/>
                    <a:p>
                      <a:r>
                        <a:rPr lang="en-US" sz="2400" b="1" dirty="0"/>
                        <a:t>Method/</a:t>
                      </a:r>
                    </a:p>
                    <a:p>
                      <a:r>
                        <a:rPr lang="en-US" sz="2400" b="1" dirty="0"/>
                        <a:t>Channel</a:t>
                      </a:r>
                    </a:p>
                  </a:txBody>
                  <a:tcPr/>
                </a:tc>
                <a:tc>
                  <a:txBody>
                    <a:bodyPr/>
                    <a:lstStyle/>
                    <a:p>
                      <a:r>
                        <a:rPr lang="en-US" sz="2400" b="1" dirty="0"/>
                        <a:t>Time/</a:t>
                      </a:r>
                    </a:p>
                    <a:p>
                      <a:r>
                        <a:rPr lang="en-US" sz="2400" b="1" dirty="0"/>
                        <a:t>Frequency</a:t>
                      </a:r>
                    </a:p>
                  </a:txBody>
                  <a:tcPr/>
                </a:tc>
                <a:extLst>
                  <a:ext uri="{0D108BD9-81ED-4DB2-BD59-A6C34878D82A}">
                    <a16:rowId xmlns:a16="http://schemas.microsoft.com/office/drawing/2014/main" val="3501692159"/>
                  </a:ext>
                </a:extLst>
              </a:tr>
              <a:tr h="1069590">
                <a:tc>
                  <a:txBody>
                    <a:bodyPr/>
                    <a:lstStyle/>
                    <a:p>
                      <a:r>
                        <a:rPr lang="en-US" sz="2400" b="1" dirty="0"/>
                        <a:t>Project Scope Statement</a:t>
                      </a:r>
                    </a:p>
                  </a:txBody>
                  <a:tcPr/>
                </a:tc>
                <a:tc>
                  <a:txBody>
                    <a:bodyPr/>
                    <a:lstStyle/>
                    <a:p>
                      <a:r>
                        <a:rPr lang="en-US" sz="2400" b="1" dirty="0"/>
                        <a:t>Project Leader</a:t>
                      </a:r>
                    </a:p>
                  </a:txBody>
                  <a:tcPr/>
                </a:tc>
                <a:tc>
                  <a:txBody>
                    <a:bodyPr/>
                    <a:lstStyle/>
                    <a:p>
                      <a:r>
                        <a:rPr lang="en-US" sz="2400" b="1" dirty="0"/>
                        <a:t>Project Sponsor</a:t>
                      </a:r>
                    </a:p>
                  </a:txBody>
                  <a:tcPr/>
                </a:tc>
                <a:tc>
                  <a:txBody>
                    <a:bodyPr/>
                    <a:lstStyle/>
                    <a:p>
                      <a:r>
                        <a:rPr lang="en-US" sz="2400" b="1" dirty="0"/>
                        <a:t>Face-to-face</a:t>
                      </a:r>
                    </a:p>
                  </a:txBody>
                  <a:tcPr/>
                </a:tc>
                <a:tc>
                  <a:txBody>
                    <a:bodyPr/>
                    <a:lstStyle/>
                    <a:p>
                      <a:r>
                        <a:rPr lang="en-US" sz="2400" b="1" dirty="0"/>
                        <a:t>Before project approval/</a:t>
                      </a:r>
                    </a:p>
                    <a:p>
                      <a:r>
                        <a:rPr lang="en-US" sz="2400" b="1" dirty="0"/>
                        <a:t>1 time</a:t>
                      </a:r>
                    </a:p>
                  </a:txBody>
                  <a:tcPr/>
                </a:tc>
                <a:extLst>
                  <a:ext uri="{0D108BD9-81ED-4DB2-BD59-A6C34878D82A}">
                    <a16:rowId xmlns:a16="http://schemas.microsoft.com/office/drawing/2014/main" val="1477489855"/>
                  </a:ext>
                </a:extLst>
              </a:tr>
              <a:tr h="1069590">
                <a:tc>
                  <a:txBody>
                    <a:bodyPr/>
                    <a:lstStyle/>
                    <a:p>
                      <a:r>
                        <a:rPr lang="en-US" sz="2400" b="1" dirty="0"/>
                        <a:t>Research Update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t>C, D, E</a:t>
                      </a:r>
                    </a:p>
                    <a:p>
                      <a:endParaRPr lang="en-US" sz="2400" b="1" dirty="0"/>
                    </a:p>
                  </a:txBody>
                  <a:tcPr/>
                </a:tc>
                <a:tc>
                  <a:txBody>
                    <a:bodyPr/>
                    <a:lstStyle/>
                    <a:p>
                      <a:r>
                        <a:rPr lang="en-US" sz="2400" b="1" dirty="0"/>
                        <a:t>Team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t>Email</a:t>
                      </a:r>
                    </a:p>
                    <a:p>
                      <a:endParaRPr lang="en-US"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t>Daily/Until launch</a:t>
                      </a:r>
                    </a:p>
                    <a:p>
                      <a:endParaRPr lang="en-US" sz="2400" b="1" dirty="0"/>
                    </a:p>
                  </a:txBody>
                  <a:tcPr/>
                </a:tc>
                <a:extLst>
                  <a:ext uri="{0D108BD9-81ED-4DB2-BD59-A6C34878D82A}">
                    <a16:rowId xmlns:a16="http://schemas.microsoft.com/office/drawing/2014/main" val="3920403055"/>
                  </a:ext>
                </a:extLst>
              </a:tr>
            </a:tbl>
          </a:graphicData>
        </a:graphic>
      </p:graphicFrame>
      <p:sp>
        <p:nvSpPr>
          <p:cNvPr id="4" name="Slide Number Placeholder 3">
            <a:extLst>
              <a:ext uri="{FF2B5EF4-FFF2-40B4-BE49-F238E27FC236}">
                <a16:creationId xmlns:a16="http://schemas.microsoft.com/office/drawing/2014/main" id="{A718511B-CEA0-4132-90EA-C91633A11EDF}"/>
              </a:ext>
            </a:extLst>
          </p:cNvPr>
          <p:cNvSpPr>
            <a:spLocks noGrp="1"/>
          </p:cNvSpPr>
          <p:nvPr>
            <p:ph type="sldNum" sz="quarter" idx="12"/>
          </p:nvPr>
        </p:nvSpPr>
        <p:spPr/>
        <p:txBody>
          <a:bodyPr/>
          <a:lstStyle/>
          <a:p>
            <a:fld id="{D57F1E4F-1CFF-5643-939E-217C01CDF565}" type="slidenum">
              <a:rPr lang="en-US" smtClean="0"/>
              <a:pPr/>
              <a:t>40</a:t>
            </a:fld>
            <a:endParaRPr lang="en-US" dirty="0"/>
          </a:p>
        </p:txBody>
      </p:sp>
      <p:graphicFrame>
        <p:nvGraphicFramePr>
          <p:cNvPr id="11" name="Table 10">
            <a:extLst>
              <a:ext uri="{FF2B5EF4-FFF2-40B4-BE49-F238E27FC236}">
                <a16:creationId xmlns:a16="http://schemas.microsoft.com/office/drawing/2014/main" id="{DF6481D2-FFEB-4C78-94C4-A7FF1B8F1E28}"/>
              </a:ext>
            </a:extLst>
          </p:cNvPr>
          <p:cNvGraphicFramePr>
            <a:graphicFrameLocks noGrp="1"/>
          </p:cNvGraphicFramePr>
          <p:nvPr>
            <p:extLst>
              <p:ext uri="{D42A27DB-BD31-4B8C-83A1-F6EECF244321}">
                <p14:modId xmlns:p14="http://schemas.microsoft.com/office/powerpoint/2010/main" val="1715283540"/>
              </p:ext>
            </p:extLst>
          </p:nvPr>
        </p:nvGraphicFramePr>
        <p:xfrm>
          <a:off x="217713" y="5698313"/>
          <a:ext cx="11974285" cy="1071154"/>
        </p:xfrm>
        <a:graphic>
          <a:graphicData uri="http://schemas.openxmlformats.org/drawingml/2006/table">
            <a:tbl>
              <a:tblPr firstRow="1" bandRow="1">
                <a:tableStyleId>{5C22544A-7EE6-4342-B048-85BDC9FD1C3A}</a:tableStyleId>
              </a:tblPr>
              <a:tblGrid>
                <a:gridCol w="2764972">
                  <a:extLst>
                    <a:ext uri="{9D8B030D-6E8A-4147-A177-3AD203B41FA5}">
                      <a16:colId xmlns:a16="http://schemas.microsoft.com/office/drawing/2014/main" val="985824020"/>
                    </a:ext>
                  </a:extLst>
                </a:gridCol>
                <a:gridCol w="2068285">
                  <a:extLst>
                    <a:ext uri="{9D8B030D-6E8A-4147-A177-3AD203B41FA5}">
                      <a16:colId xmlns:a16="http://schemas.microsoft.com/office/drawing/2014/main" val="2664054211"/>
                    </a:ext>
                  </a:extLst>
                </a:gridCol>
                <a:gridCol w="2351314">
                  <a:extLst>
                    <a:ext uri="{9D8B030D-6E8A-4147-A177-3AD203B41FA5}">
                      <a16:colId xmlns:a16="http://schemas.microsoft.com/office/drawing/2014/main" val="1647354130"/>
                    </a:ext>
                  </a:extLst>
                </a:gridCol>
                <a:gridCol w="2394857">
                  <a:extLst>
                    <a:ext uri="{9D8B030D-6E8A-4147-A177-3AD203B41FA5}">
                      <a16:colId xmlns:a16="http://schemas.microsoft.com/office/drawing/2014/main" val="423763254"/>
                    </a:ext>
                  </a:extLst>
                </a:gridCol>
                <a:gridCol w="2394857">
                  <a:extLst>
                    <a:ext uri="{9D8B030D-6E8A-4147-A177-3AD203B41FA5}">
                      <a16:colId xmlns:a16="http://schemas.microsoft.com/office/drawing/2014/main" val="3180975764"/>
                    </a:ext>
                  </a:extLst>
                </a:gridCol>
              </a:tblGrid>
              <a:tr h="1071154">
                <a:tc>
                  <a:txBody>
                    <a:bodyPr/>
                    <a:lstStyle/>
                    <a:p>
                      <a:r>
                        <a:rPr lang="en-US" sz="2400" dirty="0"/>
                        <a:t>Status Report</a:t>
                      </a:r>
                    </a:p>
                  </a:txBody>
                  <a:tcPr/>
                </a:tc>
                <a:tc>
                  <a:txBody>
                    <a:bodyPr/>
                    <a:lstStyle/>
                    <a:p>
                      <a:r>
                        <a:rPr lang="en-US" sz="2400" dirty="0"/>
                        <a:t>Project Leader</a:t>
                      </a:r>
                    </a:p>
                  </a:txBody>
                  <a:tcPr/>
                </a:tc>
                <a:tc>
                  <a:txBody>
                    <a:bodyPr/>
                    <a:lstStyle/>
                    <a:p>
                      <a:r>
                        <a:rPr lang="en-US" sz="2400" dirty="0"/>
                        <a:t>Project Sponsor, Key Stakeholder</a:t>
                      </a:r>
                    </a:p>
                  </a:txBody>
                  <a:tcPr/>
                </a:tc>
                <a:tc>
                  <a:txBody>
                    <a:bodyPr/>
                    <a:lstStyle/>
                    <a:p>
                      <a:r>
                        <a:rPr lang="en-US" sz="2400" dirty="0"/>
                        <a:t>Meeting</a:t>
                      </a:r>
                    </a:p>
                  </a:txBody>
                  <a:tcPr/>
                </a:tc>
                <a:tc>
                  <a:txBody>
                    <a:bodyPr/>
                    <a:lstStyle/>
                    <a:p>
                      <a:r>
                        <a:rPr lang="en-US" sz="2400" dirty="0"/>
                        <a:t>Weekly/Until completion</a:t>
                      </a:r>
                    </a:p>
                  </a:txBody>
                  <a:tcPr/>
                </a:tc>
                <a:extLst>
                  <a:ext uri="{0D108BD9-81ED-4DB2-BD59-A6C34878D82A}">
                    <a16:rowId xmlns:a16="http://schemas.microsoft.com/office/drawing/2014/main" val="3092008752"/>
                  </a:ext>
                </a:extLst>
              </a:tr>
            </a:tbl>
          </a:graphicData>
        </a:graphic>
      </p:graphicFrame>
    </p:spTree>
    <p:extLst>
      <p:ext uri="{BB962C8B-B14F-4D97-AF65-F5344CB8AC3E}">
        <p14:creationId xmlns:p14="http://schemas.microsoft.com/office/powerpoint/2010/main" val="4269450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2291-B17F-4F94-A839-22E471F756EC}"/>
              </a:ext>
            </a:extLst>
          </p:cNvPr>
          <p:cNvSpPr>
            <a:spLocks noGrp="1"/>
          </p:cNvSpPr>
          <p:nvPr>
            <p:ph type="title"/>
          </p:nvPr>
        </p:nvSpPr>
        <p:spPr/>
        <p:txBody>
          <a:bodyPr/>
          <a:lstStyle/>
          <a:p>
            <a:pPr algn="ctr"/>
            <a:r>
              <a:rPr lang="en-US" dirty="0"/>
              <a:t>Time to plan your projects</a:t>
            </a:r>
          </a:p>
        </p:txBody>
      </p:sp>
      <p:sp>
        <p:nvSpPr>
          <p:cNvPr id="3" name="Content Placeholder 2">
            <a:extLst>
              <a:ext uri="{FF2B5EF4-FFF2-40B4-BE49-F238E27FC236}">
                <a16:creationId xmlns:a16="http://schemas.microsoft.com/office/drawing/2014/main" id="{ACB5BAA5-E935-42CD-A56B-A6A3364FE81F}"/>
              </a:ext>
            </a:extLst>
          </p:cNvPr>
          <p:cNvSpPr>
            <a:spLocks noGrp="1"/>
          </p:cNvSpPr>
          <p:nvPr>
            <p:ph idx="1"/>
          </p:nvPr>
        </p:nvSpPr>
        <p:spPr/>
        <p:txBody>
          <a:bodyPr/>
          <a:lstStyle/>
          <a:p>
            <a:r>
              <a:rPr lang="en-US" sz="32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Risk Management Plan</a:t>
            </a:r>
          </a:p>
          <a:p>
            <a:r>
              <a:rPr lang="en-US" sz="3600" dirty="0">
                <a:latin typeface="Calibri" panose="020F0502020204030204" pitchFamily="34" charset="0"/>
                <a:cs typeface="Calibri" panose="020F0502020204030204" pitchFamily="34" charset="0"/>
              </a:rPr>
              <a:t> Project Schedule</a:t>
            </a:r>
          </a:p>
          <a:p>
            <a:r>
              <a:rPr lang="en-US" sz="3600" dirty="0">
                <a:latin typeface="Calibri" panose="020F0502020204030204" pitchFamily="34" charset="0"/>
                <a:cs typeface="Calibri" panose="020F0502020204030204" pitchFamily="34" charset="0"/>
              </a:rPr>
              <a:t> Budget</a:t>
            </a:r>
          </a:p>
          <a:p>
            <a:r>
              <a:rPr lang="en-US" sz="3600" dirty="0">
                <a:latin typeface="Calibri" panose="020F0502020204030204" pitchFamily="34" charset="0"/>
                <a:cs typeface="Calibri" panose="020F0502020204030204" pitchFamily="34" charset="0"/>
              </a:rPr>
              <a:t> Project Communication Plan</a:t>
            </a:r>
          </a:p>
          <a:p>
            <a:endParaRPr lang="en-US" dirty="0"/>
          </a:p>
        </p:txBody>
      </p:sp>
      <p:sp>
        <p:nvSpPr>
          <p:cNvPr id="4" name="Slide Number Placeholder 3">
            <a:extLst>
              <a:ext uri="{FF2B5EF4-FFF2-40B4-BE49-F238E27FC236}">
                <a16:creationId xmlns:a16="http://schemas.microsoft.com/office/drawing/2014/main" id="{70D446C9-91BD-42D8-8884-B504C44957A4}"/>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580231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51E6D-A378-481D-900F-A75F5F62A270}"/>
              </a:ext>
            </a:extLst>
          </p:cNvPr>
          <p:cNvSpPr>
            <a:spLocks noGrp="1"/>
          </p:cNvSpPr>
          <p:nvPr>
            <p:ph type="title"/>
          </p:nvPr>
        </p:nvSpPr>
        <p:spPr/>
        <p:txBody>
          <a:bodyPr/>
          <a:lstStyle/>
          <a:p>
            <a:pPr algn="ctr"/>
            <a:r>
              <a:rPr lang="en-US" dirty="0"/>
              <a:t>Discussion Time about your experiences </a:t>
            </a:r>
          </a:p>
        </p:txBody>
      </p:sp>
      <p:sp>
        <p:nvSpPr>
          <p:cNvPr id="3" name="Content Placeholder 2">
            <a:extLst>
              <a:ext uri="{FF2B5EF4-FFF2-40B4-BE49-F238E27FC236}">
                <a16:creationId xmlns:a16="http://schemas.microsoft.com/office/drawing/2014/main" id="{A4763A96-3A4B-44BA-9E6C-E54AFA5A3892}"/>
              </a:ext>
            </a:extLst>
          </p:cNvPr>
          <p:cNvSpPr>
            <a:spLocks noGrp="1"/>
          </p:cNvSpPr>
          <p:nvPr>
            <p:ph idx="1"/>
          </p:nvPr>
        </p:nvSpPr>
        <p:spPr/>
        <p:txBody>
          <a:bodyPr>
            <a:normAutofit/>
          </a:bodyPr>
          <a:lstStyle/>
          <a:p>
            <a:r>
              <a:rPr lang="en-US" sz="3200" dirty="0">
                <a:latin typeface="Calibri" panose="020F0502020204030204" pitchFamily="34" charset="0"/>
                <a:cs typeface="Calibri" panose="020F0502020204030204" pitchFamily="34" charset="0"/>
              </a:rPr>
              <a:t>  project initiation process</a:t>
            </a:r>
          </a:p>
          <a:p>
            <a:r>
              <a:rPr lang="en-US" sz="3200" dirty="0">
                <a:latin typeface="Calibri" panose="020F0502020204030204" pitchFamily="34" charset="0"/>
                <a:cs typeface="Calibri" panose="020F0502020204030204" pitchFamily="34" charset="0"/>
              </a:rPr>
              <a:t>  project planning process</a:t>
            </a:r>
          </a:p>
          <a:p>
            <a:r>
              <a:rPr lang="en-US" sz="3200" dirty="0">
                <a:latin typeface="Calibri" panose="020F0502020204030204" pitchFamily="34" charset="0"/>
                <a:cs typeface="Calibri" panose="020F0502020204030204" pitchFamily="34" charset="0"/>
              </a:rPr>
              <a:t>  team communication and interaction</a:t>
            </a:r>
          </a:p>
          <a:p>
            <a:r>
              <a:rPr lang="en-US" sz="3200" dirty="0">
                <a:latin typeface="Calibri" panose="020F0502020204030204" pitchFamily="34" charset="0"/>
                <a:cs typeface="Calibri" panose="020F0502020204030204" pitchFamily="34" charset="0"/>
              </a:rPr>
              <a:t>  awareness of emotional intelligence </a:t>
            </a:r>
          </a:p>
        </p:txBody>
      </p:sp>
      <p:sp>
        <p:nvSpPr>
          <p:cNvPr id="4" name="Slide Number Placeholder 3">
            <a:extLst>
              <a:ext uri="{FF2B5EF4-FFF2-40B4-BE49-F238E27FC236}">
                <a16:creationId xmlns:a16="http://schemas.microsoft.com/office/drawing/2014/main" id="{E8E7F4D7-2943-41DF-AD14-574603ED6374}"/>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608307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C3D8-7D17-4565-B23D-44DE8274F0F0}"/>
              </a:ext>
            </a:extLst>
          </p:cNvPr>
          <p:cNvSpPr>
            <a:spLocks noGrp="1"/>
          </p:cNvSpPr>
          <p:nvPr>
            <p:ph type="title"/>
          </p:nvPr>
        </p:nvSpPr>
        <p:spPr/>
        <p:txBody>
          <a:bodyPr/>
          <a:lstStyle/>
          <a:p>
            <a:pPr algn="ctr"/>
            <a:r>
              <a:rPr lang="en-US" dirty="0"/>
              <a:t>Tomorrow in class</a:t>
            </a:r>
          </a:p>
        </p:txBody>
      </p:sp>
      <p:sp>
        <p:nvSpPr>
          <p:cNvPr id="3" name="Content Placeholder 2">
            <a:extLst>
              <a:ext uri="{FF2B5EF4-FFF2-40B4-BE49-F238E27FC236}">
                <a16:creationId xmlns:a16="http://schemas.microsoft.com/office/drawing/2014/main" id="{08D4D50D-F162-47B5-80B9-08EC10DBEBF0}"/>
              </a:ext>
            </a:extLst>
          </p:cNvPr>
          <p:cNvSpPr>
            <a:spLocks noGrp="1"/>
          </p:cNvSpPr>
          <p:nvPr>
            <p:ph idx="1"/>
          </p:nvPr>
        </p:nvSpPr>
        <p:spPr>
          <a:xfrm>
            <a:off x="838200" y="1936750"/>
            <a:ext cx="10325669" cy="4419600"/>
          </a:xfrm>
        </p:spPr>
        <p:txBody>
          <a:bodyPr>
            <a:normAutofit/>
          </a:bodyPr>
          <a:lstStyle/>
          <a:p>
            <a:r>
              <a:rPr lang="en-US" sz="3200" dirty="0">
                <a:latin typeface="Calibri" panose="020F0502020204030204" pitchFamily="34" charset="0"/>
                <a:cs typeface="Calibri" panose="020F0502020204030204" pitchFamily="34" charset="0"/>
              </a:rPr>
              <a:t> Conduct a performance conversation with a team mate</a:t>
            </a:r>
          </a:p>
          <a:p>
            <a:r>
              <a:rPr lang="en-US" sz="3200" dirty="0">
                <a:latin typeface="Calibri" panose="020F0502020204030204" pitchFamily="34" charset="0"/>
                <a:cs typeface="Calibri" panose="020F0502020204030204" pitchFamily="34" charset="0"/>
              </a:rPr>
              <a:t> Talk about accountability issues on your team. </a:t>
            </a:r>
          </a:p>
          <a:p>
            <a:pPr marL="723900" lvl="1" indent="-266700"/>
            <a:r>
              <a:rPr lang="en-US" sz="2800" dirty="0">
                <a:latin typeface="Calibri" panose="020F0502020204030204" pitchFamily="34" charset="0"/>
                <a:cs typeface="Calibri" panose="020F0502020204030204" pitchFamily="34" charset="0"/>
              </a:rPr>
              <a:t> team member not participating</a:t>
            </a:r>
          </a:p>
          <a:p>
            <a:pPr marL="723900" lvl="1" indent="-266700"/>
            <a:r>
              <a:rPr lang="en-US" sz="2800" dirty="0">
                <a:latin typeface="Calibri" panose="020F0502020204030204" pitchFamily="34" charset="0"/>
                <a:cs typeface="Calibri" panose="020F0502020204030204" pitchFamily="34" charset="0"/>
              </a:rPr>
              <a:t> doing substandard work </a:t>
            </a:r>
          </a:p>
          <a:p>
            <a:pPr marL="723900" lvl="1" indent="-266700"/>
            <a:r>
              <a:rPr lang="en-US" sz="2800" dirty="0">
                <a:latin typeface="Calibri" panose="020F0502020204030204" pitchFamily="34" charset="0"/>
                <a:cs typeface="Calibri" panose="020F0502020204030204" pitchFamily="34" charset="0"/>
              </a:rPr>
              <a:t> not coming to team meetings</a:t>
            </a:r>
          </a:p>
          <a:p>
            <a:pPr marL="723900" lvl="1" indent="-266700"/>
            <a:r>
              <a:rPr lang="en-US" sz="2800" dirty="0">
                <a:latin typeface="Calibri" panose="020F0502020204030204" pitchFamily="34" charset="0"/>
                <a:cs typeface="Calibri" panose="020F0502020204030204" pitchFamily="34" charset="0"/>
              </a:rPr>
              <a:t> If there are none, create a hypothetical situation</a:t>
            </a:r>
          </a:p>
        </p:txBody>
      </p:sp>
      <p:sp>
        <p:nvSpPr>
          <p:cNvPr id="4" name="Slide Number Placeholder 3">
            <a:extLst>
              <a:ext uri="{FF2B5EF4-FFF2-40B4-BE49-F238E27FC236}">
                <a16:creationId xmlns:a16="http://schemas.microsoft.com/office/drawing/2014/main" id="{965F0FA1-902C-4ACC-A6DA-3E10DAA624E0}"/>
              </a:ext>
            </a:extLst>
          </p:cNvPr>
          <p:cNvSpPr>
            <a:spLocks noGrp="1"/>
          </p:cNvSpPr>
          <p:nvPr>
            <p:ph type="sldNum" sz="quarter" idx="12"/>
          </p:nvPr>
        </p:nvSpPr>
        <p:spPr/>
        <p:txBody>
          <a:bodyPr/>
          <a:lstStyle/>
          <a:p>
            <a:r>
              <a:rPr lang="en-US" dirty="0"/>
              <a:t> </a:t>
            </a:r>
          </a:p>
        </p:txBody>
      </p:sp>
    </p:spTree>
    <p:extLst>
      <p:ext uri="{BB962C8B-B14F-4D97-AF65-F5344CB8AC3E}">
        <p14:creationId xmlns:p14="http://schemas.microsoft.com/office/powerpoint/2010/main" val="781074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72EE9-33BD-4EDA-A645-9462194E6F07}"/>
              </a:ext>
            </a:extLst>
          </p:cNvPr>
          <p:cNvSpPr>
            <a:spLocks noGrp="1"/>
          </p:cNvSpPr>
          <p:nvPr>
            <p:ph type="title"/>
          </p:nvPr>
        </p:nvSpPr>
        <p:spPr/>
        <p:txBody>
          <a:bodyPr/>
          <a:lstStyle/>
          <a:p>
            <a:pPr algn="ctr"/>
            <a:r>
              <a:rPr lang="en-US" dirty="0"/>
              <a:t> Before you leave today…</a:t>
            </a:r>
          </a:p>
        </p:txBody>
      </p:sp>
      <p:sp>
        <p:nvSpPr>
          <p:cNvPr id="3" name="Content Placeholder 2">
            <a:extLst>
              <a:ext uri="{FF2B5EF4-FFF2-40B4-BE49-F238E27FC236}">
                <a16:creationId xmlns:a16="http://schemas.microsoft.com/office/drawing/2014/main" id="{94637937-8309-41F7-944D-B394159FC374}"/>
              </a:ext>
            </a:extLst>
          </p:cNvPr>
          <p:cNvSpPr>
            <a:spLocks noGrp="1"/>
          </p:cNvSpPr>
          <p:nvPr>
            <p:ph idx="1"/>
          </p:nvPr>
        </p:nvSpPr>
        <p:spPr>
          <a:xfrm>
            <a:off x="1203174" y="1867972"/>
            <a:ext cx="8915400" cy="4840519"/>
          </a:xfrm>
        </p:spPr>
        <p:txBody>
          <a:bodyPr>
            <a:normAutofit/>
          </a:bodyPr>
          <a:lstStyle/>
          <a:p>
            <a:r>
              <a:rPr lang="en-US" sz="3200" dirty="0">
                <a:latin typeface="Calibri" panose="020F0502020204030204" pitchFamily="34" charset="0"/>
                <a:cs typeface="Calibri" panose="020F0502020204030204" pitchFamily="34" charset="0"/>
              </a:rPr>
              <a:t>  Give me a list of who on your team will have a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performance conversation with whom, and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who the observer will be</a:t>
            </a:r>
          </a:p>
          <a:p>
            <a:r>
              <a:rPr lang="en-US" sz="3200" dirty="0">
                <a:latin typeface="Calibri" panose="020F0502020204030204" pitchFamily="34" charset="0"/>
                <a:cs typeface="Calibri" panose="020F0502020204030204" pitchFamily="34" charset="0"/>
              </a:rPr>
              <a:t>  Again, if there are no performance issues on this</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team, think back to other team experiences and</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use one from there or make one up! </a:t>
            </a:r>
          </a:p>
          <a:p>
            <a:pPr marL="0" indent="0">
              <a:buNone/>
            </a:pPr>
            <a:endParaRPr lang="en-US" sz="3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20595DA-D3E1-4CA7-BA9F-61405BFCD407}"/>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3078469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A91D-48A4-4F2A-9740-572639FF1D0D}"/>
              </a:ext>
            </a:extLst>
          </p:cNvPr>
          <p:cNvSpPr>
            <a:spLocks noGrp="1"/>
          </p:cNvSpPr>
          <p:nvPr>
            <p:ph type="title"/>
          </p:nvPr>
        </p:nvSpPr>
        <p:spPr>
          <a:xfrm>
            <a:off x="1310836" y="449285"/>
            <a:ext cx="9717088" cy="812804"/>
          </a:xfrm>
        </p:spPr>
        <p:txBody>
          <a:bodyPr/>
          <a:lstStyle/>
          <a:p>
            <a:pPr algn="ctr"/>
            <a:r>
              <a:rPr lang="en-US" dirty="0"/>
              <a:t>Tonight…</a:t>
            </a:r>
          </a:p>
        </p:txBody>
      </p:sp>
      <p:sp>
        <p:nvSpPr>
          <p:cNvPr id="3" name="Content Placeholder 2">
            <a:extLst>
              <a:ext uri="{FF2B5EF4-FFF2-40B4-BE49-F238E27FC236}">
                <a16:creationId xmlns:a16="http://schemas.microsoft.com/office/drawing/2014/main" id="{31D089BE-E45C-4185-BB2D-12F3D89BD77A}"/>
              </a:ext>
            </a:extLst>
          </p:cNvPr>
          <p:cNvSpPr>
            <a:spLocks noGrp="1"/>
          </p:cNvSpPr>
          <p:nvPr>
            <p:ph idx="1"/>
          </p:nvPr>
        </p:nvSpPr>
        <p:spPr>
          <a:xfrm>
            <a:off x="1310836" y="1610107"/>
            <a:ext cx="10184674" cy="5247893"/>
          </a:xfrm>
        </p:spPr>
        <p:txBody>
          <a:bodyPr>
            <a:normAutofit/>
          </a:bodyPr>
          <a:lstStyle/>
          <a:p>
            <a:pPr marL="360363" indent="-360363"/>
            <a:r>
              <a:rPr lang="en-US" sz="3200" dirty="0">
                <a:latin typeface="Calibri" panose="020F0502020204030204" pitchFamily="34" charset="0"/>
                <a:cs typeface="Calibri" panose="020F0502020204030204" pitchFamily="34" charset="0"/>
              </a:rPr>
              <a:t>Read chapter 5, Executing and Controlling the Project</a:t>
            </a:r>
          </a:p>
          <a:p>
            <a:pPr marL="360363" indent="-360363"/>
            <a:r>
              <a:rPr lang="en-US" sz="3200" dirty="0">
                <a:latin typeface="Calibri" panose="020F0502020204030204" pitchFamily="34" charset="0"/>
                <a:cs typeface="Calibri" panose="020F0502020204030204" pitchFamily="34" charset="0"/>
              </a:rPr>
              <a:t>Take the on-line empathy quiz and print your results</a:t>
            </a:r>
          </a:p>
          <a:p>
            <a:pPr marL="360363" indent="-360363"/>
            <a:r>
              <a:rPr lang="en-US" sz="3200" dirty="0">
                <a:latin typeface="Calibri" panose="020F0502020204030204" pitchFamily="34" charset="0"/>
                <a:cs typeface="Calibri" panose="020F0502020204030204" pitchFamily="34" charset="0"/>
              </a:rPr>
              <a:t> Skim “Cultivating empathy in business leaders”</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and “the Kanban Board”</a:t>
            </a:r>
          </a:p>
          <a:p>
            <a:pPr marL="360363" indent="-360363"/>
            <a:r>
              <a:rPr lang="en-US" sz="3200" dirty="0">
                <a:latin typeface="Calibri" panose="020F0502020204030204" pitchFamily="34" charset="0"/>
                <a:cs typeface="Calibri" panose="020F0502020204030204" pitchFamily="34" charset="0"/>
              </a:rPr>
              <a:t>Complete Graded Task 2 until tomorrow, 18.1.2021  22:00 (Finnish Time)</a:t>
            </a:r>
          </a:p>
          <a:p>
            <a:pPr marL="0" indent="0">
              <a:buNone/>
            </a:pPr>
            <a:endParaRPr lang="en-US" sz="3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8BCDB7F-525F-4424-8E16-829B14FE3A68}"/>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329400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153A-D403-4410-A76A-81C3D3F63CEF}"/>
              </a:ext>
            </a:extLst>
          </p:cNvPr>
          <p:cNvSpPr>
            <a:spLocks noGrp="1"/>
          </p:cNvSpPr>
          <p:nvPr>
            <p:ph type="title"/>
          </p:nvPr>
        </p:nvSpPr>
        <p:spPr>
          <a:xfrm>
            <a:off x="1965130" y="653657"/>
            <a:ext cx="8911687" cy="976090"/>
          </a:xfrm>
        </p:spPr>
        <p:txBody>
          <a:bodyPr>
            <a:normAutofit fontScale="90000"/>
          </a:bodyPr>
          <a:lstStyle/>
          <a:p>
            <a:pPr algn="ctr"/>
            <a:r>
              <a:rPr lang="en-US" dirty="0"/>
              <a:t> </a:t>
            </a:r>
            <a:br>
              <a:rPr lang="en-US" dirty="0"/>
            </a:br>
            <a:r>
              <a:rPr lang="en-US" dirty="0"/>
              <a:t>Project Scope Statements</a:t>
            </a:r>
          </a:p>
        </p:txBody>
      </p:sp>
      <p:sp>
        <p:nvSpPr>
          <p:cNvPr id="3" name="Content Placeholder 2">
            <a:extLst>
              <a:ext uri="{FF2B5EF4-FFF2-40B4-BE49-F238E27FC236}">
                <a16:creationId xmlns:a16="http://schemas.microsoft.com/office/drawing/2014/main" id="{ACAC1DBC-6089-4C47-AC5E-49C95445F54B}"/>
              </a:ext>
            </a:extLst>
          </p:cNvPr>
          <p:cNvSpPr>
            <a:spLocks noGrp="1"/>
          </p:cNvSpPr>
          <p:nvPr>
            <p:ph idx="1"/>
          </p:nvPr>
        </p:nvSpPr>
        <p:spPr>
          <a:xfrm>
            <a:off x="838200" y="2151769"/>
            <a:ext cx="10515600" cy="4351338"/>
          </a:xfrm>
        </p:spPr>
        <p:txBody>
          <a:bodyPr>
            <a:normAutofit/>
          </a:bodyPr>
          <a:lstStyle/>
          <a:p>
            <a:r>
              <a:rPr lang="en-US" sz="3200" dirty="0">
                <a:latin typeface="Calibri" panose="020F0502020204030204" pitchFamily="34" charset="0"/>
                <a:cs typeface="Calibri" panose="020F0502020204030204" pitchFamily="34" charset="0"/>
              </a:rPr>
              <a:t> A Project Scope Statement is to a project like a compass is to a hiker – </a:t>
            </a:r>
          </a:p>
          <a:p>
            <a:r>
              <a:rPr lang="en-US" sz="3200" dirty="0">
                <a:latin typeface="Calibri" panose="020F0502020204030204" pitchFamily="34" charset="0"/>
                <a:cs typeface="Calibri" panose="020F0502020204030204" pitchFamily="34" charset="0"/>
              </a:rPr>
              <a:t> It tells you which direction to go</a:t>
            </a:r>
          </a:p>
        </p:txBody>
      </p:sp>
      <p:sp>
        <p:nvSpPr>
          <p:cNvPr id="4" name="Slide Number Placeholder 3">
            <a:extLst>
              <a:ext uri="{FF2B5EF4-FFF2-40B4-BE49-F238E27FC236}">
                <a16:creationId xmlns:a16="http://schemas.microsoft.com/office/drawing/2014/main" id="{A79FD823-F4D3-45A3-AFEA-D5931F129CFF}"/>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Picture 4" descr="A large clock mounted to the side&#10;&#10;Description generated with very high confidence">
            <a:extLst>
              <a:ext uri="{FF2B5EF4-FFF2-40B4-BE49-F238E27FC236}">
                <a16:creationId xmlns:a16="http://schemas.microsoft.com/office/drawing/2014/main" id="{32E4F72A-8308-44DA-9985-168B63BC87A4}"/>
              </a:ext>
            </a:extLst>
          </p:cNvPr>
          <p:cNvPicPr>
            <a:picLocks noChangeAspect="1"/>
          </p:cNvPicPr>
          <p:nvPr/>
        </p:nvPicPr>
        <p:blipFill>
          <a:blip r:embed="rId3"/>
          <a:stretch>
            <a:fillRect/>
          </a:stretch>
        </p:blipFill>
        <p:spPr>
          <a:xfrm>
            <a:off x="8876024" y="3278816"/>
            <a:ext cx="2658688" cy="2658688"/>
          </a:xfrm>
          <a:prstGeom prst="rect">
            <a:avLst/>
          </a:prstGeom>
        </p:spPr>
      </p:pic>
    </p:spTree>
    <p:extLst>
      <p:ext uri="{BB962C8B-B14F-4D97-AF65-F5344CB8AC3E}">
        <p14:creationId xmlns:p14="http://schemas.microsoft.com/office/powerpoint/2010/main" val="97690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3AE0-9B4D-4746-AFAA-844AE659AB66}"/>
              </a:ext>
            </a:extLst>
          </p:cNvPr>
          <p:cNvSpPr>
            <a:spLocks noGrp="1"/>
          </p:cNvSpPr>
          <p:nvPr>
            <p:ph type="title"/>
          </p:nvPr>
        </p:nvSpPr>
        <p:spPr>
          <a:xfrm>
            <a:off x="1722054" y="706346"/>
            <a:ext cx="8911687" cy="774384"/>
          </a:xfrm>
        </p:spPr>
        <p:txBody>
          <a:bodyPr>
            <a:normAutofit/>
          </a:bodyPr>
          <a:lstStyle/>
          <a:p>
            <a:pPr algn="ctr"/>
            <a:r>
              <a:rPr lang="en-US" b="1" dirty="0">
                <a:cs typeface="Arial" panose="020B0604020202020204" pitchFamily="34" charset="0"/>
              </a:rPr>
              <a:t>Situational case: “Project Scope”</a:t>
            </a:r>
            <a:endParaRPr lang="en-US"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5AFBA43-DB04-48A2-9762-9A3D4E1354AB}"/>
              </a:ext>
            </a:extLst>
          </p:cNvPr>
          <p:cNvSpPr>
            <a:spLocks noGrp="1"/>
          </p:cNvSpPr>
          <p:nvPr>
            <p:ph idx="1"/>
          </p:nvPr>
        </p:nvSpPr>
        <p:spPr>
          <a:xfrm>
            <a:off x="2084245" y="1814576"/>
            <a:ext cx="8915400" cy="4207928"/>
          </a:xfrm>
        </p:spPr>
        <p:txBody>
          <a:bodyPr>
            <a:normAutofit/>
          </a:bodyPr>
          <a:lstStyle/>
          <a:p>
            <a:pPr marL="0" indent="0">
              <a:buNone/>
            </a:pPr>
            <a:r>
              <a:rPr lang="en-US" dirty="0"/>
              <a:t>Your boss is giving you a rough outline of the scope, constraints, and risks involved in a prospective client's project. The project is highly similar to another project you are currently closing.</a:t>
            </a:r>
          </a:p>
          <a:p>
            <a:pPr marL="0" indent="0">
              <a:buNone/>
            </a:pPr>
            <a:r>
              <a:rPr lang="en-US" dirty="0"/>
              <a:t>The sponsor wants to know how long this project would take your team to complete.</a:t>
            </a:r>
          </a:p>
          <a:p>
            <a:pPr marL="0" indent="0">
              <a:buNone/>
            </a:pPr>
            <a:r>
              <a:rPr lang="en-US" dirty="0"/>
              <a:t>You think your team may need two months, but what should your answer be?</a:t>
            </a:r>
            <a:br>
              <a:rPr lang="en-US" dirty="0"/>
            </a:br>
            <a:endParaRPr lang="en-US" dirty="0"/>
          </a:p>
        </p:txBody>
      </p:sp>
      <p:sp>
        <p:nvSpPr>
          <p:cNvPr id="4" name="Slide Number Placeholder 3">
            <a:extLst>
              <a:ext uri="{FF2B5EF4-FFF2-40B4-BE49-F238E27FC236}">
                <a16:creationId xmlns:a16="http://schemas.microsoft.com/office/drawing/2014/main" id="{C2A9FDDB-6F39-45AD-8F15-0F38AC613CC0}"/>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55498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3AE0-9B4D-4746-AFAA-844AE659AB66}"/>
              </a:ext>
            </a:extLst>
          </p:cNvPr>
          <p:cNvSpPr>
            <a:spLocks noGrp="1"/>
          </p:cNvSpPr>
          <p:nvPr>
            <p:ph type="title"/>
          </p:nvPr>
        </p:nvSpPr>
        <p:spPr>
          <a:xfrm>
            <a:off x="1924185" y="706346"/>
            <a:ext cx="8911687" cy="774384"/>
          </a:xfrm>
        </p:spPr>
        <p:txBody>
          <a:bodyPr>
            <a:normAutofit/>
          </a:bodyPr>
          <a:lstStyle/>
          <a:p>
            <a:pPr algn="ctr"/>
            <a:r>
              <a:rPr lang="en-US" dirty="0">
                <a:latin typeface="Calibri" panose="020F0502020204030204" pitchFamily="34" charset="0"/>
                <a:cs typeface="Calibri" panose="020F0502020204030204" pitchFamily="34" charset="0"/>
              </a:rPr>
              <a:t>Emotional Intelligence (or EQ) defined</a:t>
            </a:r>
          </a:p>
        </p:txBody>
      </p:sp>
      <p:sp>
        <p:nvSpPr>
          <p:cNvPr id="3" name="Content Placeholder 2">
            <a:extLst>
              <a:ext uri="{FF2B5EF4-FFF2-40B4-BE49-F238E27FC236}">
                <a16:creationId xmlns:a16="http://schemas.microsoft.com/office/drawing/2014/main" id="{45AFBA43-DB04-48A2-9762-9A3D4E1354AB}"/>
              </a:ext>
            </a:extLst>
          </p:cNvPr>
          <p:cNvSpPr>
            <a:spLocks noGrp="1"/>
          </p:cNvSpPr>
          <p:nvPr>
            <p:ph idx="1"/>
          </p:nvPr>
        </p:nvSpPr>
        <p:spPr>
          <a:xfrm>
            <a:off x="2084245" y="1814576"/>
            <a:ext cx="8915400" cy="4207928"/>
          </a:xfrm>
        </p:spPr>
        <p:txBody>
          <a:bodyPr>
            <a:normAutofit/>
          </a:bodyPr>
          <a:lstStyle/>
          <a:p>
            <a:r>
              <a:rPr lang="en-US" sz="3200" dirty="0">
                <a:latin typeface="Calibri" panose="020F0502020204030204" pitchFamily="34" charset="0"/>
                <a:cs typeface="Calibri" panose="020F0502020204030204" pitchFamily="34" charset="0"/>
              </a:rPr>
              <a:t> How we manage our behavior</a:t>
            </a:r>
          </a:p>
          <a:p>
            <a:r>
              <a:rPr lang="en-US" sz="3200" dirty="0">
                <a:latin typeface="Calibri" panose="020F0502020204030204" pitchFamily="34" charset="0"/>
                <a:cs typeface="Calibri" panose="020F0502020204030204" pitchFamily="34" charset="0"/>
              </a:rPr>
              <a:t> How we interact socially</a:t>
            </a:r>
          </a:p>
          <a:p>
            <a:r>
              <a:rPr lang="en-US" sz="3200" dirty="0">
                <a:latin typeface="Calibri" panose="020F0502020204030204" pitchFamily="34" charset="0"/>
                <a:cs typeface="Calibri" panose="020F0502020204030204" pitchFamily="34" charset="0"/>
              </a:rPr>
              <a:t> How we make personal decisions that allow us to</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achieve positive results</a:t>
            </a:r>
          </a:p>
        </p:txBody>
      </p:sp>
      <p:sp>
        <p:nvSpPr>
          <p:cNvPr id="4" name="Slide Number Placeholder 3">
            <a:extLst>
              <a:ext uri="{FF2B5EF4-FFF2-40B4-BE49-F238E27FC236}">
                <a16:creationId xmlns:a16="http://schemas.microsoft.com/office/drawing/2014/main" id="{C2A9FDDB-6F39-45AD-8F15-0F38AC613CC0}"/>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68067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2380-0D54-439D-804C-B9B2A6E9A4CC}"/>
              </a:ext>
            </a:extLst>
          </p:cNvPr>
          <p:cNvSpPr>
            <a:spLocks noGrp="1"/>
          </p:cNvSpPr>
          <p:nvPr>
            <p:ph type="title"/>
          </p:nvPr>
        </p:nvSpPr>
        <p:spPr/>
        <p:txBody>
          <a:bodyPr>
            <a:normAutofit/>
          </a:bodyPr>
          <a:lstStyle/>
          <a:p>
            <a:pPr algn="ctr"/>
            <a:r>
              <a:rPr lang="en-US" dirty="0"/>
              <a:t>Intelligence Quotient vs Emotional Quotient </a:t>
            </a:r>
            <a:br>
              <a:rPr lang="en-US" dirty="0"/>
            </a:br>
            <a:r>
              <a:rPr lang="en-US" dirty="0"/>
              <a:t>IQ vs EQ</a:t>
            </a:r>
          </a:p>
        </p:txBody>
      </p:sp>
      <p:sp>
        <p:nvSpPr>
          <p:cNvPr id="3" name="Content Placeholder 2">
            <a:extLst>
              <a:ext uri="{FF2B5EF4-FFF2-40B4-BE49-F238E27FC236}">
                <a16:creationId xmlns:a16="http://schemas.microsoft.com/office/drawing/2014/main" id="{D1FE8CED-0060-45F1-9342-761DC7B224A6}"/>
              </a:ext>
            </a:extLst>
          </p:cNvPr>
          <p:cNvSpPr>
            <a:spLocks noGrp="1"/>
          </p:cNvSpPr>
          <p:nvPr>
            <p:ph idx="1"/>
          </p:nvPr>
        </p:nvSpPr>
        <p:spPr/>
        <p:txBody>
          <a:bodyPr>
            <a:normAutofit/>
          </a:bodyPr>
          <a:lstStyle/>
          <a:p>
            <a:r>
              <a:rPr lang="en-US" sz="3200" dirty="0">
                <a:latin typeface="Calibri" panose="020F0502020204030204" pitchFamily="34" charset="0"/>
                <a:cs typeface="Calibri" panose="020F0502020204030204" pitchFamily="34" charset="0"/>
              </a:rPr>
              <a:t>People with average IQs outperform those with the highest IQs 70% of the time</a:t>
            </a:r>
          </a:p>
          <a:p>
            <a:r>
              <a:rPr lang="en-US" sz="3200" dirty="0">
                <a:latin typeface="Calibri" panose="020F0502020204030204" pitchFamily="34" charset="0"/>
                <a:cs typeface="Calibri" panose="020F0502020204030204" pitchFamily="34" charset="0"/>
              </a:rPr>
              <a:t>90% of top performers in business have high EQ’s</a:t>
            </a:r>
          </a:p>
          <a:p>
            <a:r>
              <a:rPr lang="en-US" sz="3200" dirty="0">
                <a:latin typeface="Calibri" panose="020F0502020204030204" pitchFamily="34" charset="0"/>
                <a:cs typeface="Calibri" panose="020F0502020204030204" pitchFamily="34" charset="0"/>
              </a:rPr>
              <a:t>Why is EQ more important in today’s business world than IQ?</a:t>
            </a:r>
          </a:p>
          <a:p>
            <a:pPr marL="0" indent="0">
              <a:buNone/>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29A86E7-3B24-44C3-AE9B-B1925AAA1F80}"/>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7600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0B7E-EC3D-45BE-899D-763151F3E25A}"/>
              </a:ext>
            </a:extLst>
          </p:cNvPr>
          <p:cNvSpPr>
            <a:spLocks noGrp="1"/>
          </p:cNvSpPr>
          <p:nvPr>
            <p:ph type="title"/>
          </p:nvPr>
        </p:nvSpPr>
        <p:spPr>
          <a:xfrm>
            <a:off x="1634837" y="512462"/>
            <a:ext cx="9869776" cy="1029467"/>
          </a:xfrm>
        </p:spPr>
        <p:txBody>
          <a:bodyPr>
            <a:normAutofit/>
          </a:bodyPr>
          <a:lstStyle/>
          <a:p>
            <a:pPr algn="ctr"/>
            <a:r>
              <a:rPr lang="en-US" sz="5400" dirty="0">
                <a:latin typeface="Calibri" panose="020F0502020204030204" pitchFamily="34" charset="0"/>
                <a:cs typeface="Calibri" panose="020F0502020204030204" pitchFamily="34" charset="0"/>
              </a:rPr>
              <a:t>Signs of low EI</a:t>
            </a:r>
          </a:p>
        </p:txBody>
      </p:sp>
      <p:sp>
        <p:nvSpPr>
          <p:cNvPr id="3" name="Content Placeholder 2">
            <a:extLst>
              <a:ext uri="{FF2B5EF4-FFF2-40B4-BE49-F238E27FC236}">
                <a16:creationId xmlns:a16="http://schemas.microsoft.com/office/drawing/2014/main" id="{A07F0CFA-32BF-4EF3-A4B7-D4C02E42A5FC}"/>
              </a:ext>
            </a:extLst>
          </p:cNvPr>
          <p:cNvSpPr>
            <a:spLocks noGrp="1"/>
          </p:cNvSpPr>
          <p:nvPr>
            <p:ph idx="1"/>
          </p:nvPr>
        </p:nvSpPr>
        <p:spPr>
          <a:xfrm>
            <a:off x="1311579" y="1541929"/>
            <a:ext cx="10193033" cy="4369293"/>
          </a:xfrm>
        </p:spPr>
        <p:txBody>
          <a:bodyPr>
            <a:normAutofit/>
          </a:bodyPr>
          <a:lstStyle/>
          <a:p>
            <a:r>
              <a:rPr lang="en-US" sz="3200" dirty="0">
                <a:latin typeface="Calibri" panose="020F0502020204030204" pitchFamily="34" charset="0"/>
                <a:cs typeface="Calibri" panose="020F0502020204030204" pitchFamily="34" charset="0"/>
              </a:rPr>
              <a:t> Get stressed easily</a:t>
            </a:r>
          </a:p>
          <a:p>
            <a:r>
              <a:rPr lang="en-US" sz="3200" dirty="0">
                <a:latin typeface="Calibri" panose="020F0502020204030204" pitchFamily="34" charset="0"/>
                <a:cs typeface="Calibri" panose="020F0502020204030204" pitchFamily="34" charset="0"/>
              </a:rPr>
              <a:t> Difficult to assert oneself</a:t>
            </a:r>
          </a:p>
          <a:p>
            <a:r>
              <a:rPr lang="en-US" sz="3200" dirty="0">
                <a:latin typeface="Calibri" panose="020F0502020204030204" pitchFamily="34" charset="0"/>
                <a:cs typeface="Calibri" panose="020F0502020204030204" pitchFamily="34" charset="0"/>
              </a:rPr>
              <a:t> Challenging to identify and explain emotions</a:t>
            </a:r>
          </a:p>
          <a:p>
            <a:r>
              <a:rPr lang="en-US" sz="3200" dirty="0">
                <a:latin typeface="Calibri" panose="020F0502020204030204" pitchFamily="34" charset="0"/>
                <a:cs typeface="Calibri" panose="020F0502020204030204" pitchFamily="34" charset="0"/>
              </a:rPr>
              <a:t> Assume quickly and defend assumptions strongly</a:t>
            </a:r>
          </a:p>
          <a:p>
            <a:endParaRPr lang="en-US" sz="3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F7D0B28-9091-45FC-A4C3-28AA4F486208}"/>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3093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1917</TotalTime>
  <Words>6247</Words>
  <Application>Microsoft Macintosh PowerPoint</Application>
  <PresentationFormat>Widescreen</PresentationFormat>
  <Paragraphs>553</Paragraphs>
  <Slides>45</Slides>
  <Notes>45</Notes>
  <HiddenSlides>3</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Calibri</vt:lpstr>
      <vt:lpstr>Calibri Light</vt:lpstr>
      <vt:lpstr>Gill Sans</vt:lpstr>
      <vt:lpstr>Helvetica</vt:lpstr>
      <vt:lpstr>Helvetica Light</vt:lpstr>
      <vt:lpstr>Wingdings</vt:lpstr>
      <vt:lpstr>Office Theme</vt:lpstr>
      <vt:lpstr>White</vt:lpstr>
      <vt:lpstr>PowerPoint Presentation</vt:lpstr>
      <vt:lpstr>PowerPoint Presentation</vt:lpstr>
      <vt:lpstr>Comments about Team Task 1</vt:lpstr>
      <vt:lpstr>PowerPoint Presentation</vt:lpstr>
      <vt:lpstr>  Project Scope Statements</vt:lpstr>
      <vt:lpstr>Situational case: “Project Scope”</vt:lpstr>
      <vt:lpstr>Emotional Intelligence (or EQ) defined</vt:lpstr>
      <vt:lpstr>Intelligence Quotient vs Emotional Quotient  IQ vs EQ</vt:lpstr>
      <vt:lpstr>Signs of low EI</vt:lpstr>
      <vt:lpstr>PowerPoint Presentation</vt:lpstr>
      <vt:lpstr>4 Skills that comprise  emotional intelligence</vt:lpstr>
      <vt:lpstr>What people with a strong sense of self-awareness look like</vt:lpstr>
      <vt:lpstr>HINT: EI is an element of  your final project presentation</vt:lpstr>
      <vt:lpstr>Discuss your EI assessment results with someone you trust in this room</vt:lpstr>
      <vt:lpstr>Project Planning Tools</vt:lpstr>
      <vt:lpstr>A plan is to a project as a roadmap is to a group on a trip … it tells you how to get to your destination</vt:lpstr>
      <vt:lpstr>Risk Management Plan Step 1: Brainstorm a list of possible problems</vt:lpstr>
      <vt:lpstr>Risk Management Plan Step 1: Brainstorm a list of possible problems</vt:lpstr>
      <vt:lpstr>Situational case  “Cheap office furniture”</vt:lpstr>
      <vt:lpstr>Risk Management Plan Step 2: Assess each risk factor </vt:lpstr>
      <vt:lpstr>Risk Management Step 3:   Assign a probability factor</vt:lpstr>
      <vt:lpstr>Risk Management Step 4: Create a risk matrix </vt:lpstr>
      <vt:lpstr>Risk Management Step 5: T.A.M.E. the risks</vt:lpstr>
      <vt:lpstr>Risk Management Step 6: Create the Risk Management Plan</vt:lpstr>
      <vt:lpstr>Benefits of communicating risk management plans</vt:lpstr>
      <vt:lpstr>The Project Schedule – what for?</vt:lpstr>
      <vt:lpstr>5 Steps to create a Project Schedule include…</vt:lpstr>
      <vt:lpstr>WBS shows the project deliverables and the components in each deliverable</vt:lpstr>
      <vt:lpstr>Make a working chart after brainstorming to start the process</vt:lpstr>
      <vt:lpstr>Three types of dependencies</vt:lpstr>
      <vt:lpstr>Identify additional team members  if required to complete the project</vt:lpstr>
      <vt:lpstr>Estimate the time required to do the work and the duration required</vt:lpstr>
      <vt:lpstr>Caution:  when determining number of hours to complete work </vt:lpstr>
      <vt:lpstr>Enter sequence, work, duration, start and end dates on your planning chart</vt:lpstr>
      <vt:lpstr>Project Schedule   See format on page 114</vt:lpstr>
      <vt:lpstr>Establish Milestones and Critical Path</vt:lpstr>
      <vt:lpstr>PowerPoint Presentation</vt:lpstr>
      <vt:lpstr>Creating the Project Budget</vt:lpstr>
      <vt:lpstr>The Communication Plan keeps the project leader sane</vt:lpstr>
      <vt:lpstr>Project Communication Plan</vt:lpstr>
      <vt:lpstr>Time to plan your projects</vt:lpstr>
      <vt:lpstr>Discussion Time about your experiences </vt:lpstr>
      <vt:lpstr>Tomorrow in class</vt:lpstr>
      <vt:lpstr> Before you leave today…</vt:lpstr>
      <vt:lpstr>Tonight…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3</dc:title>
  <dc:creator>Rebecca Tanaka</dc:creator>
  <cp:lastModifiedBy>Microsoft Office User</cp:lastModifiedBy>
  <cp:revision>151</cp:revision>
  <cp:lastPrinted>2020-01-20T10:53:47Z</cp:lastPrinted>
  <dcterms:created xsi:type="dcterms:W3CDTF">2018-01-07T00:01:49Z</dcterms:created>
  <dcterms:modified xsi:type="dcterms:W3CDTF">2022-01-17T14:21:52Z</dcterms:modified>
</cp:coreProperties>
</file>