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261" r:id="rId2"/>
    <p:sldId id="272" r:id="rId3"/>
    <p:sldId id="257" r:id="rId4"/>
    <p:sldId id="273" r:id="rId5"/>
    <p:sldId id="305" r:id="rId6"/>
    <p:sldId id="276" r:id="rId7"/>
    <p:sldId id="277" r:id="rId8"/>
    <p:sldId id="274" r:id="rId9"/>
    <p:sldId id="275" r:id="rId10"/>
    <p:sldId id="278" r:id="rId11"/>
    <p:sldId id="279" r:id="rId12"/>
    <p:sldId id="306" r:id="rId13"/>
    <p:sldId id="280" r:id="rId14"/>
    <p:sldId id="314" r:id="rId15"/>
    <p:sldId id="281" r:id="rId16"/>
    <p:sldId id="283" r:id="rId17"/>
    <p:sldId id="307" r:id="rId18"/>
    <p:sldId id="284" r:id="rId19"/>
    <p:sldId id="308" r:id="rId20"/>
    <p:sldId id="309" r:id="rId21"/>
    <p:sldId id="310" r:id="rId22"/>
    <p:sldId id="311" r:id="rId23"/>
    <p:sldId id="291" r:id="rId24"/>
    <p:sldId id="312" r:id="rId25"/>
    <p:sldId id="288" r:id="rId26"/>
    <p:sldId id="289" r:id="rId27"/>
    <p:sldId id="290" r:id="rId28"/>
    <p:sldId id="287" r:id="rId29"/>
    <p:sldId id="296" r:id="rId30"/>
    <p:sldId id="297" r:id="rId31"/>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061" autoAdjust="0"/>
    <p:restoredTop sz="96820" autoAdjust="0"/>
  </p:normalViewPr>
  <p:slideViewPr>
    <p:cSldViewPr snapToGrid="0">
      <p:cViewPr varScale="1">
        <p:scale>
          <a:sx n="131" d="100"/>
          <a:sy n="131" d="100"/>
        </p:scale>
        <p:origin x="192" y="184"/>
      </p:cViewPr>
      <p:guideLst>
        <p:guide pos="3840"/>
        <p:guide orient="horz" pos="2160"/>
      </p:guideLst>
    </p:cSldViewPr>
  </p:slideViewPr>
  <p:outlineViewPr>
    <p:cViewPr>
      <p:scale>
        <a:sx n="33" d="100"/>
        <a:sy n="33" d="100"/>
      </p:scale>
      <p:origin x="0" y="0"/>
    </p:cViewPr>
  </p:outlineViewPr>
  <p:notesTextViewPr>
    <p:cViewPr>
      <p:scale>
        <a:sx n="155" d="100"/>
        <a:sy n="155" d="100"/>
      </p:scale>
      <p:origin x="0" y="0"/>
    </p:cViewPr>
  </p:notesTextViewPr>
  <p:sorterViewPr>
    <p:cViewPr varScale="1">
      <p:scale>
        <a:sx n="100" d="100"/>
        <a:sy n="100" d="100"/>
      </p:scale>
      <p:origin x="0" y="-11346"/>
    </p:cViewPr>
  </p:sorterViewPr>
  <p:notesViewPr>
    <p:cSldViewPr snapToGrid="0">
      <p:cViewPr varScale="1">
        <p:scale>
          <a:sx n="82" d="100"/>
          <a:sy n="82" d="100"/>
        </p:scale>
        <p:origin x="3852"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08CED6-F1FE-4A4B-B81B-E23BBF34CB92}"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EC459AAB-593F-43C8-860B-3035A0F0F5DA}">
      <dgm:prSet phldrT="[Text]" custT="1"/>
      <dgm:spPr/>
      <dgm:t>
        <a:bodyPr/>
        <a:lstStyle/>
        <a:p>
          <a:r>
            <a:rPr lang="en-US" sz="3200" dirty="0"/>
            <a:t>Ego</a:t>
          </a:r>
        </a:p>
      </dgm:t>
    </dgm:pt>
    <dgm:pt modelId="{9AED0C23-768B-4DC0-8FE9-754DF7A5153E}" type="parTrans" cxnId="{C158AB12-DE04-4392-83EC-D2FC58CD65C7}">
      <dgm:prSet/>
      <dgm:spPr/>
      <dgm:t>
        <a:bodyPr/>
        <a:lstStyle/>
        <a:p>
          <a:endParaRPr lang="en-US"/>
        </a:p>
      </dgm:t>
    </dgm:pt>
    <dgm:pt modelId="{1E97B5D8-27E5-41BA-A03B-7168854307A1}" type="sibTrans" cxnId="{C158AB12-DE04-4392-83EC-D2FC58CD65C7}">
      <dgm:prSet/>
      <dgm:spPr/>
      <dgm:t>
        <a:bodyPr/>
        <a:lstStyle/>
        <a:p>
          <a:endParaRPr lang="en-US"/>
        </a:p>
      </dgm:t>
    </dgm:pt>
    <dgm:pt modelId="{10BBBBEE-A55A-43AB-BD41-11AC0C334BD8}">
      <dgm:prSet phldrT="[Text]" custT="1"/>
      <dgm:spPr/>
      <dgm:t>
        <a:bodyPr/>
        <a:lstStyle/>
        <a:p>
          <a:r>
            <a:rPr lang="en-US" sz="3200" dirty="0"/>
            <a:t>Blame</a:t>
          </a:r>
        </a:p>
      </dgm:t>
    </dgm:pt>
    <dgm:pt modelId="{1EF365AC-18D3-432B-8E74-23B91F243D5C}" type="parTrans" cxnId="{95629F8E-35E5-4AED-91B2-4442F69449A4}">
      <dgm:prSet/>
      <dgm:spPr/>
      <dgm:t>
        <a:bodyPr/>
        <a:lstStyle/>
        <a:p>
          <a:endParaRPr lang="en-US"/>
        </a:p>
      </dgm:t>
    </dgm:pt>
    <dgm:pt modelId="{E107DA9E-5605-4782-89AF-3FFA17FA9ACC}" type="sibTrans" cxnId="{95629F8E-35E5-4AED-91B2-4442F69449A4}">
      <dgm:prSet/>
      <dgm:spPr/>
      <dgm:t>
        <a:bodyPr/>
        <a:lstStyle/>
        <a:p>
          <a:endParaRPr lang="en-US"/>
        </a:p>
      </dgm:t>
    </dgm:pt>
    <dgm:pt modelId="{F3999681-B7AE-4481-9146-41E8CE9D4C20}">
      <dgm:prSet phldrT="[Text]" custT="1"/>
      <dgm:spPr/>
      <dgm:t>
        <a:bodyPr/>
        <a:lstStyle/>
        <a:p>
          <a:r>
            <a:rPr lang="en-US" sz="3200" dirty="0"/>
            <a:t>Unclear roles</a:t>
          </a:r>
        </a:p>
      </dgm:t>
    </dgm:pt>
    <dgm:pt modelId="{50DCB30F-BF7C-4DE9-B39B-2D144BD292B3}" type="parTrans" cxnId="{091B5845-177D-4AE4-8150-2909299DDB36}">
      <dgm:prSet/>
      <dgm:spPr/>
      <dgm:t>
        <a:bodyPr/>
        <a:lstStyle/>
        <a:p>
          <a:endParaRPr lang="en-US"/>
        </a:p>
      </dgm:t>
    </dgm:pt>
    <dgm:pt modelId="{A08FD958-D763-4A53-B081-0164588B7C0C}" type="sibTrans" cxnId="{091B5845-177D-4AE4-8150-2909299DDB36}">
      <dgm:prSet/>
      <dgm:spPr/>
      <dgm:t>
        <a:bodyPr/>
        <a:lstStyle/>
        <a:p>
          <a:endParaRPr lang="en-US"/>
        </a:p>
      </dgm:t>
    </dgm:pt>
    <dgm:pt modelId="{47C6C152-47DE-43E7-AE9E-79B97FDC8681}">
      <dgm:prSet phldrT="[Text]" custT="1"/>
      <dgm:spPr/>
      <dgm:t>
        <a:bodyPr/>
        <a:lstStyle/>
        <a:p>
          <a:r>
            <a:rPr lang="en-US" sz="3200" dirty="0"/>
            <a:t>Personality</a:t>
          </a:r>
        </a:p>
        <a:p>
          <a:r>
            <a:rPr lang="en-US" sz="3200" dirty="0"/>
            <a:t>Clashes</a:t>
          </a:r>
        </a:p>
      </dgm:t>
    </dgm:pt>
    <dgm:pt modelId="{9C9902FF-919B-493D-8405-A9AF00D7DA3D}" type="parTrans" cxnId="{F88FF87D-F8E1-4216-B7BB-89043859CFB6}">
      <dgm:prSet/>
      <dgm:spPr/>
      <dgm:t>
        <a:bodyPr/>
        <a:lstStyle/>
        <a:p>
          <a:endParaRPr lang="en-US"/>
        </a:p>
      </dgm:t>
    </dgm:pt>
    <dgm:pt modelId="{4E30D9B3-5348-4164-B2F7-65B845C707F5}" type="sibTrans" cxnId="{F88FF87D-F8E1-4216-B7BB-89043859CFB6}">
      <dgm:prSet/>
      <dgm:spPr/>
      <dgm:t>
        <a:bodyPr/>
        <a:lstStyle/>
        <a:p>
          <a:endParaRPr lang="en-US"/>
        </a:p>
      </dgm:t>
    </dgm:pt>
    <dgm:pt modelId="{01C3ECDC-4C7C-467D-94D7-8431CDE9E0F3}">
      <dgm:prSet phldrT="[Text]" custT="1"/>
      <dgm:spPr/>
      <dgm:t>
        <a:bodyPr/>
        <a:lstStyle/>
        <a:p>
          <a:r>
            <a:rPr lang="en-US" sz="3200" dirty="0"/>
            <a:t>Lack of Respect</a:t>
          </a:r>
        </a:p>
      </dgm:t>
    </dgm:pt>
    <dgm:pt modelId="{4ACE34B7-F96A-4C1C-934D-B1BA8D0888B5}" type="parTrans" cxnId="{11CBE096-A570-46F2-AB0D-4AA6854C1569}">
      <dgm:prSet/>
      <dgm:spPr/>
      <dgm:t>
        <a:bodyPr/>
        <a:lstStyle/>
        <a:p>
          <a:endParaRPr lang="en-US"/>
        </a:p>
      </dgm:t>
    </dgm:pt>
    <dgm:pt modelId="{F268C14E-6564-4823-8280-D58A423E181D}" type="sibTrans" cxnId="{11CBE096-A570-46F2-AB0D-4AA6854C1569}">
      <dgm:prSet/>
      <dgm:spPr/>
      <dgm:t>
        <a:bodyPr/>
        <a:lstStyle/>
        <a:p>
          <a:endParaRPr lang="en-US"/>
        </a:p>
      </dgm:t>
    </dgm:pt>
    <dgm:pt modelId="{372FFE09-42CD-486B-AE3D-E23D0BF1F6D1}" type="pres">
      <dgm:prSet presAssocID="{1808CED6-F1FE-4A4B-B81B-E23BBF34CB92}" presName="Name0" presStyleCnt="0">
        <dgm:presLayoutVars>
          <dgm:chMax val="1"/>
          <dgm:chPref val="1"/>
          <dgm:dir/>
          <dgm:animOne val="branch"/>
          <dgm:animLvl val="lvl"/>
        </dgm:presLayoutVars>
      </dgm:prSet>
      <dgm:spPr/>
    </dgm:pt>
    <dgm:pt modelId="{0EB5317A-D580-4631-8612-E93C1BE6E321}" type="pres">
      <dgm:prSet presAssocID="{EC459AAB-593F-43C8-860B-3035A0F0F5DA}" presName="Parent" presStyleLbl="node0" presStyleIdx="0" presStyleCnt="1" custScaleX="79698" custScaleY="80990" custLinFactNeighborX="12" custLinFactNeighborY="14">
        <dgm:presLayoutVars>
          <dgm:chMax val="6"/>
          <dgm:chPref val="6"/>
        </dgm:presLayoutVars>
      </dgm:prSet>
      <dgm:spPr/>
    </dgm:pt>
    <dgm:pt modelId="{EB9526DC-4CD9-47B0-862C-891F898D056C}" type="pres">
      <dgm:prSet presAssocID="{10BBBBEE-A55A-43AB-BD41-11AC0C334BD8}" presName="Accent1" presStyleCnt="0"/>
      <dgm:spPr/>
    </dgm:pt>
    <dgm:pt modelId="{05DE1A65-B517-439A-ABDF-AF015E21D431}" type="pres">
      <dgm:prSet presAssocID="{10BBBBEE-A55A-43AB-BD41-11AC0C334BD8}" presName="Accent" presStyleLbl="bgShp" presStyleIdx="0" presStyleCnt="4"/>
      <dgm:spPr/>
    </dgm:pt>
    <dgm:pt modelId="{7019A4CA-F12D-4188-A05C-0E06642C1C21}" type="pres">
      <dgm:prSet presAssocID="{10BBBBEE-A55A-43AB-BD41-11AC0C334BD8}" presName="Child1" presStyleLbl="node1" presStyleIdx="0" presStyleCnt="4" custScaleX="101939" custLinFactNeighborX="-71424" custLinFactNeighborY="71999">
        <dgm:presLayoutVars>
          <dgm:chMax val="0"/>
          <dgm:chPref val="0"/>
          <dgm:bulletEnabled val="1"/>
        </dgm:presLayoutVars>
      </dgm:prSet>
      <dgm:spPr/>
    </dgm:pt>
    <dgm:pt modelId="{FC4057CF-4256-4389-B47D-B72267673510}" type="pres">
      <dgm:prSet presAssocID="{F3999681-B7AE-4481-9146-41E8CE9D4C20}" presName="Accent2" presStyleCnt="0"/>
      <dgm:spPr/>
    </dgm:pt>
    <dgm:pt modelId="{20B9C991-2E67-4819-883B-6BD305598743}" type="pres">
      <dgm:prSet presAssocID="{F3999681-B7AE-4481-9146-41E8CE9D4C20}" presName="Accent" presStyleLbl="bgShp" presStyleIdx="1" presStyleCnt="4" custFlipVert="1" custFlipHor="0" custScaleX="4308" custScaleY="37634" custLinFactNeighborX="-78803" custLinFactNeighborY="51714"/>
      <dgm:spPr/>
    </dgm:pt>
    <dgm:pt modelId="{5249952D-3166-4A9F-82DC-C094A3290FE7}" type="pres">
      <dgm:prSet presAssocID="{F3999681-B7AE-4481-9146-41E8CE9D4C20}" presName="Child2" presStyleLbl="node1" presStyleIdx="1" presStyleCnt="4" custScaleX="102128" custScaleY="92222" custLinFactNeighborX="-15872" custLinFactNeighborY="14381">
        <dgm:presLayoutVars>
          <dgm:chMax val="0"/>
          <dgm:chPref val="0"/>
          <dgm:bulletEnabled val="1"/>
        </dgm:presLayoutVars>
      </dgm:prSet>
      <dgm:spPr/>
    </dgm:pt>
    <dgm:pt modelId="{2BE42DB8-940D-403C-AED7-8D6FCAD0BFDD}" type="pres">
      <dgm:prSet presAssocID="{47C6C152-47DE-43E7-AE9E-79B97FDC8681}" presName="Accent3" presStyleCnt="0"/>
      <dgm:spPr/>
    </dgm:pt>
    <dgm:pt modelId="{E0A5DB2B-D513-4451-9622-04595D444AB0}" type="pres">
      <dgm:prSet presAssocID="{47C6C152-47DE-43E7-AE9E-79B97FDC8681}" presName="Accent" presStyleLbl="bgShp" presStyleIdx="2" presStyleCnt="4"/>
      <dgm:spPr/>
    </dgm:pt>
    <dgm:pt modelId="{8BC53A15-DBC9-4EB5-A90F-DF64369F6619}" type="pres">
      <dgm:prSet presAssocID="{47C6C152-47DE-43E7-AE9E-79B97FDC8681}" presName="Child3" presStyleLbl="node1" presStyleIdx="2" presStyleCnt="4" custScaleX="136638" custLinFactNeighborX="-1443" custLinFactNeighborY="-10423">
        <dgm:presLayoutVars>
          <dgm:chMax val="0"/>
          <dgm:chPref val="0"/>
          <dgm:bulletEnabled val="1"/>
        </dgm:presLayoutVars>
      </dgm:prSet>
      <dgm:spPr/>
    </dgm:pt>
    <dgm:pt modelId="{DC0057F4-1786-4871-81BF-04FCF50DDE82}" type="pres">
      <dgm:prSet presAssocID="{01C3ECDC-4C7C-467D-94D7-8431CDE9E0F3}" presName="Accent4" presStyleCnt="0"/>
      <dgm:spPr/>
    </dgm:pt>
    <dgm:pt modelId="{5AC8972B-0A2D-4A86-9810-CBDDFD915ED6}" type="pres">
      <dgm:prSet presAssocID="{01C3ECDC-4C7C-467D-94D7-8431CDE9E0F3}" presName="Accent" presStyleLbl="bgShp" presStyleIdx="3" presStyleCnt="4" custFlipVert="1" custScaleX="54282" custScaleY="20385"/>
      <dgm:spPr/>
    </dgm:pt>
    <dgm:pt modelId="{BE375364-CF42-4816-8119-A2D363EA2762}" type="pres">
      <dgm:prSet presAssocID="{01C3ECDC-4C7C-467D-94D7-8431CDE9E0F3}" presName="Child4" presStyleLbl="node1" presStyleIdx="3" presStyleCnt="4" custScaleX="102144" custLinFactNeighborX="-74243" custLinFactNeighborY="-71999">
        <dgm:presLayoutVars>
          <dgm:chMax val="0"/>
          <dgm:chPref val="0"/>
          <dgm:bulletEnabled val="1"/>
        </dgm:presLayoutVars>
      </dgm:prSet>
      <dgm:spPr/>
    </dgm:pt>
  </dgm:ptLst>
  <dgm:cxnLst>
    <dgm:cxn modelId="{7B6B2A02-F6AD-48D1-A70A-686196B2D0D6}" type="presOf" srcId="{EC459AAB-593F-43C8-860B-3035A0F0F5DA}" destId="{0EB5317A-D580-4631-8612-E93C1BE6E321}" srcOrd="0" destOrd="0" presId="urn:microsoft.com/office/officeart/2011/layout/HexagonRadial"/>
    <dgm:cxn modelId="{C158AB12-DE04-4392-83EC-D2FC58CD65C7}" srcId="{1808CED6-F1FE-4A4B-B81B-E23BBF34CB92}" destId="{EC459AAB-593F-43C8-860B-3035A0F0F5DA}" srcOrd="0" destOrd="0" parTransId="{9AED0C23-768B-4DC0-8FE9-754DF7A5153E}" sibTransId="{1E97B5D8-27E5-41BA-A03B-7168854307A1}"/>
    <dgm:cxn modelId="{091B5845-177D-4AE4-8150-2909299DDB36}" srcId="{EC459AAB-593F-43C8-860B-3035A0F0F5DA}" destId="{F3999681-B7AE-4481-9146-41E8CE9D4C20}" srcOrd="1" destOrd="0" parTransId="{50DCB30F-BF7C-4DE9-B39B-2D144BD292B3}" sibTransId="{A08FD958-D763-4A53-B081-0164588B7C0C}"/>
    <dgm:cxn modelId="{88971D4C-15CF-4C2B-9175-4D34DCC11427}" type="presOf" srcId="{1808CED6-F1FE-4A4B-B81B-E23BBF34CB92}" destId="{372FFE09-42CD-486B-AE3D-E23D0BF1F6D1}" srcOrd="0" destOrd="0" presId="urn:microsoft.com/office/officeart/2011/layout/HexagonRadial"/>
    <dgm:cxn modelId="{683D444E-7298-40E2-8E1A-4315784313F5}" type="presOf" srcId="{10BBBBEE-A55A-43AB-BD41-11AC0C334BD8}" destId="{7019A4CA-F12D-4188-A05C-0E06642C1C21}" srcOrd="0" destOrd="0" presId="urn:microsoft.com/office/officeart/2011/layout/HexagonRadial"/>
    <dgm:cxn modelId="{F88FF87D-F8E1-4216-B7BB-89043859CFB6}" srcId="{EC459AAB-593F-43C8-860B-3035A0F0F5DA}" destId="{47C6C152-47DE-43E7-AE9E-79B97FDC8681}" srcOrd="2" destOrd="0" parTransId="{9C9902FF-919B-493D-8405-A9AF00D7DA3D}" sibTransId="{4E30D9B3-5348-4164-B2F7-65B845C707F5}"/>
    <dgm:cxn modelId="{BBEB338E-B682-47F1-8D37-0B3E1AE1D5B3}" type="presOf" srcId="{47C6C152-47DE-43E7-AE9E-79B97FDC8681}" destId="{8BC53A15-DBC9-4EB5-A90F-DF64369F6619}" srcOrd="0" destOrd="0" presId="urn:microsoft.com/office/officeart/2011/layout/HexagonRadial"/>
    <dgm:cxn modelId="{95629F8E-35E5-4AED-91B2-4442F69449A4}" srcId="{EC459AAB-593F-43C8-860B-3035A0F0F5DA}" destId="{10BBBBEE-A55A-43AB-BD41-11AC0C334BD8}" srcOrd="0" destOrd="0" parTransId="{1EF365AC-18D3-432B-8E74-23B91F243D5C}" sibTransId="{E107DA9E-5605-4782-89AF-3FFA17FA9ACC}"/>
    <dgm:cxn modelId="{11CBE096-A570-46F2-AB0D-4AA6854C1569}" srcId="{EC459AAB-593F-43C8-860B-3035A0F0F5DA}" destId="{01C3ECDC-4C7C-467D-94D7-8431CDE9E0F3}" srcOrd="3" destOrd="0" parTransId="{4ACE34B7-F96A-4C1C-934D-B1BA8D0888B5}" sibTransId="{F268C14E-6564-4823-8280-D58A423E181D}"/>
    <dgm:cxn modelId="{3ED1F8E2-8A47-4324-B8AD-A243D9B05769}" type="presOf" srcId="{F3999681-B7AE-4481-9146-41E8CE9D4C20}" destId="{5249952D-3166-4A9F-82DC-C094A3290FE7}" srcOrd="0" destOrd="0" presId="urn:microsoft.com/office/officeart/2011/layout/HexagonRadial"/>
    <dgm:cxn modelId="{1EBCA2F4-AD32-462C-AB7A-2F0046C8A3F6}" type="presOf" srcId="{01C3ECDC-4C7C-467D-94D7-8431CDE9E0F3}" destId="{BE375364-CF42-4816-8119-A2D363EA2762}" srcOrd="0" destOrd="0" presId="urn:microsoft.com/office/officeart/2011/layout/HexagonRadial"/>
    <dgm:cxn modelId="{7BB616F6-D669-4B4D-ADBD-34475675A579}" type="presParOf" srcId="{372FFE09-42CD-486B-AE3D-E23D0BF1F6D1}" destId="{0EB5317A-D580-4631-8612-E93C1BE6E321}" srcOrd="0" destOrd="0" presId="urn:microsoft.com/office/officeart/2011/layout/HexagonRadial"/>
    <dgm:cxn modelId="{42C3334B-E641-4A99-BEC0-1BC7173B5104}" type="presParOf" srcId="{372FFE09-42CD-486B-AE3D-E23D0BF1F6D1}" destId="{EB9526DC-4CD9-47B0-862C-891F898D056C}" srcOrd="1" destOrd="0" presId="urn:microsoft.com/office/officeart/2011/layout/HexagonRadial"/>
    <dgm:cxn modelId="{746AC2A2-55D3-4860-BCF3-FDE8167D3C66}" type="presParOf" srcId="{EB9526DC-4CD9-47B0-862C-891F898D056C}" destId="{05DE1A65-B517-439A-ABDF-AF015E21D431}" srcOrd="0" destOrd="0" presId="urn:microsoft.com/office/officeart/2011/layout/HexagonRadial"/>
    <dgm:cxn modelId="{7D5A9DD1-B143-4097-9FAA-D828CA6EAE6C}" type="presParOf" srcId="{372FFE09-42CD-486B-AE3D-E23D0BF1F6D1}" destId="{7019A4CA-F12D-4188-A05C-0E06642C1C21}" srcOrd="2" destOrd="0" presId="urn:microsoft.com/office/officeart/2011/layout/HexagonRadial"/>
    <dgm:cxn modelId="{1D8501F6-4224-4A7D-B585-7C67C380A4F0}" type="presParOf" srcId="{372FFE09-42CD-486B-AE3D-E23D0BF1F6D1}" destId="{FC4057CF-4256-4389-B47D-B72267673510}" srcOrd="3" destOrd="0" presId="urn:microsoft.com/office/officeart/2011/layout/HexagonRadial"/>
    <dgm:cxn modelId="{FA5DC129-F24A-4296-B7A6-B6F988E4F476}" type="presParOf" srcId="{FC4057CF-4256-4389-B47D-B72267673510}" destId="{20B9C991-2E67-4819-883B-6BD305598743}" srcOrd="0" destOrd="0" presId="urn:microsoft.com/office/officeart/2011/layout/HexagonRadial"/>
    <dgm:cxn modelId="{E9045EBA-A394-46B7-A66E-5EAFA152B871}" type="presParOf" srcId="{372FFE09-42CD-486B-AE3D-E23D0BF1F6D1}" destId="{5249952D-3166-4A9F-82DC-C094A3290FE7}" srcOrd="4" destOrd="0" presId="urn:microsoft.com/office/officeart/2011/layout/HexagonRadial"/>
    <dgm:cxn modelId="{38159FA7-52A1-4AC9-8CCE-0E3111AD6265}" type="presParOf" srcId="{372FFE09-42CD-486B-AE3D-E23D0BF1F6D1}" destId="{2BE42DB8-940D-403C-AED7-8D6FCAD0BFDD}" srcOrd="5" destOrd="0" presId="urn:microsoft.com/office/officeart/2011/layout/HexagonRadial"/>
    <dgm:cxn modelId="{94E1A823-487C-457B-A08B-807FFB521AA9}" type="presParOf" srcId="{2BE42DB8-940D-403C-AED7-8D6FCAD0BFDD}" destId="{E0A5DB2B-D513-4451-9622-04595D444AB0}" srcOrd="0" destOrd="0" presId="urn:microsoft.com/office/officeart/2011/layout/HexagonRadial"/>
    <dgm:cxn modelId="{AC2489F7-942C-417B-95BA-B1AD2D43DC96}" type="presParOf" srcId="{372FFE09-42CD-486B-AE3D-E23D0BF1F6D1}" destId="{8BC53A15-DBC9-4EB5-A90F-DF64369F6619}" srcOrd="6" destOrd="0" presId="urn:microsoft.com/office/officeart/2011/layout/HexagonRadial"/>
    <dgm:cxn modelId="{73DD0210-ECC5-40C6-8512-90D930EB2539}" type="presParOf" srcId="{372FFE09-42CD-486B-AE3D-E23D0BF1F6D1}" destId="{DC0057F4-1786-4871-81BF-04FCF50DDE82}" srcOrd="7" destOrd="0" presId="urn:microsoft.com/office/officeart/2011/layout/HexagonRadial"/>
    <dgm:cxn modelId="{96E65AAE-F634-4C62-ADE7-D47107902DC8}" type="presParOf" srcId="{DC0057F4-1786-4871-81BF-04FCF50DDE82}" destId="{5AC8972B-0A2D-4A86-9810-CBDDFD915ED6}" srcOrd="0" destOrd="0" presId="urn:microsoft.com/office/officeart/2011/layout/HexagonRadial"/>
    <dgm:cxn modelId="{1DF58177-29D6-47F6-B11E-7516F2EEBDCF}" type="presParOf" srcId="{372FFE09-42CD-486B-AE3D-E23D0BF1F6D1}" destId="{BE375364-CF42-4816-8119-A2D363EA2762}" srcOrd="8"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B5317A-D580-4631-8612-E93C1BE6E321}">
      <dsp:nvSpPr>
        <dsp:cNvPr id="0" name=""/>
        <dsp:cNvSpPr/>
      </dsp:nvSpPr>
      <dsp:spPr>
        <a:xfrm>
          <a:off x="3473894" y="2443943"/>
          <a:ext cx="2241405" cy="1970108"/>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Ego</a:t>
          </a:r>
        </a:p>
      </dsp:txBody>
      <dsp:txXfrm>
        <a:off x="3848716" y="2773397"/>
        <a:ext cx="1491761" cy="1311200"/>
      </dsp:txXfrm>
    </dsp:sp>
    <dsp:sp modelId="{20B9C991-2E67-4819-883B-6BD305598743}">
      <dsp:nvSpPr>
        <dsp:cNvPr id="0" name=""/>
        <dsp:cNvSpPr/>
      </dsp:nvSpPr>
      <dsp:spPr>
        <a:xfrm flipV="1">
          <a:off x="4620491" y="1806408"/>
          <a:ext cx="45718" cy="34403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19A4CA-F12D-4188-A05C-0E06642C1C21}">
      <dsp:nvSpPr>
        <dsp:cNvPr id="0" name=""/>
        <dsp:cNvSpPr/>
      </dsp:nvSpPr>
      <dsp:spPr>
        <a:xfrm>
          <a:off x="1778926" y="1435386"/>
          <a:ext cx="2349117" cy="1993620"/>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Blame</a:t>
          </a:r>
        </a:p>
      </dsp:txBody>
      <dsp:txXfrm>
        <a:off x="2164545" y="1762648"/>
        <a:ext cx="1577879" cy="1339096"/>
      </dsp:txXfrm>
    </dsp:sp>
    <dsp:sp modelId="{E0A5DB2B-D513-4451-9622-04595D444AB0}">
      <dsp:nvSpPr>
        <dsp:cNvPr id="0" name=""/>
        <dsp:cNvSpPr/>
      </dsp:nvSpPr>
      <dsp:spPr>
        <a:xfrm>
          <a:off x="6187532" y="2757601"/>
          <a:ext cx="1061246" cy="91417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49952D-3166-4A9F-82DC-C094A3290FE7}">
      <dsp:nvSpPr>
        <dsp:cNvPr id="0" name=""/>
        <dsp:cNvSpPr/>
      </dsp:nvSpPr>
      <dsp:spPr>
        <a:xfrm>
          <a:off x="5170515" y="1590444"/>
          <a:ext cx="2353473" cy="1838556"/>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Unclear roles</a:t>
          </a:r>
        </a:p>
      </dsp:txBody>
      <dsp:txXfrm>
        <a:off x="5541730" y="1880440"/>
        <a:ext cx="1611043" cy="1258564"/>
      </dsp:txXfrm>
    </dsp:sp>
    <dsp:sp modelId="{5AC8972B-0A2D-4A86-9810-CBDDFD915ED6}">
      <dsp:nvSpPr>
        <dsp:cNvPr id="0" name=""/>
        <dsp:cNvSpPr/>
      </dsp:nvSpPr>
      <dsp:spPr>
        <a:xfrm flipV="1">
          <a:off x="5569526" y="5050665"/>
          <a:ext cx="576065" cy="18635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C53A15-DBC9-4EB5-A90F-DF64369F6619}">
      <dsp:nvSpPr>
        <dsp:cNvPr id="0" name=""/>
        <dsp:cNvSpPr/>
      </dsp:nvSpPr>
      <dsp:spPr>
        <a:xfrm>
          <a:off x="5105391" y="3429002"/>
          <a:ext cx="3148733" cy="1993620"/>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Personality</a:t>
          </a:r>
        </a:p>
        <a:p>
          <a:pPr marL="0" lvl="0" indent="0" algn="ctr" defTabSz="1422400">
            <a:lnSpc>
              <a:spcPct val="90000"/>
            </a:lnSpc>
            <a:spcBef>
              <a:spcPct val="0"/>
            </a:spcBef>
            <a:spcAft>
              <a:spcPct val="35000"/>
            </a:spcAft>
            <a:buNone/>
          </a:pPr>
          <a:r>
            <a:rPr lang="en-US" sz="3200" kern="1200" dirty="0"/>
            <a:t>Clashes</a:t>
          </a:r>
        </a:p>
      </dsp:txBody>
      <dsp:txXfrm>
        <a:off x="5557644" y="3715346"/>
        <a:ext cx="2244227" cy="1420932"/>
      </dsp:txXfrm>
    </dsp:sp>
    <dsp:sp modelId="{BE375364-CF42-4816-8119-A2D363EA2762}">
      <dsp:nvSpPr>
        <dsp:cNvPr id="0" name=""/>
        <dsp:cNvSpPr/>
      </dsp:nvSpPr>
      <dsp:spPr>
        <a:xfrm>
          <a:off x="1711602" y="3428992"/>
          <a:ext cx="2353841" cy="1993620"/>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Lack of Respect</a:t>
          </a:r>
        </a:p>
      </dsp:txBody>
      <dsp:txXfrm>
        <a:off x="2097614" y="3755931"/>
        <a:ext cx="1581817" cy="1339742"/>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59041DB8-B66F-4DC8-A96E-33677E0F90FF}" type="datetimeFigureOut">
              <a:rPr lang="en-US" smtClean="0"/>
              <a:t>1/20/21</a:t>
            </a:fld>
            <a:endParaRPr lang="en-US"/>
          </a:p>
        </p:txBody>
      </p:sp>
      <p:sp>
        <p:nvSpPr>
          <p:cNvPr id="4" name="Footer Placeholder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1604A0D4-B89B-4ADD-AF9E-38636B40EE4E}" type="slidenum">
              <a:rPr lang="en-US" smtClean="0"/>
              <a:t>‹#›</a:t>
            </a:fld>
            <a:endParaRPr lang="en-US"/>
          </a:p>
        </p:txBody>
      </p:sp>
    </p:spTree>
    <p:extLst>
      <p:ext uri="{BB962C8B-B14F-4D97-AF65-F5344CB8AC3E}">
        <p14:creationId xmlns:p14="http://schemas.microsoft.com/office/powerpoint/2010/main" val="4247389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DEB49C4A-65AC-492D-9701-81B46C3AD0E4}" type="datetimeFigureOut">
              <a:rPr lang="en-US" smtClean="0"/>
              <a:t>1/20/21</a:t>
            </a:fld>
            <a:endParaRPr lang="en-US"/>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748163"/>
            <a:ext cx="5388610" cy="3329881"/>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82869989-EB00-4EE7-BCB5-25BDC5BB29F8}" type="slidenum">
              <a:rPr lang="en-US" smtClean="0"/>
              <a:t>‹#›</a:t>
            </a:fld>
            <a:endParaRPr lang="en-US"/>
          </a:p>
        </p:txBody>
      </p:sp>
    </p:spTree>
    <p:extLst>
      <p:ext uri="{BB962C8B-B14F-4D97-AF65-F5344CB8AC3E}">
        <p14:creationId xmlns:p14="http://schemas.microsoft.com/office/powerpoint/2010/main" val="2193636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assurity.co.nz/community/quick-thoughts/the-use-of-power-for-meaningful-meeting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strategicppm.wordpress.com/2010/11/02/how-good-is-nasa-at-project-management/"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strategicppm.wordpress.com/2011/01/17/project-failure-wembley-stadium/" TargetMode="External"/><Relationship Id="rId4" Type="http://schemas.openxmlformats.org/officeDocument/2006/relationships/hyperlink" Target="https://strategicppm.wordpress.com/2009/09/25/the-sydney-opera-house-and-project-management/"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liquidplanner.com/blog/5-ways-appreciate-team-members-acknowledgment-matters/"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en.wikipedia.org/wiki/Active_listening" TargetMode="External"/><Relationship Id="rId5" Type="http://schemas.openxmlformats.org/officeDocument/2006/relationships/hyperlink" Target="http://en.wikipedia.org/wiki/John_D._Rockefeller" TargetMode="External"/><Relationship Id="rId4" Type="http://schemas.openxmlformats.org/officeDocument/2006/relationships/hyperlink" Target="http://www.liquidplanner.com/blog/10-tips-for-effective-meetings/"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amazon.com/The-Laws-Power-Robert-Greene/dp/0140280197" TargetMode="External"/><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hyperlink" Target="http://projectmanagementhacks.com/conflict-management-techniques-pmbok/" TargetMode="External"/><Relationship Id="rId4" Type="http://schemas.openxmlformats.org/officeDocument/2006/relationships/hyperlink" Target="http://en.wikipedia.org/wiki/The_Art_of_War"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liquidplanner.com/blog/9-tips-become-effective-delegator/"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pmi.org/PMBOK-Guide-and-Standards.aspx"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82869989-EB00-4EE7-BCB5-25BDC5BB29F8}" type="slidenum">
              <a:rPr lang="en-US" smtClean="0"/>
              <a:t>1</a:t>
            </a:fld>
            <a:endParaRPr lang="en-US"/>
          </a:p>
        </p:txBody>
      </p:sp>
    </p:spTree>
    <p:extLst>
      <p:ext uri="{BB962C8B-B14F-4D97-AF65-F5344CB8AC3E}">
        <p14:creationId xmlns:p14="http://schemas.microsoft.com/office/powerpoint/2010/main" val="176349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Stakeholder problems take many shapes and forms. This slide has just a few examples. </a:t>
            </a:r>
          </a:p>
          <a:p>
            <a:endParaRPr lang="en-US" dirty="0"/>
          </a:p>
          <a:p>
            <a:r>
              <a:rPr lang="en-US" dirty="0"/>
              <a:t>But they, like scope creep, can also be minimized. </a:t>
            </a:r>
          </a:p>
          <a:p>
            <a:endParaRPr lang="en-US" dirty="0"/>
          </a:p>
          <a:p>
            <a:r>
              <a:rPr lang="en-US" sz="1200" b="1" kern="1200" dirty="0">
                <a:solidFill>
                  <a:schemeClr val="tx1"/>
                </a:solidFill>
                <a:effectLst/>
                <a:latin typeface="+mn-lt"/>
                <a:ea typeface="+mn-ea"/>
                <a:cs typeface="+mn-cs"/>
              </a:rPr>
              <a:t>Stakeholder challenge 1: Stakeholders resistance to share information</a:t>
            </a:r>
          </a:p>
          <a:p>
            <a:r>
              <a:rPr lang="en-US" sz="1200" kern="1200" dirty="0">
                <a:solidFill>
                  <a:schemeClr val="tx1"/>
                </a:solidFill>
                <a:effectLst/>
                <a:latin typeface="+mn-lt"/>
                <a:ea typeface="+mn-ea"/>
                <a:cs typeface="+mn-cs"/>
              </a:rPr>
              <a:t>A project manager may encounter a stakeholder/s who’s not forthcoming in providing information. The stakeholder might attend meetings, but it takes a huge amount of effort to get any information from them or they won’t commit to meeting after several attempts which causes delays. Usually it has to do with turf battles or political infighting within his/her own organization. If you encounter this, consult with your program sponsor and your executive team immediately. This is usually nothing a project manager can solve.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could be a number of reasons why a stakeholder isn’t forthcoming with information:</a:t>
            </a:r>
          </a:p>
          <a:p>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Resistant to change: they prefer the way they’re working and don’t see the value in changing</a:t>
            </a:r>
          </a:p>
          <a:p>
            <a:pPr lvl="0"/>
            <a:r>
              <a:rPr lang="en-US" sz="1200" kern="1200" dirty="0">
                <a:solidFill>
                  <a:schemeClr val="tx1"/>
                </a:solidFill>
                <a:effectLst/>
                <a:latin typeface="+mn-lt"/>
                <a:ea typeface="+mn-ea"/>
                <a:cs typeface="+mn-cs"/>
              </a:rPr>
              <a:t>Issues in office politics the Business Analyst may be unaware of</a:t>
            </a:r>
          </a:p>
          <a:p>
            <a:pPr lvl="0"/>
            <a:r>
              <a:rPr lang="en-US" sz="1200" kern="1200" dirty="0">
                <a:solidFill>
                  <a:schemeClr val="tx1"/>
                </a:solidFill>
                <a:effectLst/>
                <a:latin typeface="+mn-lt"/>
                <a:ea typeface="+mn-ea"/>
                <a:cs typeface="+mn-cs"/>
              </a:rPr>
              <a:t>Experience of previous projects failing resulting in stakeholders not wanting to spend more effort on another project that may also fail</a:t>
            </a:r>
          </a:p>
          <a:p>
            <a:pPr lvl="0"/>
            <a:r>
              <a:rPr lang="en-US" sz="1200" kern="1200" dirty="0">
                <a:solidFill>
                  <a:schemeClr val="tx1"/>
                </a:solidFill>
                <a:effectLst/>
                <a:latin typeface="+mn-lt"/>
                <a:ea typeface="+mn-ea"/>
                <a:cs typeface="+mn-cs"/>
              </a:rPr>
              <a:t>Fear of being made redundant or replaced</a:t>
            </a:r>
          </a:p>
          <a:p>
            <a:r>
              <a:rPr lang="en-US" sz="1200" b="1" kern="1200" dirty="0">
                <a:solidFill>
                  <a:schemeClr val="tx1"/>
                </a:solidFill>
                <a:effectLst/>
                <a:latin typeface="+mn-lt"/>
                <a:ea typeface="+mn-ea"/>
                <a:cs typeface="+mn-cs"/>
              </a:rPr>
              <a:t>Solution This is why the </a:t>
            </a:r>
            <a:r>
              <a:rPr lang="en-US" sz="1200" b="1" kern="1200" dirty="0" err="1">
                <a:solidFill>
                  <a:schemeClr val="tx1"/>
                </a:solidFill>
                <a:effectLst/>
                <a:latin typeface="+mn-lt"/>
                <a:ea typeface="+mn-ea"/>
                <a:cs typeface="+mn-cs"/>
              </a:rPr>
              <a:t>The</a:t>
            </a:r>
            <a:r>
              <a:rPr lang="en-US" sz="1200" b="1" kern="1200" dirty="0">
                <a:solidFill>
                  <a:schemeClr val="tx1"/>
                </a:solidFill>
                <a:effectLst/>
                <a:latin typeface="+mn-lt"/>
                <a:ea typeface="+mn-ea"/>
                <a:cs typeface="+mn-cs"/>
              </a:rPr>
              <a:t> project manager</a:t>
            </a:r>
            <a:r>
              <a:rPr lang="en-US" sz="1200" kern="1200" dirty="0">
                <a:solidFill>
                  <a:schemeClr val="tx1"/>
                </a:solidFill>
                <a:effectLst/>
                <a:latin typeface="+mn-lt"/>
                <a:ea typeface="+mn-ea"/>
                <a:cs typeface="+mn-cs"/>
              </a:rPr>
              <a:t> does Key Stakeholder interviews so there is clear communication and mutually agreed upon expectations for what the project will entail and what the outcomes will be. Again, in the Stakeholder interview, outline the purpose, desired outcomes and the value behind what’s being done</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Stakeholder challenge 2: </a:t>
            </a:r>
            <a:r>
              <a:rPr lang="en-US" sz="1200" kern="1200" dirty="0">
                <a:solidFill>
                  <a:schemeClr val="tx1"/>
                </a:solidFill>
                <a:effectLst/>
                <a:latin typeface="+mn-lt"/>
                <a:ea typeface="+mn-ea"/>
                <a:cs typeface="+mn-cs"/>
              </a:rPr>
              <a:t>Stakeholders want to design the end system/solution</a:t>
            </a:r>
          </a:p>
          <a:p>
            <a:r>
              <a:rPr lang="en-US" sz="1200" kern="1200" dirty="0">
                <a:solidFill>
                  <a:schemeClr val="tx1"/>
                </a:solidFill>
                <a:effectLst/>
                <a:latin typeface="+mn-lt"/>
                <a:ea typeface="+mn-ea"/>
                <a:cs typeface="+mn-cs"/>
              </a:rPr>
              <a:t>If a stakeholder is very close to a process or how a system operates, they’ve probably identified inefficiencies and created workarounds to the problem. When a project manager tries to elicit requirements from these stakeholders, they will tell you their solution(s) rather than their real needs. In most cases, the solution they provide is the perceived problem, but not the root cause of the problem. The project team is supposed to solve the problem and come up with the right problem.</a:t>
            </a:r>
          </a:p>
          <a:p>
            <a:r>
              <a:rPr lang="en-US" sz="1200" b="1" kern="1200" dirty="0">
                <a:solidFill>
                  <a:schemeClr val="tx1"/>
                </a:solidFill>
                <a:effectLst/>
                <a:latin typeface="+mn-lt"/>
                <a:ea typeface="+mn-ea"/>
                <a:cs typeface="+mn-cs"/>
              </a:rPr>
              <a:t>Solution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Project Manager wants to ensure that the right problem is solved and not a perceived problem. They can use the ‘The 5 'W's technique – Who, What, Where, When and Why?’ to identify the root problem. Once the problem is identified, create a problem statement.</a:t>
            </a:r>
          </a:p>
          <a:p>
            <a:r>
              <a:rPr lang="en-US" sz="1200" kern="1200" dirty="0">
                <a:solidFill>
                  <a:schemeClr val="tx1"/>
                </a:solidFill>
                <a:effectLst/>
                <a:latin typeface="+mn-lt"/>
                <a:ea typeface="+mn-ea"/>
                <a:cs typeface="+mn-cs"/>
              </a:rPr>
              <a:t>A good problem statement will:</a:t>
            </a:r>
          </a:p>
          <a:p>
            <a:pPr lvl="0"/>
            <a:r>
              <a:rPr lang="en-US" sz="1200" kern="1200" dirty="0">
                <a:solidFill>
                  <a:schemeClr val="tx1"/>
                </a:solidFill>
                <a:effectLst/>
                <a:latin typeface="+mn-lt"/>
                <a:ea typeface="+mn-ea"/>
                <a:cs typeface="+mn-cs"/>
              </a:rPr>
              <a:t>Identify the problem, opportunity or challenge</a:t>
            </a:r>
          </a:p>
          <a:p>
            <a:pPr lvl="0"/>
            <a:r>
              <a:rPr lang="en-US" sz="1200" kern="1200" dirty="0">
                <a:solidFill>
                  <a:schemeClr val="tx1"/>
                </a:solidFill>
                <a:effectLst/>
                <a:latin typeface="+mn-lt"/>
                <a:ea typeface="+mn-ea"/>
                <a:cs typeface="+mn-cs"/>
              </a:rPr>
              <a:t>Identify who is affected by the problem and what the impacts are</a:t>
            </a:r>
          </a:p>
          <a:p>
            <a:pPr lvl="0"/>
            <a:r>
              <a:rPr lang="en-US" sz="1200" kern="1200" dirty="0">
                <a:solidFill>
                  <a:schemeClr val="tx1"/>
                </a:solidFill>
                <a:effectLst/>
                <a:latin typeface="+mn-lt"/>
                <a:ea typeface="+mn-ea"/>
                <a:cs typeface="+mn-cs"/>
              </a:rPr>
              <a:t>Define what a successful solution would be, do or enable</a:t>
            </a:r>
          </a:p>
          <a:p>
            <a:pPr lvl="0"/>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Stakeholder challenge 3: Stakeholders </a:t>
            </a:r>
            <a:r>
              <a:rPr lang="en-US" sz="1200" b="1" kern="1200" dirty="0" err="1">
                <a:solidFill>
                  <a:schemeClr val="tx1"/>
                </a:solidFill>
                <a:effectLst/>
                <a:latin typeface="+mn-lt"/>
                <a:ea typeface="+mn-ea"/>
                <a:cs typeface="+mn-cs"/>
              </a:rPr>
              <a:t>mis</a:t>
            </a:r>
            <a:r>
              <a:rPr lang="en-US" sz="1200" b="1" kern="1200" dirty="0">
                <a:solidFill>
                  <a:schemeClr val="tx1"/>
                </a:solidFill>
                <a:effectLst/>
                <a:latin typeface="+mn-lt"/>
                <a:ea typeface="+mn-ea"/>
                <a:cs typeface="+mn-cs"/>
              </a:rPr>
              <a:t>-define their real needs</a:t>
            </a:r>
          </a:p>
          <a:p>
            <a:r>
              <a:rPr lang="en-US" sz="1200" kern="1200" dirty="0">
                <a:solidFill>
                  <a:schemeClr val="tx1"/>
                </a:solidFill>
                <a:effectLst/>
                <a:latin typeface="+mn-lt"/>
                <a:ea typeface="+mn-ea"/>
                <a:cs typeface="+mn-cs"/>
              </a:rPr>
              <a:t>Stakeholders </a:t>
            </a:r>
            <a:r>
              <a:rPr lang="en-US" sz="1200" kern="1200" dirty="0" err="1">
                <a:solidFill>
                  <a:schemeClr val="tx1"/>
                </a:solidFill>
                <a:effectLst/>
                <a:latin typeface="+mn-lt"/>
                <a:ea typeface="+mn-ea"/>
                <a:cs typeface="+mn-cs"/>
              </a:rPr>
              <a:t>mis</a:t>
            </a:r>
            <a:r>
              <a:rPr lang="en-US" sz="1200" kern="1200" dirty="0">
                <a:solidFill>
                  <a:schemeClr val="tx1"/>
                </a:solidFill>
                <a:effectLst/>
                <a:latin typeface="+mn-lt"/>
                <a:ea typeface="+mn-ea"/>
                <a:cs typeface="+mn-cs"/>
              </a:rPr>
              <a:t>-defining their real needs is one of the biggest challenges a Business Analyst faces. If the BA cannot successfully translate and define requirements on behalf of stakeholders, then any poorly specified requirements may lead to projects failing. Some scenarios where stakeholders may </a:t>
            </a:r>
            <a:r>
              <a:rPr lang="en-US" sz="1200" kern="1200" dirty="0" err="1">
                <a:solidFill>
                  <a:schemeClr val="tx1"/>
                </a:solidFill>
                <a:effectLst/>
                <a:latin typeface="+mn-lt"/>
                <a:ea typeface="+mn-ea"/>
                <a:cs typeface="+mn-cs"/>
              </a:rPr>
              <a:t>mis</a:t>
            </a:r>
            <a:r>
              <a:rPr lang="en-US" sz="1200" kern="1200" dirty="0">
                <a:solidFill>
                  <a:schemeClr val="tx1"/>
                </a:solidFill>
                <a:effectLst/>
                <a:latin typeface="+mn-lt"/>
                <a:ea typeface="+mn-ea"/>
                <a:cs typeface="+mn-cs"/>
              </a:rPr>
              <a:t>-define their requirements are:</a:t>
            </a:r>
          </a:p>
          <a:p>
            <a:pPr lvl="0"/>
            <a:r>
              <a:rPr lang="en-US" sz="1200" kern="1200" dirty="0">
                <a:solidFill>
                  <a:schemeClr val="tx1"/>
                </a:solidFill>
                <a:effectLst/>
                <a:latin typeface="+mn-lt"/>
                <a:ea typeface="+mn-ea"/>
                <a:cs typeface="+mn-cs"/>
              </a:rPr>
              <a:t>Stakeholders use the project as an opportunity to define their ‘wish list’. This may lead to requirements being missed or poorly </a:t>
            </a:r>
            <a:r>
              <a:rPr lang="en-US" sz="1200" kern="1200" dirty="0" err="1">
                <a:solidFill>
                  <a:schemeClr val="tx1"/>
                </a:solidFill>
                <a:effectLst/>
                <a:latin typeface="+mn-lt"/>
                <a:ea typeface="+mn-ea"/>
                <a:cs typeface="+mn-cs"/>
              </a:rPr>
              <a:t>prioritised</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Stakeholders with a technical background define the requirements as a technical specification to resolve the problem</a:t>
            </a:r>
          </a:p>
          <a:p>
            <a:pPr lvl="0"/>
            <a:r>
              <a:rPr lang="en-US" sz="1200" kern="1200" dirty="0">
                <a:solidFill>
                  <a:schemeClr val="tx1"/>
                </a:solidFill>
                <a:effectLst/>
                <a:latin typeface="+mn-lt"/>
                <a:ea typeface="+mn-ea"/>
                <a:cs typeface="+mn-cs"/>
              </a:rPr>
              <a:t>Stakeholders provide requirements on areas they’re not experts in</a:t>
            </a:r>
          </a:p>
          <a:p>
            <a:r>
              <a:rPr lang="en-US" sz="1200" b="1" kern="1200" dirty="0">
                <a:solidFill>
                  <a:schemeClr val="tx1"/>
                </a:solidFill>
                <a:effectLst/>
                <a:latin typeface="+mn-lt"/>
                <a:ea typeface="+mn-ea"/>
                <a:cs typeface="+mn-cs"/>
              </a:rPr>
              <a:t>Solution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Business Analysts have to actively assess requirements received from stakeholders and ensure that quality requirements are documented and proper stakeholder analysis has been done. Define the ‘as-is’ and the ‘to-be’ models to understand the features to be delivered. A good method to assess the quality of a requirement is to use the acronym </a:t>
            </a:r>
            <a:r>
              <a:rPr lang="en-US" sz="1200" b="1" kern="1200" dirty="0">
                <a:solidFill>
                  <a:schemeClr val="tx1"/>
                </a:solidFill>
                <a:effectLst/>
                <a:latin typeface="+mn-lt"/>
                <a:ea typeface="+mn-ea"/>
                <a:cs typeface="+mn-cs"/>
              </a:rPr>
              <a:t>‘SMART’</a:t>
            </a:r>
            <a:r>
              <a:rPr lang="en-US" sz="1200" kern="1200" dirty="0">
                <a:solidFill>
                  <a:schemeClr val="tx1"/>
                </a:solidFill>
                <a:effectLst/>
                <a:latin typeface="+mn-lt"/>
                <a:ea typeface="+mn-ea"/>
                <a:cs typeface="+mn-cs"/>
              </a:rPr>
              <a:t> (Specific, Measurable, Achievable, Relevant, Time-boxed).</a:t>
            </a:r>
          </a:p>
          <a:p>
            <a:r>
              <a:rPr lang="en-US" sz="1200" kern="1200" dirty="0">
                <a:solidFill>
                  <a:schemeClr val="tx1"/>
                </a:solidFill>
                <a:effectLst/>
                <a:latin typeface="+mn-lt"/>
                <a:ea typeface="+mn-ea"/>
                <a:cs typeface="+mn-cs"/>
              </a:rPr>
              <a:t>If using user stories, good criteria is to use the acronym </a:t>
            </a:r>
            <a:r>
              <a:rPr lang="en-US" sz="1200" b="1" kern="1200" dirty="0">
                <a:solidFill>
                  <a:schemeClr val="tx1"/>
                </a:solidFill>
                <a:effectLst/>
                <a:latin typeface="+mn-lt"/>
                <a:ea typeface="+mn-ea"/>
                <a:cs typeface="+mn-cs"/>
              </a:rPr>
              <a:t>‘INVEST’</a:t>
            </a:r>
            <a:r>
              <a:rPr lang="en-US" sz="1200" kern="1200" dirty="0">
                <a:solidFill>
                  <a:schemeClr val="tx1"/>
                </a:solidFill>
                <a:effectLst/>
                <a:latin typeface="+mn-lt"/>
                <a:ea typeface="+mn-ea"/>
                <a:cs typeface="+mn-cs"/>
              </a:rPr>
              <a:t> (Independent, Negotiable, Valuable, Estimable, Small, and Testable).</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Stakeholder challenge 4: Accept or ignore requirements when more than one stakeholder is involved with different views</a:t>
            </a:r>
          </a:p>
          <a:p>
            <a:r>
              <a:rPr lang="en-US" sz="1200" kern="1200" dirty="0">
                <a:solidFill>
                  <a:schemeClr val="tx1"/>
                </a:solidFill>
                <a:effectLst/>
                <a:latin typeface="+mn-lt"/>
                <a:ea typeface="+mn-ea"/>
                <a:cs typeface="+mn-cs"/>
              </a:rPr>
              <a:t>Another challenge faced by Business Analysts is when conflicting requirements are received from different stakeholders. The challenge for the Business Analyst is to identify what requirements need to be accepted without creating conflict between the stakeholders. A decision has to be reached where both parties agree on what needs to be delivered.</a:t>
            </a:r>
          </a:p>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10</a:t>
            </a:fld>
            <a:endParaRPr lang="en-US"/>
          </a:p>
        </p:txBody>
      </p:sp>
    </p:spTree>
    <p:extLst>
      <p:ext uri="{BB962C8B-B14F-4D97-AF65-F5344CB8AC3E}">
        <p14:creationId xmlns:p14="http://schemas.microsoft.com/office/powerpoint/2010/main" val="962323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lists some methods for limiting stakeholder problems. Mainly, it’s about honest, frequent and meaningful communication in a way that they prefer and with the level of detail they want.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 get an idea that you’re working with a Stakeholder who is either withholding information or wants to solve the problem without you, use  is </a:t>
            </a:r>
            <a:r>
              <a:rPr lang="en-US" sz="1200" b="1" kern="1200" dirty="0">
                <a:solidFill>
                  <a:schemeClr val="tx1"/>
                </a:solidFill>
                <a:effectLst/>
                <a:latin typeface="+mn-lt"/>
                <a:ea typeface="+mn-ea"/>
                <a:cs typeface="+mn-cs"/>
                <a:hlinkClick r:id="rId3"/>
              </a:rPr>
              <a:t>the </a:t>
            </a:r>
            <a:r>
              <a:rPr lang="en-US" sz="1200" b="1" u="none" strike="noStrike" kern="1200" dirty="0">
                <a:solidFill>
                  <a:schemeClr val="tx1"/>
                </a:solidFill>
                <a:effectLst/>
                <a:latin typeface="+mn-lt"/>
                <a:ea typeface="+mn-ea"/>
                <a:cs typeface="+mn-cs"/>
                <a:hlinkClick r:id="rId3"/>
              </a:rPr>
              <a:t>‘POWER’</a:t>
            </a:r>
            <a:r>
              <a:rPr lang="en-US" sz="1200" b="1" kern="1200" dirty="0">
                <a:solidFill>
                  <a:schemeClr val="tx1"/>
                </a:solidFill>
                <a:effectLst/>
                <a:latin typeface="+mn-lt"/>
                <a:ea typeface="+mn-ea"/>
                <a:cs typeface="+mn-cs"/>
                <a:hlinkClick r:id="rId3"/>
              </a:rPr>
              <a:t> start technique</a:t>
            </a:r>
            <a:r>
              <a:rPr lang="en-US" sz="1200" kern="1200" dirty="0">
                <a:solidFill>
                  <a:schemeClr val="tx1"/>
                </a:solidFill>
                <a:effectLst/>
                <a:latin typeface="+mn-lt"/>
                <a:ea typeface="+mn-ea"/>
                <a:cs typeface="+mn-cs"/>
              </a:rPr>
              <a:t> (Purpose, Outcomes, What’s in it for them, Engagement, Responsibilities). Consider changing your usual approach with difficult stakeholders. Gain their trust by pointing to something you have in common, show the value of the project or share success stories from previous projects.</a:t>
            </a:r>
          </a:p>
          <a:p>
            <a:r>
              <a:rPr lang="en-US" dirty="0"/>
              <a:t>Refer to  what they said they wanted. Use your emotional intelligence to guide you with difficult stakeholders. And above all, have a change order process. Get their approval in writing before </a:t>
            </a:r>
            <a:r>
              <a:rPr lang="en-US" b="1" dirty="0"/>
              <a:t>any </a:t>
            </a:r>
            <a:r>
              <a:rPr lang="en-US" dirty="0"/>
              <a:t>changes are made</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11</a:t>
            </a:fld>
            <a:endParaRPr lang="en-US"/>
          </a:p>
        </p:txBody>
      </p:sp>
    </p:spTree>
    <p:extLst>
      <p:ext uri="{BB962C8B-B14F-4D97-AF65-F5344CB8AC3E}">
        <p14:creationId xmlns:p14="http://schemas.microsoft.com/office/powerpoint/2010/main" val="3214465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this slide indicates, scope creep can occur at any stage of a project which means that the project manager must keep communicating, watch the budget, schedule, and status reports carefully, and take action at the first sign of Scope Creep!</a:t>
            </a:r>
          </a:p>
          <a:p>
            <a:endParaRPr lang="en-US" dirty="0"/>
          </a:p>
          <a:p>
            <a:r>
              <a:rPr lang="en-US" dirty="0"/>
              <a:t>Scope creep is not only the project manager’s biggest fear and nightmare, it has created disastrous disasters and horror stories.</a:t>
            </a:r>
          </a:p>
        </p:txBody>
      </p:sp>
      <p:sp>
        <p:nvSpPr>
          <p:cNvPr id="4" name="Slide Number Placeholder 3"/>
          <p:cNvSpPr>
            <a:spLocks noGrp="1"/>
          </p:cNvSpPr>
          <p:nvPr>
            <p:ph type="sldNum" sz="quarter" idx="10"/>
          </p:nvPr>
        </p:nvSpPr>
        <p:spPr/>
        <p:txBody>
          <a:bodyPr/>
          <a:lstStyle/>
          <a:p>
            <a:fld id="{82869989-EB00-4EE7-BCB5-25BDC5BB29F8}" type="slidenum">
              <a:rPr lang="en-US" smtClean="0"/>
              <a:t>12</a:t>
            </a:fld>
            <a:endParaRPr lang="en-US"/>
          </a:p>
        </p:txBody>
      </p:sp>
    </p:spTree>
    <p:extLst>
      <p:ext uri="{BB962C8B-B14F-4D97-AF65-F5344CB8AC3E}">
        <p14:creationId xmlns:p14="http://schemas.microsoft.com/office/powerpoint/2010/main" val="424839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thousands of stories about projects that have failed miserably and hundreds of thousands more about small failures.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here are a few lighter ones…</a:t>
            </a:r>
          </a:p>
          <a:p>
            <a:endParaRPr lang="en-US" dirty="0"/>
          </a:p>
          <a:p>
            <a:pPr fontAlgn="base"/>
            <a:r>
              <a:rPr lang="en-US" sz="1200" b="0" i="0" kern="1200" dirty="0">
                <a:solidFill>
                  <a:schemeClr val="tx1"/>
                </a:solidFill>
                <a:effectLst/>
                <a:latin typeface="+mn-lt"/>
                <a:ea typeface="+mn-ea"/>
                <a:cs typeface="+mn-cs"/>
              </a:rPr>
              <a:t>Construction of the tunnel started in 1988, the project took approximately 20% longer than planned (at 6 years vs. 5 years) and came in 80% overbudget (at 4.6 billion pounds vs. a 2.6 billion pound forecast).</a:t>
            </a:r>
          </a:p>
          <a:p>
            <a:pPr fontAlgn="base"/>
            <a:r>
              <a:rPr lang="en-US" sz="1200" b="0" i="0" kern="1200" dirty="0">
                <a:solidFill>
                  <a:schemeClr val="tx1"/>
                </a:solidFill>
                <a:effectLst/>
                <a:latin typeface="+mn-lt"/>
                <a:ea typeface="+mn-ea"/>
                <a:cs typeface="+mn-cs"/>
              </a:rPr>
              <a:t>The tunnel wasn’t completely unprecedented. The Seikan Tunnel in Japan had similar length and depth. Nonetheless, like projects such as </a:t>
            </a:r>
            <a:r>
              <a:rPr lang="en-US" sz="1200" b="0" i="0" kern="1200" dirty="0">
                <a:solidFill>
                  <a:schemeClr val="tx1"/>
                </a:solidFill>
                <a:effectLst/>
                <a:latin typeface="+mn-lt"/>
                <a:ea typeface="+mn-ea"/>
                <a:cs typeface="+mn-cs"/>
                <a:hlinkClick r:id="rId3" tooltip="How Good Is NASA At Project Management?"/>
              </a:rPr>
              <a:t>NASA’s missions</a:t>
            </a:r>
            <a:r>
              <a:rPr lang="en-US" sz="1200" b="0" i="0" kern="1200" dirty="0">
                <a:solidFill>
                  <a:schemeClr val="tx1"/>
                </a:solidFill>
                <a:effectLst/>
                <a:latin typeface="+mn-lt"/>
                <a:ea typeface="+mn-ea"/>
                <a:cs typeface="+mn-cs"/>
              </a:rPr>
              <a:t> and the </a:t>
            </a:r>
            <a:r>
              <a:rPr lang="en-US" sz="1200" b="0" i="0" kern="1200" dirty="0">
                <a:solidFill>
                  <a:schemeClr val="tx1"/>
                </a:solidFill>
                <a:effectLst/>
                <a:latin typeface="+mn-lt"/>
                <a:ea typeface="+mn-ea"/>
                <a:cs typeface="+mn-cs"/>
                <a:hlinkClick r:id="rId4" tooltip="The Sydney Opera House and Project Management"/>
              </a:rPr>
              <a:t>Sydney Opera House</a:t>
            </a:r>
            <a:r>
              <a:rPr lang="en-US" sz="1200" b="0" i="0" kern="1200" dirty="0">
                <a:solidFill>
                  <a:schemeClr val="tx1"/>
                </a:solidFill>
                <a:effectLst/>
                <a:latin typeface="+mn-lt"/>
                <a:ea typeface="+mn-ea"/>
                <a:cs typeface="+mn-cs"/>
              </a:rPr>
              <a:t>, it seems part of the reason for cost overrun was the absence of many precedents and associated experience to base sound estimates off. In fact, subsequently, the Channel Tunnel has been listed as one of the engineering wonders of the world, which emphasizes its uniqueness.</a:t>
            </a:r>
          </a:p>
          <a:p>
            <a:pPr fontAlgn="base"/>
            <a:r>
              <a:rPr lang="en-US" sz="1200" b="0" i="0" kern="1200" dirty="0">
                <a:solidFill>
                  <a:schemeClr val="tx1"/>
                </a:solidFill>
                <a:effectLst/>
                <a:latin typeface="+mn-lt"/>
                <a:ea typeface="+mn-ea"/>
                <a:cs typeface="+mn-cs"/>
              </a:rPr>
              <a:t>The issues that caused delay resulted from three factors:</a:t>
            </a:r>
          </a:p>
          <a:p>
            <a:pPr fontAlgn="base"/>
            <a:r>
              <a:rPr lang="en-US" sz="1200" b="0" i="0" kern="1200" dirty="0">
                <a:solidFill>
                  <a:schemeClr val="tx1"/>
                </a:solidFill>
                <a:effectLst/>
                <a:latin typeface="+mn-lt"/>
                <a:ea typeface="+mn-ea"/>
                <a:cs typeface="+mn-cs"/>
              </a:rPr>
              <a:t>Changed specifications for the tunnel, there was need for air conditioning systems to improve safety that were not included the initial design.</a:t>
            </a:r>
          </a:p>
          <a:p>
            <a:pPr fontAlgn="base"/>
            <a:r>
              <a:rPr lang="en-US" sz="1200" b="0" i="0" kern="1200" dirty="0">
                <a:solidFill>
                  <a:schemeClr val="tx1"/>
                </a:solidFill>
                <a:effectLst/>
                <a:latin typeface="+mn-lt"/>
                <a:ea typeface="+mn-ea"/>
                <a:cs typeface="+mn-cs"/>
              </a:rPr>
              <a:t>The communication between the British and French teams who were essentially tunneling from the two different sides and meeting in the middle could have been improved. Theses sorts of communication issues are relatively common in delayed projects when tensions rise, </a:t>
            </a:r>
            <a:r>
              <a:rPr lang="en-US" sz="1200" b="0" i="0" kern="1200" dirty="0">
                <a:solidFill>
                  <a:schemeClr val="tx1"/>
                </a:solidFill>
                <a:effectLst/>
                <a:latin typeface="+mn-lt"/>
                <a:ea typeface="+mn-ea"/>
                <a:cs typeface="+mn-cs"/>
                <a:hlinkClick r:id="rId5" tooltip="Project Failure – Wembley Stadium"/>
              </a:rPr>
              <a:t>Wembley Stadium</a:t>
            </a:r>
            <a:r>
              <a:rPr lang="en-US" sz="1200" b="0" i="0" kern="1200" dirty="0">
                <a:solidFill>
                  <a:schemeClr val="tx1"/>
                </a:solidFill>
                <a:effectLst/>
                <a:latin typeface="+mn-lt"/>
                <a:ea typeface="+mn-ea"/>
                <a:cs typeface="+mn-cs"/>
              </a:rPr>
              <a:t> is an interesting example, where poor communication meant that junior employees where often more informed about project status than senior managers.</a:t>
            </a:r>
          </a:p>
          <a:p>
            <a:pPr fontAlgn="base"/>
            <a:r>
              <a:rPr lang="en-US" sz="1200" b="0" i="0" kern="1200" dirty="0">
                <a:solidFill>
                  <a:schemeClr val="tx1"/>
                </a:solidFill>
                <a:effectLst/>
                <a:latin typeface="+mn-lt"/>
                <a:ea typeface="+mn-ea"/>
                <a:cs typeface="+mn-cs"/>
              </a:rPr>
              <a:t>The contract was bid on by competing firms, this framework will necessarily encourage the ‘winner’s curse’ of the successful bidders having the lowest and most optimistic price estimates, again </a:t>
            </a:r>
            <a:r>
              <a:rPr lang="en-US" sz="1200" b="0" i="0" kern="1200" dirty="0">
                <a:solidFill>
                  <a:schemeClr val="tx1"/>
                </a:solidFill>
                <a:effectLst/>
                <a:latin typeface="+mn-lt"/>
                <a:ea typeface="+mn-ea"/>
                <a:cs typeface="+mn-cs"/>
                <a:hlinkClick r:id="rId5" tooltip="Project Failure – Wembley Stadium"/>
              </a:rPr>
              <a:t>the Wembley Stadium project</a:t>
            </a:r>
            <a:r>
              <a:rPr lang="en-US" sz="1200" b="0" i="0" kern="1200" dirty="0">
                <a:solidFill>
                  <a:schemeClr val="tx1"/>
                </a:solidFill>
                <a:effectLst/>
                <a:latin typeface="+mn-lt"/>
                <a:ea typeface="+mn-ea"/>
                <a:cs typeface="+mn-cs"/>
              </a:rPr>
              <a:t> offers another example of the winner’s curse.</a:t>
            </a:r>
          </a:p>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13</a:t>
            </a:fld>
            <a:endParaRPr lang="en-US"/>
          </a:p>
        </p:txBody>
      </p:sp>
    </p:spTree>
    <p:extLst>
      <p:ext uri="{BB962C8B-B14F-4D97-AF65-F5344CB8AC3E}">
        <p14:creationId xmlns:p14="http://schemas.microsoft.com/office/powerpoint/2010/main" val="322810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After almost 15 years of planning, construction began in 2006. Originally planned to open in October 2011, the airport has encountered a series of delays and cost overruns. These were due to poor construction planning, execution, management and corruption.</a:t>
            </a:r>
            <a:r>
              <a:rPr lang="en-US" baseline="30000" dirty="0">
                <a:effectLst/>
              </a:rPr>
              <a:t> </a:t>
            </a:r>
            <a:r>
              <a:rPr lang="en-US" dirty="0">
                <a:effectLst/>
              </a:rPr>
              <a:t>Finally, the airport was opened in Autumn 2020 – nine years delayed.</a:t>
            </a:r>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14</a:t>
            </a:fld>
            <a:endParaRPr lang="en-US"/>
          </a:p>
        </p:txBody>
      </p:sp>
    </p:spTree>
    <p:extLst>
      <p:ext uri="{BB962C8B-B14F-4D97-AF65-F5344CB8AC3E}">
        <p14:creationId xmlns:p14="http://schemas.microsoft.com/office/powerpoint/2010/main" val="3048370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are rather humorous like the roofless Sinclair C5 automobile which was supposed to be a more affordable way for Brits to commute to work. Due to poor planning, someone overlooked the fact that it rains heavily and often in the UK. </a:t>
            </a:r>
          </a:p>
        </p:txBody>
      </p:sp>
      <p:sp>
        <p:nvSpPr>
          <p:cNvPr id="4" name="Slide Number Placeholder 3"/>
          <p:cNvSpPr>
            <a:spLocks noGrp="1"/>
          </p:cNvSpPr>
          <p:nvPr>
            <p:ph type="sldNum" sz="quarter" idx="10"/>
          </p:nvPr>
        </p:nvSpPr>
        <p:spPr/>
        <p:txBody>
          <a:bodyPr/>
          <a:lstStyle/>
          <a:p>
            <a:fld id="{82869989-EB00-4EE7-BCB5-25BDC5BB29F8}" type="slidenum">
              <a:rPr lang="en-US" smtClean="0"/>
              <a:t>15</a:t>
            </a:fld>
            <a:endParaRPr lang="en-US"/>
          </a:p>
        </p:txBody>
      </p:sp>
    </p:spTree>
    <p:extLst>
      <p:ext uri="{BB962C8B-B14F-4D97-AF65-F5344CB8AC3E}">
        <p14:creationId xmlns:p14="http://schemas.microsoft.com/office/powerpoint/2010/main" val="3752155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list of horror stories goes on and on.  They are excellent reminders: to avoid such failures, don’t skimp on time and effort spent in the initiation state of a project. Plan and re-check your plans. Watch for scope creed after executing and continue to monitor progress until it’s time to close the project. </a:t>
            </a:r>
          </a:p>
          <a:p>
            <a:endParaRPr lang="en-US" dirty="0"/>
          </a:p>
          <a:p>
            <a:r>
              <a:rPr lang="en-US" dirty="0"/>
              <a:t>Let’s get on with your team accountability sessions. </a:t>
            </a:r>
          </a:p>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16</a:t>
            </a:fld>
            <a:endParaRPr lang="en-US"/>
          </a:p>
        </p:txBody>
      </p:sp>
    </p:spTree>
    <p:extLst>
      <p:ext uri="{BB962C8B-B14F-4D97-AF65-F5344CB8AC3E}">
        <p14:creationId xmlns:p14="http://schemas.microsoft.com/office/powerpoint/2010/main" val="1565334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17</a:t>
            </a:fld>
            <a:endParaRPr lang="en-US"/>
          </a:p>
        </p:txBody>
      </p:sp>
    </p:spTree>
    <p:extLst>
      <p:ext uri="{BB962C8B-B14F-4D97-AF65-F5344CB8AC3E}">
        <p14:creationId xmlns:p14="http://schemas.microsoft.com/office/powerpoint/2010/main" val="3429346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18</a:t>
            </a:fld>
            <a:endParaRPr lang="en-US"/>
          </a:p>
        </p:txBody>
      </p:sp>
    </p:spTree>
    <p:extLst>
      <p:ext uri="{BB962C8B-B14F-4D97-AF65-F5344CB8AC3E}">
        <p14:creationId xmlns:p14="http://schemas.microsoft.com/office/powerpoint/2010/main" val="653008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82869989-EB00-4EE7-BCB5-25BDC5BB29F8}" type="slidenum">
              <a:rPr lang="en-US" smtClean="0"/>
              <a:t>19</a:t>
            </a:fld>
            <a:endParaRPr lang="en-US"/>
          </a:p>
        </p:txBody>
      </p:sp>
    </p:spTree>
    <p:extLst>
      <p:ext uri="{BB962C8B-B14F-4D97-AF65-F5344CB8AC3E}">
        <p14:creationId xmlns:p14="http://schemas.microsoft.com/office/powerpoint/2010/main" val="1647021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from this slide, the key focus in the monitor and control stage of project management is to keep the project moving on time, within budget and with quality results. </a:t>
            </a:r>
          </a:p>
          <a:p>
            <a:endParaRPr lang="en-US" dirty="0"/>
          </a:p>
          <a:p>
            <a:r>
              <a:rPr lang="en-US" dirty="0"/>
              <a:t>Since the wheels are already in motion so to speak, it’s important to keep a constant eye on risks that were identified in the planning stage to make sure than none of them are going to impact the completion of the project</a:t>
            </a:r>
          </a:p>
        </p:txBody>
      </p:sp>
      <p:sp>
        <p:nvSpPr>
          <p:cNvPr id="4" name="Slide Number Placeholder 3"/>
          <p:cNvSpPr>
            <a:spLocks noGrp="1"/>
          </p:cNvSpPr>
          <p:nvPr>
            <p:ph type="sldNum" sz="quarter" idx="10"/>
          </p:nvPr>
        </p:nvSpPr>
        <p:spPr/>
        <p:txBody>
          <a:bodyPr/>
          <a:lstStyle/>
          <a:p>
            <a:fld id="{82869989-EB00-4EE7-BCB5-25BDC5BB29F8}" type="slidenum">
              <a:rPr lang="en-US" smtClean="0"/>
              <a:t>2</a:t>
            </a:fld>
            <a:endParaRPr lang="en-US"/>
          </a:p>
        </p:txBody>
      </p:sp>
    </p:spTree>
    <p:extLst>
      <p:ext uri="{BB962C8B-B14F-4D97-AF65-F5344CB8AC3E}">
        <p14:creationId xmlns:p14="http://schemas.microsoft.com/office/powerpoint/2010/main" val="13306237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know we just had the Performance Conversations yesterday about team accountability problems. What is the difference between an accountability issue and a conflict on the team?</a:t>
            </a:r>
          </a:p>
          <a:p>
            <a:r>
              <a:rPr lang="en-US" sz="1200" b="0" i="0" kern="1200" dirty="0">
                <a:solidFill>
                  <a:schemeClr val="tx1"/>
                </a:solidFill>
                <a:effectLst/>
                <a:latin typeface="+mn-lt"/>
                <a:ea typeface="+mn-ea"/>
                <a:cs typeface="+mn-cs"/>
              </a:rPr>
              <a:t>The cause of </a:t>
            </a:r>
            <a:r>
              <a:rPr lang="en-US" sz="1200" b="1" i="0" kern="1200" dirty="0">
                <a:solidFill>
                  <a:schemeClr val="tx1"/>
                </a:solidFill>
                <a:effectLst/>
                <a:latin typeface="+mn-lt"/>
                <a:ea typeface="+mn-ea"/>
                <a:cs typeface="+mn-cs"/>
              </a:rPr>
              <a:t>conflict</a:t>
            </a:r>
            <a:r>
              <a:rPr lang="en-US" sz="1200" b="0" i="0" kern="1200" dirty="0">
                <a:solidFill>
                  <a:schemeClr val="tx1"/>
                </a:solidFill>
                <a:effectLst/>
                <a:latin typeface="+mn-lt"/>
                <a:ea typeface="+mn-ea"/>
                <a:cs typeface="+mn-cs"/>
              </a:rPr>
              <a:t> in </a:t>
            </a:r>
            <a:r>
              <a:rPr lang="en-US" sz="1200" b="1" i="0" kern="1200" dirty="0">
                <a:solidFill>
                  <a:schemeClr val="tx1"/>
                </a:solidFill>
                <a:effectLst/>
                <a:latin typeface="+mn-lt"/>
                <a:ea typeface="+mn-ea"/>
                <a:cs typeface="+mn-cs"/>
              </a:rPr>
              <a:t>team projects</a:t>
            </a:r>
            <a:r>
              <a:rPr lang="en-US" sz="1200" b="0" i="0" kern="1200" dirty="0">
                <a:solidFill>
                  <a:schemeClr val="tx1"/>
                </a:solidFill>
                <a:effectLst/>
                <a:latin typeface="+mn-lt"/>
                <a:ea typeface="+mn-ea"/>
                <a:cs typeface="+mn-cs"/>
              </a:rPr>
              <a:t> can be related to </a:t>
            </a:r>
            <a:r>
              <a:rPr lang="en-US" sz="1200" b="1" i="0" kern="1200" dirty="0">
                <a:solidFill>
                  <a:schemeClr val="tx1"/>
                </a:solidFill>
                <a:effectLst/>
                <a:latin typeface="+mn-lt"/>
                <a:ea typeface="+mn-ea"/>
                <a:cs typeface="+mn-cs"/>
              </a:rPr>
              <a:t>differences</a:t>
            </a:r>
            <a:r>
              <a:rPr lang="en-US" sz="1200" b="0" i="0" kern="1200" dirty="0">
                <a:solidFill>
                  <a:schemeClr val="tx1"/>
                </a:solidFill>
                <a:effectLst/>
                <a:latin typeface="+mn-lt"/>
                <a:ea typeface="+mn-ea"/>
                <a:cs typeface="+mn-cs"/>
              </a:rPr>
              <a:t> in values, attitudes, needs, expectations, perceptions, resources, and personalities. Proper ... outlining communication </a:t>
            </a:r>
            <a:r>
              <a:rPr lang="en-US" sz="1200" b="0" i="0" kern="1200" dirty="0" err="1">
                <a:solidFill>
                  <a:schemeClr val="tx1"/>
                </a:solidFill>
                <a:effectLst/>
                <a:latin typeface="+mn-lt"/>
                <a:ea typeface="+mn-ea"/>
                <a:cs typeface="+mn-cs"/>
              </a:rPr>
              <a:t>procedures</a:t>
            </a:r>
            <a:r>
              <a:rPr lang="en-US" sz="1200" b="1" i="0" kern="1200" dirty="0" err="1">
                <a:solidFill>
                  <a:schemeClr val="tx1"/>
                </a:solidFill>
                <a:effectLst/>
                <a:latin typeface="+mn-lt"/>
                <a:ea typeface="+mn-ea"/>
                <a:cs typeface="+mn-cs"/>
              </a:rPr>
              <a:t>among</a:t>
            </a:r>
            <a:r>
              <a:rPr lang="en-US" sz="1200" b="0" i="0" kern="1200" dirty="0">
                <a:solidFill>
                  <a:schemeClr val="tx1"/>
                </a:solidFill>
                <a:effectLst/>
                <a:latin typeface="+mn-lt"/>
                <a:ea typeface="+mn-ea"/>
                <a:cs typeface="+mn-cs"/>
              </a:rPr>
              <a:t> managers, </a:t>
            </a:r>
            <a:r>
              <a:rPr lang="en-US" sz="1200" b="1" i="0" kern="1200" dirty="0">
                <a:solidFill>
                  <a:schemeClr val="tx1"/>
                </a:solidFill>
                <a:effectLst/>
                <a:latin typeface="+mn-lt"/>
                <a:ea typeface="+mn-ea"/>
                <a:cs typeface="+mn-cs"/>
              </a:rPr>
              <a:t>team</a:t>
            </a:r>
            <a:r>
              <a:rPr lang="en-US" sz="1200" b="0" i="0" kern="1200" dirty="0">
                <a:solidFill>
                  <a:schemeClr val="tx1"/>
                </a:solidFill>
                <a:effectLst/>
                <a:latin typeface="+mn-lt"/>
                <a:ea typeface="+mn-ea"/>
                <a:cs typeface="+mn-cs"/>
              </a:rPr>
              <a:t> members, and the customer, identifying and evaluating risk, and developing a Baseline </a:t>
            </a:r>
            <a:r>
              <a:rPr lang="en-US" sz="1200" b="1" i="0" kern="1200" dirty="0">
                <a:solidFill>
                  <a:schemeClr val="tx1"/>
                </a:solidFill>
                <a:effectLst/>
                <a:latin typeface="+mn-lt"/>
                <a:ea typeface="+mn-ea"/>
                <a:cs typeface="+mn-cs"/>
              </a:rPr>
              <a:t>Project</a:t>
            </a:r>
            <a:r>
              <a:rPr lang="en-US" sz="1200" b="0" i="0" kern="1200" dirty="0">
                <a:solidFill>
                  <a:schemeClr val="tx1"/>
                </a:solidFill>
                <a:effectLst/>
                <a:latin typeface="+mn-lt"/>
                <a:ea typeface="+mn-ea"/>
                <a:cs typeface="+mn-cs"/>
              </a:rPr>
              <a:t> Plan.</a:t>
            </a:r>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20</a:t>
            </a:fld>
            <a:endParaRPr lang="en-US"/>
          </a:p>
        </p:txBody>
      </p:sp>
    </p:spTree>
    <p:extLst>
      <p:ext uri="{BB962C8B-B14F-4D97-AF65-F5344CB8AC3E}">
        <p14:creationId xmlns:p14="http://schemas.microsoft.com/office/powerpoint/2010/main" val="32611651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authors say that Conflicts on projects are caused by differences in Values, Attitudes, Needs, Expectations, Perceptions, Resources, and Personalities. </a:t>
            </a:r>
          </a:p>
          <a:p>
            <a:pPr lvl="0"/>
            <a:r>
              <a:rPr lang="en-US" dirty="0"/>
              <a:t>Others more simply say that conflict is usually between team members about </a:t>
            </a:r>
            <a:r>
              <a:rPr lang="en-US" sz="1200" kern="1200" dirty="0">
                <a:solidFill>
                  <a:schemeClr val="tx1"/>
                </a:solidFill>
                <a:effectLst/>
                <a:latin typeface="+mn-lt"/>
                <a:ea typeface="+mn-ea"/>
                <a:cs typeface="+mn-cs"/>
              </a:rPr>
              <a:t>Lack of clarity about roles, Personality clashes, Ego, Lack of respect, Blame</a:t>
            </a:r>
          </a:p>
          <a:p>
            <a:pPr lvl="0"/>
            <a:r>
              <a:rPr lang="en-US" sz="1200" kern="1200" dirty="0">
                <a:solidFill>
                  <a:schemeClr val="tx1"/>
                </a:solidFill>
                <a:effectLst/>
                <a:latin typeface="+mn-lt"/>
                <a:ea typeface="+mn-ea"/>
                <a:cs typeface="+mn-cs"/>
              </a:rPr>
              <a:t>Let’s look at how this works:</a:t>
            </a:r>
          </a:p>
          <a:p>
            <a:pPr lvl="0"/>
            <a:endParaRPr lang="en-US" sz="1200" kern="1200" dirty="0">
              <a:solidFill>
                <a:schemeClr val="tx1"/>
              </a:solidFill>
              <a:effectLst/>
              <a:latin typeface="+mn-lt"/>
              <a:ea typeface="+mn-ea"/>
              <a:cs typeface="+mn-cs"/>
            </a:endParaRP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21</a:t>
            </a:fld>
            <a:endParaRPr lang="en-US"/>
          </a:p>
        </p:txBody>
      </p:sp>
    </p:spTree>
    <p:extLst>
      <p:ext uri="{BB962C8B-B14F-4D97-AF65-F5344CB8AC3E}">
        <p14:creationId xmlns:p14="http://schemas.microsoft.com/office/powerpoint/2010/main" val="29061928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causes of conflicts according to research done by the Project Management Institute are </a:t>
            </a:r>
          </a:p>
          <a:p>
            <a:endParaRPr lang="en-US" dirty="0"/>
          </a:p>
          <a:p>
            <a:r>
              <a:rPr lang="en-US" dirty="0"/>
              <a:t>Budget or money, miscommunication, lack of strategic leadership and direction, changes in project scope (SCOPE CREEP) or other 28% of issues result from </a:t>
            </a:r>
            <a:r>
              <a:rPr lang="en-US" sz="1200" kern="1200" dirty="0">
                <a:solidFill>
                  <a:schemeClr val="tx1"/>
                </a:solidFill>
                <a:effectLst/>
                <a:latin typeface="+mn-lt"/>
                <a:ea typeface="+mn-ea"/>
                <a:cs typeface="+mn-cs"/>
              </a:rPr>
              <a:t>Aggressive timescales, Lack of benefits, Lack of knowledge, No project management method or structure to underpin success, Confused requirements, The customer’s expectations. </a:t>
            </a:r>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22</a:t>
            </a:fld>
            <a:endParaRPr lang="en-US"/>
          </a:p>
        </p:txBody>
      </p:sp>
    </p:spTree>
    <p:extLst>
      <p:ext uri="{BB962C8B-B14F-4D97-AF65-F5344CB8AC3E}">
        <p14:creationId xmlns:p14="http://schemas.microsoft.com/office/powerpoint/2010/main" val="1921101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8. Acknowledge the person first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Some conflicts occur because a person’s ideas and feelings are not being acknowledged as important. By taking the time to </a:t>
            </a:r>
            <a:r>
              <a:rPr lang="en-US" sz="1200" u="none" strike="noStrike" kern="1200" dirty="0">
                <a:solidFill>
                  <a:schemeClr val="tx1"/>
                </a:solidFill>
                <a:effectLst/>
                <a:latin typeface="+mn-lt"/>
                <a:ea typeface="+mn-ea"/>
                <a:cs typeface="+mn-cs"/>
                <a:hlinkClick r:id="rId3"/>
              </a:rPr>
              <a:t>acknowledge</a:t>
            </a:r>
            <a:r>
              <a:rPr lang="en-US" sz="1200" kern="1200" dirty="0">
                <a:solidFill>
                  <a:schemeClr val="tx1"/>
                </a:solidFill>
                <a:effectLst/>
                <a:latin typeface="+mn-lt"/>
                <a:ea typeface="+mn-ea"/>
                <a:cs typeface="+mn-cs"/>
              </a:rPr>
              <a:t> your team member’s problem, you could prevent any ensuing conflict from occurring.</a:t>
            </a:r>
          </a:p>
          <a:p>
            <a:r>
              <a:rPr lang="en-US" sz="1200" kern="1200" dirty="0">
                <a:solidFill>
                  <a:schemeClr val="tx1"/>
                </a:solidFill>
                <a:effectLst/>
                <a:latin typeface="+mn-lt"/>
                <a:ea typeface="+mn-ea"/>
                <a:cs typeface="+mn-cs"/>
              </a:rPr>
              <a:t>Try not to cut off people before they’re able to express their feelings. Slow down!</a:t>
            </a:r>
          </a:p>
          <a:p>
            <a:r>
              <a:rPr lang="en-US" sz="1200" b="1" kern="1200" dirty="0">
                <a:solidFill>
                  <a:schemeClr val="tx1"/>
                </a:solidFill>
                <a:effectLst/>
                <a:latin typeface="+mn-lt"/>
                <a:ea typeface="+mn-ea"/>
                <a:cs typeface="+mn-cs"/>
              </a:rPr>
              <a:t>9. Call a meeting</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With the right preparation and ground rules, </a:t>
            </a:r>
            <a:r>
              <a:rPr lang="en-US" sz="1200" u="none" strike="noStrike" kern="1200" dirty="0">
                <a:solidFill>
                  <a:schemeClr val="tx1"/>
                </a:solidFill>
                <a:effectLst/>
                <a:latin typeface="+mn-lt"/>
                <a:ea typeface="+mn-ea"/>
                <a:cs typeface="+mn-cs"/>
                <a:hlinkClick r:id="rId4"/>
              </a:rPr>
              <a:t>meetings</a:t>
            </a:r>
            <a:r>
              <a:rPr lang="en-US" sz="1200" kern="1200" dirty="0">
                <a:solidFill>
                  <a:schemeClr val="tx1"/>
                </a:solidFill>
                <a:effectLst/>
                <a:latin typeface="+mn-lt"/>
                <a:ea typeface="+mn-ea"/>
                <a:cs typeface="+mn-cs"/>
              </a:rPr>
              <a:t> are an effective way to solve project conflict. You can ask each party to present their side or make a short presentation. The formal structure of a meeting helps people structure their thoughts. By getting everyone in the same room you have a better chance of coming to a resolution sooner than later.</a:t>
            </a:r>
          </a:p>
          <a:p>
            <a:r>
              <a:rPr lang="en-US" sz="1200" b="1" kern="1200" dirty="0">
                <a:solidFill>
                  <a:schemeClr val="tx1"/>
                </a:solidFill>
                <a:effectLst/>
                <a:latin typeface="+mn-lt"/>
                <a:ea typeface="+mn-ea"/>
                <a:cs typeface="+mn-cs"/>
              </a:rPr>
              <a:t>10. Listen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Did you know that </a:t>
            </a:r>
            <a:r>
              <a:rPr lang="en-US" sz="1200" u="none" strike="noStrike" kern="1200" dirty="0">
                <a:solidFill>
                  <a:schemeClr val="tx1"/>
                </a:solidFill>
                <a:effectLst/>
                <a:latin typeface="+mn-lt"/>
                <a:ea typeface="+mn-ea"/>
                <a:cs typeface="+mn-cs"/>
                <a:hlinkClick r:id="rId5"/>
              </a:rPr>
              <a:t>John D. Rockefeller</a:t>
            </a:r>
            <a:r>
              <a:rPr lang="en-US" sz="1200" kern="1200" dirty="0">
                <a:solidFill>
                  <a:schemeClr val="tx1"/>
                </a:solidFill>
                <a:effectLst/>
                <a:latin typeface="+mn-lt"/>
                <a:ea typeface="+mn-ea"/>
                <a:cs typeface="+mn-cs"/>
              </a:rPr>
              <a:t>, one of the most successful businessmen in American history, had a reputation for listening in meetings? One of Rockefeller’s maxims was: “Success comes from keeping the eyes open and the mouth closed.” You might already know about the importance of </a:t>
            </a:r>
            <a:r>
              <a:rPr lang="en-US" sz="1200" u="none" strike="noStrike" kern="1200" dirty="0">
                <a:solidFill>
                  <a:schemeClr val="tx1"/>
                </a:solidFill>
                <a:effectLst/>
                <a:latin typeface="+mn-lt"/>
                <a:ea typeface="+mn-ea"/>
                <a:cs typeface="+mn-cs"/>
                <a:hlinkClick r:id="rId6"/>
              </a:rPr>
              <a:t>active listening</a:t>
            </a:r>
            <a:r>
              <a:rPr lang="en-US" sz="1200" kern="1200" dirty="0">
                <a:solidFill>
                  <a:schemeClr val="tx1"/>
                </a:solidFill>
                <a:effectLst/>
                <a:latin typeface="+mn-lt"/>
                <a:ea typeface="+mn-ea"/>
                <a:cs typeface="+mn-cs"/>
              </a:rPr>
              <a:t> skills, but we can all use a reminder to do better.</a:t>
            </a:r>
          </a:p>
          <a:p>
            <a:r>
              <a:rPr lang="en-US" sz="1200" kern="1200" dirty="0">
                <a:solidFill>
                  <a:schemeClr val="tx1"/>
                </a:solidFill>
                <a:effectLst/>
                <a:latin typeface="+mn-lt"/>
                <a:ea typeface="+mn-ea"/>
                <a:cs typeface="+mn-cs"/>
              </a:rPr>
              <a:t>Being an attentive listener is similar to acknowledgement. By gathering more information through listening, you’ll be better equipped to solve conflicts.</a:t>
            </a:r>
          </a:p>
          <a:p>
            <a:r>
              <a:rPr lang="en-US" sz="1200" b="1" kern="1200" dirty="0">
                <a:solidFill>
                  <a:schemeClr val="tx1"/>
                </a:solidFill>
                <a:effectLst/>
                <a:latin typeface="+mn-lt"/>
                <a:ea typeface="+mn-ea"/>
                <a:cs typeface="+mn-cs"/>
              </a:rPr>
              <a:t>11. Use a mediator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Some conflicts are simply overwhelming. If your conflict involves a large contract that is not fulfilled, you might have to call in outside help. That could take the form of a lawyer or a mediator. Once again, keep in mind that you want to manage your resources wisely. If a lawyer can solve your conflict with an hour or two of work, that may be the smartest way to go.</a:t>
            </a:r>
          </a:p>
          <a:p>
            <a:r>
              <a:rPr lang="en-US" sz="1200" kern="1200" dirty="0">
                <a:solidFill>
                  <a:schemeClr val="tx1"/>
                </a:solidFill>
                <a:effectLst/>
                <a:latin typeface="+mn-lt"/>
                <a:ea typeface="+mn-ea"/>
                <a:cs typeface="+mn-cs"/>
              </a:rPr>
              <a:t>Conflict in the workplace is an ever-present fact. By implementing effective conflict management practices, you can turn your challenges and disagreements into positive resolutions for everyone.</a:t>
            </a:r>
          </a:p>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23</a:t>
            </a:fld>
            <a:endParaRPr lang="en-US"/>
          </a:p>
        </p:txBody>
      </p:sp>
    </p:spTree>
    <p:extLst>
      <p:ext uri="{BB962C8B-B14F-4D97-AF65-F5344CB8AC3E}">
        <p14:creationId xmlns:p14="http://schemas.microsoft.com/office/powerpoint/2010/main" val="13144496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How to handle a conflict with a co-worker?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You won’t always agree with your teammates over strategy on projects, and therein lies the challenge—recognizing their ideas, voicing yours, and being OK with and supporting what transpires. You also might not agree with those outside your department, either, especially if they’re on a similar height on the totem pole.</a:t>
            </a:r>
          </a:p>
          <a:p>
            <a:r>
              <a:rPr lang="en-US" sz="1200" b="0" i="0" kern="1200" dirty="0">
                <a:solidFill>
                  <a:schemeClr val="tx1"/>
                </a:solidFill>
                <a:effectLst/>
                <a:latin typeface="+mn-lt"/>
                <a:ea typeface="+mn-ea"/>
                <a:cs typeface="+mn-cs"/>
              </a:rPr>
              <a:t>Writer Kate White and former editor-in-chief of </a:t>
            </a:r>
            <a:r>
              <a:rPr lang="en-US" sz="1200" b="0" i="1" kern="1200" dirty="0">
                <a:solidFill>
                  <a:schemeClr val="tx1"/>
                </a:solidFill>
                <a:effectLst/>
                <a:latin typeface="+mn-lt"/>
                <a:ea typeface="+mn-ea"/>
                <a:cs typeface="+mn-cs"/>
              </a:rPr>
              <a:t>Cosmopolitan</a:t>
            </a:r>
            <a:r>
              <a:rPr lang="en-US" sz="1200" b="0" i="0" kern="1200" dirty="0">
                <a:solidFill>
                  <a:schemeClr val="tx1"/>
                </a:solidFill>
                <a:effectLst/>
                <a:latin typeface="+mn-lt"/>
                <a:ea typeface="+mn-ea"/>
                <a:cs typeface="+mn-cs"/>
              </a:rPr>
              <a:t> is familiar with this conflict.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When employees lack seniority over the other, power struggles sometimes occur.</a:t>
            </a:r>
          </a:p>
          <a:p>
            <a:r>
              <a:rPr lang="en-US" sz="1200" b="0" i="0" kern="1200" dirty="0">
                <a:solidFill>
                  <a:schemeClr val="tx1"/>
                </a:solidFill>
                <a:effectLst/>
                <a:latin typeface="+mn-lt"/>
                <a:ea typeface="+mn-ea"/>
                <a:cs typeface="+mn-cs"/>
              </a:rPr>
              <a:t>“I think it is essential in those situations to find common ground. Talk about what aspects you DO agree on,” she says. “Then figure out if there's one choice that appeals to both of you.” Even if it’s neither employee’s first choice, it might be worth it to salvage the working relationship—it might also be worth approaching a higher up.</a:t>
            </a:r>
          </a:p>
          <a:p>
            <a:r>
              <a:rPr lang="en-US" sz="1200" b="0" i="0" kern="1200" dirty="0">
                <a:solidFill>
                  <a:schemeClr val="tx1"/>
                </a:solidFill>
                <a:effectLst/>
                <a:latin typeface="+mn-lt"/>
                <a:ea typeface="+mn-ea"/>
                <a:cs typeface="+mn-cs"/>
              </a:rPr>
              <a:t>“When you approach the higher up, don't throw your colleague under the bus,” White says. “Simply say something like, ‘Bob and I would love your input on making this decision.’”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How to know when it’s time to escalate an issue to your manager</a:t>
            </a:r>
          </a:p>
          <a:p>
            <a:r>
              <a:rPr lang="en-US" sz="1200" b="0" i="0" kern="1200" dirty="0">
                <a:solidFill>
                  <a:schemeClr val="tx1"/>
                </a:solidFill>
                <a:effectLst/>
                <a:latin typeface="+mn-lt"/>
                <a:ea typeface="+mn-ea"/>
                <a:cs typeface="+mn-cs"/>
              </a:rPr>
              <a:t>Although it may be beneficial to bring in a manager, this should be the last resort, says Vanessa Abron, an independent public relations consultant. “Managers don't like to get involved in workplace drama unless absolutely necessary, so only resort to this if talking to your colleague on your own isn't bringing fruitful results.”</a:t>
            </a:r>
          </a:p>
          <a:p>
            <a:r>
              <a:rPr lang="en-US" sz="1200" b="0" i="0" kern="1200" dirty="0">
                <a:solidFill>
                  <a:schemeClr val="tx1"/>
                </a:solidFill>
                <a:effectLst/>
                <a:latin typeface="+mn-lt"/>
                <a:ea typeface="+mn-ea"/>
                <a:cs typeface="+mn-cs"/>
              </a:rPr>
              <a:t>Abron advocates getting lunch with the person you’re having a conflict with, conversing candidly and sincerely about what the issue might be and letting your colleague know that you want to have a great working relationship with him/her and that you want to know what you can do so that the two of you are on one accord.</a:t>
            </a:r>
          </a:p>
          <a:p>
            <a:r>
              <a:rPr lang="en-US" sz="1200" b="0" i="0" kern="1200" dirty="0">
                <a:solidFill>
                  <a:schemeClr val="tx1"/>
                </a:solidFill>
                <a:effectLst/>
                <a:latin typeface="+mn-lt"/>
                <a:ea typeface="+mn-ea"/>
                <a:cs typeface="+mn-cs"/>
              </a:rPr>
              <a:t>“Maybe you unintentionally did something to that colleague that offended them that you aren't aware of,” she says. “This provides a platform so that the two of you can work through whatever the issue is outside of the workplace.”</a:t>
            </a:r>
          </a:p>
          <a:p>
            <a:endParaRPr lang="en-US" dirty="0"/>
          </a:p>
          <a:p>
            <a:r>
              <a:rPr lang="en-US" sz="1200" b="0" i="0" kern="1200" dirty="0">
                <a:solidFill>
                  <a:schemeClr val="tx1"/>
                </a:solidFill>
                <a:effectLst/>
                <a:latin typeface="+mn-lt"/>
                <a:ea typeface="+mn-ea"/>
                <a:cs typeface="+mn-cs"/>
              </a:rPr>
              <a:t>How to handle competitive or lazy co-workers? </a:t>
            </a:r>
            <a:r>
              <a:rPr lang="en-US" sz="1200" b="0" i="0" kern="1200" dirty="0" err="1">
                <a:solidFill>
                  <a:schemeClr val="tx1"/>
                </a:solidFill>
                <a:effectLst/>
                <a:latin typeface="+mn-lt"/>
                <a:ea typeface="+mn-ea"/>
                <a:cs typeface="+mn-cs"/>
              </a:rPr>
              <a:t>Kathi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Elster</a:t>
            </a:r>
            <a:r>
              <a:rPr lang="en-US" sz="1200" b="0" i="0" kern="1200" dirty="0">
                <a:solidFill>
                  <a:schemeClr val="tx1"/>
                </a:solidFill>
                <a:effectLst/>
                <a:latin typeface="+mn-lt"/>
                <a:ea typeface="+mn-ea"/>
                <a:cs typeface="+mn-cs"/>
              </a:rPr>
              <a:t>, an executive coach and the co-author of </a:t>
            </a:r>
            <a:r>
              <a:rPr lang="en-US" sz="1200" b="0" i="1" kern="1200" dirty="0">
                <a:solidFill>
                  <a:schemeClr val="tx1"/>
                </a:solidFill>
                <a:effectLst/>
                <a:latin typeface="+mn-lt"/>
                <a:ea typeface="+mn-ea"/>
                <a:cs typeface="+mn-cs"/>
              </a:rPr>
              <a:t>Mean Girls at Work</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Working with You Is Killing Me</a:t>
            </a:r>
            <a:r>
              <a:rPr lang="en-US" sz="1200" b="0" i="0" kern="1200" dirty="0">
                <a:solidFill>
                  <a:schemeClr val="tx1"/>
                </a:solidFill>
                <a:effectLst/>
                <a:latin typeface="+mn-lt"/>
                <a:ea typeface="+mn-ea"/>
                <a:cs typeface="+mn-cs"/>
              </a:rPr>
              <a:t>, and </a:t>
            </a:r>
            <a:r>
              <a:rPr lang="en-US" sz="1200" b="0" i="1" kern="1200" dirty="0">
                <a:solidFill>
                  <a:schemeClr val="tx1"/>
                </a:solidFill>
                <a:effectLst/>
                <a:latin typeface="+mn-lt"/>
                <a:ea typeface="+mn-ea"/>
                <a:cs typeface="+mn-cs"/>
              </a:rPr>
              <a:t>Working for You Isn’t Working for Me</a:t>
            </a:r>
            <a:r>
              <a:rPr lang="en-US" sz="1200" b="0" i="0" kern="1200" dirty="0">
                <a:solidFill>
                  <a:schemeClr val="tx1"/>
                </a:solidFill>
                <a:effectLst/>
                <a:latin typeface="+mn-lt"/>
                <a:ea typeface="+mn-ea"/>
                <a:cs typeface="+mn-cs"/>
              </a:rPr>
              <a:t>, says competition at work is normal and that you should look for opportunities to learn from competitive co-workers.</a:t>
            </a:r>
          </a:p>
          <a:p>
            <a:r>
              <a:rPr lang="en-US" sz="1200" b="0" i="0" kern="1200" dirty="0">
                <a:solidFill>
                  <a:schemeClr val="tx1"/>
                </a:solidFill>
                <a:effectLst/>
                <a:latin typeface="+mn-lt"/>
                <a:ea typeface="+mn-ea"/>
                <a:cs typeface="+mn-cs"/>
              </a:rPr>
              <a:t>On the other hand, working with a lazy co-worker is a bit more difficult. “The graceful way of dealing with this is to not overcompensate for the lazy co-worker, </a:t>
            </a:r>
            <a:r>
              <a:rPr lang="en-US" sz="1200" b="0" i="0" kern="1200" dirty="0" err="1">
                <a:solidFill>
                  <a:schemeClr val="tx1"/>
                </a:solidFill>
                <a:effectLst/>
                <a:latin typeface="+mn-lt"/>
                <a:ea typeface="+mn-ea"/>
                <a:cs typeface="+mn-cs"/>
              </a:rPr>
              <a:t>Elster</a:t>
            </a:r>
            <a:r>
              <a:rPr lang="en-US" sz="1200" b="0" i="0" kern="1200" dirty="0">
                <a:solidFill>
                  <a:schemeClr val="tx1"/>
                </a:solidFill>
                <a:effectLst/>
                <a:latin typeface="+mn-lt"/>
                <a:ea typeface="+mn-ea"/>
                <a:cs typeface="+mn-cs"/>
              </a:rPr>
              <a:t> says. “In others words do not do their job or let it be seen that he/she did not do their work,” she says. “If you do choose to do the other person’s work, no one else will know, and you will grow resentful.”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By taking the advice of these workplace conflict experts, you can begin to solve any issues at the office, or be prepared for when they might occur. And with conflicts resolved, you will be more content and more productive.</a:t>
            </a:r>
          </a:p>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24</a:t>
            </a:fld>
            <a:endParaRPr lang="en-US"/>
          </a:p>
        </p:txBody>
      </p:sp>
    </p:spTree>
    <p:extLst>
      <p:ext uri="{BB962C8B-B14F-4D97-AF65-F5344CB8AC3E}">
        <p14:creationId xmlns:p14="http://schemas.microsoft.com/office/powerpoint/2010/main" val="2784975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You’ve tried these to resolve the conflict:</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 Exercise power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Yes, power is a way to solve conflict! However, this approach is best used sparingly or in situations where there are very high risks or dangers, such as staff safety. It begins with simply issuing a command to solve a conflict—and rests on the authority and confidence you wield in your position. If you’re curious to learn more about how power has been applied throughout history and today, read “</a:t>
            </a:r>
            <a:r>
              <a:rPr lang="en-US" sz="1200" u="none" strike="noStrike" kern="1200" dirty="0">
                <a:solidFill>
                  <a:schemeClr val="tx1"/>
                </a:solidFill>
                <a:effectLst/>
                <a:latin typeface="+mn-lt"/>
                <a:ea typeface="+mn-ea"/>
                <a:cs typeface="+mn-cs"/>
                <a:hlinkClick r:id="rId3"/>
              </a:rPr>
              <a:t>The 48 Laws of Power”</a:t>
            </a:r>
            <a:r>
              <a:rPr lang="en-US" sz="1200" kern="1200" dirty="0">
                <a:solidFill>
                  <a:schemeClr val="tx1"/>
                </a:solidFill>
                <a:effectLst/>
                <a:latin typeface="+mn-lt"/>
                <a:ea typeface="+mn-ea"/>
                <a:cs typeface="+mn-cs"/>
              </a:rPr>
              <a:t> by Robert Greene.</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 Withdraw/avoid</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“The supreme art of war is to subdue the enemy without fighting.”</a:t>
            </a:r>
            <a:r>
              <a:rPr lang="en-US" sz="1200" kern="1200" dirty="0">
                <a:solidFill>
                  <a:schemeClr val="tx1"/>
                </a:solidFill>
                <a:effectLst/>
                <a:latin typeface="+mn-lt"/>
                <a:ea typeface="+mn-ea"/>
                <a:cs typeface="+mn-cs"/>
              </a:rPr>
              <a:t> – Sun Tzu, </a:t>
            </a:r>
            <a:r>
              <a:rPr lang="en-US" sz="1200" i="1" u="none" strike="noStrike" kern="1200" dirty="0">
                <a:solidFill>
                  <a:schemeClr val="tx1"/>
                </a:solidFill>
                <a:effectLst/>
                <a:latin typeface="+mn-lt"/>
                <a:ea typeface="+mn-ea"/>
                <a:cs typeface="+mn-cs"/>
                <a:hlinkClick r:id="rId4"/>
              </a:rPr>
              <a:t>The Art of War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t>
            </a:r>
            <a:r>
              <a:rPr lang="en-US" sz="1200" u="none" strike="noStrike" kern="1200" dirty="0">
                <a:solidFill>
                  <a:schemeClr val="tx1"/>
                </a:solidFill>
                <a:effectLst/>
                <a:latin typeface="+mn-lt"/>
                <a:ea typeface="+mn-ea"/>
                <a:cs typeface="+mn-cs"/>
                <a:hlinkClick r:id="rId5"/>
              </a:rPr>
              <a:t>PMBOK Guide’s conflict management guidance</a:t>
            </a:r>
            <a:r>
              <a:rPr lang="en-US" sz="1200" kern="1200" dirty="0">
                <a:solidFill>
                  <a:schemeClr val="tx1"/>
                </a:solidFill>
                <a:effectLst/>
                <a:latin typeface="+mn-lt"/>
                <a:ea typeface="+mn-ea"/>
                <a:cs typeface="+mn-cs"/>
              </a:rPr>
              <a:t> includes “withdraw/avoid conflict management.” In my view, avoidance tends not to solve the problem very often. However, this approach is suggested for situations when you’ll have a better result by withdrawing in order to be better prepared. It’s also a great tactic for those prone to angry outbursts. Withdrawing or avoiding gives you time to calm down and think clearly about the problem.</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3. Compromise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Compromise is one of the most popular ways to solve conflicts on projects. Each party gets their interests satisfied to a degree if the compromise is successful.</a:t>
            </a:r>
          </a:p>
          <a:p>
            <a:r>
              <a:rPr lang="en-US" sz="1200" b="1" kern="1200" dirty="0">
                <a:solidFill>
                  <a:schemeClr val="tx1"/>
                </a:solidFill>
                <a:effectLst/>
                <a:latin typeface="+mn-lt"/>
                <a:ea typeface="+mn-ea"/>
                <a:cs typeface="+mn-cs"/>
              </a:rPr>
              <a:t>4. Call in the sponsor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Professionals know when to ask for help. And successful project management professionals are no different. If you truly feel the conflict is beyond your capability to solve, ask your project sponsor for help. Before any meeting, brief your sponsor on the situation and come prepared with at least two solutions of your own.</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25</a:t>
            </a:fld>
            <a:endParaRPr lang="en-US"/>
          </a:p>
        </p:txBody>
      </p:sp>
    </p:spTree>
    <p:extLst>
      <p:ext uri="{BB962C8B-B14F-4D97-AF65-F5344CB8AC3E}">
        <p14:creationId xmlns:p14="http://schemas.microsoft.com/office/powerpoint/2010/main" val="17712391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5. Concede the point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Much like power, appeasement can be misused as a conflict management technique. Appeasement is most effective in situations when conceding a point is inexpensive for you but beneficial to the other person or team. As you progress through a project, reflect on how often you use appeasement to solve conflict. Overuse of this technique can harm your reputation (and cause more work for you and your project team).</a:t>
            </a:r>
          </a:p>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26</a:t>
            </a:fld>
            <a:endParaRPr lang="en-US"/>
          </a:p>
        </p:txBody>
      </p:sp>
    </p:spTree>
    <p:extLst>
      <p:ext uri="{BB962C8B-B14F-4D97-AF65-F5344CB8AC3E}">
        <p14:creationId xmlns:p14="http://schemas.microsoft.com/office/powerpoint/2010/main" val="41238632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6. Solve the underlying problem, not the symptom</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 all conflicts are what they appear. When you’re presented with a conflict, take the time to thoroughly understand what is causing it. For example, instead of repeatedly solving conflicts over late delivery, you can look for a systematic cause (e.g., lack of training, poor communication, unclear expectations or goals).</a:t>
            </a:r>
          </a:p>
          <a:p>
            <a:r>
              <a:rPr lang="en-US" sz="1200" b="1" kern="1200" dirty="0">
                <a:solidFill>
                  <a:schemeClr val="tx1"/>
                </a:solidFill>
                <a:effectLst/>
                <a:latin typeface="+mn-lt"/>
                <a:ea typeface="+mn-ea"/>
                <a:cs typeface="+mn-cs"/>
              </a:rPr>
              <a:t>7. Delegate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the project manager, you have a great deal of work and responsibility to manage. By delegating conflict resolution to a trusted lieutenant, you give that person a chance to grow. Of course, </a:t>
            </a:r>
            <a:r>
              <a:rPr lang="en-US" sz="1200" u="none" strike="noStrike" kern="1200" dirty="0">
                <a:solidFill>
                  <a:schemeClr val="tx1"/>
                </a:solidFill>
                <a:effectLst/>
                <a:latin typeface="+mn-lt"/>
                <a:ea typeface="+mn-ea"/>
                <a:cs typeface="+mn-cs"/>
                <a:hlinkClick r:id="rId3"/>
              </a:rPr>
              <a:t>delegation</a:t>
            </a:r>
            <a:r>
              <a:rPr lang="en-US" sz="1200" kern="1200" dirty="0">
                <a:solidFill>
                  <a:schemeClr val="tx1"/>
                </a:solidFill>
                <a:effectLst/>
                <a:latin typeface="+mn-lt"/>
                <a:ea typeface="+mn-ea"/>
                <a:cs typeface="+mn-cs"/>
              </a:rPr>
              <a:t> does not eliminate your responsibility, so choose wisely.</a:t>
            </a:r>
          </a:p>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27</a:t>
            </a:fld>
            <a:endParaRPr lang="en-US"/>
          </a:p>
        </p:txBody>
      </p:sp>
    </p:spTree>
    <p:extLst>
      <p:ext uri="{BB962C8B-B14F-4D97-AF65-F5344CB8AC3E}">
        <p14:creationId xmlns:p14="http://schemas.microsoft.com/office/powerpoint/2010/main" val="35368859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pressure to deliver unique results on a short timeline adds to the pressure in the project management world. In fact, the </a:t>
            </a:r>
            <a:r>
              <a:rPr lang="en-US" sz="1200" u="none" strike="noStrike" kern="1200" dirty="0">
                <a:solidFill>
                  <a:schemeClr val="tx1"/>
                </a:solidFill>
                <a:effectLst/>
                <a:latin typeface="+mn-lt"/>
                <a:ea typeface="+mn-ea"/>
                <a:cs typeface="+mn-cs"/>
                <a:hlinkClick r:id="rId3"/>
              </a:rPr>
              <a:t>Project Management Book of Knowledge</a:t>
            </a:r>
            <a:r>
              <a:rPr lang="en-US" sz="1200" kern="1200" dirty="0">
                <a:solidFill>
                  <a:schemeClr val="tx1"/>
                </a:solidFill>
                <a:effectLst/>
                <a:latin typeface="+mn-lt"/>
                <a:ea typeface="+mn-ea"/>
                <a:cs typeface="+mn-cs"/>
              </a:rPr>
              <a:t> (PMBOK) states: “Managing conflict is one of the biggest challenges a project manager faces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2869989-EB00-4EE7-BCB5-25BDC5BB29F8}" type="slidenum">
              <a:rPr lang="en-US" smtClean="0"/>
              <a:t>28</a:t>
            </a:fld>
            <a:endParaRPr lang="en-US"/>
          </a:p>
        </p:txBody>
      </p:sp>
    </p:spTree>
    <p:extLst>
      <p:ext uri="{BB962C8B-B14F-4D97-AF65-F5344CB8AC3E}">
        <p14:creationId xmlns:p14="http://schemas.microsoft.com/office/powerpoint/2010/main" val="19438770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82869989-EB00-4EE7-BCB5-25BDC5BB29F8}" type="slidenum">
              <a:rPr lang="en-US" smtClean="0"/>
              <a:t>29</a:t>
            </a:fld>
            <a:endParaRPr lang="en-US"/>
          </a:p>
        </p:txBody>
      </p:sp>
    </p:spTree>
    <p:extLst>
      <p:ext uri="{BB962C8B-B14F-4D97-AF65-F5344CB8AC3E}">
        <p14:creationId xmlns:p14="http://schemas.microsoft.com/office/powerpoint/2010/main" val="3101991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phase of the project, scope creep is at it’s largest threat possibility. The project leader may say yes to seemingly “small” changes without thinking through the implications for the entire project.</a:t>
            </a:r>
          </a:p>
          <a:p>
            <a:endParaRPr lang="en-US" dirty="0"/>
          </a:p>
          <a:p>
            <a:r>
              <a:rPr lang="en-US" dirty="0"/>
              <a:t>It’s a common pattern that project managers and maybe human nature all around to be extremely careful in the initiate and planning and execute stages of a project. After the project is going along and you’ve been monitoring for a while </a:t>
            </a:r>
          </a:p>
        </p:txBody>
      </p:sp>
      <p:sp>
        <p:nvSpPr>
          <p:cNvPr id="4" name="Slide Number Placeholder 3"/>
          <p:cNvSpPr>
            <a:spLocks noGrp="1"/>
          </p:cNvSpPr>
          <p:nvPr>
            <p:ph type="sldNum" sz="quarter" idx="10"/>
          </p:nvPr>
        </p:nvSpPr>
        <p:spPr/>
        <p:txBody>
          <a:bodyPr/>
          <a:lstStyle/>
          <a:p>
            <a:fld id="{82869989-EB00-4EE7-BCB5-25BDC5BB29F8}" type="slidenum">
              <a:rPr lang="en-US" smtClean="0"/>
              <a:t>3</a:t>
            </a:fld>
            <a:endParaRPr lang="en-US"/>
          </a:p>
        </p:txBody>
      </p:sp>
    </p:spTree>
    <p:extLst>
      <p:ext uri="{BB962C8B-B14F-4D97-AF65-F5344CB8AC3E}">
        <p14:creationId xmlns:p14="http://schemas.microsoft.com/office/powerpoint/2010/main" val="19803039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82869989-EB00-4EE7-BCB5-25BDC5BB29F8}" type="slidenum">
              <a:rPr lang="en-US" smtClean="0"/>
              <a:t>30</a:t>
            </a:fld>
            <a:endParaRPr lang="en-US"/>
          </a:p>
        </p:txBody>
      </p:sp>
    </p:spTree>
    <p:extLst>
      <p:ext uri="{BB962C8B-B14F-4D97-AF65-F5344CB8AC3E}">
        <p14:creationId xmlns:p14="http://schemas.microsoft.com/office/powerpoint/2010/main" val="2319134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4</a:t>
            </a:fld>
            <a:endParaRPr lang="en-US"/>
          </a:p>
        </p:txBody>
      </p:sp>
    </p:spTree>
    <p:extLst>
      <p:ext uri="{BB962C8B-B14F-4D97-AF65-F5344CB8AC3E}">
        <p14:creationId xmlns:p14="http://schemas.microsoft.com/office/powerpoint/2010/main" val="2953083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Changes to projects that have already been executed are caused by a wide variety of circumstances and situations. Here are 6 classic ones:</a:t>
            </a:r>
          </a:p>
        </p:txBody>
      </p:sp>
      <p:sp>
        <p:nvSpPr>
          <p:cNvPr id="4" name="Slide Number Placeholder 3"/>
          <p:cNvSpPr>
            <a:spLocks noGrp="1"/>
          </p:cNvSpPr>
          <p:nvPr>
            <p:ph type="sldNum" sz="quarter" idx="10"/>
          </p:nvPr>
        </p:nvSpPr>
        <p:spPr/>
        <p:txBody>
          <a:bodyPr/>
          <a:lstStyle/>
          <a:p>
            <a:fld id="{82869989-EB00-4EE7-BCB5-25BDC5BB29F8}" type="slidenum">
              <a:rPr lang="en-US" smtClean="0"/>
              <a:t>5</a:t>
            </a:fld>
            <a:endParaRPr lang="en-US"/>
          </a:p>
        </p:txBody>
      </p:sp>
    </p:spTree>
    <p:extLst>
      <p:ext uri="{BB962C8B-B14F-4D97-AF65-F5344CB8AC3E}">
        <p14:creationId xmlns:p14="http://schemas.microsoft.com/office/powerpoint/2010/main" val="2110184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t"/>
            <a:r>
              <a:rPr lang="en-US" dirty="0"/>
              <a:t>Lack of clarity and depth to the original specification document.</a:t>
            </a:r>
          </a:p>
          <a:p>
            <a:pPr lvl="0" fontAlgn="t"/>
            <a:r>
              <a:rPr lang="en-US" dirty="0"/>
              <a:t>Allowing direct [unmanaged] contact between client and team participants.</a:t>
            </a:r>
          </a:p>
          <a:p>
            <a:pPr lvl="0" fontAlgn="t"/>
            <a:r>
              <a:rPr lang="en-US" dirty="0"/>
              <a:t>Customers trying to get extra work “on the cheap.”</a:t>
            </a:r>
          </a:p>
          <a:p>
            <a:pPr lvl="0" fontAlgn="t"/>
            <a:r>
              <a:rPr lang="en-US" dirty="0"/>
              <a:t>Beginning design and development of something before a thorough requirements analysis and cost-benefit analysis has been done.</a:t>
            </a:r>
          </a:p>
          <a:p>
            <a:pPr lvl="0" fontAlgn="t"/>
            <a:r>
              <a:rPr lang="en-US" dirty="0"/>
              <a:t>Scope creep “where you do it to yourself” because of lack of foresight and planning.</a:t>
            </a:r>
          </a:p>
          <a:p>
            <a:pPr lvl="0" fontAlgn="t"/>
            <a:r>
              <a:rPr lang="en-US" dirty="0"/>
              <a:t>Poorly defined initial requirements.</a:t>
            </a:r>
          </a:p>
          <a:p>
            <a:pPr lvl="0" fontAlgn="t"/>
            <a:r>
              <a:rPr lang="en-US" dirty="0"/>
              <a:t>“Management promises the sun and the moon, and breaks the backs of the developers to give them just that in impossibly tight time frames.”</a:t>
            </a:r>
          </a:p>
          <a:p>
            <a:pPr lvl="0" fontAlgn="t"/>
            <a:r>
              <a:rPr lang="en-US" dirty="0"/>
              <a:t>It is impossible to control scope creep, so always work on the highest-priority features</a:t>
            </a:r>
          </a:p>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6</a:t>
            </a:fld>
            <a:endParaRPr lang="en-US"/>
          </a:p>
        </p:txBody>
      </p:sp>
    </p:spTree>
    <p:extLst>
      <p:ext uri="{BB962C8B-B14F-4D97-AF65-F5344CB8AC3E}">
        <p14:creationId xmlns:p14="http://schemas.microsoft.com/office/powerpoint/2010/main" val="2907405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the Denver International Airport for example. The initial budget for the new airport was $1.2B and with 3 years to complete.</a:t>
            </a:r>
          </a:p>
          <a:p>
            <a:r>
              <a:rPr lang="en-US" dirty="0"/>
              <a:t>It ended up being $5B after 6 years and the baggage handling equipment still didn’t work!</a:t>
            </a:r>
          </a:p>
          <a:p>
            <a:endParaRPr lang="en-US" dirty="0"/>
          </a:p>
          <a:p>
            <a:r>
              <a:rPr lang="en-US" dirty="0"/>
              <a:t>Sometimes it’s better to reassess the project when scope creep begins early, </a:t>
            </a:r>
            <a:r>
              <a:rPr lang="en-US" dirty="0" err="1"/>
              <a:t>replan</a:t>
            </a:r>
            <a:r>
              <a:rPr lang="en-US" dirty="0"/>
              <a:t> it, and re-execute it as a new project with all of the costs and scheduling information in place. Of course, this delays the project, BUT at least it’s controlled delay rather than a mystery for the entire life cycle of the project.</a:t>
            </a:r>
          </a:p>
        </p:txBody>
      </p:sp>
      <p:sp>
        <p:nvSpPr>
          <p:cNvPr id="4" name="Slide Number Placeholder 3"/>
          <p:cNvSpPr>
            <a:spLocks noGrp="1"/>
          </p:cNvSpPr>
          <p:nvPr>
            <p:ph type="sldNum" sz="quarter" idx="10"/>
          </p:nvPr>
        </p:nvSpPr>
        <p:spPr/>
        <p:txBody>
          <a:bodyPr/>
          <a:lstStyle/>
          <a:p>
            <a:fld id="{82869989-EB00-4EE7-BCB5-25BDC5BB29F8}" type="slidenum">
              <a:rPr lang="en-US" smtClean="0"/>
              <a:t>7</a:t>
            </a:fld>
            <a:endParaRPr lang="en-US"/>
          </a:p>
        </p:txBody>
      </p:sp>
    </p:spTree>
    <p:extLst>
      <p:ext uri="{BB962C8B-B14F-4D97-AF65-F5344CB8AC3E}">
        <p14:creationId xmlns:p14="http://schemas.microsoft.com/office/powerpoint/2010/main" val="4055632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t"/>
            <a:r>
              <a:rPr lang="en-US" sz="1200" kern="1200" dirty="0">
                <a:solidFill>
                  <a:schemeClr val="tx1"/>
                </a:solidFill>
                <a:effectLst/>
                <a:latin typeface="+mn-lt"/>
                <a:ea typeface="+mn-ea"/>
                <a:cs typeface="+mn-cs"/>
              </a:rPr>
              <a:t>Here are some recommendations from project managers who have barely survived projects with Scope Creep:</a:t>
            </a:r>
          </a:p>
          <a:p>
            <a:pPr lvl="0" fontAlgn="t"/>
            <a:r>
              <a:rPr lang="en-US" sz="1200" kern="1200" dirty="0">
                <a:solidFill>
                  <a:schemeClr val="tx1"/>
                </a:solidFill>
                <a:effectLst/>
                <a:latin typeface="+mn-lt"/>
                <a:ea typeface="+mn-ea"/>
                <a:cs typeface="+mn-cs"/>
              </a:rPr>
              <a:t>The project manager needs to educate sponsors to break large projects into shorter subprojects and to focus on tight deliverables. The shorter the time span of a project and the less complex the task,  the less time and opportunity there is for scope creep to occur. </a:t>
            </a:r>
          </a:p>
          <a:p>
            <a:pPr lvl="0" fontAlgn="t"/>
            <a:endParaRPr lang="en-US" sz="1050" kern="1200" dirty="0">
              <a:solidFill>
                <a:schemeClr val="tx1"/>
              </a:solidFill>
              <a:effectLst/>
              <a:latin typeface="+mn-lt"/>
              <a:ea typeface="+mn-ea"/>
              <a:cs typeface="+mn-cs"/>
            </a:endParaRPr>
          </a:p>
          <a:p>
            <a:pPr lvl="0" fontAlgn="t"/>
            <a:r>
              <a:rPr lang="en-US" sz="1200" kern="1200" dirty="0">
                <a:solidFill>
                  <a:schemeClr val="tx1"/>
                </a:solidFill>
                <a:effectLst/>
                <a:latin typeface="+mn-lt"/>
                <a:ea typeface="+mn-ea"/>
                <a:cs typeface="+mn-cs"/>
              </a:rPr>
              <a:t>When creating the Work Breakdown Structure and schedule, again, decompose projects into smaller subprojects. </a:t>
            </a:r>
            <a:endParaRPr lang="en-US" sz="1050" kern="1200" dirty="0">
              <a:solidFill>
                <a:schemeClr val="tx1"/>
              </a:solidFill>
              <a:effectLst/>
              <a:latin typeface="+mn-lt"/>
              <a:ea typeface="+mn-ea"/>
              <a:cs typeface="+mn-cs"/>
            </a:endParaRPr>
          </a:p>
          <a:p>
            <a:pPr lvl="0" fontAlgn="t"/>
            <a:r>
              <a:rPr lang="en-US" sz="1200" kern="1200" dirty="0">
                <a:solidFill>
                  <a:schemeClr val="tx1"/>
                </a:solidFill>
                <a:effectLst/>
                <a:latin typeface="+mn-lt"/>
                <a:ea typeface="+mn-ea"/>
                <a:cs typeface="+mn-cs"/>
              </a:rPr>
              <a:t>As subprojects and phases of longer projects finish, formally close them out, conduct lessons learned sessions, and celebrate. This main helps maintain momentum and reinforces the results and benefits achieved. It also keeps sponsors and other stakeholders engaged.</a:t>
            </a:r>
          </a:p>
          <a:p>
            <a:pPr lvl="0" fontAlgn="t"/>
            <a:endParaRPr lang="en-US" sz="1200" kern="1200" dirty="0">
              <a:solidFill>
                <a:schemeClr val="tx1"/>
              </a:solidFill>
              <a:effectLst/>
              <a:latin typeface="+mn-lt"/>
              <a:ea typeface="+mn-ea"/>
              <a:cs typeface="+mn-cs"/>
            </a:endParaRPr>
          </a:p>
          <a:p>
            <a:pPr lvl="0" fontAlgn="t"/>
            <a:endParaRPr lang="en-US" sz="1050" kern="1200" dirty="0">
              <a:solidFill>
                <a:schemeClr val="tx1"/>
              </a:solidFill>
              <a:effectLst/>
              <a:latin typeface="+mn-lt"/>
              <a:ea typeface="+mn-ea"/>
              <a:cs typeface="+mn-cs"/>
            </a:endParaRPr>
          </a:p>
          <a:p>
            <a:pPr fontAlgn="t"/>
            <a:endParaRPr lang="en-US" sz="1050" b="1" kern="1200" dirty="0">
              <a:solidFill>
                <a:schemeClr val="tx1"/>
              </a:solidFill>
              <a:effectLst/>
              <a:latin typeface="+mn-lt"/>
              <a:ea typeface="+mn-ea"/>
              <a:cs typeface="+mn-cs"/>
            </a:endParaRPr>
          </a:p>
          <a:p>
            <a:pPr fontAlgn="t"/>
            <a:endParaRPr lang="en-US" sz="1050" b="1" kern="1200" dirty="0">
              <a:solidFill>
                <a:schemeClr val="tx1"/>
              </a:solidFill>
              <a:effectLst/>
              <a:latin typeface="+mn-lt"/>
              <a:ea typeface="+mn-ea"/>
              <a:cs typeface="+mn-cs"/>
            </a:endParaRPr>
          </a:p>
          <a:p>
            <a:pPr fontAlgn="t"/>
            <a:r>
              <a:rPr lang="en-US" sz="1200" b="1" kern="1200" dirty="0">
                <a:solidFill>
                  <a:schemeClr val="tx1"/>
                </a:solidFill>
                <a:effectLst/>
                <a:latin typeface="+mn-lt"/>
                <a:ea typeface="+mn-ea"/>
                <a:cs typeface="+mn-cs"/>
              </a:rPr>
              <a:t>Summary:</a:t>
            </a:r>
            <a:r>
              <a:rPr lang="en-US" sz="1200" kern="1200" dirty="0">
                <a:solidFill>
                  <a:schemeClr val="tx1"/>
                </a:solidFill>
                <a:effectLst/>
                <a:latin typeface="+mn-lt"/>
                <a:ea typeface="+mn-ea"/>
                <a:cs typeface="+mn-cs"/>
              </a:rPr>
              <a:t> Longer projects don't directly cause scope creep. They open the door wider to it when the other components we have addressed in this paper are missing—namely:</a:t>
            </a:r>
            <a:endParaRPr lang="en-US" sz="1050" kern="1200" dirty="0">
              <a:solidFill>
                <a:schemeClr val="tx1"/>
              </a:solidFill>
              <a:effectLst/>
              <a:latin typeface="+mn-lt"/>
              <a:ea typeface="+mn-ea"/>
              <a:cs typeface="+mn-cs"/>
            </a:endParaRPr>
          </a:p>
          <a:p>
            <a:pPr lvl="0" fontAlgn="t"/>
            <a:r>
              <a:rPr lang="en-US" sz="1200" kern="1200" dirty="0">
                <a:solidFill>
                  <a:schemeClr val="tx1"/>
                </a:solidFill>
                <a:effectLst/>
                <a:latin typeface="+mn-lt"/>
                <a:ea typeface="+mn-ea"/>
                <a:cs typeface="+mn-cs"/>
              </a:rPr>
              <a:t>When they do not have a firm initial scope,</a:t>
            </a:r>
            <a:endParaRPr lang="en-US" sz="1050" kern="1200" dirty="0">
              <a:solidFill>
                <a:schemeClr val="tx1"/>
              </a:solidFill>
              <a:effectLst/>
              <a:latin typeface="+mn-lt"/>
              <a:ea typeface="+mn-ea"/>
              <a:cs typeface="+mn-cs"/>
            </a:endParaRPr>
          </a:p>
          <a:p>
            <a:pPr lvl="0" fontAlgn="t"/>
            <a:r>
              <a:rPr lang="en-US" sz="1200" kern="1200" dirty="0">
                <a:solidFill>
                  <a:schemeClr val="tx1"/>
                </a:solidFill>
                <a:effectLst/>
                <a:latin typeface="+mn-lt"/>
                <a:ea typeface="+mn-ea"/>
                <a:cs typeface="+mn-cs"/>
              </a:rPr>
              <a:t>When they do not have a requirements management process,</a:t>
            </a:r>
            <a:endParaRPr lang="en-US" sz="1050" kern="1200" dirty="0">
              <a:solidFill>
                <a:schemeClr val="tx1"/>
              </a:solidFill>
              <a:effectLst/>
              <a:latin typeface="+mn-lt"/>
              <a:ea typeface="+mn-ea"/>
              <a:cs typeface="+mn-cs"/>
            </a:endParaRPr>
          </a:p>
          <a:p>
            <a:pPr lvl="0" fontAlgn="t"/>
            <a:r>
              <a:rPr lang="en-US" sz="1200" kern="1200" dirty="0">
                <a:solidFill>
                  <a:schemeClr val="tx1"/>
                </a:solidFill>
                <a:effectLst/>
                <a:latin typeface="+mn-lt"/>
                <a:ea typeface="+mn-ea"/>
                <a:cs typeface="+mn-cs"/>
              </a:rPr>
              <a:t>When the requirements collection process is inconsistent</a:t>
            </a:r>
            <a:endParaRPr lang="en-US" sz="1050" kern="1200" dirty="0">
              <a:solidFill>
                <a:schemeClr val="tx1"/>
              </a:solidFill>
              <a:effectLst/>
              <a:latin typeface="+mn-lt"/>
              <a:ea typeface="+mn-ea"/>
              <a:cs typeface="+mn-cs"/>
            </a:endParaRPr>
          </a:p>
          <a:p>
            <a:pPr lvl="0" fontAlgn="t"/>
            <a:r>
              <a:rPr lang="en-US" sz="1200" kern="1200" dirty="0">
                <a:solidFill>
                  <a:schemeClr val="tx1"/>
                </a:solidFill>
                <a:effectLst/>
                <a:latin typeface="+mn-lt"/>
                <a:ea typeface="+mn-ea"/>
                <a:cs typeface="+mn-cs"/>
              </a:rPr>
              <a:t>When sponsors or stakeholders are not engaged</a:t>
            </a:r>
            <a:endParaRPr lang="en-US" sz="1050" kern="1200" dirty="0">
              <a:solidFill>
                <a:schemeClr val="tx1"/>
              </a:solidFill>
              <a:effectLst/>
              <a:latin typeface="+mn-lt"/>
              <a:ea typeface="+mn-ea"/>
              <a:cs typeface="+mn-cs"/>
            </a:endParaRPr>
          </a:p>
          <a:p>
            <a:pPr fontAlgn="t"/>
            <a:r>
              <a:rPr lang="en-US" sz="1200" b="1" kern="1200" dirty="0">
                <a:solidFill>
                  <a:schemeClr val="tx1"/>
                </a:solidFill>
                <a:effectLst/>
                <a:latin typeface="+mn-lt"/>
                <a:ea typeface="+mn-ea"/>
                <a:cs typeface="+mn-cs"/>
              </a:rPr>
              <a:t>Summary</a:t>
            </a:r>
            <a:endParaRPr lang="en-US" sz="800" kern="1200" dirty="0">
              <a:solidFill>
                <a:schemeClr val="tx1"/>
              </a:solidFill>
              <a:effectLst/>
              <a:latin typeface="+mn-lt"/>
              <a:ea typeface="+mn-ea"/>
              <a:cs typeface="+mn-cs"/>
            </a:endParaRPr>
          </a:p>
          <a:p>
            <a:pPr fontAlgn="t"/>
            <a:r>
              <a:rPr lang="en-US" sz="1200" kern="1200" dirty="0">
                <a:solidFill>
                  <a:schemeClr val="tx1"/>
                </a:solidFill>
                <a:effectLst/>
                <a:latin typeface="+mn-lt"/>
                <a:ea typeface="+mn-ea"/>
                <a:cs typeface="+mn-cs"/>
              </a:rPr>
              <a:t>Scope creep is dreaded in projects, and may occur for a multitude of reasons. Most of these reasons pertain to the fact that projects bring change, an unpredictable occurrence. Scope creep is not inevitable, though. Here is a summary of the top five causes of scope creep and a recap of what to do about each of them.</a:t>
            </a:r>
            <a:endParaRPr lang="en-US" sz="1050" kern="1200" dirty="0">
              <a:solidFill>
                <a:schemeClr val="tx1"/>
              </a:solidFill>
              <a:effectLst/>
              <a:latin typeface="+mn-lt"/>
              <a:ea typeface="+mn-ea"/>
              <a:cs typeface="+mn-cs"/>
            </a:endParaRPr>
          </a:p>
          <a:p>
            <a:pPr lvl="0" fontAlgn="t"/>
            <a:r>
              <a:rPr lang="en-US" sz="1200" b="1" kern="1200" dirty="0">
                <a:solidFill>
                  <a:schemeClr val="tx1"/>
                </a:solidFill>
                <a:effectLst/>
                <a:latin typeface="+mn-lt"/>
                <a:ea typeface="+mn-ea"/>
                <a:cs typeface="+mn-cs"/>
              </a:rPr>
              <a:t>Ambiguous Scope Definition</a:t>
            </a:r>
            <a:endParaRPr lang="en-US" sz="1050" kern="1200" dirty="0">
              <a:solidFill>
                <a:schemeClr val="tx1"/>
              </a:solidFill>
              <a:effectLst/>
              <a:latin typeface="+mn-lt"/>
              <a:ea typeface="+mn-ea"/>
              <a:cs typeface="+mn-cs"/>
            </a:endParaRPr>
          </a:p>
          <a:p>
            <a:pPr fontAlgn="t"/>
            <a:r>
              <a:rPr lang="en-US" sz="1200" kern="1200" dirty="0">
                <a:solidFill>
                  <a:schemeClr val="tx1"/>
                </a:solidFill>
                <a:effectLst/>
                <a:latin typeface="+mn-lt"/>
                <a:ea typeface="+mn-ea"/>
                <a:cs typeface="+mn-cs"/>
              </a:rPr>
              <a:t>Solutions:</a:t>
            </a:r>
            <a:endParaRPr lang="en-US" sz="1050" kern="1200" dirty="0">
              <a:solidFill>
                <a:schemeClr val="tx1"/>
              </a:solidFill>
              <a:effectLst/>
              <a:latin typeface="+mn-lt"/>
              <a:ea typeface="+mn-ea"/>
              <a:cs typeface="+mn-cs"/>
            </a:endParaRPr>
          </a:p>
          <a:p>
            <a:pPr lvl="1" fontAlgn="t"/>
            <a:r>
              <a:rPr lang="en-US" sz="1200" kern="1200" dirty="0">
                <a:solidFill>
                  <a:schemeClr val="tx1"/>
                </a:solidFill>
                <a:effectLst/>
                <a:latin typeface="+mn-lt"/>
                <a:ea typeface="+mn-ea"/>
                <a:cs typeface="+mn-cs"/>
              </a:rPr>
              <a:t>Sponsors: Develop charters with specific product features</a:t>
            </a:r>
            <a:endParaRPr lang="en-US" sz="1050" kern="1200" dirty="0">
              <a:solidFill>
                <a:schemeClr val="tx1"/>
              </a:solidFill>
              <a:effectLst/>
              <a:latin typeface="+mn-lt"/>
              <a:ea typeface="+mn-ea"/>
              <a:cs typeface="+mn-cs"/>
            </a:endParaRPr>
          </a:p>
          <a:p>
            <a:pPr lvl="1" fontAlgn="t"/>
            <a:r>
              <a:rPr lang="en-US" sz="1200" kern="1200" dirty="0">
                <a:solidFill>
                  <a:schemeClr val="tx1"/>
                </a:solidFill>
                <a:effectLst/>
                <a:latin typeface="+mn-lt"/>
                <a:ea typeface="+mn-ea"/>
                <a:cs typeface="+mn-cs"/>
              </a:rPr>
              <a:t>Project managers: Create tight scope statements, with features in and out of scope</a:t>
            </a:r>
            <a:endParaRPr lang="en-US" sz="1050" kern="1200" dirty="0">
              <a:solidFill>
                <a:schemeClr val="tx1"/>
              </a:solidFill>
              <a:effectLst/>
              <a:latin typeface="+mn-lt"/>
              <a:ea typeface="+mn-ea"/>
              <a:cs typeface="+mn-cs"/>
            </a:endParaRPr>
          </a:p>
          <a:p>
            <a:pPr lvl="1" fontAlgn="t"/>
            <a:r>
              <a:rPr lang="en-US" sz="1200" kern="1200" dirty="0">
                <a:solidFill>
                  <a:schemeClr val="tx1"/>
                </a:solidFill>
                <a:effectLst/>
                <a:latin typeface="+mn-lt"/>
                <a:ea typeface="+mn-ea"/>
                <a:cs typeface="+mn-cs"/>
              </a:rPr>
              <a:t>Project managers: Decompose deliverables into work packages, using a WBS</a:t>
            </a:r>
            <a:endParaRPr lang="en-US" sz="1050" kern="1200" dirty="0">
              <a:solidFill>
                <a:schemeClr val="tx1"/>
              </a:solidFill>
              <a:effectLst/>
              <a:latin typeface="+mn-lt"/>
              <a:ea typeface="+mn-ea"/>
              <a:cs typeface="+mn-cs"/>
            </a:endParaRPr>
          </a:p>
          <a:p>
            <a:pPr lvl="1" fontAlgn="t"/>
            <a:r>
              <a:rPr lang="en-US" sz="1200" kern="1200" dirty="0">
                <a:solidFill>
                  <a:schemeClr val="tx1"/>
                </a:solidFill>
                <a:effectLst/>
                <a:latin typeface="+mn-lt"/>
                <a:ea typeface="+mn-ea"/>
                <a:cs typeface="+mn-cs"/>
              </a:rPr>
              <a:t>Business analysts: Create scope models to align project team's mental models</a:t>
            </a:r>
            <a:endParaRPr lang="en-US" sz="1050" kern="1200" dirty="0">
              <a:solidFill>
                <a:schemeClr val="tx1"/>
              </a:solidFill>
              <a:effectLst/>
              <a:latin typeface="+mn-lt"/>
              <a:ea typeface="+mn-ea"/>
              <a:cs typeface="+mn-cs"/>
            </a:endParaRPr>
          </a:p>
          <a:p>
            <a:pPr lvl="1" fontAlgn="t"/>
            <a:r>
              <a:rPr lang="en-US" sz="1200" kern="1200" dirty="0">
                <a:solidFill>
                  <a:schemeClr val="tx1"/>
                </a:solidFill>
                <a:effectLst/>
                <a:latin typeface="+mn-lt"/>
                <a:ea typeface="+mn-ea"/>
                <a:cs typeface="+mn-cs"/>
              </a:rPr>
              <a:t>Business analysts: Define detailed and complete requirements</a:t>
            </a:r>
            <a:endParaRPr lang="en-US" sz="1050" kern="1200" dirty="0">
              <a:solidFill>
                <a:schemeClr val="tx1"/>
              </a:solidFill>
              <a:effectLst/>
              <a:latin typeface="+mn-lt"/>
              <a:ea typeface="+mn-ea"/>
              <a:cs typeface="+mn-cs"/>
            </a:endParaRPr>
          </a:p>
          <a:p>
            <a:pPr lvl="0" fontAlgn="t"/>
            <a:r>
              <a:rPr lang="en-US" sz="1200" b="1" kern="1200" dirty="0">
                <a:solidFill>
                  <a:schemeClr val="tx1"/>
                </a:solidFill>
                <a:effectLst/>
                <a:latin typeface="+mn-lt"/>
                <a:ea typeface="+mn-ea"/>
                <a:cs typeface="+mn-cs"/>
              </a:rPr>
              <a:t>Scope and Requirements Not Managed</a:t>
            </a:r>
            <a:endParaRPr lang="en-US" sz="1050" kern="1200" dirty="0">
              <a:solidFill>
                <a:schemeClr val="tx1"/>
              </a:solidFill>
              <a:effectLst/>
              <a:latin typeface="+mn-lt"/>
              <a:ea typeface="+mn-ea"/>
              <a:cs typeface="+mn-cs"/>
            </a:endParaRPr>
          </a:p>
          <a:p>
            <a:pPr fontAlgn="t"/>
            <a:r>
              <a:rPr lang="en-US" sz="1200" kern="1200" dirty="0">
                <a:solidFill>
                  <a:schemeClr val="tx1"/>
                </a:solidFill>
                <a:effectLst/>
                <a:latin typeface="+mn-lt"/>
                <a:ea typeface="+mn-ea"/>
                <a:cs typeface="+mn-cs"/>
              </a:rPr>
              <a:t>Solutions:</a:t>
            </a:r>
            <a:endParaRPr lang="en-US" sz="1050" kern="1200" dirty="0">
              <a:solidFill>
                <a:schemeClr val="tx1"/>
              </a:solidFill>
              <a:effectLst/>
              <a:latin typeface="+mn-lt"/>
              <a:ea typeface="+mn-ea"/>
              <a:cs typeface="+mn-cs"/>
            </a:endParaRPr>
          </a:p>
          <a:p>
            <a:pPr lvl="1" fontAlgn="t"/>
            <a:r>
              <a:rPr lang="en-US" sz="1200" kern="1200" dirty="0">
                <a:solidFill>
                  <a:schemeClr val="tx1"/>
                </a:solidFill>
                <a:effectLst/>
                <a:latin typeface="+mn-lt"/>
                <a:ea typeface="+mn-ea"/>
                <a:cs typeface="+mn-cs"/>
              </a:rPr>
              <a:t>Project managers: Include a change management process in the scope management plan and follow them both</a:t>
            </a:r>
            <a:endParaRPr lang="en-US" sz="1050" kern="1200" dirty="0">
              <a:solidFill>
                <a:schemeClr val="tx1"/>
              </a:solidFill>
              <a:effectLst/>
              <a:latin typeface="+mn-lt"/>
              <a:ea typeface="+mn-ea"/>
              <a:cs typeface="+mn-cs"/>
            </a:endParaRPr>
          </a:p>
          <a:p>
            <a:pPr lvl="1" fontAlgn="t"/>
            <a:r>
              <a:rPr lang="en-US" sz="1200" kern="1200" dirty="0">
                <a:solidFill>
                  <a:schemeClr val="tx1"/>
                </a:solidFill>
                <a:effectLst/>
                <a:latin typeface="+mn-lt"/>
                <a:ea typeface="+mn-ea"/>
                <a:cs typeface="+mn-cs"/>
              </a:rPr>
              <a:t>Business analysts: Create a requirements management plan to be included in the overall scope management plan and follow it, including the use of requirements traceability.</a:t>
            </a:r>
            <a:endParaRPr lang="en-US" sz="1050" kern="1200" dirty="0">
              <a:solidFill>
                <a:schemeClr val="tx1"/>
              </a:solidFill>
              <a:effectLst/>
              <a:latin typeface="+mn-lt"/>
              <a:ea typeface="+mn-ea"/>
              <a:cs typeface="+mn-cs"/>
            </a:endParaRPr>
          </a:p>
          <a:p>
            <a:pPr lvl="1" fontAlgn="t"/>
            <a:r>
              <a:rPr lang="en-US" sz="1200" kern="1200" dirty="0">
                <a:solidFill>
                  <a:schemeClr val="tx1"/>
                </a:solidFill>
                <a:effectLst/>
                <a:latin typeface="+mn-lt"/>
                <a:ea typeface="+mn-ea"/>
                <a:cs typeface="+mn-cs"/>
              </a:rPr>
              <a:t>Both: Formally communicate, review, and get all requirements approved; use traceability to manage the process.</a:t>
            </a:r>
            <a:endParaRPr lang="en-US" sz="1050" kern="1200" dirty="0">
              <a:solidFill>
                <a:schemeClr val="tx1"/>
              </a:solidFill>
              <a:effectLst/>
              <a:latin typeface="+mn-lt"/>
              <a:ea typeface="+mn-ea"/>
              <a:cs typeface="+mn-cs"/>
            </a:endParaRPr>
          </a:p>
          <a:p>
            <a:pPr lvl="0" fontAlgn="t"/>
            <a:r>
              <a:rPr lang="en-US" sz="1200" b="1" kern="1200" dirty="0">
                <a:solidFill>
                  <a:schemeClr val="tx1"/>
                </a:solidFill>
                <a:effectLst/>
                <a:latin typeface="+mn-lt"/>
                <a:ea typeface="+mn-ea"/>
                <a:cs typeface="+mn-cs"/>
              </a:rPr>
              <a:t>Inconsistent Process for Collecting Product Requirements</a:t>
            </a:r>
            <a:endParaRPr lang="en-US" sz="1050" kern="1200" dirty="0">
              <a:solidFill>
                <a:schemeClr val="tx1"/>
              </a:solidFill>
              <a:effectLst/>
              <a:latin typeface="+mn-lt"/>
              <a:ea typeface="+mn-ea"/>
              <a:cs typeface="+mn-cs"/>
            </a:endParaRPr>
          </a:p>
          <a:p>
            <a:pPr fontAlgn="t"/>
            <a:r>
              <a:rPr lang="en-US" sz="1200" kern="1200" dirty="0">
                <a:solidFill>
                  <a:schemeClr val="tx1"/>
                </a:solidFill>
                <a:effectLst/>
                <a:latin typeface="+mn-lt"/>
                <a:ea typeface="+mn-ea"/>
                <a:cs typeface="+mn-cs"/>
              </a:rPr>
              <a:t>Solutions:</a:t>
            </a:r>
            <a:endParaRPr lang="en-US" sz="1050" kern="1200" dirty="0">
              <a:solidFill>
                <a:schemeClr val="tx1"/>
              </a:solidFill>
              <a:effectLst/>
              <a:latin typeface="+mn-lt"/>
              <a:ea typeface="+mn-ea"/>
              <a:cs typeface="+mn-cs"/>
            </a:endParaRPr>
          </a:p>
          <a:p>
            <a:pPr lvl="1" fontAlgn="t"/>
            <a:r>
              <a:rPr lang="en-US" sz="1200" kern="1200" dirty="0">
                <a:solidFill>
                  <a:schemeClr val="tx1"/>
                </a:solidFill>
                <a:effectLst/>
                <a:latin typeface="+mn-lt"/>
                <a:ea typeface="+mn-ea"/>
                <a:cs typeface="+mn-cs"/>
              </a:rPr>
              <a:t>Both: Define requirements processes related to scope, analysis, prioritization, traceability, and new requests</a:t>
            </a:r>
            <a:endParaRPr lang="en-US" sz="1050" kern="1200" dirty="0">
              <a:solidFill>
                <a:schemeClr val="tx1"/>
              </a:solidFill>
              <a:effectLst/>
              <a:latin typeface="+mn-lt"/>
              <a:ea typeface="+mn-ea"/>
              <a:cs typeface="+mn-cs"/>
            </a:endParaRPr>
          </a:p>
          <a:p>
            <a:pPr lvl="1" fontAlgn="t"/>
            <a:r>
              <a:rPr lang="en-US" sz="1200" kern="1200" dirty="0">
                <a:solidFill>
                  <a:schemeClr val="tx1"/>
                </a:solidFill>
                <a:effectLst/>
                <a:latin typeface="+mn-lt"/>
                <a:ea typeface="+mn-ea"/>
                <a:cs typeface="+mn-cs"/>
              </a:rPr>
              <a:t>Business analysts: Use context diagrams to clarify scope/stakeholders early (e.g., SIPOCs, Context Diagrams); add detail in layers as appropriate</a:t>
            </a:r>
            <a:endParaRPr lang="en-US" sz="1050" kern="1200" dirty="0">
              <a:solidFill>
                <a:schemeClr val="tx1"/>
              </a:solidFill>
              <a:effectLst/>
              <a:latin typeface="+mn-lt"/>
              <a:ea typeface="+mn-ea"/>
              <a:cs typeface="+mn-cs"/>
            </a:endParaRPr>
          </a:p>
          <a:p>
            <a:pPr lvl="1" fontAlgn="t"/>
            <a:r>
              <a:rPr lang="en-US" sz="1200" kern="1200" dirty="0">
                <a:solidFill>
                  <a:schemeClr val="tx1"/>
                </a:solidFill>
                <a:effectLst/>
                <a:latin typeface="+mn-lt"/>
                <a:ea typeface="+mn-ea"/>
                <a:cs typeface="+mn-cs"/>
              </a:rPr>
              <a:t>Both: Define scope and requirements iteratively in “layers” throughout requirements analysis</a:t>
            </a:r>
            <a:endParaRPr lang="en-US" sz="1050" kern="1200" dirty="0">
              <a:solidFill>
                <a:schemeClr val="tx1"/>
              </a:solidFill>
              <a:effectLst/>
              <a:latin typeface="+mn-lt"/>
              <a:ea typeface="+mn-ea"/>
              <a:cs typeface="+mn-cs"/>
            </a:endParaRPr>
          </a:p>
          <a:p>
            <a:pPr lvl="0" fontAlgn="t"/>
            <a:r>
              <a:rPr lang="en-US" sz="1200" b="1" kern="1200" dirty="0">
                <a:solidFill>
                  <a:schemeClr val="tx1"/>
                </a:solidFill>
                <a:effectLst/>
                <a:latin typeface="+mn-lt"/>
                <a:ea typeface="+mn-ea"/>
                <a:cs typeface="+mn-cs"/>
              </a:rPr>
              <a:t>Lack of Sponsorship and Stakeholder Involvement</a:t>
            </a:r>
            <a:endParaRPr lang="en-US" sz="1050" kern="1200" dirty="0">
              <a:solidFill>
                <a:schemeClr val="tx1"/>
              </a:solidFill>
              <a:effectLst/>
              <a:latin typeface="+mn-lt"/>
              <a:ea typeface="+mn-ea"/>
              <a:cs typeface="+mn-cs"/>
            </a:endParaRPr>
          </a:p>
          <a:p>
            <a:pPr fontAlgn="t"/>
            <a:r>
              <a:rPr lang="en-US" sz="1200" kern="1200" dirty="0">
                <a:solidFill>
                  <a:schemeClr val="tx1"/>
                </a:solidFill>
                <a:effectLst/>
                <a:latin typeface="+mn-lt"/>
                <a:ea typeface="+mn-ea"/>
                <a:cs typeface="+mn-cs"/>
              </a:rPr>
              <a:t>Solutions:</a:t>
            </a:r>
            <a:endParaRPr lang="en-US" sz="1050" kern="1200" dirty="0">
              <a:solidFill>
                <a:schemeClr val="tx1"/>
              </a:solidFill>
              <a:effectLst/>
              <a:latin typeface="+mn-lt"/>
              <a:ea typeface="+mn-ea"/>
              <a:cs typeface="+mn-cs"/>
            </a:endParaRPr>
          </a:p>
          <a:p>
            <a:pPr lvl="1" fontAlgn="t"/>
            <a:r>
              <a:rPr lang="en-US" sz="1200" kern="1200" dirty="0">
                <a:solidFill>
                  <a:schemeClr val="tx1"/>
                </a:solidFill>
                <a:effectLst/>
                <a:latin typeface="+mn-lt"/>
                <a:ea typeface="+mn-ea"/>
                <a:cs typeface="+mn-cs"/>
              </a:rPr>
              <a:t>Sponsors: Develop Charters that communicate desired product features, emphasizing project benefits</a:t>
            </a:r>
            <a:endParaRPr lang="en-US" sz="1050" kern="1200" dirty="0">
              <a:solidFill>
                <a:schemeClr val="tx1"/>
              </a:solidFill>
              <a:effectLst/>
              <a:latin typeface="+mn-lt"/>
              <a:ea typeface="+mn-ea"/>
              <a:cs typeface="+mn-cs"/>
            </a:endParaRPr>
          </a:p>
          <a:p>
            <a:pPr lvl="1" fontAlgn="t"/>
            <a:r>
              <a:rPr lang="en-US" sz="1200" kern="1200" dirty="0">
                <a:solidFill>
                  <a:schemeClr val="tx1"/>
                </a:solidFill>
                <a:effectLst/>
                <a:latin typeface="+mn-lt"/>
                <a:ea typeface="+mn-ea"/>
                <a:cs typeface="+mn-cs"/>
              </a:rPr>
              <a:t>Project managers: Provide project status that engages sponsors, focusing on how deliverables are being realized</a:t>
            </a:r>
            <a:endParaRPr lang="en-US" sz="1050" kern="1200" dirty="0">
              <a:solidFill>
                <a:schemeClr val="tx1"/>
              </a:solidFill>
              <a:effectLst/>
              <a:latin typeface="+mn-lt"/>
              <a:ea typeface="+mn-ea"/>
              <a:cs typeface="+mn-cs"/>
            </a:endParaRPr>
          </a:p>
          <a:p>
            <a:pPr lvl="1" fontAlgn="t"/>
            <a:r>
              <a:rPr lang="en-US" sz="1200" kern="1200" dirty="0">
                <a:solidFill>
                  <a:schemeClr val="tx1"/>
                </a:solidFill>
                <a:effectLst/>
                <a:latin typeface="+mn-lt"/>
                <a:ea typeface="+mn-ea"/>
                <a:cs typeface="+mn-cs"/>
              </a:rPr>
              <a:t>Both: Use tools like RACI to get commitment for approvals and for providing input, review, testing, etc.</a:t>
            </a:r>
            <a:endParaRPr lang="en-US" sz="1050" kern="1200" dirty="0">
              <a:solidFill>
                <a:schemeClr val="tx1"/>
              </a:solidFill>
              <a:effectLst/>
              <a:latin typeface="+mn-lt"/>
              <a:ea typeface="+mn-ea"/>
              <a:cs typeface="+mn-cs"/>
            </a:endParaRPr>
          </a:p>
          <a:p>
            <a:pPr lvl="0" fontAlgn="t"/>
            <a:r>
              <a:rPr lang="en-US" sz="1200" b="1" kern="1200" dirty="0">
                <a:solidFill>
                  <a:schemeClr val="tx1"/>
                </a:solidFill>
                <a:effectLst/>
                <a:latin typeface="+mn-lt"/>
                <a:ea typeface="+mn-ea"/>
                <a:cs typeface="+mn-cs"/>
              </a:rPr>
              <a:t>Project Length.</a:t>
            </a:r>
            <a:endParaRPr lang="en-US" sz="1050" kern="1200" dirty="0">
              <a:solidFill>
                <a:schemeClr val="tx1"/>
              </a:solidFill>
              <a:effectLst/>
              <a:latin typeface="+mn-lt"/>
              <a:ea typeface="+mn-ea"/>
              <a:cs typeface="+mn-cs"/>
            </a:endParaRPr>
          </a:p>
          <a:p>
            <a:pPr lvl="1" fontAlgn="t"/>
            <a:r>
              <a:rPr lang="en-US" sz="1200" kern="1200" dirty="0">
                <a:solidFill>
                  <a:schemeClr val="tx1"/>
                </a:solidFill>
                <a:effectLst/>
                <a:latin typeface="+mn-lt"/>
                <a:ea typeface="+mn-ea"/>
                <a:cs typeface="+mn-cs"/>
              </a:rPr>
              <a:t>Sponsors: Keep projects as short as possible and focused.</a:t>
            </a:r>
            <a:endParaRPr lang="en-US" sz="1050" kern="1200" dirty="0">
              <a:solidFill>
                <a:schemeClr val="tx1"/>
              </a:solidFill>
              <a:effectLst/>
              <a:latin typeface="+mn-lt"/>
              <a:ea typeface="+mn-ea"/>
              <a:cs typeface="+mn-cs"/>
            </a:endParaRPr>
          </a:p>
          <a:p>
            <a:pPr lvl="1" fontAlgn="t"/>
            <a:r>
              <a:rPr lang="en-US" sz="1200" kern="1200" dirty="0">
                <a:solidFill>
                  <a:schemeClr val="tx1"/>
                </a:solidFill>
                <a:effectLst/>
                <a:latin typeface="+mn-lt"/>
                <a:ea typeface="+mn-ea"/>
                <a:cs typeface="+mn-cs"/>
              </a:rPr>
              <a:t>Project managers: Decompose projects into smaller subprojects</a:t>
            </a:r>
            <a:endParaRPr lang="en-US" sz="1050" kern="1200" dirty="0">
              <a:solidFill>
                <a:schemeClr val="tx1"/>
              </a:solidFill>
              <a:effectLst/>
              <a:latin typeface="+mn-lt"/>
              <a:ea typeface="+mn-ea"/>
              <a:cs typeface="+mn-cs"/>
            </a:endParaRPr>
          </a:p>
          <a:p>
            <a:pPr lvl="1" fontAlgn="t"/>
            <a:r>
              <a:rPr lang="en-US" sz="1200" kern="1200" dirty="0">
                <a:solidFill>
                  <a:schemeClr val="tx1"/>
                </a:solidFill>
                <a:effectLst/>
                <a:latin typeface="+mn-lt"/>
                <a:ea typeface="+mn-ea"/>
                <a:cs typeface="+mn-cs"/>
              </a:rPr>
              <a:t>Project managers: Close out sub-projects to maintain momentum and show results</a:t>
            </a:r>
            <a:endParaRPr lang="en-US" sz="105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8</a:t>
            </a:fld>
            <a:endParaRPr lang="en-US"/>
          </a:p>
        </p:txBody>
      </p:sp>
    </p:spTree>
    <p:extLst>
      <p:ext uri="{BB962C8B-B14F-4D97-AF65-F5344CB8AC3E}">
        <p14:creationId xmlns:p14="http://schemas.microsoft.com/office/powerpoint/2010/main" val="2887622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do you get how and scope creep happens and why the initiation and planning stages of projects are so critical? I can’t emphasize this enough.</a:t>
            </a:r>
          </a:p>
          <a:p>
            <a:r>
              <a:rPr lang="en-US" dirty="0"/>
              <a:t>Now let’s look at some stakeholder problems you might encounter on projects.</a:t>
            </a:r>
          </a:p>
          <a:p>
            <a:endParaRPr lang="en-US" dirty="0"/>
          </a:p>
          <a:p>
            <a:endParaRPr lang="en-US" dirty="0"/>
          </a:p>
        </p:txBody>
      </p:sp>
      <p:sp>
        <p:nvSpPr>
          <p:cNvPr id="4" name="Slide Number Placeholder 3"/>
          <p:cNvSpPr>
            <a:spLocks noGrp="1"/>
          </p:cNvSpPr>
          <p:nvPr>
            <p:ph type="sldNum" sz="quarter" idx="10"/>
          </p:nvPr>
        </p:nvSpPr>
        <p:spPr/>
        <p:txBody>
          <a:bodyPr/>
          <a:lstStyle/>
          <a:p>
            <a:fld id="{82869989-EB00-4EE7-BCB5-25BDC5BB29F8}" type="slidenum">
              <a:rPr lang="en-US" smtClean="0"/>
              <a:t>9</a:t>
            </a:fld>
            <a:endParaRPr lang="en-US"/>
          </a:p>
        </p:txBody>
      </p:sp>
    </p:spTree>
    <p:extLst>
      <p:ext uri="{BB962C8B-B14F-4D97-AF65-F5344CB8AC3E}">
        <p14:creationId xmlns:p14="http://schemas.microsoft.com/office/powerpoint/2010/main" val="1212912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 name="Group 4"/>
          <p:cNvGrpSpPr/>
          <p:nvPr userDrawn="1"/>
        </p:nvGrpSpPr>
        <p:grpSpPr bwMode="hidden">
          <a:xfrm>
            <a:off x="-1" y="0"/>
            <a:ext cx="12192002" cy="6858000"/>
            <a:chOff x="-1" y="0"/>
            <a:chExt cx="12192002" cy="6858000"/>
          </a:xfrm>
        </p:grpSpPr>
        <p:cxnSp>
          <p:nvCxnSpPr>
            <p:cNvPr id="6" name="Straight Connector 5"/>
            <p:cNvCxnSpPr/>
            <p:nvPr/>
          </p:nvCxnSpPr>
          <p:spPr bwMode="hidden">
            <a:xfrm>
              <a:off x="61019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bwMode="hidden">
            <a:xfrm>
              <a:off x="182933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304847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426760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548674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670588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792502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914416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1036329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1158243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2819" y="38648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2819" y="1611181"/>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2835877"/>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4060573"/>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5285269"/>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650996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userDrawn="1"/>
          </p:nvGrpSpPr>
          <p:grpSpPr bwMode="hidden">
            <a:xfrm>
              <a:off x="-1" y="0"/>
              <a:ext cx="12192001" cy="6858000"/>
              <a:chOff x="-1" y="0"/>
              <a:chExt cx="12192001" cy="6858000"/>
            </a:xfrm>
          </p:grpSpPr>
          <p:cxnSp>
            <p:nvCxnSpPr>
              <p:cNvPr id="41" name="Straight Connector 40"/>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510650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bwMode="hidden">
              <a:xfrm>
                <a:off x="6327885" y="0"/>
                <a:ext cx="5864115" cy="5898673"/>
                <a:chOff x="6327885" y="0"/>
                <a:chExt cx="5864115" cy="5898673"/>
              </a:xfrm>
            </p:grpSpPr>
            <p:cxnSp>
              <p:nvCxnSpPr>
                <p:cNvPr id="52" name="Straight Connector 51"/>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47" name="Straight Connector 46"/>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userDrawn="1"/>
          </p:nvGrpSpPr>
          <p:grpSpPr bwMode="hidden">
            <a:xfrm flipH="1">
              <a:off x="0" y="0"/>
              <a:ext cx="12192001" cy="6858000"/>
              <a:chOff x="-1" y="0"/>
              <a:chExt cx="12192001" cy="6858000"/>
            </a:xfrm>
          </p:grpSpPr>
          <p:cxnSp>
            <p:nvCxnSpPr>
              <p:cNvPr id="25" name="Straight Connector 24"/>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515064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bwMode="hidden">
              <a:xfrm>
                <a:off x="6327885" y="0"/>
                <a:ext cx="5864115" cy="5898673"/>
                <a:chOff x="6327885" y="0"/>
                <a:chExt cx="5864115" cy="5898673"/>
              </a:xfrm>
            </p:grpSpPr>
            <p:cxnSp>
              <p:nvCxnSpPr>
                <p:cNvPr id="36" name="Straight Connector 35"/>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31" name="Straight Connector 30"/>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ctrTitle"/>
          </p:nvPr>
        </p:nvSpPr>
        <p:spPr>
          <a:xfrm>
            <a:off x="1293845" y="1909346"/>
            <a:ext cx="9604310" cy="3383280"/>
          </a:xfrm>
        </p:spPr>
        <p:txBody>
          <a:bodyPr anchor="b">
            <a:normAutofit/>
          </a:bodyPr>
          <a:lstStyle>
            <a:lvl1pPr algn="l">
              <a:lnSpc>
                <a:spcPct val="76000"/>
              </a:lnSpc>
              <a:defRPr sz="8000" cap="none"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93845" y="5432564"/>
            <a:ext cx="9604310" cy="457200"/>
          </a:xfrm>
        </p:spPr>
        <p:txBody>
          <a:bodyPr>
            <a:normAutofit/>
          </a:bodyPr>
          <a:lstStyle>
            <a:lvl1pPr marL="0" indent="0" algn="l">
              <a:spcBef>
                <a:spcPts val="0"/>
              </a:spcBef>
              <a:buNone/>
              <a:defRPr sz="2000" b="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58" name="Straight Connector 57"/>
          <p:cNvCxnSpPr/>
          <p:nvPr userDrawn="1"/>
        </p:nvCxnSpPr>
        <p:spPr>
          <a:xfrm>
            <a:off x="1295400" y="5294175"/>
            <a:ext cx="96012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84A29A4-78C8-47AB-BA06-22CB45938951}" type="datetime1">
              <a:rPr lang="en-US" smtClean="0"/>
              <a:t>1/20/21</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09314" y="489856"/>
            <a:ext cx="1687286" cy="530134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9" y="489856"/>
            <a:ext cx="7587344" cy="530134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1ED4ACF-2D82-46F2-A8E9-23963AA34E86}" type="datetime1">
              <a:rPr lang="en-US" smtClean="0"/>
              <a:t>1/20/21</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AE374B5B-21A0-4192-BF4C-38187F1A68D8}" type="datetime1">
              <a:rPr lang="en-US" smtClean="0"/>
              <a:t>1/20/21</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flip="none" rotWithShape="1">
          <a:gsLst>
            <a:gs pos="0">
              <a:schemeClr val="accent1"/>
            </a:gs>
            <a:gs pos="97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7" name="Group 6"/>
          <p:cNvGrpSpPr/>
          <p:nvPr userDrawn="1"/>
        </p:nvGrpSpPr>
        <p:grpSpPr bwMode="hidden">
          <a:xfrm>
            <a:off x="-1" y="0"/>
            <a:ext cx="12192002" cy="6858000"/>
            <a:chOff x="-1" y="0"/>
            <a:chExt cx="12192002" cy="6858000"/>
          </a:xfrm>
        </p:grpSpPr>
        <p:cxnSp>
          <p:nvCxnSpPr>
            <p:cNvPr id="8" name="Straight Connector 7"/>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userDrawn="1"/>
          </p:nvGrpSpPr>
          <p:grpSpPr bwMode="hidden">
            <a:xfrm>
              <a:off x="-1" y="0"/>
              <a:ext cx="12192001" cy="6858000"/>
              <a:chOff x="-1" y="0"/>
              <a:chExt cx="12192001" cy="6858000"/>
            </a:xfrm>
          </p:grpSpPr>
          <p:cxnSp>
            <p:nvCxnSpPr>
              <p:cNvPr id="42" name="Straight Connector 41"/>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bwMode="hidden">
              <a:xfrm>
                <a:off x="6327885" y="0"/>
                <a:ext cx="5864115" cy="5898673"/>
                <a:chOff x="6327885" y="0"/>
                <a:chExt cx="5864115" cy="5898673"/>
              </a:xfrm>
            </p:grpSpPr>
            <p:cxnSp>
              <p:nvCxnSpPr>
                <p:cNvPr id="53" name="Straight Connector 52"/>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8" name="Straight Connector 47"/>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userDrawn="1"/>
          </p:nvGrpSpPr>
          <p:grpSpPr bwMode="hidden">
            <a:xfrm flipH="1">
              <a:off x="0" y="0"/>
              <a:ext cx="12192001" cy="6858000"/>
              <a:chOff x="-1" y="0"/>
              <a:chExt cx="12192001" cy="6858000"/>
            </a:xfrm>
          </p:grpSpPr>
          <p:cxnSp>
            <p:nvCxnSpPr>
              <p:cNvPr id="26" name="Straight Connector 25"/>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bwMode="hidden">
              <a:xfrm>
                <a:off x="6327885" y="0"/>
                <a:ext cx="5864115" cy="5898673"/>
                <a:chOff x="6327885" y="0"/>
                <a:chExt cx="5864115" cy="5898673"/>
              </a:xfrm>
            </p:grpSpPr>
            <p:cxnSp>
              <p:nvCxnSpPr>
                <p:cNvPr id="37" name="Straight Connector 36"/>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295400" y="2541573"/>
            <a:ext cx="9601200" cy="2743200"/>
          </a:xfrm>
        </p:spPr>
        <p:txBody>
          <a:bodyPr anchor="b">
            <a:normAutofit/>
          </a:bodyPr>
          <a:lstStyle>
            <a:lvl1pPr>
              <a:lnSpc>
                <a:spcPct val="85000"/>
              </a:lnSpc>
              <a:defRPr sz="6000" cap="none"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95400" y="5431536"/>
            <a:ext cx="9601200" cy="457200"/>
          </a:xfrm>
        </p:spPr>
        <p:txBody>
          <a:bodyPr>
            <a:normAutofit/>
          </a:bodyPr>
          <a:lstStyle>
            <a:lvl1pPr marL="0" indent="0">
              <a:spcBef>
                <a:spcPts val="0"/>
              </a:spcBef>
              <a:buNone/>
              <a:defRPr sz="2000" b="0">
                <a:solidFill>
                  <a:schemeClr val="tx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cxnSp>
        <p:nvCxnSpPr>
          <p:cNvPr id="58" name="Straight Connector 57"/>
          <p:cNvCxnSpPr/>
          <p:nvPr userDrawn="1"/>
        </p:nvCxnSpPr>
        <p:spPr>
          <a:xfrm>
            <a:off x="1295400" y="5294175"/>
            <a:ext cx="9601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7780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199"/>
            <a:ext cx="4572000" cy="38100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981199"/>
            <a:ext cx="4572000" cy="38100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3B5CF7C-B333-48E1-A4A6-83A3C8B73AC0}" type="datetime1">
              <a:rPr lang="en-US" smtClean="0"/>
              <a:t>1/20/21</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5400" y="1818322"/>
            <a:ext cx="4572000" cy="64135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2503713"/>
            <a:ext cx="4572000" cy="328748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4600" y="1818322"/>
            <a:ext cx="4572000" cy="64135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4600" y="2503713"/>
            <a:ext cx="4572000" cy="328748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AE320762-5CBF-4210-AB54-376B091119F8}" type="datetime1">
              <a:rPr lang="en-US" smtClean="0"/>
              <a:t>1/20/21</a:t>
            </a:fld>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7F0DB371-BF5F-4058-A212-1A908E4D2674}" type="datetime1">
              <a:rPr lang="en-US" smtClean="0"/>
              <a:t>1/20/21</a:t>
            </a:fld>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161" name="Group 160"/>
          <p:cNvGrpSpPr/>
          <p:nvPr userDrawn="1"/>
        </p:nvGrpSpPr>
        <p:grpSpPr bwMode="hidden">
          <a:xfrm>
            <a:off x="-1" y="0"/>
            <a:ext cx="12192002" cy="6858000"/>
            <a:chOff x="-1" y="0"/>
            <a:chExt cx="12192002" cy="6858000"/>
          </a:xfrm>
        </p:grpSpPr>
        <p:cxnSp>
          <p:nvCxnSpPr>
            <p:cNvPr id="162" name="Straight Connector 161"/>
            <p:cNvCxnSpPr/>
            <p:nvPr/>
          </p:nvCxnSpPr>
          <p:spPr bwMode="hidden">
            <a:xfrm>
              <a:off x="61019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bwMode="hidden">
            <a:xfrm>
              <a:off x="182933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bwMode="hidden">
            <a:xfrm>
              <a:off x="304847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bwMode="hidden">
            <a:xfrm>
              <a:off x="426760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bwMode="hidden">
            <a:xfrm>
              <a:off x="548674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bwMode="hidden">
            <a:xfrm>
              <a:off x="670588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bwMode="hidden">
            <a:xfrm>
              <a:off x="792502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bwMode="hidden">
            <a:xfrm>
              <a:off x="914416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bwMode="hidden">
            <a:xfrm>
              <a:off x="1036329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bwMode="hidden">
            <a:xfrm>
              <a:off x="1158243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bwMode="hidden">
            <a:xfrm>
              <a:off x="2819" y="38648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bwMode="hidden">
            <a:xfrm>
              <a:off x="2819" y="1611181"/>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bwMode="hidden">
            <a:xfrm>
              <a:off x="2819" y="2835877"/>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bwMode="hidden">
            <a:xfrm>
              <a:off x="2819" y="4060573"/>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bwMode="hidden">
            <a:xfrm>
              <a:off x="2819" y="5285269"/>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bwMode="hidden">
            <a:xfrm>
              <a:off x="2819" y="650996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78" name="Group 177"/>
            <p:cNvGrpSpPr/>
            <p:nvPr userDrawn="1"/>
          </p:nvGrpSpPr>
          <p:grpSpPr bwMode="hidden">
            <a:xfrm>
              <a:off x="-1" y="0"/>
              <a:ext cx="12192001" cy="6858000"/>
              <a:chOff x="-1" y="0"/>
              <a:chExt cx="12192001" cy="6858000"/>
            </a:xfrm>
          </p:grpSpPr>
          <p:cxnSp>
            <p:nvCxnSpPr>
              <p:cNvPr id="196" name="Straight Connector 195"/>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201" name="Group 200"/>
              <p:cNvGrpSpPr/>
              <p:nvPr/>
            </p:nvGrpSpPr>
            <p:grpSpPr bwMode="hidden">
              <a:xfrm>
                <a:off x="6327885" y="0"/>
                <a:ext cx="5864115" cy="5898673"/>
                <a:chOff x="6327885" y="0"/>
                <a:chExt cx="5864115" cy="5898673"/>
              </a:xfrm>
            </p:grpSpPr>
            <p:cxnSp>
              <p:nvCxnSpPr>
                <p:cNvPr id="207" name="Straight Connector 206"/>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202" name="Straight Connector 201"/>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bwMode="hidden">
            <a:xfrm flipH="1">
              <a:off x="0" y="0"/>
              <a:ext cx="12192001" cy="6858000"/>
              <a:chOff x="-1" y="0"/>
              <a:chExt cx="12192001" cy="6858000"/>
            </a:xfrm>
          </p:grpSpPr>
          <p:cxnSp>
            <p:nvCxnSpPr>
              <p:cNvPr id="180" name="Straight Connector 179"/>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85" name="Group 184"/>
              <p:cNvGrpSpPr/>
              <p:nvPr/>
            </p:nvGrpSpPr>
            <p:grpSpPr bwMode="hidden">
              <a:xfrm>
                <a:off x="6327885" y="0"/>
                <a:ext cx="5864115" cy="5898673"/>
                <a:chOff x="6327885" y="0"/>
                <a:chExt cx="5864115" cy="5898673"/>
              </a:xfrm>
            </p:grpSpPr>
            <p:cxnSp>
              <p:nvCxnSpPr>
                <p:cNvPr id="191" name="Straight Connector 190"/>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186" name="Straight Connector 185"/>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sp>
        <p:nvSpPr>
          <p:cNvPr id="213" name="Footer Placeholder 212"/>
          <p:cNvSpPr>
            <a:spLocks noGrp="1"/>
          </p:cNvSpPr>
          <p:nvPr>
            <p:ph type="ftr" sz="quarter" idx="11"/>
          </p:nvPr>
        </p:nvSpPr>
        <p:spPr/>
        <p:txBody>
          <a:bodyPr/>
          <a:lstStyle/>
          <a:p>
            <a:r>
              <a:rPr lang="en-US" dirty="0"/>
              <a:t>Add a footer</a:t>
            </a:r>
          </a:p>
        </p:txBody>
      </p:sp>
      <p:sp>
        <p:nvSpPr>
          <p:cNvPr id="212" name="Date Placeholder 211"/>
          <p:cNvSpPr>
            <a:spLocks noGrp="1"/>
          </p:cNvSpPr>
          <p:nvPr>
            <p:ph type="dt" sz="half" idx="10"/>
          </p:nvPr>
        </p:nvSpPr>
        <p:spPr/>
        <p:txBody>
          <a:bodyPr/>
          <a:lstStyle/>
          <a:p>
            <a:fld id="{60A4083B-90AA-48CF-BAD5-00AA24D7F288}" type="datetime1">
              <a:rPr lang="en-US" smtClean="0"/>
              <a:t>1/20/21</a:t>
            </a:fld>
            <a:endParaRPr lang="en-US"/>
          </a:p>
        </p:txBody>
      </p:sp>
      <p:sp>
        <p:nvSpPr>
          <p:cNvPr id="214" name="Slide Number Placeholder 213"/>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9" name="Group 8"/>
          <p:cNvGrpSpPr/>
          <p:nvPr userDrawn="1"/>
        </p:nvGrpSpPr>
        <p:grpSpPr bwMode="hidden">
          <a:xfrm>
            <a:off x="-1" y="0"/>
            <a:ext cx="12192002" cy="6858000"/>
            <a:chOff x="-1" y="0"/>
            <a:chExt cx="12192002" cy="6858000"/>
          </a:xfrm>
        </p:grpSpPr>
        <p:cxnSp>
          <p:nvCxnSpPr>
            <p:cNvPr id="10" name="Straight Connector 9"/>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userDrawn="1"/>
          </p:nvGrpSpPr>
          <p:grpSpPr bwMode="hidden">
            <a:xfrm>
              <a:off x="-1" y="0"/>
              <a:ext cx="12192001" cy="6858000"/>
              <a:chOff x="-1" y="0"/>
              <a:chExt cx="12192001" cy="6858000"/>
            </a:xfrm>
          </p:grpSpPr>
          <p:cxnSp>
            <p:nvCxnSpPr>
              <p:cNvPr id="44" name="Straight Connector 43"/>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bwMode="hidden">
              <a:xfrm>
                <a:off x="6327885" y="0"/>
                <a:ext cx="5864115" cy="5898673"/>
                <a:chOff x="6327885" y="0"/>
                <a:chExt cx="5864115" cy="5898673"/>
              </a:xfrm>
            </p:grpSpPr>
            <p:cxnSp>
              <p:nvCxnSpPr>
                <p:cNvPr id="55" name="Straight Connector 54"/>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50" name="Straight Connector 49"/>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userDrawn="1"/>
          </p:nvGrpSpPr>
          <p:grpSpPr bwMode="hidden">
            <a:xfrm flipH="1">
              <a:off x="0" y="0"/>
              <a:ext cx="12192001" cy="6858000"/>
              <a:chOff x="-1" y="0"/>
              <a:chExt cx="12192001" cy="6858000"/>
            </a:xfrm>
          </p:grpSpPr>
          <p:cxnSp>
            <p:nvCxnSpPr>
              <p:cNvPr id="28" name="Straight Connector 27"/>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bwMode="hidden">
              <a:xfrm>
                <a:off x="6327885" y="0"/>
                <a:ext cx="5864115" cy="5898673"/>
                <a:chOff x="6327885" y="0"/>
                <a:chExt cx="5864115" cy="5898673"/>
              </a:xfrm>
            </p:grpSpPr>
            <p:cxnSp>
              <p:nvCxnSpPr>
                <p:cNvPr id="39" name="Straight Connector 38"/>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7" name="Rectangle 6"/>
          <p:cNvSpPr/>
          <p:nvPr userDrawn="1"/>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13152" y="571500"/>
            <a:ext cx="3657600" cy="2197100"/>
          </a:xfrm>
        </p:spPr>
        <p:txBody>
          <a:bodyPr anchor="b">
            <a:normAutofit/>
          </a:bodyPr>
          <a:lstStyle>
            <a:lvl1pPr>
              <a:defRPr sz="2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543197" y="571500"/>
            <a:ext cx="6217920" cy="57150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13152" y="2995012"/>
            <a:ext cx="3657600" cy="2285950"/>
          </a:xfrm>
        </p:spPr>
        <p:txBody>
          <a:bodyPr>
            <a:normAutofit/>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cxnSp>
        <p:nvCxnSpPr>
          <p:cNvPr id="60" name="Straight Connector 59"/>
          <p:cNvCxnSpPr/>
          <p:nvPr userDrawn="1"/>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lvl1pPr>
              <a:defRPr>
                <a:solidFill>
                  <a:schemeClr val="bg1"/>
                </a:solidFill>
              </a:defRPr>
            </a:lvl1pPr>
          </a:lstStyle>
          <a:p>
            <a:fld id="{F5BAF629-ECA2-4CF3-B790-9D9BDED98269}" type="datetime1">
              <a:rPr lang="en-US" smtClean="0"/>
              <a:pPr/>
              <a:t>1/20/21</a:t>
            </a:fld>
            <a:endParaRPr lang="en-US"/>
          </a:p>
        </p:txBody>
      </p:sp>
      <p:sp>
        <p:nvSpPr>
          <p:cNvPr id="8" name="Slide Number Placeholder 7"/>
          <p:cNvSpPr>
            <a:spLocks noGrp="1"/>
          </p:cNvSpPr>
          <p:nvPr>
            <p:ph type="sldNum" sz="quarter" idx="12"/>
          </p:nvPr>
        </p:nvSpPr>
        <p:spPr/>
        <p:txBody>
          <a:bodyPr/>
          <a:lstStyle>
            <a:lvl1pPr>
              <a:defRPr>
                <a:solidFill>
                  <a:schemeClr val="bg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8" name="Group 7"/>
          <p:cNvGrpSpPr/>
          <p:nvPr/>
        </p:nvGrpSpPr>
        <p:grpSpPr bwMode="hidden">
          <a:xfrm>
            <a:off x="-1" y="0"/>
            <a:ext cx="12192002" cy="6858000"/>
            <a:chOff x="-1" y="0"/>
            <a:chExt cx="12192002" cy="6858000"/>
          </a:xfrm>
        </p:grpSpPr>
        <p:cxnSp>
          <p:nvCxnSpPr>
            <p:cNvPr id="9" name="Straight Connector 8"/>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bwMode="hidden">
            <a:xfrm>
              <a:off x="-1" y="0"/>
              <a:ext cx="12192001" cy="6858000"/>
              <a:chOff x="-1" y="0"/>
              <a:chExt cx="12192001" cy="6858000"/>
            </a:xfrm>
          </p:grpSpPr>
          <p:cxnSp>
            <p:nvCxnSpPr>
              <p:cNvPr id="43" name="Straight Connector 42"/>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bwMode="hidden">
              <a:xfrm>
                <a:off x="6327885" y="0"/>
                <a:ext cx="5864115" cy="5898673"/>
                <a:chOff x="6327885" y="0"/>
                <a:chExt cx="5864115" cy="5898673"/>
              </a:xfrm>
            </p:grpSpPr>
            <p:cxnSp>
              <p:nvCxnSpPr>
                <p:cNvPr id="54" name="Straight Connector 53"/>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9" name="Straight Connector 48"/>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bwMode="hidden">
            <a:xfrm flipH="1">
              <a:off x="0" y="0"/>
              <a:ext cx="12192001" cy="6858000"/>
              <a:chOff x="-1" y="0"/>
              <a:chExt cx="12192001" cy="6858000"/>
            </a:xfrm>
          </p:grpSpPr>
          <p:cxnSp>
            <p:nvCxnSpPr>
              <p:cNvPr id="27" name="Straight Connector 26"/>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bwMode="hidden">
              <a:xfrm>
                <a:off x="6327885" y="0"/>
                <a:ext cx="5864115" cy="5898673"/>
                <a:chOff x="6327885" y="0"/>
                <a:chExt cx="5864115" cy="5898673"/>
              </a:xfrm>
            </p:grpSpPr>
            <p:cxnSp>
              <p:nvCxnSpPr>
                <p:cNvPr id="38" name="Straight Connector 37"/>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60" name="Rectangle 59"/>
          <p:cNvSpPr/>
          <p:nvPr/>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909560" y="576072"/>
            <a:ext cx="3657600" cy="2194560"/>
          </a:xfrm>
        </p:spPr>
        <p:txBody>
          <a:bodyPr anchor="b">
            <a:normAutofit/>
          </a:bodyPr>
          <a:lstStyle>
            <a:lvl1pPr>
              <a:defRPr sz="2600">
                <a:solidFill>
                  <a:schemeClr val="bg1"/>
                </a:solidFill>
              </a:defRPr>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4412" y="-159"/>
            <a:ext cx="7315200" cy="6858000"/>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909560" y="2999232"/>
            <a:ext cx="3657600" cy="2286000"/>
          </a:xfrm>
        </p:spPr>
        <p:txBody>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62031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3000">
              <a:schemeClr val="bg1"/>
            </a:gs>
            <a:gs pos="0">
              <a:schemeClr val="bg1">
                <a:lumMod val="100000"/>
              </a:schemeClr>
            </a:gs>
            <a:gs pos="100000">
              <a:schemeClr val="bg1">
                <a:lumMod val="95000"/>
                <a:alpha val="65000"/>
              </a:schemeClr>
            </a:gs>
          </a:gsLst>
          <a:lin ang="5400000" scaled="1"/>
          <a:tileRect/>
        </a:gradFill>
        <a:effectLst/>
      </p:bgPr>
    </p:bg>
    <p:spTree>
      <p:nvGrpSpPr>
        <p:cNvPr id="1" name=""/>
        <p:cNvGrpSpPr/>
        <p:nvPr/>
      </p:nvGrpSpPr>
      <p:grpSpPr>
        <a:xfrm>
          <a:off x="0" y="0"/>
          <a:ext cx="0" cy="0"/>
          <a:chOff x="0" y="0"/>
          <a:chExt cx="0" cy="0"/>
        </a:xfrm>
      </p:grpSpPr>
      <p:grpSp>
        <p:nvGrpSpPr>
          <p:cNvPr id="96" name="Group 95"/>
          <p:cNvGrpSpPr/>
          <p:nvPr userDrawn="1"/>
        </p:nvGrpSpPr>
        <p:grpSpPr bwMode="hidden">
          <a:xfrm>
            <a:off x="-1" y="-195943"/>
            <a:ext cx="12192002" cy="6858000"/>
            <a:chOff x="-1" y="0"/>
            <a:chExt cx="12192002" cy="6858000"/>
          </a:xfrm>
        </p:grpSpPr>
        <p:cxnSp>
          <p:nvCxnSpPr>
            <p:cNvPr id="97" name="Straight Connector 96"/>
            <p:cNvCxnSpPr/>
            <p:nvPr/>
          </p:nvCxnSpPr>
          <p:spPr bwMode="hidden">
            <a:xfrm>
              <a:off x="61019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bwMode="hidden">
            <a:xfrm>
              <a:off x="182933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bwMode="hidden">
            <a:xfrm>
              <a:off x="304847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bwMode="hidden">
            <a:xfrm>
              <a:off x="426760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bwMode="hidden">
            <a:xfrm>
              <a:off x="548674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bwMode="hidden">
            <a:xfrm>
              <a:off x="670588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bwMode="hidden">
            <a:xfrm>
              <a:off x="792502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bwMode="hidden">
            <a:xfrm>
              <a:off x="914416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bwMode="hidden">
            <a:xfrm>
              <a:off x="1036329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bwMode="hidden">
            <a:xfrm>
              <a:off x="1158243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bwMode="hidden">
            <a:xfrm>
              <a:off x="2819" y="38648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bwMode="hidden">
            <a:xfrm>
              <a:off x="2819" y="1611181"/>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bwMode="hidden">
            <a:xfrm>
              <a:off x="2819" y="2835877"/>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bwMode="hidden">
            <a:xfrm>
              <a:off x="2819" y="4060573"/>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bwMode="hidden">
            <a:xfrm>
              <a:off x="2819" y="5285269"/>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bwMode="hidden">
            <a:xfrm>
              <a:off x="2819" y="650996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13" name="Group 112"/>
            <p:cNvGrpSpPr/>
            <p:nvPr userDrawn="1"/>
          </p:nvGrpSpPr>
          <p:grpSpPr bwMode="hidden">
            <a:xfrm>
              <a:off x="-1" y="0"/>
              <a:ext cx="12192001" cy="6858000"/>
              <a:chOff x="-1" y="0"/>
              <a:chExt cx="12192001" cy="6858000"/>
            </a:xfrm>
          </p:grpSpPr>
          <p:cxnSp>
            <p:nvCxnSpPr>
              <p:cNvPr id="131" name="Straight Connector 130"/>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36" name="Group 135"/>
              <p:cNvGrpSpPr/>
              <p:nvPr/>
            </p:nvGrpSpPr>
            <p:grpSpPr bwMode="hidden">
              <a:xfrm>
                <a:off x="6327885" y="0"/>
                <a:ext cx="5864115" cy="5898673"/>
                <a:chOff x="6327885" y="0"/>
                <a:chExt cx="5864115" cy="5898673"/>
              </a:xfrm>
            </p:grpSpPr>
            <p:cxnSp>
              <p:nvCxnSpPr>
                <p:cNvPr id="142" name="Straight Connector 141"/>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37" name="Straight Connector 136"/>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114" name="Group 113"/>
            <p:cNvGrpSpPr/>
            <p:nvPr userDrawn="1"/>
          </p:nvGrpSpPr>
          <p:grpSpPr bwMode="hidden">
            <a:xfrm flipH="1">
              <a:off x="0" y="0"/>
              <a:ext cx="12192001" cy="6858000"/>
              <a:chOff x="-1" y="0"/>
              <a:chExt cx="12192001" cy="6858000"/>
            </a:xfrm>
          </p:grpSpPr>
          <p:cxnSp>
            <p:nvCxnSpPr>
              <p:cNvPr id="115" name="Straight Connector 114"/>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20" name="Group 119"/>
              <p:cNvGrpSpPr/>
              <p:nvPr/>
            </p:nvGrpSpPr>
            <p:grpSpPr bwMode="hidden">
              <a:xfrm>
                <a:off x="6327885" y="0"/>
                <a:ext cx="5864115" cy="5898673"/>
                <a:chOff x="6327885" y="0"/>
                <a:chExt cx="5864115" cy="5898673"/>
              </a:xfrm>
            </p:grpSpPr>
            <p:cxnSp>
              <p:nvCxnSpPr>
                <p:cNvPr id="126" name="Straight Connector 125"/>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21" name="Straight Connector 120"/>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Placeholder 1"/>
          <p:cNvSpPr>
            <a:spLocks noGrp="1"/>
          </p:cNvSpPr>
          <p:nvPr>
            <p:ph type="title"/>
          </p:nvPr>
        </p:nvSpPr>
        <p:spPr>
          <a:xfrm>
            <a:off x="1295400" y="503853"/>
            <a:ext cx="9601200" cy="114238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981201"/>
            <a:ext cx="9601200" cy="380999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8" name="Straight Connector 147"/>
          <p:cNvCxnSpPr/>
          <p:nvPr userDrawn="1"/>
        </p:nvCxnSpPr>
        <p:spPr>
          <a:xfrm>
            <a:off x="609600" y="6172200"/>
            <a:ext cx="109728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609601" y="6289679"/>
            <a:ext cx="6128030" cy="222436"/>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r>
              <a:rPr lang="en-US" dirty="0"/>
              <a:t>Add a footer</a:t>
            </a:r>
          </a:p>
        </p:txBody>
      </p:sp>
      <p:sp>
        <p:nvSpPr>
          <p:cNvPr id="4" name="Date Placeholder 3"/>
          <p:cNvSpPr>
            <a:spLocks noGrp="1"/>
          </p:cNvSpPr>
          <p:nvPr>
            <p:ph type="dt" sz="half" idx="2"/>
          </p:nvPr>
        </p:nvSpPr>
        <p:spPr>
          <a:xfrm>
            <a:off x="9294042" y="6289679"/>
            <a:ext cx="965946" cy="222436"/>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B51B2453-8663-4C69-AF73-9FD7B1DEC5D0}" type="datetime1">
              <a:rPr lang="en-US" smtClean="0"/>
              <a:pPr/>
              <a:t>1/20/21</a:t>
            </a:fld>
            <a:endParaRPr lang="en-US" dirty="0"/>
          </a:p>
        </p:txBody>
      </p:sp>
      <p:sp>
        <p:nvSpPr>
          <p:cNvPr id="6" name="Slide Number Placeholder 5"/>
          <p:cNvSpPr>
            <a:spLocks noGrp="1"/>
          </p:cNvSpPr>
          <p:nvPr>
            <p:ph type="sldNum" sz="quarter" idx="4"/>
          </p:nvPr>
        </p:nvSpPr>
        <p:spPr>
          <a:xfrm>
            <a:off x="10665311" y="6289679"/>
            <a:ext cx="918882" cy="222436"/>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9"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lumMod val="75000"/>
          </a:schemeClr>
        </a:buClr>
        <a:buSzPct val="100000"/>
        <a:buFont typeface="Arial"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Clr>
          <a:schemeClr val="accent1">
            <a:lumMod val="75000"/>
          </a:schemeClr>
        </a:buClr>
        <a:buSzPct val="100000"/>
        <a:buFont typeface="Arial" pitchFamily="34" charset="0"/>
        <a:buChar char="▪"/>
        <a:defRPr sz="1800" kern="1200">
          <a:solidFill>
            <a:schemeClr val="tx1"/>
          </a:solidFill>
          <a:latin typeface="+mn-lt"/>
          <a:ea typeface="+mn-ea"/>
          <a:cs typeface="+mn-cs"/>
        </a:defRPr>
      </a:lvl2pPr>
      <a:lvl3pPr marL="685800" indent="-179388" algn="l" defTabSz="914400" rtl="0" eaLnBrk="1" latinLnBrk="0" hangingPunct="1">
        <a:lnSpc>
          <a:spcPct val="90000"/>
        </a:lnSpc>
        <a:spcBef>
          <a:spcPts val="800"/>
        </a:spcBef>
        <a:buClr>
          <a:schemeClr val="accent1">
            <a:lumMod val="75000"/>
          </a:schemeClr>
        </a:buClr>
        <a:buSzPct val="100000"/>
        <a:buFont typeface="Arial"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4pPr>
      <a:lvl5pPr marL="11430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8pPr>
      <a:lvl9pPr marL="1878012" indent="0" algn="l" defTabSz="914400" rtl="0" eaLnBrk="1" latinLnBrk="0" hangingPunct="1">
        <a:lnSpc>
          <a:spcPct val="90000"/>
        </a:lnSpc>
        <a:spcBef>
          <a:spcPts val="600"/>
        </a:spcBef>
        <a:buClr>
          <a:schemeClr val="accent1">
            <a:lumMod val="75000"/>
          </a:schemeClr>
        </a:buClr>
        <a:buSzPct val="100000"/>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failure2neutralize.blogspot.com/2011/07/first-zombie-apocalypse-shotgun-which.html" TargetMode="External"/><Relationship Id="rId3" Type="http://schemas.openxmlformats.org/officeDocument/2006/relationships/image" Target="../media/image3.jpg"/><Relationship Id="rId7"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s://es.wikipedia.org/wiki/Uzi" TargetMode="External"/><Relationship Id="rId4" Type="http://schemas.openxmlformats.org/officeDocument/2006/relationships/hyperlink" Target="http://sdpink.deviantart.com/art/little-red-riding-hood-209310848" TargetMode="External"/><Relationship Id="rId9" Type="http://schemas.openxmlformats.org/officeDocument/2006/relationships/hyperlink" Target="https://creativecommons.org/licenses/by-nc-sa/3.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ikifiction.blogspot.com/2015_04_01_archive.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wordsonalimb.com/2014/03/28/theres-a-monster-in-my-bed/" TargetMode="External"/><Relationship Id="rId4" Type="http://schemas.openxmlformats.org/officeDocument/2006/relationships/image" Target="../media/image1.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ordsonalimb.com/2014/03/28/theres-a-monster-in-my-bed/"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s://creativecommons.org/licenses/by/4.0/" TargetMode="External"/><Relationship Id="rId4" Type="http://schemas.openxmlformats.org/officeDocument/2006/relationships/hyperlink" Target="https://gayazahmed.wordpress.com/2014/04/23/individuals-dont-make-companies-teams-do/"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thegreenstudy.com/tag/gratitud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ordsonalimb.com/2014/03/28/theres-a-monster-in-my-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dirty="0"/>
              <a:t>Session 5: Monitor &amp; Control Projects</a:t>
            </a:r>
          </a:p>
        </p:txBody>
      </p:sp>
      <p:sp>
        <p:nvSpPr>
          <p:cNvPr id="3" name="Subtitle 2"/>
          <p:cNvSpPr>
            <a:spLocks noGrp="1"/>
          </p:cNvSpPr>
          <p:nvPr>
            <p:ph type="subTitle" idx="1"/>
          </p:nvPr>
        </p:nvSpPr>
        <p:spPr>
          <a:xfrm>
            <a:off x="1293845" y="5432564"/>
            <a:ext cx="9604310" cy="880554"/>
          </a:xfrm>
        </p:spPr>
        <p:txBody>
          <a:bodyPr>
            <a:normAutofit lnSpcReduction="10000"/>
          </a:bodyPr>
          <a:lstStyle/>
          <a:p>
            <a:r>
              <a:rPr lang="en-US" dirty="0"/>
              <a:t>Project Management</a:t>
            </a:r>
          </a:p>
          <a:p>
            <a:r>
              <a:rPr lang="en-US" dirty="0"/>
              <a:t>Aalto University, Winter 2021</a:t>
            </a:r>
          </a:p>
          <a:p>
            <a:r>
              <a:rPr lang="en-US" dirty="0"/>
              <a:t>Patrick Simek</a:t>
            </a:r>
          </a:p>
        </p:txBody>
      </p:sp>
    </p:spTree>
    <p:extLst>
      <p:ext uri="{BB962C8B-B14F-4D97-AF65-F5344CB8AC3E}">
        <p14:creationId xmlns:p14="http://schemas.microsoft.com/office/powerpoint/2010/main" val="10690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A24D1-F706-4122-B83F-4DEBD25EFEE7}"/>
              </a:ext>
            </a:extLst>
          </p:cNvPr>
          <p:cNvSpPr>
            <a:spLocks noGrp="1"/>
          </p:cNvSpPr>
          <p:nvPr>
            <p:ph type="title"/>
          </p:nvPr>
        </p:nvSpPr>
        <p:spPr/>
        <p:txBody>
          <a:bodyPr>
            <a:normAutofit/>
          </a:bodyPr>
          <a:lstStyle/>
          <a:p>
            <a:pPr algn="ctr"/>
            <a:r>
              <a:rPr lang="en-US" sz="4400" dirty="0"/>
              <a:t>Stakeholder problems</a:t>
            </a:r>
          </a:p>
        </p:txBody>
      </p:sp>
      <p:sp>
        <p:nvSpPr>
          <p:cNvPr id="3" name="Content Placeholder 2">
            <a:extLst>
              <a:ext uri="{FF2B5EF4-FFF2-40B4-BE49-F238E27FC236}">
                <a16:creationId xmlns:a16="http://schemas.microsoft.com/office/drawing/2014/main" id="{3F8AF99E-09F0-4636-85BB-039D0C1BEE54}"/>
              </a:ext>
            </a:extLst>
          </p:cNvPr>
          <p:cNvSpPr>
            <a:spLocks noGrp="1"/>
          </p:cNvSpPr>
          <p:nvPr>
            <p:ph idx="1"/>
          </p:nvPr>
        </p:nvSpPr>
        <p:spPr/>
        <p:txBody>
          <a:bodyPr/>
          <a:lstStyle/>
          <a:p>
            <a:r>
              <a:rPr lang="en-US" sz="3200" dirty="0"/>
              <a:t>Won’t share information</a:t>
            </a:r>
          </a:p>
          <a:p>
            <a:r>
              <a:rPr lang="en-US" sz="3200" dirty="0"/>
              <a:t>Resists change</a:t>
            </a:r>
          </a:p>
          <a:p>
            <a:r>
              <a:rPr lang="en-US" sz="3200" dirty="0"/>
              <a:t>Real needs were incorrectly defined</a:t>
            </a:r>
          </a:p>
          <a:p>
            <a:r>
              <a:rPr lang="en-US" sz="3200" dirty="0"/>
              <a:t>Disagreement among stakeholders</a:t>
            </a:r>
          </a:p>
          <a:p>
            <a:endParaRPr lang="en-US" dirty="0"/>
          </a:p>
          <a:p>
            <a:endParaRPr lang="en-US" dirty="0"/>
          </a:p>
        </p:txBody>
      </p:sp>
    </p:spTree>
    <p:extLst>
      <p:ext uri="{BB962C8B-B14F-4D97-AF65-F5344CB8AC3E}">
        <p14:creationId xmlns:p14="http://schemas.microsoft.com/office/powerpoint/2010/main" val="107628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76864-BB25-47BA-B8B3-8FD2EF9B0628}"/>
              </a:ext>
            </a:extLst>
          </p:cNvPr>
          <p:cNvSpPr>
            <a:spLocks noGrp="1"/>
          </p:cNvSpPr>
          <p:nvPr>
            <p:ph type="title"/>
          </p:nvPr>
        </p:nvSpPr>
        <p:spPr>
          <a:xfrm>
            <a:off x="1295400" y="264161"/>
            <a:ext cx="9601200" cy="802640"/>
          </a:xfrm>
        </p:spPr>
        <p:txBody>
          <a:bodyPr>
            <a:noAutofit/>
          </a:bodyPr>
          <a:lstStyle/>
          <a:p>
            <a:pPr algn="ctr"/>
            <a:r>
              <a:rPr lang="en-US" sz="4400" dirty="0"/>
              <a:t>Limiting stakeholder problems</a:t>
            </a:r>
          </a:p>
        </p:txBody>
      </p:sp>
      <p:sp>
        <p:nvSpPr>
          <p:cNvPr id="3" name="Content Placeholder 2">
            <a:extLst>
              <a:ext uri="{FF2B5EF4-FFF2-40B4-BE49-F238E27FC236}">
                <a16:creationId xmlns:a16="http://schemas.microsoft.com/office/drawing/2014/main" id="{7EB8CCFB-B006-4D22-BCC3-52722E66720B}"/>
              </a:ext>
            </a:extLst>
          </p:cNvPr>
          <p:cNvSpPr>
            <a:spLocks noGrp="1"/>
          </p:cNvSpPr>
          <p:nvPr>
            <p:ph idx="1"/>
          </p:nvPr>
        </p:nvSpPr>
        <p:spPr>
          <a:xfrm>
            <a:off x="819150" y="1352550"/>
            <a:ext cx="10648950" cy="4610099"/>
          </a:xfrm>
        </p:spPr>
        <p:txBody>
          <a:bodyPr>
            <a:noAutofit/>
          </a:bodyPr>
          <a:lstStyle/>
          <a:p>
            <a:r>
              <a:rPr lang="en-US" sz="2800" dirty="0"/>
              <a:t>Ask them to clearly, persuasively, honestly explain their vision for the project. </a:t>
            </a:r>
          </a:p>
          <a:p>
            <a:r>
              <a:rPr lang="en-US" sz="2800" dirty="0"/>
              <a:t>Use the POWER start: </a:t>
            </a:r>
            <a:r>
              <a:rPr lang="en-US" sz="2800" dirty="0">
                <a:solidFill>
                  <a:srgbClr val="FF0000"/>
                </a:solidFill>
              </a:rPr>
              <a:t>P</a:t>
            </a:r>
            <a:r>
              <a:rPr lang="en-US" sz="2800" dirty="0"/>
              <a:t>urpose, </a:t>
            </a:r>
            <a:r>
              <a:rPr lang="en-US" sz="2800" dirty="0">
                <a:solidFill>
                  <a:srgbClr val="FF0000"/>
                </a:solidFill>
              </a:rPr>
              <a:t>O</a:t>
            </a:r>
            <a:r>
              <a:rPr lang="en-US" sz="2800" dirty="0"/>
              <a:t>utcomes, </a:t>
            </a:r>
            <a:r>
              <a:rPr lang="en-US" sz="2800" dirty="0">
                <a:solidFill>
                  <a:srgbClr val="FF0000"/>
                </a:solidFill>
              </a:rPr>
              <a:t>W</a:t>
            </a:r>
            <a:r>
              <a:rPr lang="en-US" sz="2800" dirty="0"/>
              <a:t>hat’s in it for me, </a:t>
            </a:r>
            <a:r>
              <a:rPr lang="en-US" sz="2800" dirty="0">
                <a:solidFill>
                  <a:srgbClr val="FF0000"/>
                </a:solidFill>
              </a:rPr>
              <a:t>E</a:t>
            </a:r>
            <a:r>
              <a:rPr lang="en-US" sz="2800" dirty="0"/>
              <a:t>ngagement, </a:t>
            </a:r>
            <a:r>
              <a:rPr lang="en-US" sz="2800" dirty="0">
                <a:solidFill>
                  <a:srgbClr val="FF0000"/>
                </a:solidFill>
              </a:rPr>
              <a:t>R</a:t>
            </a:r>
            <a:r>
              <a:rPr lang="en-US" sz="2800" dirty="0"/>
              <a:t>esponsibilities in the Key Stakeholder interview.</a:t>
            </a:r>
          </a:p>
          <a:p>
            <a:r>
              <a:rPr lang="en-US" sz="2800" dirty="0"/>
              <a:t>Gain trust by finding something in common</a:t>
            </a:r>
          </a:p>
          <a:p>
            <a:r>
              <a:rPr lang="en-US" sz="2800" dirty="0"/>
              <a:t>Talk straight, be honest, communicate frequently</a:t>
            </a:r>
          </a:p>
          <a:p>
            <a:r>
              <a:rPr lang="en-US" sz="2800" dirty="0"/>
              <a:t>Share success stories from previous projects</a:t>
            </a:r>
          </a:p>
          <a:p>
            <a:r>
              <a:rPr lang="en-US" sz="2800" dirty="0"/>
              <a:t>Get approval in writing before implementing </a:t>
            </a:r>
            <a:r>
              <a:rPr lang="en-US" sz="2800" dirty="0">
                <a:solidFill>
                  <a:srgbClr val="FF0000"/>
                </a:solidFill>
              </a:rPr>
              <a:t>any</a:t>
            </a:r>
            <a:r>
              <a:rPr lang="en-US" sz="2800" dirty="0"/>
              <a:t> changes</a:t>
            </a:r>
          </a:p>
        </p:txBody>
      </p:sp>
    </p:spTree>
    <p:extLst>
      <p:ext uri="{BB962C8B-B14F-4D97-AF65-F5344CB8AC3E}">
        <p14:creationId xmlns:p14="http://schemas.microsoft.com/office/powerpoint/2010/main" val="1111100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DACBC-EB59-427A-81FD-FCF8650CD088}"/>
              </a:ext>
            </a:extLst>
          </p:cNvPr>
          <p:cNvSpPr>
            <a:spLocks noGrp="1"/>
          </p:cNvSpPr>
          <p:nvPr>
            <p:ph type="title"/>
          </p:nvPr>
        </p:nvSpPr>
        <p:spPr/>
        <p:txBody>
          <a:bodyPr/>
          <a:lstStyle/>
          <a:p>
            <a:endParaRPr lang="en-US"/>
          </a:p>
        </p:txBody>
      </p:sp>
      <p:pic>
        <p:nvPicPr>
          <p:cNvPr id="5" name="Content Placeholder 4" descr="A drawing of a cartoon character&#10;&#10;Description generated with high confidence">
            <a:extLst>
              <a:ext uri="{FF2B5EF4-FFF2-40B4-BE49-F238E27FC236}">
                <a16:creationId xmlns:a16="http://schemas.microsoft.com/office/drawing/2014/main" id="{DEA61687-D36F-46A8-8DF1-2FC4AA6C42E7}"/>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12719" y="0"/>
            <a:ext cx="12204719" cy="6858000"/>
          </a:xfrm>
        </p:spPr>
      </p:pic>
      <p:sp>
        <p:nvSpPr>
          <p:cNvPr id="7" name="TextBox 6">
            <a:extLst>
              <a:ext uri="{FF2B5EF4-FFF2-40B4-BE49-F238E27FC236}">
                <a16:creationId xmlns:a16="http://schemas.microsoft.com/office/drawing/2014/main" id="{B046E6AD-068F-46B0-8C2D-5D54111DD4FA}"/>
              </a:ext>
            </a:extLst>
          </p:cNvPr>
          <p:cNvSpPr txBox="1"/>
          <p:nvPr/>
        </p:nvSpPr>
        <p:spPr>
          <a:xfrm>
            <a:off x="432262" y="365760"/>
            <a:ext cx="4372494" cy="2554545"/>
          </a:xfrm>
          <a:prstGeom prst="rect">
            <a:avLst/>
          </a:prstGeom>
          <a:noFill/>
        </p:spPr>
        <p:txBody>
          <a:bodyPr wrap="square" rtlCol="0">
            <a:spAutoFit/>
          </a:bodyPr>
          <a:lstStyle/>
          <a:p>
            <a:r>
              <a:rPr lang="en-US" sz="4000" b="1" dirty="0">
                <a:solidFill>
                  <a:srgbClr val="FF0000"/>
                </a:solidFill>
              </a:rPr>
              <a:t>Scope Creep can occur at any stage of a project. </a:t>
            </a:r>
          </a:p>
        </p:txBody>
      </p:sp>
      <p:sp>
        <p:nvSpPr>
          <p:cNvPr id="8" name="TextBox 7">
            <a:extLst>
              <a:ext uri="{FF2B5EF4-FFF2-40B4-BE49-F238E27FC236}">
                <a16:creationId xmlns:a16="http://schemas.microsoft.com/office/drawing/2014/main" id="{BB553358-DF6B-4F8A-9A6F-6A3E5953E8BF}"/>
              </a:ext>
            </a:extLst>
          </p:cNvPr>
          <p:cNvSpPr txBox="1"/>
          <p:nvPr/>
        </p:nvSpPr>
        <p:spPr>
          <a:xfrm>
            <a:off x="9282545" y="2693322"/>
            <a:ext cx="2737659" cy="2554545"/>
          </a:xfrm>
          <a:prstGeom prst="rect">
            <a:avLst/>
          </a:prstGeom>
          <a:noFill/>
        </p:spPr>
        <p:txBody>
          <a:bodyPr wrap="square" rtlCol="0">
            <a:spAutoFit/>
          </a:bodyPr>
          <a:lstStyle/>
          <a:p>
            <a:r>
              <a:rPr lang="en-US" sz="4000" b="1" dirty="0">
                <a:solidFill>
                  <a:srgbClr val="FF0000"/>
                </a:solidFill>
              </a:rPr>
              <a:t>Be constantly alert for signs.</a:t>
            </a:r>
          </a:p>
        </p:txBody>
      </p:sp>
      <p:sp>
        <p:nvSpPr>
          <p:cNvPr id="11" name="Oval 10">
            <a:extLst>
              <a:ext uri="{FF2B5EF4-FFF2-40B4-BE49-F238E27FC236}">
                <a16:creationId xmlns:a16="http://schemas.microsoft.com/office/drawing/2014/main" id="{24BEB6A6-4E74-4C2B-B68F-25E79E168176}"/>
              </a:ext>
            </a:extLst>
          </p:cNvPr>
          <p:cNvSpPr/>
          <p:nvPr/>
        </p:nvSpPr>
        <p:spPr>
          <a:xfrm>
            <a:off x="9110749" y="5247866"/>
            <a:ext cx="2793076" cy="16101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3D32EE0-C6BB-4BDB-862C-86691BEAD468}"/>
              </a:ext>
            </a:extLst>
          </p:cNvPr>
          <p:cNvSpPr txBox="1"/>
          <p:nvPr/>
        </p:nvSpPr>
        <p:spPr>
          <a:xfrm>
            <a:off x="6096000" y="7043112"/>
            <a:ext cx="2373995" cy="369332"/>
          </a:xfrm>
          <a:prstGeom prst="rect">
            <a:avLst/>
          </a:prstGeom>
          <a:noFill/>
        </p:spPr>
        <p:txBody>
          <a:bodyPr wrap="square" rtlCol="0">
            <a:spAutoFit/>
          </a:bodyPr>
          <a:lstStyle/>
          <a:p>
            <a:r>
              <a:rPr lang="en-US" sz="900">
                <a:hlinkClick r:id="rId5" tooltip="https://es.wikipedia.org/wiki/Uzi"/>
              </a:rPr>
              <a:t>This Photo</a:t>
            </a:r>
            <a:r>
              <a:rPr lang="en-US" sz="900"/>
              <a:t> by Unknown Author is licensed under </a:t>
            </a:r>
            <a:r>
              <a:rPr lang="en-US" sz="900">
                <a:hlinkClick r:id="rId6" tooltip="https://creativecommons.org/licenses/by-sa/3.0/"/>
              </a:rPr>
              <a:t>CC BY-SA</a:t>
            </a:r>
            <a:endParaRPr lang="en-US" sz="900"/>
          </a:p>
        </p:txBody>
      </p:sp>
      <p:pic>
        <p:nvPicPr>
          <p:cNvPr id="4" name="Picture 3" descr="A close up of a gun&#10;&#10;Description generated with very high confidence">
            <a:extLst>
              <a:ext uri="{FF2B5EF4-FFF2-40B4-BE49-F238E27FC236}">
                <a16:creationId xmlns:a16="http://schemas.microsoft.com/office/drawing/2014/main" id="{5D75267D-67D1-47FF-9398-A31844021E4A}"/>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rot="10800000" flipV="1">
            <a:off x="6845171" y="5892800"/>
            <a:ext cx="1932814" cy="965200"/>
          </a:xfrm>
          <a:prstGeom prst="rect">
            <a:avLst/>
          </a:prstGeom>
        </p:spPr>
      </p:pic>
      <p:sp>
        <p:nvSpPr>
          <p:cNvPr id="9" name="TextBox 8">
            <a:extLst>
              <a:ext uri="{FF2B5EF4-FFF2-40B4-BE49-F238E27FC236}">
                <a16:creationId xmlns:a16="http://schemas.microsoft.com/office/drawing/2014/main" id="{F871DBEC-9711-48B6-B14A-6277E6CD4CA1}"/>
              </a:ext>
            </a:extLst>
          </p:cNvPr>
          <p:cNvSpPr txBox="1"/>
          <p:nvPr/>
        </p:nvSpPr>
        <p:spPr>
          <a:xfrm rot="10800000" flipV="1">
            <a:off x="9065030" y="10124072"/>
            <a:ext cx="45719" cy="6878806"/>
          </a:xfrm>
          <a:prstGeom prst="rect">
            <a:avLst/>
          </a:prstGeom>
          <a:noFill/>
        </p:spPr>
        <p:txBody>
          <a:bodyPr wrap="square" rtlCol="0">
            <a:spAutoFit/>
          </a:bodyPr>
          <a:lstStyle/>
          <a:p>
            <a:r>
              <a:rPr lang="en-US" sz="900">
                <a:hlinkClick r:id="rId8" tooltip="http://failure2neutralize.blogspot.com/2011/07/first-zombie-apocalypse-shotgun-which.html"/>
              </a:rPr>
              <a:t>This Photo</a:t>
            </a:r>
            <a:r>
              <a:rPr lang="en-US" sz="900"/>
              <a:t> by Unknown Author is licensed under </a:t>
            </a:r>
            <a:r>
              <a:rPr lang="en-US" sz="900">
                <a:hlinkClick r:id="rId9" tooltip="https://creativecommons.org/licenses/by-nc-sa/3.0/"/>
              </a:rPr>
              <a:t>CC BY-NC-SA</a:t>
            </a:r>
            <a:endParaRPr lang="en-US" sz="900"/>
          </a:p>
        </p:txBody>
      </p:sp>
    </p:spTree>
    <p:extLst>
      <p:ext uri="{BB962C8B-B14F-4D97-AF65-F5344CB8AC3E}">
        <p14:creationId xmlns:p14="http://schemas.microsoft.com/office/powerpoint/2010/main" val="114281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7DEE7-6212-4A65-9FE0-8D9A8584AABF}"/>
              </a:ext>
            </a:extLst>
          </p:cNvPr>
          <p:cNvSpPr>
            <a:spLocks noGrp="1"/>
          </p:cNvSpPr>
          <p:nvPr>
            <p:ph type="title"/>
          </p:nvPr>
        </p:nvSpPr>
        <p:spPr>
          <a:xfrm>
            <a:off x="1295400" y="237047"/>
            <a:ext cx="10363200" cy="1409192"/>
          </a:xfrm>
        </p:spPr>
        <p:txBody>
          <a:bodyPr>
            <a:noAutofit/>
          </a:bodyPr>
          <a:lstStyle/>
          <a:p>
            <a:pPr algn="ctr"/>
            <a:r>
              <a:rPr lang="en-US" sz="4400" dirty="0"/>
              <a:t>There are thousands of </a:t>
            </a:r>
            <a:br>
              <a:rPr lang="en-US" sz="4400" dirty="0"/>
            </a:br>
            <a:r>
              <a:rPr lang="en-US" sz="4400" dirty="0"/>
              <a:t>project horror stories </a:t>
            </a:r>
          </a:p>
        </p:txBody>
      </p:sp>
      <p:sp>
        <p:nvSpPr>
          <p:cNvPr id="3" name="Content Placeholder 2">
            <a:extLst>
              <a:ext uri="{FF2B5EF4-FFF2-40B4-BE49-F238E27FC236}">
                <a16:creationId xmlns:a16="http://schemas.microsoft.com/office/drawing/2014/main" id="{24FADA95-7B76-4D6E-BE03-56B45CB33923}"/>
              </a:ext>
            </a:extLst>
          </p:cNvPr>
          <p:cNvSpPr>
            <a:spLocks noGrp="1"/>
          </p:cNvSpPr>
          <p:nvPr>
            <p:ph idx="1"/>
          </p:nvPr>
        </p:nvSpPr>
        <p:spPr>
          <a:xfrm>
            <a:off x="685800" y="1981201"/>
            <a:ext cx="10972800" cy="3809999"/>
          </a:xfrm>
        </p:spPr>
        <p:txBody>
          <a:bodyPr>
            <a:normAutofit/>
          </a:bodyPr>
          <a:lstStyle/>
          <a:p>
            <a:pPr algn="ctr"/>
            <a:r>
              <a:rPr lang="en-US" sz="3200" dirty="0"/>
              <a:t>Can you think of any examples?</a:t>
            </a:r>
          </a:p>
          <a:p>
            <a:pPr algn="ctr"/>
            <a:endParaRPr lang="en-US" sz="3200" dirty="0"/>
          </a:p>
          <a:p>
            <a:pPr marL="0" indent="0" algn="ctr">
              <a:buNone/>
            </a:pPr>
            <a:endParaRPr lang="en-US" sz="3200" dirty="0"/>
          </a:p>
          <a:p>
            <a:pPr marL="0" indent="0" algn="ctr">
              <a:buNone/>
            </a:pPr>
            <a:r>
              <a:rPr lang="en-US" sz="3200" dirty="0"/>
              <a:t>Tunnel under the English Channel – 6 years &gt; schedule and 80% &gt; budget</a:t>
            </a:r>
          </a:p>
          <a:p>
            <a:pPr marL="0" indent="0">
              <a:buNone/>
            </a:pPr>
            <a:endParaRPr lang="en-US" dirty="0"/>
          </a:p>
        </p:txBody>
      </p:sp>
      <p:pic>
        <p:nvPicPr>
          <p:cNvPr id="5" name="Picture 4" descr="A picture containing text, indoor, man, person&#10;&#10;Description generated with high confidence">
            <a:extLst>
              <a:ext uri="{FF2B5EF4-FFF2-40B4-BE49-F238E27FC236}">
                <a16:creationId xmlns:a16="http://schemas.microsoft.com/office/drawing/2014/main" id="{4B79301A-D09A-410D-82AA-93E30496509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16131" y="237046"/>
            <a:ext cx="1788968" cy="2457983"/>
          </a:xfrm>
          <a:prstGeom prst="rect">
            <a:avLst/>
          </a:prstGeom>
        </p:spPr>
      </p:pic>
    </p:spTree>
    <p:extLst>
      <p:ext uri="{BB962C8B-B14F-4D97-AF65-F5344CB8AC3E}">
        <p14:creationId xmlns:p14="http://schemas.microsoft.com/office/powerpoint/2010/main" val="379469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7DEE7-6212-4A65-9FE0-8D9A8584AABF}"/>
              </a:ext>
            </a:extLst>
          </p:cNvPr>
          <p:cNvSpPr>
            <a:spLocks noGrp="1"/>
          </p:cNvSpPr>
          <p:nvPr>
            <p:ph type="title"/>
          </p:nvPr>
        </p:nvSpPr>
        <p:spPr>
          <a:xfrm>
            <a:off x="1295400" y="160847"/>
            <a:ext cx="10363200" cy="817053"/>
          </a:xfrm>
        </p:spPr>
        <p:txBody>
          <a:bodyPr>
            <a:noAutofit/>
          </a:bodyPr>
          <a:lstStyle/>
          <a:p>
            <a:pPr algn="ctr"/>
            <a:r>
              <a:rPr lang="en-US" sz="4400" dirty="0"/>
              <a:t>Berlin-Brandenburg (BER) airport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192" y="1096772"/>
            <a:ext cx="7595108" cy="5070814"/>
          </a:xfrm>
          <a:prstGeom prst="rect">
            <a:avLst/>
          </a:prstGeom>
        </p:spPr>
      </p:pic>
    </p:spTree>
    <p:extLst>
      <p:ext uri="{BB962C8B-B14F-4D97-AF65-F5344CB8AC3E}">
        <p14:creationId xmlns:p14="http://schemas.microsoft.com/office/powerpoint/2010/main" val="23080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F07A7-E206-488D-A909-5EC7C9385EFC}"/>
              </a:ext>
            </a:extLst>
          </p:cNvPr>
          <p:cNvSpPr>
            <a:spLocks noGrp="1"/>
          </p:cNvSpPr>
          <p:nvPr>
            <p:ph type="title"/>
          </p:nvPr>
        </p:nvSpPr>
        <p:spPr/>
        <p:txBody>
          <a:bodyPr/>
          <a:lstStyle/>
          <a:p>
            <a:endParaRPr lang="en-US"/>
          </a:p>
        </p:txBody>
      </p:sp>
      <p:pic>
        <p:nvPicPr>
          <p:cNvPr id="1026" name="Picture 2" descr="The roofless Sinclair C5&#10;was supposed to be a better,&#10;more affordable way to&#10;commute. Unfortunately, it&#10;went into producti...">
            <a:extLst>
              <a:ext uri="{FF2B5EF4-FFF2-40B4-BE49-F238E27FC236}">
                <a16:creationId xmlns:a16="http://schemas.microsoft.com/office/drawing/2014/main" id="{AAFC7D69-D3C5-45EA-BB0D-FBD06BB58A8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 y="-1"/>
            <a:ext cx="12192000" cy="6832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873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23C7E-70DA-410B-B30F-FDE73DFBBE07}"/>
              </a:ext>
            </a:extLst>
          </p:cNvPr>
          <p:cNvSpPr>
            <a:spLocks noGrp="1"/>
          </p:cNvSpPr>
          <p:nvPr>
            <p:ph type="title"/>
          </p:nvPr>
        </p:nvSpPr>
        <p:spPr/>
        <p:txBody>
          <a:bodyPr>
            <a:normAutofit/>
          </a:bodyPr>
          <a:lstStyle/>
          <a:p>
            <a:pPr algn="ctr"/>
            <a:r>
              <a:rPr lang="en-US" sz="4400" dirty="0"/>
              <a:t>To avoid horror stories…</a:t>
            </a:r>
          </a:p>
        </p:txBody>
      </p:sp>
      <p:sp>
        <p:nvSpPr>
          <p:cNvPr id="4" name="Content Placeholder 3">
            <a:extLst>
              <a:ext uri="{FF2B5EF4-FFF2-40B4-BE49-F238E27FC236}">
                <a16:creationId xmlns:a16="http://schemas.microsoft.com/office/drawing/2014/main" id="{2E4D79FB-7487-4608-BF21-72988B9E16B9}"/>
              </a:ext>
            </a:extLst>
          </p:cNvPr>
          <p:cNvSpPr>
            <a:spLocks noGrp="1"/>
          </p:cNvSpPr>
          <p:nvPr>
            <p:ph idx="1"/>
          </p:nvPr>
        </p:nvSpPr>
        <p:spPr>
          <a:xfrm>
            <a:off x="690880" y="1981201"/>
            <a:ext cx="10728960" cy="3809999"/>
          </a:xfrm>
        </p:spPr>
        <p:txBody>
          <a:bodyPr/>
          <a:lstStyle/>
          <a:p>
            <a:pPr algn="ctr"/>
            <a:r>
              <a:rPr lang="en-US" sz="3200" dirty="0"/>
              <a:t>Don’t skimp on time and effort in the Initiation Stage</a:t>
            </a:r>
          </a:p>
          <a:p>
            <a:pPr algn="ctr"/>
            <a:r>
              <a:rPr lang="en-US" sz="3200" dirty="0"/>
              <a:t>Plan and re-check your plans in the Planning Stage</a:t>
            </a:r>
          </a:p>
          <a:p>
            <a:pPr algn="ctr"/>
            <a:r>
              <a:rPr lang="en-US" sz="3200" dirty="0"/>
              <a:t>Watch for scope creep in Execution and Monitor/Control Stages </a:t>
            </a:r>
          </a:p>
          <a:p>
            <a:pPr marL="0" indent="0">
              <a:buNone/>
            </a:pPr>
            <a:endParaRPr lang="en-US" dirty="0"/>
          </a:p>
        </p:txBody>
      </p:sp>
    </p:spTree>
    <p:extLst>
      <p:ext uri="{BB962C8B-B14F-4D97-AF65-F5344CB8AC3E}">
        <p14:creationId xmlns:p14="http://schemas.microsoft.com/office/powerpoint/2010/main" val="213165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42836-3D39-49A1-90F0-08CA04107A1B}"/>
              </a:ext>
            </a:extLst>
          </p:cNvPr>
          <p:cNvSpPr>
            <a:spLocks noGrp="1"/>
          </p:cNvSpPr>
          <p:nvPr>
            <p:ph type="title"/>
          </p:nvPr>
        </p:nvSpPr>
        <p:spPr>
          <a:xfrm>
            <a:off x="955040" y="304801"/>
            <a:ext cx="10485120" cy="1341438"/>
          </a:xfrm>
        </p:spPr>
        <p:txBody>
          <a:bodyPr>
            <a:noAutofit/>
          </a:bodyPr>
          <a:lstStyle/>
          <a:p>
            <a:pPr algn="ctr"/>
            <a:r>
              <a:rPr lang="en-US" sz="4400" dirty="0"/>
              <a:t>Do you all have a status report for your team accountability session?</a:t>
            </a:r>
          </a:p>
        </p:txBody>
      </p:sp>
      <p:sp>
        <p:nvSpPr>
          <p:cNvPr id="3" name="Content Placeholder 2">
            <a:extLst>
              <a:ext uri="{FF2B5EF4-FFF2-40B4-BE49-F238E27FC236}">
                <a16:creationId xmlns:a16="http://schemas.microsoft.com/office/drawing/2014/main" id="{19D32992-CA50-4E14-8F44-5C1E264D44DA}"/>
              </a:ext>
            </a:extLst>
          </p:cNvPr>
          <p:cNvSpPr>
            <a:spLocks noGrp="1"/>
          </p:cNvSpPr>
          <p:nvPr>
            <p:ph idx="1"/>
          </p:nvPr>
        </p:nvSpPr>
        <p:spPr>
          <a:xfrm>
            <a:off x="670560" y="1981201"/>
            <a:ext cx="10769600" cy="3809999"/>
          </a:xfrm>
        </p:spPr>
        <p:txBody>
          <a:bodyPr>
            <a:noAutofit/>
          </a:bodyPr>
          <a:lstStyle/>
          <a:p>
            <a:r>
              <a:rPr lang="en-US" sz="3200" dirty="0"/>
              <a:t>Get out your project status reports</a:t>
            </a:r>
          </a:p>
          <a:p>
            <a:r>
              <a:rPr lang="en-US" sz="3200" dirty="0"/>
              <a:t>Team leader, make an agenda with project status reports and problems you or team members want to discuss </a:t>
            </a:r>
          </a:p>
          <a:p>
            <a:r>
              <a:rPr lang="en-US" sz="3200" dirty="0"/>
              <a:t>Take 15 minutes to conduct your meeting. </a:t>
            </a:r>
          </a:p>
          <a:p>
            <a:r>
              <a:rPr lang="en-US" sz="3200" dirty="0"/>
              <a:t>Debrief </a:t>
            </a:r>
          </a:p>
        </p:txBody>
      </p:sp>
    </p:spTree>
    <p:extLst>
      <p:ext uri="{BB962C8B-B14F-4D97-AF65-F5344CB8AC3E}">
        <p14:creationId xmlns:p14="http://schemas.microsoft.com/office/powerpoint/2010/main" val="623206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31C25-9296-4A8F-8B09-C0E12C411769}"/>
              </a:ext>
            </a:extLst>
          </p:cNvPr>
          <p:cNvSpPr>
            <a:spLocks noGrp="1"/>
          </p:cNvSpPr>
          <p:nvPr>
            <p:ph type="title"/>
          </p:nvPr>
        </p:nvSpPr>
        <p:spPr>
          <a:xfrm>
            <a:off x="590550" y="284480"/>
            <a:ext cx="11125200" cy="1300480"/>
          </a:xfrm>
        </p:spPr>
        <p:txBody>
          <a:bodyPr>
            <a:noAutofit/>
          </a:bodyPr>
          <a:lstStyle/>
          <a:p>
            <a:pPr algn="ctr"/>
            <a:r>
              <a:rPr lang="en-US" sz="4400" dirty="0"/>
              <a:t>Keys to productive</a:t>
            </a:r>
            <a:br>
              <a:rPr lang="en-US" sz="4400" dirty="0"/>
            </a:br>
            <a:r>
              <a:rPr lang="en-US" sz="4400" dirty="0"/>
              <a:t> team accountability sessions</a:t>
            </a:r>
          </a:p>
        </p:txBody>
      </p:sp>
      <p:sp>
        <p:nvSpPr>
          <p:cNvPr id="3" name="Content Placeholder 2">
            <a:extLst>
              <a:ext uri="{FF2B5EF4-FFF2-40B4-BE49-F238E27FC236}">
                <a16:creationId xmlns:a16="http://schemas.microsoft.com/office/drawing/2014/main" id="{8FFCDB3F-0FAE-4787-A52B-D8E53B77491C}"/>
              </a:ext>
            </a:extLst>
          </p:cNvPr>
          <p:cNvSpPr>
            <a:spLocks noGrp="1"/>
          </p:cNvSpPr>
          <p:nvPr>
            <p:ph idx="1"/>
          </p:nvPr>
        </p:nvSpPr>
        <p:spPr>
          <a:xfrm>
            <a:off x="590550" y="1981201"/>
            <a:ext cx="11125200" cy="4094479"/>
          </a:xfrm>
        </p:spPr>
        <p:txBody>
          <a:bodyPr>
            <a:normAutofit fontScale="92500" lnSpcReduction="10000"/>
          </a:bodyPr>
          <a:lstStyle/>
          <a:p>
            <a:r>
              <a:rPr lang="en-US" sz="3200" dirty="0"/>
              <a:t>Project Leader prepares an agenda</a:t>
            </a:r>
          </a:p>
          <a:p>
            <a:r>
              <a:rPr lang="en-US" sz="3200" dirty="0"/>
              <a:t>Project leader acknowledges progress</a:t>
            </a:r>
          </a:p>
          <a:p>
            <a:r>
              <a:rPr lang="en-US" sz="3200" dirty="0"/>
              <a:t>Each team member reports their part of the project</a:t>
            </a:r>
          </a:p>
          <a:p>
            <a:r>
              <a:rPr lang="en-US" sz="3200" dirty="0"/>
              <a:t>Team members ask for help if needed </a:t>
            </a:r>
          </a:p>
          <a:p>
            <a:r>
              <a:rPr lang="en-US" sz="3200" dirty="0"/>
              <a:t>Brainstorm solutions during the meeting</a:t>
            </a:r>
          </a:p>
          <a:p>
            <a:r>
              <a:rPr lang="en-US" sz="3200" dirty="0"/>
              <a:t>Project leader notes who’s taking what action to resolve problems and the deadline for the solution </a:t>
            </a:r>
            <a:endParaRPr lang="en-US" dirty="0"/>
          </a:p>
        </p:txBody>
      </p:sp>
    </p:spTree>
    <p:extLst>
      <p:ext uri="{BB962C8B-B14F-4D97-AF65-F5344CB8AC3E}">
        <p14:creationId xmlns:p14="http://schemas.microsoft.com/office/powerpoint/2010/main" val="244372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4A0EA-05C1-43F0-94E8-4B3F55DFD60E}"/>
              </a:ext>
            </a:extLst>
          </p:cNvPr>
          <p:cNvSpPr>
            <a:spLocks noGrp="1"/>
          </p:cNvSpPr>
          <p:nvPr>
            <p:ph type="title"/>
          </p:nvPr>
        </p:nvSpPr>
        <p:spPr>
          <a:xfrm>
            <a:off x="873760" y="503853"/>
            <a:ext cx="10850880" cy="1142385"/>
          </a:xfrm>
        </p:spPr>
        <p:txBody>
          <a:bodyPr>
            <a:noAutofit/>
          </a:bodyPr>
          <a:lstStyle/>
          <a:p>
            <a:pPr algn="ctr"/>
            <a:r>
              <a:rPr lang="en-US" sz="4400" dirty="0"/>
              <a:t>Debrief of Team Accountability Session</a:t>
            </a:r>
          </a:p>
        </p:txBody>
      </p:sp>
      <p:sp>
        <p:nvSpPr>
          <p:cNvPr id="3" name="Content Placeholder 2">
            <a:extLst>
              <a:ext uri="{FF2B5EF4-FFF2-40B4-BE49-F238E27FC236}">
                <a16:creationId xmlns:a16="http://schemas.microsoft.com/office/drawing/2014/main" id="{E3B8E10B-3F65-4A15-B6E7-C1C1D90CA565}"/>
              </a:ext>
            </a:extLst>
          </p:cNvPr>
          <p:cNvSpPr>
            <a:spLocks noGrp="1"/>
          </p:cNvSpPr>
          <p:nvPr>
            <p:ph idx="1"/>
          </p:nvPr>
        </p:nvSpPr>
        <p:spPr/>
        <p:txBody>
          <a:bodyPr/>
          <a:lstStyle/>
          <a:p>
            <a:r>
              <a:rPr lang="en-US" sz="3200" dirty="0"/>
              <a:t> Did the project leader have an agenda?</a:t>
            </a:r>
          </a:p>
          <a:p>
            <a:r>
              <a:rPr lang="en-US" sz="3200" dirty="0"/>
              <a:t> Did all team members present?</a:t>
            </a:r>
          </a:p>
          <a:p>
            <a:r>
              <a:rPr lang="en-US" sz="3200" dirty="0"/>
              <a:t> Were there any problems for brainstorming</a:t>
            </a:r>
          </a:p>
          <a:p>
            <a:r>
              <a:rPr lang="en-US" sz="3200" dirty="0"/>
              <a:t> What is the agenda for the next Team</a:t>
            </a:r>
            <a:br>
              <a:rPr lang="en-US" sz="3200" dirty="0"/>
            </a:br>
            <a:r>
              <a:rPr lang="en-US" sz="3200" dirty="0"/>
              <a:t> Accountability Session?</a:t>
            </a:r>
          </a:p>
          <a:p>
            <a:endParaRPr lang="en-US" dirty="0"/>
          </a:p>
        </p:txBody>
      </p:sp>
    </p:spTree>
    <p:extLst>
      <p:ext uri="{BB962C8B-B14F-4D97-AF65-F5344CB8AC3E}">
        <p14:creationId xmlns:p14="http://schemas.microsoft.com/office/powerpoint/2010/main" val="1132611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AC2CC-4625-4E08-8E3F-3009F99E8C6C}"/>
              </a:ext>
            </a:extLst>
          </p:cNvPr>
          <p:cNvSpPr>
            <a:spLocks noGrp="1"/>
          </p:cNvSpPr>
          <p:nvPr>
            <p:ph type="title"/>
          </p:nvPr>
        </p:nvSpPr>
        <p:spPr>
          <a:xfrm>
            <a:off x="1064029" y="503853"/>
            <a:ext cx="10124902" cy="776307"/>
          </a:xfrm>
        </p:spPr>
        <p:txBody>
          <a:bodyPr/>
          <a:lstStyle/>
          <a:p>
            <a:r>
              <a:rPr lang="en-US" dirty="0"/>
              <a:t>Mindset for the monitor &amp; control stage of a project</a:t>
            </a:r>
          </a:p>
        </p:txBody>
      </p:sp>
      <p:sp>
        <p:nvSpPr>
          <p:cNvPr id="3" name="Content Placeholder 2">
            <a:extLst>
              <a:ext uri="{FF2B5EF4-FFF2-40B4-BE49-F238E27FC236}">
                <a16:creationId xmlns:a16="http://schemas.microsoft.com/office/drawing/2014/main" id="{16CC1A44-7AD3-4AAE-BCE0-54733B88B96A}"/>
              </a:ext>
            </a:extLst>
          </p:cNvPr>
          <p:cNvSpPr>
            <a:spLocks noGrp="1"/>
          </p:cNvSpPr>
          <p:nvPr>
            <p:ph idx="1"/>
          </p:nvPr>
        </p:nvSpPr>
        <p:spPr>
          <a:xfrm>
            <a:off x="1295400" y="1596045"/>
            <a:ext cx="9601200" cy="4195156"/>
          </a:xfrm>
        </p:spPr>
        <p:txBody>
          <a:bodyPr>
            <a:noAutofit/>
          </a:bodyPr>
          <a:lstStyle/>
          <a:p>
            <a:r>
              <a:rPr lang="en-US" sz="2800" dirty="0"/>
              <a:t>Drive progress through transparent communication</a:t>
            </a:r>
          </a:p>
          <a:p>
            <a:r>
              <a:rPr lang="en-US" sz="2800" dirty="0"/>
              <a:t>Keep project on time, on budget, with quality </a:t>
            </a:r>
          </a:p>
          <a:p>
            <a:r>
              <a:rPr lang="en-US" sz="2800" dirty="0"/>
              <a:t>Monitor identified risks</a:t>
            </a:r>
          </a:p>
          <a:p>
            <a:r>
              <a:rPr lang="en-US" sz="2800" dirty="0"/>
              <a:t>Risk control </a:t>
            </a:r>
            <a:r>
              <a:rPr lang="en-US" sz="2800"/>
              <a:t>may involve</a:t>
            </a:r>
            <a:endParaRPr lang="en-US" sz="2800" dirty="0"/>
          </a:p>
          <a:p>
            <a:pPr lvl="1"/>
            <a:r>
              <a:rPr lang="en-US" sz="2800" dirty="0"/>
              <a:t>Choosing alternative strategies</a:t>
            </a:r>
          </a:p>
          <a:p>
            <a:pPr lvl="1"/>
            <a:r>
              <a:rPr lang="en-US" sz="2800" dirty="0"/>
              <a:t>Taking correction action</a:t>
            </a:r>
          </a:p>
          <a:p>
            <a:pPr lvl="1"/>
            <a:r>
              <a:rPr lang="en-US" sz="2800" dirty="0"/>
              <a:t>Re-planning the project</a:t>
            </a:r>
          </a:p>
        </p:txBody>
      </p:sp>
    </p:spTree>
    <p:extLst>
      <p:ext uri="{BB962C8B-B14F-4D97-AF65-F5344CB8AC3E}">
        <p14:creationId xmlns:p14="http://schemas.microsoft.com/office/powerpoint/2010/main" val="2266482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D686-3F59-4548-A362-402CF08B24B5}"/>
              </a:ext>
            </a:extLst>
          </p:cNvPr>
          <p:cNvSpPr>
            <a:spLocks noGrp="1"/>
          </p:cNvSpPr>
          <p:nvPr>
            <p:ph type="title"/>
          </p:nvPr>
        </p:nvSpPr>
        <p:spPr/>
        <p:txBody>
          <a:bodyPr>
            <a:normAutofit/>
          </a:bodyPr>
          <a:lstStyle/>
          <a:p>
            <a:pPr algn="ctr"/>
            <a:r>
              <a:rPr lang="en-US" sz="4400" dirty="0"/>
              <a:t>Accountability Issue or Conflict?</a:t>
            </a:r>
          </a:p>
        </p:txBody>
      </p:sp>
      <p:sp>
        <p:nvSpPr>
          <p:cNvPr id="3" name="Content Placeholder 2">
            <a:extLst>
              <a:ext uri="{FF2B5EF4-FFF2-40B4-BE49-F238E27FC236}">
                <a16:creationId xmlns:a16="http://schemas.microsoft.com/office/drawing/2014/main" id="{C13751A0-9203-41E5-AA59-8D4BA823BBAC}"/>
              </a:ext>
            </a:extLst>
          </p:cNvPr>
          <p:cNvSpPr>
            <a:spLocks noGrp="1"/>
          </p:cNvSpPr>
          <p:nvPr>
            <p:ph idx="1"/>
          </p:nvPr>
        </p:nvSpPr>
        <p:spPr/>
        <p:txBody>
          <a:bodyPr>
            <a:normAutofit/>
          </a:bodyPr>
          <a:lstStyle/>
          <a:p>
            <a:r>
              <a:rPr lang="en-US" sz="3200" dirty="0"/>
              <a:t>Lack of accountability is a personal shortcoming or issue</a:t>
            </a:r>
          </a:p>
          <a:p>
            <a:r>
              <a:rPr lang="en-US" sz="3200" dirty="0"/>
              <a:t>Accountability issues can turn into conflicts </a:t>
            </a:r>
          </a:p>
          <a:p>
            <a:r>
              <a:rPr lang="en-US" sz="3200" dirty="0"/>
              <a:t>Conflicts are caused by 1 of 7 differences between 2 or more people on a team</a:t>
            </a:r>
          </a:p>
        </p:txBody>
      </p:sp>
    </p:spTree>
    <p:extLst>
      <p:ext uri="{BB962C8B-B14F-4D97-AF65-F5344CB8AC3E}">
        <p14:creationId xmlns:p14="http://schemas.microsoft.com/office/powerpoint/2010/main" val="1344926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02BB552-D27D-492C-A5AB-1139BBAD574B}"/>
              </a:ext>
            </a:extLst>
          </p:cNvPr>
          <p:cNvGraphicFramePr>
            <a:graphicFrameLocks noGrp="1"/>
          </p:cNvGraphicFramePr>
          <p:nvPr>
            <p:ph idx="1"/>
            <p:extLst>
              <p:ext uri="{D42A27DB-BD31-4B8C-83A1-F6EECF244321}">
                <p14:modId xmlns:p14="http://schemas.microsoft.com/office/powerpoint/2010/main" val="1207609793"/>
              </p:ext>
            </p:extLst>
          </p:nvPr>
        </p:nvGraphicFramePr>
        <p:xfrm>
          <a:off x="1429789" y="0"/>
          <a:ext cx="11709862"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4B1C785B-C677-437C-AC29-A82ABCA4F4F2}"/>
              </a:ext>
            </a:extLst>
          </p:cNvPr>
          <p:cNvSpPr>
            <a:spLocks noGrp="1"/>
          </p:cNvSpPr>
          <p:nvPr>
            <p:ph type="title"/>
          </p:nvPr>
        </p:nvSpPr>
        <p:spPr>
          <a:xfrm>
            <a:off x="365760" y="665018"/>
            <a:ext cx="2477193" cy="4339244"/>
          </a:xfrm>
        </p:spPr>
        <p:txBody>
          <a:bodyPr>
            <a:normAutofit fontScale="90000"/>
          </a:bodyPr>
          <a:lstStyle/>
          <a:p>
            <a:pPr algn="ctr"/>
            <a:r>
              <a:rPr lang="en-US" dirty="0"/>
              <a:t> 28% of conflicts on project teams are caused by relationships issues between team members </a:t>
            </a:r>
          </a:p>
        </p:txBody>
      </p:sp>
    </p:spTree>
    <p:extLst>
      <p:ext uri="{BB962C8B-B14F-4D97-AF65-F5344CB8AC3E}">
        <p14:creationId xmlns:p14="http://schemas.microsoft.com/office/powerpoint/2010/main" val="999159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roject Management Conflict Causes in Project Management">
            <a:extLst>
              <a:ext uri="{FF2B5EF4-FFF2-40B4-BE49-F238E27FC236}">
                <a16:creationId xmlns:a16="http://schemas.microsoft.com/office/drawing/2014/main" id="{7022BC8C-1B2E-4AAE-91F3-F9FC381C90AD}"/>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45673" y="-1"/>
            <a:ext cx="9150927" cy="6666807"/>
          </a:xfrm>
          <a:prstGeom prst="rect">
            <a:avLst/>
          </a:prstGeom>
          <a:noFill/>
          <a:ln>
            <a:noFill/>
          </a:ln>
        </p:spPr>
      </p:pic>
      <p:pic>
        <p:nvPicPr>
          <p:cNvPr id="6" name="Picture 5">
            <a:extLst>
              <a:ext uri="{FF2B5EF4-FFF2-40B4-BE49-F238E27FC236}">
                <a16:creationId xmlns:a16="http://schemas.microsoft.com/office/drawing/2014/main" id="{6E35AD47-0F81-44E6-A58E-5784696F55B2}"/>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2211186" y="2892830"/>
            <a:ext cx="1396398" cy="1479804"/>
          </a:xfrm>
          <a:prstGeom prst="rect">
            <a:avLst/>
          </a:prstGeom>
        </p:spPr>
      </p:pic>
    </p:spTree>
    <p:extLst>
      <p:ext uri="{BB962C8B-B14F-4D97-AF65-F5344CB8AC3E}">
        <p14:creationId xmlns:p14="http://schemas.microsoft.com/office/powerpoint/2010/main" val="894939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F551-524F-42FA-8D42-9068351D4B48}"/>
              </a:ext>
            </a:extLst>
          </p:cNvPr>
          <p:cNvSpPr>
            <a:spLocks noGrp="1"/>
          </p:cNvSpPr>
          <p:nvPr>
            <p:ph type="title"/>
          </p:nvPr>
        </p:nvSpPr>
        <p:spPr>
          <a:xfrm>
            <a:off x="762000" y="0"/>
            <a:ext cx="10820400" cy="1496291"/>
          </a:xfrm>
        </p:spPr>
        <p:txBody>
          <a:bodyPr>
            <a:noAutofit/>
          </a:bodyPr>
          <a:lstStyle/>
          <a:p>
            <a:pPr algn="ctr"/>
            <a:r>
              <a:rPr lang="en-US" sz="4400" dirty="0"/>
              <a:t>Resolving conflict is</a:t>
            </a:r>
            <a:br>
              <a:rPr lang="en-US" sz="4400" dirty="0"/>
            </a:br>
            <a:r>
              <a:rPr lang="en-US" sz="4400" dirty="0"/>
              <a:t>similar to performance conversations</a:t>
            </a:r>
          </a:p>
        </p:txBody>
      </p:sp>
      <p:sp>
        <p:nvSpPr>
          <p:cNvPr id="3" name="Content Placeholder 2">
            <a:extLst>
              <a:ext uri="{FF2B5EF4-FFF2-40B4-BE49-F238E27FC236}">
                <a16:creationId xmlns:a16="http://schemas.microsoft.com/office/drawing/2014/main" id="{1B5B339F-5513-428C-A710-2D44238797F3}"/>
              </a:ext>
            </a:extLst>
          </p:cNvPr>
          <p:cNvSpPr>
            <a:spLocks noGrp="1"/>
          </p:cNvSpPr>
          <p:nvPr>
            <p:ph idx="1"/>
          </p:nvPr>
        </p:nvSpPr>
        <p:spPr>
          <a:xfrm>
            <a:off x="762000" y="1496291"/>
            <a:ext cx="10972800" cy="4637809"/>
          </a:xfrm>
        </p:spPr>
        <p:txBody>
          <a:bodyPr>
            <a:normAutofit/>
          </a:bodyPr>
          <a:lstStyle/>
          <a:p>
            <a:r>
              <a:rPr lang="en-US" sz="2800" b="1" dirty="0"/>
              <a:t>Call a meeting</a:t>
            </a:r>
            <a:r>
              <a:rPr lang="en-US" sz="2800" dirty="0"/>
              <a:t> with all the parties involved</a:t>
            </a:r>
          </a:p>
          <a:p>
            <a:r>
              <a:rPr lang="en-US" sz="2800" b="1" dirty="0"/>
              <a:t>Acknowledge</a:t>
            </a:r>
            <a:r>
              <a:rPr lang="en-US" sz="2800" dirty="0"/>
              <a:t> the people in conflict, recognize contributions </a:t>
            </a:r>
          </a:p>
          <a:p>
            <a:r>
              <a:rPr lang="en-US" sz="2800" b="1" dirty="0"/>
              <a:t>Focus </a:t>
            </a:r>
            <a:r>
              <a:rPr lang="en-US" sz="2800" dirty="0"/>
              <a:t>on the source – it’s about a situation, not the people </a:t>
            </a:r>
          </a:p>
          <a:p>
            <a:r>
              <a:rPr lang="en-US" sz="2800" b="1" dirty="0"/>
              <a:t>Listen</a:t>
            </a:r>
            <a:r>
              <a:rPr lang="en-US" sz="2800" dirty="0"/>
              <a:t> non-judgmentally to all sides – </a:t>
            </a:r>
          </a:p>
          <a:p>
            <a:pPr marL="274320" lvl="1" indent="0">
              <a:buNone/>
            </a:pPr>
            <a:r>
              <a:rPr lang="en-US" sz="2600" dirty="0"/>
              <a:t>    (take notes and avoid comments other than clarification)</a:t>
            </a:r>
          </a:p>
          <a:p>
            <a:r>
              <a:rPr lang="en-US" sz="2800" b="1" dirty="0"/>
              <a:t>Recap</a:t>
            </a:r>
            <a:r>
              <a:rPr lang="en-US" sz="2800" dirty="0"/>
              <a:t> what you heard – appeal to how to complete project</a:t>
            </a:r>
          </a:p>
          <a:p>
            <a:r>
              <a:rPr lang="en-US" sz="2800" dirty="0"/>
              <a:t>Help all parties find </a:t>
            </a:r>
            <a:r>
              <a:rPr lang="en-US" sz="2800" b="1" dirty="0"/>
              <a:t>something they agree on </a:t>
            </a:r>
            <a:r>
              <a:rPr lang="en-US" sz="2800" dirty="0"/>
              <a:t>and go from there</a:t>
            </a:r>
          </a:p>
          <a:p>
            <a:pPr marL="274320" lvl="1" indent="0">
              <a:buNone/>
            </a:pPr>
            <a:endParaRPr lang="en-US" sz="2600" dirty="0"/>
          </a:p>
          <a:p>
            <a:endParaRPr lang="en-US" dirty="0"/>
          </a:p>
        </p:txBody>
      </p:sp>
    </p:spTree>
    <p:extLst>
      <p:ext uri="{BB962C8B-B14F-4D97-AF65-F5344CB8AC3E}">
        <p14:creationId xmlns:p14="http://schemas.microsoft.com/office/powerpoint/2010/main" val="720826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796D8-63B9-44D4-8EFC-A9FFAE202ACA}"/>
              </a:ext>
            </a:extLst>
          </p:cNvPr>
          <p:cNvSpPr>
            <a:spLocks noGrp="1"/>
          </p:cNvSpPr>
          <p:nvPr>
            <p:ph type="title"/>
          </p:nvPr>
        </p:nvSpPr>
        <p:spPr>
          <a:xfrm>
            <a:off x="1295400" y="223521"/>
            <a:ext cx="9601200" cy="1422718"/>
          </a:xfrm>
        </p:spPr>
        <p:txBody>
          <a:bodyPr>
            <a:noAutofit/>
          </a:bodyPr>
          <a:lstStyle/>
          <a:p>
            <a:pPr algn="ctr"/>
            <a:r>
              <a:rPr lang="en-US" sz="4400" dirty="0"/>
              <a:t>When is it time to bring in </a:t>
            </a:r>
            <a:br>
              <a:rPr lang="en-US" sz="4400" dirty="0"/>
            </a:br>
            <a:r>
              <a:rPr lang="en-US" sz="4400" dirty="0"/>
              <a:t>the Project Sponsor?</a:t>
            </a:r>
          </a:p>
        </p:txBody>
      </p:sp>
      <p:sp>
        <p:nvSpPr>
          <p:cNvPr id="3" name="Content Placeholder 2">
            <a:extLst>
              <a:ext uri="{FF2B5EF4-FFF2-40B4-BE49-F238E27FC236}">
                <a16:creationId xmlns:a16="http://schemas.microsoft.com/office/drawing/2014/main" id="{45FA8DCE-A196-46A5-A3D8-0754E83E14F8}"/>
              </a:ext>
            </a:extLst>
          </p:cNvPr>
          <p:cNvSpPr>
            <a:spLocks noGrp="1"/>
          </p:cNvSpPr>
          <p:nvPr>
            <p:ph idx="1"/>
          </p:nvPr>
        </p:nvSpPr>
        <p:spPr/>
        <p:txBody>
          <a:bodyPr/>
          <a:lstStyle/>
          <a:p>
            <a:pPr marL="0" indent="0" algn="ctr">
              <a:buNone/>
            </a:pPr>
            <a:r>
              <a:rPr lang="en-US" sz="3600" b="1" dirty="0"/>
              <a:t>That’s the last resort</a:t>
            </a:r>
          </a:p>
          <a:p>
            <a:pPr marL="0" indent="0" algn="ctr">
              <a:buNone/>
            </a:pPr>
            <a:r>
              <a:rPr lang="en-US" sz="3200" dirty="0"/>
              <a:t>Only when the conflict is jeopardizing the project</a:t>
            </a:r>
          </a:p>
          <a:p>
            <a:pPr marL="0" indent="0" algn="ctr">
              <a:buNone/>
            </a:pPr>
            <a:r>
              <a:rPr lang="en-US" sz="3200" b="1" dirty="0"/>
              <a:t>AND</a:t>
            </a:r>
          </a:p>
          <a:p>
            <a:pPr marL="0" indent="0" algn="ctr">
              <a:buNone/>
            </a:pPr>
            <a:r>
              <a:rPr lang="en-US" sz="3200" dirty="0"/>
              <a:t>You’ve tried several times to do it yourself</a:t>
            </a:r>
          </a:p>
        </p:txBody>
      </p:sp>
    </p:spTree>
    <p:extLst>
      <p:ext uri="{BB962C8B-B14F-4D97-AF65-F5344CB8AC3E}">
        <p14:creationId xmlns:p14="http://schemas.microsoft.com/office/powerpoint/2010/main" val="484783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34956-1B17-42DA-867A-0A70AC9BEDB4}"/>
              </a:ext>
            </a:extLst>
          </p:cNvPr>
          <p:cNvSpPr>
            <a:spLocks noGrp="1"/>
          </p:cNvSpPr>
          <p:nvPr>
            <p:ph type="title"/>
          </p:nvPr>
        </p:nvSpPr>
        <p:spPr>
          <a:xfrm>
            <a:off x="867294" y="304801"/>
            <a:ext cx="10457411" cy="1333192"/>
          </a:xfrm>
        </p:spPr>
        <p:txBody>
          <a:bodyPr>
            <a:noAutofit/>
          </a:bodyPr>
          <a:lstStyle/>
          <a:p>
            <a:pPr algn="ctr"/>
            <a:r>
              <a:rPr lang="en-US" sz="4400" dirty="0"/>
              <a:t>Conflict resolution methods </a:t>
            </a:r>
            <a:br>
              <a:rPr lang="en-US" sz="4400" dirty="0"/>
            </a:br>
            <a:r>
              <a:rPr lang="en-US" sz="4400" dirty="0"/>
              <a:t>that work sometimes</a:t>
            </a:r>
          </a:p>
        </p:txBody>
      </p:sp>
      <p:sp>
        <p:nvSpPr>
          <p:cNvPr id="3" name="Content Placeholder 2">
            <a:extLst>
              <a:ext uri="{FF2B5EF4-FFF2-40B4-BE49-F238E27FC236}">
                <a16:creationId xmlns:a16="http://schemas.microsoft.com/office/drawing/2014/main" id="{7FABEDD0-2E97-4CCB-BCD7-796C21531A11}"/>
              </a:ext>
            </a:extLst>
          </p:cNvPr>
          <p:cNvSpPr>
            <a:spLocks noGrp="1"/>
          </p:cNvSpPr>
          <p:nvPr>
            <p:ph idx="1"/>
          </p:nvPr>
        </p:nvSpPr>
        <p:spPr>
          <a:xfrm>
            <a:off x="881149" y="1981201"/>
            <a:ext cx="10457411" cy="3809999"/>
          </a:xfrm>
        </p:spPr>
        <p:txBody>
          <a:bodyPr>
            <a:normAutofit/>
          </a:bodyPr>
          <a:lstStyle/>
          <a:p>
            <a:r>
              <a:rPr lang="en-US" sz="3200" b="1" dirty="0"/>
              <a:t>Withdraw/avoid </a:t>
            </a:r>
            <a:r>
              <a:rPr lang="en-US" sz="3200" dirty="0"/>
              <a:t>– doesn’t work long-term</a:t>
            </a:r>
            <a:br>
              <a:rPr lang="en-US" sz="3200" dirty="0"/>
            </a:br>
            <a:r>
              <a:rPr lang="en-US" sz="3200" dirty="0"/>
              <a:t>                                   use to buy time to prepare </a:t>
            </a:r>
          </a:p>
          <a:p>
            <a:r>
              <a:rPr lang="en-US" sz="3200" b="1" dirty="0"/>
              <a:t>Force or entice </a:t>
            </a:r>
            <a:r>
              <a:rPr lang="en-US" sz="3200" dirty="0"/>
              <a:t>– works if the project leader has</a:t>
            </a:r>
            <a:br>
              <a:rPr lang="en-US" sz="3200" dirty="0"/>
            </a:br>
            <a:r>
              <a:rPr lang="en-US" sz="3200" dirty="0"/>
              <a:t>                                  strong informal authority </a:t>
            </a:r>
          </a:p>
          <a:p>
            <a:pPr marL="0" indent="0">
              <a:buNone/>
            </a:pPr>
            <a:endParaRPr lang="en-US" dirty="0"/>
          </a:p>
        </p:txBody>
      </p:sp>
    </p:spTree>
    <p:extLst>
      <p:ext uri="{BB962C8B-B14F-4D97-AF65-F5344CB8AC3E}">
        <p14:creationId xmlns:p14="http://schemas.microsoft.com/office/powerpoint/2010/main" val="186473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128F5-F8CA-4F39-81D4-05CD9C487612}"/>
              </a:ext>
            </a:extLst>
          </p:cNvPr>
          <p:cNvSpPr>
            <a:spLocks noGrp="1"/>
          </p:cNvSpPr>
          <p:nvPr>
            <p:ph type="title"/>
          </p:nvPr>
        </p:nvSpPr>
        <p:spPr>
          <a:xfrm>
            <a:off x="1295400" y="503853"/>
            <a:ext cx="9601200" cy="826183"/>
          </a:xfrm>
        </p:spPr>
        <p:txBody>
          <a:bodyPr>
            <a:normAutofit/>
          </a:bodyPr>
          <a:lstStyle/>
          <a:p>
            <a:pPr algn="ctr"/>
            <a:r>
              <a:rPr lang="en-US" sz="4400" dirty="0"/>
              <a:t>Somewhat better methods </a:t>
            </a:r>
          </a:p>
        </p:txBody>
      </p:sp>
      <p:sp>
        <p:nvSpPr>
          <p:cNvPr id="3" name="Content Placeholder 2">
            <a:extLst>
              <a:ext uri="{FF2B5EF4-FFF2-40B4-BE49-F238E27FC236}">
                <a16:creationId xmlns:a16="http://schemas.microsoft.com/office/drawing/2014/main" id="{35B942AE-3F0C-411D-81AB-B9E347E4BECC}"/>
              </a:ext>
            </a:extLst>
          </p:cNvPr>
          <p:cNvSpPr>
            <a:spLocks noGrp="1"/>
          </p:cNvSpPr>
          <p:nvPr>
            <p:ph idx="1"/>
          </p:nvPr>
        </p:nvSpPr>
        <p:spPr>
          <a:xfrm>
            <a:off x="723900" y="1330037"/>
            <a:ext cx="10572750" cy="4461164"/>
          </a:xfrm>
        </p:spPr>
        <p:txBody>
          <a:bodyPr>
            <a:normAutofit/>
          </a:bodyPr>
          <a:lstStyle/>
          <a:p>
            <a:r>
              <a:rPr lang="en-US" sz="3200" b="1" dirty="0"/>
              <a:t>Concede </a:t>
            </a:r>
            <a:r>
              <a:rPr lang="en-US" sz="2800" b="1" dirty="0"/>
              <a:t>– </a:t>
            </a:r>
            <a:r>
              <a:rPr lang="en-US" sz="2800" dirty="0"/>
              <a:t>use sparingly</a:t>
            </a:r>
          </a:p>
          <a:p>
            <a:pPr lvl="1"/>
            <a:r>
              <a:rPr lang="en-US" sz="2800" dirty="0"/>
              <a:t>can weaken your reputation as a manager</a:t>
            </a:r>
          </a:p>
          <a:p>
            <a:pPr lvl="1"/>
            <a:r>
              <a:rPr lang="en-US" sz="2800" dirty="0"/>
              <a:t>use when low cost to you and benefits a team member</a:t>
            </a:r>
          </a:p>
          <a:p>
            <a:pPr marL="274320" lvl="1" indent="0">
              <a:buNone/>
            </a:pPr>
            <a:endParaRPr lang="en-US" sz="2800" dirty="0"/>
          </a:p>
          <a:p>
            <a:r>
              <a:rPr lang="en-US" sz="3200" b="1" dirty="0"/>
              <a:t>Compromise</a:t>
            </a:r>
            <a:r>
              <a:rPr lang="en-US" sz="3200" dirty="0"/>
              <a:t> </a:t>
            </a:r>
            <a:r>
              <a:rPr lang="en-US" sz="2800" dirty="0"/>
              <a:t>– </a:t>
            </a:r>
          </a:p>
          <a:p>
            <a:pPr lvl="1"/>
            <a:r>
              <a:rPr lang="en-US" sz="2800" dirty="0"/>
              <a:t>each party gets some of their interests satisfied</a:t>
            </a:r>
          </a:p>
          <a:p>
            <a:pPr lvl="1"/>
            <a:r>
              <a:rPr lang="en-US" sz="2800" dirty="0"/>
              <a:t>must not compromise the integrity of the project</a:t>
            </a:r>
          </a:p>
          <a:p>
            <a:pPr marL="274320" lvl="1" indent="0">
              <a:buNone/>
            </a:pPr>
            <a:endParaRPr lang="en-US" sz="2800" dirty="0"/>
          </a:p>
          <a:p>
            <a:endParaRPr lang="en-US" dirty="0"/>
          </a:p>
        </p:txBody>
      </p:sp>
    </p:spTree>
    <p:extLst>
      <p:ext uri="{BB962C8B-B14F-4D97-AF65-F5344CB8AC3E}">
        <p14:creationId xmlns:p14="http://schemas.microsoft.com/office/powerpoint/2010/main" val="688773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4239E-1B80-43E7-8AB0-8B3B772D6DDD}"/>
              </a:ext>
            </a:extLst>
          </p:cNvPr>
          <p:cNvSpPr>
            <a:spLocks noGrp="1"/>
          </p:cNvSpPr>
          <p:nvPr>
            <p:ph type="title"/>
          </p:nvPr>
        </p:nvSpPr>
        <p:spPr/>
        <p:txBody>
          <a:bodyPr>
            <a:noAutofit/>
          </a:bodyPr>
          <a:lstStyle/>
          <a:p>
            <a:pPr algn="ctr"/>
            <a:r>
              <a:rPr lang="en-US" sz="4400" dirty="0"/>
              <a:t>Even better methods</a:t>
            </a:r>
          </a:p>
        </p:txBody>
      </p:sp>
      <p:sp>
        <p:nvSpPr>
          <p:cNvPr id="3" name="Content Placeholder 2">
            <a:extLst>
              <a:ext uri="{FF2B5EF4-FFF2-40B4-BE49-F238E27FC236}">
                <a16:creationId xmlns:a16="http://schemas.microsoft.com/office/drawing/2014/main" id="{B37068AC-1BCE-4311-BD0C-CE764ABF30BE}"/>
              </a:ext>
            </a:extLst>
          </p:cNvPr>
          <p:cNvSpPr>
            <a:spLocks noGrp="1"/>
          </p:cNvSpPr>
          <p:nvPr>
            <p:ph idx="1"/>
          </p:nvPr>
        </p:nvSpPr>
        <p:spPr>
          <a:xfrm>
            <a:off x="1064029" y="1981201"/>
            <a:ext cx="9832571" cy="3809999"/>
          </a:xfrm>
        </p:spPr>
        <p:txBody>
          <a:bodyPr>
            <a:normAutofit/>
          </a:bodyPr>
          <a:lstStyle/>
          <a:p>
            <a:r>
              <a:rPr lang="en-US" sz="3200" b="1" dirty="0"/>
              <a:t>Steer conversation to project-related problem –</a:t>
            </a:r>
            <a:br>
              <a:rPr lang="en-US" sz="3200" b="1" dirty="0"/>
            </a:br>
            <a:r>
              <a:rPr lang="en-US" sz="3200" b="1" dirty="0"/>
              <a:t>  </a:t>
            </a:r>
            <a:r>
              <a:rPr lang="en-US" sz="3200" dirty="0"/>
              <a:t>Take the people and personalities out of it</a:t>
            </a:r>
          </a:p>
          <a:p>
            <a:r>
              <a:rPr lang="en-US" sz="3200" b="1" dirty="0"/>
              <a:t>Delegate </a:t>
            </a:r>
            <a:r>
              <a:rPr lang="en-US" sz="3200" dirty="0"/>
              <a:t>conflict resolution to a skillful and </a:t>
            </a:r>
            <a:br>
              <a:rPr lang="en-US" sz="3200" dirty="0"/>
            </a:br>
            <a:r>
              <a:rPr lang="en-US" sz="3200" dirty="0"/>
              <a:t>  respected team member </a:t>
            </a:r>
          </a:p>
        </p:txBody>
      </p:sp>
    </p:spTree>
    <p:extLst>
      <p:ext uri="{BB962C8B-B14F-4D97-AF65-F5344CB8AC3E}">
        <p14:creationId xmlns:p14="http://schemas.microsoft.com/office/powerpoint/2010/main" val="3755706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3DB73-54D2-43E0-9959-091279A3E6ED}"/>
              </a:ext>
            </a:extLst>
          </p:cNvPr>
          <p:cNvSpPr>
            <a:spLocks noGrp="1"/>
          </p:cNvSpPr>
          <p:nvPr>
            <p:ph type="title"/>
          </p:nvPr>
        </p:nvSpPr>
        <p:spPr>
          <a:xfrm>
            <a:off x="629920" y="243841"/>
            <a:ext cx="11155680" cy="1573529"/>
          </a:xfrm>
        </p:spPr>
        <p:txBody>
          <a:bodyPr>
            <a:noAutofit/>
          </a:bodyPr>
          <a:lstStyle/>
          <a:p>
            <a:pPr algn="ctr"/>
            <a:r>
              <a:rPr lang="en-US" sz="4400" dirty="0">
                <a:solidFill>
                  <a:schemeClr val="tx1"/>
                </a:solidFill>
              </a:rPr>
              <a:t>Pressure to deliver unique results on a short timeline adds to the team pressure</a:t>
            </a:r>
            <a:endParaRPr lang="en-US" sz="4400" dirty="0"/>
          </a:p>
        </p:txBody>
      </p:sp>
      <p:pic>
        <p:nvPicPr>
          <p:cNvPr id="4098" name="Picture 2" descr="https://liquidplanner-wpengine.netdna-ssl.com/wp-content/uploads/5118037.jpg">
            <a:extLst>
              <a:ext uri="{FF2B5EF4-FFF2-40B4-BE49-F238E27FC236}">
                <a16:creationId xmlns:a16="http://schemas.microsoft.com/office/drawing/2014/main" id="{2892A702-847E-45C0-A86D-CCD03EB4FC2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817370"/>
            <a:ext cx="12192000" cy="5040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618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4291C10-8096-4A4E-A143-7874271184CF}"/>
              </a:ext>
            </a:extLst>
          </p:cNvPr>
          <p:cNvSpPr>
            <a:spLocks noGrp="1"/>
          </p:cNvSpPr>
          <p:nvPr>
            <p:ph type="title"/>
          </p:nvPr>
        </p:nvSpPr>
        <p:spPr/>
        <p:txBody>
          <a:bodyPr>
            <a:normAutofit/>
          </a:bodyPr>
          <a:lstStyle/>
          <a:p>
            <a:pPr algn="ctr"/>
            <a:r>
              <a:rPr lang="en-US" sz="4400" dirty="0"/>
              <a:t>Questions?</a:t>
            </a:r>
          </a:p>
        </p:txBody>
      </p:sp>
      <p:sp>
        <p:nvSpPr>
          <p:cNvPr id="3" name="Content Placeholder 2">
            <a:extLst>
              <a:ext uri="{FF2B5EF4-FFF2-40B4-BE49-F238E27FC236}">
                <a16:creationId xmlns:a16="http://schemas.microsoft.com/office/drawing/2014/main" id="{F73BEC8F-1CF7-4DF5-83D1-B821B3D1A07D}"/>
              </a:ext>
            </a:extLst>
          </p:cNvPr>
          <p:cNvSpPr>
            <a:spLocks noGrp="1"/>
          </p:cNvSpPr>
          <p:nvPr>
            <p:ph idx="1"/>
          </p:nvPr>
        </p:nvSpPr>
        <p:spPr>
          <a:xfrm>
            <a:off x="1295400" y="1950720"/>
            <a:ext cx="9601200" cy="3840480"/>
          </a:xfrm>
        </p:spPr>
        <p:txBody>
          <a:bodyPr>
            <a:normAutofit/>
          </a:bodyPr>
          <a:lstStyle/>
          <a:p>
            <a:pPr marL="0" indent="0">
              <a:buNone/>
            </a:pPr>
            <a:endParaRPr lang="en-US" sz="3200" dirty="0"/>
          </a:p>
          <a:p>
            <a:pPr marL="0" indent="0">
              <a:buNone/>
            </a:pPr>
            <a:r>
              <a:rPr lang="en-US" sz="3200" dirty="0"/>
              <a:t>Team Task 2 (Stuttgart 21) – Due tonight, 22:00</a:t>
            </a:r>
          </a:p>
          <a:p>
            <a:pPr marL="0" indent="0">
              <a:buNone/>
            </a:pPr>
            <a:r>
              <a:rPr lang="en-US" sz="3200" dirty="0"/>
              <a:t>Team Task 3 (status report) – tomorrow, 22:00</a:t>
            </a:r>
          </a:p>
          <a:p>
            <a:pPr marL="0" indent="0">
              <a:buNone/>
            </a:pPr>
            <a:endParaRPr lang="en-US" sz="3200" dirty="0"/>
          </a:p>
        </p:txBody>
      </p:sp>
    </p:spTree>
    <p:extLst>
      <p:ext uri="{BB962C8B-B14F-4D97-AF65-F5344CB8AC3E}">
        <p14:creationId xmlns:p14="http://schemas.microsoft.com/office/powerpoint/2010/main" val="3994372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03854"/>
            <a:ext cx="7443789" cy="584776"/>
          </a:xfrm>
        </p:spPr>
        <p:txBody>
          <a:bodyPr>
            <a:noAutofit/>
          </a:bodyPr>
          <a:lstStyle/>
          <a:p>
            <a:r>
              <a:rPr lang="en-US" sz="4000" dirty="0"/>
              <a:t>Be diligent about scope creep</a:t>
            </a:r>
          </a:p>
        </p:txBody>
      </p:sp>
      <p:cxnSp>
        <p:nvCxnSpPr>
          <p:cNvPr id="5" name="Straight Connector 4">
            <a:extLst>
              <a:ext uri="{FF2B5EF4-FFF2-40B4-BE49-F238E27FC236}">
                <a16:creationId xmlns:a16="http://schemas.microsoft.com/office/drawing/2014/main" id="{A32ADB9D-8987-4009-B5FA-C3DAC158C1E3}"/>
              </a:ext>
            </a:extLst>
          </p:cNvPr>
          <p:cNvCxnSpPr>
            <a:cxnSpLocks/>
          </p:cNvCxnSpPr>
          <p:nvPr/>
        </p:nvCxnSpPr>
        <p:spPr>
          <a:xfrm>
            <a:off x="1771650" y="2819400"/>
            <a:ext cx="97536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6915674-1607-4734-8154-6AEC756A5ED0}"/>
              </a:ext>
            </a:extLst>
          </p:cNvPr>
          <p:cNvSpPr txBox="1"/>
          <p:nvPr/>
        </p:nvSpPr>
        <p:spPr>
          <a:xfrm>
            <a:off x="1295400" y="1830101"/>
            <a:ext cx="1562100" cy="584775"/>
          </a:xfrm>
          <a:prstGeom prst="rect">
            <a:avLst/>
          </a:prstGeom>
          <a:noFill/>
        </p:spPr>
        <p:txBody>
          <a:bodyPr wrap="square" rtlCol="0">
            <a:spAutoFit/>
          </a:bodyPr>
          <a:lstStyle/>
          <a:p>
            <a:r>
              <a:rPr lang="en-US" sz="3200" b="1" dirty="0"/>
              <a:t>Initiate</a:t>
            </a:r>
            <a:endParaRPr lang="en-US" b="1" dirty="0"/>
          </a:p>
        </p:txBody>
      </p:sp>
      <p:sp>
        <p:nvSpPr>
          <p:cNvPr id="8" name="Multiplication Sign 7">
            <a:extLst>
              <a:ext uri="{FF2B5EF4-FFF2-40B4-BE49-F238E27FC236}">
                <a16:creationId xmlns:a16="http://schemas.microsoft.com/office/drawing/2014/main" id="{6438D0D0-AB2A-4EDF-B416-F4F0C20B0D98}"/>
              </a:ext>
            </a:extLst>
          </p:cNvPr>
          <p:cNvSpPr/>
          <p:nvPr/>
        </p:nvSpPr>
        <p:spPr>
          <a:xfrm>
            <a:off x="1314450" y="2330737"/>
            <a:ext cx="9144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55811A4-1EDC-41E4-A874-3716850308BB}"/>
              </a:ext>
            </a:extLst>
          </p:cNvPr>
          <p:cNvSpPr txBox="1"/>
          <p:nvPr/>
        </p:nvSpPr>
        <p:spPr>
          <a:xfrm>
            <a:off x="647700" y="3314865"/>
            <a:ext cx="2209800" cy="2308324"/>
          </a:xfrm>
          <a:prstGeom prst="rect">
            <a:avLst/>
          </a:prstGeom>
          <a:noFill/>
        </p:spPr>
        <p:txBody>
          <a:bodyPr wrap="square" rtlCol="0">
            <a:spAutoFit/>
          </a:bodyPr>
          <a:lstStyle/>
          <a:p>
            <a:r>
              <a:rPr lang="en-US" sz="2400" dirty="0"/>
              <a:t>All are careful  to determine project</a:t>
            </a:r>
          </a:p>
          <a:p>
            <a:r>
              <a:rPr lang="en-US" sz="2400" dirty="0"/>
              <a:t>scope &amp; they communicate often</a:t>
            </a:r>
          </a:p>
        </p:txBody>
      </p:sp>
      <p:sp>
        <p:nvSpPr>
          <p:cNvPr id="10" name="Multiplication Sign 9">
            <a:extLst>
              <a:ext uri="{FF2B5EF4-FFF2-40B4-BE49-F238E27FC236}">
                <a16:creationId xmlns:a16="http://schemas.microsoft.com/office/drawing/2014/main" id="{F855C2A7-3026-4AAE-B67B-546733F2042F}"/>
              </a:ext>
            </a:extLst>
          </p:cNvPr>
          <p:cNvSpPr/>
          <p:nvPr/>
        </p:nvSpPr>
        <p:spPr>
          <a:xfrm>
            <a:off x="3219450" y="2338781"/>
            <a:ext cx="9144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AFC4DB9-5A83-4A1D-8EA2-105CBBF2206D}"/>
              </a:ext>
            </a:extLst>
          </p:cNvPr>
          <p:cNvSpPr txBox="1"/>
          <p:nvPr/>
        </p:nvSpPr>
        <p:spPr>
          <a:xfrm>
            <a:off x="2876550" y="1830100"/>
            <a:ext cx="1924050" cy="584775"/>
          </a:xfrm>
          <a:prstGeom prst="rect">
            <a:avLst/>
          </a:prstGeom>
          <a:noFill/>
        </p:spPr>
        <p:txBody>
          <a:bodyPr wrap="square" rtlCol="0">
            <a:spAutoFit/>
          </a:bodyPr>
          <a:lstStyle/>
          <a:p>
            <a:r>
              <a:rPr lang="en-US" sz="3200" b="1" dirty="0"/>
              <a:t>Planning</a:t>
            </a:r>
            <a:endParaRPr lang="en-US" b="1" dirty="0"/>
          </a:p>
        </p:txBody>
      </p:sp>
      <p:sp>
        <p:nvSpPr>
          <p:cNvPr id="12" name="Content Placeholder 11">
            <a:extLst>
              <a:ext uri="{FF2B5EF4-FFF2-40B4-BE49-F238E27FC236}">
                <a16:creationId xmlns:a16="http://schemas.microsoft.com/office/drawing/2014/main" id="{0C0DA2DD-6D38-4261-B42B-9510C7D14EC1}"/>
              </a:ext>
            </a:extLst>
          </p:cNvPr>
          <p:cNvSpPr txBox="1">
            <a:spLocks noGrp="1"/>
          </p:cNvSpPr>
          <p:nvPr>
            <p:ph idx="1"/>
          </p:nvPr>
        </p:nvSpPr>
        <p:spPr>
          <a:xfrm>
            <a:off x="2933700" y="3382979"/>
            <a:ext cx="1733550" cy="1754326"/>
          </a:xfrm>
          <a:prstGeom prst="rect">
            <a:avLst/>
          </a:prstGeom>
          <a:noFill/>
        </p:spPr>
        <p:txBody>
          <a:bodyPr wrap="square" rtlCol="0">
            <a:spAutoFit/>
          </a:bodyPr>
          <a:lstStyle/>
          <a:p>
            <a:pPr marL="0" indent="0">
              <a:buNone/>
            </a:pPr>
            <a:r>
              <a:rPr lang="en-US" sz="2400" dirty="0"/>
              <a:t>Awareness of risk, schedule, budget are top of mind</a:t>
            </a:r>
          </a:p>
        </p:txBody>
      </p:sp>
      <p:sp>
        <p:nvSpPr>
          <p:cNvPr id="13" name="Arrow: Right 12">
            <a:extLst>
              <a:ext uri="{FF2B5EF4-FFF2-40B4-BE49-F238E27FC236}">
                <a16:creationId xmlns:a16="http://schemas.microsoft.com/office/drawing/2014/main" id="{87B2DFF1-31FF-4AEB-924B-9B646552015E}"/>
              </a:ext>
            </a:extLst>
          </p:cNvPr>
          <p:cNvSpPr/>
          <p:nvPr/>
        </p:nvSpPr>
        <p:spPr>
          <a:xfrm>
            <a:off x="2400300" y="2598737"/>
            <a:ext cx="59055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ultiplication Sign 13">
            <a:extLst>
              <a:ext uri="{FF2B5EF4-FFF2-40B4-BE49-F238E27FC236}">
                <a16:creationId xmlns:a16="http://schemas.microsoft.com/office/drawing/2014/main" id="{AACAD0AA-28B6-45F0-8D4C-B969A9F8DFC4}"/>
              </a:ext>
            </a:extLst>
          </p:cNvPr>
          <p:cNvSpPr/>
          <p:nvPr/>
        </p:nvSpPr>
        <p:spPr>
          <a:xfrm>
            <a:off x="4981575" y="2338781"/>
            <a:ext cx="9144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4F66BDB-4939-4A0C-92CF-7D3D25DE4774}"/>
              </a:ext>
            </a:extLst>
          </p:cNvPr>
          <p:cNvSpPr txBox="1"/>
          <p:nvPr/>
        </p:nvSpPr>
        <p:spPr>
          <a:xfrm>
            <a:off x="4800600" y="1852238"/>
            <a:ext cx="1924050" cy="584775"/>
          </a:xfrm>
          <a:prstGeom prst="rect">
            <a:avLst/>
          </a:prstGeom>
          <a:noFill/>
        </p:spPr>
        <p:txBody>
          <a:bodyPr wrap="square" rtlCol="0">
            <a:spAutoFit/>
          </a:bodyPr>
          <a:lstStyle/>
          <a:p>
            <a:r>
              <a:rPr lang="en-US" sz="3200" b="1" dirty="0"/>
              <a:t>Execute</a:t>
            </a:r>
            <a:endParaRPr lang="en-US" b="1" dirty="0"/>
          </a:p>
        </p:txBody>
      </p:sp>
      <p:sp>
        <p:nvSpPr>
          <p:cNvPr id="17" name="Arrow: Right 16">
            <a:extLst>
              <a:ext uri="{FF2B5EF4-FFF2-40B4-BE49-F238E27FC236}">
                <a16:creationId xmlns:a16="http://schemas.microsoft.com/office/drawing/2014/main" id="{EC9089BC-02A5-437C-8727-ED94E938EF57}"/>
              </a:ext>
            </a:extLst>
          </p:cNvPr>
          <p:cNvSpPr/>
          <p:nvPr/>
        </p:nvSpPr>
        <p:spPr>
          <a:xfrm>
            <a:off x="4191000" y="2559337"/>
            <a:ext cx="59055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11">
            <a:extLst>
              <a:ext uri="{FF2B5EF4-FFF2-40B4-BE49-F238E27FC236}">
                <a16:creationId xmlns:a16="http://schemas.microsoft.com/office/drawing/2014/main" id="{46FF3588-7F76-49C2-8CDD-762D5311F857}"/>
              </a:ext>
            </a:extLst>
          </p:cNvPr>
          <p:cNvSpPr txBox="1">
            <a:spLocks/>
          </p:cNvSpPr>
          <p:nvPr/>
        </p:nvSpPr>
        <p:spPr>
          <a:xfrm>
            <a:off x="4743449" y="3382980"/>
            <a:ext cx="1966913" cy="2086725"/>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800"/>
              </a:spcBef>
              <a:buClr>
                <a:schemeClr val="accent1">
                  <a:lumMod val="75000"/>
                </a:schemeClr>
              </a:buClr>
              <a:buSzPct val="100000"/>
              <a:buFont typeface="Arial"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Clr>
                <a:schemeClr val="accent1">
                  <a:lumMod val="75000"/>
                </a:schemeClr>
              </a:buClr>
              <a:buSzPct val="100000"/>
              <a:buFont typeface="Arial" pitchFamily="34" charset="0"/>
              <a:buChar char="▪"/>
              <a:defRPr sz="1800" kern="1200">
                <a:solidFill>
                  <a:schemeClr val="tx1"/>
                </a:solidFill>
                <a:latin typeface="+mn-lt"/>
                <a:ea typeface="+mn-ea"/>
                <a:cs typeface="+mn-cs"/>
              </a:defRPr>
            </a:lvl2pPr>
            <a:lvl3pPr marL="685800" indent="-179388" algn="l" defTabSz="914400" rtl="0" eaLnBrk="1" latinLnBrk="0" hangingPunct="1">
              <a:lnSpc>
                <a:spcPct val="90000"/>
              </a:lnSpc>
              <a:spcBef>
                <a:spcPts val="800"/>
              </a:spcBef>
              <a:buClr>
                <a:schemeClr val="accent1">
                  <a:lumMod val="75000"/>
                </a:schemeClr>
              </a:buClr>
              <a:buSzPct val="100000"/>
              <a:buFont typeface="Arial"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4pPr>
            <a:lvl5pPr marL="11430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8pPr>
            <a:lvl9pPr marL="1878012" indent="0" algn="l" defTabSz="914400" rtl="0" eaLnBrk="1" latinLnBrk="0" hangingPunct="1">
              <a:lnSpc>
                <a:spcPct val="90000"/>
              </a:lnSpc>
              <a:spcBef>
                <a:spcPts val="600"/>
              </a:spcBef>
              <a:buClr>
                <a:schemeClr val="accent1">
                  <a:lumMod val="75000"/>
                </a:schemeClr>
              </a:buClr>
              <a:buSzPct val="100000"/>
              <a:buFont typeface="Arial" pitchFamily="34" charset="0"/>
              <a:buNone/>
              <a:defRPr sz="1400" kern="1200">
                <a:solidFill>
                  <a:schemeClr val="tx1"/>
                </a:solidFill>
                <a:latin typeface="+mn-lt"/>
                <a:ea typeface="+mn-ea"/>
                <a:cs typeface="+mn-cs"/>
              </a:defRPr>
            </a:lvl9pPr>
          </a:lstStyle>
          <a:p>
            <a:pPr marL="0" indent="0">
              <a:buFont typeface="Arial" pitchFamily="34" charset="0"/>
              <a:buNone/>
            </a:pPr>
            <a:r>
              <a:rPr lang="en-US" sz="2400" dirty="0"/>
              <a:t>Focus shifts to team performance to control timeline &amp; quality</a:t>
            </a:r>
          </a:p>
        </p:txBody>
      </p:sp>
      <p:sp>
        <p:nvSpPr>
          <p:cNvPr id="19" name="Multiplication Sign 18">
            <a:extLst>
              <a:ext uri="{FF2B5EF4-FFF2-40B4-BE49-F238E27FC236}">
                <a16:creationId xmlns:a16="http://schemas.microsoft.com/office/drawing/2014/main" id="{938C72DB-E14D-4C6B-A538-5D26ABFB60A9}"/>
              </a:ext>
            </a:extLst>
          </p:cNvPr>
          <p:cNvSpPr/>
          <p:nvPr/>
        </p:nvSpPr>
        <p:spPr>
          <a:xfrm>
            <a:off x="7115175" y="2330737"/>
            <a:ext cx="9144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4407F7B-84A8-4B71-A353-4795630F7DE7}"/>
              </a:ext>
            </a:extLst>
          </p:cNvPr>
          <p:cNvSpPr txBox="1"/>
          <p:nvPr/>
        </p:nvSpPr>
        <p:spPr>
          <a:xfrm>
            <a:off x="6610350" y="1376490"/>
            <a:ext cx="1924050" cy="1077218"/>
          </a:xfrm>
          <a:prstGeom prst="rect">
            <a:avLst/>
          </a:prstGeom>
          <a:noFill/>
        </p:spPr>
        <p:txBody>
          <a:bodyPr wrap="square" rtlCol="0">
            <a:spAutoFit/>
          </a:bodyPr>
          <a:lstStyle/>
          <a:p>
            <a:r>
              <a:rPr lang="en-US" sz="3200" b="1" dirty="0" err="1"/>
              <a:t>MonitorControl</a:t>
            </a:r>
            <a:endParaRPr lang="en-US" b="1" dirty="0"/>
          </a:p>
        </p:txBody>
      </p:sp>
      <p:sp>
        <p:nvSpPr>
          <p:cNvPr id="21" name="Arrow: Right 20">
            <a:extLst>
              <a:ext uri="{FF2B5EF4-FFF2-40B4-BE49-F238E27FC236}">
                <a16:creationId xmlns:a16="http://schemas.microsoft.com/office/drawing/2014/main" id="{B03F9C75-2071-4FF8-BEDB-8BEEF79C55EA}"/>
              </a:ext>
            </a:extLst>
          </p:cNvPr>
          <p:cNvSpPr/>
          <p:nvPr/>
        </p:nvSpPr>
        <p:spPr>
          <a:xfrm>
            <a:off x="6224588" y="2598737"/>
            <a:ext cx="59055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11">
            <a:extLst>
              <a:ext uri="{FF2B5EF4-FFF2-40B4-BE49-F238E27FC236}">
                <a16:creationId xmlns:a16="http://schemas.microsoft.com/office/drawing/2014/main" id="{8803C3BD-9295-4C9B-9231-E8DD89DA1BF9}"/>
              </a:ext>
            </a:extLst>
          </p:cNvPr>
          <p:cNvSpPr txBox="1">
            <a:spLocks/>
          </p:cNvSpPr>
          <p:nvPr/>
        </p:nvSpPr>
        <p:spPr>
          <a:xfrm>
            <a:off x="6710363" y="3166208"/>
            <a:ext cx="2028826" cy="2751522"/>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800"/>
              </a:spcBef>
              <a:buClr>
                <a:schemeClr val="accent1">
                  <a:lumMod val="75000"/>
                </a:schemeClr>
              </a:buClr>
              <a:buSzPct val="100000"/>
              <a:buFont typeface="Arial"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Clr>
                <a:schemeClr val="accent1">
                  <a:lumMod val="75000"/>
                </a:schemeClr>
              </a:buClr>
              <a:buSzPct val="100000"/>
              <a:buFont typeface="Arial" pitchFamily="34" charset="0"/>
              <a:buChar char="▪"/>
              <a:defRPr sz="1800" kern="1200">
                <a:solidFill>
                  <a:schemeClr val="tx1"/>
                </a:solidFill>
                <a:latin typeface="+mn-lt"/>
                <a:ea typeface="+mn-ea"/>
                <a:cs typeface="+mn-cs"/>
              </a:defRPr>
            </a:lvl2pPr>
            <a:lvl3pPr marL="685800" indent="-179388" algn="l" defTabSz="914400" rtl="0" eaLnBrk="1" latinLnBrk="0" hangingPunct="1">
              <a:lnSpc>
                <a:spcPct val="90000"/>
              </a:lnSpc>
              <a:spcBef>
                <a:spcPts val="800"/>
              </a:spcBef>
              <a:buClr>
                <a:schemeClr val="accent1">
                  <a:lumMod val="75000"/>
                </a:schemeClr>
              </a:buClr>
              <a:buSzPct val="100000"/>
              <a:buFont typeface="Arial"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4pPr>
            <a:lvl5pPr marL="11430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8pPr>
            <a:lvl9pPr marL="1878012" indent="0" algn="l" defTabSz="914400" rtl="0" eaLnBrk="1" latinLnBrk="0" hangingPunct="1">
              <a:lnSpc>
                <a:spcPct val="90000"/>
              </a:lnSpc>
              <a:spcBef>
                <a:spcPts val="600"/>
              </a:spcBef>
              <a:buClr>
                <a:schemeClr val="accent1">
                  <a:lumMod val="75000"/>
                </a:schemeClr>
              </a:buClr>
              <a:buSzPct val="100000"/>
              <a:buFont typeface="Arial" pitchFamily="34" charset="0"/>
              <a:buNone/>
              <a:defRPr sz="1400" kern="1200">
                <a:solidFill>
                  <a:schemeClr val="tx1"/>
                </a:solidFill>
                <a:latin typeface="+mn-lt"/>
                <a:ea typeface="+mn-ea"/>
                <a:cs typeface="+mn-cs"/>
              </a:defRPr>
            </a:lvl9pPr>
          </a:lstStyle>
          <a:p>
            <a:pPr marL="0" indent="0">
              <a:buFont typeface="Arial" pitchFamily="34" charset="0"/>
              <a:buNone/>
            </a:pPr>
            <a:r>
              <a:rPr lang="en-US" sz="2400" b="1" dirty="0"/>
              <a:t>It’s Going well: </a:t>
            </a:r>
            <a:r>
              <a:rPr lang="en-US" sz="2400" dirty="0"/>
              <a:t>Relax. </a:t>
            </a:r>
            <a:r>
              <a:rPr lang="en-US" sz="2400" b="1" dirty="0">
                <a:solidFill>
                  <a:srgbClr val="FF0000"/>
                </a:solidFill>
              </a:rPr>
              <a:t> Someone adds something </a:t>
            </a:r>
            <a:r>
              <a:rPr lang="en-US" sz="2400" dirty="0"/>
              <a:t> </a:t>
            </a:r>
            <a:r>
              <a:rPr lang="en-US" sz="2400" b="1" dirty="0"/>
              <a:t>Not going well: </a:t>
            </a:r>
            <a:r>
              <a:rPr lang="en-US" sz="2400" b="1" dirty="0">
                <a:solidFill>
                  <a:srgbClr val="FF0000"/>
                </a:solidFill>
              </a:rPr>
              <a:t> A fix is  suggested</a:t>
            </a:r>
          </a:p>
        </p:txBody>
      </p:sp>
      <p:sp>
        <p:nvSpPr>
          <p:cNvPr id="25" name="TextBox 24">
            <a:extLst>
              <a:ext uri="{FF2B5EF4-FFF2-40B4-BE49-F238E27FC236}">
                <a16:creationId xmlns:a16="http://schemas.microsoft.com/office/drawing/2014/main" id="{40EE31D1-43E9-4C36-82BE-8764D007BE57}"/>
              </a:ext>
            </a:extLst>
          </p:cNvPr>
          <p:cNvSpPr txBox="1"/>
          <p:nvPr/>
        </p:nvSpPr>
        <p:spPr>
          <a:xfrm>
            <a:off x="10420349" y="884048"/>
            <a:ext cx="1552575" cy="1569660"/>
          </a:xfrm>
          <a:prstGeom prst="rect">
            <a:avLst/>
          </a:prstGeom>
          <a:noFill/>
        </p:spPr>
        <p:txBody>
          <a:bodyPr wrap="square" rtlCol="0">
            <a:spAutoFit/>
          </a:bodyPr>
          <a:lstStyle/>
          <a:p>
            <a:r>
              <a:rPr lang="en-US" sz="3200" b="1" dirty="0"/>
              <a:t>Close or Cancel</a:t>
            </a:r>
            <a:endParaRPr lang="en-US" b="1" dirty="0"/>
          </a:p>
        </p:txBody>
      </p:sp>
      <p:pic>
        <p:nvPicPr>
          <p:cNvPr id="29" name="Picture 28">
            <a:extLst>
              <a:ext uri="{FF2B5EF4-FFF2-40B4-BE49-F238E27FC236}">
                <a16:creationId xmlns:a16="http://schemas.microsoft.com/office/drawing/2014/main" id="{7DC308C5-A26E-49EB-91AB-FF59F9D45B8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348353" y="1516758"/>
            <a:ext cx="1671951" cy="1798107"/>
          </a:xfrm>
          <a:prstGeom prst="rect">
            <a:avLst/>
          </a:prstGeom>
        </p:spPr>
      </p:pic>
      <p:sp>
        <p:nvSpPr>
          <p:cNvPr id="31" name="Speech Bubble: Oval 30">
            <a:extLst>
              <a:ext uri="{FF2B5EF4-FFF2-40B4-BE49-F238E27FC236}">
                <a16:creationId xmlns:a16="http://schemas.microsoft.com/office/drawing/2014/main" id="{5A444D38-3723-4023-92B5-2E04075AFF06}"/>
              </a:ext>
            </a:extLst>
          </p:cNvPr>
          <p:cNvSpPr/>
          <p:nvPr/>
        </p:nvSpPr>
        <p:spPr>
          <a:xfrm>
            <a:off x="9305927" y="2651872"/>
            <a:ext cx="2519360" cy="1798106"/>
          </a:xfrm>
          <a:prstGeom prst="wedgeEllipseCallout">
            <a:avLst>
              <a:gd name="adj1" fmla="val -81341"/>
              <a:gd name="adj2" fmla="val 359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Scope Creep!!!</a:t>
            </a:r>
          </a:p>
        </p:txBody>
      </p:sp>
      <p:sp>
        <p:nvSpPr>
          <p:cNvPr id="32" name="TextBox 31">
            <a:extLst>
              <a:ext uri="{FF2B5EF4-FFF2-40B4-BE49-F238E27FC236}">
                <a16:creationId xmlns:a16="http://schemas.microsoft.com/office/drawing/2014/main" id="{9E31A269-82EC-411A-81CC-C01DFDE6B8AD}"/>
              </a:ext>
            </a:extLst>
          </p:cNvPr>
          <p:cNvSpPr txBox="1"/>
          <p:nvPr/>
        </p:nvSpPr>
        <p:spPr>
          <a:xfrm>
            <a:off x="9906000" y="304800"/>
            <a:ext cx="2286000" cy="584775"/>
          </a:xfrm>
          <a:prstGeom prst="rect">
            <a:avLst/>
          </a:prstGeom>
          <a:noFill/>
        </p:spPr>
        <p:txBody>
          <a:bodyPr wrap="square" rtlCol="0">
            <a:spAutoFit/>
          </a:bodyPr>
          <a:lstStyle/>
          <a:p>
            <a:r>
              <a:rPr lang="en-US" sz="3200" dirty="0">
                <a:solidFill>
                  <a:srgbClr val="FF0000"/>
                </a:solidFill>
                <a:latin typeface="AR CHRISTY" panose="02000000000000000000" pitchFamily="2" charset="0"/>
              </a:rPr>
              <a:t>DANGER !!!</a:t>
            </a:r>
          </a:p>
        </p:txBody>
      </p:sp>
    </p:spTree>
    <p:extLst>
      <p:ext uri="{BB962C8B-B14F-4D97-AF65-F5344CB8AC3E}">
        <p14:creationId xmlns:p14="http://schemas.microsoft.com/office/powerpoint/2010/main" val="398461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additive="base">
                                        <p:cTn id="16" dur="500" fill="hold"/>
                                        <p:tgtEl>
                                          <p:spTgt spid="32"/>
                                        </p:tgtEl>
                                        <p:attrNameLst>
                                          <p:attrName>ppt_x</p:attrName>
                                        </p:attrNameLst>
                                      </p:cBhvr>
                                      <p:tavLst>
                                        <p:tav tm="0">
                                          <p:val>
                                            <p:strVal val="#ppt_x"/>
                                          </p:val>
                                        </p:tav>
                                        <p:tav tm="100000">
                                          <p:val>
                                            <p:strVal val="#ppt_x"/>
                                          </p:val>
                                        </p:tav>
                                      </p:tavLst>
                                    </p:anim>
                                    <p:anim calcmode="lin" valueType="num">
                                      <p:cBhvr additive="base">
                                        <p:cTn id="17"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A71BD-EB6D-46B7-AD74-F86F413ED185}"/>
              </a:ext>
            </a:extLst>
          </p:cNvPr>
          <p:cNvSpPr>
            <a:spLocks noGrp="1"/>
          </p:cNvSpPr>
          <p:nvPr>
            <p:ph type="title"/>
          </p:nvPr>
        </p:nvSpPr>
        <p:spPr/>
        <p:txBody>
          <a:bodyPr>
            <a:normAutofit/>
          </a:bodyPr>
          <a:lstStyle/>
          <a:p>
            <a:pPr algn="ctr"/>
            <a:r>
              <a:rPr lang="en-US" sz="4400" dirty="0"/>
              <a:t>Team work</a:t>
            </a:r>
          </a:p>
        </p:txBody>
      </p:sp>
      <p:sp>
        <p:nvSpPr>
          <p:cNvPr id="3" name="Content Placeholder 2">
            <a:extLst>
              <a:ext uri="{FF2B5EF4-FFF2-40B4-BE49-F238E27FC236}">
                <a16:creationId xmlns:a16="http://schemas.microsoft.com/office/drawing/2014/main" id="{48661C0A-AE9F-4732-8641-2ECCB47097BF}"/>
              </a:ext>
            </a:extLst>
          </p:cNvPr>
          <p:cNvSpPr>
            <a:spLocks noGrp="1"/>
          </p:cNvSpPr>
          <p:nvPr>
            <p:ph idx="1"/>
          </p:nvPr>
        </p:nvSpPr>
        <p:spPr/>
        <p:txBody>
          <a:bodyPr>
            <a:normAutofit/>
          </a:bodyPr>
          <a:lstStyle/>
          <a:p>
            <a:pPr marL="0" indent="0" algn="ctr">
              <a:buNone/>
            </a:pPr>
            <a:r>
              <a:rPr lang="en-US" sz="3600" dirty="0"/>
              <a:t>Work on Team Task 3 or your project</a:t>
            </a:r>
          </a:p>
        </p:txBody>
      </p:sp>
      <p:pic>
        <p:nvPicPr>
          <p:cNvPr id="5" name="Picture 4" descr="A close up of text on a white background&#10;&#10;Description generated with high confidence">
            <a:extLst>
              <a:ext uri="{FF2B5EF4-FFF2-40B4-BE49-F238E27FC236}">
                <a16:creationId xmlns:a16="http://schemas.microsoft.com/office/drawing/2014/main" id="{8A236533-7ECF-4B0A-9DDF-752F47F3AA7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728125" y="2866053"/>
            <a:ext cx="3049024" cy="3260110"/>
          </a:xfrm>
          <a:prstGeom prst="rect">
            <a:avLst/>
          </a:prstGeom>
        </p:spPr>
      </p:pic>
      <p:sp>
        <p:nvSpPr>
          <p:cNvPr id="6" name="TextBox 5">
            <a:extLst>
              <a:ext uri="{FF2B5EF4-FFF2-40B4-BE49-F238E27FC236}">
                <a16:creationId xmlns:a16="http://schemas.microsoft.com/office/drawing/2014/main" id="{C990213F-031A-4438-B307-14EBA929738B}"/>
              </a:ext>
            </a:extLst>
          </p:cNvPr>
          <p:cNvSpPr txBox="1"/>
          <p:nvPr/>
        </p:nvSpPr>
        <p:spPr>
          <a:xfrm>
            <a:off x="4895850" y="6774286"/>
            <a:ext cx="2152650" cy="369332"/>
          </a:xfrm>
          <a:prstGeom prst="rect">
            <a:avLst/>
          </a:prstGeom>
          <a:noFill/>
        </p:spPr>
        <p:txBody>
          <a:bodyPr wrap="square" rtlCol="0">
            <a:spAutoFit/>
          </a:bodyPr>
          <a:lstStyle/>
          <a:p>
            <a:r>
              <a:rPr lang="en-US" sz="900">
                <a:hlinkClick r:id="rId4" tooltip="https://gayazahmed.wordpress.com/2014/04/23/individuals-dont-make-companies-teams-do/"/>
              </a:rPr>
              <a:t>This Photo</a:t>
            </a:r>
            <a:r>
              <a:rPr lang="en-US" sz="900"/>
              <a:t> by Unknown Author is licensed under </a:t>
            </a:r>
            <a:r>
              <a:rPr lang="en-US" sz="900">
                <a:hlinkClick r:id="rId5" tooltip="https://creativecommons.org/licenses/by/4.0/"/>
              </a:rPr>
              <a:t>CC BY</a:t>
            </a:r>
            <a:endParaRPr lang="en-US" sz="900"/>
          </a:p>
        </p:txBody>
      </p:sp>
    </p:spTree>
    <p:extLst>
      <p:ext uri="{BB962C8B-B14F-4D97-AF65-F5344CB8AC3E}">
        <p14:creationId xmlns:p14="http://schemas.microsoft.com/office/powerpoint/2010/main" val="3707691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2FD7C-18AC-4438-834F-F28188898E7D}"/>
              </a:ext>
            </a:extLst>
          </p:cNvPr>
          <p:cNvSpPr>
            <a:spLocks noGrp="1"/>
          </p:cNvSpPr>
          <p:nvPr>
            <p:ph type="title"/>
          </p:nvPr>
        </p:nvSpPr>
        <p:spPr>
          <a:xfrm>
            <a:off x="1295400" y="338317"/>
            <a:ext cx="9601200" cy="1084083"/>
          </a:xfrm>
        </p:spPr>
        <p:txBody>
          <a:bodyPr>
            <a:normAutofit/>
          </a:bodyPr>
          <a:lstStyle/>
          <a:p>
            <a:pPr algn="ctr"/>
            <a:r>
              <a:rPr lang="en-US" sz="4400" dirty="0">
                <a:solidFill>
                  <a:srgbClr val="FF0000"/>
                </a:solidFill>
              </a:rPr>
              <a:t>What exactly is scope creep?</a:t>
            </a:r>
            <a:endParaRPr lang="en-US" sz="4400" dirty="0"/>
          </a:p>
        </p:txBody>
      </p:sp>
      <p:sp>
        <p:nvSpPr>
          <p:cNvPr id="3" name="Content Placeholder 2">
            <a:extLst>
              <a:ext uri="{FF2B5EF4-FFF2-40B4-BE49-F238E27FC236}">
                <a16:creationId xmlns:a16="http://schemas.microsoft.com/office/drawing/2014/main" id="{3D6531B1-850A-497C-ACCE-1AACA057620A}"/>
              </a:ext>
            </a:extLst>
          </p:cNvPr>
          <p:cNvSpPr>
            <a:spLocks noGrp="1"/>
          </p:cNvSpPr>
          <p:nvPr>
            <p:ph idx="1"/>
          </p:nvPr>
        </p:nvSpPr>
        <p:spPr>
          <a:xfrm>
            <a:off x="876300" y="1625601"/>
            <a:ext cx="10287000" cy="4280730"/>
          </a:xfrm>
        </p:spPr>
        <p:txBody>
          <a:bodyPr>
            <a:normAutofit/>
          </a:bodyPr>
          <a:lstStyle/>
          <a:p>
            <a:pPr marL="0" indent="0">
              <a:buNone/>
            </a:pPr>
            <a:r>
              <a:rPr lang="en-US" sz="3600" dirty="0"/>
              <a:t>Any change that </a:t>
            </a:r>
          </a:p>
          <a:p>
            <a:pPr marL="0" indent="0">
              <a:buNone/>
            </a:pPr>
            <a:r>
              <a:rPr lang="en-US" sz="3600" dirty="0"/>
              <a:t>	a. wasn’t planned </a:t>
            </a:r>
            <a:r>
              <a:rPr lang="en-US" sz="3600" dirty="0">
                <a:solidFill>
                  <a:srgbClr val="FF0000"/>
                </a:solidFill>
              </a:rPr>
              <a:t>and </a:t>
            </a:r>
          </a:p>
          <a:p>
            <a:pPr marL="0" indent="0">
              <a:buNone/>
            </a:pPr>
            <a:r>
              <a:rPr lang="en-US" sz="3600" dirty="0"/>
              <a:t>       b. didn’t get approved by the Key</a:t>
            </a:r>
            <a:br>
              <a:rPr lang="en-US" sz="3600" dirty="0"/>
            </a:br>
            <a:r>
              <a:rPr lang="en-US" sz="3600" dirty="0"/>
              <a:t>           Stakeholder and Project Sponsor after</a:t>
            </a:r>
            <a:br>
              <a:rPr lang="en-US" sz="3600" dirty="0"/>
            </a:br>
            <a:r>
              <a:rPr lang="en-US" sz="3600" dirty="0"/>
              <a:t>           the project was executed</a:t>
            </a:r>
          </a:p>
        </p:txBody>
      </p:sp>
    </p:spTree>
    <p:extLst>
      <p:ext uri="{BB962C8B-B14F-4D97-AF65-F5344CB8AC3E}">
        <p14:creationId xmlns:p14="http://schemas.microsoft.com/office/powerpoint/2010/main" val="2128238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DA29E-5DB7-454D-B405-DAA1E3B310A7}"/>
              </a:ext>
            </a:extLst>
          </p:cNvPr>
          <p:cNvSpPr>
            <a:spLocks noGrp="1"/>
          </p:cNvSpPr>
          <p:nvPr>
            <p:ph type="title"/>
          </p:nvPr>
        </p:nvSpPr>
        <p:spPr>
          <a:xfrm>
            <a:off x="897775" y="503853"/>
            <a:ext cx="10490661" cy="1142385"/>
          </a:xfrm>
        </p:spPr>
        <p:txBody>
          <a:bodyPr>
            <a:noAutofit/>
          </a:bodyPr>
          <a:lstStyle/>
          <a:p>
            <a:pPr algn="ctr"/>
            <a:r>
              <a:rPr lang="en-US" sz="4400" dirty="0"/>
              <a:t>Causes of scope creep</a:t>
            </a:r>
          </a:p>
        </p:txBody>
      </p:sp>
      <p:sp>
        <p:nvSpPr>
          <p:cNvPr id="3" name="Content Placeholder 2">
            <a:extLst>
              <a:ext uri="{FF2B5EF4-FFF2-40B4-BE49-F238E27FC236}">
                <a16:creationId xmlns:a16="http://schemas.microsoft.com/office/drawing/2014/main" id="{3598E21E-9ED2-4195-9F19-36FBFC31545A}"/>
              </a:ext>
            </a:extLst>
          </p:cNvPr>
          <p:cNvSpPr>
            <a:spLocks noGrp="1"/>
          </p:cNvSpPr>
          <p:nvPr>
            <p:ph idx="1"/>
          </p:nvPr>
        </p:nvSpPr>
        <p:spPr>
          <a:xfrm>
            <a:off x="897775" y="1981201"/>
            <a:ext cx="10490661" cy="3809999"/>
          </a:xfrm>
        </p:spPr>
        <p:txBody>
          <a:bodyPr>
            <a:normAutofit lnSpcReduction="10000"/>
          </a:bodyPr>
          <a:lstStyle/>
          <a:p>
            <a:r>
              <a:rPr lang="en-US" sz="2800" dirty="0"/>
              <a:t>Key stakeholder defined initial requirements poorly </a:t>
            </a:r>
          </a:p>
          <a:p>
            <a:r>
              <a:rPr lang="en-US" sz="2800" dirty="0"/>
              <a:t>Senior management overpromised to win the project </a:t>
            </a:r>
          </a:p>
          <a:p>
            <a:r>
              <a:rPr lang="en-US" sz="2800" dirty="0"/>
              <a:t>Necessary regulations were overlooked</a:t>
            </a:r>
          </a:p>
          <a:p>
            <a:r>
              <a:rPr lang="en-US" sz="2800" dirty="0"/>
              <a:t>Team members think of a better way to do something </a:t>
            </a:r>
          </a:p>
          <a:p>
            <a:r>
              <a:rPr lang="en-US" sz="2800" dirty="0"/>
              <a:t>The original plan fails and changes must be made</a:t>
            </a:r>
          </a:p>
          <a:p>
            <a:r>
              <a:rPr lang="en-US" sz="2800" dirty="0"/>
              <a:t>Project Sponsor needs to add something to soothe a Key Stakeholder</a:t>
            </a:r>
          </a:p>
          <a:p>
            <a:endParaRPr lang="en-US" dirty="0"/>
          </a:p>
        </p:txBody>
      </p:sp>
    </p:spTree>
    <p:extLst>
      <p:ext uri="{BB962C8B-B14F-4D97-AF65-F5344CB8AC3E}">
        <p14:creationId xmlns:p14="http://schemas.microsoft.com/office/powerpoint/2010/main" val="979918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8CD7B-5485-4778-A60D-929210BB4D67}"/>
              </a:ext>
            </a:extLst>
          </p:cNvPr>
          <p:cNvSpPr>
            <a:spLocks noGrp="1"/>
          </p:cNvSpPr>
          <p:nvPr>
            <p:ph type="title"/>
          </p:nvPr>
        </p:nvSpPr>
        <p:spPr>
          <a:xfrm>
            <a:off x="1295400" y="503853"/>
            <a:ext cx="9601200" cy="734397"/>
          </a:xfrm>
        </p:spPr>
        <p:txBody>
          <a:bodyPr/>
          <a:lstStyle/>
          <a:p>
            <a:pPr algn="ctr"/>
            <a:r>
              <a:rPr lang="en-US" dirty="0"/>
              <a:t> </a:t>
            </a:r>
            <a:r>
              <a:rPr lang="en-US" sz="4400" dirty="0"/>
              <a:t>More causes of scope creep</a:t>
            </a:r>
          </a:p>
        </p:txBody>
      </p:sp>
      <p:sp>
        <p:nvSpPr>
          <p:cNvPr id="3" name="Content Placeholder 2">
            <a:extLst>
              <a:ext uri="{FF2B5EF4-FFF2-40B4-BE49-F238E27FC236}">
                <a16:creationId xmlns:a16="http://schemas.microsoft.com/office/drawing/2014/main" id="{9590E3EB-8D0A-417D-95A5-9DB4AC54564F}"/>
              </a:ext>
            </a:extLst>
          </p:cNvPr>
          <p:cNvSpPr>
            <a:spLocks noGrp="1"/>
          </p:cNvSpPr>
          <p:nvPr>
            <p:ph idx="1"/>
          </p:nvPr>
        </p:nvSpPr>
        <p:spPr>
          <a:xfrm>
            <a:off x="914400" y="1543051"/>
            <a:ext cx="10534650" cy="4248150"/>
          </a:xfrm>
        </p:spPr>
        <p:txBody>
          <a:bodyPr>
            <a:noAutofit/>
          </a:bodyPr>
          <a:lstStyle/>
          <a:p>
            <a:pPr lvl="0" fontAlgn="t"/>
            <a:r>
              <a:rPr lang="en-US" sz="2800" dirty="0"/>
              <a:t>Lack of clarity and depth in original project scope statement</a:t>
            </a:r>
          </a:p>
          <a:p>
            <a:pPr lvl="0" fontAlgn="t"/>
            <a:r>
              <a:rPr lang="en-US" sz="2800" dirty="0"/>
              <a:t>Team members have direct, unmanaged contact with Stakeholders </a:t>
            </a:r>
          </a:p>
          <a:p>
            <a:pPr lvl="0" fontAlgn="t"/>
            <a:r>
              <a:rPr lang="en-US" sz="2800" dirty="0"/>
              <a:t>Customers try to get extra things added on cheaply</a:t>
            </a:r>
          </a:p>
          <a:p>
            <a:pPr lvl="0" fontAlgn="t"/>
            <a:r>
              <a:rPr lang="en-US" sz="2800" dirty="0"/>
              <a:t>Project started without a requirements analysis and cost-benefit analysis (especially for construction projects)</a:t>
            </a:r>
          </a:p>
          <a:p>
            <a:pPr lvl="0" fontAlgn="t"/>
            <a:r>
              <a:rPr lang="en-US" sz="2800" dirty="0"/>
              <a:t>Project Manager lacked foresight and planned poorly </a:t>
            </a:r>
          </a:p>
        </p:txBody>
      </p:sp>
    </p:spTree>
    <p:extLst>
      <p:ext uri="{BB962C8B-B14F-4D97-AF65-F5344CB8AC3E}">
        <p14:creationId xmlns:p14="http://schemas.microsoft.com/office/powerpoint/2010/main" val="1388100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FFD8B-F3DF-4CE6-8671-1B7F4115C9A8}"/>
              </a:ext>
            </a:extLst>
          </p:cNvPr>
          <p:cNvSpPr>
            <a:spLocks noGrp="1"/>
          </p:cNvSpPr>
          <p:nvPr>
            <p:ph type="title"/>
          </p:nvPr>
        </p:nvSpPr>
        <p:spPr>
          <a:xfrm>
            <a:off x="345440" y="503853"/>
            <a:ext cx="11602720" cy="1142385"/>
          </a:xfrm>
        </p:spPr>
        <p:txBody>
          <a:bodyPr>
            <a:noAutofit/>
          </a:bodyPr>
          <a:lstStyle/>
          <a:p>
            <a:pPr algn="ctr"/>
            <a:r>
              <a:rPr lang="en-US" sz="4400" dirty="0"/>
              <a:t>How to control scope creep after it begins</a:t>
            </a:r>
          </a:p>
        </p:txBody>
      </p:sp>
      <p:sp>
        <p:nvSpPr>
          <p:cNvPr id="3" name="Content Placeholder 2">
            <a:extLst>
              <a:ext uri="{FF2B5EF4-FFF2-40B4-BE49-F238E27FC236}">
                <a16:creationId xmlns:a16="http://schemas.microsoft.com/office/drawing/2014/main" id="{35D8E7C5-E8B3-4F93-8BF7-6999D78CFDB8}"/>
              </a:ext>
            </a:extLst>
          </p:cNvPr>
          <p:cNvSpPr>
            <a:spLocks noGrp="1"/>
          </p:cNvSpPr>
          <p:nvPr>
            <p:ph idx="1"/>
          </p:nvPr>
        </p:nvSpPr>
        <p:spPr/>
        <p:txBody>
          <a:bodyPr>
            <a:normAutofit/>
          </a:bodyPr>
          <a:lstStyle/>
          <a:p>
            <a:pPr marL="0" indent="0" algn="ctr">
              <a:buNone/>
            </a:pPr>
            <a:endParaRPr lang="en-US" sz="4800" dirty="0">
              <a:solidFill>
                <a:srgbClr val="FF0000"/>
              </a:solidFill>
            </a:endParaRPr>
          </a:p>
          <a:p>
            <a:pPr marL="0" indent="0" algn="ctr">
              <a:buNone/>
            </a:pPr>
            <a:r>
              <a:rPr lang="en-US" sz="9600" dirty="0">
                <a:solidFill>
                  <a:srgbClr val="FF0000"/>
                </a:solidFill>
              </a:rPr>
              <a:t>IMPOSSIBLE</a:t>
            </a:r>
          </a:p>
        </p:txBody>
      </p:sp>
    </p:spTree>
    <p:extLst>
      <p:ext uri="{BB962C8B-B14F-4D97-AF65-F5344CB8AC3E}">
        <p14:creationId xmlns:p14="http://schemas.microsoft.com/office/powerpoint/2010/main" val="3439262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38A77-5F66-4453-B160-86DB3AC0FDE6}"/>
              </a:ext>
            </a:extLst>
          </p:cNvPr>
          <p:cNvSpPr>
            <a:spLocks noGrp="1"/>
          </p:cNvSpPr>
          <p:nvPr>
            <p:ph type="title"/>
          </p:nvPr>
        </p:nvSpPr>
        <p:spPr>
          <a:xfrm>
            <a:off x="1295400" y="503853"/>
            <a:ext cx="9601200" cy="734397"/>
          </a:xfrm>
        </p:spPr>
        <p:txBody>
          <a:bodyPr>
            <a:normAutofit/>
          </a:bodyPr>
          <a:lstStyle/>
          <a:p>
            <a:pPr algn="ctr"/>
            <a:r>
              <a:rPr lang="en-US" sz="4400" dirty="0"/>
              <a:t>Prevent scope creep</a:t>
            </a:r>
          </a:p>
        </p:txBody>
      </p:sp>
      <p:sp>
        <p:nvSpPr>
          <p:cNvPr id="3" name="Content Placeholder 2">
            <a:extLst>
              <a:ext uri="{FF2B5EF4-FFF2-40B4-BE49-F238E27FC236}">
                <a16:creationId xmlns:a16="http://schemas.microsoft.com/office/drawing/2014/main" id="{5FEF8501-EEAC-4D2B-BF1F-76C60F96D0EE}"/>
              </a:ext>
            </a:extLst>
          </p:cNvPr>
          <p:cNvSpPr>
            <a:spLocks noGrp="1"/>
          </p:cNvSpPr>
          <p:nvPr>
            <p:ph idx="1"/>
          </p:nvPr>
        </p:nvSpPr>
        <p:spPr>
          <a:xfrm>
            <a:off x="590550" y="1485901"/>
            <a:ext cx="11029950" cy="4305300"/>
          </a:xfrm>
        </p:spPr>
        <p:txBody>
          <a:bodyPr>
            <a:normAutofit/>
          </a:bodyPr>
          <a:lstStyle/>
          <a:p>
            <a:pPr marL="0" indent="0">
              <a:buNone/>
            </a:pPr>
            <a:r>
              <a:rPr lang="en-US" sz="2800" b="1" dirty="0"/>
              <a:t>During project initiation:</a:t>
            </a:r>
          </a:p>
          <a:p>
            <a:r>
              <a:rPr lang="en-US" sz="2800" dirty="0"/>
              <a:t>Educate Project Sponsors to break projects into shorter subprojects</a:t>
            </a:r>
          </a:p>
          <a:p>
            <a:r>
              <a:rPr lang="en-US" sz="2800" dirty="0"/>
              <a:t>Focus on tight deliverables</a:t>
            </a:r>
          </a:p>
          <a:p>
            <a:r>
              <a:rPr lang="en-US" sz="2800" dirty="0"/>
              <a:t>As subprojects finish, </a:t>
            </a:r>
          </a:p>
          <a:p>
            <a:pPr lvl="1"/>
            <a:r>
              <a:rPr lang="en-US" sz="2600" dirty="0"/>
              <a:t>formally </a:t>
            </a:r>
            <a:r>
              <a:rPr lang="en-US" sz="2600" b="1" dirty="0"/>
              <a:t>close them out</a:t>
            </a:r>
          </a:p>
          <a:p>
            <a:pPr lvl="1"/>
            <a:r>
              <a:rPr lang="en-US" sz="2600" b="1" dirty="0"/>
              <a:t>conduct lessons learned</a:t>
            </a:r>
            <a:r>
              <a:rPr lang="en-US" sz="2600" dirty="0"/>
              <a:t> sessions</a:t>
            </a:r>
          </a:p>
          <a:p>
            <a:pPr lvl="1"/>
            <a:r>
              <a:rPr lang="en-US" sz="2600" b="1" dirty="0"/>
              <a:t>CELEBRATE</a:t>
            </a:r>
            <a:r>
              <a:rPr lang="en-US" sz="2600" dirty="0"/>
              <a:t>!!</a:t>
            </a:r>
          </a:p>
        </p:txBody>
      </p:sp>
      <p:pic>
        <p:nvPicPr>
          <p:cNvPr id="11" name="Picture 10">
            <a:extLst>
              <a:ext uri="{FF2B5EF4-FFF2-40B4-BE49-F238E27FC236}">
                <a16:creationId xmlns:a16="http://schemas.microsoft.com/office/drawing/2014/main" id="{0309B0AA-CC30-4F67-BEA6-B3191A6A32A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621269" y="2966720"/>
            <a:ext cx="4066588" cy="2405379"/>
          </a:xfrm>
          <a:prstGeom prst="rect">
            <a:avLst/>
          </a:prstGeom>
        </p:spPr>
      </p:pic>
    </p:spTree>
    <p:extLst>
      <p:ext uri="{BB962C8B-B14F-4D97-AF65-F5344CB8AC3E}">
        <p14:creationId xmlns:p14="http://schemas.microsoft.com/office/powerpoint/2010/main" val="199914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E7A44-1691-4587-903E-D06E52935FD2}"/>
              </a:ext>
            </a:extLst>
          </p:cNvPr>
          <p:cNvSpPr>
            <a:spLocks noGrp="1"/>
          </p:cNvSpPr>
          <p:nvPr>
            <p:ph type="title"/>
          </p:nvPr>
        </p:nvSpPr>
        <p:spPr>
          <a:xfrm>
            <a:off x="670560" y="284481"/>
            <a:ext cx="11074400" cy="1361758"/>
          </a:xfrm>
        </p:spPr>
        <p:txBody>
          <a:bodyPr>
            <a:noAutofit/>
          </a:bodyPr>
          <a:lstStyle/>
          <a:p>
            <a:pPr algn="ctr"/>
            <a:r>
              <a:rPr lang="en-US" sz="4400" dirty="0">
                <a:solidFill>
                  <a:srgbClr val="0070C0"/>
                </a:solidFill>
              </a:rPr>
              <a:t>Scope can’t creep </a:t>
            </a:r>
            <a:br>
              <a:rPr lang="en-US" sz="4400" dirty="0">
                <a:solidFill>
                  <a:srgbClr val="0070C0"/>
                </a:solidFill>
              </a:rPr>
            </a:br>
            <a:r>
              <a:rPr lang="en-US" sz="4400" dirty="0">
                <a:solidFill>
                  <a:srgbClr val="0070C0"/>
                </a:solidFill>
              </a:rPr>
              <a:t>when the project is closed!</a:t>
            </a:r>
            <a:endParaRPr lang="en-US" sz="4400" dirty="0"/>
          </a:p>
        </p:txBody>
      </p:sp>
      <p:pic>
        <p:nvPicPr>
          <p:cNvPr id="4" name="Content Placeholder 3">
            <a:extLst>
              <a:ext uri="{FF2B5EF4-FFF2-40B4-BE49-F238E27FC236}">
                <a16:creationId xmlns:a16="http://schemas.microsoft.com/office/drawing/2014/main" id="{BE115B4E-2DB6-4EF6-B5FB-541C92DF76B1}"/>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4298371" y="1981200"/>
            <a:ext cx="3595258" cy="3810000"/>
          </a:xfrm>
          <a:prstGeom prst="rect">
            <a:avLst/>
          </a:prstGeom>
        </p:spPr>
      </p:pic>
      <p:sp>
        <p:nvSpPr>
          <p:cNvPr id="5" name="Multiplication Sign 4">
            <a:extLst>
              <a:ext uri="{FF2B5EF4-FFF2-40B4-BE49-F238E27FC236}">
                <a16:creationId xmlns:a16="http://schemas.microsoft.com/office/drawing/2014/main" id="{F31E4DAC-F80D-4886-B260-0AF9BF7F4D12}"/>
              </a:ext>
            </a:extLst>
          </p:cNvPr>
          <p:cNvSpPr/>
          <p:nvPr/>
        </p:nvSpPr>
        <p:spPr>
          <a:xfrm>
            <a:off x="4298371" y="2647950"/>
            <a:ext cx="3595258" cy="27622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8979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amond Grid 16x9">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diamond grid presentation (widescreen).potx" id="{B2221865-AD13-4DF0-B68E-BF08E8CC5659}" vid="{BAA0C488-98B6-4F47-8E1C-5C7CD9605F73}"/>
    </a:ext>
  </a:extLst>
</a:theme>
</file>

<file path=ppt/theme/theme2.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diamond grid presentation (widescreen)</Template>
  <TotalTime>2710</TotalTime>
  <Words>5197</Words>
  <Application>Microsoft Macintosh PowerPoint</Application>
  <PresentationFormat>Widescreen</PresentationFormat>
  <Paragraphs>353</Paragraphs>
  <Slides>30</Slides>
  <Notes>30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 CHRISTY</vt:lpstr>
      <vt:lpstr>Arial</vt:lpstr>
      <vt:lpstr>Diamond Grid 16x9</vt:lpstr>
      <vt:lpstr>Session 5: Monitor &amp; Control Projects</vt:lpstr>
      <vt:lpstr>Mindset for the monitor &amp; control stage of a project</vt:lpstr>
      <vt:lpstr>Be diligent about scope creep</vt:lpstr>
      <vt:lpstr>What exactly is scope creep?</vt:lpstr>
      <vt:lpstr>Causes of scope creep</vt:lpstr>
      <vt:lpstr> More causes of scope creep</vt:lpstr>
      <vt:lpstr>How to control scope creep after it begins</vt:lpstr>
      <vt:lpstr>Prevent scope creep</vt:lpstr>
      <vt:lpstr>Scope can’t creep  when the project is closed!</vt:lpstr>
      <vt:lpstr>Stakeholder problems</vt:lpstr>
      <vt:lpstr>Limiting stakeholder problems</vt:lpstr>
      <vt:lpstr>PowerPoint Presentation</vt:lpstr>
      <vt:lpstr>There are thousands of  project horror stories </vt:lpstr>
      <vt:lpstr>Berlin-Brandenburg (BER) airport</vt:lpstr>
      <vt:lpstr>PowerPoint Presentation</vt:lpstr>
      <vt:lpstr>To avoid horror stories…</vt:lpstr>
      <vt:lpstr>Do you all have a status report for your team accountability session?</vt:lpstr>
      <vt:lpstr>Keys to productive  team accountability sessions</vt:lpstr>
      <vt:lpstr>Debrief of Team Accountability Session</vt:lpstr>
      <vt:lpstr>Accountability Issue or Conflict?</vt:lpstr>
      <vt:lpstr> 28% of conflicts on project teams are caused by relationships issues between team members </vt:lpstr>
      <vt:lpstr>PowerPoint Presentation</vt:lpstr>
      <vt:lpstr>Resolving conflict is similar to performance conversations</vt:lpstr>
      <vt:lpstr>When is it time to bring in  the Project Sponsor?</vt:lpstr>
      <vt:lpstr>Conflict resolution methods  that work sometimes</vt:lpstr>
      <vt:lpstr>Somewhat better methods </vt:lpstr>
      <vt:lpstr>Even better methods</vt:lpstr>
      <vt:lpstr>Pressure to deliver unique results on a short timeline adds to the team pressure</vt:lpstr>
      <vt:lpstr>Questions?</vt:lpstr>
      <vt:lpstr>Team work</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5</dc:title>
  <dc:creator>Rebecca Tanaka</dc:creator>
  <cp:lastModifiedBy>Microsoft Office User</cp:lastModifiedBy>
  <cp:revision>111</cp:revision>
  <cp:lastPrinted>2020-01-22T09:41:59Z</cp:lastPrinted>
  <dcterms:created xsi:type="dcterms:W3CDTF">2018-01-07T00:05:34Z</dcterms:created>
  <dcterms:modified xsi:type="dcterms:W3CDTF">2021-01-21T06:51:10Z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