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7" r:id="rId2"/>
    <p:sldId id="258" r:id="rId3"/>
    <p:sldId id="358" r:id="rId4"/>
    <p:sldId id="356" r:id="rId5"/>
    <p:sldId id="260" r:id="rId6"/>
    <p:sldId id="357" r:id="rId7"/>
    <p:sldId id="328" r:id="rId8"/>
    <p:sldId id="317" r:id="rId9"/>
    <p:sldId id="329" r:id="rId10"/>
    <p:sldId id="330" r:id="rId11"/>
    <p:sldId id="359" r:id="rId12"/>
    <p:sldId id="331" r:id="rId13"/>
    <p:sldId id="318" r:id="rId14"/>
    <p:sldId id="360" r:id="rId15"/>
    <p:sldId id="361" r:id="rId16"/>
    <p:sldId id="362" r:id="rId17"/>
    <p:sldId id="363" r:id="rId18"/>
    <p:sldId id="364" r:id="rId19"/>
    <p:sldId id="365" r:id="rId20"/>
    <p:sldId id="366" r:id="rId21"/>
    <p:sldId id="367" r:id="rId22"/>
    <p:sldId id="368" r:id="rId23"/>
    <p:sldId id="369" r:id="rId24"/>
    <p:sldId id="370" r:id="rId25"/>
    <p:sldId id="371" r:id="rId26"/>
    <p:sldId id="372" r:id="rId27"/>
    <p:sldId id="373" r:id="rId28"/>
    <p:sldId id="374" r:id="rId29"/>
    <p:sldId id="375" r:id="rId30"/>
    <p:sldId id="376" r:id="rId31"/>
    <p:sldId id="377" r:id="rId32"/>
    <p:sldId id="378" r:id="rId33"/>
    <p:sldId id="379" r:id="rId34"/>
    <p:sldId id="380" r:id="rId35"/>
    <p:sldId id="323" r:id="rId36"/>
    <p:sldId id="289" r:id="rId37"/>
  </p:sldIdLst>
  <p:sldSz cx="9144000" cy="5715000" type="screen16x1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EA1BC0-9DC8-4603-9055-5A4CCB63AF21}">
          <p14:sldIdLst>
            <p14:sldId id="257"/>
            <p14:sldId id="258"/>
            <p14:sldId id="358"/>
            <p14:sldId id="356"/>
            <p14:sldId id="260"/>
            <p14:sldId id="357"/>
            <p14:sldId id="328"/>
            <p14:sldId id="317"/>
            <p14:sldId id="329"/>
            <p14:sldId id="330"/>
            <p14:sldId id="359"/>
            <p14:sldId id="331"/>
            <p14:sldId id="318"/>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23"/>
            <p14:sldId id="2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FFFF"/>
    <a:srgbClr val="CCECFF"/>
    <a:srgbClr val="FF0000"/>
    <a:srgbClr val="EF363B"/>
    <a:srgbClr val="FFFFFF"/>
    <a:srgbClr val="00965E"/>
    <a:srgbClr val="EE353B"/>
    <a:srgbClr val="005EB8"/>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40" autoAdjust="0"/>
    <p:restoredTop sz="80094" autoAdjust="0"/>
  </p:normalViewPr>
  <p:slideViewPr>
    <p:cSldViewPr snapToGrid="0" snapToObjects="1">
      <p:cViewPr varScale="1">
        <p:scale>
          <a:sx n="104" d="100"/>
          <a:sy n="104" d="100"/>
        </p:scale>
        <p:origin x="576" y="5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1/26/2022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1/26/2022</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DF164E42-DED0-9246-9B1B-B67105F62D49}" type="slidenum">
              <a:rPr lang="en-US" smtClean="0"/>
              <a:t>1</a:t>
            </a:fld>
            <a:endParaRPr lang="en-US"/>
          </a:p>
        </p:txBody>
      </p:sp>
    </p:spTree>
    <p:extLst>
      <p:ext uri="{BB962C8B-B14F-4D97-AF65-F5344CB8AC3E}">
        <p14:creationId xmlns:p14="http://schemas.microsoft.com/office/powerpoint/2010/main" val="586335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13</a:t>
            </a:fld>
            <a:endParaRPr lang="en-US"/>
          </a:p>
        </p:txBody>
      </p:sp>
    </p:spTree>
    <p:extLst>
      <p:ext uri="{BB962C8B-B14F-4D97-AF65-F5344CB8AC3E}">
        <p14:creationId xmlns:p14="http://schemas.microsoft.com/office/powerpoint/2010/main" val="4125032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fi-FI" dirty="0"/>
              <a:t>https://sciencestruck.com/difference-between-entropy-enthalpy-in-thermodynamics</a:t>
            </a:r>
          </a:p>
        </p:txBody>
      </p:sp>
      <p:sp>
        <p:nvSpPr>
          <p:cNvPr id="4" name="Dian numeron paikkamerkki 3"/>
          <p:cNvSpPr>
            <a:spLocks noGrp="1"/>
          </p:cNvSpPr>
          <p:nvPr>
            <p:ph type="sldNum" sz="quarter" idx="10"/>
          </p:nvPr>
        </p:nvSpPr>
        <p:spPr/>
        <p:txBody>
          <a:bodyPr/>
          <a:lstStyle/>
          <a:p>
            <a:fld id="{DF164E42-DED0-9246-9B1B-B67105F62D49}" type="slidenum">
              <a:rPr lang="en-US" smtClean="0"/>
              <a:t>35</a:t>
            </a:fld>
            <a:endParaRPr lang="en-US"/>
          </a:p>
        </p:txBody>
      </p:sp>
    </p:spTree>
    <p:extLst>
      <p:ext uri="{BB962C8B-B14F-4D97-AF65-F5344CB8AC3E}">
        <p14:creationId xmlns:p14="http://schemas.microsoft.com/office/powerpoint/2010/main" val="179877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DF164E42-DED0-9246-9B1B-B67105F62D49}" type="slidenum">
              <a:rPr lang="en-US" smtClean="0"/>
              <a:t>36</a:t>
            </a:fld>
            <a:endParaRPr lang="en-US"/>
          </a:p>
        </p:txBody>
      </p:sp>
    </p:spTree>
    <p:extLst>
      <p:ext uri="{BB962C8B-B14F-4D97-AF65-F5344CB8AC3E}">
        <p14:creationId xmlns:p14="http://schemas.microsoft.com/office/powerpoint/2010/main" val="207266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r>
              <a:rPr lang="en-US" dirty="0"/>
              <a:t>Heat is energy can be converted from one form to another, or transferred from one object to another. For example, a stove burner converts electrical energy to heat and conducts that energy through the pot to the water. This increases the kinetic energy of the water molecules, causing them to move faster and faster. At a certain temperature (the boiling point), the atoms have gained enough energy to break free of the molecular bonds of the liquid and escape as vapor. </a:t>
            </a:r>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2</a:t>
            </a:fld>
            <a:endParaRPr lang="en-US"/>
          </a:p>
        </p:txBody>
      </p:sp>
    </p:spTree>
    <p:extLst>
      <p:ext uri="{BB962C8B-B14F-4D97-AF65-F5344CB8AC3E}">
        <p14:creationId xmlns:p14="http://schemas.microsoft.com/office/powerpoint/2010/main" val="2426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3</a:t>
            </a:fld>
            <a:endParaRPr lang="en-US"/>
          </a:p>
        </p:txBody>
      </p:sp>
    </p:spTree>
    <p:extLst>
      <p:ext uri="{BB962C8B-B14F-4D97-AF65-F5344CB8AC3E}">
        <p14:creationId xmlns:p14="http://schemas.microsoft.com/office/powerpoint/2010/main" val="483487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5</a:t>
            </a:fld>
            <a:endParaRPr lang="en-US"/>
          </a:p>
        </p:txBody>
      </p:sp>
    </p:spTree>
    <p:extLst>
      <p:ext uri="{BB962C8B-B14F-4D97-AF65-F5344CB8AC3E}">
        <p14:creationId xmlns:p14="http://schemas.microsoft.com/office/powerpoint/2010/main" val="162753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7</a:t>
            </a:fld>
            <a:endParaRPr lang="en-US"/>
          </a:p>
        </p:txBody>
      </p:sp>
    </p:spTree>
    <p:extLst>
      <p:ext uri="{BB962C8B-B14F-4D97-AF65-F5344CB8AC3E}">
        <p14:creationId xmlns:p14="http://schemas.microsoft.com/office/powerpoint/2010/main" val="342185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8</a:t>
            </a:fld>
            <a:endParaRPr lang="en-US"/>
          </a:p>
        </p:txBody>
      </p:sp>
    </p:spTree>
    <p:extLst>
      <p:ext uri="{BB962C8B-B14F-4D97-AF65-F5344CB8AC3E}">
        <p14:creationId xmlns:p14="http://schemas.microsoft.com/office/powerpoint/2010/main" val="2342735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9</a:t>
            </a:fld>
            <a:endParaRPr lang="en-US"/>
          </a:p>
        </p:txBody>
      </p:sp>
    </p:spTree>
    <p:extLst>
      <p:ext uri="{BB962C8B-B14F-4D97-AF65-F5344CB8AC3E}">
        <p14:creationId xmlns:p14="http://schemas.microsoft.com/office/powerpoint/2010/main" val="1900154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10</a:t>
            </a:fld>
            <a:endParaRPr lang="en-US"/>
          </a:p>
        </p:txBody>
      </p:sp>
    </p:spTree>
    <p:extLst>
      <p:ext uri="{BB962C8B-B14F-4D97-AF65-F5344CB8AC3E}">
        <p14:creationId xmlns:p14="http://schemas.microsoft.com/office/powerpoint/2010/main" val="2828396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960438" y="1143000"/>
            <a:ext cx="4937125" cy="308610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DF164E42-DED0-9246-9B1B-B67105F62D49}" type="slidenum">
              <a:rPr lang="en-US" smtClean="0"/>
              <a:t>12</a:t>
            </a:fld>
            <a:endParaRPr lang="en-US"/>
          </a:p>
        </p:txBody>
      </p:sp>
    </p:spTree>
    <p:extLst>
      <p:ext uri="{BB962C8B-B14F-4D97-AF65-F5344CB8AC3E}">
        <p14:creationId xmlns:p14="http://schemas.microsoft.com/office/powerpoint/2010/main" val="1646421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1820150"/>
            <a:ext cx="7948556" cy="736960"/>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5" y="2857500"/>
            <a:ext cx="7998597" cy="55709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4683765"/>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5010897"/>
            <a:ext cx="2464025" cy="327132"/>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cSld>
  <p:clrMapOvr>
    <a:masterClrMapping/>
  </p:clrMapOvr>
  <p:extLst>
    <p:ext uri="{DCECCB84-F9BA-43D5-87BE-67443E8EF086}">
      <p15:sldGuideLst xmlns:p15="http://schemas.microsoft.com/office/powerpoint/2012/main">
        <p15:guide id="1" orient="horz" pos="3287" userDrawn="1">
          <p15:clr>
            <a:srgbClr val="FBAE40"/>
          </p15:clr>
        </p15:guide>
        <p15:guide id="2" pos="2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ext Placeholder 3"/>
          <p:cNvSpPr>
            <a:spLocks noGrp="1"/>
          </p:cNvSpPr>
          <p:nvPr>
            <p:ph type="body" sz="half" idx="2" hasCustomPrompt="1"/>
          </p:nvPr>
        </p:nvSpPr>
        <p:spPr>
          <a:xfrm>
            <a:off x="287339" y="1621807"/>
            <a:ext cx="4150122" cy="326545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148164"/>
            <a:ext cx="8497093" cy="1281617"/>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3" y="1621799"/>
            <a:ext cx="4077891" cy="326734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589" indent="-285720">
              <a:buFont typeface="Arial" panose="020B0604020202020204" pitchFamily="34" charset="0"/>
              <a:buChar char="•"/>
              <a:defRPr sz="2100">
                <a:solidFill>
                  <a:srgbClr val="FFFFFF"/>
                </a:solidFill>
              </a:defRPr>
            </a:lvl2pPr>
            <a:lvl3pPr marL="804783" indent="-176195">
              <a:buFont typeface="Arial" panose="020B0604020202020204" pitchFamily="34" charset="0"/>
              <a:buChar char="•"/>
              <a:defRPr sz="1600">
                <a:solidFill>
                  <a:srgbClr val="FFFFFF"/>
                </a:solidFill>
              </a:defRPr>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9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63" y="215946"/>
            <a:ext cx="8497093" cy="1118950"/>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63" y="1526921"/>
            <a:ext cx="8497093" cy="3417429"/>
          </a:xfrm>
          <a:prstGeom prst="rect">
            <a:avLst/>
          </a:prstGeom>
        </p:spPr>
        <p:txBody>
          <a:bodyPr/>
          <a:lstStyle>
            <a:lvl1pPr marL="0" indent="0" algn="ctr">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444" userDrawn="1">
          <p15:clr>
            <a:srgbClr val="FBAE40"/>
          </p15:clr>
        </p15:guide>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516070"/>
            <a:ext cx="5486014" cy="1604191"/>
          </a:xfrm>
          <a:prstGeom prst="rect">
            <a:avLst/>
          </a:prstGeom>
        </p:spPr>
        <p:txBody>
          <a:bodyPr/>
          <a:lstStyle>
            <a:lvl1pPr marL="0" indent="0">
              <a:buNone/>
              <a:defRPr b="1">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3299738"/>
            <a:ext cx="5486014" cy="1644612"/>
          </a:xfrm>
          <a:prstGeom prst="rect">
            <a:avLst/>
          </a:prstGeom>
        </p:spPr>
        <p:txBody>
          <a:bodyPr/>
          <a:lstStyle>
            <a:lvl1pPr marL="0" indent="0">
              <a:buNone/>
              <a:defRPr b="1" baseline="0">
                <a:solidFill>
                  <a:schemeClr val="bg1">
                    <a:lumMod val="85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table</a:t>
            </a:r>
            <a:endParaRPr lang="fi-FI" dirty="0"/>
          </a:p>
        </p:txBody>
      </p:sp>
      <p:sp>
        <p:nvSpPr>
          <p:cNvPr id="2" name="Suorakulmio 1"/>
          <p:cNvSpPr/>
          <p:nvPr userDrawn="1"/>
        </p:nvSpPr>
        <p:spPr>
          <a:xfrm>
            <a:off x="6288119" y="1516081"/>
            <a:ext cx="2167128" cy="34578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63" y="214851"/>
            <a:ext cx="8167909" cy="11217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796473"/>
            <a:ext cx="1624668" cy="2915054"/>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22" name="Kuva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42" y="576791"/>
            <a:ext cx="5130403" cy="4615142"/>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err="1"/>
              <a:t>Click</a:t>
            </a:r>
            <a:r>
              <a:rPr lang="fi-FI" dirty="0"/>
              <a:t> </a:t>
            </a:r>
            <a:r>
              <a:rPr lang="fi-FI" dirty="0" err="1"/>
              <a:t>icon</a:t>
            </a:r>
            <a:r>
              <a:rPr lang="fi-FI" dirty="0"/>
              <a:t> to </a:t>
            </a:r>
            <a:r>
              <a:rPr lang="fi-FI" dirty="0" err="1"/>
              <a:t>add</a:t>
            </a:r>
            <a:r>
              <a:rPr lang="fi-FI" dirty="0"/>
              <a:t> </a:t>
            </a:r>
            <a:r>
              <a:rPr lang="fi-FI" dirty="0" err="1"/>
              <a:t>chart</a:t>
            </a:r>
            <a:endParaRPr lang="fi-FI" dirty="0"/>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42" y="2906566"/>
            <a:ext cx="3015455" cy="185343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438728"/>
            <a:ext cx="3015456" cy="2080252"/>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15137"/>
            <a:ext cx="8489928" cy="1106552"/>
          </a:xfrm>
          <a:prstGeom prst="rect">
            <a:avLst/>
          </a:prstGeom>
        </p:spPr>
        <p:txBody>
          <a:bodyPr lIns="0" tIns="0" rIns="0" bIns="0"/>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816115"/>
            <a:ext cx="1539000" cy="1948781"/>
          </a:xfrm>
          <a:prstGeom prst="rect">
            <a:avLst/>
          </a:prstGeom>
        </p:spPr>
        <p:txBody>
          <a:bodyPr lIns="0" tIns="0" rIns="0" bIns="0"/>
          <a:lstStyle>
            <a:lvl1pPr marL="80996" indent="-80996" algn="l" defTabSz="51438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0996" lvl="0" indent="-80996" algn="l" defTabSz="51438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45"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88"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74"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41"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40" y="1427946"/>
            <a:ext cx="1200623" cy="12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818618"/>
            <a:ext cx="1539000" cy="2230202"/>
          </a:xfrm>
          <a:prstGeom prst="rect">
            <a:avLst/>
          </a:prstGeom>
        </p:spPr>
        <p:txBody>
          <a:bodyPr lIns="0" tIns="0" rIns="0" bIns="0"/>
          <a:lstStyle>
            <a:lvl1pPr marL="80996" marR="0" indent="-80996" algn="l" defTabSz="51438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77" indent="-128577">
              <a:lnSpc>
                <a:spcPts val="1600"/>
              </a:lnSpc>
              <a:buClr>
                <a:schemeClr val="bg1"/>
              </a:buClr>
              <a:defRPr lang="en-US" sz="1350" b="1" kern="1200" dirty="0" smtClean="0">
                <a:solidFill>
                  <a:schemeClr val="bg1"/>
                </a:solidFill>
                <a:latin typeface="+mn-lt"/>
                <a:ea typeface="Arial" charset="0"/>
                <a:cs typeface="Arial" charset="0"/>
              </a:defRPr>
            </a:lvl2pPr>
          </a:lstStyle>
          <a:p>
            <a:pPr marL="80996" marR="0" lvl="0" indent="-80996" algn="l" defTabSz="51438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0996" lvl="0" indent="-80996" algn="l" defTabSz="51438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32" name="Kuva 3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
        <p:nvSpPr>
          <p:cNvPr id="11" name="Text Placeholder 3"/>
          <p:cNvSpPr>
            <a:spLocks noGrp="1"/>
          </p:cNvSpPr>
          <p:nvPr>
            <p:ph type="body" sz="half" idx="10" hasCustomPrompt="1"/>
          </p:nvPr>
        </p:nvSpPr>
        <p:spPr>
          <a:xfrm>
            <a:off x="287363" y="215768"/>
            <a:ext cx="8497093" cy="1262979"/>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723461"/>
            <a:ext cx="864000" cy="864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38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744703"/>
            <a:ext cx="1539000" cy="219966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760240"/>
            <a:ext cx="1539000" cy="2184111"/>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760239"/>
            <a:ext cx="1539000" cy="2184113"/>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760238"/>
            <a:ext cx="1539000" cy="218411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a:buNone/>
              <a:tabLst/>
              <a:defRPr lang="en-GB" sz="1400" b="1" smtClean="0"/>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Point 4</a:t>
            </a:r>
          </a:p>
        </p:txBody>
      </p:sp>
      <p:pic>
        <p:nvPicPr>
          <p:cNvPr id="25" name="Kuva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0" y="0"/>
            <a:ext cx="9143999" cy="5715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a:p>
        </p:txBody>
      </p:sp>
      <p:sp>
        <p:nvSpPr>
          <p:cNvPr id="12" name="Otsikko 1">
            <a:hlinkClick r:id="rId2"/>
          </p:cNvPr>
          <p:cNvSpPr txBox="1">
            <a:spLocks/>
          </p:cNvSpPr>
          <p:nvPr userDrawn="1"/>
        </p:nvSpPr>
        <p:spPr>
          <a:xfrm>
            <a:off x="3717368" y="3964834"/>
            <a:ext cx="1709289" cy="404836"/>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94351" y="3238454"/>
            <a:ext cx="353308" cy="353308"/>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04034" y="3238454"/>
            <a:ext cx="353308" cy="353308"/>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113716" y="3238454"/>
            <a:ext cx="353308" cy="353308"/>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623399" y="3238454"/>
            <a:ext cx="353308" cy="353308"/>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33082" y="3238454"/>
            <a:ext cx="353308" cy="353308"/>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42766" y="3238347"/>
            <a:ext cx="406943" cy="342930"/>
          </a:xfrm>
          <a:prstGeom prst="rect">
            <a:avLst/>
          </a:prstGeom>
        </p:spPr>
      </p:pic>
      <p:sp>
        <p:nvSpPr>
          <p:cNvPr id="16" name="Tekstin paikkamerkki 2">
            <a:extLst>
              <a:ext uri="{FF2B5EF4-FFF2-40B4-BE49-F238E27FC236}">
                <a16:creationId xmlns:a16="http://schemas.microsoft.com/office/drawing/2014/main" id="{B67CF44B-9D5D-46DC-B676-986416FB8384}"/>
              </a:ext>
            </a:extLst>
          </p:cNvPr>
          <p:cNvSpPr>
            <a:spLocks noGrp="1"/>
          </p:cNvSpPr>
          <p:nvPr userDrawn="1">
            <p:ph type="body" sz="quarter" idx="10" hasCustomPrompt="1"/>
          </p:nvPr>
        </p:nvSpPr>
        <p:spPr>
          <a:xfrm>
            <a:off x="1576400" y="1516282"/>
            <a:ext cx="5995987" cy="1451219"/>
          </a:xfrm>
          <a:prstGeom prst="rect">
            <a:avLst/>
          </a:prstGeom>
        </p:spPr>
        <p:txBody>
          <a:bodyPr anchor="b" anchorCtr="0"/>
          <a:lstStyle>
            <a:lvl1pPr marL="0" indent="0" algn="ctr">
              <a:lnSpc>
                <a:spcPct val="100000"/>
              </a:lnSpc>
              <a:buNone/>
              <a:defRPr sz="4000" b="1">
                <a:solidFill>
                  <a:srgbClr val="FFFFFF"/>
                </a:solidFill>
                <a:latin typeface="+mj-lt"/>
              </a:defRPr>
            </a:lvl1pPr>
            <a:lvl2pPr marL="342866" indent="0">
              <a:buNone/>
              <a:defRPr/>
            </a:lvl2pPr>
          </a:lstStyle>
          <a:p>
            <a:pPr lvl="0"/>
            <a:r>
              <a:rPr lang="fi-FI" dirty="0"/>
              <a:t>Add text</a:t>
            </a:r>
          </a:p>
        </p:txBody>
      </p:sp>
      <p:pic>
        <p:nvPicPr>
          <p:cNvPr id="20" name="Kuva 1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40973" r="14072"/>
          <a:stretch/>
        </p:blipFill>
        <p:spPr>
          <a:xfrm>
            <a:off x="4572000" y="0"/>
            <a:ext cx="4572000" cy="5715000"/>
          </a:xfrm>
          <a:prstGeom prst="rect">
            <a:avLst/>
          </a:prstGeom>
        </p:spPr>
      </p:pic>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5853" r="20815"/>
          <a:stretch/>
        </p:blipFill>
        <p:spPr>
          <a:xfrm>
            <a:off x="4572014" y="0"/>
            <a:ext cx="4572000" cy="5715014"/>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1" name="Kuva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409" y="1764847"/>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11982" t="22626" r="53157"/>
          <a:stretch/>
        </p:blipFill>
        <p:spPr>
          <a:xfrm>
            <a:off x="4576717" y="1"/>
            <a:ext cx="4572000" cy="5714999"/>
          </a:xfrm>
          <a:prstGeom prst="rect">
            <a:avLst/>
          </a:prstGeom>
        </p:spPr>
      </p:pic>
      <p:sp>
        <p:nvSpPr>
          <p:cNvPr id="14" name="Text Placeholder 3"/>
          <p:cNvSpPr>
            <a:spLocks noGrp="1"/>
          </p:cNvSpPr>
          <p:nvPr>
            <p:ph type="body" sz="half" idx="2" hasCustomPrompt="1"/>
          </p:nvPr>
        </p:nvSpPr>
        <p:spPr>
          <a:xfrm>
            <a:off x="442403" y="1940741"/>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0"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pic>
        <p:nvPicPr>
          <p:cNvPr id="20" name="Kuva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3"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9" name="Title 8"/>
          <p:cNvSpPr>
            <a:spLocks noGrp="1"/>
          </p:cNvSpPr>
          <p:nvPr>
            <p:ph type="title" hasCustomPrompt="1"/>
          </p:nvPr>
        </p:nvSpPr>
        <p:spPr>
          <a:xfrm>
            <a:off x="442403" y="996335"/>
            <a:ext cx="3869137" cy="634192"/>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403" y="1979220"/>
            <a:ext cx="3869137" cy="390769"/>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403" y="3104594"/>
            <a:ext cx="3869137" cy="327132"/>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403" y="3431723"/>
            <a:ext cx="3869137" cy="360060"/>
          </a:xfrm>
          <a:prstGeom prst="rect">
            <a:avLst/>
          </a:prstGeom>
        </p:spPr>
        <p:txBody>
          <a:bodyPr lIns="0" tIns="0" rIns="0" bIns="0"/>
          <a:lstStyle>
            <a:lvl1pPr marL="0" indent="0">
              <a:buNone/>
              <a:defRPr sz="1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a:t>Date</a:t>
            </a:r>
            <a:endParaRPr lang="en-US" dirty="0"/>
          </a:p>
        </p:txBody>
      </p:sp>
      <p:sp>
        <p:nvSpPr>
          <p:cNvPr id="14" name="Picture Placeholder 2"/>
          <p:cNvSpPr>
            <a:spLocks noGrp="1"/>
          </p:cNvSpPr>
          <p:nvPr>
            <p:ph type="pic" idx="13" hasCustomPrompt="1"/>
          </p:nvPr>
        </p:nvSpPr>
        <p:spPr>
          <a:xfrm>
            <a:off x="4564419" y="0"/>
            <a:ext cx="4579582"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p>
          <a:p>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pic>
        <p:nvPicPr>
          <p:cNvPr id="21" name="Kuva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05361"/>
            <a:ext cx="2044059" cy="16740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15:guide id="1" orient="horz" pos="329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3859" r="22506"/>
          <a:stretch/>
        </p:blipFill>
        <p:spPr>
          <a:xfrm>
            <a:off x="4715180"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08" r="14927"/>
          <a:stretch/>
        </p:blipFill>
        <p:spPr>
          <a:xfrm>
            <a:off x="4722854" y="0"/>
            <a:ext cx="4428000" cy="57150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20020" r="21909"/>
          <a:stretch/>
        </p:blipFill>
        <p:spPr>
          <a:xfrm>
            <a:off x="4713402" y="1"/>
            <a:ext cx="4428000" cy="5714999"/>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pic>
        <p:nvPicPr>
          <p:cNvPr id="18" name="Kuva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8"/>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1563761"/>
            <a:ext cx="8492897" cy="3388289"/>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53" y="215947"/>
            <a:ext cx="8492897" cy="1110638"/>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3" y="2433703"/>
            <a:ext cx="8492897" cy="25106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53" y="1517578"/>
            <a:ext cx="8492897" cy="720946"/>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63" userDrawn="1">
          <p15:clr>
            <a:srgbClr val="FBAE40"/>
          </p15:clr>
        </p15:guide>
        <p15:guide id="6" pos="2795" userDrawn="1">
          <p15:clr>
            <a:srgbClr val="FBAE40"/>
          </p15:clr>
        </p15:guide>
        <p15:guide id="7" pos="2965" userDrawn="1">
          <p15:clr>
            <a:srgbClr val="FBAE40"/>
          </p15:clr>
        </p15:guide>
        <p15:guide id="8" orient="horz" pos="341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905" y="214300"/>
            <a:ext cx="8497093" cy="1129216"/>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681893"/>
            <a:ext cx="4150122"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681893"/>
            <a:ext cx="4078684" cy="3262458"/>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410"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94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816" y="0"/>
            <a:ext cx="4433207" cy="5715000"/>
          </a:xfrm>
          <a:prstGeom prst="rect">
            <a:avLst/>
          </a:prstGeom>
        </p:spPr>
        <p:txBody>
          <a:bodyPr/>
          <a:lstStyle>
            <a:lvl1pPr marL="0" indent="0">
              <a:buNone/>
              <a:defRPr sz="2400" b="1" baseline="0">
                <a:solidFill>
                  <a:schemeClr val="bg1">
                    <a:lumMod val="85000"/>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fi-FI" dirty="0" err="1"/>
              <a:t>Click</a:t>
            </a:r>
            <a:r>
              <a:rPr lang="fi-FI" dirty="0"/>
              <a:t> </a:t>
            </a:r>
            <a:r>
              <a:rPr lang="fi-FI" dirty="0" err="1"/>
              <a:t>icon</a:t>
            </a:r>
            <a:r>
              <a:rPr lang="fi-FI" dirty="0"/>
              <a:t> to </a:t>
            </a:r>
            <a:r>
              <a:rPr lang="fi-FI" dirty="0" err="1"/>
              <a:t>add</a:t>
            </a:r>
            <a:r>
              <a:rPr lang="fi-FI" dirty="0"/>
              <a:t> image</a:t>
            </a:r>
            <a:br>
              <a:rPr lang="fi-FI" dirty="0"/>
            </a:br>
            <a:br>
              <a:rPr lang="fi-FI" dirty="0"/>
            </a:br>
            <a:r>
              <a:rPr lang="fi-FI" dirty="0" err="1"/>
              <a:t>Fit</a:t>
            </a:r>
            <a:r>
              <a:rPr lang="fi-FI" dirty="0"/>
              <a:t> the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Text Placeholder 3"/>
          <p:cNvSpPr>
            <a:spLocks noGrp="1"/>
          </p:cNvSpPr>
          <p:nvPr>
            <p:ph type="body" sz="half" idx="2" hasCustomPrompt="1"/>
          </p:nvPr>
        </p:nvSpPr>
        <p:spPr>
          <a:xfrm>
            <a:off x="287363" y="1693836"/>
            <a:ext cx="4052221" cy="3250514"/>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GB" sz="2100" b="1" smtClean="0"/>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63" y="223017"/>
            <a:ext cx="4052221" cy="1157194"/>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a:t>dd.mm.yyyy</a:t>
            </a:r>
            <a:endParaRPr lang="en-US" dirty="0"/>
          </a:p>
        </p:txBody>
      </p:sp>
      <p:sp>
        <p:nvSpPr>
          <p:cNvPr id="9" name="Alatunnisteen paikkamerkki 8"/>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15:guide id="1" orient="horz" pos="341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a:p>
        </p:txBody>
      </p:sp>
      <p:sp>
        <p:nvSpPr>
          <p:cNvPr id="6" name="Picture Placeholder 2"/>
          <p:cNvSpPr>
            <a:spLocks noGrp="1"/>
          </p:cNvSpPr>
          <p:nvPr>
            <p:ph type="pic" idx="11" hasCustomPrompt="1"/>
          </p:nvPr>
        </p:nvSpPr>
        <p:spPr>
          <a:xfrm>
            <a:off x="4710816" y="0"/>
            <a:ext cx="4433207" cy="5715000"/>
          </a:xfrm>
          <a:prstGeom prst="rect">
            <a:avLst/>
          </a:prstGeom>
        </p:spPr>
        <p:txBody>
          <a:bodyPr/>
          <a:lstStyle>
            <a:lvl1pPr marL="0" marR="0" indent="0" algn="l" defTabSz="685733"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866" indent="0">
              <a:buNone/>
              <a:defRPr sz="2100"/>
            </a:lvl2pPr>
            <a:lvl3pPr marL="685733" indent="0">
              <a:buNone/>
              <a:defRPr sz="1800"/>
            </a:lvl3pPr>
            <a:lvl4pPr marL="1028598" indent="0">
              <a:buNone/>
              <a:defRPr sz="1500"/>
            </a:lvl4pPr>
            <a:lvl5pPr marL="1371465" indent="0">
              <a:buNone/>
              <a:defRPr sz="1500"/>
            </a:lvl5pPr>
            <a:lvl6pPr marL="1714330" indent="0">
              <a:buNone/>
              <a:defRPr sz="1500"/>
            </a:lvl6pPr>
            <a:lvl7pPr marL="2057195" indent="0">
              <a:buNone/>
              <a:defRPr sz="1500"/>
            </a:lvl7pPr>
            <a:lvl8pPr marL="2400060" indent="0">
              <a:buNone/>
              <a:defRPr sz="1500"/>
            </a:lvl8pPr>
            <a:lvl9pPr marL="2742930" indent="0">
              <a:buNone/>
              <a:defRPr sz="1500"/>
            </a:lvl9pPr>
          </a:lstStyle>
          <a:p>
            <a:r>
              <a:rPr lang="en-US" dirty="0"/>
              <a:t>Click icon to add image.</a:t>
            </a:r>
            <a:br>
              <a:rPr lang="en-US" dirty="0"/>
            </a:br>
            <a:br>
              <a:rPr lang="en-US" dirty="0"/>
            </a:br>
            <a:r>
              <a:rPr lang="fi-FI" dirty="0" err="1"/>
              <a:t>Fit</a:t>
            </a:r>
            <a:r>
              <a:rPr lang="fi-FI" dirty="0"/>
              <a:t> </a:t>
            </a:r>
            <a:r>
              <a:rPr lang="fi-FI" dirty="0" err="1"/>
              <a:t>the</a:t>
            </a:r>
            <a:r>
              <a:rPr lang="fi-FI" dirty="0"/>
              <a:t> image to </a:t>
            </a:r>
            <a:r>
              <a:rPr lang="fi-FI" dirty="0" err="1"/>
              <a:t>frame</a:t>
            </a:r>
            <a:r>
              <a:rPr lang="fi-FI" dirty="0"/>
              <a:t> </a:t>
            </a:r>
            <a:br>
              <a:rPr lang="fi-FI" dirty="0"/>
            </a:br>
            <a:r>
              <a:rPr lang="fi-FI" dirty="0" err="1"/>
              <a:t>by</a:t>
            </a:r>
            <a:r>
              <a:rPr lang="fi-FI" dirty="0"/>
              <a:t> </a:t>
            </a:r>
            <a:r>
              <a:rPr lang="fi-FI" dirty="0" err="1"/>
              <a:t>choosing</a:t>
            </a:r>
            <a:r>
              <a:rPr lang="fi-FI" dirty="0"/>
              <a:t>: </a:t>
            </a:r>
            <a:br>
              <a:rPr lang="fi-FI" dirty="0"/>
            </a:br>
            <a:r>
              <a:rPr lang="fi-FI" dirty="0" err="1"/>
              <a:t>crop</a:t>
            </a:r>
            <a:r>
              <a:rPr lang="fi-FI" dirty="0"/>
              <a:t>&gt;</a:t>
            </a:r>
            <a:r>
              <a:rPr lang="fi-FI" dirty="0" err="1"/>
              <a:t>fit</a:t>
            </a:r>
            <a:r>
              <a:rPr lang="fi-FI" dirty="0"/>
              <a: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76797"/>
            <a:ext cx="4218160" cy="4186208"/>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71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755662" y="1954930"/>
            <a:ext cx="7669159" cy="1502517"/>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 y="4823410"/>
            <a:ext cx="2149762"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906565"/>
            <a:ext cx="3015456" cy="1827938"/>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45949"/>
            <a:ext cx="3015456" cy="1942188"/>
          </a:xfrm>
          <a:prstGeom prst="rect">
            <a:avLst/>
          </a:prstGeom>
        </p:spPr>
        <p:txBody>
          <a:bodyPr lIns="0" tIns="0" rIns="0" bIns="0"/>
          <a:lstStyle>
            <a:lvl1pPr marL="0" indent="0">
              <a:lnSpc>
                <a:spcPct val="100000"/>
              </a:lnSpc>
              <a:buNone/>
              <a:defRPr sz="4000" b="1" baseline="0">
                <a:solidFill>
                  <a:schemeClr val="tx2"/>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515218"/>
            <a:ext cx="5130402" cy="4219286"/>
          </a:xfrm>
          <a:prstGeom prst="rect">
            <a:avLst/>
          </a:prstGeom>
        </p:spPr>
        <p:txBody>
          <a:bodyPr wrap="square" lIns="0" tIns="0" rIns="0" bIns="0"/>
          <a:lstStyle>
            <a:lvl1pPr marL="0" marR="0" indent="0" algn="l" defTabSz="685733"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866" indent="0">
              <a:buFontTx/>
              <a:buNone/>
              <a:defRPr sz="2100"/>
            </a:lvl2pPr>
            <a:lvl3pPr marL="628589" indent="0">
              <a:buFontTx/>
              <a:buNone/>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23410"/>
            <a:ext cx="2238235"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5387368"/>
            <a:ext cx="2057400" cy="192026"/>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5191935"/>
            <a:ext cx="2057400" cy="195432"/>
          </a:xfrm>
          <a:prstGeom prst="rect">
            <a:avLst/>
          </a:prstGeom>
        </p:spPr>
        <p:txBody>
          <a:bodyPr vert="horz" lIns="91440" tIns="45720" rIns="91440" bIns="45720" rtlCol="0" anchor="ctr"/>
          <a:lstStyle>
            <a:lvl1pPr algn="r">
              <a:defRPr sz="900" baseline="0">
                <a:solidFill>
                  <a:schemeClr val="tx1"/>
                </a:solidFill>
              </a:defRPr>
            </a:lvl1pPr>
          </a:lstStyle>
          <a:p>
            <a:r>
              <a:rPr lang="fi-FI"/>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5388000"/>
            <a:ext cx="3086100" cy="192000"/>
          </a:xfrm>
          <a:prstGeom prst="rect">
            <a:avLst/>
          </a:prstGeom>
        </p:spPr>
        <p:txBody>
          <a:bodyPr vert="horz" lIns="91440" tIns="45720" rIns="91440" bIns="45720" rtlCol="0" anchor="ctr"/>
          <a:lstStyle>
            <a:lvl1pPr algn="ctr">
              <a:defRPr sz="900">
                <a:solidFill>
                  <a:schemeClr val="tx1"/>
                </a:solidFill>
              </a:defRPr>
            </a:lvl1pPr>
          </a:lstStyle>
          <a:p>
            <a:r>
              <a:rPr lang="fi-FI" dirty="0" err="1"/>
              <a:t>Your</a:t>
            </a:r>
            <a:r>
              <a:rPr lang="fi-FI" dirty="0"/>
              <a:t> text </a:t>
            </a:r>
            <a:r>
              <a:rPr lang="fi-FI" dirty="0" err="1"/>
              <a:t>here</a:t>
            </a:r>
            <a:endParaRPr lang="fi-FI" dirty="0"/>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Lst>
  <p:hf sldNum="0" hdr="0" ftr="0" dt="0"/>
  <p:txStyles>
    <p:titleStyle>
      <a:lvl1pPr algn="l" defTabSz="685733"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35" indent="-171435" algn="l" defTabSz="68573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00" indent="-171435" algn="l" defTabSz="68573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160" indent="-171435" algn="l" defTabSz="68573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03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2895"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76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26"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494"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360" indent="-171435" algn="l" defTabSz="68573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8"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0" algn="l" defTabSz="685733" rtl="0" eaLnBrk="1" latinLnBrk="0" hangingPunct="1">
        <a:defRPr sz="1350" kern="1200">
          <a:solidFill>
            <a:schemeClr val="tx1"/>
          </a:solidFill>
          <a:latin typeface="+mn-lt"/>
          <a:ea typeface="+mn-ea"/>
          <a:cs typeface="+mn-cs"/>
        </a:defRPr>
      </a:lvl6pPr>
      <a:lvl7pPr marL="2057195" algn="l" defTabSz="685733" rtl="0" eaLnBrk="1" latinLnBrk="0" hangingPunct="1">
        <a:defRPr sz="1350" kern="1200">
          <a:solidFill>
            <a:schemeClr val="tx1"/>
          </a:solidFill>
          <a:latin typeface="+mn-lt"/>
          <a:ea typeface="+mn-ea"/>
          <a:cs typeface="+mn-cs"/>
        </a:defRPr>
      </a:lvl7pPr>
      <a:lvl8pPr marL="2400060" algn="l" defTabSz="685733" rtl="0" eaLnBrk="1" latinLnBrk="0" hangingPunct="1">
        <a:defRPr sz="1350" kern="1200">
          <a:solidFill>
            <a:schemeClr val="tx1"/>
          </a:solidFill>
          <a:latin typeface="+mn-lt"/>
          <a:ea typeface="+mn-ea"/>
          <a:cs typeface="+mn-cs"/>
        </a:defRPr>
      </a:lvl8pPr>
      <a:lvl9pPr marL="2742930" algn="l" defTabSz="68573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6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Layout" Target="../slideLayouts/slideLayout6.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19.png"/></Relationships>
</file>

<file path=ppt/slides/_rels/slide2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2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en.wikipedia.org/wiki/Classical_thermodynamics" TargetMode="External"/><Relationship Id="rId7" Type="http://schemas.openxmlformats.org/officeDocument/2006/relationships/hyperlink" Target="https://en.wikipedia.org/wiki/Rudolf_Clausiu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hyperlink" Target="https://en.wikipedia.org/wiki/Information_system" TargetMode="External"/><Relationship Id="rId4" Type="http://schemas.openxmlformats.org/officeDocument/2006/relationships/hyperlink" Target="https://en.wikipedia.org/wiki/Statistical_physic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51.png"/><Relationship Id="rId5" Type="http://schemas.openxmlformats.org/officeDocument/2006/relationships/image" Target="../media/image145.pn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33.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1.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269014" y="660630"/>
            <a:ext cx="4215913" cy="634192"/>
          </a:xfrm>
        </p:spPr>
        <p:txBody>
          <a:bodyPr/>
          <a:lstStyle/>
          <a:p>
            <a:r>
              <a:rPr lang="en-US" dirty="0"/>
              <a:t>Thermodynamics</a:t>
            </a:r>
            <a:endParaRPr lang="fi-FI" dirty="0"/>
          </a:p>
        </p:txBody>
      </p:sp>
      <p:sp>
        <p:nvSpPr>
          <p:cNvPr id="3" name="Tekstin paikkamerkki 2"/>
          <p:cNvSpPr>
            <a:spLocks noGrp="1"/>
          </p:cNvSpPr>
          <p:nvPr>
            <p:ph type="body" sz="half" idx="2"/>
          </p:nvPr>
        </p:nvSpPr>
        <p:spPr>
          <a:xfrm>
            <a:off x="310519" y="1820357"/>
            <a:ext cx="4476893" cy="426074"/>
          </a:xfrm>
        </p:spPr>
        <p:txBody>
          <a:bodyPr/>
          <a:lstStyle/>
          <a:p>
            <a:r>
              <a:rPr lang="en-US" dirty="0"/>
              <a:t>An Engineering Approach</a:t>
            </a:r>
            <a:endParaRPr lang="fi-FI" dirty="0"/>
          </a:p>
        </p:txBody>
      </p:sp>
      <p:sp>
        <p:nvSpPr>
          <p:cNvPr id="5" name="Tekstin paikkamerkki 4"/>
          <p:cNvSpPr>
            <a:spLocks noGrp="1"/>
          </p:cNvSpPr>
          <p:nvPr>
            <p:ph type="body" sz="half" idx="12"/>
          </p:nvPr>
        </p:nvSpPr>
        <p:spPr>
          <a:xfrm>
            <a:off x="1739026" y="4694310"/>
            <a:ext cx="2774217" cy="360060"/>
          </a:xfrm>
        </p:spPr>
        <p:txBody>
          <a:bodyPr/>
          <a:lstStyle/>
          <a:p>
            <a:r>
              <a:rPr lang="en-US" dirty="0"/>
              <a:t>Qiang Cheng (Jonny)</a:t>
            </a:r>
            <a:endParaRPr lang="fi-FI" dirty="0"/>
          </a:p>
          <a:p>
            <a:endParaRPr lang="fi-FI" dirty="0"/>
          </a:p>
        </p:txBody>
      </p:sp>
      <p:cxnSp>
        <p:nvCxnSpPr>
          <p:cNvPr id="7" name="Suora yhdysviiva 6">
            <a:extLst>
              <a:ext uri="{FF2B5EF4-FFF2-40B4-BE49-F238E27FC236}">
                <a16:creationId xmlns:a16="http://schemas.microsoft.com/office/drawing/2014/main" id="{44D42085-CC57-854B-9151-3C66E83D17EE}"/>
              </a:ext>
            </a:extLst>
          </p:cNvPr>
          <p:cNvCxnSpPr>
            <a:cxnSpLocks/>
          </p:cNvCxnSpPr>
          <p:nvPr/>
        </p:nvCxnSpPr>
        <p:spPr>
          <a:xfrm>
            <a:off x="5243" y="1557589"/>
            <a:ext cx="4922844"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13" name="Tekstin paikkamerkki 3">
            <a:extLst>
              <a:ext uri="{FF2B5EF4-FFF2-40B4-BE49-F238E27FC236}">
                <a16:creationId xmlns:a16="http://schemas.microsoft.com/office/drawing/2014/main" id="{931BA333-9483-4DBB-AA7C-64F76F9B7D8D}"/>
              </a:ext>
            </a:extLst>
          </p:cNvPr>
          <p:cNvSpPr txBox="1">
            <a:spLocks/>
          </p:cNvSpPr>
          <p:nvPr/>
        </p:nvSpPr>
        <p:spPr>
          <a:xfrm>
            <a:off x="301799" y="2450361"/>
            <a:ext cx="4550111" cy="559626"/>
          </a:xfrm>
          <a:prstGeom prst="rect">
            <a:avLst/>
          </a:prstGeom>
        </p:spPr>
        <p:txBody>
          <a:bodyPr lIns="0" tIns="0" rIns="0" bIns="0" anchor="ctr"/>
          <a:lstStyle>
            <a:lvl1pPr marL="0" indent="0" algn="l" defTabSz="685733" rtl="0" eaLnBrk="1" latinLnBrk="0" hangingPunct="1">
              <a:lnSpc>
                <a:spcPct val="90000"/>
              </a:lnSpc>
              <a:spcBef>
                <a:spcPts val="750"/>
              </a:spcBef>
              <a:buFont typeface="Arial"/>
              <a:buNone/>
              <a:defRPr sz="1800" b="1" i="0" kern="1200" baseline="0">
                <a:solidFill>
                  <a:schemeClr val="bg1"/>
                </a:solidFill>
                <a:latin typeface="arial" charset="0"/>
                <a:ea typeface="+mn-ea"/>
                <a:cs typeface="+mn-cs"/>
              </a:defRPr>
            </a:lvl1pPr>
            <a:lvl2pPr marL="342866" indent="0" algn="l" defTabSz="685733" rtl="0" eaLnBrk="1" latinLnBrk="0" hangingPunct="1">
              <a:lnSpc>
                <a:spcPct val="90000"/>
              </a:lnSpc>
              <a:spcBef>
                <a:spcPts val="375"/>
              </a:spcBef>
              <a:buFont typeface="Arial"/>
              <a:buNone/>
              <a:defRPr sz="1050" kern="1200">
                <a:solidFill>
                  <a:schemeClr val="tx1"/>
                </a:solidFill>
                <a:latin typeface="+mn-lt"/>
                <a:ea typeface="+mn-ea"/>
                <a:cs typeface="+mn-cs"/>
              </a:defRPr>
            </a:lvl2pPr>
            <a:lvl3pPr marL="685733" indent="0" algn="l" defTabSz="685733" rtl="0" eaLnBrk="1" latinLnBrk="0" hangingPunct="1">
              <a:lnSpc>
                <a:spcPct val="90000"/>
              </a:lnSpc>
              <a:spcBef>
                <a:spcPts val="375"/>
              </a:spcBef>
              <a:buFont typeface="Arial"/>
              <a:buNone/>
              <a:defRPr sz="900" kern="1200">
                <a:solidFill>
                  <a:schemeClr val="tx1"/>
                </a:solidFill>
                <a:latin typeface="+mn-lt"/>
                <a:ea typeface="+mn-ea"/>
                <a:cs typeface="+mn-cs"/>
              </a:defRPr>
            </a:lvl3pPr>
            <a:lvl4pPr marL="1028598"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4pPr>
            <a:lvl5pPr marL="137146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5pPr>
            <a:lvl6pPr marL="17143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6pPr>
            <a:lvl7pPr marL="2057195"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7pPr>
            <a:lvl8pPr marL="240006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8pPr>
            <a:lvl9pPr marL="2742930" indent="0" algn="l" defTabSz="685733" rtl="0" eaLnBrk="1" latinLnBrk="0" hangingPunct="1">
              <a:lnSpc>
                <a:spcPct val="90000"/>
              </a:lnSpc>
              <a:spcBef>
                <a:spcPts val="375"/>
              </a:spcBef>
              <a:buFont typeface="Arial"/>
              <a:buNone/>
              <a:defRPr sz="750" kern="1200">
                <a:solidFill>
                  <a:schemeClr val="tx1"/>
                </a:solidFill>
                <a:latin typeface="+mn-lt"/>
                <a:ea typeface="+mn-ea"/>
                <a:cs typeface="+mn-cs"/>
              </a:defRPr>
            </a:lvl9pPr>
          </a:lstStyle>
          <a:p>
            <a:r>
              <a:rPr lang="en-US" dirty="0"/>
              <a:t>Lecture 6: Using Entropy</a:t>
            </a:r>
            <a:endParaRPr lang="fi-FI" dirty="0"/>
          </a:p>
        </p:txBody>
      </p:sp>
    </p:spTree>
    <p:extLst>
      <p:ext uri="{BB962C8B-B14F-4D97-AF65-F5344CB8AC3E}">
        <p14:creationId xmlns:p14="http://schemas.microsoft.com/office/powerpoint/2010/main" val="1440309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8036" y="218636"/>
            <a:ext cx="6375463" cy="584775"/>
          </a:xfrm>
          <a:prstGeom prst="rect">
            <a:avLst/>
          </a:prstGeom>
        </p:spPr>
        <p:txBody>
          <a:bodyPr wrap="none">
            <a:spAutoFit/>
          </a:bodyPr>
          <a:lstStyle/>
          <a:p>
            <a:r>
              <a:rPr lang="en-US" sz="3200" b="1" dirty="0"/>
              <a:t>Entropy Change of an Ideal Gas</a:t>
            </a:r>
            <a:endParaRPr lang="fi-FI" sz="3200" b="1" dirty="0"/>
          </a:p>
        </p:txBody>
      </p:sp>
      <p:sp>
        <p:nvSpPr>
          <p:cNvPr id="15" name="TextBox 14">
            <a:extLst>
              <a:ext uri="{FF2B5EF4-FFF2-40B4-BE49-F238E27FC236}">
                <a16:creationId xmlns:a16="http://schemas.microsoft.com/office/drawing/2014/main" id="{34F583D0-C383-4094-A434-D22A6A73CF14}"/>
              </a:ext>
            </a:extLst>
          </p:cNvPr>
          <p:cNvSpPr txBox="1"/>
          <p:nvPr/>
        </p:nvSpPr>
        <p:spPr>
          <a:xfrm>
            <a:off x="218036" y="1050798"/>
            <a:ext cx="2367256" cy="300082"/>
          </a:xfrm>
          <a:prstGeom prst="rect">
            <a:avLst/>
          </a:prstGeom>
          <a:noFill/>
        </p:spPr>
        <p:txBody>
          <a:bodyPr wrap="square">
            <a:spAutoFit/>
          </a:bodyPr>
          <a:lstStyle/>
          <a:p>
            <a:r>
              <a:rPr lang="en-US" dirty="0"/>
              <a:t>It is convenient to begin with</a:t>
            </a:r>
          </a:p>
        </p:txBody>
      </p:sp>
      <p:pic>
        <p:nvPicPr>
          <p:cNvPr id="7" name="Picture 6">
            <a:extLst>
              <a:ext uri="{FF2B5EF4-FFF2-40B4-BE49-F238E27FC236}">
                <a16:creationId xmlns:a16="http://schemas.microsoft.com/office/drawing/2014/main" id="{E6FD3342-07EC-4D59-ACB3-DB9F75551DCB}"/>
              </a:ext>
            </a:extLst>
          </p:cNvPr>
          <p:cNvPicPr>
            <a:picLocks noChangeAspect="1"/>
          </p:cNvPicPr>
          <p:nvPr/>
        </p:nvPicPr>
        <p:blipFill>
          <a:blip r:embed="rId3"/>
          <a:stretch>
            <a:fillRect/>
          </a:stretch>
        </p:blipFill>
        <p:spPr>
          <a:xfrm>
            <a:off x="4484038" y="727538"/>
            <a:ext cx="1494450" cy="946601"/>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8F65612A-8BDE-4852-8FA4-E5F41B329ACA}"/>
                  </a:ext>
                </a:extLst>
              </p:cNvPr>
              <p:cNvSpPr txBox="1"/>
              <p:nvPr/>
            </p:nvSpPr>
            <p:spPr>
              <a:xfrm>
                <a:off x="218036" y="1674139"/>
                <a:ext cx="2605954" cy="731547"/>
              </a:xfrm>
              <a:prstGeom prst="rect">
                <a:avLst/>
              </a:prstGeom>
              <a:noFill/>
            </p:spPr>
            <p:txBody>
              <a:bodyPr wrap="square">
                <a:spAutoFit/>
              </a:bodyPr>
              <a:lstStyle/>
              <a:p>
                <a:r>
                  <a:rPr lang="en-US" dirty="0"/>
                  <a:t>For an ideal gas, </a:t>
                </a:r>
                <a14:m>
                  <m:oMath xmlns:m="http://schemas.openxmlformats.org/officeDocument/2006/math">
                    <m:r>
                      <a:rPr lang="en-US" i="1" dirty="0" smtClean="0">
                        <a:latin typeface="Cambria Math" panose="02040503050406030204" pitchFamily="18" charset="0"/>
                      </a:rPr>
                      <m:t>𝑑𝑢</m:t>
                    </m:r>
                    <m:r>
                      <a:rPr lang="en-US" b="0" i="1" dirty="0" smtClean="0">
                        <a:latin typeface="Cambria Math" panose="02040503050406030204" pitchFamily="18" charset="0"/>
                      </a:rPr>
                      <m:t>=</m:t>
                    </m:r>
                    <m:r>
                      <a:rPr lang="en-US" i="1" dirty="0" smtClean="0">
                        <a:latin typeface="Cambria Math" panose="02040503050406030204" pitchFamily="18" charset="0"/>
                      </a:rPr>
                      <m:t> </m:t>
                    </m:r>
                    <m:sSub>
                      <m:sSubPr>
                        <m:ctrlPr>
                          <a:rPr lang="en-US" i="1" dirty="0" smtClean="0">
                            <a:latin typeface="Cambria Math" panose="02040503050406030204" pitchFamily="18" charset="0"/>
                          </a:rPr>
                        </m:ctrlPr>
                      </m:sSubPr>
                      <m:e>
                        <m:r>
                          <a:rPr lang="en-US" i="1" dirty="0">
                            <a:latin typeface="Cambria Math" panose="02040503050406030204" pitchFamily="18" charset="0"/>
                          </a:rPr>
                          <m:t>𝑐</m:t>
                        </m:r>
                      </m:e>
                      <m:sub>
                        <m:r>
                          <a:rPr lang="en-US" b="0" i="1" dirty="0" smtClean="0">
                            <a:latin typeface="Cambria Math" panose="02040503050406030204" pitchFamily="18" charset="0"/>
                          </a:rPr>
                          <m:t>𝑣</m:t>
                        </m:r>
                      </m:sub>
                    </m:sSub>
                    <m:r>
                      <a:rPr lang="en-US" i="1" dirty="0" smtClean="0">
                        <a:latin typeface="Cambria Math" panose="02040503050406030204" pitchFamily="18" charset="0"/>
                      </a:rPr>
                      <m:t> (</m:t>
                    </m:r>
                    <m:r>
                      <a:rPr lang="en-US" i="1" dirty="0" smtClean="0">
                        <a:latin typeface="Cambria Math" panose="02040503050406030204" pitchFamily="18" charset="0"/>
                      </a:rPr>
                      <m:t>𝑇</m:t>
                    </m:r>
                    <m:r>
                      <a:rPr lang="en-US" i="1" dirty="0" smtClean="0">
                        <a:latin typeface="Cambria Math" panose="02040503050406030204" pitchFamily="18" charset="0"/>
                      </a:rPr>
                      <m:t>) </m:t>
                    </m:r>
                    <m:r>
                      <a:rPr lang="en-US" i="1" dirty="0" smtClean="0">
                        <a:latin typeface="Cambria Math" panose="02040503050406030204" pitchFamily="18" charset="0"/>
                      </a:rPr>
                      <m:t>𝑑𝑇</m:t>
                    </m:r>
                  </m:oMath>
                </a14:m>
                <a:r>
                  <a:rPr lang="en-US" dirty="0"/>
                  <a:t>, </a:t>
                </a:r>
                <a14:m>
                  <m:oMath xmlns:m="http://schemas.openxmlformats.org/officeDocument/2006/math">
                    <m:r>
                      <a:rPr lang="en-US" i="1" dirty="0" smtClean="0">
                        <a:latin typeface="Cambria Math" panose="02040503050406030204" pitchFamily="18" charset="0"/>
                      </a:rPr>
                      <m:t>𝑑h</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a:latin typeface="Cambria Math" panose="02040503050406030204" pitchFamily="18" charset="0"/>
                          </a:rPr>
                          <m:t>𝑐</m:t>
                        </m:r>
                      </m:e>
                      <m:sub>
                        <m:r>
                          <a:rPr lang="en-US" i="1" dirty="0">
                            <a:latin typeface="Cambria Math" panose="02040503050406030204" pitchFamily="18" charset="0"/>
                          </a:rPr>
                          <m:t>𝑝</m:t>
                        </m:r>
                      </m:sub>
                    </m:sSub>
                    <m:r>
                      <a:rPr lang="en-US" i="1" dirty="0" smtClean="0">
                        <a:latin typeface="Cambria Math" panose="02040503050406030204" pitchFamily="18" charset="0"/>
                      </a:rPr>
                      <m:t> (</m:t>
                    </m:r>
                    <m:r>
                      <a:rPr lang="en-US" i="1" dirty="0" smtClean="0">
                        <a:latin typeface="Cambria Math" panose="02040503050406030204" pitchFamily="18" charset="0"/>
                      </a:rPr>
                      <m:t>𝑇</m:t>
                    </m:r>
                    <m:r>
                      <a:rPr lang="en-US" i="1" dirty="0" smtClean="0">
                        <a:latin typeface="Cambria Math" panose="02040503050406030204" pitchFamily="18" charset="0"/>
                      </a:rPr>
                      <m:t>) </m:t>
                    </m:r>
                    <m:r>
                      <a:rPr lang="en-US" i="1" dirty="0" smtClean="0">
                        <a:latin typeface="Cambria Math" panose="02040503050406030204" pitchFamily="18" charset="0"/>
                      </a:rPr>
                      <m:t>𝑑𝑇</m:t>
                    </m:r>
                  </m:oMath>
                </a14:m>
                <a:r>
                  <a:rPr lang="en-US" dirty="0"/>
                  <a:t>, and </a:t>
                </a:r>
                <a14:m>
                  <m:oMath xmlns:m="http://schemas.openxmlformats.org/officeDocument/2006/math">
                    <m:r>
                      <a:rPr lang="en-US" i="1" dirty="0" smtClean="0">
                        <a:latin typeface="Cambria Math" panose="02040503050406030204" pitchFamily="18" charset="0"/>
                      </a:rPr>
                      <m:t>𝑝</m:t>
                    </m:r>
                    <m:r>
                      <a:rPr lang="en-US" b="0" i="1" dirty="0" smtClean="0">
                        <a:latin typeface="Cambria Math" panose="02040503050406030204" pitchFamily="18" charset="0"/>
                      </a:rPr>
                      <m:t>𝑣</m:t>
                    </m:r>
                    <m:r>
                      <a:rPr lang="en-US" b="0" i="1" dirty="0" smtClean="0">
                        <a:latin typeface="Cambria Math" panose="02040503050406030204" pitchFamily="18" charset="0"/>
                      </a:rPr>
                      <m:t>=</m:t>
                    </m:r>
                    <m:r>
                      <a:rPr lang="en-US" i="1" dirty="0" smtClean="0">
                        <a:latin typeface="Cambria Math" panose="02040503050406030204" pitchFamily="18" charset="0"/>
                      </a:rPr>
                      <m:t>𝑅𝑇</m:t>
                    </m:r>
                  </m:oMath>
                </a14:m>
                <a:r>
                  <a:rPr lang="en-US" dirty="0"/>
                  <a:t>. With these relations, </a:t>
                </a:r>
              </a:p>
            </p:txBody>
          </p:sp>
        </mc:Choice>
        <mc:Fallback>
          <p:sp>
            <p:nvSpPr>
              <p:cNvPr id="16" name="TextBox 15">
                <a:extLst>
                  <a:ext uri="{FF2B5EF4-FFF2-40B4-BE49-F238E27FC236}">
                    <a16:creationId xmlns:a16="http://schemas.microsoft.com/office/drawing/2014/main" id="{8F65612A-8BDE-4852-8FA4-E5F41B329ACA}"/>
                  </a:ext>
                </a:extLst>
              </p:cNvPr>
              <p:cNvSpPr txBox="1">
                <a:spLocks noRot="1" noChangeAspect="1" noMove="1" noResize="1" noEditPoints="1" noAdjustHandles="1" noChangeArrowheads="1" noChangeShapeType="1" noTextEdit="1"/>
              </p:cNvSpPr>
              <p:nvPr/>
            </p:nvSpPr>
            <p:spPr>
              <a:xfrm>
                <a:off x="218036" y="1674139"/>
                <a:ext cx="2605954" cy="731547"/>
              </a:xfrm>
              <a:prstGeom prst="rect">
                <a:avLst/>
              </a:prstGeom>
              <a:blipFill>
                <a:blip r:embed="rId4"/>
                <a:stretch>
                  <a:fillRect l="-703" t="-1667" b="-7500"/>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7F65324B-C066-499B-A873-F2A5E79C3D64}"/>
              </a:ext>
            </a:extLst>
          </p:cNvPr>
          <p:cNvPicPr>
            <a:picLocks noChangeAspect="1"/>
          </p:cNvPicPr>
          <p:nvPr/>
        </p:nvPicPr>
        <p:blipFill>
          <a:blip r:embed="rId5"/>
          <a:stretch>
            <a:fillRect/>
          </a:stretch>
        </p:blipFill>
        <p:spPr>
          <a:xfrm>
            <a:off x="3830198" y="1807884"/>
            <a:ext cx="4232852" cy="464056"/>
          </a:xfrm>
          <a:prstGeom prst="rect">
            <a:avLst/>
          </a:prstGeom>
        </p:spPr>
      </p:pic>
      <p:sp>
        <p:nvSpPr>
          <p:cNvPr id="19" name="TextBox 18">
            <a:extLst>
              <a:ext uri="{FF2B5EF4-FFF2-40B4-BE49-F238E27FC236}">
                <a16:creationId xmlns:a16="http://schemas.microsoft.com/office/drawing/2014/main" id="{B7C4157E-EE28-4121-9829-675E24843ED0}"/>
              </a:ext>
            </a:extLst>
          </p:cNvPr>
          <p:cNvSpPr txBox="1"/>
          <p:nvPr/>
        </p:nvSpPr>
        <p:spPr>
          <a:xfrm>
            <a:off x="218036" y="3055463"/>
            <a:ext cx="2605954" cy="300082"/>
          </a:xfrm>
          <a:prstGeom prst="rect">
            <a:avLst/>
          </a:prstGeom>
          <a:noFill/>
        </p:spPr>
        <p:txBody>
          <a:bodyPr wrap="square">
            <a:spAutoFit/>
          </a:bodyPr>
          <a:lstStyle/>
          <a:p>
            <a:r>
              <a:rPr lang="en-US" dirty="0"/>
              <a:t>On integration, </a:t>
            </a:r>
          </a:p>
        </p:txBody>
      </p:sp>
      <p:pic>
        <p:nvPicPr>
          <p:cNvPr id="21" name="Picture 20">
            <a:extLst>
              <a:ext uri="{FF2B5EF4-FFF2-40B4-BE49-F238E27FC236}">
                <a16:creationId xmlns:a16="http://schemas.microsoft.com/office/drawing/2014/main" id="{A2FD8778-C9D0-4A67-A1F4-D6BE3C48B343}"/>
              </a:ext>
            </a:extLst>
          </p:cNvPr>
          <p:cNvPicPr>
            <a:picLocks noChangeAspect="1"/>
          </p:cNvPicPr>
          <p:nvPr/>
        </p:nvPicPr>
        <p:blipFill>
          <a:blip r:embed="rId6"/>
          <a:stretch>
            <a:fillRect/>
          </a:stretch>
        </p:blipFill>
        <p:spPr>
          <a:xfrm>
            <a:off x="3916130" y="2507685"/>
            <a:ext cx="4124715" cy="1395638"/>
          </a:xfrm>
          <a:prstGeom prst="rect">
            <a:avLst/>
          </a:prstGeom>
        </p:spPr>
      </p:pic>
    </p:spTree>
    <p:extLst>
      <p:ext uri="{BB962C8B-B14F-4D97-AF65-F5344CB8AC3E}">
        <p14:creationId xmlns:p14="http://schemas.microsoft.com/office/powerpoint/2010/main" val="3884403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B3627-EB47-46E3-96B6-D8EAEE0F5601}"/>
              </a:ext>
            </a:extLst>
          </p:cNvPr>
          <p:cNvSpPr/>
          <p:nvPr/>
        </p:nvSpPr>
        <p:spPr>
          <a:xfrm>
            <a:off x="218036" y="218636"/>
            <a:ext cx="4637808" cy="584775"/>
          </a:xfrm>
          <a:prstGeom prst="rect">
            <a:avLst/>
          </a:prstGeom>
        </p:spPr>
        <p:txBody>
          <a:bodyPr wrap="none">
            <a:spAutoFit/>
          </a:bodyPr>
          <a:lstStyle/>
          <a:p>
            <a:r>
              <a:rPr lang="en-US" sz="3200" b="1" dirty="0"/>
              <a:t>Using Ideal Gas Tables</a:t>
            </a:r>
            <a:endParaRPr lang="fi-FI" sz="3200" b="1"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C9E4EE8-F1A0-4A5F-9F4A-AA195A04F401}"/>
                  </a:ext>
                </a:extLst>
              </p:cNvPr>
              <p:cNvSpPr txBox="1"/>
              <p:nvPr/>
            </p:nvSpPr>
            <p:spPr>
              <a:xfrm>
                <a:off x="25707" y="947444"/>
                <a:ext cx="8453610" cy="507831"/>
              </a:xfrm>
              <a:prstGeom prst="rect">
                <a:avLst/>
              </a:prstGeom>
              <a:noFill/>
            </p:spPr>
            <p:txBody>
              <a:bodyPr wrap="square">
                <a:spAutoFit/>
              </a:bodyPr>
              <a:lstStyle/>
              <a:p>
                <a:r>
                  <a:rPr lang="en-US" dirty="0"/>
                  <a:t>As for internal energy and enthalpy changes of ideal gases, the evaluation of entropy changes for ideal gases can be reduced to a convenient tabular approach. We begin by introducing a new variable </a:t>
                </a:r>
                <a14:m>
                  <m:oMath xmlns:m="http://schemas.openxmlformats.org/officeDocument/2006/math">
                    <m:sSup>
                      <m:sSupPr>
                        <m:ctrlPr>
                          <a:rPr lang="en-US" i="1" dirty="0" smtClean="0">
                            <a:latin typeface="Cambria Math" panose="02040503050406030204" pitchFamily="18" charset="0"/>
                          </a:rPr>
                        </m:ctrlPr>
                      </m:sSupPr>
                      <m:e>
                        <m:r>
                          <a:rPr lang="en-US" i="1" dirty="0">
                            <a:latin typeface="Cambria Math" panose="02040503050406030204" pitchFamily="18" charset="0"/>
                          </a:rPr>
                          <m:t>𝑠</m:t>
                        </m:r>
                      </m:e>
                      <m:sup>
                        <m:r>
                          <a:rPr lang="en-US" b="0" i="1" dirty="0" smtClean="0">
                            <a:latin typeface="Cambria Math" panose="02040503050406030204" pitchFamily="18" charset="0"/>
                          </a:rPr>
                          <m:t>𝑜</m:t>
                        </m:r>
                      </m:sup>
                    </m:sSup>
                    <m:r>
                      <a:rPr lang="en-US" i="1" dirty="0" smtClean="0">
                        <a:latin typeface="Cambria Math" panose="02040503050406030204" pitchFamily="18" charset="0"/>
                      </a:rPr>
                      <m:t>(</m:t>
                    </m:r>
                    <m:r>
                      <a:rPr lang="en-US" i="1" dirty="0" smtClean="0">
                        <a:latin typeface="Cambria Math" panose="02040503050406030204" pitchFamily="18" charset="0"/>
                      </a:rPr>
                      <m:t>𝑇</m:t>
                    </m:r>
                    <m:r>
                      <a:rPr lang="en-US" i="1" dirty="0" smtClean="0">
                        <a:latin typeface="Cambria Math" panose="02040503050406030204" pitchFamily="18" charset="0"/>
                      </a:rPr>
                      <m:t>)</m:t>
                    </m:r>
                  </m:oMath>
                </a14:m>
                <a:r>
                  <a:rPr lang="en-US" dirty="0"/>
                  <a:t> as</a:t>
                </a:r>
              </a:p>
            </p:txBody>
          </p:sp>
        </mc:Choice>
        <mc:Fallback>
          <p:sp>
            <p:nvSpPr>
              <p:cNvPr id="7" name="TextBox 6">
                <a:extLst>
                  <a:ext uri="{FF2B5EF4-FFF2-40B4-BE49-F238E27FC236}">
                    <a16:creationId xmlns:a16="http://schemas.microsoft.com/office/drawing/2014/main" id="{AC9E4EE8-F1A0-4A5F-9F4A-AA195A04F401}"/>
                  </a:ext>
                </a:extLst>
              </p:cNvPr>
              <p:cNvSpPr txBox="1">
                <a:spLocks noRot="1" noChangeAspect="1" noMove="1" noResize="1" noEditPoints="1" noAdjustHandles="1" noChangeArrowheads="1" noChangeShapeType="1" noTextEdit="1"/>
              </p:cNvSpPr>
              <p:nvPr/>
            </p:nvSpPr>
            <p:spPr>
              <a:xfrm>
                <a:off x="25707" y="947444"/>
                <a:ext cx="8453610" cy="507831"/>
              </a:xfrm>
              <a:prstGeom prst="rect">
                <a:avLst/>
              </a:prstGeom>
              <a:blipFill>
                <a:blip r:embed="rId2"/>
                <a:stretch>
                  <a:fillRect l="-144" t="-1190" b="-1071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3A0561B1-1885-4CD4-93ED-68C43F81311E}"/>
              </a:ext>
            </a:extLst>
          </p:cNvPr>
          <p:cNvPicPr>
            <a:picLocks noChangeAspect="1"/>
          </p:cNvPicPr>
          <p:nvPr/>
        </p:nvPicPr>
        <p:blipFill>
          <a:blip r:embed="rId3"/>
          <a:stretch>
            <a:fillRect/>
          </a:stretch>
        </p:blipFill>
        <p:spPr>
          <a:xfrm>
            <a:off x="2673715" y="1456927"/>
            <a:ext cx="1713042" cy="583452"/>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CC325CE-2496-4C93-B10B-13F7C4EE5F5A}"/>
                  </a:ext>
                </a:extLst>
              </p:cNvPr>
              <p:cNvSpPr txBox="1"/>
              <p:nvPr/>
            </p:nvSpPr>
            <p:spPr>
              <a:xfrm>
                <a:off x="5095301" y="1598612"/>
                <a:ext cx="3758588" cy="300082"/>
              </a:xfrm>
              <a:prstGeom prst="rect">
                <a:avLst/>
              </a:prstGeom>
              <a:noFill/>
            </p:spPr>
            <p:txBody>
              <a:bodyPr wrap="square">
                <a:spAutoFit/>
              </a:bodyPr>
              <a:lstStyle/>
              <a:p>
                <a:r>
                  <a:rPr lang="en-US" dirty="0"/>
                  <a:t>where </a:t>
                </a:r>
                <a14:m>
                  <m:oMath xmlns:m="http://schemas.openxmlformats.org/officeDocument/2006/math">
                    <m:sSup>
                      <m:sSupPr>
                        <m:ctrlPr>
                          <a:rPr lang="en-US" i="1" dirty="0" smtClean="0">
                            <a:latin typeface="Cambria Math" panose="02040503050406030204" pitchFamily="18" charset="0"/>
                          </a:rPr>
                        </m:ctrlPr>
                      </m:sSupPr>
                      <m:e>
                        <m:r>
                          <a:rPr lang="en-US" i="1" dirty="0">
                            <a:latin typeface="Cambria Math" panose="02040503050406030204" pitchFamily="18" charset="0"/>
                          </a:rPr>
                          <m:t>𝑇</m:t>
                        </m:r>
                      </m:e>
                      <m:sup>
                        <m:r>
                          <a:rPr lang="en-US" b="0" i="1" dirty="0" smtClean="0">
                            <a:latin typeface="Cambria Math" panose="02040503050406030204" pitchFamily="18" charset="0"/>
                          </a:rPr>
                          <m:t>′</m:t>
                        </m:r>
                      </m:sup>
                    </m:sSup>
                  </m:oMath>
                </a14:m>
                <a:r>
                  <a:rPr lang="en-US" dirty="0"/>
                  <a:t> is an arbitrary reference temperature.</a:t>
                </a:r>
              </a:p>
            </p:txBody>
          </p:sp>
        </mc:Choice>
        <mc:Fallback>
          <p:sp>
            <p:nvSpPr>
              <p:cNvPr id="11" name="TextBox 10">
                <a:extLst>
                  <a:ext uri="{FF2B5EF4-FFF2-40B4-BE49-F238E27FC236}">
                    <a16:creationId xmlns:a16="http://schemas.microsoft.com/office/drawing/2014/main" id="{5CC325CE-2496-4C93-B10B-13F7C4EE5F5A}"/>
                  </a:ext>
                </a:extLst>
              </p:cNvPr>
              <p:cNvSpPr txBox="1">
                <a:spLocks noRot="1" noChangeAspect="1" noMove="1" noResize="1" noEditPoints="1" noAdjustHandles="1" noChangeArrowheads="1" noChangeShapeType="1" noTextEdit="1"/>
              </p:cNvSpPr>
              <p:nvPr/>
            </p:nvSpPr>
            <p:spPr>
              <a:xfrm>
                <a:off x="5095301" y="1598612"/>
                <a:ext cx="3758588" cy="300082"/>
              </a:xfrm>
              <a:prstGeom prst="rect">
                <a:avLst/>
              </a:prstGeom>
              <a:blipFill>
                <a:blip r:embed="rId4"/>
                <a:stretch>
                  <a:fillRect l="-487" t="-2041" b="-20408"/>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AEAA1233-5C05-4F1C-B6B4-C7199D6FFB65}"/>
              </a:ext>
            </a:extLst>
          </p:cNvPr>
          <p:cNvPicPr>
            <a:picLocks noChangeAspect="1"/>
          </p:cNvPicPr>
          <p:nvPr/>
        </p:nvPicPr>
        <p:blipFill>
          <a:blip r:embed="rId5"/>
          <a:stretch>
            <a:fillRect/>
          </a:stretch>
        </p:blipFill>
        <p:spPr>
          <a:xfrm>
            <a:off x="4601378" y="2096878"/>
            <a:ext cx="4480864" cy="2857500"/>
          </a:xfrm>
          <a:prstGeom prst="rect">
            <a:avLst/>
          </a:prstGeom>
        </p:spPr>
      </p:pic>
      <p:pic>
        <p:nvPicPr>
          <p:cNvPr id="15" name="Picture 14">
            <a:extLst>
              <a:ext uri="{FF2B5EF4-FFF2-40B4-BE49-F238E27FC236}">
                <a16:creationId xmlns:a16="http://schemas.microsoft.com/office/drawing/2014/main" id="{AB60752C-03DD-4BFB-AABB-59900442F185}"/>
              </a:ext>
            </a:extLst>
          </p:cNvPr>
          <p:cNvPicPr>
            <a:picLocks noChangeAspect="1"/>
          </p:cNvPicPr>
          <p:nvPr/>
        </p:nvPicPr>
        <p:blipFill>
          <a:blip r:embed="rId6"/>
          <a:stretch>
            <a:fillRect/>
          </a:stretch>
        </p:blipFill>
        <p:spPr>
          <a:xfrm>
            <a:off x="636797" y="2096879"/>
            <a:ext cx="2312051" cy="844914"/>
          </a:xfrm>
          <a:prstGeom prst="rect">
            <a:avLst/>
          </a:prstGeom>
        </p:spPr>
      </p:pic>
      <p:sp>
        <p:nvSpPr>
          <p:cNvPr id="16" name="TextBox 15">
            <a:extLst>
              <a:ext uri="{FF2B5EF4-FFF2-40B4-BE49-F238E27FC236}">
                <a16:creationId xmlns:a16="http://schemas.microsoft.com/office/drawing/2014/main" id="{37F3E3C1-CD29-478D-89E3-1EFA2B114009}"/>
              </a:ext>
            </a:extLst>
          </p:cNvPr>
          <p:cNvSpPr txBox="1"/>
          <p:nvPr/>
        </p:nvSpPr>
        <p:spPr>
          <a:xfrm>
            <a:off x="218035" y="1811716"/>
            <a:ext cx="2605954" cy="300082"/>
          </a:xfrm>
          <a:prstGeom prst="rect">
            <a:avLst/>
          </a:prstGeom>
          <a:noFill/>
        </p:spPr>
        <p:txBody>
          <a:bodyPr wrap="square">
            <a:spAutoFit/>
          </a:bodyPr>
          <a:lstStyle/>
          <a:p>
            <a:r>
              <a:rPr lang="en-US" dirty="0"/>
              <a:t>On integration, </a:t>
            </a:r>
          </a:p>
        </p:txBody>
      </p:sp>
      <p:pic>
        <p:nvPicPr>
          <p:cNvPr id="18" name="Picture 17">
            <a:extLst>
              <a:ext uri="{FF2B5EF4-FFF2-40B4-BE49-F238E27FC236}">
                <a16:creationId xmlns:a16="http://schemas.microsoft.com/office/drawing/2014/main" id="{0D6E8556-4A6D-4DD2-8233-1315E038BE45}"/>
              </a:ext>
            </a:extLst>
          </p:cNvPr>
          <p:cNvPicPr>
            <a:picLocks noChangeAspect="1"/>
          </p:cNvPicPr>
          <p:nvPr/>
        </p:nvPicPr>
        <p:blipFill>
          <a:blip r:embed="rId7"/>
          <a:stretch>
            <a:fillRect/>
          </a:stretch>
        </p:blipFill>
        <p:spPr>
          <a:xfrm>
            <a:off x="218035" y="2941793"/>
            <a:ext cx="4062223" cy="669404"/>
          </a:xfrm>
          <a:prstGeom prst="rect">
            <a:avLst/>
          </a:prstGeom>
        </p:spPr>
      </p:pic>
      <p:pic>
        <p:nvPicPr>
          <p:cNvPr id="20" name="Picture 19">
            <a:extLst>
              <a:ext uri="{FF2B5EF4-FFF2-40B4-BE49-F238E27FC236}">
                <a16:creationId xmlns:a16="http://schemas.microsoft.com/office/drawing/2014/main" id="{A1C9FE17-81D8-4099-981D-D4DC844799E6}"/>
              </a:ext>
            </a:extLst>
          </p:cNvPr>
          <p:cNvPicPr>
            <a:picLocks noChangeAspect="1"/>
          </p:cNvPicPr>
          <p:nvPr/>
        </p:nvPicPr>
        <p:blipFill>
          <a:blip r:embed="rId8"/>
          <a:stretch>
            <a:fillRect/>
          </a:stretch>
        </p:blipFill>
        <p:spPr>
          <a:xfrm>
            <a:off x="4601378" y="4258753"/>
            <a:ext cx="4542622" cy="1456247"/>
          </a:xfrm>
          <a:prstGeom prst="rect">
            <a:avLst/>
          </a:prstGeom>
        </p:spPr>
      </p:pic>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B3522182-8A40-42D2-A3E1-1E6EED0A2160}"/>
                  </a:ext>
                </a:extLst>
              </p:cNvPr>
              <p:cNvSpPr txBox="1"/>
              <p:nvPr/>
            </p:nvSpPr>
            <p:spPr>
              <a:xfrm>
                <a:off x="25706" y="3687218"/>
                <a:ext cx="4575672" cy="316049"/>
              </a:xfrm>
              <a:prstGeom prst="rect">
                <a:avLst/>
              </a:prstGeom>
              <a:noFill/>
            </p:spPr>
            <p:txBody>
              <a:bodyPr wrap="square">
                <a:spAutoFit/>
              </a:bodyPr>
              <a:lstStyle/>
              <a:p>
                <a:r>
                  <a:rPr lang="en-US" dirty="0"/>
                  <a:t>When the specific heats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𝑣</m:t>
                        </m:r>
                      </m:sub>
                    </m:sSub>
                  </m:oMath>
                </a14:m>
                <a:r>
                  <a:rPr lang="en-US" dirty="0"/>
                  <a:t> and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𝑐</m:t>
                        </m:r>
                      </m:e>
                      <m:sub>
                        <m:r>
                          <a:rPr lang="en-US" b="0" i="1" dirty="0" smtClean="0">
                            <a:latin typeface="Cambria Math" panose="02040503050406030204" pitchFamily="18" charset="0"/>
                          </a:rPr>
                          <m:t>𝑝</m:t>
                        </m:r>
                      </m:sub>
                    </m:sSub>
                  </m:oMath>
                </a14:m>
                <a:r>
                  <a:rPr lang="en-US" dirty="0"/>
                  <a:t> are taken as constants, </a:t>
                </a:r>
              </a:p>
            </p:txBody>
          </p:sp>
        </mc:Choice>
        <mc:Fallback>
          <p:sp>
            <p:nvSpPr>
              <p:cNvPr id="22" name="TextBox 21">
                <a:extLst>
                  <a:ext uri="{FF2B5EF4-FFF2-40B4-BE49-F238E27FC236}">
                    <a16:creationId xmlns:a16="http://schemas.microsoft.com/office/drawing/2014/main" id="{B3522182-8A40-42D2-A3E1-1E6EED0A2160}"/>
                  </a:ext>
                </a:extLst>
              </p:cNvPr>
              <p:cNvSpPr txBox="1">
                <a:spLocks noRot="1" noChangeAspect="1" noMove="1" noResize="1" noEditPoints="1" noAdjustHandles="1" noChangeArrowheads="1" noChangeShapeType="1" noTextEdit="1"/>
              </p:cNvSpPr>
              <p:nvPr/>
            </p:nvSpPr>
            <p:spPr>
              <a:xfrm>
                <a:off x="25706" y="3687218"/>
                <a:ext cx="4575672" cy="316049"/>
              </a:xfrm>
              <a:prstGeom prst="rect">
                <a:avLst/>
              </a:prstGeom>
              <a:blipFill>
                <a:blip r:embed="rId9"/>
                <a:stretch>
                  <a:fillRect l="-266" t="-3846" r="-1332" b="-13462"/>
                </a:stretch>
              </a:blipFill>
            </p:spPr>
            <p:txBody>
              <a:bodyPr/>
              <a:lstStyle/>
              <a:p>
                <a:r>
                  <a:rPr lang="en-US">
                    <a:noFill/>
                  </a:rPr>
                  <a:t> </a:t>
                </a:r>
              </a:p>
            </p:txBody>
          </p:sp>
        </mc:Fallback>
      </mc:AlternateContent>
      <p:pic>
        <p:nvPicPr>
          <p:cNvPr id="24" name="Picture 23">
            <a:extLst>
              <a:ext uri="{FF2B5EF4-FFF2-40B4-BE49-F238E27FC236}">
                <a16:creationId xmlns:a16="http://schemas.microsoft.com/office/drawing/2014/main" id="{0F5039A2-2938-48F9-86FE-34F334F759CF}"/>
              </a:ext>
            </a:extLst>
          </p:cNvPr>
          <p:cNvPicPr>
            <a:picLocks noChangeAspect="1"/>
          </p:cNvPicPr>
          <p:nvPr/>
        </p:nvPicPr>
        <p:blipFill>
          <a:blip r:embed="rId10"/>
          <a:stretch>
            <a:fillRect/>
          </a:stretch>
        </p:blipFill>
        <p:spPr>
          <a:xfrm>
            <a:off x="731135" y="3996789"/>
            <a:ext cx="2904432" cy="1070688"/>
          </a:xfrm>
          <a:prstGeom prst="rect">
            <a:avLst/>
          </a:prstGeom>
        </p:spPr>
      </p:pic>
    </p:spTree>
    <p:extLst>
      <p:ext uri="{BB962C8B-B14F-4D97-AF65-F5344CB8AC3E}">
        <p14:creationId xmlns:p14="http://schemas.microsoft.com/office/powerpoint/2010/main" val="55745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8629" y="167224"/>
            <a:ext cx="8061822" cy="1077218"/>
          </a:xfrm>
          <a:prstGeom prst="rect">
            <a:avLst/>
          </a:prstGeom>
        </p:spPr>
        <p:txBody>
          <a:bodyPr wrap="none">
            <a:spAutoFit/>
          </a:bodyPr>
          <a:lstStyle/>
          <a:p>
            <a:r>
              <a:rPr lang="en-US" sz="3200" b="1" dirty="0"/>
              <a:t>Entropy Change in Internally Reversible </a:t>
            </a:r>
          </a:p>
          <a:p>
            <a:r>
              <a:rPr lang="en-US" sz="3200" b="1" dirty="0"/>
              <a:t>Processes of Closed Systems</a:t>
            </a:r>
            <a:endParaRPr lang="fi-FI" sz="3200" b="1" dirty="0"/>
          </a:p>
        </p:txBody>
      </p:sp>
      <p:sp>
        <p:nvSpPr>
          <p:cNvPr id="9" name="TextBox 8">
            <a:extLst>
              <a:ext uri="{FF2B5EF4-FFF2-40B4-BE49-F238E27FC236}">
                <a16:creationId xmlns:a16="http://schemas.microsoft.com/office/drawing/2014/main" id="{74A89AA3-F3CD-4171-A816-F1AAFFB6AE45}"/>
              </a:ext>
            </a:extLst>
          </p:cNvPr>
          <p:cNvSpPr txBox="1"/>
          <p:nvPr/>
        </p:nvSpPr>
        <p:spPr>
          <a:xfrm>
            <a:off x="276792" y="1385499"/>
            <a:ext cx="6834416" cy="507831"/>
          </a:xfrm>
          <a:prstGeom prst="rect">
            <a:avLst/>
          </a:prstGeom>
          <a:noFill/>
        </p:spPr>
        <p:txBody>
          <a:bodyPr wrap="square">
            <a:spAutoFit/>
          </a:bodyPr>
          <a:lstStyle/>
          <a:p>
            <a:r>
              <a:rPr lang="en-US" dirty="0"/>
              <a:t>As a closed system undergoes an internally reversible process, its entropy can increase, decrease, or remain constant. This can be brought out using</a:t>
            </a:r>
          </a:p>
        </p:txBody>
      </p:sp>
      <p:pic>
        <p:nvPicPr>
          <p:cNvPr id="10" name="Picture 9">
            <a:extLst>
              <a:ext uri="{FF2B5EF4-FFF2-40B4-BE49-F238E27FC236}">
                <a16:creationId xmlns:a16="http://schemas.microsoft.com/office/drawing/2014/main" id="{FC399B63-7FC5-42B5-8FB4-CD2CCD792E88}"/>
              </a:ext>
            </a:extLst>
          </p:cNvPr>
          <p:cNvPicPr>
            <a:picLocks noChangeAspect="1"/>
          </p:cNvPicPr>
          <p:nvPr/>
        </p:nvPicPr>
        <p:blipFill>
          <a:blip r:embed="rId3"/>
          <a:stretch>
            <a:fillRect/>
          </a:stretch>
        </p:blipFill>
        <p:spPr>
          <a:xfrm>
            <a:off x="7248576" y="1363019"/>
            <a:ext cx="1156140" cy="552790"/>
          </a:xfrm>
          <a:prstGeom prst="rect">
            <a:avLst/>
          </a:prstGeom>
        </p:spPr>
      </p:pic>
      <p:sp>
        <p:nvSpPr>
          <p:cNvPr id="12" name="TextBox 11">
            <a:extLst>
              <a:ext uri="{FF2B5EF4-FFF2-40B4-BE49-F238E27FC236}">
                <a16:creationId xmlns:a16="http://schemas.microsoft.com/office/drawing/2014/main" id="{34DF11A5-9AB8-4195-90F8-C2E444B158C1}"/>
              </a:ext>
            </a:extLst>
          </p:cNvPr>
          <p:cNvSpPr txBox="1"/>
          <p:nvPr/>
        </p:nvSpPr>
        <p:spPr>
          <a:xfrm>
            <a:off x="278629" y="1909249"/>
            <a:ext cx="6832579" cy="507831"/>
          </a:xfrm>
          <a:prstGeom prst="rect">
            <a:avLst/>
          </a:prstGeom>
          <a:noFill/>
        </p:spPr>
        <p:txBody>
          <a:bodyPr wrap="square">
            <a:spAutoFit/>
          </a:bodyPr>
          <a:lstStyle/>
          <a:p>
            <a:r>
              <a:rPr lang="en-US" dirty="0"/>
              <a:t>which indicates that when a closed system undergoing an internally reversible process receives energy by heat transfer, the system experiences an increase in entropy. </a:t>
            </a:r>
          </a:p>
        </p:txBody>
      </p:sp>
      <p:sp>
        <p:nvSpPr>
          <p:cNvPr id="14" name="TextBox 13">
            <a:extLst>
              <a:ext uri="{FF2B5EF4-FFF2-40B4-BE49-F238E27FC236}">
                <a16:creationId xmlns:a16="http://schemas.microsoft.com/office/drawing/2014/main" id="{CED3C81E-E6A5-4E08-AC3F-51F47F144955}"/>
              </a:ext>
            </a:extLst>
          </p:cNvPr>
          <p:cNvSpPr txBox="1"/>
          <p:nvPr/>
        </p:nvSpPr>
        <p:spPr>
          <a:xfrm>
            <a:off x="278629" y="2463318"/>
            <a:ext cx="6971784" cy="507831"/>
          </a:xfrm>
          <a:prstGeom prst="rect">
            <a:avLst/>
          </a:prstGeom>
          <a:noFill/>
        </p:spPr>
        <p:txBody>
          <a:bodyPr wrap="square">
            <a:spAutoFit/>
          </a:bodyPr>
          <a:lstStyle/>
          <a:p>
            <a:r>
              <a:rPr lang="en-US" dirty="0"/>
              <a:t>Conversely, when energy is removed from the system by heat transfer, the entropy of the system decreases. </a:t>
            </a:r>
          </a:p>
        </p:txBody>
      </p:sp>
      <p:sp>
        <p:nvSpPr>
          <p:cNvPr id="16" name="TextBox 15">
            <a:extLst>
              <a:ext uri="{FF2B5EF4-FFF2-40B4-BE49-F238E27FC236}">
                <a16:creationId xmlns:a16="http://schemas.microsoft.com/office/drawing/2014/main" id="{7EF01A3B-91EA-4B8E-AADD-1564CA04141C}"/>
              </a:ext>
            </a:extLst>
          </p:cNvPr>
          <p:cNvSpPr txBox="1"/>
          <p:nvPr/>
        </p:nvSpPr>
        <p:spPr>
          <a:xfrm>
            <a:off x="278629" y="3015973"/>
            <a:ext cx="6969948" cy="300082"/>
          </a:xfrm>
          <a:prstGeom prst="rect">
            <a:avLst/>
          </a:prstGeom>
          <a:noFill/>
        </p:spPr>
        <p:txBody>
          <a:bodyPr wrap="square">
            <a:spAutoFit/>
          </a:bodyPr>
          <a:lstStyle/>
          <a:p>
            <a:r>
              <a:rPr lang="en-US" dirty="0"/>
              <a:t>This can be interpreted to mean that an entropy transfer accompanies heat transfer. </a:t>
            </a:r>
          </a:p>
        </p:txBody>
      </p:sp>
      <p:sp>
        <p:nvSpPr>
          <p:cNvPr id="18" name="TextBox 17">
            <a:extLst>
              <a:ext uri="{FF2B5EF4-FFF2-40B4-BE49-F238E27FC236}">
                <a16:creationId xmlns:a16="http://schemas.microsoft.com/office/drawing/2014/main" id="{B83FE8B0-4B0D-4825-9756-B3EFE4EB4A78}"/>
              </a:ext>
            </a:extLst>
          </p:cNvPr>
          <p:cNvSpPr txBox="1"/>
          <p:nvPr/>
        </p:nvSpPr>
        <p:spPr>
          <a:xfrm>
            <a:off x="276793" y="3381605"/>
            <a:ext cx="6971784" cy="507831"/>
          </a:xfrm>
          <a:prstGeom prst="rect">
            <a:avLst/>
          </a:prstGeom>
          <a:noFill/>
        </p:spPr>
        <p:txBody>
          <a:bodyPr wrap="square">
            <a:spAutoFit/>
          </a:bodyPr>
          <a:lstStyle/>
          <a:p>
            <a:r>
              <a:rPr lang="en-US" dirty="0"/>
              <a:t>The direction of the entropy transfer is the same as that of the heat transfer. In an adiabatic internally reversible process, entropy remains constant. </a:t>
            </a:r>
          </a:p>
        </p:txBody>
      </p:sp>
      <p:sp>
        <p:nvSpPr>
          <p:cNvPr id="20" name="TextBox 19">
            <a:extLst>
              <a:ext uri="{FF2B5EF4-FFF2-40B4-BE49-F238E27FC236}">
                <a16:creationId xmlns:a16="http://schemas.microsoft.com/office/drawing/2014/main" id="{CEA3B017-68A6-47F6-99B5-99409714A498}"/>
              </a:ext>
            </a:extLst>
          </p:cNvPr>
          <p:cNvSpPr txBox="1"/>
          <p:nvPr/>
        </p:nvSpPr>
        <p:spPr>
          <a:xfrm>
            <a:off x="2403513" y="4040483"/>
            <a:ext cx="4845063" cy="300082"/>
          </a:xfrm>
          <a:prstGeom prst="rect">
            <a:avLst/>
          </a:prstGeom>
          <a:noFill/>
        </p:spPr>
        <p:txBody>
          <a:bodyPr wrap="square">
            <a:spAutoFit/>
          </a:bodyPr>
          <a:lstStyle/>
          <a:p>
            <a:r>
              <a:rPr lang="en-US" dirty="0"/>
              <a:t>A constant-entropy process is called an isentropic process.</a:t>
            </a:r>
          </a:p>
        </p:txBody>
      </p:sp>
      <p:sp>
        <p:nvSpPr>
          <p:cNvPr id="22" name="TextBox 21">
            <a:extLst>
              <a:ext uri="{FF2B5EF4-FFF2-40B4-BE49-F238E27FC236}">
                <a16:creationId xmlns:a16="http://schemas.microsoft.com/office/drawing/2014/main" id="{C5558DEB-E3C2-4772-80EF-A4E72CD78B34}"/>
              </a:ext>
            </a:extLst>
          </p:cNvPr>
          <p:cNvSpPr txBox="1"/>
          <p:nvPr/>
        </p:nvSpPr>
        <p:spPr>
          <a:xfrm>
            <a:off x="276793" y="4040483"/>
            <a:ext cx="1695226" cy="300082"/>
          </a:xfrm>
          <a:prstGeom prst="rect">
            <a:avLst/>
          </a:prstGeom>
          <a:solidFill>
            <a:srgbClr val="00FF00"/>
          </a:solidFill>
        </p:spPr>
        <p:txBody>
          <a:bodyPr wrap="square">
            <a:spAutoFit/>
          </a:bodyPr>
          <a:lstStyle/>
          <a:p>
            <a:r>
              <a:rPr lang="en-US" dirty="0"/>
              <a:t>isentropic process</a:t>
            </a:r>
          </a:p>
        </p:txBody>
      </p:sp>
      <p:sp>
        <p:nvSpPr>
          <p:cNvPr id="24" name="TextBox 23">
            <a:extLst>
              <a:ext uri="{FF2B5EF4-FFF2-40B4-BE49-F238E27FC236}">
                <a16:creationId xmlns:a16="http://schemas.microsoft.com/office/drawing/2014/main" id="{1AE7C192-664B-4200-83D5-D82512427AAB}"/>
              </a:ext>
            </a:extLst>
          </p:cNvPr>
          <p:cNvSpPr txBox="1"/>
          <p:nvPr/>
        </p:nvSpPr>
        <p:spPr>
          <a:xfrm>
            <a:off x="276793" y="4576197"/>
            <a:ext cx="1695226" cy="300082"/>
          </a:xfrm>
          <a:prstGeom prst="rect">
            <a:avLst/>
          </a:prstGeom>
          <a:solidFill>
            <a:srgbClr val="00FF00"/>
          </a:solidFill>
        </p:spPr>
        <p:txBody>
          <a:bodyPr wrap="square">
            <a:spAutoFit/>
          </a:bodyPr>
          <a:lstStyle/>
          <a:p>
            <a:r>
              <a:rPr lang="en-US" dirty="0"/>
              <a:t>On rearrangement</a:t>
            </a:r>
          </a:p>
        </p:txBody>
      </p:sp>
      <p:pic>
        <p:nvPicPr>
          <p:cNvPr id="26" name="Picture 25">
            <a:extLst>
              <a:ext uri="{FF2B5EF4-FFF2-40B4-BE49-F238E27FC236}">
                <a16:creationId xmlns:a16="http://schemas.microsoft.com/office/drawing/2014/main" id="{ADB7688E-249B-40AD-B7FE-E33139569C18}"/>
              </a:ext>
            </a:extLst>
          </p:cNvPr>
          <p:cNvPicPr>
            <a:picLocks noChangeAspect="1"/>
          </p:cNvPicPr>
          <p:nvPr/>
        </p:nvPicPr>
        <p:blipFill>
          <a:blip r:embed="rId4"/>
          <a:stretch>
            <a:fillRect/>
          </a:stretch>
        </p:blipFill>
        <p:spPr>
          <a:xfrm>
            <a:off x="4017651" y="4526662"/>
            <a:ext cx="1440002" cy="387693"/>
          </a:xfrm>
          <a:prstGeom prst="rect">
            <a:avLst/>
          </a:prstGeom>
        </p:spPr>
      </p:pic>
      <p:pic>
        <p:nvPicPr>
          <p:cNvPr id="28" name="Picture 27">
            <a:extLst>
              <a:ext uri="{FF2B5EF4-FFF2-40B4-BE49-F238E27FC236}">
                <a16:creationId xmlns:a16="http://schemas.microsoft.com/office/drawing/2014/main" id="{1FBCB7B5-8C73-4512-9DA0-7C3D909A18BF}"/>
              </a:ext>
            </a:extLst>
          </p:cNvPr>
          <p:cNvPicPr>
            <a:picLocks noChangeAspect="1"/>
          </p:cNvPicPr>
          <p:nvPr/>
        </p:nvPicPr>
        <p:blipFill>
          <a:blip r:embed="rId5"/>
          <a:stretch>
            <a:fillRect/>
          </a:stretch>
        </p:blipFill>
        <p:spPr>
          <a:xfrm>
            <a:off x="4237075" y="4868499"/>
            <a:ext cx="1220578" cy="685018"/>
          </a:xfrm>
          <a:prstGeom prst="rect">
            <a:avLst/>
          </a:prstGeom>
        </p:spPr>
      </p:pic>
      <p:pic>
        <p:nvPicPr>
          <p:cNvPr id="30" name="Picture 29">
            <a:extLst>
              <a:ext uri="{FF2B5EF4-FFF2-40B4-BE49-F238E27FC236}">
                <a16:creationId xmlns:a16="http://schemas.microsoft.com/office/drawing/2014/main" id="{D85D0625-BE0D-4D4D-93AE-C2D15CAB5346}"/>
              </a:ext>
            </a:extLst>
          </p:cNvPr>
          <p:cNvPicPr>
            <a:picLocks noChangeAspect="1"/>
          </p:cNvPicPr>
          <p:nvPr/>
        </p:nvPicPr>
        <p:blipFill>
          <a:blip r:embed="rId6"/>
          <a:stretch>
            <a:fillRect/>
          </a:stretch>
        </p:blipFill>
        <p:spPr>
          <a:xfrm>
            <a:off x="7111208" y="3015558"/>
            <a:ext cx="2032792" cy="2699442"/>
          </a:xfrm>
          <a:prstGeom prst="rect">
            <a:avLst/>
          </a:prstGeom>
        </p:spPr>
      </p:pic>
    </p:spTree>
    <p:extLst>
      <p:ext uri="{BB962C8B-B14F-4D97-AF65-F5344CB8AC3E}">
        <p14:creationId xmlns:p14="http://schemas.microsoft.com/office/powerpoint/2010/main" val="1806643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54760" y="132936"/>
            <a:ext cx="7895495" cy="1077218"/>
          </a:xfrm>
          <a:prstGeom prst="rect">
            <a:avLst/>
          </a:prstGeom>
        </p:spPr>
        <p:txBody>
          <a:bodyPr wrap="none">
            <a:spAutoFit/>
          </a:bodyPr>
          <a:lstStyle/>
          <a:p>
            <a:r>
              <a:rPr lang="en-US" sz="3200" b="1" dirty="0"/>
              <a:t>Work and Heat Transfer in an Internally </a:t>
            </a:r>
          </a:p>
          <a:p>
            <a:r>
              <a:rPr lang="en-US" sz="3200" b="1" dirty="0"/>
              <a:t>Reversible Process of Water</a:t>
            </a:r>
            <a:endParaRPr lang="fi-FI" sz="3200" b="1" dirty="0"/>
          </a:p>
        </p:txBody>
      </p:sp>
      <p:pic>
        <p:nvPicPr>
          <p:cNvPr id="6" name="Picture 5">
            <a:extLst>
              <a:ext uri="{FF2B5EF4-FFF2-40B4-BE49-F238E27FC236}">
                <a16:creationId xmlns:a16="http://schemas.microsoft.com/office/drawing/2014/main" id="{EE97E920-95BD-4DF8-A7F1-B699BB53F3C4}"/>
              </a:ext>
            </a:extLst>
          </p:cNvPr>
          <p:cNvPicPr>
            <a:picLocks noChangeAspect="1"/>
          </p:cNvPicPr>
          <p:nvPr/>
        </p:nvPicPr>
        <p:blipFill>
          <a:blip r:embed="rId3"/>
          <a:stretch>
            <a:fillRect/>
          </a:stretch>
        </p:blipFill>
        <p:spPr>
          <a:xfrm>
            <a:off x="0" y="1136495"/>
            <a:ext cx="4572000" cy="1041631"/>
          </a:xfrm>
          <a:prstGeom prst="rect">
            <a:avLst/>
          </a:prstGeom>
        </p:spPr>
      </p:pic>
      <p:pic>
        <p:nvPicPr>
          <p:cNvPr id="13" name="Picture 12">
            <a:extLst>
              <a:ext uri="{FF2B5EF4-FFF2-40B4-BE49-F238E27FC236}">
                <a16:creationId xmlns:a16="http://schemas.microsoft.com/office/drawing/2014/main" id="{5BFB192A-0111-4AA3-8DBC-0F14C00E8026}"/>
              </a:ext>
            </a:extLst>
          </p:cNvPr>
          <p:cNvPicPr>
            <a:picLocks noChangeAspect="1"/>
          </p:cNvPicPr>
          <p:nvPr/>
        </p:nvPicPr>
        <p:blipFill>
          <a:blip r:embed="rId4"/>
          <a:stretch>
            <a:fillRect/>
          </a:stretch>
        </p:blipFill>
        <p:spPr>
          <a:xfrm>
            <a:off x="0" y="2178126"/>
            <a:ext cx="4572000" cy="2977200"/>
          </a:xfrm>
          <a:prstGeom prst="rect">
            <a:avLst/>
          </a:prstGeom>
        </p:spPr>
      </p:pic>
      <p:pic>
        <p:nvPicPr>
          <p:cNvPr id="15" name="Picture 14">
            <a:extLst>
              <a:ext uri="{FF2B5EF4-FFF2-40B4-BE49-F238E27FC236}">
                <a16:creationId xmlns:a16="http://schemas.microsoft.com/office/drawing/2014/main" id="{BA718B01-353D-43DB-A9DB-12DB88BEB68E}"/>
              </a:ext>
            </a:extLst>
          </p:cNvPr>
          <p:cNvPicPr>
            <a:picLocks noChangeAspect="1"/>
          </p:cNvPicPr>
          <p:nvPr/>
        </p:nvPicPr>
        <p:blipFill>
          <a:blip r:embed="rId5"/>
          <a:stretch>
            <a:fillRect/>
          </a:stretch>
        </p:blipFill>
        <p:spPr>
          <a:xfrm>
            <a:off x="4615468" y="1210154"/>
            <a:ext cx="4528532" cy="2857500"/>
          </a:xfrm>
          <a:prstGeom prst="rect">
            <a:avLst/>
          </a:prstGeom>
        </p:spPr>
      </p:pic>
      <p:pic>
        <p:nvPicPr>
          <p:cNvPr id="17" name="Picture 16">
            <a:extLst>
              <a:ext uri="{FF2B5EF4-FFF2-40B4-BE49-F238E27FC236}">
                <a16:creationId xmlns:a16="http://schemas.microsoft.com/office/drawing/2014/main" id="{CFD9C488-3CE0-4B08-B3C9-43B86880D65B}"/>
              </a:ext>
            </a:extLst>
          </p:cNvPr>
          <p:cNvPicPr>
            <a:picLocks noChangeAspect="1"/>
          </p:cNvPicPr>
          <p:nvPr/>
        </p:nvPicPr>
        <p:blipFill>
          <a:blip r:embed="rId6"/>
          <a:stretch>
            <a:fillRect/>
          </a:stretch>
        </p:blipFill>
        <p:spPr>
          <a:xfrm>
            <a:off x="4572000" y="3625008"/>
            <a:ext cx="4572000" cy="2059637"/>
          </a:xfrm>
          <a:prstGeom prst="rect">
            <a:avLst/>
          </a:prstGeom>
        </p:spPr>
      </p:pic>
    </p:spTree>
    <p:extLst>
      <p:ext uri="{BB962C8B-B14F-4D97-AF65-F5344CB8AC3E}">
        <p14:creationId xmlns:p14="http://schemas.microsoft.com/office/powerpoint/2010/main" val="3035315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F64D98-C9DF-4E06-BD92-5384AF64FD03}"/>
              </a:ext>
            </a:extLst>
          </p:cNvPr>
          <p:cNvSpPr>
            <a:spLocks noGrp="1"/>
          </p:cNvSpPr>
          <p:nvPr>
            <p:ph type="body" sz="half" idx="10"/>
          </p:nvPr>
        </p:nvSpPr>
        <p:spPr>
          <a:xfrm>
            <a:off x="287363" y="223017"/>
            <a:ext cx="7674160" cy="1157194"/>
          </a:xfrm>
        </p:spPr>
        <p:txBody>
          <a:bodyPr/>
          <a:lstStyle/>
          <a:p>
            <a:r>
              <a:rPr lang="en-US" sz="3200" dirty="0"/>
              <a:t>Entropy Balance for Closed Systems</a:t>
            </a:r>
          </a:p>
        </p:txBody>
      </p:sp>
      <p:sp>
        <p:nvSpPr>
          <p:cNvPr id="6" name="TextBox 5">
            <a:extLst>
              <a:ext uri="{FF2B5EF4-FFF2-40B4-BE49-F238E27FC236}">
                <a16:creationId xmlns:a16="http://schemas.microsoft.com/office/drawing/2014/main" id="{FFD742B6-21D9-452D-9E69-5C509474F991}"/>
              </a:ext>
            </a:extLst>
          </p:cNvPr>
          <p:cNvSpPr txBox="1"/>
          <p:nvPr/>
        </p:nvSpPr>
        <p:spPr>
          <a:xfrm>
            <a:off x="2219898" y="801614"/>
            <a:ext cx="6769866" cy="507831"/>
          </a:xfrm>
          <a:prstGeom prst="rect">
            <a:avLst/>
          </a:prstGeom>
          <a:noFill/>
        </p:spPr>
        <p:txBody>
          <a:bodyPr wrap="square">
            <a:spAutoFit/>
          </a:bodyPr>
          <a:lstStyle/>
          <a:p>
            <a:r>
              <a:rPr lang="en-US" dirty="0"/>
              <a:t>The entropy balance is an expression of the second law that is particularly effective for thermodynamic analysis. </a:t>
            </a:r>
          </a:p>
        </p:txBody>
      </p:sp>
      <p:sp>
        <p:nvSpPr>
          <p:cNvPr id="8" name="TextBox 7">
            <a:extLst>
              <a:ext uri="{FF2B5EF4-FFF2-40B4-BE49-F238E27FC236}">
                <a16:creationId xmlns:a16="http://schemas.microsoft.com/office/drawing/2014/main" id="{AF91191B-9252-4EE0-A803-8A26F7767DD3}"/>
              </a:ext>
            </a:extLst>
          </p:cNvPr>
          <p:cNvSpPr txBox="1"/>
          <p:nvPr/>
        </p:nvSpPr>
        <p:spPr>
          <a:xfrm>
            <a:off x="255224" y="905488"/>
            <a:ext cx="1533181" cy="300082"/>
          </a:xfrm>
          <a:prstGeom prst="rect">
            <a:avLst/>
          </a:prstGeom>
          <a:solidFill>
            <a:srgbClr val="00FF00"/>
          </a:solidFill>
        </p:spPr>
        <p:txBody>
          <a:bodyPr wrap="square">
            <a:spAutoFit/>
          </a:bodyPr>
          <a:lstStyle/>
          <a:p>
            <a:r>
              <a:rPr lang="en-US" dirty="0"/>
              <a:t>entropy balance</a:t>
            </a:r>
          </a:p>
        </p:txBody>
      </p:sp>
      <p:pic>
        <p:nvPicPr>
          <p:cNvPr id="10" name="Picture 9">
            <a:extLst>
              <a:ext uri="{FF2B5EF4-FFF2-40B4-BE49-F238E27FC236}">
                <a16:creationId xmlns:a16="http://schemas.microsoft.com/office/drawing/2014/main" id="{83A4033C-91BA-419D-A886-B59550C8A817}"/>
              </a:ext>
            </a:extLst>
          </p:cNvPr>
          <p:cNvPicPr>
            <a:picLocks noChangeAspect="1"/>
          </p:cNvPicPr>
          <p:nvPr/>
        </p:nvPicPr>
        <p:blipFill>
          <a:blip r:embed="rId2"/>
          <a:stretch>
            <a:fillRect/>
          </a:stretch>
        </p:blipFill>
        <p:spPr>
          <a:xfrm>
            <a:off x="2728511" y="1380211"/>
            <a:ext cx="5023692" cy="754620"/>
          </a:xfrm>
          <a:prstGeom prst="rect">
            <a:avLst/>
          </a:prstGeom>
        </p:spPr>
      </p:pic>
      <p:sp>
        <p:nvSpPr>
          <p:cNvPr id="12" name="TextBox 11">
            <a:extLst>
              <a:ext uri="{FF2B5EF4-FFF2-40B4-BE49-F238E27FC236}">
                <a16:creationId xmlns:a16="http://schemas.microsoft.com/office/drawing/2014/main" id="{FEDCA4AF-7298-4910-91EA-BC59BC0DF948}"/>
              </a:ext>
            </a:extLst>
          </p:cNvPr>
          <p:cNvSpPr txBox="1"/>
          <p:nvPr/>
        </p:nvSpPr>
        <p:spPr>
          <a:xfrm>
            <a:off x="255224" y="2490335"/>
            <a:ext cx="1533181" cy="507831"/>
          </a:xfrm>
          <a:prstGeom prst="rect">
            <a:avLst/>
          </a:prstGeom>
          <a:solidFill>
            <a:srgbClr val="00FF00"/>
          </a:solidFill>
        </p:spPr>
        <p:txBody>
          <a:bodyPr wrap="square">
            <a:spAutoFit/>
          </a:bodyPr>
          <a:lstStyle/>
          <a:p>
            <a:r>
              <a:rPr lang="en-US" dirty="0"/>
              <a:t>closed system entropy balance</a:t>
            </a:r>
          </a:p>
        </p:txBody>
      </p:sp>
      <p:pic>
        <p:nvPicPr>
          <p:cNvPr id="14" name="Picture 13">
            <a:extLst>
              <a:ext uri="{FF2B5EF4-FFF2-40B4-BE49-F238E27FC236}">
                <a16:creationId xmlns:a16="http://schemas.microsoft.com/office/drawing/2014/main" id="{3A7D6A72-F5FA-4C36-A737-C0BF44A7524E}"/>
              </a:ext>
            </a:extLst>
          </p:cNvPr>
          <p:cNvPicPr>
            <a:picLocks noChangeAspect="1"/>
          </p:cNvPicPr>
          <p:nvPr/>
        </p:nvPicPr>
        <p:blipFill>
          <a:blip r:embed="rId3"/>
          <a:stretch>
            <a:fillRect/>
          </a:stretch>
        </p:blipFill>
        <p:spPr>
          <a:xfrm>
            <a:off x="4076529" y="2255280"/>
            <a:ext cx="2335289" cy="982236"/>
          </a:xfrm>
          <a:prstGeom prst="rect">
            <a:avLst/>
          </a:prstGeom>
        </p:spPr>
      </p:pic>
      <p:sp>
        <p:nvSpPr>
          <p:cNvPr id="16" name="TextBox 15">
            <a:extLst>
              <a:ext uri="{FF2B5EF4-FFF2-40B4-BE49-F238E27FC236}">
                <a16:creationId xmlns:a16="http://schemas.microsoft.com/office/drawing/2014/main" id="{C2D2BAC0-1FAE-44E9-997E-7B2A914F247B}"/>
              </a:ext>
            </a:extLst>
          </p:cNvPr>
          <p:cNvSpPr txBox="1"/>
          <p:nvPr/>
        </p:nvSpPr>
        <p:spPr>
          <a:xfrm>
            <a:off x="2219898" y="3332787"/>
            <a:ext cx="6769866" cy="300082"/>
          </a:xfrm>
          <a:prstGeom prst="rect">
            <a:avLst/>
          </a:prstGeom>
          <a:noFill/>
        </p:spPr>
        <p:txBody>
          <a:bodyPr wrap="square">
            <a:spAutoFit/>
          </a:bodyPr>
          <a:lstStyle/>
          <a:p>
            <a:r>
              <a:rPr lang="en-US" dirty="0"/>
              <a:t>It is sometimes convenient to use the entropy balance expressed in differential form</a:t>
            </a:r>
          </a:p>
        </p:txBody>
      </p:sp>
      <p:pic>
        <p:nvPicPr>
          <p:cNvPr id="18" name="Picture 17">
            <a:extLst>
              <a:ext uri="{FF2B5EF4-FFF2-40B4-BE49-F238E27FC236}">
                <a16:creationId xmlns:a16="http://schemas.microsoft.com/office/drawing/2014/main" id="{DBE16E56-139C-4E39-B3DA-A83D36CCB331}"/>
              </a:ext>
            </a:extLst>
          </p:cNvPr>
          <p:cNvPicPr>
            <a:picLocks noChangeAspect="1"/>
          </p:cNvPicPr>
          <p:nvPr/>
        </p:nvPicPr>
        <p:blipFill>
          <a:blip r:embed="rId4"/>
          <a:stretch>
            <a:fillRect/>
          </a:stretch>
        </p:blipFill>
        <p:spPr>
          <a:xfrm>
            <a:off x="4297096" y="3637102"/>
            <a:ext cx="2048622" cy="697687"/>
          </a:xfrm>
          <a:prstGeom prst="rect">
            <a:avLst/>
          </a:prstGeom>
        </p:spPr>
      </p:pic>
      <p:pic>
        <p:nvPicPr>
          <p:cNvPr id="20" name="Picture 19">
            <a:extLst>
              <a:ext uri="{FF2B5EF4-FFF2-40B4-BE49-F238E27FC236}">
                <a16:creationId xmlns:a16="http://schemas.microsoft.com/office/drawing/2014/main" id="{3EF4EAA4-650A-4559-A6A2-4A55789BBFAD}"/>
              </a:ext>
            </a:extLst>
          </p:cNvPr>
          <p:cNvPicPr>
            <a:picLocks noChangeAspect="1"/>
          </p:cNvPicPr>
          <p:nvPr/>
        </p:nvPicPr>
        <p:blipFill>
          <a:blip r:embed="rId5"/>
          <a:stretch>
            <a:fillRect/>
          </a:stretch>
        </p:blipFill>
        <p:spPr>
          <a:xfrm>
            <a:off x="4602681" y="1331938"/>
            <a:ext cx="4491743" cy="4334789"/>
          </a:xfrm>
          <a:prstGeom prst="rect">
            <a:avLst/>
          </a:prstGeom>
        </p:spPr>
      </p:pic>
      <p:pic>
        <p:nvPicPr>
          <p:cNvPr id="22" name="Picture 21">
            <a:extLst>
              <a:ext uri="{FF2B5EF4-FFF2-40B4-BE49-F238E27FC236}">
                <a16:creationId xmlns:a16="http://schemas.microsoft.com/office/drawing/2014/main" id="{C38006E3-F0C6-4937-B271-252173445700}"/>
              </a:ext>
            </a:extLst>
          </p:cNvPr>
          <p:cNvPicPr>
            <a:picLocks noChangeAspect="1"/>
          </p:cNvPicPr>
          <p:nvPr/>
        </p:nvPicPr>
        <p:blipFill>
          <a:blip r:embed="rId6"/>
          <a:stretch>
            <a:fillRect/>
          </a:stretch>
        </p:blipFill>
        <p:spPr>
          <a:xfrm>
            <a:off x="2329697" y="3637102"/>
            <a:ext cx="1910756" cy="1991246"/>
          </a:xfrm>
          <a:prstGeom prst="rect">
            <a:avLst/>
          </a:prstGeom>
        </p:spPr>
      </p:pic>
    </p:spTree>
    <p:extLst>
      <p:ext uri="{BB962C8B-B14F-4D97-AF65-F5344CB8AC3E}">
        <p14:creationId xmlns:p14="http://schemas.microsoft.com/office/powerpoint/2010/main" val="654143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DB84CB-2E5D-4966-BBCB-D95F32810D3D}"/>
              </a:ext>
            </a:extLst>
          </p:cNvPr>
          <p:cNvSpPr>
            <a:spLocks noGrp="1"/>
          </p:cNvSpPr>
          <p:nvPr>
            <p:ph type="body" sz="half" idx="10"/>
          </p:nvPr>
        </p:nvSpPr>
        <p:spPr>
          <a:xfrm>
            <a:off x="287363" y="223017"/>
            <a:ext cx="8232348" cy="1157194"/>
          </a:xfrm>
        </p:spPr>
        <p:txBody>
          <a:bodyPr/>
          <a:lstStyle/>
          <a:p>
            <a:r>
              <a:rPr lang="en-US" sz="3200" dirty="0"/>
              <a:t>Interpreting the Closed System Entropy Balance</a:t>
            </a:r>
          </a:p>
        </p:txBody>
      </p:sp>
      <p:sp>
        <p:nvSpPr>
          <p:cNvPr id="6" name="TextBox 5">
            <a:extLst>
              <a:ext uri="{FF2B5EF4-FFF2-40B4-BE49-F238E27FC236}">
                <a16:creationId xmlns:a16="http://schemas.microsoft.com/office/drawing/2014/main" id="{5F0E2EB8-3E4B-475F-939C-4783C3271621}"/>
              </a:ext>
            </a:extLst>
          </p:cNvPr>
          <p:cNvSpPr txBox="1"/>
          <p:nvPr/>
        </p:nvSpPr>
        <p:spPr>
          <a:xfrm>
            <a:off x="317653" y="1584581"/>
            <a:ext cx="2353013" cy="507831"/>
          </a:xfrm>
          <a:prstGeom prst="rect">
            <a:avLst/>
          </a:prstGeom>
          <a:solidFill>
            <a:srgbClr val="00FF00"/>
          </a:solidFill>
        </p:spPr>
        <p:txBody>
          <a:bodyPr wrap="square">
            <a:spAutoFit/>
          </a:bodyPr>
          <a:lstStyle/>
          <a:p>
            <a:r>
              <a:rPr lang="en-US" dirty="0"/>
              <a:t>entropy transfer accompanying heat transfer</a:t>
            </a:r>
          </a:p>
        </p:txBody>
      </p:sp>
      <p:sp>
        <p:nvSpPr>
          <p:cNvPr id="8" name="TextBox 7">
            <a:extLst>
              <a:ext uri="{FF2B5EF4-FFF2-40B4-BE49-F238E27FC236}">
                <a16:creationId xmlns:a16="http://schemas.microsoft.com/office/drawing/2014/main" id="{7B82C537-1FC3-4E5B-A7E4-E786CCAB4D7F}"/>
              </a:ext>
            </a:extLst>
          </p:cNvPr>
          <p:cNvSpPr txBox="1"/>
          <p:nvPr/>
        </p:nvSpPr>
        <p:spPr>
          <a:xfrm>
            <a:off x="3049837" y="1038974"/>
            <a:ext cx="5925238" cy="1546577"/>
          </a:xfrm>
          <a:prstGeom prst="rect">
            <a:avLst/>
          </a:prstGeom>
          <a:noFill/>
        </p:spPr>
        <p:txBody>
          <a:bodyPr wrap="square">
            <a:spAutoFit/>
          </a:bodyPr>
          <a:lstStyle/>
          <a:p>
            <a:r>
              <a:rPr lang="en-US" dirty="0"/>
              <a:t>If the end states are fixed, the entropy change on the left side can be evaluated independently of the details of the process. However, the two terms on the right side depend explicitly on the nature of the process and cannot be determined solely from knowledge of the end states. The first term on the right side is associated with heat transfer to or from the system during the process. This term can be interpreted as the entropy transfer accompanying heat transfer. </a:t>
            </a:r>
          </a:p>
        </p:txBody>
      </p:sp>
      <p:sp>
        <p:nvSpPr>
          <p:cNvPr id="10" name="TextBox 9">
            <a:extLst>
              <a:ext uri="{FF2B5EF4-FFF2-40B4-BE49-F238E27FC236}">
                <a16:creationId xmlns:a16="http://schemas.microsoft.com/office/drawing/2014/main" id="{4D8F664D-B6D2-40CE-8CDC-49008890AF92}"/>
              </a:ext>
            </a:extLst>
          </p:cNvPr>
          <p:cNvSpPr txBox="1"/>
          <p:nvPr/>
        </p:nvSpPr>
        <p:spPr>
          <a:xfrm>
            <a:off x="317653" y="3547420"/>
            <a:ext cx="2353012" cy="300082"/>
          </a:xfrm>
          <a:prstGeom prst="rect">
            <a:avLst/>
          </a:prstGeom>
          <a:solidFill>
            <a:srgbClr val="00FF00"/>
          </a:solidFill>
        </p:spPr>
        <p:txBody>
          <a:bodyPr wrap="square">
            <a:spAutoFit/>
          </a:bodyPr>
          <a:lstStyle/>
          <a:p>
            <a:r>
              <a:rPr lang="en-US" dirty="0"/>
              <a:t>entropy production</a:t>
            </a:r>
          </a:p>
        </p:txBody>
      </p:sp>
      <p:sp>
        <p:nvSpPr>
          <p:cNvPr id="12" name="TextBox 11">
            <a:extLst>
              <a:ext uri="{FF2B5EF4-FFF2-40B4-BE49-F238E27FC236}">
                <a16:creationId xmlns:a16="http://schemas.microsoft.com/office/drawing/2014/main" id="{7D6FD792-8A9F-47D3-8C2F-C996BD8C97A2}"/>
              </a:ext>
            </a:extLst>
          </p:cNvPr>
          <p:cNvSpPr txBox="1"/>
          <p:nvPr/>
        </p:nvSpPr>
        <p:spPr>
          <a:xfrm>
            <a:off x="3049837" y="3028047"/>
            <a:ext cx="5925238" cy="1338828"/>
          </a:xfrm>
          <a:prstGeom prst="rect">
            <a:avLst/>
          </a:prstGeom>
          <a:noFill/>
        </p:spPr>
        <p:txBody>
          <a:bodyPr wrap="square">
            <a:spAutoFit/>
          </a:bodyPr>
          <a:lstStyle/>
          <a:p>
            <a:r>
              <a:rPr lang="en-US" dirty="0"/>
              <a:t>The entropy change of a system is not accounted for solely by the entropy transfer but also is due in part to the second term on the right side of denoted by. The term  is positive when internal </a:t>
            </a:r>
            <a:r>
              <a:rPr lang="en-US" dirty="0" err="1"/>
              <a:t>irreversibilities</a:t>
            </a:r>
            <a:r>
              <a:rPr lang="en-US" dirty="0"/>
              <a:t> are present during the process and vanishes when no internal </a:t>
            </a:r>
            <a:r>
              <a:rPr lang="en-US" dirty="0" err="1"/>
              <a:t>irreversibilities</a:t>
            </a:r>
            <a:r>
              <a:rPr lang="en-US" dirty="0"/>
              <a:t> are present. This can be described by saying that entropy is produced (or generated) within the system by the action of </a:t>
            </a:r>
            <a:r>
              <a:rPr lang="en-US" dirty="0" err="1"/>
              <a:t>irreversibilities</a:t>
            </a:r>
            <a:r>
              <a:rPr lang="en-US" dirty="0"/>
              <a:t>.</a:t>
            </a:r>
          </a:p>
        </p:txBody>
      </p:sp>
      <p:pic>
        <p:nvPicPr>
          <p:cNvPr id="14" name="Picture 13">
            <a:extLst>
              <a:ext uri="{FF2B5EF4-FFF2-40B4-BE49-F238E27FC236}">
                <a16:creationId xmlns:a16="http://schemas.microsoft.com/office/drawing/2014/main" id="{FF24CE47-D9DF-4085-9601-DE991135821B}"/>
              </a:ext>
            </a:extLst>
          </p:cNvPr>
          <p:cNvPicPr>
            <a:picLocks noChangeAspect="1"/>
          </p:cNvPicPr>
          <p:nvPr/>
        </p:nvPicPr>
        <p:blipFill>
          <a:blip r:embed="rId2"/>
          <a:stretch>
            <a:fillRect/>
          </a:stretch>
        </p:blipFill>
        <p:spPr>
          <a:xfrm>
            <a:off x="561546" y="2276807"/>
            <a:ext cx="1251447" cy="794631"/>
          </a:xfrm>
          <a:prstGeom prst="rect">
            <a:avLst/>
          </a:prstGeom>
        </p:spPr>
      </p:pic>
      <p:pic>
        <p:nvPicPr>
          <p:cNvPr id="16" name="Picture 15">
            <a:extLst>
              <a:ext uri="{FF2B5EF4-FFF2-40B4-BE49-F238E27FC236}">
                <a16:creationId xmlns:a16="http://schemas.microsoft.com/office/drawing/2014/main" id="{4C13D9E9-13C9-4DB7-9813-5A10CB03ECA4}"/>
              </a:ext>
            </a:extLst>
          </p:cNvPr>
          <p:cNvPicPr>
            <a:picLocks noChangeAspect="1"/>
          </p:cNvPicPr>
          <p:nvPr/>
        </p:nvPicPr>
        <p:blipFill>
          <a:blip r:embed="rId3"/>
          <a:stretch>
            <a:fillRect/>
          </a:stretch>
        </p:blipFill>
        <p:spPr>
          <a:xfrm>
            <a:off x="561546" y="4400548"/>
            <a:ext cx="3841991" cy="550955"/>
          </a:xfrm>
          <a:prstGeom prst="rect">
            <a:avLst/>
          </a:prstGeom>
        </p:spPr>
      </p:pic>
    </p:spTree>
    <p:extLst>
      <p:ext uri="{BB962C8B-B14F-4D97-AF65-F5344CB8AC3E}">
        <p14:creationId xmlns:p14="http://schemas.microsoft.com/office/powerpoint/2010/main" val="1141509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08B8E7-BD38-4497-A926-007C93CDAFE8}"/>
              </a:ext>
            </a:extLst>
          </p:cNvPr>
          <p:cNvSpPr>
            <a:spLocks noGrp="1"/>
          </p:cNvSpPr>
          <p:nvPr>
            <p:ph type="body" sz="half" idx="10"/>
          </p:nvPr>
        </p:nvSpPr>
        <p:spPr>
          <a:xfrm>
            <a:off x="287363" y="223017"/>
            <a:ext cx="8559182" cy="1157194"/>
          </a:xfrm>
        </p:spPr>
        <p:txBody>
          <a:bodyPr/>
          <a:lstStyle/>
          <a:p>
            <a:r>
              <a:rPr lang="en-US" sz="3200" dirty="0"/>
              <a:t>Applications of the Closed System Entropy Balance</a:t>
            </a:r>
          </a:p>
        </p:txBody>
      </p:sp>
      <p:pic>
        <p:nvPicPr>
          <p:cNvPr id="6" name="Picture 5">
            <a:extLst>
              <a:ext uri="{FF2B5EF4-FFF2-40B4-BE49-F238E27FC236}">
                <a16:creationId xmlns:a16="http://schemas.microsoft.com/office/drawing/2014/main" id="{A0FAF115-0419-4FE9-AD08-8689D47A3300}"/>
              </a:ext>
            </a:extLst>
          </p:cNvPr>
          <p:cNvPicPr>
            <a:picLocks noChangeAspect="1"/>
          </p:cNvPicPr>
          <p:nvPr/>
        </p:nvPicPr>
        <p:blipFill>
          <a:blip r:embed="rId2"/>
          <a:stretch>
            <a:fillRect/>
          </a:stretch>
        </p:blipFill>
        <p:spPr>
          <a:xfrm>
            <a:off x="0" y="1145755"/>
            <a:ext cx="4569815" cy="3444606"/>
          </a:xfrm>
          <a:prstGeom prst="rect">
            <a:avLst/>
          </a:prstGeom>
        </p:spPr>
      </p:pic>
      <p:pic>
        <p:nvPicPr>
          <p:cNvPr id="8" name="Picture 7">
            <a:extLst>
              <a:ext uri="{FF2B5EF4-FFF2-40B4-BE49-F238E27FC236}">
                <a16:creationId xmlns:a16="http://schemas.microsoft.com/office/drawing/2014/main" id="{EF488265-F22A-4642-A2CB-67724F5755A4}"/>
              </a:ext>
            </a:extLst>
          </p:cNvPr>
          <p:cNvPicPr>
            <a:picLocks noChangeAspect="1"/>
          </p:cNvPicPr>
          <p:nvPr/>
        </p:nvPicPr>
        <p:blipFill>
          <a:blip r:embed="rId3"/>
          <a:stretch>
            <a:fillRect/>
          </a:stretch>
        </p:blipFill>
        <p:spPr>
          <a:xfrm>
            <a:off x="-2861" y="4590361"/>
            <a:ext cx="4569815" cy="929052"/>
          </a:xfrm>
          <a:prstGeom prst="rect">
            <a:avLst/>
          </a:prstGeom>
        </p:spPr>
      </p:pic>
      <p:pic>
        <p:nvPicPr>
          <p:cNvPr id="10" name="Picture 9">
            <a:extLst>
              <a:ext uri="{FF2B5EF4-FFF2-40B4-BE49-F238E27FC236}">
                <a16:creationId xmlns:a16="http://schemas.microsoft.com/office/drawing/2014/main" id="{53FBD377-5B5C-42EE-9E22-49976950BACD}"/>
              </a:ext>
            </a:extLst>
          </p:cNvPr>
          <p:cNvPicPr>
            <a:picLocks noChangeAspect="1"/>
          </p:cNvPicPr>
          <p:nvPr/>
        </p:nvPicPr>
        <p:blipFill>
          <a:blip r:embed="rId4"/>
          <a:stretch>
            <a:fillRect/>
          </a:stretch>
        </p:blipFill>
        <p:spPr>
          <a:xfrm>
            <a:off x="4561909" y="848757"/>
            <a:ext cx="4571999" cy="1570616"/>
          </a:xfrm>
          <a:prstGeom prst="rect">
            <a:avLst/>
          </a:prstGeom>
        </p:spPr>
      </p:pic>
      <p:pic>
        <p:nvPicPr>
          <p:cNvPr id="12" name="Picture 11">
            <a:extLst>
              <a:ext uri="{FF2B5EF4-FFF2-40B4-BE49-F238E27FC236}">
                <a16:creationId xmlns:a16="http://schemas.microsoft.com/office/drawing/2014/main" id="{7B293078-E5A3-4937-98D4-A27C12313C39}"/>
              </a:ext>
            </a:extLst>
          </p:cNvPr>
          <p:cNvPicPr>
            <a:picLocks noChangeAspect="1"/>
          </p:cNvPicPr>
          <p:nvPr/>
        </p:nvPicPr>
        <p:blipFill>
          <a:blip r:embed="rId5"/>
          <a:stretch>
            <a:fillRect/>
          </a:stretch>
        </p:blipFill>
        <p:spPr>
          <a:xfrm>
            <a:off x="4561909" y="2533880"/>
            <a:ext cx="4569815" cy="2922706"/>
          </a:xfrm>
          <a:prstGeom prst="rect">
            <a:avLst/>
          </a:prstGeom>
        </p:spPr>
      </p:pic>
    </p:spTree>
    <p:extLst>
      <p:ext uri="{BB962C8B-B14F-4D97-AF65-F5344CB8AC3E}">
        <p14:creationId xmlns:p14="http://schemas.microsoft.com/office/powerpoint/2010/main" val="2267692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6B4E93-FE0B-476A-8C47-7689F2919402}"/>
              </a:ext>
            </a:extLst>
          </p:cNvPr>
          <p:cNvSpPr>
            <a:spLocks noGrp="1"/>
          </p:cNvSpPr>
          <p:nvPr>
            <p:ph type="body" sz="half" idx="10"/>
          </p:nvPr>
        </p:nvSpPr>
        <p:spPr>
          <a:xfrm>
            <a:off x="287363" y="223017"/>
            <a:ext cx="6458632" cy="1157194"/>
          </a:xfrm>
        </p:spPr>
        <p:txBody>
          <a:bodyPr/>
          <a:lstStyle/>
          <a:p>
            <a:r>
              <a:rPr lang="en-US" sz="3200" dirty="0"/>
              <a:t>Directionality of Processes</a:t>
            </a:r>
          </a:p>
        </p:txBody>
      </p:sp>
      <p:sp>
        <p:nvSpPr>
          <p:cNvPr id="6" name="TextBox 5">
            <a:extLst>
              <a:ext uri="{FF2B5EF4-FFF2-40B4-BE49-F238E27FC236}">
                <a16:creationId xmlns:a16="http://schemas.microsoft.com/office/drawing/2014/main" id="{EA3F4CD2-7B7D-48A2-AE63-8D193612E5CF}"/>
              </a:ext>
            </a:extLst>
          </p:cNvPr>
          <p:cNvSpPr txBox="1"/>
          <p:nvPr/>
        </p:nvSpPr>
        <p:spPr>
          <a:xfrm>
            <a:off x="287363" y="929612"/>
            <a:ext cx="4572000" cy="300082"/>
          </a:xfrm>
          <a:prstGeom prst="rect">
            <a:avLst/>
          </a:prstGeom>
          <a:noFill/>
        </p:spPr>
        <p:txBody>
          <a:bodyPr wrap="square">
            <a:spAutoFit/>
          </a:bodyPr>
          <a:lstStyle/>
          <a:p>
            <a:r>
              <a:rPr lang="en-US" dirty="0"/>
              <a:t>An energy balance for the isolated system reduces to</a:t>
            </a:r>
          </a:p>
        </p:txBody>
      </p:sp>
      <p:pic>
        <p:nvPicPr>
          <p:cNvPr id="8" name="Picture 7">
            <a:extLst>
              <a:ext uri="{FF2B5EF4-FFF2-40B4-BE49-F238E27FC236}">
                <a16:creationId xmlns:a16="http://schemas.microsoft.com/office/drawing/2014/main" id="{9A865305-8AD8-49D6-86D9-7C6D0892BE47}"/>
              </a:ext>
            </a:extLst>
          </p:cNvPr>
          <p:cNvPicPr>
            <a:picLocks noChangeAspect="1"/>
          </p:cNvPicPr>
          <p:nvPr/>
        </p:nvPicPr>
        <p:blipFill>
          <a:blip r:embed="rId2"/>
          <a:stretch>
            <a:fillRect/>
          </a:stretch>
        </p:blipFill>
        <p:spPr>
          <a:xfrm>
            <a:off x="5564839" y="731710"/>
            <a:ext cx="1249095" cy="395804"/>
          </a:xfrm>
          <a:prstGeom prst="rect">
            <a:avLst/>
          </a:prstGeom>
        </p:spPr>
      </p:pic>
      <p:pic>
        <p:nvPicPr>
          <p:cNvPr id="10" name="Picture 9">
            <a:extLst>
              <a:ext uri="{FF2B5EF4-FFF2-40B4-BE49-F238E27FC236}">
                <a16:creationId xmlns:a16="http://schemas.microsoft.com/office/drawing/2014/main" id="{A5DC39D6-9701-4531-9B5D-D8360C29A6F5}"/>
              </a:ext>
            </a:extLst>
          </p:cNvPr>
          <p:cNvPicPr>
            <a:picLocks noChangeAspect="1"/>
          </p:cNvPicPr>
          <p:nvPr/>
        </p:nvPicPr>
        <p:blipFill>
          <a:blip r:embed="rId3"/>
          <a:stretch>
            <a:fillRect/>
          </a:stretch>
        </p:blipFill>
        <p:spPr>
          <a:xfrm>
            <a:off x="5331706" y="1230170"/>
            <a:ext cx="1989004" cy="316432"/>
          </a:xfrm>
          <a:prstGeom prst="rect">
            <a:avLst/>
          </a:prstGeom>
        </p:spPr>
      </p:pic>
      <p:sp>
        <p:nvSpPr>
          <p:cNvPr id="12" name="TextBox 11">
            <a:extLst>
              <a:ext uri="{FF2B5EF4-FFF2-40B4-BE49-F238E27FC236}">
                <a16:creationId xmlns:a16="http://schemas.microsoft.com/office/drawing/2014/main" id="{5919E290-B653-414C-96B2-D9EA6846F1F0}"/>
              </a:ext>
            </a:extLst>
          </p:cNvPr>
          <p:cNvSpPr txBox="1"/>
          <p:nvPr/>
        </p:nvSpPr>
        <p:spPr>
          <a:xfrm>
            <a:off x="287363" y="2060677"/>
            <a:ext cx="4572000" cy="300082"/>
          </a:xfrm>
          <a:prstGeom prst="rect">
            <a:avLst/>
          </a:prstGeom>
          <a:noFill/>
        </p:spPr>
        <p:txBody>
          <a:bodyPr wrap="square">
            <a:spAutoFit/>
          </a:bodyPr>
          <a:lstStyle/>
          <a:p>
            <a:r>
              <a:rPr lang="en-US" dirty="0"/>
              <a:t>An entropy balance for the isolated system reduces to</a:t>
            </a:r>
          </a:p>
        </p:txBody>
      </p:sp>
      <p:pic>
        <p:nvPicPr>
          <p:cNvPr id="14" name="Picture 13">
            <a:extLst>
              <a:ext uri="{FF2B5EF4-FFF2-40B4-BE49-F238E27FC236}">
                <a16:creationId xmlns:a16="http://schemas.microsoft.com/office/drawing/2014/main" id="{48BB1E35-3CA6-40D0-9146-9F2744DFAF1F}"/>
              </a:ext>
            </a:extLst>
          </p:cNvPr>
          <p:cNvPicPr>
            <a:picLocks noChangeAspect="1"/>
          </p:cNvPicPr>
          <p:nvPr/>
        </p:nvPicPr>
        <p:blipFill>
          <a:blip r:embed="rId4"/>
          <a:stretch>
            <a:fillRect/>
          </a:stretch>
        </p:blipFill>
        <p:spPr>
          <a:xfrm>
            <a:off x="4733582" y="1636207"/>
            <a:ext cx="4160704" cy="1153109"/>
          </a:xfrm>
          <a:prstGeom prst="rect">
            <a:avLst/>
          </a:prstGeom>
        </p:spPr>
      </p:pic>
      <p:sp>
        <p:nvSpPr>
          <p:cNvPr id="16" name="TextBox 15">
            <a:extLst>
              <a:ext uri="{FF2B5EF4-FFF2-40B4-BE49-F238E27FC236}">
                <a16:creationId xmlns:a16="http://schemas.microsoft.com/office/drawing/2014/main" id="{B1788634-B0A0-412D-972D-B369FFF54CCB}"/>
              </a:ext>
            </a:extLst>
          </p:cNvPr>
          <p:cNvSpPr txBox="1"/>
          <p:nvPr/>
        </p:nvSpPr>
        <p:spPr>
          <a:xfrm>
            <a:off x="3342788" y="3184408"/>
            <a:ext cx="5693196" cy="1131079"/>
          </a:xfrm>
          <a:prstGeom prst="rect">
            <a:avLst/>
          </a:prstGeom>
          <a:noFill/>
        </p:spPr>
        <p:txBody>
          <a:bodyPr wrap="square">
            <a:spAutoFit/>
          </a:bodyPr>
          <a:lstStyle/>
          <a:p>
            <a:r>
              <a:rPr lang="en-US" dirty="0"/>
              <a:t>Since entropy is produced in all actual processes, the only processes that can occur are those for which the entropy of the isolated system increases. This is known as the increase of entropy principle. The increase of entropy principle is some-times considered an alternative statement of the second law.</a:t>
            </a:r>
          </a:p>
        </p:txBody>
      </p:sp>
      <p:sp>
        <p:nvSpPr>
          <p:cNvPr id="18" name="TextBox 17">
            <a:extLst>
              <a:ext uri="{FF2B5EF4-FFF2-40B4-BE49-F238E27FC236}">
                <a16:creationId xmlns:a16="http://schemas.microsoft.com/office/drawing/2014/main" id="{9104630D-BB08-4784-8D87-38AE303B6A63}"/>
              </a:ext>
            </a:extLst>
          </p:cNvPr>
          <p:cNvSpPr txBox="1"/>
          <p:nvPr/>
        </p:nvSpPr>
        <p:spPr>
          <a:xfrm>
            <a:off x="401204" y="3599906"/>
            <a:ext cx="2477871" cy="300082"/>
          </a:xfrm>
          <a:prstGeom prst="rect">
            <a:avLst/>
          </a:prstGeom>
          <a:noFill/>
        </p:spPr>
        <p:txBody>
          <a:bodyPr wrap="square">
            <a:spAutoFit/>
          </a:bodyPr>
          <a:lstStyle/>
          <a:p>
            <a:r>
              <a:rPr lang="en-US" dirty="0"/>
              <a:t>increase of entropy principle</a:t>
            </a:r>
          </a:p>
        </p:txBody>
      </p:sp>
      <p:pic>
        <p:nvPicPr>
          <p:cNvPr id="20" name="Picture 19">
            <a:extLst>
              <a:ext uri="{FF2B5EF4-FFF2-40B4-BE49-F238E27FC236}">
                <a16:creationId xmlns:a16="http://schemas.microsoft.com/office/drawing/2014/main" id="{51C1A684-CA60-476F-BC35-A77BC0EF64A5}"/>
              </a:ext>
            </a:extLst>
          </p:cNvPr>
          <p:cNvPicPr>
            <a:picLocks noChangeAspect="1"/>
          </p:cNvPicPr>
          <p:nvPr/>
        </p:nvPicPr>
        <p:blipFill>
          <a:blip r:embed="rId5"/>
          <a:stretch>
            <a:fillRect/>
          </a:stretch>
        </p:blipFill>
        <p:spPr>
          <a:xfrm>
            <a:off x="6046166" y="2789316"/>
            <a:ext cx="2218292" cy="437346"/>
          </a:xfrm>
          <a:prstGeom prst="rect">
            <a:avLst/>
          </a:prstGeom>
        </p:spPr>
      </p:pic>
    </p:spTree>
    <p:extLst>
      <p:ext uri="{BB962C8B-B14F-4D97-AF65-F5344CB8AC3E}">
        <p14:creationId xmlns:p14="http://schemas.microsoft.com/office/powerpoint/2010/main" val="4170430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C036860-AC68-4914-B22D-2BB06806F76F}"/>
              </a:ext>
            </a:extLst>
          </p:cNvPr>
          <p:cNvSpPr>
            <a:spLocks noGrp="1"/>
          </p:cNvSpPr>
          <p:nvPr>
            <p:ph type="body" sz="half" idx="10"/>
          </p:nvPr>
        </p:nvSpPr>
        <p:spPr>
          <a:xfrm>
            <a:off x="287363" y="223017"/>
            <a:ext cx="7589697" cy="1157194"/>
          </a:xfrm>
        </p:spPr>
        <p:txBody>
          <a:bodyPr/>
          <a:lstStyle/>
          <a:p>
            <a:r>
              <a:rPr lang="en-US" sz="3200" dirty="0"/>
              <a:t>Statistical Interpretation of Entropy</a:t>
            </a:r>
          </a:p>
        </p:txBody>
      </p:sp>
      <p:pic>
        <p:nvPicPr>
          <p:cNvPr id="6" name="Picture 5">
            <a:extLst>
              <a:ext uri="{FF2B5EF4-FFF2-40B4-BE49-F238E27FC236}">
                <a16:creationId xmlns:a16="http://schemas.microsoft.com/office/drawing/2014/main" id="{992DCA5D-2F77-4D13-A65A-B364EB18418C}"/>
              </a:ext>
            </a:extLst>
          </p:cNvPr>
          <p:cNvPicPr>
            <a:picLocks noChangeAspect="1"/>
          </p:cNvPicPr>
          <p:nvPr/>
        </p:nvPicPr>
        <p:blipFill>
          <a:blip r:embed="rId2"/>
          <a:stretch>
            <a:fillRect/>
          </a:stretch>
        </p:blipFill>
        <p:spPr>
          <a:xfrm>
            <a:off x="6301519" y="801614"/>
            <a:ext cx="2806487" cy="2935077"/>
          </a:xfrm>
          <a:prstGeom prst="rect">
            <a:avLst/>
          </a:prstGeom>
        </p:spPr>
      </p:pic>
      <p:sp>
        <p:nvSpPr>
          <p:cNvPr id="8" name="TextBox 7">
            <a:extLst>
              <a:ext uri="{FF2B5EF4-FFF2-40B4-BE49-F238E27FC236}">
                <a16:creationId xmlns:a16="http://schemas.microsoft.com/office/drawing/2014/main" id="{DDFDEEA4-4DB3-49F9-84A5-688E207CA2D5}"/>
              </a:ext>
            </a:extLst>
          </p:cNvPr>
          <p:cNvSpPr txBox="1"/>
          <p:nvPr/>
        </p:nvSpPr>
        <p:spPr>
          <a:xfrm>
            <a:off x="110169" y="830428"/>
            <a:ext cx="6191350" cy="507831"/>
          </a:xfrm>
          <a:prstGeom prst="rect">
            <a:avLst/>
          </a:prstGeom>
          <a:noFill/>
        </p:spPr>
        <p:txBody>
          <a:bodyPr wrap="square">
            <a:spAutoFit/>
          </a:bodyPr>
          <a:lstStyle/>
          <a:p>
            <a:r>
              <a:rPr lang="en-US" dirty="0"/>
              <a:t>Building on the increase of entropy principle, in this section we introduce an interpretation of entropy from a microscopic perspective based on probability. </a:t>
            </a:r>
          </a:p>
        </p:txBody>
      </p:sp>
      <p:sp>
        <p:nvSpPr>
          <p:cNvPr id="10" name="TextBox 9">
            <a:extLst>
              <a:ext uri="{FF2B5EF4-FFF2-40B4-BE49-F238E27FC236}">
                <a16:creationId xmlns:a16="http://schemas.microsoft.com/office/drawing/2014/main" id="{3472ACC5-B984-4F55-A0D3-121A248F66BA}"/>
              </a:ext>
            </a:extLst>
          </p:cNvPr>
          <p:cNvSpPr txBox="1"/>
          <p:nvPr/>
        </p:nvSpPr>
        <p:spPr>
          <a:xfrm>
            <a:off x="110169" y="1394700"/>
            <a:ext cx="6191347" cy="507831"/>
          </a:xfrm>
          <a:prstGeom prst="rect">
            <a:avLst/>
          </a:prstGeom>
          <a:noFill/>
        </p:spPr>
        <p:txBody>
          <a:bodyPr wrap="square">
            <a:spAutoFit/>
          </a:bodyPr>
          <a:lstStyle/>
          <a:p>
            <a:r>
              <a:rPr lang="en-US" dirty="0"/>
              <a:t>In statistical thermodynamics, entropy is associated with the notion of microscopic disorder. </a:t>
            </a:r>
          </a:p>
        </p:txBody>
      </p:sp>
      <p:sp>
        <p:nvSpPr>
          <p:cNvPr id="12" name="TextBox 11">
            <a:extLst>
              <a:ext uri="{FF2B5EF4-FFF2-40B4-BE49-F238E27FC236}">
                <a16:creationId xmlns:a16="http://schemas.microsoft.com/office/drawing/2014/main" id="{0FF91628-AEC0-4154-9EC4-B1D995D3679B}"/>
              </a:ext>
            </a:extLst>
          </p:cNvPr>
          <p:cNvSpPr txBox="1"/>
          <p:nvPr/>
        </p:nvSpPr>
        <p:spPr>
          <a:xfrm>
            <a:off x="110169" y="1972692"/>
            <a:ext cx="6191348" cy="715581"/>
          </a:xfrm>
          <a:prstGeom prst="rect">
            <a:avLst/>
          </a:prstGeom>
          <a:noFill/>
        </p:spPr>
        <p:txBody>
          <a:bodyPr wrap="square">
            <a:spAutoFit/>
          </a:bodyPr>
          <a:lstStyle/>
          <a:p>
            <a:r>
              <a:rPr lang="en-US" dirty="0"/>
              <a:t>We can evaluate the change in entropy for the process of Fig. 6.7 by applying Eq. 6.17, expressed in terms of volumes and on a molar basis. The entropy change for the constant-temperature process is</a:t>
            </a:r>
          </a:p>
        </p:txBody>
      </p:sp>
      <p:pic>
        <p:nvPicPr>
          <p:cNvPr id="14" name="Picture 13">
            <a:extLst>
              <a:ext uri="{FF2B5EF4-FFF2-40B4-BE49-F238E27FC236}">
                <a16:creationId xmlns:a16="http://schemas.microsoft.com/office/drawing/2014/main" id="{51822048-6A1E-437E-B754-396C83586A46}"/>
              </a:ext>
            </a:extLst>
          </p:cNvPr>
          <p:cNvPicPr>
            <a:picLocks noChangeAspect="1"/>
          </p:cNvPicPr>
          <p:nvPr/>
        </p:nvPicPr>
        <p:blipFill>
          <a:blip r:embed="rId3"/>
          <a:stretch>
            <a:fillRect/>
          </a:stretch>
        </p:blipFill>
        <p:spPr>
          <a:xfrm>
            <a:off x="2325554" y="2704183"/>
            <a:ext cx="1937772" cy="263010"/>
          </a:xfrm>
          <a:prstGeom prst="rect">
            <a:avLst/>
          </a:prstGeom>
        </p:spPr>
      </p:pic>
      <p:sp>
        <p:nvSpPr>
          <p:cNvPr id="16" name="TextBox 15">
            <a:extLst>
              <a:ext uri="{FF2B5EF4-FFF2-40B4-BE49-F238E27FC236}">
                <a16:creationId xmlns:a16="http://schemas.microsoft.com/office/drawing/2014/main" id="{AD54EA9E-309E-4863-A0D6-93D36168F6EC}"/>
              </a:ext>
            </a:extLst>
          </p:cNvPr>
          <p:cNvSpPr txBox="1"/>
          <p:nvPr/>
        </p:nvSpPr>
        <p:spPr>
          <a:xfrm>
            <a:off x="110169" y="3379029"/>
            <a:ext cx="1406486" cy="715581"/>
          </a:xfrm>
          <a:prstGeom prst="rect">
            <a:avLst/>
          </a:prstGeom>
          <a:noFill/>
        </p:spPr>
        <p:txBody>
          <a:bodyPr wrap="square">
            <a:spAutoFit/>
          </a:bodyPr>
          <a:lstStyle/>
          <a:p>
            <a:r>
              <a:rPr lang="en-US" dirty="0"/>
              <a:t>Microstates</a:t>
            </a:r>
          </a:p>
          <a:p>
            <a:r>
              <a:rPr lang="en-US" dirty="0"/>
              <a:t>thermodynamic probability</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8DC2047C-0941-4B95-91DD-FB8DAB7ABCCE}"/>
                  </a:ext>
                </a:extLst>
              </p:cNvPr>
              <p:cNvSpPr txBox="1"/>
              <p:nvPr/>
            </p:nvSpPr>
            <p:spPr>
              <a:xfrm>
                <a:off x="1648726" y="3129821"/>
                <a:ext cx="4652790" cy="1131079"/>
              </a:xfrm>
              <a:prstGeom prst="rect">
                <a:avLst/>
              </a:prstGeom>
              <a:noFill/>
            </p:spPr>
            <p:txBody>
              <a:bodyPr wrap="square">
                <a:spAutoFit/>
              </a:bodyPr>
              <a:lstStyle/>
              <a:p>
                <a:pPr algn="just"/>
                <a:r>
                  <a:rPr lang="en-US" dirty="0"/>
                  <a:t>Through more complete molecular modeling and statistical analysis, the total number of positions and velocities-microstates-available to a single molecule can be calculated. This total is called the thermodynamic probability, </a:t>
                </a:r>
                <a14:m>
                  <m:oMath xmlns:m="http://schemas.openxmlformats.org/officeDocument/2006/math">
                    <m:r>
                      <a:rPr lang="en-US" i="1" dirty="0" smtClean="0">
                        <a:latin typeface="Cambria Math" panose="02040503050406030204" pitchFamily="18" charset="0"/>
                      </a:rPr>
                      <m:t>𝑤</m:t>
                    </m:r>
                  </m:oMath>
                </a14:m>
                <a:r>
                  <a:rPr lang="en-US" dirty="0"/>
                  <a:t>.</a:t>
                </a:r>
              </a:p>
            </p:txBody>
          </p:sp>
        </mc:Choice>
        <mc:Fallback>
          <p:sp>
            <p:nvSpPr>
              <p:cNvPr id="18" name="TextBox 17">
                <a:extLst>
                  <a:ext uri="{FF2B5EF4-FFF2-40B4-BE49-F238E27FC236}">
                    <a16:creationId xmlns:a16="http://schemas.microsoft.com/office/drawing/2014/main" id="{8DC2047C-0941-4B95-91DD-FB8DAB7ABCCE}"/>
                  </a:ext>
                </a:extLst>
              </p:cNvPr>
              <p:cNvSpPr txBox="1">
                <a:spLocks noRot="1" noChangeAspect="1" noMove="1" noResize="1" noEditPoints="1" noAdjustHandles="1" noChangeArrowheads="1" noChangeShapeType="1" noTextEdit="1"/>
              </p:cNvSpPr>
              <p:nvPr/>
            </p:nvSpPr>
            <p:spPr>
              <a:xfrm>
                <a:off x="1648726" y="3129821"/>
                <a:ext cx="4652790" cy="1131079"/>
              </a:xfrm>
              <a:prstGeom prst="rect">
                <a:avLst/>
              </a:prstGeom>
              <a:blipFill>
                <a:blip r:embed="rId4"/>
                <a:stretch>
                  <a:fillRect l="-262" t="-538" r="-262" b="-4301"/>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CB80472-679F-4B53-970B-8F49A5085490}"/>
              </a:ext>
            </a:extLst>
          </p:cNvPr>
          <p:cNvPicPr>
            <a:picLocks noChangeAspect="1"/>
          </p:cNvPicPr>
          <p:nvPr/>
        </p:nvPicPr>
        <p:blipFill>
          <a:blip r:embed="rId5"/>
          <a:stretch>
            <a:fillRect/>
          </a:stretch>
        </p:blipFill>
        <p:spPr>
          <a:xfrm>
            <a:off x="2761068" y="4469214"/>
            <a:ext cx="1066744" cy="322884"/>
          </a:xfrm>
          <a:prstGeom prst="rect">
            <a:avLst/>
          </a:prstGeom>
        </p:spPr>
      </p:pic>
      <p:sp>
        <p:nvSpPr>
          <p:cNvPr id="22" name="TextBox 21">
            <a:extLst>
              <a:ext uri="{FF2B5EF4-FFF2-40B4-BE49-F238E27FC236}">
                <a16:creationId xmlns:a16="http://schemas.microsoft.com/office/drawing/2014/main" id="{5A667587-307C-4AF2-A69C-AC18725E3151}"/>
              </a:ext>
            </a:extLst>
          </p:cNvPr>
          <p:cNvSpPr txBox="1"/>
          <p:nvPr/>
        </p:nvSpPr>
        <p:spPr>
          <a:xfrm>
            <a:off x="113841" y="4376741"/>
            <a:ext cx="1406486" cy="507831"/>
          </a:xfrm>
          <a:prstGeom prst="rect">
            <a:avLst/>
          </a:prstGeom>
          <a:noFill/>
        </p:spPr>
        <p:txBody>
          <a:bodyPr wrap="square">
            <a:spAutoFit/>
          </a:bodyPr>
          <a:lstStyle/>
          <a:p>
            <a:r>
              <a:rPr lang="en-US" dirty="0"/>
              <a:t>Boltzmann relation</a:t>
            </a:r>
          </a:p>
        </p:txBody>
      </p:sp>
      <p:pic>
        <p:nvPicPr>
          <p:cNvPr id="24" name="Picture 23">
            <a:extLst>
              <a:ext uri="{FF2B5EF4-FFF2-40B4-BE49-F238E27FC236}">
                <a16:creationId xmlns:a16="http://schemas.microsoft.com/office/drawing/2014/main" id="{3D8D3B68-14D0-455B-B76A-A23C07126140}"/>
              </a:ext>
            </a:extLst>
          </p:cNvPr>
          <p:cNvPicPr>
            <a:picLocks noChangeAspect="1"/>
          </p:cNvPicPr>
          <p:nvPr/>
        </p:nvPicPr>
        <p:blipFill>
          <a:blip r:embed="rId6"/>
          <a:stretch>
            <a:fillRect/>
          </a:stretch>
        </p:blipFill>
        <p:spPr>
          <a:xfrm>
            <a:off x="2154659" y="4884572"/>
            <a:ext cx="2656041" cy="563032"/>
          </a:xfrm>
          <a:prstGeom prst="rect">
            <a:avLst/>
          </a:prstGeom>
        </p:spPr>
      </p:pic>
    </p:spTree>
    <p:extLst>
      <p:ext uri="{BB962C8B-B14F-4D97-AF65-F5344CB8AC3E}">
        <p14:creationId xmlns:p14="http://schemas.microsoft.com/office/powerpoint/2010/main" val="316691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19DD9A3-AA19-4961-B8DD-3B50651B5FB1}"/>
              </a:ext>
            </a:extLst>
          </p:cNvPr>
          <p:cNvSpPr>
            <a:spLocks noGrp="1"/>
          </p:cNvSpPr>
          <p:nvPr>
            <p:ph type="body" sz="half" idx="10"/>
          </p:nvPr>
        </p:nvSpPr>
        <p:spPr>
          <a:xfrm>
            <a:off x="287363" y="223017"/>
            <a:ext cx="8368223" cy="1157194"/>
          </a:xfrm>
        </p:spPr>
        <p:txBody>
          <a:bodyPr/>
          <a:lstStyle/>
          <a:p>
            <a:r>
              <a:rPr lang="en-US" sz="3200" dirty="0"/>
              <a:t>Entropy Rate Balance for Control Volumes</a:t>
            </a:r>
          </a:p>
        </p:txBody>
      </p:sp>
      <p:sp>
        <p:nvSpPr>
          <p:cNvPr id="6" name="TextBox 5">
            <a:extLst>
              <a:ext uri="{FF2B5EF4-FFF2-40B4-BE49-F238E27FC236}">
                <a16:creationId xmlns:a16="http://schemas.microsoft.com/office/drawing/2014/main" id="{1CB2633A-AE56-48A1-9E0C-DFA2BB693F54}"/>
              </a:ext>
            </a:extLst>
          </p:cNvPr>
          <p:cNvSpPr txBox="1"/>
          <p:nvPr/>
        </p:nvSpPr>
        <p:spPr>
          <a:xfrm>
            <a:off x="108330" y="872380"/>
            <a:ext cx="3380343" cy="300082"/>
          </a:xfrm>
          <a:prstGeom prst="rect">
            <a:avLst/>
          </a:prstGeom>
          <a:noFill/>
        </p:spPr>
        <p:txBody>
          <a:bodyPr wrap="square">
            <a:spAutoFit/>
          </a:bodyPr>
          <a:lstStyle/>
          <a:p>
            <a:r>
              <a:rPr lang="en-US" dirty="0"/>
              <a:t>control volume entropy rate balance</a:t>
            </a:r>
          </a:p>
        </p:txBody>
      </p:sp>
      <p:pic>
        <p:nvPicPr>
          <p:cNvPr id="8" name="Picture 7">
            <a:extLst>
              <a:ext uri="{FF2B5EF4-FFF2-40B4-BE49-F238E27FC236}">
                <a16:creationId xmlns:a16="http://schemas.microsoft.com/office/drawing/2014/main" id="{530DADB5-0BAB-4E26-A792-5F92DD137A86}"/>
              </a:ext>
            </a:extLst>
          </p:cNvPr>
          <p:cNvPicPr>
            <a:picLocks noChangeAspect="1"/>
          </p:cNvPicPr>
          <p:nvPr/>
        </p:nvPicPr>
        <p:blipFill>
          <a:blip r:embed="rId2"/>
          <a:stretch>
            <a:fillRect/>
          </a:stretch>
        </p:blipFill>
        <p:spPr>
          <a:xfrm>
            <a:off x="4921267" y="790586"/>
            <a:ext cx="2929683" cy="1110811"/>
          </a:xfrm>
          <a:prstGeom prst="rect">
            <a:avLst/>
          </a:prstGeom>
        </p:spPr>
      </p:pic>
      <p:sp>
        <p:nvSpPr>
          <p:cNvPr id="10" name="TextBox 9">
            <a:extLst>
              <a:ext uri="{FF2B5EF4-FFF2-40B4-BE49-F238E27FC236}">
                <a16:creationId xmlns:a16="http://schemas.microsoft.com/office/drawing/2014/main" id="{974082EF-6E20-4C6E-B148-289164FA17A1}"/>
              </a:ext>
            </a:extLst>
          </p:cNvPr>
          <p:cNvSpPr txBox="1"/>
          <p:nvPr/>
        </p:nvSpPr>
        <p:spPr>
          <a:xfrm>
            <a:off x="108332" y="2119434"/>
            <a:ext cx="3380343" cy="507831"/>
          </a:xfrm>
          <a:prstGeom prst="rect">
            <a:avLst/>
          </a:prstGeom>
          <a:noFill/>
        </p:spPr>
        <p:txBody>
          <a:bodyPr wrap="square">
            <a:spAutoFit/>
          </a:bodyPr>
          <a:lstStyle/>
          <a:p>
            <a:r>
              <a:rPr lang="en-US" dirty="0"/>
              <a:t>Integral Form of the Entropy Rate Balance</a:t>
            </a:r>
          </a:p>
        </p:txBody>
      </p:sp>
      <p:pic>
        <p:nvPicPr>
          <p:cNvPr id="12" name="Picture 11">
            <a:extLst>
              <a:ext uri="{FF2B5EF4-FFF2-40B4-BE49-F238E27FC236}">
                <a16:creationId xmlns:a16="http://schemas.microsoft.com/office/drawing/2014/main" id="{9C5A2444-36DF-4BFE-BA36-746F93FE072B}"/>
              </a:ext>
            </a:extLst>
          </p:cNvPr>
          <p:cNvPicPr>
            <a:picLocks noChangeAspect="1"/>
          </p:cNvPicPr>
          <p:nvPr/>
        </p:nvPicPr>
        <p:blipFill>
          <a:blip r:embed="rId3"/>
          <a:stretch>
            <a:fillRect/>
          </a:stretch>
        </p:blipFill>
        <p:spPr>
          <a:xfrm>
            <a:off x="5571062" y="2097749"/>
            <a:ext cx="1630095" cy="518092"/>
          </a:xfrm>
          <a:prstGeom prst="rect">
            <a:avLst/>
          </a:prstGeom>
        </p:spPr>
      </p:pic>
      <p:pic>
        <p:nvPicPr>
          <p:cNvPr id="14" name="Picture 13">
            <a:extLst>
              <a:ext uri="{FF2B5EF4-FFF2-40B4-BE49-F238E27FC236}">
                <a16:creationId xmlns:a16="http://schemas.microsoft.com/office/drawing/2014/main" id="{920E8142-A5F3-4E30-94D0-4BDAB414090B}"/>
              </a:ext>
            </a:extLst>
          </p:cNvPr>
          <p:cNvPicPr>
            <a:picLocks noChangeAspect="1"/>
          </p:cNvPicPr>
          <p:nvPr/>
        </p:nvPicPr>
        <p:blipFill>
          <a:blip r:embed="rId4"/>
          <a:stretch>
            <a:fillRect/>
          </a:stretch>
        </p:blipFill>
        <p:spPr>
          <a:xfrm>
            <a:off x="4859098" y="2799982"/>
            <a:ext cx="3054025" cy="844820"/>
          </a:xfrm>
          <a:prstGeom prst="rect">
            <a:avLst/>
          </a:prstGeom>
        </p:spPr>
      </p:pic>
      <p:sp>
        <p:nvSpPr>
          <p:cNvPr id="16" name="TextBox 15">
            <a:extLst>
              <a:ext uri="{FF2B5EF4-FFF2-40B4-BE49-F238E27FC236}">
                <a16:creationId xmlns:a16="http://schemas.microsoft.com/office/drawing/2014/main" id="{CDC4AC05-8CEF-49A6-B779-B0FEC9695E10}"/>
              </a:ext>
            </a:extLst>
          </p:cNvPr>
          <p:cNvSpPr txBox="1"/>
          <p:nvPr/>
        </p:nvSpPr>
        <p:spPr>
          <a:xfrm>
            <a:off x="108332" y="2780967"/>
            <a:ext cx="3380343" cy="923330"/>
          </a:xfrm>
          <a:prstGeom prst="rect">
            <a:avLst/>
          </a:prstGeom>
          <a:noFill/>
        </p:spPr>
        <p:txBody>
          <a:bodyPr wrap="square">
            <a:spAutoFit/>
          </a:bodyPr>
          <a:lstStyle/>
          <a:p>
            <a:r>
              <a:rPr lang="en-US" dirty="0"/>
              <a:t>The rate of entropy transfer accompanying heat transfer can be expressed more generally as an integral over the surface of the control volume</a:t>
            </a:r>
          </a:p>
        </p:txBody>
      </p:sp>
      <p:sp>
        <p:nvSpPr>
          <p:cNvPr id="18" name="TextBox 17">
            <a:extLst>
              <a:ext uri="{FF2B5EF4-FFF2-40B4-BE49-F238E27FC236}">
                <a16:creationId xmlns:a16="http://schemas.microsoft.com/office/drawing/2014/main" id="{92D8BB53-824B-4091-A751-6E678DCAE808}"/>
              </a:ext>
            </a:extLst>
          </p:cNvPr>
          <p:cNvSpPr txBox="1"/>
          <p:nvPr/>
        </p:nvSpPr>
        <p:spPr>
          <a:xfrm>
            <a:off x="108332" y="3802576"/>
            <a:ext cx="3436230" cy="1131079"/>
          </a:xfrm>
          <a:prstGeom prst="rect">
            <a:avLst/>
          </a:prstGeom>
          <a:noFill/>
        </p:spPr>
        <p:txBody>
          <a:bodyPr wrap="square">
            <a:spAutoFit/>
          </a:bodyPr>
          <a:lstStyle/>
          <a:p>
            <a:r>
              <a:rPr lang="en-US" dirty="0"/>
              <a:t>In addition, the terms accounting for entropy transfer accompanying mass flow can be expressed as integrals over the inlet and exit flow areas, resulting in the following form of the entropy rate balance</a:t>
            </a:r>
          </a:p>
        </p:txBody>
      </p:sp>
      <p:pic>
        <p:nvPicPr>
          <p:cNvPr id="20" name="Picture 19">
            <a:extLst>
              <a:ext uri="{FF2B5EF4-FFF2-40B4-BE49-F238E27FC236}">
                <a16:creationId xmlns:a16="http://schemas.microsoft.com/office/drawing/2014/main" id="{A818C97B-B6F3-449F-B6E6-D5CD489BA631}"/>
              </a:ext>
            </a:extLst>
          </p:cNvPr>
          <p:cNvPicPr>
            <a:picLocks noChangeAspect="1"/>
          </p:cNvPicPr>
          <p:nvPr/>
        </p:nvPicPr>
        <p:blipFill>
          <a:blip r:embed="rId5"/>
          <a:stretch>
            <a:fillRect/>
          </a:stretch>
        </p:blipFill>
        <p:spPr>
          <a:xfrm>
            <a:off x="3679634" y="4037506"/>
            <a:ext cx="5412954" cy="661218"/>
          </a:xfrm>
          <a:prstGeom prst="rect">
            <a:avLst/>
          </a:prstGeom>
        </p:spPr>
      </p:pic>
    </p:spTree>
    <p:extLst>
      <p:ext uri="{BB962C8B-B14F-4D97-AF65-F5344CB8AC3E}">
        <p14:creationId xmlns:p14="http://schemas.microsoft.com/office/powerpoint/2010/main" val="1009345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14364" y="224900"/>
            <a:ext cx="4145687" cy="584775"/>
          </a:xfrm>
          <a:prstGeom prst="rect">
            <a:avLst/>
          </a:prstGeom>
        </p:spPr>
        <p:txBody>
          <a:bodyPr wrap="none">
            <a:spAutoFit/>
          </a:bodyPr>
          <a:lstStyle/>
          <a:p>
            <a:r>
              <a:rPr lang="fi-FI" sz="3200" b="1" dirty="0"/>
              <a:t> Learning </a:t>
            </a:r>
            <a:r>
              <a:rPr lang="fi-FI" sz="3200" b="1" dirty="0" err="1"/>
              <a:t>Outcomes</a:t>
            </a:r>
            <a:endParaRPr lang="fi-FI" sz="3200" b="1" dirty="0"/>
          </a:p>
        </p:txBody>
      </p:sp>
      <p:sp>
        <p:nvSpPr>
          <p:cNvPr id="3" name="TextBox 2">
            <a:extLst>
              <a:ext uri="{FF2B5EF4-FFF2-40B4-BE49-F238E27FC236}">
                <a16:creationId xmlns:a16="http://schemas.microsoft.com/office/drawing/2014/main" id="{673E8239-D506-43DA-AE2F-A0EC0F5776DE}"/>
              </a:ext>
            </a:extLst>
          </p:cNvPr>
          <p:cNvSpPr txBox="1"/>
          <p:nvPr/>
        </p:nvSpPr>
        <p:spPr>
          <a:xfrm>
            <a:off x="441892" y="1995010"/>
            <a:ext cx="8391180" cy="461665"/>
          </a:xfrm>
          <a:prstGeom prst="rect">
            <a:avLst/>
          </a:prstGeom>
          <a:solidFill>
            <a:srgbClr val="00B0F0"/>
          </a:solidFill>
        </p:spPr>
        <p:txBody>
          <a:bodyPr wrap="square" rtlCol="0">
            <a:spAutoFit/>
          </a:bodyPr>
          <a:lstStyle/>
          <a:p>
            <a:r>
              <a:rPr lang="en-US" sz="1200" dirty="0"/>
              <a:t>explain key concepts related to entropy and the second law, including entropy transfer, entropy production, and the increase in entropy principle.</a:t>
            </a:r>
          </a:p>
        </p:txBody>
      </p:sp>
      <p:sp>
        <p:nvSpPr>
          <p:cNvPr id="7" name="TextBox 6">
            <a:extLst>
              <a:ext uri="{FF2B5EF4-FFF2-40B4-BE49-F238E27FC236}">
                <a16:creationId xmlns:a16="http://schemas.microsoft.com/office/drawing/2014/main" id="{83F75124-BE4B-4C9C-9C31-5A0DAA62EB4B}"/>
              </a:ext>
            </a:extLst>
          </p:cNvPr>
          <p:cNvSpPr txBox="1"/>
          <p:nvPr/>
        </p:nvSpPr>
        <p:spPr>
          <a:xfrm>
            <a:off x="441891" y="2632515"/>
            <a:ext cx="8391180" cy="461665"/>
          </a:xfrm>
          <a:prstGeom prst="rect">
            <a:avLst/>
          </a:prstGeom>
          <a:solidFill>
            <a:srgbClr val="92D050"/>
          </a:solidFill>
        </p:spPr>
        <p:txBody>
          <a:bodyPr wrap="square" rtlCol="0">
            <a:spAutoFit/>
          </a:bodyPr>
          <a:lstStyle/>
          <a:p>
            <a:r>
              <a:rPr lang="en-US" sz="1200" b="1" dirty="0"/>
              <a:t> </a:t>
            </a:r>
            <a:r>
              <a:rPr lang="en-US" sz="1200" dirty="0"/>
              <a:t>evaluate entropy, evaluate entropy change between two states, and analyze isentropic processes, using appropriate property data.</a:t>
            </a:r>
          </a:p>
        </p:txBody>
      </p:sp>
      <p:sp>
        <p:nvSpPr>
          <p:cNvPr id="10" name="TextBox 9">
            <a:extLst>
              <a:ext uri="{FF2B5EF4-FFF2-40B4-BE49-F238E27FC236}">
                <a16:creationId xmlns:a16="http://schemas.microsoft.com/office/drawing/2014/main" id="{83AF6E07-7A4A-4065-ABF8-7041348F6132}"/>
              </a:ext>
            </a:extLst>
          </p:cNvPr>
          <p:cNvSpPr txBox="1"/>
          <p:nvPr/>
        </p:nvSpPr>
        <p:spPr>
          <a:xfrm>
            <a:off x="441896" y="3270020"/>
            <a:ext cx="8391180" cy="276999"/>
          </a:xfrm>
          <a:prstGeom prst="rect">
            <a:avLst/>
          </a:prstGeom>
          <a:solidFill>
            <a:srgbClr val="FFC000"/>
          </a:solidFill>
        </p:spPr>
        <p:txBody>
          <a:bodyPr wrap="square" rtlCol="0">
            <a:spAutoFit/>
          </a:bodyPr>
          <a:lstStyle/>
          <a:p>
            <a:r>
              <a:rPr lang="en-US" sz="1200" dirty="0"/>
              <a:t>represent heat transfer in an internally reversible process as an area on a temperature–entropy diagram.</a:t>
            </a:r>
          </a:p>
        </p:txBody>
      </p:sp>
      <p:sp>
        <p:nvSpPr>
          <p:cNvPr id="9" name="TextBox 8">
            <a:extLst>
              <a:ext uri="{FF2B5EF4-FFF2-40B4-BE49-F238E27FC236}">
                <a16:creationId xmlns:a16="http://schemas.microsoft.com/office/drawing/2014/main" id="{DCC04030-56B9-4133-AE71-BAD973C4C028}"/>
              </a:ext>
            </a:extLst>
          </p:cNvPr>
          <p:cNvSpPr txBox="1"/>
          <p:nvPr/>
        </p:nvSpPr>
        <p:spPr>
          <a:xfrm>
            <a:off x="441897" y="1234391"/>
            <a:ext cx="8391180" cy="300082"/>
          </a:xfrm>
          <a:prstGeom prst="rect">
            <a:avLst/>
          </a:prstGeom>
          <a:solidFill>
            <a:schemeClr val="tx2">
              <a:lumMod val="60000"/>
              <a:lumOff val="40000"/>
            </a:schemeClr>
          </a:solidFill>
        </p:spPr>
        <p:txBody>
          <a:bodyPr wrap="square">
            <a:spAutoFit/>
          </a:bodyPr>
          <a:lstStyle/>
          <a:p>
            <a:r>
              <a:rPr lang="en-US" b="1" i="1" dirty="0"/>
              <a:t>When you complete your study of this chapter, you will be able to…</a:t>
            </a:r>
          </a:p>
        </p:txBody>
      </p:sp>
      <p:sp>
        <p:nvSpPr>
          <p:cNvPr id="13" name="TextBox 12">
            <a:extLst>
              <a:ext uri="{FF2B5EF4-FFF2-40B4-BE49-F238E27FC236}">
                <a16:creationId xmlns:a16="http://schemas.microsoft.com/office/drawing/2014/main" id="{1845617B-3189-4DD7-BF75-650413069D21}"/>
              </a:ext>
            </a:extLst>
          </p:cNvPr>
          <p:cNvSpPr txBox="1"/>
          <p:nvPr/>
        </p:nvSpPr>
        <p:spPr>
          <a:xfrm>
            <a:off x="441897" y="3722859"/>
            <a:ext cx="8391180" cy="276999"/>
          </a:xfrm>
          <a:prstGeom prst="rect">
            <a:avLst/>
          </a:prstGeom>
          <a:solidFill>
            <a:srgbClr val="7030A0"/>
          </a:solidFill>
        </p:spPr>
        <p:txBody>
          <a:bodyPr wrap="square" rtlCol="0">
            <a:spAutoFit/>
          </a:bodyPr>
          <a:lstStyle>
            <a:defPPr>
              <a:defRPr lang="en-US"/>
            </a:defPPr>
            <a:lvl1pPr marL="285750" indent="-285750">
              <a:buFont typeface="Arial" panose="020B0604020202020204" pitchFamily="34" charset="0"/>
              <a:buChar char="•"/>
              <a:defRPr sz="1200" b="1"/>
            </a:lvl1pPr>
          </a:lstStyle>
          <a:p>
            <a:pPr marL="0" indent="0">
              <a:buNone/>
            </a:pPr>
            <a:r>
              <a:rPr lang="en-US" dirty="0"/>
              <a:t>analyze closed systems and control volumes, including applying entropy balances.</a:t>
            </a:r>
          </a:p>
        </p:txBody>
      </p:sp>
      <p:sp>
        <p:nvSpPr>
          <p:cNvPr id="12" name="TextBox 11">
            <a:extLst>
              <a:ext uri="{FF2B5EF4-FFF2-40B4-BE49-F238E27FC236}">
                <a16:creationId xmlns:a16="http://schemas.microsoft.com/office/drawing/2014/main" id="{DD7073C4-FD9B-44A0-BE9B-3A0F2013F5C1}"/>
              </a:ext>
            </a:extLst>
          </p:cNvPr>
          <p:cNvSpPr txBox="1"/>
          <p:nvPr/>
        </p:nvSpPr>
        <p:spPr>
          <a:xfrm>
            <a:off x="441890" y="4175699"/>
            <a:ext cx="8391179" cy="300082"/>
          </a:xfrm>
          <a:prstGeom prst="rect">
            <a:avLst/>
          </a:prstGeom>
          <a:solidFill>
            <a:srgbClr val="FFFF00"/>
          </a:solidFill>
        </p:spPr>
        <p:txBody>
          <a:bodyPr wrap="square">
            <a:spAutoFit/>
          </a:bodyPr>
          <a:lstStyle/>
          <a:p>
            <a:r>
              <a:rPr lang="en-US" b="1" dirty="0"/>
              <a:t>use isentropic efficiencies for turbines, nozzles, compressors, and pumps for second law analysis.</a:t>
            </a:r>
          </a:p>
        </p:txBody>
      </p:sp>
    </p:spTree>
    <p:extLst>
      <p:ext uri="{BB962C8B-B14F-4D97-AF65-F5344CB8AC3E}">
        <p14:creationId xmlns:p14="http://schemas.microsoft.com/office/powerpoint/2010/main" val="13780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0" grpId="0" animBg="1"/>
      <p:bldP spid="9"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EE9270C-A877-4418-850B-A80410B68064}"/>
              </a:ext>
            </a:extLst>
          </p:cNvPr>
          <p:cNvSpPr>
            <a:spLocks noGrp="1"/>
          </p:cNvSpPr>
          <p:nvPr>
            <p:ph type="body" sz="half" idx="10"/>
          </p:nvPr>
        </p:nvSpPr>
        <p:spPr>
          <a:xfrm>
            <a:off x="287363" y="223017"/>
            <a:ext cx="8625283" cy="1157194"/>
          </a:xfrm>
        </p:spPr>
        <p:txBody>
          <a:bodyPr/>
          <a:lstStyle/>
          <a:p>
            <a:r>
              <a:rPr lang="en-US" sz="3200" dirty="0"/>
              <a:t>Rate Balances for Control Volumes at </a:t>
            </a:r>
          </a:p>
          <a:p>
            <a:r>
              <a:rPr lang="en-US" sz="3200" dirty="0"/>
              <a:t>Steady State</a:t>
            </a:r>
          </a:p>
        </p:txBody>
      </p:sp>
      <p:sp>
        <p:nvSpPr>
          <p:cNvPr id="6" name="TextBox 5">
            <a:extLst>
              <a:ext uri="{FF2B5EF4-FFF2-40B4-BE49-F238E27FC236}">
                <a16:creationId xmlns:a16="http://schemas.microsoft.com/office/drawing/2014/main" id="{F3FA7089-E45B-4F64-87AD-FA8287DB42D2}"/>
              </a:ext>
            </a:extLst>
          </p:cNvPr>
          <p:cNvSpPr txBox="1"/>
          <p:nvPr/>
        </p:nvSpPr>
        <p:spPr>
          <a:xfrm>
            <a:off x="163417" y="1380211"/>
            <a:ext cx="2807465" cy="507831"/>
          </a:xfrm>
          <a:prstGeom prst="rect">
            <a:avLst/>
          </a:prstGeom>
          <a:noFill/>
        </p:spPr>
        <p:txBody>
          <a:bodyPr wrap="square">
            <a:spAutoFit/>
          </a:bodyPr>
          <a:lstStyle/>
          <a:p>
            <a:r>
              <a:rPr lang="en-US" dirty="0"/>
              <a:t>At steady state, the conservation of mass principle takes the form</a:t>
            </a:r>
          </a:p>
        </p:txBody>
      </p:sp>
      <p:pic>
        <p:nvPicPr>
          <p:cNvPr id="8" name="Picture 7">
            <a:extLst>
              <a:ext uri="{FF2B5EF4-FFF2-40B4-BE49-F238E27FC236}">
                <a16:creationId xmlns:a16="http://schemas.microsoft.com/office/drawing/2014/main" id="{3B413C6D-69E5-4A11-8823-CED0C0DDE725}"/>
              </a:ext>
            </a:extLst>
          </p:cNvPr>
          <p:cNvPicPr>
            <a:picLocks noChangeAspect="1"/>
          </p:cNvPicPr>
          <p:nvPr/>
        </p:nvPicPr>
        <p:blipFill>
          <a:blip r:embed="rId2"/>
          <a:stretch>
            <a:fillRect/>
          </a:stretch>
        </p:blipFill>
        <p:spPr>
          <a:xfrm>
            <a:off x="5192503" y="1411370"/>
            <a:ext cx="1267054" cy="445513"/>
          </a:xfrm>
          <a:prstGeom prst="rect">
            <a:avLst/>
          </a:prstGeom>
        </p:spPr>
      </p:pic>
      <p:sp>
        <p:nvSpPr>
          <p:cNvPr id="10" name="TextBox 9">
            <a:extLst>
              <a:ext uri="{FF2B5EF4-FFF2-40B4-BE49-F238E27FC236}">
                <a16:creationId xmlns:a16="http://schemas.microsoft.com/office/drawing/2014/main" id="{07401809-C55E-43C6-B2AD-892FF8A4AAE4}"/>
              </a:ext>
            </a:extLst>
          </p:cNvPr>
          <p:cNvSpPr txBox="1"/>
          <p:nvPr/>
        </p:nvSpPr>
        <p:spPr>
          <a:xfrm>
            <a:off x="163417" y="2174518"/>
            <a:ext cx="2807465" cy="507831"/>
          </a:xfrm>
          <a:prstGeom prst="rect">
            <a:avLst/>
          </a:prstGeom>
          <a:noFill/>
        </p:spPr>
        <p:txBody>
          <a:bodyPr wrap="square">
            <a:spAutoFit/>
          </a:bodyPr>
          <a:lstStyle/>
          <a:p>
            <a:r>
              <a:rPr lang="en-US" dirty="0"/>
              <a:t>The energy rate balance at steady state is</a:t>
            </a:r>
          </a:p>
        </p:txBody>
      </p:sp>
      <p:pic>
        <p:nvPicPr>
          <p:cNvPr id="12" name="Picture 11">
            <a:extLst>
              <a:ext uri="{FF2B5EF4-FFF2-40B4-BE49-F238E27FC236}">
                <a16:creationId xmlns:a16="http://schemas.microsoft.com/office/drawing/2014/main" id="{4A41ADDB-D989-4128-B2EC-D80ED31D0C95}"/>
              </a:ext>
            </a:extLst>
          </p:cNvPr>
          <p:cNvPicPr>
            <a:picLocks noChangeAspect="1"/>
          </p:cNvPicPr>
          <p:nvPr/>
        </p:nvPicPr>
        <p:blipFill>
          <a:blip r:embed="rId3"/>
          <a:stretch>
            <a:fillRect/>
          </a:stretch>
        </p:blipFill>
        <p:spPr>
          <a:xfrm>
            <a:off x="3303167" y="2080053"/>
            <a:ext cx="5045725" cy="602296"/>
          </a:xfrm>
          <a:prstGeom prst="rect">
            <a:avLst/>
          </a:prstGeom>
        </p:spPr>
      </p:pic>
      <p:sp>
        <p:nvSpPr>
          <p:cNvPr id="14" name="TextBox 13">
            <a:extLst>
              <a:ext uri="{FF2B5EF4-FFF2-40B4-BE49-F238E27FC236}">
                <a16:creationId xmlns:a16="http://schemas.microsoft.com/office/drawing/2014/main" id="{787161FE-16E3-4F23-AA36-6B81D5DE5960}"/>
              </a:ext>
            </a:extLst>
          </p:cNvPr>
          <p:cNvSpPr txBox="1"/>
          <p:nvPr/>
        </p:nvSpPr>
        <p:spPr>
          <a:xfrm>
            <a:off x="163417" y="2952428"/>
            <a:ext cx="2807465" cy="300082"/>
          </a:xfrm>
          <a:prstGeom prst="rect">
            <a:avLst/>
          </a:prstGeom>
          <a:noFill/>
        </p:spPr>
        <p:txBody>
          <a:bodyPr wrap="square">
            <a:spAutoFit/>
          </a:bodyPr>
          <a:lstStyle/>
          <a:p>
            <a:r>
              <a:rPr lang="en-US" dirty="0"/>
              <a:t>steady-state entropy rate balance</a:t>
            </a:r>
          </a:p>
        </p:txBody>
      </p:sp>
      <p:pic>
        <p:nvPicPr>
          <p:cNvPr id="16" name="Picture 15">
            <a:extLst>
              <a:ext uri="{FF2B5EF4-FFF2-40B4-BE49-F238E27FC236}">
                <a16:creationId xmlns:a16="http://schemas.microsoft.com/office/drawing/2014/main" id="{97A9283F-469B-4B93-897A-10CCE38063FE}"/>
              </a:ext>
            </a:extLst>
          </p:cNvPr>
          <p:cNvPicPr>
            <a:picLocks noChangeAspect="1"/>
          </p:cNvPicPr>
          <p:nvPr/>
        </p:nvPicPr>
        <p:blipFill>
          <a:blip r:embed="rId4"/>
          <a:stretch>
            <a:fillRect/>
          </a:stretch>
        </p:blipFill>
        <p:spPr>
          <a:xfrm>
            <a:off x="4752860" y="2735302"/>
            <a:ext cx="3234369" cy="734334"/>
          </a:xfrm>
          <a:prstGeom prst="rect">
            <a:avLst/>
          </a:prstGeom>
        </p:spPr>
      </p:pic>
      <p:sp>
        <p:nvSpPr>
          <p:cNvPr id="18" name="TextBox 17">
            <a:extLst>
              <a:ext uri="{FF2B5EF4-FFF2-40B4-BE49-F238E27FC236}">
                <a16:creationId xmlns:a16="http://schemas.microsoft.com/office/drawing/2014/main" id="{432194D3-694E-4C2A-ACC2-CAB49A5E02E8}"/>
              </a:ext>
            </a:extLst>
          </p:cNvPr>
          <p:cNvSpPr txBox="1"/>
          <p:nvPr/>
        </p:nvSpPr>
        <p:spPr>
          <a:xfrm>
            <a:off x="163417" y="3786654"/>
            <a:ext cx="2807465" cy="507831"/>
          </a:xfrm>
          <a:prstGeom prst="rect">
            <a:avLst/>
          </a:prstGeom>
          <a:noFill/>
        </p:spPr>
        <p:txBody>
          <a:bodyPr wrap="square">
            <a:spAutoFit/>
          </a:bodyPr>
          <a:lstStyle/>
          <a:p>
            <a:r>
              <a:rPr lang="en-US" dirty="0"/>
              <a:t>One-Inlet, One-Exit Control Volumes at Steady State</a:t>
            </a:r>
          </a:p>
        </p:txBody>
      </p:sp>
      <p:pic>
        <p:nvPicPr>
          <p:cNvPr id="20" name="Picture 19">
            <a:extLst>
              <a:ext uri="{FF2B5EF4-FFF2-40B4-BE49-F238E27FC236}">
                <a16:creationId xmlns:a16="http://schemas.microsoft.com/office/drawing/2014/main" id="{234A3472-F211-4689-A9E4-1953D176E86E}"/>
              </a:ext>
            </a:extLst>
          </p:cNvPr>
          <p:cNvPicPr>
            <a:picLocks noChangeAspect="1"/>
          </p:cNvPicPr>
          <p:nvPr/>
        </p:nvPicPr>
        <p:blipFill>
          <a:blip r:embed="rId5"/>
          <a:stretch>
            <a:fillRect/>
          </a:stretch>
        </p:blipFill>
        <p:spPr>
          <a:xfrm>
            <a:off x="5107014" y="3647108"/>
            <a:ext cx="2601122" cy="811550"/>
          </a:xfrm>
          <a:prstGeom prst="rect">
            <a:avLst/>
          </a:prstGeom>
        </p:spPr>
      </p:pic>
      <p:pic>
        <p:nvPicPr>
          <p:cNvPr id="22" name="Picture 21">
            <a:extLst>
              <a:ext uri="{FF2B5EF4-FFF2-40B4-BE49-F238E27FC236}">
                <a16:creationId xmlns:a16="http://schemas.microsoft.com/office/drawing/2014/main" id="{F6D96375-826F-410B-9DA3-B47E2D2F87F3}"/>
              </a:ext>
            </a:extLst>
          </p:cNvPr>
          <p:cNvPicPr>
            <a:picLocks noChangeAspect="1"/>
          </p:cNvPicPr>
          <p:nvPr/>
        </p:nvPicPr>
        <p:blipFill>
          <a:blip r:embed="rId6"/>
          <a:stretch>
            <a:fillRect/>
          </a:stretch>
        </p:blipFill>
        <p:spPr>
          <a:xfrm>
            <a:off x="5264657" y="4551974"/>
            <a:ext cx="2389800" cy="719093"/>
          </a:xfrm>
          <a:prstGeom prst="rect">
            <a:avLst/>
          </a:prstGeom>
        </p:spPr>
      </p:pic>
    </p:spTree>
    <p:extLst>
      <p:ext uri="{BB962C8B-B14F-4D97-AF65-F5344CB8AC3E}">
        <p14:creationId xmlns:p14="http://schemas.microsoft.com/office/powerpoint/2010/main" val="750328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7B6F9CB-8CE5-414A-8ABA-2F996BF36F2A}"/>
              </a:ext>
            </a:extLst>
          </p:cNvPr>
          <p:cNvSpPr>
            <a:spLocks noGrp="1"/>
          </p:cNvSpPr>
          <p:nvPr>
            <p:ph type="body" sz="half" idx="10"/>
          </p:nvPr>
        </p:nvSpPr>
        <p:spPr>
          <a:xfrm>
            <a:off x="287363" y="223017"/>
            <a:ext cx="8401273" cy="1157194"/>
          </a:xfrm>
        </p:spPr>
        <p:txBody>
          <a:bodyPr/>
          <a:lstStyle/>
          <a:p>
            <a:r>
              <a:rPr lang="en-US" sz="3200" dirty="0"/>
              <a:t>Applications of the Rate Balances to Control Volumes at Steady State</a:t>
            </a:r>
          </a:p>
        </p:txBody>
      </p:sp>
      <p:pic>
        <p:nvPicPr>
          <p:cNvPr id="6" name="Picture 5">
            <a:extLst>
              <a:ext uri="{FF2B5EF4-FFF2-40B4-BE49-F238E27FC236}">
                <a16:creationId xmlns:a16="http://schemas.microsoft.com/office/drawing/2014/main" id="{AB498C33-EAB8-401A-AD71-556271D95688}"/>
              </a:ext>
            </a:extLst>
          </p:cNvPr>
          <p:cNvPicPr>
            <a:picLocks noChangeAspect="1"/>
          </p:cNvPicPr>
          <p:nvPr/>
        </p:nvPicPr>
        <p:blipFill>
          <a:blip r:embed="rId2"/>
          <a:stretch>
            <a:fillRect/>
          </a:stretch>
        </p:blipFill>
        <p:spPr>
          <a:xfrm>
            <a:off x="0" y="1128155"/>
            <a:ext cx="4572000" cy="1505336"/>
          </a:xfrm>
          <a:prstGeom prst="rect">
            <a:avLst/>
          </a:prstGeom>
        </p:spPr>
      </p:pic>
      <p:pic>
        <p:nvPicPr>
          <p:cNvPr id="8" name="Picture 7">
            <a:extLst>
              <a:ext uri="{FF2B5EF4-FFF2-40B4-BE49-F238E27FC236}">
                <a16:creationId xmlns:a16="http://schemas.microsoft.com/office/drawing/2014/main" id="{3A094035-BD04-46BB-98E4-3B1F56694F6D}"/>
              </a:ext>
            </a:extLst>
          </p:cNvPr>
          <p:cNvPicPr>
            <a:picLocks noChangeAspect="1"/>
          </p:cNvPicPr>
          <p:nvPr/>
        </p:nvPicPr>
        <p:blipFill>
          <a:blip r:embed="rId3"/>
          <a:stretch>
            <a:fillRect/>
          </a:stretch>
        </p:blipFill>
        <p:spPr>
          <a:xfrm>
            <a:off x="-1" y="2635629"/>
            <a:ext cx="4572001" cy="2326976"/>
          </a:xfrm>
          <a:prstGeom prst="rect">
            <a:avLst/>
          </a:prstGeom>
        </p:spPr>
      </p:pic>
      <p:pic>
        <p:nvPicPr>
          <p:cNvPr id="10" name="Picture 9">
            <a:extLst>
              <a:ext uri="{FF2B5EF4-FFF2-40B4-BE49-F238E27FC236}">
                <a16:creationId xmlns:a16="http://schemas.microsoft.com/office/drawing/2014/main" id="{2CA05B66-8D74-453F-BFF9-75D7EB749682}"/>
              </a:ext>
            </a:extLst>
          </p:cNvPr>
          <p:cNvPicPr>
            <a:picLocks noChangeAspect="1"/>
          </p:cNvPicPr>
          <p:nvPr/>
        </p:nvPicPr>
        <p:blipFill>
          <a:blip r:embed="rId4"/>
          <a:stretch>
            <a:fillRect/>
          </a:stretch>
        </p:blipFill>
        <p:spPr>
          <a:xfrm>
            <a:off x="4572000" y="1241233"/>
            <a:ext cx="4542622" cy="3801513"/>
          </a:xfrm>
          <a:prstGeom prst="rect">
            <a:avLst/>
          </a:prstGeom>
        </p:spPr>
      </p:pic>
    </p:spTree>
    <p:extLst>
      <p:ext uri="{BB962C8B-B14F-4D97-AF65-F5344CB8AC3E}">
        <p14:creationId xmlns:p14="http://schemas.microsoft.com/office/powerpoint/2010/main" val="1111545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31271D-9D04-420F-A11A-687DBEBF2AB8}"/>
              </a:ext>
            </a:extLst>
          </p:cNvPr>
          <p:cNvPicPr>
            <a:picLocks noChangeAspect="1"/>
          </p:cNvPicPr>
          <p:nvPr/>
        </p:nvPicPr>
        <p:blipFill>
          <a:blip r:embed="rId2"/>
          <a:stretch>
            <a:fillRect/>
          </a:stretch>
        </p:blipFill>
        <p:spPr>
          <a:xfrm>
            <a:off x="0" y="0"/>
            <a:ext cx="4339584" cy="4099912"/>
          </a:xfrm>
          <a:prstGeom prst="rect">
            <a:avLst/>
          </a:prstGeom>
        </p:spPr>
      </p:pic>
      <p:pic>
        <p:nvPicPr>
          <p:cNvPr id="8" name="Picture 7">
            <a:extLst>
              <a:ext uri="{FF2B5EF4-FFF2-40B4-BE49-F238E27FC236}">
                <a16:creationId xmlns:a16="http://schemas.microsoft.com/office/drawing/2014/main" id="{321EA201-AA50-4E7F-98D6-BDDB263F6F1F}"/>
              </a:ext>
            </a:extLst>
          </p:cNvPr>
          <p:cNvPicPr>
            <a:picLocks noChangeAspect="1"/>
          </p:cNvPicPr>
          <p:nvPr/>
        </p:nvPicPr>
        <p:blipFill>
          <a:blip r:embed="rId3"/>
          <a:stretch>
            <a:fillRect/>
          </a:stretch>
        </p:blipFill>
        <p:spPr>
          <a:xfrm>
            <a:off x="0" y="4199922"/>
            <a:ext cx="4572000" cy="1515078"/>
          </a:xfrm>
          <a:prstGeom prst="rect">
            <a:avLst/>
          </a:prstGeom>
        </p:spPr>
      </p:pic>
      <p:pic>
        <p:nvPicPr>
          <p:cNvPr id="10" name="Picture 9">
            <a:extLst>
              <a:ext uri="{FF2B5EF4-FFF2-40B4-BE49-F238E27FC236}">
                <a16:creationId xmlns:a16="http://schemas.microsoft.com/office/drawing/2014/main" id="{589D01A5-3D68-4B8F-8890-9269FFD393AC}"/>
              </a:ext>
            </a:extLst>
          </p:cNvPr>
          <p:cNvPicPr>
            <a:picLocks noChangeAspect="1"/>
          </p:cNvPicPr>
          <p:nvPr/>
        </p:nvPicPr>
        <p:blipFill>
          <a:blip r:embed="rId4"/>
          <a:stretch>
            <a:fillRect/>
          </a:stretch>
        </p:blipFill>
        <p:spPr>
          <a:xfrm>
            <a:off x="4339584" y="50004"/>
            <a:ext cx="4804416" cy="4609413"/>
          </a:xfrm>
          <a:prstGeom prst="rect">
            <a:avLst/>
          </a:prstGeom>
        </p:spPr>
      </p:pic>
      <p:pic>
        <p:nvPicPr>
          <p:cNvPr id="12" name="Picture 11">
            <a:extLst>
              <a:ext uri="{FF2B5EF4-FFF2-40B4-BE49-F238E27FC236}">
                <a16:creationId xmlns:a16="http://schemas.microsoft.com/office/drawing/2014/main" id="{B90FD410-3933-4DD0-829F-C94DD51C8445}"/>
              </a:ext>
            </a:extLst>
          </p:cNvPr>
          <p:cNvPicPr>
            <a:picLocks noChangeAspect="1"/>
          </p:cNvPicPr>
          <p:nvPr/>
        </p:nvPicPr>
        <p:blipFill>
          <a:blip r:embed="rId5"/>
          <a:stretch>
            <a:fillRect/>
          </a:stretch>
        </p:blipFill>
        <p:spPr>
          <a:xfrm>
            <a:off x="4332584" y="2750545"/>
            <a:ext cx="4811416" cy="2149420"/>
          </a:xfrm>
          <a:prstGeom prst="rect">
            <a:avLst/>
          </a:prstGeom>
        </p:spPr>
      </p:pic>
      <p:pic>
        <p:nvPicPr>
          <p:cNvPr id="14" name="Picture 13">
            <a:extLst>
              <a:ext uri="{FF2B5EF4-FFF2-40B4-BE49-F238E27FC236}">
                <a16:creationId xmlns:a16="http://schemas.microsoft.com/office/drawing/2014/main" id="{12541A65-995F-4D18-919D-69ABA5864A5D}"/>
              </a:ext>
            </a:extLst>
          </p:cNvPr>
          <p:cNvPicPr>
            <a:picLocks noChangeAspect="1"/>
          </p:cNvPicPr>
          <p:nvPr/>
        </p:nvPicPr>
        <p:blipFill>
          <a:blip r:embed="rId6"/>
          <a:stretch>
            <a:fillRect/>
          </a:stretch>
        </p:blipFill>
        <p:spPr>
          <a:xfrm>
            <a:off x="4372584" y="2750545"/>
            <a:ext cx="4771416" cy="2559112"/>
          </a:xfrm>
          <a:prstGeom prst="rect">
            <a:avLst/>
          </a:prstGeom>
        </p:spPr>
      </p:pic>
      <p:pic>
        <p:nvPicPr>
          <p:cNvPr id="16" name="Picture 15">
            <a:extLst>
              <a:ext uri="{FF2B5EF4-FFF2-40B4-BE49-F238E27FC236}">
                <a16:creationId xmlns:a16="http://schemas.microsoft.com/office/drawing/2014/main" id="{E6547F46-D0DC-416D-92F0-328C609D3F2E}"/>
              </a:ext>
            </a:extLst>
          </p:cNvPr>
          <p:cNvPicPr>
            <a:picLocks noChangeAspect="1"/>
          </p:cNvPicPr>
          <p:nvPr/>
        </p:nvPicPr>
        <p:blipFill>
          <a:blip r:embed="rId7"/>
          <a:stretch>
            <a:fillRect/>
          </a:stretch>
        </p:blipFill>
        <p:spPr>
          <a:xfrm>
            <a:off x="4349066" y="2724838"/>
            <a:ext cx="4794933" cy="2853323"/>
          </a:xfrm>
          <a:prstGeom prst="rect">
            <a:avLst/>
          </a:prstGeom>
        </p:spPr>
      </p:pic>
    </p:spTree>
    <p:extLst>
      <p:ext uri="{BB962C8B-B14F-4D97-AF65-F5344CB8AC3E}">
        <p14:creationId xmlns:p14="http://schemas.microsoft.com/office/powerpoint/2010/main" val="2753619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Isentropic Processes</a:t>
            </a:r>
          </a:p>
        </p:txBody>
      </p:sp>
      <p:pic>
        <p:nvPicPr>
          <p:cNvPr id="6" name="Picture 5">
            <a:extLst>
              <a:ext uri="{FF2B5EF4-FFF2-40B4-BE49-F238E27FC236}">
                <a16:creationId xmlns:a16="http://schemas.microsoft.com/office/drawing/2014/main" id="{8FD68B58-453D-43AA-86EC-85B9F30E144D}"/>
              </a:ext>
            </a:extLst>
          </p:cNvPr>
          <p:cNvPicPr>
            <a:picLocks noChangeAspect="1"/>
          </p:cNvPicPr>
          <p:nvPr/>
        </p:nvPicPr>
        <p:blipFill>
          <a:blip r:embed="rId2"/>
          <a:stretch>
            <a:fillRect/>
          </a:stretch>
        </p:blipFill>
        <p:spPr>
          <a:xfrm>
            <a:off x="4513243" y="961369"/>
            <a:ext cx="4630757" cy="2117632"/>
          </a:xfrm>
          <a:prstGeom prst="rect">
            <a:avLst/>
          </a:prstGeom>
        </p:spPr>
      </p:pic>
      <p:pic>
        <p:nvPicPr>
          <p:cNvPr id="8" name="Picture 7">
            <a:extLst>
              <a:ext uri="{FF2B5EF4-FFF2-40B4-BE49-F238E27FC236}">
                <a16:creationId xmlns:a16="http://schemas.microsoft.com/office/drawing/2014/main" id="{9CDF2029-3A38-40AD-B647-39DC301E880E}"/>
              </a:ext>
            </a:extLst>
          </p:cNvPr>
          <p:cNvPicPr>
            <a:picLocks noChangeAspect="1"/>
          </p:cNvPicPr>
          <p:nvPr/>
        </p:nvPicPr>
        <p:blipFill>
          <a:blip r:embed="rId3"/>
          <a:stretch>
            <a:fillRect/>
          </a:stretch>
        </p:blipFill>
        <p:spPr>
          <a:xfrm>
            <a:off x="7638209" y="3177523"/>
            <a:ext cx="1480237" cy="2314460"/>
          </a:xfrm>
          <a:prstGeom prst="rect">
            <a:avLst/>
          </a:prstGeom>
        </p:spPr>
      </p:pic>
      <p:sp>
        <p:nvSpPr>
          <p:cNvPr id="10" name="TextBox 9">
            <a:extLst>
              <a:ext uri="{FF2B5EF4-FFF2-40B4-BE49-F238E27FC236}">
                <a16:creationId xmlns:a16="http://schemas.microsoft.com/office/drawing/2014/main" id="{A73EBFCD-BF99-4B61-BFC6-36C146F729D3}"/>
              </a:ext>
            </a:extLst>
          </p:cNvPr>
          <p:cNvSpPr txBox="1"/>
          <p:nvPr/>
        </p:nvSpPr>
        <p:spPr>
          <a:xfrm>
            <a:off x="287363" y="979349"/>
            <a:ext cx="1570815" cy="300082"/>
          </a:xfrm>
          <a:prstGeom prst="rect">
            <a:avLst/>
          </a:prstGeom>
          <a:noFill/>
        </p:spPr>
        <p:txBody>
          <a:bodyPr wrap="square">
            <a:spAutoFit/>
          </a:bodyPr>
          <a:lstStyle/>
          <a:p>
            <a:r>
              <a:rPr lang="en-US" dirty="0"/>
              <a:t>Ideal Gas Tables</a:t>
            </a:r>
          </a:p>
        </p:txBody>
      </p:sp>
      <p:pic>
        <p:nvPicPr>
          <p:cNvPr id="12" name="Picture 11">
            <a:extLst>
              <a:ext uri="{FF2B5EF4-FFF2-40B4-BE49-F238E27FC236}">
                <a16:creationId xmlns:a16="http://schemas.microsoft.com/office/drawing/2014/main" id="{74D9D6B6-B6F3-451F-A6AA-B64BD79F27CB}"/>
              </a:ext>
            </a:extLst>
          </p:cNvPr>
          <p:cNvPicPr>
            <a:picLocks noChangeAspect="1"/>
          </p:cNvPicPr>
          <p:nvPr/>
        </p:nvPicPr>
        <p:blipFill>
          <a:blip r:embed="rId4"/>
          <a:stretch>
            <a:fillRect/>
          </a:stretch>
        </p:blipFill>
        <p:spPr>
          <a:xfrm>
            <a:off x="2162577" y="856096"/>
            <a:ext cx="2350666" cy="546588"/>
          </a:xfrm>
          <a:prstGeom prst="rect">
            <a:avLst/>
          </a:prstGeom>
        </p:spPr>
      </p:pic>
      <p:pic>
        <p:nvPicPr>
          <p:cNvPr id="14" name="Picture 13">
            <a:extLst>
              <a:ext uri="{FF2B5EF4-FFF2-40B4-BE49-F238E27FC236}">
                <a16:creationId xmlns:a16="http://schemas.microsoft.com/office/drawing/2014/main" id="{9B4FE847-8921-4AF4-9A60-005282217A33}"/>
              </a:ext>
            </a:extLst>
          </p:cNvPr>
          <p:cNvPicPr>
            <a:picLocks noChangeAspect="1"/>
          </p:cNvPicPr>
          <p:nvPr/>
        </p:nvPicPr>
        <p:blipFill>
          <a:blip r:embed="rId5"/>
          <a:stretch>
            <a:fillRect/>
          </a:stretch>
        </p:blipFill>
        <p:spPr>
          <a:xfrm>
            <a:off x="2549199" y="1380211"/>
            <a:ext cx="2022801" cy="591890"/>
          </a:xfrm>
          <a:prstGeom prst="rect">
            <a:avLst/>
          </a:prstGeom>
        </p:spPr>
      </p:pic>
      <p:pic>
        <p:nvPicPr>
          <p:cNvPr id="16" name="Picture 15">
            <a:extLst>
              <a:ext uri="{FF2B5EF4-FFF2-40B4-BE49-F238E27FC236}">
                <a16:creationId xmlns:a16="http://schemas.microsoft.com/office/drawing/2014/main" id="{9CFED97D-448C-4677-98DC-D73CE2F99AE3}"/>
              </a:ext>
            </a:extLst>
          </p:cNvPr>
          <p:cNvPicPr>
            <a:picLocks noChangeAspect="1"/>
          </p:cNvPicPr>
          <p:nvPr/>
        </p:nvPicPr>
        <p:blipFill>
          <a:blip r:embed="rId6"/>
          <a:stretch>
            <a:fillRect/>
          </a:stretch>
        </p:blipFill>
        <p:spPr>
          <a:xfrm>
            <a:off x="2408333" y="2020185"/>
            <a:ext cx="2163667" cy="519525"/>
          </a:xfrm>
          <a:prstGeom prst="rect">
            <a:avLst/>
          </a:prstGeom>
        </p:spPr>
      </p:pic>
      <p:sp>
        <p:nvSpPr>
          <p:cNvPr id="18" name="TextBox 17">
            <a:extLst>
              <a:ext uri="{FF2B5EF4-FFF2-40B4-BE49-F238E27FC236}">
                <a16:creationId xmlns:a16="http://schemas.microsoft.com/office/drawing/2014/main" id="{4CA218F0-9B28-4998-926D-122A909DF1D8}"/>
              </a:ext>
            </a:extLst>
          </p:cNvPr>
          <p:cNvSpPr txBox="1"/>
          <p:nvPr/>
        </p:nvSpPr>
        <p:spPr>
          <a:xfrm>
            <a:off x="0" y="2710453"/>
            <a:ext cx="1858178" cy="715581"/>
          </a:xfrm>
          <a:prstGeom prst="rect">
            <a:avLst/>
          </a:prstGeom>
          <a:noFill/>
        </p:spPr>
        <p:txBody>
          <a:bodyPr wrap="square">
            <a:spAutoFit/>
          </a:bodyPr>
          <a:lstStyle/>
          <a:p>
            <a:r>
              <a:rPr lang="en-US" dirty="0"/>
              <a:t> For the special case of air modeled as an ideal gas</a:t>
            </a:r>
          </a:p>
        </p:txBody>
      </p:sp>
      <p:pic>
        <p:nvPicPr>
          <p:cNvPr id="20" name="Picture 19">
            <a:extLst>
              <a:ext uri="{FF2B5EF4-FFF2-40B4-BE49-F238E27FC236}">
                <a16:creationId xmlns:a16="http://schemas.microsoft.com/office/drawing/2014/main" id="{87D53392-44AF-4DC8-91DB-A63D3CA030B8}"/>
              </a:ext>
            </a:extLst>
          </p:cNvPr>
          <p:cNvPicPr>
            <a:picLocks noChangeAspect="1"/>
          </p:cNvPicPr>
          <p:nvPr/>
        </p:nvPicPr>
        <p:blipFill>
          <a:blip r:embed="rId7"/>
          <a:stretch>
            <a:fillRect/>
          </a:stretch>
        </p:blipFill>
        <p:spPr>
          <a:xfrm>
            <a:off x="2699161" y="2749466"/>
            <a:ext cx="1664121" cy="637553"/>
          </a:xfrm>
          <a:prstGeom prst="rect">
            <a:avLst/>
          </a:prstGeom>
        </p:spPr>
      </p:pic>
      <p:pic>
        <p:nvPicPr>
          <p:cNvPr id="22" name="Picture 21">
            <a:extLst>
              <a:ext uri="{FF2B5EF4-FFF2-40B4-BE49-F238E27FC236}">
                <a16:creationId xmlns:a16="http://schemas.microsoft.com/office/drawing/2014/main" id="{ECF5096F-E297-4753-9F2C-B196EFE6E76B}"/>
              </a:ext>
            </a:extLst>
          </p:cNvPr>
          <p:cNvPicPr>
            <a:picLocks noChangeAspect="1"/>
          </p:cNvPicPr>
          <p:nvPr/>
        </p:nvPicPr>
        <p:blipFill>
          <a:blip r:embed="rId8"/>
          <a:stretch>
            <a:fillRect/>
          </a:stretch>
        </p:blipFill>
        <p:spPr>
          <a:xfrm>
            <a:off x="2206185" y="3350297"/>
            <a:ext cx="2649943" cy="637553"/>
          </a:xfrm>
          <a:prstGeom prst="rect">
            <a:avLst/>
          </a:prstGeom>
        </p:spPr>
      </p:pic>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284434CE-B608-43FF-A2EE-E4DBA1E93FC5}"/>
                  </a:ext>
                </a:extLst>
              </p:cNvPr>
              <p:cNvSpPr txBox="1"/>
              <p:nvPr/>
            </p:nvSpPr>
            <p:spPr>
              <a:xfrm>
                <a:off x="25017" y="4026865"/>
                <a:ext cx="2383316" cy="715581"/>
              </a:xfrm>
              <a:prstGeom prst="rect">
                <a:avLst/>
              </a:prstGeom>
              <a:noFill/>
            </p:spPr>
            <p:txBody>
              <a:bodyPr wrap="square">
                <a:spAutoFit/>
              </a:bodyPr>
              <a:lstStyle/>
              <a:p>
                <a:r>
                  <a:rPr lang="en-US" dirty="0"/>
                  <a:t>With the ideal gas equation of state, </a:t>
                </a:r>
                <a14:m>
                  <m:oMath xmlns:m="http://schemas.openxmlformats.org/officeDocument/2006/math">
                    <m:r>
                      <a:rPr lang="en-US" b="0" i="1" dirty="0" smtClean="0">
                        <a:latin typeface="Cambria Math" panose="02040503050406030204" pitchFamily="18" charset="0"/>
                      </a:rPr>
                      <m:t>𝑣</m:t>
                    </m:r>
                    <m:r>
                      <a:rPr lang="en-US" b="0" i="1" dirty="0" smtClean="0">
                        <a:latin typeface="Cambria Math" panose="02040503050406030204" pitchFamily="18" charset="0"/>
                      </a:rPr>
                      <m:t>=</m:t>
                    </m:r>
                    <m:f>
                      <m:fPr>
                        <m:type m:val="lin"/>
                        <m:ctrlPr>
                          <a:rPr lang="en-US" b="0" i="1" dirty="0" smtClean="0">
                            <a:latin typeface="Cambria Math" panose="02040503050406030204" pitchFamily="18" charset="0"/>
                          </a:rPr>
                        </m:ctrlPr>
                      </m:fPr>
                      <m:num>
                        <m:r>
                          <a:rPr lang="en-US" b="0" i="1" dirty="0" smtClean="0">
                            <a:latin typeface="Cambria Math" panose="02040503050406030204" pitchFamily="18" charset="0"/>
                          </a:rPr>
                          <m:t>𝑅𝑇</m:t>
                        </m:r>
                      </m:num>
                      <m:den>
                        <m:r>
                          <a:rPr lang="en-US" b="0" i="1" dirty="0" smtClean="0">
                            <a:latin typeface="Cambria Math" panose="02040503050406030204" pitchFamily="18" charset="0"/>
                          </a:rPr>
                          <m:t>𝑝</m:t>
                        </m:r>
                      </m:den>
                    </m:f>
                  </m:oMath>
                </a14:m>
                <a:r>
                  <a:rPr lang="en-US" dirty="0"/>
                  <a:t>, the ratio of the specific volumes is</a:t>
                </a:r>
              </a:p>
            </p:txBody>
          </p:sp>
        </mc:Choice>
        <mc:Fallback>
          <p:sp>
            <p:nvSpPr>
              <p:cNvPr id="24" name="TextBox 23">
                <a:extLst>
                  <a:ext uri="{FF2B5EF4-FFF2-40B4-BE49-F238E27FC236}">
                    <a16:creationId xmlns:a16="http://schemas.microsoft.com/office/drawing/2014/main" id="{284434CE-B608-43FF-A2EE-E4DBA1E93FC5}"/>
                  </a:ext>
                </a:extLst>
              </p:cNvPr>
              <p:cNvSpPr txBox="1">
                <a:spLocks noRot="1" noChangeAspect="1" noMove="1" noResize="1" noEditPoints="1" noAdjustHandles="1" noChangeArrowheads="1" noChangeShapeType="1" noTextEdit="1"/>
              </p:cNvSpPr>
              <p:nvPr/>
            </p:nvSpPr>
            <p:spPr>
              <a:xfrm>
                <a:off x="25017" y="4026865"/>
                <a:ext cx="2383316" cy="715581"/>
              </a:xfrm>
              <a:prstGeom prst="rect">
                <a:avLst/>
              </a:prstGeom>
              <a:blipFill>
                <a:blip r:embed="rId9"/>
                <a:stretch>
                  <a:fillRect l="-512" t="-11966" b="-38462"/>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BF375AFB-8B89-4D1B-B814-D1E2D9156D84}"/>
              </a:ext>
            </a:extLst>
          </p:cNvPr>
          <p:cNvPicPr>
            <a:picLocks noChangeAspect="1"/>
          </p:cNvPicPr>
          <p:nvPr/>
        </p:nvPicPr>
        <p:blipFill>
          <a:blip r:embed="rId10"/>
          <a:stretch>
            <a:fillRect/>
          </a:stretch>
        </p:blipFill>
        <p:spPr>
          <a:xfrm>
            <a:off x="2509778" y="4120724"/>
            <a:ext cx="1518723" cy="526706"/>
          </a:xfrm>
          <a:prstGeom prst="rect">
            <a:avLst/>
          </a:prstGeom>
        </p:spPr>
      </p:pic>
      <p:pic>
        <p:nvPicPr>
          <p:cNvPr id="28" name="Picture 27">
            <a:extLst>
              <a:ext uri="{FF2B5EF4-FFF2-40B4-BE49-F238E27FC236}">
                <a16:creationId xmlns:a16="http://schemas.microsoft.com/office/drawing/2014/main" id="{46F9B010-2FE1-46BB-9FFE-D5C7C61158BE}"/>
              </a:ext>
            </a:extLst>
          </p:cNvPr>
          <p:cNvPicPr>
            <a:picLocks noChangeAspect="1"/>
          </p:cNvPicPr>
          <p:nvPr/>
        </p:nvPicPr>
        <p:blipFill>
          <a:blip r:embed="rId11"/>
          <a:stretch>
            <a:fillRect/>
          </a:stretch>
        </p:blipFill>
        <p:spPr>
          <a:xfrm>
            <a:off x="4289233" y="4075629"/>
            <a:ext cx="1751682" cy="618052"/>
          </a:xfrm>
          <a:prstGeom prst="rect">
            <a:avLst/>
          </a:prstGeom>
        </p:spPr>
      </p:pic>
      <p:pic>
        <p:nvPicPr>
          <p:cNvPr id="30" name="Picture 29">
            <a:extLst>
              <a:ext uri="{FF2B5EF4-FFF2-40B4-BE49-F238E27FC236}">
                <a16:creationId xmlns:a16="http://schemas.microsoft.com/office/drawing/2014/main" id="{924B5C82-FE0E-444A-9D17-BCD7728AF9AB}"/>
              </a:ext>
            </a:extLst>
          </p:cNvPr>
          <p:cNvPicPr>
            <a:picLocks noChangeAspect="1"/>
          </p:cNvPicPr>
          <p:nvPr/>
        </p:nvPicPr>
        <p:blipFill>
          <a:blip r:embed="rId12"/>
          <a:stretch>
            <a:fillRect/>
          </a:stretch>
        </p:blipFill>
        <p:spPr>
          <a:xfrm>
            <a:off x="2815814" y="4693681"/>
            <a:ext cx="2719732" cy="649322"/>
          </a:xfrm>
          <a:prstGeom prst="rect">
            <a:avLst/>
          </a:prstGeom>
        </p:spPr>
      </p:pic>
    </p:spTree>
    <p:extLst>
      <p:ext uri="{BB962C8B-B14F-4D97-AF65-F5344CB8AC3E}">
        <p14:creationId xmlns:p14="http://schemas.microsoft.com/office/powerpoint/2010/main" val="564243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4EBCECB-FAE6-4FE0-B9DD-11E167AD3604}"/>
              </a:ext>
            </a:extLst>
          </p:cNvPr>
          <p:cNvSpPr>
            <a:spLocks noGrp="1"/>
          </p:cNvSpPr>
          <p:nvPr>
            <p:ph type="body" sz="half" idx="10"/>
          </p:nvPr>
        </p:nvSpPr>
        <p:spPr>
          <a:xfrm>
            <a:off x="287363" y="223017"/>
            <a:ext cx="6227278" cy="1157194"/>
          </a:xfrm>
        </p:spPr>
        <p:txBody>
          <a:bodyPr/>
          <a:lstStyle/>
          <a:p>
            <a:r>
              <a:rPr lang="en-US" sz="3200" dirty="0"/>
              <a:t>Isentropic Processes</a:t>
            </a:r>
          </a:p>
        </p:txBody>
      </p:sp>
      <p:sp>
        <p:nvSpPr>
          <p:cNvPr id="10" name="TextBox 9">
            <a:extLst>
              <a:ext uri="{FF2B5EF4-FFF2-40B4-BE49-F238E27FC236}">
                <a16:creationId xmlns:a16="http://schemas.microsoft.com/office/drawing/2014/main" id="{A73EBFCD-BF99-4B61-BFC6-36C146F729D3}"/>
              </a:ext>
            </a:extLst>
          </p:cNvPr>
          <p:cNvSpPr txBox="1"/>
          <p:nvPr/>
        </p:nvSpPr>
        <p:spPr>
          <a:xfrm>
            <a:off x="132203" y="979349"/>
            <a:ext cx="1725976" cy="507831"/>
          </a:xfrm>
          <a:prstGeom prst="rect">
            <a:avLst/>
          </a:prstGeom>
          <a:noFill/>
        </p:spPr>
        <p:txBody>
          <a:bodyPr wrap="square">
            <a:spAutoFit/>
          </a:bodyPr>
          <a:lstStyle/>
          <a:p>
            <a:r>
              <a:rPr lang="en-US" dirty="0"/>
              <a:t>Assuming Constant Specific Heats</a:t>
            </a:r>
          </a:p>
        </p:txBody>
      </p:sp>
      <p:pic>
        <p:nvPicPr>
          <p:cNvPr id="3" name="Picture 2">
            <a:extLst>
              <a:ext uri="{FF2B5EF4-FFF2-40B4-BE49-F238E27FC236}">
                <a16:creationId xmlns:a16="http://schemas.microsoft.com/office/drawing/2014/main" id="{08F8B9BC-E33A-4022-8250-4665A994EC00}"/>
              </a:ext>
            </a:extLst>
          </p:cNvPr>
          <p:cNvPicPr>
            <a:picLocks noChangeAspect="1"/>
          </p:cNvPicPr>
          <p:nvPr/>
        </p:nvPicPr>
        <p:blipFill>
          <a:blip r:embed="rId2"/>
          <a:stretch>
            <a:fillRect/>
          </a:stretch>
        </p:blipFill>
        <p:spPr>
          <a:xfrm>
            <a:off x="4157462" y="700195"/>
            <a:ext cx="1908730" cy="1066137"/>
          </a:xfrm>
          <a:prstGeom prst="rect">
            <a:avLst/>
          </a:prstGeom>
        </p:spPr>
      </p:pic>
      <p:sp>
        <p:nvSpPr>
          <p:cNvPr id="19" name="TextBox 18">
            <a:extLst>
              <a:ext uri="{FF2B5EF4-FFF2-40B4-BE49-F238E27FC236}">
                <a16:creationId xmlns:a16="http://schemas.microsoft.com/office/drawing/2014/main" id="{8223A790-940A-4BC3-8DD4-A02751DEE6EC}"/>
              </a:ext>
            </a:extLst>
          </p:cNvPr>
          <p:cNvSpPr txBox="1"/>
          <p:nvPr/>
        </p:nvSpPr>
        <p:spPr>
          <a:xfrm>
            <a:off x="132203" y="2093471"/>
            <a:ext cx="2792776" cy="300082"/>
          </a:xfrm>
          <a:prstGeom prst="rect">
            <a:avLst/>
          </a:prstGeom>
          <a:noFill/>
        </p:spPr>
        <p:txBody>
          <a:bodyPr wrap="square">
            <a:spAutoFit/>
          </a:bodyPr>
          <a:lstStyle/>
          <a:p>
            <a:r>
              <a:rPr lang="en-US" dirty="0"/>
              <a:t>Introducing the ideal gas relations</a:t>
            </a:r>
          </a:p>
        </p:txBody>
      </p:sp>
      <p:pic>
        <p:nvPicPr>
          <p:cNvPr id="9" name="Picture 8">
            <a:extLst>
              <a:ext uri="{FF2B5EF4-FFF2-40B4-BE49-F238E27FC236}">
                <a16:creationId xmlns:a16="http://schemas.microsoft.com/office/drawing/2014/main" id="{56FCAC4F-D303-42BE-8958-BABCA44B7027}"/>
              </a:ext>
            </a:extLst>
          </p:cNvPr>
          <p:cNvPicPr>
            <a:picLocks noChangeAspect="1"/>
          </p:cNvPicPr>
          <p:nvPr/>
        </p:nvPicPr>
        <p:blipFill>
          <a:blip r:embed="rId3"/>
          <a:stretch>
            <a:fillRect/>
          </a:stretch>
        </p:blipFill>
        <p:spPr>
          <a:xfrm>
            <a:off x="3918333" y="1920289"/>
            <a:ext cx="2413383" cy="637073"/>
          </a:xfrm>
          <a:prstGeom prst="rect">
            <a:avLst/>
          </a:prstGeom>
        </p:spPr>
      </p:pic>
      <p:pic>
        <p:nvPicPr>
          <p:cNvPr id="13" name="Picture 12">
            <a:extLst>
              <a:ext uri="{FF2B5EF4-FFF2-40B4-BE49-F238E27FC236}">
                <a16:creationId xmlns:a16="http://schemas.microsoft.com/office/drawing/2014/main" id="{373379BE-0BD3-4CD5-B3EB-56BD44FF7148}"/>
              </a:ext>
            </a:extLst>
          </p:cNvPr>
          <p:cNvPicPr>
            <a:picLocks noChangeAspect="1"/>
          </p:cNvPicPr>
          <p:nvPr/>
        </p:nvPicPr>
        <p:blipFill>
          <a:blip r:embed="rId4"/>
          <a:stretch>
            <a:fillRect/>
          </a:stretch>
        </p:blipFill>
        <p:spPr>
          <a:xfrm>
            <a:off x="3591499" y="2627298"/>
            <a:ext cx="3352800" cy="1246020"/>
          </a:xfrm>
          <a:prstGeom prst="rect">
            <a:avLst/>
          </a:prstGeom>
        </p:spPr>
      </p:pic>
      <p:pic>
        <p:nvPicPr>
          <p:cNvPr id="17" name="Picture 16">
            <a:extLst>
              <a:ext uri="{FF2B5EF4-FFF2-40B4-BE49-F238E27FC236}">
                <a16:creationId xmlns:a16="http://schemas.microsoft.com/office/drawing/2014/main" id="{437BE556-FE3C-46EB-9006-13D2CCE4BF15}"/>
              </a:ext>
            </a:extLst>
          </p:cNvPr>
          <p:cNvPicPr>
            <a:picLocks noChangeAspect="1"/>
          </p:cNvPicPr>
          <p:nvPr/>
        </p:nvPicPr>
        <p:blipFill>
          <a:blip r:embed="rId5"/>
          <a:stretch>
            <a:fillRect/>
          </a:stretch>
        </p:blipFill>
        <p:spPr>
          <a:xfrm>
            <a:off x="3591500" y="4013296"/>
            <a:ext cx="3352800" cy="796045"/>
          </a:xfrm>
          <a:prstGeom prst="rect">
            <a:avLst/>
          </a:prstGeom>
        </p:spPr>
      </p:pic>
    </p:spTree>
    <p:extLst>
      <p:ext uri="{BB962C8B-B14F-4D97-AF65-F5344CB8AC3E}">
        <p14:creationId xmlns:p14="http://schemas.microsoft.com/office/powerpoint/2010/main" val="342023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B39DBA-B41A-4B18-9CA1-8F280EA7655B}"/>
              </a:ext>
            </a:extLst>
          </p:cNvPr>
          <p:cNvPicPr>
            <a:picLocks noChangeAspect="1"/>
          </p:cNvPicPr>
          <p:nvPr/>
        </p:nvPicPr>
        <p:blipFill>
          <a:blip r:embed="rId2"/>
          <a:stretch>
            <a:fillRect/>
          </a:stretch>
        </p:blipFill>
        <p:spPr>
          <a:xfrm>
            <a:off x="0" y="0"/>
            <a:ext cx="4572000" cy="1401242"/>
          </a:xfrm>
          <a:prstGeom prst="rect">
            <a:avLst/>
          </a:prstGeom>
        </p:spPr>
      </p:pic>
      <p:pic>
        <p:nvPicPr>
          <p:cNvPr id="8" name="Picture 7">
            <a:extLst>
              <a:ext uri="{FF2B5EF4-FFF2-40B4-BE49-F238E27FC236}">
                <a16:creationId xmlns:a16="http://schemas.microsoft.com/office/drawing/2014/main" id="{D95788AB-C678-4456-AF83-8B937C725771}"/>
              </a:ext>
            </a:extLst>
          </p:cNvPr>
          <p:cNvPicPr>
            <a:picLocks noChangeAspect="1"/>
          </p:cNvPicPr>
          <p:nvPr/>
        </p:nvPicPr>
        <p:blipFill>
          <a:blip r:embed="rId3"/>
          <a:stretch>
            <a:fillRect/>
          </a:stretch>
        </p:blipFill>
        <p:spPr>
          <a:xfrm>
            <a:off x="1" y="1401243"/>
            <a:ext cx="4572000" cy="3047398"/>
          </a:xfrm>
          <a:prstGeom prst="rect">
            <a:avLst/>
          </a:prstGeom>
        </p:spPr>
      </p:pic>
      <p:pic>
        <p:nvPicPr>
          <p:cNvPr id="10" name="Picture 9">
            <a:extLst>
              <a:ext uri="{FF2B5EF4-FFF2-40B4-BE49-F238E27FC236}">
                <a16:creationId xmlns:a16="http://schemas.microsoft.com/office/drawing/2014/main" id="{526A2094-1388-44B5-BEE3-79C173780698}"/>
              </a:ext>
            </a:extLst>
          </p:cNvPr>
          <p:cNvPicPr>
            <a:picLocks noChangeAspect="1"/>
          </p:cNvPicPr>
          <p:nvPr/>
        </p:nvPicPr>
        <p:blipFill>
          <a:blip r:embed="rId4"/>
          <a:stretch>
            <a:fillRect/>
          </a:stretch>
        </p:blipFill>
        <p:spPr>
          <a:xfrm>
            <a:off x="4572001" y="117513"/>
            <a:ext cx="4576233" cy="2959865"/>
          </a:xfrm>
          <a:prstGeom prst="rect">
            <a:avLst/>
          </a:prstGeom>
        </p:spPr>
      </p:pic>
    </p:spTree>
    <p:extLst>
      <p:ext uri="{BB962C8B-B14F-4D97-AF65-F5344CB8AC3E}">
        <p14:creationId xmlns:p14="http://schemas.microsoft.com/office/powerpoint/2010/main" val="1829402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6DC35F2-D3FB-43E0-B619-6DB85798DF5F}"/>
              </a:ext>
            </a:extLst>
          </p:cNvPr>
          <p:cNvSpPr>
            <a:spLocks noGrp="1"/>
          </p:cNvSpPr>
          <p:nvPr>
            <p:ph type="body" sz="half" idx="10"/>
          </p:nvPr>
        </p:nvSpPr>
        <p:spPr>
          <a:xfrm>
            <a:off x="287363" y="223017"/>
            <a:ext cx="7468512" cy="1157194"/>
          </a:xfrm>
        </p:spPr>
        <p:txBody>
          <a:bodyPr/>
          <a:lstStyle/>
          <a:p>
            <a:r>
              <a:rPr lang="en-US" sz="3200" dirty="0"/>
              <a:t>Isentropic Turbine Efficiency</a:t>
            </a:r>
          </a:p>
        </p:txBody>
      </p:sp>
      <p:sp>
        <p:nvSpPr>
          <p:cNvPr id="6" name="TextBox 5">
            <a:extLst>
              <a:ext uri="{FF2B5EF4-FFF2-40B4-BE49-F238E27FC236}">
                <a16:creationId xmlns:a16="http://schemas.microsoft.com/office/drawing/2014/main" id="{621F0F01-06DF-49D0-A560-E9B6DFAF6CB1}"/>
              </a:ext>
            </a:extLst>
          </p:cNvPr>
          <p:cNvSpPr txBox="1"/>
          <p:nvPr/>
        </p:nvSpPr>
        <p:spPr>
          <a:xfrm>
            <a:off x="287363" y="882393"/>
            <a:ext cx="3829273" cy="923330"/>
          </a:xfrm>
          <a:prstGeom prst="rect">
            <a:avLst/>
          </a:prstGeom>
          <a:noFill/>
        </p:spPr>
        <p:txBody>
          <a:bodyPr wrap="square">
            <a:spAutoFit/>
          </a:bodyPr>
          <a:lstStyle/>
          <a:p>
            <a:r>
              <a:rPr lang="en-US" dirty="0"/>
              <a:t>With these assumptions, the mass and energy rate balances reduce, at steady state, to give the work developed per unit of mass flowing through the turbine</a:t>
            </a:r>
          </a:p>
        </p:txBody>
      </p:sp>
      <p:pic>
        <p:nvPicPr>
          <p:cNvPr id="8" name="Picture 7">
            <a:extLst>
              <a:ext uri="{FF2B5EF4-FFF2-40B4-BE49-F238E27FC236}">
                <a16:creationId xmlns:a16="http://schemas.microsoft.com/office/drawing/2014/main" id="{CF1E6418-BC67-4A1D-8E90-4A9B554A75C6}"/>
              </a:ext>
            </a:extLst>
          </p:cNvPr>
          <p:cNvPicPr>
            <a:picLocks noChangeAspect="1"/>
          </p:cNvPicPr>
          <p:nvPr/>
        </p:nvPicPr>
        <p:blipFill>
          <a:blip r:embed="rId2"/>
          <a:stretch>
            <a:fillRect/>
          </a:stretch>
        </p:blipFill>
        <p:spPr>
          <a:xfrm>
            <a:off x="6579308" y="1066180"/>
            <a:ext cx="1264702" cy="555756"/>
          </a:xfrm>
          <a:prstGeom prst="rect">
            <a:avLst/>
          </a:prstGeom>
        </p:spPr>
      </p:pic>
      <p:sp>
        <p:nvSpPr>
          <p:cNvPr id="10" name="TextBox 9">
            <a:extLst>
              <a:ext uri="{FF2B5EF4-FFF2-40B4-BE49-F238E27FC236}">
                <a16:creationId xmlns:a16="http://schemas.microsoft.com/office/drawing/2014/main" id="{D42D16FD-B61A-4188-B838-793E29A6522C}"/>
              </a:ext>
            </a:extLst>
          </p:cNvPr>
          <p:cNvSpPr txBox="1"/>
          <p:nvPr/>
        </p:nvSpPr>
        <p:spPr>
          <a:xfrm>
            <a:off x="287362" y="2141919"/>
            <a:ext cx="3829273" cy="507831"/>
          </a:xfrm>
          <a:prstGeom prst="rect">
            <a:avLst/>
          </a:prstGeom>
          <a:noFill/>
        </p:spPr>
        <p:txBody>
          <a:bodyPr wrap="square">
            <a:spAutoFit/>
          </a:bodyPr>
          <a:lstStyle/>
          <a:p>
            <a:r>
              <a:rPr lang="en-US" dirty="0"/>
              <a:t>Since there is no heat transfer, the allowed exit states are constrained by</a:t>
            </a:r>
          </a:p>
        </p:txBody>
      </p:sp>
      <p:pic>
        <p:nvPicPr>
          <p:cNvPr id="12" name="Picture 11">
            <a:extLst>
              <a:ext uri="{FF2B5EF4-FFF2-40B4-BE49-F238E27FC236}">
                <a16:creationId xmlns:a16="http://schemas.microsoft.com/office/drawing/2014/main" id="{B6E1C451-D0DC-483E-9F8C-098BFE8F2A33}"/>
              </a:ext>
            </a:extLst>
          </p:cNvPr>
          <p:cNvPicPr>
            <a:picLocks noChangeAspect="1"/>
          </p:cNvPicPr>
          <p:nvPr/>
        </p:nvPicPr>
        <p:blipFill>
          <a:blip r:embed="rId3"/>
          <a:stretch>
            <a:fillRect/>
          </a:stretch>
        </p:blipFill>
        <p:spPr>
          <a:xfrm>
            <a:off x="6579308" y="1961018"/>
            <a:ext cx="1651727" cy="582962"/>
          </a:xfrm>
          <a:prstGeom prst="rect">
            <a:avLst/>
          </a:prstGeom>
        </p:spPr>
      </p:pic>
      <p:pic>
        <p:nvPicPr>
          <p:cNvPr id="14" name="Picture 13">
            <a:extLst>
              <a:ext uri="{FF2B5EF4-FFF2-40B4-BE49-F238E27FC236}">
                <a16:creationId xmlns:a16="http://schemas.microsoft.com/office/drawing/2014/main" id="{04A41745-5DE1-4EB8-8010-ED5154A77A3F}"/>
              </a:ext>
            </a:extLst>
          </p:cNvPr>
          <p:cNvPicPr>
            <a:picLocks noChangeAspect="1"/>
          </p:cNvPicPr>
          <p:nvPr/>
        </p:nvPicPr>
        <p:blipFill>
          <a:blip r:embed="rId4"/>
          <a:stretch>
            <a:fillRect/>
          </a:stretch>
        </p:blipFill>
        <p:spPr>
          <a:xfrm>
            <a:off x="6178224" y="5198639"/>
            <a:ext cx="2453893" cy="409972"/>
          </a:xfrm>
          <a:prstGeom prst="rect">
            <a:avLst/>
          </a:prstGeom>
        </p:spPr>
      </p:pic>
      <p:pic>
        <p:nvPicPr>
          <p:cNvPr id="16" name="Picture 15">
            <a:extLst>
              <a:ext uri="{FF2B5EF4-FFF2-40B4-BE49-F238E27FC236}">
                <a16:creationId xmlns:a16="http://schemas.microsoft.com/office/drawing/2014/main" id="{33351E9B-E875-4326-8608-362D43FFCE68}"/>
              </a:ext>
            </a:extLst>
          </p:cNvPr>
          <p:cNvPicPr>
            <a:picLocks noChangeAspect="1"/>
          </p:cNvPicPr>
          <p:nvPr/>
        </p:nvPicPr>
        <p:blipFill>
          <a:blip r:embed="rId5"/>
          <a:stretch>
            <a:fillRect/>
          </a:stretch>
        </p:blipFill>
        <p:spPr>
          <a:xfrm>
            <a:off x="6010599" y="2522970"/>
            <a:ext cx="2713095" cy="2604571"/>
          </a:xfrm>
          <a:prstGeom prst="rect">
            <a:avLst/>
          </a:prstGeom>
        </p:spPr>
      </p:pic>
      <p:sp>
        <p:nvSpPr>
          <p:cNvPr id="18" name="TextBox 17">
            <a:extLst>
              <a:ext uri="{FF2B5EF4-FFF2-40B4-BE49-F238E27FC236}">
                <a16:creationId xmlns:a16="http://schemas.microsoft.com/office/drawing/2014/main" id="{54F21729-BB09-44C3-920B-61068D392C05}"/>
              </a:ext>
            </a:extLst>
          </p:cNvPr>
          <p:cNvSpPr txBox="1"/>
          <p:nvPr/>
        </p:nvSpPr>
        <p:spPr>
          <a:xfrm>
            <a:off x="287362" y="2822412"/>
            <a:ext cx="3829274" cy="715581"/>
          </a:xfrm>
          <a:prstGeom prst="rect">
            <a:avLst/>
          </a:prstGeom>
          <a:noFill/>
        </p:spPr>
        <p:txBody>
          <a:bodyPr wrap="square">
            <a:spAutoFit/>
          </a:bodyPr>
          <a:lstStyle/>
          <a:p>
            <a:r>
              <a:rPr lang="en-US" dirty="0"/>
              <a:t>Therefore, the smallest allowed value for h2 corresponds to state 2s, and the maximum value for the turbine work is</a:t>
            </a:r>
          </a:p>
        </p:txBody>
      </p:sp>
      <p:pic>
        <p:nvPicPr>
          <p:cNvPr id="20" name="Picture 19">
            <a:extLst>
              <a:ext uri="{FF2B5EF4-FFF2-40B4-BE49-F238E27FC236}">
                <a16:creationId xmlns:a16="http://schemas.microsoft.com/office/drawing/2014/main" id="{F3B40644-70F0-44D4-BDDC-15C501ACF347}"/>
              </a:ext>
            </a:extLst>
          </p:cNvPr>
          <p:cNvPicPr>
            <a:picLocks noChangeAspect="1"/>
          </p:cNvPicPr>
          <p:nvPr/>
        </p:nvPicPr>
        <p:blipFill>
          <a:blip r:embed="rId6"/>
          <a:stretch>
            <a:fillRect/>
          </a:stretch>
        </p:blipFill>
        <p:spPr>
          <a:xfrm>
            <a:off x="4317637" y="2889269"/>
            <a:ext cx="1543337" cy="571606"/>
          </a:xfrm>
          <a:prstGeom prst="rect">
            <a:avLst/>
          </a:prstGeom>
        </p:spPr>
      </p:pic>
      <p:sp>
        <p:nvSpPr>
          <p:cNvPr id="22" name="TextBox 21">
            <a:extLst>
              <a:ext uri="{FF2B5EF4-FFF2-40B4-BE49-F238E27FC236}">
                <a16:creationId xmlns:a16="http://schemas.microsoft.com/office/drawing/2014/main" id="{F7D57B04-F388-4DBB-B1AB-8A0D360F82B2}"/>
              </a:ext>
            </a:extLst>
          </p:cNvPr>
          <p:cNvSpPr txBox="1"/>
          <p:nvPr/>
        </p:nvSpPr>
        <p:spPr>
          <a:xfrm>
            <a:off x="123020" y="3825255"/>
            <a:ext cx="3993615" cy="923330"/>
          </a:xfrm>
          <a:prstGeom prst="rect">
            <a:avLst/>
          </a:prstGeom>
          <a:noFill/>
        </p:spPr>
        <p:txBody>
          <a:bodyPr wrap="square">
            <a:spAutoFit/>
          </a:bodyPr>
          <a:lstStyle/>
          <a:p>
            <a:r>
              <a:rPr lang="en-US" dirty="0"/>
              <a:t>In an actual expansion through the turbine h2 . h2s, and thus less work than the maximum would be developed. This difference can be gauged by the isentropic turbine efficiency defined by</a:t>
            </a:r>
          </a:p>
        </p:txBody>
      </p:sp>
      <p:pic>
        <p:nvPicPr>
          <p:cNvPr id="24" name="Picture 23">
            <a:extLst>
              <a:ext uri="{FF2B5EF4-FFF2-40B4-BE49-F238E27FC236}">
                <a16:creationId xmlns:a16="http://schemas.microsoft.com/office/drawing/2014/main" id="{9B7F3907-7F2A-4FDF-9EA7-A6911A93E850}"/>
              </a:ext>
            </a:extLst>
          </p:cNvPr>
          <p:cNvPicPr>
            <a:picLocks noChangeAspect="1"/>
          </p:cNvPicPr>
          <p:nvPr/>
        </p:nvPicPr>
        <p:blipFill>
          <a:blip r:embed="rId7"/>
          <a:stretch>
            <a:fillRect/>
          </a:stretch>
        </p:blipFill>
        <p:spPr>
          <a:xfrm>
            <a:off x="4116635" y="3943843"/>
            <a:ext cx="2012823" cy="683482"/>
          </a:xfrm>
          <a:prstGeom prst="rect">
            <a:avLst/>
          </a:prstGeom>
        </p:spPr>
      </p:pic>
    </p:spTree>
    <p:extLst>
      <p:ext uri="{BB962C8B-B14F-4D97-AF65-F5344CB8AC3E}">
        <p14:creationId xmlns:p14="http://schemas.microsoft.com/office/powerpoint/2010/main" val="1339377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F950BF-92AA-4FC9-8844-B780B5FC796E}"/>
              </a:ext>
            </a:extLst>
          </p:cNvPr>
          <p:cNvPicPr>
            <a:picLocks noChangeAspect="1"/>
          </p:cNvPicPr>
          <p:nvPr/>
        </p:nvPicPr>
        <p:blipFill>
          <a:blip r:embed="rId2"/>
          <a:stretch>
            <a:fillRect/>
          </a:stretch>
        </p:blipFill>
        <p:spPr>
          <a:xfrm>
            <a:off x="1" y="58757"/>
            <a:ext cx="4572000" cy="3388961"/>
          </a:xfrm>
          <a:prstGeom prst="rect">
            <a:avLst/>
          </a:prstGeom>
        </p:spPr>
      </p:pic>
      <p:pic>
        <p:nvPicPr>
          <p:cNvPr id="8" name="Picture 7">
            <a:extLst>
              <a:ext uri="{FF2B5EF4-FFF2-40B4-BE49-F238E27FC236}">
                <a16:creationId xmlns:a16="http://schemas.microsoft.com/office/drawing/2014/main" id="{9DB16244-6683-4582-9EB9-D953060BED55}"/>
              </a:ext>
            </a:extLst>
          </p:cNvPr>
          <p:cNvPicPr>
            <a:picLocks noChangeAspect="1"/>
          </p:cNvPicPr>
          <p:nvPr/>
        </p:nvPicPr>
        <p:blipFill>
          <a:blip r:embed="rId3"/>
          <a:stretch>
            <a:fillRect/>
          </a:stretch>
        </p:blipFill>
        <p:spPr>
          <a:xfrm>
            <a:off x="4572001" y="92266"/>
            <a:ext cx="4571999" cy="2560234"/>
          </a:xfrm>
          <a:prstGeom prst="rect">
            <a:avLst/>
          </a:prstGeom>
        </p:spPr>
      </p:pic>
    </p:spTree>
    <p:extLst>
      <p:ext uri="{BB962C8B-B14F-4D97-AF65-F5344CB8AC3E}">
        <p14:creationId xmlns:p14="http://schemas.microsoft.com/office/powerpoint/2010/main" val="2418803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E921E-46AF-41D0-B239-27A4FDF3FFC5}"/>
              </a:ext>
            </a:extLst>
          </p:cNvPr>
          <p:cNvPicPr>
            <a:picLocks noChangeAspect="1"/>
          </p:cNvPicPr>
          <p:nvPr/>
        </p:nvPicPr>
        <p:blipFill>
          <a:blip r:embed="rId2"/>
          <a:stretch>
            <a:fillRect/>
          </a:stretch>
        </p:blipFill>
        <p:spPr>
          <a:xfrm>
            <a:off x="1" y="0"/>
            <a:ext cx="4572000" cy="3119819"/>
          </a:xfrm>
          <a:prstGeom prst="rect">
            <a:avLst/>
          </a:prstGeom>
        </p:spPr>
      </p:pic>
      <p:pic>
        <p:nvPicPr>
          <p:cNvPr id="8" name="Picture 7">
            <a:extLst>
              <a:ext uri="{FF2B5EF4-FFF2-40B4-BE49-F238E27FC236}">
                <a16:creationId xmlns:a16="http://schemas.microsoft.com/office/drawing/2014/main" id="{4E02E01B-8BC4-40B9-9F27-04BE5967B50B}"/>
              </a:ext>
            </a:extLst>
          </p:cNvPr>
          <p:cNvPicPr>
            <a:picLocks noChangeAspect="1"/>
          </p:cNvPicPr>
          <p:nvPr/>
        </p:nvPicPr>
        <p:blipFill>
          <a:blip r:embed="rId3"/>
          <a:stretch>
            <a:fillRect/>
          </a:stretch>
        </p:blipFill>
        <p:spPr>
          <a:xfrm>
            <a:off x="4572000" y="73446"/>
            <a:ext cx="4560574" cy="4041354"/>
          </a:xfrm>
          <a:prstGeom prst="rect">
            <a:avLst/>
          </a:prstGeom>
        </p:spPr>
      </p:pic>
    </p:spTree>
    <p:extLst>
      <p:ext uri="{BB962C8B-B14F-4D97-AF65-F5344CB8AC3E}">
        <p14:creationId xmlns:p14="http://schemas.microsoft.com/office/powerpoint/2010/main" val="3052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D8E1AD-5F92-47AB-B9FA-E777D375B61F}"/>
              </a:ext>
            </a:extLst>
          </p:cNvPr>
          <p:cNvSpPr>
            <a:spLocks noGrp="1"/>
          </p:cNvSpPr>
          <p:nvPr>
            <p:ph type="body" sz="half" idx="10"/>
          </p:nvPr>
        </p:nvSpPr>
        <p:spPr>
          <a:xfrm>
            <a:off x="287363" y="223017"/>
            <a:ext cx="7320145" cy="1157194"/>
          </a:xfrm>
        </p:spPr>
        <p:txBody>
          <a:bodyPr/>
          <a:lstStyle/>
          <a:p>
            <a:r>
              <a:rPr lang="en-US" sz="3200" dirty="0"/>
              <a:t> Isentropic Nozzle Efficiency</a:t>
            </a:r>
          </a:p>
        </p:txBody>
      </p:sp>
      <p:sp>
        <p:nvSpPr>
          <p:cNvPr id="6" name="TextBox 5">
            <a:extLst>
              <a:ext uri="{FF2B5EF4-FFF2-40B4-BE49-F238E27FC236}">
                <a16:creationId xmlns:a16="http://schemas.microsoft.com/office/drawing/2014/main" id="{A3CABBC2-2401-4751-8A6B-DC1FBB167AF6}"/>
              </a:ext>
            </a:extLst>
          </p:cNvPr>
          <p:cNvSpPr txBox="1"/>
          <p:nvPr/>
        </p:nvSpPr>
        <p:spPr>
          <a:xfrm>
            <a:off x="159946" y="1269939"/>
            <a:ext cx="1826251" cy="507831"/>
          </a:xfrm>
          <a:prstGeom prst="rect">
            <a:avLst/>
          </a:prstGeom>
          <a:noFill/>
        </p:spPr>
        <p:txBody>
          <a:bodyPr wrap="square">
            <a:spAutoFit/>
          </a:bodyPr>
          <a:lstStyle/>
          <a:p>
            <a:r>
              <a:rPr lang="en-US" dirty="0"/>
              <a:t>isentropic nozzle efficiency</a:t>
            </a:r>
          </a:p>
        </p:txBody>
      </p:sp>
      <p:sp>
        <p:nvSpPr>
          <p:cNvPr id="8" name="TextBox 7">
            <a:extLst>
              <a:ext uri="{FF2B5EF4-FFF2-40B4-BE49-F238E27FC236}">
                <a16:creationId xmlns:a16="http://schemas.microsoft.com/office/drawing/2014/main" id="{CB0C05D3-3C47-4281-B5F9-06C951C87295}"/>
              </a:ext>
            </a:extLst>
          </p:cNvPr>
          <p:cNvSpPr txBox="1"/>
          <p:nvPr/>
        </p:nvSpPr>
        <p:spPr>
          <a:xfrm>
            <a:off x="2533339" y="750566"/>
            <a:ext cx="6323298" cy="1338828"/>
          </a:xfrm>
          <a:prstGeom prst="rect">
            <a:avLst/>
          </a:prstGeom>
          <a:noFill/>
        </p:spPr>
        <p:txBody>
          <a:bodyPr wrap="square">
            <a:spAutoFit/>
          </a:bodyPr>
          <a:lstStyle/>
          <a:p>
            <a:r>
              <a:rPr lang="en-US" dirty="0"/>
              <a:t>A similar approach to that for turbines can be used to introduce the isentropic efficiency of nozzles operating at steady state. The isentropic nozzle efficiency is defined as the ratio of the actual specific kinetic energy of the gas leaving the nozzle, V222, to the kinetic energy at the exit that would be achieved in an isentropic expansion between the same inlet state and the same exit pressure, 1V2222s . That is,</a:t>
            </a:r>
          </a:p>
        </p:txBody>
      </p:sp>
      <p:pic>
        <p:nvPicPr>
          <p:cNvPr id="10" name="Picture 9">
            <a:extLst>
              <a:ext uri="{FF2B5EF4-FFF2-40B4-BE49-F238E27FC236}">
                <a16:creationId xmlns:a16="http://schemas.microsoft.com/office/drawing/2014/main" id="{26F9C103-E611-4143-AB99-AA49815BECD4}"/>
              </a:ext>
            </a:extLst>
          </p:cNvPr>
          <p:cNvPicPr>
            <a:picLocks noChangeAspect="1"/>
          </p:cNvPicPr>
          <p:nvPr/>
        </p:nvPicPr>
        <p:blipFill>
          <a:blip r:embed="rId2"/>
          <a:stretch>
            <a:fillRect/>
          </a:stretch>
        </p:blipFill>
        <p:spPr>
          <a:xfrm>
            <a:off x="5079948" y="2089394"/>
            <a:ext cx="1313357" cy="485637"/>
          </a:xfrm>
          <a:prstGeom prst="rect">
            <a:avLst/>
          </a:prstGeom>
        </p:spPr>
      </p:pic>
      <p:sp>
        <p:nvSpPr>
          <p:cNvPr id="12" name="TextBox 11">
            <a:extLst>
              <a:ext uri="{FF2B5EF4-FFF2-40B4-BE49-F238E27FC236}">
                <a16:creationId xmlns:a16="http://schemas.microsoft.com/office/drawing/2014/main" id="{FCFE1D78-930B-4F77-B5A9-7EBA29521398}"/>
              </a:ext>
            </a:extLst>
          </p:cNvPr>
          <p:cNvSpPr txBox="1"/>
          <p:nvPr/>
        </p:nvSpPr>
        <p:spPr>
          <a:xfrm>
            <a:off x="2533339" y="3009699"/>
            <a:ext cx="6323298" cy="507831"/>
          </a:xfrm>
          <a:prstGeom prst="rect">
            <a:avLst/>
          </a:prstGeom>
          <a:noFill/>
        </p:spPr>
        <p:txBody>
          <a:bodyPr wrap="square">
            <a:spAutoFit/>
          </a:bodyPr>
          <a:lstStyle/>
          <a:p>
            <a:r>
              <a:rPr lang="en-US" dirty="0"/>
              <a:t>Nozzle efficiencies of 95% or more are common, indicating that well-designed nozzles are nearly free of internal </a:t>
            </a:r>
            <a:r>
              <a:rPr lang="en-US" dirty="0" err="1"/>
              <a:t>irreversibilities</a:t>
            </a:r>
            <a:r>
              <a:rPr lang="en-US" dirty="0"/>
              <a:t>.</a:t>
            </a:r>
          </a:p>
        </p:txBody>
      </p:sp>
    </p:spTree>
    <p:extLst>
      <p:ext uri="{BB962C8B-B14F-4D97-AF65-F5344CB8AC3E}">
        <p14:creationId xmlns:p14="http://schemas.microsoft.com/office/powerpoint/2010/main" val="369786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368119"/>
            <a:ext cx="2574744" cy="584775"/>
          </a:xfrm>
          <a:prstGeom prst="rect">
            <a:avLst/>
          </a:prstGeom>
        </p:spPr>
        <p:txBody>
          <a:bodyPr wrap="none">
            <a:spAutoFit/>
          </a:bodyPr>
          <a:lstStyle/>
          <a:p>
            <a:r>
              <a:rPr lang="fi-FI" sz="3200" b="1" dirty="0" err="1"/>
              <a:t>Background</a:t>
            </a:r>
            <a:endParaRPr lang="fi-FI" sz="3200" b="1" dirty="0"/>
          </a:p>
        </p:txBody>
      </p:sp>
      <p:sp>
        <p:nvSpPr>
          <p:cNvPr id="9" name="Rectangle 8">
            <a:extLst>
              <a:ext uri="{FF2B5EF4-FFF2-40B4-BE49-F238E27FC236}">
                <a16:creationId xmlns:a16="http://schemas.microsoft.com/office/drawing/2014/main" id="{EF5AE39C-1812-44C7-96D3-B9B4A52418FF}"/>
              </a:ext>
            </a:extLst>
          </p:cNvPr>
          <p:cNvSpPr/>
          <p:nvPr/>
        </p:nvSpPr>
        <p:spPr>
          <a:xfrm>
            <a:off x="157322" y="1054350"/>
            <a:ext cx="5685289" cy="2169825"/>
          </a:xfrm>
          <a:prstGeom prst="rect">
            <a:avLst/>
          </a:prstGeom>
        </p:spPr>
        <p:txBody>
          <a:bodyPr wrap="square">
            <a:spAutoFit/>
          </a:bodyPr>
          <a:lstStyle/>
          <a:p>
            <a:pPr marL="285750" indent="-285750" algn="just">
              <a:buFont typeface="Arial" panose="020B0604020202020204" pitchFamily="34" charset="0"/>
              <a:buChar char="•"/>
            </a:pPr>
            <a:r>
              <a:rPr lang="en-US" b="1" dirty="0"/>
              <a:t>Entropy</a:t>
            </a:r>
            <a:r>
              <a:rPr lang="en-US" dirty="0"/>
              <a:t> is a scientific concept, as well as a measurable physical property that is most commonly associated with a state of disorder, randomness, or uncertainty. The term and the concept are used in diverse fields, from </a:t>
            </a:r>
            <a:r>
              <a:rPr lang="en-US" dirty="0">
                <a:hlinkClick r:id="rId3" tooltip="Classical thermodynamics"/>
              </a:rPr>
              <a:t>classical thermodynamics</a:t>
            </a:r>
            <a:r>
              <a:rPr lang="en-US" dirty="0"/>
              <a:t>, where it was first recognized, to the microscopic description of nature in </a:t>
            </a:r>
            <a:r>
              <a:rPr lang="en-US" dirty="0">
                <a:hlinkClick r:id="rId4" tooltip="Statistical physics"/>
              </a:rPr>
              <a:t>statistical physics</a:t>
            </a:r>
            <a:r>
              <a:rPr lang="en-US" dirty="0"/>
              <a:t>, and to the principles of information theory. It has found far-ranging applications in chemistry and physics, biological systems and their relation to life, cosmology, economics, sociology, weather science and climate change, and </a:t>
            </a:r>
            <a:r>
              <a:rPr lang="en-US" dirty="0">
                <a:hlinkClick r:id="rId5" tooltip="Information system"/>
              </a:rPr>
              <a:t>information systems</a:t>
            </a:r>
            <a:r>
              <a:rPr lang="en-US" dirty="0"/>
              <a:t> and the transmission of information in telecommunication. </a:t>
            </a:r>
            <a:endParaRPr lang="fi-FI" dirty="0"/>
          </a:p>
        </p:txBody>
      </p:sp>
      <p:pic>
        <p:nvPicPr>
          <p:cNvPr id="3" name="Picture 2" descr="A picture containing text, wall, person, person&#10;&#10;Description automatically generated">
            <a:extLst>
              <a:ext uri="{FF2B5EF4-FFF2-40B4-BE49-F238E27FC236}">
                <a16:creationId xmlns:a16="http://schemas.microsoft.com/office/drawing/2014/main" id="{B20164C5-9830-4C5D-8558-F4015C054EF1}"/>
              </a:ext>
            </a:extLst>
          </p:cNvPr>
          <p:cNvPicPr>
            <a:picLocks noChangeAspect="1"/>
          </p:cNvPicPr>
          <p:nvPr/>
        </p:nvPicPr>
        <p:blipFill>
          <a:blip r:embed="rId6"/>
          <a:stretch>
            <a:fillRect/>
          </a:stretch>
        </p:blipFill>
        <p:spPr>
          <a:xfrm>
            <a:off x="6005474" y="1054350"/>
            <a:ext cx="2237912" cy="2652943"/>
          </a:xfrm>
          <a:prstGeom prst="rect">
            <a:avLst/>
          </a:prstGeom>
        </p:spPr>
      </p:pic>
      <p:sp>
        <p:nvSpPr>
          <p:cNvPr id="4" name="Rectangle 3">
            <a:extLst>
              <a:ext uri="{FF2B5EF4-FFF2-40B4-BE49-F238E27FC236}">
                <a16:creationId xmlns:a16="http://schemas.microsoft.com/office/drawing/2014/main" id="{E11141C5-86A6-4142-BBA3-075939CAB227}"/>
              </a:ext>
            </a:extLst>
          </p:cNvPr>
          <p:cNvSpPr/>
          <p:nvPr/>
        </p:nvSpPr>
        <p:spPr>
          <a:xfrm>
            <a:off x="6187134" y="3775303"/>
            <a:ext cx="2304380" cy="715581"/>
          </a:xfrm>
          <a:prstGeom prst="rect">
            <a:avLst/>
          </a:prstGeom>
        </p:spPr>
        <p:txBody>
          <a:bodyPr wrap="square">
            <a:spAutoFit/>
          </a:bodyPr>
          <a:lstStyle/>
          <a:p>
            <a:r>
              <a:rPr lang="en-US" dirty="0">
                <a:hlinkClick r:id="rId7" tooltip="Rudolf Clausius"/>
              </a:rPr>
              <a:t>Rudolf Clausius</a:t>
            </a:r>
            <a:r>
              <a:rPr lang="en-US" dirty="0"/>
              <a:t> (1822–1888), originator of the concept of entropy</a:t>
            </a:r>
            <a:endParaRPr lang="fi-FI" dirty="0"/>
          </a:p>
        </p:txBody>
      </p:sp>
      <p:sp>
        <p:nvSpPr>
          <p:cNvPr id="6" name="Rectangle 5">
            <a:extLst>
              <a:ext uri="{FF2B5EF4-FFF2-40B4-BE49-F238E27FC236}">
                <a16:creationId xmlns:a16="http://schemas.microsoft.com/office/drawing/2014/main" id="{E6D9AD2A-9581-4A3E-BF62-DCFDB5F2739D}"/>
              </a:ext>
            </a:extLst>
          </p:cNvPr>
          <p:cNvSpPr/>
          <p:nvPr/>
        </p:nvSpPr>
        <p:spPr>
          <a:xfrm>
            <a:off x="158255" y="3266432"/>
            <a:ext cx="5684356" cy="715581"/>
          </a:xfrm>
          <a:prstGeom prst="rect">
            <a:avLst/>
          </a:prstGeom>
        </p:spPr>
        <p:txBody>
          <a:bodyPr wrap="square">
            <a:spAutoFit/>
          </a:bodyPr>
          <a:lstStyle/>
          <a:p>
            <a:pPr marL="285750" indent="-285750">
              <a:buFont typeface="Arial" panose="020B0604020202020204" pitchFamily="34" charset="0"/>
              <a:buChar char="•"/>
            </a:pPr>
            <a:r>
              <a:rPr lang="en-US" dirty="0"/>
              <a:t>Clausius realized in 1865 that he had discovered a new thermodynamic property, and he chose to name this property entropy. It is designated S and is defined as</a:t>
            </a:r>
            <a:endParaRPr lang="fi-FI" dirty="0"/>
          </a:p>
        </p:txBody>
      </p:sp>
      <p:pic>
        <p:nvPicPr>
          <p:cNvPr id="7" name="Picture 6">
            <a:extLst>
              <a:ext uri="{FF2B5EF4-FFF2-40B4-BE49-F238E27FC236}">
                <a16:creationId xmlns:a16="http://schemas.microsoft.com/office/drawing/2014/main" id="{3386BD73-EC60-4FA2-915C-0189048B0FAC}"/>
              </a:ext>
            </a:extLst>
          </p:cNvPr>
          <p:cNvPicPr>
            <a:picLocks noChangeAspect="1"/>
          </p:cNvPicPr>
          <p:nvPr/>
        </p:nvPicPr>
        <p:blipFill>
          <a:blip r:embed="rId8"/>
          <a:stretch>
            <a:fillRect/>
          </a:stretch>
        </p:blipFill>
        <p:spPr>
          <a:xfrm>
            <a:off x="1945788" y="4003003"/>
            <a:ext cx="1811498" cy="476538"/>
          </a:xfrm>
          <a:prstGeom prst="rect">
            <a:avLst/>
          </a:prstGeom>
        </p:spPr>
      </p:pic>
    </p:spTree>
    <p:extLst>
      <p:ext uri="{BB962C8B-B14F-4D97-AF65-F5344CB8AC3E}">
        <p14:creationId xmlns:p14="http://schemas.microsoft.com/office/powerpoint/2010/main" val="3729000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C9C6E1-25F2-4DBF-85BA-F7B6056FC1AA}"/>
              </a:ext>
            </a:extLst>
          </p:cNvPr>
          <p:cNvSpPr>
            <a:spLocks noGrp="1"/>
          </p:cNvSpPr>
          <p:nvPr>
            <p:ph type="body" sz="half" idx="10"/>
          </p:nvPr>
        </p:nvSpPr>
        <p:spPr>
          <a:xfrm>
            <a:off x="287363" y="223017"/>
            <a:ext cx="8397601" cy="1157194"/>
          </a:xfrm>
        </p:spPr>
        <p:txBody>
          <a:bodyPr/>
          <a:lstStyle/>
          <a:p>
            <a:r>
              <a:rPr lang="en-US" sz="3200" dirty="0"/>
              <a:t>Isentropic Compressor and Pump Efficiencies</a:t>
            </a:r>
          </a:p>
        </p:txBody>
      </p:sp>
      <p:sp>
        <p:nvSpPr>
          <p:cNvPr id="6" name="TextBox 5">
            <a:extLst>
              <a:ext uri="{FF2B5EF4-FFF2-40B4-BE49-F238E27FC236}">
                <a16:creationId xmlns:a16="http://schemas.microsoft.com/office/drawing/2014/main" id="{7A530C4D-6123-4C0B-ACB4-A742EB449237}"/>
              </a:ext>
            </a:extLst>
          </p:cNvPr>
          <p:cNvSpPr txBox="1"/>
          <p:nvPr/>
        </p:nvSpPr>
        <p:spPr>
          <a:xfrm>
            <a:off x="287363" y="1446876"/>
            <a:ext cx="4572000" cy="1131079"/>
          </a:xfrm>
          <a:prstGeom prst="rect">
            <a:avLst/>
          </a:prstGeom>
          <a:noFill/>
        </p:spPr>
        <p:txBody>
          <a:bodyPr wrap="square">
            <a:spAutoFit/>
          </a:bodyPr>
          <a:lstStyle/>
          <a:p>
            <a:r>
              <a:rPr lang="en-US" dirty="0"/>
              <a:t>For negligible </a:t>
            </a:r>
          </a:p>
          <a:p>
            <a:r>
              <a:rPr lang="en-US" dirty="0"/>
              <a:t>heat transfer with the surroundings and no appreciable kinetic and potential energy </a:t>
            </a:r>
          </a:p>
          <a:p>
            <a:r>
              <a:rPr lang="en-US" dirty="0"/>
              <a:t>effects, the work input per unit of mass flowing through the compressor is</a:t>
            </a:r>
          </a:p>
        </p:txBody>
      </p:sp>
      <p:pic>
        <p:nvPicPr>
          <p:cNvPr id="8" name="Picture 7">
            <a:extLst>
              <a:ext uri="{FF2B5EF4-FFF2-40B4-BE49-F238E27FC236}">
                <a16:creationId xmlns:a16="http://schemas.microsoft.com/office/drawing/2014/main" id="{92CFA275-D454-4E5C-BC92-55BFCF9F6F19}"/>
              </a:ext>
            </a:extLst>
          </p:cNvPr>
          <p:cNvPicPr>
            <a:picLocks noChangeAspect="1"/>
          </p:cNvPicPr>
          <p:nvPr/>
        </p:nvPicPr>
        <p:blipFill>
          <a:blip r:embed="rId2"/>
          <a:stretch>
            <a:fillRect/>
          </a:stretch>
        </p:blipFill>
        <p:spPr>
          <a:xfrm>
            <a:off x="5405025" y="1161739"/>
            <a:ext cx="1737165" cy="650036"/>
          </a:xfrm>
          <a:prstGeom prst="rect">
            <a:avLst/>
          </a:prstGeom>
        </p:spPr>
      </p:pic>
      <p:sp>
        <p:nvSpPr>
          <p:cNvPr id="10" name="TextBox 9">
            <a:extLst>
              <a:ext uri="{FF2B5EF4-FFF2-40B4-BE49-F238E27FC236}">
                <a16:creationId xmlns:a16="http://schemas.microsoft.com/office/drawing/2014/main" id="{26F8D9CC-A438-4D3C-8993-29494008F032}"/>
              </a:ext>
            </a:extLst>
          </p:cNvPr>
          <p:cNvSpPr txBox="1"/>
          <p:nvPr/>
        </p:nvSpPr>
        <p:spPr>
          <a:xfrm>
            <a:off x="287363" y="2753167"/>
            <a:ext cx="4572000" cy="300082"/>
          </a:xfrm>
          <a:prstGeom prst="rect">
            <a:avLst/>
          </a:prstGeom>
          <a:noFill/>
        </p:spPr>
        <p:txBody>
          <a:bodyPr wrap="square">
            <a:spAutoFit/>
          </a:bodyPr>
          <a:lstStyle/>
          <a:p>
            <a:r>
              <a:rPr lang="en-US" dirty="0"/>
              <a:t>The minimum work input is given by</a:t>
            </a:r>
          </a:p>
        </p:txBody>
      </p:sp>
      <p:pic>
        <p:nvPicPr>
          <p:cNvPr id="12" name="Picture 11">
            <a:extLst>
              <a:ext uri="{FF2B5EF4-FFF2-40B4-BE49-F238E27FC236}">
                <a16:creationId xmlns:a16="http://schemas.microsoft.com/office/drawing/2014/main" id="{4672302D-ED6A-4C82-878D-E4024FF1092F}"/>
              </a:ext>
            </a:extLst>
          </p:cNvPr>
          <p:cNvPicPr>
            <a:picLocks noChangeAspect="1"/>
          </p:cNvPicPr>
          <p:nvPr/>
        </p:nvPicPr>
        <p:blipFill>
          <a:blip r:embed="rId3"/>
          <a:stretch>
            <a:fillRect/>
          </a:stretch>
        </p:blipFill>
        <p:spPr>
          <a:xfrm>
            <a:off x="5476275" y="1937929"/>
            <a:ext cx="1594664" cy="657001"/>
          </a:xfrm>
          <a:prstGeom prst="rect">
            <a:avLst/>
          </a:prstGeom>
        </p:spPr>
      </p:pic>
      <p:pic>
        <p:nvPicPr>
          <p:cNvPr id="14" name="Picture 13">
            <a:extLst>
              <a:ext uri="{FF2B5EF4-FFF2-40B4-BE49-F238E27FC236}">
                <a16:creationId xmlns:a16="http://schemas.microsoft.com/office/drawing/2014/main" id="{996B6700-BEFD-45C9-8B64-387AC2833402}"/>
              </a:ext>
            </a:extLst>
          </p:cNvPr>
          <p:cNvPicPr>
            <a:picLocks noChangeAspect="1"/>
          </p:cNvPicPr>
          <p:nvPr/>
        </p:nvPicPr>
        <p:blipFill>
          <a:blip r:embed="rId4"/>
          <a:stretch>
            <a:fillRect/>
          </a:stretch>
        </p:blipFill>
        <p:spPr>
          <a:xfrm>
            <a:off x="6200162" y="2855733"/>
            <a:ext cx="2411356" cy="2472369"/>
          </a:xfrm>
          <a:prstGeom prst="rect">
            <a:avLst/>
          </a:prstGeom>
        </p:spPr>
      </p:pic>
      <p:pic>
        <p:nvPicPr>
          <p:cNvPr id="16" name="Picture 15">
            <a:extLst>
              <a:ext uri="{FF2B5EF4-FFF2-40B4-BE49-F238E27FC236}">
                <a16:creationId xmlns:a16="http://schemas.microsoft.com/office/drawing/2014/main" id="{015098C2-278E-4F54-8300-F676BE64E4D6}"/>
              </a:ext>
            </a:extLst>
          </p:cNvPr>
          <p:cNvPicPr>
            <a:picLocks noChangeAspect="1"/>
          </p:cNvPicPr>
          <p:nvPr/>
        </p:nvPicPr>
        <p:blipFill>
          <a:blip r:embed="rId5"/>
          <a:stretch>
            <a:fillRect/>
          </a:stretch>
        </p:blipFill>
        <p:spPr>
          <a:xfrm>
            <a:off x="6151178" y="5328102"/>
            <a:ext cx="2784839" cy="368795"/>
          </a:xfrm>
          <a:prstGeom prst="rect">
            <a:avLst/>
          </a:prstGeom>
        </p:spPr>
      </p:pic>
      <p:sp>
        <p:nvSpPr>
          <p:cNvPr id="18" name="TextBox 17">
            <a:extLst>
              <a:ext uri="{FF2B5EF4-FFF2-40B4-BE49-F238E27FC236}">
                <a16:creationId xmlns:a16="http://schemas.microsoft.com/office/drawing/2014/main" id="{913988F1-B028-43E6-BAF6-CDCBFD8521F2}"/>
              </a:ext>
            </a:extLst>
          </p:cNvPr>
          <p:cNvSpPr txBox="1"/>
          <p:nvPr/>
        </p:nvSpPr>
        <p:spPr>
          <a:xfrm>
            <a:off x="287363" y="3543232"/>
            <a:ext cx="2767982" cy="507831"/>
          </a:xfrm>
          <a:prstGeom prst="rect">
            <a:avLst/>
          </a:prstGeom>
          <a:noFill/>
        </p:spPr>
        <p:txBody>
          <a:bodyPr wrap="square">
            <a:spAutoFit/>
          </a:bodyPr>
          <a:lstStyle/>
          <a:p>
            <a:r>
              <a:rPr lang="en-US" dirty="0"/>
              <a:t>isentropic compressor </a:t>
            </a:r>
          </a:p>
          <a:p>
            <a:r>
              <a:rPr lang="en-US" dirty="0"/>
              <a:t>efficiency</a:t>
            </a:r>
          </a:p>
        </p:txBody>
      </p:sp>
      <p:pic>
        <p:nvPicPr>
          <p:cNvPr id="20" name="Picture 19">
            <a:extLst>
              <a:ext uri="{FF2B5EF4-FFF2-40B4-BE49-F238E27FC236}">
                <a16:creationId xmlns:a16="http://schemas.microsoft.com/office/drawing/2014/main" id="{8B89DF26-39E3-454A-ACAA-119C63C1C057}"/>
              </a:ext>
            </a:extLst>
          </p:cNvPr>
          <p:cNvPicPr>
            <a:picLocks noChangeAspect="1"/>
          </p:cNvPicPr>
          <p:nvPr/>
        </p:nvPicPr>
        <p:blipFill>
          <a:blip r:embed="rId6"/>
          <a:stretch>
            <a:fillRect/>
          </a:stretch>
        </p:blipFill>
        <p:spPr>
          <a:xfrm>
            <a:off x="3407749" y="3464174"/>
            <a:ext cx="2156828" cy="698164"/>
          </a:xfrm>
          <a:prstGeom prst="rect">
            <a:avLst/>
          </a:prstGeom>
        </p:spPr>
      </p:pic>
    </p:spTree>
    <p:extLst>
      <p:ext uri="{BB962C8B-B14F-4D97-AF65-F5344CB8AC3E}">
        <p14:creationId xmlns:p14="http://schemas.microsoft.com/office/powerpoint/2010/main" val="2030893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7F4621-C030-48BD-AE20-6DBFB869F2A7}"/>
              </a:ext>
            </a:extLst>
          </p:cNvPr>
          <p:cNvPicPr>
            <a:picLocks noChangeAspect="1"/>
          </p:cNvPicPr>
          <p:nvPr/>
        </p:nvPicPr>
        <p:blipFill>
          <a:blip r:embed="rId2"/>
          <a:stretch>
            <a:fillRect/>
          </a:stretch>
        </p:blipFill>
        <p:spPr>
          <a:xfrm>
            <a:off x="1" y="1"/>
            <a:ext cx="4572000" cy="3009646"/>
          </a:xfrm>
          <a:prstGeom prst="rect">
            <a:avLst/>
          </a:prstGeom>
        </p:spPr>
      </p:pic>
      <p:pic>
        <p:nvPicPr>
          <p:cNvPr id="8" name="Picture 7">
            <a:extLst>
              <a:ext uri="{FF2B5EF4-FFF2-40B4-BE49-F238E27FC236}">
                <a16:creationId xmlns:a16="http://schemas.microsoft.com/office/drawing/2014/main" id="{0F1F857F-4D03-4FC5-99E1-587CE5B037F9}"/>
              </a:ext>
            </a:extLst>
          </p:cNvPr>
          <p:cNvPicPr>
            <a:picLocks noChangeAspect="1"/>
          </p:cNvPicPr>
          <p:nvPr/>
        </p:nvPicPr>
        <p:blipFill>
          <a:blip r:embed="rId3"/>
          <a:stretch>
            <a:fillRect/>
          </a:stretch>
        </p:blipFill>
        <p:spPr>
          <a:xfrm>
            <a:off x="1" y="3009647"/>
            <a:ext cx="4572000" cy="1656340"/>
          </a:xfrm>
          <a:prstGeom prst="rect">
            <a:avLst/>
          </a:prstGeom>
        </p:spPr>
      </p:pic>
    </p:spTree>
    <p:extLst>
      <p:ext uri="{BB962C8B-B14F-4D97-AF65-F5344CB8AC3E}">
        <p14:creationId xmlns:p14="http://schemas.microsoft.com/office/powerpoint/2010/main" val="35441148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F893CD-D8B8-4CE9-9562-76E3573289A5}"/>
              </a:ext>
            </a:extLst>
          </p:cNvPr>
          <p:cNvSpPr>
            <a:spLocks noGrp="1"/>
          </p:cNvSpPr>
          <p:nvPr>
            <p:ph type="body" sz="half" idx="10"/>
          </p:nvPr>
        </p:nvSpPr>
        <p:spPr>
          <a:xfrm>
            <a:off x="287363" y="223017"/>
            <a:ext cx="8309466" cy="1157194"/>
          </a:xfrm>
        </p:spPr>
        <p:txBody>
          <a:bodyPr/>
          <a:lstStyle/>
          <a:p>
            <a:r>
              <a:rPr lang="en-US" sz="3200" dirty="0"/>
              <a:t>Heat Transfer and Work in Internally </a:t>
            </a:r>
          </a:p>
          <a:p>
            <a:r>
              <a:rPr lang="en-US" sz="3200" dirty="0"/>
              <a:t>Reversible, Steady-State Flow Processes</a:t>
            </a:r>
          </a:p>
        </p:txBody>
      </p:sp>
      <p:sp>
        <p:nvSpPr>
          <p:cNvPr id="6" name="TextBox 5">
            <a:extLst>
              <a:ext uri="{FF2B5EF4-FFF2-40B4-BE49-F238E27FC236}">
                <a16:creationId xmlns:a16="http://schemas.microsoft.com/office/drawing/2014/main" id="{35F57E45-B733-4159-B0DB-54907AAD7CF3}"/>
              </a:ext>
            </a:extLst>
          </p:cNvPr>
          <p:cNvSpPr txBox="1"/>
          <p:nvPr/>
        </p:nvSpPr>
        <p:spPr>
          <a:xfrm>
            <a:off x="287363" y="1623675"/>
            <a:ext cx="1240309" cy="300082"/>
          </a:xfrm>
          <a:prstGeom prst="rect">
            <a:avLst/>
          </a:prstGeom>
          <a:noFill/>
        </p:spPr>
        <p:txBody>
          <a:bodyPr wrap="square">
            <a:spAutoFit/>
          </a:bodyPr>
          <a:lstStyle/>
          <a:p>
            <a:r>
              <a:rPr lang="en-US" dirty="0"/>
              <a:t>Heat Transfer</a:t>
            </a:r>
          </a:p>
        </p:txBody>
      </p:sp>
      <p:sp>
        <p:nvSpPr>
          <p:cNvPr id="8" name="TextBox 7">
            <a:extLst>
              <a:ext uri="{FF2B5EF4-FFF2-40B4-BE49-F238E27FC236}">
                <a16:creationId xmlns:a16="http://schemas.microsoft.com/office/drawing/2014/main" id="{549D4172-4C62-404F-BA1A-8C7455FB1E3D}"/>
              </a:ext>
            </a:extLst>
          </p:cNvPr>
          <p:cNvSpPr txBox="1"/>
          <p:nvPr/>
        </p:nvSpPr>
        <p:spPr>
          <a:xfrm>
            <a:off x="2785431" y="1380211"/>
            <a:ext cx="4572000" cy="923330"/>
          </a:xfrm>
          <a:prstGeom prst="rect">
            <a:avLst/>
          </a:prstGeom>
          <a:noFill/>
        </p:spPr>
        <p:txBody>
          <a:bodyPr wrap="square">
            <a:spAutoFit/>
          </a:bodyPr>
          <a:lstStyle/>
          <a:p>
            <a:r>
              <a:rPr lang="en-US" dirty="0"/>
              <a:t>For a control volume at steady state in which the flow is both isothermal at tempera-</a:t>
            </a:r>
          </a:p>
          <a:p>
            <a:r>
              <a:rPr lang="en-US" dirty="0" err="1"/>
              <a:t>ture</a:t>
            </a:r>
            <a:r>
              <a:rPr lang="en-US" dirty="0"/>
              <a:t> T and internally reversible, the appropriate form of the entropy rate balance is</a:t>
            </a:r>
          </a:p>
        </p:txBody>
      </p:sp>
      <p:pic>
        <p:nvPicPr>
          <p:cNvPr id="10" name="Picture 9">
            <a:extLst>
              <a:ext uri="{FF2B5EF4-FFF2-40B4-BE49-F238E27FC236}">
                <a16:creationId xmlns:a16="http://schemas.microsoft.com/office/drawing/2014/main" id="{537C10D8-5953-4646-B28A-6EF794B017D0}"/>
              </a:ext>
            </a:extLst>
          </p:cNvPr>
          <p:cNvPicPr>
            <a:picLocks noChangeAspect="1"/>
          </p:cNvPicPr>
          <p:nvPr/>
        </p:nvPicPr>
        <p:blipFill>
          <a:blip r:embed="rId2"/>
          <a:stretch>
            <a:fillRect/>
          </a:stretch>
        </p:blipFill>
        <p:spPr>
          <a:xfrm>
            <a:off x="1527672" y="2349866"/>
            <a:ext cx="2232905" cy="507634"/>
          </a:xfrm>
          <a:prstGeom prst="rect">
            <a:avLst/>
          </a:prstGeom>
        </p:spPr>
      </p:pic>
      <p:pic>
        <p:nvPicPr>
          <p:cNvPr id="12" name="Picture 11">
            <a:extLst>
              <a:ext uri="{FF2B5EF4-FFF2-40B4-BE49-F238E27FC236}">
                <a16:creationId xmlns:a16="http://schemas.microsoft.com/office/drawing/2014/main" id="{131C6F0F-8888-49CD-8279-6328DBF04A34}"/>
              </a:ext>
            </a:extLst>
          </p:cNvPr>
          <p:cNvPicPr>
            <a:picLocks noChangeAspect="1"/>
          </p:cNvPicPr>
          <p:nvPr/>
        </p:nvPicPr>
        <p:blipFill>
          <a:blip r:embed="rId3"/>
          <a:stretch>
            <a:fillRect/>
          </a:stretch>
        </p:blipFill>
        <p:spPr>
          <a:xfrm>
            <a:off x="4063523" y="2411834"/>
            <a:ext cx="1319902" cy="500207"/>
          </a:xfrm>
          <a:prstGeom prst="rect">
            <a:avLst/>
          </a:prstGeom>
        </p:spPr>
      </p:pic>
      <p:pic>
        <p:nvPicPr>
          <p:cNvPr id="14" name="Picture 13">
            <a:extLst>
              <a:ext uri="{FF2B5EF4-FFF2-40B4-BE49-F238E27FC236}">
                <a16:creationId xmlns:a16="http://schemas.microsoft.com/office/drawing/2014/main" id="{00E70F0F-2158-4B86-A6CF-5D6CBAA26545}"/>
              </a:ext>
            </a:extLst>
          </p:cNvPr>
          <p:cNvPicPr>
            <a:picLocks noChangeAspect="1"/>
          </p:cNvPicPr>
          <p:nvPr/>
        </p:nvPicPr>
        <p:blipFill>
          <a:blip r:embed="rId4"/>
          <a:stretch>
            <a:fillRect/>
          </a:stretch>
        </p:blipFill>
        <p:spPr>
          <a:xfrm>
            <a:off x="5671733" y="2335426"/>
            <a:ext cx="1477668" cy="661872"/>
          </a:xfrm>
          <a:prstGeom prst="rect">
            <a:avLst/>
          </a:prstGeom>
        </p:spPr>
      </p:pic>
      <p:pic>
        <p:nvPicPr>
          <p:cNvPr id="16" name="Picture 15">
            <a:extLst>
              <a:ext uri="{FF2B5EF4-FFF2-40B4-BE49-F238E27FC236}">
                <a16:creationId xmlns:a16="http://schemas.microsoft.com/office/drawing/2014/main" id="{BE848447-FB93-4B3D-92E3-762C8BB22E2B}"/>
              </a:ext>
            </a:extLst>
          </p:cNvPr>
          <p:cNvPicPr>
            <a:picLocks noChangeAspect="1"/>
          </p:cNvPicPr>
          <p:nvPr/>
        </p:nvPicPr>
        <p:blipFill>
          <a:blip r:embed="rId5"/>
          <a:stretch>
            <a:fillRect/>
          </a:stretch>
        </p:blipFill>
        <p:spPr>
          <a:xfrm>
            <a:off x="7294581" y="1592555"/>
            <a:ext cx="1519743" cy="2149207"/>
          </a:xfrm>
          <a:prstGeom prst="rect">
            <a:avLst/>
          </a:prstGeom>
        </p:spPr>
      </p:pic>
      <p:sp>
        <p:nvSpPr>
          <p:cNvPr id="18" name="TextBox 17">
            <a:extLst>
              <a:ext uri="{FF2B5EF4-FFF2-40B4-BE49-F238E27FC236}">
                <a16:creationId xmlns:a16="http://schemas.microsoft.com/office/drawing/2014/main" id="{7193E9D2-6F1F-42A6-B346-93F4835ED6AA}"/>
              </a:ext>
            </a:extLst>
          </p:cNvPr>
          <p:cNvSpPr txBox="1"/>
          <p:nvPr/>
        </p:nvSpPr>
        <p:spPr>
          <a:xfrm>
            <a:off x="329676" y="3235641"/>
            <a:ext cx="1240309" cy="300082"/>
          </a:xfrm>
          <a:prstGeom prst="rect">
            <a:avLst/>
          </a:prstGeom>
          <a:noFill/>
        </p:spPr>
        <p:txBody>
          <a:bodyPr wrap="square">
            <a:spAutoFit/>
          </a:bodyPr>
          <a:lstStyle/>
          <a:p>
            <a:r>
              <a:rPr lang="en-US" dirty="0"/>
              <a:t>Work</a:t>
            </a:r>
          </a:p>
        </p:txBody>
      </p:sp>
      <p:pic>
        <p:nvPicPr>
          <p:cNvPr id="20" name="Picture 19">
            <a:extLst>
              <a:ext uri="{FF2B5EF4-FFF2-40B4-BE49-F238E27FC236}">
                <a16:creationId xmlns:a16="http://schemas.microsoft.com/office/drawing/2014/main" id="{55DB6ED9-1E4D-4651-8B4D-45C840D5E5A3}"/>
              </a:ext>
            </a:extLst>
          </p:cNvPr>
          <p:cNvPicPr>
            <a:picLocks noChangeAspect="1"/>
          </p:cNvPicPr>
          <p:nvPr/>
        </p:nvPicPr>
        <p:blipFill>
          <a:blip r:embed="rId6"/>
          <a:stretch>
            <a:fillRect/>
          </a:stretch>
        </p:blipFill>
        <p:spPr>
          <a:xfrm>
            <a:off x="1487712" y="3125903"/>
            <a:ext cx="3822853" cy="567685"/>
          </a:xfrm>
          <a:prstGeom prst="rect">
            <a:avLst/>
          </a:prstGeom>
        </p:spPr>
      </p:pic>
      <p:pic>
        <p:nvPicPr>
          <p:cNvPr id="22" name="Picture 21">
            <a:extLst>
              <a:ext uri="{FF2B5EF4-FFF2-40B4-BE49-F238E27FC236}">
                <a16:creationId xmlns:a16="http://schemas.microsoft.com/office/drawing/2014/main" id="{6E38927D-92BD-4FB4-A911-8A2756C86511}"/>
              </a:ext>
            </a:extLst>
          </p:cNvPr>
          <p:cNvPicPr>
            <a:picLocks noChangeAspect="1"/>
          </p:cNvPicPr>
          <p:nvPr/>
        </p:nvPicPr>
        <p:blipFill>
          <a:blip r:embed="rId7"/>
          <a:stretch>
            <a:fillRect/>
          </a:stretch>
        </p:blipFill>
        <p:spPr>
          <a:xfrm>
            <a:off x="1487712" y="3772614"/>
            <a:ext cx="3646583" cy="520551"/>
          </a:xfrm>
          <a:prstGeom prst="rect">
            <a:avLst/>
          </a:prstGeom>
        </p:spPr>
      </p:pic>
      <p:pic>
        <p:nvPicPr>
          <p:cNvPr id="24" name="Picture 23">
            <a:extLst>
              <a:ext uri="{FF2B5EF4-FFF2-40B4-BE49-F238E27FC236}">
                <a16:creationId xmlns:a16="http://schemas.microsoft.com/office/drawing/2014/main" id="{6811C170-13FF-4338-BFAF-A0002195E755}"/>
              </a:ext>
            </a:extLst>
          </p:cNvPr>
          <p:cNvPicPr>
            <a:picLocks noChangeAspect="1"/>
          </p:cNvPicPr>
          <p:nvPr/>
        </p:nvPicPr>
        <p:blipFill>
          <a:blip r:embed="rId8"/>
          <a:stretch>
            <a:fillRect/>
          </a:stretch>
        </p:blipFill>
        <p:spPr>
          <a:xfrm>
            <a:off x="1527672" y="4293165"/>
            <a:ext cx="1257759" cy="329557"/>
          </a:xfrm>
          <a:prstGeom prst="rect">
            <a:avLst/>
          </a:prstGeom>
        </p:spPr>
      </p:pic>
      <p:pic>
        <p:nvPicPr>
          <p:cNvPr id="26" name="Picture 25">
            <a:extLst>
              <a:ext uri="{FF2B5EF4-FFF2-40B4-BE49-F238E27FC236}">
                <a16:creationId xmlns:a16="http://schemas.microsoft.com/office/drawing/2014/main" id="{05A44A32-ED50-4CA5-9A85-D1E630D99758}"/>
              </a:ext>
            </a:extLst>
          </p:cNvPr>
          <p:cNvPicPr>
            <a:picLocks noChangeAspect="1"/>
          </p:cNvPicPr>
          <p:nvPr/>
        </p:nvPicPr>
        <p:blipFill>
          <a:blip r:embed="rId9"/>
          <a:stretch>
            <a:fillRect/>
          </a:stretch>
        </p:blipFill>
        <p:spPr>
          <a:xfrm>
            <a:off x="1569985" y="4520265"/>
            <a:ext cx="3249976" cy="623008"/>
          </a:xfrm>
          <a:prstGeom prst="rect">
            <a:avLst/>
          </a:prstGeom>
        </p:spPr>
      </p:pic>
      <p:pic>
        <p:nvPicPr>
          <p:cNvPr id="28" name="Picture 27">
            <a:extLst>
              <a:ext uri="{FF2B5EF4-FFF2-40B4-BE49-F238E27FC236}">
                <a16:creationId xmlns:a16="http://schemas.microsoft.com/office/drawing/2014/main" id="{47A7703E-D2C0-45B6-A787-48AF517F75A8}"/>
              </a:ext>
            </a:extLst>
          </p:cNvPr>
          <p:cNvPicPr>
            <a:picLocks noChangeAspect="1"/>
          </p:cNvPicPr>
          <p:nvPr/>
        </p:nvPicPr>
        <p:blipFill>
          <a:blip r:embed="rId10"/>
          <a:stretch>
            <a:fillRect/>
          </a:stretch>
        </p:blipFill>
        <p:spPr>
          <a:xfrm>
            <a:off x="4442096" y="3995952"/>
            <a:ext cx="2165217" cy="524313"/>
          </a:xfrm>
          <a:prstGeom prst="rect">
            <a:avLst/>
          </a:prstGeom>
        </p:spPr>
      </p:pic>
      <p:pic>
        <p:nvPicPr>
          <p:cNvPr id="30" name="Picture 29">
            <a:extLst>
              <a:ext uri="{FF2B5EF4-FFF2-40B4-BE49-F238E27FC236}">
                <a16:creationId xmlns:a16="http://schemas.microsoft.com/office/drawing/2014/main" id="{6AD201B8-C9A1-4CF3-84EC-C44928D136E5}"/>
              </a:ext>
            </a:extLst>
          </p:cNvPr>
          <p:cNvPicPr>
            <a:picLocks noChangeAspect="1"/>
          </p:cNvPicPr>
          <p:nvPr/>
        </p:nvPicPr>
        <p:blipFill>
          <a:blip r:embed="rId11"/>
          <a:stretch>
            <a:fillRect/>
          </a:stretch>
        </p:blipFill>
        <p:spPr>
          <a:xfrm>
            <a:off x="6958716" y="3772614"/>
            <a:ext cx="1855608" cy="1811357"/>
          </a:xfrm>
          <a:prstGeom prst="rect">
            <a:avLst/>
          </a:prstGeom>
        </p:spPr>
      </p:pic>
    </p:spTree>
    <p:extLst>
      <p:ext uri="{BB962C8B-B14F-4D97-AF65-F5344CB8AC3E}">
        <p14:creationId xmlns:p14="http://schemas.microsoft.com/office/powerpoint/2010/main" val="2018476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526A27-79CD-417A-BE23-5A5880174D56}"/>
              </a:ext>
            </a:extLst>
          </p:cNvPr>
          <p:cNvSpPr txBox="1"/>
          <p:nvPr/>
        </p:nvSpPr>
        <p:spPr>
          <a:xfrm>
            <a:off x="163416" y="286961"/>
            <a:ext cx="6751503" cy="1077218"/>
          </a:xfrm>
          <a:prstGeom prst="rect">
            <a:avLst/>
          </a:prstGeom>
        </p:spPr>
        <p:txBody>
          <a:bodyPr lIns="0" tIns="0" rIns="0" bIns="0"/>
          <a:lstStyle>
            <a:lvl1pPr indent="0" defTabSz="685733">
              <a:lnSpc>
                <a:spcPct val="100000"/>
              </a:lnSpc>
              <a:spcBef>
                <a:spcPts val="750"/>
              </a:spcBef>
              <a:buFont typeface="Arial"/>
              <a:buNone/>
              <a:defRPr sz="3200" b="1" baseline="0"/>
            </a:lvl1pPr>
            <a:lvl2pPr marL="342866" indent="0" defTabSz="685733">
              <a:lnSpc>
                <a:spcPct val="90000"/>
              </a:lnSpc>
              <a:spcBef>
                <a:spcPts val="375"/>
              </a:spcBef>
              <a:buFont typeface="Arial"/>
              <a:buNone/>
              <a:defRPr sz="1050"/>
            </a:lvl2pPr>
            <a:lvl3pPr marL="685733" indent="0" defTabSz="685733">
              <a:lnSpc>
                <a:spcPct val="90000"/>
              </a:lnSpc>
              <a:spcBef>
                <a:spcPts val="375"/>
              </a:spcBef>
              <a:buFont typeface="Arial"/>
              <a:buNone/>
              <a:defRPr sz="900"/>
            </a:lvl3pPr>
            <a:lvl4pPr marL="1028598" indent="0" defTabSz="685733">
              <a:lnSpc>
                <a:spcPct val="90000"/>
              </a:lnSpc>
              <a:spcBef>
                <a:spcPts val="375"/>
              </a:spcBef>
              <a:buFont typeface="Arial"/>
              <a:buNone/>
              <a:defRPr sz="750"/>
            </a:lvl4pPr>
            <a:lvl5pPr marL="1371465" indent="0" defTabSz="685733">
              <a:lnSpc>
                <a:spcPct val="90000"/>
              </a:lnSpc>
              <a:spcBef>
                <a:spcPts val="375"/>
              </a:spcBef>
              <a:buFont typeface="Arial"/>
              <a:buNone/>
              <a:defRPr sz="750"/>
            </a:lvl5pPr>
            <a:lvl6pPr marL="1714330" indent="0" defTabSz="685733">
              <a:lnSpc>
                <a:spcPct val="90000"/>
              </a:lnSpc>
              <a:spcBef>
                <a:spcPts val="375"/>
              </a:spcBef>
              <a:buFont typeface="Arial"/>
              <a:buNone/>
              <a:defRPr sz="750"/>
            </a:lvl6pPr>
            <a:lvl7pPr marL="2057195" indent="0" defTabSz="685733">
              <a:lnSpc>
                <a:spcPct val="90000"/>
              </a:lnSpc>
              <a:spcBef>
                <a:spcPts val="375"/>
              </a:spcBef>
              <a:buFont typeface="Arial"/>
              <a:buNone/>
              <a:defRPr sz="750"/>
            </a:lvl7pPr>
            <a:lvl8pPr marL="2400060" indent="0" defTabSz="685733">
              <a:lnSpc>
                <a:spcPct val="90000"/>
              </a:lnSpc>
              <a:spcBef>
                <a:spcPts val="375"/>
              </a:spcBef>
              <a:buFont typeface="Arial"/>
              <a:buNone/>
              <a:defRPr sz="750"/>
            </a:lvl8pPr>
            <a:lvl9pPr marL="2742930" indent="0" defTabSz="685733">
              <a:lnSpc>
                <a:spcPct val="90000"/>
              </a:lnSpc>
              <a:spcBef>
                <a:spcPts val="375"/>
              </a:spcBef>
              <a:buFont typeface="Arial"/>
              <a:buNone/>
              <a:defRPr sz="750"/>
            </a:lvl9pPr>
          </a:lstStyle>
          <a:p>
            <a:r>
              <a:rPr lang="en-US" dirty="0"/>
              <a:t>Work in Polytropic Processes</a:t>
            </a:r>
          </a:p>
        </p:txBody>
      </p:sp>
      <p:pic>
        <p:nvPicPr>
          <p:cNvPr id="10" name="Picture 9">
            <a:extLst>
              <a:ext uri="{FF2B5EF4-FFF2-40B4-BE49-F238E27FC236}">
                <a16:creationId xmlns:a16="http://schemas.microsoft.com/office/drawing/2014/main" id="{8A0F259E-5EFC-4B98-91CA-22AB5033E6F4}"/>
              </a:ext>
            </a:extLst>
          </p:cNvPr>
          <p:cNvPicPr>
            <a:picLocks noChangeAspect="1"/>
          </p:cNvPicPr>
          <p:nvPr/>
        </p:nvPicPr>
        <p:blipFill>
          <a:blip r:embed="rId2"/>
          <a:stretch>
            <a:fillRect/>
          </a:stretch>
        </p:blipFill>
        <p:spPr>
          <a:xfrm>
            <a:off x="3205908" y="1075157"/>
            <a:ext cx="3595171" cy="864427"/>
          </a:xfrm>
          <a:prstGeom prst="rect">
            <a:avLst/>
          </a:prstGeom>
        </p:spPr>
      </p:pic>
      <p:pic>
        <p:nvPicPr>
          <p:cNvPr id="12" name="Picture 11">
            <a:extLst>
              <a:ext uri="{FF2B5EF4-FFF2-40B4-BE49-F238E27FC236}">
                <a16:creationId xmlns:a16="http://schemas.microsoft.com/office/drawing/2014/main" id="{6F198B34-54FB-41D9-BD2F-8BBE1821FFCC}"/>
              </a:ext>
            </a:extLst>
          </p:cNvPr>
          <p:cNvPicPr>
            <a:picLocks noChangeAspect="1"/>
          </p:cNvPicPr>
          <p:nvPr/>
        </p:nvPicPr>
        <p:blipFill>
          <a:blip r:embed="rId3"/>
          <a:stretch>
            <a:fillRect/>
          </a:stretch>
        </p:blipFill>
        <p:spPr>
          <a:xfrm>
            <a:off x="3205909" y="2084865"/>
            <a:ext cx="3473986" cy="721016"/>
          </a:xfrm>
          <a:prstGeom prst="rect">
            <a:avLst/>
          </a:prstGeom>
        </p:spPr>
      </p:pic>
      <p:sp>
        <p:nvSpPr>
          <p:cNvPr id="14" name="TextBox 13">
            <a:extLst>
              <a:ext uri="{FF2B5EF4-FFF2-40B4-BE49-F238E27FC236}">
                <a16:creationId xmlns:a16="http://schemas.microsoft.com/office/drawing/2014/main" id="{BF6A8732-13DD-4FFA-ABF7-14D5E58AB291}"/>
              </a:ext>
            </a:extLst>
          </p:cNvPr>
          <p:cNvSpPr txBox="1"/>
          <p:nvPr/>
        </p:nvSpPr>
        <p:spPr>
          <a:xfrm>
            <a:off x="0" y="3041178"/>
            <a:ext cx="1847161" cy="300082"/>
          </a:xfrm>
          <a:prstGeom prst="rect">
            <a:avLst/>
          </a:prstGeom>
          <a:noFill/>
        </p:spPr>
        <p:txBody>
          <a:bodyPr wrap="square">
            <a:spAutoFit/>
          </a:bodyPr>
          <a:lstStyle/>
          <a:p>
            <a:r>
              <a:rPr lang="en-US" dirty="0"/>
              <a:t>IDEAL GAS CASE.</a:t>
            </a:r>
          </a:p>
        </p:txBody>
      </p:sp>
      <p:pic>
        <p:nvPicPr>
          <p:cNvPr id="16" name="Picture 15">
            <a:extLst>
              <a:ext uri="{FF2B5EF4-FFF2-40B4-BE49-F238E27FC236}">
                <a16:creationId xmlns:a16="http://schemas.microsoft.com/office/drawing/2014/main" id="{640B42DE-E252-460C-900D-260E25F44DF9}"/>
              </a:ext>
            </a:extLst>
          </p:cNvPr>
          <p:cNvPicPr>
            <a:picLocks noChangeAspect="1"/>
          </p:cNvPicPr>
          <p:nvPr/>
        </p:nvPicPr>
        <p:blipFill>
          <a:blip r:embed="rId4"/>
          <a:stretch>
            <a:fillRect/>
          </a:stretch>
        </p:blipFill>
        <p:spPr>
          <a:xfrm>
            <a:off x="3110429" y="2951162"/>
            <a:ext cx="3507036" cy="474499"/>
          </a:xfrm>
          <a:prstGeom prst="rect">
            <a:avLst/>
          </a:prstGeom>
        </p:spPr>
      </p:pic>
      <p:sp>
        <p:nvSpPr>
          <p:cNvPr id="18" name="TextBox 17">
            <a:extLst>
              <a:ext uri="{FF2B5EF4-FFF2-40B4-BE49-F238E27FC236}">
                <a16:creationId xmlns:a16="http://schemas.microsoft.com/office/drawing/2014/main" id="{1962BEA5-049C-46E4-A972-965F590BB262}"/>
              </a:ext>
            </a:extLst>
          </p:cNvPr>
          <p:cNvSpPr txBox="1"/>
          <p:nvPr/>
        </p:nvSpPr>
        <p:spPr>
          <a:xfrm>
            <a:off x="29379" y="3667418"/>
            <a:ext cx="2442072" cy="507831"/>
          </a:xfrm>
          <a:prstGeom prst="rect">
            <a:avLst/>
          </a:prstGeom>
          <a:noFill/>
        </p:spPr>
        <p:txBody>
          <a:bodyPr wrap="square">
            <a:spAutoFit/>
          </a:bodyPr>
          <a:lstStyle/>
          <a:p>
            <a:r>
              <a:rPr lang="en-US" dirty="0"/>
              <a:t>For a polytropic process of an ideal gas,</a:t>
            </a:r>
          </a:p>
        </p:txBody>
      </p:sp>
      <p:pic>
        <p:nvPicPr>
          <p:cNvPr id="20" name="Picture 19">
            <a:extLst>
              <a:ext uri="{FF2B5EF4-FFF2-40B4-BE49-F238E27FC236}">
                <a16:creationId xmlns:a16="http://schemas.microsoft.com/office/drawing/2014/main" id="{658C82EB-8948-4122-848A-D2BE7C5986DF}"/>
              </a:ext>
            </a:extLst>
          </p:cNvPr>
          <p:cNvPicPr>
            <a:picLocks noChangeAspect="1"/>
          </p:cNvPicPr>
          <p:nvPr/>
        </p:nvPicPr>
        <p:blipFill>
          <a:blip r:embed="rId5"/>
          <a:stretch>
            <a:fillRect/>
          </a:stretch>
        </p:blipFill>
        <p:spPr>
          <a:xfrm>
            <a:off x="4043707" y="3508033"/>
            <a:ext cx="1365575" cy="536599"/>
          </a:xfrm>
          <a:prstGeom prst="rect">
            <a:avLst/>
          </a:prstGeom>
        </p:spPr>
      </p:pic>
      <p:pic>
        <p:nvPicPr>
          <p:cNvPr id="22" name="Picture 21">
            <a:extLst>
              <a:ext uri="{FF2B5EF4-FFF2-40B4-BE49-F238E27FC236}">
                <a16:creationId xmlns:a16="http://schemas.microsoft.com/office/drawing/2014/main" id="{7CEAD849-B92C-4F91-943C-248360DDFBCA}"/>
              </a:ext>
            </a:extLst>
          </p:cNvPr>
          <p:cNvPicPr>
            <a:picLocks noChangeAspect="1"/>
          </p:cNvPicPr>
          <p:nvPr/>
        </p:nvPicPr>
        <p:blipFill>
          <a:blip r:embed="rId6"/>
          <a:stretch>
            <a:fillRect/>
          </a:stretch>
        </p:blipFill>
        <p:spPr>
          <a:xfrm>
            <a:off x="2559585" y="4142380"/>
            <a:ext cx="5119171" cy="664778"/>
          </a:xfrm>
          <a:prstGeom prst="rect">
            <a:avLst/>
          </a:prstGeom>
        </p:spPr>
      </p:pic>
      <p:sp>
        <p:nvSpPr>
          <p:cNvPr id="24" name="TextBox 23">
            <a:extLst>
              <a:ext uri="{FF2B5EF4-FFF2-40B4-BE49-F238E27FC236}">
                <a16:creationId xmlns:a16="http://schemas.microsoft.com/office/drawing/2014/main" id="{42A363D5-8ED3-41AA-A1C5-A4001EB5E226}"/>
              </a:ext>
            </a:extLst>
          </p:cNvPr>
          <p:cNvSpPr txBox="1"/>
          <p:nvPr/>
        </p:nvSpPr>
        <p:spPr>
          <a:xfrm>
            <a:off x="29379" y="4809038"/>
            <a:ext cx="4612394" cy="300082"/>
          </a:xfrm>
          <a:prstGeom prst="rect">
            <a:avLst/>
          </a:prstGeom>
          <a:noFill/>
        </p:spPr>
        <p:txBody>
          <a:bodyPr wrap="square">
            <a:spAutoFit/>
          </a:bodyPr>
          <a:lstStyle/>
          <a:p>
            <a:r>
              <a:rPr lang="en-US" dirty="0"/>
              <a:t>For the case of an ideal gas,</a:t>
            </a:r>
          </a:p>
        </p:txBody>
      </p:sp>
      <p:pic>
        <p:nvPicPr>
          <p:cNvPr id="26" name="Picture 25">
            <a:extLst>
              <a:ext uri="{FF2B5EF4-FFF2-40B4-BE49-F238E27FC236}">
                <a16:creationId xmlns:a16="http://schemas.microsoft.com/office/drawing/2014/main" id="{6EECCA68-C1EF-4EBD-9BC0-25FC82972680}"/>
              </a:ext>
            </a:extLst>
          </p:cNvPr>
          <p:cNvPicPr>
            <a:picLocks noChangeAspect="1"/>
          </p:cNvPicPr>
          <p:nvPr/>
        </p:nvPicPr>
        <p:blipFill>
          <a:blip r:embed="rId7"/>
          <a:stretch>
            <a:fillRect/>
          </a:stretch>
        </p:blipFill>
        <p:spPr>
          <a:xfrm>
            <a:off x="2901109" y="4959079"/>
            <a:ext cx="3000260" cy="456324"/>
          </a:xfrm>
          <a:prstGeom prst="rect">
            <a:avLst/>
          </a:prstGeom>
        </p:spPr>
      </p:pic>
    </p:spTree>
    <p:extLst>
      <p:ext uri="{BB962C8B-B14F-4D97-AF65-F5344CB8AC3E}">
        <p14:creationId xmlns:p14="http://schemas.microsoft.com/office/powerpoint/2010/main" val="2972646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20D7BE-522E-4620-A213-6F97017EA811}"/>
              </a:ext>
            </a:extLst>
          </p:cNvPr>
          <p:cNvPicPr>
            <a:picLocks noChangeAspect="1"/>
          </p:cNvPicPr>
          <p:nvPr/>
        </p:nvPicPr>
        <p:blipFill>
          <a:blip r:embed="rId2"/>
          <a:stretch>
            <a:fillRect/>
          </a:stretch>
        </p:blipFill>
        <p:spPr>
          <a:xfrm>
            <a:off x="1" y="0"/>
            <a:ext cx="4572000" cy="2903741"/>
          </a:xfrm>
          <a:prstGeom prst="rect">
            <a:avLst/>
          </a:prstGeom>
        </p:spPr>
      </p:pic>
      <p:pic>
        <p:nvPicPr>
          <p:cNvPr id="8" name="Picture 7">
            <a:extLst>
              <a:ext uri="{FF2B5EF4-FFF2-40B4-BE49-F238E27FC236}">
                <a16:creationId xmlns:a16="http://schemas.microsoft.com/office/drawing/2014/main" id="{12ED756F-7B95-40CC-BC6E-C1BAAA54F728}"/>
              </a:ext>
            </a:extLst>
          </p:cNvPr>
          <p:cNvPicPr>
            <a:picLocks noChangeAspect="1"/>
          </p:cNvPicPr>
          <p:nvPr/>
        </p:nvPicPr>
        <p:blipFill>
          <a:blip r:embed="rId3"/>
          <a:stretch>
            <a:fillRect/>
          </a:stretch>
        </p:blipFill>
        <p:spPr>
          <a:xfrm>
            <a:off x="4572001" y="84461"/>
            <a:ext cx="4572379" cy="3642912"/>
          </a:xfrm>
          <a:prstGeom prst="rect">
            <a:avLst/>
          </a:prstGeom>
        </p:spPr>
      </p:pic>
    </p:spTree>
    <p:extLst>
      <p:ext uri="{BB962C8B-B14F-4D97-AF65-F5344CB8AC3E}">
        <p14:creationId xmlns:p14="http://schemas.microsoft.com/office/powerpoint/2010/main" val="1689403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B5243E44-292E-4935-A9EB-6165EC859D31}"/>
              </a:ext>
            </a:extLst>
          </p:cNvPr>
          <p:cNvPicPr>
            <a:picLocks noChangeAspect="1"/>
          </p:cNvPicPr>
          <p:nvPr/>
        </p:nvPicPr>
        <p:blipFill>
          <a:blip r:embed="rId3"/>
          <a:stretch>
            <a:fillRect/>
          </a:stretch>
        </p:blipFill>
        <p:spPr>
          <a:xfrm>
            <a:off x="1754979" y="3173408"/>
            <a:ext cx="2886793" cy="1924529"/>
          </a:xfrm>
          <a:prstGeom prst="rect">
            <a:avLst/>
          </a:prstGeom>
        </p:spPr>
      </p:pic>
      <p:sp>
        <p:nvSpPr>
          <p:cNvPr id="5" name="Rectangle 4">
            <a:extLst>
              <a:ext uri="{FF2B5EF4-FFF2-40B4-BE49-F238E27FC236}">
                <a16:creationId xmlns:a16="http://schemas.microsoft.com/office/drawing/2014/main" id="{F4D18882-F5E0-4905-9DFD-911F90B450AE}"/>
              </a:ext>
            </a:extLst>
          </p:cNvPr>
          <p:cNvSpPr/>
          <p:nvPr/>
        </p:nvSpPr>
        <p:spPr>
          <a:xfrm>
            <a:off x="73835" y="267769"/>
            <a:ext cx="4305987" cy="584775"/>
          </a:xfrm>
          <a:prstGeom prst="rect">
            <a:avLst/>
          </a:prstGeom>
        </p:spPr>
        <p:txBody>
          <a:bodyPr wrap="none">
            <a:spAutoFit/>
          </a:bodyPr>
          <a:lstStyle/>
          <a:p>
            <a:r>
              <a:rPr lang="fi-FI" sz="3200" b="1" dirty="0" err="1"/>
              <a:t>Enthalpy</a:t>
            </a:r>
            <a:r>
              <a:rPr lang="fi-FI" sz="3200" b="1" dirty="0"/>
              <a:t> Vs. </a:t>
            </a:r>
            <a:r>
              <a:rPr lang="fi-FI" sz="3200" b="1" dirty="0" err="1"/>
              <a:t>Entropy</a:t>
            </a:r>
            <a:endParaRPr lang="fi-FI" sz="3200" b="1" dirty="0"/>
          </a:p>
        </p:txBody>
      </p:sp>
      <p:sp>
        <p:nvSpPr>
          <p:cNvPr id="6" name="Rectangle 5">
            <a:extLst>
              <a:ext uri="{FF2B5EF4-FFF2-40B4-BE49-F238E27FC236}">
                <a16:creationId xmlns:a16="http://schemas.microsoft.com/office/drawing/2014/main" id="{9BCA0C9A-E2AE-472E-BE25-2BB0680BD2FA}"/>
              </a:ext>
            </a:extLst>
          </p:cNvPr>
          <p:cNvSpPr/>
          <p:nvPr/>
        </p:nvSpPr>
        <p:spPr>
          <a:xfrm>
            <a:off x="129480" y="873224"/>
            <a:ext cx="4627140" cy="2585323"/>
          </a:xfrm>
          <a:prstGeom prst="rect">
            <a:avLst/>
          </a:prstGeom>
        </p:spPr>
        <p:txBody>
          <a:bodyPr wrap="square">
            <a:spAutoFit/>
          </a:bodyPr>
          <a:lstStyle/>
          <a:p>
            <a:pPr marL="285750" indent="-285750">
              <a:buFont typeface="Arial" panose="020B0604020202020204" pitchFamily="34" charset="0"/>
              <a:buChar char="•"/>
            </a:pPr>
            <a:r>
              <a:rPr lang="en-US" dirty="0"/>
              <a:t>Enthalpy, denoted by the symbol ‘H’, refers to the measure of total heat content in a thermodynamic system under constant pressure. Enthalpy is calculated in terms of change, i.e., ∆H = ∆E + P∆V(where E is the internal energy). The SI unit of enthalpy is joules (J).</a:t>
            </a:r>
          </a:p>
          <a:p>
            <a:pPr marL="285750" indent="-285750">
              <a:buFont typeface="Arial" panose="020B0604020202020204" pitchFamily="34" charset="0"/>
              <a:buChar char="•"/>
            </a:pPr>
            <a:r>
              <a:rPr lang="en-US" dirty="0"/>
              <a:t>Entropy, denoted by the symbol ‘S’, refers to the measure of the level of disorder in a thermodynamic system. It is measured as joules per kelvin (J/K). Entropy is calculated in terms of change, i.e., ∆S = ∆Q/T (where Q is the heat content and T is the temperature).</a:t>
            </a:r>
          </a:p>
        </p:txBody>
      </p:sp>
      <p:pic>
        <p:nvPicPr>
          <p:cNvPr id="9" name="Picture 8">
            <a:extLst>
              <a:ext uri="{FF2B5EF4-FFF2-40B4-BE49-F238E27FC236}">
                <a16:creationId xmlns:a16="http://schemas.microsoft.com/office/drawing/2014/main" id="{9077960F-BF82-4697-A901-DEC4D44673B6}"/>
              </a:ext>
            </a:extLst>
          </p:cNvPr>
          <p:cNvPicPr>
            <a:picLocks noChangeAspect="1"/>
          </p:cNvPicPr>
          <p:nvPr/>
        </p:nvPicPr>
        <p:blipFill>
          <a:blip r:embed="rId4"/>
          <a:stretch>
            <a:fillRect/>
          </a:stretch>
        </p:blipFill>
        <p:spPr>
          <a:xfrm>
            <a:off x="4784464" y="1254569"/>
            <a:ext cx="4295207" cy="3544133"/>
          </a:xfrm>
          <a:prstGeom prst="rect">
            <a:avLst/>
          </a:prstGeom>
        </p:spPr>
      </p:pic>
      <p:sp>
        <p:nvSpPr>
          <p:cNvPr id="10" name="Rectangle 9">
            <a:extLst>
              <a:ext uri="{FF2B5EF4-FFF2-40B4-BE49-F238E27FC236}">
                <a16:creationId xmlns:a16="http://schemas.microsoft.com/office/drawing/2014/main" id="{45CD9259-7769-446B-B834-710571774F93}"/>
              </a:ext>
            </a:extLst>
          </p:cNvPr>
          <p:cNvSpPr/>
          <p:nvPr/>
        </p:nvSpPr>
        <p:spPr>
          <a:xfrm>
            <a:off x="4848793" y="5363354"/>
            <a:ext cx="3950184" cy="300082"/>
          </a:xfrm>
          <a:prstGeom prst="rect">
            <a:avLst/>
          </a:prstGeom>
        </p:spPr>
        <p:txBody>
          <a:bodyPr wrap="none">
            <a:spAutoFit/>
          </a:bodyPr>
          <a:lstStyle/>
          <a:p>
            <a:r>
              <a:rPr lang="fi-FI" dirty="0"/>
              <a:t>https://www.youtube.com/watch?v=YM-uykVfq_E</a:t>
            </a:r>
          </a:p>
        </p:txBody>
      </p:sp>
      <p:sp>
        <p:nvSpPr>
          <p:cNvPr id="11" name="Rectangle 10">
            <a:extLst>
              <a:ext uri="{FF2B5EF4-FFF2-40B4-BE49-F238E27FC236}">
                <a16:creationId xmlns:a16="http://schemas.microsoft.com/office/drawing/2014/main" id="{22B4EA43-3D3D-44CD-B300-C4FBBC4C045B}"/>
              </a:ext>
            </a:extLst>
          </p:cNvPr>
          <p:cNvSpPr/>
          <p:nvPr/>
        </p:nvSpPr>
        <p:spPr>
          <a:xfrm>
            <a:off x="4848793" y="5055448"/>
            <a:ext cx="3877985" cy="300082"/>
          </a:xfrm>
          <a:prstGeom prst="rect">
            <a:avLst/>
          </a:prstGeom>
        </p:spPr>
        <p:txBody>
          <a:bodyPr wrap="none">
            <a:spAutoFit/>
          </a:bodyPr>
          <a:lstStyle/>
          <a:p>
            <a:r>
              <a:rPr lang="en-US" b="1" dirty="0"/>
              <a:t>Entropy and Entropy Generation in Daily Life</a:t>
            </a:r>
            <a:endParaRPr lang="fi-FI" b="1" dirty="0"/>
          </a:p>
        </p:txBody>
      </p:sp>
    </p:spTree>
    <p:extLst>
      <p:ext uri="{BB962C8B-B14F-4D97-AF65-F5344CB8AC3E}">
        <p14:creationId xmlns:p14="http://schemas.microsoft.com/office/powerpoint/2010/main" val="266857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DA28F4-8253-42BD-8A0B-95005AC592CF}"/>
              </a:ext>
            </a:extLst>
          </p:cNvPr>
          <p:cNvSpPr>
            <a:spLocks noGrp="1"/>
          </p:cNvSpPr>
          <p:nvPr>
            <p:ph type="body" sz="half" idx="10"/>
          </p:nvPr>
        </p:nvSpPr>
        <p:spPr>
          <a:xfrm>
            <a:off x="287363" y="223017"/>
            <a:ext cx="8856637" cy="492443"/>
          </a:xfrm>
        </p:spPr>
        <p:txBody>
          <a:bodyPr wrap="square">
            <a:spAutoFit/>
          </a:bodyPr>
          <a:lstStyle/>
          <a:p>
            <a:r>
              <a:rPr lang="en-US" sz="3200" dirty="0"/>
              <a:t>Summary</a:t>
            </a:r>
            <a:endParaRPr lang="fi-FI" sz="3200" dirty="0"/>
          </a:p>
        </p:txBody>
      </p:sp>
      <p:sp>
        <p:nvSpPr>
          <p:cNvPr id="6" name="Rectangle 5">
            <a:extLst>
              <a:ext uri="{FF2B5EF4-FFF2-40B4-BE49-F238E27FC236}">
                <a16:creationId xmlns:a16="http://schemas.microsoft.com/office/drawing/2014/main" id="{A2145ADC-9547-426E-B3B9-7276AD359C97}"/>
              </a:ext>
            </a:extLst>
          </p:cNvPr>
          <p:cNvSpPr/>
          <p:nvPr/>
        </p:nvSpPr>
        <p:spPr>
          <a:xfrm>
            <a:off x="131134" y="779788"/>
            <a:ext cx="8856637" cy="4058162"/>
          </a:xfrm>
          <a:prstGeom prst="rect">
            <a:avLst/>
          </a:prstGeom>
        </p:spPr>
        <p:txBody>
          <a:bodyPr wrap="square">
            <a:spAutoFit/>
          </a:bodyPr>
          <a:lstStyle/>
          <a:p>
            <a:pPr marL="285750" indent="-285750">
              <a:lnSpc>
                <a:spcPct val="120000"/>
              </a:lnSpc>
              <a:buFont typeface="Arial" panose="020B0604020202020204" pitchFamily="34" charset="0"/>
              <a:buChar char="•"/>
            </a:pPr>
            <a:r>
              <a:rPr lang="en-US" dirty="0"/>
              <a:t>Entropy is a quantitative measure of microscopic disorder for a system.</a:t>
            </a:r>
          </a:p>
          <a:p>
            <a:pPr marL="285750" indent="-285750">
              <a:lnSpc>
                <a:spcPct val="120000"/>
              </a:lnSpc>
              <a:buFont typeface="Arial" panose="020B0604020202020204" pitchFamily="34" charset="0"/>
              <a:buChar char="•"/>
            </a:pPr>
            <a:r>
              <a:rPr lang="en-US" dirty="0"/>
              <a:t>The increase of entropy principle</a:t>
            </a:r>
          </a:p>
          <a:p>
            <a:pPr marL="285750" indent="-285750">
              <a:lnSpc>
                <a:spcPct val="120000"/>
              </a:lnSpc>
              <a:buFont typeface="Arial" panose="020B0604020202020204" pitchFamily="34" charset="0"/>
              <a:buChar char="•"/>
            </a:pPr>
            <a:r>
              <a:rPr lang="en-US" dirty="0"/>
              <a:t>The entropy-change and isentropic relations for a process can be summarized as follows: 1. Pure substances: 2. Incompressible substances: 3. Ideal gases:</a:t>
            </a:r>
          </a:p>
          <a:p>
            <a:pPr marL="285750" indent="-285750">
              <a:lnSpc>
                <a:spcPct val="120000"/>
              </a:lnSpc>
              <a:buFont typeface="Arial" panose="020B0604020202020204" pitchFamily="34" charset="0"/>
              <a:buChar char="•"/>
            </a:pPr>
            <a:r>
              <a:rPr lang="en-US" dirty="0"/>
              <a:t>The work done during a steady-flow process is proportional to the specific volume. Therefore, v should be kept as small as possible during a compression process to minimize the work input and as large as possible during an expansion process to maximize the work output.</a:t>
            </a:r>
          </a:p>
          <a:p>
            <a:pPr marL="285750" indent="-285750">
              <a:lnSpc>
                <a:spcPct val="120000"/>
              </a:lnSpc>
              <a:buFont typeface="Arial" panose="020B0604020202020204" pitchFamily="34" charset="0"/>
              <a:buChar char="•"/>
            </a:pPr>
            <a:r>
              <a:rPr lang="en-US" dirty="0"/>
              <a:t>The reversible work inputs to a compressor compressing an ideal gas from T1, P1 to P2 in an isentropic (Pv</a:t>
            </a:r>
            <a:r>
              <a:rPr lang="en-US" baseline="30000" dirty="0"/>
              <a:t>k</a:t>
            </a:r>
            <a:r>
              <a:rPr lang="en-US" dirty="0"/>
              <a:t> = constant), polytropic (</a:t>
            </a:r>
            <a:r>
              <a:rPr lang="en-US" dirty="0" err="1"/>
              <a:t>Pv</a:t>
            </a:r>
            <a:r>
              <a:rPr lang="en-US" baseline="30000" dirty="0" err="1"/>
              <a:t>n</a:t>
            </a:r>
            <a:r>
              <a:rPr lang="en-US" dirty="0"/>
              <a:t> = constant), or isothermal (</a:t>
            </a:r>
            <a:r>
              <a:rPr lang="en-US" dirty="0" err="1"/>
              <a:t>Pv</a:t>
            </a:r>
            <a:r>
              <a:rPr lang="en-US" dirty="0"/>
              <a:t> = constant) manner, are determined by integration for each case with the following results:</a:t>
            </a:r>
          </a:p>
          <a:p>
            <a:pPr marL="285750" indent="-285750">
              <a:lnSpc>
                <a:spcPct val="120000"/>
              </a:lnSpc>
              <a:buFont typeface="Arial" panose="020B0604020202020204" pitchFamily="34" charset="0"/>
              <a:buChar char="•"/>
            </a:pPr>
            <a:r>
              <a:rPr lang="en-US" dirty="0"/>
              <a:t>The work input to a compressor can be reduced by using multistage compression with intercooling.</a:t>
            </a:r>
          </a:p>
          <a:p>
            <a:pPr marL="285750" indent="-285750">
              <a:lnSpc>
                <a:spcPct val="120000"/>
              </a:lnSpc>
              <a:buFont typeface="Arial" panose="020B0604020202020204" pitchFamily="34" charset="0"/>
              <a:buChar char="•"/>
            </a:pPr>
            <a:r>
              <a:rPr lang="en-US" dirty="0"/>
              <a:t>Most steady-flow devices operate under adiabatic conditions, and the ideal process for these devices is the isentropic process. </a:t>
            </a:r>
          </a:p>
          <a:p>
            <a:pPr marL="285750" indent="-285750">
              <a:lnSpc>
                <a:spcPct val="120000"/>
              </a:lnSpc>
              <a:buFont typeface="Arial" panose="020B0604020202020204" pitchFamily="34" charset="0"/>
              <a:buChar char="•"/>
            </a:pPr>
            <a:r>
              <a:rPr lang="en-US" dirty="0"/>
              <a:t>The parameter that describes how efficiently a device approximates a corresponding isentropic device is called isentropic or adiabatic efficiency.</a:t>
            </a:r>
          </a:p>
          <a:p>
            <a:pPr marL="285750" indent="-285750">
              <a:lnSpc>
                <a:spcPct val="120000"/>
              </a:lnSpc>
              <a:buFont typeface="Arial" panose="020B0604020202020204" pitchFamily="34" charset="0"/>
              <a:buChar char="•"/>
            </a:pPr>
            <a:r>
              <a:rPr lang="en-US" dirty="0"/>
              <a:t>Entropy balance</a:t>
            </a:r>
          </a:p>
        </p:txBody>
      </p:sp>
    </p:spTree>
    <p:extLst>
      <p:ext uri="{BB962C8B-B14F-4D97-AF65-F5344CB8AC3E}">
        <p14:creationId xmlns:p14="http://schemas.microsoft.com/office/powerpoint/2010/main" val="1738133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E70E381-BA78-4FD0-94C8-A11434B3C1E9}"/>
              </a:ext>
            </a:extLst>
          </p:cNvPr>
          <p:cNvSpPr>
            <a:spLocks noGrp="1"/>
          </p:cNvSpPr>
          <p:nvPr>
            <p:ph type="body" sz="half" idx="10"/>
          </p:nvPr>
        </p:nvSpPr>
        <p:spPr>
          <a:xfrm>
            <a:off x="287363" y="223017"/>
            <a:ext cx="8698729" cy="1157194"/>
          </a:xfrm>
        </p:spPr>
        <p:txBody>
          <a:bodyPr/>
          <a:lstStyle/>
          <a:p>
            <a:r>
              <a:rPr lang="en-US" sz="3200" dirty="0"/>
              <a:t>What is Entropy</a:t>
            </a:r>
          </a:p>
        </p:txBody>
      </p:sp>
      <p:pic>
        <p:nvPicPr>
          <p:cNvPr id="2" name="yt5s.com-What is entropy - Jeff Phillips-(1080p)">
            <a:hlinkClick r:id="" action="ppaction://media"/>
            <a:extLst>
              <a:ext uri="{FF2B5EF4-FFF2-40B4-BE49-F238E27FC236}">
                <a16:creationId xmlns:a16="http://schemas.microsoft.com/office/drawing/2014/main" id="{B481713E-27CA-4CBD-8C1B-E4060CB6AD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7363" y="756760"/>
            <a:ext cx="7631356" cy="4292638"/>
          </a:xfrm>
          <a:prstGeom prst="rect">
            <a:avLst/>
          </a:prstGeom>
        </p:spPr>
      </p:pic>
    </p:spTree>
    <p:extLst>
      <p:ext uri="{BB962C8B-B14F-4D97-AF65-F5344CB8AC3E}">
        <p14:creationId xmlns:p14="http://schemas.microsoft.com/office/powerpoint/2010/main" val="328712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41765" y="155127"/>
            <a:ext cx="8819468" cy="584775"/>
          </a:xfrm>
          <a:prstGeom prst="rect">
            <a:avLst/>
          </a:prstGeom>
        </p:spPr>
        <p:txBody>
          <a:bodyPr wrap="square">
            <a:spAutoFit/>
          </a:bodyPr>
          <a:lstStyle/>
          <a:p>
            <a:r>
              <a:rPr lang="en-US" sz="3200" b="1" dirty="0"/>
              <a:t>Entropy–A System Property</a:t>
            </a:r>
            <a:endParaRPr lang="fi-FI" sz="3200" b="1" dirty="0"/>
          </a:p>
        </p:txBody>
      </p:sp>
      <p:pic>
        <p:nvPicPr>
          <p:cNvPr id="3" name="Picture 2">
            <a:extLst>
              <a:ext uri="{FF2B5EF4-FFF2-40B4-BE49-F238E27FC236}">
                <a16:creationId xmlns:a16="http://schemas.microsoft.com/office/drawing/2014/main" id="{6430E54D-0AA5-4166-ABE7-A52A4055C341}"/>
              </a:ext>
            </a:extLst>
          </p:cNvPr>
          <p:cNvPicPr>
            <a:picLocks noChangeAspect="1"/>
          </p:cNvPicPr>
          <p:nvPr/>
        </p:nvPicPr>
        <p:blipFill>
          <a:blip r:embed="rId3"/>
          <a:stretch>
            <a:fillRect/>
          </a:stretch>
        </p:blipFill>
        <p:spPr>
          <a:xfrm>
            <a:off x="282767" y="739902"/>
            <a:ext cx="1918393" cy="2010716"/>
          </a:xfrm>
          <a:prstGeom prst="rect">
            <a:avLst/>
          </a:prstGeom>
        </p:spPr>
      </p:pic>
      <p:sp>
        <p:nvSpPr>
          <p:cNvPr id="6" name="TextBox 5">
            <a:extLst>
              <a:ext uri="{FF2B5EF4-FFF2-40B4-BE49-F238E27FC236}">
                <a16:creationId xmlns:a16="http://schemas.microsoft.com/office/drawing/2014/main" id="{BF142F57-608F-43A4-94F1-67B9C55D2405}"/>
              </a:ext>
            </a:extLst>
          </p:cNvPr>
          <p:cNvSpPr txBox="1"/>
          <p:nvPr/>
        </p:nvSpPr>
        <p:spPr>
          <a:xfrm>
            <a:off x="2733100" y="944301"/>
            <a:ext cx="1805848" cy="300082"/>
          </a:xfrm>
          <a:prstGeom prst="rect">
            <a:avLst/>
          </a:prstGeom>
          <a:solidFill>
            <a:srgbClr val="00FF00"/>
          </a:solidFill>
        </p:spPr>
        <p:txBody>
          <a:bodyPr wrap="square">
            <a:spAutoFit/>
          </a:bodyPr>
          <a:lstStyle/>
          <a:p>
            <a:r>
              <a:rPr lang="en-US" dirty="0"/>
              <a:t>For the first cycle</a:t>
            </a:r>
          </a:p>
        </p:txBody>
      </p:sp>
      <p:pic>
        <p:nvPicPr>
          <p:cNvPr id="7" name="Picture 6">
            <a:extLst>
              <a:ext uri="{FF2B5EF4-FFF2-40B4-BE49-F238E27FC236}">
                <a16:creationId xmlns:a16="http://schemas.microsoft.com/office/drawing/2014/main" id="{9A9355EF-FFF9-4A06-9C72-0E0A751E8661}"/>
              </a:ext>
            </a:extLst>
          </p:cNvPr>
          <p:cNvPicPr>
            <a:picLocks noChangeAspect="1"/>
          </p:cNvPicPr>
          <p:nvPr/>
        </p:nvPicPr>
        <p:blipFill>
          <a:blip r:embed="rId4"/>
          <a:stretch>
            <a:fillRect/>
          </a:stretch>
        </p:blipFill>
        <p:spPr>
          <a:xfrm>
            <a:off x="5357870" y="837804"/>
            <a:ext cx="2555970" cy="565850"/>
          </a:xfrm>
          <a:prstGeom prst="rect">
            <a:avLst/>
          </a:prstGeom>
        </p:spPr>
      </p:pic>
      <p:sp>
        <p:nvSpPr>
          <p:cNvPr id="9" name="TextBox 8">
            <a:extLst>
              <a:ext uri="{FF2B5EF4-FFF2-40B4-BE49-F238E27FC236}">
                <a16:creationId xmlns:a16="http://schemas.microsoft.com/office/drawing/2014/main" id="{32D765A2-8C37-4BF9-A42D-117180226E48}"/>
              </a:ext>
            </a:extLst>
          </p:cNvPr>
          <p:cNvSpPr txBox="1"/>
          <p:nvPr/>
        </p:nvSpPr>
        <p:spPr>
          <a:xfrm>
            <a:off x="2733099" y="1632856"/>
            <a:ext cx="1805849" cy="300082"/>
          </a:xfrm>
          <a:prstGeom prst="rect">
            <a:avLst/>
          </a:prstGeom>
          <a:solidFill>
            <a:srgbClr val="00FF00"/>
          </a:solidFill>
        </p:spPr>
        <p:txBody>
          <a:bodyPr wrap="square">
            <a:spAutoFit/>
          </a:bodyPr>
          <a:lstStyle/>
          <a:p>
            <a:r>
              <a:rPr lang="en-US" dirty="0"/>
              <a:t>For the second cycle</a:t>
            </a:r>
          </a:p>
        </p:txBody>
      </p:sp>
      <p:pic>
        <p:nvPicPr>
          <p:cNvPr id="11" name="Picture 10">
            <a:extLst>
              <a:ext uri="{FF2B5EF4-FFF2-40B4-BE49-F238E27FC236}">
                <a16:creationId xmlns:a16="http://schemas.microsoft.com/office/drawing/2014/main" id="{7C531B73-2626-4237-A034-D3161956C08F}"/>
              </a:ext>
            </a:extLst>
          </p:cNvPr>
          <p:cNvPicPr>
            <a:picLocks noChangeAspect="1"/>
          </p:cNvPicPr>
          <p:nvPr/>
        </p:nvPicPr>
        <p:blipFill>
          <a:blip r:embed="rId5"/>
          <a:stretch>
            <a:fillRect/>
          </a:stretch>
        </p:blipFill>
        <p:spPr>
          <a:xfrm>
            <a:off x="5357870" y="1502519"/>
            <a:ext cx="2556000" cy="560755"/>
          </a:xfrm>
          <a:prstGeom prst="rect">
            <a:avLst/>
          </a:prstGeom>
        </p:spPr>
      </p:pic>
      <p:pic>
        <p:nvPicPr>
          <p:cNvPr id="13" name="Picture 12">
            <a:extLst>
              <a:ext uri="{FF2B5EF4-FFF2-40B4-BE49-F238E27FC236}">
                <a16:creationId xmlns:a16="http://schemas.microsoft.com/office/drawing/2014/main" id="{37B65470-94CB-49F1-A229-2BEDE1CC6511}"/>
              </a:ext>
            </a:extLst>
          </p:cNvPr>
          <p:cNvPicPr>
            <a:picLocks noChangeAspect="1"/>
          </p:cNvPicPr>
          <p:nvPr/>
        </p:nvPicPr>
        <p:blipFill>
          <a:blip r:embed="rId6"/>
          <a:stretch>
            <a:fillRect/>
          </a:stretch>
        </p:blipFill>
        <p:spPr>
          <a:xfrm>
            <a:off x="5752067" y="2220657"/>
            <a:ext cx="1767576" cy="529961"/>
          </a:xfrm>
          <a:prstGeom prst="rect">
            <a:avLst/>
          </a:prstGeom>
        </p:spPr>
      </p:pic>
      <p:sp>
        <p:nvSpPr>
          <p:cNvPr id="15" name="TextBox 14">
            <a:extLst>
              <a:ext uri="{FF2B5EF4-FFF2-40B4-BE49-F238E27FC236}">
                <a16:creationId xmlns:a16="http://schemas.microsoft.com/office/drawing/2014/main" id="{46618AD4-BB82-4408-B431-0805F7F9501B}"/>
              </a:ext>
            </a:extLst>
          </p:cNvPr>
          <p:cNvSpPr txBox="1"/>
          <p:nvPr/>
        </p:nvSpPr>
        <p:spPr>
          <a:xfrm>
            <a:off x="282767" y="3035311"/>
            <a:ext cx="2313541" cy="300082"/>
          </a:xfrm>
          <a:prstGeom prst="rect">
            <a:avLst/>
          </a:prstGeom>
          <a:solidFill>
            <a:srgbClr val="00FF00"/>
          </a:solidFill>
        </p:spPr>
        <p:txBody>
          <a:bodyPr wrap="square">
            <a:spAutoFit/>
          </a:bodyPr>
          <a:lstStyle/>
          <a:p>
            <a:r>
              <a:rPr lang="en-US" dirty="0"/>
              <a:t>definition of entropy change</a:t>
            </a:r>
          </a:p>
        </p:txBody>
      </p:sp>
      <p:pic>
        <p:nvPicPr>
          <p:cNvPr id="17" name="Picture 16">
            <a:extLst>
              <a:ext uri="{FF2B5EF4-FFF2-40B4-BE49-F238E27FC236}">
                <a16:creationId xmlns:a16="http://schemas.microsoft.com/office/drawing/2014/main" id="{E5C4DE9E-21C7-40B7-B00E-25E0D7BB945A}"/>
              </a:ext>
            </a:extLst>
          </p:cNvPr>
          <p:cNvPicPr>
            <a:picLocks noChangeAspect="1"/>
          </p:cNvPicPr>
          <p:nvPr/>
        </p:nvPicPr>
        <p:blipFill>
          <a:blip r:embed="rId7"/>
          <a:stretch>
            <a:fillRect/>
          </a:stretch>
        </p:blipFill>
        <p:spPr>
          <a:xfrm>
            <a:off x="5833718" y="2838232"/>
            <a:ext cx="1685925" cy="697837"/>
          </a:xfrm>
          <a:prstGeom prst="rect">
            <a:avLst/>
          </a:prstGeom>
        </p:spPr>
      </p:pic>
      <p:sp>
        <p:nvSpPr>
          <p:cNvPr id="19" name="TextBox 18">
            <a:extLst>
              <a:ext uri="{FF2B5EF4-FFF2-40B4-BE49-F238E27FC236}">
                <a16:creationId xmlns:a16="http://schemas.microsoft.com/office/drawing/2014/main" id="{F6C66883-7184-487B-9D16-B67716181DF1}"/>
              </a:ext>
            </a:extLst>
          </p:cNvPr>
          <p:cNvSpPr txBox="1"/>
          <p:nvPr/>
        </p:nvSpPr>
        <p:spPr>
          <a:xfrm>
            <a:off x="281848" y="3676484"/>
            <a:ext cx="2314460" cy="300082"/>
          </a:xfrm>
          <a:prstGeom prst="rect">
            <a:avLst/>
          </a:prstGeom>
          <a:solidFill>
            <a:srgbClr val="00FF00"/>
          </a:solidFill>
        </p:spPr>
        <p:txBody>
          <a:bodyPr wrap="square">
            <a:spAutoFit/>
          </a:bodyPr>
          <a:lstStyle/>
          <a:p>
            <a:r>
              <a:rPr lang="en-US" dirty="0"/>
              <a:t>On a differential basis</a:t>
            </a:r>
          </a:p>
        </p:txBody>
      </p:sp>
      <p:pic>
        <p:nvPicPr>
          <p:cNvPr id="21" name="Picture 20">
            <a:extLst>
              <a:ext uri="{FF2B5EF4-FFF2-40B4-BE49-F238E27FC236}">
                <a16:creationId xmlns:a16="http://schemas.microsoft.com/office/drawing/2014/main" id="{A037757E-881C-4A1D-9619-09E518A8D13A}"/>
              </a:ext>
            </a:extLst>
          </p:cNvPr>
          <p:cNvPicPr>
            <a:picLocks noChangeAspect="1"/>
          </p:cNvPicPr>
          <p:nvPr/>
        </p:nvPicPr>
        <p:blipFill>
          <a:blip r:embed="rId8"/>
          <a:stretch>
            <a:fillRect/>
          </a:stretch>
        </p:blipFill>
        <p:spPr>
          <a:xfrm>
            <a:off x="6016727" y="3587198"/>
            <a:ext cx="1238255" cy="478653"/>
          </a:xfrm>
          <a:prstGeom prst="rect">
            <a:avLst/>
          </a:prstGeom>
        </p:spPr>
      </p:pic>
      <p:sp>
        <p:nvSpPr>
          <p:cNvPr id="23" name="TextBox 22">
            <a:extLst>
              <a:ext uri="{FF2B5EF4-FFF2-40B4-BE49-F238E27FC236}">
                <a16:creationId xmlns:a16="http://schemas.microsoft.com/office/drawing/2014/main" id="{53E85C6B-0E0D-44AD-A072-D1C938952EA9}"/>
              </a:ext>
            </a:extLst>
          </p:cNvPr>
          <p:cNvSpPr txBox="1"/>
          <p:nvPr/>
        </p:nvSpPr>
        <p:spPr>
          <a:xfrm>
            <a:off x="282767" y="4180965"/>
            <a:ext cx="8578466" cy="300082"/>
          </a:xfrm>
          <a:prstGeom prst="rect">
            <a:avLst/>
          </a:prstGeom>
          <a:solidFill>
            <a:schemeClr val="bg2"/>
          </a:solidFill>
        </p:spPr>
        <p:txBody>
          <a:bodyPr wrap="square">
            <a:spAutoFit/>
          </a:bodyPr>
          <a:lstStyle/>
          <a:p>
            <a:r>
              <a:rPr lang="en-US" dirty="0"/>
              <a:t>Entropy is an extensive property.</a:t>
            </a:r>
          </a:p>
        </p:txBody>
      </p:sp>
      <p:sp>
        <p:nvSpPr>
          <p:cNvPr id="24" name="TextBox 23">
            <a:extLst>
              <a:ext uri="{FF2B5EF4-FFF2-40B4-BE49-F238E27FC236}">
                <a16:creationId xmlns:a16="http://schemas.microsoft.com/office/drawing/2014/main" id="{028DA58B-EB8D-43F5-94D2-670C2343769E}"/>
              </a:ext>
            </a:extLst>
          </p:cNvPr>
          <p:cNvSpPr txBox="1"/>
          <p:nvPr/>
        </p:nvSpPr>
        <p:spPr>
          <a:xfrm>
            <a:off x="282767" y="4777427"/>
            <a:ext cx="2054646" cy="300082"/>
          </a:xfrm>
          <a:prstGeom prst="rect">
            <a:avLst/>
          </a:prstGeom>
          <a:solidFill>
            <a:srgbClr val="00FF00"/>
          </a:solidFill>
        </p:spPr>
        <p:txBody>
          <a:bodyPr wrap="square">
            <a:spAutoFit/>
          </a:bodyPr>
          <a:lstStyle/>
          <a:p>
            <a:r>
              <a:rPr lang="en-US" dirty="0"/>
              <a:t>Evaluating Entropy</a:t>
            </a:r>
          </a:p>
        </p:txBody>
      </p:sp>
      <p:pic>
        <p:nvPicPr>
          <p:cNvPr id="25" name="Picture 24">
            <a:extLst>
              <a:ext uri="{FF2B5EF4-FFF2-40B4-BE49-F238E27FC236}">
                <a16:creationId xmlns:a16="http://schemas.microsoft.com/office/drawing/2014/main" id="{0960BF16-B7A6-405F-B3E8-D1C5F944186A}"/>
              </a:ext>
            </a:extLst>
          </p:cNvPr>
          <p:cNvPicPr>
            <a:picLocks noChangeAspect="1"/>
          </p:cNvPicPr>
          <p:nvPr/>
        </p:nvPicPr>
        <p:blipFill>
          <a:blip r:embed="rId9"/>
          <a:stretch>
            <a:fillRect/>
          </a:stretch>
        </p:blipFill>
        <p:spPr>
          <a:xfrm>
            <a:off x="5578550" y="4575491"/>
            <a:ext cx="2114608" cy="624501"/>
          </a:xfrm>
          <a:prstGeom prst="rect">
            <a:avLst/>
          </a:prstGeom>
        </p:spPr>
      </p:pic>
    </p:spTree>
    <p:extLst>
      <p:ext uri="{BB962C8B-B14F-4D97-AF65-F5344CB8AC3E}">
        <p14:creationId xmlns:p14="http://schemas.microsoft.com/office/powerpoint/2010/main" val="678762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073A22-93E2-44D0-9540-54F9F511EB06}"/>
              </a:ext>
            </a:extLst>
          </p:cNvPr>
          <p:cNvSpPr/>
          <p:nvPr/>
        </p:nvSpPr>
        <p:spPr>
          <a:xfrm>
            <a:off x="194165" y="307527"/>
            <a:ext cx="8819468" cy="584775"/>
          </a:xfrm>
          <a:prstGeom prst="rect">
            <a:avLst/>
          </a:prstGeom>
        </p:spPr>
        <p:txBody>
          <a:bodyPr wrap="square">
            <a:spAutoFit/>
          </a:bodyPr>
          <a:lstStyle/>
          <a:p>
            <a:r>
              <a:rPr lang="en-US" sz="3200" b="1" dirty="0"/>
              <a:t>Retrieving Entropy Data</a:t>
            </a:r>
            <a:endParaRPr lang="fi-FI" sz="3200" b="1" dirty="0"/>
          </a:p>
        </p:txBody>
      </p:sp>
      <p:sp>
        <p:nvSpPr>
          <p:cNvPr id="11" name="TextBox 10">
            <a:extLst>
              <a:ext uri="{FF2B5EF4-FFF2-40B4-BE49-F238E27FC236}">
                <a16:creationId xmlns:a16="http://schemas.microsoft.com/office/drawing/2014/main" id="{DF6E5948-2739-4E33-A5D8-30A2D0FDBD11}"/>
              </a:ext>
            </a:extLst>
          </p:cNvPr>
          <p:cNvSpPr txBox="1"/>
          <p:nvPr/>
        </p:nvSpPr>
        <p:spPr>
          <a:xfrm>
            <a:off x="194165" y="946919"/>
            <a:ext cx="8819468" cy="715581"/>
          </a:xfrm>
          <a:prstGeom prst="rect">
            <a:avLst/>
          </a:prstGeom>
          <a:solidFill>
            <a:schemeClr val="bg2">
              <a:lumMod val="40000"/>
              <a:lumOff val="60000"/>
            </a:schemeClr>
          </a:solidFill>
        </p:spPr>
        <p:txBody>
          <a:bodyPr wrap="square">
            <a:spAutoFit/>
          </a:bodyPr>
          <a:lstStyle/>
          <a:p>
            <a:r>
              <a:rPr lang="en-US" dirty="0"/>
              <a:t>The specific entropy values given in Tables A-2 through A-18 are relative to the following reference states and values. For water, the entropy of saturated liquid at 0.01</a:t>
            </a:r>
            <a:r>
              <a:rPr lang="en-US" baseline="30000" dirty="0"/>
              <a:t>o</a:t>
            </a:r>
            <a:r>
              <a:rPr lang="en-US" dirty="0"/>
              <a:t>C (32.02</a:t>
            </a:r>
            <a:r>
              <a:rPr lang="en-US" baseline="30000" dirty="0"/>
              <a:t>o</a:t>
            </a:r>
            <a:r>
              <a:rPr lang="en-US" dirty="0"/>
              <a:t>F) is set to zero. For the refrigerants, the entropy of the saturated liquid at -40</a:t>
            </a:r>
            <a:r>
              <a:rPr lang="en-US" baseline="30000" dirty="0"/>
              <a:t>o</a:t>
            </a:r>
            <a:r>
              <a:rPr lang="en-US" dirty="0"/>
              <a:t>C (-40</a:t>
            </a:r>
            <a:r>
              <a:rPr lang="en-US" baseline="30000" dirty="0"/>
              <a:t>o</a:t>
            </a:r>
            <a:r>
              <a:rPr lang="en-US" dirty="0"/>
              <a:t>F) is assigned a value of zero.</a:t>
            </a:r>
          </a:p>
        </p:txBody>
      </p:sp>
      <p:sp>
        <p:nvSpPr>
          <p:cNvPr id="13" name="TextBox 12">
            <a:extLst>
              <a:ext uri="{FF2B5EF4-FFF2-40B4-BE49-F238E27FC236}">
                <a16:creationId xmlns:a16="http://schemas.microsoft.com/office/drawing/2014/main" id="{A3D1BC38-F6DC-48E4-9D66-76FD2B9F031D}"/>
              </a:ext>
            </a:extLst>
          </p:cNvPr>
          <p:cNvSpPr txBox="1"/>
          <p:nvPr/>
        </p:nvSpPr>
        <p:spPr>
          <a:xfrm>
            <a:off x="194165" y="1990037"/>
            <a:ext cx="1440004" cy="300082"/>
          </a:xfrm>
          <a:prstGeom prst="rect">
            <a:avLst/>
          </a:prstGeom>
          <a:solidFill>
            <a:srgbClr val="00FF00"/>
          </a:solidFill>
        </p:spPr>
        <p:txBody>
          <a:bodyPr wrap="square">
            <a:spAutoFit/>
          </a:bodyPr>
          <a:lstStyle/>
          <a:p>
            <a:r>
              <a:rPr lang="en-US" dirty="0"/>
              <a:t>Vapor Data</a:t>
            </a:r>
          </a:p>
        </p:txBody>
      </p:sp>
      <p:pic>
        <p:nvPicPr>
          <p:cNvPr id="15" name="Picture 14">
            <a:extLst>
              <a:ext uri="{FF2B5EF4-FFF2-40B4-BE49-F238E27FC236}">
                <a16:creationId xmlns:a16="http://schemas.microsoft.com/office/drawing/2014/main" id="{08DA8FC1-EF93-4186-BF51-192076F0A092}"/>
              </a:ext>
            </a:extLst>
          </p:cNvPr>
          <p:cNvPicPr>
            <a:picLocks noChangeAspect="1"/>
          </p:cNvPicPr>
          <p:nvPr/>
        </p:nvPicPr>
        <p:blipFill>
          <a:blip r:embed="rId2"/>
          <a:stretch>
            <a:fillRect/>
          </a:stretch>
        </p:blipFill>
        <p:spPr>
          <a:xfrm>
            <a:off x="4858438" y="1729722"/>
            <a:ext cx="4226804" cy="1010222"/>
          </a:xfrm>
          <a:prstGeom prst="rect">
            <a:avLst/>
          </a:prstGeom>
        </p:spPr>
      </p:pic>
      <p:sp>
        <p:nvSpPr>
          <p:cNvPr id="17" name="TextBox 16">
            <a:extLst>
              <a:ext uri="{FF2B5EF4-FFF2-40B4-BE49-F238E27FC236}">
                <a16:creationId xmlns:a16="http://schemas.microsoft.com/office/drawing/2014/main" id="{CBE9E518-FC6A-4B98-A1E7-484475FD9FF7}"/>
              </a:ext>
            </a:extLst>
          </p:cNvPr>
          <p:cNvSpPr txBox="1"/>
          <p:nvPr/>
        </p:nvSpPr>
        <p:spPr>
          <a:xfrm>
            <a:off x="194165" y="3397390"/>
            <a:ext cx="1440004" cy="300082"/>
          </a:xfrm>
          <a:prstGeom prst="rect">
            <a:avLst/>
          </a:prstGeom>
          <a:solidFill>
            <a:srgbClr val="00FF00"/>
          </a:solidFill>
        </p:spPr>
        <p:txBody>
          <a:bodyPr wrap="square">
            <a:spAutoFit/>
          </a:bodyPr>
          <a:lstStyle/>
          <a:p>
            <a:r>
              <a:rPr lang="en-US" dirty="0"/>
              <a:t>Saturation Data</a:t>
            </a:r>
          </a:p>
        </p:txBody>
      </p:sp>
      <p:pic>
        <p:nvPicPr>
          <p:cNvPr id="19" name="Picture 18">
            <a:extLst>
              <a:ext uri="{FF2B5EF4-FFF2-40B4-BE49-F238E27FC236}">
                <a16:creationId xmlns:a16="http://schemas.microsoft.com/office/drawing/2014/main" id="{08DDCB96-AABB-41DF-AB40-953AA4EA4D5A}"/>
              </a:ext>
            </a:extLst>
          </p:cNvPr>
          <p:cNvPicPr>
            <a:picLocks noChangeAspect="1"/>
          </p:cNvPicPr>
          <p:nvPr/>
        </p:nvPicPr>
        <p:blipFill>
          <a:blip r:embed="rId3"/>
          <a:stretch>
            <a:fillRect/>
          </a:stretch>
        </p:blipFill>
        <p:spPr>
          <a:xfrm>
            <a:off x="2451453" y="3218854"/>
            <a:ext cx="1674391" cy="669756"/>
          </a:xfrm>
          <a:prstGeom prst="rect">
            <a:avLst/>
          </a:prstGeom>
        </p:spPr>
      </p:pic>
      <p:pic>
        <p:nvPicPr>
          <p:cNvPr id="21" name="Picture 20">
            <a:extLst>
              <a:ext uri="{FF2B5EF4-FFF2-40B4-BE49-F238E27FC236}">
                <a16:creationId xmlns:a16="http://schemas.microsoft.com/office/drawing/2014/main" id="{F3A1C0C6-531E-43FE-A44B-C9DE83BE95F4}"/>
              </a:ext>
            </a:extLst>
          </p:cNvPr>
          <p:cNvPicPr>
            <a:picLocks noChangeAspect="1"/>
          </p:cNvPicPr>
          <p:nvPr/>
        </p:nvPicPr>
        <p:blipFill>
          <a:blip r:embed="rId4"/>
          <a:stretch>
            <a:fillRect/>
          </a:stretch>
        </p:blipFill>
        <p:spPr>
          <a:xfrm>
            <a:off x="4858438" y="2809885"/>
            <a:ext cx="4285561" cy="1705106"/>
          </a:xfrm>
          <a:prstGeom prst="rect">
            <a:avLst/>
          </a:prstGeom>
        </p:spPr>
      </p:pic>
      <p:sp>
        <p:nvSpPr>
          <p:cNvPr id="23" name="TextBox 22">
            <a:extLst>
              <a:ext uri="{FF2B5EF4-FFF2-40B4-BE49-F238E27FC236}">
                <a16:creationId xmlns:a16="http://schemas.microsoft.com/office/drawing/2014/main" id="{E4F98E5A-4BBF-45E8-A711-583E6153E9A6}"/>
              </a:ext>
            </a:extLst>
          </p:cNvPr>
          <p:cNvSpPr txBox="1"/>
          <p:nvPr/>
        </p:nvSpPr>
        <p:spPr>
          <a:xfrm>
            <a:off x="194165" y="4778575"/>
            <a:ext cx="1440004" cy="300082"/>
          </a:xfrm>
          <a:prstGeom prst="rect">
            <a:avLst/>
          </a:prstGeom>
          <a:solidFill>
            <a:srgbClr val="00FF00"/>
          </a:solidFill>
        </p:spPr>
        <p:txBody>
          <a:bodyPr wrap="square">
            <a:spAutoFit/>
          </a:bodyPr>
          <a:lstStyle/>
          <a:p>
            <a:r>
              <a:rPr lang="en-US" dirty="0"/>
              <a:t>Liquid Data</a:t>
            </a:r>
          </a:p>
        </p:txBody>
      </p:sp>
      <p:pic>
        <p:nvPicPr>
          <p:cNvPr id="25" name="Picture 24">
            <a:extLst>
              <a:ext uri="{FF2B5EF4-FFF2-40B4-BE49-F238E27FC236}">
                <a16:creationId xmlns:a16="http://schemas.microsoft.com/office/drawing/2014/main" id="{73FFB79E-6DC1-4BF7-A5E3-8FD8653AA0D6}"/>
              </a:ext>
            </a:extLst>
          </p:cNvPr>
          <p:cNvPicPr>
            <a:picLocks noChangeAspect="1"/>
          </p:cNvPicPr>
          <p:nvPr/>
        </p:nvPicPr>
        <p:blipFill>
          <a:blip r:embed="rId5"/>
          <a:stretch>
            <a:fillRect/>
          </a:stretch>
        </p:blipFill>
        <p:spPr>
          <a:xfrm>
            <a:off x="2662639" y="4751969"/>
            <a:ext cx="1252020" cy="353293"/>
          </a:xfrm>
          <a:prstGeom prst="rect">
            <a:avLst/>
          </a:prstGeom>
        </p:spPr>
      </p:pic>
      <p:pic>
        <p:nvPicPr>
          <p:cNvPr id="27" name="Picture 26">
            <a:extLst>
              <a:ext uri="{FF2B5EF4-FFF2-40B4-BE49-F238E27FC236}">
                <a16:creationId xmlns:a16="http://schemas.microsoft.com/office/drawing/2014/main" id="{C5733FFF-0F75-45C2-A866-04B4C2240F72}"/>
              </a:ext>
            </a:extLst>
          </p:cNvPr>
          <p:cNvPicPr>
            <a:picLocks noChangeAspect="1"/>
          </p:cNvPicPr>
          <p:nvPr/>
        </p:nvPicPr>
        <p:blipFill>
          <a:blip r:embed="rId6"/>
          <a:stretch>
            <a:fillRect/>
          </a:stretch>
        </p:blipFill>
        <p:spPr>
          <a:xfrm>
            <a:off x="4858438" y="4560467"/>
            <a:ext cx="4285562" cy="736296"/>
          </a:xfrm>
          <a:prstGeom prst="rect">
            <a:avLst/>
          </a:prstGeom>
        </p:spPr>
      </p:pic>
    </p:spTree>
    <p:extLst>
      <p:ext uri="{BB962C8B-B14F-4D97-AF65-F5344CB8AC3E}">
        <p14:creationId xmlns:p14="http://schemas.microsoft.com/office/powerpoint/2010/main" val="179393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81456" y="91721"/>
            <a:ext cx="6168676" cy="584775"/>
          </a:xfrm>
          <a:prstGeom prst="rect">
            <a:avLst/>
          </a:prstGeom>
        </p:spPr>
        <p:txBody>
          <a:bodyPr wrap="none">
            <a:spAutoFit/>
          </a:bodyPr>
          <a:lstStyle/>
          <a:p>
            <a:r>
              <a:rPr lang="pt-BR" sz="3200" b="1" dirty="0"/>
              <a:t>Temperature–Entropy Diagram</a:t>
            </a:r>
            <a:endParaRPr lang="fi-FI" sz="3200" b="1" dirty="0"/>
          </a:p>
        </p:txBody>
      </p:sp>
      <p:pic>
        <p:nvPicPr>
          <p:cNvPr id="4" name="Picture 3">
            <a:extLst>
              <a:ext uri="{FF2B5EF4-FFF2-40B4-BE49-F238E27FC236}">
                <a16:creationId xmlns:a16="http://schemas.microsoft.com/office/drawing/2014/main" id="{9C14AA02-F13B-47EC-8B8A-DFE52588455E}"/>
              </a:ext>
            </a:extLst>
          </p:cNvPr>
          <p:cNvPicPr>
            <a:picLocks noChangeAspect="1"/>
          </p:cNvPicPr>
          <p:nvPr/>
        </p:nvPicPr>
        <p:blipFill>
          <a:blip r:embed="rId3"/>
          <a:stretch>
            <a:fillRect/>
          </a:stretch>
        </p:blipFill>
        <p:spPr>
          <a:xfrm>
            <a:off x="81456" y="962331"/>
            <a:ext cx="4989267" cy="3462777"/>
          </a:xfrm>
          <a:prstGeom prst="rect">
            <a:avLst/>
          </a:prstGeom>
        </p:spPr>
      </p:pic>
      <p:sp>
        <p:nvSpPr>
          <p:cNvPr id="21" name="TextBox 20">
            <a:extLst>
              <a:ext uri="{FF2B5EF4-FFF2-40B4-BE49-F238E27FC236}">
                <a16:creationId xmlns:a16="http://schemas.microsoft.com/office/drawing/2014/main" id="{D7F7A9FD-DFBE-4F50-A27C-B18DE6024AF4}"/>
              </a:ext>
            </a:extLst>
          </p:cNvPr>
          <p:cNvSpPr txBox="1"/>
          <p:nvPr/>
        </p:nvSpPr>
        <p:spPr>
          <a:xfrm>
            <a:off x="5148549" y="1302085"/>
            <a:ext cx="3913995" cy="715581"/>
          </a:xfrm>
          <a:prstGeom prst="rect">
            <a:avLst/>
          </a:prstGeom>
          <a:solidFill>
            <a:srgbClr val="00FF00"/>
          </a:solidFill>
        </p:spPr>
        <p:txBody>
          <a:bodyPr wrap="square">
            <a:spAutoFit/>
          </a:bodyPr>
          <a:lstStyle/>
          <a:p>
            <a:pPr algn="just"/>
            <a:r>
              <a:rPr lang="en-US" dirty="0"/>
              <a:t>The essential features of an enthalpy–entropy diagram, commonly known as a </a:t>
            </a:r>
            <a:r>
              <a:rPr lang="en-US" dirty="0" err="1"/>
              <a:t>Mollier</a:t>
            </a:r>
            <a:r>
              <a:rPr lang="en-US" dirty="0"/>
              <a:t> diagram, are shown in Fig. 6.3. </a:t>
            </a:r>
          </a:p>
        </p:txBody>
      </p:sp>
      <p:pic>
        <p:nvPicPr>
          <p:cNvPr id="9" name="Picture 8">
            <a:extLst>
              <a:ext uri="{FF2B5EF4-FFF2-40B4-BE49-F238E27FC236}">
                <a16:creationId xmlns:a16="http://schemas.microsoft.com/office/drawing/2014/main" id="{1A20F5C2-AB91-48C0-9EC9-731B82E7F85C}"/>
              </a:ext>
            </a:extLst>
          </p:cNvPr>
          <p:cNvPicPr>
            <a:picLocks noChangeAspect="1"/>
          </p:cNvPicPr>
          <p:nvPr/>
        </p:nvPicPr>
        <p:blipFill>
          <a:blip r:embed="rId4"/>
          <a:stretch>
            <a:fillRect/>
          </a:stretch>
        </p:blipFill>
        <p:spPr>
          <a:xfrm>
            <a:off x="3781286" y="4425108"/>
            <a:ext cx="5329663" cy="1289892"/>
          </a:xfrm>
          <a:prstGeom prst="rect">
            <a:avLst/>
          </a:prstGeom>
        </p:spPr>
      </p:pic>
    </p:spTree>
    <p:extLst>
      <p:ext uri="{BB962C8B-B14F-4D97-AF65-F5344CB8AC3E}">
        <p14:creationId xmlns:p14="http://schemas.microsoft.com/office/powerpoint/2010/main" val="398426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156229" y="131487"/>
            <a:ext cx="6373861" cy="584775"/>
          </a:xfrm>
          <a:prstGeom prst="rect">
            <a:avLst/>
          </a:prstGeom>
        </p:spPr>
        <p:txBody>
          <a:bodyPr wrap="none">
            <a:spAutoFit/>
          </a:bodyPr>
          <a:lstStyle/>
          <a:p>
            <a:r>
              <a:rPr lang="en-US" sz="3200" b="1" dirty="0"/>
              <a:t> Introducing the T </a:t>
            </a:r>
            <a:r>
              <a:rPr lang="en-US" sz="3200" b="1" dirty="0" err="1"/>
              <a:t>dS</a:t>
            </a:r>
            <a:r>
              <a:rPr lang="en-US" sz="3200" b="1" dirty="0"/>
              <a:t> Equations</a:t>
            </a:r>
            <a:endParaRPr lang="fi-FI" sz="3200" b="1" dirty="0"/>
          </a:p>
        </p:txBody>
      </p:sp>
      <p:sp>
        <p:nvSpPr>
          <p:cNvPr id="16" name="TextBox 15">
            <a:extLst>
              <a:ext uri="{FF2B5EF4-FFF2-40B4-BE49-F238E27FC236}">
                <a16:creationId xmlns:a16="http://schemas.microsoft.com/office/drawing/2014/main" id="{1A4844CB-D14E-494B-A88F-8DCC248DB550}"/>
              </a:ext>
            </a:extLst>
          </p:cNvPr>
          <p:cNvSpPr txBox="1"/>
          <p:nvPr/>
        </p:nvSpPr>
        <p:spPr>
          <a:xfrm>
            <a:off x="156230" y="716262"/>
            <a:ext cx="3060696" cy="715581"/>
          </a:xfrm>
          <a:prstGeom prst="rect">
            <a:avLst/>
          </a:prstGeom>
          <a:noFill/>
        </p:spPr>
        <p:txBody>
          <a:bodyPr wrap="square">
            <a:spAutoFit/>
          </a:bodyPr>
          <a:lstStyle/>
          <a:p>
            <a:r>
              <a:rPr lang="en-US" dirty="0"/>
              <a:t>In the absence of overall system motion and the effects of gravity, an energy balance in differential form is</a:t>
            </a:r>
          </a:p>
        </p:txBody>
      </p:sp>
      <p:pic>
        <p:nvPicPr>
          <p:cNvPr id="4" name="Picture 3">
            <a:extLst>
              <a:ext uri="{FF2B5EF4-FFF2-40B4-BE49-F238E27FC236}">
                <a16:creationId xmlns:a16="http://schemas.microsoft.com/office/drawing/2014/main" id="{4A7F9B7C-B261-4DDF-B78D-BDE2F9129364}"/>
              </a:ext>
            </a:extLst>
          </p:cNvPr>
          <p:cNvPicPr>
            <a:picLocks noChangeAspect="1"/>
          </p:cNvPicPr>
          <p:nvPr/>
        </p:nvPicPr>
        <p:blipFill>
          <a:blip r:embed="rId3"/>
          <a:stretch>
            <a:fillRect/>
          </a:stretch>
        </p:blipFill>
        <p:spPr>
          <a:xfrm>
            <a:off x="4851095" y="875162"/>
            <a:ext cx="1894901" cy="393922"/>
          </a:xfrm>
          <a:prstGeom prst="rect">
            <a:avLst/>
          </a:prstGeom>
        </p:spPr>
      </p:pic>
      <p:sp>
        <p:nvSpPr>
          <p:cNvPr id="20" name="TextBox 19">
            <a:extLst>
              <a:ext uri="{FF2B5EF4-FFF2-40B4-BE49-F238E27FC236}">
                <a16:creationId xmlns:a16="http://schemas.microsoft.com/office/drawing/2014/main" id="{98939754-DA04-46C2-BA15-AA8C656C18CF}"/>
              </a:ext>
            </a:extLst>
          </p:cNvPr>
          <p:cNvSpPr txBox="1"/>
          <p:nvPr/>
        </p:nvSpPr>
        <p:spPr>
          <a:xfrm>
            <a:off x="153933" y="1453163"/>
            <a:ext cx="3060696" cy="507831"/>
          </a:xfrm>
          <a:prstGeom prst="rect">
            <a:avLst/>
          </a:prstGeom>
          <a:noFill/>
        </p:spPr>
        <p:txBody>
          <a:bodyPr wrap="square">
            <a:spAutoFit/>
          </a:bodyPr>
          <a:lstStyle/>
          <a:p>
            <a:r>
              <a:rPr lang="en-US" dirty="0"/>
              <a:t>By definition of simple compressible system, the work is</a:t>
            </a:r>
          </a:p>
        </p:txBody>
      </p:sp>
      <p:pic>
        <p:nvPicPr>
          <p:cNvPr id="22" name="Picture 21">
            <a:extLst>
              <a:ext uri="{FF2B5EF4-FFF2-40B4-BE49-F238E27FC236}">
                <a16:creationId xmlns:a16="http://schemas.microsoft.com/office/drawing/2014/main" id="{30E0A91E-FD90-4A1F-99AA-7EA43213D35E}"/>
              </a:ext>
            </a:extLst>
          </p:cNvPr>
          <p:cNvPicPr>
            <a:picLocks noChangeAspect="1"/>
          </p:cNvPicPr>
          <p:nvPr/>
        </p:nvPicPr>
        <p:blipFill>
          <a:blip r:embed="rId4"/>
          <a:stretch>
            <a:fillRect/>
          </a:stretch>
        </p:blipFill>
        <p:spPr>
          <a:xfrm>
            <a:off x="5086121" y="1508591"/>
            <a:ext cx="1424848" cy="396973"/>
          </a:xfrm>
          <a:prstGeom prst="rect">
            <a:avLst/>
          </a:prstGeom>
        </p:spPr>
      </p:pic>
      <p:sp>
        <p:nvSpPr>
          <p:cNvPr id="24" name="TextBox 23">
            <a:extLst>
              <a:ext uri="{FF2B5EF4-FFF2-40B4-BE49-F238E27FC236}">
                <a16:creationId xmlns:a16="http://schemas.microsoft.com/office/drawing/2014/main" id="{AF21494A-137F-40B3-8653-968A178AE489}"/>
              </a:ext>
            </a:extLst>
          </p:cNvPr>
          <p:cNvSpPr txBox="1"/>
          <p:nvPr/>
        </p:nvSpPr>
        <p:spPr>
          <a:xfrm>
            <a:off x="153933" y="2168744"/>
            <a:ext cx="3060696" cy="507831"/>
          </a:xfrm>
          <a:prstGeom prst="rect">
            <a:avLst/>
          </a:prstGeom>
          <a:noFill/>
        </p:spPr>
        <p:txBody>
          <a:bodyPr wrap="square">
            <a:spAutoFit/>
          </a:bodyPr>
          <a:lstStyle/>
          <a:p>
            <a:r>
              <a:rPr lang="en-US" dirty="0"/>
              <a:t>On rearrangement, the heat transfer is</a:t>
            </a:r>
          </a:p>
        </p:txBody>
      </p:sp>
      <p:pic>
        <p:nvPicPr>
          <p:cNvPr id="26" name="Picture 25">
            <a:extLst>
              <a:ext uri="{FF2B5EF4-FFF2-40B4-BE49-F238E27FC236}">
                <a16:creationId xmlns:a16="http://schemas.microsoft.com/office/drawing/2014/main" id="{F369AA9D-D94F-4117-9207-3CDA7826EFDE}"/>
              </a:ext>
            </a:extLst>
          </p:cNvPr>
          <p:cNvPicPr>
            <a:picLocks noChangeAspect="1"/>
          </p:cNvPicPr>
          <p:nvPr/>
        </p:nvPicPr>
        <p:blipFill>
          <a:blip r:embed="rId5"/>
          <a:stretch>
            <a:fillRect/>
          </a:stretch>
        </p:blipFill>
        <p:spPr>
          <a:xfrm>
            <a:off x="5099561" y="2223005"/>
            <a:ext cx="1430529" cy="399308"/>
          </a:xfrm>
          <a:prstGeom prst="rect">
            <a:avLst/>
          </a:prstGeom>
        </p:spPr>
      </p:pic>
      <p:sp>
        <p:nvSpPr>
          <p:cNvPr id="28" name="TextBox 27">
            <a:extLst>
              <a:ext uri="{FF2B5EF4-FFF2-40B4-BE49-F238E27FC236}">
                <a16:creationId xmlns:a16="http://schemas.microsoft.com/office/drawing/2014/main" id="{46745C12-A814-4FE8-8A0D-AF54AAEE9A30}"/>
              </a:ext>
            </a:extLst>
          </p:cNvPr>
          <p:cNvSpPr txBox="1"/>
          <p:nvPr/>
        </p:nvSpPr>
        <p:spPr>
          <a:xfrm>
            <a:off x="153933" y="3006559"/>
            <a:ext cx="3062993" cy="300082"/>
          </a:xfrm>
          <a:prstGeom prst="rect">
            <a:avLst/>
          </a:prstGeom>
          <a:noFill/>
        </p:spPr>
        <p:txBody>
          <a:bodyPr wrap="square">
            <a:spAutoFit/>
          </a:bodyPr>
          <a:lstStyle/>
          <a:p>
            <a:r>
              <a:rPr lang="en-US" dirty="0"/>
              <a:t>the first T </a:t>
            </a:r>
            <a:r>
              <a:rPr lang="en-US" dirty="0" err="1"/>
              <a:t>dS</a:t>
            </a:r>
            <a:r>
              <a:rPr lang="en-US" dirty="0"/>
              <a:t> equation results</a:t>
            </a:r>
          </a:p>
        </p:txBody>
      </p:sp>
      <p:pic>
        <p:nvPicPr>
          <p:cNvPr id="30" name="Picture 29">
            <a:extLst>
              <a:ext uri="{FF2B5EF4-FFF2-40B4-BE49-F238E27FC236}">
                <a16:creationId xmlns:a16="http://schemas.microsoft.com/office/drawing/2014/main" id="{EB8DA366-2F65-43C2-8657-2B449420E8C7}"/>
              </a:ext>
            </a:extLst>
          </p:cNvPr>
          <p:cNvPicPr>
            <a:picLocks noChangeAspect="1"/>
          </p:cNvPicPr>
          <p:nvPr/>
        </p:nvPicPr>
        <p:blipFill>
          <a:blip r:embed="rId6"/>
          <a:stretch>
            <a:fillRect/>
          </a:stretch>
        </p:blipFill>
        <p:spPr>
          <a:xfrm>
            <a:off x="4977961" y="2910386"/>
            <a:ext cx="1898229" cy="492428"/>
          </a:xfrm>
          <a:prstGeom prst="rect">
            <a:avLst/>
          </a:prstGeom>
        </p:spPr>
      </p:pic>
      <p:sp>
        <p:nvSpPr>
          <p:cNvPr id="32" name="TextBox 31">
            <a:extLst>
              <a:ext uri="{FF2B5EF4-FFF2-40B4-BE49-F238E27FC236}">
                <a16:creationId xmlns:a16="http://schemas.microsoft.com/office/drawing/2014/main" id="{9D5CD4BA-1087-4347-BA2D-DD4381895BB9}"/>
              </a:ext>
            </a:extLst>
          </p:cNvPr>
          <p:cNvSpPr txBox="1"/>
          <p:nvPr/>
        </p:nvSpPr>
        <p:spPr>
          <a:xfrm>
            <a:off x="153933" y="3472408"/>
            <a:ext cx="3060696" cy="715581"/>
          </a:xfrm>
          <a:prstGeom prst="rect">
            <a:avLst/>
          </a:prstGeom>
          <a:noFill/>
        </p:spPr>
        <p:txBody>
          <a:bodyPr wrap="square">
            <a:spAutoFit/>
          </a:bodyPr>
          <a:lstStyle/>
          <a:p>
            <a:r>
              <a:rPr lang="en-US" dirty="0"/>
              <a:t>The second T </a:t>
            </a:r>
            <a:r>
              <a:rPr lang="en-US" dirty="0" err="1"/>
              <a:t>dS</a:t>
            </a:r>
            <a:r>
              <a:rPr lang="en-US" dirty="0"/>
              <a:t> equation is obtained from Eq. 6.8 using H=</a:t>
            </a:r>
            <a:r>
              <a:rPr lang="en-US" dirty="0" err="1"/>
              <a:t>U+pV</a:t>
            </a:r>
            <a:r>
              <a:rPr lang="en-US" dirty="0"/>
              <a:t>. Forming the differential</a:t>
            </a:r>
          </a:p>
        </p:txBody>
      </p:sp>
      <p:pic>
        <p:nvPicPr>
          <p:cNvPr id="34" name="Picture 33">
            <a:extLst>
              <a:ext uri="{FF2B5EF4-FFF2-40B4-BE49-F238E27FC236}">
                <a16:creationId xmlns:a16="http://schemas.microsoft.com/office/drawing/2014/main" id="{D611512E-7873-4882-BE1A-55372CB4AEBD}"/>
              </a:ext>
            </a:extLst>
          </p:cNvPr>
          <p:cNvPicPr>
            <a:picLocks noChangeAspect="1"/>
          </p:cNvPicPr>
          <p:nvPr/>
        </p:nvPicPr>
        <p:blipFill>
          <a:blip r:embed="rId7"/>
          <a:stretch>
            <a:fillRect/>
          </a:stretch>
        </p:blipFill>
        <p:spPr>
          <a:xfrm>
            <a:off x="4600059" y="3690887"/>
            <a:ext cx="3199884" cy="285643"/>
          </a:xfrm>
          <a:prstGeom prst="rect">
            <a:avLst/>
          </a:prstGeom>
        </p:spPr>
      </p:pic>
      <p:sp>
        <p:nvSpPr>
          <p:cNvPr id="36" name="TextBox 35">
            <a:extLst>
              <a:ext uri="{FF2B5EF4-FFF2-40B4-BE49-F238E27FC236}">
                <a16:creationId xmlns:a16="http://schemas.microsoft.com/office/drawing/2014/main" id="{26851A89-AD7E-426B-B661-67A29F62B55E}"/>
              </a:ext>
            </a:extLst>
          </p:cNvPr>
          <p:cNvSpPr txBox="1"/>
          <p:nvPr/>
        </p:nvSpPr>
        <p:spPr>
          <a:xfrm>
            <a:off x="156230" y="4326021"/>
            <a:ext cx="3058399" cy="300082"/>
          </a:xfrm>
          <a:prstGeom prst="rect">
            <a:avLst/>
          </a:prstGeom>
          <a:noFill/>
        </p:spPr>
        <p:txBody>
          <a:bodyPr wrap="square">
            <a:spAutoFit/>
          </a:bodyPr>
          <a:lstStyle/>
          <a:p>
            <a:r>
              <a:rPr lang="en-US" dirty="0"/>
              <a:t>the second T </a:t>
            </a:r>
            <a:r>
              <a:rPr lang="en-US" dirty="0" err="1"/>
              <a:t>dS</a:t>
            </a:r>
            <a:r>
              <a:rPr lang="en-US" dirty="0"/>
              <a:t> equation</a:t>
            </a:r>
          </a:p>
        </p:txBody>
      </p:sp>
      <p:pic>
        <p:nvPicPr>
          <p:cNvPr id="38" name="Picture 37">
            <a:extLst>
              <a:ext uri="{FF2B5EF4-FFF2-40B4-BE49-F238E27FC236}">
                <a16:creationId xmlns:a16="http://schemas.microsoft.com/office/drawing/2014/main" id="{0EC0D244-2FCA-4FB6-9563-308951023F23}"/>
              </a:ext>
            </a:extLst>
          </p:cNvPr>
          <p:cNvPicPr>
            <a:picLocks noChangeAspect="1"/>
          </p:cNvPicPr>
          <p:nvPr/>
        </p:nvPicPr>
        <p:blipFill>
          <a:blip r:embed="rId8"/>
          <a:stretch>
            <a:fillRect/>
          </a:stretch>
        </p:blipFill>
        <p:spPr>
          <a:xfrm>
            <a:off x="4977960" y="4236822"/>
            <a:ext cx="1898229" cy="478479"/>
          </a:xfrm>
          <a:prstGeom prst="rect">
            <a:avLst/>
          </a:prstGeom>
        </p:spPr>
      </p:pic>
      <p:pic>
        <p:nvPicPr>
          <p:cNvPr id="40" name="Picture 39">
            <a:extLst>
              <a:ext uri="{FF2B5EF4-FFF2-40B4-BE49-F238E27FC236}">
                <a16:creationId xmlns:a16="http://schemas.microsoft.com/office/drawing/2014/main" id="{4A496C16-26EB-437E-B765-A2E798F78062}"/>
              </a:ext>
            </a:extLst>
          </p:cNvPr>
          <p:cNvPicPr>
            <a:picLocks noChangeAspect="1"/>
          </p:cNvPicPr>
          <p:nvPr/>
        </p:nvPicPr>
        <p:blipFill>
          <a:blip r:embed="rId9"/>
          <a:stretch>
            <a:fillRect/>
          </a:stretch>
        </p:blipFill>
        <p:spPr>
          <a:xfrm>
            <a:off x="3488617" y="4878600"/>
            <a:ext cx="1814169" cy="733306"/>
          </a:xfrm>
          <a:prstGeom prst="rect">
            <a:avLst/>
          </a:prstGeom>
        </p:spPr>
      </p:pic>
      <p:pic>
        <p:nvPicPr>
          <p:cNvPr id="42" name="Picture 41">
            <a:extLst>
              <a:ext uri="{FF2B5EF4-FFF2-40B4-BE49-F238E27FC236}">
                <a16:creationId xmlns:a16="http://schemas.microsoft.com/office/drawing/2014/main" id="{F7805C63-776D-433D-8FEF-93B3643FE41B}"/>
              </a:ext>
            </a:extLst>
          </p:cNvPr>
          <p:cNvPicPr>
            <a:picLocks noChangeAspect="1"/>
          </p:cNvPicPr>
          <p:nvPr/>
        </p:nvPicPr>
        <p:blipFill>
          <a:blip r:embed="rId10"/>
          <a:stretch>
            <a:fillRect/>
          </a:stretch>
        </p:blipFill>
        <p:spPr>
          <a:xfrm>
            <a:off x="5798545" y="4879162"/>
            <a:ext cx="1814169" cy="737126"/>
          </a:xfrm>
          <a:prstGeom prst="rect">
            <a:avLst/>
          </a:prstGeom>
        </p:spPr>
      </p:pic>
    </p:spTree>
    <p:extLst>
      <p:ext uri="{BB962C8B-B14F-4D97-AF65-F5344CB8AC3E}">
        <p14:creationId xmlns:p14="http://schemas.microsoft.com/office/powerpoint/2010/main" val="172640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053FDC-F859-49E1-B881-63C08B7FBBC9}"/>
              </a:ext>
            </a:extLst>
          </p:cNvPr>
          <p:cNvSpPr/>
          <p:nvPr/>
        </p:nvSpPr>
        <p:spPr>
          <a:xfrm>
            <a:off x="276793" y="140437"/>
            <a:ext cx="7673896" cy="1077218"/>
          </a:xfrm>
          <a:prstGeom prst="rect">
            <a:avLst/>
          </a:prstGeom>
        </p:spPr>
        <p:txBody>
          <a:bodyPr wrap="none">
            <a:spAutoFit/>
          </a:bodyPr>
          <a:lstStyle/>
          <a:p>
            <a:r>
              <a:rPr lang="en-US" sz="3200" b="1" dirty="0"/>
              <a:t>Entropy Change of an Incompressible </a:t>
            </a:r>
          </a:p>
          <a:p>
            <a:r>
              <a:rPr lang="en-US" sz="3200" b="1" dirty="0"/>
              <a:t>Substance</a:t>
            </a:r>
            <a:endParaRPr lang="fi-FI" sz="3200" b="1" dirty="0"/>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AF3998B4-DEEB-4EB2-844B-938277B7B8FC}"/>
                  </a:ext>
                </a:extLst>
              </p:cNvPr>
              <p:cNvSpPr txBox="1"/>
              <p:nvPr/>
            </p:nvSpPr>
            <p:spPr>
              <a:xfrm>
                <a:off x="276792" y="1310464"/>
                <a:ext cx="8735005" cy="715581"/>
              </a:xfrm>
              <a:prstGeom prst="rect">
                <a:avLst/>
              </a:prstGeom>
              <a:solidFill>
                <a:schemeClr val="bg2">
                  <a:lumMod val="20000"/>
                  <a:lumOff val="80000"/>
                </a:schemeClr>
              </a:solidFill>
            </p:spPr>
            <p:txBody>
              <a:bodyPr wrap="square">
                <a:spAutoFit/>
              </a:bodyPr>
              <a:lstStyle/>
              <a:p>
                <a:r>
                  <a:rPr lang="en-US" dirty="0"/>
                  <a:t>The incompressible substance model introduced in Lecture 3 assumes that the specific volume (density) is constant, and the specific internal energy depends solely on temperature. Thus, </a:t>
                </a:r>
                <a14:m>
                  <m:oMath xmlns:m="http://schemas.openxmlformats.org/officeDocument/2006/math">
                    <m:r>
                      <a:rPr lang="en-US" i="1" dirty="0" smtClean="0">
                        <a:latin typeface="Cambria Math" panose="02040503050406030204" pitchFamily="18" charset="0"/>
                      </a:rPr>
                      <m:t>𝑑𝑢</m:t>
                    </m:r>
                    <m:r>
                      <a:rPr lang="en-US" b="0" i="1" dirty="0" smtClean="0">
                        <a:latin typeface="Cambria Math" panose="02040503050406030204" pitchFamily="18" charset="0"/>
                      </a:rPr>
                      <m:t>=</m:t>
                    </m:r>
                    <m:r>
                      <a:rPr lang="en-US" b="0" i="1" dirty="0" smtClean="0">
                        <a:latin typeface="Cambria Math" panose="02040503050406030204" pitchFamily="18" charset="0"/>
                      </a:rPr>
                      <m:t>𝑐</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𝑇</m:t>
                        </m:r>
                      </m:e>
                    </m:d>
                    <m:r>
                      <a:rPr lang="en-US" i="1" dirty="0" smtClean="0">
                        <a:latin typeface="Cambria Math" panose="02040503050406030204" pitchFamily="18" charset="0"/>
                      </a:rPr>
                      <m:t> </m:t>
                    </m:r>
                    <m:r>
                      <a:rPr lang="en-US" b="0" i="1" dirty="0" smtClean="0">
                        <a:latin typeface="Cambria Math" panose="02040503050406030204" pitchFamily="18" charset="0"/>
                      </a:rPr>
                      <m:t>𝑑𝑇</m:t>
                    </m:r>
                  </m:oMath>
                </a14:m>
                <a:r>
                  <a:rPr lang="en-US" dirty="0"/>
                  <a:t>, where </a:t>
                </a:r>
                <a14:m>
                  <m:oMath xmlns:m="http://schemas.openxmlformats.org/officeDocument/2006/math">
                    <m:r>
                      <a:rPr lang="en-US" i="1" dirty="0">
                        <a:latin typeface="Cambria Math" panose="02040503050406030204" pitchFamily="18" charset="0"/>
                      </a:rPr>
                      <m:t>𝑐</m:t>
                    </m:r>
                  </m:oMath>
                </a14:m>
                <a:r>
                  <a:rPr lang="en-US" dirty="0"/>
                  <a:t> </a:t>
                </a:r>
              </a:p>
              <a:p>
                <a:r>
                  <a:rPr lang="en-US" dirty="0"/>
                  <a:t>denotes the specific heat of the substance, </a:t>
                </a:r>
              </a:p>
            </p:txBody>
          </p:sp>
        </mc:Choice>
        <mc:Fallback>
          <p:sp>
            <p:nvSpPr>
              <p:cNvPr id="11" name="TextBox 10">
                <a:extLst>
                  <a:ext uri="{FF2B5EF4-FFF2-40B4-BE49-F238E27FC236}">
                    <a16:creationId xmlns:a16="http://schemas.microsoft.com/office/drawing/2014/main" id="{AF3998B4-DEEB-4EB2-844B-938277B7B8FC}"/>
                  </a:ext>
                </a:extLst>
              </p:cNvPr>
              <p:cNvSpPr txBox="1">
                <a:spLocks noRot="1" noChangeAspect="1" noMove="1" noResize="1" noEditPoints="1" noAdjustHandles="1" noChangeArrowheads="1" noChangeShapeType="1" noTextEdit="1"/>
              </p:cNvSpPr>
              <p:nvPr/>
            </p:nvSpPr>
            <p:spPr>
              <a:xfrm>
                <a:off x="276792" y="1310464"/>
                <a:ext cx="8735005" cy="715581"/>
              </a:xfrm>
              <a:prstGeom prst="rect">
                <a:avLst/>
              </a:prstGeom>
              <a:blipFill>
                <a:blip r:embed="rId3"/>
                <a:stretch>
                  <a:fillRect l="-140" t="-1709" b="-8547"/>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B1938C-5306-4968-B413-3BADE50CB599}"/>
              </a:ext>
            </a:extLst>
          </p:cNvPr>
          <p:cNvPicPr>
            <a:picLocks noChangeAspect="1"/>
          </p:cNvPicPr>
          <p:nvPr/>
        </p:nvPicPr>
        <p:blipFill>
          <a:blip r:embed="rId4"/>
          <a:stretch>
            <a:fillRect/>
          </a:stretch>
        </p:blipFill>
        <p:spPr>
          <a:xfrm>
            <a:off x="3117343" y="1968571"/>
            <a:ext cx="2909314" cy="658107"/>
          </a:xfrm>
          <a:prstGeom prst="rect">
            <a:avLst/>
          </a:prstGeom>
        </p:spPr>
      </p:pic>
      <p:sp>
        <p:nvSpPr>
          <p:cNvPr id="15" name="TextBox 14">
            <a:extLst>
              <a:ext uri="{FF2B5EF4-FFF2-40B4-BE49-F238E27FC236}">
                <a16:creationId xmlns:a16="http://schemas.microsoft.com/office/drawing/2014/main" id="{18ED5A35-029D-4F03-BA48-67032D259671}"/>
              </a:ext>
            </a:extLst>
          </p:cNvPr>
          <p:cNvSpPr txBox="1"/>
          <p:nvPr/>
        </p:nvSpPr>
        <p:spPr>
          <a:xfrm>
            <a:off x="276793" y="2633031"/>
            <a:ext cx="2521491" cy="507831"/>
          </a:xfrm>
          <a:prstGeom prst="rect">
            <a:avLst/>
          </a:prstGeom>
          <a:solidFill>
            <a:srgbClr val="00FF00"/>
          </a:solidFill>
        </p:spPr>
        <p:txBody>
          <a:bodyPr wrap="square">
            <a:spAutoFit/>
          </a:bodyPr>
          <a:lstStyle/>
          <a:p>
            <a:r>
              <a:rPr lang="en-US" dirty="0"/>
              <a:t>On integration, the change in specific entropy is</a:t>
            </a:r>
          </a:p>
        </p:txBody>
      </p:sp>
      <p:pic>
        <p:nvPicPr>
          <p:cNvPr id="17" name="Picture 16">
            <a:extLst>
              <a:ext uri="{FF2B5EF4-FFF2-40B4-BE49-F238E27FC236}">
                <a16:creationId xmlns:a16="http://schemas.microsoft.com/office/drawing/2014/main" id="{77343944-CF12-424E-A57C-35D20F5E23E6}"/>
              </a:ext>
            </a:extLst>
          </p:cNvPr>
          <p:cNvPicPr>
            <a:picLocks noChangeAspect="1"/>
          </p:cNvPicPr>
          <p:nvPr/>
        </p:nvPicPr>
        <p:blipFill>
          <a:blip r:embed="rId5"/>
          <a:stretch>
            <a:fillRect/>
          </a:stretch>
        </p:blipFill>
        <p:spPr>
          <a:xfrm>
            <a:off x="451859" y="3245185"/>
            <a:ext cx="2171356" cy="667198"/>
          </a:xfrm>
          <a:prstGeom prst="rect">
            <a:avLst/>
          </a:prstGeom>
        </p:spPr>
      </p:pic>
      <p:pic>
        <p:nvPicPr>
          <p:cNvPr id="19" name="Picture 18">
            <a:extLst>
              <a:ext uri="{FF2B5EF4-FFF2-40B4-BE49-F238E27FC236}">
                <a16:creationId xmlns:a16="http://schemas.microsoft.com/office/drawing/2014/main" id="{EC882BFE-3256-4CB7-A054-F169EACC1BA2}"/>
              </a:ext>
            </a:extLst>
          </p:cNvPr>
          <p:cNvPicPr>
            <a:picLocks noChangeAspect="1"/>
          </p:cNvPicPr>
          <p:nvPr/>
        </p:nvPicPr>
        <p:blipFill>
          <a:blip r:embed="rId6"/>
          <a:stretch>
            <a:fillRect/>
          </a:stretch>
        </p:blipFill>
        <p:spPr>
          <a:xfrm>
            <a:off x="0" y="4476154"/>
            <a:ext cx="3410257" cy="551122"/>
          </a:xfrm>
          <a:prstGeom prst="rect">
            <a:avLst/>
          </a:prstGeom>
        </p:spPr>
      </p:pic>
      <p:sp>
        <p:nvSpPr>
          <p:cNvPr id="21" name="TextBox 20">
            <a:extLst>
              <a:ext uri="{FF2B5EF4-FFF2-40B4-BE49-F238E27FC236}">
                <a16:creationId xmlns:a16="http://schemas.microsoft.com/office/drawing/2014/main" id="{4F5CAAC7-DE49-4E1A-8945-A7A6F6681190}"/>
              </a:ext>
            </a:extLst>
          </p:cNvPr>
          <p:cNvSpPr txBox="1"/>
          <p:nvPr/>
        </p:nvSpPr>
        <p:spPr>
          <a:xfrm>
            <a:off x="276792" y="3912383"/>
            <a:ext cx="2521491" cy="507831"/>
          </a:xfrm>
          <a:prstGeom prst="rect">
            <a:avLst/>
          </a:prstGeom>
          <a:solidFill>
            <a:srgbClr val="00FF00"/>
          </a:solidFill>
        </p:spPr>
        <p:txBody>
          <a:bodyPr wrap="square">
            <a:spAutoFit/>
          </a:bodyPr>
          <a:lstStyle/>
          <a:p>
            <a:r>
              <a:rPr lang="en-US" dirty="0"/>
              <a:t>When the specific heat is constant, this becomes</a:t>
            </a:r>
          </a:p>
        </p:txBody>
      </p:sp>
      <p:pic>
        <p:nvPicPr>
          <p:cNvPr id="23" name="Picture 22">
            <a:extLst>
              <a:ext uri="{FF2B5EF4-FFF2-40B4-BE49-F238E27FC236}">
                <a16:creationId xmlns:a16="http://schemas.microsoft.com/office/drawing/2014/main" id="{3290CE92-1411-4648-8BCE-877753FAB230}"/>
              </a:ext>
            </a:extLst>
          </p:cNvPr>
          <p:cNvPicPr>
            <a:picLocks noChangeAspect="1"/>
          </p:cNvPicPr>
          <p:nvPr/>
        </p:nvPicPr>
        <p:blipFill>
          <a:blip r:embed="rId7"/>
          <a:stretch>
            <a:fillRect/>
          </a:stretch>
        </p:blipFill>
        <p:spPr>
          <a:xfrm>
            <a:off x="4113741" y="2857500"/>
            <a:ext cx="4998579" cy="1194046"/>
          </a:xfrm>
          <a:prstGeom prst="rect">
            <a:avLst/>
          </a:prstGeom>
        </p:spPr>
      </p:pic>
      <p:pic>
        <p:nvPicPr>
          <p:cNvPr id="25" name="Picture 24">
            <a:extLst>
              <a:ext uri="{FF2B5EF4-FFF2-40B4-BE49-F238E27FC236}">
                <a16:creationId xmlns:a16="http://schemas.microsoft.com/office/drawing/2014/main" id="{A2D9E7E4-54C1-47DB-8D6C-5FD879B85578}"/>
              </a:ext>
            </a:extLst>
          </p:cNvPr>
          <p:cNvPicPr>
            <a:picLocks noChangeAspect="1"/>
          </p:cNvPicPr>
          <p:nvPr/>
        </p:nvPicPr>
        <p:blipFill>
          <a:blip r:embed="rId8"/>
          <a:stretch>
            <a:fillRect/>
          </a:stretch>
        </p:blipFill>
        <p:spPr>
          <a:xfrm>
            <a:off x="4113741" y="4127652"/>
            <a:ext cx="4998579" cy="1145951"/>
          </a:xfrm>
          <a:prstGeom prst="rect">
            <a:avLst/>
          </a:prstGeom>
        </p:spPr>
      </p:pic>
    </p:spTree>
    <p:extLst>
      <p:ext uri="{BB962C8B-B14F-4D97-AF65-F5344CB8AC3E}">
        <p14:creationId xmlns:p14="http://schemas.microsoft.com/office/powerpoint/2010/main" val="870927404"/>
      </p:ext>
    </p:extLst>
  </p:cSld>
  <p:clrMapOvr>
    <a:masterClrMapping/>
  </p:clrMapOvr>
</p:sld>
</file>

<file path=ppt/theme/theme1.xml><?xml version="1.0" encoding="utf-8"?>
<a:theme xmlns:a="http://schemas.openxmlformats.org/drawingml/2006/main" name="Office-teema">
  <a:themeElements>
    <a:clrScheme name="Mukautettu 10">
      <a:dk1>
        <a:sysClr val="windowText" lastClr="000000"/>
      </a:dk1>
      <a:lt1>
        <a:sysClr val="window" lastClr="FFFFFF"/>
      </a:lt1>
      <a:dk2>
        <a:srgbClr val="BB16A3"/>
      </a:dk2>
      <a:lt2>
        <a:srgbClr val="D673C8"/>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ENG_1610_EN.potx" id="{9639D5B8-18F0-4BC0-94F1-01CC797AE68B}" vid="{7E8E788C-F476-47D6-B495-2030361E40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Aalto_ENG_1610_EN</Template>
  <TotalTime>14180</TotalTime>
  <Words>2203</Words>
  <Application>Microsoft Office PowerPoint</Application>
  <PresentationFormat>On-screen Show (16:10)</PresentationFormat>
  <Paragraphs>162</Paragraphs>
  <Slides>36</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Arial</vt:lpstr>
      <vt:lpstr>Calibri</vt:lpstr>
      <vt:lpstr>Cambria Math</vt:lpstr>
      <vt:lpstr>Office-teema</vt:lpstr>
      <vt:lpstr>Thermodynamics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Qiang</dc:creator>
  <cp:lastModifiedBy>Cheng Qiang</cp:lastModifiedBy>
  <cp:revision>338</cp:revision>
  <dcterms:created xsi:type="dcterms:W3CDTF">2020-12-02T10:21:58Z</dcterms:created>
  <dcterms:modified xsi:type="dcterms:W3CDTF">2022-01-26T15:10:28Z</dcterms:modified>
</cp:coreProperties>
</file>