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60" r:id="rId2"/>
    <p:sldId id="462" r:id="rId3"/>
    <p:sldId id="463" r:id="rId4"/>
    <p:sldId id="464" r:id="rId5"/>
    <p:sldId id="393" r:id="rId6"/>
    <p:sldId id="400" r:id="rId7"/>
    <p:sldId id="407" r:id="rId8"/>
    <p:sldId id="414" r:id="rId9"/>
    <p:sldId id="415" r:id="rId10"/>
    <p:sldId id="416" r:id="rId11"/>
    <p:sldId id="417" r:id="rId12"/>
    <p:sldId id="420" r:id="rId13"/>
    <p:sldId id="422" r:id="rId14"/>
    <p:sldId id="423" r:id="rId15"/>
    <p:sldId id="424" r:id="rId16"/>
    <p:sldId id="425" r:id="rId17"/>
    <p:sldId id="426" r:id="rId18"/>
    <p:sldId id="427" r:id="rId19"/>
    <p:sldId id="434" r:id="rId20"/>
    <p:sldId id="435" r:id="rId21"/>
    <p:sldId id="436" r:id="rId22"/>
    <p:sldId id="437" r:id="rId23"/>
    <p:sldId id="438" r:id="rId24"/>
    <p:sldId id="440" r:id="rId25"/>
    <p:sldId id="441" r:id="rId26"/>
    <p:sldId id="442" r:id="rId27"/>
    <p:sldId id="450" r:id="rId28"/>
    <p:sldId id="461" r:id="rId29"/>
    <p:sldId id="46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434" autoAdjust="0"/>
  </p:normalViewPr>
  <p:slideViewPr>
    <p:cSldViewPr>
      <p:cViewPr varScale="1">
        <p:scale>
          <a:sx n="165" d="100"/>
          <a:sy n="165" d="100"/>
        </p:scale>
        <p:origin x="173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8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98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1) MathType Plugin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3) NVDA Reader (free versions available)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6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</a:t>
            </a: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2018, 2015, 2012</a:t>
            </a: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Pearson Education, Inc. All Rights Reserved.</a:t>
            </a:r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0" y="6529254"/>
            <a:ext cx="5867400" cy="187537"/>
          </a:xfrm>
        </p:spPr>
        <p:txBody>
          <a:bodyPr/>
          <a:lstStyle>
            <a:lvl1pPr marL="0" indent="0" algn="r">
              <a:buNone/>
              <a:defRPr sz="8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</a:t>
            </a: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2018, 2015, 2012</a:t>
            </a: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</a:t>
            </a: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2018, 2015, 2012</a:t>
            </a: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Pearson Education, Inc. All Rights Reserved.</a:t>
            </a:r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2954551"/>
            <a:ext cx="8229600" cy="11602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4572000"/>
            <a:ext cx="8229600" cy="129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85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</a:t>
            </a: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2018, 2015, 2012</a:t>
            </a: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61" r:id="rId8"/>
    <p:sldLayoutId id="2147483651" r:id="rId9"/>
    <p:sldLayoutId id="2147483654" r:id="rId10"/>
    <p:sldLayoutId id="2147483655" r:id="rId11"/>
    <p:sldLayoutId id="214748366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omist.com/news/2019/01/10/the-big-mac-inde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382000" cy="806267"/>
          </a:xfrm>
        </p:spPr>
        <p:txBody>
          <a:bodyPr anchor="b"/>
          <a:lstStyle/>
          <a:p>
            <a:r>
              <a:rPr lang="en-US" sz="3600" dirty="0">
                <a:latin typeface="+mj-lt"/>
              </a:rPr>
              <a:t>Fundamentals of Corporate Finance</a:t>
            </a:r>
            <a:endParaRPr lang="en-IN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174932"/>
            <a:ext cx="8229600" cy="349068"/>
          </a:xfrm>
        </p:spPr>
        <p:txBody>
          <a:bodyPr/>
          <a:lstStyle/>
          <a:p>
            <a:endParaRPr lang="en-IN" sz="24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IN" sz="4000" b="1" dirty="0">
                <a:latin typeface="+mj-lt"/>
              </a:rPr>
              <a:t>Chapter 3</a:t>
            </a:r>
            <a:endParaRPr lang="en-IN" sz="4000" dirty="0"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322637"/>
            <a:ext cx="3657600" cy="2239963"/>
          </a:xfrm>
        </p:spPr>
        <p:txBody>
          <a:bodyPr/>
          <a:lstStyle/>
          <a:p>
            <a:pPr algn="ctr"/>
            <a:r>
              <a:rPr lang="en-US" altLang="en-US" sz="3600" dirty="0">
                <a:ea typeface="ヒラギノ角ゴ Pro W3" pitchFamily="-65" charset="-128"/>
              </a:rPr>
              <a:t>Time Value of Money: An Introduction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438400" y="6465624"/>
            <a:ext cx="6229350" cy="191929"/>
          </a:xfrm>
        </p:spPr>
        <p:txBody>
          <a:bodyPr/>
          <a:lstStyle/>
          <a:p>
            <a:pPr algn="r">
              <a:buClrTx/>
              <a:defRPr/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2018, 2015, 2012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98088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Time Value of Money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In general, a dollar today is worth </a:t>
            </a:r>
            <a:r>
              <a:rPr lang="en-US" altLang="en-US" sz="2400" b="1" dirty="0">
                <a:ea typeface="ヒラギノ角ゴ Pro W3" pitchFamily="-65" charset="-128"/>
              </a:rPr>
              <a:t>more</a:t>
            </a:r>
            <a:r>
              <a:rPr lang="en-US" altLang="en-US" sz="2400" dirty="0">
                <a:ea typeface="ヒラギノ角ゴ Pro W3" pitchFamily="-65" charset="-128"/>
              </a:rPr>
              <a:t> than a dollar in one year  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If you have $1 today and you can deposit it in a bank at 10%, you will have $1.10 at the end of one year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The difference in value between money today and money in the future the time value of money.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Time Value of Money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Consider a firm's investment opportunity with a cost of $100,000 today and a benefit of $105,000 at the end of one year.</a:t>
            </a:r>
            <a:endParaRPr lang="en-US" sz="2400" dirty="0"/>
          </a:p>
        </p:txBody>
      </p:sp>
      <p:pic>
        <p:nvPicPr>
          <p:cNvPr id="4" name="Picture 3" descr="Two points lying on a horizontal line represent today, on the left, and a date one year from now, on the right. Simplified cash flows in dollars are shown below these two dates, as follows: Today, negative $100,000 and negative $1, in one year, $105,000 and $1.10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69" y="3456572"/>
            <a:ext cx="8153976" cy="181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9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Interest Rate (</a:t>
            </a:r>
            <a:r>
              <a:rPr lang="en-US" altLang="en-US" sz="2400" i="1" dirty="0">
                <a:ea typeface="ヒラギノ角ゴ Pro W3" pitchFamily="-65" charset="-128"/>
              </a:rPr>
              <a:t>r</a:t>
            </a:r>
            <a:r>
              <a:rPr lang="en-US" altLang="en-US" sz="2400" dirty="0">
                <a:ea typeface="ヒラギノ角ゴ Pro W3" pitchFamily="-65" charset="-128"/>
              </a:rPr>
              <a:t>), sometimes (</a:t>
            </a:r>
            <a:r>
              <a:rPr lang="en-US" altLang="en-US" sz="2400" dirty="0" err="1">
                <a:ea typeface="ヒラギノ角ゴ Pro W3" pitchFamily="-65" charset="-128"/>
              </a:rPr>
              <a:t>i</a:t>
            </a:r>
            <a:r>
              <a:rPr lang="en-US" altLang="en-US" sz="2400" dirty="0">
                <a:ea typeface="ヒラギノ角ゴ Pro W3" pitchFamily="-65" charset="-128"/>
              </a:rPr>
              <a:t>)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The rate at which money can be borrowed or lent over a given period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Interest Rate Factor (1 + </a:t>
            </a:r>
            <a:r>
              <a:rPr lang="en-US" altLang="en-US" sz="2400" i="1" dirty="0">
                <a:ea typeface="ヒラギノ角ゴ Pro W3" pitchFamily="-65" charset="-128"/>
              </a:rPr>
              <a:t>r</a:t>
            </a:r>
            <a:r>
              <a:rPr lang="en-US" altLang="en-US" sz="2400" dirty="0">
                <a:ea typeface="ヒラギノ角ゴ Pro W3" pitchFamily="-65" charset="-128"/>
              </a:rPr>
              <a:t>)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It is the rate of exchange between dollars today and dollars in the future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It has units of “$ in one year/$ today”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431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n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Value of $100,000 Investment in One Year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$110,000 is the opportunity cost of spending $100,000 today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The firm gives up the $110,000 it would have had in one year if it had left the money in the bank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Alternatively, by borrowing the $100,000 from the same bank, the firm would owe $110,000 in one year.</a:t>
            </a:r>
            <a:endParaRPr lang="en-US" sz="2000" dirty="0"/>
          </a:p>
        </p:txBody>
      </p:sp>
      <p:pic>
        <p:nvPicPr>
          <p:cNvPr id="4" name="Picture 8" descr="The diagram compares the results of investing money for one year versus leaving the same amount in the bank. The diagram reads as follows: Today’s investment cash flow in dollars, negative $100,00; today’s bank cash flow in dollars, negative $100,000. In one year, the investment cash flow in dollars is $105,000; and bank cash flow in dollars is $110,0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830763"/>
            <a:ext cx="81565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03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Value of $100,000 Investment in One Year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The investment’s net value is difference between the cost of the investment and the benefit in one year: $105,000 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−</a:t>
            </a:r>
            <a:r>
              <a:rPr lang="en-US" altLang="en-US" sz="2200" dirty="0">
                <a:ea typeface="ＭＳ Ｐゴシック" panose="020B0600070205080204" pitchFamily="34" charset="-128"/>
              </a:rPr>
              <a:t> $110,000 = 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− </a:t>
            </a:r>
            <a:r>
              <a:rPr lang="en-US" altLang="en-US" sz="2200" dirty="0">
                <a:ea typeface="ＭＳ Ｐゴシック" panose="020B0600070205080204" pitchFamily="34" charset="-128"/>
              </a:rPr>
              <a:t>$5,000 in one year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8832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Value of $100,000 Investment Today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How much would we need to have in the bank today so that we would end up with $105,000 in the bank in one year? 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This is calculated by dividing by the interest rate factor:</a:t>
            </a:r>
            <a:endParaRPr lang="en-US" sz="2000" dirty="0"/>
          </a:p>
        </p:txBody>
      </p:sp>
      <p:pic>
        <p:nvPicPr>
          <p:cNvPr id="4" name="Picture 3" descr="The diagram compares the cost and benefit of a one-year investment. The diagram reads as follows: Value of cost today, minus $100,000. Value of cost in one year, $105,000. Value of benefit today, $105,000 divided by 1.10 equals $95,454.55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46" y="4281357"/>
            <a:ext cx="8683708" cy="140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44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Value of $100,000 Investment Today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The investment’s net value today is the difference between the cost of the investment and the benefit in one year: $95,454.55 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−</a:t>
            </a:r>
            <a:r>
              <a:rPr lang="en-US" altLang="en-US" sz="2200" dirty="0">
                <a:ea typeface="ＭＳ Ｐゴシック" panose="020B0600070205080204" pitchFamily="34" charset="-128"/>
              </a:rPr>
              <a:t> $100,000 = 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− </a:t>
            </a:r>
            <a:r>
              <a:rPr lang="en-US" altLang="en-US" sz="2200" dirty="0">
                <a:ea typeface="ＭＳ Ｐゴシック" panose="020B0600070205080204" pitchFamily="34" charset="-128"/>
              </a:rPr>
              <a:t>$4,545.55 today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585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Present Versus Future Value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Present Value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The value of a cost or benefit computed in terms of cash today</a:t>
            </a:r>
          </a:p>
          <a:p>
            <a:pPr lvl="4"/>
            <a:r>
              <a:rPr lang="en-US" altLang="en-US" sz="1800" dirty="0">
                <a:ea typeface="ＭＳ Ｐゴシック" panose="020B0600070205080204" pitchFamily="34" charset="-128"/>
              </a:rPr>
              <a:t>(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−</a:t>
            </a:r>
            <a:r>
              <a:rPr lang="en-US" altLang="en-US" sz="1800" dirty="0">
                <a:ea typeface="ＭＳ Ｐゴシック" panose="020B0600070205080204" pitchFamily="34" charset="-128"/>
              </a:rPr>
              <a:t>$4,545.45)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Future Value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The value of a cash flow that is moved forward in time </a:t>
            </a:r>
          </a:p>
          <a:p>
            <a:pPr lvl="4"/>
            <a:r>
              <a:rPr lang="en-US" altLang="en-US" sz="1800" dirty="0">
                <a:ea typeface="ＭＳ Ｐゴシック" panose="020B0600070205080204" pitchFamily="34" charset="-128"/>
              </a:rPr>
              <a:t>($5,000) </a:t>
            </a:r>
            <a:r>
              <a:rPr lang="en-US" altLang="en-US" sz="1800" dirty="0">
                <a:ea typeface="ヒラギノ角ゴ Pro W3" pitchFamily="-65" charset="-128"/>
              </a:rPr>
              <a:t>(-$4,545.45 today) </a:t>
            </a:r>
            <a:r>
              <a:rPr lang="en-US" altLang="en-US" sz="1800" dirty="0">
                <a:latin typeface="Arial" panose="020B0604020202020204" pitchFamily="34" charset="0"/>
                <a:ea typeface="ヒラギノ角ゴ Pro W3" pitchFamily="-65" charset="-128"/>
                <a:cs typeface="Arial" panose="020B0604020202020204" pitchFamily="34" charset="0"/>
              </a:rPr>
              <a:t>×</a:t>
            </a:r>
            <a:r>
              <a:rPr lang="en-US" altLang="en-US" sz="1800" dirty="0">
                <a:ea typeface="ヒラギノ角ゴ Pro W3" pitchFamily="-65" charset="-128"/>
              </a:rPr>
              <a:t> (1.10 $ in one year/$ today) = </a:t>
            </a:r>
            <a:r>
              <a:rPr lang="en-US" altLang="en-US" sz="1800" dirty="0">
                <a:latin typeface="Arial" panose="020B0604020202020204" pitchFamily="34" charset="0"/>
                <a:ea typeface="ヒラギノ角ゴ Pro W3" pitchFamily="-65" charset="-128"/>
                <a:cs typeface="Arial" panose="020B0604020202020204" pitchFamily="34" charset="0"/>
              </a:rPr>
              <a:t>−</a:t>
            </a:r>
            <a:r>
              <a:rPr lang="en-US" altLang="en-US" sz="1800" dirty="0">
                <a:ea typeface="ヒラギノ角ゴ Pro W3" pitchFamily="-65" charset="-128"/>
              </a:rPr>
              <a:t>$5,000 in one year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7817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Interest Rate: Converting Cash Across Time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Discount Factors and Rates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Money in the future is worth less today so its price reflects a discount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Discount Rate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The appropriate rate to discount a cash flow to determine its value at an earlier time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Discount Factor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The value today of a dollar received in the future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The one-year discount factor is expressed as: </a:t>
            </a:r>
            <a:endParaRPr lang="en-US" sz="2000" dirty="0"/>
          </a:p>
        </p:txBody>
      </p:sp>
      <p:graphicFrame>
        <p:nvGraphicFramePr>
          <p:cNvPr id="4" name="Object 3" descr="1 over 1 plus R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982294"/>
              </p:ext>
            </p:extLst>
          </p:nvPr>
        </p:nvGraphicFramePr>
        <p:xfrm>
          <a:off x="4377165" y="5518408"/>
          <a:ext cx="688121" cy="79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720" imgH="393480" progId="Equation.DSMT4">
                  <p:embed/>
                </p:oleObj>
              </mc:Choice>
              <mc:Fallback>
                <p:oleObj name="Equation" r:id="rId2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77165" y="5518408"/>
                        <a:ext cx="688121" cy="790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370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Timelines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Constructing a Timeline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Identifying Dates on a Timeline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Date 0 is today, the beginning of the first year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Date 1 is the end of the first year</a:t>
            </a:r>
            <a:endParaRPr lang="en-US" sz="2200" dirty="0"/>
          </a:p>
        </p:txBody>
      </p:sp>
      <p:pic>
        <p:nvPicPr>
          <p:cNvPr id="4" name="Picture 4" descr="The timeline shows cash flow, as follows: Date 0, 0. Date 1, the end of year 1 and the beginning of year 2, $10,000. Date 2, the end of the repayment period, $10,000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24302"/>
            <a:ext cx="6831013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46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3200" dirty="0"/>
              <a:t>Course outline</a:t>
            </a:r>
          </a:p>
          <a:p>
            <a:r>
              <a:rPr lang="en-US" sz="3200" dirty="0"/>
              <a:t>Map of corporate finance</a:t>
            </a:r>
          </a:p>
          <a:p>
            <a:r>
              <a:rPr lang="en-US" sz="3200" dirty="0"/>
              <a:t>The law of one price</a:t>
            </a:r>
          </a:p>
          <a:p>
            <a:r>
              <a:rPr lang="en-US" sz="3200" dirty="0"/>
              <a:t>Compounding</a:t>
            </a:r>
          </a:p>
          <a:p>
            <a:r>
              <a:rPr lang="en-US" sz="3200" dirty="0"/>
              <a:t>Discounting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18471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Time Value of Money and Interest Rates</a:t>
            </a:r>
            <a:endParaRPr lang="en-US" sz="2000" b="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Timelines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Distinguishing Cash Inflows from Outflows</a:t>
            </a:r>
            <a:endParaRPr lang="en-US" sz="2400" dirty="0"/>
          </a:p>
        </p:txBody>
      </p:sp>
      <p:pic>
        <p:nvPicPr>
          <p:cNvPr id="6" name="Picture 2" descr="The timeline shows cash flow, as follows: Date 0, Minus $10,000. Date 1, $6000. Date 2, $600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6799263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4791081"/>
            <a:ext cx="8229600" cy="914400"/>
          </a:xfrm>
        </p:spPr>
        <p:txBody>
          <a:bodyPr/>
          <a:lstStyle/>
          <a:p>
            <a:pPr lvl="1"/>
            <a:r>
              <a:rPr lang="en-US" altLang="en-US" sz="2400" dirty="0">
                <a:ea typeface="ヒラギノ角ゴ Pro W3" pitchFamily="-65" charset="-128"/>
              </a:rPr>
              <a:t>Representing Various Time Periods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Just change the label from “Year” to “Month” if monthly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2849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Valuing Cash Flows at Different Points in Time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600" dirty="0">
                <a:ea typeface="ヒラギノ角ゴ Pro W3" pitchFamily="-65" charset="-128"/>
              </a:rPr>
              <a:t>Rule 1: Comparing and Combining Values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It is only possible to compare or combine values at the same point in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049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Valuing Cash Flows at Different Points in Time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600" dirty="0">
                <a:ea typeface="ヒラギノ角ゴ Pro W3" pitchFamily="-65" charset="-128"/>
              </a:rPr>
              <a:t>Rule 2: Compounding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To calculate a cash flow’s future value, you must compound it</a:t>
            </a:r>
            <a:endParaRPr lang="en-US" sz="2400" dirty="0"/>
          </a:p>
        </p:txBody>
      </p:sp>
      <p:pic>
        <p:nvPicPr>
          <p:cNvPr id="4" name="Picture 2" descr="The timeline is as follows: Date 0, $1000. Date 1, $1000 times 1.10 equals $1100. Date 2, $1100 times 1.10 equals $121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5219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104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Valuing Cash Flows at Different Points in Time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600" dirty="0">
                <a:ea typeface="ヒラギノ角ゴ Pro W3" pitchFamily="-65" charset="-128"/>
              </a:rPr>
              <a:t>Rule 2: Compounding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Compound Interest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The effect of earning “interest on interest”</a:t>
            </a:r>
            <a:endParaRPr lang="en-US" sz="2200" dirty="0"/>
          </a:p>
        </p:txBody>
      </p:sp>
      <p:pic>
        <p:nvPicPr>
          <p:cNvPr id="4" name="Picture 6" descr="F V sub N equals C times 1 plus R, times 1 plus R, and so on, times 1 plus R, equals C times 1 plus R, to the power of N. The following is marked as N times: 1 plus R, times, 1 plus R, and so on, times, 1 plus 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3429000"/>
            <a:ext cx="73977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921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Valuing Cash Flows at Different Points in Time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Rule 3: Discounting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To calculate the value of a future cash flow at an earlier point in time, we must discount it.</a:t>
            </a:r>
            <a:endParaRPr lang="en-US" sz="2400" dirty="0"/>
          </a:p>
        </p:txBody>
      </p:sp>
      <p:pic>
        <p:nvPicPr>
          <p:cNvPr id="4" name="Picture 3" descr="The timeline reads as follows: Date 0, $909.09 cash flow divided by 1.10 equals $826.45. Date 1, $1000 cash flow divided by 1.10 equals $909.09. Date 2, $100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5295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P V equals C, divided by 1 plus R, to the power of N, equals C over 1 plus R, to the power of 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60950"/>
            <a:ext cx="57483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160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Valuing Cash Flows at Different Points in Time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Rule 3: Discounting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If $826.45 is invested today for two years at 10% interest, the future value will be $1000</a:t>
            </a:r>
            <a:endParaRPr lang="en-US" sz="2400" dirty="0"/>
          </a:p>
        </p:txBody>
      </p:sp>
      <p:pic>
        <p:nvPicPr>
          <p:cNvPr id="4" name="Picture 2" descr="The timeline reads as follows: Date 0, $826.45 cash flow. Date 1, $826.45 cash flow times 1.10 equals $909.09. Date 2, $909.09 cash flow times 1.10 equals $100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81366"/>
            <a:ext cx="4799013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727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Valuing Cash Flows at Different Points in Time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Rule 3: Discounting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If $1000 were three years away, the present value, if the interest rate is 10%, will be $751.31</a:t>
            </a:r>
            <a:endParaRPr lang="en-US" sz="2400" dirty="0"/>
          </a:p>
        </p:txBody>
      </p:sp>
      <p:pic>
        <p:nvPicPr>
          <p:cNvPr id="4" name="Picture 4" descr="The timeline reads as follows: Date 0, $1000 divided by 1.10, divided by 1.10, divided by 1.10, equals $751.31. Date 1, $1000 divided by 1.10, divided by 1.10. Date 2, $1000 divided by 1.10. Date 3, $100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3484563"/>
            <a:ext cx="7326312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513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The Three Rules of Valuing Cash Flows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Table 3.1 The Three Rules of Valuing Cash Flows</a:t>
            </a:r>
          </a:p>
        </p:txBody>
      </p:sp>
      <p:graphicFrame>
        <p:nvGraphicFramePr>
          <p:cNvPr id="4" name="Table 3" descr="Table 3.1, the three rules of value cash flows, with 2 columns: rule and formula. Row 1, rule 1: only values at the same point in time can be compared or combined. Formula: none. Row 2, rule 2: to calculate a cash flow's future value, we must compound it. Formula: future value of a cash flow: F V sub n = C times, 1 + r, raised to the n power. Row 3, rule 3: to calculate the present value of a future cash flow, we must discount it. Formula: present value of a cash flow: P V = C divided by, 1 + r, raised to the n power = C divided by, 1 + r, raised to the n power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209425"/>
              </p:ext>
            </p:extLst>
          </p:nvPr>
        </p:nvGraphicFramePr>
        <p:xfrm>
          <a:off x="685800" y="2282828"/>
          <a:ext cx="7924800" cy="35845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Rule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1: Only values at the same point in time can be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compared or combined.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2: To calculate a cash flow’s future value, we must</a:t>
                      </a:r>
                    </a:p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compound it.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 value of a cash flow: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652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3: To calculate the present value of a future cash flow, we must discount it.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 value of a cash flow: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 descr="A formula:  F V sub n = C times, 1 + r, raised to the n power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646471"/>
              </p:ext>
            </p:extLst>
          </p:nvPr>
        </p:nvGraphicFramePr>
        <p:xfrm>
          <a:off x="5067398" y="4029815"/>
          <a:ext cx="2009596" cy="598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177480" progId="Equation.DSMT4">
                  <p:embed/>
                </p:oleObj>
              </mc:Choice>
              <mc:Fallback>
                <p:oleObj name="Equation" r:id="rId2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67398" y="4029815"/>
                        <a:ext cx="2009596" cy="598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 descr="A formula: P V = C divided by, 1 + r, raised to the n power = C divided by, 1 + r, raised to the n power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161122"/>
              </p:ext>
            </p:extLst>
          </p:nvPr>
        </p:nvGraphicFramePr>
        <p:xfrm>
          <a:off x="5057779" y="4946653"/>
          <a:ext cx="307816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66400" progId="Equation.DSMT4">
                  <p:embed/>
                </p:oleObj>
              </mc:Choice>
              <mc:Fallback>
                <p:oleObj name="Equation" r:id="rId4" imgW="914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7779" y="4946653"/>
                        <a:ext cx="3078163" cy="90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9728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investment would you prefer?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Picture 10" descr="untab0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64640"/>
            <a:ext cx="8128671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645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3 exercises 9-26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564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Finance</a:t>
            </a:r>
            <a:endParaRPr lang="fi-FI" dirty="0"/>
          </a:p>
        </p:txBody>
      </p:sp>
      <p:pic>
        <p:nvPicPr>
          <p:cNvPr id="4" name="Picture 1" descr="M01NF0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752" y="1600200"/>
            <a:ext cx="68104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36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>
                <a:cs typeface="Arial" panose="020B0604020202020204" pitchFamily="34" charset="0"/>
              </a:rPr>
              <a:t>Functions which occupy the most attention and time of the Modern CFO?</a:t>
            </a:r>
            <a:endParaRPr lang="fi-FI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21" y="1600200"/>
            <a:ext cx="670015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04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Operating and Investment Decisions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Role of the Financial Manager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Make decisions on behalf of the firm’s investors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For good decisions, the benefits exceed the costs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387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Cost-Benefit Analysis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Quantifying Costs and Benefits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Role of Competitive Market Prices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A competitive market is one in which a good can be bought and sold at the same price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In a competitive market, the price determines the value of the good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Personal opinion of the “fair” price is irrelevant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587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Market Prices and the Valuation Principle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The Valuation Principle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The value of a commodity or an asset to the firm or its investors is determined by its competitive market price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The benefits and costs of a decision should be evaluated using those market prices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When the value of the benefits exceeds the value of the costs, the decision will increase the market value of the firm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224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Market Prices and the Valuation Principle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Why There Can Be Only One Competitive Price for a Good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Law of One Price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In competitive markets, securities that produce exactly the same cash flows must have the same price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459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Market Prices and the Valuation Principle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Why There Can Be Only One Competitive Price for a Good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Arbitrage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The practice of buying and selling equivalent goods to take advantage of a price difference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Arbitrage Opportunity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Any situation in which it is possible to make a profit without taking any risk or making any investment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So, what would you do if the Arbitrage did persistently exist?</a:t>
            </a:r>
          </a:p>
          <a:p>
            <a:pPr marL="457200" lvl="1" indent="0">
              <a:buNone/>
            </a:pPr>
            <a:r>
              <a:rPr lang="en-US" altLang="en-US" sz="2200" dirty="0">
                <a:ea typeface="ＭＳ Ｐゴシック" panose="020B0600070205080204" pitchFamily="34" charset="-128"/>
                <a:hlinkClick r:id="rId2"/>
              </a:rPr>
              <a:t>https://www.economist.com/news/2019/01/10/the-big-mac-index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14400" lvl="2" indent="0"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033888159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1287</Words>
  <Application>Microsoft Office PowerPoint</Application>
  <PresentationFormat>On-screen Show (4:3)</PresentationFormat>
  <Paragraphs>141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Verdana</vt:lpstr>
      <vt:lpstr>Wingdings</vt:lpstr>
      <vt:lpstr>508 Lecture</vt:lpstr>
      <vt:lpstr>Equation</vt:lpstr>
      <vt:lpstr>Fundamentals of Corporate Finance</vt:lpstr>
      <vt:lpstr>Content</vt:lpstr>
      <vt:lpstr>Corporate Finance</vt:lpstr>
      <vt:lpstr>Functions which occupy the most attention and time of the Modern CFO?</vt:lpstr>
      <vt:lpstr>Operating and Investment Decisions</vt:lpstr>
      <vt:lpstr>Cost-Benefit Analysis </vt:lpstr>
      <vt:lpstr>Market Prices and the Valuation Principle</vt:lpstr>
      <vt:lpstr>Market Prices and the Valuation Principle</vt:lpstr>
      <vt:lpstr>Market Prices and the Valuation Principle </vt:lpstr>
      <vt:lpstr>The Time Value of Money and Interest Rates</vt:lpstr>
      <vt:lpstr>The Time Value of Money and Interest Rates</vt:lpstr>
      <vt:lpstr>The Time Value of Money and Interest Rates </vt:lpstr>
      <vt:lpstr>The Time Value of Money and Interest Rates</vt:lpstr>
      <vt:lpstr>The Time Value of Money and Interest Rates </vt:lpstr>
      <vt:lpstr>The Time Value of Money and Interest Rates</vt:lpstr>
      <vt:lpstr>The Time Value of Money and Interest Rates</vt:lpstr>
      <vt:lpstr>The Time Value of Money and Interest Rates</vt:lpstr>
      <vt:lpstr>The Time Value of Money and Interest Rates</vt:lpstr>
      <vt:lpstr>The Time Value of Money and Interest Rates</vt:lpstr>
      <vt:lpstr>The Time Value of Money and Interest Rates</vt:lpstr>
      <vt:lpstr>Valuing Cash Flows at Different Points in Time</vt:lpstr>
      <vt:lpstr>Valuing Cash Flows at Different Points in Time</vt:lpstr>
      <vt:lpstr>Valuing Cash Flows at Different Points in Time</vt:lpstr>
      <vt:lpstr>Valuing Cash Flows at Different Points in Time</vt:lpstr>
      <vt:lpstr>Valuing Cash Flows at Different Points in Time</vt:lpstr>
      <vt:lpstr>Valuing Cash Flows at Different Points in Time</vt:lpstr>
      <vt:lpstr>The Three Rules of Valuing Cash Flows</vt:lpstr>
      <vt:lpstr>Which investment would you prefer?</vt:lpstr>
      <vt:lpstr>Exercises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Corporate Finance, Fourth Edition</dc:title>
  <dc:subject>Business</dc:subject>
  <dc:creator>Berk/Demarzo/Harford.</dc:creator>
  <cp:lastModifiedBy>Roman romanstepa</cp:lastModifiedBy>
  <cp:revision>404</cp:revision>
  <dcterms:created xsi:type="dcterms:W3CDTF">2014-07-14T20:04:21Z</dcterms:created>
  <dcterms:modified xsi:type="dcterms:W3CDTF">2021-02-15T06:23:11Z</dcterms:modified>
</cp:coreProperties>
</file>