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4"/>
    <p:sldMasterId id="2147483703" r:id="rId5"/>
    <p:sldMasterId id="2147483648" r:id="rId6"/>
    <p:sldMasterId id="2147483682" r:id="rId7"/>
  </p:sldMasterIdLst>
  <p:notesMasterIdLst>
    <p:notesMasterId r:id="rId57"/>
  </p:notesMasterIdLst>
  <p:sldIdLst>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undy" initials="D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2T15:18:41.50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8D002E-0760-495F-B5D4-F3382601B812}"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Tree>
    <p:extLst>
      <p:ext uri="{BB962C8B-B14F-4D97-AF65-F5344CB8AC3E}">
        <p14:creationId xmlns:p14="http://schemas.microsoft.com/office/powerpoint/2010/main" val="189155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White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mn-lt"/>
              </a:defRPr>
            </a:lvl1pPr>
          </a:lstStyle>
          <a:p>
            <a:fld id="{8C93EA8F-5D32-42A5-B63F-842A0F047210}" type="datetimeFigureOut">
              <a:rPr lang="en-GB" smtClean="0"/>
              <a:pPr/>
              <a:t>03/03/2022</a:t>
            </a:fld>
            <a:endParaRPr lang="en-GB" dirty="0"/>
          </a:p>
        </p:txBody>
      </p:sp>
      <p:sp>
        <p:nvSpPr>
          <p:cNvPr id="5" name="Footer Placeholder 4"/>
          <p:cNvSpPr>
            <a:spLocks noGrp="1"/>
          </p:cNvSpPr>
          <p:nvPr>
            <p:ph type="ftr" sz="quarter" idx="11"/>
          </p:nvPr>
        </p:nvSpPr>
        <p:spPr/>
        <p:txBody>
          <a:bodyPr/>
          <a:lstStyle>
            <a:lvl1pPr>
              <a:defRPr>
                <a:latin typeface="+mn-lt"/>
              </a:defRPr>
            </a:lvl1pPr>
          </a:lstStyle>
          <a:p>
            <a:endParaRPr lang="en-GB" dirty="0"/>
          </a:p>
        </p:txBody>
      </p:sp>
      <p:sp>
        <p:nvSpPr>
          <p:cNvPr id="6" name="Slide Number Placeholder 5"/>
          <p:cNvSpPr>
            <a:spLocks noGrp="1"/>
          </p:cNvSpPr>
          <p:nvPr>
            <p:ph type="sldNum" sz="quarter" idx="12"/>
          </p:nvPr>
        </p:nvSpPr>
        <p:spPr/>
        <p:txBody>
          <a:bodyPr/>
          <a:lstStyle>
            <a:lvl1pPr>
              <a:defRPr>
                <a:latin typeface="+mn-lt"/>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1"/>
            <a:ext cx="12192000" cy="792163"/>
            <a:chOff x="0" y="0"/>
            <a:chExt cx="9144000" cy="792162"/>
          </a:xfrm>
        </p:grpSpPr>
        <p:grpSp>
          <p:nvGrpSpPr>
            <p:cNvPr id="3" name="Group 11"/>
            <p:cNvGrpSpPr>
              <a:grpSpLocks/>
            </p:cNvGrpSpPr>
            <p:nvPr/>
          </p:nvGrpSpPr>
          <p:grpSpPr bwMode="auto">
            <a:xfrm>
              <a:off x="0" y="0"/>
              <a:ext cx="4572000" cy="792162"/>
              <a:chOff x="0" y="548680"/>
              <a:chExt cx="4572000" cy="792162"/>
            </a:xfrm>
          </p:grpSpPr>
          <p:pic>
            <p:nvPicPr>
              <p:cNvPr id="9" name="Picture 14" descr="nbs sign.jpg"/>
              <p:cNvPicPr>
                <a:picLocks noChangeAspect="1"/>
              </p:cNvPicPr>
              <p:nvPr/>
            </p:nvPicPr>
            <p:blipFill>
              <a:blip r:embed="rId2">
                <a:grayscl/>
                <a:extLst>
                  <a:ext uri="{28A0092B-C50C-407E-A947-70E740481C1C}">
                    <a14:useLocalDpi xmlns:a14="http://schemas.microsoft.com/office/drawing/2010/main" val="0"/>
                  </a:ext>
                </a:extLst>
              </a:blip>
              <a:srcRect r="5717" b="15070"/>
              <a:stretch>
                <a:fillRect/>
              </a:stretch>
            </p:blipFill>
            <p:spPr bwMode="auto">
              <a:xfrm>
                <a:off x="0" y="549275"/>
                <a:ext cx="1187624" cy="7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Students at City Campus East (21).JPG"/>
              <p:cNvPicPr>
                <a:picLocks noChangeAspect="1"/>
              </p:cNvPicPr>
              <p:nvPr/>
            </p:nvPicPr>
            <p:blipFill>
              <a:blip r:embed="rId3">
                <a:grayscl/>
                <a:extLst>
                  <a:ext uri="{28A0092B-C50C-407E-A947-70E740481C1C}">
                    <a14:useLocalDpi xmlns:a14="http://schemas.microsoft.com/office/drawing/2010/main" val="0"/>
                  </a:ext>
                </a:extLst>
              </a:blip>
              <a:srcRect r="9052"/>
              <a:stretch>
                <a:fillRect/>
              </a:stretch>
            </p:blipFill>
            <p:spPr bwMode="auto">
              <a:xfrm>
                <a:off x="3491880" y="548680"/>
                <a:ext cx="108012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front_cover2010UG.jpg"/>
              <p:cNvPicPr>
                <a:picLocks noChangeAspect="1"/>
              </p:cNvPicPr>
              <p:nvPr/>
            </p:nvPicPr>
            <p:blipFill>
              <a:blip r:embed="rId4">
                <a:grayscl/>
                <a:extLst>
                  <a:ext uri="{28A0092B-C50C-407E-A947-70E740481C1C}">
                    <a14:useLocalDpi xmlns:a14="http://schemas.microsoft.com/office/drawing/2010/main" val="0"/>
                  </a:ext>
                </a:extLst>
              </a:blip>
              <a:srcRect l="5872" b="1588"/>
              <a:stretch>
                <a:fillRect/>
              </a:stretch>
            </p:blipFill>
            <p:spPr bwMode="auto">
              <a:xfrm>
                <a:off x="1187624" y="548680"/>
                <a:ext cx="115445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CE at dusk_lowerres.jpg"/>
              <p:cNvPicPr>
                <a:picLocks noChangeAspect="1"/>
              </p:cNvPicPr>
              <p:nvPr/>
            </p:nvPicPr>
            <p:blipFill>
              <a:blip r:embed="rId5">
                <a:grayscl/>
                <a:extLst>
                  <a:ext uri="{28A0092B-C50C-407E-A947-70E740481C1C}">
                    <a14:useLocalDpi xmlns:a14="http://schemas.microsoft.com/office/drawing/2010/main" val="0"/>
                  </a:ext>
                </a:extLst>
              </a:blip>
              <a:srcRect l="35159" t="8002" r="8653" b="44749"/>
              <a:stretch>
                <a:fillRect/>
              </a:stretch>
            </p:blipFill>
            <p:spPr bwMode="auto">
              <a:xfrm>
                <a:off x="2339752" y="548680"/>
                <a:ext cx="115445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p:cNvGrpSpPr>
              <a:grpSpLocks/>
            </p:cNvGrpSpPr>
            <p:nvPr/>
          </p:nvGrpSpPr>
          <p:grpSpPr bwMode="auto">
            <a:xfrm>
              <a:off x="4535488" y="0"/>
              <a:ext cx="4608512" cy="792162"/>
              <a:chOff x="0" y="548680"/>
              <a:chExt cx="4608512" cy="792162"/>
            </a:xfrm>
          </p:grpSpPr>
          <p:pic>
            <p:nvPicPr>
              <p:cNvPr id="5" name="Picture 14" descr="nbs sign.jpg"/>
              <p:cNvPicPr>
                <a:picLocks noChangeAspect="1"/>
              </p:cNvPicPr>
              <p:nvPr/>
            </p:nvPicPr>
            <p:blipFill>
              <a:blip r:embed="rId2">
                <a:grayscl/>
                <a:extLst>
                  <a:ext uri="{28A0092B-C50C-407E-A947-70E740481C1C}">
                    <a14:useLocalDpi xmlns:a14="http://schemas.microsoft.com/office/drawing/2010/main" val="0"/>
                  </a:ext>
                </a:extLst>
              </a:blip>
              <a:srcRect r="5717" b="15070"/>
              <a:stretch>
                <a:fillRect/>
              </a:stretch>
            </p:blipFill>
            <p:spPr bwMode="auto">
              <a:xfrm>
                <a:off x="0" y="549275"/>
                <a:ext cx="1187624" cy="7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Students at City Campus East (21).JPG"/>
              <p:cNvPicPr>
                <a:picLocks noChangeAspect="1"/>
              </p:cNvPicPr>
              <p:nvPr/>
            </p:nvPicPr>
            <p:blipFill>
              <a:blip r:embed="rId3">
                <a:grayscl/>
                <a:extLst>
                  <a:ext uri="{28A0092B-C50C-407E-A947-70E740481C1C}">
                    <a14:useLocalDpi xmlns:a14="http://schemas.microsoft.com/office/drawing/2010/main" val="0"/>
                  </a:ext>
                </a:extLst>
              </a:blip>
              <a:srcRect r="5978"/>
              <a:stretch>
                <a:fillRect/>
              </a:stretch>
            </p:blipFill>
            <p:spPr bwMode="auto">
              <a:xfrm>
                <a:off x="3491880" y="548680"/>
                <a:ext cx="111663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front_cover2010UG.jpg"/>
              <p:cNvPicPr>
                <a:picLocks noChangeAspect="1"/>
              </p:cNvPicPr>
              <p:nvPr/>
            </p:nvPicPr>
            <p:blipFill>
              <a:blip r:embed="rId4">
                <a:grayscl/>
                <a:extLst>
                  <a:ext uri="{28A0092B-C50C-407E-A947-70E740481C1C}">
                    <a14:useLocalDpi xmlns:a14="http://schemas.microsoft.com/office/drawing/2010/main" val="0"/>
                  </a:ext>
                </a:extLst>
              </a:blip>
              <a:srcRect l="5872" b="1588"/>
              <a:stretch>
                <a:fillRect/>
              </a:stretch>
            </p:blipFill>
            <p:spPr bwMode="auto">
              <a:xfrm>
                <a:off x="1187624" y="548680"/>
                <a:ext cx="115445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CE at dusk_lowerres.jpg"/>
              <p:cNvPicPr>
                <a:picLocks noChangeAspect="1"/>
              </p:cNvPicPr>
              <p:nvPr/>
            </p:nvPicPr>
            <p:blipFill>
              <a:blip r:embed="rId5">
                <a:grayscl/>
                <a:extLst>
                  <a:ext uri="{28A0092B-C50C-407E-A947-70E740481C1C}">
                    <a14:useLocalDpi xmlns:a14="http://schemas.microsoft.com/office/drawing/2010/main" val="0"/>
                  </a:ext>
                </a:extLst>
              </a:blip>
              <a:srcRect l="35159" t="8002" r="8653" b="44749"/>
              <a:stretch>
                <a:fillRect/>
              </a:stretch>
            </p:blipFill>
            <p:spPr bwMode="auto">
              <a:xfrm>
                <a:off x="2339752" y="548680"/>
                <a:ext cx="115445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Rectangle 12"/>
          <p:cNvSpPr/>
          <p:nvPr userDrawn="1"/>
        </p:nvSpPr>
        <p:spPr>
          <a:xfrm>
            <a:off x="0" y="6092826"/>
            <a:ext cx="12192000" cy="765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14" name="Picture 2" descr="Northumbria University Newcastl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20167" y="6165851"/>
            <a:ext cx="2927351"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50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BF289D-D42B-4C0F-A997-956259042207}" type="datetimeFigureOut">
              <a:rPr lang="en-GB"/>
              <a:pPr>
                <a:defRPr/>
              </a:pPr>
              <a:t>03/03/2022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8A29AFC-2EAD-4DD1-A26F-99E438CEF130}" type="slidenum">
              <a:rPr lang="en-GB" altLang="en-US"/>
              <a:pPr>
                <a:defRPr/>
              </a:pPr>
              <a:t>‹#›</a:t>
            </a:fld>
            <a:endParaRPr lang="en-GB" altLang="en-US"/>
          </a:p>
        </p:txBody>
      </p:sp>
    </p:spTree>
    <p:extLst>
      <p:ext uri="{BB962C8B-B14F-4D97-AF65-F5344CB8AC3E}">
        <p14:creationId xmlns:p14="http://schemas.microsoft.com/office/powerpoint/2010/main" val="384424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Slides Logo Top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7045CDD-E9C0-49C1-B4D4-324A8B9CF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454" y="215111"/>
            <a:ext cx="1879146" cy="856800"/>
          </a:xfrm>
          <a:prstGeom prst="rect">
            <a:avLst/>
          </a:prstGeom>
        </p:spPr>
      </p:pic>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ck Slides Logo Top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8"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84" y="250287"/>
            <a:ext cx="1879146" cy="856800"/>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Bottom Right Logo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0435" y="5838257"/>
            <a:ext cx="1879146" cy="856800"/>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5607" y="261765"/>
            <a:ext cx="1879146" cy="856800"/>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51" y="338485"/>
            <a:ext cx="1879146" cy="856800"/>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075" y="1595534"/>
            <a:ext cx="7592160" cy="3461657"/>
          </a:xfrm>
          <a:prstGeom prst="rect">
            <a:avLst/>
          </a:prstGeom>
          <a:ln>
            <a:solidFill>
              <a:schemeClr val="bg1"/>
            </a:solidFill>
          </a:ln>
        </p:spPr>
      </p:pic>
    </p:spTree>
    <p:extLst>
      <p:ext uri="{BB962C8B-B14F-4D97-AF65-F5344CB8AC3E}">
        <p14:creationId xmlns:p14="http://schemas.microsoft.com/office/powerpoint/2010/main" val="2379020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1"/>
            <a:ext cx="12192000" cy="792163"/>
            <a:chOff x="0" y="0"/>
            <a:chExt cx="9144000" cy="792162"/>
          </a:xfrm>
        </p:grpSpPr>
        <p:grpSp>
          <p:nvGrpSpPr>
            <p:cNvPr id="3" name="Group 11"/>
            <p:cNvGrpSpPr>
              <a:grpSpLocks/>
            </p:cNvGrpSpPr>
            <p:nvPr/>
          </p:nvGrpSpPr>
          <p:grpSpPr bwMode="auto">
            <a:xfrm>
              <a:off x="0" y="0"/>
              <a:ext cx="4572000" cy="792162"/>
              <a:chOff x="0" y="548680"/>
              <a:chExt cx="4572000" cy="792162"/>
            </a:xfrm>
          </p:grpSpPr>
          <p:pic>
            <p:nvPicPr>
              <p:cNvPr id="9" name="Picture 14" descr="nbs sign.jpg"/>
              <p:cNvPicPr>
                <a:picLocks noChangeAspect="1"/>
              </p:cNvPicPr>
              <p:nvPr/>
            </p:nvPicPr>
            <p:blipFill>
              <a:blip r:embed="rId2">
                <a:grayscl/>
                <a:extLst>
                  <a:ext uri="{28A0092B-C50C-407E-A947-70E740481C1C}">
                    <a14:useLocalDpi xmlns:a14="http://schemas.microsoft.com/office/drawing/2010/main" val="0"/>
                  </a:ext>
                </a:extLst>
              </a:blip>
              <a:srcRect r="5717" b="15070"/>
              <a:stretch>
                <a:fillRect/>
              </a:stretch>
            </p:blipFill>
            <p:spPr bwMode="auto">
              <a:xfrm>
                <a:off x="0" y="549275"/>
                <a:ext cx="1187624" cy="7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Students at City Campus East (21).JPG"/>
              <p:cNvPicPr>
                <a:picLocks noChangeAspect="1"/>
              </p:cNvPicPr>
              <p:nvPr/>
            </p:nvPicPr>
            <p:blipFill>
              <a:blip r:embed="rId3">
                <a:grayscl/>
                <a:extLst>
                  <a:ext uri="{28A0092B-C50C-407E-A947-70E740481C1C}">
                    <a14:useLocalDpi xmlns:a14="http://schemas.microsoft.com/office/drawing/2010/main" val="0"/>
                  </a:ext>
                </a:extLst>
              </a:blip>
              <a:srcRect r="9052"/>
              <a:stretch>
                <a:fillRect/>
              </a:stretch>
            </p:blipFill>
            <p:spPr bwMode="auto">
              <a:xfrm>
                <a:off x="3491880" y="548680"/>
                <a:ext cx="108012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front_cover2010UG.jpg"/>
              <p:cNvPicPr>
                <a:picLocks noChangeAspect="1"/>
              </p:cNvPicPr>
              <p:nvPr/>
            </p:nvPicPr>
            <p:blipFill>
              <a:blip r:embed="rId4">
                <a:grayscl/>
                <a:extLst>
                  <a:ext uri="{28A0092B-C50C-407E-A947-70E740481C1C}">
                    <a14:useLocalDpi xmlns:a14="http://schemas.microsoft.com/office/drawing/2010/main" val="0"/>
                  </a:ext>
                </a:extLst>
              </a:blip>
              <a:srcRect l="5872" b="1588"/>
              <a:stretch>
                <a:fillRect/>
              </a:stretch>
            </p:blipFill>
            <p:spPr bwMode="auto">
              <a:xfrm>
                <a:off x="1187624" y="548680"/>
                <a:ext cx="115445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CE at dusk_lowerres.jpg"/>
              <p:cNvPicPr>
                <a:picLocks noChangeAspect="1"/>
              </p:cNvPicPr>
              <p:nvPr/>
            </p:nvPicPr>
            <p:blipFill>
              <a:blip r:embed="rId5">
                <a:grayscl/>
                <a:extLst>
                  <a:ext uri="{28A0092B-C50C-407E-A947-70E740481C1C}">
                    <a14:useLocalDpi xmlns:a14="http://schemas.microsoft.com/office/drawing/2010/main" val="0"/>
                  </a:ext>
                </a:extLst>
              </a:blip>
              <a:srcRect l="35159" t="8002" r="8653" b="44749"/>
              <a:stretch>
                <a:fillRect/>
              </a:stretch>
            </p:blipFill>
            <p:spPr bwMode="auto">
              <a:xfrm>
                <a:off x="2339752" y="548680"/>
                <a:ext cx="115445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p:cNvGrpSpPr>
              <a:grpSpLocks/>
            </p:cNvGrpSpPr>
            <p:nvPr/>
          </p:nvGrpSpPr>
          <p:grpSpPr bwMode="auto">
            <a:xfrm>
              <a:off x="4535488" y="0"/>
              <a:ext cx="4608512" cy="792162"/>
              <a:chOff x="0" y="548680"/>
              <a:chExt cx="4608512" cy="792162"/>
            </a:xfrm>
          </p:grpSpPr>
          <p:pic>
            <p:nvPicPr>
              <p:cNvPr id="5" name="Picture 14" descr="nbs sign.jpg"/>
              <p:cNvPicPr>
                <a:picLocks noChangeAspect="1"/>
              </p:cNvPicPr>
              <p:nvPr/>
            </p:nvPicPr>
            <p:blipFill>
              <a:blip r:embed="rId2">
                <a:grayscl/>
                <a:extLst>
                  <a:ext uri="{28A0092B-C50C-407E-A947-70E740481C1C}">
                    <a14:useLocalDpi xmlns:a14="http://schemas.microsoft.com/office/drawing/2010/main" val="0"/>
                  </a:ext>
                </a:extLst>
              </a:blip>
              <a:srcRect r="5717" b="15070"/>
              <a:stretch>
                <a:fillRect/>
              </a:stretch>
            </p:blipFill>
            <p:spPr bwMode="auto">
              <a:xfrm>
                <a:off x="0" y="549275"/>
                <a:ext cx="1187624" cy="7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Students at City Campus East (21).JPG"/>
              <p:cNvPicPr>
                <a:picLocks noChangeAspect="1"/>
              </p:cNvPicPr>
              <p:nvPr/>
            </p:nvPicPr>
            <p:blipFill>
              <a:blip r:embed="rId3">
                <a:grayscl/>
                <a:extLst>
                  <a:ext uri="{28A0092B-C50C-407E-A947-70E740481C1C}">
                    <a14:useLocalDpi xmlns:a14="http://schemas.microsoft.com/office/drawing/2010/main" val="0"/>
                  </a:ext>
                </a:extLst>
              </a:blip>
              <a:srcRect r="5978"/>
              <a:stretch>
                <a:fillRect/>
              </a:stretch>
            </p:blipFill>
            <p:spPr bwMode="auto">
              <a:xfrm>
                <a:off x="3491880" y="548680"/>
                <a:ext cx="111663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front_cover2010UG.jpg"/>
              <p:cNvPicPr>
                <a:picLocks noChangeAspect="1"/>
              </p:cNvPicPr>
              <p:nvPr/>
            </p:nvPicPr>
            <p:blipFill>
              <a:blip r:embed="rId4">
                <a:grayscl/>
                <a:extLst>
                  <a:ext uri="{28A0092B-C50C-407E-A947-70E740481C1C}">
                    <a14:useLocalDpi xmlns:a14="http://schemas.microsoft.com/office/drawing/2010/main" val="0"/>
                  </a:ext>
                </a:extLst>
              </a:blip>
              <a:srcRect l="5872" b="1588"/>
              <a:stretch>
                <a:fillRect/>
              </a:stretch>
            </p:blipFill>
            <p:spPr bwMode="auto">
              <a:xfrm>
                <a:off x="1187624" y="548680"/>
                <a:ext cx="115445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CE at dusk_lowerres.jpg"/>
              <p:cNvPicPr>
                <a:picLocks noChangeAspect="1"/>
              </p:cNvPicPr>
              <p:nvPr/>
            </p:nvPicPr>
            <p:blipFill>
              <a:blip r:embed="rId5">
                <a:grayscl/>
                <a:extLst>
                  <a:ext uri="{28A0092B-C50C-407E-A947-70E740481C1C}">
                    <a14:useLocalDpi xmlns:a14="http://schemas.microsoft.com/office/drawing/2010/main" val="0"/>
                  </a:ext>
                </a:extLst>
              </a:blip>
              <a:srcRect l="35159" t="8002" r="8653" b="44749"/>
              <a:stretch>
                <a:fillRect/>
              </a:stretch>
            </p:blipFill>
            <p:spPr bwMode="auto">
              <a:xfrm>
                <a:off x="2339752" y="548680"/>
                <a:ext cx="115445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Rectangle 12"/>
          <p:cNvSpPr/>
          <p:nvPr userDrawn="1"/>
        </p:nvSpPr>
        <p:spPr>
          <a:xfrm>
            <a:off x="0" y="6092826"/>
            <a:ext cx="12192000" cy="765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14" name="Picture 2" descr="Northumbria University Newcastl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03234" y="6178551"/>
            <a:ext cx="2927351"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61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ck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03/03/2022</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
        <p:nvSpPr>
          <p:cNvPr id="7" name="Title 1">
            <a:extLst>
              <a:ext uri="{FF2B5EF4-FFF2-40B4-BE49-F238E27FC236}">
                <a16:creationId xmlns:a16="http://schemas.microsoft.com/office/drawing/2014/main" id="{C86793EA-4A92-495B-8317-C6752319D2FB}"/>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1501784-0BAA-47EF-8756-13887624EB79}"/>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Slides Top Right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363" y="369731"/>
            <a:ext cx="1875453" cy="855116"/>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9"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ite Slides Bottom Right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9068" y="5766570"/>
            <a:ext cx="1879145" cy="856800"/>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Slides Logo Top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083" y="220441"/>
            <a:ext cx="1879146" cy="856800"/>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9"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03/03/2022</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522" y="243818"/>
            <a:ext cx="1879146" cy="856800"/>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745" y="234488"/>
            <a:ext cx="1879146" cy="856800"/>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6674" y="1567543"/>
            <a:ext cx="7592157" cy="3461657"/>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9874" y="410368"/>
            <a:ext cx="787151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03/03/2022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153" y="179386"/>
            <a:ext cx="2550521" cy="1198047"/>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3452" y="439974"/>
            <a:ext cx="853034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03/03/2022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558" y="365125"/>
            <a:ext cx="2569894" cy="1198800"/>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11" r:id="rId3"/>
    <p:sldLayoutId id="2147483654" r:id="rId4"/>
    <p:sldLayoutId id="2147483651" r:id="rId5"/>
    <p:sldLayoutId id="2147483664" r:id="rId6"/>
    <p:sldLayoutId id="2147483713" r:id="rId7"/>
    <p:sldLayoutId id="2147483715" r:id="rId8"/>
    <p:sldLayoutId id="2147483716"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03/03/2022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690" r:id="rId4"/>
    <p:sldLayoutId id="2147483691" r:id="rId5"/>
    <p:sldLayoutId id="2147483689" r:id="rId6"/>
    <p:sldLayoutId id="2147483714" r:id="rId7"/>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uk/url?sa=i&amp;rct=j&amp;q=&amp;esrc=s&amp;source=images&amp;cd=&amp;cad=rja&amp;uact=8&amp;ved=0CAcQjRxqFQoTCNvmrfbI_ccCFQudGgoda4MJ-w&amp;url=http%3A%2F%2Fpress.princeton.edu%2Ftitles%2F8967.html&amp;bvm=bv.102829193,d.d2s&amp;psig=AFQjCNGOm6ZBItKoXDa0VZAyuJLk8yHVtw&amp;ust=1442562103609796"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uk/url?sa=i&amp;rct=j&amp;q=&amp;esrc=s&amp;source=images&amp;cd=&amp;cad=rja&amp;uact=8&amp;ved=0CAcQjRxqFQoTCLb4kMjK_ccCFQHSGgodUmoDqQ&amp;url=http%3A%2F%2Fwww.gerryrobert.com%2Fblog%2F6-steps-to-find-200-300-hot-prospects-part-2%2F&amp;psig=AFQjCNHHt6rYC18Wfi_YU3Y5RbRD59J9jg&amp;ust=1442562580004484"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ssrn.com/abstract=2911633" TargetMode="External"/><Relationship Id="rId2" Type="http://schemas.openxmlformats.org/officeDocument/2006/relationships/hyperlink" Target="http://www.nber.org/chapters/c5821.pdf" TargetMode="Externa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hyperlink" Target="https://dx.doi.org/10.2139/ssrn.291163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hyperlink" Target="https://www.bloomberg.com/news/articles/2018-07-26/the-end-of-facebook-s-easy-growth"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08213" y="1125538"/>
            <a:ext cx="7772400" cy="2546350"/>
          </a:xfrm>
        </p:spPr>
        <p:txBody>
          <a:bodyPr>
            <a:normAutofit/>
          </a:bodyPr>
          <a:lstStyle/>
          <a:p>
            <a:pPr eaLnBrk="1" hangingPunct="1"/>
            <a:r>
              <a:rPr lang="en-GB" altLang="en-US" sz="4000" dirty="0"/>
              <a:t>Mergers and Acquisitions</a:t>
            </a:r>
            <a:br>
              <a:rPr lang="en-GB" altLang="en-US" sz="4000" dirty="0"/>
            </a:br>
            <a:endParaRPr lang="en-GB" altLang="en-US" sz="4000" dirty="0"/>
          </a:p>
        </p:txBody>
      </p:sp>
      <p:sp>
        <p:nvSpPr>
          <p:cNvPr id="6147" name="Rectangle 5"/>
          <p:cNvSpPr>
            <a:spLocks noGrp="1" noChangeArrowheads="1"/>
          </p:cNvSpPr>
          <p:nvPr>
            <p:ph type="subTitle" idx="1"/>
          </p:nvPr>
        </p:nvSpPr>
        <p:spPr/>
        <p:txBody>
          <a:bodyPr/>
          <a:lstStyle/>
          <a:p>
            <a:pPr eaLnBrk="1" hangingPunct="1">
              <a:lnSpc>
                <a:spcPct val="80000"/>
              </a:lnSpc>
            </a:pPr>
            <a:endParaRPr lang="en-GB" altLang="en-US" sz="2000" dirty="0"/>
          </a:p>
        </p:txBody>
      </p:sp>
    </p:spTree>
    <p:extLst>
      <p:ext uri="{BB962C8B-B14F-4D97-AF65-F5344CB8AC3E}">
        <p14:creationId xmlns:p14="http://schemas.microsoft.com/office/powerpoint/2010/main" val="366120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1703388" y="796926"/>
            <a:ext cx="777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Synergy</a:t>
            </a:r>
          </a:p>
        </p:txBody>
      </p:sp>
      <p:sp>
        <p:nvSpPr>
          <p:cNvPr id="14339" name="Rectangle 10"/>
          <p:cNvSpPr>
            <a:spLocks noChangeArrowheads="1"/>
          </p:cNvSpPr>
          <p:nvPr/>
        </p:nvSpPr>
        <p:spPr bwMode="auto">
          <a:xfrm>
            <a:off x="1847850" y="1412876"/>
            <a:ext cx="82232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7650" indent="-247650"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40000"/>
              </a:spcBef>
              <a:buFontTx/>
              <a:buChar char="•"/>
            </a:pPr>
            <a:r>
              <a:rPr lang="en-US" altLang="en-US" sz="1800">
                <a:latin typeface="Arial" panose="020B0604020202020204" pitchFamily="34" charset="0"/>
              </a:rPr>
              <a:t>The combined entity will have a value greater than the sum of its parts</a:t>
            </a:r>
          </a:p>
        </p:txBody>
      </p:sp>
      <p:sp>
        <p:nvSpPr>
          <p:cNvPr id="14340" name="Rectangle 11"/>
          <p:cNvSpPr>
            <a:spLocks noChangeArrowheads="1"/>
          </p:cNvSpPr>
          <p:nvPr/>
        </p:nvSpPr>
        <p:spPr bwMode="auto">
          <a:xfrm>
            <a:off x="2970214" y="1895476"/>
            <a:ext cx="5978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0513">
              <a:spcBef>
                <a:spcPct val="20000"/>
              </a:spcBef>
              <a:buFont typeface="Arial" panose="020B0604020202020204" pitchFamily="34" charset="0"/>
              <a:buChar char="•"/>
              <a:tabLst>
                <a:tab pos="7667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667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667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667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667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667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667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667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66763" algn="l"/>
              </a:tabLst>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PV</a:t>
            </a:r>
            <a:r>
              <a:rPr lang="en-US" altLang="en-US" sz="1800" baseline="-25000">
                <a:latin typeface="Arial" panose="020B0604020202020204" pitchFamily="34" charset="0"/>
              </a:rPr>
              <a:t>AB</a:t>
            </a:r>
            <a:r>
              <a:rPr lang="en-US" altLang="en-US" sz="1800">
                <a:latin typeface="Arial" panose="020B0604020202020204" pitchFamily="34" charset="0"/>
              </a:rPr>
              <a:t> = PV</a:t>
            </a:r>
            <a:r>
              <a:rPr lang="en-US" altLang="en-US" sz="1800" baseline="-25000">
                <a:latin typeface="Arial" panose="020B0604020202020204" pitchFamily="34" charset="0"/>
              </a:rPr>
              <a:t>A</a:t>
            </a:r>
            <a:r>
              <a:rPr lang="en-US" altLang="en-US" sz="1800">
                <a:latin typeface="Arial" panose="020B0604020202020204" pitchFamily="34" charset="0"/>
              </a:rPr>
              <a:t> + PV</a:t>
            </a:r>
            <a:r>
              <a:rPr lang="en-US" altLang="en-US" sz="1800" baseline="-25000">
                <a:latin typeface="Arial" panose="020B0604020202020204" pitchFamily="34" charset="0"/>
              </a:rPr>
              <a:t>B </a:t>
            </a:r>
            <a:r>
              <a:rPr lang="en-US" altLang="en-US" sz="1800">
                <a:latin typeface="Arial" panose="020B0604020202020204" pitchFamily="34" charset="0"/>
              </a:rPr>
              <a:t>+ gains</a:t>
            </a:r>
            <a:endParaRPr lang="en-US" altLang="en-US" sz="1800" baseline="-25000">
              <a:latin typeface="Arial" panose="020B0604020202020204" pitchFamily="34" charset="0"/>
            </a:endParaRPr>
          </a:p>
        </p:txBody>
      </p:sp>
      <p:sp>
        <p:nvSpPr>
          <p:cNvPr id="14341" name="Rectangle 12"/>
          <p:cNvSpPr>
            <a:spLocks noChangeArrowheads="1"/>
          </p:cNvSpPr>
          <p:nvPr/>
        </p:nvSpPr>
        <p:spPr bwMode="auto">
          <a:xfrm>
            <a:off x="1909763" y="2540001"/>
            <a:ext cx="82232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98438" defTabSz="304800">
              <a:spcBef>
                <a:spcPct val="20000"/>
              </a:spcBef>
              <a:buFont typeface="Arial" panose="020B0604020202020204" pitchFamily="34" charset="0"/>
              <a:buChar char="•"/>
              <a:tabLst>
                <a:tab pos="185738" algn="l"/>
                <a:tab pos="198438" algn="l"/>
              </a:tabLst>
              <a:defRPr sz="3200">
                <a:solidFill>
                  <a:schemeClr val="tx1"/>
                </a:solidFill>
                <a:latin typeface="Calibri" panose="020F0502020204030204" pitchFamily="34" charset="0"/>
              </a:defRPr>
            </a:lvl1pPr>
            <a:lvl2pPr marL="530225" indent="-330200" defTabSz="304800">
              <a:spcBef>
                <a:spcPct val="20000"/>
              </a:spcBef>
              <a:buFont typeface="Arial" panose="020B0604020202020204" pitchFamily="34" charset="0"/>
              <a:buChar char="–"/>
              <a:tabLst>
                <a:tab pos="185738" algn="l"/>
                <a:tab pos="1984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 pos="1984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 pos="198438" algn="l"/>
              </a:tabLst>
              <a:defRPr sz="2000">
                <a:solidFill>
                  <a:schemeClr val="tx1"/>
                </a:solidFill>
                <a:latin typeface="Calibri" panose="020F0502020204030204" pitchFamily="34" charset="0"/>
              </a:defRPr>
            </a:lvl9pPr>
          </a:lstStyle>
          <a:p>
            <a:pPr eaLnBrk="1" hangingPunct="1">
              <a:spcBef>
                <a:spcPct val="40000"/>
              </a:spcBef>
              <a:buFontTx/>
              <a:buChar char="•"/>
            </a:pPr>
            <a:r>
              <a:rPr lang="en-US" altLang="en-US" sz="1800">
                <a:latin typeface="Arial" panose="020B0604020202020204" pitchFamily="34" charset="0"/>
              </a:rPr>
              <a:t>Value is created from a merger when the gain is greater than the 				transaction costs</a:t>
            </a:r>
          </a:p>
          <a:p>
            <a:pPr eaLnBrk="1" hangingPunct="1">
              <a:spcBef>
                <a:spcPct val="40000"/>
              </a:spcBef>
              <a:buFontTx/>
              <a:buChar char="•"/>
            </a:pPr>
            <a:r>
              <a:rPr lang="en-US" altLang="en-US" sz="1800">
                <a:latin typeface="Arial" panose="020B0604020202020204" pitchFamily="34" charset="0"/>
              </a:rPr>
              <a:t>Assume A and B as separate entities have present values of £20m and 	£10m, the transaction costs total £2m and the value of the merged firms is 	£40m then the net (after costs) gain from merger is £10m:</a:t>
            </a:r>
          </a:p>
          <a:p>
            <a:pPr eaLnBrk="1" hangingPunct="1">
              <a:spcBef>
                <a:spcPct val="40000"/>
              </a:spcBef>
              <a:buFontTx/>
              <a:buNone/>
            </a:pPr>
            <a:r>
              <a:rPr lang="en-US" altLang="en-US" sz="1800">
                <a:latin typeface="Arial" panose="020B0604020202020204" pitchFamily="34" charset="0"/>
              </a:rPr>
              <a:t>£40m = £20m + £10m + gain</a:t>
            </a:r>
          </a:p>
          <a:p>
            <a:pPr eaLnBrk="1" hangingPunct="1">
              <a:spcBef>
                <a:spcPct val="40000"/>
              </a:spcBef>
              <a:buFontTx/>
              <a:buChar char="•"/>
            </a:pPr>
            <a:r>
              <a:rPr lang="en-US" altLang="en-US" sz="1800">
                <a:latin typeface="Arial" panose="020B0604020202020204" pitchFamily="34" charset="0"/>
              </a:rPr>
              <a:t>But who is going to receive this extra value?</a:t>
            </a:r>
          </a:p>
          <a:p>
            <a:pPr lvl="1" eaLnBrk="1" hangingPunct="1">
              <a:spcBef>
                <a:spcPct val="40000"/>
              </a:spcBef>
              <a:buFont typeface="Arial" panose="020B0604020202020204" pitchFamily="34" charset="0"/>
              <a:buChar char="─"/>
            </a:pPr>
            <a:r>
              <a:rPr lang="en-US" altLang="en-US" sz="1800">
                <a:latin typeface="Arial" panose="020B0604020202020204" pitchFamily="34" charset="0"/>
              </a:rPr>
              <a:t>acquisition premium</a:t>
            </a:r>
          </a:p>
          <a:p>
            <a:pPr lvl="1" eaLnBrk="1" hangingPunct="1">
              <a:spcBef>
                <a:spcPct val="40000"/>
              </a:spcBef>
              <a:buFont typeface="Arial" panose="020B0604020202020204" pitchFamily="34" charset="0"/>
              <a:buChar char="─"/>
            </a:pPr>
            <a:r>
              <a:rPr lang="en-US" altLang="en-US" sz="1800">
                <a:latin typeface="Arial" panose="020B0604020202020204" pitchFamily="34" charset="0"/>
              </a:rPr>
              <a:t>winner’s curse</a:t>
            </a:r>
          </a:p>
          <a:p>
            <a:pPr eaLnBrk="1" hangingPunct="1">
              <a:spcBef>
                <a:spcPct val="40000"/>
              </a:spcBef>
              <a:buFontTx/>
              <a:buChar char="•"/>
            </a:pPr>
            <a:endParaRPr lang="en-US" altLang="en-US" sz="2000">
              <a:latin typeface="Arial" panose="020B0604020202020204" pitchFamily="34" charset="0"/>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0676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delivery.gettyimages.com/xc/200391738-001.jpg?v=1&amp;c=NewsMaker&amp;k=2&amp;d=FBFEFBA2B39FC8A7D34ACABEF088698E1F6F6178A68B340C"/>
          <p:cNvPicPr>
            <a:picLocks noChangeAspect="1" noChangeArrowheads="1"/>
          </p:cNvPicPr>
          <p:nvPr/>
        </p:nvPicPr>
        <p:blipFill>
          <a:blip r:embed="rId2">
            <a:extLst>
              <a:ext uri="{28A0092B-C50C-407E-A947-70E740481C1C}">
                <a14:useLocalDpi xmlns:a14="http://schemas.microsoft.com/office/drawing/2010/main" val="0"/>
              </a:ext>
            </a:extLst>
          </a:blip>
          <a:srcRect t="11128"/>
          <a:stretch>
            <a:fillRect/>
          </a:stretch>
        </p:blipFill>
        <p:spPr bwMode="auto">
          <a:xfrm>
            <a:off x="1774826" y="836613"/>
            <a:ext cx="25050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delivery.gettyimages.com/xc/sb10064424b-001.jpg?v=1&amp;c=NewsMaker&amp;k=2&amp;d=8D9CD552C8A73296F592D9E96CC07E2372125AB1DF1FBB17"/>
          <p:cNvPicPr>
            <a:picLocks noChangeAspect="1" noChangeArrowheads="1"/>
          </p:cNvPicPr>
          <p:nvPr/>
        </p:nvPicPr>
        <p:blipFill>
          <a:blip r:embed="rId3">
            <a:extLst>
              <a:ext uri="{28A0092B-C50C-407E-A947-70E740481C1C}">
                <a14:useLocalDpi xmlns:a14="http://schemas.microsoft.com/office/drawing/2010/main" val="0"/>
              </a:ext>
            </a:extLst>
          </a:blip>
          <a:srcRect t="11858" b="2173"/>
          <a:stretch>
            <a:fillRect/>
          </a:stretch>
        </p:blipFill>
        <p:spPr bwMode="auto">
          <a:xfrm>
            <a:off x="1919289" y="2492375"/>
            <a:ext cx="238283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4303713" y="765175"/>
            <a:ext cx="6119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cs typeface="Arial" panose="020B0604020202020204" pitchFamily="34" charset="0"/>
              </a:rPr>
              <a:t>Business Case: Shopping for Synergies</a:t>
            </a:r>
            <a:endParaRPr lang="en-GB" altLang="en-US" sz="1000" b="1">
              <a:solidFill>
                <a:srgbClr val="0070C0"/>
              </a:solidFill>
              <a:latin typeface="Arial" panose="020B0604020202020204" pitchFamily="34" charset="0"/>
              <a:cs typeface="Arial" panose="020B0604020202020204" pitchFamily="34" charset="0"/>
            </a:endParaRPr>
          </a:p>
        </p:txBody>
      </p:sp>
      <p:sp>
        <p:nvSpPr>
          <p:cNvPr id="8" name="TextBox 1"/>
          <p:cNvSpPr txBox="1">
            <a:spLocks noChangeArrowheads="1"/>
          </p:cNvSpPr>
          <p:nvPr/>
        </p:nvSpPr>
        <p:spPr bwMode="auto">
          <a:xfrm>
            <a:off x="4333876" y="1127126"/>
            <a:ext cx="6188075" cy="2462213"/>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a:t>
            </a:r>
            <a:r>
              <a:rPr lang="en-GB" altLang="en-US" sz="1000" b="1" dirty="0" err="1">
                <a:latin typeface="Arial" panose="020B0604020202020204" pitchFamily="34" charset="0"/>
                <a:cs typeface="Arial" panose="020B0604020202020204" pitchFamily="34" charset="0"/>
              </a:rPr>
              <a:t>Unibail-Rodamco</a:t>
            </a:r>
            <a:r>
              <a:rPr lang="en-GB" altLang="en-US" sz="1000" b="1" dirty="0">
                <a:latin typeface="Arial" panose="020B0604020202020204" pitchFamily="34" charset="0"/>
                <a:cs typeface="Arial" panose="020B0604020202020204" pitchFamily="34" charset="0"/>
              </a:rPr>
              <a:t> sees €100m annual synergies in $24.7bn Westfield takeover</a:t>
            </a:r>
          </a:p>
          <a:p>
            <a:pPr marL="0" indent="0">
              <a:spcBef>
                <a:spcPct val="0"/>
              </a:spcBef>
              <a:buNone/>
              <a:defRPr/>
            </a:pPr>
            <a:br>
              <a:rPr lang="en-GB" sz="1000" dirty="0">
                <a:latin typeface="Arial" panose="020B0604020202020204" pitchFamily="34" charset="0"/>
                <a:cs typeface="Arial" panose="020B0604020202020204" pitchFamily="34" charset="0"/>
              </a:rPr>
            </a:br>
            <a:r>
              <a:rPr lang="en-GB" sz="1000" dirty="0" err="1">
                <a:latin typeface="Arial" panose="020B0604020202020204" pitchFamily="34" charset="0"/>
                <a:cs typeface="Arial" panose="020B0604020202020204" pitchFamily="34" charset="0"/>
              </a:rPr>
              <a:t>Unibail-Rodamco</a:t>
            </a:r>
            <a:r>
              <a:rPr lang="en-GB" sz="1000" dirty="0">
                <a:latin typeface="Arial" panose="020B0604020202020204" pitchFamily="34" charset="0"/>
                <a:cs typeface="Arial" panose="020B0604020202020204" pitchFamily="34" charset="0"/>
              </a:rPr>
              <a:t>, the largest commercial property company in Europe, is buying Westfield Corporation in a deal that values the Australian-headquartered shopping centre group at $24.7bn.</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Under an agreement announced on Tuesday, the Paris-based company said it would pay Westfield shareholders the equivalent of $7.55 per security in a mix of cash and shares – </a:t>
            </a:r>
            <a:r>
              <a:rPr lang="en-GB" altLang="en-US" sz="1000" b="1" dirty="0">
                <a:latin typeface="Arial" panose="020B0604020202020204" pitchFamily="34" charset="0"/>
                <a:cs typeface="Arial" panose="020B0604020202020204" pitchFamily="34" charset="0"/>
              </a:rPr>
              <a:t>an 18 per cent premium to Monday’s closing share price.</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err="1">
                <a:latin typeface="Arial" panose="020B0604020202020204" pitchFamily="34" charset="0"/>
                <a:cs typeface="Arial" panose="020B0604020202020204" pitchFamily="34" charset="0"/>
              </a:rPr>
              <a:t>Unibail-Rodamco</a:t>
            </a:r>
            <a:r>
              <a:rPr lang="en-GB" altLang="en-US" sz="1000" dirty="0">
                <a:latin typeface="Arial" panose="020B0604020202020204" pitchFamily="34" charset="0"/>
                <a:cs typeface="Arial" panose="020B0604020202020204" pitchFamily="34" charset="0"/>
              </a:rPr>
              <a:t> said it had identified </a:t>
            </a:r>
            <a:r>
              <a:rPr lang="en-GB" altLang="en-US" sz="1000" b="1" dirty="0">
                <a:latin typeface="Arial" panose="020B0604020202020204" pitchFamily="34" charset="0"/>
                <a:cs typeface="Arial" panose="020B0604020202020204" pitchFamily="34" charset="0"/>
              </a:rPr>
              <a:t>synergies</a:t>
            </a:r>
            <a:r>
              <a:rPr lang="en-GB" altLang="en-US" sz="1000" dirty="0">
                <a:latin typeface="Arial" panose="020B0604020202020204" pitchFamily="34" charset="0"/>
                <a:cs typeface="Arial" panose="020B0604020202020204" pitchFamily="34" charset="0"/>
              </a:rPr>
              <a:t> worth €100m per year and it expects the deal to be accretive to earnings per share in the first full year.</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Smyth, J. (2017) </a:t>
            </a:r>
            <a:r>
              <a:rPr lang="en-GB" altLang="en-US" sz="800" dirty="0" err="1">
                <a:latin typeface="Arial" panose="020B0604020202020204" pitchFamily="34" charset="0"/>
                <a:cs typeface="Arial" panose="020B0604020202020204" pitchFamily="34" charset="0"/>
              </a:rPr>
              <a:t>Unibail-Rodamco</a:t>
            </a:r>
            <a:r>
              <a:rPr lang="en-GB" altLang="en-US" sz="800" dirty="0">
                <a:latin typeface="Arial" panose="020B0604020202020204" pitchFamily="34" charset="0"/>
                <a:cs typeface="Arial" panose="020B0604020202020204" pitchFamily="34" charset="0"/>
              </a:rPr>
              <a:t> sees €100m annual synergies in $24.7bn Westfield takeover,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12</a:t>
            </a:r>
            <a:r>
              <a:rPr lang="en-GB" altLang="en-US" sz="800" baseline="30000" dirty="0">
                <a:latin typeface="Arial" panose="020B0604020202020204" pitchFamily="34" charset="0"/>
                <a:cs typeface="Arial" panose="020B0604020202020204" pitchFamily="34" charset="0"/>
              </a:rPr>
              <a:t>th</a:t>
            </a:r>
            <a:r>
              <a:rPr lang="en-GB" altLang="en-US" sz="800" dirty="0">
                <a:latin typeface="Arial" panose="020B0604020202020204" pitchFamily="34" charset="0"/>
                <a:cs typeface="Arial" panose="020B0604020202020204" pitchFamily="34" charset="0"/>
              </a:rPr>
              <a:t> December 2017</a:t>
            </a:r>
          </a:p>
        </p:txBody>
      </p:sp>
      <p:sp>
        <p:nvSpPr>
          <p:cNvPr id="9" name="Rectangle 4"/>
          <p:cNvSpPr>
            <a:spLocks noChangeArrowheads="1"/>
          </p:cNvSpPr>
          <p:nvPr/>
        </p:nvSpPr>
        <p:spPr bwMode="auto">
          <a:xfrm>
            <a:off x="4338639" y="3716339"/>
            <a:ext cx="6186487" cy="2308225"/>
          </a:xfrm>
          <a:prstGeom prst="rect">
            <a:avLst/>
          </a:prstGeom>
          <a:solidFill>
            <a:schemeClr val="bg1">
              <a:lumMod val="85000"/>
            </a:schemeClr>
          </a:solidFill>
          <a:ln>
            <a:noFill/>
          </a:ln>
        </p:spPr>
        <p:txBody>
          <a:bodyPr>
            <a:spAutoFit/>
          </a:bodyPr>
          <a:lstStyle/>
          <a:p>
            <a:pPr eaLnBrk="1" hangingPunct="1">
              <a:defRPr/>
            </a:pPr>
            <a:r>
              <a:rPr lang="en-GB" sz="1200" b="1" dirty="0">
                <a:latin typeface="Arial" charset="0"/>
              </a:rPr>
              <a:t>Consider with the person sitting next to you:</a:t>
            </a:r>
          </a:p>
          <a:p>
            <a:pPr eaLnBrk="1" hangingPunct="1">
              <a:defRPr/>
            </a:pPr>
            <a:endParaRPr lang="en-GB" sz="1200" b="1" dirty="0">
              <a:latin typeface="Arial" charset="0"/>
            </a:endParaRPr>
          </a:p>
          <a:p>
            <a:pPr eaLnBrk="1" hangingPunct="1">
              <a:defRPr/>
            </a:pPr>
            <a:r>
              <a:rPr lang="en-GB" sz="1200" dirty="0" err="1"/>
              <a:t>Unibail-Rodamco</a:t>
            </a:r>
            <a:r>
              <a:rPr lang="en-GB" sz="1200" dirty="0"/>
              <a:t> </a:t>
            </a:r>
            <a:r>
              <a:rPr lang="en-GB" sz="1200" dirty="0">
                <a:latin typeface="Arial" charset="0"/>
              </a:rPr>
              <a:t>paid a 18% premium to acquire Westfield, and expects to create £100m in synergies between the two combined companies. The 18% acquisition premium is roughly around £3.8bn in “overpayment”.</a:t>
            </a:r>
          </a:p>
          <a:p>
            <a:pPr eaLnBrk="1" hangingPunct="1">
              <a:defRPr/>
            </a:pPr>
            <a:endParaRPr lang="en-GB" sz="1200" b="1" dirty="0">
              <a:latin typeface="Arial" charset="0"/>
            </a:endParaRPr>
          </a:p>
          <a:p>
            <a:pPr marL="285750" indent="-285750">
              <a:buFont typeface="Arial" panose="020B0604020202020204" pitchFamily="34" charset="0"/>
              <a:buChar char="•"/>
              <a:defRPr/>
            </a:pPr>
            <a:r>
              <a:rPr lang="en-GB" sz="1200" dirty="0">
                <a:latin typeface="Arial" charset="0"/>
              </a:rPr>
              <a:t>What difficulties and challenges might </a:t>
            </a:r>
            <a:r>
              <a:rPr lang="en-GB" sz="1200" dirty="0" err="1"/>
              <a:t>Unibail-Rodamco’s</a:t>
            </a:r>
            <a:r>
              <a:rPr lang="en-GB" sz="1200" dirty="0"/>
              <a:t> </a:t>
            </a:r>
            <a:r>
              <a:rPr lang="en-GB" sz="1200" b="1" dirty="0"/>
              <a:t>management team </a:t>
            </a:r>
            <a:r>
              <a:rPr lang="en-GB" sz="1200" dirty="0">
                <a:latin typeface="Arial" charset="0"/>
              </a:rPr>
              <a:t>encounter after paying such a high premium to creating those synergies, and making this purchase a success?</a:t>
            </a:r>
          </a:p>
          <a:p>
            <a:pPr marL="285750" indent="-285750">
              <a:buFont typeface="Arial" panose="020B0604020202020204" pitchFamily="34" charset="0"/>
              <a:buChar char="•"/>
              <a:defRPr/>
            </a:pPr>
            <a:endParaRPr lang="en-GB" sz="1200" dirty="0">
              <a:latin typeface="Arial" charset="0"/>
            </a:endParaRPr>
          </a:p>
          <a:p>
            <a:pPr marL="285750" indent="-285750">
              <a:buFont typeface="Arial" panose="020B0604020202020204" pitchFamily="34" charset="0"/>
              <a:buChar char="•"/>
              <a:defRPr/>
            </a:pPr>
            <a:r>
              <a:rPr lang="en-GB" sz="1200" dirty="0">
                <a:latin typeface="Arial" charset="0"/>
              </a:rPr>
              <a:t>Considering </a:t>
            </a:r>
            <a:r>
              <a:rPr lang="en-GB" sz="1200" b="1" dirty="0">
                <a:latin typeface="Arial" charset="0"/>
              </a:rPr>
              <a:t>as an investor </a:t>
            </a:r>
            <a:r>
              <a:rPr lang="en-GB" sz="1200" dirty="0">
                <a:latin typeface="Arial" charset="0"/>
              </a:rPr>
              <a:t>how you might view “bricks and mortar” physical retail at the moment, what might worry you about this investment?</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204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1631950"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Market power</a:t>
            </a:r>
          </a:p>
        </p:txBody>
      </p:sp>
      <p:sp>
        <p:nvSpPr>
          <p:cNvPr id="14339" name="Rectangle 13"/>
          <p:cNvSpPr>
            <a:spLocks noChangeArrowheads="1"/>
          </p:cNvSpPr>
          <p:nvPr/>
        </p:nvSpPr>
        <p:spPr bwMode="auto">
          <a:xfrm>
            <a:off x="1919288" y="1412876"/>
            <a:ext cx="8748712"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311150" defTabSz="304800" eaLnBrk="0" hangingPunct="0">
              <a:spcBef>
                <a:spcPct val="20000"/>
              </a:spcBef>
              <a:buFont typeface="Arial" charset="0"/>
              <a:buChar char="•"/>
              <a:tabLst>
                <a:tab pos="185738" algn="l"/>
                <a:tab pos="290513" algn="l"/>
              </a:tabLst>
              <a:defRPr sz="3200">
                <a:solidFill>
                  <a:schemeClr val="tx1"/>
                </a:solidFill>
                <a:latin typeface="Calibri" pitchFamily="34" charset="0"/>
              </a:defRPr>
            </a:lvl1pPr>
            <a:lvl2pPr marL="463550" indent="311150" defTabSz="304800" eaLnBrk="0" hangingPunct="0">
              <a:spcBef>
                <a:spcPct val="20000"/>
              </a:spcBef>
              <a:buFont typeface="Arial" charset="0"/>
              <a:buChar char="–"/>
              <a:tabLst>
                <a:tab pos="185738" algn="l"/>
                <a:tab pos="290513" algn="l"/>
              </a:tabLst>
              <a:defRPr sz="2800">
                <a:solidFill>
                  <a:schemeClr val="tx1"/>
                </a:solidFill>
                <a:latin typeface="Calibri" pitchFamily="34" charset="0"/>
              </a:defRPr>
            </a:lvl2pPr>
            <a:lvl3pPr marL="1143000" indent="-228600" defTabSz="304800" eaLnBrk="0" hangingPunct="0">
              <a:spcBef>
                <a:spcPct val="20000"/>
              </a:spcBef>
              <a:buFont typeface="Arial" charset="0"/>
              <a:buChar char="•"/>
              <a:tabLst>
                <a:tab pos="185738" algn="l"/>
                <a:tab pos="290513" algn="l"/>
              </a:tabLst>
              <a:defRPr sz="2400">
                <a:solidFill>
                  <a:schemeClr val="tx1"/>
                </a:solidFill>
                <a:latin typeface="Calibri" pitchFamily="34" charset="0"/>
              </a:defRPr>
            </a:lvl3pPr>
            <a:lvl4pPr marL="1600200" indent="-228600" defTabSz="304800" eaLnBrk="0" hangingPunct="0">
              <a:spcBef>
                <a:spcPct val="20000"/>
              </a:spcBef>
              <a:buFont typeface="Arial" charset="0"/>
              <a:buChar char="–"/>
              <a:tabLst>
                <a:tab pos="185738" algn="l"/>
                <a:tab pos="290513" algn="l"/>
              </a:tabLst>
              <a:defRPr sz="2000">
                <a:solidFill>
                  <a:schemeClr val="tx1"/>
                </a:solidFill>
                <a:latin typeface="Calibri" pitchFamily="34" charset="0"/>
              </a:defRPr>
            </a:lvl4pPr>
            <a:lvl5pPr marL="2057400" indent="-228600" defTabSz="304800" eaLnBrk="0" hangingPunct="0">
              <a:spcBef>
                <a:spcPct val="20000"/>
              </a:spcBef>
              <a:buFont typeface="Arial" charset="0"/>
              <a:buChar char="»"/>
              <a:tabLst>
                <a:tab pos="185738" algn="l"/>
                <a:tab pos="290513" algn="l"/>
              </a:tabLst>
              <a:defRPr sz="2000">
                <a:solidFill>
                  <a:schemeClr val="tx1"/>
                </a:solidFill>
                <a:latin typeface="Calibri" pitchFamily="34" charset="0"/>
              </a:defRPr>
            </a:lvl5pPr>
            <a:lvl6pPr marL="2514600" indent="-228600" defTabSz="304800" eaLnBrk="0" fontAlgn="base" hangingPunct="0">
              <a:spcBef>
                <a:spcPct val="20000"/>
              </a:spcBef>
              <a:spcAft>
                <a:spcPct val="0"/>
              </a:spcAft>
              <a:buFont typeface="Arial" charset="0"/>
              <a:buChar char="»"/>
              <a:tabLst>
                <a:tab pos="185738" algn="l"/>
                <a:tab pos="290513" algn="l"/>
              </a:tabLst>
              <a:defRPr sz="2000">
                <a:solidFill>
                  <a:schemeClr val="tx1"/>
                </a:solidFill>
                <a:latin typeface="Calibri" pitchFamily="34" charset="0"/>
              </a:defRPr>
            </a:lvl6pPr>
            <a:lvl7pPr marL="2971800" indent="-228600" defTabSz="304800" eaLnBrk="0" fontAlgn="base" hangingPunct="0">
              <a:spcBef>
                <a:spcPct val="20000"/>
              </a:spcBef>
              <a:spcAft>
                <a:spcPct val="0"/>
              </a:spcAft>
              <a:buFont typeface="Arial" charset="0"/>
              <a:buChar char="»"/>
              <a:tabLst>
                <a:tab pos="185738" algn="l"/>
                <a:tab pos="290513" algn="l"/>
              </a:tabLst>
              <a:defRPr sz="2000">
                <a:solidFill>
                  <a:schemeClr val="tx1"/>
                </a:solidFill>
                <a:latin typeface="Calibri" pitchFamily="34" charset="0"/>
              </a:defRPr>
            </a:lvl7pPr>
            <a:lvl8pPr marL="3429000" indent="-228600" defTabSz="304800" eaLnBrk="0" fontAlgn="base" hangingPunct="0">
              <a:spcBef>
                <a:spcPct val="20000"/>
              </a:spcBef>
              <a:spcAft>
                <a:spcPct val="0"/>
              </a:spcAft>
              <a:buFont typeface="Arial" charset="0"/>
              <a:buChar char="»"/>
              <a:tabLst>
                <a:tab pos="185738" algn="l"/>
                <a:tab pos="290513" algn="l"/>
              </a:tabLst>
              <a:defRPr sz="2000">
                <a:solidFill>
                  <a:schemeClr val="tx1"/>
                </a:solidFill>
                <a:latin typeface="Calibri" pitchFamily="34" charset="0"/>
              </a:defRPr>
            </a:lvl8pPr>
            <a:lvl9pPr marL="3886200" indent="-228600" defTabSz="304800" eaLnBrk="0" fontAlgn="base" hangingPunct="0">
              <a:spcBef>
                <a:spcPct val="20000"/>
              </a:spcBef>
              <a:spcAft>
                <a:spcPct val="0"/>
              </a:spcAft>
              <a:buFont typeface="Arial" charset="0"/>
              <a:buChar char="»"/>
              <a:tabLst>
                <a:tab pos="185738" algn="l"/>
                <a:tab pos="290513" algn="l"/>
              </a:tabLst>
              <a:defRPr sz="2000">
                <a:solidFill>
                  <a:schemeClr val="tx1"/>
                </a:solidFill>
                <a:latin typeface="Calibri" pitchFamily="34" charset="0"/>
              </a:defRPr>
            </a:lvl9pPr>
          </a:lstStyle>
          <a:p>
            <a:pPr eaLnBrk="1" hangingPunct="1">
              <a:spcBef>
                <a:spcPct val="50000"/>
              </a:spcBef>
              <a:buFontTx/>
              <a:buChar char="•"/>
              <a:defRPr/>
            </a:pPr>
            <a:r>
              <a:rPr lang="en-US" altLang="en-US" sz="2000" dirty="0">
                <a:latin typeface="Arial" charset="0"/>
              </a:rPr>
              <a:t>To exercise some control over the price of the product</a:t>
            </a:r>
          </a:p>
          <a:p>
            <a:pPr lvl="1" eaLnBrk="1" hangingPunct="1">
              <a:spcBef>
                <a:spcPct val="50000"/>
              </a:spcBef>
              <a:buFontTx/>
              <a:buChar char="•"/>
              <a:defRPr/>
            </a:pPr>
            <a:r>
              <a:rPr lang="en-US" altLang="en-US" sz="2000" b="1" dirty="0">
                <a:latin typeface="Arial" charset="0"/>
              </a:rPr>
              <a:t>a </a:t>
            </a:r>
            <a:r>
              <a:rPr lang="en-US" altLang="en-US" sz="2000" dirty="0">
                <a:latin typeface="Arial" charset="0"/>
              </a:rPr>
              <a:t>monopoly, oligopoly or dominant producer 	positions</a:t>
            </a:r>
          </a:p>
          <a:p>
            <a:pPr lvl="1" eaLnBrk="1" hangingPunct="1">
              <a:spcBef>
                <a:spcPct val="50000"/>
              </a:spcBef>
              <a:buFontTx/>
              <a:buChar char="•"/>
              <a:defRPr/>
            </a:pPr>
            <a:r>
              <a:rPr lang="en-US" altLang="en-US" sz="2000" b="1" dirty="0">
                <a:latin typeface="Arial" charset="0"/>
              </a:rPr>
              <a:t>b </a:t>
            </a:r>
            <a:r>
              <a:rPr lang="en-US" altLang="en-US" sz="2000" dirty="0">
                <a:latin typeface="Arial" charset="0"/>
              </a:rPr>
              <a:t>collusion or de facto cooperation</a:t>
            </a:r>
          </a:p>
          <a:p>
            <a:pPr eaLnBrk="1" hangingPunct="1">
              <a:spcBef>
                <a:spcPct val="50000"/>
              </a:spcBef>
              <a:buFontTx/>
              <a:buChar char="•"/>
              <a:defRPr/>
            </a:pPr>
            <a:r>
              <a:rPr lang="en-US" altLang="en-US" sz="2000" dirty="0">
                <a:solidFill>
                  <a:srgbClr val="000000"/>
                </a:solidFill>
                <a:latin typeface="Arial" charset="0"/>
              </a:rPr>
              <a:t>A motivator in vertical as well as horizontal mergers</a:t>
            </a:r>
          </a:p>
          <a:p>
            <a:pPr eaLnBrk="1" hangingPunct="1">
              <a:spcBef>
                <a:spcPct val="50000"/>
              </a:spcBef>
              <a:buFontTx/>
              <a:buChar char="•"/>
              <a:defRPr/>
            </a:pPr>
            <a:r>
              <a:rPr lang="en-US" altLang="en-US" sz="2000" dirty="0">
                <a:solidFill>
                  <a:srgbClr val="000000"/>
                </a:solidFill>
                <a:latin typeface="Arial" charset="0"/>
              </a:rPr>
              <a:t>Even conglomerate mergers can enhance market power</a:t>
            </a:r>
          </a:p>
          <a:p>
            <a:pPr eaLnBrk="1" hangingPunct="1">
              <a:spcBef>
                <a:spcPct val="50000"/>
              </a:spcBef>
              <a:buFontTx/>
              <a:buChar char="•"/>
              <a:defRPr/>
            </a:pPr>
            <a:endParaRPr lang="en-US" altLang="en-US" sz="2000" dirty="0">
              <a:solidFill>
                <a:srgbClr val="000000"/>
              </a:solidFill>
              <a:latin typeface="Arial" charset="0"/>
            </a:endParaRPr>
          </a:p>
          <a:p>
            <a:pPr indent="0" eaLnBrk="1" hangingPunct="1">
              <a:spcBef>
                <a:spcPct val="50000"/>
              </a:spcBef>
              <a:buNone/>
              <a:defRPr/>
            </a:pPr>
            <a:r>
              <a:rPr lang="en-US" altLang="en-US" sz="2000" dirty="0">
                <a:solidFill>
                  <a:srgbClr val="000000"/>
                </a:solidFill>
                <a:latin typeface="Arial" charset="0"/>
              </a:rPr>
              <a:t>We will examine the counter-balances to Market Power motives when we examine the role of regulators later.</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4553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delivery.gettyimages.com/xc/200391738-001.jpg?v=1&amp;c=NewsMaker&amp;k=2&amp;d=FBFEFBA2B39FC8A7D34ACABEF088698E1F6F6178A68B340C"/>
          <p:cNvPicPr>
            <a:picLocks noChangeAspect="1" noChangeArrowheads="1"/>
          </p:cNvPicPr>
          <p:nvPr/>
        </p:nvPicPr>
        <p:blipFill>
          <a:blip r:embed="rId2">
            <a:extLst>
              <a:ext uri="{28A0092B-C50C-407E-A947-70E740481C1C}">
                <a14:useLocalDpi xmlns:a14="http://schemas.microsoft.com/office/drawing/2010/main" val="0"/>
              </a:ext>
            </a:extLst>
          </a:blip>
          <a:srcRect t="11128"/>
          <a:stretch>
            <a:fillRect/>
          </a:stretch>
        </p:blipFill>
        <p:spPr bwMode="auto">
          <a:xfrm>
            <a:off x="1774826" y="836613"/>
            <a:ext cx="25050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http://delivery.gettyimages.com/xc/sb10064424b-001.jpg?v=1&amp;c=NewsMaker&amp;k=2&amp;d=8D9CD552C8A73296F592D9E96CC07E2372125AB1DF1FBB17"/>
          <p:cNvPicPr>
            <a:picLocks noChangeAspect="1" noChangeArrowheads="1"/>
          </p:cNvPicPr>
          <p:nvPr/>
        </p:nvPicPr>
        <p:blipFill>
          <a:blip r:embed="rId3">
            <a:extLst>
              <a:ext uri="{28A0092B-C50C-407E-A947-70E740481C1C}">
                <a14:useLocalDpi xmlns:a14="http://schemas.microsoft.com/office/drawing/2010/main" val="0"/>
              </a:ext>
            </a:extLst>
          </a:blip>
          <a:srcRect t="11858" b="2173"/>
          <a:stretch>
            <a:fillRect/>
          </a:stretch>
        </p:blipFill>
        <p:spPr bwMode="auto">
          <a:xfrm>
            <a:off x="1919289" y="2492375"/>
            <a:ext cx="238283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
          <p:cNvSpPr txBox="1">
            <a:spLocks noChangeArrowheads="1"/>
          </p:cNvSpPr>
          <p:nvPr/>
        </p:nvSpPr>
        <p:spPr bwMode="auto">
          <a:xfrm>
            <a:off x="4333876" y="765175"/>
            <a:ext cx="611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rPr>
              <a:t>FT.com: Worries of market power</a:t>
            </a:r>
            <a:endParaRPr lang="en-GB" altLang="en-US" sz="1000" b="1">
              <a:solidFill>
                <a:srgbClr val="0070C0"/>
              </a:solidFill>
              <a:latin typeface="Arial" panose="020B0604020202020204" pitchFamily="34" charset="0"/>
            </a:endParaRPr>
          </a:p>
        </p:txBody>
      </p:sp>
      <p:sp>
        <p:nvSpPr>
          <p:cNvPr id="7" name="Rectangle 4"/>
          <p:cNvSpPr>
            <a:spLocks noChangeArrowheads="1"/>
          </p:cNvSpPr>
          <p:nvPr/>
        </p:nvSpPr>
        <p:spPr bwMode="auto">
          <a:xfrm>
            <a:off x="4333876" y="4724401"/>
            <a:ext cx="6048375" cy="1139825"/>
          </a:xfrm>
          <a:prstGeom prst="rect">
            <a:avLst/>
          </a:prstGeom>
          <a:solidFill>
            <a:schemeClr val="bg1">
              <a:lumMod val="85000"/>
            </a:schemeClr>
          </a:solidFill>
          <a:ln>
            <a:noFill/>
          </a:ln>
        </p:spPr>
        <p:txBody>
          <a:bodyPr>
            <a:spAutoFit/>
          </a:bodyPr>
          <a:lstStyle/>
          <a:p>
            <a:pPr eaLnBrk="1" hangingPunct="1">
              <a:defRPr/>
            </a:pPr>
            <a:r>
              <a:rPr lang="en-GB" sz="1400" b="1" dirty="0">
                <a:latin typeface="Arial" charset="0"/>
              </a:rPr>
              <a:t>Consider with the person sitting next to you:</a:t>
            </a:r>
          </a:p>
          <a:p>
            <a:pPr eaLnBrk="1" hangingPunct="1">
              <a:defRPr/>
            </a:pPr>
            <a:endParaRPr lang="en-GB" sz="1200" b="1" dirty="0">
              <a:latin typeface="Arial" charset="0"/>
            </a:endParaRPr>
          </a:p>
          <a:p>
            <a:pPr marL="285750" indent="-285750">
              <a:buFont typeface="Arial" panose="020B0604020202020204" pitchFamily="34" charset="0"/>
              <a:buChar char="•"/>
              <a:defRPr/>
            </a:pPr>
            <a:r>
              <a:rPr lang="en-GB" sz="1400" dirty="0">
                <a:latin typeface="Arial" charset="0"/>
              </a:rPr>
              <a:t>Can you think of three ways in which this deal may lead to “horizontal and vertical competition issues”? Why could there be such alarm from regulators? Should you as a customer be worried?</a:t>
            </a:r>
          </a:p>
        </p:txBody>
      </p:sp>
      <p:sp>
        <p:nvSpPr>
          <p:cNvPr id="8" name="TextBox 1"/>
          <p:cNvSpPr txBox="1">
            <a:spLocks noChangeArrowheads="1"/>
          </p:cNvSpPr>
          <p:nvPr/>
        </p:nvSpPr>
        <p:spPr bwMode="auto">
          <a:xfrm>
            <a:off x="4333876" y="1135063"/>
            <a:ext cx="6048375" cy="3384550"/>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Probe of supermarket deal ‘must consider suppliers’</a:t>
            </a:r>
          </a:p>
          <a:p>
            <a:pPr marL="0" indent="0">
              <a:spcBef>
                <a:spcPct val="0"/>
              </a:spcBef>
              <a:buNone/>
              <a:defRPr/>
            </a:pP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Business secretary Greg Clark has written to the UK competition regulator to insist that its inquiry into J Sainsbury’s proposed takeover of Asda look at the implications for supermarket suppliers.</a:t>
            </a:r>
          </a:p>
          <a:p>
            <a:pPr marL="0" indent="0">
              <a:spcBef>
                <a:spcPct val="0"/>
              </a:spcBef>
              <a:buNone/>
              <a:defRPr/>
            </a:pP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sz="1000" dirty="0">
                <a:latin typeface="Arial" panose="020B0604020202020204" pitchFamily="34" charset="0"/>
                <a:cs typeface="Arial" panose="020B0604020202020204" pitchFamily="34" charset="0"/>
              </a:rPr>
              <a:t>Sainsbury’s proposed £7.3bn acquisition of Asda, currently owned by Walmart of the US, would create a new UK market leader, overtaking Tesco. </a:t>
            </a:r>
          </a:p>
          <a:p>
            <a:pPr marL="0" indent="0">
              <a:spcBef>
                <a:spcPct val="0"/>
              </a:spcBef>
              <a:buNone/>
              <a:defRPr/>
            </a:pP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sz="1000" dirty="0">
                <a:latin typeface="Arial" panose="020B0604020202020204" pitchFamily="34" charset="0"/>
                <a:cs typeface="Arial" panose="020B0604020202020204" pitchFamily="34" charset="0"/>
              </a:rPr>
              <a:t>At present, Sainsbury has a 15.8 per cent share of the market, while Asda has 15.6 per </a:t>
            </a:r>
            <a:r>
              <a:rPr lang="en-GB" sz="1000" dirty="0" err="1">
                <a:latin typeface="Arial" panose="020B0604020202020204" pitchFamily="34" charset="0"/>
                <a:cs typeface="Arial" panose="020B0604020202020204" pitchFamily="34" charset="0"/>
              </a:rPr>
              <a:t>cent.Mr</a:t>
            </a:r>
            <a:r>
              <a:rPr lang="en-GB" sz="1000" dirty="0">
                <a:latin typeface="Arial" panose="020B0604020202020204" pitchFamily="34" charset="0"/>
                <a:cs typeface="Arial" panose="020B0604020202020204" pitchFamily="34" charset="0"/>
              </a:rPr>
              <a:t> Clark said in his letter to the CMA that it should take account of both the “horizontal and vertical competition issues”, including the possible impact on the supply chain as well as competitors.</a:t>
            </a:r>
          </a:p>
          <a:p>
            <a:pPr marL="0" indent="0">
              <a:spcBef>
                <a:spcPct val="0"/>
              </a:spcBef>
              <a:buNone/>
              <a:defRPr/>
            </a:pP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sz="1000" dirty="0">
                <a:latin typeface="Arial" panose="020B0604020202020204" pitchFamily="34" charset="0"/>
                <a:cs typeface="Arial" panose="020B0604020202020204" pitchFamily="34" charset="0"/>
              </a:rPr>
              <a:t>He added that a combination of Sainsbury’s and Asda could create the UK’s largest supermarket retailer, with a corresponding level of market power over suppliers.</a:t>
            </a:r>
          </a:p>
          <a:p>
            <a:pPr marL="0" indent="0">
              <a:spcBef>
                <a:spcPct val="0"/>
              </a:spcBef>
              <a:buNone/>
              <a:defRPr/>
            </a:pP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sz="1000" dirty="0">
                <a:latin typeface="Arial" panose="020B0604020202020204" pitchFamily="34" charset="0"/>
                <a:cs typeface="Arial" panose="020B0604020202020204" pitchFamily="34" charset="0"/>
              </a:rPr>
              <a:t>“As part of my engagement with the sector, the effect of this potential increased market power has been highlighted as a potential concern with regard to existing suppliers,” Mr Clark said.</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Pickard, J. (2018) Probe of supermarket deal ‘must consider suppliers’,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17</a:t>
            </a:r>
            <a:r>
              <a:rPr lang="en-GB" altLang="en-US" sz="800" baseline="30000" dirty="0">
                <a:latin typeface="Arial" panose="020B0604020202020204" pitchFamily="34" charset="0"/>
                <a:cs typeface="Arial" panose="020B0604020202020204" pitchFamily="34" charset="0"/>
              </a:rPr>
              <a:t>th</a:t>
            </a:r>
            <a:r>
              <a:rPr lang="en-GB" altLang="en-US" sz="800" dirty="0">
                <a:latin typeface="Arial" panose="020B0604020202020204" pitchFamily="34" charset="0"/>
                <a:cs typeface="Arial" panose="020B0604020202020204" pitchFamily="34" charset="0"/>
              </a:rPr>
              <a:t> May 2018</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5651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631950" y="760414"/>
            <a:ext cx="808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Economies of scale</a:t>
            </a:r>
          </a:p>
        </p:txBody>
      </p:sp>
      <p:sp>
        <p:nvSpPr>
          <p:cNvPr id="18435" name="Rectangle 8"/>
          <p:cNvSpPr>
            <a:spLocks noChangeArrowheads="1"/>
          </p:cNvSpPr>
          <p:nvPr/>
        </p:nvSpPr>
        <p:spPr bwMode="auto">
          <a:xfrm>
            <a:off x="1631950" y="1395413"/>
            <a:ext cx="489585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311150" defTabSz="304800">
              <a:spcBef>
                <a:spcPct val="20000"/>
              </a:spcBef>
              <a:buFont typeface="Arial" panose="020B0604020202020204" pitchFamily="34" charset="0"/>
              <a:buChar char="•"/>
              <a:tabLst>
                <a:tab pos="185738" algn="l"/>
                <a:tab pos="290513"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 pos="290513"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 pos="290513"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 pos="290513" algn="l"/>
              </a:tabLst>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a:latin typeface="Arial" panose="020B0604020202020204" pitchFamily="34" charset="0"/>
              </a:rPr>
              <a:t>Larger size often leads to lower cost per unit of output</a:t>
            </a:r>
          </a:p>
          <a:p>
            <a:pPr eaLnBrk="1" hangingPunct="1">
              <a:spcBef>
                <a:spcPct val="50000"/>
              </a:spcBef>
            </a:pPr>
            <a:r>
              <a:rPr lang="en-US" altLang="en-US" sz="1800">
                <a:latin typeface="Arial" panose="020B0604020202020204" pitchFamily="34" charset="0"/>
              </a:rPr>
              <a:t>Economies in manufacturing, marketing, administration, research and development and purchasing</a:t>
            </a:r>
          </a:p>
          <a:p>
            <a:pPr eaLnBrk="1" hangingPunct="1">
              <a:spcBef>
                <a:spcPct val="50000"/>
              </a:spcBef>
              <a:buFontTx/>
              <a:buChar char="•"/>
            </a:pPr>
            <a:r>
              <a:rPr lang="en-US" altLang="en-US" sz="1800">
                <a:latin typeface="Arial" panose="020B0604020202020204" pitchFamily="34" charset="0"/>
              </a:rPr>
              <a:t>Savings from the sharing of central services</a:t>
            </a:r>
          </a:p>
          <a:p>
            <a:pPr eaLnBrk="1" hangingPunct="1">
              <a:spcBef>
                <a:spcPct val="50000"/>
              </a:spcBef>
              <a:buFontTx/>
              <a:buChar char="•"/>
            </a:pPr>
            <a:r>
              <a:rPr lang="en-US" altLang="en-US" sz="1800">
                <a:latin typeface="Arial" panose="020B0604020202020204" pitchFamily="34" charset="0"/>
              </a:rPr>
              <a:t>Development of executives</a:t>
            </a:r>
          </a:p>
          <a:p>
            <a:pPr eaLnBrk="1" hangingPunct="1">
              <a:spcBef>
                <a:spcPct val="50000"/>
              </a:spcBef>
              <a:buFontTx/>
              <a:buChar char="•"/>
            </a:pPr>
            <a:r>
              <a:rPr lang="en-US" altLang="en-US" sz="1800">
                <a:latin typeface="Arial" panose="020B0604020202020204" pitchFamily="34" charset="0"/>
              </a:rPr>
              <a:t>Financial economies</a:t>
            </a:r>
          </a:p>
          <a:p>
            <a:pPr eaLnBrk="1" hangingPunct="1">
              <a:spcBef>
                <a:spcPct val="50000"/>
              </a:spcBef>
              <a:buFontTx/>
              <a:buChar char="•"/>
            </a:pPr>
            <a:r>
              <a:rPr lang="en-US" altLang="en-US" sz="1800">
                <a:latin typeface="Arial" panose="020B0604020202020204" pitchFamily="34" charset="0"/>
              </a:rPr>
              <a:t>Economies of scope</a:t>
            </a:r>
            <a:endParaRPr lang="en-US" altLang="en-US" sz="1800">
              <a:solidFill>
                <a:srgbClr val="000000"/>
              </a:solidFill>
              <a:latin typeface="Arial" panose="020B0604020202020204" pitchFamily="34" charset="0"/>
            </a:endParaRPr>
          </a:p>
        </p:txBody>
      </p:sp>
      <p:sp>
        <p:nvSpPr>
          <p:cNvPr id="4" name="TextBox 1"/>
          <p:cNvSpPr txBox="1">
            <a:spLocks noChangeArrowheads="1"/>
          </p:cNvSpPr>
          <p:nvPr/>
        </p:nvSpPr>
        <p:spPr bwMode="auto">
          <a:xfrm>
            <a:off x="6888164" y="2667000"/>
            <a:ext cx="3602037" cy="3384550"/>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UTC and Rockwell eye economies of scale from $30bn deal</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Greg Hayes, UTC’s chief executive, says the combined company would have the “scale to do things we couldn’t do on our own”.</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Boeing and Airbus have used the lure of substantially higher volumes — on the back of a decade of booming orders — to win steep price concessions from equipment suppliers who have traditionally enjoyed higher margins than the aircraft makers. </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As production now begins to accelerate, suppliers are bulking up — both to win a wider range of higher margin work on each aircraft, and also to achieve greater negotiating power in the face of pricing pressure.</a:t>
            </a:r>
            <a:br>
              <a:rPr lang="en-GB" sz="1000" dirty="0">
                <a:latin typeface="Arial" panose="020B0604020202020204" pitchFamily="34" charset="0"/>
                <a:cs typeface="Arial" panose="020B0604020202020204" pitchFamily="34" charset="0"/>
              </a:rPr>
            </a:b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Hollinger, P. (2017) UTC and Rockwell eye economies of scale from $30bn deal,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5</a:t>
            </a:r>
            <a:r>
              <a:rPr lang="en-GB" altLang="en-US" sz="800" baseline="30000" dirty="0">
                <a:latin typeface="Arial" panose="020B0604020202020204" pitchFamily="34" charset="0"/>
                <a:cs typeface="Arial" panose="020B0604020202020204" pitchFamily="34" charset="0"/>
              </a:rPr>
              <a:t>th</a:t>
            </a:r>
            <a:r>
              <a:rPr lang="en-GB" altLang="en-US" sz="800" dirty="0">
                <a:latin typeface="Arial" panose="020B0604020202020204" pitchFamily="34" charset="0"/>
                <a:cs typeface="Arial" panose="020B0604020202020204" pitchFamily="34" charset="0"/>
              </a:rPr>
              <a:t> September 2017</a:t>
            </a:r>
          </a:p>
        </p:txBody>
      </p:sp>
      <p:pic>
        <p:nvPicPr>
          <p:cNvPr id="184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8164" y="855663"/>
            <a:ext cx="36020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1204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703388"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Internalisation of transactions</a:t>
            </a:r>
          </a:p>
        </p:txBody>
      </p:sp>
      <p:sp>
        <p:nvSpPr>
          <p:cNvPr id="19459" name="Rectangle 7"/>
          <p:cNvSpPr>
            <a:spLocks noChangeArrowheads="1"/>
          </p:cNvSpPr>
          <p:nvPr/>
        </p:nvSpPr>
        <p:spPr bwMode="auto">
          <a:xfrm>
            <a:off x="1703388" y="1416050"/>
            <a:ext cx="8208962"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290513" algn="l"/>
                <a:tab pos="303213"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290513" algn="l"/>
                <a:tab pos="303213"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290513" algn="l"/>
                <a:tab pos="303213"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290513" algn="l"/>
                <a:tab pos="303213" algn="l"/>
              </a:tabLst>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000">
                <a:latin typeface="Arial" panose="020B0604020202020204" pitchFamily="34" charset="0"/>
              </a:rPr>
              <a:t>For </a:t>
            </a:r>
            <a:r>
              <a:rPr lang="en-US" altLang="en-US" sz="2000" b="1" i="1">
                <a:latin typeface="Arial" panose="020B0604020202020204" pitchFamily="34" charset="0"/>
              </a:rPr>
              <a:t>Vertical Mergers </a:t>
            </a:r>
            <a:r>
              <a:rPr lang="en-US" altLang="en-US" sz="2000">
                <a:latin typeface="Arial" panose="020B0604020202020204" pitchFamily="34" charset="0"/>
              </a:rPr>
              <a:t>this is seen as possibly beneficial in that it can effect:</a:t>
            </a:r>
          </a:p>
          <a:p>
            <a:pPr lvl="1" eaLnBrk="1" hangingPunct="1">
              <a:spcBef>
                <a:spcPct val="50000"/>
              </a:spcBef>
              <a:buFontTx/>
              <a:buChar char="•"/>
            </a:pPr>
            <a:r>
              <a:rPr lang="en-US" altLang="en-US" sz="1600">
                <a:latin typeface="Arial" panose="020B0604020202020204" pitchFamily="34" charset="0"/>
              </a:rPr>
              <a:t>Costs of communication</a:t>
            </a:r>
          </a:p>
          <a:p>
            <a:pPr lvl="1" eaLnBrk="1" hangingPunct="1">
              <a:spcBef>
                <a:spcPct val="50000"/>
              </a:spcBef>
              <a:buFontTx/>
              <a:buChar char="•"/>
            </a:pPr>
            <a:r>
              <a:rPr lang="en-US" altLang="en-US" sz="1600">
                <a:latin typeface="Arial" panose="020B0604020202020204" pitchFamily="34" charset="0"/>
              </a:rPr>
              <a:t>The costs of bargaining</a:t>
            </a:r>
          </a:p>
          <a:p>
            <a:pPr lvl="1" eaLnBrk="1" hangingPunct="1">
              <a:spcBef>
                <a:spcPct val="50000"/>
              </a:spcBef>
              <a:buFontTx/>
              <a:buChar char="•"/>
            </a:pPr>
            <a:r>
              <a:rPr lang="en-US" altLang="en-US" sz="1600">
                <a:solidFill>
                  <a:srgbClr val="000000"/>
                </a:solidFill>
                <a:latin typeface="Arial" panose="020B0604020202020204" pitchFamily="34" charset="0"/>
              </a:rPr>
              <a:t>The costs of monitoring contract compliance </a:t>
            </a:r>
          </a:p>
          <a:p>
            <a:pPr lvl="1" eaLnBrk="1" hangingPunct="1">
              <a:spcBef>
                <a:spcPct val="50000"/>
              </a:spcBef>
              <a:buFontTx/>
              <a:buChar char="•"/>
            </a:pPr>
            <a:r>
              <a:rPr lang="en-US" altLang="en-US" sz="1600">
                <a:solidFill>
                  <a:srgbClr val="000000"/>
                </a:solidFill>
                <a:latin typeface="Arial" panose="020B0604020202020204" pitchFamily="34" charset="0"/>
              </a:rPr>
              <a:t>The costs of contract enforcement</a:t>
            </a:r>
          </a:p>
          <a:p>
            <a:pPr lvl="1" eaLnBrk="1" hangingPunct="1">
              <a:spcBef>
                <a:spcPct val="50000"/>
              </a:spcBef>
              <a:buFontTx/>
              <a:buChar char="•"/>
            </a:pPr>
            <a:r>
              <a:rPr lang="en-US" altLang="en-US" sz="1600">
                <a:solidFill>
                  <a:srgbClr val="000000"/>
                </a:solidFill>
                <a:latin typeface="Arial" panose="020B0604020202020204" pitchFamily="34" charset="0"/>
              </a:rPr>
              <a:t>Reduces the uncertainty of supply or the prospect of finding an outlet</a:t>
            </a:r>
          </a:p>
          <a:p>
            <a:pPr lvl="1" eaLnBrk="1" hangingPunct="1">
              <a:spcBef>
                <a:spcPct val="50000"/>
              </a:spcBef>
              <a:buFontTx/>
              <a:buChar char="•"/>
            </a:pPr>
            <a:r>
              <a:rPr lang="en-US" altLang="en-US" sz="1600">
                <a:solidFill>
                  <a:srgbClr val="000000"/>
                </a:solidFill>
                <a:latin typeface="Arial" panose="020B0604020202020204" pitchFamily="34" charset="0"/>
              </a:rPr>
              <a:t>Avoids the problems of having to deal with a supplier or customer in a strong bargaining position</a:t>
            </a:r>
          </a:p>
          <a:p>
            <a:pPr lvl="1" eaLnBrk="1" hangingPunct="1">
              <a:spcBef>
                <a:spcPct val="50000"/>
              </a:spcBef>
              <a:buFontTx/>
              <a:buChar char="•"/>
            </a:pPr>
            <a:r>
              <a:rPr lang="en-US" altLang="en-US" sz="1600">
                <a:solidFill>
                  <a:srgbClr val="000000"/>
                </a:solidFill>
                <a:latin typeface="Arial" panose="020B0604020202020204" pitchFamily="34" charset="0"/>
              </a:rPr>
              <a:t>Savings have to be compared with the extra costs due to the loss of 	competition between suppliers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1537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774825"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Entry to new markets and industries</a:t>
            </a:r>
          </a:p>
        </p:txBody>
      </p:sp>
      <p:sp>
        <p:nvSpPr>
          <p:cNvPr id="3" name="Rectangle 7"/>
          <p:cNvSpPr>
            <a:spLocks noChangeArrowheads="1"/>
          </p:cNvSpPr>
          <p:nvPr/>
        </p:nvSpPr>
        <p:spPr bwMode="auto">
          <a:xfrm>
            <a:off x="2098676" y="1557339"/>
            <a:ext cx="8258175" cy="3487737"/>
          </a:xfrm>
          <a:prstGeom prst="rect">
            <a:avLst/>
          </a:prstGeom>
          <a:noFill/>
          <a:ln w="9525">
            <a:noFill/>
            <a:miter lim="800000"/>
            <a:headEnd/>
            <a:tailEnd/>
          </a:ln>
          <a:effectLst/>
        </p:spPr>
        <p:txBody>
          <a:bodyPr/>
          <a:lstStyle/>
          <a:p>
            <a:pPr marL="6350" indent="284163" defTabSz="304800">
              <a:spcBef>
                <a:spcPct val="60000"/>
              </a:spcBef>
              <a:buFontTx/>
              <a:buChar char="•"/>
              <a:tabLst>
                <a:tab pos="185738" algn="l"/>
              </a:tabLst>
              <a:defRPr/>
            </a:pPr>
            <a:r>
              <a:rPr lang="en-US" sz="2000" dirty="0">
                <a:latin typeface="Arial" charset="0"/>
              </a:rPr>
              <a:t>Know-how</a:t>
            </a:r>
          </a:p>
          <a:p>
            <a:pPr marL="6350" indent="284163" defTabSz="304800">
              <a:spcBef>
                <a:spcPct val="60000"/>
              </a:spcBef>
              <a:buFontTx/>
              <a:buChar char="•"/>
              <a:tabLst>
                <a:tab pos="185738" algn="l"/>
              </a:tabLst>
              <a:defRPr/>
            </a:pPr>
            <a:r>
              <a:rPr lang="en-US" sz="2000" dirty="0">
                <a:latin typeface="Arial" charset="0"/>
              </a:rPr>
              <a:t>Critical size</a:t>
            </a:r>
          </a:p>
          <a:p>
            <a:pPr marL="6350" indent="284163" defTabSz="304800">
              <a:spcBef>
                <a:spcPct val="60000"/>
              </a:spcBef>
              <a:buFontTx/>
              <a:buChar char="•"/>
              <a:tabLst>
                <a:tab pos="185738" algn="l"/>
              </a:tabLst>
              <a:defRPr/>
            </a:pPr>
            <a:r>
              <a:rPr lang="en-US" sz="2000" dirty="0">
                <a:latin typeface="Arial" charset="0"/>
              </a:rPr>
              <a:t>Over-supply and excessive competition</a:t>
            </a:r>
          </a:p>
          <a:p>
            <a:pPr marL="301625" indent="-301625" defTabSz="304800">
              <a:spcBef>
                <a:spcPct val="60000"/>
              </a:spcBef>
              <a:buFontTx/>
              <a:buChar char="•"/>
              <a:tabLst>
                <a:tab pos="185738" algn="l"/>
              </a:tabLst>
              <a:defRPr/>
            </a:pPr>
            <a:r>
              <a:rPr lang="en-US" sz="2000" dirty="0">
                <a:latin typeface="Arial" charset="0"/>
              </a:rPr>
              <a:t>Chance to apply general managerial skills and experience to a cutting-edge technology through a deal with the technologically literate enthusiasts</a:t>
            </a:r>
          </a:p>
        </p:txBody>
      </p:sp>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41853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631950" y="908051"/>
            <a:ext cx="777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Other M&amp;A benefits</a:t>
            </a:r>
          </a:p>
        </p:txBody>
      </p:sp>
      <p:sp>
        <p:nvSpPr>
          <p:cNvPr id="21507" name="Rectangle 7"/>
          <p:cNvSpPr>
            <a:spLocks noChangeArrowheads="1"/>
          </p:cNvSpPr>
          <p:nvPr/>
        </p:nvSpPr>
        <p:spPr bwMode="auto">
          <a:xfrm>
            <a:off x="1919289" y="1484314"/>
            <a:ext cx="842962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276225"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276225"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276225"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276225"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276225"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9pPr>
          </a:lstStyle>
          <a:p>
            <a:pPr eaLnBrk="1" hangingPunct="1">
              <a:spcBef>
                <a:spcPct val="40000"/>
              </a:spcBef>
              <a:buFontTx/>
              <a:buChar char="•"/>
            </a:pPr>
            <a:r>
              <a:rPr lang="en-US" altLang="en-US" sz="2000">
                <a:latin typeface="Arial" panose="020B0604020202020204" pitchFamily="34" charset="0"/>
              </a:rPr>
              <a:t>Tax advantages</a:t>
            </a:r>
          </a:p>
          <a:p>
            <a:pPr eaLnBrk="1" hangingPunct="1">
              <a:spcBef>
                <a:spcPct val="40000"/>
              </a:spcBef>
              <a:buFontTx/>
              <a:buChar char="•"/>
            </a:pPr>
            <a:r>
              <a:rPr lang="en-US" altLang="en-US" sz="2000">
                <a:latin typeface="Arial" panose="020B0604020202020204" pitchFamily="34" charset="0"/>
              </a:rPr>
              <a:t>Risk diversification</a:t>
            </a:r>
          </a:p>
          <a:p>
            <a:pPr eaLnBrk="1" hangingPunct="1">
              <a:spcBef>
                <a:spcPct val="40000"/>
              </a:spcBef>
              <a:buFontTx/>
              <a:buChar char="•"/>
            </a:pPr>
            <a:r>
              <a:rPr lang="en-US" altLang="en-US" sz="2000">
                <a:latin typeface="Arial" panose="020B0604020202020204" pitchFamily="34" charset="0"/>
              </a:rPr>
              <a:t>Eliminating inefficient management</a:t>
            </a:r>
          </a:p>
          <a:p>
            <a:pPr eaLnBrk="1" hangingPunct="1">
              <a:spcBef>
                <a:spcPct val="40000"/>
              </a:spcBef>
              <a:buFontTx/>
              <a:buChar char="•"/>
            </a:pPr>
            <a:r>
              <a:rPr lang="en-US" altLang="en-US" sz="2000">
                <a:latin typeface="Arial" panose="020B0604020202020204" pitchFamily="34" charset="0"/>
              </a:rPr>
              <a:t>Targeting undervalued shares/companies </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3608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703388" y="908051"/>
            <a:ext cx="777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Managerial motives</a:t>
            </a:r>
          </a:p>
        </p:txBody>
      </p:sp>
      <p:sp>
        <p:nvSpPr>
          <p:cNvPr id="22531" name="Rectangle 6"/>
          <p:cNvSpPr>
            <a:spLocks noChangeArrowheads="1"/>
          </p:cNvSpPr>
          <p:nvPr/>
        </p:nvSpPr>
        <p:spPr bwMode="auto">
          <a:xfrm>
            <a:off x="2063750" y="1628775"/>
            <a:ext cx="80772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60000"/>
              </a:spcBef>
              <a:buFontTx/>
              <a:buChar char="•"/>
            </a:pPr>
            <a:r>
              <a:rPr lang="en-US" altLang="en-US" sz="2000">
                <a:latin typeface="Arial" panose="020B0604020202020204" pitchFamily="34" charset="0"/>
              </a:rPr>
              <a:t>The managers have to be paid a lot more money</a:t>
            </a:r>
          </a:p>
          <a:p>
            <a:pPr eaLnBrk="1" hangingPunct="1">
              <a:spcBef>
                <a:spcPct val="60000"/>
              </a:spcBef>
              <a:buFontTx/>
              <a:buChar char="•"/>
            </a:pPr>
            <a:r>
              <a:rPr lang="en-US" altLang="en-US" sz="2000">
                <a:latin typeface="Arial" panose="020B0604020202020204" pitchFamily="34" charset="0"/>
              </a:rPr>
              <a:t>Status</a:t>
            </a:r>
          </a:p>
          <a:p>
            <a:pPr eaLnBrk="1" hangingPunct="1">
              <a:spcBef>
                <a:spcPct val="60000"/>
              </a:spcBef>
              <a:buFontTx/>
              <a:buChar char="•"/>
            </a:pPr>
            <a:r>
              <a:rPr lang="en-US" altLang="en-US" sz="2000">
                <a:latin typeface="Arial" panose="020B0604020202020204" pitchFamily="34" charset="0"/>
              </a:rPr>
              <a:t>Putting together an empire</a:t>
            </a:r>
          </a:p>
          <a:p>
            <a:pPr eaLnBrk="1" hangingPunct="1">
              <a:spcBef>
                <a:spcPct val="60000"/>
              </a:spcBef>
              <a:buFontTx/>
              <a:buChar char="•"/>
            </a:pPr>
            <a:r>
              <a:rPr lang="en-US" altLang="en-US" sz="2000">
                <a:latin typeface="Arial" panose="020B0604020202020204" pitchFamily="34" charset="0"/>
              </a:rPr>
              <a:t>The excitement of the merger process itself</a:t>
            </a:r>
          </a:p>
          <a:p>
            <a:pPr eaLnBrk="1" hangingPunct="1">
              <a:spcBef>
                <a:spcPct val="60000"/>
              </a:spcBef>
              <a:buFontTx/>
              <a:buChar char="•"/>
            </a:pPr>
            <a:endParaRPr lang="en-US" altLang="en-US" sz="2000">
              <a:latin typeface="Arial" panose="020B0604020202020204" pitchFamily="34" charset="0"/>
            </a:endParaRPr>
          </a:p>
        </p:txBody>
      </p:sp>
      <p:sp>
        <p:nvSpPr>
          <p:cNvPr id="22532" name="Rectangle 4"/>
          <p:cNvSpPr>
            <a:spLocks noChangeArrowheads="1"/>
          </p:cNvSpPr>
          <p:nvPr/>
        </p:nvSpPr>
        <p:spPr bwMode="auto">
          <a:xfrm>
            <a:off x="2890838" y="5876926"/>
            <a:ext cx="7778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b="1">
                <a:solidFill>
                  <a:srgbClr val="FF0000"/>
                </a:solidFill>
                <a:latin typeface="Arial" panose="020B0604020202020204" pitchFamily="34" charset="0"/>
              </a:rPr>
              <a:t>Managerial motives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8572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524000"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 </a:t>
            </a:r>
            <a:r>
              <a:rPr lang="en-US" altLang="en-US" sz="2400" b="1">
                <a:solidFill>
                  <a:srgbClr val="0070C0"/>
                </a:solidFill>
                <a:latin typeface="Arial" panose="020B0604020202020204" pitchFamily="34" charset="0"/>
              </a:rPr>
              <a:t>The wit and wisdom of Warren Buffett on M&amp;A</a:t>
            </a:r>
          </a:p>
        </p:txBody>
      </p:sp>
      <p:sp>
        <p:nvSpPr>
          <p:cNvPr id="23555" name="Rectangle 11"/>
          <p:cNvSpPr>
            <a:spLocks noChangeArrowheads="1"/>
          </p:cNvSpPr>
          <p:nvPr/>
        </p:nvSpPr>
        <p:spPr bwMode="auto">
          <a:xfrm>
            <a:off x="1774826" y="1484313"/>
            <a:ext cx="56165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60000"/>
              </a:spcBef>
              <a:buFontTx/>
              <a:buNone/>
            </a:pPr>
            <a:r>
              <a:rPr lang="en-US" altLang="en-US" sz="2000" i="1">
                <a:latin typeface="Arial" panose="020B0604020202020204" pitchFamily="34" charset="0"/>
              </a:rPr>
              <a:t>‘The acquisition problem is often compounded by a biological bias: many CEOs attain their positions in part because they possess an abundance of animal spirits and ego. If an executive is heavily endowed with these qualities – which, it should be acknowledged, sometimes have their advantages – they won’t disappear when he reaches the top. When such a CEO is encouraged by his advisors to make deals, he responds much as would a teenage boy who is encouraged by his father to have a normal sex life. It’s not a push he needs.’</a:t>
            </a:r>
          </a:p>
        </p:txBody>
      </p:sp>
      <p:pic>
        <p:nvPicPr>
          <p:cNvPr id="23556" name="Picture 7" descr="http://press.princeton.edu/images/k8967.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1484313"/>
            <a:ext cx="25796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2889250" y="5876926"/>
            <a:ext cx="7778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b="1">
                <a:solidFill>
                  <a:srgbClr val="FF0000"/>
                </a:solidFill>
                <a:latin typeface="Arial" panose="020B0604020202020204" pitchFamily="34" charset="0"/>
              </a:rPr>
              <a:t>Managerial motives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0196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631951" y="908050"/>
            <a:ext cx="8785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b="1" dirty="0">
                <a:solidFill>
                  <a:srgbClr val="0070C0"/>
                </a:solidFill>
                <a:cs typeface="Arial" charset="0"/>
              </a:rPr>
              <a:t>Aims and Objectives:</a:t>
            </a:r>
          </a:p>
          <a:p>
            <a:pPr eaLnBrk="1" hangingPunct="1">
              <a:defRPr/>
            </a:pPr>
            <a:endParaRPr lang="en-GB" b="1" dirty="0">
              <a:cs typeface="Arial" charset="0"/>
            </a:endParaRPr>
          </a:p>
          <a:p>
            <a:pPr marL="285750" indent="-285750" eaLnBrk="1" hangingPunct="1">
              <a:buFont typeface="Arial" panose="020B0604020202020204" pitchFamily="34" charset="0"/>
              <a:buChar char="•"/>
              <a:defRPr/>
            </a:pPr>
            <a:r>
              <a:rPr lang="en-GB" dirty="0">
                <a:cs typeface="Arial" charset="0"/>
              </a:rPr>
              <a:t>To recap some of the basic M&amp;A terminology, but quickly move onto the three core areas of M&amp;A research; Antecedents (what motives?), Moderators (how is it done?) &amp; Outcomes (what happened?).</a:t>
            </a:r>
          </a:p>
          <a:p>
            <a:pPr marL="285750" indent="-285750" eaLnBrk="1" hangingPunct="1">
              <a:buFont typeface="Arial" panose="020B0604020202020204" pitchFamily="34" charset="0"/>
              <a:buChar char="•"/>
              <a:defRPr/>
            </a:pPr>
            <a:endParaRPr lang="en-GB" dirty="0">
              <a:cs typeface="Arial" charset="0"/>
            </a:endParaRPr>
          </a:p>
          <a:p>
            <a:pPr marL="285750" indent="-285750" eaLnBrk="1" hangingPunct="1">
              <a:buFont typeface="Arial" panose="020B0604020202020204" pitchFamily="34" charset="0"/>
              <a:buChar char="•"/>
              <a:defRPr/>
            </a:pPr>
            <a:r>
              <a:rPr lang="en-GB" dirty="0">
                <a:cs typeface="Arial" charset="0"/>
              </a:rPr>
              <a:t>To use</a:t>
            </a:r>
            <a:r>
              <a:rPr lang="en-GB" b="1" i="1" dirty="0">
                <a:cs typeface="Arial" charset="0"/>
              </a:rPr>
              <a:t> extensive </a:t>
            </a:r>
            <a:r>
              <a:rPr lang="en-GB" dirty="0">
                <a:cs typeface="Arial" charset="0"/>
              </a:rPr>
              <a:t>real world examples to highlight how these factors, issues and concerns manifest in International M&amp;A deals.</a:t>
            </a:r>
          </a:p>
          <a:p>
            <a:pPr marL="285750" indent="-285750" eaLnBrk="1" hangingPunct="1">
              <a:buFont typeface="Arial" panose="020B0604020202020204" pitchFamily="34" charset="0"/>
              <a:buChar char="•"/>
              <a:defRPr/>
            </a:pPr>
            <a:endParaRPr lang="en-GB" dirty="0">
              <a:cs typeface="Arial" charset="0"/>
            </a:endParaRPr>
          </a:p>
          <a:p>
            <a:pPr marL="285750" indent="-285750" eaLnBrk="1" hangingPunct="1">
              <a:buFont typeface="Arial" panose="020B0604020202020204" pitchFamily="34" charset="0"/>
              <a:buChar char="•"/>
              <a:defRPr/>
            </a:pPr>
            <a:r>
              <a:rPr lang="en-GB" dirty="0">
                <a:cs typeface="Arial" charset="0"/>
              </a:rPr>
              <a:t>To highlight the roles of regulators and regulation.</a:t>
            </a:r>
          </a:p>
          <a:p>
            <a:pPr marL="285750" indent="-285750" eaLnBrk="1" hangingPunct="1">
              <a:buFont typeface="Arial" panose="020B0604020202020204" pitchFamily="34" charset="0"/>
              <a:buChar char="•"/>
              <a:defRPr/>
            </a:pPr>
            <a:endParaRPr lang="en-GB" dirty="0">
              <a:cs typeface="Arial" charset="0"/>
            </a:endParaRPr>
          </a:p>
          <a:p>
            <a:pPr marL="285750" indent="-285750" eaLnBrk="1" hangingPunct="1">
              <a:buFont typeface="Arial" panose="020B0604020202020204" pitchFamily="34" charset="0"/>
              <a:buChar char="•"/>
              <a:defRPr/>
            </a:pPr>
            <a:r>
              <a:rPr lang="en-GB" dirty="0">
                <a:cs typeface="Arial" charset="0"/>
              </a:rPr>
              <a:t>To address the core question; “does M&amp;A create value for shareholders?”</a:t>
            </a:r>
          </a:p>
          <a:p>
            <a:pPr marL="285750" indent="-285750" eaLnBrk="1" hangingPunct="1">
              <a:buFont typeface="Arial" panose="020B0604020202020204" pitchFamily="34" charset="0"/>
              <a:buChar char="•"/>
              <a:defRPr/>
            </a:pPr>
            <a:endParaRPr lang="en-GB" dirty="0">
              <a:cs typeface="Arial" charset="0"/>
            </a:endParaRPr>
          </a:p>
          <a:p>
            <a:pPr eaLnBrk="1" hangingPunct="1">
              <a:defRPr/>
            </a:pPr>
            <a:endParaRPr lang="en-GB" b="1" dirty="0">
              <a:cs typeface="Arial" charset="0"/>
            </a:endParaRPr>
          </a:p>
          <a:p>
            <a:pPr marL="342900" indent="-342900" eaLnBrk="1" hangingPunct="1">
              <a:buFontTx/>
              <a:buAutoNum type="arabicPeriod"/>
              <a:defRPr/>
            </a:pPr>
            <a:endParaRPr lang="en-GB" b="1" dirty="0">
              <a:cs typeface="Arial" charset="0"/>
            </a:endParaRPr>
          </a:p>
          <a:p>
            <a:pPr eaLnBrk="1" hangingPunct="1">
              <a:defRPr/>
            </a:pPr>
            <a:endParaRPr lang="en-GB" b="1" dirty="0">
              <a:cs typeface="Arial" charset="0"/>
            </a:endParaRPr>
          </a:p>
          <a:p>
            <a:pPr eaLnBrk="1" hangingPunct="1">
              <a:defRPr/>
            </a:pPr>
            <a:endParaRPr lang="en-GB" dirty="0">
              <a:latin typeface="Calibri" pitchFamily="34" charset="0"/>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34759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524000"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 </a:t>
            </a:r>
            <a:r>
              <a:rPr lang="en-US" altLang="en-US" sz="2400" b="1">
                <a:solidFill>
                  <a:srgbClr val="0070C0"/>
                </a:solidFill>
                <a:latin typeface="Arial" panose="020B0604020202020204" pitchFamily="34" charset="0"/>
              </a:rPr>
              <a:t>The wit and wisdom of Warren Buffett on M&amp;A</a:t>
            </a:r>
          </a:p>
        </p:txBody>
      </p:sp>
      <p:sp>
        <p:nvSpPr>
          <p:cNvPr id="24579" name="Rectangle 11"/>
          <p:cNvSpPr>
            <a:spLocks noChangeArrowheads="1"/>
          </p:cNvSpPr>
          <p:nvPr/>
        </p:nvSpPr>
        <p:spPr bwMode="auto">
          <a:xfrm>
            <a:off x="1774826" y="1325563"/>
            <a:ext cx="856932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60000"/>
              </a:spcBef>
              <a:buFontTx/>
              <a:buNone/>
            </a:pPr>
            <a:r>
              <a:rPr lang="en-US" altLang="en-US" sz="1600" i="1">
                <a:latin typeface="Arial" panose="020B0604020202020204" pitchFamily="34" charset="0"/>
              </a:rPr>
              <a:t>‘Many managements apparently were overexposed in impressionable childhood years to the story in which the imprisoned, handsome prince is released from the toad’s body by a kiss from the beautiful princess. Consequently, they are certain that the managerial kiss will do wonders for the profitability of Company T(arget). Such optimism is essential. Absent that rosy view, why else should the shareholders of Company A(cquisitor) want to own an interest in T at the 2X takeover cost rather than at the X market price they would pay if they made direct purchases on their own? In other words, investors can always buy toads at the going price for toads. If investors instead bankroll princesses who wish to pay double for the right to kiss a toad, those kisses had better pack some real dynamite. We’ve observed many kisses, but very few miracles. </a:t>
            </a:r>
            <a:endParaRPr lang="en-US" altLang="en-US" sz="2000" i="1">
              <a:latin typeface="Arial" panose="020B0604020202020204" pitchFamily="34" charset="0"/>
            </a:endParaRPr>
          </a:p>
        </p:txBody>
      </p:sp>
      <p:pic>
        <p:nvPicPr>
          <p:cNvPr id="24580" name="Picture 5" descr="Image result for businessman kissing frog and corpo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4040188"/>
            <a:ext cx="2286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1992313" y="4149726"/>
            <a:ext cx="5543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latin typeface="Arial" panose="020B0604020202020204" pitchFamily="34" charset="0"/>
              </a:rPr>
              <a:t>Nevertheless, many managerial princesses remain serenely confident about the future potency of their kisses – even after their corporate backyards are knee-deep in unresponsive toads.’</a:t>
            </a:r>
          </a:p>
          <a:p>
            <a:pPr eaLnBrk="1" hangingPunct="1">
              <a:spcBef>
                <a:spcPct val="0"/>
              </a:spcBef>
              <a:buFontTx/>
              <a:buNone/>
            </a:pPr>
            <a:endParaRPr lang="en-GB" altLang="en-US" sz="1800">
              <a:latin typeface="Arial" panose="020B0604020202020204" pitchFamily="34" charset="0"/>
            </a:endParaRPr>
          </a:p>
        </p:txBody>
      </p:sp>
      <p:sp>
        <p:nvSpPr>
          <p:cNvPr id="24582" name="Rectangle 4"/>
          <p:cNvSpPr>
            <a:spLocks noChangeArrowheads="1"/>
          </p:cNvSpPr>
          <p:nvPr/>
        </p:nvSpPr>
        <p:spPr bwMode="auto">
          <a:xfrm>
            <a:off x="2889250" y="5876926"/>
            <a:ext cx="7778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b="1">
                <a:solidFill>
                  <a:srgbClr val="FF0000"/>
                </a:solidFill>
                <a:latin typeface="Arial" panose="020B0604020202020204" pitchFamily="34" charset="0"/>
              </a:rPr>
              <a:t>Managerial motives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3346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709738" y="925514"/>
            <a:ext cx="8634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rPr>
              <a:t>What academic research tells us about Overconfidence issues in M&amp;A :</a:t>
            </a:r>
          </a:p>
        </p:txBody>
      </p:sp>
      <p:sp>
        <p:nvSpPr>
          <p:cNvPr id="3" name="Rectangle 4"/>
          <p:cNvSpPr>
            <a:spLocks noChangeArrowheads="1"/>
          </p:cNvSpPr>
          <p:nvPr/>
        </p:nvSpPr>
        <p:spPr bwMode="auto">
          <a:xfrm>
            <a:off x="1709738" y="5229226"/>
            <a:ext cx="8786812" cy="708025"/>
          </a:xfrm>
          <a:prstGeom prst="rect">
            <a:avLst/>
          </a:prstGeom>
          <a:solidFill>
            <a:schemeClr val="bg1">
              <a:lumMod val="85000"/>
            </a:schemeClr>
          </a:solidFill>
          <a:ln>
            <a:noFill/>
          </a:ln>
        </p:spPr>
        <p:txBody>
          <a:bodyPr>
            <a:spAutoFit/>
          </a:bodyPr>
          <a:lstStyle/>
          <a:p>
            <a:pPr eaLnBrk="1" hangingPunct="1">
              <a:defRPr/>
            </a:pPr>
            <a:r>
              <a:rPr lang="en-GB" sz="1200" b="1" dirty="0">
                <a:latin typeface="Arial" charset="0"/>
              </a:rPr>
              <a:t>Further Reading: </a:t>
            </a:r>
          </a:p>
          <a:p>
            <a:pPr eaLnBrk="1" hangingPunct="1">
              <a:defRPr/>
            </a:pPr>
            <a:endParaRPr lang="en-GB" sz="800" b="1" dirty="0">
              <a:latin typeface="Arial" charset="0"/>
            </a:endParaRPr>
          </a:p>
          <a:p>
            <a:pPr eaLnBrk="1" hangingPunct="1">
              <a:defRPr/>
            </a:pPr>
            <a:r>
              <a:rPr lang="en-GB" sz="1000" dirty="0" err="1">
                <a:latin typeface="Arial" charset="0"/>
              </a:rPr>
              <a:t>Malmendier</a:t>
            </a:r>
            <a:r>
              <a:rPr lang="en-GB" sz="1000" dirty="0">
                <a:latin typeface="Arial" charset="0"/>
              </a:rPr>
              <a:t>, U., &amp; Tate, G. (2008). Who makes acquisitions? CEO overconfidence and the market's reaction. </a:t>
            </a:r>
            <a:r>
              <a:rPr lang="en-GB" sz="1000" i="1" dirty="0">
                <a:latin typeface="Arial" charset="0"/>
              </a:rPr>
              <a:t>Journal of Financial Economics</a:t>
            </a:r>
            <a:r>
              <a:rPr lang="en-GB" sz="1000" dirty="0">
                <a:latin typeface="Arial" charset="0"/>
              </a:rPr>
              <a:t>, </a:t>
            </a:r>
            <a:r>
              <a:rPr lang="en-GB" sz="1000" i="1" dirty="0">
                <a:latin typeface="Arial" charset="0"/>
              </a:rPr>
              <a:t>89</a:t>
            </a:r>
            <a:r>
              <a:rPr lang="en-GB" sz="1000" dirty="0">
                <a:latin typeface="Arial" charset="0"/>
              </a:rPr>
              <a:t>(1), 20-43.</a:t>
            </a:r>
          </a:p>
        </p:txBody>
      </p:sp>
      <p:sp>
        <p:nvSpPr>
          <p:cNvPr id="35844" name="TextBox 3"/>
          <p:cNvSpPr txBox="1">
            <a:spLocks noChangeArrowheads="1"/>
          </p:cNvSpPr>
          <p:nvPr/>
        </p:nvSpPr>
        <p:spPr bwMode="auto">
          <a:xfrm>
            <a:off x="1524000" y="1412876"/>
            <a:ext cx="86756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en-GB" altLang="en-US" sz="1600" dirty="0" err="1">
                <a:latin typeface="Arial" panose="020B0604020202020204" pitchFamily="34" charset="0"/>
                <a:cs typeface="Arial" panose="020B0604020202020204" pitchFamily="34" charset="0"/>
              </a:rPr>
              <a:t>Malmedier</a:t>
            </a:r>
            <a:r>
              <a:rPr lang="en-GB" altLang="en-US" sz="1600" dirty="0">
                <a:latin typeface="Arial" panose="020B0604020202020204" pitchFamily="34" charset="0"/>
                <a:cs typeface="Arial" panose="020B0604020202020204" pitchFamily="34" charset="0"/>
              </a:rPr>
              <a:t> and Tate (2008) found that overconfident CEOs over-estimate their ability to generate returns. </a:t>
            </a:r>
          </a:p>
          <a:p>
            <a:pPr eaLnBrk="1" hangingPunct="1">
              <a:spcBef>
                <a:spcPct val="0"/>
              </a:spcBef>
              <a:defRPr/>
            </a:pPr>
            <a:endParaRPr lang="en-GB" altLang="en-US" sz="1600" dirty="0">
              <a:latin typeface="Arial" panose="020B0604020202020204" pitchFamily="34" charset="0"/>
              <a:cs typeface="Arial" panose="020B0604020202020204" pitchFamily="34" charset="0"/>
            </a:endParaRPr>
          </a:p>
          <a:p>
            <a:pPr eaLnBrk="1" hangingPunct="1">
              <a:spcBef>
                <a:spcPct val="0"/>
              </a:spcBef>
              <a:defRPr/>
            </a:pPr>
            <a:r>
              <a:rPr lang="en-GB" altLang="en-US" sz="1600" dirty="0">
                <a:latin typeface="Arial" panose="020B0604020202020204" pitchFamily="34" charset="0"/>
                <a:cs typeface="Arial" panose="020B0604020202020204" pitchFamily="34" charset="0"/>
              </a:rPr>
              <a:t>As a result, they overpay for target companies and undertake value-destroying mergers.</a:t>
            </a:r>
          </a:p>
          <a:p>
            <a:pPr marL="0" indent="0" eaLnBrk="1" hangingPunct="1">
              <a:spcBef>
                <a:spcPct val="0"/>
              </a:spcBef>
              <a:buNone/>
              <a:defRPr/>
            </a:pPr>
            <a:r>
              <a:rPr lang="en-GB" altLang="en-US" sz="1600" dirty="0">
                <a:latin typeface="Arial" panose="020B0604020202020204" pitchFamily="34" charset="0"/>
                <a:cs typeface="Arial" panose="020B0604020202020204" pitchFamily="34" charset="0"/>
              </a:rPr>
              <a:t> </a:t>
            </a:r>
          </a:p>
          <a:p>
            <a:pPr eaLnBrk="1" hangingPunct="1">
              <a:spcBef>
                <a:spcPct val="0"/>
              </a:spcBef>
              <a:defRPr/>
            </a:pPr>
            <a:r>
              <a:rPr lang="en-GB" altLang="en-US" sz="1600" dirty="0">
                <a:latin typeface="Arial" panose="020B0604020202020204" pitchFamily="34" charset="0"/>
                <a:cs typeface="Arial" panose="020B0604020202020204" pitchFamily="34" charset="0"/>
              </a:rPr>
              <a:t>The effects are strongest if they have access to internal financing.</a:t>
            </a:r>
          </a:p>
          <a:p>
            <a:pPr eaLnBrk="1" hangingPunct="1">
              <a:spcBef>
                <a:spcPct val="0"/>
              </a:spcBef>
              <a:defRPr/>
            </a:pPr>
            <a:endParaRPr lang="en-GB" altLang="en-US" sz="1600" dirty="0">
              <a:latin typeface="Arial" panose="020B0604020202020204" pitchFamily="34" charset="0"/>
              <a:cs typeface="Arial" panose="020B0604020202020204" pitchFamily="34" charset="0"/>
            </a:endParaRPr>
          </a:p>
          <a:p>
            <a:pPr lvl="1" eaLnBrk="1" hangingPunct="1">
              <a:spcBef>
                <a:spcPct val="0"/>
              </a:spcBef>
              <a:defRPr/>
            </a:pPr>
            <a:r>
              <a:rPr lang="en-GB" sz="1600" dirty="0">
                <a:latin typeface="Arial" panose="020B0604020202020204" pitchFamily="34" charset="0"/>
                <a:cs typeface="Arial" panose="020B0604020202020204" pitchFamily="34" charset="0"/>
              </a:rPr>
              <a:t>Found that the odds of making an acquisition are 65% higher if the CEO is classified as overconfident.</a:t>
            </a:r>
          </a:p>
          <a:p>
            <a:pPr lvl="1" eaLnBrk="1" hangingPunct="1">
              <a:spcBef>
                <a:spcPct val="0"/>
              </a:spcBef>
              <a:defRPr/>
            </a:pPr>
            <a:endParaRPr lang="en-GB" sz="1600" dirty="0">
              <a:latin typeface="Arial" panose="020B0604020202020204" pitchFamily="34" charset="0"/>
              <a:cs typeface="Arial" panose="020B0604020202020204" pitchFamily="34" charset="0"/>
            </a:endParaRPr>
          </a:p>
          <a:p>
            <a:pPr lvl="1" eaLnBrk="1" hangingPunct="1">
              <a:spcBef>
                <a:spcPct val="0"/>
              </a:spcBef>
              <a:defRPr/>
            </a:pPr>
            <a:r>
              <a:rPr lang="en-GB" sz="1600" dirty="0">
                <a:latin typeface="Arial" panose="020B0604020202020204" pitchFamily="34" charset="0"/>
                <a:cs typeface="Arial" panose="020B0604020202020204" pitchFamily="34" charset="0"/>
              </a:rPr>
              <a:t>key contribution of paper is to directly measure which CEOs are prone to overconfidence (or hubris) and to show that those CEOs, in particular, destroy value for their shareholders through acquisitions</a:t>
            </a:r>
            <a:endParaRPr lang="en-GB" alt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266478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547813" y="831851"/>
            <a:ext cx="777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70C0"/>
                </a:solidFill>
                <a:latin typeface="Arial" panose="020B0604020202020204" pitchFamily="34" charset="0"/>
              </a:rPr>
              <a:t>John Kay on M&amp;A</a:t>
            </a:r>
          </a:p>
        </p:txBody>
      </p:sp>
      <p:sp>
        <p:nvSpPr>
          <p:cNvPr id="26627" name="Rectangle 8"/>
          <p:cNvSpPr>
            <a:spLocks noChangeArrowheads="1"/>
          </p:cNvSpPr>
          <p:nvPr/>
        </p:nvSpPr>
        <p:spPr bwMode="auto">
          <a:xfrm>
            <a:off x="1774826" y="1390651"/>
            <a:ext cx="475297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6350"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60000"/>
              </a:spcBef>
              <a:buFontTx/>
              <a:buNone/>
            </a:pPr>
            <a:r>
              <a:rPr lang="en-US" altLang="en-US" sz="2000" i="1">
                <a:latin typeface="Arial" panose="020B0604020202020204" pitchFamily="34" charset="0"/>
              </a:rPr>
              <a:t>“For the modern manager, only acquisition reproduces the thrill of the chase, the adventures of military strategy. There is the buzz that comes from the late-night meetings in merchant banks, the morning conference calls with advisers to plan your strategy. Nothing else puts your picture and your pronouncements on the front page, nothing else offers so easy a way to expand your empire and emphasise your role.”</a:t>
            </a:r>
            <a:endParaRPr lang="en-US" altLang="en-US" sz="2000" i="1" baseline="30000">
              <a:latin typeface="Arial" panose="020B0604020202020204" pitchFamily="34" charset="0"/>
            </a:endParaRPr>
          </a:p>
        </p:txBody>
      </p:sp>
      <p:pic>
        <p:nvPicPr>
          <p:cNvPr id="26628" name="Picture 5" descr="http://wordpress.blackcardmarketinggroup.com/wp-content/uploads/2012/08/Your-Face-He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390651"/>
            <a:ext cx="3448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p:cNvSpPr>
            <a:spLocks noChangeArrowheads="1"/>
          </p:cNvSpPr>
          <p:nvPr/>
        </p:nvSpPr>
        <p:spPr bwMode="auto">
          <a:xfrm>
            <a:off x="2889250" y="5895976"/>
            <a:ext cx="777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b="1">
                <a:solidFill>
                  <a:srgbClr val="FF0000"/>
                </a:solidFill>
                <a:latin typeface="Arial" panose="020B0604020202020204" pitchFamily="34" charset="0"/>
              </a:rPr>
              <a:t>Managerial motives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3161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66888" y="796925"/>
            <a:ext cx="7778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70C0"/>
                </a:solidFill>
                <a:latin typeface="Arial" panose="020B0604020202020204" pitchFamily="34" charset="0"/>
              </a:rPr>
              <a:t>Other managerial motives</a:t>
            </a:r>
          </a:p>
        </p:txBody>
      </p:sp>
      <p:sp>
        <p:nvSpPr>
          <p:cNvPr id="27651" name="Rectangle 3"/>
          <p:cNvSpPr>
            <a:spLocks noChangeArrowheads="1"/>
          </p:cNvSpPr>
          <p:nvPr/>
        </p:nvSpPr>
        <p:spPr bwMode="auto">
          <a:xfrm>
            <a:off x="1774825" y="1484313"/>
            <a:ext cx="807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60000"/>
              </a:spcBef>
              <a:buFontTx/>
              <a:buChar char="•"/>
            </a:pPr>
            <a:r>
              <a:rPr lang="en-US" altLang="en-US" sz="2000">
                <a:latin typeface="Arial" panose="020B0604020202020204" pitchFamily="34" charset="0"/>
              </a:rPr>
              <a:t>Survival - </a:t>
            </a:r>
            <a:r>
              <a:rPr lang="en-US" altLang="en-US" sz="2000">
                <a:latin typeface="Arial" panose="020B0604020202020204" pitchFamily="34" charset="0"/>
                <a:cs typeface="Arial" panose="020B0604020202020204" pitchFamily="34" charset="0"/>
              </a:rPr>
              <a:t>The self-reinforcement effect of mergers</a:t>
            </a:r>
            <a:endParaRPr lang="en-GB" altLang="en-US" sz="2000">
              <a:latin typeface="Arial" panose="020B0604020202020204" pitchFamily="34" charset="0"/>
              <a:cs typeface="Arial" panose="020B0604020202020204" pitchFamily="34" charset="0"/>
            </a:endParaRPr>
          </a:p>
        </p:txBody>
      </p:sp>
      <p:pic>
        <p:nvPicPr>
          <p:cNvPr id="27652" name="Picture 4" descr="C23NF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4" y="2057400"/>
            <a:ext cx="82057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6230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703388" y="908050"/>
            <a:ext cx="777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70C0"/>
                </a:solidFill>
                <a:latin typeface="Arial" panose="020B0604020202020204" pitchFamily="34" charset="0"/>
              </a:rPr>
              <a:t>Third party motives</a:t>
            </a:r>
          </a:p>
        </p:txBody>
      </p:sp>
      <p:sp>
        <p:nvSpPr>
          <p:cNvPr id="28675" name="Rectangle 4"/>
          <p:cNvSpPr>
            <a:spLocks noChangeArrowheads="1"/>
          </p:cNvSpPr>
          <p:nvPr/>
        </p:nvSpPr>
        <p:spPr bwMode="auto">
          <a:xfrm>
            <a:off x="1963739" y="1368426"/>
            <a:ext cx="33115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1001713" indent="-45720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a:spcBef>
                <a:spcPct val="60000"/>
              </a:spcBef>
              <a:spcAft>
                <a:spcPts val="600"/>
              </a:spcAft>
              <a:buFontTx/>
              <a:buChar char="•"/>
            </a:pPr>
            <a:r>
              <a:rPr lang="en-US" altLang="en-US" sz="2000">
                <a:latin typeface="Arial" panose="020B0604020202020204" pitchFamily="34" charset="0"/>
              </a:rPr>
              <a:t>Advisers</a:t>
            </a:r>
          </a:p>
          <a:p>
            <a:pPr>
              <a:spcBef>
                <a:spcPct val="60000"/>
              </a:spcBef>
              <a:spcAft>
                <a:spcPts val="600"/>
              </a:spcAft>
              <a:buFontTx/>
              <a:buChar char="•"/>
            </a:pPr>
            <a:r>
              <a:rPr lang="en-US" altLang="en-US" sz="2000">
                <a:latin typeface="Arial" panose="020B0604020202020204" pitchFamily="34" charset="0"/>
              </a:rPr>
              <a:t>Investment bankers</a:t>
            </a:r>
          </a:p>
          <a:p>
            <a:pPr lvl="1">
              <a:spcBef>
                <a:spcPct val="40000"/>
              </a:spcBef>
              <a:spcAft>
                <a:spcPts val="600"/>
              </a:spcAft>
              <a:buFontTx/>
              <a:buChar char="–"/>
            </a:pPr>
            <a:r>
              <a:rPr lang="en-US" altLang="en-US" sz="2000">
                <a:latin typeface="Arial" panose="020B0604020202020204" pitchFamily="34" charset="0"/>
              </a:rPr>
              <a:t>Accountants</a:t>
            </a:r>
          </a:p>
          <a:p>
            <a:pPr lvl="1">
              <a:spcBef>
                <a:spcPct val="40000"/>
              </a:spcBef>
              <a:spcAft>
                <a:spcPts val="600"/>
              </a:spcAft>
              <a:buFontTx/>
              <a:buChar char="–"/>
            </a:pPr>
            <a:r>
              <a:rPr lang="en-US" altLang="en-US" sz="2000">
                <a:latin typeface="Arial" panose="020B0604020202020204" pitchFamily="34" charset="0"/>
              </a:rPr>
              <a:t>Lawyers</a:t>
            </a:r>
          </a:p>
          <a:p>
            <a:pPr lvl="1">
              <a:spcBef>
                <a:spcPct val="40000"/>
              </a:spcBef>
              <a:spcAft>
                <a:spcPts val="600"/>
              </a:spcAft>
            </a:pPr>
            <a:r>
              <a:rPr lang="en-US" altLang="en-US" sz="2000">
                <a:latin typeface="Arial" panose="020B0604020202020204" pitchFamily="34" charset="0"/>
              </a:rPr>
              <a:t>PR/Image consultants</a:t>
            </a:r>
          </a:p>
          <a:p>
            <a:pPr>
              <a:spcBef>
                <a:spcPct val="60000"/>
              </a:spcBef>
              <a:spcAft>
                <a:spcPts val="600"/>
              </a:spcAft>
              <a:buFontTx/>
              <a:buChar char="•"/>
            </a:pPr>
            <a:r>
              <a:rPr lang="en-US" altLang="en-US" sz="2000">
                <a:latin typeface="Arial" panose="020B0604020202020204" pitchFamily="34" charset="0"/>
              </a:rPr>
              <a:t>Suppliers and customers</a:t>
            </a:r>
          </a:p>
        </p:txBody>
      </p:sp>
      <p:sp>
        <p:nvSpPr>
          <p:cNvPr id="5" name="TextBox 1"/>
          <p:cNvSpPr txBox="1">
            <a:spLocks noChangeArrowheads="1"/>
          </p:cNvSpPr>
          <p:nvPr/>
        </p:nvSpPr>
        <p:spPr bwMode="auto">
          <a:xfrm>
            <a:off x="5583239" y="938214"/>
            <a:ext cx="4937125" cy="2801937"/>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It is a mystery why bankers earn so much</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But what exactly do they do for the money? When asked this question, they turn sheepish and talk vaguely about the art of persuasion rather than the science of valuation. The secret to a bulging “success fee” is less to obtain the best possible deal than to make the chief executive and the board believe they got it. That is not the same thing, particularly in the long term.</a:t>
            </a:r>
            <a:endParaRPr lang="en-GB" sz="1000" dirty="0">
              <a:latin typeface="Arial" panose="020B0604020202020204" pitchFamily="34" charset="0"/>
              <a:cs typeface="Arial" panose="020B0604020202020204" pitchFamily="34" charset="0"/>
            </a:endParaRP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…the stakes are very high. One former banker compares it to a surgeon explaining his or her charges as a patient is being wheeled into the operating theatre. The latter needs to have the best possible professional and is in no position to quibble. Going through an M&amp;A auction can feel like being operated upon for directors who have not experienced it before. Shareholders and the media lurk, ready to condemn any slip-up (the latter risk is why public relations consultants get paid so much as well).</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err="1">
                <a:latin typeface="Arial" panose="020B0604020202020204" pitchFamily="34" charset="0"/>
                <a:cs typeface="Arial" panose="020B0604020202020204" pitchFamily="34" charset="0"/>
              </a:rPr>
              <a:t>Gapper</a:t>
            </a:r>
            <a:r>
              <a:rPr lang="en-GB" altLang="en-US" sz="800" dirty="0">
                <a:latin typeface="Arial" panose="020B0604020202020204" pitchFamily="34" charset="0"/>
                <a:cs typeface="Arial" panose="020B0604020202020204" pitchFamily="34" charset="0"/>
              </a:rPr>
              <a:t>, J. (2018) It is a mystery why bankers earn so much,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July 4</a:t>
            </a:r>
            <a:r>
              <a:rPr lang="en-GB" altLang="en-US" sz="800" baseline="30000" dirty="0">
                <a:latin typeface="Arial" panose="020B0604020202020204" pitchFamily="34" charset="0"/>
                <a:cs typeface="Arial" panose="020B0604020202020204" pitchFamily="34" charset="0"/>
              </a:rPr>
              <a:t>th</a:t>
            </a:r>
            <a:r>
              <a:rPr lang="en-GB" altLang="en-US" sz="800" dirty="0">
                <a:latin typeface="Arial" panose="020B0604020202020204" pitchFamily="34" charset="0"/>
                <a:cs typeface="Arial" panose="020B0604020202020204" pitchFamily="34" charset="0"/>
              </a:rPr>
              <a:t> 2018</a:t>
            </a:r>
          </a:p>
        </p:txBody>
      </p:sp>
      <p:pic>
        <p:nvPicPr>
          <p:cNvPr id="28677" name="Picture 2"/>
          <p:cNvPicPr>
            <a:picLocks noChangeAspect="1"/>
          </p:cNvPicPr>
          <p:nvPr/>
        </p:nvPicPr>
        <p:blipFill>
          <a:blip r:embed="rId2">
            <a:extLst>
              <a:ext uri="{28A0092B-C50C-407E-A947-70E740481C1C}">
                <a14:useLocalDpi xmlns:a14="http://schemas.microsoft.com/office/drawing/2010/main" val="0"/>
              </a:ext>
            </a:extLst>
          </a:blip>
          <a:srcRect l="4640" t="3951" b="19299"/>
          <a:stretch>
            <a:fillRect/>
          </a:stretch>
        </p:blipFill>
        <p:spPr bwMode="auto">
          <a:xfrm>
            <a:off x="5583239" y="3768725"/>
            <a:ext cx="49371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353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descr="exhibit-20"/>
          <p:cNvPicPr>
            <a:picLocks noChangeAspect="1" noChangeArrowheads="1"/>
          </p:cNvPicPr>
          <p:nvPr/>
        </p:nvPicPr>
        <p:blipFill>
          <a:blip r:embed="rId2" cstate="print">
            <a:extLst>
              <a:ext uri="{28A0092B-C50C-407E-A947-70E740481C1C}">
                <a14:useLocalDpi xmlns:a14="http://schemas.microsoft.com/office/drawing/2010/main" val="0"/>
              </a:ext>
            </a:extLst>
          </a:blip>
          <a:srcRect l="4802" t="7249" r="3680" b="4959"/>
          <a:stretch>
            <a:fillRect/>
          </a:stretch>
        </p:blipFill>
        <p:spPr bwMode="auto">
          <a:xfrm>
            <a:off x="6816725" y="1052513"/>
            <a:ext cx="3671888"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074"/>
          <p:cNvSpPr>
            <a:spLocks noChangeArrowheads="1"/>
          </p:cNvSpPr>
          <p:nvPr/>
        </p:nvSpPr>
        <p:spPr bwMode="auto">
          <a:xfrm>
            <a:off x="1631950" y="836613"/>
            <a:ext cx="777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70C0"/>
                </a:solidFill>
                <a:latin typeface="Arial" panose="020B0604020202020204" pitchFamily="34" charset="0"/>
              </a:rPr>
              <a:t>Financing mergers</a:t>
            </a:r>
          </a:p>
        </p:txBody>
      </p:sp>
      <p:sp>
        <p:nvSpPr>
          <p:cNvPr id="4" name="Rectangle 1"/>
          <p:cNvSpPr>
            <a:spLocks noChangeArrowheads="1"/>
          </p:cNvSpPr>
          <p:nvPr/>
        </p:nvSpPr>
        <p:spPr bwMode="auto">
          <a:xfrm>
            <a:off x="1631951" y="5414963"/>
            <a:ext cx="8678863" cy="614362"/>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200" b="1" dirty="0">
                <a:latin typeface="Arial" panose="020B0604020202020204" pitchFamily="34" charset="0"/>
              </a:rPr>
              <a:t>Further Reading: </a:t>
            </a:r>
          </a:p>
          <a:p>
            <a:pPr eaLnBrk="1" hangingPunct="1">
              <a:spcBef>
                <a:spcPct val="0"/>
              </a:spcBef>
              <a:buFontTx/>
              <a:buNone/>
              <a:defRPr/>
            </a:pPr>
            <a:endParaRPr lang="en-GB" altLang="en-US" sz="1200" dirty="0">
              <a:latin typeface="Arial" panose="020B0604020202020204" pitchFamily="34" charset="0"/>
            </a:endParaRPr>
          </a:p>
          <a:p>
            <a:pPr eaLnBrk="1" hangingPunct="1">
              <a:spcBef>
                <a:spcPct val="0"/>
              </a:spcBef>
              <a:buFontTx/>
              <a:buNone/>
              <a:defRPr/>
            </a:pPr>
            <a:r>
              <a:rPr lang="en-GB" altLang="en-US" sz="1000" dirty="0">
                <a:latin typeface="Arial" panose="020B0604020202020204" pitchFamily="34" charset="0"/>
              </a:rPr>
              <a:t>Fischer, M. (2017). The source of financing in mergers and acquisitions. The Quarterly Review of Economics and Finance, 65, 227-239.</a:t>
            </a:r>
          </a:p>
        </p:txBody>
      </p:sp>
      <p:sp>
        <p:nvSpPr>
          <p:cNvPr id="29701" name="TextBox 1"/>
          <p:cNvSpPr txBox="1">
            <a:spLocks noChangeArrowheads="1"/>
          </p:cNvSpPr>
          <p:nvPr/>
        </p:nvSpPr>
        <p:spPr bwMode="auto">
          <a:xfrm>
            <a:off x="1631950" y="1333500"/>
            <a:ext cx="45354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1800" i="1">
                <a:latin typeface="Arial" panose="020B0604020202020204" pitchFamily="34" charset="0"/>
              </a:rPr>
              <a:t>“Even though there exists overwhelming empirical evidence suggesting that cash payment outperforms stock payment in takeovers, the economic rationale for this outperformance is still up for discussion.” </a:t>
            </a:r>
            <a:r>
              <a:rPr lang="en-GB" altLang="en-US" sz="1800">
                <a:latin typeface="Arial" panose="020B0604020202020204" pitchFamily="34" charset="0"/>
              </a:rPr>
              <a:t>Fischer (2017, p.227)</a:t>
            </a:r>
          </a:p>
        </p:txBody>
      </p:sp>
      <p:sp>
        <p:nvSpPr>
          <p:cNvPr id="29702" name="TextBox 2"/>
          <p:cNvSpPr txBox="1">
            <a:spLocks noChangeArrowheads="1"/>
          </p:cNvSpPr>
          <p:nvPr/>
        </p:nvSpPr>
        <p:spPr bwMode="auto">
          <a:xfrm>
            <a:off x="1587501" y="3259139"/>
            <a:ext cx="89011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1800">
                <a:latin typeface="Arial" panose="020B0604020202020204" pitchFamily="34" charset="0"/>
              </a:rPr>
              <a:t>Fischer (2017) finds in his study compelling evidence to conclude that:</a:t>
            </a:r>
          </a:p>
          <a:p>
            <a:pPr>
              <a:spcBef>
                <a:spcPct val="0"/>
              </a:spcBef>
            </a:pPr>
            <a:endParaRPr lang="en-GB" altLang="en-US" sz="1800">
              <a:latin typeface="Arial" panose="020B0604020202020204" pitchFamily="34" charset="0"/>
            </a:endParaRPr>
          </a:p>
          <a:p>
            <a:pPr lvl="1">
              <a:spcBef>
                <a:spcPct val="0"/>
              </a:spcBef>
              <a:buFont typeface="Arial" panose="020B0604020202020204" pitchFamily="34" charset="0"/>
              <a:buChar char="•"/>
            </a:pPr>
            <a:r>
              <a:rPr lang="en-GB" altLang="en-US" sz="1400">
                <a:latin typeface="Arial" panose="020B0604020202020204" pitchFamily="34" charset="0"/>
              </a:rPr>
              <a:t>The acquirers and targets characteristics are what influence the financing source of a takeover. Though this particularism doesn’t necessarily prevent sector or industry wide tends, patterns and waves forming </a:t>
            </a:r>
            <a:r>
              <a:rPr lang="en-GB" altLang="en-US" sz="1400" b="1" i="1">
                <a:latin typeface="Arial" panose="020B0604020202020204" pitchFamily="34" charset="0"/>
              </a:rPr>
              <a:t>(see graph above)</a:t>
            </a:r>
          </a:p>
          <a:p>
            <a:pPr lvl="1">
              <a:spcBef>
                <a:spcPct val="0"/>
              </a:spcBef>
              <a:buFont typeface="Arial" panose="020B0604020202020204" pitchFamily="34" charset="0"/>
              <a:buChar char="•"/>
            </a:pPr>
            <a:endParaRPr lang="en-GB" altLang="en-US" sz="1400" b="1" i="1">
              <a:latin typeface="Arial" panose="020B0604020202020204" pitchFamily="34" charset="0"/>
            </a:endParaRPr>
          </a:p>
          <a:p>
            <a:pPr lvl="1">
              <a:spcBef>
                <a:spcPct val="0"/>
              </a:spcBef>
              <a:buFont typeface="Arial" panose="020B0604020202020204" pitchFamily="34" charset="0"/>
              <a:buChar char="•"/>
            </a:pPr>
            <a:r>
              <a:rPr lang="en-GB" altLang="en-US" sz="1400">
                <a:latin typeface="Arial" panose="020B0604020202020204" pitchFamily="34" charset="0"/>
              </a:rPr>
              <a:t>On announcement, share based takeovers underperform, and in the long run (3 years) share based takeovers underperform. </a:t>
            </a:r>
            <a:r>
              <a:rPr lang="en-GB" altLang="en-US" sz="1400" i="1">
                <a:latin typeface="Arial" panose="020B0604020202020204" pitchFamily="34" charset="0"/>
              </a:rPr>
              <a:t>“In case of competing bids, common stock financing seems to be less attractive.” </a:t>
            </a:r>
            <a:r>
              <a:rPr lang="en-GB" altLang="en-US" sz="1400">
                <a:latin typeface="Arial" panose="020B0604020202020204" pitchFamily="34" charset="0"/>
              </a:rPr>
              <a:t>(p.238) </a:t>
            </a:r>
            <a:r>
              <a:rPr lang="en-GB" altLang="en-US" sz="1400" b="1">
                <a:latin typeface="Arial" panose="020B0604020202020204" pitchFamily="34" charset="0"/>
              </a:rPr>
              <a:t>(Disney vs Comcast and Fox 2018 deal)</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0590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074"/>
          <p:cNvSpPr>
            <a:spLocks noChangeArrowheads="1"/>
          </p:cNvSpPr>
          <p:nvPr/>
        </p:nvSpPr>
        <p:spPr bwMode="auto">
          <a:xfrm>
            <a:off x="2132013" y="835026"/>
            <a:ext cx="777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Arial" panose="020B0604020202020204" pitchFamily="34" charset="0"/>
              </a:rPr>
              <a:t>Financing mergers</a:t>
            </a:r>
          </a:p>
        </p:txBody>
      </p:sp>
      <p:sp>
        <p:nvSpPr>
          <p:cNvPr id="30723" name="Rectangle 3075"/>
          <p:cNvSpPr>
            <a:spLocks noChangeArrowheads="1"/>
          </p:cNvSpPr>
          <p:nvPr/>
        </p:nvSpPr>
        <p:spPr bwMode="auto">
          <a:xfrm>
            <a:off x="2063750" y="1412876"/>
            <a:ext cx="8326438"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41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663575" indent="-377825"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i="1">
                <a:latin typeface="Arial" panose="020B0604020202020204" pitchFamily="34" charset="0"/>
              </a:rPr>
              <a:t>Cash</a:t>
            </a:r>
          </a:p>
          <a:p>
            <a:pPr eaLnBrk="1" hangingPunct="1">
              <a:spcBef>
                <a:spcPct val="50000"/>
              </a:spcBef>
              <a:buFontTx/>
              <a:buChar char="•"/>
            </a:pPr>
            <a:r>
              <a:rPr lang="en-US" altLang="en-US" sz="2000">
                <a:latin typeface="Arial" panose="020B0604020202020204" pitchFamily="34" charset="0"/>
              </a:rPr>
              <a:t>Advantages</a:t>
            </a:r>
          </a:p>
          <a:p>
            <a:pPr lvl="1" eaLnBrk="1" hangingPunct="1">
              <a:spcBef>
                <a:spcPct val="50000"/>
              </a:spcBef>
              <a:buFontTx/>
              <a:buChar char="–"/>
            </a:pPr>
            <a:r>
              <a:rPr lang="en-US" altLang="en-US" sz="2000">
                <a:latin typeface="Arial" panose="020B0604020202020204" pitchFamily="34" charset="0"/>
              </a:rPr>
              <a:t>The acquirer’s shareholders retain the same level of control over their company</a:t>
            </a:r>
          </a:p>
          <a:p>
            <a:pPr lvl="1" eaLnBrk="1" hangingPunct="1">
              <a:spcBef>
                <a:spcPct val="50000"/>
              </a:spcBef>
              <a:buFontTx/>
              <a:buChar char="–"/>
            </a:pPr>
            <a:r>
              <a:rPr lang="en-US" altLang="en-US" sz="2000">
                <a:latin typeface="Arial" panose="020B0604020202020204" pitchFamily="34" charset="0"/>
              </a:rPr>
              <a:t>Simplicity and preciseness give a greater chance of success</a:t>
            </a:r>
          </a:p>
          <a:p>
            <a:pPr lvl="1" eaLnBrk="1" hangingPunct="1">
              <a:spcBef>
                <a:spcPct val="50000"/>
              </a:spcBef>
              <a:buFontTx/>
              <a:buChar char="–"/>
            </a:pPr>
            <a:r>
              <a:rPr lang="en-US" altLang="en-US" sz="2000">
                <a:latin typeface="Arial" panose="020B0604020202020204" pitchFamily="34" charset="0"/>
              </a:rPr>
              <a:t>It allows the recipients to spread their investments</a:t>
            </a:r>
          </a:p>
          <a:p>
            <a:pPr eaLnBrk="1" hangingPunct="1">
              <a:spcBef>
                <a:spcPct val="50000"/>
              </a:spcBef>
              <a:buFontTx/>
              <a:buChar char="•"/>
            </a:pPr>
            <a:r>
              <a:rPr lang="en-US" altLang="en-US" sz="2000">
                <a:latin typeface="Arial" panose="020B0604020202020204" pitchFamily="34" charset="0"/>
              </a:rPr>
              <a:t>A disadvantage of cash to the target shareholders is that they may be liable for capital gains tax (CGT)</a:t>
            </a:r>
          </a:p>
          <a:p>
            <a:pPr eaLnBrk="1" hangingPunct="1">
              <a:spcBef>
                <a:spcPct val="50000"/>
              </a:spcBef>
              <a:buFontTx/>
              <a:buChar char="•"/>
            </a:pPr>
            <a:r>
              <a:rPr lang="en-US" altLang="en-US" sz="2000">
                <a:latin typeface="Arial" panose="020B0604020202020204" pitchFamily="34" charset="0"/>
              </a:rPr>
              <a:t>Potential cashflow strain on acquirer</a:t>
            </a:r>
          </a:p>
          <a:p>
            <a:pPr eaLnBrk="1" hangingPunct="1">
              <a:spcBef>
                <a:spcPct val="50000"/>
              </a:spcBef>
              <a:buFontTx/>
              <a:buChar char="•"/>
            </a:pPr>
            <a:r>
              <a:rPr lang="en-US" altLang="en-US" sz="2000">
                <a:latin typeface="Arial" panose="020B0604020202020204" pitchFamily="34" charset="0"/>
              </a:rPr>
              <a:t>A way of adjusting financial gearing </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0850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52663" y="1341438"/>
            <a:ext cx="8140700" cy="4648200"/>
          </a:xfrm>
          <a:prstGeom prst="rect">
            <a:avLst/>
          </a:prstGeom>
          <a:noFill/>
          <a:ln w="9525">
            <a:noFill/>
            <a:miter lim="800000"/>
            <a:headEnd/>
            <a:tailEnd/>
          </a:ln>
          <a:effectLst/>
        </p:spPr>
        <p:txBody>
          <a:bodyPr/>
          <a:lstStyle/>
          <a:p>
            <a:pPr defTabSz="304800">
              <a:lnSpc>
                <a:spcPct val="90000"/>
              </a:lnSpc>
              <a:spcBef>
                <a:spcPct val="50000"/>
              </a:spcBef>
              <a:tabLst>
                <a:tab pos="185738" algn="l"/>
              </a:tabLst>
              <a:defRPr/>
            </a:pPr>
            <a:r>
              <a:rPr lang="en-US" sz="2000" b="1" i="1" dirty="0">
                <a:latin typeface="Arial" charset="0"/>
              </a:rPr>
              <a:t>	Shares</a:t>
            </a:r>
          </a:p>
          <a:p>
            <a:pPr marL="301625" indent="-301625" defTabSz="304800">
              <a:lnSpc>
                <a:spcPct val="90000"/>
              </a:lnSpc>
              <a:spcBef>
                <a:spcPct val="50000"/>
              </a:spcBef>
              <a:buFontTx/>
              <a:buChar char="•"/>
              <a:tabLst>
                <a:tab pos="185738" algn="l"/>
              </a:tabLst>
              <a:defRPr/>
            </a:pPr>
            <a:r>
              <a:rPr lang="en-US" sz="2000" dirty="0">
                <a:latin typeface="Arial" charset="0"/>
              </a:rPr>
              <a:t>Advantages to target shareholders of receiving shares in the acquirer</a:t>
            </a:r>
          </a:p>
          <a:p>
            <a:pPr marL="1001713" lvl="1" indent="-457200" defTabSz="304800">
              <a:lnSpc>
                <a:spcPct val="90000"/>
              </a:lnSpc>
              <a:spcBef>
                <a:spcPct val="50000"/>
              </a:spcBef>
              <a:buFontTx/>
              <a:buChar char="–"/>
              <a:tabLst>
                <a:tab pos="185738" algn="l"/>
              </a:tabLst>
              <a:defRPr/>
            </a:pPr>
            <a:r>
              <a:rPr lang="en-US" sz="2000" dirty="0">
                <a:latin typeface="Arial" charset="0"/>
              </a:rPr>
              <a:t>Capital gains tax can be postponed</a:t>
            </a:r>
          </a:p>
          <a:p>
            <a:pPr marL="1001713" lvl="1" indent="-457200" defTabSz="304800">
              <a:lnSpc>
                <a:spcPct val="90000"/>
              </a:lnSpc>
              <a:spcBef>
                <a:spcPct val="50000"/>
              </a:spcBef>
              <a:buFontTx/>
              <a:buChar char="–"/>
              <a:tabLst>
                <a:tab pos="185738" algn="l"/>
              </a:tabLst>
              <a:defRPr/>
            </a:pPr>
            <a:r>
              <a:rPr lang="en-US" sz="2000" dirty="0">
                <a:latin typeface="Arial" charset="0"/>
              </a:rPr>
              <a:t>They maintain an interest in the combined entity</a:t>
            </a:r>
          </a:p>
          <a:p>
            <a:pPr marL="301625" indent="-301625" defTabSz="304800">
              <a:lnSpc>
                <a:spcPct val="90000"/>
              </a:lnSpc>
              <a:spcBef>
                <a:spcPct val="50000"/>
              </a:spcBef>
              <a:buFontTx/>
              <a:buChar char="•"/>
              <a:tabLst>
                <a:tab pos="185738" algn="l"/>
              </a:tabLst>
              <a:defRPr/>
            </a:pPr>
            <a:r>
              <a:rPr lang="en-US" sz="2000" dirty="0">
                <a:latin typeface="Arial" charset="0"/>
              </a:rPr>
              <a:t>To the acquirer, an advantage of offering shares is that there is no immediate outflow of cash</a:t>
            </a:r>
          </a:p>
          <a:p>
            <a:pPr marL="301625" indent="-301625" defTabSz="304800">
              <a:lnSpc>
                <a:spcPct val="90000"/>
              </a:lnSpc>
              <a:spcBef>
                <a:spcPct val="50000"/>
              </a:spcBef>
              <a:buFontTx/>
              <a:buChar char="•"/>
              <a:tabLst>
                <a:tab pos="185738" algn="l"/>
              </a:tabLst>
              <a:defRPr/>
            </a:pPr>
            <a:r>
              <a:rPr lang="en-US" sz="2000" dirty="0">
                <a:latin typeface="Arial" charset="0"/>
              </a:rPr>
              <a:t>Consider the effect on the capital structure of the firm and the dilution of existing shareholders’ positions</a:t>
            </a:r>
          </a:p>
          <a:p>
            <a:pPr defTabSz="304800">
              <a:lnSpc>
                <a:spcPct val="90000"/>
              </a:lnSpc>
              <a:spcBef>
                <a:spcPct val="50000"/>
              </a:spcBef>
              <a:tabLst>
                <a:tab pos="185738" algn="l"/>
              </a:tabLst>
              <a:defRPr/>
            </a:pPr>
            <a:endParaRPr lang="en-US" sz="2000" dirty="0">
              <a:latin typeface="Arial" charset="0"/>
            </a:endParaRPr>
          </a:p>
          <a:p>
            <a:pPr marL="301625" indent="-301625" defTabSz="304800">
              <a:lnSpc>
                <a:spcPct val="90000"/>
              </a:lnSpc>
              <a:spcBef>
                <a:spcPct val="50000"/>
              </a:spcBef>
              <a:buFontTx/>
              <a:buChar char="•"/>
              <a:tabLst>
                <a:tab pos="185738" algn="l"/>
              </a:tabLst>
              <a:defRPr/>
            </a:pPr>
            <a:endParaRPr lang="en-US" sz="2000" dirty="0">
              <a:latin typeface="Arial" charset="0"/>
            </a:endParaRPr>
          </a:p>
        </p:txBody>
      </p:sp>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286290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32"/>
          <p:cNvSpPr>
            <a:spLocks noChangeArrowheads="1"/>
          </p:cNvSpPr>
          <p:nvPr/>
        </p:nvSpPr>
        <p:spPr bwMode="auto">
          <a:xfrm>
            <a:off x="2201863" y="8366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Arial" panose="020B0604020202020204" pitchFamily="34" charset="0"/>
              </a:rPr>
              <a:t>Mergers: process and integration</a:t>
            </a:r>
          </a:p>
        </p:txBody>
      </p:sp>
      <p:sp>
        <p:nvSpPr>
          <p:cNvPr id="32771" name="Rectangle 1033"/>
          <p:cNvSpPr>
            <a:spLocks noChangeArrowheads="1"/>
          </p:cNvSpPr>
          <p:nvPr/>
        </p:nvSpPr>
        <p:spPr bwMode="auto">
          <a:xfrm>
            <a:off x="1979613" y="1628775"/>
            <a:ext cx="82232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a:latin typeface="Arial" panose="020B0604020202020204" pitchFamily="34" charset="0"/>
              </a:rPr>
              <a:t>The regulatory bodies</a:t>
            </a:r>
          </a:p>
          <a:p>
            <a:pPr eaLnBrk="1" hangingPunct="1">
              <a:spcBef>
                <a:spcPct val="50000"/>
              </a:spcBef>
              <a:buFontTx/>
              <a:buChar char="•"/>
            </a:pPr>
            <a:r>
              <a:rPr lang="en-US" altLang="en-US" sz="1800">
                <a:solidFill>
                  <a:srgbClr val="000000"/>
                </a:solidFill>
                <a:latin typeface="Arial" panose="020B0604020202020204" pitchFamily="34" charset="0"/>
              </a:rPr>
              <a:t>Defence tactics</a:t>
            </a:r>
          </a:p>
          <a:p>
            <a:pPr eaLnBrk="1" hangingPunct="1">
              <a:spcBef>
                <a:spcPct val="50000"/>
              </a:spcBef>
              <a:buFontTx/>
              <a:buChar char="•"/>
            </a:pPr>
            <a:r>
              <a:rPr lang="en-US" altLang="en-US" sz="1800">
                <a:solidFill>
                  <a:srgbClr val="000000"/>
                </a:solidFill>
                <a:latin typeface="Arial" panose="020B0604020202020204" pitchFamily="34" charset="0"/>
              </a:rPr>
              <a:t>The impact of mergers</a:t>
            </a:r>
          </a:p>
          <a:p>
            <a:pPr eaLnBrk="1" hangingPunct="1">
              <a:spcBef>
                <a:spcPct val="50000"/>
              </a:spcBef>
              <a:buFontTx/>
              <a:buChar char="•"/>
            </a:pPr>
            <a:r>
              <a:rPr lang="en-US" altLang="en-US" sz="1800">
                <a:solidFill>
                  <a:srgbClr val="000000"/>
                </a:solidFill>
                <a:latin typeface="Arial" panose="020B0604020202020204" pitchFamily="34" charset="0"/>
              </a:rPr>
              <a:t>Problem areas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995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61"/>
          <p:cNvSpPr>
            <a:spLocks noChangeArrowheads="1"/>
          </p:cNvSpPr>
          <p:nvPr/>
        </p:nvSpPr>
        <p:spPr bwMode="auto">
          <a:xfrm>
            <a:off x="2206625" y="811213"/>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Arial" panose="020B0604020202020204" pitchFamily="34" charset="0"/>
              </a:rPr>
              <a:t>The regulatory bodies</a:t>
            </a:r>
          </a:p>
        </p:txBody>
      </p:sp>
      <p:sp>
        <p:nvSpPr>
          <p:cNvPr id="33795" name="Rectangle 62"/>
          <p:cNvSpPr>
            <a:spLocks noChangeArrowheads="1"/>
          </p:cNvSpPr>
          <p:nvPr/>
        </p:nvSpPr>
        <p:spPr bwMode="auto">
          <a:xfrm>
            <a:off x="1984375" y="1557339"/>
            <a:ext cx="822325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a:spcBef>
                <a:spcPct val="20000"/>
              </a:spcBef>
              <a:buFont typeface="Arial" panose="020B0604020202020204" pitchFamily="34" charset="0"/>
              <a:buChar char="•"/>
              <a:tabLst>
                <a:tab pos="258763" algn="l"/>
              </a:tabLst>
              <a:defRPr sz="3200">
                <a:solidFill>
                  <a:schemeClr val="tx1"/>
                </a:solidFill>
                <a:latin typeface="Calibri" panose="020F0502020204030204" pitchFamily="34" charset="0"/>
              </a:defRPr>
            </a:lvl1pPr>
            <a:lvl2pPr marL="830263" indent="-285750" defTabSz="304800">
              <a:spcBef>
                <a:spcPct val="20000"/>
              </a:spcBef>
              <a:buFont typeface="Arial" panose="020B0604020202020204" pitchFamily="34" charset="0"/>
              <a:buChar char="–"/>
              <a:tabLst>
                <a:tab pos="258763"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258763"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258763"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258763"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258763"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258763"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258763"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258763" algn="l"/>
              </a:tabLst>
              <a:defRPr sz="2000">
                <a:solidFill>
                  <a:schemeClr val="tx1"/>
                </a:solidFill>
                <a:latin typeface="Calibri" panose="020F0502020204030204" pitchFamily="34" charset="0"/>
              </a:defRPr>
            </a:lvl9pPr>
          </a:lstStyle>
          <a:p>
            <a:pPr eaLnBrk="1" hangingPunct="1">
              <a:spcBef>
                <a:spcPct val="25000"/>
              </a:spcBef>
              <a:buFontTx/>
              <a:buChar char="•"/>
            </a:pPr>
            <a:r>
              <a:rPr lang="en-US" altLang="en-US" sz="1800">
                <a:latin typeface="Arial" panose="020B0604020202020204" pitchFamily="34" charset="0"/>
              </a:rPr>
              <a:t>The City Code on Takeovers and Mergers (‘the Code’)</a:t>
            </a:r>
          </a:p>
          <a:p>
            <a:pPr eaLnBrk="1" hangingPunct="1">
              <a:spcBef>
                <a:spcPct val="25000"/>
              </a:spcBef>
              <a:buFontTx/>
              <a:buChar char="•"/>
            </a:pPr>
            <a:r>
              <a:rPr lang="en-US" altLang="en-US" sz="1800">
                <a:latin typeface="Arial" panose="020B0604020202020204" pitchFamily="34" charset="0"/>
              </a:rPr>
              <a:t>Developed in a self-regulatory fashion by City institutions</a:t>
            </a:r>
          </a:p>
          <a:p>
            <a:pPr eaLnBrk="1" hangingPunct="1">
              <a:spcBef>
                <a:spcPct val="25000"/>
              </a:spcBef>
              <a:buFontTx/>
              <a:buChar char="•"/>
            </a:pPr>
            <a:r>
              <a:rPr lang="en-US" altLang="en-US" sz="1800">
                <a:latin typeface="Arial" panose="020B0604020202020204" pitchFamily="34" charset="0"/>
              </a:rPr>
              <a:t>Administered by the Panel 	Executive of the Takeover Panel </a:t>
            </a:r>
          </a:p>
          <a:p>
            <a:pPr eaLnBrk="1" hangingPunct="1">
              <a:spcBef>
                <a:spcPct val="25000"/>
              </a:spcBef>
              <a:buFontTx/>
              <a:buChar char="•"/>
            </a:pPr>
            <a:r>
              <a:rPr lang="en-US" altLang="en-US" sz="1800">
                <a:latin typeface="Arial" panose="020B0604020202020204" pitchFamily="34" charset="0"/>
              </a:rPr>
              <a:t>Statutory law</a:t>
            </a:r>
          </a:p>
          <a:p>
            <a:pPr eaLnBrk="1" hangingPunct="1">
              <a:spcBef>
                <a:spcPct val="25000"/>
              </a:spcBef>
              <a:buFontTx/>
              <a:buChar char="•"/>
            </a:pPr>
            <a:r>
              <a:rPr lang="en-US" altLang="en-US" sz="1800">
                <a:solidFill>
                  <a:srgbClr val="000000"/>
                </a:solidFill>
                <a:latin typeface="Arial" panose="020B0604020202020204" pitchFamily="34" charset="0"/>
              </a:rPr>
              <a:t>Sanctions</a:t>
            </a:r>
          </a:p>
          <a:p>
            <a:pPr lvl="1" eaLnBrk="1" hangingPunct="1">
              <a:spcBef>
                <a:spcPct val="25000"/>
              </a:spcBef>
              <a:buFontTx/>
              <a:buChar char="–"/>
            </a:pPr>
            <a:r>
              <a:rPr lang="en-US" altLang="en-US" sz="1800">
                <a:solidFill>
                  <a:srgbClr val="000000"/>
                </a:solidFill>
                <a:latin typeface="Arial" panose="020B0604020202020204" pitchFamily="34" charset="0"/>
              </a:rPr>
              <a:t>Public reprimands</a:t>
            </a:r>
          </a:p>
          <a:p>
            <a:pPr lvl="1" eaLnBrk="1" hangingPunct="1">
              <a:spcBef>
                <a:spcPct val="25000"/>
              </a:spcBef>
              <a:buFontTx/>
              <a:buChar char="–"/>
            </a:pPr>
            <a:r>
              <a:rPr lang="en-US" altLang="en-US" sz="1800">
                <a:solidFill>
                  <a:srgbClr val="000000"/>
                </a:solidFill>
                <a:latin typeface="Arial" panose="020B0604020202020204" pitchFamily="34" charset="0"/>
              </a:rPr>
              <a:t>Shunning</a:t>
            </a:r>
          </a:p>
          <a:p>
            <a:pPr lvl="1" eaLnBrk="1" hangingPunct="1">
              <a:spcBef>
                <a:spcPct val="25000"/>
              </a:spcBef>
              <a:buFontTx/>
              <a:buChar char="–"/>
            </a:pPr>
            <a:r>
              <a:rPr lang="en-US" altLang="en-US" sz="1800">
                <a:solidFill>
                  <a:srgbClr val="000000"/>
                </a:solidFill>
                <a:latin typeface="Arial" panose="020B0604020202020204" pitchFamily="34" charset="0"/>
              </a:rPr>
              <a:t>Legal action under market abuse legislation</a:t>
            </a:r>
          </a:p>
          <a:p>
            <a:pPr lvl="1" eaLnBrk="1" hangingPunct="1">
              <a:spcBef>
                <a:spcPct val="25000"/>
              </a:spcBef>
              <a:buFontTx/>
              <a:buChar char="–"/>
            </a:pPr>
            <a:r>
              <a:rPr lang="en-US" altLang="en-US" sz="1800">
                <a:solidFill>
                  <a:srgbClr val="000000"/>
                </a:solidFill>
                <a:latin typeface="Arial" panose="020B0604020202020204" pitchFamily="34" charset="0"/>
              </a:rPr>
              <a:t>Remove share-voting rights </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1309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631951" y="908051"/>
            <a:ext cx="87852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b="1" dirty="0">
                <a:solidFill>
                  <a:srgbClr val="0070C0"/>
                </a:solidFill>
                <a:cs typeface="Arial" charset="0"/>
              </a:rPr>
              <a:t>Reading this Week:</a:t>
            </a:r>
          </a:p>
          <a:p>
            <a:pPr eaLnBrk="1" hangingPunct="1">
              <a:defRPr/>
            </a:pPr>
            <a:endParaRPr lang="en-GB" b="1" dirty="0">
              <a:cs typeface="Arial" charset="0"/>
            </a:endParaRPr>
          </a:p>
          <a:p>
            <a:pPr marL="285750" indent="-285750" eaLnBrk="1" hangingPunct="1">
              <a:buFont typeface="Arial" pitchFamily="34" charset="0"/>
              <a:buChar char="•"/>
              <a:defRPr/>
            </a:pPr>
            <a:r>
              <a:rPr lang="en-GB" dirty="0"/>
              <a:t>Arnold (2013) Corporate Financial Management, Chapter 20</a:t>
            </a:r>
          </a:p>
          <a:p>
            <a:pPr marL="285750" indent="-285750" eaLnBrk="1" hangingPunct="1">
              <a:buFont typeface="Arial" pitchFamily="34" charset="0"/>
              <a:buChar char="•"/>
              <a:defRPr/>
            </a:pPr>
            <a:endParaRPr lang="en-GB" dirty="0">
              <a:cs typeface="Arial" charset="0"/>
            </a:endParaRPr>
          </a:p>
          <a:p>
            <a:pPr eaLnBrk="1" hangingPunct="1">
              <a:defRPr/>
            </a:pPr>
            <a:r>
              <a:rPr lang="en-GB" b="1" dirty="0">
                <a:solidFill>
                  <a:srgbClr val="0070C0"/>
                </a:solidFill>
                <a:cs typeface="Arial" charset="0"/>
              </a:rPr>
              <a:t>Suggested Further Readings From this Lecture:</a:t>
            </a:r>
          </a:p>
          <a:p>
            <a:pPr eaLnBrk="1" hangingPunct="1">
              <a:defRPr/>
            </a:pPr>
            <a:endParaRPr lang="en-GB" b="1" dirty="0">
              <a:cs typeface="Arial" charset="0"/>
            </a:endParaRPr>
          </a:p>
          <a:p>
            <a:pPr marL="285750" indent="-285750" eaLnBrk="1" hangingPunct="1">
              <a:buFont typeface="Arial" pitchFamily="34" charset="0"/>
              <a:buChar char="•"/>
              <a:defRPr/>
            </a:pPr>
            <a:r>
              <a:rPr lang="en-GB" dirty="0" err="1"/>
              <a:t>Haleblian</a:t>
            </a:r>
            <a:r>
              <a:rPr lang="en-GB" dirty="0"/>
              <a:t>, J., Devers, C. E., McNamara, G., Carpenter, M. A., &amp; Davison, R. B. (2009). Taking stock of what we know about mergers and acquisitions: A review and research agenda. </a:t>
            </a:r>
            <a:r>
              <a:rPr lang="en-GB" i="1" dirty="0"/>
              <a:t>Journal of Management</a:t>
            </a:r>
            <a:r>
              <a:rPr lang="en-GB" dirty="0"/>
              <a:t>.</a:t>
            </a:r>
          </a:p>
          <a:p>
            <a:pPr marL="285750" indent="-285750" eaLnBrk="1" hangingPunct="1">
              <a:buFont typeface="Arial" pitchFamily="34" charset="0"/>
              <a:buChar char="•"/>
              <a:defRPr/>
            </a:pPr>
            <a:endParaRPr lang="en-GB" dirty="0"/>
          </a:p>
          <a:p>
            <a:pPr marL="285750" indent="-285750" eaLnBrk="1" hangingPunct="1">
              <a:buFont typeface="Arial" pitchFamily="34" charset="0"/>
              <a:buChar char="•"/>
              <a:defRPr/>
            </a:pPr>
            <a:r>
              <a:rPr lang="en-GB" dirty="0" err="1"/>
              <a:t>Malmendier</a:t>
            </a:r>
            <a:r>
              <a:rPr lang="en-GB" dirty="0"/>
              <a:t>, U., &amp; Tate, G. (2008). Who makes acquisitions? CEO overconfidence and the market's reaction. </a:t>
            </a:r>
            <a:r>
              <a:rPr lang="en-GB" i="1" dirty="0"/>
              <a:t>Journal of Financial Economics</a:t>
            </a:r>
            <a:r>
              <a:rPr lang="en-GB" dirty="0"/>
              <a:t>, 89(1), 20-43.</a:t>
            </a:r>
          </a:p>
          <a:p>
            <a:pPr marL="285750" indent="-285750" eaLnBrk="1" hangingPunct="1">
              <a:buFont typeface="Arial" pitchFamily="34" charset="0"/>
              <a:buChar char="•"/>
              <a:defRPr/>
            </a:pPr>
            <a:endParaRPr lang="en-GB" altLang="en-US" dirty="0">
              <a:latin typeface="Arial" panose="020B0604020202020204" pitchFamily="34" charset="0"/>
            </a:endParaRPr>
          </a:p>
          <a:p>
            <a:pPr marL="285750" indent="-285750" eaLnBrk="1" hangingPunct="1">
              <a:buFont typeface="Arial" pitchFamily="34" charset="0"/>
              <a:buChar char="•"/>
              <a:defRPr/>
            </a:pPr>
            <a:r>
              <a:rPr lang="en-GB" altLang="en-US" dirty="0">
                <a:latin typeface="Arial" panose="020B0604020202020204" pitchFamily="34" charset="0"/>
              </a:rPr>
              <a:t>Fischer, M. (2017). The source of financing in mergers and acquisitions. The Quarterly Review of Economics and Finance, 65, 227-239.</a:t>
            </a:r>
            <a:endParaRPr lang="en-GB" dirty="0"/>
          </a:p>
          <a:p>
            <a:pPr marL="285750" indent="-285750" eaLnBrk="1" hangingPunct="1">
              <a:buFont typeface="Arial" pitchFamily="34" charset="0"/>
              <a:buChar char="•"/>
              <a:defRPr/>
            </a:pPr>
            <a:endParaRPr lang="en-GB" dirty="0"/>
          </a:p>
          <a:p>
            <a:pPr marL="285750" indent="-285750" eaLnBrk="1" hangingPunct="1">
              <a:buFont typeface="Arial" pitchFamily="34" charset="0"/>
              <a:buChar char="•"/>
              <a:defRPr/>
            </a:pPr>
            <a:endParaRPr lang="en-GB" b="1" dirty="0">
              <a:cs typeface="Arial" charset="0"/>
            </a:endParaRPr>
          </a:p>
          <a:p>
            <a:pPr eaLnBrk="1" hangingPunct="1">
              <a:defRPr/>
            </a:pPr>
            <a:endParaRPr lang="en-GB" b="1" dirty="0">
              <a:cs typeface="Arial" charset="0"/>
            </a:endParaRPr>
          </a:p>
          <a:p>
            <a:pPr marL="285750" indent="-285750" eaLnBrk="1" hangingPunct="1">
              <a:buFont typeface="Arial" pitchFamily="34" charset="0"/>
              <a:buChar char="•"/>
              <a:defRPr/>
            </a:pPr>
            <a:endParaRPr lang="en-GB" sz="1600" dirty="0"/>
          </a:p>
          <a:p>
            <a:pPr marL="285750" indent="-285750" eaLnBrk="1" hangingPunct="1">
              <a:buFont typeface="Arial" pitchFamily="34" charset="0"/>
              <a:buChar char="•"/>
              <a:defRPr/>
            </a:pPr>
            <a:endParaRPr lang="en-GB" sz="1600" dirty="0"/>
          </a:p>
          <a:p>
            <a:pPr marL="285750" indent="-285750" eaLnBrk="1" hangingPunct="1">
              <a:buFont typeface="Arial" pitchFamily="34" charset="0"/>
              <a:buChar char="•"/>
              <a:defRPr/>
            </a:pPr>
            <a:endParaRPr lang="en-GB" dirty="0"/>
          </a:p>
          <a:p>
            <a:pPr marL="285750" indent="-285750" eaLnBrk="1" hangingPunct="1">
              <a:buFont typeface="Arial" pitchFamily="34" charset="0"/>
              <a:buChar char="•"/>
              <a:defRPr/>
            </a:pPr>
            <a:endParaRPr lang="en-GB" b="1" dirty="0">
              <a:cs typeface="Arial" charset="0"/>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67280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9"/>
          <p:cNvSpPr>
            <a:spLocks noChangeArrowheads="1"/>
          </p:cNvSpPr>
          <p:nvPr/>
        </p:nvSpPr>
        <p:spPr bwMode="auto">
          <a:xfrm>
            <a:off x="1779588" y="815976"/>
            <a:ext cx="860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latin typeface="Arial" panose="020B0604020202020204" pitchFamily="34" charset="0"/>
              </a:rPr>
              <a:t>Objective of the Takeover Panel regulation</a:t>
            </a:r>
          </a:p>
        </p:txBody>
      </p:sp>
      <p:sp>
        <p:nvSpPr>
          <p:cNvPr id="34819" name="Rectangle 30"/>
          <p:cNvSpPr>
            <a:spLocks noChangeArrowheads="1"/>
          </p:cNvSpPr>
          <p:nvPr/>
        </p:nvSpPr>
        <p:spPr bwMode="auto">
          <a:xfrm>
            <a:off x="1968500" y="1557338"/>
            <a:ext cx="82232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8763" indent="-258763"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30000"/>
              </a:spcBef>
              <a:buFontTx/>
              <a:buChar char="•"/>
            </a:pPr>
            <a:r>
              <a:rPr lang="en-US" altLang="en-US" sz="1800">
                <a:latin typeface="Arial" panose="020B0604020202020204" pitchFamily="34" charset="0"/>
              </a:rPr>
              <a:t>To ensure fair and equal treatment for all shareholders. The main areas of concern are:</a:t>
            </a:r>
          </a:p>
          <a:p>
            <a:pPr eaLnBrk="1" hangingPunct="1">
              <a:spcBef>
                <a:spcPct val="30000"/>
              </a:spcBef>
              <a:buFontTx/>
              <a:buChar char="–"/>
            </a:pPr>
            <a:r>
              <a:rPr lang="en-US" altLang="en-US" sz="1800">
                <a:latin typeface="Arial" panose="020B0604020202020204" pitchFamily="34" charset="0"/>
              </a:rPr>
              <a:t>Shareholders being treated differently</a:t>
            </a:r>
          </a:p>
          <a:p>
            <a:pPr eaLnBrk="1" hangingPunct="1">
              <a:spcBef>
                <a:spcPct val="30000"/>
              </a:spcBef>
              <a:buFontTx/>
              <a:buChar char="–"/>
            </a:pPr>
            <a:r>
              <a:rPr lang="en-US" altLang="en-US" sz="1800">
                <a:latin typeface="Arial" panose="020B0604020202020204" pitchFamily="34" charset="0"/>
              </a:rPr>
              <a:t>Insider dealing</a:t>
            </a:r>
          </a:p>
          <a:p>
            <a:pPr eaLnBrk="1" hangingPunct="1">
              <a:spcBef>
                <a:spcPct val="30000"/>
              </a:spcBef>
              <a:buFontTx/>
              <a:buChar char="–"/>
            </a:pPr>
            <a:r>
              <a:rPr lang="en-US" altLang="en-US" sz="1800">
                <a:latin typeface="Arial" panose="020B0604020202020204" pitchFamily="34" charset="0"/>
              </a:rPr>
              <a:t>Target management action which is contrary to its shareholders’ best interests </a:t>
            </a:r>
          </a:p>
          <a:p>
            <a:pPr eaLnBrk="1" hangingPunct="1">
              <a:spcBef>
                <a:spcPct val="30000"/>
              </a:spcBef>
              <a:buFontTx/>
              <a:buChar char="–"/>
            </a:pPr>
            <a:r>
              <a:rPr lang="en-US" altLang="en-US" sz="1800">
                <a:latin typeface="Arial" panose="020B0604020202020204" pitchFamily="34" charset="0"/>
              </a:rPr>
              <a:t>Lack of adequate and timely information released to shareholders</a:t>
            </a:r>
          </a:p>
          <a:p>
            <a:pPr eaLnBrk="1" hangingPunct="1">
              <a:spcBef>
                <a:spcPct val="30000"/>
              </a:spcBef>
              <a:buFontTx/>
              <a:buChar char="–"/>
            </a:pPr>
            <a:r>
              <a:rPr lang="en-US" altLang="en-US" sz="1800">
                <a:latin typeface="Arial" panose="020B0604020202020204" pitchFamily="34" charset="0"/>
              </a:rPr>
              <a:t>Artificial manipulation of share prices</a:t>
            </a:r>
          </a:p>
          <a:p>
            <a:pPr eaLnBrk="1" hangingPunct="1">
              <a:spcBef>
                <a:spcPct val="30000"/>
              </a:spcBef>
              <a:buFontTx/>
              <a:buChar char="–"/>
            </a:pPr>
            <a:r>
              <a:rPr lang="en-US" altLang="en-US" sz="1800">
                <a:latin typeface="Arial" panose="020B0604020202020204" pitchFamily="34" charset="0"/>
              </a:rPr>
              <a:t>The bid process dragging on and thus distracting	management from their proper tasks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14307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2206625" y="803275"/>
            <a:ext cx="7778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70C0"/>
                </a:solidFill>
                <a:latin typeface="Arial" panose="020B0604020202020204" pitchFamily="34" charset="0"/>
              </a:rPr>
              <a:t>Other regulators</a:t>
            </a:r>
          </a:p>
        </p:txBody>
      </p:sp>
      <p:sp>
        <p:nvSpPr>
          <p:cNvPr id="33795" name="Rectangle 13"/>
          <p:cNvSpPr>
            <a:spLocks noChangeArrowheads="1"/>
          </p:cNvSpPr>
          <p:nvPr/>
        </p:nvSpPr>
        <p:spPr bwMode="auto">
          <a:xfrm>
            <a:off x="2206625" y="1484313"/>
            <a:ext cx="82232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284163" defTabSz="304800" eaLnBrk="0" hangingPunct="0">
              <a:spcBef>
                <a:spcPct val="20000"/>
              </a:spcBef>
              <a:buFont typeface="Arial" charset="0"/>
              <a:buChar char="•"/>
              <a:tabLst>
                <a:tab pos="185738" algn="l"/>
              </a:tabLst>
              <a:defRPr sz="3200">
                <a:solidFill>
                  <a:schemeClr val="tx1"/>
                </a:solidFill>
                <a:latin typeface="Calibri" pitchFamily="34" charset="0"/>
              </a:defRPr>
            </a:lvl1pPr>
            <a:lvl2pPr marL="830263" indent="-285750" defTabSz="304800" eaLnBrk="0" hangingPunct="0">
              <a:spcBef>
                <a:spcPct val="20000"/>
              </a:spcBef>
              <a:buFont typeface="Arial" charset="0"/>
              <a:buChar char="–"/>
              <a:tabLst>
                <a:tab pos="185738" algn="l"/>
              </a:tabLst>
              <a:defRPr sz="2800">
                <a:solidFill>
                  <a:schemeClr val="tx1"/>
                </a:solidFill>
                <a:latin typeface="Calibri" pitchFamily="34" charset="0"/>
              </a:defRPr>
            </a:lvl2pPr>
            <a:lvl3pPr marL="1143000" indent="-228600" defTabSz="304800" eaLnBrk="0" hangingPunct="0">
              <a:spcBef>
                <a:spcPct val="20000"/>
              </a:spcBef>
              <a:buFont typeface="Arial" charset="0"/>
              <a:buChar char="•"/>
              <a:tabLst>
                <a:tab pos="185738" algn="l"/>
              </a:tabLst>
              <a:defRPr sz="2400">
                <a:solidFill>
                  <a:schemeClr val="tx1"/>
                </a:solidFill>
                <a:latin typeface="Calibri" pitchFamily="34" charset="0"/>
              </a:defRPr>
            </a:lvl3pPr>
            <a:lvl4pPr marL="1600200" indent="-228600" defTabSz="304800" eaLnBrk="0" hangingPunct="0">
              <a:spcBef>
                <a:spcPct val="20000"/>
              </a:spcBef>
              <a:buFont typeface="Arial" charset="0"/>
              <a:buChar char="–"/>
              <a:tabLst>
                <a:tab pos="185738" algn="l"/>
              </a:tabLst>
              <a:defRPr sz="2000">
                <a:solidFill>
                  <a:schemeClr val="tx1"/>
                </a:solidFill>
                <a:latin typeface="Calibri" pitchFamily="34" charset="0"/>
              </a:defRPr>
            </a:lvl4pPr>
            <a:lvl5pPr marL="2057400" indent="-228600" defTabSz="304800" eaLnBrk="0" hangingPunct="0">
              <a:spcBef>
                <a:spcPct val="20000"/>
              </a:spcBef>
              <a:buFont typeface="Arial" charset="0"/>
              <a:buChar char="»"/>
              <a:tabLst>
                <a:tab pos="185738" algn="l"/>
              </a:tabLst>
              <a:defRPr sz="2000">
                <a:solidFill>
                  <a:schemeClr val="tx1"/>
                </a:solidFill>
                <a:latin typeface="Calibri" pitchFamily="34" charset="0"/>
              </a:defRPr>
            </a:lvl5pPr>
            <a:lvl6pPr marL="2514600" indent="-228600" defTabSz="304800" eaLnBrk="0" fontAlgn="base" hangingPunct="0">
              <a:spcBef>
                <a:spcPct val="20000"/>
              </a:spcBef>
              <a:spcAft>
                <a:spcPct val="0"/>
              </a:spcAft>
              <a:buFont typeface="Arial" charset="0"/>
              <a:buChar char="»"/>
              <a:tabLst>
                <a:tab pos="185738" algn="l"/>
              </a:tabLst>
              <a:defRPr sz="2000">
                <a:solidFill>
                  <a:schemeClr val="tx1"/>
                </a:solidFill>
                <a:latin typeface="Calibri" pitchFamily="34" charset="0"/>
              </a:defRPr>
            </a:lvl6pPr>
            <a:lvl7pPr marL="2971800" indent="-228600" defTabSz="304800" eaLnBrk="0" fontAlgn="base" hangingPunct="0">
              <a:spcBef>
                <a:spcPct val="20000"/>
              </a:spcBef>
              <a:spcAft>
                <a:spcPct val="0"/>
              </a:spcAft>
              <a:buFont typeface="Arial" charset="0"/>
              <a:buChar char="»"/>
              <a:tabLst>
                <a:tab pos="185738" algn="l"/>
              </a:tabLst>
              <a:defRPr sz="2000">
                <a:solidFill>
                  <a:schemeClr val="tx1"/>
                </a:solidFill>
                <a:latin typeface="Calibri" pitchFamily="34" charset="0"/>
              </a:defRPr>
            </a:lvl7pPr>
            <a:lvl8pPr marL="3429000" indent="-228600" defTabSz="304800" eaLnBrk="0" fontAlgn="base" hangingPunct="0">
              <a:spcBef>
                <a:spcPct val="20000"/>
              </a:spcBef>
              <a:spcAft>
                <a:spcPct val="0"/>
              </a:spcAft>
              <a:buFont typeface="Arial" charset="0"/>
              <a:buChar char="»"/>
              <a:tabLst>
                <a:tab pos="185738" algn="l"/>
              </a:tabLst>
              <a:defRPr sz="2000">
                <a:solidFill>
                  <a:schemeClr val="tx1"/>
                </a:solidFill>
                <a:latin typeface="Calibri" pitchFamily="34" charset="0"/>
              </a:defRPr>
            </a:lvl8pPr>
            <a:lvl9pPr marL="3886200" indent="-228600" defTabSz="304800" eaLnBrk="0" fontAlgn="base" hangingPunct="0">
              <a:spcBef>
                <a:spcPct val="20000"/>
              </a:spcBef>
              <a:spcAft>
                <a:spcPct val="0"/>
              </a:spcAft>
              <a:buFont typeface="Arial" charset="0"/>
              <a:buChar char="»"/>
              <a:tabLst>
                <a:tab pos="185738" algn="l"/>
              </a:tabLst>
              <a:defRPr sz="2000">
                <a:solidFill>
                  <a:schemeClr val="tx1"/>
                </a:solidFill>
                <a:latin typeface="Calibri" pitchFamily="34" charset="0"/>
              </a:defRPr>
            </a:lvl9pPr>
          </a:lstStyle>
          <a:p>
            <a:pPr>
              <a:spcBef>
                <a:spcPct val="0"/>
              </a:spcBef>
              <a:buFontTx/>
              <a:buChar char="•"/>
              <a:defRPr/>
            </a:pPr>
            <a:r>
              <a:rPr lang="en-US" altLang="en-US" sz="2000" dirty="0">
                <a:latin typeface="Arial" charset="0"/>
              </a:rPr>
              <a:t>Competition and Markets Authority (CMA)</a:t>
            </a:r>
          </a:p>
          <a:p>
            <a:pPr indent="0">
              <a:spcBef>
                <a:spcPct val="0"/>
              </a:spcBef>
              <a:buNone/>
              <a:defRPr/>
            </a:pPr>
            <a:endParaRPr lang="en-US" altLang="en-US" sz="2000" dirty="0">
              <a:latin typeface="Arial" charset="0"/>
            </a:endParaRPr>
          </a:p>
          <a:p>
            <a:pPr lvl="1">
              <a:spcBef>
                <a:spcPct val="0"/>
              </a:spcBef>
              <a:buFontTx/>
              <a:buChar char="–"/>
              <a:defRPr/>
            </a:pPr>
            <a:r>
              <a:rPr lang="en-US" altLang="en-US" sz="2000" dirty="0">
                <a:latin typeface="Arial" charset="0"/>
              </a:rPr>
              <a:t>‘A substantial lessening of competition’ </a:t>
            </a:r>
          </a:p>
          <a:p>
            <a:pPr lvl="1" eaLnBrk="1" hangingPunct="1">
              <a:spcBef>
                <a:spcPct val="50000"/>
              </a:spcBef>
              <a:buFontTx/>
              <a:buChar char="–"/>
              <a:defRPr/>
            </a:pPr>
            <a:r>
              <a:rPr lang="en-US" altLang="en-US" sz="2000" dirty="0">
                <a:latin typeface="Arial" charset="0"/>
              </a:rPr>
              <a:t>Power to clear a merger</a:t>
            </a:r>
          </a:p>
          <a:p>
            <a:pPr lvl="1" eaLnBrk="1" hangingPunct="1">
              <a:spcBef>
                <a:spcPct val="50000"/>
              </a:spcBef>
              <a:buFontTx/>
              <a:buChar char="–"/>
              <a:defRPr/>
            </a:pPr>
            <a:r>
              <a:rPr lang="en-US" altLang="en-US" sz="2000" dirty="0">
                <a:solidFill>
                  <a:srgbClr val="000000"/>
                </a:solidFill>
                <a:latin typeface="Arial" charset="0"/>
              </a:rPr>
              <a:t>CMA is the ultimate arbiter in deciding if a substantial lessening of competition is likely </a:t>
            </a:r>
          </a:p>
          <a:p>
            <a:pPr lvl="1" eaLnBrk="1" hangingPunct="1">
              <a:spcBef>
                <a:spcPct val="50000"/>
              </a:spcBef>
              <a:buFontTx/>
              <a:buChar char="–"/>
              <a:defRPr/>
            </a:pPr>
            <a:r>
              <a:rPr lang="en-US" altLang="en-US" sz="2000" dirty="0">
                <a:solidFill>
                  <a:srgbClr val="000000"/>
                </a:solidFill>
                <a:latin typeface="Arial" charset="0"/>
              </a:rPr>
              <a:t>Can insist on major changes</a:t>
            </a:r>
          </a:p>
          <a:p>
            <a:pPr lvl="1" eaLnBrk="1" hangingPunct="1">
              <a:spcBef>
                <a:spcPct val="50000"/>
              </a:spcBef>
              <a:buFontTx/>
              <a:buChar char="–"/>
              <a:defRPr/>
            </a:pPr>
            <a:r>
              <a:rPr lang="en-US" altLang="en-US" sz="2000" dirty="0">
                <a:solidFill>
                  <a:srgbClr val="000000"/>
                </a:solidFill>
                <a:latin typeface="Arial" charset="0"/>
              </a:rPr>
              <a:t>A CMA inquiry may take several months to complete</a:t>
            </a:r>
          </a:p>
          <a:p>
            <a:pPr eaLnBrk="1" hangingPunct="1">
              <a:spcBef>
                <a:spcPct val="50000"/>
              </a:spcBef>
              <a:buFontTx/>
              <a:buChar char="•"/>
              <a:defRPr/>
            </a:pPr>
            <a:r>
              <a:rPr lang="en-US" altLang="en-US" sz="2000" dirty="0">
                <a:solidFill>
                  <a:srgbClr val="000000"/>
                </a:solidFill>
                <a:latin typeface="Arial" charset="0"/>
              </a:rPr>
              <a:t>European Commission </a:t>
            </a:r>
          </a:p>
          <a:p>
            <a:pPr lvl="1" eaLnBrk="1" hangingPunct="1">
              <a:spcBef>
                <a:spcPct val="50000"/>
              </a:spcBef>
              <a:buFontTx/>
              <a:buChar char="–"/>
              <a:defRPr/>
            </a:pPr>
            <a:endParaRPr lang="en-US" altLang="en-US" sz="1800" dirty="0">
              <a:solidFill>
                <a:srgbClr val="000000"/>
              </a:solidFill>
              <a:latin typeface="Arial" charset="0"/>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1574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631951" y="784225"/>
            <a:ext cx="886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rPr>
              <a:t>Business Case: Regulators, new laws and scale of blocked deals (2018)</a:t>
            </a:r>
            <a:endParaRPr lang="en-GB" altLang="en-US" sz="1200">
              <a:solidFill>
                <a:srgbClr val="0070C0"/>
              </a:solidFill>
              <a:latin typeface="Arial" panose="020B0604020202020204" pitchFamily="34" charset="0"/>
            </a:endParaRPr>
          </a:p>
        </p:txBody>
      </p:sp>
      <p:sp>
        <p:nvSpPr>
          <p:cNvPr id="6" name="TextBox 1"/>
          <p:cNvSpPr txBox="1">
            <a:spLocks noChangeArrowheads="1"/>
          </p:cNvSpPr>
          <p:nvPr/>
        </p:nvSpPr>
        <p:spPr bwMode="auto">
          <a:xfrm>
            <a:off x="1631950" y="1158876"/>
            <a:ext cx="4679950" cy="4862513"/>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defRPr/>
            </a:pPr>
            <a:r>
              <a:rPr lang="en-GB" altLang="en-US" sz="1000" b="1" dirty="0">
                <a:latin typeface="Arial" panose="020B0604020202020204" pitchFamily="34" charset="0"/>
                <a:cs typeface="Arial" panose="020B0604020202020204" pitchFamily="34" charset="0"/>
              </a:rPr>
              <a:t>FT.com: </a:t>
            </a:r>
            <a:r>
              <a:rPr lang="en-GB" sz="1000" b="1" dirty="0">
                <a:solidFill>
                  <a:srgbClr val="33302E"/>
                </a:solidFill>
                <a:latin typeface="Arial" panose="020B0604020202020204" pitchFamily="34" charset="0"/>
                <a:cs typeface="Arial" panose="020B0604020202020204" pitchFamily="34" charset="0"/>
              </a:rPr>
              <a:t>Toll of scuppered deals this year hits $540bn (2018)</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Acquisitions worth more than $540bn have been scuppered so far this year as blockbuster takeovers have come under renewed threat from government scrutiny. Countries are increasingly turning to foreign investment laws to block deals in sensitive industries, including the technology and utility sectors, while antitrust regulators have put up barriers to several multibillion-dollar transactions this year.</a:t>
            </a:r>
          </a:p>
          <a:p>
            <a:pPr marL="0" indent="0">
              <a:spcBef>
                <a:spcPct val="0"/>
              </a:spcBef>
              <a:buNone/>
              <a:defRPr/>
            </a:pPr>
            <a:br>
              <a:rPr lang="en-GB" sz="1000" dirty="0"/>
            </a:br>
            <a:r>
              <a:rPr lang="en-GB" sz="1000" dirty="0">
                <a:latin typeface="Arial" panose="020B0604020202020204" pitchFamily="34" charset="0"/>
                <a:cs typeface="Arial" panose="020B0604020202020204" pitchFamily="34" charset="0"/>
              </a:rPr>
              <a:t>Among the casualties was chipmaker Broadcom’s $142bn hostile bid for rival Qualcomm, which was blocked by US president Donald Trump on national security grounds, and the latter’s $44bn pursuit of Netherlands-based NXP Semiconductors, which China refused to approve amid an escalating trade dispute with Mr Trump.</a:t>
            </a:r>
          </a:p>
          <a:p>
            <a:pPr marL="0" indent="0">
              <a:spcBef>
                <a:spcPct val="0"/>
              </a:spcBef>
              <a:buNone/>
              <a:defRPr/>
            </a:pP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sz="1000" dirty="0">
                <a:latin typeface="Arial" panose="020B0604020202020204" pitchFamily="34" charset="0"/>
                <a:cs typeface="Arial" panose="020B0604020202020204" pitchFamily="34" charset="0"/>
              </a:rPr>
              <a:t>Matthew Herman, co-head of global M&amp;A advisory at law firm </a:t>
            </a:r>
            <a:r>
              <a:rPr lang="en-GB" sz="1000" dirty="0" err="1">
                <a:latin typeface="Arial" panose="020B0604020202020204" pitchFamily="34" charset="0"/>
                <a:cs typeface="Arial" panose="020B0604020202020204" pitchFamily="34" charset="0"/>
              </a:rPr>
              <a:t>Freshfields</a:t>
            </a:r>
            <a:r>
              <a:rPr lang="en-GB" sz="1000" dirty="0">
                <a:latin typeface="Arial" panose="020B0604020202020204" pitchFamily="34" charset="0"/>
                <a:cs typeface="Arial" panose="020B0604020202020204" pitchFamily="34" charset="0"/>
              </a:rPr>
              <a:t>, said that it was “impossible to decouple” the heightened regulatory scrutiny from politics. Several G7 countries are increasing the power they have to review deals on national security grounds, including the US, Germany and UK. Beijing has in turn sought to broaden its oversight of acquisitions, a retaliation against western efforts to curb Chinese takeovers.</a:t>
            </a:r>
          </a:p>
          <a:p>
            <a:pPr marL="0" indent="0">
              <a:spcBef>
                <a:spcPct val="0"/>
              </a:spcBef>
              <a:buNone/>
              <a:defRPr/>
            </a:pP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“While pointing to recent transactions such as Broadcom-Qualcomm might make you think that this is solely a recent phenomenon, it is not,” he said. “Governments have used foreign direct investment and antitrust regimes to scrutinise business combinations for decades.”</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endParaRPr lang="en-GB" altLang="en-US" sz="1000" dirty="0">
              <a:latin typeface="Arial" panose="020B0604020202020204" pitchFamily="34" charset="0"/>
              <a:cs typeface="Arial" panose="020B0604020202020204" pitchFamily="34" charset="0"/>
            </a:endParaRP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Platt, E. and </a:t>
            </a:r>
            <a:r>
              <a:rPr lang="en-GB" altLang="en-US" sz="1000" dirty="0" err="1">
                <a:latin typeface="Arial" panose="020B0604020202020204" pitchFamily="34" charset="0"/>
                <a:cs typeface="Arial" panose="020B0604020202020204" pitchFamily="34" charset="0"/>
              </a:rPr>
              <a:t>Fontanella</a:t>
            </a:r>
            <a:r>
              <a:rPr lang="en-GB" altLang="en-US" sz="1000" dirty="0">
                <a:latin typeface="Arial" panose="020B0604020202020204" pitchFamily="34" charset="0"/>
                <a:cs typeface="Arial" panose="020B0604020202020204" pitchFamily="34" charset="0"/>
              </a:rPr>
              <a:t>-Khan, J. (2018) Toll of scuppered deals this year hits $540bn, </a:t>
            </a:r>
            <a:r>
              <a:rPr lang="en-GB" altLang="en-US" sz="1000" b="1" dirty="0">
                <a:latin typeface="Arial" panose="020B0604020202020204" pitchFamily="34" charset="0"/>
                <a:cs typeface="Arial" panose="020B0604020202020204" pitchFamily="34" charset="0"/>
              </a:rPr>
              <a:t>Financial Times</a:t>
            </a:r>
            <a:r>
              <a:rPr lang="en-GB" altLang="en-US" sz="1000" dirty="0">
                <a:latin typeface="Arial" panose="020B0604020202020204" pitchFamily="34" charset="0"/>
                <a:cs typeface="Arial" panose="020B0604020202020204" pitchFamily="34" charset="0"/>
              </a:rPr>
              <a:t>, 12</a:t>
            </a:r>
            <a:r>
              <a:rPr lang="en-GB" altLang="en-US" sz="1000" baseline="30000" dirty="0">
                <a:latin typeface="Arial" panose="020B0604020202020204" pitchFamily="34" charset="0"/>
                <a:cs typeface="Arial" panose="020B0604020202020204" pitchFamily="34" charset="0"/>
              </a:rPr>
              <a:t>th</a:t>
            </a:r>
            <a:r>
              <a:rPr lang="en-GB" altLang="en-US" sz="1000" dirty="0">
                <a:latin typeface="Arial" panose="020B0604020202020204" pitchFamily="34" charset="0"/>
                <a:cs typeface="Arial" panose="020B0604020202020204" pitchFamily="34" charset="0"/>
              </a:rPr>
              <a:t> August 2018</a:t>
            </a:r>
          </a:p>
        </p:txBody>
      </p:sp>
      <p:pic>
        <p:nvPicPr>
          <p:cNvPr id="36868" name="Picture 3"/>
          <p:cNvPicPr>
            <a:picLocks noChangeAspect="1"/>
          </p:cNvPicPr>
          <p:nvPr/>
        </p:nvPicPr>
        <p:blipFill>
          <a:blip r:embed="rId2" cstate="print">
            <a:extLst>
              <a:ext uri="{28A0092B-C50C-407E-A947-70E740481C1C}">
                <a14:useLocalDpi xmlns:a14="http://schemas.microsoft.com/office/drawing/2010/main" val="0"/>
              </a:ext>
            </a:extLst>
          </a:blip>
          <a:srcRect l="50000" t="29700" r="19289" b="17101"/>
          <a:stretch>
            <a:fillRect/>
          </a:stretch>
        </p:blipFill>
        <p:spPr bwMode="auto">
          <a:xfrm>
            <a:off x="6415089" y="1154114"/>
            <a:ext cx="40862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6415088" y="3621088"/>
            <a:ext cx="4140200" cy="2400300"/>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defRPr/>
            </a:pPr>
            <a:r>
              <a:rPr lang="en-GB" altLang="en-US" sz="1000" b="1" dirty="0">
                <a:latin typeface="Arial" panose="020B0604020202020204" pitchFamily="34" charset="0"/>
                <a:cs typeface="Arial" panose="020B0604020202020204" pitchFamily="34" charset="0"/>
              </a:rPr>
              <a:t>FT.com: Germany plans further foreign investment curbs </a:t>
            </a:r>
            <a:r>
              <a:rPr lang="en-GB" sz="1000" b="1" dirty="0">
                <a:solidFill>
                  <a:srgbClr val="33302E"/>
                </a:solidFill>
                <a:latin typeface="Arial" panose="020B0604020202020204" pitchFamily="34" charset="0"/>
                <a:cs typeface="Arial" panose="020B0604020202020204" pitchFamily="34" charset="0"/>
              </a:rPr>
              <a:t>(2018)</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Germany is to increase its powers to block foreign investments by significantly lowering the threshold for deals that can be subject to ministerial veto, in a further sign of growing protectionist sentiment towards Chinese acquisitions. Berlin can veto deals that involve the purchase of at least 25 per cent of the equity of a German company by an entity from outside the EU, and only if they endanger public order or national security. Ministers now want to reduce that threshold to 15 per cent.</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endParaRPr lang="en-GB" altLang="en-US" sz="1000" dirty="0">
              <a:latin typeface="Arial" panose="020B0604020202020204" pitchFamily="34" charset="0"/>
              <a:cs typeface="Arial" panose="020B0604020202020204" pitchFamily="34" charset="0"/>
            </a:endParaRP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err="1">
                <a:latin typeface="Arial" panose="020B0604020202020204" pitchFamily="34" charset="0"/>
                <a:cs typeface="Arial" panose="020B0604020202020204" pitchFamily="34" charset="0"/>
              </a:rPr>
              <a:t>Chazan</a:t>
            </a:r>
            <a:r>
              <a:rPr lang="en-GB" altLang="en-US" sz="1000" dirty="0">
                <a:latin typeface="Arial" panose="020B0604020202020204" pitchFamily="34" charset="0"/>
                <a:cs typeface="Arial" panose="020B0604020202020204" pitchFamily="34" charset="0"/>
              </a:rPr>
              <a:t>, G. (2018) Germany plans further foreign investment curbs, </a:t>
            </a:r>
            <a:r>
              <a:rPr lang="en-GB" altLang="en-US" sz="1000" b="1" dirty="0">
                <a:latin typeface="Arial" panose="020B0604020202020204" pitchFamily="34" charset="0"/>
                <a:cs typeface="Arial" panose="020B0604020202020204" pitchFamily="34" charset="0"/>
              </a:rPr>
              <a:t>Financial Times</a:t>
            </a:r>
            <a:r>
              <a:rPr lang="en-GB" altLang="en-US" sz="1000" dirty="0">
                <a:latin typeface="Arial" panose="020B0604020202020204" pitchFamily="34" charset="0"/>
                <a:cs typeface="Arial" panose="020B0604020202020204" pitchFamily="34" charset="0"/>
              </a:rPr>
              <a:t>, 7</a:t>
            </a:r>
            <a:r>
              <a:rPr lang="en-GB" altLang="en-US" sz="1000" baseline="30000" dirty="0">
                <a:latin typeface="Arial" panose="020B0604020202020204" pitchFamily="34" charset="0"/>
                <a:cs typeface="Arial" panose="020B0604020202020204" pitchFamily="34" charset="0"/>
              </a:rPr>
              <a:t>th</a:t>
            </a:r>
            <a:r>
              <a:rPr lang="en-GB" altLang="en-US" sz="1000" dirty="0">
                <a:latin typeface="Arial" panose="020B0604020202020204" pitchFamily="34" charset="0"/>
                <a:cs typeface="Arial" panose="020B0604020202020204" pitchFamily="34" charset="0"/>
              </a:rPr>
              <a:t> August 2018</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3940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txBox="1">
            <a:spLocks noChangeArrowheads="1"/>
          </p:cNvSpPr>
          <p:nvPr/>
        </p:nvSpPr>
        <p:spPr bwMode="auto">
          <a:xfrm>
            <a:off x="1998663"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0070C0"/>
                </a:solidFill>
                <a:latin typeface="Arial" panose="020B0604020202020204" pitchFamily="34" charset="0"/>
                <a:cs typeface="Arial" panose="020B0604020202020204" pitchFamily="34" charset="0"/>
              </a:rPr>
              <a:t>Takeover Defenses</a:t>
            </a:r>
          </a:p>
        </p:txBody>
      </p:sp>
      <p:sp>
        <p:nvSpPr>
          <p:cNvPr id="37891" name="Rectangle 3"/>
          <p:cNvSpPr txBox="1">
            <a:spLocks noChangeArrowheads="1"/>
          </p:cNvSpPr>
          <p:nvPr/>
        </p:nvSpPr>
        <p:spPr bwMode="auto">
          <a:xfrm>
            <a:off x="1981200" y="15986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2000">
                <a:latin typeface="Arial" panose="020B0604020202020204" pitchFamily="34" charset="0"/>
                <a:cs typeface="Arial" panose="020B0604020202020204" pitchFamily="34" charset="0"/>
              </a:rPr>
              <a:t>Not all mergers are welcome</a:t>
            </a:r>
          </a:p>
          <a:p>
            <a:pPr>
              <a:lnSpc>
                <a:spcPct val="90000"/>
              </a:lnSpc>
            </a:pPr>
            <a:r>
              <a:rPr lang="en-US" altLang="en-US" sz="2000">
                <a:latin typeface="Arial" panose="020B0604020202020204" pitchFamily="34" charset="0"/>
                <a:cs typeface="Arial" panose="020B0604020202020204" pitchFamily="34" charset="0"/>
              </a:rPr>
              <a:t>During the 1980s, a variety of devices were developed to defend firms from unwelcome takeover proposals</a:t>
            </a:r>
          </a:p>
          <a:p>
            <a:pPr>
              <a:lnSpc>
                <a:spcPct val="90000"/>
              </a:lnSpc>
            </a:pPr>
            <a:r>
              <a:rPr lang="en-US" altLang="en-US" sz="2000">
                <a:latin typeface="Arial" panose="020B0604020202020204" pitchFamily="34" charset="0"/>
                <a:cs typeface="Arial" panose="020B0604020202020204" pitchFamily="34" charset="0"/>
              </a:rPr>
              <a:t>Antitakeover considerations are even a factor for recent IPO firms (Field, Karpoff, 2002)</a:t>
            </a:r>
          </a:p>
          <a:p>
            <a:pPr>
              <a:lnSpc>
                <a:spcPct val="90000"/>
              </a:lnSpc>
            </a:pPr>
            <a:r>
              <a:rPr lang="en-US" altLang="en-US" sz="2000">
                <a:latin typeface="Arial" panose="020B0604020202020204" pitchFamily="34" charset="0"/>
                <a:cs typeface="Arial" panose="020B0604020202020204" pitchFamily="34" charset="0"/>
              </a:rPr>
              <a:t>Possible motivations for defense</a:t>
            </a:r>
          </a:p>
          <a:p>
            <a:pPr lvl="1">
              <a:lnSpc>
                <a:spcPct val="90000"/>
              </a:lnSpc>
            </a:pPr>
            <a:r>
              <a:rPr lang="en-US" altLang="en-US" sz="2000">
                <a:latin typeface="Arial" panose="020B0604020202020204" pitchFamily="34" charset="0"/>
                <a:cs typeface="Arial" panose="020B0604020202020204" pitchFamily="34" charset="0"/>
              </a:rPr>
              <a:t>Target seeks a better price</a:t>
            </a:r>
          </a:p>
          <a:p>
            <a:pPr lvl="1">
              <a:lnSpc>
                <a:spcPct val="90000"/>
              </a:lnSpc>
            </a:pPr>
            <a:r>
              <a:rPr lang="en-US" altLang="en-US" sz="2000">
                <a:latin typeface="Arial" panose="020B0604020202020204" pitchFamily="34" charset="0"/>
                <a:cs typeface="Arial" panose="020B0604020202020204" pitchFamily="34" charset="0"/>
              </a:rPr>
              <a:t>Management believes the target would perform better as independent firm</a:t>
            </a:r>
          </a:p>
          <a:p>
            <a:pPr lvl="1">
              <a:lnSpc>
                <a:spcPct val="90000"/>
              </a:lnSpc>
            </a:pPr>
            <a:r>
              <a:rPr lang="en-US" altLang="en-US" sz="2000">
                <a:latin typeface="Arial" panose="020B0604020202020204" pitchFamily="34" charset="0"/>
                <a:cs typeface="Arial" panose="020B0604020202020204" pitchFamily="34" charset="0"/>
              </a:rPr>
              <a:t>Management is seeking to entrench itself</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9448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1981200" y="846138"/>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70C0"/>
                </a:solidFill>
                <a:latin typeface="Arial" panose="020B0604020202020204" pitchFamily="34" charset="0"/>
                <a:cs typeface="Arial" panose="020B0604020202020204" pitchFamily="34" charset="0"/>
              </a:rPr>
              <a:t>Financial Defensive Measures</a:t>
            </a:r>
          </a:p>
        </p:txBody>
      </p:sp>
      <p:sp>
        <p:nvSpPr>
          <p:cNvPr id="38915" name="Rectangle 3"/>
          <p:cNvSpPr txBox="1">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2000">
                <a:latin typeface="Arial" panose="020B0604020202020204" pitchFamily="34" charset="0"/>
                <a:cs typeface="Arial" panose="020B0604020202020204" pitchFamily="34" charset="0"/>
              </a:rPr>
              <a:t>One view: efficient firms with favorable market conditions has natural defense from high valuation</a:t>
            </a:r>
          </a:p>
          <a:p>
            <a:pPr>
              <a:lnSpc>
                <a:spcPct val="90000"/>
              </a:lnSpc>
            </a:pPr>
            <a:r>
              <a:rPr lang="en-US" altLang="en-US" sz="2000">
                <a:latin typeface="Arial" panose="020B0604020202020204" pitchFamily="34" charset="0"/>
                <a:cs typeface="Arial" panose="020B0604020202020204" pitchFamily="34" charset="0"/>
              </a:rPr>
              <a:t>Alternative view: above firm is an attractive firm to be associated with (good target)</a:t>
            </a:r>
          </a:p>
          <a:p>
            <a:pPr>
              <a:lnSpc>
                <a:spcPct val="90000"/>
              </a:lnSpc>
            </a:pPr>
            <a:r>
              <a:rPr lang="en-US" altLang="en-US" sz="2000">
                <a:latin typeface="Arial" panose="020B0604020202020204" pitchFamily="34" charset="0"/>
                <a:cs typeface="Arial" panose="020B0604020202020204" pitchFamily="34" charset="0"/>
              </a:rPr>
              <a:t>Financial conditions that make firm vulnerable</a:t>
            </a:r>
          </a:p>
          <a:p>
            <a:pPr lvl="1">
              <a:lnSpc>
                <a:spcPct val="90000"/>
              </a:lnSpc>
            </a:pPr>
            <a:r>
              <a:rPr lang="en-US" altLang="en-US" sz="2000">
                <a:latin typeface="Arial" panose="020B0604020202020204" pitchFamily="34" charset="0"/>
                <a:cs typeface="Arial" panose="020B0604020202020204" pitchFamily="34" charset="0"/>
              </a:rPr>
              <a:t>Highly liquid balance sheet</a:t>
            </a:r>
          </a:p>
          <a:p>
            <a:pPr lvl="1">
              <a:lnSpc>
                <a:spcPct val="90000"/>
              </a:lnSpc>
            </a:pPr>
            <a:r>
              <a:rPr lang="en-US" altLang="en-US" sz="2000">
                <a:latin typeface="Arial" panose="020B0604020202020204" pitchFamily="34" charset="0"/>
                <a:cs typeface="Arial" panose="020B0604020202020204" pitchFamily="34" charset="0"/>
              </a:rPr>
              <a:t>Good cash flow to stock price (good P/E ratio)</a:t>
            </a:r>
          </a:p>
          <a:p>
            <a:pPr lvl="1">
              <a:lnSpc>
                <a:spcPct val="90000"/>
              </a:lnSpc>
            </a:pPr>
            <a:r>
              <a:rPr lang="en-US" altLang="en-US" sz="2000">
                <a:latin typeface="Arial" panose="020B0604020202020204" pitchFamily="34" charset="0"/>
                <a:cs typeface="Arial" panose="020B0604020202020204" pitchFamily="34" charset="0"/>
              </a:rPr>
              <a:t>Subsidiaries that can be sold without significantly impairing cash flow</a:t>
            </a:r>
          </a:p>
          <a:p>
            <a:pPr lvl="1">
              <a:lnSpc>
                <a:spcPct val="90000"/>
              </a:lnSpc>
            </a:pPr>
            <a:r>
              <a:rPr lang="en-US" altLang="en-US" sz="2000">
                <a:latin typeface="Arial" panose="020B0604020202020204" pitchFamily="34" charset="0"/>
                <a:cs typeface="Arial" panose="020B0604020202020204" pitchFamily="34" charset="0"/>
              </a:rPr>
              <a:t>Small percentage owned by incumbent management</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55256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txBox="1">
            <a:spLocks noChangeArrowheads="1"/>
          </p:cNvSpPr>
          <p:nvPr/>
        </p:nvSpPr>
        <p:spPr bwMode="auto">
          <a:xfrm>
            <a:off x="199866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2000" b="1">
                <a:latin typeface="Arial" panose="020B0604020202020204" pitchFamily="34" charset="0"/>
                <a:cs typeface="Arial" panose="020B0604020202020204" pitchFamily="34" charset="0"/>
              </a:rPr>
              <a:t>Possible financial defenses</a:t>
            </a:r>
          </a:p>
          <a:p>
            <a:pPr>
              <a:lnSpc>
                <a:spcPct val="90000"/>
              </a:lnSpc>
            </a:pPr>
            <a:endParaRPr lang="en-US" altLang="en-US" sz="2000" b="1">
              <a:latin typeface="Arial" panose="020B0604020202020204" pitchFamily="34" charset="0"/>
              <a:cs typeface="Arial" panose="020B0604020202020204" pitchFamily="34" charset="0"/>
            </a:endParaRPr>
          </a:p>
          <a:p>
            <a:pPr lvl="1">
              <a:lnSpc>
                <a:spcPct val="90000"/>
              </a:lnSpc>
            </a:pPr>
            <a:r>
              <a:rPr lang="en-US" altLang="en-US" sz="2000">
                <a:latin typeface="Arial" panose="020B0604020202020204" pitchFamily="34" charset="0"/>
                <a:cs typeface="Arial" panose="020B0604020202020204" pitchFamily="34" charset="0"/>
              </a:rPr>
              <a:t>Increase debt – use funds to repurchase equity</a:t>
            </a:r>
          </a:p>
          <a:p>
            <a:pPr lvl="1">
              <a:lnSpc>
                <a:spcPct val="90000"/>
              </a:lnSpc>
            </a:pPr>
            <a:r>
              <a:rPr lang="en-US" altLang="en-US" sz="2000">
                <a:latin typeface="Arial" panose="020B0604020202020204" pitchFamily="34" charset="0"/>
                <a:cs typeface="Arial" panose="020B0604020202020204" pitchFamily="34" charset="0"/>
              </a:rPr>
              <a:t>Increase dividends</a:t>
            </a:r>
          </a:p>
          <a:p>
            <a:pPr lvl="1">
              <a:lnSpc>
                <a:spcPct val="90000"/>
              </a:lnSpc>
            </a:pPr>
            <a:r>
              <a:rPr lang="en-US" altLang="en-US" sz="2000">
                <a:latin typeface="Arial" panose="020B0604020202020204" pitchFamily="34" charset="0"/>
                <a:cs typeface="Arial" panose="020B0604020202020204" pitchFamily="34" charset="0"/>
              </a:rPr>
              <a:t>Structure loan covenants to force acceleration of repayment in event of takeover</a:t>
            </a:r>
          </a:p>
          <a:p>
            <a:pPr lvl="1">
              <a:lnSpc>
                <a:spcPct val="90000"/>
              </a:lnSpc>
            </a:pPr>
            <a:r>
              <a:rPr lang="en-US" altLang="en-US" sz="2000">
                <a:latin typeface="Arial" panose="020B0604020202020204" pitchFamily="34" charset="0"/>
                <a:cs typeface="Arial" panose="020B0604020202020204" pitchFamily="34" charset="0"/>
              </a:rPr>
              <a:t>Liquidate securities portfolio</a:t>
            </a:r>
          </a:p>
          <a:p>
            <a:pPr lvl="1">
              <a:lnSpc>
                <a:spcPct val="90000"/>
              </a:lnSpc>
            </a:pPr>
            <a:r>
              <a:rPr lang="en-US" altLang="en-US" sz="2000">
                <a:latin typeface="Arial" panose="020B0604020202020204" pitchFamily="34" charset="0"/>
                <a:cs typeface="Arial" panose="020B0604020202020204" pitchFamily="34" charset="0"/>
              </a:rPr>
              <a:t>Decrease excess cash</a:t>
            </a:r>
          </a:p>
          <a:p>
            <a:pPr lvl="1">
              <a:lnSpc>
                <a:spcPct val="90000"/>
              </a:lnSpc>
            </a:pPr>
            <a:r>
              <a:rPr lang="en-US" altLang="en-US" sz="2000">
                <a:latin typeface="Arial" panose="020B0604020202020204" pitchFamily="34" charset="0"/>
                <a:cs typeface="Arial" panose="020B0604020202020204" pitchFamily="34" charset="0"/>
              </a:rPr>
              <a:t>Use excess liquidity to acquire other firms</a:t>
            </a:r>
          </a:p>
          <a:p>
            <a:pPr lvl="1">
              <a:lnSpc>
                <a:spcPct val="90000"/>
              </a:lnSpc>
            </a:pPr>
            <a:r>
              <a:rPr lang="en-US" altLang="en-US" sz="2000">
                <a:latin typeface="Arial" panose="020B0604020202020204" pitchFamily="34" charset="0"/>
                <a:cs typeface="Arial" panose="020B0604020202020204" pitchFamily="34" charset="0"/>
              </a:rPr>
              <a:t>Divest or spin-off non-essential subsidiaries </a:t>
            </a:r>
          </a:p>
          <a:p>
            <a:pPr lvl="1">
              <a:lnSpc>
                <a:spcPct val="90000"/>
              </a:lnSpc>
            </a:pPr>
            <a:r>
              <a:rPr lang="en-US" altLang="en-US" sz="2000">
                <a:latin typeface="Arial" panose="020B0604020202020204" pitchFamily="34" charset="0"/>
                <a:cs typeface="Arial" panose="020B0604020202020204" pitchFamily="34" charset="0"/>
              </a:rPr>
              <a:t>Undervalued assets should be sold </a:t>
            </a:r>
          </a:p>
          <a:p>
            <a:pPr lvl="1">
              <a:lnSpc>
                <a:spcPct val="90000"/>
              </a:lnSpc>
            </a:pPr>
            <a:r>
              <a:rPr lang="en-US" altLang="en-US" sz="2000">
                <a:latin typeface="Arial" panose="020B0604020202020204" pitchFamily="34" charset="0"/>
                <a:cs typeface="Arial" panose="020B0604020202020204" pitchFamily="34" charset="0"/>
              </a:rPr>
              <a:t>Value increased by restructuring</a:t>
            </a:r>
          </a:p>
        </p:txBody>
      </p:sp>
      <p:sp>
        <p:nvSpPr>
          <p:cNvPr id="39939" name="Rectangle 2"/>
          <p:cNvSpPr txBox="1">
            <a:spLocks noChangeArrowheads="1"/>
          </p:cNvSpPr>
          <p:nvPr/>
        </p:nvSpPr>
        <p:spPr bwMode="auto">
          <a:xfrm>
            <a:off x="1981200" y="846138"/>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70C0"/>
                </a:solidFill>
                <a:latin typeface="Arial" panose="020B0604020202020204" pitchFamily="34" charset="0"/>
                <a:cs typeface="Arial" panose="020B0604020202020204" pitchFamily="34" charset="0"/>
              </a:rPr>
              <a:t>Financial Defensive Measures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000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txBox="1">
            <a:spLocks noChangeArrowheads="1"/>
          </p:cNvSpPr>
          <p:nvPr/>
        </p:nvSpPr>
        <p:spPr bwMode="auto">
          <a:xfrm>
            <a:off x="184785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2000" b="1">
                <a:latin typeface="Arial" panose="020B0604020202020204" pitchFamily="34" charset="0"/>
                <a:cs typeface="Arial" panose="020B0604020202020204" pitchFamily="34" charset="0"/>
              </a:rPr>
              <a:t>Reorganization of assets</a:t>
            </a:r>
          </a:p>
          <a:p>
            <a:pPr lvl="1">
              <a:lnSpc>
                <a:spcPct val="90000"/>
              </a:lnSpc>
            </a:pPr>
            <a:r>
              <a:rPr lang="en-US" altLang="en-US" sz="2000">
                <a:latin typeface="Arial" panose="020B0604020202020204" pitchFamily="34" charset="0"/>
                <a:cs typeface="Arial" panose="020B0604020202020204" pitchFamily="34" charset="0"/>
              </a:rPr>
              <a:t>Asset acquisitions may block takeovers (use of equity dilutes bidder’s position, antitrust issues)</a:t>
            </a:r>
          </a:p>
          <a:p>
            <a:pPr lvl="1">
              <a:lnSpc>
                <a:spcPct val="90000"/>
              </a:lnSpc>
            </a:pPr>
            <a:r>
              <a:rPr lang="en-US" altLang="en-US" sz="2000">
                <a:latin typeface="Arial" panose="020B0604020202020204" pitchFamily="34" charset="0"/>
                <a:cs typeface="Arial" panose="020B0604020202020204" pitchFamily="34" charset="0"/>
              </a:rPr>
              <a:t>“Selling off the crown jewels” – sell assets in which bidder is most interested</a:t>
            </a:r>
          </a:p>
          <a:p>
            <a:pPr lvl="1">
              <a:lnSpc>
                <a:spcPct val="90000"/>
              </a:lnSpc>
            </a:pPr>
            <a:r>
              <a:rPr lang="en-US" altLang="en-US" sz="2000">
                <a:latin typeface="Arial" panose="020B0604020202020204" pitchFamily="34" charset="0"/>
                <a:cs typeface="Arial" panose="020B0604020202020204" pitchFamily="34" charset="0"/>
              </a:rPr>
              <a:t>Reorganizing financial claims</a:t>
            </a:r>
          </a:p>
          <a:p>
            <a:pPr lvl="2">
              <a:lnSpc>
                <a:spcPct val="90000"/>
              </a:lnSpc>
            </a:pPr>
            <a:r>
              <a:rPr lang="en-US" altLang="en-US" sz="2000">
                <a:latin typeface="Arial" panose="020B0604020202020204" pitchFamily="34" charset="0"/>
                <a:cs typeface="Arial" panose="020B0604020202020204" pitchFamily="34" charset="0"/>
              </a:rPr>
              <a:t>Debt-for-equity exchanges – increase leverage to levels unacceptable to bidder</a:t>
            </a:r>
          </a:p>
          <a:p>
            <a:pPr lvl="2">
              <a:lnSpc>
                <a:spcPct val="90000"/>
              </a:lnSpc>
            </a:pPr>
            <a:r>
              <a:rPr lang="en-US" altLang="en-US" sz="2000">
                <a:latin typeface="Arial" panose="020B0604020202020204" pitchFamily="34" charset="0"/>
                <a:cs typeface="Arial" panose="020B0604020202020204" pitchFamily="34" charset="0"/>
              </a:rPr>
              <a:t>Dual-class recaps – increase insider voting </a:t>
            </a:r>
          </a:p>
          <a:p>
            <a:pPr lvl="2">
              <a:lnSpc>
                <a:spcPct val="90000"/>
              </a:lnSpc>
            </a:pPr>
            <a:r>
              <a:rPr lang="en-US" altLang="en-US" sz="2000">
                <a:latin typeface="Arial" panose="020B0604020202020204" pitchFamily="34" charset="0"/>
                <a:cs typeface="Arial" panose="020B0604020202020204" pitchFamily="34" charset="0"/>
              </a:rPr>
              <a:t>Leveraged recaps – increase debt and insider voting, distribute cash in dividends – “scorched earth” policy</a:t>
            </a:r>
          </a:p>
          <a:p>
            <a:pPr lvl="2">
              <a:lnSpc>
                <a:spcPct val="90000"/>
              </a:lnSpc>
            </a:pPr>
            <a:endParaRPr lang="en-US" altLang="en-US" sz="2000">
              <a:latin typeface="Arial" panose="020B0604020202020204" pitchFamily="34" charset="0"/>
              <a:cs typeface="Arial" panose="020B0604020202020204" pitchFamily="34" charset="0"/>
            </a:endParaRPr>
          </a:p>
          <a:p>
            <a:pPr>
              <a:lnSpc>
                <a:spcPct val="90000"/>
              </a:lnSpc>
            </a:pPr>
            <a:r>
              <a:rPr lang="en-US" altLang="en-US" sz="2000" b="1">
                <a:latin typeface="Arial" panose="020B0604020202020204" pitchFamily="34" charset="0"/>
                <a:cs typeface="Arial" panose="020B0604020202020204" pitchFamily="34" charset="0"/>
              </a:rPr>
              <a:t>Event studies </a:t>
            </a:r>
            <a:r>
              <a:rPr lang="en-US" altLang="en-US" sz="2000">
                <a:latin typeface="Arial" panose="020B0604020202020204" pitchFamily="34" charset="0"/>
                <a:cs typeface="Arial" panose="020B0604020202020204" pitchFamily="34" charset="0"/>
              </a:rPr>
              <a:t>– Generally positive returns when restructuring to improve efficiency; negative when “scorched earth” policy</a:t>
            </a:r>
          </a:p>
          <a:p>
            <a:pPr lvl="2">
              <a:lnSpc>
                <a:spcPct val="90000"/>
              </a:lnSpc>
            </a:pPr>
            <a:endParaRPr lang="en-US" altLang="en-US" sz="2000">
              <a:latin typeface="Arial" panose="020B0604020202020204" pitchFamily="34" charset="0"/>
              <a:cs typeface="Arial" panose="020B0604020202020204" pitchFamily="34" charset="0"/>
            </a:endParaRPr>
          </a:p>
        </p:txBody>
      </p:sp>
      <p:sp>
        <p:nvSpPr>
          <p:cNvPr id="40963" name="Rectangle 2"/>
          <p:cNvSpPr txBox="1">
            <a:spLocks noChangeArrowheads="1"/>
          </p:cNvSpPr>
          <p:nvPr/>
        </p:nvSpPr>
        <p:spPr bwMode="auto">
          <a:xfrm>
            <a:off x="1981200" y="868364"/>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70C0"/>
                </a:solidFill>
                <a:latin typeface="Arial" panose="020B0604020202020204" pitchFamily="34" charset="0"/>
                <a:cs typeface="Arial" panose="020B0604020202020204" pitchFamily="34" charset="0"/>
              </a:rPr>
              <a:t>Methods of Resistance</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41591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1652589"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rPr>
              <a:t>Business Case: GKN fights Melrose</a:t>
            </a:r>
            <a:endParaRPr lang="en-GB" altLang="en-US" sz="1200" b="1">
              <a:solidFill>
                <a:srgbClr val="0070C0"/>
              </a:solidFill>
              <a:latin typeface="Arial" panose="020B0604020202020204" pitchFamily="34" charset="0"/>
            </a:endParaRPr>
          </a:p>
        </p:txBody>
      </p:sp>
      <p:sp>
        <p:nvSpPr>
          <p:cNvPr id="4" name="TextBox 1"/>
          <p:cNvSpPr txBox="1">
            <a:spLocks noChangeArrowheads="1"/>
          </p:cNvSpPr>
          <p:nvPr/>
        </p:nvSpPr>
        <p:spPr bwMode="auto">
          <a:xfrm>
            <a:off x="1681164" y="1133475"/>
            <a:ext cx="5976937" cy="4864100"/>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defRPr/>
            </a:pPr>
            <a:r>
              <a:rPr lang="en-GB" altLang="en-US" sz="1000" b="1" dirty="0">
                <a:latin typeface="Arial" panose="020B0604020202020204" pitchFamily="34" charset="0"/>
                <a:cs typeface="Arial" panose="020B0604020202020204" pitchFamily="34" charset="0"/>
              </a:rPr>
              <a:t>FT.com: GKN pledges £2.5bn to sway investors in Melrose battle </a:t>
            </a:r>
            <a:r>
              <a:rPr lang="en-GB" sz="1000" b="1" dirty="0">
                <a:solidFill>
                  <a:srgbClr val="33302E"/>
                </a:solidFill>
                <a:latin typeface="Arial" panose="020B0604020202020204" pitchFamily="34" charset="0"/>
                <a:cs typeface="Arial" panose="020B0604020202020204" pitchFamily="34" charset="0"/>
              </a:rPr>
              <a:t>(2018)</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GKN has promised to return £2.5bn in cash to shareholders over the next three years in an effort to fend off a hostile £7bn approach from </a:t>
            </a:r>
            <a:r>
              <a:rPr lang="en-GB" altLang="en-US" sz="1000" dirty="0" err="1">
                <a:latin typeface="Arial" panose="020B0604020202020204" pitchFamily="34" charset="0"/>
                <a:cs typeface="Arial" panose="020B0604020202020204" pitchFamily="34" charset="0"/>
              </a:rPr>
              <a:t>turnround</a:t>
            </a:r>
            <a:r>
              <a:rPr lang="en-GB" altLang="en-US" sz="1000" dirty="0">
                <a:latin typeface="Arial" panose="020B0604020202020204" pitchFamily="34" charset="0"/>
                <a:cs typeface="Arial" panose="020B0604020202020204" pitchFamily="34" charset="0"/>
              </a:rPr>
              <a:t> specialist Melrose Industries…GKN has not only promised to return cash amounting to 147p a share over the next three years, but to revive flagging margins and boost cash generation in its aerospace and automotive divisions. It also intends to sell non-core businesses, including the US </a:t>
            </a:r>
            <a:r>
              <a:rPr lang="en-GB" altLang="en-US" sz="1000" dirty="0" err="1">
                <a:latin typeface="Arial" panose="020B0604020202020204" pitchFamily="34" charset="0"/>
                <a:cs typeface="Arial" panose="020B0604020202020204" pitchFamily="34" charset="0"/>
              </a:rPr>
              <a:t>aerostructures</a:t>
            </a:r>
            <a:r>
              <a:rPr lang="en-GB" altLang="en-US" sz="1000" dirty="0">
                <a:latin typeface="Arial" panose="020B0604020202020204" pitchFamily="34" charset="0"/>
                <a:cs typeface="Arial" panose="020B0604020202020204" pitchFamily="34" charset="0"/>
              </a:rPr>
              <a:t> business that led to last year’s profit warning, amounting to roughly a quarter of annual turnover.</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“This strategy is expected to generate significant cash for shareholders in the short term and meaningful sustainable cash flows over the mid to long term,” said Anne Stevens, the former Ford executive who was appointed chief executive last month in the wake of Melrose’s hostile assault. “We have a plan and we are dedicated to delivering it.”</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The aerospace and automotive group’s management is fighting to convince investors to reject Melrose’s offer of 1.49 shares and 81p for every one of GKN’s shares. </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It has argued that accepting the offer would leave GKN shareholders with just 57 per cent of the benefit of any </a:t>
            </a:r>
            <a:r>
              <a:rPr lang="en-GB" altLang="en-US" sz="1000" b="1" dirty="0" err="1">
                <a:latin typeface="Arial" panose="020B0604020202020204" pitchFamily="34" charset="0"/>
                <a:cs typeface="Arial" panose="020B0604020202020204" pitchFamily="34" charset="0"/>
              </a:rPr>
              <a:t>turnround</a:t>
            </a:r>
            <a:r>
              <a:rPr lang="en-GB" altLang="en-US" sz="1000" b="1" dirty="0">
                <a:latin typeface="Arial" panose="020B0604020202020204" pitchFamily="34" charset="0"/>
                <a:cs typeface="Arial" panose="020B0604020202020204" pitchFamily="34" charset="0"/>
              </a:rPr>
              <a:t>, against 100 per cent of the proceeds should they reject the bid.</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However, the relatively unknown management of GKN has so far struggled to bridge the credibility gap with Melrose, which also plans to improve and sell the group’s under-performing businesses before returning proceeds to shareholders.</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Analysts said the announcement on Wednesday offered “decent detail”, but one said: </a:t>
            </a:r>
            <a:r>
              <a:rPr lang="en-GB" altLang="en-US" sz="1000" b="1" dirty="0">
                <a:latin typeface="Arial" panose="020B0604020202020204" pitchFamily="34" charset="0"/>
                <a:cs typeface="Arial" panose="020B0604020202020204" pitchFamily="34" charset="0"/>
              </a:rPr>
              <a:t>“The question will always be: why are you just figuring all this out now?” </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endParaRPr lang="en-GB" altLang="en-US" sz="1000" dirty="0">
              <a:latin typeface="Arial" panose="020B0604020202020204" pitchFamily="34" charset="0"/>
              <a:cs typeface="Arial" panose="020B0604020202020204" pitchFamily="34" charset="0"/>
            </a:endParaRP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Hollinger, P. (2018) GKN pledges £2.5bn to sway investors in Melrose battle, </a:t>
            </a:r>
            <a:r>
              <a:rPr lang="en-GB" altLang="en-US" sz="1000" b="1" dirty="0">
                <a:latin typeface="Arial" panose="020B0604020202020204" pitchFamily="34" charset="0"/>
                <a:cs typeface="Arial" panose="020B0604020202020204" pitchFamily="34" charset="0"/>
              </a:rPr>
              <a:t>Financial Times</a:t>
            </a:r>
            <a:r>
              <a:rPr lang="en-GB" altLang="en-US" sz="1000" dirty="0">
                <a:latin typeface="Arial" panose="020B0604020202020204" pitchFamily="34" charset="0"/>
                <a:cs typeface="Arial" panose="020B0604020202020204" pitchFamily="34" charset="0"/>
              </a:rPr>
              <a:t>, 14</a:t>
            </a:r>
            <a:r>
              <a:rPr lang="en-GB" altLang="en-US" sz="1000" baseline="30000" dirty="0">
                <a:latin typeface="Arial" panose="020B0604020202020204" pitchFamily="34" charset="0"/>
                <a:cs typeface="Arial" panose="020B0604020202020204" pitchFamily="34" charset="0"/>
              </a:rPr>
              <a:t>th</a:t>
            </a:r>
            <a:r>
              <a:rPr lang="en-GB" altLang="en-US" sz="1000" dirty="0">
                <a:latin typeface="Arial" panose="020B0604020202020204" pitchFamily="34" charset="0"/>
                <a:cs typeface="Arial" panose="020B0604020202020204" pitchFamily="34" charset="0"/>
              </a:rPr>
              <a:t> February 2018</a:t>
            </a:r>
          </a:p>
        </p:txBody>
      </p:sp>
      <p:pic>
        <p:nvPicPr>
          <p:cNvPr id="419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1135064"/>
            <a:ext cx="254158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742238" y="2765425"/>
            <a:ext cx="2849562" cy="3232150"/>
          </a:xfrm>
          <a:prstGeom prst="rect">
            <a:avLst/>
          </a:prstGeom>
          <a:solidFill>
            <a:schemeClr val="bg1">
              <a:lumMod val="85000"/>
            </a:schemeClr>
          </a:solidFill>
          <a:ln>
            <a:noFill/>
          </a:ln>
        </p:spPr>
        <p:txBody>
          <a:bodyPr>
            <a:spAutoFit/>
          </a:bodyPr>
          <a:lstStyle/>
          <a:p>
            <a:pPr eaLnBrk="1" hangingPunct="1">
              <a:defRPr/>
            </a:pPr>
            <a:r>
              <a:rPr lang="en-GB" sz="1200" b="1" dirty="0">
                <a:latin typeface="Arial" charset="0"/>
              </a:rPr>
              <a:t>Consider with the person sitting next to you:</a:t>
            </a:r>
          </a:p>
          <a:p>
            <a:pPr eaLnBrk="1" hangingPunct="1">
              <a:defRPr/>
            </a:pPr>
            <a:endParaRPr lang="en-GB" sz="1200" b="1" dirty="0">
              <a:latin typeface="Arial" charset="0"/>
            </a:endParaRPr>
          </a:p>
          <a:p>
            <a:pPr eaLnBrk="1" hangingPunct="1">
              <a:defRPr/>
            </a:pPr>
            <a:r>
              <a:rPr lang="en-GB" sz="1200" dirty="0"/>
              <a:t>Ultimately the shareholders of GKN didn’t have enough trust in the management to deliver their “superior” plan and went with turnaround specialist Melrose’s offer on 29</a:t>
            </a:r>
            <a:r>
              <a:rPr lang="en-GB" sz="1200" baseline="30000" dirty="0"/>
              <a:t>th</a:t>
            </a:r>
            <a:r>
              <a:rPr lang="en-GB" sz="1200" dirty="0"/>
              <a:t> of March 2018.</a:t>
            </a:r>
          </a:p>
          <a:p>
            <a:pPr eaLnBrk="1" hangingPunct="1">
              <a:defRPr/>
            </a:pPr>
            <a:endParaRPr lang="en-GB" sz="1200" dirty="0">
              <a:latin typeface="Arial" charset="0"/>
            </a:endParaRPr>
          </a:p>
          <a:p>
            <a:pPr eaLnBrk="1" hangingPunct="1">
              <a:defRPr/>
            </a:pPr>
            <a:r>
              <a:rPr lang="en-GB" sz="1200" dirty="0">
                <a:latin typeface="Arial" charset="0"/>
              </a:rPr>
              <a:t>Consider the proposed defence actions of the GKN management; selling off divisions, giving back cash, etc.</a:t>
            </a:r>
          </a:p>
          <a:p>
            <a:pPr eaLnBrk="1" hangingPunct="1">
              <a:defRPr/>
            </a:pPr>
            <a:endParaRPr lang="en-GB" sz="1200" dirty="0">
              <a:latin typeface="Arial" charset="0"/>
            </a:endParaRPr>
          </a:p>
          <a:p>
            <a:pPr eaLnBrk="1" hangingPunct="1">
              <a:defRPr/>
            </a:pPr>
            <a:r>
              <a:rPr lang="en-GB" sz="1200" dirty="0">
                <a:latin typeface="Arial" charset="0"/>
              </a:rPr>
              <a:t>If you were a shareholder, what might you have been considering when mulling your options before the vote?</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9064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txBox="1">
            <a:spLocks noChangeArrowheads="1"/>
          </p:cNvSpPr>
          <p:nvPr/>
        </p:nvSpPr>
        <p:spPr bwMode="auto">
          <a:xfrm>
            <a:off x="1631950" y="836614"/>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070C0"/>
                </a:solidFill>
                <a:latin typeface="Arial" panose="020B0604020202020204" pitchFamily="34" charset="0"/>
                <a:cs typeface="Arial" panose="020B0604020202020204" pitchFamily="34" charset="0"/>
              </a:rPr>
              <a:t>Methods of Resistance: Research on Value effects</a:t>
            </a:r>
          </a:p>
        </p:txBody>
      </p:sp>
      <p:sp>
        <p:nvSpPr>
          <p:cNvPr id="2" name="TextBox 1"/>
          <p:cNvSpPr txBox="1"/>
          <p:nvPr/>
        </p:nvSpPr>
        <p:spPr>
          <a:xfrm>
            <a:off x="1631951" y="1212851"/>
            <a:ext cx="8785225" cy="4246563"/>
          </a:xfrm>
          <a:prstGeom prst="rect">
            <a:avLst/>
          </a:prstGeom>
          <a:noFill/>
        </p:spPr>
        <p:txBody>
          <a:bodyPr>
            <a:spAutoFit/>
          </a:bodyPr>
          <a:lstStyle/>
          <a:p>
            <a:pPr>
              <a:defRPr/>
            </a:pPr>
            <a:r>
              <a:rPr lang="en-GB" sz="1400" b="1" dirty="0"/>
              <a:t>Classic study </a:t>
            </a:r>
            <a:r>
              <a:rPr lang="en-GB" sz="1400" dirty="0"/>
              <a:t>on the value effects of Takeover defences is </a:t>
            </a:r>
            <a:r>
              <a:rPr lang="en-GB" sz="1400" dirty="0" err="1"/>
              <a:t>Ruback</a:t>
            </a:r>
            <a:r>
              <a:rPr lang="en-GB" sz="1400" dirty="0"/>
              <a:t> (1987) who concluded (p.65) that:</a:t>
            </a:r>
          </a:p>
          <a:p>
            <a:pPr>
              <a:defRPr/>
            </a:pPr>
            <a:endParaRPr lang="en-GB" sz="800" dirty="0"/>
          </a:p>
          <a:p>
            <a:pPr marL="742950" lvl="1" indent="-285750">
              <a:buFont typeface="Arial" panose="020B0604020202020204" pitchFamily="34" charset="0"/>
              <a:buChar char="•"/>
              <a:defRPr/>
            </a:pPr>
            <a:r>
              <a:rPr lang="en-GB" sz="1400" i="1" dirty="0"/>
              <a:t>“…</a:t>
            </a:r>
            <a:r>
              <a:rPr lang="en-GB" sz="1400" i="1" dirty="0" err="1"/>
              <a:t>defenses</a:t>
            </a:r>
            <a:r>
              <a:rPr lang="en-GB" sz="1400" i="1" dirty="0"/>
              <a:t> that give incumbent managers the power to veto hostile takeovers seem to be harmful.”</a:t>
            </a:r>
          </a:p>
          <a:p>
            <a:pPr marL="742950" lvl="1" indent="-285750">
              <a:buFont typeface="Arial" panose="020B0604020202020204" pitchFamily="34" charset="0"/>
              <a:buChar char="•"/>
              <a:defRPr/>
            </a:pPr>
            <a:endParaRPr lang="en-GB" sz="1400" i="1" dirty="0"/>
          </a:p>
          <a:p>
            <a:pPr marL="742950" lvl="1" indent="-285750">
              <a:buFont typeface="Arial" panose="020B0604020202020204" pitchFamily="34" charset="0"/>
              <a:buChar char="•"/>
              <a:defRPr/>
            </a:pPr>
            <a:r>
              <a:rPr lang="en-GB" sz="1400" i="1" dirty="0"/>
              <a:t>“…</a:t>
            </a:r>
            <a:r>
              <a:rPr lang="en-GB" sz="1400" i="1" dirty="0" err="1"/>
              <a:t>defenses</a:t>
            </a:r>
            <a:r>
              <a:rPr lang="en-GB" sz="1400" i="1" dirty="0"/>
              <a:t> that destroy assets are probably bad.”</a:t>
            </a:r>
          </a:p>
          <a:p>
            <a:pPr marL="742950" lvl="1" indent="-285750">
              <a:buFont typeface="Arial" panose="020B0604020202020204" pitchFamily="34" charset="0"/>
              <a:buChar char="•"/>
              <a:defRPr/>
            </a:pPr>
            <a:endParaRPr lang="en-GB" sz="1400" i="1" dirty="0"/>
          </a:p>
          <a:p>
            <a:pPr marL="742950" lvl="1" indent="-285750">
              <a:buFont typeface="Arial" panose="020B0604020202020204" pitchFamily="34" charset="0"/>
              <a:buChar char="•"/>
              <a:defRPr/>
            </a:pPr>
            <a:r>
              <a:rPr lang="en-GB" sz="1400" i="1" dirty="0"/>
              <a:t>“…</a:t>
            </a:r>
            <a:r>
              <a:rPr lang="en-GB" sz="1400" i="1" dirty="0" err="1"/>
              <a:t>defenses</a:t>
            </a:r>
            <a:r>
              <a:rPr lang="en-GB" sz="1400" i="1" dirty="0"/>
              <a:t> which do not give managers veto power and do not destroy assets, such as antitakeover corporate charter changes, are probably not harmful.”</a:t>
            </a:r>
          </a:p>
          <a:p>
            <a:pPr marL="285750" indent="-285750">
              <a:buFont typeface="Arial" panose="020B0604020202020204" pitchFamily="34" charset="0"/>
              <a:buChar char="•"/>
              <a:defRPr/>
            </a:pPr>
            <a:endParaRPr lang="en-GB" sz="1400" i="1" dirty="0"/>
          </a:p>
          <a:p>
            <a:pPr marL="285750" indent="-285750">
              <a:buFont typeface="Arial" panose="020B0604020202020204" pitchFamily="34" charset="0"/>
              <a:buChar char="•"/>
              <a:defRPr/>
            </a:pPr>
            <a:r>
              <a:rPr lang="en-GB" sz="1400" dirty="0"/>
              <a:t>A more recent meta-analysis (a study of studies, overall looking at very large sample populations) by </a:t>
            </a:r>
            <a:r>
              <a:rPr lang="en-GB" sz="1400" dirty="0" err="1"/>
              <a:t>Gehlen</a:t>
            </a:r>
            <a:r>
              <a:rPr lang="en-GB" sz="1400" dirty="0"/>
              <a:t> and Lucey (2017) looking at 16,000 cases of anti-takeover defences being adopted  failed to really significantly add to </a:t>
            </a:r>
            <a:r>
              <a:rPr lang="en-GB" sz="1400" dirty="0" err="1"/>
              <a:t>Ruback’s</a:t>
            </a:r>
            <a:r>
              <a:rPr lang="en-GB" sz="1400" dirty="0"/>
              <a:t> 30 year old suggestions</a:t>
            </a:r>
          </a:p>
          <a:p>
            <a:pPr marL="285750" indent="-285750">
              <a:buFont typeface="Arial" panose="020B0604020202020204" pitchFamily="34" charset="0"/>
              <a:buChar char="•"/>
              <a:defRPr/>
            </a:pPr>
            <a:endParaRPr lang="en-GB" sz="800" dirty="0"/>
          </a:p>
          <a:p>
            <a:pPr marL="742950" lvl="1" indent="-285750">
              <a:buFont typeface="Arial" panose="020B0604020202020204" pitchFamily="34" charset="0"/>
              <a:buChar char="•"/>
              <a:defRPr/>
            </a:pPr>
            <a:r>
              <a:rPr lang="en-GB" sz="1400" i="1" dirty="0"/>
              <a:t>“…it does not matter whether an antitakeover </a:t>
            </a:r>
            <a:r>
              <a:rPr lang="en-GB" sz="1400" i="1" dirty="0" err="1"/>
              <a:t>defense</a:t>
            </a:r>
            <a:r>
              <a:rPr lang="en-GB" sz="1400" i="1" dirty="0"/>
              <a:t> is adopted, but in what context this adoption happens.”</a:t>
            </a:r>
          </a:p>
          <a:p>
            <a:pPr marL="742950" lvl="1" indent="-285750">
              <a:buFont typeface="Arial" panose="020B0604020202020204" pitchFamily="34" charset="0"/>
              <a:buChar char="•"/>
              <a:defRPr/>
            </a:pPr>
            <a:endParaRPr lang="en-GB" sz="800" i="1" dirty="0"/>
          </a:p>
          <a:p>
            <a:pPr marL="285750" indent="-285750">
              <a:buFont typeface="Arial" panose="020B0604020202020204" pitchFamily="34" charset="0"/>
              <a:buChar char="•"/>
              <a:defRPr/>
            </a:pPr>
            <a:r>
              <a:rPr lang="en-GB" sz="1400" dirty="0"/>
              <a:t>In other words there is no “one size fits all”	rule for anti-takeover defences. “Context is king” in these matters and the who, what, where, when, how and why matters greatly.</a:t>
            </a:r>
          </a:p>
          <a:p>
            <a:pPr>
              <a:defRPr/>
            </a:pPr>
            <a:endParaRPr lang="en-GB" dirty="0"/>
          </a:p>
          <a:p>
            <a:pPr>
              <a:defRPr/>
            </a:pPr>
            <a:endParaRPr lang="en-GB" dirty="0"/>
          </a:p>
        </p:txBody>
      </p:sp>
      <p:sp>
        <p:nvSpPr>
          <p:cNvPr id="4" name="Rectangle 4"/>
          <p:cNvSpPr>
            <a:spLocks noChangeArrowheads="1"/>
          </p:cNvSpPr>
          <p:nvPr/>
        </p:nvSpPr>
        <p:spPr bwMode="auto">
          <a:xfrm>
            <a:off x="1703388" y="5013325"/>
            <a:ext cx="8856662" cy="1016000"/>
          </a:xfrm>
          <a:prstGeom prst="rect">
            <a:avLst/>
          </a:prstGeom>
          <a:solidFill>
            <a:schemeClr val="bg1">
              <a:lumMod val="85000"/>
            </a:schemeClr>
          </a:solidFill>
          <a:ln>
            <a:noFill/>
          </a:ln>
        </p:spPr>
        <p:txBody>
          <a:bodyPr>
            <a:spAutoFit/>
          </a:bodyPr>
          <a:lstStyle/>
          <a:p>
            <a:pPr eaLnBrk="1" hangingPunct="1">
              <a:defRPr/>
            </a:pPr>
            <a:r>
              <a:rPr lang="en-GB" sz="1200" b="1" dirty="0">
                <a:latin typeface="Arial" charset="0"/>
              </a:rPr>
              <a:t>Further Reading: </a:t>
            </a:r>
          </a:p>
          <a:p>
            <a:pPr eaLnBrk="1" hangingPunct="1">
              <a:defRPr/>
            </a:pPr>
            <a:endParaRPr lang="en-GB" sz="800" dirty="0"/>
          </a:p>
          <a:p>
            <a:pPr eaLnBrk="1" hangingPunct="1">
              <a:defRPr/>
            </a:pPr>
            <a:r>
              <a:rPr lang="en-GB" sz="800" dirty="0" err="1"/>
              <a:t>Ruback</a:t>
            </a:r>
            <a:r>
              <a:rPr lang="en-GB" sz="800" dirty="0"/>
              <a:t>, R. S. (1987). An overview of takeover </a:t>
            </a:r>
            <a:r>
              <a:rPr lang="en-GB" sz="800" dirty="0" err="1"/>
              <a:t>defenses</a:t>
            </a:r>
            <a:r>
              <a:rPr lang="en-GB" sz="800" dirty="0"/>
              <a:t>. In </a:t>
            </a:r>
            <a:r>
              <a:rPr lang="en-GB" sz="800" i="1" dirty="0"/>
              <a:t>Mergers and acquisitions</a:t>
            </a:r>
            <a:r>
              <a:rPr lang="en-GB" sz="800" dirty="0"/>
              <a:t> (pp. 49-68). University of Chicago Press. Available at: </a:t>
            </a:r>
            <a:r>
              <a:rPr lang="en-GB" sz="800" dirty="0">
                <a:hlinkClick r:id="rId2"/>
              </a:rPr>
              <a:t>http://www.nber.org/chapters/c5821.pdf</a:t>
            </a:r>
            <a:r>
              <a:rPr lang="en-GB" sz="800" dirty="0"/>
              <a:t> (Accessed: 21st August 2018)</a:t>
            </a:r>
          </a:p>
          <a:p>
            <a:pPr eaLnBrk="1" hangingPunct="1">
              <a:defRPr/>
            </a:pPr>
            <a:endParaRPr lang="en-GB" sz="800" dirty="0"/>
          </a:p>
          <a:p>
            <a:pPr eaLnBrk="1" hangingPunct="1">
              <a:defRPr/>
            </a:pPr>
            <a:r>
              <a:rPr lang="en-GB" sz="800" dirty="0" err="1"/>
              <a:t>Gehlen</a:t>
            </a:r>
            <a:r>
              <a:rPr lang="en-GB" sz="800" dirty="0"/>
              <a:t>, T. and Lucey, B. (2017), The Wealth Effect of Adopting Anti-Takeover Defences: Evidence from a Meta Analysis (February 4, 2017). Available at SSRN: </a:t>
            </a:r>
            <a:r>
              <a:rPr lang="en-GB" sz="800" u="sng" dirty="0">
                <a:hlinkClick r:id="rId3"/>
              </a:rPr>
              <a:t>https://ssrn.com/abstract=2911633</a:t>
            </a:r>
            <a:r>
              <a:rPr lang="en-GB" sz="800" dirty="0"/>
              <a:t> or </a:t>
            </a:r>
            <a:r>
              <a:rPr lang="en-GB" sz="800" u="sng" dirty="0">
                <a:hlinkClick r:id="rId4"/>
              </a:rPr>
              <a:t>http://dx.doi.org/10.2139/ssrn.2911633</a:t>
            </a:r>
            <a:endParaRPr lang="en-GB" sz="800" b="1" dirty="0">
              <a:latin typeface="Arial" charset="0"/>
            </a:endParaRPr>
          </a:p>
        </p:txBody>
      </p:sp>
      <p:sp>
        <p:nvSpPr>
          <p:cNvPr id="3" name="Title 2"/>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809802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3"/>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898989"/>
                </a:solidFill>
                <a:latin typeface="Arial" panose="020B0604020202020204" pitchFamily="34" charset="0"/>
                <a:cs typeface="Arial" panose="020B0604020202020204" pitchFamily="34" charset="0"/>
              </a:rPr>
              <a:t>Chapter 19-</a:t>
            </a:r>
            <a:fld id="{3193FB9E-87CE-408A-B1D2-4C483FAA78CD}" type="slidenum">
              <a:rPr lang="en-US" altLang="en-US" sz="2400">
                <a:solidFill>
                  <a:srgbClr val="898989"/>
                </a:solidFill>
                <a:latin typeface="Arial" panose="020B0604020202020204" pitchFamily="34" charset="0"/>
                <a:cs typeface="Arial" panose="020B0604020202020204" pitchFamily="34" charset="0"/>
              </a:rPr>
              <a:pPr eaLnBrk="1" hangingPunct="1">
                <a:spcBef>
                  <a:spcPct val="0"/>
                </a:spcBef>
                <a:buFontTx/>
                <a:buNone/>
              </a:pPr>
              <a:t>39</a:t>
            </a:fld>
            <a:endParaRPr lang="en-US" altLang="en-US" sz="2400">
              <a:solidFill>
                <a:srgbClr val="898989"/>
              </a:solidFill>
              <a:latin typeface="Arial" panose="020B0604020202020204" pitchFamily="34" charset="0"/>
              <a:cs typeface="Arial" panose="020B0604020202020204" pitchFamily="34" charset="0"/>
            </a:endParaRPr>
          </a:p>
        </p:txBody>
      </p:sp>
      <p:sp>
        <p:nvSpPr>
          <p:cNvPr id="44035" name="Rectangle 2"/>
          <p:cNvSpPr txBox="1">
            <a:spLocks noChangeArrowheads="1"/>
          </p:cNvSpPr>
          <p:nvPr/>
        </p:nvSpPr>
        <p:spPr bwMode="auto">
          <a:xfrm>
            <a:off x="1981200"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70C0"/>
                </a:solidFill>
                <a:latin typeface="Arial" panose="020B0604020202020204" pitchFamily="34" charset="0"/>
                <a:cs typeface="Arial" panose="020B0604020202020204" pitchFamily="34" charset="0"/>
              </a:rPr>
              <a:t>Duty of Directors in a takeover situation</a:t>
            </a:r>
          </a:p>
        </p:txBody>
      </p:sp>
      <p:sp>
        <p:nvSpPr>
          <p:cNvPr id="44036" name="Rectangle 3"/>
          <p:cNvSpPr txBox="1">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2000">
                <a:latin typeface="Arial" panose="020B0604020202020204" pitchFamily="34" charset="0"/>
                <a:cs typeface="Arial" panose="020B0604020202020204" pitchFamily="34" charset="0"/>
              </a:rPr>
              <a:t>Business judgment rule: Directors must demonstrate to the courts that the best interests of shareholders have been served </a:t>
            </a:r>
          </a:p>
          <a:p>
            <a:pPr lvl="1">
              <a:lnSpc>
                <a:spcPct val="90000"/>
              </a:lnSpc>
            </a:pPr>
            <a:r>
              <a:rPr lang="en-US" altLang="en-US" sz="2000">
                <a:latin typeface="Arial" panose="020B0604020202020204" pitchFamily="34" charset="0"/>
                <a:cs typeface="Arial" panose="020B0604020202020204" pitchFamily="34" charset="0"/>
              </a:rPr>
              <a:t>Duty of directors to demonstrate sound business reasons to reject offer</a:t>
            </a:r>
          </a:p>
          <a:p>
            <a:pPr lvl="1">
              <a:lnSpc>
                <a:spcPct val="90000"/>
              </a:lnSpc>
            </a:pPr>
            <a:r>
              <a:rPr lang="en-US" altLang="en-US" sz="2000">
                <a:latin typeface="Arial" panose="020B0604020202020204" pitchFamily="34" charset="0"/>
                <a:cs typeface="Arial" panose="020B0604020202020204" pitchFamily="34" charset="0"/>
              </a:rPr>
              <a:t>Duty of directors to approve only a transaction that is fair to shareholders and is best transaction available</a:t>
            </a:r>
          </a:p>
          <a:p>
            <a:pPr lvl="1">
              <a:lnSpc>
                <a:spcPct val="90000"/>
              </a:lnSpc>
            </a:pPr>
            <a:r>
              <a:rPr lang="en-US" altLang="en-US" sz="2000">
                <a:latin typeface="Arial" panose="020B0604020202020204" pitchFamily="34" charset="0"/>
                <a:cs typeface="Arial" panose="020B0604020202020204" pitchFamily="34" charset="0"/>
              </a:rPr>
              <a:t>Duty of directors to fully explore independent competitive bids and obtain best offer</a:t>
            </a:r>
          </a:p>
          <a:p>
            <a:pPr>
              <a:lnSpc>
                <a:spcPct val="90000"/>
              </a:lnSpc>
            </a:pPr>
            <a:r>
              <a:rPr lang="en-US" altLang="en-US" sz="2000">
                <a:latin typeface="Arial" panose="020B0604020202020204" pitchFamily="34" charset="0"/>
                <a:cs typeface="Arial" panose="020B0604020202020204" pitchFamily="34" charset="0"/>
              </a:rPr>
              <a:t>Fairness opinion from an investment banking firm not sufficient.</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650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519238" y="766763"/>
            <a:ext cx="7772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70C0"/>
                </a:solidFill>
                <a:latin typeface="Arial" panose="020B0604020202020204" pitchFamily="34" charset="0"/>
                <a:cs typeface="Arial" panose="020B0604020202020204" pitchFamily="34" charset="0"/>
              </a:rPr>
              <a:t>M&amp;A Basics: M&amp;A Terminology</a:t>
            </a:r>
          </a:p>
        </p:txBody>
      </p:sp>
      <p:sp>
        <p:nvSpPr>
          <p:cNvPr id="8195" name="Rectangle 3"/>
          <p:cNvSpPr txBox="1">
            <a:spLocks noChangeArrowheads="1"/>
          </p:cNvSpPr>
          <p:nvPr/>
        </p:nvSpPr>
        <p:spPr bwMode="auto">
          <a:xfrm>
            <a:off x="1631950" y="1223963"/>
            <a:ext cx="4679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1600" b="1" i="1">
                <a:latin typeface="Arial" panose="020B0604020202020204" pitchFamily="34" charset="0"/>
                <a:cs typeface="Arial" panose="020B0604020202020204" pitchFamily="34" charset="0"/>
              </a:rPr>
              <a:t>Merger</a:t>
            </a:r>
          </a:p>
          <a:p>
            <a:pPr lvl="1">
              <a:lnSpc>
                <a:spcPct val="90000"/>
              </a:lnSpc>
            </a:pPr>
            <a:r>
              <a:rPr lang="en-US" altLang="en-US" sz="1600">
                <a:latin typeface="Arial" panose="020B0604020202020204" pitchFamily="34" charset="0"/>
                <a:cs typeface="Arial" panose="020B0604020202020204" pitchFamily="34" charset="0"/>
              </a:rPr>
              <a:t>Negotiated deals</a:t>
            </a:r>
          </a:p>
          <a:p>
            <a:pPr lvl="1">
              <a:lnSpc>
                <a:spcPct val="90000"/>
              </a:lnSpc>
            </a:pPr>
            <a:r>
              <a:rPr lang="en-US" altLang="en-US" sz="1600">
                <a:latin typeface="Arial" panose="020B0604020202020204" pitchFamily="34" charset="0"/>
                <a:cs typeface="Arial" panose="020B0604020202020204" pitchFamily="34" charset="0"/>
              </a:rPr>
              <a:t>Mutuality of negotiations</a:t>
            </a:r>
          </a:p>
          <a:p>
            <a:pPr lvl="1">
              <a:lnSpc>
                <a:spcPct val="90000"/>
              </a:lnSpc>
            </a:pPr>
            <a:r>
              <a:rPr lang="en-US" altLang="en-US" sz="1600">
                <a:latin typeface="Arial" panose="020B0604020202020204" pitchFamily="34" charset="0"/>
                <a:cs typeface="Arial" panose="020B0604020202020204" pitchFamily="34" charset="0"/>
              </a:rPr>
              <a:t>Mostly friendly</a:t>
            </a:r>
          </a:p>
          <a:p>
            <a:pPr lvl="1">
              <a:lnSpc>
                <a:spcPct val="90000"/>
              </a:lnSpc>
            </a:pPr>
            <a:endParaRPr lang="en-US" altLang="en-US" sz="1600">
              <a:latin typeface="Arial" panose="020B0604020202020204" pitchFamily="34" charset="0"/>
              <a:cs typeface="Arial" panose="020B0604020202020204" pitchFamily="34" charset="0"/>
            </a:endParaRPr>
          </a:p>
          <a:p>
            <a:pPr>
              <a:lnSpc>
                <a:spcPct val="90000"/>
              </a:lnSpc>
            </a:pPr>
            <a:r>
              <a:rPr lang="en-US" altLang="en-US" sz="1600" b="1">
                <a:latin typeface="Arial" panose="020B0604020202020204" pitchFamily="34" charset="0"/>
                <a:cs typeface="Arial" panose="020B0604020202020204" pitchFamily="34" charset="0"/>
              </a:rPr>
              <a:t>Acquisition</a:t>
            </a:r>
          </a:p>
          <a:p>
            <a:pPr lvl="1">
              <a:lnSpc>
                <a:spcPct val="90000"/>
              </a:lnSpc>
            </a:pPr>
            <a:r>
              <a:rPr lang="en-GB" altLang="en-US" sz="1600">
                <a:latin typeface="Arial" panose="020B0604020202020204" pitchFamily="34" charset="0"/>
                <a:cs typeface="Arial" panose="020B0604020202020204" pitchFamily="34" charset="0"/>
              </a:rPr>
              <a:t>Obtaining more than 50% ownership in a target company</a:t>
            </a:r>
            <a:endParaRPr lang="en-US" altLang="en-US" sz="1600">
              <a:latin typeface="Arial" panose="020B0604020202020204" pitchFamily="34" charset="0"/>
              <a:cs typeface="Arial" panose="020B0604020202020204" pitchFamily="34" charset="0"/>
            </a:endParaRPr>
          </a:p>
          <a:p>
            <a:pPr lvl="1">
              <a:lnSpc>
                <a:spcPct val="90000"/>
              </a:lnSpc>
            </a:pPr>
            <a:endParaRPr lang="en-US" altLang="en-US" sz="1600">
              <a:latin typeface="Arial" panose="020B0604020202020204" pitchFamily="34" charset="0"/>
              <a:cs typeface="Arial" panose="020B0604020202020204" pitchFamily="34" charset="0"/>
            </a:endParaRPr>
          </a:p>
          <a:p>
            <a:pPr>
              <a:lnSpc>
                <a:spcPct val="90000"/>
              </a:lnSpc>
            </a:pPr>
            <a:r>
              <a:rPr lang="en-US" altLang="en-US" sz="1600" b="1" i="1">
                <a:latin typeface="Arial" panose="020B0604020202020204" pitchFamily="34" charset="0"/>
                <a:cs typeface="Arial" panose="020B0604020202020204" pitchFamily="34" charset="0"/>
              </a:rPr>
              <a:t>Tender offers</a:t>
            </a:r>
          </a:p>
          <a:p>
            <a:pPr lvl="1">
              <a:lnSpc>
                <a:spcPct val="90000"/>
              </a:lnSpc>
            </a:pPr>
            <a:r>
              <a:rPr lang="en-US" altLang="en-US" sz="1600">
                <a:latin typeface="Arial" panose="020B0604020202020204" pitchFamily="34" charset="0"/>
                <a:cs typeface="Arial" panose="020B0604020202020204" pitchFamily="34" charset="0"/>
              </a:rPr>
              <a:t>Offer made directly to the shareholders</a:t>
            </a:r>
          </a:p>
          <a:p>
            <a:pPr lvl="1">
              <a:lnSpc>
                <a:spcPct val="90000"/>
              </a:lnSpc>
            </a:pPr>
            <a:r>
              <a:rPr lang="en-US" altLang="en-US" sz="1600" b="1" i="1">
                <a:latin typeface="Arial" panose="020B0604020202020204" pitchFamily="34" charset="0"/>
                <a:cs typeface="Arial" panose="020B0604020202020204" pitchFamily="34" charset="0"/>
              </a:rPr>
              <a:t>Hostile</a:t>
            </a:r>
            <a:r>
              <a:rPr lang="en-US" altLang="en-US" sz="1600">
                <a:latin typeface="Arial" panose="020B0604020202020204" pitchFamily="34" charset="0"/>
                <a:cs typeface="Arial" panose="020B0604020202020204" pitchFamily="34" charset="0"/>
              </a:rPr>
              <a:t> when offer made without approval of the board (see note right)</a:t>
            </a:r>
          </a:p>
          <a:p>
            <a:pPr lvl="1">
              <a:lnSpc>
                <a:spcPct val="90000"/>
              </a:lnSpc>
            </a:pPr>
            <a:endParaRPr lang="en-US" altLang="en-US" sz="1600">
              <a:latin typeface="Arial" panose="020B0604020202020204" pitchFamily="34" charset="0"/>
              <a:cs typeface="Arial" panose="020B0604020202020204" pitchFamily="34" charset="0"/>
            </a:endParaRPr>
          </a:p>
          <a:p>
            <a:pPr>
              <a:lnSpc>
                <a:spcPct val="90000"/>
              </a:lnSpc>
            </a:pPr>
            <a:r>
              <a:rPr lang="en-US" altLang="en-US" sz="1600" b="1" i="1">
                <a:latin typeface="Arial" panose="020B0604020202020204" pitchFamily="34" charset="0"/>
                <a:cs typeface="Arial" panose="020B0604020202020204" pitchFamily="34" charset="0"/>
              </a:rPr>
              <a:t>Restructuring</a:t>
            </a:r>
            <a:endParaRPr lang="en-US" altLang="en-US" sz="1600">
              <a:latin typeface="Arial" panose="020B0604020202020204" pitchFamily="34" charset="0"/>
              <a:cs typeface="Arial" panose="020B0604020202020204" pitchFamily="34" charset="0"/>
            </a:endParaRPr>
          </a:p>
          <a:p>
            <a:pPr lvl="1">
              <a:lnSpc>
                <a:spcPct val="90000"/>
              </a:lnSpc>
            </a:pPr>
            <a:r>
              <a:rPr lang="en-US" altLang="en-US" sz="1600">
                <a:latin typeface="Arial" panose="020B0604020202020204" pitchFamily="34" charset="0"/>
                <a:cs typeface="Arial" panose="020B0604020202020204" pitchFamily="34" charset="0"/>
              </a:rPr>
              <a:t>Usually a major part of post- M&amp;A</a:t>
            </a:r>
          </a:p>
          <a:p>
            <a:pPr lvl="1">
              <a:lnSpc>
                <a:spcPct val="90000"/>
              </a:lnSpc>
            </a:pPr>
            <a:r>
              <a:rPr lang="en-US" altLang="en-US" sz="1600">
                <a:latin typeface="Arial" panose="020B0604020202020204" pitchFamily="34" charset="0"/>
                <a:cs typeface="Arial" panose="020B0604020202020204" pitchFamily="34" charset="0"/>
              </a:rPr>
              <a:t>Changes to improve operations, policies, and strategies  </a:t>
            </a:r>
          </a:p>
        </p:txBody>
      </p:sp>
      <p:sp>
        <p:nvSpPr>
          <p:cNvPr id="4" name="TextBox 1"/>
          <p:cNvSpPr txBox="1">
            <a:spLocks noChangeArrowheads="1"/>
          </p:cNvSpPr>
          <p:nvPr/>
        </p:nvSpPr>
        <p:spPr bwMode="auto">
          <a:xfrm>
            <a:off x="6383338" y="2332039"/>
            <a:ext cx="4176712" cy="3722687"/>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Biggest UK Hostile bid in a decade Melrose/GKN</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If GKN, the 259-year-old engineering group, left it late to think about its future, then the same can be said of its shareholders. Many waited until the very last minute to make up their minds on Melrose’s £8bn bid. </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With acceptances coming in right up to Thursday’s 1pm cut-off point, it took until 4pm — just an hour before the deadline — for the result to be announced.</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And the winner, after 80 days of the most fiercely fought takeover battle in recent memory, is . . . Melrose. But only by a the width of the window coatings that GKN provides for Airbus jets.</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Melrose’s bid has won the support of 52.4 per cent of GKN investors</a:t>
            </a:r>
            <a:r>
              <a:rPr lang="en-GB" altLang="en-US" sz="1000" dirty="0">
                <a:latin typeface="Arial" panose="020B0604020202020204" pitchFamily="34" charset="0"/>
                <a:cs typeface="Arial" panose="020B0604020202020204" pitchFamily="34" charset="0"/>
              </a:rPr>
              <a:t>, just above the 50 per cent plus one share threshold it set for acceptances.</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They have won the argument that GKN will be better run and more highly valued under their lean and disciplined approach</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r>
              <a:rPr lang="en-GB" altLang="en-US" sz="800" dirty="0">
                <a:latin typeface="Arial" panose="020B0604020202020204" pitchFamily="34" charset="0"/>
                <a:cs typeface="Arial" panose="020B0604020202020204" pitchFamily="34" charset="0"/>
              </a:rPr>
              <a:t>Vincent, M. (2018) Winners and losers in the Melrose-GKN bid battle,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29</a:t>
            </a:r>
            <a:r>
              <a:rPr lang="en-GB" altLang="en-US" sz="800" baseline="30000" dirty="0">
                <a:latin typeface="Arial" panose="020B0604020202020204" pitchFamily="34" charset="0"/>
                <a:cs typeface="Arial" panose="020B0604020202020204" pitchFamily="34" charset="0"/>
              </a:rPr>
              <a:t>th</a:t>
            </a:r>
            <a:r>
              <a:rPr lang="en-GB" altLang="en-US" sz="800" dirty="0">
                <a:latin typeface="Arial" panose="020B0604020202020204" pitchFamily="34" charset="0"/>
                <a:cs typeface="Arial" panose="020B0604020202020204" pitchFamily="34" charset="0"/>
              </a:rPr>
              <a:t> March 2018</a:t>
            </a:r>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t="13087" b="21471"/>
          <a:stretch>
            <a:fillRect/>
          </a:stretch>
        </p:blipFill>
        <p:spPr bwMode="auto">
          <a:xfrm>
            <a:off x="6383338" y="862013"/>
            <a:ext cx="41767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28057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024064" y="2852739"/>
            <a:ext cx="7864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panose="020B0604020202020204" pitchFamily="34" charset="0"/>
                <a:cs typeface="Arial" panose="020B0604020202020204" pitchFamily="34" charset="0"/>
              </a:rPr>
              <a:t>Jensen and Ruback (1983), </a:t>
            </a:r>
            <a:r>
              <a:rPr lang="en-GB" altLang="en-US" sz="2400" i="1">
                <a:latin typeface="Arial" panose="020B0604020202020204" pitchFamily="34" charset="0"/>
                <a:cs typeface="Arial" panose="020B0604020202020204" pitchFamily="34" charset="0"/>
              </a:rPr>
              <a:t>The Market for Corporate Control</a:t>
            </a:r>
            <a:r>
              <a:rPr lang="en-GB" altLang="en-US" sz="2400">
                <a:latin typeface="Arial" panose="020B0604020202020204" pitchFamily="34" charset="0"/>
                <a:cs typeface="Arial" panose="020B0604020202020204" pitchFamily="34" charset="0"/>
              </a:rPr>
              <a:t>, Journal of Financial Economics. Survey based on a number of studies that were made in USA.</a:t>
            </a:r>
          </a:p>
          <a:p>
            <a:pPr eaLnBrk="1" hangingPunct="1">
              <a:spcBef>
                <a:spcPct val="0"/>
              </a:spcBef>
              <a:buFontTx/>
              <a:buNone/>
            </a:pPr>
            <a:endParaRPr lang="en-GB" altLang="en-US" sz="2400" b="1">
              <a:latin typeface="Arial" panose="020B0604020202020204" pitchFamily="34" charset="0"/>
              <a:cs typeface="Arial" panose="020B0604020202020204" pitchFamily="34" charset="0"/>
            </a:endParaRPr>
          </a:p>
          <a:p>
            <a:pPr algn="ctr" eaLnBrk="1" hangingPunct="1">
              <a:spcBef>
                <a:spcPct val="0"/>
              </a:spcBef>
              <a:buFontTx/>
              <a:buNone/>
            </a:pPr>
            <a:r>
              <a:rPr lang="en-GB" altLang="en-US" sz="2400" b="1">
                <a:latin typeface="Arial" panose="020B0604020202020204" pitchFamily="34" charset="0"/>
                <a:cs typeface="Arial" panose="020B0604020202020204" pitchFamily="34" charset="0"/>
              </a:rPr>
              <a:t>Classic Study</a:t>
            </a:r>
          </a:p>
          <a:p>
            <a:pPr eaLnBrk="1" hangingPunct="1">
              <a:spcBef>
                <a:spcPct val="0"/>
              </a:spcBef>
              <a:buFontTx/>
              <a:buNone/>
            </a:pPr>
            <a:endParaRPr lang="en-GB" altLang="en-US" sz="2400" b="1">
              <a:latin typeface="Arial" panose="020B0604020202020204" pitchFamily="34" charset="0"/>
              <a:cs typeface="Arial" panose="020B0604020202020204" pitchFamily="34" charset="0"/>
            </a:endParaRPr>
          </a:p>
        </p:txBody>
      </p:sp>
      <p:sp>
        <p:nvSpPr>
          <p:cNvPr id="45059" name="Text Box 4"/>
          <p:cNvSpPr txBox="1">
            <a:spLocks noChangeArrowheads="1"/>
          </p:cNvSpPr>
          <p:nvPr/>
        </p:nvSpPr>
        <p:spPr bwMode="auto">
          <a:xfrm>
            <a:off x="2208214" y="919164"/>
            <a:ext cx="7799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solidFill>
                  <a:srgbClr val="0070C0"/>
                </a:solidFill>
                <a:latin typeface="Arial" panose="020B0604020202020204" pitchFamily="34" charset="0"/>
                <a:cs typeface="Arial" panose="020B0604020202020204" pitchFamily="34" charset="0"/>
              </a:rPr>
              <a:t>Assessing the evidence of Success In Mergers &amp; Acquisitions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4543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052514"/>
            <a:ext cx="541496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605188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1809750" y="981075"/>
            <a:ext cx="529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solidFill>
                  <a:srgbClr val="0070C0"/>
                </a:solidFill>
                <a:latin typeface="Arial" panose="020B0604020202020204" pitchFamily="34" charset="0"/>
                <a:cs typeface="Arial" panose="020B0604020202020204" pitchFamily="34" charset="0"/>
              </a:rPr>
              <a:t>Short Term Studies of Abnormal Returns: </a:t>
            </a:r>
          </a:p>
        </p:txBody>
      </p:sp>
      <p:pic>
        <p:nvPicPr>
          <p:cNvPr id="47107" name="Picture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1381126"/>
            <a:ext cx="4614863"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59817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03389" y="981075"/>
            <a:ext cx="661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solidFill>
                  <a:srgbClr val="0070C0"/>
                </a:solidFill>
                <a:latin typeface="Arial" panose="020B0604020202020204" pitchFamily="34" charset="0"/>
                <a:cs typeface="Arial" panose="020B0604020202020204" pitchFamily="34" charset="0"/>
              </a:rPr>
              <a:t>Longer Term Studies of Abnormal Acquirer Returns :</a:t>
            </a:r>
          </a:p>
        </p:txBody>
      </p:sp>
      <p:pic>
        <p:nvPicPr>
          <p:cNvPr id="48131" name="Picture 70"/>
          <p:cNvPicPr>
            <a:picLocks noChangeAspect="1" noChangeArrowheads="1"/>
          </p:cNvPicPr>
          <p:nvPr/>
        </p:nvPicPr>
        <p:blipFill>
          <a:blip r:embed="rId2">
            <a:extLst>
              <a:ext uri="{28A0092B-C50C-407E-A947-70E740481C1C}">
                <a14:useLocalDpi xmlns:a14="http://schemas.microsoft.com/office/drawing/2010/main" val="0"/>
              </a:ext>
            </a:extLst>
          </a:blip>
          <a:srcRect r="35178" b="21667"/>
          <a:stretch>
            <a:fillRect/>
          </a:stretch>
        </p:blipFill>
        <p:spPr bwMode="auto">
          <a:xfrm>
            <a:off x="3287713" y="1524000"/>
            <a:ext cx="55753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67842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74825" y="1125538"/>
            <a:ext cx="462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solidFill>
                  <a:srgbClr val="0070C0"/>
                </a:solidFill>
                <a:latin typeface="Arial" panose="020B0604020202020204" pitchFamily="34" charset="0"/>
                <a:cs typeface="Arial" panose="020B0604020202020204" pitchFamily="34" charset="0"/>
              </a:rPr>
              <a:t>Studies of Post-Merger Profitability: </a:t>
            </a:r>
          </a:p>
        </p:txBody>
      </p:sp>
      <p:pic>
        <p:nvPicPr>
          <p:cNvPr id="49155" name="Picture 84"/>
          <p:cNvPicPr>
            <a:picLocks noChangeAspect="1" noChangeArrowheads="1"/>
          </p:cNvPicPr>
          <p:nvPr/>
        </p:nvPicPr>
        <p:blipFill>
          <a:blip r:embed="rId2">
            <a:extLst>
              <a:ext uri="{28A0092B-C50C-407E-A947-70E740481C1C}">
                <a14:useLocalDpi xmlns:a14="http://schemas.microsoft.com/office/drawing/2010/main" val="0"/>
              </a:ext>
            </a:extLst>
          </a:blip>
          <a:srcRect b="24791"/>
          <a:stretch>
            <a:fillRect/>
          </a:stretch>
        </p:blipFill>
        <p:spPr bwMode="auto">
          <a:xfrm>
            <a:off x="2351088" y="1611314"/>
            <a:ext cx="730885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67057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http://delivery.gettyimages.com/xc/200391738-001.jpg?v=1&amp;c=NewsMaker&amp;k=2&amp;d=FBFEFBA2B39FC8A7D34ACABEF088698E1F6F6178A68B340C"/>
          <p:cNvPicPr>
            <a:picLocks noChangeAspect="1" noChangeArrowheads="1"/>
          </p:cNvPicPr>
          <p:nvPr/>
        </p:nvPicPr>
        <p:blipFill>
          <a:blip r:embed="rId2">
            <a:extLst>
              <a:ext uri="{28A0092B-C50C-407E-A947-70E740481C1C}">
                <a14:useLocalDpi xmlns:a14="http://schemas.microsoft.com/office/drawing/2010/main" val="0"/>
              </a:ext>
            </a:extLst>
          </a:blip>
          <a:srcRect t="11128"/>
          <a:stretch>
            <a:fillRect/>
          </a:stretch>
        </p:blipFill>
        <p:spPr bwMode="auto">
          <a:xfrm>
            <a:off x="1774826" y="836613"/>
            <a:ext cx="25050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4"/>
          <p:cNvSpPr txBox="1">
            <a:spLocks noChangeArrowheads="1"/>
          </p:cNvSpPr>
          <p:nvPr/>
        </p:nvSpPr>
        <p:spPr bwMode="auto">
          <a:xfrm>
            <a:off x="4583114" y="873125"/>
            <a:ext cx="359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0070C0"/>
                </a:solidFill>
                <a:latin typeface="Arial" panose="020B0604020202020204" pitchFamily="34" charset="0"/>
              </a:rPr>
              <a:t>Student Activity/Discussion</a:t>
            </a:r>
          </a:p>
        </p:txBody>
      </p:sp>
      <p:pic>
        <p:nvPicPr>
          <p:cNvPr id="50180" name="Picture 4" descr="http://delivery.gettyimages.com/xc/sb10064424b-001.jpg?v=1&amp;c=NewsMaker&amp;k=2&amp;d=8D9CD552C8A73296F592D9E96CC07E2372125AB1DF1FBB17"/>
          <p:cNvPicPr>
            <a:picLocks noChangeAspect="1" noChangeArrowheads="1"/>
          </p:cNvPicPr>
          <p:nvPr/>
        </p:nvPicPr>
        <p:blipFill>
          <a:blip r:embed="rId3">
            <a:extLst>
              <a:ext uri="{28A0092B-C50C-407E-A947-70E740481C1C}">
                <a14:useLocalDpi xmlns:a14="http://schemas.microsoft.com/office/drawing/2010/main" val="0"/>
              </a:ext>
            </a:extLst>
          </a:blip>
          <a:srcRect t="11858" b="2173"/>
          <a:stretch>
            <a:fillRect/>
          </a:stretch>
        </p:blipFill>
        <p:spPr bwMode="auto">
          <a:xfrm>
            <a:off x="1919289" y="2492375"/>
            <a:ext cx="238283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2"/>
          <p:cNvSpPr txBox="1">
            <a:spLocks noChangeArrowheads="1"/>
          </p:cNvSpPr>
          <p:nvPr/>
        </p:nvSpPr>
        <p:spPr bwMode="auto">
          <a:xfrm>
            <a:off x="4584700" y="3744914"/>
            <a:ext cx="5759450" cy="2308225"/>
          </a:xfrm>
          <a:prstGeom prst="rect">
            <a:avLst/>
          </a:prstGeom>
          <a:solidFill>
            <a:schemeClr val="bg1">
              <a:lumMod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200" b="1" dirty="0">
                <a:latin typeface="Arial" panose="020B0604020202020204" pitchFamily="34" charset="0"/>
                <a:cs typeface="Arial" panose="020B0604020202020204" pitchFamily="34" charset="0"/>
              </a:rPr>
              <a:t>Consider with the person sitting next to you </a:t>
            </a:r>
          </a:p>
          <a:p>
            <a:pPr eaLnBrk="1" hangingPunct="1">
              <a:spcBef>
                <a:spcPct val="0"/>
              </a:spcBef>
              <a:buFontTx/>
              <a:buNone/>
              <a:defRPr/>
            </a:pPr>
            <a:endParaRPr lang="en-GB" altLang="en-US" sz="1200" b="1" dirty="0">
              <a:latin typeface="Arial" panose="020B0604020202020204" pitchFamily="34" charset="0"/>
              <a:cs typeface="Arial" panose="020B0604020202020204" pitchFamily="34" charset="0"/>
            </a:endParaRPr>
          </a:p>
          <a:p>
            <a:pPr eaLnBrk="1" hangingPunct="1">
              <a:spcBef>
                <a:spcPct val="0"/>
              </a:spcBef>
              <a:buFontTx/>
              <a:buNone/>
              <a:defRPr/>
            </a:pPr>
            <a:r>
              <a:rPr lang="en-GB" altLang="en-US" sz="1200" dirty="0">
                <a:latin typeface="Arial" panose="020B0604020202020204" pitchFamily="34" charset="0"/>
                <a:cs typeface="Arial" panose="020B0604020202020204" pitchFamily="34" charset="0"/>
              </a:rPr>
              <a:t>Facebook acquired WhatsApp for $22bn in February 2014. Many people questioned the price at the time </a:t>
            </a:r>
            <a:r>
              <a:rPr lang="en-GB" altLang="en-US" sz="1200" b="1" dirty="0">
                <a:latin typeface="Arial" panose="020B0604020202020204" pitchFamily="34" charset="0"/>
                <a:cs typeface="Arial" panose="020B0604020202020204" pitchFamily="34" charset="0"/>
              </a:rPr>
              <a:t>(and many still do!). </a:t>
            </a:r>
            <a:r>
              <a:rPr lang="en-GB" altLang="en-US" sz="1200" dirty="0">
                <a:latin typeface="Arial" panose="020B0604020202020204" pitchFamily="34" charset="0"/>
                <a:cs typeface="Arial" panose="020B0604020202020204" pitchFamily="34" charset="0"/>
              </a:rPr>
              <a:t>Bloomberg in 2018 reported that </a:t>
            </a:r>
            <a:r>
              <a:rPr lang="en-GB" altLang="en-US" sz="1200" b="1" i="1" dirty="0">
                <a:latin typeface="Arial" panose="020B0604020202020204" pitchFamily="34" charset="0"/>
                <a:cs typeface="Arial" panose="020B0604020202020204" pitchFamily="34" charset="0"/>
              </a:rPr>
              <a:t>after 4 years of ownership </a:t>
            </a:r>
            <a:r>
              <a:rPr lang="en-GB" altLang="en-US" sz="1200" dirty="0">
                <a:latin typeface="Arial" panose="020B0604020202020204" pitchFamily="34" charset="0"/>
                <a:cs typeface="Arial" panose="020B0604020202020204" pitchFamily="34" charset="0"/>
              </a:rPr>
              <a:t>Facebook is still at the “experimenting” stage of how to create a business model to make their money back (most recently a 2018 “</a:t>
            </a:r>
            <a:r>
              <a:rPr lang="en-GB" altLang="en-US" sz="1200" dirty="0" err="1">
                <a:latin typeface="Arial" panose="020B0604020202020204" pitchFamily="34" charset="0"/>
                <a:cs typeface="Arial" panose="020B0604020202020204" pitchFamily="34" charset="0"/>
              </a:rPr>
              <a:t>Whatsapp</a:t>
            </a:r>
            <a:r>
              <a:rPr lang="en-GB" altLang="en-US" sz="1200" dirty="0">
                <a:latin typeface="Arial" panose="020B0604020202020204" pitchFamily="34" charset="0"/>
                <a:cs typeface="Arial" panose="020B0604020202020204" pitchFamily="34" charset="0"/>
              </a:rPr>
              <a:t> Pay” system in India).</a:t>
            </a:r>
          </a:p>
          <a:p>
            <a:pPr eaLnBrk="1" hangingPunct="1">
              <a:spcBef>
                <a:spcPct val="0"/>
              </a:spcBef>
              <a:buFontTx/>
              <a:buNone/>
              <a:defRPr/>
            </a:pPr>
            <a:endParaRPr lang="en-GB" altLang="en-US" sz="1200" dirty="0">
              <a:latin typeface="Arial" panose="020B0604020202020204" pitchFamily="34" charset="0"/>
              <a:cs typeface="Arial" panose="020B0604020202020204" pitchFamily="34" charset="0"/>
            </a:endParaRPr>
          </a:p>
          <a:p>
            <a:pPr eaLnBrk="1" hangingPunct="1">
              <a:spcBef>
                <a:spcPct val="0"/>
              </a:spcBef>
              <a:buFontTx/>
              <a:buNone/>
              <a:defRPr/>
            </a:pPr>
            <a:r>
              <a:rPr lang="en-GB" altLang="en-US" sz="1200" dirty="0">
                <a:latin typeface="Arial" panose="020B0604020202020204" pitchFamily="34" charset="0"/>
                <a:cs typeface="Arial" panose="020B0604020202020204" pitchFamily="34" charset="0"/>
              </a:rPr>
              <a:t>1bn users achieved, but very much struggling to monetarise them.</a:t>
            </a:r>
          </a:p>
          <a:p>
            <a:pPr eaLnBrk="1" hangingPunct="1">
              <a:spcBef>
                <a:spcPct val="0"/>
              </a:spcBef>
              <a:buFontTx/>
              <a:buNone/>
              <a:defRPr/>
            </a:pPr>
            <a:endParaRPr lang="en-GB" altLang="en-US" sz="1200" b="1" dirty="0">
              <a:latin typeface="Arial" panose="020B0604020202020204" pitchFamily="34" charset="0"/>
              <a:cs typeface="Arial" panose="020B0604020202020204" pitchFamily="34" charset="0"/>
            </a:endParaRPr>
          </a:p>
          <a:p>
            <a:pPr eaLnBrk="1" hangingPunct="1">
              <a:spcBef>
                <a:spcPct val="0"/>
              </a:spcBef>
              <a:buFontTx/>
              <a:buNone/>
              <a:defRPr/>
            </a:pPr>
            <a:r>
              <a:rPr lang="en-GB" altLang="en-US" sz="1200" b="1" i="1" dirty="0">
                <a:latin typeface="Arial" panose="020B0604020202020204" pitchFamily="34" charset="0"/>
                <a:cs typeface="Arial" panose="020B0604020202020204" pitchFamily="34" charset="0"/>
              </a:rPr>
              <a:t>How long</a:t>
            </a:r>
            <a:r>
              <a:rPr lang="en-GB" altLang="en-US" sz="1200" dirty="0">
                <a:latin typeface="Arial" panose="020B0604020202020204" pitchFamily="34" charset="0"/>
                <a:cs typeface="Arial" panose="020B0604020202020204" pitchFamily="34" charset="0"/>
              </a:rPr>
              <a:t> do you think we need to leave this deal before we can start to judge and assess it either a brilliant long term move, or a very expensive wasteful </a:t>
            </a:r>
            <a:r>
              <a:rPr lang="en-GB" altLang="en-US" sz="1200" dirty="0" err="1">
                <a:latin typeface="Arial" panose="020B0604020202020204" pitchFamily="34" charset="0"/>
                <a:cs typeface="Arial" panose="020B0604020202020204" pitchFamily="34" charset="0"/>
              </a:rPr>
              <a:t>mis</a:t>
            </a:r>
            <a:r>
              <a:rPr lang="en-GB" altLang="en-US" sz="1200" dirty="0">
                <a:latin typeface="Arial" panose="020B0604020202020204" pitchFamily="34" charset="0"/>
                <a:cs typeface="Arial" panose="020B0604020202020204" pitchFamily="34" charset="0"/>
              </a:rPr>
              <a:t>-step?</a:t>
            </a:r>
          </a:p>
        </p:txBody>
      </p:sp>
      <p:sp>
        <p:nvSpPr>
          <p:cNvPr id="8" name="TextBox 1"/>
          <p:cNvSpPr txBox="1">
            <a:spLocks noChangeArrowheads="1"/>
          </p:cNvSpPr>
          <p:nvPr/>
        </p:nvSpPr>
        <p:spPr bwMode="auto">
          <a:xfrm>
            <a:off x="4584700" y="1230314"/>
            <a:ext cx="5759450" cy="2346325"/>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defRPr/>
            </a:pPr>
            <a:r>
              <a:rPr lang="en-GB" altLang="en-US" sz="1200" b="1" dirty="0">
                <a:latin typeface="Arial" panose="020B0604020202020204" pitchFamily="34" charset="0"/>
                <a:cs typeface="Arial" panose="020B0604020202020204" pitchFamily="34" charset="0"/>
              </a:rPr>
              <a:t>Bloomberg.com: Facebook's/</a:t>
            </a:r>
            <a:r>
              <a:rPr lang="en-GB" altLang="en-US" sz="1200" b="1" dirty="0" err="1">
                <a:latin typeface="Arial" panose="020B0604020202020204" pitchFamily="34" charset="0"/>
                <a:cs typeface="Arial" panose="020B0604020202020204" pitchFamily="34" charset="0"/>
              </a:rPr>
              <a:t>Whatsapp</a:t>
            </a:r>
            <a:r>
              <a:rPr lang="en-GB" altLang="en-US" sz="1200" b="1" dirty="0">
                <a:latin typeface="Arial" panose="020B0604020202020204" pitchFamily="34" charset="0"/>
                <a:cs typeface="Arial" panose="020B0604020202020204" pitchFamily="34" charset="0"/>
              </a:rPr>
              <a:t> (2018)</a:t>
            </a:r>
          </a:p>
          <a:p>
            <a:pPr marL="0" indent="0">
              <a:buNone/>
              <a:defRPr/>
            </a:pPr>
            <a:endParaRPr lang="en-GB" altLang="en-US" sz="1200" b="1" dirty="0">
              <a:latin typeface="Arial" panose="020B0604020202020204" pitchFamily="34" charset="0"/>
              <a:cs typeface="Arial" panose="020B0604020202020204" pitchFamily="34" charset="0"/>
            </a:endParaRPr>
          </a:p>
          <a:p>
            <a:pPr marL="0" indent="0">
              <a:spcBef>
                <a:spcPct val="0"/>
              </a:spcBef>
              <a:buNone/>
              <a:defRPr/>
            </a:pPr>
            <a:r>
              <a:rPr lang="en-GB" altLang="en-US" sz="1200" dirty="0">
                <a:latin typeface="Arial" panose="020B0604020202020204" pitchFamily="34" charset="0"/>
                <a:cs typeface="Arial" panose="020B0604020202020204" pitchFamily="34" charset="0"/>
              </a:rPr>
              <a:t>“The company acquired WhatsApp for $22 billion in 2014… For years it told Wall Street it was just waiting for the right time to make money off of these properties. Chief Executive Officer Mark Zuckerberg said the company could afford to be patient until those apps reached 1 billion users. Now they are well beyond that level, but Zuckerberg says the company is </a:t>
            </a:r>
            <a:r>
              <a:rPr lang="en-GB" altLang="en-US" sz="1200" b="1" dirty="0">
                <a:latin typeface="Arial" panose="020B0604020202020204" pitchFamily="34" charset="0"/>
                <a:cs typeface="Arial" panose="020B0604020202020204" pitchFamily="34" charset="0"/>
              </a:rPr>
              <a:t>still experimenting </a:t>
            </a:r>
            <a:r>
              <a:rPr lang="en-GB" altLang="en-US" sz="1200" dirty="0">
                <a:latin typeface="Arial" panose="020B0604020202020204" pitchFamily="34" charset="0"/>
                <a:cs typeface="Arial" panose="020B0604020202020204" pitchFamily="34" charset="0"/>
              </a:rPr>
              <a:t>with potential business models.”</a:t>
            </a:r>
            <a:endParaRPr lang="en-GB" altLang="en-US" sz="1200" b="1" dirty="0">
              <a:latin typeface="Arial" panose="020B0604020202020204" pitchFamily="34" charset="0"/>
              <a:cs typeface="Arial" panose="020B0604020202020204" pitchFamily="34" charset="0"/>
            </a:endParaRPr>
          </a:p>
          <a:p>
            <a:pPr marL="0" indent="0">
              <a:spcBef>
                <a:spcPct val="0"/>
              </a:spcBef>
              <a:buNone/>
              <a:defRPr/>
            </a:pPr>
            <a:endParaRPr lang="en-GB" altLang="en-US" sz="800" b="1" dirty="0">
              <a:latin typeface="Arial" panose="020B0604020202020204" pitchFamily="34" charset="0"/>
              <a:cs typeface="Arial" panose="020B0604020202020204" pitchFamily="34" charset="0"/>
            </a:endParaRPr>
          </a:p>
          <a:p>
            <a:pPr marL="0" indent="0">
              <a:spcBef>
                <a:spcPct val="0"/>
              </a:spcBef>
              <a:buNone/>
              <a:defRPr/>
            </a:pPr>
            <a:r>
              <a:rPr lang="en-GB" altLang="en-US" sz="1200" b="1" dirty="0">
                <a:latin typeface="Arial" panose="020B0604020202020204" pitchFamily="34" charset="0"/>
                <a:cs typeface="Arial" panose="020B0604020202020204" pitchFamily="34" charset="0"/>
              </a:rPr>
              <a:t>Further Reading:</a:t>
            </a:r>
            <a:endParaRPr lang="en-GB" altLang="en-US" sz="1200" dirty="0">
              <a:latin typeface="Arial" panose="020B0604020202020204" pitchFamily="34" charset="0"/>
              <a:cs typeface="Arial" panose="020B0604020202020204" pitchFamily="34" charset="0"/>
            </a:endParaRP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1000" dirty="0" err="1">
                <a:latin typeface="Arial" panose="020B0604020202020204" pitchFamily="34" charset="0"/>
                <a:cs typeface="Arial" panose="020B0604020202020204" pitchFamily="34" charset="0"/>
              </a:rPr>
              <a:t>Frier</a:t>
            </a:r>
            <a:r>
              <a:rPr lang="en-GB" altLang="en-US" sz="1000" dirty="0">
                <a:latin typeface="Arial" panose="020B0604020202020204" pitchFamily="34" charset="0"/>
                <a:cs typeface="Arial" panose="020B0604020202020204" pitchFamily="34" charset="0"/>
              </a:rPr>
              <a:t>, S. (2018) The End of Facebook's Easy Growth, </a:t>
            </a:r>
            <a:r>
              <a:rPr lang="en-GB" altLang="en-US" sz="1000" b="1" dirty="0">
                <a:latin typeface="Arial" panose="020B0604020202020204" pitchFamily="34" charset="0"/>
                <a:cs typeface="Arial" panose="020B0604020202020204" pitchFamily="34" charset="0"/>
              </a:rPr>
              <a:t>Bloomberg</a:t>
            </a:r>
            <a:r>
              <a:rPr lang="en-GB" altLang="en-US" sz="1000" dirty="0">
                <a:latin typeface="Arial" panose="020B0604020202020204" pitchFamily="34" charset="0"/>
                <a:cs typeface="Arial" panose="020B0604020202020204" pitchFamily="34" charset="0"/>
              </a:rPr>
              <a:t>, 26</a:t>
            </a:r>
            <a:r>
              <a:rPr lang="en-GB" altLang="en-US" sz="1000" baseline="30000" dirty="0">
                <a:latin typeface="Arial" panose="020B0604020202020204" pitchFamily="34" charset="0"/>
                <a:cs typeface="Arial" panose="020B0604020202020204" pitchFamily="34" charset="0"/>
              </a:rPr>
              <a:t>th</a:t>
            </a:r>
            <a:r>
              <a:rPr lang="en-GB" altLang="en-US" sz="1000" dirty="0">
                <a:latin typeface="Arial" panose="020B0604020202020204" pitchFamily="34" charset="0"/>
                <a:cs typeface="Arial" panose="020B0604020202020204" pitchFamily="34" charset="0"/>
              </a:rPr>
              <a:t> July 2018 available at: </a:t>
            </a:r>
            <a:r>
              <a:rPr lang="en-GB" altLang="en-US" sz="1000" dirty="0">
                <a:latin typeface="Arial" panose="020B0604020202020204" pitchFamily="34" charset="0"/>
                <a:cs typeface="Arial" panose="020B0604020202020204" pitchFamily="34" charset="0"/>
                <a:hlinkClick r:id="rId4"/>
              </a:rPr>
              <a:t>https://www.bloomberg.com/news/articles/2018-07-26/the-end-of-facebook-s-easy-growth</a:t>
            </a:r>
            <a:r>
              <a:rPr lang="en-GB" altLang="en-US" sz="1000"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63114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6"/>
          <p:cNvSpPr>
            <a:spLocks noChangeArrowheads="1"/>
          </p:cNvSpPr>
          <p:nvPr/>
        </p:nvSpPr>
        <p:spPr bwMode="auto">
          <a:xfrm>
            <a:off x="2176463" y="941388"/>
            <a:ext cx="777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Arial" panose="020B0604020202020204" pitchFamily="34" charset="0"/>
              </a:rPr>
              <a:t>Wit and Wisdom of Warren Buffett on M&amp;A Value</a:t>
            </a:r>
          </a:p>
        </p:txBody>
      </p:sp>
      <p:sp>
        <p:nvSpPr>
          <p:cNvPr id="51203" name="Rectangle 17"/>
          <p:cNvSpPr>
            <a:spLocks noChangeArrowheads="1"/>
          </p:cNvSpPr>
          <p:nvPr/>
        </p:nvSpPr>
        <p:spPr bwMode="auto">
          <a:xfrm>
            <a:off x="2063750" y="1844676"/>
            <a:ext cx="82232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04800">
              <a:spcBef>
                <a:spcPct val="20000"/>
              </a:spcBef>
              <a:buFont typeface="Arial" panose="020B0604020202020204" pitchFamily="34" charset="0"/>
              <a:buChar char="•"/>
              <a:tabLst>
                <a:tab pos="185738" algn="l"/>
              </a:tabLst>
              <a:defRPr sz="3200">
                <a:solidFill>
                  <a:schemeClr val="tx1"/>
                </a:solidFill>
                <a:latin typeface="Calibri" panose="020F0502020204030204" pitchFamily="34" charset="0"/>
              </a:defRPr>
            </a:lvl1pPr>
            <a:lvl2pPr marL="742950" indent="-285750" defTabSz="304800">
              <a:spcBef>
                <a:spcPct val="20000"/>
              </a:spcBef>
              <a:buFont typeface="Arial" panose="020B0604020202020204" pitchFamily="34" charset="0"/>
              <a:buChar char="–"/>
              <a:tabLst>
                <a:tab pos="185738" algn="l"/>
              </a:tabLst>
              <a:defRPr sz="2800">
                <a:solidFill>
                  <a:schemeClr val="tx1"/>
                </a:solidFill>
                <a:latin typeface="Calibri" panose="020F0502020204030204" pitchFamily="34" charset="0"/>
              </a:defRPr>
            </a:lvl2pPr>
            <a:lvl3pPr marL="1143000" indent="-228600" defTabSz="304800">
              <a:spcBef>
                <a:spcPct val="20000"/>
              </a:spcBef>
              <a:buFont typeface="Arial" panose="020B0604020202020204" pitchFamily="34" charset="0"/>
              <a:buChar char="•"/>
              <a:tabLst>
                <a:tab pos="185738" algn="l"/>
              </a:tabLst>
              <a:defRPr sz="2400">
                <a:solidFill>
                  <a:schemeClr val="tx1"/>
                </a:solidFill>
                <a:latin typeface="Calibri" panose="020F0502020204030204" pitchFamily="34" charset="0"/>
              </a:defRPr>
            </a:lvl3pPr>
            <a:lvl4pPr marL="16002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4pPr>
            <a:lvl5pPr marL="2057400" indent="-228600" defTabSz="304800">
              <a:spcBef>
                <a:spcPct val="20000"/>
              </a:spcBef>
              <a:buFont typeface="Arial" panose="020B0604020202020204" pitchFamily="34" charset="0"/>
              <a:buChar char="»"/>
              <a:tabLst>
                <a:tab pos="185738" algn="l"/>
              </a:tabLst>
              <a:defRPr sz="2000">
                <a:solidFill>
                  <a:schemeClr val="tx1"/>
                </a:solidFill>
                <a:latin typeface="Calibri" panose="020F0502020204030204" pitchFamily="34" charset="0"/>
              </a:defRPr>
            </a:lvl5pPr>
            <a:lvl6pPr marL="25146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6pPr>
            <a:lvl7pPr marL="29718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7pPr>
            <a:lvl8pPr marL="34290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8pPr>
            <a:lvl9pPr marL="3886200" indent="-228600" defTabSz="304800" eaLnBrk="0" fontAlgn="base" hangingPunct="0">
              <a:spcBef>
                <a:spcPct val="20000"/>
              </a:spcBef>
              <a:spcAft>
                <a:spcPct val="0"/>
              </a:spcAft>
              <a:buFont typeface="Arial" panose="020B0604020202020204" pitchFamily="34" charset="0"/>
              <a:buChar char="»"/>
              <a:tabLst>
                <a:tab pos="185738" algn="l"/>
              </a:tabLst>
              <a:defRPr sz="2000">
                <a:solidFill>
                  <a:schemeClr val="tx1"/>
                </a:solidFill>
                <a:latin typeface="Calibri" panose="020F0502020204030204" pitchFamily="34" charset="0"/>
              </a:defRPr>
            </a:lvl9pPr>
          </a:lstStyle>
          <a:p>
            <a:pPr eaLnBrk="1" hangingPunct="1">
              <a:spcBef>
                <a:spcPct val="50000"/>
              </a:spcBef>
              <a:buFontTx/>
              <a:buNone/>
            </a:pPr>
            <a:r>
              <a:rPr lang="en-US" altLang="en-US" sz="2000" i="1">
                <a:latin typeface="Arial" panose="020B0604020202020204" pitchFamily="34" charset="0"/>
              </a:rPr>
              <a:t>“They are a bonanza for the shareholders of the acquiree; they increase the income and status of the acquirer’s management; and they are a honey pot for the investment bankers and other professionals on both sides. But, alas, they usually reduce the wealth of the acquirer’s shareholders, often to a substantial extent”</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1693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1641475" y="836614"/>
            <a:ext cx="8929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0070C0"/>
                </a:solidFill>
                <a:latin typeface="Arial" panose="020B0604020202020204" pitchFamily="34" charset="0"/>
                <a:cs typeface="Arial" panose="020B0604020202020204" pitchFamily="34" charset="0"/>
              </a:rPr>
              <a:t>Summary of Empirical Research Findings on Value Effects</a:t>
            </a:r>
            <a:endParaRPr lang="en-US" altLang="en-US" sz="2400" b="1">
              <a:solidFill>
                <a:srgbClr val="0070C0"/>
              </a:solidFill>
              <a:latin typeface="Arial" panose="020B0604020202020204" pitchFamily="34" charset="0"/>
              <a:cs typeface="Arial" panose="020B0604020202020204" pitchFamily="34" charset="0"/>
            </a:endParaRPr>
          </a:p>
        </p:txBody>
      </p:sp>
      <p:sp>
        <p:nvSpPr>
          <p:cNvPr id="52227" name="Rectangle 3"/>
          <p:cNvSpPr txBox="1">
            <a:spLocks noChangeArrowheads="1"/>
          </p:cNvSpPr>
          <p:nvPr/>
        </p:nvSpPr>
        <p:spPr bwMode="auto">
          <a:xfrm>
            <a:off x="1789113" y="1412875"/>
            <a:ext cx="8642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GB" altLang="en-US" sz="1800" b="1">
                <a:latin typeface="Arial" panose="020B0604020202020204" pitchFamily="34" charset="0"/>
                <a:cs typeface="Arial" panose="020B0604020202020204" pitchFamily="34" charset="0"/>
              </a:rPr>
              <a:t>The economy</a:t>
            </a:r>
          </a:p>
          <a:p>
            <a:pPr eaLnBrk="1" hangingPunct="1">
              <a:lnSpc>
                <a:spcPct val="90000"/>
              </a:lnSpc>
              <a:buFontTx/>
              <a:buChar char="•"/>
            </a:pPr>
            <a:r>
              <a:rPr lang="en-GB" altLang="en-US" sz="1800">
                <a:latin typeface="Arial" panose="020B0604020202020204" pitchFamily="34" charset="0"/>
                <a:cs typeface="Arial" panose="020B0604020202020204" pitchFamily="34" charset="0"/>
              </a:rPr>
              <a:t>Cowling </a:t>
            </a:r>
            <a:r>
              <a:rPr lang="en-GB" altLang="en-US" sz="1800" i="1">
                <a:latin typeface="Arial" panose="020B0604020202020204" pitchFamily="34" charset="0"/>
                <a:cs typeface="Arial" panose="020B0604020202020204" pitchFamily="34" charset="0"/>
              </a:rPr>
              <a:t>et al</a:t>
            </a:r>
            <a:r>
              <a:rPr lang="en-GB" altLang="en-US" sz="1800">
                <a:latin typeface="Arial" panose="020B0604020202020204" pitchFamily="34" charset="0"/>
                <a:cs typeface="Arial" panose="020B0604020202020204" pitchFamily="34" charset="0"/>
              </a:rPr>
              <a:t>. (1980) found efficiency gains neutralised by greater monopoly power, although two cases with benefits were noted.</a:t>
            </a:r>
          </a:p>
          <a:p>
            <a:pPr eaLnBrk="1" hangingPunct="1">
              <a:lnSpc>
                <a:spcPct val="90000"/>
              </a:lnSpc>
              <a:buFontTx/>
              <a:buChar char="•"/>
            </a:pPr>
            <a:r>
              <a:rPr lang="en-GB" altLang="en-US" sz="1800">
                <a:latin typeface="Arial" panose="020B0604020202020204" pitchFamily="34" charset="0"/>
                <a:cs typeface="Arial" panose="020B0604020202020204" pitchFamily="34" charset="0"/>
              </a:rPr>
              <a:t>Research shows acquisitions have, at best, a neutral effect on economy.</a:t>
            </a:r>
          </a:p>
          <a:p>
            <a:pPr eaLnBrk="1" hangingPunct="1">
              <a:lnSpc>
                <a:spcPct val="90000"/>
              </a:lnSpc>
              <a:buFontTx/>
              <a:buChar char="•"/>
            </a:pPr>
            <a:r>
              <a:rPr lang="en-GB" altLang="en-US" sz="1800">
                <a:latin typeface="Arial" panose="020B0604020202020204" pitchFamily="34" charset="0"/>
                <a:cs typeface="Arial" panose="020B0604020202020204" pitchFamily="34" charset="0"/>
              </a:rPr>
              <a:t>Although overall economic wealth may not increase, wealth redistribution can occur.</a:t>
            </a:r>
          </a:p>
        </p:txBody>
      </p:sp>
      <p:sp>
        <p:nvSpPr>
          <p:cNvPr id="52228" name="Rectangle 3"/>
          <p:cNvSpPr txBox="1">
            <a:spLocks noChangeArrowheads="1"/>
          </p:cNvSpPr>
          <p:nvPr/>
        </p:nvSpPr>
        <p:spPr bwMode="auto">
          <a:xfrm>
            <a:off x="1789113" y="3357564"/>
            <a:ext cx="86423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GB" altLang="en-US" sz="1800" b="1">
                <a:latin typeface="Arial" panose="020B0604020202020204" pitchFamily="34" charset="0"/>
                <a:cs typeface="Arial" panose="020B0604020202020204" pitchFamily="34" charset="0"/>
              </a:rPr>
              <a:t>The shareholders</a:t>
            </a:r>
          </a:p>
          <a:p>
            <a:pPr eaLnBrk="1" hangingPunct="1">
              <a:buFontTx/>
              <a:buChar char="•"/>
            </a:pPr>
            <a:r>
              <a:rPr lang="en-GB" altLang="en-US" sz="1800">
                <a:latin typeface="Arial" panose="020B0604020202020204" pitchFamily="34" charset="0"/>
                <a:cs typeface="Arial" panose="020B0604020202020204" pitchFamily="34" charset="0"/>
              </a:rPr>
              <a:t>Accounting studies indicate that acquisitions are unprofitable to the acquirer.</a:t>
            </a:r>
          </a:p>
          <a:p>
            <a:pPr eaLnBrk="1" hangingPunct="1">
              <a:buFontTx/>
              <a:buChar char="•"/>
            </a:pPr>
            <a:r>
              <a:rPr lang="en-GB" altLang="en-US" sz="1800">
                <a:latin typeface="Arial" panose="020B0604020202020204" pitchFamily="34" charset="0"/>
                <a:cs typeface="Arial" panose="020B0604020202020204" pitchFamily="34" charset="0"/>
              </a:rPr>
              <a:t>Event studies (before and after comparisons) show that target company shareholders get significant gains while acquiring company shareholders get no gains or even a loss.</a:t>
            </a:r>
          </a:p>
          <a:p>
            <a:pPr eaLnBrk="1" hangingPunct="1">
              <a:buFontTx/>
              <a:buChar char="•"/>
            </a:pPr>
            <a:r>
              <a:rPr lang="en-GB" altLang="en-US" sz="1800">
                <a:latin typeface="Arial" panose="020B0604020202020204" pitchFamily="34" charset="0"/>
                <a:cs typeface="Arial" panose="020B0604020202020204" pitchFamily="34" charset="0"/>
              </a:rPr>
              <a:t>Bidders may earn gains prior to the bid.</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8321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3"/>
          <p:cNvSpPr txBox="1">
            <a:spLocks noChangeArrowheads="1"/>
          </p:cNvSpPr>
          <p:nvPr/>
        </p:nvSpPr>
        <p:spPr bwMode="auto">
          <a:xfrm>
            <a:off x="1846263" y="1341439"/>
            <a:ext cx="864235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GB" altLang="en-US" sz="1800" b="1">
                <a:latin typeface="Arial" panose="020B0604020202020204" pitchFamily="34" charset="0"/>
                <a:cs typeface="Arial" panose="020B0604020202020204" pitchFamily="34" charset="0"/>
              </a:rPr>
              <a:t>The shareholders (Cont.)</a:t>
            </a:r>
          </a:p>
          <a:p>
            <a:pPr eaLnBrk="1" hangingPunct="1">
              <a:buFontTx/>
              <a:buChar char="•"/>
            </a:pPr>
            <a:r>
              <a:rPr lang="en-GB" altLang="en-US" sz="1800">
                <a:latin typeface="Arial" panose="020B0604020202020204" pitchFamily="34" charset="0"/>
                <a:cs typeface="Arial" panose="020B0604020202020204" pitchFamily="34" charset="0"/>
              </a:rPr>
              <a:t>Gain of target company shareholders’ likely to be a result of bid premium.</a:t>
            </a:r>
          </a:p>
          <a:p>
            <a:pPr eaLnBrk="1" hangingPunct="1">
              <a:buFontTx/>
              <a:buChar char="•"/>
            </a:pPr>
            <a:r>
              <a:rPr lang="en-GB" altLang="en-US" sz="1800">
                <a:latin typeface="Arial" panose="020B0604020202020204" pitchFamily="34" charset="0"/>
                <a:cs typeface="Arial" panose="020B0604020202020204" pitchFamily="34" charset="0"/>
              </a:rPr>
              <a:t>Acquiring company shareholders’ lack of gain may be due to anticipation of acquisition by efficient market.</a:t>
            </a:r>
          </a:p>
          <a:p>
            <a:pPr eaLnBrk="1" hangingPunct="1">
              <a:buFontTx/>
              <a:buChar char="•"/>
            </a:pPr>
            <a:r>
              <a:rPr lang="en-GB" altLang="en-US" sz="1800">
                <a:latin typeface="Arial" panose="020B0604020202020204" pitchFamily="34" charset="0"/>
                <a:cs typeface="Arial" panose="020B0604020202020204" pitchFamily="34" charset="0"/>
              </a:rPr>
              <a:t>Many surveys conclude that acquisitions transfer rather than create wealth.</a:t>
            </a:r>
          </a:p>
        </p:txBody>
      </p:sp>
      <p:sp>
        <p:nvSpPr>
          <p:cNvPr id="53251" name="Rectangle 3"/>
          <p:cNvSpPr txBox="1">
            <a:spLocks noChangeArrowheads="1"/>
          </p:cNvSpPr>
          <p:nvPr/>
        </p:nvSpPr>
        <p:spPr bwMode="auto">
          <a:xfrm>
            <a:off x="1846263" y="3284539"/>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4863" indent="-3476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GB" altLang="en-US" sz="1800" b="1">
                <a:latin typeface="Arial" panose="020B0604020202020204" pitchFamily="34" charset="0"/>
                <a:cs typeface="Arial" panose="020B0604020202020204" pitchFamily="34" charset="0"/>
              </a:rPr>
              <a:t>Managers and employees</a:t>
            </a:r>
          </a:p>
          <a:p>
            <a:pPr eaLnBrk="1" hangingPunct="1">
              <a:buFontTx/>
              <a:buChar char="•"/>
            </a:pPr>
            <a:r>
              <a:rPr lang="en-GB" altLang="en-US" sz="1800">
                <a:latin typeface="Arial" panose="020B0604020202020204" pitchFamily="34" charset="0"/>
                <a:cs typeface="Arial" panose="020B0604020202020204" pitchFamily="34" charset="0"/>
              </a:rPr>
              <a:t>Acquiring company managers benefit from:</a:t>
            </a:r>
          </a:p>
          <a:p>
            <a:pPr lvl="1" eaLnBrk="1" hangingPunct="1"/>
            <a:r>
              <a:rPr lang="en-GB" altLang="en-US" sz="1800">
                <a:latin typeface="Arial" panose="020B0604020202020204" pitchFamily="34" charset="0"/>
                <a:cs typeface="Arial" panose="020B0604020202020204" pitchFamily="34" charset="0"/>
              </a:rPr>
              <a:t>increased power and status</a:t>
            </a:r>
          </a:p>
          <a:p>
            <a:pPr lvl="1" eaLnBrk="1" hangingPunct="1"/>
            <a:r>
              <a:rPr lang="en-GB" altLang="en-US" sz="1800">
                <a:latin typeface="Arial" panose="020B0604020202020204" pitchFamily="34" charset="0"/>
                <a:cs typeface="Arial" panose="020B0604020202020204" pitchFamily="34" charset="0"/>
              </a:rPr>
              <a:t>increased financial rewards</a:t>
            </a:r>
          </a:p>
          <a:p>
            <a:pPr lvl="1" eaLnBrk="1" hangingPunct="1"/>
            <a:r>
              <a:rPr lang="en-GB" altLang="en-US" sz="1800">
                <a:latin typeface="Arial" panose="020B0604020202020204" pitchFamily="34" charset="0"/>
                <a:cs typeface="Arial" panose="020B0604020202020204" pitchFamily="34" charset="0"/>
              </a:rPr>
              <a:t>increased job security</a:t>
            </a:r>
          </a:p>
          <a:p>
            <a:pPr eaLnBrk="1" hangingPunct="1">
              <a:buFontTx/>
              <a:buChar char="•"/>
            </a:pPr>
            <a:r>
              <a:rPr lang="en-GB" altLang="en-US" sz="1800">
                <a:latin typeface="Arial" panose="020B0604020202020204" pitchFamily="34" charset="0"/>
                <a:cs typeface="Arial" panose="020B0604020202020204" pitchFamily="34" charset="0"/>
              </a:rPr>
              <a:t>Managers of target companies tend to lose their jobs following an acquisition, while their employees also face uncertain futures.</a:t>
            </a:r>
          </a:p>
        </p:txBody>
      </p:sp>
      <p:sp>
        <p:nvSpPr>
          <p:cNvPr id="53252" name="Rectangle 2"/>
          <p:cNvSpPr txBox="1">
            <a:spLocks noChangeArrowheads="1"/>
          </p:cNvSpPr>
          <p:nvPr/>
        </p:nvSpPr>
        <p:spPr bwMode="auto">
          <a:xfrm>
            <a:off x="1631950" y="836614"/>
            <a:ext cx="8928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0070C0"/>
                </a:solidFill>
                <a:latin typeface="Arial" panose="020B0604020202020204" pitchFamily="34" charset="0"/>
                <a:cs typeface="Arial" panose="020B0604020202020204" pitchFamily="34" charset="0"/>
              </a:rPr>
              <a:t>Summary of Empirical Research Findings on Value Effects</a:t>
            </a:r>
            <a:endParaRPr lang="en-US" altLang="en-US" sz="2400" b="1">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21279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1631951" y="908050"/>
            <a:ext cx="87852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800" b="1" dirty="0">
                <a:latin typeface="Arial" charset="0"/>
                <a:cs typeface="Arial" charset="0"/>
              </a:rPr>
              <a:t>Outcomes:</a:t>
            </a:r>
          </a:p>
          <a:p>
            <a:pPr eaLnBrk="1" hangingPunct="1">
              <a:spcBef>
                <a:spcPct val="0"/>
              </a:spcBef>
              <a:buFontTx/>
              <a:buNone/>
              <a:defRPr/>
            </a:pPr>
            <a:endParaRPr lang="en-GB" altLang="en-US" sz="1800" b="1" dirty="0">
              <a:latin typeface="Arial" charset="0"/>
              <a:cs typeface="Arial" charset="0"/>
            </a:endParaRPr>
          </a:p>
          <a:p>
            <a:pPr eaLnBrk="1" hangingPunct="1">
              <a:spcBef>
                <a:spcPct val="0"/>
              </a:spcBef>
              <a:buFontTx/>
              <a:buNone/>
              <a:defRPr/>
            </a:pPr>
            <a:r>
              <a:rPr lang="en-GB" altLang="en-US" sz="1800" dirty="0">
                <a:latin typeface="Arial" charset="0"/>
                <a:cs typeface="Arial" charset="0"/>
              </a:rPr>
              <a:t>At the end of this weeks lecture and seminar the student should be able to:</a:t>
            </a:r>
          </a:p>
          <a:p>
            <a:pPr eaLnBrk="1" hangingPunct="1">
              <a:spcBef>
                <a:spcPct val="0"/>
              </a:spcBef>
              <a:buFontTx/>
              <a:buNone/>
              <a:defRPr/>
            </a:pPr>
            <a:endParaRPr lang="en-GB" altLang="en-US" sz="1800" dirty="0">
              <a:latin typeface="Arial" charset="0"/>
              <a:cs typeface="Arial" charset="0"/>
            </a:endParaRPr>
          </a:p>
          <a:p>
            <a:pPr marL="285750" indent="-285750" eaLnBrk="1" hangingPunct="1">
              <a:spcBef>
                <a:spcPct val="0"/>
              </a:spcBef>
              <a:defRPr/>
            </a:pPr>
            <a:r>
              <a:rPr lang="en-GB" altLang="en-US" sz="1800" dirty="0">
                <a:latin typeface="Arial" charset="0"/>
                <a:cs typeface="Arial" charset="0"/>
              </a:rPr>
              <a:t>Place merger and acquisitions within a real world business context in which shareholders value </a:t>
            </a:r>
            <a:r>
              <a:rPr lang="en-GB" altLang="en-US" sz="1800" i="1" dirty="0">
                <a:latin typeface="Arial" charset="0"/>
                <a:cs typeface="Arial" charset="0"/>
              </a:rPr>
              <a:t>should</a:t>
            </a:r>
            <a:r>
              <a:rPr lang="en-GB" altLang="en-US" sz="1800" dirty="0">
                <a:latin typeface="Arial" charset="0"/>
                <a:cs typeface="Arial" charset="0"/>
              </a:rPr>
              <a:t> have primacy but research shows that often value is hard to find.</a:t>
            </a:r>
          </a:p>
          <a:p>
            <a:pPr marL="285750" indent="-285750" eaLnBrk="1" hangingPunct="1">
              <a:spcBef>
                <a:spcPct val="0"/>
              </a:spcBef>
              <a:defRPr/>
            </a:pPr>
            <a:r>
              <a:rPr lang="en-GB" altLang="en-US" sz="1800" dirty="0">
                <a:latin typeface="Arial" charset="0"/>
                <a:cs typeface="Arial" charset="0"/>
              </a:rPr>
              <a:t>Understand that not all Merger and acquisition activity is welcomed, and be able to discuss some of the possible defences giving real world examples.</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262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1549400" y="73025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70C0"/>
                </a:solidFill>
                <a:latin typeface="Arial" panose="020B0604020202020204" pitchFamily="34" charset="0"/>
                <a:cs typeface="Arial" panose="020B0604020202020204" pitchFamily="34" charset="0"/>
              </a:rPr>
              <a:t>M&amp;A Basics: Types of Mergers</a:t>
            </a:r>
          </a:p>
        </p:txBody>
      </p:sp>
      <p:sp>
        <p:nvSpPr>
          <p:cNvPr id="9219" name="Rectangle 3"/>
          <p:cNvSpPr txBox="1">
            <a:spLocks noChangeArrowheads="1"/>
          </p:cNvSpPr>
          <p:nvPr/>
        </p:nvSpPr>
        <p:spPr bwMode="auto">
          <a:xfrm>
            <a:off x="5951538" y="1250950"/>
            <a:ext cx="43926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1600" b="1" i="1">
                <a:latin typeface="Arial" panose="020B0604020202020204" pitchFamily="34" charset="0"/>
                <a:cs typeface="Arial" panose="020B0604020202020204" pitchFamily="34" charset="0"/>
              </a:rPr>
              <a:t>Horizontal mergers </a:t>
            </a:r>
          </a:p>
          <a:p>
            <a:pPr lvl="1"/>
            <a:r>
              <a:rPr lang="en-US" altLang="en-US" sz="1600">
                <a:latin typeface="Arial" panose="020B0604020202020204" pitchFamily="34" charset="0"/>
                <a:cs typeface="Arial" panose="020B0604020202020204" pitchFamily="34" charset="0"/>
              </a:rPr>
              <a:t>Between firms in same business activity</a:t>
            </a:r>
          </a:p>
          <a:p>
            <a:pPr lvl="1"/>
            <a:r>
              <a:rPr lang="en-US" altLang="en-US" sz="1600">
                <a:latin typeface="Arial" panose="020B0604020202020204" pitchFamily="34" charset="0"/>
                <a:cs typeface="Arial" panose="020B0604020202020204" pitchFamily="34" charset="0"/>
              </a:rPr>
              <a:t>Rationale</a:t>
            </a:r>
          </a:p>
          <a:p>
            <a:pPr lvl="2"/>
            <a:r>
              <a:rPr lang="en-US" altLang="en-US" sz="1600">
                <a:latin typeface="Arial" panose="020B0604020202020204" pitchFamily="34" charset="0"/>
                <a:cs typeface="Arial" panose="020B0604020202020204" pitchFamily="34" charset="0"/>
              </a:rPr>
              <a:t>Economies of scale and scope</a:t>
            </a:r>
          </a:p>
          <a:p>
            <a:pPr lvl="2"/>
            <a:r>
              <a:rPr lang="en-US" altLang="en-US" sz="1600">
                <a:latin typeface="Arial" panose="020B0604020202020204" pitchFamily="34" charset="0"/>
                <a:cs typeface="Arial" panose="020B0604020202020204" pitchFamily="34" charset="0"/>
              </a:rPr>
              <a:t>Synergies (ex. combining of best practices)</a:t>
            </a:r>
          </a:p>
          <a:p>
            <a:pPr lvl="1"/>
            <a:r>
              <a:rPr lang="en-US" altLang="en-US" sz="1600">
                <a:latin typeface="Arial" panose="020B0604020202020204" pitchFamily="34" charset="0"/>
                <a:cs typeface="Arial" panose="020B0604020202020204" pitchFamily="34" charset="0"/>
              </a:rPr>
              <a:t>Government regulation due to potential anticompetitive effects</a:t>
            </a:r>
          </a:p>
          <a:p>
            <a:pPr lvl="1"/>
            <a:endParaRPr lang="en-US" altLang="en-US" sz="1600">
              <a:latin typeface="Arial" panose="020B0604020202020204" pitchFamily="34" charset="0"/>
              <a:cs typeface="Arial" panose="020B0604020202020204" pitchFamily="34" charset="0"/>
            </a:endParaRPr>
          </a:p>
          <a:p>
            <a:r>
              <a:rPr lang="en-US" altLang="en-US" sz="1600" b="1" i="1">
                <a:latin typeface="Arial" panose="020B0604020202020204" pitchFamily="34" charset="0"/>
                <a:cs typeface="Arial" panose="020B0604020202020204" pitchFamily="34" charset="0"/>
              </a:rPr>
              <a:t>Vertical mergers</a:t>
            </a:r>
          </a:p>
          <a:p>
            <a:pPr lvl="1"/>
            <a:r>
              <a:rPr lang="en-US" altLang="en-US" sz="1600">
                <a:latin typeface="Arial" panose="020B0604020202020204" pitchFamily="34" charset="0"/>
                <a:cs typeface="Arial" panose="020B0604020202020204" pitchFamily="34" charset="0"/>
              </a:rPr>
              <a:t>Combinations between firms at different stages</a:t>
            </a:r>
          </a:p>
          <a:p>
            <a:pPr lvl="1"/>
            <a:r>
              <a:rPr lang="en-US" altLang="en-US" sz="1600">
                <a:latin typeface="Arial" panose="020B0604020202020204" pitchFamily="34" charset="0"/>
                <a:cs typeface="Arial" panose="020B0604020202020204" pitchFamily="34" charset="0"/>
              </a:rPr>
              <a:t>Goal is information and transaction efficiency</a:t>
            </a:r>
          </a:p>
          <a:p>
            <a:pPr lvl="1"/>
            <a:r>
              <a:rPr lang="en-US" altLang="en-US" sz="1600">
                <a:latin typeface="Arial" panose="020B0604020202020204" pitchFamily="34" charset="0"/>
                <a:cs typeface="Arial" panose="020B0604020202020204" pitchFamily="34" charset="0"/>
              </a:rPr>
              <a:t>Possible “market power” advantages through combination </a:t>
            </a:r>
            <a:r>
              <a:rPr lang="en-US" altLang="en-US" sz="1600" b="1" i="1">
                <a:latin typeface="Arial" panose="020B0604020202020204" pitchFamily="34" charset="0"/>
                <a:cs typeface="Arial" panose="020B0604020202020204" pitchFamily="34" charset="0"/>
              </a:rPr>
              <a:t>(see sidebar) </a:t>
            </a:r>
          </a:p>
        </p:txBody>
      </p:sp>
      <p:sp>
        <p:nvSpPr>
          <p:cNvPr id="4" name="TextBox 1"/>
          <p:cNvSpPr txBox="1">
            <a:spLocks noChangeArrowheads="1"/>
          </p:cNvSpPr>
          <p:nvPr/>
        </p:nvSpPr>
        <p:spPr bwMode="auto">
          <a:xfrm>
            <a:off x="1627188" y="1204914"/>
            <a:ext cx="4248150" cy="4770437"/>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Vertical media mergers are just so 19th century</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Media companies are falling over themselves to merge with one another right now. AT&amp;T took the US to court over the right to buy </a:t>
            </a:r>
            <a:r>
              <a:rPr lang="en-GB" altLang="en-US" sz="1000" dirty="0" err="1">
                <a:latin typeface="Arial" panose="020B0604020202020204" pitchFamily="34" charset="0"/>
                <a:cs typeface="Arial" panose="020B0604020202020204" pitchFamily="34" charset="0"/>
              </a:rPr>
              <a:t>TimeWarner</a:t>
            </a:r>
            <a:r>
              <a:rPr lang="en-GB" altLang="en-US" sz="1000" dirty="0">
                <a:latin typeface="Arial" panose="020B0604020202020204" pitchFamily="34" charset="0"/>
                <a:cs typeface="Arial" panose="020B0604020202020204" pitchFamily="34" charset="0"/>
              </a:rPr>
              <a:t>, and Comcast and Disney are engaged in a bidding war for some of 21st Century Fox.</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AT&amp;T and Comcast are communications companies that are attempting to go vertical and control every layer of a media empire from underground cables to the creation of content. It all seems very last century, if not 19th century. Back then, Andrew Carnegie was determined to own coal mines and railroads as well as steel mills. The goal was control from top to bottom, closed access and economies of scale.</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So why would vertical integration make sense in media? AT&amp;T has said it plans to use “robust content” to drive “viewer engagement to new levels” and micro-target customers and advertisers through data analysis.</a:t>
            </a:r>
          </a:p>
          <a:p>
            <a:pPr marL="0" indent="0">
              <a:spcBef>
                <a:spcPct val="0"/>
              </a:spcBef>
              <a:buNone/>
              <a:defRPr/>
            </a:pPr>
            <a:endParaRPr lang="en-GB" altLang="en-US" sz="1000" dirty="0">
              <a:latin typeface="Arial" panose="020B0604020202020204" pitchFamily="34" charset="0"/>
              <a:cs typeface="Arial" panose="020B0604020202020204" pitchFamily="34" charset="0"/>
            </a:endParaRPr>
          </a:p>
          <a:p>
            <a:pPr marL="0" indent="0">
              <a:spcBef>
                <a:spcPct val="0"/>
              </a:spcBef>
              <a:buNone/>
              <a:defRPr/>
            </a:pPr>
            <a:r>
              <a:rPr lang="en-GB" altLang="en-US" sz="1000" dirty="0">
                <a:latin typeface="Arial" panose="020B0604020202020204" pitchFamily="34" charset="0"/>
                <a:cs typeface="Arial" panose="020B0604020202020204" pitchFamily="34" charset="0"/>
              </a:rPr>
              <a:t>AT&amp;T-Time Warner does have one final advantage: a massive 5G wireless and fibre network. Now that the US has stopped requiring “net neutrality”, at least for now, network providers could leverage their market power to charge out-of-network content streamers more, just as Andrew Carnegie charged higher prices to rival steel companies who wanted to use his railroad. Back to the 19th century indeed.</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Slaughter, A-M, (2018) Vertical media mergers are just so 19th century,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21</a:t>
            </a:r>
            <a:r>
              <a:rPr lang="en-GB" altLang="en-US" sz="800" baseline="30000" dirty="0">
                <a:latin typeface="Arial" panose="020B0604020202020204" pitchFamily="34" charset="0"/>
                <a:cs typeface="Arial" panose="020B0604020202020204" pitchFamily="34" charset="0"/>
              </a:rPr>
              <a:t>st</a:t>
            </a:r>
            <a:r>
              <a:rPr lang="en-GB" altLang="en-US" sz="800" dirty="0">
                <a:latin typeface="Arial" panose="020B0604020202020204" pitchFamily="34" charset="0"/>
                <a:cs typeface="Arial" panose="020B0604020202020204" pitchFamily="34" charset="0"/>
              </a:rPr>
              <a:t> June 2018</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3250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1549400" y="73025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70C0"/>
                </a:solidFill>
                <a:latin typeface="Arial" panose="020B0604020202020204" pitchFamily="34" charset="0"/>
                <a:cs typeface="Arial" panose="020B0604020202020204" pitchFamily="34" charset="0"/>
              </a:rPr>
              <a:t>M&amp;A Basics: Types of Mergers</a:t>
            </a:r>
          </a:p>
        </p:txBody>
      </p:sp>
      <p:sp>
        <p:nvSpPr>
          <p:cNvPr id="10243" name="Rectangle 3"/>
          <p:cNvSpPr txBox="1">
            <a:spLocks noChangeArrowheads="1"/>
          </p:cNvSpPr>
          <p:nvPr/>
        </p:nvSpPr>
        <p:spPr bwMode="auto">
          <a:xfrm>
            <a:off x="1631951" y="1133475"/>
            <a:ext cx="417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en-US" sz="1600" b="1" i="1">
                <a:latin typeface="Arial" panose="020B0604020202020204" pitchFamily="34" charset="0"/>
                <a:cs typeface="Arial" panose="020B0604020202020204" pitchFamily="34" charset="0"/>
              </a:rPr>
              <a:t>Conglomerate mergers</a:t>
            </a:r>
          </a:p>
          <a:p>
            <a:pPr lvl="1">
              <a:lnSpc>
                <a:spcPct val="90000"/>
              </a:lnSpc>
            </a:pPr>
            <a:r>
              <a:rPr lang="en-US" altLang="en-US" sz="1600">
                <a:latin typeface="Arial" panose="020B0604020202020204" pitchFamily="34" charset="0"/>
                <a:cs typeface="Arial" panose="020B0604020202020204" pitchFamily="34" charset="0"/>
              </a:rPr>
              <a:t>Firms in unrelated business activities </a:t>
            </a:r>
            <a:r>
              <a:rPr lang="en-US" altLang="en-US" sz="1600" b="1" i="1">
                <a:latin typeface="Arial" panose="020B0604020202020204" pitchFamily="34" charset="0"/>
                <a:cs typeface="Arial" panose="020B0604020202020204" pitchFamily="34" charset="0"/>
              </a:rPr>
              <a:t>(see sidebar)</a:t>
            </a:r>
          </a:p>
          <a:p>
            <a:pPr lvl="1">
              <a:lnSpc>
                <a:spcPct val="90000"/>
              </a:lnSpc>
            </a:pPr>
            <a:endParaRPr lang="en-US" altLang="en-US" sz="1600">
              <a:latin typeface="Arial" panose="020B0604020202020204" pitchFamily="34" charset="0"/>
              <a:cs typeface="Arial" panose="020B0604020202020204" pitchFamily="34" charset="0"/>
            </a:endParaRPr>
          </a:p>
          <a:p>
            <a:pPr>
              <a:lnSpc>
                <a:spcPct val="90000"/>
              </a:lnSpc>
            </a:pPr>
            <a:r>
              <a:rPr lang="en-US" altLang="en-US" sz="1600">
                <a:latin typeface="Arial" panose="020B0604020202020204" pitchFamily="34" charset="0"/>
                <a:cs typeface="Arial" panose="020B0604020202020204" pitchFamily="34" charset="0"/>
              </a:rPr>
              <a:t>Distinctions between </a:t>
            </a:r>
            <a:r>
              <a:rPr lang="en-US" altLang="en-US" sz="1600" b="1" i="1">
                <a:latin typeface="Arial" panose="020B0604020202020204" pitchFamily="34" charset="0"/>
                <a:cs typeface="Arial" panose="020B0604020202020204" pitchFamily="34" charset="0"/>
              </a:rPr>
              <a:t>conglomerate</a:t>
            </a:r>
            <a:r>
              <a:rPr lang="en-US" altLang="en-US" sz="1600">
                <a:latin typeface="Arial" panose="020B0604020202020204" pitchFamily="34" charset="0"/>
                <a:cs typeface="Arial" panose="020B0604020202020204" pitchFamily="34" charset="0"/>
              </a:rPr>
              <a:t> and </a:t>
            </a:r>
            <a:r>
              <a:rPr lang="en-US" altLang="en-US" sz="1600" b="1" i="1">
                <a:latin typeface="Arial" panose="020B0604020202020204" pitchFamily="34" charset="0"/>
                <a:cs typeface="Arial" panose="020B0604020202020204" pitchFamily="34" charset="0"/>
              </a:rPr>
              <a:t>non-conglomerate</a:t>
            </a:r>
            <a:r>
              <a:rPr lang="en-US" altLang="en-US" sz="1600">
                <a:latin typeface="Arial" panose="020B0604020202020204" pitchFamily="34" charset="0"/>
                <a:cs typeface="Arial" panose="020B0604020202020204" pitchFamily="34" charset="0"/>
              </a:rPr>
              <a:t> firms</a:t>
            </a:r>
          </a:p>
          <a:p>
            <a:pPr>
              <a:lnSpc>
                <a:spcPct val="90000"/>
              </a:lnSpc>
            </a:pPr>
            <a:endParaRPr lang="en-US" altLang="en-US" sz="1600">
              <a:latin typeface="Arial" panose="020B0604020202020204" pitchFamily="34" charset="0"/>
              <a:cs typeface="Arial" panose="020B0604020202020204" pitchFamily="34" charset="0"/>
            </a:endParaRPr>
          </a:p>
          <a:p>
            <a:pPr lvl="1">
              <a:lnSpc>
                <a:spcPct val="90000"/>
              </a:lnSpc>
            </a:pPr>
            <a:r>
              <a:rPr lang="en-US" altLang="en-US" sz="1600">
                <a:latin typeface="Arial" panose="020B0604020202020204" pitchFamily="34" charset="0"/>
                <a:cs typeface="Arial" panose="020B0604020202020204" pitchFamily="34" charset="0"/>
              </a:rPr>
              <a:t>Investment companies – diversify to reduce portfolio risk</a:t>
            </a:r>
          </a:p>
          <a:p>
            <a:pPr lvl="1">
              <a:lnSpc>
                <a:spcPct val="90000"/>
              </a:lnSpc>
            </a:pPr>
            <a:endParaRPr lang="en-US" altLang="en-US" sz="1600">
              <a:latin typeface="Arial" panose="020B0604020202020204" pitchFamily="34" charset="0"/>
              <a:cs typeface="Arial" panose="020B0604020202020204" pitchFamily="34" charset="0"/>
            </a:endParaRPr>
          </a:p>
          <a:p>
            <a:pPr lvl="1">
              <a:lnSpc>
                <a:spcPct val="90000"/>
              </a:lnSpc>
            </a:pPr>
            <a:r>
              <a:rPr lang="en-US" altLang="en-US" sz="1600">
                <a:latin typeface="Arial" panose="020B0604020202020204" pitchFamily="34" charset="0"/>
                <a:cs typeface="Arial" panose="020B0604020202020204" pitchFamily="34" charset="0"/>
              </a:rPr>
              <a:t>Financial diversified – provide funds and expertise on generic management functions of planning and control</a:t>
            </a:r>
          </a:p>
          <a:p>
            <a:pPr lvl="1">
              <a:lnSpc>
                <a:spcPct val="90000"/>
              </a:lnSpc>
            </a:pPr>
            <a:endParaRPr lang="en-US" altLang="en-US" sz="1600">
              <a:latin typeface="Arial" panose="020B0604020202020204" pitchFamily="34" charset="0"/>
              <a:cs typeface="Arial" panose="020B0604020202020204" pitchFamily="34" charset="0"/>
            </a:endParaRPr>
          </a:p>
          <a:p>
            <a:pPr lvl="1">
              <a:lnSpc>
                <a:spcPct val="90000"/>
              </a:lnSpc>
            </a:pPr>
            <a:r>
              <a:rPr lang="en-US" altLang="en-US" sz="1600">
                <a:latin typeface="Arial" panose="020B0604020202020204" pitchFamily="34" charset="0"/>
                <a:cs typeface="Arial" panose="020B0604020202020204" pitchFamily="34" charset="0"/>
              </a:rPr>
              <a:t>Concentric diversified – combine with firms in less related activities to broaden potential markets</a:t>
            </a:r>
          </a:p>
          <a:p>
            <a:pPr lvl="1"/>
            <a:endParaRPr lang="en-US" altLang="en-US" sz="1600">
              <a:latin typeface="Arial" panose="020B0604020202020204" pitchFamily="34" charset="0"/>
              <a:cs typeface="Arial" panose="020B0604020202020204" pitchFamily="34" charset="0"/>
            </a:endParaRPr>
          </a:p>
        </p:txBody>
      </p:sp>
      <p:sp>
        <p:nvSpPr>
          <p:cNvPr id="4" name="TextBox 1"/>
          <p:cNvSpPr txBox="1">
            <a:spLocks noChangeArrowheads="1"/>
          </p:cNvSpPr>
          <p:nvPr/>
        </p:nvSpPr>
        <p:spPr bwMode="auto">
          <a:xfrm>
            <a:off x="6096000" y="3613151"/>
            <a:ext cx="4464050" cy="2462213"/>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US hedge funds join chorus for change at Europe’s conglomerates</a:t>
            </a: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lgn="just">
              <a:spcBef>
                <a:spcPct val="0"/>
              </a:spcBef>
              <a:buNone/>
              <a:defRPr/>
            </a:pPr>
            <a:r>
              <a:rPr lang="en-GB" altLang="en-US" sz="1000" dirty="0">
                <a:latin typeface="Arial" panose="020B0604020202020204" pitchFamily="34" charset="0"/>
                <a:cs typeface="Arial" panose="020B0604020202020204" pitchFamily="34" charset="0"/>
              </a:rPr>
              <a:t>Sprawling entities comprised of eclectic and often unrelated businesses have been going out of fashion for more than two decades. Among those in the crosshairs are the Swiss engineering group ABB, which makes electricity transmission equipment to factory robots, its compatriot confectionery maker Nestlé, and German steel-to-submarines manufacturer ThyssenKrupp. Carmakers Daimler and VW have, meanwhile, faced calls to split off their trucks divisions, while Fiat-Chrysler is in the process of spinning off its components arm into a separate listed entity.</a:t>
            </a:r>
            <a:endParaRPr lang="en-GB" altLang="en-US" sz="1000" b="1" dirty="0">
              <a:latin typeface="Arial" panose="020B0604020202020204" pitchFamily="34" charset="0"/>
              <a:cs typeface="Arial" panose="020B0604020202020204" pitchFamily="34" charset="0"/>
            </a:endParaRP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Pooler, M. and McGee P. (2018) US hedge funds join chorus for change at Europe’s conglomerates,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21</a:t>
            </a:r>
            <a:r>
              <a:rPr lang="en-GB" altLang="en-US" sz="800" baseline="30000" dirty="0">
                <a:latin typeface="Arial" panose="020B0604020202020204" pitchFamily="34" charset="0"/>
                <a:cs typeface="Arial" panose="020B0604020202020204" pitchFamily="34" charset="0"/>
              </a:rPr>
              <a:t>st</a:t>
            </a:r>
            <a:r>
              <a:rPr lang="en-GB" altLang="en-US" sz="800" dirty="0">
                <a:latin typeface="Arial" panose="020B0604020202020204" pitchFamily="34" charset="0"/>
                <a:cs typeface="Arial" panose="020B0604020202020204" pitchFamily="34" charset="0"/>
              </a:rPr>
              <a:t> August 2018</a:t>
            </a:r>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l="54726" t="21021" r="22595" b="33202"/>
          <a:stretch>
            <a:fillRect/>
          </a:stretch>
        </p:blipFill>
        <p:spPr bwMode="auto">
          <a:xfrm>
            <a:off x="6096001" y="908050"/>
            <a:ext cx="43291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5036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1631950"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70C0"/>
                </a:solidFill>
                <a:latin typeface="Arial" panose="020B0604020202020204" pitchFamily="34" charset="0"/>
                <a:cs typeface="Arial" panose="020B0604020202020204" pitchFamily="34" charset="0"/>
              </a:rPr>
              <a:t>M&amp;A Basics: Change Forces Driving Mergers</a:t>
            </a:r>
          </a:p>
        </p:txBody>
      </p:sp>
      <p:sp>
        <p:nvSpPr>
          <p:cNvPr id="11267" name="Rectangle 4"/>
          <p:cNvSpPr txBox="1">
            <a:spLocks noChangeArrowheads="1"/>
          </p:cNvSpPr>
          <p:nvPr/>
        </p:nvSpPr>
        <p:spPr bwMode="auto">
          <a:xfrm>
            <a:off x="1847851" y="1390651"/>
            <a:ext cx="3960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Technological change </a:t>
            </a:r>
            <a:r>
              <a:rPr lang="en-US" altLang="en-US" sz="2000" b="1">
                <a:latin typeface="Arial" panose="020B0604020202020204" pitchFamily="34" charset="0"/>
                <a:cs typeface="Arial" panose="020B0604020202020204" pitchFamily="34" charset="0"/>
              </a:rPr>
              <a:t>(see sidebar)</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Efficiency of operations </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Globalization and freer trade</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Changes in industry organization</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New industries</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Deregulation and regulation</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Favorable economic and financial conditions</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Negative trends in industries and economies</a:t>
            </a:r>
          </a:p>
          <a:p>
            <a:pPr>
              <a:buFont typeface="Wingdings" panose="05000000000000000000" pitchFamily="2" charset="2"/>
              <a:buAutoNum type="arabicPeriod"/>
            </a:pPr>
            <a:r>
              <a:rPr lang="en-US" altLang="en-US" sz="2000">
                <a:latin typeface="Arial" panose="020B0604020202020204" pitchFamily="34" charset="0"/>
                <a:cs typeface="Arial" panose="020B0604020202020204" pitchFamily="34" charset="0"/>
              </a:rPr>
              <a:t>High valuation of equities</a:t>
            </a:r>
          </a:p>
        </p:txBody>
      </p:sp>
      <p:sp>
        <p:nvSpPr>
          <p:cNvPr id="5" name="TextBox 1"/>
          <p:cNvSpPr txBox="1">
            <a:spLocks noChangeArrowheads="1"/>
          </p:cNvSpPr>
          <p:nvPr/>
        </p:nvSpPr>
        <p:spPr bwMode="auto">
          <a:xfrm>
            <a:off x="5881688" y="1268413"/>
            <a:ext cx="4678362" cy="3848100"/>
          </a:xfrm>
          <a:prstGeom prst="rect">
            <a:avLst/>
          </a:prstGeom>
          <a:solidFill>
            <a:schemeClr val="accent2">
              <a:lumMod val="40000"/>
              <a:lumOff val="60000"/>
              <a:alpha val="50000"/>
            </a:schemeClr>
          </a:solid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GB" altLang="en-US" sz="1000" b="1" dirty="0">
                <a:latin typeface="Arial" panose="020B0604020202020204" pitchFamily="34" charset="0"/>
                <a:cs typeface="Arial" panose="020B0604020202020204" pitchFamily="34" charset="0"/>
              </a:rPr>
              <a:t>FT.com: Japan’s Shiseido touches up its M&amp;A strategy</a:t>
            </a:r>
          </a:p>
          <a:p>
            <a:pPr marL="0" indent="0" algn="just">
              <a:spcBef>
                <a:spcPct val="0"/>
              </a:spcBef>
              <a:buNone/>
              <a:defRPr/>
            </a:pP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Having spent decades selling their products at department stores and specialised shops, companies from Estée Lauder and L’Oréal to Shiseido are turning to start-ups to enable cosmetics to become connected and customised. </a:t>
            </a:r>
          </a:p>
          <a:p>
            <a:pPr marL="0" indent="0" algn="just">
              <a:spcBef>
                <a:spcPct val="0"/>
              </a:spcBef>
              <a:buNone/>
              <a:defRPr/>
            </a:pPr>
            <a:endParaRPr lang="en-GB" sz="1000" dirty="0">
              <a:latin typeface="Arial" panose="020B0604020202020204" pitchFamily="34" charset="0"/>
              <a:cs typeface="Arial" panose="020B0604020202020204" pitchFamily="34" charset="0"/>
            </a:endParaRPr>
          </a:p>
          <a:p>
            <a:pPr marL="0" indent="0" algn="just">
              <a:spcBef>
                <a:spcPct val="0"/>
              </a:spcBef>
              <a:buNone/>
              <a:defRPr/>
            </a:pPr>
            <a:r>
              <a:rPr lang="en-GB" sz="1000" dirty="0">
                <a:latin typeface="Arial" panose="020B0604020202020204" pitchFamily="34" charset="0"/>
                <a:cs typeface="Arial" panose="020B0604020202020204" pitchFamily="34" charset="0"/>
              </a:rPr>
              <a:t>Beauty companies are increasingly using artificial intelligence and smartphone apps to provide personalised skincare, to stand out from their rivals. </a:t>
            </a:r>
          </a:p>
          <a:p>
            <a:pPr marL="0" indent="0" algn="just">
              <a:spcBef>
                <a:spcPct val="0"/>
              </a:spcBef>
              <a:buNone/>
              <a:defRPr/>
            </a:pPr>
            <a:endParaRPr lang="en-GB" sz="1000" dirty="0">
              <a:latin typeface="Arial" panose="020B0604020202020204" pitchFamily="34" charset="0"/>
              <a:cs typeface="Arial" panose="020B0604020202020204" pitchFamily="34" charset="0"/>
            </a:endParaRPr>
          </a:p>
          <a:p>
            <a:pPr marL="0" indent="0" algn="just">
              <a:spcBef>
                <a:spcPct val="0"/>
              </a:spcBef>
              <a:buNone/>
              <a:defRPr/>
            </a:pPr>
            <a:r>
              <a:rPr lang="en-GB" sz="1000" dirty="0">
                <a:latin typeface="Arial" panose="020B0604020202020204" pitchFamily="34" charset="0"/>
                <a:cs typeface="Arial" panose="020B0604020202020204" pitchFamily="34" charset="0"/>
              </a:rPr>
              <a:t>The Japanese company has purchased three start-ups in the US in the past two years — </a:t>
            </a:r>
            <a:r>
              <a:rPr lang="en-GB" sz="1000" dirty="0" err="1">
                <a:latin typeface="Arial" panose="020B0604020202020204" pitchFamily="34" charset="0"/>
                <a:cs typeface="Arial" panose="020B0604020202020204" pitchFamily="34" charset="0"/>
              </a:rPr>
              <a:t>MatchCo</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Giaran</a:t>
            </a:r>
            <a:r>
              <a:rPr lang="en-GB" sz="1000" dirty="0">
                <a:latin typeface="Arial" panose="020B0604020202020204" pitchFamily="34" charset="0"/>
                <a:cs typeface="Arial" panose="020B0604020202020204" pitchFamily="34" charset="0"/>
              </a:rPr>
              <a:t> and </a:t>
            </a:r>
            <a:r>
              <a:rPr lang="en-GB" sz="1000" dirty="0" err="1">
                <a:latin typeface="Arial" panose="020B0604020202020204" pitchFamily="34" charset="0"/>
                <a:cs typeface="Arial" panose="020B0604020202020204" pitchFamily="34" charset="0"/>
              </a:rPr>
              <a:t>Olivo</a:t>
            </a:r>
            <a:r>
              <a:rPr lang="en-GB" sz="1000" dirty="0">
                <a:latin typeface="Arial" panose="020B0604020202020204" pitchFamily="34" charset="0"/>
                <a:cs typeface="Arial" panose="020B0604020202020204" pitchFamily="34" charset="0"/>
              </a:rPr>
              <a:t> Laboratories — for undisclosed sums to acquire technologies in artificial skin, customised make-up and artificial intelligence. </a:t>
            </a:r>
          </a:p>
          <a:p>
            <a:pPr marL="0" indent="0" algn="just">
              <a:spcBef>
                <a:spcPct val="0"/>
              </a:spcBef>
              <a:buNone/>
              <a:defRPr/>
            </a:pPr>
            <a:endParaRPr lang="en-GB" sz="1000" dirty="0">
              <a:latin typeface="Arial" panose="020B0604020202020204" pitchFamily="34" charset="0"/>
              <a:cs typeface="Arial" panose="020B0604020202020204" pitchFamily="34" charset="0"/>
            </a:endParaRPr>
          </a:p>
          <a:p>
            <a:pPr marL="0" indent="0" algn="just">
              <a:spcBef>
                <a:spcPct val="0"/>
              </a:spcBef>
              <a:buNone/>
              <a:defRPr/>
            </a:pPr>
            <a:r>
              <a:rPr lang="en-GB" sz="1000" dirty="0">
                <a:latin typeface="Arial" panose="020B0604020202020204" pitchFamily="34" charset="0"/>
                <a:cs typeface="Arial" panose="020B0604020202020204" pitchFamily="34" charset="0"/>
              </a:rPr>
              <a:t>In March, French cosmetics giant L’Oréal bought </a:t>
            </a:r>
            <a:r>
              <a:rPr lang="en-GB" sz="1000" dirty="0" err="1">
                <a:latin typeface="Arial" panose="020B0604020202020204" pitchFamily="34" charset="0"/>
                <a:cs typeface="Arial" panose="020B0604020202020204" pitchFamily="34" charset="0"/>
              </a:rPr>
              <a:t>ModiFace</a:t>
            </a:r>
            <a:r>
              <a:rPr lang="en-GB" sz="1000" dirty="0">
                <a:latin typeface="Arial" panose="020B0604020202020204" pitchFamily="34" charset="0"/>
                <a:cs typeface="Arial" panose="020B0604020202020204" pitchFamily="34" charset="0"/>
              </a:rPr>
              <a:t>, a Canadian beauty tech company focused on augmented reality and AI. </a:t>
            </a:r>
          </a:p>
          <a:p>
            <a:pPr marL="0" indent="0" algn="just">
              <a:spcBef>
                <a:spcPct val="0"/>
              </a:spcBef>
              <a:buNone/>
              <a:defRPr/>
            </a:pPr>
            <a:endParaRPr lang="en-GB" sz="1000" dirty="0">
              <a:latin typeface="Arial" panose="020B0604020202020204" pitchFamily="34" charset="0"/>
              <a:cs typeface="Arial" panose="020B0604020202020204" pitchFamily="34" charset="0"/>
            </a:endParaRPr>
          </a:p>
          <a:p>
            <a:pPr marL="0" indent="0" algn="just">
              <a:spcBef>
                <a:spcPct val="0"/>
              </a:spcBef>
              <a:buNone/>
              <a:defRPr/>
            </a:pPr>
            <a:r>
              <a:rPr lang="en-GB" sz="1000" dirty="0">
                <a:latin typeface="Arial" panose="020B0604020202020204" pitchFamily="34" charset="0"/>
                <a:cs typeface="Arial" panose="020B0604020202020204" pitchFamily="34" charset="0"/>
              </a:rPr>
              <a:t>“If we keep on doing things in the traditional way, our business will face decline,” Yoichi </a:t>
            </a:r>
            <a:r>
              <a:rPr lang="en-GB" sz="1000" dirty="0" err="1">
                <a:latin typeface="Arial" panose="020B0604020202020204" pitchFamily="34" charset="0"/>
                <a:cs typeface="Arial" panose="020B0604020202020204" pitchFamily="34" charset="0"/>
              </a:rPr>
              <a:t>Shimatani</a:t>
            </a:r>
            <a:r>
              <a:rPr lang="en-GB" sz="1000" dirty="0">
                <a:latin typeface="Arial" panose="020B0604020202020204" pitchFamily="34" charset="0"/>
                <a:cs typeface="Arial" panose="020B0604020202020204" pitchFamily="34" charset="0"/>
              </a:rPr>
              <a:t>, Shiseido’s chief research and development officer, said in an interview. </a:t>
            </a:r>
            <a:r>
              <a:rPr lang="en-GB" sz="1000" b="1" dirty="0">
                <a:latin typeface="Arial" panose="020B0604020202020204" pitchFamily="34" charset="0"/>
                <a:cs typeface="Arial" panose="020B0604020202020204" pitchFamily="34" charset="0"/>
              </a:rPr>
              <a:t>“Customers now want personalised beauty.”</a:t>
            </a:r>
            <a:endParaRPr lang="en-GB" altLang="en-US" sz="1000" b="1" dirty="0">
              <a:latin typeface="Arial" panose="020B0604020202020204" pitchFamily="34" charset="0"/>
              <a:cs typeface="Arial" panose="020B0604020202020204" pitchFamily="34" charset="0"/>
            </a:endParaRPr>
          </a:p>
          <a:p>
            <a:pPr marL="0" indent="0">
              <a:spcBef>
                <a:spcPct val="0"/>
              </a:spcBef>
              <a:buNone/>
              <a:defRPr/>
            </a:pPr>
            <a:endParaRPr lang="en-GB" altLang="en-US" sz="1000" b="1" dirty="0">
              <a:latin typeface="Arial" panose="020B0604020202020204" pitchFamily="34" charset="0"/>
              <a:cs typeface="Arial" panose="020B0604020202020204" pitchFamily="34" charset="0"/>
            </a:endParaRPr>
          </a:p>
          <a:p>
            <a:pPr marL="0" indent="0">
              <a:spcBef>
                <a:spcPct val="0"/>
              </a:spcBef>
              <a:buNone/>
              <a:defRPr/>
            </a:pPr>
            <a:r>
              <a:rPr lang="en-GB" altLang="en-US" sz="1000" b="1" dirty="0">
                <a:latin typeface="Arial" panose="020B0604020202020204" pitchFamily="34" charset="0"/>
                <a:cs typeface="Arial" panose="020B0604020202020204" pitchFamily="34" charset="0"/>
              </a:rPr>
              <a:t>Further Reading:</a:t>
            </a:r>
          </a:p>
          <a:p>
            <a:pPr marL="0" indent="0">
              <a:spcBef>
                <a:spcPct val="0"/>
              </a:spcBef>
              <a:buNone/>
              <a:defRPr/>
            </a:pPr>
            <a:endParaRPr lang="en-GB" altLang="en-US" sz="800" dirty="0">
              <a:latin typeface="Arial" panose="020B0604020202020204" pitchFamily="34" charset="0"/>
              <a:cs typeface="Arial" panose="020B0604020202020204" pitchFamily="34" charset="0"/>
            </a:endParaRPr>
          </a:p>
          <a:p>
            <a:pPr marL="0" indent="0">
              <a:spcBef>
                <a:spcPct val="0"/>
              </a:spcBef>
              <a:buNone/>
              <a:defRPr/>
            </a:pPr>
            <a:r>
              <a:rPr lang="en-GB" altLang="en-US" sz="800" dirty="0">
                <a:latin typeface="Arial" panose="020B0604020202020204" pitchFamily="34" charset="0"/>
                <a:cs typeface="Arial" panose="020B0604020202020204" pitchFamily="34" charset="0"/>
              </a:rPr>
              <a:t>Pooler, M. and McGee P. (2018) US hedge funds join chorus for change at Europe’s conglomerates, </a:t>
            </a:r>
            <a:r>
              <a:rPr lang="en-GB" altLang="en-US" sz="800" b="1" dirty="0">
                <a:latin typeface="Arial" panose="020B0604020202020204" pitchFamily="34" charset="0"/>
                <a:cs typeface="Arial" panose="020B0604020202020204" pitchFamily="34" charset="0"/>
              </a:rPr>
              <a:t>Financial Times</a:t>
            </a:r>
            <a:r>
              <a:rPr lang="en-GB" altLang="en-US" sz="800" dirty="0">
                <a:latin typeface="Arial" panose="020B0604020202020204" pitchFamily="34" charset="0"/>
                <a:cs typeface="Arial" panose="020B0604020202020204" pitchFamily="34" charset="0"/>
              </a:rPr>
              <a:t>, 21</a:t>
            </a:r>
            <a:r>
              <a:rPr lang="en-GB" altLang="en-US" sz="800" baseline="30000" dirty="0">
                <a:latin typeface="Arial" panose="020B0604020202020204" pitchFamily="34" charset="0"/>
                <a:cs typeface="Arial" panose="020B0604020202020204" pitchFamily="34" charset="0"/>
              </a:rPr>
              <a:t>st</a:t>
            </a:r>
            <a:r>
              <a:rPr lang="en-GB" altLang="en-US" sz="800" dirty="0">
                <a:latin typeface="Arial" panose="020B0604020202020204" pitchFamily="34" charset="0"/>
                <a:cs typeface="Arial" panose="020B0604020202020204" pitchFamily="34" charset="0"/>
              </a:rPr>
              <a:t> August 2018</a:t>
            </a:r>
          </a:p>
        </p:txBody>
      </p:sp>
      <p:pic>
        <p:nvPicPr>
          <p:cNvPr id="11269" name="Picture 2"/>
          <p:cNvPicPr>
            <a:picLocks noChangeAspect="1"/>
          </p:cNvPicPr>
          <p:nvPr/>
        </p:nvPicPr>
        <p:blipFill>
          <a:blip r:embed="rId2">
            <a:extLst>
              <a:ext uri="{28A0092B-C50C-407E-A947-70E740481C1C}">
                <a14:useLocalDpi xmlns:a14="http://schemas.microsoft.com/office/drawing/2010/main" val="0"/>
              </a:ext>
            </a:extLst>
          </a:blip>
          <a:srcRect l="22977" t="2147" r="-298" b="65649"/>
          <a:stretch>
            <a:fillRect/>
          </a:stretch>
        </p:blipFill>
        <p:spPr bwMode="auto">
          <a:xfrm>
            <a:off x="5953126" y="5229226"/>
            <a:ext cx="4606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666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709738" y="925513"/>
            <a:ext cx="4241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1800" b="1" dirty="0">
                <a:solidFill>
                  <a:srgbClr val="0070C0"/>
                </a:solidFill>
                <a:latin typeface="Arial" charset="0"/>
              </a:rPr>
              <a:t>What academic research tells us about M&amp;A:</a:t>
            </a:r>
          </a:p>
          <a:p>
            <a:pPr eaLnBrk="1" hangingPunct="1">
              <a:spcBef>
                <a:spcPct val="0"/>
              </a:spcBef>
              <a:buFontTx/>
              <a:buNone/>
              <a:defRPr/>
            </a:pPr>
            <a:endParaRPr lang="en-GB" altLang="en-US" sz="1800" b="1" dirty="0">
              <a:latin typeface="Arial" charset="0"/>
            </a:endParaRPr>
          </a:p>
          <a:p>
            <a:pPr eaLnBrk="1" hangingPunct="1">
              <a:spcBef>
                <a:spcPct val="0"/>
              </a:spcBef>
              <a:buFontTx/>
              <a:buNone/>
              <a:defRPr/>
            </a:pPr>
            <a:r>
              <a:rPr lang="en-GB" altLang="en-US" sz="1600" b="1" dirty="0">
                <a:latin typeface="Arial" charset="0"/>
              </a:rPr>
              <a:t>Key Paper</a:t>
            </a:r>
          </a:p>
          <a:p>
            <a:pPr eaLnBrk="1" hangingPunct="1">
              <a:spcBef>
                <a:spcPct val="0"/>
              </a:spcBef>
              <a:buFontTx/>
              <a:buNone/>
              <a:defRPr/>
            </a:pPr>
            <a:endParaRPr lang="en-GB" altLang="en-US" sz="1600" b="1" dirty="0">
              <a:latin typeface="Arial" charset="0"/>
            </a:endParaRPr>
          </a:p>
          <a:p>
            <a:pPr eaLnBrk="1" hangingPunct="1">
              <a:spcBef>
                <a:spcPct val="0"/>
              </a:spcBef>
              <a:buFont typeface="Arial" charset="0"/>
              <a:buNone/>
              <a:defRPr/>
            </a:pPr>
            <a:r>
              <a:rPr lang="en-GB" sz="1600" dirty="0" err="1">
                <a:latin typeface="Arial" panose="020B0604020202020204" pitchFamily="34" charset="0"/>
                <a:cs typeface="Arial" panose="020B0604020202020204" pitchFamily="34" charset="0"/>
              </a:rPr>
              <a:t>Haleblian</a:t>
            </a:r>
            <a:r>
              <a:rPr lang="en-GB" sz="1600" dirty="0">
                <a:latin typeface="Arial" panose="020B0604020202020204" pitchFamily="34" charset="0"/>
                <a:cs typeface="Arial" panose="020B0604020202020204" pitchFamily="34" charset="0"/>
              </a:rPr>
              <a:t>, J., Devers, C. E., McNamara, G., Carpenter, M. A., &amp; Davison, R. B. (2009). Taking stock of what we know about mergers and acquisitions: A review and research agenda. </a:t>
            </a:r>
            <a:r>
              <a:rPr lang="en-GB" sz="1600" i="1" dirty="0">
                <a:latin typeface="Arial" panose="020B0604020202020204" pitchFamily="34" charset="0"/>
                <a:cs typeface="Arial" panose="020B0604020202020204" pitchFamily="34" charset="0"/>
              </a:rPr>
              <a:t>Journal of Management</a:t>
            </a:r>
            <a:r>
              <a:rPr lang="en-GB" sz="1600" dirty="0">
                <a:latin typeface="Arial" panose="020B0604020202020204" pitchFamily="34" charset="0"/>
                <a:cs typeface="Arial" panose="020B0604020202020204" pitchFamily="34" charset="0"/>
              </a:rPr>
              <a:t>.</a:t>
            </a:r>
          </a:p>
          <a:p>
            <a:pPr eaLnBrk="1" hangingPunct="1">
              <a:spcBef>
                <a:spcPct val="0"/>
              </a:spcBef>
              <a:buFont typeface="Arial" charset="0"/>
              <a:buNone/>
              <a:defRPr/>
            </a:pPr>
            <a:endParaRPr lang="en-GB" sz="1600" dirty="0">
              <a:latin typeface="Arial" panose="020B0604020202020204" pitchFamily="34" charset="0"/>
              <a:cs typeface="Arial" panose="020B0604020202020204" pitchFamily="34" charset="0"/>
            </a:endParaRPr>
          </a:p>
          <a:p>
            <a:pPr eaLnBrk="1" hangingPunct="1">
              <a:spcBef>
                <a:spcPct val="0"/>
              </a:spcBef>
              <a:buFont typeface="Arial" charset="0"/>
              <a:buNone/>
              <a:defRPr/>
            </a:pPr>
            <a:r>
              <a:rPr lang="en-GB" sz="1600" dirty="0">
                <a:latin typeface="Arial" panose="020B0604020202020204" pitchFamily="34" charset="0"/>
                <a:cs typeface="Arial" panose="020B0604020202020204" pitchFamily="34" charset="0"/>
              </a:rPr>
              <a:t>Three key research areas:</a:t>
            </a:r>
          </a:p>
          <a:p>
            <a:pPr eaLnBrk="1" hangingPunct="1">
              <a:spcBef>
                <a:spcPct val="0"/>
              </a:spcBef>
              <a:buFont typeface="Arial" charset="0"/>
              <a:buNone/>
              <a:defRPr/>
            </a:pPr>
            <a:endParaRPr lang="en-GB" sz="1600" dirty="0">
              <a:latin typeface="Arial" panose="020B0604020202020204" pitchFamily="34" charset="0"/>
              <a:cs typeface="Arial" panose="020B0604020202020204" pitchFamily="34" charset="0"/>
            </a:endParaRPr>
          </a:p>
          <a:p>
            <a:pPr marL="285750" indent="-285750" eaLnBrk="1" hangingPunct="1">
              <a:spcBef>
                <a:spcPct val="0"/>
              </a:spcBef>
              <a:defRPr/>
            </a:pPr>
            <a:r>
              <a:rPr lang="en-GB" sz="1600" dirty="0">
                <a:latin typeface="Arial" panose="020B0604020202020204" pitchFamily="34" charset="0"/>
                <a:cs typeface="Arial" panose="020B0604020202020204" pitchFamily="34" charset="0"/>
              </a:rPr>
              <a:t>Antecedents (what motives?)</a:t>
            </a:r>
          </a:p>
          <a:p>
            <a:pPr marL="285750" indent="-285750" eaLnBrk="1" hangingPunct="1">
              <a:spcBef>
                <a:spcPct val="0"/>
              </a:spcBef>
              <a:defRPr/>
            </a:pPr>
            <a:r>
              <a:rPr lang="en-GB" sz="1600" dirty="0">
                <a:latin typeface="Arial" panose="020B0604020202020204" pitchFamily="34" charset="0"/>
                <a:cs typeface="Arial" panose="020B0604020202020204" pitchFamily="34" charset="0"/>
              </a:rPr>
              <a:t>Moderators (how is it done?)</a:t>
            </a:r>
          </a:p>
          <a:p>
            <a:pPr marL="285750" indent="-285750" eaLnBrk="1" hangingPunct="1">
              <a:spcBef>
                <a:spcPct val="0"/>
              </a:spcBef>
              <a:defRPr/>
            </a:pPr>
            <a:r>
              <a:rPr lang="en-GB" sz="1600" dirty="0">
                <a:latin typeface="Arial" panose="020B0604020202020204" pitchFamily="34" charset="0"/>
                <a:cs typeface="Arial" panose="020B0604020202020204" pitchFamily="34" charset="0"/>
              </a:rPr>
              <a:t>Outcomes (what happened?)</a:t>
            </a:r>
          </a:p>
          <a:p>
            <a:pPr eaLnBrk="1" hangingPunct="1">
              <a:spcBef>
                <a:spcPct val="0"/>
              </a:spcBef>
              <a:buFontTx/>
              <a:buNone/>
              <a:defRPr/>
            </a:pPr>
            <a:endParaRPr lang="en-GB" altLang="en-US" sz="1800" b="1" dirty="0">
              <a:latin typeface="Arial" panose="020B0604020202020204" pitchFamily="34" charset="0"/>
              <a:cs typeface="Arial" panose="020B0604020202020204" pitchFamily="34" charset="0"/>
            </a:endParaRP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l="61948" t="17569" r="12325" b="11465"/>
          <a:stretch>
            <a:fillRect/>
          </a:stretch>
        </p:blipFill>
        <p:spPr bwMode="auto">
          <a:xfrm>
            <a:off x="6456364" y="836614"/>
            <a:ext cx="4086225"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3974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424113" y="836613"/>
            <a:ext cx="756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solidFill>
                  <a:srgbClr val="0070C0"/>
                </a:solidFill>
                <a:latin typeface="Arial" panose="020B0604020202020204" pitchFamily="34" charset="0"/>
                <a:cs typeface="Arial" panose="020B0604020202020204" pitchFamily="34" charset="0"/>
              </a:rPr>
              <a:t>Antecedents: </a:t>
            </a:r>
            <a:r>
              <a:rPr lang="en-US" altLang="en-US" b="1">
                <a:solidFill>
                  <a:srgbClr val="0070C0"/>
                </a:solidFill>
                <a:latin typeface="Arial" panose="020B0604020202020204" pitchFamily="34" charset="0"/>
              </a:rPr>
              <a:t>Merger motives</a:t>
            </a:r>
          </a:p>
        </p:txBody>
      </p:sp>
      <p:pic>
        <p:nvPicPr>
          <p:cNvPr id="13315" name="Picture 9" descr="exhibit-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557339"/>
            <a:ext cx="77771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01297798"/>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PowerPoint Template Arial v4. 23.11.18" id="{0BBC05B2-3AE7-4272-9492-D3FCB7778E8F}" vid="{17AF9251-26FA-4F03-882A-598B14E4F38B}"/>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PowerPoint Template Arial v4. 23.11.18" id="{0BBC05B2-3AE7-4272-9492-D3FCB7778E8F}" vid="{E30F8E60-D38A-4E42-A62B-5A9C61C5B48C}"/>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PowerPoint Template Arial v4. 23.11.18" id="{0BBC05B2-3AE7-4272-9492-D3FCB7778E8F}" vid="{8918ECFF-483E-488A-97F5-8C7209817875}"/>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PowerPoint Template Arial v4. 23.11.18" id="{0BBC05B2-3AE7-4272-9492-D3FCB7778E8F}" vid="{E42F103D-3075-4A98-ADB3-23A830D49FB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66FB798EACC4499008EDBA5BC4AD96" ma:contentTypeVersion="0" ma:contentTypeDescription="Create a new document." ma:contentTypeScope="" ma:versionID="0db874b9df5189bbcd1ad599c8538f7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6660234C-4F85-4221-AED3-058F3A3AA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D5DB007-3F72-46CD-9C65-144C36337EF5}">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NU PowerPoint Template Arial v4. 23.11.18</Template>
  <TotalTime>52</TotalTime>
  <Words>5885</Words>
  <Application>Microsoft Office PowerPoint</Application>
  <PresentationFormat>Widescreen</PresentationFormat>
  <Paragraphs>488</Paragraphs>
  <Slides>49</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49</vt:i4>
      </vt:variant>
    </vt:vector>
  </HeadingPairs>
  <TitlesOfParts>
    <vt:vector size="58" baseType="lpstr">
      <vt:lpstr>Arial</vt:lpstr>
      <vt:lpstr>Azo Sans</vt:lpstr>
      <vt:lpstr>Azo Sans Thin</vt:lpstr>
      <vt:lpstr>Calibri</vt:lpstr>
      <vt:lpstr>Wingdings</vt:lpstr>
      <vt:lpstr>White Title Slide</vt:lpstr>
      <vt:lpstr>Black Title Slide</vt:lpstr>
      <vt:lpstr>White Content Slide</vt:lpstr>
      <vt:lpstr>Black Content Slide</vt:lpstr>
      <vt:lpstr>Mergers and Acquisitions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Appraisal, Risk and Value Management AF6021 Lecture 01A</dc:title>
  <dc:creator>Julie Dick</dc:creator>
  <cp:lastModifiedBy>Roman Stepanov</cp:lastModifiedBy>
  <cp:revision>18</cp:revision>
  <dcterms:created xsi:type="dcterms:W3CDTF">2020-06-09T13:59:17Z</dcterms:created>
  <dcterms:modified xsi:type="dcterms:W3CDTF">2022-03-03T06:32:25Z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0x0101008266FB798EACC4499008EDBA5BC4AD96</vt:lpwstr>
  </property>
</Properties>
</file>