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97" r:id="rId2"/>
    <p:sldId id="539" r:id="rId3"/>
    <p:sldId id="535" r:id="rId4"/>
    <p:sldId id="536" r:id="rId5"/>
    <p:sldId id="423" r:id="rId6"/>
    <p:sldId id="434" r:id="rId7"/>
    <p:sldId id="435" r:id="rId8"/>
    <p:sldId id="436" r:id="rId9"/>
    <p:sldId id="516" r:id="rId10"/>
    <p:sldId id="438" r:id="rId11"/>
    <p:sldId id="439" r:id="rId12"/>
    <p:sldId id="440" r:id="rId13"/>
    <p:sldId id="441" r:id="rId14"/>
    <p:sldId id="451" r:id="rId15"/>
    <p:sldId id="452" r:id="rId16"/>
    <p:sldId id="453" r:id="rId17"/>
    <p:sldId id="455" r:id="rId18"/>
    <p:sldId id="456" r:id="rId19"/>
    <p:sldId id="457" r:id="rId20"/>
    <p:sldId id="459" r:id="rId21"/>
    <p:sldId id="460" r:id="rId22"/>
    <p:sldId id="461" r:id="rId23"/>
    <p:sldId id="466" r:id="rId24"/>
    <p:sldId id="530" r:id="rId25"/>
    <p:sldId id="531" r:id="rId26"/>
    <p:sldId id="532" r:id="rId27"/>
    <p:sldId id="533" r:id="rId28"/>
    <p:sldId id="534" r:id="rId29"/>
    <p:sldId id="469" r:id="rId30"/>
    <p:sldId id="470" r:id="rId31"/>
    <p:sldId id="471" r:id="rId32"/>
    <p:sldId id="472" r:id="rId33"/>
    <p:sldId id="473" r:id="rId34"/>
    <p:sldId id="474" r:id="rId35"/>
    <p:sldId id="491" r:id="rId36"/>
    <p:sldId id="513" r:id="rId37"/>
    <p:sldId id="517" r:id="rId38"/>
    <p:sldId id="518" r:id="rId39"/>
    <p:sldId id="537" r:id="rId40"/>
    <p:sldId id="538" r:id="rId41"/>
    <p:sldId id="540"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568" autoAdjust="0"/>
    <p:restoredTop sz="96408" autoAdjust="0"/>
  </p:normalViewPr>
  <p:slideViewPr>
    <p:cSldViewPr>
      <p:cViewPr varScale="1">
        <p:scale>
          <a:sx n="125" d="100"/>
          <a:sy n="125" d="100"/>
        </p:scale>
        <p:origin x="792" y="108"/>
      </p:cViewPr>
      <p:guideLst>
        <p:guide orient="horz" pos="2160"/>
        <p:guide pos="2880"/>
      </p:guideLst>
    </p:cSldViewPr>
  </p:slideViewPr>
  <p:outlineViewPr>
    <p:cViewPr>
      <p:scale>
        <a:sx n="33" d="100"/>
        <a:sy n="33" d="100"/>
      </p:scale>
      <p:origin x="0" y="-7525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D8D874E-E9D5-433B-A149-BDF6BFDD40A8}" type="datetimeFigureOut">
              <a:rPr lang="en-US" smtClean="0"/>
              <a:t>2/14/2022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051F04-9E25-42C3-8BC5-EC2E8469D95E}" type="datetimeFigureOut">
              <a:rPr lang="en-US" smtClean="0"/>
              <a:t>2/14/2022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IN" dirty="0"/>
              <a:t>If this PowerPoint presentation contains mathematical equations, you may need to check that your computer has the following installed:</a:t>
            </a:r>
          </a:p>
          <a:p>
            <a:pPr defTabSz="931774">
              <a:defRPr/>
            </a:pPr>
            <a:r>
              <a:rPr lang="en-IN" dirty="0"/>
              <a:t>1) MathType Plugin</a:t>
            </a:r>
          </a:p>
          <a:p>
            <a:pPr defTabSz="931774">
              <a:defRPr/>
            </a:pPr>
            <a:r>
              <a:rPr lang="en-IN" dirty="0"/>
              <a:t>2) Math Player (free versions available)</a:t>
            </a:r>
          </a:p>
          <a:p>
            <a:pPr defTabSz="931774">
              <a:defRPr/>
            </a:pPr>
            <a:r>
              <a:rPr lang="en-IN" dirty="0"/>
              <a:t>3) NVDA Reader (free versions available)</a:t>
            </a:r>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671375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14</a:t>
            </a:fld>
            <a:endParaRPr lang="en-US" dirty="0"/>
          </a:p>
        </p:txBody>
      </p:sp>
    </p:spTree>
    <p:extLst>
      <p:ext uri="{BB962C8B-B14F-4D97-AF65-F5344CB8AC3E}">
        <p14:creationId xmlns:p14="http://schemas.microsoft.com/office/powerpoint/2010/main" val="1464971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15</a:t>
            </a:fld>
            <a:endParaRPr lang="en-US" dirty="0"/>
          </a:p>
        </p:txBody>
      </p:sp>
    </p:spTree>
    <p:extLst>
      <p:ext uri="{BB962C8B-B14F-4D97-AF65-F5344CB8AC3E}">
        <p14:creationId xmlns:p14="http://schemas.microsoft.com/office/powerpoint/2010/main" val="1634436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17</a:t>
            </a:fld>
            <a:endParaRPr lang="en-US" dirty="0"/>
          </a:p>
        </p:txBody>
      </p:sp>
    </p:spTree>
    <p:extLst>
      <p:ext uri="{BB962C8B-B14F-4D97-AF65-F5344CB8AC3E}">
        <p14:creationId xmlns:p14="http://schemas.microsoft.com/office/powerpoint/2010/main" val="200697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18</a:t>
            </a:fld>
            <a:endParaRPr lang="en-US" dirty="0"/>
          </a:p>
        </p:txBody>
      </p:sp>
    </p:spTree>
    <p:extLst>
      <p:ext uri="{BB962C8B-B14F-4D97-AF65-F5344CB8AC3E}">
        <p14:creationId xmlns:p14="http://schemas.microsoft.com/office/powerpoint/2010/main" val="167459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19</a:t>
            </a:fld>
            <a:endParaRPr lang="en-US" dirty="0"/>
          </a:p>
        </p:txBody>
      </p:sp>
    </p:spTree>
    <p:extLst>
      <p:ext uri="{BB962C8B-B14F-4D97-AF65-F5344CB8AC3E}">
        <p14:creationId xmlns:p14="http://schemas.microsoft.com/office/powerpoint/2010/main" val="1390949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20</a:t>
            </a:fld>
            <a:endParaRPr lang="en-US" dirty="0"/>
          </a:p>
        </p:txBody>
      </p:sp>
    </p:spTree>
    <p:extLst>
      <p:ext uri="{BB962C8B-B14F-4D97-AF65-F5344CB8AC3E}">
        <p14:creationId xmlns:p14="http://schemas.microsoft.com/office/powerpoint/2010/main" val="344426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21</a:t>
            </a:fld>
            <a:endParaRPr lang="en-US" dirty="0"/>
          </a:p>
        </p:txBody>
      </p:sp>
    </p:spTree>
    <p:extLst>
      <p:ext uri="{BB962C8B-B14F-4D97-AF65-F5344CB8AC3E}">
        <p14:creationId xmlns:p14="http://schemas.microsoft.com/office/powerpoint/2010/main" val="3047244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5</a:t>
            </a:fld>
            <a:endParaRPr lang="en-US" dirty="0"/>
          </a:p>
        </p:txBody>
      </p:sp>
    </p:spTree>
    <p:extLst>
      <p:ext uri="{BB962C8B-B14F-4D97-AF65-F5344CB8AC3E}">
        <p14:creationId xmlns:p14="http://schemas.microsoft.com/office/powerpoint/2010/main" val="4031125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6</a:t>
            </a:fld>
            <a:endParaRPr lang="en-US" dirty="0"/>
          </a:p>
        </p:txBody>
      </p:sp>
    </p:spTree>
    <p:extLst>
      <p:ext uri="{BB962C8B-B14F-4D97-AF65-F5344CB8AC3E}">
        <p14:creationId xmlns:p14="http://schemas.microsoft.com/office/powerpoint/2010/main" val="3226434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7</a:t>
            </a:fld>
            <a:endParaRPr lang="en-US" dirty="0"/>
          </a:p>
        </p:txBody>
      </p:sp>
    </p:spTree>
    <p:extLst>
      <p:ext uri="{BB962C8B-B14F-4D97-AF65-F5344CB8AC3E}">
        <p14:creationId xmlns:p14="http://schemas.microsoft.com/office/powerpoint/2010/main" val="4093093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8</a:t>
            </a:fld>
            <a:endParaRPr lang="en-US" dirty="0"/>
          </a:p>
        </p:txBody>
      </p:sp>
    </p:spTree>
    <p:extLst>
      <p:ext uri="{BB962C8B-B14F-4D97-AF65-F5344CB8AC3E}">
        <p14:creationId xmlns:p14="http://schemas.microsoft.com/office/powerpoint/2010/main" val="2182401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9</a:t>
            </a:fld>
            <a:endParaRPr lang="en-US" dirty="0"/>
          </a:p>
        </p:txBody>
      </p:sp>
    </p:spTree>
    <p:extLst>
      <p:ext uri="{BB962C8B-B14F-4D97-AF65-F5344CB8AC3E}">
        <p14:creationId xmlns:p14="http://schemas.microsoft.com/office/powerpoint/2010/main" val="387858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10</a:t>
            </a:fld>
            <a:endParaRPr lang="en-US" dirty="0"/>
          </a:p>
        </p:txBody>
      </p:sp>
    </p:spTree>
    <p:extLst>
      <p:ext uri="{BB962C8B-B14F-4D97-AF65-F5344CB8AC3E}">
        <p14:creationId xmlns:p14="http://schemas.microsoft.com/office/powerpoint/2010/main" val="950408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11</a:t>
            </a:fld>
            <a:endParaRPr lang="en-US" dirty="0"/>
          </a:p>
        </p:txBody>
      </p:sp>
    </p:spTree>
    <p:extLst>
      <p:ext uri="{BB962C8B-B14F-4D97-AF65-F5344CB8AC3E}">
        <p14:creationId xmlns:p14="http://schemas.microsoft.com/office/powerpoint/2010/main" val="3755016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87" eaLnBrk="0" fontAlgn="base" hangingPunct="0">
              <a:spcBef>
                <a:spcPct val="30000"/>
              </a:spcBef>
              <a:spcAft>
                <a:spcPct val="0"/>
              </a:spcAf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13</a:t>
            </a:fld>
            <a:endParaRPr lang="en-US" dirty="0"/>
          </a:p>
        </p:txBody>
      </p:sp>
    </p:spTree>
    <p:extLst>
      <p:ext uri="{BB962C8B-B14F-4D97-AF65-F5344CB8AC3E}">
        <p14:creationId xmlns:p14="http://schemas.microsoft.com/office/powerpoint/2010/main" val="332863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2/14/2022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2/14/2022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2/14/2022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2/14/2022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20" name="Text Placeholder 17"/>
          <p:cNvSpPr>
            <a:spLocks noGrp="1"/>
          </p:cNvSpPr>
          <p:nvPr>
            <p:ph type="body" sz="quarter" idx="16" hasCustomPrompt="1"/>
          </p:nvPr>
        </p:nvSpPr>
        <p:spPr>
          <a:xfrm>
            <a:off x="3048000" y="6529254"/>
            <a:ext cx="5867400" cy="187537"/>
          </a:xfrm>
        </p:spPr>
        <p:txBody>
          <a:bodyPr/>
          <a:lstStyle>
            <a:lvl1pPr marL="0" indent="0" algn="r">
              <a:buNone/>
              <a:defRPr sz="800" baseline="0"/>
            </a:lvl1pPr>
          </a:lstStyle>
          <a:p>
            <a:pPr lvl="0"/>
            <a:r>
              <a:rPr lang="en-US" dirty="0"/>
              <a:t>Click to add copyright line</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47847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2/14/2022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4" name="Text Placeholder 6"/>
          <p:cNvSpPr>
            <a:spLocks noGrp="1"/>
          </p:cNvSpPr>
          <p:nvPr>
            <p:ph type="body" sz="quarter" idx="16" hasCustomPrompt="1"/>
          </p:nvPr>
        </p:nvSpPr>
        <p:spPr>
          <a:xfrm>
            <a:off x="2514600" y="6324600"/>
            <a:ext cx="6172200" cy="228600"/>
          </a:xfrm>
        </p:spPr>
        <p:txBody>
          <a:bodyPr>
            <a:noAutofit/>
          </a:bodyPr>
          <a:lstStyle>
            <a:lvl1pPr marL="0" indent="0">
              <a:spcBef>
                <a:spcPts val="0"/>
              </a:spcBef>
              <a:buNone/>
              <a:defRPr sz="12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2/14/2022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2/14/2022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2/14/2022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2/14/2022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9" name="TextBox 8"/>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819401"/>
            <a:ext cx="8229600" cy="10668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2/14/2022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457200" y="4038600"/>
            <a:ext cx="8229600" cy="6858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4953000"/>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2/14/2022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45854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2/14/2022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2/14/2022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429345"/>
            <a:ext cx="7162800" cy="276999"/>
          </a:xfrm>
          <a:prstGeom prst="rect">
            <a:avLst/>
          </a:prstGeom>
          <a:noFill/>
        </p:spPr>
        <p:txBody>
          <a:bodyPr wrap="square" rtlCol="0">
            <a:spAutoFit/>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1" r:id="rId8"/>
    <p:sldLayoutId id="2147483651" r:id="rId9"/>
    <p:sldLayoutId id="2147483654" r:id="rId10"/>
    <p:sldLayoutId id="2147483655" r:id="rId11"/>
    <p:sldLayoutId id="2147483662" r:id="rId12"/>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9.jpg"/><Relationship Id="rId5" Type="http://schemas.openxmlformats.org/officeDocument/2006/relationships/image" Target="../media/image8.wmf"/><Relationship Id="rId4" Type="http://schemas.openxmlformats.org/officeDocument/2006/relationships/oleObject" Target="../embeddings/oleObject3.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8.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7.bin"/><Relationship Id="rId4" Type="http://schemas.openxmlformats.org/officeDocument/2006/relationships/image" Target="../media/image14.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8.xml"/><Relationship Id="rId1" Type="http://schemas.openxmlformats.org/officeDocument/2006/relationships/vmlDrawing" Target="../drawings/vmlDrawing6.vml"/><Relationship Id="rId4" Type="http://schemas.openxmlformats.org/officeDocument/2006/relationships/image" Target="../media/image1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8.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0.bin"/><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8.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sz="3600" dirty="0">
                <a:latin typeface="+mj-lt"/>
              </a:rPr>
              <a:t>Fundamentals of Corporate Finance</a:t>
            </a:r>
            <a:endParaRPr lang="en-IN" sz="3600" dirty="0">
              <a:latin typeface="+mj-lt"/>
            </a:endParaRPr>
          </a:p>
        </p:txBody>
      </p:sp>
      <p:sp>
        <p:nvSpPr>
          <p:cNvPr id="4" name="Text Placeholder 3"/>
          <p:cNvSpPr>
            <a:spLocks noGrp="1"/>
          </p:cNvSpPr>
          <p:nvPr>
            <p:ph type="body" sz="quarter" idx="14"/>
          </p:nvPr>
        </p:nvSpPr>
        <p:spPr/>
        <p:txBody>
          <a:bodyPr/>
          <a:lstStyle/>
          <a:p>
            <a:pPr algn="ctr"/>
            <a:r>
              <a:rPr lang="en-IN" sz="4000" b="1" dirty="0"/>
              <a:t>Chapter 8</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altLang="en-US" sz="3600" dirty="0">
                <a:ea typeface="ＭＳ Ｐゴシック" panose="020B0600070205080204" pitchFamily="34" charset="-128"/>
              </a:rPr>
              <a:t>Investment Decision Rules</a:t>
            </a:r>
          </a:p>
        </p:txBody>
      </p:sp>
      <p:sp>
        <p:nvSpPr>
          <p:cNvPr id="11" name="Text Placeholder 3"/>
          <p:cNvSpPr>
            <a:spLocks noGrp="1"/>
          </p:cNvSpPr>
          <p:nvPr>
            <p:ph type="body" sz="quarter" idx="14"/>
          </p:nvPr>
        </p:nvSpPr>
        <p:spPr>
          <a:xfrm>
            <a:off x="2209800" y="6477583"/>
            <a:ext cx="6457950" cy="172920"/>
          </a:xfrm>
        </p:spPr>
        <p:txBody>
          <a:bodyPr/>
          <a:lstStyle/>
          <a:p>
            <a:pPr algn="r">
              <a:buClrTx/>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2018, 2015, 2012 Pearson Education, Inc. All Rights Reserved.</a:t>
            </a:r>
          </a:p>
        </p:txBody>
      </p:sp>
      <p:sp>
        <p:nvSpPr>
          <p:cNvPr id="6" name="Text Placeholder 5"/>
          <p:cNvSpPr>
            <a:spLocks noGrp="1"/>
          </p:cNvSpPr>
          <p:nvPr>
            <p:ph type="body" sz="quarter" idx="13"/>
          </p:nvPr>
        </p:nvSpPr>
        <p:spPr/>
        <p:txBody>
          <a:bodyPr/>
          <a:lstStyle/>
          <a:p>
            <a:endParaRPr lang="fi-FI"/>
          </a:p>
        </p:txBody>
      </p:sp>
    </p:spTree>
    <p:extLst>
      <p:ext uri="{BB962C8B-B14F-4D97-AF65-F5344CB8AC3E}">
        <p14:creationId xmlns:p14="http://schemas.microsoft.com/office/powerpoint/2010/main" val="168500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Using the NPV Rule</a:t>
            </a:r>
            <a:endParaRPr lang="en-US" sz="2000" b="0" dirty="0">
              <a:latin typeface="+mj-lt"/>
            </a:endParaRPr>
          </a:p>
        </p:txBody>
      </p:sp>
      <p:sp>
        <p:nvSpPr>
          <p:cNvPr id="3" name="Content Placeholder 2"/>
          <p:cNvSpPr>
            <a:spLocks noGrp="1"/>
          </p:cNvSpPr>
          <p:nvPr>
            <p:ph idx="1"/>
          </p:nvPr>
        </p:nvSpPr>
        <p:spPr>
          <a:xfrm>
            <a:off x="457200" y="1600200"/>
            <a:ext cx="8229600" cy="4343399"/>
          </a:xfrm>
        </p:spPr>
        <p:txBody>
          <a:bodyPr/>
          <a:lstStyle/>
          <a:p>
            <a:r>
              <a:rPr lang="en-US" altLang="en-US" sz="2600" dirty="0">
                <a:ea typeface="ヒラギノ角ゴ Pro W3"/>
                <a:cs typeface="ヒラギノ角ゴ Pro W3"/>
              </a:rPr>
              <a:t>Organizing Cash Flows and Computing NPV</a:t>
            </a:r>
          </a:p>
          <a:p>
            <a:pPr lvl="1"/>
            <a:r>
              <a:rPr lang="en-US" altLang="en-US" sz="2400" dirty="0">
                <a:ea typeface="ヒラギノ角ゴ Pro W3"/>
                <a:cs typeface="ヒラギノ角ゴ Pro W3"/>
              </a:rPr>
              <a:t>If the company’s cost of capital is 10%, the NPV</a:t>
            </a:r>
            <a:r>
              <a:rPr lang="en-US" altLang="en-US" sz="2400" b="1" dirty="0">
                <a:solidFill>
                  <a:srgbClr val="00646D"/>
                </a:solidFill>
                <a:ea typeface="ヒラギノ角ゴ Pro W3"/>
                <a:cs typeface="ヒラギノ角ゴ Pro W3"/>
              </a:rPr>
              <a:t> </a:t>
            </a:r>
            <a:r>
              <a:rPr lang="en-US" altLang="en-US" sz="2400" dirty="0">
                <a:ea typeface="ヒラギノ角ゴ Pro W3"/>
                <a:cs typeface="ヒラギノ角ゴ Pro W3"/>
              </a:rPr>
              <a:t>is $7.2 million and they should undertake the investment</a:t>
            </a:r>
          </a:p>
        </p:txBody>
      </p:sp>
    </p:spTree>
    <p:extLst>
      <p:ext uri="{BB962C8B-B14F-4D97-AF65-F5344CB8AC3E}">
        <p14:creationId xmlns:p14="http://schemas.microsoft.com/office/powerpoint/2010/main" val="309771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Using the NPV Rule</a:t>
            </a:r>
            <a:endParaRPr lang="en-US" sz="2000" b="0" dirty="0">
              <a:latin typeface="+mj-lt"/>
            </a:endParaRPr>
          </a:p>
        </p:txBody>
      </p:sp>
      <p:sp>
        <p:nvSpPr>
          <p:cNvPr id="3" name="Content Placeholder 2"/>
          <p:cNvSpPr>
            <a:spLocks noGrp="1"/>
          </p:cNvSpPr>
          <p:nvPr>
            <p:ph idx="1"/>
          </p:nvPr>
        </p:nvSpPr>
        <p:spPr>
          <a:xfrm>
            <a:off x="457200" y="1600200"/>
            <a:ext cx="8229600" cy="4343399"/>
          </a:xfrm>
        </p:spPr>
        <p:txBody>
          <a:bodyPr/>
          <a:lstStyle/>
          <a:p>
            <a:r>
              <a:rPr lang="en-US" altLang="en-US" sz="2600" dirty="0">
                <a:ea typeface="ヒラギノ角ゴ Pro W3"/>
                <a:cs typeface="ヒラギノ角ゴ Pro W3"/>
              </a:rPr>
              <a:t>The NPV Profile</a:t>
            </a:r>
          </a:p>
          <a:p>
            <a:pPr lvl="1"/>
            <a:r>
              <a:rPr lang="en-US" altLang="en-US" sz="2400" dirty="0">
                <a:ea typeface="ＭＳ Ｐゴシック" panose="020B0600070205080204" pitchFamily="34" charset="-128"/>
              </a:rPr>
              <a:t>The NPV depends on cost of capital</a:t>
            </a:r>
          </a:p>
          <a:p>
            <a:pPr lvl="1"/>
            <a:r>
              <a:rPr lang="en-US" altLang="en-US" sz="2400" dirty="0">
                <a:ea typeface="ＭＳ Ｐゴシック" panose="020B0600070205080204" pitchFamily="34" charset="-128"/>
              </a:rPr>
              <a:t>NPV profile graphs the NPV over a range of discount rates</a:t>
            </a:r>
          </a:p>
          <a:p>
            <a:pPr lvl="1"/>
            <a:r>
              <a:rPr lang="en-US" altLang="en-US" sz="2400" dirty="0">
                <a:ea typeface="ＭＳ Ｐゴシック" panose="020B0600070205080204" pitchFamily="34" charset="-128"/>
              </a:rPr>
              <a:t>Based on this data the NPV is positive only when the discount rates are less than 14%</a:t>
            </a:r>
          </a:p>
        </p:txBody>
      </p:sp>
    </p:spTree>
    <p:extLst>
      <p:ext uri="{BB962C8B-B14F-4D97-AF65-F5344CB8AC3E}">
        <p14:creationId xmlns:p14="http://schemas.microsoft.com/office/powerpoint/2010/main" val="417969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of Project</a:t>
            </a:r>
            <a:endParaRPr lang="en-IN" dirty="0">
              <a:latin typeface="+mj-lt"/>
            </a:endParaRPr>
          </a:p>
        </p:txBody>
      </p:sp>
      <p:pic>
        <p:nvPicPr>
          <p:cNvPr id="4" name="Picture 4" descr="A diagram with 2 panels. Panel ay is a table with 2 columns: discount rate and N P V in millions of dollars: 0% and $30.4; 2% and $25.0; 4% and $20.0; 6% and $15.4; 8% and $11.1; 10% and $7.2; 12% and $3.4; 14% and $0.0; 16% and negative $3.3; 18% and negative $6.3; 20% and negative $9.1; 22% and negative $11.8; and 24% and negative $14.3. The table is green through 12%, black at 14%, and red from 16% and up. Panel b is of a graph where the x-axis is discount rate from 0% to 24%, and the y-axis is N P V in millions from negative $20 to $40. A smooth curve begins at (0, 30.4), falling through (14, 0) to (24, negative 14.3). The area below the curve and above the x-axis is shaded green, and the area above the curve and below the x-axis is shaded red. Cost of capital is at (10, 7.2), and I R R =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524000"/>
            <a:ext cx="71755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6759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Using the NPV Rule</a:t>
            </a:r>
            <a:endParaRPr lang="en-US" sz="2000" b="0" dirty="0">
              <a:latin typeface="+mj-lt"/>
            </a:endParaRPr>
          </a:p>
        </p:txBody>
      </p:sp>
      <p:sp>
        <p:nvSpPr>
          <p:cNvPr id="3" name="Content Placeholder 2"/>
          <p:cNvSpPr>
            <a:spLocks noGrp="1"/>
          </p:cNvSpPr>
          <p:nvPr>
            <p:ph idx="1"/>
          </p:nvPr>
        </p:nvSpPr>
        <p:spPr>
          <a:xfrm>
            <a:off x="457200" y="1600200"/>
            <a:ext cx="8229600" cy="4648200"/>
          </a:xfrm>
        </p:spPr>
        <p:txBody>
          <a:bodyPr/>
          <a:lstStyle/>
          <a:p>
            <a:r>
              <a:rPr lang="en-US" altLang="en-US" sz="2600" dirty="0">
                <a:ea typeface="ヒラギノ角ゴ Pro W3"/>
                <a:cs typeface="ヒラギノ角ゴ Pro W3"/>
              </a:rPr>
              <a:t>Measuring the Sensitivity with IRR</a:t>
            </a:r>
          </a:p>
          <a:p>
            <a:pPr lvl="1"/>
            <a:r>
              <a:rPr lang="en-US" altLang="en-US" sz="2400" dirty="0">
                <a:ea typeface="ヒラギノ角ゴ Pro W3"/>
              </a:rPr>
              <a:t>If you are unsure of your cost of capital estimate, it is important to determine how sensitive your analysis is to errors in this estimate</a:t>
            </a:r>
          </a:p>
          <a:p>
            <a:pPr lvl="1"/>
            <a:r>
              <a:rPr lang="en-US" altLang="en-US" sz="2400" dirty="0">
                <a:ea typeface="ヒラギノ角ゴ Pro W3"/>
              </a:rPr>
              <a:t>The IRR can provide this information</a:t>
            </a:r>
            <a:endParaRPr lang="en-US" altLang="en-US" sz="2400" dirty="0">
              <a:ea typeface="ヒラギノ角ゴ Pro W3"/>
              <a:cs typeface="ヒラギノ角ゴ Pro W3"/>
            </a:endParaRPr>
          </a:p>
          <a:p>
            <a:r>
              <a:rPr lang="en-US" altLang="en-US" sz="2600" dirty="0">
                <a:ea typeface="ヒラギノ角ゴ Pro W3"/>
              </a:rPr>
              <a:t>Alternative Rules Versus the NPV Rule</a:t>
            </a:r>
          </a:p>
          <a:p>
            <a:pPr lvl="1"/>
            <a:r>
              <a:rPr lang="en-US" altLang="en-US" sz="2400" dirty="0">
                <a:ea typeface="ＭＳ Ｐゴシック" panose="020B0600070205080204" pitchFamily="34" charset="-128"/>
              </a:rPr>
              <a:t>When evaluating alternative rules for project selection, understand that alternative investment rules may or may not give the same answer as the NPV rule</a:t>
            </a:r>
          </a:p>
          <a:p>
            <a:pPr lvl="1"/>
            <a:r>
              <a:rPr lang="en-US" altLang="en-US" sz="2400" dirty="0">
                <a:ea typeface="ＭＳ Ｐゴシック" panose="020B0600070205080204" pitchFamily="34" charset="-128"/>
              </a:rPr>
              <a:t>When the rules conflict, always base your decision on the NPV rule</a:t>
            </a:r>
          </a:p>
        </p:txBody>
      </p:sp>
    </p:spTree>
    <p:extLst>
      <p:ext uri="{BB962C8B-B14F-4D97-AF65-F5344CB8AC3E}">
        <p14:creationId xmlns:p14="http://schemas.microsoft.com/office/powerpoint/2010/main" val="1002965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Alternative Decision Rules</a:t>
            </a:r>
            <a:endParaRPr lang="en-US" sz="2000" b="0" dirty="0">
              <a:latin typeface="+mj-lt"/>
            </a:endParaRPr>
          </a:p>
        </p:txBody>
      </p:sp>
      <p:sp>
        <p:nvSpPr>
          <p:cNvPr id="3" name="Content Placeholder 2"/>
          <p:cNvSpPr>
            <a:spLocks noGrp="1"/>
          </p:cNvSpPr>
          <p:nvPr>
            <p:ph idx="1"/>
          </p:nvPr>
        </p:nvSpPr>
        <p:spPr>
          <a:xfrm>
            <a:off x="457200" y="1600200"/>
            <a:ext cx="8229600" cy="4648199"/>
          </a:xfrm>
        </p:spPr>
        <p:txBody>
          <a:bodyPr/>
          <a:lstStyle/>
          <a:p>
            <a:r>
              <a:rPr lang="en-US" altLang="en-US" sz="2600" dirty="0">
                <a:ea typeface="ヒラギノ角ゴ Pro W3"/>
                <a:cs typeface="ヒラギノ角ゴ Pro W3"/>
              </a:rPr>
              <a:t>The Internal Rate of Return Rule</a:t>
            </a:r>
          </a:p>
          <a:p>
            <a:pPr lvl="1"/>
            <a:r>
              <a:rPr lang="en-US" altLang="en-US" sz="2400" dirty="0">
                <a:ea typeface="ＭＳ Ｐゴシック" panose="020B0600070205080204" pitchFamily="34" charset="-128"/>
              </a:rPr>
              <a:t>Take any investment opportunity where IRR exceeds the opportunity cost of capital</a:t>
            </a:r>
          </a:p>
        </p:txBody>
      </p:sp>
    </p:spTree>
    <p:extLst>
      <p:ext uri="{BB962C8B-B14F-4D97-AF65-F5344CB8AC3E}">
        <p14:creationId xmlns:p14="http://schemas.microsoft.com/office/powerpoint/2010/main" val="2947868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Alternative Decision Rules</a:t>
            </a:r>
            <a:endParaRPr lang="en-US" sz="2000" b="0" dirty="0">
              <a:latin typeface="+mj-lt"/>
            </a:endParaRPr>
          </a:p>
        </p:txBody>
      </p:sp>
      <p:sp>
        <p:nvSpPr>
          <p:cNvPr id="3" name="Content Placeholder 2"/>
          <p:cNvSpPr>
            <a:spLocks noGrp="1"/>
          </p:cNvSpPr>
          <p:nvPr>
            <p:ph idx="1"/>
          </p:nvPr>
        </p:nvSpPr>
        <p:spPr>
          <a:xfrm>
            <a:off x="457200" y="1600200"/>
            <a:ext cx="8229600" cy="4648199"/>
          </a:xfrm>
        </p:spPr>
        <p:txBody>
          <a:bodyPr/>
          <a:lstStyle/>
          <a:p>
            <a:pPr marL="0" indent="0">
              <a:buNone/>
            </a:pPr>
            <a:r>
              <a:rPr lang="en-US" altLang="en-US" sz="2600" dirty="0">
                <a:ea typeface="ヒラギノ角ゴ Pro W3"/>
                <a:cs typeface="ヒラギノ角ゴ Pro W3"/>
              </a:rPr>
              <a:t>Weakness in IRR</a:t>
            </a:r>
          </a:p>
          <a:p>
            <a:pPr lvl="1"/>
            <a:r>
              <a:rPr lang="en-US" altLang="en-US" sz="2400" dirty="0">
                <a:ea typeface="ＭＳ Ｐゴシック" panose="020B0600070205080204" pitchFamily="34" charset="-128"/>
              </a:rPr>
              <a:t>In most cases IRR rule agrees with NPV for stand-alone projects if all negative cash flows precede positive cash flows</a:t>
            </a:r>
          </a:p>
          <a:p>
            <a:pPr lvl="1"/>
            <a:r>
              <a:rPr lang="en-US" altLang="en-US" sz="2400" dirty="0">
                <a:ea typeface="ＭＳ Ｐゴシック" panose="020B0600070205080204" pitchFamily="34" charset="-128"/>
              </a:rPr>
              <a:t>In other cases the IRR may disagree with NPV</a:t>
            </a:r>
          </a:p>
        </p:txBody>
      </p:sp>
    </p:spTree>
    <p:extLst>
      <p:ext uri="{BB962C8B-B14F-4D97-AF65-F5344CB8AC3E}">
        <p14:creationId xmlns:p14="http://schemas.microsoft.com/office/powerpoint/2010/main" val="1578477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n-lt"/>
                <a:ea typeface="ヒラギノ角ゴ Pro W3"/>
                <a:cs typeface="ヒラギノ角ゴ Pro W3"/>
              </a:rPr>
              <a:t>The Most Popular Decision Rules Used by CFOs</a:t>
            </a:r>
            <a:endParaRPr lang="en-IN" dirty="0">
              <a:latin typeface="+mn-lt"/>
            </a:endParaRPr>
          </a:p>
        </p:txBody>
      </p:sp>
      <p:pic>
        <p:nvPicPr>
          <p:cNvPr id="5" name="Picture 4" descr="A horizontal bar graph where the x-axis is percent, and the y-axis is decision rules. The bar for payback is at 57%; for N P V is at 75%; and for I R R is at 7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67183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156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Alternative Decision Rules</a:t>
            </a:r>
            <a:endParaRPr lang="en-US" sz="2000" b="0" dirty="0">
              <a:latin typeface="+mj-lt"/>
            </a:endParaRPr>
          </a:p>
        </p:txBody>
      </p:sp>
      <p:sp>
        <p:nvSpPr>
          <p:cNvPr id="3" name="Content Placeholder 2"/>
          <p:cNvSpPr>
            <a:spLocks noGrp="1"/>
          </p:cNvSpPr>
          <p:nvPr>
            <p:ph idx="1"/>
          </p:nvPr>
        </p:nvSpPr>
        <p:spPr>
          <a:xfrm>
            <a:off x="457200" y="1600200"/>
            <a:ext cx="8229600" cy="3047999"/>
          </a:xfrm>
        </p:spPr>
        <p:txBody>
          <a:bodyPr/>
          <a:lstStyle/>
          <a:p>
            <a:r>
              <a:rPr lang="en-US" altLang="en-US" sz="2600" dirty="0">
                <a:ea typeface="ヒラギノ角ゴ Pro W3"/>
                <a:cs typeface="ヒラギノ角ゴ Pro W3"/>
              </a:rPr>
              <a:t>Delayed Investments</a:t>
            </a:r>
          </a:p>
          <a:p>
            <a:pPr lvl="1"/>
            <a:r>
              <a:rPr lang="en-US" altLang="en-US" sz="2400" dirty="0">
                <a:ea typeface="ＭＳ Ｐゴシック" panose="020B0600070205080204" pitchFamily="34" charset="-128"/>
              </a:rPr>
              <a:t>Two competing endorsements:</a:t>
            </a:r>
          </a:p>
          <a:p>
            <a:pPr lvl="2"/>
            <a:r>
              <a:rPr lang="en-US" altLang="en-US" sz="2200" dirty="0">
                <a:ea typeface="ＭＳ Ｐゴシック" panose="020B0600070205080204" pitchFamily="34" charset="-128"/>
              </a:rPr>
              <a:t>Offer A: single payment of $1million upfront</a:t>
            </a:r>
          </a:p>
          <a:p>
            <a:pPr lvl="2"/>
            <a:r>
              <a:rPr lang="en-US" altLang="en-US" sz="2200" dirty="0">
                <a:ea typeface="ＭＳ Ｐゴシック" panose="020B0600070205080204" pitchFamily="34" charset="-128"/>
              </a:rPr>
              <a:t>Offer B: $500,000 per year at the end of the next three years</a:t>
            </a:r>
          </a:p>
          <a:p>
            <a:pPr lvl="2"/>
            <a:r>
              <a:rPr lang="en-US" altLang="en-US" sz="2200" dirty="0">
                <a:ea typeface="ＭＳ Ｐゴシック" panose="020B0600070205080204" pitchFamily="34" charset="-128"/>
              </a:rPr>
              <a:t>Estimated cost of capital is 10%</a:t>
            </a:r>
          </a:p>
          <a:p>
            <a:pPr lvl="1"/>
            <a:r>
              <a:rPr lang="en-US" altLang="en-US" sz="2400" dirty="0">
                <a:ea typeface="ＭＳ Ｐゴシック" panose="020B0600070205080204" pitchFamily="34" charset="-128"/>
              </a:rPr>
              <a:t>Opportunity timeline:</a:t>
            </a:r>
          </a:p>
        </p:txBody>
      </p:sp>
      <p:pic>
        <p:nvPicPr>
          <p:cNvPr id="5" name="Picture 2" descr="A timeline with years 0 to 3. Year 0: one million dollars. Year 1: negative $500,000. Year 2: negative $500,000. Year 3: negative $500,0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927003"/>
            <a:ext cx="7371773" cy="94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3537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mj-lt"/>
                <a:ea typeface="ヒラギノ角ゴ Pro W3"/>
                <a:cs typeface="ヒラギノ角ゴ Pro W3"/>
              </a:rPr>
              <a:t>Alternative Decision Rules</a:t>
            </a:r>
            <a:endParaRPr lang="en-US" sz="2000" b="0" dirty="0">
              <a:latin typeface="+mj-lt"/>
            </a:endParaRPr>
          </a:p>
        </p:txBody>
      </p:sp>
      <p:sp>
        <p:nvSpPr>
          <p:cNvPr id="3" name="Content Placeholder 2"/>
          <p:cNvSpPr>
            <a:spLocks noGrp="1"/>
          </p:cNvSpPr>
          <p:nvPr>
            <p:ph idx="1"/>
          </p:nvPr>
        </p:nvSpPr>
        <p:spPr>
          <a:xfrm>
            <a:off x="457200" y="1600201"/>
            <a:ext cx="8229600" cy="457200"/>
          </a:xfrm>
        </p:spPr>
        <p:txBody>
          <a:bodyPr/>
          <a:lstStyle/>
          <a:p>
            <a:pPr>
              <a:lnSpc>
                <a:spcPct val="120000"/>
              </a:lnSpc>
            </a:pPr>
            <a:r>
              <a:rPr lang="en-US" altLang="en-US" sz="2600" dirty="0">
                <a:ea typeface="ヒラギノ角ゴ Pro W3"/>
                <a:cs typeface="ヒラギノ角ゴ Pro W3"/>
              </a:rPr>
              <a:t>The NPV is:</a:t>
            </a:r>
            <a:endParaRPr lang="en-US" altLang="en-US" dirty="0">
              <a:ea typeface="ヒラギノ角ゴ Pro W3"/>
              <a:cs typeface="ヒラギノ角ゴ Pro W3"/>
            </a:endParaRPr>
          </a:p>
        </p:txBody>
      </p:sp>
      <p:graphicFrame>
        <p:nvGraphicFramePr>
          <p:cNvPr id="14" name="Object 13" descr="N P V = 1,000,000 minus, 500,000 over, 1 + r, minus, 500,000 over, 1 + r, squared, minus 500,000 over, 1 + r, cubed."/>
          <p:cNvGraphicFramePr>
            <a:graphicFrameLocks noChangeAspect="1"/>
          </p:cNvGraphicFramePr>
          <p:nvPr>
            <p:extLst>
              <p:ext uri="{D42A27DB-BD31-4B8C-83A1-F6EECF244321}">
                <p14:modId xmlns:p14="http://schemas.microsoft.com/office/powerpoint/2010/main" val="2591683588"/>
              </p:ext>
            </p:extLst>
          </p:nvPr>
        </p:nvGraphicFramePr>
        <p:xfrm>
          <a:off x="685800" y="2344950"/>
          <a:ext cx="6737837" cy="928326"/>
        </p:xfrm>
        <a:graphic>
          <a:graphicData uri="http://schemas.openxmlformats.org/presentationml/2006/ole">
            <mc:AlternateContent xmlns:mc="http://schemas.openxmlformats.org/markup-compatibility/2006">
              <mc:Choice xmlns:v="urn:schemas-microsoft-com:vml" Requires="v">
                <p:oleObj spid="_x0000_s6210" name="Equation" r:id="rId4" imgW="2857320" imgH="393480" progId="Equation.DSMT4">
                  <p:embed/>
                </p:oleObj>
              </mc:Choice>
              <mc:Fallback>
                <p:oleObj name="Equation" r:id="rId4" imgW="2857320" imgH="393480" progId="Equation.DSMT4">
                  <p:embed/>
                  <p:pic>
                    <p:nvPicPr>
                      <p:cNvPr id="0" name=""/>
                      <p:cNvPicPr/>
                      <p:nvPr/>
                    </p:nvPicPr>
                    <p:blipFill>
                      <a:blip r:embed="rId5"/>
                      <a:stretch>
                        <a:fillRect/>
                      </a:stretch>
                    </p:blipFill>
                    <p:spPr>
                      <a:xfrm>
                        <a:off x="685800" y="2344950"/>
                        <a:ext cx="6737837" cy="928326"/>
                      </a:xfrm>
                      <a:prstGeom prst="rect">
                        <a:avLst/>
                      </a:prstGeom>
                    </p:spPr>
                  </p:pic>
                </p:oleObj>
              </mc:Fallback>
            </mc:AlternateContent>
          </a:graphicData>
        </a:graphic>
      </p:graphicFrame>
      <p:sp>
        <p:nvSpPr>
          <p:cNvPr id="15" name="Content Placeholder 14"/>
          <p:cNvSpPr>
            <a:spLocks noGrp="1"/>
          </p:cNvSpPr>
          <p:nvPr>
            <p:ph idx="13"/>
          </p:nvPr>
        </p:nvSpPr>
        <p:spPr>
          <a:xfrm>
            <a:off x="457200" y="3733800"/>
            <a:ext cx="8229600" cy="381000"/>
          </a:xfrm>
        </p:spPr>
        <p:txBody>
          <a:bodyPr/>
          <a:lstStyle/>
          <a:p>
            <a:r>
              <a:rPr lang="en-US" altLang="en-US" sz="2600" dirty="0">
                <a:ea typeface="ヒラギノ角ゴ Pro W3"/>
                <a:cs typeface="ヒラギノ角ゴ Pro W3"/>
              </a:rPr>
              <a:t>Set NPV to zero and solve for </a:t>
            </a:r>
            <a:r>
              <a:rPr lang="en-US" altLang="en-US" sz="2600" i="1" dirty="0">
                <a:ea typeface="ヒラギノ角ゴ Pro W3"/>
                <a:cs typeface="ヒラギノ角ゴ Pro W3"/>
              </a:rPr>
              <a:t>r</a:t>
            </a:r>
            <a:r>
              <a:rPr lang="en-US" altLang="en-US" sz="2600" dirty="0">
                <a:ea typeface="ヒラギノ角ゴ Pro W3"/>
                <a:cs typeface="ヒラギノ角ゴ Pro W3"/>
              </a:rPr>
              <a:t> to get IRR. </a:t>
            </a:r>
          </a:p>
        </p:txBody>
      </p:sp>
      <p:pic>
        <p:nvPicPr>
          <p:cNvPr id="16" name="Picture 15" descr="A table with 5 columns: N, and I slash Y, and P V, and P M T, and F V. The rows are labeled “given” and “solve for”. The Excel formula is = RATE, left parenthesis, N PER comma, P M T comma, P V comma, F V comma, right parenthesis = Rate (3, negative 500000, comma, 1000000, comma, 0). Column 1, N: given 3, solve for blank. Column 2, I slash Y: given blank, solve for 23.38. Column 3, P V: given 1,000,000, solve for blank. Column 4, P M T: given negative 500,000, solve for blank. Column 5, F V: given 0, solve for blank."/>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2000" y="4419600"/>
            <a:ext cx="6202680" cy="1718310"/>
          </a:xfrm>
          <a:prstGeom prst="rect">
            <a:avLst/>
          </a:prstGeom>
        </p:spPr>
      </p:pic>
    </p:spTree>
    <p:extLst>
      <p:ext uri="{BB962C8B-B14F-4D97-AF65-F5344CB8AC3E}">
        <p14:creationId xmlns:p14="http://schemas.microsoft.com/office/powerpoint/2010/main" val="3760293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mj-lt"/>
                <a:ea typeface="ヒラギノ角ゴ Pro W3"/>
                <a:cs typeface="ヒラギノ角ゴ Pro W3"/>
              </a:rPr>
              <a:t>Alternative Decision Rules </a:t>
            </a:r>
            <a:endParaRPr lang="en-US" sz="2000" b="0" dirty="0">
              <a:latin typeface="+mj-lt"/>
            </a:endParaRPr>
          </a:p>
        </p:txBody>
      </p:sp>
      <p:sp>
        <p:nvSpPr>
          <p:cNvPr id="3" name="Content Placeholder 2"/>
          <p:cNvSpPr>
            <a:spLocks noGrp="1"/>
          </p:cNvSpPr>
          <p:nvPr>
            <p:ph idx="1"/>
          </p:nvPr>
        </p:nvSpPr>
        <p:spPr>
          <a:xfrm>
            <a:off x="457200" y="1600201"/>
            <a:ext cx="8229600" cy="1371600"/>
          </a:xfrm>
        </p:spPr>
        <p:txBody>
          <a:bodyPr/>
          <a:lstStyle/>
          <a:p>
            <a:pPr>
              <a:lnSpc>
                <a:spcPct val="90000"/>
              </a:lnSpc>
            </a:pPr>
            <a:r>
              <a:rPr lang="en-US" altLang="en-US" sz="2600" dirty="0">
                <a:ea typeface="ヒラギノ角ゴ Pro W3"/>
                <a:cs typeface="ヒラギノ角ゴ Pro W3"/>
              </a:rPr>
              <a:t>23.38% &gt; the 10% opportunity cost of capital, so according to IRR, Option A best</a:t>
            </a:r>
          </a:p>
          <a:p>
            <a:pPr>
              <a:lnSpc>
                <a:spcPct val="90000"/>
              </a:lnSpc>
            </a:pPr>
            <a:r>
              <a:rPr lang="en-US" altLang="en-US" sz="2600" dirty="0">
                <a:ea typeface="ヒラギノ角ゴ Pro W3"/>
                <a:cs typeface="ヒラギノ角ゴ Pro W3"/>
              </a:rPr>
              <a:t>However, NPV shows that Option B is best</a:t>
            </a:r>
            <a:endParaRPr lang="en-US" altLang="en-US" dirty="0">
              <a:ea typeface="ヒラギノ角ゴ Pro W3"/>
              <a:cs typeface="ヒラギノ角ゴ Pro W3"/>
            </a:endParaRPr>
          </a:p>
        </p:txBody>
      </p:sp>
      <p:graphicFrame>
        <p:nvGraphicFramePr>
          <p:cNvPr id="6" name="Object 2" descr="N P V = 1,000,000 minus, 500,000 over 1.1, minus, 500,000 over 1.1 squared, minus 500,000 over 1.1 cubed, = negative $243,426."/>
          <p:cNvGraphicFramePr>
            <a:graphicFrameLocks noChangeAspect="1"/>
          </p:cNvGraphicFramePr>
          <p:nvPr>
            <p:extLst>
              <p:ext uri="{D42A27DB-BD31-4B8C-83A1-F6EECF244321}">
                <p14:modId xmlns:p14="http://schemas.microsoft.com/office/powerpoint/2010/main" val="708993232"/>
              </p:ext>
            </p:extLst>
          </p:nvPr>
        </p:nvGraphicFramePr>
        <p:xfrm>
          <a:off x="609600" y="3245609"/>
          <a:ext cx="7866062" cy="776288"/>
        </p:xfrm>
        <a:graphic>
          <a:graphicData uri="http://schemas.openxmlformats.org/presentationml/2006/ole">
            <mc:AlternateContent xmlns:mc="http://schemas.openxmlformats.org/markup-compatibility/2006">
              <mc:Choice xmlns:v="urn:schemas-microsoft-com:vml" Requires="v">
                <p:oleObj spid="_x0000_s7233" name="Equation" r:id="rId4" imgW="3606480" imgH="355320" progId="Equation.DSMT4">
                  <p:embed/>
                </p:oleObj>
              </mc:Choice>
              <mc:Fallback>
                <p:oleObj name="Equation" r:id="rId4" imgW="3606480" imgH="355320" progId="Equation.DSMT4">
                  <p:embed/>
                  <p:pic>
                    <p:nvPicPr>
                      <p:cNvPr id="0" name=""/>
                      <p:cNvPicPr>
                        <a:picLocks noChangeAspect="1" noChangeArrowheads="1"/>
                      </p:cNvPicPr>
                      <p:nvPr/>
                    </p:nvPicPr>
                    <p:blipFill>
                      <a:blip r:embed="rId5"/>
                      <a:srcRect/>
                      <a:stretch>
                        <a:fillRect/>
                      </a:stretch>
                    </p:blipFill>
                    <p:spPr bwMode="auto">
                      <a:xfrm>
                        <a:off x="609600" y="3245609"/>
                        <a:ext cx="7866062"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Content Placeholder 3"/>
          <p:cNvSpPr>
            <a:spLocks noGrp="1"/>
          </p:cNvSpPr>
          <p:nvPr>
            <p:ph idx="13"/>
          </p:nvPr>
        </p:nvSpPr>
        <p:spPr>
          <a:xfrm>
            <a:off x="457200" y="4419601"/>
            <a:ext cx="8229600" cy="457200"/>
          </a:xfrm>
        </p:spPr>
        <p:txBody>
          <a:bodyPr/>
          <a:lstStyle/>
          <a:p>
            <a:r>
              <a:rPr lang="en-US" altLang="en-US" sz="2600" dirty="0">
                <a:ea typeface="ヒラギノ角ゴ Pro W3"/>
                <a:cs typeface="ヒラギノ角ゴ Pro W3"/>
              </a:rPr>
              <a:t>To resolve the conflict we can show an NPV Profile</a:t>
            </a:r>
          </a:p>
        </p:txBody>
      </p:sp>
    </p:spTree>
    <p:extLst>
      <p:ext uri="{BB962C8B-B14F-4D97-AF65-F5344CB8AC3E}">
        <p14:creationId xmlns:p14="http://schemas.microsoft.com/office/powerpoint/2010/main" val="3032216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Content</a:t>
            </a:r>
          </a:p>
        </p:txBody>
      </p:sp>
      <p:sp>
        <p:nvSpPr>
          <p:cNvPr id="3" name="Content Placeholder 2"/>
          <p:cNvSpPr>
            <a:spLocks noGrp="1"/>
          </p:cNvSpPr>
          <p:nvPr>
            <p:ph idx="1"/>
          </p:nvPr>
        </p:nvSpPr>
        <p:spPr/>
        <p:txBody>
          <a:bodyPr/>
          <a:lstStyle/>
          <a:p>
            <a:pPr marL="0" indent="0">
              <a:buNone/>
            </a:pPr>
            <a:r>
              <a:rPr lang="fi-FI" dirty="0"/>
              <a:t>- Accounting </a:t>
            </a:r>
            <a:r>
              <a:rPr lang="fi-FI" dirty="0" err="1"/>
              <a:t>rate</a:t>
            </a:r>
            <a:r>
              <a:rPr lang="fi-FI" dirty="0"/>
              <a:t> of </a:t>
            </a:r>
            <a:r>
              <a:rPr lang="fi-FI" dirty="0" err="1"/>
              <a:t>return</a:t>
            </a:r>
            <a:endParaRPr lang="fi-FI" dirty="0"/>
          </a:p>
          <a:p>
            <a:pPr marL="0" indent="0">
              <a:buNone/>
            </a:pPr>
            <a:r>
              <a:rPr lang="fi-FI" dirty="0"/>
              <a:t>- </a:t>
            </a:r>
            <a:r>
              <a:rPr lang="fi-FI" dirty="0" err="1"/>
              <a:t>Payback</a:t>
            </a:r>
            <a:r>
              <a:rPr lang="fi-FI" dirty="0"/>
              <a:t> </a:t>
            </a:r>
            <a:r>
              <a:rPr lang="fi-FI" dirty="0" err="1"/>
              <a:t>method</a:t>
            </a:r>
            <a:endParaRPr lang="fi-FI" dirty="0"/>
          </a:p>
          <a:p>
            <a:pPr marL="0" indent="0">
              <a:buNone/>
            </a:pPr>
            <a:r>
              <a:rPr lang="fi-FI" dirty="0"/>
              <a:t>- NPV</a:t>
            </a:r>
          </a:p>
          <a:p>
            <a:pPr marL="0" indent="0">
              <a:buNone/>
            </a:pPr>
            <a:r>
              <a:rPr lang="fi-FI" dirty="0"/>
              <a:t>- IRR</a:t>
            </a:r>
          </a:p>
          <a:p>
            <a:pPr marL="0" indent="0">
              <a:buNone/>
            </a:pPr>
            <a:r>
              <a:rPr lang="fi-FI" dirty="0"/>
              <a:t>- </a:t>
            </a:r>
            <a:r>
              <a:rPr lang="fi-FI" dirty="0" err="1"/>
              <a:t>Profitability</a:t>
            </a:r>
            <a:r>
              <a:rPr lang="fi-FI" dirty="0"/>
              <a:t> </a:t>
            </a:r>
            <a:r>
              <a:rPr lang="fi-FI" dirty="0" err="1"/>
              <a:t>index</a:t>
            </a:r>
            <a:endParaRPr lang="fi-FI" dirty="0"/>
          </a:p>
        </p:txBody>
      </p:sp>
    </p:spTree>
    <p:extLst>
      <p:ext uri="{BB962C8B-B14F-4D97-AF65-F5344CB8AC3E}">
        <p14:creationId xmlns:p14="http://schemas.microsoft.com/office/powerpoint/2010/main" val="2357233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Alternative Decision Rules</a:t>
            </a:r>
            <a:endParaRPr lang="en-US" sz="2000" b="0" dirty="0">
              <a:latin typeface="+mj-lt"/>
            </a:endParaRPr>
          </a:p>
        </p:txBody>
      </p:sp>
      <p:sp>
        <p:nvSpPr>
          <p:cNvPr id="3" name="Content Placeholder 2"/>
          <p:cNvSpPr>
            <a:spLocks noGrp="1"/>
          </p:cNvSpPr>
          <p:nvPr>
            <p:ph idx="1"/>
          </p:nvPr>
        </p:nvSpPr>
        <p:spPr>
          <a:xfrm>
            <a:off x="457200" y="1600200"/>
            <a:ext cx="8229600" cy="4343399"/>
          </a:xfrm>
        </p:spPr>
        <p:txBody>
          <a:bodyPr/>
          <a:lstStyle/>
          <a:p>
            <a:r>
              <a:rPr lang="en-US" altLang="en-US" sz="2600" dirty="0">
                <a:ea typeface="ヒラギノ角ゴ Pro W3"/>
                <a:cs typeface="ヒラギノ角ゴ Pro W3"/>
              </a:rPr>
              <a:t>Multiple IRRs</a:t>
            </a:r>
          </a:p>
          <a:p>
            <a:pPr marL="741600" lvl="1" indent="-284400"/>
            <a:r>
              <a:rPr lang="en-US" altLang="en-US" sz="2400" dirty="0">
                <a:ea typeface="ＭＳ Ｐゴシック" panose="020B0600070205080204" pitchFamily="34" charset="-128"/>
              </a:rPr>
              <a:t>Suppose the cash flows in the previous example change </a:t>
            </a:r>
          </a:p>
          <a:p>
            <a:pPr marL="741600" lvl="1" indent="-284400"/>
            <a:r>
              <a:rPr lang="en-US" altLang="en-US" sz="2400" dirty="0">
                <a:ea typeface="ＭＳ Ｐゴシック" panose="020B0600070205080204" pitchFamily="34" charset="-128"/>
              </a:rPr>
              <a:t>The company has agreed to make an additional payment of $600,000 in 10 years</a:t>
            </a:r>
          </a:p>
        </p:txBody>
      </p:sp>
    </p:spTree>
    <p:extLst>
      <p:ext uri="{BB962C8B-B14F-4D97-AF65-F5344CB8AC3E}">
        <p14:creationId xmlns:p14="http://schemas.microsoft.com/office/powerpoint/2010/main" val="274804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mj-lt"/>
                <a:ea typeface="ヒラギノ角ゴ Pro W3"/>
                <a:cs typeface="ヒラギノ角ゴ Pro W3"/>
              </a:rPr>
              <a:t>Alternative Decision Rules</a:t>
            </a:r>
            <a:endParaRPr lang="en-US" sz="2000" b="0" dirty="0">
              <a:latin typeface="+mj-lt"/>
            </a:endParaRPr>
          </a:p>
        </p:txBody>
      </p:sp>
      <p:sp>
        <p:nvSpPr>
          <p:cNvPr id="3" name="Content Placeholder 2"/>
          <p:cNvSpPr>
            <a:spLocks noGrp="1"/>
          </p:cNvSpPr>
          <p:nvPr>
            <p:ph idx="1"/>
          </p:nvPr>
        </p:nvSpPr>
        <p:spPr>
          <a:xfrm>
            <a:off x="457200" y="1600201"/>
            <a:ext cx="8229600" cy="380999"/>
          </a:xfrm>
        </p:spPr>
        <p:txBody>
          <a:bodyPr/>
          <a:lstStyle/>
          <a:p>
            <a:pPr>
              <a:lnSpc>
                <a:spcPct val="90000"/>
              </a:lnSpc>
            </a:pPr>
            <a:r>
              <a:rPr lang="en-US" altLang="en-US" sz="2600" dirty="0">
                <a:ea typeface="ヒラギノ角ゴ Pro W3"/>
                <a:cs typeface="ヒラギノ角ゴ Pro W3"/>
              </a:rPr>
              <a:t>The new timeline:</a:t>
            </a:r>
            <a:endParaRPr lang="en-US" altLang="en-US" dirty="0">
              <a:ea typeface="ヒラギノ角ゴ Pro W3"/>
              <a:cs typeface="ヒラギノ角ゴ Pro W3"/>
            </a:endParaRPr>
          </a:p>
        </p:txBody>
      </p:sp>
      <p:pic>
        <p:nvPicPr>
          <p:cNvPr id="4" name="Picture 2" descr="A timeline with years 0 to 10 with an ellipsis from 3 to 9. Year 0: plus one million dollars. Year 1: negative $500,000. Year 2: negative $500,000. Year 3: negative $500,000. Year 9: zero. Year 10: plus $600,0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33600"/>
            <a:ext cx="61245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idx="13"/>
          </p:nvPr>
        </p:nvSpPr>
        <p:spPr>
          <a:xfrm>
            <a:off x="457200" y="3719725"/>
            <a:ext cx="8229600" cy="471275"/>
          </a:xfrm>
        </p:spPr>
        <p:txBody>
          <a:bodyPr/>
          <a:lstStyle/>
          <a:p>
            <a:r>
              <a:rPr lang="en-US" altLang="en-US" sz="2600" dirty="0">
                <a:ea typeface="ヒラギノ角ゴ Pro W3"/>
                <a:cs typeface="ヒラギノ角ゴ Pro W3"/>
              </a:rPr>
              <a:t>The NPV of the new investment opportunity is:</a:t>
            </a:r>
          </a:p>
        </p:txBody>
      </p:sp>
      <p:graphicFrame>
        <p:nvGraphicFramePr>
          <p:cNvPr id="5" name="Object 2" descr="N P V = 1,000,000 minus, 500,000 over, 1 + r, minus, 500,000 over, 1 + r, squared, minus 500,000 over, 1 + r, cubed, plus, 600,000 over, 1 + r, to the tenth."/>
          <p:cNvGraphicFramePr>
            <a:graphicFrameLocks noChangeAspect="1"/>
          </p:cNvGraphicFramePr>
          <p:nvPr>
            <p:extLst>
              <p:ext uri="{D42A27DB-BD31-4B8C-83A1-F6EECF244321}">
                <p14:modId xmlns:p14="http://schemas.microsoft.com/office/powerpoint/2010/main" val="2312832094"/>
              </p:ext>
            </p:extLst>
          </p:nvPr>
        </p:nvGraphicFramePr>
        <p:xfrm>
          <a:off x="945388" y="4499352"/>
          <a:ext cx="7253224" cy="737616"/>
        </p:xfrm>
        <a:graphic>
          <a:graphicData uri="http://schemas.openxmlformats.org/presentationml/2006/ole">
            <mc:AlternateContent xmlns:mc="http://schemas.openxmlformats.org/markup-compatibility/2006">
              <mc:Choice xmlns:v="urn:schemas-microsoft-com:vml" Requires="v">
                <p:oleObj spid="_x0000_s8256" name="Equation" r:id="rId5" imgW="5994360" imgH="609480" progId="Equation.DSMT4">
                  <p:embed/>
                </p:oleObj>
              </mc:Choice>
              <mc:Fallback>
                <p:oleObj name="Equation" r:id="rId5" imgW="5994360" imgH="609480" progId="Equation.DSMT4">
                  <p:embed/>
                  <p:pic>
                    <p:nvPicPr>
                      <p:cNvPr id="0" name=""/>
                      <p:cNvPicPr>
                        <a:picLocks noChangeAspect="1" noChangeArrowheads="1"/>
                      </p:cNvPicPr>
                      <p:nvPr/>
                    </p:nvPicPr>
                    <p:blipFill>
                      <a:blip r:embed="rId6"/>
                      <a:srcRect/>
                      <a:stretch>
                        <a:fillRect/>
                      </a:stretch>
                    </p:blipFill>
                    <p:spPr bwMode="auto">
                      <a:xfrm>
                        <a:off x="945388" y="4499352"/>
                        <a:ext cx="7253224" cy="737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ontent Placeholder 6"/>
          <p:cNvSpPr>
            <a:spLocks noGrp="1"/>
          </p:cNvSpPr>
          <p:nvPr>
            <p:ph idx="14"/>
          </p:nvPr>
        </p:nvSpPr>
        <p:spPr>
          <a:xfrm>
            <a:off x="457200" y="5549899"/>
            <a:ext cx="8229600" cy="469901"/>
          </a:xfrm>
        </p:spPr>
        <p:txBody>
          <a:bodyPr/>
          <a:lstStyle/>
          <a:p>
            <a:r>
              <a:rPr lang="en-US" altLang="en-US" sz="2600" dirty="0">
                <a:ea typeface="ヒラギノ角ゴ Pro W3"/>
                <a:cs typeface="ヒラギノ角ゴ Pro W3"/>
              </a:rPr>
              <a:t>If we plot the NPV profile, we see that it has two IRRs!</a:t>
            </a:r>
          </a:p>
        </p:txBody>
      </p:sp>
    </p:spTree>
    <p:extLst>
      <p:ext uri="{BB962C8B-B14F-4D97-AF65-F5344CB8AC3E}">
        <p14:creationId xmlns:p14="http://schemas.microsoft.com/office/powerpoint/2010/main" val="2416573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Figure 8.4 NPV with Additional Deferred Payments</a:t>
            </a:r>
            <a:endParaRPr lang="en-IN" dirty="0">
              <a:latin typeface="+mj-lt"/>
            </a:endParaRPr>
          </a:p>
        </p:txBody>
      </p:sp>
      <p:pic>
        <p:nvPicPr>
          <p:cNvPr id="4" name="Picture 5" descr="A diagram with 2 panels. Panel ay is a table with 2 columns, which lists values for points plotted on a graph in panel b. The left column of the table in panel ay lists 0% to 24% in increments of 1. Beginning at 0% and increasing to 24%, the right column reads as follows: 100,000, 72,680, 50,267, 32,151, 17,793, 6,724, negative 1,469, negative 7,148, negative 10,632, negative 12,201, negative 10,547, negative 7,732, negative 3,823, 1,030, 6,698, 13, 065, 20,030, 27,502, 35,403, 43,663, 52,219, 61,019, 70,014, and 79,161. The negative numbers are in red and the positive numbers are green. Panel b is a graph where the x-axis is discount rate from 0% to 30%, and the y-axis is N P V from negative $20,000 to $120,000. A plot begins at (0, 100,000), falling through (5.79, 0) to (9, negative 12,201), then rising through (13.80, 0) to (24, 79,161). The area below the curve but above the x-axis is shaded green. The area above the curve but below the x-axis is shaded red. Cost of capital is at (9, negative 12,201), and I R R = 5.79% and 13.8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7300" y="1752600"/>
            <a:ext cx="6629400" cy="436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833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Choosing Among Projects </a:t>
            </a:r>
            <a:endParaRPr lang="en-IN"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a:cs typeface="ヒラギノ角ゴ Pro W3"/>
              </a:rPr>
              <a:t>Mutually Exclusive Projects.</a:t>
            </a:r>
          </a:p>
          <a:p>
            <a:pPr lvl="1"/>
            <a:r>
              <a:rPr lang="en-US" altLang="en-US" sz="2400" dirty="0">
                <a:ea typeface="ＭＳ Ｐゴシック" panose="020B0600070205080204" pitchFamily="34" charset="-128"/>
              </a:rPr>
              <a:t>Can’t just pick the project with a positive NPV  </a:t>
            </a:r>
          </a:p>
          <a:p>
            <a:pPr lvl="1"/>
            <a:r>
              <a:rPr lang="en-US" altLang="en-US" sz="2400" dirty="0">
                <a:ea typeface="ＭＳ Ｐゴシック" panose="020B0600070205080204" pitchFamily="34" charset="-128"/>
              </a:rPr>
              <a:t>The projects must be ranked and the best one chosen</a:t>
            </a:r>
          </a:p>
          <a:p>
            <a:pPr lvl="1"/>
            <a:r>
              <a:rPr lang="en-US" altLang="en-US" sz="2400" b="1" dirty="0">
                <a:ea typeface="ＭＳ Ｐゴシック" panose="020B0600070205080204" pitchFamily="34" charset="-128"/>
              </a:rPr>
              <a:t>Pick the project with the highest NPV</a:t>
            </a:r>
          </a:p>
        </p:txBody>
      </p:sp>
    </p:spTree>
    <p:extLst>
      <p:ext uri="{BB962C8B-B14F-4D97-AF65-F5344CB8AC3E}">
        <p14:creationId xmlns:p14="http://schemas.microsoft.com/office/powerpoint/2010/main" val="430269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p:txBody>
          <a:bodyPr/>
          <a:lstStyle/>
          <a:p>
            <a:pPr>
              <a:buNone/>
            </a:pPr>
            <a:r>
              <a:rPr lang="en-US" altLang="en-US" sz="2600" b="1" dirty="0">
                <a:ea typeface="ヒラギノ角ゴ Pro W3"/>
                <a:cs typeface="ヒラギノ角ゴ Pro W3"/>
              </a:rPr>
              <a:t>Problem:</a:t>
            </a:r>
          </a:p>
          <a:p>
            <a:r>
              <a:rPr lang="en-IN" sz="2400" dirty="0"/>
              <a:t>You own a small piece of commercial land near a university. You are considering what to do with it. You have been approached with an offer to buy it for $220,000. You are also considering three alternative uses yourself: a bar, a coffee shop, and an apparel store. You assume that you would operate your choice indefinitely, eventually leaving the business to your children.</a:t>
            </a:r>
            <a:endParaRPr lang="en-US" altLang="en-US" sz="2400" dirty="0">
              <a:ea typeface="ヒラギノ角ゴ Pro W3"/>
              <a:cs typeface="ヒラギノ角ゴ Pro W3"/>
            </a:endParaRPr>
          </a:p>
        </p:txBody>
      </p:sp>
    </p:spTree>
    <p:extLst>
      <p:ext uri="{BB962C8B-B14F-4D97-AF65-F5344CB8AC3E}">
        <p14:creationId xmlns:p14="http://schemas.microsoft.com/office/powerpoint/2010/main" val="1152218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a:xfrm>
            <a:off x="457200" y="1600201"/>
            <a:ext cx="8229600" cy="1447800"/>
          </a:xfrm>
        </p:spPr>
        <p:txBody>
          <a:bodyPr/>
          <a:lstStyle/>
          <a:p>
            <a:pPr>
              <a:buNone/>
            </a:pPr>
            <a:r>
              <a:rPr lang="en-US" altLang="en-US" sz="2600" b="1" dirty="0">
                <a:ea typeface="ヒラギノ角ゴ Pro W3"/>
                <a:cs typeface="ヒラギノ角ゴ Pro W3"/>
              </a:rPr>
              <a:t>Problem:</a:t>
            </a:r>
          </a:p>
          <a:p>
            <a:r>
              <a:rPr lang="en-IN" sz="2400" dirty="0"/>
              <a:t>You have collected the following information about the uses. What should you do?</a:t>
            </a:r>
            <a:endParaRPr lang="en-US" altLang="en-US" sz="2400" dirty="0">
              <a:ea typeface="ヒラギノ角ゴ Pro W3"/>
              <a:cs typeface="ヒラギノ角ゴ Pro W3"/>
            </a:endParaRPr>
          </a:p>
        </p:txBody>
      </p:sp>
      <p:graphicFrame>
        <p:nvGraphicFramePr>
          <p:cNvPr id="4" name="Table 4" descr="A table with 5 columns: blank, initial investment, cash flow in the first year (C F sub 1), growth rate (g), and cost of capital (r). Row 1, bar: Initial: $400,000. Cash flow: $60,000. Growth rate: 3.5%. Cost of capital: 12%. Row 2, coffee shop. Initial: $200,000. Cash flow: $40,000. Growth rate: 3%. Cost of capital: 10%. Row 3, apparel store. Initial: $500,000. Cash flow: $75,000. Growth rate: 3%. Cost of capital: 13%."/>
          <p:cNvGraphicFramePr>
            <a:graphicFrameLocks noGrp="1"/>
          </p:cNvGraphicFramePr>
          <p:nvPr>
            <p:extLst>
              <p:ext uri="{D42A27DB-BD31-4B8C-83A1-F6EECF244321}">
                <p14:modId xmlns:p14="http://schemas.microsoft.com/office/powerpoint/2010/main" val="1402377853"/>
              </p:ext>
            </p:extLst>
          </p:nvPr>
        </p:nvGraphicFramePr>
        <p:xfrm>
          <a:off x="609600" y="3276600"/>
          <a:ext cx="7848600" cy="1707198"/>
        </p:xfrm>
        <a:graphic>
          <a:graphicData uri="http://schemas.openxmlformats.org/drawingml/2006/table">
            <a:tbl>
              <a:tblPr firstRow="1"/>
              <a:tblGrid>
                <a:gridCol w="1570038">
                  <a:extLst>
                    <a:ext uri="{9D8B030D-6E8A-4147-A177-3AD203B41FA5}">
                      <a16:colId xmlns:a16="http://schemas.microsoft.com/office/drawing/2014/main" val="20000"/>
                    </a:ext>
                  </a:extLst>
                </a:gridCol>
                <a:gridCol w="1568450">
                  <a:extLst>
                    <a:ext uri="{9D8B030D-6E8A-4147-A177-3AD203B41FA5}">
                      <a16:colId xmlns:a16="http://schemas.microsoft.com/office/drawing/2014/main" val="20001"/>
                    </a:ext>
                  </a:extLst>
                </a:gridCol>
                <a:gridCol w="1966912">
                  <a:extLst>
                    <a:ext uri="{9D8B030D-6E8A-4147-A177-3AD203B41FA5}">
                      <a16:colId xmlns:a16="http://schemas.microsoft.com/office/drawing/2014/main" val="20002"/>
                    </a:ext>
                  </a:extLst>
                </a:gridCol>
                <a:gridCol w="1173163">
                  <a:extLst>
                    <a:ext uri="{9D8B030D-6E8A-4147-A177-3AD203B41FA5}">
                      <a16:colId xmlns:a16="http://schemas.microsoft.com/office/drawing/2014/main" val="20003"/>
                    </a:ext>
                  </a:extLst>
                </a:gridCol>
                <a:gridCol w="1570037">
                  <a:extLst>
                    <a:ext uri="{9D8B030D-6E8A-4147-A177-3AD203B41FA5}">
                      <a16:colId xmlns:a16="http://schemas.microsoft.com/office/drawing/2014/main" val="20004"/>
                    </a:ext>
                  </a:extLst>
                </a:gridCol>
              </a:tblGrid>
              <a:tr h="518111">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bg1"/>
                          </a:solidFill>
                          <a:effectLst/>
                          <a:latin typeface="+mn-lt"/>
                          <a:ea typeface="ＭＳ Ｐゴシック" panose="020B0600070205080204" pitchFamily="34" charset="-128"/>
                        </a:rPr>
                        <a:t>Blank</a:t>
                      </a: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Initial Investment</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Cash flow in the First Year (</a:t>
                      </a:r>
                      <a:r>
                        <a:rPr kumimoji="0" lang="en-US" sz="1600" b="1" i="1"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CF</a:t>
                      </a:r>
                      <a:r>
                        <a:rPr kumimoji="0" lang="en-US" sz="1600" b="1" i="0" u="none" strike="noStrike" cap="none" normalizeH="0" baseline="-25000" dirty="0">
                          <a:ln>
                            <a:noFill/>
                          </a:ln>
                          <a:solidFill>
                            <a:schemeClr val="tx1"/>
                          </a:solidFill>
                          <a:effectLst/>
                          <a:latin typeface="+mn-lt"/>
                          <a:ea typeface="ＭＳ Ｐゴシック" panose="020B0600070205080204" pitchFamily="34" charset="-128"/>
                          <a:cs typeface="Times New Roman" panose="02020603050405020304" pitchFamily="18" charset="0"/>
                        </a:rPr>
                        <a:t>1</a:t>
                      </a: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Growth rate (</a:t>
                      </a:r>
                      <a:r>
                        <a:rPr kumimoji="0" lang="en-US" sz="1600" b="1" i="1"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g</a:t>
                      </a: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Cost of capital (</a:t>
                      </a:r>
                      <a:r>
                        <a:rPr kumimoji="0" lang="en-US" sz="1600" b="1" i="1"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r</a:t>
                      </a: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4936">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Bar</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$400,000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$60,000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3.5%</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12%</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388">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Coffee Shop</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$200,000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$40,000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3%</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10%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802">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Apparel Store</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$500,000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$75,000</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3%</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IN" sz="1600" b="0" i="0" u="none" strike="noStrike" kern="1200" baseline="0" dirty="0">
                          <a:solidFill>
                            <a:schemeClr val="tx1"/>
                          </a:solidFill>
                          <a:latin typeface="+mn-lt"/>
                          <a:ea typeface="ＭＳ Ｐゴシック" panose="020B0600070205080204" pitchFamily="34" charset="-128"/>
                          <a:cs typeface="+mn-cs"/>
                        </a:rPr>
                        <a:t>13%</a:t>
                      </a:r>
                      <a:endPar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endParaRP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4703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a:xfrm>
            <a:off x="457200" y="1600200"/>
            <a:ext cx="8229600" cy="2715281"/>
          </a:xfrm>
        </p:spPr>
        <p:txBody>
          <a:bodyPr/>
          <a:lstStyle/>
          <a:p>
            <a:pPr>
              <a:buNone/>
            </a:pPr>
            <a:r>
              <a:rPr lang="en-US" altLang="en-US" sz="2600" b="1" dirty="0">
                <a:ea typeface="ヒラギノ角ゴ Pro W3"/>
                <a:cs typeface="ヒラギノ角ゴ Pro W3"/>
              </a:rPr>
              <a:t>Solution:</a:t>
            </a:r>
          </a:p>
          <a:p>
            <a:pPr>
              <a:spcBef>
                <a:spcPts val="0"/>
              </a:spcBef>
              <a:buNone/>
            </a:pPr>
            <a:r>
              <a:rPr lang="en-US" altLang="en-US" sz="2600" b="1" dirty="0">
                <a:ea typeface="ヒラギノ角ゴ Pro W3"/>
                <a:cs typeface="ヒラギノ角ゴ Pro W3"/>
              </a:rPr>
              <a:t>Plan:</a:t>
            </a:r>
          </a:p>
          <a:p>
            <a:r>
              <a:rPr lang="en-IN" sz="2200" dirty="0"/>
              <a:t>Since you can develop only one project (you only have one piece of land), these are mutually exclusive projects. In order to decide which project is most valuable, you need to rank them by NPV. Each of these projects (except for selling the land) has cash flows that can be valued as a growing perpetuity, so from Chapter 4, the present value of the inflows is</a:t>
            </a:r>
            <a:endParaRPr lang="en-US" altLang="en-US" sz="2200" dirty="0">
              <a:ea typeface="ヒラギノ角ゴ Pro W3"/>
              <a:cs typeface="ヒラギノ角ゴ Pro W3"/>
            </a:endParaRPr>
          </a:p>
        </p:txBody>
      </p:sp>
      <p:graphicFrame>
        <p:nvGraphicFramePr>
          <p:cNvPr id="6" name="Object 2" descr="C F sub 1 over, r minus g."/>
          <p:cNvGraphicFramePr>
            <a:graphicFrameLocks noChangeAspect="1"/>
          </p:cNvGraphicFramePr>
          <p:nvPr>
            <p:extLst>
              <p:ext uri="{D42A27DB-BD31-4B8C-83A1-F6EECF244321}">
                <p14:modId xmlns:p14="http://schemas.microsoft.com/office/powerpoint/2010/main" val="1278738274"/>
              </p:ext>
            </p:extLst>
          </p:nvPr>
        </p:nvGraphicFramePr>
        <p:xfrm>
          <a:off x="6324600" y="4315481"/>
          <a:ext cx="694040" cy="713719"/>
        </p:xfrm>
        <a:graphic>
          <a:graphicData uri="http://schemas.openxmlformats.org/presentationml/2006/ole">
            <mc:AlternateContent xmlns:mc="http://schemas.openxmlformats.org/markup-compatibility/2006">
              <mc:Choice xmlns:v="urn:schemas-microsoft-com:vml" Requires="v">
                <p:oleObj spid="_x0000_s23628" name="Equation" r:id="rId3" imgW="419040" imgH="431640" progId="Equation.DSMT4">
                  <p:embed/>
                </p:oleObj>
              </mc:Choice>
              <mc:Fallback>
                <p:oleObj name="Equation" r:id="rId3" imgW="419040" imgH="431640" progId="Equation.DSMT4">
                  <p:embed/>
                  <p:pic>
                    <p:nvPicPr>
                      <p:cNvPr id="0" name=""/>
                      <p:cNvPicPr>
                        <a:picLocks noChangeAspect="1" noChangeArrowheads="1"/>
                      </p:cNvPicPr>
                      <p:nvPr/>
                    </p:nvPicPr>
                    <p:blipFill>
                      <a:blip r:embed="rId4"/>
                      <a:srcRect/>
                      <a:stretch>
                        <a:fillRect/>
                      </a:stretch>
                    </p:blipFill>
                    <p:spPr bwMode="auto">
                      <a:xfrm>
                        <a:off x="6324600" y="4315481"/>
                        <a:ext cx="694040" cy="71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Content Placeholder 4"/>
          <p:cNvSpPr>
            <a:spLocks noGrp="1"/>
          </p:cNvSpPr>
          <p:nvPr>
            <p:ph idx="13"/>
          </p:nvPr>
        </p:nvSpPr>
        <p:spPr>
          <a:xfrm>
            <a:off x="457200" y="5029200"/>
            <a:ext cx="8229600" cy="361950"/>
          </a:xfrm>
        </p:spPr>
        <p:txBody>
          <a:bodyPr/>
          <a:lstStyle/>
          <a:p>
            <a:r>
              <a:rPr lang="en-US" altLang="en-US" sz="2400" dirty="0">
                <a:ea typeface="ヒラギノ角ゴ Pro W3"/>
                <a:cs typeface="ヒラギノ角ゴ Pro W3"/>
              </a:rPr>
              <a:t>The NPV of each investment will be</a:t>
            </a:r>
            <a:endParaRPr lang="en-IN" sz="2400" dirty="0"/>
          </a:p>
        </p:txBody>
      </p:sp>
      <p:graphicFrame>
        <p:nvGraphicFramePr>
          <p:cNvPr id="4" name="Object 2" descr="C F sub 1 over, r minus g, minus initial investment."/>
          <p:cNvGraphicFramePr>
            <a:graphicFrameLocks noChangeAspect="1"/>
          </p:cNvGraphicFramePr>
          <p:nvPr>
            <p:extLst>
              <p:ext uri="{D42A27DB-BD31-4B8C-83A1-F6EECF244321}">
                <p14:modId xmlns:p14="http://schemas.microsoft.com/office/powerpoint/2010/main" val="2370569171"/>
              </p:ext>
            </p:extLst>
          </p:nvPr>
        </p:nvGraphicFramePr>
        <p:xfrm>
          <a:off x="2438400" y="5562600"/>
          <a:ext cx="3360738" cy="863600"/>
        </p:xfrm>
        <a:graphic>
          <a:graphicData uri="http://schemas.openxmlformats.org/presentationml/2006/ole">
            <mc:AlternateContent xmlns:mc="http://schemas.openxmlformats.org/markup-compatibility/2006">
              <mc:Choice xmlns:v="urn:schemas-microsoft-com:vml" Requires="v">
                <p:oleObj spid="_x0000_s23629" name="Equation" r:id="rId5" imgW="1676160" imgH="431640" progId="Equation.DSMT4">
                  <p:embed/>
                </p:oleObj>
              </mc:Choice>
              <mc:Fallback>
                <p:oleObj name="Equation" r:id="rId5" imgW="1676160" imgH="431640" progId="Equation.DSMT4">
                  <p:embed/>
                  <p:pic>
                    <p:nvPicPr>
                      <p:cNvPr id="0" name=""/>
                      <p:cNvPicPr>
                        <a:picLocks noChangeAspect="1" noChangeArrowheads="1"/>
                      </p:cNvPicPr>
                      <p:nvPr/>
                    </p:nvPicPr>
                    <p:blipFill>
                      <a:blip r:embed="rId6"/>
                      <a:srcRect/>
                      <a:stretch>
                        <a:fillRect/>
                      </a:stretch>
                    </p:blipFill>
                    <p:spPr bwMode="auto">
                      <a:xfrm>
                        <a:off x="2438400" y="5562600"/>
                        <a:ext cx="33607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19606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a:xfrm>
            <a:off x="457200" y="1447800"/>
            <a:ext cx="8229600" cy="931881"/>
          </a:xfrm>
        </p:spPr>
        <p:txBody>
          <a:bodyPr/>
          <a:lstStyle/>
          <a:p>
            <a:pPr>
              <a:buNone/>
            </a:pPr>
            <a:r>
              <a:rPr lang="en-US" altLang="en-US" sz="2600" b="1" dirty="0">
                <a:ea typeface="ヒラギノ角ゴ Pro W3"/>
                <a:cs typeface="ヒラギノ角ゴ Pro W3"/>
              </a:rPr>
              <a:t>Execute:</a:t>
            </a:r>
            <a:endParaRPr lang="en-US" altLang="en-US" sz="2600" b="1" dirty="0">
              <a:solidFill>
                <a:srgbClr val="00646D"/>
              </a:solidFill>
              <a:ea typeface="ヒラギノ角ゴ Pro W3"/>
              <a:cs typeface="ヒラギノ角ゴ Pro W3"/>
            </a:endParaRPr>
          </a:p>
          <a:p>
            <a:r>
              <a:rPr lang="en-US" altLang="en-US" sz="2200" dirty="0">
                <a:ea typeface="ヒラギノ角ゴ Pro W3"/>
                <a:cs typeface="ヒラギノ角ゴ Pro W3"/>
              </a:rPr>
              <a:t>The NPVs are:</a:t>
            </a:r>
            <a:endParaRPr lang="en-US" altLang="en-US" dirty="0">
              <a:ea typeface="ＭＳ Ｐゴシック" panose="020B0600070205080204" pitchFamily="34" charset="-128"/>
            </a:endParaRPr>
          </a:p>
        </p:txBody>
      </p:sp>
      <p:graphicFrame>
        <p:nvGraphicFramePr>
          <p:cNvPr id="7" name="Object 6" descr="Bar: $60,000 over, 0.12 minus 0.035, minus $400,000 = $305,882. Coffee shop: $40,000 over, 0.10 minus 0.03, minus $200,000 = $371,429. Apparel store: $75,000 over, 0.13 minus 0.03, minus $500,000 = $250,000."/>
          <p:cNvGraphicFramePr>
            <a:graphicFrameLocks noChangeAspect="1"/>
          </p:cNvGraphicFramePr>
          <p:nvPr>
            <p:extLst>
              <p:ext uri="{D42A27DB-BD31-4B8C-83A1-F6EECF244321}">
                <p14:modId xmlns:p14="http://schemas.microsoft.com/office/powerpoint/2010/main" val="280089812"/>
              </p:ext>
            </p:extLst>
          </p:nvPr>
        </p:nvGraphicFramePr>
        <p:xfrm>
          <a:off x="2667000" y="2057400"/>
          <a:ext cx="5265738" cy="1793875"/>
        </p:xfrm>
        <a:graphic>
          <a:graphicData uri="http://schemas.openxmlformats.org/presentationml/2006/ole">
            <mc:AlternateContent xmlns:mc="http://schemas.openxmlformats.org/markup-compatibility/2006">
              <mc:Choice xmlns:v="urn:schemas-microsoft-com:vml" Requires="v">
                <p:oleObj spid="_x0000_s24616" name="Equation" r:id="rId3" imgW="7010280" imgH="2387520" progId="Equation.DSMT4">
                  <p:embed/>
                </p:oleObj>
              </mc:Choice>
              <mc:Fallback>
                <p:oleObj name="Equation" r:id="rId3" imgW="7010280" imgH="2387520" progId="Equation.DSMT4">
                  <p:embed/>
                  <p:pic>
                    <p:nvPicPr>
                      <p:cNvPr id="0" name=""/>
                      <p:cNvPicPr/>
                      <p:nvPr/>
                    </p:nvPicPr>
                    <p:blipFill>
                      <a:blip r:embed="rId4"/>
                      <a:stretch>
                        <a:fillRect/>
                      </a:stretch>
                    </p:blipFill>
                    <p:spPr>
                      <a:xfrm>
                        <a:off x="2667000" y="2057400"/>
                        <a:ext cx="5265738" cy="1793875"/>
                      </a:xfrm>
                      <a:prstGeom prst="rect">
                        <a:avLst/>
                      </a:prstGeom>
                    </p:spPr>
                  </p:pic>
                </p:oleObj>
              </mc:Fallback>
            </mc:AlternateContent>
          </a:graphicData>
        </a:graphic>
      </p:graphicFrame>
      <p:graphicFrame>
        <p:nvGraphicFramePr>
          <p:cNvPr id="6" name="Table 5" descr="A table with 2 columns: alternative and N P V. Row 1: coffee shop, $371,429. Row 2: bar, $305,882. Row 3: apparel shop, $250,000. Row 4: sell the land, $220,000."/>
          <p:cNvGraphicFramePr>
            <a:graphicFrameLocks noGrp="1"/>
          </p:cNvGraphicFramePr>
          <p:nvPr>
            <p:extLst>
              <p:ext uri="{D42A27DB-BD31-4B8C-83A1-F6EECF244321}">
                <p14:modId xmlns:p14="http://schemas.microsoft.com/office/powerpoint/2010/main" val="1700228392"/>
              </p:ext>
            </p:extLst>
          </p:nvPr>
        </p:nvGraphicFramePr>
        <p:xfrm>
          <a:off x="1295400" y="3962400"/>
          <a:ext cx="6096000" cy="1857375"/>
        </p:xfrm>
        <a:graphic>
          <a:graphicData uri="http://schemas.openxmlformats.org/drawingml/2006/table">
            <a:tbl>
              <a:tblPr firstRow="1"/>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mn-lt"/>
                          <a:ea typeface="ＭＳ Ｐゴシック" panose="020B0600070205080204" pitchFamily="34" charset="-128"/>
                        </a:rPr>
                        <a:t>Alternative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mn-lt"/>
                          <a:ea typeface="ＭＳ Ｐゴシック" panose="020B0600070205080204" pitchFamily="34" charset="-128"/>
                        </a:rPr>
                        <a:t>NPV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Coffee Shop</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$371,429</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Bar</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$305,882</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Apparel Store</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$250,000</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mn-lt"/>
                          <a:ea typeface="ＭＳ Ｐゴシック" panose="020B0600070205080204" pitchFamily="34" charset="-128"/>
                        </a:rPr>
                        <a:t>Sell the 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lang="en-IN" sz="1800" b="0" i="0" u="none" strike="noStrike" kern="1200" baseline="0" dirty="0">
                          <a:solidFill>
                            <a:schemeClr val="tx1"/>
                          </a:solidFill>
                          <a:latin typeface="+mn-lt"/>
                          <a:ea typeface="ヒラギノ角ゴ Pro W3" pitchFamily="-1" charset="-128"/>
                          <a:cs typeface="+mn-cs"/>
                        </a:rPr>
                        <a:t>$220,000</a:t>
                      </a:r>
                      <a:endPar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 name="Content Placeholder 3"/>
          <p:cNvSpPr>
            <a:spLocks noGrp="1"/>
          </p:cNvSpPr>
          <p:nvPr>
            <p:ph idx="13"/>
          </p:nvPr>
        </p:nvSpPr>
        <p:spPr>
          <a:xfrm>
            <a:off x="457200" y="5943600"/>
            <a:ext cx="8229600" cy="304800"/>
          </a:xfrm>
        </p:spPr>
        <p:txBody>
          <a:bodyPr/>
          <a:lstStyle/>
          <a:p>
            <a:r>
              <a:rPr lang="en-IN" sz="2400" dirty="0"/>
              <a:t>You should choose the coffee shop.</a:t>
            </a:r>
            <a:endParaRPr lang="en-US" altLang="en-US" sz="2200" dirty="0">
              <a:ea typeface="ＭＳ Ｐゴシック" panose="020B0600070205080204" pitchFamily="34" charset="-128"/>
            </a:endParaRPr>
          </a:p>
        </p:txBody>
      </p:sp>
    </p:spTree>
    <p:extLst>
      <p:ext uri="{BB962C8B-B14F-4D97-AF65-F5344CB8AC3E}">
        <p14:creationId xmlns:p14="http://schemas.microsoft.com/office/powerpoint/2010/main" val="628434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p:txBody>
          <a:bodyPr/>
          <a:lstStyle/>
          <a:p>
            <a:pPr>
              <a:buNone/>
            </a:pPr>
            <a:r>
              <a:rPr lang="en-US" altLang="en-US" sz="2600" b="1" dirty="0">
                <a:ea typeface="ヒラギノ角ゴ Pro W3"/>
                <a:cs typeface="ヒラギノ角ゴ Pro W3"/>
              </a:rPr>
              <a:t>Evaluate:</a:t>
            </a:r>
          </a:p>
          <a:p>
            <a:r>
              <a:rPr lang="en-IN" sz="2400" dirty="0"/>
              <a:t>All the alternatives have positive NPVs, but you can take only one of them, so you should choose the one that creates the most value. </a:t>
            </a:r>
          </a:p>
          <a:p>
            <a:r>
              <a:rPr lang="en-IN" sz="2400" dirty="0"/>
              <a:t>Even though the coffee shop has the lowest cash flows, its lower start-up cost coupled with its lower cost of capital (it is less risky) make it the best choice.</a:t>
            </a:r>
            <a:endParaRPr lang="en-US" altLang="en-US" sz="2400" dirty="0">
              <a:ea typeface="ヒラギノ角ゴ Pro W3"/>
              <a:cs typeface="ヒラギノ角ゴ Pro W3"/>
            </a:endParaRPr>
          </a:p>
        </p:txBody>
      </p:sp>
    </p:spTree>
    <p:extLst>
      <p:ext uri="{BB962C8B-B14F-4D97-AF65-F5344CB8AC3E}">
        <p14:creationId xmlns:p14="http://schemas.microsoft.com/office/powerpoint/2010/main" val="4218375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p:txBody>
          <a:bodyPr/>
          <a:lstStyle/>
          <a:p>
            <a:pPr>
              <a:buNone/>
            </a:pPr>
            <a:r>
              <a:rPr lang="en-US" altLang="en-US" sz="2600" b="1" dirty="0">
                <a:ea typeface="ヒラギノ角ゴ Pro W3"/>
                <a:cs typeface="ヒラギノ角ゴ Pro W3"/>
              </a:rPr>
              <a:t>Problem:</a:t>
            </a:r>
          </a:p>
          <a:p>
            <a:r>
              <a:rPr lang="en-US" altLang="en-US" sz="2400" dirty="0">
                <a:ea typeface="ヒラギノ角ゴ Pro W3"/>
                <a:cs typeface="ヒラギノ角ゴ Pro W3"/>
              </a:rPr>
              <a:t>You own a small piece of commercial land near a university. You are considering what to do with it. You have been approached recently with an offer to buy it for $600,000. You are also considering three alternative uses of the land for yourself: a laundromat, a bakery, and a bike shop. You assume that you would operate your choice indefinitely, eventually leaving the business to your children.</a:t>
            </a:r>
          </a:p>
        </p:txBody>
      </p:sp>
    </p:spTree>
    <p:extLst>
      <p:ext uri="{BB962C8B-B14F-4D97-AF65-F5344CB8AC3E}">
        <p14:creationId xmlns:p14="http://schemas.microsoft.com/office/powerpoint/2010/main" val="280557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Accounting </a:t>
            </a:r>
            <a:r>
              <a:rPr lang="fi-FI" dirty="0" err="1"/>
              <a:t>rate</a:t>
            </a:r>
            <a:r>
              <a:rPr lang="fi-FI" dirty="0"/>
              <a:t> of </a:t>
            </a:r>
            <a:r>
              <a:rPr lang="fi-FI" dirty="0" err="1"/>
              <a:t>return</a:t>
            </a:r>
            <a:endParaRPr lang="fi-FI" dirty="0"/>
          </a:p>
        </p:txBody>
      </p:sp>
      <p:sp>
        <p:nvSpPr>
          <p:cNvPr id="3" name="Content Placeholder 2"/>
          <p:cNvSpPr>
            <a:spLocks noGrp="1"/>
          </p:cNvSpPr>
          <p:nvPr>
            <p:ph idx="1"/>
          </p:nvPr>
        </p:nvSpPr>
        <p:spPr/>
        <p:txBody>
          <a:bodyPr/>
          <a:lstStyle/>
          <a:p>
            <a:pPr marL="0" indent="0">
              <a:lnSpc>
                <a:spcPct val="90000"/>
              </a:lnSpc>
              <a:spcBef>
                <a:spcPts val="0"/>
              </a:spcBef>
              <a:buNone/>
            </a:pPr>
            <a:endParaRPr lang="en-GB" altLang="en-US" u="sng" dirty="0"/>
          </a:p>
          <a:p>
            <a:pPr marL="0" indent="0">
              <a:lnSpc>
                <a:spcPct val="90000"/>
              </a:lnSpc>
              <a:spcBef>
                <a:spcPts val="0"/>
              </a:spcBef>
              <a:buNone/>
            </a:pPr>
            <a:r>
              <a:rPr lang="en-GB" altLang="en-US" u="sng" dirty="0"/>
              <a:t>Average annual accounting profit    </a:t>
            </a:r>
            <a:r>
              <a:rPr lang="en-GB" altLang="en-US" dirty="0"/>
              <a:t>           x 100%</a:t>
            </a:r>
          </a:p>
          <a:p>
            <a:pPr>
              <a:lnSpc>
                <a:spcPct val="90000"/>
              </a:lnSpc>
              <a:spcBef>
                <a:spcPts val="0"/>
              </a:spcBef>
              <a:buNone/>
            </a:pPr>
            <a:r>
              <a:rPr lang="en-GB" altLang="en-US" b="1" dirty="0"/>
              <a:t>Initial </a:t>
            </a:r>
            <a:r>
              <a:rPr lang="en-GB" altLang="en-US" dirty="0"/>
              <a:t>amount of the investment to </a:t>
            </a:r>
          </a:p>
          <a:p>
            <a:pPr>
              <a:lnSpc>
                <a:spcPct val="90000"/>
              </a:lnSpc>
              <a:spcBef>
                <a:spcPts val="0"/>
              </a:spcBef>
              <a:buNone/>
            </a:pPr>
            <a:r>
              <a:rPr lang="en-GB" altLang="en-US" dirty="0"/>
              <a:t>    earn that profit</a:t>
            </a:r>
          </a:p>
          <a:p>
            <a:pPr>
              <a:lnSpc>
                <a:spcPct val="90000"/>
              </a:lnSpc>
              <a:spcBef>
                <a:spcPts val="0"/>
              </a:spcBef>
              <a:buNone/>
            </a:pPr>
            <a:endParaRPr lang="en-GB" altLang="en-US" dirty="0"/>
          </a:p>
          <a:p>
            <a:pPr marL="0" indent="0">
              <a:lnSpc>
                <a:spcPct val="90000"/>
              </a:lnSpc>
              <a:spcBef>
                <a:spcPts val="0"/>
              </a:spcBef>
              <a:buNone/>
            </a:pPr>
            <a:r>
              <a:rPr lang="en-GB" altLang="en-US" u="sng" dirty="0"/>
              <a:t>Average annual accounting profit      </a:t>
            </a:r>
            <a:r>
              <a:rPr lang="en-GB" altLang="en-US" dirty="0"/>
              <a:t>          x 100%</a:t>
            </a:r>
          </a:p>
          <a:p>
            <a:pPr>
              <a:spcBef>
                <a:spcPts val="0"/>
              </a:spcBef>
              <a:buNone/>
            </a:pPr>
            <a:r>
              <a:rPr lang="en-GB" altLang="en-US" b="1" dirty="0"/>
              <a:t>Average</a:t>
            </a:r>
            <a:r>
              <a:rPr lang="en-GB" altLang="en-US" dirty="0"/>
              <a:t> amount of the investment (at the mid-point) </a:t>
            </a:r>
          </a:p>
          <a:p>
            <a:pPr>
              <a:spcBef>
                <a:spcPts val="0"/>
              </a:spcBef>
              <a:buNone/>
            </a:pPr>
            <a:r>
              <a:rPr lang="en-GB" altLang="en-US" dirty="0"/>
              <a:t>     to earn that profit*</a:t>
            </a:r>
          </a:p>
          <a:p>
            <a:pPr>
              <a:lnSpc>
                <a:spcPct val="90000"/>
              </a:lnSpc>
              <a:spcBef>
                <a:spcPts val="0"/>
              </a:spcBef>
              <a:buNone/>
            </a:pPr>
            <a:endParaRPr lang="en-GB" altLang="en-US" dirty="0"/>
          </a:p>
          <a:p>
            <a:pPr>
              <a:lnSpc>
                <a:spcPct val="90000"/>
              </a:lnSpc>
              <a:spcBef>
                <a:spcPts val="0"/>
              </a:spcBef>
              <a:buNone/>
            </a:pPr>
            <a:r>
              <a:rPr lang="en-GB" altLang="en-US" dirty="0"/>
              <a:t>* </a:t>
            </a:r>
            <a:r>
              <a:rPr lang="en-GB" altLang="en-US" sz="1400" dirty="0"/>
              <a:t>Average investment = </a:t>
            </a:r>
            <a:r>
              <a:rPr lang="en-GB" altLang="en-US" sz="1400" u="sng" dirty="0"/>
              <a:t>Initial Inv. + scrap value</a:t>
            </a:r>
            <a:r>
              <a:rPr lang="en-GB" altLang="en-US" sz="1400" dirty="0"/>
              <a:t> </a:t>
            </a:r>
          </a:p>
          <a:p>
            <a:pPr>
              <a:lnSpc>
                <a:spcPct val="90000"/>
              </a:lnSpc>
              <a:spcBef>
                <a:spcPts val="0"/>
              </a:spcBef>
              <a:buNone/>
            </a:pPr>
            <a:r>
              <a:rPr lang="en-GB" altLang="en-US" sz="1400" dirty="0"/>
              <a:t>                                                         2</a:t>
            </a:r>
          </a:p>
          <a:p>
            <a:pPr marL="0" indent="0">
              <a:spcBef>
                <a:spcPts val="0"/>
              </a:spcBef>
              <a:buNone/>
            </a:pPr>
            <a:r>
              <a:rPr lang="en-GB" altLang="en-US" b="1" dirty="0"/>
              <a:t>Accept or reject</a:t>
            </a:r>
          </a:p>
          <a:p>
            <a:pPr marL="0" indent="0">
              <a:spcBef>
                <a:spcPts val="0"/>
              </a:spcBef>
              <a:buNone/>
            </a:pPr>
            <a:endParaRPr lang="en-GB" altLang="en-US" b="1" dirty="0"/>
          </a:p>
          <a:p>
            <a:pPr marL="0" indent="0">
              <a:spcBef>
                <a:spcPts val="0"/>
              </a:spcBef>
              <a:buNone/>
            </a:pPr>
            <a:r>
              <a:rPr lang="en-GB" altLang="en-US" dirty="0"/>
              <a:t>ARR &gt; predetermined target</a:t>
            </a:r>
          </a:p>
          <a:p>
            <a:pPr marL="0" indent="0">
              <a:spcBef>
                <a:spcPts val="0"/>
              </a:spcBef>
              <a:buNone/>
            </a:pPr>
            <a:endParaRPr lang="en-GB" altLang="en-US" dirty="0"/>
          </a:p>
          <a:p>
            <a:pPr marL="0" indent="0">
              <a:spcBef>
                <a:spcPts val="0"/>
              </a:spcBef>
              <a:buNone/>
            </a:pPr>
            <a:r>
              <a:rPr lang="en-GB" altLang="en-US" dirty="0"/>
              <a:t>Mutually exclusive</a:t>
            </a:r>
          </a:p>
          <a:p>
            <a:pPr marL="0" indent="0">
              <a:spcBef>
                <a:spcPts val="0"/>
              </a:spcBef>
              <a:buNone/>
            </a:pPr>
            <a:r>
              <a:rPr lang="en-GB" altLang="en-US" dirty="0"/>
              <a:t>Highest ARR</a:t>
            </a:r>
          </a:p>
          <a:p>
            <a:endParaRPr lang="fi-FI" dirty="0"/>
          </a:p>
        </p:txBody>
      </p:sp>
    </p:spTree>
    <p:extLst>
      <p:ext uri="{BB962C8B-B14F-4D97-AF65-F5344CB8AC3E}">
        <p14:creationId xmlns:p14="http://schemas.microsoft.com/office/powerpoint/2010/main" val="1227684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a:xfrm>
            <a:off x="457200" y="1600200"/>
            <a:ext cx="8229600" cy="1523999"/>
          </a:xfrm>
        </p:spPr>
        <p:txBody>
          <a:bodyPr/>
          <a:lstStyle/>
          <a:p>
            <a:pPr>
              <a:buNone/>
            </a:pPr>
            <a:r>
              <a:rPr lang="en-US" altLang="en-US" sz="2600" b="1" dirty="0">
                <a:ea typeface="ヒラギノ角ゴ Pro W3"/>
                <a:cs typeface="ヒラギノ角ゴ Pro W3"/>
              </a:rPr>
              <a:t>Problem:</a:t>
            </a:r>
          </a:p>
          <a:p>
            <a:r>
              <a:rPr lang="en-US" altLang="en-US" sz="2400" dirty="0">
                <a:ea typeface="ヒラギノ角ゴ Pro W3"/>
                <a:cs typeface="ヒラギノ角ゴ Pro W3"/>
              </a:rPr>
              <a:t>You have collected the following information about the uses. What should you do?</a:t>
            </a:r>
          </a:p>
        </p:txBody>
      </p:sp>
      <p:graphicFrame>
        <p:nvGraphicFramePr>
          <p:cNvPr id="4" name="Table 4" descr="A table with 5 columns: blank, initial investment, cash flow in the first year, growth rate, and cost of capital. Row 1, laundromat. Initial: $200,000. Cash flow: $35,000. Growth rate: 2.0%. Cost of capital: 7.0%. Row 2, bakery. Initial: $750,000. Cash flow: $45,000. Growth rate: 3.5%. Cost of capital: 6.5%. Row 3, bike shop. Initial: $800,000. Cash flow: $40,000. Growth rate: 4.5%. Cost of capital: 7.0%."/>
          <p:cNvGraphicFramePr>
            <a:graphicFrameLocks noGrp="1"/>
          </p:cNvGraphicFramePr>
          <p:nvPr>
            <p:extLst>
              <p:ext uri="{D42A27DB-BD31-4B8C-83A1-F6EECF244321}">
                <p14:modId xmlns:p14="http://schemas.microsoft.com/office/powerpoint/2010/main" val="3359275500"/>
              </p:ext>
            </p:extLst>
          </p:nvPr>
        </p:nvGraphicFramePr>
        <p:xfrm>
          <a:off x="609600" y="3276600"/>
          <a:ext cx="7848600" cy="1707198"/>
        </p:xfrm>
        <a:graphic>
          <a:graphicData uri="http://schemas.openxmlformats.org/drawingml/2006/table">
            <a:tbl>
              <a:tblPr firstRow="1"/>
              <a:tblGrid>
                <a:gridCol w="1570038">
                  <a:extLst>
                    <a:ext uri="{9D8B030D-6E8A-4147-A177-3AD203B41FA5}">
                      <a16:colId xmlns:a16="http://schemas.microsoft.com/office/drawing/2014/main" val="20000"/>
                    </a:ext>
                  </a:extLst>
                </a:gridCol>
                <a:gridCol w="1568450">
                  <a:extLst>
                    <a:ext uri="{9D8B030D-6E8A-4147-A177-3AD203B41FA5}">
                      <a16:colId xmlns:a16="http://schemas.microsoft.com/office/drawing/2014/main" val="20001"/>
                    </a:ext>
                  </a:extLst>
                </a:gridCol>
                <a:gridCol w="1966912">
                  <a:extLst>
                    <a:ext uri="{9D8B030D-6E8A-4147-A177-3AD203B41FA5}">
                      <a16:colId xmlns:a16="http://schemas.microsoft.com/office/drawing/2014/main" val="20002"/>
                    </a:ext>
                  </a:extLst>
                </a:gridCol>
                <a:gridCol w="1173163">
                  <a:extLst>
                    <a:ext uri="{9D8B030D-6E8A-4147-A177-3AD203B41FA5}">
                      <a16:colId xmlns:a16="http://schemas.microsoft.com/office/drawing/2014/main" val="20003"/>
                    </a:ext>
                  </a:extLst>
                </a:gridCol>
                <a:gridCol w="1570037">
                  <a:extLst>
                    <a:ext uri="{9D8B030D-6E8A-4147-A177-3AD203B41FA5}">
                      <a16:colId xmlns:a16="http://schemas.microsoft.com/office/drawing/2014/main" val="20004"/>
                    </a:ext>
                  </a:extLst>
                </a:gridCol>
              </a:tblGrid>
              <a:tr h="518111">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bg1"/>
                          </a:solidFill>
                          <a:effectLst/>
                          <a:latin typeface="+mn-lt"/>
                          <a:ea typeface="ＭＳ Ｐゴシック" panose="020B0600070205080204" pitchFamily="34" charset="-128"/>
                        </a:rPr>
                        <a:t>Blank</a:t>
                      </a: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Initial Investment</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mn-lt"/>
                          <a:ea typeface="ＭＳ Ｐゴシック" panose="020B0600070205080204" pitchFamily="34" charset="-128"/>
                          <a:cs typeface="Times New Roman" panose="02020603050405020304" pitchFamily="18" charset="0"/>
                        </a:rPr>
                        <a:t>Cash flow in the First Year</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mn-lt"/>
                          <a:ea typeface="ＭＳ Ｐゴシック" panose="020B0600070205080204" pitchFamily="34" charset="-128"/>
                          <a:cs typeface="Times New Roman" panose="02020603050405020304" pitchFamily="18" charset="0"/>
                        </a:rPr>
                        <a:t>Growth rate</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Cost of capital</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4936">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Laundromat</a:t>
                      </a: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$200,000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$35,000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2.0%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7.0%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2388">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Bakery</a:t>
                      </a: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$750,000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$45,000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3.5%</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6.5%</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802">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Bike Shop</a:t>
                      </a:r>
                    </a:p>
                  </a:txBody>
                  <a:tcPr marT="45696" marB="4569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$800,000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$40,000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4.5%</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Verdana" panose="020B0604030504040204" pitchFamily="34" charset="0"/>
                          <a:ea typeface="ＭＳ Ｐゴシック" panose="020B0600070205080204" pitchFamily="34" charset="-128"/>
                        </a:defRPr>
                      </a:lvl1pPr>
                      <a:lvl2pPr marL="37931725" indent="-37474525">
                        <a:spcBef>
                          <a:spcPct val="20000"/>
                        </a:spcBef>
                        <a:defRPr sz="2000">
                          <a:solidFill>
                            <a:schemeClr val="tx1"/>
                          </a:solidFill>
                          <a:latin typeface="Verdana" panose="020B0604030504040204" pitchFamily="34" charset="0"/>
                          <a:ea typeface="ＭＳ Ｐゴシック" panose="020B0600070205080204" pitchFamily="34" charset="-128"/>
                        </a:defRPr>
                      </a:lvl2pPr>
                      <a:lvl3pPr>
                        <a:spcBef>
                          <a:spcPct val="20000"/>
                        </a:spcBef>
                        <a:defRPr>
                          <a:solidFill>
                            <a:schemeClr val="tx1"/>
                          </a:solidFill>
                          <a:latin typeface="Verdana" panose="020B0604030504040204" pitchFamily="34" charset="0"/>
                          <a:ea typeface="ＭＳ Ｐゴシック" panose="020B0600070205080204" pitchFamily="34" charset="-128"/>
                        </a:defRPr>
                      </a:lvl3pPr>
                      <a:lvl4pPr>
                        <a:spcBef>
                          <a:spcPct val="20000"/>
                        </a:spcBef>
                        <a:defRPr sz="1600">
                          <a:solidFill>
                            <a:schemeClr val="tx1"/>
                          </a:solidFill>
                          <a:latin typeface="Verdana" panose="020B0604030504040204" pitchFamily="34" charset="0"/>
                          <a:ea typeface="ＭＳ Ｐゴシック" panose="020B0600070205080204" pitchFamily="34" charset="-128"/>
                        </a:defRPr>
                      </a:lvl4pPr>
                      <a:lvl5pPr>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fontAlgn="base">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panose="020B0600070205080204" pitchFamily="34" charset="-128"/>
                          <a:cs typeface="Times New Roman" panose="02020603050405020304" pitchFamily="18" charset="0"/>
                        </a:rPr>
                        <a:t>7.0%</a:t>
                      </a:r>
                    </a:p>
                  </a:txBody>
                  <a:tcPr marT="45696" marB="4569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75325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a:xfrm>
            <a:off x="457200" y="1600200"/>
            <a:ext cx="8229600" cy="2163763"/>
          </a:xfrm>
        </p:spPr>
        <p:txBody>
          <a:bodyPr/>
          <a:lstStyle/>
          <a:p>
            <a:pPr>
              <a:buNone/>
            </a:pPr>
            <a:r>
              <a:rPr lang="en-US" altLang="en-US" sz="2600" b="1" dirty="0">
                <a:ea typeface="ヒラギノ角ゴ Pro W3"/>
                <a:cs typeface="ヒラギノ角ゴ Pro W3"/>
              </a:rPr>
              <a:t>Solution:</a:t>
            </a:r>
          </a:p>
          <a:p>
            <a:pPr>
              <a:spcBef>
                <a:spcPts val="0"/>
              </a:spcBef>
              <a:buNone/>
            </a:pPr>
            <a:r>
              <a:rPr lang="en-US" altLang="en-US" sz="2600" b="1" dirty="0">
                <a:ea typeface="ヒラギノ角ゴ Pro W3"/>
                <a:cs typeface="ヒラギノ角ゴ Pro W3"/>
              </a:rPr>
              <a:t>Plan:</a:t>
            </a:r>
          </a:p>
          <a:p>
            <a:r>
              <a:rPr lang="en-US" altLang="en-US" sz="2400" dirty="0">
                <a:ea typeface="ヒラギノ角ゴ Pro W3"/>
                <a:cs typeface="ヒラギノ角ゴ Pro W3"/>
              </a:rPr>
              <a:t>Since you can only do one project (you only have one piece of land), these are mutually exclusive projects. In order to decide which project is most valuable, you need to rank them by NPV. Each of these projects (except for selling the land) has cash flows that can be valued as a growing perpetuity, the present value of the inflows is</a:t>
            </a:r>
          </a:p>
        </p:txBody>
      </p:sp>
      <p:graphicFrame>
        <p:nvGraphicFramePr>
          <p:cNvPr id="6" name="Object 2" descr="C F sub 1 over, r minus g."/>
          <p:cNvGraphicFramePr>
            <a:graphicFrameLocks noChangeAspect="1"/>
          </p:cNvGraphicFramePr>
          <p:nvPr>
            <p:extLst>
              <p:ext uri="{D42A27DB-BD31-4B8C-83A1-F6EECF244321}">
                <p14:modId xmlns:p14="http://schemas.microsoft.com/office/powerpoint/2010/main" val="3160382164"/>
              </p:ext>
            </p:extLst>
          </p:nvPr>
        </p:nvGraphicFramePr>
        <p:xfrm>
          <a:off x="7962780" y="4343400"/>
          <a:ext cx="694040" cy="713719"/>
        </p:xfrm>
        <a:graphic>
          <a:graphicData uri="http://schemas.openxmlformats.org/presentationml/2006/ole">
            <mc:AlternateContent xmlns:mc="http://schemas.openxmlformats.org/markup-compatibility/2006">
              <mc:Choice xmlns:v="urn:schemas-microsoft-com:vml" Requires="v">
                <p:oleObj spid="_x0000_s9328" name="Equation" r:id="rId3" imgW="419040" imgH="431640" progId="Equation.DSMT4">
                  <p:embed/>
                </p:oleObj>
              </mc:Choice>
              <mc:Fallback>
                <p:oleObj name="Equation" r:id="rId3" imgW="419040" imgH="431640" progId="Equation.DSMT4">
                  <p:embed/>
                  <p:pic>
                    <p:nvPicPr>
                      <p:cNvPr id="0" name=""/>
                      <p:cNvPicPr>
                        <a:picLocks noChangeAspect="1" noChangeArrowheads="1"/>
                      </p:cNvPicPr>
                      <p:nvPr/>
                    </p:nvPicPr>
                    <p:blipFill>
                      <a:blip r:embed="rId4"/>
                      <a:srcRect/>
                      <a:stretch>
                        <a:fillRect/>
                      </a:stretch>
                    </p:blipFill>
                    <p:spPr bwMode="auto">
                      <a:xfrm>
                        <a:off x="7962780" y="4343400"/>
                        <a:ext cx="694040" cy="71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Content Placeholder 4"/>
          <p:cNvSpPr>
            <a:spLocks noGrp="1"/>
          </p:cNvSpPr>
          <p:nvPr>
            <p:ph idx="13"/>
          </p:nvPr>
        </p:nvSpPr>
        <p:spPr>
          <a:xfrm>
            <a:off x="457200" y="5029200"/>
            <a:ext cx="8229600" cy="361950"/>
          </a:xfrm>
        </p:spPr>
        <p:txBody>
          <a:bodyPr/>
          <a:lstStyle/>
          <a:p>
            <a:r>
              <a:rPr lang="en-US" altLang="en-US" sz="2400" dirty="0">
                <a:ea typeface="ヒラギノ角ゴ Pro W3"/>
                <a:cs typeface="ヒラギノ角ゴ Pro W3"/>
              </a:rPr>
              <a:t>The NPV of each investment will be</a:t>
            </a:r>
            <a:endParaRPr lang="en-IN" sz="2400" dirty="0"/>
          </a:p>
        </p:txBody>
      </p:sp>
      <p:graphicFrame>
        <p:nvGraphicFramePr>
          <p:cNvPr id="4" name="Object 2" descr="C F sub 1 over, r minus g, minus initial investment."/>
          <p:cNvGraphicFramePr>
            <a:graphicFrameLocks noChangeAspect="1"/>
          </p:cNvGraphicFramePr>
          <p:nvPr>
            <p:extLst>
              <p:ext uri="{D42A27DB-BD31-4B8C-83A1-F6EECF244321}">
                <p14:modId xmlns:p14="http://schemas.microsoft.com/office/powerpoint/2010/main" val="2560329262"/>
              </p:ext>
            </p:extLst>
          </p:nvPr>
        </p:nvGraphicFramePr>
        <p:xfrm>
          <a:off x="2438400" y="5562600"/>
          <a:ext cx="3360738" cy="863600"/>
        </p:xfrm>
        <a:graphic>
          <a:graphicData uri="http://schemas.openxmlformats.org/presentationml/2006/ole">
            <mc:AlternateContent xmlns:mc="http://schemas.openxmlformats.org/markup-compatibility/2006">
              <mc:Choice xmlns:v="urn:schemas-microsoft-com:vml" Requires="v">
                <p:oleObj spid="_x0000_s9329" name="Equation" r:id="rId5" imgW="1676160" imgH="431640" progId="Equation.DSMT4">
                  <p:embed/>
                </p:oleObj>
              </mc:Choice>
              <mc:Fallback>
                <p:oleObj name="Equation" r:id="rId5" imgW="1676160" imgH="431640" progId="Equation.DSMT4">
                  <p:embed/>
                  <p:pic>
                    <p:nvPicPr>
                      <p:cNvPr id="0" name=""/>
                      <p:cNvPicPr>
                        <a:picLocks noChangeAspect="1" noChangeArrowheads="1"/>
                      </p:cNvPicPr>
                      <p:nvPr/>
                    </p:nvPicPr>
                    <p:blipFill>
                      <a:blip r:embed="rId6"/>
                      <a:srcRect/>
                      <a:stretch>
                        <a:fillRect/>
                      </a:stretch>
                    </p:blipFill>
                    <p:spPr bwMode="auto">
                      <a:xfrm>
                        <a:off x="2438400" y="5562600"/>
                        <a:ext cx="33607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35707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a:xfrm>
            <a:off x="457200" y="1447800"/>
            <a:ext cx="8229600" cy="931881"/>
          </a:xfrm>
        </p:spPr>
        <p:txBody>
          <a:bodyPr/>
          <a:lstStyle/>
          <a:p>
            <a:pPr>
              <a:buNone/>
            </a:pPr>
            <a:r>
              <a:rPr lang="en-US" altLang="en-US" sz="2600" b="1" dirty="0">
                <a:ea typeface="ヒラギノ角ゴ Pro W3"/>
                <a:cs typeface="ヒラギノ角ゴ Pro W3"/>
              </a:rPr>
              <a:t>Execute:</a:t>
            </a:r>
            <a:endParaRPr lang="en-US" altLang="en-US" sz="2600" b="1" dirty="0">
              <a:solidFill>
                <a:srgbClr val="00646D"/>
              </a:solidFill>
              <a:ea typeface="ヒラギノ角ゴ Pro W3"/>
              <a:cs typeface="ヒラギノ角ゴ Pro W3"/>
            </a:endParaRPr>
          </a:p>
          <a:p>
            <a:r>
              <a:rPr lang="en-US" altLang="en-US" sz="2200" dirty="0">
                <a:ea typeface="ヒラギノ角ゴ Pro W3"/>
                <a:cs typeface="ヒラギノ角ゴ Pro W3"/>
              </a:rPr>
              <a:t>The NPVs are:</a:t>
            </a:r>
            <a:endParaRPr lang="en-US" altLang="en-US" dirty="0">
              <a:ea typeface="ＭＳ Ｐゴシック" panose="020B0600070205080204" pitchFamily="34" charset="-128"/>
            </a:endParaRPr>
          </a:p>
        </p:txBody>
      </p:sp>
      <p:graphicFrame>
        <p:nvGraphicFramePr>
          <p:cNvPr id="7" name="Object 6" descr="Laundromat: $35,000 over, 0.07 minus 0.02, minus $200,000 = $500,000. Bakery: $45,000 over, 0.065 minus 0.035, minus $750,000 = $750,000. Bike shop: $40,000 over, 0.07 minus 0.045, minus $800,00 = $800,000."/>
          <p:cNvGraphicFramePr>
            <a:graphicFrameLocks noChangeAspect="1"/>
          </p:cNvGraphicFramePr>
          <p:nvPr>
            <p:extLst>
              <p:ext uri="{D42A27DB-BD31-4B8C-83A1-F6EECF244321}">
                <p14:modId xmlns:p14="http://schemas.microsoft.com/office/powerpoint/2010/main" val="1028973081"/>
              </p:ext>
            </p:extLst>
          </p:nvPr>
        </p:nvGraphicFramePr>
        <p:xfrm>
          <a:off x="2743200" y="2057400"/>
          <a:ext cx="4961683" cy="1793839"/>
        </p:xfrm>
        <a:graphic>
          <a:graphicData uri="http://schemas.openxmlformats.org/presentationml/2006/ole">
            <mc:AlternateContent xmlns:mc="http://schemas.openxmlformats.org/markup-compatibility/2006">
              <mc:Choice xmlns:v="urn:schemas-microsoft-com:vml" Requires="v">
                <p:oleObj spid="_x0000_s10303" name="Equation" r:id="rId3" imgW="6603840" imgH="2387520" progId="Equation.DSMT4">
                  <p:embed/>
                </p:oleObj>
              </mc:Choice>
              <mc:Fallback>
                <p:oleObj name="Equation" r:id="rId3" imgW="6603840" imgH="2387520" progId="Equation.DSMT4">
                  <p:embed/>
                  <p:pic>
                    <p:nvPicPr>
                      <p:cNvPr id="0" name=""/>
                      <p:cNvPicPr/>
                      <p:nvPr/>
                    </p:nvPicPr>
                    <p:blipFill>
                      <a:blip r:embed="rId4"/>
                      <a:stretch>
                        <a:fillRect/>
                      </a:stretch>
                    </p:blipFill>
                    <p:spPr>
                      <a:xfrm>
                        <a:off x="2743200" y="2057400"/>
                        <a:ext cx="4961683" cy="1793839"/>
                      </a:xfrm>
                      <a:prstGeom prst="rect">
                        <a:avLst/>
                      </a:prstGeom>
                    </p:spPr>
                  </p:pic>
                </p:oleObj>
              </mc:Fallback>
            </mc:AlternateContent>
          </a:graphicData>
        </a:graphic>
      </p:graphicFrame>
      <p:graphicFrame>
        <p:nvGraphicFramePr>
          <p:cNvPr id="6" name="Table 5" descr="A table with 2 columns: alternative and N P V. Row 1: laundromat, $500,000. Row 2: bakery, $750,000. Row 3: bike shop, $800,000. Row 4: sell the land, $600,000."/>
          <p:cNvGraphicFramePr>
            <a:graphicFrameLocks noGrp="1"/>
          </p:cNvGraphicFramePr>
          <p:nvPr>
            <p:extLst>
              <p:ext uri="{D42A27DB-BD31-4B8C-83A1-F6EECF244321}">
                <p14:modId xmlns:p14="http://schemas.microsoft.com/office/powerpoint/2010/main" val="2324778466"/>
              </p:ext>
            </p:extLst>
          </p:nvPr>
        </p:nvGraphicFramePr>
        <p:xfrm>
          <a:off x="1295400" y="3962400"/>
          <a:ext cx="6096000" cy="1857375"/>
        </p:xfrm>
        <a:graphic>
          <a:graphicData uri="http://schemas.openxmlformats.org/drawingml/2006/table">
            <a:tbl>
              <a:tblPr firstRow="1"/>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mn-lt"/>
                          <a:ea typeface="ＭＳ Ｐゴシック" panose="020B0600070205080204" pitchFamily="34" charset="-128"/>
                        </a:rPr>
                        <a:t>Alternative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mn-lt"/>
                          <a:ea typeface="ＭＳ Ｐゴシック" panose="020B0600070205080204" pitchFamily="34" charset="-128"/>
                        </a:rPr>
                        <a:t>NPV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rPr>
                        <a:t>Laundromat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rPr>
                        <a:t>$500,000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rPr>
                        <a:t>Bakery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rPr>
                        <a:t>$750,000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mn-lt"/>
                          <a:ea typeface="ＭＳ Ｐゴシック" panose="020B0600070205080204" pitchFamily="34" charset="-128"/>
                        </a:rPr>
                        <a:t>Bike Shop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rPr>
                        <a:t>$800,000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mn-lt"/>
                          <a:ea typeface="ＭＳ Ｐゴシック" panose="020B0600070205080204" pitchFamily="34" charset="-128"/>
                        </a:rPr>
                        <a:t>Sell the Land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eaLnBrk="0" hangingPunct="0">
                        <a:spcBef>
                          <a:spcPct val="20000"/>
                        </a:spcBef>
                        <a:defRPr sz="2400">
                          <a:solidFill>
                            <a:schemeClr val="tx1"/>
                          </a:solidFill>
                          <a:latin typeface="Verdana" panose="020B0604030504040204" pitchFamily="34" charset="0"/>
                          <a:ea typeface="ヒラギノ角ゴ Pro W3" pitchFamily="-1" charset="-128"/>
                        </a:defRPr>
                      </a:lvl1pPr>
                      <a:lvl2pPr marL="37931725" indent="-37474525" defTabSz="457200" eaLnBrk="0" hangingPunct="0">
                        <a:spcBef>
                          <a:spcPct val="20000"/>
                        </a:spcBef>
                        <a:defRPr sz="2000">
                          <a:solidFill>
                            <a:schemeClr val="tx1"/>
                          </a:solidFill>
                          <a:latin typeface="Verdana" panose="020B0604030504040204" pitchFamily="34" charset="0"/>
                          <a:ea typeface="ヒラギノ角ゴ Pro W3" pitchFamily="-1" charset="-128"/>
                        </a:defRPr>
                      </a:lvl2pPr>
                      <a:lvl3pPr eaLnBrk="0" hangingPunct="0">
                        <a:spcBef>
                          <a:spcPct val="20000"/>
                        </a:spcBef>
                        <a:defRPr>
                          <a:solidFill>
                            <a:schemeClr val="tx1"/>
                          </a:solidFill>
                          <a:latin typeface="Verdana" panose="020B0604030504040204" pitchFamily="34" charset="0"/>
                          <a:ea typeface="ＭＳ Ｐゴシック" panose="020B0600070205080204" pitchFamily="34" charset="-128"/>
                        </a:defRPr>
                      </a:lvl3pPr>
                      <a:lvl4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4pPr>
                      <a:lvl5pPr eaLnBrk="0" hangingPunct="0">
                        <a:spcBef>
                          <a:spcPct val="20000"/>
                        </a:spcBef>
                        <a:defRPr sz="1600">
                          <a:solidFill>
                            <a:schemeClr val="tx1"/>
                          </a:solidFill>
                          <a:latin typeface="Verdana" panose="020B0604030504040204" pitchFamily="34" charset="0"/>
                          <a:ea typeface="ＭＳ Ｐゴシック" panose="020B0600070205080204" pitchFamily="34" charset="-128"/>
                        </a:defRPr>
                      </a:lvl5pPr>
                      <a:lvl6pPr marL="4572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6pPr>
                      <a:lvl7pPr marL="9144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7pPr>
                      <a:lvl8pPr marL="13716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8pPr>
                      <a:lvl9pPr marL="1828800" eaLnBrk="0" fontAlgn="base" hangingPunct="0">
                        <a:spcBef>
                          <a:spcPct val="20000"/>
                        </a:spcBef>
                        <a:spcAft>
                          <a:spcPct val="0"/>
                        </a:spcAft>
                        <a:defRPr sz="1600">
                          <a:solidFill>
                            <a:schemeClr val="tx1"/>
                          </a:solidFill>
                          <a:latin typeface="Verdana" panose="020B060403050404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mn-lt"/>
                          <a:ea typeface="ＭＳ Ｐゴシック" panose="020B0600070205080204" pitchFamily="34" charset="-128"/>
                        </a:rPr>
                        <a:t>$600,000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 name="Content Placeholder 3"/>
          <p:cNvSpPr>
            <a:spLocks noGrp="1"/>
          </p:cNvSpPr>
          <p:nvPr>
            <p:ph idx="13"/>
          </p:nvPr>
        </p:nvSpPr>
        <p:spPr>
          <a:xfrm>
            <a:off x="457200" y="5943600"/>
            <a:ext cx="8229600" cy="228600"/>
          </a:xfrm>
        </p:spPr>
        <p:txBody>
          <a:bodyPr/>
          <a:lstStyle/>
          <a:p>
            <a:r>
              <a:rPr lang="en-US" altLang="en-US" sz="2200" dirty="0">
                <a:ea typeface="ＭＳ Ｐゴシック" panose="020B0600070205080204" pitchFamily="34" charset="-128"/>
              </a:rPr>
              <a:t>Based on the rankings the bike shop should be chosen.</a:t>
            </a:r>
          </a:p>
        </p:txBody>
      </p:sp>
    </p:spTree>
    <p:extLst>
      <p:ext uri="{BB962C8B-B14F-4D97-AF65-F5344CB8AC3E}">
        <p14:creationId xmlns:p14="http://schemas.microsoft.com/office/powerpoint/2010/main" val="286938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NPV and Mutually Exclusive Projects</a:t>
            </a:r>
            <a:endParaRPr lang="en-IN" sz="2000" b="0" dirty="0">
              <a:latin typeface="+mj-lt"/>
            </a:endParaRPr>
          </a:p>
        </p:txBody>
      </p:sp>
      <p:sp>
        <p:nvSpPr>
          <p:cNvPr id="3" name="Content Placeholder 2"/>
          <p:cNvSpPr>
            <a:spLocks noGrp="1"/>
          </p:cNvSpPr>
          <p:nvPr>
            <p:ph idx="1"/>
          </p:nvPr>
        </p:nvSpPr>
        <p:spPr/>
        <p:txBody>
          <a:bodyPr/>
          <a:lstStyle/>
          <a:p>
            <a:pPr>
              <a:buNone/>
            </a:pPr>
            <a:r>
              <a:rPr lang="en-US" altLang="en-US" sz="2600" b="1" dirty="0">
                <a:ea typeface="ヒラギノ角ゴ Pro W3"/>
                <a:cs typeface="ヒラギノ角ゴ Pro W3"/>
              </a:rPr>
              <a:t>Evaluate:</a:t>
            </a:r>
          </a:p>
          <a:p>
            <a:r>
              <a:rPr lang="en-US" altLang="en-US" sz="2400" dirty="0">
                <a:ea typeface="ヒラギノ角ゴ Pro W3"/>
                <a:cs typeface="ヒラギノ角ゴ Pro W3"/>
              </a:rPr>
              <a:t>All of the alternatives have positive NPVs, but you can only take one of them, so you should choose the one that creates the most value. </a:t>
            </a:r>
          </a:p>
          <a:p>
            <a:r>
              <a:rPr lang="en-US" altLang="en-US" sz="2400" dirty="0">
                <a:ea typeface="ヒラギノ角ゴ Pro W3"/>
                <a:cs typeface="ヒラギノ角ゴ Pro W3"/>
              </a:rPr>
              <a:t>Even though the Laundromat has the lowest start-up costs, the higher cash flows of the bike shop, along with its higher growth rate, makes it the best choice.</a:t>
            </a:r>
          </a:p>
        </p:txBody>
      </p:sp>
    </p:spTree>
    <p:extLst>
      <p:ext uri="{BB962C8B-B14F-4D97-AF65-F5344CB8AC3E}">
        <p14:creationId xmlns:p14="http://schemas.microsoft.com/office/powerpoint/2010/main" val="1672703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mj-lt"/>
                <a:ea typeface="ヒラギノ角ゴ Pro W3"/>
                <a:cs typeface="ヒラギノ角ゴ Pro W3"/>
              </a:rPr>
              <a:t>Choosing Among Projects </a:t>
            </a:r>
            <a:r>
              <a:rPr lang="en-US" altLang="en-US" sz="2000" b="0" dirty="0">
                <a:latin typeface="+mj-lt"/>
                <a:ea typeface="ヒラギノ角ゴ Pro W3"/>
                <a:cs typeface="ヒラギノ角ゴ Pro W3"/>
              </a:rPr>
              <a:t>(2 of 8)</a:t>
            </a:r>
            <a:endParaRPr lang="en-IN" sz="2000" b="0" dirty="0">
              <a:latin typeface="+mj-lt"/>
            </a:endParaRPr>
          </a:p>
        </p:txBody>
      </p:sp>
      <p:sp>
        <p:nvSpPr>
          <p:cNvPr id="3" name="Content Placeholder 2"/>
          <p:cNvSpPr>
            <a:spLocks noGrp="1"/>
          </p:cNvSpPr>
          <p:nvPr>
            <p:ph idx="1"/>
          </p:nvPr>
        </p:nvSpPr>
        <p:spPr/>
        <p:txBody>
          <a:bodyPr/>
          <a:lstStyle/>
          <a:p>
            <a:r>
              <a:rPr lang="en-US" altLang="en-US" sz="2600" dirty="0">
                <a:ea typeface="ヒラギノ角ゴ Pro W3"/>
                <a:cs typeface="ヒラギノ角ゴ Pro W3"/>
              </a:rPr>
              <a:t>Differences in Scale </a:t>
            </a:r>
          </a:p>
          <a:p>
            <a:pPr lvl="1"/>
            <a:r>
              <a:rPr lang="en-US" altLang="en-US" sz="2400" dirty="0">
                <a:ea typeface="ＭＳ Ｐゴシック" panose="020B0600070205080204" pitchFamily="34" charset="-128"/>
              </a:rPr>
              <a:t>A 10% IRR can have very different value implications for an initial investment of $1 million vs. an initial investment of $100 million</a:t>
            </a:r>
          </a:p>
        </p:txBody>
      </p:sp>
    </p:spTree>
    <p:extLst>
      <p:ext uri="{BB962C8B-B14F-4D97-AF65-F5344CB8AC3E}">
        <p14:creationId xmlns:p14="http://schemas.microsoft.com/office/powerpoint/2010/main" val="940556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534400" cy="1097280"/>
          </a:xfrm>
        </p:spPr>
        <p:txBody>
          <a:bodyPr/>
          <a:lstStyle/>
          <a:p>
            <a:r>
              <a:rPr lang="en-US" altLang="en-US" sz="3600" dirty="0">
                <a:latin typeface="+mj-lt"/>
                <a:ea typeface="ヒラギノ角ゴ Pro W3"/>
                <a:cs typeface="ヒラギノ角ゴ Pro W3"/>
              </a:rPr>
              <a:t>Choosing Among Projects</a:t>
            </a:r>
            <a:endParaRPr lang="en-IN" sz="2000" b="0" dirty="0">
              <a:latin typeface="+mj-lt"/>
            </a:endParaRPr>
          </a:p>
        </p:txBody>
      </p:sp>
      <p:sp>
        <p:nvSpPr>
          <p:cNvPr id="3" name="Content Placeholder 2"/>
          <p:cNvSpPr>
            <a:spLocks noGrp="1"/>
          </p:cNvSpPr>
          <p:nvPr>
            <p:ph idx="1"/>
          </p:nvPr>
        </p:nvSpPr>
        <p:spPr>
          <a:xfrm>
            <a:off x="457200" y="1600200"/>
            <a:ext cx="8229600" cy="4343400"/>
          </a:xfrm>
        </p:spPr>
        <p:txBody>
          <a:bodyPr/>
          <a:lstStyle/>
          <a:p>
            <a:r>
              <a:rPr lang="en-US" altLang="en-US" sz="2600" dirty="0">
                <a:ea typeface="ヒラギノ角ゴ Pro W3"/>
                <a:cs typeface="ヒラギノ角ゴ Pro W3"/>
              </a:rPr>
              <a:t>The Bottom Line on IRR</a:t>
            </a:r>
          </a:p>
          <a:p>
            <a:pPr lvl="1"/>
            <a:r>
              <a:rPr lang="en-US" altLang="en-US" sz="2400" dirty="0">
                <a:ea typeface="ＭＳ Ｐゴシック" panose="020B0600070205080204" pitchFamily="34" charset="-128"/>
              </a:rPr>
              <a:t>Picking the investment opportunity with the largest IRR can lead to a mistake</a:t>
            </a:r>
          </a:p>
          <a:p>
            <a:pPr lvl="1"/>
            <a:r>
              <a:rPr lang="en-US" altLang="en-US" sz="2400" dirty="0">
                <a:ea typeface="ＭＳ Ｐゴシック" panose="020B0600070205080204" pitchFamily="34" charset="-128"/>
              </a:rPr>
              <a:t>In general, it is dangerous to use the IRR in choosing between projects</a:t>
            </a:r>
          </a:p>
          <a:p>
            <a:pPr lvl="1"/>
            <a:r>
              <a:rPr lang="en-US" altLang="en-US" sz="2400" dirty="0">
                <a:ea typeface="ＭＳ Ｐゴシック" panose="020B0600070205080204" pitchFamily="34" charset="-128"/>
              </a:rPr>
              <a:t>Always rely on NPV</a:t>
            </a:r>
          </a:p>
        </p:txBody>
      </p:sp>
    </p:spTree>
    <p:extLst>
      <p:ext uri="{BB962C8B-B14F-4D97-AF65-F5344CB8AC3E}">
        <p14:creationId xmlns:p14="http://schemas.microsoft.com/office/powerpoint/2010/main" val="2878858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1097280"/>
          </a:xfrm>
        </p:spPr>
        <p:txBody>
          <a:bodyPr/>
          <a:lstStyle/>
          <a:p>
            <a:r>
              <a:rPr lang="en-US" altLang="en-US" sz="3600" dirty="0">
                <a:latin typeface="+mj-lt"/>
                <a:ea typeface="ヒラギノ角ゴ Pro W3"/>
                <a:cs typeface="ヒラギノ角ゴ Pro W3"/>
              </a:rPr>
              <a:t>Putting It All Together</a:t>
            </a:r>
            <a:endParaRPr lang="en-IN" sz="2000" b="0" dirty="0">
              <a:latin typeface="+mj-lt"/>
            </a:endParaRPr>
          </a:p>
        </p:txBody>
      </p:sp>
      <p:sp>
        <p:nvSpPr>
          <p:cNvPr id="3" name="Content Placeholder 2"/>
          <p:cNvSpPr>
            <a:spLocks noGrp="1"/>
          </p:cNvSpPr>
          <p:nvPr>
            <p:ph idx="1"/>
          </p:nvPr>
        </p:nvSpPr>
        <p:spPr>
          <a:xfrm>
            <a:off x="457200" y="1600200"/>
            <a:ext cx="8229600" cy="304800"/>
          </a:xfrm>
        </p:spPr>
        <p:txBody>
          <a:bodyPr/>
          <a:lstStyle/>
          <a:p>
            <a:pPr>
              <a:spcBef>
                <a:spcPct val="0"/>
              </a:spcBef>
              <a:buFontTx/>
              <a:buNone/>
            </a:pPr>
            <a:r>
              <a:rPr lang="en-US" altLang="en-US" sz="2000" dirty="0">
                <a:ea typeface="ＭＳ Ｐゴシック" panose="020B0600070205080204" pitchFamily="34" charset="-128"/>
              </a:rPr>
              <a:t>Summary of Decision Rules</a:t>
            </a:r>
          </a:p>
        </p:txBody>
      </p:sp>
      <p:graphicFrame>
        <p:nvGraphicFramePr>
          <p:cNvPr id="5" name="Table 4" descr="Table 8.5, summary of decision rules, with 2 columns: N P V and summary. Row 1: Definition: The difference between the present value of an investment's benefits and the present value of its costs. Row 2: Rule: Take any investment opportunity where the N P V is positive; turn down any opportunity where it is negative. Row 3: Advantages: Corresponds directly to the impact of the project on the firm's value. Direct application of the Valuation Principle. Row 4: Disadvantages: Relies on an accurate estimate of the discount rate. Can be time-consuming to compute."/>
          <p:cNvGraphicFramePr>
            <a:graphicFrameLocks noGrp="1"/>
          </p:cNvGraphicFramePr>
          <p:nvPr>
            <p:extLst>
              <p:ext uri="{D42A27DB-BD31-4B8C-83A1-F6EECF244321}">
                <p14:modId xmlns:p14="http://schemas.microsoft.com/office/powerpoint/2010/main" val="2753033853"/>
              </p:ext>
            </p:extLst>
          </p:nvPr>
        </p:nvGraphicFramePr>
        <p:xfrm>
          <a:off x="609600" y="2133600"/>
          <a:ext cx="8001000" cy="3205480"/>
        </p:xfrm>
        <a:graphic>
          <a:graphicData uri="http://schemas.openxmlformats.org/drawingml/2006/table">
            <a:tbl>
              <a:tblPr firstRow="1" bandRow="1">
                <a:tableStyleId>{3B4B98B0-60AC-42C2-AFA5-B58CD77FA1E5}</a:tableStyleId>
              </a:tblPr>
              <a:tblGrid>
                <a:gridCol w="18288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370840">
                <a:tc>
                  <a:txBody>
                    <a:bodyPr/>
                    <a:lstStyle/>
                    <a:p>
                      <a:r>
                        <a:rPr lang="en-IN" sz="1800" b="1" i="0" u="none" strike="noStrike" kern="1200" baseline="0" dirty="0">
                          <a:solidFill>
                            <a:schemeClr val="tx1"/>
                          </a:solidFill>
                          <a:latin typeface="+mn-lt"/>
                          <a:ea typeface="+mn-ea"/>
                          <a:cs typeface="+mn-cs"/>
                        </a:rPr>
                        <a:t>NPV</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IN" sz="1800" b="0" i="0" u="none" strike="noStrike" kern="1200" baseline="0" dirty="0">
                          <a:solidFill>
                            <a:schemeClr val="tx1"/>
                          </a:solidFill>
                          <a:latin typeface="+mn-lt"/>
                          <a:ea typeface="+mn-ea"/>
                          <a:cs typeface="+mn-cs"/>
                        </a:rPr>
                        <a:t>Definition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The difference between the present value of an investment’s benefits and the present value of its costs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IN" sz="1800" b="0" i="0" u="none" strike="noStrike" kern="1200" baseline="0" dirty="0">
                          <a:solidFill>
                            <a:schemeClr val="tx1"/>
                          </a:solidFill>
                          <a:latin typeface="+mn-lt"/>
                          <a:ea typeface="+mn-ea"/>
                          <a:cs typeface="+mn-cs"/>
                        </a:rPr>
                        <a:t>Rule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Take any investment opportunity where the NPV is positive; turn down any opportunity where it is negative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IN" sz="1800" b="0" i="0" u="none" strike="noStrike" kern="1200" baseline="0" dirty="0">
                          <a:solidFill>
                            <a:schemeClr val="tx1"/>
                          </a:solidFill>
                          <a:latin typeface="+mn-lt"/>
                          <a:ea typeface="+mn-ea"/>
                          <a:cs typeface="+mn-cs"/>
                        </a:rPr>
                        <a:t>Advantages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Corresponds directly to the impact of the project on the firm’s value</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Direct application of the Valuation Principle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IN" sz="1800" b="0" i="0" u="none" strike="noStrike" kern="1200" baseline="0" dirty="0">
                          <a:solidFill>
                            <a:schemeClr val="tx1"/>
                          </a:solidFill>
                          <a:latin typeface="+mn-lt"/>
                          <a:ea typeface="+mn-ea"/>
                          <a:cs typeface="+mn-cs"/>
                        </a:rPr>
                        <a:t>Disadvantages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Relies on an accurate estimate of the discount rate</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Can be time-consuming to compute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58556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1097280"/>
          </a:xfrm>
        </p:spPr>
        <p:txBody>
          <a:bodyPr/>
          <a:lstStyle/>
          <a:p>
            <a:r>
              <a:rPr lang="en-US" altLang="en-US" sz="3600" dirty="0">
                <a:latin typeface="+mj-lt"/>
                <a:ea typeface="ヒラギノ角ゴ Pro W3"/>
                <a:cs typeface="ヒラギノ角ゴ Pro W3"/>
              </a:rPr>
              <a:t>Putting It All Together </a:t>
            </a:r>
            <a:endParaRPr lang="en-IN" sz="2000" b="0" dirty="0">
              <a:latin typeface="+mj-lt"/>
            </a:endParaRPr>
          </a:p>
        </p:txBody>
      </p:sp>
      <p:sp>
        <p:nvSpPr>
          <p:cNvPr id="3" name="Content Placeholder 2"/>
          <p:cNvSpPr>
            <a:spLocks noGrp="1"/>
          </p:cNvSpPr>
          <p:nvPr>
            <p:ph idx="1"/>
          </p:nvPr>
        </p:nvSpPr>
        <p:spPr>
          <a:xfrm>
            <a:off x="457200" y="1600200"/>
            <a:ext cx="8229600" cy="304800"/>
          </a:xfrm>
        </p:spPr>
        <p:txBody>
          <a:bodyPr/>
          <a:lstStyle/>
          <a:p>
            <a:pPr>
              <a:spcBef>
                <a:spcPct val="0"/>
              </a:spcBef>
              <a:buFontTx/>
              <a:buNone/>
            </a:pPr>
            <a:endParaRPr lang="en-US" altLang="en-US" sz="2000" b="1" dirty="0">
              <a:ea typeface="ＭＳ Ｐゴシック" panose="020B0600070205080204" pitchFamily="34" charset="-128"/>
            </a:endParaRPr>
          </a:p>
        </p:txBody>
      </p:sp>
      <p:graphicFrame>
        <p:nvGraphicFramePr>
          <p:cNvPr id="5" name="Table 4" descr="Table 8.5 continued, I R R. Row 5: Definition: The interest rate that sets the net present value of the cash flows equal to zero; the average return of the investment. Row 6: Rule: Take any investment opportunity where its I R R exceeds the opportunity cost of capital; turn down any opportunity where its I R R is less than the opportunity cost of capital. Row 7: Advantages: Related to the N P V rule and usually yields the same (correct) decision. Row 8: Disadvantages: Hard to compute. Multiple I R R's lead to ambiguity. Cannot be used to choose among projects. Can be misleading if inflows come before outflows."/>
          <p:cNvGraphicFramePr>
            <a:graphicFrameLocks noGrp="1"/>
          </p:cNvGraphicFramePr>
          <p:nvPr>
            <p:extLst>
              <p:ext uri="{D42A27DB-BD31-4B8C-83A1-F6EECF244321}">
                <p14:modId xmlns:p14="http://schemas.microsoft.com/office/powerpoint/2010/main" val="1118632498"/>
              </p:ext>
            </p:extLst>
          </p:nvPr>
        </p:nvGraphicFramePr>
        <p:xfrm>
          <a:off x="533400" y="2098040"/>
          <a:ext cx="8305800" cy="4028440"/>
        </p:xfrm>
        <a:graphic>
          <a:graphicData uri="http://schemas.openxmlformats.org/drawingml/2006/table">
            <a:tbl>
              <a:tblPr firstRow="1" bandRow="1">
                <a:tableStyleId>{3B4B98B0-60AC-42C2-AFA5-B58CD77FA1E5}</a:tableStyleId>
              </a:tblPr>
              <a:tblGrid>
                <a:gridCol w="1898469">
                  <a:extLst>
                    <a:ext uri="{9D8B030D-6E8A-4147-A177-3AD203B41FA5}">
                      <a16:colId xmlns:a16="http://schemas.microsoft.com/office/drawing/2014/main" val="20000"/>
                    </a:ext>
                  </a:extLst>
                </a:gridCol>
                <a:gridCol w="6407331">
                  <a:extLst>
                    <a:ext uri="{9D8B030D-6E8A-4147-A177-3AD203B41FA5}">
                      <a16:colId xmlns:a16="http://schemas.microsoft.com/office/drawing/2014/main" val="20001"/>
                    </a:ext>
                  </a:extLst>
                </a:gridCol>
              </a:tblGrid>
              <a:tr h="370840">
                <a:tc>
                  <a:txBody>
                    <a:bodyPr/>
                    <a:lstStyle/>
                    <a:p>
                      <a:r>
                        <a:rPr lang="en-IN" sz="1800" b="1" i="0" u="none" strike="noStrike" kern="1200" baseline="0" dirty="0">
                          <a:solidFill>
                            <a:schemeClr val="tx1"/>
                          </a:solidFill>
                          <a:latin typeface="+mn-lt"/>
                          <a:ea typeface="+mn-ea"/>
                          <a:cs typeface="+mn-cs"/>
                        </a:rPr>
                        <a:t>IRR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IN" sz="1800" b="0" i="0" u="none" strike="noStrike" kern="1200" baseline="0" dirty="0">
                          <a:solidFill>
                            <a:schemeClr val="tx1"/>
                          </a:solidFill>
                          <a:latin typeface="+mn-lt"/>
                          <a:ea typeface="+mn-ea"/>
                          <a:cs typeface="+mn-cs"/>
                        </a:rPr>
                        <a:t>Definition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The interest rate that sets the net present value of the cash flows equal to zero; the average return of the investment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IN" sz="1800" b="0" i="0" u="none" strike="noStrike" kern="1200" baseline="0" dirty="0">
                          <a:solidFill>
                            <a:schemeClr val="tx1"/>
                          </a:solidFill>
                          <a:latin typeface="+mn-lt"/>
                          <a:ea typeface="+mn-ea"/>
                          <a:cs typeface="+mn-cs"/>
                        </a:rPr>
                        <a:t>Rule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Take any investment opportunity where its IRR exceeds the opportunity cost of capital; turn down any opportunity where its IRR is less than the opportunity cost of capital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IN" sz="1800" b="0" i="0" u="none" strike="noStrike" kern="1200" baseline="0" dirty="0">
                          <a:solidFill>
                            <a:schemeClr val="tx1"/>
                          </a:solidFill>
                          <a:latin typeface="+mn-lt"/>
                          <a:ea typeface="+mn-ea"/>
                          <a:cs typeface="+mn-cs"/>
                        </a:rPr>
                        <a:t>Advantages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Related to the NPV rule and usually yields the same (correct) decision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IN" sz="1800" b="0" i="0" u="none" strike="noStrike" kern="1200" baseline="0" dirty="0">
                          <a:solidFill>
                            <a:schemeClr val="tx1"/>
                          </a:solidFill>
                          <a:latin typeface="+mn-lt"/>
                          <a:ea typeface="+mn-ea"/>
                          <a:cs typeface="+mn-cs"/>
                        </a:rPr>
                        <a:t>Disadvantages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Hard to compute </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Multiple IRRs lead to ambiguity</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Cannot be used to choose among projects</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Can be misleading if inflows come before outflows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31099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534400" cy="1097280"/>
          </a:xfrm>
        </p:spPr>
        <p:txBody>
          <a:bodyPr/>
          <a:lstStyle/>
          <a:p>
            <a:r>
              <a:rPr lang="en-US" altLang="en-US" sz="3600" dirty="0">
                <a:latin typeface="+mj-lt"/>
                <a:ea typeface="ヒラギノ角ゴ Pro W3"/>
                <a:cs typeface="ヒラギノ角ゴ Pro W3"/>
              </a:rPr>
              <a:t>Putting It All Together </a:t>
            </a:r>
            <a:endParaRPr lang="en-IN" sz="2000" b="0" dirty="0">
              <a:latin typeface="+mj-lt"/>
            </a:endParaRPr>
          </a:p>
        </p:txBody>
      </p:sp>
      <p:sp>
        <p:nvSpPr>
          <p:cNvPr id="3" name="Content Placeholder 2"/>
          <p:cNvSpPr>
            <a:spLocks noGrp="1"/>
          </p:cNvSpPr>
          <p:nvPr>
            <p:ph idx="1"/>
          </p:nvPr>
        </p:nvSpPr>
        <p:spPr>
          <a:xfrm>
            <a:off x="457200" y="1600200"/>
            <a:ext cx="8229600" cy="304800"/>
          </a:xfrm>
        </p:spPr>
        <p:txBody>
          <a:bodyPr/>
          <a:lstStyle/>
          <a:p>
            <a:pPr>
              <a:spcBef>
                <a:spcPct val="0"/>
              </a:spcBef>
              <a:buFontTx/>
              <a:buNone/>
            </a:pPr>
            <a:endParaRPr lang="en-US" altLang="en-US" sz="2000" b="1" dirty="0">
              <a:ea typeface="ＭＳ Ｐゴシック" panose="020B0600070205080204" pitchFamily="34" charset="-128"/>
            </a:endParaRPr>
          </a:p>
        </p:txBody>
      </p:sp>
      <p:graphicFrame>
        <p:nvGraphicFramePr>
          <p:cNvPr id="5" name="Table 4" descr="Table 8.5 continued, payback period. Row 9: Definition: The amount of time it takes to pay back the initial investment. Row 10: Rule: Accept the project if the payback period is less than a pre-specified length of time, usually a few years; otherwise, turn it down. Row 11: Advantages: Simple to compute. Favors liquidity. Row 12: Disadvantages: No guidance as to correct payback cutoff. Ignores cash flows after the cutoff completely. Not necessarily consistent with maximizing shareholder wealth."/>
          <p:cNvGraphicFramePr>
            <a:graphicFrameLocks noGrp="1"/>
          </p:cNvGraphicFramePr>
          <p:nvPr>
            <p:extLst>
              <p:ext uri="{D42A27DB-BD31-4B8C-83A1-F6EECF244321}">
                <p14:modId xmlns:p14="http://schemas.microsoft.com/office/powerpoint/2010/main" val="1085927919"/>
              </p:ext>
            </p:extLst>
          </p:nvPr>
        </p:nvGraphicFramePr>
        <p:xfrm>
          <a:off x="533400" y="2098040"/>
          <a:ext cx="8305800" cy="3754120"/>
        </p:xfrm>
        <a:graphic>
          <a:graphicData uri="http://schemas.openxmlformats.org/drawingml/2006/table">
            <a:tbl>
              <a:tblPr firstRow="1" bandRow="1">
                <a:tableStyleId>{3B4B98B0-60AC-42C2-AFA5-B58CD77FA1E5}</a:tableStyleId>
              </a:tblPr>
              <a:tblGrid>
                <a:gridCol w="1898469">
                  <a:extLst>
                    <a:ext uri="{9D8B030D-6E8A-4147-A177-3AD203B41FA5}">
                      <a16:colId xmlns:a16="http://schemas.microsoft.com/office/drawing/2014/main" val="20000"/>
                    </a:ext>
                  </a:extLst>
                </a:gridCol>
                <a:gridCol w="6407331">
                  <a:extLst>
                    <a:ext uri="{9D8B030D-6E8A-4147-A177-3AD203B41FA5}">
                      <a16:colId xmlns:a16="http://schemas.microsoft.com/office/drawing/2014/main" val="20001"/>
                    </a:ext>
                  </a:extLst>
                </a:gridCol>
              </a:tblGrid>
              <a:tr h="370840">
                <a:tc>
                  <a:txBody>
                    <a:bodyPr/>
                    <a:lstStyle/>
                    <a:p>
                      <a:r>
                        <a:rPr lang="en-IN" sz="1800" b="1" i="0" u="none" strike="noStrike" kern="1200" baseline="0" dirty="0">
                          <a:solidFill>
                            <a:schemeClr val="tx1"/>
                          </a:solidFill>
                          <a:latin typeface="+mn-lt"/>
                          <a:ea typeface="+mn-ea"/>
                          <a:cs typeface="+mn-cs"/>
                        </a:rPr>
                        <a:t>Payback Period</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a:solidFill>
                            <a:schemeClr val="bg1"/>
                          </a:solidFill>
                        </a:rPr>
                        <a:t>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IN" sz="1800" b="0" i="0" u="none" strike="noStrike" kern="1200" baseline="0" dirty="0">
                          <a:solidFill>
                            <a:schemeClr val="tx1"/>
                          </a:solidFill>
                          <a:latin typeface="+mn-lt"/>
                          <a:ea typeface="+mn-ea"/>
                          <a:cs typeface="+mn-cs"/>
                        </a:rPr>
                        <a:t>Definition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The amount of time it takes to pay back the initial investment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IN" sz="1800" b="0" i="0" u="none" strike="noStrike" kern="1200" baseline="0" dirty="0">
                          <a:solidFill>
                            <a:schemeClr val="tx1"/>
                          </a:solidFill>
                          <a:latin typeface="+mn-lt"/>
                          <a:ea typeface="+mn-ea"/>
                          <a:cs typeface="+mn-cs"/>
                        </a:rPr>
                        <a:t>Rule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Accept the project if the payback period is less than a prespecified length of time—usually a few years; otherwise, turn it down</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IN" sz="1800" b="0" i="0" u="none" strike="noStrike" kern="1200" baseline="0" dirty="0">
                          <a:solidFill>
                            <a:schemeClr val="tx1"/>
                          </a:solidFill>
                          <a:latin typeface="+mn-lt"/>
                          <a:ea typeface="+mn-ea"/>
                          <a:cs typeface="+mn-cs"/>
                        </a:rPr>
                        <a:t>Advantages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Simple to compute</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Favors liquidity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IN" sz="1800" b="0" i="0" u="none" strike="noStrike" kern="1200" baseline="0" dirty="0">
                          <a:solidFill>
                            <a:schemeClr val="tx1"/>
                          </a:solidFill>
                          <a:latin typeface="+mn-lt"/>
                          <a:ea typeface="+mn-ea"/>
                          <a:cs typeface="+mn-cs"/>
                        </a:rPr>
                        <a:t>Disadvantages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No guidance as to correct payback cutoff</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Ignores cash flows after the cutoff completely</a:t>
                      </a:r>
                    </a:p>
                    <a:p>
                      <a:pPr marL="285750" indent="-285750">
                        <a:buFont typeface="Arial" panose="020B0604020202020204" pitchFamily="34" charset="0"/>
                        <a:buChar char="•"/>
                      </a:pPr>
                      <a:r>
                        <a:rPr lang="en-IN" sz="1800" b="0" i="0" u="none" strike="noStrike" kern="1200" baseline="0" dirty="0">
                          <a:solidFill>
                            <a:schemeClr val="tx1"/>
                          </a:solidFill>
                          <a:latin typeface="+mn-lt"/>
                          <a:ea typeface="+mn-ea"/>
                          <a:cs typeface="+mn-cs"/>
                        </a:rPr>
                        <a:t>Not necessarily consistent with maximizing shareholder wealth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02668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typology</a:t>
            </a:r>
            <a:endParaRPr lang="fi-FI" dirty="0"/>
          </a:p>
        </p:txBody>
      </p:sp>
      <p:sp>
        <p:nvSpPr>
          <p:cNvPr id="3" name="Content Placeholder 2"/>
          <p:cNvSpPr>
            <a:spLocks noGrp="1"/>
          </p:cNvSpPr>
          <p:nvPr>
            <p:ph idx="1"/>
          </p:nvPr>
        </p:nvSpPr>
        <p:spPr/>
        <p:txBody>
          <a:bodyPr/>
          <a:lstStyle/>
          <a:p>
            <a:r>
              <a:rPr lang="en-US" dirty="0"/>
              <a:t>Mutually Exclusive</a:t>
            </a:r>
          </a:p>
          <a:p>
            <a:r>
              <a:rPr lang="en-US" dirty="0"/>
              <a:t>Divisible</a:t>
            </a:r>
          </a:p>
          <a:p>
            <a:r>
              <a:rPr lang="en-US" dirty="0"/>
              <a:t>Repeatable</a:t>
            </a:r>
            <a:endParaRPr lang="fi-FI" dirty="0"/>
          </a:p>
        </p:txBody>
      </p:sp>
    </p:spTree>
    <p:extLst>
      <p:ext uri="{BB962C8B-B14F-4D97-AF65-F5344CB8AC3E}">
        <p14:creationId xmlns:p14="http://schemas.microsoft.com/office/powerpoint/2010/main" val="424369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Payback method</a:t>
            </a:r>
            <a:endParaRPr lang="fi-FI" dirty="0"/>
          </a:p>
        </p:txBody>
      </p:sp>
      <p:sp>
        <p:nvSpPr>
          <p:cNvPr id="3" name="Content Placeholder 2"/>
          <p:cNvSpPr>
            <a:spLocks noGrp="1"/>
          </p:cNvSpPr>
          <p:nvPr>
            <p:ph idx="1"/>
          </p:nvPr>
        </p:nvSpPr>
        <p:spPr/>
        <p:txBody>
          <a:bodyPr/>
          <a:lstStyle/>
          <a:p>
            <a:r>
              <a:rPr lang="en-GB" altLang="en-US" dirty="0"/>
              <a:t>How quickly the company can recover its initial capital investment from future net cash flows arising from the project.</a:t>
            </a:r>
          </a:p>
          <a:p>
            <a:pPr marL="0" indent="0">
              <a:buNone/>
            </a:pPr>
            <a:r>
              <a:rPr lang="en-GB" altLang="en-US" b="1" dirty="0"/>
              <a:t>Accept or reject</a:t>
            </a:r>
          </a:p>
          <a:p>
            <a:r>
              <a:rPr lang="en-GB" altLang="en-US" dirty="0"/>
              <a:t>Choose projects that repay the initial capital invested within a predetermined period of time.</a:t>
            </a:r>
          </a:p>
          <a:p>
            <a:pPr marL="0" indent="0">
              <a:buNone/>
            </a:pPr>
            <a:r>
              <a:rPr lang="en-GB" altLang="en-US" b="1" dirty="0"/>
              <a:t>Mutually exclusive projects</a:t>
            </a:r>
          </a:p>
          <a:p>
            <a:r>
              <a:rPr lang="en-GB" altLang="en-US" dirty="0"/>
              <a:t>Choose the project that pays back in the quickest time.</a:t>
            </a:r>
          </a:p>
          <a:p>
            <a:endParaRPr lang="fi-FI" dirty="0"/>
          </a:p>
        </p:txBody>
      </p:sp>
    </p:spTree>
    <p:extLst>
      <p:ext uri="{BB962C8B-B14F-4D97-AF65-F5344CB8AC3E}">
        <p14:creationId xmlns:p14="http://schemas.microsoft.com/office/powerpoint/2010/main" val="11235890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Capital rationing</a:t>
            </a:r>
            <a:br>
              <a:rPr lang="fi-FI" sz="3600" dirty="0"/>
            </a:br>
            <a:endParaRPr lang="fi-FI" dirty="0"/>
          </a:p>
        </p:txBody>
      </p:sp>
      <p:sp>
        <p:nvSpPr>
          <p:cNvPr id="3" name="Content Placeholder 2"/>
          <p:cNvSpPr>
            <a:spLocks noGrp="1"/>
          </p:cNvSpPr>
          <p:nvPr>
            <p:ph idx="1"/>
          </p:nvPr>
        </p:nvSpPr>
        <p:spPr/>
        <p:txBody>
          <a:bodyPr/>
          <a:lstStyle/>
          <a:p>
            <a:pPr marL="0" lvl="0" indent="0">
              <a:spcBef>
                <a:spcPts val="0"/>
              </a:spcBef>
              <a:buNone/>
            </a:pPr>
            <a:r>
              <a:rPr lang="en-GB" sz="1400" dirty="0"/>
              <a:t>Divide each NPV by its initial investment.</a:t>
            </a:r>
            <a:endParaRPr lang="fi-FI" sz="1400" dirty="0"/>
          </a:p>
          <a:p>
            <a:pPr marL="0" indent="0">
              <a:spcBef>
                <a:spcPts val="0"/>
              </a:spcBef>
              <a:buNone/>
            </a:pPr>
            <a:r>
              <a:rPr lang="en-GB" sz="1400" dirty="0"/>
              <a:t>This result is known as a </a:t>
            </a:r>
            <a:r>
              <a:rPr lang="en-GB" sz="1400" b="1" dirty="0"/>
              <a:t>profitability index (PI)</a:t>
            </a:r>
            <a:endParaRPr lang="fi-FI" sz="1400" b="1" dirty="0"/>
          </a:p>
          <a:p>
            <a:pPr marL="0" lvl="0" indent="0">
              <a:spcBef>
                <a:spcPts val="0"/>
              </a:spcBef>
              <a:buNone/>
            </a:pPr>
            <a:r>
              <a:rPr lang="en-GB" sz="1400" dirty="0"/>
              <a:t>Rank each project from highest to lowest in accordance with their PIs</a:t>
            </a:r>
            <a:endParaRPr lang="fi-FI" sz="1400" dirty="0"/>
          </a:p>
          <a:p>
            <a:pPr marL="0" indent="0">
              <a:spcBef>
                <a:spcPts val="0"/>
              </a:spcBef>
              <a:buNone/>
            </a:pPr>
            <a:r>
              <a:rPr lang="en-GB" sz="1400" dirty="0"/>
              <a:t> </a:t>
            </a:r>
            <a:endParaRPr lang="fi-FI" sz="1400" dirty="0"/>
          </a:p>
          <a:p>
            <a:pPr marL="0" lvl="0" indent="0">
              <a:spcBef>
                <a:spcPts val="0"/>
              </a:spcBef>
              <a:buNone/>
            </a:pPr>
            <a:r>
              <a:rPr lang="en-GB" sz="1400" dirty="0"/>
              <a:t> Look at the requirements of the question – </a:t>
            </a:r>
            <a:endParaRPr lang="fi-FI" sz="1400" dirty="0"/>
          </a:p>
          <a:p>
            <a:pPr marL="0" indent="0">
              <a:spcBef>
                <a:spcPts val="0"/>
              </a:spcBef>
              <a:buNone/>
            </a:pPr>
            <a:endParaRPr lang="fi-FI" sz="1400" dirty="0"/>
          </a:p>
          <a:p>
            <a:pPr>
              <a:spcBef>
                <a:spcPts val="0"/>
              </a:spcBef>
            </a:pPr>
            <a:r>
              <a:rPr lang="en-GB" sz="1400" dirty="0"/>
              <a:t>If projects are both divisible and repeatable – take on the best project as many times as possible; you will typically only be able to take on part of the last project.  E.g. if you have £20 to spend and the project costs £8, you could take the project on 2 ½ times, and would be rewarded with 2 ½ times the NPV than if you had taken on the project only once.</a:t>
            </a:r>
            <a:endParaRPr lang="fi-FI" sz="1400" dirty="0"/>
          </a:p>
          <a:p>
            <a:pPr>
              <a:spcBef>
                <a:spcPts val="0"/>
              </a:spcBef>
            </a:pPr>
            <a:r>
              <a:rPr lang="en-GB" sz="1400" dirty="0"/>
              <a:t> </a:t>
            </a:r>
            <a:endParaRPr lang="fi-FI" sz="1400" dirty="0"/>
          </a:p>
          <a:p>
            <a:pPr>
              <a:spcBef>
                <a:spcPts val="0"/>
              </a:spcBef>
            </a:pPr>
            <a:r>
              <a:rPr lang="en-GB" sz="1400" dirty="0"/>
              <a:t>If projects are divisible, but not repeatable, you would take on the highest ranked project first, then the second best </a:t>
            </a:r>
            <a:r>
              <a:rPr lang="en-GB" sz="1400" dirty="0" err="1"/>
              <a:t>etc</a:t>
            </a:r>
            <a:r>
              <a:rPr lang="en-GB" sz="1400" dirty="0"/>
              <a:t>, until you hit the maximum budget you have.  You will typically only be able to perform part of the last project you select, in which case the NPV for this project would need to be apportioned as above.</a:t>
            </a:r>
            <a:endParaRPr lang="fi-FI" sz="1400" dirty="0"/>
          </a:p>
          <a:p>
            <a:pPr marL="0" indent="0">
              <a:spcBef>
                <a:spcPts val="0"/>
              </a:spcBef>
              <a:buNone/>
            </a:pPr>
            <a:endParaRPr lang="fi-FI" sz="1400" dirty="0"/>
          </a:p>
          <a:p>
            <a:pPr>
              <a:spcBef>
                <a:spcPts val="0"/>
              </a:spcBef>
            </a:pPr>
            <a:r>
              <a:rPr lang="en-GB" sz="1400" dirty="0"/>
              <a:t>If projects are neither divisible nor repeatable, you would just have to try different combinations of the projects that do not take you over your budget, and choose the combination that gives you the highest overall NPV. </a:t>
            </a:r>
            <a:endParaRPr lang="fi-FI" sz="1400" dirty="0"/>
          </a:p>
          <a:p>
            <a:pPr marL="0" indent="0">
              <a:spcBef>
                <a:spcPts val="0"/>
              </a:spcBef>
              <a:buNone/>
            </a:pPr>
            <a:endParaRPr lang="fi-FI" sz="1400" dirty="0"/>
          </a:p>
          <a:p>
            <a:pPr>
              <a:spcBef>
                <a:spcPts val="0"/>
              </a:spcBef>
            </a:pPr>
            <a:endParaRPr lang="fi-FI" sz="1400" dirty="0"/>
          </a:p>
        </p:txBody>
      </p:sp>
    </p:spTree>
    <p:extLst>
      <p:ext uri="{BB962C8B-B14F-4D97-AF65-F5344CB8AC3E}">
        <p14:creationId xmlns:p14="http://schemas.microsoft.com/office/powerpoint/2010/main" val="1680033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Example</a:t>
            </a:r>
            <a:endParaRPr lang="fi-FI" dirty="0"/>
          </a:p>
        </p:txBody>
      </p:sp>
      <p:pic>
        <p:nvPicPr>
          <p:cNvPr id="4" name="table"/>
          <p:cNvPicPr>
            <a:picLocks noGrp="1" noChangeAspect="1"/>
          </p:cNvPicPr>
          <p:nvPr>
            <p:ph idx="1"/>
          </p:nvPr>
        </p:nvPicPr>
        <p:blipFill>
          <a:blip r:embed="rId2"/>
          <a:stretch>
            <a:fillRect/>
          </a:stretch>
        </p:blipFill>
        <p:spPr>
          <a:xfrm>
            <a:off x="1505446" y="2564621"/>
            <a:ext cx="6133108" cy="2597121"/>
          </a:xfrm>
          <a:prstGeom prst="rect">
            <a:avLst/>
          </a:prstGeom>
        </p:spPr>
      </p:pic>
    </p:spTree>
    <p:extLst>
      <p:ext uri="{BB962C8B-B14F-4D97-AF65-F5344CB8AC3E}">
        <p14:creationId xmlns:p14="http://schemas.microsoft.com/office/powerpoint/2010/main" val="96527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600" dirty="0">
                <a:latin typeface="+mj-lt"/>
                <a:ea typeface="ヒラギノ角ゴ Pro W3"/>
                <a:cs typeface="ヒラギノ角ゴ Pro W3"/>
              </a:rPr>
              <a:t>The NPV Decision Rule </a:t>
            </a:r>
            <a:endParaRPr lang="en-US" sz="2000" b="0" dirty="0">
              <a:latin typeface="+mj-lt"/>
            </a:endParaRPr>
          </a:p>
        </p:txBody>
      </p:sp>
      <p:sp>
        <p:nvSpPr>
          <p:cNvPr id="3" name="Content Placeholder 2"/>
          <p:cNvSpPr>
            <a:spLocks noGrp="1"/>
          </p:cNvSpPr>
          <p:nvPr>
            <p:ph idx="1"/>
          </p:nvPr>
        </p:nvSpPr>
        <p:spPr>
          <a:xfrm>
            <a:off x="457200" y="1600200"/>
            <a:ext cx="8229600" cy="4343399"/>
          </a:xfrm>
        </p:spPr>
        <p:txBody>
          <a:bodyPr/>
          <a:lstStyle/>
          <a:p>
            <a:r>
              <a:rPr lang="en-US" altLang="en-US" sz="2600" dirty="0">
                <a:ea typeface="ヒラギノ角ゴ Pro W3"/>
                <a:cs typeface="ヒラギノ角ゴ Pro W3"/>
              </a:rPr>
              <a:t>Net Present Value</a:t>
            </a:r>
          </a:p>
          <a:p>
            <a:pPr lvl="1"/>
            <a:r>
              <a:rPr lang="en-US" altLang="en-US" sz="2400" dirty="0">
                <a:ea typeface="ヒラギノ角ゴ Pro W3"/>
                <a:cs typeface="ヒラギノ角ゴ Pro W3"/>
              </a:rPr>
              <a:t>Most firms measure values in terms of Net Present Value – that is, in terms of cash today</a:t>
            </a:r>
          </a:p>
          <a:p>
            <a:pPr marL="457200" lvl="1" indent="0">
              <a:spcBef>
                <a:spcPts val="1500"/>
              </a:spcBef>
              <a:buNone/>
            </a:pPr>
            <a:r>
              <a:rPr lang="en-US" altLang="en-US" sz="2200" dirty="0">
                <a:ea typeface="ＭＳ Ｐゴシック" panose="020B0600070205080204" pitchFamily="34" charset="-128"/>
                <a:cs typeface="Arial" panose="020B0604020202020204" pitchFamily="34" charset="0"/>
              </a:rPr>
              <a:t>NPV = PV (Benefits) – PV (Costs)</a:t>
            </a:r>
            <a:endParaRPr lang="en-US" altLang="en-US" sz="2200" dirty="0">
              <a:ea typeface="ＭＳ Ｐゴシック" panose="020B0600070205080204" pitchFamily="34" charset="-128"/>
            </a:endParaRPr>
          </a:p>
        </p:txBody>
      </p:sp>
    </p:spTree>
    <p:extLst>
      <p:ext uri="{BB962C8B-B14F-4D97-AF65-F5344CB8AC3E}">
        <p14:creationId xmlns:p14="http://schemas.microsoft.com/office/powerpoint/2010/main" val="774748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The NPV Decision Rule</a:t>
            </a:r>
            <a:endParaRPr lang="en-US" sz="2000" b="0" dirty="0">
              <a:latin typeface="+mj-lt"/>
            </a:endParaRPr>
          </a:p>
        </p:txBody>
      </p:sp>
      <p:sp>
        <p:nvSpPr>
          <p:cNvPr id="3" name="Content Placeholder 2"/>
          <p:cNvSpPr>
            <a:spLocks noGrp="1"/>
          </p:cNvSpPr>
          <p:nvPr>
            <p:ph idx="1"/>
          </p:nvPr>
        </p:nvSpPr>
        <p:spPr>
          <a:xfrm>
            <a:off x="457200" y="1600200"/>
            <a:ext cx="8229600" cy="4343399"/>
          </a:xfrm>
        </p:spPr>
        <p:txBody>
          <a:bodyPr/>
          <a:lstStyle/>
          <a:p>
            <a:r>
              <a:rPr lang="en-US" altLang="en-US" sz="2600" dirty="0">
                <a:ea typeface="ヒラギノ角ゴ Pro W3"/>
                <a:cs typeface="ヒラギノ角ゴ Pro W3"/>
              </a:rPr>
              <a:t>The NPV decision rule implies that we should:</a:t>
            </a:r>
          </a:p>
          <a:p>
            <a:pPr lvl="1"/>
            <a:r>
              <a:rPr lang="en-US" altLang="en-US" sz="2400" dirty="0">
                <a:ea typeface="ＭＳ Ｐゴシック" panose="020B0600070205080204" pitchFamily="34" charset="-128"/>
              </a:rPr>
              <a:t>Accept positive-NPV projects; accepting them is equivalent to receiving their NPV in cash today, and</a:t>
            </a:r>
          </a:p>
          <a:p>
            <a:pPr lvl="1"/>
            <a:r>
              <a:rPr lang="en-US" altLang="en-US" sz="2400" dirty="0">
                <a:ea typeface="ＭＳ Ｐゴシック" panose="020B0600070205080204" pitchFamily="34" charset="-128"/>
              </a:rPr>
              <a:t>Reject negative-NPV projects; accepting them would reduce the value of the firm, whereas rejecting them has no cost (NPV = 0)</a:t>
            </a:r>
          </a:p>
        </p:txBody>
      </p:sp>
    </p:spTree>
    <p:extLst>
      <p:ext uri="{BB962C8B-B14F-4D97-AF65-F5344CB8AC3E}">
        <p14:creationId xmlns:p14="http://schemas.microsoft.com/office/powerpoint/2010/main" val="191941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Using the NPV Rule</a:t>
            </a:r>
            <a:endParaRPr lang="en-US" sz="2000" b="0" dirty="0">
              <a:latin typeface="+mj-lt"/>
            </a:endParaRPr>
          </a:p>
        </p:txBody>
      </p:sp>
      <p:sp>
        <p:nvSpPr>
          <p:cNvPr id="3" name="Content Placeholder 2"/>
          <p:cNvSpPr>
            <a:spLocks noGrp="1"/>
          </p:cNvSpPr>
          <p:nvPr>
            <p:ph idx="1"/>
          </p:nvPr>
        </p:nvSpPr>
        <p:spPr>
          <a:xfrm>
            <a:off x="457200" y="1600200"/>
            <a:ext cx="8229600" cy="4343399"/>
          </a:xfrm>
        </p:spPr>
        <p:txBody>
          <a:bodyPr/>
          <a:lstStyle/>
          <a:p>
            <a:r>
              <a:rPr lang="en-US" altLang="en-US" sz="2600" dirty="0">
                <a:ea typeface="ヒラギノ角ゴ Pro W3"/>
                <a:cs typeface="ヒラギノ角ゴ Pro W3"/>
              </a:rPr>
              <a:t>Organizing the Cash Flows and Computing the NPV:</a:t>
            </a:r>
          </a:p>
          <a:p>
            <a:pPr lvl="1"/>
            <a:r>
              <a:rPr lang="en-US" altLang="en-US" sz="2400" dirty="0">
                <a:ea typeface="ヒラギノ角ゴ Pro W3"/>
              </a:rPr>
              <a:t>A take-it-or-leave-it decision</a:t>
            </a:r>
          </a:p>
          <a:p>
            <a:pPr lvl="1"/>
            <a:r>
              <a:rPr lang="en-US" altLang="en-US" sz="2400" dirty="0">
                <a:ea typeface="ＭＳ Ｐゴシック" panose="020B0600070205080204" pitchFamily="34" charset="-128"/>
              </a:rPr>
              <a:t>A fertilizer company can create a new environmentally friendly fertilizer at a large savings over the company’s existing fertilizer</a:t>
            </a:r>
          </a:p>
          <a:p>
            <a:pPr lvl="1"/>
            <a:r>
              <a:rPr lang="en-US" altLang="en-US" sz="2400" dirty="0">
                <a:ea typeface="ＭＳ Ｐゴシック" panose="020B0600070205080204" pitchFamily="34" charset="-128"/>
              </a:rPr>
              <a:t>The fertilizer will require a new factory that can be built at a cost of $81.6 million. Estimated return on the new fertilizer will be $28 million after the first year, and will last for four years</a:t>
            </a:r>
          </a:p>
        </p:txBody>
      </p:sp>
    </p:spTree>
    <p:extLst>
      <p:ext uri="{BB962C8B-B14F-4D97-AF65-F5344CB8AC3E}">
        <p14:creationId xmlns:p14="http://schemas.microsoft.com/office/powerpoint/2010/main" val="347804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altLang="en-US" sz="3200" dirty="0">
                <a:latin typeface="+mj-lt"/>
                <a:ea typeface="ヒラギノ角ゴ Pro W3"/>
                <a:cs typeface="ヒラギノ角ゴ Pro W3"/>
              </a:rPr>
              <a:t>Using the NPV Rule</a:t>
            </a:r>
            <a:endParaRPr lang="en-US" sz="2000" b="0" dirty="0">
              <a:latin typeface="+mj-lt"/>
            </a:endParaRPr>
          </a:p>
        </p:txBody>
      </p:sp>
      <p:sp>
        <p:nvSpPr>
          <p:cNvPr id="3" name="Content Placeholder 2"/>
          <p:cNvSpPr>
            <a:spLocks noGrp="1"/>
          </p:cNvSpPr>
          <p:nvPr>
            <p:ph idx="1"/>
          </p:nvPr>
        </p:nvSpPr>
        <p:spPr>
          <a:xfrm>
            <a:off x="457200" y="1600201"/>
            <a:ext cx="8229600" cy="990600"/>
          </a:xfrm>
        </p:spPr>
        <p:txBody>
          <a:bodyPr/>
          <a:lstStyle/>
          <a:p>
            <a:r>
              <a:rPr lang="en-US" altLang="en-US" sz="2600" dirty="0">
                <a:ea typeface="ヒラギノ角ゴ Pro W3"/>
                <a:cs typeface="ヒラギノ角ゴ Pro W3"/>
              </a:rPr>
              <a:t>Organizing Cash Flows and Computing NPV</a:t>
            </a:r>
          </a:p>
          <a:p>
            <a:pPr lvl="1"/>
            <a:r>
              <a:rPr lang="en-US" altLang="en-US" sz="2400" dirty="0">
                <a:ea typeface="ＭＳ Ｐゴシック" panose="020B0600070205080204" pitchFamily="34" charset="-128"/>
              </a:rPr>
              <a:t>The following timeline shows the estimated cash flows:</a:t>
            </a:r>
          </a:p>
        </p:txBody>
      </p:sp>
      <p:pic>
        <p:nvPicPr>
          <p:cNvPr id="4" name="Picture 7" descr="A timeline with cash flow for years 0 to 4. Year 0: negative $81.60. Years 1 to 4: plus $28, ea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048000"/>
            <a:ext cx="5919788" cy="1393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7973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mj-lt"/>
                <a:ea typeface="ヒラギノ角ゴ Pro W3"/>
                <a:cs typeface="ヒラギノ角ゴ Pro W3"/>
              </a:rPr>
              <a:t>Using the NPV Rule</a:t>
            </a:r>
            <a:endParaRPr lang="en-US" sz="2000" b="0" dirty="0">
              <a:latin typeface="+mj-lt"/>
            </a:endParaRPr>
          </a:p>
        </p:txBody>
      </p:sp>
      <p:sp>
        <p:nvSpPr>
          <p:cNvPr id="10" name="Content Placeholder 9"/>
          <p:cNvSpPr>
            <a:spLocks noGrp="1"/>
          </p:cNvSpPr>
          <p:nvPr>
            <p:ph idx="1"/>
          </p:nvPr>
        </p:nvSpPr>
        <p:spPr>
          <a:xfrm>
            <a:off x="457200" y="1600201"/>
            <a:ext cx="8229600" cy="457199"/>
          </a:xfrm>
        </p:spPr>
        <p:txBody>
          <a:bodyPr/>
          <a:lstStyle/>
          <a:p>
            <a:r>
              <a:rPr lang="en-US" altLang="en-US" sz="2600" dirty="0">
                <a:ea typeface="ヒラギノ角ゴ Pro W3"/>
                <a:cs typeface="ヒラギノ角ゴ Pro W3"/>
              </a:rPr>
              <a:t>Given a discount rate </a:t>
            </a:r>
            <a:r>
              <a:rPr lang="en-US" altLang="en-US" sz="2600" i="1" dirty="0">
                <a:ea typeface="ヒラギノ角ゴ Pro W3"/>
                <a:cs typeface="ヒラギノ角ゴ Pro W3"/>
              </a:rPr>
              <a:t>r</a:t>
            </a:r>
            <a:r>
              <a:rPr lang="en-US" altLang="en-US" sz="2600" dirty="0">
                <a:ea typeface="ヒラギノ角ゴ Pro W3"/>
                <a:cs typeface="ヒラギノ角ゴ Pro W3"/>
              </a:rPr>
              <a:t>, the NPV is:</a:t>
            </a:r>
          </a:p>
        </p:txBody>
      </p:sp>
      <p:graphicFrame>
        <p:nvGraphicFramePr>
          <p:cNvPr id="14" name="Object 2" descr="N P V = negative 81.6 + 28 over, 1 + r, plus, 28 over, 1 + r, squared, plus, 28 over, 1 + r, cubed, plus, 28 over, 1 + r, to the fourth."/>
          <p:cNvGraphicFramePr>
            <a:graphicFrameLocks noChangeAspect="1"/>
          </p:cNvGraphicFramePr>
          <p:nvPr>
            <p:extLst>
              <p:ext uri="{D42A27DB-BD31-4B8C-83A1-F6EECF244321}">
                <p14:modId xmlns:p14="http://schemas.microsoft.com/office/powerpoint/2010/main" val="3457218156"/>
              </p:ext>
            </p:extLst>
          </p:nvPr>
        </p:nvGraphicFramePr>
        <p:xfrm>
          <a:off x="714375" y="2297113"/>
          <a:ext cx="5964238" cy="787400"/>
        </p:xfrm>
        <a:graphic>
          <a:graphicData uri="http://schemas.openxmlformats.org/presentationml/2006/ole">
            <mc:AlternateContent xmlns:mc="http://schemas.openxmlformats.org/markup-compatibility/2006">
              <mc:Choice xmlns:v="urn:schemas-microsoft-com:vml" Requires="v">
                <p:oleObj spid="_x0000_s21604" name="Equation" r:id="rId4" imgW="3174840" imgH="419040" progId="Equation.DSMT4">
                  <p:embed/>
                </p:oleObj>
              </mc:Choice>
              <mc:Fallback>
                <p:oleObj name="Equation" r:id="rId4" imgW="3174840" imgH="419040" progId="Equation.DSMT4">
                  <p:embed/>
                  <p:pic>
                    <p:nvPicPr>
                      <p:cNvPr id="0" name=""/>
                      <p:cNvPicPr>
                        <a:picLocks noChangeAspect="1" noChangeArrowheads="1"/>
                      </p:cNvPicPr>
                      <p:nvPr/>
                    </p:nvPicPr>
                    <p:blipFill>
                      <a:blip r:embed="rId5"/>
                      <a:srcRect/>
                      <a:stretch>
                        <a:fillRect/>
                      </a:stretch>
                    </p:blipFill>
                    <p:spPr bwMode="auto">
                      <a:xfrm>
                        <a:off x="714375" y="2297113"/>
                        <a:ext cx="59642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Content Placeholder 10"/>
          <p:cNvSpPr>
            <a:spLocks noGrp="1"/>
          </p:cNvSpPr>
          <p:nvPr>
            <p:ph idx="13"/>
          </p:nvPr>
        </p:nvSpPr>
        <p:spPr>
          <a:xfrm>
            <a:off x="7315200" y="2819401"/>
            <a:ext cx="1143000" cy="304799"/>
          </a:xfrm>
        </p:spPr>
        <p:txBody>
          <a:bodyPr/>
          <a:lstStyle/>
          <a:p>
            <a:pPr marL="0" indent="0">
              <a:buNone/>
            </a:pPr>
            <a:endParaRPr lang="en-US" altLang="en-US" sz="2000" dirty="0">
              <a:ea typeface="ＭＳ Ｐゴシック" panose="020B0600070205080204" pitchFamily="34" charset="-128"/>
            </a:endParaRPr>
          </a:p>
        </p:txBody>
      </p:sp>
      <p:sp>
        <p:nvSpPr>
          <p:cNvPr id="12" name="Content Placeholder 11"/>
          <p:cNvSpPr>
            <a:spLocks noGrp="1"/>
          </p:cNvSpPr>
          <p:nvPr>
            <p:ph idx="14"/>
          </p:nvPr>
        </p:nvSpPr>
        <p:spPr>
          <a:xfrm>
            <a:off x="457200" y="3657600"/>
            <a:ext cx="8229600" cy="381000"/>
          </a:xfrm>
        </p:spPr>
        <p:txBody>
          <a:bodyPr/>
          <a:lstStyle/>
          <a:p>
            <a:r>
              <a:rPr lang="en-US" altLang="en-US" sz="2600" dirty="0">
                <a:ea typeface="ヒラギノ角ゴ Pro W3"/>
                <a:cs typeface="ヒラギノ角ゴ Pro W3"/>
              </a:rPr>
              <a:t>We can also use the annuity formula:</a:t>
            </a:r>
          </a:p>
        </p:txBody>
      </p:sp>
      <p:graphicFrame>
        <p:nvGraphicFramePr>
          <p:cNvPr id="15" name="Object 3" descr="N P V = negative 81.6 + 28 over r times, 1 minus, 1 over, 1 + r, to the fourth."/>
          <p:cNvGraphicFramePr>
            <a:graphicFrameLocks noChangeAspect="1"/>
          </p:cNvGraphicFramePr>
          <p:nvPr>
            <p:extLst>
              <p:ext uri="{D42A27DB-BD31-4B8C-83A1-F6EECF244321}">
                <p14:modId xmlns:p14="http://schemas.microsoft.com/office/powerpoint/2010/main" val="230237897"/>
              </p:ext>
            </p:extLst>
          </p:nvPr>
        </p:nvGraphicFramePr>
        <p:xfrm>
          <a:off x="1150938" y="4495800"/>
          <a:ext cx="4176712" cy="944563"/>
        </p:xfrm>
        <a:graphic>
          <a:graphicData uri="http://schemas.openxmlformats.org/presentationml/2006/ole">
            <mc:AlternateContent xmlns:mc="http://schemas.openxmlformats.org/markup-compatibility/2006">
              <mc:Choice xmlns:v="urn:schemas-microsoft-com:vml" Requires="v">
                <p:oleObj spid="_x0000_s21605" name="Equation" r:id="rId6" imgW="1854000" imgH="419040" progId="Equation.DSMT4">
                  <p:embed/>
                </p:oleObj>
              </mc:Choice>
              <mc:Fallback>
                <p:oleObj name="Equation" r:id="rId6" imgW="1854000" imgH="419040" progId="Equation.DSMT4">
                  <p:embed/>
                  <p:pic>
                    <p:nvPicPr>
                      <p:cNvPr id="0" name=""/>
                      <p:cNvPicPr>
                        <a:picLocks noChangeAspect="1" noChangeArrowheads="1"/>
                      </p:cNvPicPr>
                      <p:nvPr/>
                    </p:nvPicPr>
                    <p:blipFill>
                      <a:blip r:embed="rId7"/>
                      <a:srcRect/>
                      <a:stretch>
                        <a:fillRect/>
                      </a:stretch>
                    </p:blipFill>
                    <p:spPr bwMode="auto">
                      <a:xfrm>
                        <a:off x="1150938" y="4495800"/>
                        <a:ext cx="4176712"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Content Placeholder 12"/>
          <p:cNvSpPr>
            <a:spLocks noGrp="1"/>
          </p:cNvSpPr>
          <p:nvPr>
            <p:ph idx="15"/>
          </p:nvPr>
        </p:nvSpPr>
        <p:spPr>
          <a:xfrm>
            <a:off x="7239000" y="4800600"/>
            <a:ext cx="1143000" cy="381000"/>
          </a:xfrm>
        </p:spPr>
        <p:txBody>
          <a:bodyPr/>
          <a:lstStyle/>
          <a:p>
            <a:pPr marL="0" indent="0">
              <a:buNone/>
            </a:pP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33650671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5359</TotalTime>
  <Words>2125</Words>
  <Application>Microsoft Office PowerPoint</Application>
  <PresentationFormat>On-screen Show (4:3)</PresentationFormat>
  <Paragraphs>290</Paragraphs>
  <Slides>41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7" baseType="lpstr">
      <vt:lpstr>Arial</vt:lpstr>
      <vt:lpstr>Times New Roman</vt:lpstr>
      <vt:lpstr>Verdana</vt:lpstr>
      <vt:lpstr>Wingdings</vt:lpstr>
      <vt:lpstr>508 Lecture</vt:lpstr>
      <vt:lpstr>Equation</vt:lpstr>
      <vt:lpstr>Fundamentals of Corporate Finance</vt:lpstr>
      <vt:lpstr>Content</vt:lpstr>
      <vt:lpstr>Accounting rate of return</vt:lpstr>
      <vt:lpstr>Payback method</vt:lpstr>
      <vt:lpstr>The NPV Decision Rule </vt:lpstr>
      <vt:lpstr>The NPV Decision Rule</vt:lpstr>
      <vt:lpstr>Using the NPV Rule</vt:lpstr>
      <vt:lpstr>Using the NPV Rule</vt:lpstr>
      <vt:lpstr>Using the NPV Rule</vt:lpstr>
      <vt:lpstr>Using the NPV Rule</vt:lpstr>
      <vt:lpstr>Using the NPV Rule</vt:lpstr>
      <vt:lpstr>NPV of Project</vt:lpstr>
      <vt:lpstr>Using the NPV Rule</vt:lpstr>
      <vt:lpstr>Alternative Decision Rules</vt:lpstr>
      <vt:lpstr>Alternative Decision Rules</vt:lpstr>
      <vt:lpstr>The Most Popular Decision Rules Used by CFOs</vt:lpstr>
      <vt:lpstr>Alternative Decision Rules</vt:lpstr>
      <vt:lpstr>Alternative Decision Rules</vt:lpstr>
      <vt:lpstr>Alternative Decision Rules </vt:lpstr>
      <vt:lpstr>Alternative Decision Rules</vt:lpstr>
      <vt:lpstr>Alternative Decision Rules</vt:lpstr>
      <vt:lpstr>Figure 8.4 NPV with Additional Deferred Payments</vt:lpstr>
      <vt:lpstr>Choosing Among Projects </vt:lpstr>
      <vt:lpstr>NPV and Mutually Exclusive Projects</vt:lpstr>
      <vt:lpstr>NPV and Mutually Exclusive Projects</vt:lpstr>
      <vt:lpstr>NPV and Mutually Exclusive Projects</vt:lpstr>
      <vt:lpstr>NPV and Mutually Exclusive Projects</vt:lpstr>
      <vt:lpstr>NPV and Mutually Exclusive Projects</vt:lpstr>
      <vt:lpstr>NPV and Mutually Exclusive Projects</vt:lpstr>
      <vt:lpstr>NPV and Mutually Exclusive Projects</vt:lpstr>
      <vt:lpstr>NPV and Mutually Exclusive Projects</vt:lpstr>
      <vt:lpstr>NPV and Mutually Exclusive Projects</vt:lpstr>
      <vt:lpstr>NPV and Mutually Exclusive Projects</vt:lpstr>
      <vt:lpstr>Choosing Among Projects (2 of 8)</vt:lpstr>
      <vt:lpstr>Choosing Among Projects</vt:lpstr>
      <vt:lpstr>Putting It All Together</vt:lpstr>
      <vt:lpstr>Putting It All Together </vt:lpstr>
      <vt:lpstr>Putting It All Together </vt:lpstr>
      <vt:lpstr>Project typology</vt:lpstr>
      <vt:lpstr>Capital rationing </vt:lpstr>
      <vt:lpstr>Example</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Corporate Finance, Fourth Edition</dc:title>
  <dc:subject>Business</dc:subject>
  <dc:creator>Berk/DeMarzo/Harford</dc:creator>
  <cp:lastModifiedBy>Roman Stepanov</cp:lastModifiedBy>
  <cp:revision>599</cp:revision>
  <cp:lastPrinted>2017-10-25T19:59:48Z</cp:lastPrinted>
  <dcterms:created xsi:type="dcterms:W3CDTF">2014-07-14T20:04:21Z</dcterms:created>
  <dcterms:modified xsi:type="dcterms:W3CDTF">2022-02-14T15:26:00Z</dcterms:modified>
</cp:coreProperties>
</file>