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71" r:id="rId3"/>
    <p:sldId id="270" r:id="rId4"/>
    <p:sldId id="280" r:id="rId5"/>
    <p:sldId id="281" r:id="rId6"/>
    <p:sldId id="282" r:id="rId7"/>
    <p:sldId id="283" r:id="rId8"/>
    <p:sldId id="284" r:id="rId9"/>
    <p:sldId id="285" r:id="rId10"/>
    <p:sldId id="286" r:id="rId11"/>
    <p:sldId id="287" r:id="rId12"/>
    <p:sldId id="288" r:id="rId13"/>
    <p:sldId id="289" r:id="rId14"/>
    <p:sldId id="290" r:id="rId15"/>
    <p:sldId id="291" r:id="rId16"/>
    <p:sldId id="292" r:id="rId17"/>
    <p:sldId id="293" r:id="rId18"/>
    <p:sldId id="294" r:id="rId19"/>
    <p:sldId id="295" r:id="rId20"/>
    <p:sldId id="296" r:id="rId21"/>
    <p:sldId id="297" r:id="rId22"/>
    <p:sldId id="298" r:id="rId23"/>
    <p:sldId id="299" r:id="rId24"/>
    <p:sldId id="300" r:id="rId25"/>
    <p:sldId id="301" r:id="rId26"/>
    <p:sldId id="302" r:id="rId27"/>
    <p:sldId id="303" r:id="rId28"/>
    <p:sldId id="304" r:id="rId29"/>
    <p:sldId id="305" r:id="rId30"/>
    <p:sldId id="306" r:id="rId31"/>
    <p:sldId id="307" r:id="rId32"/>
    <p:sldId id="308" r:id="rId33"/>
    <p:sldId id="309" r:id="rId34"/>
    <p:sldId id="310" r:id="rId35"/>
    <p:sldId id="312" r:id="rId36"/>
    <p:sldId id="313" r:id="rId37"/>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0" autoAdjust="0"/>
    <p:restoredTop sz="94660"/>
  </p:normalViewPr>
  <p:slideViewPr>
    <p:cSldViewPr snapToGrid="0">
      <p:cViewPr varScale="1">
        <p:scale>
          <a:sx n="116" d="100"/>
          <a:sy n="116" d="100"/>
        </p:scale>
        <p:origin x="102" y="4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055966-8B15-4DB8-AE49-0AEF80B877C0}" type="datetimeFigureOut">
              <a:rPr lang="fi-FI" smtClean="0"/>
              <a:t>17.2.2022</a:t>
            </a:fld>
            <a:endParaRPr lang="fi-FI"/>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062713-53E7-4044-809A-C1FFE8248814}" type="slidenum">
              <a:rPr lang="fi-FI" smtClean="0"/>
              <a:t>‹#›</a:t>
            </a:fld>
            <a:endParaRPr lang="fi-FI"/>
          </a:p>
        </p:txBody>
      </p:sp>
    </p:spTree>
    <p:extLst>
      <p:ext uri="{BB962C8B-B14F-4D97-AF65-F5344CB8AC3E}">
        <p14:creationId xmlns:p14="http://schemas.microsoft.com/office/powerpoint/2010/main" val="1533770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t>Include only the relevant taxable cash flows here</a:t>
            </a:r>
          </a:p>
          <a:p>
            <a:endParaRPr lang="en-GB" altLang="en-US"/>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1947700-AFA6-456E-8253-5E217A25261D}" type="slidenum">
              <a:rPr lang="en-GB" altLang="en-US" smtClean="0"/>
              <a:pPr/>
              <a:t>10</a:t>
            </a:fld>
            <a:endParaRPr lang="en-GB" altLang="en-US"/>
          </a:p>
        </p:txBody>
      </p:sp>
    </p:spTree>
    <p:extLst>
      <p:ext uri="{BB962C8B-B14F-4D97-AF65-F5344CB8AC3E}">
        <p14:creationId xmlns:p14="http://schemas.microsoft.com/office/powerpoint/2010/main" val="797630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t>Use a working to show the calculation of the tax and the phasing</a:t>
            </a: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1F1D62B-CF3A-4340-A446-B0F89829E69D}" type="slidenum">
              <a:rPr lang="en-GB" altLang="en-US" smtClean="0"/>
              <a:pPr/>
              <a:t>12</a:t>
            </a:fld>
            <a:endParaRPr lang="en-GB" altLang="en-US"/>
          </a:p>
        </p:txBody>
      </p:sp>
    </p:spTree>
    <p:extLst>
      <p:ext uri="{BB962C8B-B14F-4D97-AF65-F5344CB8AC3E}">
        <p14:creationId xmlns:p14="http://schemas.microsoft.com/office/powerpoint/2010/main" val="3540258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t>Use a working to show the calculation of the tax and the phasing</a:t>
            </a: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F541DC0-38AD-4F40-8116-8AD8ABDBA3F2}" type="slidenum">
              <a:rPr lang="en-GB" altLang="en-US" smtClean="0"/>
              <a:pPr/>
              <a:t>13</a:t>
            </a:fld>
            <a:endParaRPr lang="en-GB" altLang="en-US"/>
          </a:p>
        </p:txBody>
      </p:sp>
    </p:spTree>
    <p:extLst>
      <p:ext uri="{BB962C8B-B14F-4D97-AF65-F5344CB8AC3E}">
        <p14:creationId xmlns:p14="http://schemas.microsoft.com/office/powerpoint/2010/main" val="2704028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t>Include only the relevant taxable cash flows here</a:t>
            </a:r>
          </a:p>
          <a:p>
            <a:endParaRPr lang="en-GB" altLang="en-US"/>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8EAB709-C1C8-4FCF-8583-6D7E691EAB55}" type="slidenum">
              <a:rPr lang="en-GB" altLang="en-US" smtClean="0"/>
              <a:pPr/>
              <a:t>14</a:t>
            </a:fld>
            <a:endParaRPr lang="en-GB" altLang="en-US"/>
          </a:p>
        </p:txBody>
      </p:sp>
    </p:spTree>
    <p:extLst>
      <p:ext uri="{BB962C8B-B14F-4D97-AF65-F5344CB8AC3E}">
        <p14:creationId xmlns:p14="http://schemas.microsoft.com/office/powerpoint/2010/main" val="3248765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t>The sunk costs are excluded</a:t>
            </a: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6B37192-DD56-4C47-AC26-4605DEFC15C7}" type="slidenum">
              <a:rPr lang="en-GB" altLang="en-US" smtClean="0"/>
              <a:pPr/>
              <a:t>16</a:t>
            </a:fld>
            <a:endParaRPr lang="en-GB" altLang="en-US"/>
          </a:p>
        </p:txBody>
      </p:sp>
    </p:spTree>
    <p:extLst>
      <p:ext uri="{BB962C8B-B14F-4D97-AF65-F5344CB8AC3E}">
        <p14:creationId xmlns:p14="http://schemas.microsoft.com/office/powerpoint/2010/main" val="27604762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t>The sunk costs are excluded</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34C7E18-2416-4D6D-BF90-6A1800E64424}" type="slidenum">
              <a:rPr lang="en-GB" altLang="en-US" smtClean="0"/>
              <a:pPr/>
              <a:t>23</a:t>
            </a:fld>
            <a:endParaRPr lang="en-GB" altLang="en-US"/>
          </a:p>
        </p:txBody>
      </p:sp>
    </p:spTree>
    <p:extLst>
      <p:ext uri="{BB962C8B-B14F-4D97-AF65-F5344CB8AC3E}">
        <p14:creationId xmlns:p14="http://schemas.microsoft.com/office/powerpoint/2010/main" val="19098364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t>The sunk costs are excluded</a:t>
            </a: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AB19866-7F1F-47CF-B6B9-BECEB1C1CFB3}" type="slidenum">
              <a:rPr lang="en-GB" altLang="en-US" smtClean="0"/>
              <a:pPr/>
              <a:t>28</a:t>
            </a:fld>
            <a:endParaRPr lang="en-GB" altLang="en-US"/>
          </a:p>
        </p:txBody>
      </p:sp>
    </p:spTree>
    <p:extLst>
      <p:ext uri="{BB962C8B-B14F-4D97-AF65-F5344CB8AC3E}">
        <p14:creationId xmlns:p14="http://schemas.microsoft.com/office/powerpoint/2010/main" val="32662346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t>Add net cash flow and discount</a:t>
            </a: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E1F5A22-ED0F-4372-A673-0E09DDA6297B}" type="slidenum">
              <a:rPr lang="en-GB" altLang="en-US" smtClean="0"/>
              <a:pPr/>
              <a:t>29</a:t>
            </a:fld>
            <a:endParaRPr lang="en-GB" altLang="en-US"/>
          </a:p>
        </p:txBody>
      </p:sp>
    </p:spTree>
    <p:extLst>
      <p:ext uri="{BB962C8B-B14F-4D97-AF65-F5344CB8AC3E}">
        <p14:creationId xmlns:p14="http://schemas.microsoft.com/office/powerpoint/2010/main" val="41048065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t>Add net cash flow and discount</a:t>
            </a: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0CD525E-4D3F-4066-9C48-7016477E3056}" type="slidenum">
              <a:rPr lang="en-GB" altLang="en-US" smtClean="0"/>
              <a:pPr/>
              <a:t>30</a:t>
            </a:fld>
            <a:endParaRPr lang="en-GB" altLang="en-US"/>
          </a:p>
        </p:txBody>
      </p:sp>
    </p:spTree>
    <p:extLst>
      <p:ext uri="{BB962C8B-B14F-4D97-AF65-F5344CB8AC3E}">
        <p14:creationId xmlns:p14="http://schemas.microsoft.com/office/powerpoint/2010/main" val="1493097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i-FI"/>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i-FI"/>
          </a:p>
        </p:txBody>
      </p:sp>
      <p:sp>
        <p:nvSpPr>
          <p:cNvPr id="4" name="Date Placeholder 3"/>
          <p:cNvSpPr>
            <a:spLocks noGrp="1"/>
          </p:cNvSpPr>
          <p:nvPr>
            <p:ph type="dt" sz="half" idx="10"/>
          </p:nvPr>
        </p:nvSpPr>
        <p:spPr/>
        <p:txBody>
          <a:bodyPr/>
          <a:lstStyle/>
          <a:p>
            <a:fld id="{EECAD03A-152A-404E-B50E-2ED7F6E66C88}" type="datetimeFigureOut">
              <a:rPr lang="fi-FI" smtClean="0"/>
              <a:t>17.2.2022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C62F5A75-8A04-41A7-B383-D10D8617B2AC}" type="slidenum">
              <a:rPr lang="fi-FI" smtClean="0"/>
              <a:t>‹#›</a:t>
            </a:fld>
            <a:endParaRPr lang="fi-FI"/>
          </a:p>
        </p:txBody>
      </p:sp>
    </p:spTree>
    <p:extLst>
      <p:ext uri="{BB962C8B-B14F-4D97-AF65-F5344CB8AC3E}">
        <p14:creationId xmlns:p14="http://schemas.microsoft.com/office/powerpoint/2010/main" val="1178038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EECAD03A-152A-404E-B50E-2ED7F6E66C88}" type="datetimeFigureOut">
              <a:rPr lang="fi-FI" smtClean="0"/>
              <a:t>17.2.2022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C62F5A75-8A04-41A7-B383-D10D8617B2AC}" type="slidenum">
              <a:rPr lang="fi-FI" smtClean="0"/>
              <a:t>‹#›</a:t>
            </a:fld>
            <a:endParaRPr lang="fi-FI"/>
          </a:p>
        </p:txBody>
      </p:sp>
    </p:spTree>
    <p:extLst>
      <p:ext uri="{BB962C8B-B14F-4D97-AF65-F5344CB8AC3E}">
        <p14:creationId xmlns:p14="http://schemas.microsoft.com/office/powerpoint/2010/main" val="3929203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fi-FI"/>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EECAD03A-152A-404E-B50E-2ED7F6E66C88}" type="datetimeFigureOut">
              <a:rPr lang="fi-FI" smtClean="0"/>
              <a:t>17.2.2022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C62F5A75-8A04-41A7-B383-D10D8617B2AC}" type="slidenum">
              <a:rPr lang="fi-FI" smtClean="0"/>
              <a:t>‹#›</a:t>
            </a:fld>
            <a:endParaRPr lang="fi-FI"/>
          </a:p>
        </p:txBody>
      </p:sp>
    </p:spTree>
    <p:extLst>
      <p:ext uri="{BB962C8B-B14F-4D97-AF65-F5344CB8AC3E}">
        <p14:creationId xmlns:p14="http://schemas.microsoft.com/office/powerpoint/2010/main" val="3645662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EECAD03A-152A-404E-B50E-2ED7F6E66C88}" type="datetimeFigureOut">
              <a:rPr lang="fi-FI" smtClean="0"/>
              <a:t>17.2.2022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C62F5A75-8A04-41A7-B383-D10D8617B2AC}" type="slidenum">
              <a:rPr lang="fi-FI" smtClean="0"/>
              <a:t>‹#›</a:t>
            </a:fld>
            <a:endParaRPr lang="fi-FI"/>
          </a:p>
        </p:txBody>
      </p:sp>
    </p:spTree>
    <p:extLst>
      <p:ext uri="{BB962C8B-B14F-4D97-AF65-F5344CB8AC3E}">
        <p14:creationId xmlns:p14="http://schemas.microsoft.com/office/powerpoint/2010/main" val="2793681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i-FI"/>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ECAD03A-152A-404E-B50E-2ED7F6E66C88}" type="datetimeFigureOut">
              <a:rPr lang="fi-FI" smtClean="0"/>
              <a:t>17.2.2022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C62F5A75-8A04-41A7-B383-D10D8617B2AC}" type="slidenum">
              <a:rPr lang="fi-FI" smtClean="0"/>
              <a:t>‹#›</a:t>
            </a:fld>
            <a:endParaRPr lang="fi-FI"/>
          </a:p>
        </p:txBody>
      </p:sp>
    </p:spTree>
    <p:extLst>
      <p:ext uri="{BB962C8B-B14F-4D97-AF65-F5344CB8AC3E}">
        <p14:creationId xmlns:p14="http://schemas.microsoft.com/office/powerpoint/2010/main" val="1597859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Date Placeholder 4"/>
          <p:cNvSpPr>
            <a:spLocks noGrp="1"/>
          </p:cNvSpPr>
          <p:nvPr>
            <p:ph type="dt" sz="half" idx="10"/>
          </p:nvPr>
        </p:nvSpPr>
        <p:spPr/>
        <p:txBody>
          <a:bodyPr/>
          <a:lstStyle/>
          <a:p>
            <a:fld id="{EECAD03A-152A-404E-B50E-2ED7F6E66C88}" type="datetimeFigureOut">
              <a:rPr lang="fi-FI" smtClean="0"/>
              <a:t>17.2.2022</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C62F5A75-8A04-41A7-B383-D10D8617B2AC}" type="slidenum">
              <a:rPr lang="fi-FI" smtClean="0"/>
              <a:t>‹#›</a:t>
            </a:fld>
            <a:endParaRPr lang="fi-FI"/>
          </a:p>
        </p:txBody>
      </p:sp>
    </p:spTree>
    <p:extLst>
      <p:ext uri="{BB962C8B-B14F-4D97-AF65-F5344CB8AC3E}">
        <p14:creationId xmlns:p14="http://schemas.microsoft.com/office/powerpoint/2010/main" val="457646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fi-FI"/>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6"/>
          <p:cNvSpPr>
            <a:spLocks noGrp="1"/>
          </p:cNvSpPr>
          <p:nvPr>
            <p:ph type="dt" sz="half" idx="10"/>
          </p:nvPr>
        </p:nvSpPr>
        <p:spPr/>
        <p:txBody>
          <a:bodyPr/>
          <a:lstStyle/>
          <a:p>
            <a:fld id="{EECAD03A-152A-404E-B50E-2ED7F6E66C88}" type="datetimeFigureOut">
              <a:rPr lang="fi-FI" smtClean="0"/>
              <a:t>17.2.2022</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C62F5A75-8A04-41A7-B383-D10D8617B2AC}" type="slidenum">
              <a:rPr lang="fi-FI" smtClean="0"/>
              <a:t>‹#›</a:t>
            </a:fld>
            <a:endParaRPr lang="fi-FI"/>
          </a:p>
        </p:txBody>
      </p:sp>
    </p:spTree>
    <p:extLst>
      <p:ext uri="{BB962C8B-B14F-4D97-AF65-F5344CB8AC3E}">
        <p14:creationId xmlns:p14="http://schemas.microsoft.com/office/powerpoint/2010/main" val="3471070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Date Placeholder 2"/>
          <p:cNvSpPr>
            <a:spLocks noGrp="1"/>
          </p:cNvSpPr>
          <p:nvPr>
            <p:ph type="dt" sz="half" idx="10"/>
          </p:nvPr>
        </p:nvSpPr>
        <p:spPr/>
        <p:txBody>
          <a:bodyPr/>
          <a:lstStyle/>
          <a:p>
            <a:fld id="{EECAD03A-152A-404E-B50E-2ED7F6E66C88}" type="datetimeFigureOut">
              <a:rPr lang="fi-FI" smtClean="0"/>
              <a:t>17.2.2022</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C62F5A75-8A04-41A7-B383-D10D8617B2AC}" type="slidenum">
              <a:rPr lang="fi-FI" smtClean="0"/>
              <a:t>‹#›</a:t>
            </a:fld>
            <a:endParaRPr lang="fi-FI"/>
          </a:p>
        </p:txBody>
      </p:sp>
    </p:spTree>
    <p:extLst>
      <p:ext uri="{BB962C8B-B14F-4D97-AF65-F5344CB8AC3E}">
        <p14:creationId xmlns:p14="http://schemas.microsoft.com/office/powerpoint/2010/main" val="2398229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CAD03A-152A-404E-B50E-2ED7F6E66C88}" type="datetimeFigureOut">
              <a:rPr lang="fi-FI" smtClean="0"/>
              <a:t>17.2.2022</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C62F5A75-8A04-41A7-B383-D10D8617B2AC}" type="slidenum">
              <a:rPr lang="fi-FI" smtClean="0"/>
              <a:t>‹#›</a:t>
            </a:fld>
            <a:endParaRPr lang="fi-FI"/>
          </a:p>
        </p:txBody>
      </p:sp>
    </p:spTree>
    <p:extLst>
      <p:ext uri="{BB962C8B-B14F-4D97-AF65-F5344CB8AC3E}">
        <p14:creationId xmlns:p14="http://schemas.microsoft.com/office/powerpoint/2010/main" val="2628995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ECAD03A-152A-404E-B50E-2ED7F6E66C88}" type="datetimeFigureOut">
              <a:rPr lang="fi-FI" smtClean="0"/>
              <a:t>17.2.2022</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C62F5A75-8A04-41A7-B383-D10D8617B2AC}" type="slidenum">
              <a:rPr lang="fi-FI" smtClean="0"/>
              <a:t>‹#›</a:t>
            </a:fld>
            <a:endParaRPr lang="fi-FI"/>
          </a:p>
        </p:txBody>
      </p:sp>
    </p:spTree>
    <p:extLst>
      <p:ext uri="{BB962C8B-B14F-4D97-AF65-F5344CB8AC3E}">
        <p14:creationId xmlns:p14="http://schemas.microsoft.com/office/powerpoint/2010/main" val="3063546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ECAD03A-152A-404E-B50E-2ED7F6E66C88}" type="datetimeFigureOut">
              <a:rPr lang="fi-FI" smtClean="0"/>
              <a:t>17.2.2022</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C62F5A75-8A04-41A7-B383-D10D8617B2AC}" type="slidenum">
              <a:rPr lang="fi-FI" smtClean="0"/>
              <a:t>‹#›</a:t>
            </a:fld>
            <a:endParaRPr lang="fi-FI"/>
          </a:p>
        </p:txBody>
      </p:sp>
    </p:spTree>
    <p:extLst>
      <p:ext uri="{BB962C8B-B14F-4D97-AF65-F5344CB8AC3E}">
        <p14:creationId xmlns:p14="http://schemas.microsoft.com/office/powerpoint/2010/main" val="2290840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i-FI"/>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CAD03A-152A-404E-B50E-2ED7F6E66C88}" type="datetimeFigureOut">
              <a:rPr lang="fi-FI" smtClean="0"/>
              <a:t>17.2.2022</a:t>
            </a:fld>
            <a:endParaRPr lang="fi-FI"/>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2F5A75-8A04-41A7-B383-D10D8617B2AC}" type="slidenum">
              <a:rPr lang="fi-FI" smtClean="0"/>
              <a:t>‹#›</a:t>
            </a:fld>
            <a:endParaRPr lang="fi-FI"/>
          </a:p>
        </p:txBody>
      </p:sp>
    </p:spTree>
    <p:extLst>
      <p:ext uri="{BB962C8B-B14F-4D97-AF65-F5344CB8AC3E}">
        <p14:creationId xmlns:p14="http://schemas.microsoft.com/office/powerpoint/2010/main" val="2442502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nvSpPr>
        <p:spPr>
          <a:xfrm>
            <a:off x="1524000" y="183812"/>
            <a:ext cx="8382000" cy="806267"/>
          </a:xfrm>
          <a:prstGeom prst="rect">
            <a:avLst/>
          </a:prstGeom>
        </p:spPr>
        <p:txBody>
          <a:bodyPr vert="horz" lIns="0" tIns="0" rIns="0" bIns="0" rtlCol="0" anchor="b">
            <a:noAutofit/>
          </a:bodyPr>
          <a:lst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a:lstStyle>
          <a:p>
            <a:r>
              <a:rPr lang="en-US" sz="3600" dirty="0">
                <a:latin typeface="+mj-lt"/>
              </a:rPr>
              <a:t>Fundamentals of Corporate Finance</a:t>
            </a:r>
            <a:endParaRPr lang="en-IN" sz="3600" dirty="0">
              <a:latin typeface="+mj-lt"/>
            </a:endParaRPr>
          </a:p>
        </p:txBody>
      </p:sp>
      <p:sp>
        <p:nvSpPr>
          <p:cNvPr id="5" name="Rectangle 4"/>
          <p:cNvSpPr/>
          <p:nvPr/>
        </p:nvSpPr>
        <p:spPr>
          <a:xfrm>
            <a:off x="7460072" y="2447876"/>
            <a:ext cx="2021680" cy="646331"/>
          </a:xfrm>
          <a:prstGeom prst="rect">
            <a:avLst/>
          </a:prstGeom>
        </p:spPr>
        <p:txBody>
          <a:bodyPr wrap="square">
            <a:spAutoFit/>
          </a:bodyPr>
          <a:lstStyle/>
          <a:p>
            <a:pPr algn="ctr"/>
            <a:endParaRPr lang="en-IN" sz="3600" dirty="0"/>
          </a:p>
        </p:txBody>
      </p:sp>
      <p:sp>
        <p:nvSpPr>
          <p:cNvPr id="6" name="Rectangle 5"/>
          <p:cNvSpPr/>
          <p:nvPr/>
        </p:nvSpPr>
        <p:spPr>
          <a:xfrm>
            <a:off x="6211331" y="3265657"/>
            <a:ext cx="4728518" cy="2123658"/>
          </a:xfrm>
          <a:prstGeom prst="rect">
            <a:avLst/>
          </a:prstGeom>
        </p:spPr>
        <p:txBody>
          <a:bodyPr wrap="square">
            <a:spAutoFit/>
          </a:bodyPr>
          <a:lstStyle/>
          <a:p>
            <a:pPr algn="ctr"/>
            <a:r>
              <a:rPr lang="en-US" altLang="en-US" sz="4400" dirty="0">
                <a:ea typeface="ＭＳ Ｐゴシック" panose="020B0600070205080204" pitchFamily="34" charset="-128"/>
              </a:rPr>
              <a:t>TAX, WDA, Working Capital, and Inflation</a:t>
            </a:r>
          </a:p>
        </p:txBody>
      </p:sp>
    </p:spTree>
    <p:extLst>
      <p:ext uri="{BB962C8B-B14F-4D97-AF65-F5344CB8AC3E}">
        <p14:creationId xmlns:p14="http://schemas.microsoft.com/office/powerpoint/2010/main" val="2152884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981200" y="692150"/>
            <a:ext cx="8229600" cy="725488"/>
          </a:xfrm>
        </p:spPr>
        <p:txBody>
          <a:bodyPr/>
          <a:lstStyle/>
          <a:p>
            <a:r>
              <a:rPr lang="en-GB" altLang="en-US"/>
              <a:t>Operating cash flows</a:t>
            </a:r>
          </a:p>
        </p:txBody>
      </p:sp>
      <p:graphicFrame>
        <p:nvGraphicFramePr>
          <p:cNvPr id="4" name="Content Placeholder 3"/>
          <p:cNvGraphicFramePr>
            <a:graphicFrameLocks noGrp="1"/>
          </p:cNvGraphicFramePr>
          <p:nvPr>
            <p:ph idx="1"/>
          </p:nvPr>
        </p:nvGraphicFramePr>
        <p:xfrm>
          <a:off x="1981200" y="1600200"/>
          <a:ext cx="8229599" cy="2763840"/>
        </p:xfrm>
        <a:graphic>
          <a:graphicData uri="http://schemas.openxmlformats.org/drawingml/2006/table">
            <a:tbl>
              <a:tblPr firstRow="1" bandRow="1">
                <a:tableStyleId>{5C22544A-7EE6-4342-B048-85BDC9FD1C3A}</a:tableStyleId>
              </a:tblPr>
              <a:tblGrid>
                <a:gridCol w="1306488">
                  <a:extLst>
                    <a:ext uri="{9D8B030D-6E8A-4147-A177-3AD203B41FA5}">
                      <a16:colId xmlns:a16="http://schemas.microsoft.com/office/drawing/2014/main" val="3234844253"/>
                    </a:ext>
                  </a:extLst>
                </a:gridCol>
                <a:gridCol w="1044826">
                  <a:extLst>
                    <a:ext uri="{9D8B030D-6E8A-4147-A177-3AD203B41FA5}">
                      <a16:colId xmlns:a16="http://schemas.microsoft.com/office/drawing/2014/main" val="1465665769"/>
                    </a:ext>
                  </a:extLst>
                </a:gridCol>
                <a:gridCol w="1175657">
                  <a:extLst>
                    <a:ext uri="{9D8B030D-6E8A-4147-A177-3AD203B41FA5}">
                      <a16:colId xmlns:a16="http://schemas.microsoft.com/office/drawing/2014/main" val="3698168133"/>
                    </a:ext>
                  </a:extLst>
                </a:gridCol>
                <a:gridCol w="1175657">
                  <a:extLst>
                    <a:ext uri="{9D8B030D-6E8A-4147-A177-3AD203B41FA5}">
                      <a16:colId xmlns:a16="http://schemas.microsoft.com/office/drawing/2014/main" val="3144996806"/>
                    </a:ext>
                  </a:extLst>
                </a:gridCol>
                <a:gridCol w="1175657">
                  <a:extLst>
                    <a:ext uri="{9D8B030D-6E8A-4147-A177-3AD203B41FA5}">
                      <a16:colId xmlns:a16="http://schemas.microsoft.com/office/drawing/2014/main" val="2132351725"/>
                    </a:ext>
                  </a:extLst>
                </a:gridCol>
                <a:gridCol w="1175657">
                  <a:extLst>
                    <a:ext uri="{9D8B030D-6E8A-4147-A177-3AD203B41FA5}">
                      <a16:colId xmlns:a16="http://schemas.microsoft.com/office/drawing/2014/main" val="2848335526"/>
                    </a:ext>
                  </a:extLst>
                </a:gridCol>
                <a:gridCol w="1175657">
                  <a:extLst>
                    <a:ext uri="{9D8B030D-6E8A-4147-A177-3AD203B41FA5}">
                      <a16:colId xmlns:a16="http://schemas.microsoft.com/office/drawing/2014/main" val="1155905583"/>
                    </a:ext>
                  </a:extLst>
                </a:gridCol>
              </a:tblGrid>
              <a:tr h="370883">
                <a:tc>
                  <a:txBody>
                    <a:bodyPr/>
                    <a:lstStyle/>
                    <a:p>
                      <a:r>
                        <a:rPr lang="en-GB" sz="1800" dirty="0"/>
                        <a:t>Time</a:t>
                      </a:r>
                    </a:p>
                  </a:txBody>
                  <a:tcPr marT="45725" marB="45725"/>
                </a:tc>
                <a:tc>
                  <a:txBody>
                    <a:bodyPr/>
                    <a:lstStyle/>
                    <a:p>
                      <a:r>
                        <a:rPr lang="en-GB" sz="1800" dirty="0"/>
                        <a:t>0</a:t>
                      </a:r>
                    </a:p>
                  </a:txBody>
                  <a:tcPr marT="45725" marB="45725"/>
                </a:tc>
                <a:tc>
                  <a:txBody>
                    <a:bodyPr/>
                    <a:lstStyle/>
                    <a:p>
                      <a:r>
                        <a:rPr lang="en-GB" sz="1800" dirty="0"/>
                        <a:t>1</a:t>
                      </a:r>
                    </a:p>
                  </a:txBody>
                  <a:tcPr marT="45725" marB="45725"/>
                </a:tc>
                <a:tc>
                  <a:txBody>
                    <a:bodyPr/>
                    <a:lstStyle/>
                    <a:p>
                      <a:r>
                        <a:rPr lang="en-GB" sz="1800" dirty="0"/>
                        <a:t>2</a:t>
                      </a:r>
                    </a:p>
                  </a:txBody>
                  <a:tcPr marT="45725" marB="45725"/>
                </a:tc>
                <a:tc>
                  <a:txBody>
                    <a:bodyPr/>
                    <a:lstStyle/>
                    <a:p>
                      <a:r>
                        <a:rPr lang="en-GB" sz="1800" dirty="0"/>
                        <a:t>3</a:t>
                      </a:r>
                    </a:p>
                  </a:txBody>
                  <a:tcPr marT="45725" marB="45725"/>
                </a:tc>
                <a:tc>
                  <a:txBody>
                    <a:bodyPr/>
                    <a:lstStyle/>
                    <a:p>
                      <a:r>
                        <a:rPr lang="en-GB" sz="1800" dirty="0"/>
                        <a:t>4</a:t>
                      </a:r>
                    </a:p>
                  </a:txBody>
                  <a:tcPr marT="45725" marB="45725"/>
                </a:tc>
                <a:tc>
                  <a:txBody>
                    <a:bodyPr/>
                    <a:lstStyle/>
                    <a:p>
                      <a:r>
                        <a:rPr lang="en-GB" sz="1800" dirty="0"/>
                        <a:t>5</a:t>
                      </a:r>
                    </a:p>
                  </a:txBody>
                  <a:tcPr marT="45725" marB="45725"/>
                </a:tc>
                <a:extLst>
                  <a:ext uri="{0D108BD9-81ED-4DB2-BD59-A6C34878D82A}">
                    <a16:rowId xmlns:a16="http://schemas.microsoft.com/office/drawing/2014/main" val="2333040189"/>
                  </a:ext>
                </a:extLst>
              </a:tr>
              <a:tr h="640154">
                <a:tc>
                  <a:txBody>
                    <a:bodyPr/>
                    <a:lstStyle/>
                    <a:p>
                      <a:r>
                        <a:rPr lang="en-GB" sz="1800" dirty="0"/>
                        <a:t>Sales receipts</a:t>
                      </a:r>
                    </a:p>
                  </a:txBody>
                  <a:tcPr marT="45725" marB="45725"/>
                </a:tc>
                <a:tc>
                  <a:txBody>
                    <a:bodyPr/>
                    <a:lstStyle/>
                    <a:p>
                      <a:endParaRPr lang="en-GB" sz="1800" dirty="0"/>
                    </a:p>
                  </a:txBody>
                  <a:tcPr marT="45725" marB="45725"/>
                </a:tc>
                <a:tc>
                  <a:txBody>
                    <a:bodyPr/>
                    <a:lstStyle/>
                    <a:p>
                      <a:r>
                        <a:rPr lang="en-GB" sz="1800" dirty="0"/>
                        <a:t>1000</a:t>
                      </a:r>
                    </a:p>
                  </a:txBody>
                  <a:tcPr marT="45725" marB="45725"/>
                </a:tc>
                <a:tc>
                  <a:txBody>
                    <a:bodyPr/>
                    <a:lstStyle/>
                    <a:p>
                      <a:r>
                        <a:rPr lang="en-GB" sz="1800" dirty="0"/>
                        <a:t>1750</a:t>
                      </a:r>
                    </a:p>
                  </a:txBody>
                  <a:tcPr marT="45725" marB="45725"/>
                </a:tc>
                <a:tc>
                  <a:txBody>
                    <a:bodyPr/>
                    <a:lstStyle/>
                    <a:p>
                      <a:r>
                        <a:rPr lang="en-GB" sz="1800" dirty="0"/>
                        <a:t>2500</a:t>
                      </a:r>
                    </a:p>
                  </a:txBody>
                  <a:tcPr marT="45725" marB="45725"/>
                </a:tc>
                <a:tc>
                  <a:txBody>
                    <a:bodyPr/>
                    <a:lstStyle/>
                    <a:p>
                      <a:r>
                        <a:rPr lang="en-GB" sz="1800" dirty="0"/>
                        <a:t>3200</a:t>
                      </a:r>
                    </a:p>
                  </a:txBody>
                  <a:tcPr marT="45725" marB="45725"/>
                </a:tc>
                <a:tc>
                  <a:txBody>
                    <a:bodyPr/>
                    <a:lstStyle/>
                    <a:p>
                      <a:endParaRPr lang="en-GB" sz="1800" dirty="0"/>
                    </a:p>
                  </a:txBody>
                  <a:tcPr marT="45725" marB="45725"/>
                </a:tc>
                <a:extLst>
                  <a:ext uri="{0D108BD9-81ED-4DB2-BD59-A6C34878D82A}">
                    <a16:rowId xmlns:a16="http://schemas.microsoft.com/office/drawing/2014/main" val="929097266"/>
                  </a:ext>
                </a:extLst>
              </a:tr>
              <a:tr h="370883">
                <a:tc>
                  <a:txBody>
                    <a:bodyPr/>
                    <a:lstStyle/>
                    <a:p>
                      <a:r>
                        <a:rPr lang="en-GB" sz="1800" dirty="0"/>
                        <a:t>Direct costs</a:t>
                      </a:r>
                    </a:p>
                  </a:txBody>
                  <a:tcPr marT="45725" marB="45725"/>
                </a:tc>
                <a:tc>
                  <a:txBody>
                    <a:bodyPr/>
                    <a:lstStyle/>
                    <a:p>
                      <a:endParaRPr lang="en-GB" sz="1800"/>
                    </a:p>
                  </a:txBody>
                  <a:tcPr marT="45725" marB="45725"/>
                </a:tc>
                <a:tc>
                  <a:txBody>
                    <a:bodyPr/>
                    <a:lstStyle/>
                    <a:p>
                      <a:r>
                        <a:rPr lang="en-GB" sz="1800" dirty="0"/>
                        <a:t>(800)</a:t>
                      </a:r>
                    </a:p>
                  </a:txBody>
                  <a:tcPr marT="45725" marB="45725"/>
                </a:tc>
                <a:tc>
                  <a:txBody>
                    <a:bodyPr/>
                    <a:lstStyle/>
                    <a:p>
                      <a:r>
                        <a:rPr lang="en-GB" sz="1800" dirty="0"/>
                        <a:t>(1100)</a:t>
                      </a:r>
                    </a:p>
                  </a:txBody>
                  <a:tcPr marT="45725" marB="45725"/>
                </a:tc>
                <a:tc>
                  <a:txBody>
                    <a:bodyPr/>
                    <a:lstStyle/>
                    <a:p>
                      <a:r>
                        <a:rPr lang="en-GB" sz="1800" dirty="0"/>
                        <a:t>(1500)</a:t>
                      </a:r>
                    </a:p>
                  </a:txBody>
                  <a:tcPr marT="45725" marB="45725"/>
                </a:tc>
                <a:tc>
                  <a:txBody>
                    <a:bodyPr/>
                    <a:lstStyle/>
                    <a:p>
                      <a:r>
                        <a:rPr lang="en-GB" sz="1800" dirty="0"/>
                        <a:t>(1600)</a:t>
                      </a:r>
                    </a:p>
                  </a:txBody>
                  <a:tcPr marT="45725" marB="45725"/>
                </a:tc>
                <a:tc>
                  <a:txBody>
                    <a:bodyPr/>
                    <a:lstStyle/>
                    <a:p>
                      <a:endParaRPr lang="en-GB" sz="1800" dirty="0"/>
                    </a:p>
                  </a:txBody>
                  <a:tcPr marT="45725" marB="45725"/>
                </a:tc>
                <a:extLst>
                  <a:ext uri="{0D108BD9-81ED-4DB2-BD59-A6C34878D82A}">
                    <a16:rowId xmlns:a16="http://schemas.microsoft.com/office/drawing/2014/main" val="1548624812"/>
                  </a:ext>
                </a:extLst>
              </a:tr>
              <a:tr h="370883">
                <a:tc>
                  <a:txBody>
                    <a:bodyPr/>
                    <a:lstStyle/>
                    <a:p>
                      <a:r>
                        <a:rPr lang="en-GB" sz="1800" dirty="0"/>
                        <a:t>Marketing</a:t>
                      </a:r>
                    </a:p>
                  </a:txBody>
                  <a:tcPr marT="45725" marB="45725"/>
                </a:tc>
                <a:tc>
                  <a:txBody>
                    <a:bodyPr/>
                    <a:lstStyle/>
                    <a:p>
                      <a:endParaRPr lang="en-GB" sz="1800" dirty="0"/>
                    </a:p>
                  </a:txBody>
                  <a:tcPr marT="45725" marB="45725"/>
                </a:tc>
                <a:tc>
                  <a:txBody>
                    <a:bodyPr/>
                    <a:lstStyle/>
                    <a:p>
                      <a:r>
                        <a:rPr lang="en-GB" sz="1800" dirty="0"/>
                        <a:t>(170)</a:t>
                      </a:r>
                    </a:p>
                  </a:txBody>
                  <a:tcPr marT="45725" marB="45725"/>
                </a:tc>
                <a:tc>
                  <a:txBody>
                    <a:bodyPr/>
                    <a:lstStyle/>
                    <a:p>
                      <a:r>
                        <a:rPr lang="en-GB" sz="1800" dirty="0"/>
                        <a:t>(250)</a:t>
                      </a:r>
                    </a:p>
                  </a:txBody>
                  <a:tcPr marT="45725" marB="45725"/>
                </a:tc>
                <a:tc>
                  <a:txBody>
                    <a:bodyPr/>
                    <a:lstStyle/>
                    <a:p>
                      <a:r>
                        <a:rPr lang="en-GB" sz="1800" dirty="0"/>
                        <a:t>(200)</a:t>
                      </a:r>
                    </a:p>
                  </a:txBody>
                  <a:tcPr marT="45725" marB="45725"/>
                </a:tc>
                <a:tc>
                  <a:txBody>
                    <a:bodyPr/>
                    <a:lstStyle/>
                    <a:p>
                      <a:r>
                        <a:rPr lang="en-GB" sz="1800" dirty="0"/>
                        <a:t>(200)</a:t>
                      </a:r>
                    </a:p>
                  </a:txBody>
                  <a:tcPr marT="45725" marB="45725"/>
                </a:tc>
                <a:tc>
                  <a:txBody>
                    <a:bodyPr/>
                    <a:lstStyle/>
                    <a:p>
                      <a:endParaRPr lang="en-GB" sz="1800"/>
                    </a:p>
                  </a:txBody>
                  <a:tcPr marT="45725" marB="45725"/>
                </a:tc>
                <a:extLst>
                  <a:ext uri="{0D108BD9-81ED-4DB2-BD59-A6C34878D82A}">
                    <a16:rowId xmlns:a16="http://schemas.microsoft.com/office/drawing/2014/main" val="267577510"/>
                  </a:ext>
                </a:extLst>
              </a:tr>
              <a:tr h="370883">
                <a:tc>
                  <a:txBody>
                    <a:bodyPr/>
                    <a:lstStyle/>
                    <a:p>
                      <a:r>
                        <a:rPr lang="en-GB" sz="1800" dirty="0"/>
                        <a:t>Overheads</a:t>
                      </a:r>
                    </a:p>
                  </a:txBody>
                  <a:tcPr marT="45725" marB="45725"/>
                </a:tc>
                <a:tc>
                  <a:txBody>
                    <a:bodyPr/>
                    <a:lstStyle/>
                    <a:p>
                      <a:endParaRPr lang="en-GB" sz="1800"/>
                    </a:p>
                  </a:txBody>
                  <a:tcPr marT="45725" marB="45725"/>
                </a:tc>
                <a:tc>
                  <a:txBody>
                    <a:bodyPr/>
                    <a:lstStyle/>
                    <a:p>
                      <a:r>
                        <a:rPr lang="en-GB" sz="1800" dirty="0"/>
                        <a:t>(60)</a:t>
                      </a:r>
                    </a:p>
                  </a:txBody>
                  <a:tcPr marT="45725" marB="45725"/>
                </a:tc>
                <a:tc>
                  <a:txBody>
                    <a:bodyPr/>
                    <a:lstStyle/>
                    <a:p>
                      <a:r>
                        <a:rPr lang="en-GB" sz="1800" dirty="0"/>
                        <a:t>(60)</a:t>
                      </a:r>
                    </a:p>
                  </a:txBody>
                  <a:tcPr marT="45725" marB="45725"/>
                </a:tc>
                <a:tc>
                  <a:txBody>
                    <a:bodyPr/>
                    <a:lstStyle/>
                    <a:p>
                      <a:r>
                        <a:rPr lang="en-GB" sz="1800" dirty="0"/>
                        <a:t>(60)</a:t>
                      </a:r>
                    </a:p>
                  </a:txBody>
                  <a:tcPr marT="45725" marB="45725"/>
                </a:tc>
                <a:tc>
                  <a:txBody>
                    <a:bodyPr/>
                    <a:lstStyle/>
                    <a:p>
                      <a:r>
                        <a:rPr lang="en-GB" sz="1800" dirty="0"/>
                        <a:t>(60)</a:t>
                      </a:r>
                    </a:p>
                  </a:txBody>
                  <a:tcPr marT="45725" marB="45725"/>
                </a:tc>
                <a:tc>
                  <a:txBody>
                    <a:bodyPr/>
                    <a:lstStyle/>
                    <a:p>
                      <a:endParaRPr lang="en-GB" sz="1800"/>
                    </a:p>
                  </a:txBody>
                  <a:tcPr marT="45725" marB="45725"/>
                </a:tc>
                <a:extLst>
                  <a:ext uri="{0D108BD9-81ED-4DB2-BD59-A6C34878D82A}">
                    <a16:rowId xmlns:a16="http://schemas.microsoft.com/office/drawing/2014/main" val="3432255313"/>
                  </a:ext>
                </a:extLst>
              </a:tr>
              <a:tr h="640154">
                <a:tc>
                  <a:txBody>
                    <a:bodyPr/>
                    <a:lstStyle/>
                    <a:p>
                      <a:r>
                        <a:rPr lang="en-GB" sz="1800" dirty="0"/>
                        <a:t>Operating cash flows</a:t>
                      </a:r>
                    </a:p>
                  </a:txBody>
                  <a:tcPr marT="45725" marB="45725"/>
                </a:tc>
                <a:tc>
                  <a:txBody>
                    <a:bodyPr/>
                    <a:lstStyle/>
                    <a:p>
                      <a:endParaRPr lang="en-GB" sz="1800"/>
                    </a:p>
                  </a:txBody>
                  <a:tcPr marT="45725" marB="45725"/>
                </a:tc>
                <a:tc>
                  <a:txBody>
                    <a:bodyPr/>
                    <a:lstStyle/>
                    <a:p>
                      <a:r>
                        <a:rPr lang="en-GB" sz="1800" dirty="0"/>
                        <a:t>(30)</a:t>
                      </a:r>
                    </a:p>
                  </a:txBody>
                  <a:tcPr marT="45725" marB="45725"/>
                </a:tc>
                <a:tc>
                  <a:txBody>
                    <a:bodyPr/>
                    <a:lstStyle/>
                    <a:p>
                      <a:r>
                        <a:rPr lang="en-GB" sz="1800" dirty="0"/>
                        <a:t>340</a:t>
                      </a:r>
                    </a:p>
                  </a:txBody>
                  <a:tcPr marT="45725" marB="45725"/>
                </a:tc>
                <a:tc>
                  <a:txBody>
                    <a:bodyPr/>
                    <a:lstStyle/>
                    <a:p>
                      <a:r>
                        <a:rPr lang="en-GB" sz="1800" dirty="0"/>
                        <a:t>740</a:t>
                      </a:r>
                    </a:p>
                  </a:txBody>
                  <a:tcPr marT="45725" marB="45725"/>
                </a:tc>
                <a:tc>
                  <a:txBody>
                    <a:bodyPr/>
                    <a:lstStyle/>
                    <a:p>
                      <a:r>
                        <a:rPr lang="en-GB" sz="1800" dirty="0"/>
                        <a:t>1340</a:t>
                      </a:r>
                    </a:p>
                  </a:txBody>
                  <a:tcPr marT="45725" marB="45725"/>
                </a:tc>
                <a:tc>
                  <a:txBody>
                    <a:bodyPr/>
                    <a:lstStyle/>
                    <a:p>
                      <a:endParaRPr lang="en-GB" sz="1800" dirty="0"/>
                    </a:p>
                  </a:txBody>
                  <a:tcPr marT="45725" marB="45725"/>
                </a:tc>
                <a:extLst>
                  <a:ext uri="{0D108BD9-81ED-4DB2-BD59-A6C34878D82A}">
                    <a16:rowId xmlns:a16="http://schemas.microsoft.com/office/drawing/2014/main" val="290653411"/>
                  </a:ext>
                </a:extLst>
              </a:tr>
            </a:tbl>
          </a:graphicData>
        </a:graphic>
      </p:graphicFrame>
    </p:spTree>
    <p:extLst>
      <p:ext uri="{BB962C8B-B14F-4D97-AF65-F5344CB8AC3E}">
        <p14:creationId xmlns:p14="http://schemas.microsoft.com/office/powerpoint/2010/main" val="2557236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81200" y="549276"/>
            <a:ext cx="8229600" cy="868363"/>
          </a:xfrm>
        </p:spPr>
        <p:txBody>
          <a:bodyPr/>
          <a:lstStyle/>
          <a:p>
            <a:r>
              <a:rPr lang="en-GB" altLang="en-US"/>
              <a:t>Tax on operating expenses</a:t>
            </a:r>
          </a:p>
        </p:txBody>
      </p:sp>
      <p:sp>
        <p:nvSpPr>
          <p:cNvPr id="15363" name="Content Placeholder 2"/>
          <p:cNvSpPr>
            <a:spLocks noGrp="1"/>
          </p:cNvSpPr>
          <p:nvPr>
            <p:ph idx="1"/>
          </p:nvPr>
        </p:nvSpPr>
        <p:spPr/>
        <p:txBody>
          <a:bodyPr/>
          <a:lstStyle/>
          <a:p>
            <a:r>
              <a:rPr lang="en-GB" altLang="en-US"/>
              <a:t>Polyco pays tax at a rate of 19% on profits and is expected to do so for the foreseeable future. Tax is payable in two equal instalments; one in the year that the profits are earned and one in the year following.</a:t>
            </a:r>
          </a:p>
          <a:p>
            <a:endParaRPr lang="en-GB" altLang="en-US"/>
          </a:p>
          <a:p>
            <a:r>
              <a:rPr lang="en-GB" altLang="en-US"/>
              <a:t>We will now incorporate the tax into the DCF</a:t>
            </a:r>
          </a:p>
        </p:txBody>
      </p:sp>
    </p:spTree>
    <p:extLst>
      <p:ext uri="{BB962C8B-B14F-4D97-AF65-F5344CB8AC3E}">
        <p14:creationId xmlns:p14="http://schemas.microsoft.com/office/powerpoint/2010/main" val="109483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981200" y="476250"/>
            <a:ext cx="8229600" cy="941388"/>
          </a:xfrm>
        </p:spPr>
        <p:txBody>
          <a:bodyPr/>
          <a:lstStyle/>
          <a:p>
            <a:r>
              <a:rPr lang="en-GB" altLang="en-US"/>
              <a:t>Working – tax on profits</a:t>
            </a:r>
          </a:p>
        </p:txBody>
      </p:sp>
      <p:graphicFrame>
        <p:nvGraphicFramePr>
          <p:cNvPr id="4" name="Content Placeholder 3"/>
          <p:cNvGraphicFramePr>
            <a:graphicFrameLocks noGrp="1"/>
          </p:cNvGraphicFramePr>
          <p:nvPr>
            <p:ph idx="1"/>
          </p:nvPr>
        </p:nvGraphicFramePr>
        <p:xfrm>
          <a:off x="1981200" y="1600201"/>
          <a:ext cx="8229600" cy="3038476"/>
        </p:xfrm>
        <a:graphic>
          <a:graphicData uri="http://schemas.openxmlformats.org/drawingml/2006/table">
            <a:tbl>
              <a:tblPr firstRow="1" bandRow="1">
                <a:tableStyleId>{5C22544A-7EE6-4342-B048-85BDC9FD1C3A}</a:tableStyleId>
              </a:tblPr>
              <a:tblGrid>
                <a:gridCol w="1028700">
                  <a:extLst>
                    <a:ext uri="{9D8B030D-6E8A-4147-A177-3AD203B41FA5}">
                      <a16:colId xmlns:a16="http://schemas.microsoft.com/office/drawing/2014/main" val="2460042519"/>
                    </a:ext>
                  </a:extLst>
                </a:gridCol>
                <a:gridCol w="1028700">
                  <a:extLst>
                    <a:ext uri="{9D8B030D-6E8A-4147-A177-3AD203B41FA5}">
                      <a16:colId xmlns:a16="http://schemas.microsoft.com/office/drawing/2014/main" val="1596081071"/>
                    </a:ext>
                  </a:extLst>
                </a:gridCol>
                <a:gridCol w="1028700">
                  <a:extLst>
                    <a:ext uri="{9D8B030D-6E8A-4147-A177-3AD203B41FA5}">
                      <a16:colId xmlns:a16="http://schemas.microsoft.com/office/drawing/2014/main" val="3455078513"/>
                    </a:ext>
                  </a:extLst>
                </a:gridCol>
                <a:gridCol w="1028700">
                  <a:extLst>
                    <a:ext uri="{9D8B030D-6E8A-4147-A177-3AD203B41FA5}">
                      <a16:colId xmlns:a16="http://schemas.microsoft.com/office/drawing/2014/main" val="4282241057"/>
                    </a:ext>
                  </a:extLst>
                </a:gridCol>
                <a:gridCol w="1028700">
                  <a:extLst>
                    <a:ext uri="{9D8B030D-6E8A-4147-A177-3AD203B41FA5}">
                      <a16:colId xmlns:a16="http://schemas.microsoft.com/office/drawing/2014/main" val="1873082783"/>
                    </a:ext>
                  </a:extLst>
                </a:gridCol>
                <a:gridCol w="1028700">
                  <a:extLst>
                    <a:ext uri="{9D8B030D-6E8A-4147-A177-3AD203B41FA5}">
                      <a16:colId xmlns:a16="http://schemas.microsoft.com/office/drawing/2014/main" val="2466691823"/>
                    </a:ext>
                  </a:extLst>
                </a:gridCol>
                <a:gridCol w="1028700">
                  <a:extLst>
                    <a:ext uri="{9D8B030D-6E8A-4147-A177-3AD203B41FA5}">
                      <a16:colId xmlns:a16="http://schemas.microsoft.com/office/drawing/2014/main" val="895383077"/>
                    </a:ext>
                  </a:extLst>
                </a:gridCol>
                <a:gridCol w="1028700">
                  <a:extLst>
                    <a:ext uri="{9D8B030D-6E8A-4147-A177-3AD203B41FA5}">
                      <a16:colId xmlns:a16="http://schemas.microsoft.com/office/drawing/2014/main" val="3303885265"/>
                    </a:ext>
                  </a:extLst>
                </a:gridCol>
              </a:tblGrid>
              <a:tr h="640214">
                <a:tc>
                  <a:txBody>
                    <a:bodyPr/>
                    <a:lstStyle/>
                    <a:p>
                      <a:r>
                        <a:rPr lang="en-GB" sz="1800" dirty="0"/>
                        <a:t>Year</a:t>
                      </a:r>
                    </a:p>
                  </a:txBody>
                  <a:tcPr marT="45730" marB="45730"/>
                </a:tc>
                <a:tc>
                  <a:txBody>
                    <a:bodyPr/>
                    <a:lstStyle/>
                    <a:p>
                      <a:r>
                        <a:rPr lang="en-GB" sz="1800" dirty="0"/>
                        <a:t>Profit</a:t>
                      </a:r>
                    </a:p>
                    <a:p>
                      <a:r>
                        <a:rPr lang="en-GB" sz="1800" dirty="0"/>
                        <a:t>/loss</a:t>
                      </a:r>
                    </a:p>
                  </a:txBody>
                  <a:tcPr marT="45730" marB="45730"/>
                </a:tc>
                <a:tc>
                  <a:txBody>
                    <a:bodyPr/>
                    <a:lstStyle/>
                    <a:p>
                      <a:r>
                        <a:rPr lang="en-GB" sz="1800" dirty="0"/>
                        <a:t>Tax @ 19%</a:t>
                      </a:r>
                    </a:p>
                  </a:txBody>
                  <a:tcPr marT="45730" marB="45730"/>
                </a:tc>
                <a:tc>
                  <a:txBody>
                    <a:bodyPr/>
                    <a:lstStyle/>
                    <a:p>
                      <a:r>
                        <a:rPr lang="en-GB" sz="1800" dirty="0"/>
                        <a:t>1</a:t>
                      </a:r>
                    </a:p>
                  </a:txBody>
                  <a:tcPr marT="45730" marB="45730"/>
                </a:tc>
                <a:tc>
                  <a:txBody>
                    <a:bodyPr/>
                    <a:lstStyle/>
                    <a:p>
                      <a:r>
                        <a:rPr lang="en-GB" sz="1800" dirty="0"/>
                        <a:t>2</a:t>
                      </a:r>
                    </a:p>
                  </a:txBody>
                  <a:tcPr marT="45730" marB="45730"/>
                </a:tc>
                <a:tc>
                  <a:txBody>
                    <a:bodyPr/>
                    <a:lstStyle/>
                    <a:p>
                      <a:r>
                        <a:rPr lang="en-GB" sz="1800" dirty="0"/>
                        <a:t>3</a:t>
                      </a:r>
                    </a:p>
                  </a:txBody>
                  <a:tcPr marT="45730" marB="45730"/>
                </a:tc>
                <a:tc>
                  <a:txBody>
                    <a:bodyPr/>
                    <a:lstStyle/>
                    <a:p>
                      <a:r>
                        <a:rPr lang="en-GB" sz="1800" dirty="0"/>
                        <a:t>4</a:t>
                      </a:r>
                    </a:p>
                  </a:txBody>
                  <a:tcPr marT="45730" marB="45730"/>
                </a:tc>
                <a:tc>
                  <a:txBody>
                    <a:bodyPr/>
                    <a:lstStyle/>
                    <a:p>
                      <a:r>
                        <a:rPr lang="en-GB" sz="1800" dirty="0"/>
                        <a:t>5</a:t>
                      </a:r>
                    </a:p>
                  </a:txBody>
                  <a:tcPr marT="45730" marB="45730"/>
                </a:tc>
                <a:extLst>
                  <a:ext uri="{0D108BD9-81ED-4DB2-BD59-A6C34878D82A}">
                    <a16:rowId xmlns:a16="http://schemas.microsoft.com/office/drawing/2014/main" val="1772062584"/>
                  </a:ext>
                </a:extLst>
              </a:tr>
              <a:tr h="370918">
                <a:tc>
                  <a:txBody>
                    <a:bodyPr/>
                    <a:lstStyle/>
                    <a:p>
                      <a:r>
                        <a:rPr lang="en-GB" sz="1800" dirty="0"/>
                        <a:t>1</a:t>
                      </a:r>
                    </a:p>
                  </a:txBody>
                  <a:tcPr marT="45730" marB="45730"/>
                </a:tc>
                <a:tc>
                  <a:txBody>
                    <a:bodyPr/>
                    <a:lstStyle/>
                    <a:p>
                      <a:r>
                        <a:rPr lang="en-GB" sz="1800" dirty="0"/>
                        <a:t>(30)</a:t>
                      </a:r>
                    </a:p>
                  </a:txBody>
                  <a:tcPr marT="45730" marB="45730"/>
                </a:tc>
                <a:tc>
                  <a:txBody>
                    <a:bodyPr/>
                    <a:lstStyle/>
                    <a:p>
                      <a:r>
                        <a:rPr lang="en-GB" sz="1800" dirty="0"/>
                        <a:t>5.7</a:t>
                      </a:r>
                    </a:p>
                  </a:txBody>
                  <a:tcPr marT="45730" marB="45730"/>
                </a:tc>
                <a:tc>
                  <a:txBody>
                    <a:bodyPr/>
                    <a:lstStyle/>
                    <a:p>
                      <a:r>
                        <a:rPr lang="en-GB" sz="1800" dirty="0"/>
                        <a:t>2.85</a:t>
                      </a:r>
                    </a:p>
                  </a:txBody>
                  <a:tcPr marT="45730" marB="45730"/>
                </a:tc>
                <a:tc>
                  <a:txBody>
                    <a:bodyPr/>
                    <a:lstStyle/>
                    <a:p>
                      <a:r>
                        <a:rPr lang="en-GB" sz="1800" dirty="0"/>
                        <a:t>2.85</a:t>
                      </a:r>
                    </a:p>
                  </a:txBody>
                  <a:tcPr marT="45730" marB="45730"/>
                </a:tc>
                <a:tc>
                  <a:txBody>
                    <a:bodyPr/>
                    <a:lstStyle/>
                    <a:p>
                      <a:endParaRPr lang="en-GB" sz="1800" dirty="0"/>
                    </a:p>
                  </a:txBody>
                  <a:tcPr marT="45730" marB="45730"/>
                </a:tc>
                <a:tc>
                  <a:txBody>
                    <a:bodyPr/>
                    <a:lstStyle/>
                    <a:p>
                      <a:endParaRPr lang="en-GB" sz="1800" dirty="0"/>
                    </a:p>
                  </a:txBody>
                  <a:tcPr marT="45730" marB="45730"/>
                </a:tc>
                <a:tc>
                  <a:txBody>
                    <a:bodyPr/>
                    <a:lstStyle/>
                    <a:p>
                      <a:endParaRPr lang="en-GB" sz="1800" dirty="0"/>
                    </a:p>
                  </a:txBody>
                  <a:tcPr marT="45730" marB="45730"/>
                </a:tc>
                <a:extLst>
                  <a:ext uri="{0D108BD9-81ED-4DB2-BD59-A6C34878D82A}">
                    <a16:rowId xmlns:a16="http://schemas.microsoft.com/office/drawing/2014/main" val="1294613891"/>
                  </a:ext>
                </a:extLst>
              </a:tr>
              <a:tr h="370918">
                <a:tc>
                  <a:txBody>
                    <a:bodyPr/>
                    <a:lstStyle/>
                    <a:p>
                      <a:r>
                        <a:rPr lang="en-GB" sz="1800" dirty="0"/>
                        <a:t>2</a:t>
                      </a:r>
                    </a:p>
                  </a:txBody>
                  <a:tcPr marT="45730" marB="45730"/>
                </a:tc>
                <a:tc>
                  <a:txBody>
                    <a:bodyPr/>
                    <a:lstStyle/>
                    <a:p>
                      <a:r>
                        <a:rPr lang="en-GB" sz="1800" dirty="0"/>
                        <a:t>340</a:t>
                      </a:r>
                    </a:p>
                  </a:txBody>
                  <a:tcPr marT="45730" marB="45730"/>
                </a:tc>
                <a:tc>
                  <a:txBody>
                    <a:bodyPr/>
                    <a:lstStyle/>
                    <a:p>
                      <a:r>
                        <a:rPr lang="en-GB" sz="1800" dirty="0"/>
                        <a:t>(64.6)</a:t>
                      </a:r>
                    </a:p>
                  </a:txBody>
                  <a:tcPr marT="45730" marB="45730"/>
                </a:tc>
                <a:tc>
                  <a:txBody>
                    <a:bodyPr/>
                    <a:lstStyle/>
                    <a:p>
                      <a:endParaRPr lang="en-GB" sz="1800" dirty="0"/>
                    </a:p>
                  </a:txBody>
                  <a:tcPr marT="45730" marB="45730"/>
                </a:tc>
                <a:tc>
                  <a:txBody>
                    <a:bodyPr/>
                    <a:lstStyle/>
                    <a:p>
                      <a:r>
                        <a:rPr lang="en-GB" sz="1800" dirty="0"/>
                        <a:t>(32.3)</a:t>
                      </a:r>
                    </a:p>
                  </a:txBody>
                  <a:tcPr marT="45730" marB="45730"/>
                </a:tc>
                <a:tc>
                  <a:txBody>
                    <a:bodyPr/>
                    <a:lstStyle/>
                    <a:p>
                      <a:r>
                        <a:rPr lang="en-GB" sz="1800" dirty="0"/>
                        <a:t>(32.3)</a:t>
                      </a:r>
                    </a:p>
                  </a:txBody>
                  <a:tcPr marT="45730" marB="45730"/>
                </a:tc>
                <a:tc>
                  <a:txBody>
                    <a:bodyPr/>
                    <a:lstStyle/>
                    <a:p>
                      <a:endParaRPr lang="en-GB" sz="1800" dirty="0"/>
                    </a:p>
                  </a:txBody>
                  <a:tcPr marT="45730" marB="45730"/>
                </a:tc>
                <a:tc>
                  <a:txBody>
                    <a:bodyPr/>
                    <a:lstStyle/>
                    <a:p>
                      <a:endParaRPr lang="en-GB" sz="1800" dirty="0"/>
                    </a:p>
                  </a:txBody>
                  <a:tcPr marT="45730" marB="45730"/>
                </a:tc>
                <a:extLst>
                  <a:ext uri="{0D108BD9-81ED-4DB2-BD59-A6C34878D82A}">
                    <a16:rowId xmlns:a16="http://schemas.microsoft.com/office/drawing/2014/main" val="1496960762"/>
                  </a:ext>
                </a:extLst>
              </a:tr>
              <a:tr h="370918">
                <a:tc>
                  <a:txBody>
                    <a:bodyPr/>
                    <a:lstStyle/>
                    <a:p>
                      <a:r>
                        <a:rPr lang="en-GB" sz="1800" dirty="0"/>
                        <a:t>3</a:t>
                      </a:r>
                    </a:p>
                  </a:txBody>
                  <a:tcPr marT="45730" marB="45730"/>
                </a:tc>
                <a:tc>
                  <a:txBody>
                    <a:bodyPr/>
                    <a:lstStyle/>
                    <a:p>
                      <a:r>
                        <a:rPr lang="en-GB" sz="1800" dirty="0"/>
                        <a:t>740</a:t>
                      </a:r>
                    </a:p>
                  </a:txBody>
                  <a:tcPr marT="45730" marB="45730"/>
                </a:tc>
                <a:tc>
                  <a:txBody>
                    <a:bodyPr/>
                    <a:lstStyle/>
                    <a:p>
                      <a:endParaRPr lang="en-GB" sz="1800" dirty="0"/>
                    </a:p>
                  </a:txBody>
                  <a:tcPr marT="45730" marB="45730"/>
                </a:tc>
                <a:tc>
                  <a:txBody>
                    <a:bodyPr/>
                    <a:lstStyle/>
                    <a:p>
                      <a:endParaRPr lang="en-GB" sz="1800" dirty="0"/>
                    </a:p>
                  </a:txBody>
                  <a:tcPr marT="45730" marB="45730"/>
                </a:tc>
                <a:tc>
                  <a:txBody>
                    <a:bodyPr/>
                    <a:lstStyle/>
                    <a:p>
                      <a:endParaRPr lang="en-GB" sz="1800" dirty="0"/>
                    </a:p>
                  </a:txBody>
                  <a:tcPr marT="45730" marB="45730"/>
                </a:tc>
                <a:tc>
                  <a:txBody>
                    <a:bodyPr/>
                    <a:lstStyle/>
                    <a:p>
                      <a:endParaRPr lang="en-GB" sz="1800" dirty="0"/>
                    </a:p>
                  </a:txBody>
                  <a:tcPr marT="45730" marB="45730"/>
                </a:tc>
                <a:tc>
                  <a:txBody>
                    <a:bodyPr/>
                    <a:lstStyle/>
                    <a:p>
                      <a:endParaRPr lang="en-GB" sz="1800" dirty="0"/>
                    </a:p>
                  </a:txBody>
                  <a:tcPr marT="45730" marB="45730"/>
                </a:tc>
                <a:tc>
                  <a:txBody>
                    <a:bodyPr/>
                    <a:lstStyle/>
                    <a:p>
                      <a:endParaRPr lang="en-GB" sz="1800" dirty="0"/>
                    </a:p>
                  </a:txBody>
                  <a:tcPr marT="45730" marB="45730"/>
                </a:tc>
                <a:extLst>
                  <a:ext uri="{0D108BD9-81ED-4DB2-BD59-A6C34878D82A}">
                    <a16:rowId xmlns:a16="http://schemas.microsoft.com/office/drawing/2014/main" val="3310439345"/>
                  </a:ext>
                </a:extLst>
              </a:tr>
              <a:tr h="370918">
                <a:tc>
                  <a:txBody>
                    <a:bodyPr/>
                    <a:lstStyle/>
                    <a:p>
                      <a:r>
                        <a:rPr lang="en-GB" sz="1800" dirty="0"/>
                        <a:t>4</a:t>
                      </a:r>
                    </a:p>
                  </a:txBody>
                  <a:tcPr marT="45730" marB="45730"/>
                </a:tc>
                <a:tc>
                  <a:txBody>
                    <a:bodyPr/>
                    <a:lstStyle/>
                    <a:p>
                      <a:r>
                        <a:rPr lang="en-GB" sz="1800" dirty="0"/>
                        <a:t>1340</a:t>
                      </a:r>
                    </a:p>
                  </a:txBody>
                  <a:tcPr marT="45730" marB="45730"/>
                </a:tc>
                <a:tc>
                  <a:txBody>
                    <a:bodyPr/>
                    <a:lstStyle/>
                    <a:p>
                      <a:endParaRPr lang="en-GB" sz="1800" dirty="0"/>
                    </a:p>
                  </a:txBody>
                  <a:tcPr marT="45730" marB="45730"/>
                </a:tc>
                <a:tc>
                  <a:txBody>
                    <a:bodyPr/>
                    <a:lstStyle/>
                    <a:p>
                      <a:endParaRPr lang="en-GB" sz="1800" dirty="0"/>
                    </a:p>
                  </a:txBody>
                  <a:tcPr marT="45730" marB="45730"/>
                </a:tc>
                <a:tc>
                  <a:txBody>
                    <a:bodyPr/>
                    <a:lstStyle/>
                    <a:p>
                      <a:endParaRPr lang="en-GB" sz="1800" dirty="0"/>
                    </a:p>
                  </a:txBody>
                  <a:tcPr marT="45730" marB="45730"/>
                </a:tc>
                <a:tc>
                  <a:txBody>
                    <a:bodyPr/>
                    <a:lstStyle/>
                    <a:p>
                      <a:endParaRPr lang="en-GB" sz="1800" dirty="0"/>
                    </a:p>
                  </a:txBody>
                  <a:tcPr marT="45730" marB="45730"/>
                </a:tc>
                <a:tc>
                  <a:txBody>
                    <a:bodyPr/>
                    <a:lstStyle/>
                    <a:p>
                      <a:endParaRPr lang="en-GB" sz="1800" dirty="0"/>
                    </a:p>
                  </a:txBody>
                  <a:tcPr marT="45730" marB="45730"/>
                </a:tc>
                <a:tc>
                  <a:txBody>
                    <a:bodyPr/>
                    <a:lstStyle/>
                    <a:p>
                      <a:endParaRPr lang="en-GB" sz="1800" dirty="0"/>
                    </a:p>
                  </a:txBody>
                  <a:tcPr marT="45730" marB="45730"/>
                </a:tc>
                <a:extLst>
                  <a:ext uri="{0D108BD9-81ED-4DB2-BD59-A6C34878D82A}">
                    <a16:rowId xmlns:a16="http://schemas.microsoft.com/office/drawing/2014/main" val="2448188834"/>
                  </a:ext>
                </a:extLst>
              </a:tr>
              <a:tr h="914590">
                <a:tc>
                  <a:txBody>
                    <a:bodyPr/>
                    <a:lstStyle/>
                    <a:p>
                      <a:r>
                        <a:rPr lang="en-GB" sz="1800" dirty="0"/>
                        <a:t>Cash flow for DCF</a:t>
                      </a:r>
                    </a:p>
                  </a:txBody>
                  <a:tcPr marT="45730" marB="45730"/>
                </a:tc>
                <a:tc>
                  <a:txBody>
                    <a:bodyPr/>
                    <a:lstStyle/>
                    <a:p>
                      <a:endParaRPr lang="en-GB" sz="1800" dirty="0"/>
                    </a:p>
                  </a:txBody>
                  <a:tcPr marT="45730" marB="45730"/>
                </a:tc>
                <a:tc>
                  <a:txBody>
                    <a:bodyPr/>
                    <a:lstStyle/>
                    <a:p>
                      <a:endParaRPr lang="en-GB" sz="1800" dirty="0"/>
                    </a:p>
                  </a:txBody>
                  <a:tcPr marT="45730" marB="45730"/>
                </a:tc>
                <a:tc>
                  <a:txBody>
                    <a:bodyPr/>
                    <a:lstStyle/>
                    <a:p>
                      <a:endParaRPr lang="en-GB" sz="1800" dirty="0"/>
                    </a:p>
                  </a:txBody>
                  <a:tcPr marT="45730" marB="45730"/>
                </a:tc>
                <a:tc>
                  <a:txBody>
                    <a:bodyPr/>
                    <a:lstStyle/>
                    <a:p>
                      <a:endParaRPr lang="en-GB" sz="1800" dirty="0"/>
                    </a:p>
                  </a:txBody>
                  <a:tcPr marT="45730" marB="45730"/>
                </a:tc>
                <a:tc>
                  <a:txBody>
                    <a:bodyPr/>
                    <a:lstStyle/>
                    <a:p>
                      <a:endParaRPr lang="en-GB" sz="1800" dirty="0"/>
                    </a:p>
                  </a:txBody>
                  <a:tcPr marT="45730" marB="45730"/>
                </a:tc>
                <a:tc>
                  <a:txBody>
                    <a:bodyPr/>
                    <a:lstStyle/>
                    <a:p>
                      <a:endParaRPr lang="en-GB" sz="1800" dirty="0"/>
                    </a:p>
                  </a:txBody>
                  <a:tcPr marT="45730" marB="45730"/>
                </a:tc>
                <a:tc>
                  <a:txBody>
                    <a:bodyPr/>
                    <a:lstStyle/>
                    <a:p>
                      <a:endParaRPr lang="en-GB" sz="1800" dirty="0"/>
                    </a:p>
                  </a:txBody>
                  <a:tcPr marT="45730" marB="45730"/>
                </a:tc>
                <a:extLst>
                  <a:ext uri="{0D108BD9-81ED-4DB2-BD59-A6C34878D82A}">
                    <a16:rowId xmlns:a16="http://schemas.microsoft.com/office/drawing/2014/main" val="1816167508"/>
                  </a:ext>
                </a:extLst>
              </a:tr>
            </a:tbl>
          </a:graphicData>
        </a:graphic>
      </p:graphicFrame>
    </p:spTree>
    <p:extLst>
      <p:ext uri="{BB962C8B-B14F-4D97-AF65-F5344CB8AC3E}">
        <p14:creationId xmlns:p14="http://schemas.microsoft.com/office/powerpoint/2010/main" val="28538171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981200" y="476250"/>
            <a:ext cx="8229600" cy="941388"/>
          </a:xfrm>
        </p:spPr>
        <p:txBody>
          <a:bodyPr/>
          <a:lstStyle/>
          <a:p>
            <a:r>
              <a:rPr lang="en-GB" altLang="en-US"/>
              <a:t>Working – tax on profits</a:t>
            </a:r>
          </a:p>
        </p:txBody>
      </p:sp>
      <p:graphicFrame>
        <p:nvGraphicFramePr>
          <p:cNvPr id="4" name="Content Placeholder 3"/>
          <p:cNvGraphicFramePr>
            <a:graphicFrameLocks noGrp="1"/>
          </p:cNvGraphicFramePr>
          <p:nvPr>
            <p:ph idx="1"/>
          </p:nvPr>
        </p:nvGraphicFramePr>
        <p:xfrm>
          <a:off x="1981200" y="1600201"/>
          <a:ext cx="8229600" cy="3038476"/>
        </p:xfrm>
        <a:graphic>
          <a:graphicData uri="http://schemas.openxmlformats.org/drawingml/2006/table">
            <a:tbl>
              <a:tblPr firstRow="1" bandRow="1">
                <a:tableStyleId>{5C22544A-7EE6-4342-B048-85BDC9FD1C3A}</a:tableStyleId>
              </a:tblPr>
              <a:tblGrid>
                <a:gridCol w="1028700">
                  <a:extLst>
                    <a:ext uri="{9D8B030D-6E8A-4147-A177-3AD203B41FA5}">
                      <a16:colId xmlns:a16="http://schemas.microsoft.com/office/drawing/2014/main" val="2460042519"/>
                    </a:ext>
                  </a:extLst>
                </a:gridCol>
                <a:gridCol w="1028700">
                  <a:extLst>
                    <a:ext uri="{9D8B030D-6E8A-4147-A177-3AD203B41FA5}">
                      <a16:colId xmlns:a16="http://schemas.microsoft.com/office/drawing/2014/main" val="1596081071"/>
                    </a:ext>
                  </a:extLst>
                </a:gridCol>
                <a:gridCol w="1028700">
                  <a:extLst>
                    <a:ext uri="{9D8B030D-6E8A-4147-A177-3AD203B41FA5}">
                      <a16:colId xmlns:a16="http://schemas.microsoft.com/office/drawing/2014/main" val="3455078513"/>
                    </a:ext>
                  </a:extLst>
                </a:gridCol>
                <a:gridCol w="1028700">
                  <a:extLst>
                    <a:ext uri="{9D8B030D-6E8A-4147-A177-3AD203B41FA5}">
                      <a16:colId xmlns:a16="http://schemas.microsoft.com/office/drawing/2014/main" val="4282241057"/>
                    </a:ext>
                  </a:extLst>
                </a:gridCol>
                <a:gridCol w="1028700">
                  <a:extLst>
                    <a:ext uri="{9D8B030D-6E8A-4147-A177-3AD203B41FA5}">
                      <a16:colId xmlns:a16="http://schemas.microsoft.com/office/drawing/2014/main" val="1873082783"/>
                    </a:ext>
                  </a:extLst>
                </a:gridCol>
                <a:gridCol w="1028700">
                  <a:extLst>
                    <a:ext uri="{9D8B030D-6E8A-4147-A177-3AD203B41FA5}">
                      <a16:colId xmlns:a16="http://schemas.microsoft.com/office/drawing/2014/main" val="2466691823"/>
                    </a:ext>
                  </a:extLst>
                </a:gridCol>
                <a:gridCol w="1028700">
                  <a:extLst>
                    <a:ext uri="{9D8B030D-6E8A-4147-A177-3AD203B41FA5}">
                      <a16:colId xmlns:a16="http://schemas.microsoft.com/office/drawing/2014/main" val="895383077"/>
                    </a:ext>
                  </a:extLst>
                </a:gridCol>
                <a:gridCol w="1028700">
                  <a:extLst>
                    <a:ext uri="{9D8B030D-6E8A-4147-A177-3AD203B41FA5}">
                      <a16:colId xmlns:a16="http://schemas.microsoft.com/office/drawing/2014/main" val="3303885265"/>
                    </a:ext>
                  </a:extLst>
                </a:gridCol>
              </a:tblGrid>
              <a:tr h="640214">
                <a:tc>
                  <a:txBody>
                    <a:bodyPr/>
                    <a:lstStyle/>
                    <a:p>
                      <a:r>
                        <a:rPr lang="en-GB" sz="1800" dirty="0"/>
                        <a:t>Year</a:t>
                      </a:r>
                    </a:p>
                  </a:txBody>
                  <a:tcPr marT="45730" marB="45730"/>
                </a:tc>
                <a:tc>
                  <a:txBody>
                    <a:bodyPr/>
                    <a:lstStyle/>
                    <a:p>
                      <a:r>
                        <a:rPr lang="en-GB" sz="1800" dirty="0"/>
                        <a:t>Profit</a:t>
                      </a:r>
                    </a:p>
                    <a:p>
                      <a:r>
                        <a:rPr lang="en-GB" sz="1800" dirty="0"/>
                        <a:t>/loss</a:t>
                      </a:r>
                    </a:p>
                  </a:txBody>
                  <a:tcPr marT="45730" marB="45730"/>
                </a:tc>
                <a:tc>
                  <a:txBody>
                    <a:bodyPr/>
                    <a:lstStyle/>
                    <a:p>
                      <a:r>
                        <a:rPr lang="en-GB" sz="1800" dirty="0"/>
                        <a:t>Tax @ 19%</a:t>
                      </a:r>
                    </a:p>
                  </a:txBody>
                  <a:tcPr marT="45730" marB="45730"/>
                </a:tc>
                <a:tc>
                  <a:txBody>
                    <a:bodyPr/>
                    <a:lstStyle/>
                    <a:p>
                      <a:r>
                        <a:rPr lang="en-GB" sz="1800" dirty="0"/>
                        <a:t>1</a:t>
                      </a:r>
                    </a:p>
                  </a:txBody>
                  <a:tcPr marT="45730" marB="45730"/>
                </a:tc>
                <a:tc>
                  <a:txBody>
                    <a:bodyPr/>
                    <a:lstStyle/>
                    <a:p>
                      <a:r>
                        <a:rPr lang="en-GB" sz="1800" dirty="0"/>
                        <a:t>2</a:t>
                      </a:r>
                    </a:p>
                  </a:txBody>
                  <a:tcPr marT="45730" marB="45730"/>
                </a:tc>
                <a:tc>
                  <a:txBody>
                    <a:bodyPr/>
                    <a:lstStyle/>
                    <a:p>
                      <a:r>
                        <a:rPr lang="en-GB" sz="1800" dirty="0"/>
                        <a:t>3</a:t>
                      </a:r>
                    </a:p>
                  </a:txBody>
                  <a:tcPr marT="45730" marB="45730"/>
                </a:tc>
                <a:tc>
                  <a:txBody>
                    <a:bodyPr/>
                    <a:lstStyle/>
                    <a:p>
                      <a:r>
                        <a:rPr lang="en-GB" sz="1800" dirty="0"/>
                        <a:t>4</a:t>
                      </a:r>
                    </a:p>
                  </a:txBody>
                  <a:tcPr marT="45730" marB="45730"/>
                </a:tc>
                <a:tc>
                  <a:txBody>
                    <a:bodyPr/>
                    <a:lstStyle/>
                    <a:p>
                      <a:r>
                        <a:rPr lang="en-GB" sz="1800" dirty="0"/>
                        <a:t>5</a:t>
                      </a:r>
                    </a:p>
                  </a:txBody>
                  <a:tcPr marT="45730" marB="45730"/>
                </a:tc>
                <a:extLst>
                  <a:ext uri="{0D108BD9-81ED-4DB2-BD59-A6C34878D82A}">
                    <a16:rowId xmlns:a16="http://schemas.microsoft.com/office/drawing/2014/main" val="1772062584"/>
                  </a:ext>
                </a:extLst>
              </a:tr>
              <a:tr h="370918">
                <a:tc>
                  <a:txBody>
                    <a:bodyPr/>
                    <a:lstStyle/>
                    <a:p>
                      <a:r>
                        <a:rPr lang="en-GB" sz="1800" dirty="0"/>
                        <a:t>1</a:t>
                      </a:r>
                    </a:p>
                  </a:txBody>
                  <a:tcPr marT="45730" marB="45730"/>
                </a:tc>
                <a:tc>
                  <a:txBody>
                    <a:bodyPr/>
                    <a:lstStyle/>
                    <a:p>
                      <a:r>
                        <a:rPr lang="en-GB" sz="1800" dirty="0"/>
                        <a:t>(30)</a:t>
                      </a:r>
                    </a:p>
                  </a:txBody>
                  <a:tcPr marT="45730" marB="45730"/>
                </a:tc>
                <a:tc>
                  <a:txBody>
                    <a:bodyPr/>
                    <a:lstStyle/>
                    <a:p>
                      <a:r>
                        <a:rPr lang="en-GB" sz="1800" dirty="0"/>
                        <a:t>5.7</a:t>
                      </a:r>
                    </a:p>
                  </a:txBody>
                  <a:tcPr marT="45730" marB="45730"/>
                </a:tc>
                <a:tc>
                  <a:txBody>
                    <a:bodyPr/>
                    <a:lstStyle/>
                    <a:p>
                      <a:r>
                        <a:rPr lang="en-GB" sz="1800" dirty="0"/>
                        <a:t>2.85</a:t>
                      </a:r>
                    </a:p>
                  </a:txBody>
                  <a:tcPr marT="45730" marB="45730"/>
                </a:tc>
                <a:tc>
                  <a:txBody>
                    <a:bodyPr/>
                    <a:lstStyle/>
                    <a:p>
                      <a:r>
                        <a:rPr lang="en-GB" sz="1800" dirty="0"/>
                        <a:t>2.85</a:t>
                      </a:r>
                    </a:p>
                  </a:txBody>
                  <a:tcPr marT="45730" marB="45730"/>
                </a:tc>
                <a:tc>
                  <a:txBody>
                    <a:bodyPr/>
                    <a:lstStyle/>
                    <a:p>
                      <a:endParaRPr lang="en-GB" sz="1800" dirty="0"/>
                    </a:p>
                  </a:txBody>
                  <a:tcPr marT="45730" marB="45730"/>
                </a:tc>
                <a:tc>
                  <a:txBody>
                    <a:bodyPr/>
                    <a:lstStyle/>
                    <a:p>
                      <a:endParaRPr lang="en-GB" sz="1800" dirty="0"/>
                    </a:p>
                  </a:txBody>
                  <a:tcPr marT="45730" marB="45730"/>
                </a:tc>
                <a:tc>
                  <a:txBody>
                    <a:bodyPr/>
                    <a:lstStyle/>
                    <a:p>
                      <a:endParaRPr lang="en-GB" sz="1800" dirty="0"/>
                    </a:p>
                  </a:txBody>
                  <a:tcPr marT="45730" marB="45730"/>
                </a:tc>
                <a:extLst>
                  <a:ext uri="{0D108BD9-81ED-4DB2-BD59-A6C34878D82A}">
                    <a16:rowId xmlns:a16="http://schemas.microsoft.com/office/drawing/2014/main" val="1294613891"/>
                  </a:ext>
                </a:extLst>
              </a:tr>
              <a:tr h="370918">
                <a:tc>
                  <a:txBody>
                    <a:bodyPr/>
                    <a:lstStyle/>
                    <a:p>
                      <a:r>
                        <a:rPr lang="en-GB" sz="1800" dirty="0"/>
                        <a:t>2</a:t>
                      </a:r>
                    </a:p>
                  </a:txBody>
                  <a:tcPr marT="45730" marB="45730"/>
                </a:tc>
                <a:tc>
                  <a:txBody>
                    <a:bodyPr/>
                    <a:lstStyle/>
                    <a:p>
                      <a:r>
                        <a:rPr lang="en-GB" sz="1800" dirty="0"/>
                        <a:t>340</a:t>
                      </a:r>
                    </a:p>
                  </a:txBody>
                  <a:tcPr marT="45730" marB="45730"/>
                </a:tc>
                <a:tc>
                  <a:txBody>
                    <a:bodyPr/>
                    <a:lstStyle/>
                    <a:p>
                      <a:r>
                        <a:rPr lang="en-GB" sz="1800" dirty="0"/>
                        <a:t>(64.6)</a:t>
                      </a:r>
                    </a:p>
                  </a:txBody>
                  <a:tcPr marT="45730" marB="45730"/>
                </a:tc>
                <a:tc>
                  <a:txBody>
                    <a:bodyPr/>
                    <a:lstStyle/>
                    <a:p>
                      <a:endParaRPr lang="en-GB" sz="1800" dirty="0"/>
                    </a:p>
                  </a:txBody>
                  <a:tcPr marT="45730" marB="45730"/>
                </a:tc>
                <a:tc>
                  <a:txBody>
                    <a:bodyPr/>
                    <a:lstStyle/>
                    <a:p>
                      <a:r>
                        <a:rPr lang="en-GB" sz="1800" dirty="0"/>
                        <a:t>(32.3)</a:t>
                      </a:r>
                    </a:p>
                  </a:txBody>
                  <a:tcPr marT="45730" marB="45730"/>
                </a:tc>
                <a:tc>
                  <a:txBody>
                    <a:bodyPr/>
                    <a:lstStyle/>
                    <a:p>
                      <a:r>
                        <a:rPr lang="en-GB" sz="1800" dirty="0"/>
                        <a:t>(32.3)</a:t>
                      </a:r>
                    </a:p>
                  </a:txBody>
                  <a:tcPr marT="45730" marB="45730"/>
                </a:tc>
                <a:tc>
                  <a:txBody>
                    <a:bodyPr/>
                    <a:lstStyle/>
                    <a:p>
                      <a:endParaRPr lang="en-GB" sz="1800" dirty="0"/>
                    </a:p>
                  </a:txBody>
                  <a:tcPr marT="45730" marB="45730"/>
                </a:tc>
                <a:tc>
                  <a:txBody>
                    <a:bodyPr/>
                    <a:lstStyle/>
                    <a:p>
                      <a:endParaRPr lang="en-GB" sz="1800" dirty="0"/>
                    </a:p>
                  </a:txBody>
                  <a:tcPr marT="45730" marB="45730"/>
                </a:tc>
                <a:extLst>
                  <a:ext uri="{0D108BD9-81ED-4DB2-BD59-A6C34878D82A}">
                    <a16:rowId xmlns:a16="http://schemas.microsoft.com/office/drawing/2014/main" val="1496960762"/>
                  </a:ext>
                </a:extLst>
              </a:tr>
              <a:tr h="370918">
                <a:tc>
                  <a:txBody>
                    <a:bodyPr/>
                    <a:lstStyle/>
                    <a:p>
                      <a:r>
                        <a:rPr lang="en-GB" sz="1800" dirty="0"/>
                        <a:t>3</a:t>
                      </a:r>
                    </a:p>
                  </a:txBody>
                  <a:tcPr marT="45730" marB="45730"/>
                </a:tc>
                <a:tc>
                  <a:txBody>
                    <a:bodyPr/>
                    <a:lstStyle/>
                    <a:p>
                      <a:r>
                        <a:rPr lang="en-GB" sz="1800" dirty="0"/>
                        <a:t>740</a:t>
                      </a:r>
                    </a:p>
                  </a:txBody>
                  <a:tcPr marT="45730" marB="45730"/>
                </a:tc>
                <a:tc>
                  <a:txBody>
                    <a:bodyPr/>
                    <a:lstStyle/>
                    <a:p>
                      <a:r>
                        <a:rPr lang="en-GB" sz="1800" dirty="0"/>
                        <a:t>(140.6)</a:t>
                      </a:r>
                    </a:p>
                  </a:txBody>
                  <a:tcPr marT="45730" marB="45730"/>
                </a:tc>
                <a:tc>
                  <a:txBody>
                    <a:bodyPr/>
                    <a:lstStyle/>
                    <a:p>
                      <a:endParaRPr lang="en-GB" sz="1800" dirty="0"/>
                    </a:p>
                  </a:txBody>
                  <a:tcPr marT="45730" marB="45730"/>
                </a:tc>
                <a:tc>
                  <a:txBody>
                    <a:bodyPr/>
                    <a:lstStyle/>
                    <a:p>
                      <a:endParaRPr lang="en-GB" sz="1800" dirty="0"/>
                    </a:p>
                  </a:txBody>
                  <a:tcPr marT="45730" marB="45730"/>
                </a:tc>
                <a:tc>
                  <a:txBody>
                    <a:bodyPr/>
                    <a:lstStyle/>
                    <a:p>
                      <a:r>
                        <a:rPr lang="en-GB" sz="1800" dirty="0"/>
                        <a:t>(70.3)</a:t>
                      </a:r>
                    </a:p>
                  </a:txBody>
                  <a:tcPr marT="45730" marB="45730"/>
                </a:tc>
                <a:tc>
                  <a:txBody>
                    <a:bodyPr/>
                    <a:lstStyle/>
                    <a:p>
                      <a:r>
                        <a:rPr lang="en-GB" sz="1800" dirty="0"/>
                        <a:t>(70.3)</a:t>
                      </a:r>
                    </a:p>
                  </a:txBody>
                  <a:tcPr marT="45730" marB="45730"/>
                </a:tc>
                <a:tc>
                  <a:txBody>
                    <a:bodyPr/>
                    <a:lstStyle/>
                    <a:p>
                      <a:endParaRPr lang="en-GB" sz="1800" dirty="0"/>
                    </a:p>
                  </a:txBody>
                  <a:tcPr marT="45730" marB="45730"/>
                </a:tc>
                <a:extLst>
                  <a:ext uri="{0D108BD9-81ED-4DB2-BD59-A6C34878D82A}">
                    <a16:rowId xmlns:a16="http://schemas.microsoft.com/office/drawing/2014/main" val="3310439345"/>
                  </a:ext>
                </a:extLst>
              </a:tr>
              <a:tr h="370918">
                <a:tc>
                  <a:txBody>
                    <a:bodyPr/>
                    <a:lstStyle/>
                    <a:p>
                      <a:r>
                        <a:rPr lang="en-GB" sz="1800" dirty="0"/>
                        <a:t>4</a:t>
                      </a:r>
                    </a:p>
                  </a:txBody>
                  <a:tcPr marT="45730" marB="45730"/>
                </a:tc>
                <a:tc>
                  <a:txBody>
                    <a:bodyPr/>
                    <a:lstStyle/>
                    <a:p>
                      <a:r>
                        <a:rPr lang="en-GB" sz="1800" dirty="0"/>
                        <a:t>1340</a:t>
                      </a:r>
                    </a:p>
                  </a:txBody>
                  <a:tcPr marT="45730" marB="45730"/>
                </a:tc>
                <a:tc>
                  <a:txBody>
                    <a:bodyPr/>
                    <a:lstStyle/>
                    <a:p>
                      <a:r>
                        <a:rPr lang="en-GB" sz="1800" dirty="0"/>
                        <a:t>(254.6)</a:t>
                      </a:r>
                    </a:p>
                  </a:txBody>
                  <a:tcPr marT="45730" marB="45730"/>
                </a:tc>
                <a:tc>
                  <a:txBody>
                    <a:bodyPr/>
                    <a:lstStyle/>
                    <a:p>
                      <a:endParaRPr lang="en-GB" sz="1800" dirty="0"/>
                    </a:p>
                  </a:txBody>
                  <a:tcPr marT="45730" marB="45730"/>
                </a:tc>
                <a:tc>
                  <a:txBody>
                    <a:bodyPr/>
                    <a:lstStyle/>
                    <a:p>
                      <a:endParaRPr lang="en-GB" sz="1800" dirty="0"/>
                    </a:p>
                  </a:txBody>
                  <a:tcPr marT="45730" marB="45730"/>
                </a:tc>
                <a:tc>
                  <a:txBody>
                    <a:bodyPr/>
                    <a:lstStyle/>
                    <a:p>
                      <a:endParaRPr lang="en-GB" sz="1800" dirty="0"/>
                    </a:p>
                  </a:txBody>
                  <a:tcPr marT="45730" marB="45730"/>
                </a:tc>
                <a:tc>
                  <a:txBody>
                    <a:bodyPr/>
                    <a:lstStyle/>
                    <a:p>
                      <a:r>
                        <a:rPr lang="en-GB" sz="1800" dirty="0"/>
                        <a:t>(127.3)</a:t>
                      </a:r>
                    </a:p>
                  </a:txBody>
                  <a:tcPr marT="45730" marB="45730"/>
                </a:tc>
                <a:tc>
                  <a:txBody>
                    <a:bodyPr/>
                    <a:lstStyle/>
                    <a:p>
                      <a:r>
                        <a:rPr lang="en-GB" sz="1800" dirty="0"/>
                        <a:t>(127.3)</a:t>
                      </a:r>
                    </a:p>
                  </a:txBody>
                  <a:tcPr marT="45730" marB="45730"/>
                </a:tc>
                <a:extLst>
                  <a:ext uri="{0D108BD9-81ED-4DB2-BD59-A6C34878D82A}">
                    <a16:rowId xmlns:a16="http://schemas.microsoft.com/office/drawing/2014/main" val="2448188834"/>
                  </a:ext>
                </a:extLst>
              </a:tr>
              <a:tr h="914590">
                <a:tc>
                  <a:txBody>
                    <a:bodyPr/>
                    <a:lstStyle/>
                    <a:p>
                      <a:r>
                        <a:rPr lang="en-GB" sz="1800" dirty="0"/>
                        <a:t>Cash flow for DCF</a:t>
                      </a:r>
                    </a:p>
                  </a:txBody>
                  <a:tcPr marT="45730" marB="45730"/>
                </a:tc>
                <a:tc>
                  <a:txBody>
                    <a:bodyPr/>
                    <a:lstStyle/>
                    <a:p>
                      <a:endParaRPr lang="en-GB" sz="1800" dirty="0"/>
                    </a:p>
                  </a:txBody>
                  <a:tcPr marT="45730" marB="45730"/>
                </a:tc>
                <a:tc>
                  <a:txBody>
                    <a:bodyPr/>
                    <a:lstStyle/>
                    <a:p>
                      <a:endParaRPr lang="en-GB" sz="1800" dirty="0"/>
                    </a:p>
                  </a:txBody>
                  <a:tcPr marT="45730" marB="45730"/>
                </a:tc>
                <a:tc>
                  <a:txBody>
                    <a:bodyPr/>
                    <a:lstStyle/>
                    <a:p>
                      <a:r>
                        <a:rPr lang="en-GB" sz="1800" dirty="0"/>
                        <a:t>2.85</a:t>
                      </a:r>
                    </a:p>
                  </a:txBody>
                  <a:tcPr marT="45730" marB="45730"/>
                </a:tc>
                <a:tc>
                  <a:txBody>
                    <a:bodyPr/>
                    <a:lstStyle/>
                    <a:p>
                      <a:r>
                        <a:rPr lang="en-GB" sz="1800" dirty="0"/>
                        <a:t>(29.45)</a:t>
                      </a:r>
                    </a:p>
                  </a:txBody>
                  <a:tcPr marT="45730" marB="45730"/>
                </a:tc>
                <a:tc>
                  <a:txBody>
                    <a:bodyPr/>
                    <a:lstStyle/>
                    <a:p>
                      <a:r>
                        <a:rPr lang="en-GB" sz="1800" dirty="0"/>
                        <a:t>(102.6)</a:t>
                      </a:r>
                    </a:p>
                  </a:txBody>
                  <a:tcPr marT="45730" marB="45730"/>
                </a:tc>
                <a:tc>
                  <a:txBody>
                    <a:bodyPr/>
                    <a:lstStyle/>
                    <a:p>
                      <a:r>
                        <a:rPr lang="en-GB" sz="1800" dirty="0"/>
                        <a:t>(197.6)</a:t>
                      </a:r>
                    </a:p>
                  </a:txBody>
                  <a:tcPr marT="45730" marB="45730"/>
                </a:tc>
                <a:tc>
                  <a:txBody>
                    <a:bodyPr/>
                    <a:lstStyle/>
                    <a:p>
                      <a:r>
                        <a:rPr lang="en-GB" sz="1800" dirty="0"/>
                        <a:t>(127.3)</a:t>
                      </a:r>
                    </a:p>
                  </a:txBody>
                  <a:tcPr marT="45730" marB="45730"/>
                </a:tc>
                <a:extLst>
                  <a:ext uri="{0D108BD9-81ED-4DB2-BD59-A6C34878D82A}">
                    <a16:rowId xmlns:a16="http://schemas.microsoft.com/office/drawing/2014/main" val="1816167508"/>
                  </a:ext>
                </a:extLst>
              </a:tr>
            </a:tbl>
          </a:graphicData>
        </a:graphic>
      </p:graphicFrame>
    </p:spTree>
    <p:extLst>
      <p:ext uri="{BB962C8B-B14F-4D97-AF65-F5344CB8AC3E}">
        <p14:creationId xmlns:p14="http://schemas.microsoft.com/office/powerpoint/2010/main" val="20568262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981200" y="620714"/>
            <a:ext cx="8229600" cy="796925"/>
          </a:xfrm>
        </p:spPr>
        <p:txBody>
          <a:bodyPr/>
          <a:lstStyle/>
          <a:p>
            <a:r>
              <a:rPr lang="en-GB" altLang="en-US"/>
              <a:t>Operating cash flows</a:t>
            </a:r>
          </a:p>
        </p:txBody>
      </p:sp>
      <p:graphicFrame>
        <p:nvGraphicFramePr>
          <p:cNvPr id="4" name="Content Placeholder 3"/>
          <p:cNvGraphicFramePr>
            <a:graphicFrameLocks noGrp="1"/>
          </p:cNvGraphicFramePr>
          <p:nvPr>
            <p:ph idx="1"/>
          </p:nvPr>
        </p:nvGraphicFramePr>
        <p:xfrm>
          <a:off x="1981200" y="1600200"/>
          <a:ext cx="8229599" cy="3403600"/>
        </p:xfrm>
        <a:graphic>
          <a:graphicData uri="http://schemas.openxmlformats.org/drawingml/2006/table">
            <a:tbl>
              <a:tblPr firstRow="1" bandRow="1">
                <a:tableStyleId>{5C22544A-7EE6-4342-B048-85BDC9FD1C3A}</a:tableStyleId>
              </a:tblPr>
              <a:tblGrid>
                <a:gridCol w="1306488">
                  <a:extLst>
                    <a:ext uri="{9D8B030D-6E8A-4147-A177-3AD203B41FA5}">
                      <a16:colId xmlns:a16="http://schemas.microsoft.com/office/drawing/2014/main" val="3234844253"/>
                    </a:ext>
                  </a:extLst>
                </a:gridCol>
                <a:gridCol w="1044826">
                  <a:extLst>
                    <a:ext uri="{9D8B030D-6E8A-4147-A177-3AD203B41FA5}">
                      <a16:colId xmlns:a16="http://schemas.microsoft.com/office/drawing/2014/main" val="1465665769"/>
                    </a:ext>
                  </a:extLst>
                </a:gridCol>
                <a:gridCol w="1175657">
                  <a:extLst>
                    <a:ext uri="{9D8B030D-6E8A-4147-A177-3AD203B41FA5}">
                      <a16:colId xmlns:a16="http://schemas.microsoft.com/office/drawing/2014/main" val="3698168133"/>
                    </a:ext>
                  </a:extLst>
                </a:gridCol>
                <a:gridCol w="1175657">
                  <a:extLst>
                    <a:ext uri="{9D8B030D-6E8A-4147-A177-3AD203B41FA5}">
                      <a16:colId xmlns:a16="http://schemas.microsoft.com/office/drawing/2014/main" val="3144996806"/>
                    </a:ext>
                  </a:extLst>
                </a:gridCol>
                <a:gridCol w="1175657">
                  <a:extLst>
                    <a:ext uri="{9D8B030D-6E8A-4147-A177-3AD203B41FA5}">
                      <a16:colId xmlns:a16="http://schemas.microsoft.com/office/drawing/2014/main" val="2132351725"/>
                    </a:ext>
                  </a:extLst>
                </a:gridCol>
                <a:gridCol w="1175657">
                  <a:extLst>
                    <a:ext uri="{9D8B030D-6E8A-4147-A177-3AD203B41FA5}">
                      <a16:colId xmlns:a16="http://schemas.microsoft.com/office/drawing/2014/main" val="2848335526"/>
                    </a:ext>
                  </a:extLst>
                </a:gridCol>
                <a:gridCol w="1175657">
                  <a:extLst>
                    <a:ext uri="{9D8B030D-6E8A-4147-A177-3AD203B41FA5}">
                      <a16:colId xmlns:a16="http://schemas.microsoft.com/office/drawing/2014/main" val="1155905583"/>
                    </a:ext>
                  </a:extLst>
                </a:gridCol>
              </a:tblGrid>
              <a:tr h="370840">
                <a:tc>
                  <a:txBody>
                    <a:bodyPr/>
                    <a:lstStyle/>
                    <a:p>
                      <a:r>
                        <a:rPr lang="en-GB" dirty="0"/>
                        <a:t>Time</a:t>
                      </a:r>
                    </a:p>
                  </a:txBody>
                  <a:tcPr/>
                </a:tc>
                <a:tc>
                  <a:txBody>
                    <a:bodyPr/>
                    <a:lstStyle/>
                    <a:p>
                      <a:r>
                        <a:rPr lang="en-GB" dirty="0"/>
                        <a:t>0</a:t>
                      </a:r>
                    </a:p>
                  </a:txBody>
                  <a:tcPr/>
                </a:tc>
                <a:tc>
                  <a:txBody>
                    <a:bodyPr/>
                    <a:lstStyle/>
                    <a:p>
                      <a:r>
                        <a:rPr lang="en-GB" dirty="0"/>
                        <a:t>1</a:t>
                      </a:r>
                    </a:p>
                  </a:txBody>
                  <a:tcPr/>
                </a:tc>
                <a:tc>
                  <a:txBody>
                    <a:bodyPr/>
                    <a:lstStyle/>
                    <a:p>
                      <a:r>
                        <a:rPr lang="en-GB" dirty="0"/>
                        <a:t>2</a:t>
                      </a:r>
                    </a:p>
                  </a:txBody>
                  <a:tcPr/>
                </a:tc>
                <a:tc>
                  <a:txBody>
                    <a:bodyPr/>
                    <a:lstStyle/>
                    <a:p>
                      <a:r>
                        <a:rPr lang="en-GB" dirty="0"/>
                        <a:t>3</a:t>
                      </a:r>
                    </a:p>
                  </a:txBody>
                  <a:tcPr/>
                </a:tc>
                <a:tc>
                  <a:txBody>
                    <a:bodyPr/>
                    <a:lstStyle/>
                    <a:p>
                      <a:r>
                        <a:rPr lang="en-GB" dirty="0"/>
                        <a:t>4</a:t>
                      </a:r>
                    </a:p>
                  </a:txBody>
                  <a:tcPr/>
                </a:tc>
                <a:tc>
                  <a:txBody>
                    <a:bodyPr/>
                    <a:lstStyle/>
                    <a:p>
                      <a:r>
                        <a:rPr lang="en-GB" dirty="0"/>
                        <a:t>5</a:t>
                      </a:r>
                    </a:p>
                  </a:txBody>
                  <a:tcPr/>
                </a:tc>
                <a:extLst>
                  <a:ext uri="{0D108BD9-81ED-4DB2-BD59-A6C34878D82A}">
                    <a16:rowId xmlns:a16="http://schemas.microsoft.com/office/drawing/2014/main" val="2333040189"/>
                  </a:ext>
                </a:extLst>
              </a:tr>
              <a:tr h="370840">
                <a:tc>
                  <a:txBody>
                    <a:bodyPr/>
                    <a:lstStyle/>
                    <a:p>
                      <a:r>
                        <a:rPr lang="en-GB" dirty="0"/>
                        <a:t>Sales receipts</a:t>
                      </a:r>
                    </a:p>
                  </a:txBody>
                  <a:tcPr/>
                </a:tc>
                <a:tc>
                  <a:txBody>
                    <a:bodyPr/>
                    <a:lstStyle/>
                    <a:p>
                      <a:endParaRPr lang="en-GB" dirty="0"/>
                    </a:p>
                  </a:txBody>
                  <a:tcPr/>
                </a:tc>
                <a:tc>
                  <a:txBody>
                    <a:bodyPr/>
                    <a:lstStyle/>
                    <a:p>
                      <a:r>
                        <a:rPr lang="en-GB" dirty="0"/>
                        <a:t>1000</a:t>
                      </a:r>
                    </a:p>
                  </a:txBody>
                  <a:tcPr/>
                </a:tc>
                <a:tc>
                  <a:txBody>
                    <a:bodyPr/>
                    <a:lstStyle/>
                    <a:p>
                      <a:r>
                        <a:rPr lang="en-GB" dirty="0"/>
                        <a:t>1750</a:t>
                      </a:r>
                    </a:p>
                  </a:txBody>
                  <a:tcPr/>
                </a:tc>
                <a:tc>
                  <a:txBody>
                    <a:bodyPr/>
                    <a:lstStyle/>
                    <a:p>
                      <a:r>
                        <a:rPr lang="en-GB" dirty="0"/>
                        <a:t>2500</a:t>
                      </a:r>
                    </a:p>
                  </a:txBody>
                  <a:tcPr/>
                </a:tc>
                <a:tc>
                  <a:txBody>
                    <a:bodyPr/>
                    <a:lstStyle/>
                    <a:p>
                      <a:r>
                        <a:rPr lang="en-GB" dirty="0"/>
                        <a:t>3200</a:t>
                      </a:r>
                    </a:p>
                  </a:txBody>
                  <a:tcPr/>
                </a:tc>
                <a:tc>
                  <a:txBody>
                    <a:bodyPr/>
                    <a:lstStyle/>
                    <a:p>
                      <a:endParaRPr lang="en-GB" dirty="0"/>
                    </a:p>
                  </a:txBody>
                  <a:tcPr/>
                </a:tc>
                <a:extLst>
                  <a:ext uri="{0D108BD9-81ED-4DB2-BD59-A6C34878D82A}">
                    <a16:rowId xmlns:a16="http://schemas.microsoft.com/office/drawing/2014/main" val="929097266"/>
                  </a:ext>
                </a:extLst>
              </a:tr>
              <a:tr h="370840">
                <a:tc>
                  <a:txBody>
                    <a:bodyPr/>
                    <a:lstStyle/>
                    <a:p>
                      <a:r>
                        <a:rPr lang="en-GB" dirty="0"/>
                        <a:t>Direct costs</a:t>
                      </a:r>
                    </a:p>
                  </a:txBody>
                  <a:tcPr/>
                </a:tc>
                <a:tc>
                  <a:txBody>
                    <a:bodyPr/>
                    <a:lstStyle/>
                    <a:p>
                      <a:endParaRPr lang="en-GB"/>
                    </a:p>
                  </a:txBody>
                  <a:tcPr/>
                </a:tc>
                <a:tc>
                  <a:txBody>
                    <a:bodyPr/>
                    <a:lstStyle/>
                    <a:p>
                      <a:r>
                        <a:rPr lang="en-GB" dirty="0"/>
                        <a:t>(800)</a:t>
                      </a:r>
                    </a:p>
                  </a:txBody>
                  <a:tcPr/>
                </a:tc>
                <a:tc>
                  <a:txBody>
                    <a:bodyPr/>
                    <a:lstStyle/>
                    <a:p>
                      <a:r>
                        <a:rPr lang="en-GB" dirty="0"/>
                        <a:t>(1100)</a:t>
                      </a:r>
                    </a:p>
                  </a:txBody>
                  <a:tcPr/>
                </a:tc>
                <a:tc>
                  <a:txBody>
                    <a:bodyPr/>
                    <a:lstStyle/>
                    <a:p>
                      <a:r>
                        <a:rPr lang="en-GB" dirty="0"/>
                        <a:t>(1500)</a:t>
                      </a:r>
                    </a:p>
                  </a:txBody>
                  <a:tcPr/>
                </a:tc>
                <a:tc>
                  <a:txBody>
                    <a:bodyPr/>
                    <a:lstStyle/>
                    <a:p>
                      <a:r>
                        <a:rPr lang="en-GB" dirty="0"/>
                        <a:t>(1600)</a:t>
                      </a:r>
                    </a:p>
                  </a:txBody>
                  <a:tcPr/>
                </a:tc>
                <a:tc>
                  <a:txBody>
                    <a:bodyPr/>
                    <a:lstStyle/>
                    <a:p>
                      <a:endParaRPr lang="en-GB" dirty="0"/>
                    </a:p>
                  </a:txBody>
                  <a:tcPr/>
                </a:tc>
                <a:extLst>
                  <a:ext uri="{0D108BD9-81ED-4DB2-BD59-A6C34878D82A}">
                    <a16:rowId xmlns:a16="http://schemas.microsoft.com/office/drawing/2014/main" val="1548624812"/>
                  </a:ext>
                </a:extLst>
              </a:tr>
              <a:tr h="370840">
                <a:tc>
                  <a:txBody>
                    <a:bodyPr/>
                    <a:lstStyle/>
                    <a:p>
                      <a:r>
                        <a:rPr lang="en-GB" dirty="0"/>
                        <a:t>Marketing</a:t>
                      </a:r>
                    </a:p>
                  </a:txBody>
                  <a:tcPr/>
                </a:tc>
                <a:tc>
                  <a:txBody>
                    <a:bodyPr/>
                    <a:lstStyle/>
                    <a:p>
                      <a:endParaRPr lang="en-GB" dirty="0"/>
                    </a:p>
                  </a:txBody>
                  <a:tcPr/>
                </a:tc>
                <a:tc>
                  <a:txBody>
                    <a:bodyPr/>
                    <a:lstStyle/>
                    <a:p>
                      <a:r>
                        <a:rPr lang="en-GB" dirty="0"/>
                        <a:t>(170)</a:t>
                      </a:r>
                    </a:p>
                  </a:txBody>
                  <a:tcPr/>
                </a:tc>
                <a:tc>
                  <a:txBody>
                    <a:bodyPr/>
                    <a:lstStyle/>
                    <a:p>
                      <a:r>
                        <a:rPr lang="en-GB" dirty="0"/>
                        <a:t>(250)</a:t>
                      </a:r>
                    </a:p>
                  </a:txBody>
                  <a:tcPr/>
                </a:tc>
                <a:tc>
                  <a:txBody>
                    <a:bodyPr/>
                    <a:lstStyle/>
                    <a:p>
                      <a:r>
                        <a:rPr lang="en-GB" dirty="0"/>
                        <a:t>(200)</a:t>
                      </a:r>
                    </a:p>
                  </a:txBody>
                  <a:tcPr/>
                </a:tc>
                <a:tc>
                  <a:txBody>
                    <a:bodyPr/>
                    <a:lstStyle/>
                    <a:p>
                      <a:r>
                        <a:rPr lang="en-GB" dirty="0"/>
                        <a:t>(200)</a:t>
                      </a:r>
                    </a:p>
                  </a:txBody>
                  <a:tcPr/>
                </a:tc>
                <a:tc>
                  <a:txBody>
                    <a:bodyPr/>
                    <a:lstStyle/>
                    <a:p>
                      <a:endParaRPr lang="en-GB"/>
                    </a:p>
                  </a:txBody>
                  <a:tcPr/>
                </a:tc>
                <a:extLst>
                  <a:ext uri="{0D108BD9-81ED-4DB2-BD59-A6C34878D82A}">
                    <a16:rowId xmlns:a16="http://schemas.microsoft.com/office/drawing/2014/main" val="267577510"/>
                  </a:ext>
                </a:extLst>
              </a:tr>
              <a:tr h="370840">
                <a:tc>
                  <a:txBody>
                    <a:bodyPr/>
                    <a:lstStyle/>
                    <a:p>
                      <a:r>
                        <a:rPr lang="en-GB" dirty="0"/>
                        <a:t>Overheads</a:t>
                      </a:r>
                    </a:p>
                  </a:txBody>
                  <a:tcPr/>
                </a:tc>
                <a:tc>
                  <a:txBody>
                    <a:bodyPr/>
                    <a:lstStyle/>
                    <a:p>
                      <a:endParaRPr lang="en-GB"/>
                    </a:p>
                  </a:txBody>
                  <a:tcPr/>
                </a:tc>
                <a:tc>
                  <a:txBody>
                    <a:bodyPr/>
                    <a:lstStyle/>
                    <a:p>
                      <a:r>
                        <a:rPr lang="en-GB" dirty="0"/>
                        <a:t>(60)</a:t>
                      </a:r>
                    </a:p>
                  </a:txBody>
                  <a:tcPr/>
                </a:tc>
                <a:tc>
                  <a:txBody>
                    <a:bodyPr/>
                    <a:lstStyle/>
                    <a:p>
                      <a:r>
                        <a:rPr lang="en-GB" dirty="0"/>
                        <a:t>(60)</a:t>
                      </a:r>
                    </a:p>
                  </a:txBody>
                  <a:tcPr/>
                </a:tc>
                <a:tc>
                  <a:txBody>
                    <a:bodyPr/>
                    <a:lstStyle/>
                    <a:p>
                      <a:r>
                        <a:rPr lang="en-GB" dirty="0"/>
                        <a:t>(60)</a:t>
                      </a:r>
                    </a:p>
                  </a:txBody>
                  <a:tcPr/>
                </a:tc>
                <a:tc>
                  <a:txBody>
                    <a:bodyPr/>
                    <a:lstStyle/>
                    <a:p>
                      <a:r>
                        <a:rPr lang="en-GB" dirty="0"/>
                        <a:t>(60)</a:t>
                      </a:r>
                    </a:p>
                  </a:txBody>
                  <a:tcPr/>
                </a:tc>
                <a:tc>
                  <a:txBody>
                    <a:bodyPr/>
                    <a:lstStyle/>
                    <a:p>
                      <a:endParaRPr lang="en-GB"/>
                    </a:p>
                  </a:txBody>
                  <a:tcPr/>
                </a:tc>
                <a:extLst>
                  <a:ext uri="{0D108BD9-81ED-4DB2-BD59-A6C34878D82A}">
                    <a16:rowId xmlns:a16="http://schemas.microsoft.com/office/drawing/2014/main" val="3432255313"/>
                  </a:ext>
                </a:extLst>
              </a:tr>
              <a:tr h="370840">
                <a:tc>
                  <a:txBody>
                    <a:bodyPr/>
                    <a:lstStyle/>
                    <a:p>
                      <a:r>
                        <a:rPr lang="en-GB" dirty="0"/>
                        <a:t>Operating cash flows</a:t>
                      </a:r>
                    </a:p>
                  </a:txBody>
                  <a:tcPr/>
                </a:tc>
                <a:tc>
                  <a:txBody>
                    <a:bodyPr/>
                    <a:lstStyle/>
                    <a:p>
                      <a:endParaRPr lang="en-GB"/>
                    </a:p>
                  </a:txBody>
                  <a:tcPr/>
                </a:tc>
                <a:tc>
                  <a:txBody>
                    <a:bodyPr/>
                    <a:lstStyle/>
                    <a:p>
                      <a:r>
                        <a:rPr lang="en-GB" dirty="0"/>
                        <a:t>(30)</a:t>
                      </a:r>
                    </a:p>
                  </a:txBody>
                  <a:tcPr/>
                </a:tc>
                <a:tc>
                  <a:txBody>
                    <a:bodyPr/>
                    <a:lstStyle/>
                    <a:p>
                      <a:r>
                        <a:rPr lang="en-GB" dirty="0"/>
                        <a:t>340</a:t>
                      </a:r>
                    </a:p>
                  </a:txBody>
                  <a:tcPr/>
                </a:tc>
                <a:tc>
                  <a:txBody>
                    <a:bodyPr/>
                    <a:lstStyle/>
                    <a:p>
                      <a:r>
                        <a:rPr lang="en-GB" dirty="0"/>
                        <a:t>740</a:t>
                      </a:r>
                    </a:p>
                  </a:txBody>
                  <a:tcPr/>
                </a:tc>
                <a:tc>
                  <a:txBody>
                    <a:bodyPr/>
                    <a:lstStyle/>
                    <a:p>
                      <a:r>
                        <a:rPr lang="en-GB" dirty="0"/>
                        <a:t>1340</a:t>
                      </a:r>
                    </a:p>
                  </a:txBody>
                  <a:tcPr/>
                </a:tc>
                <a:tc>
                  <a:txBody>
                    <a:bodyPr/>
                    <a:lstStyle/>
                    <a:p>
                      <a:endParaRPr lang="en-GB" dirty="0"/>
                    </a:p>
                  </a:txBody>
                  <a:tcPr/>
                </a:tc>
                <a:extLst>
                  <a:ext uri="{0D108BD9-81ED-4DB2-BD59-A6C34878D82A}">
                    <a16:rowId xmlns:a16="http://schemas.microsoft.com/office/drawing/2014/main" val="290653411"/>
                  </a:ext>
                </a:extLst>
              </a:tr>
              <a:tr h="370840">
                <a:tc>
                  <a:txBody>
                    <a:bodyPr/>
                    <a:lstStyle/>
                    <a:p>
                      <a:r>
                        <a:rPr lang="en-GB" dirty="0"/>
                        <a:t>Tax on profits</a:t>
                      </a:r>
                    </a:p>
                  </a:txBody>
                  <a:tcPr/>
                </a:tc>
                <a:tc>
                  <a:txBody>
                    <a:bodyPr/>
                    <a:lstStyle/>
                    <a:p>
                      <a:endParaRPr lang="en-GB" dirty="0"/>
                    </a:p>
                  </a:txBody>
                  <a:tcPr/>
                </a:tc>
                <a:tc>
                  <a:txBody>
                    <a:bodyPr/>
                    <a:lstStyle/>
                    <a:p>
                      <a:r>
                        <a:rPr lang="en-GB" sz="1800" dirty="0">
                          <a:solidFill>
                            <a:srgbClr val="FF0000"/>
                          </a:solidFill>
                        </a:rPr>
                        <a:t>2.85</a:t>
                      </a:r>
                    </a:p>
                  </a:txBody>
                  <a:tcPr marT="45730" marB="45730"/>
                </a:tc>
                <a:tc>
                  <a:txBody>
                    <a:bodyPr/>
                    <a:lstStyle/>
                    <a:p>
                      <a:r>
                        <a:rPr lang="en-GB" sz="1800" dirty="0">
                          <a:solidFill>
                            <a:srgbClr val="FF0000"/>
                          </a:solidFill>
                        </a:rPr>
                        <a:t>(29.45)</a:t>
                      </a:r>
                    </a:p>
                  </a:txBody>
                  <a:tcPr marT="45730" marB="45730"/>
                </a:tc>
                <a:tc>
                  <a:txBody>
                    <a:bodyPr/>
                    <a:lstStyle/>
                    <a:p>
                      <a:r>
                        <a:rPr lang="en-GB" sz="1800" dirty="0">
                          <a:solidFill>
                            <a:srgbClr val="FF0000"/>
                          </a:solidFill>
                        </a:rPr>
                        <a:t>(102.6)</a:t>
                      </a:r>
                    </a:p>
                  </a:txBody>
                  <a:tcPr marT="45730" marB="45730"/>
                </a:tc>
                <a:tc>
                  <a:txBody>
                    <a:bodyPr/>
                    <a:lstStyle/>
                    <a:p>
                      <a:r>
                        <a:rPr lang="en-GB" sz="1800" dirty="0">
                          <a:solidFill>
                            <a:srgbClr val="FF0000"/>
                          </a:solidFill>
                        </a:rPr>
                        <a:t>(197.6)</a:t>
                      </a:r>
                    </a:p>
                  </a:txBody>
                  <a:tcPr marT="45730" marB="45730"/>
                </a:tc>
                <a:tc>
                  <a:txBody>
                    <a:bodyPr/>
                    <a:lstStyle/>
                    <a:p>
                      <a:r>
                        <a:rPr lang="en-GB" sz="1800" dirty="0">
                          <a:solidFill>
                            <a:srgbClr val="FF0000"/>
                          </a:solidFill>
                        </a:rPr>
                        <a:t>(127.3)</a:t>
                      </a:r>
                    </a:p>
                  </a:txBody>
                  <a:tcPr marT="45730" marB="45730"/>
                </a:tc>
                <a:extLst>
                  <a:ext uri="{0D108BD9-81ED-4DB2-BD59-A6C34878D82A}">
                    <a16:rowId xmlns:a16="http://schemas.microsoft.com/office/drawing/2014/main" val="1431944870"/>
                  </a:ext>
                </a:extLst>
              </a:tr>
            </a:tbl>
          </a:graphicData>
        </a:graphic>
      </p:graphicFrame>
    </p:spTree>
    <p:extLst>
      <p:ext uri="{BB962C8B-B14F-4D97-AF65-F5344CB8AC3E}">
        <p14:creationId xmlns:p14="http://schemas.microsoft.com/office/powerpoint/2010/main" val="2508354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981200" y="1268414"/>
            <a:ext cx="8229600" cy="149225"/>
          </a:xfrm>
        </p:spPr>
        <p:txBody>
          <a:bodyPr>
            <a:normAutofit fontScale="90000"/>
          </a:bodyPr>
          <a:lstStyle/>
          <a:p>
            <a:r>
              <a:rPr lang="en-GB" altLang="en-US"/>
              <a:t>Capital and Writing down allowances (WDAs)</a:t>
            </a:r>
          </a:p>
        </p:txBody>
      </p:sp>
      <p:sp>
        <p:nvSpPr>
          <p:cNvPr id="22531" name="Content Placeholder 2"/>
          <p:cNvSpPr>
            <a:spLocks noGrp="1"/>
          </p:cNvSpPr>
          <p:nvPr>
            <p:ph idx="1"/>
          </p:nvPr>
        </p:nvSpPr>
        <p:spPr/>
        <p:txBody>
          <a:bodyPr/>
          <a:lstStyle/>
          <a:p>
            <a:endParaRPr lang="en-GB" altLang="en-US"/>
          </a:p>
          <a:p>
            <a:r>
              <a:rPr lang="en-GB" altLang="en-US"/>
              <a:t>Next the capital cash flow (the original investment and the resale value) can be inserted into the NPV</a:t>
            </a:r>
          </a:p>
          <a:p>
            <a:r>
              <a:rPr lang="en-GB" altLang="en-US"/>
              <a:t>This may be termed tax depreciation</a:t>
            </a:r>
          </a:p>
        </p:txBody>
      </p:sp>
    </p:spTree>
    <p:extLst>
      <p:ext uri="{BB962C8B-B14F-4D97-AF65-F5344CB8AC3E}">
        <p14:creationId xmlns:p14="http://schemas.microsoft.com/office/powerpoint/2010/main" val="27467881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981200" y="620714"/>
            <a:ext cx="8229600" cy="796925"/>
          </a:xfrm>
        </p:spPr>
        <p:txBody>
          <a:bodyPr/>
          <a:lstStyle/>
          <a:p>
            <a:r>
              <a:rPr lang="en-GB" altLang="en-US"/>
              <a:t>DCF with capital</a:t>
            </a:r>
          </a:p>
        </p:txBody>
      </p:sp>
      <p:graphicFrame>
        <p:nvGraphicFramePr>
          <p:cNvPr id="4" name="Content Placeholder 3"/>
          <p:cNvGraphicFramePr>
            <a:graphicFrameLocks noGrp="1"/>
          </p:cNvGraphicFramePr>
          <p:nvPr>
            <p:ph idx="1"/>
          </p:nvPr>
        </p:nvGraphicFramePr>
        <p:xfrm>
          <a:off x="1981200" y="1600200"/>
          <a:ext cx="8229599" cy="4414839"/>
        </p:xfrm>
        <a:graphic>
          <a:graphicData uri="http://schemas.openxmlformats.org/drawingml/2006/table">
            <a:tbl>
              <a:tblPr firstRow="1" bandRow="1">
                <a:tableStyleId>{5C22544A-7EE6-4342-B048-85BDC9FD1C3A}</a:tableStyleId>
              </a:tblPr>
              <a:tblGrid>
                <a:gridCol w="1306488">
                  <a:extLst>
                    <a:ext uri="{9D8B030D-6E8A-4147-A177-3AD203B41FA5}">
                      <a16:colId xmlns:a16="http://schemas.microsoft.com/office/drawing/2014/main" val="3234844253"/>
                    </a:ext>
                  </a:extLst>
                </a:gridCol>
                <a:gridCol w="1044826">
                  <a:extLst>
                    <a:ext uri="{9D8B030D-6E8A-4147-A177-3AD203B41FA5}">
                      <a16:colId xmlns:a16="http://schemas.microsoft.com/office/drawing/2014/main" val="1465665769"/>
                    </a:ext>
                  </a:extLst>
                </a:gridCol>
                <a:gridCol w="1175657">
                  <a:extLst>
                    <a:ext uri="{9D8B030D-6E8A-4147-A177-3AD203B41FA5}">
                      <a16:colId xmlns:a16="http://schemas.microsoft.com/office/drawing/2014/main" val="3698168133"/>
                    </a:ext>
                  </a:extLst>
                </a:gridCol>
                <a:gridCol w="1175657">
                  <a:extLst>
                    <a:ext uri="{9D8B030D-6E8A-4147-A177-3AD203B41FA5}">
                      <a16:colId xmlns:a16="http://schemas.microsoft.com/office/drawing/2014/main" val="3144996806"/>
                    </a:ext>
                  </a:extLst>
                </a:gridCol>
                <a:gridCol w="1175657">
                  <a:extLst>
                    <a:ext uri="{9D8B030D-6E8A-4147-A177-3AD203B41FA5}">
                      <a16:colId xmlns:a16="http://schemas.microsoft.com/office/drawing/2014/main" val="2132351725"/>
                    </a:ext>
                  </a:extLst>
                </a:gridCol>
                <a:gridCol w="1175657">
                  <a:extLst>
                    <a:ext uri="{9D8B030D-6E8A-4147-A177-3AD203B41FA5}">
                      <a16:colId xmlns:a16="http://schemas.microsoft.com/office/drawing/2014/main" val="2848335526"/>
                    </a:ext>
                  </a:extLst>
                </a:gridCol>
                <a:gridCol w="1175657">
                  <a:extLst>
                    <a:ext uri="{9D8B030D-6E8A-4147-A177-3AD203B41FA5}">
                      <a16:colId xmlns:a16="http://schemas.microsoft.com/office/drawing/2014/main" val="1155905583"/>
                    </a:ext>
                  </a:extLst>
                </a:gridCol>
              </a:tblGrid>
              <a:tr h="370867">
                <a:tc>
                  <a:txBody>
                    <a:bodyPr/>
                    <a:lstStyle/>
                    <a:p>
                      <a:r>
                        <a:rPr lang="en-GB" sz="1800" dirty="0"/>
                        <a:t>Time</a:t>
                      </a:r>
                    </a:p>
                  </a:txBody>
                  <a:tcPr marT="45723" marB="45723"/>
                </a:tc>
                <a:tc>
                  <a:txBody>
                    <a:bodyPr/>
                    <a:lstStyle/>
                    <a:p>
                      <a:r>
                        <a:rPr lang="en-GB" sz="1800" dirty="0"/>
                        <a:t>0</a:t>
                      </a:r>
                    </a:p>
                  </a:txBody>
                  <a:tcPr marT="45723" marB="45723"/>
                </a:tc>
                <a:tc>
                  <a:txBody>
                    <a:bodyPr/>
                    <a:lstStyle/>
                    <a:p>
                      <a:r>
                        <a:rPr lang="en-GB" sz="1800" dirty="0"/>
                        <a:t>1</a:t>
                      </a:r>
                    </a:p>
                  </a:txBody>
                  <a:tcPr marT="45723" marB="45723"/>
                </a:tc>
                <a:tc>
                  <a:txBody>
                    <a:bodyPr/>
                    <a:lstStyle/>
                    <a:p>
                      <a:r>
                        <a:rPr lang="en-GB" sz="1800" dirty="0"/>
                        <a:t>2</a:t>
                      </a:r>
                    </a:p>
                  </a:txBody>
                  <a:tcPr marT="45723" marB="45723"/>
                </a:tc>
                <a:tc>
                  <a:txBody>
                    <a:bodyPr/>
                    <a:lstStyle/>
                    <a:p>
                      <a:r>
                        <a:rPr lang="en-GB" sz="1800" dirty="0"/>
                        <a:t>3</a:t>
                      </a:r>
                    </a:p>
                  </a:txBody>
                  <a:tcPr marT="45723" marB="45723"/>
                </a:tc>
                <a:tc>
                  <a:txBody>
                    <a:bodyPr/>
                    <a:lstStyle/>
                    <a:p>
                      <a:r>
                        <a:rPr lang="en-GB" sz="1800" dirty="0"/>
                        <a:t>4</a:t>
                      </a:r>
                    </a:p>
                  </a:txBody>
                  <a:tcPr marT="45723" marB="45723"/>
                </a:tc>
                <a:tc>
                  <a:txBody>
                    <a:bodyPr/>
                    <a:lstStyle/>
                    <a:p>
                      <a:r>
                        <a:rPr lang="en-GB" sz="1800" dirty="0"/>
                        <a:t>5</a:t>
                      </a:r>
                    </a:p>
                  </a:txBody>
                  <a:tcPr marT="45723" marB="45723"/>
                </a:tc>
                <a:extLst>
                  <a:ext uri="{0D108BD9-81ED-4DB2-BD59-A6C34878D82A}">
                    <a16:rowId xmlns:a16="http://schemas.microsoft.com/office/drawing/2014/main" val="2333040189"/>
                  </a:ext>
                </a:extLst>
              </a:tr>
              <a:tr h="640126">
                <a:tc>
                  <a:txBody>
                    <a:bodyPr/>
                    <a:lstStyle/>
                    <a:p>
                      <a:r>
                        <a:rPr lang="en-GB" sz="1800" dirty="0"/>
                        <a:t>Sales receipts</a:t>
                      </a:r>
                    </a:p>
                  </a:txBody>
                  <a:tcPr marT="45723" marB="45723"/>
                </a:tc>
                <a:tc>
                  <a:txBody>
                    <a:bodyPr/>
                    <a:lstStyle/>
                    <a:p>
                      <a:endParaRPr lang="en-GB" sz="1800" dirty="0"/>
                    </a:p>
                  </a:txBody>
                  <a:tcPr marT="45723" marB="45723"/>
                </a:tc>
                <a:tc>
                  <a:txBody>
                    <a:bodyPr/>
                    <a:lstStyle/>
                    <a:p>
                      <a:r>
                        <a:rPr lang="en-GB" sz="1800" dirty="0"/>
                        <a:t>1000</a:t>
                      </a:r>
                    </a:p>
                  </a:txBody>
                  <a:tcPr marT="45723" marB="45723"/>
                </a:tc>
                <a:tc>
                  <a:txBody>
                    <a:bodyPr/>
                    <a:lstStyle/>
                    <a:p>
                      <a:r>
                        <a:rPr lang="en-GB" sz="1800" dirty="0"/>
                        <a:t>1750</a:t>
                      </a:r>
                    </a:p>
                  </a:txBody>
                  <a:tcPr marT="45723" marB="45723"/>
                </a:tc>
                <a:tc>
                  <a:txBody>
                    <a:bodyPr/>
                    <a:lstStyle/>
                    <a:p>
                      <a:r>
                        <a:rPr lang="en-GB" sz="1800" dirty="0"/>
                        <a:t>2500</a:t>
                      </a:r>
                    </a:p>
                  </a:txBody>
                  <a:tcPr marT="45723" marB="45723"/>
                </a:tc>
                <a:tc>
                  <a:txBody>
                    <a:bodyPr/>
                    <a:lstStyle/>
                    <a:p>
                      <a:r>
                        <a:rPr lang="en-GB" sz="1800" dirty="0"/>
                        <a:t>3200</a:t>
                      </a:r>
                    </a:p>
                  </a:txBody>
                  <a:tcPr marT="45723" marB="45723"/>
                </a:tc>
                <a:tc>
                  <a:txBody>
                    <a:bodyPr/>
                    <a:lstStyle/>
                    <a:p>
                      <a:endParaRPr lang="en-GB" sz="1800" dirty="0"/>
                    </a:p>
                  </a:txBody>
                  <a:tcPr marT="45723" marB="45723"/>
                </a:tc>
                <a:extLst>
                  <a:ext uri="{0D108BD9-81ED-4DB2-BD59-A6C34878D82A}">
                    <a16:rowId xmlns:a16="http://schemas.microsoft.com/office/drawing/2014/main" val="929097266"/>
                  </a:ext>
                </a:extLst>
              </a:tr>
              <a:tr h="370867">
                <a:tc>
                  <a:txBody>
                    <a:bodyPr/>
                    <a:lstStyle/>
                    <a:p>
                      <a:r>
                        <a:rPr lang="en-GB" sz="1800" dirty="0"/>
                        <a:t>Direct costs</a:t>
                      </a:r>
                    </a:p>
                  </a:txBody>
                  <a:tcPr marT="45723" marB="45723"/>
                </a:tc>
                <a:tc>
                  <a:txBody>
                    <a:bodyPr/>
                    <a:lstStyle/>
                    <a:p>
                      <a:endParaRPr lang="en-GB" sz="1800"/>
                    </a:p>
                  </a:txBody>
                  <a:tcPr marT="45723" marB="45723"/>
                </a:tc>
                <a:tc>
                  <a:txBody>
                    <a:bodyPr/>
                    <a:lstStyle/>
                    <a:p>
                      <a:r>
                        <a:rPr lang="en-GB" sz="1800" dirty="0"/>
                        <a:t>(800)</a:t>
                      </a:r>
                    </a:p>
                  </a:txBody>
                  <a:tcPr marT="45723" marB="45723"/>
                </a:tc>
                <a:tc>
                  <a:txBody>
                    <a:bodyPr/>
                    <a:lstStyle/>
                    <a:p>
                      <a:r>
                        <a:rPr lang="en-GB" sz="1800" dirty="0"/>
                        <a:t>(1100)</a:t>
                      </a:r>
                    </a:p>
                  </a:txBody>
                  <a:tcPr marT="45723" marB="45723"/>
                </a:tc>
                <a:tc>
                  <a:txBody>
                    <a:bodyPr/>
                    <a:lstStyle/>
                    <a:p>
                      <a:r>
                        <a:rPr lang="en-GB" sz="1800" dirty="0"/>
                        <a:t>(1500)</a:t>
                      </a:r>
                    </a:p>
                  </a:txBody>
                  <a:tcPr marT="45723" marB="45723"/>
                </a:tc>
                <a:tc>
                  <a:txBody>
                    <a:bodyPr/>
                    <a:lstStyle/>
                    <a:p>
                      <a:r>
                        <a:rPr lang="en-GB" sz="1800" dirty="0"/>
                        <a:t>(1600)</a:t>
                      </a:r>
                    </a:p>
                  </a:txBody>
                  <a:tcPr marT="45723" marB="45723"/>
                </a:tc>
                <a:tc>
                  <a:txBody>
                    <a:bodyPr/>
                    <a:lstStyle/>
                    <a:p>
                      <a:endParaRPr lang="en-GB" sz="1800" dirty="0"/>
                    </a:p>
                  </a:txBody>
                  <a:tcPr marT="45723" marB="45723"/>
                </a:tc>
                <a:extLst>
                  <a:ext uri="{0D108BD9-81ED-4DB2-BD59-A6C34878D82A}">
                    <a16:rowId xmlns:a16="http://schemas.microsoft.com/office/drawing/2014/main" val="1548624812"/>
                  </a:ext>
                </a:extLst>
              </a:tr>
              <a:tr h="370867">
                <a:tc>
                  <a:txBody>
                    <a:bodyPr/>
                    <a:lstStyle/>
                    <a:p>
                      <a:r>
                        <a:rPr lang="en-GB" sz="1800" dirty="0"/>
                        <a:t>Marketing</a:t>
                      </a:r>
                    </a:p>
                  </a:txBody>
                  <a:tcPr marT="45723" marB="45723"/>
                </a:tc>
                <a:tc>
                  <a:txBody>
                    <a:bodyPr/>
                    <a:lstStyle/>
                    <a:p>
                      <a:endParaRPr lang="en-GB" sz="1800" dirty="0"/>
                    </a:p>
                  </a:txBody>
                  <a:tcPr marT="45723" marB="45723"/>
                </a:tc>
                <a:tc>
                  <a:txBody>
                    <a:bodyPr/>
                    <a:lstStyle/>
                    <a:p>
                      <a:r>
                        <a:rPr lang="en-GB" sz="1800" dirty="0"/>
                        <a:t>(170)</a:t>
                      </a:r>
                    </a:p>
                  </a:txBody>
                  <a:tcPr marT="45723" marB="45723"/>
                </a:tc>
                <a:tc>
                  <a:txBody>
                    <a:bodyPr/>
                    <a:lstStyle/>
                    <a:p>
                      <a:r>
                        <a:rPr lang="en-GB" sz="1800" dirty="0"/>
                        <a:t>(250)</a:t>
                      </a:r>
                    </a:p>
                  </a:txBody>
                  <a:tcPr marT="45723" marB="45723"/>
                </a:tc>
                <a:tc>
                  <a:txBody>
                    <a:bodyPr/>
                    <a:lstStyle/>
                    <a:p>
                      <a:r>
                        <a:rPr lang="en-GB" sz="1800" dirty="0"/>
                        <a:t>(200)</a:t>
                      </a:r>
                    </a:p>
                  </a:txBody>
                  <a:tcPr marT="45723" marB="45723"/>
                </a:tc>
                <a:tc>
                  <a:txBody>
                    <a:bodyPr/>
                    <a:lstStyle/>
                    <a:p>
                      <a:r>
                        <a:rPr lang="en-GB" sz="1800" dirty="0"/>
                        <a:t>(200)</a:t>
                      </a:r>
                    </a:p>
                  </a:txBody>
                  <a:tcPr marT="45723" marB="45723"/>
                </a:tc>
                <a:tc>
                  <a:txBody>
                    <a:bodyPr/>
                    <a:lstStyle/>
                    <a:p>
                      <a:endParaRPr lang="en-GB" sz="1800"/>
                    </a:p>
                  </a:txBody>
                  <a:tcPr marT="45723" marB="45723"/>
                </a:tc>
                <a:extLst>
                  <a:ext uri="{0D108BD9-81ED-4DB2-BD59-A6C34878D82A}">
                    <a16:rowId xmlns:a16="http://schemas.microsoft.com/office/drawing/2014/main" val="267577510"/>
                  </a:ext>
                </a:extLst>
              </a:tr>
              <a:tr h="370867">
                <a:tc>
                  <a:txBody>
                    <a:bodyPr/>
                    <a:lstStyle/>
                    <a:p>
                      <a:r>
                        <a:rPr lang="en-GB" sz="1800" dirty="0"/>
                        <a:t>Overheads</a:t>
                      </a:r>
                    </a:p>
                  </a:txBody>
                  <a:tcPr marT="45723" marB="45723"/>
                </a:tc>
                <a:tc>
                  <a:txBody>
                    <a:bodyPr/>
                    <a:lstStyle/>
                    <a:p>
                      <a:endParaRPr lang="en-GB" sz="1800"/>
                    </a:p>
                  </a:txBody>
                  <a:tcPr marT="45723" marB="45723"/>
                </a:tc>
                <a:tc>
                  <a:txBody>
                    <a:bodyPr/>
                    <a:lstStyle/>
                    <a:p>
                      <a:r>
                        <a:rPr lang="en-GB" sz="1800" dirty="0"/>
                        <a:t>(60)</a:t>
                      </a:r>
                    </a:p>
                  </a:txBody>
                  <a:tcPr marT="45723" marB="45723"/>
                </a:tc>
                <a:tc>
                  <a:txBody>
                    <a:bodyPr/>
                    <a:lstStyle/>
                    <a:p>
                      <a:r>
                        <a:rPr lang="en-GB" sz="1800" dirty="0"/>
                        <a:t>(60)</a:t>
                      </a:r>
                    </a:p>
                  </a:txBody>
                  <a:tcPr marT="45723" marB="45723"/>
                </a:tc>
                <a:tc>
                  <a:txBody>
                    <a:bodyPr/>
                    <a:lstStyle/>
                    <a:p>
                      <a:r>
                        <a:rPr lang="en-GB" sz="1800" dirty="0"/>
                        <a:t>(60)</a:t>
                      </a:r>
                    </a:p>
                  </a:txBody>
                  <a:tcPr marT="45723" marB="45723"/>
                </a:tc>
                <a:tc>
                  <a:txBody>
                    <a:bodyPr/>
                    <a:lstStyle/>
                    <a:p>
                      <a:r>
                        <a:rPr lang="en-GB" sz="1800" dirty="0"/>
                        <a:t>(60)</a:t>
                      </a:r>
                    </a:p>
                  </a:txBody>
                  <a:tcPr marT="45723" marB="45723"/>
                </a:tc>
                <a:tc>
                  <a:txBody>
                    <a:bodyPr/>
                    <a:lstStyle/>
                    <a:p>
                      <a:endParaRPr lang="en-GB" sz="1800"/>
                    </a:p>
                  </a:txBody>
                  <a:tcPr marT="45723" marB="45723"/>
                </a:tc>
                <a:extLst>
                  <a:ext uri="{0D108BD9-81ED-4DB2-BD59-A6C34878D82A}">
                    <a16:rowId xmlns:a16="http://schemas.microsoft.com/office/drawing/2014/main" val="3432255313"/>
                  </a:ext>
                </a:extLst>
              </a:tr>
              <a:tr h="640126">
                <a:tc>
                  <a:txBody>
                    <a:bodyPr/>
                    <a:lstStyle/>
                    <a:p>
                      <a:r>
                        <a:rPr lang="en-GB" sz="1800" dirty="0"/>
                        <a:t>Operating cash flows</a:t>
                      </a:r>
                    </a:p>
                  </a:txBody>
                  <a:tcPr marT="45723" marB="45723"/>
                </a:tc>
                <a:tc>
                  <a:txBody>
                    <a:bodyPr/>
                    <a:lstStyle/>
                    <a:p>
                      <a:endParaRPr lang="en-GB" sz="1800"/>
                    </a:p>
                  </a:txBody>
                  <a:tcPr marT="45723" marB="45723"/>
                </a:tc>
                <a:tc>
                  <a:txBody>
                    <a:bodyPr/>
                    <a:lstStyle/>
                    <a:p>
                      <a:r>
                        <a:rPr lang="en-GB" sz="1800" dirty="0"/>
                        <a:t>(30)</a:t>
                      </a:r>
                    </a:p>
                  </a:txBody>
                  <a:tcPr marT="45723" marB="45723"/>
                </a:tc>
                <a:tc>
                  <a:txBody>
                    <a:bodyPr/>
                    <a:lstStyle/>
                    <a:p>
                      <a:r>
                        <a:rPr lang="en-GB" sz="1800" dirty="0"/>
                        <a:t>340</a:t>
                      </a:r>
                    </a:p>
                  </a:txBody>
                  <a:tcPr marT="45723" marB="45723"/>
                </a:tc>
                <a:tc>
                  <a:txBody>
                    <a:bodyPr/>
                    <a:lstStyle/>
                    <a:p>
                      <a:r>
                        <a:rPr lang="en-GB" sz="1800" dirty="0"/>
                        <a:t>740</a:t>
                      </a:r>
                    </a:p>
                  </a:txBody>
                  <a:tcPr marT="45723" marB="45723"/>
                </a:tc>
                <a:tc>
                  <a:txBody>
                    <a:bodyPr/>
                    <a:lstStyle/>
                    <a:p>
                      <a:r>
                        <a:rPr lang="en-GB" sz="1800" dirty="0"/>
                        <a:t>1340</a:t>
                      </a:r>
                    </a:p>
                  </a:txBody>
                  <a:tcPr marT="45723" marB="45723"/>
                </a:tc>
                <a:tc>
                  <a:txBody>
                    <a:bodyPr/>
                    <a:lstStyle/>
                    <a:p>
                      <a:endParaRPr lang="en-GB" sz="1800" dirty="0"/>
                    </a:p>
                  </a:txBody>
                  <a:tcPr marT="45723" marB="45723"/>
                </a:tc>
                <a:extLst>
                  <a:ext uri="{0D108BD9-81ED-4DB2-BD59-A6C34878D82A}">
                    <a16:rowId xmlns:a16="http://schemas.microsoft.com/office/drawing/2014/main" val="290653411"/>
                  </a:ext>
                </a:extLst>
              </a:tr>
              <a:tr h="640126">
                <a:tc>
                  <a:txBody>
                    <a:bodyPr/>
                    <a:lstStyle/>
                    <a:p>
                      <a:r>
                        <a:rPr lang="en-GB" sz="1800" dirty="0"/>
                        <a:t>Tax on profits</a:t>
                      </a:r>
                    </a:p>
                  </a:txBody>
                  <a:tcPr marT="45723" marB="45723"/>
                </a:tc>
                <a:tc>
                  <a:txBody>
                    <a:bodyPr/>
                    <a:lstStyle/>
                    <a:p>
                      <a:endParaRPr lang="en-GB" sz="1800" dirty="0"/>
                    </a:p>
                  </a:txBody>
                  <a:tcPr marT="45723" marB="45723"/>
                </a:tc>
                <a:tc>
                  <a:txBody>
                    <a:bodyPr/>
                    <a:lstStyle/>
                    <a:p>
                      <a:r>
                        <a:rPr lang="en-GB" sz="1800" dirty="0">
                          <a:solidFill>
                            <a:srgbClr val="FF0000"/>
                          </a:solidFill>
                        </a:rPr>
                        <a:t>2.85</a:t>
                      </a:r>
                    </a:p>
                  </a:txBody>
                  <a:tcPr marT="45730" marB="45730"/>
                </a:tc>
                <a:tc>
                  <a:txBody>
                    <a:bodyPr/>
                    <a:lstStyle/>
                    <a:p>
                      <a:r>
                        <a:rPr lang="en-GB" sz="1800" dirty="0">
                          <a:solidFill>
                            <a:srgbClr val="FF0000"/>
                          </a:solidFill>
                        </a:rPr>
                        <a:t>(29.45)</a:t>
                      </a:r>
                    </a:p>
                  </a:txBody>
                  <a:tcPr marT="45730" marB="45730"/>
                </a:tc>
                <a:tc>
                  <a:txBody>
                    <a:bodyPr/>
                    <a:lstStyle/>
                    <a:p>
                      <a:r>
                        <a:rPr lang="en-GB" sz="1800" dirty="0">
                          <a:solidFill>
                            <a:srgbClr val="FF0000"/>
                          </a:solidFill>
                        </a:rPr>
                        <a:t>(102.6)</a:t>
                      </a:r>
                    </a:p>
                  </a:txBody>
                  <a:tcPr marT="45730" marB="45730"/>
                </a:tc>
                <a:tc>
                  <a:txBody>
                    <a:bodyPr/>
                    <a:lstStyle/>
                    <a:p>
                      <a:r>
                        <a:rPr lang="en-GB" sz="1800" dirty="0">
                          <a:solidFill>
                            <a:srgbClr val="FF0000"/>
                          </a:solidFill>
                        </a:rPr>
                        <a:t>(197.6)</a:t>
                      </a:r>
                    </a:p>
                  </a:txBody>
                  <a:tcPr marT="45730" marB="45730"/>
                </a:tc>
                <a:tc>
                  <a:txBody>
                    <a:bodyPr/>
                    <a:lstStyle/>
                    <a:p>
                      <a:r>
                        <a:rPr lang="en-GB" sz="1800" dirty="0">
                          <a:solidFill>
                            <a:srgbClr val="FF0000"/>
                          </a:solidFill>
                        </a:rPr>
                        <a:t>(127.3)</a:t>
                      </a:r>
                    </a:p>
                  </a:txBody>
                  <a:tcPr marT="45730" marB="45730"/>
                </a:tc>
                <a:extLst>
                  <a:ext uri="{0D108BD9-81ED-4DB2-BD59-A6C34878D82A}">
                    <a16:rowId xmlns:a16="http://schemas.microsoft.com/office/drawing/2014/main" val="1431944870"/>
                  </a:ext>
                </a:extLst>
              </a:tr>
              <a:tr h="370867">
                <a:tc>
                  <a:txBody>
                    <a:bodyPr/>
                    <a:lstStyle/>
                    <a:p>
                      <a:r>
                        <a:rPr lang="en-GB" sz="1800" dirty="0"/>
                        <a:t>Cap ex</a:t>
                      </a:r>
                    </a:p>
                  </a:txBody>
                  <a:tcPr marT="45723" marB="45723"/>
                </a:tc>
                <a:tc>
                  <a:txBody>
                    <a:bodyPr/>
                    <a:lstStyle/>
                    <a:p>
                      <a:r>
                        <a:rPr lang="en-GB" sz="1800" dirty="0">
                          <a:solidFill>
                            <a:srgbClr val="FF0000"/>
                          </a:solidFill>
                        </a:rPr>
                        <a:t>(3880)</a:t>
                      </a:r>
                    </a:p>
                  </a:txBody>
                  <a:tcPr marT="45723" marB="45723"/>
                </a:tc>
                <a:tc>
                  <a:txBody>
                    <a:bodyPr/>
                    <a:lstStyle/>
                    <a:p>
                      <a:endParaRPr lang="en-GB" sz="1800" dirty="0"/>
                    </a:p>
                  </a:txBody>
                  <a:tcPr marT="45723" marB="45723"/>
                </a:tc>
                <a:tc>
                  <a:txBody>
                    <a:bodyPr/>
                    <a:lstStyle/>
                    <a:p>
                      <a:endParaRPr lang="en-GB" sz="1800" dirty="0"/>
                    </a:p>
                  </a:txBody>
                  <a:tcPr marT="45723" marB="45723"/>
                </a:tc>
                <a:tc>
                  <a:txBody>
                    <a:bodyPr/>
                    <a:lstStyle/>
                    <a:p>
                      <a:endParaRPr lang="en-GB" sz="1800" dirty="0"/>
                    </a:p>
                  </a:txBody>
                  <a:tcPr marT="45723" marB="45723"/>
                </a:tc>
                <a:tc>
                  <a:txBody>
                    <a:bodyPr/>
                    <a:lstStyle/>
                    <a:p>
                      <a:endParaRPr lang="en-GB" sz="1800" dirty="0"/>
                    </a:p>
                  </a:txBody>
                  <a:tcPr marT="45723" marB="45723"/>
                </a:tc>
                <a:tc>
                  <a:txBody>
                    <a:bodyPr/>
                    <a:lstStyle/>
                    <a:p>
                      <a:endParaRPr lang="en-GB" sz="1800" dirty="0"/>
                    </a:p>
                  </a:txBody>
                  <a:tcPr marT="45723" marB="45723"/>
                </a:tc>
                <a:extLst>
                  <a:ext uri="{0D108BD9-81ED-4DB2-BD59-A6C34878D82A}">
                    <a16:rowId xmlns:a16="http://schemas.microsoft.com/office/drawing/2014/main" val="785132839"/>
                  </a:ext>
                </a:extLst>
              </a:tr>
              <a:tr h="640126">
                <a:tc>
                  <a:txBody>
                    <a:bodyPr/>
                    <a:lstStyle/>
                    <a:p>
                      <a:r>
                        <a:rPr lang="en-GB" sz="1800" dirty="0"/>
                        <a:t>Resale value</a:t>
                      </a:r>
                    </a:p>
                  </a:txBody>
                  <a:tcPr marT="45723" marB="45723"/>
                </a:tc>
                <a:tc>
                  <a:txBody>
                    <a:bodyPr/>
                    <a:lstStyle/>
                    <a:p>
                      <a:endParaRPr lang="en-GB" sz="1800" dirty="0"/>
                    </a:p>
                  </a:txBody>
                  <a:tcPr marT="45723" marB="45723"/>
                </a:tc>
                <a:tc>
                  <a:txBody>
                    <a:bodyPr/>
                    <a:lstStyle/>
                    <a:p>
                      <a:endParaRPr lang="en-GB" sz="1800" dirty="0"/>
                    </a:p>
                  </a:txBody>
                  <a:tcPr marT="45723" marB="45723"/>
                </a:tc>
                <a:tc>
                  <a:txBody>
                    <a:bodyPr/>
                    <a:lstStyle/>
                    <a:p>
                      <a:endParaRPr lang="en-GB" sz="1800" dirty="0"/>
                    </a:p>
                  </a:txBody>
                  <a:tcPr marT="45723" marB="45723"/>
                </a:tc>
                <a:tc>
                  <a:txBody>
                    <a:bodyPr/>
                    <a:lstStyle/>
                    <a:p>
                      <a:endParaRPr lang="en-GB" sz="1800" dirty="0"/>
                    </a:p>
                  </a:txBody>
                  <a:tcPr marT="45723" marB="45723"/>
                </a:tc>
                <a:tc>
                  <a:txBody>
                    <a:bodyPr/>
                    <a:lstStyle/>
                    <a:p>
                      <a:r>
                        <a:rPr lang="en-GB" sz="1800" dirty="0">
                          <a:solidFill>
                            <a:srgbClr val="FF0000"/>
                          </a:solidFill>
                        </a:rPr>
                        <a:t>4500</a:t>
                      </a:r>
                    </a:p>
                  </a:txBody>
                  <a:tcPr marT="45723" marB="45723"/>
                </a:tc>
                <a:tc>
                  <a:txBody>
                    <a:bodyPr/>
                    <a:lstStyle/>
                    <a:p>
                      <a:endParaRPr lang="en-GB" sz="1800" dirty="0"/>
                    </a:p>
                  </a:txBody>
                  <a:tcPr marT="45723" marB="45723"/>
                </a:tc>
                <a:extLst>
                  <a:ext uri="{0D108BD9-81ED-4DB2-BD59-A6C34878D82A}">
                    <a16:rowId xmlns:a16="http://schemas.microsoft.com/office/drawing/2014/main" val="2617566526"/>
                  </a:ext>
                </a:extLst>
              </a:tr>
            </a:tbl>
          </a:graphicData>
        </a:graphic>
      </p:graphicFrame>
    </p:spTree>
    <p:extLst>
      <p:ext uri="{BB962C8B-B14F-4D97-AF65-F5344CB8AC3E}">
        <p14:creationId xmlns:p14="http://schemas.microsoft.com/office/powerpoint/2010/main" val="2270901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981200" y="620714"/>
            <a:ext cx="8229600" cy="796925"/>
          </a:xfrm>
        </p:spPr>
        <p:txBody>
          <a:bodyPr/>
          <a:lstStyle/>
          <a:p>
            <a:r>
              <a:rPr lang="en-GB" altLang="en-US"/>
              <a:t>Capital allowances</a:t>
            </a:r>
          </a:p>
        </p:txBody>
      </p:sp>
      <p:sp>
        <p:nvSpPr>
          <p:cNvPr id="25603" name="Content Placeholder 2"/>
          <p:cNvSpPr>
            <a:spLocks noGrp="1"/>
          </p:cNvSpPr>
          <p:nvPr>
            <p:ph idx="1"/>
          </p:nvPr>
        </p:nvSpPr>
        <p:spPr/>
        <p:txBody>
          <a:bodyPr/>
          <a:lstStyle/>
          <a:p>
            <a:r>
              <a:rPr lang="en-GB" altLang="en-US"/>
              <a:t>A business can claim tax allowances, called writing down allowances on certain capital purchases.</a:t>
            </a:r>
          </a:p>
          <a:p>
            <a:r>
              <a:rPr lang="en-GB" altLang="en-US"/>
              <a:t>Normally these allowances are deducted from taxable profits to reduce their income tax bill.</a:t>
            </a:r>
          </a:p>
          <a:p>
            <a:r>
              <a:rPr lang="en-GB" altLang="en-US"/>
              <a:t>The tax benefit of these capital allowances should be shown on the DCF as a cash inflow</a:t>
            </a:r>
          </a:p>
        </p:txBody>
      </p:sp>
    </p:spTree>
    <p:extLst>
      <p:ext uri="{BB962C8B-B14F-4D97-AF65-F5344CB8AC3E}">
        <p14:creationId xmlns:p14="http://schemas.microsoft.com/office/powerpoint/2010/main" val="1410099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981200" y="692150"/>
            <a:ext cx="8229600" cy="725488"/>
          </a:xfrm>
        </p:spPr>
        <p:txBody>
          <a:bodyPr/>
          <a:lstStyle/>
          <a:p>
            <a:r>
              <a:rPr lang="en-GB" altLang="en-US"/>
              <a:t>Treatment of WDAs</a:t>
            </a:r>
          </a:p>
        </p:txBody>
      </p:sp>
      <p:sp>
        <p:nvSpPr>
          <p:cNvPr id="26627" name="Content Placeholder 2"/>
          <p:cNvSpPr>
            <a:spLocks noGrp="1"/>
          </p:cNvSpPr>
          <p:nvPr>
            <p:ph idx="1"/>
          </p:nvPr>
        </p:nvSpPr>
        <p:spPr/>
        <p:txBody>
          <a:bodyPr/>
          <a:lstStyle/>
          <a:p>
            <a:r>
              <a:rPr lang="en-GB" altLang="en-US"/>
              <a:t>Treat the WDA as follows:</a:t>
            </a:r>
          </a:p>
          <a:p>
            <a:pPr>
              <a:buFontTx/>
              <a:buChar char="-"/>
            </a:pPr>
            <a:r>
              <a:rPr lang="en-GB" altLang="en-US"/>
              <a:t>Calculate the allowable writing down allowance (sometimes called tax depreciation). This is currently 18%</a:t>
            </a:r>
          </a:p>
          <a:p>
            <a:pPr>
              <a:buFontTx/>
              <a:buChar char="-"/>
            </a:pPr>
            <a:r>
              <a:rPr lang="en-GB" altLang="en-US"/>
              <a:t>Calculate the tax saved as WDA x tax rate</a:t>
            </a:r>
          </a:p>
          <a:p>
            <a:pPr>
              <a:buFontTx/>
              <a:buChar char="-"/>
            </a:pPr>
            <a:r>
              <a:rPr lang="en-GB" altLang="en-US"/>
              <a:t>Consider timing of cash flows (same as corporation tax timing)</a:t>
            </a:r>
          </a:p>
        </p:txBody>
      </p:sp>
    </p:spTree>
    <p:extLst>
      <p:ext uri="{BB962C8B-B14F-4D97-AF65-F5344CB8AC3E}">
        <p14:creationId xmlns:p14="http://schemas.microsoft.com/office/powerpoint/2010/main" val="9042620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981200" y="476250"/>
            <a:ext cx="8229600" cy="941388"/>
          </a:xfrm>
        </p:spPr>
        <p:txBody>
          <a:bodyPr/>
          <a:lstStyle/>
          <a:p>
            <a:r>
              <a:rPr lang="en-GB" altLang="en-US"/>
              <a:t>WDA continued</a:t>
            </a:r>
          </a:p>
        </p:txBody>
      </p:sp>
      <p:sp>
        <p:nvSpPr>
          <p:cNvPr id="27651" name="Content Placeholder 2"/>
          <p:cNvSpPr>
            <a:spLocks noGrp="1"/>
          </p:cNvSpPr>
          <p:nvPr>
            <p:ph idx="1"/>
          </p:nvPr>
        </p:nvSpPr>
        <p:spPr/>
        <p:txBody>
          <a:bodyPr/>
          <a:lstStyle/>
          <a:p>
            <a:r>
              <a:rPr lang="en-GB" altLang="en-US"/>
              <a:t>The total cash effect of the WDAs must add up to (cost – scrap proceeds) x tax rate</a:t>
            </a:r>
          </a:p>
          <a:p>
            <a:r>
              <a:rPr lang="en-GB" altLang="en-US"/>
              <a:t>Assume a balancing allowance or charge in the year the asset is sold</a:t>
            </a:r>
          </a:p>
          <a:p>
            <a:r>
              <a:rPr lang="en-GB" altLang="en-US"/>
              <a:t>The calculation can be made shorter by noting that the tax claim each year is simply (100% - writing down %) x the previous year’s claim.</a:t>
            </a:r>
          </a:p>
        </p:txBody>
      </p:sp>
    </p:spTree>
    <p:extLst>
      <p:ext uri="{BB962C8B-B14F-4D97-AF65-F5344CB8AC3E}">
        <p14:creationId xmlns:p14="http://schemas.microsoft.com/office/powerpoint/2010/main" val="728543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Content</a:t>
            </a:r>
          </a:p>
        </p:txBody>
      </p:sp>
      <p:sp>
        <p:nvSpPr>
          <p:cNvPr id="3" name="Content Placeholder 2"/>
          <p:cNvSpPr>
            <a:spLocks noGrp="1"/>
          </p:cNvSpPr>
          <p:nvPr>
            <p:ph idx="1"/>
          </p:nvPr>
        </p:nvSpPr>
        <p:spPr/>
        <p:txBody>
          <a:bodyPr>
            <a:normAutofit/>
          </a:bodyPr>
          <a:lstStyle/>
          <a:p>
            <a:pPr marL="0" indent="0">
              <a:buNone/>
            </a:pPr>
            <a:r>
              <a:rPr lang="fi-FI" dirty="0"/>
              <a:t>NPV </a:t>
            </a:r>
            <a:r>
              <a:rPr lang="fi-FI" dirty="0" err="1"/>
              <a:t>question</a:t>
            </a:r>
            <a:r>
              <a:rPr lang="fi-FI" dirty="0"/>
              <a:t> </a:t>
            </a:r>
            <a:r>
              <a:rPr lang="fi-FI" dirty="0" err="1"/>
              <a:t>with</a:t>
            </a:r>
            <a:r>
              <a:rPr lang="fi-FI" dirty="0"/>
              <a:t>: </a:t>
            </a:r>
          </a:p>
          <a:p>
            <a:r>
              <a:rPr lang="en-US" dirty="0"/>
              <a:t>Tax</a:t>
            </a:r>
          </a:p>
          <a:p>
            <a:r>
              <a:rPr lang="en-US" dirty="0"/>
              <a:t>WDA</a:t>
            </a:r>
          </a:p>
          <a:p>
            <a:r>
              <a:rPr lang="en-US" dirty="0"/>
              <a:t>Working Capital</a:t>
            </a:r>
          </a:p>
          <a:p>
            <a:r>
              <a:rPr lang="en-US" dirty="0"/>
              <a:t>Inflation</a:t>
            </a:r>
          </a:p>
          <a:p>
            <a:r>
              <a:rPr lang="en-US" dirty="0"/>
              <a:t>Equivalent Annual Annuity</a:t>
            </a:r>
          </a:p>
        </p:txBody>
      </p:sp>
    </p:spTree>
    <p:extLst>
      <p:ext uri="{BB962C8B-B14F-4D97-AF65-F5344CB8AC3E}">
        <p14:creationId xmlns:p14="http://schemas.microsoft.com/office/powerpoint/2010/main" val="28038530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981200" y="765176"/>
            <a:ext cx="8229600" cy="652463"/>
          </a:xfrm>
        </p:spPr>
        <p:txBody>
          <a:bodyPr>
            <a:normAutofit fontScale="90000"/>
          </a:bodyPr>
          <a:lstStyle/>
          <a:p>
            <a:r>
              <a:rPr lang="en-GB" altLang="en-US"/>
              <a:t>Example question continued</a:t>
            </a:r>
          </a:p>
        </p:txBody>
      </p:sp>
      <p:sp>
        <p:nvSpPr>
          <p:cNvPr id="28675" name="Content Placeholder 2"/>
          <p:cNvSpPr>
            <a:spLocks noGrp="1"/>
          </p:cNvSpPr>
          <p:nvPr>
            <p:ph idx="1"/>
          </p:nvPr>
        </p:nvSpPr>
        <p:spPr/>
        <p:txBody>
          <a:bodyPr/>
          <a:lstStyle/>
          <a:p>
            <a:r>
              <a:rPr lang="en-GB" altLang="en-US"/>
              <a:t>The fittings and equipment (£750,000) qualify for WDAs or tax depreciation at a rate of 18% per year on a reducing balance basis. Tax depreciation is not available on land and buildings.</a:t>
            </a:r>
          </a:p>
          <a:p>
            <a:r>
              <a:rPr lang="en-GB" altLang="en-US"/>
              <a:t>Expenditure will take place in Jan</a:t>
            </a:r>
          </a:p>
          <a:p>
            <a:r>
              <a:rPr lang="en-GB" altLang="en-US"/>
              <a:t>Estimated resale proceeds of £200,000 for the fittings and equipment have been included in the total figure of £4.5 m</a:t>
            </a:r>
          </a:p>
        </p:txBody>
      </p:sp>
    </p:spTree>
    <p:extLst>
      <p:ext uri="{BB962C8B-B14F-4D97-AF65-F5344CB8AC3E}">
        <p14:creationId xmlns:p14="http://schemas.microsoft.com/office/powerpoint/2010/main" val="12832969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981200" y="765176"/>
            <a:ext cx="8229600" cy="652463"/>
          </a:xfrm>
        </p:spPr>
        <p:txBody>
          <a:bodyPr>
            <a:normAutofit fontScale="90000"/>
          </a:bodyPr>
          <a:lstStyle/>
          <a:p>
            <a:r>
              <a:rPr lang="en-GB" altLang="en-US"/>
              <a:t>Calculation of tax cash flow</a:t>
            </a:r>
          </a:p>
        </p:txBody>
      </p:sp>
      <p:graphicFrame>
        <p:nvGraphicFramePr>
          <p:cNvPr id="4" name="Content Placeholder 3"/>
          <p:cNvGraphicFramePr>
            <a:graphicFrameLocks noGrp="1"/>
          </p:cNvGraphicFramePr>
          <p:nvPr>
            <p:ph idx="1"/>
          </p:nvPr>
        </p:nvGraphicFramePr>
        <p:xfrm>
          <a:off x="1981200" y="1417638"/>
          <a:ext cx="8229600" cy="5427666"/>
        </p:xfrm>
        <a:graphic>
          <a:graphicData uri="http://schemas.openxmlformats.org/drawingml/2006/table">
            <a:tbl>
              <a:tblPr firstRow="1" bandRow="1">
                <a:tableStyleId>{5C22544A-7EE6-4342-B048-85BDC9FD1C3A}</a:tableStyleId>
              </a:tblPr>
              <a:tblGrid>
                <a:gridCol w="1450504">
                  <a:extLst>
                    <a:ext uri="{9D8B030D-6E8A-4147-A177-3AD203B41FA5}">
                      <a16:colId xmlns:a16="http://schemas.microsoft.com/office/drawing/2014/main" val="4070814414"/>
                    </a:ext>
                  </a:extLst>
                </a:gridCol>
                <a:gridCol w="864096">
                  <a:extLst>
                    <a:ext uri="{9D8B030D-6E8A-4147-A177-3AD203B41FA5}">
                      <a16:colId xmlns:a16="http://schemas.microsoft.com/office/drawing/2014/main" val="251309506"/>
                    </a:ext>
                  </a:extLst>
                </a:gridCol>
                <a:gridCol w="771500">
                  <a:extLst>
                    <a:ext uri="{9D8B030D-6E8A-4147-A177-3AD203B41FA5}">
                      <a16:colId xmlns:a16="http://schemas.microsoft.com/office/drawing/2014/main" val="830290930"/>
                    </a:ext>
                  </a:extLst>
                </a:gridCol>
                <a:gridCol w="1028700">
                  <a:extLst>
                    <a:ext uri="{9D8B030D-6E8A-4147-A177-3AD203B41FA5}">
                      <a16:colId xmlns:a16="http://schemas.microsoft.com/office/drawing/2014/main" val="2085616383"/>
                    </a:ext>
                  </a:extLst>
                </a:gridCol>
                <a:gridCol w="1028700">
                  <a:extLst>
                    <a:ext uri="{9D8B030D-6E8A-4147-A177-3AD203B41FA5}">
                      <a16:colId xmlns:a16="http://schemas.microsoft.com/office/drawing/2014/main" val="2242111106"/>
                    </a:ext>
                  </a:extLst>
                </a:gridCol>
                <a:gridCol w="1028700">
                  <a:extLst>
                    <a:ext uri="{9D8B030D-6E8A-4147-A177-3AD203B41FA5}">
                      <a16:colId xmlns:a16="http://schemas.microsoft.com/office/drawing/2014/main" val="3467102655"/>
                    </a:ext>
                  </a:extLst>
                </a:gridCol>
                <a:gridCol w="1028700">
                  <a:extLst>
                    <a:ext uri="{9D8B030D-6E8A-4147-A177-3AD203B41FA5}">
                      <a16:colId xmlns:a16="http://schemas.microsoft.com/office/drawing/2014/main" val="4135609355"/>
                    </a:ext>
                  </a:extLst>
                </a:gridCol>
                <a:gridCol w="1028700">
                  <a:extLst>
                    <a:ext uri="{9D8B030D-6E8A-4147-A177-3AD203B41FA5}">
                      <a16:colId xmlns:a16="http://schemas.microsoft.com/office/drawing/2014/main" val="2441290521"/>
                    </a:ext>
                  </a:extLst>
                </a:gridCol>
              </a:tblGrid>
              <a:tr h="1188717">
                <a:tc>
                  <a:txBody>
                    <a:bodyPr/>
                    <a:lstStyle/>
                    <a:p>
                      <a:r>
                        <a:rPr lang="en-GB" sz="1800" dirty="0"/>
                        <a:t>Year</a:t>
                      </a:r>
                    </a:p>
                  </a:txBody>
                  <a:tcPr marT="45719" marB="45719"/>
                </a:tc>
                <a:tc>
                  <a:txBody>
                    <a:bodyPr/>
                    <a:lstStyle/>
                    <a:p>
                      <a:r>
                        <a:rPr lang="en-GB" sz="1800" dirty="0"/>
                        <a:t>Cost</a:t>
                      </a:r>
                    </a:p>
                  </a:txBody>
                  <a:tcPr marT="45719" marB="45719"/>
                </a:tc>
                <a:tc>
                  <a:txBody>
                    <a:bodyPr/>
                    <a:lstStyle/>
                    <a:p>
                      <a:r>
                        <a:rPr lang="en-GB" sz="1800" dirty="0"/>
                        <a:t>Tax saved @ 19%</a:t>
                      </a:r>
                    </a:p>
                  </a:txBody>
                  <a:tcPr marT="45719" marB="45719"/>
                </a:tc>
                <a:tc>
                  <a:txBody>
                    <a:bodyPr/>
                    <a:lstStyle/>
                    <a:p>
                      <a:r>
                        <a:rPr lang="en-GB" sz="1800" dirty="0"/>
                        <a:t>1</a:t>
                      </a:r>
                    </a:p>
                  </a:txBody>
                  <a:tcPr marT="45719" marB="45719"/>
                </a:tc>
                <a:tc>
                  <a:txBody>
                    <a:bodyPr/>
                    <a:lstStyle/>
                    <a:p>
                      <a:r>
                        <a:rPr lang="en-GB" sz="1800" dirty="0"/>
                        <a:t>2</a:t>
                      </a:r>
                    </a:p>
                  </a:txBody>
                  <a:tcPr marT="45719" marB="45719"/>
                </a:tc>
                <a:tc>
                  <a:txBody>
                    <a:bodyPr/>
                    <a:lstStyle/>
                    <a:p>
                      <a:r>
                        <a:rPr lang="en-GB" sz="1800" dirty="0"/>
                        <a:t>3</a:t>
                      </a:r>
                    </a:p>
                  </a:txBody>
                  <a:tcPr marT="45719" marB="45719"/>
                </a:tc>
                <a:tc>
                  <a:txBody>
                    <a:bodyPr/>
                    <a:lstStyle/>
                    <a:p>
                      <a:r>
                        <a:rPr lang="en-GB" sz="1800" dirty="0"/>
                        <a:t>4</a:t>
                      </a:r>
                    </a:p>
                  </a:txBody>
                  <a:tcPr marT="45719" marB="45719"/>
                </a:tc>
                <a:tc>
                  <a:txBody>
                    <a:bodyPr/>
                    <a:lstStyle/>
                    <a:p>
                      <a:r>
                        <a:rPr lang="en-GB" sz="1800" dirty="0"/>
                        <a:t>5</a:t>
                      </a:r>
                    </a:p>
                  </a:txBody>
                  <a:tcPr marT="45719" marB="45719"/>
                </a:tc>
                <a:extLst>
                  <a:ext uri="{0D108BD9-81ED-4DB2-BD59-A6C34878D82A}">
                    <a16:rowId xmlns:a16="http://schemas.microsoft.com/office/drawing/2014/main" val="4013572351"/>
                  </a:ext>
                </a:extLst>
              </a:tr>
              <a:tr h="368604">
                <a:tc>
                  <a:txBody>
                    <a:bodyPr/>
                    <a:lstStyle/>
                    <a:p>
                      <a:r>
                        <a:rPr lang="en-GB" sz="1800" dirty="0"/>
                        <a:t>1</a:t>
                      </a:r>
                    </a:p>
                  </a:txBody>
                  <a:tcPr marT="45719" marB="45719"/>
                </a:tc>
                <a:tc>
                  <a:txBody>
                    <a:bodyPr/>
                    <a:lstStyle/>
                    <a:p>
                      <a:r>
                        <a:rPr lang="en-GB" sz="1800" dirty="0"/>
                        <a:t>750</a:t>
                      </a:r>
                    </a:p>
                  </a:txBody>
                  <a:tcPr marT="45719" marB="45719"/>
                </a:tc>
                <a:tc>
                  <a:txBody>
                    <a:bodyPr/>
                    <a:lstStyle/>
                    <a:p>
                      <a:endParaRPr lang="en-GB" sz="1800" dirty="0"/>
                    </a:p>
                  </a:txBody>
                  <a:tcPr marT="45719" marB="45719"/>
                </a:tc>
                <a:tc>
                  <a:txBody>
                    <a:bodyPr/>
                    <a:lstStyle/>
                    <a:p>
                      <a:endParaRPr lang="en-GB" sz="1800"/>
                    </a:p>
                  </a:txBody>
                  <a:tcPr marT="45719" marB="45719"/>
                </a:tc>
                <a:tc>
                  <a:txBody>
                    <a:bodyPr/>
                    <a:lstStyle/>
                    <a:p>
                      <a:endParaRPr lang="en-GB" sz="1800"/>
                    </a:p>
                  </a:txBody>
                  <a:tcPr marT="45719" marB="45719"/>
                </a:tc>
                <a:tc>
                  <a:txBody>
                    <a:bodyPr/>
                    <a:lstStyle/>
                    <a:p>
                      <a:endParaRPr lang="en-GB" sz="1800"/>
                    </a:p>
                  </a:txBody>
                  <a:tcPr marT="45719" marB="45719"/>
                </a:tc>
                <a:tc>
                  <a:txBody>
                    <a:bodyPr/>
                    <a:lstStyle/>
                    <a:p>
                      <a:endParaRPr lang="en-GB" sz="1800"/>
                    </a:p>
                  </a:txBody>
                  <a:tcPr marT="45719" marB="45719"/>
                </a:tc>
                <a:tc>
                  <a:txBody>
                    <a:bodyPr/>
                    <a:lstStyle/>
                    <a:p>
                      <a:endParaRPr lang="en-GB" sz="1800"/>
                    </a:p>
                  </a:txBody>
                  <a:tcPr marT="45719" marB="45719"/>
                </a:tc>
                <a:extLst>
                  <a:ext uri="{0D108BD9-81ED-4DB2-BD59-A6C34878D82A}">
                    <a16:rowId xmlns:a16="http://schemas.microsoft.com/office/drawing/2014/main" val="3241347430"/>
                  </a:ext>
                </a:extLst>
              </a:tr>
              <a:tr h="368604">
                <a:tc>
                  <a:txBody>
                    <a:bodyPr/>
                    <a:lstStyle/>
                    <a:p>
                      <a:r>
                        <a:rPr lang="en-GB" sz="1800" dirty="0"/>
                        <a:t>18% WDA</a:t>
                      </a:r>
                    </a:p>
                  </a:txBody>
                  <a:tcPr marT="45719" marB="45719"/>
                </a:tc>
                <a:tc>
                  <a:txBody>
                    <a:bodyPr/>
                    <a:lstStyle/>
                    <a:p>
                      <a:endParaRPr lang="en-GB" sz="1800" dirty="0"/>
                    </a:p>
                  </a:txBody>
                  <a:tcPr marT="45719" marB="45719"/>
                </a:tc>
                <a:tc>
                  <a:txBody>
                    <a:bodyPr/>
                    <a:lstStyle/>
                    <a:p>
                      <a:endParaRPr lang="en-GB" sz="1800" dirty="0"/>
                    </a:p>
                  </a:txBody>
                  <a:tcPr marT="45719" marB="45719"/>
                </a:tc>
                <a:tc>
                  <a:txBody>
                    <a:bodyPr/>
                    <a:lstStyle/>
                    <a:p>
                      <a:endParaRPr lang="en-GB" sz="1800" dirty="0"/>
                    </a:p>
                  </a:txBody>
                  <a:tcPr marT="45719" marB="45719"/>
                </a:tc>
                <a:tc>
                  <a:txBody>
                    <a:bodyPr/>
                    <a:lstStyle/>
                    <a:p>
                      <a:endParaRPr lang="en-GB" sz="1800" dirty="0"/>
                    </a:p>
                  </a:txBody>
                  <a:tcPr marT="45719" marB="45719"/>
                </a:tc>
                <a:tc>
                  <a:txBody>
                    <a:bodyPr/>
                    <a:lstStyle/>
                    <a:p>
                      <a:endParaRPr lang="en-GB" sz="1800"/>
                    </a:p>
                  </a:txBody>
                  <a:tcPr marT="45719" marB="45719"/>
                </a:tc>
                <a:tc>
                  <a:txBody>
                    <a:bodyPr/>
                    <a:lstStyle/>
                    <a:p>
                      <a:endParaRPr lang="en-GB" sz="1800"/>
                    </a:p>
                  </a:txBody>
                  <a:tcPr marT="45719" marB="45719"/>
                </a:tc>
                <a:tc>
                  <a:txBody>
                    <a:bodyPr/>
                    <a:lstStyle/>
                    <a:p>
                      <a:endParaRPr lang="en-GB" sz="1800"/>
                    </a:p>
                  </a:txBody>
                  <a:tcPr marT="45719" marB="45719"/>
                </a:tc>
                <a:extLst>
                  <a:ext uri="{0D108BD9-81ED-4DB2-BD59-A6C34878D82A}">
                    <a16:rowId xmlns:a16="http://schemas.microsoft.com/office/drawing/2014/main" val="213947354"/>
                  </a:ext>
                </a:extLst>
              </a:tr>
              <a:tr h="368604">
                <a:tc>
                  <a:txBody>
                    <a:bodyPr/>
                    <a:lstStyle/>
                    <a:p>
                      <a:r>
                        <a:rPr lang="en-GB" sz="1800" dirty="0"/>
                        <a:t>2</a:t>
                      </a:r>
                    </a:p>
                  </a:txBody>
                  <a:tcPr marT="45719" marB="45719"/>
                </a:tc>
                <a:tc>
                  <a:txBody>
                    <a:bodyPr/>
                    <a:lstStyle/>
                    <a:p>
                      <a:endParaRPr lang="en-GB" sz="1800" dirty="0"/>
                    </a:p>
                  </a:txBody>
                  <a:tcPr marT="45719" marB="45719"/>
                </a:tc>
                <a:tc>
                  <a:txBody>
                    <a:bodyPr/>
                    <a:lstStyle/>
                    <a:p>
                      <a:endParaRPr lang="en-GB" sz="1800" dirty="0"/>
                    </a:p>
                  </a:txBody>
                  <a:tcPr marT="45719" marB="45719"/>
                </a:tc>
                <a:tc>
                  <a:txBody>
                    <a:bodyPr/>
                    <a:lstStyle/>
                    <a:p>
                      <a:endParaRPr lang="en-GB" sz="1800"/>
                    </a:p>
                  </a:txBody>
                  <a:tcPr marT="45719" marB="45719"/>
                </a:tc>
                <a:tc>
                  <a:txBody>
                    <a:bodyPr/>
                    <a:lstStyle/>
                    <a:p>
                      <a:endParaRPr lang="en-GB" sz="1800" dirty="0"/>
                    </a:p>
                  </a:txBody>
                  <a:tcPr marT="45719" marB="45719"/>
                </a:tc>
                <a:tc>
                  <a:txBody>
                    <a:bodyPr/>
                    <a:lstStyle/>
                    <a:p>
                      <a:endParaRPr lang="en-GB" sz="1800"/>
                    </a:p>
                  </a:txBody>
                  <a:tcPr marT="45719" marB="45719"/>
                </a:tc>
                <a:tc>
                  <a:txBody>
                    <a:bodyPr/>
                    <a:lstStyle/>
                    <a:p>
                      <a:endParaRPr lang="en-GB" sz="1800"/>
                    </a:p>
                  </a:txBody>
                  <a:tcPr marT="45719" marB="45719"/>
                </a:tc>
                <a:tc>
                  <a:txBody>
                    <a:bodyPr/>
                    <a:lstStyle/>
                    <a:p>
                      <a:endParaRPr lang="en-GB" sz="1800"/>
                    </a:p>
                  </a:txBody>
                  <a:tcPr marT="45719" marB="45719"/>
                </a:tc>
                <a:extLst>
                  <a:ext uri="{0D108BD9-81ED-4DB2-BD59-A6C34878D82A}">
                    <a16:rowId xmlns:a16="http://schemas.microsoft.com/office/drawing/2014/main" val="3839696113"/>
                  </a:ext>
                </a:extLst>
              </a:tr>
              <a:tr h="368604">
                <a:tc>
                  <a:txBody>
                    <a:bodyPr/>
                    <a:lstStyle/>
                    <a:p>
                      <a:r>
                        <a:rPr lang="en-GB" sz="1800" dirty="0"/>
                        <a:t>18% WDA</a:t>
                      </a:r>
                    </a:p>
                  </a:txBody>
                  <a:tcPr marT="45719" marB="45719"/>
                </a:tc>
                <a:tc>
                  <a:txBody>
                    <a:bodyPr/>
                    <a:lstStyle/>
                    <a:p>
                      <a:endParaRPr lang="en-GB" sz="1800" dirty="0"/>
                    </a:p>
                  </a:txBody>
                  <a:tcPr marT="45719" marB="45719"/>
                </a:tc>
                <a:tc>
                  <a:txBody>
                    <a:bodyPr/>
                    <a:lstStyle/>
                    <a:p>
                      <a:endParaRPr lang="en-GB" sz="1800" dirty="0"/>
                    </a:p>
                  </a:txBody>
                  <a:tcPr marT="45719" marB="45719"/>
                </a:tc>
                <a:tc>
                  <a:txBody>
                    <a:bodyPr/>
                    <a:lstStyle/>
                    <a:p>
                      <a:endParaRPr lang="en-GB" sz="1800"/>
                    </a:p>
                  </a:txBody>
                  <a:tcPr marT="45719" marB="45719"/>
                </a:tc>
                <a:tc>
                  <a:txBody>
                    <a:bodyPr/>
                    <a:lstStyle/>
                    <a:p>
                      <a:endParaRPr lang="en-GB" sz="1800" dirty="0"/>
                    </a:p>
                  </a:txBody>
                  <a:tcPr marT="45719" marB="45719"/>
                </a:tc>
                <a:tc>
                  <a:txBody>
                    <a:bodyPr/>
                    <a:lstStyle/>
                    <a:p>
                      <a:endParaRPr lang="en-GB" sz="1800" dirty="0"/>
                    </a:p>
                  </a:txBody>
                  <a:tcPr marT="45719" marB="45719"/>
                </a:tc>
                <a:tc>
                  <a:txBody>
                    <a:bodyPr/>
                    <a:lstStyle/>
                    <a:p>
                      <a:endParaRPr lang="en-GB" sz="1800"/>
                    </a:p>
                  </a:txBody>
                  <a:tcPr marT="45719" marB="45719"/>
                </a:tc>
                <a:tc>
                  <a:txBody>
                    <a:bodyPr/>
                    <a:lstStyle/>
                    <a:p>
                      <a:endParaRPr lang="en-GB" sz="1800"/>
                    </a:p>
                  </a:txBody>
                  <a:tcPr marT="45719" marB="45719"/>
                </a:tc>
                <a:extLst>
                  <a:ext uri="{0D108BD9-81ED-4DB2-BD59-A6C34878D82A}">
                    <a16:rowId xmlns:a16="http://schemas.microsoft.com/office/drawing/2014/main" val="942248767"/>
                  </a:ext>
                </a:extLst>
              </a:tr>
              <a:tr h="368604">
                <a:tc>
                  <a:txBody>
                    <a:bodyPr/>
                    <a:lstStyle/>
                    <a:p>
                      <a:r>
                        <a:rPr lang="en-GB" sz="1800" dirty="0"/>
                        <a:t>3</a:t>
                      </a:r>
                    </a:p>
                  </a:txBody>
                  <a:tcPr marT="45719" marB="45719"/>
                </a:tc>
                <a:tc>
                  <a:txBody>
                    <a:bodyPr/>
                    <a:lstStyle/>
                    <a:p>
                      <a:endParaRPr lang="en-GB" sz="1800" dirty="0"/>
                    </a:p>
                  </a:txBody>
                  <a:tcPr marT="45719" marB="45719"/>
                </a:tc>
                <a:tc>
                  <a:txBody>
                    <a:bodyPr/>
                    <a:lstStyle/>
                    <a:p>
                      <a:endParaRPr lang="en-GB" sz="1800" dirty="0"/>
                    </a:p>
                  </a:txBody>
                  <a:tcPr marT="45719" marB="45719"/>
                </a:tc>
                <a:tc>
                  <a:txBody>
                    <a:bodyPr/>
                    <a:lstStyle/>
                    <a:p>
                      <a:endParaRPr lang="en-GB" sz="1800"/>
                    </a:p>
                  </a:txBody>
                  <a:tcPr marT="45719" marB="45719"/>
                </a:tc>
                <a:tc>
                  <a:txBody>
                    <a:bodyPr/>
                    <a:lstStyle/>
                    <a:p>
                      <a:endParaRPr lang="en-GB" sz="1800" dirty="0"/>
                    </a:p>
                  </a:txBody>
                  <a:tcPr marT="45719" marB="45719"/>
                </a:tc>
                <a:tc>
                  <a:txBody>
                    <a:bodyPr/>
                    <a:lstStyle/>
                    <a:p>
                      <a:endParaRPr lang="en-GB" sz="1800" dirty="0"/>
                    </a:p>
                  </a:txBody>
                  <a:tcPr marT="45719" marB="45719"/>
                </a:tc>
                <a:tc>
                  <a:txBody>
                    <a:bodyPr/>
                    <a:lstStyle/>
                    <a:p>
                      <a:endParaRPr lang="en-GB" sz="1800"/>
                    </a:p>
                  </a:txBody>
                  <a:tcPr marT="45719" marB="45719"/>
                </a:tc>
                <a:tc>
                  <a:txBody>
                    <a:bodyPr/>
                    <a:lstStyle/>
                    <a:p>
                      <a:endParaRPr lang="en-GB" sz="1800"/>
                    </a:p>
                  </a:txBody>
                  <a:tcPr marT="45719" marB="45719"/>
                </a:tc>
                <a:extLst>
                  <a:ext uri="{0D108BD9-81ED-4DB2-BD59-A6C34878D82A}">
                    <a16:rowId xmlns:a16="http://schemas.microsoft.com/office/drawing/2014/main" val="2003777404"/>
                  </a:ext>
                </a:extLst>
              </a:tr>
              <a:tr h="368604">
                <a:tc>
                  <a:txBody>
                    <a:bodyPr/>
                    <a:lstStyle/>
                    <a:p>
                      <a:r>
                        <a:rPr lang="en-GB" sz="1800" dirty="0"/>
                        <a:t>18%</a:t>
                      </a:r>
                      <a:r>
                        <a:rPr lang="en-GB" sz="1800" baseline="0" dirty="0"/>
                        <a:t> WDA</a:t>
                      </a:r>
                      <a:endParaRPr lang="en-GB" sz="1800" dirty="0"/>
                    </a:p>
                  </a:txBody>
                  <a:tcPr marT="45719" marB="45719"/>
                </a:tc>
                <a:tc>
                  <a:txBody>
                    <a:bodyPr/>
                    <a:lstStyle/>
                    <a:p>
                      <a:endParaRPr lang="en-GB" sz="1800" dirty="0"/>
                    </a:p>
                  </a:txBody>
                  <a:tcPr marT="45719" marB="45719"/>
                </a:tc>
                <a:tc>
                  <a:txBody>
                    <a:bodyPr/>
                    <a:lstStyle/>
                    <a:p>
                      <a:endParaRPr lang="en-GB" sz="1800" dirty="0"/>
                    </a:p>
                  </a:txBody>
                  <a:tcPr marT="45719" marB="45719"/>
                </a:tc>
                <a:tc>
                  <a:txBody>
                    <a:bodyPr/>
                    <a:lstStyle/>
                    <a:p>
                      <a:endParaRPr lang="en-GB" sz="1800"/>
                    </a:p>
                  </a:txBody>
                  <a:tcPr marT="45719" marB="45719"/>
                </a:tc>
                <a:tc>
                  <a:txBody>
                    <a:bodyPr/>
                    <a:lstStyle/>
                    <a:p>
                      <a:endParaRPr lang="en-GB" sz="1800"/>
                    </a:p>
                  </a:txBody>
                  <a:tcPr marT="45719" marB="45719"/>
                </a:tc>
                <a:tc>
                  <a:txBody>
                    <a:bodyPr/>
                    <a:lstStyle/>
                    <a:p>
                      <a:endParaRPr lang="en-GB" sz="1800" dirty="0"/>
                    </a:p>
                  </a:txBody>
                  <a:tcPr marT="45719" marB="45719"/>
                </a:tc>
                <a:tc>
                  <a:txBody>
                    <a:bodyPr/>
                    <a:lstStyle/>
                    <a:p>
                      <a:endParaRPr lang="en-GB" sz="1800" dirty="0"/>
                    </a:p>
                  </a:txBody>
                  <a:tcPr marT="45719" marB="45719"/>
                </a:tc>
                <a:tc>
                  <a:txBody>
                    <a:bodyPr/>
                    <a:lstStyle/>
                    <a:p>
                      <a:endParaRPr lang="en-GB" sz="1800"/>
                    </a:p>
                  </a:txBody>
                  <a:tcPr marT="45719" marB="45719"/>
                </a:tc>
                <a:extLst>
                  <a:ext uri="{0D108BD9-81ED-4DB2-BD59-A6C34878D82A}">
                    <a16:rowId xmlns:a16="http://schemas.microsoft.com/office/drawing/2014/main" val="1599798355"/>
                  </a:ext>
                </a:extLst>
              </a:tr>
              <a:tr h="368604">
                <a:tc>
                  <a:txBody>
                    <a:bodyPr/>
                    <a:lstStyle/>
                    <a:p>
                      <a:r>
                        <a:rPr lang="en-GB" sz="1800" dirty="0"/>
                        <a:t>4</a:t>
                      </a:r>
                    </a:p>
                  </a:txBody>
                  <a:tcPr marT="45719" marB="45719"/>
                </a:tc>
                <a:tc>
                  <a:txBody>
                    <a:bodyPr/>
                    <a:lstStyle/>
                    <a:p>
                      <a:endParaRPr lang="en-GB" sz="1800" dirty="0"/>
                    </a:p>
                  </a:txBody>
                  <a:tcPr marT="45719" marB="45719"/>
                </a:tc>
                <a:tc>
                  <a:txBody>
                    <a:bodyPr/>
                    <a:lstStyle/>
                    <a:p>
                      <a:endParaRPr lang="en-GB" sz="1800" dirty="0"/>
                    </a:p>
                  </a:txBody>
                  <a:tcPr marT="45719" marB="45719"/>
                </a:tc>
                <a:tc>
                  <a:txBody>
                    <a:bodyPr/>
                    <a:lstStyle/>
                    <a:p>
                      <a:endParaRPr lang="en-GB" sz="1800" dirty="0"/>
                    </a:p>
                  </a:txBody>
                  <a:tcPr marT="45719" marB="45719"/>
                </a:tc>
                <a:tc>
                  <a:txBody>
                    <a:bodyPr/>
                    <a:lstStyle/>
                    <a:p>
                      <a:endParaRPr lang="en-GB" sz="1800" dirty="0"/>
                    </a:p>
                  </a:txBody>
                  <a:tcPr marT="45719" marB="45719"/>
                </a:tc>
                <a:tc>
                  <a:txBody>
                    <a:bodyPr/>
                    <a:lstStyle/>
                    <a:p>
                      <a:endParaRPr lang="en-GB" sz="1800" dirty="0"/>
                    </a:p>
                  </a:txBody>
                  <a:tcPr marT="45719" marB="45719"/>
                </a:tc>
                <a:tc>
                  <a:txBody>
                    <a:bodyPr/>
                    <a:lstStyle/>
                    <a:p>
                      <a:endParaRPr lang="en-GB" sz="1800" dirty="0"/>
                    </a:p>
                  </a:txBody>
                  <a:tcPr marT="45719" marB="45719"/>
                </a:tc>
                <a:tc>
                  <a:txBody>
                    <a:bodyPr/>
                    <a:lstStyle/>
                    <a:p>
                      <a:endParaRPr lang="en-GB" sz="1800" dirty="0"/>
                    </a:p>
                  </a:txBody>
                  <a:tcPr marT="45719" marB="45719"/>
                </a:tc>
                <a:extLst>
                  <a:ext uri="{0D108BD9-81ED-4DB2-BD59-A6C34878D82A}">
                    <a16:rowId xmlns:a16="http://schemas.microsoft.com/office/drawing/2014/main" val="3191531214"/>
                  </a:ext>
                </a:extLst>
              </a:tr>
              <a:tr h="368604">
                <a:tc>
                  <a:txBody>
                    <a:bodyPr/>
                    <a:lstStyle/>
                    <a:p>
                      <a:r>
                        <a:rPr lang="en-GB" sz="1800" dirty="0"/>
                        <a:t>Proceeds</a:t>
                      </a:r>
                    </a:p>
                  </a:txBody>
                  <a:tcPr marT="45719" marB="45719"/>
                </a:tc>
                <a:tc>
                  <a:txBody>
                    <a:bodyPr/>
                    <a:lstStyle/>
                    <a:p>
                      <a:endParaRPr lang="en-GB" sz="1800" dirty="0"/>
                    </a:p>
                  </a:txBody>
                  <a:tcPr marT="45719" marB="45719"/>
                </a:tc>
                <a:tc>
                  <a:txBody>
                    <a:bodyPr/>
                    <a:lstStyle/>
                    <a:p>
                      <a:endParaRPr lang="en-GB" sz="1800" dirty="0"/>
                    </a:p>
                  </a:txBody>
                  <a:tcPr marT="45719" marB="45719"/>
                </a:tc>
                <a:tc>
                  <a:txBody>
                    <a:bodyPr/>
                    <a:lstStyle/>
                    <a:p>
                      <a:endParaRPr lang="en-GB" sz="1800"/>
                    </a:p>
                  </a:txBody>
                  <a:tcPr marT="45719" marB="45719"/>
                </a:tc>
                <a:tc>
                  <a:txBody>
                    <a:bodyPr/>
                    <a:lstStyle/>
                    <a:p>
                      <a:endParaRPr lang="en-GB" sz="1800"/>
                    </a:p>
                  </a:txBody>
                  <a:tcPr marT="45719" marB="45719"/>
                </a:tc>
                <a:tc>
                  <a:txBody>
                    <a:bodyPr/>
                    <a:lstStyle/>
                    <a:p>
                      <a:endParaRPr lang="en-GB" sz="1800"/>
                    </a:p>
                  </a:txBody>
                  <a:tcPr marT="45719" marB="45719"/>
                </a:tc>
                <a:tc>
                  <a:txBody>
                    <a:bodyPr/>
                    <a:lstStyle/>
                    <a:p>
                      <a:endParaRPr lang="en-GB" sz="1800" dirty="0"/>
                    </a:p>
                  </a:txBody>
                  <a:tcPr marT="45719" marB="45719"/>
                </a:tc>
                <a:tc>
                  <a:txBody>
                    <a:bodyPr/>
                    <a:lstStyle/>
                    <a:p>
                      <a:endParaRPr lang="en-GB" sz="1800" dirty="0"/>
                    </a:p>
                  </a:txBody>
                  <a:tcPr marT="45719" marB="45719"/>
                </a:tc>
                <a:extLst>
                  <a:ext uri="{0D108BD9-81ED-4DB2-BD59-A6C34878D82A}">
                    <a16:rowId xmlns:a16="http://schemas.microsoft.com/office/drawing/2014/main" val="1086968856"/>
                  </a:ext>
                </a:extLst>
              </a:tr>
              <a:tr h="645058">
                <a:tc>
                  <a:txBody>
                    <a:bodyPr/>
                    <a:lstStyle/>
                    <a:p>
                      <a:r>
                        <a:rPr lang="en-GB" sz="1800" dirty="0"/>
                        <a:t>Balancing allowance</a:t>
                      </a:r>
                    </a:p>
                  </a:txBody>
                  <a:tcPr marT="45719" marB="45719"/>
                </a:tc>
                <a:tc>
                  <a:txBody>
                    <a:bodyPr/>
                    <a:lstStyle/>
                    <a:p>
                      <a:endParaRPr lang="en-GB" sz="1800" dirty="0"/>
                    </a:p>
                  </a:txBody>
                  <a:tcPr marT="45719" marB="45719"/>
                </a:tc>
                <a:tc>
                  <a:txBody>
                    <a:bodyPr/>
                    <a:lstStyle/>
                    <a:p>
                      <a:endParaRPr lang="en-GB" sz="1800" dirty="0"/>
                    </a:p>
                  </a:txBody>
                  <a:tcPr marT="45719" marB="45719"/>
                </a:tc>
                <a:tc>
                  <a:txBody>
                    <a:bodyPr/>
                    <a:lstStyle/>
                    <a:p>
                      <a:endParaRPr lang="en-GB" sz="1800" dirty="0"/>
                    </a:p>
                  </a:txBody>
                  <a:tcPr marT="45719" marB="45719"/>
                </a:tc>
                <a:tc>
                  <a:txBody>
                    <a:bodyPr/>
                    <a:lstStyle/>
                    <a:p>
                      <a:endParaRPr lang="en-GB" sz="1800" dirty="0"/>
                    </a:p>
                  </a:txBody>
                  <a:tcPr marT="45719" marB="45719"/>
                </a:tc>
                <a:tc>
                  <a:txBody>
                    <a:bodyPr/>
                    <a:lstStyle/>
                    <a:p>
                      <a:endParaRPr lang="en-GB" sz="1800" dirty="0"/>
                    </a:p>
                  </a:txBody>
                  <a:tcPr marT="45719" marB="45719"/>
                </a:tc>
                <a:tc>
                  <a:txBody>
                    <a:bodyPr/>
                    <a:lstStyle/>
                    <a:p>
                      <a:endParaRPr lang="en-GB" sz="1800" dirty="0"/>
                    </a:p>
                  </a:txBody>
                  <a:tcPr marT="45719" marB="45719"/>
                </a:tc>
                <a:tc>
                  <a:txBody>
                    <a:bodyPr/>
                    <a:lstStyle/>
                    <a:p>
                      <a:endParaRPr lang="en-GB" sz="1800" dirty="0"/>
                    </a:p>
                  </a:txBody>
                  <a:tcPr marT="45719" marB="45719"/>
                </a:tc>
                <a:extLst>
                  <a:ext uri="{0D108BD9-81ED-4DB2-BD59-A6C34878D82A}">
                    <a16:rowId xmlns:a16="http://schemas.microsoft.com/office/drawing/2014/main" val="1208731442"/>
                  </a:ext>
                </a:extLst>
              </a:tr>
              <a:tr h="645058">
                <a:tc>
                  <a:txBody>
                    <a:bodyPr/>
                    <a:lstStyle/>
                    <a:p>
                      <a:r>
                        <a:rPr lang="en-GB" sz="1800" dirty="0"/>
                        <a:t>Total (</a:t>
                      </a:r>
                      <a:r>
                        <a:rPr lang="en-GB" sz="1800" dirty="0" err="1"/>
                        <a:t>trf</a:t>
                      </a:r>
                      <a:r>
                        <a:rPr lang="en-GB" sz="1800" baseline="0" dirty="0"/>
                        <a:t> to cash flow)</a:t>
                      </a:r>
                      <a:endParaRPr lang="en-GB" sz="1800" dirty="0"/>
                    </a:p>
                  </a:txBody>
                  <a:tcPr marT="45719" marB="45719"/>
                </a:tc>
                <a:tc>
                  <a:txBody>
                    <a:bodyPr/>
                    <a:lstStyle/>
                    <a:p>
                      <a:endParaRPr lang="en-GB" sz="1800" dirty="0"/>
                    </a:p>
                  </a:txBody>
                  <a:tcPr marT="45719" marB="45719"/>
                </a:tc>
                <a:tc>
                  <a:txBody>
                    <a:bodyPr/>
                    <a:lstStyle/>
                    <a:p>
                      <a:endParaRPr lang="en-GB" sz="1800" dirty="0"/>
                    </a:p>
                  </a:txBody>
                  <a:tcPr marT="45719" marB="45719"/>
                </a:tc>
                <a:tc>
                  <a:txBody>
                    <a:bodyPr/>
                    <a:lstStyle/>
                    <a:p>
                      <a:endParaRPr lang="en-GB" sz="1800" dirty="0"/>
                    </a:p>
                  </a:txBody>
                  <a:tcPr marT="45719" marB="45719"/>
                </a:tc>
                <a:tc>
                  <a:txBody>
                    <a:bodyPr/>
                    <a:lstStyle/>
                    <a:p>
                      <a:endParaRPr lang="en-GB" sz="1800" dirty="0"/>
                    </a:p>
                  </a:txBody>
                  <a:tcPr marT="45719" marB="45719"/>
                </a:tc>
                <a:tc>
                  <a:txBody>
                    <a:bodyPr/>
                    <a:lstStyle/>
                    <a:p>
                      <a:endParaRPr lang="en-GB" sz="1800" dirty="0"/>
                    </a:p>
                  </a:txBody>
                  <a:tcPr marT="45719" marB="45719"/>
                </a:tc>
                <a:tc>
                  <a:txBody>
                    <a:bodyPr/>
                    <a:lstStyle/>
                    <a:p>
                      <a:endParaRPr lang="en-GB" sz="1800" dirty="0"/>
                    </a:p>
                  </a:txBody>
                  <a:tcPr marT="45719" marB="45719"/>
                </a:tc>
                <a:tc>
                  <a:txBody>
                    <a:bodyPr/>
                    <a:lstStyle/>
                    <a:p>
                      <a:endParaRPr lang="en-GB" sz="1800" dirty="0"/>
                    </a:p>
                  </a:txBody>
                  <a:tcPr marT="45719" marB="45719"/>
                </a:tc>
                <a:extLst>
                  <a:ext uri="{0D108BD9-81ED-4DB2-BD59-A6C34878D82A}">
                    <a16:rowId xmlns:a16="http://schemas.microsoft.com/office/drawing/2014/main" val="185796484"/>
                  </a:ext>
                </a:extLst>
              </a:tr>
            </a:tbl>
          </a:graphicData>
        </a:graphic>
      </p:graphicFrame>
    </p:spTree>
    <p:extLst>
      <p:ext uri="{BB962C8B-B14F-4D97-AF65-F5344CB8AC3E}">
        <p14:creationId xmlns:p14="http://schemas.microsoft.com/office/powerpoint/2010/main" val="20114482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981200" y="765176"/>
            <a:ext cx="8229600" cy="652463"/>
          </a:xfrm>
        </p:spPr>
        <p:txBody>
          <a:bodyPr>
            <a:normAutofit fontScale="90000"/>
          </a:bodyPr>
          <a:lstStyle/>
          <a:p>
            <a:r>
              <a:rPr lang="en-GB" altLang="en-US"/>
              <a:t>Calculation of tax cash flow</a:t>
            </a:r>
          </a:p>
        </p:txBody>
      </p:sp>
      <p:graphicFrame>
        <p:nvGraphicFramePr>
          <p:cNvPr id="4" name="Content Placeholder 3"/>
          <p:cNvGraphicFramePr>
            <a:graphicFrameLocks noGrp="1"/>
          </p:cNvGraphicFramePr>
          <p:nvPr>
            <p:ph idx="1"/>
          </p:nvPr>
        </p:nvGraphicFramePr>
        <p:xfrm>
          <a:off x="1981200" y="1417638"/>
          <a:ext cx="8229600" cy="5427666"/>
        </p:xfrm>
        <a:graphic>
          <a:graphicData uri="http://schemas.openxmlformats.org/drawingml/2006/table">
            <a:tbl>
              <a:tblPr firstRow="1" bandRow="1">
                <a:tableStyleId>{5C22544A-7EE6-4342-B048-85BDC9FD1C3A}</a:tableStyleId>
              </a:tblPr>
              <a:tblGrid>
                <a:gridCol w="1450504">
                  <a:extLst>
                    <a:ext uri="{9D8B030D-6E8A-4147-A177-3AD203B41FA5}">
                      <a16:colId xmlns:a16="http://schemas.microsoft.com/office/drawing/2014/main" val="4070814414"/>
                    </a:ext>
                  </a:extLst>
                </a:gridCol>
                <a:gridCol w="864096">
                  <a:extLst>
                    <a:ext uri="{9D8B030D-6E8A-4147-A177-3AD203B41FA5}">
                      <a16:colId xmlns:a16="http://schemas.microsoft.com/office/drawing/2014/main" val="251309506"/>
                    </a:ext>
                  </a:extLst>
                </a:gridCol>
                <a:gridCol w="771500">
                  <a:extLst>
                    <a:ext uri="{9D8B030D-6E8A-4147-A177-3AD203B41FA5}">
                      <a16:colId xmlns:a16="http://schemas.microsoft.com/office/drawing/2014/main" val="830290930"/>
                    </a:ext>
                  </a:extLst>
                </a:gridCol>
                <a:gridCol w="1028700">
                  <a:extLst>
                    <a:ext uri="{9D8B030D-6E8A-4147-A177-3AD203B41FA5}">
                      <a16:colId xmlns:a16="http://schemas.microsoft.com/office/drawing/2014/main" val="2085616383"/>
                    </a:ext>
                  </a:extLst>
                </a:gridCol>
                <a:gridCol w="1028700">
                  <a:extLst>
                    <a:ext uri="{9D8B030D-6E8A-4147-A177-3AD203B41FA5}">
                      <a16:colId xmlns:a16="http://schemas.microsoft.com/office/drawing/2014/main" val="2242111106"/>
                    </a:ext>
                  </a:extLst>
                </a:gridCol>
                <a:gridCol w="1028700">
                  <a:extLst>
                    <a:ext uri="{9D8B030D-6E8A-4147-A177-3AD203B41FA5}">
                      <a16:colId xmlns:a16="http://schemas.microsoft.com/office/drawing/2014/main" val="3467102655"/>
                    </a:ext>
                  </a:extLst>
                </a:gridCol>
                <a:gridCol w="1028700">
                  <a:extLst>
                    <a:ext uri="{9D8B030D-6E8A-4147-A177-3AD203B41FA5}">
                      <a16:colId xmlns:a16="http://schemas.microsoft.com/office/drawing/2014/main" val="4135609355"/>
                    </a:ext>
                  </a:extLst>
                </a:gridCol>
                <a:gridCol w="1028700">
                  <a:extLst>
                    <a:ext uri="{9D8B030D-6E8A-4147-A177-3AD203B41FA5}">
                      <a16:colId xmlns:a16="http://schemas.microsoft.com/office/drawing/2014/main" val="2441290521"/>
                    </a:ext>
                  </a:extLst>
                </a:gridCol>
              </a:tblGrid>
              <a:tr h="1188717">
                <a:tc>
                  <a:txBody>
                    <a:bodyPr/>
                    <a:lstStyle/>
                    <a:p>
                      <a:r>
                        <a:rPr lang="en-GB" sz="1800" dirty="0"/>
                        <a:t>Year</a:t>
                      </a:r>
                    </a:p>
                  </a:txBody>
                  <a:tcPr marT="45719" marB="45719"/>
                </a:tc>
                <a:tc>
                  <a:txBody>
                    <a:bodyPr/>
                    <a:lstStyle/>
                    <a:p>
                      <a:r>
                        <a:rPr lang="en-GB" sz="1800" dirty="0"/>
                        <a:t>Cost</a:t>
                      </a:r>
                    </a:p>
                  </a:txBody>
                  <a:tcPr marT="45719" marB="45719"/>
                </a:tc>
                <a:tc>
                  <a:txBody>
                    <a:bodyPr/>
                    <a:lstStyle/>
                    <a:p>
                      <a:r>
                        <a:rPr lang="en-GB" sz="1800" dirty="0"/>
                        <a:t>Tax saved @ 19%</a:t>
                      </a:r>
                    </a:p>
                  </a:txBody>
                  <a:tcPr marT="45719" marB="45719"/>
                </a:tc>
                <a:tc>
                  <a:txBody>
                    <a:bodyPr/>
                    <a:lstStyle/>
                    <a:p>
                      <a:r>
                        <a:rPr lang="en-GB" sz="1800" dirty="0"/>
                        <a:t>1</a:t>
                      </a:r>
                    </a:p>
                  </a:txBody>
                  <a:tcPr marT="45719" marB="45719"/>
                </a:tc>
                <a:tc>
                  <a:txBody>
                    <a:bodyPr/>
                    <a:lstStyle/>
                    <a:p>
                      <a:r>
                        <a:rPr lang="en-GB" sz="1800" dirty="0"/>
                        <a:t>2</a:t>
                      </a:r>
                    </a:p>
                  </a:txBody>
                  <a:tcPr marT="45719" marB="45719"/>
                </a:tc>
                <a:tc>
                  <a:txBody>
                    <a:bodyPr/>
                    <a:lstStyle/>
                    <a:p>
                      <a:r>
                        <a:rPr lang="en-GB" sz="1800" dirty="0"/>
                        <a:t>3</a:t>
                      </a:r>
                    </a:p>
                  </a:txBody>
                  <a:tcPr marT="45719" marB="45719"/>
                </a:tc>
                <a:tc>
                  <a:txBody>
                    <a:bodyPr/>
                    <a:lstStyle/>
                    <a:p>
                      <a:r>
                        <a:rPr lang="en-GB" sz="1800" dirty="0"/>
                        <a:t>4</a:t>
                      </a:r>
                    </a:p>
                  </a:txBody>
                  <a:tcPr marT="45719" marB="45719"/>
                </a:tc>
                <a:tc>
                  <a:txBody>
                    <a:bodyPr/>
                    <a:lstStyle/>
                    <a:p>
                      <a:r>
                        <a:rPr lang="en-GB" sz="1800" dirty="0"/>
                        <a:t>5</a:t>
                      </a:r>
                    </a:p>
                  </a:txBody>
                  <a:tcPr marT="45719" marB="45719"/>
                </a:tc>
                <a:extLst>
                  <a:ext uri="{0D108BD9-81ED-4DB2-BD59-A6C34878D82A}">
                    <a16:rowId xmlns:a16="http://schemas.microsoft.com/office/drawing/2014/main" val="4013572351"/>
                  </a:ext>
                </a:extLst>
              </a:tr>
              <a:tr h="368604">
                <a:tc>
                  <a:txBody>
                    <a:bodyPr/>
                    <a:lstStyle/>
                    <a:p>
                      <a:r>
                        <a:rPr lang="en-GB" sz="1800" dirty="0"/>
                        <a:t>1</a:t>
                      </a:r>
                    </a:p>
                  </a:txBody>
                  <a:tcPr marT="45719" marB="45719"/>
                </a:tc>
                <a:tc>
                  <a:txBody>
                    <a:bodyPr/>
                    <a:lstStyle/>
                    <a:p>
                      <a:r>
                        <a:rPr lang="en-GB" sz="1800" dirty="0"/>
                        <a:t>750</a:t>
                      </a:r>
                    </a:p>
                  </a:txBody>
                  <a:tcPr marT="45719" marB="45719"/>
                </a:tc>
                <a:tc>
                  <a:txBody>
                    <a:bodyPr/>
                    <a:lstStyle/>
                    <a:p>
                      <a:endParaRPr lang="en-GB" sz="1800" dirty="0"/>
                    </a:p>
                  </a:txBody>
                  <a:tcPr marT="45719" marB="45719"/>
                </a:tc>
                <a:tc>
                  <a:txBody>
                    <a:bodyPr/>
                    <a:lstStyle/>
                    <a:p>
                      <a:endParaRPr lang="en-GB" sz="1800"/>
                    </a:p>
                  </a:txBody>
                  <a:tcPr marT="45719" marB="45719"/>
                </a:tc>
                <a:tc>
                  <a:txBody>
                    <a:bodyPr/>
                    <a:lstStyle/>
                    <a:p>
                      <a:endParaRPr lang="en-GB" sz="1800"/>
                    </a:p>
                  </a:txBody>
                  <a:tcPr marT="45719" marB="45719"/>
                </a:tc>
                <a:tc>
                  <a:txBody>
                    <a:bodyPr/>
                    <a:lstStyle/>
                    <a:p>
                      <a:endParaRPr lang="en-GB" sz="1800"/>
                    </a:p>
                  </a:txBody>
                  <a:tcPr marT="45719" marB="45719"/>
                </a:tc>
                <a:tc>
                  <a:txBody>
                    <a:bodyPr/>
                    <a:lstStyle/>
                    <a:p>
                      <a:endParaRPr lang="en-GB" sz="1800"/>
                    </a:p>
                  </a:txBody>
                  <a:tcPr marT="45719" marB="45719"/>
                </a:tc>
                <a:tc>
                  <a:txBody>
                    <a:bodyPr/>
                    <a:lstStyle/>
                    <a:p>
                      <a:endParaRPr lang="en-GB" sz="1800"/>
                    </a:p>
                  </a:txBody>
                  <a:tcPr marT="45719" marB="45719"/>
                </a:tc>
                <a:extLst>
                  <a:ext uri="{0D108BD9-81ED-4DB2-BD59-A6C34878D82A}">
                    <a16:rowId xmlns:a16="http://schemas.microsoft.com/office/drawing/2014/main" val="3241347430"/>
                  </a:ext>
                </a:extLst>
              </a:tr>
              <a:tr h="368604">
                <a:tc>
                  <a:txBody>
                    <a:bodyPr/>
                    <a:lstStyle/>
                    <a:p>
                      <a:r>
                        <a:rPr lang="en-GB" sz="1800" dirty="0"/>
                        <a:t>18% WDA</a:t>
                      </a:r>
                    </a:p>
                  </a:txBody>
                  <a:tcPr marT="45719" marB="45719"/>
                </a:tc>
                <a:tc>
                  <a:txBody>
                    <a:bodyPr/>
                    <a:lstStyle/>
                    <a:p>
                      <a:r>
                        <a:rPr lang="en-GB" sz="1800" dirty="0"/>
                        <a:t>(135)</a:t>
                      </a:r>
                    </a:p>
                  </a:txBody>
                  <a:tcPr marT="45719" marB="45719"/>
                </a:tc>
                <a:tc>
                  <a:txBody>
                    <a:bodyPr/>
                    <a:lstStyle/>
                    <a:p>
                      <a:r>
                        <a:rPr lang="en-GB" sz="1800" dirty="0"/>
                        <a:t>25.65</a:t>
                      </a:r>
                    </a:p>
                  </a:txBody>
                  <a:tcPr marT="45719" marB="45719"/>
                </a:tc>
                <a:tc>
                  <a:txBody>
                    <a:bodyPr/>
                    <a:lstStyle/>
                    <a:p>
                      <a:r>
                        <a:rPr lang="en-GB" sz="1800" dirty="0"/>
                        <a:t>12.82</a:t>
                      </a:r>
                    </a:p>
                  </a:txBody>
                  <a:tcPr marT="45719" marB="45719"/>
                </a:tc>
                <a:tc>
                  <a:txBody>
                    <a:bodyPr/>
                    <a:lstStyle/>
                    <a:p>
                      <a:r>
                        <a:rPr lang="en-GB" sz="1800" dirty="0"/>
                        <a:t>12.83</a:t>
                      </a:r>
                    </a:p>
                  </a:txBody>
                  <a:tcPr marT="45719" marB="45719"/>
                </a:tc>
                <a:tc>
                  <a:txBody>
                    <a:bodyPr/>
                    <a:lstStyle/>
                    <a:p>
                      <a:endParaRPr lang="en-GB" sz="1800"/>
                    </a:p>
                  </a:txBody>
                  <a:tcPr marT="45719" marB="45719"/>
                </a:tc>
                <a:tc>
                  <a:txBody>
                    <a:bodyPr/>
                    <a:lstStyle/>
                    <a:p>
                      <a:endParaRPr lang="en-GB" sz="1800"/>
                    </a:p>
                  </a:txBody>
                  <a:tcPr marT="45719" marB="45719"/>
                </a:tc>
                <a:tc>
                  <a:txBody>
                    <a:bodyPr/>
                    <a:lstStyle/>
                    <a:p>
                      <a:endParaRPr lang="en-GB" sz="1800"/>
                    </a:p>
                  </a:txBody>
                  <a:tcPr marT="45719" marB="45719"/>
                </a:tc>
                <a:extLst>
                  <a:ext uri="{0D108BD9-81ED-4DB2-BD59-A6C34878D82A}">
                    <a16:rowId xmlns:a16="http://schemas.microsoft.com/office/drawing/2014/main" val="213947354"/>
                  </a:ext>
                </a:extLst>
              </a:tr>
              <a:tr h="368604">
                <a:tc>
                  <a:txBody>
                    <a:bodyPr/>
                    <a:lstStyle/>
                    <a:p>
                      <a:r>
                        <a:rPr lang="en-GB" sz="1800" dirty="0"/>
                        <a:t>2</a:t>
                      </a:r>
                    </a:p>
                  </a:txBody>
                  <a:tcPr marT="45719" marB="45719"/>
                </a:tc>
                <a:tc>
                  <a:txBody>
                    <a:bodyPr/>
                    <a:lstStyle/>
                    <a:p>
                      <a:r>
                        <a:rPr lang="en-GB" sz="1800" dirty="0"/>
                        <a:t>615</a:t>
                      </a:r>
                    </a:p>
                  </a:txBody>
                  <a:tcPr marT="45719" marB="45719"/>
                </a:tc>
                <a:tc>
                  <a:txBody>
                    <a:bodyPr/>
                    <a:lstStyle/>
                    <a:p>
                      <a:endParaRPr lang="en-GB" sz="1800" dirty="0"/>
                    </a:p>
                  </a:txBody>
                  <a:tcPr marT="45719" marB="45719"/>
                </a:tc>
                <a:tc>
                  <a:txBody>
                    <a:bodyPr/>
                    <a:lstStyle/>
                    <a:p>
                      <a:endParaRPr lang="en-GB" sz="1800"/>
                    </a:p>
                  </a:txBody>
                  <a:tcPr marT="45719" marB="45719"/>
                </a:tc>
                <a:tc>
                  <a:txBody>
                    <a:bodyPr/>
                    <a:lstStyle/>
                    <a:p>
                      <a:endParaRPr lang="en-GB" sz="1800" dirty="0"/>
                    </a:p>
                  </a:txBody>
                  <a:tcPr marT="45719" marB="45719"/>
                </a:tc>
                <a:tc>
                  <a:txBody>
                    <a:bodyPr/>
                    <a:lstStyle/>
                    <a:p>
                      <a:endParaRPr lang="en-GB" sz="1800"/>
                    </a:p>
                  </a:txBody>
                  <a:tcPr marT="45719" marB="45719"/>
                </a:tc>
                <a:tc>
                  <a:txBody>
                    <a:bodyPr/>
                    <a:lstStyle/>
                    <a:p>
                      <a:endParaRPr lang="en-GB" sz="1800"/>
                    </a:p>
                  </a:txBody>
                  <a:tcPr marT="45719" marB="45719"/>
                </a:tc>
                <a:tc>
                  <a:txBody>
                    <a:bodyPr/>
                    <a:lstStyle/>
                    <a:p>
                      <a:endParaRPr lang="en-GB" sz="1800"/>
                    </a:p>
                  </a:txBody>
                  <a:tcPr marT="45719" marB="45719"/>
                </a:tc>
                <a:extLst>
                  <a:ext uri="{0D108BD9-81ED-4DB2-BD59-A6C34878D82A}">
                    <a16:rowId xmlns:a16="http://schemas.microsoft.com/office/drawing/2014/main" val="3839696113"/>
                  </a:ext>
                </a:extLst>
              </a:tr>
              <a:tr h="368604">
                <a:tc>
                  <a:txBody>
                    <a:bodyPr/>
                    <a:lstStyle/>
                    <a:p>
                      <a:r>
                        <a:rPr lang="en-GB" sz="1800" dirty="0"/>
                        <a:t>18% WDA</a:t>
                      </a:r>
                    </a:p>
                  </a:txBody>
                  <a:tcPr marT="45719" marB="45719"/>
                </a:tc>
                <a:tc>
                  <a:txBody>
                    <a:bodyPr/>
                    <a:lstStyle/>
                    <a:p>
                      <a:r>
                        <a:rPr lang="en-GB" sz="1800" dirty="0"/>
                        <a:t>(110.7)</a:t>
                      </a:r>
                    </a:p>
                  </a:txBody>
                  <a:tcPr marT="45719" marB="45719"/>
                </a:tc>
                <a:tc>
                  <a:txBody>
                    <a:bodyPr/>
                    <a:lstStyle/>
                    <a:p>
                      <a:r>
                        <a:rPr lang="en-GB" sz="1800" dirty="0"/>
                        <a:t>21.0</a:t>
                      </a:r>
                    </a:p>
                  </a:txBody>
                  <a:tcPr marT="45719" marB="45719"/>
                </a:tc>
                <a:tc>
                  <a:txBody>
                    <a:bodyPr/>
                    <a:lstStyle/>
                    <a:p>
                      <a:endParaRPr lang="en-GB" sz="1800" dirty="0"/>
                    </a:p>
                  </a:txBody>
                  <a:tcPr marT="45719" marB="45719"/>
                </a:tc>
                <a:tc>
                  <a:txBody>
                    <a:bodyPr/>
                    <a:lstStyle/>
                    <a:p>
                      <a:r>
                        <a:rPr lang="en-GB" sz="1800" dirty="0"/>
                        <a:t>10.5</a:t>
                      </a:r>
                    </a:p>
                  </a:txBody>
                  <a:tcPr marT="45719" marB="45719"/>
                </a:tc>
                <a:tc>
                  <a:txBody>
                    <a:bodyPr/>
                    <a:lstStyle/>
                    <a:p>
                      <a:r>
                        <a:rPr lang="en-GB" sz="1800" dirty="0"/>
                        <a:t>10.5</a:t>
                      </a:r>
                    </a:p>
                  </a:txBody>
                  <a:tcPr marT="45719" marB="45719"/>
                </a:tc>
                <a:tc>
                  <a:txBody>
                    <a:bodyPr/>
                    <a:lstStyle/>
                    <a:p>
                      <a:endParaRPr lang="en-GB" sz="1800"/>
                    </a:p>
                  </a:txBody>
                  <a:tcPr marT="45719" marB="45719"/>
                </a:tc>
                <a:tc>
                  <a:txBody>
                    <a:bodyPr/>
                    <a:lstStyle/>
                    <a:p>
                      <a:endParaRPr lang="en-GB" sz="1800"/>
                    </a:p>
                  </a:txBody>
                  <a:tcPr marT="45719" marB="45719"/>
                </a:tc>
                <a:extLst>
                  <a:ext uri="{0D108BD9-81ED-4DB2-BD59-A6C34878D82A}">
                    <a16:rowId xmlns:a16="http://schemas.microsoft.com/office/drawing/2014/main" val="942248767"/>
                  </a:ext>
                </a:extLst>
              </a:tr>
              <a:tr h="368604">
                <a:tc>
                  <a:txBody>
                    <a:bodyPr/>
                    <a:lstStyle/>
                    <a:p>
                      <a:r>
                        <a:rPr lang="en-GB" sz="1800" dirty="0"/>
                        <a:t>3</a:t>
                      </a:r>
                    </a:p>
                  </a:txBody>
                  <a:tcPr marT="45719" marB="45719"/>
                </a:tc>
                <a:tc>
                  <a:txBody>
                    <a:bodyPr/>
                    <a:lstStyle/>
                    <a:p>
                      <a:r>
                        <a:rPr lang="en-GB" sz="1800" dirty="0"/>
                        <a:t>504.3</a:t>
                      </a:r>
                    </a:p>
                  </a:txBody>
                  <a:tcPr marT="45719" marB="45719"/>
                </a:tc>
                <a:tc>
                  <a:txBody>
                    <a:bodyPr/>
                    <a:lstStyle/>
                    <a:p>
                      <a:endParaRPr lang="en-GB" sz="1800" dirty="0"/>
                    </a:p>
                  </a:txBody>
                  <a:tcPr marT="45719" marB="45719"/>
                </a:tc>
                <a:tc>
                  <a:txBody>
                    <a:bodyPr/>
                    <a:lstStyle/>
                    <a:p>
                      <a:endParaRPr lang="en-GB" sz="1800"/>
                    </a:p>
                  </a:txBody>
                  <a:tcPr marT="45719" marB="45719"/>
                </a:tc>
                <a:tc>
                  <a:txBody>
                    <a:bodyPr/>
                    <a:lstStyle/>
                    <a:p>
                      <a:endParaRPr lang="en-GB" sz="1800" dirty="0"/>
                    </a:p>
                  </a:txBody>
                  <a:tcPr marT="45719" marB="45719"/>
                </a:tc>
                <a:tc>
                  <a:txBody>
                    <a:bodyPr/>
                    <a:lstStyle/>
                    <a:p>
                      <a:endParaRPr lang="en-GB" sz="1800" dirty="0"/>
                    </a:p>
                  </a:txBody>
                  <a:tcPr marT="45719" marB="45719"/>
                </a:tc>
                <a:tc>
                  <a:txBody>
                    <a:bodyPr/>
                    <a:lstStyle/>
                    <a:p>
                      <a:endParaRPr lang="en-GB" sz="1800"/>
                    </a:p>
                  </a:txBody>
                  <a:tcPr marT="45719" marB="45719"/>
                </a:tc>
                <a:tc>
                  <a:txBody>
                    <a:bodyPr/>
                    <a:lstStyle/>
                    <a:p>
                      <a:endParaRPr lang="en-GB" sz="1800"/>
                    </a:p>
                  </a:txBody>
                  <a:tcPr marT="45719" marB="45719"/>
                </a:tc>
                <a:extLst>
                  <a:ext uri="{0D108BD9-81ED-4DB2-BD59-A6C34878D82A}">
                    <a16:rowId xmlns:a16="http://schemas.microsoft.com/office/drawing/2014/main" val="2003777404"/>
                  </a:ext>
                </a:extLst>
              </a:tr>
              <a:tr h="368604">
                <a:tc>
                  <a:txBody>
                    <a:bodyPr/>
                    <a:lstStyle/>
                    <a:p>
                      <a:r>
                        <a:rPr lang="en-GB" sz="1800" dirty="0"/>
                        <a:t>18%</a:t>
                      </a:r>
                      <a:r>
                        <a:rPr lang="en-GB" sz="1800" baseline="0" dirty="0"/>
                        <a:t> WDA</a:t>
                      </a:r>
                      <a:endParaRPr lang="en-GB" sz="1800" dirty="0"/>
                    </a:p>
                  </a:txBody>
                  <a:tcPr marT="45719" marB="45719"/>
                </a:tc>
                <a:tc>
                  <a:txBody>
                    <a:bodyPr/>
                    <a:lstStyle/>
                    <a:p>
                      <a:r>
                        <a:rPr lang="en-GB" sz="1800" dirty="0"/>
                        <a:t>(90.8)</a:t>
                      </a:r>
                    </a:p>
                  </a:txBody>
                  <a:tcPr marT="45719" marB="45719"/>
                </a:tc>
                <a:tc>
                  <a:txBody>
                    <a:bodyPr/>
                    <a:lstStyle/>
                    <a:p>
                      <a:r>
                        <a:rPr lang="en-GB" sz="1800" dirty="0"/>
                        <a:t>17.25</a:t>
                      </a:r>
                    </a:p>
                  </a:txBody>
                  <a:tcPr marT="45719" marB="45719"/>
                </a:tc>
                <a:tc>
                  <a:txBody>
                    <a:bodyPr/>
                    <a:lstStyle/>
                    <a:p>
                      <a:endParaRPr lang="en-GB" sz="1800" dirty="0"/>
                    </a:p>
                  </a:txBody>
                  <a:tcPr marT="45719" marB="45719"/>
                </a:tc>
                <a:tc>
                  <a:txBody>
                    <a:bodyPr/>
                    <a:lstStyle/>
                    <a:p>
                      <a:endParaRPr lang="en-GB" sz="1800" dirty="0"/>
                    </a:p>
                  </a:txBody>
                  <a:tcPr marT="45719" marB="45719"/>
                </a:tc>
                <a:tc>
                  <a:txBody>
                    <a:bodyPr/>
                    <a:lstStyle/>
                    <a:p>
                      <a:r>
                        <a:rPr lang="en-GB" sz="1800" dirty="0"/>
                        <a:t>8.62</a:t>
                      </a:r>
                    </a:p>
                  </a:txBody>
                  <a:tcPr marT="45719" marB="45719"/>
                </a:tc>
                <a:tc>
                  <a:txBody>
                    <a:bodyPr/>
                    <a:lstStyle/>
                    <a:p>
                      <a:r>
                        <a:rPr lang="en-GB" sz="1800" dirty="0"/>
                        <a:t>8.63</a:t>
                      </a:r>
                    </a:p>
                  </a:txBody>
                  <a:tcPr marT="45719" marB="45719"/>
                </a:tc>
                <a:tc>
                  <a:txBody>
                    <a:bodyPr/>
                    <a:lstStyle/>
                    <a:p>
                      <a:endParaRPr lang="en-GB" sz="1800"/>
                    </a:p>
                  </a:txBody>
                  <a:tcPr marT="45719" marB="45719"/>
                </a:tc>
                <a:extLst>
                  <a:ext uri="{0D108BD9-81ED-4DB2-BD59-A6C34878D82A}">
                    <a16:rowId xmlns:a16="http://schemas.microsoft.com/office/drawing/2014/main" val="1599798355"/>
                  </a:ext>
                </a:extLst>
              </a:tr>
              <a:tr h="368604">
                <a:tc>
                  <a:txBody>
                    <a:bodyPr/>
                    <a:lstStyle/>
                    <a:p>
                      <a:r>
                        <a:rPr lang="en-GB" sz="1800" dirty="0"/>
                        <a:t>4</a:t>
                      </a:r>
                    </a:p>
                  </a:txBody>
                  <a:tcPr marT="45719" marB="45719"/>
                </a:tc>
                <a:tc>
                  <a:txBody>
                    <a:bodyPr/>
                    <a:lstStyle/>
                    <a:p>
                      <a:r>
                        <a:rPr lang="en-GB" sz="1800" dirty="0"/>
                        <a:t>413.5</a:t>
                      </a:r>
                    </a:p>
                  </a:txBody>
                  <a:tcPr marT="45719" marB="45719"/>
                </a:tc>
                <a:tc>
                  <a:txBody>
                    <a:bodyPr/>
                    <a:lstStyle/>
                    <a:p>
                      <a:endParaRPr lang="en-GB" sz="1800" dirty="0"/>
                    </a:p>
                  </a:txBody>
                  <a:tcPr marT="45719" marB="45719"/>
                </a:tc>
                <a:tc>
                  <a:txBody>
                    <a:bodyPr/>
                    <a:lstStyle/>
                    <a:p>
                      <a:endParaRPr lang="en-GB" sz="1800"/>
                    </a:p>
                  </a:txBody>
                  <a:tcPr marT="45719" marB="45719"/>
                </a:tc>
                <a:tc>
                  <a:txBody>
                    <a:bodyPr/>
                    <a:lstStyle/>
                    <a:p>
                      <a:endParaRPr lang="en-GB" sz="1800"/>
                    </a:p>
                  </a:txBody>
                  <a:tcPr marT="45719" marB="45719"/>
                </a:tc>
                <a:tc>
                  <a:txBody>
                    <a:bodyPr/>
                    <a:lstStyle/>
                    <a:p>
                      <a:endParaRPr lang="en-GB" sz="1800" dirty="0"/>
                    </a:p>
                  </a:txBody>
                  <a:tcPr marT="45719" marB="45719"/>
                </a:tc>
                <a:tc>
                  <a:txBody>
                    <a:bodyPr/>
                    <a:lstStyle/>
                    <a:p>
                      <a:endParaRPr lang="en-GB" sz="1800" dirty="0"/>
                    </a:p>
                  </a:txBody>
                  <a:tcPr marT="45719" marB="45719"/>
                </a:tc>
                <a:tc>
                  <a:txBody>
                    <a:bodyPr/>
                    <a:lstStyle/>
                    <a:p>
                      <a:endParaRPr lang="en-GB" sz="1800" dirty="0"/>
                    </a:p>
                  </a:txBody>
                  <a:tcPr marT="45719" marB="45719"/>
                </a:tc>
                <a:extLst>
                  <a:ext uri="{0D108BD9-81ED-4DB2-BD59-A6C34878D82A}">
                    <a16:rowId xmlns:a16="http://schemas.microsoft.com/office/drawing/2014/main" val="3191531214"/>
                  </a:ext>
                </a:extLst>
              </a:tr>
              <a:tr h="368604">
                <a:tc>
                  <a:txBody>
                    <a:bodyPr/>
                    <a:lstStyle/>
                    <a:p>
                      <a:r>
                        <a:rPr lang="en-GB" sz="1800" dirty="0"/>
                        <a:t>Proceeds</a:t>
                      </a:r>
                    </a:p>
                  </a:txBody>
                  <a:tcPr marT="45719" marB="45719"/>
                </a:tc>
                <a:tc>
                  <a:txBody>
                    <a:bodyPr/>
                    <a:lstStyle/>
                    <a:p>
                      <a:r>
                        <a:rPr lang="en-GB" sz="1800" dirty="0"/>
                        <a:t>(200)</a:t>
                      </a:r>
                    </a:p>
                  </a:txBody>
                  <a:tcPr marT="45719" marB="45719"/>
                </a:tc>
                <a:tc>
                  <a:txBody>
                    <a:bodyPr/>
                    <a:lstStyle/>
                    <a:p>
                      <a:endParaRPr lang="en-GB" sz="1800" dirty="0"/>
                    </a:p>
                  </a:txBody>
                  <a:tcPr marT="45719" marB="45719"/>
                </a:tc>
                <a:tc>
                  <a:txBody>
                    <a:bodyPr/>
                    <a:lstStyle/>
                    <a:p>
                      <a:endParaRPr lang="en-GB" sz="1800"/>
                    </a:p>
                  </a:txBody>
                  <a:tcPr marT="45719" marB="45719"/>
                </a:tc>
                <a:tc>
                  <a:txBody>
                    <a:bodyPr/>
                    <a:lstStyle/>
                    <a:p>
                      <a:endParaRPr lang="en-GB" sz="1800"/>
                    </a:p>
                  </a:txBody>
                  <a:tcPr marT="45719" marB="45719"/>
                </a:tc>
                <a:tc>
                  <a:txBody>
                    <a:bodyPr/>
                    <a:lstStyle/>
                    <a:p>
                      <a:endParaRPr lang="en-GB" sz="1800"/>
                    </a:p>
                  </a:txBody>
                  <a:tcPr marT="45719" marB="45719"/>
                </a:tc>
                <a:tc>
                  <a:txBody>
                    <a:bodyPr/>
                    <a:lstStyle/>
                    <a:p>
                      <a:endParaRPr lang="en-GB" sz="1800" dirty="0"/>
                    </a:p>
                  </a:txBody>
                  <a:tcPr marT="45719" marB="45719"/>
                </a:tc>
                <a:tc>
                  <a:txBody>
                    <a:bodyPr/>
                    <a:lstStyle/>
                    <a:p>
                      <a:endParaRPr lang="en-GB" sz="1800" dirty="0"/>
                    </a:p>
                  </a:txBody>
                  <a:tcPr marT="45719" marB="45719"/>
                </a:tc>
                <a:extLst>
                  <a:ext uri="{0D108BD9-81ED-4DB2-BD59-A6C34878D82A}">
                    <a16:rowId xmlns:a16="http://schemas.microsoft.com/office/drawing/2014/main" val="1086968856"/>
                  </a:ext>
                </a:extLst>
              </a:tr>
              <a:tr h="645058">
                <a:tc>
                  <a:txBody>
                    <a:bodyPr/>
                    <a:lstStyle/>
                    <a:p>
                      <a:r>
                        <a:rPr lang="en-GB" sz="1800" dirty="0"/>
                        <a:t>Balancing allowance</a:t>
                      </a:r>
                    </a:p>
                  </a:txBody>
                  <a:tcPr marT="45719" marB="45719"/>
                </a:tc>
                <a:tc>
                  <a:txBody>
                    <a:bodyPr/>
                    <a:lstStyle/>
                    <a:p>
                      <a:r>
                        <a:rPr lang="en-GB" sz="1800" dirty="0"/>
                        <a:t>213.5</a:t>
                      </a:r>
                    </a:p>
                  </a:txBody>
                  <a:tcPr marT="45719" marB="45719"/>
                </a:tc>
                <a:tc>
                  <a:txBody>
                    <a:bodyPr/>
                    <a:lstStyle/>
                    <a:p>
                      <a:r>
                        <a:rPr lang="en-GB" sz="1800" dirty="0"/>
                        <a:t>40.57</a:t>
                      </a:r>
                    </a:p>
                  </a:txBody>
                  <a:tcPr marT="45719" marB="45719"/>
                </a:tc>
                <a:tc>
                  <a:txBody>
                    <a:bodyPr/>
                    <a:lstStyle/>
                    <a:p>
                      <a:endParaRPr lang="en-GB" sz="1800" dirty="0"/>
                    </a:p>
                  </a:txBody>
                  <a:tcPr marT="45719" marB="45719"/>
                </a:tc>
                <a:tc>
                  <a:txBody>
                    <a:bodyPr/>
                    <a:lstStyle/>
                    <a:p>
                      <a:endParaRPr lang="en-GB" sz="1800" dirty="0"/>
                    </a:p>
                  </a:txBody>
                  <a:tcPr marT="45719" marB="45719"/>
                </a:tc>
                <a:tc>
                  <a:txBody>
                    <a:bodyPr/>
                    <a:lstStyle/>
                    <a:p>
                      <a:endParaRPr lang="en-GB" sz="1800" dirty="0"/>
                    </a:p>
                  </a:txBody>
                  <a:tcPr marT="45719" marB="45719"/>
                </a:tc>
                <a:tc>
                  <a:txBody>
                    <a:bodyPr/>
                    <a:lstStyle/>
                    <a:p>
                      <a:r>
                        <a:rPr lang="en-GB" sz="1800" dirty="0"/>
                        <a:t>20.28</a:t>
                      </a:r>
                    </a:p>
                  </a:txBody>
                  <a:tcPr marT="45719" marB="45719"/>
                </a:tc>
                <a:tc>
                  <a:txBody>
                    <a:bodyPr/>
                    <a:lstStyle/>
                    <a:p>
                      <a:r>
                        <a:rPr lang="en-GB" sz="1800" dirty="0"/>
                        <a:t>20.27</a:t>
                      </a:r>
                    </a:p>
                  </a:txBody>
                  <a:tcPr marT="45719" marB="45719"/>
                </a:tc>
                <a:extLst>
                  <a:ext uri="{0D108BD9-81ED-4DB2-BD59-A6C34878D82A}">
                    <a16:rowId xmlns:a16="http://schemas.microsoft.com/office/drawing/2014/main" val="1208731442"/>
                  </a:ext>
                </a:extLst>
              </a:tr>
              <a:tr h="645058">
                <a:tc>
                  <a:txBody>
                    <a:bodyPr/>
                    <a:lstStyle/>
                    <a:p>
                      <a:r>
                        <a:rPr lang="en-GB" sz="1800" dirty="0"/>
                        <a:t>Total (</a:t>
                      </a:r>
                      <a:r>
                        <a:rPr lang="en-GB" sz="1800" dirty="0" err="1"/>
                        <a:t>trf</a:t>
                      </a:r>
                      <a:r>
                        <a:rPr lang="en-GB" sz="1800" baseline="0" dirty="0"/>
                        <a:t> to cash flow)</a:t>
                      </a:r>
                      <a:endParaRPr lang="en-GB" sz="1800" dirty="0"/>
                    </a:p>
                  </a:txBody>
                  <a:tcPr marT="45719" marB="45719"/>
                </a:tc>
                <a:tc>
                  <a:txBody>
                    <a:bodyPr/>
                    <a:lstStyle/>
                    <a:p>
                      <a:endParaRPr lang="en-GB" sz="1800" dirty="0"/>
                    </a:p>
                  </a:txBody>
                  <a:tcPr marT="45719" marB="45719"/>
                </a:tc>
                <a:tc>
                  <a:txBody>
                    <a:bodyPr/>
                    <a:lstStyle/>
                    <a:p>
                      <a:endParaRPr lang="en-GB" sz="1800" dirty="0"/>
                    </a:p>
                  </a:txBody>
                  <a:tcPr marT="45719" marB="45719"/>
                </a:tc>
                <a:tc>
                  <a:txBody>
                    <a:bodyPr/>
                    <a:lstStyle/>
                    <a:p>
                      <a:r>
                        <a:rPr lang="en-GB" sz="1800" dirty="0"/>
                        <a:t>12.82</a:t>
                      </a:r>
                    </a:p>
                  </a:txBody>
                  <a:tcPr marT="45719" marB="45719"/>
                </a:tc>
                <a:tc>
                  <a:txBody>
                    <a:bodyPr/>
                    <a:lstStyle/>
                    <a:p>
                      <a:r>
                        <a:rPr lang="en-GB" sz="1800" dirty="0"/>
                        <a:t>23.33</a:t>
                      </a:r>
                    </a:p>
                  </a:txBody>
                  <a:tcPr marT="45719" marB="45719"/>
                </a:tc>
                <a:tc>
                  <a:txBody>
                    <a:bodyPr/>
                    <a:lstStyle/>
                    <a:p>
                      <a:r>
                        <a:rPr lang="en-GB" sz="1800" dirty="0"/>
                        <a:t>19.12</a:t>
                      </a:r>
                    </a:p>
                  </a:txBody>
                  <a:tcPr marT="45719" marB="45719"/>
                </a:tc>
                <a:tc>
                  <a:txBody>
                    <a:bodyPr/>
                    <a:lstStyle/>
                    <a:p>
                      <a:r>
                        <a:rPr lang="en-GB" sz="1800" dirty="0"/>
                        <a:t>28.91</a:t>
                      </a:r>
                    </a:p>
                    <a:p>
                      <a:endParaRPr lang="en-GB" sz="1800" dirty="0"/>
                    </a:p>
                  </a:txBody>
                  <a:tcPr marT="45719" marB="45719"/>
                </a:tc>
                <a:tc>
                  <a:txBody>
                    <a:bodyPr/>
                    <a:lstStyle/>
                    <a:p>
                      <a:r>
                        <a:rPr lang="en-GB" sz="1800" dirty="0"/>
                        <a:t>20.27</a:t>
                      </a:r>
                    </a:p>
                  </a:txBody>
                  <a:tcPr marT="45719" marB="45719"/>
                </a:tc>
                <a:extLst>
                  <a:ext uri="{0D108BD9-81ED-4DB2-BD59-A6C34878D82A}">
                    <a16:rowId xmlns:a16="http://schemas.microsoft.com/office/drawing/2014/main" val="185796484"/>
                  </a:ext>
                </a:extLst>
              </a:tr>
            </a:tbl>
          </a:graphicData>
        </a:graphic>
      </p:graphicFrame>
    </p:spTree>
    <p:extLst>
      <p:ext uri="{BB962C8B-B14F-4D97-AF65-F5344CB8AC3E}">
        <p14:creationId xmlns:p14="http://schemas.microsoft.com/office/powerpoint/2010/main" val="26279915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981200" y="620714"/>
            <a:ext cx="8229600" cy="796925"/>
          </a:xfrm>
        </p:spPr>
        <p:txBody>
          <a:bodyPr/>
          <a:lstStyle/>
          <a:p>
            <a:r>
              <a:rPr lang="en-GB" altLang="en-US"/>
              <a:t>Now transfer to the DCF</a:t>
            </a:r>
          </a:p>
        </p:txBody>
      </p:sp>
      <p:graphicFrame>
        <p:nvGraphicFramePr>
          <p:cNvPr id="4" name="Content Placeholder 3"/>
          <p:cNvGraphicFramePr>
            <a:graphicFrameLocks noGrp="1"/>
          </p:cNvGraphicFramePr>
          <p:nvPr>
            <p:ph idx="1"/>
          </p:nvPr>
        </p:nvGraphicFramePr>
        <p:xfrm>
          <a:off x="2279650" y="1417639"/>
          <a:ext cx="7200900" cy="4695826"/>
        </p:xfrm>
        <a:graphic>
          <a:graphicData uri="http://schemas.openxmlformats.org/drawingml/2006/table">
            <a:tbl>
              <a:tblPr firstRow="1" bandRow="1">
                <a:tableStyleId>{5C22544A-7EE6-4342-B048-85BDC9FD1C3A}</a:tableStyleId>
              </a:tblPr>
              <a:tblGrid>
                <a:gridCol w="1656206">
                  <a:extLst>
                    <a:ext uri="{9D8B030D-6E8A-4147-A177-3AD203B41FA5}">
                      <a16:colId xmlns:a16="http://schemas.microsoft.com/office/drawing/2014/main" val="3234844253"/>
                    </a:ext>
                  </a:extLst>
                </a:gridCol>
                <a:gridCol w="792099">
                  <a:extLst>
                    <a:ext uri="{9D8B030D-6E8A-4147-A177-3AD203B41FA5}">
                      <a16:colId xmlns:a16="http://schemas.microsoft.com/office/drawing/2014/main" val="1465665769"/>
                    </a:ext>
                  </a:extLst>
                </a:gridCol>
                <a:gridCol w="936117">
                  <a:extLst>
                    <a:ext uri="{9D8B030D-6E8A-4147-A177-3AD203B41FA5}">
                      <a16:colId xmlns:a16="http://schemas.microsoft.com/office/drawing/2014/main" val="3698168133"/>
                    </a:ext>
                  </a:extLst>
                </a:gridCol>
                <a:gridCol w="864108">
                  <a:extLst>
                    <a:ext uri="{9D8B030D-6E8A-4147-A177-3AD203B41FA5}">
                      <a16:colId xmlns:a16="http://schemas.microsoft.com/office/drawing/2014/main" val="3144996806"/>
                    </a:ext>
                  </a:extLst>
                </a:gridCol>
                <a:gridCol w="1080134">
                  <a:extLst>
                    <a:ext uri="{9D8B030D-6E8A-4147-A177-3AD203B41FA5}">
                      <a16:colId xmlns:a16="http://schemas.microsoft.com/office/drawing/2014/main" val="2132351725"/>
                    </a:ext>
                  </a:extLst>
                </a:gridCol>
                <a:gridCol w="864108">
                  <a:extLst>
                    <a:ext uri="{9D8B030D-6E8A-4147-A177-3AD203B41FA5}">
                      <a16:colId xmlns:a16="http://schemas.microsoft.com/office/drawing/2014/main" val="2848335526"/>
                    </a:ext>
                  </a:extLst>
                </a:gridCol>
                <a:gridCol w="1008128">
                  <a:extLst>
                    <a:ext uri="{9D8B030D-6E8A-4147-A177-3AD203B41FA5}">
                      <a16:colId xmlns:a16="http://schemas.microsoft.com/office/drawing/2014/main" val="1155905583"/>
                    </a:ext>
                  </a:extLst>
                </a:gridCol>
              </a:tblGrid>
              <a:tr h="304800">
                <a:tc>
                  <a:txBody>
                    <a:bodyPr/>
                    <a:lstStyle/>
                    <a:p>
                      <a:r>
                        <a:rPr lang="en-GB" sz="1400" dirty="0"/>
                        <a:t>Time</a:t>
                      </a:r>
                    </a:p>
                  </a:txBody>
                  <a:tcPr marL="91441" marR="91441"/>
                </a:tc>
                <a:tc>
                  <a:txBody>
                    <a:bodyPr/>
                    <a:lstStyle/>
                    <a:p>
                      <a:r>
                        <a:rPr lang="en-GB" sz="1400" dirty="0"/>
                        <a:t>0</a:t>
                      </a:r>
                    </a:p>
                  </a:txBody>
                  <a:tcPr marL="91441" marR="91441"/>
                </a:tc>
                <a:tc>
                  <a:txBody>
                    <a:bodyPr/>
                    <a:lstStyle/>
                    <a:p>
                      <a:r>
                        <a:rPr lang="en-GB" sz="1400" dirty="0"/>
                        <a:t>1</a:t>
                      </a:r>
                    </a:p>
                  </a:txBody>
                  <a:tcPr marL="91441" marR="91441"/>
                </a:tc>
                <a:tc>
                  <a:txBody>
                    <a:bodyPr/>
                    <a:lstStyle/>
                    <a:p>
                      <a:r>
                        <a:rPr lang="en-GB" sz="1400" dirty="0"/>
                        <a:t>2</a:t>
                      </a:r>
                    </a:p>
                  </a:txBody>
                  <a:tcPr marL="91441" marR="91441"/>
                </a:tc>
                <a:tc>
                  <a:txBody>
                    <a:bodyPr/>
                    <a:lstStyle/>
                    <a:p>
                      <a:r>
                        <a:rPr lang="en-GB" sz="1400" dirty="0"/>
                        <a:t>3</a:t>
                      </a:r>
                    </a:p>
                  </a:txBody>
                  <a:tcPr marL="91441" marR="91441"/>
                </a:tc>
                <a:tc>
                  <a:txBody>
                    <a:bodyPr/>
                    <a:lstStyle/>
                    <a:p>
                      <a:r>
                        <a:rPr lang="en-GB" sz="1400" dirty="0"/>
                        <a:t>4</a:t>
                      </a:r>
                    </a:p>
                  </a:txBody>
                  <a:tcPr marL="91441" marR="91441"/>
                </a:tc>
                <a:tc>
                  <a:txBody>
                    <a:bodyPr/>
                    <a:lstStyle/>
                    <a:p>
                      <a:r>
                        <a:rPr lang="en-GB" sz="1400" dirty="0"/>
                        <a:t>5</a:t>
                      </a:r>
                    </a:p>
                  </a:txBody>
                  <a:tcPr marL="91441" marR="91441"/>
                </a:tc>
                <a:extLst>
                  <a:ext uri="{0D108BD9-81ED-4DB2-BD59-A6C34878D82A}">
                    <a16:rowId xmlns:a16="http://schemas.microsoft.com/office/drawing/2014/main" val="2333040189"/>
                  </a:ext>
                </a:extLst>
              </a:tr>
              <a:tr h="474453">
                <a:tc>
                  <a:txBody>
                    <a:bodyPr/>
                    <a:lstStyle/>
                    <a:p>
                      <a:r>
                        <a:rPr lang="en-GB" sz="1400" dirty="0"/>
                        <a:t>Sales receipts</a:t>
                      </a:r>
                    </a:p>
                  </a:txBody>
                  <a:tcPr marL="91441" marR="91441"/>
                </a:tc>
                <a:tc>
                  <a:txBody>
                    <a:bodyPr/>
                    <a:lstStyle/>
                    <a:p>
                      <a:endParaRPr lang="en-GB" sz="1400" dirty="0"/>
                    </a:p>
                  </a:txBody>
                  <a:tcPr marL="91441" marR="91441"/>
                </a:tc>
                <a:tc>
                  <a:txBody>
                    <a:bodyPr/>
                    <a:lstStyle/>
                    <a:p>
                      <a:r>
                        <a:rPr lang="en-GB" sz="1400" dirty="0"/>
                        <a:t>1000</a:t>
                      </a:r>
                    </a:p>
                  </a:txBody>
                  <a:tcPr marL="91441" marR="91441"/>
                </a:tc>
                <a:tc>
                  <a:txBody>
                    <a:bodyPr/>
                    <a:lstStyle/>
                    <a:p>
                      <a:r>
                        <a:rPr lang="en-GB" sz="1400" dirty="0"/>
                        <a:t>1750</a:t>
                      </a:r>
                    </a:p>
                  </a:txBody>
                  <a:tcPr marL="91441" marR="91441"/>
                </a:tc>
                <a:tc>
                  <a:txBody>
                    <a:bodyPr/>
                    <a:lstStyle/>
                    <a:p>
                      <a:r>
                        <a:rPr lang="en-GB" sz="1400" dirty="0"/>
                        <a:t>2500</a:t>
                      </a:r>
                    </a:p>
                  </a:txBody>
                  <a:tcPr marL="91441" marR="91441"/>
                </a:tc>
                <a:tc>
                  <a:txBody>
                    <a:bodyPr/>
                    <a:lstStyle/>
                    <a:p>
                      <a:r>
                        <a:rPr lang="en-GB" sz="1400" dirty="0"/>
                        <a:t>3200</a:t>
                      </a:r>
                    </a:p>
                  </a:txBody>
                  <a:tcPr marL="91441" marR="91441"/>
                </a:tc>
                <a:tc>
                  <a:txBody>
                    <a:bodyPr/>
                    <a:lstStyle/>
                    <a:p>
                      <a:endParaRPr lang="en-GB" sz="1400" dirty="0"/>
                    </a:p>
                  </a:txBody>
                  <a:tcPr marL="91441" marR="91441"/>
                </a:tc>
                <a:extLst>
                  <a:ext uri="{0D108BD9-81ED-4DB2-BD59-A6C34878D82A}">
                    <a16:rowId xmlns:a16="http://schemas.microsoft.com/office/drawing/2014/main" val="929097266"/>
                  </a:ext>
                </a:extLst>
              </a:tr>
              <a:tr h="429585">
                <a:tc>
                  <a:txBody>
                    <a:bodyPr/>
                    <a:lstStyle/>
                    <a:p>
                      <a:r>
                        <a:rPr lang="en-GB" sz="1400" dirty="0"/>
                        <a:t>Direct costs</a:t>
                      </a:r>
                    </a:p>
                  </a:txBody>
                  <a:tcPr marL="91441" marR="91441"/>
                </a:tc>
                <a:tc>
                  <a:txBody>
                    <a:bodyPr/>
                    <a:lstStyle/>
                    <a:p>
                      <a:endParaRPr lang="en-GB" sz="1400"/>
                    </a:p>
                  </a:txBody>
                  <a:tcPr marL="91441" marR="91441"/>
                </a:tc>
                <a:tc>
                  <a:txBody>
                    <a:bodyPr/>
                    <a:lstStyle/>
                    <a:p>
                      <a:r>
                        <a:rPr lang="en-GB" sz="1400" dirty="0"/>
                        <a:t>(800)</a:t>
                      </a:r>
                    </a:p>
                  </a:txBody>
                  <a:tcPr marL="91441" marR="91441"/>
                </a:tc>
                <a:tc>
                  <a:txBody>
                    <a:bodyPr/>
                    <a:lstStyle/>
                    <a:p>
                      <a:r>
                        <a:rPr lang="en-GB" sz="1400" dirty="0"/>
                        <a:t>(1100)</a:t>
                      </a:r>
                    </a:p>
                  </a:txBody>
                  <a:tcPr marL="91441" marR="91441"/>
                </a:tc>
                <a:tc>
                  <a:txBody>
                    <a:bodyPr/>
                    <a:lstStyle/>
                    <a:p>
                      <a:r>
                        <a:rPr lang="en-GB" sz="1400" dirty="0"/>
                        <a:t>(1500)</a:t>
                      </a:r>
                    </a:p>
                  </a:txBody>
                  <a:tcPr marL="91441" marR="91441"/>
                </a:tc>
                <a:tc>
                  <a:txBody>
                    <a:bodyPr/>
                    <a:lstStyle/>
                    <a:p>
                      <a:r>
                        <a:rPr lang="en-GB" sz="1400" dirty="0"/>
                        <a:t>(1600)</a:t>
                      </a:r>
                    </a:p>
                  </a:txBody>
                  <a:tcPr marL="91441" marR="91441"/>
                </a:tc>
                <a:tc>
                  <a:txBody>
                    <a:bodyPr/>
                    <a:lstStyle/>
                    <a:p>
                      <a:endParaRPr lang="en-GB" sz="1400" dirty="0"/>
                    </a:p>
                  </a:txBody>
                  <a:tcPr marL="91441" marR="91441"/>
                </a:tc>
                <a:extLst>
                  <a:ext uri="{0D108BD9-81ED-4DB2-BD59-A6C34878D82A}">
                    <a16:rowId xmlns:a16="http://schemas.microsoft.com/office/drawing/2014/main" val="1548624812"/>
                  </a:ext>
                </a:extLst>
              </a:tr>
              <a:tr h="304800">
                <a:tc>
                  <a:txBody>
                    <a:bodyPr/>
                    <a:lstStyle/>
                    <a:p>
                      <a:r>
                        <a:rPr lang="en-GB" sz="1400" dirty="0"/>
                        <a:t>Marketing</a:t>
                      </a:r>
                    </a:p>
                  </a:txBody>
                  <a:tcPr marL="91441" marR="91441"/>
                </a:tc>
                <a:tc>
                  <a:txBody>
                    <a:bodyPr/>
                    <a:lstStyle/>
                    <a:p>
                      <a:endParaRPr lang="en-GB" sz="1400" dirty="0"/>
                    </a:p>
                  </a:txBody>
                  <a:tcPr marL="91441" marR="91441"/>
                </a:tc>
                <a:tc>
                  <a:txBody>
                    <a:bodyPr/>
                    <a:lstStyle/>
                    <a:p>
                      <a:r>
                        <a:rPr lang="en-GB" sz="1400" dirty="0"/>
                        <a:t>(170)</a:t>
                      </a:r>
                    </a:p>
                  </a:txBody>
                  <a:tcPr marL="91441" marR="91441"/>
                </a:tc>
                <a:tc>
                  <a:txBody>
                    <a:bodyPr/>
                    <a:lstStyle/>
                    <a:p>
                      <a:r>
                        <a:rPr lang="en-GB" sz="1400" dirty="0"/>
                        <a:t>(250)</a:t>
                      </a:r>
                    </a:p>
                  </a:txBody>
                  <a:tcPr marL="91441" marR="91441"/>
                </a:tc>
                <a:tc>
                  <a:txBody>
                    <a:bodyPr/>
                    <a:lstStyle/>
                    <a:p>
                      <a:r>
                        <a:rPr lang="en-GB" sz="1400" dirty="0"/>
                        <a:t>(200)</a:t>
                      </a:r>
                    </a:p>
                  </a:txBody>
                  <a:tcPr marL="91441" marR="91441"/>
                </a:tc>
                <a:tc>
                  <a:txBody>
                    <a:bodyPr/>
                    <a:lstStyle/>
                    <a:p>
                      <a:r>
                        <a:rPr lang="en-GB" sz="1400" dirty="0"/>
                        <a:t>(200)</a:t>
                      </a:r>
                    </a:p>
                  </a:txBody>
                  <a:tcPr marL="91441" marR="91441"/>
                </a:tc>
                <a:tc>
                  <a:txBody>
                    <a:bodyPr/>
                    <a:lstStyle/>
                    <a:p>
                      <a:endParaRPr lang="en-GB" sz="1400"/>
                    </a:p>
                  </a:txBody>
                  <a:tcPr marL="91441" marR="91441"/>
                </a:tc>
                <a:extLst>
                  <a:ext uri="{0D108BD9-81ED-4DB2-BD59-A6C34878D82A}">
                    <a16:rowId xmlns:a16="http://schemas.microsoft.com/office/drawing/2014/main" val="267577510"/>
                  </a:ext>
                </a:extLst>
              </a:tr>
              <a:tr h="429585">
                <a:tc>
                  <a:txBody>
                    <a:bodyPr/>
                    <a:lstStyle/>
                    <a:p>
                      <a:r>
                        <a:rPr lang="en-GB" sz="1400" dirty="0"/>
                        <a:t>Overheads</a:t>
                      </a:r>
                    </a:p>
                  </a:txBody>
                  <a:tcPr marL="91441" marR="91441"/>
                </a:tc>
                <a:tc>
                  <a:txBody>
                    <a:bodyPr/>
                    <a:lstStyle/>
                    <a:p>
                      <a:endParaRPr lang="en-GB" sz="1400"/>
                    </a:p>
                  </a:txBody>
                  <a:tcPr marL="91441" marR="91441"/>
                </a:tc>
                <a:tc>
                  <a:txBody>
                    <a:bodyPr/>
                    <a:lstStyle/>
                    <a:p>
                      <a:r>
                        <a:rPr lang="en-GB" sz="1400" dirty="0"/>
                        <a:t>(60)</a:t>
                      </a:r>
                    </a:p>
                  </a:txBody>
                  <a:tcPr marL="91441" marR="91441"/>
                </a:tc>
                <a:tc>
                  <a:txBody>
                    <a:bodyPr/>
                    <a:lstStyle/>
                    <a:p>
                      <a:r>
                        <a:rPr lang="en-GB" sz="1400" dirty="0"/>
                        <a:t>(60)</a:t>
                      </a:r>
                    </a:p>
                  </a:txBody>
                  <a:tcPr marL="91441" marR="91441"/>
                </a:tc>
                <a:tc>
                  <a:txBody>
                    <a:bodyPr/>
                    <a:lstStyle/>
                    <a:p>
                      <a:r>
                        <a:rPr lang="en-GB" sz="1400" dirty="0"/>
                        <a:t>(60)</a:t>
                      </a:r>
                    </a:p>
                  </a:txBody>
                  <a:tcPr marL="91441" marR="91441"/>
                </a:tc>
                <a:tc>
                  <a:txBody>
                    <a:bodyPr/>
                    <a:lstStyle/>
                    <a:p>
                      <a:r>
                        <a:rPr lang="en-GB" sz="1400" dirty="0"/>
                        <a:t>(60)</a:t>
                      </a:r>
                    </a:p>
                  </a:txBody>
                  <a:tcPr marL="91441" marR="91441"/>
                </a:tc>
                <a:tc>
                  <a:txBody>
                    <a:bodyPr/>
                    <a:lstStyle/>
                    <a:p>
                      <a:endParaRPr lang="en-GB" sz="1400"/>
                    </a:p>
                  </a:txBody>
                  <a:tcPr marL="91441" marR="91441"/>
                </a:tc>
                <a:extLst>
                  <a:ext uri="{0D108BD9-81ED-4DB2-BD59-A6C34878D82A}">
                    <a16:rowId xmlns:a16="http://schemas.microsoft.com/office/drawing/2014/main" val="3432255313"/>
                  </a:ext>
                </a:extLst>
              </a:tr>
              <a:tr h="518160">
                <a:tc>
                  <a:txBody>
                    <a:bodyPr/>
                    <a:lstStyle/>
                    <a:p>
                      <a:r>
                        <a:rPr lang="en-GB" sz="1400" dirty="0"/>
                        <a:t>Operating cash flows</a:t>
                      </a:r>
                    </a:p>
                  </a:txBody>
                  <a:tcPr marL="91441" marR="91441"/>
                </a:tc>
                <a:tc>
                  <a:txBody>
                    <a:bodyPr/>
                    <a:lstStyle/>
                    <a:p>
                      <a:endParaRPr lang="en-GB" sz="1400"/>
                    </a:p>
                  </a:txBody>
                  <a:tcPr marL="91441" marR="91441"/>
                </a:tc>
                <a:tc>
                  <a:txBody>
                    <a:bodyPr/>
                    <a:lstStyle/>
                    <a:p>
                      <a:r>
                        <a:rPr lang="en-GB" sz="1400" dirty="0"/>
                        <a:t>(30)</a:t>
                      </a:r>
                    </a:p>
                  </a:txBody>
                  <a:tcPr marL="91441" marR="91441"/>
                </a:tc>
                <a:tc>
                  <a:txBody>
                    <a:bodyPr/>
                    <a:lstStyle/>
                    <a:p>
                      <a:r>
                        <a:rPr lang="en-GB" sz="1400" dirty="0"/>
                        <a:t>340</a:t>
                      </a:r>
                    </a:p>
                  </a:txBody>
                  <a:tcPr marL="91441" marR="91441"/>
                </a:tc>
                <a:tc>
                  <a:txBody>
                    <a:bodyPr/>
                    <a:lstStyle/>
                    <a:p>
                      <a:r>
                        <a:rPr lang="en-GB" sz="1400" dirty="0"/>
                        <a:t>740</a:t>
                      </a:r>
                    </a:p>
                  </a:txBody>
                  <a:tcPr marL="91441" marR="91441"/>
                </a:tc>
                <a:tc>
                  <a:txBody>
                    <a:bodyPr/>
                    <a:lstStyle/>
                    <a:p>
                      <a:r>
                        <a:rPr lang="en-GB" sz="1400" dirty="0"/>
                        <a:t>1340</a:t>
                      </a:r>
                    </a:p>
                  </a:txBody>
                  <a:tcPr marL="91441" marR="91441"/>
                </a:tc>
                <a:tc>
                  <a:txBody>
                    <a:bodyPr/>
                    <a:lstStyle/>
                    <a:p>
                      <a:endParaRPr lang="en-GB" sz="1400" dirty="0"/>
                    </a:p>
                  </a:txBody>
                  <a:tcPr marL="91441" marR="91441"/>
                </a:tc>
                <a:extLst>
                  <a:ext uri="{0D108BD9-81ED-4DB2-BD59-A6C34878D82A}">
                    <a16:rowId xmlns:a16="http://schemas.microsoft.com/office/drawing/2014/main" val="290653411"/>
                  </a:ext>
                </a:extLst>
              </a:tr>
              <a:tr h="518156">
                <a:tc>
                  <a:txBody>
                    <a:bodyPr/>
                    <a:lstStyle/>
                    <a:p>
                      <a:r>
                        <a:rPr lang="en-GB" sz="1400" dirty="0"/>
                        <a:t>Tax on profits</a:t>
                      </a:r>
                    </a:p>
                  </a:txBody>
                  <a:tcPr marL="91441" marR="91441"/>
                </a:tc>
                <a:tc>
                  <a:txBody>
                    <a:bodyPr/>
                    <a:lstStyle/>
                    <a:p>
                      <a:endParaRPr lang="en-GB" sz="1400" dirty="0"/>
                    </a:p>
                  </a:txBody>
                  <a:tcPr marL="91441" marR="91441"/>
                </a:tc>
                <a:tc>
                  <a:txBody>
                    <a:bodyPr/>
                    <a:lstStyle/>
                    <a:p>
                      <a:r>
                        <a:rPr lang="en-GB" sz="1400" dirty="0">
                          <a:solidFill>
                            <a:schemeClr val="tx1"/>
                          </a:solidFill>
                        </a:rPr>
                        <a:t>2.85</a:t>
                      </a:r>
                    </a:p>
                  </a:txBody>
                  <a:tcPr marL="91442" marR="91442" marT="45730" marB="45730"/>
                </a:tc>
                <a:tc>
                  <a:txBody>
                    <a:bodyPr/>
                    <a:lstStyle/>
                    <a:p>
                      <a:r>
                        <a:rPr lang="en-GB" sz="1400" dirty="0">
                          <a:solidFill>
                            <a:schemeClr val="tx1"/>
                          </a:solidFill>
                        </a:rPr>
                        <a:t>(29.45)</a:t>
                      </a:r>
                    </a:p>
                  </a:txBody>
                  <a:tcPr marL="91442" marR="91442" marT="45730" marB="45730"/>
                </a:tc>
                <a:tc>
                  <a:txBody>
                    <a:bodyPr/>
                    <a:lstStyle/>
                    <a:p>
                      <a:r>
                        <a:rPr lang="en-GB" sz="1400" dirty="0">
                          <a:solidFill>
                            <a:schemeClr val="tx1"/>
                          </a:solidFill>
                        </a:rPr>
                        <a:t>(102.6)</a:t>
                      </a:r>
                    </a:p>
                  </a:txBody>
                  <a:tcPr marL="91442" marR="91442" marT="45730" marB="45730"/>
                </a:tc>
                <a:tc>
                  <a:txBody>
                    <a:bodyPr/>
                    <a:lstStyle/>
                    <a:p>
                      <a:r>
                        <a:rPr lang="en-GB" sz="1400" dirty="0">
                          <a:solidFill>
                            <a:schemeClr val="tx1"/>
                          </a:solidFill>
                        </a:rPr>
                        <a:t>(197.6)</a:t>
                      </a:r>
                    </a:p>
                  </a:txBody>
                  <a:tcPr marL="91442" marR="91442" marT="45730" marB="45730"/>
                </a:tc>
                <a:tc>
                  <a:txBody>
                    <a:bodyPr/>
                    <a:lstStyle/>
                    <a:p>
                      <a:r>
                        <a:rPr lang="en-GB" sz="1400" dirty="0">
                          <a:solidFill>
                            <a:schemeClr val="tx1"/>
                          </a:solidFill>
                        </a:rPr>
                        <a:t>(127.3)</a:t>
                      </a:r>
                    </a:p>
                  </a:txBody>
                  <a:tcPr marL="91442" marR="91442" marT="45730" marB="45730"/>
                </a:tc>
                <a:extLst>
                  <a:ext uri="{0D108BD9-81ED-4DB2-BD59-A6C34878D82A}">
                    <a16:rowId xmlns:a16="http://schemas.microsoft.com/office/drawing/2014/main" val="1431944870"/>
                  </a:ext>
                </a:extLst>
              </a:tr>
              <a:tr h="304800">
                <a:tc>
                  <a:txBody>
                    <a:bodyPr/>
                    <a:lstStyle/>
                    <a:p>
                      <a:r>
                        <a:rPr lang="en-GB" sz="1400" dirty="0"/>
                        <a:t>Cap ex</a:t>
                      </a:r>
                    </a:p>
                  </a:txBody>
                  <a:tcPr marL="91441" marR="91441"/>
                </a:tc>
                <a:tc>
                  <a:txBody>
                    <a:bodyPr/>
                    <a:lstStyle/>
                    <a:p>
                      <a:r>
                        <a:rPr lang="en-GB" sz="1400" dirty="0"/>
                        <a:t>(3880)</a:t>
                      </a:r>
                    </a:p>
                  </a:txBody>
                  <a:tcPr marL="91441" marR="91441"/>
                </a:tc>
                <a:tc>
                  <a:txBody>
                    <a:bodyPr/>
                    <a:lstStyle/>
                    <a:p>
                      <a:endParaRPr lang="en-GB" sz="1400" dirty="0"/>
                    </a:p>
                  </a:txBody>
                  <a:tcPr marL="91441" marR="91441"/>
                </a:tc>
                <a:tc>
                  <a:txBody>
                    <a:bodyPr/>
                    <a:lstStyle/>
                    <a:p>
                      <a:endParaRPr lang="en-GB" sz="1400" dirty="0"/>
                    </a:p>
                  </a:txBody>
                  <a:tcPr marL="91441" marR="91441"/>
                </a:tc>
                <a:tc>
                  <a:txBody>
                    <a:bodyPr/>
                    <a:lstStyle/>
                    <a:p>
                      <a:endParaRPr lang="en-GB" sz="1400" dirty="0"/>
                    </a:p>
                  </a:txBody>
                  <a:tcPr marL="91441" marR="91441"/>
                </a:tc>
                <a:tc>
                  <a:txBody>
                    <a:bodyPr/>
                    <a:lstStyle/>
                    <a:p>
                      <a:endParaRPr lang="en-GB" sz="1400" dirty="0"/>
                    </a:p>
                  </a:txBody>
                  <a:tcPr marL="91441" marR="91441"/>
                </a:tc>
                <a:tc>
                  <a:txBody>
                    <a:bodyPr/>
                    <a:lstStyle/>
                    <a:p>
                      <a:endParaRPr lang="en-GB" sz="1400" dirty="0"/>
                    </a:p>
                  </a:txBody>
                  <a:tcPr marL="91441" marR="91441"/>
                </a:tc>
                <a:extLst>
                  <a:ext uri="{0D108BD9-81ED-4DB2-BD59-A6C34878D82A}">
                    <a16:rowId xmlns:a16="http://schemas.microsoft.com/office/drawing/2014/main" val="785132839"/>
                  </a:ext>
                </a:extLst>
              </a:tr>
              <a:tr h="429585">
                <a:tc>
                  <a:txBody>
                    <a:bodyPr/>
                    <a:lstStyle/>
                    <a:p>
                      <a:r>
                        <a:rPr lang="en-GB" sz="1400" dirty="0"/>
                        <a:t>Resale value</a:t>
                      </a:r>
                    </a:p>
                  </a:txBody>
                  <a:tcPr marL="91441" marR="91441"/>
                </a:tc>
                <a:tc>
                  <a:txBody>
                    <a:bodyPr/>
                    <a:lstStyle/>
                    <a:p>
                      <a:endParaRPr lang="en-GB" sz="1400" dirty="0"/>
                    </a:p>
                  </a:txBody>
                  <a:tcPr marL="91441" marR="91441"/>
                </a:tc>
                <a:tc>
                  <a:txBody>
                    <a:bodyPr/>
                    <a:lstStyle/>
                    <a:p>
                      <a:endParaRPr lang="en-GB" sz="1400" dirty="0"/>
                    </a:p>
                  </a:txBody>
                  <a:tcPr marL="91441" marR="91441"/>
                </a:tc>
                <a:tc>
                  <a:txBody>
                    <a:bodyPr/>
                    <a:lstStyle/>
                    <a:p>
                      <a:endParaRPr lang="en-GB" sz="1400" dirty="0"/>
                    </a:p>
                  </a:txBody>
                  <a:tcPr marL="91441" marR="91441"/>
                </a:tc>
                <a:tc>
                  <a:txBody>
                    <a:bodyPr/>
                    <a:lstStyle/>
                    <a:p>
                      <a:endParaRPr lang="en-GB" sz="1400" dirty="0"/>
                    </a:p>
                  </a:txBody>
                  <a:tcPr marL="91441" marR="91441"/>
                </a:tc>
                <a:tc>
                  <a:txBody>
                    <a:bodyPr/>
                    <a:lstStyle/>
                    <a:p>
                      <a:r>
                        <a:rPr lang="en-GB" sz="1400" dirty="0"/>
                        <a:t>4500</a:t>
                      </a:r>
                    </a:p>
                  </a:txBody>
                  <a:tcPr marL="91441" marR="91441"/>
                </a:tc>
                <a:tc>
                  <a:txBody>
                    <a:bodyPr/>
                    <a:lstStyle/>
                    <a:p>
                      <a:endParaRPr lang="en-GB" sz="1400" dirty="0"/>
                    </a:p>
                  </a:txBody>
                  <a:tcPr marL="91441" marR="91441"/>
                </a:tc>
                <a:extLst>
                  <a:ext uri="{0D108BD9-81ED-4DB2-BD59-A6C34878D82A}">
                    <a16:rowId xmlns:a16="http://schemas.microsoft.com/office/drawing/2014/main" val="2617566526"/>
                  </a:ext>
                </a:extLst>
              </a:tr>
              <a:tr h="981902">
                <a:tc>
                  <a:txBody>
                    <a:bodyPr/>
                    <a:lstStyle/>
                    <a:p>
                      <a:r>
                        <a:rPr lang="en-GB" sz="1400" dirty="0"/>
                        <a:t>Tax</a:t>
                      </a:r>
                      <a:r>
                        <a:rPr lang="en-GB" sz="1400" baseline="0" dirty="0"/>
                        <a:t> benefit of capital allowances</a:t>
                      </a:r>
                      <a:endParaRPr lang="en-GB" sz="1400" dirty="0"/>
                    </a:p>
                  </a:txBody>
                  <a:tcPr marL="91441" marR="91441"/>
                </a:tc>
                <a:tc>
                  <a:txBody>
                    <a:bodyPr/>
                    <a:lstStyle/>
                    <a:p>
                      <a:endParaRPr lang="en-GB" sz="1400" dirty="0"/>
                    </a:p>
                  </a:txBody>
                  <a:tcPr marL="91441" marR="91441"/>
                </a:tc>
                <a:tc>
                  <a:txBody>
                    <a:bodyPr/>
                    <a:lstStyle/>
                    <a:p>
                      <a:r>
                        <a:rPr lang="en-GB" sz="1800" dirty="0">
                          <a:solidFill>
                            <a:srgbClr val="FF0000"/>
                          </a:solidFill>
                        </a:rPr>
                        <a:t>12.82</a:t>
                      </a:r>
                    </a:p>
                  </a:txBody>
                  <a:tcPr marL="91442" marR="91442" marT="45719" marB="45719"/>
                </a:tc>
                <a:tc>
                  <a:txBody>
                    <a:bodyPr/>
                    <a:lstStyle/>
                    <a:p>
                      <a:r>
                        <a:rPr lang="en-GB" sz="1800" dirty="0">
                          <a:solidFill>
                            <a:srgbClr val="FF0000"/>
                          </a:solidFill>
                        </a:rPr>
                        <a:t>23.33</a:t>
                      </a:r>
                    </a:p>
                  </a:txBody>
                  <a:tcPr marL="91442" marR="91442" marT="45719" marB="45719"/>
                </a:tc>
                <a:tc>
                  <a:txBody>
                    <a:bodyPr/>
                    <a:lstStyle/>
                    <a:p>
                      <a:r>
                        <a:rPr lang="en-GB" sz="1800" dirty="0">
                          <a:solidFill>
                            <a:srgbClr val="FF0000"/>
                          </a:solidFill>
                        </a:rPr>
                        <a:t>19.12</a:t>
                      </a:r>
                    </a:p>
                  </a:txBody>
                  <a:tcPr marL="91442" marR="91442" marT="45719" marB="45719"/>
                </a:tc>
                <a:tc>
                  <a:txBody>
                    <a:bodyPr/>
                    <a:lstStyle/>
                    <a:p>
                      <a:r>
                        <a:rPr lang="en-GB" sz="1800" dirty="0">
                          <a:solidFill>
                            <a:srgbClr val="FF0000"/>
                          </a:solidFill>
                        </a:rPr>
                        <a:t>28.91</a:t>
                      </a:r>
                    </a:p>
                  </a:txBody>
                  <a:tcPr marL="91442" marR="91442" marT="45719" marB="45719"/>
                </a:tc>
                <a:tc>
                  <a:txBody>
                    <a:bodyPr/>
                    <a:lstStyle/>
                    <a:p>
                      <a:r>
                        <a:rPr lang="en-GB" sz="1800" dirty="0">
                          <a:solidFill>
                            <a:srgbClr val="FF0000"/>
                          </a:solidFill>
                        </a:rPr>
                        <a:t>20.27</a:t>
                      </a:r>
                    </a:p>
                  </a:txBody>
                  <a:tcPr marL="91442" marR="91442" marT="45719" marB="45719"/>
                </a:tc>
                <a:extLst>
                  <a:ext uri="{0D108BD9-81ED-4DB2-BD59-A6C34878D82A}">
                    <a16:rowId xmlns:a16="http://schemas.microsoft.com/office/drawing/2014/main" val="2676099451"/>
                  </a:ext>
                </a:extLst>
              </a:tr>
            </a:tbl>
          </a:graphicData>
        </a:graphic>
      </p:graphicFrame>
    </p:spTree>
    <p:extLst>
      <p:ext uri="{BB962C8B-B14F-4D97-AF65-F5344CB8AC3E}">
        <p14:creationId xmlns:p14="http://schemas.microsoft.com/office/powerpoint/2010/main" val="15489334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81200" y="476250"/>
            <a:ext cx="8229600" cy="941388"/>
          </a:xfrm>
        </p:spPr>
        <p:txBody>
          <a:bodyPr/>
          <a:lstStyle/>
          <a:p>
            <a:r>
              <a:rPr lang="en-GB" altLang="en-US"/>
              <a:t>Working capital in NPVs</a:t>
            </a:r>
          </a:p>
        </p:txBody>
      </p:sp>
      <p:sp>
        <p:nvSpPr>
          <p:cNvPr id="33795" name="Content Placeholder 2"/>
          <p:cNvSpPr>
            <a:spLocks noGrp="1"/>
          </p:cNvSpPr>
          <p:nvPr>
            <p:ph idx="1"/>
          </p:nvPr>
        </p:nvSpPr>
        <p:spPr>
          <a:xfrm>
            <a:off x="1981200" y="1268413"/>
            <a:ext cx="8229600" cy="4857750"/>
          </a:xfrm>
        </p:spPr>
        <p:txBody>
          <a:bodyPr/>
          <a:lstStyle/>
          <a:p>
            <a:r>
              <a:rPr lang="en-GB" altLang="en-US"/>
              <a:t>Major projects will need the injection of funds to finance the level of working capital required. DCF techniques will account for the opportunity cost of the capital involved.</a:t>
            </a:r>
          </a:p>
          <a:p>
            <a:r>
              <a:rPr lang="en-GB" altLang="en-US"/>
              <a:t>Follow instructions in the question. Questions will show the total amount of working capital in each year of the project. The DCF should only show incremental cash flows from one year’s requirement to the next.</a:t>
            </a:r>
          </a:p>
          <a:p>
            <a:r>
              <a:rPr lang="en-GB" altLang="en-US"/>
              <a:t>The full amount will be released at the end of the project</a:t>
            </a:r>
          </a:p>
        </p:txBody>
      </p:sp>
    </p:spTree>
    <p:extLst>
      <p:ext uri="{BB962C8B-B14F-4D97-AF65-F5344CB8AC3E}">
        <p14:creationId xmlns:p14="http://schemas.microsoft.com/office/powerpoint/2010/main" val="37651813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981200" y="765176"/>
            <a:ext cx="8229600" cy="652463"/>
          </a:xfrm>
        </p:spPr>
        <p:txBody>
          <a:bodyPr>
            <a:normAutofit fontScale="90000"/>
          </a:bodyPr>
          <a:lstStyle/>
          <a:p>
            <a:r>
              <a:rPr lang="en-GB" altLang="en-US"/>
              <a:t>Back to Polyco… </a:t>
            </a:r>
          </a:p>
        </p:txBody>
      </p:sp>
      <p:sp>
        <p:nvSpPr>
          <p:cNvPr id="3" name="Content Placeholder 2"/>
          <p:cNvSpPr>
            <a:spLocks noGrp="1"/>
          </p:cNvSpPr>
          <p:nvPr>
            <p:ph idx="1"/>
          </p:nvPr>
        </p:nvSpPr>
        <p:spPr/>
        <p:txBody>
          <a:bodyPr/>
          <a:lstStyle/>
          <a:p>
            <a:pPr>
              <a:defRPr/>
            </a:pPr>
            <a:r>
              <a:rPr lang="en-GB" dirty="0" err="1"/>
              <a:t>Polyco</a:t>
            </a:r>
            <a:r>
              <a:rPr lang="en-GB" dirty="0"/>
              <a:t> expects the following working capital requirements during each of the 4 years of the investment programme (£000s).</a:t>
            </a:r>
          </a:p>
          <a:p>
            <a:pPr marL="0" indent="0">
              <a:buNone/>
              <a:defRPr/>
            </a:pPr>
            <a:endParaRPr lang="en-GB" dirty="0"/>
          </a:p>
          <a:p>
            <a:pPr marL="0" indent="0">
              <a:buNone/>
              <a:defRPr/>
            </a:pPr>
            <a:endParaRPr lang="en-GB" dirty="0"/>
          </a:p>
        </p:txBody>
      </p:sp>
      <p:graphicFrame>
        <p:nvGraphicFramePr>
          <p:cNvPr id="4" name="Table 3"/>
          <p:cNvGraphicFramePr>
            <a:graphicFrameLocks noGrp="1"/>
          </p:cNvGraphicFramePr>
          <p:nvPr/>
        </p:nvGraphicFramePr>
        <p:xfrm>
          <a:off x="3143250" y="3716338"/>
          <a:ext cx="6096000" cy="73660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3013703590"/>
                    </a:ext>
                  </a:extLst>
                </a:gridCol>
                <a:gridCol w="1524000">
                  <a:extLst>
                    <a:ext uri="{9D8B030D-6E8A-4147-A177-3AD203B41FA5}">
                      <a16:colId xmlns:a16="http://schemas.microsoft.com/office/drawing/2014/main" val="19764368"/>
                    </a:ext>
                  </a:extLst>
                </a:gridCol>
                <a:gridCol w="1524000">
                  <a:extLst>
                    <a:ext uri="{9D8B030D-6E8A-4147-A177-3AD203B41FA5}">
                      <a16:colId xmlns:a16="http://schemas.microsoft.com/office/drawing/2014/main" val="38603074"/>
                    </a:ext>
                  </a:extLst>
                </a:gridCol>
                <a:gridCol w="1524000">
                  <a:extLst>
                    <a:ext uri="{9D8B030D-6E8A-4147-A177-3AD203B41FA5}">
                      <a16:colId xmlns:a16="http://schemas.microsoft.com/office/drawing/2014/main" val="2541674406"/>
                    </a:ext>
                  </a:extLst>
                </a:gridCol>
              </a:tblGrid>
              <a:tr h="139040">
                <a:tc>
                  <a:txBody>
                    <a:bodyPr/>
                    <a:lstStyle/>
                    <a:p>
                      <a:r>
                        <a:rPr lang="en-GB" dirty="0"/>
                        <a:t>Year 1</a:t>
                      </a:r>
                    </a:p>
                  </a:txBody>
                  <a:tcPr/>
                </a:tc>
                <a:tc>
                  <a:txBody>
                    <a:bodyPr/>
                    <a:lstStyle/>
                    <a:p>
                      <a:r>
                        <a:rPr lang="en-GB" dirty="0"/>
                        <a:t>Year 2</a:t>
                      </a:r>
                    </a:p>
                  </a:txBody>
                  <a:tcPr/>
                </a:tc>
                <a:tc>
                  <a:txBody>
                    <a:bodyPr/>
                    <a:lstStyle/>
                    <a:p>
                      <a:r>
                        <a:rPr lang="en-GB" dirty="0"/>
                        <a:t>Year 3</a:t>
                      </a:r>
                    </a:p>
                  </a:txBody>
                  <a:tcPr/>
                </a:tc>
                <a:tc>
                  <a:txBody>
                    <a:bodyPr/>
                    <a:lstStyle/>
                    <a:p>
                      <a:r>
                        <a:rPr lang="en-GB" dirty="0"/>
                        <a:t>Year 4</a:t>
                      </a:r>
                    </a:p>
                  </a:txBody>
                  <a:tcPr/>
                </a:tc>
                <a:extLst>
                  <a:ext uri="{0D108BD9-81ED-4DB2-BD59-A6C34878D82A}">
                    <a16:rowId xmlns:a16="http://schemas.microsoft.com/office/drawing/2014/main" val="469628296"/>
                  </a:ext>
                </a:extLst>
              </a:tr>
              <a:tr h="370840">
                <a:tc>
                  <a:txBody>
                    <a:bodyPr/>
                    <a:lstStyle/>
                    <a:p>
                      <a:r>
                        <a:rPr lang="en-GB" dirty="0"/>
                        <a:t>250</a:t>
                      </a:r>
                    </a:p>
                  </a:txBody>
                  <a:tcPr/>
                </a:tc>
                <a:tc>
                  <a:txBody>
                    <a:bodyPr/>
                    <a:lstStyle/>
                    <a:p>
                      <a:r>
                        <a:rPr lang="en-GB" dirty="0"/>
                        <a:t>300</a:t>
                      </a:r>
                    </a:p>
                  </a:txBody>
                  <a:tcPr/>
                </a:tc>
                <a:tc>
                  <a:txBody>
                    <a:bodyPr/>
                    <a:lstStyle/>
                    <a:p>
                      <a:r>
                        <a:rPr lang="en-GB" dirty="0"/>
                        <a:t>375</a:t>
                      </a:r>
                    </a:p>
                  </a:txBody>
                  <a:tcPr/>
                </a:tc>
                <a:tc>
                  <a:txBody>
                    <a:bodyPr/>
                    <a:lstStyle/>
                    <a:p>
                      <a:r>
                        <a:rPr lang="en-GB" dirty="0"/>
                        <a:t>350</a:t>
                      </a:r>
                    </a:p>
                  </a:txBody>
                  <a:tcPr/>
                </a:tc>
                <a:extLst>
                  <a:ext uri="{0D108BD9-81ED-4DB2-BD59-A6C34878D82A}">
                    <a16:rowId xmlns:a16="http://schemas.microsoft.com/office/drawing/2014/main" val="4214784494"/>
                  </a:ext>
                </a:extLst>
              </a:tr>
            </a:tbl>
          </a:graphicData>
        </a:graphic>
      </p:graphicFrame>
    </p:spTree>
    <p:extLst>
      <p:ext uri="{BB962C8B-B14F-4D97-AF65-F5344CB8AC3E}">
        <p14:creationId xmlns:p14="http://schemas.microsoft.com/office/powerpoint/2010/main" val="2012895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981200" y="620714"/>
            <a:ext cx="8229600" cy="796925"/>
          </a:xfrm>
        </p:spPr>
        <p:txBody>
          <a:bodyPr/>
          <a:lstStyle/>
          <a:p>
            <a:r>
              <a:rPr lang="en-GB" altLang="en-US"/>
              <a:t>Working for working capital</a:t>
            </a:r>
          </a:p>
        </p:txBody>
      </p:sp>
      <p:graphicFrame>
        <p:nvGraphicFramePr>
          <p:cNvPr id="4" name="Content Placeholder 3"/>
          <p:cNvGraphicFramePr>
            <a:graphicFrameLocks noGrp="1"/>
          </p:cNvGraphicFramePr>
          <p:nvPr>
            <p:ph idx="1"/>
          </p:nvPr>
        </p:nvGraphicFramePr>
        <p:xfrm>
          <a:off x="1981200" y="1600201"/>
          <a:ext cx="8229600" cy="2493966"/>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293902645"/>
                    </a:ext>
                  </a:extLst>
                </a:gridCol>
                <a:gridCol w="2057400">
                  <a:extLst>
                    <a:ext uri="{9D8B030D-6E8A-4147-A177-3AD203B41FA5}">
                      <a16:colId xmlns:a16="http://schemas.microsoft.com/office/drawing/2014/main" val="2360923952"/>
                    </a:ext>
                  </a:extLst>
                </a:gridCol>
                <a:gridCol w="2057400">
                  <a:extLst>
                    <a:ext uri="{9D8B030D-6E8A-4147-A177-3AD203B41FA5}">
                      <a16:colId xmlns:a16="http://schemas.microsoft.com/office/drawing/2014/main" val="3096295282"/>
                    </a:ext>
                  </a:extLst>
                </a:gridCol>
                <a:gridCol w="2057400">
                  <a:extLst>
                    <a:ext uri="{9D8B030D-6E8A-4147-A177-3AD203B41FA5}">
                      <a16:colId xmlns:a16="http://schemas.microsoft.com/office/drawing/2014/main" val="1103586031"/>
                    </a:ext>
                  </a:extLst>
                </a:gridCol>
              </a:tblGrid>
              <a:tr h="640065">
                <a:tc>
                  <a:txBody>
                    <a:bodyPr/>
                    <a:lstStyle/>
                    <a:p>
                      <a:r>
                        <a:rPr lang="en-GB" sz="1800" dirty="0"/>
                        <a:t>Year</a:t>
                      </a:r>
                    </a:p>
                  </a:txBody>
                  <a:tcPr marT="45713" marB="45713"/>
                </a:tc>
                <a:tc>
                  <a:txBody>
                    <a:bodyPr/>
                    <a:lstStyle/>
                    <a:p>
                      <a:r>
                        <a:rPr lang="en-GB" sz="1800" dirty="0"/>
                        <a:t>Annual requirement</a:t>
                      </a:r>
                    </a:p>
                  </a:txBody>
                  <a:tcPr marT="45713" marB="45713"/>
                </a:tc>
                <a:tc>
                  <a:txBody>
                    <a:bodyPr/>
                    <a:lstStyle/>
                    <a:p>
                      <a:r>
                        <a:rPr lang="en-GB" sz="1800" dirty="0"/>
                        <a:t>Increment</a:t>
                      </a:r>
                    </a:p>
                  </a:txBody>
                  <a:tcPr marT="45713" marB="45713"/>
                </a:tc>
                <a:tc>
                  <a:txBody>
                    <a:bodyPr/>
                    <a:lstStyle/>
                    <a:p>
                      <a:r>
                        <a:rPr lang="en-GB" sz="1800" dirty="0"/>
                        <a:t>Timing</a:t>
                      </a:r>
                    </a:p>
                  </a:txBody>
                  <a:tcPr marT="45713" marB="45713"/>
                </a:tc>
                <a:extLst>
                  <a:ext uri="{0D108BD9-81ED-4DB2-BD59-A6C34878D82A}">
                    <a16:rowId xmlns:a16="http://schemas.microsoft.com/office/drawing/2014/main" val="3956954683"/>
                  </a:ext>
                </a:extLst>
              </a:tr>
              <a:tr h="370780">
                <a:tc>
                  <a:txBody>
                    <a:bodyPr/>
                    <a:lstStyle/>
                    <a:p>
                      <a:r>
                        <a:rPr lang="en-GB" sz="1800" dirty="0"/>
                        <a:t>1</a:t>
                      </a:r>
                    </a:p>
                  </a:txBody>
                  <a:tcPr marT="45713" marB="45713"/>
                </a:tc>
                <a:tc>
                  <a:txBody>
                    <a:bodyPr/>
                    <a:lstStyle/>
                    <a:p>
                      <a:r>
                        <a:rPr lang="en-GB" sz="1800" dirty="0"/>
                        <a:t>250</a:t>
                      </a:r>
                    </a:p>
                  </a:txBody>
                  <a:tcPr marT="45713" marB="45713"/>
                </a:tc>
                <a:tc>
                  <a:txBody>
                    <a:bodyPr/>
                    <a:lstStyle/>
                    <a:p>
                      <a:endParaRPr lang="en-GB" sz="1800" dirty="0"/>
                    </a:p>
                  </a:txBody>
                  <a:tcPr marT="45713" marB="45713"/>
                </a:tc>
                <a:tc>
                  <a:txBody>
                    <a:bodyPr/>
                    <a:lstStyle/>
                    <a:p>
                      <a:endParaRPr lang="en-GB" sz="1800" dirty="0"/>
                    </a:p>
                  </a:txBody>
                  <a:tcPr marT="45713" marB="45713"/>
                </a:tc>
                <a:extLst>
                  <a:ext uri="{0D108BD9-81ED-4DB2-BD59-A6C34878D82A}">
                    <a16:rowId xmlns:a16="http://schemas.microsoft.com/office/drawing/2014/main" val="3475572601"/>
                  </a:ext>
                </a:extLst>
              </a:tr>
              <a:tr h="370780">
                <a:tc>
                  <a:txBody>
                    <a:bodyPr/>
                    <a:lstStyle/>
                    <a:p>
                      <a:r>
                        <a:rPr lang="en-GB" sz="1800" dirty="0"/>
                        <a:t>2</a:t>
                      </a:r>
                    </a:p>
                  </a:txBody>
                  <a:tcPr marT="45713" marB="45713"/>
                </a:tc>
                <a:tc>
                  <a:txBody>
                    <a:bodyPr/>
                    <a:lstStyle/>
                    <a:p>
                      <a:r>
                        <a:rPr lang="en-GB" sz="1800" dirty="0"/>
                        <a:t>300</a:t>
                      </a:r>
                    </a:p>
                  </a:txBody>
                  <a:tcPr marT="45713" marB="45713"/>
                </a:tc>
                <a:tc>
                  <a:txBody>
                    <a:bodyPr/>
                    <a:lstStyle/>
                    <a:p>
                      <a:endParaRPr lang="en-GB" sz="1800" dirty="0"/>
                    </a:p>
                  </a:txBody>
                  <a:tcPr marT="45713" marB="45713"/>
                </a:tc>
                <a:tc>
                  <a:txBody>
                    <a:bodyPr/>
                    <a:lstStyle/>
                    <a:p>
                      <a:endParaRPr lang="en-GB" sz="1800" dirty="0"/>
                    </a:p>
                  </a:txBody>
                  <a:tcPr marT="45713" marB="45713"/>
                </a:tc>
                <a:extLst>
                  <a:ext uri="{0D108BD9-81ED-4DB2-BD59-A6C34878D82A}">
                    <a16:rowId xmlns:a16="http://schemas.microsoft.com/office/drawing/2014/main" val="3755533599"/>
                  </a:ext>
                </a:extLst>
              </a:tr>
              <a:tr h="370780">
                <a:tc>
                  <a:txBody>
                    <a:bodyPr/>
                    <a:lstStyle/>
                    <a:p>
                      <a:r>
                        <a:rPr lang="en-GB" sz="1800" dirty="0"/>
                        <a:t>3</a:t>
                      </a:r>
                    </a:p>
                  </a:txBody>
                  <a:tcPr marT="45713" marB="45713"/>
                </a:tc>
                <a:tc>
                  <a:txBody>
                    <a:bodyPr/>
                    <a:lstStyle/>
                    <a:p>
                      <a:r>
                        <a:rPr lang="en-GB" sz="1800" dirty="0"/>
                        <a:t>375</a:t>
                      </a:r>
                    </a:p>
                  </a:txBody>
                  <a:tcPr marT="45713" marB="45713"/>
                </a:tc>
                <a:tc>
                  <a:txBody>
                    <a:bodyPr/>
                    <a:lstStyle/>
                    <a:p>
                      <a:endParaRPr lang="en-GB" sz="1800" dirty="0"/>
                    </a:p>
                  </a:txBody>
                  <a:tcPr marT="45713" marB="45713"/>
                </a:tc>
                <a:tc>
                  <a:txBody>
                    <a:bodyPr/>
                    <a:lstStyle/>
                    <a:p>
                      <a:endParaRPr lang="en-GB" sz="1800" dirty="0"/>
                    </a:p>
                  </a:txBody>
                  <a:tcPr marT="45713" marB="45713"/>
                </a:tc>
                <a:extLst>
                  <a:ext uri="{0D108BD9-81ED-4DB2-BD59-A6C34878D82A}">
                    <a16:rowId xmlns:a16="http://schemas.microsoft.com/office/drawing/2014/main" val="4089710191"/>
                  </a:ext>
                </a:extLst>
              </a:tr>
              <a:tr h="370780">
                <a:tc>
                  <a:txBody>
                    <a:bodyPr/>
                    <a:lstStyle/>
                    <a:p>
                      <a:r>
                        <a:rPr lang="en-GB" sz="1800" dirty="0"/>
                        <a:t>4</a:t>
                      </a:r>
                    </a:p>
                  </a:txBody>
                  <a:tcPr marT="45713" marB="45713"/>
                </a:tc>
                <a:tc>
                  <a:txBody>
                    <a:bodyPr/>
                    <a:lstStyle/>
                    <a:p>
                      <a:r>
                        <a:rPr lang="en-GB" sz="1800" dirty="0"/>
                        <a:t>350</a:t>
                      </a:r>
                    </a:p>
                  </a:txBody>
                  <a:tcPr marT="45713" marB="45713"/>
                </a:tc>
                <a:tc>
                  <a:txBody>
                    <a:bodyPr/>
                    <a:lstStyle/>
                    <a:p>
                      <a:endParaRPr lang="en-GB" sz="1800" dirty="0"/>
                    </a:p>
                  </a:txBody>
                  <a:tcPr marT="45713" marB="45713"/>
                </a:tc>
                <a:tc>
                  <a:txBody>
                    <a:bodyPr/>
                    <a:lstStyle/>
                    <a:p>
                      <a:endParaRPr lang="en-GB" sz="1800" dirty="0"/>
                    </a:p>
                  </a:txBody>
                  <a:tcPr marT="45713" marB="45713"/>
                </a:tc>
                <a:extLst>
                  <a:ext uri="{0D108BD9-81ED-4DB2-BD59-A6C34878D82A}">
                    <a16:rowId xmlns:a16="http://schemas.microsoft.com/office/drawing/2014/main" val="4081487294"/>
                  </a:ext>
                </a:extLst>
              </a:tr>
              <a:tr h="370780">
                <a:tc>
                  <a:txBody>
                    <a:bodyPr/>
                    <a:lstStyle/>
                    <a:p>
                      <a:endParaRPr lang="en-GB" sz="1800" dirty="0"/>
                    </a:p>
                  </a:txBody>
                  <a:tcPr marT="45713" marB="45713"/>
                </a:tc>
                <a:tc>
                  <a:txBody>
                    <a:bodyPr/>
                    <a:lstStyle/>
                    <a:p>
                      <a:r>
                        <a:rPr lang="en-GB" sz="1800" dirty="0"/>
                        <a:t>All released</a:t>
                      </a:r>
                    </a:p>
                  </a:txBody>
                  <a:tcPr marT="45713" marB="45713"/>
                </a:tc>
                <a:tc>
                  <a:txBody>
                    <a:bodyPr/>
                    <a:lstStyle/>
                    <a:p>
                      <a:endParaRPr lang="en-GB" sz="1800" dirty="0"/>
                    </a:p>
                  </a:txBody>
                  <a:tcPr marT="45713" marB="45713"/>
                </a:tc>
                <a:tc>
                  <a:txBody>
                    <a:bodyPr/>
                    <a:lstStyle/>
                    <a:p>
                      <a:endParaRPr lang="en-GB" sz="1800" dirty="0"/>
                    </a:p>
                  </a:txBody>
                  <a:tcPr marT="45713" marB="45713"/>
                </a:tc>
                <a:extLst>
                  <a:ext uri="{0D108BD9-81ED-4DB2-BD59-A6C34878D82A}">
                    <a16:rowId xmlns:a16="http://schemas.microsoft.com/office/drawing/2014/main" val="3822447482"/>
                  </a:ext>
                </a:extLst>
              </a:tr>
            </a:tbl>
          </a:graphicData>
        </a:graphic>
      </p:graphicFrame>
    </p:spTree>
    <p:extLst>
      <p:ext uri="{BB962C8B-B14F-4D97-AF65-F5344CB8AC3E}">
        <p14:creationId xmlns:p14="http://schemas.microsoft.com/office/powerpoint/2010/main" val="36821747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981200" y="620714"/>
            <a:ext cx="8229600" cy="796925"/>
          </a:xfrm>
        </p:spPr>
        <p:txBody>
          <a:bodyPr/>
          <a:lstStyle/>
          <a:p>
            <a:r>
              <a:rPr lang="en-GB" altLang="en-US"/>
              <a:t>Working for working capital</a:t>
            </a:r>
          </a:p>
        </p:txBody>
      </p:sp>
      <p:graphicFrame>
        <p:nvGraphicFramePr>
          <p:cNvPr id="4" name="Content Placeholder 3"/>
          <p:cNvGraphicFramePr>
            <a:graphicFrameLocks noGrp="1"/>
          </p:cNvGraphicFramePr>
          <p:nvPr>
            <p:ph idx="1"/>
          </p:nvPr>
        </p:nvGraphicFramePr>
        <p:xfrm>
          <a:off x="1981200" y="1600201"/>
          <a:ext cx="8229600" cy="2493966"/>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293902645"/>
                    </a:ext>
                  </a:extLst>
                </a:gridCol>
                <a:gridCol w="2057400">
                  <a:extLst>
                    <a:ext uri="{9D8B030D-6E8A-4147-A177-3AD203B41FA5}">
                      <a16:colId xmlns:a16="http://schemas.microsoft.com/office/drawing/2014/main" val="2360923952"/>
                    </a:ext>
                  </a:extLst>
                </a:gridCol>
                <a:gridCol w="2057400">
                  <a:extLst>
                    <a:ext uri="{9D8B030D-6E8A-4147-A177-3AD203B41FA5}">
                      <a16:colId xmlns:a16="http://schemas.microsoft.com/office/drawing/2014/main" val="3096295282"/>
                    </a:ext>
                  </a:extLst>
                </a:gridCol>
                <a:gridCol w="2057400">
                  <a:extLst>
                    <a:ext uri="{9D8B030D-6E8A-4147-A177-3AD203B41FA5}">
                      <a16:colId xmlns:a16="http://schemas.microsoft.com/office/drawing/2014/main" val="1103586031"/>
                    </a:ext>
                  </a:extLst>
                </a:gridCol>
              </a:tblGrid>
              <a:tr h="640065">
                <a:tc>
                  <a:txBody>
                    <a:bodyPr/>
                    <a:lstStyle/>
                    <a:p>
                      <a:r>
                        <a:rPr lang="en-GB" sz="1800" dirty="0"/>
                        <a:t>Year</a:t>
                      </a:r>
                    </a:p>
                  </a:txBody>
                  <a:tcPr marT="45713" marB="45713"/>
                </a:tc>
                <a:tc>
                  <a:txBody>
                    <a:bodyPr/>
                    <a:lstStyle/>
                    <a:p>
                      <a:r>
                        <a:rPr lang="en-GB" sz="1800" dirty="0"/>
                        <a:t>Annual requirement</a:t>
                      </a:r>
                    </a:p>
                  </a:txBody>
                  <a:tcPr marT="45713" marB="45713"/>
                </a:tc>
                <a:tc>
                  <a:txBody>
                    <a:bodyPr/>
                    <a:lstStyle/>
                    <a:p>
                      <a:r>
                        <a:rPr lang="en-GB" sz="1800" dirty="0"/>
                        <a:t>Increment</a:t>
                      </a:r>
                    </a:p>
                  </a:txBody>
                  <a:tcPr marT="45713" marB="45713"/>
                </a:tc>
                <a:tc>
                  <a:txBody>
                    <a:bodyPr/>
                    <a:lstStyle/>
                    <a:p>
                      <a:r>
                        <a:rPr lang="en-GB" sz="1800" dirty="0"/>
                        <a:t>Timing</a:t>
                      </a:r>
                    </a:p>
                  </a:txBody>
                  <a:tcPr marT="45713" marB="45713"/>
                </a:tc>
                <a:extLst>
                  <a:ext uri="{0D108BD9-81ED-4DB2-BD59-A6C34878D82A}">
                    <a16:rowId xmlns:a16="http://schemas.microsoft.com/office/drawing/2014/main" val="3956954683"/>
                  </a:ext>
                </a:extLst>
              </a:tr>
              <a:tr h="370780">
                <a:tc>
                  <a:txBody>
                    <a:bodyPr/>
                    <a:lstStyle/>
                    <a:p>
                      <a:r>
                        <a:rPr lang="en-GB" sz="1800" dirty="0"/>
                        <a:t>1</a:t>
                      </a:r>
                    </a:p>
                  </a:txBody>
                  <a:tcPr marT="45713" marB="45713"/>
                </a:tc>
                <a:tc>
                  <a:txBody>
                    <a:bodyPr/>
                    <a:lstStyle/>
                    <a:p>
                      <a:r>
                        <a:rPr lang="en-GB" sz="1800" dirty="0"/>
                        <a:t>250</a:t>
                      </a:r>
                    </a:p>
                  </a:txBody>
                  <a:tcPr marT="45713" marB="45713"/>
                </a:tc>
                <a:tc>
                  <a:txBody>
                    <a:bodyPr/>
                    <a:lstStyle/>
                    <a:p>
                      <a:r>
                        <a:rPr lang="en-GB" sz="1800" dirty="0"/>
                        <a:t>(250)</a:t>
                      </a:r>
                    </a:p>
                  </a:txBody>
                  <a:tcPr marT="45713" marB="45713"/>
                </a:tc>
                <a:tc>
                  <a:txBody>
                    <a:bodyPr/>
                    <a:lstStyle/>
                    <a:p>
                      <a:r>
                        <a:rPr lang="en-GB" sz="1800" dirty="0"/>
                        <a:t>0</a:t>
                      </a:r>
                    </a:p>
                  </a:txBody>
                  <a:tcPr marT="45713" marB="45713"/>
                </a:tc>
                <a:extLst>
                  <a:ext uri="{0D108BD9-81ED-4DB2-BD59-A6C34878D82A}">
                    <a16:rowId xmlns:a16="http://schemas.microsoft.com/office/drawing/2014/main" val="3475572601"/>
                  </a:ext>
                </a:extLst>
              </a:tr>
              <a:tr h="370780">
                <a:tc>
                  <a:txBody>
                    <a:bodyPr/>
                    <a:lstStyle/>
                    <a:p>
                      <a:r>
                        <a:rPr lang="en-GB" sz="1800" dirty="0"/>
                        <a:t>2</a:t>
                      </a:r>
                    </a:p>
                  </a:txBody>
                  <a:tcPr marT="45713" marB="45713"/>
                </a:tc>
                <a:tc>
                  <a:txBody>
                    <a:bodyPr/>
                    <a:lstStyle/>
                    <a:p>
                      <a:r>
                        <a:rPr lang="en-GB" sz="1800" dirty="0"/>
                        <a:t>300</a:t>
                      </a:r>
                    </a:p>
                  </a:txBody>
                  <a:tcPr marT="45713" marB="45713"/>
                </a:tc>
                <a:tc>
                  <a:txBody>
                    <a:bodyPr/>
                    <a:lstStyle/>
                    <a:p>
                      <a:r>
                        <a:rPr lang="en-GB" sz="1800" dirty="0"/>
                        <a:t>(50)</a:t>
                      </a:r>
                    </a:p>
                  </a:txBody>
                  <a:tcPr marT="45713" marB="45713"/>
                </a:tc>
                <a:tc>
                  <a:txBody>
                    <a:bodyPr/>
                    <a:lstStyle/>
                    <a:p>
                      <a:r>
                        <a:rPr lang="en-GB" sz="1800" dirty="0"/>
                        <a:t>1</a:t>
                      </a:r>
                    </a:p>
                  </a:txBody>
                  <a:tcPr marT="45713" marB="45713"/>
                </a:tc>
                <a:extLst>
                  <a:ext uri="{0D108BD9-81ED-4DB2-BD59-A6C34878D82A}">
                    <a16:rowId xmlns:a16="http://schemas.microsoft.com/office/drawing/2014/main" val="3755533599"/>
                  </a:ext>
                </a:extLst>
              </a:tr>
              <a:tr h="370780">
                <a:tc>
                  <a:txBody>
                    <a:bodyPr/>
                    <a:lstStyle/>
                    <a:p>
                      <a:r>
                        <a:rPr lang="en-GB" sz="1800" dirty="0"/>
                        <a:t>3</a:t>
                      </a:r>
                    </a:p>
                  </a:txBody>
                  <a:tcPr marT="45713" marB="45713"/>
                </a:tc>
                <a:tc>
                  <a:txBody>
                    <a:bodyPr/>
                    <a:lstStyle/>
                    <a:p>
                      <a:r>
                        <a:rPr lang="en-GB" sz="1800" dirty="0"/>
                        <a:t>375</a:t>
                      </a:r>
                    </a:p>
                  </a:txBody>
                  <a:tcPr marT="45713" marB="45713"/>
                </a:tc>
                <a:tc>
                  <a:txBody>
                    <a:bodyPr/>
                    <a:lstStyle/>
                    <a:p>
                      <a:r>
                        <a:rPr lang="en-GB" sz="1800" dirty="0"/>
                        <a:t>(75)</a:t>
                      </a:r>
                    </a:p>
                  </a:txBody>
                  <a:tcPr marT="45713" marB="45713"/>
                </a:tc>
                <a:tc>
                  <a:txBody>
                    <a:bodyPr/>
                    <a:lstStyle/>
                    <a:p>
                      <a:r>
                        <a:rPr lang="en-GB" sz="1800" dirty="0"/>
                        <a:t>2</a:t>
                      </a:r>
                    </a:p>
                  </a:txBody>
                  <a:tcPr marT="45713" marB="45713"/>
                </a:tc>
                <a:extLst>
                  <a:ext uri="{0D108BD9-81ED-4DB2-BD59-A6C34878D82A}">
                    <a16:rowId xmlns:a16="http://schemas.microsoft.com/office/drawing/2014/main" val="4089710191"/>
                  </a:ext>
                </a:extLst>
              </a:tr>
              <a:tr h="370780">
                <a:tc>
                  <a:txBody>
                    <a:bodyPr/>
                    <a:lstStyle/>
                    <a:p>
                      <a:r>
                        <a:rPr lang="en-GB" sz="1800" dirty="0"/>
                        <a:t>4</a:t>
                      </a:r>
                    </a:p>
                  </a:txBody>
                  <a:tcPr marT="45713" marB="45713"/>
                </a:tc>
                <a:tc>
                  <a:txBody>
                    <a:bodyPr/>
                    <a:lstStyle/>
                    <a:p>
                      <a:r>
                        <a:rPr lang="en-GB" sz="1800" dirty="0"/>
                        <a:t>350</a:t>
                      </a:r>
                    </a:p>
                  </a:txBody>
                  <a:tcPr marT="45713" marB="45713"/>
                </a:tc>
                <a:tc>
                  <a:txBody>
                    <a:bodyPr/>
                    <a:lstStyle/>
                    <a:p>
                      <a:r>
                        <a:rPr lang="en-GB" sz="1800" dirty="0"/>
                        <a:t>25</a:t>
                      </a:r>
                    </a:p>
                  </a:txBody>
                  <a:tcPr marT="45713" marB="45713"/>
                </a:tc>
                <a:tc>
                  <a:txBody>
                    <a:bodyPr/>
                    <a:lstStyle/>
                    <a:p>
                      <a:r>
                        <a:rPr lang="en-GB" sz="1800" dirty="0"/>
                        <a:t>3</a:t>
                      </a:r>
                    </a:p>
                  </a:txBody>
                  <a:tcPr marT="45713" marB="45713"/>
                </a:tc>
                <a:extLst>
                  <a:ext uri="{0D108BD9-81ED-4DB2-BD59-A6C34878D82A}">
                    <a16:rowId xmlns:a16="http://schemas.microsoft.com/office/drawing/2014/main" val="4081487294"/>
                  </a:ext>
                </a:extLst>
              </a:tr>
              <a:tr h="370780">
                <a:tc>
                  <a:txBody>
                    <a:bodyPr/>
                    <a:lstStyle/>
                    <a:p>
                      <a:endParaRPr lang="en-GB" sz="1800" dirty="0"/>
                    </a:p>
                  </a:txBody>
                  <a:tcPr marT="45713" marB="45713"/>
                </a:tc>
                <a:tc>
                  <a:txBody>
                    <a:bodyPr/>
                    <a:lstStyle/>
                    <a:p>
                      <a:r>
                        <a:rPr lang="en-GB" sz="1800" dirty="0"/>
                        <a:t>All released</a:t>
                      </a:r>
                    </a:p>
                  </a:txBody>
                  <a:tcPr marT="45713" marB="45713"/>
                </a:tc>
                <a:tc>
                  <a:txBody>
                    <a:bodyPr/>
                    <a:lstStyle/>
                    <a:p>
                      <a:r>
                        <a:rPr lang="en-GB" sz="1800" dirty="0"/>
                        <a:t>350</a:t>
                      </a:r>
                    </a:p>
                  </a:txBody>
                  <a:tcPr marT="45713" marB="45713"/>
                </a:tc>
                <a:tc>
                  <a:txBody>
                    <a:bodyPr/>
                    <a:lstStyle/>
                    <a:p>
                      <a:r>
                        <a:rPr lang="en-GB" sz="1800" dirty="0"/>
                        <a:t>4</a:t>
                      </a:r>
                    </a:p>
                  </a:txBody>
                  <a:tcPr marT="45713" marB="45713"/>
                </a:tc>
                <a:extLst>
                  <a:ext uri="{0D108BD9-81ED-4DB2-BD59-A6C34878D82A}">
                    <a16:rowId xmlns:a16="http://schemas.microsoft.com/office/drawing/2014/main" val="3822447482"/>
                  </a:ext>
                </a:extLst>
              </a:tr>
            </a:tbl>
          </a:graphicData>
        </a:graphic>
      </p:graphicFrame>
    </p:spTree>
    <p:extLst>
      <p:ext uri="{BB962C8B-B14F-4D97-AF65-F5344CB8AC3E}">
        <p14:creationId xmlns:p14="http://schemas.microsoft.com/office/powerpoint/2010/main" val="11495936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981200" y="620714"/>
            <a:ext cx="8229600" cy="796925"/>
          </a:xfrm>
        </p:spPr>
        <p:txBody>
          <a:bodyPr/>
          <a:lstStyle/>
          <a:p>
            <a:r>
              <a:rPr lang="en-GB" altLang="en-US"/>
              <a:t>Now transfer to the DCF</a:t>
            </a:r>
          </a:p>
        </p:txBody>
      </p:sp>
      <p:graphicFrame>
        <p:nvGraphicFramePr>
          <p:cNvPr id="4" name="Content Placeholder 3"/>
          <p:cNvGraphicFramePr>
            <a:graphicFrameLocks noGrp="1"/>
          </p:cNvGraphicFramePr>
          <p:nvPr>
            <p:ph idx="1"/>
          </p:nvPr>
        </p:nvGraphicFramePr>
        <p:xfrm>
          <a:off x="2351089" y="1417638"/>
          <a:ext cx="7088185" cy="5180012"/>
        </p:xfrm>
        <a:graphic>
          <a:graphicData uri="http://schemas.openxmlformats.org/drawingml/2006/table">
            <a:tbl>
              <a:tblPr firstRow="1" bandRow="1">
                <a:tableStyleId>{5C22544A-7EE6-4342-B048-85BDC9FD1C3A}</a:tableStyleId>
              </a:tblPr>
              <a:tblGrid>
                <a:gridCol w="1656142">
                  <a:extLst>
                    <a:ext uri="{9D8B030D-6E8A-4147-A177-3AD203B41FA5}">
                      <a16:colId xmlns:a16="http://schemas.microsoft.com/office/drawing/2014/main" val="3234844253"/>
                    </a:ext>
                  </a:extLst>
                </a:gridCol>
                <a:gridCol w="792068">
                  <a:extLst>
                    <a:ext uri="{9D8B030D-6E8A-4147-A177-3AD203B41FA5}">
                      <a16:colId xmlns:a16="http://schemas.microsoft.com/office/drawing/2014/main" val="1465665769"/>
                    </a:ext>
                  </a:extLst>
                </a:gridCol>
                <a:gridCol w="936080">
                  <a:extLst>
                    <a:ext uri="{9D8B030D-6E8A-4147-A177-3AD203B41FA5}">
                      <a16:colId xmlns:a16="http://schemas.microsoft.com/office/drawing/2014/main" val="3698168133"/>
                    </a:ext>
                  </a:extLst>
                </a:gridCol>
                <a:gridCol w="864074">
                  <a:extLst>
                    <a:ext uri="{9D8B030D-6E8A-4147-A177-3AD203B41FA5}">
                      <a16:colId xmlns:a16="http://schemas.microsoft.com/office/drawing/2014/main" val="3144996806"/>
                    </a:ext>
                  </a:extLst>
                </a:gridCol>
                <a:gridCol w="1080092">
                  <a:extLst>
                    <a:ext uri="{9D8B030D-6E8A-4147-A177-3AD203B41FA5}">
                      <a16:colId xmlns:a16="http://schemas.microsoft.com/office/drawing/2014/main" val="2132351725"/>
                    </a:ext>
                  </a:extLst>
                </a:gridCol>
                <a:gridCol w="864074">
                  <a:extLst>
                    <a:ext uri="{9D8B030D-6E8A-4147-A177-3AD203B41FA5}">
                      <a16:colId xmlns:a16="http://schemas.microsoft.com/office/drawing/2014/main" val="2848335526"/>
                    </a:ext>
                  </a:extLst>
                </a:gridCol>
                <a:gridCol w="895655">
                  <a:extLst>
                    <a:ext uri="{9D8B030D-6E8A-4147-A177-3AD203B41FA5}">
                      <a16:colId xmlns:a16="http://schemas.microsoft.com/office/drawing/2014/main" val="1155905583"/>
                    </a:ext>
                  </a:extLst>
                </a:gridCol>
              </a:tblGrid>
              <a:tr h="304823">
                <a:tc>
                  <a:txBody>
                    <a:bodyPr/>
                    <a:lstStyle/>
                    <a:p>
                      <a:r>
                        <a:rPr lang="en-GB" sz="1400" dirty="0"/>
                        <a:t>Time</a:t>
                      </a:r>
                    </a:p>
                  </a:txBody>
                  <a:tcPr marL="91438" marR="91438" marT="45726" marB="45726"/>
                </a:tc>
                <a:tc>
                  <a:txBody>
                    <a:bodyPr/>
                    <a:lstStyle/>
                    <a:p>
                      <a:r>
                        <a:rPr lang="en-GB" sz="1400" dirty="0"/>
                        <a:t>0</a:t>
                      </a:r>
                    </a:p>
                  </a:txBody>
                  <a:tcPr marL="91438" marR="91438" marT="45726" marB="45726"/>
                </a:tc>
                <a:tc>
                  <a:txBody>
                    <a:bodyPr/>
                    <a:lstStyle/>
                    <a:p>
                      <a:r>
                        <a:rPr lang="en-GB" sz="1400" dirty="0"/>
                        <a:t>1</a:t>
                      </a:r>
                    </a:p>
                  </a:txBody>
                  <a:tcPr marL="91438" marR="91438" marT="45726" marB="45726"/>
                </a:tc>
                <a:tc>
                  <a:txBody>
                    <a:bodyPr/>
                    <a:lstStyle/>
                    <a:p>
                      <a:r>
                        <a:rPr lang="en-GB" sz="1400" dirty="0"/>
                        <a:t>2</a:t>
                      </a:r>
                    </a:p>
                  </a:txBody>
                  <a:tcPr marL="91438" marR="91438" marT="45726" marB="45726"/>
                </a:tc>
                <a:tc>
                  <a:txBody>
                    <a:bodyPr/>
                    <a:lstStyle/>
                    <a:p>
                      <a:r>
                        <a:rPr lang="en-GB" sz="1400" dirty="0"/>
                        <a:t>3</a:t>
                      </a:r>
                    </a:p>
                  </a:txBody>
                  <a:tcPr marL="91438" marR="91438" marT="45726" marB="45726"/>
                </a:tc>
                <a:tc>
                  <a:txBody>
                    <a:bodyPr/>
                    <a:lstStyle/>
                    <a:p>
                      <a:r>
                        <a:rPr lang="en-GB" sz="1400" dirty="0"/>
                        <a:t>4</a:t>
                      </a:r>
                    </a:p>
                  </a:txBody>
                  <a:tcPr marL="91438" marR="91438" marT="45726" marB="45726"/>
                </a:tc>
                <a:tc>
                  <a:txBody>
                    <a:bodyPr/>
                    <a:lstStyle/>
                    <a:p>
                      <a:r>
                        <a:rPr lang="en-GB" sz="1400" dirty="0"/>
                        <a:t>5</a:t>
                      </a:r>
                    </a:p>
                  </a:txBody>
                  <a:tcPr marL="91438" marR="91438" marT="45726" marB="45726"/>
                </a:tc>
                <a:extLst>
                  <a:ext uri="{0D108BD9-81ED-4DB2-BD59-A6C34878D82A}">
                    <a16:rowId xmlns:a16="http://schemas.microsoft.com/office/drawing/2014/main" val="2333040189"/>
                  </a:ext>
                </a:extLst>
              </a:tr>
              <a:tr h="474516">
                <a:tc>
                  <a:txBody>
                    <a:bodyPr/>
                    <a:lstStyle/>
                    <a:p>
                      <a:r>
                        <a:rPr lang="en-GB" sz="1400" dirty="0"/>
                        <a:t>Sales receipts</a:t>
                      </a:r>
                    </a:p>
                  </a:txBody>
                  <a:tcPr marL="91438" marR="91438" marT="45726" marB="45726"/>
                </a:tc>
                <a:tc>
                  <a:txBody>
                    <a:bodyPr/>
                    <a:lstStyle/>
                    <a:p>
                      <a:endParaRPr lang="en-GB" sz="1400" dirty="0"/>
                    </a:p>
                  </a:txBody>
                  <a:tcPr marL="91438" marR="91438" marT="45726" marB="45726"/>
                </a:tc>
                <a:tc>
                  <a:txBody>
                    <a:bodyPr/>
                    <a:lstStyle/>
                    <a:p>
                      <a:r>
                        <a:rPr lang="en-GB" sz="1400" dirty="0"/>
                        <a:t>1000</a:t>
                      </a:r>
                    </a:p>
                  </a:txBody>
                  <a:tcPr marL="91438" marR="91438" marT="45726" marB="45726"/>
                </a:tc>
                <a:tc>
                  <a:txBody>
                    <a:bodyPr/>
                    <a:lstStyle/>
                    <a:p>
                      <a:r>
                        <a:rPr lang="en-GB" sz="1400" dirty="0"/>
                        <a:t>1750</a:t>
                      </a:r>
                    </a:p>
                  </a:txBody>
                  <a:tcPr marL="91438" marR="91438" marT="45726" marB="45726"/>
                </a:tc>
                <a:tc>
                  <a:txBody>
                    <a:bodyPr/>
                    <a:lstStyle/>
                    <a:p>
                      <a:r>
                        <a:rPr lang="en-GB" sz="1400" dirty="0"/>
                        <a:t>2500</a:t>
                      </a:r>
                    </a:p>
                  </a:txBody>
                  <a:tcPr marL="91438" marR="91438" marT="45726" marB="45726"/>
                </a:tc>
                <a:tc>
                  <a:txBody>
                    <a:bodyPr/>
                    <a:lstStyle/>
                    <a:p>
                      <a:r>
                        <a:rPr lang="en-GB" sz="1400" dirty="0"/>
                        <a:t>3200</a:t>
                      </a:r>
                    </a:p>
                  </a:txBody>
                  <a:tcPr marL="91438" marR="91438" marT="45726" marB="45726"/>
                </a:tc>
                <a:tc>
                  <a:txBody>
                    <a:bodyPr/>
                    <a:lstStyle/>
                    <a:p>
                      <a:endParaRPr lang="en-GB" sz="1400" dirty="0"/>
                    </a:p>
                  </a:txBody>
                  <a:tcPr marL="91438" marR="91438" marT="45726" marB="45726"/>
                </a:tc>
                <a:extLst>
                  <a:ext uri="{0D108BD9-81ED-4DB2-BD59-A6C34878D82A}">
                    <a16:rowId xmlns:a16="http://schemas.microsoft.com/office/drawing/2014/main" val="929097266"/>
                  </a:ext>
                </a:extLst>
              </a:tr>
              <a:tr h="429644">
                <a:tc>
                  <a:txBody>
                    <a:bodyPr/>
                    <a:lstStyle/>
                    <a:p>
                      <a:r>
                        <a:rPr lang="en-GB" sz="1400" dirty="0"/>
                        <a:t>Direct costs</a:t>
                      </a:r>
                    </a:p>
                  </a:txBody>
                  <a:tcPr marL="91438" marR="91438" marT="45726" marB="45726"/>
                </a:tc>
                <a:tc>
                  <a:txBody>
                    <a:bodyPr/>
                    <a:lstStyle/>
                    <a:p>
                      <a:endParaRPr lang="en-GB" sz="1400"/>
                    </a:p>
                  </a:txBody>
                  <a:tcPr marL="91438" marR="91438" marT="45726" marB="45726"/>
                </a:tc>
                <a:tc>
                  <a:txBody>
                    <a:bodyPr/>
                    <a:lstStyle/>
                    <a:p>
                      <a:r>
                        <a:rPr lang="en-GB" sz="1400" dirty="0"/>
                        <a:t>(800)</a:t>
                      </a:r>
                    </a:p>
                  </a:txBody>
                  <a:tcPr marL="91438" marR="91438" marT="45726" marB="45726"/>
                </a:tc>
                <a:tc>
                  <a:txBody>
                    <a:bodyPr/>
                    <a:lstStyle/>
                    <a:p>
                      <a:r>
                        <a:rPr lang="en-GB" sz="1400" dirty="0"/>
                        <a:t>(1100)</a:t>
                      </a:r>
                    </a:p>
                  </a:txBody>
                  <a:tcPr marL="91438" marR="91438" marT="45726" marB="45726"/>
                </a:tc>
                <a:tc>
                  <a:txBody>
                    <a:bodyPr/>
                    <a:lstStyle/>
                    <a:p>
                      <a:r>
                        <a:rPr lang="en-GB" sz="1400" dirty="0"/>
                        <a:t>(1500)</a:t>
                      </a:r>
                    </a:p>
                  </a:txBody>
                  <a:tcPr marL="91438" marR="91438" marT="45726" marB="45726"/>
                </a:tc>
                <a:tc>
                  <a:txBody>
                    <a:bodyPr/>
                    <a:lstStyle/>
                    <a:p>
                      <a:r>
                        <a:rPr lang="en-GB" sz="1400" dirty="0"/>
                        <a:t>(1600)</a:t>
                      </a:r>
                    </a:p>
                  </a:txBody>
                  <a:tcPr marL="91438" marR="91438" marT="45726" marB="45726"/>
                </a:tc>
                <a:tc>
                  <a:txBody>
                    <a:bodyPr/>
                    <a:lstStyle/>
                    <a:p>
                      <a:endParaRPr lang="en-GB" sz="1400" dirty="0"/>
                    </a:p>
                  </a:txBody>
                  <a:tcPr marL="91438" marR="91438" marT="45726" marB="45726"/>
                </a:tc>
                <a:extLst>
                  <a:ext uri="{0D108BD9-81ED-4DB2-BD59-A6C34878D82A}">
                    <a16:rowId xmlns:a16="http://schemas.microsoft.com/office/drawing/2014/main" val="1548624812"/>
                  </a:ext>
                </a:extLst>
              </a:tr>
              <a:tr h="304823">
                <a:tc>
                  <a:txBody>
                    <a:bodyPr/>
                    <a:lstStyle/>
                    <a:p>
                      <a:r>
                        <a:rPr lang="en-GB" sz="1400" dirty="0"/>
                        <a:t>Marketing</a:t>
                      </a:r>
                    </a:p>
                  </a:txBody>
                  <a:tcPr marL="91438" marR="91438" marT="45726" marB="45726"/>
                </a:tc>
                <a:tc>
                  <a:txBody>
                    <a:bodyPr/>
                    <a:lstStyle/>
                    <a:p>
                      <a:endParaRPr lang="en-GB" sz="1400" dirty="0"/>
                    </a:p>
                  </a:txBody>
                  <a:tcPr marL="91438" marR="91438" marT="45726" marB="45726"/>
                </a:tc>
                <a:tc>
                  <a:txBody>
                    <a:bodyPr/>
                    <a:lstStyle/>
                    <a:p>
                      <a:r>
                        <a:rPr lang="en-GB" sz="1400" dirty="0"/>
                        <a:t>(170)</a:t>
                      </a:r>
                    </a:p>
                  </a:txBody>
                  <a:tcPr marL="91438" marR="91438" marT="45726" marB="45726"/>
                </a:tc>
                <a:tc>
                  <a:txBody>
                    <a:bodyPr/>
                    <a:lstStyle/>
                    <a:p>
                      <a:r>
                        <a:rPr lang="en-GB" sz="1400" dirty="0"/>
                        <a:t>(250)</a:t>
                      </a:r>
                    </a:p>
                  </a:txBody>
                  <a:tcPr marL="91438" marR="91438" marT="45726" marB="45726"/>
                </a:tc>
                <a:tc>
                  <a:txBody>
                    <a:bodyPr/>
                    <a:lstStyle/>
                    <a:p>
                      <a:r>
                        <a:rPr lang="en-GB" sz="1400" dirty="0"/>
                        <a:t>(200)</a:t>
                      </a:r>
                    </a:p>
                  </a:txBody>
                  <a:tcPr marL="91438" marR="91438" marT="45726" marB="45726"/>
                </a:tc>
                <a:tc>
                  <a:txBody>
                    <a:bodyPr/>
                    <a:lstStyle/>
                    <a:p>
                      <a:r>
                        <a:rPr lang="en-GB" sz="1400" dirty="0"/>
                        <a:t>(200)</a:t>
                      </a:r>
                    </a:p>
                  </a:txBody>
                  <a:tcPr marL="91438" marR="91438" marT="45726" marB="45726"/>
                </a:tc>
                <a:tc>
                  <a:txBody>
                    <a:bodyPr/>
                    <a:lstStyle/>
                    <a:p>
                      <a:endParaRPr lang="en-GB" sz="1400"/>
                    </a:p>
                  </a:txBody>
                  <a:tcPr marL="91438" marR="91438" marT="45726" marB="45726"/>
                </a:tc>
                <a:extLst>
                  <a:ext uri="{0D108BD9-81ED-4DB2-BD59-A6C34878D82A}">
                    <a16:rowId xmlns:a16="http://schemas.microsoft.com/office/drawing/2014/main" val="267577510"/>
                  </a:ext>
                </a:extLst>
              </a:tr>
              <a:tr h="429644">
                <a:tc>
                  <a:txBody>
                    <a:bodyPr/>
                    <a:lstStyle/>
                    <a:p>
                      <a:r>
                        <a:rPr lang="en-GB" sz="1400" dirty="0"/>
                        <a:t>Overheads</a:t>
                      </a:r>
                    </a:p>
                  </a:txBody>
                  <a:tcPr marL="91438" marR="91438" marT="45726" marB="45726"/>
                </a:tc>
                <a:tc>
                  <a:txBody>
                    <a:bodyPr/>
                    <a:lstStyle/>
                    <a:p>
                      <a:endParaRPr lang="en-GB" sz="1400"/>
                    </a:p>
                  </a:txBody>
                  <a:tcPr marL="91438" marR="91438" marT="45726" marB="45726"/>
                </a:tc>
                <a:tc>
                  <a:txBody>
                    <a:bodyPr/>
                    <a:lstStyle/>
                    <a:p>
                      <a:r>
                        <a:rPr lang="en-GB" sz="1400" dirty="0"/>
                        <a:t>(60)</a:t>
                      </a:r>
                    </a:p>
                  </a:txBody>
                  <a:tcPr marL="91438" marR="91438" marT="45726" marB="45726"/>
                </a:tc>
                <a:tc>
                  <a:txBody>
                    <a:bodyPr/>
                    <a:lstStyle/>
                    <a:p>
                      <a:r>
                        <a:rPr lang="en-GB" sz="1400" dirty="0"/>
                        <a:t>(60)</a:t>
                      </a:r>
                    </a:p>
                  </a:txBody>
                  <a:tcPr marL="91438" marR="91438" marT="45726" marB="45726"/>
                </a:tc>
                <a:tc>
                  <a:txBody>
                    <a:bodyPr/>
                    <a:lstStyle/>
                    <a:p>
                      <a:r>
                        <a:rPr lang="en-GB" sz="1400" dirty="0"/>
                        <a:t>(60)</a:t>
                      </a:r>
                    </a:p>
                  </a:txBody>
                  <a:tcPr marL="91438" marR="91438" marT="45726" marB="45726"/>
                </a:tc>
                <a:tc>
                  <a:txBody>
                    <a:bodyPr/>
                    <a:lstStyle/>
                    <a:p>
                      <a:r>
                        <a:rPr lang="en-GB" sz="1400" dirty="0"/>
                        <a:t>(60)</a:t>
                      </a:r>
                    </a:p>
                  </a:txBody>
                  <a:tcPr marL="91438" marR="91438" marT="45726" marB="45726"/>
                </a:tc>
                <a:tc>
                  <a:txBody>
                    <a:bodyPr/>
                    <a:lstStyle/>
                    <a:p>
                      <a:endParaRPr lang="en-GB" sz="1400"/>
                    </a:p>
                  </a:txBody>
                  <a:tcPr marL="91438" marR="91438" marT="45726" marB="45726"/>
                </a:tc>
                <a:extLst>
                  <a:ext uri="{0D108BD9-81ED-4DB2-BD59-A6C34878D82A}">
                    <a16:rowId xmlns:a16="http://schemas.microsoft.com/office/drawing/2014/main" val="3432255313"/>
                  </a:ext>
                </a:extLst>
              </a:tr>
              <a:tr h="518196">
                <a:tc>
                  <a:txBody>
                    <a:bodyPr/>
                    <a:lstStyle/>
                    <a:p>
                      <a:r>
                        <a:rPr lang="en-GB" sz="1400" dirty="0"/>
                        <a:t>Operating cash flows</a:t>
                      </a:r>
                    </a:p>
                  </a:txBody>
                  <a:tcPr marL="91438" marR="91438" marT="45726" marB="45726"/>
                </a:tc>
                <a:tc>
                  <a:txBody>
                    <a:bodyPr/>
                    <a:lstStyle/>
                    <a:p>
                      <a:endParaRPr lang="en-GB" sz="1400"/>
                    </a:p>
                  </a:txBody>
                  <a:tcPr marL="91438" marR="91438" marT="45726" marB="45726"/>
                </a:tc>
                <a:tc>
                  <a:txBody>
                    <a:bodyPr/>
                    <a:lstStyle/>
                    <a:p>
                      <a:r>
                        <a:rPr lang="en-GB" sz="1400" dirty="0"/>
                        <a:t>(30)</a:t>
                      </a:r>
                    </a:p>
                  </a:txBody>
                  <a:tcPr marL="91438" marR="91438" marT="45726" marB="45726"/>
                </a:tc>
                <a:tc>
                  <a:txBody>
                    <a:bodyPr/>
                    <a:lstStyle/>
                    <a:p>
                      <a:r>
                        <a:rPr lang="en-GB" sz="1400" dirty="0"/>
                        <a:t>340</a:t>
                      </a:r>
                    </a:p>
                  </a:txBody>
                  <a:tcPr marL="91438" marR="91438" marT="45726" marB="45726"/>
                </a:tc>
                <a:tc>
                  <a:txBody>
                    <a:bodyPr/>
                    <a:lstStyle/>
                    <a:p>
                      <a:r>
                        <a:rPr lang="en-GB" sz="1400" dirty="0"/>
                        <a:t>740</a:t>
                      </a:r>
                    </a:p>
                  </a:txBody>
                  <a:tcPr marL="91438" marR="91438" marT="45726" marB="45726"/>
                </a:tc>
                <a:tc>
                  <a:txBody>
                    <a:bodyPr/>
                    <a:lstStyle/>
                    <a:p>
                      <a:r>
                        <a:rPr lang="en-GB" sz="1400" dirty="0"/>
                        <a:t>1340</a:t>
                      </a:r>
                    </a:p>
                  </a:txBody>
                  <a:tcPr marL="91438" marR="91438" marT="45726" marB="45726"/>
                </a:tc>
                <a:tc>
                  <a:txBody>
                    <a:bodyPr/>
                    <a:lstStyle/>
                    <a:p>
                      <a:endParaRPr lang="en-GB" sz="1400" dirty="0"/>
                    </a:p>
                  </a:txBody>
                  <a:tcPr marL="91438" marR="91438" marT="45726" marB="45726"/>
                </a:tc>
                <a:extLst>
                  <a:ext uri="{0D108BD9-81ED-4DB2-BD59-A6C34878D82A}">
                    <a16:rowId xmlns:a16="http://schemas.microsoft.com/office/drawing/2014/main" val="290653411"/>
                  </a:ext>
                </a:extLst>
              </a:tr>
              <a:tr h="518196">
                <a:tc>
                  <a:txBody>
                    <a:bodyPr/>
                    <a:lstStyle/>
                    <a:p>
                      <a:r>
                        <a:rPr lang="en-GB" sz="1400" dirty="0"/>
                        <a:t>Tax on profits</a:t>
                      </a:r>
                    </a:p>
                  </a:txBody>
                  <a:tcPr marL="91438" marR="91438" marT="45726" marB="45726"/>
                </a:tc>
                <a:tc>
                  <a:txBody>
                    <a:bodyPr/>
                    <a:lstStyle/>
                    <a:p>
                      <a:endParaRPr lang="en-GB" sz="1400" dirty="0"/>
                    </a:p>
                  </a:txBody>
                  <a:tcPr marL="91438" marR="91438" marT="45726" marB="45726"/>
                </a:tc>
                <a:tc>
                  <a:txBody>
                    <a:bodyPr/>
                    <a:lstStyle/>
                    <a:p>
                      <a:r>
                        <a:rPr lang="en-GB" sz="1400" dirty="0">
                          <a:solidFill>
                            <a:schemeClr val="tx1"/>
                          </a:solidFill>
                        </a:rPr>
                        <a:t>2.85</a:t>
                      </a:r>
                    </a:p>
                  </a:txBody>
                  <a:tcPr marL="91439" marR="91439" marT="45730" marB="45730"/>
                </a:tc>
                <a:tc>
                  <a:txBody>
                    <a:bodyPr/>
                    <a:lstStyle/>
                    <a:p>
                      <a:r>
                        <a:rPr lang="en-GB" sz="1400" dirty="0">
                          <a:solidFill>
                            <a:schemeClr val="tx1"/>
                          </a:solidFill>
                        </a:rPr>
                        <a:t>(29.45)</a:t>
                      </a:r>
                    </a:p>
                  </a:txBody>
                  <a:tcPr marL="91439" marR="91439" marT="45730" marB="45730"/>
                </a:tc>
                <a:tc>
                  <a:txBody>
                    <a:bodyPr/>
                    <a:lstStyle/>
                    <a:p>
                      <a:r>
                        <a:rPr lang="en-GB" sz="1400" dirty="0">
                          <a:solidFill>
                            <a:schemeClr val="tx1"/>
                          </a:solidFill>
                        </a:rPr>
                        <a:t>(102.6)</a:t>
                      </a:r>
                    </a:p>
                  </a:txBody>
                  <a:tcPr marL="91439" marR="91439" marT="45730" marB="45730"/>
                </a:tc>
                <a:tc>
                  <a:txBody>
                    <a:bodyPr/>
                    <a:lstStyle/>
                    <a:p>
                      <a:r>
                        <a:rPr lang="en-GB" sz="1400" dirty="0">
                          <a:solidFill>
                            <a:schemeClr val="tx1"/>
                          </a:solidFill>
                        </a:rPr>
                        <a:t>(197.6)</a:t>
                      </a:r>
                    </a:p>
                  </a:txBody>
                  <a:tcPr marL="91439" marR="91439" marT="45730" marB="45730"/>
                </a:tc>
                <a:tc>
                  <a:txBody>
                    <a:bodyPr/>
                    <a:lstStyle/>
                    <a:p>
                      <a:r>
                        <a:rPr lang="en-GB" sz="1400" dirty="0">
                          <a:solidFill>
                            <a:schemeClr val="tx1"/>
                          </a:solidFill>
                        </a:rPr>
                        <a:t>(127.3)</a:t>
                      </a:r>
                    </a:p>
                  </a:txBody>
                  <a:tcPr marL="91439" marR="91439" marT="45730" marB="45730"/>
                </a:tc>
                <a:extLst>
                  <a:ext uri="{0D108BD9-81ED-4DB2-BD59-A6C34878D82A}">
                    <a16:rowId xmlns:a16="http://schemas.microsoft.com/office/drawing/2014/main" val="1431944870"/>
                  </a:ext>
                </a:extLst>
              </a:tr>
              <a:tr h="304823">
                <a:tc>
                  <a:txBody>
                    <a:bodyPr/>
                    <a:lstStyle/>
                    <a:p>
                      <a:r>
                        <a:rPr lang="en-GB" sz="1400" dirty="0"/>
                        <a:t>Cap ex</a:t>
                      </a:r>
                    </a:p>
                  </a:txBody>
                  <a:tcPr marL="91438" marR="91438" marT="45726" marB="45726"/>
                </a:tc>
                <a:tc>
                  <a:txBody>
                    <a:bodyPr/>
                    <a:lstStyle/>
                    <a:p>
                      <a:r>
                        <a:rPr lang="en-GB" sz="1400" dirty="0"/>
                        <a:t>(3880)</a:t>
                      </a:r>
                    </a:p>
                  </a:txBody>
                  <a:tcPr marL="91438" marR="91438" marT="45726" marB="45726"/>
                </a:tc>
                <a:tc>
                  <a:txBody>
                    <a:bodyPr/>
                    <a:lstStyle/>
                    <a:p>
                      <a:endParaRPr lang="en-GB" sz="1400" dirty="0"/>
                    </a:p>
                  </a:txBody>
                  <a:tcPr marL="91438" marR="91438" marT="45726" marB="45726"/>
                </a:tc>
                <a:tc>
                  <a:txBody>
                    <a:bodyPr/>
                    <a:lstStyle/>
                    <a:p>
                      <a:endParaRPr lang="en-GB" sz="1400" dirty="0"/>
                    </a:p>
                  </a:txBody>
                  <a:tcPr marL="91438" marR="91438" marT="45726" marB="45726"/>
                </a:tc>
                <a:tc>
                  <a:txBody>
                    <a:bodyPr/>
                    <a:lstStyle/>
                    <a:p>
                      <a:endParaRPr lang="en-GB" sz="1400" dirty="0"/>
                    </a:p>
                  </a:txBody>
                  <a:tcPr marL="91438" marR="91438" marT="45726" marB="45726"/>
                </a:tc>
                <a:tc>
                  <a:txBody>
                    <a:bodyPr/>
                    <a:lstStyle/>
                    <a:p>
                      <a:endParaRPr lang="en-GB" sz="1400" dirty="0"/>
                    </a:p>
                  </a:txBody>
                  <a:tcPr marL="91438" marR="91438" marT="45726" marB="45726"/>
                </a:tc>
                <a:tc>
                  <a:txBody>
                    <a:bodyPr/>
                    <a:lstStyle/>
                    <a:p>
                      <a:endParaRPr lang="en-GB" sz="1400" dirty="0"/>
                    </a:p>
                  </a:txBody>
                  <a:tcPr marL="91438" marR="91438" marT="45726" marB="45726"/>
                </a:tc>
                <a:extLst>
                  <a:ext uri="{0D108BD9-81ED-4DB2-BD59-A6C34878D82A}">
                    <a16:rowId xmlns:a16="http://schemas.microsoft.com/office/drawing/2014/main" val="785132839"/>
                  </a:ext>
                </a:extLst>
              </a:tr>
              <a:tr h="429644">
                <a:tc>
                  <a:txBody>
                    <a:bodyPr/>
                    <a:lstStyle/>
                    <a:p>
                      <a:r>
                        <a:rPr lang="en-GB" sz="1400" dirty="0"/>
                        <a:t>Resale value</a:t>
                      </a:r>
                    </a:p>
                  </a:txBody>
                  <a:tcPr marL="91438" marR="91438" marT="45726" marB="45726"/>
                </a:tc>
                <a:tc>
                  <a:txBody>
                    <a:bodyPr/>
                    <a:lstStyle/>
                    <a:p>
                      <a:endParaRPr lang="en-GB" sz="1400" dirty="0"/>
                    </a:p>
                  </a:txBody>
                  <a:tcPr marL="91438" marR="91438" marT="45726" marB="45726"/>
                </a:tc>
                <a:tc>
                  <a:txBody>
                    <a:bodyPr/>
                    <a:lstStyle/>
                    <a:p>
                      <a:endParaRPr lang="en-GB" sz="1400" dirty="0"/>
                    </a:p>
                  </a:txBody>
                  <a:tcPr marL="91438" marR="91438" marT="45726" marB="45726"/>
                </a:tc>
                <a:tc>
                  <a:txBody>
                    <a:bodyPr/>
                    <a:lstStyle/>
                    <a:p>
                      <a:endParaRPr lang="en-GB" sz="1400" dirty="0"/>
                    </a:p>
                  </a:txBody>
                  <a:tcPr marL="91438" marR="91438" marT="45726" marB="45726"/>
                </a:tc>
                <a:tc>
                  <a:txBody>
                    <a:bodyPr/>
                    <a:lstStyle/>
                    <a:p>
                      <a:endParaRPr lang="en-GB" sz="1400" dirty="0"/>
                    </a:p>
                  </a:txBody>
                  <a:tcPr marL="91438" marR="91438" marT="45726" marB="45726"/>
                </a:tc>
                <a:tc>
                  <a:txBody>
                    <a:bodyPr/>
                    <a:lstStyle/>
                    <a:p>
                      <a:r>
                        <a:rPr lang="en-GB" sz="1400" dirty="0"/>
                        <a:t>4500</a:t>
                      </a:r>
                    </a:p>
                  </a:txBody>
                  <a:tcPr marL="91438" marR="91438" marT="45726" marB="45726"/>
                </a:tc>
                <a:tc>
                  <a:txBody>
                    <a:bodyPr/>
                    <a:lstStyle/>
                    <a:p>
                      <a:endParaRPr lang="en-GB" sz="1400" dirty="0"/>
                    </a:p>
                  </a:txBody>
                  <a:tcPr marL="91438" marR="91438" marT="45726" marB="45726"/>
                </a:tc>
                <a:extLst>
                  <a:ext uri="{0D108BD9-81ED-4DB2-BD59-A6C34878D82A}">
                    <a16:rowId xmlns:a16="http://schemas.microsoft.com/office/drawing/2014/main" val="2617566526"/>
                  </a:ext>
                </a:extLst>
              </a:tr>
              <a:tr h="982035">
                <a:tc>
                  <a:txBody>
                    <a:bodyPr/>
                    <a:lstStyle/>
                    <a:p>
                      <a:r>
                        <a:rPr lang="en-GB" sz="1400" dirty="0"/>
                        <a:t>Tax</a:t>
                      </a:r>
                      <a:r>
                        <a:rPr lang="en-GB" sz="1400" baseline="0" dirty="0"/>
                        <a:t> benefit of capital allowances</a:t>
                      </a:r>
                      <a:endParaRPr lang="en-GB" sz="1400" dirty="0"/>
                    </a:p>
                  </a:txBody>
                  <a:tcPr marL="91438" marR="91438" marT="45726" marB="45726"/>
                </a:tc>
                <a:tc>
                  <a:txBody>
                    <a:bodyPr/>
                    <a:lstStyle/>
                    <a:p>
                      <a:endParaRPr lang="en-GB" sz="1400" dirty="0"/>
                    </a:p>
                  </a:txBody>
                  <a:tcPr marL="91438" marR="91438" marT="45726" marB="45726"/>
                </a:tc>
                <a:tc>
                  <a:txBody>
                    <a:bodyPr/>
                    <a:lstStyle/>
                    <a:p>
                      <a:r>
                        <a:rPr lang="en-GB" sz="1400" b="0" dirty="0">
                          <a:solidFill>
                            <a:schemeClr val="tx1"/>
                          </a:solidFill>
                        </a:rPr>
                        <a:t>12.82</a:t>
                      </a:r>
                    </a:p>
                  </a:txBody>
                  <a:tcPr marL="91439" marR="91439" marT="45719" marB="45719"/>
                </a:tc>
                <a:tc>
                  <a:txBody>
                    <a:bodyPr/>
                    <a:lstStyle/>
                    <a:p>
                      <a:r>
                        <a:rPr lang="en-GB" sz="1400" b="0" dirty="0">
                          <a:solidFill>
                            <a:schemeClr val="tx1"/>
                          </a:solidFill>
                        </a:rPr>
                        <a:t>23.33</a:t>
                      </a:r>
                    </a:p>
                  </a:txBody>
                  <a:tcPr marL="91439" marR="91439" marT="45719" marB="45719"/>
                </a:tc>
                <a:tc>
                  <a:txBody>
                    <a:bodyPr/>
                    <a:lstStyle/>
                    <a:p>
                      <a:r>
                        <a:rPr lang="en-GB" sz="1400" b="0" dirty="0">
                          <a:solidFill>
                            <a:schemeClr val="tx1"/>
                          </a:solidFill>
                        </a:rPr>
                        <a:t>19.12</a:t>
                      </a:r>
                    </a:p>
                  </a:txBody>
                  <a:tcPr marL="91439" marR="91439" marT="45719" marB="45719"/>
                </a:tc>
                <a:tc>
                  <a:txBody>
                    <a:bodyPr/>
                    <a:lstStyle/>
                    <a:p>
                      <a:r>
                        <a:rPr lang="en-GB" sz="1400" b="0" dirty="0">
                          <a:solidFill>
                            <a:schemeClr val="tx1"/>
                          </a:solidFill>
                        </a:rPr>
                        <a:t>28.91</a:t>
                      </a:r>
                    </a:p>
                  </a:txBody>
                  <a:tcPr marL="91439" marR="91439" marT="45719" marB="45719"/>
                </a:tc>
                <a:tc>
                  <a:txBody>
                    <a:bodyPr/>
                    <a:lstStyle/>
                    <a:p>
                      <a:r>
                        <a:rPr lang="en-GB" sz="1400" b="0" dirty="0">
                          <a:solidFill>
                            <a:schemeClr val="tx1"/>
                          </a:solidFill>
                        </a:rPr>
                        <a:t>20.27</a:t>
                      </a:r>
                    </a:p>
                  </a:txBody>
                  <a:tcPr marL="91439" marR="91439" marT="45719" marB="45719"/>
                </a:tc>
                <a:extLst>
                  <a:ext uri="{0D108BD9-81ED-4DB2-BD59-A6C34878D82A}">
                    <a16:rowId xmlns:a16="http://schemas.microsoft.com/office/drawing/2014/main" val="2676099451"/>
                  </a:ext>
                </a:extLst>
              </a:tr>
              <a:tr h="483668">
                <a:tc>
                  <a:txBody>
                    <a:bodyPr/>
                    <a:lstStyle/>
                    <a:p>
                      <a:r>
                        <a:rPr lang="en-GB" sz="1400" dirty="0">
                          <a:solidFill>
                            <a:srgbClr val="FF0000"/>
                          </a:solidFill>
                        </a:rPr>
                        <a:t>Working</a:t>
                      </a:r>
                      <a:r>
                        <a:rPr lang="en-GB" sz="1400" baseline="0" dirty="0">
                          <a:solidFill>
                            <a:srgbClr val="FF0000"/>
                          </a:solidFill>
                        </a:rPr>
                        <a:t> capital</a:t>
                      </a:r>
                      <a:endParaRPr lang="en-GB" sz="1400" dirty="0">
                        <a:solidFill>
                          <a:srgbClr val="FF0000"/>
                        </a:solidFill>
                      </a:endParaRPr>
                    </a:p>
                  </a:txBody>
                  <a:tcPr marL="91438" marR="91438" marT="45726" marB="45726"/>
                </a:tc>
                <a:tc>
                  <a:txBody>
                    <a:bodyPr/>
                    <a:lstStyle/>
                    <a:p>
                      <a:r>
                        <a:rPr lang="en-GB" sz="1400" dirty="0">
                          <a:solidFill>
                            <a:srgbClr val="FF0000"/>
                          </a:solidFill>
                        </a:rPr>
                        <a:t>(250)</a:t>
                      </a:r>
                    </a:p>
                  </a:txBody>
                  <a:tcPr marL="91438" marR="91438" marT="45726" marB="45726"/>
                </a:tc>
                <a:tc>
                  <a:txBody>
                    <a:bodyPr/>
                    <a:lstStyle/>
                    <a:p>
                      <a:r>
                        <a:rPr lang="en-GB" sz="1400" dirty="0">
                          <a:solidFill>
                            <a:srgbClr val="FF0000"/>
                          </a:solidFill>
                        </a:rPr>
                        <a:t>(50)</a:t>
                      </a:r>
                    </a:p>
                  </a:txBody>
                  <a:tcPr marL="91438" marR="91438" marT="45726" marB="45726"/>
                </a:tc>
                <a:tc>
                  <a:txBody>
                    <a:bodyPr/>
                    <a:lstStyle/>
                    <a:p>
                      <a:r>
                        <a:rPr lang="en-GB" sz="1400" dirty="0">
                          <a:solidFill>
                            <a:srgbClr val="FF0000"/>
                          </a:solidFill>
                        </a:rPr>
                        <a:t>(75)</a:t>
                      </a:r>
                    </a:p>
                  </a:txBody>
                  <a:tcPr marL="91438" marR="91438" marT="45727" marB="45727"/>
                </a:tc>
                <a:tc>
                  <a:txBody>
                    <a:bodyPr/>
                    <a:lstStyle/>
                    <a:p>
                      <a:r>
                        <a:rPr lang="en-GB" sz="1400" dirty="0">
                          <a:solidFill>
                            <a:srgbClr val="FF0000"/>
                          </a:solidFill>
                        </a:rPr>
                        <a:t>25</a:t>
                      </a:r>
                    </a:p>
                  </a:txBody>
                  <a:tcPr marL="91438" marR="91438" marT="45727" marB="45727"/>
                </a:tc>
                <a:tc>
                  <a:txBody>
                    <a:bodyPr/>
                    <a:lstStyle/>
                    <a:p>
                      <a:r>
                        <a:rPr lang="en-GB" sz="1400" dirty="0">
                          <a:solidFill>
                            <a:srgbClr val="FF0000"/>
                          </a:solidFill>
                        </a:rPr>
                        <a:t>350</a:t>
                      </a:r>
                    </a:p>
                  </a:txBody>
                  <a:tcPr marL="91438" marR="91438" marT="45727" marB="45727"/>
                </a:tc>
                <a:tc>
                  <a:txBody>
                    <a:bodyPr/>
                    <a:lstStyle/>
                    <a:p>
                      <a:endParaRPr lang="en-GB" sz="1400" dirty="0"/>
                    </a:p>
                  </a:txBody>
                  <a:tcPr marL="91438" marR="91438" marT="45727" marB="45727"/>
                </a:tc>
                <a:extLst>
                  <a:ext uri="{0D108BD9-81ED-4DB2-BD59-A6C34878D82A}">
                    <a16:rowId xmlns:a16="http://schemas.microsoft.com/office/drawing/2014/main" val="2906506173"/>
                  </a:ext>
                </a:extLst>
              </a:tr>
            </a:tbl>
          </a:graphicData>
        </a:graphic>
      </p:graphicFrame>
    </p:spTree>
    <p:extLst>
      <p:ext uri="{BB962C8B-B14F-4D97-AF65-F5344CB8AC3E}">
        <p14:creationId xmlns:p14="http://schemas.microsoft.com/office/powerpoint/2010/main" val="17432295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981200" y="620714"/>
            <a:ext cx="8229600" cy="796925"/>
          </a:xfrm>
        </p:spPr>
        <p:txBody>
          <a:bodyPr/>
          <a:lstStyle/>
          <a:p>
            <a:r>
              <a:rPr lang="en-GB" altLang="en-US"/>
              <a:t>Now complete the DCF</a:t>
            </a:r>
          </a:p>
        </p:txBody>
      </p:sp>
      <p:graphicFrame>
        <p:nvGraphicFramePr>
          <p:cNvPr id="4" name="Content Placeholder 3"/>
          <p:cNvGraphicFramePr>
            <a:graphicFrameLocks noGrp="1"/>
          </p:cNvGraphicFramePr>
          <p:nvPr>
            <p:ph idx="1"/>
          </p:nvPr>
        </p:nvGraphicFramePr>
        <p:xfrm>
          <a:off x="2424113" y="1431925"/>
          <a:ext cx="7200898" cy="3981449"/>
        </p:xfrm>
        <a:graphic>
          <a:graphicData uri="http://schemas.openxmlformats.org/drawingml/2006/table">
            <a:tbl>
              <a:tblPr firstRow="1" bandRow="1">
                <a:tableStyleId>{5C22544A-7EE6-4342-B048-85BDC9FD1C3A}</a:tableStyleId>
              </a:tblPr>
              <a:tblGrid>
                <a:gridCol w="1710498">
                  <a:extLst>
                    <a:ext uri="{9D8B030D-6E8A-4147-A177-3AD203B41FA5}">
                      <a16:colId xmlns:a16="http://schemas.microsoft.com/office/drawing/2014/main" val="3234844253"/>
                    </a:ext>
                  </a:extLst>
                </a:gridCol>
                <a:gridCol w="818064">
                  <a:extLst>
                    <a:ext uri="{9D8B030D-6E8A-4147-A177-3AD203B41FA5}">
                      <a16:colId xmlns:a16="http://schemas.microsoft.com/office/drawing/2014/main" val="1465665769"/>
                    </a:ext>
                  </a:extLst>
                </a:gridCol>
                <a:gridCol w="966803">
                  <a:extLst>
                    <a:ext uri="{9D8B030D-6E8A-4147-A177-3AD203B41FA5}">
                      <a16:colId xmlns:a16="http://schemas.microsoft.com/office/drawing/2014/main" val="3698168133"/>
                    </a:ext>
                  </a:extLst>
                </a:gridCol>
                <a:gridCol w="892433">
                  <a:extLst>
                    <a:ext uri="{9D8B030D-6E8A-4147-A177-3AD203B41FA5}">
                      <a16:colId xmlns:a16="http://schemas.microsoft.com/office/drawing/2014/main" val="3144996806"/>
                    </a:ext>
                  </a:extLst>
                </a:gridCol>
                <a:gridCol w="1115542">
                  <a:extLst>
                    <a:ext uri="{9D8B030D-6E8A-4147-A177-3AD203B41FA5}">
                      <a16:colId xmlns:a16="http://schemas.microsoft.com/office/drawing/2014/main" val="2132351725"/>
                    </a:ext>
                  </a:extLst>
                </a:gridCol>
                <a:gridCol w="892433">
                  <a:extLst>
                    <a:ext uri="{9D8B030D-6E8A-4147-A177-3AD203B41FA5}">
                      <a16:colId xmlns:a16="http://schemas.microsoft.com/office/drawing/2014/main" val="2848335526"/>
                    </a:ext>
                  </a:extLst>
                </a:gridCol>
                <a:gridCol w="805125">
                  <a:extLst>
                    <a:ext uri="{9D8B030D-6E8A-4147-A177-3AD203B41FA5}">
                      <a16:colId xmlns:a16="http://schemas.microsoft.com/office/drawing/2014/main" val="1155905583"/>
                    </a:ext>
                  </a:extLst>
                </a:gridCol>
              </a:tblGrid>
              <a:tr h="304829">
                <a:tc>
                  <a:txBody>
                    <a:bodyPr/>
                    <a:lstStyle/>
                    <a:p>
                      <a:r>
                        <a:rPr lang="en-GB" sz="1400" dirty="0"/>
                        <a:t>Time</a:t>
                      </a:r>
                    </a:p>
                  </a:txBody>
                  <a:tcPr marL="91441" marR="91441" marT="45727" marB="45727"/>
                </a:tc>
                <a:tc>
                  <a:txBody>
                    <a:bodyPr/>
                    <a:lstStyle/>
                    <a:p>
                      <a:r>
                        <a:rPr lang="en-GB" sz="1400" dirty="0"/>
                        <a:t>0</a:t>
                      </a:r>
                    </a:p>
                  </a:txBody>
                  <a:tcPr marL="91441" marR="91441" marT="45727" marB="45727"/>
                </a:tc>
                <a:tc>
                  <a:txBody>
                    <a:bodyPr/>
                    <a:lstStyle/>
                    <a:p>
                      <a:r>
                        <a:rPr lang="en-GB" sz="1400" dirty="0"/>
                        <a:t>1</a:t>
                      </a:r>
                    </a:p>
                  </a:txBody>
                  <a:tcPr marL="91441" marR="91441" marT="45727" marB="45727"/>
                </a:tc>
                <a:tc>
                  <a:txBody>
                    <a:bodyPr/>
                    <a:lstStyle/>
                    <a:p>
                      <a:r>
                        <a:rPr lang="en-GB" sz="1400" dirty="0"/>
                        <a:t>2</a:t>
                      </a:r>
                    </a:p>
                  </a:txBody>
                  <a:tcPr marL="91441" marR="91441" marT="45727" marB="45727"/>
                </a:tc>
                <a:tc>
                  <a:txBody>
                    <a:bodyPr/>
                    <a:lstStyle/>
                    <a:p>
                      <a:r>
                        <a:rPr lang="en-GB" sz="1400" dirty="0"/>
                        <a:t>3</a:t>
                      </a:r>
                    </a:p>
                  </a:txBody>
                  <a:tcPr marL="91441" marR="91441" marT="45727" marB="45727"/>
                </a:tc>
                <a:tc>
                  <a:txBody>
                    <a:bodyPr/>
                    <a:lstStyle/>
                    <a:p>
                      <a:r>
                        <a:rPr lang="en-GB" sz="1400" dirty="0"/>
                        <a:t>4</a:t>
                      </a:r>
                    </a:p>
                  </a:txBody>
                  <a:tcPr marL="91441" marR="91441" marT="45727" marB="45727"/>
                </a:tc>
                <a:tc>
                  <a:txBody>
                    <a:bodyPr/>
                    <a:lstStyle/>
                    <a:p>
                      <a:r>
                        <a:rPr lang="en-GB" sz="1400" dirty="0"/>
                        <a:t>5</a:t>
                      </a:r>
                    </a:p>
                  </a:txBody>
                  <a:tcPr marL="91441" marR="91441" marT="45727" marB="45727"/>
                </a:tc>
                <a:extLst>
                  <a:ext uri="{0D108BD9-81ED-4DB2-BD59-A6C34878D82A}">
                    <a16:rowId xmlns:a16="http://schemas.microsoft.com/office/drawing/2014/main" val="2333040189"/>
                  </a:ext>
                </a:extLst>
              </a:tr>
              <a:tr h="474525">
                <a:tc>
                  <a:txBody>
                    <a:bodyPr/>
                    <a:lstStyle/>
                    <a:p>
                      <a:r>
                        <a:rPr lang="en-GB" sz="1400" dirty="0"/>
                        <a:t>Operating cash flows</a:t>
                      </a:r>
                    </a:p>
                  </a:txBody>
                  <a:tcPr marL="91441" marR="91441" marT="45727" marB="45727"/>
                </a:tc>
                <a:tc>
                  <a:txBody>
                    <a:bodyPr/>
                    <a:lstStyle/>
                    <a:p>
                      <a:endParaRPr lang="en-GB" sz="1400" dirty="0"/>
                    </a:p>
                  </a:txBody>
                  <a:tcPr marL="91441" marR="91441" marT="45727" marB="45727"/>
                </a:tc>
                <a:tc>
                  <a:txBody>
                    <a:bodyPr/>
                    <a:lstStyle/>
                    <a:p>
                      <a:r>
                        <a:rPr lang="en-GB" sz="1400" dirty="0"/>
                        <a:t>(30)</a:t>
                      </a:r>
                    </a:p>
                  </a:txBody>
                  <a:tcPr marL="91441" marR="91441" marT="45727" marB="45727"/>
                </a:tc>
                <a:tc>
                  <a:txBody>
                    <a:bodyPr/>
                    <a:lstStyle/>
                    <a:p>
                      <a:r>
                        <a:rPr lang="en-GB" sz="1400" dirty="0"/>
                        <a:t>340</a:t>
                      </a:r>
                    </a:p>
                  </a:txBody>
                  <a:tcPr marL="91441" marR="91441" marT="45727" marB="45727"/>
                </a:tc>
                <a:tc>
                  <a:txBody>
                    <a:bodyPr/>
                    <a:lstStyle/>
                    <a:p>
                      <a:r>
                        <a:rPr lang="en-GB" sz="1400" dirty="0"/>
                        <a:t>740</a:t>
                      </a:r>
                    </a:p>
                  </a:txBody>
                  <a:tcPr marL="91441" marR="91441" marT="45727" marB="45727"/>
                </a:tc>
                <a:tc>
                  <a:txBody>
                    <a:bodyPr/>
                    <a:lstStyle/>
                    <a:p>
                      <a:r>
                        <a:rPr lang="en-GB" sz="1400" dirty="0"/>
                        <a:t>1340</a:t>
                      </a:r>
                    </a:p>
                  </a:txBody>
                  <a:tcPr marL="91441" marR="91441" marT="45727" marB="45727"/>
                </a:tc>
                <a:tc>
                  <a:txBody>
                    <a:bodyPr/>
                    <a:lstStyle/>
                    <a:p>
                      <a:endParaRPr lang="en-GB" sz="1400" dirty="0"/>
                    </a:p>
                  </a:txBody>
                  <a:tcPr marL="91441" marR="91441" marT="45727" marB="45727"/>
                </a:tc>
                <a:extLst>
                  <a:ext uri="{0D108BD9-81ED-4DB2-BD59-A6C34878D82A}">
                    <a16:rowId xmlns:a16="http://schemas.microsoft.com/office/drawing/2014/main" val="290653411"/>
                  </a:ext>
                </a:extLst>
              </a:tr>
              <a:tr h="518206">
                <a:tc>
                  <a:txBody>
                    <a:bodyPr/>
                    <a:lstStyle/>
                    <a:p>
                      <a:r>
                        <a:rPr lang="en-GB" sz="1400" dirty="0"/>
                        <a:t>Tax on profits</a:t>
                      </a:r>
                    </a:p>
                  </a:txBody>
                  <a:tcPr marL="91441" marR="91441" marT="45727" marB="45727"/>
                </a:tc>
                <a:tc>
                  <a:txBody>
                    <a:bodyPr/>
                    <a:lstStyle/>
                    <a:p>
                      <a:endParaRPr lang="en-GB" sz="1400" dirty="0"/>
                    </a:p>
                  </a:txBody>
                  <a:tcPr marL="91441" marR="91441" marT="45727" marB="45727"/>
                </a:tc>
                <a:tc>
                  <a:txBody>
                    <a:bodyPr/>
                    <a:lstStyle/>
                    <a:p>
                      <a:r>
                        <a:rPr lang="en-GB" sz="1400" dirty="0">
                          <a:solidFill>
                            <a:schemeClr val="tx1"/>
                          </a:solidFill>
                        </a:rPr>
                        <a:t>2.85</a:t>
                      </a:r>
                    </a:p>
                  </a:txBody>
                  <a:tcPr marT="45730" marB="45730"/>
                </a:tc>
                <a:tc>
                  <a:txBody>
                    <a:bodyPr/>
                    <a:lstStyle/>
                    <a:p>
                      <a:r>
                        <a:rPr lang="en-GB" sz="1400" dirty="0">
                          <a:solidFill>
                            <a:schemeClr val="tx1"/>
                          </a:solidFill>
                        </a:rPr>
                        <a:t>(29.45)</a:t>
                      </a:r>
                    </a:p>
                  </a:txBody>
                  <a:tcPr marT="45730" marB="45730"/>
                </a:tc>
                <a:tc>
                  <a:txBody>
                    <a:bodyPr/>
                    <a:lstStyle/>
                    <a:p>
                      <a:r>
                        <a:rPr lang="en-GB" sz="1400" dirty="0">
                          <a:solidFill>
                            <a:schemeClr val="tx1"/>
                          </a:solidFill>
                        </a:rPr>
                        <a:t>(102.6)</a:t>
                      </a:r>
                    </a:p>
                  </a:txBody>
                  <a:tcPr marT="45730" marB="45730"/>
                </a:tc>
                <a:tc>
                  <a:txBody>
                    <a:bodyPr/>
                    <a:lstStyle/>
                    <a:p>
                      <a:r>
                        <a:rPr lang="en-GB" sz="1400" dirty="0">
                          <a:solidFill>
                            <a:schemeClr val="tx1"/>
                          </a:solidFill>
                        </a:rPr>
                        <a:t>(197.6)</a:t>
                      </a:r>
                    </a:p>
                  </a:txBody>
                  <a:tcPr marT="45730" marB="45730"/>
                </a:tc>
                <a:tc>
                  <a:txBody>
                    <a:bodyPr/>
                    <a:lstStyle/>
                    <a:p>
                      <a:r>
                        <a:rPr lang="en-GB" sz="1400" dirty="0">
                          <a:solidFill>
                            <a:schemeClr val="tx1"/>
                          </a:solidFill>
                        </a:rPr>
                        <a:t>(127.3)</a:t>
                      </a:r>
                    </a:p>
                  </a:txBody>
                  <a:tcPr marT="45730" marB="45730"/>
                </a:tc>
                <a:extLst>
                  <a:ext uri="{0D108BD9-81ED-4DB2-BD59-A6C34878D82A}">
                    <a16:rowId xmlns:a16="http://schemas.microsoft.com/office/drawing/2014/main" val="1431944870"/>
                  </a:ext>
                </a:extLst>
              </a:tr>
              <a:tr h="304829">
                <a:tc>
                  <a:txBody>
                    <a:bodyPr/>
                    <a:lstStyle/>
                    <a:p>
                      <a:r>
                        <a:rPr lang="en-GB" sz="1400" dirty="0"/>
                        <a:t>Cap ex</a:t>
                      </a:r>
                    </a:p>
                  </a:txBody>
                  <a:tcPr marL="91441" marR="91441" marT="45727" marB="45727"/>
                </a:tc>
                <a:tc>
                  <a:txBody>
                    <a:bodyPr/>
                    <a:lstStyle/>
                    <a:p>
                      <a:r>
                        <a:rPr lang="en-GB" sz="1400" dirty="0"/>
                        <a:t>(3880)</a:t>
                      </a:r>
                    </a:p>
                  </a:txBody>
                  <a:tcPr marL="91441" marR="91441" marT="45727" marB="45727"/>
                </a:tc>
                <a:tc>
                  <a:txBody>
                    <a:bodyPr/>
                    <a:lstStyle/>
                    <a:p>
                      <a:endParaRPr lang="en-GB" sz="1400" dirty="0"/>
                    </a:p>
                  </a:txBody>
                  <a:tcPr marL="91441" marR="91441" marT="45727" marB="45727"/>
                </a:tc>
                <a:tc>
                  <a:txBody>
                    <a:bodyPr/>
                    <a:lstStyle/>
                    <a:p>
                      <a:endParaRPr lang="en-GB" sz="1400" dirty="0"/>
                    </a:p>
                  </a:txBody>
                  <a:tcPr marL="91441" marR="91441" marT="45727" marB="45727"/>
                </a:tc>
                <a:tc>
                  <a:txBody>
                    <a:bodyPr/>
                    <a:lstStyle/>
                    <a:p>
                      <a:endParaRPr lang="en-GB" sz="1400" dirty="0"/>
                    </a:p>
                  </a:txBody>
                  <a:tcPr marL="91441" marR="91441" marT="45727" marB="45727"/>
                </a:tc>
                <a:tc>
                  <a:txBody>
                    <a:bodyPr/>
                    <a:lstStyle/>
                    <a:p>
                      <a:endParaRPr lang="en-GB" sz="1400" dirty="0"/>
                    </a:p>
                  </a:txBody>
                  <a:tcPr marL="91441" marR="91441" marT="45727" marB="45727"/>
                </a:tc>
                <a:tc>
                  <a:txBody>
                    <a:bodyPr/>
                    <a:lstStyle/>
                    <a:p>
                      <a:endParaRPr lang="en-GB" sz="1400" dirty="0"/>
                    </a:p>
                  </a:txBody>
                  <a:tcPr marL="91441" marR="91441" marT="45727" marB="45727"/>
                </a:tc>
                <a:extLst>
                  <a:ext uri="{0D108BD9-81ED-4DB2-BD59-A6C34878D82A}">
                    <a16:rowId xmlns:a16="http://schemas.microsoft.com/office/drawing/2014/main" val="785132839"/>
                  </a:ext>
                </a:extLst>
              </a:tr>
              <a:tr h="429652">
                <a:tc>
                  <a:txBody>
                    <a:bodyPr/>
                    <a:lstStyle/>
                    <a:p>
                      <a:r>
                        <a:rPr lang="en-GB" sz="1400" dirty="0"/>
                        <a:t>Resale value</a:t>
                      </a:r>
                    </a:p>
                  </a:txBody>
                  <a:tcPr marL="91441" marR="91441" marT="45727" marB="45727"/>
                </a:tc>
                <a:tc>
                  <a:txBody>
                    <a:bodyPr/>
                    <a:lstStyle/>
                    <a:p>
                      <a:endParaRPr lang="en-GB" sz="1400" dirty="0"/>
                    </a:p>
                  </a:txBody>
                  <a:tcPr marL="91441" marR="91441" marT="45727" marB="45727"/>
                </a:tc>
                <a:tc>
                  <a:txBody>
                    <a:bodyPr/>
                    <a:lstStyle/>
                    <a:p>
                      <a:endParaRPr lang="en-GB" sz="1400" dirty="0"/>
                    </a:p>
                  </a:txBody>
                  <a:tcPr marL="91441" marR="91441" marT="45727" marB="45727"/>
                </a:tc>
                <a:tc>
                  <a:txBody>
                    <a:bodyPr/>
                    <a:lstStyle/>
                    <a:p>
                      <a:endParaRPr lang="en-GB" sz="1400" dirty="0"/>
                    </a:p>
                  </a:txBody>
                  <a:tcPr marL="91441" marR="91441" marT="45727" marB="45727"/>
                </a:tc>
                <a:tc>
                  <a:txBody>
                    <a:bodyPr/>
                    <a:lstStyle/>
                    <a:p>
                      <a:endParaRPr lang="en-GB" sz="1400" dirty="0"/>
                    </a:p>
                  </a:txBody>
                  <a:tcPr marL="91441" marR="91441" marT="45727" marB="45727"/>
                </a:tc>
                <a:tc>
                  <a:txBody>
                    <a:bodyPr/>
                    <a:lstStyle/>
                    <a:p>
                      <a:r>
                        <a:rPr lang="en-GB" sz="1400" dirty="0"/>
                        <a:t>4500</a:t>
                      </a:r>
                    </a:p>
                  </a:txBody>
                  <a:tcPr marL="91441" marR="91441" marT="45727" marB="45727"/>
                </a:tc>
                <a:tc>
                  <a:txBody>
                    <a:bodyPr/>
                    <a:lstStyle/>
                    <a:p>
                      <a:endParaRPr lang="en-GB" sz="1400" dirty="0"/>
                    </a:p>
                  </a:txBody>
                  <a:tcPr marL="91441" marR="91441" marT="45727" marB="45727"/>
                </a:tc>
                <a:extLst>
                  <a:ext uri="{0D108BD9-81ED-4DB2-BD59-A6C34878D82A}">
                    <a16:rowId xmlns:a16="http://schemas.microsoft.com/office/drawing/2014/main" val="2617566526"/>
                  </a:ext>
                </a:extLst>
              </a:tr>
              <a:tr h="982054">
                <a:tc>
                  <a:txBody>
                    <a:bodyPr/>
                    <a:lstStyle/>
                    <a:p>
                      <a:r>
                        <a:rPr lang="en-GB" sz="1400" dirty="0"/>
                        <a:t>Tax</a:t>
                      </a:r>
                      <a:r>
                        <a:rPr lang="en-GB" sz="1400" baseline="0" dirty="0"/>
                        <a:t> benefit of capital allowances</a:t>
                      </a:r>
                      <a:endParaRPr lang="en-GB" sz="1400" dirty="0"/>
                    </a:p>
                  </a:txBody>
                  <a:tcPr marL="91441" marR="91441" marT="45727" marB="45727"/>
                </a:tc>
                <a:tc>
                  <a:txBody>
                    <a:bodyPr/>
                    <a:lstStyle/>
                    <a:p>
                      <a:endParaRPr lang="en-GB" sz="1400" dirty="0"/>
                    </a:p>
                  </a:txBody>
                  <a:tcPr marL="91441" marR="91441" marT="45727" marB="45727"/>
                </a:tc>
                <a:tc>
                  <a:txBody>
                    <a:bodyPr/>
                    <a:lstStyle/>
                    <a:p>
                      <a:r>
                        <a:rPr lang="en-GB" sz="1400" dirty="0">
                          <a:solidFill>
                            <a:schemeClr val="tx1"/>
                          </a:solidFill>
                        </a:rPr>
                        <a:t>12.82</a:t>
                      </a:r>
                    </a:p>
                  </a:txBody>
                  <a:tcPr marT="45719" marB="45719"/>
                </a:tc>
                <a:tc>
                  <a:txBody>
                    <a:bodyPr/>
                    <a:lstStyle/>
                    <a:p>
                      <a:r>
                        <a:rPr lang="en-GB" sz="1400" dirty="0">
                          <a:solidFill>
                            <a:schemeClr val="tx1"/>
                          </a:solidFill>
                        </a:rPr>
                        <a:t>23.33</a:t>
                      </a:r>
                    </a:p>
                  </a:txBody>
                  <a:tcPr marT="45719" marB="45719"/>
                </a:tc>
                <a:tc>
                  <a:txBody>
                    <a:bodyPr/>
                    <a:lstStyle/>
                    <a:p>
                      <a:r>
                        <a:rPr lang="en-GB" sz="1400" dirty="0">
                          <a:solidFill>
                            <a:schemeClr val="tx1"/>
                          </a:solidFill>
                        </a:rPr>
                        <a:t>19.12</a:t>
                      </a:r>
                    </a:p>
                  </a:txBody>
                  <a:tcPr marT="45719" marB="45719"/>
                </a:tc>
                <a:tc>
                  <a:txBody>
                    <a:bodyPr/>
                    <a:lstStyle/>
                    <a:p>
                      <a:r>
                        <a:rPr lang="en-GB" sz="1400" dirty="0">
                          <a:solidFill>
                            <a:schemeClr val="tx1"/>
                          </a:solidFill>
                        </a:rPr>
                        <a:t>28.91</a:t>
                      </a:r>
                    </a:p>
                  </a:txBody>
                  <a:tcPr marT="45719" marB="45719"/>
                </a:tc>
                <a:tc>
                  <a:txBody>
                    <a:bodyPr/>
                    <a:lstStyle/>
                    <a:p>
                      <a:r>
                        <a:rPr lang="en-GB" sz="1400" dirty="0">
                          <a:solidFill>
                            <a:schemeClr val="tx1"/>
                          </a:solidFill>
                        </a:rPr>
                        <a:t>20.27</a:t>
                      </a:r>
                    </a:p>
                  </a:txBody>
                  <a:tcPr marT="45719" marB="45719"/>
                </a:tc>
                <a:extLst>
                  <a:ext uri="{0D108BD9-81ED-4DB2-BD59-A6C34878D82A}">
                    <a16:rowId xmlns:a16="http://schemas.microsoft.com/office/drawing/2014/main" val="2676099451"/>
                  </a:ext>
                </a:extLst>
              </a:tr>
              <a:tr h="483677">
                <a:tc>
                  <a:txBody>
                    <a:bodyPr/>
                    <a:lstStyle/>
                    <a:p>
                      <a:r>
                        <a:rPr lang="en-GB" sz="1400" dirty="0"/>
                        <a:t>Working</a:t>
                      </a:r>
                      <a:r>
                        <a:rPr lang="en-GB" sz="1400" baseline="0" dirty="0"/>
                        <a:t> capital</a:t>
                      </a:r>
                      <a:endParaRPr lang="en-GB" sz="1400" dirty="0"/>
                    </a:p>
                  </a:txBody>
                  <a:tcPr marL="91441" marR="91441" marT="45727" marB="45727"/>
                </a:tc>
                <a:tc>
                  <a:txBody>
                    <a:bodyPr/>
                    <a:lstStyle/>
                    <a:p>
                      <a:r>
                        <a:rPr lang="en-GB" sz="1400" dirty="0"/>
                        <a:t>(250)</a:t>
                      </a:r>
                    </a:p>
                  </a:txBody>
                  <a:tcPr marL="91441" marR="91441" marT="45727" marB="45727"/>
                </a:tc>
                <a:tc>
                  <a:txBody>
                    <a:bodyPr/>
                    <a:lstStyle/>
                    <a:p>
                      <a:r>
                        <a:rPr lang="en-GB" sz="1400" dirty="0"/>
                        <a:t>(50)</a:t>
                      </a:r>
                    </a:p>
                  </a:txBody>
                  <a:tcPr marL="91441" marR="91441" marT="45727" marB="45727"/>
                </a:tc>
                <a:tc>
                  <a:txBody>
                    <a:bodyPr/>
                    <a:lstStyle/>
                    <a:p>
                      <a:r>
                        <a:rPr lang="en-GB" sz="1400" dirty="0"/>
                        <a:t>(75)</a:t>
                      </a:r>
                    </a:p>
                  </a:txBody>
                  <a:tcPr marL="91441" marR="91441" marT="45728" marB="45728"/>
                </a:tc>
                <a:tc>
                  <a:txBody>
                    <a:bodyPr/>
                    <a:lstStyle/>
                    <a:p>
                      <a:r>
                        <a:rPr lang="en-GB" sz="1400" dirty="0"/>
                        <a:t>25</a:t>
                      </a:r>
                    </a:p>
                  </a:txBody>
                  <a:tcPr marL="91441" marR="91441" marT="45728" marB="45728"/>
                </a:tc>
                <a:tc>
                  <a:txBody>
                    <a:bodyPr/>
                    <a:lstStyle/>
                    <a:p>
                      <a:r>
                        <a:rPr lang="en-GB" sz="1400" dirty="0"/>
                        <a:t>350</a:t>
                      </a:r>
                    </a:p>
                  </a:txBody>
                  <a:tcPr marL="91441" marR="91441" marT="45728" marB="45728"/>
                </a:tc>
                <a:tc>
                  <a:txBody>
                    <a:bodyPr/>
                    <a:lstStyle/>
                    <a:p>
                      <a:endParaRPr lang="en-GB" sz="1400" dirty="0"/>
                    </a:p>
                  </a:txBody>
                  <a:tcPr marL="91441" marR="91441" marT="45728" marB="45728"/>
                </a:tc>
                <a:extLst>
                  <a:ext uri="{0D108BD9-81ED-4DB2-BD59-A6C34878D82A}">
                    <a16:rowId xmlns:a16="http://schemas.microsoft.com/office/drawing/2014/main" val="2906506173"/>
                  </a:ext>
                </a:extLst>
              </a:tr>
              <a:tr h="483677">
                <a:tc>
                  <a:txBody>
                    <a:bodyPr/>
                    <a:lstStyle/>
                    <a:p>
                      <a:r>
                        <a:rPr lang="en-GB" sz="1400" dirty="0"/>
                        <a:t>Net cash flow</a:t>
                      </a:r>
                    </a:p>
                  </a:txBody>
                  <a:tcPr marL="91441" marR="91441" marT="45727" marB="45727"/>
                </a:tc>
                <a:tc>
                  <a:txBody>
                    <a:bodyPr/>
                    <a:lstStyle/>
                    <a:p>
                      <a:r>
                        <a:rPr lang="en-GB" sz="1400" dirty="0">
                          <a:solidFill>
                            <a:srgbClr val="FF0000"/>
                          </a:solidFill>
                        </a:rPr>
                        <a:t>(4130)</a:t>
                      </a:r>
                    </a:p>
                  </a:txBody>
                  <a:tcPr marL="91441" marR="91441" marT="45727" marB="45727"/>
                </a:tc>
                <a:tc>
                  <a:txBody>
                    <a:bodyPr/>
                    <a:lstStyle/>
                    <a:p>
                      <a:r>
                        <a:rPr lang="en-GB" sz="1400" dirty="0">
                          <a:solidFill>
                            <a:srgbClr val="FF0000"/>
                          </a:solidFill>
                        </a:rPr>
                        <a:t>(64.33)</a:t>
                      </a:r>
                    </a:p>
                  </a:txBody>
                  <a:tcPr marL="91441" marR="91441" marT="45727" marB="45727"/>
                </a:tc>
                <a:tc>
                  <a:txBody>
                    <a:bodyPr/>
                    <a:lstStyle/>
                    <a:p>
                      <a:r>
                        <a:rPr lang="en-GB" sz="1400" dirty="0">
                          <a:solidFill>
                            <a:srgbClr val="FF0000"/>
                          </a:solidFill>
                        </a:rPr>
                        <a:t>258.88</a:t>
                      </a:r>
                    </a:p>
                  </a:txBody>
                  <a:tcPr marL="91441" marR="91441" marT="45728" marB="45728"/>
                </a:tc>
                <a:tc>
                  <a:txBody>
                    <a:bodyPr/>
                    <a:lstStyle/>
                    <a:p>
                      <a:r>
                        <a:rPr lang="en-GB" sz="1400" dirty="0">
                          <a:solidFill>
                            <a:srgbClr val="FF0000"/>
                          </a:solidFill>
                        </a:rPr>
                        <a:t>681.52</a:t>
                      </a:r>
                    </a:p>
                  </a:txBody>
                  <a:tcPr marL="91441" marR="91441" marT="45728" marB="45728"/>
                </a:tc>
                <a:tc>
                  <a:txBody>
                    <a:bodyPr/>
                    <a:lstStyle/>
                    <a:p>
                      <a:r>
                        <a:rPr lang="en-GB" sz="1400" dirty="0">
                          <a:solidFill>
                            <a:srgbClr val="FF0000"/>
                          </a:solidFill>
                        </a:rPr>
                        <a:t>6021.31</a:t>
                      </a:r>
                    </a:p>
                  </a:txBody>
                  <a:tcPr marL="91441" marR="91441" marT="45728" marB="45728"/>
                </a:tc>
                <a:tc>
                  <a:txBody>
                    <a:bodyPr/>
                    <a:lstStyle/>
                    <a:p>
                      <a:r>
                        <a:rPr lang="en-GB" sz="1400" dirty="0">
                          <a:solidFill>
                            <a:srgbClr val="FF0000"/>
                          </a:solidFill>
                        </a:rPr>
                        <a:t>(107.03)</a:t>
                      </a:r>
                    </a:p>
                  </a:txBody>
                  <a:tcPr marL="91441" marR="91441" marT="45728" marB="45728"/>
                </a:tc>
                <a:extLst>
                  <a:ext uri="{0D108BD9-81ED-4DB2-BD59-A6C34878D82A}">
                    <a16:rowId xmlns:a16="http://schemas.microsoft.com/office/drawing/2014/main" val="3899543265"/>
                  </a:ext>
                </a:extLst>
              </a:tr>
            </a:tbl>
          </a:graphicData>
        </a:graphic>
      </p:graphicFrame>
    </p:spTree>
    <p:extLst>
      <p:ext uri="{BB962C8B-B14F-4D97-AF65-F5344CB8AC3E}">
        <p14:creationId xmlns:p14="http://schemas.microsoft.com/office/powerpoint/2010/main" val="3861305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81EC914-F5A4-4A6F-B9EC-B369D73B73DB}"/>
              </a:ext>
            </a:extLst>
          </p:cNvPr>
          <p:cNvSpPr>
            <a:spLocks noGrp="1"/>
          </p:cNvSpPr>
          <p:nvPr>
            <p:ph idx="1"/>
          </p:nvPr>
        </p:nvSpPr>
        <p:spPr>
          <a:xfrm>
            <a:off x="838200" y="906162"/>
            <a:ext cx="10515600" cy="5270801"/>
          </a:xfrm>
        </p:spPr>
        <p:txBody>
          <a:bodyPr>
            <a:normAutofit lnSpcReduction="10000"/>
          </a:bodyPr>
          <a:lstStyle/>
          <a:p>
            <a:pPr marL="0" indent="0">
              <a:buNone/>
            </a:pPr>
            <a:r>
              <a:rPr lang="en-US" i="0" u="none" strike="noStrike" dirty="0">
                <a:solidFill>
                  <a:srgbClr val="000000"/>
                </a:solidFill>
                <a:effectLst/>
                <a:latin typeface="Arial" panose="020B0604020202020204" pitchFamily="34" charset="0"/>
                <a:cs typeface="Arial" panose="020B0604020202020204" pitchFamily="34" charset="0"/>
              </a:rPr>
              <a:t>TT is considering </a:t>
            </a:r>
            <a:r>
              <a:rPr lang="en-US" b="1" i="0" u="none" strike="noStrike" dirty="0">
                <a:solidFill>
                  <a:srgbClr val="000000"/>
                </a:solidFill>
                <a:effectLst/>
                <a:latin typeface="Arial" panose="020B0604020202020204" pitchFamily="34" charset="0"/>
                <a:cs typeface="Arial" panose="020B0604020202020204" pitchFamily="34" charset="0"/>
              </a:rPr>
              <a:t>investing</a:t>
            </a:r>
            <a:r>
              <a:rPr lang="en-US" i="0" u="none" strike="noStrike" dirty="0">
                <a:solidFill>
                  <a:srgbClr val="000000"/>
                </a:solidFill>
                <a:effectLst/>
                <a:latin typeface="Arial" panose="020B0604020202020204" pitchFamily="34" charset="0"/>
                <a:cs typeface="Arial" panose="020B0604020202020204" pitchFamily="34" charset="0"/>
              </a:rPr>
              <a:t> £50,000 in a new machine with an expected life of 5 years. The machine will have scrap value of 10%. </a:t>
            </a:r>
          </a:p>
          <a:p>
            <a:pPr marL="0" indent="0">
              <a:buNone/>
            </a:pPr>
            <a:r>
              <a:rPr lang="en-US" i="0" u="none" strike="noStrike" dirty="0">
                <a:solidFill>
                  <a:srgbClr val="000000"/>
                </a:solidFill>
                <a:effectLst/>
                <a:latin typeface="Arial" panose="020B0604020202020204" pitchFamily="34" charset="0"/>
                <a:cs typeface="Arial" panose="020B0604020202020204" pitchFamily="34" charset="0"/>
              </a:rPr>
              <a:t>20,000 units will be </a:t>
            </a:r>
            <a:r>
              <a:rPr lang="en-US" b="1" i="0" u="none" strike="noStrike" dirty="0">
                <a:solidFill>
                  <a:srgbClr val="000000"/>
                </a:solidFill>
                <a:effectLst/>
                <a:latin typeface="Arial" panose="020B0604020202020204" pitchFamily="34" charset="0"/>
                <a:cs typeface="Arial" panose="020B0604020202020204" pitchFamily="34" charset="0"/>
              </a:rPr>
              <a:t>sold</a:t>
            </a:r>
            <a:r>
              <a:rPr lang="en-US" i="0" u="none" strike="noStrike" dirty="0">
                <a:solidFill>
                  <a:srgbClr val="000000"/>
                </a:solidFill>
                <a:effectLst/>
                <a:latin typeface="Arial" panose="020B0604020202020204" pitchFamily="34" charset="0"/>
                <a:cs typeface="Arial" panose="020B0604020202020204" pitchFamily="34" charset="0"/>
              </a:rPr>
              <a:t> each year at a selling price of £3 per unit. </a:t>
            </a:r>
          </a:p>
          <a:p>
            <a:pPr marL="0" indent="0">
              <a:buNone/>
            </a:pPr>
            <a:r>
              <a:rPr lang="en-US" b="1" i="0" u="none" strike="noStrike" dirty="0">
                <a:solidFill>
                  <a:srgbClr val="000000"/>
                </a:solidFill>
                <a:effectLst/>
                <a:latin typeface="Arial" panose="020B0604020202020204" pitchFamily="34" charset="0"/>
                <a:cs typeface="Arial" panose="020B0604020202020204" pitchFamily="34" charset="0"/>
              </a:rPr>
              <a:t>Variable</a:t>
            </a:r>
            <a:r>
              <a:rPr lang="en-US" i="0" u="none" strike="noStrike" dirty="0">
                <a:solidFill>
                  <a:srgbClr val="000000"/>
                </a:solidFill>
                <a:effectLst/>
                <a:latin typeface="Arial" panose="020B0604020202020204" pitchFamily="34" charset="0"/>
                <a:cs typeface="Arial" panose="020B0604020202020204" pitchFamily="34" charset="0"/>
              </a:rPr>
              <a:t> production costs are £1.65 while </a:t>
            </a:r>
            <a:r>
              <a:rPr lang="en-US" b="1" i="0" u="none" strike="noStrike" dirty="0">
                <a:solidFill>
                  <a:srgbClr val="000000"/>
                </a:solidFill>
                <a:effectLst/>
                <a:latin typeface="Arial" panose="020B0604020202020204" pitchFamily="34" charset="0"/>
                <a:cs typeface="Arial" panose="020B0604020202020204" pitchFamily="34" charset="0"/>
              </a:rPr>
              <a:t>fixed</a:t>
            </a:r>
            <a:r>
              <a:rPr lang="en-US" i="0" u="none" strike="noStrike" dirty="0">
                <a:solidFill>
                  <a:srgbClr val="000000"/>
                </a:solidFill>
                <a:effectLst/>
                <a:latin typeface="Arial" panose="020B0604020202020204" pitchFamily="34" charset="0"/>
                <a:cs typeface="Arial" panose="020B0604020202020204" pitchFamily="34" charset="0"/>
              </a:rPr>
              <a:t> costs are £10000 per year. </a:t>
            </a:r>
          </a:p>
          <a:p>
            <a:pPr marL="0" indent="0">
              <a:buNone/>
            </a:pPr>
            <a:r>
              <a:rPr lang="en-US" i="0" u="none" strike="noStrike" dirty="0">
                <a:solidFill>
                  <a:srgbClr val="000000"/>
                </a:solidFill>
                <a:effectLst/>
                <a:latin typeface="Arial" panose="020B0604020202020204" pitchFamily="34" charset="0"/>
                <a:cs typeface="Arial" panose="020B0604020202020204" pitchFamily="34" charset="0"/>
              </a:rPr>
              <a:t>TT uses a </a:t>
            </a:r>
            <a:r>
              <a:rPr lang="en-US" b="1" i="0" u="none" strike="noStrike" dirty="0">
                <a:solidFill>
                  <a:srgbClr val="000000"/>
                </a:solidFill>
                <a:effectLst/>
                <a:latin typeface="Arial" panose="020B0604020202020204" pitchFamily="34" charset="0"/>
                <a:cs typeface="Arial" panose="020B0604020202020204" pitchFamily="34" charset="0"/>
              </a:rPr>
              <a:t>discount rate </a:t>
            </a:r>
            <a:r>
              <a:rPr lang="en-US" i="0" u="none" strike="noStrike" dirty="0">
                <a:solidFill>
                  <a:srgbClr val="000000"/>
                </a:solidFill>
                <a:effectLst/>
                <a:latin typeface="Arial" panose="020B0604020202020204" pitchFamily="34" charset="0"/>
                <a:cs typeface="Arial" panose="020B0604020202020204" pitchFamily="34" charset="0"/>
              </a:rPr>
              <a:t>of 12% and expect projects to cover their investment within 2 years.</a:t>
            </a:r>
            <a:r>
              <a:rPr lang="en-US" dirty="0">
                <a:latin typeface="Arial" panose="020B0604020202020204" pitchFamily="34" charset="0"/>
                <a:cs typeface="Arial" panose="020B0604020202020204" pitchFamily="34" charset="0"/>
              </a:rPr>
              <a:t> </a:t>
            </a:r>
          </a:p>
          <a:p>
            <a:pPr marL="0" indent="0">
              <a:buNone/>
            </a:pPr>
            <a:r>
              <a:rPr lang="en-US" dirty="0">
                <a:latin typeface="Arial" panose="020B0604020202020204" pitchFamily="34" charset="0"/>
                <a:cs typeface="Arial" panose="020B0604020202020204" pitchFamily="34" charset="0"/>
              </a:rPr>
              <a:t>Taxes =19%</a:t>
            </a:r>
          </a:p>
          <a:p>
            <a:pPr marL="0" indent="0">
              <a:buNone/>
            </a:pPr>
            <a:r>
              <a:rPr lang="en-US" dirty="0">
                <a:latin typeface="Arial" panose="020B0604020202020204" pitchFamily="34" charset="0"/>
                <a:cs typeface="Arial" panose="020B0604020202020204" pitchFamily="34" charset="0"/>
              </a:rPr>
              <a:t>WDA = 18%</a:t>
            </a:r>
          </a:p>
          <a:p>
            <a:pPr marL="0" indent="0">
              <a:buNone/>
            </a:pPr>
            <a:r>
              <a:rPr lang="en-US" dirty="0">
                <a:latin typeface="Arial" panose="020B0604020202020204" pitchFamily="34" charset="0"/>
                <a:cs typeface="Arial" panose="020B0604020202020204" pitchFamily="34" charset="0"/>
              </a:rPr>
              <a:t>Inflation = 3%</a:t>
            </a:r>
          </a:p>
        </p:txBody>
      </p:sp>
    </p:spTree>
    <p:extLst>
      <p:ext uri="{BB962C8B-B14F-4D97-AF65-F5344CB8AC3E}">
        <p14:creationId xmlns:p14="http://schemas.microsoft.com/office/powerpoint/2010/main" val="32165500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981200" y="620714"/>
            <a:ext cx="8229600" cy="796925"/>
          </a:xfrm>
        </p:spPr>
        <p:txBody>
          <a:bodyPr/>
          <a:lstStyle/>
          <a:p>
            <a:r>
              <a:rPr lang="en-GB" altLang="en-US"/>
              <a:t>Now complete the DCF</a:t>
            </a:r>
          </a:p>
        </p:txBody>
      </p:sp>
      <p:graphicFrame>
        <p:nvGraphicFramePr>
          <p:cNvPr id="4" name="Content Placeholder 3"/>
          <p:cNvGraphicFramePr>
            <a:graphicFrameLocks noGrp="1"/>
          </p:cNvGraphicFramePr>
          <p:nvPr>
            <p:ph idx="1"/>
          </p:nvPr>
        </p:nvGraphicFramePr>
        <p:xfrm>
          <a:off x="2424113" y="1431926"/>
          <a:ext cx="7416800" cy="5095873"/>
        </p:xfrm>
        <a:graphic>
          <a:graphicData uri="http://schemas.openxmlformats.org/drawingml/2006/table">
            <a:tbl>
              <a:tblPr firstRow="1" bandRow="1">
                <a:tableStyleId>{5C22544A-7EE6-4342-B048-85BDC9FD1C3A}</a:tableStyleId>
              </a:tblPr>
              <a:tblGrid>
                <a:gridCol w="1538584">
                  <a:extLst>
                    <a:ext uri="{9D8B030D-6E8A-4147-A177-3AD203B41FA5}">
                      <a16:colId xmlns:a16="http://schemas.microsoft.com/office/drawing/2014/main" val="3234844253"/>
                    </a:ext>
                  </a:extLst>
                </a:gridCol>
                <a:gridCol w="735845">
                  <a:extLst>
                    <a:ext uri="{9D8B030D-6E8A-4147-A177-3AD203B41FA5}">
                      <a16:colId xmlns:a16="http://schemas.microsoft.com/office/drawing/2014/main" val="1465665769"/>
                    </a:ext>
                  </a:extLst>
                </a:gridCol>
                <a:gridCol w="869635">
                  <a:extLst>
                    <a:ext uri="{9D8B030D-6E8A-4147-A177-3AD203B41FA5}">
                      <a16:colId xmlns:a16="http://schemas.microsoft.com/office/drawing/2014/main" val="3698168133"/>
                    </a:ext>
                  </a:extLst>
                </a:gridCol>
                <a:gridCol w="802740">
                  <a:extLst>
                    <a:ext uri="{9D8B030D-6E8A-4147-A177-3AD203B41FA5}">
                      <a16:colId xmlns:a16="http://schemas.microsoft.com/office/drawing/2014/main" val="3144996806"/>
                    </a:ext>
                  </a:extLst>
                </a:gridCol>
                <a:gridCol w="1003425">
                  <a:extLst>
                    <a:ext uri="{9D8B030D-6E8A-4147-A177-3AD203B41FA5}">
                      <a16:colId xmlns:a16="http://schemas.microsoft.com/office/drawing/2014/main" val="2132351725"/>
                    </a:ext>
                  </a:extLst>
                </a:gridCol>
                <a:gridCol w="802740">
                  <a:extLst>
                    <a:ext uri="{9D8B030D-6E8A-4147-A177-3AD203B41FA5}">
                      <a16:colId xmlns:a16="http://schemas.microsoft.com/office/drawing/2014/main" val="2848335526"/>
                    </a:ext>
                  </a:extLst>
                </a:gridCol>
                <a:gridCol w="724207">
                  <a:extLst>
                    <a:ext uri="{9D8B030D-6E8A-4147-A177-3AD203B41FA5}">
                      <a16:colId xmlns:a16="http://schemas.microsoft.com/office/drawing/2014/main" val="1155905583"/>
                    </a:ext>
                  </a:extLst>
                </a:gridCol>
                <a:gridCol w="939624">
                  <a:extLst>
                    <a:ext uri="{9D8B030D-6E8A-4147-A177-3AD203B41FA5}">
                      <a16:colId xmlns:a16="http://schemas.microsoft.com/office/drawing/2014/main" val="4242323325"/>
                    </a:ext>
                  </a:extLst>
                </a:gridCol>
              </a:tblGrid>
              <a:tr h="304817">
                <a:tc>
                  <a:txBody>
                    <a:bodyPr/>
                    <a:lstStyle/>
                    <a:p>
                      <a:r>
                        <a:rPr lang="en-GB" sz="1400" dirty="0"/>
                        <a:t>Time</a:t>
                      </a:r>
                    </a:p>
                  </a:txBody>
                  <a:tcPr marL="91447" marR="91447" marT="45725" marB="45725"/>
                </a:tc>
                <a:tc>
                  <a:txBody>
                    <a:bodyPr/>
                    <a:lstStyle/>
                    <a:p>
                      <a:r>
                        <a:rPr lang="en-GB" sz="1400" dirty="0"/>
                        <a:t>0</a:t>
                      </a:r>
                    </a:p>
                  </a:txBody>
                  <a:tcPr marL="91447" marR="91447" marT="45725" marB="45725"/>
                </a:tc>
                <a:tc>
                  <a:txBody>
                    <a:bodyPr/>
                    <a:lstStyle/>
                    <a:p>
                      <a:r>
                        <a:rPr lang="en-GB" sz="1400" dirty="0"/>
                        <a:t>1</a:t>
                      </a:r>
                    </a:p>
                  </a:txBody>
                  <a:tcPr marL="91447" marR="91447" marT="45725" marB="45725"/>
                </a:tc>
                <a:tc>
                  <a:txBody>
                    <a:bodyPr/>
                    <a:lstStyle/>
                    <a:p>
                      <a:r>
                        <a:rPr lang="en-GB" sz="1400" dirty="0"/>
                        <a:t>2</a:t>
                      </a:r>
                    </a:p>
                  </a:txBody>
                  <a:tcPr marL="91447" marR="91447" marT="45725" marB="45725"/>
                </a:tc>
                <a:tc>
                  <a:txBody>
                    <a:bodyPr/>
                    <a:lstStyle/>
                    <a:p>
                      <a:r>
                        <a:rPr lang="en-GB" sz="1400" dirty="0"/>
                        <a:t>3</a:t>
                      </a:r>
                    </a:p>
                  </a:txBody>
                  <a:tcPr marL="91447" marR="91447" marT="45725" marB="45725"/>
                </a:tc>
                <a:tc>
                  <a:txBody>
                    <a:bodyPr/>
                    <a:lstStyle/>
                    <a:p>
                      <a:r>
                        <a:rPr lang="en-GB" sz="1400" dirty="0"/>
                        <a:t>4</a:t>
                      </a:r>
                    </a:p>
                  </a:txBody>
                  <a:tcPr marL="91447" marR="91447" marT="45725" marB="45725"/>
                </a:tc>
                <a:tc>
                  <a:txBody>
                    <a:bodyPr/>
                    <a:lstStyle/>
                    <a:p>
                      <a:r>
                        <a:rPr lang="en-GB" sz="1400" dirty="0"/>
                        <a:t>5</a:t>
                      </a:r>
                    </a:p>
                  </a:txBody>
                  <a:tcPr marL="91447" marR="91447" marT="45725" marB="45725"/>
                </a:tc>
                <a:tc>
                  <a:txBody>
                    <a:bodyPr/>
                    <a:lstStyle/>
                    <a:p>
                      <a:endParaRPr lang="en-GB" sz="1400" dirty="0"/>
                    </a:p>
                  </a:txBody>
                  <a:tcPr marL="91447" marR="91447" marT="45725" marB="45725"/>
                </a:tc>
                <a:extLst>
                  <a:ext uri="{0D108BD9-81ED-4DB2-BD59-A6C34878D82A}">
                    <a16:rowId xmlns:a16="http://schemas.microsoft.com/office/drawing/2014/main" val="2333040189"/>
                  </a:ext>
                </a:extLst>
              </a:tr>
              <a:tr h="518185">
                <a:tc>
                  <a:txBody>
                    <a:bodyPr/>
                    <a:lstStyle/>
                    <a:p>
                      <a:r>
                        <a:rPr lang="en-GB" sz="1400" dirty="0"/>
                        <a:t>Operating cash flows</a:t>
                      </a:r>
                    </a:p>
                  </a:txBody>
                  <a:tcPr marL="91447" marR="91447" marT="45725" marB="45725"/>
                </a:tc>
                <a:tc>
                  <a:txBody>
                    <a:bodyPr/>
                    <a:lstStyle/>
                    <a:p>
                      <a:endParaRPr lang="en-GB" sz="1400" dirty="0"/>
                    </a:p>
                  </a:txBody>
                  <a:tcPr marL="91447" marR="91447" marT="45725" marB="45725"/>
                </a:tc>
                <a:tc>
                  <a:txBody>
                    <a:bodyPr/>
                    <a:lstStyle/>
                    <a:p>
                      <a:r>
                        <a:rPr lang="en-GB" sz="1400" dirty="0"/>
                        <a:t>(30)</a:t>
                      </a:r>
                    </a:p>
                  </a:txBody>
                  <a:tcPr marL="91447" marR="91447" marT="45725" marB="45725"/>
                </a:tc>
                <a:tc>
                  <a:txBody>
                    <a:bodyPr/>
                    <a:lstStyle/>
                    <a:p>
                      <a:r>
                        <a:rPr lang="en-GB" sz="1400" dirty="0"/>
                        <a:t>340</a:t>
                      </a:r>
                    </a:p>
                  </a:txBody>
                  <a:tcPr marL="91447" marR="91447" marT="45725" marB="45725"/>
                </a:tc>
                <a:tc>
                  <a:txBody>
                    <a:bodyPr/>
                    <a:lstStyle/>
                    <a:p>
                      <a:r>
                        <a:rPr lang="en-GB" sz="1400" dirty="0"/>
                        <a:t>740</a:t>
                      </a:r>
                    </a:p>
                  </a:txBody>
                  <a:tcPr marL="91447" marR="91447" marT="45725" marB="45725"/>
                </a:tc>
                <a:tc>
                  <a:txBody>
                    <a:bodyPr/>
                    <a:lstStyle/>
                    <a:p>
                      <a:r>
                        <a:rPr lang="en-GB" sz="1400" dirty="0"/>
                        <a:t>1340</a:t>
                      </a:r>
                    </a:p>
                  </a:txBody>
                  <a:tcPr marL="91447" marR="91447" marT="45725" marB="45725"/>
                </a:tc>
                <a:tc>
                  <a:txBody>
                    <a:bodyPr/>
                    <a:lstStyle/>
                    <a:p>
                      <a:endParaRPr lang="en-GB" sz="1400" dirty="0"/>
                    </a:p>
                  </a:txBody>
                  <a:tcPr marL="91447" marR="91447" marT="45725" marB="45725"/>
                </a:tc>
                <a:tc>
                  <a:txBody>
                    <a:bodyPr/>
                    <a:lstStyle/>
                    <a:p>
                      <a:endParaRPr lang="en-GB" sz="1400" dirty="0"/>
                    </a:p>
                  </a:txBody>
                  <a:tcPr marL="91447" marR="91447" marT="45725" marB="45725"/>
                </a:tc>
                <a:extLst>
                  <a:ext uri="{0D108BD9-81ED-4DB2-BD59-A6C34878D82A}">
                    <a16:rowId xmlns:a16="http://schemas.microsoft.com/office/drawing/2014/main" val="290653411"/>
                  </a:ext>
                </a:extLst>
              </a:tr>
              <a:tr h="518185">
                <a:tc>
                  <a:txBody>
                    <a:bodyPr/>
                    <a:lstStyle/>
                    <a:p>
                      <a:r>
                        <a:rPr lang="en-GB" sz="1400" dirty="0"/>
                        <a:t>Tax on profits</a:t>
                      </a:r>
                    </a:p>
                  </a:txBody>
                  <a:tcPr marL="91447" marR="91447" marT="45725" marB="45725"/>
                </a:tc>
                <a:tc>
                  <a:txBody>
                    <a:bodyPr/>
                    <a:lstStyle/>
                    <a:p>
                      <a:endParaRPr lang="en-GB" sz="1400" dirty="0"/>
                    </a:p>
                  </a:txBody>
                  <a:tcPr marL="91447" marR="91447" marT="45725" marB="45725"/>
                </a:tc>
                <a:tc>
                  <a:txBody>
                    <a:bodyPr/>
                    <a:lstStyle/>
                    <a:p>
                      <a:r>
                        <a:rPr lang="en-GB" sz="1400" dirty="0">
                          <a:solidFill>
                            <a:schemeClr val="tx1"/>
                          </a:solidFill>
                        </a:rPr>
                        <a:t>2.85</a:t>
                      </a:r>
                    </a:p>
                  </a:txBody>
                  <a:tcPr marL="91446" marR="91446" marT="45730" marB="45730"/>
                </a:tc>
                <a:tc>
                  <a:txBody>
                    <a:bodyPr/>
                    <a:lstStyle/>
                    <a:p>
                      <a:r>
                        <a:rPr lang="en-GB" sz="1400" dirty="0">
                          <a:solidFill>
                            <a:schemeClr val="tx1"/>
                          </a:solidFill>
                        </a:rPr>
                        <a:t>(29.45)</a:t>
                      </a:r>
                    </a:p>
                  </a:txBody>
                  <a:tcPr marL="91446" marR="91446" marT="45730" marB="45730"/>
                </a:tc>
                <a:tc>
                  <a:txBody>
                    <a:bodyPr/>
                    <a:lstStyle/>
                    <a:p>
                      <a:r>
                        <a:rPr lang="en-GB" sz="1400" dirty="0">
                          <a:solidFill>
                            <a:schemeClr val="tx1"/>
                          </a:solidFill>
                        </a:rPr>
                        <a:t>(102.6)</a:t>
                      </a:r>
                    </a:p>
                  </a:txBody>
                  <a:tcPr marL="91446" marR="91446" marT="45730" marB="45730"/>
                </a:tc>
                <a:tc>
                  <a:txBody>
                    <a:bodyPr/>
                    <a:lstStyle/>
                    <a:p>
                      <a:r>
                        <a:rPr lang="en-GB" sz="1400" dirty="0">
                          <a:solidFill>
                            <a:schemeClr val="tx1"/>
                          </a:solidFill>
                        </a:rPr>
                        <a:t>(197.6)</a:t>
                      </a:r>
                    </a:p>
                  </a:txBody>
                  <a:tcPr marL="91446" marR="91446" marT="45730" marB="45730"/>
                </a:tc>
                <a:tc>
                  <a:txBody>
                    <a:bodyPr/>
                    <a:lstStyle/>
                    <a:p>
                      <a:r>
                        <a:rPr lang="en-GB" sz="1400" dirty="0">
                          <a:solidFill>
                            <a:schemeClr val="tx1"/>
                          </a:solidFill>
                        </a:rPr>
                        <a:t>(127.3)</a:t>
                      </a:r>
                    </a:p>
                  </a:txBody>
                  <a:tcPr marL="91446" marR="91446" marT="45730" marB="45730"/>
                </a:tc>
                <a:tc>
                  <a:txBody>
                    <a:bodyPr/>
                    <a:lstStyle/>
                    <a:p>
                      <a:endParaRPr lang="en-GB" sz="1400" dirty="0"/>
                    </a:p>
                  </a:txBody>
                  <a:tcPr marL="91447" marR="91447" marT="45725" marB="45725"/>
                </a:tc>
                <a:extLst>
                  <a:ext uri="{0D108BD9-81ED-4DB2-BD59-A6C34878D82A}">
                    <a16:rowId xmlns:a16="http://schemas.microsoft.com/office/drawing/2014/main" val="1431944870"/>
                  </a:ext>
                </a:extLst>
              </a:tr>
              <a:tr h="304817">
                <a:tc>
                  <a:txBody>
                    <a:bodyPr/>
                    <a:lstStyle/>
                    <a:p>
                      <a:r>
                        <a:rPr lang="en-GB" sz="1400" dirty="0"/>
                        <a:t>Cap ex</a:t>
                      </a:r>
                    </a:p>
                  </a:txBody>
                  <a:tcPr marL="91447" marR="91447" marT="45725" marB="45725"/>
                </a:tc>
                <a:tc>
                  <a:txBody>
                    <a:bodyPr/>
                    <a:lstStyle/>
                    <a:p>
                      <a:r>
                        <a:rPr lang="en-GB" sz="1400" dirty="0"/>
                        <a:t>(3880)</a:t>
                      </a:r>
                    </a:p>
                  </a:txBody>
                  <a:tcPr marL="91447" marR="91447" marT="45725" marB="45725"/>
                </a:tc>
                <a:tc>
                  <a:txBody>
                    <a:bodyPr/>
                    <a:lstStyle/>
                    <a:p>
                      <a:endParaRPr lang="en-GB" sz="1400" dirty="0"/>
                    </a:p>
                  </a:txBody>
                  <a:tcPr marL="91447" marR="91447" marT="45725" marB="45725"/>
                </a:tc>
                <a:tc>
                  <a:txBody>
                    <a:bodyPr/>
                    <a:lstStyle/>
                    <a:p>
                      <a:endParaRPr lang="en-GB" sz="1400" dirty="0"/>
                    </a:p>
                  </a:txBody>
                  <a:tcPr marL="91447" marR="91447" marT="45725" marB="45725"/>
                </a:tc>
                <a:tc>
                  <a:txBody>
                    <a:bodyPr/>
                    <a:lstStyle/>
                    <a:p>
                      <a:endParaRPr lang="en-GB" sz="1400" dirty="0"/>
                    </a:p>
                  </a:txBody>
                  <a:tcPr marL="91447" marR="91447" marT="45725" marB="45725"/>
                </a:tc>
                <a:tc>
                  <a:txBody>
                    <a:bodyPr/>
                    <a:lstStyle/>
                    <a:p>
                      <a:endParaRPr lang="en-GB" sz="1400" dirty="0"/>
                    </a:p>
                  </a:txBody>
                  <a:tcPr marL="91447" marR="91447" marT="45725" marB="45725"/>
                </a:tc>
                <a:tc>
                  <a:txBody>
                    <a:bodyPr/>
                    <a:lstStyle/>
                    <a:p>
                      <a:endParaRPr lang="en-GB" sz="1400" dirty="0"/>
                    </a:p>
                  </a:txBody>
                  <a:tcPr marL="91447" marR="91447" marT="45725" marB="45725"/>
                </a:tc>
                <a:tc>
                  <a:txBody>
                    <a:bodyPr/>
                    <a:lstStyle/>
                    <a:p>
                      <a:endParaRPr lang="en-GB" sz="1400" dirty="0"/>
                    </a:p>
                  </a:txBody>
                  <a:tcPr marL="91447" marR="91447" marT="45725" marB="45725"/>
                </a:tc>
                <a:extLst>
                  <a:ext uri="{0D108BD9-81ED-4DB2-BD59-A6C34878D82A}">
                    <a16:rowId xmlns:a16="http://schemas.microsoft.com/office/drawing/2014/main" val="785132839"/>
                  </a:ext>
                </a:extLst>
              </a:tr>
              <a:tr h="429635">
                <a:tc>
                  <a:txBody>
                    <a:bodyPr/>
                    <a:lstStyle/>
                    <a:p>
                      <a:r>
                        <a:rPr lang="en-GB" sz="1400" dirty="0"/>
                        <a:t>Resale value</a:t>
                      </a:r>
                    </a:p>
                  </a:txBody>
                  <a:tcPr marL="91447" marR="91447" marT="45725" marB="45725"/>
                </a:tc>
                <a:tc>
                  <a:txBody>
                    <a:bodyPr/>
                    <a:lstStyle/>
                    <a:p>
                      <a:endParaRPr lang="en-GB" sz="1400" dirty="0"/>
                    </a:p>
                  </a:txBody>
                  <a:tcPr marL="91447" marR="91447" marT="45725" marB="45725"/>
                </a:tc>
                <a:tc>
                  <a:txBody>
                    <a:bodyPr/>
                    <a:lstStyle/>
                    <a:p>
                      <a:endParaRPr lang="en-GB" sz="1400" dirty="0"/>
                    </a:p>
                  </a:txBody>
                  <a:tcPr marL="91447" marR="91447" marT="45725" marB="45725"/>
                </a:tc>
                <a:tc>
                  <a:txBody>
                    <a:bodyPr/>
                    <a:lstStyle/>
                    <a:p>
                      <a:endParaRPr lang="en-GB" sz="1400" dirty="0"/>
                    </a:p>
                  </a:txBody>
                  <a:tcPr marL="91447" marR="91447" marT="45725" marB="45725"/>
                </a:tc>
                <a:tc>
                  <a:txBody>
                    <a:bodyPr/>
                    <a:lstStyle/>
                    <a:p>
                      <a:endParaRPr lang="en-GB" sz="1400" dirty="0"/>
                    </a:p>
                  </a:txBody>
                  <a:tcPr marL="91447" marR="91447" marT="45725" marB="45725"/>
                </a:tc>
                <a:tc>
                  <a:txBody>
                    <a:bodyPr/>
                    <a:lstStyle/>
                    <a:p>
                      <a:r>
                        <a:rPr lang="en-GB" sz="1400" dirty="0"/>
                        <a:t>4500</a:t>
                      </a:r>
                    </a:p>
                  </a:txBody>
                  <a:tcPr marL="91447" marR="91447" marT="45725" marB="45725"/>
                </a:tc>
                <a:tc>
                  <a:txBody>
                    <a:bodyPr/>
                    <a:lstStyle/>
                    <a:p>
                      <a:endParaRPr lang="en-GB" sz="1400" dirty="0"/>
                    </a:p>
                  </a:txBody>
                  <a:tcPr marL="91447" marR="91447" marT="45725" marB="45725"/>
                </a:tc>
                <a:tc>
                  <a:txBody>
                    <a:bodyPr/>
                    <a:lstStyle/>
                    <a:p>
                      <a:endParaRPr lang="en-GB" sz="1400" dirty="0"/>
                    </a:p>
                  </a:txBody>
                  <a:tcPr marL="91447" marR="91447" marT="45725" marB="45725"/>
                </a:tc>
                <a:extLst>
                  <a:ext uri="{0D108BD9-81ED-4DB2-BD59-A6C34878D82A}">
                    <a16:rowId xmlns:a16="http://schemas.microsoft.com/office/drawing/2014/main" val="2617566526"/>
                  </a:ext>
                </a:extLst>
              </a:tr>
              <a:tr h="982017">
                <a:tc>
                  <a:txBody>
                    <a:bodyPr/>
                    <a:lstStyle/>
                    <a:p>
                      <a:r>
                        <a:rPr lang="en-GB" sz="1400" dirty="0"/>
                        <a:t>Tax</a:t>
                      </a:r>
                      <a:r>
                        <a:rPr lang="en-GB" sz="1400" baseline="0" dirty="0"/>
                        <a:t> benefit of capital allowances</a:t>
                      </a:r>
                      <a:endParaRPr lang="en-GB" sz="1400" dirty="0"/>
                    </a:p>
                  </a:txBody>
                  <a:tcPr marL="91447" marR="91447" marT="45725" marB="45725"/>
                </a:tc>
                <a:tc>
                  <a:txBody>
                    <a:bodyPr/>
                    <a:lstStyle/>
                    <a:p>
                      <a:endParaRPr lang="en-GB" sz="1400" dirty="0"/>
                    </a:p>
                  </a:txBody>
                  <a:tcPr marL="91447" marR="91447" marT="45725" marB="45725"/>
                </a:tc>
                <a:tc>
                  <a:txBody>
                    <a:bodyPr/>
                    <a:lstStyle/>
                    <a:p>
                      <a:r>
                        <a:rPr lang="en-GB" sz="1400" dirty="0">
                          <a:solidFill>
                            <a:schemeClr val="tx1"/>
                          </a:solidFill>
                        </a:rPr>
                        <a:t>12.82</a:t>
                      </a:r>
                    </a:p>
                  </a:txBody>
                  <a:tcPr marL="91446" marR="91446" marT="45719" marB="45719"/>
                </a:tc>
                <a:tc>
                  <a:txBody>
                    <a:bodyPr/>
                    <a:lstStyle/>
                    <a:p>
                      <a:r>
                        <a:rPr lang="en-GB" sz="1400" dirty="0">
                          <a:solidFill>
                            <a:schemeClr val="tx1"/>
                          </a:solidFill>
                        </a:rPr>
                        <a:t>23.33</a:t>
                      </a:r>
                    </a:p>
                  </a:txBody>
                  <a:tcPr marL="91446" marR="91446" marT="45719" marB="45719"/>
                </a:tc>
                <a:tc>
                  <a:txBody>
                    <a:bodyPr/>
                    <a:lstStyle/>
                    <a:p>
                      <a:r>
                        <a:rPr lang="en-GB" sz="1400" dirty="0">
                          <a:solidFill>
                            <a:schemeClr val="tx1"/>
                          </a:solidFill>
                        </a:rPr>
                        <a:t>19.12</a:t>
                      </a:r>
                    </a:p>
                  </a:txBody>
                  <a:tcPr marL="91446" marR="91446" marT="45719" marB="45719"/>
                </a:tc>
                <a:tc>
                  <a:txBody>
                    <a:bodyPr/>
                    <a:lstStyle/>
                    <a:p>
                      <a:r>
                        <a:rPr lang="en-GB" sz="1400" dirty="0">
                          <a:solidFill>
                            <a:schemeClr val="tx1"/>
                          </a:solidFill>
                        </a:rPr>
                        <a:t>28.91</a:t>
                      </a:r>
                    </a:p>
                  </a:txBody>
                  <a:tcPr marL="91446" marR="91446" marT="45719" marB="45719"/>
                </a:tc>
                <a:tc>
                  <a:txBody>
                    <a:bodyPr/>
                    <a:lstStyle/>
                    <a:p>
                      <a:r>
                        <a:rPr lang="en-GB" sz="1400" dirty="0">
                          <a:solidFill>
                            <a:schemeClr val="tx1"/>
                          </a:solidFill>
                        </a:rPr>
                        <a:t>20.27</a:t>
                      </a:r>
                    </a:p>
                  </a:txBody>
                  <a:tcPr marL="91446" marR="91446" marT="45719" marB="45719"/>
                </a:tc>
                <a:tc>
                  <a:txBody>
                    <a:bodyPr/>
                    <a:lstStyle/>
                    <a:p>
                      <a:endParaRPr lang="en-GB" sz="1400" dirty="0"/>
                    </a:p>
                  </a:txBody>
                  <a:tcPr marL="91447" marR="91447" marT="45726" marB="45726"/>
                </a:tc>
                <a:extLst>
                  <a:ext uri="{0D108BD9-81ED-4DB2-BD59-A6C34878D82A}">
                    <a16:rowId xmlns:a16="http://schemas.microsoft.com/office/drawing/2014/main" val="2676099451"/>
                  </a:ext>
                </a:extLst>
              </a:tr>
              <a:tr h="483658">
                <a:tc>
                  <a:txBody>
                    <a:bodyPr/>
                    <a:lstStyle/>
                    <a:p>
                      <a:r>
                        <a:rPr lang="en-GB" sz="1400" dirty="0"/>
                        <a:t>Working</a:t>
                      </a:r>
                      <a:r>
                        <a:rPr lang="en-GB" sz="1400" baseline="0" dirty="0"/>
                        <a:t> capital</a:t>
                      </a:r>
                      <a:endParaRPr lang="en-GB" sz="1400" dirty="0"/>
                    </a:p>
                  </a:txBody>
                  <a:tcPr marL="91447" marR="91447" marT="45725" marB="45725"/>
                </a:tc>
                <a:tc>
                  <a:txBody>
                    <a:bodyPr/>
                    <a:lstStyle/>
                    <a:p>
                      <a:r>
                        <a:rPr lang="en-GB" sz="1400" dirty="0"/>
                        <a:t>(250)</a:t>
                      </a:r>
                    </a:p>
                  </a:txBody>
                  <a:tcPr marL="91447" marR="91447" marT="45725" marB="45725"/>
                </a:tc>
                <a:tc>
                  <a:txBody>
                    <a:bodyPr/>
                    <a:lstStyle/>
                    <a:p>
                      <a:r>
                        <a:rPr lang="en-GB" sz="1400" dirty="0"/>
                        <a:t>(50)</a:t>
                      </a:r>
                    </a:p>
                  </a:txBody>
                  <a:tcPr marL="91447" marR="91447" marT="45725" marB="45725"/>
                </a:tc>
                <a:tc>
                  <a:txBody>
                    <a:bodyPr/>
                    <a:lstStyle/>
                    <a:p>
                      <a:r>
                        <a:rPr lang="en-GB" sz="1400" dirty="0"/>
                        <a:t>(75)</a:t>
                      </a:r>
                    </a:p>
                  </a:txBody>
                  <a:tcPr marL="91447" marR="91447" marT="45726" marB="45726"/>
                </a:tc>
                <a:tc>
                  <a:txBody>
                    <a:bodyPr/>
                    <a:lstStyle/>
                    <a:p>
                      <a:r>
                        <a:rPr lang="en-GB" sz="1400" dirty="0"/>
                        <a:t>25</a:t>
                      </a:r>
                    </a:p>
                  </a:txBody>
                  <a:tcPr marL="91447" marR="91447" marT="45726" marB="45726"/>
                </a:tc>
                <a:tc>
                  <a:txBody>
                    <a:bodyPr/>
                    <a:lstStyle/>
                    <a:p>
                      <a:r>
                        <a:rPr lang="en-GB" sz="1400" dirty="0"/>
                        <a:t>350</a:t>
                      </a:r>
                    </a:p>
                  </a:txBody>
                  <a:tcPr marL="91447" marR="91447" marT="45726" marB="45726"/>
                </a:tc>
                <a:tc>
                  <a:txBody>
                    <a:bodyPr/>
                    <a:lstStyle/>
                    <a:p>
                      <a:endParaRPr lang="en-GB" sz="1400" dirty="0"/>
                    </a:p>
                  </a:txBody>
                  <a:tcPr marL="91447" marR="91447" marT="45726" marB="45726"/>
                </a:tc>
                <a:tc>
                  <a:txBody>
                    <a:bodyPr/>
                    <a:lstStyle/>
                    <a:p>
                      <a:endParaRPr lang="en-GB" sz="1400" dirty="0"/>
                    </a:p>
                  </a:txBody>
                  <a:tcPr marL="91447" marR="91447" marT="45726" marB="45726"/>
                </a:tc>
                <a:extLst>
                  <a:ext uri="{0D108BD9-81ED-4DB2-BD59-A6C34878D82A}">
                    <a16:rowId xmlns:a16="http://schemas.microsoft.com/office/drawing/2014/main" val="2906506173"/>
                  </a:ext>
                </a:extLst>
              </a:tr>
              <a:tr h="518187">
                <a:tc>
                  <a:txBody>
                    <a:bodyPr/>
                    <a:lstStyle/>
                    <a:p>
                      <a:r>
                        <a:rPr lang="en-GB" sz="1400" dirty="0"/>
                        <a:t>Net cash flow</a:t>
                      </a:r>
                    </a:p>
                  </a:txBody>
                  <a:tcPr marL="91447" marR="91447" marT="45725" marB="45725"/>
                </a:tc>
                <a:tc>
                  <a:txBody>
                    <a:bodyPr/>
                    <a:lstStyle/>
                    <a:p>
                      <a:r>
                        <a:rPr lang="en-GB" sz="1400" dirty="0">
                          <a:solidFill>
                            <a:schemeClr val="tx1"/>
                          </a:solidFill>
                        </a:rPr>
                        <a:t>(4130)</a:t>
                      </a:r>
                    </a:p>
                  </a:txBody>
                  <a:tcPr marL="91447" marR="91447" marT="45727" marB="45727"/>
                </a:tc>
                <a:tc>
                  <a:txBody>
                    <a:bodyPr/>
                    <a:lstStyle/>
                    <a:p>
                      <a:r>
                        <a:rPr lang="en-GB" sz="1400" dirty="0">
                          <a:solidFill>
                            <a:schemeClr val="tx1"/>
                          </a:solidFill>
                        </a:rPr>
                        <a:t>(64.33)</a:t>
                      </a:r>
                    </a:p>
                  </a:txBody>
                  <a:tcPr marL="91447" marR="91447" marT="45727" marB="45727"/>
                </a:tc>
                <a:tc>
                  <a:txBody>
                    <a:bodyPr/>
                    <a:lstStyle/>
                    <a:p>
                      <a:r>
                        <a:rPr lang="en-GB" sz="1400" dirty="0">
                          <a:solidFill>
                            <a:schemeClr val="tx1"/>
                          </a:solidFill>
                        </a:rPr>
                        <a:t>258.88</a:t>
                      </a:r>
                    </a:p>
                  </a:txBody>
                  <a:tcPr marL="91447" marR="91447" marT="45728" marB="45728"/>
                </a:tc>
                <a:tc>
                  <a:txBody>
                    <a:bodyPr/>
                    <a:lstStyle/>
                    <a:p>
                      <a:r>
                        <a:rPr lang="en-GB" sz="1400" dirty="0">
                          <a:solidFill>
                            <a:schemeClr val="tx1"/>
                          </a:solidFill>
                        </a:rPr>
                        <a:t>681.52</a:t>
                      </a:r>
                    </a:p>
                  </a:txBody>
                  <a:tcPr marL="91447" marR="91447" marT="45728" marB="45728"/>
                </a:tc>
                <a:tc>
                  <a:txBody>
                    <a:bodyPr/>
                    <a:lstStyle/>
                    <a:p>
                      <a:r>
                        <a:rPr lang="en-GB" sz="1400" dirty="0">
                          <a:solidFill>
                            <a:schemeClr val="tx1"/>
                          </a:solidFill>
                        </a:rPr>
                        <a:t>6021.31</a:t>
                      </a:r>
                    </a:p>
                  </a:txBody>
                  <a:tcPr marL="91447" marR="91447" marT="45728" marB="45728"/>
                </a:tc>
                <a:tc>
                  <a:txBody>
                    <a:bodyPr/>
                    <a:lstStyle/>
                    <a:p>
                      <a:r>
                        <a:rPr lang="en-GB" sz="1400" dirty="0">
                          <a:solidFill>
                            <a:schemeClr val="tx1"/>
                          </a:solidFill>
                        </a:rPr>
                        <a:t>(107.03)</a:t>
                      </a:r>
                    </a:p>
                  </a:txBody>
                  <a:tcPr marL="91447" marR="91447" marT="45728" marB="45728"/>
                </a:tc>
                <a:tc>
                  <a:txBody>
                    <a:bodyPr/>
                    <a:lstStyle/>
                    <a:p>
                      <a:endParaRPr lang="en-GB" sz="1400" dirty="0"/>
                    </a:p>
                  </a:txBody>
                  <a:tcPr marL="91447" marR="91447" marT="45726" marB="45726"/>
                </a:tc>
                <a:extLst>
                  <a:ext uri="{0D108BD9-81ED-4DB2-BD59-A6C34878D82A}">
                    <a16:rowId xmlns:a16="http://schemas.microsoft.com/office/drawing/2014/main" val="3899543265"/>
                  </a:ext>
                </a:extLst>
              </a:tr>
              <a:tr h="518185">
                <a:tc>
                  <a:txBody>
                    <a:bodyPr/>
                    <a:lstStyle/>
                    <a:p>
                      <a:r>
                        <a:rPr lang="en-GB" sz="1400" dirty="0"/>
                        <a:t>Discount factors at 7%</a:t>
                      </a:r>
                    </a:p>
                  </a:txBody>
                  <a:tcPr marL="91447" marR="91447" marT="45725" marB="45725"/>
                </a:tc>
                <a:tc>
                  <a:txBody>
                    <a:bodyPr/>
                    <a:lstStyle/>
                    <a:p>
                      <a:r>
                        <a:rPr lang="en-GB" sz="1400" dirty="0">
                          <a:solidFill>
                            <a:srgbClr val="FF0000"/>
                          </a:solidFill>
                        </a:rPr>
                        <a:t>1</a:t>
                      </a:r>
                    </a:p>
                  </a:txBody>
                  <a:tcPr marL="91447" marR="91447" marT="45725" marB="45725"/>
                </a:tc>
                <a:tc>
                  <a:txBody>
                    <a:bodyPr/>
                    <a:lstStyle/>
                    <a:p>
                      <a:r>
                        <a:rPr lang="en-GB" sz="1400" dirty="0">
                          <a:solidFill>
                            <a:srgbClr val="FF0000"/>
                          </a:solidFill>
                        </a:rPr>
                        <a:t>0.935</a:t>
                      </a:r>
                    </a:p>
                  </a:txBody>
                  <a:tcPr marL="91447" marR="91447" marT="45725" marB="45725"/>
                </a:tc>
                <a:tc>
                  <a:txBody>
                    <a:bodyPr/>
                    <a:lstStyle/>
                    <a:p>
                      <a:r>
                        <a:rPr lang="en-GB" sz="1400" dirty="0">
                          <a:solidFill>
                            <a:srgbClr val="FF0000"/>
                          </a:solidFill>
                        </a:rPr>
                        <a:t>0.873</a:t>
                      </a:r>
                    </a:p>
                  </a:txBody>
                  <a:tcPr marL="91447" marR="91447" marT="45726" marB="45726"/>
                </a:tc>
                <a:tc>
                  <a:txBody>
                    <a:bodyPr/>
                    <a:lstStyle/>
                    <a:p>
                      <a:r>
                        <a:rPr lang="en-GB" sz="1400" dirty="0">
                          <a:solidFill>
                            <a:srgbClr val="FF0000"/>
                          </a:solidFill>
                        </a:rPr>
                        <a:t>0.816</a:t>
                      </a:r>
                    </a:p>
                  </a:txBody>
                  <a:tcPr marL="91447" marR="91447" marT="45726" marB="45726"/>
                </a:tc>
                <a:tc>
                  <a:txBody>
                    <a:bodyPr/>
                    <a:lstStyle/>
                    <a:p>
                      <a:r>
                        <a:rPr lang="en-GB" sz="1400" dirty="0">
                          <a:solidFill>
                            <a:srgbClr val="FF0000"/>
                          </a:solidFill>
                        </a:rPr>
                        <a:t>0.763</a:t>
                      </a:r>
                    </a:p>
                  </a:txBody>
                  <a:tcPr marL="91447" marR="91447" marT="45726" marB="45726"/>
                </a:tc>
                <a:tc>
                  <a:txBody>
                    <a:bodyPr/>
                    <a:lstStyle/>
                    <a:p>
                      <a:r>
                        <a:rPr lang="en-GB" sz="1400" dirty="0">
                          <a:solidFill>
                            <a:srgbClr val="FF0000"/>
                          </a:solidFill>
                        </a:rPr>
                        <a:t>0.713</a:t>
                      </a:r>
                    </a:p>
                  </a:txBody>
                  <a:tcPr marL="91447" marR="91447" marT="45726" marB="45726"/>
                </a:tc>
                <a:tc>
                  <a:txBody>
                    <a:bodyPr/>
                    <a:lstStyle/>
                    <a:p>
                      <a:endParaRPr lang="en-GB" sz="1400" b="1" dirty="0"/>
                    </a:p>
                  </a:txBody>
                  <a:tcPr marL="91447" marR="91447" marT="45726" marB="45726"/>
                </a:tc>
                <a:extLst>
                  <a:ext uri="{0D108BD9-81ED-4DB2-BD59-A6C34878D82A}">
                    <a16:rowId xmlns:a16="http://schemas.microsoft.com/office/drawing/2014/main" val="1792583055"/>
                  </a:ext>
                </a:extLst>
              </a:tr>
              <a:tr h="518187">
                <a:tc>
                  <a:txBody>
                    <a:bodyPr/>
                    <a:lstStyle/>
                    <a:p>
                      <a:r>
                        <a:rPr lang="en-GB" sz="1400" dirty="0"/>
                        <a:t>Present value</a:t>
                      </a:r>
                    </a:p>
                  </a:txBody>
                  <a:tcPr marL="91447" marR="91447" marT="45725" marB="45725"/>
                </a:tc>
                <a:tc>
                  <a:txBody>
                    <a:bodyPr/>
                    <a:lstStyle/>
                    <a:p>
                      <a:r>
                        <a:rPr lang="en-GB" sz="1400" dirty="0">
                          <a:solidFill>
                            <a:srgbClr val="FF0000"/>
                          </a:solidFill>
                        </a:rPr>
                        <a:t>(4130)</a:t>
                      </a:r>
                    </a:p>
                  </a:txBody>
                  <a:tcPr marL="91447" marR="91447" marT="45725" marB="45725"/>
                </a:tc>
                <a:tc>
                  <a:txBody>
                    <a:bodyPr/>
                    <a:lstStyle/>
                    <a:p>
                      <a:r>
                        <a:rPr lang="en-GB" sz="1400" dirty="0">
                          <a:solidFill>
                            <a:srgbClr val="FF0000"/>
                          </a:solidFill>
                        </a:rPr>
                        <a:t>(60.15)</a:t>
                      </a:r>
                    </a:p>
                  </a:txBody>
                  <a:tcPr marL="91447" marR="91447" marT="45725" marB="45725"/>
                </a:tc>
                <a:tc>
                  <a:txBody>
                    <a:bodyPr/>
                    <a:lstStyle/>
                    <a:p>
                      <a:r>
                        <a:rPr lang="en-GB" sz="1400" dirty="0">
                          <a:solidFill>
                            <a:srgbClr val="FF0000"/>
                          </a:solidFill>
                        </a:rPr>
                        <a:t>226.00</a:t>
                      </a:r>
                    </a:p>
                  </a:txBody>
                  <a:tcPr marL="91447" marR="91447" marT="45726" marB="45726"/>
                </a:tc>
                <a:tc>
                  <a:txBody>
                    <a:bodyPr/>
                    <a:lstStyle/>
                    <a:p>
                      <a:r>
                        <a:rPr lang="en-GB" sz="1400" dirty="0">
                          <a:solidFill>
                            <a:srgbClr val="FF0000"/>
                          </a:solidFill>
                        </a:rPr>
                        <a:t>556.12</a:t>
                      </a:r>
                    </a:p>
                  </a:txBody>
                  <a:tcPr marL="91447" marR="91447" marT="45726" marB="45726"/>
                </a:tc>
                <a:tc>
                  <a:txBody>
                    <a:bodyPr/>
                    <a:lstStyle/>
                    <a:p>
                      <a:r>
                        <a:rPr lang="en-GB" sz="1400" dirty="0">
                          <a:solidFill>
                            <a:srgbClr val="FF0000"/>
                          </a:solidFill>
                        </a:rPr>
                        <a:t>4594.26</a:t>
                      </a:r>
                    </a:p>
                  </a:txBody>
                  <a:tcPr marL="91447" marR="91447" marT="45726" marB="45726"/>
                </a:tc>
                <a:tc>
                  <a:txBody>
                    <a:bodyPr/>
                    <a:lstStyle/>
                    <a:p>
                      <a:r>
                        <a:rPr lang="en-GB" sz="1400" dirty="0">
                          <a:solidFill>
                            <a:srgbClr val="FF0000"/>
                          </a:solidFill>
                        </a:rPr>
                        <a:t>(76.31)</a:t>
                      </a:r>
                    </a:p>
                  </a:txBody>
                  <a:tcPr marL="91447" marR="91447" marT="45726" marB="45726"/>
                </a:tc>
                <a:tc>
                  <a:txBody>
                    <a:bodyPr/>
                    <a:lstStyle/>
                    <a:p>
                      <a:r>
                        <a:rPr lang="en-GB" sz="1400" b="1" dirty="0">
                          <a:solidFill>
                            <a:srgbClr val="FF0000"/>
                          </a:solidFill>
                        </a:rPr>
                        <a:t>1109.92</a:t>
                      </a:r>
                    </a:p>
                    <a:p>
                      <a:r>
                        <a:rPr lang="en-GB" sz="1400" b="1" dirty="0">
                          <a:solidFill>
                            <a:srgbClr val="FF0000"/>
                          </a:solidFill>
                        </a:rPr>
                        <a:t>NPV</a:t>
                      </a:r>
                    </a:p>
                  </a:txBody>
                  <a:tcPr marL="91447" marR="91447" marT="45726" marB="45726"/>
                </a:tc>
                <a:extLst>
                  <a:ext uri="{0D108BD9-81ED-4DB2-BD59-A6C34878D82A}">
                    <a16:rowId xmlns:a16="http://schemas.microsoft.com/office/drawing/2014/main" val="2665187409"/>
                  </a:ext>
                </a:extLst>
              </a:tr>
            </a:tbl>
          </a:graphicData>
        </a:graphic>
      </p:graphicFrame>
    </p:spTree>
    <p:extLst>
      <p:ext uri="{BB962C8B-B14F-4D97-AF65-F5344CB8AC3E}">
        <p14:creationId xmlns:p14="http://schemas.microsoft.com/office/powerpoint/2010/main" val="5671534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981200" y="620714"/>
            <a:ext cx="8229600" cy="796925"/>
          </a:xfrm>
        </p:spPr>
        <p:txBody>
          <a:bodyPr/>
          <a:lstStyle/>
          <a:p>
            <a:r>
              <a:rPr lang="en-GB" altLang="en-US"/>
              <a:t>Recap</a:t>
            </a:r>
          </a:p>
        </p:txBody>
      </p:sp>
      <p:sp>
        <p:nvSpPr>
          <p:cNvPr id="3" name="Content Placeholder 2"/>
          <p:cNvSpPr>
            <a:spLocks noGrp="1"/>
          </p:cNvSpPr>
          <p:nvPr>
            <p:ph idx="1"/>
          </p:nvPr>
        </p:nvSpPr>
        <p:spPr/>
        <p:txBody>
          <a:bodyPr/>
          <a:lstStyle/>
          <a:p>
            <a:pPr>
              <a:defRPr/>
            </a:pPr>
            <a:r>
              <a:rPr lang="en-GB" dirty="0"/>
              <a:t>In order to complete an NPV with tax and working capital you must:</a:t>
            </a:r>
          </a:p>
          <a:p>
            <a:pPr marL="0" indent="0">
              <a:buNone/>
              <a:defRPr/>
            </a:pPr>
            <a:r>
              <a:rPr lang="en-GB" dirty="0"/>
              <a:t>1. Complete the operating cash flows using only relevant cash flows (ignore apportioned fixed overheads and sunk costs)</a:t>
            </a:r>
          </a:p>
          <a:p>
            <a:pPr marL="0" indent="0">
              <a:buNone/>
              <a:defRPr/>
            </a:pPr>
            <a:r>
              <a:rPr lang="en-GB" dirty="0"/>
              <a:t>2. Complete a working for tax on operating profits and transfer to cash flow</a:t>
            </a:r>
          </a:p>
          <a:p>
            <a:pPr marL="0" indent="0">
              <a:buNone/>
              <a:defRPr/>
            </a:pPr>
            <a:r>
              <a:rPr lang="en-GB" dirty="0"/>
              <a:t>3. Enter capital and resale value in cash flow</a:t>
            </a:r>
          </a:p>
          <a:p>
            <a:pPr marL="0" indent="0">
              <a:buNone/>
              <a:defRPr/>
            </a:pPr>
            <a:endParaRPr lang="en-GB" dirty="0"/>
          </a:p>
          <a:p>
            <a:pPr marL="0" indent="0">
              <a:buNone/>
              <a:defRPr/>
            </a:pPr>
            <a:endParaRPr lang="en-GB" dirty="0"/>
          </a:p>
        </p:txBody>
      </p:sp>
    </p:spTree>
    <p:extLst>
      <p:ext uri="{BB962C8B-B14F-4D97-AF65-F5344CB8AC3E}">
        <p14:creationId xmlns:p14="http://schemas.microsoft.com/office/powerpoint/2010/main" val="5132526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1981200" y="549276"/>
            <a:ext cx="8229600" cy="868363"/>
          </a:xfrm>
        </p:spPr>
        <p:txBody>
          <a:bodyPr/>
          <a:lstStyle/>
          <a:p>
            <a:r>
              <a:rPr lang="en-GB" altLang="en-US"/>
              <a:t>Recap</a:t>
            </a:r>
          </a:p>
        </p:txBody>
      </p:sp>
      <p:sp>
        <p:nvSpPr>
          <p:cNvPr id="45059" name="Content Placeholder 2"/>
          <p:cNvSpPr>
            <a:spLocks noGrp="1"/>
          </p:cNvSpPr>
          <p:nvPr>
            <p:ph idx="1"/>
          </p:nvPr>
        </p:nvSpPr>
        <p:spPr/>
        <p:txBody>
          <a:bodyPr/>
          <a:lstStyle/>
          <a:p>
            <a:pPr marL="0" indent="0">
              <a:buNone/>
            </a:pPr>
            <a:r>
              <a:rPr lang="en-GB" altLang="en-US"/>
              <a:t>4. Complete a working for tax benefit of writing down allowances and transfer to cash flow</a:t>
            </a:r>
          </a:p>
          <a:p>
            <a:pPr marL="0" indent="0">
              <a:buNone/>
            </a:pPr>
            <a:r>
              <a:rPr lang="en-GB" altLang="en-US"/>
              <a:t>5. If there is working capital then complete a working to work out the incremental cash flows and note whether the working capital is recovered in the final year. </a:t>
            </a:r>
          </a:p>
          <a:p>
            <a:pPr marL="0" indent="0">
              <a:buNone/>
            </a:pPr>
            <a:r>
              <a:rPr lang="en-GB" altLang="en-US"/>
              <a:t>Transfer to the cash flow</a:t>
            </a:r>
          </a:p>
          <a:p>
            <a:pPr marL="0" indent="0">
              <a:buNone/>
            </a:pPr>
            <a:r>
              <a:rPr lang="en-GB" altLang="en-US"/>
              <a:t>6. Calculate the net cash flows and discount to find NPV</a:t>
            </a:r>
          </a:p>
        </p:txBody>
      </p:sp>
    </p:spTree>
    <p:extLst>
      <p:ext uri="{BB962C8B-B14F-4D97-AF65-F5344CB8AC3E}">
        <p14:creationId xmlns:p14="http://schemas.microsoft.com/office/powerpoint/2010/main" val="25959307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981200" y="476250"/>
            <a:ext cx="8229600" cy="941388"/>
          </a:xfrm>
        </p:spPr>
        <p:txBody>
          <a:bodyPr/>
          <a:lstStyle/>
          <a:p>
            <a:r>
              <a:rPr lang="en-GB" altLang="en-US"/>
              <a:t>Other points to note:</a:t>
            </a:r>
          </a:p>
        </p:txBody>
      </p:sp>
      <p:sp>
        <p:nvSpPr>
          <p:cNvPr id="46083" name="Content Placeholder 2"/>
          <p:cNvSpPr>
            <a:spLocks noGrp="1"/>
          </p:cNvSpPr>
          <p:nvPr>
            <p:ph idx="1"/>
          </p:nvPr>
        </p:nvSpPr>
        <p:spPr/>
        <p:txBody>
          <a:bodyPr/>
          <a:lstStyle/>
          <a:p>
            <a:r>
              <a:rPr lang="en-GB" altLang="en-US"/>
              <a:t>Think about rounding</a:t>
            </a:r>
          </a:p>
          <a:p>
            <a:r>
              <a:rPr lang="en-GB" altLang="en-US"/>
              <a:t>Keep neat and tidy!</a:t>
            </a:r>
          </a:p>
          <a:p>
            <a:r>
              <a:rPr lang="en-GB" altLang="en-US"/>
              <a:t>Remember to state whether to accept or reject the project based on the NPV</a:t>
            </a:r>
          </a:p>
          <a:p>
            <a:r>
              <a:rPr lang="en-GB" altLang="en-US"/>
              <a:t>Watch timing of the cash flows – remember that 1</a:t>
            </a:r>
            <a:r>
              <a:rPr lang="en-GB" altLang="en-US" baseline="30000"/>
              <a:t>st</a:t>
            </a:r>
            <a:r>
              <a:rPr lang="en-GB" altLang="en-US"/>
              <a:t> Jan is year ) for discounting but year 1 for tax!</a:t>
            </a:r>
          </a:p>
        </p:txBody>
      </p:sp>
    </p:spTree>
    <p:extLst>
      <p:ext uri="{BB962C8B-B14F-4D97-AF65-F5344CB8AC3E}">
        <p14:creationId xmlns:p14="http://schemas.microsoft.com/office/powerpoint/2010/main" val="33378019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GB" altLang="en-US"/>
              <a:t>Summary</a:t>
            </a:r>
          </a:p>
        </p:txBody>
      </p:sp>
      <p:sp>
        <p:nvSpPr>
          <p:cNvPr id="47107" name="Content Placeholder 2"/>
          <p:cNvSpPr>
            <a:spLocks noGrp="1"/>
          </p:cNvSpPr>
          <p:nvPr>
            <p:ph idx="1"/>
          </p:nvPr>
        </p:nvSpPr>
        <p:spPr/>
        <p:txBody>
          <a:bodyPr/>
          <a:lstStyle/>
          <a:p>
            <a:r>
              <a:rPr lang="en-GB" altLang="en-US"/>
              <a:t>After this lecture you should be able to:</a:t>
            </a:r>
          </a:p>
          <a:p>
            <a:pPr lvl="1"/>
            <a:r>
              <a:rPr lang="en-GB" altLang="en-US"/>
              <a:t>Allow for taxation in NPV calculations</a:t>
            </a:r>
          </a:p>
          <a:p>
            <a:pPr lvl="1"/>
            <a:r>
              <a:rPr lang="en-GB" altLang="en-US"/>
              <a:t>Allow for working capital in NPV calculations</a:t>
            </a:r>
          </a:p>
          <a:p>
            <a:pPr lvl="1"/>
            <a:r>
              <a:rPr lang="en-GB" altLang="en-US"/>
              <a:t>Learn how to present a proforma and the order in which you should deal with information in an exam standard question.</a:t>
            </a:r>
          </a:p>
          <a:p>
            <a:pPr lvl="1"/>
            <a:r>
              <a:rPr lang="en-GB" altLang="en-US"/>
              <a:t>Next week will look at how to deal with risk and uncertainty and inflation.</a:t>
            </a:r>
          </a:p>
        </p:txBody>
      </p:sp>
    </p:spTree>
    <p:extLst>
      <p:ext uri="{BB962C8B-B14F-4D97-AF65-F5344CB8AC3E}">
        <p14:creationId xmlns:p14="http://schemas.microsoft.com/office/powerpoint/2010/main" val="1064130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Inflation</a:t>
            </a:r>
            <a:endParaRPr lang="fi-FI" dirty="0"/>
          </a:p>
        </p:txBody>
      </p:sp>
      <p:sp>
        <p:nvSpPr>
          <p:cNvPr id="3" name="Content Placeholder 2"/>
          <p:cNvSpPr>
            <a:spLocks noGrp="1"/>
          </p:cNvSpPr>
          <p:nvPr>
            <p:ph idx="1"/>
          </p:nvPr>
        </p:nvSpPr>
        <p:spPr/>
        <p:txBody>
          <a:bodyPr/>
          <a:lstStyle/>
          <a:p>
            <a:r>
              <a:rPr lang="en-US" b="1" dirty="0">
                <a:solidFill>
                  <a:srgbClr val="000000"/>
                </a:solidFill>
                <a:latin typeface="Calibri" panose="020F0502020204030204" pitchFamily="34" charset="0"/>
              </a:rPr>
              <a:t>(1+Inflation)*(1+Real Rate)=(1+Money Rate)</a:t>
            </a:r>
            <a:r>
              <a:rPr lang="en-US" dirty="0"/>
              <a:t> </a:t>
            </a:r>
            <a:endParaRPr lang="fi-FI" dirty="0"/>
          </a:p>
        </p:txBody>
      </p:sp>
    </p:spTree>
    <p:extLst>
      <p:ext uri="{BB962C8B-B14F-4D97-AF65-F5344CB8AC3E}">
        <p14:creationId xmlns:p14="http://schemas.microsoft.com/office/powerpoint/2010/main" val="8306027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Equivalent Annual Annuity</a:t>
            </a:r>
            <a:endParaRPr lang="fi-FI"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NPV = A(</a:t>
            </a:r>
            <a:r>
              <a:rPr lang="en-US" dirty="0" err="1"/>
              <a:t>r,n</a:t>
            </a:r>
            <a:r>
              <a:rPr lang="en-US" dirty="0"/>
              <a:t>)*C</a:t>
            </a:r>
            <a:endParaRPr lang="fi-FI" dirty="0"/>
          </a:p>
        </p:txBody>
      </p:sp>
    </p:spTree>
    <p:extLst>
      <p:ext uri="{BB962C8B-B14F-4D97-AF65-F5344CB8AC3E}">
        <p14:creationId xmlns:p14="http://schemas.microsoft.com/office/powerpoint/2010/main" val="3644015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981200" y="981076"/>
            <a:ext cx="8229600" cy="436563"/>
          </a:xfrm>
        </p:spPr>
        <p:txBody>
          <a:bodyPr>
            <a:normAutofit fontScale="90000"/>
          </a:bodyPr>
          <a:lstStyle/>
          <a:p>
            <a:r>
              <a:rPr lang="en-GB" altLang="en-US"/>
              <a:t>Taxation</a:t>
            </a:r>
          </a:p>
        </p:txBody>
      </p:sp>
      <p:sp>
        <p:nvSpPr>
          <p:cNvPr id="3" name="Content Placeholder 2"/>
          <p:cNvSpPr>
            <a:spLocks noGrp="1"/>
          </p:cNvSpPr>
          <p:nvPr>
            <p:ph idx="1"/>
          </p:nvPr>
        </p:nvSpPr>
        <p:spPr/>
        <p:txBody>
          <a:bodyPr/>
          <a:lstStyle/>
          <a:p>
            <a:pPr>
              <a:defRPr/>
            </a:pPr>
            <a:r>
              <a:rPr lang="en-GB" dirty="0"/>
              <a:t>Taxation payments are relevant cash flows</a:t>
            </a:r>
          </a:p>
          <a:p>
            <a:pPr>
              <a:defRPr/>
            </a:pPr>
            <a:r>
              <a:rPr lang="en-GB" dirty="0"/>
              <a:t>There are two effects of taxation that have to be considered in the NPV.</a:t>
            </a:r>
          </a:p>
          <a:p>
            <a:pPr>
              <a:defRPr/>
            </a:pPr>
            <a:r>
              <a:rPr lang="en-GB" dirty="0"/>
              <a:t>It is recommended to consider these separately.</a:t>
            </a:r>
          </a:p>
          <a:p>
            <a:pPr marL="0" indent="0">
              <a:buNone/>
              <a:defRPr/>
            </a:pPr>
            <a:endParaRPr lang="en-GB" dirty="0"/>
          </a:p>
        </p:txBody>
      </p:sp>
    </p:spTree>
    <p:extLst>
      <p:ext uri="{BB962C8B-B14F-4D97-AF65-F5344CB8AC3E}">
        <p14:creationId xmlns:p14="http://schemas.microsoft.com/office/powerpoint/2010/main" val="3954170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981200" y="587376"/>
            <a:ext cx="8229600" cy="830263"/>
          </a:xfrm>
        </p:spPr>
        <p:txBody>
          <a:bodyPr/>
          <a:lstStyle/>
          <a:p>
            <a:r>
              <a:rPr lang="en-GB" altLang="en-US"/>
              <a:t>Taxation</a:t>
            </a:r>
          </a:p>
        </p:txBody>
      </p:sp>
      <p:sp>
        <p:nvSpPr>
          <p:cNvPr id="8195" name="Content Placeholder 2"/>
          <p:cNvSpPr>
            <a:spLocks noGrp="1"/>
          </p:cNvSpPr>
          <p:nvPr>
            <p:ph idx="1"/>
          </p:nvPr>
        </p:nvSpPr>
        <p:spPr/>
        <p:txBody>
          <a:bodyPr/>
          <a:lstStyle/>
          <a:p>
            <a:pPr marL="0" indent="0">
              <a:buNone/>
            </a:pPr>
            <a:endParaRPr lang="en-GB" altLang="en-US"/>
          </a:p>
        </p:txBody>
      </p:sp>
      <p:sp>
        <p:nvSpPr>
          <p:cNvPr id="4" name="Rectangle 3"/>
          <p:cNvSpPr/>
          <p:nvPr/>
        </p:nvSpPr>
        <p:spPr>
          <a:xfrm>
            <a:off x="4727575" y="2133600"/>
            <a:ext cx="2376488" cy="647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t>Total Tax Cash Flow</a:t>
            </a:r>
          </a:p>
        </p:txBody>
      </p:sp>
      <p:cxnSp>
        <p:nvCxnSpPr>
          <p:cNvPr id="6" name="Straight Connector 5"/>
          <p:cNvCxnSpPr/>
          <p:nvPr/>
        </p:nvCxnSpPr>
        <p:spPr>
          <a:xfrm flipH="1">
            <a:off x="3216275" y="2924175"/>
            <a:ext cx="2159000" cy="865188"/>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6743700" y="2924175"/>
            <a:ext cx="1728788" cy="1009650"/>
          </a:xfrm>
          <a:prstGeom prst="line">
            <a:avLst/>
          </a:prstGeom>
        </p:spPr>
        <p:style>
          <a:lnRef idx="1">
            <a:schemeClr val="dk1"/>
          </a:lnRef>
          <a:fillRef idx="0">
            <a:schemeClr val="dk1"/>
          </a:fillRef>
          <a:effectRef idx="0">
            <a:schemeClr val="dk1"/>
          </a:effectRef>
          <a:fontRef idx="minor">
            <a:schemeClr val="tx1"/>
          </a:fontRef>
        </p:style>
      </p:cxnSp>
      <p:sp>
        <p:nvSpPr>
          <p:cNvPr id="9" name="Rectangle 8"/>
          <p:cNvSpPr/>
          <p:nvPr/>
        </p:nvSpPr>
        <p:spPr>
          <a:xfrm>
            <a:off x="2279651" y="3933825"/>
            <a:ext cx="2447925" cy="1079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t>Tax payments (benefits) on operating profit/contribution (losses)</a:t>
            </a:r>
          </a:p>
        </p:txBody>
      </p:sp>
      <p:sp>
        <p:nvSpPr>
          <p:cNvPr id="10" name="Rectangle 9"/>
          <p:cNvSpPr/>
          <p:nvPr/>
        </p:nvSpPr>
        <p:spPr>
          <a:xfrm>
            <a:off x="7104064" y="3933826"/>
            <a:ext cx="2592387" cy="10080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t>Tax benefit from WDA on capital expenditure</a:t>
            </a:r>
          </a:p>
        </p:txBody>
      </p:sp>
    </p:spTree>
    <p:extLst>
      <p:ext uri="{BB962C8B-B14F-4D97-AF65-F5344CB8AC3E}">
        <p14:creationId xmlns:p14="http://schemas.microsoft.com/office/powerpoint/2010/main" val="27402966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981200" y="549276"/>
            <a:ext cx="8229600" cy="868363"/>
          </a:xfrm>
        </p:spPr>
        <p:txBody>
          <a:bodyPr/>
          <a:lstStyle/>
          <a:p>
            <a:r>
              <a:rPr lang="en-GB" altLang="en-US"/>
              <a:t>Tax payments on operating profits</a:t>
            </a:r>
          </a:p>
        </p:txBody>
      </p:sp>
      <p:sp>
        <p:nvSpPr>
          <p:cNvPr id="9219" name="Content Placeholder 2"/>
          <p:cNvSpPr>
            <a:spLocks noGrp="1"/>
          </p:cNvSpPr>
          <p:nvPr>
            <p:ph idx="1"/>
          </p:nvPr>
        </p:nvSpPr>
        <p:spPr/>
        <p:txBody>
          <a:bodyPr/>
          <a:lstStyle/>
          <a:p>
            <a:r>
              <a:rPr lang="en-GB" altLang="en-US"/>
              <a:t>Calculate the taxable profits for each year (including inflation if applicable) before capital allowances.</a:t>
            </a:r>
          </a:p>
          <a:p>
            <a:r>
              <a:rPr lang="en-GB" altLang="en-US"/>
              <a:t>The effect of tax will not always be in the same year as the cash flow that causes it. There are 3 possibilities:</a:t>
            </a:r>
          </a:p>
          <a:p>
            <a:pPr lvl="1"/>
            <a:r>
              <a:rPr lang="en-GB" altLang="en-US">
                <a:solidFill>
                  <a:srgbClr val="FF0000"/>
                </a:solidFill>
              </a:rPr>
              <a:t>Tax payment all in year of cash flow</a:t>
            </a:r>
          </a:p>
          <a:p>
            <a:pPr lvl="1"/>
            <a:r>
              <a:rPr lang="en-GB" altLang="en-US">
                <a:solidFill>
                  <a:srgbClr val="FF0000"/>
                </a:solidFill>
              </a:rPr>
              <a:t>Tax payment in the year following the cash flow</a:t>
            </a:r>
          </a:p>
          <a:p>
            <a:pPr lvl="1"/>
            <a:r>
              <a:rPr lang="en-GB" altLang="en-US">
                <a:solidFill>
                  <a:srgbClr val="FF0000"/>
                </a:solidFill>
              </a:rPr>
              <a:t>50/50 (half in the same year, half in the following year)</a:t>
            </a:r>
          </a:p>
        </p:txBody>
      </p:sp>
    </p:spTree>
    <p:extLst>
      <p:ext uri="{BB962C8B-B14F-4D97-AF65-F5344CB8AC3E}">
        <p14:creationId xmlns:p14="http://schemas.microsoft.com/office/powerpoint/2010/main" val="1593834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981200" y="692150"/>
            <a:ext cx="8229600" cy="725488"/>
          </a:xfrm>
        </p:spPr>
        <p:txBody>
          <a:bodyPr/>
          <a:lstStyle/>
          <a:p>
            <a:r>
              <a:rPr lang="en-GB" altLang="en-US"/>
              <a:t>Illustrative question</a:t>
            </a:r>
          </a:p>
        </p:txBody>
      </p:sp>
      <p:sp>
        <p:nvSpPr>
          <p:cNvPr id="3" name="Content Placeholder 2"/>
          <p:cNvSpPr>
            <a:spLocks noGrp="1"/>
          </p:cNvSpPr>
          <p:nvPr>
            <p:ph idx="1"/>
          </p:nvPr>
        </p:nvSpPr>
        <p:spPr/>
        <p:txBody>
          <a:bodyPr/>
          <a:lstStyle/>
          <a:p>
            <a:pPr>
              <a:defRPr/>
            </a:pPr>
            <a:r>
              <a:rPr lang="en-GB" dirty="0" err="1"/>
              <a:t>Polyco</a:t>
            </a:r>
            <a:r>
              <a:rPr lang="en-GB" dirty="0"/>
              <a:t> plc is considering an investment of £4 million. £3.25m of this is for land and buildings and the balance is for fittings and equipment. </a:t>
            </a:r>
          </a:p>
          <a:p>
            <a:pPr>
              <a:defRPr/>
            </a:pPr>
            <a:endParaRPr lang="en-GB" dirty="0"/>
          </a:p>
          <a:p>
            <a:pPr marL="0" indent="0">
              <a:buNone/>
              <a:defRPr/>
            </a:pPr>
            <a:r>
              <a:rPr lang="en-GB" dirty="0"/>
              <a:t>The following is a schedule of expected cash flow:</a:t>
            </a:r>
          </a:p>
        </p:txBody>
      </p:sp>
    </p:spTree>
    <p:extLst>
      <p:ext uri="{BB962C8B-B14F-4D97-AF65-F5344CB8AC3E}">
        <p14:creationId xmlns:p14="http://schemas.microsoft.com/office/powerpoint/2010/main" val="3146571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981200" y="692150"/>
            <a:ext cx="8229600" cy="725488"/>
          </a:xfrm>
        </p:spPr>
        <p:txBody>
          <a:bodyPr/>
          <a:lstStyle/>
          <a:p>
            <a:r>
              <a:rPr lang="en-GB" altLang="en-US"/>
              <a:t>Schedule of cash flows</a:t>
            </a:r>
          </a:p>
        </p:txBody>
      </p:sp>
      <p:graphicFrame>
        <p:nvGraphicFramePr>
          <p:cNvPr id="4" name="Content Placeholder 3"/>
          <p:cNvGraphicFramePr>
            <a:graphicFrameLocks noGrp="1"/>
          </p:cNvGraphicFramePr>
          <p:nvPr>
            <p:ph idx="1"/>
          </p:nvPr>
        </p:nvGraphicFramePr>
        <p:xfrm>
          <a:off x="1981200" y="1600201"/>
          <a:ext cx="8229600" cy="2493966"/>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3997813929"/>
                    </a:ext>
                  </a:extLst>
                </a:gridCol>
                <a:gridCol w="1645920">
                  <a:extLst>
                    <a:ext uri="{9D8B030D-6E8A-4147-A177-3AD203B41FA5}">
                      <a16:colId xmlns:a16="http://schemas.microsoft.com/office/drawing/2014/main" val="2076692445"/>
                    </a:ext>
                  </a:extLst>
                </a:gridCol>
                <a:gridCol w="1645920">
                  <a:extLst>
                    <a:ext uri="{9D8B030D-6E8A-4147-A177-3AD203B41FA5}">
                      <a16:colId xmlns:a16="http://schemas.microsoft.com/office/drawing/2014/main" val="1735630117"/>
                    </a:ext>
                  </a:extLst>
                </a:gridCol>
                <a:gridCol w="1645920">
                  <a:extLst>
                    <a:ext uri="{9D8B030D-6E8A-4147-A177-3AD203B41FA5}">
                      <a16:colId xmlns:a16="http://schemas.microsoft.com/office/drawing/2014/main" val="1053419226"/>
                    </a:ext>
                  </a:extLst>
                </a:gridCol>
                <a:gridCol w="1645920">
                  <a:extLst>
                    <a:ext uri="{9D8B030D-6E8A-4147-A177-3AD203B41FA5}">
                      <a16:colId xmlns:a16="http://schemas.microsoft.com/office/drawing/2014/main" val="1386136188"/>
                    </a:ext>
                  </a:extLst>
                </a:gridCol>
              </a:tblGrid>
              <a:tr h="370780">
                <a:tc>
                  <a:txBody>
                    <a:bodyPr/>
                    <a:lstStyle/>
                    <a:p>
                      <a:r>
                        <a:rPr lang="en-GB" sz="1800" dirty="0"/>
                        <a:t>Time</a:t>
                      </a:r>
                    </a:p>
                  </a:txBody>
                  <a:tcPr marT="45713" marB="45713"/>
                </a:tc>
                <a:tc>
                  <a:txBody>
                    <a:bodyPr/>
                    <a:lstStyle/>
                    <a:p>
                      <a:r>
                        <a:rPr lang="en-GB" sz="1800" dirty="0"/>
                        <a:t>Year</a:t>
                      </a:r>
                      <a:r>
                        <a:rPr lang="en-GB" sz="1800" baseline="0" dirty="0"/>
                        <a:t> 1</a:t>
                      </a:r>
                      <a:endParaRPr lang="en-GB" sz="1800" dirty="0"/>
                    </a:p>
                  </a:txBody>
                  <a:tcPr marT="45713" marB="45713"/>
                </a:tc>
                <a:tc>
                  <a:txBody>
                    <a:bodyPr/>
                    <a:lstStyle/>
                    <a:p>
                      <a:r>
                        <a:rPr lang="en-GB" sz="1800" dirty="0"/>
                        <a:t>Year 2</a:t>
                      </a:r>
                    </a:p>
                  </a:txBody>
                  <a:tcPr marT="45713" marB="45713"/>
                </a:tc>
                <a:tc>
                  <a:txBody>
                    <a:bodyPr/>
                    <a:lstStyle/>
                    <a:p>
                      <a:r>
                        <a:rPr lang="en-GB" sz="1800" dirty="0"/>
                        <a:t>Year 3</a:t>
                      </a:r>
                    </a:p>
                  </a:txBody>
                  <a:tcPr marT="45713" marB="45713"/>
                </a:tc>
                <a:tc>
                  <a:txBody>
                    <a:bodyPr/>
                    <a:lstStyle/>
                    <a:p>
                      <a:r>
                        <a:rPr lang="en-GB" sz="1800" dirty="0"/>
                        <a:t>Year</a:t>
                      </a:r>
                      <a:r>
                        <a:rPr lang="en-GB" sz="1800" baseline="0" dirty="0"/>
                        <a:t> 4</a:t>
                      </a:r>
                      <a:endParaRPr lang="en-GB" sz="1800" dirty="0"/>
                    </a:p>
                  </a:txBody>
                  <a:tcPr marT="45713" marB="45713"/>
                </a:tc>
                <a:extLst>
                  <a:ext uri="{0D108BD9-81ED-4DB2-BD59-A6C34878D82A}">
                    <a16:rowId xmlns:a16="http://schemas.microsoft.com/office/drawing/2014/main" val="1849338532"/>
                  </a:ext>
                </a:extLst>
              </a:tr>
              <a:tr h="370780">
                <a:tc>
                  <a:txBody>
                    <a:bodyPr/>
                    <a:lstStyle/>
                    <a:p>
                      <a:endParaRPr lang="en-GB" sz="1800"/>
                    </a:p>
                  </a:txBody>
                  <a:tcPr marT="45713" marB="45713"/>
                </a:tc>
                <a:tc>
                  <a:txBody>
                    <a:bodyPr/>
                    <a:lstStyle/>
                    <a:p>
                      <a:r>
                        <a:rPr lang="en-GB" sz="1800" dirty="0"/>
                        <a:t>£000</a:t>
                      </a:r>
                    </a:p>
                  </a:txBody>
                  <a:tcPr marT="45713" marB="4571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£000</a:t>
                      </a:r>
                    </a:p>
                  </a:txBody>
                  <a:tcPr marT="45713" marB="4571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£000</a:t>
                      </a:r>
                    </a:p>
                  </a:txBody>
                  <a:tcPr marT="45713" marB="4571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£000</a:t>
                      </a:r>
                    </a:p>
                  </a:txBody>
                  <a:tcPr marT="45713" marB="45713"/>
                </a:tc>
                <a:extLst>
                  <a:ext uri="{0D108BD9-81ED-4DB2-BD59-A6C34878D82A}">
                    <a16:rowId xmlns:a16="http://schemas.microsoft.com/office/drawing/2014/main" val="3266467573"/>
                  </a:ext>
                </a:extLst>
              </a:tr>
              <a:tr h="370780">
                <a:tc>
                  <a:txBody>
                    <a:bodyPr/>
                    <a:lstStyle/>
                    <a:p>
                      <a:r>
                        <a:rPr lang="en-GB" sz="1800" dirty="0"/>
                        <a:t>Gross revenue</a:t>
                      </a:r>
                    </a:p>
                  </a:txBody>
                  <a:tcPr marT="45713" marB="45713"/>
                </a:tc>
                <a:tc>
                  <a:txBody>
                    <a:bodyPr/>
                    <a:lstStyle/>
                    <a:p>
                      <a:r>
                        <a:rPr lang="en-GB" sz="1800" dirty="0"/>
                        <a:t>1000</a:t>
                      </a:r>
                    </a:p>
                  </a:txBody>
                  <a:tcPr marT="45713" marB="45713"/>
                </a:tc>
                <a:tc>
                  <a:txBody>
                    <a:bodyPr/>
                    <a:lstStyle/>
                    <a:p>
                      <a:r>
                        <a:rPr lang="en-GB" sz="1800" dirty="0"/>
                        <a:t>1750</a:t>
                      </a:r>
                    </a:p>
                  </a:txBody>
                  <a:tcPr marT="45713" marB="45713"/>
                </a:tc>
                <a:tc>
                  <a:txBody>
                    <a:bodyPr/>
                    <a:lstStyle/>
                    <a:p>
                      <a:r>
                        <a:rPr lang="en-GB" sz="1800" dirty="0"/>
                        <a:t>2500</a:t>
                      </a:r>
                    </a:p>
                  </a:txBody>
                  <a:tcPr marT="45713" marB="45713"/>
                </a:tc>
                <a:tc>
                  <a:txBody>
                    <a:bodyPr/>
                    <a:lstStyle/>
                    <a:p>
                      <a:r>
                        <a:rPr lang="en-GB" sz="1800" dirty="0"/>
                        <a:t>3200</a:t>
                      </a:r>
                    </a:p>
                  </a:txBody>
                  <a:tcPr marT="45713" marB="45713"/>
                </a:tc>
                <a:extLst>
                  <a:ext uri="{0D108BD9-81ED-4DB2-BD59-A6C34878D82A}">
                    <a16:rowId xmlns:a16="http://schemas.microsoft.com/office/drawing/2014/main" val="1088163359"/>
                  </a:ext>
                </a:extLst>
              </a:tr>
              <a:tr h="370780">
                <a:tc>
                  <a:txBody>
                    <a:bodyPr/>
                    <a:lstStyle/>
                    <a:p>
                      <a:r>
                        <a:rPr lang="en-GB" sz="1800" dirty="0"/>
                        <a:t>Direct costs</a:t>
                      </a:r>
                    </a:p>
                  </a:txBody>
                  <a:tcPr marT="45713" marB="45713"/>
                </a:tc>
                <a:tc>
                  <a:txBody>
                    <a:bodyPr/>
                    <a:lstStyle/>
                    <a:p>
                      <a:r>
                        <a:rPr lang="en-GB" sz="1800" dirty="0"/>
                        <a:t>800</a:t>
                      </a:r>
                    </a:p>
                  </a:txBody>
                  <a:tcPr marT="45713" marB="45713"/>
                </a:tc>
                <a:tc>
                  <a:txBody>
                    <a:bodyPr/>
                    <a:lstStyle/>
                    <a:p>
                      <a:r>
                        <a:rPr lang="en-GB" sz="1800" dirty="0"/>
                        <a:t>1100</a:t>
                      </a:r>
                    </a:p>
                  </a:txBody>
                  <a:tcPr marT="45713" marB="45713"/>
                </a:tc>
                <a:tc>
                  <a:txBody>
                    <a:bodyPr/>
                    <a:lstStyle/>
                    <a:p>
                      <a:r>
                        <a:rPr lang="en-GB" sz="1800" dirty="0"/>
                        <a:t>1500</a:t>
                      </a:r>
                    </a:p>
                  </a:txBody>
                  <a:tcPr marT="45713" marB="45713"/>
                </a:tc>
                <a:tc>
                  <a:txBody>
                    <a:bodyPr/>
                    <a:lstStyle/>
                    <a:p>
                      <a:r>
                        <a:rPr lang="en-GB" sz="1800" dirty="0"/>
                        <a:t>1600</a:t>
                      </a:r>
                    </a:p>
                  </a:txBody>
                  <a:tcPr marT="45713" marB="45713"/>
                </a:tc>
                <a:extLst>
                  <a:ext uri="{0D108BD9-81ED-4DB2-BD59-A6C34878D82A}">
                    <a16:rowId xmlns:a16="http://schemas.microsoft.com/office/drawing/2014/main" val="2051383159"/>
                  </a:ext>
                </a:extLst>
              </a:tr>
              <a:tr h="370780">
                <a:tc>
                  <a:txBody>
                    <a:bodyPr/>
                    <a:lstStyle/>
                    <a:p>
                      <a:r>
                        <a:rPr lang="en-GB" sz="1800" dirty="0"/>
                        <a:t>Marketing</a:t>
                      </a:r>
                    </a:p>
                  </a:txBody>
                  <a:tcPr marT="45713" marB="45713"/>
                </a:tc>
                <a:tc>
                  <a:txBody>
                    <a:bodyPr/>
                    <a:lstStyle/>
                    <a:p>
                      <a:r>
                        <a:rPr lang="en-GB" sz="1800" dirty="0"/>
                        <a:t>170</a:t>
                      </a:r>
                    </a:p>
                  </a:txBody>
                  <a:tcPr marT="45713" marB="45713"/>
                </a:tc>
                <a:tc>
                  <a:txBody>
                    <a:bodyPr/>
                    <a:lstStyle/>
                    <a:p>
                      <a:r>
                        <a:rPr lang="en-GB" sz="1800" dirty="0"/>
                        <a:t>250</a:t>
                      </a:r>
                    </a:p>
                  </a:txBody>
                  <a:tcPr marT="45713" marB="45713"/>
                </a:tc>
                <a:tc>
                  <a:txBody>
                    <a:bodyPr/>
                    <a:lstStyle/>
                    <a:p>
                      <a:r>
                        <a:rPr lang="en-GB" sz="1800" dirty="0"/>
                        <a:t>200</a:t>
                      </a:r>
                    </a:p>
                  </a:txBody>
                  <a:tcPr marT="45713" marB="45713"/>
                </a:tc>
                <a:tc>
                  <a:txBody>
                    <a:bodyPr/>
                    <a:lstStyle/>
                    <a:p>
                      <a:r>
                        <a:rPr lang="en-GB" sz="1800" dirty="0"/>
                        <a:t>200</a:t>
                      </a:r>
                    </a:p>
                  </a:txBody>
                  <a:tcPr marT="45713" marB="45713"/>
                </a:tc>
                <a:extLst>
                  <a:ext uri="{0D108BD9-81ED-4DB2-BD59-A6C34878D82A}">
                    <a16:rowId xmlns:a16="http://schemas.microsoft.com/office/drawing/2014/main" val="2040966756"/>
                  </a:ext>
                </a:extLst>
              </a:tr>
              <a:tr h="640065">
                <a:tc>
                  <a:txBody>
                    <a:bodyPr/>
                    <a:lstStyle/>
                    <a:p>
                      <a:r>
                        <a:rPr lang="en-GB" sz="1800" dirty="0"/>
                        <a:t>Office overheads</a:t>
                      </a:r>
                    </a:p>
                  </a:txBody>
                  <a:tcPr marT="45713" marB="45713"/>
                </a:tc>
                <a:tc>
                  <a:txBody>
                    <a:bodyPr/>
                    <a:lstStyle/>
                    <a:p>
                      <a:r>
                        <a:rPr lang="en-GB" sz="1800" dirty="0"/>
                        <a:t>100</a:t>
                      </a:r>
                    </a:p>
                  </a:txBody>
                  <a:tcPr marT="45713" marB="45713"/>
                </a:tc>
                <a:tc>
                  <a:txBody>
                    <a:bodyPr/>
                    <a:lstStyle/>
                    <a:p>
                      <a:r>
                        <a:rPr lang="en-GB" sz="1800" dirty="0"/>
                        <a:t>100</a:t>
                      </a:r>
                    </a:p>
                  </a:txBody>
                  <a:tcPr marT="45713" marB="45713"/>
                </a:tc>
                <a:tc>
                  <a:txBody>
                    <a:bodyPr/>
                    <a:lstStyle/>
                    <a:p>
                      <a:r>
                        <a:rPr lang="en-GB" sz="1800" dirty="0"/>
                        <a:t>100</a:t>
                      </a:r>
                    </a:p>
                  </a:txBody>
                  <a:tcPr marT="45713" marB="45713"/>
                </a:tc>
                <a:tc>
                  <a:txBody>
                    <a:bodyPr/>
                    <a:lstStyle/>
                    <a:p>
                      <a:r>
                        <a:rPr lang="en-GB" sz="1800" dirty="0"/>
                        <a:t>100</a:t>
                      </a:r>
                    </a:p>
                  </a:txBody>
                  <a:tcPr marT="45713" marB="45713"/>
                </a:tc>
                <a:extLst>
                  <a:ext uri="{0D108BD9-81ED-4DB2-BD59-A6C34878D82A}">
                    <a16:rowId xmlns:a16="http://schemas.microsoft.com/office/drawing/2014/main" val="173001362"/>
                  </a:ext>
                </a:extLst>
              </a:tr>
            </a:tbl>
          </a:graphicData>
        </a:graphic>
      </p:graphicFrame>
    </p:spTree>
    <p:extLst>
      <p:ext uri="{BB962C8B-B14F-4D97-AF65-F5344CB8AC3E}">
        <p14:creationId xmlns:p14="http://schemas.microsoft.com/office/powerpoint/2010/main" val="3825060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981200" y="620714"/>
            <a:ext cx="8229600" cy="796925"/>
          </a:xfrm>
        </p:spPr>
        <p:txBody>
          <a:bodyPr/>
          <a:lstStyle/>
          <a:p>
            <a:r>
              <a:rPr lang="en-GB" altLang="en-US"/>
              <a:t>Additional Information</a:t>
            </a:r>
          </a:p>
        </p:txBody>
      </p:sp>
      <p:sp>
        <p:nvSpPr>
          <p:cNvPr id="3" name="Content Placeholder 2"/>
          <p:cNvSpPr>
            <a:spLocks noGrp="1"/>
          </p:cNvSpPr>
          <p:nvPr>
            <p:ph idx="1"/>
          </p:nvPr>
        </p:nvSpPr>
        <p:spPr/>
        <p:txBody>
          <a:bodyPr/>
          <a:lstStyle/>
          <a:p>
            <a:pPr marL="0" indent="0">
              <a:buNone/>
              <a:defRPr/>
            </a:pPr>
            <a:r>
              <a:rPr lang="en-GB" dirty="0"/>
              <a:t>Additional Information is as follows:</a:t>
            </a:r>
          </a:p>
          <a:p>
            <a:pPr>
              <a:buFontTx/>
              <a:buChar char="-"/>
              <a:defRPr/>
            </a:pPr>
            <a:r>
              <a:rPr lang="en-GB" dirty="0"/>
              <a:t>40% of office overhead is an allocation of head office costs</a:t>
            </a:r>
          </a:p>
          <a:p>
            <a:pPr>
              <a:buFontTx/>
              <a:buChar char="-"/>
              <a:defRPr/>
            </a:pPr>
            <a:r>
              <a:rPr lang="en-GB" dirty="0"/>
              <a:t>The cost of land and buildings includes £120,000 already spent on advisor’s fees</a:t>
            </a:r>
          </a:p>
          <a:p>
            <a:pPr>
              <a:buFontTx/>
              <a:buChar char="-"/>
              <a:defRPr/>
            </a:pPr>
            <a:r>
              <a:rPr lang="en-GB" dirty="0" err="1"/>
              <a:t>Polyco</a:t>
            </a:r>
            <a:r>
              <a:rPr lang="en-GB" dirty="0"/>
              <a:t> expect to sell the chain at the end of year 4 for £4.5m</a:t>
            </a:r>
          </a:p>
          <a:p>
            <a:pPr>
              <a:buFontTx/>
              <a:buChar char="-"/>
              <a:defRPr/>
            </a:pPr>
            <a:r>
              <a:rPr lang="en-GB" dirty="0"/>
              <a:t>Year end is 31</a:t>
            </a:r>
            <a:r>
              <a:rPr lang="en-GB" baseline="30000" dirty="0"/>
              <a:t>st</a:t>
            </a:r>
            <a:r>
              <a:rPr lang="en-GB" dirty="0"/>
              <a:t> Dec</a:t>
            </a:r>
          </a:p>
          <a:p>
            <a:pPr>
              <a:buFontTx/>
              <a:buChar char="-"/>
              <a:defRPr/>
            </a:pPr>
            <a:r>
              <a:rPr lang="en-GB" dirty="0"/>
              <a:t>The company’s after tax cost of capital is 7%</a:t>
            </a:r>
          </a:p>
        </p:txBody>
      </p:sp>
    </p:spTree>
    <p:extLst>
      <p:ext uri="{BB962C8B-B14F-4D97-AF65-F5344CB8AC3E}">
        <p14:creationId xmlns:p14="http://schemas.microsoft.com/office/powerpoint/2010/main" val="7005084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2111</Words>
  <Application>Microsoft Office PowerPoint</Application>
  <PresentationFormat>Widescreen</PresentationFormat>
  <Paragraphs>638</Paragraphs>
  <Slides>36</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Calibri Light</vt:lpstr>
      <vt:lpstr>Office Theme</vt:lpstr>
      <vt:lpstr>PowerPoint Presentation</vt:lpstr>
      <vt:lpstr>Content</vt:lpstr>
      <vt:lpstr>PowerPoint Presentation</vt:lpstr>
      <vt:lpstr>Taxation</vt:lpstr>
      <vt:lpstr>Taxation</vt:lpstr>
      <vt:lpstr>Tax payments on operating profits</vt:lpstr>
      <vt:lpstr>Illustrative question</vt:lpstr>
      <vt:lpstr>Schedule of cash flows</vt:lpstr>
      <vt:lpstr>Additional Information</vt:lpstr>
      <vt:lpstr>Operating cash flows</vt:lpstr>
      <vt:lpstr>Tax on operating expenses</vt:lpstr>
      <vt:lpstr>Working – tax on profits</vt:lpstr>
      <vt:lpstr>Working – tax on profits</vt:lpstr>
      <vt:lpstr>Operating cash flows</vt:lpstr>
      <vt:lpstr>Capital and Writing down allowances (WDAs)</vt:lpstr>
      <vt:lpstr>DCF with capital</vt:lpstr>
      <vt:lpstr>Capital allowances</vt:lpstr>
      <vt:lpstr>Treatment of WDAs</vt:lpstr>
      <vt:lpstr>WDA continued</vt:lpstr>
      <vt:lpstr>Example question continued</vt:lpstr>
      <vt:lpstr>Calculation of tax cash flow</vt:lpstr>
      <vt:lpstr>Calculation of tax cash flow</vt:lpstr>
      <vt:lpstr>Now transfer to the DCF</vt:lpstr>
      <vt:lpstr>Working capital in NPVs</vt:lpstr>
      <vt:lpstr>Back to Polyco… </vt:lpstr>
      <vt:lpstr>Working for working capital</vt:lpstr>
      <vt:lpstr>Working for working capital</vt:lpstr>
      <vt:lpstr>Now transfer to the DCF</vt:lpstr>
      <vt:lpstr>Now complete the DCF</vt:lpstr>
      <vt:lpstr>Now complete the DCF</vt:lpstr>
      <vt:lpstr>Recap</vt:lpstr>
      <vt:lpstr>Recap</vt:lpstr>
      <vt:lpstr>Other points to note:</vt:lpstr>
      <vt:lpstr>Summary</vt:lpstr>
      <vt:lpstr>Inflation</vt:lpstr>
      <vt:lpstr>Equivalent Annual Annuity</vt:lpstr>
    </vt:vector>
  </TitlesOfParts>
  <Company>Aalto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Stepanov Roman</dc:creator>
  <cp:lastModifiedBy>Roman Stepanov</cp:lastModifiedBy>
  <cp:revision>16</cp:revision>
  <dcterms:created xsi:type="dcterms:W3CDTF">2019-02-19T06:58:09Z</dcterms:created>
  <dcterms:modified xsi:type="dcterms:W3CDTF">2022-02-17T06:13:57Z</dcterms:modified>
</cp:coreProperties>
</file>