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93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70" r:id="rId22"/>
    <p:sldId id="298" r:id="rId23"/>
    <p:sldId id="299" r:id="rId24"/>
    <p:sldId id="300" r:id="rId25"/>
    <p:sldId id="301" r:id="rId26"/>
    <p:sldId id="302" r:id="rId27"/>
    <p:sldId id="303" r:id="rId28"/>
    <p:sldId id="295" r:id="rId29"/>
    <p:sldId id="284" r:id="rId30"/>
    <p:sldId id="285" r:id="rId31"/>
    <p:sldId id="286" r:id="rId32"/>
    <p:sldId id="287" r:id="rId33"/>
    <p:sldId id="296" r:id="rId34"/>
    <p:sldId id="288" r:id="rId35"/>
    <p:sldId id="289" r:id="rId36"/>
    <p:sldId id="290" r:id="rId37"/>
    <p:sldId id="294" r:id="rId38"/>
    <p:sldId id="291" r:id="rId39"/>
    <p:sldId id="304" r:id="rId40"/>
    <p:sldId id="297" r:id="rId4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US treasury</a:t>
            </a:r>
            <a:r>
              <a:rPr lang="en-US" baseline="0"/>
              <a:t> yield curve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Sheet1!$B$7:$M$7</c:f>
              <c:numCache>
                <c:formatCode>General</c:formatCode>
                <c:ptCount val="12"/>
                <c:pt idx="0">
                  <c:v>8.3333333333333329E-2</c:v>
                </c:pt>
                <c:pt idx="1">
                  <c:v>0.16666666666666666</c:v>
                </c:pt>
                <c:pt idx="2">
                  <c:v>0.25</c:v>
                </c:pt>
                <c:pt idx="3">
                  <c:v>0.5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5</c:v>
                </c:pt>
                <c:pt idx="8">
                  <c:v>7</c:v>
                </c:pt>
                <c:pt idx="9">
                  <c:v>10</c:v>
                </c:pt>
                <c:pt idx="10">
                  <c:v>20</c:v>
                </c:pt>
                <c:pt idx="11">
                  <c:v>30</c:v>
                </c:pt>
              </c:numCache>
            </c:numRef>
          </c:xVal>
          <c:yVal>
            <c:numRef>
              <c:f>Sheet1!$B$5:$M$5</c:f>
              <c:numCache>
                <c:formatCode>General</c:formatCode>
                <c:ptCount val="12"/>
                <c:pt idx="0">
                  <c:v>2.41</c:v>
                </c:pt>
                <c:pt idx="1">
                  <c:v>2.42</c:v>
                </c:pt>
                <c:pt idx="2">
                  <c:v>2.4</c:v>
                </c:pt>
                <c:pt idx="3">
                  <c:v>2.46</c:v>
                </c:pt>
                <c:pt idx="4">
                  <c:v>2.56</c:v>
                </c:pt>
                <c:pt idx="5">
                  <c:v>2.52</c:v>
                </c:pt>
                <c:pt idx="6">
                  <c:v>2.5</c:v>
                </c:pt>
                <c:pt idx="7">
                  <c:v>2.5099999999999998</c:v>
                </c:pt>
                <c:pt idx="8">
                  <c:v>2.59</c:v>
                </c:pt>
                <c:pt idx="9">
                  <c:v>2.7</c:v>
                </c:pt>
                <c:pt idx="10">
                  <c:v>2.88</c:v>
                </c:pt>
                <c:pt idx="11">
                  <c:v>3.03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6144-4C9F-8AA3-6CB44A3E19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8009968"/>
        <c:axId val="318013712"/>
      </c:scatterChart>
      <c:valAx>
        <c:axId val="318009968"/>
        <c:scaling>
          <c:orientation val="minMax"/>
          <c:max val="3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18013712"/>
        <c:crosses val="autoZero"/>
        <c:crossBetween val="midCat"/>
      </c:valAx>
      <c:valAx>
        <c:axId val="318013712"/>
        <c:scaling>
          <c:orientation val="minMax"/>
          <c:max val="3"/>
          <c:min val="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1800996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A2727-CE8D-4866-A1A1-59AE31781F52}" type="datetimeFigureOut">
              <a:rPr lang="fi-FI" smtClean="0"/>
              <a:t>19.2.2020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DA78D3-AC88-451B-8FB7-0CAFA0A318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5097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IN" dirty="0" smtClean="0"/>
              <a:t>If this PowerPoint presentation contains mathematical equations, you may need to check that your computer has the following installed:</a:t>
            </a:r>
          </a:p>
          <a:p>
            <a:pPr defTabSz="931774">
              <a:defRPr/>
            </a:pPr>
            <a:r>
              <a:rPr lang="en-IN" dirty="0" smtClean="0"/>
              <a:t>1) MathType Plugin</a:t>
            </a:r>
          </a:p>
          <a:p>
            <a:pPr defTabSz="931774">
              <a:defRPr/>
            </a:pPr>
            <a:r>
              <a:rPr lang="en-IN" dirty="0" smtClean="0"/>
              <a:t>2) Math Player (free versions available)</a:t>
            </a:r>
          </a:p>
          <a:p>
            <a:pPr defTabSz="931774">
              <a:defRPr/>
            </a:pPr>
            <a:r>
              <a:rPr lang="en-IN" dirty="0" smtClean="0"/>
              <a:t>3) NVDA Reader (free versions available)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D6722-9B4D-4E29-B226-C325925A811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9511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FE36932-4627-41C1-9C69-2F4D3014CCED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6583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D41AE3-10AB-4A2F-8C64-D9BC83178C0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9910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6D5EC8-3B25-4142-A177-D6F27A1D30E6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4825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22675D1-90FE-47BA-AC1A-F9CD2AA072FA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24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 reverse situation is possible where the interest rates rise, making the first scenario more profitable.</a:t>
            </a:r>
          </a:p>
        </p:txBody>
      </p:sp>
    </p:spTree>
    <p:extLst>
      <p:ext uri="{BB962C8B-B14F-4D97-AF65-F5344CB8AC3E}">
        <p14:creationId xmlns:p14="http://schemas.microsoft.com/office/powerpoint/2010/main" val="40097298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0"/>
              </a:spcBef>
            </a:pPr>
            <a:r>
              <a:rPr lang="en-US" altLang="en-US" smtClean="0">
                <a:latin typeface="Times New Roman" panose="02020603050405020304" pitchFamily="18" charset="0"/>
              </a:rPr>
              <a:t>6.</a:t>
            </a:r>
            <a:fld id="{247BA934-C22E-465B-804A-2FA712383CA1}" type="slidenum">
              <a:rPr lang="en-US" altLang="en-US" smtClean="0">
                <a:latin typeface="Times New Roman" panose="02020603050405020304" pitchFamily="18" charset="0"/>
              </a:rPr>
              <a:pPr eaLnBrk="0" hangingPunct="0">
                <a:spcBef>
                  <a:spcPct val="0"/>
                </a:spcBef>
              </a:pPr>
              <a:t>25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0585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0"/>
              </a:spcBef>
            </a:pPr>
            <a:r>
              <a:rPr lang="en-US" altLang="en-US" smtClean="0">
                <a:latin typeface="Times New Roman" panose="02020603050405020304" pitchFamily="18" charset="0"/>
              </a:rPr>
              <a:t>6.</a:t>
            </a:r>
            <a:fld id="{B806D642-C056-4213-B36D-51517C621A86}" type="slidenum">
              <a:rPr lang="en-US" altLang="en-US" smtClean="0">
                <a:latin typeface="Times New Roman" panose="02020603050405020304" pitchFamily="18" charset="0"/>
              </a:rPr>
              <a:pPr eaLnBrk="0" hangingPunct="0">
                <a:spcBef>
                  <a:spcPct val="0"/>
                </a:spcBef>
              </a:pPr>
              <a:t>26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0892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0"/>
              </a:spcBef>
            </a:pPr>
            <a:r>
              <a:rPr lang="en-US" altLang="en-US" smtClean="0">
                <a:latin typeface="Times New Roman" panose="02020603050405020304" pitchFamily="18" charset="0"/>
              </a:rPr>
              <a:t>6.</a:t>
            </a:r>
            <a:fld id="{86264293-C580-4038-A662-D50B71436071}" type="slidenum">
              <a:rPr lang="en-US" altLang="en-US" smtClean="0">
                <a:latin typeface="Times New Roman" panose="02020603050405020304" pitchFamily="18" charset="0"/>
              </a:rPr>
              <a:pPr eaLnBrk="0" hangingPunct="0">
                <a:spcBef>
                  <a:spcPct val="0"/>
                </a:spcBef>
              </a:pPr>
              <a:t>29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More on terminology</a:t>
            </a:r>
          </a:p>
        </p:txBody>
      </p:sp>
    </p:spTree>
    <p:extLst>
      <p:ext uri="{BB962C8B-B14F-4D97-AF65-F5344CB8AC3E}">
        <p14:creationId xmlns:p14="http://schemas.microsoft.com/office/powerpoint/2010/main" val="6331915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0"/>
              </a:spcBef>
            </a:pPr>
            <a:r>
              <a:rPr lang="en-US" altLang="en-US" smtClean="0">
                <a:latin typeface="Times New Roman" panose="02020603050405020304" pitchFamily="18" charset="0"/>
              </a:rPr>
              <a:t>6.</a:t>
            </a:r>
            <a:fld id="{2D0F39AE-88FB-44DA-9216-080F0E4B613C}" type="slidenum">
              <a:rPr lang="en-US" altLang="en-US" smtClean="0">
                <a:latin typeface="Times New Roman" panose="02020603050405020304" pitchFamily="18" charset="0"/>
              </a:rPr>
              <a:pPr eaLnBrk="0" hangingPunct="0">
                <a:spcBef>
                  <a:spcPct val="0"/>
                </a:spcBef>
              </a:pPr>
              <a:t>30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4988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2097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0"/>
              </a:spcBef>
            </a:pPr>
            <a:r>
              <a:rPr lang="en-US" altLang="en-US" smtClean="0">
                <a:latin typeface="Times New Roman" panose="02020603050405020304" pitchFamily="18" charset="0"/>
              </a:rPr>
              <a:t>6.</a:t>
            </a:r>
            <a:fld id="{BA247466-A3BE-4658-AF96-FB59BE52982E}" type="slidenum">
              <a:rPr lang="en-US" altLang="en-US" smtClean="0">
                <a:latin typeface="Times New Roman" panose="02020603050405020304" pitchFamily="18" charset="0"/>
              </a:rPr>
              <a:pPr eaLnBrk="0" hangingPunct="0">
                <a:spcBef>
                  <a:spcPct val="0"/>
                </a:spcBef>
              </a:pPr>
              <a:t>31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0495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0"/>
              </a:spcBef>
            </a:pPr>
            <a:r>
              <a:rPr lang="en-US" altLang="en-US" smtClean="0">
                <a:latin typeface="Times New Roman" panose="02020603050405020304" pitchFamily="18" charset="0"/>
              </a:rPr>
              <a:t>6.</a:t>
            </a:r>
            <a:fld id="{5DFD703A-889A-4CE8-B6B3-88E53D03BC68}" type="slidenum">
              <a:rPr lang="en-US" altLang="en-US" smtClean="0">
                <a:latin typeface="Times New Roman" panose="02020603050405020304" pitchFamily="18" charset="0"/>
              </a:rPr>
              <a:pPr eaLnBrk="0" hangingPunct="0">
                <a:spcBef>
                  <a:spcPct val="0"/>
                </a:spcBef>
              </a:pPr>
              <a:t>32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438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4B3B8B6-B354-4B5F-88DA-B2C9153F1283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8735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947834-0999-4BBC-882A-2632B018CE5B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34</a:t>
            </a:fld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2186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9B20D93-0549-4DBB-9912-6379CFB7B05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35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6123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718E5D-B660-4637-9483-B27D283866FB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38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2113" y="690563"/>
            <a:ext cx="6075362" cy="3417887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4988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23" tIns="46843" rIns="92123" bIns="46843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731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AE648A7-3B81-4733-915D-EE06D8CD9172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989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446D050-4A39-4E73-B6C7-390404EB370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6367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0"/>
              </a:spcBef>
            </a:pPr>
            <a:r>
              <a:rPr lang="en-US" altLang="en-US" smtClean="0">
                <a:latin typeface="Times New Roman" panose="02020603050405020304" pitchFamily="18" charset="0"/>
              </a:rPr>
              <a:t>6.</a:t>
            </a:r>
            <a:fld id="{5681A842-A87A-4FAC-B165-C51B7534A2CA}" type="slidenum">
              <a:rPr lang="en-US" altLang="en-US" smtClean="0">
                <a:latin typeface="Times New Roman" panose="02020603050405020304" pitchFamily="18" charset="0"/>
              </a:rPr>
              <a:pPr eaLnBrk="0" hangingPunct="0">
                <a:spcBef>
                  <a:spcPct val="0"/>
                </a:spcBef>
              </a:pPr>
              <a:t>14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7258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33AF88-4A35-4BCE-86DD-343FE4BABE7B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109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0"/>
              </a:spcBef>
            </a:pPr>
            <a:r>
              <a:rPr lang="en-US" altLang="en-US" smtClean="0">
                <a:latin typeface="Times New Roman" panose="02020603050405020304" pitchFamily="18" charset="0"/>
              </a:rPr>
              <a:t>6.</a:t>
            </a:r>
            <a:fld id="{6C53BFF6-D32A-4C9D-8CD6-46FC0196E852}" type="slidenum">
              <a:rPr lang="en-US" altLang="en-US" smtClean="0">
                <a:latin typeface="Times New Roman" panose="02020603050405020304" pitchFamily="18" charset="0"/>
              </a:rPr>
              <a:pPr eaLnBrk="0" hangingPunct="0">
                <a:spcBef>
                  <a:spcPct val="0"/>
                </a:spcBef>
              </a:pPr>
              <a:t>17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Show on excel: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PV of 5 years coupon</a:t>
            </a:r>
          </a:p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6145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0"/>
              </a:spcBef>
            </a:pPr>
            <a:r>
              <a:rPr lang="en-US" altLang="en-US" smtClean="0">
                <a:latin typeface="Times New Roman" panose="02020603050405020304" pitchFamily="18" charset="0"/>
              </a:rPr>
              <a:t>6.</a:t>
            </a:r>
            <a:fld id="{8E998CA5-7A04-4805-A3C4-B39EFE4695A3}" type="slidenum">
              <a:rPr lang="en-US" altLang="en-US" smtClean="0">
                <a:latin typeface="Times New Roman" panose="02020603050405020304" pitchFamily="18" charset="0"/>
              </a:rPr>
              <a:pPr eaLnBrk="0" hangingPunct="0">
                <a:spcBef>
                  <a:spcPct val="0"/>
                </a:spcBef>
              </a:pPr>
              <a:t>18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2504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mtClean="0"/>
              <a:t>Slightly different terminology, but this is ok. Want to expose to different ones, just in case.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62D14A4-FBF1-4275-BF2E-11209BA7F1C1}" type="slidenum">
              <a:rPr lang="en-GB" altLang="en-US" smtClean="0"/>
              <a:pPr/>
              <a:t>19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4620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2EF8-E715-472F-AC80-4457F5B031A0}" type="datetimeFigureOut">
              <a:rPr lang="fi-FI" smtClean="0"/>
              <a:t>19.2.2020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BFD7-4D78-4432-8616-88BF010F82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5602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2EF8-E715-472F-AC80-4457F5B031A0}" type="datetimeFigureOut">
              <a:rPr lang="fi-FI" smtClean="0"/>
              <a:t>19.2.2020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BFD7-4D78-4432-8616-88BF010F82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9746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2EF8-E715-472F-AC80-4457F5B031A0}" type="datetimeFigureOut">
              <a:rPr lang="fi-FI" smtClean="0"/>
              <a:t>19.2.2020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BFD7-4D78-4432-8616-88BF010F82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1541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859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0" y="215372"/>
            <a:ext cx="10972800" cy="622828"/>
          </a:xfrm>
        </p:spPr>
        <p:txBody>
          <a:bodyPr anchor="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816430"/>
            <a:ext cx="10972800" cy="4789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smtClean="0"/>
              <a:t>Add edition here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705600" y="1600202"/>
            <a:ext cx="4876800" cy="160019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3000" baseline="0"/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 smtClean="0"/>
              <a:t>Chapter ##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705600" y="3200401"/>
            <a:ext cx="4876800" cy="2925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20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25292" y="6165338"/>
            <a:ext cx="1146048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2/19/2020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4064000" y="6529255"/>
            <a:ext cx="7823200" cy="187537"/>
          </a:xfrm>
        </p:spPr>
        <p:txBody>
          <a:bodyPr/>
          <a:lstStyle>
            <a:lvl1pPr marL="0" indent="0" algn="r">
              <a:buNone/>
              <a:defRPr sz="800" baseline="0"/>
            </a:lvl1pPr>
          </a:lstStyle>
          <a:p>
            <a:pPr lvl="0"/>
            <a:r>
              <a:rPr lang="en-US" dirty="0" smtClean="0"/>
              <a:t>Click to add copyright line</a:t>
            </a:r>
            <a:endParaRPr lang="en-IN" dirty="0"/>
          </a:p>
        </p:txBody>
      </p:sp>
      <p:pic>
        <p:nvPicPr>
          <p:cNvPr id="12" name="Picture 11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376790"/>
            <a:ext cx="1224000" cy="27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46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2EF8-E715-472F-AC80-4457F5B031A0}" type="datetimeFigureOut">
              <a:rPr lang="fi-FI" smtClean="0"/>
              <a:t>19.2.2020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BFD7-4D78-4432-8616-88BF010F82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8802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2EF8-E715-472F-AC80-4457F5B031A0}" type="datetimeFigureOut">
              <a:rPr lang="fi-FI" smtClean="0"/>
              <a:t>19.2.2020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BFD7-4D78-4432-8616-88BF010F82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797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2EF8-E715-472F-AC80-4457F5B031A0}" type="datetimeFigureOut">
              <a:rPr lang="fi-FI" smtClean="0"/>
              <a:t>19.2.2020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BFD7-4D78-4432-8616-88BF010F82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44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2EF8-E715-472F-AC80-4457F5B031A0}" type="datetimeFigureOut">
              <a:rPr lang="fi-FI" smtClean="0"/>
              <a:t>19.2.2020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BFD7-4D78-4432-8616-88BF010F82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5023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2EF8-E715-472F-AC80-4457F5B031A0}" type="datetimeFigureOut">
              <a:rPr lang="fi-FI" smtClean="0"/>
              <a:t>19.2.2020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BFD7-4D78-4432-8616-88BF010F82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762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2EF8-E715-472F-AC80-4457F5B031A0}" type="datetimeFigureOut">
              <a:rPr lang="fi-FI" smtClean="0"/>
              <a:t>19.2.2020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BFD7-4D78-4432-8616-88BF010F82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889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2EF8-E715-472F-AC80-4457F5B031A0}" type="datetimeFigureOut">
              <a:rPr lang="fi-FI" smtClean="0"/>
              <a:t>19.2.2020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BFD7-4D78-4432-8616-88BF010F82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990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2EF8-E715-472F-AC80-4457F5B031A0}" type="datetimeFigureOut">
              <a:rPr lang="fi-FI" smtClean="0"/>
              <a:t>19.2.2020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BFD7-4D78-4432-8616-88BF010F82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424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72EF8-E715-472F-AC80-4457F5B031A0}" type="datetimeFigureOut">
              <a:rPr lang="fi-FI" smtClean="0"/>
              <a:t>19.2.2020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6BFD7-4D78-4432-8616-88BF010F82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373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tradingeconomics.com/greece/government-bond-yield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uk/url?sa=i&amp;rct=j&amp;q=&amp;esrc=s&amp;source=images&amp;cd=&amp;cad=rja&amp;uact=8&amp;ved=0ahUKEwj5nZXgxZ_WAhXCa1AKHaCWBw4QjRwIBw&amp;url=https://furtherafrica.com/understanding-credit-ratings/&amp;psig=AFQjCNFuqvIegpzzCxUcd9rmNxD132MwGg&amp;ust=1505302158781683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easury.gov/resource-center/data-chart-center/interest-rates/pages/textview.aspx?data=yield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382000" cy="806267"/>
          </a:xfrm>
        </p:spPr>
        <p:txBody>
          <a:bodyPr anchor="b"/>
          <a:lstStyle/>
          <a:p>
            <a:r>
              <a:rPr lang="en-US" sz="3600" dirty="0"/>
              <a:t>Fundamentals of Corporate Finance</a:t>
            </a:r>
            <a:endParaRPr lang="en-IN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5758248" y="1607848"/>
            <a:ext cx="4876800" cy="1600199"/>
          </a:xfrm>
        </p:spPr>
        <p:txBody>
          <a:bodyPr/>
          <a:lstStyle/>
          <a:p>
            <a:pPr algn="ctr"/>
            <a:r>
              <a:rPr lang="en-IN" sz="4000" b="1" dirty="0"/>
              <a:t>Chapter 8</a:t>
            </a:r>
            <a:endParaRPr lang="en-IN" sz="4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553200" y="3322638"/>
            <a:ext cx="3657600" cy="2925763"/>
          </a:xfrm>
        </p:spPr>
        <p:txBody>
          <a:bodyPr/>
          <a:lstStyle/>
          <a:p>
            <a:pPr algn="ctr"/>
            <a:r>
              <a:rPr lang="en-US" altLang="en-US" sz="3600" dirty="0"/>
              <a:t>Cost of Debt</a:t>
            </a:r>
            <a:br>
              <a:rPr lang="en-US" altLang="en-US" sz="3600" dirty="0"/>
            </a:br>
            <a:r>
              <a:rPr lang="en-US" altLang="en-US" sz="3600" dirty="0"/>
              <a:t>Bonds and Their Valuation</a:t>
            </a:r>
            <a:endParaRPr lang="en-US" altLang="en-US" sz="3600" dirty="0">
              <a:ea typeface="ＭＳ Ｐゴシック" panose="020B0600070205080204" pitchFamily="34" charset="-128"/>
            </a:endParaRP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733800" y="6477583"/>
            <a:ext cx="6457950" cy="172920"/>
          </a:xfrm>
        </p:spPr>
        <p:txBody>
          <a:bodyPr/>
          <a:lstStyle/>
          <a:p>
            <a:pPr algn="r">
              <a:buClrTx/>
              <a:defRPr/>
            </a:pPr>
            <a:r>
              <a:rPr lang="en-US" alt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Copyright © 2018, 2015, 2012 Pearson Education, Inc. All Rights Reserved.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6619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981200" y="485775"/>
            <a:ext cx="8229600" cy="1143000"/>
          </a:xfrm>
        </p:spPr>
        <p:txBody>
          <a:bodyPr/>
          <a:lstStyle/>
          <a:p>
            <a:r>
              <a:rPr lang="en-GB" altLang="en-US" smtClean="0"/>
              <a:t>This lecture…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b="1" dirty="0" smtClean="0"/>
              <a:t>What are bonds</a:t>
            </a:r>
          </a:p>
          <a:p>
            <a:r>
              <a:rPr lang="en-GB" altLang="en-US" b="1" dirty="0" smtClean="0"/>
              <a:t>What are risks associated with bonds</a:t>
            </a:r>
          </a:p>
          <a:p>
            <a:r>
              <a:rPr lang="en-GB" altLang="en-US" b="1" dirty="0" smtClean="0"/>
              <a:t>Cash flow of coupon bonds</a:t>
            </a:r>
          </a:p>
          <a:p>
            <a:r>
              <a:rPr lang="en-GB" altLang="en-US" b="1" dirty="0" smtClean="0"/>
              <a:t>Valuation</a:t>
            </a:r>
          </a:p>
          <a:p>
            <a:r>
              <a:rPr lang="en-GB" altLang="en-US" b="1" dirty="0" smtClean="0"/>
              <a:t>Types of bonds</a:t>
            </a:r>
          </a:p>
          <a:p>
            <a:r>
              <a:rPr lang="en-GB" altLang="en-US" b="1" dirty="0" smtClean="0"/>
              <a:t>Ratings</a:t>
            </a:r>
          </a:p>
          <a:p>
            <a:r>
              <a:rPr lang="en-GB" altLang="en-US" b="1" dirty="0" smtClean="0"/>
              <a:t>Building a yield curve</a:t>
            </a:r>
          </a:p>
          <a:p>
            <a:r>
              <a:rPr lang="en-GB" altLang="en-US" b="1" dirty="0" smtClean="0"/>
              <a:t>Strips</a:t>
            </a:r>
          </a:p>
          <a:p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3885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495550" y="1773238"/>
            <a:ext cx="7543800" cy="4114800"/>
          </a:xfrm>
        </p:spPr>
        <p:txBody>
          <a:bodyPr/>
          <a:lstStyle/>
          <a:p>
            <a:pPr eaLnBrk="1" hangingPunct="1"/>
            <a:r>
              <a:rPr lang="en-US" altLang="en-US" smtClean="0">
                <a:cs typeface="Times New Roman" panose="02020603050405020304" pitchFamily="18" charset="0"/>
              </a:rPr>
              <a:t>Bonds are simply long-term </a:t>
            </a:r>
            <a:r>
              <a:rPr lang="en-US" altLang="en-US" u="sng" smtClean="0">
                <a:cs typeface="Times New Roman" panose="02020603050405020304" pitchFamily="18" charset="0"/>
              </a:rPr>
              <a:t>IOUs</a:t>
            </a:r>
            <a:r>
              <a:rPr lang="en-US" altLang="en-US" smtClean="0">
                <a:cs typeface="Times New Roman" panose="02020603050405020304" pitchFamily="18" charset="0"/>
              </a:rPr>
              <a:t> that represent claims against a firm’s assets.</a:t>
            </a:r>
          </a:p>
          <a:p>
            <a:pPr eaLnBrk="1" hangingPunct="1"/>
            <a:r>
              <a:rPr lang="en-US" altLang="en-US" smtClean="0">
                <a:cs typeface="Times New Roman" panose="02020603050405020304" pitchFamily="18" charset="0"/>
              </a:rPr>
              <a:t>Bonds are a form of </a:t>
            </a:r>
            <a:r>
              <a:rPr lang="en-US" altLang="en-US" u="sng" smtClean="0">
                <a:cs typeface="Times New Roman" panose="02020603050405020304" pitchFamily="18" charset="0"/>
              </a:rPr>
              <a:t>debt</a:t>
            </a:r>
            <a:endParaRPr lang="en-US" altLang="en-US" smtClean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mtClean="0">
                <a:cs typeface="Times New Roman" panose="02020603050405020304" pitchFamily="18" charset="0"/>
              </a:rPr>
              <a:t>Bonds are often referred to as fixed</a:t>
            </a:r>
            <a:r>
              <a:rPr lang="en-US" altLang="en-US" u="sng" smtClean="0">
                <a:cs typeface="Times New Roman" panose="02020603050405020304" pitchFamily="18" charset="0"/>
              </a:rPr>
              <a:t>-income</a:t>
            </a:r>
            <a:r>
              <a:rPr lang="en-US" altLang="en-US" smtClean="0">
                <a:cs typeface="Times New Roman" panose="02020603050405020304" pitchFamily="18" charset="0"/>
              </a:rPr>
              <a:t> security.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424113" y="484189"/>
            <a:ext cx="7543800" cy="1431925"/>
          </a:xfrm>
        </p:spPr>
        <p:txBody>
          <a:bodyPr/>
          <a:lstStyle/>
          <a:p>
            <a:pPr eaLnBrk="1" hangingPunct="1"/>
            <a:r>
              <a:rPr lang="en-US" altLang="en-US" smtClean="0"/>
              <a:t>Bond Basics</a:t>
            </a:r>
          </a:p>
        </p:txBody>
      </p:sp>
    </p:spTree>
    <p:extLst>
      <p:ext uri="{BB962C8B-B14F-4D97-AF65-F5344CB8AC3E}">
        <p14:creationId xmlns:p14="http://schemas.microsoft.com/office/powerpoint/2010/main" val="2203283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6302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Key Features of a Bond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828800"/>
            <a:ext cx="7696200" cy="4459288"/>
          </a:xfrm>
        </p:spPr>
        <p:txBody>
          <a:bodyPr/>
          <a:lstStyle/>
          <a:p>
            <a:pPr marL="0" indent="0">
              <a:spcBef>
                <a:spcPct val="25000"/>
              </a:spcBef>
              <a:buNone/>
            </a:pPr>
            <a:r>
              <a:rPr lang="en-US" altLang="en-US" u="sng" smtClean="0"/>
              <a:t>Debt</a:t>
            </a:r>
            <a:r>
              <a:rPr lang="en-US" altLang="en-US" smtClean="0"/>
              <a:t> instrument issued by a corporation or government.</a:t>
            </a:r>
          </a:p>
        </p:txBody>
      </p:sp>
    </p:spTree>
    <p:extLst>
      <p:ext uri="{BB962C8B-B14F-4D97-AF65-F5344CB8AC3E}">
        <p14:creationId xmlns:p14="http://schemas.microsoft.com/office/powerpoint/2010/main" val="1794270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572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Terminology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412876"/>
            <a:ext cx="8229600" cy="4525963"/>
          </a:xfrm>
        </p:spPr>
        <p:txBody>
          <a:bodyPr/>
          <a:lstStyle/>
          <a:p>
            <a:pPr eaLnBrk="1" hangingPunct="1">
              <a:spcBef>
                <a:spcPct val="25000"/>
              </a:spcBef>
            </a:pPr>
            <a:r>
              <a:rPr lang="en-US" altLang="en-US" sz="2400" u="sng"/>
              <a:t>Par value</a:t>
            </a:r>
            <a:r>
              <a:rPr lang="en-US" altLang="en-US" sz="2400"/>
              <a:t> - face amount of the bond, which is paid back at maturity (assume £100; $1,000).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2400" u="sng"/>
              <a:t>Coupon rate </a:t>
            </a:r>
            <a:r>
              <a:rPr lang="en-US" altLang="en-US" sz="2400"/>
              <a:t>– stated interest rate (generally fixed) paid by the issuer.  Multiply by par to get monetary payment of interest.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2400" u="sng"/>
              <a:t>Maturity date </a:t>
            </a:r>
            <a:r>
              <a:rPr lang="en-US" altLang="en-US" sz="2400"/>
              <a:t>– when the bond must be repaid in full.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2400" u="sng"/>
              <a:t>Yield to maturity </a:t>
            </a:r>
            <a:r>
              <a:rPr lang="en-US" altLang="en-US" sz="2400"/>
              <a:t>- rate of return earned on a bond held until maturity (cost of debt).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2400" u="sng"/>
              <a:t>Market value </a:t>
            </a:r>
            <a:r>
              <a:rPr lang="en-US" altLang="en-US" sz="2400"/>
              <a:t>– current market price of the bond on the secondary market.</a:t>
            </a:r>
          </a:p>
          <a:p>
            <a:pPr eaLnBrk="1" hangingPunct="1">
              <a:spcBef>
                <a:spcPct val="25000"/>
              </a:spcBef>
            </a:pPr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6628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1" y="1001713"/>
            <a:ext cx="7997825" cy="914400"/>
          </a:xfrm>
        </p:spPr>
        <p:txBody>
          <a:bodyPr/>
          <a:lstStyle/>
          <a:p>
            <a:pPr eaLnBrk="1" hangingPunct="1"/>
            <a:r>
              <a:rPr lang="en-US" altLang="en-US" smtClean="0"/>
              <a:t>Bond Value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359026"/>
            <a:ext cx="8534400" cy="4525963"/>
          </a:xfrm>
        </p:spPr>
        <p:txBody>
          <a:bodyPr/>
          <a:lstStyle/>
          <a:p>
            <a:pPr eaLnBrk="1" hangingPunct="1"/>
            <a:r>
              <a:rPr lang="en-US" altLang="en-US"/>
              <a:t>Bond Value = PV(coupons) + PV(par)</a:t>
            </a:r>
          </a:p>
          <a:p>
            <a:pPr eaLnBrk="1" hangingPunct="1"/>
            <a:r>
              <a:rPr lang="en-US" altLang="en-US"/>
              <a:t>Bond Value = PV(annuity) + PV(lump sum)</a:t>
            </a:r>
          </a:p>
          <a:p>
            <a:pPr eaLnBrk="1" hangingPunct="1"/>
            <a:r>
              <a:rPr lang="en-US" altLang="en-US"/>
              <a:t>Remember: </a:t>
            </a:r>
          </a:p>
          <a:p>
            <a:pPr lvl="1" eaLnBrk="1" hangingPunct="1"/>
            <a:r>
              <a:rPr lang="en-US" altLang="en-US" smtClean="0"/>
              <a:t>As interest rates increase, bond prices decrease 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	and vice versa. </a:t>
            </a:r>
            <a:r>
              <a:rPr lang="en-US" altLang="en-US" smtClean="0">
                <a:solidFill>
                  <a:srgbClr val="FF0000"/>
                </a:solidFill>
              </a:rPr>
              <a:t>This is an important concept in finance</a:t>
            </a:r>
          </a:p>
        </p:txBody>
      </p:sp>
    </p:spTree>
    <p:extLst>
      <p:ext uri="{BB962C8B-B14F-4D97-AF65-F5344CB8AC3E}">
        <p14:creationId xmlns:p14="http://schemas.microsoft.com/office/powerpoint/2010/main" val="54068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ChangeArrowheads="1"/>
          </p:cNvSpPr>
          <p:nvPr/>
        </p:nvSpPr>
        <p:spPr bwMode="auto">
          <a:xfrm>
            <a:off x="3003550" y="1978026"/>
            <a:ext cx="6184900" cy="175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marL="460375" indent="-4603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en-US" altLang="en-US" sz="2400">
                <a:latin typeface="Arial" panose="020B0604020202020204" pitchFamily="34" charset="0"/>
              </a:rPr>
              <a:t>If bond Sells at a </a:t>
            </a:r>
            <a:r>
              <a:rPr lang="en-US" altLang="en-US" sz="2400" i="1" u="sng">
                <a:latin typeface="Arial" panose="020B0604020202020204" pitchFamily="34" charset="0"/>
              </a:rPr>
              <a:t>DISCOUNT</a:t>
            </a:r>
            <a:r>
              <a:rPr lang="en-US" altLang="en-US" sz="2400" i="1">
                <a:latin typeface="Arial" panose="020B0604020202020204" pitchFamily="34" charset="0"/>
              </a:rPr>
              <a:t> (less than $1,000) </a:t>
            </a:r>
            <a:r>
              <a:rPr lang="en-US" altLang="en-US" sz="2400">
                <a:latin typeface="Arial" panose="020B0604020202020204" pitchFamily="34" charset="0"/>
              </a:rPr>
              <a:t>then YTM &gt; Coupon Rate </a:t>
            </a:r>
          </a:p>
          <a:p>
            <a:pPr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en-US" altLang="en-US" sz="2400">
                <a:latin typeface="Arial" panose="020B0604020202020204" pitchFamily="34" charset="0"/>
              </a:rPr>
              <a:t>If bond Sells at a </a:t>
            </a:r>
            <a:r>
              <a:rPr lang="en-US" altLang="en-US" sz="2400" i="1" u="sng">
                <a:latin typeface="Arial" panose="020B0604020202020204" pitchFamily="34" charset="0"/>
              </a:rPr>
              <a:t>PREMIUM</a:t>
            </a:r>
            <a:r>
              <a:rPr lang="en-US" altLang="en-US" sz="2400" i="1">
                <a:latin typeface="Arial" panose="020B0604020202020204" pitchFamily="34" charset="0"/>
              </a:rPr>
              <a:t> (more than $1,000)</a:t>
            </a:r>
            <a:r>
              <a:rPr lang="en-US" altLang="en-US" sz="2400">
                <a:latin typeface="Arial" panose="020B0604020202020204" pitchFamily="34" charset="0"/>
              </a:rPr>
              <a:t> then YTM &lt; Coupon Rate </a:t>
            </a:r>
            <a:endParaRPr lang="en-US" altLang="en-US" sz="2400" i="1">
              <a:latin typeface="Arial" panose="020B0604020202020204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0" y="8461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Yield to Maturity</a:t>
            </a:r>
          </a:p>
        </p:txBody>
      </p:sp>
    </p:spTree>
    <p:extLst>
      <p:ext uri="{BB962C8B-B14F-4D97-AF65-F5344CB8AC3E}">
        <p14:creationId xmlns:p14="http://schemas.microsoft.com/office/powerpoint/2010/main" val="587451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6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6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6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6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6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6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6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6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0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1981200" y="692150"/>
            <a:ext cx="8229600" cy="725488"/>
          </a:xfrm>
        </p:spPr>
        <p:txBody>
          <a:bodyPr/>
          <a:lstStyle/>
          <a:p>
            <a:r>
              <a:rPr lang="en-GB" altLang="fi-FI" smtClean="0"/>
              <a:t>Why?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fi-FI" dirty="0" smtClean="0"/>
              <a:t>If you had a 5% bond of $1000. On issue the YTM is 5% (you would get a coupon of $50 which is fixed).</a:t>
            </a:r>
          </a:p>
          <a:p>
            <a:r>
              <a:rPr lang="en-GB" altLang="fi-FI" dirty="0" smtClean="0"/>
              <a:t>If the price of the bond falls to $900 you would still get $50, so the YTM is now 50/900 = 5.56%</a:t>
            </a:r>
          </a:p>
          <a:p>
            <a:r>
              <a:rPr lang="en-GB" altLang="fi-FI" dirty="0" smtClean="0"/>
              <a:t>The opposite applies if the opposite happens. If the price rises to $1100 then the return will be 50/1100 = 4.54%</a:t>
            </a:r>
          </a:p>
        </p:txBody>
      </p:sp>
    </p:spTree>
    <p:extLst>
      <p:ext uri="{BB962C8B-B14F-4D97-AF65-F5344CB8AC3E}">
        <p14:creationId xmlns:p14="http://schemas.microsoft.com/office/powerpoint/2010/main" val="218307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1" y="773113"/>
            <a:ext cx="7997825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000"/>
              <a:t>Valuing a </a:t>
            </a:r>
            <a:r>
              <a:rPr lang="en-US" altLang="en-US" sz="4000" b="1"/>
              <a:t>Discount</a:t>
            </a:r>
            <a:r>
              <a:rPr lang="en-US" altLang="en-US" sz="4000"/>
              <a:t> Bond </a:t>
            </a:r>
            <a:br>
              <a:rPr lang="en-US" altLang="en-US" sz="4000"/>
            </a:br>
            <a:r>
              <a:rPr lang="en-US" altLang="en-US" sz="4000"/>
              <a:t>with Annual Coupons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33538" y="1985964"/>
            <a:ext cx="3505200" cy="4035425"/>
          </a:xfr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Coupon rate = 10%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Annual coupons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Par = $1,000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Maturity = 5 years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YTM = 11%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Price= ?</a:t>
            </a:r>
          </a:p>
        </p:txBody>
      </p:sp>
      <p:sp>
        <p:nvSpPr>
          <p:cNvPr id="39940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943287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92150"/>
            <a:ext cx="80010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000"/>
              <a:t>Finding the YTM (cost of debt)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28800" y="1844676"/>
            <a:ext cx="3505200" cy="4246563"/>
          </a:xfr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Coupon rate = 10%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Annual coupons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Par = $1,000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Maturity = 4 years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YTM = 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Price = $920</a:t>
            </a:r>
          </a:p>
        </p:txBody>
      </p:sp>
      <p:sp>
        <p:nvSpPr>
          <p:cNvPr id="41988" name="Content Placeholder 1"/>
          <p:cNvSpPr>
            <a:spLocks noGrp="1"/>
          </p:cNvSpPr>
          <p:nvPr>
            <p:ph sz="half" idx="2"/>
          </p:nvPr>
        </p:nvSpPr>
        <p:spPr>
          <a:xfrm>
            <a:off x="6172200" y="1855788"/>
            <a:ext cx="4038600" cy="4525962"/>
          </a:xfrm>
        </p:spPr>
        <p:txBody>
          <a:bodyPr/>
          <a:lstStyle/>
          <a:p>
            <a:r>
              <a:rPr lang="en-US" altLang="en-US" smtClean="0"/>
              <a:t>Now, this is a much more difficult mathematical problem which requires linear approximation</a:t>
            </a:r>
          </a:p>
        </p:txBody>
      </p:sp>
    </p:spTree>
    <p:extLst>
      <p:ext uri="{BB962C8B-B14F-4D97-AF65-F5344CB8AC3E}">
        <p14:creationId xmlns:p14="http://schemas.microsoft.com/office/powerpoint/2010/main" val="26880902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ChangeArrowheads="1"/>
          </p:cNvSpPr>
          <p:nvPr/>
        </p:nvSpPr>
        <p:spPr bwMode="auto">
          <a:xfrm>
            <a:off x="2286000" y="833439"/>
            <a:ext cx="77787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Traded debt</a:t>
            </a:r>
          </a:p>
        </p:txBody>
      </p:sp>
      <p:sp>
        <p:nvSpPr>
          <p:cNvPr id="44035" name="Rectangle 2"/>
          <p:cNvSpPr>
            <a:spLocks noChangeArrowheads="1"/>
          </p:cNvSpPr>
          <p:nvPr/>
        </p:nvSpPr>
        <p:spPr bwMode="auto">
          <a:xfrm>
            <a:off x="2306638" y="1517651"/>
            <a:ext cx="8223250" cy="451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350" indent="284163" defTabSz="3048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8573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3048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8573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3048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8573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3048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857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3048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1857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0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57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0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57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0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57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0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57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25000"/>
              </a:spcBef>
              <a:buFontTx/>
              <a:buNone/>
            </a:pPr>
            <a:endParaRPr lang="en-US" altLang="en-US" sz="2200">
              <a:latin typeface="Arial" panose="020B0604020202020204" pitchFamily="34" charset="0"/>
            </a:endParaRP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2292350" y="1681163"/>
            <a:ext cx="8223250" cy="451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350" indent="284163" defTabSz="3048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8573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3048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8573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3048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8573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3048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857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3048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1857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0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57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0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57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0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57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0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57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2500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2189163" y="1617663"/>
            <a:ext cx="822325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350" indent="284163" defTabSz="3048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8573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3048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8573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3048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8573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3048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857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3048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1857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0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57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0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57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0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57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0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57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200">
                <a:solidFill>
                  <a:srgbClr val="000000"/>
                </a:solidFill>
                <a:latin typeface="Arial" panose="020B0604020202020204" pitchFamily="34" charset="0"/>
              </a:rPr>
              <a:t>UK bonds are normally issued with a nominal value of £100</a:t>
            </a:r>
          </a:p>
          <a:p>
            <a:pPr eaLnBrk="1" hangingPunct="1">
              <a:lnSpc>
                <a:spcPct val="85000"/>
              </a:lnSpc>
              <a:spcBef>
                <a:spcPct val="50000"/>
              </a:spcBef>
              <a:buFontTx/>
              <a:buNone/>
            </a:pPr>
            <a:r>
              <a:rPr lang="en-US" altLang="en-US" sz="2200">
                <a:solidFill>
                  <a:srgbClr val="000000"/>
                </a:solidFill>
                <a:latin typeface="Arial" panose="020B0604020202020204" pitchFamily="34" charset="0"/>
              </a:rPr>
              <a:t>	    		P</a:t>
            </a:r>
            <a:r>
              <a:rPr lang="en-US" altLang="en-US" sz="2200" baseline="-250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en-US" altLang="en-US" sz="2200">
                <a:solidFill>
                  <a:srgbClr val="000000"/>
                </a:solidFill>
                <a:latin typeface="Arial" panose="020B0604020202020204" pitchFamily="34" charset="0"/>
              </a:rPr>
              <a:t> = </a:t>
            </a:r>
            <a:r>
              <a:rPr lang="en-US" altLang="en-US" sz="5600" baseline="-10000">
                <a:solidFill>
                  <a:srgbClr val="000000"/>
                </a:solidFill>
                <a:latin typeface="Symbol" panose="05050102010706020507" pitchFamily="18" charset="2"/>
              </a:rPr>
              <a:t>S</a:t>
            </a:r>
            <a:r>
              <a:rPr lang="en-US" altLang="en-US" sz="2200" baseline="-10000">
                <a:solidFill>
                  <a:srgbClr val="000000"/>
                </a:solidFill>
                <a:latin typeface="Arial" panose="020B0604020202020204" pitchFamily="34" charset="0"/>
              </a:rPr>
              <a:t>    </a:t>
            </a:r>
            <a:r>
              <a:rPr lang="en-US" altLang="en-US" sz="2200">
                <a:solidFill>
                  <a:srgbClr val="000000"/>
                </a:solidFill>
                <a:latin typeface="Arial" panose="020B0604020202020204" pitchFamily="34" charset="0"/>
              </a:rPr>
              <a:t>–––––– + –––––––</a:t>
            </a:r>
          </a:p>
          <a:p>
            <a:pPr eaLnBrk="1" hangingPunct="1">
              <a:lnSpc>
                <a:spcPct val="85000"/>
              </a:lnSpc>
              <a:spcBef>
                <a:spcPct val="50000"/>
              </a:spcBef>
              <a:buFontTx/>
              <a:buNone/>
            </a:pPr>
            <a:endParaRPr lang="en-US" altLang="en-US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85000"/>
              </a:lnSpc>
              <a:spcBef>
                <a:spcPct val="50000"/>
              </a:spcBef>
              <a:buFontTx/>
              <a:buNone/>
            </a:pPr>
            <a:r>
              <a:rPr lang="en-US" altLang="en-US" sz="2200" i="1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altLang="en-US" sz="2200">
                <a:solidFill>
                  <a:srgbClr val="000000"/>
                </a:solidFill>
                <a:latin typeface="Arial" panose="020B0604020202020204" pitchFamily="34" charset="0"/>
              </a:rPr>
              <a:t>    	= 	annual nominal interest (coupon payment)</a:t>
            </a:r>
          </a:p>
          <a:p>
            <a:pPr eaLnBrk="1" hangingPunct="1">
              <a:lnSpc>
                <a:spcPct val="85000"/>
              </a:lnSpc>
              <a:spcBef>
                <a:spcPct val="50000"/>
              </a:spcBef>
              <a:buFontTx/>
              <a:buNone/>
            </a:pPr>
            <a:r>
              <a:rPr lang="en-US" altLang="en-US" sz="220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r>
              <a:rPr lang="en-US" altLang="en-US" sz="2200" i="1" baseline="-2500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r>
              <a:rPr lang="en-US" altLang="en-US" sz="2200">
                <a:solidFill>
                  <a:srgbClr val="000000"/>
                </a:solidFill>
                <a:latin typeface="Arial" panose="020B0604020202020204" pitchFamily="34" charset="0"/>
              </a:rPr>
              <a:t> 	= 	amount payable upon redemption</a:t>
            </a:r>
          </a:p>
          <a:p>
            <a:pPr eaLnBrk="1" hangingPunct="1">
              <a:lnSpc>
                <a:spcPct val="85000"/>
              </a:lnSpc>
              <a:spcBef>
                <a:spcPct val="50000"/>
              </a:spcBef>
              <a:buFontTx/>
              <a:buNone/>
            </a:pPr>
            <a:r>
              <a:rPr lang="en-US" altLang="en-US" sz="2200" i="1">
                <a:solidFill>
                  <a:srgbClr val="000000"/>
                </a:solidFill>
                <a:latin typeface="Arial" panose="020B0604020202020204" pitchFamily="34" charset="0"/>
              </a:rPr>
              <a:t>k</a:t>
            </a:r>
            <a:r>
              <a:rPr lang="en-US" altLang="en-US" sz="2200" baseline="-250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en-US" altLang="en-US" sz="2200">
                <a:solidFill>
                  <a:srgbClr val="000000"/>
                </a:solidFill>
                <a:latin typeface="Arial" panose="020B0604020202020204" pitchFamily="34" charset="0"/>
              </a:rPr>
              <a:t>  	= 	cost of debt capital (pre-tax benefit)</a:t>
            </a:r>
          </a:p>
          <a:p>
            <a:pPr eaLnBrk="1" hangingPunct="1">
              <a:lnSpc>
                <a:spcPct val="85000"/>
              </a:lnSpc>
              <a:spcBef>
                <a:spcPct val="50000"/>
              </a:spcBef>
              <a:buFontTx/>
              <a:buNone/>
            </a:pPr>
            <a:r>
              <a:rPr lang="en-US" altLang="en-US" sz="2200">
                <a:solidFill>
                  <a:srgbClr val="000000"/>
                </a:solidFill>
                <a:latin typeface="Arial" panose="020B0604020202020204" pitchFamily="34" charset="0"/>
              </a:rPr>
              <a:t>P</a:t>
            </a:r>
            <a:r>
              <a:rPr lang="en-US" altLang="en-US" sz="2200" baseline="-250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en-US" altLang="en-US" sz="2200">
                <a:solidFill>
                  <a:srgbClr val="000000"/>
                </a:solidFill>
                <a:latin typeface="Arial" panose="020B0604020202020204" pitchFamily="34" charset="0"/>
              </a:rPr>
              <a:t> 	=	current market price of bond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4149725" y="20526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4016375" y="2633663"/>
            <a:ext cx="635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i="1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 = 1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4559300" y="2551114"/>
            <a:ext cx="1176338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000000"/>
                </a:solidFill>
                <a:latin typeface="Arial" panose="020B0604020202020204" pitchFamily="34" charset="0"/>
              </a:rPr>
              <a:t>(1 + </a:t>
            </a:r>
            <a:r>
              <a:rPr lang="en-US" altLang="en-US" sz="2200" i="1">
                <a:solidFill>
                  <a:srgbClr val="000000"/>
                </a:solidFill>
                <a:latin typeface="Arial" panose="020B0604020202020204" pitchFamily="34" charset="0"/>
              </a:rPr>
              <a:t>k</a:t>
            </a:r>
            <a:r>
              <a:rPr lang="en-US" altLang="en-US" sz="2200" baseline="-250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en-US" altLang="en-US" sz="220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r>
              <a:rPr lang="en-US" altLang="en-US" sz="2200" i="1" baseline="3000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4865688" y="2100264"/>
            <a:ext cx="24606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i="1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</a:p>
        </p:txBody>
      </p:sp>
      <p:sp>
        <p:nvSpPr>
          <p:cNvPr id="44042" name="Text Box 13"/>
          <p:cNvSpPr txBox="1">
            <a:spLocks noChangeArrowheads="1"/>
          </p:cNvSpPr>
          <p:nvPr/>
        </p:nvSpPr>
        <p:spPr bwMode="auto">
          <a:xfrm>
            <a:off x="5845176" y="2551114"/>
            <a:ext cx="1230313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000000"/>
                </a:solidFill>
                <a:latin typeface="Arial" panose="020B0604020202020204" pitchFamily="34" charset="0"/>
              </a:rPr>
              <a:t>(1 + </a:t>
            </a:r>
            <a:r>
              <a:rPr lang="en-US" altLang="en-US" sz="2200" i="1">
                <a:solidFill>
                  <a:srgbClr val="000000"/>
                </a:solidFill>
                <a:latin typeface="Arial" panose="020B0604020202020204" pitchFamily="34" charset="0"/>
              </a:rPr>
              <a:t>k</a:t>
            </a:r>
            <a:r>
              <a:rPr lang="en-US" altLang="en-US" sz="2200" baseline="-250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en-US" altLang="en-US" sz="220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r>
              <a:rPr lang="en-US" altLang="en-US" sz="2200" i="1" baseline="3000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44043" name="Text Box 14"/>
          <p:cNvSpPr txBox="1">
            <a:spLocks noChangeArrowheads="1"/>
          </p:cNvSpPr>
          <p:nvPr/>
        </p:nvSpPr>
        <p:spPr bwMode="auto">
          <a:xfrm>
            <a:off x="5978526" y="2100264"/>
            <a:ext cx="4921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r>
              <a:rPr lang="en-US" altLang="en-US" sz="2200" i="1" baseline="-2500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40891522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981200" y="692150"/>
            <a:ext cx="8229600" cy="725488"/>
          </a:xfrm>
        </p:spPr>
        <p:txBody>
          <a:bodyPr/>
          <a:lstStyle/>
          <a:p>
            <a:r>
              <a:rPr lang="en-GB" altLang="fi-FI" sz="2800" dirty="0"/>
              <a:t>Introduction to the Weighted </a:t>
            </a:r>
            <a:r>
              <a:rPr lang="en-GB" altLang="fi-FI" sz="2800" dirty="0" smtClean="0"/>
              <a:t>Average Cost </a:t>
            </a:r>
            <a:r>
              <a:rPr lang="en-GB" altLang="fi-FI" sz="2800" dirty="0"/>
              <a:t>of </a:t>
            </a:r>
            <a:r>
              <a:rPr lang="en-GB" altLang="fi-FI" sz="2800" dirty="0" smtClean="0"/>
              <a:t>Capital</a:t>
            </a:r>
            <a:endParaRPr lang="en-GB" altLang="fi-FI" sz="2800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fi-FI" dirty="0" smtClean="0"/>
              <a:t>I want to raise £100,000 to buy a piece of equipment that will generate returns over 1 year. I need to raise finance……</a:t>
            </a:r>
          </a:p>
        </p:txBody>
      </p:sp>
    </p:spTree>
    <p:extLst>
      <p:ext uri="{BB962C8B-B14F-4D97-AF65-F5344CB8AC3E}">
        <p14:creationId xmlns:p14="http://schemas.microsoft.com/office/powerpoint/2010/main" val="2036672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5"/>
          <p:cNvSpPr>
            <a:spLocks noChangeArrowheads="1"/>
          </p:cNvSpPr>
          <p:nvPr/>
        </p:nvSpPr>
        <p:spPr bwMode="auto">
          <a:xfrm>
            <a:off x="2209800" y="833439"/>
            <a:ext cx="77787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Cost of traded debt example - Elm plc</a:t>
            </a:r>
          </a:p>
        </p:txBody>
      </p:sp>
      <p:sp>
        <p:nvSpPr>
          <p:cNvPr id="46083" name="Rectangle 6"/>
          <p:cNvSpPr>
            <a:spLocks noChangeArrowheads="1"/>
          </p:cNvSpPr>
          <p:nvPr/>
        </p:nvSpPr>
        <p:spPr bwMode="auto">
          <a:xfrm>
            <a:off x="2195513" y="1582738"/>
            <a:ext cx="8058150" cy="406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350" indent="284163" defTabSz="3048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8573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3048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8573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3048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8573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3048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857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3048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1857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0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57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0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57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0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57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0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57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200">
                <a:latin typeface="Arial" panose="020B0604020202020204" pitchFamily="34" charset="0"/>
              </a:rPr>
              <a:t>Elm plc issued £100m of bonds six years ago carrying an 			annual coupon rate of 8 per cent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200">
                <a:latin typeface="Arial" panose="020B0604020202020204" pitchFamily="34" charset="0"/>
              </a:rPr>
              <a:t>Due to be redeemed in four years for the nominal value of 			£100 each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200">
                <a:latin typeface="Arial" panose="020B0604020202020204" pitchFamily="34" charset="0"/>
              </a:rPr>
              <a:t>The next coupon is payable in one year and the current 				market price of a bond is £93</a:t>
            </a:r>
          </a:p>
        </p:txBody>
      </p:sp>
      <p:sp>
        <p:nvSpPr>
          <p:cNvPr id="46084" name="Rectangle 7"/>
          <p:cNvSpPr>
            <a:spLocks noChangeArrowheads="1"/>
          </p:cNvSpPr>
          <p:nvPr/>
        </p:nvSpPr>
        <p:spPr bwMode="auto">
          <a:xfrm>
            <a:off x="2728913" y="4167189"/>
            <a:ext cx="6705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Year 		0 	  1 	2 	3 	4                                                                  Cash flow 	+£93       –£8     –£8       –£8       –£108</a:t>
            </a:r>
          </a:p>
        </p:txBody>
      </p:sp>
      <p:grpSp>
        <p:nvGrpSpPr>
          <p:cNvPr id="46085" name="Group 8"/>
          <p:cNvGrpSpPr>
            <a:grpSpLocks/>
          </p:cNvGrpSpPr>
          <p:nvPr/>
        </p:nvGrpSpPr>
        <p:grpSpPr bwMode="auto">
          <a:xfrm>
            <a:off x="2870201" y="4989513"/>
            <a:ext cx="6397625" cy="830262"/>
            <a:chOff x="878" y="2582"/>
            <a:chExt cx="4030" cy="523"/>
          </a:xfrm>
        </p:grpSpPr>
        <p:sp>
          <p:nvSpPr>
            <p:cNvPr id="46086" name="Rectangle 9"/>
            <p:cNvSpPr>
              <a:spLocks noChangeArrowheads="1"/>
            </p:cNvSpPr>
            <p:nvPr/>
          </p:nvSpPr>
          <p:spPr bwMode="auto">
            <a:xfrm>
              <a:off x="878" y="2678"/>
              <a:ext cx="36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Arial" panose="020B0604020202020204" pitchFamily="34" charset="0"/>
                </a:rPr>
                <a:t>93 = –––––– + –––––––– + –––––––– + ––––––––</a:t>
              </a:r>
            </a:p>
          </p:txBody>
        </p:sp>
        <p:sp>
          <p:nvSpPr>
            <p:cNvPr id="46087" name="Rectangle 10"/>
            <p:cNvSpPr>
              <a:spLocks noChangeArrowheads="1"/>
            </p:cNvSpPr>
            <p:nvPr/>
          </p:nvSpPr>
          <p:spPr bwMode="auto">
            <a:xfrm>
              <a:off x="1242" y="2817"/>
              <a:ext cx="366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1 + </a:t>
              </a:r>
              <a:r>
                <a:rPr lang="en-US" altLang="en-US" sz="2400" i="1">
                  <a:latin typeface="Arial" panose="020B0604020202020204" pitchFamily="34" charset="0"/>
                </a:rPr>
                <a:t>k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D</a:t>
              </a:r>
              <a:r>
                <a:rPr lang="en-US" altLang="en-US" sz="2400">
                  <a:latin typeface="Arial" panose="020B0604020202020204" pitchFamily="34" charset="0"/>
                </a:rPr>
                <a:t>    (1 + </a:t>
              </a:r>
              <a:r>
                <a:rPr lang="en-US" altLang="en-US" sz="2400" i="1">
                  <a:latin typeface="Arial" panose="020B0604020202020204" pitchFamily="34" charset="0"/>
                </a:rPr>
                <a:t>k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D</a:t>
              </a:r>
              <a:r>
                <a:rPr lang="en-US" altLang="en-US" sz="2400">
                  <a:latin typeface="Arial" panose="020B0604020202020204" pitchFamily="34" charset="0"/>
                </a:rPr>
                <a:t>)</a:t>
              </a:r>
              <a:r>
                <a:rPr lang="en-US" altLang="en-US" sz="2400" baseline="30000">
                  <a:latin typeface="Arial" panose="020B0604020202020204" pitchFamily="34" charset="0"/>
                </a:rPr>
                <a:t>2</a:t>
              </a:r>
              <a:r>
                <a:rPr lang="en-US" altLang="en-US" sz="2400">
                  <a:latin typeface="Arial" panose="020B0604020202020204" pitchFamily="34" charset="0"/>
                </a:rPr>
                <a:t>   (1 + </a:t>
              </a:r>
              <a:r>
                <a:rPr lang="en-US" altLang="en-US" sz="2400" i="1">
                  <a:latin typeface="Arial" panose="020B0604020202020204" pitchFamily="34" charset="0"/>
                </a:rPr>
                <a:t>k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D</a:t>
              </a:r>
              <a:r>
                <a:rPr lang="en-US" altLang="en-US" sz="2400">
                  <a:latin typeface="Arial" panose="020B0604020202020204" pitchFamily="34" charset="0"/>
                </a:rPr>
                <a:t>)</a:t>
              </a:r>
              <a:r>
                <a:rPr lang="en-US" altLang="en-US" sz="2400" baseline="30000">
                  <a:latin typeface="Arial" panose="020B0604020202020204" pitchFamily="34" charset="0"/>
                </a:rPr>
                <a:t>3</a:t>
              </a:r>
              <a:r>
                <a:rPr lang="en-US" altLang="en-US" sz="2400">
                  <a:latin typeface="Arial" panose="020B0604020202020204" pitchFamily="34" charset="0"/>
                </a:rPr>
                <a:t>    (1 + </a:t>
              </a:r>
              <a:r>
                <a:rPr lang="en-US" altLang="en-US" sz="2400" i="1">
                  <a:latin typeface="Arial" panose="020B0604020202020204" pitchFamily="34" charset="0"/>
                </a:rPr>
                <a:t>k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D</a:t>
              </a:r>
              <a:r>
                <a:rPr lang="en-US" altLang="en-US" sz="2400">
                  <a:latin typeface="Arial" panose="020B0604020202020204" pitchFamily="34" charset="0"/>
                </a:rPr>
                <a:t>)</a:t>
              </a:r>
              <a:r>
                <a:rPr lang="en-US" altLang="en-US" sz="2400" baseline="3000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46088" name="Text Box 11"/>
            <p:cNvSpPr txBox="1">
              <a:spLocks noChangeArrowheads="1"/>
            </p:cNvSpPr>
            <p:nvPr/>
          </p:nvSpPr>
          <p:spPr bwMode="auto">
            <a:xfrm>
              <a:off x="1467" y="2582"/>
              <a:ext cx="32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Arial" panose="020B0604020202020204" pitchFamily="34" charset="0"/>
                </a:rPr>
                <a:t>8	     8	           8		   108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034147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572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What is interest rate risk?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855788"/>
            <a:ext cx="8229600" cy="4525962"/>
          </a:xfrm>
        </p:spPr>
        <p:txBody>
          <a:bodyPr/>
          <a:lstStyle/>
          <a:p>
            <a:pPr eaLnBrk="1" hangingPunct="1"/>
            <a:r>
              <a:rPr lang="en-US" altLang="en-US" smtClean="0"/>
              <a:t>Interest rate risk is the concern that interest rates will </a:t>
            </a:r>
            <a:r>
              <a:rPr lang="en-US" altLang="en-US" u="sng" smtClean="0"/>
              <a:t>change</a:t>
            </a:r>
            <a:r>
              <a:rPr lang="en-US" altLang="en-US" smtClean="0"/>
              <a:t>, and that will affect the value/price of a security.</a:t>
            </a:r>
          </a:p>
        </p:txBody>
      </p:sp>
    </p:spTree>
    <p:extLst>
      <p:ext uri="{BB962C8B-B14F-4D97-AF65-F5344CB8AC3E}">
        <p14:creationId xmlns:p14="http://schemas.microsoft.com/office/powerpoint/2010/main" val="198217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i="1" smtClean="0"/>
              <a:t>	Suppose you just inherited £500,000.  You intend to invest the money and live off the interest.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i="1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  <p:sp>
        <p:nvSpPr>
          <p:cNvPr id="207876" name="Text Box 4"/>
          <p:cNvSpPr txBox="1">
            <a:spLocks noChangeArrowheads="1"/>
          </p:cNvSpPr>
          <p:nvPr/>
        </p:nvSpPr>
        <p:spPr bwMode="auto">
          <a:xfrm>
            <a:off x="2133600" y="914401"/>
            <a:ext cx="7696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000"/>
              <a:t>Interest rate risk example</a:t>
            </a:r>
            <a:endParaRPr lang="en-US" altLang="en-US" sz="40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4580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39" y="3284539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215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9175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Interest rate risk example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2401888"/>
            <a:ext cx="8229600" cy="29718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15000"/>
              </a:spcBef>
            </a:pPr>
            <a:r>
              <a:rPr lang="en-US" altLang="en-US" smtClean="0"/>
              <a:t>You may invest in either a:</a:t>
            </a:r>
          </a:p>
          <a:p>
            <a:pPr lvl="1" eaLnBrk="1" hangingPunct="1">
              <a:lnSpc>
                <a:spcPct val="85000"/>
              </a:lnSpc>
              <a:spcBef>
                <a:spcPct val="15000"/>
              </a:spcBef>
            </a:pPr>
            <a:r>
              <a:rPr lang="en-US" altLang="en-US" smtClean="0"/>
              <a:t>10-year bond  </a:t>
            </a:r>
          </a:p>
          <a:p>
            <a:pPr lvl="1" eaLnBrk="1" hangingPunct="1">
              <a:lnSpc>
                <a:spcPct val="85000"/>
              </a:lnSpc>
              <a:spcBef>
                <a:spcPct val="15000"/>
              </a:spcBef>
            </a:pPr>
            <a:r>
              <a:rPr lang="en-US" altLang="en-US" smtClean="0"/>
              <a:t>series of ten 1-year bonds  </a:t>
            </a:r>
          </a:p>
          <a:p>
            <a:pPr eaLnBrk="1" hangingPunct="1">
              <a:lnSpc>
                <a:spcPct val="85000"/>
              </a:lnSpc>
              <a:spcBef>
                <a:spcPct val="15000"/>
              </a:spcBef>
            </a:pPr>
            <a:r>
              <a:rPr lang="en-US" altLang="en-US" smtClean="0"/>
              <a:t>Both bonds currently yield 5%.</a:t>
            </a:r>
          </a:p>
        </p:txBody>
      </p:sp>
    </p:spTree>
    <p:extLst>
      <p:ext uri="{BB962C8B-B14F-4D97-AF65-F5344CB8AC3E}">
        <p14:creationId xmlns:p14="http://schemas.microsoft.com/office/powerpoint/2010/main" val="53544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2286000" y="1327150"/>
            <a:ext cx="7696200" cy="54864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15000"/>
              </a:spcBef>
            </a:pPr>
            <a:r>
              <a:rPr lang="en-US" altLang="en-US" smtClean="0"/>
              <a:t>If you choose the 1-year bond strategy:</a:t>
            </a:r>
          </a:p>
          <a:p>
            <a:pPr lvl="1" eaLnBrk="1" hangingPunct="1">
              <a:lnSpc>
                <a:spcPct val="85000"/>
              </a:lnSpc>
              <a:spcBef>
                <a:spcPct val="15000"/>
              </a:spcBef>
            </a:pPr>
            <a:r>
              <a:rPr lang="en-US" altLang="en-US" sz="3200"/>
              <a:t>After year 1, you receive £25,000 in income and have £500,000 to reinvest.  But, if after 1-year rates fall to 3%, your subsequent annual income would fall to £15,000.</a:t>
            </a:r>
          </a:p>
          <a:p>
            <a:pPr lvl="1" eaLnBrk="1" hangingPunct="1">
              <a:lnSpc>
                <a:spcPct val="85000"/>
              </a:lnSpc>
              <a:spcBef>
                <a:spcPct val="15000"/>
              </a:spcBef>
              <a:buFontTx/>
              <a:buNone/>
            </a:pPr>
            <a:endParaRPr lang="en-US" altLang="en-US" sz="3200"/>
          </a:p>
          <a:p>
            <a:pPr eaLnBrk="1" hangingPunct="1">
              <a:lnSpc>
                <a:spcPct val="85000"/>
              </a:lnSpc>
              <a:spcBef>
                <a:spcPct val="15000"/>
              </a:spcBef>
            </a:pPr>
            <a:r>
              <a:rPr lang="en-US" altLang="en-US" smtClean="0"/>
              <a:t>If you choose the 10-year bond strategy:</a:t>
            </a:r>
          </a:p>
          <a:p>
            <a:pPr lvl="1" eaLnBrk="1" hangingPunct="1">
              <a:lnSpc>
                <a:spcPct val="85000"/>
              </a:lnSpc>
              <a:spcBef>
                <a:spcPct val="15000"/>
              </a:spcBef>
            </a:pPr>
            <a:r>
              <a:rPr lang="en-US" altLang="en-US" sz="3200"/>
              <a:t>You can lock in a 5% interest rate, and £25,000 annual income.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8042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4" descr="ros10765_060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-22225"/>
            <a:ext cx="9144000" cy="5584825"/>
          </a:xfrm>
          <a:noFill/>
        </p:spPr>
      </p:pic>
    </p:spTree>
    <p:extLst>
      <p:ext uri="{BB962C8B-B14F-4D97-AF65-F5344CB8AC3E}">
        <p14:creationId xmlns:p14="http://schemas.microsoft.com/office/powerpoint/2010/main" val="11469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302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Interest Rate Risk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851026"/>
            <a:ext cx="8229600" cy="4530725"/>
          </a:xfrm>
        </p:spPr>
        <p:txBody>
          <a:bodyPr/>
          <a:lstStyle/>
          <a:p>
            <a:pPr eaLnBrk="1" hangingPunct="1"/>
            <a:r>
              <a:rPr lang="en-US" altLang="en-US" sz="3400"/>
              <a:t>Price Risk</a:t>
            </a:r>
          </a:p>
          <a:p>
            <a:pPr lvl="1" eaLnBrk="1" hangingPunct="1"/>
            <a:r>
              <a:rPr lang="en-US" altLang="en-US" sz="3200"/>
              <a:t>Change in price due to changes in interest rates</a:t>
            </a:r>
          </a:p>
          <a:p>
            <a:pPr lvl="1" eaLnBrk="1" hangingPunct="1"/>
            <a:r>
              <a:rPr lang="en-US" altLang="en-US" sz="3200" u="sng"/>
              <a:t>Long</a:t>
            </a:r>
            <a:r>
              <a:rPr lang="en-US" altLang="en-US" sz="3200"/>
              <a:t>-term bonds have more price risk than </a:t>
            </a:r>
            <a:r>
              <a:rPr lang="en-US" altLang="en-US" sz="3200" u="sng"/>
              <a:t>short</a:t>
            </a:r>
            <a:r>
              <a:rPr lang="en-US" altLang="en-US" sz="3200"/>
              <a:t>-term bonds</a:t>
            </a:r>
          </a:p>
          <a:p>
            <a:pPr lvl="1" eaLnBrk="1" hangingPunct="1"/>
            <a:r>
              <a:rPr lang="en-US" altLang="en-US" sz="3200"/>
              <a:t>Low coupon rate bonds have more price risk than high coupon rate bonds</a:t>
            </a:r>
          </a:p>
        </p:txBody>
      </p:sp>
    </p:spTree>
    <p:extLst>
      <p:ext uri="{BB962C8B-B14F-4D97-AF65-F5344CB8AC3E}">
        <p14:creationId xmlns:p14="http://schemas.microsoft.com/office/powerpoint/2010/main" val="231205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5"/>
          <p:cNvSpPr>
            <a:spLocks noChangeArrowheads="1"/>
          </p:cNvSpPr>
          <p:nvPr/>
        </p:nvSpPr>
        <p:spPr bwMode="auto">
          <a:xfrm>
            <a:off x="2209800" y="701675"/>
            <a:ext cx="7778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Elm plc</a:t>
            </a:r>
          </a:p>
        </p:txBody>
      </p:sp>
      <p:sp>
        <p:nvSpPr>
          <p:cNvPr id="47107" name="Rectangle 6"/>
          <p:cNvSpPr>
            <a:spLocks noChangeArrowheads="1"/>
          </p:cNvSpPr>
          <p:nvPr/>
        </p:nvSpPr>
        <p:spPr bwMode="auto">
          <a:xfrm>
            <a:off x="2224088" y="1568451"/>
            <a:ext cx="8223250" cy="406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350" indent="284163" defTabSz="3048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8573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3048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8573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3048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8573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3048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857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3048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1857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0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57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0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57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0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57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04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57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Arial" panose="020B0604020202020204" pitchFamily="34" charset="0"/>
              </a:rPr>
              <a:t>With </a:t>
            </a:r>
            <a:r>
              <a:rPr lang="en-US" altLang="en-US" sz="2200" i="1">
                <a:latin typeface="Arial" panose="020B0604020202020204" pitchFamily="34" charset="0"/>
              </a:rPr>
              <a:t>k</a:t>
            </a:r>
            <a:r>
              <a:rPr lang="en-US" altLang="en-US" sz="2200" baseline="-25000">
                <a:latin typeface="Arial" panose="020B0604020202020204" pitchFamily="34" charset="0"/>
              </a:rPr>
              <a:t>D</a:t>
            </a:r>
            <a:r>
              <a:rPr lang="en-US" altLang="en-US" sz="2200">
                <a:latin typeface="Arial" panose="020B0604020202020204" pitchFamily="34" charset="0"/>
              </a:rPr>
              <a:t> at 11 per cent the discounted cash flow on the right 			hand side = -2.31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Arial" panose="020B0604020202020204" pitchFamily="34" charset="0"/>
              </a:rPr>
              <a:t>With </a:t>
            </a:r>
            <a:r>
              <a:rPr lang="en-US" altLang="en-US" sz="2200" i="1">
                <a:latin typeface="Arial" panose="020B0604020202020204" pitchFamily="34" charset="0"/>
              </a:rPr>
              <a:t>k</a:t>
            </a:r>
            <a:r>
              <a:rPr lang="en-US" altLang="en-US" sz="2200" baseline="-25000">
                <a:latin typeface="Arial" panose="020B0604020202020204" pitchFamily="34" charset="0"/>
              </a:rPr>
              <a:t>D</a:t>
            </a:r>
            <a:r>
              <a:rPr lang="en-US" altLang="en-US" sz="2200">
                <a:latin typeface="Arial" panose="020B0604020202020204" pitchFamily="34" charset="0"/>
              </a:rPr>
              <a:t> at 10 per cent the discounted cash flow on the right 			hand side = 0.66</a:t>
            </a:r>
          </a:p>
        </p:txBody>
      </p:sp>
      <p:grpSp>
        <p:nvGrpSpPr>
          <p:cNvPr id="47108" name="Group 15"/>
          <p:cNvGrpSpPr>
            <a:grpSpLocks/>
          </p:cNvGrpSpPr>
          <p:nvPr/>
        </p:nvGrpSpPr>
        <p:grpSpPr bwMode="auto">
          <a:xfrm>
            <a:off x="2819401" y="3062288"/>
            <a:ext cx="6107113" cy="760412"/>
            <a:chOff x="809" y="2160"/>
            <a:chExt cx="3847" cy="479"/>
          </a:xfrm>
        </p:grpSpPr>
        <p:sp>
          <p:nvSpPr>
            <p:cNvPr id="47115" name="Rectangle 8"/>
            <p:cNvSpPr>
              <a:spLocks noChangeArrowheads="1"/>
            </p:cNvSpPr>
            <p:nvPr/>
          </p:nvSpPr>
          <p:spPr bwMode="auto">
            <a:xfrm>
              <a:off x="809" y="2277"/>
              <a:ext cx="384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i="1">
                  <a:latin typeface="Arial" panose="020B0604020202020204" pitchFamily="34" charset="0"/>
                </a:rPr>
                <a:t>k</a:t>
              </a:r>
              <a:r>
                <a:rPr lang="en-US" altLang="en-US" sz="2000" baseline="-25000">
                  <a:latin typeface="Arial" panose="020B0604020202020204" pitchFamily="34" charset="0"/>
                </a:rPr>
                <a:t>D</a:t>
              </a:r>
              <a:r>
                <a:rPr lang="en-US" altLang="en-US" sz="2000">
                  <a:latin typeface="Arial" panose="020B0604020202020204" pitchFamily="34" charset="0"/>
                </a:rPr>
                <a:t> = 10% + –––––––––––––– ( 11 – 10) = 10.22%</a:t>
              </a:r>
            </a:p>
          </p:txBody>
        </p:sp>
        <p:sp>
          <p:nvSpPr>
            <p:cNvPr id="47116" name="Rectangle 9"/>
            <p:cNvSpPr>
              <a:spLocks noChangeArrowheads="1"/>
            </p:cNvSpPr>
            <p:nvPr/>
          </p:nvSpPr>
          <p:spPr bwMode="auto">
            <a:xfrm>
              <a:off x="1792" y="2160"/>
              <a:ext cx="122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Arial" panose="020B0604020202020204" pitchFamily="34" charset="0"/>
                </a:rPr>
                <a:t>0.66</a:t>
              </a:r>
            </a:p>
          </p:txBody>
        </p:sp>
        <p:sp>
          <p:nvSpPr>
            <p:cNvPr id="47117" name="Rectangle 10"/>
            <p:cNvSpPr>
              <a:spLocks noChangeArrowheads="1"/>
            </p:cNvSpPr>
            <p:nvPr/>
          </p:nvSpPr>
          <p:spPr bwMode="auto">
            <a:xfrm>
              <a:off x="1785" y="2387"/>
              <a:ext cx="97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Arial" panose="020B0604020202020204" pitchFamily="34" charset="0"/>
                </a:rPr>
                <a:t>0.66 – -2.31</a:t>
              </a:r>
            </a:p>
          </p:txBody>
        </p:sp>
      </p:grpSp>
      <p:grpSp>
        <p:nvGrpSpPr>
          <p:cNvPr id="47109" name="Group 11"/>
          <p:cNvGrpSpPr>
            <a:grpSpLocks/>
          </p:cNvGrpSpPr>
          <p:nvPr/>
        </p:nvGrpSpPr>
        <p:grpSpPr bwMode="auto">
          <a:xfrm>
            <a:off x="2819400" y="3814763"/>
            <a:ext cx="3563938" cy="830262"/>
            <a:chOff x="432" y="1872"/>
            <a:chExt cx="2245" cy="523"/>
          </a:xfrm>
        </p:grpSpPr>
        <p:sp>
          <p:nvSpPr>
            <p:cNvPr id="47112" name="Rectangle 12"/>
            <p:cNvSpPr>
              <a:spLocks noChangeArrowheads="1"/>
            </p:cNvSpPr>
            <p:nvPr/>
          </p:nvSpPr>
          <p:spPr bwMode="auto">
            <a:xfrm>
              <a:off x="432" y="2016"/>
              <a:ext cx="224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Arial" panose="020B0604020202020204" pitchFamily="34" charset="0"/>
                </a:rPr>
                <a:t>V</a:t>
              </a:r>
              <a:r>
                <a:rPr lang="en-US" altLang="en-US" sz="2000" baseline="-25000">
                  <a:latin typeface="Arial" panose="020B0604020202020204" pitchFamily="34" charset="0"/>
                </a:rPr>
                <a:t>D</a:t>
              </a:r>
              <a:r>
                <a:rPr lang="en-US" altLang="en-US" sz="2000">
                  <a:latin typeface="Arial" panose="020B0604020202020204" pitchFamily="34" charset="0"/>
                </a:rPr>
                <a:t> = £100m × ––––– = £93m</a:t>
              </a:r>
            </a:p>
          </p:txBody>
        </p:sp>
        <p:sp>
          <p:nvSpPr>
            <p:cNvPr id="47113" name="Rectangle 13"/>
            <p:cNvSpPr>
              <a:spLocks noChangeArrowheads="1"/>
            </p:cNvSpPr>
            <p:nvPr/>
          </p:nvSpPr>
          <p:spPr bwMode="auto">
            <a:xfrm>
              <a:off x="1584" y="1872"/>
              <a:ext cx="38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Arial" panose="020B0604020202020204" pitchFamily="34" charset="0"/>
                </a:rPr>
                <a:t>£93</a:t>
              </a:r>
            </a:p>
          </p:txBody>
        </p:sp>
        <p:sp>
          <p:nvSpPr>
            <p:cNvPr id="47114" name="Rectangle 14"/>
            <p:cNvSpPr>
              <a:spLocks noChangeArrowheads="1"/>
            </p:cNvSpPr>
            <p:nvPr/>
          </p:nvSpPr>
          <p:spPr bwMode="auto">
            <a:xfrm>
              <a:off x="1575" y="2145"/>
              <a:ext cx="4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Arial" panose="020B0604020202020204" pitchFamily="34" charset="0"/>
                </a:rPr>
                <a:t>£100</a:t>
              </a:r>
            </a:p>
          </p:txBody>
        </p:sp>
      </p:grpSp>
      <p:sp>
        <p:nvSpPr>
          <p:cNvPr id="47110" name="Rectangle 16"/>
          <p:cNvSpPr>
            <a:spLocks noChangeArrowheads="1"/>
          </p:cNvSpPr>
          <p:nvPr/>
        </p:nvSpPr>
        <p:spPr bwMode="auto">
          <a:xfrm>
            <a:off x="2205039" y="4584701"/>
            <a:ext cx="78882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9400" indent="-2794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>
                <a:latin typeface="Arial" panose="020B0604020202020204" pitchFamily="34" charset="0"/>
              </a:rPr>
              <a:t>It would be wrong to use the coupon rate of 8 per cent on the bond for the cost of debt</a:t>
            </a:r>
          </a:p>
        </p:txBody>
      </p:sp>
      <p:sp>
        <p:nvSpPr>
          <p:cNvPr id="47111" name="Rectangle 17"/>
          <p:cNvSpPr>
            <a:spLocks noChangeArrowheads="1"/>
          </p:cNvSpPr>
          <p:nvPr/>
        </p:nvSpPr>
        <p:spPr bwMode="auto">
          <a:xfrm>
            <a:off x="2659063" y="5241926"/>
            <a:ext cx="62468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latin typeface="Arial" panose="020B0604020202020204" pitchFamily="34" charset="0"/>
              </a:rPr>
              <a:t>k</a:t>
            </a:r>
            <a:r>
              <a:rPr lang="en-US" altLang="en-US" sz="2000" baseline="-25000">
                <a:latin typeface="Arial" panose="020B0604020202020204" pitchFamily="34" charset="0"/>
              </a:rPr>
              <a:t>DAT</a:t>
            </a:r>
            <a:r>
              <a:rPr lang="en-US" altLang="en-US" sz="2000">
                <a:latin typeface="Arial" panose="020B0604020202020204" pitchFamily="34" charset="0"/>
              </a:rPr>
              <a:t> = </a:t>
            </a:r>
            <a:r>
              <a:rPr lang="en-US" altLang="en-US" sz="2000" i="1">
                <a:latin typeface="Arial" panose="020B0604020202020204" pitchFamily="34" charset="0"/>
              </a:rPr>
              <a:t>k</a:t>
            </a:r>
            <a:r>
              <a:rPr lang="en-US" altLang="en-US" sz="2000" baseline="-25000">
                <a:latin typeface="Arial" panose="020B0604020202020204" pitchFamily="34" charset="0"/>
              </a:rPr>
              <a:t>DAT</a:t>
            </a:r>
            <a:r>
              <a:rPr lang="en-US" altLang="en-US" sz="2000">
                <a:latin typeface="Arial" panose="020B0604020202020204" pitchFamily="34" charset="0"/>
              </a:rPr>
              <a:t> (1 – T)                                                          </a:t>
            </a:r>
            <a:r>
              <a:rPr lang="en-US" altLang="en-US" sz="2000" i="1">
                <a:latin typeface="Arial" panose="020B0604020202020204" pitchFamily="34" charset="0"/>
              </a:rPr>
              <a:t>k</a:t>
            </a:r>
            <a:r>
              <a:rPr lang="en-US" altLang="en-US" sz="2000" baseline="-25000">
                <a:latin typeface="Arial" panose="020B0604020202020204" pitchFamily="34" charset="0"/>
              </a:rPr>
              <a:t>DAT</a:t>
            </a:r>
            <a:r>
              <a:rPr lang="en-US" altLang="en-US" sz="2000">
                <a:latin typeface="Arial" panose="020B0604020202020204" pitchFamily="34" charset="0"/>
              </a:rPr>
              <a:t> = 10.22 (1 – 0.19) = 8.28%</a:t>
            </a:r>
          </a:p>
        </p:txBody>
      </p:sp>
    </p:spTree>
    <p:extLst>
      <p:ext uri="{BB962C8B-B14F-4D97-AF65-F5344CB8AC3E}">
        <p14:creationId xmlns:p14="http://schemas.microsoft.com/office/powerpoint/2010/main" val="38055237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Greek</a:t>
            </a:r>
            <a:r>
              <a:rPr lang="fi-FI" dirty="0" smtClean="0"/>
              <a:t> Bond </a:t>
            </a:r>
            <a:r>
              <a:rPr lang="fi-FI" dirty="0" err="1" smtClean="0"/>
              <a:t>Yields</a:t>
            </a:r>
            <a:endParaRPr lang="fi-FI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1979" y="1242262"/>
            <a:ext cx="7761856" cy="506650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06163" y="6308768"/>
            <a:ext cx="60763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 smtClean="0">
                <a:hlinkClick r:id="rId3"/>
              </a:rPr>
              <a:t>https://tradingeconomics.com/greece/government-bond-yield</a:t>
            </a:r>
            <a:r>
              <a:rPr lang="fi-FI" dirty="0" smtClean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43500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302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Government Bonds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804988"/>
            <a:ext cx="8229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Treasury Securities = Federal government debt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Treasury Bills (</a:t>
            </a:r>
            <a:r>
              <a:rPr lang="en-US" altLang="en-US" u="sng" smtClean="0"/>
              <a:t>T-bills</a:t>
            </a:r>
            <a:r>
              <a:rPr lang="en-US" altLang="en-US" smtClean="0"/>
              <a:t>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Pure discount bonds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Original maturity of one year or less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Treasury notes (</a:t>
            </a:r>
            <a:r>
              <a:rPr lang="en-US" altLang="en-US" u="sng" smtClean="0"/>
              <a:t>T-notes</a:t>
            </a:r>
            <a:r>
              <a:rPr lang="en-US" altLang="en-US" smtClean="0"/>
              <a:t>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Coupon debt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Original maturity between one and ten years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Treasury bonds (</a:t>
            </a:r>
            <a:r>
              <a:rPr lang="en-US" altLang="en-US" u="sng" smtClean="0"/>
              <a:t>T-bonds</a:t>
            </a:r>
            <a:r>
              <a:rPr lang="en-US" altLang="en-US" smtClean="0"/>
              <a:t>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Coupon debt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Original maturity greater</a:t>
            </a:r>
            <a:r>
              <a:rPr lang="en-US" altLang="en-US" sz="2500"/>
              <a:t> </a:t>
            </a:r>
            <a:r>
              <a:rPr lang="en-US" altLang="en-US" smtClean="0"/>
              <a:t>than ten years</a:t>
            </a:r>
          </a:p>
        </p:txBody>
      </p:sp>
    </p:spTree>
    <p:extLst>
      <p:ext uri="{BB962C8B-B14F-4D97-AF65-F5344CB8AC3E}">
        <p14:creationId xmlns:p14="http://schemas.microsoft.com/office/powerpoint/2010/main" val="170036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981200" y="620714"/>
            <a:ext cx="8229600" cy="796925"/>
          </a:xfrm>
        </p:spPr>
        <p:txBody>
          <a:bodyPr/>
          <a:lstStyle/>
          <a:p>
            <a:r>
              <a:rPr lang="en-GB" altLang="fi-FI" smtClean="0"/>
              <a:t>Where to raise finance?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Providers of debt finance</a:t>
            </a:r>
          </a:p>
          <a:p>
            <a:pPr>
              <a:defRPr/>
            </a:pPr>
            <a:r>
              <a:rPr lang="en-GB" dirty="0" smtClean="0"/>
              <a:t>Risk?</a:t>
            </a:r>
          </a:p>
          <a:p>
            <a:pPr>
              <a:defRPr/>
            </a:pPr>
            <a:r>
              <a:rPr lang="en-GB" dirty="0" smtClean="0"/>
              <a:t>Why?</a:t>
            </a:r>
            <a:endParaRPr lang="en-GB" dirty="0"/>
          </a:p>
          <a:p>
            <a:pPr>
              <a:defRPr/>
            </a:pPr>
            <a:r>
              <a:rPr lang="en-GB" dirty="0" smtClean="0"/>
              <a:t>Discuss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dirty="0" smtClean="0"/>
              <a:t>I raise £60000 at a cost of 6%</a:t>
            </a:r>
          </a:p>
          <a:p>
            <a:pPr>
              <a:defRPr/>
            </a:pPr>
            <a:endParaRPr lang="en-GB" dirty="0"/>
          </a:p>
          <a:p>
            <a:pPr marL="0" indent="0">
              <a:buNone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5788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9951" y="1077913"/>
            <a:ext cx="7840663" cy="838200"/>
          </a:xfrm>
        </p:spPr>
        <p:txBody>
          <a:bodyPr/>
          <a:lstStyle/>
          <a:p>
            <a:pPr eaLnBrk="1" hangingPunct="1"/>
            <a:r>
              <a:rPr lang="en-US" altLang="en-US" smtClean="0"/>
              <a:t>Tax Consequences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2205038"/>
            <a:ext cx="7620000" cy="50593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Interest is tax deductible. Therefore there are tax savings for a company when using debt finance.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If the YTM on a bond is 10%, then the cost to the company will be YTM (1-t).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So in this example 10 (1-0.19) = 8.1%</a:t>
            </a:r>
          </a:p>
        </p:txBody>
      </p:sp>
    </p:spTree>
    <p:extLst>
      <p:ext uri="{BB962C8B-B14F-4D97-AF65-F5344CB8AC3E}">
        <p14:creationId xmlns:p14="http://schemas.microsoft.com/office/powerpoint/2010/main" val="306055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Image result for credit ratings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450" y="908051"/>
            <a:ext cx="6610350" cy="500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altLang="en-US" dirty="0" smtClean="0"/>
          </a:p>
        </p:txBody>
      </p:sp>
      <p:sp>
        <p:nvSpPr>
          <p:cNvPr id="1126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20812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85775"/>
            <a:ext cx="80010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Bond Ratings - Speculative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1447801"/>
            <a:ext cx="7620000" cy="5135563"/>
          </a:xfrm>
        </p:spPr>
        <p:txBody>
          <a:bodyPr/>
          <a:lstStyle/>
          <a:p>
            <a:pPr eaLnBrk="1" hangingPunct="1"/>
            <a:r>
              <a:rPr lang="en-US" altLang="en-US"/>
              <a:t>Low Grade</a:t>
            </a:r>
          </a:p>
          <a:p>
            <a:pPr lvl="1" eaLnBrk="1" hangingPunct="1"/>
            <a:r>
              <a:rPr lang="en-US" altLang="en-US" sz="2500"/>
              <a:t>Moody’s Ba, B, Caa and Ca</a:t>
            </a:r>
          </a:p>
          <a:p>
            <a:pPr lvl="1" eaLnBrk="1" hangingPunct="1"/>
            <a:r>
              <a:rPr lang="en-US" altLang="en-US" sz="2500"/>
              <a:t>S&amp;P BB, B, CCC, CC</a:t>
            </a:r>
          </a:p>
          <a:p>
            <a:pPr lvl="1" eaLnBrk="1" hangingPunct="1"/>
            <a:r>
              <a:rPr lang="en-US" altLang="en-US" sz="2500"/>
              <a:t>Considered speculative with respect to capacity 	to pay. The “B” ratings are the lowest degree 	of speculation.</a:t>
            </a:r>
          </a:p>
          <a:p>
            <a:pPr eaLnBrk="1" hangingPunct="1"/>
            <a:r>
              <a:rPr lang="en-US" altLang="en-US"/>
              <a:t>Very Low Grade</a:t>
            </a:r>
          </a:p>
          <a:p>
            <a:pPr lvl="1" eaLnBrk="1" hangingPunct="1"/>
            <a:r>
              <a:rPr lang="en-US" altLang="en-US" sz="2500"/>
              <a:t>Moody’s C and S&amp;P C – income bonds with no interest being paid</a:t>
            </a:r>
          </a:p>
          <a:p>
            <a:pPr lvl="1" eaLnBrk="1" hangingPunct="1"/>
            <a:r>
              <a:rPr lang="en-US" altLang="en-US" sz="2500"/>
              <a:t>Moody’s D and S&amp;P D – in default with principal and interest in arrears</a:t>
            </a:r>
          </a:p>
        </p:txBody>
      </p:sp>
    </p:spTree>
    <p:extLst>
      <p:ext uri="{BB962C8B-B14F-4D97-AF65-F5344CB8AC3E}">
        <p14:creationId xmlns:p14="http://schemas.microsoft.com/office/powerpoint/2010/main" val="363966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Bond </a:t>
            </a:r>
            <a:r>
              <a:rPr lang="fi-FI" dirty="0" err="1" smtClean="0"/>
              <a:t>spread</a:t>
            </a:r>
            <a:endParaRPr lang="fi-FI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7387" y="1825625"/>
            <a:ext cx="1033722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8355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846263" y="2008189"/>
            <a:ext cx="8439150" cy="3792537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  <a:tabLst>
                <a:tab pos="266700" algn="l"/>
                <a:tab pos="1750219" algn="l"/>
              </a:tabLst>
              <a:defRPr/>
            </a:pPr>
            <a:r>
              <a:rPr lang="en-GB" altLang="en-US" sz="1800" dirty="0"/>
              <a:t>Hence bond prices will be sensitive to anything which causes the interest rate “r “ to change.</a:t>
            </a:r>
          </a:p>
          <a:p>
            <a:pPr marL="404813" indent="-404813">
              <a:spcBef>
                <a:spcPts val="900"/>
              </a:spcBef>
              <a:buFont typeface="Calibri" panose="020F0502020204030204" pitchFamily="34" charset="0"/>
              <a:buChar char="»"/>
              <a:tabLst>
                <a:tab pos="404813" algn="l"/>
              </a:tabLst>
              <a:defRPr/>
            </a:pPr>
            <a:r>
              <a:rPr lang="en-GB" altLang="en-US" sz="1800" dirty="0">
                <a:solidFill>
                  <a:srgbClr val="000000"/>
                </a:solidFill>
              </a:rPr>
              <a:t>Perceptions of the </a:t>
            </a:r>
            <a:r>
              <a:rPr lang="en-GB" altLang="en-US" sz="1800" u="sng" dirty="0">
                <a:solidFill>
                  <a:srgbClr val="000000"/>
                </a:solidFill>
              </a:rPr>
              <a:t>amount</a:t>
            </a:r>
            <a:r>
              <a:rPr lang="en-GB" altLang="en-US" sz="1800" dirty="0">
                <a:solidFill>
                  <a:srgbClr val="000000"/>
                </a:solidFill>
              </a:rPr>
              <a:t> of risk</a:t>
            </a:r>
          </a:p>
          <a:p>
            <a:pPr marL="808435" lvl="1" indent="-403622">
              <a:spcBef>
                <a:spcPts val="225"/>
              </a:spcBef>
              <a:spcAft>
                <a:spcPts val="225"/>
              </a:spcAft>
              <a:buSzPct val="60000"/>
              <a:buFont typeface="Courier New" panose="02070309020205020404" pitchFamily="49" charset="0"/>
              <a:buChar char="o"/>
              <a:defRPr/>
            </a:pPr>
            <a:r>
              <a:rPr lang="en-GB" altLang="en-US" dirty="0">
                <a:solidFill>
                  <a:srgbClr val="000000"/>
                </a:solidFill>
              </a:rPr>
              <a:t> Riskiness of the firm (for an individual corporate bond)</a:t>
            </a:r>
          </a:p>
          <a:p>
            <a:pPr marL="808435" lvl="1" indent="-403622">
              <a:spcBef>
                <a:spcPts val="225"/>
              </a:spcBef>
              <a:spcAft>
                <a:spcPts val="225"/>
              </a:spcAft>
              <a:buSzPct val="60000"/>
              <a:buFont typeface="Courier New" panose="02070309020205020404" pitchFamily="49" charset="0"/>
              <a:buChar char="o"/>
              <a:defRPr/>
            </a:pPr>
            <a:r>
              <a:rPr lang="en-GB" altLang="en-US" dirty="0">
                <a:solidFill>
                  <a:srgbClr val="000000"/>
                </a:solidFill>
              </a:rPr>
              <a:t> Uncertainty regarding the economy (will affect all bonds)</a:t>
            </a:r>
          </a:p>
          <a:p>
            <a:pPr marL="404813" indent="-404813">
              <a:spcBef>
                <a:spcPts val="900"/>
              </a:spcBef>
              <a:buFont typeface="Calibri" panose="020F0502020204030204" pitchFamily="34" charset="0"/>
              <a:buChar char="»"/>
              <a:tabLst>
                <a:tab pos="404813" algn="l"/>
              </a:tabLst>
              <a:defRPr/>
            </a:pPr>
            <a:r>
              <a:rPr lang="en-GB" altLang="en-US" sz="1800" u="sng" dirty="0">
                <a:solidFill>
                  <a:srgbClr val="000000"/>
                </a:solidFill>
              </a:rPr>
              <a:t>Attitudes</a:t>
            </a:r>
            <a:r>
              <a:rPr lang="en-GB" altLang="en-US" sz="1800" dirty="0">
                <a:solidFill>
                  <a:srgbClr val="000000"/>
                </a:solidFill>
              </a:rPr>
              <a:t> to risk</a:t>
            </a:r>
          </a:p>
          <a:p>
            <a:pPr marL="808435" lvl="1" indent="-403622">
              <a:spcBef>
                <a:spcPts val="225"/>
              </a:spcBef>
              <a:spcAft>
                <a:spcPts val="225"/>
              </a:spcAft>
              <a:buSzPct val="60000"/>
              <a:buFont typeface="Courier New" panose="02070309020205020404" pitchFamily="49" charset="0"/>
              <a:buChar char="o"/>
              <a:defRPr/>
            </a:pPr>
            <a:r>
              <a:rPr lang="en-GB" altLang="en-US" dirty="0">
                <a:solidFill>
                  <a:srgbClr val="000000"/>
                </a:solidFill>
              </a:rPr>
              <a:t> An increase in the general level of risk aversion</a:t>
            </a:r>
          </a:p>
          <a:p>
            <a:pPr marL="404813" indent="-404813">
              <a:spcBef>
                <a:spcPts val="900"/>
              </a:spcBef>
              <a:buFont typeface="Calibri" panose="020F0502020204030204" pitchFamily="34" charset="0"/>
              <a:buChar char="»"/>
              <a:defRPr/>
            </a:pPr>
            <a:r>
              <a:rPr lang="en-GB" altLang="en-US" sz="1800" dirty="0">
                <a:solidFill>
                  <a:srgbClr val="000000"/>
                </a:solidFill>
              </a:rPr>
              <a:t>Central Bank decision to raise official rate,  often foreshadowed by: </a:t>
            </a:r>
          </a:p>
          <a:p>
            <a:pPr marL="808435" lvl="1" indent="-338138">
              <a:spcBef>
                <a:spcPts val="225"/>
              </a:spcBef>
              <a:spcAft>
                <a:spcPts val="225"/>
              </a:spcAft>
              <a:buSzPct val="60000"/>
              <a:buFont typeface="Courier New" panose="02070309020205020404" pitchFamily="49" charset="0"/>
              <a:buChar char="o"/>
              <a:tabLst>
                <a:tab pos="808435" algn="l"/>
              </a:tabLst>
              <a:defRPr/>
            </a:pPr>
            <a:r>
              <a:rPr lang="en-GB" altLang="en-US" dirty="0">
                <a:solidFill>
                  <a:srgbClr val="000000"/>
                </a:solidFill>
              </a:rPr>
              <a:t> An increase in inflation</a:t>
            </a:r>
          </a:p>
          <a:p>
            <a:pPr marL="808435" lvl="1" indent="-338138">
              <a:spcBef>
                <a:spcPts val="225"/>
              </a:spcBef>
              <a:spcAft>
                <a:spcPts val="225"/>
              </a:spcAft>
              <a:buSzPct val="60000"/>
              <a:buFont typeface="Courier New" panose="02070309020205020404" pitchFamily="49" charset="0"/>
              <a:buChar char="o"/>
              <a:tabLst>
                <a:tab pos="808435" algn="l"/>
              </a:tabLst>
              <a:defRPr/>
            </a:pPr>
            <a:r>
              <a:rPr lang="en-GB" altLang="en-US" dirty="0">
                <a:solidFill>
                  <a:srgbClr val="000000"/>
                </a:solidFill>
              </a:rPr>
              <a:t> Rapid economic growth</a:t>
            </a:r>
          </a:p>
          <a:p>
            <a:pPr marL="808435" lvl="1" indent="-338138">
              <a:spcBef>
                <a:spcPts val="225"/>
              </a:spcBef>
              <a:spcAft>
                <a:spcPts val="225"/>
              </a:spcAft>
              <a:buSzPct val="60000"/>
              <a:buFont typeface="Courier New" panose="02070309020205020404" pitchFamily="49" charset="0"/>
              <a:buChar char="o"/>
              <a:tabLst>
                <a:tab pos="808435" algn="l"/>
              </a:tabLst>
              <a:defRPr/>
            </a:pPr>
            <a:r>
              <a:rPr lang="en-GB" altLang="en-US" dirty="0">
                <a:solidFill>
                  <a:srgbClr val="000000"/>
                </a:solidFill>
              </a:rPr>
              <a:t> Labour shortages etc….</a:t>
            </a:r>
          </a:p>
        </p:txBody>
      </p:sp>
      <p:sp>
        <p:nvSpPr>
          <p:cNvPr id="15363" name="Title 1"/>
          <p:cNvSpPr txBox="1">
            <a:spLocks/>
          </p:cNvSpPr>
          <p:nvPr/>
        </p:nvSpPr>
        <p:spPr bwMode="auto">
          <a:xfrm>
            <a:off x="4078288" y="1085851"/>
            <a:ext cx="617220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GB" altLang="en-US" sz="2400"/>
              <a:t>Bond Pricing (Secondary Market) </a:t>
            </a:r>
          </a:p>
        </p:txBody>
      </p:sp>
    </p:spTree>
    <p:extLst>
      <p:ext uri="{BB962C8B-B14F-4D97-AF65-F5344CB8AC3E}">
        <p14:creationId xmlns:p14="http://schemas.microsoft.com/office/powerpoint/2010/main" val="322539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Tahoma" panose="020B0604030504040204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Tahoma" panose="020B0604030504040204" pitchFamily="34" charset="0"/>
            </a:endParaRPr>
          </a:p>
        </p:txBody>
      </p:sp>
      <p:sp>
        <p:nvSpPr>
          <p:cNvPr id="17412" name="Rectangle 5"/>
          <p:cNvSpPr>
            <a:spLocks noGrp="1" noChangeArrowheads="1"/>
          </p:cNvSpPr>
          <p:nvPr>
            <p:ph type="title"/>
          </p:nvPr>
        </p:nvSpPr>
        <p:spPr>
          <a:xfrm>
            <a:off x="2227263" y="727076"/>
            <a:ext cx="7772400" cy="1101725"/>
          </a:xfrm>
        </p:spPr>
        <p:txBody>
          <a:bodyPr vert="horz" lIns="90488" tIns="44450" rIns="90488" bIns="44450" rtlCol="0" anchor="ctr">
            <a:normAutofit/>
          </a:bodyPr>
          <a:lstStyle/>
          <a:p>
            <a:pPr>
              <a:lnSpc>
                <a:spcPts val="3800"/>
              </a:lnSpc>
            </a:pPr>
            <a:r>
              <a:rPr lang="en-US" altLang="en-US" sz="2800"/>
              <a:t>What is the “term structure of interest rates”? </a:t>
            </a:r>
            <a:br>
              <a:rPr lang="en-US" altLang="en-US" sz="2800"/>
            </a:br>
            <a:r>
              <a:rPr lang="en-US" altLang="en-US" sz="2800"/>
              <a:t>What is a yield curve?</a:t>
            </a:r>
            <a:endParaRPr lang="en-US" altLang="en-US" sz="2800">
              <a:solidFill>
                <a:schemeClr val="bg1"/>
              </a:solidFill>
            </a:endParaRPr>
          </a:p>
        </p:txBody>
      </p:sp>
      <p:sp>
        <p:nvSpPr>
          <p:cNvPr id="17413" name="Rectangle 6"/>
          <p:cNvSpPr>
            <a:spLocks noGrp="1" noChangeArrowheads="1"/>
          </p:cNvSpPr>
          <p:nvPr>
            <p:ph idx="1"/>
          </p:nvPr>
        </p:nvSpPr>
        <p:spPr>
          <a:xfrm>
            <a:off x="2832101" y="2492375"/>
            <a:ext cx="7205663" cy="2438400"/>
          </a:xfrm>
        </p:spPr>
        <p:txBody>
          <a:bodyPr vert="horz" lIns="90488" tIns="44450" rIns="90488" bIns="44450" rtlCol="0">
            <a:normAutofit/>
          </a:bodyPr>
          <a:lstStyle/>
          <a:p>
            <a:pPr>
              <a:lnSpc>
                <a:spcPts val="3400"/>
              </a:lnSpc>
            </a:pPr>
            <a:r>
              <a:rPr lang="en-US" altLang="en-US" smtClean="0">
                <a:solidFill>
                  <a:schemeClr val="tx2"/>
                </a:solidFill>
              </a:rPr>
              <a:t>Term structure</a:t>
            </a:r>
            <a:r>
              <a:rPr lang="en-US" altLang="en-US" smtClean="0"/>
              <a:t>:  the relationship between </a:t>
            </a:r>
            <a:r>
              <a:rPr lang="en-US" altLang="en-US" u="sng" smtClean="0"/>
              <a:t>interest rates </a:t>
            </a:r>
            <a:r>
              <a:rPr lang="en-US" altLang="en-US" smtClean="0"/>
              <a:t>(or yields) and </a:t>
            </a:r>
            <a:r>
              <a:rPr lang="en-US" altLang="en-US" u="sng" smtClean="0"/>
              <a:t>maturitie</a:t>
            </a:r>
            <a:r>
              <a:rPr lang="en-US" altLang="en-US" smtClean="0"/>
              <a:t>s.</a:t>
            </a:r>
          </a:p>
          <a:p>
            <a:pPr>
              <a:lnSpc>
                <a:spcPts val="3400"/>
              </a:lnSpc>
            </a:pPr>
            <a:r>
              <a:rPr lang="en-US" altLang="en-US" smtClean="0"/>
              <a:t>A graph of the term structure is called the </a:t>
            </a:r>
            <a:r>
              <a:rPr lang="en-US" altLang="en-US" smtClean="0">
                <a:solidFill>
                  <a:schemeClr val="tx2"/>
                </a:solidFill>
              </a:rPr>
              <a:t>yield curve</a:t>
            </a:r>
            <a:r>
              <a:rPr lang="en-US" altLang="en-US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73092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981200" y="4857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Draw a normal yield curve</a:t>
            </a:r>
          </a:p>
        </p:txBody>
      </p:sp>
      <p:pic>
        <p:nvPicPr>
          <p:cNvPr id="19459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51314" y="2060576"/>
            <a:ext cx="4035425" cy="3533775"/>
          </a:xfrm>
        </p:spPr>
      </p:pic>
    </p:spTree>
    <p:extLst>
      <p:ext uri="{BB962C8B-B14F-4D97-AF65-F5344CB8AC3E}">
        <p14:creationId xmlns:p14="http://schemas.microsoft.com/office/powerpoint/2010/main" val="265053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Actual</a:t>
            </a:r>
            <a:r>
              <a:rPr lang="fi-FI" dirty="0" smtClean="0"/>
              <a:t> US </a:t>
            </a:r>
            <a:r>
              <a:rPr lang="fi-FI" dirty="0" err="1" smtClean="0"/>
              <a:t>Treasury</a:t>
            </a:r>
            <a:r>
              <a:rPr lang="fi-FI" dirty="0" smtClean="0"/>
              <a:t> </a:t>
            </a:r>
            <a:r>
              <a:rPr lang="fi-FI" dirty="0" err="1" smtClean="0"/>
              <a:t>Yield</a:t>
            </a:r>
            <a:r>
              <a:rPr lang="fi-FI" dirty="0" smtClean="0"/>
              <a:t> </a:t>
            </a:r>
            <a:r>
              <a:rPr lang="fi-FI" dirty="0" err="1" smtClean="0"/>
              <a:t>Curve</a:t>
            </a:r>
            <a:endParaRPr lang="fi-FI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0123194"/>
              </p:ext>
            </p:extLst>
          </p:nvPr>
        </p:nvGraphicFramePr>
        <p:xfrm>
          <a:off x="838200" y="1438446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922638" y="611264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i-FI" dirty="0" smtClean="0">
                <a:hlinkClick r:id="rId3"/>
              </a:rPr>
              <a:t>https://www.treasury.gov/resource-center/data-chart-center/interest-rates/pages/textview.aspx?data=yield</a:t>
            </a:r>
            <a:r>
              <a:rPr lang="fi-FI" dirty="0" smtClean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507710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133600" y="908051"/>
            <a:ext cx="7924800" cy="1192213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Tahoma" panose="020B0604030504040204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2133600" y="962026"/>
            <a:ext cx="7848600" cy="1171575"/>
          </a:xfrm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/>
            <a:r>
              <a:rPr lang="en-US" altLang="en-US" sz="3200"/>
              <a:t>What factors can explain the shape of this yield curve?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idx="1"/>
          </p:nvPr>
        </p:nvSpPr>
        <p:spPr>
          <a:xfrm>
            <a:off x="2740026" y="2667000"/>
            <a:ext cx="7034213" cy="2743200"/>
          </a:xfrm>
        </p:spPr>
        <p:txBody>
          <a:bodyPr vert="horz" lIns="92075" tIns="46038" rIns="92075" bIns="46038" rtlCol="0">
            <a:normAutofit/>
          </a:bodyPr>
          <a:lstStyle/>
          <a:p>
            <a:pPr eaLnBrk="1" hangingPunct="1"/>
            <a:r>
              <a:rPr lang="en-US" altLang="en-US" smtClean="0"/>
              <a:t>This constructed yield curve is upward sloping.</a:t>
            </a:r>
          </a:p>
          <a:p>
            <a:pPr eaLnBrk="1" hangingPunct="1"/>
            <a:r>
              <a:rPr lang="en-US" altLang="en-US" smtClean="0"/>
              <a:t>This is due to increasing expected inflation and an increasing maturity risk premium.</a:t>
            </a:r>
          </a:p>
        </p:txBody>
      </p:sp>
    </p:spTree>
    <p:extLst>
      <p:ext uri="{BB962C8B-B14F-4D97-AF65-F5344CB8AC3E}">
        <p14:creationId xmlns:p14="http://schemas.microsoft.com/office/powerpoint/2010/main" val="9747750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Strips</a:t>
            </a:r>
            <a:r>
              <a:rPr lang="fi-FI" dirty="0" smtClean="0"/>
              <a:t> Data (CIBC World Markets)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Maturity 	5% 	6% 	7% 	8% 	9%</a:t>
            </a:r>
            <a:endParaRPr lang="fi-FI" dirty="0"/>
          </a:p>
          <a:p>
            <a:pPr marL="0" indent="0">
              <a:buNone/>
            </a:pPr>
            <a:r>
              <a:rPr lang="en-US" dirty="0"/>
              <a:t>1      	</a:t>
            </a:r>
            <a:r>
              <a:rPr lang="en-US" dirty="0" smtClean="0"/>
              <a:t>	9,518</a:t>
            </a:r>
            <a:r>
              <a:rPr lang="en-US" dirty="0"/>
              <a:t>	9,426	9,335 	9,246 	9,157</a:t>
            </a:r>
            <a:endParaRPr lang="fi-FI" dirty="0"/>
          </a:p>
          <a:p>
            <a:pPr marL="0" indent="0">
              <a:buNone/>
            </a:pPr>
            <a:r>
              <a:rPr lang="en-US" dirty="0"/>
              <a:t>2 	</a:t>
            </a:r>
            <a:r>
              <a:rPr lang="en-US" dirty="0" smtClean="0"/>
              <a:t>	9,060 </a:t>
            </a:r>
            <a:r>
              <a:rPr lang="en-US" dirty="0"/>
              <a:t>	8,885 	8,714 	8,548 	8,386</a:t>
            </a:r>
            <a:endParaRPr lang="fi-FI" dirty="0"/>
          </a:p>
          <a:p>
            <a:pPr marL="0" indent="0">
              <a:buNone/>
            </a:pPr>
            <a:r>
              <a:rPr lang="en-US" dirty="0"/>
              <a:t>3 	</a:t>
            </a:r>
            <a:r>
              <a:rPr lang="en-US" dirty="0" smtClean="0"/>
              <a:t>	8,623 </a:t>
            </a:r>
            <a:r>
              <a:rPr lang="en-US" dirty="0"/>
              <a:t>	8,375 	8,135 	7,903 	7,679</a:t>
            </a:r>
            <a:endParaRPr lang="fi-FI" dirty="0"/>
          </a:p>
          <a:p>
            <a:pPr marL="0" indent="0">
              <a:buNone/>
            </a:pPr>
            <a:r>
              <a:rPr lang="en-US" dirty="0"/>
              <a:t>5 	</a:t>
            </a:r>
            <a:r>
              <a:rPr lang="en-US" dirty="0" smtClean="0"/>
              <a:t>	7,812 </a:t>
            </a:r>
            <a:r>
              <a:rPr lang="en-US" dirty="0"/>
              <a:t>	7,441 	7,089 	6,756 	6,439</a:t>
            </a:r>
            <a:endParaRPr lang="fi-FI" dirty="0"/>
          </a:p>
          <a:p>
            <a:pPr marL="0" indent="0">
              <a:buNone/>
            </a:pPr>
            <a:r>
              <a:rPr lang="en-US" dirty="0"/>
              <a:t>10 	</a:t>
            </a:r>
            <a:r>
              <a:rPr lang="en-US" dirty="0" smtClean="0"/>
              <a:t>	6,103 </a:t>
            </a:r>
            <a:r>
              <a:rPr lang="en-US" dirty="0"/>
              <a:t>	5,537 	5,026 	4,564 	4,146</a:t>
            </a:r>
            <a:endParaRPr lang="fi-FI" dirty="0"/>
          </a:p>
          <a:p>
            <a:pPr marL="0" indent="0">
              <a:buNone/>
            </a:pPr>
            <a:r>
              <a:rPr lang="en-US" dirty="0"/>
              <a:t>15 	</a:t>
            </a:r>
            <a:r>
              <a:rPr lang="en-US" dirty="0" smtClean="0"/>
              <a:t>	4,767 </a:t>
            </a:r>
            <a:r>
              <a:rPr lang="en-US" dirty="0"/>
              <a:t>	4,120 	3,563 	3,083 	2,670</a:t>
            </a:r>
            <a:endParaRPr lang="fi-FI" dirty="0"/>
          </a:p>
          <a:p>
            <a:pPr marL="0" indent="0">
              <a:buNone/>
            </a:pPr>
            <a:r>
              <a:rPr lang="en-US" dirty="0"/>
              <a:t>20 	</a:t>
            </a:r>
            <a:r>
              <a:rPr lang="en-US" dirty="0" smtClean="0"/>
              <a:t>	3,724 </a:t>
            </a:r>
            <a:r>
              <a:rPr lang="en-US" dirty="0"/>
              <a:t>	3,066 	2,526 	2,083 	1,719</a:t>
            </a:r>
            <a:endParaRPr lang="fi-FI" dirty="0"/>
          </a:p>
          <a:p>
            <a:pPr marL="0" indent="0">
              <a:buNone/>
            </a:pPr>
            <a:r>
              <a:rPr lang="en-US" dirty="0"/>
              <a:t>30 	</a:t>
            </a:r>
            <a:r>
              <a:rPr lang="en-US" dirty="0" smtClean="0"/>
              <a:t>	2,273 </a:t>
            </a:r>
            <a:r>
              <a:rPr lang="en-US" dirty="0"/>
              <a:t>	1,697 	1,269 	950 	713</a:t>
            </a:r>
            <a:endParaRPr lang="fi-FI" dirty="0"/>
          </a:p>
          <a:p>
            <a:pPr marL="0" indent="0">
              <a:buNone/>
            </a:pPr>
            <a:r>
              <a:rPr lang="en-US" dirty="0"/>
              <a:t>40 	</a:t>
            </a:r>
            <a:r>
              <a:rPr lang="en-US" dirty="0" smtClean="0"/>
              <a:t>	1,383 </a:t>
            </a:r>
            <a:r>
              <a:rPr lang="en-US" dirty="0"/>
              <a:t>	940 	638 	</a:t>
            </a:r>
            <a:r>
              <a:rPr lang="fi-FI" dirty="0"/>
              <a:t>433 	295	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94194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981200" y="549276"/>
            <a:ext cx="8229600" cy="868363"/>
          </a:xfrm>
        </p:spPr>
        <p:txBody>
          <a:bodyPr/>
          <a:lstStyle/>
          <a:p>
            <a:r>
              <a:rPr lang="en-GB" altLang="fi-FI" smtClean="0"/>
              <a:t>Where to get the rest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fi-FI" dirty="0" smtClean="0"/>
              <a:t>Providers of equity finance</a:t>
            </a:r>
          </a:p>
          <a:p>
            <a:r>
              <a:rPr lang="en-GB" altLang="fi-FI" dirty="0" smtClean="0"/>
              <a:t>Risk?</a:t>
            </a:r>
          </a:p>
          <a:p>
            <a:r>
              <a:rPr lang="en-GB" altLang="fi-FI" dirty="0" smtClean="0"/>
              <a:t>Why?</a:t>
            </a:r>
          </a:p>
          <a:p>
            <a:r>
              <a:rPr lang="en-GB" altLang="fi-FI" dirty="0" smtClean="0"/>
              <a:t>Discuss</a:t>
            </a:r>
          </a:p>
          <a:p>
            <a:endParaRPr lang="en-GB" altLang="fi-FI" dirty="0" smtClean="0"/>
          </a:p>
          <a:p>
            <a:r>
              <a:rPr lang="en-GB" altLang="fi-FI" dirty="0" smtClean="0"/>
              <a:t>I raise the remaining £40,000 at 16%</a:t>
            </a:r>
          </a:p>
        </p:txBody>
      </p:sp>
    </p:spTree>
    <p:extLst>
      <p:ext uri="{BB962C8B-B14F-4D97-AF65-F5344CB8AC3E}">
        <p14:creationId xmlns:p14="http://schemas.microsoft.com/office/powerpoint/2010/main" val="5926498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Strips</a:t>
            </a:r>
            <a:endParaRPr lang="fi-FI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8753920"/>
              </p:ext>
            </p:extLst>
          </p:nvPr>
        </p:nvGraphicFramePr>
        <p:xfrm>
          <a:off x="1021493" y="1425149"/>
          <a:ext cx="7316058" cy="3787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51374">
                  <a:extLst>
                    <a:ext uri="{9D8B030D-6E8A-4147-A177-3AD203B41FA5}">
                      <a16:colId xmlns:a16="http://schemas.microsoft.com/office/drawing/2014/main" val="4226625144"/>
                    </a:ext>
                  </a:extLst>
                </a:gridCol>
                <a:gridCol w="994114">
                  <a:extLst>
                    <a:ext uri="{9D8B030D-6E8A-4147-A177-3AD203B41FA5}">
                      <a16:colId xmlns:a16="http://schemas.microsoft.com/office/drawing/2014/main" val="647887198"/>
                    </a:ext>
                  </a:extLst>
                </a:gridCol>
                <a:gridCol w="994114">
                  <a:extLst>
                    <a:ext uri="{9D8B030D-6E8A-4147-A177-3AD203B41FA5}">
                      <a16:colId xmlns:a16="http://schemas.microsoft.com/office/drawing/2014/main" val="2099712582"/>
                    </a:ext>
                  </a:extLst>
                </a:gridCol>
                <a:gridCol w="994114">
                  <a:extLst>
                    <a:ext uri="{9D8B030D-6E8A-4147-A177-3AD203B41FA5}">
                      <a16:colId xmlns:a16="http://schemas.microsoft.com/office/drawing/2014/main" val="3788188254"/>
                    </a:ext>
                  </a:extLst>
                </a:gridCol>
                <a:gridCol w="994114">
                  <a:extLst>
                    <a:ext uri="{9D8B030D-6E8A-4147-A177-3AD203B41FA5}">
                      <a16:colId xmlns:a16="http://schemas.microsoft.com/office/drawing/2014/main" val="971836329"/>
                    </a:ext>
                  </a:extLst>
                </a:gridCol>
                <a:gridCol w="994114">
                  <a:extLst>
                    <a:ext uri="{9D8B030D-6E8A-4147-A177-3AD203B41FA5}">
                      <a16:colId xmlns:a16="http://schemas.microsoft.com/office/drawing/2014/main" val="4195705897"/>
                    </a:ext>
                  </a:extLst>
                </a:gridCol>
                <a:gridCol w="994114">
                  <a:extLst>
                    <a:ext uri="{9D8B030D-6E8A-4147-A177-3AD203B41FA5}">
                      <a16:colId xmlns:a16="http://schemas.microsoft.com/office/drawing/2014/main" val="2743615445"/>
                    </a:ext>
                  </a:extLst>
                </a:gridCol>
              </a:tblGrid>
              <a:tr h="538977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Strips are a single payment bond/or could be described as a zero coupon bond.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938379"/>
                  </a:ext>
                </a:extLst>
              </a:tr>
              <a:tr h="297777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Strips could be used to predict future borrowing rates.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36615034"/>
                  </a:ext>
                </a:extLst>
              </a:tr>
              <a:tr h="312666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Par $1,000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2059369"/>
                  </a:ext>
                </a:extLst>
              </a:tr>
              <a:tr h="297777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Maturity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02136795"/>
                  </a:ext>
                </a:extLst>
              </a:tr>
              <a:tr h="312666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Market Price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991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983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967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927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901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870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06778956"/>
                  </a:ext>
                </a:extLst>
              </a:tr>
              <a:tr h="297777"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1436459"/>
                  </a:ext>
                </a:extLst>
              </a:tr>
              <a:tr h="538977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a. If the company plans to borrow money for a year in three years time, what rate should it expect to pay?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0730770"/>
                  </a:ext>
                </a:extLst>
              </a:tr>
              <a:tr h="297777"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5277000"/>
                  </a:ext>
                </a:extLst>
              </a:tr>
              <a:tr h="297777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b. What assumptions are we making when we rely on these rates?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4293325"/>
                  </a:ext>
                </a:extLst>
              </a:tr>
              <a:tr h="297777"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84354892"/>
                  </a:ext>
                </a:extLst>
              </a:tr>
              <a:tr h="297777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c. What are the additional risks compared to coupon payment bonds?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914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392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981200" y="476250"/>
            <a:ext cx="8229600" cy="941388"/>
          </a:xfrm>
        </p:spPr>
        <p:txBody>
          <a:bodyPr/>
          <a:lstStyle/>
          <a:p>
            <a:r>
              <a:rPr lang="en-GB" altLang="fi-FI" smtClean="0"/>
              <a:t>One year on….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fi-FI" dirty="0" smtClean="0"/>
              <a:t>I have now made 10% return on the investment and need to repay my providers of finance.</a:t>
            </a:r>
          </a:p>
          <a:p>
            <a:r>
              <a:rPr lang="en-GB" altLang="fi-FI" dirty="0" smtClean="0"/>
              <a:t>Debt £60000 x 1.06 = £63600 (happy as they have been compensated for the risk they have taken but their ‘wealth’ has not been improved).</a:t>
            </a:r>
          </a:p>
          <a:p>
            <a:endParaRPr lang="en-GB" altLang="fi-FI" dirty="0" smtClean="0"/>
          </a:p>
        </p:txBody>
      </p:sp>
    </p:spTree>
    <p:extLst>
      <p:ext uri="{BB962C8B-B14F-4D97-AF65-F5344CB8AC3E}">
        <p14:creationId xmlns:p14="http://schemas.microsoft.com/office/powerpoint/2010/main" val="1433570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981200" y="620714"/>
            <a:ext cx="8229600" cy="796925"/>
          </a:xfrm>
        </p:spPr>
        <p:txBody>
          <a:bodyPr/>
          <a:lstStyle/>
          <a:p>
            <a:r>
              <a:rPr lang="en-GB" altLang="fi-FI" smtClean="0"/>
              <a:t>What about equity holders?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GB" dirty="0" smtClean="0"/>
              <a:t>To compensate them for the level of risk they have taken they need</a:t>
            </a:r>
          </a:p>
          <a:p>
            <a:pPr>
              <a:defRPr/>
            </a:pPr>
            <a:endParaRPr lang="en-GB" dirty="0"/>
          </a:p>
          <a:p>
            <a:pPr marL="0" indent="0">
              <a:buNone/>
              <a:defRPr/>
            </a:pPr>
            <a:r>
              <a:rPr lang="en-GB" dirty="0" smtClean="0"/>
              <a:t>£40000 x 1.16 = £46400</a:t>
            </a:r>
          </a:p>
          <a:p>
            <a:pPr marL="0" indent="0">
              <a:buNone/>
              <a:defRPr/>
            </a:pPr>
            <a:r>
              <a:rPr lang="en-GB" dirty="0" smtClean="0"/>
              <a:t>But we have not increased their wealth!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0629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981200" y="1052514"/>
            <a:ext cx="8229600" cy="365125"/>
          </a:xfrm>
        </p:spPr>
        <p:txBody>
          <a:bodyPr>
            <a:normAutofit fontScale="90000"/>
          </a:bodyPr>
          <a:lstStyle/>
          <a:p>
            <a:r>
              <a:rPr lang="en-GB" altLang="fi-FI" sz="3200"/>
              <a:t>Now I have a new project and need to do an NPV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altLang="fi-FI" smtClean="0"/>
          </a:p>
          <a:p>
            <a:r>
              <a:rPr lang="en-GB" altLang="fi-FI" smtClean="0"/>
              <a:t>What discount rate can I use? (cost of capital)</a:t>
            </a:r>
          </a:p>
          <a:p>
            <a:r>
              <a:rPr lang="en-GB" altLang="fi-FI" smtClean="0"/>
              <a:t>I have raised 60% of finance from debt at 6% and 40% from equity at 16%.</a:t>
            </a:r>
          </a:p>
          <a:p>
            <a:r>
              <a:rPr lang="en-GB" altLang="fi-FI" smtClean="0"/>
              <a:t>Therefore I can work out a weighted average cost of capital:</a:t>
            </a:r>
          </a:p>
          <a:p>
            <a:pPr marL="457200" lvl="1" indent="0">
              <a:buNone/>
            </a:pPr>
            <a:r>
              <a:rPr lang="en-GB" altLang="fi-FI" smtClean="0"/>
              <a:t>0.4 x 16 + 0.6 x 6 = 10</a:t>
            </a:r>
          </a:p>
          <a:p>
            <a:pPr marL="457200" lvl="1" indent="0">
              <a:buNone/>
            </a:pPr>
            <a:r>
              <a:rPr lang="en-GB" altLang="fi-FI" smtClean="0"/>
              <a:t>This is my weighted average cost of capital (WACC)</a:t>
            </a:r>
          </a:p>
          <a:p>
            <a:pPr marL="457200" lvl="1" indent="0">
              <a:buNone/>
            </a:pPr>
            <a:endParaRPr lang="en-GB" altLang="fi-FI" smtClean="0"/>
          </a:p>
        </p:txBody>
      </p:sp>
    </p:spTree>
    <p:extLst>
      <p:ext uri="{BB962C8B-B14F-4D97-AF65-F5344CB8AC3E}">
        <p14:creationId xmlns:p14="http://schemas.microsoft.com/office/powerpoint/2010/main" val="747693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981200" y="476250"/>
            <a:ext cx="8229600" cy="941388"/>
          </a:xfrm>
        </p:spPr>
        <p:txBody>
          <a:bodyPr/>
          <a:lstStyle/>
          <a:p>
            <a:r>
              <a:rPr lang="en-GB" altLang="fi-FI" smtClean="0"/>
              <a:t>To show NPV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fi-FI" smtClean="0"/>
              <a:t>To show that my first project did not increase wealth of my debt or equity providers:</a:t>
            </a:r>
          </a:p>
          <a:p>
            <a:r>
              <a:rPr lang="en-GB" altLang="fi-FI" smtClean="0"/>
              <a:t>NPV</a:t>
            </a:r>
          </a:p>
          <a:p>
            <a:pPr lvl="1"/>
            <a:r>
              <a:rPr lang="en-GB" altLang="fi-FI" smtClean="0"/>
              <a:t>Year 0		Year 1</a:t>
            </a:r>
          </a:p>
          <a:p>
            <a:pPr lvl="1"/>
            <a:r>
              <a:rPr lang="en-GB" altLang="fi-FI" smtClean="0"/>
              <a:t>-100000	110000</a:t>
            </a:r>
          </a:p>
          <a:p>
            <a:pPr lvl="1"/>
            <a:r>
              <a:rPr lang="en-GB" altLang="fi-FI" smtClean="0"/>
              <a:t>1.00		0.909 (discount factor at 10%)</a:t>
            </a:r>
          </a:p>
          <a:p>
            <a:pPr lvl="1"/>
            <a:r>
              <a:rPr lang="en-GB" altLang="fi-FI" smtClean="0"/>
              <a:t>-100000	100000 = </a:t>
            </a:r>
            <a:r>
              <a:rPr lang="en-GB" altLang="fi-FI" smtClean="0">
                <a:solidFill>
                  <a:srgbClr val="FF0000"/>
                </a:solidFill>
              </a:rPr>
              <a:t>0 NPV</a:t>
            </a:r>
          </a:p>
        </p:txBody>
      </p:sp>
    </p:spTree>
    <p:extLst>
      <p:ext uri="{BB962C8B-B14F-4D97-AF65-F5344CB8AC3E}">
        <p14:creationId xmlns:p14="http://schemas.microsoft.com/office/powerpoint/2010/main" val="2291433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981200" y="476250"/>
            <a:ext cx="8229600" cy="941388"/>
          </a:xfrm>
        </p:spPr>
        <p:txBody>
          <a:bodyPr/>
          <a:lstStyle/>
          <a:p>
            <a:r>
              <a:rPr lang="en-GB" altLang="fi-FI" smtClean="0"/>
              <a:t>WACC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fi-FI" dirty="0" smtClean="0"/>
              <a:t>Over the next few sessions we will be building up the WACC by looking at each element in turn.</a:t>
            </a:r>
          </a:p>
          <a:p>
            <a:endParaRPr lang="en-GB" altLang="fi-FI" dirty="0" smtClean="0"/>
          </a:p>
          <a:p>
            <a:r>
              <a:rPr lang="en-GB" altLang="fi-FI" dirty="0" smtClean="0"/>
              <a:t>Starting with debt finance….</a:t>
            </a:r>
          </a:p>
        </p:txBody>
      </p:sp>
    </p:spTree>
    <p:extLst>
      <p:ext uri="{BB962C8B-B14F-4D97-AF65-F5344CB8AC3E}">
        <p14:creationId xmlns:p14="http://schemas.microsoft.com/office/powerpoint/2010/main" val="1346599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1969</Words>
  <Application>Microsoft Office PowerPoint</Application>
  <PresentationFormat>Widescreen</PresentationFormat>
  <Paragraphs>258</Paragraphs>
  <Slides>40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1" baseType="lpstr">
      <vt:lpstr>MS PGothic</vt:lpstr>
      <vt:lpstr>Arial</vt:lpstr>
      <vt:lpstr>Calibri</vt:lpstr>
      <vt:lpstr>Calibri Light</vt:lpstr>
      <vt:lpstr>Courier New</vt:lpstr>
      <vt:lpstr>Symbol</vt:lpstr>
      <vt:lpstr>Tahoma</vt:lpstr>
      <vt:lpstr>Times New Roman</vt:lpstr>
      <vt:lpstr>Verdana</vt:lpstr>
      <vt:lpstr>Wingdings</vt:lpstr>
      <vt:lpstr>Office Theme</vt:lpstr>
      <vt:lpstr>Fundamentals of Corporate Finance</vt:lpstr>
      <vt:lpstr>Introduction to the Weighted Average Cost of Capital</vt:lpstr>
      <vt:lpstr>Where to raise finance?</vt:lpstr>
      <vt:lpstr>Where to get the rest</vt:lpstr>
      <vt:lpstr>One year on….</vt:lpstr>
      <vt:lpstr>What about equity holders?</vt:lpstr>
      <vt:lpstr>Now I have a new project and need to do an NPV</vt:lpstr>
      <vt:lpstr>To show NPV</vt:lpstr>
      <vt:lpstr>WACC</vt:lpstr>
      <vt:lpstr>This lecture…</vt:lpstr>
      <vt:lpstr>Bond Basics</vt:lpstr>
      <vt:lpstr>Key Features of a Bond</vt:lpstr>
      <vt:lpstr>Terminology</vt:lpstr>
      <vt:lpstr>Bond Value</vt:lpstr>
      <vt:lpstr>Yield to Maturity</vt:lpstr>
      <vt:lpstr>Why?</vt:lpstr>
      <vt:lpstr>Valuing a Discount Bond  with Annual Coupons</vt:lpstr>
      <vt:lpstr>Finding the YTM (cost of debt)</vt:lpstr>
      <vt:lpstr>PowerPoint Presentation</vt:lpstr>
      <vt:lpstr>PowerPoint Presentation</vt:lpstr>
      <vt:lpstr>What is interest rate risk?</vt:lpstr>
      <vt:lpstr>PowerPoint Presentation</vt:lpstr>
      <vt:lpstr>Interest rate risk example</vt:lpstr>
      <vt:lpstr>PowerPoint Presentation</vt:lpstr>
      <vt:lpstr>PowerPoint Presentation</vt:lpstr>
      <vt:lpstr>Interest Rate Risk</vt:lpstr>
      <vt:lpstr>PowerPoint Presentation</vt:lpstr>
      <vt:lpstr>Greek Bond Yields</vt:lpstr>
      <vt:lpstr>Government Bonds</vt:lpstr>
      <vt:lpstr>Tax Consequences</vt:lpstr>
      <vt:lpstr>PowerPoint Presentation</vt:lpstr>
      <vt:lpstr>Bond Ratings - Speculative</vt:lpstr>
      <vt:lpstr>Bond spread</vt:lpstr>
      <vt:lpstr>PowerPoint Presentation</vt:lpstr>
      <vt:lpstr>What is the “term structure of interest rates”?  What is a yield curve?</vt:lpstr>
      <vt:lpstr>Draw a normal yield curve</vt:lpstr>
      <vt:lpstr>Actual US Treasury Yield Curve</vt:lpstr>
      <vt:lpstr>What factors can explain the shape of this yield curve?</vt:lpstr>
      <vt:lpstr>Strips Data (CIBC World Markets)</vt:lpstr>
      <vt:lpstr>Strips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Stepanov Roman</dc:creator>
  <cp:lastModifiedBy>Stepanov Roman</cp:lastModifiedBy>
  <cp:revision>9</cp:revision>
  <dcterms:created xsi:type="dcterms:W3CDTF">2019-02-20T13:03:21Z</dcterms:created>
  <dcterms:modified xsi:type="dcterms:W3CDTF">2020-02-19T14:46:00Z</dcterms:modified>
</cp:coreProperties>
</file>