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397" r:id="rId2"/>
    <p:sldId id="585" r:id="rId3"/>
    <p:sldId id="586" r:id="rId4"/>
    <p:sldId id="587" r:id="rId5"/>
    <p:sldId id="588" r:id="rId6"/>
    <p:sldId id="589" r:id="rId7"/>
    <p:sldId id="669" r:id="rId8"/>
    <p:sldId id="590" r:id="rId9"/>
    <p:sldId id="591" r:id="rId10"/>
    <p:sldId id="592" r:id="rId11"/>
    <p:sldId id="593" r:id="rId12"/>
    <p:sldId id="594" r:id="rId13"/>
    <p:sldId id="595" r:id="rId14"/>
    <p:sldId id="596" r:id="rId15"/>
    <p:sldId id="597" r:id="rId16"/>
    <p:sldId id="598" r:id="rId17"/>
    <p:sldId id="658" r:id="rId18"/>
    <p:sldId id="659" r:id="rId19"/>
    <p:sldId id="660" r:id="rId20"/>
    <p:sldId id="661" r:id="rId21"/>
    <p:sldId id="662" r:id="rId22"/>
    <p:sldId id="663" r:id="rId23"/>
    <p:sldId id="664" r:id="rId24"/>
    <p:sldId id="667" r:id="rId25"/>
    <p:sldId id="599" r:id="rId26"/>
    <p:sldId id="665" r:id="rId27"/>
    <p:sldId id="600" r:id="rId28"/>
    <p:sldId id="601" r:id="rId29"/>
    <p:sldId id="602" r:id="rId30"/>
    <p:sldId id="603" r:id="rId31"/>
    <p:sldId id="604" r:id="rId32"/>
    <p:sldId id="605" r:id="rId33"/>
    <p:sldId id="606" r:id="rId34"/>
    <p:sldId id="607" r:id="rId35"/>
    <p:sldId id="608" r:id="rId36"/>
    <p:sldId id="609" r:id="rId37"/>
    <p:sldId id="610" r:id="rId38"/>
    <p:sldId id="611" r:id="rId39"/>
    <p:sldId id="612" r:id="rId40"/>
    <p:sldId id="613" r:id="rId41"/>
    <p:sldId id="614" r:id="rId42"/>
    <p:sldId id="615" r:id="rId43"/>
    <p:sldId id="616" r:id="rId44"/>
    <p:sldId id="668" r:id="rId45"/>
    <p:sldId id="666" r:id="rId46"/>
    <p:sldId id="617" r:id="rId47"/>
    <p:sldId id="618" r:id="rId48"/>
    <p:sldId id="619" r:id="rId49"/>
    <p:sldId id="620" r:id="rId50"/>
    <p:sldId id="621" r:id="rId51"/>
    <p:sldId id="622" r:id="rId52"/>
    <p:sldId id="623" r:id="rId53"/>
    <p:sldId id="624" r:id="rId54"/>
    <p:sldId id="625" r:id="rId55"/>
    <p:sldId id="626" r:id="rId56"/>
    <p:sldId id="627" r:id="rId57"/>
    <p:sldId id="628" r:id="rId58"/>
    <p:sldId id="629" r:id="rId59"/>
    <p:sldId id="630" r:id="rId60"/>
    <p:sldId id="631" r:id="rId61"/>
    <p:sldId id="632" r:id="rId62"/>
    <p:sldId id="633" r:id="rId63"/>
    <p:sldId id="634" r:id="rId64"/>
    <p:sldId id="635" r:id="rId65"/>
    <p:sldId id="636" r:id="rId66"/>
    <p:sldId id="637" r:id="rId67"/>
    <p:sldId id="645" r:id="rId68"/>
    <p:sldId id="646" r:id="rId69"/>
    <p:sldId id="647" r:id="rId70"/>
    <p:sldId id="648" r:id="rId71"/>
    <p:sldId id="649" r:id="rId72"/>
    <p:sldId id="650" r:id="rId73"/>
    <p:sldId id="651" r:id="rId74"/>
    <p:sldId id="652" r:id="rId75"/>
    <p:sldId id="653" r:id="rId76"/>
    <p:sldId id="654" r:id="rId77"/>
    <p:sldId id="655" r:id="rId78"/>
    <p:sldId id="670" r:id="rId79"/>
  </p:sldIdLst>
  <p:sldSz cx="9144000" cy="6858000" type="screen4x3"/>
  <p:notesSz cx="7010400" cy="92964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001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568" autoAdjust="0"/>
    <p:restoredTop sz="96279" autoAdjust="0"/>
  </p:normalViewPr>
  <p:slideViewPr>
    <p:cSldViewPr>
      <p:cViewPr varScale="1">
        <p:scale>
          <a:sx n="131" d="100"/>
          <a:sy n="131" d="100"/>
        </p:scale>
        <p:origin x="666" y="126"/>
      </p:cViewPr>
      <p:guideLst>
        <p:guide orient="horz" pos="2160"/>
        <p:guide pos="2880"/>
      </p:guideLst>
    </p:cSldViewPr>
  </p:slideViewPr>
  <p:outlineViewPr>
    <p:cViewPr>
      <p:scale>
        <a:sx n="33" d="100"/>
        <a:sy n="33" d="100"/>
      </p:scale>
      <p:origin x="0" y="-8178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D8D874E-E9D5-433B-A149-BDF6BFDD40A8}" type="datetimeFigureOut">
              <a:rPr lang="en-US" smtClean="0"/>
              <a:t>2/25/2020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051F04-9E25-42C3-8BC5-EC2E8469D95E}" type="datetimeFigureOut">
              <a:rPr lang="en-US" smtClean="0"/>
              <a:t>2/25/2020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IN" dirty="0" smtClean="0"/>
              <a:t>If this PowerPoint presentation contains mathematical equations, you may need to check that your computer has the following installed:</a:t>
            </a:r>
          </a:p>
          <a:p>
            <a:pPr defTabSz="931774">
              <a:defRPr/>
            </a:pPr>
            <a:r>
              <a:rPr lang="en-IN" dirty="0" smtClean="0"/>
              <a:t>1) MathType Plugin</a:t>
            </a:r>
          </a:p>
          <a:p>
            <a:pPr defTabSz="931774">
              <a:defRPr/>
            </a:pPr>
            <a:r>
              <a:rPr lang="en-IN" dirty="0" smtClean="0"/>
              <a:t>2) Math Player (free versions available)</a:t>
            </a:r>
          </a:p>
          <a:p>
            <a:pPr defTabSz="931774">
              <a:defRPr/>
            </a:pPr>
            <a:r>
              <a:rPr lang="en-IN" dirty="0" smtClean="0"/>
              <a:t>3) NVDA Reader (free versions available)</a:t>
            </a:r>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67137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699F27-DEBA-4597-9538-CA5209F34A3B}" type="slidenum">
              <a:rPr lang="en-GB" altLang="en-US" smtClean="0"/>
              <a:pPr/>
              <a:t>17</a:t>
            </a:fld>
            <a:endParaRPr lang="en-GB" altLang="en-US" smtClean="0"/>
          </a:p>
        </p:txBody>
      </p:sp>
    </p:spTree>
    <p:extLst>
      <p:ext uri="{BB962C8B-B14F-4D97-AF65-F5344CB8AC3E}">
        <p14:creationId xmlns:p14="http://schemas.microsoft.com/office/powerpoint/2010/main" val="775491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US" b="0" dirty="0"/>
          </a:p>
        </p:txBody>
      </p:sp>
      <p:sp>
        <p:nvSpPr>
          <p:cNvPr id="4" name="Slide Number Placeholder 3"/>
          <p:cNvSpPr>
            <a:spLocks noGrp="1"/>
          </p:cNvSpPr>
          <p:nvPr>
            <p:ph type="sldNum" sz="quarter" idx="10"/>
          </p:nvPr>
        </p:nvSpPr>
        <p:spPr/>
        <p:txBody>
          <a:bodyPr/>
          <a:lstStyle/>
          <a:p>
            <a:pPr>
              <a:defRPr/>
            </a:pPr>
            <a:fld id="{BCBF78A6-6942-440F-9655-1DC0E3C5C1FC}" type="slidenum">
              <a:rPr lang="en-US" smtClean="0"/>
              <a:pPr>
                <a:defRPr/>
              </a:pPr>
              <a:t>24</a:t>
            </a:fld>
            <a:endParaRPr lang="en-US" dirty="0"/>
          </a:p>
        </p:txBody>
      </p:sp>
    </p:spTree>
    <p:extLst>
      <p:ext uri="{BB962C8B-B14F-4D97-AF65-F5344CB8AC3E}">
        <p14:creationId xmlns:p14="http://schemas.microsoft.com/office/powerpoint/2010/main" val="126129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US" b="0" dirty="0"/>
          </a:p>
        </p:txBody>
      </p:sp>
      <p:sp>
        <p:nvSpPr>
          <p:cNvPr id="4" name="Slide Number Placeholder 3"/>
          <p:cNvSpPr>
            <a:spLocks noGrp="1"/>
          </p:cNvSpPr>
          <p:nvPr>
            <p:ph type="sldNum" sz="quarter" idx="10"/>
          </p:nvPr>
        </p:nvSpPr>
        <p:spPr/>
        <p:txBody>
          <a:bodyPr/>
          <a:lstStyle/>
          <a:p>
            <a:pPr>
              <a:defRPr/>
            </a:pPr>
            <a:fld id="{BCBF78A6-6942-440F-9655-1DC0E3C5C1FC}" type="slidenum">
              <a:rPr lang="en-US" smtClean="0"/>
              <a:pPr>
                <a:defRPr/>
              </a:pPr>
              <a:t>44</a:t>
            </a:fld>
            <a:endParaRPr lang="en-US" dirty="0"/>
          </a:p>
        </p:txBody>
      </p:sp>
    </p:spTree>
    <p:extLst>
      <p:ext uri="{BB962C8B-B14F-4D97-AF65-F5344CB8AC3E}">
        <p14:creationId xmlns:p14="http://schemas.microsoft.com/office/powerpoint/2010/main" val="287382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US" b="0" dirty="0"/>
          </a:p>
        </p:txBody>
      </p:sp>
      <p:sp>
        <p:nvSpPr>
          <p:cNvPr id="4" name="Slide Number Placeholder 3"/>
          <p:cNvSpPr>
            <a:spLocks noGrp="1"/>
          </p:cNvSpPr>
          <p:nvPr>
            <p:ph type="sldNum" sz="quarter" idx="10"/>
          </p:nvPr>
        </p:nvSpPr>
        <p:spPr/>
        <p:txBody>
          <a:bodyPr/>
          <a:lstStyle/>
          <a:p>
            <a:pPr>
              <a:defRPr/>
            </a:pPr>
            <a:fld id="{BCBF78A6-6942-440F-9655-1DC0E3C5C1FC}" type="slidenum">
              <a:rPr lang="en-US" smtClean="0"/>
              <a:pPr>
                <a:defRPr/>
              </a:pPr>
              <a:t>45</a:t>
            </a:fld>
            <a:endParaRPr lang="en-US" dirty="0"/>
          </a:p>
        </p:txBody>
      </p:sp>
    </p:spTree>
    <p:extLst>
      <p:ext uri="{BB962C8B-B14F-4D97-AF65-F5344CB8AC3E}">
        <p14:creationId xmlns:p14="http://schemas.microsoft.com/office/powerpoint/2010/main" val="3062363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pic>
        <p:nvPicPr>
          <p:cNvPr id="8" name="Picture 7"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TextBox 8"/>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2018, 2015,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2/25/2020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2/25/2020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2018, 2015,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2/25/2020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478472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p:nvPr userDrawn="1"/>
        </p:nvSpPr>
        <p:spPr>
          <a:xfrm>
            <a:off x="0" y="6092825"/>
            <a:ext cx="9144000" cy="765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3" name="Group 12"/>
          <p:cNvGrpSpPr>
            <a:grpSpLocks/>
          </p:cNvGrpSpPr>
          <p:nvPr userDrawn="1"/>
        </p:nvGrpSpPr>
        <p:grpSpPr bwMode="auto">
          <a:xfrm>
            <a:off x="0" y="0"/>
            <a:ext cx="9144000" cy="792163"/>
            <a:chOff x="0" y="0"/>
            <a:chExt cx="9144000" cy="792162"/>
          </a:xfrm>
        </p:grpSpPr>
        <p:grpSp>
          <p:nvGrpSpPr>
            <p:cNvPr id="4" name="Group 11"/>
            <p:cNvGrpSpPr>
              <a:grpSpLocks/>
            </p:cNvGrpSpPr>
            <p:nvPr/>
          </p:nvGrpSpPr>
          <p:grpSpPr bwMode="auto">
            <a:xfrm>
              <a:off x="0" y="0"/>
              <a:ext cx="4572000" cy="792162"/>
              <a:chOff x="0" y="548680"/>
              <a:chExt cx="4572000" cy="792162"/>
            </a:xfrm>
          </p:grpSpPr>
          <p:pic>
            <p:nvPicPr>
              <p:cNvPr id="10" name="Picture 14" descr="nbs sign.jpg"/>
              <p:cNvPicPr>
                <a:picLocks noChangeAspect="1"/>
              </p:cNvPicPr>
              <p:nvPr/>
            </p:nvPicPr>
            <p:blipFill>
              <a:blip r:embed="rId2">
                <a:grayscl/>
                <a:extLst>
                  <a:ext uri="{28A0092B-C50C-407E-A947-70E740481C1C}">
                    <a14:useLocalDpi xmlns:a14="http://schemas.microsoft.com/office/drawing/2010/main" val="0"/>
                  </a:ext>
                </a:extLst>
              </a:blip>
              <a:srcRect r="5717" b="15070"/>
              <a:stretch>
                <a:fillRect/>
              </a:stretch>
            </p:blipFill>
            <p:spPr bwMode="auto">
              <a:xfrm>
                <a:off x="0" y="549275"/>
                <a:ext cx="1187624" cy="79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Students at City Campus East (21).JPG"/>
              <p:cNvPicPr>
                <a:picLocks noChangeAspect="1"/>
              </p:cNvPicPr>
              <p:nvPr/>
            </p:nvPicPr>
            <p:blipFill>
              <a:blip r:embed="rId3">
                <a:grayscl/>
                <a:extLst>
                  <a:ext uri="{28A0092B-C50C-407E-A947-70E740481C1C}">
                    <a14:useLocalDpi xmlns:a14="http://schemas.microsoft.com/office/drawing/2010/main" val="0"/>
                  </a:ext>
                </a:extLst>
              </a:blip>
              <a:srcRect r="9052"/>
              <a:stretch>
                <a:fillRect/>
              </a:stretch>
            </p:blipFill>
            <p:spPr bwMode="auto">
              <a:xfrm>
                <a:off x="3491880" y="548680"/>
                <a:ext cx="108012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front_cover2010UG.jpg"/>
              <p:cNvPicPr>
                <a:picLocks noChangeAspect="1"/>
              </p:cNvPicPr>
              <p:nvPr/>
            </p:nvPicPr>
            <p:blipFill>
              <a:blip r:embed="rId4">
                <a:grayscl/>
                <a:extLst>
                  <a:ext uri="{28A0092B-C50C-407E-A947-70E740481C1C}">
                    <a14:useLocalDpi xmlns:a14="http://schemas.microsoft.com/office/drawing/2010/main" val="0"/>
                  </a:ext>
                </a:extLst>
              </a:blip>
              <a:srcRect l="5872" b="1588"/>
              <a:stretch>
                <a:fillRect/>
              </a:stretch>
            </p:blipFill>
            <p:spPr bwMode="auto">
              <a:xfrm>
                <a:off x="1187624" y="548680"/>
                <a:ext cx="115445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CCE at dusk_lowerres.jpg"/>
              <p:cNvPicPr>
                <a:picLocks noChangeAspect="1"/>
              </p:cNvPicPr>
              <p:nvPr/>
            </p:nvPicPr>
            <p:blipFill>
              <a:blip r:embed="rId5">
                <a:grayscl/>
                <a:extLst>
                  <a:ext uri="{28A0092B-C50C-407E-A947-70E740481C1C}">
                    <a14:useLocalDpi xmlns:a14="http://schemas.microsoft.com/office/drawing/2010/main" val="0"/>
                  </a:ext>
                </a:extLst>
              </a:blip>
              <a:srcRect l="35159" t="8002" r="8653" b="44749"/>
              <a:stretch>
                <a:fillRect/>
              </a:stretch>
            </p:blipFill>
            <p:spPr bwMode="auto">
              <a:xfrm>
                <a:off x="2339752" y="548680"/>
                <a:ext cx="1154451"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4535488" y="0"/>
              <a:ext cx="4608512" cy="792162"/>
              <a:chOff x="0" y="548680"/>
              <a:chExt cx="4608512" cy="792162"/>
            </a:xfrm>
          </p:grpSpPr>
          <p:pic>
            <p:nvPicPr>
              <p:cNvPr id="6" name="Picture 14" descr="nbs sign.jpg"/>
              <p:cNvPicPr>
                <a:picLocks noChangeAspect="1"/>
              </p:cNvPicPr>
              <p:nvPr/>
            </p:nvPicPr>
            <p:blipFill>
              <a:blip r:embed="rId2">
                <a:grayscl/>
                <a:extLst>
                  <a:ext uri="{28A0092B-C50C-407E-A947-70E740481C1C}">
                    <a14:useLocalDpi xmlns:a14="http://schemas.microsoft.com/office/drawing/2010/main" val="0"/>
                  </a:ext>
                </a:extLst>
              </a:blip>
              <a:srcRect r="5717" b="15070"/>
              <a:stretch>
                <a:fillRect/>
              </a:stretch>
            </p:blipFill>
            <p:spPr bwMode="auto">
              <a:xfrm>
                <a:off x="0" y="549275"/>
                <a:ext cx="1187624" cy="79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Students at City Campus East (21).JPG"/>
              <p:cNvPicPr>
                <a:picLocks noChangeAspect="1"/>
              </p:cNvPicPr>
              <p:nvPr/>
            </p:nvPicPr>
            <p:blipFill>
              <a:blip r:embed="rId3">
                <a:grayscl/>
                <a:extLst>
                  <a:ext uri="{28A0092B-C50C-407E-A947-70E740481C1C}">
                    <a14:useLocalDpi xmlns:a14="http://schemas.microsoft.com/office/drawing/2010/main" val="0"/>
                  </a:ext>
                </a:extLst>
              </a:blip>
              <a:srcRect r="5978"/>
              <a:stretch>
                <a:fillRect/>
              </a:stretch>
            </p:blipFill>
            <p:spPr bwMode="auto">
              <a:xfrm>
                <a:off x="3491880" y="548680"/>
                <a:ext cx="111663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front_cover2010UG.jpg"/>
              <p:cNvPicPr>
                <a:picLocks noChangeAspect="1"/>
              </p:cNvPicPr>
              <p:nvPr/>
            </p:nvPicPr>
            <p:blipFill>
              <a:blip r:embed="rId4">
                <a:grayscl/>
                <a:extLst>
                  <a:ext uri="{28A0092B-C50C-407E-A947-70E740481C1C}">
                    <a14:useLocalDpi xmlns:a14="http://schemas.microsoft.com/office/drawing/2010/main" val="0"/>
                  </a:ext>
                </a:extLst>
              </a:blip>
              <a:srcRect l="5872" b="1588"/>
              <a:stretch>
                <a:fillRect/>
              </a:stretch>
            </p:blipFill>
            <p:spPr bwMode="auto">
              <a:xfrm>
                <a:off x="1187624" y="548680"/>
                <a:ext cx="115445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CCE at dusk_lowerres.jpg"/>
              <p:cNvPicPr>
                <a:picLocks noChangeAspect="1"/>
              </p:cNvPicPr>
              <p:nvPr/>
            </p:nvPicPr>
            <p:blipFill>
              <a:blip r:embed="rId5">
                <a:grayscl/>
                <a:extLst>
                  <a:ext uri="{28A0092B-C50C-407E-A947-70E740481C1C}">
                    <a14:useLocalDpi xmlns:a14="http://schemas.microsoft.com/office/drawing/2010/main" val="0"/>
                  </a:ext>
                </a:extLst>
              </a:blip>
              <a:srcRect l="35159" t="8002" r="8653" b="44749"/>
              <a:stretch>
                <a:fillRect/>
              </a:stretch>
            </p:blipFill>
            <p:spPr bwMode="auto">
              <a:xfrm>
                <a:off x="2339752" y="548680"/>
                <a:ext cx="1154451"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 name="Picture 2" descr="Northumbria University Newcastle"/>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527425" y="6178550"/>
            <a:ext cx="21955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922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2/25/2020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 Placeholder 6"/>
          <p:cNvSpPr>
            <a:spLocks noGrp="1"/>
          </p:cNvSpPr>
          <p:nvPr>
            <p:ph type="body" sz="quarter" idx="16" hasCustomPrompt="1"/>
          </p:nvPr>
        </p:nvSpPr>
        <p:spPr>
          <a:xfrm>
            <a:off x="2514600" y="6324600"/>
            <a:ext cx="6172200" cy="228600"/>
          </a:xfrm>
        </p:spPr>
        <p:txBody>
          <a:bodyPr>
            <a:noAutofit/>
          </a:bodyPr>
          <a:lstStyle>
            <a:lvl1pPr marL="0" indent="0">
              <a:spcBef>
                <a:spcPts val="0"/>
              </a:spcBef>
              <a:buNone/>
              <a:defRPr sz="1200">
                <a:solidFill>
                  <a:schemeClr val="tx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2/25/2020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2/25/2020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2/25/2020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9" name="TextBox 8"/>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2018, 2015,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819401"/>
            <a:ext cx="8229600" cy="1066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4038600"/>
            <a:ext cx="8229600" cy="685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4953000"/>
            <a:ext cx="8229600" cy="914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4585414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2/25/2020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7" name="Picture 6" descr="Pearson Logo"/>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8" name="TextBox 7"/>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2018, 2015,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1" r:id="rId8"/>
    <p:sldLayoutId id="2147483651" r:id="rId9"/>
    <p:sldLayoutId id="2147483654" r:id="rId10"/>
    <p:sldLayoutId id="2147483655" r:id="rId11"/>
    <p:sldLayoutId id="2147483662" r:id="rId12"/>
    <p:sldLayoutId id="2147483663" r:id="rId13"/>
  </p:sldLayoutIdLs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capitadiscovery.co.uk/northumbria-ac/items/1739210"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capitadiscovery.co.uk/northumbria-ac/items/1739210"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capitadiscovery.co.uk/northumbria-ac/items/1739210"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382000" cy="806267"/>
          </a:xfrm>
        </p:spPr>
        <p:txBody>
          <a:bodyPr anchor="b"/>
          <a:lstStyle/>
          <a:p>
            <a:r>
              <a:rPr lang="en-US" sz="3600" dirty="0">
                <a:latin typeface="+mj-lt"/>
              </a:rPr>
              <a:t>Fundamentals of Corporate Finance</a:t>
            </a:r>
            <a:endParaRPr lang="en-IN" sz="3600" dirty="0">
              <a:latin typeface="+mj-lt"/>
            </a:endParaRPr>
          </a:p>
        </p:txBody>
      </p:sp>
      <p:sp>
        <p:nvSpPr>
          <p:cNvPr id="3" name="Text Placeholder 2"/>
          <p:cNvSpPr>
            <a:spLocks noGrp="1"/>
          </p:cNvSpPr>
          <p:nvPr>
            <p:ph type="body" sz="quarter" idx="13"/>
          </p:nvPr>
        </p:nvSpPr>
        <p:spPr>
          <a:xfrm>
            <a:off x="457200" y="1174932"/>
            <a:ext cx="8229600" cy="349068"/>
          </a:xfrm>
        </p:spPr>
        <p:txBody>
          <a:bodyPr/>
          <a:lstStyle/>
          <a:p>
            <a:endParaRPr lang="en-IN" sz="2400" dirty="0" smtClean="0">
              <a:latin typeface="+mj-lt"/>
            </a:endParaRPr>
          </a:p>
        </p:txBody>
      </p:sp>
      <p:sp>
        <p:nvSpPr>
          <p:cNvPr id="4" name="Text Placeholder 3"/>
          <p:cNvSpPr>
            <a:spLocks noGrp="1"/>
          </p:cNvSpPr>
          <p:nvPr>
            <p:ph type="body" sz="quarter" idx="14"/>
          </p:nvPr>
        </p:nvSpPr>
        <p:spPr/>
        <p:txBody>
          <a:bodyPr/>
          <a:lstStyle/>
          <a:p>
            <a:pPr algn="ctr"/>
            <a:r>
              <a:rPr lang="en-IN" sz="4000" b="1" dirty="0"/>
              <a:t>Chapter </a:t>
            </a:r>
            <a:r>
              <a:rPr lang="en-IN" sz="4000" b="1" dirty="0" smtClean="0"/>
              <a:t>16</a:t>
            </a:r>
            <a:endParaRPr lang="en-IN" sz="4000" dirty="0"/>
          </a:p>
        </p:txBody>
      </p:sp>
      <p:sp>
        <p:nvSpPr>
          <p:cNvPr id="5" name="Text Placeholder 4"/>
          <p:cNvSpPr>
            <a:spLocks noGrp="1"/>
          </p:cNvSpPr>
          <p:nvPr>
            <p:ph type="body" sz="quarter" idx="15"/>
          </p:nvPr>
        </p:nvSpPr>
        <p:spPr>
          <a:xfrm>
            <a:off x="5029200" y="3322637"/>
            <a:ext cx="3657600" cy="2925763"/>
          </a:xfrm>
        </p:spPr>
        <p:txBody>
          <a:bodyPr/>
          <a:lstStyle/>
          <a:p>
            <a:pPr algn="ctr"/>
            <a:r>
              <a:rPr lang="en-US" altLang="en-US" sz="3600" dirty="0"/>
              <a:t>Capital Structure</a:t>
            </a:r>
          </a:p>
        </p:txBody>
      </p:sp>
      <p:sp>
        <p:nvSpPr>
          <p:cNvPr id="11" name="Text Placeholder 3"/>
          <p:cNvSpPr>
            <a:spLocks noGrp="1"/>
          </p:cNvSpPr>
          <p:nvPr>
            <p:ph type="body" sz="quarter" idx="14"/>
          </p:nvPr>
        </p:nvSpPr>
        <p:spPr>
          <a:xfrm>
            <a:off x="2209800" y="6477583"/>
            <a:ext cx="6457950" cy="172920"/>
          </a:xfrm>
        </p:spPr>
        <p:txBody>
          <a:bodyPr/>
          <a:lstStyle/>
          <a:p>
            <a:pPr algn="r">
              <a:buClrTx/>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US" altLang="en-US" sz="1200" dirty="0" smtClean="0">
                <a:latin typeface="Verdana" panose="020B0604030504040204" pitchFamily="34" charset="0"/>
                <a:ea typeface="Verdana" panose="020B0604030504040204" pitchFamily="34" charset="0"/>
                <a:cs typeface="Verdana" panose="020B0604030504040204" pitchFamily="34" charset="0"/>
              </a:rPr>
              <a:t>2018, 2015, 2012 </a:t>
            </a:r>
            <a:r>
              <a:rPr lang="en-US" altLang="en-US" sz="1200" dirty="0">
                <a:latin typeface="Verdana" panose="020B0604030504040204" pitchFamily="34" charset="0"/>
                <a:ea typeface="Verdana" panose="020B0604030504040204" pitchFamily="34" charset="0"/>
                <a:cs typeface="Verdana" panose="020B0604030504040204" pitchFamily="34" charset="0"/>
              </a:rPr>
              <a:t>Pearson Education, Inc. All Rights </a:t>
            </a:r>
            <a:r>
              <a:rPr lang="en-US" altLang="en-US" sz="1200" dirty="0" smtClean="0">
                <a:latin typeface="Verdana" panose="020B0604030504040204" pitchFamily="34" charset="0"/>
                <a:ea typeface="Verdana" panose="020B0604030504040204" pitchFamily="34" charset="0"/>
                <a:cs typeface="Verdana" panose="020B0604030504040204" pitchFamily="34" charset="0"/>
              </a:rPr>
              <a:t>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85008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38113" y="908050"/>
            <a:ext cx="8899525"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dirty="0">
                <a:latin typeface="Arial" panose="020B0604020202020204" pitchFamily="34" charset="0"/>
                <a:cs typeface="Arial" panose="020B0604020202020204" pitchFamily="34" charset="0"/>
              </a:rPr>
              <a:t>The literature development  post-Modigliani and Millar (1958, 1963) article’s which proposed the first unifying theory of capital structure then splits into four </a:t>
            </a:r>
            <a:r>
              <a:rPr lang="en-GB" altLang="en-US" sz="1600" b="1" dirty="0">
                <a:latin typeface="Arial" panose="020B0604020202020204" pitchFamily="34" charset="0"/>
                <a:cs typeface="Arial" panose="020B0604020202020204" pitchFamily="34" charset="0"/>
              </a:rPr>
              <a:t>main</a:t>
            </a:r>
            <a:r>
              <a:rPr lang="en-GB" altLang="en-US" sz="1600" dirty="0">
                <a:latin typeface="Arial" panose="020B0604020202020204" pitchFamily="34" charset="0"/>
                <a:cs typeface="Arial" panose="020B0604020202020204" pitchFamily="34" charset="0"/>
              </a:rPr>
              <a:t> models/theoretical development areas (with many, many others) These are:</a:t>
            </a:r>
          </a:p>
          <a:p>
            <a:pPr eaLnBrk="1" hangingPunct="1">
              <a:spcBef>
                <a:spcPct val="0"/>
              </a:spcBef>
              <a:buFontTx/>
              <a:buNone/>
            </a:pPr>
            <a:endParaRPr lang="en-GB" altLang="en-US" sz="1600" dirty="0">
              <a:latin typeface="Arial" panose="020B0604020202020204" pitchFamily="34" charset="0"/>
              <a:cs typeface="Arial" panose="020B0604020202020204" pitchFamily="34" charset="0"/>
            </a:endParaRPr>
          </a:p>
          <a:p>
            <a:pPr eaLnBrk="1" hangingPunct="1">
              <a:spcBef>
                <a:spcPct val="0"/>
              </a:spcBef>
            </a:pPr>
            <a:r>
              <a:rPr lang="en-GB" altLang="en-US" sz="1600" dirty="0">
                <a:latin typeface="Arial" panose="020B0604020202020204" pitchFamily="34" charset="0"/>
                <a:cs typeface="Arial" panose="020B0604020202020204" pitchFamily="34" charset="0"/>
              </a:rPr>
              <a:t>Trade-off Models</a:t>
            </a:r>
            <a:r>
              <a:rPr lang="en-GB" altLang="en-US" sz="1600" dirty="0"/>
              <a:t> </a:t>
            </a:r>
            <a:r>
              <a:rPr lang="en-GB" altLang="en-US" sz="1600" dirty="0">
                <a:latin typeface="Arial" panose="020B0604020202020204" pitchFamily="34" charset="0"/>
                <a:cs typeface="Arial" panose="020B0604020202020204" pitchFamily="34" charset="0"/>
              </a:rPr>
              <a:t>(Kraus &amp; </a:t>
            </a:r>
            <a:r>
              <a:rPr lang="en-GB" altLang="en-US" sz="1600" dirty="0" err="1">
                <a:latin typeface="Arial" panose="020B0604020202020204" pitchFamily="34" charset="0"/>
                <a:cs typeface="Arial" panose="020B0604020202020204" pitchFamily="34" charset="0"/>
              </a:rPr>
              <a:t>Litzenberger</a:t>
            </a:r>
            <a:r>
              <a:rPr lang="en-GB" altLang="en-US" sz="1600" dirty="0">
                <a:latin typeface="Arial" panose="020B0604020202020204" pitchFamily="34" charset="0"/>
                <a:cs typeface="Arial" panose="020B0604020202020204" pitchFamily="34" charset="0"/>
              </a:rPr>
              <a:t>, 1973)</a:t>
            </a:r>
          </a:p>
          <a:p>
            <a:pPr lvl="1" eaLnBrk="1" hangingPunct="1">
              <a:spcBef>
                <a:spcPct val="0"/>
              </a:spcBef>
              <a:buFont typeface="Arial" panose="020B0604020202020204" pitchFamily="34" charset="0"/>
              <a:buNone/>
            </a:pPr>
            <a:r>
              <a:rPr lang="en-GB" altLang="en-US" sz="1200" dirty="0">
                <a:latin typeface="Arial" panose="020B0604020202020204" pitchFamily="34" charset="0"/>
                <a:cs typeface="Arial" panose="020B0604020202020204" pitchFamily="34" charset="0"/>
              </a:rPr>
              <a:t>	“…</a:t>
            </a:r>
            <a:r>
              <a:rPr lang="en-GB" altLang="en-US" sz="1200" i="1" dirty="0">
                <a:latin typeface="Arial" panose="020B0604020202020204" pitchFamily="34" charset="0"/>
                <a:cs typeface="Arial" panose="020B0604020202020204" pitchFamily="34" charset="0"/>
              </a:rPr>
              <a:t>assumes that each firm has a value-maximizing optimal capital structure that minimizes its overall weighted average cost of capital (WACC).”</a:t>
            </a:r>
          </a:p>
          <a:p>
            <a:pPr eaLnBrk="1" hangingPunct="1">
              <a:spcBef>
                <a:spcPct val="0"/>
              </a:spcBef>
              <a:buFont typeface="Arial" panose="020B0604020202020204" pitchFamily="34" charset="0"/>
              <a:buNone/>
            </a:pPr>
            <a:endParaRPr lang="en-GB" altLang="en-US" sz="1600" i="1" dirty="0">
              <a:latin typeface="Arial" panose="020B0604020202020204" pitchFamily="34" charset="0"/>
              <a:cs typeface="Arial" panose="020B0604020202020204" pitchFamily="34" charset="0"/>
            </a:endParaRPr>
          </a:p>
          <a:p>
            <a:pPr eaLnBrk="1" hangingPunct="1">
              <a:spcBef>
                <a:spcPct val="0"/>
              </a:spcBef>
            </a:pPr>
            <a:r>
              <a:rPr lang="en-GB" altLang="en-US" sz="1600" dirty="0">
                <a:latin typeface="Arial" panose="020B0604020202020204" pitchFamily="34" charset="0"/>
                <a:cs typeface="Arial" panose="020B0604020202020204" pitchFamily="34" charset="0"/>
              </a:rPr>
              <a:t>Pecking Order Models</a:t>
            </a:r>
          </a:p>
          <a:p>
            <a:pPr lvl="1" eaLnBrk="1" hangingPunct="1">
              <a:spcBef>
                <a:spcPct val="0"/>
              </a:spcBef>
              <a:buFont typeface="Arial" panose="020B0604020202020204" pitchFamily="34" charset="0"/>
              <a:buNone/>
            </a:pPr>
            <a:r>
              <a:rPr lang="en-GB" altLang="en-US" sz="1200" i="1" dirty="0">
                <a:latin typeface="Arial" panose="020B0604020202020204" pitchFamily="34" charset="0"/>
                <a:cs typeface="Arial" panose="020B0604020202020204" pitchFamily="34" charset="0"/>
              </a:rPr>
              <a:t>	“…asserts that when managers possess valuable insider information, they should have a preference for internal over external </a:t>
            </a:r>
            <a:r>
              <a:rPr lang="en-GB" altLang="en-US" sz="1200" i="1" dirty="0" smtClean="0">
                <a:latin typeface="Arial" panose="020B0604020202020204" pitchFamily="34" charset="0"/>
                <a:cs typeface="Arial" panose="020B0604020202020204" pitchFamily="34" charset="0"/>
              </a:rPr>
              <a:t>capital.” </a:t>
            </a:r>
            <a:endParaRPr lang="en-GB" altLang="en-US" sz="1200" i="1" dirty="0">
              <a:latin typeface="Arial" panose="020B0604020202020204" pitchFamily="34" charset="0"/>
              <a:cs typeface="Arial" panose="020B0604020202020204" pitchFamily="34" charset="0"/>
            </a:endParaRPr>
          </a:p>
          <a:p>
            <a:pPr lvl="1" eaLnBrk="1" hangingPunct="1">
              <a:spcBef>
                <a:spcPct val="0"/>
              </a:spcBef>
              <a:buFont typeface="Arial" panose="020B0604020202020204" pitchFamily="34" charset="0"/>
              <a:buNone/>
            </a:pPr>
            <a:endParaRPr lang="en-GB" altLang="en-US" sz="1200" i="1" dirty="0">
              <a:latin typeface="Arial" panose="020B0604020202020204" pitchFamily="34" charset="0"/>
              <a:cs typeface="Arial" panose="020B0604020202020204" pitchFamily="34" charset="0"/>
            </a:endParaRPr>
          </a:p>
          <a:p>
            <a:pPr eaLnBrk="1" hangingPunct="1">
              <a:spcBef>
                <a:spcPct val="0"/>
              </a:spcBef>
            </a:pPr>
            <a:r>
              <a:rPr lang="en-GB" altLang="en-US" sz="1600" dirty="0">
                <a:latin typeface="Arial" panose="020B0604020202020204" pitchFamily="34" charset="0"/>
                <a:cs typeface="Arial" panose="020B0604020202020204" pitchFamily="34" charset="0"/>
              </a:rPr>
              <a:t>Signalling Models</a:t>
            </a:r>
          </a:p>
          <a:p>
            <a:pPr lvl="1" eaLnBrk="1" hangingPunct="1">
              <a:spcBef>
                <a:spcPct val="0"/>
              </a:spcBef>
              <a:buFont typeface="Arial" panose="020B0604020202020204" pitchFamily="34" charset="0"/>
              <a:buNone/>
            </a:pPr>
            <a:r>
              <a:rPr lang="en-GB" altLang="en-US" sz="1200" i="1" dirty="0">
                <a:latin typeface="Arial" panose="020B0604020202020204" pitchFamily="34" charset="0"/>
                <a:cs typeface="Arial" panose="020B0604020202020204" pitchFamily="34" charset="0"/>
              </a:rPr>
              <a:t>“…similar to the pecking-order models in that they invoke information asymmetries; their motivation, however, differs dramatically. In </a:t>
            </a:r>
            <a:r>
              <a:rPr lang="en-GB" altLang="en-US" sz="1200" i="1" dirty="0" smtClean="0">
                <a:latin typeface="Arial" panose="020B0604020202020204" pitchFamily="34" charset="0"/>
                <a:cs typeface="Arial" panose="020B0604020202020204" pitchFamily="34" charset="0"/>
              </a:rPr>
              <a:t>signalling </a:t>
            </a:r>
            <a:r>
              <a:rPr lang="en-GB" altLang="en-US" sz="1200" i="1" dirty="0">
                <a:latin typeface="Arial" panose="020B0604020202020204" pitchFamily="34" charset="0"/>
                <a:cs typeface="Arial" panose="020B0604020202020204" pitchFamily="34" charset="0"/>
              </a:rPr>
              <a:t>models, potential investors grow accustomed to management presenting news about the company’s prospects in the most flattering light. As a consequence, investors discount every </a:t>
            </a:r>
            <a:r>
              <a:rPr lang="en-GB" altLang="en-US" sz="1200" i="1" dirty="0" smtClean="0">
                <a:latin typeface="Arial" panose="020B0604020202020204" pitchFamily="34" charset="0"/>
                <a:cs typeface="Arial" panose="020B0604020202020204" pitchFamily="34" charset="0"/>
              </a:rPr>
              <a:t>thing disclosed by the company, </a:t>
            </a:r>
            <a:r>
              <a:rPr lang="en-GB" altLang="en-US" sz="1200" i="1" dirty="0">
                <a:latin typeface="Arial" panose="020B0604020202020204" pitchFamily="34" charset="0"/>
                <a:cs typeface="Arial" panose="020B0604020202020204" pitchFamily="34" charset="0"/>
              </a:rPr>
              <a:t>even when it is truthful, which in turn raises the firm’s cost of capital above what it otherwise would be.”</a:t>
            </a:r>
          </a:p>
          <a:p>
            <a:pPr lvl="1" eaLnBrk="1" hangingPunct="1">
              <a:spcBef>
                <a:spcPct val="0"/>
              </a:spcBef>
              <a:buFont typeface="Arial" panose="020B0604020202020204" pitchFamily="34" charset="0"/>
              <a:buNone/>
            </a:pPr>
            <a:endParaRPr lang="en-GB" altLang="en-US" sz="1200" i="1" dirty="0">
              <a:latin typeface="Arial" panose="020B0604020202020204" pitchFamily="34" charset="0"/>
              <a:cs typeface="Arial" panose="020B0604020202020204" pitchFamily="34" charset="0"/>
            </a:endParaRPr>
          </a:p>
          <a:p>
            <a:pPr eaLnBrk="1" hangingPunct="1">
              <a:spcBef>
                <a:spcPct val="0"/>
              </a:spcBef>
            </a:pPr>
            <a:r>
              <a:rPr lang="en-GB" altLang="en-US" sz="1600" dirty="0">
                <a:latin typeface="Arial" panose="020B0604020202020204" pitchFamily="34" charset="0"/>
                <a:cs typeface="Arial" panose="020B0604020202020204" pitchFamily="34" charset="0"/>
              </a:rPr>
              <a:t>Agency Cost Models</a:t>
            </a:r>
          </a:p>
          <a:p>
            <a:pPr lvl="1" eaLnBrk="1" hangingPunct="1">
              <a:spcBef>
                <a:spcPct val="0"/>
              </a:spcBef>
              <a:buFont typeface="Arial" panose="020B0604020202020204" pitchFamily="34" charset="0"/>
              <a:buNone/>
            </a:pPr>
            <a:r>
              <a:rPr lang="en-GB" altLang="en-US" sz="1200" i="1" dirty="0">
                <a:latin typeface="Arial" panose="020B0604020202020204" pitchFamily="34" charset="0"/>
                <a:cs typeface="Arial" panose="020B0604020202020204" pitchFamily="34" charset="0"/>
              </a:rPr>
              <a:t>	“…assume that agency costs are widespread in non-owner-managed firms. These costs arise because management has an incentive to invest in perks, such as a </a:t>
            </a:r>
            <a:r>
              <a:rPr lang="en-GB" altLang="en-US" sz="1200" i="1" dirty="0" err="1">
                <a:latin typeface="Arial" panose="020B0604020202020204" pitchFamily="34" charset="0"/>
                <a:cs typeface="Arial" panose="020B0604020202020204" pitchFamily="34" charset="0"/>
              </a:rPr>
              <a:t>Learjet</a:t>
            </a:r>
            <a:r>
              <a:rPr lang="en-GB" altLang="en-US" sz="1200" i="1" dirty="0">
                <a:latin typeface="Arial" panose="020B0604020202020204" pitchFamily="34" charset="0"/>
                <a:cs typeface="Arial" panose="020B0604020202020204" pitchFamily="34" charset="0"/>
              </a:rPr>
              <a:t> or expensive office decorations, which benefit management without increasing shareholder wealth.”</a:t>
            </a:r>
          </a:p>
        </p:txBody>
      </p:sp>
    </p:spTree>
    <p:extLst>
      <p:ext uri="{BB962C8B-B14F-4D97-AF65-F5344CB8AC3E}">
        <p14:creationId xmlns:p14="http://schemas.microsoft.com/office/powerpoint/2010/main" val="1848079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47638" y="981075"/>
            <a:ext cx="8899525" cy="2308225"/>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dirty="0" smtClean="0">
                <a:latin typeface="Arial" charset="0"/>
              </a:rPr>
              <a:t>Further Reading: </a:t>
            </a:r>
          </a:p>
          <a:p>
            <a:pPr eaLnBrk="1" hangingPunct="1">
              <a:spcBef>
                <a:spcPct val="0"/>
              </a:spcBef>
              <a:buFontTx/>
              <a:buNone/>
              <a:defRPr/>
            </a:pPr>
            <a:endParaRPr lang="en-GB" altLang="en-US" sz="1200" b="1" dirty="0" smtClean="0">
              <a:latin typeface="Arial" charset="0"/>
            </a:endParaRPr>
          </a:p>
          <a:p>
            <a:pPr eaLnBrk="1" hangingPunct="1">
              <a:spcBef>
                <a:spcPct val="0"/>
              </a:spcBef>
              <a:buFontTx/>
              <a:buNone/>
              <a:defRPr/>
            </a:pPr>
            <a:r>
              <a:rPr lang="en-GB" altLang="en-US" sz="1000" dirty="0" smtClean="0">
                <a:latin typeface="Arial" charset="0"/>
              </a:rPr>
              <a:t>Kraus, A., &amp; </a:t>
            </a:r>
            <a:r>
              <a:rPr lang="en-GB" altLang="en-US" sz="1000" dirty="0" err="1" smtClean="0">
                <a:latin typeface="Arial" charset="0"/>
              </a:rPr>
              <a:t>Litzenberger</a:t>
            </a:r>
            <a:r>
              <a:rPr lang="en-GB" altLang="en-US" sz="1000" dirty="0" smtClean="0">
                <a:latin typeface="Arial" charset="0"/>
              </a:rPr>
              <a:t>, R. H. (1973). A state‐preference model of optimal financial leverage. The journal of finance, 28(4), 911-922.</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smtClean="0">
                <a:latin typeface="Arial" charset="0"/>
              </a:rPr>
              <a:t>Modigliani, F., &amp; Miller, M. H. (1958). The cost of capital, corporation finance and the theory of investment. </a:t>
            </a:r>
            <a:r>
              <a:rPr lang="en-GB" altLang="en-US" sz="1000" i="1" dirty="0" smtClean="0">
                <a:latin typeface="Arial" charset="0"/>
              </a:rPr>
              <a:t>The American economic review</a:t>
            </a:r>
            <a:r>
              <a:rPr lang="en-GB" altLang="en-US" sz="1000" dirty="0" smtClean="0">
                <a:latin typeface="Arial" charset="0"/>
              </a:rPr>
              <a:t>, 261-297.</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smtClean="0">
                <a:latin typeface="Arial" charset="0"/>
              </a:rPr>
              <a:t>Modigliani, F., &amp; Miller, M. H. (1963). Corporate income taxes and the cost of capital: a correction. </a:t>
            </a:r>
            <a:r>
              <a:rPr lang="en-GB" altLang="en-US" sz="1000" i="1" dirty="0" smtClean="0">
                <a:latin typeface="Arial" charset="0"/>
              </a:rPr>
              <a:t>The American economic review</a:t>
            </a:r>
            <a:r>
              <a:rPr lang="en-GB" altLang="en-US" sz="1000" dirty="0" smtClean="0">
                <a:latin typeface="Arial" charset="0"/>
              </a:rPr>
              <a:t>, 433-443.</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smtClean="0">
                <a:latin typeface="Arial" charset="0"/>
              </a:rPr>
              <a:t>Miller, M. H. (1977). DEBT AND TAXES*. </a:t>
            </a:r>
            <a:r>
              <a:rPr lang="en-GB" altLang="en-US" sz="1000" i="1" dirty="0" smtClean="0">
                <a:latin typeface="Arial" charset="0"/>
              </a:rPr>
              <a:t>the Journal of Finance</a:t>
            </a:r>
            <a:r>
              <a:rPr lang="en-GB" altLang="en-US" sz="1000" dirty="0" smtClean="0">
                <a:latin typeface="Arial" charset="0"/>
              </a:rPr>
              <a:t>, </a:t>
            </a:r>
            <a:r>
              <a:rPr lang="en-GB" altLang="en-US" sz="1000" i="1" dirty="0" smtClean="0">
                <a:latin typeface="Arial" charset="0"/>
              </a:rPr>
              <a:t>32</a:t>
            </a:r>
            <a:r>
              <a:rPr lang="en-GB" altLang="en-US" sz="1000" dirty="0" smtClean="0">
                <a:latin typeface="Arial" charset="0"/>
              </a:rPr>
              <a:t>(2), 261-275.</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smtClean="0">
                <a:latin typeface="Arial" charset="0"/>
              </a:rPr>
              <a:t>Myers, S. C. (1984). The capital structure puzzle. </a:t>
            </a:r>
            <a:r>
              <a:rPr lang="en-GB" altLang="en-US" sz="1000" i="1" dirty="0" smtClean="0">
                <a:latin typeface="Arial" charset="0"/>
              </a:rPr>
              <a:t>The journal of finance</a:t>
            </a:r>
            <a:r>
              <a:rPr lang="en-GB" altLang="en-US" sz="1000" dirty="0" smtClean="0">
                <a:latin typeface="Arial" charset="0"/>
              </a:rPr>
              <a:t>, </a:t>
            </a:r>
            <a:r>
              <a:rPr lang="en-GB" altLang="en-US" sz="1000" i="1" dirty="0" smtClean="0">
                <a:latin typeface="Arial" charset="0"/>
              </a:rPr>
              <a:t>39</a:t>
            </a:r>
            <a:r>
              <a:rPr lang="en-GB" altLang="en-US" sz="1000" dirty="0" smtClean="0">
                <a:latin typeface="Arial" charset="0"/>
              </a:rPr>
              <a:t>(3), 574-592.</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smtClean="0">
                <a:latin typeface="Arial" charset="0"/>
              </a:rPr>
              <a:t>Frank, M. &amp; Goyal, V. (2011). "Trade-off and Pecking Order Theories of Debt". Handbook of Empirical Corporate Finance: Empirical Corporate Finance. Elsevier. pp. 135–202</a:t>
            </a:r>
          </a:p>
        </p:txBody>
      </p:sp>
    </p:spTree>
    <p:extLst>
      <p:ext uri="{BB962C8B-B14F-4D97-AF65-F5344CB8AC3E}">
        <p14:creationId xmlns:p14="http://schemas.microsoft.com/office/powerpoint/2010/main" val="1721903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38113" y="908050"/>
            <a:ext cx="8913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Concept of an Optimal Capital Structure</a:t>
            </a:r>
          </a:p>
        </p:txBody>
      </p:sp>
      <p:sp>
        <p:nvSpPr>
          <p:cNvPr id="15363" name="TextBox 3"/>
          <p:cNvSpPr txBox="1">
            <a:spLocks noChangeArrowheads="1"/>
          </p:cNvSpPr>
          <p:nvPr/>
        </p:nvSpPr>
        <p:spPr bwMode="auto">
          <a:xfrm>
            <a:off x="120650" y="1431925"/>
            <a:ext cx="8766175"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altLang="en-US" sz="1800" dirty="0" smtClean="0">
                <a:latin typeface="Arial" panose="020B0604020202020204" pitchFamily="34" charset="0"/>
              </a:rPr>
              <a:t>The WACC calculation suggests a possible optimal structure, Since Debt is a lower cost than Equity it would seem to suggest that you just take on more debt.</a:t>
            </a:r>
          </a:p>
          <a:p>
            <a:pPr eaLnBrk="1" hangingPunct="1">
              <a:spcBef>
                <a:spcPct val="0"/>
              </a:spcBef>
              <a:buFontTx/>
              <a:buNone/>
              <a:defRPr/>
            </a:pPr>
            <a:endParaRPr lang="en-GB" altLang="en-US" sz="1800" dirty="0" smtClean="0">
              <a:latin typeface="Arial" panose="020B0604020202020204" pitchFamily="34" charset="0"/>
            </a:endParaRPr>
          </a:p>
          <a:p>
            <a:pPr eaLnBrk="1" hangingPunct="1">
              <a:spcBef>
                <a:spcPct val="0"/>
              </a:spcBef>
              <a:buFontTx/>
              <a:buNone/>
              <a:defRPr/>
            </a:pPr>
            <a:r>
              <a:rPr lang="en-GB" altLang="en-US" sz="1800" dirty="0" smtClean="0">
                <a:latin typeface="Arial" panose="020B0604020202020204" pitchFamily="34" charset="0"/>
              </a:rPr>
              <a:t>Why is debt </a:t>
            </a:r>
            <a:r>
              <a:rPr lang="en-GB" altLang="en-US" sz="1800" b="1" dirty="0" smtClean="0">
                <a:latin typeface="Arial" panose="020B0604020202020204" pitchFamily="34" charset="0"/>
              </a:rPr>
              <a:t>generally </a:t>
            </a:r>
            <a:r>
              <a:rPr lang="en-GB" altLang="en-US" sz="1800" dirty="0" smtClean="0">
                <a:latin typeface="Arial" panose="020B0604020202020204" pitchFamily="34" charset="0"/>
              </a:rPr>
              <a:t>cheaper?</a:t>
            </a:r>
          </a:p>
          <a:p>
            <a:pPr eaLnBrk="1" hangingPunct="1">
              <a:spcBef>
                <a:spcPct val="0"/>
              </a:spcBef>
              <a:defRPr/>
            </a:pPr>
            <a:endParaRPr lang="en-GB" altLang="en-US" sz="1800" dirty="0" smtClean="0">
              <a:latin typeface="Arial" panose="020B0604020202020204" pitchFamily="34" charset="0"/>
            </a:endParaRPr>
          </a:p>
          <a:p>
            <a:pPr marL="285750" indent="-285750" eaLnBrk="1" hangingPunct="1">
              <a:spcBef>
                <a:spcPct val="0"/>
              </a:spcBef>
              <a:defRPr/>
            </a:pPr>
            <a:r>
              <a:rPr lang="en-US" altLang="en-US" sz="1800" dirty="0" smtClean="0">
                <a:latin typeface="Arial" panose="020B0604020202020204" pitchFamily="34" charset="0"/>
              </a:rPr>
              <a:t>Lenders usually require a lower rate of return than ordinary shareholders in exchange for some kind of security or collateral</a:t>
            </a:r>
          </a:p>
          <a:p>
            <a:pPr marL="285750" indent="-285750" eaLnBrk="1" hangingPunct="1">
              <a:spcBef>
                <a:spcPct val="0"/>
              </a:spcBef>
              <a:defRPr/>
            </a:pPr>
            <a:endParaRPr lang="en-US" altLang="en-US" sz="1800" dirty="0" smtClean="0">
              <a:latin typeface="Arial" panose="020B0604020202020204" pitchFamily="34" charset="0"/>
            </a:endParaRPr>
          </a:p>
          <a:p>
            <a:pPr marL="285750" indent="-285750" eaLnBrk="1" hangingPunct="1">
              <a:spcBef>
                <a:spcPct val="0"/>
              </a:spcBef>
              <a:defRPr/>
            </a:pPr>
            <a:r>
              <a:rPr lang="en-US" altLang="en-US" sz="1800" dirty="0" smtClean="0">
                <a:latin typeface="Arial" panose="020B0604020202020204" pitchFamily="34" charset="0"/>
              </a:rPr>
              <a:t>Debt interest can be offset against pre-tax profits before the calculation of the corporation tax bill, thus reducing the tax paid</a:t>
            </a:r>
          </a:p>
          <a:p>
            <a:pPr marL="285750" indent="-285750" eaLnBrk="1" hangingPunct="1">
              <a:spcBef>
                <a:spcPct val="0"/>
              </a:spcBef>
              <a:defRPr/>
            </a:pPr>
            <a:endParaRPr lang="en-US" altLang="en-US" sz="1800" dirty="0" smtClean="0">
              <a:latin typeface="Arial" panose="020B0604020202020204" pitchFamily="34" charset="0"/>
            </a:endParaRPr>
          </a:p>
          <a:p>
            <a:pPr marL="285750" indent="-285750" eaLnBrk="1" hangingPunct="1">
              <a:spcBef>
                <a:spcPct val="0"/>
              </a:spcBef>
              <a:defRPr/>
            </a:pPr>
            <a:r>
              <a:rPr lang="en-US" altLang="en-US" sz="1800" dirty="0" smtClean="0">
                <a:latin typeface="Arial" panose="020B0604020202020204" pitchFamily="34" charset="0"/>
              </a:rPr>
              <a:t>Issuing and transaction costs associated with raising and servicing debt are generally less than for ordinary shares.</a:t>
            </a:r>
          </a:p>
        </p:txBody>
      </p:sp>
    </p:spTree>
    <p:extLst>
      <p:ext uri="{BB962C8B-B14F-4D97-AF65-F5344CB8AC3E}">
        <p14:creationId xmlns:p14="http://schemas.microsoft.com/office/powerpoint/2010/main" val="1132296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Box 1026"/>
          <p:cNvSpPr txBox="1">
            <a:spLocks noChangeArrowheads="1"/>
          </p:cNvSpPr>
          <p:nvPr/>
        </p:nvSpPr>
        <p:spPr bwMode="auto">
          <a:xfrm>
            <a:off x="441325" y="1044575"/>
            <a:ext cx="38782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So theoretically all you need to do is</a:t>
            </a:r>
          </a:p>
        </p:txBody>
      </p:sp>
      <p:sp>
        <p:nvSpPr>
          <p:cNvPr id="16387" name="Rectangle 1028"/>
          <p:cNvSpPr>
            <a:spLocks noChangeArrowheads="1"/>
          </p:cNvSpPr>
          <p:nvPr/>
        </p:nvSpPr>
        <p:spPr bwMode="auto">
          <a:xfrm>
            <a:off x="3733800" y="1963738"/>
            <a:ext cx="3009900" cy="536575"/>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grpSp>
        <p:nvGrpSpPr>
          <p:cNvPr id="16388" name="Group 1054"/>
          <p:cNvGrpSpPr>
            <a:grpSpLocks/>
          </p:cNvGrpSpPr>
          <p:nvPr/>
        </p:nvGrpSpPr>
        <p:grpSpPr bwMode="auto">
          <a:xfrm>
            <a:off x="6711950" y="1893888"/>
            <a:ext cx="863600" cy="685800"/>
            <a:chOff x="3388" y="2860"/>
            <a:chExt cx="544" cy="432"/>
          </a:xfrm>
        </p:grpSpPr>
        <p:grpSp>
          <p:nvGrpSpPr>
            <p:cNvPr id="16393" name="Group 1055"/>
            <p:cNvGrpSpPr>
              <a:grpSpLocks/>
            </p:cNvGrpSpPr>
            <p:nvPr/>
          </p:nvGrpSpPr>
          <p:grpSpPr bwMode="auto">
            <a:xfrm>
              <a:off x="3388" y="2860"/>
              <a:ext cx="544" cy="432"/>
              <a:chOff x="3388" y="2860"/>
              <a:chExt cx="544" cy="432"/>
            </a:xfrm>
          </p:grpSpPr>
          <p:sp>
            <p:nvSpPr>
              <p:cNvPr id="16396" name="Line 1056"/>
              <p:cNvSpPr>
                <a:spLocks noChangeShapeType="1"/>
              </p:cNvSpPr>
              <p:nvPr/>
            </p:nvSpPr>
            <p:spPr bwMode="auto">
              <a:xfrm>
                <a:off x="3392" y="2864"/>
                <a:ext cx="0" cy="42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6397" name="Line 1057"/>
              <p:cNvSpPr>
                <a:spLocks noChangeShapeType="1"/>
              </p:cNvSpPr>
              <p:nvPr/>
            </p:nvSpPr>
            <p:spPr bwMode="auto">
              <a:xfrm>
                <a:off x="3388" y="2860"/>
                <a:ext cx="544" cy="22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6398" name="Line 1058"/>
              <p:cNvSpPr>
                <a:spLocks noChangeShapeType="1"/>
              </p:cNvSpPr>
              <p:nvPr/>
            </p:nvSpPr>
            <p:spPr bwMode="auto">
              <a:xfrm flipV="1">
                <a:off x="3392" y="3080"/>
                <a:ext cx="532" cy="2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sp>
          <p:nvSpPr>
            <p:cNvPr id="16394" name="Rectangle 1059"/>
            <p:cNvSpPr>
              <a:spLocks noChangeArrowheads="1"/>
            </p:cNvSpPr>
            <p:nvPr/>
          </p:nvSpPr>
          <p:spPr bwMode="auto">
            <a:xfrm>
              <a:off x="3392" y="2960"/>
              <a:ext cx="232" cy="234"/>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sp>
          <p:nvSpPr>
            <p:cNvPr id="16395" name="Freeform 1060"/>
            <p:cNvSpPr>
              <a:spLocks/>
            </p:cNvSpPr>
            <p:nvPr/>
          </p:nvSpPr>
          <p:spPr bwMode="auto">
            <a:xfrm>
              <a:off x="3396" y="2866"/>
              <a:ext cx="519" cy="421"/>
            </a:xfrm>
            <a:custGeom>
              <a:avLst/>
              <a:gdLst>
                <a:gd name="T0" fmla="*/ 12 w 519"/>
                <a:gd name="T1" fmla="*/ 14 h 421"/>
                <a:gd name="T2" fmla="*/ 518 w 519"/>
                <a:gd name="T3" fmla="*/ 214 h 421"/>
                <a:gd name="T4" fmla="*/ 0 w 519"/>
                <a:gd name="T5" fmla="*/ 420 h 421"/>
                <a:gd name="T6" fmla="*/ 0 w 519"/>
                <a:gd name="T7" fmla="*/ 0 h 421"/>
                <a:gd name="T8" fmla="*/ 494 w 519"/>
                <a:gd name="T9" fmla="*/ 204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421">
                  <a:moveTo>
                    <a:pt x="12" y="14"/>
                  </a:moveTo>
                  <a:lnTo>
                    <a:pt x="518" y="214"/>
                  </a:lnTo>
                  <a:lnTo>
                    <a:pt x="0" y="420"/>
                  </a:lnTo>
                  <a:lnTo>
                    <a:pt x="0" y="0"/>
                  </a:lnTo>
                  <a:lnTo>
                    <a:pt x="494" y="204"/>
                  </a:lnTo>
                </a:path>
              </a:pathLst>
            </a:custGeom>
            <a:solidFill>
              <a:srgbClr val="E9A7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a:p>
          </p:txBody>
        </p:sp>
      </p:grpSp>
      <p:sp>
        <p:nvSpPr>
          <p:cNvPr id="16389" name="Rectangle 1061"/>
          <p:cNvSpPr>
            <a:spLocks noChangeArrowheads="1"/>
          </p:cNvSpPr>
          <p:nvPr/>
        </p:nvSpPr>
        <p:spPr bwMode="auto">
          <a:xfrm>
            <a:off x="6383338" y="2089150"/>
            <a:ext cx="657225" cy="366713"/>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High</a:t>
            </a:r>
          </a:p>
        </p:txBody>
      </p:sp>
      <p:sp>
        <p:nvSpPr>
          <p:cNvPr id="16390" name="Rectangle 1062"/>
          <p:cNvSpPr>
            <a:spLocks noChangeArrowheads="1"/>
          </p:cNvSpPr>
          <p:nvPr/>
        </p:nvSpPr>
        <p:spPr bwMode="auto">
          <a:xfrm>
            <a:off x="4111625" y="2089150"/>
            <a:ext cx="606425" cy="366713"/>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Low</a:t>
            </a:r>
          </a:p>
        </p:txBody>
      </p:sp>
      <p:sp>
        <p:nvSpPr>
          <p:cNvPr id="16391" name="Text Box 1067"/>
          <p:cNvSpPr txBox="1">
            <a:spLocks noChangeArrowheads="1"/>
          </p:cNvSpPr>
          <p:nvPr/>
        </p:nvSpPr>
        <p:spPr bwMode="auto">
          <a:xfrm>
            <a:off x="611188" y="4941888"/>
            <a:ext cx="2941637"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i="1">
                <a:latin typeface="Arial" panose="020B0604020202020204" pitchFamily="34" charset="0"/>
                <a:cs typeface="Arial" panose="020B0604020202020204" pitchFamily="34" charset="0"/>
              </a:rPr>
              <a:t>Increase</a:t>
            </a:r>
            <a:r>
              <a:rPr lang="en-GB" altLang="en-US" sz="1800">
                <a:latin typeface="Arial" panose="020B0604020202020204" pitchFamily="34" charset="0"/>
                <a:cs typeface="Arial" panose="020B0604020202020204" pitchFamily="34" charset="0"/>
              </a:rPr>
              <a:t> the gearing level.</a:t>
            </a:r>
          </a:p>
          <a:p>
            <a:pPr eaLnBrk="1" hangingPunct="1">
              <a:spcBef>
                <a:spcPct val="0"/>
              </a:spcBef>
              <a:buFontTx/>
              <a:buNone/>
            </a:pPr>
            <a:endParaRPr lang="en-GB" altLang="en-US" sz="1800">
              <a:latin typeface="Arial" panose="020B0604020202020204" pitchFamily="34" charset="0"/>
              <a:cs typeface="Arial" panose="020B0604020202020204" pitchFamily="34" charset="0"/>
            </a:endParaRPr>
          </a:p>
          <a:p>
            <a:pPr eaLnBrk="1" hangingPunct="1">
              <a:spcBef>
                <a:spcPct val="0"/>
              </a:spcBef>
              <a:buFontTx/>
              <a:buNone/>
            </a:pPr>
            <a:r>
              <a:rPr lang="en-GB" altLang="en-US" sz="1800">
                <a:latin typeface="Arial" panose="020B0604020202020204" pitchFamily="34" charset="0"/>
                <a:cs typeface="Arial" panose="020B0604020202020204" pitchFamily="34" charset="0"/>
              </a:rPr>
              <a:t>And, when you do that…</a:t>
            </a:r>
          </a:p>
        </p:txBody>
      </p:sp>
      <p:sp>
        <p:nvSpPr>
          <p:cNvPr id="16392" name="Rectangle 1072"/>
          <p:cNvSpPr>
            <a:spLocks noChangeArrowheads="1"/>
          </p:cNvSpPr>
          <p:nvPr/>
        </p:nvSpPr>
        <p:spPr bwMode="auto">
          <a:xfrm>
            <a:off x="152400" y="2001838"/>
            <a:ext cx="163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000000"/>
                </a:solidFill>
                <a:latin typeface="Arial" panose="020B0604020202020204" pitchFamily="34" charset="0"/>
                <a:cs typeface="Arial" panose="020B0604020202020204" pitchFamily="34" charset="0"/>
              </a:rPr>
              <a:t>Gearing level</a:t>
            </a:r>
          </a:p>
        </p:txBody>
      </p:sp>
    </p:spTree>
    <p:extLst>
      <p:ext uri="{BB962C8B-B14F-4D97-AF65-F5344CB8AC3E}">
        <p14:creationId xmlns:p14="http://schemas.microsoft.com/office/powerpoint/2010/main" val="499499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41325" y="1052513"/>
            <a:ext cx="6019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The overall cost of financing the company should reduce </a:t>
            </a:r>
          </a:p>
        </p:txBody>
      </p:sp>
      <p:sp>
        <p:nvSpPr>
          <p:cNvPr id="17411" name="Rectangle 4"/>
          <p:cNvSpPr>
            <a:spLocks noChangeArrowheads="1"/>
          </p:cNvSpPr>
          <p:nvPr/>
        </p:nvSpPr>
        <p:spPr bwMode="auto">
          <a:xfrm>
            <a:off x="3733800" y="1971675"/>
            <a:ext cx="3009900" cy="536575"/>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sp>
        <p:nvSpPr>
          <p:cNvPr id="17412" name="Rectangle 5"/>
          <p:cNvSpPr>
            <a:spLocks noChangeArrowheads="1"/>
          </p:cNvSpPr>
          <p:nvPr/>
        </p:nvSpPr>
        <p:spPr bwMode="auto">
          <a:xfrm>
            <a:off x="4495800" y="2847975"/>
            <a:ext cx="3009900" cy="536575"/>
          </a:xfrm>
          <a:prstGeom prst="rect">
            <a:avLst/>
          </a:prstGeom>
          <a:solidFill>
            <a:srgbClr val="DF803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grpSp>
        <p:nvGrpSpPr>
          <p:cNvPr id="17413" name="Group 6"/>
          <p:cNvGrpSpPr>
            <a:grpSpLocks/>
          </p:cNvGrpSpPr>
          <p:nvPr/>
        </p:nvGrpSpPr>
        <p:grpSpPr bwMode="auto">
          <a:xfrm>
            <a:off x="3648075" y="2781300"/>
            <a:ext cx="863600" cy="685800"/>
            <a:chOff x="1458" y="3414"/>
            <a:chExt cx="544" cy="432"/>
          </a:xfrm>
        </p:grpSpPr>
        <p:grpSp>
          <p:nvGrpSpPr>
            <p:cNvPr id="17428" name="Group 7"/>
            <p:cNvGrpSpPr>
              <a:grpSpLocks/>
            </p:cNvGrpSpPr>
            <p:nvPr/>
          </p:nvGrpSpPr>
          <p:grpSpPr bwMode="auto">
            <a:xfrm>
              <a:off x="1458" y="3414"/>
              <a:ext cx="544" cy="432"/>
              <a:chOff x="1458" y="3414"/>
              <a:chExt cx="544" cy="432"/>
            </a:xfrm>
          </p:grpSpPr>
          <p:sp>
            <p:nvSpPr>
              <p:cNvPr id="17431" name="Line 8"/>
              <p:cNvSpPr>
                <a:spLocks noChangeShapeType="1"/>
              </p:cNvSpPr>
              <p:nvPr/>
            </p:nvSpPr>
            <p:spPr bwMode="auto">
              <a:xfrm flipV="1">
                <a:off x="1998" y="3414"/>
                <a:ext cx="0" cy="42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7432" name="Line 9"/>
              <p:cNvSpPr>
                <a:spLocks noChangeShapeType="1"/>
              </p:cNvSpPr>
              <p:nvPr/>
            </p:nvSpPr>
            <p:spPr bwMode="auto">
              <a:xfrm flipH="1" flipV="1">
                <a:off x="1458" y="3626"/>
                <a:ext cx="544" cy="22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7433" name="Line 10"/>
              <p:cNvSpPr>
                <a:spLocks noChangeShapeType="1"/>
              </p:cNvSpPr>
              <p:nvPr/>
            </p:nvSpPr>
            <p:spPr bwMode="auto">
              <a:xfrm flipH="1">
                <a:off x="1466" y="3414"/>
                <a:ext cx="532" cy="2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sp>
          <p:nvSpPr>
            <p:cNvPr id="17429" name="Rectangle 11"/>
            <p:cNvSpPr>
              <a:spLocks noChangeArrowheads="1"/>
            </p:cNvSpPr>
            <p:nvPr/>
          </p:nvSpPr>
          <p:spPr bwMode="auto">
            <a:xfrm>
              <a:off x="1766" y="3512"/>
              <a:ext cx="232" cy="234"/>
            </a:xfrm>
            <a:prstGeom prst="rect">
              <a:avLst/>
            </a:prstGeom>
            <a:solidFill>
              <a:srgbClr val="DF803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sp>
          <p:nvSpPr>
            <p:cNvPr id="17430" name="Freeform 12"/>
            <p:cNvSpPr>
              <a:spLocks/>
            </p:cNvSpPr>
            <p:nvPr/>
          </p:nvSpPr>
          <p:spPr bwMode="auto">
            <a:xfrm>
              <a:off x="1476" y="3420"/>
              <a:ext cx="519" cy="421"/>
            </a:xfrm>
            <a:custGeom>
              <a:avLst/>
              <a:gdLst>
                <a:gd name="T0" fmla="*/ 506 w 519"/>
                <a:gd name="T1" fmla="*/ 406 h 421"/>
                <a:gd name="T2" fmla="*/ 0 w 519"/>
                <a:gd name="T3" fmla="*/ 206 h 421"/>
                <a:gd name="T4" fmla="*/ 518 w 519"/>
                <a:gd name="T5" fmla="*/ 0 h 421"/>
                <a:gd name="T6" fmla="*/ 518 w 519"/>
                <a:gd name="T7" fmla="*/ 420 h 421"/>
                <a:gd name="T8" fmla="*/ 24 w 519"/>
                <a:gd name="T9" fmla="*/ 216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421">
                  <a:moveTo>
                    <a:pt x="506" y="406"/>
                  </a:moveTo>
                  <a:lnTo>
                    <a:pt x="0" y="206"/>
                  </a:lnTo>
                  <a:lnTo>
                    <a:pt x="518" y="0"/>
                  </a:lnTo>
                  <a:lnTo>
                    <a:pt x="518" y="420"/>
                  </a:lnTo>
                  <a:lnTo>
                    <a:pt x="24" y="216"/>
                  </a:lnTo>
                </a:path>
              </a:pathLst>
            </a:custGeom>
            <a:solidFill>
              <a:srgbClr val="DF803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a:p>
          </p:txBody>
        </p:sp>
      </p:grpSp>
      <p:sp>
        <p:nvSpPr>
          <p:cNvPr id="17414" name="Rectangle 13"/>
          <p:cNvSpPr>
            <a:spLocks noChangeArrowheads="1"/>
          </p:cNvSpPr>
          <p:nvPr/>
        </p:nvSpPr>
        <p:spPr bwMode="auto">
          <a:xfrm>
            <a:off x="4111625" y="2959100"/>
            <a:ext cx="657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High</a:t>
            </a:r>
          </a:p>
        </p:txBody>
      </p:sp>
      <p:sp>
        <p:nvSpPr>
          <p:cNvPr id="17415" name="Rectangle 14"/>
          <p:cNvSpPr>
            <a:spLocks noChangeArrowheads="1"/>
          </p:cNvSpPr>
          <p:nvPr/>
        </p:nvSpPr>
        <p:spPr bwMode="auto">
          <a:xfrm>
            <a:off x="6554788" y="2959100"/>
            <a:ext cx="606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Low</a:t>
            </a:r>
          </a:p>
        </p:txBody>
      </p:sp>
      <p:grpSp>
        <p:nvGrpSpPr>
          <p:cNvPr id="17416" name="Group 30"/>
          <p:cNvGrpSpPr>
            <a:grpSpLocks/>
          </p:cNvGrpSpPr>
          <p:nvPr/>
        </p:nvGrpSpPr>
        <p:grpSpPr bwMode="auto">
          <a:xfrm>
            <a:off x="6711950" y="1901825"/>
            <a:ext cx="863600" cy="685800"/>
            <a:chOff x="3388" y="2860"/>
            <a:chExt cx="544" cy="432"/>
          </a:xfrm>
        </p:grpSpPr>
        <p:grpSp>
          <p:nvGrpSpPr>
            <p:cNvPr id="17422" name="Group 31"/>
            <p:cNvGrpSpPr>
              <a:grpSpLocks/>
            </p:cNvGrpSpPr>
            <p:nvPr/>
          </p:nvGrpSpPr>
          <p:grpSpPr bwMode="auto">
            <a:xfrm>
              <a:off x="3388" y="2860"/>
              <a:ext cx="544" cy="432"/>
              <a:chOff x="3388" y="2860"/>
              <a:chExt cx="544" cy="432"/>
            </a:xfrm>
          </p:grpSpPr>
          <p:sp>
            <p:nvSpPr>
              <p:cNvPr id="17425" name="Line 32"/>
              <p:cNvSpPr>
                <a:spLocks noChangeShapeType="1"/>
              </p:cNvSpPr>
              <p:nvPr/>
            </p:nvSpPr>
            <p:spPr bwMode="auto">
              <a:xfrm>
                <a:off x="3392" y="2864"/>
                <a:ext cx="0" cy="42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7426" name="Line 33"/>
              <p:cNvSpPr>
                <a:spLocks noChangeShapeType="1"/>
              </p:cNvSpPr>
              <p:nvPr/>
            </p:nvSpPr>
            <p:spPr bwMode="auto">
              <a:xfrm>
                <a:off x="3388" y="2860"/>
                <a:ext cx="544" cy="22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7427" name="Line 34"/>
              <p:cNvSpPr>
                <a:spLocks noChangeShapeType="1"/>
              </p:cNvSpPr>
              <p:nvPr/>
            </p:nvSpPr>
            <p:spPr bwMode="auto">
              <a:xfrm flipV="1">
                <a:off x="3392" y="3080"/>
                <a:ext cx="532" cy="2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sp>
          <p:nvSpPr>
            <p:cNvPr id="17423" name="Rectangle 35"/>
            <p:cNvSpPr>
              <a:spLocks noChangeArrowheads="1"/>
            </p:cNvSpPr>
            <p:nvPr/>
          </p:nvSpPr>
          <p:spPr bwMode="auto">
            <a:xfrm>
              <a:off x="3392" y="2960"/>
              <a:ext cx="232" cy="234"/>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sp>
          <p:nvSpPr>
            <p:cNvPr id="17424" name="Freeform 36"/>
            <p:cNvSpPr>
              <a:spLocks/>
            </p:cNvSpPr>
            <p:nvPr/>
          </p:nvSpPr>
          <p:spPr bwMode="auto">
            <a:xfrm>
              <a:off x="3396" y="2866"/>
              <a:ext cx="519" cy="421"/>
            </a:xfrm>
            <a:custGeom>
              <a:avLst/>
              <a:gdLst>
                <a:gd name="T0" fmla="*/ 12 w 519"/>
                <a:gd name="T1" fmla="*/ 14 h 421"/>
                <a:gd name="T2" fmla="*/ 518 w 519"/>
                <a:gd name="T3" fmla="*/ 214 h 421"/>
                <a:gd name="T4" fmla="*/ 0 w 519"/>
                <a:gd name="T5" fmla="*/ 420 h 421"/>
                <a:gd name="T6" fmla="*/ 0 w 519"/>
                <a:gd name="T7" fmla="*/ 0 h 421"/>
                <a:gd name="T8" fmla="*/ 494 w 519"/>
                <a:gd name="T9" fmla="*/ 204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421">
                  <a:moveTo>
                    <a:pt x="12" y="14"/>
                  </a:moveTo>
                  <a:lnTo>
                    <a:pt x="518" y="214"/>
                  </a:lnTo>
                  <a:lnTo>
                    <a:pt x="0" y="420"/>
                  </a:lnTo>
                  <a:lnTo>
                    <a:pt x="0" y="0"/>
                  </a:lnTo>
                  <a:lnTo>
                    <a:pt x="494" y="204"/>
                  </a:lnTo>
                </a:path>
              </a:pathLst>
            </a:custGeom>
            <a:solidFill>
              <a:srgbClr val="E9A7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a:p>
          </p:txBody>
        </p:sp>
      </p:grpSp>
      <p:sp>
        <p:nvSpPr>
          <p:cNvPr id="17417" name="Rectangle 38"/>
          <p:cNvSpPr>
            <a:spLocks noChangeArrowheads="1"/>
          </p:cNvSpPr>
          <p:nvPr/>
        </p:nvSpPr>
        <p:spPr bwMode="auto">
          <a:xfrm>
            <a:off x="4111625" y="2097088"/>
            <a:ext cx="606425" cy="366712"/>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Low</a:t>
            </a:r>
          </a:p>
        </p:txBody>
      </p:sp>
      <p:sp>
        <p:nvSpPr>
          <p:cNvPr id="17418" name="Text Box 44"/>
          <p:cNvSpPr txBox="1">
            <a:spLocks noChangeArrowheads="1"/>
          </p:cNvSpPr>
          <p:nvPr/>
        </p:nvSpPr>
        <p:spPr bwMode="auto">
          <a:xfrm>
            <a:off x="593725" y="4862513"/>
            <a:ext cx="551529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rial" panose="020B0604020202020204" pitchFamily="34" charset="0"/>
                <a:cs typeface="Arial" panose="020B0604020202020204" pitchFamily="34" charset="0"/>
              </a:rPr>
              <a:t>But, can this be done without risk?</a:t>
            </a:r>
          </a:p>
          <a:p>
            <a:pPr eaLnBrk="1" hangingPunct="1">
              <a:spcBef>
                <a:spcPct val="0"/>
              </a:spcBef>
              <a:buFontTx/>
              <a:buNone/>
            </a:pPr>
            <a:endParaRPr lang="en-GB" altLang="en-US" sz="1800" dirty="0">
              <a:latin typeface="Arial" panose="020B0604020202020204" pitchFamily="34" charset="0"/>
              <a:cs typeface="Arial" panose="020B0604020202020204" pitchFamily="34" charset="0"/>
            </a:endParaRPr>
          </a:p>
          <a:p>
            <a:pPr eaLnBrk="1" hangingPunct="1">
              <a:spcBef>
                <a:spcPct val="0"/>
              </a:spcBef>
              <a:buFontTx/>
              <a:buNone/>
            </a:pPr>
            <a:r>
              <a:rPr lang="en-GB" altLang="en-US" sz="1800" dirty="0">
                <a:latin typeface="Arial" panose="020B0604020202020204" pitchFamily="34" charset="0"/>
                <a:cs typeface="Arial" panose="020B0604020202020204" pitchFamily="34" charset="0"/>
              </a:rPr>
              <a:t>Risk of Financial Distress</a:t>
            </a:r>
            <a:r>
              <a:rPr lang="en-GB" altLang="en-US" sz="1800" dirty="0" smtClean="0">
                <a:latin typeface="Arial" panose="020B0604020202020204" pitchFamily="34" charset="0"/>
                <a:cs typeface="Arial" panose="020B0604020202020204" pitchFamily="34" charset="0"/>
              </a:rPr>
              <a:t>?</a:t>
            </a:r>
          </a:p>
          <a:p>
            <a:pPr eaLnBrk="1" hangingPunct="1">
              <a:spcBef>
                <a:spcPct val="0"/>
              </a:spcBef>
              <a:buFontTx/>
              <a:buNone/>
            </a:pPr>
            <a:endParaRPr lang="en-GB" altLang="en-US" sz="1800" dirty="0">
              <a:latin typeface="Arial" panose="020B0604020202020204" pitchFamily="34" charset="0"/>
              <a:cs typeface="Arial" panose="020B0604020202020204" pitchFamily="34" charset="0"/>
            </a:endParaRPr>
          </a:p>
          <a:p>
            <a:pPr eaLnBrk="1" hangingPunct="1">
              <a:spcBef>
                <a:spcPct val="0"/>
              </a:spcBef>
              <a:buFontTx/>
              <a:buNone/>
            </a:pPr>
            <a:r>
              <a:rPr lang="en-GB" altLang="en-US" sz="1800" dirty="0" smtClean="0">
                <a:latin typeface="Arial" panose="020B0604020202020204" pitchFamily="34" charset="0"/>
                <a:cs typeface="Arial" panose="020B0604020202020204" pitchFamily="34" charset="0"/>
              </a:rPr>
              <a:t>Lets zoom in on the risk aspect (East Well Example)</a:t>
            </a:r>
            <a:endParaRPr lang="en-GB" altLang="en-US" sz="1800" dirty="0">
              <a:latin typeface="Arial" panose="020B0604020202020204" pitchFamily="34" charset="0"/>
              <a:cs typeface="Arial" panose="020B0604020202020204" pitchFamily="34" charset="0"/>
            </a:endParaRPr>
          </a:p>
        </p:txBody>
      </p:sp>
      <p:sp>
        <p:nvSpPr>
          <p:cNvPr id="17419" name="Rectangle 47"/>
          <p:cNvSpPr>
            <a:spLocks noChangeArrowheads="1"/>
          </p:cNvSpPr>
          <p:nvPr/>
        </p:nvSpPr>
        <p:spPr bwMode="auto">
          <a:xfrm>
            <a:off x="152400" y="20097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000000"/>
                </a:solidFill>
                <a:latin typeface="Arial" panose="020B0604020202020204" pitchFamily="34" charset="0"/>
                <a:cs typeface="Arial" panose="020B0604020202020204" pitchFamily="34" charset="0"/>
              </a:rPr>
              <a:t>Gearing level</a:t>
            </a:r>
          </a:p>
        </p:txBody>
      </p:sp>
      <p:sp>
        <p:nvSpPr>
          <p:cNvPr id="17420" name="Text Box 48"/>
          <p:cNvSpPr txBox="1">
            <a:spLocks noChangeArrowheads="1"/>
          </p:cNvSpPr>
          <p:nvPr/>
        </p:nvSpPr>
        <p:spPr bwMode="auto">
          <a:xfrm>
            <a:off x="152400" y="2695575"/>
            <a:ext cx="2835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latin typeface="Arial" panose="020B0604020202020204" pitchFamily="34" charset="0"/>
                <a:cs typeface="Arial" panose="020B0604020202020204" pitchFamily="34" charset="0"/>
              </a:rPr>
              <a:t>Overall Cost of Finance</a:t>
            </a:r>
            <a:r>
              <a:rPr lang="en-GB" altLang="en-US" sz="1800">
                <a:latin typeface="Arial" panose="020B0604020202020204" pitchFamily="34" charset="0"/>
                <a:cs typeface="Arial" panose="020B0604020202020204" pitchFamily="34" charset="0"/>
              </a:rPr>
              <a:t> (If the returns to equity are constant or do not rise much with gearing)</a:t>
            </a:r>
          </a:p>
        </p:txBody>
      </p:sp>
      <p:sp>
        <p:nvSpPr>
          <p:cNvPr id="17421" name="Rectangle 1061"/>
          <p:cNvSpPr>
            <a:spLocks noChangeArrowheads="1"/>
          </p:cNvSpPr>
          <p:nvPr/>
        </p:nvSpPr>
        <p:spPr bwMode="auto">
          <a:xfrm>
            <a:off x="6383338" y="2089150"/>
            <a:ext cx="657225" cy="366713"/>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High</a:t>
            </a:r>
          </a:p>
        </p:txBody>
      </p:sp>
    </p:spTree>
    <p:extLst>
      <p:ext uri="{BB962C8B-B14F-4D97-AF65-F5344CB8AC3E}">
        <p14:creationId xmlns:p14="http://schemas.microsoft.com/office/powerpoint/2010/main" val="1029738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 Box 2050"/>
          <p:cNvSpPr txBox="1">
            <a:spLocks noChangeArrowheads="1"/>
          </p:cNvSpPr>
          <p:nvPr/>
        </p:nvSpPr>
        <p:spPr bwMode="auto">
          <a:xfrm>
            <a:off x="434975" y="1052513"/>
            <a:ext cx="65452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Thus at low levels of debt the risks of financial distress are low</a:t>
            </a:r>
          </a:p>
        </p:txBody>
      </p:sp>
      <p:sp>
        <p:nvSpPr>
          <p:cNvPr id="18435" name="Rectangle 2051"/>
          <p:cNvSpPr>
            <a:spLocks noChangeArrowheads="1"/>
          </p:cNvSpPr>
          <p:nvPr/>
        </p:nvSpPr>
        <p:spPr bwMode="auto">
          <a:xfrm>
            <a:off x="3836988" y="3719513"/>
            <a:ext cx="3009900" cy="536575"/>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sp>
        <p:nvSpPr>
          <p:cNvPr id="18436" name="Rectangle 2052"/>
          <p:cNvSpPr>
            <a:spLocks noChangeArrowheads="1"/>
          </p:cNvSpPr>
          <p:nvPr/>
        </p:nvSpPr>
        <p:spPr bwMode="auto">
          <a:xfrm>
            <a:off x="3727450" y="1971675"/>
            <a:ext cx="3009900" cy="536575"/>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sp>
        <p:nvSpPr>
          <p:cNvPr id="18437" name="Rectangle 2053"/>
          <p:cNvSpPr>
            <a:spLocks noChangeArrowheads="1"/>
          </p:cNvSpPr>
          <p:nvPr/>
        </p:nvSpPr>
        <p:spPr bwMode="auto">
          <a:xfrm>
            <a:off x="4489450" y="2847975"/>
            <a:ext cx="3009900" cy="536575"/>
          </a:xfrm>
          <a:prstGeom prst="rect">
            <a:avLst/>
          </a:prstGeom>
          <a:solidFill>
            <a:srgbClr val="DF803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grpSp>
        <p:nvGrpSpPr>
          <p:cNvPr id="18438" name="Group 2054"/>
          <p:cNvGrpSpPr>
            <a:grpSpLocks/>
          </p:cNvGrpSpPr>
          <p:nvPr/>
        </p:nvGrpSpPr>
        <p:grpSpPr bwMode="auto">
          <a:xfrm>
            <a:off x="3641725" y="2781300"/>
            <a:ext cx="863600" cy="685800"/>
            <a:chOff x="1458" y="3414"/>
            <a:chExt cx="544" cy="432"/>
          </a:xfrm>
        </p:grpSpPr>
        <p:grpSp>
          <p:nvGrpSpPr>
            <p:cNvPr id="18463" name="Group 2055"/>
            <p:cNvGrpSpPr>
              <a:grpSpLocks/>
            </p:cNvGrpSpPr>
            <p:nvPr/>
          </p:nvGrpSpPr>
          <p:grpSpPr bwMode="auto">
            <a:xfrm>
              <a:off x="1458" y="3414"/>
              <a:ext cx="544" cy="432"/>
              <a:chOff x="1458" y="3414"/>
              <a:chExt cx="544" cy="432"/>
            </a:xfrm>
          </p:grpSpPr>
          <p:sp>
            <p:nvSpPr>
              <p:cNvPr id="18466" name="Line 2056"/>
              <p:cNvSpPr>
                <a:spLocks noChangeShapeType="1"/>
              </p:cNvSpPr>
              <p:nvPr/>
            </p:nvSpPr>
            <p:spPr bwMode="auto">
              <a:xfrm flipV="1">
                <a:off x="1998" y="3414"/>
                <a:ext cx="0" cy="42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8467" name="Line 2057"/>
              <p:cNvSpPr>
                <a:spLocks noChangeShapeType="1"/>
              </p:cNvSpPr>
              <p:nvPr/>
            </p:nvSpPr>
            <p:spPr bwMode="auto">
              <a:xfrm flipH="1" flipV="1">
                <a:off x="1458" y="3626"/>
                <a:ext cx="544" cy="22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8468" name="Line 2058"/>
              <p:cNvSpPr>
                <a:spLocks noChangeShapeType="1"/>
              </p:cNvSpPr>
              <p:nvPr/>
            </p:nvSpPr>
            <p:spPr bwMode="auto">
              <a:xfrm flipH="1">
                <a:off x="1466" y="3414"/>
                <a:ext cx="532" cy="2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sp>
          <p:nvSpPr>
            <p:cNvPr id="18464" name="Rectangle 2059"/>
            <p:cNvSpPr>
              <a:spLocks noChangeArrowheads="1"/>
            </p:cNvSpPr>
            <p:nvPr/>
          </p:nvSpPr>
          <p:spPr bwMode="auto">
            <a:xfrm>
              <a:off x="1766" y="3512"/>
              <a:ext cx="232" cy="234"/>
            </a:xfrm>
            <a:prstGeom prst="rect">
              <a:avLst/>
            </a:prstGeom>
            <a:solidFill>
              <a:srgbClr val="DF803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sp>
          <p:nvSpPr>
            <p:cNvPr id="18465" name="Freeform 2060"/>
            <p:cNvSpPr>
              <a:spLocks/>
            </p:cNvSpPr>
            <p:nvPr/>
          </p:nvSpPr>
          <p:spPr bwMode="auto">
            <a:xfrm>
              <a:off x="1476" y="3420"/>
              <a:ext cx="519" cy="421"/>
            </a:xfrm>
            <a:custGeom>
              <a:avLst/>
              <a:gdLst>
                <a:gd name="T0" fmla="*/ 506 w 519"/>
                <a:gd name="T1" fmla="*/ 406 h 421"/>
                <a:gd name="T2" fmla="*/ 0 w 519"/>
                <a:gd name="T3" fmla="*/ 206 h 421"/>
                <a:gd name="T4" fmla="*/ 518 w 519"/>
                <a:gd name="T5" fmla="*/ 0 h 421"/>
                <a:gd name="T6" fmla="*/ 518 w 519"/>
                <a:gd name="T7" fmla="*/ 420 h 421"/>
                <a:gd name="T8" fmla="*/ 24 w 519"/>
                <a:gd name="T9" fmla="*/ 216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421">
                  <a:moveTo>
                    <a:pt x="506" y="406"/>
                  </a:moveTo>
                  <a:lnTo>
                    <a:pt x="0" y="206"/>
                  </a:lnTo>
                  <a:lnTo>
                    <a:pt x="518" y="0"/>
                  </a:lnTo>
                  <a:lnTo>
                    <a:pt x="518" y="420"/>
                  </a:lnTo>
                  <a:lnTo>
                    <a:pt x="24" y="216"/>
                  </a:lnTo>
                </a:path>
              </a:pathLst>
            </a:custGeom>
            <a:solidFill>
              <a:srgbClr val="DF803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a:p>
          </p:txBody>
        </p:sp>
      </p:grpSp>
      <p:sp>
        <p:nvSpPr>
          <p:cNvPr id="18439" name="Rectangle 2061"/>
          <p:cNvSpPr>
            <a:spLocks noChangeArrowheads="1"/>
          </p:cNvSpPr>
          <p:nvPr/>
        </p:nvSpPr>
        <p:spPr bwMode="auto">
          <a:xfrm>
            <a:off x="4105275" y="2959100"/>
            <a:ext cx="657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High</a:t>
            </a:r>
          </a:p>
        </p:txBody>
      </p:sp>
      <p:sp>
        <p:nvSpPr>
          <p:cNvPr id="18440" name="Rectangle 2062"/>
          <p:cNvSpPr>
            <a:spLocks noChangeArrowheads="1"/>
          </p:cNvSpPr>
          <p:nvPr/>
        </p:nvSpPr>
        <p:spPr bwMode="auto">
          <a:xfrm>
            <a:off x="6548438" y="2959100"/>
            <a:ext cx="606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Low</a:t>
            </a:r>
          </a:p>
        </p:txBody>
      </p:sp>
      <p:grpSp>
        <p:nvGrpSpPr>
          <p:cNvPr id="18441" name="Group 2071"/>
          <p:cNvGrpSpPr>
            <a:grpSpLocks/>
          </p:cNvGrpSpPr>
          <p:nvPr/>
        </p:nvGrpSpPr>
        <p:grpSpPr bwMode="auto">
          <a:xfrm>
            <a:off x="6781800" y="3649663"/>
            <a:ext cx="863600" cy="685800"/>
            <a:chOff x="3436" y="3961"/>
            <a:chExt cx="544" cy="432"/>
          </a:xfrm>
        </p:grpSpPr>
        <p:grpSp>
          <p:nvGrpSpPr>
            <p:cNvPr id="18457" name="Group 2072"/>
            <p:cNvGrpSpPr>
              <a:grpSpLocks/>
            </p:cNvGrpSpPr>
            <p:nvPr/>
          </p:nvGrpSpPr>
          <p:grpSpPr bwMode="auto">
            <a:xfrm>
              <a:off x="3436" y="3961"/>
              <a:ext cx="544" cy="432"/>
              <a:chOff x="3436" y="3961"/>
              <a:chExt cx="544" cy="432"/>
            </a:xfrm>
          </p:grpSpPr>
          <p:sp>
            <p:nvSpPr>
              <p:cNvPr id="18460" name="Line 2073"/>
              <p:cNvSpPr>
                <a:spLocks noChangeShapeType="1"/>
              </p:cNvSpPr>
              <p:nvPr/>
            </p:nvSpPr>
            <p:spPr bwMode="auto">
              <a:xfrm>
                <a:off x="3440" y="3965"/>
                <a:ext cx="0" cy="42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8461" name="Line 2074"/>
              <p:cNvSpPr>
                <a:spLocks noChangeShapeType="1"/>
              </p:cNvSpPr>
              <p:nvPr/>
            </p:nvSpPr>
            <p:spPr bwMode="auto">
              <a:xfrm>
                <a:off x="3436" y="3961"/>
                <a:ext cx="544" cy="22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8462" name="Line 2075"/>
              <p:cNvSpPr>
                <a:spLocks noChangeShapeType="1"/>
              </p:cNvSpPr>
              <p:nvPr/>
            </p:nvSpPr>
            <p:spPr bwMode="auto">
              <a:xfrm flipV="1">
                <a:off x="3440" y="4181"/>
                <a:ext cx="532" cy="2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sp>
          <p:nvSpPr>
            <p:cNvPr id="18458" name="Rectangle 2076"/>
            <p:cNvSpPr>
              <a:spLocks noChangeArrowheads="1"/>
            </p:cNvSpPr>
            <p:nvPr/>
          </p:nvSpPr>
          <p:spPr bwMode="auto">
            <a:xfrm>
              <a:off x="3440" y="4061"/>
              <a:ext cx="232" cy="234"/>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sp>
          <p:nvSpPr>
            <p:cNvPr id="18459" name="Freeform 2077"/>
            <p:cNvSpPr>
              <a:spLocks/>
            </p:cNvSpPr>
            <p:nvPr/>
          </p:nvSpPr>
          <p:spPr bwMode="auto">
            <a:xfrm>
              <a:off x="3444" y="3967"/>
              <a:ext cx="519" cy="421"/>
            </a:xfrm>
            <a:custGeom>
              <a:avLst/>
              <a:gdLst>
                <a:gd name="T0" fmla="*/ 12 w 519"/>
                <a:gd name="T1" fmla="*/ 14 h 421"/>
                <a:gd name="T2" fmla="*/ 518 w 519"/>
                <a:gd name="T3" fmla="*/ 214 h 421"/>
                <a:gd name="T4" fmla="*/ 0 w 519"/>
                <a:gd name="T5" fmla="*/ 420 h 421"/>
                <a:gd name="T6" fmla="*/ 0 w 519"/>
                <a:gd name="T7" fmla="*/ 0 h 421"/>
                <a:gd name="T8" fmla="*/ 494 w 519"/>
                <a:gd name="T9" fmla="*/ 204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421">
                  <a:moveTo>
                    <a:pt x="12" y="14"/>
                  </a:moveTo>
                  <a:lnTo>
                    <a:pt x="518" y="214"/>
                  </a:lnTo>
                  <a:lnTo>
                    <a:pt x="0" y="420"/>
                  </a:lnTo>
                  <a:lnTo>
                    <a:pt x="0" y="0"/>
                  </a:lnTo>
                  <a:lnTo>
                    <a:pt x="494" y="204"/>
                  </a:lnTo>
                </a:path>
              </a:pathLst>
            </a:custGeom>
            <a:solidFill>
              <a:srgbClr val="E9A7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a:p>
          </p:txBody>
        </p:sp>
      </p:grpSp>
      <p:grpSp>
        <p:nvGrpSpPr>
          <p:cNvPr id="18442" name="Group 2078"/>
          <p:cNvGrpSpPr>
            <a:grpSpLocks/>
          </p:cNvGrpSpPr>
          <p:nvPr/>
        </p:nvGrpSpPr>
        <p:grpSpPr bwMode="auto">
          <a:xfrm>
            <a:off x="6705600" y="1901825"/>
            <a:ext cx="863600" cy="685800"/>
            <a:chOff x="3388" y="2860"/>
            <a:chExt cx="544" cy="432"/>
          </a:xfrm>
        </p:grpSpPr>
        <p:grpSp>
          <p:nvGrpSpPr>
            <p:cNvPr id="18451" name="Group 2079"/>
            <p:cNvGrpSpPr>
              <a:grpSpLocks/>
            </p:cNvGrpSpPr>
            <p:nvPr/>
          </p:nvGrpSpPr>
          <p:grpSpPr bwMode="auto">
            <a:xfrm>
              <a:off x="3388" y="2860"/>
              <a:ext cx="544" cy="432"/>
              <a:chOff x="3388" y="2860"/>
              <a:chExt cx="544" cy="432"/>
            </a:xfrm>
          </p:grpSpPr>
          <p:sp>
            <p:nvSpPr>
              <p:cNvPr id="18454" name="Line 2080"/>
              <p:cNvSpPr>
                <a:spLocks noChangeShapeType="1"/>
              </p:cNvSpPr>
              <p:nvPr/>
            </p:nvSpPr>
            <p:spPr bwMode="auto">
              <a:xfrm>
                <a:off x="3392" y="2864"/>
                <a:ext cx="0" cy="42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8455" name="Line 2081"/>
              <p:cNvSpPr>
                <a:spLocks noChangeShapeType="1"/>
              </p:cNvSpPr>
              <p:nvPr/>
            </p:nvSpPr>
            <p:spPr bwMode="auto">
              <a:xfrm>
                <a:off x="3388" y="2860"/>
                <a:ext cx="544" cy="22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8456" name="Line 2082"/>
              <p:cNvSpPr>
                <a:spLocks noChangeShapeType="1"/>
              </p:cNvSpPr>
              <p:nvPr/>
            </p:nvSpPr>
            <p:spPr bwMode="auto">
              <a:xfrm flipV="1">
                <a:off x="3392" y="3080"/>
                <a:ext cx="532" cy="2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sp>
          <p:nvSpPr>
            <p:cNvPr id="18452" name="Rectangle 2083"/>
            <p:cNvSpPr>
              <a:spLocks noChangeArrowheads="1"/>
            </p:cNvSpPr>
            <p:nvPr/>
          </p:nvSpPr>
          <p:spPr bwMode="auto">
            <a:xfrm>
              <a:off x="3392" y="2960"/>
              <a:ext cx="232" cy="234"/>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sp>
          <p:nvSpPr>
            <p:cNvPr id="18453" name="Freeform 2084"/>
            <p:cNvSpPr>
              <a:spLocks/>
            </p:cNvSpPr>
            <p:nvPr/>
          </p:nvSpPr>
          <p:spPr bwMode="auto">
            <a:xfrm>
              <a:off x="3396" y="2866"/>
              <a:ext cx="519" cy="421"/>
            </a:xfrm>
            <a:custGeom>
              <a:avLst/>
              <a:gdLst>
                <a:gd name="T0" fmla="*/ 12 w 519"/>
                <a:gd name="T1" fmla="*/ 14 h 421"/>
                <a:gd name="T2" fmla="*/ 518 w 519"/>
                <a:gd name="T3" fmla="*/ 214 h 421"/>
                <a:gd name="T4" fmla="*/ 0 w 519"/>
                <a:gd name="T5" fmla="*/ 420 h 421"/>
                <a:gd name="T6" fmla="*/ 0 w 519"/>
                <a:gd name="T7" fmla="*/ 0 h 421"/>
                <a:gd name="T8" fmla="*/ 494 w 519"/>
                <a:gd name="T9" fmla="*/ 204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421">
                  <a:moveTo>
                    <a:pt x="12" y="14"/>
                  </a:moveTo>
                  <a:lnTo>
                    <a:pt x="518" y="214"/>
                  </a:lnTo>
                  <a:lnTo>
                    <a:pt x="0" y="420"/>
                  </a:lnTo>
                  <a:lnTo>
                    <a:pt x="0" y="0"/>
                  </a:lnTo>
                  <a:lnTo>
                    <a:pt x="494" y="204"/>
                  </a:lnTo>
                </a:path>
              </a:pathLst>
            </a:custGeom>
            <a:solidFill>
              <a:srgbClr val="E9A7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a:p>
          </p:txBody>
        </p:sp>
      </p:grpSp>
      <p:sp>
        <p:nvSpPr>
          <p:cNvPr id="18443" name="Rectangle 2086"/>
          <p:cNvSpPr>
            <a:spLocks noChangeArrowheads="1"/>
          </p:cNvSpPr>
          <p:nvPr/>
        </p:nvSpPr>
        <p:spPr bwMode="auto">
          <a:xfrm>
            <a:off x="4105275" y="2097088"/>
            <a:ext cx="606425" cy="366712"/>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Low</a:t>
            </a:r>
          </a:p>
        </p:txBody>
      </p:sp>
      <p:sp>
        <p:nvSpPr>
          <p:cNvPr id="18444" name="Rectangle 2087"/>
          <p:cNvSpPr>
            <a:spLocks noChangeArrowheads="1"/>
          </p:cNvSpPr>
          <p:nvPr/>
        </p:nvSpPr>
        <p:spPr bwMode="auto">
          <a:xfrm>
            <a:off x="6502400" y="3817938"/>
            <a:ext cx="657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High</a:t>
            </a:r>
          </a:p>
        </p:txBody>
      </p:sp>
      <p:sp>
        <p:nvSpPr>
          <p:cNvPr id="18445" name="Rectangle 2088"/>
          <p:cNvSpPr>
            <a:spLocks noChangeArrowheads="1"/>
          </p:cNvSpPr>
          <p:nvPr/>
        </p:nvSpPr>
        <p:spPr bwMode="auto">
          <a:xfrm>
            <a:off x="4105275" y="3817938"/>
            <a:ext cx="606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Low</a:t>
            </a:r>
          </a:p>
        </p:txBody>
      </p:sp>
      <p:sp>
        <p:nvSpPr>
          <p:cNvPr id="18446" name="Text Box 2091"/>
          <p:cNvSpPr txBox="1">
            <a:spLocks noChangeArrowheads="1"/>
          </p:cNvSpPr>
          <p:nvPr/>
        </p:nvSpPr>
        <p:spPr bwMode="auto">
          <a:xfrm>
            <a:off x="679450" y="5133975"/>
            <a:ext cx="8305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But at higher levels, </a:t>
            </a:r>
            <a:r>
              <a:rPr lang="en-GB" altLang="en-US" sz="1800" b="1">
                <a:latin typeface="Arial" panose="020B0604020202020204" pitchFamily="34" charset="0"/>
                <a:cs typeface="Arial" panose="020B0604020202020204" pitchFamily="34" charset="0"/>
              </a:rPr>
              <a:t>Financial distress </a:t>
            </a:r>
            <a:r>
              <a:rPr lang="en-GB" altLang="en-US" sz="1800">
                <a:latin typeface="Arial" panose="020B0604020202020204" pitchFamily="34" charset="0"/>
                <a:cs typeface="Arial" panose="020B0604020202020204" pitchFamily="34" charset="0"/>
              </a:rPr>
              <a:t>costs become very real.</a:t>
            </a:r>
          </a:p>
        </p:txBody>
      </p:sp>
      <p:sp>
        <p:nvSpPr>
          <p:cNvPr id="18447" name="Text Box 2094"/>
          <p:cNvSpPr txBox="1">
            <a:spLocks noChangeArrowheads="1"/>
          </p:cNvSpPr>
          <p:nvPr/>
        </p:nvSpPr>
        <p:spPr bwMode="auto">
          <a:xfrm>
            <a:off x="222250" y="3762375"/>
            <a:ext cx="30543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Risk of the company becoming </a:t>
            </a:r>
            <a:r>
              <a:rPr lang="en-GB" altLang="en-US" sz="1800" b="1">
                <a:latin typeface="Arial" panose="020B0604020202020204" pitchFamily="34" charset="0"/>
                <a:cs typeface="Arial" panose="020B0604020202020204" pitchFamily="34" charset="0"/>
              </a:rPr>
              <a:t>Financially distressed</a:t>
            </a:r>
          </a:p>
        </p:txBody>
      </p:sp>
      <p:sp>
        <p:nvSpPr>
          <p:cNvPr id="18448" name="Rectangle 2095"/>
          <p:cNvSpPr>
            <a:spLocks noChangeArrowheads="1"/>
          </p:cNvSpPr>
          <p:nvPr/>
        </p:nvSpPr>
        <p:spPr bwMode="auto">
          <a:xfrm>
            <a:off x="146050" y="20097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000000"/>
                </a:solidFill>
                <a:latin typeface="Arial" panose="020B0604020202020204" pitchFamily="34" charset="0"/>
                <a:cs typeface="Arial" panose="020B0604020202020204" pitchFamily="34" charset="0"/>
              </a:rPr>
              <a:t>Gearing level</a:t>
            </a:r>
          </a:p>
        </p:txBody>
      </p:sp>
      <p:sp>
        <p:nvSpPr>
          <p:cNvPr id="18449" name="Text Box 2096"/>
          <p:cNvSpPr txBox="1">
            <a:spLocks noChangeArrowheads="1"/>
          </p:cNvSpPr>
          <p:nvPr/>
        </p:nvSpPr>
        <p:spPr bwMode="auto">
          <a:xfrm>
            <a:off x="146050" y="2695575"/>
            <a:ext cx="28416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latin typeface="Arial" panose="020B0604020202020204" pitchFamily="34" charset="0"/>
                <a:cs typeface="Arial" panose="020B0604020202020204" pitchFamily="34" charset="0"/>
              </a:rPr>
              <a:t>Overall Cost of Finance</a:t>
            </a:r>
            <a:endParaRPr lang="en-GB" altLang="en-US" sz="1800">
              <a:latin typeface="Arial" panose="020B0604020202020204" pitchFamily="34" charset="0"/>
              <a:cs typeface="Arial" panose="020B0604020202020204" pitchFamily="34" charset="0"/>
            </a:endParaRPr>
          </a:p>
        </p:txBody>
      </p:sp>
      <p:sp>
        <p:nvSpPr>
          <p:cNvPr id="18450" name="Rectangle 1061"/>
          <p:cNvSpPr>
            <a:spLocks noChangeArrowheads="1"/>
          </p:cNvSpPr>
          <p:nvPr/>
        </p:nvSpPr>
        <p:spPr bwMode="auto">
          <a:xfrm>
            <a:off x="6383338" y="2089150"/>
            <a:ext cx="657225" cy="366713"/>
          </a:xfrm>
          <a:prstGeom prst="rect">
            <a:avLst/>
          </a:prstGeom>
          <a:solidFill>
            <a:srgbClr val="E9A77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High</a:t>
            </a:r>
          </a:p>
        </p:txBody>
      </p:sp>
    </p:spTree>
    <p:extLst>
      <p:ext uri="{BB962C8B-B14F-4D97-AF65-F5344CB8AC3E}">
        <p14:creationId xmlns:p14="http://schemas.microsoft.com/office/powerpoint/2010/main" val="1415853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38113" y="908050"/>
            <a:ext cx="8913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Corporate Financial Distress Costs</a:t>
            </a:r>
          </a:p>
        </p:txBody>
      </p:sp>
      <p:sp>
        <p:nvSpPr>
          <p:cNvPr id="19459" name="Rectangle 2"/>
          <p:cNvSpPr>
            <a:spLocks noChangeArrowheads="1"/>
          </p:cNvSpPr>
          <p:nvPr/>
        </p:nvSpPr>
        <p:spPr bwMode="auto">
          <a:xfrm>
            <a:off x="138113" y="1484313"/>
            <a:ext cx="9005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Financial distress</a:t>
            </a:r>
            <a:r>
              <a:rPr lang="en-US" altLang="en-US" sz="1800">
                <a:latin typeface="Arial" panose="020B0604020202020204" pitchFamily="34" charset="0"/>
              </a:rPr>
              <a:t>: where obligations to creditors are not met or are met with difficulty.</a:t>
            </a:r>
          </a:p>
        </p:txBody>
      </p:sp>
      <p:pic>
        <p:nvPicPr>
          <p:cNvPr id="19460" name="Picture 3" descr="exh-21-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273300"/>
            <a:ext cx="604202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468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133600" y="4953000"/>
            <a:ext cx="4856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400" b="1">
                <a:latin typeface="Arial" panose="020B0604020202020204" pitchFamily="34" charset="0"/>
              </a:rPr>
              <a:t>The determinants of a company's cost of equity finance</a:t>
            </a:r>
          </a:p>
          <a:p>
            <a:pPr algn="ctr" latinLnBrk="1">
              <a:spcBef>
                <a:spcPct val="0"/>
              </a:spcBef>
              <a:buFontTx/>
              <a:buNone/>
            </a:pPr>
            <a:endParaRPr lang="en-GB" altLang="en-US" sz="1400" b="1">
              <a:latin typeface="Arial" panose="020B0604020202020204" pitchFamily="34" charset="0"/>
            </a:endParaRPr>
          </a:p>
        </p:txBody>
      </p:sp>
      <p:sp>
        <p:nvSpPr>
          <p:cNvPr id="78851" name="Freeform 3"/>
          <p:cNvSpPr>
            <a:spLocks/>
          </p:cNvSpPr>
          <p:nvPr/>
        </p:nvSpPr>
        <p:spPr bwMode="auto">
          <a:xfrm>
            <a:off x="2763838" y="2571750"/>
            <a:ext cx="3884612" cy="1816100"/>
          </a:xfrm>
          <a:custGeom>
            <a:avLst/>
            <a:gdLst>
              <a:gd name="T0" fmla="*/ 0 w 2447"/>
              <a:gd name="T1" fmla="*/ 0 h 1144"/>
              <a:gd name="T2" fmla="*/ 0 w 2447"/>
              <a:gd name="T3" fmla="*/ 2147483646 h 1144"/>
              <a:gd name="T4" fmla="*/ 2147483646 w 2447"/>
              <a:gd name="T5" fmla="*/ 2147483646 h 1144"/>
              <a:gd name="T6" fmla="*/ 0 60000 65536"/>
              <a:gd name="T7" fmla="*/ 0 60000 65536"/>
              <a:gd name="T8" fmla="*/ 0 60000 65536"/>
              <a:gd name="T9" fmla="*/ 0 w 2447"/>
              <a:gd name="T10" fmla="*/ 0 h 1144"/>
              <a:gd name="T11" fmla="*/ 2447 w 2447"/>
              <a:gd name="T12" fmla="*/ 1144 h 1144"/>
            </a:gdLst>
            <a:ahLst/>
            <a:cxnLst>
              <a:cxn ang="T6">
                <a:pos x="T0" y="T1"/>
              </a:cxn>
              <a:cxn ang="T7">
                <a:pos x="T2" y="T3"/>
              </a:cxn>
              <a:cxn ang="T8">
                <a:pos x="T4" y="T5"/>
              </a:cxn>
            </a:cxnLst>
            <a:rect l="T9" t="T10" r="T11" b="T12"/>
            <a:pathLst>
              <a:path w="2447" h="1144">
                <a:moveTo>
                  <a:pt x="0" y="0"/>
                </a:moveTo>
                <a:lnTo>
                  <a:pt x="0" y="1143"/>
                </a:lnTo>
                <a:lnTo>
                  <a:pt x="2446" y="114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i-FI"/>
          </a:p>
        </p:txBody>
      </p:sp>
      <p:sp>
        <p:nvSpPr>
          <p:cNvPr id="78852" name="Freeform 4"/>
          <p:cNvSpPr>
            <a:spLocks/>
          </p:cNvSpPr>
          <p:nvPr/>
        </p:nvSpPr>
        <p:spPr bwMode="auto">
          <a:xfrm>
            <a:off x="2773363" y="3897313"/>
            <a:ext cx="73025" cy="19050"/>
          </a:xfrm>
          <a:custGeom>
            <a:avLst/>
            <a:gdLst>
              <a:gd name="T0" fmla="*/ 2147483646 w 46"/>
              <a:gd name="T1" fmla="*/ 0 h 12"/>
              <a:gd name="T2" fmla="*/ 2147483646 w 46"/>
              <a:gd name="T3" fmla="*/ 2147483646 h 12"/>
              <a:gd name="T4" fmla="*/ 0 w 46"/>
              <a:gd name="T5" fmla="*/ 2147483646 h 12"/>
              <a:gd name="T6" fmla="*/ 0 w 46"/>
              <a:gd name="T7" fmla="*/ 0 h 12"/>
              <a:gd name="T8" fmla="*/ 2147483646 w 46"/>
              <a:gd name="T9" fmla="*/ 0 h 12"/>
              <a:gd name="T10" fmla="*/ 0 60000 65536"/>
              <a:gd name="T11" fmla="*/ 0 60000 65536"/>
              <a:gd name="T12" fmla="*/ 0 60000 65536"/>
              <a:gd name="T13" fmla="*/ 0 60000 65536"/>
              <a:gd name="T14" fmla="*/ 0 60000 65536"/>
              <a:gd name="T15" fmla="*/ 0 w 46"/>
              <a:gd name="T16" fmla="*/ 0 h 12"/>
              <a:gd name="T17" fmla="*/ 46 w 46"/>
              <a:gd name="T18" fmla="*/ 12 h 12"/>
            </a:gdLst>
            <a:ahLst/>
            <a:cxnLst>
              <a:cxn ang="T10">
                <a:pos x="T0" y="T1"/>
              </a:cxn>
              <a:cxn ang="T11">
                <a:pos x="T2" y="T3"/>
              </a:cxn>
              <a:cxn ang="T12">
                <a:pos x="T4" y="T5"/>
              </a:cxn>
              <a:cxn ang="T13">
                <a:pos x="T6" y="T7"/>
              </a:cxn>
              <a:cxn ang="T14">
                <a:pos x="T8" y="T9"/>
              </a:cxn>
            </a:cxnLst>
            <a:rect l="T15" t="T16" r="T17" b="T18"/>
            <a:pathLst>
              <a:path w="46" h="12">
                <a:moveTo>
                  <a:pt x="45" y="0"/>
                </a:moveTo>
                <a:lnTo>
                  <a:pt x="45" y="11"/>
                </a:lnTo>
                <a:lnTo>
                  <a:pt x="0" y="11"/>
                </a:lnTo>
                <a:lnTo>
                  <a:pt x="0" y="0"/>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53" name="Freeform 5"/>
          <p:cNvSpPr>
            <a:spLocks/>
          </p:cNvSpPr>
          <p:nvPr/>
        </p:nvSpPr>
        <p:spPr bwMode="auto">
          <a:xfrm>
            <a:off x="2940050" y="3897313"/>
            <a:ext cx="76200" cy="19050"/>
          </a:xfrm>
          <a:custGeom>
            <a:avLst/>
            <a:gdLst>
              <a:gd name="T0" fmla="*/ 2147483646 w 48"/>
              <a:gd name="T1" fmla="*/ 0 h 12"/>
              <a:gd name="T2" fmla="*/ 2147483646 w 48"/>
              <a:gd name="T3" fmla="*/ 2147483646 h 12"/>
              <a:gd name="T4" fmla="*/ 0 w 48"/>
              <a:gd name="T5" fmla="*/ 2147483646 h 12"/>
              <a:gd name="T6" fmla="*/ 0 w 48"/>
              <a:gd name="T7" fmla="*/ 0 h 12"/>
              <a:gd name="T8" fmla="*/ 2147483646 w 48"/>
              <a:gd name="T9" fmla="*/ 0 h 12"/>
              <a:gd name="T10" fmla="*/ 0 60000 65536"/>
              <a:gd name="T11" fmla="*/ 0 60000 65536"/>
              <a:gd name="T12" fmla="*/ 0 60000 65536"/>
              <a:gd name="T13" fmla="*/ 0 60000 65536"/>
              <a:gd name="T14" fmla="*/ 0 60000 65536"/>
              <a:gd name="T15" fmla="*/ 0 w 48"/>
              <a:gd name="T16" fmla="*/ 0 h 12"/>
              <a:gd name="T17" fmla="*/ 48 w 48"/>
              <a:gd name="T18" fmla="*/ 12 h 12"/>
            </a:gdLst>
            <a:ahLst/>
            <a:cxnLst>
              <a:cxn ang="T10">
                <a:pos x="T0" y="T1"/>
              </a:cxn>
              <a:cxn ang="T11">
                <a:pos x="T2" y="T3"/>
              </a:cxn>
              <a:cxn ang="T12">
                <a:pos x="T4" y="T5"/>
              </a:cxn>
              <a:cxn ang="T13">
                <a:pos x="T6" y="T7"/>
              </a:cxn>
              <a:cxn ang="T14">
                <a:pos x="T8" y="T9"/>
              </a:cxn>
            </a:cxnLst>
            <a:rect l="T15" t="T16" r="T17" b="T18"/>
            <a:pathLst>
              <a:path w="48" h="12">
                <a:moveTo>
                  <a:pt x="47" y="0"/>
                </a:moveTo>
                <a:lnTo>
                  <a:pt x="47" y="11"/>
                </a:lnTo>
                <a:lnTo>
                  <a:pt x="0" y="11"/>
                </a:lnTo>
                <a:lnTo>
                  <a:pt x="0" y="0"/>
                </a:lnTo>
                <a:lnTo>
                  <a:pt x="47"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54" name="Freeform 6"/>
          <p:cNvSpPr>
            <a:spLocks/>
          </p:cNvSpPr>
          <p:nvPr/>
        </p:nvSpPr>
        <p:spPr bwMode="auto">
          <a:xfrm>
            <a:off x="3109913" y="3897313"/>
            <a:ext cx="73025" cy="19050"/>
          </a:xfrm>
          <a:custGeom>
            <a:avLst/>
            <a:gdLst>
              <a:gd name="T0" fmla="*/ 2147483646 w 46"/>
              <a:gd name="T1" fmla="*/ 0 h 12"/>
              <a:gd name="T2" fmla="*/ 2147483646 w 46"/>
              <a:gd name="T3" fmla="*/ 2147483646 h 12"/>
              <a:gd name="T4" fmla="*/ 0 w 46"/>
              <a:gd name="T5" fmla="*/ 2147483646 h 12"/>
              <a:gd name="T6" fmla="*/ 0 w 46"/>
              <a:gd name="T7" fmla="*/ 0 h 12"/>
              <a:gd name="T8" fmla="*/ 2147483646 w 46"/>
              <a:gd name="T9" fmla="*/ 0 h 12"/>
              <a:gd name="T10" fmla="*/ 0 60000 65536"/>
              <a:gd name="T11" fmla="*/ 0 60000 65536"/>
              <a:gd name="T12" fmla="*/ 0 60000 65536"/>
              <a:gd name="T13" fmla="*/ 0 60000 65536"/>
              <a:gd name="T14" fmla="*/ 0 60000 65536"/>
              <a:gd name="T15" fmla="*/ 0 w 46"/>
              <a:gd name="T16" fmla="*/ 0 h 12"/>
              <a:gd name="T17" fmla="*/ 46 w 46"/>
              <a:gd name="T18" fmla="*/ 12 h 12"/>
            </a:gdLst>
            <a:ahLst/>
            <a:cxnLst>
              <a:cxn ang="T10">
                <a:pos x="T0" y="T1"/>
              </a:cxn>
              <a:cxn ang="T11">
                <a:pos x="T2" y="T3"/>
              </a:cxn>
              <a:cxn ang="T12">
                <a:pos x="T4" y="T5"/>
              </a:cxn>
              <a:cxn ang="T13">
                <a:pos x="T6" y="T7"/>
              </a:cxn>
              <a:cxn ang="T14">
                <a:pos x="T8" y="T9"/>
              </a:cxn>
            </a:cxnLst>
            <a:rect l="T15" t="T16" r="T17" b="T18"/>
            <a:pathLst>
              <a:path w="46" h="12">
                <a:moveTo>
                  <a:pt x="45" y="0"/>
                </a:moveTo>
                <a:lnTo>
                  <a:pt x="45" y="11"/>
                </a:lnTo>
                <a:lnTo>
                  <a:pt x="0" y="11"/>
                </a:lnTo>
                <a:lnTo>
                  <a:pt x="0" y="0"/>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55" name="Freeform 7"/>
          <p:cNvSpPr>
            <a:spLocks/>
          </p:cNvSpPr>
          <p:nvPr/>
        </p:nvSpPr>
        <p:spPr bwMode="auto">
          <a:xfrm>
            <a:off x="3276600" y="3897313"/>
            <a:ext cx="77788" cy="19050"/>
          </a:xfrm>
          <a:custGeom>
            <a:avLst/>
            <a:gdLst>
              <a:gd name="T0" fmla="*/ 2147483646 w 49"/>
              <a:gd name="T1" fmla="*/ 0 h 12"/>
              <a:gd name="T2" fmla="*/ 2147483646 w 49"/>
              <a:gd name="T3" fmla="*/ 2147483646 h 12"/>
              <a:gd name="T4" fmla="*/ 0 w 49"/>
              <a:gd name="T5" fmla="*/ 2147483646 h 12"/>
              <a:gd name="T6" fmla="*/ 0 w 49"/>
              <a:gd name="T7" fmla="*/ 0 h 12"/>
              <a:gd name="T8" fmla="*/ 2147483646 w 49"/>
              <a:gd name="T9" fmla="*/ 0 h 12"/>
              <a:gd name="T10" fmla="*/ 0 60000 65536"/>
              <a:gd name="T11" fmla="*/ 0 60000 65536"/>
              <a:gd name="T12" fmla="*/ 0 60000 65536"/>
              <a:gd name="T13" fmla="*/ 0 60000 65536"/>
              <a:gd name="T14" fmla="*/ 0 60000 65536"/>
              <a:gd name="T15" fmla="*/ 0 w 49"/>
              <a:gd name="T16" fmla="*/ 0 h 12"/>
              <a:gd name="T17" fmla="*/ 49 w 49"/>
              <a:gd name="T18" fmla="*/ 12 h 12"/>
            </a:gdLst>
            <a:ahLst/>
            <a:cxnLst>
              <a:cxn ang="T10">
                <a:pos x="T0" y="T1"/>
              </a:cxn>
              <a:cxn ang="T11">
                <a:pos x="T2" y="T3"/>
              </a:cxn>
              <a:cxn ang="T12">
                <a:pos x="T4" y="T5"/>
              </a:cxn>
              <a:cxn ang="T13">
                <a:pos x="T6" y="T7"/>
              </a:cxn>
              <a:cxn ang="T14">
                <a:pos x="T8" y="T9"/>
              </a:cxn>
            </a:cxnLst>
            <a:rect l="T15" t="T16" r="T17" b="T18"/>
            <a:pathLst>
              <a:path w="49" h="12">
                <a:moveTo>
                  <a:pt x="48" y="0"/>
                </a:moveTo>
                <a:lnTo>
                  <a:pt x="48" y="11"/>
                </a:lnTo>
                <a:lnTo>
                  <a:pt x="0" y="11"/>
                </a:lnTo>
                <a:lnTo>
                  <a:pt x="0" y="0"/>
                </a:lnTo>
                <a:lnTo>
                  <a:pt x="4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56" name="Freeform 8"/>
          <p:cNvSpPr>
            <a:spLocks/>
          </p:cNvSpPr>
          <p:nvPr/>
        </p:nvSpPr>
        <p:spPr bwMode="auto">
          <a:xfrm>
            <a:off x="3448050" y="3897313"/>
            <a:ext cx="73025" cy="19050"/>
          </a:xfrm>
          <a:custGeom>
            <a:avLst/>
            <a:gdLst>
              <a:gd name="T0" fmla="*/ 2147483646 w 46"/>
              <a:gd name="T1" fmla="*/ 0 h 12"/>
              <a:gd name="T2" fmla="*/ 2147483646 w 46"/>
              <a:gd name="T3" fmla="*/ 2147483646 h 12"/>
              <a:gd name="T4" fmla="*/ 0 w 46"/>
              <a:gd name="T5" fmla="*/ 2147483646 h 12"/>
              <a:gd name="T6" fmla="*/ 0 w 46"/>
              <a:gd name="T7" fmla="*/ 0 h 12"/>
              <a:gd name="T8" fmla="*/ 2147483646 w 46"/>
              <a:gd name="T9" fmla="*/ 0 h 12"/>
              <a:gd name="T10" fmla="*/ 0 60000 65536"/>
              <a:gd name="T11" fmla="*/ 0 60000 65536"/>
              <a:gd name="T12" fmla="*/ 0 60000 65536"/>
              <a:gd name="T13" fmla="*/ 0 60000 65536"/>
              <a:gd name="T14" fmla="*/ 0 60000 65536"/>
              <a:gd name="T15" fmla="*/ 0 w 46"/>
              <a:gd name="T16" fmla="*/ 0 h 12"/>
              <a:gd name="T17" fmla="*/ 46 w 46"/>
              <a:gd name="T18" fmla="*/ 12 h 12"/>
            </a:gdLst>
            <a:ahLst/>
            <a:cxnLst>
              <a:cxn ang="T10">
                <a:pos x="T0" y="T1"/>
              </a:cxn>
              <a:cxn ang="T11">
                <a:pos x="T2" y="T3"/>
              </a:cxn>
              <a:cxn ang="T12">
                <a:pos x="T4" y="T5"/>
              </a:cxn>
              <a:cxn ang="T13">
                <a:pos x="T6" y="T7"/>
              </a:cxn>
              <a:cxn ang="T14">
                <a:pos x="T8" y="T9"/>
              </a:cxn>
            </a:cxnLst>
            <a:rect l="T15" t="T16" r="T17" b="T18"/>
            <a:pathLst>
              <a:path w="46" h="12">
                <a:moveTo>
                  <a:pt x="45" y="0"/>
                </a:moveTo>
                <a:lnTo>
                  <a:pt x="45" y="11"/>
                </a:lnTo>
                <a:lnTo>
                  <a:pt x="0" y="11"/>
                </a:lnTo>
                <a:lnTo>
                  <a:pt x="0" y="0"/>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57" name="Freeform 9"/>
          <p:cNvSpPr>
            <a:spLocks/>
          </p:cNvSpPr>
          <p:nvPr/>
        </p:nvSpPr>
        <p:spPr bwMode="auto">
          <a:xfrm>
            <a:off x="3614738" y="3897313"/>
            <a:ext cx="77787" cy="19050"/>
          </a:xfrm>
          <a:custGeom>
            <a:avLst/>
            <a:gdLst>
              <a:gd name="T0" fmla="*/ 2147483646 w 49"/>
              <a:gd name="T1" fmla="*/ 0 h 12"/>
              <a:gd name="T2" fmla="*/ 2147483646 w 49"/>
              <a:gd name="T3" fmla="*/ 2147483646 h 12"/>
              <a:gd name="T4" fmla="*/ 0 w 49"/>
              <a:gd name="T5" fmla="*/ 2147483646 h 12"/>
              <a:gd name="T6" fmla="*/ 0 w 49"/>
              <a:gd name="T7" fmla="*/ 0 h 12"/>
              <a:gd name="T8" fmla="*/ 2147483646 w 49"/>
              <a:gd name="T9" fmla="*/ 0 h 12"/>
              <a:gd name="T10" fmla="*/ 0 60000 65536"/>
              <a:gd name="T11" fmla="*/ 0 60000 65536"/>
              <a:gd name="T12" fmla="*/ 0 60000 65536"/>
              <a:gd name="T13" fmla="*/ 0 60000 65536"/>
              <a:gd name="T14" fmla="*/ 0 60000 65536"/>
              <a:gd name="T15" fmla="*/ 0 w 49"/>
              <a:gd name="T16" fmla="*/ 0 h 12"/>
              <a:gd name="T17" fmla="*/ 49 w 49"/>
              <a:gd name="T18" fmla="*/ 12 h 12"/>
            </a:gdLst>
            <a:ahLst/>
            <a:cxnLst>
              <a:cxn ang="T10">
                <a:pos x="T0" y="T1"/>
              </a:cxn>
              <a:cxn ang="T11">
                <a:pos x="T2" y="T3"/>
              </a:cxn>
              <a:cxn ang="T12">
                <a:pos x="T4" y="T5"/>
              </a:cxn>
              <a:cxn ang="T13">
                <a:pos x="T6" y="T7"/>
              </a:cxn>
              <a:cxn ang="T14">
                <a:pos x="T8" y="T9"/>
              </a:cxn>
            </a:cxnLst>
            <a:rect l="T15" t="T16" r="T17" b="T18"/>
            <a:pathLst>
              <a:path w="49" h="12">
                <a:moveTo>
                  <a:pt x="48" y="0"/>
                </a:moveTo>
                <a:lnTo>
                  <a:pt x="48" y="11"/>
                </a:lnTo>
                <a:lnTo>
                  <a:pt x="0" y="11"/>
                </a:lnTo>
                <a:lnTo>
                  <a:pt x="0" y="0"/>
                </a:lnTo>
                <a:lnTo>
                  <a:pt x="4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58" name="Freeform 10"/>
          <p:cNvSpPr>
            <a:spLocks/>
          </p:cNvSpPr>
          <p:nvPr/>
        </p:nvSpPr>
        <p:spPr bwMode="auto">
          <a:xfrm>
            <a:off x="3784600" y="3897313"/>
            <a:ext cx="73025" cy="19050"/>
          </a:xfrm>
          <a:custGeom>
            <a:avLst/>
            <a:gdLst>
              <a:gd name="T0" fmla="*/ 2147483646 w 46"/>
              <a:gd name="T1" fmla="*/ 0 h 12"/>
              <a:gd name="T2" fmla="*/ 2147483646 w 46"/>
              <a:gd name="T3" fmla="*/ 2147483646 h 12"/>
              <a:gd name="T4" fmla="*/ 0 w 46"/>
              <a:gd name="T5" fmla="*/ 2147483646 h 12"/>
              <a:gd name="T6" fmla="*/ 0 w 46"/>
              <a:gd name="T7" fmla="*/ 0 h 12"/>
              <a:gd name="T8" fmla="*/ 2147483646 w 46"/>
              <a:gd name="T9" fmla="*/ 0 h 12"/>
              <a:gd name="T10" fmla="*/ 0 60000 65536"/>
              <a:gd name="T11" fmla="*/ 0 60000 65536"/>
              <a:gd name="T12" fmla="*/ 0 60000 65536"/>
              <a:gd name="T13" fmla="*/ 0 60000 65536"/>
              <a:gd name="T14" fmla="*/ 0 60000 65536"/>
              <a:gd name="T15" fmla="*/ 0 w 46"/>
              <a:gd name="T16" fmla="*/ 0 h 12"/>
              <a:gd name="T17" fmla="*/ 46 w 46"/>
              <a:gd name="T18" fmla="*/ 12 h 12"/>
            </a:gdLst>
            <a:ahLst/>
            <a:cxnLst>
              <a:cxn ang="T10">
                <a:pos x="T0" y="T1"/>
              </a:cxn>
              <a:cxn ang="T11">
                <a:pos x="T2" y="T3"/>
              </a:cxn>
              <a:cxn ang="T12">
                <a:pos x="T4" y="T5"/>
              </a:cxn>
              <a:cxn ang="T13">
                <a:pos x="T6" y="T7"/>
              </a:cxn>
              <a:cxn ang="T14">
                <a:pos x="T8" y="T9"/>
              </a:cxn>
            </a:cxnLst>
            <a:rect l="T15" t="T16" r="T17" b="T18"/>
            <a:pathLst>
              <a:path w="46" h="12">
                <a:moveTo>
                  <a:pt x="45" y="0"/>
                </a:moveTo>
                <a:lnTo>
                  <a:pt x="45" y="11"/>
                </a:lnTo>
                <a:lnTo>
                  <a:pt x="0" y="11"/>
                </a:lnTo>
                <a:lnTo>
                  <a:pt x="0" y="0"/>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59" name="Freeform 11"/>
          <p:cNvSpPr>
            <a:spLocks/>
          </p:cNvSpPr>
          <p:nvPr/>
        </p:nvSpPr>
        <p:spPr bwMode="auto">
          <a:xfrm>
            <a:off x="3951288" y="3897313"/>
            <a:ext cx="77787" cy="19050"/>
          </a:xfrm>
          <a:custGeom>
            <a:avLst/>
            <a:gdLst>
              <a:gd name="T0" fmla="*/ 2147483646 w 49"/>
              <a:gd name="T1" fmla="*/ 0 h 12"/>
              <a:gd name="T2" fmla="*/ 2147483646 w 49"/>
              <a:gd name="T3" fmla="*/ 2147483646 h 12"/>
              <a:gd name="T4" fmla="*/ 0 w 49"/>
              <a:gd name="T5" fmla="*/ 2147483646 h 12"/>
              <a:gd name="T6" fmla="*/ 0 w 49"/>
              <a:gd name="T7" fmla="*/ 0 h 12"/>
              <a:gd name="T8" fmla="*/ 2147483646 w 49"/>
              <a:gd name="T9" fmla="*/ 0 h 12"/>
              <a:gd name="T10" fmla="*/ 0 60000 65536"/>
              <a:gd name="T11" fmla="*/ 0 60000 65536"/>
              <a:gd name="T12" fmla="*/ 0 60000 65536"/>
              <a:gd name="T13" fmla="*/ 0 60000 65536"/>
              <a:gd name="T14" fmla="*/ 0 60000 65536"/>
              <a:gd name="T15" fmla="*/ 0 w 49"/>
              <a:gd name="T16" fmla="*/ 0 h 12"/>
              <a:gd name="T17" fmla="*/ 49 w 49"/>
              <a:gd name="T18" fmla="*/ 12 h 12"/>
            </a:gdLst>
            <a:ahLst/>
            <a:cxnLst>
              <a:cxn ang="T10">
                <a:pos x="T0" y="T1"/>
              </a:cxn>
              <a:cxn ang="T11">
                <a:pos x="T2" y="T3"/>
              </a:cxn>
              <a:cxn ang="T12">
                <a:pos x="T4" y="T5"/>
              </a:cxn>
              <a:cxn ang="T13">
                <a:pos x="T6" y="T7"/>
              </a:cxn>
              <a:cxn ang="T14">
                <a:pos x="T8" y="T9"/>
              </a:cxn>
            </a:cxnLst>
            <a:rect l="T15" t="T16" r="T17" b="T18"/>
            <a:pathLst>
              <a:path w="49" h="12">
                <a:moveTo>
                  <a:pt x="48" y="0"/>
                </a:moveTo>
                <a:lnTo>
                  <a:pt x="48" y="11"/>
                </a:lnTo>
                <a:lnTo>
                  <a:pt x="0" y="11"/>
                </a:lnTo>
                <a:lnTo>
                  <a:pt x="0" y="0"/>
                </a:lnTo>
                <a:lnTo>
                  <a:pt x="4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0" name="Freeform 12"/>
          <p:cNvSpPr>
            <a:spLocks/>
          </p:cNvSpPr>
          <p:nvPr/>
        </p:nvSpPr>
        <p:spPr bwMode="auto">
          <a:xfrm>
            <a:off x="4122738" y="3897313"/>
            <a:ext cx="73025" cy="19050"/>
          </a:xfrm>
          <a:custGeom>
            <a:avLst/>
            <a:gdLst>
              <a:gd name="T0" fmla="*/ 2147483646 w 46"/>
              <a:gd name="T1" fmla="*/ 0 h 12"/>
              <a:gd name="T2" fmla="*/ 2147483646 w 46"/>
              <a:gd name="T3" fmla="*/ 2147483646 h 12"/>
              <a:gd name="T4" fmla="*/ 0 w 46"/>
              <a:gd name="T5" fmla="*/ 2147483646 h 12"/>
              <a:gd name="T6" fmla="*/ 0 w 46"/>
              <a:gd name="T7" fmla="*/ 0 h 12"/>
              <a:gd name="T8" fmla="*/ 2147483646 w 46"/>
              <a:gd name="T9" fmla="*/ 0 h 12"/>
              <a:gd name="T10" fmla="*/ 0 60000 65536"/>
              <a:gd name="T11" fmla="*/ 0 60000 65536"/>
              <a:gd name="T12" fmla="*/ 0 60000 65536"/>
              <a:gd name="T13" fmla="*/ 0 60000 65536"/>
              <a:gd name="T14" fmla="*/ 0 60000 65536"/>
              <a:gd name="T15" fmla="*/ 0 w 46"/>
              <a:gd name="T16" fmla="*/ 0 h 12"/>
              <a:gd name="T17" fmla="*/ 46 w 46"/>
              <a:gd name="T18" fmla="*/ 12 h 12"/>
            </a:gdLst>
            <a:ahLst/>
            <a:cxnLst>
              <a:cxn ang="T10">
                <a:pos x="T0" y="T1"/>
              </a:cxn>
              <a:cxn ang="T11">
                <a:pos x="T2" y="T3"/>
              </a:cxn>
              <a:cxn ang="T12">
                <a:pos x="T4" y="T5"/>
              </a:cxn>
              <a:cxn ang="T13">
                <a:pos x="T6" y="T7"/>
              </a:cxn>
              <a:cxn ang="T14">
                <a:pos x="T8" y="T9"/>
              </a:cxn>
            </a:cxnLst>
            <a:rect l="T15" t="T16" r="T17" b="T18"/>
            <a:pathLst>
              <a:path w="46" h="12">
                <a:moveTo>
                  <a:pt x="45" y="0"/>
                </a:moveTo>
                <a:lnTo>
                  <a:pt x="45" y="11"/>
                </a:lnTo>
                <a:lnTo>
                  <a:pt x="0" y="11"/>
                </a:lnTo>
                <a:lnTo>
                  <a:pt x="0" y="0"/>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1" name="Freeform 13"/>
          <p:cNvSpPr>
            <a:spLocks/>
          </p:cNvSpPr>
          <p:nvPr/>
        </p:nvSpPr>
        <p:spPr bwMode="auto">
          <a:xfrm>
            <a:off x="4289425" y="3897313"/>
            <a:ext cx="77788" cy="19050"/>
          </a:xfrm>
          <a:custGeom>
            <a:avLst/>
            <a:gdLst>
              <a:gd name="T0" fmla="*/ 2147483646 w 49"/>
              <a:gd name="T1" fmla="*/ 0 h 12"/>
              <a:gd name="T2" fmla="*/ 2147483646 w 49"/>
              <a:gd name="T3" fmla="*/ 2147483646 h 12"/>
              <a:gd name="T4" fmla="*/ 0 w 49"/>
              <a:gd name="T5" fmla="*/ 2147483646 h 12"/>
              <a:gd name="T6" fmla="*/ 0 w 49"/>
              <a:gd name="T7" fmla="*/ 0 h 12"/>
              <a:gd name="T8" fmla="*/ 2147483646 w 49"/>
              <a:gd name="T9" fmla="*/ 0 h 12"/>
              <a:gd name="T10" fmla="*/ 0 60000 65536"/>
              <a:gd name="T11" fmla="*/ 0 60000 65536"/>
              <a:gd name="T12" fmla="*/ 0 60000 65536"/>
              <a:gd name="T13" fmla="*/ 0 60000 65536"/>
              <a:gd name="T14" fmla="*/ 0 60000 65536"/>
              <a:gd name="T15" fmla="*/ 0 w 49"/>
              <a:gd name="T16" fmla="*/ 0 h 12"/>
              <a:gd name="T17" fmla="*/ 49 w 49"/>
              <a:gd name="T18" fmla="*/ 12 h 12"/>
            </a:gdLst>
            <a:ahLst/>
            <a:cxnLst>
              <a:cxn ang="T10">
                <a:pos x="T0" y="T1"/>
              </a:cxn>
              <a:cxn ang="T11">
                <a:pos x="T2" y="T3"/>
              </a:cxn>
              <a:cxn ang="T12">
                <a:pos x="T4" y="T5"/>
              </a:cxn>
              <a:cxn ang="T13">
                <a:pos x="T6" y="T7"/>
              </a:cxn>
              <a:cxn ang="T14">
                <a:pos x="T8" y="T9"/>
              </a:cxn>
            </a:cxnLst>
            <a:rect l="T15" t="T16" r="T17" b="T18"/>
            <a:pathLst>
              <a:path w="49" h="12">
                <a:moveTo>
                  <a:pt x="48" y="0"/>
                </a:moveTo>
                <a:lnTo>
                  <a:pt x="48" y="11"/>
                </a:lnTo>
                <a:lnTo>
                  <a:pt x="0" y="11"/>
                </a:lnTo>
                <a:lnTo>
                  <a:pt x="0" y="0"/>
                </a:lnTo>
                <a:lnTo>
                  <a:pt x="4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2" name="Freeform 14"/>
          <p:cNvSpPr>
            <a:spLocks/>
          </p:cNvSpPr>
          <p:nvPr/>
        </p:nvSpPr>
        <p:spPr bwMode="auto">
          <a:xfrm>
            <a:off x="4459288" y="3897313"/>
            <a:ext cx="73025" cy="19050"/>
          </a:xfrm>
          <a:custGeom>
            <a:avLst/>
            <a:gdLst>
              <a:gd name="T0" fmla="*/ 2147483646 w 46"/>
              <a:gd name="T1" fmla="*/ 0 h 12"/>
              <a:gd name="T2" fmla="*/ 2147483646 w 46"/>
              <a:gd name="T3" fmla="*/ 2147483646 h 12"/>
              <a:gd name="T4" fmla="*/ 0 w 46"/>
              <a:gd name="T5" fmla="*/ 2147483646 h 12"/>
              <a:gd name="T6" fmla="*/ 0 w 46"/>
              <a:gd name="T7" fmla="*/ 0 h 12"/>
              <a:gd name="T8" fmla="*/ 2147483646 w 46"/>
              <a:gd name="T9" fmla="*/ 0 h 12"/>
              <a:gd name="T10" fmla="*/ 0 60000 65536"/>
              <a:gd name="T11" fmla="*/ 0 60000 65536"/>
              <a:gd name="T12" fmla="*/ 0 60000 65536"/>
              <a:gd name="T13" fmla="*/ 0 60000 65536"/>
              <a:gd name="T14" fmla="*/ 0 60000 65536"/>
              <a:gd name="T15" fmla="*/ 0 w 46"/>
              <a:gd name="T16" fmla="*/ 0 h 12"/>
              <a:gd name="T17" fmla="*/ 46 w 46"/>
              <a:gd name="T18" fmla="*/ 12 h 12"/>
            </a:gdLst>
            <a:ahLst/>
            <a:cxnLst>
              <a:cxn ang="T10">
                <a:pos x="T0" y="T1"/>
              </a:cxn>
              <a:cxn ang="T11">
                <a:pos x="T2" y="T3"/>
              </a:cxn>
              <a:cxn ang="T12">
                <a:pos x="T4" y="T5"/>
              </a:cxn>
              <a:cxn ang="T13">
                <a:pos x="T6" y="T7"/>
              </a:cxn>
              <a:cxn ang="T14">
                <a:pos x="T8" y="T9"/>
              </a:cxn>
            </a:cxnLst>
            <a:rect l="T15" t="T16" r="T17" b="T18"/>
            <a:pathLst>
              <a:path w="46" h="12">
                <a:moveTo>
                  <a:pt x="45" y="0"/>
                </a:moveTo>
                <a:lnTo>
                  <a:pt x="45" y="11"/>
                </a:lnTo>
                <a:lnTo>
                  <a:pt x="0" y="11"/>
                </a:lnTo>
                <a:lnTo>
                  <a:pt x="0" y="0"/>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3" name="Freeform 15"/>
          <p:cNvSpPr>
            <a:spLocks/>
          </p:cNvSpPr>
          <p:nvPr/>
        </p:nvSpPr>
        <p:spPr bwMode="auto">
          <a:xfrm>
            <a:off x="4625975" y="3897313"/>
            <a:ext cx="77788" cy="19050"/>
          </a:xfrm>
          <a:custGeom>
            <a:avLst/>
            <a:gdLst>
              <a:gd name="T0" fmla="*/ 2147483646 w 49"/>
              <a:gd name="T1" fmla="*/ 0 h 12"/>
              <a:gd name="T2" fmla="*/ 2147483646 w 49"/>
              <a:gd name="T3" fmla="*/ 2147483646 h 12"/>
              <a:gd name="T4" fmla="*/ 0 w 49"/>
              <a:gd name="T5" fmla="*/ 2147483646 h 12"/>
              <a:gd name="T6" fmla="*/ 0 w 49"/>
              <a:gd name="T7" fmla="*/ 0 h 12"/>
              <a:gd name="T8" fmla="*/ 2147483646 w 49"/>
              <a:gd name="T9" fmla="*/ 0 h 12"/>
              <a:gd name="T10" fmla="*/ 0 60000 65536"/>
              <a:gd name="T11" fmla="*/ 0 60000 65536"/>
              <a:gd name="T12" fmla="*/ 0 60000 65536"/>
              <a:gd name="T13" fmla="*/ 0 60000 65536"/>
              <a:gd name="T14" fmla="*/ 0 60000 65536"/>
              <a:gd name="T15" fmla="*/ 0 w 49"/>
              <a:gd name="T16" fmla="*/ 0 h 12"/>
              <a:gd name="T17" fmla="*/ 49 w 49"/>
              <a:gd name="T18" fmla="*/ 12 h 12"/>
            </a:gdLst>
            <a:ahLst/>
            <a:cxnLst>
              <a:cxn ang="T10">
                <a:pos x="T0" y="T1"/>
              </a:cxn>
              <a:cxn ang="T11">
                <a:pos x="T2" y="T3"/>
              </a:cxn>
              <a:cxn ang="T12">
                <a:pos x="T4" y="T5"/>
              </a:cxn>
              <a:cxn ang="T13">
                <a:pos x="T6" y="T7"/>
              </a:cxn>
              <a:cxn ang="T14">
                <a:pos x="T8" y="T9"/>
              </a:cxn>
            </a:cxnLst>
            <a:rect l="T15" t="T16" r="T17" b="T18"/>
            <a:pathLst>
              <a:path w="49" h="12">
                <a:moveTo>
                  <a:pt x="48" y="0"/>
                </a:moveTo>
                <a:lnTo>
                  <a:pt x="48" y="11"/>
                </a:lnTo>
                <a:lnTo>
                  <a:pt x="0" y="11"/>
                </a:lnTo>
                <a:lnTo>
                  <a:pt x="0" y="0"/>
                </a:lnTo>
                <a:lnTo>
                  <a:pt x="4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4" name="Freeform 16"/>
          <p:cNvSpPr>
            <a:spLocks/>
          </p:cNvSpPr>
          <p:nvPr/>
        </p:nvSpPr>
        <p:spPr bwMode="auto">
          <a:xfrm>
            <a:off x="4797425" y="3897313"/>
            <a:ext cx="73025" cy="19050"/>
          </a:xfrm>
          <a:custGeom>
            <a:avLst/>
            <a:gdLst>
              <a:gd name="T0" fmla="*/ 2147483646 w 46"/>
              <a:gd name="T1" fmla="*/ 0 h 12"/>
              <a:gd name="T2" fmla="*/ 2147483646 w 46"/>
              <a:gd name="T3" fmla="*/ 2147483646 h 12"/>
              <a:gd name="T4" fmla="*/ 0 w 46"/>
              <a:gd name="T5" fmla="*/ 2147483646 h 12"/>
              <a:gd name="T6" fmla="*/ 0 w 46"/>
              <a:gd name="T7" fmla="*/ 0 h 12"/>
              <a:gd name="T8" fmla="*/ 2147483646 w 46"/>
              <a:gd name="T9" fmla="*/ 0 h 12"/>
              <a:gd name="T10" fmla="*/ 0 60000 65536"/>
              <a:gd name="T11" fmla="*/ 0 60000 65536"/>
              <a:gd name="T12" fmla="*/ 0 60000 65536"/>
              <a:gd name="T13" fmla="*/ 0 60000 65536"/>
              <a:gd name="T14" fmla="*/ 0 60000 65536"/>
              <a:gd name="T15" fmla="*/ 0 w 46"/>
              <a:gd name="T16" fmla="*/ 0 h 12"/>
              <a:gd name="T17" fmla="*/ 46 w 46"/>
              <a:gd name="T18" fmla="*/ 12 h 12"/>
            </a:gdLst>
            <a:ahLst/>
            <a:cxnLst>
              <a:cxn ang="T10">
                <a:pos x="T0" y="T1"/>
              </a:cxn>
              <a:cxn ang="T11">
                <a:pos x="T2" y="T3"/>
              </a:cxn>
              <a:cxn ang="T12">
                <a:pos x="T4" y="T5"/>
              </a:cxn>
              <a:cxn ang="T13">
                <a:pos x="T6" y="T7"/>
              </a:cxn>
              <a:cxn ang="T14">
                <a:pos x="T8" y="T9"/>
              </a:cxn>
            </a:cxnLst>
            <a:rect l="T15" t="T16" r="T17" b="T18"/>
            <a:pathLst>
              <a:path w="46" h="12">
                <a:moveTo>
                  <a:pt x="45" y="0"/>
                </a:moveTo>
                <a:lnTo>
                  <a:pt x="45" y="11"/>
                </a:lnTo>
                <a:lnTo>
                  <a:pt x="0" y="11"/>
                </a:lnTo>
                <a:lnTo>
                  <a:pt x="0" y="0"/>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5" name="Freeform 17"/>
          <p:cNvSpPr>
            <a:spLocks/>
          </p:cNvSpPr>
          <p:nvPr/>
        </p:nvSpPr>
        <p:spPr bwMode="auto">
          <a:xfrm>
            <a:off x="4964113" y="3897313"/>
            <a:ext cx="77787" cy="19050"/>
          </a:xfrm>
          <a:custGeom>
            <a:avLst/>
            <a:gdLst>
              <a:gd name="T0" fmla="*/ 2147483646 w 49"/>
              <a:gd name="T1" fmla="*/ 0 h 12"/>
              <a:gd name="T2" fmla="*/ 2147483646 w 49"/>
              <a:gd name="T3" fmla="*/ 2147483646 h 12"/>
              <a:gd name="T4" fmla="*/ 0 w 49"/>
              <a:gd name="T5" fmla="*/ 2147483646 h 12"/>
              <a:gd name="T6" fmla="*/ 0 w 49"/>
              <a:gd name="T7" fmla="*/ 0 h 12"/>
              <a:gd name="T8" fmla="*/ 2147483646 w 49"/>
              <a:gd name="T9" fmla="*/ 0 h 12"/>
              <a:gd name="T10" fmla="*/ 0 60000 65536"/>
              <a:gd name="T11" fmla="*/ 0 60000 65536"/>
              <a:gd name="T12" fmla="*/ 0 60000 65536"/>
              <a:gd name="T13" fmla="*/ 0 60000 65536"/>
              <a:gd name="T14" fmla="*/ 0 60000 65536"/>
              <a:gd name="T15" fmla="*/ 0 w 49"/>
              <a:gd name="T16" fmla="*/ 0 h 12"/>
              <a:gd name="T17" fmla="*/ 49 w 49"/>
              <a:gd name="T18" fmla="*/ 12 h 12"/>
            </a:gdLst>
            <a:ahLst/>
            <a:cxnLst>
              <a:cxn ang="T10">
                <a:pos x="T0" y="T1"/>
              </a:cxn>
              <a:cxn ang="T11">
                <a:pos x="T2" y="T3"/>
              </a:cxn>
              <a:cxn ang="T12">
                <a:pos x="T4" y="T5"/>
              </a:cxn>
              <a:cxn ang="T13">
                <a:pos x="T6" y="T7"/>
              </a:cxn>
              <a:cxn ang="T14">
                <a:pos x="T8" y="T9"/>
              </a:cxn>
            </a:cxnLst>
            <a:rect l="T15" t="T16" r="T17" b="T18"/>
            <a:pathLst>
              <a:path w="49" h="12">
                <a:moveTo>
                  <a:pt x="48" y="0"/>
                </a:moveTo>
                <a:lnTo>
                  <a:pt x="48" y="11"/>
                </a:lnTo>
                <a:lnTo>
                  <a:pt x="0" y="11"/>
                </a:lnTo>
                <a:lnTo>
                  <a:pt x="0" y="0"/>
                </a:lnTo>
                <a:lnTo>
                  <a:pt x="4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6" name="Freeform 18"/>
          <p:cNvSpPr>
            <a:spLocks/>
          </p:cNvSpPr>
          <p:nvPr/>
        </p:nvSpPr>
        <p:spPr bwMode="auto">
          <a:xfrm>
            <a:off x="5135563" y="3897313"/>
            <a:ext cx="73025" cy="19050"/>
          </a:xfrm>
          <a:custGeom>
            <a:avLst/>
            <a:gdLst>
              <a:gd name="T0" fmla="*/ 2147483646 w 46"/>
              <a:gd name="T1" fmla="*/ 0 h 12"/>
              <a:gd name="T2" fmla="*/ 2147483646 w 46"/>
              <a:gd name="T3" fmla="*/ 2147483646 h 12"/>
              <a:gd name="T4" fmla="*/ 0 w 46"/>
              <a:gd name="T5" fmla="*/ 2147483646 h 12"/>
              <a:gd name="T6" fmla="*/ 0 w 46"/>
              <a:gd name="T7" fmla="*/ 0 h 12"/>
              <a:gd name="T8" fmla="*/ 2147483646 w 46"/>
              <a:gd name="T9" fmla="*/ 0 h 12"/>
              <a:gd name="T10" fmla="*/ 0 60000 65536"/>
              <a:gd name="T11" fmla="*/ 0 60000 65536"/>
              <a:gd name="T12" fmla="*/ 0 60000 65536"/>
              <a:gd name="T13" fmla="*/ 0 60000 65536"/>
              <a:gd name="T14" fmla="*/ 0 60000 65536"/>
              <a:gd name="T15" fmla="*/ 0 w 46"/>
              <a:gd name="T16" fmla="*/ 0 h 12"/>
              <a:gd name="T17" fmla="*/ 46 w 46"/>
              <a:gd name="T18" fmla="*/ 12 h 12"/>
            </a:gdLst>
            <a:ahLst/>
            <a:cxnLst>
              <a:cxn ang="T10">
                <a:pos x="T0" y="T1"/>
              </a:cxn>
              <a:cxn ang="T11">
                <a:pos x="T2" y="T3"/>
              </a:cxn>
              <a:cxn ang="T12">
                <a:pos x="T4" y="T5"/>
              </a:cxn>
              <a:cxn ang="T13">
                <a:pos x="T6" y="T7"/>
              </a:cxn>
              <a:cxn ang="T14">
                <a:pos x="T8" y="T9"/>
              </a:cxn>
            </a:cxnLst>
            <a:rect l="T15" t="T16" r="T17" b="T18"/>
            <a:pathLst>
              <a:path w="46" h="12">
                <a:moveTo>
                  <a:pt x="45" y="0"/>
                </a:moveTo>
                <a:lnTo>
                  <a:pt x="45" y="11"/>
                </a:lnTo>
                <a:lnTo>
                  <a:pt x="0" y="11"/>
                </a:lnTo>
                <a:lnTo>
                  <a:pt x="0" y="0"/>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7" name="Freeform 19"/>
          <p:cNvSpPr>
            <a:spLocks/>
          </p:cNvSpPr>
          <p:nvPr/>
        </p:nvSpPr>
        <p:spPr bwMode="auto">
          <a:xfrm>
            <a:off x="5300663" y="3897313"/>
            <a:ext cx="77787" cy="19050"/>
          </a:xfrm>
          <a:custGeom>
            <a:avLst/>
            <a:gdLst>
              <a:gd name="T0" fmla="*/ 2147483646 w 49"/>
              <a:gd name="T1" fmla="*/ 0 h 12"/>
              <a:gd name="T2" fmla="*/ 2147483646 w 49"/>
              <a:gd name="T3" fmla="*/ 2147483646 h 12"/>
              <a:gd name="T4" fmla="*/ 0 w 49"/>
              <a:gd name="T5" fmla="*/ 2147483646 h 12"/>
              <a:gd name="T6" fmla="*/ 0 w 49"/>
              <a:gd name="T7" fmla="*/ 0 h 12"/>
              <a:gd name="T8" fmla="*/ 2147483646 w 49"/>
              <a:gd name="T9" fmla="*/ 0 h 12"/>
              <a:gd name="T10" fmla="*/ 0 60000 65536"/>
              <a:gd name="T11" fmla="*/ 0 60000 65536"/>
              <a:gd name="T12" fmla="*/ 0 60000 65536"/>
              <a:gd name="T13" fmla="*/ 0 60000 65536"/>
              <a:gd name="T14" fmla="*/ 0 60000 65536"/>
              <a:gd name="T15" fmla="*/ 0 w 49"/>
              <a:gd name="T16" fmla="*/ 0 h 12"/>
              <a:gd name="T17" fmla="*/ 49 w 49"/>
              <a:gd name="T18" fmla="*/ 12 h 12"/>
            </a:gdLst>
            <a:ahLst/>
            <a:cxnLst>
              <a:cxn ang="T10">
                <a:pos x="T0" y="T1"/>
              </a:cxn>
              <a:cxn ang="T11">
                <a:pos x="T2" y="T3"/>
              </a:cxn>
              <a:cxn ang="T12">
                <a:pos x="T4" y="T5"/>
              </a:cxn>
              <a:cxn ang="T13">
                <a:pos x="T6" y="T7"/>
              </a:cxn>
              <a:cxn ang="T14">
                <a:pos x="T8" y="T9"/>
              </a:cxn>
            </a:cxnLst>
            <a:rect l="T15" t="T16" r="T17" b="T18"/>
            <a:pathLst>
              <a:path w="49" h="12">
                <a:moveTo>
                  <a:pt x="48" y="0"/>
                </a:moveTo>
                <a:lnTo>
                  <a:pt x="48" y="11"/>
                </a:lnTo>
                <a:lnTo>
                  <a:pt x="0" y="11"/>
                </a:lnTo>
                <a:lnTo>
                  <a:pt x="0" y="0"/>
                </a:lnTo>
                <a:lnTo>
                  <a:pt x="4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8" name="Freeform 20"/>
          <p:cNvSpPr>
            <a:spLocks/>
          </p:cNvSpPr>
          <p:nvPr/>
        </p:nvSpPr>
        <p:spPr bwMode="auto">
          <a:xfrm>
            <a:off x="5472113" y="3897313"/>
            <a:ext cx="73025" cy="19050"/>
          </a:xfrm>
          <a:custGeom>
            <a:avLst/>
            <a:gdLst>
              <a:gd name="T0" fmla="*/ 2147483646 w 46"/>
              <a:gd name="T1" fmla="*/ 0 h 12"/>
              <a:gd name="T2" fmla="*/ 2147483646 w 46"/>
              <a:gd name="T3" fmla="*/ 2147483646 h 12"/>
              <a:gd name="T4" fmla="*/ 0 w 46"/>
              <a:gd name="T5" fmla="*/ 2147483646 h 12"/>
              <a:gd name="T6" fmla="*/ 0 w 46"/>
              <a:gd name="T7" fmla="*/ 0 h 12"/>
              <a:gd name="T8" fmla="*/ 2147483646 w 46"/>
              <a:gd name="T9" fmla="*/ 0 h 12"/>
              <a:gd name="T10" fmla="*/ 0 60000 65536"/>
              <a:gd name="T11" fmla="*/ 0 60000 65536"/>
              <a:gd name="T12" fmla="*/ 0 60000 65536"/>
              <a:gd name="T13" fmla="*/ 0 60000 65536"/>
              <a:gd name="T14" fmla="*/ 0 60000 65536"/>
              <a:gd name="T15" fmla="*/ 0 w 46"/>
              <a:gd name="T16" fmla="*/ 0 h 12"/>
              <a:gd name="T17" fmla="*/ 46 w 46"/>
              <a:gd name="T18" fmla="*/ 12 h 12"/>
            </a:gdLst>
            <a:ahLst/>
            <a:cxnLst>
              <a:cxn ang="T10">
                <a:pos x="T0" y="T1"/>
              </a:cxn>
              <a:cxn ang="T11">
                <a:pos x="T2" y="T3"/>
              </a:cxn>
              <a:cxn ang="T12">
                <a:pos x="T4" y="T5"/>
              </a:cxn>
              <a:cxn ang="T13">
                <a:pos x="T6" y="T7"/>
              </a:cxn>
              <a:cxn ang="T14">
                <a:pos x="T8" y="T9"/>
              </a:cxn>
            </a:cxnLst>
            <a:rect l="T15" t="T16" r="T17" b="T18"/>
            <a:pathLst>
              <a:path w="46" h="12">
                <a:moveTo>
                  <a:pt x="45" y="0"/>
                </a:moveTo>
                <a:lnTo>
                  <a:pt x="45" y="11"/>
                </a:lnTo>
                <a:lnTo>
                  <a:pt x="0" y="11"/>
                </a:lnTo>
                <a:lnTo>
                  <a:pt x="0" y="0"/>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69" name="Freeform 21"/>
          <p:cNvSpPr>
            <a:spLocks/>
          </p:cNvSpPr>
          <p:nvPr/>
        </p:nvSpPr>
        <p:spPr bwMode="auto">
          <a:xfrm>
            <a:off x="5638800" y="3897313"/>
            <a:ext cx="77788" cy="19050"/>
          </a:xfrm>
          <a:custGeom>
            <a:avLst/>
            <a:gdLst>
              <a:gd name="T0" fmla="*/ 2147483646 w 49"/>
              <a:gd name="T1" fmla="*/ 0 h 12"/>
              <a:gd name="T2" fmla="*/ 2147483646 w 49"/>
              <a:gd name="T3" fmla="*/ 2147483646 h 12"/>
              <a:gd name="T4" fmla="*/ 0 w 49"/>
              <a:gd name="T5" fmla="*/ 2147483646 h 12"/>
              <a:gd name="T6" fmla="*/ 0 w 49"/>
              <a:gd name="T7" fmla="*/ 0 h 12"/>
              <a:gd name="T8" fmla="*/ 2147483646 w 49"/>
              <a:gd name="T9" fmla="*/ 0 h 12"/>
              <a:gd name="T10" fmla="*/ 0 60000 65536"/>
              <a:gd name="T11" fmla="*/ 0 60000 65536"/>
              <a:gd name="T12" fmla="*/ 0 60000 65536"/>
              <a:gd name="T13" fmla="*/ 0 60000 65536"/>
              <a:gd name="T14" fmla="*/ 0 60000 65536"/>
              <a:gd name="T15" fmla="*/ 0 w 49"/>
              <a:gd name="T16" fmla="*/ 0 h 12"/>
              <a:gd name="T17" fmla="*/ 49 w 49"/>
              <a:gd name="T18" fmla="*/ 12 h 12"/>
            </a:gdLst>
            <a:ahLst/>
            <a:cxnLst>
              <a:cxn ang="T10">
                <a:pos x="T0" y="T1"/>
              </a:cxn>
              <a:cxn ang="T11">
                <a:pos x="T2" y="T3"/>
              </a:cxn>
              <a:cxn ang="T12">
                <a:pos x="T4" y="T5"/>
              </a:cxn>
              <a:cxn ang="T13">
                <a:pos x="T6" y="T7"/>
              </a:cxn>
              <a:cxn ang="T14">
                <a:pos x="T8" y="T9"/>
              </a:cxn>
            </a:cxnLst>
            <a:rect l="T15" t="T16" r="T17" b="T18"/>
            <a:pathLst>
              <a:path w="49" h="12">
                <a:moveTo>
                  <a:pt x="48" y="0"/>
                </a:moveTo>
                <a:lnTo>
                  <a:pt x="48" y="11"/>
                </a:lnTo>
                <a:lnTo>
                  <a:pt x="0" y="11"/>
                </a:lnTo>
                <a:lnTo>
                  <a:pt x="0" y="0"/>
                </a:lnTo>
                <a:lnTo>
                  <a:pt x="4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0" name="Freeform 22"/>
          <p:cNvSpPr>
            <a:spLocks/>
          </p:cNvSpPr>
          <p:nvPr/>
        </p:nvSpPr>
        <p:spPr bwMode="auto">
          <a:xfrm>
            <a:off x="5810250" y="3897313"/>
            <a:ext cx="77788" cy="19050"/>
          </a:xfrm>
          <a:custGeom>
            <a:avLst/>
            <a:gdLst>
              <a:gd name="T0" fmla="*/ 2147483646 w 49"/>
              <a:gd name="T1" fmla="*/ 0 h 12"/>
              <a:gd name="T2" fmla="*/ 2147483646 w 49"/>
              <a:gd name="T3" fmla="*/ 2147483646 h 12"/>
              <a:gd name="T4" fmla="*/ 0 w 49"/>
              <a:gd name="T5" fmla="*/ 2147483646 h 12"/>
              <a:gd name="T6" fmla="*/ 0 w 49"/>
              <a:gd name="T7" fmla="*/ 0 h 12"/>
              <a:gd name="T8" fmla="*/ 2147483646 w 49"/>
              <a:gd name="T9" fmla="*/ 0 h 12"/>
              <a:gd name="T10" fmla="*/ 0 60000 65536"/>
              <a:gd name="T11" fmla="*/ 0 60000 65536"/>
              <a:gd name="T12" fmla="*/ 0 60000 65536"/>
              <a:gd name="T13" fmla="*/ 0 60000 65536"/>
              <a:gd name="T14" fmla="*/ 0 60000 65536"/>
              <a:gd name="T15" fmla="*/ 0 w 49"/>
              <a:gd name="T16" fmla="*/ 0 h 12"/>
              <a:gd name="T17" fmla="*/ 49 w 49"/>
              <a:gd name="T18" fmla="*/ 12 h 12"/>
            </a:gdLst>
            <a:ahLst/>
            <a:cxnLst>
              <a:cxn ang="T10">
                <a:pos x="T0" y="T1"/>
              </a:cxn>
              <a:cxn ang="T11">
                <a:pos x="T2" y="T3"/>
              </a:cxn>
              <a:cxn ang="T12">
                <a:pos x="T4" y="T5"/>
              </a:cxn>
              <a:cxn ang="T13">
                <a:pos x="T6" y="T7"/>
              </a:cxn>
              <a:cxn ang="T14">
                <a:pos x="T8" y="T9"/>
              </a:cxn>
            </a:cxnLst>
            <a:rect l="T15" t="T16" r="T17" b="T18"/>
            <a:pathLst>
              <a:path w="49" h="12">
                <a:moveTo>
                  <a:pt x="48" y="0"/>
                </a:moveTo>
                <a:lnTo>
                  <a:pt x="48" y="11"/>
                </a:lnTo>
                <a:lnTo>
                  <a:pt x="0" y="11"/>
                </a:lnTo>
                <a:lnTo>
                  <a:pt x="0" y="0"/>
                </a:lnTo>
                <a:lnTo>
                  <a:pt x="4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1" name="Freeform 23"/>
          <p:cNvSpPr>
            <a:spLocks/>
          </p:cNvSpPr>
          <p:nvPr/>
        </p:nvSpPr>
        <p:spPr bwMode="auto">
          <a:xfrm>
            <a:off x="5976938" y="3897313"/>
            <a:ext cx="26987" cy="19050"/>
          </a:xfrm>
          <a:custGeom>
            <a:avLst/>
            <a:gdLst>
              <a:gd name="T0" fmla="*/ 2147483646 w 17"/>
              <a:gd name="T1" fmla="*/ 2147483646 h 12"/>
              <a:gd name="T2" fmla="*/ 2147483646 w 17"/>
              <a:gd name="T3" fmla="*/ 0 h 12"/>
              <a:gd name="T4" fmla="*/ 0 w 17"/>
              <a:gd name="T5" fmla="*/ 0 h 12"/>
              <a:gd name="T6" fmla="*/ 0 w 17"/>
              <a:gd name="T7" fmla="*/ 2147483646 h 12"/>
              <a:gd name="T8" fmla="*/ 2147483646 w 17"/>
              <a:gd name="T9" fmla="*/ 2147483646 h 12"/>
              <a:gd name="T10" fmla="*/ 2147483646 w 17"/>
              <a:gd name="T11" fmla="*/ 2147483646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16" y="5"/>
                </a:moveTo>
                <a:lnTo>
                  <a:pt x="16" y="0"/>
                </a:lnTo>
                <a:lnTo>
                  <a:pt x="0" y="0"/>
                </a:lnTo>
                <a:lnTo>
                  <a:pt x="0" y="11"/>
                </a:lnTo>
                <a:lnTo>
                  <a:pt x="16" y="11"/>
                </a:lnTo>
                <a:lnTo>
                  <a:pt x="16"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2" name="Freeform 24"/>
          <p:cNvSpPr>
            <a:spLocks/>
          </p:cNvSpPr>
          <p:nvPr/>
        </p:nvSpPr>
        <p:spPr bwMode="auto">
          <a:xfrm>
            <a:off x="2773363" y="3433763"/>
            <a:ext cx="215900" cy="19050"/>
          </a:xfrm>
          <a:custGeom>
            <a:avLst/>
            <a:gdLst>
              <a:gd name="T0" fmla="*/ 2147483646 w 136"/>
              <a:gd name="T1" fmla="*/ 0 h 12"/>
              <a:gd name="T2" fmla="*/ 2147483646 w 136"/>
              <a:gd name="T3" fmla="*/ 2147483646 h 12"/>
              <a:gd name="T4" fmla="*/ 0 w 136"/>
              <a:gd name="T5" fmla="*/ 2147483646 h 12"/>
              <a:gd name="T6" fmla="*/ 0 w 136"/>
              <a:gd name="T7" fmla="*/ 0 h 12"/>
              <a:gd name="T8" fmla="*/ 2147483646 w 136"/>
              <a:gd name="T9" fmla="*/ 0 h 12"/>
              <a:gd name="T10" fmla="*/ 0 60000 65536"/>
              <a:gd name="T11" fmla="*/ 0 60000 65536"/>
              <a:gd name="T12" fmla="*/ 0 60000 65536"/>
              <a:gd name="T13" fmla="*/ 0 60000 65536"/>
              <a:gd name="T14" fmla="*/ 0 60000 65536"/>
              <a:gd name="T15" fmla="*/ 0 w 136"/>
              <a:gd name="T16" fmla="*/ 0 h 12"/>
              <a:gd name="T17" fmla="*/ 136 w 136"/>
              <a:gd name="T18" fmla="*/ 12 h 12"/>
            </a:gdLst>
            <a:ahLst/>
            <a:cxnLst>
              <a:cxn ang="T10">
                <a:pos x="T0" y="T1"/>
              </a:cxn>
              <a:cxn ang="T11">
                <a:pos x="T2" y="T3"/>
              </a:cxn>
              <a:cxn ang="T12">
                <a:pos x="T4" y="T5"/>
              </a:cxn>
              <a:cxn ang="T13">
                <a:pos x="T6" y="T7"/>
              </a:cxn>
              <a:cxn ang="T14">
                <a:pos x="T8" y="T9"/>
              </a:cxn>
            </a:cxnLst>
            <a:rect l="T15" t="T16" r="T17" b="T18"/>
            <a:pathLst>
              <a:path w="136" h="12">
                <a:moveTo>
                  <a:pt x="135" y="0"/>
                </a:moveTo>
                <a:lnTo>
                  <a:pt x="135" y="11"/>
                </a:lnTo>
                <a:lnTo>
                  <a:pt x="0" y="11"/>
                </a:lnTo>
                <a:lnTo>
                  <a:pt x="0" y="0"/>
                </a:lnTo>
                <a:lnTo>
                  <a:pt x="13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3" name="Freeform 25"/>
          <p:cNvSpPr>
            <a:spLocks/>
          </p:cNvSpPr>
          <p:nvPr/>
        </p:nvSpPr>
        <p:spPr bwMode="auto">
          <a:xfrm>
            <a:off x="3024188" y="3433763"/>
            <a:ext cx="19050" cy="19050"/>
          </a:xfrm>
          <a:custGeom>
            <a:avLst/>
            <a:gdLst>
              <a:gd name="T0" fmla="*/ 2147483646 w 12"/>
              <a:gd name="T1" fmla="*/ 0 h 12"/>
              <a:gd name="T2" fmla="*/ 2147483646 w 12"/>
              <a:gd name="T3" fmla="*/ 2147483646 h 12"/>
              <a:gd name="T4" fmla="*/ 0 w 12"/>
              <a:gd name="T5" fmla="*/ 2147483646 h 12"/>
              <a:gd name="T6" fmla="*/ 0 w 12"/>
              <a:gd name="T7" fmla="*/ 0 h 12"/>
              <a:gd name="T8" fmla="*/ 2147483646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1" y="0"/>
                </a:moveTo>
                <a:lnTo>
                  <a:pt x="11" y="11"/>
                </a:lnTo>
                <a:lnTo>
                  <a:pt x="0" y="11"/>
                </a:lnTo>
                <a:lnTo>
                  <a:pt x="0" y="0"/>
                </a:lnTo>
                <a:lnTo>
                  <a:pt x="11"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4" name="Freeform 26"/>
          <p:cNvSpPr>
            <a:spLocks/>
          </p:cNvSpPr>
          <p:nvPr/>
        </p:nvSpPr>
        <p:spPr bwMode="auto">
          <a:xfrm>
            <a:off x="3078163" y="3433763"/>
            <a:ext cx="217487" cy="19050"/>
          </a:xfrm>
          <a:custGeom>
            <a:avLst/>
            <a:gdLst>
              <a:gd name="T0" fmla="*/ 2147483646 w 137"/>
              <a:gd name="T1" fmla="*/ 0 h 12"/>
              <a:gd name="T2" fmla="*/ 2147483646 w 137"/>
              <a:gd name="T3" fmla="*/ 2147483646 h 12"/>
              <a:gd name="T4" fmla="*/ 0 w 137"/>
              <a:gd name="T5" fmla="*/ 2147483646 h 12"/>
              <a:gd name="T6" fmla="*/ 0 w 137"/>
              <a:gd name="T7" fmla="*/ 0 h 12"/>
              <a:gd name="T8" fmla="*/ 2147483646 w 137"/>
              <a:gd name="T9" fmla="*/ 0 h 12"/>
              <a:gd name="T10" fmla="*/ 0 60000 65536"/>
              <a:gd name="T11" fmla="*/ 0 60000 65536"/>
              <a:gd name="T12" fmla="*/ 0 60000 65536"/>
              <a:gd name="T13" fmla="*/ 0 60000 65536"/>
              <a:gd name="T14" fmla="*/ 0 60000 65536"/>
              <a:gd name="T15" fmla="*/ 0 w 137"/>
              <a:gd name="T16" fmla="*/ 0 h 12"/>
              <a:gd name="T17" fmla="*/ 137 w 137"/>
              <a:gd name="T18" fmla="*/ 12 h 12"/>
            </a:gdLst>
            <a:ahLst/>
            <a:cxnLst>
              <a:cxn ang="T10">
                <a:pos x="T0" y="T1"/>
              </a:cxn>
              <a:cxn ang="T11">
                <a:pos x="T2" y="T3"/>
              </a:cxn>
              <a:cxn ang="T12">
                <a:pos x="T4" y="T5"/>
              </a:cxn>
              <a:cxn ang="T13">
                <a:pos x="T6" y="T7"/>
              </a:cxn>
              <a:cxn ang="T14">
                <a:pos x="T8" y="T9"/>
              </a:cxn>
            </a:cxnLst>
            <a:rect l="T15" t="T16" r="T17" b="T18"/>
            <a:pathLst>
              <a:path w="137" h="12">
                <a:moveTo>
                  <a:pt x="136" y="0"/>
                </a:moveTo>
                <a:lnTo>
                  <a:pt x="136" y="11"/>
                </a:lnTo>
                <a:lnTo>
                  <a:pt x="0" y="11"/>
                </a:lnTo>
                <a:lnTo>
                  <a:pt x="0" y="0"/>
                </a:lnTo>
                <a:lnTo>
                  <a:pt x="136"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5" name="Freeform 27"/>
          <p:cNvSpPr>
            <a:spLocks/>
          </p:cNvSpPr>
          <p:nvPr/>
        </p:nvSpPr>
        <p:spPr bwMode="auto">
          <a:xfrm>
            <a:off x="3335338" y="3433763"/>
            <a:ext cx="19050" cy="19050"/>
          </a:xfrm>
          <a:custGeom>
            <a:avLst/>
            <a:gdLst>
              <a:gd name="T0" fmla="*/ 2147483646 w 12"/>
              <a:gd name="T1" fmla="*/ 0 h 12"/>
              <a:gd name="T2" fmla="*/ 2147483646 w 12"/>
              <a:gd name="T3" fmla="*/ 2147483646 h 12"/>
              <a:gd name="T4" fmla="*/ 0 w 12"/>
              <a:gd name="T5" fmla="*/ 2147483646 h 12"/>
              <a:gd name="T6" fmla="*/ 0 w 12"/>
              <a:gd name="T7" fmla="*/ 0 h 12"/>
              <a:gd name="T8" fmla="*/ 2147483646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1" y="0"/>
                </a:moveTo>
                <a:lnTo>
                  <a:pt x="11" y="11"/>
                </a:lnTo>
                <a:lnTo>
                  <a:pt x="0" y="11"/>
                </a:lnTo>
                <a:lnTo>
                  <a:pt x="0" y="0"/>
                </a:lnTo>
                <a:lnTo>
                  <a:pt x="11"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6" name="Freeform 28"/>
          <p:cNvSpPr>
            <a:spLocks/>
          </p:cNvSpPr>
          <p:nvPr/>
        </p:nvSpPr>
        <p:spPr bwMode="auto">
          <a:xfrm>
            <a:off x="3389313" y="3433763"/>
            <a:ext cx="217487" cy="19050"/>
          </a:xfrm>
          <a:custGeom>
            <a:avLst/>
            <a:gdLst>
              <a:gd name="T0" fmla="*/ 2147483646 w 137"/>
              <a:gd name="T1" fmla="*/ 0 h 12"/>
              <a:gd name="T2" fmla="*/ 2147483646 w 137"/>
              <a:gd name="T3" fmla="*/ 2147483646 h 12"/>
              <a:gd name="T4" fmla="*/ 0 w 137"/>
              <a:gd name="T5" fmla="*/ 2147483646 h 12"/>
              <a:gd name="T6" fmla="*/ 0 w 137"/>
              <a:gd name="T7" fmla="*/ 0 h 12"/>
              <a:gd name="T8" fmla="*/ 2147483646 w 137"/>
              <a:gd name="T9" fmla="*/ 0 h 12"/>
              <a:gd name="T10" fmla="*/ 0 60000 65536"/>
              <a:gd name="T11" fmla="*/ 0 60000 65536"/>
              <a:gd name="T12" fmla="*/ 0 60000 65536"/>
              <a:gd name="T13" fmla="*/ 0 60000 65536"/>
              <a:gd name="T14" fmla="*/ 0 60000 65536"/>
              <a:gd name="T15" fmla="*/ 0 w 137"/>
              <a:gd name="T16" fmla="*/ 0 h 12"/>
              <a:gd name="T17" fmla="*/ 137 w 137"/>
              <a:gd name="T18" fmla="*/ 12 h 12"/>
            </a:gdLst>
            <a:ahLst/>
            <a:cxnLst>
              <a:cxn ang="T10">
                <a:pos x="T0" y="T1"/>
              </a:cxn>
              <a:cxn ang="T11">
                <a:pos x="T2" y="T3"/>
              </a:cxn>
              <a:cxn ang="T12">
                <a:pos x="T4" y="T5"/>
              </a:cxn>
              <a:cxn ang="T13">
                <a:pos x="T6" y="T7"/>
              </a:cxn>
              <a:cxn ang="T14">
                <a:pos x="T8" y="T9"/>
              </a:cxn>
            </a:cxnLst>
            <a:rect l="T15" t="T16" r="T17" b="T18"/>
            <a:pathLst>
              <a:path w="137" h="12">
                <a:moveTo>
                  <a:pt x="136" y="0"/>
                </a:moveTo>
                <a:lnTo>
                  <a:pt x="136" y="11"/>
                </a:lnTo>
                <a:lnTo>
                  <a:pt x="0" y="11"/>
                </a:lnTo>
                <a:lnTo>
                  <a:pt x="0" y="0"/>
                </a:lnTo>
                <a:lnTo>
                  <a:pt x="136"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7" name="Freeform 29"/>
          <p:cNvSpPr>
            <a:spLocks/>
          </p:cNvSpPr>
          <p:nvPr/>
        </p:nvSpPr>
        <p:spPr bwMode="auto">
          <a:xfrm>
            <a:off x="3641725" y="3433763"/>
            <a:ext cx="22225" cy="19050"/>
          </a:xfrm>
          <a:custGeom>
            <a:avLst/>
            <a:gdLst>
              <a:gd name="T0" fmla="*/ 2147483646 w 14"/>
              <a:gd name="T1" fmla="*/ 0 h 12"/>
              <a:gd name="T2" fmla="*/ 2147483646 w 14"/>
              <a:gd name="T3" fmla="*/ 2147483646 h 12"/>
              <a:gd name="T4" fmla="*/ 0 w 14"/>
              <a:gd name="T5" fmla="*/ 2147483646 h 12"/>
              <a:gd name="T6" fmla="*/ 0 w 14"/>
              <a:gd name="T7" fmla="*/ 0 h 12"/>
              <a:gd name="T8" fmla="*/ 2147483646 w 14"/>
              <a:gd name="T9" fmla="*/ 0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3" y="0"/>
                </a:moveTo>
                <a:lnTo>
                  <a:pt x="13" y="11"/>
                </a:lnTo>
                <a:lnTo>
                  <a:pt x="0" y="11"/>
                </a:lnTo>
                <a:lnTo>
                  <a:pt x="0" y="0"/>
                </a:lnTo>
                <a:lnTo>
                  <a:pt x="1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8" name="Freeform 30"/>
          <p:cNvSpPr>
            <a:spLocks/>
          </p:cNvSpPr>
          <p:nvPr/>
        </p:nvSpPr>
        <p:spPr bwMode="auto">
          <a:xfrm>
            <a:off x="3700463" y="3433763"/>
            <a:ext cx="215900" cy="19050"/>
          </a:xfrm>
          <a:custGeom>
            <a:avLst/>
            <a:gdLst>
              <a:gd name="T0" fmla="*/ 2147483646 w 136"/>
              <a:gd name="T1" fmla="*/ 0 h 12"/>
              <a:gd name="T2" fmla="*/ 2147483646 w 136"/>
              <a:gd name="T3" fmla="*/ 2147483646 h 12"/>
              <a:gd name="T4" fmla="*/ 0 w 136"/>
              <a:gd name="T5" fmla="*/ 2147483646 h 12"/>
              <a:gd name="T6" fmla="*/ 0 w 136"/>
              <a:gd name="T7" fmla="*/ 0 h 12"/>
              <a:gd name="T8" fmla="*/ 2147483646 w 136"/>
              <a:gd name="T9" fmla="*/ 0 h 12"/>
              <a:gd name="T10" fmla="*/ 0 60000 65536"/>
              <a:gd name="T11" fmla="*/ 0 60000 65536"/>
              <a:gd name="T12" fmla="*/ 0 60000 65536"/>
              <a:gd name="T13" fmla="*/ 0 60000 65536"/>
              <a:gd name="T14" fmla="*/ 0 60000 65536"/>
              <a:gd name="T15" fmla="*/ 0 w 136"/>
              <a:gd name="T16" fmla="*/ 0 h 12"/>
              <a:gd name="T17" fmla="*/ 136 w 136"/>
              <a:gd name="T18" fmla="*/ 12 h 12"/>
            </a:gdLst>
            <a:ahLst/>
            <a:cxnLst>
              <a:cxn ang="T10">
                <a:pos x="T0" y="T1"/>
              </a:cxn>
              <a:cxn ang="T11">
                <a:pos x="T2" y="T3"/>
              </a:cxn>
              <a:cxn ang="T12">
                <a:pos x="T4" y="T5"/>
              </a:cxn>
              <a:cxn ang="T13">
                <a:pos x="T6" y="T7"/>
              </a:cxn>
              <a:cxn ang="T14">
                <a:pos x="T8" y="T9"/>
              </a:cxn>
            </a:cxnLst>
            <a:rect l="T15" t="T16" r="T17" b="T18"/>
            <a:pathLst>
              <a:path w="136" h="12">
                <a:moveTo>
                  <a:pt x="135" y="0"/>
                </a:moveTo>
                <a:lnTo>
                  <a:pt x="135" y="11"/>
                </a:lnTo>
                <a:lnTo>
                  <a:pt x="0" y="11"/>
                </a:lnTo>
                <a:lnTo>
                  <a:pt x="0" y="0"/>
                </a:lnTo>
                <a:lnTo>
                  <a:pt x="13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79" name="Freeform 31"/>
          <p:cNvSpPr>
            <a:spLocks/>
          </p:cNvSpPr>
          <p:nvPr/>
        </p:nvSpPr>
        <p:spPr bwMode="auto">
          <a:xfrm>
            <a:off x="3951288" y="3433763"/>
            <a:ext cx="19050" cy="19050"/>
          </a:xfrm>
          <a:custGeom>
            <a:avLst/>
            <a:gdLst>
              <a:gd name="T0" fmla="*/ 2147483646 w 12"/>
              <a:gd name="T1" fmla="*/ 0 h 12"/>
              <a:gd name="T2" fmla="*/ 2147483646 w 12"/>
              <a:gd name="T3" fmla="*/ 2147483646 h 12"/>
              <a:gd name="T4" fmla="*/ 0 w 12"/>
              <a:gd name="T5" fmla="*/ 2147483646 h 12"/>
              <a:gd name="T6" fmla="*/ 0 w 12"/>
              <a:gd name="T7" fmla="*/ 0 h 12"/>
              <a:gd name="T8" fmla="*/ 2147483646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1" y="0"/>
                </a:moveTo>
                <a:lnTo>
                  <a:pt x="11" y="11"/>
                </a:lnTo>
                <a:lnTo>
                  <a:pt x="0" y="11"/>
                </a:lnTo>
                <a:lnTo>
                  <a:pt x="0" y="0"/>
                </a:lnTo>
                <a:lnTo>
                  <a:pt x="11"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0" name="Freeform 32"/>
          <p:cNvSpPr>
            <a:spLocks/>
          </p:cNvSpPr>
          <p:nvPr/>
        </p:nvSpPr>
        <p:spPr bwMode="auto">
          <a:xfrm>
            <a:off x="4010025" y="3433763"/>
            <a:ext cx="217488" cy="19050"/>
          </a:xfrm>
          <a:custGeom>
            <a:avLst/>
            <a:gdLst>
              <a:gd name="T0" fmla="*/ 2147483646 w 137"/>
              <a:gd name="T1" fmla="*/ 0 h 12"/>
              <a:gd name="T2" fmla="*/ 2147483646 w 137"/>
              <a:gd name="T3" fmla="*/ 2147483646 h 12"/>
              <a:gd name="T4" fmla="*/ 0 w 137"/>
              <a:gd name="T5" fmla="*/ 2147483646 h 12"/>
              <a:gd name="T6" fmla="*/ 0 w 137"/>
              <a:gd name="T7" fmla="*/ 0 h 12"/>
              <a:gd name="T8" fmla="*/ 2147483646 w 137"/>
              <a:gd name="T9" fmla="*/ 0 h 12"/>
              <a:gd name="T10" fmla="*/ 0 60000 65536"/>
              <a:gd name="T11" fmla="*/ 0 60000 65536"/>
              <a:gd name="T12" fmla="*/ 0 60000 65536"/>
              <a:gd name="T13" fmla="*/ 0 60000 65536"/>
              <a:gd name="T14" fmla="*/ 0 60000 65536"/>
              <a:gd name="T15" fmla="*/ 0 w 137"/>
              <a:gd name="T16" fmla="*/ 0 h 12"/>
              <a:gd name="T17" fmla="*/ 137 w 137"/>
              <a:gd name="T18" fmla="*/ 12 h 12"/>
            </a:gdLst>
            <a:ahLst/>
            <a:cxnLst>
              <a:cxn ang="T10">
                <a:pos x="T0" y="T1"/>
              </a:cxn>
              <a:cxn ang="T11">
                <a:pos x="T2" y="T3"/>
              </a:cxn>
              <a:cxn ang="T12">
                <a:pos x="T4" y="T5"/>
              </a:cxn>
              <a:cxn ang="T13">
                <a:pos x="T6" y="T7"/>
              </a:cxn>
              <a:cxn ang="T14">
                <a:pos x="T8" y="T9"/>
              </a:cxn>
            </a:cxnLst>
            <a:rect l="T15" t="T16" r="T17" b="T18"/>
            <a:pathLst>
              <a:path w="137" h="12">
                <a:moveTo>
                  <a:pt x="136" y="0"/>
                </a:moveTo>
                <a:lnTo>
                  <a:pt x="136" y="11"/>
                </a:lnTo>
                <a:lnTo>
                  <a:pt x="0" y="11"/>
                </a:lnTo>
                <a:lnTo>
                  <a:pt x="0" y="0"/>
                </a:lnTo>
                <a:lnTo>
                  <a:pt x="136"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1" name="Freeform 33"/>
          <p:cNvSpPr>
            <a:spLocks/>
          </p:cNvSpPr>
          <p:nvPr/>
        </p:nvSpPr>
        <p:spPr bwMode="auto">
          <a:xfrm>
            <a:off x="4262438" y="3433763"/>
            <a:ext cx="19050" cy="19050"/>
          </a:xfrm>
          <a:custGeom>
            <a:avLst/>
            <a:gdLst>
              <a:gd name="T0" fmla="*/ 2147483646 w 12"/>
              <a:gd name="T1" fmla="*/ 0 h 12"/>
              <a:gd name="T2" fmla="*/ 2147483646 w 12"/>
              <a:gd name="T3" fmla="*/ 2147483646 h 12"/>
              <a:gd name="T4" fmla="*/ 0 w 12"/>
              <a:gd name="T5" fmla="*/ 2147483646 h 12"/>
              <a:gd name="T6" fmla="*/ 0 w 12"/>
              <a:gd name="T7" fmla="*/ 0 h 12"/>
              <a:gd name="T8" fmla="*/ 2147483646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1" y="0"/>
                </a:moveTo>
                <a:lnTo>
                  <a:pt x="11" y="11"/>
                </a:lnTo>
                <a:lnTo>
                  <a:pt x="0" y="11"/>
                </a:lnTo>
                <a:lnTo>
                  <a:pt x="0" y="0"/>
                </a:lnTo>
                <a:lnTo>
                  <a:pt x="11"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2" name="Freeform 34"/>
          <p:cNvSpPr>
            <a:spLocks/>
          </p:cNvSpPr>
          <p:nvPr/>
        </p:nvSpPr>
        <p:spPr bwMode="auto">
          <a:xfrm>
            <a:off x="4316413" y="3433763"/>
            <a:ext cx="215900" cy="19050"/>
          </a:xfrm>
          <a:custGeom>
            <a:avLst/>
            <a:gdLst>
              <a:gd name="T0" fmla="*/ 2147483646 w 136"/>
              <a:gd name="T1" fmla="*/ 0 h 12"/>
              <a:gd name="T2" fmla="*/ 2147483646 w 136"/>
              <a:gd name="T3" fmla="*/ 2147483646 h 12"/>
              <a:gd name="T4" fmla="*/ 0 w 136"/>
              <a:gd name="T5" fmla="*/ 2147483646 h 12"/>
              <a:gd name="T6" fmla="*/ 0 w 136"/>
              <a:gd name="T7" fmla="*/ 0 h 12"/>
              <a:gd name="T8" fmla="*/ 2147483646 w 136"/>
              <a:gd name="T9" fmla="*/ 0 h 12"/>
              <a:gd name="T10" fmla="*/ 0 60000 65536"/>
              <a:gd name="T11" fmla="*/ 0 60000 65536"/>
              <a:gd name="T12" fmla="*/ 0 60000 65536"/>
              <a:gd name="T13" fmla="*/ 0 60000 65536"/>
              <a:gd name="T14" fmla="*/ 0 60000 65536"/>
              <a:gd name="T15" fmla="*/ 0 w 136"/>
              <a:gd name="T16" fmla="*/ 0 h 12"/>
              <a:gd name="T17" fmla="*/ 136 w 136"/>
              <a:gd name="T18" fmla="*/ 12 h 12"/>
            </a:gdLst>
            <a:ahLst/>
            <a:cxnLst>
              <a:cxn ang="T10">
                <a:pos x="T0" y="T1"/>
              </a:cxn>
              <a:cxn ang="T11">
                <a:pos x="T2" y="T3"/>
              </a:cxn>
              <a:cxn ang="T12">
                <a:pos x="T4" y="T5"/>
              </a:cxn>
              <a:cxn ang="T13">
                <a:pos x="T6" y="T7"/>
              </a:cxn>
              <a:cxn ang="T14">
                <a:pos x="T8" y="T9"/>
              </a:cxn>
            </a:cxnLst>
            <a:rect l="T15" t="T16" r="T17" b="T18"/>
            <a:pathLst>
              <a:path w="136" h="12">
                <a:moveTo>
                  <a:pt x="135" y="0"/>
                </a:moveTo>
                <a:lnTo>
                  <a:pt x="135" y="11"/>
                </a:lnTo>
                <a:lnTo>
                  <a:pt x="0" y="11"/>
                </a:lnTo>
                <a:lnTo>
                  <a:pt x="0" y="0"/>
                </a:lnTo>
                <a:lnTo>
                  <a:pt x="13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3" name="Freeform 35"/>
          <p:cNvSpPr>
            <a:spLocks/>
          </p:cNvSpPr>
          <p:nvPr/>
        </p:nvSpPr>
        <p:spPr bwMode="auto">
          <a:xfrm>
            <a:off x="4572000" y="3433763"/>
            <a:ext cx="19050" cy="19050"/>
          </a:xfrm>
          <a:custGeom>
            <a:avLst/>
            <a:gdLst>
              <a:gd name="T0" fmla="*/ 2147483646 w 12"/>
              <a:gd name="T1" fmla="*/ 0 h 12"/>
              <a:gd name="T2" fmla="*/ 2147483646 w 12"/>
              <a:gd name="T3" fmla="*/ 2147483646 h 12"/>
              <a:gd name="T4" fmla="*/ 0 w 12"/>
              <a:gd name="T5" fmla="*/ 2147483646 h 12"/>
              <a:gd name="T6" fmla="*/ 0 w 12"/>
              <a:gd name="T7" fmla="*/ 0 h 12"/>
              <a:gd name="T8" fmla="*/ 2147483646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1" y="0"/>
                </a:moveTo>
                <a:lnTo>
                  <a:pt x="11" y="11"/>
                </a:lnTo>
                <a:lnTo>
                  <a:pt x="0" y="11"/>
                </a:lnTo>
                <a:lnTo>
                  <a:pt x="0" y="0"/>
                </a:lnTo>
                <a:lnTo>
                  <a:pt x="11"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4" name="Freeform 36"/>
          <p:cNvSpPr>
            <a:spLocks/>
          </p:cNvSpPr>
          <p:nvPr/>
        </p:nvSpPr>
        <p:spPr bwMode="auto">
          <a:xfrm>
            <a:off x="4625975" y="3433763"/>
            <a:ext cx="217488" cy="19050"/>
          </a:xfrm>
          <a:custGeom>
            <a:avLst/>
            <a:gdLst>
              <a:gd name="T0" fmla="*/ 2147483646 w 137"/>
              <a:gd name="T1" fmla="*/ 0 h 12"/>
              <a:gd name="T2" fmla="*/ 2147483646 w 137"/>
              <a:gd name="T3" fmla="*/ 2147483646 h 12"/>
              <a:gd name="T4" fmla="*/ 0 w 137"/>
              <a:gd name="T5" fmla="*/ 2147483646 h 12"/>
              <a:gd name="T6" fmla="*/ 0 w 137"/>
              <a:gd name="T7" fmla="*/ 0 h 12"/>
              <a:gd name="T8" fmla="*/ 2147483646 w 137"/>
              <a:gd name="T9" fmla="*/ 0 h 12"/>
              <a:gd name="T10" fmla="*/ 0 60000 65536"/>
              <a:gd name="T11" fmla="*/ 0 60000 65536"/>
              <a:gd name="T12" fmla="*/ 0 60000 65536"/>
              <a:gd name="T13" fmla="*/ 0 60000 65536"/>
              <a:gd name="T14" fmla="*/ 0 60000 65536"/>
              <a:gd name="T15" fmla="*/ 0 w 137"/>
              <a:gd name="T16" fmla="*/ 0 h 12"/>
              <a:gd name="T17" fmla="*/ 137 w 137"/>
              <a:gd name="T18" fmla="*/ 12 h 12"/>
            </a:gdLst>
            <a:ahLst/>
            <a:cxnLst>
              <a:cxn ang="T10">
                <a:pos x="T0" y="T1"/>
              </a:cxn>
              <a:cxn ang="T11">
                <a:pos x="T2" y="T3"/>
              </a:cxn>
              <a:cxn ang="T12">
                <a:pos x="T4" y="T5"/>
              </a:cxn>
              <a:cxn ang="T13">
                <a:pos x="T6" y="T7"/>
              </a:cxn>
              <a:cxn ang="T14">
                <a:pos x="T8" y="T9"/>
              </a:cxn>
            </a:cxnLst>
            <a:rect l="T15" t="T16" r="T17" b="T18"/>
            <a:pathLst>
              <a:path w="137" h="12">
                <a:moveTo>
                  <a:pt x="136" y="0"/>
                </a:moveTo>
                <a:lnTo>
                  <a:pt x="136" y="11"/>
                </a:lnTo>
                <a:lnTo>
                  <a:pt x="0" y="11"/>
                </a:lnTo>
                <a:lnTo>
                  <a:pt x="0" y="0"/>
                </a:lnTo>
                <a:lnTo>
                  <a:pt x="136"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5" name="Freeform 37"/>
          <p:cNvSpPr>
            <a:spLocks/>
          </p:cNvSpPr>
          <p:nvPr/>
        </p:nvSpPr>
        <p:spPr bwMode="auto">
          <a:xfrm>
            <a:off x="4878388" y="3433763"/>
            <a:ext cx="23812" cy="19050"/>
          </a:xfrm>
          <a:custGeom>
            <a:avLst/>
            <a:gdLst>
              <a:gd name="T0" fmla="*/ 2147483646 w 15"/>
              <a:gd name="T1" fmla="*/ 0 h 12"/>
              <a:gd name="T2" fmla="*/ 2147483646 w 15"/>
              <a:gd name="T3" fmla="*/ 2147483646 h 12"/>
              <a:gd name="T4" fmla="*/ 0 w 15"/>
              <a:gd name="T5" fmla="*/ 2147483646 h 12"/>
              <a:gd name="T6" fmla="*/ 0 w 15"/>
              <a:gd name="T7" fmla="*/ 0 h 12"/>
              <a:gd name="T8" fmla="*/ 2147483646 w 15"/>
              <a:gd name="T9" fmla="*/ 0 h 12"/>
              <a:gd name="T10" fmla="*/ 0 60000 65536"/>
              <a:gd name="T11" fmla="*/ 0 60000 65536"/>
              <a:gd name="T12" fmla="*/ 0 60000 65536"/>
              <a:gd name="T13" fmla="*/ 0 60000 65536"/>
              <a:gd name="T14" fmla="*/ 0 60000 65536"/>
              <a:gd name="T15" fmla="*/ 0 w 15"/>
              <a:gd name="T16" fmla="*/ 0 h 12"/>
              <a:gd name="T17" fmla="*/ 15 w 15"/>
              <a:gd name="T18" fmla="*/ 12 h 12"/>
            </a:gdLst>
            <a:ahLst/>
            <a:cxnLst>
              <a:cxn ang="T10">
                <a:pos x="T0" y="T1"/>
              </a:cxn>
              <a:cxn ang="T11">
                <a:pos x="T2" y="T3"/>
              </a:cxn>
              <a:cxn ang="T12">
                <a:pos x="T4" y="T5"/>
              </a:cxn>
              <a:cxn ang="T13">
                <a:pos x="T6" y="T7"/>
              </a:cxn>
              <a:cxn ang="T14">
                <a:pos x="T8" y="T9"/>
              </a:cxn>
            </a:cxnLst>
            <a:rect l="T15" t="T16" r="T17" b="T18"/>
            <a:pathLst>
              <a:path w="15" h="12">
                <a:moveTo>
                  <a:pt x="14" y="0"/>
                </a:moveTo>
                <a:lnTo>
                  <a:pt x="14" y="11"/>
                </a:lnTo>
                <a:lnTo>
                  <a:pt x="0" y="11"/>
                </a:lnTo>
                <a:lnTo>
                  <a:pt x="0" y="0"/>
                </a:lnTo>
                <a:lnTo>
                  <a:pt x="1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6" name="Freeform 38"/>
          <p:cNvSpPr>
            <a:spLocks/>
          </p:cNvSpPr>
          <p:nvPr/>
        </p:nvSpPr>
        <p:spPr bwMode="auto">
          <a:xfrm>
            <a:off x="4937125" y="3433763"/>
            <a:ext cx="217488" cy="19050"/>
          </a:xfrm>
          <a:custGeom>
            <a:avLst/>
            <a:gdLst>
              <a:gd name="T0" fmla="*/ 2147483646 w 137"/>
              <a:gd name="T1" fmla="*/ 0 h 12"/>
              <a:gd name="T2" fmla="*/ 2147483646 w 137"/>
              <a:gd name="T3" fmla="*/ 2147483646 h 12"/>
              <a:gd name="T4" fmla="*/ 0 w 137"/>
              <a:gd name="T5" fmla="*/ 2147483646 h 12"/>
              <a:gd name="T6" fmla="*/ 0 w 137"/>
              <a:gd name="T7" fmla="*/ 0 h 12"/>
              <a:gd name="T8" fmla="*/ 2147483646 w 137"/>
              <a:gd name="T9" fmla="*/ 0 h 12"/>
              <a:gd name="T10" fmla="*/ 0 60000 65536"/>
              <a:gd name="T11" fmla="*/ 0 60000 65536"/>
              <a:gd name="T12" fmla="*/ 0 60000 65536"/>
              <a:gd name="T13" fmla="*/ 0 60000 65536"/>
              <a:gd name="T14" fmla="*/ 0 60000 65536"/>
              <a:gd name="T15" fmla="*/ 0 w 137"/>
              <a:gd name="T16" fmla="*/ 0 h 12"/>
              <a:gd name="T17" fmla="*/ 137 w 137"/>
              <a:gd name="T18" fmla="*/ 12 h 12"/>
            </a:gdLst>
            <a:ahLst/>
            <a:cxnLst>
              <a:cxn ang="T10">
                <a:pos x="T0" y="T1"/>
              </a:cxn>
              <a:cxn ang="T11">
                <a:pos x="T2" y="T3"/>
              </a:cxn>
              <a:cxn ang="T12">
                <a:pos x="T4" y="T5"/>
              </a:cxn>
              <a:cxn ang="T13">
                <a:pos x="T6" y="T7"/>
              </a:cxn>
              <a:cxn ang="T14">
                <a:pos x="T8" y="T9"/>
              </a:cxn>
            </a:cxnLst>
            <a:rect l="T15" t="T16" r="T17" b="T18"/>
            <a:pathLst>
              <a:path w="137" h="12">
                <a:moveTo>
                  <a:pt x="136" y="0"/>
                </a:moveTo>
                <a:lnTo>
                  <a:pt x="136" y="11"/>
                </a:lnTo>
                <a:lnTo>
                  <a:pt x="0" y="11"/>
                </a:lnTo>
                <a:lnTo>
                  <a:pt x="0" y="0"/>
                </a:lnTo>
                <a:lnTo>
                  <a:pt x="136"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7" name="Freeform 39"/>
          <p:cNvSpPr>
            <a:spLocks/>
          </p:cNvSpPr>
          <p:nvPr/>
        </p:nvSpPr>
        <p:spPr bwMode="auto">
          <a:xfrm>
            <a:off x="5189538" y="3433763"/>
            <a:ext cx="19050" cy="19050"/>
          </a:xfrm>
          <a:custGeom>
            <a:avLst/>
            <a:gdLst>
              <a:gd name="T0" fmla="*/ 2147483646 w 12"/>
              <a:gd name="T1" fmla="*/ 0 h 12"/>
              <a:gd name="T2" fmla="*/ 2147483646 w 12"/>
              <a:gd name="T3" fmla="*/ 2147483646 h 12"/>
              <a:gd name="T4" fmla="*/ 0 w 12"/>
              <a:gd name="T5" fmla="*/ 2147483646 h 12"/>
              <a:gd name="T6" fmla="*/ 0 w 12"/>
              <a:gd name="T7" fmla="*/ 0 h 12"/>
              <a:gd name="T8" fmla="*/ 2147483646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1" y="0"/>
                </a:moveTo>
                <a:lnTo>
                  <a:pt x="11" y="11"/>
                </a:lnTo>
                <a:lnTo>
                  <a:pt x="0" y="11"/>
                </a:lnTo>
                <a:lnTo>
                  <a:pt x="0" y="0"/>
                </a:lnTo>
                <a:lnTo>
                  <a:pt x="11"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8" name="Freeform 40"/>
          <p:cNvSpPr>
            <a:spLocks/>
          </p:cNvSpPr>
          <p:nvPr/>
        </p:nvSpPr>
        <p:spPr bwMode="auto">
          <a:xfrm>
            <a:off x="5246688" y="3433763"/>
            <a:ext cx="217487" cy="19050"/>
          </a:xfrm>
          <a:custGeom>
            <a:avLst/>
            <a:gdLst>
              <a:gd name="T0" fmla="*/ 2147483646 w 137"/>
              <a:gd name="T1" fmla="*/ 0 h 12"/>
              <a:gd name="T2" fmla="*/ 2147483646 w 137"/>
              <a:gd name="T3" fmla="*/ 2147483646 h 12"/>
              <a:gd name="T4" fmla="*/ 0 w 137"/>
              <a:gd name="T5" fmla="*/ 2147483646 h 12"/>
              <a:gd name="T6" fmla="*/ 0 w 137"/>
              <a:gd name="T7" fmla="*/ 0 h 12"/>
              <a:gd name="T8" fmla="*/ 2147483646 w 137"/>
              <a:gd name="T9" fmla="*/ 0 h 12"/>
              <a:gd name="T10" fmla="*/ 0 60000 65536"/>
              <a:gd name="T11" fmla="*/ 0 60000 65536"/>
              <a:gd name="T12" fmla="*/ 0 60000 65536"/>
              <a:gd name="T13" fmla="*/ 0 60000 65536"/>
              <a:gd name="T14" fmla="*/ 0 60000 65536"/>
              <a:gd name="T15" fmla="*/ 0 w 137"/>
              <a:gd name="T16" fmla="*/ 0 h 12"/>
              <a:gd name="T17" fmla="*/ 137 w 137"/>
              <a:gd name="T18" fmla="*/ 12 h 12"/>
            </a:gdLst>
            <a:ahLst/>
            <a:cxnLst>
              <a:cxn ang="T10">
                <a:pos x="T0" y="T1"/>
              </a:cxn>
              <a:cxn ang="T11">
                <a:pos x="T2" y="T3"/>
              </a:cxn>
              <a:cxn ang="T12">
                <a:pos x="T4" y="T5"/>
              </a:cxn>
              <a:cxn ang="T13">
                <a:pos x="T6" y="T7"/>
              </a:cxn>
              <a:cxn ang="T14">
                <a:pos x="T8" y="T9"/>
              </a:cxn>
            </a:cxnLst>
            <a:rect l="T15" t="T16" r="T17" b="T18"/>
            <a:pathLst>
              <a:path w="137" h="12">
                <a:moveTo>
                  <a:pt x="136" y="0"/>
                </a:moveTo>
                <a:lnTo>
                  <a:pt x="136" y="11"/>
                </a:lnTo>
                <a:lnTo>
                  <a:pt x="0" y="11"/>
                </a:lnTo>
                <a:lnTo>
                  <a:pt x="0" y="0"/>
                </a:lnTo>
                <a:lnTo>
                  <a:pt x="136"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89" name="Freeform 41"/>
          <p:cNvSpPr>
            <a:spLocks/>
          </p:cNvSpPr>
          <p:nvPr/>
        </p:nvSpPr>
        <p:spPr bwMode="auto">
          <a:xfrm>
            <a:off x="5499100" y="3433763"/>
            <a:ext cx="19050" cy="19050"/>
          </a:xfrm>
          <a:custGeom>
            <a:avLst/>
            <a:gdLst>
              <a:gd name="T0" fmla="*/ 2147483646 w 12"/>
              <a:gd name="T1" fmla="*/ 0 h 12"/>
              <a:gd name="T2" fmla="*/ 2147483646 w 12"/>
              <a:gd name="T3" fmla="*/ 2147483646 h 12"/>
              <a:gd name="T4" fmla="*/ 0 w 12"/>
              <a:gd name="T5" fmla="*/ 2147483646 h 12"/>
              <a:gd name="T6" fmla="*/ 0 w 12"/>
              <a:gd name="T7" fmla="*/ 0 h 12"/>
              <a:gd name="T8" fmla="*/ 2147483646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1" y="0"/>
                </a:moveTo>
                <a:lnTo>
                  <a:pt x="11" y="11"/>
                </a:lnTo>
                <a:lnTo>
                  <a:pt x="0" y="11"/>
                </a:lnTo>
                <a:lnTo>
                  <a:pt x="0" y="0"/>
                </a:lnTo>
                <a:lnTo>
                  <a:pt x="11"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90" name="Freeform 42"/>
          <p:cNvSpPr>
            <a:spLocks/>
          </p:cNvSpPr>
          <p:nvPr/>
        </p:nvSpPr>
        <p:spPr bwMode="auto">
          <a:xfrm>
            <a:off x="5553075" y="3433763"/>
            <a:ext cx="217488" cy="19050"/>
          </a:xfrm>
          <a:custGeom>
            <a:avLst/>
            <a:gdLst>
              <a:gd name="T0" fmla="*/ 2147483646 w 137"/>
              <a:gd name="T1" fmla="*/ 0 h 12"/>
              <a:gd name="T2" fmla="*/ 2147483646 w 137"/>
              <a:gd name="T3" fmla="*/ 2147483646 h 12"/>
              <a:gd name="T4" fmla="*/ 0 w 137"/>
              <a:gd name="T5" fmla="*/ 2147483646 h 12"/>
              <a:gd name="T6" fmla="*/ 0 w 137"/>
              <a:gd name="T7" fmla="*/ 0 h 12"/>
              <a:gd name="T8" fmla="*/ 2147483646 w 137"/>
              <a:gd name="T9" fmla="*/ 0 h 12"/>
              <a:gd name="T10" fmla="*/ 0 60000 65536"/>
              <a:gd name="T11" fmla="*/ 0 60000 65536"/>
              <a:gd name="T12" fmla="*/ 0 60000 65536"/>
              <a:gd name="T13" fmla="*/ 0 60000 65536"/>
              <a:gd name="T14" fmla="*/ 0 60000 65536"/>
              <a:gd name="T15" fmla="*/ 0 w 137"/>
              <a:gd name="T16" fmla="*/ 0 h 12"/>
              <a:gd name="T17" fmla="*/ 137 w 137"/>
              <a:gd name="T18" fmla="*/ 12 h 12"/>
            </a:gdLst>
            <a:ahLst/>
            <a:cxnLst>
              <a:cxn ang="T10">
                <a:pos x="T0" y="T1"/>
              </a:cxn>
              <a:cxn ang="T11">
                <a:pos x="T2" y="T3"/>
              </a:cxn>
              <a:cxn ang="T12">
                <a:pos x="T4" y="T5"/>
              </a:cxn>
              <a:cxn ang="T13">
                <a:pos x="T6" y="T7"/>
              </a:cxn>
              <a:cxn ang="T14">
                <a:pos x="T8" y="T9"/>
              </a:cxn>
            </a:cxnLst>
            <a:rect l="T15" t="T16" r="T17" b="T18"/>
            <a:pathLst>
              <a:path w="137" h="12">
                <a:moveTo>
                  <a:pt x="136" y="0"/>
                </a:moveTo>
                <a:lnTo>
                  <a:pt x="136" y="11"/>
                </a:lnTo>
                <a:lnTo>
                  <a:pt x="0" y="11"/>
                </a:lnTo>
                <a:lnTo>
                  <a:pt x="0" y="0"/>
                </a:lnTo>
                <a:lnTo>
                  <a:pt x="136"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91" name="Freeform 43"/>
          <p:cNvSpPr>
            <a:spLocks/>
          </p:cNvSpPr>
          <p:nvPr/>
        </p:nvSpPr>
        <p:spPr bwMode="auto">
          <a:xfrm>
            <a:off x="5810250" y="3433763"/>
            <a:ext cx="19050" cy="19050"/>
          </a:xfrm>
          <a:custGeom>
            <a:avLst/>
            <a:gdLst>
              <a:gd name="T0" fmla="*/ 2147483646 w 12"/>
              <a:gd name="T1" fmla="*/ 0 h 12"/>
              <a:gd name="T2" fmla="*/ 2147483646 w 12"/>
              <a:gd name="T3" fmla="*/ 2147483646 h 12"/>
              <a:gd name="T4" fmla="*/ 0 w 12"/>
              <a:gd name="T5" fmla="*/ 2147483646 h 12"/>
              <a:gd name="T6" fmla="*/ 0 w 12"/>
              <a:gd name="T7" fmla="*/ 0 h 12"/>
              <a:gd name="T8" fmla="*/ 2147483646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1" y="0"/>
                </a:moveTo>
                <a:lnTo>
                  <a:pt x="11" y="11"/>
                </a:lnTo>
                <a:lnTo>
                  <a:pt x="0" y="11"/>
                </a:lnTo>
                <a:lnTo>
                  <a:pt x="0" y="0"/>
                </a:lnTo>
                <a:lnTo>
                  <a:pt x="11"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92" name="Freeform 44"/>
          <p:cNvSpPr>
            <a:spLocks/>
          </p:cNvSpPr>
          <p:nvPr/>
        </p:nvSpPr>
        <p:spPr bwMode="auto">
          <a:xfrm>
            <a:off x="5864225" y="3433763"/>
            <a:ext cx="139700" cy="19050"/>
          </a:xfrm>
          <a:custGeom>
            <a:avLst/>
            <a:gdLst>
              <a:gd name="T0" fmla="*/ 2147483646 w 88"/>
              <a:gd name="T1" fmla="*/ 2147483646 h 12"/>
              <a:gd name="T2" fmla="*/ 2147483646 w 88"/>
              <a:gd name="T3" fmla="*/ 0 h 12"/>
              <a:gd name="T4" fmla="*/ 0 w 88"/>
              <a:gd name="T5" fmla="*/ 0 h 12"/>
              <a:gd name="T6" fmla="*/ 0 w 88"/>
              <a:gd name="T7" fmla="*/ 2147483646 h 12"/>
              <a:gd name="T8" fmla="*/ 2147483646 w 88"/>
              <a:gd name="T9" fmla="*/ 2147483646 h 12"/>
              <a:gd name="T10" fmla="*/ 2147483646 w 88"/>
              <a:gd name="T11" fmla="*/ 2147483646 h 12"/>
              <a:gd name="T12" fmla="*/ 0 60000 65536"/>
              <a:gd name="T13" fmla="*/ 0 60000 65536"/>
              <a:gd name="T14" fmla="*/ 0 60000 65536"/>
              <a:gd name="T15" fmla="*/ 0 60000 65536"/>
              <a:gd name="T16" fmla="*/ 0 60000 65536"/>
              <a:gd name="T17" fmla="*/ 0 60000 65536"/>
              <a:gd name="T18" fmla="*/ 0 w 88"/>
              <a:gd name="T19" fmla="*/ 0 h 12"/>
              <a:gd name="T20" fmla="*/ 88 w 8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8" h="12">
                <a:moveTo>
                  <a:pt x="87" y="6"/>
                </a:moveTo>
                <a:lnTo>
                  <a:pt x="87" y="0"/>
                </a:lnTo>
                <a:lnTo>
                  <a:pt x="0" y="0"/>
                </a:lnTo>
                <a:lnTo>
                  <a:pt x="0" y="11"/>
                </a:lnTo>
                <a:lnTo>
                  <a:pt x="87" y="11"/>
                </a:lnTo>
                <a:lnTo>
                  <a:pt x="87" y="6"/>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93" name="Line 45"/>
          <p:cNvSpPr>
            <a:spLocks noChangeShapeType="1"/>
          </p:cNvSpPr>
          <p:nvPr/>
        </p:nvSpPr>
        <p:spPr bwMode="auto">
          <a:xfrm>
            <a:off x="5067300" y="3516313"/>
            <a:ext cx="0" cy="3206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i-FI"/>
          </a:p>
        </p:txBody>
      </p:sp>
      <p:sp>
        <p:nvSpPr>
          <p:cNvPr id="78894" name="Freeform 46"/>
          <p:cNvSpPr>
            <a:spLocks/>
          </p:cNvSpPr>
          <p:nvPr/>
        </p:nvSpPr>
        <p:spPr bwMode="auto">
          <a:xfrm>
            <a:off x="5030788" y="3448050"/>
            <a:ext cx="60325" cy="76200"/>
          </a:xfrm>
          <a:custGeom>
            <a:avLst/>
            <a:gdLst>
              <a:gd name="T0" fmla="*/ 2147483646 w 38"/>
              <a:gd name="T1" fmla="*/ 2147483646 h 48"/>
              <a:gd name="T2" fmla="*/ 0 w 38"/>
              <a:gd name="T3" fmla="*/ 2147483646 h 48"/>
              <a:gd name="T4" fmla="*/ 2147483646 w 38"/>
              <a:gd name="T5" fmla="*/ 0 h 48"/>
              <a:gd name="T6" fmla="*/ 2147483646 w 38"/>
              <a:gd name="T7" fmla="*/ 2147483646 h 48"/>
              <a:gd name="T8" fmla="*/ 2147483646 w 38"/>
              <a:gd name="T9" fmla="*/ 2147483646 h 48"/>
              <a:gd name="T10" fmla="*/ 0 60000 65536"/>
              <a:gd name="T11" fmla="*/ 0 60000 65536"/>
              <a:gd name="T12" fmla="*/ 0 60000 65536"/>
              <a:gd name="T13" fmla="*/ 0 60000 65536"/>
              <a:gd name="T14" fmla="*/ 0 60000 65536"/>
              <a:gd name="T15" fmla="*/ 0 w 38"/>
              <a:gd name="T16" fmla="*/ 0 h 48"/>
              <a:gd name="T17" fmla="*/ 38 w 38"/>
              <a:gd name="T18" fmla="*/ 48 h 48"/>
            </a:gdLst>
            <a:ahLst/>
            <a:cxnLst>
              <a:cxn ang="T10">
                <a:pos x="T0" y="T1"/>
              </a:cxn>
              <a:cxn ang="T11">
                <a:pos x="T2" y="T3"/>
              </a:cxn>
              <a:cxn ang="T12">
                <a:pos x="T4" y="T5"/>
              </a:cxn>
              <a:cxn ang="T13">
                <a:pos x="T6" y="T7"/>
              </a:cxn>
              <a:cxn ang="T14">
                <a:pos x="T8" y="T9"/>
              </a:cxn>
            </a:cxnLst>
            <a:rect l="T15" t="T16" r="T17" b="T18"/>
            <a:pathLst>
              <a:path w="38" h="48">
                <a:moveTo>
                  <a:pt x="20" y="35"/>
                </a:moveTo>
                <a:lnTo>
                  <a:pt x="0" y="47"/>
                </a:lnTo>
                <a:lnTo>
                  <a:pt x="20" y="0"/>
                </a:lnTo>
                <a:lnTo>
                  <a:pt x="37" y="47"/>
                </a:lnTo>
                <a:lnTo>
                  <a:pt x="20" y="3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95" name="Freeform 47"/>
          <p:cNvSpPr>
            <a:spLocks/>
          </p:cNvSpPr>
          <p:nvPr/>
        </p:nvSpPr>
        <p:spPr bwMode="auto">
          <a:xfrm>
            <a:off x="5030788" y="3821113"/>
            <a:ext cx="60325" cy="76200"/>
          </a:xfrm>
          <a:custGeom>
            <a:avLst/>
            <a:gdLst>
              <a:gd name="T0" fmla="*/ 2147483646 w 38"/>
              <a:gd name="T1" fmla="*/ 2147483646 h 48"/>
              <a:gd name="T2" fmla="*/ 2147483646 w 38"/>
              <a:gd name="T3" fmla="*/ 0 h 48"/>
              <a:gd name="T4" fmla="*/ 2147483646 w 38"/>
              <a:gd name="T5" fmla="*/ 2147483646 h 48"/>
              <a:gd name="T6" fmla="*/ 0 w 38"/>
              <a:gd name="T7" fmla="*/ 0 h 48"/>
              <a:gd name="T8" fmla="*/ 2147483646 w 38"/>
              <a:gd name="T9" fmla="*/ 2147483646 h 48"/>
              <a:gd name="T10" fmla="*/ 0 60000 65536"/>
              <a:gd name="T11" fmla="*/ 0 60000 65536"/>
              <a:gd name="T12" fmla="*/ 0 60000 65536"/>
              <a:gd name="T13" fmla="*/ 0 60000 65536"/>
              <a:gd name="T14" fmla="*/ 0 60000 65536"/>
              <a:gd name="T15" fmla="*/ 0 w 38"/>
              <a:gd name="T16" fmla="*/ 0 h 48"/>
              <a:gd name="T17" fmla="*/ 38 w 38"/>
              <a:gd name="T18" fmla="*/ 48 h 48"/>
            </a:gdLst>
            <a:ahLst/>
            <a:cxnLst>
              <a:cxn ang="T10">
                <a:pos x="T0" y="T1"/>
              </a:cxn>
              <a:cxn ang="T11">
                <a:pos x="T2" y="T3"/>
              </a:cxn>
              <a:cxn ang="T12">
                <a:pos x="T4" y="T5"/>
              </a:cxn>
              <a:cxn ang="T13">
                <a:pos x="T6" y="T7"/>
              </a:cxn>
              <a:cxn ang="T14">
                <a:pos x="T8" y="T9"/>
              </a:cxn>
            </a:cxnLst>
            <a:rect l="T15" t="T16" r="T17" b="T18"/>
            <a:pathLst>
              <a:path w="38" h="48">
                <a:moveTo>
                  <a:pt x="20" y="12"/>
                </a:moveTo>
                <a:lnTo>
                  <a:pt x="37" y="0"/>
                </a:lnTo>
                <a:lnTo>
                  <a:pt x="20" y="47"/>
                </a:lnTo>
                <a:lnTo>
                  <a:pt x="0" y="0"/>
                </a:lnTo>
                <a:lnTo>
                  <a:pt x="20" y="1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96" name="Line 48"/>
          <p:cNvSpPr>
            <a:spLocks noChangeShapeType="1"/>
          </p:cNvSpPr>
          <p:nvPr/>
        </p:nvSpPr>
        <p:spPr bwMode="auto">
          <a:xfrm>
            <a:off x="5351463" y="3071813"/>
            <a:ext cx="0" cy="315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i-FI"/>
          </a:p>
        </p:txBody>
      </p:sp>
      <p:sp>
        <p:nvSpPr>
          <p:cNvPr id="78897" name="Freeform 49"/>
          <p:cNvSpPr>
            <a:spLocks/>
          </p:cNvSpPr>
          <p:nvPr/>
        </p:nvSpPr>
        <p:spPr bwMode="auto">
          <a:xfrm>
            <a:off x="5319713" y="3001963"/>
            <a:ext cx="58737" cy="77787"/>
          </a:xfrm>
          <a:custGeom>
            <a:avLst/>
            <a:gdLst>
              <a:gd name="T0" fmla="*/ 2147483646 w 37"/>
              <a:gd name="T1" fmla="*/ 2147483646 h 49"/>
              <a:gd name="T2" fmla="*/ 0 w 37"/>
              <a:gd name="T3" fmla="*/ 2147483646 h 49"/>
              <a:gd name="T4" fmla="*/ 2147483646 w 37"/>
              <a:gd name="T5" fmla="*/ 0 h 49"/>
              <a:gd name="T6" fmla="*/ 2147483646 w 37"/>
              <a:gd name="T7" fmla="*/ 2147483646 h 49"/>
              <a:gd name="T8" fmla="*/ 2147483646 w 37"/>
              <a:gd name="T9" fmla="*/ 2147483646 h 49"/>
              <a:gd name="T10" fmla="*/ 0 60000 65536"/>
              <a:gd name="T11" fmla="*/ 0 60000 65536"/>
              <a:gd name="T12" fmla="*/ 0 60000 65536"/>
              <a:gd name="T13" fmla="*/ 0 60000 65536"/>
              <a:gd name="T14" fmla="*/ 0 60000 65536"/>
              <a:gd name="T15" fmla="*/ 0 w 37"/>
              <a:gd name="T16" fmla="*/ 0 h 49"/>
              <a:gd name="T17" fmla="*/ 37 w 37"/>
              <a:gd name="T18" fmla="*/ 49 h 49"/>
            </a:gdLst>
            <a:ahLst/>
            <a:cxnLst>
              <a:cxn ang="T10">
                <a:pos x="T0" y="T1"/>
              </a:cxn>
              <a:cxn ang="T11">
                <a:pos x="T2" y="T3"/>
              </a:cxn>
              <a:cxn ang="T12">
                <a:pos x="T4" y="T5"/>
              </a:cxn>
              <a:cxn ang="T13">
                <a:pos x="T6" y="T7"/>
              </a:cxn>
              <a:cxn ang="T14">
                <a:pos x="T8" y="T9"/>
              </a:cxn>
            </a:cxnLst>
            <a:rect l="T15" t="T16" r="T17" b="T18"/>
            <a:pathLst>
              <a:path w="37" h="49">
                <a:moveTo>
                  <a:pt x="17" y="36"/>
                </a:moveTo>
                <a:lnTo>
                  <a:pt x="0" y="48"/>
                </a:lnTo>
                <a:lnTo>
                  <a:pt x="17" y="0"/>
                </a:lnTo>
                <a:lnTo>
                  <a:pt x="36" y="48"/>
                </a:lnTo>
                <a:lnTo>
                  <a:pt x="17" y="36"/>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98" name="Freeform 50"/>
          <p:cNvSpPr>
            <a:spLocks/>
          </p:cNvSpPr>
          <p:nvPr/>
        </p:nvSpPr>
        <p:spPr bwMode="auto">
          <a:xfrm>
            <a:off x="5319713" y="3371850"/>
            <a:ext cx="58737" cy="76200"/>
          </a:xfrm>
          <a:custGeom>
            <a:avLst/>
            <a:gdLst>
              <a:gd name="T0" fmla="*/ 2147483646 w 37"/>
              <a:gd name="T1" fmla="*/ 2147483646 h 48"/>
              <a:gd name="T2" fmla="*/ 2147483646 w 37"/>
              <a:gd name="T3" fmla="*/ 0 h 48"/>
              <a:gd name="T4" fmla="*/ 2147483646 w 37"/>
              <a:gd name="T5" fmla="*/ 2147483646 h 48"/>
              <a:gd name="T6" fmla="*/ 0 w 37"/>
              <a:gd name="T7" fmla="*/ 0 h 48"/>
              <a:gd name="T8" fmla="*/ 2147483646 w 37"/>
              <a:gd name="T9" fmla="*/ 2147483646 h 48"/>
              <a:gd name="T10" fmla="*/ 0 60000 65536"/>
              <a:gd name="T11" fmla="*/ 0 60000 65536"/>
              <a:gd name="T12" fmla="*/ 0 60000 65536"/>
              <a:gd name="T13" fmla="*/ 0 60000 65536"/>
              <a:gd name="T14" fmla="*/ 0 60000 65536"/>
              <a:gd name="T15" fmla="*/ 0 w 37"/>
              <a:gd name="T16" fmla="*/ 0 h 48"/>
              <a:gd name="T17" fmla="*/ 37 w 37"/>
              <a:gd name="T18" fmla="*/ 48 h 48"/>
            </a:gdLst>
            <a:ahLst/>
            <a:cxnLst>
              <a:cxn ang="T10">
                <a:pos x="T0" y="T1"/>
              </a:cxn>
              <a:cxn ang="T11">
                <a:pos x="T2" y="T3"/>
              </a:cxn>
              <a:cxn ang="T12">
                <a:pos x="T4" y="T5"/>
              </a:cxn>
              <a:cxn ang="T13">
                <a:pos x="T6" y="T7"/>
              </a:cxn>
              <a:cxn ang="T14">
                <a:pos x="T8" y="T9"/>
              </a:cxn>
            </a:cxnLst>
            <a:rect l="T15" t="T16" r="T17" b="T18"/>
            <a:pathLst>
              <a:path w="37" h="48">
                <a:moveTo>
                  <a:pt x="17" y="12"/>
                </a:moveTo>
                <a:lnTo>
                  <a:pt x="36" y="0"/>
                </a:lnTo>
                <a:lnTo>
                  <a:pt x="17" y="47"/>
                </a:lnTo>
                <a:lnTo>
                  <a:pt x="0" y="0"/>
                </a:lnTo>
                <a:lnTo>
                  <a:pt x="17" y="1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899" name="Line 51"/>
          <p:cNvSpPr>
            <a:spLocks noChangeShapeType="1"/>
          </p:cNvSpPr>
          <p:nvPr/>
        </p:nvSpPr>
        <p:spPr bwMode="auto">
          <a:xfrm flipV="1">
            <a:off x="6126163" y="2587625"/>
            <a:ext cx="514350" cy="1158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i-FI"/>
          </a:p>
        </p:txBody>
      </p:sp>
      <p:sp>
        <p:nvSpPr>
          <p:cNvPr id="78900" name="Line 52"/>
          <p:cNvSpPr>
            <a:spLocks noChangeShapeType="1"/>
          </p:cNvSpPr>
          <p:nvPr/>
        </p:nvSpPr>
        <p:spPr bwMode="auto">
          <a:xfrm flipV="1">
            <a:off x="5357813" y="3149600"/>
            <a:ext cx="1282700" cy="1158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i-FI"/>
          </a:p>
        </p:txBody>
      </p:sp>
      <p:sp>
        <p:nvSpPr>
          <p:cNvPr id="78901" name="Line 53"/>
          <p:cNvSpPr>
            <a:spLocks noChangeShapeType="1"/>
          </p:cNvSpPr>
          <p:nvPr/>
        </p:nvSpPr>
        <p:spPr bwMode="auto">
          <a:xfrm flipV="1">
            <a:off x="5073650" y="3633788"/>
            <a:ext cx="1566863" cy="1079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i-FI"/>
          </a:p>
        </p:txBody>
      </p:sp>
      <p:sp>
        <p:nvSpPr>
          <p:cNvPr id="78902" name="Line 54"/>
          <p:cNvSpPr>
            <a:spLocks noChangeShapeType="1"/>
          </p:cNvSpPr>
          <p:nvPr/>
        </p:nvSpPr>
        <p:spPr bwMode="auto">
          <a:xfrm>
            <a:off x="5262563" y="4197350"/>
            <a:ext cx="13779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i-FI"/>
          </a:p>
        </p:txBody>
      </p:sp>
      <p:sp>
        <p:nvSpPr>
          <p:cNvPr id="78903" name="Freeform 55"/>
          <p:cNvSpPr>
            <a:spLocks/>
          </p:cNvSpPr>
          <p:nvPr/>
        </p:nvSpPr>
        <p:spPr bwMode="auto">
          <a:xfrm>
            <a:off x="5462588" y="2935288"/>
            <a:ext cx="77787" cy="41275"/>
          </a:xfrm>
          <a:custGeom>
            <a:avLst/>
            <a:gdLst>
              <a:gd name="T0" fmla="*/ 2147483646 w 49"/>
              <a:gd name="T1" fmla="*/ 0 h 26"/>
              <a:gd name="T2" fmla="*/ 2147483646 w 49"/>
              <a:gd name="T3" fmla="*/ 2147483646 h 26"/>
              <a:gd name="T4" fmla="*/ 0 w 49"/>
              <a:gd name="T5" fmla="*/ 2147483646 h 26"/>
              <a:gd name="T6" fmla="*/ 2147483646 w 49"/>
              <a:gd name="T7" fmla="*/ 2147483646 h 26"/>
              <a:gd name="T8" fmla="*/ 2147483646 w 49"/>
              <a:gd name="T9" fmla="*/ 2147483646 h 26"/>
              <a:gd name="T10" fmla="*/ 2147483646 w 49"/>
              <a:gd name="T11" fmla="*/ 2147483646 h 26"/>
              <a:gd name="T12" fmla="*/ 2147483646 w 49"/>
              <a:gd name="T13" fmla="*/ 0 h 26"/>
              <a:gd name="T14" fmla="*/ 0 60000 65536"/>
              <a:gd name="T15" fmla="*/ 0 60000 65536"/>
              <a:gd name="T16" fmla="*/ 0 60000 65536"/>
              <a:gd name="T17" fmla="*/ 0 60000 65536"/>
              <a:gd name="T18" fmla="*/ 0 60000 65536"/>
              <a:gd name="T19" fmla="*/ 0 60000 65536"/>
              <a:gd name="T20" fmla="*/ 0 60000 65536"/>
              <a:gd name="T21" fmla="*/ 0 w 49"/>
              <a:gd name="T22" fmla="*/ 0 h 26"/>
              <a:gd name="T23" fmla="*/ 49 w 4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6">
                <a:moveTo>
                  <a:pt x="45" y="0"/>
                </a:moveTo>
                <a:lnTo>
                  <a:pt x="15" y="6"/>
                </a:lnTo>
                <a:lnTo>
                  <a:pt x="0" y="11"/>
                </a:lnTo>
                <a:lnTo>
                  <a:pt x="3" y="25"/>
                </a:lnTo>
                <a:lnTo>
                  <a:pt x="18" y="20"/>
                </a:lnTo>
                <a:lnTo>
                  <a:pt x="48" y="14"/>
                </a:lnTo>
                <a:lnTo>
                  <a:pt x="4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04" name="Freeform 56"/>
          <p:cNvSpPr>
            <a:spLocks/>
          </p:cNvSpPr>
          <p:nvPr/>
        </p:nvSpPr>
        <p:spPr bwMode="auto">
          <a:xfrm>
            <a:off x="5621338" y="2876550"/>
            <a:ext cx="80962" cy="50800"/>
          </a:xfrm>
          <a:custGeom>
            <a:avLst/>
            <a:gdLst>
              <a:gd name="T0" fmla="*/ 2147483646 w 51"/>
              <a:gd name="T1" fmla="*/ 0 h 32"/>
              <a:gd name="T2" fmla="*/ 2147483646 w 51"/>
              <a:gd name="T3" fmla="*/ 2147483646 h 32"/>
              <a:gd name="T4" fmla="*/ 0 w 51"/>
              <a:gd name="T5" fmla="*/ 2147483646 h 32"/>
              <a:gd name="T6" fmla="*/ 2147483646 w 51"/>
              <a:gd name="T7" fmla="*/ 2147483646 h 32"/>
              <a:gd name="T8" fmla="*/ 2147483646 w 51"/>
              <a:gd name="T9" fmla="*/ 2147483646 h 32"/>
              <a:gd name="T10" fmla="*/ 2147483646 w 51"/>
              <a:gd name="T11" fmla="*/ 2147483646 h 32"/>
              <a:gd name="T12" fmla="*/ 2147483646 w 51"/>
              <a:gd name="T13" fmla="*/ 0 h 32"/>
              <a:gd name="T14" fmla="*/ 0 60000 65536"/>
              <a:gd name="T15" fmla="*/ 0 60000 65536"/>
              <a:gd name="T16" fmla="*/ 0 60000 65536"/>
              <a:gd name="T17" fmla="*/ 0 60000 65536"/>
              <a:gd name="T18" fmla="*/ 0 60000 65536"/>
              <a:gd name="T19" fmla="*/ 0 60000 65536"/>
              <a:gd name="T20" fmla="*/ 0 60000 65536"/>
              <a:gd name="T21" fmla="*/ 0 w 51"/>
              <a:gd name="T22" fmla="*/ 0 h 32"/>
              <a:gd name="T23" fmla="*/ 51 w 5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2">
                <a:moveTo>
                  <a:pt x="43" y="0"/>
                </a:moveTo>
                <a:lnTo>
                  <a:pt x="30" y="5"/>
                </a:lnTo>
                <a:lnTo>
                  <a:pt x="0" y="17"/>
                </a:lnTo>
                <a:lnTo>
                  <a:pt x="4" y="31"/>
                </a:lnTo>
                <a:lnTo>
                  <a:pt x="35" y="19"/>
                </a:lnTo>
                <a:lnTo>
                  <a:pt x="50" y="12"/>
                </a:lnTo>
                <a:lnTo>
                  <a:pt x="4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05" name="Freeform 57"/>
          <p:cNvSpPr>
            <a:spLocks/>
          </p:cNvSpPr>
          <p:nvPr/>
        </p:nvSpPr>
        <p:spPr bwMode="auto">
          <a:xfrm>
            <a:off x="5768975" y="2790825"/>
            <a:ext cx="77788" cy="60325"/>
          </a:xfrm>
          <a:custGeom>
            <a:avLst/>
            <a:gdLst>
              <a:gd name="T0" fmla="*/ 2147483646 w 49"/>
              <a:gd name="T1" fmla="*/ 0 h 38"/>
              <a:gd name="T2" fmla="*/ 2147483646 w 49"/>
              <a:gd name="T3" fmla="*/ 2147483646 h 38"/>
              <a:gd name="T4" fmla="*/ 0 w 49"/>
              <a:gd name="T5" fmla="*/ 2147483646 h 38"/>
              <a:gd name="T6" fmla="*/ 2147483646 w 49"/>
              <a:gd name="T7" fmla="*/ 2147483646 h 38"/>
              <a:gd name="T8" fmla="*/ 2147483646 w 49"/>
              <a:gd name="T9" fmla="*/ 2147483646 h 38"/>
              <a:gd name="T10" fmla="*/ 2147483646 w 49"/>
              <a:gd name="T11" fmla="*/ 2147483646 h 38"/>
              <a:gd name="T12" fmla="*/ 2147483646 w 49"/>
              <a:gd name="T13" fmla="*/ 0 h 38"/>
              <a:gd name="T14" fmla="*/ 0 60000 65536"/>
              <a:gd name="T15" fmla="*/ 0 60000 65536"/>
              <a:gd name="T16" fmla="*/ 0 60000 65536"/>
              <a:gd name="T17" fmla="*/ 0 60000 65536"/>
              <a:gd name="T18" fmla="*/ 0 60000 65536"/>
              <a:gd name="T19" fmla="*/ 0 60000 65536"/>
              <a:gd name="T20" fmla="*/ 0 60000 65536"/>
              <a:gd name="T21" fmla="*/ 0 w 49"/>
              <a:gd name="T22" fmla="*/ 0 h 38"/>
              <a:gd name="T23" fmla="*/ 49 w 4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8">
                <a:moveTo>
                  <a:pt x="41" y="0"/>
                </a:moveTo>
                <a:lnTo>
                  <a:pt x="15" y="15"/>
                </a:lnTo>
                <a:lnTo>
                  <a:pt x="0" y="25"/>
                </a:lnTo>
                <a:lnTo>
                  <a:pt x="8" y="37"/>
                </a:lnTo>
                <a:lnTo>
                  <a:pt x="26" y="29"/>
                </a:lnTo>
                <a:lnTo>
                  <a:pt x="48" y="13"/>
                </a:lnTo>
                <a:lnTo>
                  <a:pt x="41"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06" name="Freeform 58"/>
          <p:cNvSpPr>
            <a:spLocks/>
          </p:cNvSpPr>
          <p:nvPr/>
        </p:nvSpPr>
        <p:spPr bwMode="auto">
          <a:xfrm>
            <a:off x="5908675" y="2682875"/>
            <a:ext cx="68263" cy="69850"/>
          </a:xfrm>
          <a:custGeom>
            <a:avLst/>
            <a:gdLst>
              <a:gd name="T0" fmla="*/ 2147483646 w 43"/>
              <a:gd name="T1" fmla="*/ 0 h 44"/>
              <a:gd name="T2" fmla="*/ 2147483646 w 43"/>
              <a:gd name="T3" fmla="*/ 2147483646 h 44"/>
              <a:gd name="T4" fmla="*/ 2147483646 w 43"/>
              <a:gd name="T5" fmla="*/ 2147483646 h 44"/>
              <a:gd name="T6" fmla="*/ 0 w 43"/>
              <a:gd name="T7" fmla="*/ 2147483646 h 44"/>
              <a:gd name="T8" fmla="*/ 2147483646 w 43"/>
              <a:gd name="T9" fmla="*/ 2147483646 h 44"/>
              <a:gd name="T10" fmla="*/ 2147483646 w 43"/>
              <a:gd name="T11" fmla="*/ 2147483646 h 44"/>
              <a:gd name="T12" fmla="*/ 2147483646 w 43"/>
              <a:gd name="T13" fmla="*/ 2147483646 h 44"/>
              <a:gd name="T14" fmla="*/ 2147483646 w 43"/>
              <a:gd name="T15" fmla="*/ 2147483646 h 44"/>
              <a:gd name="T16" fmla="*/ 2147483646 w 4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4"/>
              <a:gd name="T29" fmla="*/ 43 w 4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4">
                <a:moveTo>
                  <a:pt x="32" y="0"/>
                </a:moveTo>
                <a:lnTo>
                  <a:pt x="27" y="5"/>
                </a:lnTo>
                <a:lnTo>
                  <a:pt x="10" y="23"/>
                </a:lnTo>
                <a:lnTo>
                  <a:pt x="0" y="32"/>
                </a:lnTo>
                <a:lnTo>
                  <a:pt x="8" y="43"/>
                </a:lnTo>
                <a:lnTo>
                  <a:pt x="20" y="32"/>
                </a:lnTo>
                <a:lnTo>
                  <a:pt x="38" y="18"/>
                </a:lnTo>
                <a:lnTo>
                  <a:pt x="42" y="11"/>
                </a:lnTo>
                <a:lnTo>
                  <a:pt x="32"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07" name="Freeform 59"/>
          <p:cNvSpPr>
            <a:spLocks/>
          </p:cNvSpPr>
          <p:nvPr/>
        </p:nvSpPr>
        <p:spPr bwMode="auto">
          <a:xfrm>
            <a:off x="6021388" y="2552700"/>
            <a:ext cx="63500" cy="77788"/>
          </a:xfrm>
          <a:custGeom>
            <a:avLst/>
            <a:gdLst>
              <a:gd name="T0" fmla="*/ 2147483646 w 40"/>
              <a:gd name="T1" fmla="*/ 0 h 49"/>
              <a:gd name="T2" fmla="*/ 2147483646 w 40"/>
              <a:gd name="T3" fmla="*/ 2147483646 h 49"/>
              <a:gd name="T4" fmla="*/ 0 w 40"/>
              <a:gd name="T5" fmla="*/ 2147483646 h 49"/>
              <a:gd name="T6" fmla="*/ 2147483646 w 40"/>
              <a:gd name="T7" fmla="*/ 2147483646 h 49"/>
              <a:gd name="T8" fmla="*/ 2147483646 w 40"/>
              <a:gd name="T9" fmla="*/ 2147483646 h 49"/>
              <a:gd name="T10" fmla="*/ 2147483646 w 40"/>
              <a:gd name="T11" fmla="*/ 2147483646 h 49"/>
              <a:gd name="T12" fmla="*/ 2147483646 w 40"/>
              <a:gd name="T13" fmla="*/ 0 h 49"/>
              <a:gd name="T14" fmla="*/ 0 60000 65536"/>
              <a:gd name="T15" fmla="*/ 0 60000 65536"/>
              <a:gd name="T16" fmla="*/ 0 60000 65536"/>
              <a:gd name="T17" fmla="*/ 0 60000 65536"/>
              <a:gd name="T18" fmla="*/ 0 60000 65536"/>
              <a:gd name="T19" fmla="*/ 0 60000 65536"/>
              <a:gd name="T20" fmla="*/ 0 60000 65536"/>
              <a:gd name="T21" fmla="*/ 0 w 40"/>
              <a:gd name="T22" fmla="*/ 0 h 49"/>
              <a:gd name="T23" fmla="*/ 40 w 4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9">
                <a:moveTo>
                  <a:pt x="27" y="0"/>
                </a:moveTo>
                <a:lnTo>
                  <a:pt x="12" y="23"/>
                </a:lnTo>
                <a:lnTo>
                  <a:pt x="0" y="38"/>
                </a:lnTo>
                <a:lnTo>
                  <a:pt x="12" y="48"/>
                </a:lnTo>
                <a:lnTo>
                  <a:pt x="24" y="30"/>
                </a:lnTo>
                <a:lnTo>
                  <a:pt x="39" y="11"/>
                </a:lnTo>
                <a:lnTo>
                  <a:pt x="27"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08" name="Freeform 60"/>
          <p:cNvSpPr>
            <a:spLocks/>
          </p:cNvSpPr>
          <p:nvPr/>
        </p:nvSpPr>
        <p:spPr bwMode="auto">
          <a:xfrm>
            <a:off x="6107113" y="2405063"/>
            <a:ext cx="50800" cy="82550"/>
          </a:xfrm>
          <a:custGeom>
            <a:avLst/>
            <a:gdLst>
              <a:gd name="T0" fmla="*/ 2147483646 w 32"/>
              <a:gd name="T1" fmla="*/ 0 h 52"/>
              <a:gd name="T2" fmla="*/ 2147483646 w 32"/>
              <a:gd name="T3" fmla="*/ 2147483646 h 52"/>
              <a:gd name="T4" fmla="*/ 2147483646 w 32"/>
              <a:gd name="T5" fmla="*/ 2147483646 h 52"/>
              <a:gd name="T6" fmla="*/ 0 w 32"/>
              <a:gd name="T7" fmla="*/ 2147483646 h 52"/>
              <a:gd name="T8" fmla="*/ 2147483646 w 32"/>
              <a:gd name="T9" fmla="*/ 2147483646 h 52"/>
              <a:gd name="T10" fmla="*/ 2147483646 w 32"/>
              <a:gd name="T11" fmla="*/ 2147483646 h 52"/>
              <a:gd name="T12" fmla="*/ 2147483646 w 32"/>
              <a:gd name="T13" fmla="*/ 2147483646 h 52"/>
              <a:gd name="T14" fmla="*/ 2147483646 w 32"/>
              <a:gd name="T15" fmla="*/ 2147483646 h 52"/>
              <a:gd name="T16" fmla="*/ 2147483646 w 32"/>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52"/>
              <a:gd name="T29" fmla="*/ 32 w 32"/>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52">
                <a:moveTo>
                  <a:pt x="17" y="0"/>
                </a:moveTo>
                <a:lnTo>
                  <a:pt x="14" y="10"/>
                </a:lnTo>
                <a:lnTo>
                  <a:pt x="4" y="36"/>
                </a:lnTo>
                <a:lnTo>
                  <a:pt x="0" y="43"/>
                </a:lnTo>
                <a:lnTo>
                  <a:pt x="14" y="51"/>
                </a:lnTo>
                <a:lnTo>
                  <a:pt x="17" y="43"/>
                </a:lnTo>
                <a:lnTo>
                  <a:pt x="28" y="15"/>
                </a:lnTo>
                <a:lnTo>
                  <a:pt x="31" y="5"/>
                </a:lnTo>
                <a:lnTo>
                  <a:pt x="17"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09" name="Freeform 61"/>
          <p:cNvSpPr>
            <a:spLocks/>
          </p:cNvSpPr>
          <p:nvPr/>
        </p:nvSpPr>
        <p:spPr bwMode="auto">
          <a:xfrm>
            <a:off x="6165850" y="2243138"/>
            <a:ext cx="31750" cy="82550"/>
          </a:xfrm>
          <a:custGeom>
            <a:avLst/>
            <a:gdLst>
              <a:gd name="T0" fmla="*/ 2147483646 w 20"/>
              <a:gd name="T1" fmla="*/ 0 h 52"/>
              <a:gd name="T2" fmla="*/ 2147483646 w 20"/>
              <a:gd name="T3" fmla="*/ 2147483646 h 52"/>
              <a:gd name="T4" fmla="*/ 0 w 20"/>
              <a:gd name="T5" fmla="*/ 2147483646 h 52"/>
              <a:gd name="T6" fmla="*/ 0 w 20"/>
              <a:gd name="T7" fmla="*/ 2147483646 h 52"/>
              <a:gd name="T8" fmla="*/ 2147483646 w 20"/>
              <a:gd name="T9" fmla="*/ 2147483646 h 52"/>
              <a:gd name="T10" fmla="*/ 2147483646 w 20"/>
              <a:gd name="T11" fmla="*/ 2147483646 h 52"/>
              <a:gd name="T12" fmla="*/ 2147483646 w 20"/>
              <a:gd name="T13" fmla="*/ 2147483646 h 52"/>
              <a:gd name="T14" fmla="*/ 2147483646 w 20"/>
              <a:gd name="T15" fmla="*/ 2147483646 h 52"/>
              <a:gd name="T16" fmla="*/ 2147483646 w 20"/>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2"/>
              <a:gd name="T29" fmla="*/ 20 w 2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2">
                <a:moveTo>
                  <a:pt x="6" y="0"/>
                </a:moveTo>
                <a:lnTo>
                  <a:pt x="4" y="13"/>
                </a:lnTo>
                <a:lnTo>
                  <a:pt x="0" y="43"/>
                </a:lnTo>
                <a:lnTo>
                  <a:pt x="0" y="46"/>
                </a:lnTo>
                <a:lnTo>
                  <a:pt x="13" y="51"/>
                </a:lnTo>
                <a:lnTo>
                  <a:pt x="13" y="46"/>
                </a:lnTo>
                <a:lnTo>
                  <a:pt x="19" y="15"/>
                </a:lnTo>
                <a:lnTo>
                  <a:pt x="19" y="3"/>
                </a:lnTo>
                <a:lnTo>
                  <a:pt x="6"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10" name="Freeform 62"/>
          <p:cNvSpPr>
            <a:spLocks/>
          </p:cNvSpPr>
          <p:nvPr/>
        </p:nvSpPr>
        <p:spPr bwMode="auto">
          <a:xfrm>
            <a:off x="2759075" y="2854325"/>
            <a:ext cx="3344863" cy="598488"/>
          </a:xfrm>
          <a:custGeom>
            <a:avLst/>
            <a:gdLst>
              <a:gd name="T0" fmla="*/ 2147483646 w 2107"/>
              <a:gd name="T1" fmla="*/ 2147483646 h 377"/>
              <a:gd name="T2" fmla="*/ 2147483646 w 2107"/>
              <a:gd name="T3" fmla="*/ 0 h 377"/>
              <a:gd name="T4" fmla="*/ 0 w 2107"/>
              <a:gd name="T5" fmla="*/ 2147483646 h 377"/>
              <a:gd name="T6" fmla="*/ 2147483646 w 2107"/>
              <a:gd name="T7" fmla="*/ 2147483646 h 377"/>
              <a:gd name="T8" fmla="*/ 2147483646 w 2107"/>
              <a:gd name="T9" fmla="*/ 2147483646 h 377"/>
              <a:gd name="T10" fmla="*/ 2147483646 w 2107"/>
              <a:gd name="T11" fmla="*/ 2147483646 h 377"/>
              <a:gd name="T12" fmla="*/ 0 60000 65536"/>
              <a:gd name="T13" fmla="*/ 0 60000 65536"/>
              <a:gd name="T14" fmla="*/ 0 60000 65536"/>
              <a:gd name="T15" fmla="*/ 0 60000 65536"/>
              <a:gd name="T16" fmla="*/ 0 60000 65536"/>
              <a:gd name="T17" fmla="*/ 0 60000 65536"/>
              <a:gd name="T18" fmla="*/ 0 w 2107"/>
              <a:gd name="T19" fmla="*/ 0 h 377"/>
              <a:gd name="T20" fmla="*/ 2107 w 2107"/>
              <a:gd name="T21" fmla="*/ 377 h 377"/>
            </a:gdLst>
            <a:ahLst/>
            <a:cxnLst>
              <a:cxn ang="T12">
                <a:pos x="T0" y="T1"/>
              </a:cxn>
              <a:cxn ang="T13">
                <a:pos x="T2" y="T3"/>
              </a:cxn>
              <a:cxn ang="T14">
                <a:pos x="T4" y="T5"/>
              </a:cxn>
              <a:cxn ang="T15">
                <a:pos x="T6" y="T7"/>
              </a:cxn>
              <a:cxn ang="T16">
                <a:pos x="T8" y="T9"/>
              </a:cxn>
              <a:cxn ang="T17">
                <a:pos x="T10" y="T11"/>
              </a:cxn>
            </a:cxnLst>
            <a:rect l="T18" t="T19" r="T20" b="T21"/>
            <a:pathLst>
              <a:path w="2107" h="377">
                <a:moveTo>
                  <a:pt x="2106" y="8"/>
                </a:moveTo>
                <a:lnTo>
                  <a:pt x="2103" y="0"/>
                </a:lnTo>
                <a:lnTo>
                  <a:pt x="0" y="359"/>
                </a:lnTo>
                <a:lnTo>
                  <a:pt x="3" y="376"/>
                </a:lnTo>
                <a:lnTo>
                  <a:pt x="2106" y="17"/>
                </a:lnTo>
                <a:lnTo>
                  <a:pt x="2106"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11" name="Line 63"/>
          <p:cNvSpPr>
            <a:spLocks noChangeShapeType="1"/>
          </p:cNvSpPr>
          <p:nvPr/>
        </p:nvSpPr>
        <p:spPr bwMode="auto">
          <a:xfrm flipV="1">
            <a:off x="6111875" y="2595563"/>
            <a:ext cx="0" cy="2016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i-FI"/>
          </a:p>
        </p:txBody>
      </p:sp>
      <p:sp>
        <p:nvSpPr>
          <p:cNvPr id="78912" name="Freeform 64"/>
          <p:cNvSpPr>
            <a:spLocks/>
          </p:cNvSpPr>
          <p:nvPr/>
        </p:nvSpPr>
        <p:spPr bwMode="auto">
          <a:xfrm>
            <a:off x="6080125" y="2768600"/>
            <a:ext cx="53975" cy="82550"/>
          </a:xfrm>
          <a:custGeom>
            <a:avLst/>
            <a:gdLst>
              <a:gd name="T0" fmla="*/ 2147483646 w 34"/>
              <a:gd name="T1" fmla="*/ 2147483646 h 52"/>
              <a:gd name="T2" fmla="*/ 2147483646 w 34"/>
              <a:gd name="T3" fmla="*/ 0 h 52"/>
              <a:gd name="T4" fmla="*/ 2147483646 w 34"/>
              <a:gd name="T5" fmla="*/ 2147483646 h 52"/>
              <a:gd name="T6" fmla="*/ 0 w 34"/>
              <a:gd name="T7" fmla="*/ 0 h 52"/>
              <a:gd name="T8" fmla="*/ 2147483646 w 34"/>
              <a:gd name="T9" fmla="*/ 2147483646 h 52"/>
              <a:gd name="T10" fmla="*/ 0 60000 65536"/>
              <a:gd name="T11" fmla="*/ 0 60000 65536"/>
              <a:gd name="T12" fmla="*/ 0 60000 65536"/>
              <a:gd name="T13" fmla="*/ 0 60000 65536"/>
              <a:gd name="T14" fmla="*/ 0 60000 65536"/>
              <a:gd name="T15" fmla="*/ 0 w 34"/>
              <a:gd name="T16" fmla="*/ 0 h 52"/>
              <a:gd name="T17" fmla="*/ 34 w 34"/>
              <a:gd name="T18" fmla="*/ 52 h 52"/>
            </a:gdLst>
            <a:ahLst/>
            <a:cxnLst>
              <a:cxn ang="T10">
                <a:pos x="T0" y="T1"/>
              </a:cxn>
              <a:cxn ang="T11">
                <a:pos x="T2" y="T3"/>
              </a:cxn>
              <a:cxn ang="T12">
                <a:pos x="T4" y="T5"/>
              </a:cxn>
              <a:cxn ang="T13">
                <a:pos x="T6" y="T7"/>
              </a:cxn>
              <a:cxn ang="T14">
                <a:pos x="T8" y="T9"/>
              </a:cxn>
            </a:cxnLst>
            <a:rect l="T15" t="T16" r="T17" b="T18"/>
            <a:pathLst>
              <a:path w="34" h="52">
                <a:moveTo>
                  <a:pt x="17" y="13"/>
                </a:moveTo>
                <a:lnTo>
                  <a:pt x="33" y="0"/>
                </a:lnTo>
                <a:lnTo>
                  <a:pt x="17" y="51"/>
                </a:lnTo>
                <a:lnTo>
                  <a:pt x="0" y="0"/>
                </a:lnTo>
                <a:lnTo>
                  <a:pt x="17" y="13"/>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13" name="Freeform 65"/>
          <p:cNvSpPr>
            <a:spLocks/>
          </p:cNvSpPr>
          <p:nvPr/>
        </p:nvSpPr>
        <p:spPr bwMode="auto">
          <a:xfrm>
            <a:off x="6080125" y="2540000"/>
            <a:ext cx="53975" cy="77788"/>
          </a:xfrm>
          <a:custGeom>
            <a:avLst/>
            <a:gdLst>
              <a:gd name="T0" fmla="*/ 2147483646 w 34"/>
              <a:gd name="T1" fmla="*/ 2147483646 h 49"/>
              <a:gd name="T2" fmla="*/ 0 w 34"/>
              <a:gd name="T3" fmla="*/ 2147483646 h 49"/>
              <a:gd name="T4" fmla="*/ 2147483646 w 34"/>
              <a:gd name="T5" fmla="*/ 0 h 49"/>
              <a:gd name="T6" fmla="*/ 2147483646 w 34"/>
              <a:gd name="T7" fmla="*/ 2147483646 h 49"/>
              <a:gd name="T8" fmla="*/ 2147483646 w 34"/>
              <a:gd name="T9" fmla="*/ 2147483646 h 49"/>
              <a:gd name="T10" fmla="*/ 0 60000 65536"/>
              <a:gd name="T11" fmla="*/ 0 60000 65536"/>
              <a:gd name="T12" fmla="*/ 0 60000 65536"/>
              <a:gd name="T13" fmla="*/ 0 60000 65536"/>
              <a:gd name="T14" fmla="*/ 0 60000 65536"/>
              <a:gd name="T15" fmla="*/ 0 w 34"/>
              <a:gd name="T16" fmla="*/ 0 h 49"/>
              <a:gd name="T17" fmla="*/ 34 w 34"/>
              <a:gd name="T18" fmla="*/ 49 h 49"/>
            </a:gdLst>
            <a:ahLst/>
            <a:cxnLst>
              <a:cxn ang="T10">
                <a:pos x="T0" y="T1"/>
              </a:cxn>
              <a:cxn ang="T11">
                <a:pos x="T2" y="T3"/>
              </a:cxn>
              <a:cxn ang="T12">
                <a:pos x="T4" y="T5"/>
              </a:cxn>
              <a:cxn ang="T13">
                <a:pos x="T6" y="T7"/>
              </a:cxn>
              <a:cxn ang="T14">
                <a:pos x="T8" y="T9"/>
              </a:cxn>
            </a:cxnLst>
            <a:rect l="T15" t="T16" r="T17" b="T18"/>
            <a:pathLst>
              <a:path w="34" h="49">
                <a:moveTo>
                  <a:pt x="17" y="35"/>
                </a:moveTo>
                <a:lnTo>
                  <a:pt x="0" y="48"/>
                </a:lnTo>
                <a:lnTo>
                  <a:pt x="17" y="0"/>
                </a:lnTo>
                <a:lnTo>
                  <a:pt x="33" y="48"/>
                </a:lnTo>
                <a:lnTo>
                  <a:pt x="17" y="3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14" name="Line 66"/>
          <p:cNvSpPr>
            <a:spLocks noChangeShapeType="1"/>
          </p:cNvSpPr>
          <p:nvPr/>
        </p:nvSpPr>
        <p:spPr bwMode="auto">
          <a:xfrm>
            <a:off x="5251450" y="3989388"/>
            <a:ext cx="0" cy="3333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i-FI"/>
          </a:p>
        </p:txBody>
      </p:sp>
      <p:sp>
        <p:nvSpPr>
          <p:cNvPr id="78915" name="Freeform 67"/>
          <p:cNvSpPr>
            <a:spLocks/>
          </p:cNvSpPr>
          <p:nvPr/>
        </p:nvSpPr>
        <p:spPr bwMode="auto">
          <a:xfrm>
            <a:off x="5219700" y="3914775"/>
            <a:ext cx="60325" cy="82550"/>
          </a:xfrm>
          <a:custGeom>
            <a:avLst/>
            <a:gdLst>
              <a:gd name="T0" fmla="*/ 2147483646 w 38"/>
              <a:gd name="T1" fmla="*/ 2147483646 h 52"/>
              <a:gd name="T2" fmla="*/ 0 w 38"/>
              <a:gd name="T3" fmla="*/ 2147483646 h 52"/>
              <a:gd name="T4" fmla="*/ 2147483646 w 38"/>
              <a:gd name="T5" fmla="*/ 0 h 52"/>
              <a:gd name="T6" fmla="*/ 2147483646 w 38"/>
              <a:gd name="T7" fmla="*/ 2147483646 h 52"/>
              <a:gd name="T8" fmla="*/ 2147483646 w 38"/>
              <a:gd name="T9" fmla="*/ 2147483646 h 52"/>
              <a:gd name="T10" fmla="*/ 0 60000 65536"/>
              <a:gd name="T11" fmla="*/ 0 60000 65536"/>
              <a:gd name="T12" fmla="*/ 0 60000 65536"/>
              <a:gd name="T13" fmla="*/ 0 60000 65536"/>
              <a:gd name="T14" fmla="*/ 0 60000 65536"/>
              <a:gd name="T15" fmla="*/ 0 w 38"/>
              <a:gd name="T16" fmla="*/ 0 h 52"/>
              <a:gd name="T17" fmla="*/ 38 w 38"/>
              <a:gd name="T18" fmla="*/ 52 h 52"/>
            </a:gdLst>
            <a:ahLst/>
            <a:cxnLst>
              <a:cxn ang="T10">
                <a:pos x="T0" y="T1"/>
              </a:cxn>
              <a:cxn ang="T11">
                <a:pos x="T2" y="T3"/>
              </a:cxn>
              <a:cxn ang="T12">
                <a:pos x="T4" y="T5"/>
              </a:cxn>
              <a:cxn ang="T13">
                <a:pos x="T6" y="T7"/>
              </a:cxn>
              <a:cxn ang="T14">
                <a:pos x="T8" y="T9"/>
              </a:cxn>
            </a:cxnLst>
            <a:rect l="T15" t="T16" r="T17" b="T18"/>
            <a:pathLst>
              <a:path w="38" h="52">
                <a:moveTo>
                  <a:pt x="17" y="38"/>
                </a:moveTo>
                <a:lnTo>
                  <a:pt x="0" y="51"/>
                </a:lnTo>
                <a:lnTo>
                  <a:pt x="17" y="0"/>
                </a:lnTo>
                <a:lnTo>
                  <a:pt x="37" y="51"/>
                </a:lnTo>
                <a:lnTo>
                  <a:pt x="17" y="3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16" name="Freeform 68"/>
          <p:cNvSpPr>
            <a:spLocks/>
          </p:cNvSpPr>
          <p:nvPr/>
        </p:nvSpPr>
        <p:spPr bwMode="auto">
          <a:xfrm>
            <a:off x="5219700" y="4305300"/>
            <a:ext cx="60325" cy="77788"/>
          </a:xfrm>
          <a:custGeom>
            <a:avLst/>
            <a:gdLst>
              <a:gd name="T0" fmla="*/ 2147483646 w 38"/>
              <a:gd name="T1" fmla="*/ 2147483646 h 49"/>
              <a:gd name="T2" fmla="*/ 2147483646 w 38"/>
              <a:gd name="T3" fmla="*/ 0 h 49"/>
              <a:gd name="T4" fmla="*/ 2147483646 w 38"/>
              <a:gd name="T5" fmla="*/ 2147483646 h 49"/>
              <a:gd name="T6" fmla="*/ 0 w 38"/>
              <a:gd name="T7" fmla="*/ 0 h 49"/>
              <a:gd name="T8" fmla="*/ 2147483646 w 38"/>
              <a:gd name="T9" fmla="*/ 2147483646 h 49"/>
              <a:gd name="T10" fmla="*/ 0 60000 65536"/>
              <a:gd name="T11" fmla="*/ 0 60000 65536"/>
              <a:gd name="T12" fmla="*/ 0 60000 65536"/>
              <a:gd name="T13" fmla="*/ 0 60000 65536"/>
              <a:gd name="T14" fmla="*/ 0 60000 65536"/>
              <a:gd name="T15" fmla="*/ 0 w 38"/>
              <a:gd name="T16" fmla="*/ 0 h 49"/>
              <a:gd name="T17" fmla="*/ 38 w 38"/>
              <a:gd name="T18" fmla="*/ 49 h 49"/>
            </a:gdLst>
            <a:ahLst/>
            <a:cxnLst>
              <a:cxn ang="T10">
                <a:pos x="T0" y="T1"/>
              </a:cxn>
              <a:cxn ang="T11">
                <a:pos x="T2" y="T3"/>
              </a:cxn>
              <a:cxn ang="T12">
                <a:pos x="T4" y="T5"/>
              </a:cxn>
              <a:cxn ang="T13">
                <a:pos x="T6" y="T7"/>
              </a:cxn>
              <a:cxn ang="T14">
                <a:pos x="T8" y="T9"/>
              </a:cxn>
            </a:cxnLst>
            <a:rect l="T15" t="T16" r="T17" b="T18"/>
            <a:pathLst>
              <a:path w="38" h="49">
                <a:moveTo>
                  <a:pt x="17" y="13"/>
                </a:moveTo>
                <a:lnTo>
                  <a:pt x="37" y="0"/>
                </a:lnTo>
                <a:lnTo>
                  <a:pt x="17" y="48"/>
                </a:lnTo>
                <a:lnTo>
                  <a:pt x="0" y="0"/>
                </a:lnTo>
                <a:lnTo>
                  <a:pt x="17" y="13"/>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i-FI"/>
          </a:p>
        </p:txBody>
      </p:sp>
      <p:sp>
        <p:nvSpPr>
          <p:cNvPr id="78917" name="Rectangle 69"/>
          <p:cNvSpPr>
            <a:spLocks noChangeArrowheads="1"/>
          </p:cNvSpPr>
          <p:nvPr/>
        </p:nvSpPr>
        <p:spPr bwMode="auto">
          <a:xfrm>
            <a:off x="6605588" y="2466975"/>
            <a:ext cx="12207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0000"/>
                </a:solidFill>
                <a:latin typeface="Helvetica" panose="020B0604020202020204" pitchFamily="34" charset="0"/>
              </a:rPr>
              <a:t>Bankruptcy risk</a:t>
            </a:r>
          </a:p>
        </p:txBody>
      </p:sp>
      <p:sp>
        <p:nvSpPr>
          <p:cNvPr id="78918" name="Rectangle 70"/>
          <p:cNvSpPr>
            <a:spLocks noChangeArrowheads="1"/>
          </p:cNvSpPr>
          <p:nvPr/>
        </p:nvSpPr>
        <p:spPr bwMode="auto">
          <a:xfrm>
            <a:off x="6605588" y="3009900"/>
            <a:ext cx="10668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0000"/>
                </a:solidFill>
                <a:latin typeface="Helvetica" panose="020B0604020202020204" pitchFamily="34" charset="0"/>
              </a:rPr>
              <a:t>Financial risk</a:t>
            </a:r>
          </a:p>
        </p:txBody>
      </p:sp>
      <p:sp>
        <p:nvSpPr>
          <p:cNvPr id="78919" name="Rectangle 71"/>
          <p:cNvSpPr>
            <a:spLocks noChangeArrowheads="1"/>
          </p:cNvSpPr>
          <p:nvPr/>
        </p:nvSpPr>
        <p:spPr bwMode="auto">
          <a:xfrm>
            <a:off x="6605588" y="3505200"/>
            <a:ext cx="10763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0000"/>
                </a:solidFill>
                <a:latin typeface="Helvetica" panose="020B0604020202020204" pitchFamily="34" charset="0"/>
              </a:rPr>
              <a:t>Business risk</a:t>
            </a:r>
          </a:p>
        </p:txBody>
      </p:sp>
      <p:sp>
        <p:nvSpPr>
          <p:cNvPr id="78920" name="Rectangle 72"/>
          <p:cNvSpPr>
            <a:spLocks noChangeArrowheads="1"/>
          </p:cNvSpPr>
          <p:nvPr/>
        </p:nvSpPr>
        <p:spPr bwMode="auto">
          <a:xfrm>
            <a:off x="6605588" y="4062413"/>
            <a:ext cx="10937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0000"/>
                </a:solidFill>
                <a:latin typeface="Helvetica" panose="020B0604020202020204" pitchFamily="34" charset="0"/>
              </a:rPr>
              <a:t>Risk-free rate</a:t>
            </a:r>
          </a:p>
        </p:txBody>
      </p:sp>
      <p:sp>
        <p:nvSpPr>
          <p:cNvPr id="78921" name="Rectangle 73"/>
          <p:cNvSpPr>
            <a:spLocks noChangeArrowheads="1"/>
          </p:cNvSpPr>
          <p:nvPr/>
        </p:nvSpPr>
        <p:spPr bwMode="auto">
          <a:xfrm>
            <a:off x="5521325" y="4421188"/>
            <a:ext cx="12604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0000"/>
                </a:solidFill>
                <a:latin typeface="Helvetica" panose="020B0604020202020204" pitchFamily="34" charset="0"/>
              </a:rPr>
              <a:t>Level of gearing</a:t>
            </a:r>
          </a:p>
        </p:txBody>
      </p:sp>
      <p:sp>
        <p:nvSpPr>
          <p:cNvPr id="78922" name="Rectangle 74"/>
          <p:cNvSpPr>
            <a:spLocks noChangeArrowheads="1"/>
          </p:cNvSpPr>
          <p:nvPr/>
        </p:nvSpPr>
        <p:spPr bwMode="auto">
          <a:xfrm>
            <a:off x="1589088" y="2898775"/>
            <a:ext cx="1235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0000"/>
                </a:solidFill>
                <a:latin typeface="Helvetica" panose="020B0604020202020204" pitchFamily="34" charset="0"/>
              </a:rPr>
              <a:t>Required return</a:t>
            </a:r>
          </a:p>
        </p:txBody>
      </p:sp>
      <p:sp>
        <p:nvSpPr>
          <p:cNvPr id="78923" name="Rectangle 75"/>
          <p:cNvSpPr>
            <a:spLocks noChangeArrowheads="1"/>
          </p:cNvSpPr>
          <p:nvPr/>
        </p:nvSpPr>
        <p:spPr bwMode="auto">
          <a:xfrm>
            <a:off x="1589088" y="3105150"/>
            <a:ext cx="10350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0000"/>
                </a:solidFill>
                <a:latin typeface="Helvetica" panose="020B0604020202020204" pitchFamily="34" charset="0"/>
              </a:rPr>
              <a:t>of equity (%)</a:t>
            </a:r>
          </a:p>
        </p:txBody>
      </p:sp>
      <p:sp>
        <p:nvSpPr>
          <p:cNvPr id="78924" name="Rectangle 76"/>
          <p:cNvSpPr>
            <a:spLocks noChangeArrowheads="1"/>
          </p:cNvSpPr>
          <p:nvPr/>
        </p:nvSpPr>
        <p:spPr bwMode="auto">
          <a:xfrm>
            <a:off x="2633663" y="4421188"/>
            <a:ext cx="265112"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0000"/>
                </a:solidFill>
                <a:latin typeface="Helvetica" panose="020B0604020202020204" pitchFamily="34" charset="0"/>
              </a:rPr>
              <a:t>0</a:t>
            </a:r>
          </a:p>
        </p:txBody>
      </p:sp>
      <p:sp>
        <p:nvSpPr>
          <p:cNvPr id="78925" name="Rectangle 77"/>
          <p:cNvSpPr>
            <a:spLocks noGrp="1" noChangeArrowheads="1"/>
          </p:cNvSpPr>
          <p:nvPr>
            <p:ph type="title"/>
          </p:nvPr>
        </p:nvSpPr>
        <p:spPr>
          <a:xfrm>
            <a:off x="228600" y="609600"/>
            <a:ext cx="8686800" cy="1143000"/>
          </a:xfrm>
        </p:spPr>
        <p:txBody>
          <a:bodyPr/>
          <a:lstStyle/>
          <a:p>
            <a:pPr eaLnBrk="1" hangingPunct="1"/>
            <a:r>
              <a:rPr lang="en-GB" altLang="en-US" u="sng" smtClean="0"/>
              <a:t>Relationship Between Risk &amp; Return</a:t>
            </a:r>
            <a:endParaRPr lang="en-US" altLang="en-US" u="sng" smtClean="0"/>
          </a:p>
        </p:txBody>
      </p:sp>
    </p:spTree>
    <p:extLst>
      <p:ext uri="{BB962C8B-B14F-4D97-AF65-F5344CB8AC3E}">
        <p14:creationId xmlns:p14="http://schemas.microsoft.com/office/powerpoint/2010/main" val="2066810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492375"/>
            <a:ext cx="4429125"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19" name="Text Box 12"/>
          <p:cNvSpPr txBox="1">
            <a:spLocks noChangeArrowheads="1"/>
          </p:cNvSpPr>
          <p:nvPr/>
        </p:nvSpPr>
        <p:spPr bwMode="auto">
          <a:xfrm>
            <a:off x="179388" y="908050"/>
            <a:ext cx="8713787"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b="1">
              <a:latin typeface="Arial" panose="020B0604020202020204" pitchFamily="34" charset="0"/>
              <a:cs typeface="Arial" panose="020B0604020202020204" pitchFamily="34" charset="0"/>
            </a:endParaRPr>
          </a:p>
          <a:p>
            <a:pPr eaLnBrk="1" hangingPunct="1">
              <a:spcBef>
                <a:spcPct val="0"/>
              </a:spcBef>
              <a:buFontTx/>
              <a:buNone/>
            </a:pPr>
            <a:endParaRPr lang="en-GB" altLang="en-US" sz="2000" b="1">
              <a:latin typeface="Arial" panose="020B0604020202020204" pitchFamily="34" charset="0"/>
              <a:cs typeface="Arial" panose="020B0604020202020204" pitchFamily="34" charset="0"/>
            </a:endParaRP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a:latin typeface="Arial" panose="020B0604020202020204" pitchFamily="34" charset="0"/>
                <a:cs typeface="Arial" panose="020B0604020202020204" pitchFamily="34" charset="0"/>
              </a:rPr>
              <a:t>Cost of Debt (Green Line) initially unaffected by a rise in gearing </a:t>
            </a:r>
            <a:r>
              <a:rPr lang="en-GB" altLang="en-US" sz="1600" b="1" i="1">
                <a:latin typeface="Arial" panose="020B0604020202020204" pitchFamily="34" charset="0"/>
                <a:cs typeface="Arial" panose="020B0604020202020204" pitchFamily="34" charset="0"/>
              </a:rPr>
              <a:t>(Risk Insignificant)</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5935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2375"/>
            <a:ext cx="4486275" cy="347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3" name="Text Box 12"/>
          <p:cNvSpPr txBox="1">
            <a:spLocks noChangeArrowheads="1"/>
          </p:cNvSpPr>
          <p:nvPr/>
        </p:nvSpPr>
        <p:spPr bwMode="auto">
          <a:xfrm>
            <a:off x="179388" y="908050"/>
            <a:ext cx="8713787"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a:latin typeface="Arial" panose="020B0604020202020204" pitchFamily="34" charset="0"/>
                <a:cs typeface="Arial" panose="020B0604020202020204" pitchFamily="34" charset="0"/>
              </a:rPr>
              <a:t>Cost of Debt (Green Line) initially unaffected by a rise in gearing </a:t>
            </a:r>
            <a:r>
              <a:rPr lang="en-GB" altLang="en-US" sz="1600" b="1" i="1">
                <a:latin typeface="Arial" panose="020B0604020202020204" pitchFamily="34" charset="0"/>
                <a:cs typeface="Arial" panose="020B0604020202020204" pitchFamily="34" charset="0"/>
              </a:rPr>
              <a:t>(Risk Insignificant)</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a:latin typeface="Arial" panose="020B0604020202020204" pitchFamily="34" charset="0"/>
                <a:cs typeface="Arial" panose="020B0604020202020204" pitchFamily="34" charset="0"/>
              </a:rPr>
              <a:t>However rises more steeply @ higher gearing </a:t>
            </a:r>
            <a:r>
              <a:rPr lang="en-GB" altLang="en-US" sz="1600" b="1" i="1">
                <a:latin typeface="Arial" panose="020B0604020202020204" pitchFamily="34" charset="0"/>
                <a:cs typeface="Arial" panose="020B0604020202020204" pitchFamily="34" charset="0"/>
              </a:rPr>
              <a:t>(Bankruptcy Risk)</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989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107950" y="908050"/>
            <a:ext cx="878522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altLang="en-US" sz="1800" b="1" dirty="0" smtClean="0">
                <a:solidFill>
                  <a:srgbClr val="0070C0"/>
                </a:solidFill>
                <a:latin typeface="Arial" panose="020B0604020202020204" pitchFamily="34" charset="0"/>
                <a:cs typeface="Arial" panose="020B0604020202020204" pitchFamily="34" charset="0"/>
              </a:rPr>
              <a:t>Aims and Objectives:</a:t>
            </a:r>
          </a:p>
          <a:p>
            <a:pPr eaLnBrk="1" hangingPunct="1">
              <a:spcBef>
                <a:spcPct val="0"/>
              </a:spcBef>
              <a:buFontTx/>
              <a:buNone/>
              <a:defRPr/>
            </a:pPr>
            <a:endParaRPr lang="en-GB" altLang="en-US" sz="1800" b="1" dirty="0" smtClean="0">
              <a:latin typeface="Arial" panose="020B0604020202020204" pitchFamily="34" charset="0"/>
              <a:cs typeface="Arial" panose="020B0604020202020204" pitchFamily="34" charset="0"/>
            </a:endParaRPr>
          </a:p>
          <a:p>
            <a:pPr marL="285750" indent="-285750" eaLnBrk="1" hangingPunct="1">
              <a:lnSpc>
                <a:spcPct val="90000"/>
              </a:lnSpc>
              <a:spcBef>
                <a:spcPct val="0"/>
              </a:spcBef>
              <a:defRPr/>
            </a:pPr>
            <a:r>
              <a:rPr lang="en-US" altLang="en-US" sz="1800" dirty="0" smtClean="0">
                <a:latin typeface="Arial" panose="020B0604020202020204" pitchFamily="34" charset="0"/>
              </a:rPr>
              <a:t>To introduce the debate surrounding the possibility of an optimal capital structure</a:t>
            </a:r>
          </a:p>
          <a:p>
            <a:pPr marL="285750" indent="-285750" eaLnBrk="1" hangingPunct="1">
              <a:lnSpc>
                <a:spcPct val="90000"/>
              </a:lnSpc>
              <a:spcBef>
                <a:spcPct val="0"/>
              </a:spcBef>
              <a:defRPr/>
            </a:pPr>
            <a:endParaRPr lang="en-US" altLang="en-US" sz="1800" dirty="0" smtClean="0">
              <a:latin typeface="Arial" panose="020B0604020202020204" pitchFamily="34" charset="0"/>
            </a:endParaRPr>
          </a:p>
          <a:p>
            <a:pPr marL="285750" indent="-285750" eaLnBrk="1" hangingPunct="1">
              <a:lnSpc>
                <a:spcPct val="90000"/>
              </a:lnSpc>
              <a:spcBef>
                <a:spcPct val="0"/>
              </a:spcBef>
              <a:defRPr/>
            </a:pPr>
            <a:r>
              <a:rPr lang="en-US" altLang="en-US" sz="1800" dirty="0" smtClean="0">
                <a:latin typeface="Arial" panose="020B0604020202020204" pitchFamily="34" charset="0"/>
              </a:rPr>
              <a:t>To examine in detail M&amp;M conceptual papers, and a main alternative theory of Static Trade-Offs.</a:t>
            </a:r>
          </a:p>
          <a:p>
            <a:pPr marL="285750" indent="-285750" eaLnBrk="1" hangingPunct="1">
              <a:lnSpc>
                <a:spcPct val="90000"/>
              </a:lnSpc>
              <a:spcBef>
                <a:spcPct val="0"/>
              </a:spcBef>
              <a:defRPr/>
            </a:pPr>
            <a:endParaRPr lang="en-US" altLang="en-US" sz="1800" dirty="0" smtClean="0">
              <a:latin typeface="Arial" panose="020B0604020202020204" pitchFamily="34" charset="0"/>
            </a:endParaRPr>
          </a:p>
          <a:p>
            <a:pPr marL="285750" indent="-285750" eaLnBrk="1" hangingPunct="1">
              <a:lnSpc>
                <a:spcPct val="90000"/>
              </a:lnSpc>
              <a:spcBef>
                <a:spcPct val="0"/>
              </a:spcBef>
              <a:defRPr/>
            </a:pPr>
            <a:r>
              <a:rPr lang="en-US" altLang="en-US" sz="1800" dirty="0" smtClean="0">
                <a:latin typeface="Arial" panose="020B0604020202020204" pitchFamily="34" charset="0"/>
              </a:rPr>
              <a:t>To discuss the relationship between levels of gearing and shareholder returns</a:t>
            </a:r>
          </a:p>
          <a:p>
            <a:pPr marL="285750" indent="-285750" eaLnBrk="1" hangingPunct="1">
              <a:lnSpc>
                <a:spcPct val="90000"/>
              </a:lnSpc>
              <a:spcBef>
                <a:spcPct val="0"/>
              </a:spcBef>
              <a:defRPr/>
            </a:pPr>
            <a:endParaRPr lang="en-US" altLang="en-US" sz="1800" dirty="0" smtClean="0">
              <a:latin typeface="Arial" panose="020B0604020202020204" pitchFamily="34" charset="0"/>
            </a:endParaRPr>
          </a:p>
          <a:p>
            <a:pPr marL="285750" indent="-285750" eaLnBrk="1" hangingPunct="1">
              <a:lnSpc>
                <a:spcPct val="90000"/>
              </a:lnSpc>
              <a:spcBef>
                <a:spcPct val="0"/>
              </a:spcBef>
              <a:defRPr/>
            </a:pPr>
            <a:r>
              <a:rPr lang="en-US" altLang="en-US" sz="1800" dirty="0" smtClean="0">
                <a:latin typeface="Arial" panose="020B0604020202020204" pitchFamily="34" charset="0"/>
              </a:rPr>
              <a:t>To introduce the idea of Costs of Financial distress and its effect on levels of debt.</a:t>
            </a:r>
          </a:p>
          <a:p>
            <a:pPr eaLnBrk="1" hangingPunct="1">
              <a:spcBef>
                <a:spcPct val="0"/>
              </a:spcBef>
              <a:buFontTx/>
              <a:buAutoNum type="arabicPeriod"/>
              <a:defRPr/>
            </a:pPr>
            <a:endParaRPr lang="en-GB" altLang="en-US" sz="1800" b="1" dirty="0" smtClean="0">
              <a:latin typeface="Arial" panose="020B0604020202020204" pitchFamily="34" charset="0"/>
              <a:cs typeface="Arial" panose="020B0604020202020204" pitchFamily="34" charset="0"/>
            </a:endParaRPr>
          </a:p>
          <a:p>
            <a:pPr eaLnBrk="1" hangingPunct="1">
              <a:spcBef>
                <a:spcPct val="0"/>
              </a:spcBef>
              <a:buFontTx/>
              <a:buNone/>
              <a:defRPr/>
            </a:pPr>
            <a:endParaRPr lang="en-GB" altLang="en-US" sz="1800" b="1" dirty="0" smtClean="0">
              <a:latin typeface="Arial" panose="020B0604020202020204" pitchFamily="34" charset="0"/>
              <a:cs typeface="Arial" panose="020B0604020202020204" pitchFamily="34" charset="0"/>
            </a:endParaRPr>
          </a:p>
          <a:p>
            <a:pPr eaLnBrk="1" hangingPunct="1">
              <a:spcBef>
                <a:spcPct val="0"/>
              </a:spcBef>
              <a:buFontTx/>
              <a:buNone/>
              <a:defRPr/>
            </a:pPr>
            <a:endParaRPr lang="en-GB" altLang="en-US" sz="1800" dirty="0" smtClean="0"/>
          </a:p>
        </p:txBody>
      </p:sp>
    </p:spTree>
    <p:extLst>
      <p:ext uri="{BB962C8B-B14F-4D97-AF65-F5344CB8AC3E}">
        <p14:creationId xmlns:p14="http://schemas.microsoft.com/office/powerpoint/2010/main" val="23347669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2375"/>
            <a:ext cx="4454525" cy="347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7" name="Text Box 12"/>
          <p:cNvSpPr txBox="1">
            <a:spLocks noChangeArrowheads="1"/>
          </p:cNvSpPr>
          <p:nvPr/>
        </p:nvSpPr>
        <p:spPr bwMode="auto">
          <a:xfrm>
            <a:off x="179388" y="908050"/>
            <a:ext cx="871378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a:latin typeface="Arial" panose="020B0604020202020204" pitchFamily="34" charset="0"/>
                <a:cs typeface="Arial" panose="020B0604020202020204" pitchFamily="34" charset="0"/>
              </a:rPr>
              <a:t>Cost of Equity (Red Line) rises as gearing rises </a:t>
            </a:r>
            <a:r>
              <a:rPr lang="en-GB" altLang="en-US" sz="1600" b="1" i="1">
                <a:latin typeface="Arial" panose="020B0604020202020204" pitchFamily="34" charset="0"/>
                <a:cs typeface="Arial" panose="020B0604020202020204" pitchFamily="34" charset="0"/>
              </a:rPr>
              <a:t>(Financial Risk)</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a:latin typeface="Arial" panose="020B0604020202020204" pitchFamily="34" charset="0"/>
                <a:cs typeface="Arial" panose="020B0604020202020204" pitchFamily="34" charset="0"/>
              </a:rPr>
              <a:t>Rises more steeply @ high gearing </a:t>
            </a:r>
            <a:r>
              <a:rPr lang="en-GB" altLang="en-US" sz="1600" b="1" i="1">
                <a:latin typeface="Arial" panose="020B0604020202020204" pitchFamily="34" charset="0"/>
                <a:cs typeface="Arial" panose="020B0604020202020204" pitchFamily="34" charset="0"/>
              </a:rPr>
              <a:t>(Bankruptcy Risk)</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310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2"/>
          <p:cNvSpPr txBox="1">
            <a:spLocks noChangeArrowheads="1"/>
          </p:cNvSpPr>
          <p:nvPr/>
        </p:nvSpPr>
        <p:spPr bwMode="auto">
          <a:xfrm>
            <a:off x="179388" y="908050"/>
            <a:ext cx="8713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1600">
                <a:latin typeface="Arial" panose="020B0604020202020204" pitchFamily="34" charset="0"/>
                <a:cs typeface="Arial" panose="020B0604020202020204" pitchFamily="34" charset="0"/>
              </a:rPr>
              <a:t>WACC thus, Initially falls</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pic>
        <p:nvPicPr>
          <p:cNvPr id="6349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2375"/>
            <a:ext cx="443230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3473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2"/>
          <p:cNvSpPr txBox="1">
            <a:spLocks noChangeArrowheads="1"/>
          </p:cNvSpPr>
          <p:nvPr/>
        </p:nvSpPr>
        <p:spPr bwMode="auto">
          <a:xfrm>
            <a:off x="5580063" y="908050"/>
            <a:ext cx="3313112"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1600">
                <a:latin typeface="Arial" panose="020B0604020202020204" pitchFamily="34" charset="0"/>
                <a:cs typeface="Arial" panose="020B0604020202020204" pitchFamily="34" charset="0"/>
              </a:rPr>
              <a:t>WACC thus, Initially falls</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a:latin typeface="Arial" panose="020B0604020202020204" pitchFamily="34" charset="0"/>
                <a:cs typeface="Arial" panose="020B0604020202020204" pitchFamily="34" charset="0"/>
              </a:rPr>
              <a:t>Reaches the lowest WACC</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b="1">
                <a:latin typeface="Arial" panose="020B0604020202020204" pitchFamily="34" charset="0"/>
                <a:cs typeface="Arial" panose="020B0604020202020204" pitchFamily="34" charset="0"/>
              </a:rPr>
              <a:t>Y = Lowest Cost of Capital</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b="1" i="1">
                <a:latin typeface="Arial" panose="020B0604020202020204" pitchFamily="34" charset="0"/>
                <a:cs typeface="Arial" panose="020B0604020202020204" pitchFamily="34" charset="0"/>
              </a:rPr>
              <a:t>Thus</a:t>
            </a:r>
            <a:r>
              <a:rPr lang="en-GB" altLang="en-US" sz="1600">
                <a:latin typeface="Arial" panose="020B0604020202020204" pitchFamily="34" charset="0"/>
                <a:cs typeface="Arial" panose="020B0604020202020204" pitchFamily="34" charset="0"/>
              </a:rPr>
              <a:t> the highest share price &amp; Company Value</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a:latin typeface="Arial" panose="020B0604020202020204" pitchFamily="34" charset="0"/>
                <a:cs typeface="Arial" panose="020B0604020202020204" pitchFamily="34" charset="0"/>
              </a:rPr>
              <a:t>And then it rises as Ke sharply increases</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r>
              <a:rPr lang="en-GB" altLang="en-US" sz="1600">
                <a:latin typeface="Arial" panose="020B0604020202020204" pitchFamily="34" charset="0"/>
                <a:cs typeface="Arial" panose="020B0604020202020204" pitchFamily="34" charset="0"/>
              </a:rPr>
              <a:t>But…</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 typeface="Arial" panose="020B0604020202020204" pitchFamily="34" charset="0"/>
              <a:buNone/>
            </a:pPr>
            <a:r>
              <a:rPr lang="en-GB" altLang="en-US" sz="1600" i="1">
                <a:latin typeface="Arial" panose="020B0604020202020204" pitchFamily="34" charset="0"/>
                <a:cs typeface="Arial" panose="020B0604020202020204" pitchFamily="34" charset="0"/>
              </a:rPr>
              <a:t>…an optimal gearing level </a:t>
            </a:r>
            <a:r>
              <a:rPr lang="en-GB" altLang="en-US" sz="1600" b="1" i="1">
                <a:latin typeface="Arial" panose="020B0604020202020204" pitchFamily="34" charset="0"/>
                <a:cs typeface="Arial" panose="020B0604020202020204" pitchFamily="34" charset="0"/>
              </a:rPr>
              <a:t>X</a:t>
            </a:r>
            <a:r>
              <a:rPr lang="en-GB" altLang="en-US" sz="1600" i="1">
                <a:latin typeface="Arial" panose="020B0604020202020204" pitchFamily="34" charset="0"/>
                <a:cs typeface="Arial" panose="020B0604020202020204" pitchFamily="34" charset="0"/>
              </a:rPr>
              <a:t> does seem to exist.</a:t>
            </a: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pic>
        <p:nvPicPr>
          <p:cNvPr id="6451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70150"/>
            <a:ext cx="443230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106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C21NF0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2738" y="1131888"/>
            <a:ext cx="5978525"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499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smtClean="0">
                <a:latin typeface="+mj-lt"/>
              </a:rPr>
              <a:t>Optimal </a:t>
            </a:r>
            <a:r>
              <a:rPr lang="en-US" altLang="en-US" sz="3200" dirty="0">
                <a:latin typeface="+mj-lt"/>
              </a:rPr>
              <a:t>Leverage with Taxes, Financial Distress, and Agency Costs</a:t>
            </a:r>
          </a:p>
        </p:txBody>
      </p:sp>
      <p:pic>
        <p:nvPicPr>
          <p:cNvPr id="5" name="Picture 3" descr="A graph where the x-axis is value of debt, D, and the y-axis is value of levered firm, V superscript L. A dashed line segment, V superscript U, plus T sub c, times D, begins at V superscript U on the y-axis, rising linearly. A curve, V superscript L, begins at V superscript U, rising above the dashed segment, then falling through the segment and toward the x-axis. A dashed vertical line segment rises from D asterisk on the x-axis, meeting the curve. The area left of the vertical line segment and below the curve is labeled, too little leverage. It has lost tax benefits, excessive perks, wasteful investment, and empire building. The area right of the vertical segment and below the curve is labeled, too much leverage. It has excess interest, financial distress costs, excessive risk taking, and under-investm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64452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46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111125" y="836613"/>
            <a:ext cx="8913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Business Case: Carpetright’s financial distress costs</a:t>
            </a:r>
          </a:p>
        </p:txBody>
      </p:sp>
      <p:sp>
        <p:nvSpPr>
          <p:cNvPr id="20483" name="TextBox 2"/>
          <p:cNvSpPr txBox="1">
            <a:spLocks noChangeArrowheads="1"/>
          </p:cNvSpPr>
          <p:nvPr/>
        </p:nvSpPr>
        <p:spPr bwMode="auto">
          <a:xfrm>
            <a:off x="3348038" y="2492375"/>
            <a:ext cx="5461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1400">
                <a:latin typeface="Arial" panose="020B0604020202020204" pitchFamily="34" charset="0"/>
              </a:rPr>
              <a:t>Carpetright, a UK based flooring and beds retailer, slumped 80% in share price after announcing two profits warnings ending with them posting in June 2018 a £71m loss.</a:t>
            </a:r>
          </a:p>
          <a:p>
            <a:pPr algn="just">
              <a:spcBef>
                <a:spcPct val="0"/>
              </a:spcBef>
              <a:buFontTx/>
              <a:buNone/>
            </a:pPr>
            <a:endParaRPr lang="en-GB" altLang="en-US" sz="1400">
              <a:latin typeface="Arial" panose="020B0604020202020204" pitchFamily="34" charset="0"/>
            </a:endParaRPr>
          </a:p>
          <a:p>
            <a:pPr algn="just">
              <a:spcBef>
                <a:spcPct val="0"/>
              </a:spcBef>
              <a:buFontTx/>
              <a:buNone/>
            </a:pPr>
            <a:r>
              <a:rPr lang="en-GB" altLang="en-US" sz="1400">
                <a:latin typeface="Arial" panose="020B0604020202020204" pitchFamily="34" charset="0"/>
              </a:rPr>
              <a:t>Suddenly creditors were asking for cash in advance, trade credit insurers stopped insuring them, or asked for exorbitant rates. Their immediate cash needs were helped out by an investor, but for the price of 18% interest compounded monthly. </a:t>
            </a:r>
          </a:p>
          <a:p>
            <a:pPr algn="just">
              <a:spcBef>
                <a:spcPct val="0"/>
              </a:spcBef>
              <a:buFontTx/>
              <a:buNone/>
            </a:pPr>
            <a:endParaRPr lang="en-GB" altLang="en-US" sz="1400">
              <a:latin typeface="Arial" panose="020B0604020202020204" pitchFamily="34" charset="0"/>
            </a:endParaRPr>
          </a:p>
          <a:p>
            <a:pPr algn="just">
              <a:spcBef>
                <a:spcPct val="0"/>
              </a:spcBef>
              <a:buFontTx/>
              <a:buNone/>
            </a:pPr>
            <a:r>
              <a:rPr lang="en-GB" altLang="en-US" sz="1400">
                <a:latin typeface="Arial" panose="020B0604020202020204" pitchFamily="34" charset="0"/>
              </a:rPr>
              <a:t>Customers started to worry. Lead times in fitting carpets means weeks can go by for the customer between paying for the carpets and them arriving. Could the company collapse and take their money with it? Would it just be safer to shop elsewhere?</a:t>
            </a:r>
          </a:p>
          <a:p>
            <a:pPr algn="just">
              <a:spcBef>
                <a:spcPct val="0"/>
              </a:spcBef>
              <a:buFontTx/>
              <a:buNone/>
            </a:pPr>
            <a:endParaRPr lang="en-GB" altLang="en-US" sz="1400">
              <a:latin typeface="Arial" panose="020B0604020202020204" pitchFamily="34" charset="0"/>
            </a:endParaRPr>
          </a:p>
          <a:p>
            <a:pPr algn="just">
              <a:spcBef>
                <a:spcPct val="0"/>
              </a:spcBef>
              <a:buFontTx/>
              <a:buNone/>
            </a:pPr>
            <a:r>
              <a:rPr lang="en-GB" altLang="en-US" sz="1400">
                <a:latin typeface="Arial" panose="020B0604020202020204" pitchFamily="34" charset="0"/>
              </a:rPr>
              <a:t>The company complained about “adverse publicity” spooking customers and suppliers.</a:t>
            </a:r>
          </a:p>
        </p:txBody>
      </p:sp>
      <p:sp>
        <p:nvSpPr>
          <p:cNvPr id="12" name="TextBox 1"/>
          <p:cNvSpPr txBox="1">
            <a:spLocks noChangeArrowheads="1"/>
          </p:cNvSpPr>
          <p:nvPr/>
        </p:nvSpPr>
        <p:spPr bwMode="auto">
          <a:xfrm>
            <a:off x="111125" y="1314450"/>
            <a:ext cx="3092450" cy="4616450"/>
          </a:xfrm>
          <a:prstGeom prst="rect">
            <a:avLst/>
          </a:prstGeom>
          <a:solidFill>
            <a:schemeClr val="accent2">
              <a:lumMod val="40000"/>
              <a:lumOff val="60000"/>
              <a:alpha val="50000"/>
            </a:schemeClr>
          </a:solid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Font typeface="Arial" panose="020B0604020202020204" pitchFamily="34" charset="0"/>
              <a:buNone/>
              <a:defRPr/>
            </a:pPr>
            <a:r>
              <a:rPr lang="en-GB" altLang="en-US" sz="1000" b="1" dirty="0" smtClean="0">
                <a:latin typeface="Arial" panose="020B0604020202020204" pitchFamily="34" charset="0"/>
                <a:cs typeface="Arial" panose="020B0604020202020204" pitchFamily="34" charset="0"/>
              </a:rPr>
              <a:t>FT.com: </a:t>
            </a:r>
            <a:r>
              <a:rPr lang="en-GB" sz="1000" b="1" dirty="0" err="1">
                <a:latin typeface="Arial" panose="020B0604020202020204" pitchFamily="34" charset="0"/>
                <a:cs typeface="Arial" panose="020B0604020202020204" pitchFamily="34" charset="0"/>
              </a:rPr>
              <a:t>Carpetright</a:t>
            </a:r>
            <a:r>
              <a:rPr lang="en-GB" sz="1000" b="1" dirty="0">
                <a:latin typeface="Arial" panose="020B0604020202020204" pitchFamily="34" charset="0"/>
                <a:cs typeface="Arial" panose="020B0604020202020204" pitchFamily="34" charset="0"/>
              </a:rPr>
              <a:t> posts £71m loss as chain’s woes spook </a:t>
            </a:r>
            <a:r>
              <a:rPr lang="en-GB" sz="1000" b="1" dirty="0" smtClean="0">
                <a:latin typeface="Arial" panose="020B0604020202020204" pitchFamily="34" charset="0"/>
                <a:cs typeface="Arial" panose="020B0604020202020204" pitchFamily="34" charset="0"/>
              </a:rPr>
              <a:t>suppliers</a:t>
            </a:r>
          </a:p>
          <a:p>
            <a:pPr marL="0" indent="0" eaLnBrk="1" hangingPunct="1">
              <a:spcBef>
                <a:spcPct val="0"/>
              </a:spcBef>
              <a:buFont typeface="Arial" panose="020B0604020202020204" pitchFamily="34" charset="0"/>
              <a:buNone/>
              <a:defRPr/>
            </a:pPr>
            <a:endParaRPr lang="en-GB" sz="1000"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sz="1000" dirty="0" smtClean="0">
                <a:latin typeface="Arial" panose="020B0604020202020204" pitchFamily="34" charset="0"/>
                <a:cs typeface="Arial" panose="020B0604020202020204" pitchFamily="34" charset="0"/>
              </a:rPr>
              <a:t>The </a:t>
            </a:r>
            <a:r>
              <a:rPr lang="en-GB" sz="1000" dirty="0">
                <a:latin typeface="Arial" panose="020B0604020202020204" pitchFamily="34" charset="0"/>
                <a:cs typeface="Arial" panose="020B0604020202020204" pitchFamily="34" charset="0"/>
              </a:rPr>
              <a:t>company on Tuesday said that “adverse publicity” about its restructuring had affected both suppliers, which had responded by </a:t>
            </a:r>
            <a:r>
              <a:rPr lang="en-GB" sz="1000" b="1" dirty="0">
                <a:latin typeface="Arial" panose="020B0604020202020204" pitchFamily="34" charset="0"/>
                <a:cs typeface="Arial" panose="020B0604020202020204" pitchFamily="34" charset="0"/>
              </a:rPr>
              <a:t>tightening the terms on which they would extend credit for purchases</a:t>
            </a:r>
            <a:r>
              <a:rPr lang="en-GB" sz="1000" dirty="0">
                <a:latin typeface="Arial" panose="020B0604020202020204" pitchFamily="34" charset="0"/>
                <a:cs typeface="Arial" panose="020B0604020202020204" pitchFamily="34" charset="0"/>
              </a:rPr>
              <a:t>, and customers</a:t>
            </a:r>
            <a:r>
              <a:rPr lang="en-GB" sz="1000" dirty="0" smtClean="0">
                <a:latin typeface="Arial" panose="020B0604020202020204" pitchFamily="34" charset="0"/>
                <a:cs typeface="Arial" panose="020B0604020202020204" pitchFamily="34" charset="0"/>
              </a:rPr>
              <a:t>.</a:t>
            </a:r>
          </a:p>
          <a:p>
            <a:pPr marL="0" indent="0" eaLnBrk="1" hangingPunct="1">
              <a:spcBef>
                <a:spcPct val="0"/>
              </a:spcBef>
              <a:buFont typeface="Arial" panose="020B0604020202020204" pitchFamily="34" charset="0"/>
              <a:buNone/>
              <a:defRPr/>
            </a:pPr>
            <a:endParaRPr lang="en-GB" sz="100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sz="1000" b="1" dirty="0">
                <a:latin typeface="Arial" panose="020B0604020202020204" pitchFamily="34" charset="0"/>
                <a:cs typeface="Arial" panose="020B0604020202020204" pitchFamily="34" charset="0"/>
              </a:rPr>
              <a:t>Professional fees </a:t>
            </a:r>
            <a:r>
              <a:rPr lang="en-GB" sz="1000" dirty="0">
                <a:latin typeface="Arial" panose="020B0604020202020204" pitchFamily="34" charset="0"/>
                <a:cs typeface="Arial" panose="020B0604020202020204" pitchFamily="34" charset="0"/>
              </a:rPr>
              <a:t>associated with the CVA and other restructuring totalled more than £</a:t>
            </a:r>
            <a:r>
              <a:rPr lang="en-GB" sz="1000" dirty="0" smtClean="0">
                <a:latin typeface="Arial" panose="020B0604020202020204" pitchFamily="34" charset="0"/>
                <a:cs typeface="Arial" panose="020B0604020202020204" pitchFamily="34" charset="0"/>
              </a:rPr>
              <a:t>6m.</a:t>
            </a:r>
          </a:p>
          <a:p>
            <a:pPr marL="0" indent="0" eaLnBrk="1" hangingPunct="1">
              <a:spcBef>
                <a:spcPct val="0"/>
              </a:spcBef>
              <a:buFont typeface="Arial" panose="020B0604020202020204" pitchFamily="34" charset="0"/>
              <a:buNone/>
              <a:defRPr/>
            </a:pPr>
            <a:r>
              <a:rPr lang="en-GB" sz="1000" dirty="0">
                <a:latin typeface="Arial" panose="020B0604020202020204" pitchFamily="34" charset="0"/>
                <a:cs typeface="Arial" panose="020B0604020202020204" pitchFamily="34" charset="0"/>
              </a:rPr>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The result of slower trading and inferior trade credit terms was a sharp increase in year-end net debt. But a £60m share issue in May has since reduced that to about £17m, much of it an expensive loan facility provided by major shareholder </a:t>
            </a:r>
            <a:r>
              <a:rPr lang="en-GB" sz="1000" dirty="0" err="1" smtClean="0">
                <a:latin typeface="Arial" panose="020B0604020202020204" pitchFamily="34" charset="0"/>
                <a:cs typeface="Arial" panose="020B0604020202020204" pitchFamily="34" charset="0"/>
              </a:rPr>
              <a:t>Meditor</a:t>
            </a:r>
            <a:r>
              <a:rPr lang="en-GB" sz="1000" dirty="0">
                <a:latin typeface="Arial" panose="020B0604020202020204" pitchFamily="34" charset="0"/>
                <a:cs typeface="Arial" panose="020B0604020202020204" pitchFamily="34" charset="0"/>
              </a:rPr>
              <a:t> </a:t>
            </a:r>
            <a:r>
              <a:rPr lang="en-GB" sz="1000" b="1" dirty="0" smtClean="0">
                <a:latin typeface="Arial" panose="020B0604020202020204" pitchFamily="34" charset="0"/>
                <a:cs typeface="Arial" panose="020B0604020202020204" pitchFamily="34" charset="0"/>
              </a:rPr>
              <a:t>[18% Interest Compound]</a:t>
            </a:r>
          </a:p>
          <a:p>
            <a:pPr marL="0" indent="0" eaLnBrk="1" hangingPunct="1">
              <a:spcBef>
                <a:spcPct val="0"/>
              </a:spcBef>
              <a:buFont typeface="Arial" panose="020B0604020202020204" pitchFamily="34" charset="0"/>
              <a:buNone/>
              <a:defRPr/>
            </a:pPr>
            <a:r>
              <a:rPr lang="en-GB" sz="1000" dirty="0">
                <a:latin typeface="Arial" panose="020B0604020202020204" pitchFamily="34" charset="0"/>
                <a:cs typeface="Arial" panose="020B0604020202020204" pitchFamily="34" charset="0"/>
              </a:rPr>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Mr Walsh said that suppliers were “coming back on terms” but that </a:t>
            </a:r>
            <a:r>
              <a:rPr lang="en-GB" sz="1000" b="1" dirty="0">
                <a:latin typeface="Arial" panose="020B0604020202020204" pitchFamily="34" charset="0"/>
                <a:cs typeface="Arial" panose="020B0604020202020204" pitchFamily="34" charset="0"/>
              </a:rPr>
              <a:t>trade credit insurers</a:t>
            </a:r>
            <a:r>
              <a:rPr lang="en-GB" sz="1000" dirty="0">
                <a:latin typeface="Arial" panose="020B0604020202020204" pitchFamily="34" charset="0"/>
                <a:cs typeface="Arial" panose="020B0604020202020204" pitchFamily="34" charset="0"/>
              </a:rPr>
              <a:t> were taking a bit longer. “The indications are that they’d like to see more of a track record. They are a bit nervous of any company in a CVA. But we have paid all suppliers in full and on time.”</a:t>
            </a:r>
            <a:endParaRPr lang="en-GB" sz="1000" b="1"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endParaRPr lang="en-GB" sz="100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altLang="en-US" sz="1000" b="1" dirty="0" smtClean="0">
                <a:latin typeface="Arial" panose="020B0604020202020204" pitchFamily="34" charset="0"/>
                <a:cs typeface="Arial" panose="020B0604020202020204" pitchFamily="34" charset="0"/>
              </a:rPr>
              <a:t>Further </a:t>
            </a:r>
            <a:r>
              <a:rPr lang="en-GB" altLang="en-US" sz="1000" b="1" dirty="0">
                <a:latin typeface="Arial" panose="020B0604020202020204" pitchFamily="34" charset="0"/>
                <a:cs typeface="Arial" panose="020B0604020202020204" pitchFamily="34" charset="0"/>
              </a:rPr>
              <a:t>Reading</a:t>
            </a:r>
            <a:r>
              <a:rPr lang="en-GB" altLang="en-US" sz="1000" b="1" dirty="0" smtClean="0">
                <a:latin typeface="Arial" panose="020B0604020202020204" pitchFamily="34" charset="0"/>
                <a:cs typeface="Arial" panose="020B0604020202020204" pitchFamily="34" charset="0"/>
              </a:rPr>
              <a:t>:</a:t>
            </a:r>
          </a:p>
          <a:p>
            <a:pPr marL="0" indent="0" eaLnBrk="1" hangingPunct="1">
              <a:spcBef>
                <a:spcPct val="0"/>
              </a:spcBef>
              <a:buFont typeface="Arial" panose="020B0604020202020204" pitchFamily="34" charset="0"/>
              <a:buNone/>
              <a:defRPr/>
            </a:pPr>
            <a:r>
              <a:rPr lang="en-GB" altLang="en-US" sz="800" dirty="0" err="1" smtClean="0">
                <a:latin typeface="Arial" panose="020B0604020202020204" pitchFamily="34" charset="0"/>
                <a:cs typeface="Arial" panose="020B0604020202020204" pitchFamily="34" charset="0"/>
              </a:rPr>
              <a:t>Eley</a:t>
            </a:r>
            <a:r>
              <a:rPr lang="en-GB" altLang="en-US" sz="800" dirty="0" smtClean="0">
                <a:latin typeface="Arial" panose="020B0604020202020204" pitchFamily="34" charset="0"/>
                <a:cs typeface="Arial" panose="020B0604020202020204" pitchFamily="34" charset="0"/>
              </a:rPr>
              <a:t>, J. and </a:t>
            </a:r>
            <a:r>
              <a:rPr lang="en-GB" altLang="en-US" sz="800" dirty="0" err="1" smtClean="0">
                <a:latin typeface="Arial" panose="020B0604020202020204" pitchFamily="34" charset="0"/>
                <a:cs typeface="Arial" panose="020B0604020202020204" pitchFamily="34" charset="0"/>
              </a:rPr>
              <a:t>Novnick</a:t>
            </a:r>
            <a:r>
              <a:rPr lang="en-GB" altLang="en-US" sz="800" dirty="0" smtClean="0">
                <a:latin typeface="Arial" panose="020B0604020202020204" pitchFamily="34" charset="0"/>
                <a:cs typeface="Arial" panose="020B0604020202020204" pitchFamily="34" charset="0"/>
              </a:rPr>
              <a:t>, N. (2018</a:t>
            </a:r>
            <a:r>
              <a:rPr lang="en-GB" altLang="en-US" sz="800" dirty="0">
                <a:latin typeface="Arial" panose="020B0604020202020204" pitchFamily="34" charset="0"/>
                <a:cs typeface="Arial" panose="020B0604020202020204" pitchFamily="34" charset="0"/>
              </a:rPr>
              <a:t>) </a:t>
            </a:r>
            <a:r>
              <a:rPr lang="en-GB" altLang="en-US" sz="800" dirty="0" err="1">
                <a:latin typeface="Arial" panose="020B0604020202020204" pitchFamily="34" charset="0"/>
                <a:cs typeface="Arial" panose="020B0604020202020204" pitchFamily="34" charset="0"/>
              </a:rPr>
              <a:t>Carpetright</a:t>
            </a:r>
            <a:r>
              <a:rPr lang="en-GB" altLang="en-US" sz="800" dirty="0">
                <a:latin typeface="Arial" panose="020B0604020202020204" pitchFamily="34" charset="0"/>
                <a:cs typeface="Arial" panose="020B0604020202020204" pitchFamily="34" charset="0"/>
              </a:rPr>
              <a:t> posts £71m loss as chain’s woes spook suppliers, </a:t>
            </a:r>
            <a:r>
              <a:rPr lang="en-GB" altLang="en-US" sz="800" b="1" dirty="0" smtClean="0">
                <a:latin typeface="Arial" panose="020B0604020202020204" pitchFamily="34" charset="0"/>
                <a:cs typeface="Arial" panose="020B0604020202020204" pitchFamily="34" charset="0"/>
              </a:rPr>
              <a:t>Financial Times</a:t>
            </a:r>
            <a:r>
              <a:rPr lang="en-GB" altLang="en-US" sz="800" dirty="0" smtClean="0">
                <a:latin typeface="Arial" panose="020B0604020202020204" pitchFamily="34" charset="0"/>
                <a:cs typeface="Arial" panose="020B0604020202020204" pitchFamily="34" charset="0"/>
              </a:rPr>
              <a:t>, 26</a:t>
            </a:r>
            <a:r>
              <a:rPr lang="en-GB" altLang="en-US" sz="800" baseline="30000" dirty="0" smtClean="0">
                <a:latin typeface="Arial" panose="020B0604020202020204" pitchFamily="34" charset="0"/>
                <a:cs typeface="Arial" panose="020B0604020202020204" pitchFamily="34" charset="0"/>
              </a:rPr>
              <a:t>th</a:t>
            </a:r>
            <a:r>
              <a:rPr lang="en-GB" altLang="en-US" sz="800" dirty="0" smtClean="0">
                <a:latin typeface="Arial" panose="020B0604020202020204" pitchFamily="34" charset="0"/>
                <a:cs typeface="Arial" panose="020B0604020202020204" pitchFamily="34" charset="0"/>
              </a:rPr>
              <a:t> June 2018</a:t>
            </a:r>
          </a:p>
        </p:txBody>
      </p:sp>
      <p:pic>
        <p:nvPicPr>
          <p:cNvPr id="20485" name="Picture 5"/>
          <p:cNvPicPr>
            <a:picLocks noChangeAspect="1"/>
          </p:cNvPicPr>
          <p:nvPr/>
        </p:nvPicPr>
        <p:blipFill>
          <a:blip r:embed="rId2">
            <a:extLst>
              <a:ext uri="{28A0092B-C50C-407E-A947-70E740481C1C}">
                <a14:useLocalDpi xmlns:a14="http://schemas.microsoft.com/office/drawing/2010/main" val="0"/>
              </a:ext>
            </a:extLst>
          </a:blip>
          <a:srcRect t="34650" b="21219"/>
          <a:stretch>
            <a:fillRect/>
          </a:stretch>
        </p:blipFill>
        <p:spPr bwMode="auto">
          <a:xfrm>
            <a:off x="3419475" y="1268413"/>
            <a:ext cx="53895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826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2"/>
          <p:cNvSpPr txBox="1">
            <a:spLocks noChangeArrowheads="1"/>
          </p:cNvSpPr>
          <p:nvPr/>
        </p:nvSpPr>
        <p:spPr bwMode="auto">
          <a:xfrm>
            <a:off x="179388" y="908050"/>
            <a:ext cx="87137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Trade-offs Models</a:t>
            </a:r>
          </a:p>
        </p:txBody>
      </p:sp>
      <p:sp>
        <p:nvSpPr>
          <p:cNvPr id="66563" name="Rectangle 2"/>
          <p:cNvSpPr>
            <a:spLocks noChangeArrowheads="1"/>
          </p:cNvSpPr>
          <p:nvPr/>
        </p:nvSpPr>
        <p:spPr bwMode="auto">
          <a:xfrm>
            <a:off x="250825" y="1484313"/>
            <a:ext cx="83534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a:latin typeface="Arial" panose="020B0604020202020204" pitchFamily="34" charset="0"/>
                <a:cs typeface="Arial" panose="020B0604020202020204" pitchFamily="34" charset="0"/>
              </a:rPr>
              <a:t>In conclusion then,</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The Trade-Off Model indicates that up to a point, gearing will increase shareholder wealth (as Kd&lt;Ke)</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Beyond this point is starts to become too risky.</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As the impact of the increase in Ke starts to outweigh the impact of the extra debt</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The WACC rises</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Share price (and Shareholder Wealth) falls</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b="1">
                <a:latin typeface="Arial" panose="020B0604020202020204" pitchFamily="34" charset="0"/>
                <a:cs typeface="Arial" panose="020B0604020202020204" pitchFamily="34" charset="0"/>
              </a:rPr>
              <a:t>Thus; We can attain an optimal capital structure!</a:t>
            </a:r>
          </a:p>
        </p:txBody>
      </p:sp>
    </p:spTree>
    <p:extLst>
      <p:ext uri="{BB962C8B-B14F-4D97-AF65-F5344CB8AC3E}">
        <p14:creationId xmlns:p14="http://schemas.microsoft.com/office/powerpoint/2010/main" val="11049678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Box 12"/>
          <p:cNvSpPr txBox="1">
            <a:spLocks noChangeArrowheads="1"/>
          </p:cNvSpPr>
          <p:nvPr/>
        </p:nvSpPr>
        <p:spPr bwMode="auto">
          <a:xfrm>
            <a:off x="179388" y="908050"/>
            <a:ext cx="6121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Modigliani and Millar (1958) Paper</a:t>
            </a:r>
          </a:p>
        </p:txBody>
      </p:sp>
      <p:sp>
        <p:nvSpPr>
          <p:cNvPr id="24579" name="Text Box 3"/>
          <p:cNvSpPr txBox="1">
            <a:spLocks noChangeArrowheads="1"/>
          </p:cNvSpPr>
          <p:nvPr/>
        </p:nvSpPr>
        <p:spPr bwMode="auto">
          <a:xfrm>
            <a:off x="179388" y="1370013"/>
            <a:ext cx="5472112" cy="507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defRPr/>
            </a:pPr>
            <a:r>
              <a:rPr lang="en-GB" altLang="en-US" sz="1600" smtClean="0">
                <a:latin typeface="Arial" panose="020B0604020202020204" pitchFamily="34" charset="0"/>
                <a:cs typeface="Arial" panose="020B0604020202020204" pitchFamily="34" charset="0"/>
              </a:rPr>
              <a:t>A seminal paper which Franco Modigliani won the Nobel Prize for economics for in 1985 and was part of Millar’s consideration for his 1990 joint win.</a:t>
            </a:r>
          </a:p>
          <a:p>
            <a:pPr eaLnBrk="1" hangingPunct="1">
              <a:spcBef>
                <a:spcPct val="0"/>
              </a:spcBef>
              <a:defRPr/>
            </a:pPr>
            <a:endParaRPr lang="en-GB" altLang="en-US" sz="1600" smtClean="0">
              <a:latin typeface="Arial" panose="020B0604020202020204" pitchFamily="34" charset="0"/>
              <a:cs typeface="Arial" panose="020B0604020202020204" pitchFamily="34" charset="0"/>
            </a:endParaRPr>
          </a:p>
          <a:p>
            <a:pPr eaLnBrk="1" hangingPunct="1">
              <a:spcBef>
                <a:spcPct val="0"/>
              </a:spcBef>
              <a:defRPr/>
            </a:pPr>
            <a:r>
              <a:rPr lang="en-GB" altLang="en-US" sz="1600" smtClean="0">
                <a:latin typeface="Arial" panose="020B0604020202020204" pitchFamily="34" charset="0"/>
                <a:cs typeface="Arial" panose="020B0604020202020204" pitchFamily="34" charset="0"/>
              </a:rPr>
              <a:t>Argued in 1958 that a companies capital structure has:</a:t>
            </a:r>
          </a:p>
          <a:p>
            <a:pPr eaLnBrk="1" hangingPunct="1">
              <a:spcBef>
                <a:spcPct val="0"/>
              </a:spcBef>
              <a:defRPr/>
            </a:pPr>
            <a:endParaRPr lang="en-GB" altLang="en-US" sz="1600" smtClean="0">
              <a:latin typeface="Arial" panose="020B0604020202020204" pitchFamily="34" charset="0"/>
              <a:cs typeface="Arial" panose="020B0604020202020204" pitchFamily="34" charset="0"/>
            </a:endParaRPr>
          </a:p>
          <a:p>
            <a:pPr lvl="1" eaLnBrk="1" hangingPunct="1">
              <a:spcBef>
                <a:spcPct val="0"/>
              </a:spcBef>
              <a:defRPr/>
            </a:pPr>
            <a:r>
              <a:rPr lang="en-GB" altLang="en-US" sz="1600" smtClean="0">
                <a:latin typeface="Arial" panose="020B0604020202020204" pitchFamily="34" charset="0"/>
                <a:cs typeface="Arial" panose="020B0604020202020204" pitchFamily="34" charset="0"/>
              </a:rPr>
              <a:t>No impact on the WACC. Therefore, </a:t>
            </a:r>
            <a:r>
              <a:rPr lang="en-GB" altLang="en-US" sz="1600" b="1" smtClean="0">
                <a:latin typeface="Arial" panose="020B0604020202020204" pitchFamily="34" charset="0"/>
                <a:cs typeface="Arial" panose="020B0604020202020204" pitchFamily="34" charset="0"/>
              </a:rPr>
              <a:t>no optimal capital structure exists</a:t>
            </a:r>
          </a:p>
          <a:p>
            <a:pPr lvl="1" eaLnBrk="1" hangingPunct="1">
              <a:spcBef>
                <a:spcPct val="0"/>
              </a:spcBef>
              <a:defRPr/>
            </a:pPr>
            <a:endParaRPr lang="en-GB" altLang="en-US" sz="1600" b="1" smtClean="0">
              <a:latin typeface="Arial" panose="020B0604020202020204" pitchFamily="34" charset="0"/>
              <a:cs typeface="Arial" panose="020B0604020202020204" pitchFamily="34" charset="0"/>
            </a:endParaRPr>
          </a:p>
          <a:p>
            <a:pPr marL="171450" indent="0" eaLnBrk="1" hangingPunct="1">
              <a:spcBef>
                <a:spcPct val="0"/>
              </a:spcBef>
              <a:buFont typeface="Arial" panose="020B0604020202020204" pitchFamily="34" charset="0"/>
              <a:buNone/>
              <a:defRPr/>
            </a:pPr>
            <a:r>
              <a:rPr lang="en-GB" altLang="en-US" sz="1600" b="1" smtClean="0">
                <a:latin typeface="Arial" panose="020B0604020202020204" pitchFamily="34" charset="0"/>
                <a:cs typeface="Arial" panose="020B0604020202020204" pitchFamily="34" charset="0"/>
              </a:rPr>
              <a:t>Argued that a companies value depends purely on business risk.</a:t>
            </a:r>
          </a:p>
          <a:p>
            <a:pPr marL="171450" indent="0" eaLnBrk="1" hangingPunct="1">
              <a:spcBef>
                <a:spcPct val="0"/>
              </a:spcBef>
              <a:buFont typeface="Arial" panose="020B0604020202020204" pitchFamily="34" charset="0"/>
              <a:buNone/>
              <a:defRPr/>
            </a:pPr>
            <a:endParaRPr lang="en-GB" altLang="en-US" sz="1600" b="1" smtClean="0">
              <a:latin typeface="Arial" panose="020B0604020202020204" pitchFamily="34" charset="0"/>
              <a:cs typeface="Arial" panose="020B0604020202020204" pitchFamily="34" charset="0"/>
            </a:endParaRPr>
          </a:p>
          <a:p>
            <a:pPr>
              <a:spcBef>
                <a:spcPct val="0"/>
              </a:spcBef>
              <a:defRPr/>
            </a:pPr>
            <a:r>
              <a:rPr lang="en-US" altLang="en-US" sz="1600" b="1" smtClean="0">
                <a:latin typeface="Arial" panose="020B0604020202020204" pitchFamily="34" charset="0"/>
                <a:cs typeface="Arial" panose="020B0604020202020204" pitchFamily="34" charset="0"/>
              </a:rPr>
              <a:t>M&amp;M Proposition: </a:t>
            </a:r>
            <a:r>
              <a:rPr lang="en-US" altLang="en-US" sz="1600" smtClean="0">
                <a:latin typeface="Arial" panose="020B0604020202020204" pitchFamily="34" charset="0"/>
                <a:cs typeface="Arial" panose="020B0604020202020204" pitchFamily="34" charset="0"/>
              </a:rPr>
              <a:t>The total market value of any company is independent of its capital structure.</a:t>
            </a:r>
          </a:p>
          <a:p>
            <a:pPr>
              <a:spcBef>
                <a:spcPct val="0"/>
              </a:spcBef>
              <a:defRPr/>
            </a:pPr>
            <a:endParaRPr lang="en-US" altLang="en-US" sz="1600" smtClean="0">
              <a:latin typeface="Arial" panose="020B0604020202020204" pitchFamily="34" charset="0"/>
              <a:cs typeface="Arial" panose="020B0604020202020204" pitchFamily="34" charset="0"/>
            </a:endParaRPr>
          </a:p>
          <a:p>
            <a:pPr>
              <a:spcBef>
                <a:spcPct val="0"/>
              </a:spcBef>
              <a:defRPr/>
            </a:pPr>
            <a:r>
              <a:rPr lang="en-US" altLang="en-US" sz="1600" smtClean="0">
                <a:latin typeface="Arial" panose="020B0604020202020204" pitchFamily="34" charset="0"/>
                <a:cs typeface="Arial" panose="020B0604020202020204" pitchFamily="34" charset="0"/>
              </a:rPr>
              <a:t>Is often heavily criticized for the assumptions on which is based on </a:t>
            </a:r>
            <a:r>
              <a:rPr lang="en-US" altLang="en-US" sz="1600" b="1" smtClean="0">
                <a:latin typeface="Arial" panose="020B0604020202020204" pitchFamily="34" charset="0"/>
                <a:cs typeface="Arial" panose="020B0604020202020204" pitchFamily="34" charset="0"/>
              </a:rPr>
              <a:t>(see sidebar).</a:t>
            </a:r>
            <a:endParaRPr lang="en-GB" altLang="en-US" sz="1600" b="1" smtClean="0">
              <a:latin typeface="Arial" panose="020B0604020202020204" pitchFamily="34" charset="0"/>
              <a:cs typeface="Arial" panose="020B0604020202020204" pitchFamily="34" charset="0"/>
            </a:endParaRPr>
          </a:p>
          <a:p>
            <a:pPr marL="171450" indent="0" eaLnBrk="1" hangingPunct="1">
              <a:spcBef>
                <a:spcPct val="0"/>
              </a:spcBef>
              <a:buFont typeface="Arial" panose="020B0604020202020204" pitchFamily="34" charset="0"/>
              <a:buNone/>
              <a:defRPr/>
            </a:pPr>
            <a:endParaRPr lang="en-GB" altLang="en-US" sz="1600" b="1" smtClean="0">
              <a:latin typeface="Arial" panose="020B0604020202020204" pitchFamily="34" charset="0"/>
              <a:cs typeface="Arial" panose="020B0604020202020204" pitchFamily="34" charset="0"/>
            </a:endParaRPr>
          </a:p>
          <a:p>
            <a:pPr marL="171450" indent="0" eaLnBrk="1" hangingPunct="1">
              <a:spcBef>
                <a:spcPct val="0"/>
              </a:spcBef>
              <a:buFont typeface="Arial" panose="020B0604020202020204" pitchFamily="34" charset="0"/>
              <a:buNone/>
              <a:defRPr/>
            </a:pPr>
            <a:endParaRPr lang="en-GB" altLang="en-US" sz="2000" b="1" dirty="0" smtClean="0">
              <a:latin typeface="Arial" panose="020B0604020202020204" pitchFamily="34" charset="0"/>
              <a:cs typeface="Arial" panose="020B0604020202020204" pitchFamily="34" charset="0"/>
            </a:endParaRPr>
          </a:p>
        </p:txBody>
      </p:sp>
      <p:sp>
        <p:nvSpPr>
          <p:cNvPr id="4" name="Rectangle 4"/>
          <p:cNvSpPr>
            <a:spLocks noChangeArrowheads="1"/>
          </p:cNvSpPr>
          <p:nvPr/>
        </p:nvSpPr>
        <p:spPr bwMode="auto">
          <a:xfrm>
            <a:off x="5795963" y="1377950"/>
            <a:ext cx="3243262" cy="3641725"/>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 typeface="Arial" charset="0"/>
              <a:buNone/>
              <a:defRPr/>
            </a:pPr>
            <a:r>
              <a:rPr lang="en-US" altLang="en-US" sz="1200" b="1" dirty="0" smtClean="0">
                <a:latin typeface="Arial" panose="020B0604020202020204" pitchFamily="34" charset="0"/>
                <a:cs typeface="Arial" panose="020B0604020202020204" pitchFamily="34" charset="0"/>
              </a:rPr>
              <a:t>Theoretical Assumptions of </a:t>
            </a:r>
            <a:r>
              <a:rPr lang="it-IT" altLang="en-US" sz="1200" b="1" dirty="0">
                <a:latin typeface="Arial" panose="020B0604020202020204" pitchFamily="34" charset="0"/>
                <a:cs typeface="Arial" panose="020B0604020202020204" pitchFamily="34" charset="0"/>
              </a:rPr>
              <a:t>Modigliani and Millar (1958) </a:t>
            </a:r>
            <a:r>
              <a:rPr lang="it-IT" altLang="en-US" sz="1200" b="1" dirty="0" smtClean="0">
                <a:latin typeface="Arial" panose="020B0604020202020204" pitchFamily="34" charset="0"/>
                <a:cs typeface="Arial" panose="020B0604020202020204" pitchFamily="34" charset="0"/>
              </a:rPr>
              <a:t>Paper</a:t>
            </a:r>
            <a:endParaRPr lang="en-US" altLang="en-US" sz="1200" b="1" dirty="0" smtClean="0">
              <a:latin typeface="Arial" panose="020B0604020202020204" pitchFamily="34" charset="0"/>
              <a:cs typeface="Arial" panose="020B0604020202020204" pitchFamily="34" charset="0"/>
            </a:endParaRPr>
          </a:p>
          <a:p>
            <a:pPr>
              <a:spcBef>
                <a:spcPct val="0"/>
              </a:spcBef>
              <a:buFont typeface="Arial" charset="0"/>
              <a:buNone/>
              <a:defRPr/>
            </a:pPr>
            <a:endParaRPr lang="en-US" altLang="en-US" sz="1200" b="1" dirty="0">
              <a:latin typeface="Arial" panose="020B0604020202020204" pitchFamily="34" charset="0"/>
              <a:cs typeface="Arial" panose="020B0604020202020204" pitchFamily="34" charset="0"/>
            </a:endParaRPr>
          </a:p>
          <a:p>
            <a:pPr marL="171450" indent="-171450">
              <a:spcBef>
                <a:spcPct val="0"/>
              </a:spcBef>
              <a:defRPr/>
            </a:pPr>
            <a:r>
              <a:rPr lang="en-US" altLang="en-US" sz="1200" b="1" dirty="0" smtClean="0">
                <a:latin typeface="Arial" panose="020B0604020202020204" pitchFamily="34" charset="0"/>
                <a:cs typeface="Arial" panose="020B0604020202020204" pitchFamily="34" charset="0"/>
              </a:rPr>
              <a:t>There </a:t>
            </a:r>
            <a:r>
              <a:rPr lang="en-US" altLang="en-US" sz="1200" b="1" dirty="0">
                <a:latin typeface="Arial" panose="020B0604020202020204" pitchFamily="34" charset="0"/>
                <a:cs typeface="Arial" panose="020B0604020202020204" pitchFamily="34" charset="0"/>
              </a:rPr>
              <a:t>is no taxation.</a:t>
            </a:r>
          </a:p>
          <a:p>
            <a:pPr marL="171450" indent="-171450">
              <a:lnSpc>
                <a:spcPts val="1600"/>
              </a:lnSpc>
              <a:spcBef>
                <a:spcPct val="0"/>
              </a:spcBef>
              <a:defRPr/>
            </a:pPr>
            <a:endParaRPr lang="en-US" altLang="en-US" sz="1200" dirty="0">
              <a:latin typeface="Arial" panose="020B0604020202020204" pitchFamily="34" charset="0"/>
              <a:cs typeface="Arial" panose="020B0604020202020204" pitchFamily="34" charset="0"/>
            </a:endParaRPr>
          </a:p>
          <a:p>
            <a:pPr marL="171450" indent="-171450">
              <a:spcBef>
                <a:spcPct val="0"/>
              </a:spcBef>
              <a:defRPr/>
            </a:pPr>
            <a:r>
              <a:rPr lang="en-US" altLang="en-US" sz="1200" b="1" dirty="0">
                <a:latin typeface="Arial" panose="020B0604020202020204" pitchFamily="34" charset="0"/>
                <a:cs typeface="Arial" panose="020B0604020202020204" pitchFamily="34" charset="0"/>
              </a:rPr>
              <a:t>There are perfect capital markets, with perfect information available to all economic agents and no transaction costs. </a:t>
            </a:r>
          </a:p>
          <a:p>
            <a:pPr marL="171450" indent="-171450">
              <a:spcBef>
                <a:spcPct val="0"/>
              </a:spcBef>
              <a:defRPr/>
            </a:pPr>
            <a:endParaRPr lang="en-US" altLang="en-US" sz="1200" dirty="0">
              <a:latin typeface="Arial" panose="020B0604020202020204" pitchFamily="34" charset="0"/>
              <a:cs typeface="Arial" panose="020B0604020202020204" pitchFamily="34" charset="0"/>
            </a:endParaRPr>
          </a:p>
          <a:p>
            <a:pPr marL="171450" indent="-171450">
              <a:spcBef>
                <a:spcPct val="0"/>
              </a:spcBef>
              <a:defRPr/>
            </a:pPr>
            <a:r>
              <a:rPr lang="en-US" altLang="en-US" sz="1200" b="1" dirty="0">
                <a:latin typeface="Arial" panose="020B0604020202020204" pitchFamily="34" charset="0"/>
                <a:cs typeface="Arial" panose="020B0604020202020204" pitchFamily="34" charset="0"/>
              </a:rPr>
              <a:t>There are no costs of financial distress and liquidation</a:t>
            </a:r>
            <a:r>
              <a:rPr lang="en-US" altLang="en-US" sz="1200" dirty="0">
                <a:latin typeface="Arial" panose="020B0604020202020204" pitchFamily="34" charset="0"/>
                <a:cs typeface="Arial" panose="020B0604020202020204" pitchFamily="34" charset="0"/>
              </a:rPr>
              <a:t> </a:t>
            </a:r>
          </a:p>
          <a:p>
            <a:pPr marL="171450" indent="-171450">
              <a:spcBef>
                <a:spcPct val="0"/>
              </a:spcBef>
              <a:defRPr/>
            </a:pPr>
            <a:endParaRPr lang="en-US" altLang="en-US" sz="1200" dirty="0">
              <a:latin typeface="Arial" panose="020B0604020202020204" pitchFamily="34" charset="0"/>
              <a:cs typeface="Arial" panose="020B0604020202020204" pitchFamily="34" charset="0"/>
            </a:endParaRPr>
          </a:p>
          <a:p>
            <a:pPr marL="171450" indent="-171450">
              <a:spcBef>
                <a:spcPct val="0"/>
              </a:spcBef>
              <a:defRPr/>
            </a:pPr>
            <a:r>
              <a:rPr lang="en-US" altLang="en-US" sz="1200" dirty="0">
                <a:latin typeface="Arial" panose="020B0604020202020204" pitchFamily="34" charset="0"/>
                <a:cs typeface="Arial" panose="020B0604020202020204" pitchFamily="34" charset="0"/>
              </a:rPr>
              <a:t>Firms can be classified into distinct risk classes.</a:t>
            </a:r>
          </a:p>
          <a:p>
            <a:pPr marL="171450" indent="-171450">
              <a:lnSpc>
                <a:spcPts val="1600"/>
              </a:lnSpc>
              <a:spcBef>
                <a:spcPct val="0"/>
              </a:spcBef>
              <a:defRPr/>
            </a:pPr>
            <a:endParaRPr lang="en-US" altLang="en-US" sz="1200" dirty="0">
              <a:latin typeface="Arial" panose="020B0604020202020204" pitchFamily="34" charset="0"/>
              <a:cs typeface="Arial" panose="020B0604020202020204" pitchFamily="34" charset="0"/>
            </a:endParaRPr>
          </a:p>
          <a:p>
            <a:pPr marL="171450" indent="-171450">
              <a:spcBef>
                <a:spcPct val="0"/>
              </a:spcBef>
              <a:defRPr/>
            </a:pPr>
            <a:r>
              <a:rPr lang="en-US" altLang="en-US" sz="1200" dirty="0" smtClean="0">
                <a:latin typeface="Arial" panose="020B0604020202020204" pitchFamily="34" charset="0"/>
                <a:cs typeface="Arial" panose="020B0604020202020204" pitchFamily="34" charset="0"/>
              </a:rPr>
              <a:t>Individuals </a:t>
            </a:r>
            <a:r>
              <a:rPr lang="en-US" altLang="en-US" sz="1200" dirty="0">
                <a:latin typeface="Arial" panose="020B0604020202020204" pitchFamily="34" charset="0"/>
                <a:cs typeface="Arial" panose="020B0604020202020204" pitchFamily="34" charset="0"/>
              </a:rPr>
              <a:t>can borrow as cheaply as corporations. </a:t>
            </a:r>
            <a:endParaRPr lang="en-GB" altLang="en-US" sz="1200" dirty="0">
              <a:latin typeface="Arial" panose="020B0604020202020204" pitchFamily="34" charset="0"/>
              <a:cs typeface="Arial" panose="020B0604020202020204" pitchFamily="34" charset="0"/>
            </a:endParaRPr>
          </a:p>
          <a:p>
            <a:pPr eaLnBrk="1" hangingPunct="1">
              <a:spcBef>
                <a:spcPct val="0"/>
              </a:spcBef>
              <a:buFontTx/>
              <a:buNone/>
              <a:defRPr/>
            </a:pPr>
            <a:endParaRPr lang="en-GB" altLang="en-US" sz="1200" b="1" dirty="0" smtClean="0">
              <a:latin typeface="Arial" charset="0"/>
            </a:endParaRPr>
          </a:p>
        </p:txBody>
      </p:sp>
      <p:sp>
        <p:nvSpPr>
          <p:cNvPr id="21509" name="Rectangle 1"/>
          <p:cNvSpPr>
            <a:spLocks noChangeArrowheads="1"/>
          </p:cNvSpPr>
          <p:nvPr/>
        </p:nvSpPr>
        <p:spPr bwMode="auto">
          <a:xfrm>
            <a:off x="5454650" y="5300663"/>
            <a:ext cx="36893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800" b="1">
                <a:latin typeface="Arial" panose="020B0604020202020204" pitchFamily="34" charset="0"/>
              </a:rPr>
              <a:t>Further Reading: </a:t>
            </a:r>
          </a:p>
          <a:p>
            <a:pPr eaLnBrk="1" hangingPunct="1">
              <a:spcBef>
                <a:spcPct val="0"/>
              </a:spcBef>
              <a:buFontTx/>
              <a:buNone/>
            </a:pPr>
            <a:endParaRPr lang="en-GB" altLang="en-US" sz="800">
              <a:latin typeface="Arial" panose="020B0604020202020204" pitchFamily="34" charset="0"/>
            </a:endParaRPr>
          </a:p>
          <a:p>
            <a:pPr eaLnBrk="1" hangingPunct="1">
              <a:spcBef>
                <a:spcPct val="0"/>
              </a:spcBef>
              <a:buFontTx/>
              <a:buNone/>
            </a:pPr>
            <a:r>
              <a:rPr lang="en-GB" altLang="en-US" sz="800">
                <a:latin typeface="Arial" panose="020B0604020202020204" pitchFamily="34" charset="0"/>
              </a:rPr>
              <a:t>Modigliani, F., &amp; Miller, M. H. (1958). The cost of capital, corporation finance and the theory of investment. </a:t>
            </a:r>
            <a:r>
              <a:rPr lang="en-GB" altLang="en-US" sz="800" i="1">
                <a:latin typeface="Arial" panose="020B0604020202020204" pitchFamily="34" charset="0"/>
              </a:rPr>
              <a:t>The American economic review</a:t>
            </a:r>
            <a:r>
              <a:rPr lang="en-GB" altLang="en-US" sz="800">
                <a:latin typeface="Arial" panose="020B0604020202020204" pitchFamily="34" charset="0"/>
              </a:rPr>
              <a:t>, 261-297.</a:t>
            </a:r>
          </a:p>
          <a:p>
            <a:pPr eaLnBrk="1" hangingPunct="1">
              <a:spcBef>
                <a:spcPct val="0"/>
              </a:spcBef>
              <a:buFontTx/>
              <a:buNone/>
            </a:pPr>
            <a:endParaRPr lang="en-GB" altLang="en-US" sz="1800">
              <a:latin typeface="Arial" panose="020B0604020202020204" pitchFamily="34" charset="0"/>
            </a:endParaRPr>
          </a:p>
        </p:txBody>
      </p:sp>
    </p:spTree>
    <p:extLst>
      <p:ext uri="{BB962C8B-B14F-4D97-AF65-F5344CB8AC3E}">
        <p14:creationId xmlns:p14="http://schemas.microsoft.com/office/powerpoint/2010/main" val="525436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 Box 12"/>
          <p:cNvSpPr txBox="1">
            <a:spLocks noChangeArrowheads="1"/>
          </p:cNvSpPr>
          <p:nvPr/>
        </p:nvSpPr>
        <p:spPr bwMode="auto">
          <a:xfrm>
            <a:off x="179388" y="908050"/>
            <a:ext cx="87137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Modigliani and Millar: Worked Example</a:t>
            </a:r>
          </a:p>
        </p:txBody>
      </p:sp>
      <p:sp>
        <p:nvSpPr>
          <p:cNvPr id="22531" name="Text Box 3"/>
          <p:cNvSpPr txBox="1">
            <a:spLocks noChangeArrowheads="1"/>
          </p:cNvSpPr>
          <p:nvPr/>
        </p:nvSpPr>
        <p:spPr bwMode="auto">
          <a:xfrm>
            <a:off x="309563" y="1628775"/>
            <a:ext cx="8550275"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2000">
                <a:latin typeface="Arial" panose="020B0604020202020204" pitchFamily="34" charset="0"/>
                <a:cs typeface="Arial" panose="020B0604020202020204" pitchFamily="34" charset="0"/>
              </a:rPr>
              <a:t>Hoteliers Plc invests £1m in a new hotel in Glasgow.</a:t>
            </a:r>
          </a:p>
          <a:p>
            <a:pPr eaLnBrk="1" hangingPunct="1">
              <a:spcBef>
                <a:spcPct val="0"/>
              </a:spcBef>
            </a:pPr>
            <a:endParaRPr lang="en-GB" altLang="en-US" sz="2000">
              <a:latin typeface="Arial" panose="020B0604020202020204" pitchFamily="34" charset="0"/>
              <a:cs typeface="Arial" panose="020B0604020202020204" pitchFamily="34" charset="0"/>
            </a:endParaRPr>
          </a:p>
          <a:p>
            <a:pPr eaLnBrk="1" hangingPunct="1">
              <a:spcBef>
                <a:spcPct val="0"/>
              </a:spcBef>
            </a:pPr>
            <a:r>
              <a:rPr lang="en-GB" altLang="en-US" sz="2000">
                <a:latin typeface="Arial" panose="020B0604020202020204" pitchFamily="34" charset="0"/>
                <a:cs typeface="Arial" panose="020B0604020202020204" pitchFamily="34" charset="0"/>
              </a:rPr>
              <a:t>The required return for an all-equity hotel in Glasgow is 15%</a:t>
            </a:r>
          </a:p>
          <a:p>
            <a:pPr eaLnBrk="1" hangingPunct="1">
              <a:spcBef>
                <a:spcPct val="0"/>
              </a:spcBef>
            </a:pPr>
            <a:endParaRPr lang="en-GB" altLang="en-US" sz="2000">
              <a:latin typeface="Arial" panose="020B0604020202020204" pitchFamily="34" charset="0"/>
              <a:cs typeface="Arial" panose="020B0604020202020204" pitchFamily="34" charset="0"/>
            </a:endParaRPr>
          </a:p>
          <a:p>
            <a:pPr eaLnBrk="1" hangingPunct="1">
              <a:spcBef>
                <a:spcPct val="0"/>
              </a:spcBef>
            </a:pPr>
            <a:r>
              <a:rPr lang="en-GB" altLang="en-US" sz="2000">
                <a:latin typeface="Arial" panose="020B0604020202020204" pitchFamily="34" charset="0"/>
                <a:cs typeface="Arial" panose="020B0604020202020204" pitchFamily="34" charset="0"/>
              </a:rPr>
              <a:t>The Hotel is expected to provide £150,000 net annually in perpetuity.</a:t>
            </a:r>
          </a:p>
          <a:p>
            <a:pPr eaLnBrk="1" hangingPunct="1">
              <a:spcBef>
                <a:spcPct val="0"/>
              </a:spcBef>
            </a:pPr>
            <a:endParaRPr lang="en-GB" altLang="en-US" sz="2000">
              <a:latin typeface="Arial" panose="020B0604020202020204" pitchFamily="34" charset="0"/>
              <a:cs typeface="Arial" panose="020B0604020202020204" pitchFamily="34" charset="0"/>
            </a:endParaRPr>
          </a:p>
          <a:p>
            <a:pPr eaLnBrk="1" hangingPunct="1">
              <a:spcBef>
                <a:spcPct val="0"/>
              </a:spcBef>
            </a:pPr>
            <a:r>
              <a:rPr lang="en-GB" altLang="en-US" sz="2000">
                <a:latin typeface="Arial" panose="020B0604020202020204" pitchFamily="34" charset="0"/>
                <a:cs typeface="Arial" panose="020B0604020202020204" pitchFamily="34" charset="0"/>
              </a:rPr>
              <a:t>This cash flow is paid out each year to the providers of finance</a:t>
            </a:r>
          </a:p>
        </p:txBody>
      </p:sp>
    </p:spTree>
    <p:extLst>
      <p:ext uri="{BB962C8B-B14F-4D97-AF65-F5344CB8AC3E}">
        <p14:creationId xmlns:p14="http://schemas.microsoft.com/office/powerpoint/2010/main" val="672578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ext Box 12"/>
          <p:cNvSpPr txBox="1">
            <a:spLocks noChangeArrowheads="1"/>
          </p:cNvSpPr>
          <p:nvPr/>
        </p:nvSpPr>
        <p:spPr bwMode="auto">
          <a:xfrm>
            <a:off x="179388" y="908050"/>
            <a:ext cx="87137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Modigliani and Millar: Worked Example</a:t>
            </a:r>
          </a:p>
        </p:txBody>
      </p:sp>
      <p:sp>
        <p:nvSpPr>
          <p:cNvPr id="25603" name="Text Box 3"/>
          <p:cNvSpPr txBox="1">
            <a:spLocks noChangeArrowheads="1"/>
          </p:cNvSpPr>
          <p:nvPr/>
        </p:nvSpPr>
        <p:spPr bwMode="auto">
          <a:xfrm>
            <a:off x="317500" y="1557338"/>
            <a:ext cx="8626475" cy="323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defRPr/>
            </a:pPr>
            <a:r>
              <a:rPr lang="en-GB" altLang="en-US" sz="2000" dirty="0" smtClean="0">
                <a:latin typeface="Arial" panose="020B0604020202020204" pitchFamily="34" charset="0"/>
                <a:cs typeface="Arial" panose="020B0604020202020204" pitchFamily="34" charset="0"/>
              </a:rPr>
              <a:t>The company is considering 3 different capital structures:</a:t>
            </a:r>
          </a:p>
          <a:p>
            <a:pPr>
              <a:spcBef>
                <a:spcPct val="0"/>
              </a:spcBef>
              <a:buFont typeface="Arial" panose="020B0604020202020204" pitchFamily="34" charset="0"/>
              <a:buNone/>
              <a:defRPr/>
            </a:pPr>
            <a:endParaRPr lang="en-US" altLang="en-US" sz="2000" b="1" dirty="0" smtClean="0">
              <a:latin typeface="Arial" panose="020B0604020202020204" pitchFamily="34" charset="0"/>
              <a:cs typeface="Arial" panose="020B0604020202020204" pitchFamily="34" charset="0"/>
            </a:endParaRPr>
          </a:p>
          <a:p>
            <a:pPr marL="342900" indent="-342900">
              <a:spcBef>
                <a:spcPct val="0"/>
              </a:spcBef>
              <a:defRPr/>
            </a:pPr>
            <a:r>
              <a:rPr lang="en-US" altLang="en-US" sz="2000" b="1" dirty="0" smtClean="0">
                <a:latin typeface="Arial" panose="020B0604020202020204" pitchFamily="34" charset="0"/>
                <a:cs typeface="Arial" panose="020B0604020202020204" pitchFamily="34" charset="0"/>
              </a:rPr>
              <a:t>Structure 1: </a:t>
            </a:r>
            <a:r>
              <a:rPr lang="en-US" altLang="en-US" sz="2000" dirty="0" smtClean="0">
                <a:latin typeface="Arial" panose="020B0604020202020204" pitchFamily="34" charset="0"/>
                <a:cs typeface="Arial" panose="020B0604020202020204" pitchFamily="34" charset="0"/>
              </a:rPr>
              <a:t>All equity (1,000,000 shares selling at £1 each).</a:t>
            </a:r>
          </a:p>
          <a:p>
            <a:pPr marL="342900" indent="-342900">
              <a:spcBef>
                <a:spcPct val="0"/>
              </a:spcBef>
              <a:defRPr/>
            </a:pPr>
            <a:endParaRPr lang="en-US" altLang="en-US" sz="2000" b="1" dirty="0" smtClean="0">
              <a:latin typeface="Arial" panose="020B0604020202020204" pitchFamily="34" charset="0"/>
              <a:cs typeface="Arial" panose="020B0604020202020204" pitchFamily="34" charset="0"/>
            </a:endParaRPr>
          </a:p>
          <a:p>
            <a:pPr marL="342900" indent="-342900">
              <a:spcBef>
                <a:spcPct val="0"/>
              </a:spcBef>
              <a:defRPr/>
            </a:pPr>
            <a:r>
              <a:rPr lang="en-US" altLang="en-US" sz="2000" b="1" dirty="0" smtClean="0">
                <a:latin typeface="Arial" panose="020B0604020202020204" pitchFamily="34" charset="0"/>
                <a:cs typeface="Arial" panose="020B0604020202020204" pitchFamily="34" charset="0"/>
              </a:rPr>
              <a:t>Structure 2: </a:t>
            </a:r>
            <a:r>
              <a:rPr lang="en-US" altLang="en-US" sz="2000" dirty="0" smtClean="0">
                <a:latin typeface="Arial" panose="020B0604020202020204" pitchFamily="34" charset="0"/>
                <a:cs typeface="Arial" panose="020B0604020202020204" pitchFamily="34" charset="0"/>
              </a:rPr>
              <a:t>£500,000 of debt capital giving a return of 10 per cent per annum. Plus £500,000 of equity capital (500,000 shares at £1 each).</a:t>
            </a:r>
          </a:p>
          <a:p>
            <a:pPr marL="342900" indent="-342900">
              <a:spcBef>
                <a:spcPct val="0"/>
              </a:spcBef>
              <a:defRPr/>
            </a:pPr>
            <a:endParaRPr lang="en-US" altLang="en-US" sz="2000" b="1" dirty="0" smtClean="0">
              <a:latin typeface="Arial" panose="020B0604020202020204" pitchFamily="34" charset="0"/>
              <a:cs typeface="Arial" panose="020B0604020202020204" pitchFamily="34" charset="0"/>
            </a:endParaRPr>
          </a:p>
          <a:p>
            <a:pPr marL="342900" indent="-342900">
              <a:spcBef>
                <a:spcPct val="0"/>
              </a:spcBef>
              <a:defRPr/>
            </a:pPr>
            <a:r>
              <a:rPr lang="en-US" altLang="en-US" sz="2000" b="1" dirty="0" smtClean="0">
                <a:latin typeface="Arial" panose="020B0604020202020204" pitchFamily="34" charset="0"/>
                <a:cs typeface="Arial" panose="020B0604020202020204" pitchFamily="34" charset="0"/>
              </a:rPr>
              <a:t>Structure 3: </a:t>
            </a:r>
            <a:r>
              <a:rPr lang="en-US" altLang="en-US" sz="2000" dirty="0" smtClean="0">
                <a:latin typeface="Arial" panose="020B0604020202020204" pitchFamily="34" charset="0"/>
                <a:cs typeface="Arial" panose="020B0604020202020204" pitchFamily="34" charset="0"/>
              </a:rPr>
              <a:t>£700,000 of debt capital giving a return of 10 per cent per annum. Plus £300,000 of equity capital (300,000 shares at £1 each).</a:t>
            </a:r>
          </a:p>
          <a:p>
            <a:pPr marL="342900" indent="-342900" eaLnBrk="1" hangingPunct="1">
              <a:spcBef>
                <a:spcPct val="0"/>
              </a:spcBef>
              <a:defRPr/>
            </a:pPr>
            <a:endParaRPr lang="en-GB" altLang="en-US" sz="2400" dirty="0" smtClean="0">
              <a:latin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20628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07950" y="908050"/>
            <a:ext cx="87852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defRPr/>
            </a:pPr>
            <a:endParaRPr lang="en-GB" altLang="en-US" sz="1800" dirty="0" smtClean="0">
              <a:latin typeface="Arial" panose="020B0604020202020204" pitchFamily="34" charset="0"/>
              <a:cs typeface="Arial" panose="020B0604020202020204" pitchFamily="34" charset="0"/>
            </a:endParaRPr>
          </a:p>
          <a:p>
            <a:pPr eaLnBrk="1" hangingPunct="1">
              <a:spcBef>
                <a:spcPct val="0"/>
              </a:spcBef>
              <a:buFontTx/>
              <a:buNone/>
              <a:defRPr/>
            </a:pPr>
            <a:r>
              <a:rPr lang="en-GB" altLang="en-US" sz="1800" b="1" dirty="0" smtClean="0">
                <a:solidFill>
                  <a:srgbClr val="0070C0"/>
                </a:solidFill>
                <a:latin typeface="Arial" panose="020B0604020202020204" pitchFamily="34" charset="0"/>
                <a:cs typeface="Arial" panose="020B0604020202020204" pitchFamily="34" charset="0"/>
              </a:rPr>
              <a:t>Suggested Further Readings From this Lecture:</a:t>
            </a:r>
          </a:p>
          <a:p>
            <a:pPr eaLnBrk="1" hangingPunct="1">
              <a:spcBef>
                <a:spcPct val="0"/>
              </a:spcBef>
              <a:buFontTx/>
              <a:buNone/>
              <a:defRPr/>
            </a:pPr>
            <a:endParaRPr lang="en-GB" altLang="en-US" sz="1800" b="1" dirty="0" smtClean="0">
              <a:solidFill>
                <a:srgbClr val="0070C0"/>
              </a:solidFill>
              <a:latin typeface="Arial" panose="020B0604020202020204" pitchFamily="34" charset="0"/>
              <a:cs typeface="Arial" panose="020B0604020202020204" pitchFamily="34" charset="0"/>
            </a:endParaRPr>
          </a:p>
          <a:p>
            <a:pPr marL="285750" indent="-285750" eaLnBrk="1" hangingPunct="1">
              <a:spcBef>
                <a:spcPct val="0"/>
              </a:spcBef>
              <a:defRPr/>
            </a:pPr>
            <a:r>
              <a:rPr lang="en-GB" altLang="en-US" sz="1800" dirty="0" smtClean="0">
                <a:latin typeface="Arial" panose="020B0604020202020204" pitchFamily="34" charset="0"/>
              </a:rPr>
              <a:t>Stretcher, R., &amp; Johnson, S. (2011). Capital structure: professional management guidance. </a:t>
            </a:r>
            <a:r>
              <a:rPr lang="en-GB" altLang="en-US" sz="1800" i="1" dirty="0" smtClean="0">
                <a:latin typeface="Arial" panose="020B0604020202020204" pitchFamily="34" charset="0"/>
              </a:rPr>
              <a:t>Managerial Finance</a:t>
            </a:r>
            <a:r>
              <a:rPr lang="en-GB" altLang="en-US" sz="1800" dirty="0" smtClean="0">
                <a:latin typeface="Arial" panose="020B0604020202020204" pitchFamily="34" charset="0"/>
              </a:rPr>
              <a:t>, </a:t>
            </a:r>
            <a:r>
              <a:rPr lang="en-GB" altLang="en-US" sz="1800" i="1" dirty="0" smtClean="0">
                <a:latin typeface="Arial" panose="020B0604020202020204" pitchFamily="34" charset="0"/>
              </a:rPr>
              <a:t>37</a:t>
            </a:r>
            <a:r>
              <a:rPr lang="en-GB" altLang="en-US" sz="1800" dirty="0" smtClean="0">
                <a:latin typeface="Arial" panose="020B0604020202020204" pitchFamily="34" charset="0"/>
              </a:rPr>
              <a:t>(8), 788-804.</a:t>
            </a:r>
          </a:p>
          <a:p>
            <a:pPr marL="285750" indent="-285750" eaLnBrk="1" hangingPunct="1">
              <a:spcBef>
                <a:spcPct val="0"/>
              </a:spcBef>
              <a:defRPr/>
            </a:pPr>
            <a:endParaRPr lang="en-GB" altLang="en-US" sz="1800" dirty="0" smtClean="0">
              <a:latin typeface="Arial" panose="020B0604020202020204" pitchFamily="34" charset="0"/>
            </a:endParaRPr>
          </a:p>
          <a:p>
            <a:pPr marL="285750" indent="-285750" eaLnBrk="1" hangingPunct="1">
              <a:spcBef>
                <a:spcPct val="0"/>
              </a:spcBef>
              <a:defRPr/>
            </a:pPr>
            <a:r>
              <a:rPr lang="en-GB" altLang="en-US" sz="1800" dirty="0" smtClean="0">
                <a:latin typeface="Arial" panose="020B0604020202020204" pitchFamily="34" charset="0"/>
              </a:rPr>
              <a:t>Baker, H. K., Singleton, J. C., &amp; </a:t>
            </a:r>
            <a:r>
              <a:rPr lang="en-GB" altLang="en-US" sz="1800" dirty="0" err="1" smtClean="0">
                <a:latin typeface="Arial" panose="020B0604020202020204" pitchFamily="34" charset="0"/>
              </a:rPr>
              <a:t>Veit</a:t>
            </a:r>
            <a:r>
              <a:rPr lang="en-GB" altLang="en-US" sz="1800" dirty="0" smtClean="0">
                <a:latin typeface="Arial" panose="020B0604020202020204" pitchFamily="34" charset="0"/>
              </a:rPr>
              <a:t>, E. T. (2010). </a:t>
            </a:r>
            <a:r>
              <a:rPr lang="en-GB" altLang="en-US" sz="1800" i="1" dirty="0" smtClean="0">
                <a:latin typeface="Arial" panose="020B0604020202020204" pitchFamily="34" charset="0"/>
              </a:rPr>
              <a:t>Survey Research in Corporate Finance: Bridging The Gap Between Theory and Practice</a:t>
            </a:r>
            <a:r>
              <a:rPr lang="en-GB" altLang="en-US" sz="1800" dirty="0" smtClean="0">
                <a:latin typeface="Arial" panose="020B0604020202020204" pitchFamily="34" charset="0"/>
              </a:rPr>
              <a:t>. Oxford University Press.  E-book: </a:t>
            </a:r>
            <a:r>
              <a:rPr lang="en-GB" altLang="en-US" sz="1800" dirty="0" smtClean="0">
                <a:latin typeface="Arial" panose="020B0604020202020204" pitchFamily="34" charset="0"/>
                <a:hlinkClick r:id="rId2"/>
              </a:rPr>
              <a:t>http://capitadiscovery.co.uk/northumbria-ac/items/1739210</a:t>
            </a:r>
            <a:endParaRPr lang="en-GB" altLang="en-US" sz="1800" dirty="0" smtClean="0">
              <a:latin typeface="Arial" panose="020B0604020202020204" pitchFamily="34" charset="0"/>
            </a:endParaRPr>
          </a:p>
          <a:p>
            <a:pPr marL="285750" indent="-285750" eaLnBrk="1" hangingPunct="1">
              <a:spcBef>
                <a:spcPct val="0"/>
              </a:spcBef>
              <a:defRPr/>
            </a:pPr>
            <a:endParaRPr lang="en-GB" altLang="en-US" sz="1800" dirty="0">
              <a:latin typeface="Arial" panose="020B0604020202020204" pitchFamily="34" charset="0"/>
            </a:endParaRPr>
          </a:p>
          <a:p>
            <a:pPr marL="285750" indent="-285750" eaLnBrk="1" hangingPunct="1">
              <a:spcBef>
                <a:spcPct val="0"/>
              </a:spcBef>
              <a:defRPr/>
            </a:pPr>
            <a:r>
              <a:rPr lang="en-GB" altLang="en-US" sz="1800" dirty="0" err="1">
                <a:latin typeface="Arial" panose="020B0604020202020204" pitchFamily="34" charset="0"/>
              </a:rPr>
              <a:t>López-Salido</a:t>
            </a:r>
            <a:r>
              <a:rPr lang="en-GB" altLang="en-US" sz="1800" dirty="0">
                <a:latin typeface="Arial" panose="020B0604020202020204" pitchFamily="34" charset="0"/>
              </a:rPr>
              <a:t>, D., Stein, J. C., &amp; </a:t>
            </a:r>
            <a:r>
              <a:rPr lang="en-GB" altLang="en-US" sz="1800" dirty="0" err="1">
                <a:latin typeface="Arial" panose="020B0604020202020204" pitchFamily="34" charset="0"/>
              </a:rPr>
              <a:t>Zakrajšek</a:t>
            </a:r>
            <a:r>
              <a:rPr lang="en-GB" altLang="en-US" sz="1800" dirty="0">
                <a:latin typeface="Arial" panose="020B0604020202020204" pitchFamily="34" charset="0"/>
              </a:rPr>
              <a:t>, E. (2017). Credit-market sentiment and the business cycle. </a:t>
            </a:r>
            <a:r>
              <a:rPr lang="en-GB" altLang="en-US" sz="1800" i="1" dirty="0">
                <a:latin typeface="Arial" panose="020B0604020202020204" pitchFamily="34" charset="0"/>
              </a:rPr>
              <a:t>The Quarterly Journal of Economics</a:t>
            </a:r>
            <a:r>
              <a:rPr lang="en-GB" altLang="en-US" sz="1800" dirty="0">
                <a:latin typeface="Arial" panose="020B0604020202020204" pitchFamily="34" charset="0"/>
              </a:rPr>
              <a:t>, 132(3), 1373-1426</a:t>
            </a:r>
            <a:r>
              <a:rPr lang="en-GB" altLang="en-US" sz="1800" dirty="0" smtClean="0">
                <a:latin typeface="Arial" panose="020B0604020202020204" pitchFamily="34" charset="0"/>
              </a:rPr>
              <a:t>.</a:t>
            </a:r>
          </a:p>
          <a:p>
            <a:pPr marL="285750" indent="-285750" eaLnBrk="1" hangingPunct="1">
              <a:spcBef>
                <a:spcPct val="0"/>
              </a:spcBef>
              <a:defRPr/>
            </a:pPr>
            <a:endParaRPr lang="en-GB" altLang="en-US" sz="1800" dirty="0">
              <a:latin typeface="Arial" panose="020B0604020202020204" pitchFamily="34" charset="0"/>
            </a:endParaRPr>
          </a:p>
          <a:p>
            <a:pPr marL="285750" indent="-285750" eaLnBrk="1" hangingPunct="1">
              <a:spcBef>
                <a:spcPct val="0"/>
              </a:spcBef>
              <a:defRPr/>
            </a:pPr>
            <a:r>
              <a:rPr lang="en-GB" altLang="en-US" sz="1800" dirty="0">
                <a:latin typeface="Arial" charset="0"/>
              </a:rPr>
              <a:t>Flanders, J. (2015). It’s not a Minsky moment, It’s a Minsky Era, or: Inevitable instability. </a:t>
            </a:r>
            <a:r>
              <a:rPr lang="en-GB" altLang="en-US" sz="1800" i="1" dirty="0">
                <a:latin typeface="Arial" charset="0"/>
              </a:rPr>
              <a:t>Econ Journal Watch</a:t>
            </a:r>
            <a:r>
              <a:rPr lang="en-GB" altLang="en-US" sz="1800" dirty="0">
                <a:latin typeface="Arial" charset="0"/>
              </a:rPr>
              <a:t>, 12(1), 84-105. </a:t>
            </a:r>
            <a:endParaRPr lang="en-GB" altLang="en-US" sz="1800" dirty="0" smtClean="0">
              <a:latin typeface="Arial" panose="020B0604020202020204" pitchFamily="34" charset="0"/>
            </a:endParaRPr>
          </a:p>
        </p:txBody>
      </p:sp>
    </p:spTree>
    <p:extLst>
      <p:ext uri="{BB962C8B-B14F-4D97-AF65-F5344CB8AC3E}">
        <p14:creationId xmlns:p14="http://schemas.microsoft.com/office/powerpoint/2010/main" val="2315238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836613"/>
            <a:ext cx="5407025" cy="530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18"/>
          <p:cNvSpPr txBox="1">
            <a:spLocks noChangeArrowheads="1"/>
          </p:cNvSpPr>
          <p:nvPr/>
        </p:nvSpPr>
        <p:spPr bwMode="auto">
          <a:xfrm>
            <a:off x="107950" y="1295400"/>
            <a:ext cx="3095625"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1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844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836613"/>
            <a:ext cx="5427663"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18"/>
          <p:cNvSpPr txBox="1">
            <a:spLocks noChangeArrowheads="1"/>
          </p:cNvSpPr>
          <p:nvPr/>
        </p:nvSpPr>
        <p:spPr bwMode="auto">
          <a:xfrm>
            <a:off x="107950" y="1295400"/>
            <a:ext cx="2951163"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1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84026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813" y="836613"/>
            <a:ext cx="5435600" cy="533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ext Box 18"/>
          <p:cNvSpPr txBox="1">
            <a:spLocks noChangeArrowheads="1"/>
          </p:cNvSpPr>
          <p:nvPr/>
        </p:nvSpPr>
        <p:spPr bwMode="auto">
          <a:xfrm>
            <a:off x="107950" y="1295400"/>
            <a:ext cx="3095625"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1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76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836613"/>
            <a:ext cx="5429250"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 Box 18"/>
          <p:cNvSpPr txBox="1">
            <a:spLocks noChangeArrowheads="1"/>
          </p:cNvSpPr>
          <p:nvPr/>
        </p:nvSpPr>
        <p:spPr bwMode="auto">
          <a:xfrm>
            <a:off x="107950" y="1295400"/>
            <a:ext cx="2808288"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1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4150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836613"/>
            <a:ext cx="5429250"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71"/>
          <p:cNvSpPr txBox="1">
            <a:spLocks noChangeArrowheads="1"/>
          </p:cNvSpPr>
          <p:nvPr/>
        </p:nvSpPr>
        <p:spPr bwMode="auto">
          <a:xfrm>
            <a:off x="0" y="1295400"/>
            <a:ext cx="2667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2 </a:t>
            </a:r>
            <a:r>
              <a:rPr lang="en-US" altLang="en-US" sz="2000">
                <a:latin typeface="Arial" panose="020B0604020202020204" pitchFamily="34" charset="0"/>
                <a:cs typeface="Arial" panose="020B0604020202020204" pitchFamily="34" charset="0"/>
              </a:rPr>
              <a:t>50% of debt capital Plus £50% of equity capital</a:t>
            </a:r>
          </a:p>
          <a:p>
            <a:pPr>
              <a:spcBef>
                <a:spcPct val="0"/>
              </a:spcBef>
              <a:buFontTx/>
              <a:buNone/>
            </a:pPr>
            <a:endParaRPr lang="en-GB" altLang="en-US" sz="2400">
              <a:latin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73247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836613"/>
            <a:ext cx="5429250"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Text Box 71"/>
          <p:cNvSpPr txBox="1">
            <a:spLocks noChangeArrowheads="1"/>
          </p:cNvSpPr>
          <p:nvPr/>
        </p:nvSpPr>
        <p:spPr bwMode="auto">
          <a:xfrm>
            <a:off x="0" y="1295400"/>
            <a:ext cx="2667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2 </a:t>
            </a:r>
            <a:r>
              <a:rPr lang="en-US" altLang="en-US" sz="2000">
                <a:latin typeface="Arial" panose="020B0604020202020204" pitchFamily="34" charset="0"/>
                <a:cs typeface="Arial" panose="020B0604020202020204" pitchFamily="34" charset="0"/>
              </a:rPr>
              <a:t>50% of debt capital Plus £50% of equity capital</a:t>
            </a:r>
          </a:p>
          <a:p>
            <a:pPr>
              <a:spcBef>
                <a:spcPct val="0"/>
              </a:spcBef>
              <a:buFontTx/>
              <a:buNone/>
            </a:pPr>
            <a:endParaRPr lang="en-GB" altLang="en-US" sz="2400">
              <a:latin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49890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836613"/>
            <a:ext cx="5429250"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ext Box 71"/>
          <p:cNvSpPr txBox="1">
            <a:spLocks noChangeArrowheads="1"/>
          </p:cNvSpPr>
          <p:nvPr/>
        </p:nvSpPr>
        <p:spPr bwMode="auto">
          <a:xfrm>
            <a:off x="0" y="1295400"/>
            <a:ext cx="2667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2 </a:t>
            </a:r>
            <a:r>
              <a:rPr lang="en-US" altLang="en-US" sz="2000">
                <a:latin typeface="Arial" panose="020B0604020202020204" pitchFamily="34" charset="0"/>
                <a:cs typeface="Arial" panose="020B0604020202020204" pitchFamily="34" charset="0"/>
              </a:rPr>
              <a:t>50% of debt capital Plus £50% of equity capital</a:t>
            </a:r>
          </a:p>
          <a:p>
            <a:pPr>
              <a:spcBef>
                <a:spcPct val="0"/>
              </a:spcBef>
              <a:buFontTx/>
              <a:buNone/>
            </a:pPr>
            <a:endParaRPr lang="en-GB" altLang="en-US" sz="2400">
              <a:latin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388335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836613"/>
            <a:ext cx="5429250"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ext Box 71"/>
          <p:cNvSpPr txBox="1">
            <a:spLocks noChangeArrowheads="1"/>
          </p:cNvSpPr>
          <p:nvPr/>
        </p:nvSpPr>
        <p:spPr bwMode="auto">
          <a:xfrm>
            <a:off x="0" y="1295400"/>
            <a:ext cx="2667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2 </a:t>
            </a:r>
            <a:r>
              <a:rPr lang="en-US" altLang="en-US" sz="2000">
                <a:latin typeface="Arial" panose="020B0604020202020204" pitchFamily="34" charset="0"/>
                <a:cs typeface="Arial" panose="020B0604020202020204" pitchFamily="34" charset="0"/>
              </a:rPr>
              <a:t>50% of debt capital Plus £50% of equity capital</a:t>
            </a:r>
          </a:p>
          <a:p>
            <a:pPr>
              <a:spcBef>
                <a:spcPct val="0"/>
              </a:spcBef>
              <a:buFontTx/>
              <a:buNone/>
            </a:pPr>
            <a:endParaRPr lang="en-GB" altLang="en-US" sz="2400">
              <a:latin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430596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836613"/>
            <a:ext cx="5429250"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96"/>
          <p:cNvSpPr txBox="1">
            <a:spLocks noChangeArrowheads="1"/>
          </p:cNvSpPr>
          <p:nvPr/>
        </p:nvSpPr>
        <p:spPr bwMode="auto">
          <a:xfrm>
            <a:off x="0" y="1295400"/>
            <a:ext cx="26670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2 </a:t>
            </a:r>
            <a:r>
              <a:rPr lang="en-US" altLang="en-US" sz="2000">
                <a:latin typeface="Arial" panose="020B0604020202020204" pitchFamily="34" charset="0"/>
                <a:cs typeface="Arial" panose="020B0604020202020204" pitchFamily="34" charset="0"/>
              </a:rPr>
              <a:t>50% of debt capital Plus £50% of equity capital</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3 </a:t>
            </a:r>
            <a:r>
              <a:rPr lang="en-US" altLang="en-US" sz="2000">
                <a:latin typeface="Arial" panose="020B0604020202020204" pitchFamily="34" charset="0"/>
                <a:cs typeface="Arial" panose="020B0604020202020204" pitchFamily="34" charset="0"/>
              </a:rPr>
              <a:t>70% of debt capital Plus 30% of equity capital</a:t>
            </a:r>
            <a:endParaRPr lang="en-GB" alt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933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836613"/>
            <a:ext cx="5443538"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 Box 96"/>
          <p:cNvSpPr txBox="1">
            <a:spLocks noChangeArrowheads="1"/>
          </p:cNvSpPr>
          <p:nvPr/>
        </p:nvSpPr>
        <p:spPr bwMode="auto">
          <a:xfrm>
            <a:off x="0" y="1295400"/>
            <a:ext cx="26670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2 </a:t>
            </a:r>
            <a:r>
              <a:rPr lang="en-US" altLang="en-US" sz="2000">
                <a:latin typeface="Arial" panose="020B0604020202020204" pitchFamily="34" charset="0"/>
                <a:cs typeface="Arial" panose="020B0604020202020204" pitchFamily="34" charset="0"/>
              </a:rPr>
              <a:t>50% of debt capital Plus £50% of equity capital</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3 </a:t>
            </a:r>
            <a:r>
              <a:rPr lang="en-US" altLang="en-US" sz="2000">
                <a:latin typeface="Arial" panose="020B0604020202020204" pitchFamily="34" charset="0"/>
                <a:cs typeface="Arial" panose="020B0604020202020204" pitchFamily="34" charset="0"/>
              </a:rPr>
              <a:t>70% of debt capital Plus 30% of equity capital</a:t>
            </a:r>
            <a:endParaRPr lang="en-GB" alt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315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111125" y="836613"/>
            <a:ext cx="8913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Business Case: Capita &amp; Carillion’s legacy</a:t>
            </a:r>
          </a:p>
        </p:txBody>
      </p:sp>
      <p:sp>
        <p:nvSpPr>
          <p:cNvPr id="5" name="TextBox 1"/>
          <p:cNvSpPr txBox="1">
            <a:spLocks noChangeArrowheads="1"/>
          </p:cNvSpPr>
          <p:nvPr/>
        </p:nvSpPr>
        <p:spPr bwMode="auto">
          <a:xfrm>
            <a:off x="5021263" y="2924175"/>
            <a:ext cx="4021137" cy="2986088"/>
          </a:xfrm>
          <a:prstGeom prst="rect">
            <a:avLst/>
          </a:prstGeom>
          <a:solidFill>
            <a:schemeClr val="accent2">
              <a:lumMod val="40000"/>
              <a:lumOff val="60000"/>
              <a:alpha val="50000"/>
            </a:schemeClr>
          </a:solid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Font typeface="Arial" panose="020B0604020202020204" pitchFamily="34" charset="0"/>
              <a:buNone/>
              <a:defRPr/>
            </a:pPr>
            <a:r>
              <a:rPr lang="en-GB" altLang="en-US" sz="1000" b="1" dirty="0" smtClean="0">
                <a:latin typeface="Arial" panose="020B0604020202020204" pitchFamily="34" charset="0"/>
                <a:cs typeface="Arial" panose="020B0604020202020204" pitchFamily="34" charset="0"/>
              </a:rPr>
              <a:t>FT.com: </a:t>
            </a:r>
            <a:r>
              <a:rPr lang="en-GB" sz="1000" b="1" dirty="0">
                <a:latin typeface="Arial" panose="020B0604020202020204" pitchFamily="34" charset="0"/>
                <a:cs typeface="Arial" panose="020B0604020202020204" pitchFamily="34" charset="0"/>
              </a:rPr>
              <a:t>Outsourcers are facing their own financial </a:t>
            </a:r>
            <a:r>
              <a:rPr lang="en-GB" sz="1000" b="1" dirty="0" smtClean="0">
                <a:latin typeface="Arial" panose="020B0604020202020204" pitchFamily="34" charset="0"/>
                <a:cs typeface="Arial" panose="020B0604020202020204" pitchFamily="34" charset="0"/>
              </a:rPr>
              <a:t>crisis</a:t>
            </a:r>
          </a:p>
          <a:p>
            <a:pPr marL="0" indent="0" eaLnBrk="1" hangingPunct="1">
              <a:spcBef>
                <a:spcPct val="0"/>
              </a:spcBef>
              <a:buFont typeface="Arial" panose="020B0604020202020204" pitchFamily="34" charset="0"/>
              <a:buNone/>
              <a:defRPr/>
            </a:pPr>
            <a:r>
              <a:rPr lang="en-GB" sz="1000" dirty="0">
                <a:latin typeface="Arial" panose="020B0604020202020204" pitchFamily="34" charset="0"/>
                <a:cs typeface="Arial" panose="020B0604020202020204" pitchFamily="34" charset="0"/>
              </a:rPr>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When an outsourcing business writes down the value of contracts, it is rather like a bank writing down a book of loans. </a:t>
            </a:r>
            <a:endParaRPr lang="en-GB" sz="1000"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endParaRPr lang="en-GB" sz="100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sz="1000" dirty="0" smtClean="0">
                <a:latin typeface="Arial" panose="020B0604020202020204" pitchFamily="34" charset="0"/>
                <a:cs typeface="Arial" panose="020B0604020202020204" pitchFamily="34" charset="0"/>
              </a:rPr>
              <a:t>If </a:t>
            </a:r>
            <a:r>
              <a:rPr lang="en-GB" sz="1000" dirty="0">
                <a:latin typeface="Arial" panose="020B0604020202020204" pitchFamily="34" charset="0"/>
                <a:cs typeface="Arial" panose="020B0604020202020204" pitchFamily="34" charset="0"/>
              </a:rPr>
              <a:t>the decline in anticipated revenues is big enough, it can trigger a run where the spooked lenders demand their capital back. </a:t>
            </a:r>
            <a:endParaRPr lang="en-GB" sz="1000"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endParaRPr lang="en-GB" sz="100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sz="1000" dirty="0" smtClean="0">
                <a:latin typeface="Arial" panose="020B0604020202020204" pitchFamily="34" charset="0"/>
                <a:cs typeface="Arial" panose="020B0604020202020204" pitchFamily="34" charset="0"/>
              </a:rPr>
              <a:t>As </a:t>
            </a:r>
            <a:r>
              <a:rPr lang="en-GB" sz="1000" dirty="0">
                <a:latin typeface="Arial" panose="020B0604020202020204" pitchFamily="34" charset="0"/>
                <a:cs typeface="Arial" panose="020B0604020202020204" pitchFamily="34" charset="0"/>
              </a:rPr>
              <a:t>contracts are not easy to sell at short notice, that leaves shareholders as the backstop provider of liquidity. </a:t>
            </a:r>
            <a:endParaRPr lang="en-GB" sz="1000"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endParaRPr lang="en-GB" sz="100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sz="1000" dirty="0" smtClean="0">
                <a:latin typeface="Arial" panose="020B0604020202020204" pitchFamily="34" charset="0"/>
                <a:cs typeface="Arial" panose="020B0604020202020204" pitchFamily="34" charset="0"/>
              </a:rPr>
              <a:t>If </a:t>
            </a:r>
            <a:r>
              <a:rPr lang="en-GB" sz="1000" dirty="0">
                <a:latin typeface="Arial" panose="020B0604020202020204" pitchFamily="34" charset="0"/>
                <a:cs typeface="Arial" panose="020B0604020202020204" pitchFamily="34" charset="0"/>
              </a:rPr>
              <a:t>they say no, as Carillion’s did, and the government won’t provide a bailout (as it shouldn’t), the business can be toast</a:t>
            </a:r>
            <a:r>
              <a:rPr lang="en-GB" sz="1000" dirty="0" smtClean="0">
                <a:latin typeface="Arial" panose="020B0604020202020204" pitchFamily="34" charset="0"/>
                <a:cs typeface="Arial" panose="020B0604020202020204" pitchFamily="34" charset="0"/>
              </a:rPr>
              <a:t>.</a:t>
            </a:r>
          </a:p>
          <a:p>
            <a:pPr marL="0" indent="0" eaLnBrk="1" hangingPunct="1">
              <a:spcBef>
                <a:spcPct val="0"/>
              </a:spcBef>
              <a:buFont typeface="Arial" panose="020B0604020202020204" pitchFamily="34" charset="0"/>
              <a:buNone/>
              <a:defRPr/>
            </a:pPr>
            <a:endParaRPr lang="en-GB" sz="1000" b="1"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sz="1000" dirty="0">
                <a:latin typeface="Arial" panose="020B0604020202020204" pitchFamily="34" charset="0"/>
                <a:cs typeface="Arial" panose="020B0604020202020204" pitchFamily="34" charset="0"/>
              </a:rPr>
              <a:t>Their </a:t>
            </a:r>
            <a:r>
              <a:rPr lang="en-GB" sz="1000" dirty="0" err="1">
                <a:latin typeface="Arial" panose="020B0604020202020204" pitchFamily="34" charset="0"/>
                <a:cs typeface="Arial" panose="020B0604020202020204" pitchFamily="34" charset="0"/>
              </a:rPr>
              <a:t>banklike</a:t>
            </a:r>
            <a:r>
              <a:rPr lang="en-GB" sz="1000" dirty="0">
                <a:latin typeface="Arial" panose="020B0604020202020204" pitchFamily="34" charset="0"/>
                <a:cs typeface="Arial" panose="020B0604020202020204" pitchFamily="34" charset="0"/>
              </a:rPr>
              <a:t> characteristics mean they need more equity, not less</a:t>
            </a:r>
            <a:endParaRPr lang="en-GB" sz="1000" b="1"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endParaRPr lang="en-GB" altLang="en-US" sz="1200" b="1"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altLang="en-US" sz="1000" b="1" dirty="0">
                <a:latin typeface="Arial" panose="020B0604020202020204" pitchFamily="34" charset="0"/>
                <a:cs typeface="Arial" panose="020B0604020202020204" pitchFamily="34" charset="0"/>
              </a:rPr>
              <a:t>Further Reading</a:t>
            </a:r>
            <a:r>
              <a:rPr lang="en-GB" altLang="en-US" sz="1000" b="1" dirty="0" smtClean="0">
                <a:latin typeface="Arial" panose="020B0604020202020204" pitchFamily="34" charset="0"/>
                <a:cs typeface="Arial" panose="020B0604020202020204" pitchFamily="34" charset="0"/>
              </a:rPr>
              <a:t>:</a:t>
            </a:r>
          </a:p>
          <a:p>
            <a:pPr marL="0" indent="0" eaLnBrk="1" hangingPunct="1">
              <a:spcBef>
                <a:spcPct val="0"/>
              </a:spcBef>
              <a:buFont typeface="Arial" panose="020B0604020202020204" pitchFamily="34" charset="0"/>
              <a:buNone/>
              <a:defRPr/>
            </a:pPr>
            <a:r>
              <a:rPr lang="en-GB" altLang="en-US" sz="800" dirty="0" smtClean="0">
                <a:latin typeface="Arial" panose="020B0604020202020204" pitchFamily="34" charset="0"/>
                <a:cs typeface="Arial" panose="020B0604020202020204" pitchFamily="34" charset="0"/>
              </a:rPr>
              <a:t>Ford, </a:t>
            </a:r>
            <a:r>
              <a:rPr lang="en-GB" altLang="en-US" sz="800" dirty="0">
                <a:latin typeface="Arial" panose="020B0604020202020204" pitchFamily="34" charset="0"/>
                <a:cs typeface="Arial" panose="020B0604020202020204" pitchFamily="34" charset="0"/>
              </a:rPr>
              <a:t>J</a:t>
            </a:r>
            <a:r>
              <a:rPr lang="en-GB" altLang="en-US" sz="800" dirty="0" smtClean="0">
                <a:latin typeface="Arial" panose="020B0604020202020204" pitchFamily="34" charset="0"/>
                <a:cs typeface="Arial" panose="020B0604020202020204" pitchFamily="34" charset="0"/>
              </a:rPr>
              <a:t>. (2018) Outsourcers are facing their own Financial Crisis, </a:t>
            </a:r>
            <a:r>
              <a:rPr lang="en-GB" altLang="en-US" sz="800" b="1" dirty="0" smtClean="0">
                <a:latin typeface="Arial" panose="020B0604020202020204" pitchFamily="34" charset="0"/>
                <a:cs typeface="Arial" panose="020B0604020202020204" pitchFamily="34" charset="0"/>
              </a:rPr>
              <a:t>Financial Times</a:t>
            </a:r>
            <a:r>
              <a:rPr lang="en-GB" altLang="en-US" sz="800" dirty="0" smtClean="0">
                <a:latin typeface="Arial" panose="020B0604020202020204" pitchFamily="34" charset="0"/>
                <a:cs typeface="Arial" panose="020B0604020202020204" pitchFamily="34" charset="0"/>
              </a:rPr>
              <a:t>, 24</a:t>
            </a:r>
            <a:r>
              <a:rPr lang="en-GB" altLang="en-US" sz="800" baseline="30000" dirty="0" smtClean="0">
                <a:latin typeface="Arial" panose="020B0604020202020204" pitchFamily="34" charset="0"/>
                <a:cs typeface="Arial" panose="020B0604020202020204" pitchFamily="34" charset="0"/>
              </a:rPr>
              <a:t>th</a:t>
            </a:r>
            <a:r>
              <a:rPr lang="en-GB" altLang="en-US" sz="800" dirty="0" smtClean="0">
                <a:latin typeface="Arial" panose="020B0604020202020204" pitchFamily="34" charset="0"/>
                <a:cs typeface="Arial" panose="020B0604020202020204" pitchFamily="34" charset="0"/>
              </a:rPr>
              <a:t> June 2018</a:t>
            </a:r>
          </a:p>
        </p:txBody>
      </p:sp>
      <p:sp>
        <p:nvSpPr>
          <p:cNvPr id="8196" name="TextBox 1"/>
          <p:cNvSpPr txBox="1">
            <a:spLocks noChangeArrowheads="1"/>
          </p:cNvSpPr>
          <p:nvPr/>
        </p:nvSpPr>
        <p:spPr bwMode="auto">
          <a:xfrm>
            <a:off x="166688" y="1376363"/>
            <a:ext cx="483711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a:latin typeface="Arial" panose="020B0604020202020204" pitchFamily="34" charset="0"/>
              </a:rPr>
              <a:t>The sudden collapse of the large outsourcer Carillion on 15</a:t>
            </a:r>
            <a:r>
              <a:rPr lang="en-GB" altLang="en-US" sz="1400" baseline="30000">
                <a:latin typeface="Arial" panose="020B0604020202020204" pitchFamily="34" charset="0"/>
              </a:rPr>
              <a:t>th</a:t>
            </a:r>
            <a:r>
              <a:rPr lang="en-GB" altLang="en-US" sz="1400">
                <a:latin typeface="Arial" panose="020B0604020202020204" pitchFamily="34" charset="0"/>
              </a:rPr>
              <a:t> of January 2018 sparked substantial analysis into the balance sheets of some of the UK’s largest outsourcing companies. For the first time in many years questions started to be asked as to exactly why shareholders allowed these types of organisations to have so much debt as a part of their capital structure.</a:t>
            </a:r>
          </a:p>
          <a:p>
            <a:pPr eaLnBrk="1" hangingPunct="1">
              <a:spcBef>
                <a:spcPct val="0"/>
              </a:spcBef>
              <a:buFontTx/>
              <a:buNone/>
            </a:pPr>
            <a:endParaRPr lang="en-GB" altLang="en-US" sz="1400">
              <a:latin typeface="Arial" panose="020B0604020202020204" pitchFamily="34" charset="0"/>
            </a:endParaRPr>
          </a:p>
          <a:p>
            <a:pPr eaLnBrk="1" hangingPunct="1">
              <a:spcBef>
                <a:spcPct val="0"/>
              </a:spcBef>
              <a:buFontTx/>
              <a:buNone/>
            </a:pPr>
            <a:r>
              <a:rPr lang="en-GB" altLang="en-US" sz="1400">
                <a:latin typeface="Arial" panose="020B0604020202020204" pitchFamily="34" charset="0"/>
              </a:rPr>
              <a:t>The dangers of balance sheets </a:t>
            </a:r>
            <a:r>
              <a:rPr lang="en-GB" altLang="en-US" sz="1400" i="1">
                <a:latin typeface="Arial" panose="020B0604020202020204" pitchFamily="34" charset="0"/>
              </a:rPr>
              <a:t>“stuffed with hard-to-value and illiquid intangibles</a:t>
            </a:r>
            <a:r>
              <a:rPr lang="en-GB" altLang="en-US" sz="1400">
                <a:latin typeface="Arial" panose="020B0604020202020204" pitchFamily="34" charset="0"/>
              </a:rPr>
              <a:t>” like long term contracts, which then had substantial borrowings attached to them, started to weigh heavily on shareholders minds. Outsourcing companies like Capita and Serco saw substantial declines in their share price values as many reconsidered the risks involved.</a:t>
            </a:r>
          </a:p>
          <a:p>
            <a:pPr eaLnBrk="1" hangingPunct="1">
              <a:spcBef>
                <a:spcPct val="0"/>
              </a:spcBef>
              <a:buFontTx/>
              <a:buNone/>
            </a:pPr>
            <a:endParaRPr lang="en-GB" altLang="en-US" sz="1400">
              <a:latin typeface="Arial" panose="020B0604020202020204" pitchFamily="34" charset="0"/>
            </a:endParaRPr>
          </a:p>
          <a:p>
            <a:pPr eaLnBrk="1" hangingPunct="1">
              <a:spcBef>
                <a:spcPct val="0"/>
              </a:spcBef>
              <a:buFontTx/>
              <a:buNone/>
            </a:pPr>
            <a:r>
              <a:rPr lang="en-GB" altLang="en-US" sz="1400">
                <a:latin typeface="Arial" panose="020B0604020202020204" pitchFamily="34" charset="0"/>
              </a:rPr>
              <a:t>Companies themselves were equally quick to realise the change in business sentiment towards their highly leveraged ventures. By February 2018 Capita announced a £700m rights issue of new shares to raise further equity finance as its share price plummeted 45%.</a:t>
            </a:r>
          </a:p>
        </p:txBody>
      </p:sp>
      <p:pic>
        <p:nvPicPr>
          <p:cNvPr id="8197" name="Picture 2"/>
          <p:cNvPicPr>
            <a:picLocks noChangeAspect="1"/>
          </p:cNvPicPr>
          <p:nvPr/>
        </p:nvPicPr>
        <p:blipFill>
          <a:blip r:embed="rId2">
            <a:extLst>
              <a:ext uri="{28A0092B-C50C-407E-A947-70E740481C1C}">
                <a14:useLocalDpi xmlns:a14="http://schemas.microsoft.com/office/drawing/2010/main" val="0"/>
              </a:ext>
            </a:extLst>
          </a:blip>
          <a:srcRect l="6610" t="12646" r="5223"/>
          <a:stretch>
            <a:fillRect/>
          </a:stretch>
        </p:blipFill>
        <p:spPr bwMode="auto">
          <a:xfrm>
            <a:off x="6665913" y="1412875"/>
            <a:ext cx="237648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3"/>
          <p:cNvPicPr>
            <a:picLocks noChangeAspect="1"/>
          </p:cNvPicPr>
          <p:nvPr/>
        </p:nvPicPr>
        <p:blipFill>
          <a:blip r:embed="rId3">
            <a:extLst>
              <a:ext uri="{28A0092B-C50C-407E-A947-70E740481C1C}">
                <a14:useLocalDpi xmlns:a14="http://schemas.microsoft.com/office/drawing/2010/main" val="0"/>
              </a:ext>
            </a:extLst>
          </a:blip>
          <a:srcRect l="17105" t="11607" r="16919" b="5769"/>
          <a:stretch>
            <a:fillRect/>
          </a:stretch>
        </p:blipFill>
        <p:spPr bwMode="auto">
          <a:xfrm>
            <a:off x="5021263" y="1412875"/>
            <a:ext cx="17272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628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575" y="836613"/>
            <a:ext cx="5462588"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96"/>
          <p:cNvSpPr txBox="1">
            <a:spLocks noChangeArrowheads="1"/>
          </p:cNvSpPr>
          <p:nvPr/>
        </p:nvSpPr>
        <p:spPr bwMode="auto">
          <a:xfrm>
            <a:off x="0" y="1295400"/>
            <a:ext cx="26670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2 </a:t>
            </a:r>
            <a:r>
              <a:rPr lang="en-US" altLang="en-US" sz="2000">
                <a:latin typeface="Arial" panose="020B0604020202020204" pitchFamily="34" charset="0"/>
                <a:cs typeface="Arial" panose="020B0604020202020204" pitchFamily="34" charset="0"/>
              </a:rPr>
              <a:t>50% of debt capital Plus £50% of equity capital</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3 </a:t>
            </a:r>
            <a:r>
              <a:rPr lang="en-US" altLang="en-US" sz="2000">
                <a:latin typeface="Arial" panose="020B0604020202020204" pitchFamily="34" charset="0"/>
                <a:cs typeface="Arial" panose="020B0604020202020204" pitchFamily="34" charset="0"/>
              </a:rPr>
              <a:t>70% of debt capital Plus 30% of equity capital</a:t>
            </a:r>
            <a:endParaRPr lang="en-GB" alt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7011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100" y="836613"/>
            <a:ext cx="5462588"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96"/>
          <p:cNvSpPr txBox="1">
            <a:spLocks noChangeArrowheads="1"/>
          </p:cNvSpPr>
          <p:nvPr/>
        </p:nvSpPr>
        <p:spPr bwMode="auto">
          <a:xfrm>
            <a:off x="0" y="1295400"/>
            <a:ext cx="26670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Structure 1 </a:t>
            </a:r>
            <a:r>
              <a:rPr lang="en-US" altLang="en-US" sz="2000">
                <a:latin typeface="Arial" panose="020B0604020202020204" pitchFamily="34" charset="0"/>
                <a:cs typeface="Arial" panose="020B0604020202020204" pitchFamily="34" charset="0"/>
              </a:rPr>
              <a:t>All equity </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2 </a:t>
            </a:r>
            <a:r>
              <a:rPr lang="en-US" altLang="en-US" sz="2000">
                <a:latin typeface="Arial" panose="020B0604020202020204" pitchFamily="34" charset="0"/>
                <a:cs typeface="Arial" panose="020B0604020202020204" pitchFamily="34" charset="0"/>
              </a:rPr>
              <a:t>50% of debt capital Plus £50% of equity capital</a:t>
            </a:r>
          </a:p>
          <a:p>
            <a:pPr>
              <a:spcBef>
                <a:spcPct val="0"/>
              </a:spcBef>
              <a:buFontTx/>
              <a:buNone/>
            </a:pPr>
            <a:endParaRPr lang="en-US" altLang="en-US" sz="2000" b="1">
              <a:latin typeface="Arial" panose="020B0604020202020204" pitchFamily="34" charset="0"/>
              <a:cs typeface="Arial" panose="020B0604020202020204" pitchFamily="34" charset="0"/>
            </a:endParaRPr>
          </a:p>
          <a:p>
            <a:pPr>
              <a:spcBef>
                <a:spcPct val="0"/>
              </a:spcBef>
              <a:buFontTx/>
              <a:buNone/>
            </a:pPr>
            <a:r>
              <a:rPr lang="en-US" altLang="en-US" sz="2000" b="1">
                <a:latin typeface="Arial" panose="020B0604020202020204" pitchFamily="34" charset="0"/>
                <a:cs typeface="Arial" panose="020B0604020202020204" pitchFamily="34" charset="0"/>
              </a:rPr>
              <a:t>Structure 3 </a:t>
            </a:r>
            <a:r>
              <a:rPr lang="en-US" altLang="en-US" sz="2000">
                <a:latin typeface="Arial" panose="020B0604020202020204" pitchFamily="34" charset="0"/>
                <a:cs typeface="Arial" panose="020B0604020202020204" pitchFamily="34" charset="0"/>
              </a:rPr>
              <a:t>70% of debt capital Plus 30% of equity capital</a:t>
            </a:r>
            <a:endParaRPr lang="en-GB" alt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8933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275" y="831850"/>
            <a:ext cx="5035550"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ext Box 4"/>
          <p:cNvSpPr txBox="1">
            <a:spLocks noChangeArrowheads="1"/>
          </p:cNvSpPr>
          <p:nvPr/>
        </p:nvSpPr>
        <p:spPr bwMode="auto">
          <a:xfrm>
            <a:off x="107950" y="960438"/>
            <a:ext cx="3600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a:latin typeface="Arial" panose="020B0604020202020204" pitchFamily="34" charset="0"/>
                <a:cs typeface="Arial" panose="020B0604020202020204" pitchFamily="34" charset="0"/>
              </a:rPr>
              <a:t>As the cost of equity increases this is exactly offset by the cost of debt being lower, constant and a larger proportion of the capital structure.</a:t>
            </a:r>
          </a:p>
          <a:p>
            <a:pPr eaLnBrk="1" hangingPunct="1">
              <a:spcBef>
                <a:spcPct val="0"/>
              </a:spcBef>
              <a:buFontTx/>
              <a:buNone/>
            </a:pPr>
            <a:endParaRPr lang="en-GB" altLang="en-US" sz="2400">
              <a:latin typeface="Arial" panose="020B0604020202020204" pitchFamily="34" charset="0"/>
              <a:cs typeface="Arial" panose="020B0604020202020204" pitchFamily="34" charset="0"/>
            </a:endParaRPr>
          </a:p>
          <a:p>
            <a:pPr eaLnBrk="1" hangingPunct="1">
              <a:spcBef>
                <a:spcPct val="0"/>
              </a:spcBef>
              <a:buFontTx/>
              <a:buNone/>
            </a:pPr>
            <a:r>
              <a:rPr lang="en-GB" altLang="en-US" sz="2000" b="1">
                <a:latin typeface="Arial" panose="020B0604020202020204" pitchFamily="34" charset="0"/>
                <a:cs typeface="Arial" panose="020B0604020202020204" pitchFamily="34" charset="0"/>
              </a:rPr>
              <a:t>Thus, no optimal capital structure exists</a:t>
            </a:r>
            <a:r>
              <a:rPr lang="en-GB" altLang="en-US" sz="2000">
                <a:latin typeface="Arial" panose="020B0604020202020204" pitchFamily="34" charset="0"/>
                <a:cs typeface="Arial" panose="020B0604020202020204" pitchFamily="34" charset="0"/>
              </a:rPr>
              <a:t>.</a:t>
            </a:r>
          </a:p>
        </p:txBody>
      </p:sp>
      <p:pic>
        <p:nvPicPr>
          <p:cNvPr id="3686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6225" y="3573463"/>
            <a:ext cx="48006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8"/>
          <p:cNvSpPr txBox="1">
            <a:spLocks noChangeArrowheads="1"/>
          </p:cNvSpPr>
          <p:nvPr/>
        </p:nvSpPr>
        <p:spPr bwMode="auto">
          <a:xfrm>
            <a:off x="179388" y="3573463"/>
            <a:ext cx="3097212" cy="163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latin typeface="Arial" panose="020B0604020202020204" pitchFamily="34" charset="0"/>
                <a:cs typeface="Arial" panose="020B0604020202020204" pitchFamily="34" charset="0"/>
              </a:rPr>
              <a:t>Therefore is doesn’t matter what the gearing is, the firm value isn’t determined by financial risk, only business ones.</a:t>
            </a:r>
          </a:p>
        </p:txBody>
      </p:sp>
    </p:spTree>
    <p:extLst>
      <p:ext uri="{BB962C8B-B14F-4D97-AF65-F5344CB8AC3E}">
        <p14:creationId xmlns:p14="http://schemas.microsoft.com/office/powerpoint/2010/main" val="30411205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 Box 12"/>
          <p:cNvSpPr txBox="1">
            <a:spLocks noChangeArrowheads="1"/>
          </p:cNvSpPr>
          <p:nvPr/>
        </p:nvSpPr>
        <p:spPr bwMode="auto">
          <a:xfrm>
            <a:off x="19050" y="836613"/>
            <a:ext cx="61198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Modigliani and Millar (1963) Paper</a:t>
            </a:r>
          </a:p>
        </p:txBody>
      </p:sp>
      <p:sp>
        <p:nvSpPr>
          <p:cNvPr id="37891" name="Text Box 4"/>
          <p:cNvSpPr txBox="1">
            <a:spLocks noChangeArrowheads="1"/>
          </p:cNvSpPr>
          <p:nvPr/>
        </p:nvSpPr>
        <p:spPr bwMode="auto">
          <a:xfrm>
            <a:off x="144463" y="1298575"/>
            <a:ext cx="8637587"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en-GB" altLang="en-US" sz="1800">
                <a:latin typeface="Arial" panose="020B0604020202020204" pitchFamily="34" charset="0"/>
                <a:cs typeface="Arial" panose="020B0604020202020204" pitchFamily="34" charset="0"/>
              </a:rPr>
              <a:t>In 1963 M&amp;M revised their paper to take tax into account. They were heavily criticised for ignoring tax in their 1958 paper, as taxation has a measurable benefit on using debt in particular to finance an entity.</a:t>
            </a:r>
          </a:p>
          <a:p>
            <a:pPr algn="just" eaLnBrk="1" hangingPunct="1">
              <a:spcBef>
                <a:spcPct val="0"/>
              </a:spcBef>
            </a:pPr>
            <a:endParaRPr lang="en-GB" altLang="en-US" sz="1800">
              <a:latin typeface="Arial" panose="020B0604020202020204" pitchFamily="34" charset="0"/>
              <a:cs typeface="Arial" panose="020B0604020202020204" pitchFamily="34" charset="0"/>
            </a:endParaRPr>
          </a:p>
          <a:p>
            <a:pPr algn="just" eaLnBrk="1" hangingPunct="1">
              <a:spcBef>
                <a:spcPct val="0"/>
              </a:spcBef>
            </a:pPr>
            <a:r>
              <a:rPr lang="en-GB" altLang="en-US" sz="1800">
                <a:latin typeface="Arial" panose="020B0604020202020204" pitchFamily="34" charset="0"/>
                <a:cs typeface="Arial" panose="020B0604020202020204" pitchFamily="34" charset="0"/>
              </a:rPr>
              <a:t>Debt has the major benefit of being a tax deductible expense which can be offset against profit. Thus, by changing the assumptions to now take tax into account M&amp;M’s theory dramatically changed. So where before Hoteliers Plc borrowed at 10%, effectively in a world with 30% tax, they borrow at 7% (1- Tax rate)</a:t>
            </a:r>
            <a:endParaRPr lang="en-GB" altLang="en-US" sz="2000">
              <a:latin typeface="Arial" panose="020B0604020202020204" pitchFamily="34" charset="0"/>
              <a:cs typeface="Arial" panose="020B0604020202020204" pitchFamily="34" charset="0"/>
            </a:endParaRPr>
          </a:p>
        </p:txBody>
      </p:sp>
      <p:pic>
        <p:nvPicPr>
          <p:cNvPr id="37892" name="Picture 3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3789363"/>
            <a:ext cx="4284662"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34"/>
          <p:cNvSpPr txBox="1">
            <a:spLocks noChangeArrowheads="1"/>
          </p:cNvSpPr>
          <p:nvPr/>
        </p:nvSpPr>
        <p:spPr bwMode="auto">
          <a:xfrm>
            <a:off x="5148263" y="4081463"/>
            <a:ext cx="3455987"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GB" altLang="en-US" sz="1800" b="1">
                <a:latin typeface="Arial" panose="020B0604020202020204" pitchFamily="34" charset="0"/>
                <a:cs typeface="Arial" panose="020B0604020202020204" pitchFamily="34" charset="0"/>
              </a:rPr>
              <a:t>As you increase the Gearing you will reduce the WACC due to the tax benefit of debt. </a:t>
            </a:r>
          </a:p>
        </p:txBody>
      </p:sp>
    </p:spTree>
    <p:extLst>
      <p:ext uri="{BB962C8B-B14F-4D97-AF65-F5344CB8AC3E}">
        <p14:creationId xmlns:p14="http://schemas.microsoft.com/office/powerpoint/2010/main" val="11257627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smtClean="0">
                <a:latin typeface="+mj-lt"/>
              </a:rPr>
              <a:t>The </a:t>
            </a:r>
            <a:r>
              <a:rPr lang="en-US" altLang="en-US" sz="3600" dirty="0">
                <a:latin typeface="+mj-lt"/>
              </a:rPr>
              <a:t>WACC with and without Corporate Taxes</a:t>
            </a:r>
          </a:p>
        </p:txBody>
      </p:sp>
      <p:pic>
        <p:nvPicPr>
          <p:cNvPr id="5" name="Picture 6" descr="A graph where the x-axis is debt-to-value ratio (D divided by E + D, from 0% to 100%, and the y-axis is cost of capital from 0% to 50%. A dashed horizontal line segment, W Ay C C, goes from (0, 15) to (100, 15). A dashed curve, debt cost of capital (r sub D), begins at (0, 5), rising slowly with increasing steepness to (60, 5.1), then rising more rapidly to (100, 15). A solid curve, equity cost of capital (r sub E), begins at (0, 15), rising with increasing steepness to (85, 40). A solid curve, after-tax debt cost of capital, left bracket r sub D, 1 minus T sub c, right bracket, begins at (0, 3), rising to (100, 10). A solid line segment, W Ay C C with taxes, falls from (0, 15) to (100, 10). All data are approxim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6599238"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92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smtClean="0">
                <a:latin typeface="+mj-lt"/>
              </a:rPr>
              <a:t>The </a:t>
            </a:r>
            <a:r>
              <a:rPr lang="en-US" altLang="en-US" sz="3600" dirty="0">
                <a:latin typeface="+mj-lt"/>
              </a:rPr>
              <a:t>Cash Flows of the Unlevered and Levered Firm</a:t>
            </a:r>
          </a:p>
        </p:txBody>
      </p:sp>
      <p:pic>
        <p:nvPicPr>
          <p:cNvPr id="6" name="Picture 6" descr="A vertical bar graph where the x-axis bars are assets, unlevered firm, and levered firm, and the y-axis is cash flow from 0 to 1,000. The bar for assets is pretax cash flow (E B I T) from 0 to 1,000 cash flow. The bar for unlevered firm is unlevered equity (earnings) from 0 to 600, and then taxes from 600 to 1,000. The bar for levered firm is debt (interest) from 0 to 500, levered equity (earnings) from 500 to 800, and then taxes from 800 to 1,000. For all the bars, from 600 to 800 is labeled, interest tax shield. All data are approxim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68475"/>
            <a:ext cx="702945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654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12"/>
          <p:cNvSpPr txBox="1">
            <a:spLocks noChangeArrowheads="1"/>
          </p:cNvSpPr>
          <p:nvPr/>
        </p:nvSpPr>
        <p:spPr bwMode="auto">
          <a:xfrm>
            <a:off x="19050" y="836613"/>
            <a:ext cx="61198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Modigliani and Millar (1963) Paper</a:t>
            </a:r>
          </a:p>
        </p:txBody>
      </p:sp>
      <p:pic>
        <p:nvPicPr>
          <p:cNvPr id="389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3" y="1412875"/>
            <a:ext cx="4548187"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Text Box 3"/>
          <p:cNvSpPr txBox="1">
            <a:spLocks noChangeArrowheads="1"/>
          </p:cNvSpPr>
          <p:nvPr/>
        </p:nvSpPr>
        <p:spPr bwMode="auto">
          <a:xfrm>
            <a:off x="4572000" y="1628775"/>
            <a:ext cx="43211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latin typeface="Arial" panose="020B0604020202020204" pitchFamily="34" charset="0"/>
                <a:cs typeface="Arial" panose="020B0604020202020204" pitchFamily="34" charset="0"/>
              </a:rPr>
              <a:t>Which will in turn will increase the overall value of the company.</a:t>
            </a:r>
          </a:p>
        </p:txBody>
      </p:sp>
    </p:spTree>
    <p:extLst>
      <p:ext uri="{BB962C8B-B14F-4D97-AF65-F5344CB8AC3E}">
        <p14:creationId xmlns:p14="http://schemas.microsoft.com/office/powerpoint/2010/main" val="13771596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111125" y="836613"/>
            <a:ext cx="8913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Business Application: Private Equity and M&amp;M (1963)</a:t>
            </a:r>
          </a:p>
        </p:txBody>
      </p:sp>
      <p:sp>
        <p:nvSpPr>
          <p:cNvPr id="39939" name="TextBox 6"/>
          <p:cNvSpPr txBox="1">
            <a:spLocks noChangeArrowheads="1"/>
          </p:cNvSpPr>
          <p:nvPr/>
        </p:nvSpPr>
        <p:spPr bwMode="auto">
          <a:xfrm>
            <a:off x="111125" y="1341438"/>
            <a:ext cx="4389438"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1400">
                <a:latin typeface="Arial" panose="020B0604020202020204" pitchFamily="34" charset="0"/>
              </a:rPr>
              <a:t>Classically </a:t>
            </a:r>
            <a:r>
              <a:rPr lang="en-GB" altLang="en-US" sz="1400" b="1">
                <a:latin typeface="Arial" panose="020B0604020202020204" pitchFamily="34" charset="0"/>
              </a:rPr>
              <a:t>Private Equity </a:t>
            </a:r>
            <a:r>
              <a:rPr lang="en-GB" altLang="en-US" sz="1400">
                <a:latin typeface="Arial" panose="020B0604020202020204" pitchFamily="34" charset="0"/>
              </a:rPr>
              <a:t>groups are seen as the main practical utiliser of the thoughts behind M&amp;M (1963). </a:t>
            </a:r>
          </a:p>
          <a:p>
            <a:pPr>
              <a:spcBef>
                <a:spcPct val="0"/>
              </a:spcBef>
            </a:pPr>
            <a:endParaRPr lang="en-GB" altLang="en-US" sz="1400">
              <a:latin typeface="Arial" panose="020B0604020202020204" pitchFamily="34" charset="0"/>
            </a:endParaRPr>
          </a:p>
          <a:p>
            <a:pPr>
              <a:spcBef>
                <a:spcPct val="0"/>
              </a:spcBef>
            </a:pPr>
            <a:r>
              <a:rPr lang="en-GB" altLang="en-US" sz="1400">
                <a:latin typeface="Arial" panose="020B0604020202020204" pitchFamily="34" charset="0"/>
              </a:rPr>
              <a:t>Private Equity groups buy all the shares of a company and “take them private” and off the publicly traded exchanges. Usually for </a:t>
            </a:r>
            <a:r>
              <a:rPr lang="en-GB" altLang="en-US" sz="1400" b="1">
                <a:latin typeface="Arial" panose="020B0604020202020204" pitchFamily="34" charset="0"/>
              </a:rPr>
              <a:t>radical </a:t>
            </a:r>
            <a:r>
              <a:rPr lang="en-GB" altLang="en-US" sz="1400">
                <a:latin typeface="Arial" panose="020B0604020202020204" pitchFamily="34" charset="0"/>
              </a:rPr>
              <a:t>restructuring and/or financial re-engineering before setting back to the open market or another buyer. Most PE deals aim for a 7-10 year exit horizon.</a:t>
            </a:r>
          </a:p>
          <a:p>
            <a:pPr>
              <a:spcBef>
                <a:spcPct val="0"/>
              </a:spcBef>
            </a:pPr>
            <a:endParaRPr lang="en-GB" altLang="en-US" sz="1400">
              <a:latin typeface="Arial" panose="020B0604020202020204" pitchFamily="34" charset="0"/>
            </a:endParaRPr>
          </a:p>
          <a:p>
            <a:pPr>
              <a:spcBef>
                <a:spcPct val="0"/>
              </a:spcBef>
            </a:pPr>
            <a:r>
              <a:rPr lang="en-GB" altLang="en-US" sz="1400">
                <a:latin typeface="Arial" panose="020B0604020202020204" pitchFamily="34" charset="0"/>
              </a:rPr>
              <a:t>Because they have bought all the shares of the company out of the public domain and by definition therefore control completely the Cost of Equity. </a:t>
            </a:r>
          </a:p>
          <a:p>
            <a:pPr>
              <a:spcBef>
                <a:spcPct val="0"/>
              </a:spcBef>
            </a:pPr>
            <a:endParaRPr lang="en-GB" altLang="en-US" sz="1400">
              <a:latin typeface="Arial" panose="020B0604020202020204" pitchFamily="34" charset="0"/>
            </a:endParaRPr>
          </a:p>
          <a:p>
            <a:pPr>
              <a:spcBef>
                <a:spcPct val="0"/>
              </a:spcBef>
            </a:pPr>
            <a:r>
              <a:rPr lang="en-GB" altLang="en-US" sz="1400">
                <a:latin typeface="Arial" panose="020B0604020202020204" pitchFamily="34" charset="0"/>
              </a:rPr>
              <a:t>This allows them to </a:t>
            </a:r>
            <a:r>
              <a:rPr lang="en-GB" altLang="en-US" sz="1400" b="1">
                <a:latin typeface="Arial" panose="020B0604020202020204" pitchFamily="34" charset="0"/>
              </a:rPr>
              <a:t>leverage </a:t>
            </a:r>
            <a:r>
              <a:rPr lang="en-GB" altLang="en-US" sz="1400">
                <a:latin typeface="Arial" panose="020B0604020202020204" pitchFamily="34" charset="0"/>
              </a:rPr>
              <a:t>the company to levels which would be unacceptable to shareholders if it was publicly owned, with 70%+ debt common for some of the largest deals.</a:t>
            </a:r>
          </a:p>
        </p:txBody>
      </p:sp>
      <p:pic>
        <p:nvPicPr>
          <p:cNvPr id="39940" name="Picture 7"/>
          <p:cNvPicPr>
            <a:picLocks noChangeAspect="1"/>
          </p:cNvPicPr>
          <p:nvPr/>
        </p:nvPicPr>
        <p:blipFill>
          <a:blip r:embed="rId2">
            <a:extLst>
              <a:ext uri="{28A0092B-C50C-407E-A947-70E740481C1C}">
                <a14:useLocalDpi xmlns:a14="http://schemas.microsoft.com/office/drawing/2010/main" val="0"/>
              </a:ext>
            </a:extLst>
          </a:blip>
          <a:srcRect l="4640" t="29700" r="72681" b="15700"/>
          <a:stretch>
            <a:fillRect/>
          </a:stretch>
        </p:blipFill>
        <p:spPr bwMode="auto">
          <a:xfrm>
            <a:off x="4500563" y="1484313"/>
            <a:ext cx="4364037"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8"/>
          <p:cNvSpPr>
            <a:spLocks noChangeArrowheads="1"/>
          </p:cNvSpPr>
          <p:nvPr/>
        </p:nvSpPr>
        <p:spPr bwMode="auto">
          <a:xfrm>
            <a:off x="4576763" y="5084763"/>
            <a:ext cx="3960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800" b="1">
                <a:latin typeface="Arial" panose="020B0604020202020204" pitchFamily="34" charset="0"/>
              </a:rPr>
              <a:t>Further Reading: </a:t>
            </a:r>
          </a:p>
          <a:p>
            <a:pPr eaLnBrk="1" hangingPunct="1">
              <a:spcBef>
                <a:spcPct val="0"/>
              </a:spcBef>
              <a:buFontTx/>
              <a:buNone/>
            </a:pPr>
            <a:endParaRPr lang="en-GB" altLang="en-US" sz="800">
              <a:latin typeface="Arial" panose="020B0604020202020204" pitchFamily="34" charset="0"/>
            </a:endParaRPr>
          </a:p>
          <a:p>
            <a:pPr eaLnBrk="1" hangingPunct="1">
              <a:spcBef>
                <a:spcPct val="0"/>
              </a:spcBef>
              <a:buFontTx/>
              <a:buNone/>
            </a:pPr>
            <a:r>
              <a:rPr lang="en-GB" altLang="en-US" sz="800">
                <a:latin typeface="Arial" panose="020B0604020202020204" pitchFamily="34" charset="0"/>
              </a:rPr>
              <a:t>Platt, E., Edgecliffe-Johnson, A. and Fontanella-Khan, J. (2018) Can Paul Jacobs pull of the biggest buyout in history? Qualcomm’s former chairman is trying to find backers for a $100bn bid for chipmaker, </a:t>
            </a:r>
            <a:r>
              <a:rPr lang="en-GB" altLang="en-US" sz="800" b="1">
                <a:latin typeface="Arial" panose="020B0604020202020204" pitchFamily="34" charset="0"/>
              </a:rPr>
              <a:t>Financial Times</a:t>
            </a:r>
            <a:r>
              <a:rPr lang="en-GB" altLang="en-US" sz="800">
                <a:latin typeface="Arial" panose="020B0604020202020204" pitchFamily="34" charset="0"/>
              </a:rPr>
              <a:t>, May 14</a:t>
            </a:r>
            <a:r>
              <a:rPr lang="en-GB" altLang="en-US" sz="800" baseline="30000">
                <a:latin typeface="Arial" panose="020B0604020202020204" pitchFamily="34" charset="0"/>
              </a:rPr>
              <a:t>th</a:t>
            </a:r>
            <a:r>
              <a:rPr lang="en-GB" altLang="en-US" sz="800">
                <a:latin typeface="Arial" panose="020B0604020202020204" pitchFamily="34" charset="0"/>
              </a:rPr>
              <a:t> 2018</a:t>
            </a:r>
            <a:endParaRPr lang="en-GB" altLang="en-US" sz="1800">
              <a:latin typeface="Arial" panose="020B0604020202020204" pitchFamily="34" charset="0"/>
            </a:endParaRPr>
          </a:p>
        </p:txBody>
      </p:sp>
    </p:spTree>
    <p:extLst>
      <p:ext uri="{BB962C8B-B14F-4D97-AF65-F5344CB8AC3E}">
        <p14:creationId xmlns:p14="http://schemas.microsoft.com/office/powerpoint/2010/main" val="1764744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12"/>
          <p:cNvSpPr txBox="1">
            <a:spLocks noChangeArrowheads="1"/>
          </p:cNvSpPr>
          <p:nvPr/>
        </p:nvSpPr>
        <p:spPr bwMode="auto">
          <a:xfrm>
            <a:off x="179388" y="908050"/>
            <a:ext cx="8713787"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Trade-Off Models</a:t>
            </a:r>
            <a:endParaRPr lang="en-GB" altLang="en-US" sz="1600">
              <a:latin typeface="Arial" panose="020B0604020202020204" pitchFamily="34" charset="0"/>
              <a:cs typeface="Arial" panose="020B0604020202020204" pitchFamily="34" charset="0"/>
            </a:endParaRPr>
          </a:p>
          <a:p>
            <a:pPr algn="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None/>
            </a:pPr>
            <a:r>
              <a:rPr lang="en-GB" altLang="en-US" sz="1600">
                <a:latin typeface="Arial" panose="020B0604020202020204" pitchFamily="34" charset="0"/>
                <a:cs typeface="Arial" panose="020B0604020202020204" pitchFamily="34" charset="0"/>
              </a:rPr>
              <a:t>Trade-Off Models (Kraus &amp; Litzenberger, 1973)  accept that in perfect capital markets the firm's market value is independent of its capital structure. </a:t>
            </a:r>
          </a:p>
          <a:p>
            <a:pPr eaLnBrk="1" hangingPunct="1">
              <a:spcBef>
                <a:spcPct val="0"/>
              </a:spcBef>
              <a:buFont typeface="Arial" panose="020B0604020202020204" pitchFamily="34" charset="0"/>
              <a:buNone/>
            </a:pPr>
            <a:endParaRPr lang="en-GB" altLang="en-US" sz="1600">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None/>
            </a:pPr>
            <a:r>
              <a:rPr lang="en-GB" altLang="en-US" sz="1600">
                <a:latin typeface="Arial" panose="020B0604020202020204" pitchFamily="34" charset="0"/>
                <a:cs typeface="Arial" panose="020B0604020202020204" pitchFamily="34" charset="0"/>
              </a:rPr>
              <a:t>However they argue that market imperfections do exist, and are impossible to ignore.</a:t>
            </a:r>
          </a:p>
          <a:p>
            <a:pPr eaLnBrk="1" hangingPunct="1">
              <a:spcBef>
                <a:spcPct val="0"/>
              </a:spcBef>
              <a:buFont typeface="Arial" panose="020B0604020202020204" pitchFamily="34" charset="0"/>
              <a:buNone/>
            </a:pPr>
            <a:endParaRPr lang="en-GB" altLang="en-US" sz="1600">
              <a:latin typeface="Arial" panose="020B0604020202020204" pitchFamily="34" charset="0"/>
              <a:cs typeface="Arial" panose="020B0604020202020204" pitchFamily="34" charset="0"/>
            </a:endParaRPr>
          </a:p>
          <a:p>
            <a:pPr lvl="1" eaLnBrk="1" hangingPunct="1">
              <a:spcBef>
                <a:spcPct val="0"/>
              </a:spcBef>
              <a:buFont typeface="Arial" panose="020B0604020202020204" pitchFamily="34" charset="0"/>
              <a:buNone/>
            </a:pPr>
            <a:r>
              <a:rPr lang="en-GB" altLang="en-US" sz="1800" i="1">
                <a:latin typeface="Arial" panose="020B0604020202020204" pitchFamily="34" charset="0"/>
                <a:cs typeface="Arial" panose="020B0604020202020204" pitchFamily="34" charset="0"/>
              </a:rPr>
              <a:t>“</a:t>
            </a:r>
            <a:r>
              <a:rPr lang="en-GB" altLang="en-US" sz="1600" i="1">
                <a:latin typeface="Arial" panose="020B0604020202020204" pitchFamily="34" charset="0"/>
                <a:cs typeface="Arial" panose="020B0604020202020204" pitchFamily="34" charset="0"/>
              </a:rPr>
              <a:t>The taxation of corporate profits and the existence of bankruptcy penalties are market imperfections that are central to a positive theory of the effect of leverage on the firm's market value.” </a:t>
            </a:r>
            <a:r>
              <a:rPr lang="en-GB" altLang="en-US" sz="1600">
                <a:latin typeface="Arial" panose="020B0604020202020204" pitchFamily="34" charset="0"/>
                <a:cs typeface="Arial" panose="020B0604020202020204" pitchFamily="34" charset="0"/>
              </a:rPr>
              <a:t>(Kraus &amp; Litzenberger, 1973, p.918)</a:t>
            </a:r>
          </a:p>
          <a:p>
            <a:pPr eaLnBrk="1" hangingPunct="1">
              <a:spcBef>
                <a:spcPct val="0"/>
              </a:spcBef>
              <a:buFont typeface="Arial" panose="020B0604020202020204" pitchFamily="34" charset="0"/>
              <a:buNone/>
            </a:pPr>
            <a:endParaRPr lang="en-GB" altLang="en-US" sz="1600">
              <a:latin typeface="Arial" panose="020B0604020202020204" pitchFamily="34" charset="0"/>
              <a:cs typeface="Arial" panose="020B0604020202020204" pitchFamily="34" charset="0"/>
            </a:endParaRPr>
          </a:p>
        </p:txBody>
      </p:sp>
      <p:sp>
        <p:nvSpPr>
          <p:cNvPr id="3" name="Rectangle 4"/>
          <p:cNvSpPr>
            <a:spLocks noChangeArrowheads="1"/>
          </p:cNvSpPr>
          <p:nvPr/>
        </p:nvSpPr>
        <p:spPr bwMode="auto">
          <a:xfrm>
            <a:off x="144463" y="4868863"/>
            <a:ext cx="8899525" cy="1076325"/>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smtClean="0">
                <a:latin typeface="Arial" charset="0"/>
              </a:rPr>
              <a:t>Further Reading: </a:t>
            </a:r>
          </a:p>
          <a:p>
            <a:pPr eaLnBrk="1" hangingPunct="1">
              <a:spcBef>
                <a:spcPct val="0"/>
              </a:spcBef>
              <a:buFontTx/>
              <a:buNone/>
              <a:defRPr/>
            </a:pPr>
            <a:endParaRPr lang="en-GB" altLang="en-US" sz="1200" b="1" smtClean="0">
              <a:latin typeface="Arial" charset="0"/>
            </a:endParaRPr>
          </a:p>
          <a:p>
            <a:pPr eaLnBrk="1" hangingPunct="1">
              <a:spcBef>
                <a:spcPct val="0"/>
              </a:spcBef>
              <a:buFontTx/>
              <a:buNone/>
              <a:defRPr/>
            </a:pPr>
            <a:r>
              <a:rPr lang="en-GB" altLang="en-US" sz="1000" smtClean="0">
                <a:latin typeface="Arial" charset="0"/>
              </a:rPr>
              <a:t>Kraus, A., &amp; Litzenberger, R. H. (1973). A state‐preference model of optimal financial leverage. The journal of finance, 28(4), 911-922.</a:t>
            </a:r>
          </a:p>
          <a:p>
            <a:pPr eaLnBrk="1" hangingPunct="1">
              <a:spcBef>
                <a:spcPct val="0"/>
              </a:spcBef>
              <a:buFontTx/>
              <a:buNone/>
              <a:defRPr/>
            </a:pPr>
            <a:endParaRPr lang="en-GB" altLang="en-US" sz="1000" smtClean="0">
              <a:latin typeface="Arial" charset="0"/>
            </a:endParaRPr>
          </a:p>
          <a:p>
            <a:pPr eaLnBrk="1" hangingPunct="1">
              <a:spcBef>
                <a:spcPct val="0"/>
              </a:spcBef>
              <a:buFontTx/>
              <a:buNone/>
              <a:defRPr/>
            </a:pPr>
            <a:r>
              <a:rPr lang="en-GB" altLang="en-US" sz="1000" smtClean="0">
                <a:latin typeface="Arial" charset="0"/>
              </a:rPr>
              <a:t>Frank, M. &amp; Goyal, V. (2011). "Trade-off and Pecking Order Theories of Debt". Handbook of Empirical Corporate Finance: Empirical Corporate Finance. Elsevier. pp. 135–202</a:t>
            </a:r>
          </a:p>
        </p:txBody>
      </p:sp>
    </p:spTree>
    <p:extLst>
      <p:ext uri="{BB962C8B-B14F-4D97-AF65-F5344CB8AC3E}">
        <p14:creationId xmlns:p14="http://schemas.microsoft.com/office/powerpoint/2010/main" val="28423666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descr="http://delivery.gettyimages.com/xc/200391738-001.jpg?v=1&amp;c=NewsMaker&amp;k=2&amp;d=FBFEFBA2B39FC8A7D34ACABEF088698E1F6F6178A68B340C"/>
          <p:cNvPicPr>
            <a:picLocks noChangeAspect="1" noChangeArrowheads="1"/>
          </p:cNvPicPr>
          <p:nvPr/>
        </p:nvPicPr>
        <p:blipFill>
          <a:blip r:embed="rId2">
            <a:extLst>
              <a:ext uri="{28A0092B-C50C-407E-A947-70E740481C1C}">
                <a14:useLocalDpi xmlns:a14="http://schemas.microsoft.com/office/drawing/2010/main" val="0"/>
              </a:ext>
            </a:extLst>
          </a:blip>
          <a:srcRect t="11128"/>
          <a:stretch>
            <a:fillRect/>
          </a:stretch>
        </p:blipFill>
        <p:spPr bwMode="auto">
          <a:xfrm>
            <a:off x="250825" y="836613"/>
            <a:ext cx="25050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http://delivery.gettyimages.com/xc/sb10064424b-001.jpg?v=1&amp;c=NewsMaker&amp;k=2&amp;d=8D9CD552C8A73296F592D9E96CC07E2372125AB1DF1FBB17"/>
          <p:cNvPicPr>
            <a:picLocks noChangeAspect="1" noChangeArrowheads="1"/>
          </p:cNvPicPr>
          <p:nvPr/>
        </p:nvPicPr>
        <p:blipFill>
          <a:blip r:embed="rId3">
            <a:extLst>
              <a:ext uri="{28A0092B-C50C-407E-A947-70E740481C1C}">
                <a14:useLocalDpi xmlns:a14="http://schemas.microsoft.com/office/drawing/2010/main" val="0"/>
              </a:ext>
            </a:extLst>
          </a:blip>
          <a:srcRect t="11858" b="2173"/>
          <a:stretch>
            <a:fillRect/>
          </a:stretch>
        </p:blipFill>
        <p:spPr bwMode="auto">
          <a:xfrm>
            <a:off x="395288" y="2492375"/>
            <a:ext cx="2382837"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1"/>
          <p:cNvSpPr txBox="1">
            <a:spLocks noChangeArrowheads="1"/>
          </p:cNvSpPr>
          <p:nvPr/>
        </p:nvSpPr>
        <p:spPr bwMode="auto">
          <a:xfrm>
            <a:off x="2916238" y="765175"/>
            <a:ext cx="6119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rPr>
              <a:t>Activity</a:t>
            </a:r>
          </a:p>
        </p:txBody>
      </p:sp>
      <p:sp>
        <p:nvSpPr>
          <p:cNvPr id="41990" name="TextBox 3"/>
          <p:cNvSpPr txBox="1">
            <a:spLocks noChangeArrowheads="1"/>
          </p:cNvSpPr>
          <p:nvPr/>
        </p:nvSpPr>
        <p:spPr bwMode="auto">
          <a:xfrm>
            <a:off x="2916238" y="1411288"/>
            <a:ext cx="591185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GB" altLang="en-US" sz="1600">
                <a:latin typeface="Arial" panose="020B0604020202020204" pitchFamily="34" charset="0"/>
              </a:rPr>
              <a:t>Sunview Holidays Plc owns a block of apartments in Devon which it hires out to holiday makers. </a:t>
            </a:r>
          </a:p>
          <a:p>
            <a:pPr eaLnBrk="1" hangingPunct="1">
              <a:spcBef>
                <a:spcPct val="0"/>
              </a:spcBef>
              <a:buFont typeface="Arial" panose="020B0604020202020204" pitchFamily="34" charset="0"/>
              <a:buNone/>
            </a:pPr>
            <a:endParaRPr lang="en-GB" altLang="en-US" sz="1600">
              <a:latin typeface="Arial" panose="020B0604020202020204" pitchFamily="34" charset="0"/>
            </a:endParaRPr>
          </a:p>
          <a:p>
            <a:pPr eaLnBrk="1" hangingPunct="1">
              <a:spcBef>
                <a:spcPct val="0"/>
              </a:spcBef>
              <a:buFont typeface="Arial" panose="020B0604020202020204" pitchFamily="34" charset="0"/>
              <a:buNone/>
            </a:pPr>
            <a:r>
              <a:rPr lang="en-GB" altLang="en-US" sz="1600">
                <a:latin typeface="Arial" panose="020B0604020202020204" pitchFamily="34" charset="0"/>
              </a:rPr>
              <a:t>The business started 3 years ago when shareholders invested £1m into the company receiving 1 million ordinary shares. </a:t>
            </a:r>
          </a:p>
          <a:p>
            <a:pPr eaLnBrk="1" hangingPunct="1">
              <a:spcBef>
                <a:spcPct val="0"/>
              </a:spcBef>
              <a:buFont typeface="Arial" panose="020B0604020202020204" pitchFamily="34" charset="0"/>
              <a:buNone/>
            </a:pPr>
            <a:endParaRPr lang="en-GB" altLang="en-US" sz="1600">
              <a:latin typeface="Arial" panose="020B0604020202020204" pitchFamily="34" charset="0"/>
            </a:endParaRPr>
          </a:p>
          <a:p>
            <a:pPr eaLnBrk="1" hangingPunct="1">
              <a:spcBef>
                <a:spcPct val="0"/>
              </a:spcBef>
              <a:buFont typeface="Arial" panose="020B0604020202020204" pitchFamily="34" charset="0"/>
              <a:buNone/>
            </a:pPr>
            <a:r>
              <a:rPr lang="en-GB" altLang="en-US" sz="1600">
                <a:latin typeface="Arial" panose="020B0604020202020204" pitchFamily="34" charset="0"/>
              </a:rPr>
              <a:t>Profits are expected to be £140,000 per annum and all profits are distributed to shareholders as Dividends.</a:t>
            </a:r>
          </a:p>
          <a:p>
            <a:pPr eaLnBrk="1" hangingPunct="1">
              <a:spcBef>
                <a:spcPct val="0"/>
              </a:spcBef>
              <a:buFont typeface="Arial" panose="020B0604020202020204" pitchFamily="34" charset="0"/>
              <a:buNone/>
            </a:pPr>
            <a:endParaRPr lang="en-GB" altLang="en-US" sz="1200" i="1">
              <a:latin typeface="Arial" panose="020B0604020202020204" pitchFamily="34" charset="0"/>
            </a:endParaRPr>
          </a:p>
        </p:txBody>
      </p:sp>
    </p:spTree>
    <p:extLst>
      <p:ext uri="{BB962C8B-B14F-4D97-AF65-F5344CB8AC3E}">
        <p14:creationId xmlns:p14="http://schemas.microsoft.com/office/powerpoint/2010/main" val="1847337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22238" y="1196975"/>
            <a:ext cx="4737100"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altLang="en-US" sz="1400" dirty="0" smtClean="0">
                <a:latin typeface="Arial" panose="020B0604020202020204" pitchFamily="34" charset="0"/>
                <a:cs typeface="Arial" panose="020B0604020202020204" pitchFamily="34" charset="0"/>
              </a:rPr>
              <a:t>Discussions of Capital Structure are effectively about the mixture of sources of capital used by the business and the various costs, risks and rewards of those types of finance. Each has its different costs, generally;</a:t>
            </a:r>
          </a:p>
          <a:p>
            <a:pPr eaLnBrk="1" hangingPunct="1">
              <a:spcBef>
                <a:spcPct val="0"/>
              </a:spcBef>
              <a:buFontTx/>
              <a:buNone/>
              <a:defRPr/>
            </a:pPr>
            <a:endParaRPr lang="en-GB" altLang="en-US" sz="1400" dirty="0" smtClean="0">
              <a:latin typeface="Arial" panose="020B0604020202020204" pitchFamily="34" charset="0"/>
              <a:cs typeface="Arial" panose="020B0604020202020204" pitchFamily="34" charset="0"/>
            </a:endParaRPr>
          </a:p>
          <a:p>
            <a:pPr marL="285750" indent="-285750" eaLnBrk="1" hangingPunct="1">
              <a:spcBef>
                <a:spcPct val="0"/>
              </a:spcBef>
              <a:defRPr/>
            </a:pPr>
            <a:r>
              <a:rPr lang="en-GB" altLang="en-US" sz="1400" dirty="0" smtClean="0">
                <a:latin typeface="Arial" panose="020B0604020202020204" pitchFamily="34" charset="0"/>
                <a:cs typeface="Arial" panose="020B0604020202020204" pitchFamily="34" charset="0"/>
              </a:rPr>
              <a:t>Equity = Higher Risk, thus high returns are demanded</a:t>
            </a:r>
          </a:p>
          <a:p>
            <a:pPr marL="285750" indent="-285750" eaLnBrk="1" hangingPunct="1">
              <a:spcBef>
                <a:spcPct val="0"/>
              </a:spcBef>
              <a:defRPr/>
            </a:pPr>
            <a:r>
              <a:rPr lang="en-GB" altLang="en-US" sz="1400" dirty="0" smtClean="0">
                <a:latin typeface="Arial" panose="020B0604020202020204" pitchFamily="34" charset="0"/>
                <a:cs typeface="Arial" panose="020B0604020202020204" pitchFamily="34" charset="0"/>
              </a:rPr>
              <a:t>Debt = Lower risk, thus lower cost and cheaper to acquire</a:t>
            </a:r>
          </a:p>
          <a:p>
            <a:pPr eaLnBrk="1" hangingPunct="1">
              <a:spcBef>
                <a:spcPct val="0"/>
              </a:spcBef>
              <a:defRPr/>
            </a:pPr>
            <a:endParaRPr lang="en-GB" altLang="en-US" sz="1400" dirty="0" smtClean="0">
              <a:latin typeface="Arial" panose="020B0604020202020204" pitchFamily="34" charset="0"/>
              <a:cs typeface="Arial" panose="020B0604020202020204" pitchFamily="34" charset="0"/>
            </a:endParaRPr>
          </a:p>
          <a:p>
            <a:pPr eaLnBrk="1" hangingPunct="1">
              <a:spcBef>
                <a:spcPct val="0"/>
              </a:spcBef>
              <a:buFontTx/>
              <a:buNone/>
              <a:defRPr/>
            </a:pPr>
            <a:r>
              <a:rPr lang="en-GB" altLang="en-US" sz="1400" dirty="0" smtClean="0">
                <a:latin typeface="Arial" panose="020B0604020202020204" pitchFamily="34" charset="0"/>
                <a:cs typeface="Arial" panose="020B0604020202020204" pitchFamily="34" charset="0"/>
              </a:rPr>
              <a:t>Ultimately then Capital Structure is about managing or optimising the overall Cost of Capital, the </a:t>
            </a:r>
            <a:r>
              <a:rPr lang="en-GB" altLang="en-US" sz="1400" b="1" dirty="0" smtClean="0">
                <a:latin typeface="Arial" panose="020B0604020202020204" pitchFamily="34" charset="0"/>
                <a:cs typeface="Arial" panose="020B0604020202020204" pitchFamily="34" charset="0"/>
              </a:rPr>
              <a:t>Weighted Average Cost of Capital</a:t>
            </a:r>
            <a:r>
              <a:rPr lang="en-GB" altLang="en-US" sz="1400" dirty="0" smtClean="0">
                <a:latin typeface="Arial" panose="020B0604020202020204" pitchFamily="34" charset="0"/>
                <a:cs typeface="Arial" panose="020B0604020202020204" pitchFamily="34" charset="0"/>
              </a:rPr>
              <a:t>, or </a:t>
            </a:r>
            <a:r>
              <a:rPr lang="en-GB" altLang="en-US" sz="1400" b="1" dirty="0" smtClean="0">
                <a:latin typeface="Arial" panose="020B0604020202020204" pitchFamily="34" charset="0"/>
                <a:cs typeface="Arial" panose="020B0604020202020204" pitchFamily="34" charset="0"/>
              </a:rPr>
              <a:t>WACC</a:t>
            </a:r>
            <a:r>
              <a:rPr lang="en-GB" altLang="en-US" sz="1400" dirty="0" smtClean="0">
                <a:latin typeface="Arial" panose="020B0604020202020204" pitchFamily="34" charset="0"/>
                <a:cs typeface="Arial" panose="020B0604020202020204" pitchFamily="34" charset="0"/>
              </a:rPr>
              <a:t> that a company has to be the most beneficial it can be for the company.</a:t>
            </a:r>
          </a:p>
          <a:p>
            <a:pPr eaLnBrk="1" hangingPunct="1">
              <a:spcBef>
                <a:spcPct val="0"/>
              </a:spcBef>
              <a:buFontTx/>
              <a:buNone/>
              <a:defRPr/>
            </a:pPr>
            <a:endParaRPr lang="en-GB" altLang="en-US" sz="1400" dirty="0" smtClean="0">
              <a:latin typeface="Arial" panose="020B0604020202020204" pitchFamily="34" charset="0"/>
              <a:cs typeface="Arial" panose="020B0604020202020204" pitchFamily="34" charset="0"/>
            </a:endParaRPr>
          </a:p>
          <a:p>
            <a:pPr eaLnBrk="1" hangingPunct="1">
              <a:spcBef>
                <a:spcPct val="0"/>
              </a:spcBef>
              <a:buFontTx/>
              <a:buNone/>
              <a:defRPr/>
            </a:pPr>
            <a:r>
              <a:rPr lang="en-GB" altLang="en-US" sz="1400" dirty="0" smtClean="0">
                <a:latin typeface="Arial" panose="020B0604020202020204" pitchFamily="34" charset="0"/>
                <a:cs typeface="Arial" panose="020B0604020202020204" pitchFamily="34" charset="0"/>
              </a:rPr>
              <a:t>Since WACC is often also the starting point for determining a </a:t>
            </a:r>
            <a:r>
              <a:rPr lang="en-GB" altLang="en-US" sz="1400" b="1" dirty="0" smtClean="0">
                <a:latin typeface="Arial" panose="020B0604020202020204" pitchFamily="34" charset="0"/>
                <a:cs typeface="Arial" panose="020B0604020202020204" pitchFamily="34" charset="0"/>
              </a:rPr>
              <a:t>hurdle rate </a:t>
            </a:r>
            <a:r>
              <a:rPr lang="en-GB" altLang="en-US" sz="1400" dirty="0" smtClean="0">
                <a:latin typeface="Arial" panose="020B0604020202020204" pitchFamily="34" charset="0"/>
                <a:cs typeface="Arial" panose="020B0604020202020204" pitchFamily="34" charset="0"/>
              </a:rPr>
              <a:t>for Investment Appraisal this is an important figure affecting not only current operations, but all future investments. </a:t>
            </a:r>
          </a:p>
          <a:p>
            <a:pPr eaLnBrk="1" hangingPunct="1">
              <a:spcBef>
                <a:spcPct val="0"/>
              </a:spcBef>
              <a:buFontTx/>
              <a:buNone/>
              <a:defRPr/>
            </a:pPr>
            <a:endParaRPr lang="en-GB" altLang="en-US" sz="1400" dirty="0">
              <a:latin typeface="Arial" panose="020B0604020202020204" pitchFamily="34" charset="0"/>
              <a:cs typeface="Arial" panose="020B0604020202020204" pitchFamily="34" charset="0"/>
            </a:endParaRPr>
          </a:p>
          <a:p>
            <a:pPr eaLnBrk="1" hangingPunct="1">
              <a:spcBef>
                <a:spcPct val="0"/>
              </a:spcBef>
              <a:buFontTx/>
              <a:buNone/>
              <a:defRPr/>
            </a:pPr>
            <a:r>
              <a:rPr lang="en-GB" altLang="en-US" sz="1400" dirty="0" smtClean="0">
                <a:latin typeface="Arial" panose="020B0604020202020204" pitchFamily="34" charset="0"/>
                <a:cs typeface="Arial" panose="020B0604020202020204" pitchFamily="34" charset="0"/>
              </a:rPr>
              <a:t>Remember if the return on investment is lower than the WACC, the company is not creating value </a:t>
            </a:r>
            <a:r>
              <a:rPr lang="en-GB" altLang="en-US" sz="1400" b="1" dirty="0" smtClean="0">
                <a:latin typeface="Arial" panose="020B0604020202020204" pitchFamily="34" charset="0"/>
                <a:cs typeface="Arial" panose="020B0604020202020204" pitchFamily="34" charset="0"/>
              </a:rPr>
              <a:t>(see sidebar)</a:t>
            </a:r>
          </a:p>
        </p:txBody>
      </p:sp>
      <p:sp>
        <p:nvSpPr>
          <p:cNvPr id="9219" name="Rectangle 1"/>
          <p:cNvSpPr>
            <a:spLocks noChangeArrowheads="1"/>
          </p:cNvSpPr>
          <p:nvPr/>
        </p:nvSpPr>
        <p:spPr bwMode="auto">
          <a:xfrm>
            <a:off x="122238" y="806450"/>
            <a:ext cx="2001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Introduction</a:t>
            </a:r>
          </a:p>
        </p:txBody>
      </p:sp>
      <p:sp>
        <p:nvSpPr>
          <p:cNvPr id="5" name="TextBox 1"/>
          <p:cNvSpPr txBox="1">
            <a:spLocks noChangeArrowheads="1"/>
          </p:cNvSpPr>
          <p:nvPr/>
        </p:nvSpPr>
        <p:spPr bwMode="auto">
          <a:xfrm>
            <a:off x="5148263" y="1196975"/>
            <a:ext cx="3889375" cy="4770438"/>
          </a:xfrm>
          <a:prstGeom prst="rect">
            <a:avLst/>
          </a:prstGeom>
          <a:solidFill>
            <a:schemeClr val="accent2">
              <a:lumMod val="40000"/>
              <a:lumOff val="60000"/>
              <a:alpha val="50000"/>
            </a:schemeClr>
          </a:solid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Font typeface="Arial" panose="020B0604020202020204" pitchFamily="34" charset="0"/>
              <a:buNone/>
              <a:defRPr/>
            </a:pPr>
            <a:r>
              <a:rPr lang="en-GB" altLang="en-US" sz="1000" b="1" dirty="0">
                <a:latin typeface="Arial" panose="020B0604020202020204" pitchFamily="34" charset="0"/>
                <a:cs typeface="Arial" panose="020B0604020202020204" pitchFamily="34" charset="0"/>
              </a:rPr>
              <a:t>FT.com</a:t>
            </a:r>
            <a:r>
              <a:rPr lang="en-GB" altLang="en-US" sz="1000" b="1" dirty="0" smtClean="0">
                <a:latin typeface="Arial" panose="020B0604020202020204" pitchFamily="34" charset="0"/>
                <a:cs typeface="Arial" panose="020B0604020202020204" pitchFamily="34" charset="0"/>
              </a:rPr>
              <a:t>: Saint-Gobain </a:t>
            </a:r>
            <a:r>
              <a:rPr lang="en-GB" altLang="en-US" sz="1000" b="1" dirty="0">
                <a:latin typeface="Arial" panose="020B0604020202020204" pitchFamily="34" charset="0"/>
                <a:cs typeface="Arial" panose="020B0604020202020204" pitchFamily="34" charset="0"/>
              </a:rPr>
              <a:t>boss defiant after failed </a:t>
            </a:r>
            <a:r>
              <a:rPr lang="en-GB" altLang="en-US" sz="1000" b="1" dirty="0" smtClean="0">
                <a:latin typeface="Arial" panose="020B0604020202020204" pitchFamily="34" charset="0"/>
                <a:cs typeface="Arial" panose="020B0604020202020204" pitchFamily="34" charset="0"/>
              </a:rPr>
              <a:t>takeover</a:t>
            </a:r>
          </a:p>
          <a:p>
            <a:pPr marL="0" indent="0" eaLnBrk="1" hangingPunct="1">
              <a:spcBef>
                <a:spcPct val="0"/>
              </a:spcBef>
              <a:buFont typeface="Arial" panose="020B0604020202020204" pitchFamily="34" charset="0"/>
              <a:buNone/>
              <a:defRPr/>
            </a:pPr>
            <a:endParaRPr lang="en-GB" altLang="en-US" sz="1000" b="1"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altLang="en-US" sz="1000" dirty="0" smtClean="0">
                <a:latin typeface="Arial" panose="020B0604020202020204" pitchFamily="34" charset="0"/>
                <a:cs typeface="Arial" panose="020B0604020202020204" pitchFamily="34" charset="0"/>
              </a:rPr>
              <a:t>One of France’s largest industrial companies</a:t>
            </a:r>
            <a:r>
              <a:rPr lang="en-GB" altLang="en-US" sz="1000" dirty="0">
                <a:latin typeface="Arial" panose="020B0604020202020204" pitchFamily="34" charset="0"/>
                <a:cs typeface="Arial" panose="020B0604020202020204" pitchFamily="34" charset="0"/>
              </a:rPr>
              <a:t>, Saint-Gobain employs 180,000 people worldwide and in 2017 pulled in €40bn in </a:t>
            </a:r>
            <a:r>
              <a:rPr lang="en-GB" altLang="en-US" sz="1000" dirty="0" smtClean="0">
                <a:latin typeface="Arial" panose="020B0604020202020204" pitchFamily="34" charset="0"/>
                <a:cs typeface="Arial" panose="020B0604020202020204" pitchFamily="34" charset="0"/>
              </a:rPr>
              <a:t>sales</a:t>
            </a:r>
            <a:r>
              <a:rPr lang="en-GB" altLang="en-US" sz="1000" dirty="0">
                <a:latin typeface="Arial" panose="020B0604020202020204" pitchFamily="34" charset="0"/>
                <a:cs typeface="Arial" panose="020B0604020202020204" pitchFamily="34" charset="0"/>
              </a:rPr>
              <a:t>… </a:t>
            </a:r>
            <a:r>
              <a:rPr lang="en-GB" altLang="en-US" sz="1000" dirty="0" smtClean="0">
                <a:latin typeface="Arial" panose="020B0604020202020204" pitchFamily="34" charset="0"/>
                <a:cs typeface="Arial" panose="020B0604020202020204" pitchFamily="34" charset="0"/>
              </a:rPr>
              <a:t>critics </a:t>
            </a:r>
            <a:r>
              <a:rPr lang="en-GB" altLang="en-US" sz="1000" dirty="0">
                <a:latin typeface="Arial" panose="020B0604020202020204" pitchFamily="34" charset="0"/>
                <a:cs typeface="Arial" panose="020B0604020202020204" pitchFamily="34" charset="0"/>
              </a:rPr>
              <a:t>say has suffered years of underperformance, poor investment decisions and top-heavy bureaucracy. </a:t>
            </a:r>
          </a:p>
          <a:p>
            <a:pPr marL="0" indent="0" eaLnBrk="1" hangingPunct="1">
              <a:spcBef>
                <a:spcPct val="0"/>
              </a:spcBef>
              <a:buFont typeface="Arial" panose="020B0604020202020204" pitchFamily="34" charset="0"/>
              <a:buNone/>
              <a:defRPr/>
            </a:pPr>
            <a:endParaRPr lang="en-GB" altLang="en-US" sz="1000" b="1" dirty="0" smtClean="0">
              <a:latin typeface="Arial" panose="020B0604020202020204" pitchFamily="34" charset="0"/>
              <a:cs typeface="Arial" panose="020B0604020202020204" pitchFamily="34" charset="0"/>
            </a:endParaRPr>
          </a:p>
          <a:p>
            <a:pPr marL="0" indent="0" algn="just" eaLnBrk="1" hangingPunct="1">
              <a:spcBef>
                <a:spcPct val="0"/>
              </a:spcBef>
              <a:buFont typeface="Arial" panose="020B0604020202020204" pitchFamily="34" charset="0"/>
              <a:buNone/>
              <a:defRPr/>
            </a:pPr>
            <a:r>
              <a:rPr lang="en-GB" altLang="en-US" sz="1000" dirty="0">
                <a:latin typeface="Arial" panose="020B0604020202020204" pitchFamily="34" charset="0"/>
                <a:cs typeface="Arial" panose="020B0604020202020204" pitchFamily="34" charset="0"/>
              </a:rPr>
              <a:t>Felix </a:t>
            </a:r>
            <a:r>
              <a:rPr lang="en-GB" altLang="en-US" sz="1000" dirty="0" err="1">
                <a:latin typeface="Arial" panose="020B0604020202020204" pitchFamily="34" charset="0"/>
                <a:cs typeface="Arial" panose="020B0604020202020204" pitchFamily="34" charset="0"/>
              </a:rPr>
              <a:t>Brunotte</a:t>
            </a:r>
            <a:r>
              <a:rPr lang="en-GB" altLang="en-US" sz="1000" dirty="0">
                <a:latin typeface="Arial" panose="020B0604020202020204" pitchFamily="34" charset="0"/>
                <a:cs typeface="Arial" panose="020B0604020202020204" pitchFamily="34" charset="0"/>
              </a:rPr>
              <a:t>, an analyst at independent research house </a:t>
            </a:r>
            <a:r>
              <a:rPr lang="en-GB" altLang="en-US" sz="1000" dirty="0" err="1" smtClean="0">
                <a:latin typeface="Arial" panose="020B0604020202020204" pitchFamily="34" charset="0"/>
                <a:cs typeface="Arial" panose="020B0604020202020204" pitchFamily="34" charset="0"/>
              </a:rPr>
              <a:t>AlphaValue</a:t>
            </a:r>
            <a:r>
              <a:rPr lang="en-GB" altLang="en-US" sz="1000" dirty="0" smtClean="0">
                <a:latin typeface="Arial" panose="020B0604020202020204" pitchFamily="34" charset="0"/>
                <a:cs typeface="Arial" panose="020B0604020202020204" pitchFamily="34" charset="0"/>
              </a:rPr>
              <a:t> argued.... Saint-Gobain’s </a:t>
            </a:r>
            <a:r>
              <a:rPr lang="en-GB" altLang="en-US" sz="1000" dirty="0">
                <a:latin typeface="Arial" panose="020B0604020202020204" pitchFamily="34" charset="0"/>
                <a:cs typeface="Arial" panose="020B0604020202020204" pitchFamily="34" charset="0"/>
              </a:rPr>
              <a:t>return on capital employed — a measure of the efficiency of its investment — was </a:t>
            </a:r>
            <a:r>
              <a:rPr lang="en-GB" altLang="en-US" sz="1000" b="1" dirty="0">
                <a:latin typeface="Arial" panose="020B0604020202020204" pitchFamily="34" charset="0"/>
                <a:cs typeface="Arial" panose="020B0604020202020204" pitchFamily="34" charset="0"/>
              </a:rPr>
              <a:t>below its cost of capital</a:t>
            </a:r>
            <a:r>
              <a:rPr lang="en-GB" altLang="en-US" sz="1000" dirty="0">
                <a:latin typeface="Arial" panose="020B0604020202020204" pitchFamily="34" charset="0"/>
                <a:cs typeface="Arial" panose="020B0604020202020204" pitchFamily="34" charset="0"/>
              </a:rPr>
              <a:t>, measured by its weighted average cost of capital, WACC. </a:t>
            </a:r>
            <a:r>
              <a:rPr lang="en-GB" altLang="en-US" sz="1000" b="1" dirty="0">
                <a:latin typeface="Arial" panose="020B0604020202020204" pitchFamily="34" charset="0"/>
                <a:cs typeface="Arial" panose="020B0604020202020204" pitchFamily="34" charset="0"/>
              </a:rPr>
              <a:t>This would be an indication that the company was not employing its capital effectively or creating value for shareholders</a:t>
            </a:r>
            <a:r>
              <a:rPr lang="en-GB" altLang="en-US" sz="1000" b="1" dirty="0" smtClean="0">
                <a:latin typeface="Arial" panose="020B0604020202020204" pitchFamily="34" charset="0"/>
                <a:cs typeface="Arial" panose="020B0604020202020204" pitchFamily="34" charset="0"/>
              </a:rPr>
              <a:t>.</a:t>
            </a:r>
          </a:p>
          <a:p>
            <a:pPr marL="0" indent="0" algn="just" eaLnBrk="1" hangingPunct="1">
              <a:spcBef>
                <a:spcPct val="0"/>
              </a:spcBef>
              <a:buFont typeface="Arial" panose="020B0604020202020204" pitchFamily="34" charset="0"/>
              <a:buNone/>
              <a:defRPr/>
            </a:pPr>
            <a:endParaRPr lang="en-GB" altLang="en-US" sz="1000" dirty="0">
              <a:latin typeface="Arial" panose="020B0604020202020204" pitchFamily="34" charset="0"/>
              <a:cs typeface="Arial" panose="020B0604020202020204" pitchFamily="34" charset="0"/>
            </a:endParaRPr>
          </a:p>
          <a:p>
            <a:pPr marL="0" indent="0" algn="just" eaLnBrk="1" hangingPunct="1">
              <a:spcBef>
                <a:spcPct val="0"/>
              </a:spcBef>
              <a:buFont typeface="Arial" panose="020B0604020202020204" pitchFamily="34" charset="0"/>
              <a:buNone/>
              <a:defRPr/>
            </a:pPr>
            <a:r>
              <a:rPr lang="en-GB" altLang="en-US" sz="1000" dirty="0" smtClean="0">
                <a:latin typeface="Arial" panose="020B0604020202020204" pitchFamily="34" charset="0"/>
                <a:cs typeface="Arial" panose="020B0604020202020204" pitchFamily="34" charset="0"/>
              </a:rPr>
              <a:t>The </a:t>
            </a:r>
            <a:r>
              <a:rPr lang="en-GB" altLang="en-US" sz="1000" dirty="0">
                <a:latin typeface="Arial" panose="020B0604020202020204" pitchFamily="34" charset="0"/>
                <a:cs typeface="Arial" panose="020B0604020202020204" pitchFamily="34" charset="0"/>
              </a:rPr>
              <a:t>chief executive of one of France’s oldest industrial companies is in no mood for criticism</a:t>
            </a:r>
            <a:r>
              <a:rPr lang="en-GB" altLang="en-US" sz="1000" dirty="0" smtClean="0">
                <a:latin typeface="Arial" panose="020B0604020202020204" pitchFamily="34" charset="0"/>
                <a:cs typeface="Arial" panose="020B0604020202020204" pitchFamily="34" charset="0"/>
              </a:rPr>
              <a:t>. “</a:t>
            </a:r>
            <a:r>
              <a:rPr lang="en-GB" altLang="en-US" sz="1000" dirty="0">
                <a:latin typeface="Arial" panose="020B0604020202020204" pitchFamily="34" charset="0"/>
                <a:cs typeface="Arial" panose="020B0604020202020204" pitchFamily="34" charset="0"/>
              </a:rPr>
              <a:t>Honestly, this is bullshit,” Pierre-André de </a:t>
            </a:r>
            <a:r>
              <a:rPr lang="en-GB" altLang="en-US" sz="1000" dirty="0" err="1">
                <a:latin typeface="Arial" panose="020B0604020202020204" pitchFamily="34" charset="0"/>
                <a:cs typeface="Arial" panose="020B0604020202020204" pitchFamily="34" charset="0"/>
              </a:rPr>
              <a:t>Chalendar</a:t>
            </a:r>
            <a:r>
              <a:rPr lang="en-GB" altLang="en-US" sz="1000" dirty="0">
                <a:latin typeface="Arial" panose="020B0604020202020204" pitchFamily="34" charset="0"/>
                <a:cs typeface="Arial" panose="020B0604020202020204" pitchFamily="34" charset="0"/>
              </a:rPr>
              <a:t>, the boss of Saint-Gobain, told the Financial Times in response to accusations the company was too complex. While “it would be foolish for me to say we are perfect”, those who criticise are </a:t>
            </a:r>
            <a:r>
              <a:rPr lang="en-GB" altLang="en-US" sz="1000" b="1" dirty="0">
                <a:latin typeface="Arial" panose="020B0604020202020204" pitchFamily="34" charset="0"/>
                <a:cs typeface="Arial" panose="020B0604020202020204" pitchFamily="34" charset="0"/>
              </a:rPr>
              <a:t>“sometimes people who have uneducated views</a:t>
            </a:r>
            <a:r>
              <a:rPr lang="en-GB" altLang="en-US" sz="1000" b="1" dirty="0" smtClean="0">
                <a:latin typeface="Arial" panose="020B0604020202020204" pitchFamily="34" charset="0"/>
                <a:cs typeface="Arial" panose="020B0604020202020204" pitchFamily="34" charset="0"/>
              </a:rPr>
              <a:t>”.</a:t>
            </a:r>
          </a:p>
          <a:p>
            <a:pPr marL="0" indent="0" algn="just" eaLnBrk="1" hangingPunct="1">
              <a:spcBef>
                <a:spcPct val="0"/>
              </a:spcBef>
              <a:buFont typeface="Arial" panose="020B0604020202020204" pitchFamily="34" charset="0"/>
              <a:buNone/>
              <a:defRPr/>
            </a:pPr>
            <a:endParaRPr lang="en-GB" altLang="en-US" sz="1000" b="1" dirty="0">
              <a:latin typeface="Arial" panose="020B0604020202020204" pitchFamily="34" charset="0"/>
              <a:cs typeface="Arial" panose="020B0604020202020204" pitchFamily="34" charset="0"/>
            </a:endParaRPr>
          </a:p>
          <a:p>
            <a:pPr marL="0" indent="0" algn="just" eaLnBrk="1" hangingPunct="1">
              <a:spcBef>
                <a:spcPct val="0"/>
              </a:spcBef>
              <a:buFont typeface="Arial" panose="020B0604020202020204" pitchFamily="34" charset="0"/>
              <a:buNone/>
              <a:defRPr/>
            </a:pPr>
            <a:r>
              <a:rPr lang="en-GB" altLang="en-US" sz="1000" dirty="0" smtClean="0">
                <a:latin typeface="Arial" panose="020B0604020202020204" pitchFamily="34" charset="0"/>
                <a:cs typeface="Arial" panose="020B0604020202020204" pitchFamily="34" charset="0"/>
              </a:rPr>
              <a:t>Saint-Gobain’s </a:t>
            </a:r>
            <a:r>
              <a:rPr lang="en-GB" altLang="en-US" sz="1000" dirty="0">
                <a:latin typeface="Arial" panose="020B0604020202020204" pitchFamily="34" charset="0"/>
                <a:cs typeface="Arial" panose="020B0604020202020204" pitchFamily="34" charset="0"/>
              </a:rPr>
              <a:t>chief financial officer, Guillaume </a:t>
            </a:r>
            <a:r>
              <a:rPr lang="en-GB" altLang="en-US" sz="1000" dirty="0" err="1">
                <a:latin typeface="Arial" panose="020B0604020202020204" pitchFamily="34" charset="0"/>
                <a:cs typeface="Arial" panose="020B0604020202020204" pitchFamily="34" charset="0"/>
              </a:rPr>
              <a:t>Texier</a:t>
            </a:r>
            <a:r>
              <a:rPr lang="en-GB" altLang="en-US" sz="1000" dirty="0">
                <a:latin typeface="Arial" panose="020B0604020202020204" pitchFamily="34" charset="0"/>
                <a:cs typeface="Arial" panose="020B0604020202020204" pitchFamily="34" charset="0"/>
              </a:rPr>
              <a:t>, added that the company’s return on capital employed was 11.2 per cent in 2017, below its recent peak of 12.1 per cent in 2008, but beating its weighted average cost of capital of </a:t>
            </a:r>
            <a:r>
              <a:rPr lang="en-GB" altLang="en-US" sz="1000" b="1" dirty="0">
                <a:latin typeface="Arial" panose="020B0604020202020204" pitchFamily="34" charset="0"/>
                <a:cs typeface="Arial" panose="020B0604020202020204" pitchFamily="34" charset="0"/>
              </a:rPr>
              <a:t>“approximately” </a:t>
            </a:r>
            <a:r>
              <a:rPr lang="en-GB" altLang="en-US" sz="1000" dirty="0">
                <a:latin typeface="Arial" panose="020B0604020202020204" pitchFamily="34" charset="0"/>
                <a:cs typeface="Arial" panose="020B0604020202020204" pitchFamily="34" charset="0"/>
              </a:rPr>
              <a:t>9.7 per cent.</a:t>
            </a:r>
          </a:p>
          <a:p>
            <a:pPr marL="0" indent="0" eaLnBrk="1" hangingPunct="1">
              <a:spcBef>
                <a:spcPct val="0"/>
              </a:spcBef>
              <a:buFont typeface="Arial" panose="020B0604020202020204" pitchFamily="34" charset="0"/>
              <a:buNone/>
              <a:defRPr/>
            </a:pPr>
            <a:r>
              <a:rPr lang="en-GB" altLang="en-US" sz="800" dirty="0" smtClean="0">
                <a:latin typeface="Arial" panose="020B0604020202020204" pitchFamily="34" charset="0"/>
                <a:cs typeface="Arial" panose="020B0604020202020204" pitchFamily="34" charset="0"/>
              </a:rPr>
              <a:t> </a:t>
            </a:r>
          </a:p>
          <a:p>
            <a:pPr marL="0" indent="0" eaLnBrk="1" hangingPunct="1">
              <a:spcBef>
                <a:spcPct val="0"/>
              </a:spcBef>
              <a:buFont typeface="Arial" panose="020B0604020202020204" pitchFamily="34" charset="0"/>
              <a:buNone/>
              <a:defRPr/>
            </a:pPr>
            <a:r>
              <a:rPr lang="en-GB" altLang="en-US" sz="1000" b="1" dirty="0">
                <a:latin typeface="Arial" panose="020B0604020202020204" pitchFamily="34" charset="0"/>
                <a:cs typeface="Arial" panose="020B0604020202020204" pitchFamily="34" charset="0"/>
              </a:rPr>
              <a:t>Further Reading</a:t>
            </a:r>
            <a:r>
              <a:rPr lang="en-GB" altLang="en-US" sz="1000" b="1" dirty="0" smtClean="0">
                <a:latin typeface="Arial" panose="020B0604020202020204" pitchFamily="34" charset="0"/>
                <a:cs typeface="Arial" panose="020B0604020202020204" pitchFamily="34" charset="0"/>
              </a:rPr>
              <a:t>:</a:t>
            </a:r>
          </a:p>
          <a:p>
            <a:pPr marL="0" indent="0" eaLnBrk="1" hangingPunct="1">
              <a:spcBef>
                <a:spcPct val="0"/>
              </a:spcBef>
              <a:buFont typeface="Arial" panose="020B0604020202020204" pitchFamily="34" charset="0"/>
              <a:buNone/>
              <a:defRPr/>
            </a:pPr>
            <a:r>
              <a:rPr lang="en-GB" altLang="en-US" sz="800" dirty="0" err="1" smtClean="0">
                <a:latin typeface="Arial" panose="020B0604020202020204" pitchFamily="34" charset="0"/>
                <a:cs typeface="Arial" panose="020B0604020202020204" pitchFamily="34" charset="0"/>
              </a:rPr>
              <a:t>Keohane</a:t>
            </a:r>
            <a:r>
              <a:rPr lang="en-GB" altLang="en-US" sz="800" dirty="0" smtClean="0">
                <a:latin typeface="Arial" panose="020B0604020202020204" pitchFamily="34" charset="0"/>
                <a:cs typeface="Arial" panose="020B0604020202020204" pitchFamily="34" charset="0"/>
              </a:rPr>
              <a:t>, D. (2018) Saint-Gobain boss defiant after failed takeover, </a:t>
            </a:r>
            <a:r>
              <a:rPr lang="en-GB" altLang="en-US" sz="800" b="1" dirty="0" smtClean="0">
                <a:latin typeface="Arial" panose="020B0604020202020204" pitchFamily="34" charset="0"/>
                <a:cs typeface="Arial" panose="020B0604020202020204" pitchFamily="34" charset="0"/>
              </a:rPr>
              <a:t>Financial Times</a:t>
            </a:r>
            <a:r>
              <a:rPr lang="en-GB" altLang="en-US" sz="800" dirty="0" smtClean="0">
                <a:latin typeface="Arial" panose="020B0604020202020204" pitchFamily="34" charset="0"/>
                <a:cs typeface="Arial" panose="020B0604020202020204" pitchFamily="34" charset="0"/>
              </a:rPr>
              <a:t>, 26</a:t>
            </a:r>
            <a:r>
              <a:rPr lang="en-GB" altLang="en-US" sz="800" baseline="30000" dirty="0" smtClean="0">
                <a:latin typeface="Arial" panose="020B0604020202020204" pitchFamily="34" charset="0"/>
                <a:cs typeface="Arial" panose="020B0604020202020204" pitchFamily="34" charset="0"/>
              </a:rPr>
              <a:t>th</a:t>
            </a:r>
            <a:r>
              <a:rPr lang="en-GB" altLang="en-US" sz="800" dirty="0" smtClean="0">
                <a:latin typeface="Arial" panose="020B0604020202020204" pitchFamily="34" charset="0"/>
                <a:cs typeface="Arial" panose="020B0604020202020204" pitchFamily="34" charset="0"/>
              </a:rPr>
              <a:t> June 2018</a:t>
            </a:r>
          </a:p>
        </p:txBody>
      </p:sp>
    </p:spTree>
    <p:extLst>
      <p:ext uri="{BB962C8B-B14F-4D97-AF65-F5344CB8AC3E}">
        <p14:creationId xmlns:p14="http://schemas.microsoft.com/office/powerpoint/2010/main" val="961214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81000" y="911225"/>
            <a:ext cx="1584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latin typeface="Arial" panose="020B0604020202020204" pitchFamily="34" charset="0"/>
                <a:cs typeface="Arial" panose="020B0604020202020204" pitchFamily="34" charset="0"/>
              </a:rPr>
              <a:t>Solutions</a:t>
            </a:r>
          </a:p>
        </p:txBody>
      </p:sp>
      <p:sp>
        <p:nvSpPr>
          <p:cNvPr id="43011" name="Rectangle 3"/>
          <p:cNvSpPr>
            <a:spLocks noChangeArrowheads="1"/>
          </p:cNvSpPr>
          <p:nvPr/>
        </p:nvSpPr>
        <p:spPr bwMode="auto">
          <a:xfrm>
            <a:off x="2603500" y="3284538"/>
            <a:ext cx="9144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400">
              <a:latin typeface="Arial" panose="020B0604020202020204" pitchFamily="34" charset="0"/>
              <a:cs typeface="Arial" panose="020B0604020202020204" pitchFamily="34" charset="0"/>
            </a:endParaRPr>
          </a:p>
        </p:txBody>
      </p:sp>
      <p:sp>
        <p:nvSpPr>
          <p:cNvPr id="43012" name="Rectangle 4"/>
          <p:cNvSpPr>
            <a:spLocks noChangeArrowheads="1"/>
          </p:cNvSpPr>
          <p:nvPr/>
        </p:nvSpPr>
        <p:spPr bwMode="auto">
          <a:xfrm>
            <a:off x="3048000" y="2312988"/>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400">
              <a:latin typeface="Arial" panose="020B0604020202020204" pitchFamily="34" charset="0"/>
              <a:cs typeface="Arial" panose="020B0604020202020204" pitchFamily="34" charset="0"/>
            </a:endParaRPr>
          </a:p>
        </p:txBody>
      </p:sp>
      <p:pic>
        <p:nvPicPr>
          <p:cNvPr id="43013" name="Picture 5" descr="Image number: 880307-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922338"/>
            <a:ext cx="2311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7"/>
          <p:cNvSpPr txBox="1">
            <a:spLocks noChangeArrowheads="1"/>
          </p:cNvSpPr>
          <p:nvPr/>
        </p:nvSpPr>
        <p:spPr bwMode="auto">
          <a:xfrm>
            <a:off x="441325" y="37719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400">
              <a:latin typeface="Arial" panose="020B0604020202020204" pitchFamily="34" charset="0"/>
              <a:cs typeface="Arial" panose="020B0604020202020204" pitchFamily="34" charset="0"/>
            </a:endParaRPr>
          </a:p>
        </p:txBody>
      </p:sp>
      <p:sp>
        <p:nvSpPr>
          <p:cNvPr id="43015" name="Text Box 9"/>
          <p:cNvSpPr txBox="1">
            <a:spLocks noChangeArrowheads="1"/>
          </p:cNvSpPr>
          <p:nvPr/>
        </p:nvSpPr>
        <p:spPr bwMode="auto">
          <a:xfrm>
            <a:off x="441325" y="1782763"/>
            <a:ext cx="5859463"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Return per share =</a:t>
            </a:r>
          </a:p>
          <a:p>
            <a:pPr eaLnBrk="1" hangingPunct="1">
              <a:spcBef>
                <a:spcPct val="0"/>
              </a:spcBef>
              <a:buFontTx/>
              <a:buNone/>
            </a:pPr>
            <a:endParaRPr lang="en-GB" altLang="en-US" sz="1800">
              <a:latin typeface="Arial" panose="020B0604020202020204" pitchFamily="34" charset="0"/>
              <a:cs typeface="Arial" panose="020B0604020202020204" pitchFamily="34" charset="0"/>
            </a:endParaRPr>
          </a:p>
          <a:p>
            <a:pPr eaLnBrk="1" hangingPunct="1">
              <a:spcBef>
                <a:spcPct val="0"/>
              </a:spcBef>
              <a:buFontTx/>
              <a:buNone/>
            </a:pPr>
            <a:endParaRPr lang="en-GB" altLang="en-US" sz="1800">
              <a:latin typeface="Arial" panose="020B0604020202020204" pitchFamily="34" charset="0"/>
              <a:cs typeface="Arial" panose="020B0604020202020204" pitchFamily="34" charset="0"/>
            </a:endParaRPr>
          </a:p>
          <a:p>
            <a:pPr eaLnBrk="1" hangingPunct="1">
              <a:spcBef>
                <a:spcPct val="0"/>
              </a:spcBef>
              <a:buFontTx/>
              <a:buNone/>
            </a:pPr>
            <a:r>
              <a:rPr lang="en-GB" altLang="en-US" sz="1800" u="sng">
                <a:latin typeface="Arial" panose="020B0604020202020204" pitchFamily="34" charset="0"/>
                <a:cs typeface="Arial" panose="020B0604020202020204" pitchFamily="34" charset="0"/>
              </a:rPr>
              <a:t>£140,000 Profit</a:t>
            </a:r>
          </a:p>
          <a:p>
            <a:pPr eaLnBrk="1" hangingPunct="1">
              <a:spcBef>
                <a:spcPct val="0"/>
              </a:spcBef>
              <a:buFontTx/>
              <a:buNone/>
            </a:pPr>
            <a:r>
              <a:rPr lang="en-GB" altLang="en-US" sz="1800">
                <a:latin typeface="Arial" panose="020B0604020202020204" pitchFamily="34" charset="0"/>
                <a:cs typeface="Arial" panose="020B0604020202020204" pitchFamily="34" charset="0"/>
              </a:rPr>
              <a:t>1,000,000 Shares</a:t>
            </a:r>
          </a:p>
          <a:p>
            <a:pPr eaLnBrk="1" hangingPunct="1">
              <a:spcBef>
                <a:spcPct val="0"/>
              </a:spcBef>
              <a:buFontTx/>
              <a:buNone/>
            </a:pPr>
            <a:endParaRPr lang="en-GB" altLang="en-US" sz="1800">
              <a:latin typeface="Arial" panose="020B0604020202020204" pitchFamily="34" charset="0"/>
              <a:cs typeface="Arial" panose="020B0604020202020204" pitchFamily="34" charset="0"/>
            </a:endParaRPr>
          </a:p>
          <a:p>
            <a:pPr eaLnBrk="1" hangingPunct="1">
              <a:spcBef>
                <a:spcPct val="0"/>
              </a:spcBef>
              <a:buFontTx/>
              <a:buNone/>
            </a:pPr>
            <a:endParaRPr lang="en-GB" altLang="en-US" sz="1800">
              <a:latin typeface="Arial" panose="020B0604020202020204" pitchFamily="34" charset="0"/>
              <a:cs typeface="Arial" panose="020B0604020202020204" pitchFamily="34" charset="0"/>
            </a:endParaRPr>
          </a:p>
          <a:p>
            <a:pPr eaLnBrk="1" hangingPunct="1">
              <a:spcBef>
                <a:spcPct val="0"/>
              </a:spcBef>
              <a:buFontTx/>
              <a:buNone/>
            </a:pPr>
            <a:r>
              <a:rPr lang="en-GB" altLang="en-US" sz="1800">
                <a:latin typeface="Arial" panose="020B0604020202020204" pitchFamily="34" charset="0"/>
                <a:cs typeface="Arial" panose="020B0604020202020204" pitchFamily="34" charset="0"/>
              </a:rPr>
              <a:t>= 14 pence per share</a:t>
            </a:r>
          </a:p>
        </p:txBody>
      </p:sp>
    </p:spTree>
    <p:extLst>
      <p:ext uri="{BB962C8B-B14F-4D97-AF65-F5344CB8AC3E}">
        <p14:creationId xmlns:p14="http://schemas.microsoft.com/office/powerpoint/2010/main" val="7511297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http://delivery.gettyimages.com/xc/200391738-001.jpg?v=1&amp;c=NewsMaker&amp;k=2&amp;d=FBFEFBA2B39FC8A7D34ACABEF088698E1F6F6178A68B340C"/>
          <p:cNvPicPr>
            <a:picLocks noChangeAspect="1" noChangeArrowheads="1"/>
          </p:cNvPicPr>
          <p:nvPr/>
        </p:nvPicPr>
        <p:blipFill>
          <a:blip r:embed="rId2">
            <a:extLst>
              <a:ext uri="{28A0092B-C50C-407E-A947-70E740481C1C}">
                <a14:useLocalDpi xmlns:a14="http://schemas.microsoft.com/office/drawing/2010/main" val="0"/>
              </a:ext>
            </a:extLst>
          </a:blip>
          <a:srcRect t="11128"/>
          <a:stretch>
            <a:fillRect/>
          </a:stretch>
        </p:blipFill>
        <p:spPr bwMode="auto">
          <a:xfrm>
            <a:off x="250825" y="836613"/>
            <a:ext cx="25050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http://delivery.gettyimages.com/xc/sb10064424b-001.jpg?v=1&amp;c=NewsMaker&amp;k=2&amp;d=8D9CD552C8A73296F592D9E96CC07E2372125AB1DF1FBB17"/>
          <p:cNvPicPr>
            <a:picLocks noChangeAspect="1" noChangeArrowheads="1"/>
          </p:cNvPicPr>
          <p:nvPr/>
        </p:nvPicPr>
        <p:blipFill>
          <a:blip r:embed="rId3">
            <a:extLst>
              <a:ext uri="{28A0092B-C50C-407E-A947-70E740481C1C}">
                <a14:useLocalDpi xmlns:a14="http://schemas.microsoft.com/office/drawing/2010/main" val="0"/>
              </a:ext>
            </a:extLst>
          </a:blip>
          <a:srcRect t="11858" b="2173"/>
          <a:stretch>
            <a:fillRect/>
          </a:stretch>
        </p:blipFill>
        <p:spPr bwMode="auto">
          <a:xfrm>
            <a:off x="395288" y="2492375"/>
            <a:ext cx="2382837"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1"/>
          <p:cNvSpPr txBox="1">
            <a:spLocks noChangeArrowheads="1"/>
          </p:cNvSpPr>
          <p:nvPr/>
        </p:nvSpPr>
        <p:spPr bwMode="auto">
          <a:xfrm>
            <a:off x="2916238" y="765175"/>
            <a:ext cx="6119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rPr>
              <a:t>Activity</a:t>
            </a:r>
          </a:p>
        </p:txBody>
      </p:sp>
      <p:sp>
        <p:nvSpPr>
          <p:cNvPr id="7" name="Rectangle 4"/>
          <p:cNvSpPr>
            <a:spLocks noChangeArrowheads="1"/>
          </p:cNvSpPr>
          <p:nvPr/>
        </p:nvSpPr>
        <p:spPr bwMode="auto">
          <a:xfrm>
            <a:off x="2879725" y="4997450"/>
            <a:ext cx="6048375" cy="708025"/>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400" b="1" smtClean="0">
                <a:latin typeface="Arial" charset="0"/>
              </a:rPr>
              <a:t>Consider with the person sitting next to you:</a:t>
            </a:r>
          </a:p>
          <a:p>
            <a:pPr eaLnBrk="1" hangingPunct="1">
              <a:spcBef>
                <a:spcPct val="0"/>
              </a:spcBef>
              <a:buFontTx/>
              <a:buNone/>
              <a:defRPr/>
            </a:pPr>
            <a:endParaRPr lang="en-GB" altLang="en-US" sz="1200" b="1" smtClean="0">
              <a:latin typeface="Arial" charset="0"/>
            </a:endParaRPr>
          </a:p>
          <a:p>
            <a:pPr eaLnBrk="1" hangingPunct="1">
              <a:spcBef>
                <a:spcPct val="0"/>
              </a:spcBef>
              <a:defRPr/>
            </a:pPr>
            <a:r>
              <a:rPr lang="en-GB" altLang="en-US" sz="1400" smtClean="0">
                <a:latin typeface="Arial" charset="0"/>
                <a:cs typeface="Arial" charset="0"/>
              </a:rPr>
              <a:t>Can you calculate </a:t>
            </a:r>
            <a:r>
              <a:rPr lang="en-GB" altLang="en-US" sz="1400" smtClean="0">
                <a:latin typeface="Arial" charset="0"/>
              </a:rPr>
              <a:t>the return per share for each method</a:t>
            </a:r>
            <a:r>
              <a:rPr lang="en-GB" altLang="en-US" sz="1400" smtClean="0">
                <a:latin typeface="Arial" charset="0"/>
                <a:cs typeface="Arial" charset="0"/>
              </a:rPr>
              <a:t>?</a:t>
            </a:r>
          </a:p>
        </p:txBody>
      </p:sp>
      <p:sp>
        <p:nvSpPr>
          <p:cNvPr id="44038" name="TextBox 3"/>
          <p:cNvSpPr txBox="1">
            <a:spLocks noChangeArrowheads="1"/>
          </p:cNvSpPr>
          <p:nvPr/>
        </p:nvSpPr>
        <p:spPr bwMode="auto">
          <a:xfrm>
            <a:off x="2916238" y="1411288"/>
            <a:ext cx="591185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GB" altLang="en-US" sz="1600">
                <a:latin typeface="Arial" panose="020B0604020202020204" pitchFamily="34" charset="0"/>
              </a:rPr>
              <a:t>Sunview Holidays Plc proposes to buy an adjacent block of flats for £1m and it expected that these flats will also earn an annual profit of £140,000. This acquisition could be financed by:</a:t>
            </a:r>
          </a:p>
          <a:p>
            <a:pPr eaLnBrk="1" hangingPunct="1">
              <a:spcBef>
                <a:spcPct val="0"/>
              </a:spcBef>
              <a:buFont typeface="Arial" panose="020B0604020202020204" pitchFamily="34" charset="0"/>
              <a:buNone/>
            </a:pPr>
            <a:endParaRPr lang="en-GB" altLang="en-US" sz="1600">
              <a:latin typeface="Arial" panose="020B0604020202020204" pitchFamily="34" charset="0"/>
            </a:endParaRPr>
          </a:p>
          <a:p>
            <a:pPr eaLnBrk="1" hangingPunct="1">
              <a:spcBef>
                <a:spcPct val="0"/>
              </a:spcBef>
              <a:buFont typeface="Calibri" panose="020F0502020204030204" pitchFamily="34" charset="0"/>
              <a:buAutoNum type="alphaLcParenR"/>
            </a:pPr>
            <a:r>
              <a:rPr lang="en-GB" altLang="en-US" sz="1600">
                <a:latin typeface="Arial" panose="020B0604020202020204" pitchFamily="34" charset="0"/>
              </a:rPr>
              <a:t>The shareholders could subscribe to an additional 1 million shares at £1 each.</a:t>
            </a:r>
          </a:p>
          <a:p>
            <a:pPr eaLnBrk="1" hangingPunct="1">
              <a:spcBef>
                <a:spcPct val="0"/>
              </a:spcBef>
              <a:buFont typeface="Calibri" panose="020F0502020204030204" pitchFamily="34" charset="0"/>
              <a:buAutoNum type="alphaLcParenR"/>
            </a:pPr>
            <a:endParaRPr lang="en-GB" altLang="en-US" sz="1600">
              <a:latin typeface="Arial" panose="020B0604020202020204" pitchFamily="34" charset="0"/>
            </a:endParaRPr>
          </a:p>
          <a:p>
            <a:pPr eaLnBrk="1" hangingPunct="1">
              <a:spcBef>
                <a:spcPct val="0"/>
              </a:spcBef>
              <a:buFont typeface="Calibri" panose="020F0502020204030204" pitchFamily="34" charset="0"/>
              <a:buAutoNum type="alphaLcParenR"/>
            </a:pPr>
            <a:r>
              <a:rPr lang="en-GB" altLang="en-US" sz="1600">
                <a:latin typeface="Arial" panose="020B0604020202020204" pitchFamily="34" charset="0"/>
              </a:rPr>
              <a:t>Or, the company could issue £1,000,000 of 10% Bonds onto the UK Bond market</a:t>
            </a:r>
          </a:p>
          <a:p>
            <a:pPr eaLnBrk="1" hangingPunct="1">
              <a:spcBef>
                <a:spcPct val="0"/>
              </a:spcBef>
              <a:buFont typeface="Arial" panose="020B0604020202020204" pitchFamily="34" charset="0"/>
              <a:buNone/>
            </a:pPr>
            <a:endParaRPr lang="en-GB" altLang="en-US" sz="1600">
              <a:latin typeface="Arial" panose="020B0604020202020204" pitchFamily="34" charset="0"/>
            </a:endParaRPr>
          </a:p>
          <a:p>
            <a:pPr eaLnBrk="1" hangingPunct="1">
              <a:spcBef>
                <a:spcPct val="0"/>
              </a:spcBef>
              <a:buFont typeface="Arial" panose="020B0604020202020204" pitchFamily="34" charset="0"/>
              <a:buNone/>
            </a:pPr>
            <a:endParaRPr lang="en-GB" altLang="en-US" sz="1200" i="1">
              <a:latin typeface="Arial" panose="020B0604020202020204" pitchFamily="34" charset="0"/>
            </a:endParaRPr>
          </a:p>
        </p:txBody>
      </p:sp>
    </p:spTree>
    <p:extLst>
      <p:ext uri="{BB962C8B-B14F-4D97-AF65-F5344CB8AC3E}">
        <p14:creationId xmlns:p14="http://schemas.microsoft.com/office/powerpoint/2010/main" val="21061794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04813" y="898525"/>
            <a:ext cx="15843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latin typeface="Arial" panose="020B0604020202020204" pitchFamily="34" charset="0"/>
                <a:cs typeface="Arial" panose="020B0604020202020204" pitchFamily="34" charset="0"/>
              </a:rPr>
              <a:t>Solutions</a:t>
            </a:r>
          </a:p>
        </p:txBody>
      </p:sp>
      <p:sp>
        <p:nvSpPr>
          <p:cNvPr id="45059" name="Rectangle 3"/>
          <p:cNvSpPr>
            <a:spLocks noChangeArrowheads="1"/>
          </p:cNvSpPr>
          <p:nvPr/>
        </p:nvSpPr>
        <p:spPr bwMode="auto">
          <a:xfrm>
            <a:off x="2603500" y="2754313"/>
            <a:ext cx="91440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sp>
        <p:nvSpPr>
          <p:cNvPr id="45060" name="Rectangle 4"/>
          <p:cNvSpPr>
            <a:spLocks noChangeArrowheads="1"/>
          </p:cNvSpPr>
          <p:nvPr/>
        </p:nvSpPr>
        <p:spPr bwMode="auto">
          <a:xfrm>
            <a:off x="3071813" y="2300288"/>
            <a:ext cx="56388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pic>
        <p:nvPicPr>
          <p:cNvPr id="45061" name="Picture 5" descr="Image number: 880307-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13" y="898525"/>
            <a:ext cx="2311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6"/>
          <p:cNvSpPr txBox="1">
            <a:spLocks noChangeArrowheads="1"/>
          </p:cNvSpPr>
          <p:nvPr/>
        </p:nvSpPr>
        <p:spPr bwMode="auto">
          <a:xfrm>
            <a:off x="465138" y="3759200"/>
            <a:ext cx="18573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sp>
        <p:nvSpPr>
          <p:cNvPr id="45063" name="Text Box 7"/>
          <p:cNvSpPr txBox="1">
            <a:spLocks noChangeArrowheads="1"/>
          </p:cNvSpPr>
          <p:nvPr/>
        </p:nvSpPr>
        <p:spPr bwMode="auto">
          <a:xfrm>
            <a:off x="465138" y="1770063"/>
            <a:ext cx="588327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a:latin typeface="Arial" panose="020B0604020202020204" pitchFamily="34" charset="0"/>
                <a:cs typeface="Arial" panose="020B0604020202020204" pitchFamily="34" charset="0"/>
              </a:rPr>
              <a:t>a) All Equity</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Return per share =		</a:t>
            </a:r>
            <a:r>
              <a:rPr lang="en-GB" altLang="en-US" sz="1600" u="sng">
                <a:latin typeface="Arial" panose="020B0604020202020204" pitchFamily="34" charset="0"/>
                <a:cs typeface="Arial" panose="020B0604020202020204" pitchFamily="34" charset="0"/>
              </a:rPr>
              <a:t>£280,000 Profit</a:t>
            </a:r>
          </a:p>
          <a:p>
            <a:pPr eaLnBrk="1" hangingPunct="1">
              <a:spcBef>
                <a:spcPct val="0"/>
              </a:spcBef>
              <a:buFontTx/>
              <a:buNone/>
            </a:pPr>
            <a:r>
              <a:rPr lang="en-GB" altLang="en-US" sz="1600">
                <a:latin typeface="Arial" panose="020B0604020202020204" pitchFamily="34" charset="0"/>
                <a:cs typeface="Arial" panose="020B0604020202020204" pitchFamily="34" charset="0"/>
              </a:rPr>
              <a:t>				2,000,000 Shares</a:t>
            </a:r>
          </a:p>
          <a:p>
            <a:pPr eaLnBrk="1" hangingPunct="1">
              <a:spcBef>
                <a:spcPct val="0"/>
              </a:spcBef>
              <a:buFontTx/>
              <a:buNone/>
            </a:pPr>
            <a:r>
              <a:rPr lang="en-GB" altLang="en-US" sz="1600">
                <a:latin typeface="Arial" panose="020B0604020202020204" pitchFamily="34" charset="0"/>
                <a:cs typeface="Arial" panose="020B0604020202020204" pitchFamily="34" charset="0"/>
              </a:rPr>
              <a:t>= 14 pence per share</a:t>
            </a:r>
          </a:p>
        </p:txBody>
      </p:sp>
      <p:sp>
        <p:nvSpPr>
          <p:cNvPr id="45064" name="Text Box 8"/>
          <p:cNvSpPr txBox="1">
            <a:spLocks noChangeArrowheads="1"/>
          </p:cNvSpPr>
          <p:nvPr/>
        </p:nvSpPr>
        <p:spPr bwMode="auto">
          <a:xfrm>
            <a:off x="404813" y="3641725"/>
            <a:ext cx="8093075"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a:latin typeface="Arial" panose="020B0604020202020204" pitchFamily="34" charset="0"/>
                <a:cs typeface="Arial" panose="020B0604020202020204" pitchFamily="34" charset="0"/>
              </a:rPr>
              <a:t>b) Debt and equity (50% Loan)</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Profits = £280,000 – £100,000 (</a:t>
            </a:r>
            <a:r>
              <a:rPr lang="en-GB" altLang="en-US" sz="1600" b="1">
                <a:latin typeface="Arial" panose="020B0604020202020204" pitchFamily="34" charset="0"/>
                <a:cs typeface="Arial" panose="020B0604020202020204" pitchFamily="34" charset="0"/>
              </a:rPr>
              <a:t>Bond interest payment £1m x 10%)</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Return per share =		</a:t>
            </a:r>
            <a:r>
              <a:rPr lang="en-GB" altLang="en-US" sz="1600" u="sng">
                <a:latin typeface="Arial" panose="020B0604020202020204" pitchFamily="34" charset="0"/>
                <a:cs typeface="Arial" panose="020B0604020202020204" pitchFamily="34" charset="0"/>
              </a:rPr>
              <a:t>£180,000 Profit</a:t>
            </a:r>
          </a:p>
          <a:p>
            <a:pPr eaLnBrk="1" hangingPunct="1">
              <a:spcBef>
                <a:spcPct val="0"/>
              </a:spcBef>
              <a:buFontTx/>
              <a:buNone/>
            </a:pPr>
            <a:r>
              <a:rPr lang="en-GB" altLang="en-US" sz="1600">
                <a:latin typeface="Arial" panose="020B0604020202020204" pitchFamily="34" charset="0"/>
                <a:cs typeface="Arial" panose="020B0604020202020204" pitchFamily="34" charset="0"/>
              </a:rPr>
              <a:t>			1,000,000 Shares</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 18 pence per share</a:t>
            </a:r>
            <a:endParaRPr lang="en-GB" altLang="en-US"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1518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81000" y="909638"/>
            <a:ext cx="46958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a:latin typeface="Arial" panose="020B0604020202020204" pitchFamily="34" charset="0"/>
                <a:cs typeface="Arial" panose="020B0604020202020204" pitchFamily="34" charset="0"/>
              </a:rPr>
              <a:t>What’s the probable effect on the share price?</a:t>
            </a:r>
          </a:p>
        </p:txBody>
      </p:sp>
      <p:sp>
        <p:nvSpPr>
          <p:cNvPr id="46083" name="Text Box 3"/>
          <p:cNvSpPr txBox="1">
            <a:spLocks noChangeArrowheads="1"/>
          </p:cNvSpPr>
          <p:nvPr/>
        </p:nvSpPr>
        <p:spPr bwMode="auto">
          <a:xfrm>
            <a:off x="381000" y="1443038"/>
            <a:ext cx="8439150" cy="42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i="1" u="sng">
                <a:latin typeface="Arial" panose="020B0604020202020204" pitchFamily="34" charset="0"/>
                <a:cs typeface="Arial" panose="020B0604020202020204" pitchFamily="34" charset="0"/>
              </a:rPr>
              <a:t>Previous situation</a:t>
            </a:r>
          </a:p>
          <a:p>
            <a:pPr eaLnBrk="1" hangingPunct="1">
              <a:spcBef>
                <a:spcPct val="0"/>
              </a:spcBef>
              <a:buFontTx/>
              <a:buNone/>
            </a:pPr>
            <a:r>
              <a:rPr lang="en-GB" altLang="en-US" sz="1600">
                <a:latin typeface="Arial" panose="020B0604020202020204" pitchFamily="34" charset="0"/>
                <a:cs typeface="Arial" panose="020B0604020202020204" pitchFamily="34" charset="0"/>
              </a:rPr>
              <a:t>Current share price =£1</a:t>
            </a:r>
          </a:p>
          <a:p>
            <a:pPr eaLnBrk="1" hangingPunct="1">
              <a:spcBef>
                <a:spcPct val="0"/>
              </a:spcBef>
              <a:buFontTx/>
              <a:buNone/>
            </a:pPr>
            <a:r>
              <a:rPr lang="en-GB" altLang="en-US" sz="1600">
                <a:latin typeface="Arial" panose="020B0604020202020204" pitchFamily="34" charset="0"/>
                <a:cs typeface="Arial" panose="020B0604020202020204" pitchFamily="34" charset="0"/>
              </a:rPr>
              <a:t>Expected returns = 14p (14%)</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Therefore Shareholders think 14% return is appropriate for this investment. </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Thus 14% is the Required Rate of Return (RRR)</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b="1" i="1" u="sng">
                <a:latin typeface="Arial" panose="020B0604020202020204" pitchFamily="34" charset="0"/>
                <a:cs typeface="Arial" panose="020B0604020202020204" pitchFamily="34" charset="0"/>
              </a:rPr>
              <a:t>With Debt</a:t>
            </a:r>
          </a:p>
          <a:p>
            <a:pPr eaLnBrk="1" hangingPunct="1">
              <a:spcBef>
                <a:spcPct val="0"/>
              </a:spcBef>
              <a:buFontTx/>
              <a:buNone/>
            </a:pPr>
            <a:endParaRPr lang="en-GB" altLang="en-US" sz="1600" b="1" i="1" u="sng">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If Ke (RRR) = Dividend/ MV </a:t>
            </a:r>
            <a:r>
              <a:rPr lang="en-GB" altLang="en-US" sz="1600" b="1">
                <a:latin typeface="Arial" panose="020B0604020202020204" pitchFamily="34" charset="0"/>
                <a:cs typeface="Arial" panose="020B0604020202020204" pitchFamily="34" charset="0"/>
              </a:rPr>
              <a:t>then</a:t>
            </a:r>
            <a:r>
              <a:rPr lang="en-GB" altLang="en-US" sz="1600">
                <a:latin typeface="Arial" panose="020B0604020202020204" pitchFamily="34" charset="0"/>
                <a:cs typeface="Arial" panose="020B0604020202020204" pitchFamily="34" charset="0"/>
              </a:rPr>
              <a:t> MV =Dividend/RRR</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Thus MV of shares = £0.18/0.14 = £1.286</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As more people would want shares which gave a high return in an </a:t>
            </a:r>
            <a:r>
              <a:rPr lang="en-GB" altLang="en-US" sz="1600" b="1">
                <a:latin typeface="Arial" panose="020B0604020202020204" pitchFamily="34" charset="0"/>
                <a:cs typeface="Arial" panose="020B0604020202020204" pitchFamily="34" charset="0"/>
              </a:rPr>
              <a:t>efficient rational market </a:t>
            </a:r>
            <a:r>
              <a:rPr lang="en-GB" altLang="en-US" sz="1600">
                <a:latin typeface="Arial" panose="020B0604020202020204" pitchFamily="34" charset="0"/>
                <a:cs typeface="Arial" panose="020B0604020202020204" pitchFamily="34" charset="0"/>
              </a:rPr>
              <a:t>these shares would be bought up.</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3800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95288" y="1125538"/>
            <a:ext cx="8016875"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cs typeface="Arial" panose="020B0604020202020204" pitchFamily="34" charset="0"/>
              </a:rPr>
              <a:t>Thus, this suggests that gearing a company (using debt) will increase returns per share (from 14p to 18p)</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And this will increase both the </a:t>
            </a:r>
            <a:r>
              <a:rPr lang="en-GB" altLang="en-US" sz="1600" b="1">
                <a:latin typeface="Arial" panose="020B0604020202020204" pitchFamily="34" charset="0"/>
                <a:cs typeface="Arial" panose="020B0604020202020204" pitchFamily="34" charset="0"/>
              </a:rPr>
              <a:t>value of the company</a:t>
            </a:r>
            <a:r>
              <a:rPr lang="en-GB" altLang="en-US" sz="1600">
                <a:latin typeface="Arial" panose="020B0604020202020204" pitchFamily="34" charset="0"/>
                <a:cs typeface="Arial" panose="020B0604020202020204" pitchFamily="34" charset="0"/>
              </a:rPr>
              <a:t> and </a:t>
            </a:r>
            <a:r>
              <a:rPr lang="en-GB" altLang="en-US" sz="1600" b="1">
                <a:latin typeface="Arial" panose="020B0604020202020204" pitchFamily="34" charset="0"/>
                <a:cs typeface="Arial" panose="020B0604020202020204" pitchFamily="34" charset="0"/>
              </a:rPr>
              <a:t>shareholders wealth</a:t>
            </a:r>
            <a:r>
              <a:rPr lang="en-GB" altLang="en-US" sz="1600">
                <a:latin typeface="Arial" panose="020B0604020202020204" pitchFamily="34" charset="0"/>
                <a:cs typeface="Arial" panose="020B0604020202020204" pitchFamily="34" charset="0"/>
              </a:rPr>
              <a:t> (through increases in both share value and dividends)</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All this by merely changing the capital structure of the company</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b="1">
                <a:latin typeface="Arial" panose="020B0604020202020204" pitchFamily="34" charset="0"/>
                <a:cs typeface="Arial" panose="020B0604020202020204" pitchFamily="34" charset="0"/>
              </a:rPr>
              <a:t>However </a:t>
            </a:r>
            <a:r>
              <a:rPr lang="en-GB" altLang="en-US" sz="1600">
                <a:latin typeface="Arial" panose="020B0604020202020204" pitchFamily="34" charset="0"/>
                <a:cs typeface="Arial" panose="020B0604020202020204" pitchFamily="34" charset="0"/>
              </a:rPr>
              <a:t>gearing increases risk to shareholders</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As, as already mentioned, while profits can fluctuate, interest payments are constant</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1700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700213"/>
            <a:ext cx="4298950" cy="335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5298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700213"/>
            <a:ext cx="4287838" cy="334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Rectangle 10"/>
          <p:cNvSpPr>
            <a:spLocks noChangeArrowheads="1"/>
          </p:cNvSpPr>
          <p:nvPr/>
        </p:nvSpPr>
        <p:spPr bwMode="auto">
          <a:xfrm>
            <a:off x="179388" y="1196975"/>
            <a:ext cx="3744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Investors always assume the risk free Rate of Return</a:t>
            </a:r>
          </a:p>
        </p:txBody>
      </p:sp>
    </p:spTree>
    <p:extLst>
      <p:ext uri="{BB962C8B-B14F-4D97-AF65-F5344CB8AC3E}">
        <p14:creationId xmlns:p14="http://schemas.microsoft.com/office/powerpoint/2010/main" val="26190907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700213"/>
            <a:ext cx="4291013" cy="335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9" name="Text Box 21"/>
          <p:cNvSpPr txBox="1">
            <a:spLocks noChangeArrowheads="1"/>
          </p:cNvSpPr>
          <p:nvPr/>
        </p:nvSpPr>
        <p:spPr bwMode="auto">
          <a:xfrm>
            <a:off x="295275" y="1196975"/>
            <a:ext cx="3683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And, they are willing to, (if they invested in the company) take the possibilities of the business risks of the company.</a:t>
            </a:r>
          </a:p>
        </p:txBody>
      </p:sp>
    </p:spTree>
    <p:extLst>
      <p:ext uri="{BB962C8B-B14F-4D97-AF65-F5344CB8AC3E}">
        <p14:creationId xmlns:p14="http://schemas.microsoft.com/office/powerpoint/2010/main" val="36742203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1975" y="1700213"/>
            <a:ext cx="4470400" cy="331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3" name="Rectangle 2"/>
          <p:cNvSpPr>
            <a:spLocks noChangeArrowheads="1"/>
          </p:cNvSpPr>
          <p:nvPr/>
        </p:nvSpPr>
        <p:spPr bwMode="auto">
          <a:xfrm>
            <a:off x="179388" y="1212850"/>
            <a:ext cx="36718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However as Financial Gearing increases it amplifies the financial risks a business faces, thus investors demand a higher rate of return as; profits may fluctuate, but your debt payments won’t, leading to higher levels of enterprise risk.</a:t>
            </a:r>
          </a:p>
        </p:txBody>
      </p:sp>
    </p:spTree>
    <p:extLst>
      <p:ext uri="{BB962C8B-B14F-4D97-AF65-F5344CB8AC3E}">
        <p14:creationId xmlns:p14="http://schemas.microsoft.com/office/powerpoint/2010/main" val="4287754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689100"/>
            <a:ext cx="4540250" cy="339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7" name="Rectangle 1"/>
          <p:cNvSpPr>
            <a:spLocks noChangeArrowheads="1"/>
          </p:cNvSpPr>
          <p:nvPr/>
        </p:nvSpPr>
        <p:spPr bwMode="auto">
          <a:xfrm>
            <a:off x="250825" y="1166813"/>
            <a:ext cx="3600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cs typeface="Arial" panose="020B0604020202020204" pitchFamily="34" charset="0"/>
              </a:rPr>
              <a:t>Also at extreme levels of debt equity holders will demand much larger returns as the levels of debt become excessive.</a:t>
            </a:r>
          </a:p>
        </p:txBody>
      </p:sp>
    </p:spTree>
    <p:extLst>
      <p:ext uri="{BB962C8B-B14F-4D97-AF65-F5344CB8AC3E}">
        <p14:creationId xmlns:p14="http://schemas.microsoft.com/office/powerpoint/2010/main" val="846565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delivery.gettyimages.com/xc/200391738-001.jpg?v=1&amp;c=NewsMaker&amp;k=2&amp;d=FBFEFBA2B39FC8A7D34ACABEF088698E1F6F6178A68B340C"/>
          <p:cNvPicPr>
            <a:picLocks noChangeAspect="1" noChangeArrowheads="1"/>
          </p:cNvPicPr>
          <p:nvPr/>
        </p:nvPicPr>
        <p:blipFill>
          <a:blip r:embed="rId2">
            <a:extLst>
              <a:ext uri="{28A0092B-C50C-407E-A947-70E740481C1C}">
                <a14:useLocalDpi xmlns:a14="http://schemas.microsoft.com/office/drawing/2010/main" val="0"/>
              </a:ext>
            </a:extLst>
          </a:blip>
          <a:srcRect t="11128"/>
          <a:stretch>
            <a:fillRect/>
          </a:stretch>
        </p:blipFill>
        <p:spPr bwMode="auto">
          <a:xfrm>
            <a:off x="250825" y="836613"/>
            <a:ext cx="25050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http://delivery.gettyimages.com/xc/sb10064424b-001.jpg?v=1&amp;c=NewsMaker&amp;k=2&amp;d=8D9CD552C8A73296F592D9E96CC07E2372125AB1DF1FBB17"/>
          <p:cNvPicPr>
            <a:picLocks noChangeAspect="1" noChangeArrowheads="1"/>
          </p:cNvPicPr>
          <p:nvPr/>
        </p:nvPicPr>
        <p:blipFill>
          <a:blip r:embed="rId3">
            <a:extLst>
              <a:ext uri="{28A0092B-C50C-407E-A947-70E740481C1C}">
                <a14:useLocalDpi xmlns:a14="http://schemas.microsoft.com/office/drawing/2010/main" val="0"/>
              </a:ext>
            </a:extLst>
          </a:blip>
          <a:srcRect t="11858" b="2173"/>
          <a:stretch>
            <a:fillRect/>
          </a:stretch>
        </p:blipFill>
        <p:spPr bwMode="auto">
          <a:xfrm>
            <a:off x="395288" y="2492375"/>
            <a:ext cx="2382837"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1"/>
          <p:cNvSpPr txBox="1">
            <a:spLocks noChangeArrowheads="1"/>
          </p:cNvSpPr>
          <p:nvPr/>
        </p:nvSpPr>
        <p:spPr bwMode="auto">
          <a:xfrm>
            <a:off x="2898775" y="908050"/>
            <a:ext cx="6119813"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dirty="0">
                <a:solidFill>
                  <a:srgbClr val="0070C0"/>
                </a:solidFill>
                <a:latin typeface="Arial" panose="020B0604020202020204" pitchFamily="34" charset="0"/>
              </a:rPr>
              <a:t>Perfect knowledge or imperfect tools?</a:t>
            </a:r>
          </a:p>
          <a:p>
            <a:pPr eaLnBrk="1" hangingPunct="1">
              <a:spcBef>
                <a:spcPct val="0"/>
              </a:spcBef>
              <a:buFontTx/>
              <a:buNone/>
            </a:pPr>
            <a:endParaRPr lang="en-GB" altLang="en-US" sz="800" b="1" dirty="0">
              <a:solidFill>
                <a:srgbClr val="0070C0"/>
              </a:solidFill>
              <a:latin typeface="Arial" panose="020B0604020202020204" pitchFamily="34" charset="0"/>
            </a:endParaRPr>
          </a:p>
          <a:p>
            <a:pPr eaLnBrk="1" hangingPunct="1">
              <a:spcBef>
                <a:spcPct val="0"/>
              </a:spcBef>
              <a:buFont typeface="Arial" panose="020B0604020202020204" pitchFamily="34" charset="0"/>
              <a:buNone/>
            </a:pPr>
            <a:r>
              <a:rPr lang="en-GB" altLang="en-US" sz="1400" b="1" dirty="0">
                <a:latin typeface="Arial" panose="020B0604020202020204" pitchFamily="34" charset="0"/>
              </a:rPr>
              <a:t>In the last lecture</a:t>
            </a:r>
            <a:r>
              <a:rPr lang="en-GB" altLang="en-US" sz="1400" dirty="0">
                <a:latin typeface="Arial" panose="020B0604020202020204" pitchFamily="34" charset="0"/>
              </a:rPr>
              <a:t> we looked at the calculation of the Weighted Average Cost of Capital. In the Saint-Gobain </a:t>
            </a:r>
            <a:r>
              <a:rPr lang="en-GB" altLang="en-US" sz="1400" dirty="0" smtClean="0">
                <a:latin typeface="Arial" panose="020B0604020202020204" pitchFamily="34" charset="0"/>
              </a:rPr>
              <a:t>example just </a:t>
            </a:r>
            <a:r>
              <a:rPr lang="en-GB" altLang="en-US" sz="1400" dirty="0">
                <a:latin typeface="Arial" panose="020B0604020202020204" pitchFamily="34" charset="0"/>
              </a:rPr>
              <a:t>presented we had two opposing views being discussed. Given Saint-Gobain is a highly acquisitive company, that the return on investment is higher than the </a:t>
            </a:r>
            <a:r>
              <a:rPr lang="en-GB" altLang="en-US" sz="1400" b="1" dirty="0">
                <a:latin typeface="Arial" panose="020B0604020202020204" pitchFamily="34" charset="0"/>
              </a:rPr>
              <a:t>WACC is a key figure</a:t>
            </a:r>
            <a:r>
              <a:rPr lang="en-GB" altLang="en-US" sz="1400" dirty="0">
                <a:latin typeface="Arial" panose="020B0604020202020204" pitchFamily="34" charset="0"/>
              </a:rPr>
              <a:t> for the approval of acquisitions.</a:t>
            </a:r>
          </a:p>
          <a:p>
            <a:pPr eaLnBrk="1" hangingPunct="1">
              <a:spcBef>
                <a:spcPct val="0"/>
              </a:spcBef>
              <a:buFont typeface="Arial" panose="020B0604020202020204" pitchFamily="34" charset="0"/>
              <a:buNone/>
            </a:pPr>
            <a:endParaRPr lang="en-GB" altLang="en-US" sz="1400" dirty="0">
              <a:latin typeface="Arial" panose="020B0604020202020204" pitchFamily="34" charset="0"/>
            </a:endParaRPr>
          </a:p>
          <a:p>
            <a:pPr eaLnBrk="1" hangingPunct="1">
              <a:spcBef>
                <a:spcPct val="0"/>
              </a:spcBef>
              <a:buFont typeface="Arial" panose="020B0604020202020204" pitchFamily="34" charset="0"/>
              <a:buNone/>
            </a:pPr>
            <a:r>
              <a:rPr lang="en-GB" altLang="en-US" sz="1400" dirty="0">
                <a:latin typeface="Arial" panose="020B0604020202020204" pitchFamily="34" charset="0"/>
              </a:rPr>
              <a:t>An independent analyst believes that Saint-Gobain’s returns on investment are lower than it’s weighted average cost of capital. </a:t>
            </a:r>
          </a:p>
          <a:p>
            <a:pPr eaLnBrk="1" hangingPunct="1">
              <a:spcBef>
                <a:spcPct val="0"/>
              </a:spcBef>
              <a:buFont typeface="Arial" panose="020B0604020202020204" pitchFamily="34" charset="0"/>
              <a:buNone/>
            </a:pPr>
            <a:endParaRPr lang="en-GB" altLang="en-US" sz="1400" dirty="0">
              <a:latin typeface="Arial" panose="020B0604020202020204" pitchFamily="34" charset="0"/>
            </a:endParaRPr>
          </a:p>
          <a:p>
            <a:pPr eaLnBrk="1" hangingPunct="1">
              <a:spcBef>
                <a:spcPct val="0"/>
              </a:spcBef>
              <a:buFont typeface="Arial" panose="020B0604020202020204" pitchFamily="34" charset="0"/>
              <a:buNone/>
            </a:pPr>
            <a:r>
              <a:rPr lang="en-GB" altLang="en-US" sz="1400" dirty="0">
                <a:latin typeface="Arial" panose="020B0604020202020204" pitchFamily="34" charset="0"/>
              </a:rPr>
              <a:t>Saint-Gobain’s chief financial officer believes the company’s returns are marginally above it.</a:t>
            </a:r>
          </a:p>
          <a:p>
            <a:pPr eaLnBrk="1" hangingPunct="1">
              <a:spcBef>
                <a:spcPct val="0"/>
              </a:spcBef>
              <a:buFont typeface="Arial" panose="020B0604020202020204" pitchFamily="34" charset="0"/>
              <a:buNone/>
            </a:pPr>
            <a:endParaRPr lang="en-GB" altLang="en-US" sz="1400" dirty="0">
              <a:latin typeface="Arial" panose="020B0604020202020204" pitchFamily="34" charset="0"/>
            </a:endParaRPr>
          </a:p>
          <a:p>
            <a:pPr eaLnBrk="1" hangingPunct="1">
              <a:spcBef>
                <a:spcPct val="0"/>
              </a:spcBef>
              <a:buFont typeface="Arial" panose="020B0604020202020204" pitchFamily="34" charset="0"/>
              <a:buNone/>
            </a:pPr>
            <a:r>
              <a:rPr lang="en-GB" altLang="en-US" sz="1400" b="1" dirty="0">
                <a:latin typeface="Arial" panose="020B0604020202020204" pitchFamily="34" charset="0"/>
              </a:rPr>
              <a:t>Reflect on what we discussed last week regarding the calculations of this WACC figure.</a:t>
            </a:r>
          </a:p>
          <a:p>
            <a:pPr eaLnBrk="1" hangingPunct="1">
              <a:spcBef>
                <a:spcPct val="0"/>
              </a:spcBef>
              <a:buFont typeface="Arial" panose="020B0604020202020204" pitchFamily="34" charset="0"/>
              <a:buNone/>
            </a:pPr>
            <a:endParaRPr lang="en-GB" altLang="en-US" sz="1400" dirty="0">
              <a:latin typeface="Arial" panose="020B0604020202020204" pitchFamily="34" charset="0"/>
            </a:endParaRPr>
          </a:p>
          <a:p>
            <a:pPr eaLnBrk="1" hangingPunct="1">
              <a:spcBef>
                <a:spcPct val="0"/>
              </a:spcBef>
              <a:buFont typeface="Arial" panose="020B0604020202020204" pitchFamily="34" charset="0"/>
              <a:buNone/>
            </a:pPr>
            <a:r>
              <a:rPr lang="en-GB" altLang="en-US" sz="1400" dirty="0">
                <a:latin typeface="Arial" panose="020B0604020202020204" pitchFamily="34" charset="0"/>
              </a:rPr>
              <a:t> </a:t>
            </a:r>
          </a:p>
          <a:p>
            <a:pPr eaLnBrk="1" hangingPunct="1">
              <a:spcBef>
                <a:spcPct val="0"/>
              </a:spcBef>
              <a:buFont typeface="Arial" panose="020B0604020202020204" pitchFamily="34" charset="0"/>
              <a:buNone/>
            </a:pPr>
            <a:endParaRPr lang="en-GB" altLang="en-US" sz="1400" dirty="0">
              <a:latin typeface="Arial" panose="020B0604020202020204" pitchFamily="34" charset="0"/>
            </a:endParaRPr>
          </a:p>
          <a:p>
            <a:pPr eaLnBrk="1" hangingPunct="1">
              <a:spcBef>
                <a:spcPct val="0"/>
              </a:spcBef>
              <a:buFont typeface="Arial" panose="020B0604020202020204" pitchFamily="34" charset="0"/>
              <a:buNone/>
            </a:pPr>
            <a:endParaRPr lang="en-GB" altLang="en-US" sz="1400" dirty="0">
              <a:latin typeface="Arial" panose="020B0604020202020204" pitchFamily="34" charset="0"/>
            </a:endParaRPr>
          </a:p>
        </p:txBody>
      </p:sp>
    </p:spTree>
    <p:extLst>
      <p:ext uri="{BB962C8B-B14F-4D97-AF65-F5344CB8AC3E}">
        <p14:creationId xmlns:p14="http://schemas.microsoft.com/office/powerpoint/2010/main" val="6703383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88925" y="804863"/>
            <a:ext cx="3922713" cy="575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a:latin typeface="Arial" panose="020B0604020202020204" pitchFamily="34" charset="0"/>
                <a:cs typeface="Arial" panose="020B0604020202020204" pitchFamily="34" charset="0"/>
              </a:rPr>
              <a:t>What then, is the impact of Gearing for Sunview?</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pPr>
            <a:r>
              <a:rPr lang="en-GB" altLang="en-US" sz="1600">
                <a:latin typeface="Arial" panose="020B0604020202020204" pitchFamily="34" charset="0"/>
                <a:cs typeface="Arial" panose="020B0604020202020204" pitchFamily="34" charset="0"/>
              </a:rPr>
              <a:t>Increasing debt may have the effect of reducing the WACC</a:t>
            </a:r>
          </a:p>
          <a:p>
            <a:pPr eaLnBrk="1" hangingPunct="1">
              <a:spcBef>
                <a:spcPct val="0"/>
              </a:spcBef>
            </a:pPr>
            <a:endParaRPr lang="en-GB" altLang="en-US" sz="1600" b="1">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None/>
            </a:pPr>
            <a:r>
              <a:rPr lang="en-GB" altLang="en-US" sz="1600" b="1">
                <a:latin typeface="Arial" panose="020B0604020202020204" pitchFamily="34" charset="0"/>
                <a:cs typeface="Arial" panose="020B0604020202020204" pitchFamily="34" charset="0"/>
              </a:rPr>
              <a:t>But</a:t>
            </a:r>
          </a:p>
          <a:p>
            <a:pPr eaLnBrk="1" hangingPunct="1">
              <a:spcBef>
                <a:spcPct val="0"/>
              </a:spcBef>
            </a:pPr>
            <a:endParaRPr lang="en-GB" altLang="en-US" sz="1600" b="1">
              <a:latin typeface="Arial" panose="020B0604020202020204" pitchFamily="34" charset="0"/>
              <a:cs typeface="Arial" panose="020B0604020202020204" pitchFamily="34" charset="0"/>
            </a:endParaRPr>
          </a:p>
          <a:p>
            <a:pPr eaLnBrk="1" hangingPunct="1">
              <a:spcBef>
                <a:spcPct val="0"/>
              </a:spcBef>
            </a:pPr>
            <a:r>
              <a:rPr lang="en-GB" altLang="en-US" sz="1600">
                <a:latin typeface="Arial" panose="020B0604020202020204" pitchFamily="34" charset="0"/>
                <a:cs typeface="Arial" panose="020B0604020202020204" pitchFamily="34" charset="0"/>
              </a:rPr>
              <a:t>Increases the risk for shareholders</a:t>
            </a:r>
          </a:p>
          <a:p>
            <a:pPr eaLnBrk="1" hangingPunct="1">
              <a:spcBef>
                <a:spcPct val="0"/>
              </a:spcBef>
              <a:buFont typeface="Arial" panose="020B0604020202020204" pitchFamily="34" charset="0"/>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So how does the market react to this financial risk?</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It could</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AutoNum type="alphaLcParenR"/>
            </a:pPr>
            <a:r>
              <a:rPr lang="en-GB" altLang="en-US" sz="1600" b="1">
                <a:latin typeface="Arial" panose="020B0604020202020204" pitchFamily="34" charset="0"/>
                <a:cs typeface="Arial" panose="020B0604020202020204" pitchFamily="34" charset="0"/>
              </a:rPr>
              <a:t>Ignore the additional risk (Thus RRR still = 14%)</a:t>
            </a:r>
          </a:p>
          <a:p>
            <a:pPr eaLnBrk="1" hangingPunct="1">
              <a:spcBef>
                <a:spcPct val="0"/>
              </a:spcBef>
              <a:buFont typeface="Arial" panose="020B0604020202020204" pitchFamily="34" charset="0"/>
              <a:buAutoNum type="alphaLcParenR"/>
            </a:pPr>
            <a:endParaRPr lang="en-GB" altLang="en-US" sz="1600" b="1">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None/>
            </a:pPr>
            <a:r>
              <a:rPr lang="en-GB" altLang="en-US" sz="1600">
                <a:latin typeface="Arial" panose="020B0604020202020204" pitchFamily="34" charset="0"/>
                <a:cs typeface="Arial" panose="020B0604020202020204" pitchFamily="34" charset="0"/>
              </a:rPr>
              <a:t>Share price would remain at £ 1.286</a:t>
            </a:r>
          </a:p>
          <a:p>
            <a:pPr eaLnBrk="1" hangingPunct="1">
              <a:spcBef>
                <a:spcPct val="0"/>
              </a:spcBef>
              <a:buFont typeface="Arial" panose="020B0604020202020204" pitchFamily="34" charset="0"/>
              <a:buAutoNum type="alphaLcParenR"/>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p:txBody>
      </p:sp>
      <p:pic>
        <p:nvPicPr>
          <p:cNvPr id="5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75" y="1628775"/>
            <a:ext cx="4621213" cy="345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4719638" y="3284538"/>
            <a:ext cx="144462"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GB" altLang="en-US" sz="1800" smtClean="0">
              <a:solidFill>
                <a:srgbClr val="FFFFFF"/>
              </a:solidFill>
            </a:endParaRPr>
          </a:p>
        </p:txBody>
      </p:sp>
    </p:spTree>
    <p:extLst>
      <p:ext uri="{BB962C8B-B14F-4D97-AF65-F5344CB8AC3E}">
        <p14:creationId xmlns:p14="http://schemas.microsoft.com/office/powerpoint/2010/main" val="39224197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88925" y="971550"/>
            <a:ext cx="392271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a:latin typeface="Arial" panose="020B0604020202020204" pitchFamily="34" charset="0"/>
                <a:cs typeface="Arial" panose="020B0604020202020204" pitchFamily="34" charset="0"/>
              </a:rPr>
              <a:t>b) The RRR could increase to 16% to compensate</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If Ke (RRR) = Dividend/ MV then </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MV =Dividend/RRR</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Then share price = £0.18/16%</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Share price = £1.125</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b="1">
                <a:latin typeface="Arial" panose="020B0604020202020204" pitchFamily="34" charset="0"/>
                <a:cs typeface="Arial" panose="020B0604020202020204" pitchFamily="34" charset="0"/>
              </a:rPr>
              <a:t>Thus</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Despite a increase in Shareholders expectations the share price has </a:t>
            </a:r>
            <a:r>
              <a:rPr lang="en-GB" altLang="en-US" sz="1600" b="1">
                <a:latin typeface="Arial" panose="020B0604020202020204" pitchFamily="34" charset="0"/>
                <a:cs typeface="Arial" panose="020B0604020202020204" pitchFamily="34" charset="0"/>
              </a:rPr>
              <a:t>still risen</a:t>
            </a:r>
            <a:r>
              <a:rPr lang="en-GB" altLang="en-US" sz="1600">
                <a:latin typeface="Arial" panose="020B0604020202020204" pitchFamily="34" charset="0"/>
                <a:cs typeface="Arial" panose="020B0604020202020204" pitchFamily="34" charset="0"/>
              </a:rPr>
              <a:t> and shareholders </a:t>
            </a:r>
            <a:r>
              <a:rPr lang="en-GB" altLang="en-US" sz="1600" b="1">
                <a:latin typeface="Arial" panose="020B0604020202020204" pitchFamily="34" charset="0"/>
                <a:cs typeface="Arial" panose="020B0604020202020204" pitchFamily="34" charset="0"/>
              </a:rPr>
              <a:t>still gained</a:t>
            </a:r>
            <a:r>
              <a:rPr lang="en-GB" altLang="en-US" sz="1600">
                <a:latin typeface="Arial" panose="020B0604020202020204" pitchFamily="34" charset="0"/>
                <a:cs typeface="Arial" panose="020B0604020202020204" pitchFamily="34" charset="0"/>
              </a:rPr>
              <a:t> (Originally £1, now £1.125 per share)</a:t>
            </a:r>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75" y="1628775"/>
            <a:ext cx="4621213" cy="345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6443663" y="2800350"/>
            <a:ext cx="144462"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GB" altLang="en-US" sz="1800" smtClean="0">
              <a:solidFill>
                <a:srgbClr val="FFFFFF"/>
              </a:solidFill>
            </a:endParaRPr>
          </a:p>
        </p:txBody>
      </p:sp>
    </p:spTree>
    <p:extLst>
      <p:ext uri="{BB962C8B-B14F-4D97-AF65-F5344CB8AC3E}">
        <p14:creationId xmlns:p14="http://schemas.microsoft.com/office/powerpoint/2010/main" val="19246617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88925" y="971550"/>
            <a:ext cx="392271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a:latin typeface="Arial" panose="020B0604020202020204" pitchFamily="34" charset="0"/>
                <a:cs typeface="Arial" panose="020B0604020202020204" pitchFamily="34" charset="0"/>
              </a:rPr>
              <a:t>c) If Investors want 20% to compensate</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If Ke (RRR) = Dividend/ MV then MV =Dividend/RRR</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Then share price = £0.18/20%</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Share price = £0.90</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b="1">
                <a:latin typeface="Arial" panose="020B0604020202020204" pitchFamily="34" charset="0"/>
                <a:cs typeface="Arial" panose="020B0604020202020204" pitchFamily="34" charset="0"/>
              </a:rPr>
              <a:t>Thus</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The share price has fallen and there has been a destruction of shareholders wealth (from £1 originally to £0.90) despite an overall increase in dividends (increase of 4p which doesn’t compensate for the overall 6p loss)  </a:t>
            </a:r>
          </a:p>
        </p:txBody>
      </p:sp>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75" y="1628775"/>
            <a:ext cx="4621213" cy="345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8172450" y="2155825"/>
            <a:ext cx="144463"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GB" altLang="en-US" sz="1800" smtClean="0">
              <a:solidFill>
                <a:srgbClr val="FFFFFF"/>
              </a:solidFill>
            </a:endParaRPr>
          </a:p>
        </p:txBody>
      </p:sp>
    </p:spTree>
    <p:extLst>
      <p:ext uri="{BB962C8B-B14F-4D97-AF65-F5344CB8AC3E}">
        <p14:creationId xmlns:p14="http://schemas.microsoft.com/office/powerpoint/2010/main" val="27313853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843213" y="908050"/>
            <a:ext cx="6192837"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cs typeface="Arial" panose="020B0604020202020204" pitchFamily="34" charset="0"/>
              </a:rPr>
              <a:t>But what effect will this have on the WACC? Remembering that the WACC is also the hurdle rate for investments, thus a lower hurdle rate makes investments more worthwhile.</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None/>
            </a:pPr>
            <a:r>
              <a:rPr lang="en-GB" altLang="en-US" sz="1600">
                <a:latin typeface="Arial" panose="020B0604020202020204" pitchFamily="34" charset="0"/>
                <a:cs typeface="Arial" panose="020B0604020202020204" pitchFamily="34" charset="0"/>
              </a:rPr>
              <a:t>Originally the WACC was 14% (all equity). If we add in the debt… again the market could….</a:t>
            </a:r>
          </a:p>
          <a:p>
            <a:pPr eaLnBrk="1" hangingPunct="1">
              <a:spcBef>
                <a:spcPct val="0"/>
              </a:spcBef>
              <a:buFont typeface="Arial" panose="020B0604020202020204" pitchFamily="34" charset="0"/>
              <a:buNone/>
            </a:pPr>
            <a:endParaRPr lang="en-GB" altLang="en-US" sz="1600">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AutoNum type="alphaLcParenR"/>
            </a:pPr>
            <a:r>
              <a:rPr lang="en-GB" altLang="en-US" sz="1600" b="1">
                <a:latin typeface="Arial" panose="020B0604020202020204" pitchFamily="34" charset="0"/>
                <a:cs typeface="Arial" panose="020B0604020202020204" pitchFamily="34" charset="0"/>
              </a:rPr>
              <a:t>Ignore the additional risk (Thus RRR still = 14%)</a:t>
            </a:r>
          </a:p>
          <a:p>
            <a:pPr eaLnBrk="1" hangingPunct="1">
              <a:spcBef>
                <a:spcPct val="0"/>
              </a:spcBef>
              <a:buFont typeface="Arial" panose="020B0604020202020204" pitchFamily="34" charset="0"/>
              <a:buAutoNum type="alphaLcParenR"/>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Share Price = £1.286 thus Market Value= £1.286 x 1m = £1.286m</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Debt = £1m</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(We x Ke) + (Wd x Kd)</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{(£1.286m/£2.286m) x 14%}  + {(£1m/£2.286m) x 10%)}</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7.86% + 4.37%</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12.23%</a:t>
            </a:r>
          </a:p>
          <a:p>
            <a:pPr eaLnBrk="1" hangingPunct="1">
              <a:spcBef>
                <a:spcPct val="0"/>
              </a:spcBef>
              <a:buFont typeface="Arial" panose="020B0604020202020204" pitchFamily="34" charset="0"/>
              <a:buAutoNum type="alphaLcParenR"/>
            </a:pPr>
            <a:endParaRPr lang="en-GB" altLang="en-US" sz="1600" b="1">
              <a:latin typeface="Arial" panose="020B0604020202020204" pitchFamily="34" charset="0"/>
              <a:cs typeface="Arial" panose="020B0604020202020204" pitchFamily="34" charset="0"/>
            </a:endParaRPr>
          </a:p>
        </p:txBody>
      </p:sp>
      <p:pic>
        <p:nvPicPr>
          <p:cNvPr id="56323" name="Picture 4" descr="ba178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055688"/>
            <a:ext cx="26765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9402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304800" y="927100"/>
            <a:ext cx="5275263"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a:latin typeface="Arial" panose="020B0604020202020204" pitchFamily="34" charset="0"/>
                <a:cs typeface="Arial" panose="020B0604020202020204" pitchFamily="34" charset="0"/>
              </a:rPr>
              <a:t>b) The RRR could increase to 16% to compensate</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Share Price = £1.125 thus Market Value= £1.125 x 1m = £1.125m</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Debt = £1m</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(We x Ke) + (Wd x Kd)</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{(£1.125m/£2.125m) x 16%}  + {(£1m/£2.125m) x 10%)}</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8.47% + 4.71%</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13.18%</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p:txBody>
      </p:sp>
      <p:pic>
        <p:nvPicPr>
          <p:cNvPr id="57347" name="Picture 1"/>
          <p:cNvPicPr>
            <a:picLocks noChangeAspect="1" noChangeArrowheads="1"/>
          </p:cNvPicPr>
          <p:nvPr/>
        </p:nvPicPr>
        <p:blipFill>
          <a:blip r:embed="rId2">
            <a:extLst>
              <a:ext uri="{28A0092B-C50C-407E-A947-70E740481C1C}">
                <a14:useLocalDpi xmlns:a14="http://schemas.microsoft.com/office/drawing/2010/main" val="0"/>
              </a:ext>
            </a:extLst>
          </a:blip>
          <a:srcRect b="53758"/>
          <a:stretch>
            <a:fillRect/>
          </a:stretch>
        </p:blipFill>
        <p:spPr bwMode="auto">
          <a:xfrm>
            <a:off x="6443663" y="911225"/>
            <a:ext cx="2333625" cy="306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91280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88925" y="871538"/>
            <a:ext cx="5700713"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a:latin typeface="Arial" panose="020B0604020202020204" pitchFamily="34" charset="0"/>
                <a:cs typeface="Arial" panose="020B0604020202020204" pitchFamily="34" charset="0"/>
              </a:rPr>
              <a:t>c) If Investors want 20% to compensate</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Share Price = £0.90 thus Market Value= £0.90 x 1m = £0.9m</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Debt = £1m</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(We x Ke) + (Wd x Kd)</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{(£0.9m/£1.9m) x 20%}  + {(£1m/£1.9m) x 10%)}</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9.47% + 4.71%</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WACC = 14.73%</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p:txBody>
      </p:sp>
      <p:pic>
        <p:nvPicPr>
          <p:cNvPr id="5837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36525"/>
            <a:ext cx="2333625" cy="662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0565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395288" y="981075"/>
            <a:ext cx="8497887"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cs typeface="Arial" panose="020B0604020202020204" pitchFamily="34" charset="0"/>
              </a:rPr>
              <a:t>Therefore Shareholder Wealth is affected by market reactions to gearing both through</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AutoNum type="alphaLcParenR"/>
            </a:pPr>
            <a:r>
              <a:rPr lang="en-GB" altLang="en-US" sz="1600">
                <a:latin typeface="Arial" panose="020B0604020202020204" pitchFamily="34" charset="0"/>
                <a:cs typeface="Arial" panose="020B0604020202020204" pitchFamily="34" charset="0"/>
              </a:rPr>
              <a:t>Share price movements</a:t>
            </a:r>
          </a:p>
          <a:p>
            <a:pPr eaLnBrk="1" hangingPunct="1">
              <a:spcBef>
                <a:spcPct val="0"/>
              </a:spcBef>
              <a:buFontTx/>
              <a:buAutoNum type="alphaLcParenR"/>
            </a:pPr>
            <a:endParaRPr lang="en-GB" altLang="en-US" sz="1600">
              <a:latin typeface="Arial" panose="020B0604020202020204" pitchFamily="34" charset="0"/>
              <a:cs typeface="Arial" panose="020B0604020202020204" pitchFamily="34" charset="0"/>
            </a:endParaRPr>
          </a:p>
          <a:p>
            <a:pPr eaLnBrk="1" hangingPunct="1">
              <a:spcBef>
                <a:spcPct val="0"/>
              </a:spcBef>
              <a:buFontTx/>
              <a:buAutoNum type="alphaLcParenR"/>
            </a:pPr>
            <a:r>
              <a:rPr lang="en-GB" altLang="en-US" sz="1600">
                <a:latin typeface="Arial" panose="020B0604020202020204" pitchFamily="34" charset="0"/>
                <a:cs typeface="Arial" panose="020B0604020202020204" pitchFamily="34" charset="0"/>
              </a:rPr>
              <a:t>And, WACC changes.</a:t>
            </a:r>
          </a:p>
          <a:p>
            <a:pPr eaLnBrk="1" hangingPunct="1">
              <a:spcBef>
                <a:spcPct val="0"/>
              </a:spcBef>
              <a:buFont typeface="Arial" panose="020B0604020202020204" pitchFamily="34" charset="0"/>
              <a:buNone/>
            </a:pPr>
            <a:endParaRPr lang="en-GB" altLang="en-US" sz="1600">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None/>
            </a:pPr>
            <a:r>
              <a:rPr lang="en-GB" altLang="en-US" sz="1600" b="1">
                <a:latin typeface="Arial" panose="020B0604020202020204" pitchFamily="34" charset="0"/>
                <a:cs typeface="Arial" panose="020B0604020202020204" pitchFamily="34" charset="0"/>
              </a:rPr>
              <a:t>In conclusion</a:t>
            </a:r>
            <a:endParaRPr lang="en-GB" altLang="en-US" sz="1600">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Increasing Debt has a twofold impact on WACC and Shareholder wealth.</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It </a:t>
            </a:r>
            <a:r>
              <a:rPr lang="en-GB" altLang="en-US" sz="1600" b="1">
                <a:latin typeface="Arial" panose="020B0604020202020204" pitchFamily="34" charset="0"/>
                <a:cs typeface="Arial" panose="020B0604020202020204" pitchFamily="34" charset="0"/>
              </a:rPr>
              <a:t>decreases</a:t>
            </a:r>
            <a:r>
              <a:rPr lang="en-GB" altLang="en-US" sz="1600">
                <a:latin typeface="Arial" panose="020B0604020202020204" pitchFamily="34" charset="0"/>
                <a:cs typeface="Arial" panose="020B0604020202020204" pitchFamily="34" charset="0"/>
              </a:rPr>
              <a:t> WACC as a Cheaper source of finance</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But, it </a:t>
            </a:r>
            <a:r>
              <a:rPr lang="en-GB" altLang="en-US" sz="1600" b="1">
                <a:latin typeface="Arial" panose="020B0604020202020204" pitchFamily="34" charset="0"/>
                <a:cs typeface="Arial" panose="020B0604020202020204" pitchFamily="34" charset="0"/>
              </a:rPr>
              <a:t>increases</a:t>
            </a:r>
            <a:r>
              <a:rPr lang="en-GB" altLang="en-US" sz="1600">
                <a:latin typeface="Arial" panose="020B0604020202020204" pitchFamily="34" charset="0"/>
                <a:cs typeface="Arial" panose="020B0604020202020204" pitchFamily="34" charset="0"/>
              </a:rPr>
              <a:t> the Cost of Equity as shareholders demand more returns for the risks they are taking.</a:t>
            </a:r>
          </a:p>
          <a:p>
            <a:pPr eaLnBrk="1" hangingPunct="1">
              <a:spcBef>
                <a:spcPct val="0"/>
              </a:spcBef>
              <a:buFont typeface="Arial" panose="020B0604020202020204" pitchFamily="34" charset="0"/>
              <a:buNone/>
            </a:pPr>
            <a:endParaRPr lang="en-GB" altLang="en-US" sz="1600" b="1">
              <a:latin typeface="Tahoma" panose="020B0604030504040204" pitchFamily="34" charset="0"/>
              <a:cs typeface="Times New Roman" panose="02020603050405020304" pitchFamily="18" charset="0"/>
            </a:endParaRPr>
          </a:p>
        </p:txBody>
      </p:sp>
      <p:sp>
        <p:nvSpPr>
          <p:cNvPr id="59395" name="Text Box 6"/>
          <p:cNvSpPr txBox="1">
            <a:spLocks noChangeArrowheads="1"/>
          </p:cNvSpPr>
          <p:nvPr/>
        </p:nvSpPr>
        <p:spPr bwMode="auto">
          <a:xfrm>
            <a:off x="1187450" y="5105400"/>
            <a:ext cx="18954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i="1">
                <a:latin typeface="Arial" panose="020B0604020202020204" pitchFamily="34" charset="0"/>
                <a:cs typeface="Arial" panose="020B0604020202020204" pitchFamily="34" charset="0"/>
              </a:rPr>
              <a:t>The question is…</a:t>
            </a:r>
          </a:p>
        </p:txBody>
      </p:sp>
      <p:pic>
        <p:nvPicPr>
          <p:cNvPr id="59396" name="Picture 3" descr="CC000553"/>
          <p:cNvPicPr>
            <a:picLocks noChangeAspect="1" noChangeArrowheads="1"/>
          </p:cNvPicPr>
          <p:nvPr/>
        </p:nvPicPr>
        <p:blipFill>
          <a:blip r:embed="rId2">
            <a:extLst>
              <a:ext uri="{28A0092B-C50C-407E-A947-70E740481C1C}">
                <a14:useLocalDpi xmlns:a14="http://schemas.microsoft.com/office/drawing/2010/main" val="0"/>
              </a:ext>
            </a:extLst>
          </a:blip>
          <a:srcRect t="4028" b="8180"/>
          <a:stretch>
            <a:fillRect/>
          </a:stretch>
        </p:blipFill>
        <p:spPr bwMode="auto">
          <a:xfrm>
            <a:off x="3268663" y="4625975"/>
            <a:ext cx="14763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932363" y="5065713"/>
            <a:ext cx="32162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i="1">
                <a:latin typeface="Arial" panose="020B0604020202020204" pitchFamily="34" charset="0"/>
                <a:cs typeface="Arial" panose="020B0604020202020204" pitchFamily="34" charset="0"/>
              </a:rPr>
              <a:t>Which has the greater impact?</a:t>
            </a:r>
          </a:p>
        </p:txBody>
      </p:sp>
    </p:spTree>
    <p:extLst>
      <p:ext uri="{BB962C8B-B14F-4D97-AF65-F5344CB8AC3E}">
        <p14:creationId xmlns:p14="http://schemas.microsoft.com/office/powerpoint/2010/main" val="3968167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30163" y="873125"/>
            <a:ext cx="6532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rPr>
              <a:t>Capital Structure in Practice: Key Research</a:t>
            </a:r>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l="12309" t="18584" r="63129" b="15535"/>
          <a:stretch>
            <a:fillRect/>
          </a:stretch>
        </p:blipFill>
        <p:spPr bwMode="auto">
          <a:xfrm>
            <a:off x="4643438" y="1335088"/>
            <a:ext cx="40481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8" name="TextBox 2"/>
          <p:cNvSpPr txBox="1">
            <a:spLocks noChangeArrowheads="1"/>
          </p:cNvSpPr>
          <p:nvPr/>
        </p:nvSpPr>
        <p:spPr bwMode="auto">
          <a:xfrm>
            <a:off x="323850" y="1628775"/>
            <a:ext cx="31686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latin typeface="Arial" panose="020B0604020202020204" pitchFamily="34" charset="0"/>
              </a:rPr>
              <a:t>Seminal Survey</a:t>
            </a:r>
          </a:p>
          <a:p>
            <a:pPr eaLnBrk="1" hangingPunct="1">
              <a:spcBef>
                <a:spcPct val="0"/>
              </a:spcBef>
              <a:buFontTx/>
              <a:buNone/>
            </a:pPr>
            <a:endParaRPr lang="en-GB" altLang="en-US" sz="1800" b="1">
              <a:latin typeface="Arial" panose="020B0604020202020204" pitchFamily="34" charset="0"/>
            </a:endParaRPr>
          </a:p>
          <a:p>
            <a:pPr eaLnBrk="1" hangingPunct="1">
              <a:spcBef>
                <a:spcPct val="0"/>
              </a:spcBef>
              <a:buFontTx/>
              <a:buNone/>
            </a:pPr>
            <a:r>
              <a:rPr lang="en-GB" altLang="en-US" sz="1800" b="1">
                <a:latin typeface="Arial" panose="020B0604020202020204" pitchFamily="34" charset="0"/>
              </a:rPr>
              <a:t>Scott and Johnson (1982)</a:t>
            </a:r>
          </a:p>
          <a:p>
            <a:pPr eaLnBrk="1" hangingPunct="1">
              <a:spcBef>
                <a:spcPct val="0"/>
              </a:spcBef>
              <a:buFontTx/>
              <a:buNone/>
            </a:pPr>
            <a:endParaRPr lang="en-GB" altLang="en-US" sz="1800">
              <a:latin typeface="Arial" panose="020B0604020202020204" pitchFamily="34" charset="0"/>
            </a:endParaRPr>
          </a:p>
          <a:p>
            <a:pPr eaLnBrk="1" hangingPunct="1">
              <a:spcBef>
                <a:spcPct val="0"/>
              </a:spcBef>
              <a:buFontTx/>
              <a:buNone/>
            </a:pPr>
            <a:r>
              <a:rPr lang="en-GB" altLang="en-US" sz="1800">
                <a:latin typeface="Arial" panose="020B0604020202020204" pitchFamily="34" charset="0"/>
              </a:rPr>
              <a:t>Surveyed 212 CFO’s of Fortune 1000 Companies</a:t>
            </a:r>
          </a:p>
        </p:txBody>
      </p:sp>
      <p:sp>
        <p:nvSpPr>
          <p:cNvPr id="5" name="Rectangle 4"/>
          <p:cNvSpPr>
            <a:spLocks noChangeArrowheads="1"/>
          </p:cNvSpPr>
          <p:nvPr/>
        </p:nvSpPr>
        <p:spPr bwMode="auto">
          <a:xfrm>
            <a:off x="138113" y="4941888"/>
            <a:ext cx="3713162" cy="892175"/>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dirty="0" smtClean="0">
                <a:latin typeface="Arial" charset="0"/>
              </a:rPr>
              <a:t>Further Reading: </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a:latin typeface="Arial" charset="0"/>
              </a:rPr>
              <a:t>Scott, </a:t>
            </a:r>
            <a:r>
              <a:rPr lang="en-GB" altLang="en-US" sz="1000" dirty="0" smtClean="0">
                <a:latin typeface="Arial" charset="0"/>
              </a:rPr>
              <a:t>D. and Johnson, D. (1982). </a:t>
            </a:r>
            <a:r>
              <a:rPr lang="en-GB" altLang="en-US" sz="1000" dirty="0">
                <a:latin typeface="Arial" charset="0"/>
              </a:rPr>
              <a:t>“Financing </a:t>
            </a:r>
            <a:r>
              <a:rPr lang="en-GB" altLang="en-US" sz="1000" dirty="0" smtClean="0">
                <a:latin typeface="Arial" charset="0"/>
              </a:rPr>
              <a:t>Policies and </a:t>
            </a:r>
            <a:r>
              <a:rPr lang="en-GB" altLang="en-US" sz="1000" dirty="0">
                <a:latin typeface="Arial" charset="0"/>
              </a:rPr>
              <a:t>Practices in Large Corporations.” </a:t>
            </a:r>
            <a:r>
              <a:rPr lang="en-GB" altLang="en-US" sz="1000" i="1" dirty="0">
                <a:latin typeface="Arial" charset="0"/>
              </a:rPr>
              <a:t>Financial </a:t>
            </a:r>
            <a:r>
              <a:rPr lang="en-GB" altLang="en-US" sz="1000" i="1" dirty="0" smtClean="0">
                <a:latin typeface="Arial" charset="0"/>
              </a:rPr>
              <a:t>Management</a:t>
            </a:r>
            <a:r>
              <a:rPr lang="en-GB" altLang="en-US" sz="1000" dirty="0" smtClean="0">
                <a:latin typeface="Arial" charset="0"/>
              </a:rPr>
              <a:t>, 11:2</a:t>
            </a:r>
            <a:r>
              <a:rPr lang="en-GB" altLang="en-US" sz="1000" dirty="0">
                <a:latin typeface="Arial" charset="0"/>
              </a:rPr>
              <a:t>, 51–59.</a:t>
            </a:r>
            <a:endParaRPr lang="en-GB" altLang="en-US" sz="1000" dirty="0" smtClean="0">
              <a:latin typeface="Arial" charset="0"/>
            </a:endParaRPr>
          </a:p>
        </p:txBody>
      </p:sp>
    </p:spTree>
    <p:extLst>
      <p:ext uri="{BB962C8B-B14F-4D97-AF65-F5344CB8AC3E}">
        <p14:creationId xmlns:p14="http://schemas.microsoft.com/office/powerpoint/2010/main" val="41525114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179388" y="939800"/>
            <a:ext cx="3097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rgbClr val="0070C0"/>
                </a:solidFill>
                <a:latin typeface="Arial" panose="020B0604020202020204" pitchFamily="34" charset="0"/>
              </a:rPr>
              <a:t>USA Findings</a:t>
            </a:r>
          </a:p>
        </p:txBody>
      </p:sp>
      <p:sp>
        <p:nvSpPr>
          <p:cNvPr id="3" name="Rectangle 2"/>
          <p:cNvSpPr>
            <a:spLocks noChangeArrowheads="1"/>
          </p:cNvSpPr>
          <p:nvPr/>
        </p:nvSpPr>
        <p:spPr bwMode="auto">
          <a:xfrm>
            <a:off x="179388" y="4868863"/>
            <a:ext cx="3249612" cy="1046162"/>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dirty="0" smtClean="0">
                <a:latin typeface="Arial" charset="0"/>
              </a:rPr>
              <a:t>Further Reading: </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a:latin typeface="Arial" charset="0"/>
              </a:rPr>
              <a:t>Beattie, V., </a:t>
            </a:r>
            <a:r>
              <a:rPr lang="en-GB" altLang="en-US" sz="1000" dirty="0" err="1">
                <a:latin typeface="Arial" charset="0"/>
              </a:rPr>
              <a:t>Goodacre</a:t>
            </a:r>
            <a:r>
              <a:rPr lang="en-GB" altLang="en-US" sz="1000" dirty="0">
                <a:latin typeface="Arial" charset="0"/>
              </a:rPr>
              <a:t>, A., &amp; Thomson, S. J. (2006). Corporate financing decisions: UK survey evidence. Journal of Business Finance &amp; Accounting, 33(9‐10), 1402-1434.</a:t>
            </a:r>
            <a:endParaRPr lang="en-GB" altLang="en-US" sz="1000" dirty="0" smtClean="0">
              <a:latin typeface="Arial" charset="0"/>
            </a:endParaRPr>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l="9521" t="26776" r="62180" b="7037"/>
          <a:stretch>
            <a:fillRect/>
          </a:stretch>
        </p:blipFill>
        <p:spPr bwMode="auto">
          <a:xfrm>
            <a:off x="3635375" y="939800"/>
            <a:ext cx="5054600" cy="472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6078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extBox 1"/>
          <p:cNvSpPr txBox="1">
            <a:spLocks noChangeArrowheads="1"/>
          </p:cNvSpPr>
          <p:nvPr/>
        </p:nvSpPr>
        <p:spPr bwMode="auto">
          <a:xfrm>
            <a:off x="179388" y="939800"/>
            <a:ext cx="3097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rgbClr val="0070C0"/>
                </a:solidFill>
                <a:latin typeface="Arial" panose="020B0604020202020204" pitchFamily="34" charset="0"/>
              </a:rPr>
              <a:t>Non-USA Findings</a:t>
            </a:r>
          </a:p>
        </p:txBody>
      </p:sp>
      <p:sp>
        <p:nvSpPr>
          <p:cNvPr id="3" name="Rectangle 2"/>
          <p:cNvSpPr>
            <a:spLocks noChangeArrowheads="1"/>
          </p:cNvSpPr>
          <p:nvPr/>
        </p:nvSpPr>
        <p:spPr bwMode="auto">
          <a:xfrm>
            <a:off x="179388" y="4868863"/>
            <a:ext cx="3249612" cy="1046162"/>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dirty="0" smtClean="0">
                <a:latin typeface="Arial" charset="0"/>
              </a:rPr>
              <a:t>Further Reading: </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a:latin typeface="Arial" charset="0"/>
              </a:rPr>
              <a:t>Beattie, V., </a:t>
            </a:r>
            <a:r>
              <a:rPr lang="en-GB" altLang="en-US" sz="1000" dirty="0" err="1">
                <a:latin typeface="Arial" charset="0"/>
              </a:rPr>
              <a:t>Goodacre</a:t>
            </a:r>
            <a:r>
              <a:rPr lang="en-GB" altLang="en-US" sz="1000" dirty="0">
                <a:latin typeface="Arial" charset="0"/>
              </a:rPr>
              <a:t>, A., &amp; Thomson, S. J. (2006). Corporate financing decisions: UK survey evidence. Journal of Business Finance &amp; Accounting, 33(9‐10), 1402-1434.</a:t>
            </a:r>
            <a:endParaRPr lang="en-GB" altLang="en-US" sz="1000" dirty="0" smtClean="0">
              <a:latin typeface="Arial" charset="0"/>
            </a:endParaRPr>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l="10402" t="37901" r="61137" b="10199"/>
          <a:stretch>
            <a:fillRect/>
          </a:stretch>
        </p:blipFill>
        <p:spPr bwMode="auto">
          <a:xfrm>
            <a:off x="3770313" y="941388"/>
            <a:ext cx="5238750" cy="382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7288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pentagon</a:t>
            </a:r>
            <a:endParaRPr lang="fi-FI"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3074" y="1600200"/>
            <a:ext cx="4757851" cy="4525963"/>
          </a:xfrm>
        </p:spPr>
      </p:pic>
    </p:spTree>
    <p:extLst>
      <p:ext uri="{BB962C8B-B14F-4D97-AF65-F5344CB8AC3E}">
        <p14:creationId xmlns:p14="http://schemas.microsoft.com/office/powerpoint/2010/main" val="33155203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07950" y="836613"/>
            <a:ext cx="29876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Gearing in Practice</a:t>
            </a:r>
          </a:p>
        </p:txBody>
      </p:sp>
      <p:sp>
        <p:nvSpPr>
          <p:cNvPr id="3" name="Text Box 3"/>
          <p:cNvSpPr txBox="1">
            <a:spLocks noChangeArrowheads="1"/>
          </p:cNvSpPr>
          <p:nvPr/>
        </p:nvSpPr>
        <p:spPr bwMode="auto">
          <a:xfrm>
            <a:off x="123825" y="1412875"/>
            <a:ext cx="4953000" cy="42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0"/>
              </a:spcBef>
              <a:defRPr/>
            </a:pPr>
            <a:r>
              <a:rPr lang="en-GB" altLang="en-US" sz="1600" dirty="0" smtClean="0">
                <a:latin typeface="Arial" panose="020B0604020202020204" pitchFamily="34" charset="0"/>
                <a:cs typeface="Arial" panose="020B0604020202020204" pitchFamily="34" charset="0"/>
              </a:rPr>
              <a:t>We have covered some of the main theories in this lecture, this is a very large area of the finance academic literature with a considerable amount of different viewpoints. </a:t>
            </a:r>
          </a:p>
          <a:p>
            <a:pPr marL="342900" indent="-342900" eaLnBrk="1" hangingPunct="1">
              <a:spcBef>
                <a:spcPct val="0"/>
              </a:spcBef>
              <a:defRPr/>
            </a:pPr>
            <a:endParaRPr lang="en-GB" altLang="en-US" sz="1600" dirty="0" smtClean="0">
              <a:latin typeface="Arial" panose="020B0604020202020204" pitchFamily="34" charset="0"/>
              <a:cs typeface="Arial" panose="020B0604020202020204" pitchFamily="34" charset="0"/>
            </a:endParaRPr>
          </a:p>
          <a:p>
            <a:pPr marL="342900" indent="-342900" eaLnBrk="1" hangingPunct="1">
              <a:spcBef>
                <a:spcPct val="0"/>
              </a:spcBef>
              <a:defRPr/>
            </a:pPr>
            <a:r>
              <a:rPr lang="en-GB" altLang="en-US" sz="1600" dirty="0" smtClean="0">
                <a:latin typeface="Arial" panose="020B0604020202020204" pitchFamily="34" charset="0"/>
                <a:cs typeface="Arial" panose="020B0604020202020204" pitchFamily="34" charset="0"/>
              </a:rPr>
              <a:t>This lecture therefore gives you a starting point to leap into that literature, it is not an end-point.</a:t>
            </a:r>
          </a:p>
          <a:p>
            <a:pPr eaLnBrk="1" hangingPunct="1">
              <a:spcBef>
                <a:spcPct val="0"/>
              </a:spcBef>
              <a:buFont typeface="Arial" panose="020B0604020202020204" pitchFamily="34" charset="0"/>
              <a:buNone/>
              <a:defRPr/>
            </a:pPr>
            <a:endParaRPr lang="en-GB" altLang="en-US" sz="1600" dirty="0" smtClean="0">
              <a:latin typeface="Arial" panose="020B0604020202020204" pitchFamily="34" charset="0"/>
              <a:cs typeface="Arial" panose="020B0604020202020204" pitchFamily="34" charset="0"/>
            </a:endParaRPr>
          </a:p>
          <a:p>
            <a:pPr marL="342900" indent="-342900" eaLnBrk="1" hangingPunct="1">
              <a:spcBef>
                <a:spcPct val="0"/>
              </a:spcBef>
              <a:defRPr/>
            </a:pPr>
            <a:r>
              <a:rPr lang="en-GB" altLang="en-US" sz="1600" dirty="0" smtClean="0">
                <a:latin typeface="Arial" panose="020B0604020202020204" pitchFamily="34" charset="0"/>
                <a:cs typeface="Arial" panose="020B0604020202020204" pitchFamily="34" charset="0"/>
              </a:rPr>
              <a:t>In practice, extreme positions tend to be avoided. For example:</a:t>
            </a:r>
          </a:p>
          <a:p>
            <a:pPr marL="342900" indent="-342900" eaLnBrk="1" hangingPunct="1">
              <a:spcBef>
                <a:spcPct val="0"/>
              </a:spcBef>
              <a:defRPr/>
            </a:pPr>
            <a:endParaRPr lang="en-GB" altLang="en-US" sz="1600" dirty="0" smtClean="0">
              <a:latin typeface="Arial" panose="020B0604020202020204" pitchFamily="34" charset="0"/>
              <a:cs typeface="Arial" panose="020B0604020202020204" pitchFamily="34" charset="0"/>
            </a:endParaRPr>
          </a:p>
          <a:p>
            <a:pPr marL="342900" indent="-342900" eaLnBrk="1" hangingPunct="1">
              <a:spcBef>
                <a:spcPct val="0"/>
              </a:spcBef>
              <a:defRPr/>
            </a:pPr>
            <a:r>
              <a:rPr lang="en-GB" altLang="en-US" sz="1600" b="1" dirty="0" smtClean="0">
                <a:latin typeface="Arial" panose="020B0604020202020204" pitchFamily="34" charset="0"/>
                <a:cs typeface="Arial" panose="020B0604020202020204" pitchFamily="34" charset="0"/>
              </a:rPr>
              <a:t>All Equity - </a:t>
            </a:r>
            <a:r>
              <a:rPr lang="en-GB" altLang="en-US" sz="1600" dirty="0" smtClean="0">
                <a:latin typeface="Arial" panose="020B0604020202020204" pitchFamily="34" charset="0"/>
                <a:cs typeface="Arial" panose="020B0604020202020204" pitchFamily="34" charset="0"/>
              </a:rPr>
              <a:t>You lose the benefit of low cost debt</a:t>
            </a:r>
          </a:p>
          <a:p>
            <a:pPr marL="342900" indent="-342900" eaLnBrk="1" hangingPunct="1">
              <a:spcBef>
                <a:spcPct val="0"/>
              </a:spcBef>
              <a:defRPr/>
            </a:pPr>
            <a:endParaRPr lang="en-GB" altLang="en-US" sz="1600" dirty="0" smtClean="0">
              <a:latin typeface="Arial" panose="020B0604020202020204" pitchFamily="34" charset="0"/>
              <a:cs typeface="Arial" panose="020B0604020202020204" pitchFamily="34" charset="0"/>
            </a:endParaRPr>
          </a:p>
          <a:p>
            <a:pPr marL="342900" indent="-342900" eaLnBrk="1" hangingPunct="1">
              <a:spcBef>
                <a:spcPct val="0"/>
              </a:spcBef>
              <a:defRPr/>
            </a:pPr>
            <a:r>
              <a:rPr lang="en-GB" altLang="en-US" sz="1600" b="1" dirty="0" smtClean="0">
                <a:latin typeface="Arial" panose="020B0604020202020204" pitchFamily="34" charset="0"/>
                <a:cs typeface="Arial" panose="020B0604020202020204" pitchFamily="34" charset="0"/>
              </a:rPr>
              <a:t>Highly geared – </a:t>
            </a:r>
            <a:r>
              <a:rPr lang="en-GB" altLang="en-US" sz="1600" dirty="0" smtClean="0">
                <a:latin typeface="Arial" panose="020B0604020202020204" pitchFamily="34" charset="0"/>
                <a:cs typeface="Arial" panose="020B0604020202020204" pitchFamily="34" charset="0"/>
              </a:rPr>
              <a:t>Financial risk likely to increase </a:t>
            </a:r>
            <a:r>
              <a:rPr lang="en-GB" altLang="en-US" sz="1600" dirty="0" err="1" smtClean="0">
                <a:latin typeface="Arial" panose="020B0604020202020204" pitchFamily="34" charset="0"/>
                <a:cs typeface="Arial" panose="020B0604020202020204" pitchFamily="34" charset="0"/>
              </a:rPr>
              <a:t>Ke</a:t>
            </a:r>
            <a:r>
              <a:rPr lang="en-GB" altLang="en-US" sz="1600" dirty="0" smtClean="0">
                <a:latin typeface="Arial" panose="020B0604020202020204" pitchFamily="34" charset="0"/>
                <a:cs typeface="Arial" panose="020B0604020202020204" pitchFamily="34" charset="0"/>
              </a:rPr>
              <a:t> &amp; </a:t>
            </a:r>
            <a:r>
              <a:rPr lang="en-GB" altLang="en-US" sz="1600" dirty="0" err="1" smtClean="0">
                <a:latin typeface="Arial" panose="020B0604020202020204" pitchFamily="34" charset="0"/>
                <a:cs typeface="Arial" panose="020B0604020202020204" pitchFamily="34" charset="0"/>
              </a:rPr>
              <a:t>Kd</a:t>
            </a:r>
            <a:endParaRPr lang="en-GB" altLang="en-US" sz="1600" dirty="0" smtClean="0">
              <a:latin typeface="Arial" panose="020B0604020202020204" pitchFamily="34" charset="0"/>
              <a:cs typeface="Arial" panose="020B0604020202020204" pitchFamily="34" charset="0"/>
            </a:endParaRPr>
          </a:p>
          <a:p>
            <a:pPr marL="342900" indent="-342900" eaLnBrk="1" hangingPunct="1">
              <a:spcBef>
                <a:spcPct val="0"/>
              </a:spcBef>
              <a:defRPr/>
            </a:pPr>
            <a:endParaRPr lang="en-GB" altLang="en-US" sz="1600" dirty="0" smtClean="0">
              <a:latin typeface="Arial" panose="020B0604020202020204" pitchFamily="34" charset="0"/>
              <a:cs typeface="Arial" panose="020B0604020202020204" pitchFamily="34" charset="0"/>
            </a:endParaRPr>
          </a:p>
          <a:p>
            <a:pPr marL="342900" indent="-342900" eaLnBrk="1" hangingPunct="1">
              <a:spcBef>
                <a:spcPct val="0"/>
              </a:spcBef>
              <a:defRPr/>
            </a:pPr>
            <a:r>
              <a:rPr lang="en-GB" altLang="en-US" sz="1600" b="1" dirty="0" smtClean="0">
                <a:latin typeface="Arial" panose="020B0604020202020204" pitchFamily="34" charset="0"/>
                <a:cs typeface="Arial" panose="020B0604020202020204" pitchFamily="34" charset="0"/>
              </a:rPr>
              <a:t>See Sidebar</a:t>
            </a:r>
          </a:p>
        </p:txBody>
      </p:sp>
      <p:sp>
        <p:nvSpPr>
          <p:cNvPr id="4" name="TextBox 1"/>
          <p:cNvSpPr txBox="1">
            <a:spLocks noChangeArrowheads="1"/>
          </p:cNvSpPr>
          <p:nvPr/>
        </p:nvSpPr>
        <p:spPr bwMode="auto">
          <a:xfrm>
            <a:off x="5076825" y="1331913"/>
            <a:ext cx="3948113" cy="4616450"/>
          </a:xfrm>
          <a:prstGeom prst="rect">
            <a:avLst/>
          </a:prstGeom>
          <a:solidFill>
            <a:schemeClr val="accent2">
              <a:lumMod val="40000"/>
              <a:lumOff val="60000"/>
              <a:alpha val="50000"/>
            </a:schemeClr>
          </a:solid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Font typeface="Arial" panose="020B0604020202020204" pitchFamily="34" charset="0"/>
              <a:buNone/>
              <a:defRPr/>
            </a:pPr>
            <a:r>
              <a:rPr lang="en-GB" altLang="en-US" sz="1000" b="1" dirty="0">
                <a:latin typeface="Arial" panose="020B0604020202020204" pitchFamily="34" charset="0"/>
                <a:cs typeface="Arial" panose="020B0604020202020204" pitchFamily="34" charset="0"/>
              </a:rPr>
              <a:t>FT.com</a:t>
            </a:r>
            <a:r>
              <a:rPr lang="en-GB" altLang="en-US" sz="1000" b="1" dirty="0" smtClean="0">
                <a:latin typeface="Arial" panose="020B0604020202020204" pitchFamily="34" charset="0"/>
                <a:cs typeface="Arial" panose="020B0604020202020204" pitchFamily="34" charset="0"/>
              </a:rPr>
              <a:t>: Debt </a:t>
            </a:r>
            <a:r>
              <a:rPr lang="en-GB" altLang="en-US" sz="1000" b="1" dirty="0">
                <a:latin typeface="Arial" panose="020B0604020202020204" pitchFamily="34" charset="0"/>
                <a:cs typeface="Arial" panose="020B0604020202020204" pitchFamily="34" charset="0"/>
              </a:rPr>
              <a:t>at UK listed companies soars to record </a:t>
            </a:r>
            <a:r>
              <a:rPr lang="en-GB" altLang="en-US" sz="1000" b="1" dirty="0" smtClean="0">
                <a:latin typeface="Arial" panose="020B0604020202020204" pitchFamily="34" charset="0"/>
                <a:cs typeface="Arial" panose="020B0604020202020204" pitchFamily="34" charset="0"/>
              </a:rPr>
              <a:t>high</a:t>
            </a:r>
            <a:r>
              <a:rPr lang="en-GB" sz="1000" dirty="0" smtClean="0">
                <a:latin typeface="Arial" panose="020B0604020202020204" pitchFamily="34" charset="0"/>
                <a:cs typeface="Arial" panose="020B0604020202020204" pitchFamily="34" charset="0"/>
              </a:rPr>
              <a:t/>
            </a:r>
            <a:br>
              <a:rPr lang="en-GB" sz="1000" dirty="0" smtClean="0">
                <a:latin typeface="Arial" panose="020B0604020202020204" pitchFamily="34" charset="0"/>
                <a:cs typeface="Arial" panose="020B0604020202020204" pitchFamily="34" charset="0"/>
              </a:rPr>
            </a:br>
            <a:endParaRPr lang="en-GB" sz="1000"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altLang="en-US" sz="1000" dirty="0" smtClean="0">
                <a:latin typeface="Arial" panose="020B0604020202020204" pitchFamily="34" charset="0"/>
                <a:cs typeface="Arial" panose="020B0604020202020204" pitchFamily="34" charset="0"/>
              </a:rPr>
              <a:t>Debt </a:t>
            </a:r>
            <a:r>
              <a:rPr lang="en-GB" altLang="en-US" sz="1000" dirty="0">
                <a:latin typeface="Arial" panose="020B0604020202020204" pitchFamily="34" charset="0"/>
                <a:cs typeface="Arial" panose="020B0604020202020204" pitchFamily="34" charset="0"/>
              </a:rPr>
              <a:t>at UK listed companies has soared to hit a record high of £390bn as companies have scrambled to maintain dividend </a:t>
            </a:r>
            <a:r>
              <a:rPr lang="en-GB" altLang="en-US" sz="1000" dirty="0" err="1">
                <a:latin typeface="Arial" panose="020B0604020202020204" pitchFamily="34" charset="0"/>
                <a:cs typeface="Arial" panose="020B0604020202020204" pitchFamily="34" charset="0"/>
              </a:rPr>
              <a:t>payouts</a:t>
            </a:r>
            <a:r>
              <a:rPr lang="en-GB" altLang="en-US" sz="1000" dirty="0">
                <a:latin typeface="Arial" panose="020B0604020202020204" pitchFamily="34" charset="0"/>
                <a:cs typeface="Arial" panose="020B0604020202020204" pitchFamily="34" charset="0"/>
              </a:rPr>
              <a:t> in response to shareholder demand despite weak profitability</a:t>
            </a:r>
            <a:r>
              <a:rPr lang="en-GB" altLang="en-US" sz="1000" dirty="0" smtClean="0">
                <a:latin typeface="Arial" panose="020B0604020202020204" pitchFamily="34" charset="0"/>
                <a:cs typeface="Arial" panose="020B0604020202020204" pitchFamily="34" charset="0"/>
              </a:rPr>
              <a:t>.</a:t>
            </a:r>
          </a:p>
          <a:p>
            <a:pPr marL="0" indent="0" eaLnBrk="1" hangingPunct="1">
              <a:spcBef>
                <a:spcPct val="0"/>
              </a:spcBef>
              <a:buFont typeface="Arial" panose="020B0604020202020204" pitchFamily="34" charset="0"/>
              <a:buNone/>
              <a:defRPr/>
            </a:pPr>
            <a:endParaRPr lang="en-GB" altLang="en-US" sz="100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altLang="en-US" sz="1000" dirty="0" smtClean="0">
                <a:latin typeface="Arial" panose="020B0604020202020204" pitchFamily="34" charset="0"/>
                <a:cs typeface="Arial" panose="020B0604020202020204" pitchFamily="34" charset="0"/>
              </a:rPr>
              <a:t>UK </a:t>
            </a:r>
            <a:r>
              <a:rPr lang="en-GB" altLang="en-US" sz="1000" dirty="0">
                <a:latin typeface="Arial" panose="020B0604020202020204" pitchFamily="34" charset="0"/>
                <a:cs typeface="Arial" panose="020B0604020202020204" pitchFamily="34" charset="0"/>
              </a:rPr>
              <a:t>plc’s net debt has surpassed pre-crisis levels to reach £390.7bn in the 2017-18 financial year, according to analysis from Link Asset Services, which assessed balance sheet data from 440 UK listed companies. </a:t>
            </a:r>
            <a:endParaRPr lang="en-GB" altLang="en-US" sz="1000"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endParaRPr lang="en-GB" altLang="en-US" sz="100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altLang="en-US" sz="1000" dirty="0" smtClean="0">
                <a:latin typeface="Arial" panose="020B0604020202020204" pitchFamily="34" charset="0"/>
                <a:cs typeface="Arial" panose="020B0604020202020204" pitchFamily="34" charset="0"/>
              </a:rPr>
              <a:t>The </a:t>
            </a:r>
            <a:r>
              <a:rPr lang="en-GB" altLang="en-US" sz="1000" dirty="0">
                <a:latin typeface="Arial" panose="020B0604020202020204" pitchFamily="34" charset="0"/>
                <a:cs typeface="Arial" panose="020B0604020202020204" pitchFamily="34" charset="0"/>
              </a:rPr>
              <a:t>data for net debt, which is total debt less cash, show that while companies cut their borrowings by a fifth in the two years immediately after the financial crisis, debt levels have jumped 69 per cent since 2010-11. </a:t>
            </a:r>
            <a:endParaRPr lang="en-GB" altLang="en-US" sz="1000"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endParaRPr lang="en-GB" altLang="en-US" sz="100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altLang="en-US" sz="1000" dirty="0" smtClean="0">
                <a:latin typeface="Arial" panose="020B0604020202020204" pitchFamily="34" charset="0"/>
                <a:cs typeface="Arial" panose="020B0604020202020204" pitchFamily="34" charset="0"/>
              </a:rPr>
              <a:t>Most </a:t>
            </a:r>
            <a:r>
              <a:rPr lang="en-GB" altLang="en-US" sz="1000" dirty="0">
                <a:latin typeface="Arial" panose="020B0604020202020204" pitchFamily="34" charset="0"/>
                <a:cs typeface="Arial" panose="020B0604020202020204" pitchFamily="34" charset="0"/>
              </a:rPr>
              <a:t>of the increase was used to fund dividends — against a backdrop of low interest rates — at a time of low profitability for UK companies, Link said</a:t>
            </a:r>
            <a:r>
              <a:rPr lang="en-GB" altLang="en-US" sz="1000" dirty="0" smtClean="0">
                <a:latin typeface="Arial" panose="020B0604020202020204" pitchFamily="34" charset="0"/>
                <a:cs typeface="Arial" panose="020B0604020202020204" pitchFamily="34" charset="0"/>
              </a:rPr>
              <a:t>.</a:t>
            </a:r>
            <a:br>
              <a:rPr lang="en-GB" altLang="en-US" sz="1000" dirty="0" smtClean="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The collective gearing level — debt relative to equity capital — at UK plc shot up in tandem with rising debt levels, peaking at 83 per cent in 2015-16, but has since fallen to 73 per cent, Link said</a:t>
            </a:r>
            <a:r>
              <a:rPr lang="en-GB" sz="1000" dirty="0" smtClean="0">
                <a:latin typeface="Arial" panose="020B0604020202020204" pitchFamily="34" charset="0"/>
                <a:cs typeface="Arial" panose="020B0604020202020204" pitchFamily="34" charset="0"/>
              </a:rPr>
              <a:t>.</a:t>
            </a:r>
          </a:p>
          <a:p>
            <a:pPr marL="0" indent="0" eaLnBrk="1" hangingPunct="1">
              <a:spcBef>
                <a:spcPct val="0"/>
              </a:spcBef>
              <a:buFont typeface="Arial" panose="020B0604020202020204" pitchFamily="34" charset="0"/>
              <a:buNone/>
              <a:defRPr/>
            </a:pPr>
            <a:endParaRPr lang="en-GB" altLang="en-US" sz="1000"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altLang="en-US" sz="1000" b="1" dirty="0">
                <a:latin typeface="Arial" panose="020B0604020202020204" pitchFamily="34" charset="0"/>
                <a:cs typeface="Arial" panose="020B0604020202020204" pitchFamily="34" charset="0"/>
              </a:rPr>
              <a:t>Further Reading</a:t>
            </a:r>
            <a:r>
              <a:rPr lang="en-GB" altLang="en-US" sz="1000" b="1" dirty="0" smtClean="0">
                <a:latin typeface="Arial" panose="020B0604020202020204" pitchFamily="34" charset="0"/>
                <a:cs typeface="Arial" panose="020B0604020202020204" pitchFamily="34" charset="0"/>
              </a:rPr>
              <a:t>:</a:t>
            </a:r>
          </a:p>
          <a:p>
            <a:pPr marL="0" indent="0" eaLnBrk="1" hangingPunct="1">
              <a:spcBef>
                <a:spcPct val="0"/>
              </a:spcBef>
              <a:buFont typeface="Arial" panose="020B0604020202020204" pitchFamily="34" charset="0"/>
              <a:buNone/>
              <a:defRPr/>
            </a:pPr>
            <a:endParaRPr lang="en-GB" altLang="en-US" sz="800" dirty="0" smtClean="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defRPr/>
            </a:pPr>
            <a:r>
              <a:rPr lang="en-GB" altLang="en-US" sz="800" dirty="0" smtClean="0">
                <a:latin typeface="Arial" panose="020B0604020202020204" pitchFamily="34" charset="0"/>
                <a:cs typeface="Arial" panose="020B0604020202020204" pitchFamily="34" charset="0"/>
              </a:rPr>
              <a:t>Murphy, H. (2018) Debt at UK listed companies soars to new record high, </a:t>
            </a:r>
            <a:r>
              <a:rPr lang="en-GB" altLang="en-US" sz="800" b="1" dirty="0" smtClean="0">
                <a:latin typeface="Arial" panose="020B0604020202020204" pitchFamily="34" charset="0"/>
                <a:cs typeface="Arial" panose="020B0604020202020204" pitchFamily="34" charset="0"/>
              </a:rPr>
              <a:t>Financial Times</a:t>
            </a:r>
            <a:r>
              <a:rPr lang="en-GB" altLang="en-US" sz="800" dirty="0" smtClean="0">
                <a:latin typeface="Arial" panose="020B0604020202020204" pitchFamily="34" charset="0"/>
                <a:cs typeface="Arial" panose="020B0604020202020204" pitchFamily="34" charset="0"/>
              </a:rPr>
              <a:t>, 2</a:t>
            </a:r>
            <a:r>
              <a:rPr lang="en-GB" altLang="en-US" sz="800" baseline="30000" dirty="0" smtClean="0">
                <a:latin typeface="Arial" panose="020B0604020202020204" pitchFamily="34" charset="0"/>
                <a:cs typeface="Arial" panose="020B0604020202020204" pitchFamily="34" charset="0"/>
              </a:rPr>
              <a:t>nd</a:t>
            </a:r>
            <a:r>
              <a:rPr lang="en-GB" altLang="en-US" sz="800" dirty="0" smtClean="0">
                <a:latin typeface="Arial" panose="020B0604020202020204" pitchFamily="34" charset="0"/>
                <a:cs typeface="Arial" panose="020B0604020202020204" pitchFamily="34" charset="0"/>
              </a:rPr>
              <a:t> July 2018</a:t>
            </a:r>
          </a:p>
        </p:txBody>
      </p:sp>
    </p:spTree>
    <p:extLst>
      <p:ext uri="{BB962C8B-B14F-4D97-AF65-F5344CB8AC3E}">
        <p14:creationId xmlns:p14="http://schemas.microsoft.com/office/powerpoint/2010/main" val="3371721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l="1218" r="2615"/>
          <a:stretch>
            <a:fillRect/>
          </a:stretch>
        </p:blipFill>
        <p:spPr bwMode="auto">
          <a:xfrm>
            <a:off x="3425825" y="908050"/>
            <a:ext cx="5688013"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2"/>
          <p:cNvSpPr txBox="1">
            <a:spLocks noChangeArrowheads="1"/>
          </p:cNvSpPr>
          <p:nvPr/>
        </p:nvSpPr>
        <p:spPr bwMode="auto">
          <a:xfrm>
            <a:off x="250825" y="981075"/>
            <a:ext cx="31750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600">
                <a:latin typeface="Arial" panose="020B0604020202020204" pitchFamily="34" charset="0"/>
                <a:cs typeface="Arial" panose="020B0604020202020204" pitchFamily="34" charset="0"/>
              </a:rPr>
              <a:t>Thus a compromise must be reached by managers.</a:t>
            </a:r>
          </a:p>
          <a:p>
            <a:pPr eaLnBrk="1" hangingPunct="1">
              <a:spcBef>
                <a:spcPct val="0"/>
              </a:spcBef>
            </a:pPr>
            <a:endParaRPr lang="en-GB" altLang="en-US" sz="1600">
              <a:latin typeface="Arial" panose="020B0604020202020204" pitchFamily="34" charset="0"/>
              <a:cs typeface="Arial" panose="020B0604020202020204" pitchFamily="34" charset="0"/>
            </a:endParaRPr>
          </a:p>
          <a:p>
            <a:pPr eaLnBrk="1" hangingPunct="1">
              <a:spcBef>
                <a:spcPct val="0"/>
              </a:spcBef>
            </a:pPr>
            <a:r>
              <a:rPr lang="en-GB" altLang="en-US" sz="1600">
                <a:latin typeface="Arial" panose="020B0604020202020204" pitchFamily="34" charset="0"/>
                <a:cs typeface="Arial" panose="020B0604020202020204" pitchFamily="34" charset="0"/>
              </a:rPr>
              <a:t>A company can borrow up to a “reasonable” level.</a:t>
            </a:r>
          </a:p>
          <a:p>
            <a:pPr eaLnBrk="1" hangingPunct="1">
              <a:spcBef>
                <a:spcPct val="0"/>
              </a:spcBef>
            </a:pPr>
            <a:endParaRPr lang="en-GB" altLang="en-US" sz="1600">
              <a:latin typeface="Arial" panose="020B0604020202020204" pitchFamily="34" charset="0"/>
              <a:cs typeface="Arial" panose="020B0604020202020204" pitchFamily="34" charset="0"/>
            </a:endParaRPr>
          </a:p>
          <a:p>
            <a:pPr eaLnBrk="1" hangingPunct="1">
              <a:spcBef>
                <a:spcPct val="0"/>
              </a:spcBef>
            </a:pPr>
            <a:r>
              <a:rPr lang="en-GB" altLang="en-US" sz="1600">
                <a:latin typeface="Arial" panose="020B0604020202020204" pitchFamily="34" charset="0"/>
                <a:cs typeface="Arial" panose="020B0604020202020204" pitchFamily="34" charset="0"/>
              </a:rPr>
              <a:t>But… Define </a:t>
            </a:r>
            <a:r>
              <a:rPr lang="en-GB" altLang="en-US" sz="1600" b="1">
                <a:latin typeface="Arial" panose="020B0604020202020204" pitchFamily="34" charset="0"/>
                <a:cs typeface="Arial" panose="020B0604020202020204" pitchFamily="34" charset="0"/>
              </a:rPr>
              <a:t>“reasonable”… </a:t>
            </a:r>
            <a:r>
              <a:rPr lang="en-GB" altLang="en-US" sz="1600">
                <a:latin typeface="Arial" panose="020B0604020202020204" pitchFamily="34" charset="0"/>
                <a:cs typeface="Arial" panose="020B0604020202020204" pitchFamily="34" charset="0"/>
              </a:rPr>
              <a:t>Difficult to judge.</a:t>
            </a:r>
          </a:p>
        </p:txBody>
      </p:sp>
      <p:sp>
        <p:nvSpPr>
          <p:cNvPr id="71684" name="TextBox 3"/>
          <p:cNvSpPr txBox="1">
            <a:spLocks noChangeArrowheads="1"/>
          </p:cNvSpPr>
          <p:nvPr/>
        </p:nvSpPr>
        <p:spPr bwMode="auto">
          <a:xfrm>
            <a:off x="244475" y="3460750"/>
            <a:ext cx="84963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1600">
                <a:latin typeface="Arial" panose="020B0604020202020204" pitchFamily="34" charset="0"/>
              </a:rPr>
              <a:t>How the equity shareholders react to levels of debt can be very much dependent on </a:t>
            </a:r>
            <a:r>
              <a:rPr lang="en-GB" altLang="en-US" sz="1600" b="1">
                <a:latin typeface="Arial" panose="020B0604020202020204" pitchFamily="34" charset="0"/>
              </a:rPr>
              <a:t>market sentiment</a:t>
            </a:r>
            <a:r>
              <a:rPr lang="en-GB" altLang="en-US" sz="1600">
                <a:latin typeface="Arial" panose="020B0604020202020204" pitchFamily="34" charset="0"/>
              </a:rPr>
              <a:t>.</a:t>
            </a:r>
          </a:p>
          <a:p>
            <a:pPr>
              <a:spcBef>
                <a:spcPct val="0"/>
              </a:spcBef>
            </a:pPr>
            <a:endParaRPr lang="en-GB" altLang="en-US" sz="1600">
              <a:latin typeface="Arial" panose="020B0604020202020204" pitchFamily="34" charset="0"/>
            </a:endParaRPr>
          </a:p>
          <a:p>
            <a:pPr>
              <a:spcBef>
                <a:spcPct val="0"/>
              </a:spcBef>
            </a:pPr>
            <a:r>
              <a:rPr lang="en-GB" altLang="en-US" sz="1600">
                <a:latin typeface="Arial" panose="020B0604020202020204" pitchFamily="34" charset="0"/>
              </a:rPr>
              <a:t>We started this lecture with the business case of Capita after Carrillon’s collapse. Remember up until that event, the market was very happy with the debt levels of large outsourcing companies such as Capita and Serco. It was only after the collapse of Carrillion did </a:t>
            </a:r>
            <a:r>
              <a:rPr lang="en-GB" altLang="en-US" sz="1600" b="1">
                <a:latin typeface="Arial" panose="020B0604020202020204" pitchFamily="34" charset="0"/>
              </a:rPr>
              <a:t>market sentiment </a:t>
            </a:r>
            <a:r>
              <a:rPr lang="en-GB" altLang="en-US" sz="1600">
                <a:latin typeface="Arial" panose="020B0604020202020204" pitchFamily="34" charset="0"/>
              </a:rPr>
              <a:t>change.</a:t>
            </a:r>
          </a:p>
          <a:p>
            <a:pPr>
              <a:spcBef>
                <a:spcPct val="0"/>
              </a:spcBef>
            </a:pPr>
            <a:endParaRPr lang="en-GB" altLang="en-US" sz="1600">
              <a:latin typeface="Arial" panose="020B0604020202020204" pitchFamily="34" charset="0"/>
            </a:endParaRPr>
          </a:p>
          <a:p>
            <a:pPr>
              <a:spcBef>
                <a:spcPct val="0"/>
              </a:spcBef>
            </a:pPr>
            <a:r>
              <a:rPr lang="en-GB" altLang="en-US" sz="1600">
                <a:latin typeface="Arial" panose="020B0604020202020204" pitchFamily="34" charset="0"/>
              </a:rPr>
              <a:t>In July 2018 </a:t>
            </a:r>
            <a:r>
              <a:rPr lang="en-GB" altLang="en-US" sz="1600" b="1">
                <a:latin typeface="Arial" panose="020B0604020202020204" pitchFamily="34" charset="0"/>
              </a:rPr>
              <a:t>market sentiment </a:t>
            </a:r>
            <a:r>
              <a:rPr lang="en-GB" altLang="en-US" sz="1600">
                <a:latin typeface="Arial" panose="020B0604020202020204" pitchFamily="34" charset="0"/>
              </a:rPr>
              <a:t>allows us to have record high levels of indebtedness of UK companies. Higher even than pre-crisis 2007 levels.</a:t>
            </a:r>
          </a:p>
        </p:txBody>
      </p:sp>
    </p:spTree>
    <p:extLst>
      <p:ext uri="{BB962C8B-B14F-4D97-AF65-F5344CB8AC3E}">
        <p14:creationId xmlns:p14="http://schemas.microsoft.com/office/powerpoint/2010/main" val="343880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07950" y="836613"/>
            <a:ext cx="80835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Minsky and the importance of credit market sentiment</a:t>
            </a:r>
          </a:p>
        </p:txBody>
      </p:sp>
      <p:sp>
        <p:nvSpPr>
          <p:cNvPr id="72707" name="Rectangle 2"/>
          <p:cNvSpPr>
            <a:spLocks noChangeArrowheads="1"/>
          </p:cNvSpPr>
          <p:nvPr/>
        </p:nvSpPr>
        <p:spPr bwMode="auto">
          <a:xfrm>
            <a:off x="261938" y="5157788"/>
            <a:ext cx="870267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000" b="1">
                <a:latin typeface="Arial" panose="020B0604020202020204" pitchFamily="34" charset="0"/>
              </a:rPr>
              <a:t>Further Reading:</a:t>
            </a:r>
          </a:p>
          <a:p>
            <a:pPr eaLnBrk="1" hangingPunct="1">
              <a:spcBef>
                <a:spcPct val="0"/>
              </a:spcBef>
              <a:buFontTx/>
              <a:buNone/>
            </a:pPr>
            <a:r>
              <a:rPr lang="en-GB" altLang="en-US" sz="1000">
                <a:latin typeface="Arial" panose="020B0604020202020204" pitchFamily="34" charset="0"/>
              </a:rPr>
              <a:t>Flanders, J. (2015). It’s not a Minsky moment, It’s a Minsky Era, or: Inevitable instability. </a:t>
            </a:r>
            <a:r>
              <a:rPr lang="en-GB" altLang="en-US" sz="1000" i="1">
                <a:latin typeface="Arial" panose="020B0604020202020204" pitchFamily="34" charset="0"/>
              </a:rPr>
              <a:t>Econ Journal Watch</a:t>
            </a:r>
            <a:r>
              <a:rPr lang="en-GB" altLang="en-US" sz="1000">
                <a:latin typeface="Arial" panose="020B0604020202020204" pitchFamily="34" charset="0"/>
              </a:rPr>
              <a:t>, 12(1), 84-105. </a:t>
            </a:r>
          </a:p>
          <a:p>
            <a:pPr eaLnBrk="1" hangingPunct="1">
              <a:spcBef>
                <a:spcPct val="0"/>
              </a:spcBef>
              <a:buFontTx/>
              <a:buNone/>
            </a:pPr>
            <a:endParaRPr lang="en-GB" altLang="en-US" sz="1000">
              <a:latin typeface="Arial" panose="020B0604020202020204" pitchFamily="34" charset="0"/>
            </a:endParaRPr>
          </a:p>
          <a:p>
            <a:pPr eaLnBrk="1" hangingPunct="1">
              <a:spcBef>
                <a:spcPct val="0"/>
              </a:spcBef>
              <a:buFontTx/>
              <a:buNone/>
            </a:pPr>
            <a:r>
              <a:rPr lang="en-GB" altLang="en-US" sz="1000">
                <a:latin typeface="Arial" panose="020B0604020202020204" pitchFamily="34" charset="0"/>
              </a:rPr>
              <a:t>López-Salido, D., Stein, J. C., &amp; Zakrajšek, E. (2017). Credit-market sentiment and the business cycle. </a:t>
            </a:r>
            <a:r>
              <a:rPr lang="en-GB" altLang="en-US" sz="1000" i="1">
                <a:latin typeface="Arial" panose="020B0604020202020204" pitchFamily="34" charset="0"/>
              </a:rPr>
              <a:t>The Quarterly Journal of Economics</a:t>
            </a:r>
            <a:r>
              <a:rPr lang="en-GB" altLang="en-US" sz="1000">
                <a:latin typeface="Arial" panose="020B0604020202020204" pitchFamily="34" charset="0"/>
              </a:rPr>
              <a:t>, </a:t>
            </a:r>
            <a:r>
              <a:rPr lang="en-GB" altLang="en-US" sz="1000" i="1">
                <a:latin typeface="Arial" panose="020B0604020202020204" pitchFamily="34" charset="0"/>
              </a:rPr>
              <a:t>132</a:t>
            </a:r>
            <a:r>
              <a:rPr lang="en-GB" altLang="en-US" sz="1000">
                <a:latin typeface="Arial" panose="020B0604020202020204" pitchFamily="34" charset="0"/>
              </a:rPr>
              <a:t>(3), 1373-1426.</a:t>
            </a:r>
          </a:p>
        </p:txBody>
      </p:sp>
      <p:sp>
        <p:nvSpPr>
          <p:cNvPr id="4" name="Text Box 32"/>
          <p:cNvSpPr txBox="1">
            <a:spLocks noChangeArrowheads="1"/>
          </p:cNvSpPr>
          <p:nvPr/>
        </p:nvSpPr>
        <p:spPr bwMode="auto">
          <a:xfrm>
            <a:off x="107950" y="1319213"/>
            <a:ext cx="8856663"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400">
                <a:latin typeface="Arial" panose="020B0604020202020204" pitchFamily="34" charset="0"/>
                <a:cs typeface="Arial" panose="020B0604020202020204" pitchFamily="34" charset="0"/>
              </a:rPr>
              <a:t>Classically coming from behavioural finance theorists such as </a:t>
            </a:r>
            <a:r>
              <a:rPr lang="en-GB" altLang="en-US" sz="1400" b="1">
                <a:latin typeface="Arial" panose="020B0604020202020204" pitchFamily="34" charset="0"/>
                <a:cs typeface="Arial" panose="020B0604020202020204" pitchFamily="34" charset="0"/>
              </a:rPr>
              <a:t>Minsky (1977,1986) </a:t>
            </a:r>
            <a:r>
              <a:rPr lang="en-GB" altLang="en-US" sz="1400">
                <a:latin typeface="Arial" panose="020B0604020202020204" pitchFamily="34" charset="0"/>
                <a:cs typeface="Arial" panose="020B0604020202020204" pitchFamily="34" charset="0"/>
              </a:rPr>
              <a:t>but more recently </a:t>
            </a:r>
            <a:r>
              <a:rPr lang="en-GB" altLang="en-US" sz="1400" b="1">
                <a:latin typeface="Arial" panose="020B0604020202020204" pitchFamily="34" charset="0"/>
                <a:cs typeface="Arial" panose="020B0604020202020204" pitchFamily="34" charset="0"/>
              </a:rPr>
              <a:t>Lopez-Salido, Stein and Zakrajsek (2017). </a:t>
            </a:r>
            <a:r>
              <a:rPr lang="en-GB" altLang="en-US" sz="1400">
                <a:latin typeface="Arial" panose="020B0604020202020204" pitchFamily="34" charset="0"/>
                <a:cs typeface="Arial" panose="020B0604020202020204" pitchFamily="34" charset="0"/>
              </a:rPr>
              <a:t>Finds investor sentiment in credit markets can be an important driver of economic fluctuations. Interest in the work of Minsky was very niche until the 2008 financial crisis, after which his work posthumously has been thoroughly re-examined and re-evaluated. </a:t>
            </a:r>
          </a:p>
          <a:p>
            <a:pPr eaLnBrk="1" hangingPunct="1">
              <a:spcBef>
                <a:spcPct val="0"/>
              </a:spcBef>
            </a:pPr>
            <a:endParaRPr lang="en-GB" altLang="en-US" sz="1400">
              <a:latin typeface="Arial" panose="020B0604020202020204" pitchFamily="34" charset="0"/>
              <a:cs typeface="Arial" panose="020B0604020202020204" pitchFamily="34" charset="0"/>
            </a:endParaRPr>
          </a:p>
          <a:p>
            <a:pPr eaLnBrk="1" hangingPunct="1">
              <a:spcBef>
                <a:spcPct val="0"/>
              </a:spcBef>
            </a:pPr>
            <a:r>
              <a:rPr lang="en-GB" altLang="en-US" sz="1400">
                <a:latin typeface="Arial" panose="020B0604020202020204" pitchFamily="34" charset="0"/>
                <a:cs typeface="Arial" panose="020B0604020202020204" pitchFamily="34" charset="0"/>
              </a:rPr>
              <a:t>Hyman Minsky famously stated: </a:t>
            </a:r>
            <a:r>
              <a:rPr lang="en-GB" altLang="en-US" sz="1400" b="1">
                <a:latin typeface="Arial" panose="020B0604020202020204" pitchFamily="34" charset="0"/>
                <a:cs typeface="Arial" panose="020B0604020202020204" pitchFamily="34" charset="0"/>
              </a:rPr>
              <a:t>“Stability leads to instability.”</a:t>
            </a:r>
            <a:r>
              <a:rPr lang="en-GB" altLang="en-US" sz="1400">
                <a:latin typeface="Arial" panose="020B0604020202020204" pitchFamily="34" charset="0"/>
                <a:cs typeface="Arial" panose="020B0604020202020204" pitchFamily="34" charset="0"/>
              </a:rPr>
              <a:t> High aggregate demand and profits raise confidence and expectations, which in turn increases risk-taking. As these periods of increased risk taking extends (in boom periods), and asset prices increase, in long period growth so does the possibility of a “Minsky Moment” increase.</a:t>
            </a:r>
          </a:p>
          <a:p>
            <a:pPr eaLnBrk="1" hangingPunct="1">
              <a:spcBef>
                <a:spcPct val="0"/>
              </a:spcBef>
            </a:pPr>
            <a:endParaRPr lang="en-GB" altLang="en-US" sz="1400">
              <a:latin typeface="Arial" panose="020B0604020202020204" pitchFamily="34" charset="0"/>
              <a:cs typeface="Arial" panose="020B0604020202020204" pitchFamily="34" charset="0"/>
            </a:endParaRPr>
          </a:p>
          <a:p>
            <a:pPr eaLnBrk="1" hangingPunct="1">
              <a:spcBef>
                <a:spcPct val="0"/>
              </a:spcBef>
            </a:pPr>
            <a:r>
              <a:rPr lang="en-GB" altLang="en-US" sz="1400">
                <a:latin typeface="Arial" panose="020B0604020202020204" pitchFamily="34" charset="0"/>
                <a:cs typeface="Arial" panose="020B0604020202020204" pitchFamily="34" charset="0"/>
              </a:rPr>
              <a:t>A </a:t>
            </a:r>
            <a:r>
              <a:rPr lang="en-GB" altLang="en-US" sz="1400" b="1">
                <a:latin typeface="Arial" panose="020B0604020202020204" pitchFamily="34" charset="0"/>
                <a:cs typeface="Arial" panose="020B0604020202020204" pitchFamily="34" charset="0"/>
              </a:rPr>
              <a:t>“Minsky Moment” </a:t>
            </a:r>
            <a:r>
              <a:rPr lang="en-GB" altLang="en-US" sz="1400">
                <a:latin typeface="Arial" panose="020B0604020202020204" pitchFamily="34" charset="0"/>
                <a:cs typeface="Arial" panose="020B0604020202020204" pitchFamily="34" charset="0"/>
              </a:rPr>
              <a:t>is a sudden collapse of asset prices after a long period of growth, sparked by debt or currency pressures. This is a correction like we’ve seen in 2007-08</a:t>
            </a:r>
          </a:p>
          <a:p>
            <a:pPr eaLnBrk="1" hangingPunct="1">
              <a:spcBef>
                <a:spcPct val="0"/>
              </a:spcBef>
            </a:pPr>
            <a:endParaRPr lang="en-GB" altLang="en-US" sz="1400">
              <a:latin typeface="Arial" panose="020B0604020202020204" pitchFamily="34" charset="0"/>
              <a:cs typeface="Arial" panose="020B0604020202020204" pitchFamily="34" charset="0"/>
            </a:endParaRPr>
          </a:p>
          <a:p>
            <a:pPr eaLnBrk="1" hangingPunct="1">
              <a:spcBef>
                <a:spcPct val="0"/>
              </a:spcBef>
            </a:pPr>
            <a:r>
              <a:rPr lang="en-GB" altLang="en-US" sz="1400">
                <a:latin typeface="Arial" panose="020B0604020202020204" pitchFamily="34" charset="0"/>
                <a:cs typeface="Arial" panose="020B0604020202020204" pitchFamily="34" charset="0"/>
              </a:rPr>
              <a:t>But Minsky’s theories </a:t>
            </a:r>
            <a:r>
              <a:rPr lang="en-GB" altLang="en-US" sz="1400" b="1">
                <a:latin typeface="Arial" panose="020B0604020202020204" pitchFamily="34" charset="0"/>
                <a:cs typeface="Arial" panose="020B0604020202020204" pitchFamily="34" charset="0"/>
              </a:rPr>
              <a:t>aren’t </a:t>
            </a:r>
            <a:r>
              <a:rPr lang="en-GB" altLang="en-US" sz="1400">
                <a:latin typeface="Arial" panose="020B0604020202020204" pitchFamily="34" charset="0"/>
                <a:cs typeface="Arial" panose="020B0604020202020204" pitchFamily="34" charset="0"/>
              </a:rPr>
              <a:t>about the panic of the correction (to which the “Minsky Moment” is often attributed), they’re about the </a:t>
            </a:r>
            <a:r>
              <a:rPr lang="en-GB" altLang="en-US" sz="1400" b="1">
                <a:latin typeface="Arial" panose="020B0604020202020204" pitchFamily="34" charset="0"/>
                <a:cs typeface="Arial" panose="020B0604020202020204" pitchFamily="34" charset="0"/>
              </a:rPr>
              <a:t>“virtually inevitably” </a:t>
            </a:r>
            <a:r>
              <a:rPr lang="en-GB" altLang="en-US" sz="1400">
                <a:latin typeface="Arial" panose="020B0604020202020204" pitchFamily="34" charset="0"/>
                <a:cs typeface="Arial" panose="020B0604020202020204" pitchFamily="34" charset="0"/>
              </a:rPr>
              <a:t>(Flanders, 2015) of the way in which </a:t>
            </a:r>
            <a:r>
              <a:rPr lang="en-GB" altLang="en-US" sz="1400" b="1">
                <a:latin typeface="Arial" panose="020B0604020202020204" pitchFamily="34" charset="0"/>
                <a:cs typeface="Arial" panose="020B0604020202020204" pitchFamily="34" charset="0"/>
              </a:rPr>
              <a:t>stability and prosperity themselves </a:t>
            </a:r>
            <a:r>
              <a:rPr lang="en-GB" altLang="en-US" sz="1400">
                <a:latin typeface="Arial" panose="020B0604020202020204" pitchFamily="34" charset="0"/>
                <a:cs typeface="Arial" panose="020B0604020202020204" pitchFamily="34" charset="0"/>
              </a:rPr>
              <a:t>lead to exuberances, over-confidence, increased speculative activity and the inevitability of subsequent crashes and corrections.</a:t>
            </a:r>
            <a:endParaRPr lang="en-GB" altLang="en-US" sz="1600">
              <a:latin typeface="Arial" panose="020B0604020202020204" pitchFamily="34" charset="0"/>
              <a:cs typeface="Arial" panose="020B0604020202020204" pitchFamily="34" charset="0"/>
            </a:endParaRPr>
          </a:p>
          <a:p>
            <a:pPr eaLnBrk="1" hangingPunct="1">
              <a:spcBef>
                <a:spcPct val="0"/>
              </a:spcBef>
            </a:pPr>
            <a:endParaRPr lang="en-GB"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063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4925" y="836613"/>
            <a:ext cx="45418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Capital Structure: A Summary</a:t>
            </a:r>
          </a:p>
        </p:txBody>
      </p:sp>
      <p:pic>
        <p:nvPicPr>
          <p:cNvPr id="73731"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2900" y="1412875"/>
            <a:ext cx="578485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908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extBox 1"/>
          <p:cNvSpPr txBox="1">
            <a:spLocks noChangeArrowheads="1"/>
          </p:cNvSpPr>
          <p:nvPr/>
        </p:nvSpPr>
        <p:spPr bwMode="auto">
          <a:xfrm>
            <a:off x="-36513" y="908050"/>
            <a:ext cx="7802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70C0"/>
                </a:solidFill>
                <a:latin typeface="Arial" panose="020B0604020202020204" pitchFamily="34" charset="0"/>
              </a:rPr>
              <a:t>Capital Structure in Practice: Why such a theory-practice gap?</a:t>
            </a:r>
          </a:p>
        </p:txBody>
      </p:sp>
      <p:sp>
        <p:nvSpPr>
          <p:cNvPr id="74755" name="Rectangle 2"/>
          <p:cNvSpPr>
            <a:spLocks noChangeArrowheads="1"/>
          </p:cNvSpPr>
          <p:nvPr/>
        </p:nvSpPr>
        <p:spPr bwMode="auto">
          <a:xfrm>
            <a:off x="323850" y="1484313"/>
            <a:ext cx="7920038"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Millar (1977) on Theory-Practice Gap:</a:t>
            </a:r>
          </a:p>
          <a:p>
            <a:pPr eaLnBrk="1" hangingPunct="1">
              <a:spcBef>
                <a:spcPct val="0"/>
              </a:spcBef>
              <a:buFontTx/>
              <a:buNone/>
            </a:pPr>
            <a:endParaRPr lang="en-GB" altLang="en-US" sz="1800">
              <a:latin typeface="Arial" panose="020B0604020202020204" pitchFamily="34" charset="0"/>
            </a:endParaRPr>
          </a:p>
          <a:p>
            <a:pPr lvl="1" eaLnBrk="1" hangingPunct="1">
              <a:spcBef>
                <a:spcPct val="0"/>
              </a:spcBef>
              <a:buFontTx/>
              <a:buNone/>
            </a:pPr>
            <a:r>
              <a:rPr lang="en-GB" altLang="en-US" sz="1800">
                <a:latin typeface="Arial" panose="020B0604020202020204" pitchFamily="34" charset="0"/>
              </a:rPr>
              <a:t>“No corporate treasurer’s office, controller’s staff, or investment banker’s research team that I have ever encountered had, or could remotely be expected to have, </a:t>
            </a:r>
            <a:r>
              <a:rPr lang="en-GB" altLang="en-US" sz="1800" b="1">
                <a:solidFill>
                  <a:srgbClr val="FF0000"/>
                </a:solidFill>
                <a:latin typeface="Arial" panose="020B0604020202020204" pitchFamily="34" charset="0"/>
              </a:rPr>
              <a:t>enough reliable information about the future course of prices for a firm’s securities </a:t>
            </a:r>
            <a:r>
              <a:rPr lang="en-GB" altLang="en-US" sz="1800">
                <a:latin typeface="Arial" panose="020B0604020202020204" pitchFamily="34" charset="0"/>
              </a:rPr>
              <a:t>to convince even a moderately skeptical outside academic observer that the firm’s value had indeed been maximized by some specific financial decision or strategy.” (p. 272)</a:t>
            </a:r>
          </a:p>
        </p:txBody>
      </p:sp>
      <p:sp>
        <p:nvSpPr>
          <p:cNvPr id="4" name="Rectangle 4"/>
          <p:cNvSpPr>
            <a:spLocks noChangeArrowheads="1"/>
          </p:cNvSpPr>
          <p:nvPr/>
        </p:nvSpPr>
        <p:spPr bwMode="auto">
          <a:xfrm>
            <a:off x="179388" y="5157788"/>
            <a:ext cx="8899525" cy="738187"/>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dirty="0" smtClean="0">
                <a:latin typeface="Arial" charset="0"/>
              </a:rPr>
              <a:t>Further Reading: </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smtClean="0">
                <a:latin typeface="Arial" charset="0"/>
              </a:rPr>
              <a:t>Miller, M. H. (1977). DEBT AND TAXES*. </a:t>
            </a:r>
            <a:r>
              <a:rPr lang="en-GB" altLang="en-US" sz="1000" i="1" dirty="0" smtClean="0">
                <a:latin typeface="Arial" charset="0"/>
              </a:rPr>
              <a:t>the Journal of Finance</a:t>
            </a:r>
            <a:r>
              <a:rPr lang="en-GB" altLang="en-US" sz="1000" dirty="0" smtClean="0">
                <a:latin typeface="Arial" charset="0"/>
              </a:rPr>
              <a:t>, </a:t>
            </a:r>
            <a:r>
              <a:rPr lang="en-GB" altLang="en-US" sz="1000" i="1" dirty="0" smtClean="0">
                <a:latin typeface="Arial" charset="0"/>
              </a:rPr>
              <a:t>32</a:t>
            </a:r>
            <a:r>
              <a:rPr lang="en-GB" altLang="en-US" sz="1000" dirty="0" smtClean="0">
                <a:latin typeface="Arial" charset="0"/>
              </a:rPr>
              <a:t>(2), 261-275.</a:t>
            </a:r>
          </a:p>
          <a:p>
            <a:pPr eaLnBrk="1" hangingPunct="1">
              <a:spcBef>
                <a:spcPct val="0"/>
              </a:spcBef>
              <a:buFontTx/>
              <a:buNone/>
              <a:defRPr/>
            </a:pPr>
            <a:endParaRPr lang="en-GB" altLang="en-US" sz="1000" dirty="0" smtClean="0">
              <a:latin typeface="Arial" charset="0"/>
            </a:endParaRPr>
          </a:p>
        </p:txBody>
      </p:sp>
    </p:spTree>
    <p:extLst>
      <p:ext uri="{BB962C8B-B14F-4D97-AF65-F5344CB8AC3E}">
        <p14:creationId xmlns:p14="http://schemas.microsoft.com/office/powerpoint/2010/main" val="22430748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73038" y="1484313"/>
            <a:ext cx="864076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Economists develop models because:</a:t>
            </a:r>
          </a:p>
          <a:p>
            <a:pPr eaLnBrk="1" hangingPunct="1">
              <a:spcBef>
                <a:spcPct val="0"/>
              </a:spcBef>
              <a:buFontTx/>
              <a:buNone/>
            </a:pPr>
            <a:endParaRPr lang="en-GB" altLang="en-US" sz="1800">
              <a:latin typeface="Arial" panose="020B0604020202020204" pitchFamily="34" charset="0"/>
            </a:endParaRPr>
          </a:p>
          <a:p>
            <a:pPr lvl="1" eaLnBrk="1" hangingPunct="1">
              <a:spcBef>
                <a:spcPct val="0"/>
              </a:spcBef>
              <a:buFontTx/>
              <a:buNone/>
            </a:pPr>
            <a:r>
              <a:rPr lang="en-GB" altLang="en-US" sz="1800">
                <a:latin typeface="Arial" panose="020B0604020202020204" pitchFamily="34" charset="0"/>
              </a:rPr>
              <a:t>“…rational behavior models generally lead to better predictions and descriptions at the level of the industry, the market and the whole economy than any alternatives available to them. Their experience, at those levels, moreover, need involve no inconsistency with the </a:t>
            </a:r>
            <a:r>
              <a:rPr lang="en-GB" altLang="en-US" sz="1800" b="1">
                <a:solidFill>
                  <a:srgbClr val="FF0000"/>
                </a:solidFill>
                <a:latin typeface="Arial" panose="020B0604020202020204" pitchFamily="34" charset="0"/>
              </a:rPr>
              <a:t>heuristic, rule-of-thumb, intuitive kinds of decision making </a:t>
            </a:r>
            <a:r>
              <a:rPr lang="en-GB" altLang="en-US" sz="1800">
                <a:latin typeface="Arial" panose="020B0604020202020204" pitchFamily="34" charset="0"/>
              </a:rPr>
              <a:t>they actually observe in firms. It suggests rather that </a:t>
            </a:r>
            <a:r>
              <a:rPr lang="en-GB" altLang="en-US" sz="1800" b="1">
                <a:solidFill>
                  <a:srgbClr val="FF0000"/>
                </a:solidFill>
                <a:latin typeface="Arial" panose="020B0604020202020204" pitchFamily="34" charset="0"/>
              </a:rPr>
              <a:t>evolutionary mechanisms</a:t>
            </a:r>
            <a:r>
              <a:rPr lang="en-GB" altLang="en-US" sz="1800">
                <a:latin typeface="Arial" panose="020B0604020202020204" pitchFamily="34" charset="0"/>
              </a:rPr>
              <a:t> are at work to give </a:t>
            </a:r>
            <a:r>
              <a:rPr lang="en-GB" altLang="en-US" sz="1800" b="1">
                <a:solidFill>
                  <a:srgbClr val="FF0000"/>
                </a:solidFill>
                <a:latin typeface="Arial" panose="020B0604020202020204" pitchFamily="34" charset="0"/>
              </a:rPr>
              <a:t>survival value to those heuristics</a:t>
            </a:r>
            <a:r>
              <a:rPr lang="en-GB" altLang="en-US" sz="1800">
                <a:solidFill>
                  <a:srgbClr val="FF0000"/>
                </a:solidFill>
                <a:latin typeface="Arial" panose="020B0604020202020204" pitchFamily="34" charset="0"/>
              </a:rPr>
              <a:t> </a:t>
            </a:r>
            <a:r>
              <a:rPr lang="en-GB" altLang="en-US" sz="1800">
                <a:latin typeface="Arial" panose="020B0604020202020204" pitchFamily="34" charset="0"/>
              </a:rPr>
              <a:t>that are compatible with rational market equilibrium, however far from rational they may appear to be when examined up close and in isolation.” (pp. 272–273)</a:t>
            </a:r>
          </a:p>
        </p:txBody>
      </p:sp>
      <p:sp>
        <p:nvSpPr>
          <p:cNvPr id="4" name="Rectangle 4"/>
          <p:cNvSpPr>
            <a:spLocks noChangeArrowheads="1"/>
          </p:cNvSpPr>
          <p:nvPr/>
        </p:nvSpPr>
        <p:spPr bwMode="auto">
          <a:xfrm>
            <a:off x="173038" y="5157788"/>
            <a:ext cx="8899525" cy="738187"/>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dirty="0" smtClean="0">
                <a:latin typeface="Arial" charset="0"/>
              </a:rPr>
              <a:t>Further Reading: </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smtClean="0">
                <a:latin typeface="Arial" charset="0"/>
              </a:rPr>
              <a:t>Miller, M. H. (1977). DEBT AND TAXES*. </a:t>
            </a:r>
            <a:r>
              <a:rPr lang="en-GB" altLang="en-US" sz="1000" i="1" dirty="0" smtClean="0">
                <a:latin typeface="Arial" charset="0"/>
              </a:rPr>
              <a:t>the Journal of Finance</a:t>
            </a:r>
            <a:r>
              <a:rPr lang="en-GB" altLang="en-US" sz="1000" dirty="0" smtClean="0">
                <a:latin typeface="Arial" charset="0"/>
              </a:rPr>
              <a:t>, </a:t>
            </a:r>
            <a:r>
              <a:rPr lang="en-GB" altLang="en-US" sz="1000" i="1" dirty="0" smtClean="0">
                <a:latin typeface="Arial" charset="0"/>
              </a:rPr>
              <a:t>32</a:t>
            </a:r>
            <a:r>
              <a:rPr lang="en-GB" altLang="en-US" sz="1000" dirty="0" smtClean="0">
                <a:latin typeface="Arial" charset="0"/>
              </a:rPr>
              <a:t>(2), 261-275.</a:t>
            </a:r>
          </a:p>
          <a:p>
            <a:pPr eaLnBrk="1" hangingPunct="1">
              <a:spcBef>
                <a:spcPct val="0"/>
              </a:spcBef>
              <a:buFontTx/>
              <a:buNone/>
              <a:defRPr/>
            </a:pPr>
            <a:endParaRPr lang="en-GB" altLang="en-US" sz="1000" dirty="0" smtClean="0">
              <a:latin typeface="Arial" charset="0"/>
            </a:endParaRPr>
          </a:p>
        </p:txBody>
      </p:sp>
      <p:sp>
        <p:nvSpPr>
          <p:cNvPr id="75780" name="TextBox 1"/>
          <p:cNvSpPr txBox="1">
            <a:spLocks noChangeArrowheads="1"/>
          </p:cNvSpPr>
          <p:nvPr/>
        </p:nvSpPr>
        <p:spPr bwMode="auto">
          <a:xfrm>
            <a:off x="-36513" y="908050"/>
            <a:ext cx="7802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70C0"/>
                </a:solidFill>
                <a:latin typeface="Arial" panose="020B0604020202020204" pitchFamily="34" charset="0"/>
              </a:rPr>
              <a:t>Capital Structure in Practice: Why such a theory-practice gap?</a:t>
            </a:r>
          </a:p>
        </p:txBody>
      </p:sp>
    </p:spTree>
    <p:extLst>
      <p:ext uri="{BB962C8B-B14F-4D97-AF65-F5344CB8AC3E}">
        <p14:creationId xmlns:p14="http://schemas.microsoft.com/office/powerpoint/2010/main" val="7345219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178050" y="2349500"/>
            <a:ext cx="4572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“…theories are designed to suggest how managers </a:t>
            </a:r>
            <a:r>
              <a:rPr lang="en-GB" altLang="en-US" sz="1800" b="1" i="1">
                <a:solidFill>
                  <a:srgbClr val="FF0000"/>
                </a:solidFill>
                <a:latin typeface="Arial" panose="020B0604020202020204" pitchFamily="34" charset="0"/>
              </a:rPr>
              <a:t>should</a:t>
            </a:r>
            <a:r>
              <a:rPr lang="en-GB" altLang="en-US" sz="1800">
                <a:solidFill>
                  <a:srgbClr val="FF0000"/>
                </a:solidFill>
                <a:latin typeface="Arial" panose="020B0604020202020204" pitchFamily="34" charset="0"/>
              </a:rPr>
              <a:t> </a:t>
            </a:r>
            <a:r>
              <a:rPr lang="en-GB" altLang="en-US" sz="1800">
                <a:latin typeface="Arial" panose="020B0604020202020204" pitchFamily="34" charset="0"/>
              </a:rPr>
              <a:t>behave and not to describe how they</a:t>
            </a:r>
            <a:r>
              <a:rPr lang="en-GB" altLang="en-US" sz="1800" b="1" i="1">
                <a:solidFill>
                  <a:srgbClr val="FF0000"/>
                </a:solidFill>
                <a:latin typeface="Arial" panose="020B0604020202020204" pitchFamily="34" charset="0"/>
              </a:rPr>
              <a:t> actually </a:t>
            </a:r>
            <a:r>
              <a:rPr lang="en-GB" altLang="en-US" sz="1800">
                <a:latin typeface="Arial" panose="020B0604020202020204" pitchFamily="34" charset="0"/>
              </a:rPr>
              <a:t>behave.” </a:t>
            </a:r>
          </a:p>
          <a:p>
            <a:pPr eaLnBrk="1" hangingPunct="1">
              <a:spcBef>
                <a:spcPct val="0"/>
              </a:spcBef>
              <a:buFontTx/>
              <a:buNone/>
            </a:pPr>
            <a:endParaRPr lang="en-GB" altLang="en-US" sz="1800">
              <a:latin typeface="Arial" panose="020B0604020202020204" pitchFamily="34" charset="0"/>
            </a:endParaRPr>
          </a:p>
          <a:p>
            <a:pPr algn="r" eaLnBrk="1" hangingPunct="1">
              <a:spcBef>
                <a:spcPct val="0"/>
              </a:spcBef>
              <a:buFontTx/>
              <a:buNone/>
            </a:pPr>
            <a:r>
              <a:rPr lang="en-GB" altLang="en-US" sz="1800">
                <a:latin typeface="Arial" panose="020B0604020202020204" pitchFamily="34" charset="0"/>
              </a:rPr>
              <a:t>(Baker et al. 2010)</a:t>
            </a:r>
          </a:p>
        </p:txBody>
      </p:sp>
      <p:sp>
        <p:nvSpPr>
          <p:cNvPr id="4" name="Rectangle 4"/>
          <p:cNvSpPr>
            <a:spLocks noChangeArrowheads="1"/>
          </p:cNvSpPr>
          <p:nvPr/>
        </p:nvSpPr>
        <p:spPr bwMode="auto">
          <a:xfrm>
            <a:off x="146050" y="5157788"/>
            <a:ext cx="8899525" cy="739775"/>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dirty="0" smtClean="0">
                <a:latin typeface="Arial" charset="0"/>
              </a:rPr>
              <a:t>Further Reading: </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smtClean="0">
                <a:latin typeface="Arial" charset="0"/>
              </a:rPr>
              <a:t>Baker, H. K., Singleton, J. C., &amp; </a:t>
            </a:r>
            <a:r>
              <a:rPr lang="en-GB" altLang="en-US" sz="1000" dirty="0" err="1" smtClean="0">
                <a:latin typeface="Arial" charset="0"/>
              </a:rPr>
              <a:t>Veit</a:t>
            </a:r>
            <a:r>
              <a:rPr lang="en-GB" altLang="en-US" sz="1000" dirty="0" smtClean="0">
                <a:latin typeface="Arial" charset="0"/>
              </a:rPr>
              <a:t>, E. T. (2010). </a:t>
            </a:r>
            <a:r>
              <a:rPr lang="en-GB" altLang="en-US" sz="1000" i="1" dirty="0" smtClean="0">
                <a:latin typeface="Arial" charset="0"/>
              </a:rPr>
              <a:t>Survey Research in Corporate Finance: Bridging The Gap Between Theory and Practice</a:t>
            </a:r>
            <a:r>
              <a:rPr lang="en-GB" altLang="en-US" sz="1000" dirty="0" smtClean="0">
                <a:latin typeface="Arial" charset="0"/>
              </a:rPr>
              <a:t>. Oxford University Press.  E-book: </a:t>
            </a:r>
            <a:r>
              <a:rPr lang="en-GB" altLang="en-US" sz="1000" dirty="0" smtClean="0">
                <a:latin typeface="Arial" charset="0"/>
                <a:hlinkClick r:id="rId2"/>
              </a:rPr>
              <a:t>http://capitadiscovery.co.uk/northumbria-ac/items/1739210</a:t>
            </a:r>
            <a:r>
              <a:rPr lang="en-GB" altLang="en-US" sz="1000" dirty="0" smtClean="0">
                <a:latin typeface="Arial" charset="0"/>
              </a:rPr>
              <a:t> </a:t>
            </a:r>
          </a:p>
        </p:txBody>
      </p:sp>
      <p:sp>
        <p:nvSpPr>
          <p:cNvPr id="76804" name="TextBox 1"/>
          <p:cNvSpPr txBox="1">
            <a:spLocks noChangeArrowheads="1"/>
          </p:cNvSpPr>
          <p:nvPr/>
        </p:nvSpPr>
        <p:spPr bwMode="auto">
          <a:xfrm>
            <a:off x="-36513" y="908050"/>
            <a:ext cx="7802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70C0"/>
                </a:solidFill>
                <a:latin typeface="Arial" panose="020B0604020202020204" pitchFamily="34" charset="0"/>
              </a:rPr>
              <a:t>Capital Structure in Practice: Why such a theory-practice gap?</a:t>
            </a:r>
          </a:p>
        </p:txBody>
      </p:sp>
    </p:spTree>
    <p:extLst>
      <p:ext uri="{BB962C8B-B14F-4D97-AF65-F5344CB8AC3E}">
        <p14:creationId xmlns:p14="http://schemas.microsoft.com/office/powerpoint/2010/main" val="28939602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Box 1"/>
          <p:cNvSpPr txBox="1">
            <a:spLocks noChangeArrowheads="1"/>
          </p:cNvSpPr>
          <p:nvPr/>
        </p:nvSpPr>
        <p:spPr bwMode="auto">
          <a:xfrm>
            <a:off x="107950" y="908050"/>
            <a:ext cx="87852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800" b="1" dirty="0" smtClean="0">
                <a:latin typeface="Arial" charset="0"/>
                <a:cs typeface="Arial" charset="0"/>
              </a:rPr>
              <a:t>Outcomes:</a:t>
            </a:r>
          </a:p>
          <a:p>
            <a:pPr eaLnBrk="1" hangingPunct="1">
              <a:spcBef>
                <a:spcPct val="0"/>
              </a:spcBef>
              <a:buFontTx/>
              <a:buNone/>
              <a:defRPr/>
            </a:pPr>
            <a:endParaRPr lang="en-GB" altLang="en-US" sz="1800" b="1" dirty="0" smtClean="0">
              <a:latin typeface="Arial" charset="0"/>
              <a:cs typeface="Arial" charset="0"/>
            </a:endParaRPr>
          </a:p>
          <a:p>
            <a:pPr eaLnBrk="1" hangingPunct="1">
              <a:spcBef>
                <a:spcPct val="0"/>
              </a:spcBef>
              <a:buFontTx/>
              <a:buNone/>
              <a:defRPr/>
            </a:pPr>
            <a:r>
              <a:rPr lang="en-GB" altLang="en-US" sz="1800" dirty="0" smtClean="0">
                <a:latin typeface="Arial" charset="0"/>
                <a:cs typeface="Arial" charset="0"/>
              </a:rPr>
              <a:t>At the end of this weeks lecture and seminar the student should be able to:</a:t>
            </a:r>
          </a:p>
          <a:p>
            <a:pPr eaLnBrk="1" hangingPunct="1">
              <a:spcBef>
                <a:spcPct val="0"/>
              </a:spcBef>
              <a:buFontTx/>
              <a:buNone/>
              <a:defRPr/>
            </a:pPr>
            <a:endParaRPr lang="en-GB" altLang="en-US" sz="1800" dirty="0" smtClean="0">
              <a:latin typeface="Arial" charset="0"/>
              <a:cs typeface="Arial" charset="0"/>
            </a:endParaRPr>
          </a:p>
          <a:p>
            <a:pPr marL="342900" indent="-342900" eaLnBrk="1" hangingPunct="1">
              <a:spcBef>
                <a:spcPct val="0"/>
              </a:spcBef>
              <a:defRPr/>
            </a:pPr>
            <a:r>
              <a:rPr lang="en-GB" altLang="en-US" sz="1800" dirty="0" smtClean="0">
                <a:latin typeface="Arial" charset="0"/>
                <a:cs typeface="Arial" charset="0"/>
              </a:rPr>
              <a:t>To evaluate the views of Modigliani &amp; Millar regarding an Alternate Theory</a:t>
            </a:r>
          </a:p>
          <a:p>
            <a:pPr marL="342900" indent="-342900" eaLnBrk="1" hangingPunct="1">
              <a:spcBef>
                <a:spcPct val="0"/>
              </a:spcBef>
              <a:defRPr/>
            </a:pPr>
            <a:r>
              <a:rPr lang="en-GB" altLang="en-US" sz="1800" dirty="0" smtClean="0">
                <a:latin typeface="Arial" charset="0"/>
                <a:cs typeface="Arial" charset="0"/>
              </a:rPr>
              <a:t>To critically discuss the Trade Off Model of Capital Structure.</a:t>
            </a:r>
          </a:p>
          <a:p>
            <a:pPr marL="342900" indent="-342900" eaLnBrk="1" hangingPunct="1">
              <a:spcBef>
                <a:spcPct val="0"/>
              </a:spcBef>
              <a:defRPr/>
            </a:pPr>
            <a:r>
              <a:rPr lang="en-GB" altLang="en-US" sz="1800" dirty="0" smtClean="0">
                <a:latin typeface="Arial" charset="0"/>
                <a:cs typeface="Arial" charset="0"/>
              </a:rPr>
              <a:t>Discuss how debt can influence a capital structure</a:t>
            </a:r>
          </a:p>
          <a:p>
            <a:pPr marL="342900" indent="-342900" eaLnBrk="1" hangingPunct="1">
              <a:spcBef>
                <a:spcPct val="0"/>
              </a:spcBef>
              <a:defRPr/>
            </a:pPr>
            <a:r>
              <a:rPr lang="en-GB" altLang="en-US" sz="1800" dirty="0" smtClean="0">
                <a:latin typeface="Arial" charset="0"/>
                <a:cs typeface="Arial" charset="0"/>
              </a:rPr>
              <a:t>Interpret the relationship between levels of gearing and shareholder returns</a:t>
            </a:r>
          </a:p>
          <a:p>
            <a:pPr marL="342900" indent="-342900" eaLnBrk="1" hangingPunct="1">
              <a:spcBef>
                <a:spcPct val="0"/>
              </a:spcBef>
              <a:defRPr/>
            </a:pPr>
            <a:r>
              <a:rPr lang="en-GB" altLang="en-US" sz="1800" dirty="0" smtClean="0">
                <a:latin typeface="Arial" charset="0"/>
                <a:cs typeface="Arial" charset="0"/>
              </a:rPr>
              <a:t>Consider the idea of Costs of Financial distress and its effect on levels of debt.</a:t>
            </a:r>
          </a:p>
        </p:txBody>
      </p:sp>
    </p:spTree>
    <p:extLst>
      <p:ext uri="{BB962C8B-B14F-4D97-AF65-F5344CB8AC3E}">
        <p14:creationId xmlns:p14="http://schemas.microsoft.com/office/powerpoint/2010/main" val="18842033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 term</a:t>
            </a:r>
            <a:endParaRPr lang="fi-FI" dirty="0"/>
          </a:p>
        </p:txBody>
      </p:sp>
      <p:sp>
        <p:nvSpPr>
          <p:cNvPr id="3" name="Content Placeholder 2"/>
          <p:cNvSpPr>
            <a:spLocks noGrp="1"/>
          </p:cNvSpPr>
          <p:nvPr>
            <p:ph idx="1"/>
          </p:nvPr>
        </p:nvSpPr>
        <p:spPr/>
        <p:txBody>
          <a:bodyPr/>
          <a:lstStyle/>
          <a:p>
            <a:pPr marL="0" indent="0">
              <a:buNone/>
            </a:pPr>
            <a:r>
              <a:rPr lang="en-US" b="1" dirty="0"/>
              <a:t>10 marks for multiple choice </a:t>
            </a:r>
            <a:r>
              <a:rPr lang="en-US" b="1" dirty="0" smtClean="0"/>
              <a:t>questions</a:t>
            </a:r>
            <a:r>
              <a:rPr lang="en-US" dirty="0"/>
              <a:t> </a:t>
            </a:r>
            <a:r>
              <a:rPr lang="en-US" dirty="0" smtClean="0"/>
              <a:t>(designed to check </a:t>
            </a:r>
            <a:r>
              <a:rPr lang="en-US" dirty="0"/>
              <a:t>general comprehension of the covered </a:t>
            </a:r>
            <a:r>
              <a:rPr lang="en-US" dirty="0" smtClean="0"/>
              <a:t>material)</a:t>
            </a:r>
            <a:endParaRPr lang="en-US" b="1" dirty="0" smtClean="0"/>
          </a:p>
          <a:p>
            <a:pPr marL="0" indent="0">
              <a:buNone/>
            </a:pPr>
            <a:r>
              <a:rPr lang="en-US" dirty="0" smtClean="0"/>
              <a:t>- Time value of money (APR, capital rationing, NPV, IRR)</a:t>
            </a:r>
          </a:p>
          <a:p>
            <a:pPr marL="0" indent="0">
              <a:buNone/>
            </a:pPr>
            <a:r>
              <a:rPr lang="en-US" dirty="0" smtClean="0"/>
              <a:t>- Cost of debt</a:t>
            </a:r>
          </a:p>
          <a:p>
            <a:pPr marL="0" indent="0">
              <a:buNone/>
            </a:pPr>
            <a:r>
              <a:rPr lang="en-US" dirty="0" smtClean="0"/>
              <a:t>- Cost of equity</a:t>
            </a:r>
          </a:p>
          <a:p>
            <a:pPr marL="0" indent="0">
              <a:buNone/>
            </a:pPr>
            <a:r>
              <a:rPr lang="en-US" dirty="0" smtClean="0"/>
              <a:t>- WACC</a:t>
            </a:r>
          </a:p>
          <a:p>
            <a:pPr marL="0" indent="0">
              <a:buNone/>
            </a:pPr>
            <a:r>
              <a:rPr lang="en-US" b="1" dirty="0" smtClean="0"/>
              <a:t>20 marks for exam level questions</a:t>
            </a:r>
          </a:p>
          <a:p>
            <a:pPr marL="0" indent="0">
              <a:buNone/>
            </a:pPr>
            <a:r>
              <a:rPr lang="en-US" dirty="0" smtClean="0"/>
              <a:t>Any two of the previously released exam level questions (sensitivity, WDA, WACC, capital rationing)</a:t>
            </a:r>
          </a:p>
          <a:p>
            <a:pPr marL="0" indent="0">
              <a:buNone/>
            </a:pPr>
            <a:endParaRPr lang="en-US" dirty="0"/>
          </a:p>
        </p:txBody>
      </p:sp>
    </p:spTree>
    <p:extLst>
      <p:ext uri="{BB962C8B-B14F-4D97-AF65-F5344CB8AC3E}">
        <p14:creationId xmlns:p14="http://schemas.microsoft.com/office/powerpoint/2010/main" val="7416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38113" y="908050"/>
            <a:ext cx="889952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The current state of Capital Structure research</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The current status of Capital Structure research and theory is perhaps best summarised by Baker et al. (2010):</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lvl="1" eaLnBrk="1" hangingPunct="1">
              <a:spcBef>
                <a:spcPct val="0"/>
              </a:spcBef>
              <a:buFontTx/>
              <a:buNone/>
            </a:pPr>
            <a:r>
              <a:rPr lang="en-GB" altLang="en-US" sz="1600" i="1">
                <a:latin typeface="Arial" panose="020B0604020202020204" pitchFamily="34" charset="0"/>
                <a:cs typeface="Arial" panose="020B0604020202020204" pitchFamily="34" charset="0"/>
              </a:rPr>
              <a:t>“The status of our understanding of how managers actually make capital structure decisions </a:t>
            </a:r>
            <a:r>
              <a:rPr lang="en-GB" altLang="en-US" sz="1600" b="1" i="1">
                <a:latin typeface="Arial" panose="020B0604020202020204" pitchFamily="34" charset="0"/>
                <a:cs typeface="Arial" panose="020B0604020202020204" pitchFamily="34" charset="0"/>
              </a:rPr>
              <a:t>does not appear</a:t>
            </a:r>
            <a:r>
              <a:rPr lang="en-GB" altLang="en-US" sz="1600" i="1">
                <a:latin typeface="Arial" panose="020B0604020202020204" pitchFamily="34" charset="0"/>
                <a:cs typeface="Arial" panose="020B0604020202020204" pitchFamily="34" charset="0"/>
              </a:rPr>
              <a:t> to be anchored by any of the extant academic theories. Despite several decades of theory development and refinement, none of the normative capital structure theories indicating how managers should act seem to fit the survey data.” </a:t>
            </a:r>
            <a:r>
              <a:rPr lang="en-GB" altLang="en-US" sz="1200">
                <a:latin typeface="Arial" panose="020B0604020202020204" pitchFamily="34" charset="0"/>
                <a:cs typeface="Arial" panose="020B0604020202020204" pitchFamily="34" charset="0"/>
              </a:rPr>
              <a:t>(p.36)</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lvl="1" eaLnBrk="1" hangingPunct="1">
              <a:spcBef>
                <a:spcPct val="0"/>
              </a:spcBef>
              <a:buFontTx/>
              <a:buNone/>
            </a:pPr>
            <a:r>
              <a:rPr lang="en-GB" altLang="en-US" sz="1600">
                <a:latin typeface="Arial" panose="020B0604020202020204" pitchFamily="34" charset="0"/>
                <a:cs typeface="Arial" panose="020B0604020202020204" pitchFamily="34" charset="0"/>
              </a:rPr>
              <a:t>- We have many theories developed about how Capital Structure should work conceptually, but when you compare the theory to empirical survey’s of financial managers and companies, few, if any, of the theories seem to fit the observations.</a:t>
            </a:r>
          </a:p>
        </p:txBody>
      </p:sp>
      <p:sp>
        <p:nvSpPr>
          <p:cNvPr id="4" name="Rectangle 4"/>
          <p:cNvSpPr>
            <a:spLocks noChangeArrowheads="1"/>
          </p:cNvSpPr>
          <p:nvPr/>
        </p:nvSpPr>
        <p:spPr bwMode="auto">
          <a:xfrm>
            <a:off x="157163" y="5157788"/>
            <a:ext cx="8899525" cy="739775"/>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dirty="0" smtClean="0">
                <a:latin typeface="Arial" charset="0"/>
              </a:rPr>
              <a:t>Further Reading: </a:t>
            </a:r>
          </a:p>
          <a:p>
            <a:pPr eaLnBrk="1" hangingPunct="1">
              <a:spcBef>
                <a:spcPct val="0"/>
              </a:spcBef>
              <a:buFontTx/>
              <a:buNone/>
              <a:defRPr/>
            </a:pPr>
            <a:endParaRPr lang="en-GB" altLang="en-US" sz="1000" dirty="0" smtClean="0">
              <a:latin typeface="Arial" charset="0"/>
            </a:endParaRPr>
          </a:p>
          <a:p>
            <a:pPr eaLnBrk="1" hangingPunct="1">
              <a:spcBef>
                <a:spcPct val="0"/>
              </a:spcBef>
              <a:buFontTx/>
              <a:buNone/>
              <a:defRPr/>
            </a:pPr>
            <a:r>
              <a:rPr lang="en-GB" altLang="en-US" sz="1000" dirty="0" smtClean="0">
                <a:latin typeface="Arial" charset="0"/>
              </a:rPr>
              <a:t>Baker, H. K., Singleton, J. C., &amp; </a:t>
            </a:r>
            <a:r>
              <a:rPr lang="en-GB" altLang="en-US" sz="1000" dirty="0" err="1" smtClean="0">
                <a:latin typeface="Arial" charset="0"/>
              </a:rPr>
              <a:t>Veit</a:t>
            </a:r>
            <a:r>
              <a:rPr lang="en-GB" altLang="en-US" sz="1000" dirty="0" smtClean="0">
                <a:latin typeface="Arial" charset="0"/>
              </a:rPr>
              <a:t>, E. T. (2010). </a:t>
            </a:r>
            <a:r>
              <a:rPr lang="en-GB" altLang="en-US" sz="1000" i="1" dirty="0" smtClean="0">
                <a:latin typeface="Arial" charset="0"/>
              </a:rPr>
              <a:t>Survey Research in Corporate Finance: Bridging The Gap Between Theory and Practice</a:t>
            </a:r>
            <a:r>
              <a:rPr lang="en-GB" altLang="en-US" sz="1000" dirty="0" smtClean="0">
                <a:latin typeface="Arial" charset="0"/>
              </a:rPr>
              <a:t>. Oxford University Press.  E-book: </a:t>
            </a:r>
            <a:r>
              <a:rPr lang="en-GB" altLang="en-US" sz="1000" dirty="0" smtClean="0">
                <a:latin typeface="Arial" charset="0"/>
                <a:hlinkClick r:id="rId2"/>
              </a:rPr>
              <a:t>http://capitadiscovery.co.uk/northumbria-ac/items/1739210</a:t>
            </a:r>
            <a:r>
              <a:rPr lang="en-GB" altLang="en-US" sz="1000" dirty="0" smtClean="0">
                <a:latin typeface="Arial" charset="0"/>
              </a:rPr>
              <a:t> </a:t>
            </a:r>
          </a:p>
        </p:txBody>
      </p:sp>
    </p:spTree>
    <p:extLst>
      <p:ext uri="{BB962C8B-B14F-4D97-AF65-F5344CB8AC3E}">
        <p14:creationId xmlns:p14="http://schemas.microsoft.com/office/powerpoint/2010/main" val="1591073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38113" y="908050"/>
            <a:ext cx="889952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a:solidFill>
                  <a:srgbClr val="0070C0"/>
                </a:solidFill>
                <a:latin typeface="Arial" panose="020B0604020202020204" pitchFamily="34" charset="0"/>
                <a:cs typeface="Arial" panose="020B0604020202020204" pitchFamily="34" charset="0"/>
              </a:rPr>
              <a:t>The current state of Capital Structure research</a:t>
            </a:r>
          </a:p>
          <a:p>
            <a:pPr eaLnBrk="1" hangingPunct="1">
              <a:spcBef>
                <a:spcPct val="0"/>
              </a:spcBef>
              <a:buFontTx/>
              <a:buNone/>
            </a:pPr>
            <a:endParaRPr lang="en-GB" altLang="en-US" sz="1600" b="1">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The first division in the literature can be drawn between the pre-Modigliani and Millar (1958) article era and post- era. (M&amp;M, 1958). Pre-M&amp;M (1958) article there was no coherent theory of capital structure in academia. </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That isn’t to say that the impact of debt in a capital structure wasn’t well understood however, the ability of low cost debt to be beneficial to returns was widely understood (for indeed perhaps hundreds of years by that point!).  M&amp;M’s article for example itself cites Keynes and other books from the 1930’s.</a:t>
            </a:r>
          </a:p>
          <a:p>
            <a:pPr eaLnBrk="1" hangingPunct="1">
              <a:spcBef>
                <a:spcPct val="0"/>
              </a:spcBef>
              <a:buFontTx/>
              <a:buNone/>
            </a:pPr>
            <a:endParaRPr lang="en-GB" altLang="en-US" sz="1600">
              <a:latin typeface="Arial" panose="020B0604020202020204" pitchFamily="34" charset="0"/>
              <a:cs typeface="Arial" panose="020B0604020202020204" pitchFamily="34" charset="0"/>
            </a:endParaRPr>
          </a:p>
          <a:p>
            <a:pPr eaLnBrk="1" hangingPunct="1">
              <a:spcBef>
                <a:spcPct val="0"/>
              </a:spcBef>
              <a:buFontTx/>
              <a:buNone/>
            </a:pPr>
            <a:r>
              <a:rPr lang="en-GB" altLang="en-US" sz="1600">
                <a:latin typeface="Arial" panose="020B0604020202020204" pitchFamily="34" charset="0"/>
                <a:cs typeface="Arial" panose="020B0604020202020204" pitchFamily="34" charset="0"/>
              </a:rPr>
              <a:t>There was however a burst of academic research in the early 1950’s (Durand, 1952; Allen, 1954; Morton, 1954; Gordon &amp; Shapiro, 1956), with M&amp;M’s 1958 article creating the first coherent </a:t>
            </a:r>
            <a:r>
              <a:rPr lang="en-GB" altLang="en-US" sz="1600" b="1">
                <a:latin typeface="Arial" panose="020B0604020202020204" pitchFamily="34" charset="0"/>
                <a:cs typeface="Arial" panose="020B0604020202020204" pitchFamily="34" charset="0"/>
              </a:rPr>
              <a:t>unifying &amp; normative theory</a:t>
            </a:r>
            <a:r>
              <a:rPr lang="en-GB" altLang="en-US" sz="1600">
                <a:latin typeface="Arial" panose="020B0604020202020204" pitchFamily="34" charset="0"/>
                <a:cs typeface="Arial" panose="020B0604020202020204" pitchFamily="34" charset="0"/>
              </a:rPr>
              <a:t>.  Theory to that point being either a point-of-view theory or illustrative theory. (see Frank &amp; Goyal, 2011, p.139)</a:t>
            </a:r>
          </a:p>
        </p:txBody>
      </p:sp>
      <p:sp>
        <p:nvSpPr>
          <p:cNvPr id="4" name="Rectangle 4"/>
          <p:cNvSpPr>
            <a:spLocks noChangeArrowheads="1"/>
          </p:cNvSpPr>
          <p:nvPr/>
        </p:nvSpPr>
        <p:spPr bwMode="auto">
          <a:xfrm>
            <a:off x="138113" y="4868863"/>
            <a:ext cx="8899525" cy="1047750"/>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smtClean="0">
                <a:latin typeface="Arial" charset="0"/>
              </a:rPr>
              <a:t>Further Reading: </a:t>
            </a:r>
          </a:p>
          <a:p>
            <a:pPr eaLnBrk="1" hangingPunct="1">
              <a:spcBef>
                <a:spcPct val="0"/>
              </a:spcBef>
              <a:buFontTx/>
              <a:buNone/>
              <a:defRPr/>
            </a:pPr>
            <a:endParaRPr lang="en-GB" altLang="en-US" sz="1000" smtClean="0">
              <a:latin typeface="Arial" charset="0"/>
            </a:endParaRPr>
          </a:p>
          <a:p>
            <a:pPr eaLnBrk="1" hangingPunct="1">
              <a:spcBef>
                <a:spcPct val="0"/>
              </a:spcBef>
              <a:buFontTx/>
              <a:buNone/>
              <a:defRPr/>
            </a:pPr>
            <a:r>
              <a:rPr lang="en-GB" altLang="en-US" sz="1000" smtClean="0">
                <a:latin typeface="Arial" charset="0"/>
              </a:rPr>
              <a:t>Modigliani, F., &amp; Miller, M. H. (1958). The cost of capital, corporation finance and the theory of investment. </a:t>
            </a:r>
            <a:r>
              <a:rPr lang="en-GB" altLang="en-US" sz="1000" i="1" smtClean="0">
                <a:latin typeface="Arial" charset="0"/>
              </a:rPr>
              <a:t>The American economic review</a:t>
            </a:r>
            <a:r>
              <a:rPr lang="en-GB" altLang="en-US" sz="1000" smtClean="0">
                <a:latin typeface="Arial" charset="0"/>
              </a:rPr>
              <a:t>, 261-297.</a:t>
            </a:r>
          </a:p>
          <a:p>
            <a:pPr eaLnBrk="1" hangingPunct="1">
              <a:spcBef>
                <a:spcPct val="0"/>
              </a:spcBef>
              <a:buFontTx/>
              <a:buNone/>
              <a:defRPr/>
            </a:pPr>
            <a:endParaRPr lang="en-GB" altLang="en-US" sz="1000" smtClean="0">
              <a:latin typeface="Arial" charset="0"/>
            </a:endParaRPr>
          </a:p>
          <a:p>
            <a:pPr eaLnBrk="1" hangingPunct="1">
              <a:spcBef>
                <a:spcPct val="0"/>
              </a:spcBef>
              <a:buFontTx/>
              <a:buNone/>
              <a:defRPr/>
            </a:pPr>
            <a:r>
              <a:rPr lang="en-GB" altLang="en-US" sz="1000" smtClean="0">
                <a:latin typeface="Arial" charset="0"/>
              </a:rPr>
              <a:t>Frank, M. &amp; Goyal, V. (2011). "Trade-off and Pecking Order Theories of Debt". Handbook of Empirical Corporate Finance: Empirical Corporate Finance. Elsevier. pp. 135–202</a:t>
            </a:r>
          </a:p>
        </p:txBody>
      </p:sp>
    </p:spTree>
    <p:extLst>
      <p:ext uri="{BB962C8B-B14F-4D97-AF65-F5344CB8AC3E}">
        <p14:creationId xmlns:p14="http://schemas.microsoft.com/office/powerpoint/2010/main" val="16253438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73d819adadff7a83e248f3c44cfb157e277122b"/>
</p:tagLst>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7316</TotalTime>
  <Words>6360</Words>
  <Application>Microsoft Office PowerPoint</Application>
  <PresentationFormat>On-screen Show (4:3)</PresentationFormat>
  <Paragraphs>639</Paragraphs>
  <Slides>78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Arial</vt:lpstr>
      <vt:lpstr>Calibri</vt:lpstr>
      <vt:lpstr>Helvetica</vt:lpstr>
      <vt:lpstr>Tahoma</vt:lpstr>
      <vt:lpstr>Times New Roman</vt:lpstr>
      <vt:lpstr>Verdana</vt:lpstr>
      <vt:lpstr>Wingdings</vt:lpstr>
      <vt:lpstr>508 Lecture</vt:lpstr>
      <vt:lpstr>Fundamentals of Corporate Finance</vt:lpstr>
      <vt:lpstr>PowerPoint Presentation</vt:lpstr>
      <vt:lpstr>PowerPoint Presentation</vt:lpstr>
      <vt:lpstr>PowerPoint Presentation</vt:lpstr>
      <vt:lpstr>PowerPoint Presentation</vt:lpstr>
      <vt:lpstr>PowerPoint Presentation</vt:lpstr>
      <vt:lpstr>Value pentagon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Relationship Between Risk &amp; Return</vt:lpstr>
      <vt:lpstr>PowerPoint Presentation</vt:lpstr>
      <vt:lpstr>PowerPoint Presentation</vt:lpstr>
      <vt:lpstr>PowerPoint Presentation</vt:lpstr>
      <vt:lpstr>PowerPoint Presentation</vt:lpstr>
      <vt:lpstr>PowerPoint Presentation</vt:lpstr>
      <vt:lpstr>PowerPoint Presentation</vt:lpstr>
      <vt:lpstr>Optimal Leverage with Taxes, Financial Distress, and Agency Costs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WACC with and without Corporate Taxes</vt:lpstr>
      <vt:lpstr>The Cash Flows of the Unlevered and Levered Firm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 term</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Corporate Finance, Fourth Edition</dc:title>
  <dc:subject>Business</dc:subject>
  <dc:creator>Berk/DeMarzo/Harford</dc:creator>
  <cp:lastModifiedBy>Stepanov Roman</cp:lastModifiedBy>
  <cp:revision>633</cp:revision>
  <cp:lastPrinted>2017-11-13T21:43:00Z</cp:lastPrinted>
  <dcterms:created xsi:type="dcterms:W3CDTF">2014-07-14T20:04:21Z</dcterms:created>
  <dcterms:modified xsi:type="dcterms:W3CDTF">2020-02-25T06:51:06Z</dcterms:modified>
</cp:coreProperties>
</file>