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1" r:id="rId1"/>
    <p:sldMasterId id="2147483671" r:id="rId2"/>
  </p:sldMasterIdLst>
  <p:notesMasterIdLst>
    <p:notesMasterId r:id="rId13"/>
  </p:notesMasterIdLst>
  <p:handoutMasterIdLst>
    <p:handoutMasterId r:id="rId14"/>
  </p:handoutMasterIdLst>
  <p:sldIdLst>
    <p:sldId id="339" r:id="rId3"/>
    <p:sldId id="355" r:id="rId4"/>
    <p:sldId id="371" r:id="rId5"/>
    <p:sldId id="363" r:id="rId6"/>
    <p:sldId id="370" r:id="rId7"/>
    <p:sldId id="372" r:id="rId8"/>
    <p:sldId id="367" r:id="rId9"/>
    <p:sldId id="369" r:id="rId10"/>
    <p:sldId id="352" r:id="rId11"/>
    <p:sldId id="362" r:id="rId12"/>
  </p:sldIdLst>
  <p:sldSz cx="9144000" cy="6858000" type="screen4x3"/>
  <p:notesSz cx="6797675" cy="9874250"/>
  <p:defaultTextStyle>
    <a:defPPr>
      <a:defRPr lang="en-US"/>
    </a:defPPr>
    <a:lvl1pPr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388938" indent="682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777875" indent="136525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168400" indent="203200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557338" indent="2714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37DBAC-CC28-8F85-D28A-B9B4B9A6E2F0}" v="18" dt="2022-03-18T12:38:20.284"/>
    <p1510:client id="{D0BFF7FB-16FA-85C4-E8D9-B3F7EB004A7D}" v="258" dt="2022-03-20T22:38:54.423"/>
    <p1510:client id="{D8C64D2A-B1E3-4D87-9C20-87F6C79BC74D}" v="690" dt="2022-03-21T10:58:11.1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3" autoAdjust="0"/>
    <p:restoredTop sz="90349" autoAdjust="0"/>
  </p:normalViewPr>
  <p:slideViewPr>
    <p:cSldViewPr snapToGrid="0" snapToObjects="1">
      <p:cViewPr varScale="1">
        <p:scale>
          <a:sx n="60" d="100"/>
          <a:sy n="60" d="100"/>
        </p:scale>
        <p:origin x="147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8" d="100"/>
          <a:sy n="78" d="100"/>
        </p:scale>
        <p:origin x="-4014" y="-114"/>
      </p:cViewPr>
      <p:guideLst>
        <p:guide orient="horz" pos="3110"/>
        <p:guide pos="2141"/>
      </p:guideLst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E6C6C468-002F-4575-A7B2-5116909C25E9}" type="datetime1">
              <a:rPr lang="en-US"/>
              <a:pPr>
                <a:defRPr/>
              </a:pPr>
              <a:t>3/21/2022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ADF26D-2D02-4B7E-A9F7-BA15724DBC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797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C00A11D-E7F3-4B45-B120-89C62F8E3355}" type="datetime1">
              <a:rPr lang="en-US"/>
              <a:pPr>
                <a:defRPr/>
              </a:pPr>
              <a:t>3/21/2022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776" tIns="46389" rIns="92776" bIns="463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BB9EB4-620A-4C05-A10A-919C6D241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053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3889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2pPr>
    <a:lvl3pPr marL="777875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3pPr>
    <a:lvl4pPr marL="1168400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4pPr>
    <a:lvl5pPr marL="15573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5pPr>
    <a:lvl6pPr marL="1948129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27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88044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29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04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919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001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945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25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45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2400" cy="1086181"/>
          </a:xfrm>
        </p:spPr>
        <p:txBody>
          <a:bodyPr lIns="0" tIns="0" rIns="0" bIns="0" anchor="t">
            <a:normAutofit/>
          </a:bodyPr>
          <a:lstStyle>
            <a:lvl1pPr algn="l">
              <a:defRPr sz="43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2858401"/>
            <a:ext cx="6285600" cy="233952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216"/>
              </a:lnSpc>
              <a:buNone/>
              <a:defRPr sz="2000">
                <a:solidFill>
                  <a:srgbClr val="FFFFFF"/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72401" y="5961599"/>
            <a:ext cx="2049245" cy="1778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72400" y="6137467"/>
            <a:ext cx="204924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2862387" y="6137467"/>
            <a:ext cx="202711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7427603" y="5961599"/>
            <a:ext cx="1132198" cy="6336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5143295" y="5961067"/>
            <a:ext cx="1962357" cy="634132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1"/>
          </p:nvPr>
        </p:nvSpPr>
        <p:spPr>
          <a:xfrm>
            <a:off x="2860675" y="5961063"/>
            <a:ext cx="2027238" cy="177800"/>
          </a:xfrm>
        </p:spPr>
        <p:txBody>
          <a:bodyPr lIns="0" tIns="0" rIns="0" bIns="0" anchor="t"/>
          <a:lstStyle>
            <a:lvl1pPr>
              <a:defRPr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2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 dirty="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E17AA3F4-D5E5-4C20-B6A3-9D228DF088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90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72400" y="547000"/>
            <a:ext cx="7772400" cy="22064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A05597E2-BB32-4F6B-84FE-6C16B84E6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91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 dirty="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73088" y="1138238"/>
            <a:ext cx="7988300" cy="635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 dirty="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974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520113" cy="962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388938">
              <a:defRPr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85475600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Aalto_EN_Electr-Eng_21_RGB_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0" t="6174"/>
          <a:stretch>
            <a:fillRect/>
          </a:stretch>
        </p:blipFill>
        <p:spPr bwMode="auto">
          <a:xfrm>
            <a:off x="0" y="0"/>
            <a:ext cx="21621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049652F-9372-4B86-AABD-EF97F90847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406400" y="1712913"/>
            <a:ext cx="8328025" cy="392112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389626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779252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168878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558503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Aalto_EN_Electr-Eng_13_RGB_2"/>
          <p:cNvPicPr>
            <a:picLocks noChangeAspect="1" noChangeArrowheads="1"/>
          </p:cNvPicPr>
          <p:nvPr userDrawn="1"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5013"/>
            <a:ext cx="25193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text styles</a:t>
            </a:r>
          </a:p>
          <a:p>
            <a:pPr lvl="1"/>
            <a:r>
              <a:rPr lang="fi-FI" altLang="en-US"/>
              <a:t>Second level</a:t>
            </a:r>
          </a:p>
          <a:p>
            <a:pPr lvl="2"/>
            <a:r>
              <a:rPr lang="fi-FI" altLang="en-US"/>
              <a:t>Third level</a:t>
            </a:r>
          </a:p>
          <a:p>
            <a:pPr lvl="3"/>
            <a:r>
              <a:rPr lang="fi-FI" altLang="en-US"/>
              <a:t>Fourth level</a:t>
            </a:r>
          </a:p>
          <a:p>
            <a:pPr lvl="4"/>
            <a:r>
              <a:rPr lang="fi-FI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0A0211-A76A-4511-A964-36F8689660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  <p:sldLayoutId id="2147484792" r:id="rId3"/>
    <p:sldLayoutId id="2147484794" r:id="rId4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389626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779252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168878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558503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ergia.fi/en/newsroom/publications/energy_year_2021_-_electricity.html#material-view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urn.fi/URN:NBN:fi:aalto-201410042706" TargetMode="External"/><Relationship Id="rId5" Type="http://schemas.openxmlformats.org/officeDocument/2006/relationships/hyperlink" Target="https://www.fingrid.fi/en/electricity-market/market-integration/the-future-of-the-electricity-markets/demand-side-management/" TargetMode="External"/><Relationship Id="rId4" Type="http://schemas.openxmlformats.org/officeDocument/2006/relationships/hyperlink" Target="https://www.motiva.fi/ajankohtaista/julkaisut/kaikki_julkaisut/suomen_teollisuuden_sahkoistyminen_ja_sen_vaikutus_energiatehokkuuteen_ja_hukkalampojen_hyodyntamiseen.9236.s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7274" cy="2410209"/>
          </a:xfrm>
        </p:spPr>
        <p:txBody>
          <a:bodyPr>
            <a:normAutofit/>
          </a:bodyPr>
          <a:lstStyle/>
          <a:p>
            <a:r>
              <a:rPr lang="fi-FI" sz="3200" dirty="0"/>
              <a:t>ELEC-E8423 - Smart Grid</a:t>
            </a:r>
            <a:br>
              <a:rPr lang="fi-FI" sz="3200" dirty="0"/>
            </a:br>
            <a:br>
              <a:rPr lang="fi-FI" sz="3200" dirty="0"/>
            </a:br>
            <a:r>
              <a:rPr lang="fi-FI" sz="3200" i="1" dirty="0"/>
              <a:t>Demand response of industrial loads</a:t>
            </a:r>
            <a:endParaRPr lang="en-US" sz="3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1" y="4182429"/>
            <a:ext cx="6285600" cy="1323370"/>
          </a:xfrm>
        </p:spPr>
        <p:txBody>
          <a:bodyPr>
            <a:normAutofit/>
          </a:bodyPr>
          <a:lstStyle/>
          <a:p>
            <a:r>
              <a:rPr lang="en-FI" i="1" dirty="0"/>
              <a:t>Lionel Irrmann, </a:t>
            </a:r>
            <a:r>
              <a:rPr lang="en-FI" i="1" dirty="0" err="1"/>
              <a:t>Severi</a:t>
            </a:r>
            <a:r>
              <a:rPr lang="en-FI" i="1" dirty="0"/>
              <a:t> Korhonen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t-EE" dirty="0">
                <a:ea typeface="ＭＳ Ｐゴシック"/>
              </a:rPr>
              <a:t>18.03.2022</a:t>
            </a:r>
            <a:endParaRPr lang="fi-FI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447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8134278" cy="41364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1200" dirty="0"/>
              <a:t>Finnish Energy, 2022. Energy Year 2021 – Electricity. Available at: </a:t>
            </a:r>
            <a:r>
              <a:rPr lang="en-GB" sz="1200" dirty="0">
                <a:hlinkClick r:id="rId3"/>
              </a:rPr>
              <a:t>https://energia.fi/en/newsroom/publications/energy_year_2021_-_electricity.html#material-view</a:t>
            </a:r>
            <a:r>
              <a:rPr lang="en-FI" sz="1200" dirty="0"/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1200" dirty="0"/>
              <a:t>Motiva, 2021. “</a:t>
            </a:r>
            <a:r>
              <a:rPr lang="fi-FI" sz="1200" dirty="0"/>
              <a:t>Suomen teollisuuden sähköistyminen ja sen vaikutus energiatehokkuuteen ja hukkalämpöjen hyödyntämiseen</a:t>
            </a:r>
            <a:r>
              <a:rPr lang="en-FI" sz="1200" dirty="0"/>
              <a:t>”. Available at: </a:t>
            </a:r>
            <a:r>
              <a:rPr lang="en-GB" sz="1200" dirty="0">
                <a:hlinkClick r:id="rId4"/>
              </a:rPr>
              <a:t>https://www.motiva.fi/ajankohtaista/julkaisut/kaikki_julkaisut/suomen_teollisuuden_sahkoistyminen_ja_sen_vaikutus_energiatehokkuuteen_ja_hukkalampojen_hyodyntamiseen.9236.shtml</a:t>
            </a:r>
            <a:r>
              <a:rPr lang="en-FI" sz="1200" dirty="0"/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1200" dirty="0" err="1">
                <a:ea typeface="ＭＳ Ｐゴシック"/>
              </a:rPr>
              <a:t>Fingrid</a:t>
            </a:r>
            <a:r>
              <a:rPr lang="en-FI" sz="1200" dirty="0">
                <a:ea typeface="ＭＳ Ｐゴシック"/>
              </a:rPr>
              <a:t>, “</a:t>
            </a:r>
            <a:r>
              <a:rPr lang="en-GB" sz="1200" dirty="0">
                <a:ea typeface="ＭＳ Ｐゴシック"/>
              </a:rPr>
              <a:t>Demand-side management</a:t>
            </a:r>
            <a:r>
              <a:rPr lang="en-FI" sz="1200" dirty="0">
                <a:ea typeface="ＭＳ Ｐゴシック"/>
              </a:rPr>
              <a:t>” [website, accessed 21.03.2022]. Available at: </a:t>
            </a:r>
            <a:r>
              <a:rPr lang="en-GB" sz="1200" dirty="0">
                <a:ea typeface="ＭＳ Ｐゴシック"/>
                <a:hlinkClick r:id="rId5"/>
              </a:rPr>
              <a:t>https://www.fingrid.fi/en/electricity-market/market-integration/the-future-of-the-electricity-markets/demand-side-management/</a:t>
            </a:r>
            <a:r>
              <a:rPr lang="en-FI" sz="1200" dirty="0">
                <a:ea typeface="ＭＳ Ｐゴシック"/>
              </a:rPr>
              <a:t> </a:t>
            </a:r>
            <a:endParaRPr lang="en-FI" sz="12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1200" dirty="0"/>
              <a:t>Juuso </a:t>
            </a:r>
            <a:r>
              <a:rPr lang="en-FI" sz="1200" dirty="0" err="1"/>
              <a:t>Jokiniemi</a:t>
            </a:r>
            <a:r>
              <a:rPr lang="en-FI" sz="1200" dirty="0"/>
              <a:t>, 2014. “</a:t>
            </a:r>
            <a:r>
              <a:rPr lang="en-FI" sz="1200" dirty="0" err="1"/>
              <a:t>Sähkön</a:t>
            </a:r>
            <a:r>
              <a:rPr lang="en-FI" sz="1200" dirty="0"/>
              <a:t> </a:t>
            </a:r>
            <a:r>
              <a:rPr lang="en-FI" sz="1200" dirty="0" err="1"/>
              <a:t>kysyntäjosutokohteiden</a:t>
            </a:r>
            <a:r>
              <a:rPr lang="en-FI" sz="1200" dirty="0"/>
              <a:t> </a:t>
            </a:r>
            <a:r>
              <a:rPr lang="en-FI" sz="1200" dirty="0" err="1"/>
              <a:t>mahdollisuudet</a:t>
            </a:r>
            <a:r>
              <a:rPr lang="en-FI" sz="1200" dirty="0"/>
              <a:t> </a:t>
            </a:r>
            <a:r>
              <a:rPr lang="en-FI" sz="1200" dirty="0" err="1"/>
              <a:t>Suomen</a:t>
            </a:r>
            <a:r>
              <a:rPr lang="en-FI" sz="1200" dirty="0"/>
              <a:t> </a:t>
            </a:r>
            <a:r>
              <a:rPr lang="en-FI" sz="1200" dirty="0" err="1"/>
              <a:t>teollisuudessa</a:t>
            </a:r>
            <a:r>
              <a:rPr lang="en-FI" sz="1200" dirty="0"/>
              <a:t>”. Available at: </a:t>
            </a:r>
            <a:r>
              <a:rPr lang="en-GB" sz="1200" dirty="0">
                <a:hlinkClick r:id="rId6"/>
              </a:rPr>
              <a:t>http://urn.fi/URN:NBN:fi:aalto-201410042706</a:t>
            </a:r>
            <a:r>
              <a:rPr lang="en-FI" sz="12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ea typeface="+mn-lt"/>
                <a:cs typeface="+mn-lt"/>
              </a:rPr>
              <a:t>VTT, 2005. </a:t>
            </a:r>
            <a:r>
              <a:rPr lang="en-US" sz="1200" dirty="0" err="1">
                <a:ea typeface="+mn-lt"/>
                <a:cs typeface="+mn-lt"/>
              </a:rPr>
              <a:t>Sähkön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kysyntäjouston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potentiaalikartoitus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teollisuudessa</a:t>
            </a:r>
            <a:r>
              <a:rPr lang="en-US" sz="1200" dirty="0">
                <a:ea typeface="+mn-lt"/>
                <a:cs typeface="+mn-lt"/>
              </a:rPr>
              <a:t>. Espoo: </a:t>
            </a:r>
            <a:r>
              <a:rPr lang="en-US" sz="1200" dirty="0" err="1">
                <a:ea typeface="+mn-lt"/>
                <a:cs typeface="+mn-lt"/>
              </a:rPr>
              <a:t>Valtion</a:t>
            </a:r>
            <a:r>
              <a:rPr lang="en-US" sz="1200" dirty="0">
                <a:ea typeface="+mn-lt"/>
                <a:cs typeface="+mn-lt"/>
              </a:rPr>
              <a:t> </a:t>
            </a:r>
            <a:r>
              <a:rPr lang="en-US" sz="1200" dirty="0" err="1">
                <a:ea typeface="+mn-lt"/>
                <a:cs typeface="+mn-lt"/>
              </a:rPr>
              <a:t>teknillinen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tutkimuslaitos</a:t>
            </a:r>
            <a:r>
              <a:rPr lang="en-US" sz="1200" dirty="0">
                <a:ea typeface="+mn-lt"/>
                <a:cs typeface="+mn-lt"/>
              </a:rPr>
              <a:t>. VTT </a:t>
            </a:r>
            <a:r>
              <a:rPr lang="en-US" sz="1200" dirty="0" err="1">
                <a:ea typeface="+mn-lt"/>
                <a:cs typeface="+mn-lt"/>
              </a:rPr>
              <a:t>Prosessit</a:t>
            </a:r>
            <a:r>
              <a:rPr lang="en-US" sz="1200" dirty="0">
                <a:ea typeface="+mn-lt"/>
                <a:cs typeface="+mn-lt"/>
              </a:rPr>
              <a:t> PRO3/P3017/05. </a:t>
            </a:r>
            <a:r>
              <a:rPr lang="en-US" sz="1200" dirty="0" err="1">
                <a:ea typeface="+mn-lt"/>
                <a:cs typeface="+mn-lt"/>
              </a:rPr>
              <a:t>Julkaistu</a:t>
            </a:r>
            <a:r>
              <a:rPr lang="en-US" sz="1200" dirty="0">
                <a:ea typeface="+mn-lt"/>
                <a:cs typeface="+mn-lt"/>
              </a:rPr>
              <a:t> 31.8.2005. [website, accessed 21.3.2022] Available at: </a:t>
            </a:r>
            <a:r>
              <a:rPr lang="en-US" sz="1200" u="sng" dirty="0">
                <a:ea typeface="+mn-lt"/>
                <a:cs typeface="+mn-lt"/>
              </a:rPr>
              <a:t>http://www.vtt.fi/inf/julkaisut/muut/2005/PRO3_P3017_05.pdf</a:t>
            </a:r>
            <a:endParaRPr lang="en-US" u="sng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 </a:t>
            </a:r>
            <a:r>
              <a:rPr lang="fi-FI" dirty="0" err="1"/>
              <a:t>material</a:t>
            </a:r>
            <a:r>
              <a:rPr lang="fi-FI" dirty="0"/>
              <a:t> </a:t>
            </a:r>
            <a:r>
              <a:rPr lang="fi-FI" dirty="0" err="1"/>
              <a:t>used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070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988990" cy="4136400"/>
          </a:xfrm>
        </p:spPr>
        <p:txBody>
          <a:bodyPr>
            <a:noAutofit/>
          </a:bodyPr>
          <a:lstStyle/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FI" sz="1600" dirty="0"/>
              <a:t>Demand Response (DR) is the adjustment of electricity consumption for either lowering energy costs, or for power balance management.</a:t>
            </a:r>
          </a:p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FI" sz="1600" dirty="0"/>
              <a:t>The Industrial sector is a major electricity consumer</a:t>
            </a:r>
          </a:p>
          <a:p>
            <a:pPr marL="682625" lvl="1" indent="-342900" eaLnBrk="1" hangingPunct="1">
              <a:lnSpc>
                <a:spcPct val="160000"/>
              </a:lnSpc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FI" sz="1600" dirty="0"/>
              <a:t>Major consumption = major DR potential</a:t>
            </a:r>
          </a:p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FI" sz="1600" dirty="0"/>
              <a:t>Motivation: competitiveness of energy intensive industry competitiveness is tied to electricity prices</a:t>
            </a:r>
          </a:p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FI" sz="1600" dirty="0"/>
              <a:t>Benefit of demand response 2-sided:</a:t>
            </a:r>
          </a:p>
          <a:p>
            <a:pPr marL="625475" lvl="1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FI" sz="1600" dirty="0"/>
              <a:t>Improved competitiveness of industrial products with cheaper energy and additional revenue from market participation</a:t>
            </a:r>
          </a:p>
          <a:p>
            <a:pPr marL="625475" lvl="1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FI" sz="1600" dirty="0"/>
              <a:t>Reduced peak demand due to DR = less investments needed in power system 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Introduction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897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772400" cy="413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har char="•"/>
            </a:pPr>
            <a:r>
              <a:rPr lang="en-FI" sz="1800" dirty="0">
                <a:ea typeface="ＭＳ Ｐゴシック"/>
              </a:rPr>
              <a:t>Users agree to reduce their electricity demand when the grid is under stress</a:t>
            </a:r>
            <a:endParaRPr lang="en-US" sz="1800"/>
          </a:p>
          <a:p>
            <a:pPr>
              <a:lnSpc>
                <a:spcPct val="150000"/>
              </a:lnSpc>
              <a:buChar char="•"/>
            </a:pPr>
            <a:r>
              <a:rPr lang="en-FI" sz="1800" dirty="0">
                <a:ea typeface="ＭＳ Ｐゴシック"/>
              </a:rPr>
              <a:t>Industry sector has participated in DR for a long time by reducing the use of electricity if the price of electricity rises high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Demand response 101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6" name="Picture 8" descr="Chart, diagram, bubble chart&#10;&#10;Description automatically generated">
            <a:extLst>
              <a:ext uri="{FF2B5EF4-FFF2-40B4-BE49-F238E27FC236}">
                <a16:creationId xmlns:a16="http://schemas.microsoft.com/office/drawing/2014/main" id="{62D78A3F-196C-4609-98FC-B66E464DE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472" y="3203671"/>
            <a:ext cx="4630381" cy="259839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C5A391-BAE2-4410-BC07-87170944C836}"/>
              </a:ext>
            </a:extLst>
          </p:cNvPr>
          <p:cNvSpPr txBox="1"/>
          <p:nvPr/>
        </p:nvSpPr>
        <p:spPr>
          <a:xfrm>
            <a:off x="3769743" y="5495026"/>
            <a:ext cx="274320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Arial"/>
                <a:ea typeface="ＭＳ Ｐゴシック"/>
                <a:cs typeface="Arial"/>
              </a:rPr>
              <a:t>Source: Fingrid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1794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598"/>
            <a:ext cx="7772400" cy="422943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2000" dirty="0"/>
              <a:t>Industry amounted to 44% of total Finnish electricity consumption in 2021.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2000" dirty="0"/>
              <a:t>Main sectors in Finland: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2000" dirty="0"/>
              <a:t>Forestry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2000" dirty="0"/>
              <a:t>Metal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2000" dirty="0"/>
              <a:t>Chemical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I</a:t>
            </a:r>
            <a:r>
              <a:rPr lang="en-GB" dirty="0"/>
              <a:t>n</a:t>
            </a:r>
            <a:r>
              <a:rPr lang="en-FI" dirty="0" err="1"/>
              <a:t>dustry</a:t>
            </a:r>
            <a:r>
              <a:rPr lang="en-FI" dirty="0"/>
              <a:t> and energy consumption in Finland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9" name="Kuva 2">
            <a:extLst>
              <a:ext uri="{FF2B5EF4-FFF2-40B4-BE49-F238E27FC236}">
                <a16:creationId xmlns:a16="http://schemas.microsoft.com/office/drawing/2014/main" id="{0C1C4472-1B1C-4736-AD06-1615156ED3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3156007" y="2280712"/>
            <a:ext cx="5405383" cy="32950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7B1624E-22BF-4511-9D65-323E4F068E79}"/>
              </a:ext>
            </a:extLst>
          </p:cNvPr>
          <p:cNvSpPr txBox="1"/>
          <p:nvPr/>
        </p:nvSpPr>
        <p:spPr>
          <a:xfrm>
            <a:off x="6622014" y="5517300"/>
            <a:ext cx="1951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FI" sz="1200" dirty="0"/>
              <a:t>Source: Finnish Energy </a:t>
            </a:r>
            <a:r>
              <a:rPr lang="en-FI" sz="1200" dirty="0" err="1"/>
              <a:t>ry</a:t>
            </a:r>
            <a:endParaRPr lang="en-FI" sz="1200" dirty="0"/>
          </a:p>
        </p:txBody>
      </p:sp>
    </p:spTree>
    <p:extLst>
      <p:ext uri="{BB962C8B-B14F-4D97-AF65-F5344CB8AC3E}">
        <p14:creationId xmlns:p14="http://schemas.microsoft.com/office/powerpoint/2010/main" val="521881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772400" cy="4136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</a:pPr>
            <a:endParaRPr lang="en-US" sz="2000" dirty="0">
              <a:solidFill>
                <a:srgbClr val="FF0000"/>
              </a:solidFill>
              <a:ea typeface="ＭＳ Ｐゴシック"/>
            </a:endParaRPr>
          </a:p>
          <a:p>
            <a:pPr>
              <a:lnSpc>
                <a:spcPct val="150000"/>
              </a:lnSpc>
              <a:buChar char="•"/>
            </a:pPr>
            <a:r>
              <a:rPr lang="en-FI" sz="2000" dirty="0">
                <a:ea typeface="ＭＳ Ｐゴシック"/>
              </a:rPr>
              <a:t>Forest industry consists of timber, paper and pulp sectors</a:t>
            </a:r>
            <a:endParaRPr lang="en-US" dirty="0">
              <a:ea typeface="ＭＳ Ｐゴシック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2000" dirty="0">
                <a:ea typeface="ＭＳ Ｐゴシック"/>
              </a:rPr>
              <a:t>Forestry can participate in DR mostly with mechanical pulpwood mills, which can take advantage from temporary storage capacity</a:t>
            </a:r>
            <a:endParaRPr lang="en-FI" sz="20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a typeface="ＭＳ Ｐゴシック"/>
              </a:rPr>
              <a:t>Paper and pulp industry has a potential of 790 MW for fast activating electricity demand response (VTT's estimate 2005)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Forest industry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8354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772400" cy="413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a typeface="ＭＳ Ｐゴシック"/>
              </a:rPr>
              <a:t>Steel industry consists of for example steel manufacturing etc.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2000" dirty="0">
                <a:ea typeface="ＭＳ Ｐゴシック"/>
              </a:rPr>
              <a:t>Steel industry's largest potential DR participants are in electrolysis processes and electric arc furnaces</a:t>
            </a:r>
            <a:endParaRPr lang="en-US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2000" dirty="0">
                <a:ea typeface="ＭＳ Ｐゴシック"/>
              </a:rPr>
              <a:t>Most of steel industry's demand response is quickly activated without any long preparation times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2000" dirty="0">
                <a:ea typeface="ＭＳ Ｐゴシック"/>
              </a:rPr>
              <a:t>Steel industry can offer roughly 300 MW of demand response (VTT's estimate 2005)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Steel industry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1915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772400" cy="413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2000" dirty="0">
                <a:ea typeface="ＭＳ Ｐゴシック"/>
              </a:rPr>
              <a:t>Examples of Finnish chemical industry are petrochemicals , fertilizers, plastics, and others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2000" dirty="0"/>
              <a:t>I</a:t>
            </a:r>
            <a:r>
              <a:rPr lang="en-GB" sz="2000" dirty="0"/>
              <a:t>n</a:t>
            </a:r>
            <a:r>
              <a:rPr lang="en-FI" sz="2000" dirty="0" err="1"/>
              <a:t>tegrated</a:t>
            </a:r>
            <a:r>
              <a:rPr lang="en-FI" sz="2000" dirty="0"/>
              <a:t> chemical processes are very inflexible and have low DR potential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2000" dirty="0"/>
              <a:t>Most potential DR participants are processes using heat pumps, </a:t>
            </a:r>
            <a:r>
              <a:rPr lang="en-FI" sz="2000" dirty="0" err="1"/>
              <a:t>electrolyzers</a:t>
            </a:r>
            <a:r>
              <a:rPr lang="en-FI" sz="2000" dirty="0"/>
              <a:t>, or electrified processes with stockpiles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2000" dirty="0"/>
              <a:t>Future potential: </a:t>
            </a:r>
            <a:r>
              <a:rPr lang="en-FI" sz="2000" dirty="0" err="1"/>
              <a:t>sw</a:t>
            </a:r>
            <a:r>
              <a:rPr lang="en-GB" sz="2000" dirty="0"/>
              <a:t>it</a:t>
            </a:r>
            <a:r>
              <a:rPr lang="en-FI" sz="2000" dirty="0" err="1"/>
              <a:t>ching</a:t>
            </a:r>
            <a:r>
              <a:rPr lang="en-FI" sz="2000" dirty="0"/>
              <a:t> from </a:t>
            </a:r>
            <a:r>
              <a:rPr lang="en-FI" sz="2000" dirty="0" err="1"/>
              <a:t>fossile</a:t>
            </a:r>
            <a:r>
              <a:rPr lang="en-FI" sz="2000" dirty="0"/>
              <a:t> fuels to P2X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Chemical industry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8635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403AA1B-91FC-4803-A030-2F9A304961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988990" cy="41364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FI" dirty="0"/>
              <a:t>New industry sectors are being created, e.g. data </a:t>
            </a:r>
            <a:r>
              <a:rPr lang="en-FI" dirty="0" err="1"/>
              <a:t>centers</a:t>
            </a:r>
            <a:r>
              <a:rPr lang="en-FI" dirty="0"/>
              <a:t>, battery factories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FI" sz="1200" dirty="0"/>
              <a:t>New consumption types and industry characteristics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FI" sz="1200" dirty="0"/>
              <a:t>Especially data </a:t>
            </a:r>
            <a:r>
              <a:rPr lang="en-FI" sz="1200" dirty="0" err="1"/>
              <a:t>centers</a:t>
            </a:r>
            <a:r>
              <a:rPr lang="en-FI" sz="1200" dirty="0"/>
              <a:t> promising for demand response due to on-site storages</a:t>
            </a:r>
            <a:br>
              <a:rPr lang="en-FI" sz="1200" dirty="0"/>
            </a:br>
            <a:endParaRPr lang="en-FI" dirty="0"/>
          </a:p>
          <a:p>
            <a:pPr>
              <a:buFont typeface="Arial" panose="020B0604020202020204" pitchFamily="34" charset="0"/>
              <a:buChar char="•"/>
            </a:pPr>
            <a:r>
              <a:rPr lang="en-FI" dirty="0"/>
              <a:t>Trend of digitalisation and electrification of processes opens new possibilities in providing demand response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FI" sz="1200" dirty="0"/>
              <a:t>Better real-time monitoring and control of loads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FI" sz="1200" dirty="0"/>
              <a:t>More electricity consumption</a:t>
            </a:r>
            <a:br>
              <a:rPr lang="en-FI" sz="1200" dirty="0"/>
            </a:br>
            <a:endParaRPr lang="en-FI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FI" dirty="0"/>
              <a:t>Aggregators may reduce the t</a:t>
            </a:r>
            <a:r>
              <a:rPr lang="en-GB" dirty="0"/>
              <a:t>h</a:t>
            </a:r>
            <a:r>
              <a:rPr lang="en-FI" dirty="0" err="1"/>
              <a:t>reshold</a:t>
            </a:r>
            <a:r>
              <a:rPr lang="en-FI" dirty="0"/>
              <a:t> to participate in DR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300" dirty="0"/>
              <a:t>S</a:t>
            </a:r>
            <a:r>
              <a:rPr lang="en-FI" sz="1300" dirty="0" err="1"/>
              <a:t>maller</a:t>
            </a:r>
            <a:r>
              <a:rPr lang="en-FI" sz="1300" dirty="0"/>
              <a:t> facilities may not be sufficiently big to market entry or lack resources to do so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FI" sz="1300" dirty="0"/>
              <a:t>Aggregators are companies managing the loads of multiple smaller actors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FI" sz="1300" dirty="0"/>
              <a:t>“Outsource” DR participation to aggregators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60C0A9B-3931-4071-9999-0C057C77E8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Other sectors and future trends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6655D3-B64A-425B-839F-4317E3C1F7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5BC382-6787-478B-AD5F-2A6622E1AFA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F5947F-A825-4C40-A766-7EF2E7040A72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24097-A724-4A36-B9B1-5606E5E2C82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442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8134278" cy="413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2000" dirty="0"/>
              <a:t>In F</a:t>
            </a:r>
            <a:r>
              <a:rPr lang="en-GB" sz="2000" dirty="0" err="1"/>
              <a:t>i</a:t>
            </a:r>
            <a:r>
              <a:rPr lang="en-FI" sz="2000" dirty="0" err="1"/>
              <a:t>nland</a:t>
            </a:r>
            <a:r>
              <a:rPr lang="en-FI" sz="2000" dirty="0"/>
              <a:t>, industry consumes 44% of electricity, and has a strong potential in demand response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2000" dirty="0"/>
              <a:t>Different industry sectors have unique characteristics and capabilities in providing demand response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2000" dirty="0"/>
              <a:t>Some industrial sectors have a long history in DR in Finland, but recent developments and trend indicates the role of DR is growing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Conclusions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315565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alto Content - Green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13564</TotalTime>
  <Words>747</Words>
  <Application>Microsoft Office PowerPoint</Application>
  <PresentationFormat>On-screen Show (4:3)</PresentationFormat>
  <Paragraphs>76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presentation</vt:lpstr>
      <vt:lpstr>Aalto Content - Green</vt:lpstr>
      <vt:lpstr>ELEC-E8423 - Smart Grid  Demand response of industrial loads</vt:lpstr>
      <vt:lpstr>Introduction</vt:lpstr>
      <vt:lpstr>Demand response 101</vt:lpstr>
      <vt:lpstr>Industry and energy consumption in Finland</vt:lpstr>
      <vt:lpstr>Forest industry</vt:lpstr>
      <vt:lpstr>Steel industry</vt:lpstr>
      <vt:lpstr>Chemical industry</vt:lpstr>
      <vt:lpstr>Other sectors and future trends</vt:lpstr>
      <vt:lpstr>Conclusions</vt:lpstr>
      <vt:lpstr>Source material used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holographic imaging: evaluation of image quality at 310 GHz</dc:title>
  <dc:creator>atammine</dc:creator>
  <cp:lastModifiedBy>Lehtonen Matti</cp:lastModifiedBy>
  <cp:revision>1279</cp:revision>
  <dcterms:created xsi:type="dcterms:W3CDTF">2010-03-23T14:57:30Z</dcterms:created>
  <dcterms:modified xsi:type="dcterms:W3CDTF">2022-03-21T11:07:30Z</dcterms:modified>
</cp:coreProperties>
</file>