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1"/>
    <p:sldMasterId id="2147483671" r:id="rId2"/>
  </p:sldMasterIdLst>
  <p:notesMasterIdLst>
    <p:notesMasterId r:id="rId12"/>
  </p:notesMasterIdLst>
  <p:handoutMasterIdLst>
    <p:handoutMasterId r:id="rId13"/>
  </p:handoutMasterIdLst>
  <p:sldIdLst>
    <p:sldId id="339" r:id="rId3"/>
    <p:sldId id="355" r:id="rId4"/>
    <p:sldId id="366" r:id="rId5"/>
    <p:sldId id="367" r:id="rId6"/>
    <p:sldId id="369" r:id="rId7"/>
    <p:sldId id="370" r:id="rId8"/>
    <p:sldId id="368" r:id="rId9"/>
    <p:sldId id="352" r:id="rId10"/>
    <p:sldId id="362" r:id="rId11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58D48F-92BA-4776-8A13-D9B1425D2A2C}" v="5" dt="2022-04-29T10:16:26.1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In </a:t>
            </a:r>
            <a:r>
              <a:rPr lang="fi-FI" err="1"/>
              <a:t>traditional</a:t>
            </a:r>
            <a:r>
              <a:rPr lang="fi-FI"/>
              <a:t> </a:t>
            </a:r>
            <a:r>
              <a:rPr lang="fi-FI" err="1"/>
              <a:t>grid</a:t>
            </a:r>
            <a:r>
              <a:rPr lang="fi-FI"/>
              <a:t> </a:t>
            </a:r>
            <a:r>
              <a:rPr lang="fi-FI" err="1"/>
              <a:t>power</a:t>
            </a:r>
            <a:r>
              <a:rPr lang="fi-FI"/>
              <a:t> </a:t>
            </a:r>
            <a:r>
              <a:rPr lang="fi-FI" err="1"/>
              <a:t>flows</a:t>
            </a:r>
            <a:r>
              <a:rPr lang="fi-FI"/>
              <a:t> </a:t>
            </a:r>
            <a:r>
              <a:rPr lang="fi-FI" err="1"/>
              <a:t>from</a:t>
            </a:r>
            <a:r>
              <a:rPr lang="fi-FI"/>
              <a:t> </a:t>
            </a:r>
            <a:r>
              <a:rPr lang="fi-FI" err="1"/>
              <a:t>plants</a:t>
            </a:r>
            <a:r>
              <a:rPr lang="fi-FI"/>
              <a:t> to </a:t>
            </a:r>
            <a:r>
              <a:rPr lang="fi-FI" err="1"/>
              <a:t>loads</a:t>
            </a:r>
            <a:r>
              <a:rPr lang="fi-FI"/>
              <a:t> and </a:t>
            </a:r>
            <a:r>
              <a:rPr lang="fi-FI" err="1"/>
              <a:t>customers</a:t>
            </a:r>
            <a:r>
              <a:rPr lang="fi-FI"/>
              <a:t>.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grid</a:t>
            </a:r>
            <a:r>
              <a:rPr lang="fi-FI"/>
              <a:t> </a:t>
            </a:r>
            <a:r>
              <a:rPr lang="fi-FI" err="1"/>
              <a:t>plänning</a:t>
            </a:r>
            <a:r>
              <a:rPr lang="fi-FI"/>
              <a:t> </a:t>
            </a:r>
            <a:r>
              <a:rPr lang="fi-FI" err="1"/>
              <a:t>principles</a:t>
            </a:r>
            <a:r>
              <a:rPr lang="fi-FI"/>
              <a:t> </a:t>
            </a:r>
            <a:r>
              <a:rPr lang="fi-FI" err="1"/>
              <a:t>have</a:t>
            </a:r>
            <a:r>
              <a:rPr lang="fi-FI"/>
              <a:t> </a:t>
            </a:r>
            <a:r>
              <a:rPr lang="fi-FI" err="1"/>
              <a:t>based</a:t>
            </a:r>
            <a:r>
              <a:rPr lang="fi-FI"/>
              <a:t> on </a:t>
            </a:r>
            <a:r>
              <a:rPr lang="fi-FI" err="1"/>
              <a:t>this</a:t>
            </a:r>
            <a:r>
              <a:rPr lang="fi-FI"/>
              <a:t>. </a:t>
            </a:r>
            <a:r>
              <a:rPr lang="fi-FI" err="1"/>
              <a:t>However</a:t>
            </a:r>
            <a:r>
              <a:rPr lang="fi-FI"/>
              <a:t>, </a:t>
            </a:r>
            <a:r>
              <a:rPr lang="fi-FI" err="1"/>
              <a:t>when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production</a:t>
            </a:r>
            <a:r>
              <a:rPr lang="fi-FI"/>
              <a:t> is </a:t>
            </a:r>
            <a:r>
              <a:rPr lang="fi-FI" err="1"/>
              <a:t>changing</a:t>
            </a:r>
            <a:r>
              <a:rPr lang="fi-FI"/>
              <a:t> to </a:t>
            </a:r>
            <a:r>
              <a:rPr lang="fi-FI" err="1"/>
              <a:t>renewable</a:t>
            </a:r>
            <a:r>
              <a:rPr lang="fi-FI"/>
              <a:t> </a:t>
            </a:r>
            <a:r>
              <a:rPr lang="fi-FI" err="1"/>
              <a:t>energy</a:t>
            </a:r>
            <a:r>
              <a:rPr lang="fi-FI"/>
              <a:t> </a:t>
            </a:r>
            <a:r>
              <a:rPr lang="fi-FI" err="1"/>
              <a:t>sources</a:t>
            </a:r>
            <a:r>
              <a:rPr lang="fi-FI"/>
              <a:t>,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grid</a:t>
            </a:r>
            <a:r>
              <a:rPr lang="fi-FI"/>
              <a:t> </a:t>
            </a:r>
            <a:r>
              <a:rPr lang="fi-FI" err="1"/>
              <a:t>becomes</a:t>
            </a:r>
            <a:r>
              <a:rPr lang="fi-FI"/>
              <a:t> </a:t>
            </a:r>
            <a:r>
              <a:rPr lang="fi-FI" err="1"/>
              <a:t>distributed</a:t>
            </a:r>
            <a:r>
              <a:rPr lang="fi-FI"/>
              <a:t> </a:t>
            </a:r>
            <a:r>
              <a:rPr lang="fi-FI" err="1"/>
              <a:t>grid</a:t>
            </a:r>
            <a:r>
              <a:rPr lang="fi-FI"/>
              <a:t>, as </a:t>
            </a:r>
            <a:r>
              <a:rPr lang="fi-FI" err="1"/>
              <a:t>we</a:t>
            </a:r>
            <a:r>
              <a:rPr lang="fi-FI"/>
              <a:t> </a:t>
            </a:r>
            <a:r>
              <a:rPr lang="fi-FI" err="1"/>
              <a:t>have</a:t>
            </a:r>
            <a:r>
              <a:rPr lang="fi-FI"/>
              <a:t> </a:t>
            </a:r>
            <a:r>
              <a:rPr lang="fi-FI" err="1"/>
              <a:t>heard</a:t>
            </a:r>
            <a:r>
              <a:rPr lang="fi-FI"/>
              <a:t> for </a:t>
            </a:r>
            <a:r>
              <a:rPr lang="fi-FI" err="1"/>
              <a:t>example</a:t>
            </a:r>
            <a:r>
              <a:rPr lang="fi-FI"/>
              <a:t> </a:t>
            </a:r>
            <a:r>
              <a:rPr lang="fi-FI" err="1"/>
              <a:t>about</a:t>
            </a:r>
            <a:r>
              <a:rPr lang="fi-FI"/>
              <a:t> </a:t>
            </a:r>
            <a:r>
              <a:rPr lang="fi-FI" err="1"/>
              <a:t>demand</a:t>
            </a:r>
            <a:r>
              <a:rPr lang="fi-FI"/>
              <a:t> </a:t>
            </a:r>
            <a:r>
              <a:rPr lang="fi-FI" err="1"/>
              <a:t>response</a:t>
            </a:r>
            <a:r>
              <a:rPr lang="fi-FI"/>
              <a:t>. As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network</a:t>
            </a:r>
            <a:r>
              <a:rPr lang="fi-FI"/>
              <a:t> </a:t>
            </a:r>
            <a:r>
              <a:rPr lang="fi-FI" err="1"/>
              <a:t>has</a:t>
            </a:r>
            <a:r>
              <a:rPr lang="fi-FI"/>
              <a:t> </a:t>
            </a:r>
            <a:r>
              <a:rPr lang="fi-FI" err="1"/>
              <a:t>not</a:t>
            </a:r>
            <a:r>
              <a:rPr lang="fi-FI"/>
              <a:t> </a:t>
            </a:r>
            <a:r>
              <a:rPr lang="fi-FI" err="1"/>
              <a:t>been</a:t>
            </a:r>
            <a:r>
              <a:rPr lang="fi-FI"/>
              <a:t> </a:t>
            </a:r>
            <a:r>
              <a:rPr lang="fi-FI" err="1"/>
              <a:t>planned</a:t>
            </a:r>
            <a:r>
              <a:rPr lang="fi-FI"/>
              <a:t> for </a:t>
            </a:r>
            <a:r>
              <a:rPr lang="fi-FI" err="1"/>
              <a:t>this</a:t>
            </a:r>
            <a:r>
              <a:rPr lang="fi-FI"/>
              <a:t> </a:t>
            </a:r>
            <a:r>
              <a:rPr lang="fi-FI" err="1"/>
              <a:t>kind</a:t>
            </a:r>
            <a:r>
              <a:rPr lang="fi-FI"/>
              <a:t> of </a:t>
            </a:r>
            <a:r>
              <a:rPr lang="fi-FI" err="1"/>
              <a:t>use</a:t>
            </a:r>
            <a:r>
              <a:rPr lang="fi-FI"/>
              <a:t>, it </a:t>
            </a:r>
            <a:r>
              <a:rPr lang="fi-FI" err="1"/>
              <a:t>brings</a:t>
            </a:r>
            <a:r>
              <a:rPr lang="fi-FI"/>
              <a:t> </a:t>
            </a:r>
            <a:r>
              <a:rPr lang="fi-FI" err="1"/>
              <a:t>up</a:t>
            </a:r>
            <a:r>
              <a:rPr lang="fi-FI"/>
              <a:t> </a:t>
            </a:r>
            <a:r>
              <a:rPr lang="fi-FI" err="1"/>
              <a:t>this</a:t>
            </a:r>
            <a:r>
              <a:rPr lang="fi-FI"/>
              <a:t> </a:t>
            </a:r>
            <a:r>
              <a:rPr lang="fi-FI" err="1"/>
              <a:t>active</a:t>
            </a:r>
            <a:r>
              <a:rPr lang="fi-FI"/>
              <a:t>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control</a:t>
            </a:r>
            <a:r>
              <a:rPr lang="fi-FI"/>
              <a:t> </a:t>
            </a:r>
            <a:r>
              <a:rPr lang="fi-FI" err="1"/>
              <a:t>problem</a:t>
            </a:r>
            <a:r>
              <a:rPr lang="fi-FI"/>
              <a:t>. </a:t>
            </a:r>
            <a:r>
              <a:rPr lang="fi-FI" err="1"/>
              <a:t>Requirements</a:t>
            </a:r>
            <a:r>
              <a:rPr lang="fi-FI"/>
              <a:t> for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quality</a:t>
            </a:r>
            <a:r>
              <a:rPr lang="fi-FI"/>
              <a:t> and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drop</a:t>
            </a:r>
            <a:r>
              <a:rPr lang="fi-FI"/>
              <a:t> </a:t>
            </a:r>
            <a:r>
              <a:rPr lang="fi-FI" err="1"/>
              <a:t>stantards</a:t>
            </a:r>
            <a:r>
              <a:rPr lang="fi-FI"/>
              <a:t> </a:t>
            </a:r>
            <a:r>
              <a:rPr lang="fi-FI" err="1"/>
              <a:t>limit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amount</a:t>
            </a:r>
            <a:r>
              <a:rPr lang="fi-FI"/>
              <a:t> </a:t>
            </a:r>
            <a:r>
              <a:rPr lang="fi-FI" err="1"/>
              <a:t>og</a:t>
            </a:r>
            <a:r>
              <a:rPr lang="fi-FI"/>
              <a:t> DG </a:t>
            </a:r>
            <a:r>
              <a:rPr lang="fi-FI" err="1"/>
              <a:t>that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network</a:t>
            </a:r>
            <a:r>
              <a:rPr lang="fi-FI"/>
              <a:t> </a:t>
            </a:r>
            <a:r>
              <a:rPr lang="fi-FI" err="1"/>
              <a:t>can</a:t>
            </a:r>
            <a:r>
              <a:rPr lang="fi-FI"/>
              <a:t> </a:t>
            </a:r>
            <a:r>
              <a:rPr lang="fi-FI" err="1"/>
              <a:t>host</a:t>
            </a:r>
            <a:r>
              <a:rPr lang="fi-FI"/>
              <a:t>.</a:t>
            </a:r>
          </a:p>
          <a:p>
            <a:endParaRPr lang="fi-FI"/>
          </a:p>
          <a:p>
            <a:r>
              <a:rPr lang="fi-FI" err="1"/>
              <a:t>Traditionally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has</a:t>
            </a:r>
            <a:r>
              <a:rPr lang="fi-FI"/>
              <a:t> </a:t>
            </a:r>
            <a:r>
              <a:rPr lang="fi-FI" err="1"/>
              <a:t>been</a:t>
            </a:r>
            <a:r>
              <a:rPr lang="fi-FI"/>
              <a:t> </a:t>
            </a:r>
            <a:r>
              <a:rPr lang="fi-FI" err="1"/>
              <a:t>controlled</a:t>
            </a:r>
            <a:r>
              <a:rPr lang="fi-FI"/>
              <a:t> </a:t>
            </a:r>
            <a:r>
              <a:rPr lang="fi-FI" err="1"/>
              <a:t>passively,for</a:t>
            </a:r>
            <a:r>
              <a:rPr lang="fi-FI"/>
              <a:t> </a:t>
            </a:r>
            <a:r>
              <a:rPr lang="fi-FI" err="1"/>
              <a:t>example</a:t>
            </a:r>
            <a:r>
              <a:rPr lang="fi-FI"/>
              <a:t> as </a:t>
            </a:r>
            <a:r>
              <a:rPr lang="fi-FI" err="1"/>
              <a:t>using</a:t>
            </a:r>
            <a:r>
              <a:rPr lang="fi-FI"/>
              <a:t> </a:t>
            </a:r>
            <a:r>
              <a:rPr lang="fi-FI" err="1"/>
              <a:t>stronger</a:t>
            </a:r>
            <a:r>
              <a:rPr lang="fi-FI"/>
              <a:t> </a:t>
            </a:r>
            <a:r>
              <a:rPr lang="fi-FI" err="1"/>
              <a:t>components</a:t>
            </a:r>
            <a:r>
              <a:rPr lang="fi-FI"/>
              <a:t>. </a:t>
            </a:r>
            <a:r>
              <a:rPr lang="fi-FI" err="1"/>
              <a:t>But</a:t>
            </a:r>
            <a:r>
              <a:rPr lang="fi-FI"/>
              <a:t> </a:t>
            </a:r>
            <a:r>
              <a:rPr lang="fi-FI" err="1"/>
              <a:t>if</a:t>
            </a:r>
            <a:r>
              <a:rPr lang="fi-FI"/>
              <a:t> </a:t>
            </a:r>
            <a:r>
              <a:rPr lang="fi-FI" err="1"/>
              <a:t>we</a:t>
            </a:r>
            <a:r>
              <a:rPr lang="fi-FI"/>
              <a:t> </a:t>
            </a:r>
            <a:r>
              <a:rPr lang="fi-FI" err="1"/>
              <a:t>want</a:t>
            </a:r>
            <a:r>
              <a:rPr lang="fi-FI"/>
              <a:t> to </a:t>
            </a:r>
            <a:r>
              <a:rPr lang="fi-FI" err="1"/>
              <a:t>have</a:t>
            </a:r>
            <a:r>
              <a:rPr lang="fi-FI"/>
              <a:t> </a:t>
            </a:r>
            <a:r>
              <a:rPr lang="fi-FI" err="1"/>
              <a:t>more</a:t>
            </a:r>
            <a:r>
              <a:rPr lang="fi-FI"/>
              <a:t> DG in </a:t>
            </a:r>
            <a:r>
              <a:rPr lang="fi-FI" err="1"/>
              <a:t>our</a:t>
            </a:r>
            <a:r>
              <a:rPr lang="fi-FI"/>
              <a:t> </a:t>
            </a:r>
            <a:r>
              <a:rPr lang="fi-FI" err="1"/>
              <a:t>power</a:t>
            </a:r>
            <a:r>
              <a:rPr lang="fi-FI"/>
              <a:t> </a:t>
            </a:r>
            <a:r>
              <a:rPr lang="fi-FI" err="1"/>
              <a:t>system</a:t>
            </a:r>
            <a:r>
              <a:rPr lang="fi-FI"/>
              <a:t>,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has</a:t>
            </a:r>
            <a:r>
              <a:rPr lang="fi-FI"/>
              <a:t> to </a:t>
            </a:r>
            <a:r>
              <a:rPr lang="fi-FI" err="1"/>
              <a:t>be</a:t>
            </a:r>
            <a:r>
              <a:rPr lang="fi-FI"/>
              <a:t> </a:t>
            </a:r>
            <a:r>
              <a:rPr lang="fi-FI" err="1"/>
              <a:t>controlled</a:t>
            </a:r>
            <a:r>
              <a:rPr lang="fi-FI"/>
              <a:t> </a:t>
            </a:r>
            <a:r>
              <a:rPr lang="fi-FI" err="1"/>
              <a:t>actively</a:t>
            </a:r>
            <a:r>
              <a:rPr lang="fi-FI"/>
              <a:t>. </a:t>
            </a:r>
            <a:r>
              <a:rPr lang="fi-FI" err="1"/>
              <a:t>We</a:t>
            </a:r>
            <a:r>
              <a:rPr lang="fi-FI"/>
              <a:t> </a:t>
            </a:r>
            <a:r>
              <a:rPr lang="fi-FI" err="1"/>
              <a:t>will</a:t>
            </a:r>
            <a:r>
              <a:rPr lang="fi-FI"/>
              <a:t> </a:t>
            </a:r>
            <a:r>
              <a:rPr lang="fi-FI" err="1"/>
              <a:t>tell</a:t>
            </a:r>
            <a:r>
              <a:rPr lang="fi-FI"/>
              <a:t> </a:t>
            </a:r>
            <a:r>
              <a:rPr lang="fi-FI" err="1"/>
              <a:t>you</a:t>
            </a:r>
            <a:r>
              <a:rPr lang="fi-FI"/>
              <a:t> </a:t>
            </a:r>
            <a:r>
              <a:rPr lang="fi-FI" err="1"/>
              <a:t>now</a:t>
            </a:r>
            <a:r>
              <a:rPr lang="fi-FI"/>
              <a:t> </a:t>
            </a:r>
            <a:r>
              <a:rPr lang="fi-FI" err="1"/>
              <a:t>about</a:t>
            </a:r>
            <a:r>
              <a:rPr lang="fi-FI"/>
              <a:t> </a:t>
            </a:r>
            <a:r>
              <a:rPr lang="fi-FI" err="1"/>
              <a:t>active</a:t>
            </a:r>
            <a:r>
              <a:rPr lang="fi-FI"/>
              <a:t>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controlling</a:t>
            </a:r>
            <a:r>
              <a:rPr lang="fi-FI"/>
              <a:t> in </a:t>
            </a:r>
            <a:r>
              <a:rPr lang="fi-FI" err="1"/>
              <a:t>smart</a:t>
            </a:r>
            <a:r>
              <a:rPr lang="fi-FI"/>
              <a:t> </a:t>
            </a:r>
            <a:r>
              <a:rPr lang="fi-FI" err="1"/>
              <a:t>grid</a:t>
            </a:r>
            <a:r>
              <a:rPr lang="fi-FI"/>
              <a:t>. Active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controlling</a:t>
            </a:r>
            <a:r>
              <a:rPr lang="fi-FI"/>
              <a:t> </a:t>
            </a:r>
            <a:r>
              <a:rPr lang="fi-FI" err="1"/>
              <a:t>can</a:t>
            </a:r>
            <a:r>
              <a:rPr lang="fi-FI"/>
              <a:t> </a:t>
            </a:r>
            <a:r>
              <a:rPr lang="fi-FI" err="1"/>
              <a:t>happen</a:t>
            </a:r>
            <a:r>
              <a:rPr lang="fi-FI"/>
              <a:t> in </a:t>
            </a:r>
            <a:r>
              <a:rPr lang="fi-FI" err="1"/>
              <a:t>local</a:t>
            </a:r>
            <a:r>
              <a:rPr lang="fi-FI"/>
              <a:t> </a:t>
            </a:r>
            <a:r>
              <a:rPr lang="fi-FI" err="1"/>
              <a:t>level</a:t>
            </a:r>
            <a:r>
              <a:rPr lang="fi-FI"/>
              <a:t>, </a:t>
            </a:r>
            <a:r>
              <a:rPr lang="fi-FI" err="1"/>
              <a:t>coordinatedly</a:t>
            </a:r>
            <a:r>
              <a:rPr lang="fi-FI"/>
              <a:t> in </a:t>
            </a:r>
            <a:r>
              <a:rPr lang="fi-FI" err="1"/>
              <a:t>the</a:t>
            </a:r>
            <a:r>
              <a:rPr lang="fi-FI"/>
              <a:t> </a:t>
            </a:r>
            <a:r>
              <a:rPr lang="fi-FI" err="1"/>
              <a:t>whole</a:t>
            </a:r>
            <a:r>
              <a:rPr lang="fi-FI"/>
              <a:t> </a:t>
            </a:r>
            <a:r>
              <a:rPr lang="fi-FI" err="1"/>
              <a:t>system</a:t>
            </a:r>
            <a:r>
              <a:rPr lang="fi-FI"/>
              <a:t> </a:t>
            </a:r>
            <a:r>
              <a:rPr lang="fi-FI" err="1"/>
              <a:t>or</a:t>
            </a:r>
            <a:r>
              <a:rPr lang="fi-FI"/>
              <a:t> </a:t>
            </a:r>
            <a:r>
              <a:rPr lang="fi-FI" err="1"/>
              <a:t>using</a:t>
            </a:r>
            <a:r>
              <a:rPr lang="fi-FI"/>
              <a:t> </a:t>
            </a:r>
            <a:r>
              <a:rPr lang="fi-FI" err="1"/>
              <a:t>both</a:t>
            </a:r>
            <a:r>
              <a:rPr lang="fi-FI"/>
              <a:t>.</a:t>
            </a:r>
          </a:p>
          <a:p>
            <a:endParaRPr lang="fi-FI"/>
          </a:p>
          <a:p>
            <a:r>
              <a:rPr lang="fi-FI"/>
              <a:t>Next </a:t>
            </a:r>
            <a:r>
              <a:rPr lang="fi-FI" err="1"/>
              <a:t>slide</a:t>
            </a:r>
            <a:r>
              <a:rPr lang="fi-FI"/>
              <a:t>, </a:t>
            </a:r>
            <a:r>
              <a:rPr lang="fi-FI" err="1"/>
              <a:t>there</a:t>
            </a:r>
            <a:r>
              <a:rPr lang="fi-FI"/>
              <a:t> </a:t>
            </a:r>
            <a:r>
              <a:rPr lang="fi-FI" err="1"/>
              <a:t>you</a:t>
            </a:r>
            <a:r>
              <a:rPr lang="fi-FI"/>
              <a:t> go Joonas</a:t>
            </a:r>
          </a:p>
          <a:p>
            <a:endParaRPr lang="fi-FI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4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err="1"/>
              <a:t>There</a:t>
            </a:r>
            <a:r>
              <a:rPr lang="fi-FI"/>
              <a:t> </a:t>
            </a:r>
            <a:r>
              <a:rPr lang="fi-FI" err="1"/>
              <a:t>are</a:t>
            </a:r>
            <a:r>
              <a:rPr lang="fi-FI"/>
              <a:t> </a:t>
            </a:r>
            <a:r>
              <a:rPr lang="fi-FI" err="1"/>
              <a:t>many</a:t>
            </a:r>
            <a:r>
              <a:rPr lang="fi-FI"/>
              <a:t> </a:t>
            </a:r>
            <a:r>
              <a:rPr lang="fi-FI" err="1"/>
              <a:t>obstacles</a:t>
            </a:r>
            <a:r>
              <a:rPr lang="fi-FI"/>
              <a:t> for AVC: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531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5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>
                <a:ea typeface="ＭＳ Ｐゴシック"/>
              </a:rPr>
              <a:t>ELEC-E8423 - Smart Grid</a:t>
            </a:r>
            <a:br>
              <a:rPr lang="fi-FI" sz="3200"/>
            </a:br>
            <a:br>
              <a:rPr lang="fi-FI" sz="3200"/>
            </a:br>
            <a:r>
              <a:rPr lang="fi-FI" sz="3200" i="1">
                <a:ea typeface="ＭＳ Ｐゴシック"/>
              </a:rPr>
              <a:t>Active </a:t>
            </a:r>
            <a:r>
              <a:rPr lang="fi-FI" sz="3200" i="1" err="1">
                <a:ea typeface="ＭＳ Ｐゴシック"/>
              </a:rPr>
              <a:t>voltage</a:t>
            </a:r>
            <a:r>
              <a:rPr lang="fi-FI" sz="3200" i="1">
                <a:ea typeface="ＭＳ Ｐゴシック"/>
              </a:rPr>
              <a:t> </a:t>
            </a:r>
            <a:r>
              <a:rPr lang="fi-FI" sz="3200" i="1" err="1">
                <a:ea typeface="ＭＳ Ｐゴシック"/>
              </a:rPr>
              <a:t>controlling</a:t>
            </a:r>
            <a:r>
              <a:rPr lang="fi-FI" sz="3200" i="1">
                <a:ea typeface="ＭＳ Ｐゴシック"/>
              </a:rPr>
              <a:t> (AVC) in SG</a:t>
            </a:r>
            <a:endParaRPr lang="fi-FI" sz="320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>
                <a:ea typeface="ＭＳ Ｐゴシック"/>
              </a:rPr>
              <a:t>Miina-Maija Simonen</a:t>
            </a:r>
            <a:br>
              <a:rPr lang="en-US" i="1">
                <a:ea typeface="ＭＳ Ｐゴシック"/>
              </a:rPr>
            </a:br>
            <a:r>
              <a:rPr lang="en-US" i="1">
                <a:ea typeface="ＭＳ Ｐゴシック"/>
              </a:rPr>
              <a:t>Joonas </a:t>
            </a:r>
            <a:r>
              <a:rPr lang="en-US" i="1" err="1">
                <a:ea typeface="ＭＳ Ｐゴシック"/>
              </a:rPr>
              <a:t>Sorjamäki</a:t>
            </a:r>
            <a:endParaRPr lang="en-US" i="1" err="1"/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>
                <a:ea typeface="ＭＳ Ｐゴシック"/>
              </a:rPr>
              <a:t>03</a:t>
            </a:r>
            <a:r>
              <a:rPr lang="et-EE">
                <a:ea typeface="ＭＳ Ｐゴシック"/>
              </a:rPr>
              <a:t>.05.2022</a:t>
            </a:r>
            <a:endParaRPr lang="fi-FI">
              <a:ea typeface="ＭＳ Ｐゴシック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7988990" cy="41364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400">
                <a:ea typeface="ＭＳ Ｐゴシック"/>
              </a:rPr>
              <a:t>Introduction</a:t>
            </a:r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400">
                <a:ea typeface="ＭＳ Ｐゴシック"/>
              </a:rPr>
              <a:t>Non-coordinated active voltage control methods</a:t>
            </a:r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400">
                <a:ea typeface="ＭＳ Ｐゴシック"/>
              </a:rPr>
              <a:t>Coordinated active voltage control methods</a:t>
            </a:r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400">
                <a:ea typeface="ＭＳ Ｐゴシック"/>
              </a:rPr>
              <a:t>Obstacles</a:t>
            </a:r>
          </a:p>
          <a:p>
            <a:pPr marL="285750" indent="-28575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2400">
                <a:ea typeface="ＭＳ Ｐゴシック"/>
              </a:rPr>
              <a:t>Conclusions</a:t>
            </a:r>
          </a:p>
          <a:p>
            <a:pPr marL="285750" indent="-285750">
              <a:lnSpc>
                <a:spcPct val="160000"/>
              </a:lnSpc>
              <a:buFontTx/>
              <a:buChar char="-"/>
            </a:pPr>
            <a:endParaRPr lang="en-US"/>
          </a:p>
          <a:p>
            <a:pPr marL="0" indent="0">
              <a:lnSpc>
                <a:spcPct val="160000"/>
              </a:lnSpc>
            </a:pPr>
            <a:endParaRPr lang="en-US"/>
          </a:p>
          <a:p>
            <a:pPr marL="0" indent="0">
              <a:lnSpc>
                <a:spcPct val="160000"/>
              </a:lnSpc>
            </a:pPr>
            <a:endParaRPr lang="en-US"/>
          </a:p>
          <a:p>
            <a:pPr marL="0" indent="0">
              <a:lnSpc>
                <a:spcPct val="160000"/>
              </a:lnSpc>
            </a:pPr>
            <a:endParaRPr lang="en-US"/>
          </a:p>
          <a:p>
            <a:pPr marL="0" indent="0">
              <a:lnSpc>
                <a:spcPct val="160000"/>
              </a:lnSpc>
            </a:pPr>
            <a:endParaRPr lang="en-US"/>
          </a:p>
          <a:p>
            <a:pPr marL="0" indent="0">
              <a:lnSpc>
                <a:spcPct val="160000"/>
              </a:lnSpc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>
                <a:ea typeface="ＭＳ Ｐゴシック"/>
              </a:rPr>
              <a:t>Contents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0783C2-1C56-4103-B0C4-BC99AE9E11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err="1"/>
              <a:t>There</a:t>
            </a:r>
            <a:r>
              <a:rPr lang="fi-FI" sz="2000"/>
              <a:t> </a:t>
            </a:r>
            <a:r>
              <a:rPr lang="fi-FI" sz="2000" err="1"/>
              <a:t>are</a:t>
            </a:r>
            <a:r>
              <a:rPr lang="fi-FI" sz="2000"/>
              <a:t> </a:t>
            </a:r>
            <a:r>
              <a:rPr lang="fi-FI" sz="2000" err="1"/>
              <a:t>voltage</a:t>
            </a:r>
            <a:r>
              <a:rPr lang="fi-FI" sz="2000"/>
              <a:t> </a:t>
            </a:r>
            <a:r>
              <a:rPr lang="fi-FI" sz="2000" err="1"/>
              <a:t>quality</a:t>
            </a:r>
            <a:r>
              <a:rPr lang="fi-FI" sz="2000"/>
              <a:t> and </a:t>
            </a:r>
            <a:r>
              <a:rPr lang="fi-FI" sz="2000" err="1"/>
              <a:t>voltage</a:t>
            </a:r>
            <a:r>
              <a:rPr lang="fi-FI" sz="2000"/>
              <a:t> </a:t>
            </a:r>
            <a:r>
              <a:rPr lang="fi-FI" sz="2000" err="1"/>
              <a:t>drop</a:t>
            </a:r>
            <a:r>
              <a:rPr lang="fi-FI" sz="2000"/>
              <a:t> </a:t>
            </a:r>
            <a:r>
              <a:rPr lang="fi-FI" sz="2000" err="1"/>
              <a:t>standards</a:t>
            </a:r>
            <a:r>
              <a:rPr lang="fi-FI" sz="2000"/>
              <a:t> for </a:t>
            </a:r>
            <a:r>
              <a:rPr lang="fi-FI" sz="2000" err="1"/>
              <a:t>the</a:t>
            </a:r>
            <a:r>
              <a:rPr lang="fi-FI" sz="2000"/>
              <a:t> </a:t>
            </a:r>
            <a:r>
              <a:rPr lang="fi-FI" sz="2000" err="1"/>
              <a:t>network</a:t>
            </a: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err="1"/>
              <a:t>These</a:t>
            </a:r>
            <a:r>
              <a:rPr lang="fi-FI" sz="2000"/>
              <a:t> </a:t>
            </a:r>
            <a:r>
              <a:rPr lang="fi-FI" sz="2000" err="1"/>
              <a:t>limit</a:t>
            </a:r>
            <a:r>
              <a:rPr lang="fi-FI" sz="2000"/>
              <a:t> </a:t>
            </a:r>
            <a:r>
              <a:rPr lang="fi-FI" sz="2000" err="1"/>
              <a:t>the</a:t>
            </a:r>
            <a:r>
              <a:rPr lang="fi-FI" sz="2000"/>
              <a:t> </a:t>
            </a:r>
            <a:r>
              <a:rPr lang="fi-FI" sz="2000" err="1"/>
              <a:t>hosting</a:t>
            </a:r>
            <a:r>
              <a:rPr lang="fi-FI" sz="2000"/>
              <a:t> </a:t>
            </a:r>
            <a:r>
              <a:rPr lang="fi-FI" sz="2000" err="1"/>
              <a:t>capacity</a:t>
            </a:r>
            <a:r>
              <a:rPr lang="fi-FI" sz="2000"/>
              <a:t> of </a:t>
            </a:r>
            <a:r>
              <a:rPr lang="fi-FI" sz="2000" err="1"/>
              <a:t>distributed</a:t>
            </a:r>
            <a:r>
              <a:rPr lang="fi-FI" sz="2000"/>
              <a:t> </a:t>
            </a:r>
            <a:r>
              <a:rPr lang="fi-FI" sz="2000" err="1"/>
              <a:t>generation</a:t>
            </a: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endParaRPr lang="fi-FI" sz="200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err="1"/>
              <a:t>Passive</a:t>
            </a:r>
            <a:r>
              <a:rPr lang="fi-FI" sz="2000"/>
              <a:t> and </a:t>
            </a:r>
            <a:r>
              <a:rPr lang="fi-FI" sz="2000" err="1"/>
              <a:t>active</a:t>
            </a:r>
            <a:r>
              <a:rPr lang="fi-FI" sz="2000"/>
              <a:t> </a:t>
            </a:r>
            <a:r>
              <a:rPr lang="fi-FI" sz="2000" err="1"/>
              <a:t>voltage</a:t>
            </a:r>
            <a:r>
              <a:rPr lang="fi-FI" sz="2000"/>
              <a:t> </a:t>
            </a:r>
            <a:r>
              <a:rPr lang="fi-FI" sz="2000" err="1"/>
              <a:t>control</a:t>
            </a:r>
            <a:r>
              <a:rPr lang="fi-FI" sz="2000"/>
              <a:t> </a:t>
            </a:r>
            <a:r>
              <a:rPr lang="fi-FI" sz="2000" err="1"/>
              <a:t>methods</a:t>
            </a: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/>
              <a:t>Active </a:t>
            </a:r>
            <a:r>
              <a:rPr lang="fi-FI" sz="2000" err="1"/>
              <a:t>methods</a:t>
            </a:r>
            <a:r>
              <a:rPr lang="fi-FI" sz="2000"/>
              <a:t> </a:t>
            </a:r>
            <a:r>
              <a:rPr lang="fi-FI" sz="2000" err="1"/>
              <a:t>often</a:t>
            </a:r>
            <a:r>
              <a:rPr lang="fi-FI" sz="2000"/>
              <a:t> </a:t>
            </a:r>
            <a:r>
              <a:rPr lang="fi-FI" sz="2000" err="1"/>
              <a:t>more</a:t>
            </a:r>
            <a:r>
              <a:rPr lang="fi-FI" sz="2000"/>
              <a:t> </a:t>
            </a:r>
            <a:r>
              <a:rPr lang="fi-FI" sz="2000" err="1"/>
              <a:t>economically</a:t>
            </a:r>
            <a:r>
              <a:rPr lang="fi-FI" sz="2000"/>
              <a:t> </a:t>
            </a:r>
            <a:r>
              <a:rPr lang="fi-FI" sz="2000" err="1"/>
              <a:t>feasible</a:t>
            </a:r>
            <a:endParaRPr lang="fi-FI" sz="2000"/>
          </a:p>
          <a:p>
            <a:pPr lvl="2"/>
            <a:r>
              <a:rPr lang="fi-FI" sz="1600" err="1"/>
              <a:t>Either</a:t>
            </a:r>
            <a:r>
              <a:rPr lang="fi-FI" sz="1600"/>
              <a:t> </a:t>
            </a:r>
            <a:r>
              <a:rPr lang="fi-FI" sz="1600" err="1"/>
              <a:t>local</a:t>
            </a:r>
            <a:r>
              <a:rPr lang="fi-FI" sz="1600"/>
              <a:t>, </a:t>
            </a:r>
            <a:r>
              <a:rPr lang="fi-FI" sz="1600" err="1"/>
              <a:t>coordinated</a:t>
            </a:r>
            <a:r>
              <a:rPr lang="fi-FI" sz="1600"/>
              <a:t> </a:t>
            </a:r>
            <a:r>
              <a:rPr lang="fi-FI" sz="1600" err="1"/>
              <a:t>or</a:t>
            </a:r>
            <a:r>
              <a:rPr lang="fi-FI" sz="1600"/>
              <a:t> </a:t>
            </a:r>
            <a:r>
              <a:rPr lang="fi-FI" sz="1600" err="1"/>
              <a:t>these</a:t>
            </a:r>
            <a:r>
              <a:rPr lang="fi-FI" sz="1600"/>
              <a:t> </a:t>
            </a:r>
            <a:r>
              <a:rPr lang="fi-FI" sz="1600" err="1"/>
              <a:t>two</a:t>
            </a:r>
            <a:r>
              <a:rPr lang="fi-FI" sz="1600"/>
              <a:t> </a:t>
            </a:r>
            <a:r>
              <a:rPr lang="fi-FI" sz="1600" err="1"/>
              <a:t>combined</a:t>
            </a:r>
            <a:endParaRPr lang="fi-FI" sz="160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err="1"/>
              <a:t>Passive</a:t>
            </a:r>
            <a:r>
              <a:rPr lang="fi-FI" sz="2000"/>
              <a:t> </a:t>
            </a:r>
            <a:r>
              <a:rPr lang="fi-FI" sz="2000" err="1"/>
              <a:t>methods</a:t>
            </a:r>
            <a:r>
              <a:rPr lang="fi-FI" sz="2000"/>
              <a:t> </a:t>
            </a:r>
            <a:r>
              <a:rPr lang="fi-FI" sz="2000" err="1"/>
              <a:t>can</a:t>
            </a:r>
            <a:r>
              <a:rPr lang="fi-FI" sz="2000"/>
              <a:t> </a:t>
            </a:r>
            <a:r>
              <a:rPr lang="fi-FI" sz="2000" err="1"/>
              <a:t>be</a:t>
            </a:r>
            <a:r>
              <a:rPr lang="fi-FI" sz="2000"/>
              <a:t> </a:t>
            </a:r>
            <a:r>
              <a:rPr lang="fi-FI" sz="2000" err="1"/>
              <a:t>physical</a:t>
            </a:r>
            <a:r>
              <a:rPr lang="fi-FI" sz="2000"/>
              <a:t> </a:t>
            </a:r>
            <a:r>
              <a:rPr lang="fi-FI" sz="2000" err="1"/>
              <a:t>grid</a:t>
            </a:r>
            <a:r>
              <a:rPr lang="fi-FI" sz="2000"/>
              <a:t> </a:t>
            </a:r>
            <a:r>
              <a:rPr lang="fi-FI" sz="2000" err="1"/>
              <a:t>strengthening</a:t>
            </a:r>
            <a:endParaRPr lang="fi-FI" sz="2000"/>
          </a:p>
          <a:p>
            <a:pPr marL="388937" lvl="1" indent="0">
              <a:buNone/>
            </a:pP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endParaRPr lang="fi-FI" sz="2000">
              <a:highlight>
                <a:srgbClr val="FFFF00"/>
              </a:highlight>
            </a:endParaRPr>
          </a:p>
          <a:p>
            <a:pPr marL="388937" lvl="1" indent="0">
              <a:buNone/>
            </a:pPr>
            <a:endParaRPr lang="fi-FI" sz="2000">
              <a:highlight>
                <a:srgbClr val="FFFF00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endParaRPr lang="fi-FI" sz="200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21A782A-0A0F-4089-A05B-02251A94D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Introduction</a:t>
            </a:r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678A696-6698-469E-83B4-2AE596438D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18808A-6A17-463A-9B1F-8DBE7BC3B5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EC902A91-E888-40E6-9C63-4B7E18EEE9A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825C6F-120C-4E7F-9738-417A84F0F6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93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0783C2-1C56-4103-B0C4-BC99AE9E11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>
                <a:ea typeface="ＭＳ Ｐゴシック"/>
              </a:rPr>
              <a:t>Control </a:t>
            </a:r>
            <a:r>
              <a:rPr lang="fi-FI" sz="2000" err="1">
                <a:ea typeface="ＭＳ Ｐゴシック"/>
              </a:rPr>
              <a:t>based</a:t>
            </a:r>
            <a:r>
              <a:rPr lang="fi-FI" sz="2000">
                <a:ea typeface="ＭＳ Ｐゴシック"/>
              </a:rPr>
              <a:t> on </a:t>
            </a:r>
            <a:r>
              <a:rPr lang="fi-FI" sz="2000" err="1">
                <a:ea typeface="ＭＳ Ｐゴシック"/>
              </a:rPr>
              <a:t>local</a:t>
            </a:r>
            <a:r>
              <a:rPr lang="fi-FI" sz="2000">
                <a:ea typeface="ＭＳ Ｐゴシック"/>
              </a:rPr>
              <a:t> </a:t>
            </a:r>
            <a:r>
              <a:rPr lang="fi-FI" sz="2000" err="1">
                <a:ea typeface="ＭＳ Ｐゴシック"/>
              </a:rPr>
              <a:t>measurements</a:t>
            </a:r>
            <a:endParaRPr lang="fi-FI" sz="2000"/>
          </a:p>
          <a:p>
            <a:pPr lvl="1" indent="-242570">
              <a:buFont typeface="Arial" panose="020B0604020202020204" pitchFamily="34" charset="0"/>
              <a:buChar char="•"/>
            </a:pPr>
            <a:r>
              <a:rPr lang="fi-FI" sz="2000"/>
              <a:t>No </a:t>
            </a:r>
            <a:r>
              <a:rPr lang="fi-FI" sz="2000" err="1"/>
              <a:t>need</a:t>
            </a:r>
            <a:r>
              <a:rPr lang="fi-FI" sz="2000"/>
              <a:t> for </a:t>
            </a:r>
            <a:r>
              <a:rPr lang="fi-FI" sz="2000" err="1"/>
              <a:t>information</a:t>
            </a:r>
            <a:r>
              <a:rPr lang="fi-FI" sz="2000"/>
              <a:t> </a:t>
            </a:r>
            <a:r>
              <a:rPr lang="fi-FI" sz="2000" err="1"/>
              <a:t>transfer</a:t>
            </a:r>
            <a:endParaRPr lang="fi-FI" sz="2000"/>
          </a:p>
          <a:p>
            <a:pPr lvl="1" indent="-242570">
              <a:buFont typeface="Arial" panose="020B0604020202020204" pitchFamily="34" charset="0"/>
              <a:buChar char="•"/>
            </a:pPr>
            <a:r>
              <a:rPr lang="fi-FI" sz="2000" err="1">
                <a:ea typeface="ＭＳ Ｐゴシック"/>
              </a:rPr>
              <a:t>E.g</a:t>
            </a:r>
            <a:r>
              <a:rPr lang="fi-FI" sz="2000">
                <a:ea typeface="ＭＳ Ｐゴシック"/>
              </a:rPr>
              <a:t>. </a:t>
            </a:r>
            <a:r>
              <a:rPr lang="fi-FI" sz="2000" err="1">
                <a:ea typeface="ＭＳ Ｐゴシック"/>
              </a:rPr>
              <a:t>power</a:t>
            </a:r>
            <a:r>
              <a:rPr lang="fi-FI" sz="2000">
                <a:ea typeface="ＭＳ Ｐゴシック"/>
              </a:rPr>
              <a:t> </a:t>
            </a:r>
            <a:r>
              <a:rPr lang="fi-FI" sz="2000" err="1">
                <a:ea typeface="ＭＳ Ｐゴシック"/>
              </a:rPr>
              <a:t>factor</a:t>
            </a:r>
            <a:r>
              <a:rPr lang="fi-FI" sz="2000">
                <a:ea typeface="ＭＳ Ｐゴシック"/>
              </a:rPr>
              <a:t> </a:t>
            </a:r>
            <a:r>
              <a:rPr lang="fi-FI" sz="2000" err="1">
                <a:ea typeface="ＭＳ Ｐゴシック"/>
              </a:rPr>
              <a:t>control</a:t>
            </a:r>
            <a:r>
              <a:rPr lang="fi-FI" sz="2000">
                <a:ea typeface="ＭＳ Ｐゴシック"/>
              </a:rPr>
              <a:t> </a:t>
            </a:r>
            <a:r>
              <a:rPr lang="fi-FI" sz="2000" err="1">
                <a:ea typeface="ＭＳ Ｐゴシック"/>
              </a:rPr>
              <a:t>based</a:t>
            </a:r>
            <a:r>
              <a:rPr lang="fi-FI" sz="2000">
                <a:ea typeface="ＭＳ Ｐゴシック"/>
              </a:rPr>
              <a:t> on </a:t>
            </a:r>
            <a:r>
              <a:rPr lang="fi-FI" sz="2000" err="1">
                <a:ea typeface="ＭＳ Ｐゴシック"/>
              </a:rPr>
              <a:t>terminal</a:t>
            </a:r>
            <a:r>
              <a:rPr lang="fi-FI" sz="2000">
                <a:ea typeface="ＭＳ Ｐゴシック"/>
              </a:rPr>
              <a:t> </a:t>
            </a:r>
            <a:r>
              <a:rPr lang="fi-FI" sz="2000" err="1">
                <a:ea typeface="ＭＳ Ｐゴシック"/>
              </a:rPr>
              <a:t>measurements</a:t>
            </a:r>
            <a:endParaRPr lang="fi-FI" sz="2000">
              <a:ea typeface="ＭＳ Ｐゴシック"/>
            </a:endParaRPr>
          </a:p>
          <a:p>
            <a:pPr marL="388620" lvl="1" indent="0">
              <a:buNone/>
            </a:pPr>
            <a:endParaRPr lang="fi-FI" sz="2000"/>
          </a:p>
          <a:p>
            <a:pPr>
              <a:buFont typeface="Arial" panose="020B0604020202020204" pitchFamily="34" charset="0"/>
              <a:buChar char="•"/>
            </a:pPr>
            <a:r>
              <a:rPr lang="fi-FI" sz="2000"/>
              <a:t>Can </a:t>
            </a:r>
            <a:r>
              <a:rPr lang="fi-FI" sz="2000" err="1"/>
              <a:t>significantly</a:t>
            </a:r>
            <a:r>
              <a:rPr lang="fi-FI" sz="2000"/>
              <a:t> </a:t>
            </a:r>
            <a:r>
              <a:rPr lang="fi-FI" sz="2000" err="1"/>
              <a:t>increase</a:t>
            </a:r>
            <a:r>
              <a:rPr lang="fi-FI" sz="2000"/>
              <a:t> DG </a:t>
            </a:r>
            <a:r>
              <a:rPr lang="fi-FI" sz="2000" err="1"/>
              <a:t>hosting</a:t>
            </a:r>
            <a:r>
              <a:rPr lang="fi-FI" sz="2000"/>
              <a:t> </a:t>
            </a:r>
            <a:r>
              <a:rPr lang="fi-FI" sz="2000" err="1"/>
              <a:t>capacity</a:t>
            </a:r>
            <a:endParaRPr lang="fi-FI" sz="2000"/>
          </a:p>
          <a:p>
            <a:pPr>
              <a:buFont typeface="Arial" panose="020B0604020202020204" pitchFamily="34" charset="0"/>
              <a:buChar char="•"/>
            </a:pPr>
            <a:endParaRPr lang="fi-FI" sz="200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err="1"/>
              <a:t>Might</a:t>
            </a:r>
            <a:r>
              <a:rPr lang="fi-FI" sz="2000"/>
              <a:t> </a:t>
            </a:r>
            <a:r>
              <a:rPr lang="fi-FI" sz="2000" err="1"/>
              <a:t>increase</a:t>
            </a:r>
            <a:r>
              <a:rPr lang="fi-FI" sz="2000"/>
              <a:t> </a:t>
            </a:r>
            <a:r>
              <a:rPr lang="fi-FI" sz="2000" err="1"/>
              <a:t>losses</a:t>
            </a:r>
            <a:endParaRPr lang="fi-FI" sz="2000"/>
          </a:p>
          <a:p>
            <a:pPr>
              <a:buFont typeface="Arial" panose="020B0604020202020204" pitchFamily="34" charset="0"/>
              <a:buChar char="•"/>
            </a:pPr>
            <a:endParaRPr lang="fi-FI" sz="2000"/>
          </a:p>
          <a:p>
            <a:pPr>
              <a:buFont typeface="Arial" panose="020B0604020202020204" pitchFamily="34" charset="0"/>
              <a:buChar char="•"/>
            </a:pPr>
            <a:r>
              <a:rPr lang="fi-FI" sz="2000"/>
              <a:t>In </a:t>
            </a:r>
            <a:r>
              <a:rPr lang="fi-FI" sz="2000" err="1"/>
              <a:t>worst</a:t>
            </a:r>
            <a:r>
              <a:rPr lang="fi-FI" sz="2000"/>
              <a:t> </a:t>
            </a:r>
            <a:r>
              <a:rPr lang="fi-FI" sz="2000" err="1"/>
              <a:t>cases</a:t>
            </a:r>
            <a:r>
              <a:rPr lang="fi-FI" sz="2000"/>
              <a:t> </a:t>
            </a:r>
            <a:r>
              <a:rPr lang="fi-FI" sz="2000" err="1"/>
              <a:t>might</a:t>
            </a:r>
            <a:r>
              <a:rPr lang="fi-FI" sz="2000"/>
              <a:t> </a:t>
            </a:r>
            <a:r>
              <a:rPr lang="fi-FI" sz="2000" err="1"/>
              <a:t>increase</a:t>
            </a:r>
            <a:r>
              <a:rPr lang="fi-FI" sz="2000"/>
              <a:t> </a:t>
            </a:r>
            <a:r>
              <a:rPr lang="fi-FI" sz="2000" err="1"/>
              <a:t>the</a:t>
            </a:r>
            <a:r>
              <a:rPr lang="fi-FI" sz="2000"/>
              <a:t> </a:t>
            </a:r>
            <a:r>
              <a:rPr lang="fi-FI" sz="2000" err="1"/>
              <a:t>need</a:t>
            </a:r>
            <a:r>
              <a:rPr lang="fi-FI" sz="2000"/>
              <a:t> of </a:t>
            </a:r>
            <a:r>
              <a:rPr lang="fi-FI" sz="2000" err="1"/>
              <a:t>reactive</a:t>
            </a:r>
            <a:r>
              <a:rPr lang="fi-FI" sz="2000"/>
              <a:t> </a:t>
            </a:r>
            <a:r>
              <a:rPr lang="fi-FI" sz="2000" err="1"/>
              <a:t>power</a:t>
            </a:r>
            <a:r>
              <a:rPr lang="fi-FI" sz="2000"/>
              <a:t> </a:t>
            </a:r>
            <a:r>
              <a:rPr lang="fi-FI" sz="2000" err="1"/>
              <a:t>compensation</a:t>
            </a:r>
            <a:br>
              <a:rPr lang="fi-FI" sz="2000"/>
            </a:br>
            <a:endParaRPr lang="fi-FI" sz="2000"/>
          </a:p>
          <a:p>
            <a:pPr marL="0" indent="0"/>
            <a:endParaRPr lang="fi-FI" sz="100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21A782A-0A0F-4089-A05B-02251A94D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Local</a:t>
            </a:r>
            <a:r>
              <a:rPr lang="fi-FI"/>
              <a:t> </a:t>
            </a:r>
            <a:r>
              <a:rPr lang="fi-FI" err="1"/>
              <a:t>active</a:t>
            </a:r>
            <a:r>
              <a:rPr lang="fi-FI"/>
              <a:t>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control</a:t>
            </a:r>
            <a:r>
              <a:rPr lang="fi-FI"/>
              <a:t> (LVC)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678A696-6698-469E-83B4-2AE596438D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18808A-6A17-463A-9B1F-8DBE7BC3B5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EC902A91-E888-40E6-9C63-4B7E18EEE9A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825C6F-120C-4E7F-9738-417A84F0F6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56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0783C2-1C56-4103-B0C4-BC99AE9E11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/>
              <a:t>Control </a:t>
            </a:r>
            <a:r>
              <a:rPr lang="fi-FI" sz="2000" err="1"/>
              <a:t>based</a:t>
            </a:r>
            <a:r>
              <a:rPr lang="fi-FI" sz="2000"/>
              <a:t> on </a:t>
            </a:r>
            <a:r>
              <a:rPr lang="fi-FI" sz="2000" err="1"/>
              <a:t>the</a:t>
            </a:r>
            <a:r>
              <a:rPr lang="fi-FI" sz="2000"/>
              <a:t> </a:t>
            </a:r>
            <a:r>
              <a:rPr lang="fi-FI" sz="2000" err="1"/>
              <a:t>state</a:t>
            </a:r>
            <a:r>
              <a:rPr lang="fi-FI" sz="2000"/>
              <a:t> of </a:t>
            </a:r>
            <a:r>
              <a:rPr lang="fi-FI" sz="2000" err="1"/>
              <a:t>the</a:t>
            </a:r>
            <a:r>
              <a:rPr lang="fi-FI" sz="2000"/>
              <a:t> </a:t>
            </a:r>
            <a:r>
              <a:rPr lang="fi-FI" sz="2000" err="1"/>
              <a:t>whole</a:t>
            </a:r>
            <a:r>
              <a:rPr lang="fi-FI" sz="2000"/>
              <a:t> </a:t>
            </a:r>
            <a:r>
              <a:rPr lang="fi-FI" sz="2000" err="1"/>
              <a:t>network</a:t>
            </a:r>
            <a:r>
              <a:rPr lang="fi-FI" sz="2000"/>
              <a:t> </a:t>
            </a:r>
            <a:r>
              <a:rPr lang="fi-FI" sz="2000" err="1"/>
              <a:t>or</a:t>
            </a:r>
            <a:r>
              <a:rPr lang="fi-FI" sz="2000"/>
              <a:t> a </a:t>
            </a:r>
            <a:r>
              <a:rPr lang="fi-FI" sz="2000" err="1"/>
              <a:t>large</a:t>
            </a:r>
            <a:r>
              <a:rPr lang="fi-FI" sz="2000"/>
              <a:t> </a:t>
            </a:r>
            <a:r>
              <a:rPr lang="fi-FI" sz="2000" err="1"/>
              <a:t>network</a:t>
            </a:r>
            <a:r>
              <a:rPr lang="fi-FI" sz="2000"/>
              <a:t> </a:t>
            </a:r>
            <a:r>
              <a:rPr lang="fi-FI" sz="2000" err="1"/>
              <a:t>part</a:t>
            </a:r>
            <a:endParaRPr lang="fi-FI" sz="2000"/>
          </a:p>
          <a:p>
            <a:pPr>
              <a:buFont typeface="Arial" panose="020B0604020202020204" pitchFamily="34" charset="0"/>
              <a:buChar char="•"/>
            </a:pPr>
            <a:endParaRPr lang="fi-FI" sz="2000"/>
          </a:p>
          <a:p>
            <a:pPr>
              <a:buFont typeface="Arial" panose="020B0604020202020204" pitchFamily="34" charset="0"/>
              <a:buChar char="•"/>
            </a:pPr>
            <a:r>
              <a:rPr lang="fi-FI" sz="2000"/>
              <a:t>CVC </a:t>
            </a:r>
            <a:r>
              <a:rPr lang="fi-FI" sz="2000" err="1"/>
              <a:t>increases</a:t>
            </a:r>
            <a:r>
              <a:rPr lang="fi-FI" sz="2000"/>
              <a:t> DG </a:t>
            </a:r>
            <a:r>
              <a:rPr lang="fi-FI" sz="2000" err="1"/>
              <a:t>hosting</a:t>
            </a:r>
            <a:r>
              <a:rPr lang="fi-FI" sz="2000"/>
              <a:t> </a:t>
            </a:r>
            <a:r>
              <a:rPr lang="fi-FI" sz="2000" err="1"/>
              <a:t>capacity</a:t>
            </a:r>
            <a:r>
              <a:rPr lang="fi-FI" sz="2000"/>
              <a:t> </a:t>
            </a:r>
            <a:r>
              <a:rPr lang="fi-FI" sz="2000" err="1"/>
              <a:t>much</a:t>
            </a:r>
            <a:r>
              <a:rPr lang="fi-FI" sz="2000"/>
              <a:t> </a:t>
            </a:r>
            <a:r>
              <a:rPr lang="fi-FI" sz="2000" err="1"/>
              <a:t>more</a:t>
            </a:r>
            <a:r>
              <a:rPr lang="fi-FI" sz="2000"/>
              <a:t> </a:t>
            </a:r>
            <a:r>
              <a:rPr lang="fi-FI" sz="2000" err="1"/>
              <a:t>than</a:t>
            </a:r>
            <a:r>
              <a:rPr lang="fi-FI" sz="2000"/>
              <a:t> LVC</a:t>
            </a:r>
          </a:p>
          <a:p>
            <a:pPr>
              <a:buFont typeface="Arial" panose="020B0604020202020204" pitchFamily="34" charset="0"/>
              <a:buChar char="•"/>
            </a:pPr>
            <a:endParaRPr lang="fi-FI" sz="2000"/>
          </a:p>
          <a:p>
            <a:pPr>
              <a:buFont typeface="Arial" panose="020B0604020202020204" pitchFamily="34" charset="0"/>
              <a:buChar char="•"/>
            </a:pPr>
            <a:r>
              <a:rPr lang="fi-FI" sz="2000" err="1"/>
              <a:t>Requires</a:t>
            </a:r>
            <a:r>
              <a:rPr lang="fi-FI" sz="200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/>
              <a:t>Data </a:t>
            </a:r>
            <a:r>
              <a:rPr lang="fi-FI" sz="2000" err="1"/>
              <a:t>transfer</a:t>
            </a:r>
            <a:r>
              <a:rPr lang="fi-FI" sz="2000"/>
              <a:t> </a:t>
            </a:r>
            <a:r>
              <a:rPr lang="fi-FI" sz="2000" err="1"/>
              <a:t>between</a:t>
            </a:r>
            <a:r>
              <a:rPr lang="fi-FI" sz="2000"/>
              <a:t> </a:t>
            </a:r>
            <a:r>
              <a:rPr lang="fi-FI" sz="2000" err="1"/>
              <a:t>nodes</a:t>
            </a: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err="1"/>
              <a:t>Measurements</a:t>
            </a:r>
            <a:r>
              <a:rPr lang="fi-FI" sz="2000"/>
              <a:t> </a:t>
            </a:r>
            <a:r>
              <a:rPr lang="fi-FI" sz="2000" err="1"/>
              <a:t>done</a:t>
            </a:r>
            <a:r>
              <a:rPr lang="fi-FI" sz="2000"/>
              <a:t> </a:t>
            </a:r>
            <a:r>
              <a:rPr lang="fi-FI" sz="2000" err="1"/>
              <a:t>all</a:t>
            </a:r>
            <a:r>
              <a:rPr lang="fi-FI" sz="2000"/>
              <a:t> </a:t>
            </a:r>
            <a:r>
              <a:rPr lang="fi-FI" sz="2000" err="1"/>
              <a:t>across</a:t>
            </a:r>
            <a:r>
              <a:rPr lang="fi-FI" sz="2000"/>
              <a:t> </a:t>
            </a:r>
            <a:r>
              <a:rPr lang="fi-FI" sz="2000" err="1"/>
              <a:t>the</a:t>
            </a:r>
            <a:r>
              <a:rPr lang="fi-FI" sz="2000"/>
              <a:t> </a:t>
            </a:r>
            <a:r>
              <a:rPr lang="fi-FI" sz="2000" err="1"/>
              <a:t>network</a:t>
            </a: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err="1"/>
              <a:t>Algorithms</a:t>
            </a:r>
            <a:r>
              <a:rPr lang="fi-FI" sz="2000"/>
              <a:t> to </a:t>
            </a:r>
            <a:r>
              <a:rPr lang="fi-FI" sz="2000" err="1"/>
              <a:t>decide</a:t>
            </a:r>
            <a:r>
              <a:rPr lang="fi-FI" sz="2000"/>
              <a:t> on </a:t>
            </a:r>
            <a:r>
              <a:rPr lang="fi-FI" sz="2000" err="1"/>
              <a:t>best</a:t>
            </a:r>
            <a:r>
              <a:rPr lang="fi-FI" sz="2000"/>
              <a:t> </a:t>
            </a:r>
            <a:r>
              <a:rPr lang="fi-FI" sz="2000" err="1"/>
              <a:t>control</a:t>
            </a:r>
            <a:r>
              <a:rPr lang="fi-FI" sz="2000"/>
              <a:t> </a:t>
            </a:r>
            <a:r>
              <a:rPr lang="fi-FI" sz="2000" err="1"/>
              <a:t>actions</a:t>
            </a: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/>
              <a:t>Control center</a:t>
            </a:r>
          </a:p>
          <a:p>
            <a:pPr marL="388937" lvl="1" indent="0">
              <a:buNone/>
            </a:pPr>
            <a:endParaRPr lang="fi-FI" sz="200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21A782A-0A0F-4089-A05B-02251A94D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Coordinated</a:t>
            </a:r>
            <a:r>
              <a:rPr lang="fi-FI"/>
              <a:t> </a:t>
            </a:r>
            <a:r>
              <a:rPr lang="fi-FI" err="1"/>
              <a:t>active</a:t>
            </a:r>
            <a:r>
              <a:rPr lang="fi-FI"/>
              <a:t>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control</a:t>
            </a:r>
            <a:r>
              <a:rPr lang="fi-FI"/>
              <a:t> (CVC) (1/2)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678A696-6698-469E-83B4-2AE596438D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18808A-6A17-463A-9B1F-8DBE7BC3B5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EC902A91-E888-40E6-9C63-4B7E18EEE9A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825C6F-120C-4E7F-9738-417A84F0F6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01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0783C2-1C56-4103-B0C4-BC99AE9E11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sz="2000" err="1"/>
              <a:t>There</a:t>
            </a:r>
            <a:r>
              <a:rPr lang="fi-FI" sz="2000"/>
              <a:t> </a:t>
            </a:r>
            <a:r>
              <a:rPr lang="fi-FI" sz="2000" err="1"/>
              <a:t>are</a:t>
            </a:r>
            <a:r>
              <a:rPr lang="fi-FI" sz="2000"/>
              <a:t> </a:t>
            </a:r>
            <a:r>
              <a:rPr lang="fi-FI" sz="2000" err="1"/>
              <a:t>two</a:t>
            </a:r>
            <a:r>
              <a:rPr lang="fi-FI" sz="2000"/>
              <a:t> </a:t>
            </a:r>
            <a:r>
              <a:rPr lang="fi-FI" sz="2000" err="1"/>
              <a:t>types</a:t>
            </a:r>
            <a:r>
              <a:rPr lang="fi-FI" sz="2000"/>
              <a:t> of CVC </a:t>
            </a:r>
            <a:r>
              <a:rPr lang="fi-FI" sz="2000" err="1"/>
              <a:t>control</a:t>
            </a:r>
            <a:r>
              <a:rPr lang="fi-FI" sz="2000"/>
              <a:t> </a:t>
            </a:r>
            <a:r>
              <a:rPr lang="fi-FI" sz="2000" err="1"/>
              <a:t>methods</a:t>
            </a:r>
            <a:endParaRPr lang="fi-FI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err="1"/>
              <a:t>Methods</a:t>
            </a:r>
            <a:r>
              <a:rPr lang="fi-FI" sz="2000"/>
              <a:t> </a:t>
            </a:r>
            <a:r>
              <a:rPr lang="fi-FI" sz="2000" err="1"/>
              <a:t>using</a:t>
            </a:r>
            <a:r>
              <a:rPr lang="fi-FI" sz="2000"/>
              <a:t> </a:t>
            </a:r>
            <a:r>
              <a:rPr lang="fi-FI" sz="2000" err="1"/>
              <a:t>control</a:t>
            </a:r>
            <a:r>
              <a:rPr lang="fi-FI" sz="2000"/>
              <a:t> </a:t>
            </a:r>
            <a:r>
              <a:rPr lang="fi-FI" sz="2000" err="1"/>
              <a:t>rules</a:t>
            </a:r>
            <a:endParaRPr lang="fi-FI" sz="2000"/>
          </a:p>
          <a:p>
            <a:pPr lvl="2"/>
            <a:r>
              <a:rPr lang="fi-FI" sz="1600"/>
              <a:t>Control </a:t>
            </a:r>
            <a:r>
              <a:rPr lang="fi-FI" sz="1600" err="1"/>
              <a:t>actions</a:t>
            </a:r>
            <a:r>
              <a:rPr lang="fi-FI" sz="1600"/>
              <a:t> </a:t>
            </a:r>
            <a:r>
              <a:rPr lang="fi-FI" sz="1600" err="1"/>
              <a:t>implemented</a:t>
            </a:r>
            <a:r>
              <a:rPr lang="fi-FI" sz="1600"/>
              <a:t> </a:t>
            </a:r>
            <a:r>
              <a:rPr lang="fi-FI" sz="1600" err="1"/>
              <a:t>when</a:t>
            </a:r>
            <a:r>
              <a:rPr lang="fi-FI" sz="1600"/>
              <a:t> </a:t>
            </a:r>
            <a:r>
              <a:rPr lang="fi-FI" sz="1600" err="1"/>
              <a:t>predetermined</a:t>
            </a:r>
            <a:r>
              <a:rPr lang="fi-FI" sz="1600"/>
              <a:t> </a:t>
            </a:r>
            <a:r>
              <a:rPr lang="fi-FI" sz="1600" err="1"/>
              <a:t>conditions</a:t>
            </a:r>
            <a:r>
              <a:rPr lang="fi-FI" sz="1600"/>
              <a:t> </a:t>
            </a:r>
            <a:r>
              <a:rPr lang="fi-FI" sz="1600" err="1"/>
              <a:t>are</a:t>
            </a:r>
            <a:r>
              <a:rPr lang="fi-FI" sz="1600"/>
              <a:t> </a:t>
            </a:r>
            <a:r>
              <a:rPr lang="fi-FI" sz="1600" err="1"/>
              <a:t>met</a:t>
            </a:r>
            <a:r>
              <a:rPr lang="fi-FI" sz="1600"/>
              <a:t> in a </a:t>
            </a:r>
            <a:r>
              <a:rPr lang="fi-FI" sz="1600" err="1"/>
              <a:t>network</a:t>
            </a:r>
            <a:r>
              <a:rPr lang="fi-FI" sz="1600"/>
              <a:t> </a:t>
            </a:r>
            <a:r>
              <a:rPr lang="fi-FI" sz="1600" err="1"/>
              <a:t>node</a:t>
            </a:r>
            <a:endParaRPr lang="fi-FI" sz="1600"/>
          </a:p>
          <a:p>
            <a:pPr lvl="3"/>
            <a:r>
              <a:rPr lang="fi-FI" sz="1300" err="1"/>
              <a:t>Example</a:t>
            </a:r>
            <a:r>
              <a:rPr lang="fi-FI" sz="1300"/>
              <a:t>: </a:t>
            </a:r>
            <a:r>
              <a:rPr lang="fi-FI" sz="1300" err="1"/>
              <a:t>Substation</a:t>
            </a:r>
            <a:r>
              <a:rPr lang="fi-FI" sz="1300"/>
              <a:t> </a:t>
            </a:r>
            <a:r>
              <a:rPr lang="fi-FI" sz="1300" err="1"/>
              <a:t>voltage</a:t>
            </a:r>
            <a:r>
              <a:rPr lang="fi-FI" sz="1300"/>
              <a:t> is </a:t>
            </a:r>
            <a:r>
              <a:rPr lang="fi-FI" sz="1300" err="1"/>
              <a:t>reduced</a:t>
            </a:r>
            <a:r>
              <a:rPr lang="fi-FI" sz="1300"/>
              <a:t> </a:t>
            </a:r>
            <a:r>
              <a:rPr lang="fi-FI" sz="1300" err="1"/>
              <a:t>when</a:t>
            </a:r>
            <a:r>
              <a:rPr lang="fi-FI" sz="1300"/>
              <a:t> </a:t>
            </a:r>
            <a:r>
              <a:rPr lang="fi-FI" sz="1300" err="1"/>
              <a:t>the</a:t>
            </a:r>
            <a:r>
              <a:rPr lang="fi-FI" sz="1300"/>
              <a:t> </a:t>
            </a:r>
            <a:r>
              <a:rPr lang="fi-FI" sz="1300" err="1"/>
              <a:t>maximum</a:t>
            </a:r>
            <a:r>
              <a:rPr lang="fi-FI" sz="1300"/>
              <a:t> </a:t>
            </a:r>
            <a:r>
              <a:rPr lang="fi-FI" sz="1300" err="1"/>
              <a:t>voltage</a:t>
            </a:r>
            <a:r>
              <a:rPr lang="fi-FI" sz="1300"/>
              <a:t> is </a:t>
            </a:r>
            <a:r>
              <a:rPr lang="fi-FI" sz="1300" err="1"/>
              <a:t>too</a:t>
            </a:r>
            <a:r>
              <a:rPr lang="fi-FI" sz="1300"/>
              <a:t> </a:t>
            </a:r>
            <a:r>
              <a:rPr lang="fi-FI" sz="1300" err="1"/>
              <a:t>high</a:t>
            </a:r>
            <a:endParaRPr lang="fi-FI" sz="1300"/>
          </a:p>
          <a:p>
            <a:pPr lvl="2"/>
            <a:r>
              <a:rPr lang="fi-FI" sz="1600" err="1"/>
              <a:t>Adequate</a:t>
            </a:r>
            <a:r>
              <a:rPr lang="fi-FI" sz="1600"/>
              <a:t> </a:t>
            </a:r>
            <a:r>
              <a:rPr lang="fi-FI" sz="1600" err="1"/>
              <a:t>when</a:t>
            </a:r>
            <a:r>
              <a:rPr lang="fi-FI" sz="1600"/>
              <a:t> </a:t>
            </a:r>
            <a:r>
              <a:rPr lang="fi-FI" sz="1600" err="1"/>
              <a:t>there</a:t>
            </a:r>
            <a:r>
              <a:rPr lang="fi-FI" sz="1600"/>
              <a:t> </a:t>
            </a:r>
            <a:r>
              <a:rPr lang="fi-FI" sz="1600" err="1"/>
              <a:t>are</a:t>
            </a:r>
            <a:r>
              <a:rPr lang="fi-FI" sz="1600"/>
              <a:t> </a:t>
            </a:r>
            <a:r>
              <a:rPr lang="fi-FI" sz="1600" err="1"/>
              <a:t>not</a:t>
            </a:r>
            <a:r>
              <a:rPr lang="fi-FI" sz="1600"/>
              <a:t> </a:t>
            </a:r>
            <a:r>
              <a:rPr lang="fi-FI" sz="1600" err="1"/>
              <a:t>many</a:t>
            </a:r>
            <a:r>
              <a:rPr lang="fi-FI" sz="1600"/>
              <a:t> </a:t>
            </a:r>
            <a:r>
              <a:rPr lang="fi-FI" sz="1600" err="1"/>
              <a:t>control</a:t>
            </a:r>
            <a:r>
              <a:rPr lang="fi-FI" sz="1600"/>
              <a:t> </a:t>
            </a:r>
            <a:r>
              <a:rPr lang="fi-FI" sz="1600" err="1"/>
              <a:t>possibilities</a:t>
            </a:r>
            <a:r>
              <a:rPr lang="fi-FI" sz="1600"/>
              <a:t> in a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sz="2000" err="1"/>
              <a:t>Methods</a:t>
            </a:r>
            <a:r>
              <a:rPr lang="fi-FI" sz="2000"/>
              <a:t> </a:t>
            </a:r>
            <a:r>
              <a:rPr lang="fi-FI" sz="2000" err="1"/>
              <a:t>using</a:t>
            </a:r>
            <a:r>
              <a:rPr lang="fi-FI" sz="2000"/>
              <a:t> </a:t>
            </a:r>
            <a:r>
              <a:rPr lang="fi-FI" sz="2000" err="1"/>
              <a:t>optimization</a:t>
            </a:r>
            <a:endParaRPr lang="fi-FI" sz="2000"/>
          </a:p>
          <a:p>
            <a:pPr lvl="2"/>
            <a:r>
              <a:rPr lang="fi-FI" sz="1600"/>
              <a:t>An </a:t>
            </a:r>
            <a:r>
              <a:rPr lang="fi-FI" sz="1600" err="1"/>
              <a:t>optimization</a:t>
            </a:r>
            <a:r>
              <a:rPr lang="fi-FI" sz="1600"/>
              <a:t> </a:t>
            </a:r>
            <a:r>
              <a:rPr lang="fi-FI" sz="1600" err="1"/>
              <a:t>algorithm</a:t>
            </a:r>
            <a:r>
              <a:rPr lang="fi-FI" sz="1600"/>
              <a:t> is </a:t>
            </a:r>
            <a:r>
              <a:rPr lang="fi-FI" sz="1600" err="1"/>
              <a:t>used</a:t>
            </a:r>
            <a:r>
              <a:rPr lang="fi-FI" sz="1600"/>
              <a:t> to </a:t>
            </a:r>
            <a:r>
              <a:rPr lang="fi-FI" sz="1600" err="1"/>
              <a:t>determine</a:t>
            </a:r>
            <a:r>
              <a:rPr lang="fi-FI" sz="1600"/>
              <a:t> </a:t>
            </a:r>
            <a:r>
              <a:rPr lang="fi-FI" sz="1600" err="1"/>
              <a:t>control</a:t>
            </a:r>
            <a:r>
              <a:rPr lang="fi-FI" sz="1600"/>
              <a:t> </a:t>
            </a:r>
            <a:r>
              <a:rPr lang="fi-FI" sz="1600" err="1"/>
              <a:t>actions</a:t>
            </a:r>
            <a:endParaRPr lang="fi-FI" sz="1600"/>
          </a:p>
          <a:p>
            <a:pPr lvl="2"/>
            <a:endParaRPr lang="fi-FI" sz="1600"/>
          </a:p>
          <a:p>
            <a:pPr lvl="2"/>
            <a:endParaRPr lang="fi-FI" sz="1600"/>
          </a:p>
          <a:p>
            <a:pPr marL="388937" lvl="1" indent="0">
              <a:buNone/>
            </a:pPr>
            <a:endParaRPr lang="fi-FI" sz="200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21A782A-0A0F-4089-A05B-02251A94D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Coordinated</a:t>
            </a:r>
            <a:r>
              <a:rPr lang="fi-FI"/>
              <a:t> </a:t>
            </a:r>
            <a:r>
              <a:rPr lang="fi-FI" err="1"/>
              <a:t>active</a:t>
            </a:r>
            <a:r>
              <a:rPr lang="fi-FI"/>
              <a:t>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control</a:t>
            </a:r>
            <a:r>
              <a:rPr lang="fi-FI"/>
              <a:t> (CVC) (2/2)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678A696-6698-469E-83B4-2AE596438D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18808A-6A17-463A-9B1F-8DBE7BC3B5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EC902A91-E888-40E6-9C63-4B7E18EEE9A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825C6F-120C-4E7F-9738-417A84F0F6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05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B0783C2-1C56-4103-B0C4-BC99AE9E11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Taking active voltage control into use changes the operational and planning principles of distribution networks substantially</a:t>
            </a:r>
          </a:p>
          <a:p>
            <a:pPr marL="0" indent="0">
              <a:lnSpc>
                <a:spcPct val="100000"/>
              </a:lnSpc>
            </a:pPr>
            <a:endParaRPr lang="en-GB" sz="120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an active network, customer owned resources are used in network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  <a:cs typeface="Times New Roman" panose="02020603050405020304" pitchFamily="18" charset="0"/>
              </a:rPr>
              <a:t>DNO has to trust these capabilities</a:t>
            </a:r>
          </a:p>
          <a:p>
            <a:pPr marL="388937" lvl="1" indent="0">
              <a:buNone/>
            </a:pPr>
            <a:endParaRPr lang="en-GB" sz="1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network planning tools used currently are not capable of taking active voltage control into account.</a:t>
            </a:r>
            <a:endParaRPr lang="fi-FI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Active voltage control is still somewhat at its development 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20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ractical implementations have mainly concerned microgrids</a:t>
            </a:r>
            <a:endParaRPr lang="en-GB" sz="12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200">
                <a:solidFill>
                  <a:srgbClr val="000000"/>
                </a:solidFill>
                <a:cs typeface="Times New Roman" panose="02020603050405020304" pitchFamily="18" charset="0"/>
              </a:rPr>
              <a:t>Algorithms are still under research</a:t>
            </a:r>
          </a:p>
          <a:p>
            <a:pPr marL="388937" lvl="1" indent="0">
              <a:buNone/>
            </a:pPr>
            <a:endParaRPr lang="en-GB" sz="12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current regulative environment, at least in Finland, does not encourage DNOs to take active voltage control into use.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Connection of DG incentivized. Making the connection in a cost effective manner is not incentivized.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GB" sz="1200"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Traditionally, measurement data has been available only from the primary substations</a:t>
            </a:r>
            <a:endParaRPr lang="fi-FI" sz="120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i-FI" sz="1200"/>
          </a:p>
          <a:p>
            <a:pPr marL="388937" lvl="1" indent="0">
              <a:buNone/>
            </a:pPr>
            <a:endParaRPr lang="fi-FI" sz="200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821A782A-0A0F-4089-A05B-02251A94D9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Obstacles</a:t>
            </a:r>
            <a:r>
              <a:rPr lang="fi-FI"/>
              <a:t> for </a:t>
            </a:r>
            <a:r>
              <a:rPr lang="fi-FI" err="1"/>
              <a:t>active</a:t>
            </a:r>
            <a:r>
              <a:rPr lang="fi-FI"/>
              <a:t> </a:t>
            </a:r>
            <a:r>
              <a:rPr lang="fi-FI" err="1"/>
              <a:t>voltage</a:t>
            </a:r>
            <a:r>
              <a:rPr lang="fi-FI"/>
              <a:t> </a:t>
            </a:r>
            <a:r>
              <a:rPr lang="fi-FI" err="1"/>
              <a:t>control</a:t>
            </a:r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678A696-6698-469E-83B4-2AE596438D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18808A-6A17-463A-9B1F-8DBE7BC3B56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EC902A91-E888-40E6-9C63-4B7E18EEE9A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825C6F-120C-4E7F-9738-417A84F0F6C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49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/>
              <a:t>AVC </a:t>
            </a:r>
            <a:r>
              <a:rPr lang="fi-FI" sz="2000" err="1"/>
              <a:t>can</a:t>
            </a:r>
            <a:r>
              <a:rPr lang="fi-FI" sz="2000"/>
              <a:t> in </a:t>
            </a:r>
            <a:r>
              <a:rPr lang="fi-FI" sz="2000" err="1"/>
              <a:t>many</a:t>
            </a:r>
            <a:r>
              <a:rPr lang="fi-FI" sz="2000"/>
              <a:t> </a:t>
            </a:r>
            <a:r>
              <a:rPr lang="fi-FI" sz="2000" err="1"/>
              <a:t>cases</a:t>
            </a:r>
            <a:r>
              <a:rPr lang="fi-FI" sz="2000"/>
              <a:t> </a:t>
            </a:r>
            <a:r>
              <a:rPr lang="fi-FI" sz="2000" err="1"/>
              <a:t>increase</a:t>
            </a:r>
            <a:r>
              <a:rPr lang="fi-FI" sz="2000"/>
              <a:t> </a:t>
            </a:r>
            <a:r>
              <a:rPr lang="fi-FI" sz="2000" err="1"/>
              <a:t>the</a:t>
            </a:r>
            <a:r>
              <a:rPr lang="fi-FI" sz="2000"/>
              <a:t> DG </a:t>
            </a:r>
            <a:r>
              <a:rPr lang="fi-FI" sz="2000" err="1"/>
              <a:t>hosting</a:t>
            </a:r>
            <a:r>
              <a:rPr lang="fi-FI" sz="2000"/>
              <a:t> </a:t>
            </a:r>
            <a:r>
              <a:rPr lang="fi-FI" sz="2000" err="1"/>
              <a:t>capacity</a:t>
            </a:r>
            <a:r>
              <a:rPr lang="fi-FI" sz="2000"/>
              <a:t> of a </a:t>
            </a:r>
            <a:r>
              <a:rPr lang="fi-FI" sz="2000" err="1"/>
              <a:t>network</a:t>
            </a:r>
            <a:r>
              <a:rPr lang="fi-FI" sz="2000"/>
              <a:t> </a:t>
            </a:r>
            <a:r>
              <a:rPr lang="fi-FI" sz="2000" err="1"/>
              <a:t>more</a:t>
            </a:r>
            <a:r>
              <a:rPr lang="fi-FI" sz="2000"/>
              <a:t> </a:t>
            </a:r>
            <a:r>
              <a:rPr lang="fi-FI" sz="2000" err="1"/>
              <a:t>cheaply</a:t>
            </a:r>
            <a:r>
              <a:rPr lang="fi-FI" sz="2000"/>
              <a:t> </a:t>
            </a:r>
            <a:r>
              <a:rPr lang="fi-FI" sz="2000" err="1"/>
              <a:t>than</a:t>
            </a:r>
            <a:r>
              <a:rPr lang="fi-FI" sz="2000"/>
              <a:t> </a:t>
            </a:r>
            <a:r>
              <a:rPr lang="fi-FI" sz="2000" err="1"/>
              <a:t>conventional</a:t>
            </a:r>
            <a:r>
              <a:rPr lang="fi-FI" sz="2000"/>
              <a:t> </a:t>
            </a:r>
            <a:r>
              <a:rPr lang="fi-FI" sz="2000" err="1"/>
              <a:t>methods</a:t>
            </a:r>
            <a:endParaRPr lang="fi-FI" sz="200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/>
              <a:t>AVC is </a:t>
            </a:r>
            <a:r>
              <a:rPr lang="fi-FI" sz="2000" err="1"/>
              <a:t>not</a:t>
            </a:r>
            <a:r>
              <a:rPr lang="fi-FI" sz="2000"/>
              <a:t> </a:t>
            </a:r>
            <a:r>
              <a:rPr lang="fi-FI" sz="2000" err="1"/>
              <a:t>widely</a:t>
            </a:r>
            <a:r>
              <a:rPr lang="fi-FI" sz="2000"/>
              <a:t> </a:t>
            </a:r>
            <a:r>
              <a:rPr lang="fi-FI" sz="2000" err="1"/>
              <a:t>used</a:t>
            </a:r>
            <a:r>
              <a:rPr lang="fi-FI" sz="2000"/>
              <a:t> </a:t>
            </a:r>
            <a:r>
              <a:rPr lang="fi-FI" sz="2000" err="1"/>
              <a:t>yet</a:t>
            </a:r>
            <a:r>
              <a:rPr lang="fi-FI" sz="2000"/>
              <a:t> </a:t>
            </a:r>
            <a:r>
              <a:rPr lang="fi-FI" sz="2000" err="1"/>
              <a:t>because</a:t>
            </a:r>
            <a:r>
              <a:rPr lang="fi-FI" sz="2000"/>
              <a:t> of </a:t>
            </a:r>
            <a:r>
              <a:rPr lang="fi-FI" sz="2000" err="1"/>
              <a:t>its</a:t>
            </a:r>
            <a:r>
              <a:rPr lang="fi-FI" sz="2000"/>
              <a:t> </a:t>
            </a:r>
            <a:r>
              <a:rPr lang="fi-FI" sz="2000" err="1"/>
              <a:t>novelty</a:t>
            </a:r>
            <a:r>
              <a:rPr lang="fi-FI" sz="2000"/>
              <a:t> and </a:t>
            </a:r>
            <a:r>
              <a:rPr lang="fi-FI" sz="2000" err="1"/>
              <a:t>problems</a:t>
            </a:r>
            <a:endParaRPr lang="fi-FI" sz="200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i-FI" sz="2000" err="1"/>
              <a:t>Requires</a:t>
            </a:r>
            <a:r>
              <a:rPr lang="fi-FI" sz="2000"/>
              <a:t> </a:t>
            </a:r>
            <a:r>
              <a:rPr lang="fi-FI" sz="2000" err="1"/>
              <a:t>change</a:t>
            </a:r>
            <a:r>
              <a:rPr lang="fi-FI" sz="2000"/>
              <a:t> in </a:t>
            </a:r>
            <a:r>
              <a:rPr lang="fi-FI" sz="2000" err="1"/>
              <a:t>grid</a:t>
            </a:r>
            <a:r>
              <a:rPr lang="fi-FI" sz="2000"/>
              <a:t> </a:t>
            </a:r>
            <a:r>
              <a:rPr lang="fi-FI" sz="2000" err="1"/>
              <a:t>operation</a:t>
            </a:r>
            <a:r>
              <a:rPr lang="fi-FI" sz="2000"/>
              <a:t> and </a:t>
            </a:r>
            <a:r>
              <a:rPr lang="fi-FI" sz="2000" err="1"/>
              <a:t>planning</a:t>
            </a:r>
            <a:r>
              <a:rPr lang="fi-FI" sz="2000"/>
              <a:t> </a:t>
            </a:r>
            <a:r>
              <a:rPr lang="fi-FI" sz="2000" err="1"/>
              <a:t>principles</a:t>
            </a:r>
            <a:endParaRPr lang="fi-FI" sz="200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fi-FI" sz="200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72400" y="458787"/>
            <a:ext cx="7772400" cy="900000"/>
          </a:xfrm>
        </p:spPr>
        <p:txBody>
          <a:bodyPr/>
          <a:lstStyle/>
          <a:p>
            <a:r>
              <a:rPr lang="fi-FI" err="1"/>
              <a:t>Conclusions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3155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507327"/>
            <a:ext cx="8134278" cy="4136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</a:pPr>
            <a:r>
              <a:rPr lang="en-US" sz="1200" b="0" err="1"/>
              <a:t>Kulmala</a:t>
            </a:r>
            <a:r>
              <a:rPr lang="en-US" sz="1200" b="0"/>
              <a:t>, A. 2014. Active Voltage Control in Distribution Networks Including Distributed Energy Resources. Technical university of Tampere.</a:t>
            </a:r>
          </a:p>
          <a:p>
            <a:pPr marL="0" indent="0">
              <a:lnSpc>
                <a:spcPct val="150000"/>
              </a:lnSpc>
            </a:pPr>
            <a:endParaRPr lang="en-US" sz="1200" b="0"/>
          </a:p>
          <a:p>
            <a:pPr marL="0" indent="0">
              <a:lnSpc>
                <a:spcPct val="150000"/>
              </a:lnSpc>
            </a:pPr>
            <a:r>
              <a:rPr lang="fi-FI" sz="1200" b="0"/>
              <a:t>Kulmala, K. Mäki, S. Repo and P. Järventausta, "Active </a:t>
            </a:r>
            <a:r>
              <a:rPr lang="fi-FI" sz="1200" b="0" err="1"/>
              <a:t>voltage</a:t>
            </a:r>
            <a:r>
              <a:rPr lang="fi-FI" sz="1200" b="0"/>
              <a:t> </a:t>
            </a:r>
            <a:r>
              <a:rPr lang="fi-FI" sz="1200" b="0" err="1"/>
              <a:t>level</a:t>
            </a:r>
            <a:r>
              <a:rPr lang="fi-FI" sz="1200" b="0"/>
              <a:t> management of </a:t>
            </a:r>
            <a:r>
              <a:rPr lang="fi-FI" sz="1200" b="0" err="1"/>
              <a:t>distribution</a:t>
            </a:r>
            <a:r>
              <a:rPr lang="fi-FI" sz="1200" b="0"/>
              <a:t> </a:t>
            </a:r>
            <a:r>
              <a:rPr lang="fi-FI" sz="1200" b="0" err="1"/>
              <a:t>networks</a:t>
            </a:r>
            <a:r>
              <a:rPr lang="fi-FI" sz="1200" b="0"/>
              <a:t> </a:t>
            </a:r>
            <a:r>
              <a:rPr lang="fi-FI" sz="1200" b="0" err="1"/>
              <a:t>with</a:t>
            </a:r>
            <a:r>
              <a:rPr lang="fi-FI" sz="1200" b="0"/>
              <a:t> </a:t>
            </a:r>
            <a:r>
              <a:rPr lang="fi-FI" sz="1200" b="0" err="1"/>
              <a:t>distributed</a:t>
            </a:r>
            <a:r>
              <a:rPr lang="fi-FI" sz="1200" b="0"/>
              <a:t> </a:t>
            </a:r>
            <a:r>
              <a:rPr lang="fi-FI" sz="1200" b="0" err="1"/>
              <a:t>generation</a:t>
            </a:r>
            <a:r>
              <a:rPr lang="fi-FI" sz="1200" b="0"/>
              <a:t> </a:t>
            </a:r>
            <a:r>
              <a:rPr lang="fi-FI" sz="1200" b="0" err="1"/>
              <a:t>using</a:t>
            </a:r>
            <a:r>
              <a:rPr lang="fi-FI" sz="1200" b="0"/>
              <a:t> on </a:t>
            </a:r>
            <a:r>
              <a:rPr lang="fi-FI" sz="1200" b="0" err="1"/>
              <a:t>load</a:t>
            </a:r>
            <a:r>
              <a:rPr lang="fi-FI" sz="1200" b="0"/>
              <a:t> </a:t>
            </a:r>
            <a:r>
              <a:rPr lang="fi-FI" sz="1200" b="0" err="1"/>
              <a:t>tap</a:t>
            </a:r>
            <a:r>
              <a:rPr lang="fi-FI" sz="1200" b="0"/>
              <a:t> </a:t>
            </a:r>
            <a:r>
              <a:rPr lang="fi-FI" sz="1200" b="0" err="1"/>
              <a:t>changing</a:t>
            </a:r>
            <a:r>
              <a:rPr lang="fi-FI" sz="1200" b="0"/>
              <a:t> </a:t>
            </a:r>
            <a:r>
              <a:rPr lang="fi-FI" sz="1200" b="0" err="1"/>
              <a:t>transformers</a:t>
            </a:r>
            <a:r>
              <a:rPr lang="fi-FI" sz="1200" b="0"/>
              <a:t>, " in </a:t>
            </a:r>
            <a:r>
              <a:rPr lang="fi-FI" sz="1200" b="0" err="1"/>
              <a:t>Proc</a:t>
            </a:r>
            <a:r>
              <a:rPr lang="fi-FI" sz="1200" b="0"/>
              <a:t>. Power Tech 2007, Lausanne, </a:t>
            </a:r>
            <a:r>
              <a:rPr lang="fi-FI" sz="1200" b="0" err="1"/>
              <a:t>Switzerland</a:t>
            </a:r>
            <a:r>
              <a:rPr lang="fi-FI" sz="1200" b="0"/>
              <a:t>, </a:t>
            </a:r>
            <a:r>
              <a:rPr lang="fi-FI" sz="1200" b="0" err="1"/>
              <a:t>July</a:t>
            </a:r>
            <a:r>
              <a:rPr lang="fi-FI" sz="1200" b="0"/>
              <a:t> 2007. </a:t>
            </a:r>
          </a:p>
          <a:p>
            <a:pPr marL="0" indent="0">
              <a:lnSpc>
                <a:spcPct val="150000"/>
              </a:lnSpc>
            </a:pPr>
            <a:endParaRPr lang="fi-FI" sz="1200" b="0"/>
          </a:p>
          <a:p>
            <a:pPr marL="0" indent="0">
              <a:lnSpc>
                <a:spcPct val="150000"/>
              </a:lnSpc>
            </a:pPr>
            <a:r>
              <a:rPr lang="en-US" sz="1200" b="0" err="1"/>
              <a:t>Kulmala</a:t>
            </a:r>
            <a:r>
              <a:rPr lang="en-US" sz="1200" b="0"/>
              <a:t>, S. Repo and P. </a:t>
            </a:r>
            <a:r>
              <a:rPr lang="en-US" sz="1200" b="0" err="1"/>
              <a:t>Järventausta</a:t>
            </a:r>
            <a:r>
              <a:rPr lang="en-US" sz="1200" b="0"/>
              <a:t>, "Increasing penetration of distributed generation in existing distribution networks using coordinated voltage control," Int. Journal of Distributed Energy Resources, vol. 5, pp. 227-255, July 2009</a:t>
            </a:r>
          </a:p>
          <a:p>
            <a:pPr marL="0" indent="0">
              <a:lnSpc>
                <a:spcPct val="150000"/>
              </a:lnSpc>
            </a:pPr>
            <a:endParaRPr lang="en-US" sz="1200" b="0"/>
          </a:p>
          <a:p>
            <a:pPr marL="0" indent="0">
              <a:lnSpc>
                <a:spcPct val="150000"/>
              </a:lnSpc>
            </a:pPr>
            <a:r>
              <a:rPr lang="en-US" sz="1200" b="0" i="0">
                <a:effectLst/>
                <a:latin typeface="Arial" panose="020B0604020202020204" pitchFamily="34" charset="0"/>
              </a:rPr>
              <a:t>H. Yujun and M. Petit. 2013. Active voltage control using distributed generation on distribution networks. </a:t>
            </a:r>
            <a:r>
              <a:rPr lang="fi-FI" sz="1200" b="0" i="1">
                <a:effectLst/>
                <a:latin typeface="Arial" panose="020B0604020202020204" pitchFamily="34" charset="0"/>
              </a:rPr>
              <a:t>2013 IEEE Grenoble Conference</a:t>
            </a:r>
            <a:r>
              <a:rPr lang="fi-FI" sz="1200" b="0" i="0">
                <a:effectLst/>
                <a:latin typeface="Arial" panose="020B0604020202020204" pitchFamily="34" charset="0"/>
              </a:rPr>
              <a:t>, 2013, </a:t>
            </a:r>
            <a:r>
              <a:rPr lang="fi-FI" sz="1200" b="0" i="0" err="1">
                <a:effectLst/>
                <a:latin typeface="Arial" panose="020B0604020202020204" pitchFamily="34" charset="0"/>
              </a:rPr>
              <a:t>pp</a:t>
            </a:r>
            <a:r>
              <a:rPr lang="fi-FI" sz="1200" b="0" i="0">
                <a:effectLst/>
                <a:latin typeface="Arial" panose="020B0604020202020204" pitchFamily="34" charset="0"/>
              </a:rPr>
              <a:t>. 1-6, </a:t>
            </a:r>
            <a:r>
              <a:rPr lang="fi-FI" sz="1200" b="0" i="0" err="1">
                <a:effectLst/>
                <a:latin typeface="Arial" panose="020B0604020202020204" pitchFamily="34" charset="0"/>
              </a:rPr>
              <a:t>doi</a:t>
            </a:r>
            <a:r>
              <a:rPr lang="fi-FI" sz="1200" b="0" i="0">
                <a:effectLst/>
                <a:latin typeface="Arial" panose="020B0604020202020204" pitchFamily="34" charset="0"/>
              </a:rPr>
              <a:t>: 10.1109/PTC.2013.6652200.</a:t>
            </a:r>
          </a:p>
          <a:p>
            <a:pPr marL="0" indent="0">
              <a:lnSpc>
                <a:spcPct val="150000"/>
              </a:lnSpc>
            </a:pPr>
            <a:endParaRPr lang="fi-FI" sz="1200" b="0" i="0">
              <a:effectLst/>
              <a:latin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</a:pPr>
            <a:r>
              <a:rPr lang="fi-FI" sz="1200" b="0" err="1">
                <a:latin typeface="Arial" panose="020B0604020202020204" pitchFamily="34" charset="0"/>
              </a:rPr>
              <a:t>Fusco</a:t>
            </a:r>
            <a:r>
              <a:rPr lang="fi-FI" sz="1200" b="0">
                <a:latin typeface="Arial" panose="020B0604020202020204" pitchFamily="34" charset="0"/>
              </a:rPr>
              <a:t> G., </a:t>
            </a:r>
            <a:r>
              <a:rPr lang="fi-FI" sz="1200" b="0" err="1">
                <a:latin typeface="Arial" panose="020B0604020202020204" pitchFamily="34" charset="0"/>
              </a:rPr>
              <a:t>Russo</a:t>
            </a:r>
            <a:r>
              <a:rPr lang="fi-FI" sz="1200" b="0">
                <a:latin typeface="Arial" panose="020B0604020202020204" pitchFamily="34" charset="0"/>
              </a:rPr>
              <a:t> M., DE </a:t>
            </a:r>
            <a:r>
              <a:rPr lang="fi-FI" sz="1200" b="0" err="1">
                <a:latin typeface="Arial" panose="020B0604020202020204" pitchFamily="34" charset="0"/>
              </a:rPr>
              <a:t>Santis</a:t>
            </a:r>
            <a:r>
              <a:rPr lang="fi-FI" sz="1200" b="0">
                <a:latin typeface="Arial" panose="020B0604020202020204" pitchFamily="34" charset="0"/>
              </a:rPr>
              <a:t> M. 2021. </a:t>
            </a:r>
            <a:r>
              <a:rPr lang="en-US" sz="1200" b="0"/>
              <a:t>Decentralized Voltage Control in Active Distribution Systems: Features and Open Issues</a:t>
            </a:r>
            <a:r>
              <a:rPr lang="fi-FI" sz="1200" b="0">
                <a:latin typeface="Arial" panose="020B0604020202020204" pitchFamily="34" charset="0"/>
              </a:rPr>
              <a:t> . </a:t>
            </a:r>
            <a:r>
              <a:rPr lang="fi-FI" sz="1200" b="0" err="1">
                <a:latin typeface="Arial" panose="020B0604020202020204" pitchFamily="34" charset="0"/>
              </a:rPr>
              <a:t>Energies</a:t>
            </a:r>
            <a:r>
              <a:rPr lang="fi-FI" sz="1200" b="0">
                <a:latin typeface="Arial" panose="020B0604020202020204" pitchFamily="34" charset="0"/>
              </a:rPr>
              <a:t> magazine.</a:t>
            </a:r>
            <a:endParaRPr lang="en-US" sz="1200" b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Source</a:t>
            </a:r>
            <a:r>
              <a:rPr lang="fi-FI"/>
              <a:t> </a:t>
            </a:r>
            <a:r>
              <a:rPr lang="fi-FI" err="1"/>
              <a:t>material</a:t>
            </a:r>
            <a:r>
              <a:rPr lang="fi-FI"/>
              <a:t> </a:t>
            </a:r>
            <a:r>
              <a:rPr lang="fi-FI" err="1"/>
              <a:t>used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07.02.2018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002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800</Words>
  <Application>Microsoft Office PowerPoint</Application>
  <PresentationFormat>On-screen Show (4:3)</PresentationFormat>
  <Paragraphs>106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presentation</vt:lpstr>
      <vt:lpstr>Aalto Content - Green</vt:lpstr>
      <vt:lpstr>ELEC-E8423 - Smart Grid  Active voltage controlling (AVC) in SG</vt:lpstr>
      <vt:lpstr>Contents</vt:lpstr>
      <vt:lpstr>Introduction</vt:lpstr>
      <vt:lpstr>Local active voltage control (LVC)</vt:lpstr>
      <vt:lpstr>Coordinated active voltage control (CVC) (1/2)</vt:lpstr>
      <vt:lpstr>Coordinated active voltage control (CVC) (2/2)</vt:lpstr>
      <vt:lpstr>Obstacles for active voltage control</vt:lpstr>
      <vt:lpstr>Conclusions</vt:lpstr>
      <vt:lpstr>Source material used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2</cp:revision>
  <dcterms:created xsi:type="dcterms:W3CDTF">2010-03-23T14:57:30Z</dcterms:created>
  <dcterms:modified xsi:type="dcterms:W3CDTF">2022-04-29T11:56:39Z</dcterms:modified>
</cp:coreProperties>
</file>