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339" r:id="rId3"/>
    <p:sldId id="355" r:id="rId4"/>
    <p:sldId id="365" r:id="rId5"/>
    <p:sldId id="366" r:id="rId6"/>
    <p:sldId id="367" r:id="rId7"/>
    <p:sldId id="368" r:id="rId8"/>
    <p:sldId id="369" r:id="rId9"/>
    <p:sldId id="370" r:id="rId10"/>
    <p:sldId id="352" r:id="rId11"/>
    <p:sldId id="362" r:id="rId12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9" autoAdjust="0"/>
    <p:restoredTop sz="65421" autoAdjust="0"/>
  </p:normalViewPr>
  <p:slideViewPr>
    <p:cSldViewPr snapToGrid="0" snapToObjects="1">
      <p:cViewPr varScale="1">
        <p:scale>
          <a:sx n="43" d="100"/>
          <a:sy n="43" d="100"/>
        </p:scale>
        <p:origin x="1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38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6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0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FI" dirty="0" err="1"/>
              <a:t>Thermal</a:t>
            </a:r>
            <a:r>
              <a:rPr lang="sv-FI" dirty="0"/>
              <a:t> </a:t>
            </a:r>
            <a:r>
              <a:rPr lang="sv-FI" dirty="0" err="1"/>
              <a:t>energy</a:t>
            </a:r>
            <a:r>
              <a:rPr lang="sv-FI" dirty="0"/>
              <a:t> </a:t>
            </a:r>
            <a:r>
              <a:rPr lang="sv-FI" dirty="0" err="1"/>
              <a:t>storages</a:t>
            </a:r>
            <a:r>
              <a:rPr lang="sv-FI" dirty="0"/>
              <a:t> </a:t>
            </a:r>
            <a:r>
              <a:rPr lang="sv-FI" dirty="0" err="1"/>
              <a:t>provide</a:t>
            </a:r>
            <a:r>
              <a:rPr lang="sv-FI" dirty="0"/>
              <a:t> </a:t>
            </a:r>
            <a:r>
              <a:rPr lang="sv-FI" dirty="0" err="1"/>
              <a:t>flexibility</a:t>
            </a:r>
            <a:r>
              <a:rPr lang="sv-FI" dirty="0"/>
              <a:t> and </a:t>
            </a:r>
            <a:r>
              <a:rPr lang="sv-FI" dirty="0" err="1"/>
              <a:t>can</a:t>
            </a:r>
            <a:r>
              <a:rPr lang="sv-FI" dirty="0"/>
              <a:t> be </a:t>
            </a:r>
            <a:r>
              <a:rPr lang="sv-FI" dirty="0" err="1"/>
              <a:t>utilized</a:t>
            </a:r>
            <a:r>
              <a:rPr lang="sv-FI" dirty="0"/>
              <a:t> to </a:t>
            </a:r>
            <a:r>
              <a:rPr lang="sv-FI" dirty="0" err="1"/>
              <a:t>smoothen</a:t>
            </a:r>
            <a:r>
              <a:rPr lang="sv-FI" dirty="0"/>
              <a:t> </a:t>
            </a:r>
            <a:r>
              <a:rPr lang="sv-FI" dirty="0" err="1"/>
              <a:t>out</a:t>
            </a:r>
            <a:r>
              <a:rPr lang="sv-FI" dirty="0"/>
              <a:t> </a:t>
            </a:r>
            <a:r>
              <a:rPr lang="sv-FI" dirty="0" err="1"/>
              <a:t>load</a:t>
            </a:r>
            <a:r>
              <a:rPr lang="sv-FI" dirty="0"/>
              <a:t> </a:t>
            </a:r>
            <a:r>
              <a:rPr lang="sv-FI" dirty="0" err="1"/>
              <a:t>curves</a:t>
            </a:r>
            <a:r>
              <a:rPr lang="sv-FI" dirty="0"/>
              <a:t>. </a:t>
            </a:r>
          </a:p>
          <a:p>
            <a:pPr marL="171450" indent="-171450">
              <a:buFontTx/>
              <a:buChar char="-"/>
            </a:pPr>
            <a:r>
              <a:rPr lang="sv-FI" dirty="0"/>
              <a:t>PV systems </a:t>
            </a:r>
            <a:r>
              <a:rPr lang="sv-FI" dirty="0" err="1"/>
              <a:t>needs</a:t>
            </a:r>
            <a:r>
              <a:rPr lang="sv-FI" dirty="0"/>
              <a:t> </a:t>
            </a:r>
            <a:r>
              <a:rPr lang="sv-FI" dirty="0" err="1"/>
              <a:t>battery</a:t>
            </a:r>
            <a:r>
              <a:rPr lang="sv-FI" dirty="0"/>
              <a:t> </a:t>
            </a:r>
            <a:r>
              <a:rPr lang="sv-FI" dirty="0" err="1"/>
              <a:t>that</a:t>
            </a:r>
            <a:r>
              <a:rPr lang="sv-FI" dirty="0"/>
              <a:t> is </a:t>
            </a:r>
            <a:r>
              <a:rPr lang="sv-FI" dirty="0" err="1"/>
              <a:t>expensive</a:t>
            </a:r>
            <a:r>
              <a:rPr lang="sv-FI" dirty="0"/>
              <a:t> to </a:t>
            </a:r>
            <a:r>
              <a:rPr lang="sv-FI" dirty="0" err="1"/>
              <a:t>install</a:t>
            </a:r>
            <a:r>
              <a:rPr lang="sv-FI" dirty="0"/>
              <a:t>, </a:t>
            </a:r>
            <a:r>
              <a:rPr lang="sv-FI" dirty="0" err="1"/>
              <a:t>especially</a:t>
            </a:r>
            <a:r>
              <a:rPr lang="sv-FI" dirty="0"/>
              <a:t> in </a:t>
            </a:r>
            <a:r>
              <a:rPr lang="sv-FI" dirty="0" err="1"/>
              <a:t>larger</a:t>
            </a:r>
            <a:r>
              <a:rPr lang="sv-FI" dirty="0"/>
              <a:t> </a:t>
            </a:r>
            <a:r>
              <a:rPr lang="sv-FI" dirty="0" err="1"/>
              <a:t>scale</a:t>
            </a:r>
            <a:r>
              <a:rPr lang="sv-FI" dirty="0"/>
              <a:t>. </a:t>
            </a:r>
          </a:p>
          <a:p>
            <a:pPr marL="171450" indent="-171450">
              <a:buFontTx/>
              <a:buChar char="-"/>
            </a:pPr>
            <a:endParaRPr lang="sv-FI" dirty="0"/>
          </a:p>
          <a:p>
            <a:pPr marL="171450" indent="-171450">
              <a:buFontTx/>
              <a:buChar char="-"/>
            </a:pPr>
            <a:r>
              <a:rPr lang="sv-FI" dirty="0"/>
              <a:t>CSP has </a:t>
            </a:r>
            <a:r>
              <a:rPr lang="sv-FI" dirty="0" err="1"/>
              <a:t>high</a:t>
            </a:r>
            <a:r>
              <a:rPr lang="sv-FI" dirty="0"/>
              <a:t> investment </a:t>
            </a:r>
            <a:r>
              <a:rPr lang="sv-FI" dirty="0" err="1"/>
              <a:t>costs</a:t>
            </a:r>
            <a:r>
              <a:rPr lang="sv-FI" dirty="0"/>
              <a:t> and </a:t>
            </a:r>
            <a:r>
              <a:rPr lang="sv-FI" dirty="0" err="1"/>
              <a:t>needs</a:t>
            </a:r>
            <a:r>
              <a:rPr lang="sv-FI" dirty="0"/>
              <a:t> </a:t>
            </a:r>
            <a:r>
              <a:rPr lang="sv-FI" dirty="0" err="1"/>
              <a:t>large</a:t>
            </a:r>
            <a:r>
              <a:rPr lang="sv-FI" dirty="0"/>
              <a:t> land area, </a:t>
            </a:r>
            <a:r>
              <a:rPr lang="sv-FI" dirty="0" err="1"/>
              <a:t>which</a:t>
            </a:r>
            <a:r>
              <a:rPr lang="sv-FI" dirty="0"/>
              <a:t> makes it </a:t>
            </a:r>
            <a:r>
              <a:rPr lang="sv-FI" dirty="0" err="1"/>
              <a:t>more</a:t>
            </a:r>
            <a:r>
              <a:rPr lang="sv-FI" dirty="0"/>
              <a:t> </a:t>
            </a:r>
            <a:r>
              <a:rPr lang="sv-FI" dirty="0" err="1"/>
              <a:t>efficient</a:t>
            </a:r>
            <a:r>
              <a:rPr lang="sv-FI" dirty="0"/>
              <a:t> in </a:t>
            </a:r>
            <a:r>
              <a:rPr lang="sv-FI" dirty="0" err="1"/>
              <a:t>large</a:t>
            </a:r>
            <a:r>
              <a:rPr lang="sv-FI" dirty="0"/>
              <a:t> </a:t>
            </a:r>
            <a:r>
              <a:rPr lang="sv-FI" dirty="0" err="1"/>
              <a:t>scale</a:t>
            </a:r>
            <a:r>
              <a:rPr lang="sv-FI" dirty="0"/>
              <a:t>.</a:t>
            </a:r>
          </a:p>
          <a:p>
            <a:pPr marL="171450" indent="-171450">
              <a:buFontTx/>
              <a:buChar char="-"/>
            </a:pPr>
            <a:r>
              <a:rPr lang="sv-FI" dirty="0"/>
              <a:t>PV </a:t>
            </a:r>
            <a:r>
              <a:rPr lang="sv-FI" dirty="0" err="1"/>
              <a:t>can</a:t>
            </a:r>
            <a:r>
              <a:rPr lang="sv-FI" dirty="0"/>
              <a:t> be </a:t>
            </a:r>
            <a:r>
              <a:rPr lang="sv-FI" dirty="0" err="1"/>
              <a:t>utilized</a:t>
            </a:r>
            <a:r>
              <a:rPr lang="sv-FI" dirty="0"/>
              <a:t> in </a:t>
            </a:r>
            <a:r>
              <a:rPr lang="sv-FI" dirty="0" err="1"/>
              <a:t>any</a:t>
            </a:r>
            <a:r>
              <a:rPr lang="sv-FI" dirty="0"/>
              <a:t> </a:t>
            </a:r>
            <a:r>
              <a:rPr lang="sv-FI" dirty="0" err="1"/>
              <a:t>scale</a:t>
            </a:r>
            <a:r>
              <a:rPr lang="sv-FI" dirty="0"/>
              <a:t>, </a:t>
            </a:r>
            <a:r>
              <a:rPr lang="sv-FI" dirty="0" err="1"/>
              <a:t>but</a:t>
            </a:r>
            <a:r>
              <a:rPr lang="sv-FI" dirty="0"/>
              <a:t> flexible PV systems </a:t>
            </a:r>
            <a:r>
              <a:rPr lang="sv-FI" dirty="0" err="1"/>
              <a:t>are</a:t>
            </a:r>
            <a:r>
              <a:rPr lang="sv-FI" dirty="0"/>
              <a:t> </a:t>
            </a:r>
            <a:r>
              <a:rPr lang="sv-FI" dirty="0" err="1"/>
              <a:t>more</a:t>
            </a:r>
            <a:r>
              <a:rPr lang="sv-FI" dirty="0"/>
              <a:t> </a:t>
            </a:r>
            <a:r>
              <a:rPr lang="sv-FI" dirty="0" err="1"/>
              <a:t>suitable</a:t>
            </a:r>
            <a:r>
              <a:rPr lang="sv-FI" dirty="0"/>
              <a:t> in </a:t>
            </a:r>
            <a:r>
              <a:rPr lang="sv-FI" dirty="0" err="1"/>
              <a:t>smaller</a:t>
            </a:r>
            <a:r>
              <a:rPr lang="sv-FI" dirty="0"/>
              <a:t> </a:t>
            </a:r>
            <a:r>
              <a:rPr lang="sv-FI" dirty="0" err="1"/>
              <a:t>scale</a:t>
            </a:r>
            <a:r>
              <a:rPr lang="sv-FI" dirty="0"/>
              <a:t>, like </a:t>
            </a:r>
            <a:r>
              <a:rPr lang="sv-FI" dirty="0" err="1"/>
              <a:t>households</a:t>
            </a:r>
            <a:r>
              <a:rPr lang="sv-FI" dirty="0"/>
              <a:t>. </a:t>
            </a:r>
            <a:r>
              <a:rPr lang="sv-FI" dirty="0" err="1"/>
              <a:t>Due</a:t>
            </a:r>
            <a:r>
              <a:rPr lang="sv-FI" dirty="0"/>
              <a:t> to </a:t>
            </a:r>
            <a:r>
              <a:rPr lang="sv-FI" dirty="0" err="1"/>
              <a:t>high</a:t>
            </a:r>
            <a:r>
              <a:rPr lang="sv-FI" dirty="0"/>
              <a:t> </a:t>
            </a:r>
            <a:r>
              <a:rPr lang="sv-FI" dirty="0" err="1"/>
              <a:t>battery</a:t>
            </a:r>
            <a:r>
              <a:rPr lang="sv-FI" dirty="0"/>
              <a:t> </a:t>
            </a:r>
            <a:r>
              <a:rPr lang="sv-FI" dirty="0" err="1"/>
              <a:t>costs</a:t>
            </a:r>
            <a:r>
              <a:rPr lang="sv-FI" dirty="0"/>
              <a:t>.</a:t>
            </a:r>
          </a:p>
          <a:p>
            <a:pPr marL="171450" indent="-171450">
              <a:buFontTx/>
              <a:buChar char="-"/>
            </a:pPr>
            <a:endParaRPr lang="sv-FI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FI" dirty="0"/>
              <a:t>Y-</a:t>
            </a:r>
            <a:r>
              <a:rPr lang="sv-FI" dirty="0" err="1"/>
              <a:t>axis</a:t>
            </a:r>
            <a:r>
              <a:rPr lang="sv-FI" dirty="0"/>
              <a:t> is </a:t>
            </a:r>
            <a:r>
              <a:rPr lang="sv-FI" dirty="0" err="1"/>
              <a:t>cost</a:t>
            </a:r>
            <a:r>
              <a:rPr lang="sv-FI" dirty="0"/>
              <a:t> / </a:t>
            </a:r>
            <a:r>
              <a:rPr lang="sv-FI" dirty="0" err="1"/>
              <a:t>installed</a:t>
            </a:r>
            <a:r>
              <a:rPr lang="sv-FI" dirty="0"/>
              <a:t> kW and the x </a:t>
            </a:r>
            <a:r>
              <a:rPr lang="sv-FI" dirty="0" err="1"/>
              <a:t>axis</a:t>
            </a:r>
            <a:r>
              <a:rPr lang="sv-FI" dirty="0"/>
              <a:t> shows the </a:t>
            </a:r>
            <a:r>
              <a:rPr lang="sv-FI" dirty="0" err="1"/>
              <a:t>cumulative</a:t>
            </a:r>
            <a:r>
              <a:rPr lang="sv-FI" dirty="0"/>
              <a:t> </a:t>
            </a:r>
            <a:r>
              <a:rPr lang="sv-FI" dirty="0" err="1"/>
              <a:t>deployment</a:t>
            </a:r>
            <a:r>
              <a:rPr lang="sv-FI" dirty="0"/>
              <a:t> </a:t>
            </a:r>
            <a:r>
              <a:rPr lang="sv-FI" dirty="0" err="1"/>
              <a:t>of</a:t>
            </a:r>
            <a:r>
              <a:rPr lang="sv-FI" dirty="0"/>
              <a:t> the </a:t>
            </a:r>
            <a:r>
              <a:rPr lang="sv-FI" dirty="0" err="1"/>
              <a:t>technologies</a:t>
            </a:r>
            <a:r>
              <a:rPr lang="sv-FI" dirty="0"/>
              <a:t>. Pink is CSP and </a:t>
            </a:r>
            <a:r>
              <a:rPr lang="sv-FI" dirty="0" err="1"/>
              <a:t>yellow</a:t>
            </a:r>
            <a:r>
              <a:rPr lang="sv-FI" dirty="0"/>
              <a:t> is solar PV.</a:t>
            </a:r>
          </a:p>
          <a:p>
            <a:pPr marL="171450" indent="-171450">
              <a:buFontTx/>
              <a:buChar char="-"/>
            </a:pPr>
            <a:r>
              <a:rPr lang="sv-FI" dirty="0"/>
              <a:t>Rapid </a:t>
            </a:r>
            <a:r>
              <a:rPr lang="sv-FI" dirty="0" err="1"/>
              <a:t>deployment</a:t>
            </a:r>
            <a:r>
              <a:rPr lang="sv-FI" dirty="0"/>
              <a:t> </a:t>
            </a:r>
            <a:r>
              <a:rPr lang="sv-FI" dirty="0" err="1"/>
              <a:t>of</a:t>
            </a:r>
            <a:r>
              <a:rPr lang="sv-FI" dirty="0"/>
              <a:t> solar PV makes it </a:t>
            </a:r>
            <a:r>
              <a:rPr lang="sv-FI" dirty="0" err="1"/>
              <a:t>constantly</a:t>
            </a:r>
            <a:r>
              <a:rPr lang="sv-FI" dirty="0"/>
              <a:t> </a:t>
            </a:r>
            <a:r>
              <a:rPr lang="sv-FI" dirty="0" err="1"/>
              <a:t>more</a:t>
            </a:r>
            <a:r>
              <a:rPr lang="sv-FI" dirty="0"/>
              <a:t> </a:t>
            </a:r>
            <a:r>
              <a:rPr lang="sv-FI" dirty="0" err="1"/>
              <a:t>attractive</a:t>
            </a:r>
            <a:r>
              <a:rPr lang="sv-FI" dirty="0"/>
              <a:t> and </a:t>
            </a:r>
            <a:r>
              <a:rPr lang="sv-FI" dirty="0" err="1"/>
              <a:t>cost</a:t>
            </a:r>
            <a:r>
              <a:rPr lang="sv-FI" dirty="0"/>
              <a:t> </a:t>
            </a:r>
            <a:r>
              <a:rPr lang="sv-FI" dirty="0" err="1"/>
              <a:t>efficient</a:t>
            </a:r>
            <a:r>
              <a:rPr lang="sv-FI" dirty="0"/>
              <a:t>.</a:t>
            </a:r>
          </a:p>
          <a:p>
            <a:pPr marL="171450" indent="-171450">
              <a:buFontTx/>
              <a:buChar char="-"/>
            </a:pPr>
            <a:r>
              <a:rPr lang="sv-FI" dirty="0"/>
              <a:t>CSP plants </a:t>
            </a:r>
            <a:r>
              <a:rPr lang="sv-FI" dirty="0" err="1"/>
              <a:t>are</a:t>
            </a:r>
            <a:r>
              <a:rPr lang="sv-FI" dirty="0"/>
              <a:t> </a:t>
            </a:r>
            <a:r>
              <a:rPr lang="sv-FI" dirty="0" err="1"/>
              <a:t>more</a:t>
            </a:r>
            <a:r>
              <a:rPr lang="sv-FI" dirty="0"/>
              <a:t> </a:t>
            </a:r>
            <a:r>
              <a:rPr lang="sv-FI" dirty="0" err="1"/>
              <a:t>suitable</a:t>
            </a:r>
            <a:r>
              <a:rPr lang="sv-FI" dirty="0"/>
              <a:t> in areas </a:t>
            </a:r>
            <a:r>
              <a:rPr lang="sv-FI" dirty="0" err="1"/>
              <a:t>where</a:t>
            </a:r>
            <a:r>
              <a:rPr lang="sv-FI" dirty="0"/>
              <a:t> </a:t>
            </a:r>
            <a:r>
              <a:rPr lang="sv-FI" dirty="0" err="1"/>
              <a:t>flexibility</a:t>
            </a:r>
            <a:r>
              <a:rPr lang="sv-FI" dirty="0"/>
              <a:t> is </a:t>
            </a:r>
            <a:r>
              <a:rPr lang="sv-FI" dirty="0" err="1"/>
              <a:t>needed</a:t>
            </a:r>
            <a:r>
              <a:rPr lang="sv-FI" dirty="0"/>
              <a:t>. </a:t>
            </a:r>
            <a:r>
              <a:rPr lang="sv-FI" dirty="0" err="1"/>
              <a:t>Low</a:t>
            </a:r>
            <a:r>
              <a:rPr lang="sv-FI" dirty="0"/>
              <a:t> </a:t>
            </a:r>
            <a:r>
              <a:rPr lang="sv-FI" dirty="0" err="1"/>
              <a:t>cost</a:t>
            </a:r>
            <a:r>
              <a:rPr lang="sv-FI" dirty="0"/>
              <a:t> </a:t>
            </a:r>
            <a:r>
              <a:rPr lang="sv-FI" dirty="0" err="1"/>
              <a:t>energy</a:t>
            </a:r>
            <a:r>
              <a:rPr lang="sv-FI" dirty="0"/>
              <a:t> </a:t>
            </a:r>
            <a:r>
              <a:rPr lang="sv-FI" dirty="0" err="1"/>
              <a:t>storage</a:t>
            </a:r>
            <a:r>
              <a:rPr lang="sv-FI" dirty="0"/>
              <a:t>.</a:t>
            </a:r>
          </a:p>
          <a:p>
            <a:pPr marL="171450" indent="-171450">
              <a:buFontTx/>
              <a:buChar char="-"/>
            </a:pPr>
            <a:r>
              <a:rPr lang="sv-FI" dirty="0"/>
              <a:t>Hybrid systems, </a:t>
            </a:r>
            <a:r>
              <a:rPr lang="sv-FI" dirty="0" err="1"/>
              <a:t>e.g</a:t>
            </a:r>
            <a:r>
              <a:rPr lang="sv-FI" dirty="0"/>
              <a:t>. CHP alternatives makes the CSP </a:t>
            </a:r>
            <a:r>
              <a:rPr lang="sv-FI" dirty="0" err="1"/>
              <a:t>competitive</a:t>
            </a:r>
            <a:r>
              <a:rPr lang="sv-FI" dirty="0"/>
              <a:t> in </a:t>
            </a:r>
            <a:r>
              <a:rPr lang="sv-FI" dirty="0" err="1"/>
              <a:t>certain</a:t>
            </a:r>
            <a:r>
              <a:rPr lang="sv-FI" dirty="0"/>
              <a:t> </a:t>
            </a:r>
            <a:r>
              <a:rPr lang="sv-FI" dirty="0" err="1"/>
              <a:t>locations</a:t>
            </a:r>
            <a:r>
              <a:rPr lang="sv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87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- </a:t>
            </a:r>
            <a:r>
              <a:rPr lang="sv-FI" dirty="0" err="1"/>
              <a:t>Water</a:t>
            </a:r>
            <a:r>
              <a:rPr lang="sv-FI" dirty="0"/>
              <a:t> </a:t>
            </a:r>
            <a:r>
              <a:rPr lang="sv-FI" dirty="0" err="1"/>
              <a:t>consumption</a:t>
            </a:r>
            <a:r>
              <a:rPr lang="sv-FI" dirty="0"/>
              <a:t> , </a:t>
            </a:r>
            <a:r>
              <a:rPr lang="sv-FI" sz="1000" dirty="0" err="1"/>
              <a:t>can</a:t>
            </a:r>
            <a:r>
              <a:rPr lang="sv-FI" sz="1000" dirty="0"/>
              <a:t> be </a:t>
            </a:r>
            <a:r>
              <a:rPr lang="sv-FI" sz="1000" dirty="0" err="1"/>
              <a:t>expensive</a:t>
            </a:r>
            <a:r>
              <a:rPr lang="sv-FI" sz="1000" dirty="0"/>
              <a:t> and the </a:t>
            </a:r>
            <a:r>
              <a:rPr lang="sv-FI" sz="1000" dirty="0" err="1"/>
              <a:t>environmental</a:t>
            </a:r>
            <a:r>
              <a:rPr lang="sv-FI" sz="1000" dirty="0"/>
              <a:t> </a:t>
            </a:r>
            <a:r>
              <a:rPr lang="sv-FI" sz="1000" dirty="0" err="1"/>
              <a:t>downsides</a:t>
            </a:r>
            <a:r>
              <a:rPr lang="sv-FI" sz="1000" dirty="0"/>
              <a:t>.</a:t>
            </a:r>
          </a:p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FI" sz="1000" dirty="0"/>
              <a:t>- Dust </a:t>
            </a:r>
            <a:r>
              <a:rPr lang="sv-FI" sz="1000" dirty="0" err="1"/>
              <a:t>needs</a:t>
            </a:r>
            <a:r>
              <a:rPr lang="sv-FI" sz="1000" dirty="0"/>
              <a:t> to be </a:t>
            </a:r>
            <a:r>
              <a:rPr lang="sv-FI" sz="1000" dirty="0" err="1"/>
              <a:t>removed</a:t>
            </a:r>
            <a:r>
              <a:rPr lang="sv-FI" sz="1000" dirty="0"/>
              <a:t>, </a:t>
            </a:r>
            <a:r>
              <a:rPr lang="sv-FI" sz="1000" dirty="0" err="1"/>
              <a:t>could</a:t>
            </a:r>
            <a:r>
              <a:rPr lang="sv-FI" sz="1000" dirty="0"/>
              <a:t> be </a:t>
            </a:r>
            <a:r>
              <a:rPr lang="sv-FI" sz="1000" dirty="0" err="1"/>
              <a:t>costly</a:t>
            </a:r>
            <a:r>
              <a:rPr lang="sv-FI" sz="1000" dirty="0"/>
              <a:t> to </a:t>
            </a:r>
            <a:r>
              <a:rPr lang="sv-FI" sz="1000" dirty="0" err="1"/>
              <a:t>maintain</a:t>
            </a:r>
            <a:r>
              <a:rPr lang="sv-FI" sz="1000" dirty="0"/>
              <a:t>. Picture in the </a:t>
            </a:r>
            <a:r>
              <a:rPr lang="sv-FI" sz="1000" dirty="0" err="1"/>
              <a:t>slide</a:t>
            </a:r>
            <a:r>
              <a:rPr lang="sv-FI" sz="1000" dirty="0"/>
              <a:t>.</a:t>
            </a:r>
          </a:p>
          <a:p>
            <a:pPr marL="171450" marR="0" lvl="0" indent="-17145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v-FI" sz="1000" dirty="0" err="1"/>
              <a:t>Popularity</a:t>
            </a:r>
            <a:r>
              <a:rPr lang="sv-FI" sz="1000" dirty="0"/>
              <a:t> </a:t>
            </a:r>
            <a:r>
              <a:rPr lang="sv-FI" sz="1000" dirty="0" err="1"/>
              <a:t>of</a:t>
            </a:r>
            <a:r>
              <a:rPr lang="sv-FI" sz="1000" dirty="0"/>
              <a:t> </a:t>
            </a:r>
            <a:r>
              <a:rPr lang="sv-FI" sz="1000" dirty="0" err="1"/>
              <a:t>molten</a:t>
            </a:r>
            <a:r>
              <a:rPr lang="sv-FI" sz="1000" dirty="0"/>
              <a:t> salt makes it </a:t>
            </a:r>
            <a:r>
              <a:rPr lang="sv-FI" sz="1000" dirty="0" err="1"/>
              <a:t>harder</a:t>
            </a:r>
            <a:r>
              <a:rPr lang="sv-FI" sz="1000" dirty="0"/>
              <a:t> to </a:t>
            </a:r>
            <a:r>
              <a:rPr lang="sv-FI" sz="1000" dirty="0" err="1"/>
              <a:t>obtain</a:t>
            </a:r>
            <a:r>
              <a:rPr lang="sv-FI" sz="1000" dirty="0"/>
              <a:t> + </a:t>
            </a:r>
            <a:r>
              <a:rPr lang="sv-FI" sz="1000" dirty="0" err="1"/>
              <a:t>more</a:t>
            </a:r>
            <a:r>
              <a:rPr lang="sv-FI" sz="1000" dirty="0"/>
              <a:t> </a:t>
            </a:r>
            <a:r>
              <a:rPr lang="sv-FI" sz="1000" dirty="0" err="1"/>
              <a:t>expensive</a:t>
            </a:r>
            <a:r>
              <a:rPr lang="sv-FI" sz="1000" dirty="0"/>
              <a:t>.</a:t>
            </a:r>
          </a:p>
          <a:p>
            <a:pPr marL="171450" marR="0" lvl="0" indent="-17145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v-FI" sz="1000" dirty="0" err="1"/>
              <a:t>Goal</a:t>
            </a:r>
            <a:r>
              <a:rPr lang="sv-FI" sz="1000" dirty="0"/>
              <a:t> is to </a:t>
            </a:r>
            <a:r>
              <a:rPr lang="sv-FI" sz="1000" dirty="0" err="1"/>
              <a:t>maximize</a:t>
            </a:r>
            <a:r>
              <a:rPr lang="sv-FI" sz="1000" dirty="0"/>
              <a:t> </a:t>
            </a:r>
            <a:r>
              <a:rPr lang="sv-FI" sz="1000" dirty="0" err="1"/>
              <a:t>efficiency</a:t>
            </a:r>
            <a:r>
              <a:rPr lang="sv-FI" sz="1000" dirty="0"/>
              <a:t> and </a:t>
            </a:r>
            <a:r>
              <a:rPr lang="sv-FI" sz="1000" dirty="0" err="1"/>
              <a:t>utilization</a:t>
            </a:r>
            <a:r>
              <a:rPr lang="sv-FI" sz="1000" dirty="0"/>
              <a:t>, so the choice </a:t>
            </a:r>
            <a:r>
              <a:rPr lang="sv-FI" sz="1000" dirty="0" err="1"/>
              <a:t>of</a:t>
            </a:r>
            <a:r>
              <a:rPr lang="sv-FI" sz="1000" dirty="0"/>
              <a:t> </a:t>
            </a:r>
            <a:r>
              <a:rPr lang="sv-FI" sz="1000" dirty="0" err="1"/>
              <a:t>technology</a:t>
            </a:r>
            <a:r>
              <a:rPr lang="sv-FI" sz="1000" dirty="0"/>
              <a:t> and </a:t>
            </a:r>
            <a:r>
              <a:rPr lang="sv-FI" sz="1000" dirty="0" err="1"/>
              <a:t>efficient</a:t>
            </a:r>
            <a:r>
              <a:rPr lang="sv-FI" sz="1000" dirty="0"/>
              <a:t> </a:t>
            </a:r>
            <a:r>
              <a:rPr lang="sv-FI" sz="1000" dirty="0" err="1"/>
              <a:t>sizing</a:t>
            </a:r>
            <a:r>
              <a:rPr lang="sv-FI" sz="1000" dirty="0"/>
              <a:t> </a:t>
            </a:r>
            <a:r>
              <a:rPr lang="sv-FI" sz="1000" dirty="0" err="1"/>
              <a:t>of</a:t>
            </a:r>
            <a:r>
              <a:rPr lang="sv-FI" sz="1000" dirty="0"/>
              <a:t> TES is </a:t>
            </a:r>
            <a:r>
              <a:rPr lang="sv-FI" sz="1000" dirty="0" err="1"/>
              <a:t>important</a:t>
            </a:r>
            <a:endParaRPr lang="sv-FI" sz="1000" dirty="0"/>
          </a:p>
          <a:p>
            <a:pPr marL="171450" marR="0" lvl="0" indent="-17145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v-FI" sz="1000" dirty="0" err="1"/>
              <a:t>Environmental</a:t>
            </a:r>
            <a:r>
              <a:rPr lang="sv-FI" sz="1000" dirty="0"/>
              <a:t> </a:t>
            </a:r>
            <a:r>
              <a:rPr lang="sv-FI" sz="1000" dirty="0" err="1"/>
              <a:t>aspects</a:t>
            </a:r>
            <a:r>
              <a:rPr lang="sv-FI" sz="1000" dirty="0"/>
              <a:t>, </a:t>
            </a:r>
            <a:r>
              <a:rPr lang="sv-FI" sz="1000" dirty="0" err="1"/>
              <a:t>such</a:t>
            </a:r>
            <a:r>
              <a:rPr lang="sv-FI" sz="1000" dirty="0"/>
              <a:t> as </a:t>
            </a:r>
            <a:r>
              <a:rPr lang="sv-FI" sz="1400" dirty="0" err="1"/>
              <a:t>hazardours</a:t>
            </a:r>
            <a:r>
              <a:rPr lang="sv-FI" sz="1400" dirty="0"/>
              <a:t> materials and animals </a:t>
            </a:r>
            <a:r>
              <a:rPr lang="sv-FI" sz="1400" dirty="0" err="1"/>
              <a:t>burning</a:t>
            </a:r>
            <a:r>
              <a:rPr lang="sv-FI" sz="1400" dirty="0"/>
              <a:t> to </a:t>
            </a:r>
            <a:r>
              <a:rPr lang="sv-FI" sz="1400" dirty="0" err="1"/>
              <a:t>death</a:t>
            </a:r>
            <a:r>
              <a:rPr lang="sv-FI" sz="1400" dirty="0"/>
              <a:t> like in the </a:t>
            </a:r>
            <a:r>
              <a:rPr lang="sv-FI" sz="1400" dirty="0" err="1"/>
              <a:t>picture</a:t>
            </a:r>
            <a:r>
              <a:rPr lang="sv-FI" sz="1400" dirty="0"/>
              <a:t>, </a:t>
            </a:r>
            <a:r>
              <a:rPr lang="sv-FI" sz="1400" dirty="0" err="1"/>
              <a:t>mostly</a:t>
            </a:r>
            <a:r>
              <a:rPr lang="sv-FI" sz="1400" dirty="0"/>
              <a:t> </a:t>
            </a:r>
            <a:r>
              <a:rPr lang="sv-FI" sz="1400" dirty="0" err="1"/>
              <a:t>birds</a:t>
            </a:r>
            <a:r>
              <a:rPr lang="sv-FI" sz="1400" dirty="0"/>
              <a:t> </a:t>
            </a:r>
            <a:r>
              <a:rPr lang="sv-FI" sz="1400" dirty="0" err="1"/>
              <a:t>though</a:t>
            </a:r>
            <a:r>
              <a:rPr lang="sv-FI" sz="1400" dirty="0"/>
              <a:t>.</a:t>
            </a:r>
          </a:p>
          <a:p>
            <a:pPr marL="171450" marR="0" lvl="0" indent="-17145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v-FI" sz="1400" dirty="0"/>
              <a:t>Commercial </a:t>
            </a:r>
            <a:r>
              <a:rPr lang="sv-FI" sz="1400" dirty="0" err="1"/>
              <a:t>viability</a:t>
            </a:r>
            <a:r>
              <a:rPr lang="sv-FI" sz="1400" dirty="0"/>
              <a:t>. Is it </a:t>
            </a:r>
            <a:r>
              <a:rPr lang="sv-FI" sz="1400" dirty="0" err="1"/>
              <a:t>worth</a:t>
            </a:r>
            <a:r>
              <a:rPr lang="sv-FI" sz="1400" dirty="0"/>
              <a:t> the </a:t>
            </a:r>
            <a:r>
              <a:rPr lang="sv-FI" sz="1400" dirty="0" err="1"/>
              <a:t>high</a:t>
            </a:r>
            <a:r>
              <a:rPr lang="sv-FI" sz="1400" dirty="0"/>
              <a:t> investment </a:t>
            </a:r>
            <a:r>
              <a:rPr lang="sv-FI" sz="1400" dirty="0" err="1"/>
              <a:t>costs</a:t>
            </a:r>
            <a:r>
              <a:rPr lang="sv-FI" sz="1400" dirty="0"/>
              <a:t> or is it </a:t>
            </a:r>
            <a:r>
              <a:rPr lang="sv-FI" sz="1400" dirty="0" err="1"/>
              <a:t>better</a:t>
            </a:r>
            <a:r>
              <a:rPr lang="sv-FI" sz="1400" dirty="0"/>
              <a:t> to just </a:t>
            </a:r>
            <a:r>
              <a:rPr lang="sv-FI" sz="1400" dirty="0" err="1"/>
              <a:t>build</a:t>
            </a:r>
            <a:r>
              <a:rPr lang="sv-FI" sz="1400" dirty="0"/>
              <a:t> a </a:t>
            </a:r>
            <a:r>
              <a:rPr lang="sv-FI" sz="1400" dirty="0" err="1"/>
              <a:t>large</a:t>
            </a:r>
            <a:r>
              <a:rPr lang="sv-FI" sz="1400" dirty="0"/>
              <a:t> </a:t>
            </a:r>
            <a:r>
              <a:rPr lang="sv-FI" sz="1400" dirty="0" err="1"/>
              <a:t>scale</a:t>
            </a:r>
            <a:r>
              <a:rPr lang="sv-FI" sz="1400" dirty="0"/>
              <a:t> solar PV?</a:t>
            </a:r>
          </a:p>
          <a:p>
            <a:pPr marL="171450" marR="0" lvl="0" indent="-17145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sv-FI" sz="1000" dirty="0"/>
          </a:p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FI" sz="10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185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ena.org/-/media/Files/IRENA/Agency/Publication/2021/Jun/IRENA_Power_Generation_Costs_2020.pdf" TargetMode="External"/><Relationship Id="rId3" Type="http://schemas.openxmlformats.org/officeDocument/2006/relationships/hyperlink" Target="https://helioscsp.com/hybrid-concentrated-solar-power-pv-gains/" TargetMode="External"/><Relationship Id="rId7" Type="http://schemas.openxmlformats.org/officeDocument/2006/relationships/hyperlink" Target="https://estelasolar.org/figures-fac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ioscsp.com/sener-sells-three-concentrated-solar-power-plants-in-seville-and-cadiz-to-the-qualitas-fund/" TargetMode="External"/><Relationship Id="rId5" Type="http://schemas.openxmlformats.org/officeDocument/2006/relationships/hyperlink" Target="https://solarpaces.nrel.gov/project/gemasolar-thermosolar-plant-solar-tres" TargetMode="External"/><Relationship Id="rId4" Type="http://schemas.openxmlformats.org/officeDocument/2006/relationships/hyperlink" Target="https://estelasolar.org/market/africa/#S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en-GB" sz="3200" i="1" dirty="0"/>
              <a:t>Concentrating solar power and its comparison to photovoltaics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Suvi Kallio</a:t>
            </a:r>
          </a:p>
          <a:p>
            <a:r>
              <a:rPr lang="en-US" i="1" dirty="0"/>
              <a:t>Nick </a:t>
            </a:r>
            <a:r>
              <a:rPr lang="en-US" i="1" dirty="0" err="1"/>
              <a:t>Nortamo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03.05.2022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800" b="0" dirty="0"/>
              <a:t>Islam, M. T., Huda, N., Abdullah, A. B., &amp; Saidur, R. (2018). </a:t>
            </a:r>
            <a:r>
              <a:rPr lang="en-US" sz="800" b="0" i="1" dirty="0"/>
              <a:t>A comprehensive review of state-of-the-art concentrating solar power (CSP) technologies: Current status and research trends. Renewable and Sustainable Energy Reviews, 91, 987–1018.</a:t>
            </a:r>
            <a:r>
              <a:rPr lang="en-US" sz="800" b="0" dirty="0"/>
              <a:t> doi:10.1016/j.rser.2018.04.097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800" b="0" dirty="0"/>
              <a:t>Chen, Q., &amp; Wang, Y. (2020). Research Status and Development Trend of Concentrating Solar Power. 2020 9th International Conference on Renewable Energy Research and Application (ICRERA). doi:10.1109/icrera49962.2020.9242893 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800" b="0" dirty="0"/>
              <a:t>Beatrice </a:t>
            </a:r>
            <a:r>
              <a:rPr lang="en-US" sz="800" b="0" dirty="0" err="1"/>
              <a:t>Bedeschi</a:t>
            </a:r>
            <a:r>
              <a:rPr lang="en-US" sz="800" b="0" dirty="0"/>
              <a:t>. (2018). Hybrid Concentrated Solar Power – PV gains. </a:t>
            </a:r>
            <a:r>
              <a:rPr lang="en-US" sz="800" b="0" dirty="0" err="1"/>
              <a:t>Helioscsp</a:t>
            </a:r>
            <a:r>
              <a:rPr lang="en-US" sz="800" b="0" dirty="0"/>
              <a:t>. Available at: </a:t>
            </a:r>
            <a:r>
              <a:rPr lang="en-US" sz="800" b="0" dirty="0">
                <a:hlinkClick r:id="rId3"/>
              </a:rPr>
              <a:t>https://helioscsp.com/hybrid-concentrated-solar-power-pv-gains/</a:t>
            </a:r>
            <a:endParaRPr lang="en-US" sz="800" b="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i-FI" sz="800" b="0" dirty="0" err="1"/>
              <a:t>Laissaoui</a:t>
            </a:r>
            <a:r>
              <a:rPr lang="fi-FI" sz="800" b="0" dirty="0"/>
              <a:t>, M., </a:t>
            </a:r>
            <a:r>
              <a:rPr lang="fi-FI" sz="800" b="0" dirty="0" err="1"/>
              <a:t>Nehari</a:t>
            </a:r>
            <a:r>
              <a:rPr lang="fi-FI" sz="800" b="0" dirty="0"/>
              <a:t>, D., </a:t>
            </a:r>
            <a:r>
              <a:rPr lang="fi-FI" sz="800" b="0" dirty="0" err="1"/>
              <a:t>Bouhalassa</a:t>
            </a:r>
            <a:r>
              <a:rPr lang="fi-FI" sz="800" b="0" dirty="0"/>
              <a:t>, A., </a:t>
            </a:r>
            <a:r>
              <a:rPr lang="fi-FI" sz="800" b="0" dirty="0" err="1"/>
              <a:t>Hazmoune</a:t>
            </a:r>
            <a:r>
              <a:rPr lang="fi-FI" sz="800" b="0" dirty="0"/>
              <a:t>, M., </a:t>
            </a:r>
            <a:r>
              <a:rPr lang="fi-FI" sz="800" b="0" dirty="0" err="1"/>
              <a:t>Lechehab</a:t>
            </a:r>
            <a:r>
              <a:rPr lang="fi-FI" sz="800" b="0" dirty="0"/>
              <a:t>, S., &amp; </a:t>
            </a:r>
            <a:r>
              <a:rPr lang="fi-FI" sz="800" b="0" dirty="0" err="1"/>
              <a:t>Touil</a:t>
            </a:r>
            <a:r>
              <a:rPr lang="fi-FI" sz="800" b="0" dirty="0"/>
              <a:t>, A. (2015). </a:t>
            </a:r>
            <a:r>
              <a:rPr lang="fi-FI" sz="800" b="0" i="1" dirty="0" err="1"/>
              <a:t>Thermodynamic</a:t>
            </a:r>
            <a:r>
              <a:rPr lang="fi-FI" sz="800" b="0" i="1" dirty="0"/>
              <a:t> </a:t>
            </a:r>
            <a:r>
              <a:rPr lang="fi-FI" sz="800" b="0" i="1" dirty="0" err="1"/>
              <a:t>analysis</a:t>
            </a:r>
            <a:r>
              <a:rPr lang="fi-FI" sz="800" b="0" i="1" dirty="0"/>
              <a:t> of </a:t>
            </a:r>
            <a:r>
              <a:rPr lang="fi-FI" sz="800" b="0" i="1" dirty="0" err="1"/>
              <a:t>combined</a:t>
            </a:r>
            <a:r>
              <a:rPr lang="fi-FI" sz="800" b="0" i="1" dirty="0"/>
              <a:t> CSP-MED </a:t>
            </a:r>
            <a:r>
              <a:rPr lang="fi-FI" sz="800" b="0" i="1" dirty="0" err="1"/>
              <a:t>desalination</a:t>
            </a:r>
            <a:r>
              <a:rPr lang="fi-FI" sz="800" b="0" i="1" dirty="0"/>
              <a:t> in Algeria. 2015 3rd International Renewable and </a:t>
            </a:r>
            <a:r>
              <a:rPr lang="fi-FI" sz="800" b="0" i="1" dirty="0" err="1"/>
              <a:t>Sustainable</a:t>
            </a:r>
            <a:r>
              <a:rPr lang="fi-FI" sz="800" b="0" i="1" dirty="0"/>
              <a:t> Energy Conference (IRSEC).</a:t>
            </a:r>
            <a:r>
              <a:rPr lang="fi-FI" sz="800" b="0" dirty="0"/>
              <a:t> doi:10.1109/irsec.2015.7455096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800" b="0" dirty="0"/>
              <a:t>Estela. North and South Africa. Available at: </a:t>
            </a:r>
            <a:r>
              <a:rPr lang="en-US" sz="800" b="0" dirty="0">
                <a:hlinkClick r:id="rId4"/>
              </a:rPr>
              <a:t>https://estelasolar.org/market/africa/#SA</a:t>
            </a:r>
            <a:endParaRPr lang="en-US" sz="800" b="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i-FI" sz="800" b="0" dirty="0" err="1"/>
              <a:t>Gemasolar</a:t>
            </a:r>
            <a:r>
              <a:rPr lang="fi-FI" sz="800" b="0" dirty="0"/>
              <a:t> </a:t>
            </a:r>
            <a:r>
              <a:rPr lang="fi-FI" sz="800" b="0" dirty="0" err="1"/>
              <a:t>Thermosolar</a:t>
            </a:r>
            <a:r>
              <a:rPr lang="fi-FI" sz="800" b="0" dirty="0"/>
              <a:t> </a:t>
            </a:r>
            <a:r>
              <a:rPr lang="fi-FI" sz="800" b="0" dirty="0" err="1"/>
              <a:t>Plant</a:t>
            </a:r>
            <a:r>
              <a:rPr lang="fi-FI" sz="800" b="0" dirty="0"/>
              <a:t> / Solar TRES CSP Project. NREL. </a:t>
            </a:r>
            <a:r>
              <a:rPr lang="fi-FI" sz="800" b="0" dirty="0" err="1"/>
              <a:t>Available</a:t>
            </a:r>
            <a:r>
              <a:rPr lang="fi-FI" sz="800" b="0" dirty="0"/>
              <a:t> at: </a:t>
            </a:r>
            <a:r>
              <a:rPr lang="en-US" sz="800" b="0" dirty="0">
                <a:hlinkClick r:id="rId5"/>
              </a:rPr>
              <a:t>https://solarpaces.nrel.gov/project/gemasolar-thermosolar-plant-solar-tres</a:t>
            </a:r>
            <a:endParaRPr lang="en-US" sz="800" b="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i-FI" sz="800" b="0" dirty="0" err="1"/>
              <a:t>Sener</a:t>
            </a:r>
            <a:r>
              <a:rPr lang="fi-FI" sz="800" b="0" dirty="0"/>
              <a:t> </a:t>
            </a:r>
            <a:r>
              <a:rPr lang="fi-FI" sz="800" b="0" dirty="0" err="1"/>
              <a:t>sells</a:t>
            </a:r>
            <a:r>
              <a:rPr lang="fi-FI" sz="800" b="0" dirty="0"/>
              <a:t> </a:t>
            </a:r>
            <a:r>
              <a:rPr lang="fi-FI" sz="800" b="0" dirty="0" err="1"/>
              <a:t>three</a:t>
            </a:r>
            <a:r>
              <a:rPr lang="fi-FI" sz="800" b="0" dirty="0"/>
              <a:t> </a:t>
            </a:r>
            <a:r>
              <a:rPr lang="fi-FI" sz="800" b="0" dirty="0" err="1"/>
              <a:t>Concentrated</a:t>
            </a:r>
            <a:r>
              <a:rPr lang="fi-FI" sz="800" b="0" dirty="0"/>
              <a:t> Solar Power </a:t>
            </a:r>
            <a:r>
              <a:rPr lang="fi-FI" sz="800" b="0" dirty="0" err="1"/>
              <a:t>plants</a:t>
            </a:r>
            <a:r>
              <a:rPr lang="fi-FI" sz="800" b="0" dirty="0"/>
              <a:t> in Seville and </a:t>
            </a:r>
            <a:r>
              <a:rPr lang="fi-FI" sz="800" b="0" dirty="0" err="1"/>
              <a:t>Cádiz</a:t>
            </a:r>
            <a:r>
              <a:rPr lang="fi-FI" sz="800" b="0" dirty="0"/>
              <a:t> to </a:t>
            </a:r>
            <a:r>
              <a:rPr lang="fi-FI" sz="800" b="0" dirty="0" err="1"/>
              <a:t>the</a:t>
            </a:r>
            <a:r>
              <a:rPr lang="fi-FI" sz="800" b="0" dirty="0"/>
              <a:t> </a:t>
            </a:r>
            <a:r>
              <a:rPr lang="fi-FI" sz="800" b="0" dirty="0" err="1"/>
              <a:t>Qualitas</a:t>
            </a:r>
            <a:r>
              <a:rPr lang="fi-FI" sz="800" b="0" dirty="0"/>
              <a:t> </a:t>
            </a:r>
            <a:r>
              <a:rPr lang="fi-FI" sz="800" b="0" dirty="0" err="1"/>
              <a:t>fund</a:t>
            </a:r>
            <a:r>
              <a:rPr lang="fi-FI" sz="800" b="0" dirty="0"/>
              <a:t>. </a:t>
            </a:r>
            <a:r>
              <a:rPr lang="fi-FI" sz="800" b="0" dirty="0" err="1"/>
              <a:t>Helioscsp</a:t>
            </a:r>
            <a:r>
              <a:rPr lang="fi-FI" sz="800" b="0" dirty="0"/>
              <a:t>. 2020. </a:t>
            </a:r>
            <a:r>
              <a:rPr lang="fi-FI" sz="800" b="0" dirty="0" err="1"/>
              <a:t>Available</a:t>
            </a:r>
            <a:r>
              <a:rPr lang="fi-FI" sz="800" b="0" dirty="0"/>
              <a:t> at: </a:t>
            </a:r>
            <a:r>
              <a:rPr lang="fi-FI" sz="800" b="0" dirty="0">
                <a:hlinkClick r:id="rId6"/>
              </a:rPr>
              <a:t>https://helioscsp.com/sener-sells-three-concentrated-solar-power-plants-in-seville-and-cadiz-to-the-qualitas-fund/</a:t>
            </a:r>
            <a:endParaRPr lang="fi-FI" sz="800" b="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i-FI" sz="800" b="0" dirty="0" err="1"/>
              <a:t>Estela</a:t>
            </a:r>
            <a:r>
              <a:rPr lang="fi-FI" sz="800" b="0" dirty="0"/>
              <a:t>. European </a:t>
            </a:r>
            <a:r>
              <a:rPr lang="fi-FI" sz="800" b="0" dirty="0" err="1"/>
              <a:t>Solar</a:t>
            </a:r>
            <a:r>
              <a:rPr lang="fi-FI" sz="800" b="0" dirty="0"/>
              <a:t> </a:t>
            </a:r>
            <a:r>
              <a:rPr lang="fi-FI" sz="800" b="0" dirty="0" err="1"/>
              <a:t>Thermal</a:t>
            </a:r>
            <a:r>
              <a:rPr lang="fi-FI" sz="800" b="0" dirty="0"/>
              <a:t> </a:t>
            </a:r>
            <a:r>
              <a:rPr lang="fi-FI" sz="800" b="0" dirty="0" err="1"/>
              <a:t>Electricity</a:t>
            </a:r>
            <a:r>
              <a:rPr lang="fi-FI" sz="800" b="0" dirty="0"/>
              <a:t> Association. </a:t>
            </a:r>
            <a:r>
              <a:rPr lang="fi-FI" sz="800" b="0" dirty="0" err="1"/>
              <a:t>Figures</a:t>
            </a:r>
            <a:r>
              <a:rPr lang="fi-FI" sz="800" b="0" dirty="0"/>
              <a:t> and </a:t>
            </a:r>
            <a:r>
              <a:rPr lang="fi-FI" sz="800" b="0" dirty="0" err="1"/>
              <a:t>Facts</a:t>
            </a:r>
            <a:r>
              <a:rPr lang="fi-FI" sz="800" b="0" dirty="0"/>
              <a:t>. </a:t>
            </a:r>
            <a:r>
              <a:rPr lang="fi-FI" sz="800" b="0" dirty="0" err="1"/>
              <a:t>Available</a:t>
            </a:r>
            <a:r>
              <a:rPr lang="fi-FI" sz="800" b="0" dirty="0"/>
              <a:t> at: </a:t>
            </a:r>
            <a:r>
              <a:rPr lang="en-US" sz="800" dirty="0">
                <a:hlinkClick r:id="rId7"/>
              </a:rPr>
              <a:t>https://estelasolar.org/figures-facts/</a:t>
            </a:r>
            <a:endParaRPr lang="en-US" sz="80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800" dirty="0"/>
              <a:t>Irena. Available at: </a:t>
            </a:r>
            <a:r>
              <a:rPr lang="en-US" sz="800" dirty="0">
                <a:hlinkClick r:id="rId8"/>
              </a:rPr>
              <a:t>https://www.irena.org/-/media/Files/IRENA/Agency/Publication/2021/Jun/IRENA_Power_Generation_Costs_2020.pdf</a:t>
            </a:r>
            <a:r>
              <a:rPr lang="en-US" sz="800" dirty="0"/>
              <a:t>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fi-FI" sz="800" b="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fi-FI" sz="800" b="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sz="800" b="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0817" y="1497600"/>
            <a:ext cx="8150573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Technical overview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Potential of CSP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Concentrating solar power plants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Concentrating solar power versus photovoltaics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Cost comparison 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Challenges with CSP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C5F4D33-956B-0641-B63C-CABC2F788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Technical overview of CSP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7FAD90-49CB-9D4D-89CE-FC449803CD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05E4F5A-027B-5743-A9F7-3D7A821A23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E6C4141-3E0B-5C41-982B-B373593768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A50988-EDF6-C643-AEC6-3673B12854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B147DE1-5E61-5E44-A856-1F947ECB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01" y="1601050"/>
            <a:ext cx="3939489" cy="297453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07B223C-B401-A442-BEFB-A1858C0ED243}"/>
              </a:ext>
            </a:extLst>
          </p:cNvPr>
          <p:cNvSpPr txBox="1"/>
          <p:nvPr/>
        </p:nvSpPr>
        <p:spPr>
          <a:xfrm>
            <a:off x="4809641" y="4652514"/>
            <a:ext cx="374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Figure 1. Various CSP technologies and their installed ratios </a:t>
            </a:r>
            <a:r>
              <a:rPr lang="fi-FI" sz="1000" dirty="0">
                <a:latin typeface="+mn-lt"/>
              </a:rPr>
              <a:t>(Islam et al., 2018) </a:t>
            </a:r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5ADAB0-FF3B-664E-BACD-36499CBA9469}"/>
              </a:ext>
            </a:extLst>
          </p:cNvPr>
          <p:cNvSpPr txBox="1"/>
          <p:nvPr/>
        </p:nvSpPr>
        <p:spPr>
          <a:xfrm>
            <a:off x="572400" y="1964934"/>
            <a:ext cx="3741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Consist of solar concentrators (mirrors or lenses), receiver, steam turbine and electrical generator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Main idea: concentrating sunlight onto an absorber to warm up heat transfer fluid </a:t>
            </a:r>
            <a:r>
              <a:rPr lang="en-US" sz="1400" b="1" dirty="0">
                <a:latin typeface="+mn-lt"/>
                <a:sym typeface="Wingdings" pitchFamily="2" charset="2"/>
              </a:rPr>
              <a:t> steam turbine  electricity 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sym typeface="Wingdings" pitchFamily="2" charset="2"/>
              </a:rPr>
              <a:t>Used heat transfer fluids are molten salt, thermo oil, air and water </a:t>
            </a:r>
            <a:endParaRPr lang="en-US" sz="1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73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0D36DA0-5445-0642-840F-3DCCA29C0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534427"/>
            <a:ext cx="3511920" cy="39373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Thermal energy storage (TES)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2030 could meet up 6% of the world’s power demand and 12% by 2050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Hybrid systems: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CSP-PV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Desalination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Solar Combined Heat and Power (SCHP)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536C179-F355-0E4D-BD20-D8A14EA77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of CSP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EE8A8B-C02F-1346-B2EF-60F911DDD8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7F00FD-C6A6-444D-BB27-8F5FD20FD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52FE4F6-A267-6A4B-97D0-EA54D985699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734697-46E3-9948-A49F-3C3CC8C4305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9" name="Kuva 8" descr="Kuva, joka sisältää kohteen taivas, ulko, auringonlasku, ranta&#10;&#10;Kuvaus luotu automaattisesti">
            <a:extLst>
              <a:ext uri="{FF2B5EF4-FFF2-40B4-BE49-F238E27FC236}">
                <a16:creationId xmlns:a16="http://schemas.microsoft.com/office/drawing/2014/main" id="{1CE646C8-6EC6-8B4D-BE2B-42C88900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600" y="1534427"/>
            <a:ext cx="3939540" cy="294767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D15C55C-DF65-2947-BEF0-B0666F69782B}"/>
              </a:ext>
            </a:extLst>
          </p:cNvPr>
          <p:cNvSpPr txBox="1"/>
          <p:nvPr/>
        </p:nvSpPr>
        <p:spPr>
          <a:xfrm>
            <a:off x="4684944" y="4505673"/>
            <a:ext cx="3486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2. Parabolic through- plant in South Africa (Estela). </a:t>
            </a:r>
          </a:p>
        </p:txBody>
      </p:sp>
    </p:spTree>
    <p:extLst>
      <p:ext uri="{BB962C8B-B14F-4D97-AF65-F5344CB8AC3E}">
        <p14:creationId xmlns:p14="http://schemas.microsoft.com/office/powerpoint/2010/main" val="235211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F47B005-91A9-8B48-BF05-23579470E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762570"/>
            <a:ext cx="3085200" cy="413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Global total installed capacity 6.451 GW (2020)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 100 commercial CSP plants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Spain, China, USA, Morocco, South Africa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Gemasolar</a:t>
            </a:r>
            <a:r>
              <a:rPr lang="en-US" dirty="0"/>
              <a:t> </a:t>
            </a:r>
            <a:r>
              <a:rPr lang="en-US" dirty="0" err="1"/>
              <a:t>Thermosolar</a:t>
            </a:r>
            <a:r>
              <a:rPr lang="en-US" dirty="0"/>
              <a:t> Plant in Spain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Solar Power Tower, molten salt as heat transfer fluid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95 hectares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Height 140 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15 hours storage capacity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3BAD52B-41EA-9841-BD69-9DE68F9DE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Concentrating solar power plants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D7A1FD-7DAA-DA4F-8591-9293610ED7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DFCD11-A97F-6345-8676-6E0A2FB9C6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5A1485-4447-3A4C-AE27-B1356772974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EA07C1-7286-A24F-9F65-E3FC330250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Kuva 8" descr="Kuva, joka sisältää kohteen laite, tuuletin, mikrofoni, vierekkäin&#10;&#10;Kuvaus luotu automaattisesti">
            <a:extLst>
              <a:ext uri="{FF2B5EF4-FFF2-40B4-BE49-F238E27FC236}">
                <a16:creationId xmlns:a16="http://schemas.microsoft.com/office/drawing/2014/main" id="{415CA0F6-DF39-BE4F-8528-E5802A86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89" y="1977312"/>
            <a:ext cx="4611811" cy="256794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21CD4F4-790E-1A4F-A773-E6C369E294ED}"/>
              </a:ext>
            </a:extLst>
          </p:cNvPr>
          <p:cNvSpPr txBox="1"/>
          <p:nvPr/>
        </p:nvSpPr>
        <p:spPr>
          <a:xfrm>
            <a:off x="3959789" y="4545252"/>
            <a:ext cx="4618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Figure 3.Gemasolar </a:t>
            </a:r>
            <a:r>
              <a:rPr lang="en-US" sz="1000" dirty="0" err="1">
                <a:latin typeface="+mn-lt"/>
              </a:rPr>
              <a:t>Thermosolar</a:t>
            </a:r>
            <a:r>
              <a:rPr lang="en-US" sz="1000" dirty="0">
                <a:latin typeface="+mn-lt"/>
              </a:rPr>
              <a:t> Plant pictured from above (</a:t>
            </a:r>
            <a:r>
              <a:rPr lang="en-US" sz="1000" dirty="0" err="1">
                <a:latin typeface="+mn-lt"/>
              </a:rPr>
              <a:t>Helioscsp</a:t>
            </a:r>
            <a:r>
              <a:rPr lang="en-US" sz="1000" dirty="0">
                <a:latin typeface="+mn-lt"/>
              </a:rPr>
              <a:t>, 2020). </a:t>
            </a:r>
          </a:p>
        </p:txBody>
      </p:sp>
    </p:spTree>
    <p:extLst>
      <p:ext uri="{BB962C8B-B14F-4D97-AF65-F5344CB8AC3E}">
        <p14:creationId xmlns:p14="http://schemas.microsoft.com/office/powerpoint/2010/main" val="78548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41B26D-4EC3-414C-B266-B070832D2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407134" cy="413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CSP systems can store excess energy in thermal energy storages (TES)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cheap convenient flexibility.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PV systems needs a battery to store excess energy  expensive flexibility.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CSP more suitable for larger scale utility plants.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PV more suitable for smaller scale plants, e.g. households.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15C0EB1-59D2-1B49-9772-EA24ACF5E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CSP versus PV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D8685A-7351-514C-BC0D-47E42354DF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B6332F-C6E7-AB42-9C3F-592A856A80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E17EA41-F984-B140-B707-73F23CA74E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468490-F880-9048-9F04-8D2169ECB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51D6D6-78D3-4C4A-BD06-76E8E192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7" y="3429000"/>
            <a:ext cx="3729631" cy="224254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1C2B40F-D3CD-428A-8EF5-75AE465B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934" y="3430176"/>
            <a:ext cx="3747626" cy="22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4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6376349-65EC-4088-8ADD-1E195E802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2553247" cy="413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CSP plants are still around 6 times more expensive than PV plants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PV is much more attractive for investors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and development reduces cost trends for both technologies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CSP can be more cost efficient with hybrid systems</a:t>
            </a:r>
          </a:p>
          <a:p>
            <a:endParaRPr lang="sv-FI" dirty="0"/>
          </a:p>
          <a:p>
            <a:endParaRPr lang="en-US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CAAED7-0F71-4602-80B7-38BD46AAA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comparison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72B27E-5777-4F27-8483-8D78D2DA48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91FB517-6992-42B1-AE48-C1EE96019A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AE3E2127-0ACA-47D1-97F0-94BAD7864FF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7192E3-7B48-434A-93E2-4399DC5565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C16C7B2-7F23-447B-9307-D6FEDFCC7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78" y="1224000"/>
            <a:ext cx="5717411" cy="45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CDB27C5-824E-4BC7-8C5B-697987B236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High water consumption for cooling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dirty="0"/>
          </a:p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Dust on mirrors reduce efficiency</a:t>
            </a:r>
          </a:p>
          <a:p>
            <a:pPr marL="0" indent="0"/>
            <a:endParaRPr lang="sv-FI" dirty="0"/>
          </a:p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Heat transfer fluids have high demand (Molten salt)</a:t>
            </a:r>
          </a:p>
          <a:p>
            <a:pPr>
              <a:buFont typeface="Arial" panose="020B0604020202020204" pitchFamily="34" charset="0"/>
              <a:buChar char="•"/>
            </a:pPr>
            <a:endParaRPr lang="sv-FI" dirty="0"/>
          </a:p>
          <a:p>
            <a:pPr>
              <a:buFont typeface="Arial" panose="020B0604020202020204" pitchFamily="34" charset="0"/>
              <a:buChar char="•"/>
            </a:pPr>
            <a:r>
              <a:rPr lang="sv-FI" dirty="0"/>
              <a:t>Decisions regarding technology and sizing of storages</a:t>
            </a:r>
          </a:p>
          <a:p>
            <a:pPr>
              <a:buFont typeface="Arial" panose="020B0604020202020204" pitchFamily="34" charset="0"/>
              <a:buChar char="•"/>
            </a:pPr>
            <a:endParaRPr lang="sv-FI" dirty="0"/>
          </a:p>
          <a:p>
            <a:pPr>
              <a:buFont typeface="Arial" panose="020B0604020202020204" pitchFamily="34" charset="0"/>
              <a:buChar char="•"/>
            </a:pPr>
            <a:r>
              <a:rPr lang="sv-FI" dirty="0" err="1"/>
              <a:t>Environmental</a:t>
            </a:r>
            <a:r>
              <a:rPr lang="sv-FI" dirty="0"/>
              <a:t> </a:t>
            </a:r>
            <a:r>
              <a:rPr lang="sv-FI" dirty="0" err="1"/>
              <a:t>aspects</a:t>
            </a:r>
            <a:r>
              <a:rPr lang="sv-FI" dirty="0"/>
              <a:t>. (</a:t>
            </a:r>
            <a:r>
              <a:rPr lang="sv-FI" dirty="0" err="1"/>
              <a:t>Hazardous</a:t>
            </a:r>
            <a:r>
              <a:rPr lang="sv-FI" dirty="0"/>
              <a:t> materials, animals)</a:t>
            </a:r>
          </a:p>
          <a:p>
            <a:pPr>
              <a:buFont typeface="Arial" panose="020B0604020202020204" pitchFamily="34" charset="0"/>
              <a:buChar char="•"/>
            </a:pPr>
            <a:endParaRPr lang="sv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Commercial viability</a:t>
            </a:r>
          </a:p>
          <a:p>
            <a:pPr marL="0" indent="0"/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en-US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C55B4FE-B2FF-4CCD-BD56-F33055D9A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Challenges </a:t>
            </a:r>
            <a:r>
              <a:rPr lang="sv-FI" dirty="0" err="1"/>
              <a:t>with</a:t>
            </a:r>
            <a:r>
              <a:rPr lang="sv-FI" dirty="0"/>
              <a:t> CSP 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8A4127-E5F3-419A-89E8-1FE807266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59FDB3-82D4-4161-B301-65FD6D906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FAEC4DF-5520-41B2-AA8B-10D603EA32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D51A1E-3E6F-4BED-B167-D4927395B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C63EAA-B4F9-4791-98EF-7AB6CF54B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312" y="3627953"/>
            <a:ext cx="2115908" cy="211590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E995FB-14D9-4BC1-A9E9-91999E96F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752" y="1223599"/>
            <a:ext cx="2607621" cy="26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FI" sz="2000" dirty="0"/>
              <a:t>Four different types of CSP technologies, most common parabolic through collector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FI" sz="2000" dirty="0"/>
              <a:t>Can be used in different hybrid systems, such as desalination, CSP-PV or solar combined heat and power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FI" sz="2000" dirty="0"/>
              <a:t>The convenient storage cabaility of CSP provides good flexibility, making it an excellent solar energy system for smart grids.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CSP has high investment costs involved, making it less competitive vs. other technologies.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03.05.2022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20965</TotalTime>
  <Words>1049</Words>
  <Application>Microsoft Office PowerPoint</Application>
  <PresentationFormat>On-screen Show (4:3)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presentation</vt:lpstr>
      <vt:lpstr>Aalto Content - Green</vt:lpstr>
      <vt:lpstr>ELEC-E8423 - Smart Grid  Concentrating solar power and its comparison to photovoltaics</vt:lpstr>
      <vt:lpstr>Introduction</vt:lpstr>
      <vt:lpstr>Technical overview of CSP</vt:lpstr>
      <vt:lpstr>Potential of CSP</vt:lpstr>
      <vt:lpstr>Concentrating solar power plants</vt:lpstr>
      <vt:lpstr>CSP versus PV</vt:lpstr>
      <vt:lpstr>Cost comparison  </vt:lpstr>
      <vt:lpstr>Challenges with CSP 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1115</cp:revision>
  <dcterms:created xsi:type="dcterms:W3CDTF">2010-03-23T14:57:30Z</dcterms:created>
  <dcterms:modified xsi:type="dcterms:W3CDTF">2022-05-02T16:46:17Z</dcterms:modified>
</cp:coreProperties>
</file>