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 id="2147483666"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93fb89792_2_17:notes"/>
          <p:cNvSpPr>
            <a:spLocks noGrp="1" noRot="1" noChangeAspect="1"/>
          </p:cNvSpPr>
          <p:nvPr>
            <p:ph type="sldImg" idx="2"/>
          </p:nvPr>
        </p:nvSpPr>
        <p:spPr>
          <a:xfrm>
            <a:off x="110510" y="686536"/>
            <a:ext cx="6636981" cy="342826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1193fb89792_2_17: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93fb89792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93fb89792_2_85: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93fb89792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1193fb89792_2_94: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9dca494f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9dca494f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93fb89792_2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193fb89792_2_67: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93fb897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93fb8979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The overall efficiency of the plant is really good, the COP value is usually between 3 and 6. The COP value tells us how many units of energy we get out of the plant if we use 1 unit of electricity. In this case the efficiency would be 300 to 600 percent.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The collector pipes are the main ground breaking technology that enables these kinds of plants. Some of you may currently live in ground heated apartment, which has collector pipes somewehere around 300 meters below ground. In deep heating systems they go much further, from 1 to some cases even 10 kilometers deep into the bedrock. The collector pipe diameter is around 15 - 30 cm. There are two main collector types, coaxial and U-tube. Coaxial pipes are usually used in deeper holes, which we are talking about today and u-tube is seen in shallow geothermal projects, where the collector pipes are drilled 300 meters below ground. Iiro Will tell you more about the collector pipers next.</a:t>
            </a: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39dcd6d8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39dcd6d8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9bdc853e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9bdc853e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39dcd6d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39dcd6d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The giant storage can also be recharged relatively easily. All newly built residential and commercial buildings must have heat recovery systems installed, which collect the waste heat that would otherwise be lost via ventilation. Usually these systems are in place to increase the overall thermal efficicency of a building and go unutilized during summer time when heating isnt needed. With geothermal solutions the heat recovery can be used to direct the waste heat back into the ground to recharge the ground. This combined with the continous radioactive decay, which heats the ground naturally, makes deep heating renewable.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Lastly, rechargingopens an option to use geothermal to cool down the buildings, which in a way solves 2 problem in once. Cooling can be achieved by switching the direction of the liquid inside the collector pipe during summer.</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I want to say a few words about sustainability. Some of you may have a question, if the core of our planet could cool down from excess usage of geothermal solutions. Its a fair point in local sense, as the ground can cool down around the collector pipe faster than the natural heat dissipation and nuclear decay could heat it up. This can be avoided by measurements and planning so we dont build too many collector pipes in one area. Even if the area happens to get depleted from heat, it would be only a problem in a small area, which will eventually heat up again. Globally the heat is regerating at a rate of 30 terawatts, which is more than double the current total energy consumption around the world. Geothermal heating is overall really safe and causes no pollutants during the production of energy, as long as the electricity used in the pumps is produced renewably. For example, the plant can power itself once it is started.</a:t>
            </a: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93fb89792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93fb89792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93fb897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93fb897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Technical difficulties are very likely to happen, as most of the deep heat wells at this point are pilot projects for the respective companies. Pilot project also means that the initial investment costs are high and the risks even higher. This is the reason why relatively few palnts are being built at the moment. On the bright side, the cost of energy is relatively low, around 4 cents a kWh. Compare this to district heating’s 10 cents per kWh and electricity’s 12 cents per kWh.</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572400" y="1329165"/>
            <a:ext cx="7772400" cy="814636"/>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3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572400" y="2143801"/>
            <a:ext cx="6285600" cy="1754647"/>
          </a:xfrm>
          <a:prstGeom prst="rect">
            <a:avLst/>
          </a:prstGeom>
          <a:noFill/>
          <a:ln>
            <a:noFill/>
          </a:ln>
        </p:spPr>
        <p:txBody>
          <a:bodyPr spcFirstLastPara="1" wrap="square" lIns="0" tIns="0" rIns="0" bIns="0" anchor="t" anchorCtr="0">
            <a:normAutofit/>
          </a:bodyPr>
          <a:lstStyle>
            <a:lvl1pPr lvl="0" algn="l">
              <a:lnSpc>
                <a:spcPct val="110800"/>
              </a:lnSpc>
              <a:spcBef>
                <a:spcPts val="400"/>
              </a:spcBef>
              <a:spcAft>
                <a:spcPts val="0"/>
              </a:spcAft>
              <a:buClr>
                <a:srgbClr val="FFFFFF"/>
              </a:buClr>
              <a:buSzPts val="2000"/>
              <a:buNone/>
              <a:defRPr sz="2000">
                <a:solidFill>
                  <a:srgbClr val="FFFFFF"/>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40"/>
              </a:spcBef>
              <a:spcAft>
                <a:spcPts val="0"/>
              </a:spcAft>
              <a:buClr>
                <a:srgbClr val="888888"/>
              </a:buClr>
              <a:buSzPts val="1700"/>
              <a:buNone/>
              <a:defRPr>
                <a:solidFill>
                  <a:srgbClr val="888888"/>
                </a:solidFill>
              </a:defRPr>
            </a:lvl4pPr>
            <a:lvl5pPr lvl="4" algn="ctr">
              <a:spcBef>
                <a:spcPts val="340"/>
              </a:spcBef>
              <a:spcAft>
                <a:spcPts val="0"/>
              </a:spcAft>
              <a:buClr>
                <a:srgbClr val="888888"/>
              </a:buClr>
              <a:buSzPts val="1700"/>
              <a:buNone/>
              <a:defRPr>
                <a:solidFill>
                  <a:srgbClr val="888888"/>
                </a:solidFill>
              </a:defRPr>
            </a:lvl5pPr>
            <a:lvl6pPr lvl="5" algn="ctr">
              <a:spcBef>
                <a:spcPts val="340"/>
              </a:spcBef>
              <a:spcAft>
                <a:spcPts val="0"/>
              </a:spcAft>
              <a:buClr>
                <a:srgbClr val="888888"/>
              </a:buClr>
              <a:buSzPts val="1700"/>
              <a:buNone/>
              <a:defRPr>
                <a:solidFill>
                  <a:srgbClr val="888888"/>
                </a:solidFill>
              </a:defRPr>
            </a:lvl6pPr>
            <a:lvl7pPr lvl="6" algn="ctr">
              <a:spcBef>
                <a:spcPts val="340"/>
              </a:spcBef>
              <a:spcAft>
                <a:spcPts val="0"/>
              </a:spcAft>
              <a:buClr>
                <a:srgbClr val="888888"/>
              </a:buClr>
              <a:buSzPts val="1700"/>
              <a:buNone/>
              <a:defRPr>
                <a:solidFill>
                  <a:srgbClr val="888888"/>
                </a:solidFill>
              </a:defRPr>
            </a:lvl7pPr>
            <a:lvl8pPr lvl="7" algn="ctr">
              <a:spcBef>
                <a:spcPts val="340"/>
              </a:spcBef>
              <a:spcAft>
                <a:spcPts val="0"/>
              </a:spcAft>
              <a:buClr>
                <a:srgbClr val="888888"/>
              </a:buClr>
              <a:buSzPts val="1700"/>
              <a:buNone/>
              <a:defRPr>
                <a:solidFill>
                  <a:srgbClr val="888888"/>
                </a:solidFill>
              </a:defRPr>
            </a:lvl8pPr>
            <a:lvl9pPr lvl="8" algn="ctr">
              <a:spcBef>
                <a:spcPts val="340"/>
              </a:spcBef>
              <a:spcAft>
                <a:spcPts val="0"/>
              </a:spcAft>
              <a:buClr>
                <a:srgbClr val="888888"/>
              </a:buClr>
              <a:buSzPts val="1700"/>
              <a:buNone/>
              <a:defRPr>
                <a:solidFill>
                  <a:srgbClr val="888888"/>
                </a:solidFill>
              </a:defRPr>
            </a:lvl9pPr>
          </a:lstStyle>
          <a:p>
            <a:endParaRPr/>
          </a:p>
        </p:txBody>
      </p:sp>
      <p:sp>
        <p:nvSpPr>
          <p:cNvPr id="61" name="Google Shape;61;p14"/>
          <p:cNvSpPr txBox="1">
            <a:spLocks noGrp="1"/>
          </p:cNvSpPr>
          <p:nvPr>
            <p:ph type="body" idx="2"/>
          </p:nvPr>
        </p:nvSpPr>
        <p:spPr>
          <a:xfrm>
            <a:off x="572401" y="4471199"/>
            <a:ext cx="2049245" cy="1333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1">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14"/>
          <p:cNvSpPr txBox="1">
            <a:spLocks noGrp="1"/>
          </p:cNvSpPr>
          <p:nvPr>
            <p:ph type="body" idx="3"/>
          </p:nvPr>
        </p:nvSpPr>
        <p:spPr>
          <a:xfrm>
            <a:off x="572400" y="4603100"/>
            <a:ext cx="2049244" cy="3429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4"/>
          <p:cNvSpPr txBox="1">
            <a:spLocks noGrp="1"/>
          </p:cNvSpPr>
          <p:nvPr>
            <p:ph type="body" idx="4"/>
          </p:nvPr>
        </p:nvSpPr>
        <p:spPr>
          <a:xfrm>
            <a:off x="2862387" y="4603100"/>
            <a:ext cx="2027114" cy="3429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14"/>
          <p:cNvSpPr txBox="1">
            <a:spLocks noGrp="1"/>
          </p:cNvSpPr>
          <p:nvPr>
            <p:ph type="body" idx="5"/>
          </p:nvPr>
        </p:nvSpPr>
        <p:spPr>
          <a:xfrm>
            <a:off x="7427603" y="4471199"/>
            <a:ext cx="1132198" cy="475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4"/>
          <p:cNvSpPr txBox="1">
            <a:spLocks noGrp="1"/>
          </p:cNvSpPr>
          <p:nvPr>
            <p:ph type="body" idx="6"/>
          </p:nvPr>
        </p:nvSpPr>
        <p:spPr>
          <a:xfrm>
            <a:off x="5143295" y="4470800"/>
            <a:ext cx="1962357" cy="4755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4"/>
          <p:cNvSpPr txBox="1">
            <a:spLocks noGrp="1"/>
          </p:cNvSpPr>
          <p:nvPr>
            <p:ph type="dt" idx="10"/>
          </p:nvPr>
        </p:nvSpPr>
        <p:spPr>
          <a:xfrm>
            <a:off x="2860675" y="4470797"/>
            <a:ext cx="2027238" cy="1333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4"/>
        <p:cNvGrpSpPr/>
        <p:nvPr/>
      </p:nvGrpSpPr>
      <p:grpSpPr>
        <a:xfrm>
          <a:off x="0" y="0"/>
          <a:ext cx="0" cy="0"/>
          <a:chOff x="0" y="0"/>
          <a:chExt cx="0" cy="0"/>
        </a:xfrm>
      </p:grpSpPr>
      <p:sp>
        <p:nvSpPr>
          <p:cNvPr id="75" name="Google Shape;75;p16"/>
          <p:cNvSpPr/>
          <p:nvPr/>
        </p:nvSpPr>
        <p:spPr>
          <a:xfrm>
            <a:off x="573088" y="4360069"/>
            <a:ext cx="7988300" cy="48816"/>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 sz="1500" b="0" i="0" u="none" strike="noStrike" cap="none">
                <a:solidFill>
                  <a:schemeClr val="accent2"/>
                </a:solidFill>
                <a:latin typeface="Arial"/>
                <a:ea typeface="Arial"/>
                <a:cs typeface="Arial"/>
                <a:sym typeface="Arial"/>
              </a:rPr>
              <a:t>  </a:t>
            </a:r>
            <a:endParaRPr/>
          </a:p>
        </p:txBody>
      </p:sp>
      <p:sp>
        <p:nvSpPr>
          <p:cNvPr id="76" name="Google Shape;76;p16"/>
          <p:cNvSpPr/>
          <p:nvPr/>
        </p:nvSpPr>
        <p:spPr>
          <a:xfrm>
            <a:off x="573088" y="853679"/>
            <a:ext cx="7988300" cy="47625"/>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 sz="1500" b="0" i="0" u="none" strike="noStrike" cap="none">
                <a:solidFill>
                  <a:schemeClr val="accent2"/>
                </a:solidFill>
                <a:latin typeface="Arial"/>
                <a:ea typeface="Arial"/>
                <a:cs typeface="Arial"/>
                <a:sym typeface="Arial"/>
              </a:rPr>
              <a:t>  </a:t>
            </a:r>
            <a:endParaRPr/>
          </a:p>
        </p:txBody>
      </p:sp>
      <p:sp>
        <p:nvSpPr>
          <p:cNvPr id="77" name="Google Shape;77;p16"/>
          <p:cNvSpPr txBox="1">
            <a:spLocks noGrp="1"/>
          </p:cNvSpPr>
          <p:nvPr>
            <p:ph type="body" idx="1"/>
          </p:nvPr>
        </p:nvSpPr>
        <p:spPr>
          <a:xfrm>
            <a:off x="572400" y="1123200"/>
            <a:ext cx="6285600" cy="31023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6"/>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3"/>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6"/>
          <p:cNvSpPr txBox="1">
            <a:spLocks noGrp="1"/>
          </p:cNvSpPr>
          <p:nvPr>
            <p:ph type="body" idx="2"/>
          </p:nvPr>
        </p:nvSpPr>
        <p:spPr>
          <a:xfrm>
            <a:off x="5143500" y="4608911"/>
            <a:ext cx="1536700"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6"/>
          <p:cNvSpPr txBox="1">
            <a:spLocks noGrp="1"/>
          </p:cNvSpPr>
          <p:nvPr>
            <p:ph type="body" idx="3"/>
          </p:nvPr>
        </p:nvSpPr>
        <p:spPr>
          <a:xfrm>
            <a:off x="6859589" y="4608911"/>
            <a:ext cx="1701801"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ftr" idx="11"/>
          </p:nvPr>
        </p:nvSpPr>
        <p:spPr>
          <a:xfrm>
            <a:off x="3429000" y="4608910"/>
            <a:ext cx="1544638" cy="95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dt" idx="10"/>
          </p:nvPr>
        </p:nvSpPr>
        <p:spPr>
          <a:xfrm>
            <a:off x="3429000" y="4705350"/>
            <a:ext cx="1544638" cy="9406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3429000" y="4801791"/>
            <a:ext cx="1544638" cy="94059"/>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r>
              <a:rPr lang="fi"/>
              <a:t>Page </a:t>
            </a: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sp>
        <p:nvSpPr>
          <p:cNvPr id="85" name="Google Shape;85;p17"/>
          <p:cNvSpPr/>
          <p:nvPr/>
        </p:nvSpPr>
        <p:spPr>
          <a:xfrm>
            <a:off x="573088" y="4360069"/>
            <a:ext cx="7988300" cy="48816"/>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 sz="1500" b="0" i="0" u="none" strike="noStrike" cap="none">
                <a:solidFill>
                  <a:schemeClr val="accent2"/>
                </a:solidFill>
                <a:latin typeface="Arial"/>
                <a:ea typeface="Arial"/>
                <a:cs typeface="Arial"/>
                <a:sym typeface="Arial"/>
              </a:rPr>
              <a:t>  </a:t>
            </a:r>
            <a:endParaRPr/>
          </a:p>
        </p:txBody>
      </p:sp>
      <p:sp>
        <p:nvSpPr>
          <p:cNvPr id="86" name="Google Shape;86;p17"/>
          <p:cNvSpPr txBox="1">
            <a:spLocks noGrp="1"/>
          </p:cNvSpPr>
          <p:nvPr>
            <p:ph type="body" idx="1"/>
          </p:nvPr>
        </p:nvSpPr>
        <p:spPr>
          <a:xfrm>
            <a:off x="572400" y="1123200"/>
            <a:ext cx="6285600" cy="31023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7"/>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17"/>
          <p:cNvSpPr txBox="1">
            <a:spLocks noGrp="1"/>
          </p:cNvSpPr>
          <p:nvPr>
            <p:ph type="body" idx="2"/>
          </p:nvPr>
        </p:nvSpPr>
        <p:spPr>
          <a:xfrm>
            <a:off x="5143500" y="4608911"/>
            <a:ext cx="1536700"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7"/>
          <p:cNvSpPr txBox="1">
            <a:spLocks noGrp="1"/>
          </p:cNvSpPr>
          <p:nvPr>
            <p:ph type="body" idx="3"/>
          </p:nvPr>
        </p:nvSpPr>
        <p:spPr>
          <a:xfrm>
            <a:off x="6859589" y="4608911"/>
            <a:ext cx="1701801"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7"/>
          <p:cNvSpPr txBox="1">
            <a:spLocks noGrp="1"/>
          </p:cNvSpPr>
          <p:nvPr>
            <p:ph type="ftr" idx="11"/>
          </p:nvPr>
        </p:nvSpPr>
        <p:spPr>
          <a:xfrm>
            <a:off x="3429000" y="4608910"/>
            <a:ext cx="1544638" cy="95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dt" idx="10"/>
          </p:nvPr>
        </p:nvSpPr>
        <p:spPr>
          <a:xfrm>
            <a:off x="3429000" y="4705350"/>
            <a:ext cx="1544638" cy="9406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3429000" y="4801791"/>
            <a:ext cx="1544638" cy="94059"/>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93"/>
        <p:cNvGrpSpPr/>
        <p:nvPr/>
      </p:nvGrpSpPr>
      <p:grpSpPr>
        <a:xfrm>
          <a:off x="0" y="0"/>
          <a:ext cx="0" cy="0"/>
          <a:chOff x="0" y="0"/>
          <a:chExt cx="0" cy="0"/>
        </a:xfrm>
      </p:grpSpPr>
      <p:sp>
        <p:nvSpPr>
          <p:cNvPr id="94" name="Google Shape;94;p18"/>
          <p:cNvSpPr/>
          <p:nvPr/>
        </p:nvSpPr>
        <p:spPr>
          <a:xfrm>
            <a:off x="406400" y="304800"/>
            <a:ext cx="8326438" cy="4104085"/>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
        <p:nvSpPr>
          <p:cNvPr id="95" name="Google Shape;95;p18"/>
          <p:cNvSpPr txBox="1">
            <a:spLocks noGrp="1"/>
          </p:cNvSpPr>
          <p:nvPr>
            <p:ph type="ctrTitle"/>
          </p:nvPr>
        </p:nvSpPr>
        <p:spPr>
          <a:xfrm>
            <a:off x="572400" y="410250"/>
            <a:ext cx="7772400" cy="16548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6" name="Google Shape;96;p18"/>
          <p:cNvSpPr txBox="1">
            <a:spLocks noGrp="1"/>
          </p:cNvSpPr>
          <p:nvPr>
            <p:ph type="body" idx="1"/>
          </p:nvPr>
        </p:nvSpPr>
        <p:spPr>
          <a:xfrm>
            <a:off x="5143500" y="4608911"/>
            <a:ext cx="1536700"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8"/>
          <p:cNvSpPr txBox="1">
            <a:spLocks noGrp="1"/>
          </p:cNvSpPr>
          <p:nvPr>
            <p:ph type="body" idx="2"/>
          </p:nvPr>
        </p:nvSpPr>
        <p:spPr>
          <a:xfrm>
            <a:off x="6859589" y="4608911"/>
            <a:ext cx="1701801"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18"/>
          <p:cNvSpPr txBox="1">
            <a:spLocks noGrp="1"/>
          </p:cNvSpPr>
          <p:nvPr>
            <p:ph type="ftr" idx="11"/>
          </p:nvPr>
        </p:nvSpPr>
        <p:spPr>
          <a:xfrm>
            <a:off x="3429000" y="4608910"/>
            <a:ext cx="1544638" cy="95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dt" idx="10"/>
          </p:nvPr>
        </p:nvSpPr>
        <p:spPr>
          <a:xfrm>
            <a:off x="3429000" y="4705350"/>
            <a:ext cx="1544638" cy="9406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3429000" y="4801791"/>
            <a:ext cx="1544638" cy="94059"/>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4325" y="89297"/>
            <a:ext cx="8520113" cy="721519"/>
          </a:xfrm>
          <a:prstGeom prst="rect">
            <a:avLst/>
          </a:prstGeom>
          <a:noFill/>
          <a:ln>
            <a:noFill/>
          </a:ln>
        </p:spPr>
        <p:txBody>
          <a:bodyPr spcFirstLastPara="1" wrap="square" lIns="77925" tIns="38950" rIns="77925" bIns="389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19"/>
          <p:cNvSpPr txBox="1">
            <a:spLocks noGrp="1"/>
          </p:cNvSpPr>
          <p:nvPr>
            <p:ph type="body" idx="1"/>
          </p:nvPr>
        </p:nvSpPr>
        <p:spPr>
          <a:xfrm>
            <a:off x="323850" y="951310"/>
            <a:ext cx="4171950" cy="3673078"/>
          </a:xfrm>
          <a:prstGeom prst="rect">
            <a:avLst/>
          </a:prstGeom>
          <a:noFill/>
          <a:ln>
            <a:noFill/>
          </a:ln>
        </p:spPr>
        <p:txBody>
          <a:bodyPr spcFirstLastPara="1" wrap="square" lIns="77925" tIns="38950" rIns="77925" bIns="389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9"/>
          <p:cNvSpPr txBox="1">
            <a:spLocks noGrp="1"/>
          </p:cNvSpPr>
          <p:nvPr>
            <p:ph type="body" idx="2"/>
          </p:nvPr>
        </p:nvSpPr>
        <p:spPr>
          <a:xfrm>
            <a:off x="4648200" y="951310"/>
            <a:ext cx="4171950" cy="3673078"/>
          </a:xfrm>
          <a:prstGeom prst="rect">
            <a:avLst/>
          </a:prstGeom>
          <a:noFill/>
          <a:ln>
            <a:noFill/>
          </a:ln>
        </p:spPr>
        <p:txBody>
          <a:bodyPr spcFirstLastPara="1" wrap="square" lIns="77925" tIns="38950" rIns="77925" bIns="389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19"/>
          <p:cNvSpPr txBox="1">
            <a:spLocks noGrp="1"/>
          </p:cNvSpPr>
          <p:nvPr>
            <p:ph type="ftr" idx="11"/>
          </p:nvPr>
        </p:nvSpPr>
        <p:spPr>
          <a:xfrm>
            <a:off x="3124200" y="4767263"/>
            <a:ext cx="2895600" cy="273844"/>
          </a:xfrm>
          <a:prstGeom prst="rect">
            <a:avLst/>
          </a:prstGeom>
          <a:noFill/>
          <a:ln>
            <a:noFill/>
          </a:ln>
        </p:spPr>
        <p:txBody>
          <a:bodyPr spcFirstLastPara="1" wrap="square" lIns="77925" tIns="38950" rIns="77925" bIns="389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Aalto_EN_Electr-Eng_21_RGB_2"/>
          <p:cNvPicPr preferRelativeResize="0"/>
          <p:nvPr/>
        </p:nvPicPr>
        <p:blipFill rotWithShape="1">
          <a:blip r:embed="rId3">
            <a:alphaModFix/>
          </a:blip>
          <a:srcRect l="7030" t="6173"/>
          <a:stretch/>
        </p:blipFill>
        <p:spPr>
          <a:xfrm>
            <a:off x="0" y="0"/>
            <a:ext cx="1621631" cy="1528763"/>
          </a:xfrm>
          <a:prstGeom prst="rect">
            <a:avLst/>
          </a:prstGeom>
          <a:noFill/>
          <a:ln>
            <a:noFill/>
          </a:ln>
        </p:spPr>
      </p:pic>
      <p:sp>
        <p:nvSpPr>
          <p:cNvPr id="52" name="Google Shape;52;p13"/>
          <p:cNvSpPr txBox="1">
            <a:spLocks noGrp="1"/>
          </p:cNvSpPr>
          <p:nvPr>
            <p:ph type="title"/>
          </p:nvPr>
        </p:nvSpPr>
        <p:spPr>
          <a:xfrm>
            <a:off x="457200" y="205978"/>
            <a:ext cx="8229600" cy="85725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57200" y="1200150"/>
            <a:ext cx="8229600" cy="3394472"/>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13"/>
          <p:cNvSpPr txBox="1">
            <a:spLocks noGrp="1"/>
          </p:cNvSpPr>
          <p:nvPr>
            <p:ph type="dt" idx="10"/>
          </p:nvPr>
        </p:nvSpPr>
        <p:spPr>
          <a:xfrm>
            <a:off x="457200" y="4767263"/>
            <a:ext cx="2133600" cy="273844"/>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ftr" idx="11"/>
          </p:nvPr>
        </p:nvSpPr>
        <p:spPr>
          <a:xfrm>
            <a:off x="3124200" y="4767263"/>
            <a:ext cx="2895600" cy="273844"/>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6" name="Google Shape;56;p13"/>
          <p:cNvSpPr txBox="1">
            <a:spLocks noGrp="1"/>
          </p:cNvSpPr>
          <p:nvPr>
            <p:ph type="sldNum" idx="12"/>
          </p:nvPr>
        </p:nvSpPr>
        <p:spPr>
          <a:xfrm>
            <a:off x="6553200" y="4767263"/>
            <a:ext cx="2133600" cy="273844"/>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
        <p:nvSpPr>
          <p:cNvPr id="57" name="Google Shape;57;p13"/>
          <p:cNvSpPr/>
          <p:nvPr/>
        </p:nvSpPr>
        <p:spPr>
          <a:xfrm>
            <a:off x="406400" y="1284685"/>
            <a:ext cx="8328025" cy="2940844"/>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p15" descr="Aalto_EN_Electr-Eng_13_RGB_2"/>
          <p:cNvPicPr preferRelativeResize="0"/>
          <p:nvPr/>
        </p:nvPicPr>
        <p:blipFill rotWithShape="1">
          <a:blip r:embed="rId6">
            <a:alphaModFix/>
          </a:blip>
          <a:srcRect/>
          <a:stretch/>
        </p:blipFill>
        <p:spPr>
          <a:xfrm>
            <a:off x="215900" y="4361260"/>
            <a:ext cx="1889522" cy="782240"/>
          </a:xfrm>
          <a:prstGeom prst="rect">
            <a:avLst/>
          </a:prstGeom>
          <a:noFill/>
          <a:ln>
            <a:noFill/>
          </a:ln>
        </p:spPr>
      </p:pic>
      <p:sp>
        <p:nvSpPr>
          <p:cNvPr id="69" name="Google Shape;69;p15"/>
          <p:cNvSpPr txBox="1">
            <a:spLocks noGrp="1"/>
          </p:cNvSpPr>
          <p:nvPr>
            <p:ph type="title"/>
          </p:nvPr>
        </p:nvSpPr>
        <p:spPr>
          <a:xfrm>
            <a:off x="457200" y="205978"/>
            <a:ext cx="8229600" cy="85725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70" name="Google Shape;70;p15"/>
          <p:cNvSpPr txBox="1">
            <a:spLocks noGrp="1"/>
          </p:cNvSpPr>
          <p:nvPr>
            <p:ph type="body" idx="1"/>
          </p:nvPr>
        </p:nvSpPr>
        <p:spPr>
          <a:xfrm>
            <a:off x="457200" y="1200150"/>
            <a:ext cx="8229600" cy="3394472"/>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71" name="Google Shape;71;p15"/>
          <p:cNvSpPr txBox="1">
            <a:spLocks noGrp="1"/>
          </p:cNvSpPr>
          <p:nvPr>
            <p:ph type="dt" idx="10"/>
          </p:nvPr>
        </p:nvSpPr>
        <p:spPr>
          <a:xfrm>
            <a:off x="457200" y="4767263"/>
            <a:ext cx="2133600" cy="273844"/>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72" name="Google Shape;72;p15"/>
          <p:cNvSpPr txBox="1">
            <a:spLocks noGrp="1"/>
          </p:cNvSpPr>
          <p:nvPr>
            <p:ph type="ftr" idx="11"/>
          </p:nvPr>
        </p:nvSpPr>
        <p:spPr>
          <a:xfrm>
            <a:off x="3124200" y="4767263"/>
            <a:ext cx="2895600" cy="273844"/>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73" name="Google Shape;73;p15"/>
          <p:cNvSpPr txBox="1">
            <a:spLocks noGrp="1"/>
          </p:cNvSpPr>
          <p:nvPr>
            <p:ph type="sldNum" idx="12"/>
          </p:nvPr>
        </p:nvSpPr>
        <p:spPr>
          <a:xfrm>
            <a:off x="6553200" y="4767263"/>
            <a:ext cx="2133600" cy="273844"/>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eehugger.com/what-is-geothermal-energy-5105305"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www.vantaanenergia.fi/en/construction-of-vantaa-energys-geothermal-heating-plant-started/" TargetMode="External"/><Relationship Id="rId4" Type="http://schemas.openxmlformats.org/officeDocument/2006/relationships/hyperlink" Target="https://www.sciencedirect.com/science/article/abs/pii/S01968904193043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akennusteollisuus.fi/Tietoa-alasta/Ilmasto-ymparisto-ja-energia/Materiaalitehokkuu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ieeexplore.ieee.org/document/926285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geoheat.oit.edu/bulletin/bull28-3/art2.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572400" y="1329165"/>
            <a:ext cx="7777274" cy="1807657"/>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fi" sz="3200"/>
              <a:t>ELEC-E8423 - Smart Grid</a:t>
            </a:r>
            <a:br>
              <a:rPr lang="fi" sz="3200"/>
            </a:br>
            <a:br>
              <a:rPr lang="fi" sz="3200"/>
            </a:br>
            <a:r>
              <a:rPr lang="fi" sz="3200" i="1"/>
              <a:t>Deep heat energy wells for ground source heat pump systems</a:t>
            </a:r>
            <a:endParaRPr sz="3200" i="1"/>
          </a:p>
        </p:txBody>
      </p:sp>
      <p:sp>
        <p:nvSpPr>
          <p:cNvPr id="111" name="Google Shape;111;p20"/>
          <p:cNvSpPr txBox="1">
            <a:spLocks noGrp="1"/>
          </p:cNvSpPr>
          <p:nvPr>
            <p:ph type="subTitle" idx="1"/>
          </p:nvPr>
        </p:nvSpPr>
        <p:spPr>
          <a:xfrm>
            <a:off x="572401" y="3136822"/>
            <a:ext cx="6285600" cy="992528"/>
          </a:xfrm>
          <a:prstGeom prst="rect">
            <a:avLst/>
          </a:prstGeom>
          <a:noFill/>
          <a:ln>
            <a:noFill/>
          </a:ln>
        </p:spPr>
        <p:txBody>
          <a:bodyPr spcFirstLastPara="1" wrap="square" lIns="0" tIns="0" rIns="0" bIns="0" anchor="t" anchorCtr="0">
            <a:normAutofit lnSpcReduction="10000"/>
          </a:bodyPr>
          <a:lstStyle/>
          <a:p>
            <a:pPr marL="0" lvl="0" indent="0" algn="l" rtl="0">
              <a:lnSpc>
                <a:spcPct val="110800"/>
              </a:lnSpc>
              <a:spcBef>
                <a:spcPts val="0"/>
              </a:spcBef>
              <a:spcAft>
                <a:spcPts val="0"/>
              </a:spcAft>
              <a:buClr>
                <a:srgbClr val="FFFFFF"/>
              </a:buClr>
              <a:buSzPts val="2000"/>
              <a:buNone/>
            </a:pPr>
            <a:r>
              <a:rPr lang="fi" i="1"/>
              <a:t>Iiro Hyvönen</a:t>
            </a:r>
            <a:endParaRPr i="1"/>
          </a:p>
          <a:p>
            <a:pPr marL="0" lvl="0" indent="0" algn="l" rtl="0">
              <a:lnSpc>
                <a:spcPct val="110800"/>
              </a:lnSpc>
              <a:spcBef>
                <a:spcPts val="0"/>
              </a:spcBef>
              <a:spcAft>
                <a:spcPts val="0"/>
              </a:spcAft>
              <a:buClr>
                <a:srgbClr val="FFFFFF"/>
              </a:buClr>
              <a:buSzPts val="2000"/>
              <a:buNone/>
            </a:pPr>
            <a:r>
              <a:rPr lang="fi" i="1"/>
              <a:t>Jesse Vähä-Koukkula</a:t>
            </a:r>
            <a:endParaRPr i="1"/>
          </a:p>
          <a:p>
            <a:pPr marL="0" lvl="0" indent="0" algn="l" rtl="0">
              <a:lnSpc>
                <a:spcPct val="110800"/>
              </a:lnSpc>
              <a:spcBef>
                <a:spcPts val="400"/>
              </a:spcBef>
              <a:spcAft>
                <a:spcPts val="0"/>
              </a:spcAft>
              <a:buClr>
                <a:srgbClr val="FFFFFF"/>
              </a:buClr>
              <a:buSzPts val="2000"/>
              <a:buNone/>
            </a:pPr>
            <a:endParaRPr/>
          </a:p>
        </p:txBody>
      </p:sp>
      <p:sp>
        <p:nvSpPr>
          <p:cNvPr id="112" name="Google Shape;112;p20"/>
          <p:cNvSpPr txBox="1">
            <a:spLocks noGrp="1"/>
          </p:cNvSpPr>
          <p:nvPr>
            <p:ph type="body" idx="2"/>
          </p:nvPr>
        </p:nvSpPr>
        <p:spPr>
          <a:xfrm>
            <a:off x="572401" y="4471199"/>
            <a:ext cx="2049245" cy="1333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000"/>
              <a:buNone/>
            </a:pPr>
            <a:endParaRPr/>
          </a:p>
        </p:txBody>
      </p:sp>
      <p:sp>
        <p:nvSpPr>
          <p:cNvPr id="113" name="Google Shape;113;p20"/>
          <p:cNvSpPr txBox="1">
            <a:spLocks noGrp="1"/>
          </p:cNvSpPr>
          <p:nvPr>
            <p:ph type="body" idx="3"/>
          </p:nvPr>
        </p:nvSpPr>
        <p:spPr>
          <a:xfrm>
            <a:off x="572400" y="4603100"/>
            <a:ext cx="2049244" cy="34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
        <p:nvSpPr>
          <p:cNvPr id="114" name="Google Shape;114;p20"/>
          <p:cNvSpPr txBox="1">
            <a:spLocks noGrp="1"/>
          </p:cNvSpPr>
          <p:nvPr>
            <p:ph type="body" idx="4"/>
          </p:nvPr>
        </p:nvSpPr>
        <p:spPr>
          <a:xfrm>
            <a:off x="2862387" y="4603100"/>
            <a:ext cx="2027114" cy="34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r>
              <a:rPr lang="fi"/>
              <a:t>15.3.2022</a:t>
            </a:r>
            <a:endParaRPr/>
          </a:p>
        </p:txBody>
      </p:sp>
      <p:sp>
        <p:nvSpPr>
          <p:cNvPr id="115" name="Google Shape;115;p20"/>
          <p:cNvSpPr txBox="1">
            <a:spLocks noGrp="1"/>
          </p:cNvSpPr>
          <p:nvPr>
            <p:ph type="body" idx="5"/>
          </p:nvPr>
        </p:nvSpPr>
        <p:spPr>
          <a:xfrm>
            <a:off x="7427603" y="4471199"/>
            <a:ext cx="1132198" cy="475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
        <p:nvSpPr>
          <p:cNvPr id="116" name="Google Shape;116;p20"/>
          <p:cNvSpPr txBox="1">
            <a:spLocks noGrp="1"/>
          </p:cNvSpPr>
          <p:nvPr>
            <p:ph type="body" idx="6"/>
          </p:nvPr>
        </p:nvSpPr>
        <p:spPr>
          <a:xfrm>
            <a:off x="5143295" y="4470800"/>
            <a:ext cx="1962357" cy="47559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572400" y="1123200"/>
            <a:ext cx="8134278" cy="3102300"/>
          </a:xfrm>
          <a:prstGeom prst="rect">
            <a:avLst/>
          </a:prstGeom>
          <a:noFill/>
          <a:ln>
            <a:noFill/>
          </a:ln>
        </p:spPr>
        <p:txBody>
          <a:bodyPr spcFirstLastPara="1" wrap="square" lIns="0" tIns="0" rIns="0" bIns="0" anchor="t" anchorCtr="0">
            <a:normAutofit lnSpcReduction="20000"/>
          </a:bodyPr>
          <a:lstStyle/>
          <a:p>
            <a:pPr marL="457200" lvl="0" indent="-355600" algn="l" rtl="0">
              <a:lnSpc>
                <a:spcPct val="150000"/>
              </a:lnSpc>
              <a:spcBef>
                <a:spcPts val="400"/>
              </a:spcBef>
              <a:spcAft>
                <a:spcPts val="0"/>
              </a:spcAft>
              <a:buSzPts val="2000"/>
              <a:buChar char="●"/>
            </a:pPr>
            <a:r>
              <a:rPr lang="fi" sz="2000"/>
              <a:t>Basic components</a:t>
            </a:r>
            <a:endParaRPr sz="2000"/>
          </a:p>
          <a:p>
            <a:pPr marL="914400" lvl="1" indent="-355600" algn="l" rtl="0">
              <a:lnSpc>
                <a:spcPct val="150000"/>
              </a:lnSpc>
              <a:spcBef>
                <a:spcPts val="0"/>
              </a:spcBef>
              <a:spcAft>
                <a:spcPts val="0"/>
              </a:spcAft>
              <a:buSzPts val="2000"/>
              <a:buChar char="○"/>
            </a:pPr>
            <a:r>
              <a:rPr lang="fi" sz="2000"/>
              <a:t>Pipes, pumps, exhcangers</a:t>
            </a:r>
            <a:endParaRPr sz="2000"/>
          </a:p>
          <a:p>
            <a:pPr marL="457200" lvl="0" indent="-355600" algn="l" rtl="0">
              <a:lnSpc>
                <a:spcPct val="150000"/>
              </a:lnSpc>
              <a:spcBef>
                <a:spcPts val="0"/>
              </a:spcBef>
              <a:spcAft>
                <a:spcPts val="0"/>
              </a:spcAft>
              <a:buSzPts val="2000"/>
              <a:buChar char="●"/>
            </a:pPr>
            <a:r>
              <a:rPr lang="fi" sz="2000"/>
              <a:t>Coaxial system</a:t>
            </a:r>
            <a:endParaRPr sz="2000"/>
          </a:p>
          <a:p>
            <a:pPr marL="914400" lvl="1" indent="-355600" algn="l" rtl="0">
              <a:lnSpc>
                <a:spcPct val="150000"/>
              </a:lnSpc>
              <a:spcBef>
                <a:spcPts val="0"/>
              </a:spcBef>
              <a:spcAft>
                <a:spcPts val="0"/>
              </a:spcAft>
              <a:buSzPts val="2000"/>
              <a:buChar char="○"/>
            </a:pPr>
            <a:r>
              <a:rPr lang="fi" sz="2000"/>
              <a:t>Benefits</a:t>
            </a:r>
            <a:endParaRPr sz="2000"/>
          </a:p>
          <a:p>
            <a:pPr marL="457200" lvl="0" indent="-355600" algn="l" rtl="0">
              <a:lnSpc>
                <a:spcPct val="150000"/>
              </a:lnSpc>
              <a:spcBef>
                <a:spcPts val="0"/>
              </a:spcBef>
              <a:spcAft>
                <a:spcPts val="0"/>
              </a:spcAft>
              <a:buSzPts val="2000"/>
              <a:buChar char="●"/>
            </a:pPr>
            <a:r>
              <a:rPr lang="fi" sz="2000"/>
              <a:t>Charging and discharging</a:t>
            </a:r>
            <a:endParaRPr sz="2000"/>
          </a:p>
          <a:p>
            <a:pPr marL="914400" lvl="1" indent="-355600" algn="l" rtl="0">
              <a:lnSpc>
                <a:spcPct val="150000"/>
              </a:lnSpc>
              <a:spcBef>
                <a:spcPts val="0"/>
              </a:spcBef>
              <a:spcAft>
                <a:spcPts val="0"/>
              </a:spcAft>
              <a:buSzPts val="2000"/>
              <a:buChar char="○"/>
            </a:pPr>
            <a:r>
              <a:rPr lang="fi" sz="2000"/>
              <a:t>Sustainable</a:t>
            </a:r>
            <a:endParaRPr sz="2000"/>
          </a:p>
          <a:p>
            <a:pPr marL="457200" lvl="0" indent="-355600" algn="l" rtl="0">
              <a:lnSpc>
                <a:spcPct val="150000"/>
              </a:lnSpc>
              <a:spcBef>
                <a:spcPts val="0"/>
              </a:spcBef>
              <a:spcAft>
                <a:spcPts val="0"/>
              </a:spcAft>
              <a:buSzPts val="2000"/>
              <a:buChar char="●"/>
            </a:pPr>
            <a:r>
              <a:rPr lang="fi" sz="2000"/>
              <a:t>Smart grid</a:t>
            </a:r>
            <a:endParaRPr sz="2000"/>
          </a:p>
          <a:p>
            <a:pPr marL="914400" lvl="1" indent="-355600" algn="l" rtl="0">
              <a:lnSpc>
                <a:spcPct val="150000"/>
              </a:lnSpc>
              <a:spcBef>
                <a:spcPts val="0"/>
              </a:spcBef>
              <a:spcAft>
                <a:spcPts val="0"/>
              </a:spcAft>
              <a:buSzPts val="2000"/>
              <a:buChar char="○"/>
            </a:pPr>
            <a:r>
              <a:rPr lang="fi" sz="2000"/>
              <a:t>Future considerations</a:t>
            </a:r>
            <a:endParaRPr sz="2000"/>
          </a:p>
        </p:txBody>
      </p:sp>
      <p:sp>
        <p:nvSpPr>
          <p:cNvPr id="198" name="Google Shape;198;p29"/>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
              <a:t>Conclusions</a:t>
            </a:r>
            <a:endParaRPr/>
          </a:p>
        </p:txBody>
      </p:sp>
      <p:sp>
        <p:nvSpPr>
          <p:cNvPr id="199" name="Google Shape;199;p29"/>
          <p:cNvSpPr txBox="1">
            <a:spLocks noGrp="1"/>
          </p:cNvSpPr>
          <p:nvPr>
            <p:ph type="body" idx="2"/>
          </p:nvPr>
        </p:nvSpPr>
        <p:spPr>
          <a:xfrm>
            <a:off x="5143500" y="4608900"/>
            <a:ext cx="2758500" cy="287100"/>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r>
              <a:rPr lang="fi"/>
              <a:t>https://www.nationalgeographic.com/environment/article/geothermal-energy</a:t>
            </a:r>
            <a:endParaRPr/>
          </a:p>
        </p:txBody>
      </p:sp>
      <p:pic>
        <p:nvPicPr>
          <p:cNvPr id="202" name="Google Shape;202;p29"/>
          <p:cNvPicPr preferRelativeResize="0"/>
          <p:nvPr/>
        </p:nvPicPr>
        <p:blipFill rotWithShape="1">
          <a:blip r:embed="rId3">
            <a:alphaModFix/>
          </a:blip>
          <a:srcRect t="15427" b="17727"/>
          <a:stretch/>
        </p:blipFill>
        <p:spPr>
          <a:xfrm>
            <a:off x="4701250" y="896350"/>
            <a:ext cx="3643551" cy="3245138"/>
          </a:xfrm>
          <a:prstGeom prst="rect">
            <a:avLst/>
          </a:prstGeom>
          <a:noFill/>
          <a:ln>
            <a:noFill/>
          </a:ln>
        </p:spPr>
      </p:pic>
      <p:sp>
        <p:nvSpPr>
          <p:cNvPr id="203" name="Google Shape;203;p29"/>
          <p:cNvSpPr txBox="1">
            <a:spLocks noGrp="1"/>
          </p:cNvSpPr>
          <p:nvPr>
            <p:ph type="body" idx="3"/>
          </p:nvPr>
        </p:nvSpPr>
        <p:spPr>
          <a:xfrm>
            <a:off x="4701250" y="4205400"/>
            <a:ext cx="4027200" cy="33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Vantaan Energia’s deep heat project in Varisto.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572400" y="1123200"/>
            <a:ext cx="8134278" cy="3102300"/>
          </a:xfrm>
          <a:prstGeom prst="rect">
            <a:avLst/>
          </a:prstGeom>
          <a:noFill/>
          <a:ln>
            <a:noFill/>
          </a:ln>
        </p:spPr>
        <p:txBody>
          <a:bodyPr spcFirstLastPara="1" wrap="square" lIns="0" tIns="0" rIns="0" bIns="0" anchor="t" anchorCtr="0">
            <a:normAutofit/>
          </a:bodyPr>
          <a:lstStyle/>
          <a:p>
            <a:pPr marL="0" lvl="0" indent="0" algn="l" rtl="0">
              <a:lnSpc>
                <a:spcPct val="200000"/>
              </a:lnSpc>
              <a:spcBef>
                <a:spcPts val="0"/>
              </a:spcBef>
              <a:spcAft>
                <a:spcPts val="0"/>
              </a:spcAft>
              <a:buClr>
                <a:schemeClr val="dk1"/>
              </a:buClr>
              <a:buSzPts val="1100"/>
              <a:buNone/>
            </a:pPr>
            <a:r>
              <a:rPr lang="fi" sz="1100" u="sng">
                <a:solidFill>
                  <a:schemeClr val="hlink"/>
                </a:solidFill>
                <a:hlinkClick r:id="rId3"/>
              </a:rPr>
              <a:t>https://www.treehugger.com/what-is-geothermal-energy-5105305</a:t>
            </a:r>
            <a:endParaRPr sz="1100"/>
          </a:p>
          <a:p>
            <a:pPr marL="0" lvl="0" indent="0" algn="l" rtl="0">
              <a:lnSpc>
                <a:spcPct val="200000"/>
              </a:lnSpc>
              <a:spcBef>
                <a:spcPts val="0"/>
              </a:spcBef>
              <a:spcAft>
                <a:spcPts val="0"/>
              </a:spcAft>
              <a:buClr>
                <a:schemeClr val="dk1"/>
              </a:buClr>
              <a:buSzPts val="1100"/>
              <a:buNone/>
            </a:pPr>
            <a:r>
              <a:rPr lang="fi" sz="1100"/>
              <a:t>https://www.rakennusteollisuus.fi/Tietoa-alasta/Ilmasto-ymparisto-ja-energia/Materiaalitehokkuus/ </a:t>
            </a:r>
            <a:endParaRPr sz="1100"/>
          </a:p>
          <a:p>
            <a:pPr marL="0" lvl="0" indent="0" algn="l" rtl="0">
              <a:lnSpc>
                <a:spcPct val="200000"/>
              </a:lnSpc>
              <a:spcBef>
                <a:spcPts val="0"/>
              </a:spcBef>
              <a:spcAft>
                <a:spcPts val="0"/>
              </a:spcAft>
              <a:buClr>
                <a:schemeClr val="dk1"/>
              </a:buClr>
              <a:buSzPts val="1100"/>
              <a:buNone/>
            </a:pPr>
            <a:r>
              <a:rPr lang="fi" sz="1100"/>
              <a:t>https://ieeexplore.ieee.org/document/9262850 </a:t>
            </a:r>
            <a:endParaRPr sz="1100"/>
          </a:p>
          <a:p>
            <a:pPr marL="0" lvl="0" indent="0" algn="l" rtl="0">
              <a:lnSpc>
                <a:spcPct val="200000"/>
              </a:lnSpc>
              <a:spcBef>
                <a:spcPts val="0"/>
              </a:spcBef>
              <a:spcAft>
                <a:spcPts val="0"/>
              </a:spcAft>
              <a:buClr>
                <a:schemeClr val="dk1"/>
              </a:buClr>
              <a:buSzPts val="1100"/>
              <a:buNone/>
            </a:pPr>
            <a:r>
              <a:rPr lang="fi" sz="1100"/>
              <a:t>Figure 2: Pressure drop and mass flow rate (Bashir et al, 2020)</a:t>
            </a:r>
            <a:endParaRPr sz="1100"/>
          </a:p>
          <a:p>
            <a:pPr marL="0" lvl="0" indent="0" algn="l" rtl="0">
              <a:lnSpc>
                <a:spcPct val="200000"/>
              </a:lnSpc>
              <a:spcBef>
                <a:spcPts val="0"/>
              </a:spcBef>
              <a:spcAft>
                <a:spcPts val="0"/>
              </a:spcAft>
              <a:buClr>
                <a:schemeClr val="dk1"/>
              </a:buClr>
              <a:buSzPts val="1100"/>
              <a:buNone/>
            </a:pPr>
            <a:r>
              <a:rPr lang="fi" sz="1100" u="sng">
                <a:solidFill>
                  <a:schemeClr val="hlink"/>
                </a:solidFill>
                <a:hlinkClick r:id="rId4"/>
              </a:rPr>
              <a:t>https://www.sciencedirect.com/science/article/abs/pii/S0196890419304303</a:t>
            </a:r>
            <a:endParaRPr sz="1100"/>
          </a:p>
          <a:p>
            <a:pPr marL="0" lvl="0" indent="0" algn="l" rtl="0">
              <a:lnSpc>
                <a:spcPct val="200000"/>
              </a:lnSpc>
              <a:spcBef>
                <a:spcPts val="0"/>
              </a:spcBef>
              <a:spcAft>
                <a:spcPts val="0"/>
              </a:spcAft>
              <a:buClr>
                <a:schemeClr val="dk1"/>
              </a:buClr>
              <a:buSzPts val="1100"/>
              <a:buNone/>
            </a:pPr>
            <a:r>
              <a:rPr lang="fi" sz="1100"/>
              <a:t>rlower cocts https://energy.mit.edu/wp-content/uploads/2006/11/MITEI-The-Future-of-Geothermal-Energy.pdf</a:t>
            </a:r>
            <a:endParaRPr sz="1100"/>
          </a:p>
          <a:p>
            <a:pPr marL="0" lvl="0" indent="0" algn="l" rtl="0">
              <a:lnSpc>
                <a:spcPct val="200000"/>
              </a:lnSpc>
              <a:spcBef>
                <a:spcPts val="0"/>
              </a:spcBef>
              <a:spcAft>
                <a:spcPts val="0"/>
              </a:spcAft>
              <a:buClr>
                <a:schemeClr val="dk1"/>
              </a:buClr>
              <a:buSzPts val="1100"/>
              <a:buNone/>
            </a:pPr>
            <a:r>
              <a:rPr lang="fi" sz="1100" u="sng">
                <a:solidFill>
                  <a:schemeClr val="hlink"/>
                </a:solidFill>
                <a:hlinkClick r:id="rId5"/>
              </a:rPr>
              <a:t>https://www.vantaanenergia.fi/en/construction-of-vantaa-energys-geothermal-heating-plant-started/</a:t>
            </a:r>
            <a:endParaRPr sz="1100"/>
          </a:p>
          <a:p>
            <a:pPr marL="0" lvl="0" indent="0" algn="l" rtl="0">
              <a:lnSpc>
                <a:spcPct val="200000"/>
              </a:lnSpc>
              <a:spcBef>
                <a:spcPts val="0"/>
              </a:spcBef>
              <a:spcAft>
                <a:spcPts val="0"/>
              </a:spcAft>
              <a:buClr>
                <a:schemeClr val="dk1"/>
              </a:buClr>
              <a:buSzPts val="1100"/>
              <a:buNone/>
            </a:pPr>
            <a:r>
              <a:rPr lang="fi" sz="1100"/>
              <a:t>https://www.nationalgeographic.com/environment/article/geothermal-energy</a:t>
            </a:r>
            <a:endParaRPr sz="1800"/>
          </a:p>
        </p:txBody>
      </p:sp>
      <p:sp>
        <p:nvSpPr>
          <p:cNvPr id="209" name="Google Shape;209;p30"/>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
              <a:t>Source material used</a:t>
            </a:r>
            <a:endParaRPr/>
          </a:p>
        </p:txBody>
      </p:sp>
      <p:sp>
        <p:nvSpPr>
          <p:cNvPr id="210" name="Google Shape;210;p30"/>
          <p:cNvSpPr txBox="1">
            <a:spLocks noGrp="1"/>
          </p:cNvSpPr>
          <p:nvPr>
            <p:ph type="body" idx="2"/>
          </p:nvPr>
        </p:nvSpPr>
        <p:spPr>
          <a:xfrm>
            <a:off x="5143500" y="4608911"/>
            <a:ext cx="1536700" cy="286984"/>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211" name="Google Shape;211;p30"/>
          <p:cNvSpPr txBox="1">
            <a:spLocks noGrp="1"/>
          </p:cNvSpPr>
          <p:nvPr>
            <p:ph type="body" idx="3"/>
          </p:nvPr>
        </p:nvSpPr>
        <p:spPr>
          <a:xfrm>
            <a:off x="6859589" y="4608911"/>
            <a:ext cx="1701801" cy="286984"/>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572400" y="1123200"/>
            <a:ext cx="3075900" cy="3102300"/>
          </a:xfrm>
          <a:prstGeom prst="rect">
            <a:avLst/>
          </a:prstGeom>
        </p:spPr>
        <p:txBody>
          <a:bodyPr spcFirstLastPara="1" wrap="square" lIns="0" tIns="0" rIns="0" bIns="0" anchor="t" anchorCtr="0">
            <a:normAutofit/>
          </a:bodyPr>
          <a:lstStyle/>
          <a:p>
            <a:pPr marL="457200" lvl="0" indent="-317500" algn="l" rtl="0">
              <a:lnSpc>
                <a:spcPct val="200000"/>
              </a:lnSpc>
              <a:spcBef>
                <a:spcPts val="280"/>
              </a:spcBef>
              <a:spcAft>
                <a:spcPts val="0"/>
              </a:spcAft>
              <a:buSzPts val="1400"/>
              <a:buChar char="●"/>
            </a:pPr>
            <a:r>
              <a:rPr lang="fi"/>
              <a:t>Introduction</a:t>
            </a:r>
            <a:endParaRPr/>
          </a:p>
          <a:p>
            <a:pPr marL="457200" lvl="0" indent="-317500" algn="l" rtl="0">
              <a:lnSpc>
                <a:spcPct val="200000"/>
              </a:lnSpc>
              <a:spcBef>
                <a:spcPts val="0"/>
              </a:spcBef>
              <a:spcAft>
                <a:spcPts val="0"/>
              </a:spcAft>
              <a:buSzPts val="1400"/>
              <a:buChar char="●"/>
            </a:pPr>
            <a:r>
              <a:rPr lang="fi"/>
              <a:t>Basic components</a:t>
            </a:r>
            <a:endParaRPr/>
          </a:p>
          <a:p>
            <a:pPr marL="457200" lvl="0" indent="-317500" algn="l" rtl="0">
              <a:lnSpc>
                <a:spcPct val="200000"/>
              </a:lnSpc>
              <a:spcBef>
                <a:spcPts val="0"/>
              </a:spcBef>
              <a:spcAft>
                <a:spcPts val="0"/>
              </a:spcAft>
              <a:buSzPts val="1400"/>
              <a:buChar char="●"/>
            </a:pPr>
            <a:r>
              <a:rPr lang="fi"/>
              <a:t>Collector systems</a:t>
            </a:r>
            <a:endParaRPr/>
          </a:p>
          <a:p>
            <a:pPr marL="457200" lvl="0" indent="-317500" algn="l" rtl="0">
              <a:lnSpc>
                <a:spcPct val="200000"/>
              </a:lnSpc>
              <a:spcBef>
                <a:spcPts val="0"/>
              </a:spcBef>
              <a:spcAft>
                <a:spcPts val="0"/>
              </a:spcAft>
              <a:buSzPts val="1400"/>
              <a:buChar char="●"/>
            </a:pPr>
            <a:r>
              <a:rPr lang="fi"/>
              <a:t>Charging and discharging</a:t>
            </a:r>
            <a:endParaRPr/>
          </a:p>
          <a:p>
            <a:pPr marL="457200" lvl="0" indent="-317500" algn="l" rtl="0">
              <a:lnSpc>
                <a:spcPct val="200000"/>
              </a:lnSpc>
              <a:spcBef>
                <a:spcPts val="0"/>
              </a:spcBef>
              <a:spcAft>
                <a:spcPts val="0"/>
              </a:spcAft>
              <a:buSzPts val="1400"/>
              <a:buChar char="●"/>
            </a:pPr>
            <a:r>
              <a:rPr lang="fi"/>
              <a:t>Smart Grid</a:t>
            </a:r>
            <a:endParaRPr/>
          </a:p>
          <a:p>
            <a:pPr marL="457200" lvl="0" indent="-317500" algn="l" rtl="0">
              <a:lnSpc>
                <a:spcPct val="200000"/>
              </a:lnSpc>
              <a:spcBef>
                <a:spcPts val="0"/>
              </a:spcBef>
              <a:spcAft>
                <a:spcPts val="0"/>
              </a:spcAft>
              <a:buSzPts val="1400"/>
              <a:buChar char="●"/>
            </a:pPr>
            <a:r>
              <a:rPr lang="fi"/>
              <a:t>Projects in Finland</a:t>
            </a:r>
            <a:endParaRPr/>
          </a:p>
          <a:p>
            <a:pPr marL="457200" lvl="0" indent="-317500" algn="l" rtl="0">
              <a:lnSpc>
                <a:spcPct val="200000"/>
              </a:lnSpc>
              <a:spcBef>
                <a:spcPts val="0"/>
              </a:spcBef>
              <a:spcAft>
                <a:spcPts val="0"/>
              </a:spcAft>
              <a:buSzPts val="1400"/>
              <a:buChar char="●"/>
            </a:pPr>
            <a:r>
              <a:rPr lang="fi"/>
              <a:t>Conclusion</a:t>
            </a:r>
            <a:endParaRPr/>
          </a:p>
        </p:txBody>
      </p:sp>
      <p:sp>
        <p:nvSpPr>
          <p:cNvPr id="122" name="Google Shape;122;p21"/>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Contents</a:t>
            </a:r>
            <a:endParaRPr/>
          </a:p>
        </p:txBody>
      </p:sp>
      <p:sp>
        <p:nvSpPr>
          <p:cNvPr id="123" name="Google Shape;123;p21"/>
          <p:cNvSpPr txBox="1">
            <a:spLocks noGrp="1"/>
          </p:cNvSpPr>
          <p:nvPr>
            <p:ph type="body" idx="2"/>
          </p:nvPr>
        </p:nvSpPr>
        <p:spPr>
          <a:xfrm>
            <a:off x="5143500" y="4608911"/>
            <a:ext cx="15366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https://www.treehugger.com/what-is-geothermal-energy-5105305</a:t>
            </a:r>
            <a:endParaRPr/>
          </a:p>
        </p:txBody>
      </p:sp>
      <p:sp>
        <p:nvSpPr>
          <p:cNvPr id="124" name="Google Shape;124;p21"/>
          <p:cNvSpPr txBox="1">
            <a:spLocks noGrp="1"/>
          </p:cNvSpPr>
          <p:nvPr>
            <p:ph type="body" idx="3"/>
          </p:nvPr>
        </p:nvSpPr>
        <p:spPr>
          <a:xfrm>
            <a:off x="6859589" y="4608911"/>
            <a:ext cx="17019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25" name="Google Shape;125;p21"/>
          <p:cNvPicPr preferRelativeResize="0"/>
          <p:nvPr/>
        </p:nvPicPr>
        <p:blipFill>
          <a:blip r:embed="rId3">
            <a:alphaModFix/>
          </a:blip>
          <a:stretch>
            <a:fillRect/>
          </a:stretch>
        </p:blipFill>
        <p:spPr>
          <a:xfrm>
            <a:off x="3648350" y="921850"/>
            <a:ext cx="4949712" cy="3299800"/>
          </a:xfrm>
          <a:prstGeom prst="rect">
            <a:avLst/>
          </a:prstGeom>
          <a:noFill/>
          <a:ln>
            <a:noFill/>
          </a:ln>
        </p:spPr>
      </p:pic>
      <p:sp>
        <p:nvSpPr>
          <p:cNvPr id="126" name="Google Shape;126;p21"/>
          <p:cNvSpPr txBox="1">
            <a:spLocks noGrp="1"/>
          </p:cNvSpPr>
          <p:nvPr>
            <p:ph type="body" idx="3"/>
          </p:nvPr>
        </p:nvSpPr>
        <p:spPr>
          <a:xfrm>
            <a:off x="3648350" y="4225500"/>
            <a:ext cx="4740900" cy="33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Geothermal plant in Blue Lagoon, Iceland.</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572400" y="1123200"/>
            <a:ext cx="7988990" cy="3102300"/>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160000"/>
              </a:lnSpc>
              <a:spcBef>
                <a:spcPts val="0"/>
              </a:spcBef>
              <a:spcAft>
                <a:spcPts val="0"/>
              </a:spcAft>
              <a:buClr>
                <a:schemeClr val="dk1"/>
              </a:buClr>
              <a:buSzPct val="100000"/>
              <a:buNone/>
            </a:pPr>
            <a:r>
              <a:rPr lang="fi"/>
              <a:t>-Deep heat energy wells are approximately 1-3 kilometers deep wells, which are used for producing geothermal heat with heat pumps. </a:t>
            </a:r>
            <a:endParaRPr/>
          </a:p>
          <a:p>
            <a:pPr marL="0" lvl="0" indent="0" algn="l" rtl="0">
              <a:lnSpc>
                <a:spcPct val="160000"/>
              </a:lnSpc>
              <a:spcBef>
                <a:spcPts val="0"/>
              </a:spcBef>
              <a:spcAft>
                <a:spcPts val="0"/>
              </a:spcAft>
              <a:buClr>
                <a:schemeClr val="dk1"/>
              </a:buClr>
              <a:buSzPct val="100000"/>
              <a:buNone/>
            </a:pPr>
            <a:endParaRPr/>
          </a:p>
          <a:p>
            <a:pPr marL="0" lvl="0" indent="0" algn="l" rtl="0">
              <a:lnSpc>
                <a:spcPct val="160000"/>
              </a:lnSpc>
              <a:spcBef>
                <a:spcPts val="0"/>
              </a:spcBef>
              <a:spcAft>
                <a:spcPts val="0"/>
              </a:spcAft>
              <a:buClr>
                <a:schemeClr val="dk1"/>
              </a:buClr>
              <a:buSzPct val="100000"/>
              <a:buNone/>
            </a:pPr>
            <a:r>
              <a:rPr lang="fi"/>
              <a:t>-When the usage of fossil fuels is decreasing, new methods for heating and cooling must be found. Deep heat energy wells could provide a solution for carbon free heating and cooling.</a:t>
            </a:r>
            <a:endParaRPr/>
          </a:p>
          <a:p>
            <a:pPr marL="0" lvl="0" indent="0" algn="l" rtl="0">
              <a:lnSpc>
                <a:spcPct val="160000"/>
              </a:lnSpc>
              <a:spcBef>
                <a:spcPts val="0"/>
              </a:spcBef>
              <a:spcAft>
                <a:spcPts val="0"/>
              </a:spcAft>
              <a:buClr>
                <a:schemeClr val="dk1"/>
              </a:buClr>
              <a:buSzPct val="100000"/>
              <a:buNone/>
            </a:pPr>
            <a:endParaRPr/>
          </a:p>
          <a:p>
            <a:pPr marL="0" lvl="0" indent="0" algn="l" rtl="0">
              <a:lnSpc>
                <a:spcPct val="160000"/>
              </a:lnSpc>
              <a:spcBef>
                <a:spcPts val="0"/>
              </a:spcBef>
              <a:spcAft>
                <a:spcPts val="0"/>
              </a:spcAft>
              <a:buClr>
                <a:schemeClr val="dk1"/>
              </a:buClr>
              <a:buSzPct val="100000"/>
              <a:buNone/>
            </a:pPr>
            <a:r>
              <a:rPr lang="fi"/>
              <a:t>- In Finland, buildings produce over 30% of the CO2 emissions. [1] In many cities, district heating is still produced by combustion technologies which produces emissions. </a:t>
            </a:r>
            <a:endParaRPr/>
          </a:p>
          <a:p>
            <a:pPr marL="0" lvl="0" indent="0" algn="l" rtl="0">
              <a:lnSpc>
                <a:spcPct val="160000"/>
              </a:lnSpc>
              <a:spcBef>
                <a:spcPts val="0"/>
              </a:spcBef>
              <a:spcAft>
                <a:spcPts val="0"/>
              </a:spcAft>
              <a:buClr>
                <a:schemeClr val="dk1"/>
              </a:buClr>
              <a:buSzPct val="100000"/>
              <a:buNone/>
            </a:pPr>
            <a:endParaRPr/>
          </a:p>
          <a:p>
            <a:pPr marL="0" lvl="0" indent="0" algn="l" rtl="0">
              <a:lnSpc>
                <a:spcPct val="160000"/>
              </a:lnSpc>
              <a:spcBef>
                <a:spcPts val="0"/>
              </a:spcBef>
              <a:spcAft>
                <a:spcPts val="0"/>
              </a:spcAft>
              <a:buClr>
                <a:schemeClr val="dk1"/>
              </a:buClr>
              <a:buSzPct val="100000"/>
              <a:buNone/>
            </a:pPr>
            <a:r>
              <a:rPr lang="fi"/>
              <a:t>-Heat and cooling is carbon free, depending on the electricity they use. In this power point, we examine deep heat energy wells and ground source heat pumps, and their effects to the grid. </a:t>
            </a:r>
            <a:endParaRPr/>
          </a:p>
          <a:p>
            <a:pPr marL="0" lvl="0" indent="0" algn="l" rtl="0">
              <a:lnSpc>
                <a:spcPct val="160000"/>
              </a:lnSpc>
              <a:spcBef>
                <a:spcPts val="0"/>
              </a:spcBef>
              <a:spcAft>
                <a:spcPts val="0"/>
              </a:spcAft>
              <a:buClr>
                <a:schemeClr val="dk1"/>
              </a:buClr>
              <a:buSzPct val="100000"/>
              <a:buNone/>
            </a:pPr>
            <a:endParaRPr/>
          </a:p>
          <a:p>
            <a:pPr marL="0" lvl="0" indent="0" algn="l" rtl="0">
              <a:lnSpc>
                <a:spcPct val="160000"/>
              </a:lnSpc>
              <a:spcBef>
                <a:spcPts val="0"/>
              </a:spcBef>
              <a:spcAft>
                <a:spcPts val="0"/>
              </a:spcAft>
              <a:buClr>
                <a:schemeClr val="dk1"/>
              </a:buClr>
              <a:buSzPct val="100000"/>
              <a:buNone/>
            </a:pPr>
            <a:endParaRPr/>
          </a:p>
        </p:txBody>
      </p:sp>
      <p:sp>
        <p:nvSpPr>
          <p:cNvPr id="132" name="Google Shape;132;p22"/>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
              <a:t>Introduction</a:t>
            </a:r>
            <a:endParaRPr/>
          </a:p>
        </p:txBody>
      </p:sp>
      <p:sp>
        <p:nvSpPr>
          <p:cNvPr id="133" name="Google Shape;133;p22"/>
          <p:cNvSpPr txBox="1">
            <a:spLocks noGrp="1"/>
          </p:cNvSpPr>
          <p:nvPr>
            <p:ph type="body" idx="2"/>
          </p:nvPr>
        </p:nvSpPr>
        <p:spPr>
          <a:xfrm>
            <a:off x="5143500" y="4608911"/>
            <a:ext cx="1536700" cy="286984"/>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r>
              <a:rPr lang="fi"/>
              <a:t>[1] </a:t>
            </a:r>
            <a:r>
              <a:rPr lang="fi" u="sng">
                <a:solidFill>
                  <a:schemeClr val="hlink"/>
                </a:solidFill>
                <a:hlinkClick r:id="rId3"/>
              </a:rPr>
              <a:t>https://www.rakennusteollisuus.fi/Tietoa-alasta/Ilmasto-ymparisto-ja-energia/Materiaalitehokkuus/</a:t>
            </a:r>
            <a:r>
              <a:rPr lang="fi"/>
              <a:t> </a:t>
            </a:r>
            <a:endParaRPr/>
          </a:p>
        </p:txBody>
      </p:sp>
      <p:sp>
        <p:nvSpPr>
          <p:cNvPr id="134" name="Google Shape;134;p22"/>
          <p:cNvSpPr txBox="1">
            <a:spLocks noGrp="1"/>
          </p:cNvSpPr>
          <p:nvPr>
            <p:ph type="body" idx="3"/>
          </p:nvPr>
        </p:nvSpPr>
        <p:spPr>
          <a:xfrm>
            <a:off x="6859589" y="4608911"/>
            <a:ext cx="1701801" cy="286984"/>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35" name="Google Shape;135;p22"/>
          <p:cNvSpPr txBox="1">
            <a:spLocks noGrp="1"/>
          </p:cNvSpPr>
          <p:nvPr>
            <p:ph type="dt" idx="10"/>
          </p:nvPr>
        </p:nvSpPr>
        <p:spPr>
          <a:xfrm>
            <a:off x="3429000" y="4705350"/>
            <a:ext cx="1544638" cy="940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
              <a:t>07.02.2018</a:t>
            </a:r>
            <a:endParaRPr/>
          </a:p>
        </p:txBody>
      </p:sp>
      <p:sp>
        <p:nvSpPr>
          <p:cNvPr id="136" name="Google Shape;136;p22"/>
          <p:cNvSpPr txBox="1">
            <a:spLocks noGrp="1"/>
          </p:cNvSpPr>
          <p:nvPr>
            <p:ph type="sldNum" idx="12"/>
          </p:nvPr>
        </p:nvSpPr>
        <p:spPr>
          <a:xfrm>
            <a:off x="3429000" y="4801791"/>
            <a:ext cx="1544638" cy="9405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
              <a:t>Page </a:t>
            </a:r>
            <a:fld id="{00000000-1234-1234-1234-123412341234}" type="slidenum">
              <a:rPr lang="fi"/>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body" idx="1"/>
          </p:nvPr>
        </p:nvSpPr>
        <p:spPr>
          <a:xfrm>
            <a:off x="572400" y="1123200"/>
            <a:ext cx="3365100" cy="3102300"/>
          </a:xfrm>
          <a:prstGeom prst="rect">
            <a:avLst/>
          </a:prstGeom>
        </p:spPr>
        <p:txBody>
          <a:bodyPr spcFirstLastPara="1" wrap="square" lIns="0" tIns="0" rIns="0" bIns="0" anchor="t" anchorCtr="0">
            <a:normAutofit lnSpcReduction="10000"/>
          </a:bodyPr>
          <a:lstStyle/>
          <a:p>
            <a:pPr marL="457200" lvl="0" indent="0" algn="l" rtl="0">
              <a:spcBef>
                <a:spcPts val="280"/>
              </a:spcBef>
              <a:spcAft>
                <a:spcPts val="0"/>
              </a:spcAft>
              <a:buNone/>
            </a:pPr>
            <a:endParaRPr/>
          </a:p>
          <a:p>
            <a:pPr marL="457200" lvl="0" indent="-317500" algn="l" rtl="0">
              <a:spcBef>
                <a:spcPts val="280"/>
              </a:spcBef>
              <a:spcAft>
                <a:spcPts val="0"/>
              </a:spcAft>
              <a:buSzPts val="1400"/>
              <a:buChar char="●"/>
            </a:pPr>
            <a:r>
              <a:rPr lang="fi"/>
              <a:t>Basic components</a:t>
            </a:r>
            <a:endParaRPr/>
          </a:p>
          <a:p>
            <a:pPr marL="914400" lvl="1" indent="-279400" algn="l" rtl="0">
              <a:spcBef>
                <a:spcPts val="0"/>
              </a:spcBef>
              <a:spcAft>
                <a:spcPts val="0"/>
              </a:spcAft>
              <a:buSzPts val="800"/>
              <a:buChar char="○"/>
            </a:pPr>
            <a:r>
              <a:rPr lang="fi" sz="1400"/>
              <a:t>Collector pipes</a:t>
            </a:r>
            <a:endParaRPr sz="1400"/>
          </a:p>
          <a:p>
            <a:pPr marL="914400" lvl="1" indent="-279400" algn="l" rtl="0">
              <a:spcBef>
                <a:spcPts val="0"/>
              </a:spcBef>
              <a:spcAft>
                <a:spcPts val="0"/>
              </a:spcAft>
              <a:buSzPts val="800"/>
              <a:buChar char="○"/>
            </a:pPr>
            <a:r>
              <a:rPr lang="fi" sz="1400"/>
              <a:t>Pumps</a:t>
            </a:r>
            <a:endParaRPr sz="1400"/>
          </a:p>
          <a:p>
            <a:pPr marL="914400" lvl="1" indent="-279400" algn="l" rtl="0">
              <a:spcBef>
                <a:spcPts val="0"/>
              </a:spcBef>
              <a:spcAft>
                <a:spcPts val="0"/>
              </a:spcAft>
              <a:buSzPts val="800"/>
              <a:buChar char="○"/>
            </a:pPr>
            <a:r>
              <a:rPr lang="fi" sz="1400"/>
              <a:t>Turbine / exchanger</a:t>
            </a:r>
            <a:endParaRPr sz="1400"/>
          </a:p>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
              <a:t>COP-value 3 - 6</a:t>
            </a:r>
            <a:endParaRPr/>
          </a:p>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
              <a:t>Collector pipes</a:t>
            </a:r>
            <a:endParaRPr b="0"/>
          </a:p>
          <a:p>
            <a:pPr marL="914400" lvl="1" indent="-279400" algn="l" rtl="0">
              <a:spcBef>
                <a:spcPts val="0"/>
              </a:spcBef>
              <a:spcAft>
                <a:spcPts val="0"/>
              </a:spcAft>
              <a:buSzPts val="800"/>
              <a:buChar char="○"/>
            </a:pPr>
            <a:r>
              <a:rPr lang="fi" sz="1400"/>
              <a:t>Coaxial (deep)</a:t>
            </a:r>
            <a:endParaRPr sz="1400"/>
          </a:p>
          <a:p>
            <a:pPr marL="914400" lvl="1" indent="-279400" algn="l" rtl="0">
              <a:spcBef>
                <a:spcPts val="0"/>
              </a:spcBef>
              <a:spcAft>
                <a:spcPts val="0"/>
              </a:spcAft>
              <a:buSzPts val="800"/>
              <a:buChar char="○"/>
            </a:pPr>
            <a:r>
              <a:rPr lang="fi" sz="1400"/>
              <a:t>U-tube (shallow)</a:t>
            </a:r>
            <a:endParaRPr sz="1400"/>
          </a:p>
          <a:p>
            <a:pPr marL="0" lvl="0" indent="0" algn="l" rtl="0">
              <a:spcBef>
                <a:spcPts val="280"/>
              </a:spcBef>
              <a:spcAft>
                <a:spcPts val="0"/>
              </a:spcAft>
              <a:buNone/>
            </a:pPr>
            <a:endParaRPr sz="1400"/>
          </a:p>
          <a:p>
            <a:pPr marL="0" lvl="0" indent="0" algn="l" rtl="0">
              <a:spcBef>
                <a:spcPts val="280"/>
              </a:spcBef>
              <a:spcAft>
                <a:spcPts val="0"/>
              </a:spcAft>
              <a:buNone/>
            </a:pPr>
            <a:endParaRPr sz="1400"/>
          </a:p>
        </p:txBody>
      </p:sp>
      <p:sp>
        <p:nvSpPr>
          <p:cNvPr id="142" name="Google Shape;142;p23"/>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Basic Components</a:t>
            </a:r>
            <a:endParaRPr/>
          </a:p>
        </p:txBody>
      </p:sp>
      <p:sp>
        <p:nvSpPr>
          <p:cNvPr id="143" name="Google Shape;143;p23"/>
          <p:cNvSpPr txBox="1">
            <a:spLocks noGrp="1"/>
          </p:cNvSpPr>
          <p:nvPr>
            <p:ph type="body" idx="2"/>
          </p:nvPr>
        </p:nvSpPr>
        <p:spPr>
          <a:xfrm>
            <a:off x="5143500" y="4608911"/>
            <a:ext cx="1536600" cy="287100"/>
          </a:xfrm>
          <a:prstGeom prst="rect">
            <a:avLst/>
          </a:prstGeom>
        </p:spPr>
        <p:txBody>
          <a:bodyPr spcFirstLastPara="1" wrap="square" lIns="0" tIns="0" rIns="0" bIns="0" anchor="t" anchorCtr="0">
            <a:noAutofit/>
          </a:bodyPr>
          <a:lstStyle/>
          <a:p>
            <a:pPr marL="0" lvl="0" indent="0" algn="l" rtl="0">
              <a:lnSpc>
                <a:spcPct val="121714"/>
              </a:lnSpc>
              <a:spcBef>
                <a:spcPts val="280"/>
              </a:spcBef>
              <a:spcAft>
                <a:spcPts val="0"/>
              </a:spcAft>
              <a:buClr>
                <a:schemeClr val="dk1"/>
              </a:buClr>
              <a:buSzPts val="1100"/>
              <a:buFont typeface="Arial"/>
              <a:buNone/>
            </a:pPr>
            <a:r>
              <a:rPr lang="fi" sz="600"/>
              <a:t>https://archive.epa.gov/climatechange/kids/solutions/technologies/geothermal.html</a:t>
            </a:r>
            <a:endParaRPr sz="600"/>
          </a:p>
        </p:txBody>
      </p:sp>
      <p:sp>
        <p:nvSpPr>
          <p:cNvPr id="144" name="Google Shape;144;p23"/>
          <p:cNvSpPr txBox="1">
            <a:spLocks noGrp="1"/>
          </p:cNvSpPr>
          <p:nvPr>
            <p:ph type="body" idx="3"/>
          </p:nvPr>
        </p:nvSpPr>
        <p:spPr>
          <a:xfrm>
            <a:off x="3163825" y="4225500"/>
            <a:ext cx="5225400" cy="33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Geothermal plant and its components.</a:t>
            </a:r>
            <a:endParaRPr/>
          </a:p>
        </p:txBody>
      </p:sp>
      <p:pic>
        <p:nvPicPr>
          <p:cNvPr id="145" name="Google Shape;145;p23"/>
          <p:cNvPicPr preferRelativeResize="0"/>
          <p:nvPr/>
        </p:nvPicPr>
        <p:blipFill>
          <a:blip r:embed="rId3">
            <a:alphaModFix/>
          </a:blip>
          <a:stretch>
            <a:fillRect/>
          </a:stretch>
        </p:blipFill>
        <p:spPr>
          <a:xfrm>
            <a:off x="3163825" y="878788"/>
            <a:ext cx="5725275" cy="338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body" idx="1"/>
          </p:nvPr>
        </p:nvSpPr>
        <p:spPr>
          <a:xfrm>
            <a:off x="572400" y="1123200"/>
            <a:ext cx="2806500" cy="3102300"/>
          </a:xfrm>
          <a:prstGeom prst="rect">
            <a:avLst/>
          </a:prstGeom>
        </p:spPr>
        <p:txBody>
          <a:bodyPr spcFirstLastPara="1" wrap="square" lIns="0" tIns="0" rIns="0" bIns="0" anchor="t" anchorCtr="0">
            <a:normAutofit/>
          </a:bodyPr>
          <a:lstStyle/>
          <a:p>
            <a:pPr marL="0" lvl="0" indent="0" algn="l" rtl="0">
              <a:spcBef>
                <a:spcPts val="280"/>
              </a:spcBef>
              <a:spcAft>
                <a:spcPts val="0"/>
              </a:spcAft>
              <a:buNone/>
            </a:pPr>
            <a:r>
              <a:rPr lang="fi"/>
              <a:t>- Coaxial deep heat pump system has a dual pipe with opposite flows in a circuit. </a:t>
            </a:r>
            <a:endParaRPr/>
          </a:p>
          <a:p>
            <a:pPr marL="0" lvl="0" indent="0" algn="l" rtl="0">
              <a:spcBef>
                <a:spcPts val="280"/>
              </a:spcBef>
              <a:spcAft>
                <a:spcPts val="0"/>
              </a:spcAft>
              <a:buNone/>
            </a:pPr>
            <a:r>
              <a:rPr lang="fi"/>
              <a:t>- Coaxial pipe allows higher mass flow rates than U-pipe system. </a:t>
            </a:r>
            <a:endParaRPr/>
          </a:p>
          <a:p>
            <a:pPr marL="0" lvl="0" indent="0" algn="l" rtl="0">
              <a:spcBef>
                <a:spcPts val="280"/>
              </a:spcBef>
              <a:spcAft>
                <a:spcPts val="0"/>
              </a:spcAft>
              <a:buNone/>
            </a:pPr>
            <a:r>
              <a:rPr lang="fi"/>
              <a:t>- When depth increases, antifreeze solutions can be more useful than water as a fluid</a:t>
            </a:r>
            <a:endParaRPr/>
          </a:p>
          <a:p>
            <a:pPr marL="0" lvl="0" indent="0" algn="l" rtl="0">
              <a:spcBef>
                <a:spcPts val="280"/>
              </a:spcBef>
              <a:spcAft>
                <a:spcPts val="0"/>
              </a:spcAft>
              <a:buNone/>
            </a:pPr>
            <a:endParaRPr/>
          </a:p>
        </p:txBody>
      </p:sp>
      <p:sp>
        <p:nvSpPr>
          <p:cNvPr id="151" name="Google Shape;151;p24"/>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Coaxial deep heat pump system</a:t>
            </a:r>
            <a:endParaRPr/>
          </a:p>
        </p:txBody>
      </p:sp>
      <p:sp>
        <p:nvSpPr>
          <p:cNvPr id="152" name="Google Shape;152;p24"/>
          <p:cNvSpPr txBox="1">
            <a:spLocks noGrp="1"/>
          </p:cNvSpPr>
          <p:nvPr>
            <p:ph type="body" idx="2"/>
          </p:nvPr>
        </p:nvSpPr>
        <p:spPr>
          <a:xfrm>
            <a:off x="3690300" y="3949611"/>
            <a:ext cx="15366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Figure 1: Principle of a DWHP system (Bashir et al, 2020)</a:t>
            </a:r>
            <a:endParaRPr/>
          </a:p>
        </p:txBody>
      </p:sp>
      <p:sp>
        <p:nvSpPr>
          <p:cNvPr id="153" name="Google Shape;153;p24"/>
          <p:cNvSpPr txBox="1">
            <a:spLocks noGrp="1"/>
          </p:cNvSpPr>
          <p:nvPr>
            <p:ph type="body" idx="3"/>
          </p:nvPr>
        </p:nvSpPr>
        <p:spPr>
          <a:xfrm>
            <a:off x="3690300" y="4565325"/>
            <a:ext cx="17019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u="sng">
                <a:solidFill>
                  <a:schemeClr val="hlink"/>
                </a:solidFill>
                <a:hlinkClick r:id="rId3"/>
              </a:rPr>
              <a:t>https://ieeexplore.ieee.org/document/9262850</a:t>
            </a:r>
            <a:r>
              <a:rPr lang="fi"/>
              <a:t> </a:t>
            </a:r>
            <a:endParaRPr/>
          </a:p>
        </p:txBody>
      </p:sp>
      <p:pic>
        <p:nvPicPr>
          <p:cNvPr id="154" name="Google Shape;154;p24"/>
          <p:cNvPicPr preferRelativeResize="0"/>
          <p:nvPr/>
        </p:nvPicPr>
        <p:blipFill>
          <a:blip r:embed="rId4">
            <a:alphaModFix/>
          </a:blip>
          <a:stretch>
            <a:fillRect/>
          </a:stretch>
        </p:blipFill>
        <p:spPr>
          <a:xfrm>
            <a:off x="3378950" y="1123200"/>
            <a:ext cx="5389600" cy="262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body" idx="1"/>
          </p:nvPr>
        </p:nvSpPr>
        <p:spPr>
          <a:xfrm>
            <a:off x="572400" y="1123200"/>
            <a:ext cx="3209100" cy="3102300"/>
          </a:xfrm>
          <a:prstGeom prst="rect">
            <a:avLst/>
          </a:prstGeom>
        </p:spPr>
        <p:txBody>
          <a:bodyPr spcFirstLastPara="1" wrap="square" lIns="0" tIns="0" rIns="0" bIns="0" anchor="t" anchorCtr="0">
            <a:normAutofit/>
          </a:bodyPr>
          <a:lstStyle/>
          <a:p>
            <a:pPr marL="0" lvl="0" indent="0" algn="l" rtl="0">
              <a:spcBef>
                <a:spcPts val="280"/>
              </a:spcBef>
              <a:spcAft>
                <a:spcPts val="0"/>
              </a:spcAft>
              <a:buNone/>
            </a:pPr>
            <a:r>
              <a:rPr lang="fi"/>
              <a:t>- In figure on the right: Pressure drop and pumping power when mass flow increases</a:t>
            </a:r>
            <a:endParaRPr/>
          </a:p>
          <a:p>
            <a:pPr marL="0" lvl="0" indent="0" algn="l" rtl="0">
              <a:spcBef>
                <a:spcPts val="280"/>
              </a:spcBef>
              <a:spcAft>
                <a:spcPts val="0"/>
              </a:spcAft>
              <a:buNone/>
            </a:pPr>
            <a:r>
              <a:rPr lang="fi"/>
              <a:t>- Vacuum tube in deep wells reduces thermal short-circuiting and therefore offers an interesting possibility</a:t>
            </a:r>
            <a:endParaRPr/>
          </a:p>
          <a:p>
            <a:pPr marL="0" lvl="0" indent="0" algn="l" rtl="0">
              <a:spcBef>
                <a:spcPts val="280"/>
              </a:spcBef>
              <a:spcAft>
                <a:spcPts val="0"/>
              </a:spcAft>
              <a:buNone/>
            </a:pPr>
            <a:r>
              <a:rPr lang="fi"/>
              <a:t>- Thermal conductivity and risk for thermal short-circuiting increases when drilling the well deeper</a:t>
            </a:r>
            <a:endParaRPr/>
          </a:p>
          <a:p>
            <a:pPr marL="0" lvl="0" indent="0" algn="l" rtl="0">
              <a:spcBef>
                <a:spcPts val="280"/>
              </a:spcBef>
              <a:spcAft>
                <a:spcPts val="0"/>
              </a:spcAft>
              <a:buNone/>
            </a:pPr>
            <a:endParaRPr/>
          </a:p>
        </p:txBody>
      </p:sp>
      <p:sp>
        <p:nvSpPr>
          <p:cNvPr id="160" name="Google Shape;160;p25"/>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1" name="Google Shape;161;p25"/>
          <p:cNvSpPr txBox="1">
            <a:spLocks noGrp="1"/>
          </p:cNvSpPr>
          <p:nvPr>
            <p:ph type="body" idx="2"/>
          </p:nvPr>
        </p:nvSpPr>
        <p:spPr>
          <a:xfrm>
            <a:off x="5143500" y="4608911"/>
            <a:ext cx="1536600" cy="287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fi"/>
              <a:t>Figure 2: Pressure drop and mass flow rate (Bashir et al, 2020)</a:t>
            </a:r>
            <a:endParaRPr/>
          </a:p>
          <a:p>
            <a:pPr marL="0" lvl="0" indent="0" algn="l" rtl="0">
              <a:spcBef>
                <a:spcPts val="0"/>
              </a:spcBef>
              <a:spcAft>
                <a:spcPts val="0"/>
              </a:spcAft>
              <a:buNone/>
            </a:pPr>
            <a:endParaRPr/>
          </a:p>
        </p:txBody>
      </p:sp>
      <p:sp>
        <p:nvSpPr>
          <p:cNvPr id="162" name="Google Shape;162;p25"/>
          <p:cNvSpPr txBox="1">
            <a:spLocks noGrp="1"/>
          </p:cNvSpPr>
          <p:nvPr>
            <p:ph type="body" idx="3"/>
          </p:nvPr>
        </p:nvSpPr>
        <p:spPr>
          <a:xfrm>
            <a:off x="6859589" y="4608911"/>
            <a:ext cx="17019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63" name="Google Shape;163;p25"/>
          <p:cNvPicPr preferRelativeResize="0"/>
          <p:nvPr/>
        </p:nvPicPr>
        <p:blipFill>
          <a:blip r:embed="rId3">
            <a:alphaModFix/>
          </a:blip>
          <a:stretch>
            <a:fillRect/>
          </a:stretch>
        </p:blipFill>
        <p:spPr>
          <a:xfrm>
            <a:off x="3781500" y="1389788"/>
            <a:ext cx="4851226" cy="236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body" idx="1"/>
          </p:nvPr>
        </p:nvSpPr>
        <p:spPr>
          <a:xfrm>
            <a:off x="572400" y="1123200"/>
            <a:ext cx="6285600" cy="3102300"/>
          </a:xfrm>
          <a:prstGeom prst="rect">
            <a:avLst/>
          </a:prstGeom>
        </p:spPr>
        <p:txBody>
          <a:bodyPr spcFirstLastPara="1" wrap="square" lIns="0" tIns="0" rIns="0" bIns="0" anchor="t" anchorCtr="0">
            <a:normAutofit/>
          </a:bodyPr>
          <a:lstStyle/>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
              <a:t>Earth works as an energy storage</a:t>
            </a:r>
            <a:endParaRPr/>
          </a:p>
          <a:p>
            <a:pPr marL="914400" lvl="1" indent="-317500" algn="l" rtl="0">
              <a:spcBef>
                <a:spcPts val="0"/>
              </a:spcBef>
              <a:spcAft>
                <a:spcPts val="0"/>
              </a:spcAft>
              <a:buSzPts val="1400"/>
              <a:buChar char="○"/>
            </a:pPr>
            <a:r>
              <a:rPr lang="fi" sz="1400"/>
              <a:t>No transportation costs</a:t>
            </a:r>
            <a:endParaRPr sz="1400"/>
          </a:p>
          <a:p>
            <a:pPr marL="914400" lvl="1" indent="-317500" algn="l" rtl="0">
              <a:spcBef>
                <a:spcPts val="0"/>
              </a:spcBef>
              <a:spcAft>
                <a:spcPts val="0"/>
              </a:spcAft>
              <a:buSzPts val="1400"/>
              <a:buChar char="○"/>
            </a:pPr>
            <a:r>
              <a:rPr lang="fi" sz="1400"/>
              <a:t>No storage costs</a:t>
            </a:r>
            <a:endParaRPr sz="1400"/>
          </a:p>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
              <a:t>Energy wells can be recharged</a:t>
            </a:r>
            <a:endParaRPr/>
          </a:p>
          <a:p>
            <a:pPr marL="914400" lvl="1" indent="-285750" algn="l" rtl="0">
              <a:spcBef>
                <a:spcPts val="0"/>
              </a:spcBef>
              <a:spcAft>
                <a:spcPts val="0"/>
              </a:spcAft>
              <a:buSzPts val="900"/>
              <a:buChar char="○"/>
            </a:pPr>
            <a:r>
              <a:rPr lang="fi" sz="1400"/>
              <a:t>Heat recovery</a:t>
            </a:r>
            <a:endParaRPr sz="1400"/>
          </a:p>
          <a:p>
            <a:pPr marL="914400" lvl="1" indent="-285750" algn="l" rtl="0">
              <a:spcBef>
                <a:spcPts val="0"/>
              </a:spcBef>
              <a:spcAft>
                <a:spcPts val="0"/>
              </a:spcAft>
              <a:buSzPts val="900"/>
              <a:buChar char="○"/>
            </a:pPr>
            <a:r>
              <a:rPr lang="fi" sz="1400"/>
              <a:t>Natural charge</a:t>
            </a:r>
            <a:endParaRPr sz="1400"/>
          </a:p>
          <a:p>
            <a:pPr marL="914400" lvl="1" indent="-285750" algn="l" rtl="0">
              <a:spcBef>
                <a:spcPts val="0"/>
              </a:spcBef>
              <a:spcAft>
                <a:spcPts val="0"/>
              </a:spcAft>
              <a:buSzPts val="900"/>
              <a:buChar char="○"/>
            </a:pPr>
            <a:r>
              <a:rPr lang="fi" sz="1400"/>
              <a:t>Renewable</a:t>
            </a:r>
            <a:endParaRPr sz="1400"/>
          </a:p>
          <a:p>
            <a:pPr marL="914400" lvl="1" indent="-285750" algn="l" rtl="0">
              <a:spcBef>
                <a:spcPts val="0"/>
              </a:spcBef>
              <a:spcAft>
                <a:spcPts val="0"/>
              </a:spcAft>
              <a:buSzPts val="900"/>
              <a:buChar char="○"/>
            </a:pPr>
            <a:r>
              <a:rPr lang="fi" sz="1400"/>
              <a:t>Cooling</a:t>
            </a:r>
            <a:endParaRPr sz="1400"/>
          </a:p>
          <a:p>
            <a:pPr marL="457200" lvl="0" indent="0" algn="l" rtl="0">
              <a:spcBef>
                <a:spcPts val="280"/>
              </a:spcBef>
              <a:spcAft>
                <a:spcPts val="0"/>
              </a:spcAft>
              <a:buNone/>
            </a:pPr>
            <a:endParaRPr sz="1400"/>
          </a:p>
          <a:p>
            <a:pPr marL="457200" lvl="0" indent="-317500" algn="l" rtl="0">
              <a:spcBef>
                <a:spcPts val="280"/>
              </a:spcBef>
              <a:spcAft>
                <a:spcPts val="0"/>
              </a:spcAft>
              <a:buSzPts val="1400"/>
              <a:buChar char="●"/>
            </a:pPr>
            <a:r>
              <a:rPr lang="fi"/>
              <a:t>Sustainable</a:t>
            </a:r>
            <a:endParaRPr sz="1400"/>
          </a:p>
        </p:txBody>
      </p:sp>
      <p:sp>
        <p:nvSpPr>
          <p:cNvPr id="169" name="Google Shape;169;p26"/>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Charge and discharge</a:t>
            </a:r>
            <a:endParaRPr/>
          </a:p>
        </p:txBody>
      </p:sp>
      <p:sp>
        <p:nvSpPr>
          <p:cNvPr id="170" name="Google Shape;170;p26"/>
          <p:cNvSpPr txBox="1">
            <a:spLocks noGrp="1"/>
          </p:cNvSpPr>
          <p:nvPr>
            <p:ph type="body" idx="2"/>
          </p:nvPr>
        </p:nvSpPr>
        <p:spPr>
          <a:xfrm>
            <a:off x="5143500" y="4608911"/>
            <a:ext cx="1536600" cy="287100"/>
          </a:xfrm>
          <a:prstGeom prst="rect">
            <a:avLst/>
          </a:prstGeom>
        </p:spPr>
        <p:txBody>
          <a:bodyPr spcFirstLastPara="1" wrap="square" lIns="0" tIns="0" rIns="0" bIns="0" anchor="t" anchorCtr="0">
            <a:noAutofit/>
          </a:bodyPr>
          <a:lstStyle/>
          <a:p>
            <a:pPr marL="0" lvl="0" indent="0" algn="l" rtl="0">
              <a:lnSpc>
                <a:spcPct val="121714"/>
              </a:lnSpc>
              <a:spcBef>
                <a:spcPts val="280"/>
              </a:spcBef>
              <a:spcAft>
                <a:spcPts val="0"/>
              </a:spcAft>
              <a:buClr>
                <a:schemeClr val="dk1"/>
              </a:buClr>
              <a:buSzPts val="1100"/>
              <a:buFont typeface="Arial"/>
              <a:buNone/>
            </a:pPr>
            <a:r>
              <a:rPr lang="fi" sz="1400">
                <a:solidFill>
                  <a:schemeClr val="dk1"/>
                </a:solidFill>
              </a:rPr>
              <a:t>https://www.ucsusa.org/resources/how-geothermal-energy-works</a:t>
            </a:r>
            <a:endParaRPr sz="600"/>
          </a:p>
          <a:p>
            <a:pPr marL="0" lvl="0" indent="0" algn="l" rtl="0">
              <a:spcBef>
                <a:spcPts val="0"/>
              </a:spcBef>
              <a:spcAft>
                <a:spcPts val="0"/>
              </a:spcAft>
              <a:buNone/>
            </a:pPr>
            <a:endParaRPr/>
          </a:p>
        </p:txBody>
      </p:sp>
      <p:sp>
        <p:nvSpPr>
          <p:cNvPr id="171" name="Google Shape;171;p26"/>
          <p:cNvSpPr txBox="1">
            <a:spLocks noGrp="1"/>
          </p:cNvSpPr>
          <p:nvPr>
            <p:ph type="body" idx="3"/>
          </p:nvPr>
        </p:nvSpPr>
        <p:spPr>
          <a:xfrm>
            <a:off x="6859589" y="4608911"/>
            <a:ext cx="17019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sz="950" b="0">
                <a:solidFill>
                  <a:srgbClr val="202122"/>
                </a:solidFill>
                <a:highlight>
                  <a:srgbClr val="EAF3FF"/>
                </a:highlight>
              </a:rPr>
              <a:t>Rybach, Ladislaus (September 2007). </a:t>
            </a:r>
            <a:r>
              <a:rPr lang="fi" sz="950" b="0" i="1">
                <a:solidFill>
                  <a:srgbClr val="3366BB"/>
                </a:solidFill>
                <a:highlight>
                  <a:srgbClr val="EAF3FF"/>
                </a:highlight>
                <a:uFill>
                  <a:noFill/>
                </a:uFill>
                <a:hlinkClick r:id="rId3">
                  <a:extLst>
                    <a:ext uri="{A12FA001-AC4F-418D-AE19-62706E023703}">
                      <ahyp:hlinkClr xmlns:ahyp="http://schemas.microsoft.com/office/drawing/2018/hyperlinkcolor" val="tx"/>
                    </a:ext>
                  </a:extLst>
                </a:hlinkClick>
              </a:rPr>
              <a:t>Geothermal Sustainability</a:t>
            </a:r>
            <a:r>
              <a:rPr lang="fi" sz="950" b="0">
                <a:solidFill>
                  <a:srgbClr val="202122"/>
                </a:solidFill>
                <a:highlight>
                  <a:srgbClr val="EAF3FF"/>
                </a:highlight>
              </a:rPr>
              <a:t> </a:t>
            </a:r>
            <a:r>
              <a:rPr lang="fi" sz="900" b="0">
                <a:solidFill>
                  <a:srgbClr val="202122"/>
                </a:solidFill>
                <a:highlight>
                  <a:srgbClr val="EAF3FF"/>
                </a:highlight>
              </a:rPr>
              <a:t>(PDF)</a:t>
            </a:r>
            <a:r>
              <a:rPr lang="fi" sz="950" b="0">
                <a:solidFill>
                  <a:srgbClr val="202122"/>
                </a:solidFill>
                <a:highlight>
                  <a:srgbClr val="EAF3FF"/>
                </a:highlight>
              </a:rPr>
              <a:t>. </a:t>
            </a:r>
            <a:r>
              <a:rPr lang="fi" sz="950" b="0" i="1">
                <a:solidFill>
                  <a:srgbClr val="202122"/>
                </a:solidFill>
                <a:highlight>
                  <a:srgbClr val="EAF3FF"/>
                </a:highlight>
              </a:rPr>
              <a:t>Geo-Heat Centre Quarterly Bulletin</a:t>
            </a:r>
            <a:r>
              <a:rPr lang="fi" sz="950" b="0">
                <a:solidFill>
                  <a:srgbClr val="202122"/>
                </a:solidFill>
                <a:highlight>
                  <a:srgbClr val="EAF3FF"/>
                </a:highlight>
              </a:rPr>
              <a:t>. Vol. 28. Klamath Falls, Oregon: Oregon Institute of Technology. pp. 2–7. Retrieved 2009-05-09.</a:t>
            </a:r>
            <a:endParaRPr/>
          </a:p>
        </p:txBody>
      </p:sp>
      <p:pic>
        <p:nvPicPr>
          <p:cNvPr id="172" name="Google Shape;172;p26"/>
          <p:cNvPicPr preferRelativeResize="0"/>
          <p:nvPr/>
        </p:nvPicPr>
        <p:blipFill>
          <a:blip r:embed="rId4">
            <a:alphaModFix/>
          </a:blip>
          <a:stretch>
            <a:fillRect/>
          </a:stretch>
        </p:blipFill>
        <p:spPr>
          <a:xfrm>
            <a:off x="4000093" y="913325"/>
            <a:ext cx="4561406" cy="3264200"/>
          </a:xfrm>
          <a:prstGeom prst="rect">
            <a:avLst/>
          </a:prstGeom>
          <a:noFill/>
          <a:ln>
            <a:noFill/>
          </a:ln>
        </p:spPr>
      </p:pic>
      <p:sp>
        <p:nvSpPr>
          <p:cNvPr id="173" name="Google Shape;173;p26"/>
          <p:cNvSpPr txBox="1">
            <a:spLocks noGrp="1"/>
          </p:cNvSpPr>
          <p:nvPr>
            <p:ph type="body" idx="3"/>
          </p:nvPr>
        </p:nvSpPr>
        <p:spPr>
          <a:xfrm>
            <a:off x="4128375" y="4177513"/>
            <a:ext cx="4740900" cy="33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Seasonal cooling and heating.</a:t>
            </a:r>
            <a:endParaRPr/>
          </a:p>
          <a:p>
            <a:pPr marL="0" lvl="0" indent="0" algn="l" rtl="0">
              <a:spcBef>
                <a:spcPts val="0"/>
              </a:spcBef>
              <a:spcAft>
                <a:spcPts val="0"/>
              </a:spcAft>
              <a:buNone/>
            </a:pPr>
            <a:endParaRPr/>
          </a:p>
        </p:txBody>
      </p:sp>
      <p:sp>
        <p:nvSpPr>
          <p:cNvPr id="174" name="Google Shape;174;p26"/>
          <p:cNvSpPr txBox="1"/>
          <p:nvPr/>
        </p:nvSpPr>
        <p:spPr>
          <a:xfrm>
            <a:off x="2687075" y="4478850"/>
            <a:ext cx="170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body" idx="1"/>
          </p:nvPr>
        </p:nvSpPr>
        <p:spPr>
          <a:xfrm>
            <a:off x="572400" y="1123200"/>
            <a:ext cx="6728700" cy="3102300"/>
          </a:xfrm>
          <a:prstGeom prst="rect">
            <a:avLst/>
          </a:prstGeom>
        </p:spPr>
        <p:txBody>
          <a:bodyPr spcFirstLastPara="1" wrap="square" lIns="0" tIns="0" rIns="0" bIns="0" anchor="t" anchorCtr="0">
            <a:normAutofit/>
          </a:bodyPr>
          <a:lstStyle/>
          <a:p>
            <a:pPr marL="457200" lvl="0" indent="-317500" algn="l" rtl="0">
              <a:spcBef>
                <a:spcPts val="280"/>
              </a:spcBef>
              <a:spcAft>
                <a:spcPts val="0"/>
              </a:spcAft>
              <a:buSzPts val="1400"/>
              <a:buChar char="-"/>
            </a:pPr>
            <a:r>
              <a:rPr lang="fi"/>
              <a:t>Electricity usage in district heating production increases in the future</a:t>
            </a:r>
            <a:endParaRPr b="0"/>
          </a:p>
          <a:p>
            <a:pPr marL="457200" lvl="0" indent="0" algn="l" rtl="0">
              <a:spcBef>
                <a:spcPts val="280"/>
              </a:spcBef>
              <a:spcAft>
                <a:spcPts val="0"/>
              </a:spcAft>
              <a:buNone/>
            </a:pPr>
            <a:endParaRPr/>
          </a:p>
          <a:p>
            <a:pPr marL="457200" lvl="0" indent="-317500" algn="l" rtl="0">
              <a:spcBef>
                <a:spcPts val="280"/>
              </a:spcBef>
              <a:spcAft>
                <a:spcPts val="0"/>
              </a:spcAft>
              <a:buSzPts val="1400"/>
              <a:buChar char="-"/>
            </a:pPr>
            <a:r>
              <a:rPr lang="fi"/>
              <a:t>Deep heat pumps can provide electricity reserves for grid</a:t>
            </a:r>
            <a:endParaRPr/>
          </a:p>
          <a:p>
            <a:pPr marL="457200" lvl="0" indent="0" algn="l" rtl="0">
              <a:spcBef>
                <a:spcPts val="280"/>
              </a:spcBef>
              <a:spcAft>
                <a:spcPts val="0"/>
              </a:spcAft>
              <a:buNone/>
            </a:pPr>
            <a:endParaRPr/>
          </a:p>
          <a:p>
            <a:pPr marL="457200" lvl="0" indent="-317500" algn="l" rtl="0">
              <a:spcBef>
                <a:spcPts val="280"/>
              </a:spcBef>
              <a:spcAft>
                <a:spcPts val="0"/>
              </a:spcAft>
              <a:buSzPts val="1400"/>
              <a:buChar char="-"/>
            </a:pPr>
            <a:r>
              <a:rPr lang="fi"/>
              <a:t>Reduced need of peak power plants through renewables</a:t>
            </a:r>
            <a:endParaRPr/>
          </a:p>
          <a:p>
            <a:pPr marL="457200" lvl="0" indent="0" algn="l" rtl="0">
              <a:spcBef>
                <a:spcPts val="280"/>
              </a:spcBef>
              <a:spcAft>
                <a:spcPts val="0"/>
              </a:spcAft>
              <a:buNone/>
            </a:pPr>
            <a:endParaRPr/>
          </a:p>
        </p:txBody>
      </p:sp>
      <p:sp>
        <p:nvSpPr>
          <p:cNvPr id="180" name="Google Shape;180;p27"/>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Effects on smart grid</a:t>
            </a:r>
            <a:endParaRPr/>
          </a:p>
        </p:txBody>
      </p:sp>
      <p:sp>
        <p:nvSpPr>
          <p:cNvPr id="181" name="Google Shape;181;p27"/>
          <p:cNvSpPr txBox="1">
            <a:spLocks noGrp="1"/>
          </p:cNvSpPr>
          <p:nvPr>
            <p:ph type="body" idx="2"/>
          </p:nvPr>
        </p:nvSpPr>
        <p:spPr>
          <a:xfrm>
            <a:off x="5143500" y="4608911"/>
            <a:ext cx="15366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https://www.sciencedirect.com/science/article/pii/S1364032116309418</a:t>
            </a:r>
            <a:endParaRPr/>
          </a:p>
        </p:txBody>
      </p:sp>
      <p:sp>
        <p:nvSpPr>
          <p:cNvPr id="182" name="Google Shape;182;p27"/>
          <p:cNvSpPr txBox="1">
            <a:spLocks noGrp="1"/>
          </p:cNvSpPr>
          <p:nvPr>
            <p:ph type="body" idx="3"/>
          </p:nvPr>
        </p:nvSpPr>
        <p:spPr>
          <a:xfrm>
            <a:off x="6859589" y="4608911"/>
            <a:ext cx="17019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body" idx="1"/>
          </p:nvPr>
        </p:nvSpPr>
        <p:spPr>
          <a:xfrm>
            <a:off x="572400" y="1123200"/>
            <a:ext cx="3789600" cy="3102300"/>
          </a:xfrm>
          <a:prstGeom prst="rect">
            <a:avLst/>
          </a:prstGeom>
        </p:spPr>
        <p:txBody>
          <a:bodyPr spcFirstLastPara="1" wrap="square" lIns="0" tIns="0" rIns="0" bIns="0" anchor="t" anchorCtr="0">
            <a:normAutofit lnSpcReduction="10000"/>
          </a:bodyPr>
          <a:lstStyle/>
          <a:p>
            <a:pPr marL="0" lvl="0" indent="0" algn="l" rtl="0">
              <a:lnSpc>
                <a:spcPct val="150000"/>
              </a:lnSpc>
              <a:spcBef>
                <a:spcPts val="280"/>
              </a:spcBef>
              <a:spcAft>
                <a:spcPts val="0"/>
              </a:spcAft>
              <a:buNone/>
            </a:pPr>
            <a:endParaRPr/>
          </a:p>
          <a:p>
            <a:pPr marL="457200" lvl="0" indent="-317500" algn="l" rtl="0">
              <a:lnSpc>
                <a:spcPct val="150000"/>
              </a:lnSpc>
              <a:spcBef>
                <a:spcPts val="280"/>
              </a:spcBef>
              <a:spcAft>
                <a:spcPts val="0"/>
              </a:spcAft>
              <a:buSzPts val="1400"/>
              <a:buChar char="●"/>
            </a:pPr>
            <a:r>
              <a:rPr lang="fi"/>
              <a:t>Vantaa Energy’s Varisto (2022)</a:t>
            </a:r>
            <a:endParaRPr/>
          </a:p>
          <a:p>
            <a:pPr marL="457200" lvl="0" indent="-317500" algn="l" rtl="0">
              <a:lnSpc>
                <a:spcPct val="150000"/>
              </a:lnSpc>
              <a:spcBef>
                <a:spcPts val="0"/>
              </a:spcBef>
              <a:spcAft>
                <a:spcPts val="0"/>
              </a:spcAft>
              <a:buSzPts val="1400"/>
              <a:buChar char="●"/>
            </a:pPr>
            <a:r>
              <a:rPr lang="fi"/>
              <a:t>Helen Ruskeasuo (2022)</a:t>
            </a:r>
            <a:endParaRPr/>
          </a:p>
          <a:p>
            <a:pPr marL="457200" lvl="0" indent="-317500" algn="l" rtl="0">
              <a:lnSpc>
                <a:spcPct val="150000"/>
              </a:lnSpc>
              <a:spcBef>
                <a:spcPts val="0"/>
              </a:spcBef>
              <a:spcAft>
                <a:spcPts val="0"/>
              </a:spcAft>
              <a:buSzPts val="1400"/>
              <a:buChar char="●"/>
            </a:pPr>
            <a:r>
              <a:rPr lang="fi"/>
              <a:t>ST1 Otaniemi (202?)</a:t>
            </a:r>
            <a:endParaRPr/>
          </a:p>
          <a:p>
            <a:pPr marL="0" lvl="0" indent="0" algn="l" rtl="0">
              <a:lnSpc>
                <a:spcPct val="150000"/>
              </a:lnSpc>
              <a:spcBef>
                <a:spcPts val="280"/>
              </a:spcBef>
              <a:spcAft>
                <a:spcPts val="0"/>
              </a:spcAft>
              <a:buNone/>
            </a:pPr>
            <a:endParaRPr/>
          </a:p>
          <a:p>
            <a:pPr marL="457200" lvl="0" indent="-317500" algn="l" rtl="0">
              <a:lnSpc>
                <a:spcPct val="150000"/>
              </a:lnSpc>
              <a:spcBef>
                <a:spcPts val="280"/>
              </a:spcBef>
              <a:spcAft>
                <a:spcPts val="0"/>
              </a:spcAft>
              <a:buSzPts val="1400"/>
              <a:buChar char="●"/>
            </a:pPr>
            <a:r>
              <a:rPr lang="fi"/>
              <a:t>Pilot projects</a:t>
            </a:r>
            <a:endParaRPr/>
          </a:p>
          <a:p>
            <a:pPr marL="457200" lvl="0" indent="-317500" algn="l" rtl="0">
              <a:lnSpc>
                <a:spcPct val="150000"/>
              </a:lnSpc>
              <a:spcBef>
                <a:spcPts val="0"/>
              </a:spcBef>
              <a:spcAft>
                <a:spcPts val="0"/>
              </a:spcAft>
              <a:buSzPts val="1400"/>
              <a:buChar char="●"/>
            </a:pPr>
            <a:r>
              <a:rPr lang="fi"/>
              <a:t>High investment costs</a:t>
            </a:r>
            <a:endParaRPr/>
          </a:p>
          <a:p>
            <a:pPr marL="457200" lvl="0" indent="-317500" algn="l" rtl="0">
              <a:lnSpc>
                <a:spcPct val="150000"/>
              </a:lnSpc>
              <a:spcBef>
                <a:spcPts val="0"/>
              </a:spcBef>
              <a:spcAft>
                <a:spcPts val="0"/>
              </a:spcAft>
              <a:buSzPts val="1400"/>
              <a:buChar char="●"/>
            </a:pPr>
            <a:r>
              <a:rPr lang="fi"/>
              <a:t>High risks</a:t>
            </a:r>
            <a:endParaRPr/>
          </a:p>
          <a:p>
            <a:pPr marL="457200" lvl="0" indent="-317500" algn="l" rtl="0">
              <a:lnSpc>
                <a:spcPct val="150000"/>
              </a:lnSpc>
              <a:spcBef>
                <a:spcPts val="0"/>
              </a:spcBef>
              <a:spcAft>
                <a:spcPts val="0"/>
              </a:spcAft>
              <a:buSzPts val="1400"/>
              <a:buChar char="●"/>
            </a:pPr>
            <a:r>
              <a:rPr lang="fi"/>
              <a:t>Low energy costs (0,04€/kWh)</a:t>
            </a:r>
            <a:endParaRPr/>
          </a:p>
          <a:p>
            <a:pPr marL="0" lvl="0" indent="0" algn="l" rtl="0">
              <a:spcBef>
                <a:spcPts val="280"/>
              </a:spcBef>
              <a:spcAft>
                <a:spcPts val="0"/>
              </a:spcAft>
              <a:buNone/>
            </a:pPr>
            <a:endParaRPr/>
          </a:p>
        </p:txBody>
      </p:sp>
      <p:sp>
        <p:nvSpPr>
          <p:cNvPr id="188" name="Google Shape;188;p28"/>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Geothermal projects in Finland</a:t>
            </a:r>
            <a:endParaRPr/>
          </a:p>
        </p:txBody>
      </p:sp>
      <p:sp>
        <p:nvSpPr>
          <p:cNvPr id="189" name="Google Shape;189;p28"/>
          <p:cNvSpPr txBox="1">
            <a:spLocks noGrp="1"/>
          </p:cNvSpPr>
          <p:nvPr>
            <p:ph type="body" idx="2"/>
          </p:nvPr>
        </p:nvSpPr>
        <p:spPr>
          <a:xfrm>
            <a:off x="5143500" y="4608900"/>
            <a:ext cx="2975100" cy="28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https://www.vantaanenergia.fi/en/construction-of-vantaa-energys-geothermal-heating-plant-started/</a:t>
            </a:r>
            <a:endParaRPr/>
          </a:p>
        </p:txBody>
      </p:sp>
      <p:sp>
        <p:nvSpPr>
          <p:cNvPr id="190" name="Google Shape;190;p28"/>
          <p:cNvSpPr txBox="1">
            <a:spLocks noGrp="1"/>
          </p:cNvSpPr>
          <p:nvPr>
            <p:ph type="body" idx="3"/>
          </p:nvPr>
        </p:nvSpPr>
        <p:spPr>
          <a:xfrm>
            <a:off x="4362000" y="4225500"/>
            <a:ext cx="4027200" cy="33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Vantaan Energia’s deep heat project in Varisto.</a:t>
            </a:r>
            <a:endParaRPr/>
          </a:p>
        </p:txBody>
      </p:sp>
      <p:pic>
        <p:nvPicPr>
          <p:cNvPr id="191" name="Google Shape;191;p28"/>
          <p:cNvPicPr preferRelativeResize="0"/>
          <p:nvPr/>
        </p:nvPicPr>
        <p:blipFill rotWithShape="1">
          <a:blip r:embed="rId3">
            <a:alphaModFix/>
          </a:blip>
          <a:srcRect l="18766" r="8606"/>
          <a:stretch/>
        </p:blipFill>
        <p:spPr>
          <a:xfrm>
            <a:off x="4362100" y="917725"/>
            <a:ext cx="4233050" cy="3263975"/>
          </a:xfrm>
          <a:prstGeom prst="rect">
            <a:avLst/>
          </a:prstGeom>
          <a:noFill/>
          <a:ln>
            <a:noFill/>
          </a:ln>
        </p:spPr>
      </p:pic>
      <p:sp>
        <p:nvSpPr>
          <p:cNvPr id="192" name="Google Shape;192;p28"/>
          <p:cNvSpPr txBox="1"/>
          <p:nvPr/>
        </p:nvSpPr>
        <p:spPr>
          <a:xfrm>
            <a:off x="3043275" y="4505275"/>
            <a:ext cx="1318800" cy="400200"/>
          </a:xfrm>
          <a:prstGeom prst="rect">
            <a:avLst/>
          </a:prstGeom>
          <a:noFill/>
          <a:ln>
            <a:noFill/>
          </a:ln>
        </p:spPr>
        <p:txBody>
          <a:bodyPr spcFirstLastPara="1" wrap="square" lIns="91425" tIns="91425" rIns="91425" bIns="91425" anchor="t" anchorCtr="0">
            <a:spAutoFit/>
          </a:bodyPr>
          <a:lstStyle/>
          <a:p>
            <a:pPr marL="0" lvl="0" indent="0" algn="l" rtl="0">
              <a:lnSpc>
                <a:spcPct val="121714"/>
              </a:lnSpc>
              <a:spcBef>
                <a:spcPts val="280"/>
              </a:spcBef>
              <a:spcAft>
                <a:spcPts val="0"/>
              </a:spcAft>
              <a:buClr>
                <a:schemeClr val="dk1"/>
              </a:buClr>
              <a:buSzPts val="1100"/>
              <a:buFont typeface="Arial"/>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a:themeElements>
    <a:clrScheme name="Custom 5">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alto Content - Green">
  <a:themeElements>
    <a:clrScheme name="Custom 6">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1334</Words>
  <Application>Microsoft Office PowerPoint</Application>
  <PresentationFormat>On-screen Show (16:9)</PresentationFormat>
  <Paragraphs>116</Paragraphs>
  <Slides>11</Slides>
  <Notes>11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11</vt:i4>
      </vt:variant>
    </vt:vector>
  </HeadingPairs>
  <TitlesOfParts>
    <vt:vector size="16" baseType="lpstr">
      <vt:lpstr>Arial</vt:lpstr>
      <vt:lpstr>Times New Roman</vt:lpstr>
      <vt:lpstr>Simple Light</vt:lpstr>
      <vt:lpstr>presentation</vt:lpstr>
      <vt:lpstr>Aalto Content - Green</vt:lpstr>
      <vt:lpstr>ELEC-E8423 - Smart Grid  Deep heat energy wells for ground source heat pump systems</vt:lpstr>
      <vt:lpstr>Contents</vt:lpstr>
      <vt:lpstr>Introduction</vt:lpstr>
      <vt:lpstr>Basic Components</vt:lpstr>
      <vt:lpstr>Coaxial deep heat pump system</vt:lpstr>
      <vt:lpstr>PowerPoint Presentation</vt:lpstr>
      <vt:lpstr>Charge and discharge</vt:lpstr>
      <vt:lpstr>Effects on smart grid</vt:lpstr>
      <vt:lpstr>Geothermal projects in Finland</vt:lpstr>
      <vt:lpstr>Conclusions</vt:lpstr>
      <vt:lpstr>Source material 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ELEC-E8423 - Smart Grid  Deep heat energy wells for ground source heat pump systems</dc:title>
  <dc:creator>Jesse Vähä-Koukkula</dc:creator>
  <cp:lastModifiedBy>Lehtonen Matti</cp:lastModifiedBy>
  <cp:revision>2</cp:revision>
  <dcterms:modified xsi:type="dcterms:W3CDTF">2022-03-15T06:48:18Z</dcterms:modified>
</cp:coreProperties>
</file>