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7"/>
  </p:notesMasterIdLst>
  <p:handoutMasterIdLst>
    <p:handoutMasterId r:id="rId18"/>
  </p:handoutMasterIdLst>
  <p:sldIdLst>
    <p:sldId id="339" r:id="rId6"/>
    <p:sldId id="355" r:id="rId7"/>
    <p:sldId id="363" r:id="rId8"/>
    <p:sldId id="366" r:id="rId9"/>
    <p:sldId id="369" r:id="rId10"/>
    <p:sldId id="365" r:id="rId11"/>
    <p:sldId id="370" r:id="rId12"/>
    <p:sldId id="371" r:id="rId13"/>
    <p:sldId id="352" r:id="rId14"/>
    <p:sldId id="362" r:id="rId15"/>
    <p:sldId id="364" r:id="rId16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C9584-FC5F-C54F-AAF0-16375C6B5204}" v="1034" dt="2022-04-17T21:08:45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0329" autoAdjust="0"/>
  </p:normalViewPr>
  <p:slideViewPr>
    <p:cSldViewPr snapToGrid="0" snapToObjects="1">
      <p:cViewPr varScale="1">
        <p:scale>
          <a:sx n="60" d="100"/>
          <a:sy n="60" d="100"/>
        </p:scale>
        <p:origin x="14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1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63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55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49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votrucks.com/en-en/news-stories/insights/articles/2020/jun/hydrogen-fuel-cells-all-your-questions-answered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i.lehtonen@aalto.f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399" y="1772220"/>
            <a:ext cx="8149569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2000" dirty="0"/>
            </a:br>
            <a:r>
              <a:rPr lang="en-US" sz="3200" i="1" dirty="0"/>
              <a:t>Electric trucks and their</a:t>
            </a:r>
            <a:br>
              <a:rPr lang="en-US" sz="3200" i="1" dirty="0"/>
            </a:br>
            <a:r>
              <a:rPr lang="en-US" sz="3200" i="1" dirty="0"/>
              <a:t>charging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078888"/>
          </a:xfrm>
        </p:spPr>
        <p:txBody>
          <a:bodyPr>
            <a:normAutofit/>
          </a:bodyPr>
          <a:lstStyle/>
          <a:p>
            <a:r>
              <a:rPr lang="en-US" i="1"/>
              <a:t>Julia Kondakov &amp; Matias Mattheiszen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427603" y="6137467"/>
            <a:ext cx="2027114" cy="457200"/>
          </a:xfrm>
        </p:spPr>
        <p:txBody>
          <a:bodyPr/>
          <a:lstStyle/>
          <a:p>
            <a:r>
              <a:rPr lang="fi-FI"/>
              <a:t>19.4.2022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esla Semi">
            <a:extLst>
              <a:ext uri="{FF2B5EF4-FFF2-40B4-BE49-F238E27FC236}">
                <a16:creationId xmlns:a16="http://schemas.microsoft.com/office/drawing/2014/main" id="{3D8AC55C-B2BF-41AF-AF55-98EF3E4192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0" t="3233" r="7560" b="8803"/>
          <a:stretch/>
        </p:blipFill>
        <p:spPr bwMode="auto">
          <a:xfrm>
            <a:off x="5063699" y="3429000"/>
            <a:ext cx="3670301" cy="22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163EA6-C3BD-45EE-85D4-90988D4523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134278" cy="442087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IEA. 2017. </a:t>
            </a:r>
            <a:r>
              <a:rPr lang="en-GB" sz="11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Future of Trucks. 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www.iea.org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/reports/the-future-of-trucks</a:t>
            </a:r>
            <a:endParaRPr lang="fi-FI" sz="11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IEA. 2021. </a:t>
            </a:r>
            <a:r>
              <a:rPr lang="en-GB" sz="11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Trucks and Buses. 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www.iea.org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/reports/trucks-and-buses</a:t>
            </a:r>
            <a:endParaRPr lang="fi-FI" sz="11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Liimatainen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H., van Vliet, O. &amp; 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Aplyn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2019. </a:t>
            </a:r>
            <a:r>
              <a:rPr lang="en-GB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potential of electric trucks – An international commodity-level analysis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Applied</a:t>
            </a: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Energy. Vol. 236</a:t>
            </a:r>
            <a:r>
              <a:rPr lang="en-GB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pp. 804-814. doi:10.1016/j.apenergy.2018.12.017.</a:t>
            </a: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Jason Morgan. 2021. 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Electric Truck Charging Needs And Choice. 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Fleet Equipment.</a:t>
            </a:r>
            <a:r>
              <a:rPr lang="en-GB" sz="11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https://</a:t>
            </a:r>
            <a:r>
              <a:rPr lang="en-GB" sz="11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www.fleetequipmentmag.com</a:t>
            </a:r>
            <a:r>
              <a:rPr lang="en-GB" sz="11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/understanding-electric-truck-charging/</a:t>
            </a:r>
            <a:endParaRPr lang="en-US" sz="11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Henrik 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Engdahl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2021.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a good charging strategy can extend an electric truck’s range. 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Volvo Trucks.</a:t>
            </a:r>
            <a:endParaRPr lang="en-GB" sz="1100" b="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https://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www.volvotrucks.com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en-en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/news-stories/insights/articles/2021/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/How-a-good-charging-strategy-can-extend-an-electric-trucks-range.html</a:t>
            </a:r>
            <a:endParaRPr lang="fi-FI" sz="11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Lars 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Mårtensson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2020. 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 Roads: 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niche solution for confined areas? </a:t>
            </a:r>
            <a:r>
              <a:rPr lang="en-US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Volvo Trucks. 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www.volvotrucks.com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en-en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/news-stories/insights/articles/2020/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/electric-roads-a-niche-solution-for-confined-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areas.html</a:t>
            </a:r>
            <a:endParaRPr lang="fi-FI" sz="11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Furnari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Johannes, L., Pfeiffer, A. &amp; 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Sahdev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2020. 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most </a:t>
            </a:r>
            <a:r>
              <a:rPr lang="en-US" sz="1100" b="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eTrucks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choose overnight charging. 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McKinsey &amp; Company.</a:t>
            </a:r>
            <a:endParaRPr lang="fi-FI" sz="1100" b="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www.mckinsey.com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/industries/automotive-and-assembly/our-insights/why-most-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etrucks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-will-choose-overnight-charging</a:t>
            </a:r>
            <a:endParaRPr lang="fi-FI" sz="11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Lars </a:t>
            </a:r>
            <a:r>
              <a:rPr lang="en-GB" sz="11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Mårtensson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2020. </a:t>
            </a:r>
            <a:r>
              <a:rPr lang="en-US" sz="11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 fuel cells: All your questions answered. </a:t>
            </a:r>
            <a:r>
              <a:rPr lang="en-US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Volvo Trucks. </a:t>
            </a:r>
            <a:r>
              <a:rPr lang="en-GB" sz="11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https://www.volvotrucks.com/en-en/news-stories/insights/articles/2020/jun/hydrogen-fuel-cells-all-your-questions-answered.</a:t>
            </a:r>
            <a:r>
              <a:rPr lang="en-GB" sz="11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html</a:t>
            </a:r>
            <a:endParaRPr lang="en-GB" sz="1100" b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 S.,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Rahman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M., Li, S.,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W. (2020). Electric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vehicles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charging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Reviews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Vol. 120. S. 109618. ISSN 1364-0321.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fi-FI" sz="11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fi-FI" sz="11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/10.1016/j.rser.2019.109618 </a:t>
            </a:r>
          </a:p>
          <a:p>
            <a:pPr>
              <a:lnSpc>
                <a:spcPct val="107000"/>
              </a:lnSpc>
            </a:pPr>
            <a:endParaRPr lang="fi-FI" sz="11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FA83A595-FE1C-42D0-B978-6B2730DC6ED0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000" dirty="0"/>
              <a:t>Send the presentation to </a:t>
            </a:r>
            <a:r>
              <a:rPr lang="en-US" sz="2000" dirty="0">
                <a:hlinkClick r:id="rId3"/>
              </a:rPr>
              <a:t>matti.lehtonen@aalto.fi</a:t>
            </a:r>
            <a:r>
              <a:rPr lang="en-US" sz="2000" dirty="0"/>
              <a:t> for check latest the day before the scheduled presentation</a:t>
            </a:r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….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E3D1674E-B168-4525-BF21-6C1FE7D1BF4C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 fontScale="92500"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Globally, more than one-third of transport-related CO</a:t>
            </a:r>
            <a:r>
              <a:rPr lang="en-US" sz="1600" baseline="-25000"/>
              <a:t>2</a:t>
            </a:r>
            <a:r>
              <a:rPr lang="en-US" sz="1600"/>
              <a:t>-emissions, and 7% of total energy-related CO</a:t>
            </a:r>
            <a:r>
              <a:rPr lang="en-US" sz="1600" baseline="-25000"/>
              <a:t>2</a:t>
            </a:r>
            <a:r>
              <a:rPr lang="en-US" sz="1600"/>
              <a:t> come from road freight transport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Only 31 000 electric trucks were on the road globally in 2020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Challenging to electrify heavy-duty transport:</a:t>
            </a:r>
          </a:p>
          <a:p>
            <a:pPr marL="625475" lvl="1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High energy requirements and low energy density of batteries</a:t>
            </a:r>
          </a:p>
          <a:p>
            <a:pPr marL="625475" lvl="1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Price and weight of massive batteries 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 b="1"/>
              <a:t>Battery prices and battery technology are constantly evolving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/>
              <a:t>Share of electric trucks must scale up from 1% to 30% by 2030 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600" b="1"/>
              <a:t>Different ways to electrify trucks: battery electric trucks (batteries with charging or swapping), hydrogen fuel cell electric vehicles and electrified road systems</a:t>
            </a:r>
          </a:p>
          <a:p>
            <a:pPr marL="339725" lvl="1" indent="0" eaLnBrk="1" hangingPunct="1">
              <a:lnSpc>
                <a:spcPct val="160000"/>
              </a:lnSpc>
              <a:buNone/>
            </a:pPr>
            <a:endParaRPr lang="en-US" sz="1400" b="1"/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US" sz="1400" b="1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14AE21-26AC-4485-94D7-AD757CA100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75BB1A43-4868-4717-A5A6-51EB88D8A74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1"/>
            <a:ext cx="7772400" cy="44222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/>
              <a:t>Batteries with wired charging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/>
              <a:t>Alternating current (AC) charging: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On-board charger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Power between 22-43 kW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Overnight charging 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Relatively slow: 10h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More cost-effective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/>
              <a:t>Direct current (DC) charging: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Charging station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Power </a:t>
            </a:r>
            <a:r>
              <a:rPr lang="en-US" sz="1600" dirty="0"/>
              <a:t>starts above 20 kW and </a:t>
            </a:r>
            <a:r>
              <a:rPr lang="en-US" sz="1600"/>
              <a:t>between 50-250 kW</a:t>
            </a:r>
            <a:endParaRPr lang="en-US" sz="1600" dirty="0"/>
          </a:p>
          <a:p>
            <a:pPr lvl="2">
              <a:lnSpc>
                <a:spcPct val="150000"/>
              </a:lnSpc>
            </a:pPr>
            <a:r>
              <a:rPr lang="en-US" sz="1600"/>
              <a:t>Fast charging: 2h</a:t>
            </a:r>
          </a:p>
          <a:p>
            <a:pPr lvl="2">
              <a:lnSpc>
                <a:spcPct val="150000"/>
              </a:lnSpc>
            </a:pPr>
            <a:r>
              <a:rPr lang="en-US" sz="1600"/>
              <a:t>For completing transport assignment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 truck charging </a:t>
            </a:r>
            <a:r>
              <a:rPr lang="en-US"/>
              <a:t>solutions today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4FFFBF-B998-480D-98E2-0E29695716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425" t="-472" r="29621" b="1111"/>
          <a:stretch/>
        </p:blipFill>
        <p:spPr>
          <a:xfrm>
            <a:off x="5954832" y="1232995"/>
            <a:ext cx="2606558" cy="3665243"/>
          </a:xfrm>
          <a:prstGeom prst="rect">
            <a:avLst/>
          </a:prstGeom>
        </p:spPr>
      </p:pic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B927F77F-30D2-4A8A-B7B5-8FDD7BC2258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DB7405-D871-4EA0-9808-5D1A4851E2F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60799"/>
            <a:ext cx="7999200" cy="43366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Electrified road systems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Power is transferred between a vehicle and the road that it is travelling on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Requires route predictability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Overhead conductive</a:t>
            </a:r>
            <a:r>
              <a:rPr lang="en-US" sz="1400"/>
              <a:t>: charging power is continuously transferred from overhead lines to the vehicle through a pantograph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Conductive power transfer from road</a:t>
            </a:r>
            <a:r>
              <a:rPr lang="en-US" sz="1400"/>
              <a:t>: power is transferred to the vehicle through rails embedded in or on top of the road surface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Inductive power transfer from road</a:t>
            </a:r>
            <a:r>
              <a:rPr lang="en-US" sz="1400"/>
              <a:t>: power transfer takes place between coils embedded in the road and coils in the vehicle without any wires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On electrified road </a:t>
            </a:r>
            <a:r>
              <a:rPr lang="en-US" sz="1400" b="1" dirty="0">
                <a:sym typeface="Wingdings" panose="05000000000000000000" pitchFamily="2" charset="2"/>
              </a:rPr>
              <a:t> uses propulsion system or </a:t>
            </a:r>
            <a:r>
              <a:rPr lang="en-GB" sz="1400" b="1" spc="-1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charges on-board batteries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spc="-10" dirty="0">
                <a:solidFill>
                  <a:srgbClr val="000000"/>
                </a:solidFill>
              </a:rPr>
              <a:t>On normal road </a:t>
            </a:r>
            <a:r>
              <a:rPr lang="en-GB" sz="1400" b="1" spc="-1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sz="1400" b="1" spc="-10" dirty="0">
                <a:solidFill>
                  <a:srgbClr val="000000"/>
                </a:solidFill>
                <a:sym typeface="Wingdings" panose="05000000000000000000" pitchFamily="2" charset="2"/>
              </a:rPr>
              <a:t>switches to an electric or hybrid motor 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Electric truck charging solutions in the future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D8A27C8-CD6B-4A1E-88C2-1B17AF6AB6D4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3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206AF9-892A-44DE-8E78-5F40F1BEB2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Batteries with swapping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atteries are removed and replaced with fully charged ones 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Time-saving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Considerable costs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 different battery-pack configurations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costs will increase</a:t>
            </a:r>
            <a:endParaRPr lang="en-US" sz="140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Hydrogen fuel cells electric trucks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Extends the range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Short and easy refueling process and high energy density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H</a:t>
            </a:r>
            <a:r>
              <a:rPr lang="en-US" sz="1400"/>
              <a:t>igh </a:t>
            </a:r>
            <a:r>
              <a:rPr lang="en-US" sz="1400" dirty="0"/>
              <a:t>cost of building hydrogen infrastructure</a:t>
            </a:r>
            <a:endParaRPr lang="en-US" sz="1400"/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/>
              <a:t>Hydrogen is difficult and costly to transport</a:t>
            </a:r>
            <a:endParaRPr lang="en-US" sz="1400" dirty="0"/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1A7F42-A1E3-411A-945F-8DE620524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 truck charging solutions in the future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E9246-66D8-46A0-8D09-EDDFF760EA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3097C-DAB7-4A2B-8ECA-F0994AF6E6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73D07-5D8F-40F2-AC13-2328E1990C4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r>
              <a:rPr lang="en-US" altLang="en-US" dirty="0"/>
              <a:t>5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2DA861DB-6A29-413A-B8E8-3C446FFFB8EF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5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 truck market: Current state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AC9F642E-2BEF-495A-A3C3-BACE5CCD649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1444" y="13608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market share of Electric trucks is predicted to grow significantly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Cost and emission reductions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Charging network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Current state: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Non-existent infrastructure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Major development projects (Gothenburg)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2710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4CD7BACF-3468-0448-B57B-36B67C848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55" y="3429000"/>
            <a:ext cx="4522937" cy="223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Impact on power grid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AC9F642E-2BEF-495A-A3C3-BACE5CCD649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1444" y="1360800"/>
            <a:ext cx="7772400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Higher market share –&gt; increased demand of electricity</a:t>
            </a:r>
            <a:endParaRPr lang="en-US" sz="2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High local loads could cause grid failures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Smart charging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Enables cost savings and eases the stress of the Grid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E-truck and Smart Grid integration enables:</a:t>
            </a:r>
          </a:p>
          <a:p>
            <a:pPr lvl="2">
              <a:lnSpc>
                <a:spcPct val="150000"/>
              </a:lnSpc>
            </a:pPr>
            <a:r>
              <a:rPr lang="en-US" sz="1200" dirty="0"/>
              <a:t>System flexibility</a:t>
            </a:r>
          </a:p>
          <a:p>
            <a:pPr lvl="2">
              <a:lnSpc>
                <a:spcPct val="150000"/>
              </a:lnSpc>
            </a:pPr>
            <a:r>
              <a:rPr lang="en-US" sz="1200" dirty="0"/>
              <a:t>Local flexibility</a:t>
            </a:r>
          </a:p>
          <a:p>
            <a:pPr lvl="2">
              <a:lnSpc>
                <a:spcPct val="150000"/>
              </a:lnSpc>
            </a:pPr>
            <a:r>
              <a:rPr lang="en-US" sz="1200" dirty="0"/>
              <a:t>Possibility for multiple ancillary services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 marL="625475" lvl="1" indent="-285750">
              <a:lnSpc>
                <a:spcPct val="150000"/>
              </a:lnSpc>
              <a:buFontTx/>
              <a:buChar char="-"/>
            </a:pPr>
            <a:endParaRPr lang="en-US" sz="2800" dirty="0"/>
          </a:p>
          <a:p>
            <a:pPr marL="625475" lvl="1" indent="-285750">
              <a:lnSpc>
                <a:spcPct val="150000"/>
              </a:lnSpc>
              <a:buFontTx/>
              <a:buChar char="-"/>
            </a:pPr>
            <a:endParaRPr lang="en-US" sz="2800" dirty="0"/>
          </a:p>
          <a:p>
            <a:pPr marL="0" indent="0"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endParaRPr lang="en-US" sz="8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EC80D2A-B7E5-E946-9FD7-C797983F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661" y="5278540"/>
            <a:ext cx="2068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en-FI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fi-FI" altLang="en-F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en-FI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kumimoji="0" lang="fi-FI" altLang="en-F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 </a:t>
            </a:r>
            <a:r>
              <a:rPr kumimoji="0" lang="fi-FI" altLang="en-F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kumimoji="0" lang="fi-FI" altLang="en-FI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Das</a:t>
            </a:r>
            <a:r>
              <a:rPr kumimoji="0" lang="fi-FI" altLang="en-F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kumimoji="0" lang="fi-FI" altLang="en-FI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 al</a:t>
            </a:r>
            <a:r>
              <a:rPr kumimoji="0" lang="fi-FI" altLang="en-F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2020).</a:t>
            </a:r>
            <a:endParaRPr kumimoji="0" lang="fi-FI" altLang="en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Potential in energy reserve market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AC9F642E-2BEF-495A-A3C3-BACE5CCD649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1444" y="1360800"/>
            <a:ext cx="7772400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endParaRPr lang="en-US" sz="1800" dirty="0"/>
          </a:p>
          <a:p>
            <a:pPr marL="0" indent="0"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endParaRPr lang="en-US" sz="800" dirty="0"/>
          </a:p>
        </p:txBody>
      </p:sp>
      <p:pic>
        <p:nvPicPr>
          <p:cNvPr id="3074" name="Picture 2" descr="Smart Solar Charging pilot - ppt download">
            <a:extLst>
              <a:ext uri="{FF2B5EF4-FFF2-40B4-BE49-F238E27FC236}">
                <a16:creationId xmlns:a16="http://schemas.microsoft.com/office/drawing/2014/main" id="{70689B7A-5591-034A-BCA6-36D789896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42" y="1775246"/>
            <a:ext cx="4445929" cy="333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BD3A87-F8BE-3746-9354-831A0D22E772}"/>
              </a:ext>
            </a:extLst>
          </p:cNvPr>
          <p:cNvSpPr txBox="1"/>
          <p:nvPr/>
        </p:nvSpPr>
        <p:spPr>
          <a:xfrm>
            <a:off x="572400" y="1596325"/>
            <a:ext cx="364313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1800" b="1" dirty="0"/>
              <a:t>Large amount of battery capacity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1800" b="1" dirty="0"/>
              <a:t>Vehicle to Grid (V2G)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en-FI" sz="1600" dirty="0"/>
              <a:t>Battery capacity utilized to balance demand and supply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en-FI" sz="1600" dirty="0"/>
              <a:t>Swappable batteries could form an even more centralized and controlled energy reserve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en-FI" sz="1600" dirty="0"/>
              <a:t>Synergies between renewable electricity production and the increased amount of electric trucks.</a:t>
            </a:r>
          </a:p>
          <a:p>
            <a:pPr lvl="1" indent="0"/>
            <a:endParaRPr lang="en-FI" sz="1600" dirty="0"/>
          </a:p>
        </p:txBody>
      </p:sp>
    </p:spTree>
    <p:extLst>
      <p:ext uri="{BB962C8B-B14F-4D97-AF65-F5344CB8AC3E}">
        <p14:creationId xmlns:p14="http://schemas.microsoft.com/office/powerpoint/2010/main" val="193395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In the coming years as the technology continues to improve, we will see more charging solutions, faster charging, more charging stations and better charging infrastructure made available to electric trucks.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The increase in available battery capacity could be exploited in numerous ancillary services.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Smart </a:t>
            </a:r>
            <a:r>
              <a:rPr lang="fi-FI" sz="1600" dirty="0" err="1"/>
              <a:t>charging</a:t>
            </a:r>
            <a:r>
              <a:rPr lang="fi-FI" sz="1600" dirty="0"/>
              <a:t> </a:t>
            </a:r>
            <a:r>
              <a:rPr lang="fi-FI" sz="1600" dirty="0" err="1"/>
              <a:t>solutions</a:t>
            </a:r>
            <a:r>
              <a:rPr lang="fi-FI" sz="1600" dirty="0"/>
              <a:t> </a:t>
            </a:r>
            <a:r>
              <a:rPr lang="fi-FI" sz="1600" dirty="0" err="1"/>
              <a:t>combined</a:t>
            </a:r>
            <a:r>
              <a:rPr lang="fi-FI" sz="1600" dirty="0"/>
              <a:t> </a:t>
            </a:r>
            <a:r>
              <a:rPr lang="fi-FI" sz="1600" dirty="0" err="1"/>
              <a:t>with</a:t>
            </a:r>
            <a:r>
              <a:rPr lang="fi-FI" sz="1600" dirty="0"/>
              <a:t> 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increased</a:t>
            </a:r>
            <a:r>
              <a:rPr lang="fi-FI" sz="1600" dirty="0"/>
              <a:t> </a:t>
            </a:r>
            <a:r>
              <a:rPr lang="fi-FI" sz="1600" dirty="0" err="1"/>
              <a:t>amount</a:t>
            </a:r>
            <a:r>
              <a:rPr lang="fi-FI" sz="1600" dirty="0"/>
              <a:t> of </a:t>
            </a:r>
            <a:r>
              <a:rPr lang="fi-FI" sz="1600" dirty="0" err="1"/>
              <a:t>electric</a:t>
            </a:r>
            <a:r>
              <a:rPr lang="fi-FI" sz="1600" dirty="0"/>
              <a:t> </a:t>
            </a:r>
            <a:r>
              <a:rPr lang="fi-FI" sz="1600" dirty="0" err="1"/>
              <a:t>trucks</a:t>
            </a:r>
            <a:r>
              <a:rPr lang="fi-FI" sz="1600" dirty="0"/>
              <a:t> </a:t>
            </a:r>
            <a:r>
              <a:rPr lang="fi-FI" sz="1600" dirty="0" err="1"/>
              <a:t>provides</a:t>
            </a:r>
            <a:r>
              <a:rPr lang="fi-FI" sz="1600" dirty="0"/>
              <a:t> </a:t>
            </a:r>
            <a:r>
              <a:rPr lang="fi-FI" sz="1600" dirty="0" err="1"/>
              <a:t>synergies</a:t>
            </a:r>
            <a:r>
              <a:rPr lang="fi-FI" sz="1600" dirty="0"/>
              <a:t> </a:t>
            </a:r>
            <a:r>
              <a:rPr lang="fi-FI" sz="1600" dirty="0" err="1"/>
              <a:t>between</a:t>
            </a:r>
            <a:r>
              <a:rPr lang="fi-FI" sz="1600" dirty="0"/>
              <a:t> </a:t>
            </a:r>
            <a:r>
              <a:rPr lang="fi-FI" sz="1600" dirty="0" err="1"/>
              <a:t>renewable</a:t>
            </a:r>
            <a:r>
              <a:rPr lang="fi-FI" sz="1600" dirty="0"/>
              <a:t> </a:t>
            </a:r>
            <a:r>
              <a:rPr lang="fi-FI" sz="1600" dirty="0" err="1"/>
              <a:t>electricity</a:t>
            </a:r>
            <a:r>
              <a:rPr lang="fi-FI" sz="1600" dirty="0"/>
              <a:t> </a:t>
            </a:r>
            <a:r>
              <a:rPr lang="fi-FI" sz="1600" dirty="0" err="1"/>
              <a:t>production</a:t>
            </a:r>
            <a:r>
              <a:rPr lang="fi-FI" sz="1600" dirty="0"/>
              <a:t>, </a:t>
            </a:r>
            <a:r>
              <a:rPr lang="fi-FI" sz="1600" dirty="0" err="1"/>
              <a:t>electric</a:t>
            </a:r>
            <a:r>
              <a:rPr lang="fi-FI" sz="1600" dirty="0"/>
              <a:t> </a:t>
            </a:r>
            <a:r>
              <a:rPr lang="fi-FI" sz="1600" dirty="0" err="1"/>
              <a:t>truck</a:t>
            </a:r>
            <a:r>
              <a:rPr lang="fi-FI" sz="1600" dirty="0"/>
              <a:t> </a:t>
            </a:r>
            <a:r>
              <a:rPr lang="fi-FI" sz="1600" dirty="0" err="1"/>
              <a:t>charging</a:t>
            </a:r>
            <a:r>
              <a:rPr lang="fi-FI" sz="1600" dirty="0"/>
              <a:t> and </a:t>
            </a:r>
            <a:r>
              <a:rPr lang="fi-FI" sz="1600" dirty="0" err="1"/>
              <a:t>reserve</a:t>
            </a:r>
            <a:r>
              <a:rPr lang="fi-FI" sz="1600" dirty="0"/>
              <a:t> </a:t>
            </a:r>
            <a:r>
              <a:rPr lang="fi-FI" sz="1600" dirty="0" err="1"/>
              <a:t>markets</a:t>
            </a:r>
            <a:r>
              <a:rPr lang="fi-FI" sz="16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6565C4C9-565D-4BAE-88A7-684BCE1334E1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/>
          <a:p>
            <a:r>
              <a:rPr lang="fi-FI"/>
              <a:t>19.4.2022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EA1EB966DF943AB46D3F2A7D27B8B" ma:contentTypeVersion="2" ma:contentTypeDescription="Create a new document." ma:contentTypeScope="" ma:versionID="44bd28b0d018a94f62ba03675f15b56e">
  <xsd:schema xmlns:xsd="http://www.w3.org/2001/XMLSchema" xmlns:xs="http://www.w3.org/2001/XMLSchema" xmlns:p="http://schemas.microsoft.com/office/2006/metadata/properties" xmlns:ns3="6ccefe1e-3c63-4e43-b4bf-1b2be60d8013" targetNamespace="http://schemas.microsoft.com/office/2006/metadata/properties" ma:root="true" ma:fieldsID="9b82ba9a7dce4dfbd2d09637f3bd5c6e" ns3:_="">
    <xsd:import namespace="6ccefe1e-3c63-4e43-b4bf-1b2be60d80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cefe1e-3c63-4e43-b4bf-1b2be60d8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F93695-CBE1-42A3-8D3D-897B904AD302}">
  <ds:schemaRefs>
    <ds:schemaRef ds:uri="6ccefe1e-3c63-4e43-b4bf-1b2be60d80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2F700D-E356-49AC-A9A5-575E257AB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A49F9-03B8-4BAD-A8BD-C177DB5CC2CE}">
  <ds:schemaRefs>
    <ds:schemaRef ds:uri="6ccefe1e-3c63-4e43-b4bf-1b2be60d80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19470</TotalTime>
  <Words>983</Words>
  <Application>Microsoft Office PowerPoint</Application>
  <PresentationFormat>On-screen Show (4:3)</PresentationFormat>
  <Paragraphs>113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TimesNewRomanPSMT</vt:lpstr>
      <vt:lpstr>presentation</vt:lpstr>
      <vt:lpstr>Aalto Content - Green</vt:lpstr>
      <vt:lpstr>ELEC-E8423 - Smart Grid  Electric trucks and their charging solutions</vt:lpstr>
      <vt:lpstr>Introduction</vt:lpstr>
      <vt:lpstr>Electric truck charging solutions today</vt:lpstr>
      <vt:lpstr>Electric truck charging solutions in the future</vt:lpstr>
      <vt:lpstr>Electric truck charging solutions in the future</vt:lpstr>
      <vt:lpstr>Electric truck market: Current state</vt:lpstr>
      <vt:lpstr>Impact on power grid</vt:lpstr>
      <vt:lpstr>Potential in energy reserve market</vt:lpstr>
      <vt:lpstr>Conclusions</vt:lpstr>
      <vt:lpstr>Source material used</vt:lpstr>
      <vt:lpstr>Other issues ….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1099</cp:revision>
  <dcterms:created xsi:type="dcterms:W3CDTF">2010-03-23T14:57:30Z</dcterms:created>
  <dcterms:modified xsi:type="dcterms:W3CDTF">2022-04-19T05:42:26Z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0x01010044FEA1EB966DF943AB46D3F2A7D27B8B</vt:lpwstr>
  </property>
</Properties>
</file>