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4"/>
    <p:sldMasterId id="2147483671" r:id="rId5"/>
  </p:sldMasterIdLst>
  <p:notesMasterIdLst>
    <p:notesMasterId r:id="rId16"/>
  </p:notesMasterIdLst>
  <p:handoutMasterIdLst>
    <p:handoutMasterId r:id="rId17"/>
  </p:handoutMasterIdLst>
  <p:sldIdLst>
    <p:sldId id="339" r:id="rId6"/>
    <p:sldId id="368" r:id="rId7"/>
    <p:sldId id="365" r:id="rId8"/>
    <p:sldId id="366" r:id="rId9"/>
    <p:sldId id="367" r:id="rId10"/>
    <p:sldId id="372" r:id="rId11"/>
    <p:sldId id="370" r:id="rId12"/>
    <p:sldId id="371" r:id="rId13"/>
    <p:sldId id="352" r:id="rId14"/>
    <p:sldId id="362" r:id="rId15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8CA940-17F0-4BA2-91FC-DA39EEDDF920}" v="884" dt="2022-04-26T08:15:25.629"/>
    <p1510:client id="{E7D8C16F-1228-415E-9683-A3593118BEF8}" v="268" vWet="270" dt="2022-04-26T08:01:38.2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995" autoAdjust="0"/>
  </p:normalViewPr>
  <p:slideViewPr>
    <p:cSldViewPr snapToGrid="0">
      <p:cViewPr varScale="1">
        <p:scale>
          <a:sx n="49" d="100"/>
          <a:sy n="49" d="100"/>
        </p:scale>
        <p:origin x="17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A fuel cell is any device that turns the chemical energy of fuel to electricity and heat, by </a:t>
            </a:r>
          </a:p>
          <a:p>
            <a:pPr marL="560388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oxidizing it with a pair electrochemical reactions.</a:t>
            </a:r>
          </a:p>
          <a:p>
            <a:pPr marL="388938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2800" dirty="0"/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A fuel cells construction is very similar to a battery. It has an anode and a cathode and an electrolyte that allows ions to move between the anode and the cathode.</a:t>
            </a:r>
          </a:p>
          <a:p>
            <a:pPr marL="560388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err="1"/>
              <a:t>Batteriy</a:t>
            </a:r>
            <a:r>
              <a:rPr lang="en-US" sz="2800" dirty="0"/>
              <a:t> is self contained, a fuel cell needs a constant supply of fuel and oxygen</a:t>
            </a:r>
          </a:p>
          <a:p>
            <a:pPr marL="560388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Compared to an ICE, very few moving parts, so less </a:t>
            </a:r>
            <a:r>
              <a:rPr lang="en-US" sz="2800" dirty="0" err="1"/>
              <a:t>maitanance</a:t>
            </a:r>
            <a:endParaRPr lang="en-US" sz="2800" dirty="0"/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Individual cells can be made very small, and stacked together to increase voltage or current</a:t>
            </a:r>
          </a:p>
        </p:txBody>
      </p:sp>
    </p:spTree>
    <p:extLst>
      <p:ext uri="{BB962C8B-B14F-4D97-AF65-F5344CB8AC3E}">
        <p14:creationId xmlns:p14="http://schemas.microsoft.com/office/powerpoint/2010/main" val="1418069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There are many different materials and technologies which exist for fuel cells</a:t>
            </a:r>
          </a:p>
          <a:p>
            <a:pPr marL="560388" lvl="1" indent="-171450">
              <a:buFont typeface="Arial" panose="020B0604020202020204" pitchFamily="34" charset="0"/>
              <a:buChar char="•"/>
            </a:pPr>
            <a:r>
              <a:rPr lang="en-US" dirty="0"/>
              <a:t>The basic operating remains the same</a:t>
            </a:r>
          </a:p>
          <a:p>
            <a:pPr marL="560388" lvl="1" indent="-171450">
              <a:buFont typeface="Arial" panose="020B0604020202020204" pitchFamily="34" charset="0"/>
              <a:buChar char="•"/>
            </a:pPr>
            <a:r>
              <a:rPr lang="en-US" dirty="0"/>
              <a:t>Materials, reactions, operating temperature and electrical efficiency differs.</a:t>
            </a:r>
          </a:p>
          <a:p>
            <a:pPr marL="560388" marR="0" lvl="1" indent="-17145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For example, Alkaline Fuel Cells, AFC, and </a:t>
            </a:r>
            <a:r>
              <a:rPr lang="en-US" b="0" i="0" dirty="0">
                <a:solidFill>
                  <a:srgbClr val="D3CFCA"/>
                </a:solidFill>
                <a:effectLst/>
                <a:latin typeface="Arial" panose="020B0604020202020204" pitchFamily="34" charset="0"/>
              </a:rPr>
              <a:t>Proton-exchange membrane fuel cells PEMFC can't handle Carbon monoxide. </a:t>
            </a:r>
          </a:p>
          <a:p>
            <a:pPr marL="560388" marR="0" lvl="1" indent="-17145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="0" i="0" dirty="0">
              <a:solidFill>
                <a:srgbClr val="D3CFCA"/>
              </a:solidFill>
              <a:effectLst/>
              <a:latin typeface="Arial" panose="020B0604020202020204" pitchFamily="34" charset="0"/>
            </a:endParaRPr>
          </a:p>
          <a:p>
            <a:pPr marL="560388" marR="0" lvl="1" indent="-17145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b="0" i="0" dirty="0">
                <a:solidFill>
                  <a:srgbClr val="CECAC3"/>
                </a:solidFill>
                <a:effectLst/>
                <a:latin typeface="Karla" panose="020B0604020202020204" pitchFamily="2" charset="0"/>
              </a:rPr>
              <a:t>Molten carbonate fuel cells (MCFCs) </a:t>
            </a:r>
            <a:r>
              <a:rPr lang="en-US" b="0" i="0" dirty="0">
                <a:solidFill>
                  <a:srgbClr val="D3CFCA"/>
                </a:solidFill>
                <a:effectLst/>
                <a:latin typeface="Arial" panose="020B0604020202020204" pitchFamily="34" charset="0"/>
              </a:rPr>
              <a:t>and Solid Oxide Fuel cells can handle carbon monoxide, and even use methane as a fuel</a:t>
            </a:r>
            <a:endParaRPr lang="en-US" b="0" dirty="0"/>
          </a:p>
          <a:p>
            <a:pPr marL="560388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marR="0" lvl="0" indent="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0" i="0" dirty="0">
              <a:solidFill>
                <a:srgbClr val="D3CFCA"/>
              </a:solidFill>
              <a:effectLst/>
              <a:latin typeface="Arial" panose="020B0604020202020204" pitchFamily="34" charset="0"/>
            </a:endParaRPr>
          </a:p>
          <a:p>
            <a:pPr marL="171450" marR="0" lvl="0" indent="-17145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i="0" dirty="0">
                <a:solidFill>
                  <a:srgbClr val="D3CFCA"/>
                </a:solidFill>
                <a:effectLst/>
                <a:latin typeface="Arial" panose="020B0604020202020204" pitchFamily="34" charset="0"/>
              </a:rPr>
              <a:t>For a fuel cells </a:t>
            </a:r>
            <a:r>
              <a:rPr lang="en-US" dirty="0"/>
              <a:t>electrical efficiency is usually around 40-60%</a:t>
            </a:r>
          </a:p>
          <a:p>
            <a:pPr marL="171450" marR="0" lvl="0" indent="-17145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="0" i="0" dirty="0">
              <a:solidFill>
                <a:srgbClr val="E8E6E3"/>
              </a:solidFill>
              <a:effectLst/>
              <a:latin typeface="Linux Libertine"/>
            </a:endParaRPr>
          </a:p>
          <a:p>
            <a:pPr marL="171450" marR="0" lvl="0" indent="-17145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i="0" dirty="0">
                <a:solidFill>
                  <a:srgbClr val="E8E6E3"/>
                </a:solidFill>
                <a:effectLst/>
                <a:latin typeface="Linux Libertine"/>
              </a:rPr>
              <a:t>One of the main drawbacks is the high price of FC</a:t>
            </a:r>
          </a:p>
        </p:txBody>
      </p:sp>
    </p:spTree>
    <p:extLst>
      <p:ext uri="{BB962C8B-B14F-4D97-AF65-F5344CB8AC3E}">
        <p14:creationId xmlns:p14="http://schemas.microsoft.com/office/powerpoint/2010/main" val="2221851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Why would we like to use fuel cells?</a:t>
            </a:r>
          </a:p>
          <a:p>
            <a:endParaRPr lang="en-US" dirty="0"/>
          </a:p>
          <a:p>
            <a:r>
              <a:rPr lang="en-US" dirty="0"/>
              <a:t>Very versatile, no emissions when using hydrogen</a:t>
            </a:r>
          </a:p>
          <a:p>
            <a:r>
              <a:rPr lang="en-US" dirty="0"/>
              <a:t>	other fuels like methane would produce CO2</a:t>
            </a:r>
          </a:p>
          <a:p>
            <a:endParaRPr lang="en-US" dirty="0"/>
          </a:p>
          <a:p>
            <a:r>
              <a:rPr lang="en-US" dirty="0"/>
              <a:t>For power systems, Fuel cells offer many uses</a:t>
            </a:r>
          </a:p>
          <a:p>
            <a:endParaRPr lang="en-US" dirty="0"/>
          </a:p>
          <a:p>
            <a:r>
              <a:rPr lang="en-US" dirty="0"/>
              <a:t>They are quite fast</a:t>
            </a:r>
          </a:p>
          <a:p>
            <a:endParaRPr lang="en-US" dirty="0"/>
          </a:p>
          <a:p>
            <a:r>
              <a:rPr lang="en-US" dirty="0"/>
              <a:t>For example, Toyota fuel cell generator, power output of 50 kW, startup time of 40s</a:t>
            </a:r>
          </a:p>
          <a:p>
            <a:r>
              <a:rPr lang="en-US" dirty="0"/>
              <a:t>Peak power generation, frequency and voltage regulation.</a:t>
            </a:r>
          </a:p>
          <a:p>
            <a:endParaRPr lang="en-US" dirty="0"/>
          </a:p>
          <a:p>
            <a:r>
              <a:rPr lang="en-US" dirty="0"/>
              <a:t>Modular, you can have smaller or larger generators</a:t>
            </a:r>
          </a:p>
          <a:p>
            <a:r>
              <a:rPr lang="en-US" dirty="0"/>
              <a:t>In Korea there is 79 MW fuel cell power plant</a:t>
            </a:r>
          </a:p>
          <a:p>
            <a:r>
              <a:rPr lang="en-US" dirty="0"/>
              <a:t>Fuel cells can be primary or secondary power sources</a:t>
            </a:r>
          </a:p>
          <a:p>
            <a:endParaRPr lang="en-US" dirty="0"/>
          </a:p>
          <a:p>
            <a:r>
              <a:rPr lang="en-US" dirty="0"/>
              <a:t>CHP</a:t>
            </a:r>
          </a:p>
          <a:p>
            <a:r>
              <a:rPr lang="en-US" dirty="0"/>
              <a:t>FC produce a lot of heat, heat up a building. Japan and South Korea use FC for residential heating</a:t>
            </a:r>
          </a:p>
          <a:p>
            <a:endParaRPr lang="en-US" dirty="0"/>
          </a:p>
          <a:p>
            <a:r>
              <a:rPr lang="en-US" dirty="0"/>
              <a:t>FC could be utilized as long-term energy-storage, by utilizing power-to-hydrogen</a:t>
            </a:r>
          </a:p>
          <a:p>
            <a:endParaRPr lang="en-US" dirty="0"/>
          </a:p>
          <a:p>
            <a:endParaRPr lang="en-US"/>
          </a:p>
          <a:p>
            <a:r>
              <a:rPr lang="en-US" dirty="0"/>
              <a:t>Transportation</a:t>
            </a:r>
          </a:p>
          <a:p>
            <a:r>
              <a:rPr lang="en-US" dirty="0"/>
              <a:t>Power a car or a truck with a fuel cell, don’t need the heavy batteries</a:t>
            </a:r>
          </a:p>
          <a:p>
            <a:r>
              <a:rPr lang="en-US" dirty="0"/>
              <a:t>Overall efficiency is lower</a:t>
            </a:r>
          </a:p>
          <a:p>
            <a:r>
              <a:rPr lang="en-US"/>
              <a:t>Long distance transport</a:t>
            </a:r>
            <a:endParaRPr lang="en-US" dirty="0"/>
          </a:p>
          <a:p>
            <a:endParaRPr lang="en-US" dirty="0"/>
          </a:p>
          <a:p>
            <a:endParaRPr lang="en-US"/>
          </a:p>
          <a:p>
            <a:r>
              <a:rPr lang="en-US" dirty="0"/>
              <a:t>Large scale use of FC and H2 require a lot more production and infrastructure, and Flora will tell you about that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509989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de-DE" dirty="0"/>
              <a:t>Electrolysis </a:t>
            </a:r>
          </a:p>
          <a:p>
            <a:pPr>
              <a:buFontTx/>
              <a:buChar char="-"/>
            </a:pPr>
            <a:r>
              <a:rPr lang="de-DE" dirty="0"/>
              <a:t>Steam </a:t>
            </a:r>
            <a:r>
              <a:rPr lang="de-DE" dirty="0" err="1"/>
              <a:t>Reforming</a:t>
            </a:r>
            <a:r>
              <a:rPr lang="de-DE" dirty="0"/>
              <a:t> </a:t>
            </a:r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r>
              <a:rPr lang="de-DE" dirty="0"/>
              <a:t>Compressed/</a:t>
            </a:r>
            <a:r>
              <a:rPr lang="de-DE" dirty="0" err="1"/>
              <a:t>liquified</a:t>
            </a:r>
            <a:r>
              <a:rPr lang="de-DE" dirty="0"/>
              <a:t> </a:t>
            </a:r>
          </a:p>
          <a:p>
            <a:pPr>
              <a:buFontTx/>
              <a:buChar char="-"/>
            </a:pPr>
            <a:r>
              <a:rPr lang="de-DE" dirty="0"/>
              <a:t>Carriers</a:t>
            </a:r>
          </a:p>
          <a:p>
            <a:pPr>
              <a:buFontTx/>
              <a:buChar char="-"/>
            </a:pPr>
            <a:r>
              <a:rPr lang="de-DE" dirty="0"/>
              <a:t>Pipelines</a:t>
            </a:r>
          </a:p>
          <a:p>
            <a:endParaRPr lang="en-US" dirty="0"/>
          </a:p>
          <a:p>
            <a:r>
              <a:rPr lang="en-US" dirty="0"/>
              <a:t>https://www.iea.org/reports/the-future-of-hydrogen</a:t>
            </a:r>
          </a:p>
          <a:p>
            <a:endParaRPr lang="en-US" dirty="0"/>
          </a:p>
          <a:p>
            <a:pPr algn="l"/>
            <a:r>
              <a:rPr lang="de-DE" sz="1800" b="0" i="0" u="none" strike="noStrike" baseline="0" dirty="0" err="1">
                <a:latin typeface="SFBX1200"/>
              </a:rPr>
              <a:t>Horng</a:t>
            </a:r>
            <a:r>
              <a:rPr lang="de-DE" sz="1800" b="0" i="0" u="none" strike="noStrike" baseline="0" dirty="0">
                <a:latin typeface="SFBX1200"/>
              </a:rPr>
              <a:t>, P. </a:t>
            </a:r>
            <a:r>
              <a:rPr lang="de-DE" sz="1800" b="0" i="0" u="none" strike="noStrike" baseline="0" dirty="0">
                <a:latin typeface="SFRM1200"/>
              </a:rPr>
              <a:t>and </a:t>
            </a:r>
            <a:r>
              <a:rPr lang="de-DE" sz="1800" b="0" i="0" u="none" strike="noStrike" baseline="0" dirty="0">
                <a:latin typeface="SFBX1200"/>
              </a:rPr>
              <a:t>Kalis, M. (2020)</a:t>
            </a:r>
            <a:r>
              <a:rPr lang="de-DE" sz="1800" b="0" i="0" u="none" strike="noStrike" baseline="0" dirty="0">
                <a:latin typeface="SFRM1200"/>
              </a:rPr>
              <a:t>. </a:t>
            </a:r>
            <a:r>
              <a:rPr lang="de-DE" sz="1800" b="0" i="0" u="none" strike="noStrike" baseline="0" dirty="0">
                <a:latin typeface="SFTI1200"/>
              </a:rPr>
              <a:t>Wasserstoff-Farbenlehre</a:t>
            </a:r>
            <a:r>
              <a:rPr lang="de-DE" sz="1800" b="0" i="0" u="none" strike="noStrike" baseline="0" dirty="0">
                <a:latin typeface="SFRM1200"/>
              </a:rPr>
              <a:t>. IKEM – Institut für Klimaschutz,</a:t>
            </a:r>
          </a:p>
          <a:p>
            <a:pPr algn="l"/>
            <a:r>
              <a:rPr lang="de-DE" sz="1800" b="0" i="0" u="none" strike="noStrike" baseline="0" dirty="0">
                <a:latin typeface="SFRM1200"/>
              </a:rPr>
              <a:t>Energie und Mobilität e.V. </a:t>
            </a:r>
            <a:r>
              <a:rPr lang="de-DE" sz="1800" b="0" i="0" u="none" strike="noStrike" baseline="0" dirty="0">
                <a:latin typeface="SFCC1200"/>
              </a:rPr>
              <a:t>url</a:t>
            </a:r>
            <a:r>
              <a:rPr lang="de-DE" sz="1800" b="0" i="0" u="none" strike="noStrike" baseline="0" dirty="0">
                <a:latin typeface="SFRM1200"/>
              </a:rPr>
              <a:t>: https://www.ikem.de/wp-content/uploads/</a:t>
            </a:r>
          </a:p>
          <a:p>
            <a:pPr algn="l"/>
            <a:r>
              <a:rPr lang="en-US" sz="1800" b="0" i="0" u="none" strike="noStrike" baseline="0" dirty="0">
                <a:latin typeface="SFRM1200"/>
              </a:rPr>
              <a:t>2021/01/IKEM_Kurzstudie_Wasserstoff_Farbenlehre.pdf (visited on 05/22/2021).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https://newsroom.posco.com/en/posco-to-establish-hydrogen-production-capacity-of-5-million-tons/</a:t>
            </a:r>
          </a:p>
        </p:txBody>
      </p:sp>
    </p:spTree>
    <p:extLst>
      <p:ext uri="{BB962C8B-B14F-4D97-AF65-F5344CB8AC3E}">
        <p14:creationId xmlns:p14="http://schemas.microsoft.com/office/powerpoint/2010/main" val="221814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Storage option and compression not included? </a:t>
            </a:r>
          </a:p>
          <a:p>
            <a:endParaRPr lang="en-US" dirty="0"/>
          </a:p>
          <a:p>
            <a:r>
              <a:rPr lang="en-US" dirty="0"/>
              <a:t>https://www.rolandberger.com/en/Insights/Publications/Transporting-the-fuel-of-the-future.html</a:t>
            </a:r>
          </a:p>
        </p:txBody>
      </p:sp>
    </p:spTree>
    <p:extLst>
      <p:ext uri="{BB962C8B-B14F-4D97-AF65-F5344CB8AC3E}">
        <p14:creationId xmlns:p14="http://schemas.microsoft.com/office/powerpoint/2010/main" val="1954778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google.com/url?sa=t&amp;rct=j&amp;q=&amp;esrc=s&amp;source=web&amp;cd=&amp;ved=2ahUKEwi7lMv-56n3AhXIl4sKHdPiDyQQFnoECAkQAQ&amp;url=https%3A%2F%2Fwww.businessfinland.fi%2F4abb35%2Fglobalassets%2Ffinnish-customers%2F02-build-your-network%2Fbioeconomy--cleantech%2Falykas-energia%2Fbf_national_hydrogen_roadmap_2020.pdf&amp;usg=AOvVaw15I66yVYVis46mWcIU25iX</a:t>
            </a:r>
          </a:p>
          <a:p>
            <a:endParaRPr lang="en-US" dirty="0"/>
          </a:p>
          <a:p>
            <a:r>
              <a:rPr lang="en-US" dirty="0"/>
              <a:t>To utilize fuel cells in a smart grid energy system we need a hydrogen economy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47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5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r>
              <a:rPr lang="en-FI"/>
              <a:t>26.04.2022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en-FI"/>
              <a:t>26.04.2022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en-FI"/>
              <a:t>26.04.2022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en-FI"/>
              <a:t>26.04.2022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FI"/>
              <a:t>26.04.2022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text styles</a:t>
            </a:r>
          </a:p>
          <a:p>
            <a:pPr lvl="1"/>
            <a:r>
              <a:rPr lang="fi-FI" altLang="en-US"/>
              <a:t>Second level</a:t>
            </a:r>
          </a:p>
          <a:p>
            <a:pPr lvl="2"/>
            <a:r>
              <a:rPr lang="fi-FI" altLang="en-US"/>
              <a:t>Third level</a:t>
            </a:r>
          </a:p>
          <a:p>
            <a:pPr lvl="3"/>
            <a:r>
              <a:rPr lang="fi-FI" altLang="en-US"/>
              <a:t>Fourth level</a:t>
            </a:r>
          </a:p>
          <a:p>
            <a:pPr lvl="4"/>
            <a:r>
              <a:rPr lang="fi-FI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FI"/>
              <a:t>26.04.2022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global.toyota/en/newsroom/corporate/32732488.html" TargetMode="External"/><Relationship Id="rId3" Type="http://schemas.openxmlformats.org/officeDocument/2006/relationships/hyperlink" Target="https://www.fchea.org/fuelcells" TargetMode="External"/><Relationship Id="rId7" Type="http://schemas.openxmlformats.org/officeDocument/2006/relationships/hyperlink" Target="https://ieeexplore.ieee.org/document/660236" TargetMode="External"/><Relationship Id="rId12" Type="http://schemas.openxmlformats.org/officeDocument/2006/relationships/hyperlink" Target="https://www.rolandberger.com/en/Insights/Publications/Transporting-the-fuel-of-the-future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researchgate.net/figure/Characteristics-of-fuel-cell-technologies_tbl1_267563944" TargetMode="External"/><Relationship Id="rId11" Type="http://schemas.openxmlformats.org/officeDocument/2006/relationships/hyperlink" Target="https://www.ikem.de/wp-content/uploads/" TargetMode="External"/><Relationship Id="rId5" Type="http://schemas.openxmlformats.org/officeDocument/2006/relationships/hyperlink" Target="https://fuelcellsworks.com/knowledge/applications/" TargetMode="External"/><Relationship Id="rId10" Type="http://schemas.openxmlformats.org/officeDocument/2006/relationships/hyperlink" Target="https://www.iea.org/reports/the-future-of-hydrogen" TargetMode="External"/><Relationship Id="rId4" Type="http://schemas.openxmlformats.org/officeDocument/2006/relationships/hyperlink" Target="https://www.energy.gov/eere/fuelcells/fuel-cells" TargetMode="External"/><Relationship Id="rId9" Type="http://schemas.openxmlformats.org/officeDocument/2006/relationships/hyperlink" Target="https://fuelcellsworks.com/news/south-korea-worlds-largest-hydrogen-fuel-cell-power-plant-opened-by-korean-southern-power-kospo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</p:spPr>
        <p:txBody>
          <a:bodyPr>
            <a:normAutofit/>
          </a:bodyPr>
          <a:lstStyle/>
          <a:p>
            <a:r>
              <a:rPr lang="fi-FI" sz="3200"/>
              <a:t>ELEC-E8423 - Smart Grid</a:t>
            </a:r>
            <a:br>
              <a:rPr lang="fi-FI" sz="3200"/>
            </a:br>
            <a:br>
              <a:rPr lang="fi-FI" sz="3200"/>
            </a:br>
            <a:r>
              <a:rPr lang="fi-FI" sz="3200" err="1"/>
              <a:t>Fuel</a:t>
            </a:r>
            <a:r>
              <a:rPr lang="fi-FI" sz="3200"/>
              <a:t> </a:t>
            </a:r>
            <a:r>
              <a:rPr lang="fi-FI" sz="3200" err="1"/>
              <a:t>Cells</a:t>
            </a:r>
            <a:r>
              <a:rPr lang="fi-FI" sz="3200"/>
              <a:t> as a </a:t>
            </a:r>
            <a:r>
              <a:rPr lang="fi-FI" sz="3200" err="1"/>
              <a:t>Part</a:t>
            </a:r>
            <a:r>
              <a:rPr lang="fi-FI" sz="3200"/>
              <a:t> of a Power System</a:t>
            </a:r>
            <a:endParaRPr lang="en-US" sz="32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</p:spPr>
        <p:txBody>
          <a:bodyPr>
            <a:normAutofit/>
          </a:bodyPr>
          <a:lstStyle/>
          <a:p>
            <a:r>
              <a:rPr lang="en-US" i="1">
                <a:ea typeface="ＭＳ Ｐゴシック"/>
              </a:rPr>
              <a:t>Flora von Mikulicz-Radecki &amp; Frans </a:t>
            </a:r>
            <a:r>
              <a:rPr lang="en-US" i="1" err="1">
                <a:ea typeface="ＭＳ Ｐゴシック"/>
              </a:rPr>
              <a:t>Lucenius</a:t>
            </a:r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26</a:t>
            </a:r>
            <a:r>
              <a:rPr lang="et-EE"/>
              <a:t>.0</a:t>
            </a:r>
            <a:r>
              <a:rPr lang="fi-FI"/>
              <a:t>4</a:t>
            </a:r>
            <a:r>
              <a:rPr lang="et-EE"/>
              <a:t>.20</a:t>
            </a:r>
            <a:r>
              <a:rPr lang="en-US"/>
              <a:t>21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315568" cy="41364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</a:pPr>
            <a:r>
              <a:rPr lang="en-US" dirty="0">
                <a:hlinkClick r:id="rId3"/>
              </a:rPr>
              <a:t>https://www.fchea.org/fuelcells</a:t>
            </a:r>
            <a:endParaRPr lang="en-US" dirty="0"/>
          </a:p>
          <a:p>
            <a:pPr marL="0" indent="0">
              <a:lnSpc>
                <a:spcPct val="150000"/>
              </a:lnSpc>
            </a:pPr>
            <a:r>
              <a:rPr lang="en-US" dirty="0">
                <a:hlinkClick r:id="rId4"/>
              </a:rPr>
              <a:t>https://www.energy.gov/eere/fuelcells/fuel-cells</a:t>
            </a:r>
            <a:endParaRPr lang="en-US" dirty="0"/>
          </a:p>
          <a:p>
            <a:pPr marL="0" indent="0">
              <a:lnSpc>
                <a:spcPct val="150000"/>
              </a:lnSpc>
            </a:pPr>
            <a:r>
              <a:rPr lang="en-US" dirty="0">
                <a:hlinkClick r:id="rId5"/>
              </a:rPr>
              <a:t>https://fuelcellsworks.com/knowledge/applications/</a:t>
            </a:r>
            <a:endParaRPr lang="en-US" dirty="0"/>
          </a:p>
          <a:p>
            <a:pPr marL="0" indent="0">
              <a:lnSpc>
                <a:spcPct val="150000"/>
              </a:lnSpc>
            </a:pPr>
            <a:r>
              <a:rPr lang="en-US" dirty="0">
                <a:hlinkClick r:id="rId6"/>
              </a:rPr>
              <a:t>https://www.researchgate.net/figure/Characteristics-of-fuel-cell-technologies_tbl1_267563944</a:t>
            </a:r>
            <a:endParaRPr lang="en-US" dirty="0"/>
          </a:p>
          <a:p>
            <a:pPr marL="0" indent="0">
              <a:lnSpc>
                <a:spcPct val="150000"/>
              </a:lnSpc>
            </a:pPr>
            <a:r>
              <a:rPr lang="en-US" dirty="0">
                <a:hlinkClick r:id="rId7"/>
              </a:rPr>
              <a:t>https://ieeexplore.ieee.org/document/660236</a:t>
            </a:r>
            <a:endParaRPr lang="en-US" dirty="0"/>
          </a:p>
          <a:p>
            <a:pPr marL="0" indent="0">
              <a:lnSpc>
                <a:spcPct val="150000"/>
              </a:lnSpc>
            </a:pPr>
            <a:r>
              <a:rPr lang="en-US" dirty="0">
                <a:hlinkClick r:id="rId8"/>
              </a:rPr>
              <a:t>https://global.toyota/en/newsroom/corporate/32732488.html</a:t>
            </a:r>
            <a:endParaRPr lang="en-US" dirty="0"/>
          </a:p>
          <a:p>
            <a:pPr marL="0" indent="0">
              <a:lnSpc>
                <a:spcPct val="150000"/>
              </a:lnSpc>
            </a:pPr>
            <a:r>
              <a:rPr lang="en-US" dirty="0">
                <a:hlinkClick r:id="rId9"/>
              </a:rPr>
              <a:t>https://fuelcellsworks.com/news/south-korea-worlds-largest-hydrogen-fuel-cell-power-plant-opened-by-korean-southern-power-kospo/</a:t>
            </a:r>
            <a:endParaRPr lang="en-US" dirty="0"/>
          </a:p>
          <a:p>
            <a:pPr marL="0" indent="0">
              <a:lnSpc>
                <a:spcPct val="150000"/>
              </a:lnSpc>
            </a:pPr>
            <a:r>
              <a:rPr lang="en-US" dirty="0">
                <a:hlinkClick r:id="rId10"/>
              </a:rPr>
              <a:t>https://www.iea.org/reports/the-future-of-hydrogen</a:t>
            </a:r>
            <a:endParaRPr lang="en-US" dirty="0"/>
          </a:p>
          <a:p>
            <a:pPr marL="0" indent="0">
              <a:lnSpc>
                <a:spcPct val="150000"/>
              </a:lnSpc>
            </a:pPr>
            <a:r>
              <a:rPr lang="en-US" dirty="0">
                <a:hlinkClick r:id="rId11"/>
              </a:rPr>
              <a:t>https://www.ikem.de/wp-content/uploads/</a:t>
            </a:r>
            <a:r>
              <a:rPr lang="en-US" dirty="0"/>
              <a:t> 2021/01/IKEM_Kurzstudie_Wasserstoff_Farbenlehre.pdf </a:t>
            </a:r>
          </a:p>
          <a:p>
            <a:pPr marL="0" indent="0">
              <a:lnSpc>
                <a:spcPct val="150000"/>
              </a:lnSpc>
            </a:pPr>
            <a:r>
              <a:rPr lang="en-US" dirty="0">
                <a:hlinkClick r:id="rId12"/>
              </a:rPr>
              <a:t>https://www.rolandberger.com/en/Insights/Publications/Transporting-the-fuel-of-the-future.html</a:t>
            </a:r>
            <a:endParaRPr lang="en-US" dirty="0"/>
          </a:p>
          <a:p>
            <a:pPr marL="0" indent="0">
              <a:lnSpc>
                <a:spcPct val="150000"/>
              </a:lnSpc>
            </a:pPr>
            <a:r>
              <a:rPr lang="en-US" dirty="0"/>
              <a:t>https://www.h2knowledgecentre.com/content/government621</a:t>
            </a:r>
          </a:p>
          <a:p>
            <a:pPr marL="0" indent="0">
              <a:lnSpc>
                <a:spcPct val="150000"/>
              </a:lnSpc>
            </a:pPr>
            <a:r>
              <a:rPr lang="en-US" dirty="0"/>
              <a:t>https://hydrogencouncil.com/wp-content/uploads/2021/02/Hydrogen-Insights-2021.pdf</a:t>
            </a:r>
          </a:p>
          <a:p>
            <a:pPr marL="0" indent="0">
              <a:lnSpc>
                <a:spcPct val="150000"/>
              </a:lnSpc>
            </a:pPr>
            <a:endParaRPr lang="en-US" dirty="0"/>
          </a:p>
          <a:p>
            <a:pPr marL="0" indent="0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Sources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/>
              <a:t>26.04.2022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70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6F0474-6884-4C6E-B531-93FD950EB6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anchor="t"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Basics of a Fuel Cell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Fuel Cell Technology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ＭＳ Ｐゴシック"/>
              </a:rPr>
              <a:t>Application &amp; Use of Fuel Cells</a:t>
            </a:r>
            <a:endParaRPr lang="en-US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ＭＳ Ｐゴシック"/>
              </a:rPr>
              <a:t>Hydrogen Production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ＭＳ Ｐゴシック"/>
              </a:rPr>
              <a:t>Hydrogen Infrastructure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ＭＳ Ｐゴシック"/>
              </a:rPr>
              <a:t>Future Hydrogen Economy in Finland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ＭＳ Ｐゴシック"/>
              </a:rPr>
              <a:t>Take Home Message</a:t>
            </a:r>
            <a:endParaRPr lang="en-FI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2BCDAE-9FC1-4160-9E99-8603DB54B0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Contents</a:t>
            </a:r>
            <a:endParaRPr lang="en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B7BAB-1792-4781-86A4-57AECFD1627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D8520C-EDAD-483B-8AA3-EA4391413D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569D82-D4EA-4D24-B3E8-BA021DEE35B7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/>
              <a:t>26.04.2022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C87BEE-AB85-46CF-A9D8-5867F802FBE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49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Fuel Cell &amp; Hydrogen Energy Basics — Fuel Cell &amp; Hydrogen Energy Association">
            <a:extLst>
              <a:ext uri="{FF2B5EF4-FFF2-40B4-BE49-F238E27FC236}">
                <a16:creationId xmlns:a16="http://schemas.microsoft.com/office/drawing/2014/main" id="{2818F110-20D7-4761-B8FD-0F9F715A00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04"/>
          <a:stretch/>
        </p:blipFill>
        <p:spPr bwMode="auto">
          <a:xfrm>
            <a:off x="4737514" y="2518818"/>
            <a:ext cx="4429328" cy="3306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29DDEC9-DB2B-4376-9D1B-C1EAEC7D37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4327523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A device that turns fuel and O2 directly into electricity and heat by electrochemical reactions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“Battery that uses fuel”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Few moving parts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Less maintenance</a:t>
            </a:r>
          </a:p>
          <a:p>
            <a:pPr marL="33496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Cells can be made very small</a:t>
            </a:r>
          </a:p>
          <a:p>
            <a:pPr marL="674687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dirty="0"/>
              <a:t>Cells can be stacked to increase max. voltage and current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2A20DBE-91D2-4CF6-A383-9BA9CDBAA9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Basics of Fuel Cells</a:t>
            </a:r>
            <a:endParaRPr lang="en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BD78A3-45D9-4393-81DF-AAE877A8DDC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82AA0E-0931-49DE-B7FC-190D8F8A499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C38AB2-889C-4881-941C-8507B97165E1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/>
              <a:t>26.04.2022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C1F0B9-A325-43AF-9532-27261F710DB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440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4B83206-0AFB-4FBC-8467-21EC57DE56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400" y="1387740"/>
            <a:ext cx="3628919" cy="4246260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Multiple different materials and technologies available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Basic principle remains the same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Specific reactions, features &amp; operating temperature differs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00000"/>
                </a:solidFill>
                <a:ea typeface="ＭＳ Ｐゴシック"/>
              </a:rPr>
              <a:t>Efficiency 40-60%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00000"/>
                </a:solidFill>
                <a:ea typeface="ＭＳ Ｐゴシック"/>
              </a:rPr>
              <a:t>Expensive</a:t>
            </a:r>
            <a:endParaRPr lang="en-US" sz="2000" dirty="0">
              <a:solidFill>
                <a:srgbClr val="000000"/>
              </a:solidFill>
              <a:ea typeface="ＭＳ Ｐゴシック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ea typeface="ＭＳ Ｐゴシック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A5BEF3-2A16-4A98-B9CC-55A93B25F0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Fuel Cell Technology</a:t>
            </a:r>
            <a:endParaRPr lang="en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E3FC4-3FC5-46B9-A29A-BD5ACF5425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17F3C0-2F2C-4869-9FE2-C3C7A4A6EE5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8D08E8-3441-433C-A8AC-ABDDB13A1D2D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/>
              <a:t>26.04.2022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046FD-8851-40FA-AF37-4EB972D2072A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12" name="Picture 11" descr="Table&#10;&#10;Description automatically generated">
            <a:extLst>
              <a:ext uri="{FF2B5EF4-FFF2-40B4-BE49-F238E27FC236}">
                <a16:creationId xmlns:a16="http://schemas.microsoft.com/office/drawing/2014/main" id="{2E6C5508-6A1C-41AF-A975-EE5CC74C4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0075" y="2100901"/>
            <a:ext cx="4566696" cy="2656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64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EFC7D5A-3176-461D-8A8C-AC19B16836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400" y="1268785"/>
            <a:ext cx="4310620" cy="454353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</a:pPr>
            <a:r>
              <a:rPr lang="en-US" sz="2000" b="0" dirty="0"/>
              <a:t>Fuel cells are versatile and can be emission free with hydrogen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Fast speed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Peak power, frequency &amp; voltage regulation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Modular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Primary or backup power, stationary or portable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CHP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Long-term energy storage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P2H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Transportation</a:t>
            </a:r>
          </a:p>
          <a:p>
            <a:pPr marL="0" indent="0"/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Needs more H2 production and infrastructure</a:t>
            </a:r>
            <a:endParaRPr lang="en-FI" sz="2000" b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C7C95A9-D0CD-433D-A967-CDD43CBE84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>
                <a:ea typeface="ＭＳ Ｐゴシック"/>
              </a:rPr>
              <a:t>Application &amp; Use of Fuel Cells </a:t>
            </a:r>
            <a:endParaRPr lang="en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D606DE-8E21-4581-AF92-2AB0D602D8B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2CBBC0-C558-4ECD-8C46-0165FA371C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C74D63-8DA1-431E-9395-EF201EB924F0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/>
              <a:t>26.04.2022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2B6BC-2337-403D-840B-BDA8FD8CB05D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1028" name="Picture 4" descr="Exterior of FC Generator">
            <a:extLst>
              <a:ext uri="{FF2B5EF4-FFF2-40B4-BE49-F238E27FC236}">
                <a16:creationId xmlns:a16="http://schemas.microsoft.com/office/drawing/2014/main" id="{E27AC688-530E-4507-BF33-E3C43AC5E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174" y="1268786"/>
            <a:ext cx="2386977" cy="216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ystem Structure of FC Generator">
            <a:extLst>
              <a:ext uri="{FF2B5EF4-FFF2-40B4-BE49-F238E27FC236}">
                <a16:creationId xmlns:a16="http://schemas.microsoft.com/office/drawing/2014/main" id="{A4436E34-FFB3-4921-9D9D-73AAD4DDFC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2" r="6374"/>
          <a:stretch/>
        </p:blipFill>
        <p:spPr bwMode="auto">
          <a:xfrm>
            <a:off x="4802092" y="3334035"/>
            <a:ext cx="3756213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494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37DC68-9AA1-475B-B4C6-EFC158A2F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200" y="516521"/>
            <a:ext cx="8571600" cy="900000"/>
          </a:xfrm>
        </p:spPr>
        <p:txBody>
          <a:bodyPr/>
          <a:lstStyle/>
          <a:p>
            <a:r>
              <a:rPr lang="en-US" sz="2800" dirty="0">
                <a:ea typeface="ＭＳ Ｐゴシック"/>
              </a:rPr>
              <a:t>The form of production is key for decarbonization</a:t>
            </a:r>
            <a:br>
              <a:rPr lang="en-US" sz="2800" dirty="0">
                <a:ea typeface="ＭＳ Ｐゴシック"/>
              </a:rPr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35F0EC-B0F6-4D81-8BF0-AE669148E29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505AAC-D2AC-4978-856A-A55849B457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1468D9-C3BB-4710-9D95-5F1D8D2428D4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/>
              <a:t>26.04.2022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8B0D6-5D1A-46A2-843A-FBF255636DB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3419148" y="6399213"/>
            <a:ext cx="1544638" cy="125412"/>
          </a:xfrm>
        </p:spPr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2B66419-3EBF-4EE2-B39F-E1F00058F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306208"/>
              </p:ext>
            </p:extLst>
          </p:nvPr>
        </p:nvGraphicFramePr>
        <p:xfrm>
          <a:off x="602266" y="4001547"/>
          <a:ext cx="7932160" cy="18288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983040">
                  <a:extLst>
                    <a:ext uri="{9D8B030D-6E8A-4147-A177-3AD203B41FA5}">
                      <a16:colId xmlns:a16="http://schemas.microsoft.com/office/drawing/2014/main" val="2750906432"/>
                    </a:ext>
                  </a:extLst>
                </a:gridCol>
                <a:gridCol w="2199440">
                  <a:extLst>
                    <a:ext uri="{9D8B030D-6E8A-4147-A177-3AD203B41FA5}">
                      <a16:colId xmlns:a16="http://schemas.microsoft.com/office/drawing/2014/main" val="2727479160"/>
                    </a:ext>
                  </a:extLst>
                </a:gridCol>
                <a:gridCol w="1766640">
                  <a:extLst>
                    <a:ext uri="{9D8B030D-6E8A-4147-A177-3AD203B41FA5}">
                      <a16:colId xmlns:a16="http://schemas.microsoft.com/office/drawing/2014/main" val="2427585857"/>
                    </a:ext>
                  </a:extLst>
                </a:gridCol>
                <a:gridCol w="1983040">
                  <a:extLst>
                    <a:ext uri="{9D8B030D-6E8A-4147-A177-3AD203B41FA5}">
                      <a16:colId xmlns:a16="http://schemas.microsoft.com/office/drawing/2014/main" val="3839377540"/>
                    </a:ext>
                  </a:extLst>
                </a:gridCol>
              </a:tblGrid>
              <a:tr h="291624">
                <a:tc>
                  <a:txBody>
                    <a:bodyPr/>
                    <a:lstStyle/>
                    <a:p>
                      <a:r>
                        <a:rPr lang="de-DE" dirty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 CO2 per t H2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Costs (USD/kg)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145882"/>
                  </a:ext>
                </a:extLst>
              </a:tr>
              <a:tr h="291624">
                <a:tc>
                  <a:txBody>
                    <a:bodyPr/>
                    <a:lstStyle/>
                    <a:p>
                      <a:r>
                        <a:rPr lang="en-US" noProof="0" dirty="0"/>
                        <a:t>Gasification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25.56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1.2-2.2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413157"/>
                  </a:ext>
                </a:extLst>
              </a:tr>
              <a:tr h="291624">
                <a:tc>
                  <a:txBody>
                    <a:bodyPr/>
                    <a:lstStyle/>
                    <a:p>
                      <a:r>
                        <a:rPr lang="de-DE" dirty="0"/>
                        <a:t>Steam </a:t>
                      </a:r>
                      <a:r>
                        <a:rPr lang="de-DE" dirty="0" err="1"/>
                        <a:t>Reforming</a:t>
                      </a:r>
                      <a:r>
                        <a:rPr lang="de-DE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Natural</a:t>
                      </a:r>
                      <a:r>
                        <a:rPr lang="de-DE" dirty="0"/>
                        <a:t> 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10.79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0.9-3.2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654825"/>
                  </a:ext>
                </a:extLst>
              </a:tr>
              <a:tr h="499927">
                <a:tc>
                  <a:txBody>
                    <a:bodyPr/>
                    <a:lstStyle/>
                    <a:p>
                      <a:r>
                        <a:rPr lang="de-DE" dirty="0"/>
                        <a:t>Steam </a:t>
                      </a:r>
                      <a:r>
                        <a:rPr lang="de-DE" dirty="0" err="1"/>
                        <a:t>Reforming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with</a:t>
                      </a:r>
                      <a:r>
                        <a:rPr lang="de-DE" dirty="0"/>
                        <a:t> CCUS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Natural 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0.5-1.62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1.5-2.9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1167"/>
                  </a:ext>
                </a:extLst>
              </a:tr>
              <a:tr h="291624">
                <a:tc>
                  <a:txBody>
                    <a:bodyPr/>
                    <a:lstStyle/>
                    <a:p>
                      <a:r>
                        <a:rPr lang="de-DE" dirty="0"/>
                        <a:t>Electrolysis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Renewable electricity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3.0-7.5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494795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1B0D9755-0C67-40D5-BD2D-0470489C6B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782" b="24360"/>
          <a:stretch/>
        </p:blipFill>
        <p:spPr>
          <a:xfrm>
            <a:off x="605920" y="1859280"/>
            <a:ext cx="4139628" cy="20632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ECF0B0B-B75A-42C9-82B4-15B48D9DCE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7983"/>
          <a:stretch/>
        </p:blipFill>
        <p:spPr>
          <a:xfrm>
            <a:off x="4645968" y="1219358"/>
            <a:ext cx="4211832" cy="27031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7C184C4-DCCD-42DF-8BF5-632F79D122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920" y="1289432"/>
            <a:ext cx="3962426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19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59A286-CEA3-4123-A7AC-EFF9B6DD5D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>
                <a:ea typeface="ＭＳ Ｐゴシック"/>
              </a:rPr>
              <a:t>How to build a hydrogen infrastructure?</a:t>
            </a:r>
            <a:br>
              <a:rPr lang="en-US" sz="2800" dirty="0">
                <a:ea typeface="ＭＳ Ｐゴシック"/>
              </a:rPr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FCA6AD-7563-4E2B-BE1A-18B8AD20F5C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C27E5-0469-44B4-B478-F5C613C191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270CA7-8216-4CED-8239-13DB906754A3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/>
              <a:t>26.04.2022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356DCD-BB61-4E41-926F-7481377FC3E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E2FDA47-4C48-4C19-A819-9ACE6DCF99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00" y="1222081"/>
            <a:ext cx="5702170" cy="441383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6341D49-7FBF-4E65-BFB5-525BC501BBD0}"/>
              </a:ext>
            </a:extLst>
          </p:cNvPr>
          <p:cNvSpPr txBox="1"/>
          <p:nvPr/>
        </p:nvSpPr>
        <p:spPr>
          <a:xfrm>
            <a:off x="6347460" y="1234440"/>
            <a:ext cx="24384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Long distances, cheap, high investment costs </a:t>
            </a:r>
          </a:p>
          <a:p>
            <a:endParaRPr lang="en-US" sz="1400" dirty="0"/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Conversion losses, existing infrastructure, shipping </a:t>
            </a:r>
          </a:p>
          <a:p>
            <a:endParaRPr lang="en-US" sz="1400" dirty="0"/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Shipping, expensive, poor volumetric energy density 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New technology, no existing infrastructure, expensive </a:t>
            </a:r>
          </a:p>
        </p:txBody>
      </p:sp>
    </p:spTree>
    <p:extLst>
      <p:ext uri="{BB962C8B-B14F-4D97-AF65-F5344CB8AC3E}">
        <p14:creationId xmlns:p14="http://schemas.microsoft.com/office/powerpoint/2010/main" val="557529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5AE5617-F2E1-4326-952F-DB0EE6919B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>
                <a:ea typeface="ＭＳ Ｐゴシック"/>
              </a:rPr>
              <a:t>How could an economy in Finland look like? 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32582-E74B-449F-85D4-816BA68964F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F170FC-C258-49EF-8374-8D8B4339DFE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E928CD-37F4-4AC1-B44A-017E6058BFFD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/>
              <a:t>26.04.2022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74435-2102-4CC2-95E7-8CA5267DFD3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4BD6FA1-E858-4CA1-97E9-F6DDE65C0F5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645"/>
          <a:stretch/>
        </p:blipFill>
        <p:spPr>
          <a:xfrm>
            <a:off x="572400" y="1224000"/>
            <a:ext cx="8340202" cy="2800366"/>
          </a:xfrm>
          <a:prstGeom prst="rect">
            <a:avLst/>
          </a:prstGeom>
        </p:spPr>
      </p:pic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4EB0F1A1-B02E-4DBD-A363-B6AC307A7193}"/>
              </a:ext>
            </a:extLst>
          </p:cNvPr>
          <p:cNvSpPr txBox="1">
            <a:spLocks/>
          </p:cNvSpPr>
          <p:nvPr/>
        </p:nvSpPr>
        <p:spPr bwMode="auto">
          <a:xfrm>
            <a:off x="-2597135" y="1741403"/>
            <a:ext cx="8212785" cy="1735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292100" indent="-292100" algn="l" defTabSz="388938" rtl="0" eaLnBrk="0" fontAlgn="base" hangingPunct="0">
              <a:lnSpc>
                <a:spcPts val="1704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631825" indent="-242888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2pPr>
            <a:lvl3pPr marL="973138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3pPr>
            <a:lvl4pPr marL="1363663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4pPr>
            <a:lvl5pPr marL="1752600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5pPr>
            <a:lvl6pPr marL="2142942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5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DB32F51-1D9A-4D3E-B510-68CAAD0211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400" y="4119460"/>
            <a:ext cx="3999600" cy="1514540"/>
          </a:xfrm>
        </p:spPr>
        <p:txBody>
          <a:bodyPr/>
          <a:lstStyle/>
          <a:p>
            <a:r>
              <a:rPr lang="en-US" dirty="0"/>
              <a:t>Strengths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Good wind resources,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Strong transmission grid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Stable political 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Experience in industrial hydrogen handling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Wide applications 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84E0549F-70C5-4660-99FB-F50FCAE0AB5E}"/>
              </a:ext>
            </a:extLst>
          </p:cNvPr>
          <p:cNvSpPr txBox="1">
            <a:spLocks/>
          </p:cNvSpPr>
          <p:nvPr/>
        </p:nvSpPr>
        <p:spPr bwMode="auto">
          <a:xfrm>
            <a:off x="4742501" y="4128991"/>
            <a:ext cx="3999600" cy="151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388938" rtl="0" eaLnBrk="0" fontAlgn="base" hangingPunct="0">
              <a:lnSpc>
                <a:spcPts val="1704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631825" indent="-242888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2pPr>
            <a:lvl3pPr marL="973138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3pPr>
            <a:lvl4pPr marL="1363663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4pPr>
            <a:lvl5pPr marL="1752600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5pPr>
            <a:lvl6pPr marL="2142942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Weaknesses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High electricity price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No hydrogen transportation infrastructure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No natural storage options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High CO2 price required to stay competitive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80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3"/>
                </a:solidFill>
              </a:rPr>
              <a:t>Hydrogen fuel cells offer a lot of potential to decarbonization as it can be wide applied.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3"/>
                </a:solidFill>
              </a:rPr>
              <a:t>Emission free storage option for electricity at peak loads.</a:t>
            </a:r>
            <a:endParaRPr lang="en-US" sz="3000" dirty="0">
              <a:solidFill>
                <a:schemeClr val="accent3"/>
              </a:solidFill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3"/>
              </a:solidFill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3"/>
                </a:solidFill>
              </a:rPr>
              <a:t>Challenges: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accent3"/>
                </a:solidFill>
              </a:rPr>
              <a:t>Renewable Hydrogen and thus fuel cells are currently very expensive.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accent3"/>
                </a:solidFill>
              </a:rPr>
              <a:t>Transportation and Production need to be ensured in large </a:t>
            </a:r>
            <a:r>
              <a:rPr lang="en-US" sz="1900" dirty="0" err="1">
                <a:solidFill>
                  <a:schemeClr val="accent3"/>
                </a:solidFill>
              </a:rPr>
              <a:t>qualtities</a:t>
            </a:r>
            <a:r>
              <a:rPr lang="en-US" sz="1900" dirty="0">
                <a:solidFill>
                  <a:schemeClr val="accent3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Take Home Message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en-FI"/>
              <a:t>26.04.2022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15565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29D87774079C4BBFE99370BC1521F3" ma:contentTypeVersion="4" ma:contentTypeDescription="Create a new document." ma:contentTypeScope="" ma:versionID="e5b6208692d5eb2767c07f72cbb48ac4">
  <xsd:schema xmlns:xsd="http://www.w3.org/2001/XMLSchema" xmlns:xs="http://www.w3.org/2001/XMLSchema" xmlns:p="http://schemas.microsoft.com/office/2006/metadata/properties" xmlns:ns3="cdfada00-f2ab-4234-9a6c-bbc05ceaabbc" targetNamespace="http://schemas.microsoft.com/office/2006/metadata/properties" ma:root="true" ma:fieldsID="d8224bd4b3fbc59be05dc1ebe295a835" ns3:_="">
    <xsd:import namespace="cdfada00-f2ab-4234-9a6c-bbc05ceaabb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ada00-f2ab-4234-9a6c-bbc05ceaab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E9727E-FFD0-4E8D-BED9-1992319776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BC4E19-4242-41E9-BD88-D94D1F4A2577}">
  <ds:schemaRefs>
    <ds:schemaRef ds:uri="cdfada00-f2ab-4234-9a6c-bbc05ceaabb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6E34116-15FF-4E00-8098-645155276577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cdfada00-f2ab-4234-9a6c-bbc05ceaabb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0</TotalTime>
  <Words>1117</Words>
  <Application>Microsoft Office PowerPoint</Application>
  <PresentationFormat>On-screen Show (4:3)</PresentationFormat>
  <Paragraphs>191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Karla</vt:lpstr>
      <vt:lpstr>Linux Libertine</vt:lpstr>
      <vt:lpstr>SFBX1200</vt:lpstr>
      <vt:lpstr>SFCC1200</vt:lpstr>
      <vt:lpstr>SFRM1200</vt:lpstr>
      <vt:lpstr>SFTI1200</vt:lpstr>
      <vt:lpstr>Times New Roman</vt:lpstr>
      <vt:lpstr>presentation</vt:lpstr>
      <vt:lpstr>Aalto Content - Green</vt:lpstr>
      <vt:lpstr>ELEC-E8423 - Smart Grid  Fuel Cells as a Part of a Power System</vt:lpstr>
      <vt:lpstr>Contents</vt:lpstr>
      <vt:lpstr>Basics of Fuel Cells</vt:lpstr>
      <vt:lpstr>Fuel Cell Technology</vt:lpstr>
      <vt:lpstr>Application &amp; Use of Fuel Cells </vt:lpstr>
      <vt:lpstr>The form of production is key for decarbonization </vt:lpstr>
      <vt:lpstr>How to build a hydrogen infrastructure? </vt:lpstr>
      <vt:lpstr>How could an economy in Finland look like? </vt:lpstr>
      <vt:lpstr>Take Home Message</vt:lpstr>
      <vt:lpstr>Sources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holographic imaging: evaluation of image quality at 310 GHz</dc:title>
  <dc:creator>atammine</dc:creator>
  <cp:lastModifiedBy>Lehtonen Matti</cp:lastModifiedBy>
  <cp:revision>3</cp:revision>
  <dcterms:created xsi:type="dcterms:W3CDTF">2010-03-23T14:57:30Z</dcterms:created>
  <dcterms:modified xsi:type="dcterms:W3CDTF">2022-04-26T09:24:52Z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0x0101002F29D87774079C4BBFE99370BC1521F3</vt:lpwstr>
  </property>
</Properties>
</file>