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731" r:id="rId1"/>
    <p:sldMasterId id="2147483671" r:id="rId2"/>
  </p:sldMasterIdLst>
  <p:notesMasterIdLst>
    <p:notesMasterId r:id="rId13"/>
  </p:notesMasterIdLst>
  <p:handoutMasterIdLst>
    <p:handoutMasterId r:id="rId14"/>
  </p:handoutMasterIdLst>
  <p:sldIdLst>
    <p:sldId id="339" r:id="rId3"/>
    <p:sldId id="355" r:id="rId4"/>
    <p:sldId id="363" r:id="rId5"/>
    <p:sldId id="365" r:id="rId6"/>
    <p:sldId id="368" r:id="rId7"/>
    <p:sldId id="366" r:id="rId8"/>
    <p:sldId id="370" r:id="rId9"/>
    <p:sldId id="369" r:id="rId10"/>
    <p:sldId id="352" r:id="rId11"/>
    <p:sldId id="362" r:id="rId12"/>
  </p:sldIdLst>
  <p:sldSz cx="9144000" cy="6858000" type="screen4x3"/>
  <p:notesSz cx="6797675" cy="9874250"/>
  <p:defaultTextStyle>
    <a:defPPr>
      <a:defRPr lang="en-US"/>
    </a:defPPr>
    <a:lvl1pPr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388938" indent="68263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777875" indent="136525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168400" indent="203200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557338" indent="271463" algn="l" defTabSz="388938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10">
          <p15:clr>
            <a:srgbClr val="A4A3A4"/>
          </p15:clr>
        </p15:guide>
        <p15:guide id="2" pos="214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andell Tuukka" initials="ST" lastIdx="1" clrIdx="0">
    <p:extLst>
      <p:ext uri="{19B8F6BF-5375-455C-9EA6-DF929625EA0E}">
        <p15:presenceInfo xmlns:p15="http://schemas.microsoft.com/office/powerpoint/2012/main" userId="S::tuukka.sandell@aalto.fi::ee521562-540d-49f7-b3d5-b939087bef5d" providerId="AD"/>
      </p:ext>
    </p:extLst>
  </p:cmAuthor>
  <p:cmAuthor id="2" name="Omistaja" initials="MJJM" lastIdx="1" clrIdx="1">
    <p:extLst>
      <p:ext uri="{19B8F6BF-5375-455C-9EA6-DF929625EA0E}">
        <p15:presenceInfo xmlns:p15="http://schemas.microsoft.com/office/powerpoint/2012/main" userId="Omistaja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41333" autoAdjust="0"/>
    <p:restoredTop sz="79963" autoAdjust="0"/>
  </p:normalViewPr>
  <p:slideViewPr>
    <p:cSldViewPr snapToGrid="0" snapToObjects="1">
      <p:cViewPr varScale="1">
        <p:scale>
          <a:sx n="55" d="100"/>
          <a:sy n="55" d="100"/>
        </p:scale>
        <p:origin x="920" y="3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78" d="100"/>
          <a:sy n="78" d="100"/>
        </p:scale>
        <p:origin x="-4014" y="-114"/>
      </p:cViewPr>
      <p:guideLst>
        <p:guide orient="horz" pos="3110"/>
        <p:guide pos="2141"/>
      </p:guideLst>
    </p:cSldViewPr>
  </p:notesViewPr>
  <p:gridSpacing cx="45000" cy="450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notesMaster" Target="notesMasters/notesMaster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commentAuthors" Target="commentAuthors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algn="r" defTabSz="388864" eaLnBrk="1" hangingPunct="1">
              <a:defRPr sz="1200"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fld id="{E6C6C468-002F-4575-A7B2-5116909C25E9}" type="datetime1">
              <a:rPr lang="en-US"/>
              <a:pPr>
                <a:defRPr/>
              </a:pPr>
              <a:t>5/4/2020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algn="r" defTabSz="387350" eaLnBrk="1" hangingPunct="1">
              <a:defRPr sz="1200"/>
            </a:lvl1pPr>
          </a:lstStyle>
          <a:p>
            <a:pPr>
              <a:defRPr/>
            </a:pPr>
            <a:fld id="{87ADF26D-2D02-4B7E-A9F7-BA15724DBCE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54797778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</a:bodyPr>
          <a:lstStyle>
            <a:lvl1pPr algn="r" defTabSz="388864" eaLnBrk="1" hangingPunct="1">
              <a:defRPr sz="1200"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fld id="{0C00A11D-E7F3-4B45-B120-89C62F8E3355}" type="datetime1">
              <a:rPr lang="en-US"/>
              <a:pPr>
                <a:defRPr/>
              </a:pPr>
              <a:t>5/4/2020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31863" y="741363"/>
            <a:ext cx="4933950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wrap="square" lIns="92776" tIns="46389" rIns="92776" bIns="46389" numCol="1" anchor="ctr" anchorCtr="0" compatLnSpc="1">
            <a:prstTxWarp prst="textNoShape">
              <a:avLst/>
            </a:prstTxWarp>
          </a:bodyPr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50" y="4689475"/>
            <a:ext cx="5438775" cy="4443413"/>
          </a:xfrm>
          <a:prstGeom prst="rect">
            <a:avLst/>
          </a:prstGeom>
        </p:spPr>
        <p:txBody>
          <a:bodyPr vert="horz" wrap="square" lIns="92776" tIns="46389" rIns="92776" bIns="46389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fi-FI" noProof="0"/>
              <a:t>Click to edit Master text styles</a:t>
            </a:r>
          </a:p>
          <a:p>
            <a:pPr lvl="1"/>
            <a:r>
              <a:rPr lang="fi-FI" noProof="0"/>
              <a:t>Second level</a:t>
            </a:r>
          </a:p>
          <a:p>
            <a:pPr lvl="2"/>
            <a:r>
              <a:rPr lang="fi-FI" noProof="0"/>
              <a:t>Third level</a:t>
            </a:r>
          </a:p>
          <a:p>
            <a:pPr lvl="3"/>
            <a:r>
              <a:rPr lang="fi-FI" noProof="0"/>
              <a:t>Fourth level</a:t>
            </a:r>
          </a:p>
          <a:p>
            <a:pPr lvl="4"/>
            <a:r>
              <a:rPr lang="fi-FI" noProof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defTabSz="388864" eaLnBrk="1" hangingPunct="1">
              <a:defRPr sz="1200"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49688" y="9378950"/>
            <a:ext cx="2946400" cy="493713"/>
          </a:xfrm>
          <a:prstGeom prst="rect">
            <a:avLst/>
          </a:prstGeom>
        </p:spPr>
        <p:txBody>
          <a:bodyPr vert="horz" wrap="square" lIns="92776" tIns="46389" rIns="92776" bIns="46389" numCol="1" anchor="b" anchorCtr="0" compatLnSpc="1">
            <a:prstTxWarp prst="textNoShape">
              <a:avLst/>
            </a:prstTxWarp>
          </a:bodyPr>
          <a:lstStyle>
            <a:lvl1pPr algn="r" defTabSz="387350" eaLnBrk="1" hangingPunct="1">
              <a:defRPr sz="1200"/>
            </a:lvl1pPr>
          </a:lstStyle>
          <a:p>
            <a:pPr>
              <a:defRPr/>
            </a:pPr>
            <a:fld id="{87BB9EB4-620A-4C05-A10A-919C6D24120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680534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 pitchFamily="-65" charset="-128"/>
      </a:defRPr>
    </a:lvl1pPr>
    <a:lvl2pPr marL="388938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2pPr>
    <a:lvl3pPr marL="777875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3pPr>
    <a:lvl4pPr marL="1168400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4pPr>
    <a:lvl5pPr marL="1557338" algn="l" defTabSz="388938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+mn-lt"/>
        <a:ea typeface="ＭＳ Ｐゴシック" pitchFamily="-65" charset="-128"/>
        <a:cs typeface="ＭＳ Ｐゴシック"/>
      </a:defRPr>
    </a:lvl5pPr>
    <a:lvl6pPr marL="1948129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2337755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2727381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3117007" algn="l" defTabSz="38962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50273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noProof="1"/>
          </a:p>
        </p:txBody>
      </p:sp>
    </p:spTree>
    <p:extLst>
      <p:ext uri="{BB962C8B-B14F-4D97-AF65-F5344CB8AC3E}">
        <p14:creationId xmlns:p14="http://schemas.microsoft.com/office/powerpoint/2010/main" val="388044401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- §6 also includes requirements for Electromagnetic Compatibility (EMC)</a:t>
            </a:r>
          </a:p>
        </p:txBody>
      </p:sp>
    </p:spTree>
    <p:extLst>
      <p:ext uri="{BB962C8B-B14F-4D97-AF65-F5344CB8AC3E}">
        <p14:creationId xmlns:p14="http://schemas.microsoft.com/office/powerpoint/2010/main" val="153620499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n kuvan paikkamerkki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Huomautusten paikkamerkki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marR="0" lvl="0" indent="-171450" algn="l" defTabSz="388938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fi-FI" dirty="0"/>
              <a:t>A </a:t>
            </a:r>
            <a:r>
              <a:rPr lang="fi-FI" dirty="0" err="1"/>
              <a:t>Finnish</a:t>
            </a:r>
            <a:r>
              <a:rPr lang="fi-FI" dirty="0"/>
              <a:t> </a:t>
            </a:r>
            <a:r>
              <a:rPr lang="fi-FI" dirty="0" err="1"/>
              <a:t>standard</a:t>
            </a:r>
            <a:r>
              <a:rPr lang="fi-FI" dirty="0"/>
              <a:t> </a:t>
            </a:r>
            <a:r>
              <a:rPr lang="fi-FI" dirty="0" err="1"/>
              <a:t>proposal</a:t>
            </a:r>
            <a:r>
              <a:rPr lang="fi-FI" dirty="0"/>
              <a:t> SFS 6008-2 is </a:t>
            </a:r>
            <a:r>
              <a:rPr lang="fi-FI" dirty="0" err="1"/>
              <a:t>based</a:t>
            </a:r>
            <a:r>
              <a:rPr lang="fi-FI" dirty="0"/>
              <a:t> on </a:t>
            </a:r>
            <a:r>
              <a:rPr lang="fi-FI" dirty="0" err="1"/>
              <a:t>international</a:t>
            </a:r>
            <a:r>
              <a:rPr lang="fi-FI" dirty="0"/>
              <a:t> </a:t>
            </a:r>
            <a:r>
              <a:rPr lang="fi-FI" dirty="0" err="1"/>
              <a:t>standard</a:t>
            </a:r>
            <a:r>
              <a:rPr lang="fi-FI" dirty="0"/>
              <a:t> IEC 60364-8-2. </a:t>
            </a:r>
            <a:r>
              <a:rPr lang="fi-FI" dirty="0" err="1"/>
              <a:t>This</a:t>
            </a:r>
            <a:r>
              <a:rPr lang="fi-FI" dirty="0"/>
              <a:t> ”</a:t>
            </a:r>
            <a:r>
              <a:rPr lang="fi-FI" sz="1000" dirty="0" err="1"/>
              <a:t>Low-Voltage</a:t>
            </a:r>
            <a:r>
              <a:rPr lang="fi-FI" sz="1000" dirty="0"/>
              <a:t> </a:t>
            </a:r>
            <a:r>
              <a:rPr lang="fi-FI" sz="1000" dirty="0" err="1"/>
              <a:t>electrical</a:t>
            </a:r>
            <a:r>
              <a:rPr lang="fi-FI" sz="1000" dirty="0"/>
              <a:t> </a:t>
            </a:r>
            <a:r>
              <a:rPr lang="fi-FI" sz="1000" dirty="0" err="1"/>
              <a:t>installations</a:t>
            </a:r>
            <a:r>
              <a:rPr lang="fi-FI" sz="1000" dirty="0"/>
              <a:t>: </a:t>
            </a:r>
            <a:r>
              <a:rPr lang="fi-FI" sz="1000" dirty="0" err="1"/>
              <a:t>Prosumer’s</a:t>
            </a:r>
            <a:r>
              <a:rPr lang="fi-FI" sz="1000" dirty="0"/>
              <a:t> </a:t>
            </a:r>
            <a:r>
              <a:rPr lang="fi-FI" sz="1000" dirty="0" err="1"/>
              <a:t>low-voltage</a:t>
            </a:r>
            <a:r>
              <a:rPr lang="fi-FI" sz="1000" dirty="0"/>
              <a:t> </a:t>
            </a:r>
            <a:r>
              <a:rPr lang="fi-FI" sz="1000" dirty="0" err="1"/>
              <a:t>electrical</a:t>
            </a:r>
            <a:r>
              <a:rPr lang="fi-FI" sz="1000" dirty="0"/>
              <a:t> </a:t>
            </a:r>
            <a:r>
              <a:rPr lang="fi-FI" sz="1000" dirty="0" err="1"/>
              <a:t>installations</a:t>
            </a:r>
            <a:r>
              <a:rPr lang="fi-FI" sz="1000" dirty="0"/>
              <a:t>” –</a:t>
            </a:r>
            <a:r>
              <a:rPr lang="fi-FI" sz="1000" dirty="0" err="1"/>
              <a:t>standard</a:t>
            </a:r>
            <a:r>
              <a:rPr lang="fi-FI" sz="1000" dirty="0"/>
              <a:t> is </a:t>
            </a:r>
            <a:r>
              <a:rPr lang="fi-FI" sz="1000" dirty="0" err="1"/>
              <a:t>more</a:t>
            </a:r>
            <a:r>
              <a:rPr lang="fi-FI" sz="1000" dirty="0"/>
              <a:t> </a:t>
            </a:r>
            <a:r>
              <a:rPr lang="fi-FI" sz="1000" dirty="0" err="1"/>
              <a:t>about</a:t>
            </a:r>
            <a:r>
              <a:rPr lang="fi-FI" sz="1000" dirty="0"/>
              <a:t> </a:t>
            </a:r>
            <a:r>
              <a:rPr lang="fi-FI" sz="1000" dirty="0" err="1"/>
              <a:t>prosumer</a:t>
            </a:r>
            <a:r>
              <a:rPr lang="fi-FI" sz="1000" dirty="0"/>
              <a:t> </a:t>
            </a:r>
            <a:r>
              <a:rPr lang="fi-FI" sz="1000" dirty="0" err="1"/>
              <a:t>system</a:t>
            </a:r>
            <a:r>
              <a:rPr lang="fi-FI" sz="1000" dirty="0"/>
              <a:t> </a:t>
            </a:r>
            <a:r>
              <a:rPr lang="fi-FI" sz="1000" dirty="0" err="1"/>
              <a:t>functionality</a:t>
            </a:r>
            <a:r>
              <a:rPr lang="fi-FI" sz="1000" dirty="0"/>
              <a:t> </a:t>
            </a:r>
            <a:r>
              <a:rPr lang="fi-FI" sz="1000" dirty="0" err="1"/>
              <a:t>than</a:t>
            </a:r>
            <a:r>
              <a:rPr lang="fi-FI" sz="1000" dirty="0"/>
              <a:t> </a:t>
            </a:r>
            <a:r>
              <a:rPr lang="fi-FI" sz="1000" dirty="0" err="1"/>
              <a:t>protection</a:t>
            </a:r>
            <a:r>
              <a:rPr lang="fi-FI" sz="1000" dirty="0"/>
              <a:t> </a:t>
            </a:r>
            <a:r>
              <a:rPr lang="fi-FI" sz="1000" dirty="0" err="1"/>
              <a:t>or</a:t>
            </a:r>
            <a:r>
              <a:rPr lang="fi-FI" sz="1000" dirty="0"/>
              <a:t> </a:t>
            </a:r>
            <a:r>
              <a:rPr lang="fi-FI" sz="1000" dirty="0" err="1"/>
              <a:t>safety</a:t>
            </a:r>
            <a:r>
              <a:rPr lang="fi-FI" sz="1000" dirty="0"/>
              <a:t>.</a:t>
            </a:r>
          </a:p>
          <a:p>
            <a:pPr marL="171450" marR="0" lvl="0" indent="-171450" algn="l" defTabSz="388938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fi-FI" sz="1000" dirty="0"/>
              <a:t>SFS 6000 and SFS 6002 </a:t>
            </a:r>
            <a:r>
              <a:rPr lang="fi-FI" sz="1000" dirty="0" err="1"/>
              <a:t>standard</a:t>
            </a:r>
            <a:r>
              <a:rPr lang="fi-FI" sz="1000" dirty="0"/>
              <a:t> </a:t>
            </a:r>
            <a:r>
              <a:rPr lang="fi-FI" sz="1000" dirty="0" err="1"/>
              <a:t>series</a:t>
            </a:r>
            <a:r>
              <a:rPr lang="fi-FI" sz="1000" dirty="0"/>
              <a:t> </a:t>
            </a:r>
            <a:r>
              <a:rPr lang="fi-FI" sz="1000" dirty="0" err="1"/>
              <a:t>still</a:t>
            </a:r>
            <a:r>
              <a:rPr lang="fi-FI" sz="1000" dirty="0"/>
              <a:t> </a:t>
            </a:r>
            <a:r>
              <a:rPr lang="fi-FI" sz="1000" dirty="0" err="1"/>
              <a:t>defines</a:t>
            </a:r>
            <a:r>
              <a:rPr lang="fi-FI" sz="1000" dirty="0"/>
              <a:t> </a:t>
            </a:r>
            <a:r>
              <a:rPr lang="fi-FI" sz="1000" dirty="0" err="1"/>
              <a:t>the</a:t>
            </a:r>
            <a:r>
              <a:rPr lang="fi-FI" sz="1000" dirty="0"/>
              <a:t> </a:t>
            </a:r>
            <a:r>
              <a:rPr lang="fi-FI" sz="1000" dirty="0" err="1"/>
              <a:t>electrical</a:t>
            </a:r>
            <a:r>
              <a:rPr lang="fi-FI" sz="1000" dirty="0"/>
              <a:t> </a:t>
            </a:r>
            <a:r>
              <a:rPr lang="fi-FI" sz="1000" dirty="0" err="1"/>
              <a:t>safety</a:t>
            </a:r>
            <a:r>
              <a:rPr lang="fi-FI" sz="1000" dirty="0"/>
              <a:t> </a:t>
            </a:r>
            <a:r>
              <a:rPr lang="fi-FI" sz="1000" dirty="0" err="1"/>
              <a:t>aspects</a:t>
            </a:r>
            <a:r>
              <a:rPr lang="fi-FI" sz="1000" dirty="0"/>
              <a:t> of </a:t>
            </a:r>
            <a:r>
              <a:rPr lang="fi-FI" sz="1000" dirty="0" err="1"/>
              <a:t>electrical</a:t>
            </a:r>
            <a:r>
              <a:rPr lang="fi-FI" sz="1000" dirty="0"/>
              <a:t> </a:t>
            </a:r>
            <a:r>
              <a:rPr lang="fi-FI" sz="1000" dirty="0" err="1"/>
              <a:t>systems</a:t>
            </a:r>
            <a:r>
              <a:rPr lang="fi-FI" sz="1000" dirty="0"/>
              <a:t> and </a:t>
            </a:r>
            <a:r>
              <a:rPr lang="fi-FI" sz="1000" dirty="0" err="1"/>
              <a:t>installation</a:t>
            </a:r>
            <a:r>
              <a:rPr lang="fi-FI" sz="1000" dirty="0"/>
              <a:t> </a:t>
            </a:r>
            <a:r>
              <a:rPr lang="fi-FI" sz="1000" dirty="0" err="1"/>
              <a:t>work</a:t>
            </a:r>
            <a:r>
              <a:rPr lang="fi-FI" sz="1000" dirty="0"/>
              <a:t> </a:t>
            </a:r>
            <a:r>
              <a:rPr lang="fi-FI" sz="1000" dirty="0" err="1"/>
              <a:t>principles</a:t>
            </a:r>
            <a:r>
              <a:rPr lang="fi-FI" sz="1000" dirty="0"/>
              <a:t>. </a:t>
            </a:r>
            <a:r>
              <a:rPr lang="fi-FI" sz="1000" dirty="0" err="1"/>
              <a:t>From</a:t>
            </a:r>
            <a:r>
              <a:rPr lang="fi-FI" sz="1000" dirty="0"/>
              <a:t> </a:t>
            </a:r>
            <a:r>
              <a:rPr lang="fi-FI" sz="1000" dirty="0" err="1"/>
              <a:t>the</a:t>
            </a:r>
            <a:r>
              <a:rPr lang="fi-FI" sz="1000" dirty="0"/>
              <a:t> </a:t>
            </a:r>
            <a:r>
              <a:rPr lang="fi-FI" sz="1000" dirty="0" err="1"/>
              <a:t>point</a:t>
            </a:r>
            <a:r>
              <a:rPr lang="fi-FI" sz="1000" dirty="0"/>
              <a:t> of </a:t>
            </a:r>
            <a:r>
              <a:rPr lang="fi-FI" sz="1000" dirty="0" err="1"/>
              <a:t>view</a:t>
            </a:r>
            <a:r>
              <a:rPr lang="fi-FI" sz="1000" dirty="0"/>
              <a:t> of Smart Grid and </a:t>
            </a:r>
            <a:r>
              <a:rPr lang="fi-FI" sz="1000" dirty="0" err="1"/>
              <a:t>prosumers</a:t>
            </a:r>
            <a:r>
              <a:rPr lang="fi-FI" sz="1000" dirty="0"/>
              <a:t>, </a:t>
            </a:r>
            <a:r>
              <a:rPr lang="fi-FI" sz="1000" dirty="0" err="1"/>
              <a:t>the</a:t>
            </a:r>
            <a:r>
              <a:rPr lang="fi-FI" sz="1000" dirty="0"/>
              <a:t> </a:t>
            </a:r>
            <a:r>
              <a:rPr lang="fi-FI" sz="1000" dirty="0" err="1"/>
              <a:t>following</a:t>
            </a:r>
            <a:r>
              <a:rPr lang="fi-FI" sz="1000" dirty="0"/>
              <a:t> </a:t>
            </a:r>
            <a:r>
              <a:rPr lang="fi-FI" sz="1000" dirty="0" err="1"/>
              <a:t>parts</a:t>
            </a:r>
            <a:r>
              <a:rPr lang="fi-FI" sz="1000" dirty="0"/>
              <a:t> of SFS 6000 </a:t>
            </a:r>
            <a:r>
              <a:rPr lang="fi-FI" sz="1000" dirty="0" err="1"/>
              <a:t>are</a:t>
            </a:r>
            <a:r>
              <a:rPr lang="fi-FI" sz="1000" dirty="0"/>
              <a:t> </a:t>
            </a:r>
            <a:r>
              <a:rPr lang="fi-FI" sz="1000" dirty="0" err="1"/>
              <a:t>important</a:t>
            </a:r>
            <a:r>
              <a:rPr lang="fi-FI" sz="1000" dirty="0"/>
              <a:t>:</a:t>
            </a:r>
          </a:p>
          <a:p>
            <a:pPr marL="560388" lvl="1" indent="-171450" algn="just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000" b="0" dirty="0"/>
              <a:t>Photovoltaic power supply systems </a:t>
            </a:r>
            <a:r>
              <a:rPr lang="en-US" sz="500" b="0" dirty="0"/>
              <a:t>(SFS 6000-7-712)</a:t>
            </a:r>
          </a:p>
          <a:p>
            <a:pPr marL="560388" lvl="1" indent="-171450" algn="just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000" b="0" dirty="0"/>
              <a:t>Charging of Electric Vehicles </a:t>
            </a:r>
            <a:r>
              <a:rPr lang="en-US" sz="500" b="0" dirty="0"/>
              <a:t>(SFS 6000-7-722)</a:t>
            </a:r>
          </a:p>
          <a:p>
            <a:pPr marL="560388" lvl="1" indent="-171450" algn="just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000" b="0" dirty="0"/>
              <a:t>Selection and installation of electrical equipment. Other electrical equipment (</a:t>
            </a:r>
            <a:r>
              <a:rPr lang="en-US" sz="1000" b="0" dirty="0">
                <a:solidFill>
                  <a:srgbClr val="7030A0"/>
                </a:solidFill>
              </a:rPr>
              <a:t>e.g. PV panels and integrated batteries</a:t>
            </a:r>
            <a:r>
              <a:rPr lang="en-US" sz="1000" b="0" dirty="0"/>
              <a:t>) </a:t>
            </a:r>
            <a:r>
              <a:rPr lang="en-US" sz="500" b="0" dirty="0"/>
              <a:t>(SFS 6000-5-55)</a:t>
            </a:r>
            <a:endParaRPr lang="fi-FI" sz="1000" b="0" dirty="0"/>
          </a:p>
          <a:p>
            <a:pPr marL="171450" lvl="0" indent="-171450" algn="just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000" kern="1200" dirty="0">
                <a:solidFill>
                  <a:schemeClr val="tx1"/>
                </a:solidFill>
                <a:latin typeface="+mn-lt"/>
                <a:ea typeface="ＭＳ Ｐゴシック" pitchFamily="-65" charset="-128"/>
              </a:rPr>
              <a:t>Appl</a:t>
            </a:r>
            <a:r>
              <a:rPr lang="en-US" sz="500" b="0" dirty="0"/>
              <a:t>ying of standards is only an “recommendation”. It is allowed not to follow standards, if legislation is fully met and it can be proven.</a:t>
            </a:r>
          </a:p>
        </p:txBody>
      </p:sp>
    </p:spTree>
    <p:extLst>
      <p:ext uri="{BB962C8B-B14F-4D97-AF65-F5344CB8AC3E}">
        <p14:creationId xmlns:p14="http://schemas.microsoft.com/office/powerpoint/2010/main" val="372961215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360886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n kuvan paikkamerkki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Huomautusten paikkamerkki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lvl="1" indent="0">
              <a:lnSpc>
                <a:spcPct val="150000"/>
              </a:lnSpc>
              <a:buNone/>
            </a:pPr>
            <a:endParaRPr lang="en-US" sz="1200" dirty="0">
              <a:sym typeface="Wingdings" panose="05000000000000000000" pitchFamily="2" charset="2"/>
            </a:endParaRPr>
          </a:p>
        </p:txBody>
      </p:sp>
    </p:spTree>
    <p:extLst>
      <p:ext uri="{BB962C8B-B14F-4D97-AF65-F5344CB8AC3E}">
        <p14:creationId xmlns:p14="http://schemas.microsoft.com/office/powerpoint/2010/main" val="121699901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92589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37452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72400" y="1772220"/>
            <a:ext cx="7772400" cy="1086181"/>
          </a:xfrm>
        </p:spPr>
        <p:txBody>
          <a:bodyPr lIns="0" tIns="0" rIns="0" bIns="0" anchor="t">
            <a:normAutofit/>
          </a:bodyPr>
          <a:lstStyle>
            <a:lvl1pPr algn="l">
              <a:defRPr sz="4300" b="1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72400" y="2858401"/>
            <a:ext cx="6285600" cy="2339529"/>
          </a:xfrm>
        </p:spPr>
        <p:txBody>
          <a:bodyPr lIns="0" tIns="0" rIns="0" bIns="0">
            <a:normAutofit/>
          </a:bodyPr>
          <a:lstStyle>
            <a:lvl1pPr marL="0" indent="0" algn="l">
              <a:lnSpc>
                <a:spcPts val="2216"/>
              </a:lnSpc>
              <a:buNone/>
              <a:defRPr sz="2000">
                <a:solidFill>
                  <a:srgbClr val="FFFFFF"/>
                </a:solidFill>
              </a:defRPr>
            </a:lvl1pPr>
            <a:lvl2pPr marL="3896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792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688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5585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9481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3377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7273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1170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572401" y="5961599"/>
            <a:ext cx="2049245" cy="1778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4"/>
          </p:nvPr>
        </p:nvSpPr>
        <p:spPr>
          <a:xfrm>
            <a:off x="572400" y="6137467"/>
            <a:ext cx="2049244" cy="4572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9" name="Text Placeholder 7"/>
          <p:cNvSpPr>
            <a:spLocks noGrp="1"/>
          </p:cNvSpPr>
          <p:nvPr>
            <p:ph type="body" sz="quarter" idx="18"/>
          </p:nvPr>
        </p:nvSpPr>
        <p:spPr>
          <a:xfrm>
            <a:off x="2862387" y="6137467"/>
            <a:ext cx="2027114" cy="4572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0" name="Text Placeholder 7"/>
          <p:cNvSpPr>
            <a:spLocks noGrp="1"/>
          </p:cNvSpPr>
          <p:nvPr>
            <p:ph type="body" sz="quarter" idx="19"/>
          </p:nvPr>
        </p:nvSpPr>
        <p:spPr>
          <a:xfrm>
            <a:off x="7427603" y="5961599"/>
            <a:ext cx="1132198" cy="633600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1" name="Text Placeholder 7"/>
          <p:cNvSpPr>
            <a:spLocks noGrp="1"/>
          </p:cNvSpPr>
          <p:nvPr>
            <p:ph type="body" sz="quarter" idx="20"/>
          </p:nvPr>
        </p:nvSpPr>
        <p:spPr>
          <a:xfrm>
            <a:off x="5143295" y="5961067"/>
            <a:ext cx="1962357" cy="634132"/>
          </a:xfrm>
        </p:spPr>
        <p:txBody>
          <a:bodyPr wrap="none" lIns="0" tIns="0" rIns="0" bIns="0"/>
          <a:lstStyle>
            <a:lvl1pPr marL="0">
              <a:spcBef>
                <a:spcPts val="0"/>
              </a:spcBef>
              <a:buNone/>
              <a:defRPr sz="1000" b="1">
                <a:solidFill>
                  <a:schemeClr val="bg2"/>
                </a:solidFill>
                <a:latin typeface="Arial"/>
                <a:cs typeface="Arial"/>
              </a:defRPr>
            </a:lvl1pPr>
            <a:lvl2pPr>
              <a:defRPr sz="1000">
                <a:latin typeface="Arial"/>
                <a:cs typeface="Arial"/>
              </a:defRPr>
            </a:lvl2pPr>
            <a:lvl3pPr>
              <a:defRPr sz="1000">
                <a:latin typeface="Arial"/>
                <a:cs typeface="Arial"/>
              </a:defRPr>
            </a:lvl3pPr>
            <a:lvl4pPr>
              <a:defRPr sz="1000">
                <a:latin typeface="Arial"/>
                <a:cs typeface="Arial"/>
              </a:defRPr>
            </a:lvl4pPr>
            <a:lvl5pPr>
              <a:defRPr sz="1000">
                <a:latin typeface="Arial"/>
                <a:cs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1"/>
          </p:nvPr>
        </p:nvSpPr>
        <p:spPr>
          <a:xfrm>
            <a:off x="2860675" y="5961063"/>
            <a:ext cx="2027238" cy="177800"/>
          </a:xfrm>
        </p:spPr>
        <p:txBody>
          <a:bodyPr lIns="0" tIns="0" rIns="0" bIns="0" anchor="t"/>
          <a:lstStyle>
            <a:lvl1pPr>
              <a:defRPr b="1"/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5270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73088" y="5813425"/>
            <a:ext cx="7988300" cy="65088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 dirty="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6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6285600" cy="4136400"/>
          </a:xfrm>
        </p:spPr>
        <p:txBody>
          <a:bodyPr lIns="0" tIns="0" rIns="0" bIns="0">
            <a:normAutofit/>
          </a:bodyPr>
          <a:lstStyle>
            <a:lvl1pPr>
              <a:lnSpc>
                <a:spcPts val="1704"/>
              </a:lnSpc>
              <a:buNone/>
              <a:defRPr sz="1400" b="1"/>
            </a:lvl1pPr>
          </a:lstStyle>
          <a:p>
            <a:pPr lvl="0"/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text</a:t>
            </a:r>
            <a:r>
              <a:rPr lang="fi-FI" dirty="0"/>
              <a:t> </a:t>
            </a:r>
            <a:r>
              <a:rPr lang="fi-FI" dirty="0" err="1"/>
              <a:t>styles</a:t>
            </a:r>
            <a:endParaRPr lang="fi-FI" dirty="0"/>
          </a:p>
        </p:txBody>
      </p:sp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572400" y="487740"/>
            <a:ext cx="7772400" cy="9000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accent2"/>
                </a:solidFill>
                <a:latin typeface="+mj-lt"/>
              </a:defRPr>
            </a:lvl1pPr>
          </a:lstStyle>
          <a:p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title</a:t>
            </a:r>
            <a:r>
              <a:rPr lang="fi-FI" dirty="0"/>
              <a:t> </a:t>
            </a:r>
            <a:r>
              <a:rPr lang="fi-FI" dirty="0" err="1"/>
              <a:t>style</a:t>
            </a:r>
            <a:endParaRPr lang="en-US" dirty="0"/>
          </a:p>
        </p:txBody>
      </p:sp>
      <p:sp>
        <p:nvSpPr>
          <p:cNvPr id="13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fld id="{E17AA3F4-D5E5-4C20-B6A3-9D228DF0888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58900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406400" y="406400"/>
            <a:ext cx="8326438" cy="5472113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endParaRPr lang="en-US" sz="1500" dirty="0">
              <a:solidFill>
                <a:srgbClr val="FFFFFF"/>
              </a:solidFill>
              <a:ea typeface="ＭＳ Ｐゴシック" pitchFamily="-106" charset="-128"/>
              <a:cs typeface="ＭＳ Ｐゴシック" pitchFamily="-106" charset="-128"/>
            </a:endParaRPr>
          </a:p>
        </p:txBody>
      </p:sp>
      <p:sp>
        <p:nvSpPr>
          <p:cNvPr id="11" name="Title 1"/>
          <p:cNvSpPr>
            <a:spLocks noGrp="1"/>
          </p:cNvSpPr>
          <p:nvPr>
            <p:ph type="ctrTitle"/>
          </p:nvPr>
        </p:nvSpPr>
        <p:spPr>
          <a:xfrm>
            <a:off x="572400" y="547000"/>
            <a:ext cx="7772400" cy="22064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title</a:t>
            </a:r>
            <a:r>
              <a:rPr lang="fi-FI" dirty="0"/>
              <a:t> </a:t>
            </a:r>
            <a:r>
              <a:rPr lang="fi-FI" dirty="0" err="1"/>
              <a:t>style</a:t>
            </a:r>
            <a:endParaRPr lang="en-US" dirty="0"/>
          </a:p>
        </p:txBody>
      </p:sp>
      <p:sp>
        <p:nvSpPr>
          <p:cNvPr id="10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2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fld id="{A05597E2-BB32-4F6B-84FE-6C16B84E6FD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77914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73088" y="5813425"/>
            <a:ext cx="7988300" cy="65088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 dirty="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9" name="Rectangle 8"/>
          <p:cNvSpPr/>
          <p:nvPr/>
        </p:nvSpPr>
        <p:spPr>
          <a:xfrm>
            <a:off x="573088" y="1138238"/>
            <a:ext cx="7988300" cy="63500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r>
              <a:rPr lang="en-US" sz="1500" dirty="0">
                <a:solidFill>
                  <a:schemeClr val="accent2"/>
                </a:solidFill>
                <a:ea typeface="ＭＳ Ｐゴシック" pitchFamily="-106" charset="-128"/>
                <a:cs typeface="ＭＳ Ｐゴシック" pitchFamily="-106" charset="-128"/>
              </a:rPr>
              <a:t>  </a:t>
            </a:r>
          </a:p>
        </p:txBody>
      </p:sp>
      <p:sp>
        <p:nvSpPr>
          <p:cNvPr id="6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6285600" cy="4136400"/>
          </a:xfrm>
        </p:spPr>
        <p:txBody>
          <a:bodyPr lIns="0" tIns="0" rIns="0" bIns="0">
            <a:normAutofit/>
          </a:bodyPr>
          <a:lstStyle>
            <a:lvl1pPr>
              <a:lnSpc>
                <a:spcPts val="1704"/>
              </a:lnSpc>
              <a:buNone/>
              <a:defRPr sz="1400" b="1"/>
            </a:lvl1pPr>
          </a:lstStyle>
          <a:p>
            <a:pPr lvl="0"/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text</a:t>
            </a:r>
            <a:r>
              <a:rPr lang="fi-FI" dirty="0"/>
              <a:t> </a:t>
            </a:r>
            <a:r>
              <a:rPr lang="fi-FI" dirty="0" err="1"/>
              <a:t>styles</a:t>
            </a:r>
            <a:endParaRPr lang="fi-FI" dirty="0"/>
          </a:p>
        </p:txBody>
      </p:sp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572400" y="487740"/>
            <a:ext cx="7772400" cy="900000"/>
          </a:xfrm>
        </p:spPr>
        <p:txBody>
          <a:bodyPr lIns="0" tIns="0" rIns="0" bIns="0" anchor="t">
            <a:noAutofit/>
          </a:bodyPr>
          <a:lstStyle>
            <a:lvl1pPr algn="l">
              <a:defRPr sz="2700" b="1">
                <a:solidFill>
                  <a:schemeClr val="accent3"/>
                </a:solidFill>
                <a:latin typeface="+mj-lt"/>
              </a:defRPr>
            </a:lvl1pPr>
          </a:lstStyle>
          <a:p>
            <a:r>
              <a:rPr lang="fi-FI" dirty="0" err="1"/>
              <a:t>Click</a:t>
            </a:r>
            <a:r>
              <a:rPr lang="fi-FI" dirty="0"/>
              <a:t> to </a:t>
            </a:r>
            <a:r>
              <a:rPr lang="fi-FI" dirty="0" err="1"/>
              <a:t>edit</a:t>
            </a:r>
            <a:r>
              <a:rPr lang="fi-FI" dirty="0"/>
              <a:t> </a:t>
            </a:r>
            <a:r>
              <a:rPr lang="fi-FI" dirty="0" err="1"/>
              <a:t>Master</a:t>
            </a:r>
            <a:r>
              <a:rPr lang="fi-FI" dirty="0"/>
              <a:t> </a:t>
            </a:r>
            <a:r>
              <a:rPr lang="fi-FI" dirty="0" err="1"/>
              <a:t>title</a:t>
            </a:r>
            <a:r>
              <a:rPr lang="fi-FI" dirty="0"/>
              <a:t> </a:t>
            </a:r>
            <a:r>
              <a:rPr lang="fi-FI" dirty="0" err="1"/>
              <a:t>style</a:t>
            </a:r>
            <a:endParaRPr lang="en-US" dirty="0"/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6"/>
          </p:nvPr>
        </p:nvSpPr>
        <p:spPr>
          <a:xfrm>
            <a:off x="5143500" y="6145215"/>
            <a:ext cx="1536700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5" name="Text Placeholder 13"/>
          <p:cNvSpPr>
            <a:spLocks noGrp="1"/>
          </p:cNvSpPr>
          <p:nvPr>
            <p:ph type="body" sz="quarter" idx="17"/>
          </p:nvPr>
        </p:nvSpPr>
        <p:spPr>
          <a:xfrm>
            <a:off x="6859589" y="6145215"/>
            <a:ext cx="1701801" cy="382645"/>
          </a:xfrm>
        </p:spPr>
        <p:txBody>
          <a:bodyPr lIns="0" tIns="0" rIns="0" bIns="0"/>
          <a:lstStyle>
            <a:lvl1pPr marL="0">
              <a:lnSpc>
                <a:spcPts val="810"/>
              </a:lnSpc>
              <a:spcBef>
                <a:spcPts val="0"/>
              </a:spcBef>
              <a:buNone/>
              <a:defRPr sz="800" b="1">
                <a:solidFill>
                  <a:schemeClr val="bg2"/>
                </a:solidFill>
              </a:defRPr>
            </a:lvl1pPr>
          </a:lstStyle>
          <a:p>
            <a:pPr lvl="0"/>
            <a:r>
              <a:rPr lang="fi-FI"/>
              <a:t>Click to edit Master text styles</a:t>
            </a: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8"/>
          </p:nvPr>
        </p:nvSpPr>
        <p:spPr>
          <a:xfrm>
            <a:off x="3429000" y="6145213"/>
            <a:ext cx="1544638" cy="127000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9"/>
          </p:nvPr>
        </p:nvSpPr>
        <p:spPr>
          <a:xfrm>
            <a:off x="3429000" y="6273800"/>
            <a:ext cx="1544638" cy="125413"/>
          </a:xfrm>
        </p:spPr>
        <p:txBody>
          <a:bodyPr lIns="0" tIns="0" rIns="0" bIns="0" anchor="t"/>
          <a:lstStyle>
            <a:lvl1pPr>
              <a:defRPr sz="800" b="1"/>
            </a:lvl1pPr>
          </a:lstStyle>
          <a:p>
            <a:pPr>
              <a:defRPr/>
            </a:pPr>
            <a:r>
              <a:rPr lang="fi-FI"/>
              <a:t>5.5.2020</a:t>
            </a:r>
            <a:endParaRPr lang="en-US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20"/>
          </p:nvPr>
        </p:nvSpPr>
        <p:spPr>
          <a:xfrm>
            <a:off x="3429000" y="6402388"/>
            <a:ext cx="1544638" cy="125412"/>
          </a:xfrm>
        </p:spPr>
        <p:txBody>
          <a:bodyPr lIns="0" tIns="0" rIns="0" bIns="0" anchor="t"/>
          <a:lstStyle>
            <a:lvl1pPr algn="l">
              <a:defRPr sz="800" b="1"/>
            </a:lvl1pPr>
          </a:lstStyle>
          <a:p>
            <a:pPr>
              <a:defRPr/>
            </a:pPr>
            <a:r>
              <a:rPr lang="et-EE" altLang="en-US" dirty="0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929742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4325" y="119063"/>
            <a:ext cx="8520113" cy="962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323850" y="1268413"/>
            <a:ext cx="4171950" cy="48974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68413"/>
            <a:ext cx="4171950" cy="48974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20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 defTabSz="388938">
              <a:defRPr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</a:lstStyle>
          <a:p>
            <a:pPr>
              <a:defRPr/>
            </a:pPr>
            <a:endParaRPr lang="de-DE" altLang="en-US"/>
          </a:p>
        </p:txBody>
      </p:sp>
    </p:spTree>
    <p:extLst>
      <p:ext uri="{BB962C8B-B14F-4D97-AF65-F5344CB8AC3E}">
        <p14:creationId xmlns:p14="http://schemas.microsoft.com/office/powerpoint/2010/main" val="1854756007"/>
      </p:ext>
    </p:extLst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2.png"/><Relationship Id="rId5" Type="http://schemas.openxmlformats.org/officeDocument/2006/relationships/theme" Target="../theme/theme2.xml"/><Relationship Id="rId4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4" descr="Aalto_EN_Electr-Eng_21_RGB_2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030" t="6174"/>
          <a:stretch>
            <a:fillRect/>
          </a:stretch>
        </p:blipFill>
        <p:spPr bwMode="auto">
          <a:xfrm>
            <a:off x="0" y="0"/>
            <a:ext cx="2162175" cy="2038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defTabSz="389626" eaLnBrk="1" hangingPunct="1">
              <a:defRPr sz="1000">
                <a:solidFill>
                  <a:srgbClr val="898989"/>
                </a:solidFill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ctr" defTabSz="389626" eaLnBrk="1" hangingPunct="1">
              <a:defRPr sz="1000">
                <a:solidFill>
                  <a:srgbClr val="898989"/>
                </a:solidFill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1049652F-9372-4B86-AABD-EF97F90847F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8" name="Rectangle 7"/>
          <p:cNvSpPr/>
          <p:nvPr/>
        </p:nvSpPr>
        <p:spPr>
          <a:xfrm>
            <a:off x="406400" y="1712913"/>
            <a:ext cx="8328025" cy="3921125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7925" tIns="38963" rIns="77925" bIns="38963" anchor="ctr"/>
          <a:lstStyle/>
          <a:p>
            <a:pPr algn="ctr" defTabSz="389626" eaLnBrk="1" hangingPunct="1">
              <a:defRPr/>
            </a:pPr>
            <a:endParaRPr lang="en-US" sz="1500" dirty="0">
              <a:solidFill>
                <a:srgbClr val="FFFFFF"/>
              </a:solidFill>
              <a:ea typeface="ＭＳ Ｐゴシック" pitchFamily="-106" charset="-128"/>
              <a:cs typeface="ＭＳ Ｐゴシック" pitchFamily="-106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787" r:id="rId1"/>
  </p:sldLayoutIdLst>
  <p:hf hdr="0" ftr="0"/>
  <p:txStyles>
    <p:titleStyle>
      <a:lvl1pPr algn="ctr" defTabSz="388938" rtl="0" eaLnBrk="0" fontAlgn="base" hangingPunct="0"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ＭＳ Ｐゴシック" pitchFamily="-65" charset="-128"/>
          <a:cs typeface="ＭＳ Ｐゴシック" pitchFamily="-65" charset="-128"/>
        </a:defRPr>
      </a:lvl1pPr>
      <a:lvl2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2pPr>
      <a:lvl3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3pPr>
      <a:lvl4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4pPr>
      <a:lvl5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5pPr>
      <a:lvl6pPr marL="389626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6pPr>
      <a:lvl7pPr marL="779252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7pPr>
      <a:lvl8pPr marL="1168878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8pPr>
      <a:lvl9pPr marL="1558503" algn="ctr" defTabSz="389626" rtl="0" eaLnBrk="1" fontAlgn="base" hangingPunct="1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65" charset="0"/>
          <a:ea typeface="ＭＳ Ｐゴシック" pitchFamily="-65" charset="-128"/>
          <a:cs typeface="ＭＳ Ｐゴシック" pitchFamily="-65" charset="-128"/>
        </a:defRPr>
      </a:lvl9pPr>
    </p:titleStyle>
    <p:bodyStyle>
      <a:lvl1pPr marL="292100" indent="-292100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ＭＳ Ｐゴシック" pitchFamily="-65" charset="-128"/>
          <a:cs typeface="ＭＳ Ｐゴシック" pitchFamily="-65" charset="-128"/>
        </a:defRPr>
      </a:lvl1pPr>
      <a:lvl2pPr marL="631825" indent="-242888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2pPr>
      <a:lvl3pPr marL="973138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3pPr>
      <a:lvl4pPr marL="1363663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7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4pPr>
      <a:lvl5pPr marL="1752600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1700" kern="1200">
          <a:solidFill>
            <a:schemeClr val="tx1"/>
          </a:solidFill>
          <a:latin typeface="+mn-lt"/>
          <a:ea typeface="ＭＳ Ｐゴシック" pitchFamily="-65" charset="-128"/>
          <a:cs typeface="ＭＳ Ｐゴシック"/>
        </a:defRPr>
      </a:lvl5pPr>
      <a:lvl6pPr marL="2142942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32568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2922194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311820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9626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79252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68878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58503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48129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337755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27381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117007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13" descr="Aalto_EN_Electr-Eng_13_RGB_2"/>
          <p:cNvPicPr>
            <a:picLocks noChangeAspect="1" noChangeArrowheads="1"/>
          </p:cNvPicPr>
          <p:nvPr userDrawn="1"/>
        </p:nvPicPr>
        <p:blipFill>
          <a:blip r:embed="rId6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5900" y="5815013"/>
            <a:ext cx="2519363" cy="10429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1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i-FI" altLang="en-US"/>
              <a:t>Click to edit Master title style</a:t>
            </a:r>
            <a:endParaRPr lang="en-US" altLang="en-US"/>
          </a:p>
        </p:txBody>
      </p:sp>
      <p:sp>
        <p:nvSpPr>
          <p:cNvPr id="2052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77925" tIns="38963" rIns="77925" bIns="3896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i-FI" altLang="en-US"/>
              <a:t>Click to edit Master text styles</a:t>
            </a:r>
          </a:p>
          <a:p>
            <a:pPr lvl="1"/>
            <a:r>
              <a:rPr lang="fi-FI" altLang="en-US"/>
              <a:t>Second level</a:t>
            </a:r>
          </a:p>
          <a:p>
            <a:pPr lvl="2"/>
            <a:r>
              <a:rPr lang="fi-FI" altLang="en-US"/>
              <a:t>Third level</a:t>
            </a:r>
          </a:p>
          <a:p>
            <a:pPr lvl="3"/>
            <a:r>
              <a:rPr lang="fi-FI" altLang="en-US"/>
              <a:t>Fourth level</a:t>
            </a:r>
          </a:p>
          <a:p>
            <a:pPr lvl="4"/>
            <a:r>
              <a:rPr lang="fi-FI" altLang="en-US"/>
              <a:t>Fifth level</a:t>
            </a:r>
            <a:endParaRPr lang="en-US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defTabSz="389626" eaLnBrk="1" hangingPunct="1">
              <a:defRPr sz="1000">
                <a:solidFill>
                  <a:srgbClr val="898989"/>
                </a:solidFill>
                <a:latin typeface="Arial" pitchFamily="34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fi-FI"/>
              <a:t>5.5.2020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ctr" defTabSz="389626" eaLnBrk="1" hangingPunct="1">
              <a:defRPr sz="1000">
                <a:solidFill>
                  <a:srgbClr val="898989"/>
                </a:solidFill>
                <a:latin typeface="Arial" pitchFamily="-106" charset="0"/>
                <a:ea typeface="ＭＳ Ｐゴシック" pitchFamily="-106" charset="-128"/>
                <a:cs typeface="ＭＳ Ｐゴシック" pitchFamily="-106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77925" tIns="38963" rIns="77925" bIns="38963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0E0A0211-A76A-4511-A964-36F8689660B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790" r:id="rId1"/>
    <p:sldLayoutId id="2147484791" r:id="rId2"/>
    <p:sldLayoutId id="2147484792" r:id="rId3"/>
    <p:sldLayoutId id="2147484794" r:id="rId4"/>
  </p:sldLayoutIdLst>
  <p:hf hdr="0" ftr="0"/>
  <p:txStyles>
    <p:titleStyle>
      <a:lvl1pPr algn="ctr" defTabSz="388938" rtl="0" eaLnBrk="0" fontAlgn="base" hangingPunct="0"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ＭＳ Ｐゴシック" pitchFamily="-108" charset="-128"/>
          <a:cs typeface="ＭＳ Ｐゴシック" pitchFamily="-108" charset="-128"/>
        </a:defRPr>
      </a:lvl1pPr>
      <a:lvl2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2pPr>
      <a:lvl3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3pPr>
      <a:lvl4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4pPr>
      <a:lvl5pPr algn="ctr" defTabSz="388938" rtl="0" eaLnBrk="0" fontAlgn="base" hangingPunct="0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5pPr>
      <a:lvl6pPr marL="389626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6pPr>
      <a:lvl7pPr marL="779252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7pPr>
      <a:lvl8pPr marL="1168878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8pPr>
      <a:lvl9pPr marL="1558503" algn="ctr" defTabSz="389626" rtl="0" fontAlgn="base"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108" charset="-128"/>
        </a:defRPr>
      </a:lvl9pPr>
    </p:titleStyle>
    <p:bodyStyle>
      <a:lvl1pPr marL="292100" indent="-292100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ＭＳ Ｐゴシック" pitchFamily="-108" charset="-128"/>
          <a:cs typeface="ＭＳ Ｐゴシック" pitchFamily="-108" charset="-128"/>
        </a:defRPr>
      </a:lvl1pPr>
      <a:lvl2pPr marL="631825" indent="-242888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2pPr>
      <a:lvl3pPr marL="973138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3pPr>
      <a:lvl4pPr marL="1363663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7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4pPr>
      <a:lvl5pPr marL="1752600" indent="-193675" algn="l" defTabSz="3889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1700" kern="1200">
          <a:solidFill>
            <a:schemeClr val="tx1"/>
          </a:solidFill>
          <a:latin typeface="+mn-lt"/>
          <a:ea typeface="ＭＳ Ｐゴシック" pitchFamily="-108" charset="-128"/>
          <a:cs typeface="ＭＳ Ｐゴシック"/>
        </a:defRPr>
      </a:lvl5pPr>
      <a:lvl6pPr marL="2142942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32568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2922194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311820" indent="-194813" algn="l" defTabSz="389626" rtl="0" eaLnBrk="1" latinLnBrk="0" hangingPunct="1">
        <a:spcBef>
          <a:spcPct val="20000"/>
        </a:spcBef>
        <a:buFont typeface="Arial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9626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79252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68878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58503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48129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337755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27381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117007" algn="l" defTabSz="389626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72400" y="1772220"/>
            <a:ext cx="7777274" cy="2410209"/>
          </a:xfrm>
        </p:spPr>
        <p:txBody>
          <a:bodyPr>
            <a:normAutofit/>
          </a:bodyPr>
          <a:lstStyle/>
          <a:p>
            <a:r>
              <a:rPr lang="fi-FI" sz="3200" dirty="0"/>
              <a:t>ELEC-E8423 - Smart Grid</a:t>
            </a:r>
            <a:br>
              <a:rPr lang="fi-FI" sz="3200" dirty="0"/>
            </a:br>
            <a:r>
              <a:rPr lang="fi-FI" sz="3200" dirty="0"/>
              <a:t/>
            </a:r>
            <a:br>
              <a:rPr lang="fi-FI" sz="3200" dirty="0"/>
            </a:br>
            <a:r>
              <a:rPr lang="fi-FI" sz="3200" i="1" dirty="0"/>
              <a:t>Smart Grid and </a:t>
            </a:r>
            <a:r>
              <a:rPr lang="fi-FI" sz="3200" i="1" dirty="0" err="1"/>
              <a:t>Electrical</a:t>
            </a:r>
            <a:r>
              <a:rPr lang="fi-FI" sz="3200" i="1" dirty="0"/>
              <a:t> </a:t>
            </a:r>
            <a:r>
              <a:rPr lang="fi-FI" sz="3200" i="1" dirty="0" err="1"/>
              <a:t>Safety</a:t>
            </a:r>
            <a:endParaRPr lang="en-US" sz="3200" i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72401" y="4182429"/>
            <a:ext cx="6285600" cy="1323370"/>
          </a:xfrm>
        </p:spPr>
        <p:txBody>
          <a:bodyPr>
            <a:normAutofit/>
          </a:bodyPr>
          <a:lstStyle/>
          <a:p>
            <a:r>
              <a:rPr lang="en-US" i="1" dirty="0"/>
              <a:t>Markku </a:t>
            </a:r>
            <a:r>
              <a:rPr lang="en-US" i="1" dirty="0" err="1"/>
              <a:t>Mäkinen</a:t>
            </a:r>
            <a:endParaRPr lang="en-US" i="1" dirty="0"/>
          </a:p>
          <a:p>
            <a:r>
              <a:rPr lang="en-US" i="1" dirty="0"/>
              <a:t>Tuukka Sandell</a:t>
            </a:r>
          </a:p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fi-FI" dirty="0"/>
              <a:t>5.5.2020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04479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8134278" cy="4136400"/>
          </a:xfrm>
        </p:spPr>
        <p:txBody>
          <a:bodyPr>
            <a:normAutofit/>
          </a:bodyPr>
          <a:lstStyle/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dirty="0"/>
              <a:t>Electrical Safety Act 1135/2016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dirty="0"/>
              <a:t>International standard, IEC 60364-8-2, Edition 1.0, 2018-10, Low-Voltage electrical installations – Part 8-2: Prosumer´s low-voltage electrical installations 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dirty="0" err="1"/>
              <a:t>Pienjännitesähköasennukset</a:t>
            </a:r>
            <a:r>
              <a:rPr lang="en-US" sz="1100" b="0" dirty="0"/>
              <a:t> SFS 6000-5-55:2017, </a:t>
            </a:r>
            <a:r>
              <a:rPr lang="en-US" sz="1100" b="0" dirty="0" err="1"/>
              <a:t>Sähkölaitteiden</a:t>
            </a:r>
            <a:r>
              <a:rPr lang="en-US" sz="1100" b="0" dirty="0"/>
              <a:t> </a:t>
            </a:r>
            <a:r>
              <a:rPr lang="en-US" sz="1100" b="0" dirty="0" err="1"/>
              <a:t>valinta</a:t>
            </a:r>
            <a:r>
              <a:rPr lang="en-US" sz="1100" b="0" dirty="0"/>
              <a:t> ja </a:t>
            </a:r>
            <a:r>
              <a:rPr lang="en-US" sz="1100" b="0" dirty="0" err="1"/>
              <a:t>asentaminen</a:t>
            </a:r>
            <a:r>
              <a:rPr lang="en-US" sz="1100" b="0" dirty="0"/>
              <a:t>. Muut </a:t>
            </a:r>
            <a:r>
              <a:rPr lang="en-US" sz="1100" b="0" dirty="0" err="1"/>
              <a:t>sähkölaitteet</a:t>
            </a:r>
            <a:endParaRPr lang="en-US" sz="1100" b="0" dirty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dirty="0" err="1"/>
              <a:t>Pienjännitesähköasennukset</a:t>
            </a:r>
            <a:r>
              <a:rPr lang="en-US" sz="1100" b="0" dirty="0"/>
              <a:t> SFS 6000-7-712:2017, </a:t>
            </a:r>
            <a:r>
              <a:rPr lang="en-US" sz="1100" b="0" dirty="0" err="1"/>
              <a:t>Erikoistilojen</a:t>
            </a:r>
            <a:r>
              <a:rPr lang="en-US" sz="1100" b="0" dirty="0"/>
              <a:t> ja –</a:t>
            </a:r>
            <a:r>
              <a:rPr lang="en-US" sz="1100" b="0" dirty="0" err="1"/>
              <a:t>asennusten</a:t>
            </a:r>
            <a:r>
              <a:rPr lang="en-US" sz="1100" b="0" dirty="0"/>
              <a:t> </a:t>
            </a:r>
            <a:r>
              <a:rPr lang="en-US" sz="1100" b="0" dirty="0" err="1"/>
              <a:t>vaatimukset</a:t>
            </a:r>
            <a:r>
              <a:rPr lang="en-US" sz="1100" b="0" dirty="0"/>
              <a:t>. </a:t>
            </a:r>
            <a:r>
              <a:rPr lang="en-US" sz="1100" b="0" dirty="0" err="1"/>
              <a:t>Aurinkosähköjärjestelmät</a:t>
            </a:r>
            <a:endParaRPr lang="en-US" sz="1100" b="0" dirty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dirty="0" err="1"/>
              <a:t>Pienjännitesähköasennukset</a:t>
            </a:r>
            <a:r>
              <a:rPr lang="en-US" sz="1100" b="0" dirty="0"/>
              <a:t> SFS 6000-7-722:2017, </a:t>
            </a:r>
            <a:r>
              <a:rPr lang="en-US" sz="1100" b="0" dirty="0" err="1"/>
              <a:t>Erikoistilojen</a:t>
            </a:r>
            <a:r>
              <a:rPr lang="en-US" sz="1100" b="0" dirty="0"/>
              <a:t> ja –</a:t>
            </a:r>
            <a:r>
              <a:rPr lang="en-US" sz="1100" b="0" dirty="0" err="1"/>
              <a:t>asennusten</a:t>
            </a:r>
            <a:r>
              <a:rPr lang="en-US" sz="1100" b="0" dirty="0"/>
              <a:t> </a:t>
            </a:r>
            <a:r>
              <a:rPr lang="en-US" sz="1100" b="0" dirty="0" err="1"/>
              <a:t>vaatimukset</a:t>
            </a:r>
            <a:r>
              <a:rPr lang="en-US" sz="1100" b="0" dirty="0"/>
              <a:t>. </a:t>
            </a:r>
            <a:r>
              <a:rPr lang="en-US" sz="1100" b="0" dirty="0" err="1"/>
              <a:t>Sähköajoneuvojen</a:t>
            </a:r>
            <a:r>
              <a:rPr lang="en-US" sz="1100" b="0" dirty="0"/>
              <a:t> </a:t>
            </a:r>
            <a:r>
              <a:rPr lang="en-US" sz="1100" b="0" dirty="0" err="1"/>
              <a:t>syöttö</a:t>
            </a:r>
            <a:endParaRPr lang="en-US" sz="1100" b="0" dirty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dirty="0" err="1"/>
              <a:t>Pienjännitesähköasennukset</a:t>
            </a:r>
            <a:r>
              <a:rPr lang="en-US" sz="1100" b="0" dirty="0"/>
              <a:t> SFS 6008-2, </a:t>
            </a:r>
            <a:r>
              <a:rPr lang="en-US" sz="1100" b="0" dirty="0" err="1"/>
              <a:t>Osa</a:t>
            </a:r>
            <a:r>
              <a:rPr lang="en-US" sz="1100" b="0" dirty="0"/>
              <a:t> 8-2: </a:t>
            </a:r>
            <a:r>
              <a:rPr lang="en-US" sz="1100" b="0" dirty="0" err="1"/>
              <a:t>Toiminnallisuus</a:t>
            </a:r>
            <a:r>
              <a:rPr lang="en-US" sz="1100" b="0" dirty="0"/>
              <a:t>. </a:t>
            </a:r>
            <a:r>
              <a:rPr lang="en-US" sz="1100" b="0" dirty="0" err="1"/>
              <a:t>Tuottaja-kuluttajan</a:t>
            </a:r>
            <a:r>
              <a:rPr lang="en-US" sz="1100" b="0" dirty="0"/>
              <a:t> </a:t>
            </a:r>
            <a:r>
              <a:rPr lang="en-US" sz="1100" b="0" dirty="0" err="1"/>
              <a:t>pienjännitesähköasennukset</a:t>
            </a:r>
            <a:r>
              <a:rPr lang="en-US" sz="1100" b="0" dirty="0"/>
              <a:t> </a:t>
            </a:r>
            <a:r>
              <a:rPr lang="en-US" sz="1100" b="0" dirty="0" err="1"/>
              <a:t>Standardiehdotus</a:t>
            </a:r>
            <a:r>
              <a:rPr lang="en-US" sz="1100" b="0"/>
              <a:t> E605</a:t>
            </a:r>
            <a:r>
              <a:rPr lang="en-US" sz="1100" b="0" dirty="0"/>
              <a:t>, 2020-02-03.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dirty="0" err="1"/>
              <a:t>Sähkölaitteistojen</a:t>
            </a:r>
            <a:r>
              <a:rPr lang="en-US" sz="1100" b="0" dirty="0"/>
              <a:t> </a:t>
            </a:r>
            <a:r>
              <a:rPr lang="en-US" sz="1100" b="0" dirty="0" err="1"/>
              <a:t>turvallisuutta</a:t>
            </a:r>
            <a:r>
              <a:rPr lang="en-US" sz="1100" b="0" dirty="0"/>
              <a:t> ja </a:t>
            </a:r>
            <a:r>
              <a:rPr lang="en-US" sz="1100" b="0" dirty="0" err="1"/>
              <a:t>sähkötyöturvallisuutta</a:t>
            </a:r>
            <a:r>
              <a:rPr lang="en-US" sz="1100" b="0" dirty="0"/>
              <a:t> </a:t>
            </a:r>
            <a:r>
              <a:rPr lang="en-US" sz="1100" b="0" dirty="0" err="1"/>
              <a:t>koskevat</a:t>
            </a:r>
            <a:r>
              <a:rPr lang="en-US" sz="1100" b="0" dirty="0"/>
              <a:t> </a:t>
            </a:r>
            <a:r>
              <a:rPr lang="en-US" sz="1100" b="0" dirty="0" err="1"/>
              <a:t>standardit</a:t>
            </a:r>
            <a:r>
              <a:rPr lang="en-US" sz="1100" b="0" dirty="0"/>
              <a:t>, </a:t>
            </a:r>
            <a:r>
              <a:rPr lang="en-US" sz="1100" b="0" dirty="0" err="1"/>
              <a:t>Luettelo</a:t>
            </a:r>
            <a:r>
              <a:rPr lang="en-US" sz="1100" b="0" dirty="0"/>
              <a:t> S10-2019, </a:t>
            </a:r>
            <a:r>
              <a:rPr lang="en-US" sz="1100" b="0" dirty="0" err="1"/>
              <a:t>Turvallisuus</a:t>
            </a:r>
            <a:r>
              <a:rPr lang="en-US" sz="1100" b="0" dirty="0"/>
              <a:t>- ja </a:t>
            </a:r>
            <a:r>
              <a:rPr lang="en-US" sz="1100" b="0" dirty="0" err="1"/>
              <a:t>kemikaalivirasto</a:t>
            </a:r>
            <a:endParaRPr lang="en-US" sz="1100" b="0" dirty="0"/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100" b="0" dirty="0" err="1"/>
              <a:t>Valtioneuvoston</a:t>
            </a:r>
            <a:r>
              <a:rPr lang="en-US" sz="1100" b="0" dirty="0"/>
              <a:t> </a:t>
            </a:r>
            <a:r>
              <a:rPr lang="en-US" sz="1100" b="0" dirty="0" err="1"/>
              <a:t>asetus</a:t>
            </a:r>
            <a:r>
              <a:rPr lang="en-US" sz="1100" b="0" dirty="0"/>
              <a:t> </a:t>
            </a:r>
            <a:r>
              <a:rPr lang="en-US" sz="1100" b="0" dirty="0" err="1"/>
              <a:t>sähkölaitteistoista</a:t>
            </a:r>
            <a:r>
              <a:rPr lang="en-US" sz="1100" b="0" dirty="0"/>
              <a:t> 1434/2016</a:t>
            </a:r>
          </a:p>
          <a:p>
            <a:pPr marL="0" indent="0">
              <a:lnSpc>
                <a:spcPct val="150000"/>
              </a:lnSpc>
            </a:pPr>
            <a:endParaRPr lang="en-US" sz="20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References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5.5.2020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10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6607002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641452"/>
            <a:ext cx="7988990" cy="4136400"/>
          </a:xfrm>
        </p:spPr>
        <p:txBody>
          <a:bodyPr>
            <a:normAutofit/>
          </a:bodyPr>
          <a:lstStyle/>
          <a:p>
            <a:pPr marL="342900" indent="-342900" eaLnBrk="1" hangingPunct="1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 dirty="0"/>
              <a:t>Finnish legislations </a:t>
            </a:r>
          </a:p>
          <a:p>
            <a:pPr marL="682625" lvl="1" indent="-342900" eaLnBrk="1" hangingPunct="1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700" dirty="0"/>
              <a:t>1135/2016 “Electrical Safety Act” (</a:t>
            </a:r>
            <a:r>
              <a:rPr lang="en-US" sz="1700" dirty="0" err="1"/>
              <a:t>Sähköturvallisuuslaki</a:t>
            </a:r>
            <a:r>
              <a:rPr lang="en-US" sz="1700" dirty="0"/>
              <a:t>)</a:t>
            </a:r>
            <a:endParaRPr lang="en-US" sz="1800" dirty="0"/>
          </a:p>
          <a:p>
            <a:pPr marL="342900" indent="-342900" eaLnBrk="1" hangingPunct="1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 dirty="0"/>
              <a:t>Finnish Standards</a:t>
            </a:r>
          </a:p>
          <a:p>
            <a:pPr marL="1023938" lvl="2" indent="-342900" eaLnBrk="1" hangingPunct="1">
              <a:lnSpc>
                <a:spcPct val="150000"/>
              </a:lnSpc>
            </a:pPr>
            <a:r>
              <a:rPr lang="en-US" sz="1800" dirty="0"/>
              <a:t>Standardized guidance must follow the law (1135/2016)</a:t>
            </a:r>
          </a:p>
          <a:p>
            <a:pPr marL="1023938" lvl="2" indent="-342900" eaLnBrk="1" hangingPunct="1">
              <a:lnSpc>
                <a:spcPct val="150000"/>
              </a:lnSpc>
            </a:pPr>
            <a:r>
              <a:rPr lang="en-US" sz="1800" dirty="0"/>
              <a:t>Standards in the electrical and electronics industry are prepared and confirmed by SESKO </a:t>
            </a:r>
            <a:r>
              <a:rPr lang="en-US" sz="1800" dirty="0" err="1"/>
              <a:t>ry</a:t>
            </a:r>
            <a:endParaRPr lang="en-US" sz="1800" dirty="0"/>
          </a:p>
          <a:p>
            <a:pPr marL="342900" lvl="2" indent="-342900" eaLnBrk="1" hangingPunct="1">
              <a:lnSpc>
                <a:spcPct val="150000"/>
              </a:lnSpc>
              <a:tabLst>
                <a:tab pos="87313" algn="l"/>
              </a:tabLst>
            </a:pPr>
            <a:r>
              <a:rPr lang="en-US" b="1" dirty="0"/>
              <a:t>Examples of current standards.</a:t>
            </a:r>
          </a:p>
          <a:p>
            <a:pPr marL="681038" lvl="2" indent="0" eaLnBrk="1" hangingPunct="1">
              <a:lnSpc>
                <a:spcPct val="150000"/>
              </a:lnSpc>
              <a:buNone/>
            </a:pPr>
            <a:endParaRPr lang="en-US" sz="1800" dirty="0"/>
          </a:p>
          <a:p>
            <a:pPr marL="342900" indent="-342900" eaLnBrk="1" hangingPunct="1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en-US" sz="20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Introduction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5.5.2020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2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1389768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n-US" sz="2000" dirty="0"/>
              <a:t>In Finland 1135/2016 “Electrical Safety Act” </a:t>
            </a:r>
          </a:p>
          <a:p>
            <a:pPr marL="0" indent="0">
              <a:lnSpc>
                <a:spcPct val="100000"/>
              </a:lnSpc>
            </a:pPr>
            <a:endParaRPr lang="en-US" sz="2000" dirty="0"/>
          </a:p>
          <a:p>
            <a:pPr>
              <a:lnSpc>
                <a:spcPct val="1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§6 demands, that electrical installations and equipment must not endanger:</a:t>
            </a:r>
          </a:p>
          <a:p>
            <a:pPr lvl="3">
              <a:spcBef>
                <a:spcPts val="1200"/>
              </a:spcBef>
              <a:buFont typeface="Arial" panose="020B0604020202020204" pitchFamily="34" charset="0"/>
              <a:buChar char="•"/>
            </a:pPr>
            <a:r>
              <a:rPr lang="en-US" sz="1800" dirty="0"/>
              <a:t>Life, Health and Property</a:t>
            </a:r>
          </a:p>
          <a:p>
            <a:pPr lvl="3">
              <a:buFont typeface="Arial" panose="020B0604020202020204" pitchFamily="34" charset="0"/>
              <a:buChar char="•"/>
            </a:pPr>
            <a:endParaRPr lang="en-US" sz="1800" dirty="0"/>
          </a:p>
          <a:p>
            <a:pPr>
              <a:lnSpc>
                <a:spcPct val="10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2000" dirty="0"/>
              <a:t>Electrical equipment must be designed in such a way that the essential safety requirements are fulfilled</a:t>
            </a:r>
          </a:p>
          <a:p>
            <a:pPr marL="0" indent="0">
              <a:lnSpc>
                <a:spcPct val="100000"/>
              </a:lnSpc>
            </a:pPr>
            <a:endParaRPr lang="en-US" sz="2000" dirty="0"/>
          </a:p>
          <a:p>
            <a:pPr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n-US" sz="2000" dirty="0"/>
              <a:t>The requirements of the legislation are considered to be fulfilled if the mentioned standards have been followed.</a:t>
            </a: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Electricity legislation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5.5.2020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3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5218815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in paikkamerkki 1">
            <a:extLst>
              <a:ext uri="{FF2B5EF4-FFF2-40B4-BE49-F238E27FC236}">
                <a16:creationId xmlns:a16="http://schemas.microsoft.com/office/drawing/2014/main" id="{D923A146-29B5-46C2-8C09-69AF5B28E5E5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7505" y="1392199"/>
            <a:ext cx="7988990" cy="4376474"/>
          </a:xfrm>
        </p:spPr>
        <p:txBody>
          <a:bodyPr>
            <a:normAutofit/>
          </a:bodyPr>
          <a:lstStyle/>
          <a:p>
            <a:pPr>
              <a:buFont typeface="Arial" panose="020B0604020202020204" pitchFamily="34" charset="0"/>
              <a:buChar char="•"/>
            </a:pPr>
            <a:endParaRPr lang="fi-FI" sz="2400" dirty="0"/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2000" dirty="0"/>
              <a:t>Smart Grid and </a:t>
            </a:r>
            <a:r>
              <a:rPr lang="fi-FI" sz="2000" dirty="0" err="1"/>
              <a:t>private-</a:t>
            </a:r>
            <a:r>
              <a:rPr lang="fi-FI" sz="2000" dirty="0"/>
              <a:t> / </a:t>
            </a:r>
            <a:r>
              <a:rPr lang="fi-FI" sz="2000" dirty="0" err="1"/>
              <a:t>distributed</a:t>
            </a:r>
            <a:r>
              <a:rPr lang="fi-FI" sz="2000" dirty="0"/>
              <a:t>  </a:t>
            </a:r>
            <a:r>
              <a:rPr lang="fi-FI" sz="2000" dirty="0" err="1"/>
              <a:t>production</a:t>
            </a:r>
            <a:r>
              <a:rPr lang="fi-FI" sz="2000" dirty="0"/>
              <a:t> </a:t>
            </a:r>
            <a:r>
              <a:rPr lang="fi-FI" sz="2000" dirty="0" err="1"/>
              <a:t>bring</a:t>
            </a:r>
            <a:r>
              <a:rPr lang="fi-FI" sz="2000" dirty="0"/>
              <a:t> </a:t>
            </a:r>
            <a:r>
              <a:rPr lang="fi-FI" sz="2000" dirty="0" err="1"/>
              <a:t>more</a:t>
            </a:r>
            <a:r>
              <a:rPr lang="fi-FI" sz="2000" dirty="0"/>
              <a:t> </a:t>
            </a:r>
            <a:r>
              <a:rPr lang="fi-FI" sz="2000" dirty="0" err="1"/>
              <a:t>standards</a:t>
            </a:r>
            <a:r>
              <a:rPr lang="fi-FI" sz="2000" dirty="0"/>
              <a:t> into </a:t>
            </a:r>
            <a:r>
              <a:rPr lang="fi-FI" sz="2000" dirty="0" err="1"/>
              <a:t>picture</a:t>
            </a:r>
            <a:endParaRPr lang="fi-FI" sz="2000" dirty="0"/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2000" dirty="0"/>
              <a:t>Standard </a:t>
            </a:r>
            <a:r>
              <a:rPr lang="fi-FI" sz="2000" dirty="0" err="1"/>
              <a:t>proposal</a:t>
            </a:r>
            <a:r>
              <a:rPr lang="fi-FI" sz="2000" dirty="0"/>
              <a:t> SFS 6008-2</a:t>
            </a:r>
          </a:p>
          <a:p>
            <a:pPr lvl="2">
              <a:lnSpc>
                <a:spcPct val="150000"/>
              </a:lnSpc>
            </a:pPr>
            <a:r>
              <a:rPr lang="fi-FI" sz="1800" dirty="0" err="1"/>
              <a:t>Based</a:t>
            </a:r>
            <a:r>
              <a:rPr lang="fi-FI" sz="1800" dirty="0"/>
              <a:t> on </a:t>
            </a:r>
            <a:r>
              <a:rPr lang="fi-FI" sz="1800" dirty="0" err="1"/>
              <a:t>standard</a:t>
            </a:r>
            <a:r>
              <a:rPr lang="fi-FI" sz="1800" dirty="0"/>
              <a:t> IEC 60364-8-2: ”</a:t>
            </a:r>
            <a:r>
              <a:rPr lang="fi-FI" sz="1800" dirty="0" err="1"/>
              <a:t>Low-Voltage</a:t>
            </a:r>
            <a:r>
              <a:rPr lang="fi-FI" sz="1800" dirty="0"/>
              <a:t> </a:t>
            </a:r>
            <a:r>
              <a:rPr lang="fi-FI" sz="1800" dirty="0" err="1"/>
              <a:t>electrical</a:t>
            </a:r>
            <a:r>
              <a:rPr lang="fi-FI" sz="1800" dirty="0"/>
              <a:t> </a:t>
            </a:r>
            <a:r>
              <a:rPr lang="fi-FI" sz="1800" dirty="0" err="1"/>
              <a:t>installations</a:t>
            </a:r>
            <a:r>
              <a:rPr lang="fi-FI" sz="1800" dirty="0"/>
              <a:t>: </a:t>
            </a:r>
            <a:r>
              <a:rPr lang="fi-FI" sz="1800" dirty="0" err="1"/>
              <a:t>Prosumer’s</a:t>
            </a:r>
            <a:r>
              <a:rPr lang="fi-FI" sz="1800" dirty="0"/>
              <a:t> </a:t>
            </a:r>
            <a:r>
              <a:rPr lang="fi-FI" sz="1800" dirty="0" err="1"/>
              <a:t>low-voltage</a:t>
            </a:r>
            <a:r>
              <a:rPr lang="fi-FI" sz="1800" dirty="0"/>
              <a:t> </a:t>
            </a:r>
            <a:r>
              <a:rPr lang="fi-FI" sz="1800" dirty="0" err="1"/>
              <a:t>electrical</a:t>
            </a:r>
            <a:r>
              <a:rPr lang="fi-FI" sz="1800" dirty="0"/>
              <a:t> </a:t>
            </a:r>
            <a:r>
              <a:rPr lang="fi-FI" sz="1800" dirty="0" err="1"/>
              <a:t>installations</a:t>
            </a:r>
            <a:r>
              <a:rPr lang="fi-FI" sz="1800" dirty="0"/>
              <a:t>”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2000" dirty="0"/>
              <a:t>SFS 6000- </a:t>
            </a:r>
            <a:r>
              <a:rPr lang="fi-FI" sz="2000" dirty="0" err="1"/>
              <a:t>series</a:t>
            </a:r>
            <a:r>
              <a:rPr lang="fi-FI" sz="2000" dirty="0"/>
              <a:t> </a:t>
            </a:r>
            <a:r>
              <a:rPr lang="fi-FI" sz="2000" dirty="0" err="1"/>
              <a:t>must</a:t>
            </a:r>
            <a:r>
              <a:rPr lang="fi-FI" sz="2000" dirty="0"/>
              <a:t> </a:t>
            </a:r>
            <a:r>
              <a:rPr lang="fi-FI" sz="2000" dirty="0" err="1"/>
              <a:t>still</a:t>
            </a:r>
            <a:r>
              <a:rPr lang="fi-FI" sz="2000" dirty="0"/>
              <a:t> </a:t>
            </a:r>
            <a:r>
              <a:rPr lang="fi-FI" sz="2000" dirty="0" err="1"/>
              <a:t>be</a:t>
            </a:r>
            <a:r>
              <a:rPr lang="fi-FI" sz="2000" dirty="0"/>
              <a:t> </a:t>
            </a:r>
            <a:r>
              <a:rPr lang="fi-FI" sz="2000" dirty="0" err="1"/>
              <a:t>followed</a:t>
            </a:r>
            <a:r>
              <a:rPr lang="fi-FI" sz="2000" dirty="0"/>
              <a:t> for </a:t>
            </a:r>
            <a:r>
              <a:rPr lang="fi-FI" sz="2000" dirty="0" err="1"/>
              <a:t>safety</a:t>
            </a:r>
            <a:r>
              <a:rPr lang="fi-FI" sz="2000" dirty="0"/>
              <a:t> </a:t>
            </a:r>
            <a:r>
              <a:rPr lang="fi-FI" sz="2000" dirty="0" err="1"/>
              <a:t>reasons</a:t>
            </a:r>
            <a:endParaRPr lang="fi-FI" sz="2000" dirty="0"/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i-FI" sz="2000" dirty="0" err="1"/>
              <a:t>Also</a:t>
            </a:r>
            <a:r>
              <a:rPr lang="fi-FI" sz="2000" dirty="0"/>
              <a:t>, </a:t>
            </a:r>
            <a:r>
              <a:rPr lang="fi-FI" sz="2000" dirty="0" err="1"/>
              <a:t>there</a:t>
            </a:r>
            <a:r>
              <a:rPr lang="fi-FI" sz="2000" dirty="0"/>
              <a:t> </a:t>
            </a:r>
            <a:r>
              <a:rPr lang="fi-FI" sz="2000" dirty="0" err="1"/>
              <a:t>are</a:t>
            </a:r>
            <a:r>
              <a:rPr lang="fi-FI" sz="2000" dirty="0"/>
              <a:t> </a:t>
            </a:r>
            <a:r>
              <a:rPr lang="fi-FI" sz="2000" dirty="0" err="1"/>
              <a:t>more</a:t>
            </a:r>
            <a:r>
              <a:rPr lang="fi-FI" sz="2000" dirty="0"/>
              <a:t> </a:t>
            </a:r>
            <a:r>
              <a:rPr lang="fi-FI" sz="2000" dirty="0" err="1"/>
              <a:t>system-specific</a:t>
            </a:r>
            <a:r>
              <a:rPr lang="fi-FI" sz="2000" dirty="0"/>
              <a:t> </a:t>
            </a:r>
            <a:r>
              <a:rPr lang="fi-FI" sz="2000" dirty="0" err="1"/>
              <a:t>standards</a:t>
            </a:r>
            <a:r>
              <a:rPr lang="fi-FI" sz="2000" dirty="0"/>
              <a:t>.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fi-FI" sz="2400" dirty="0"/>
          </a:p>
        </p:txBody>
      </p:sp>
      <p:sp>
        <p:nvSpPr>
          <p:cNvPr id="3" name="Otsikko 2">
            <a:extLst>
              <a:ext uri="{FF2B5EF4-FFF2-40B4-BE49-F238E27FC236}">
                <a16:creationId xmlns:a16="http://schemas.microsoft.com/office/drawing/2014/main" id="{CAB78D75-5D99-46B2-9F06-6E9A82D9D91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Standards</a:t>
            </a:r>
            <a:endParaRPr lang="fi-FI" dirty="0"/>
          </a:p>
        </p:txBody>
      </p:sp>
      <p:sp>
        <p:nvSpPr>
          <p:cNvPr id="4" name="Tekstin paikkamerkki 3">
            <a:extLst>
              <a:ext uri="{FF2B5EF4-FFF2-40B4-BE49-F238E27FC236}">
                <a16:creationId xmlns:a16="http://schemas.microsoft.com/office/drawing/2014/main" id="{AB416A6D-39E7-4420-B953-06D57E0A1155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Tekstin paikkamerkki 4">
            <a:extLst>
              <a:ext uri="{FF2B5EF4-FFF2-40B4-BE49-F238E27FC236}">
                <a16:creationId xmlns:a16="http://schemas.microsoft.com/office/drawing/2014/main" id="{1B6B5781-2C0A-44E1-88C5-629DC6945A0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Päivämäärän paikkamerkki 5">
            <a:extLst>
              <a:ext uri="{FF2B5EF4-FFF2-40B4-BE49-F238E27FC236}">
                <a16:creationId xmlns:a16="http://schemas.microsoft.com/office/drawing/2014/main" id="{7255C2A2-BCDC-465D-BCCF-A73811AE60EA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5.5.2020</a:t>
            </a:r>
            <a:endParaRPr lang="en-US" dirty="0"/>
          </a:p>
        </p:txBody>
      </p:sp>
      <p:sp>
        <p:nvSpPr>
          <p:cNvPr id="7" name="Dian numeron paikkamerkki 6">
            <a:extLst>
              <a:ext uri="{FF2B5EF4-FFF2-40B4-BE49-F238E27FC236}">
                <a16:creationId xmlns:a16="http://schemas.microsoft.com/office/drawing/2014/main" id="{1EA2CAF2-9838-4734-904C-EB3B440FEBEF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4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858252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Kuva 5">
            <a:extLst>
              <a:ext uri="{FF2B5EF4-FFF2-40B4-BE49-F238E27FC236}">
                <a16:creationId xmlns:a16="http://schemas.microsoft.com/office/drawing/2014/main" id="{1A65AA84-06F7-42BB-968F-506C4FD1305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125432" y="1898955"/>
            <a:ext cx="3897865" cy="3844905"/>
          </a:xfrm>
          <a:prstGeom prst="rect">
            <a:avLst/>
          </a:prstGeom>
        </p:spPr>
      </p:pic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 marL="0" indent="0" algn="ctr">
              <a:lnSpc>
                <a:spcPct val="150000"/>
              </a:lnSpc>
            </a:pPr>
            <a:r>
              <a:rPr lang="en-US" sz="1200" dirty="0"/>
              <a:t> general principles of the prosumer´s electrical installations (PEI)  (IEC 60364-8-2: 5)</a:t>
            </a: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 marL="0" marR="0" lvl="0" indent="0" algn="l" defTabSz="389626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i-FI" sz="800" b="1" i="0" u="none" strike="noStrike" kern="1200" cap="none" spc="0" normalizeH="0" baseline="0" noProof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  <a:cs typeface="+mn-cs"/>
              </a:rPr>
              <a:t>5.5.2020</a:t>
            </a:r>
            <a:endParaRPr kumimoji="0" lang="en-US" sz="800" b="1" i="0" u="none" strike="noStrike" kern="1200" cap="none" spc="0" normalizeH="0" baseline="0" noProof="0" dirty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  <a:cs typeface="+mn-cs"/>
            </a:endParaRP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 marL="0" marR="0" lvl="0" indent="0" algn="l" defTabSz="388938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t-EE" altLang="en-US" sz="800" b="1" i="0" u="none" strike="noStrike" kern="1200" cap="none" spc="0" normalizeH="0" baseline="0" noProof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Page </a:t>
            </a:r>
            <a:fld id="{7ACE66E0-BE04-47BA-A62D-7BFC499E8192}" type="slidenum">
              <a:rPr kumimoji="0" lang="en-US" altLang="en-US" sz="800" b="1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pPr marL="0" marR="0" lvl="0" indent="0" algn="l" defTabSz="38893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0" lang="en-US" altLang="en-US" sz="800" b="1" i="0" u="none" strike="noStrike" kern="1200" cap="none" spc="0" normalizeH="0" baseline="0" noProof="0" dirty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10" name="Tekstiruutu 9">
            <a:extLst>
              <a:ext uri="{FF2B5EF4-FFF2-40B4-BE49-F238E27FC236}">
                <a16:creationId xmlns:a16="http://schemas.microsoft.com/office/drawing/2014/main" id="{7E0BFBA9-ACD8-4FE2-9892-0688E6090137}"/>
              </a:ext>
            </a:extLst>
          </p:cNvPr>
          <p:cNvSpPr txBox="1"/>
          <p:nvPr/>
        </p:nvSpPr>
        <p:spPr>
          <a:xfrm>
            <a:off x="426216" y="3605051"/>
            <a:ext cx="221406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i-FI" sz="800" dirty="0" err="1">
                <a:solidFill>
                  <a:srgbClr val="FF0000"/>
                </a:solidFill>
              </a:rPr>
              <a:t>Note</a:t>
            </a:r>
            <a:r>
              <a:rPr lang="fi-FI" sz="800" dirty="0">
                <a:solidFill>
                  <a:srgbClr val="FF0000"/>
                </a:solidFill>
              </a:rPr>
              <a:t>! In </a:t>
            </a:r>
            <a:r>
              <a:rPr lang="fi-FI" sz="800" dirty="0" err="1">
                <a:solidFill>
                  <a:srgbClr val="FF0000"/>
                </a:solidFill>
              </a:rPr>
              <a:t>this</a:t>
            </a:r>
            <a:r>
              <a:rPr lang="fi-FI" sz="800" dirty="0">
                <a:solidFill>
                  <a:srgbClr val="FF0000"/>
                </a:solidFill>
              </a:rPr>
              <a:t> </a:t>
            </a:r>
            <a:r>
              <a:rPr lang="fi-FI" sz="800" dirty="0" err="1">
                <a:solidFill>
                  <a:srgbClr val="FF0000"/>
                </a:solidFill>
              </a:rPr>
              <a:t>presentation</a:t>
            </a:r>
            <a:r>
              <a:rPr lang="fi-FI" sz="800" dirty="0">
                <a:solidFill>
                  <a:srgbClr val="FF0000"/>
                </a:solidFill>
              </a:rPr>
              <a:t> </a:t>
            </a:r>
            <a:r>
              <a:rPr lang="fi-FI" sz="800" dirty="0" err="1">
                <a:solidFill>
                  <a:srgbClr val="FF0000"/>
                </a:solidFill>
              </a:rPr>
              <a:t>we</a:t>
            </a:r>
            <a:r>
              <a:rPr lang="fi-FI" sz="800" dirty="0">
                <a:solidFill>
                  <a:srgbClr val="FF0000"/>
                </a:solidFill>
              </a:rPr>
              <a:t> </a:t>
            </a:r>
            <a:r>
              <a:rPr lang="fi-FI" sz="800" dirty="0" err="1">
                <a:solidFill>
                  <a:srgbClr val="FF0000"/>
                </a:solidFill>
              </a:rPr>
              <a:t>are</a:t>
            </a:r>
            <a:endParaRPr lang="fi-FI" sz="800" dirty="0">
              <a:solidFill>
                <a:srgbClr val="FF0000"/>
              </a:solidFill>
            </a:endParaRPr>
          </a:p>
          <a:p>
            <a:r>
              <a:rPr lang="fi-FI" sz="800" dirty="0" err="1">
                <a:solidFill>
                  <a:srgbClr val="FF0000"/>
                </a:solidFill>
              </a:rPr>
              <a:t>interested</a:t>
            </a:r>
            <a:r>
              <a:rPr lang="fi-FI" sz="800" dirty="0">
                <a:solidFill>
                  <a:srgbClr val="FF0000"/>
                </a:solidFill>
              </a:rPr>
              <a:t> </a:t>
            </a:r>
            <a:r>
              <a:rPr lang="fi-FI" sz="800" dirty="0" err="1">
                <a:solidFill>
                  <a:srgbClr val="FF0000"/>
                </a:solidFill>
              </a:rPr>
              <a:t>only</a:t>
            </a:r>
            <a:r>
              <a:rPr lang="fi-FI" sz="800" dirty="0">
                <a:solidFill>
                  <a:srgbClr val="FF0000"/>
                </a:solidFill>
              </a:rPr>
              <a:t> in </a:t>
            </a:r>
            <a:r>
              <a:rPr lang="fi-FI" sz="800" dirty="0" err="1">
                <a:solidFill>
                  <a:srgbClr val="FF0000"/>
                </a:solidFill>
              </a:rPr>
              <a:t>key</a:t>
            </a:r>
            <a:r>
              <a:rPr lang="fi-FI" sz="800" dirty="0">
                <a:solidFill>
                  <a:srgbClr val="FF0000"/>
                </a:solidFill>
              </a:rPr>
              <a:t> </a:t>
            </a:r>
            <a:r>
              <a:rPr lang="fi-FI" sz="800" dirty="0" err="1">
                <a:solidFill>
                  <a:srgbClr val="FF0000"/>
                </a:solidFill>
              </a:rPr>
              <a:t>points</a:t>
            </a:r>
            <a:r>
              <a:rPr lang="fi-FI" sz="800" dirty="0">
                <a:solidFill>
                  <a:srgbClr val="FF0000"/>
                </a:solidFill>
              </a:rPr>
              <a:t>  6, 7 and 9-10.</a:t>
            </a:r>
            <a:r>
              <a:rPr lang="fi-FI" sz="8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8178392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in paikkamerkki 1">
            <a:extLst>
              <a:ext uri="{FF2B5EF4-FFF2-40B4-BE49-F238E27FC236}">
                <a16:creationId xmlns:a16="http://schemas.microsoft.com/office/drawing/2014/main" id="{AC34388B-F710-41DA-8863-0BE94D4AD714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988990" cy="4136400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fi-FI" sz="2000" dirty="0" err="1"/>
              <a:t>Solar</a:t>
            </a:r>
            <a:r>
              <a:rPr lang="fi-FI" sz="2000" dirty="0"/>
              <a:t> PV </a:t>
            </a:r>
            <a:r>
              <a:rPr lang="fi-FI" sz="2000" dirty="0" err="1"/>
              <a:t>production</a:t>
            </a:r>
            <a:r>
              <a:rPr lang="fi-FI" sz="2000" dirty="0"/>
              <a:t> </a:t>
            </a:r>
            <a:r>
              <a:rPr lang="fi-FI" sz="2000" dirty="0" err="1"/>
              <a:t>must</a:t>
            </a:r>
            <a:r>
              <a:rPr lang="fi-FI" sz="2000" dirty="0"/>
              <a:t> </a:t>
            </a:r>
            <a:r>
              <a:rPr lang="fi-FI" sz="2000" dirty="0" err="1"/>
              <a:t>follow</a:t>
            </a:r>
            <a:r>
              <a:rPr lang="fi-FI" sz="2000" dirty="0"/>
              <a:t> </a:t>
            </a:r>
            <a:r>
              <a:rPr lang="fi-FI" sz="2000" dirty="0" err="1"/>
              <a:t>the</a:t>
            </a:r>
            <a:r>
              <a:rPr lang="fi-FI" sz="2000" dirty="0"/>
              <a:t> </a:t>
            </a:r>
            <a:r>
              <a:rPr lang="fi-FI" sz="2000" dirty="0" err="1"/>
              <a:t>standard</a:t>
            </a:r>
            <a:r>
              <a:rPr lang="fi-FI" sz="2000" dirty="0"/>
              <a:t> SFS 6000-7-712</a:t>
            </a:r>
          </a:p>
          <a:p>
            <a:pPr marL="0" indent="0">
              <a:lnSpc>
                <a:spcPct val="100000"/>
              </a:lnSpc>
            </a:pPr>
            <a:endParaRPr lang="fi-FI" sz="2000" dirty="0"/>
          </a:p>
          <a:p>
            <a:pPr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fi-FI" sz="2000" dirty="0"/>
              <a:t>”</a:t>
            </a:r>
            <a:r>
              <a:rPr lang="fi-FI" sz="2000" dirty="0" err="1"/>
              <a:t>Traditional</a:t>
            </a:r>
            <a:r>
              <a:rPr lang="fi-FI" sz="2000" dirty="0"/>
              <a:t> </a:t>
            </a:r>
            <a:r>
              <a:rPr lang="fi-FI" sz="2000" dirty="0" err="1"/>
              <a:t>protection</a:t>
            </a:r>
            <a:r>
              <a:rPr lang="fi-FI" sz="2000" dirty="0"/>
              <a:t> </a:t>
            </a:r>
            <a:r>
              <a:rPr lang="fi-FI" sz="2000" dirty="0" err="1"/>
              <a:t>methods</a:t>
            </a:r>
            <a:r>
              <a:rPr lang="fi-FI" sz="2000" dirty="0"/>
              <a:t>” </a:t>
            </a:r>
            <a:r>
              <a:rPr lang="fi-FI" sz="2000" dirty="0" err="1"/>
              <a:t>demand</a:t>
            </a:r>
            <a:r>
              <a:rPr lang="fi-FI" sz="2000" dirty="0"/>
              <a:t> </a:t>
            </a:r>
            <a:r>
              <a:rPr lang="fi-FI" sz="2000" dirty="0" err="1"/>
              <a:t>protection</a:t>
            </a:r>
            <a:r>
              <a:rPr lang="fi-FI" sz="2000" dirty="0"/>
              <a:t> </a:t>
            </a:r>
            <a:r>
              <a:rPr lang="fi-FI" sz="2000" dirty="0" err="1"/>
              <a:t>against</a:t>
            </a:r>
            <a:r>
              <a:rPr lang="fi-FI" sz="2000" dirty="0"/>
              <a:t>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fi-FI" sz="1800" dirty="0"/>
              <a:t>Electric </a:t>
            </a:r>
            <a:r>
              <a:rPr lang="fi-FI" sz="1800" dirty="0" err="1"/>
              <a:t>shocks</a:t>
            </a:r>
            <a:r>
              <a:rPr lang="fi-FI" sz="1800" dirty="0"/>
              <a:t>, </a:t>
            </a:r>
            <a:r>
              <a:rPr lang="fi-FI" sz="1800" dirty="0" err="1"/>
              <a:t>Heat</a:t>
            </a:r>
            <a:r>
              <a:rPr lang="fi-FI" sz="1800" dirty="0"/>
              <a:t>, </a:t>
            </a:r>
            <a:r>
              <a:rPr lang="fi-FI" sz="1800" dirty="0" err="1"/>
              <a:t>Overcurrents</a:t>
            </a:r>
            <a:r>
              <a:rPr lang="fi-FI" sz="1800" dirty="0"/>
              <a:t> and </a:t>
            </a:r>
            <a:r>
              <a:rPr lang="fi-FI" sz="1800" dirty="0" err="1"/>
              <a:t>Overvoltages</a:t>
            </a:r>
            <a:endParaRPr lang="fi-FI" sz="1800" dirty="0"/>
          </a:p>
          <a:p>
            <a:pPr marL="388937" lvl="1" indent="0">
              <a:buNone/>
            </a:pPr>
            <a:endParaRPr lang="fi-FI" sz="1800" dirty="0"/>
          </a:p>
          <a:p>
            <a:pPr marL="352425" indent="-352425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fi-FI" sz="2000" dirty="0">
                <a:highlight>
                  <a:srgbClr val="FFFF00"/>
                </a:highlight>
              </a:rPr>
              <a:t>NEW: ”Smart Grid / </a:t>
            </a:r>
            <a:r>
              <a:rPr lang="fi-FI" sz="2000" dirty="0" err="1">
                <a:highlight>
                  <a:srgbClr val="FFFF00"/>
                </a:highlight>
              </a:rPr>
              <a:t>Prosumer</a:t>
            </a:r>
            <a:r>
              <a:rPr lang="fi-FI" sz="2000" dirty="0">
                <a:highlight>
                  <a:srgbClr val="FFFF00"/>
                </a:highlight>
              </a:rPr>
              <a:t> </a:t>
            </a:r>
            <a:r>
              <a:rPr lang="fi-FI" sz="2000" dirty="0" err="1">
                <a:highlight>
                  <a:srgbClr val="FFFF00"/>
                </a:highlight>
              </a:rPr>
              <a:t>protection</a:t>
            </a:r>
            <a:r>
              <a:rPr lang="fi-FI" sz="2000" dirty="0">
                <a:highlight>
                  <a:srgbClr val="FFFF00"/>
                </a:highlight>
              </a:rPr>
              <a:t> </a:t>
            </a:r>
            <a:r>
              <a:rPr lang="fi-FI" sz="2000" dirty="0" err="1">
                <a:highlight>
                  <a:srgbClr val="FFFF00"/>
                </a:highlight>
              </a:rPr>
              <a:t>methods</a:t>
            </a:r>
            <a:r>
              <a:rPr lang="fi-FI" sz="2000" dirty="0">
                <a:highlight>
                  <a:srgbClr val="FFFF00"/>
                </a:highlight>
              </a:rPr>
              <a:t>”</a:t>
            </a:r>
          </a:p>
          <a:p>
            <a:pPr marL="352425" indent="-352425">
              <a:lnSpc>
                <a:spcPct val="100000"/>
              </a:lnSpc>
            </a:pPr>
            <a:r>
              <a:rPr lang="fi-FI" sz="2000" dirty="0">
                <a:highlight>
                  <a:srgbClr val="FFFFFF"/>
                </a:highlight>
              </a:rPr>
              <a:t>	</a:t>
            </a:r>
            <a:r>
              <a:rPr lang="fi-FI" sz="2000" dirty="0" err="1">
                <a:highlight>
                  <a:srgbClr val="FFFF00"/>
                </a:highlight>
              </a:rPr>
              <a:t>demand</a:t>
            </a:r>
            <a:r>
              <a:rPr lang="fi-FI" sz="2000" dirty="0">
                <a:highlight>
                  <a:srgbClr val="FFFF00"/>
                </a:highlight>
              </a:rPr>
              <a:t> </a:t>
            </a:r>
            <a:r>
              <a:rPr lang="fi-FI" sz="2000" dirty="0" err="1">
                <a:highlight>
                  <a:srgbClr val="FFFF00"/>
                </a:highlight>
              </a:rPr>
              <a:t>also</a:t>
            </a:r>
            <a:r>
              <a:rPr lang="fi-FI" sz="2000" dirty="0">
                <a:highlight>
                  <a:srgbClr val="FFFF00"/>
                </a:highlight>
              </a:rPr>
              <a:t> an </a:t>
            </a:r>
            <a:r>
              <a:rPr lang="fi-FI" sz="2000" dirty="0" err="1">
                <a:highlight>
                  <a:srgbClr val="FFFF00"/>
                </a:highlight>
              </a:rPr>
              <a:t>informing</a:t>
            </a:r>
            <a:r>
              <a:rPr lang="fi-FI" sz="2000" dirty="0">
                <a:highlight>
                  <a:srgbClr val="FFFF00"/>
                </a:highlight>
              </a:rPr>
              <a:t> </a:t>
            </a:r>
            <a:r>
              <a:rPr lang="fi-FI" sz="2000" dirty="0" err="1">
                <a:highlight>
                  <a:srgbClr val="FFFF00"/>
                </a:highlight>
              </a:rPr>
              <a:t>warning</a:t>
            </a:r>
            <a:r>
              <a:rPr lang="fi-FI" sz="2000" dirty="0">
                <a:highlight>
                  <a:srgbClr val="FFFF00"/>
                </a:highlight>
              </a:rPr>
              <a:t> </a:t>
            </a:r>
            <a:r>
              <a:rPr lang="en-US" sz="2000" dirty="0">
                <a:highlight>
                  <a:srgbClr val="FFFF00"/>
                </a:highlight>
              </a:rPr>
              <a:t>of the</a:t>
            </a:r>
          </a:p>
          <a:p>
            <a:pPr marL="352425" indent="-352425">
              <a:lnSpc>
                <a:spcPct val="100000"/>
              </a:lnSpc>
            </a:pPr>
            <a:r>
              <a:rPr lang="en-US" sz="2000" dirty="0">
                <a:highlight>
                  <a:srgbClr val="FFFFFF"/>
                </a:highlight>
              </a:rPr>
              <a:t>	</a:t>
            </a:r>
            <a:r>
              <a:rPr lang="en-US" sz="2000" dirty="0">
                <a:highlight>
                  <a:srgbClr val="FFFF00"/>
                </a:highlight>
              </a:rPr>
              <a:t>photovoltaic system on site</a:t>
            </a:r>
          </a:p>
          <a:p>
            <a:pPr marL="719138" lvl="1" indent="-330200">
              <a:buFont typeface="Arial" panose="020B0604020202020204" pitchFamily="34" charset="0"/>
              <a:buChar char="•"/>
            </a:pPr>
            <a:r>
              <a:rPr lang="en-US" sz="1800" dirty="0"/>
              <a:t>This ensures the safety of maintenance personnel,</a:t>
            </a:r>
          </a:p>
          <a:p>
            <a:pPr marL="719138" lvl="1" indent="-330200">
              <a:buNone/>
            </a:pPr>
            <a:r>
              <a:rPr lang="en-US" sz="1800" dirty="0"/>
              <a:t>		inspectors, rescue personnel, etc.</a:t>
            </a:r>
            <a:endParaRPr lang="fi-FI" sz="1800" dirty="0"/>
          </a:p>
        </p:txBody>
      </p:sp>
      <p:sp>
        <p:nvSpPr>
          <p:cNvPr id="3" name="Otsikko 2">
            <a:extLst>
              <a:ext uri="{FF2B5EF4-FFF2-40B4-BE49-F238E27FC236}">
                <a16:creationId xmlns:a16="http://schemas.microsoft.com/office/drawing/2014/main" id="{9797E145-30E6-466D-88BF-0FD727F2679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Photovoltaic</a:t>
            </a:r>
            <a:r>
              <a:rPr lang="fi-FI" dirty="0"/>
              <a:t> </a:t>
            </a:r>
            <a:r>
              <a:rPr lang="fi-FI" dirty="0" err="1"/>
              <a:t>production</a:t>
            </a:r>
            <a:endParaRPr lang="fi-FI" dirty="0"/>
          </a:p>
        </p:txBody>
      </p:sp>
      <p:sp>
        <p:nvSpPr>
          <p:cNvPr id="4" name="Tekstin paikkamerkki 3">
            <a:extLst>
              <a:ext uri="{FF2B5EF4-FFF2-40B4-BE49-F238E27FC236}">
                <a16:creationId xmlns:a16="http://schemas.microsoft.com/office/drawing/2014/main" id="{B06989D1-D920-4B11-A04D-EB013190DBA7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Tekstin paikkamerkki 4">
            <a:extLst>
              <a:ext uri="{FF2B5EF4-FFF2-40B4-BE49-F238E27FC236}">
                <a16:creationId xmlns:a16="http://schemas.microsoft.com/office/drawing/2014/main" id="{DCE0D350-56A5-433B-8E0F-A0FCA83EDC2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Päivämäärän paikkamerkki 5">
            <a:extLst>
              <a:ext uri="{FF2B5EF4-FFF2-40B4-BE49-F238E27FC236}">
                <a16:creationId xmlns:a16="http://schemas.microsoft.com/office/drawing/2014/main" id="{205E29C0-584E-4BAE-AC0B-74B32738BE1D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5.5.2020</a:t>
            </a:r>
            <a:endParaRPr lang="en-US" dirty="0"/>
          </a:p>
        </p:txBody>
      </p:sp>
      <p:sp>
        <p:nvSpPr>
          <p:cNvPr id="7" name="Dian numeron paikkamerkki 6">
            <a:extLst>
              <a:ext uri="{FF2B5EF4-FFF2-40B4-BE49-F238E27FC236}">
                <a16:creationId xmlns:a16="http://schemas.microsoft.com/office/drawing/2014/main" id="{E0847622-393A-4BF0-851C-E59DBF1318EC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6</a:t>
            </a:fld>
            <a:endParaRPr lang="en-US" altLang="en-US" dirty="0"/>
          </a:p>
        </p:txBody>
      </p:sp>
      <p:pic>
        <p:nvPicPr>
          <p:cNvPr id="8" name="Kuva 7">
            <a:extLst>
              <a:ext uri="{FF2B5EF4-FFF2-40B4-BE49-F238E27FC236}">
                <a16:creationId xmlns:a16="http://schemas.microsoft.com/office/drawing/2014/main" id="{1D4F63CB-8853-42D4-8426-A65E26ED35C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279027" y="3492725"/>
            <a:ext cx="1292573" cy="1636842"/>
          </a:xfrm>
          <a:prstGeom prst="rect">
            <a:avLst/>
          </a:prstGeom>
        </p:spPr>
      </p:pic>
      <p:sp>
        <p:nvSpPr>
          <p:cNvPr id="9" name="Tekstiruutu 8">
            <a:extLst>
              <a:ext uri="{FF2B5EF4-FFF2-40B4-BE49-F238E27FC236}">
                <a16:creationId xmlns:a16="http://schemas.microsoft.com/office/drawing/2014/main" id="{9310A13C-1A4A-465B-B984-C5D9D57052D8}"/>
              </a:ext>
            </a:extLst>
          </p:cNvPr>
          <p:cNvSpPr txBox="1"/>
          <p:nvPr/>
        </p:nvSpPr>
        <p:spPr>
          <a:xfrm>
            <a:off x="6653396" y="5129567"/>
            <a:ext cx="224527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A warning of a photovoltaic system in the building</a:t>
            </a:r>
            <a:endParaRPr lang="fi-FI" sz="1200" b="1" dirty="0"/>
          </a:p>
        </p:txBody>
      </p:sp>
    </p:spTree>
    <p:extLst>
      <p:ext uri="{BB962C8B-B14F-4D97-AF65-F5344CB8AC3E}">
        <p14:creationId xmlns:p14="http://schemas.microsoft.com/office/powerpoint/2010/main" val="9539909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in paikkamerkki 1">
            <a:extLst>
              <a:ext uri="{FF2B5EF4-FFF2-40B4-BE49-F238E27FC236}">
                <a16:creationId xmlns:a16="http://schemas.microsoft.com/office/drawing/2014/main" id="{0D293806-8873-4BB0-A5B8-97E4E32E10E0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7772400" cy="4136400"/>
          </a:xfrm>
        </p:spPr>
        <p:txBody>
          <a:bodyPr>
            <a:norm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2000" dirty="0"/>
              <a:t>The electric vehicle charging standard SFS 6000-7-722 is applied for protection and charging systems, if electricity can be supplied from the car back to the private or public distribution network.</a:t>
            </a:r>
            <a:endParaRPr lang="fi-FI" sz="2000" dirty="0"/>
          </a:p>
        </p:txBody>
      </p:sp>
      <p:sp>
        <p:nvSpPr>
          <p:cNvPr id="3" name="Otsikko 2">
            <a:extLst>
              <a:ext uri="{FF2B5EF4-FFF2-40B4-BE49-F238E27FC236}">
                <a16:creationId xmlns:a16="http://schemas.microsoft.com/office/drawing/2014/main" id="{EA672A19-CB3A-49A3-A556-526B7B2A3FD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/>
              <a:t>Electric </a:t>
            </a:r>
            <a:r>
              <a:rPr lang="fi-FI" dirty="0" err="1"/>
              <a:t>vehicles</a:t>
            </a:r>
            <a:endParaRPr lang="fi-FI" dirty="0"/>
          </a:p>
        </p:txBody>
      </p:sp>
      <p:sp>
        <p:nvSpPr>
          <p:cNvPr id="4" name="Tekstin paikkamerkki 3">
            <a:extLst>
              <a:ext uri="{FF2B5EF4-FFF2-40B4-BE49-F238E27FC236}">
                <a16:creationId xmlns:a16="http://schemas.microsoft.com/office/drawing/2014/main" id="{CE81EC2E-902E-4F37-A543-2FF2E427F9C4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Tekstin paikkamerkki 4">
            <a:extLst>
              <a:ext uri="{FF2B5EF4-FFF2-40B4-BE49-F238E27FC236}">
                <a16:creationId xmlns:a16="http://schemas.microsoft.com/office/drawing/2014/main" id="{7A612130-2AFE-4A63-9FAD-A86EE9B7F34B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Päivämäärän paikkamerkki 5">
            <a:extLst>
              <a:ext uri="{FF2B5EF4-FFF2-40B4-BE49-F238E27FC236}">
                <a16:creationId xmlns:a16="http://schemas.microsoft.com/office/drawing/2014/main" id="{F54FD514-96F3-40DE-96EF-C7F7C1AEAB51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5.5.2020</a:t>
            </a:r>
            <a:endParaRPr lang="en-US" dirty="0"/>
          </a:p>
        </p:txBody>
      </p:sp>
      <p:sp>
        <p:nvSpPr>
          <p:cNvPr id="7" name="Dian numeron paikkamerkki 6">
            <a:extLst>
              <a:ext uri="{FF2B5EF4-FFF2-40B4-BE49-F238E27FC236}">
                <a16:creationId xmlns:a16="http://schemas.microsoft.com/office/drawing/2014/main" id="{2BEA90BB-38B3-462D-BB80-7D88FD3AAB69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7</a:t>
            </a:fld>
            <a:endParaRPr lang="en-US" altLang="en-US" dirty="0"/>
          </a:p>
        </p:txBody>
      </p:sp>
      <p:sp>
        <p:nvSpPr>
          <p:cNvPr id="8" name="Tekstiruutu 7">
            <a:extLst>
              <a:ext uri="{FF2B5EF4-FFF2-40B4-BE49-F238E27FC236}">
                <a16:creationId xmlns:a16="http://schemas.microsoft.com/office/drawing/2014/main" id="{2F758FD2-2AE1-469C-A8EB-6BB19F314A72}"/>
              </a:ext>
            </a:extLst>
          </p:cNvPr>
          <p:cNvSpPr txBox="1"/>
          <p:nvPr/>
        </p:nvSpPr>
        <p:spPr>
          <a:xfrm>
            <a:off x="572401" y="2593298"/>
            <a:ext cx="3999599" cy="27238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fi-FI" b="1" dirty="0"/>
              <a:t>”</a:t>
            </a:r>
            <a:r>
              <a:rPr lang="fi-FI" b="1" dirty="0" err="1"/>
              <a:t>Traditional</a:t>
            </a:r>
            <a:r>
              <a:rPr lang="fi-FI" b="1" dirty="0"/>
              <a:t> </a:t>
            </a:r>
            <a:r>
              <a:rPr lang="fi-FI" b="1" dirty="0" err="1"/>
              <a:t>protection</a:t>
            </a:r>
            <a:r>
              <a:rPr lang="fi-FI" b="1" dirty="0"/>
              <a:t> </a:t>
            </a:r>
            <a:r>
              <a:rPr lang="fi-FI" b="1" dirty="0" err="1"/>
              <a:t>methods</a:t>
            </a:r>
            <a:r>
              <a:rPr lang="fi-FI" b="1" dirty="0"/>
              <a:t>”:</a:t>
            </a:r>
          </a:p>
          <a:p>
            <a:pPr marL="731838" lvl="1" indent="-342900">
              <a:buFont typeface="Arial" panose="020B0604020202020204" pitchFamily="34" charset="0"/>
              <a:buChar char="•"/>
            </a:pPr>
            <a:r>
              <a:rPr lang="fi-FI" sz="1800" dirty="0"/>
              <a:t>Short </a:t>
            </a:r>
            <a:r>
              <a:rPr lang="fi-FI" sz="1800" dirty="0" err="1"/>
              <a:t>circuit</a:t>
            </a:r>
            <a:r>
              <a:rPr lang="fi-FI" sz="1800" dirty="0"/>
              <a:t>- and </a:t>
            </a:r>
            <a:r>
              <a:rPr lang="fi-FI" sz="1800" dirty="0" err="1"/>
              <a:t>overcurrent</a:t>
            </a:r>
            <a:r>
              <a:rPr lang="fi-FI" sz="1800" dirty="0"/>
              <a:t> </a:t>
            </a:r>
            <a:r>
              <a:rPr lang="fi-FI" sz="1800" dirty="0" err="1"/>
              <a:t>protection</a:t>
            </a:r>
            <a:endParaRPr lang="fi-FI" sz="1800" dirty="0"/>
          </a:p>
          <a:p>
            <a:pPr marL="731838" lvl="1" indent="-342900">
              <a:buFont typeface="Arial" panose="020B0604020202020204" pitchFamily="34" charset="0"/>
              <a:buChar char="•"/>
            </a:pPr>
            <a:r>
              <a:rPr lang="fi-FI" sz="1800" dirty="0" err="1"/>
              <a:t>Protection</a:t>
            </a:r>
            <a:r>
              <a:rPr lang="fi-FI" sz="1800" dirty="0"/>
              <a:t> </a:t>
            </a:r>
            <a:r>
              <a:rPr lang="fi-FI" sz="1800" dirty="0" err="1"/>
              <a:t>with</a:t>
            </a:r>
            <a:r>
              <a:rPr lang="fi-FI" sz="1800" dirty="0"/>
              <a:t> </a:t>
            </a:r>
            <a:r>
              <a:rPr lang="fi-FI" sz="1800" dirty="0" err="1"/>
              <a:t>enclosuring</a:t>
            </a:r>
            <a:r>
              <a:rPr lang="fi-FI" sz="1800" dirty="0"/>
              <a:t> </a:t>
            </a:r>
          </a:p>
          <a:p>
            <a:pPr lvl="1" indent="0" defTabSz="358775"/>
            <a:r>
              <a:rPr lang="fi-FI" sz="1800" dirty="0"/>
              <a:t> 	(IP </a:t>
            </a:r>
            <a:r>
              <a:rPr lang="fi-FI" sz="1800" dirty="0" err="1"/>
              <a:t>code</a:t>
            </a:r>
            <a:r>
              <a:rPr lang="fi-FI" sz="1800" dirty="0"/>
              <a:t>)</a:t>
            </a:r>
          </a:p>
          <a:p>
            <a:pPr marL="731838" lvl="1" indent="-342900">
              <a:buFont typeface="Arial" panose="020B0604020202020204" pitchFamily="34" charset="0"/>
              <a:buChar char="•"/>
            </a:pPr>
            <a:r>
              <a:rPr lang="fi-FI" sz="1800" dirty="0" err="1"/>
              <a:t>Protection</a:t>
            </a:r>
            <a:r>
              <a:rPr lang="fi-FI" sz="1800" dirty="0"/>
              <a:t> </a:t>
            </a:r>
            <a:r>
              <a:rPr lang="fi-FI" sz="1800" dirty="0" err="1"/>
              <a:t>from</a:t>
            </a:r>
            <a:r>
              <a:rPr lang="fi-FI" sz="1800" dirty="0"/>
              <a:t> </a:t>
            </a:r>
            <a:r>
              <a:rPr lang="fi-FI" sz="1800" dirty="0" err="1"/>
              <a:t>mechanical</a:t>
            </a:r>
            <a:r>
              <a:rPr lang="fi-FI" sz="1800" dirty="0"/>
              <a:t> </a:t>
            </a:r>
            <a:r>
              <a:rPr lang="fi-FI" sz="1800" dirty="0" err="1"/>
              <a:t>impact</a:t>
            </a:r>
            <a:r>
              <a:rPr lang="fi-FI" sz="1800" dirty="0"/>
              <a:t> (IK </a:t>
            </a:r>
            <a:r>
              <a:rPr lang="fi-FI" sz="1800" dirty="0" err="1"/>
              <a:t>code</a:t>
            </a:r>
            <a:r>
              <a:rPr lang="fi-FI" sz="1800" dirty="0"/>
              <a:t>)</a:t>
            </a:r>
          </a:p>
          <a:p>
            <a:pPr marL="731838" lvl="1" indent="-342900">
              <a:buFont typeface="Arial" panose="020B0604020202020204" pitchFamily="34" charset="0"/>
              <a:buChar char="•"/>
            </a:pPr>
            <a:endParaRPr lang="fi-FI" sz="1800" dirty="0"/>
          </a:p>
        </p:txBody>
      </p:sp>
      <p:sp>
        <p:nvSpPr>
          <p:cNvPr id="9" name="Tekstiruutu 8">
            <a:extLst>
              <a:ext uri="{FF2B5EF4-FFF2-40B4-BE49-F238E27FC236}">
                <a16:creationId xmlns:a16="http://schemas.microsoft.com/office/drawing/2014/main" id="{5A313496-5A31-4868-A79B-6EC9468F0A64}"/>
              </a:ext>
            </a:extLst>
          </p:cNvPr>
          <p:cNvSpPr txBox="1"/>
          <p:nvPr/>
        </p:nvSpPr>
        <p:spPr>
          <a:xfrm>
            <a:off x="4614333" y="2593298"/>
            <a:ext cx="3854026" cy="24160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fi-FI" b="1" dirty="0">
                <a:highlight>
                  <a:srgbClr val="FFFF00"/>
                </a:highlight>
              </a:rPr>
              <a:t>NEW: </a:t>
            </a:r>
            <a:r>
              <a:rPr lang="en-US" sz="1800" b="1" dirty="0">
                <a:highlight>
                  <a:srgbClr val="FFFF00"/>
                </a:highlight>
              </a:rPr>
              <a:t>The power supply from an electric vehicle to the installation is considered as a voltage generator.</a:t>
            </a:r>
          </a:p>
          <a:p>
            <a:pPr marL="731838" lvl="1" indent="-342900">
              <a:buFont typeface="Arial" panose="020B0604020202020204" pitchFamily="34" charset="0"/>
              <a:buChar char="•"/>
            </a:pPr>
            <a:r>
              <a:rPr lang="en-US" sz="1800" dirty="0"/>
              <a:t>Allowed only in charging stations equipped with a socket or plug-in accordance with SFS-EN 62196</a:t>
            </a:r>
            <a:endParaRPr lang="en-US" sz="1800" dirty="0">
              <a:highlight>
                <a:srgbClr val="FFFF00"/>
              </a:highlight>
            </a:endParaRPr>
          </a:p>
        </p:txBody>
      </p:sp>
      <p:cxnSp>
        <p:nvCxnSpPr>
          <p:cNvPr id="11" name="Suora yhdysviiva 10">
            <a:extLst>
              <a:ext uri="{FF2B5EF4-FFF2-40B4-BE49-F238E27FC236}">
                <a16:creationId xmlns:a16="http://schemas.microsoft.com/office/drawing/2014/main" id="{02B9C9E0-F6FB-40E2-BDA8-D641B54B9115}"/>
              </a:ext>
            </a:extLst>
          </p:cNvPr>
          <p:cNvCxnSpPr>
            <a:cxnSpLocks/>
          </p:cNvCxnSpPr>
          <p:nvPr/>
        </p:nvCxnSpPr>
        <p:spPr>
          <a:xfrm>
            <a:off x="4572000" y="2593298"/>
            <a:ext cx="42333" cy="2767102"/>
          </a:xfrm>
          <a:prstGeom prst="line">
            <a:avLst/>
          </a:prstGeom>
          <a:ln w="9525"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1521282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in paikkamerkki 1">
            <a:extLst>
              <a:ext uri="{FF2B5EF4-FFF2-40B4-BE49-F238E27FC236}">
                <a16:creationId xmlns:a16="http://schemas.microsoft.com/office/drawing/2014/main" id="{FE219EDC-FD73-420B-BBC5-A0D48DC01881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7505" y="1358755"/>
            <a:ext cx="7988990" cy="830051"/>
          </a:xfrm>
        </p:spPr>
        <p:txBody>
          <a:bodyPr>
            <a:normAutofit fontScale="92500"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1800" dirty="0"/>
              <a:t>A standard for "the other electric devices“ SFS 6000-5-55 is applied, for example, for the installations of PV panels and electrochemical batteries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600" dirty="0"/>
              <a:t>These systems might be feeding equipment, that is connected to distribution network</a:t>
            </a:r>
          </a:p>
        </p:txBody>
      </p:sp>
      <p:sp>
        <p:nvSpPr>
          <p:cNvPr id="3" name="Otsikko 2">
            <a:extLst>
              <a:ext uri="{FF2B5EF4-FFF2-40B4-BE49-F238E27FC236}">
                <a16:creationId xmlns:a16="http://schemas.microsoft.com/office/drawing/2014/main" id="{2A95666C-5A9B-4679-91D8-703BAA7B3AF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72400" y="399198"/>
            <a:ext cx="7772400" cy="710850"/>
          </a:xfrm>
        </p:spPr>
        <p:txBody>
          <a:bodyPr/>
          <a:lstStyle/>
          <a:p>
            <a:r>
              <a:rPr lang="fi-FI" dirty="0" err="1"/>
              <a:t>Other</a:t>
            </a:r>
            <a:r>
              <a:rPr lang="fi-FI" dirty="0"/>
              <a:t> </a:t>
            </a:r>
            <a:r>
              <a:rPr lang="fi-FI" dirty="0" err="1"/>
              <a:t>devices</a:t>
            </a:r>
            <a:endParaRPr lang="fi-FI" dirty="0"/>
          </a:p>
        </p:txBody>
      </p:sp>
      <p:sp>
        <p:nvSpPr>
          <p:cNvPr id="4" name="Tekstin paikkamerkki 3">
            <a:extLst>
              <a:ext uri="{FF2B5EF4-FFF2-40B4-BE49-F238E27FC236}">
                <a16:creationId xmlns:a16="http://schemas.microsoft.com/office/drawing/2014/main" id="{EC2C0529-D85C-417E-BC93-257CC8DA0458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Tekstin paikkamerkki 4">
            <a:extLst>
              <a:ext uri="{FF2B5EF4-FFF2-40B4-BE49-F238E27FC236}">
                <a16:creationId xmlns:a16="http://schemas.microsoft.com/office/drawing/2014/main" id="{6E204D41-FC6E-4169-9241-20A5CFE2E3F5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Päivämäärän paikkamerkki 5">
            <a:extLst>
              <a:ext uri="{FF2B5EF4-FFF2-40B4-BE49-F238E27FC236}">
                <a16:creationId xmlns:a16="http://schemas.microsoft.com/office/drawing/2014/main" id="{8EB10013-1A32-42CA-84C3-B7542A1608E4}"/>
              </a:ext>
            </a:extLst>
          </p:cNvPr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5.5.2020</a:t>
            </a:r>
            <a:endParaRPr lang="en-US" dirty="0"/>
          </a:p>
        </p:txBody>
      </p:sp>
      <p:sp>
        <p:nvSpPr>
          <p:cNvPr id="7" name="Dian numeron paikkamerkki 6">
            <a:extLst>
              <a:ext uri="{FF2B5EF4-FFF2-40B4-BE49-F238E27FC236}">
                <a16:creationId xmlns:a16="http://schemas.microsoft.com/office/drawing/2014/main" id="{3D805998-C381-4F6C-B166-4F232819AC63}"/>
              </a:ext>
            </a:extLst>
          </p:cNvPr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8</a:t>
            </a:fld>
            <a:endParaRPr lang="en-US" altLang="en-US" dirty="0"/>
          </a:p>
        </p:txBody>
      </p:sp>
      <p:sp>
        <p:nvSpPr>
          <p:cNvPr id="12" name="Tekstiruutu 11">
            <a:extLst>
              <a:ext uri="{FF2B5EF4-FFF2-40B4-BE49-F238E27FC236}">
                <a16:creationId xmlns:a16="http://schemas.microsoft.com/office/drawing/2014/main" id="{B2FBE9D9-81D1-415B-9CD6-853792F137A5}"/>
              </a:ext>
            </a:extLst>
          </p:cNvPr>
          <p:cNvSpPr txBox="1"/>
          <p:nvPr/>
        </p:nvSpPr>
        <p:spPr>
          <a:xfrm>
            <a:off x="745575" y="2437513"/>
            <a:ext cx="3646543" cy="30162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fi-FI" sz="1800" b="1" dirty="0"/>
              <a:t>”</a:t>
            </a:r>
            <a:r>
              <a:rPr lang="fi-FI" sz="1800" b="1" dirty="0" err="1"/>
              <a:t>Traditional</a:t>
            </a:r>
            <a:r>
              <a:rPr lang="fi-FI" sz="1800" b="1" dirty="0"/>
              <a:t> </a:t>
            </a:r>
            <a:r>
              <a:rPr lang="fi-FI" sz="1800" b="1" dirty="0" err="1"/>
              <a:t>protection</a:t>
            </a:r>
            <a:r>
              <a:rPr lang="fi-FI" sz="1800" b="1" dirty="0"/>
              <a:t> </a:t>
            </a:r>
            <a:r>
              <a:rPr lang="fi-FI" sz="1800" b="1" dirty="0" err="1"/>
              <a:t>methods</a:t>
            </a:r>
            <a:r>
              <a:rPr lang="fi-FI" sz="1800" b="1" dirty="0"/>
              <a:t>” for </a:t>
            </a:r>
            <a:r>
              <a:rPr lang="fi-FI" sz="1800" b="1" dirty="0" err="1"/>
              <a:t>electric</a:t>
            </a:r>
            <a:r>
              <a:rPr lang="fi-FI" sz="1800" b="1" dirty="0"/>
              <a:t> </a:t>
            </a:r>
            <a:r>
              <a:rPr lang="fi-FI" sz="1800" b="1" dirty="0" err="1"/>
              <a:t>shock</a:t>
            </a:r>
            <a:r>
              <a:rPr lang="fi-FI" sz="1800" b="1" dirty="0"/>
              <a:t> and </a:t>
            </a:r>
            <a:r>
              <a:rPr lang="fi-FI" sz="1800" b="1" dirty="0" err="1"/>
              <a:t>overcurrent</a:t>
            </a:r>
            <a:r>
              <a:rPr lang="fi-FI" sz="1800" b="1" dirty="0"/>
              <a:t>:</a:t>
            </a:r>
          </a:p>
          <a:p>
            <a:pPr marL="0" lvl="1" indent="3556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fi-FI" sz="1600" dirty="0" err="1"/>
              <a:t>Fault</a:t>
            </a:r>
            <a:r>
              <a:rPr lang="fi-FI" sz="1600" dirty="0"/>
              <a:t> </a:t>
            </a:r>
            <a:r>
              <a:rPr lang="fi-FI" sz="1600" dirty="0" err="1"/>
              <a:t>protection</a:t>
            </a:r>
            <a:r>
              <a:rPr lang="fi-FI" sz="1600" dirty="0"/>
              <a:t> (</a:t>
            </a:r>
            <a:r>
              <a:rPr lang="fi-FI" sz="1600" dirty="0" err="1"/>
              <a:t>e.g</a:t>
            </a:r>
            <a:r>
              <a:rPr lang="fi-FI" sz="1600" dirty="0"/>
              <a:t>. </a:t>
            </a:r>
            <a:r>
              <a:rPr lang="fi-FI" sz="1600" dirty="0" err="1"/>
              <a:t>automatic</a:t>
            </a:r>
            <a:r>
              <a:rPr lang="fi-FI" sz="1600" dirty="0"/>
              <a:t> 	</a:t>
            </a:r>
            <a:r>
              <a:rPr lang="fi-FI" sz="1600" dirty="0" err="1"/>
              <a:t>switch-off</a:t>
            </a:r>
            <a:r>
              <a:rPr lang="fi-FI" sz="1600" dirty="0"/>
              <a:t> of </a:t>
            </a:r>
            <a:r>
              <a:rPr lang="fi-FI" sz="1600" dirty="0" err="1"/>
              <a:t>supply</a:t>
            </a:r>
            <a:r>
              <a:rPr lang="fi-FI" sz="1600" dirty="0"/>
              <a:t>)</a:t>
            </a:r>
          </a:p>
          <a:p>
            <a:pPr marL="0" lvl="1" indent="3556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fi-FI" sz="1600" dirty="0" err="1"/>
              <a:t>Isolating</a:t>
            </a:r>
            <a:r>
              <a:rPr lang="fi-FI" sz="1600" dirty="0"/>
              <a:t> </a:t>
            </a:r>
            <a:r>
              <a:rPr lang="en-US" sz="1600" dirty="0"/>
              <a:t>devices on either side of 	the static inverter</a:t>
            </a:r>
          </a:p>
          <a:p>
            <a:pPr marL="0" lvl="1" indent="3556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600" dirty="0"/>
              <a:t>Limiting the effects of harmonic 	currents.</a:t>
            </a:r>
          </a:p>
          <a:p>
            <a:endParaRPr lang="fi-FI" dirty="0"/>
          </a:p>
        </p:txBody>
      </p:sp>
      <p:sp>
        <p:nvSpPr>
          <p:cNvPr id="14" name="Tekstiruutu 13">
            <a:extLst>
              <a:ext uri="{FF2B5EF4-FFF2-40B4-BE49-F238E27FC236}">
                <a16:creationId xmlns:a16="http://schemas.microsoft.com/office/drawing/2014/main" id="{63979259-0947-4B27-BA1F-92037397BF4F}"/>
              </a:ext>
            </a:extLst>
          </p:cNvPr>
          <p:cNvSpPr txBox="1"/>
          <p:nvPr/>
        </p:nvSpPr>
        <p:spPr>
          <a:xfrm>
            <a:off x="4572000" y="2394493"/>
            <a:ext cx="3989390" cy="34624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52425" indent="-352425">
              <a:lnSpc>
                <a:spcPct val="1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fi-FI" sz="1800" b="1" dirty="0">
                <a:highlight>
                  <a:srgbClr val="FFFF00"/>
                </a:highlight>
              </a:rPr>
              <a:t>NEW: </a:t>
            </a:r>
            <a:r>
              <a:rPr lang="en-US" sz="1800" b="1" dirty="0">
                <a:highlight>
                  <a:srgbClr val="FFFF00"/>
                </a:highlight>
              </a:rPr>
              <a:t>If the generator set operates in parallel with the public distribution network:</a:t>
            </a:r>
          </a:p>
          <a:p>
            <a:pPr marL="741363" lvl="1" indent="-352425">
              <a:buFont typeface="Arial" panose="020B0604020202020204" pitchFamily="34" charset="0"/>
              <a:buChar char="•"/>
            </a:pPr>
            <a:r>
              <a:rPr lang="en-US" sz="1600" dirty="0"/>
              <a:t>It must not interfere with the public distribution network</a:t>
            </a:r>
          </a:p>
          <a:p>
            <a:pPr marL="741363" lvl="1" indent="-352425">
              <a:buFont typeface="Arial" panose="020B0604020202020204" pitchFamily="34" charset="0"/>
              <a:buChar char="•"/>
            </a:pPr>
            <a:r>
              <a:rPr lang="en-US" sz="1600" dirty="0"/>
              <a:t>Protection devices must prevent it from being connected to the grid in case of distribution failure</a:t>
            </a:r>
          </a:p>
          <a:p>
            <a:pPr marL="741363" lvl="1" indent="-352425">
              <a:buFont typeface="Arial" panose="020B0604020202020204" pitchFamily="34" charset="0"/>
              <a:buChar char="•"/>
            </a:pPr>
            <a:r>
              <a:rPr lang="en-US" sz="1600" dirty="0"/>
              <a:t>Only qualified or instructed persons have access to system batteries</a:t>
            </a:r>
          </a:p>
          <a:p>
            <a:pPr marL="741363" lvl="1" indent="-352425">
              <a:buFont typeface="Arial" panose="020B0604020202020204" pitchFamily="34" charset="0"/>
              <a:buChar char="•"/>
            </a:pPr>
            <a:r>
              <a:rPr lang="en-US" sz="1600" dirty="0"/>
              <a:t>Battery connections must be touch-protected.</a:t>
            </a:r>
            <a:endParaRPr lang="fi-FI" sz="1600" dirty="0"/>
          </a:p>
        </p:txBody>
      </p:sp>
      <p:cxnSp>
        <p:nvCxnSpPr>
          <p:cNvPr id="16" name="Suora yhdysviiva 15">
            <a:extLst>
              <a:ext uri="{FF2B5EF4-FFF2-40B4-BE49-F238E27FC236}">
                <a16:creationId xmlns:a16="http://schemas.microsoft.com/office/drawing/2014/main" id="{1F7B8E30-DAB0-4BBC-A539-9E123A8A36DB}"/>
              </a:ext>
            </a:extLst>
          </p:cNvPr>
          <p:cNvCxnSpPr>
            <a:cxnSpLocks/>
          </p:cNvCxnSpPr>
          <p:nvPr/>
        </p:nvCxnSpPr>
        <p:spPr>
          <a:xfrm>
            <a:off x="4572000" y="2394493"/>
            <a:ext cx="0" cy="3256799"/>
          </a:xfrm>
          <a:prstGeom prst="line">
            <a:avLst/>
          </a:prstGeom>
          <a:ln w="9525"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3465680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>
          <a:xfrm>
            <a:off x="572400" y="1497600"/>
            <a:ext cx="8134278" cy="4136400"/>
          </a:xfrm>
        </p:spPr>
        <p:txBody>
          <a:bodyPr>
            <a:normAutofit lnSpcReduction="10000"/>
          </a:bodyPr>
          <a:lstStyle/>
          <a:p>
            <a:pPr marL="0" indent="0" algn="ctr">
              <a:lnSpc>
                <a:spcPct val="150000"/>
              </a:lnSpc>
            </a:pPr>
            <a:r>
              <a:rPr lang="fi-FI" sz="2000" dirty="0" err="1">
                <a:highlight>
                  <a:srgbClr val="00FFFF"/>
                </a:highlight>
              </a:rPr>
              <a:t>The</a:t>
            </a:r>
            <a:r>
              <a:rPr lang="fi-FI" sz="2000" dirty="0">
                <a:highlight>
                  <a:srgbClr val="00FFFF"/>
                </a:highlight>
              </a:rPr>
              <a:t> </a:t>
            </a:r>
            <a:r>
              <a:rPr lang="fi-FI" sz="2000" dirty="0" err="1">
                <a:highlight>
                  <a:srgbClr val="00FFFF"/>
                </a:highlight>
              </a:rPr>
              <a:t>three</a:t>
            </a:r>
            <a:r>
              <a:rPr lang="fi-FI" sz="2000" dirty="0">
                <a:highlight>
                  <a:srgbClr val="00FFFF"/>
                </a:highlight>
              </a:rPr>
              <a:t> </a:t>
            </a:r>
            <a:r>
              <a:rPr lang="fi-FI" sz="2000" dirty="0" err="1">
                <a:highlight>
                  <a:srgbClr val="00FFFF"/>
                </a:highlight>
              </a:rPr>
              <a:t>most</a:t>
            </a:r>
            <a:r>
              <a:rPr lang="fi-FI" sz="2000" dirty="0">
                <a:highlight>
                  <a:srgbClr val="00FFFF"/>
                </a:highlight>
              </a:rPr>
              <a:t> </a:t>
            </a:r>
            <a:r>
              <a:rPr lang="fi-FI" sz="2000" dirty="0" err="1">
                <a:highlight>
                  <a:srgbClr val="00FFFF"/>
                </a:highlight>
              </a:rPr>
              <a:t>important</a:t>
            </a:r>
            <a:r>
              <a:rPr lang="fi-FI" sz="2000" dirty="0">
                <a:highlight>
                  <a:srgbClr val="00FFFF"/>
                </a:highlight>
              </a:rPr>
              <a:t> </a:t>
            </a:r>
            <a:r>
              <a:rPr lang="fi-FI" sz="2000" dirty="0" err="1">
                <a:highlight>
                  <a:srgbClr val="00FFFF"/>
                </a:highlight>
              </a:rPr>
              <a:t>key</a:t>
            </a:r>
            <a:r>
              <a:rPr lang="fi-FI" sz="2000" dirty="0">
                <a:highlight>
                  <a:srgbClr val="00FFFF"/>
                </a:highlight>
              </a:rPr>
              <a:t> </a:t>
            </a:r>
            <a:r>
              <a:rPr lang="fi-FI" sz="2000" dirty="0" err="1">
                <a:highlight>
                  <a:srgbClr val="00FFFF"/>
                </a:highlight>
              </a:rPr>
              <a:t>points</a:t>
            </a:r>
            <a:r>
              <a:rPr lang="fi-FI" sz="2000" dirty="0">
                <a:highlight>
                  <a:srgbClr val="00FFFF"/>
                </a:highlight>
              </a:rPr>
              <a:t> of </a:t>
            </a:r>
            <a:r>
              <a:rPr lang="fi-FI" sz="2000" dirty="0" err="1">
                <a:highlight>
                  <a:srgbClr val="00FFFF"/>
                </a:highlight>
              </a:rPr>
              <a:t>presentation</a:t>
            </a:r>
            <a:endParaRPr lang="fi-FI" sz="2000" dirty="0">
              <a:highlight>
                <a:srgbClr val="00FFFF"/>
              </a:highlight>
            </a:endParaRPr>
          </a:p>
          <a:p>
            <a:pPr marL="0" indent="0">
              <a:lnSpc>
                <a:spcPct val="100000"/>
              </a:lnSpc>
            </a:pPr>
            <a:endParaRPr lang="en-US" sz="2000" dirty="0"/>
          </a:p>
          <a:p>
            <a:pPr marL="457200" indent="-457200">
              <a:lnSpc>
                <a:spcPct val="100000"/>
              </a:lnSpc>
              <a:buAutoNum type="arabicPeriod"/>
            </a:pPr>
            <a:r>
              <a:rPr lang="en-US" sz="2000" dirty="0"/>
              <a:t>Electrical installations and equipment must not endanger </a:t>
            </a:r>
            <a:r>
              <a:rPr lang="en-US" sz="1800" dirty="0"/>
              <a:t>Life, Health and Property</a:t>
            </a:r>
          </a:p>
          <a:p>
            <a:pPr marL="0" indent="0">
              <a:lnSpc>
                <a:spcPct val="100000"/>
              </a:lnSpc>
            </a:pPr>
            <a:endParaRPr lang="en-US" sz="1800" dirty="0"/>
          </a:p>
          <a:p>
            <a:pPr marL="0" indent="0">
              <a:lnSpc>
                <a:spcPct val="150000"/>
              </a:lnSpc>
            </a:pPr>
            <a:r>
              <a:rPr lang="en-US" sz="2000" dirty="0"/>
              <a:t>2.   </a:t>
            </a:r>
            <a:r>
              <a:rPr lang="fi-FI" sz="2000" dirty="0"/>
              <a:t>SFS 6000- </a:t>
            </a:r>
            <a:r>
              <a:rPr lang="fi-FI" sz="2000" dirty="0" err="1"/>
              <a:t>series</a:t>
            </a:r>
            <a:r>
              <a:rPr lang="fi-FI" sz="2000" dirty="0"/>
              <a:t> </a:t>
            </a:r>
            <a:r>
              <a:rPr lang="fi-FI" sz="2000" dirty="0" err="1"/>
              <a:t>must</a:t>
            </a:r>
            <a:r>
              <a:rPr lang="fi-FI" sz="2000" dirty="0"/>
              <a:t> </a:t>
            </a:r>
            <a:r>
              <a:rPr lang="fi-FI" sz="2000" dirty="0" err="1"/>
              <a:t>be</a:t>
            </a:r>
            <a:r>
              <a:rPr lang="fi-FI" sz="2000" dirty="0"/>
              <a:t> </a:t>
            </a:r>
            <a:r>
              <a:rPr lang="fi-FI" sz="2000" dirty="0" err="1"/>
              <a:t>followed</a:t>
            </a:r>
            <a:r>
              <a:rPr lang="fi-FI" sz="2000" dirty="0"/>
              <a:t> for </a:t>
            </a:r>
            <a:r>
              <a:rPr lang="fi-FI" sz="2000" dirty="0" err="1"/>
              <a:t>safety</a:t>
            </a:r>
            <a:r>
              <a:rPr lang="fi-FI" sz="2000" dirty="0"/>
              <a:t> </a:t>
            </a:r>
            <a:r>
              <a:rPr lang="fi-FI" sz="2000" dirty="0" err="1"/>
              <a:t>reasons</a:t>
            </a:r>
            <a:endParaRPr lang="fi-FI" sz="2000" dirty="0"/>
          </a:p>
          <a:p>
            <a:pPr marL="0" indent="0">
              <a:lnSpc>
                <a:spcPct val="150000"/>
              </a:lnSpc>
            </a:pPr>
            <a:endParaRPr lang="en-US" sz="2000" dirty="0"/>
          </a:p>
          <a:p>
            <a:pPr marL="0" indent="0">
              <a:lnSpc>
                <a:spcPct val="150000"/>
              </a:lnSpc>
            </a:pPr>
            <a:r>
              <a:rPr lang="en-US" sz="2000" dirty="0"/>
              <a:t>3.  Unqualified persons in a homelike environment must be 	assisted to use 	and maintain new prosumer technologies like 	batteries and charging electric vehicles.</a:t>
            </a: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err="1"/>
              <a:t>Conclusions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9"/>
          </p:nvPr>
        </p:nvSpPr>
        <p:spPr/>
        <p:txBody>
          <a:bodyPr/>
          <a:lstStyle/>
          <a:p>
            <a:pPr>
              <a:defRPr/>
            </a:pPr>
            <a:r>
              <a:rPr lang="fi-FI"/>
              <a:t>5.5.2020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20"/>
          </p:nvPr>
        </p:nvSpPr>
        <p:spPr/>
        <p:txBody>
          <a:bodyPr/>
          <a:lstStyle/>
          <a:p>
            <a:pPr>
              <a:defRPr/>
            </a:pPr>
            <a:r>
              <a:rPr lang="et-EE" altLang="en-US"/>
              <a:t>Page </a:t>
            </a:r>
            <a:fld id="{7ACE66E0-BE04-47BA-A62D-7BFC499E8192}" type="slidenum">
              <a:rPr lang="en-US" altLang="en-US" smtClean="0"/>
              <a:pPr>
                <a:defRPr/>
              </a:pPr>
              <a:t>9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223155658"/>
      </p:ext>
    </p:extLst>
  </p:cSld>
  <p:clrMapOvr>
    <a:masterClrMapping/>
  </p:clrMapOvr>
</p:sld>
</file>

<file path=ppt/theme/theme1.xml><?xml version="1.0" encoding="utf-8"?>
<a:theme xmlns:a="http://schemas.openxmlformats.org/drawingml/2006/main" name="presentation">
  <a:themeElements>
    <a:clrScheme name="Custom 5">
      <a:dk1>
        <a:sysClr val="windowText" lastClr="000000"/>
      </a:dk1>
      <a:lt1>
        <a:sysClr val="window" lastClr="FFFFFF"/>
      </a:lt1>
      <a:dk2>
        <a:srgbClr val="1F497D"/>
      </a:dk2>
      <a:lt2>
        <a:srgbClr val="928B81"/>
      </a:lt2>
      <a:accent1>
        <a:srgbClr val="FED100"/>
      </a:accent1>
      <a:accent2>
        <a:srgbClr val="E00034"/>
      </a:accent2>
      <a:accent3>
        <a:srgbClr val="0065BD"/>
      </a:accent3>
      <a:accent4>
        <a:srgbClr val="009B3A"/>
      </a:accent4>
      <a:accent5>
        <a:srgbClr val="6639B7"/>
      </a:accent5>
      <a:accent6>
        <a:srgbClr val="FF7900"/>
      </a:accent6>
      <a:hlink>
        <a:srgbClr val="000000"/>
      </a:hlink>
      <a:folHlink>
        <a:srgbClr val="928B81"/>
      </a:folHlink>
    </a:clrScheme>
    <a:fontScheme name="Office 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Aalto Content - Green">
  <a:themeElements>
    <a:clrScheme name="Custom 6">
      <a:dk1>
        <a:sysClr val="windowText" lastClr="000000"/>
      </a:dk1>
      <a:lt1>
        <a:sysClr val="window" lastClr="FFFFFF"/>
      </a:lt1>
      <a:dk2>
        <a:srgbClr val="1F497D"/>
      </a:dk2>
      <a:lt2>
        <a:srgbClr val="928B81"/>
      </a:lt2>
      <a:accent1>
        <a:srgbClr val="FED100"/>
      </a:accent1>
      <a:accent2>
        <a:srgbClr val="E00034"/>
      </a:accent2>
      <a:accent3>
        <a:srgbClr val="0065BD"/>
      </a:accent3>
      <a:accent4>
        <a:srgbClr val="009B3A"/>
      </a:accent4>
      <a:accent5>
        <a:srgbClr val="6639B7"/>
      </a:accent5>
      <a:accent6>
        <a:srgbClr val="FF7900"/>
      </a:accent6>
      <a:hlink>
        <a:srgbClr val="000000"/>
      </a:hlink>
      <a:folHlink>
        <a:srgbClr val="928B81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presentation</Template>
  <TotalTime>13985</TotalTime>
  <Words>763</Words>
  <Application>Microsoft Office PowerPoint</Application>
  <PresentationFormat>On-screen Show (4:3)</PresentationFormat>
  <Paragraphs>105</Paragraphs>
  <Slides>10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10</vt:i4>
      </vt:variant>
    </vt:vector>
  </HeadingPairs>
  <TitlesOfParts>
    <vt:vector size="17" baseType="lpstr">
      <vt:lpstr>ＭＳ Ｐゴシック</vt:lpstr>
      <vt:lpstr>Arial</vt:lpstr>
      <vt:lpstr>Calibri</vt:lpstr>
      <vt:lpstr>Times New Roman</vt:lpstr>
      <vt:lpstr>Wingdings</vt:lpstr>
      <vt:lpstr>presentation</vt:lpstr>
      <vt:lpstr>Aalto Content - Green</vt:lpstr>
      <vt:lpstr>ELEC-E8423 - Smart Grid  Smart Grid and Electrical Safety</vt:lpstr>
      <vt:lpstr>Introduction</vt:lpstr>
      <vt:lpstr>Electricity legislation</vt:lpstr>
      <vt:lpstr>Standards</vt:lpstr>
      <vt:lpstr>PowerPoint Presentation</vt:lpstr>
      <vt:lpstr>Photovoltaic production</vt:lpstr>
      <vt:lpstr>Electric vehicles</vt:lpstr>
      <vt:lpstr>Other devices</vt:lpstr>
      <vt:lpstr>Conclusions</vt:lpstr>
      <vt:lpstr>References</vt:lpstr>
    </vt:vector>
  </TitlesOfParts>
  <Company>TKK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Indirect holographic imaging: evaluation of image quality at 310 GHz</dc:title>
  <dc:creator>atammine</dc:creator>
  <cp:lastModifiedBy>Lehtonen Matti</cp:lastModifiedBy>
  <cp:revision>1141</cp:revision>
  <dcterms:created xsi:type="dcterms:W3CDTF">2010-03-23T14:57:30Z</dcterms:created>
  <dcterms:modified xsi:type="dcterms:W3CDTF">2020-05-04T10:19:38Z</dcterms:modified>
</cp:coreProperties>
</file>

<file path=docProps/thumbnail.jpeg>
</file>