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731" r:id="rId4"/>
    <p:sldMasterId id="2147483671" r:id="rId5"/>
  </p:sldMasterIdLst>
  <p:notesMasterIdLst>
    <p:notesMasterId r:id="rId16"/>
  </p:notesMasterIdLst>
  <p:handoutMasterIdLst>
    <p:handoutMasterId r:id="rId17"/>
  </p:handoutMasterIdLst>
  <p:sldIdLst>
    <p:sldId id="339" r:id="rId6"/>
    <p:sldId id="355" r:id="rId7"/>
    <p:sldId id="365" r:id="rId8"/>
    <p:sldId id="368" r:id="rId9"/>
    <p:sldId id="369" r:id="rId10"/>
    <p:sldId id="370" r:id="rId11"/>
    <p:sldId id="366" r:id="rId12"/>
    <p:sldId id="367" r:id="rId13"/>
    <p:sldId id="352" r:id="rId14"/>
    <p:sldId id="362" r:id="rId15"/>
  </p:sldIdLst>
  <p:sldSz cx="9144000" cy="6858000" type="screen4x3"/>
  <p:notesSz cx="6797675" cy="9874250"/>
  <p:defaultTextStyle>
    <a:defPPr>
      <a:defRPr lang="en-US"/>
    </a:defPPr>
    <a:lvl1pPr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388938" indent="68263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777875" indent="136525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168400" indent="203200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557338" indent="271463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10">
          <p15:clr>
            <a:srgbClr val="A4A3A4"/>
          </p15:clr>
        </p15:guide>
        <p15:guide id="2" pos="214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A4289F8-B0D2-4AD1-9B0D-E5795B87673B}" v="4001" dt="2020-04-18T04:56:18.618"/>
    <p1510:client id="{9AD4E07B-93F3-46C6-9DD1-65AB619F2B40}" v="68" dt="2020-04-17T12:58:55.954"/>
    <p1510:client id="{E055FAFA-AB04-42C2-8ADD-4C2C52BD1289}" v="1015" dt="2020-04-18T12:48:01.416"/>
    <p1510:client id="{EA6B0983-C0BA-4996-BDE2-59998AA90D38}" v="55" dt="2020-04-18T12:44:32.77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655" autoAdjust="0"/>
    <p:restoredTop sz="90349" autoAdjust="0"/>
  </p:normalViewPr>
  <p:slideViewPr>
    <p:cSldViewPr snapToGrid="0" snapToObjects="1">
      <p:cViewPr varScale="1">
        <p:scale>
          <a:sx n="62" d="100"/>
          <a:sy n="62" d="100"/>
        </p:scale>
        <p:origin x="1476" y="4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78" d="100"/>
          <a:sy n="78" d="100"/>
        </p:scale>
        <p:origin x="-4014" y="-114"/>
      </p:cViewPr>
      <p:guideLst>
        <p:guide orient="horz" pos="3110"/>
        <p:guide pos="2141"/>
      </p:guideLst>
    </p:cSldViewPr>
  </p:notesViewPr>
  <p:gridSpacing cx="45000" cy="450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10.xml"/><Relationship Id="rId10" Type="http://schemas.openxmlformats.org/officeDocument/2006/relationships/slide" Target="slides/slide5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microsoft.com/office/2015/10/relationships/revisionInfo" Target="revisionInfo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algn="r" defTabSz="388864" eaLnBrk="1" hangingPunct="1">
              <a:defRPr sz="1200"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fld id="{E6C6C468-002F-4575-A7B2-5116909C25E9}" type="datetime1">
              <a:rPr lang="en-US"/>
              <a:pPr>
                <a:defRPr/>
              </a:pPr>
              <a:t>4/20/2020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algn="r" defTabSz="387350" eaLnBrk="1" hangingPunct="1">
              <a:defRPr sz="1200"/>
            </a:lvl1pPr>
          </a:lstStyle>
          <a:p>
            <a:pPr>
              <a:defRPr/>
            </a:pPr>
            <a:fld id="{87ADF26D-2D02-4B7E-A9F7-BA15724DBCE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54797778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png>
</file>

<file path=ppt/media/image2.pn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algn="r" defTabSz="388864" eaLnBrk="1" hangingPunct="1">
              <a:defRPr sz="1200"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fld id="{0C00A11D-E7F3-4B45-B120-89C62F8E3355}" type="datetime1">
              <a:rPr lang="en-US"/>
              <a:pPr>
                <a:defRPr/>
              </a:pPr>
              <a:t>4/20/2020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31863" y="741363"/>
            <a:ext cx="4933950" cy="37020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wrap="square" lIns="92776" tIns="46389" rIns="92776" bIns="46389" numCol="1" anchor="ctr" anchorCtr="0" compatLnSpc="1">
            <a:prstTxWarp prst="textNoShape">
              <a:avLst/>
            </a:prstTxWarp>
          </a:bodyPr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450" y="4689475"/>
            <a:ext cx="5438775" cy="44434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fi-FI" noProof="0"/>
              <a:t>Click to edit Master text styles</a:t>
            </a:r>
          </a:p>
          <a:p>
            <a:pPr lvl="1"/>
            <a:r>
              <a:rPr lang="fi-FI" noProof="0"/>
              <a:t>Second level</a:t>
            </a:r>
          </a:p>
          <a:p>
            <a:pPr lvl="2"/>
            <a:r>
              <a:rPr lang="fi-FI" noProof="0"/>
              <a:t>Third level</a:t>
            </a:r>
          </a:p>
          <a:p>
            <a:pPr lvl="3"/>
            <a:r>
              <a:rPr lang="fi-FI" noProof="0"/>
              <a:t>Fourth level</a:t>
            </a:r>
          </a:p>
          <a:p>
            <a:pPr lvl="4"/>
            <a:r>
              <a:rPr lang="fi-FI" noProof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49688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algn="r" defTabSz="387350" eaLnBrk="1" hangingPunct="1">
              <a:defRPr sz="1200"/>
            </a:lvl1pPr>
          </a:lstStyle>
          <a:p>
            <a:pPr>
              <a:defRPr/>
            </a:pPr>
            <a:fld id="{87BB9EB4-620A-4C05-A10A-919C6D24120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680534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 pitchFamily="-65" charset="-128"/>
      </a:defRPr>
    </a:lvl1pPr>
    <a:lvl2pPr marL="388938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2pPr>
    <a:lvl3pPr marL="777875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3pPr>
    <a:lvl4pPr marL="1168400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4pPr>
    <a:lvl5pPr marL="1557338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5pPr>
    <a:lvl6pPr marL="1948129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2337755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2727381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3117007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50273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noProof="1"/>
          </a:p>
        </p:txBody>
      </p:sp>
    </p:spTree>
    <p:extLst>
      <p:ext uri="{BB962C8B-B14F-4D97-AF65-F5344CB8AC3E}">
        <p14:creationId xmlns:p14="http://schemas.microsoft.com/office/powerpoint/2010/main" val="388044401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703569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691323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884943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110888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92589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37452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72400" y="1772220"/>
            <a:ext cx="7772400" cy="1086181"/>
          </a:xfrm>
        </p:spPr>
        <p:txBody>
          <a:bodyPr lIns="0" tIns="0" rIns="0" bIns="0" anchor="t">
            <a:normAutofit/>
          </a:bodyPr>
          <a:lstStyle>
            <a:lvl1pPr algn="l">
              <a:defRPr sz="4300" b="1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72400" y="2858401"/>
            <a:ext cx="6285600" cy="2339529"/>
          </a:xfrm>
        </p:spPr>
        <p:txBody>
          <a:bodyPr lIns="0" tIns="0" rIns="0" bIns="0">
            <a:normAutofit/>
          </a:bodyPr>
          <a:lstStyle>
            <a:lvl1pPr marL="0" indent="0" algn="l">
              <a:lnSpc>
                <a:spcPts val="2216"/>
              </a:lnSpc>
              <a:buNone/>
              <a:defRPr sz="2000">
                <a:solidFill>
                  <a:srgbClr val="FFFFFF"/>
                </a:solidFill>
              </a:defRPr>
            </a:lvl1pPr>
            <a:lvl2pPr marL="3896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792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688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5585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9481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3377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7273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1170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572401" y="5961599"/>
            <a:ext cx="2049245" cy="1778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4"/>
          </p:nvPr>
        </p:nvSpPr>
        <p:spPr>
          <a:xfrm>
            <a:off x="572400" y="6137467"/>
            <a:ext cx="2049244" cy="4572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9" name="Text Placeholder 7"/>
          <p:cNvSpPr>
            <a:spLocks noGrp="1"/>
          </p:cNvSpPr>
          <p:nvPr>
            <p:ph type="body" sz="quarter" idx="18"/>
          </p:nvPr>
        </p:nvSpPr>
        <p:spPr>
          <a:xfrm>
            <a:off x="2862387" y="6137467"/>
            <a:ext cx="2027114" cy="4572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0" name="Text Placeholder 7"/>
          <p:cNvSpPr>
            <a:spLocks noGrp="1"/>
          </p:cNvSpPr>
          <p:nvPr>
            <p:ph type="body" sz="quarter" idx="19"/>
          </p:nvPr>
        </p:nvSpPr>
        <p:spPr>
          <a:xfrm>
            <a:off x="7427603" y="5961599"/>
            <a:ext cx="1132198" cy="6336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1" name="Text Placeholder 7"/>
          <p:cNvSpPr>
            <a:spLocks noGrp="1"/>
          </p:cNvSpPr>
          <p:nvPr>
            <p:ph type="body" sz="quarter" idx="20"/>
          </p:nvPr>
        </p:nvSpPr>
        <p:spPr>
          <a:xfrm>
            <a:off x="5143295" y="5961067"/>
            <a:ext cx="1962357" cy="634132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1"/>
          </p:nvPr>
        </p:nvSpPr>
        <p:spPr>
          <a:xfrm>
            <a:off x="2860675" y="5961063"/>
            <a:ext cx="2027238" cy="177800"/>
          </a:xfrm>
        </p:spPr>
        <p:txBody>
          <a:bodyPr lIns="0" tIns="0" rIns="0" bIns="0" anchor="t"/>
          <a:lstStyle>
            <a:lvl1pPr>
              <a:defRPr b="1"/>
            </a:lvl1pPr>
          </a:lstStyle>
          <a:p>
            <a:pPr>
              <a:defRPr/>
            </a:pPr>
            <a:r>
              <a:rPr lang="fi-FI"/>
              <a:t>07.02.2018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5270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73088" y="5813425"/>
            <a:ext cx="7988300" cy="65088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 dirty="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6" name="Text Placeholder 10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6285600" cy="4136400"/>
          </a:xfrm>
        </p:spPr>
        <p:txBody>
          <a:bodyPr lIns="0" tIns="0" rIns="0" bIns="0">
            <a:normAutofit/>
          </a:bodyPr>
          <a:lstStyle>
            <a:lvl1pPr>
              <a:lnSpc>
                <a:spcPts val="1704"/>
              </a:lnSpc>
              <a:buNone/>
              <a:defRPr sz="1400" b="1"/>
            </a:lvl1pPr>
          </a:lstStyle>
          <a:p>
            <a:pPr lvl="0"/>
            <a:r>
              <a:rPr lang="fi-FI" dirty="0" err="1"/>
              <a:t>Click</a:t>
            </a:r>
            <a:r>
              <a:rPr lang="fi-FI" dirty="0"/>
              <a:t> to </a:t>
            </a:r>
            <a:r>
              <a:rPr lang="fi-FI" dirty="0" err="1"/>
              <a:t>edit</a:t>
            </a:r>
            <a:r>
              <a:rPr lang="fi-FI" dirty="0"/>
              <a:t> </a:t>
            </a:r>
            <a:r>
              <a:rPr lang="fi-FI" dirty="0" err="1"/>
              <a:t>Master</a:t>
            </a:r>
            <a:r>
              <a:rPr lang="fi-FI" dirty="0"/>
              <a:t> </a:t>
            </a:r>
            <a:r>
              <a:rPr lang="fi-FI" dirty="0" err="1"/>
              <a:t>text</a:t>
            </a:r>
            <a:r>
              <a:rPr lang="fi-FI" dirty="0"/>
              <a:t> </a:t>
            </a:r>
            <a:r>
              <a:rPr lang="fi-FI" dirty="0" err="1"/>
              <a:t>styles</a:t>
            </a:r>
            <a:endParaRPr lang="fi-FI" dirty="0"/>
          </a:p>
        </p:txBody>
      </p:sp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572400" y="487740"/>
            <a:ext cx="7772400" cy="9000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accent2"/>
                </a:solidFill>
                <a:latin typeface="+mj-lt"/>
              </a:defRPr>
            </a:lvl1pPr>
          </a:lstStyle>
          <a:p>
            <a:r>
              <a:rPr lang="fi-FI" dirty="0" err="1"/>
              <a:t>Click</a:t>
            </a:r>
            <a:r>
              <a:rPr lang="fi-FI" dirty="0"/>
              <a:t> to </a:t>
            </a:r>
            <a:r>
              <a:rPr lang="fi-FI" dirty="0" err="1"/>
              <a:t>edit</a:t>
            </a:r>
            <a:r>
              <a:rPr lang="fi-FI" dirty="0"/>
              <a:t> </a:t>
            </a:r>
            <a:r>
              <a:rPr lang="fi-FI" dirty="0" err="1"/>
              <a:t>Master</a:t>
            </a:r>
            <a:r>
              <a:rPr lang="fi-FI" dirty="0"/>
              <a:t> </a:t>
            </a:r>
            <a:r>
              <a:rPr lang="fi-FI" dirty="0" err="1"/>
              <a:t>title</a:t>
            </a:r>
            <a:r>
              <a:rPr lang="fi-FI" dirty="0"/>
              <a:t> </a:t>
            </a:r>
            <a:r>
              <a:rPr lang="fi-FI" dirty="0" err="1"/>
              <a:t>style</a:t>
            </a:r>
            <a:endParaRPr lang="en-US" dirty="0"/>
          </a:p>
        </p:txBody>
      </p:sp>
      <p:sp>
        <p:nvSpPr>
          <p:cNvPr id="13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fi-FI"/>
              <a:t>07.02.2018</a:t>
            </a:r>
            <a:endParaRPr lang="en-US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fld id="{E17AA3F4-D5E5-4C20-B6A3-9D228DF0888F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589006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406400" y="406400"/>
            <a:ext cx="8326438" cy="5472113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endParaRPr lang="en-US" sz="1500" dirty="0">
              <a:solidFill>
                <a:srgbClr val="FFFFFF"/>
              </a:solidFill>
              <a:ea typeface="ＭＳ Ｐゴシック" pitchFamily="-106" charset="-128"/>
              <a:cs typeface="ＭＳ Ｐゴシック" pitchFamily="-106" charset="-128"/>
            </a:endParaRPr>
          </a:p>
        </p:txBody>
      </p:sp>
      <p:sp>
        <p:nvSpPr>
          <p:cNvPr id="11" name="Title 1"/>
          <p:cNvSpPr>
            <a:spLocks noGrp="1"/>
          </p:cNvSpPr>
          <p:nvPr>
            <p:ph type="ctrTitle"/>
          </p:nvPr>
        </p:nvSpPr>
        <p:spPr>
          <a:xfrm>
            <a:off x="572400" y="547000"/>
            <a:ext cx="7772400" cy="22064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fi-FI" dirty="0" err="1"/>
              <a:t>Click</a:t>
            </a:r>
            <a:r>
              <a:rPr lang="fi-FI" dirty="0"/>
              <a:t> to </a:t>
            </a:r>
            <a:r>
              <a:rPr lang="fi-FI" dirty="0" err="1"/>
              <a:t>edit</a:t>
            </a:r>
            <a:r>
              <a:rPr lang="fi-FI" dirty="0"/>
              <a:t> </a:t>
            </a:r>
            <a:r>
              <a:rPr lang="fi-FI" dirty="0" err="1"/>
              <a:t>Master</a:t>
            </a:r>
            <a:r>
              <a:rPr lang="fi-FI" dirty="0"/>
              <a:t> </a:t>
            </a:r>
            <a:r>
              <a:rPr lang="fi-FI" dirty="0" err="1"/>
              <a:t>title</a:t>
            </a:r>
            <a:r>
              <a:rPr lang="fi-FI" dirty="0"/>
              <a:t> </a:t>
            </a:r>
            <a:r>
              <a:rPr lang="fi-FI" dirty="0" err="1"/>
              <a:t>style</a:t>
            </a:r>
            <a:endParaRPr lang="en-US" dirty="0"/>
          </a:p>
        </p:txBody>
      </p:sp>
      <p:sp>
        <p:nvSpPr>
          <p:cNvPr id="10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2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fi-FI"/>
              <a:t>07.02.2018</a:t>
            </a:r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fld id="{A05597E2-BB32-4F6B-84FE-6C16B84E6FD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779149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73088" y="5813425"/>
            <a:ext cx="7988300" cy="65088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 dirty="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9" name="Rectangle 8"/>
          <p:cNvSpPr/>
          <p:nvPr/>
        </p:nvSpPr>
        <p:spPr>
          <a:xfrm>
            <a:off x="573088" y="1138238"/>
            <a:ext cx="7988300" cy="63500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 dirty="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6" name="Text Placeholder 10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6285600" cy="4136400"/>
          </a:xfrm>
        </p:spPr>
        <p:txBody>
          <a:bodyPr lIns="0" tIns="0" rIns="0" bIns="0">
            <a:normAutofit/>
          </a:bodyPr>
          <a:lstStyle>
            <a:lvl1pPr>
              <a:lnSpc>
                <a:spcPts val="1704"/>
              </a:lnSpc>
              <a:buNone/>
              <a:defRPr sz="1400" b="1"/>
            </a:lvl1pPr>
          </a:lstStyle>
          <a:p>
            <a:pPr lvl="0"/>
            <a:r>
              <a:rPr lang="fi-FI" dirty="0" err="1"/>
              <a:t>Click</a:t>
            </a:r>
            <a:r>
              <a:rPr lang="fi-FI" dirty="0"/>
              <a:t> to </a:t>
            </a:r>
            <a:r>
              <a:rPr lang="fi-FI" dirty="0" err="1"/>
              <a:t>edit</a:t>
            </a:r>
            <a:r>
              <a:rPr lang="fi-FI" dirty="0"/>
              <a:t> </a:t>
            </a:r>
            <a:r>
              <a:rPr lang="fi-FI" dirty="0" err="1"/>
              <a:t>Master</a:t>
            </a:r>
            <a:r>
              <a:rPr lang="fi-FI" dirty="0"/>
              <a:t> </a:t>
            </a:r>
            <a:r>
              <a:rPr lang="fi-FI" dirty="0" err="1"/>
              <a:t>text</a:t>
            </a:r>
            <a:r>
              <a:rPr lang="fi-FI" dirty="0"/>
              <a:t> </a:t>
            </a:r>
            <a:r>
              <a:rPr lang="fi-FI" dirty="0" err="1"/>
              <a:t>styles</a:t>
            </a:r>
            <a:endParaRPr lang="fi-FI" dirty="0"/>
          </a:p>
        </p:txBody>
      </p:sp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572400" y="487740"/>
            <a:ext cx="7772400" cy="9000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accent3"/>
                </a:solidFill>
                <a:latin typeface="+mj-lt"/>
              </a:defRPr>
            </a:lvl1pPr>
          </a:lstStyle>
          <a:p>
            <a:r>
              <a:rPr lang="fi-FI" dirty="0" err="1"/>
              <a:t>Click</a:t>
            </a:r>
            <a:r>
              <a:rPr lang="fi-FI" dirty="0"/>
              <a:t> to </a:t>
            </a:r>
            <a:r>
              <a:rPr lang="fi-FI" dirty="0" err="1"/>
              <a:t>edit</a:t>
            </a:r>
            <a:r>
              <a:rPr lang="fi-FI" dirty="0"/>
              <a:t> </a:t>
            </a:r>
            <a:r>
              <a:rPr lang="fi-FI" dirty="0" err="1"/>
              <a:t>Master</a:t>
            </a:r>
            <a:r>
              <a:rPr lang="fi-FI" dirty="0"/>
              <a:t> </a:t>
            </a:r>
            <a:r>
              <a:rPr lang="fi-FI" dirty="0" err="1"/>
              <a:t>title</a:t>
            </a:r>
            <a:r>
              <a:rPr lang="fi-FI" dirty="0"/>
              <a:t> </a:t>
            </a:r>
            <a:r>
              <a:rPr lang="fi-FI" dirty="0" err="1"/>
              <a:t>style</a:t>
            </a:r>
            <a:endParaRPr lang="en-US" dirty="0"/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5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fi-FI"/>
              <a:t>07.02.2018</a:t>
            </a:r>
            <a:endParaRPr lang="en-US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r>
              <a:rPr lang="et-EE" altLang="en-US" dirty="0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929742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14325" y="119063"/>
            <a:ext cx="8520113" cy="962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323850" y="1268413"/>
            <a:ext cx="4171950" cy="48974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68413"/>
            <a:ext cx="4171950" cy="48974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20"/>
          <p:cNvSpPr>
            <a:spLocks noGrp="1" noChangeArrowheads="1"/>
          </p:cNvSpPr>
          <p:nvPr>
            <p:ph type="ftr" sz="quarter" idx="10"/>
          </p:nvPr>
        </p:nvSpPr>
        <p:spPr/>
        <p:txBody>
          <a:bodyPr/>
          <a:lstStyle>
            <a:lvl1pPr defTabSz="388938">
              <a:defRPr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</a:lstStyle>
          <a:p>
            <a:pPr>
              <a:defRPr/>
            </a:pPr>
            <a:endParaRPr lang="de-DE" altLang="en-US"/>
          </a:p>
        </p:txBody>
      </p:sp>
    </p:spTree>
    <p:extLst>
      <p:ext uri="{BB962C8B-B14F-4D97-AF65-F5344CB8AC3E}">
        <p14:creationId xmlns:p14="http://schemas.microsoft.com/office/powerpoint/2010/main" val="1854756007"/>
      </p:ext>
    </p:extLst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2.png"/><Relationship Id="rId5" Type="http://schemas.openxmlformats.org/officeDocument/2006/relationships/theme" Target="../theme/theme2.xml"/><Relationship Id="rId4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4" descr="Aalto_EN_Electr-Eng_21_RGB_2"/>
          <p:cNvPicPr>
            <a:picLocks noChangeAspect="1" noChangeArrowheads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030" t="6174"/>
          <a:stretch>
            <a:fillRect/>
          </a:stretch>
        </p:blipFill>
        <p:spPr bwMode="auto">
          <a:xfrm>
            <a:off x="0" y="0"/>
            <a:ext cx="2162175" cy="2038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27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defTabSz="389626" eaLnBrk="1" hangingPunct="1">
              <a:defRPr sz="1000">
                <a:solidFill>
                  <a:srgbClr val="898989"/>
                </a:solidFill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r>
              <a:rPr lang="fi-FI"/>
              <a:t>07.02.2018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ctr" defTabSz="389626" eaLnBrk="1" hangingPunct="1">
              <a:defRPr sz="1000">
                <a:solidFill>
                  <a:srgbClr val="898989"/>
                </a:solidFill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1049652F-9372-4B86-AABD-EF97F90847F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8" name="Rectangle 7"/>
          <p:cNvSpPr/>
          <p:nvPr/>
        </p:nvSpPr>
        <p:spPr>
          <a:xfrm>
            <a:off x="406400" y="1712913"/>
            <a:ext cx="8328025" cy="3921125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endParaRPr lang="en-US" sz="1500" dirty="0">
              <a:solidFill>
                <a:srgbClr val="FFFFFF"/>
              </a:solidFill>
              <a:ea typeface="ＭＳ Ｐゴシック" pitchFamily="-106" charset="-128"/>
              <a:cs typeface="ＭＳ Ｐゴシック" pitchFamily="-106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787" r:id="rId1"/>
  </p:sldLayoutIdLst>
  <p:hf hdr="0" ftr="0"/>
  <p:txStyles>
    <p:titleStyle>
      <a:lvl1pPr algn="ctr" defTabSz="388938" rtl="0" eaLnBrk="0" fontAlgn="base" hangingPunct="0">
        <a:spcBef>
          <a:spcPct val="0"/>
        </a:spcBef>
        <a:spcAft>
          <a:spcPct val="0"/>
        </a:spcAft>
        <a:defRPr sz="3700" kern="1200">
          <a:solidFill>
            <a:schemeClr val="tx1"/>
          </a:solidFill>
          <a:latin typeface="+mj-lt"/>
          <a:ea typeface="ＭＳ Ｐゴシック" pitchFamily="-65" charset="-128"/>
          <a:cs typeface="ＭＳ Ｐゴシック" pitchFamily="-65" charset="-128"/>
        </a:defRPr>
      </a:lvl1pPr>
      <a:lvl2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2pPr>
      <a:lvl3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3pPr>
      <a:lvl4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4pPr>
      <a:lvl5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5pPr>
      <a:lvl6pPr marL="389626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6pPr>
      <a:lvl7pPr marL="779252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7pPr>
      <a:lvl8pPr marL="1168878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8pPr>
      <a:lvl9pPr marL="1558503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9pPr>
    </p:titleStyle>
    <p:bodyStyle>
      <a:lvl1pPr marL="292100" indent="-292100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ＭＳ Ｐゴシック" pitchFamily="-65" charset="-128"/>
          <a:cs typeface="ＭＳ Ｐゴシック" pitchFamily="-65" charset="-128"/>
        </a:defRPr>
      </a:lvl1pPr>
      <a:lvl2pPr marL="631825" indent="-242888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4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2pPr>
      <a:lvl3pPr marL="973138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3pPr>
      <a:lvl4pPr marL="1363663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17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4pPr>
      <a:lvl5pPr marL="1752600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17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5pPr>
      <a:lvl6pPr marL="2142942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532568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2922194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311820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89626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79252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68878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58503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48129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337755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727381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117007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13" descr="Aalto_EN_Electr-Eng_13_RGB_2"/>
          <p:cNvPicPr>
            <a:picLocks noChangeAspect="1" noChangeArrowheads="1"/>
          </p:cNvPicPr>
          <p:nvPr userDrawn="1"/>
        </p:nvPicPr>
        <p:blipFill>
          <a:blip r:embed="rId6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5900" y="5815013"/>
            <a:ext cx="2519363" cy="10429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51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i-FI" altLang="en-US"/>
              <a:t>Click to edit Master title style</a:t>
            </a:r>
            <a:endParaRPr lang="en-US" altLang="en-US"/>
          </a:p>
        </p:txBody>
      </p:sp>
      <p:sp>
        <p:nvSpPr>
          <p:cNvPr id="2052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i-FI" altLang="en-US"/>
              <a:t>Click to edit Master text styles</a:t>
            </a:r>
          </a:p>
          <a:p>
            <a:pPr lvl="1"/>
            <a:r>
              <a:rPr lang="fi-FI" altLang="en-US"/>
              <a:t>Second level</a:t>
            </a:r>
          </a:p>
          <a:p>
            <a:pPr lvl="2"/>
            <a:r>
              <a:rPr lang="fi-FI" altLang="en-US"/>
              <a:t>Third level</a:t>
            </a:r>
          </a:p>
          <a:p>
            <a:pPr lvl="3"/>
            <a:r>
              <a:rPr lang="fi-FI" altLang="en-US"/>
              <a:t>Fourth level</a:t>
            </a:r>
          </a:p>
          <a:p>
            <a:pPr lvl="4"/>
            <a:r>
              <a:rPr lang="fi-FI" altLang="en-US"/>
              <a:t>Fifth level</a:t>
            </a:r>
            <a:endParaRPr lang="en-US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defTabSz="389626" eaLnBrk="1" hangingPunct="1">
              <a:defRPr sz="1000">
                <a:solidFill>
                  <a:srgbClr val="898989"/>
                </a:solidFill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r>
              <a:rPr lang="fi-FI"/>
              <a:t>07.02.2018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ctr" defTabSz="389626" eaLnBrk="1" hangingPunct="1">
              <a:defRPr sz="1000">
                <a:solidFill>
                  <a:srgbClr val="898989"/>
                </a:solidFill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0E0A0211-A76A-4511-A964-36F8689660B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790" r:id="rId1"/>
    <p:sldLayoutId id="2147484791" r:id="rId2"/>
    <p:sldLayoutId id="2147484792" r:id="rId3"/>
    <p:sldLayoutId id="2147484794" r:id="rId4"/>
  </p:sldLayoutIdLst>
  <p:hf hdr="0" ftr="0"/>
  <p:txStyles>
    <p:titleStyle>
      <a:lvl1pPr algn="ctr" defTabSz="388938" rtl="0" eaLnBrk="0" fontAlgn="base" hangingPunct="0">
        <a:spcBef>
          <a:spcPct val="0"/>
        </a:spcBef>
        <a:spcAft>
          <a:spcPct val="0"/>
        </a:spcAft>
        <a:defRPr sz="3700" kern="1200">
          <a:solidFill>
            <a:schemeClr val="tx1"/>
          </a:solidFill>
          <a:latin typeface="+mj-lt"/>
          <a:ea typeface="ＭＳ Ｐゴシック" pitchFamily="-108" charset="-128"/>
          <a:cs typeface="ＭＳ Ｐゴシック" pitchFamily="-108" charset="-128"/>
        </a:defRPr>
      </a:lvl1pPr>
      <a:lvl2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2pPr>
      <a:lvl3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3pPr>
      <a:lvl4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4pPr>
      <a:lvl5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5pPr>
      <a:lvl6pPr marL="389626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6pPr>
      <a:lvl7pPr marL="779252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7pPr>
      <a:lvl8pPr marL="1168878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8pPr>
      <a:lvl9pPr marL="1558503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9pPr>
    </p:titleStyle>
    <p:bodyStyle>
      <a:lvl1pPr marL="292100" indent="-292100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ＭＳ Ｐゴシック" pitchFamily="-108" charset="-128"/>
          <a:cs typeface="ＭＳ Ｐゴシック" pitchFamily="-108" charset="-128"/>
        </a:defRPr>
      </a:lvl1pPr>
      <a:lvl2pPr marL="631825" indent="-242888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4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2pPr>
      <a:lvl3pPr marL="973138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3pPr>
      <a:lvl4pPr marL="1363663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17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4pPr>
      <a:lvl5pPr marL="1752600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17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5pPr>
      <a:lvl6pPr marL="2142942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532568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2922194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311820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89626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79252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68878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58503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48129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337755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727381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117007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sciencedirect.com/science/article/pii/S0196890416307154?via%3Dihub" TargetMode="External"/><Relationship Id="rId7" Type="http://schemas.openxmlformats.org/officeDocument/2006/relationships/hyperlink" Target="https://carbonneutralcities.org/cities/helsinki/" TargetMode="Externa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Relationship Id="rId6" Type="http://schemas.openxmlformats.org/officeDocument/2006/relationships/hyperlink" Target="https://www.sciencedirect.com/science/article/pii/S1364032117307839?via%3Dihub" TargetMode="External"/><Relationship Id="rId5" Type="http://schemas.openxmlformats.org/officeDocument/2006/relationships/hyperlink" Target="https://www.fortum.com/products-and-services/smart-energy-solutions/virtual-battery-spring" TargetMode="External"/><Relationship Id="rId4" Type="http://schemas.openxmlformats.org/officeDocument/2006/relationships/hyperlink" Target="https://www.irena.org/-/media/Files/IRENA/Agency/Publication/2019/Sep/IRENA_Power-to-heat_2019.pdf?la=en&amp;hash=524C1BFD59EC03FD44508F8D7CFB84CEC317A299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72400" y="1772220"/>
            <a:ext cx="7777274" cy="2410209"/>
          </a:xfrm>
        </p:spPr>
        <p:txBody>
          <a:bodyPr>
            <a:normAutofit/>
          </a:bodyPr>
          <a:lstStyle/>
          <a:p>
            <a:r>
              <a:rPr lang="fi-FI" sz="3200" dirty="0"/>
              <a:t>ELEC-E8423 - Smart Grid</a:t>
            </a:r>
            <a:br>
              <a:rPr lang="fi-FI" sz="3200" dirty="0"/>
            </a:br>
            <a:r>
              <a:rPr lang="fi-FI" sz="3200" dirty="0"/>
              <a:t/>
            </a:r>
            <a:br>
              <a:rPr lang="fi-FI" sz="3200" dirty="0"/>
            </a:br>
            <a:r>
              <a:rPr lang="fi-FI" sz="3200" dirty="0" err="1"/>
              <a:t>Topic</a:t>
            </a:r>
            <a:r>
              <a:rPr lang="fi-FI" sz="3200" dirty="0"/>
              <a:t> 46- </a:t>
            </a:r>
            <a:r>
              <a:rPr lang="fi-FI" sz="3200" i="1" dirty="0" err="1"/>
              <a:t>Sector</a:t>
            </a:r>
            <a:r>
              <a:rPr lang="fi-FI" sz="3200" i="1" dirty="0"/>
              <a:t> </a:t>
            </a:r>
            <a:r>
              <a:rPr lang="fi-FI" sz="3200" i="1" dirty="0" err="1"/>
              <a:t>Coupling</a:t>
            </a:r>
            <a:r>
              <a:rPr lang="fi-FI" sz="3200" i="1" dirty="0"/>
              <a:t> of Power and </a:t>
            </a:r>
            <a:r>
              <a:rPr lang="fi-FI" sz="3200" i="1" dirty="0" err="1"/>
              <a:t>Heat</a:t>
            </a:r>
            <a:endParaRPr lang="en-US" sz="3200" i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72401" y="4182429"/>
            <a:ext cx="6285600" cy="1323370"/>
          </a:xfrm>
        </p:spPr>
        <p:txBody>
          <a:bodyPr>
            <a:normAutofit/>
          </a:bodyPr>
          <a:lstStyle/>
          <a:p>
            <a:r>
              <a:rPr lang="en-US" i="1" dirty="0"/>
              <a:t>Hassan Sayed Ahmed</a:t>
            </a:r>
          </a:p>
          <a:p>
            <a:r>
              <a:rPr lang="en-US" i="1" dirty="0"/>
              <a:t>Mikko Hyvölä</a:t>
            </a:r>
          </a:p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fi-FI" dirty="0"/>
              <a:t>21.04.2020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044793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8134278" cy="4136400"/>
          </a:xfrm>
        </p:spPr>
        <p:txBody>
          <a:bodyPr>
            <a:normAutofit/>
          </a:bodyPr>
          <a:lstStyle/>
          <a:p>
            <a:pPr marL="0" indent="0">
              <a:lnSpc>
                <a:spcPct val="150000"/>
              </a:lnSpc>
            </a:pPr>
            <a:r>
              <a:rPr lang="en-US" sz="1200" b="0" dirty="0"/>
              <a:t>Give the list of references used for the presentation preparation</a:t>
            </a:r>
          </a:p>
          <a:p>
            <a:pPr marL="0" indent="0">
              <a:lnSpc>
                <a:spcPct val="150000"/>
              </a:lnSpc>
            </a:pPr>
            <a:r>
              <a:rPr lang="en-US" sz="1200" b="0" dirty="0">
                <a:hlinkClick r:id="rId3"/>
              </a:rPr>
              <a:t>https://www.sciencedirect.com/science/article/pii/S0196890416307154?via%3Dihub</a:t>
            </a:r>
            <a:endParaRPr lang="en-US" sz="1200" b="0" dirty="0"/>
          </a:p>
          <a:p>
            <a:pPr marL="0" indent="0">
              <a:lnSpc>
                <a:spcPct val="150000"/>
              </a:lnSpc>
            </a:pPr>
            <a:r>
              <a:rPr lang="en-US" sz="1200" b="0" dirty="0">
                <a:hlinkClick r:id="rId4"/>
              </a:rPr>
              <a:t>https://www.irena.org/-/media/Files/IRENA/Agency/Publication/2019/Sep/IRENA_Power-to-heat_2019.pdf?la=en&amp;hash=524C1BFD59EC03FD44508F8D7CFB84CEC317A299</a:t>
            </a:r>
            <a:endParaRPr lang="en-US" sz="1200" b="0" dirty="0"/>
          </a:p>
          <a:p>
            <a:pPr marL="0" indent="0">
              <a:lnSpc>
                <a:spcPct val="150000"/>
              </a:lnSpc>
            </a:pPr>
            <a:r>
              <a:rPr lang="en-US" sz="1200" b="0" dirty="0">
                <a:hlinkClick r:id="rId5"/>
              </a:rPr>
              <a:t>https://www.fortum.com/products-and-services/smart-energy-solutions/virtual-battery-spring</a:t>
            </a:r>
            <a:endParaRPr lang="en-US" sz="1200" b="0" dirty="0"/>
          </a:p>
          <a:p>
            <a:pPr marL="0" indent="0">
              <a:lnSpc>
                <a:spcPct val="150000"/>
              </a:lnSpc>
            </a:pPr>
            <a:r>
              <a:rPr lang="en-US" sz="1200" b="0" dirty="0">
                <a:ea typeface="ＭＳ Ｐゴシック"/>
                <a:hlinkClick r:id="rId6"/>
              </a:rPr>
              <a:t>https://www.sciencedirect.com/science/article/pii/S1364032117307839?via%3Dihub</a:t>
            </a:r>
            <a:r>
              <a:rPr lang="en-US" sz="1200" b="0" dirty="0">
                <a:ea typeface="ＭＳ Ｐゴシック"/>
              </a:rPr>
              <a:t> </a:t>
            </a:r>
            <a:endParaRPr lang="en-US" sz="1200" b="0" dirty="0">
              <a:cs typeface="+mn-lt"/>
            </a:endParaRPr>
          </a:p>
          <a:p>
            <a:pPr marL="0" indent="0">
              <a:lnSpc>
                <a:spcPct val="150000"/>
              </a:lnSpc>
            </a:pPr>
            <a:r>
              <a:rPr lang="en-US" sz="1200" b="0" dirty="0">
                <a:ea typeface="+mn-lt"/>
                <a:cs typeface="+mn-lt"/>
                <a:hlinkClick r:id="rId7"/>
              </a:rPr>
              <a:t>https://carbonneutralcities.org/cities/helsinki/</a:t>
            </a:r>
            <a:endParaRPr lang="en-US" sz="1200" b="0" dirty="0">
              <a:cs typeface="+mn-lt"/>
            </a:endParaRPr>
          </a:p>
          <a:p>
            <a:r>
              <a:rPr lang="en-US" sz="1200" b="0" dirty="0">
                <a:ea typeface="+mn-lt"/>
                <a:cs typeface="+mn-lt"/>
              </a:rPr>
              <a:t>Power-to-heat for renewable energy integration: A review of technologies, modeling approaches, and flexibility potentials (Andreas </a:t>
            </a:r>
            <a:r>
              <a:rPr lang="en-US" sz="1200" b="0" dirty="0" err="1">
                <a:ea typeface="+mn-lt"/>
                <a:cs typeface="+mn-lt"/>
              </a:rPr>
              <a:t>Bloess</a:t>
            </a:r>
            <a:r>
              <a:rPr lang="en-US" sz="1200" b="0" dirty="0">
                <a:ea typeface="+mn-lt"/>
                <a:cs typeface="+mn-lt"/>
              </a:rPr>
              <a:t> et al., 2018)</a:t>
            </a:r>
          </a:p>
          <a:p>
            <a:r>
              <a:rPr lang="en-US" sz="1200" b="0" dirty="0">
                <a:ea typeface="+mn-lt"/>
                <a:cs typeface="+mn-lt"/>
              </a:rPr>
              <a:t>Overview of Compressed Air Energy Storage and Technology Development (Jidai Wang et al., 2017)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err="1"/>
              <a:t>Source</a:t>
            </a:r>
            <a:r>
              <a:rPr lang="fi-FI" dirty="0"/>
              <a:t> </a:t>
            </a:r>
            <a:r>
              <a:rPr lang="fi-FI" dirty="0" err="1"/>
              <a:t>material</a:t>
            </a:r>
            <a:r>
              <a:rPr lang="fi-FI" dirty="0"/>
              <a:t> </a:t>
            </a:r>
            <a:r>
              <a:rPr lang="fi-FI" dirty="0" err="1"/>
              <a:t>used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 dirty="0"/>
              <a:t>21.04.2020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10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6607002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988990" cy="4136400"/>
          </a:xfrm>
        </p:spPr>
        <p:txBody>
          <a:bodyPr>
            <a:normAutofit/>
          </a:bodyPr>
          <a:lstStyle/>
          <a:p>
            <a:pPr marL="285750" indent="-285750" eaLnBrk="1" hangingPunct="1">
              <a:lnSpc>
                <a:spcPct val="160000"/>
              </a:lnSpc>
              <a:buFont typeface="Arial" panose="020B0604020202020204" pitchFamily="34" charset="0"/>
              <a:buChar char="•"/>
            </a:pPr>
            <a:r>
              <a:rPr lang="fi-FI" dirty="0" err="1"/>
              <a:t>Combining</a:t>
            </a:r>
            <a:r>
              <a:rPr lang="fi-FI" dirty="0"/>
              <a:t> </a:t>
            </a:r>
            <a:r>
              <a:rPr lang="fi-FI" dirty="0" err="1"/>
              <a:t>the</a:t>
            </a:r>
            <a:r>
              <a:rPr lang="fi-FI" dirty="0"/>
              <a:t> </a:t>
            </a:r>
            <a:r>
              <a:rPr lang="fi-FI" dirty="0" err="1"/>
              <a:t>use</a:t>
            </a:r>
            <a:r>
              <a:rPr lang="fi-FI" dirty="0"/>
              <a:t> of </a:t>
            </a:r>
            <a:r>
              <a:rPr lang="fi-FI" dirty="0" err="1"/>
              <a:t>electricity</a:t>
            </a:r>
            <a:r>
              <a:rPr lang="fi-FI" dirty="0"/>
              <a:t> and </a:t>
            </a:r>
            <a:r>
              <a:rPr lang="fi-FI" dirty="0" err="1"/>
              <a:t>heat</a:t>
            </a:r>
            <a:r>
              <a:rPr lang="fi-FI" dirty="0"/>
              <a:t> for a </a:t>
            </a:r>
            <a:r>
              <a:rPr lang="fi-FI" dirty="0" err="1"/>
              <a:t>sustainable</a:t>
            </a:r>
            <a:r>
              <a:rPr lang="fi-FI" dirty="0"/>
              <a:t> and </a:t>
            </a:r>
            <a:r>
              <a:rPr lang="fi-FI" dirty="0" err="1"/>
              <a:t>enviromentally</a:t>
            </a:r>
            <a:r>
              <a:rPr lang="fi-FI" dirty="0"/>
              <a:t> </a:t>
            </a:r>
            <a:r>
              <a:rPr lang="fi-FI" dirty="0" err="1"/>
              <a:t>friendly</a:t>
            </a:r>
            <a:r>
              <a:rPr lang="fi-FI" dirty="0"/>
              <a:t>  </a:t>
            </a:r>
            <a:r>
              <a:rPr lang="fi-FI" dirty="0" err="1"/>
              <a:t>energy</a:t>
            </a:r>
            <a:r>
              <a:rPr lang="fi-FI" dirty="0"/>
              <a:t> </a:t>
            </a:r>
            <a:r>
              <a:rPr lang="fi-FI" dirty="0" err="1"/>
              <a:t>system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err="1"/>
              <a:t>Introduction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 dirty="0"/>
              <a:t>21.04.2020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2</a:t>
            </a:fld>
            <a:endParaRPr lang="en-US" altLang="en-US" dirty="0"/>
          </a:p>
        </p:txBody>
      </p:sp>
      <p:pic>
        <p:nvPicPr>
          <p:cNvPr id="6" name="Picture 8" descr="A screenshot of a cell phone&#10;&#10;Description generated with very high confidence">
            <a:extLst>
              <a:ext uri="{FF2B5EF4-FFF2-40B4-BE49-F238E27FC236}">
                <a16:creationId xmlns:a16="http://schemas.microsoft.com/office/drawing/2014/main" id="{B547BB5C-0195-4788-9582-80A8B396C9D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72400" y="2228934"/>
            <a:ext cx="7907809" cy="340506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389768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4136400"/>
          </a:xfrm>
        </p:spPr>
        <p:txBody>
          <a:bodyPr>
            <a:normAutofit/>
          </a:bodyPr>
          <a:lstStyle/>
          <a:p>
            <a:pPr marL="342900" indent="-342900">
              <a:lnSpc>
                <a:spcPct val="150000"/>
              </a:lnSpc>
              <a:buFont typeface="Arial,Sans-Serif" panose="020B0604020202020204" pitchFamily="34" charset="0"/>
              <a:buChar char="•"/>
            </a:pPr>
            <a:r>
              <a:rPr lang="fi-FI" dirty="0" err="1">
                <a:ea typeface="ＭＳ Ｐゴシック"/>
              </a:rPr>
              <a:t>Increasing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the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percentage</a:t>
            </a:r>
            <a:r>
              <a:rPr lang="fi-FI" dirty="0">
                <a:ea typeface="ＭＳ Ｐゴシック"/>
              </a:rPr>
              <a:t> of </a:t>
            </a:r>
            <a:r>
              <a:rPr lang="fi-FI" dirty="0" err="1">
                <a:ea typeface="ＭＳ Ｐゴシック"/>
              </a:rPr>
              <a:t>variable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renewable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energy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sources</a:t>
            </a:r>
            <a:r>
              <a:rPr lang="fi-FI" dirty="0">
                <a:ea typeface="ＭＳ Ｐゴシック"/>
              </a:rPr>
              <a:t> (VRE) in </a:t>
            </a:r>
            <a:r>
              <a:rPr lang="fi-FI" dirty="0" err="1">
                <a:ea typeface="ＭＳ Ｐゴシック"/>
              </a:rPr>
              <a:t>producing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electricity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decreases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the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flexibility</a:t>
            </a:r>
            <a:r>
              <a:rPr lang="fi-FI" dirty="0">
                <a:ea typeface="ＭＳ Ｐゴシック"/>
              </a:rPr>
              <a:t> of </a:t>
            </a:r>
            <a:r>
              <a:rPr lang="fi-FI" dirty="0" err="1">
                <a:ea typeface="ＭＳ Ｐゴシック"/>
              </a:rPr>
              <a:t>the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grid</a:t>
            </a:r>
            <a:endParaRPr lang="fi-FI" dirty="0">
              <a:ea typeface="ＭＳ Ｐゴシック"/>
              <a:cs typeface="+mn-lt"/>
            </a:endParaRPr>
          </a:p>
          <a:p>
            <a:pPr marL="682625" lvl="1" indent="-342900">
              <a:lnSpc>
                <a:spcPct val="150000"/>
              </a:lnSpc>
              <a:buFont typeface="Arial,Sans-Serif" panose="020B0604020202020204" pitchFamily="34" charset="0"/>
              <a:buChar char="•"/>
            </a:pPr>
            <a:r>
              <a:rPr lang="en-US" sz="1200" dirty="0">
                <a:ea typeface="ＭＳ Ｐゴシック"/>
                <a:cs typeface="Arial"/>
              </a:rPr>
              <a:t>VRE (mainly wind energy and PV) are weather dependent and electric loads are not flexible</a:t>
            </a: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dirty="0">
                <a:ea typeface="ＭＳ Ｐゴシック"/>
              </a:rPr>
              <a:t>Peak </a:t>
            </a:r>
            <a:r>
              <a:rPr lang="fi-FI" dirty="0" err="1">
                <a:ea typeface="ＭＳ Ｐゴシック"/>
              </a:rPr>
              <a:t>power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plants</a:t>
            </a:r>
            <a:r>
              <a:rPr lang="fi-FI" dirty="0">
                <a:ea typeface="ＭＳ Ｐゴシック"/>
              </a:rPr>
              <a:t> and </a:t>
            </a:r>
            <a:r>
              <a:rPr lang="fi-FI" dirty="0" err="1">
                <a:ea typeface="ＭＳ Ｐゴシック"/>
              </a:rPr>
              <a:t>electric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energy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storages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are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needed</a:t>
            </a:r>
            <a:r>
              <a:rPr lang="fi-FI" dirty="0">
                <a:ea typeface="ＭＳ Ｐゴシック"/>
              </a:rPr>
              <a:t> to </a:t>
            </a:r>
            <a:r>
              <a:rPr lang="fi-FI" dirty="0" err="1">
                <a:ea typeface="ＭＳ Ｐゴシック"/>
              </a:rPr>
              <a:t>keep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the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supply</a:t>
            </a:r>
            <a:r>
              <a:rPr lang="fi-FI" dirty="0">
                <a:ea typeface="ＭＳ Ｐゴシック"/>
              </a:rPr>
              <a:t> and </a:t>
            </a:r>
            <a:r>
              <a:rPr lang="fi-FI" dirty="0" err="1">
                <a:ea typeface="ＭＳ Ｐゴシック"/>
              </a:rPr>
              <a:t>the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demand</a:t>
            </a:r>
            <a:r>
              <a:rPr lang="fi-FI" dirty="0">
                <a:ea typeface="ＭＳ Ｐゴシック"/>
              </a:rPr>
              <a:t> in </a:t>
            </a:r>
            <a:r>
              <a:rPr lang="fi-FI" dirty="0" err="1">
                <a:ea typeface="ＭＳ Ｐゴシック"/>
              </a:rPr>
              <a:t>balance</a:t>
            </a:r>
            <a:endParaRPr lang="fi-FI" dirty="0">
              <a:ea typeface="ＭＳ Ｐゴシック"/>
            </a:endParaRPr>
          </a:p>
          <a:p>
            <a:pPr marL="342900" indent="-342900">
              <a:lnSpc>
                <a:spcPct val="150000"/>
              </a:lnSpc>
              <a:buChar char="•"/>
            </a:pPr>
            <a:r>
              <a:rPr lang="fi-FI" dirty="0">
                <a:ea typeface="ＭＳ Ｐゴシック"/>
              </a:rPr>
              <a:t>Peak </a:t>
            </a:r>
            <a:r>
              <a:rPr lang="fi-FI" dirty="0" err="1">
                <a:ea typeface="ＭＳ Ｐゴシック"/>
              </a:rPr>
              <a:t>power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plants</a:t>
            </a:r>
            <a:r>
              <a:rPr lang="fi-FI" dirty="0">
                <a:ea typeface="ＭＳ Ｐゴシック"/>
              </a:rPr>
              <a:t> and </a:t>
            </a:r>
            <a:r>
              <a:rPr lang="fi-FI" dirty="0" err="1">
                <a:ea typeface="ＭＳ Ｐゴシック"/>
              </a:rPr>
              <a:t>electric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energy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storages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are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expensive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technologies</a:t>
            </a:r>
            <a:endParaRPr lang="fi-FI" b="1" dirty="0"/>
          </a:p>
          <a:p>
            <a:pPr marL="342900" indent="-342900">
              <a:lnSpc>
                <a:spcPct val="150000"/>
              </a:lnSpc>
              <a:buFont typeface="Arial,Sans-Serif" panose="020B0604020202020204" pitchFamily="34" charset="0"/>
              <a:buChar char="•"/>
            </a:pPr>
            <a:r>
              <a:rPr lang="fi-FI" dirty="0" err="1">
                <a:ea typeface="+mn-lt"/>
                <a:cs typeface="+mn-lt"/>
              </a:rPr>
              <a:t>Heating</a:t>
            </a:r>
            <a:r>
              <a:rPr lang="fi-FI" dirty="0">
                <a:ea typeface="+mn-lt"/>
                <a:cs typeface="+mn-lt"/>
              </a:rPr>
              <a:t> </a:t>
            </a:r>
            <a:r>
              <a:rPr lang="fi-FI" dirty="0" err="1">
                <a:ea typeface="+mn-lt"/>
                <a:cs typeface="+mn-lt"/>
              </a:rPr>
              <a:t>Sector</a:t>
            </a:r>
            <a:r>
              <a:rPr lang="fi-FI" dirty="0">
                <a:ea typeface="+mn-lt"/>
                <a:cs typeface="+mn-lt"/>
              </a:rPr>
              <a:t> </a:t>
            </a:r>
            <a:r>
              <a:rPr lang="fi-FI" dirty="0" err="1">
                <a:ea typeface="+mn-lt"/>
                <a:cs typeface="+mn-lt"/>
              </a:rPr>
              <a:t>produces</a:t>
            </a:r>
            <a:r>
              <a:rPr lang="fi-FI" dirty="0">
                <a:ea typeface="+mn-lt"/>
                <a:cs typeface="+mn-lt"/>
              </a:rPr>
              <a:t> </a:t>
            </a:r>
            <a:r>
              <a:rPr lang="fi-FI" dirty="0" err="1">
                <a:ea typeface="+mn-lt"/>
                <a:cs typeface="+mn-lt"/>
              </a:rPr>
              <a:t>high</a:t>
            </a:r>
            <a:r>
              <a:rPr lang="fi-FI" dirty="0">
                <a:ea typeface="+mn-lt"/>
                <a:cs typeface="+mn-lt"/>
              </a:rPr>
              <a:t> </a:t>
            </a:r>
            <a:r>
              <a:rPr lang="fi-FI" dirty="0" err="1">
                <a:ea typeface="+mn-lt"/>
                <a:cs typeface="+mn-lt"/>
              </a:rPr>
              <a:t>greenhouse</a:t>
            </a:r>
            <a:r>
              <a:rPr lang="fi-FI" dirty="0">
                <a:ea typeface="+mn-lt"/>
                <a:cs typeface="+mn-lt"/>
              </a:rPr>
              <a:t> </a:t>
            </a:r>
            <a:r>
              <a:rPr lang="fi-FI" dirty="0" err="1">
                <a:ea typeface="+mn-lt"/>
                <a:cs typeface="+mn-lt"/>
              </a:rPr>
              <a:t>gas</a:t>
            </a:r>
            <a:r>
              <a:rPr lang="fi-FI" dirty="0">
                <a:ea typeface="+mn-lt"/>
                <a:cs typeface="+mn-lt"/>
              </a:rPr>
              <a:t> </a:t>
            </a:r>
            <a:r>
              <a:rPr lang="fi-FI" dirty="0" err="1">
                <a:ea typeface="+mn-lt"/>
                <a:cs typeface="+mn-lt"/>
              </a:rPr>
              <a:t>emissions</a:t>
            </a:r>
            <a:endParaRPr lang="fi-FI" dirty="0">
              <a:ea typeface="+mn-lt"/>
              <a:cs typeface="+mn-lt"/>
            </a:endParaRPr>
          </a:p>
          <a:p>
            <a:pPr marL="682625" lvl="1" indent="-342900">
              <a:lnSpc>
                <a:spcPct val="150000"/>
              </a:lnSpc>
              <a:buFont typeface="Arial,Sans-Serif" panose="020B0604020202020204" pitchFamily="34" charset="0"/>
              <a:buChar char="•"/>
            </a:pPr>
            <a:r>
              <a:rPr lang="fi-FI" sz="1200" dirty="0" err="1">
                <a:ea typeface="+mn-lt"/>
                <a:cs typeface="+mn-lt"/>
              </a:rPr>
              <a:t>The</a:t>
            </a:r>
            <a:r>
              <a:rPr lang="fi-FI" sz="1200" dirty="0">
                <a:ea typeface="+mn-lt"/>
                <a:cs typeface="+mn-lt"/>
              </a:rPr>
              <a:t> </a:t>
            </a:r>
            <a:r>
              <a:rPr lang="fi-FI" sz="1200" dirty="0" err="1">
                <a:ea typeface="+mn-lt"/>
                <a:cs typeface="+mn-lt"/>
              </a:rPr>
              <a:t>current</a:t>
            </a:r>
            <a:r>
              <a:rPr lang="fi-FI" sz="1200" dirty="0">
                <a:ea typeface="+mn-lt"/>
                <a:cs typeface="+mn-lt"/>
              </a:rPr>
              <a:t> </a:t>
            </a:r>
            <a:r>
              <a:rPr lang="fi-FI" sz="1200" dirty="0" err="1">
                <a:ea typeface="+mn-lt"/>
                <a:cs typeface="+mn-lt"/>
              </a:rPr>
              <a:t>scheme</a:t>
            </a:r>
            <a:r>
              <a:rPr lang="fi-FI" sz="1200" dirty="0">
                <a:ea typeface="+mn-lt"/>
                <a:cs typeface="+mn-lt"/>
              </a:rPr>
              <a:t> for </a:t>
            </a:r>
            <a:r>
              <a:rPr lang="fi-FI" sz="1200" dirty="0" err="1">
                <a:ea typeface="+mn-lt"/>
                <a:cs typeface="+mn-lt"/>
              </a:rPr>
              <a:t>producing</a:t>
            </a:r>
            <a:r>
              <a:rPr lang="fi-FI" sz="1200" dirty="0">
                <a:ea typeface="+mn-lt"/>
                <a:cs typeface="+mn-lt"/>
              </a:rPr>
              <a:t> </a:t>
            </a:r>
            <a:r>
              <a:rPr lang="fi-FI" sz="1200" dirty="0" err="1">
                <a:ea typeface="+mn-lt"/>
                <a:cs typeface="+mn-lt"/>
              </a:rPr>
              <a:t>heat</a:t>
            </a:r>
            <a:r>
              <a:rPr lang="fi-FI" sz="1200" dirty="0">
                <a:ea typeface="+mn-lt"/>
                <a:cs typeface="+mn-lt"/>
              </a:rPr>
              <a:t> in Finland </a:t>
            </a:r>
            <a:r>
              <a:rPr lang="fi-FI" sz="1200" dirty="0" err="1">
                <a:ea typeface="+mn-lt"/>
                <a:cs typeface="+mn-lt"/>
              </a:rPr>
              <a:t>highly</a:t>
            </a:r>
            <a:r>
              <a:rPr lang="fi-FI" sz="1200" dirty="0">
                <a:ea typeface="+mn-lt"/>
                <a:cs typeface="+mn-lt"/>
              </a:rPr>
              <a:t> </a:t>
            </a:r>
            <a:r>
              <a:rPr lang="fi-FI" sz="1200" dirty="0" err="1">
                <a:ea typeface="+mn-lt"/>
                <a:cs typeface="+mn-lt"/>
              </a:rPr>
              <a:t>depends</a:t>
            </a:r>
            <a:r>
              <a:rPr lang="fi-FI" sz="1200" dirty="0">
                <a:ea typeface="+mn-lt"/>
                <a:cs typeface="+mn-lt"/>
              </a:rPr>
              <a:t> on </a:t>
            </a:r>
            <a:r>
              <a:rPr lang="fi-FI" sz="1200" dirty="0" err="1">
                <a:ea typeface="+mn-lt"/>
                <a:cs typeface="+mn-lt"/>
              </a:rPr>
              <a:t>fossil</a:t>
            </a:r>
            <a:r>
              <a:rPr lang="fi-FI" sz="1200" dirty="0">
                <a:ea typeface="+mn-lt"/>
                <a:cs typeface="+mn-lt"/>
              </a:rPr>
              <a:t> </a:t>
            </a:r>
            <a:r>
              <a:rPr lang="fi-FI" sz="1200" dirty="0" err="1">
                <a:ea typeface="+mn-lt"/>
                <a:cs typeface="+mn-lt"/>
              </a:rPr>
              <a:t>fuel</a:t>
            </a:r>
            <a:endParaRPr lang="fi-FI" sz="1200" dirty="0">
              <a:ea typeface="+mn-lt"/>
              <a:cs typeface="+mn-lt"/>
            </a:endParaRPr>
          </a:p>
          <a:p>
            <a:pPr marL="682625" lvl="1" indent="-342900">
              <a:lnSpc>
                <a:spcPct val="150000"/>
              </a:lnSpc>
              <a:buFont typeface="Arial,Sans-Serif" panose="020B0604020202020204" pitchFamily="34" charset="0"/>
              <a:buChar char="•"/>
            </a:pPr>
            <a:r>
              <a:rPr lang="fi-FI" sz="1200" dirty="0">
                <a:ea typeface="+mn-lt"/>
                <a:cs typeface="+mn-lt"/>
              </a:rPr>
              <a:t>In Helsinki, 57% of </a:t>
            </a:r>
            <a:r>
              <a:rPr lang="fi-FI" sz="1200" dirty="0" err="1">
                <a:ea typeface="+mn-lt"/>
                <a:cs typeface="+mn-lt"/>
              </a:rPr>
              <a:t>emissions</a:t>
            </a:r>
            <a:r>
              <a:rPr lang="fi-FI" sz="1200" dirty="0">
                <a:ea typeface="+mn-lt"/>
                <a:cs typeface="+mn-lt"/>
              </a:rPr>
              <a:t> is </a:t>
            </a:r>
            <a:r>
              <a:rPr lang="fi-FI" sz="1200" dirty="0" err="1">
                <a:ea typeface="+mn-lt"/>
                <a:cs typeface="+mn-lt"/>
              </a:rPr>
              <a:t>produced</a:t>
            </a:r>
            <a:r>
              <a:rPr lang="fi-FI" sz="1200" dirty="0">
                <a:ea typeface="+mn-lt"/>
                <a:cs typeface="+mn-lt"/>
              </a:rPr>
              <a:t> </a:t>
            </a:r>
            <a:r>
              <a:rPr lang="fi-FI" sz="1200" dirty="0" err="1">
                <a:ea typeface="+mn-lt"/>
                <a:cs typeface="+mn-lt"/>
              </a:rPr>
              <a:t>by</a:t>
            </a:r>
            <a:r>
              <a:rPr lang="fi-FI" sz="1200" dirty="0">
                <a:ea typeface="+mn-lt"/>
                <a:cs typeface="+mn-lt"/>
              </a:rPr>
              <a:t> </a:t>
            </a:r>
            <a:r>
              <a:rPr lang="fi-FI" sz="1200" dirty="0" err="1">
                <a:ea typeface="+mn-lt"/>
                <a:cs typeface="+mn-lt"/>
              </a:rPr>
              <a:t>heating</a:t>
            </a:r>
            <a:endParaRPr lang="fi-FI" sz="1200" dirty="0">
              <a:ea typeface="+mn-lt"/>
              <a:cs typeface="+mn-lt"/>
            </a:endParaRPr>
          </a:p>
          <a:p>
            <a:pPr marL="342900" indent="-342900">
              <a:lnSpc>
                <a:spcPct val="150000"/>
              </a:lnSpc>
              <a:buChar char="•"/>
            </a:pPr>
            <a:endParaRPr lang="fi-FI" b="1" dirty="0">
              <a:ea typeface="ＭＳ Ｐゴシック"/>
            </a:endParaRPr>
          </a:p>
          <a:p>
            <a:pPr marL="388620" lvl="1" indent="0">
              <a:lnSpc>
                <a:spcPct val="150000"/>
              </a:lnSpc>
              <a:buNone/>
            </a:pPr>
            <a:endParaRPr lang="fi-FI" sz="1600" b="1" dirty="0"/>
          </a:p>
          <a:p>
            <a:pPr marL="388620" lvl="1" indent="0">
              <a:lnSpc>
                <a:spcPct val="150000"/>
              </a:lnSpc>
            </a:pPr>
            <a:endParaRPr lang="fi-FI" sz="2000" dirty="0"/>
          </a:p>
          <a:p>
            <a:pPr marL="0" indent="0">
              <a:lnSpc>
                <a:spcPct val="150000"/>
              </a:lnSpc>
            </a:pPr>
            <a:endParaRPr lang="en-US" sz="3000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ea typeface="ＭＳ Ｐゴシック"/>
              </a:rPr>
              <a:t>Background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 dirty="0"/>
              <a:t>21.04.2020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3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9970373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360278"/>
            <a:ext cx="7772400" cy="4451431"/>
          </a:xfrm>
        </p:spPr>
        <p:txBody>
          <a:bodyPr>
            <a:normAutofit fontScale="92500" lnSpcReduction="10000"/>
          </a:bodyPr>
          <a:lstStyle/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dirty="0" err="1">
                <a:ea typeface="ＭＳ Ｐゴシック"/>
              </a:rPr>
              <a:t>Thermal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loads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have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higher</a:t>
            </a:r>
            <a:r>
              <a:rPr lang="fi-FI" dirty="0">
                <a:ea typeface="ＭＳ Ｐゴシック"/>
              </a:rPr>
              <a:t> inertia and </a:t>
            </a:r>
            <a:r>
              <a:rPr lang="fi-FI" dirty="0" err="1">
                <a:ea typeface="ＭＳ Ｐゴシック"/>
              </a:rPr>
              <a:t>more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flexible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than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the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electric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loads</a:t>
            </a:r>
            <a:endParaRPr lang="fi-FI" dirty="0">
              <a:ea typeface="ＭＳ Ｐゴシック"/>
            </a:endParaRP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dirty="0" err="1">
                <a:ea typeface="ＭＳ Ｐゴシック"/>
              </a:rPr>
              <a:t>The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excess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electricity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from</a:t>
            </a:r>
            <a:r>
              <a:rPr lang="fi-FI" dirty="0">
                <a:ea typeface="ＭＳ Ｐゴシック"/>
              </a:rPr>
              <a:t> VRE </a:t>
            </a:r>
            <a:r>
              <a:rPr lang="fi-FI" dirty="0" err="1">
                <a:ea typeface="ＭＳ Ｐゴシック"/>
              </a:rPr>
              <a:t>can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be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used</a:t>
            </a:r>
            <a:r>
              <a:rPr lang="fi-FI" dirty="0">
                <a:ea typeface="ＭＳ Ｐゴシック"/>
              </a:rPr>
              <a:t> to </a:t>
            </a:r>
            <a:r>
              <a:rPr lang="fi-FI" dirty="0" err="1">
                <a:ea typeface="ＭＳ Ｐゴシック"/>
              </a:rPr>
              <a:t>produce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heat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using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heat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pumps</a:t>
            </a:r>
            <a:r>
              <a:rPr lang="fi-FI" dirty="0">
                <a:ea typeface="ＭＳ Ｐゴシック"/>
              </a:rPr>
              <a:t> and </a:t>
            </a:r>
            <a:r>
              <a:rPr lang="fi-FI" dirty="0" err="1">
                <a:ea typeface="ＭＳ Ｐゴシック"/>
              </a:rPr>
              <a:t>electric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boilers</a:t>
            </a:r>
            <a:endParaRPr lang="fi-FI" dirty="0"/>
          </a:p>
          <a:p>
            <a:pPr marL="682625" lvl="1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300" dirty="0">
                <a:ea typeface="ＭＳ Ｐゴシック"/>
              </a:rPr>
              <a:t>The produced heat can be used directly, or stored for later when the demand exists</a:t>
            </a:r>
            <a:endParaRPr lang="en-US" sz="1300" dirty="0"/>
          </a:p>
          <a:p>
            <a:pPr marL="682625" lvl="1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300" dirty="0">
                <a:ea typeface="ＭＳ Ｐゴシック"/>
              </a:rPr>
              <a:t>Flexible operation of producing heat and storing it ensures no electricity demand peaks due to the coupling</a:t>
            </a:r>
            <a:endParaRPr lang="en-US" sz="1300" dirty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dirty="0">
                <a:ea typeface="ＭＳ Ｐゴシック"/>
              </a:rPr>
              <a:t>Some </a:t>
            </a:r>
            <a:r>
              <a:rPr lang="fi-FI" dirty="0" err="1">
                <a:ea typeface="ＭＳ Ｐゴシック"/>
              </a:rPr>
              <a:t>technologies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can</a:t>
            </a:r>
            <a:r>
              <a:rPr lang="fi-FI" dirty="0">
                <a:ea typeface="ＭＳ Ｐゴシック"/>
              </a:rPr>
              <a:t> go in </a:t>
            </a:r>
            <a:r>
              <a:rPr lang="fi-FI" dirty="0" err="1">
                <a:ea typeface="ＭＳ Ｐゴシック"/>
              </a:rPr>
              <a:t>both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directions</a:t>
            </a:r>
            <a:r>
              <a:rPr lang="fi-FI" dirty="0">
                <a:ea typeface="ＭＳ Ｐゴシック"/>
              </a:rPr>
              <a:t> "</a:t>
            </a:r>
            <a:r>
              <a:rPr lang="fi-FI" dirty="0" err="1">
                <a:ea typeface="ＭＳ Ｐゴシック"/>
              </a:rPr>
              <a:t>power</a:t>
            </a:r>
            <a:r>
              <a:rPr lang="fi-FI" dirty="0">
                <a:ea typeface="ＭＳ Ｐゴシック"/>
              </a:rPr>
              <a:t> to </a:t>
            </a:r>
            <a:r>
              <a:rPr lang="fi-FI" dirty="0" err="1">
                <a:ea typeface="ＭＳ Ｐゴシック"/>
              </a:rPr>
              <a:t>heat</a:t>
            </a:r>
            <a:r>
              <a:rPr lang="fi-FI" dirty="0">
                <a:ea typeface="ＭＳ Ｐゴシック"/>
              </a:rPr>
              <a:t>, and </a:t>
            </a:r>
            <a:r>
              <a:rPr lang="fi-FI" dirty="0" err="1">
                <a:ea typeface="ＭＳ Ｐゴシック"/>
              </a:rPr>
              <a:t>heat</a:t>
            </a:r>
            <a:r>
              <a:rPr lang="fi-FI" dirty="0">
                <a:ea typeface="ＭＳ Ｐゴシック"/>
              </a:rPr>
              <a:t> to </a:t>
            </a:r>
            <a:r>
              <a:rPr lang="fi-FI" dirty="0" err="1">
                <a:ea typeface="ＭＳ Ｐゴシック"/>
              </a:rPr>
              <a:t>power</a:t>
            </a:r>
            <a:r>
              <a:rPr lang="fi-FI" dirty="0">
                <a:ea typeface="ＭＳ Ｐゴシック"/>
              </a:rPr>
              <a:t>" </a:t>
            </a:r>
            <a:r>
              <a:rPr lang="fi-FI" dirty="0" err="1">
                <a:ea typeface="ＭＳ Ｐゴシック"/>
              </a:rPr>
              <a:t>such</a:t>
            </a:r>
            <a:r>
              <a:rPr lang="fi-FI" dirty="0">
                <a:ea typeface="ＭＳ Ｐゴシック"/>
              </a:rPr>
              <a:t> as Advanced </a:t>
            </a:r>
            <a:r>
              <a:rPr lang="fi-FI" dirty="0" err="1">
                <a:ea typeface="ＭＳ Ｐゴシック"/>
              </a:rPr>
              <a:t>Adiabatic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Compressed</a:t>
            </a:r>
            <a:r>
              <a:rPr lang="fi-FI" dirty="0">
                <a:ea typeface="ＭＳ Ｐゴシック"/>
              </a:rPr>
              <a:t> Air Energy Storage (AA-CAES)</a:t>
            </a: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dirty="0">
                <a:ea typeface="ＭＳ Ｐゴシック"/>
              </a:rPr>
              <a:t>AA-CAES is </a:t>
            </a:r>
            <a:r>
              <a:rPr lang="fi-FI" dirty="0" err="1">
                <a:ea typeface="ＭＳ Ｐゴシック"/>
              </a:rPr>
              <a:t>still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expensive</a:t>
            </a:r>
            <a:r>
              <a:rPr lang="fi-FI" dirty="0">
                <a:ea typeface="ＭＳ Ｐゴシック"/>
              </a:rPr>
              <a:t> and </a:t>
            </a:r>
            <a:r>
              <a:rPr lang="fi-FI" dirty="0" err="1">
                <a:ea typeface="ＭＳ Ｐゴシック"/>
              </a:rPr>
              <a:t>there</a:t>
            </a:r>
            <a:r>
              <a:rPr lang="fi-FI" dirty="0">
                <a:ea typeface="ＭＳ Ｐゴシック"/>
              </a:rPr>
              <a:t> is no </a:t>
            </a:r>
            <a:r>
              <a:rPr lang="fi-FI" dirty="0" err="1">
                <a:ea typeface="ＭＳ Ｐゴシック"/>
              </a:rPr>
              <a:t>existing</a:t>
            </a:r>
            <a:r>
              <a:rPr lang="fi-FI" dirty="0">
                <a:ea typeface="ＭＳ Ｐゴシック"/>
              </a:rPr>
              <a:t> </a:t>
            </a:r>
            <a:r>
              <a:rPr lang="fi-FI" dirty="0" err="1">
                <a:ea typeface="ＭＳ Ｐゴシック"/>
              </a:rPr>
              <a:t>facilities</a:t>
            </a:r>
            <a:endParaRPr lang="fi-FI" dirty="0">
              <a:ea typeface="ＭＳ Ｐゴシック"/>
            </a:endParaRPr>
          </a:p>
          <a:p>
            <a:pPr marL="682625" lvl="1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1300" dirty="0" err="1">
                <a:ea typeface="ＭＳ Ｐゴシック"/>
              </a:rPr>
              <a:t>When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electricity</a:t>
            </a:r>
            <a:r>
              <a:rPr lang="fi-FI" sz="1300" dirty="0">
                <a:ea typeface="ＭＳ Ｐゴシック"/>
              </a:rPr>
              <a:t> is </a:t>
            </a:r>
            <a:r>
              <a:rPr lang="fi-FI" sz="1300" dirty="0" err="1">
                <a:ea typeface="ＭＳ Ｐゴシック"/>
              </a:rPr>
              <a:t>available</a:t>
            </a:r>
            <a:r>
              <a:rPr lang="fi-FI" sz="1300" dirty="0">
                <a:ea typeface="ＭＳ Ｐゴシック"/>
              </a:rPr>
              <a:t>, air is </a:t>
            </a:r>
            <a:r>
              <a:rPr lang="fi-FI" sz="1300" dirty="0" err="1">
                <a:ea typeface="ＭＳ Ｐゴシック"/>
              </a:rPr>
              <a:t>compressed</a:t>
            </a:r>
            <a:r>
              <a:rPr lang="fi-FI" sz="1300" dirty="0">
                <a:ea typeface="ＭＳ Ｐゴシック"/>
              </a:rPr>
              <a:t> for </a:t>
            </a:r>
            <a:r>
              <a:rPr lang="fi-FI" sz="1300" dirty="0" err="1">
                <a:ea typeface="ＭＳ Ｐゴシック"/>
              </a:rPr>
              <a:t>saving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the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energy</a:t>
            </a:r>
            <a:r>
              <a:rPr lang="fi-FI" sz="1300" dirty="0">
                <a:ea typeface="ＭＳ Ｐゴシック"/>
              </a:rPr>
              <a:t>. </a:t>
            </a:r>
            <a:r>
              <a:rPr lang="fi-FI" sz="1300" dirty="0" err="1">
                <a:ea typeface="ＭＳ Ｐゴシック"/>
              </a:rPr>
              <a:t>The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process</a:t>
            </a:r>
            <a:r>
              <a:rPr lang="fi-FI" sz="1300" dirty="0">
                <a:ea typeface="ＭＳ Ｐゴシック"/>
              </a:rPr>
              <a:t> of </a:t>
            </a:r>
            <a:r>
              <a:rPr lang="fi-FI" sz="1300" dirty="0" err="1">
                <a:ea typeface="ＭＳ Ｐゴシック"/>
              </a:rPr>
              <a:t>compressing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the</a:t>
            </a:r>
            <a:r>
              <a:rPr lang="fi-FI" sz="1300" dirty="0">
                <a:ea typeface="ＭＳ Ｐゴシック"/>
              </a:rPr>
              <a:t> air </a:t>
            </a:r>
            <a:r>
              <a:rPr lang="fi-FI" sz="1300" dirty="0" err="1">
                <a:ea typeface="ＭＳ Ｐゴシック"/>
              </a:rPr>
              <a:t>produces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heat</a:t>
            </a:r>
            <a:r>
              <a:rPr lang="fi-FI" sz="1300" dirty="0">
                <a:ea typeface="ＭＳ Ｐゴシック"/>
              </a:rPr>
              <a:t>. </a:t>
            </a:r>
            <a:r>
              <a:rPr lang="fi-FI" sz="1300" dirty="0" err="1">
                <a:ea typeface="ＭＳ Ｐゴシック"/>
              </a:rPr>
              <a:t>When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electricity</a:t>
            </a:r>
            <a:r>
              <a:rPr lang="fi-FI" sz="1300" dirty="0">
                <a:ea typeface="ＭＳ Ｐゴシック"/>
              </a:rPr>
              <a:t> is </a:t>
            </a:r>
            <a:r>
              <a:rPr lang="fi-FI" sz="1300" dirty="0" err="1">
                <a:ea typeface="ＭＳ Ｐゴシック"/>
              </a:rPr>
              <a:t>needed</a:t>
            </a:r>
            <a:r>
              <a:rPr lang="fi-FI" sz="1300" dirty="0">
                <a:ea typeface="ＭＳ Ｐゴシック"/>
              </a:rPr>
              <a:t>, </a:t>
            </a:r>
            <a:r>
              <a:rPr lang="fi-FI" sz="1300" dirty="0" err="1">
                <a:ea typeface="ＭＳ Ｐゴシック"/>
              </a:rPr>
              <a:t>the</a:t>
            </a:r>
            <a:r>
              <a:rPr lang="fi-FI" sz="1300" dirty="0">
                <a:ea typeface="ＭＳ Ｐゴシック"/>
              </a:rPr>
              <a:t> air </a:t>
            </a:r>
            <a:r>
              <a:rPr lang="fi-FI" sz="1300" dirty="0" err="1">
                <a:ea typeface="ＭＳ Ｐゴシック"/>
              </a:rPr>
              <a:t>expands</a:t>
            </a:r>
            <a:r>
              <a:rPr lang="fi-FI" sz="1300" dirty="0">
                <a:ea typeface="ＭＳ Ｐゴシック"/>
              </a:rPr>
              <a:t> to </a:t>
            </a:r>
            <a:r>
              <a:rPr lang="fi-FI" sz="1300" dirty="0" err="1">
                <a:ea typeface="ＭＳ Ｐゴシック"/>
              </a:rPr>
              <a:t>produce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electricity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by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rotating</a:t>
            </a:r>
            <a:r>
              <a:rPr lang="fi-FI" sz="1300" dirty="0">
                <a:ea typeface="ＭＳ Ｐゴシック"/>
              </a:rPr>
              <a:t> a </a:t>
            </a:r>
            <a:r>
              <a:rPr lang="fi-FI" sz="1300" dirty="0" err="1">
                <a:ea typeface="ＭＳ Ｐゴシック"/>
              </a:rPr>
              <a:t>turbine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which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rotates</a:t>
            </a:r>
            <a:r>
              <a:rPr lang="fi-FI" sz="1300" dirty="0">
                <a:ea typeface="ＭＳ Ｐゴシック"/>
              </a:rPr>
              <a:t> a </a:t>
            </a:r>
            <a:r>
              <a:rPr lang="fi-FI" sz="1300" dirty="0" err="1">
                <a:ea typeface="ＭＳ Ｐゴシック"/>
              </a:rPr>
              <a:t>generator</a:t>
            </a:r>
            <a:r>
              <a:rPr lang="fi-FI" sz="1300" dirty="0">
                <a:ea typeface="ＭＳ Ｐゴシック"/>
              </a:rPr>
              <a:t>. </a:t>
            </a:r>
            <a:r>
              <a:rPr lang="fi-FI" sz="1300" dirty="0" err="1">
                <a:ea typeface="ＭＳ Ｐゴシック"/>
              </a:rPr>
              <a:t>The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process</a:t>
            </a:r>
            <a:r>
              <a:rPr lang="fi-FI" sz="1300" dirty="0">
                <a:ea typeface="ＭＳ Ｐゴシック"/>
              </a:rPr>
              <a:t> of </a:t>
            </a:r>
            <a:r>
              <a:rPr lang="fi-FI" sz="1300" dirty="0" err="1">
                <a:ea typeface="ＭＳ Ｐゴシック"/>
              </a:rPr>
              <a:t>expansion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needs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heat</a:t>
            </a:r>
            <a:endParaRPr lang="fi-FI" sz="1300" dirty="0">
              <a:ea typeface="ＭＳ Ｐゴシック"/>
            </a:endParaRPr>
          </a:p>
          <a:p>
            <a:pPr marL="682625" lvl="1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1300" dirty="0">
                <a:ea typeface="ＭＳ Ｐゴシック"/>
              </a:rPr>
              <a:t>AA-CAES </a:t>
            </a:r>
            <a:r>
              <a:rPr lang="fi-FI" sz="1300" dirty="0" err="1">
                <a:ea typeface="ＭＳ Ｐゴシック"/>
              </a:rPr>
              <a:t>can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be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connected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with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the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district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heating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network</a:t>
            </a:r>
            <a:r>
              <a:rPr lang="fi-FI" sz="1300" dirty="0">
                <a:ea typeface="ＭＳ Ｐゴシック"/>
              </a:rPr>
              <a:t> to </a:t>
            </a:r>
            <a:r>
              <a:rPr lang="fi-FI" sz="1300" dirty="0" err="1">
                <a:ea typeface="ＭＳ Ｐゴシック"/>
              </a:rPr>
              <a:t>decrease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its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cost</a:t>
            </a:r>
            <a:r>
              <a:rPr lang="fi-FI" sz="1300" dirty="0">
                <a:ea typeface="ＭＳ Ｐゴシック"/>
              </a:rPr>
              <a:t>, </a:t>
            </a:r>
            <a:r>
              <a:rPr lang="fi-FI" sz="1300" dirty="0" err="1">
                <a:ea typeface="ＭＳ Ｐゴシック"/>
              </a:rPr>
              <a:t>if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the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electricity</a:t>
            </a:r>
            <a:r>
              <a:rPr lang="fi-FI" sz="1300" dirty="0">
                <a:ea typeface="ＭＳ Ｐゴシック"/>
              </a:rPr>
              <a:t> and </a:t>
            </a:r>
            <a:r>
              <a:rPr lang="fi-FI" sz="1300" dirty="0" err="1">
                <a:ea typeface="ＭＳ Ｐゴシック"/>
              </a:rPr>
              <a:t>heating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peaks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are</a:t>
            </a:r>
            <a:r>
              <a:rPr lang="fi-FI" sz="1300" dirty="0">
                <a:ea typeface="ＭＳ Ｐゴシック"/>
              </a:rPr>
              <a:t> in </a:t>
            </a:r>
            <a:r>
              <a:rPr lang="fi-FI" sz="1300" dirty="0" err="1">
                <a:ea typeface="ＭＳ Ｐゴシック"/>
              </a:rPr>
              <a:t>different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times</a:t>
            </a:r>
            <a:r>
              <a:rPr lang="fi-FI" sz="1300" dirty="0">
                <a:ea typeface="ＭＳ Ｐゴシック"/>
              </a:rPr>
              <a:t>, </a:t>
            </a:r>
            <a:r>
              <a:rPr lang="fi-FI" sz="1300" dirty="0" err="1">
                <a:ea typeface="ＭＳ Ｐゴシック"/>
              </a:rPr>
              <a:t>so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heat</a:t>
            </a:r>
            <a:r>
              <a:rPr lang="fi-FI" sz="1300" dirty="0">
                <a:ea typeface="ＭＳ Ｐゴシック"/>
              </a:rPr>
              <a:t> is </a:t>
            </a:r>
            <a:r>
              <a:rPr lang="fi-FI" sz="1300" dirty="0" err="1">
                <a:ea typeface="ＭＳ Ｐゴシック"/>
              </a:rPr>
              <a:t>produced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when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electricity</a:t>
            </a:r>
            <a:r>
              <a:rPr lang="fi-FI" sz="1300" dirty="0">
                <a:ea typeface="ＭＳ Ｐゴシック"/>
              </a:rPr>
              <a:t> is </a:t>
            </a:r>
            <a:r>
              <a:rPr lang="fi-FI" sz="1300" dirty="0" err="1">
                <a:ea typeface="ＭＳ Ｐゴシック"/>
              </a:rPr>
              <a:t>available</a:t>
            </a:r>
            <a:r>
              <a:rPr lang="fi-FI" sz="1300" dirty="0">
                <a:ea typeface="ＭＳ Ｐゴシック"/>
              </a:rPr>
              <a:t> and </a:t>
            </a:r>
            <a:r>
              <a:rPr lang="fi-FI" sz="1300" dirty="0" err="1">
                <a:ea typeface="ＭＳ Ｐゴシック"/>
              </a:rPr>
              <a:t>heat</a:t>
            </a:r>
            <a:r>
              <a:rPr lang="fi-FI" sz="1300" dirty="0">
                <a:ea typeface="ＭＳ Ｐゴシック"/>
              </a:rPr>
              <a:t> is </a:t>
            </a:r>
            <a:r>
              <a:rPr lang="fi-FI" sz="1300" dirty="0" err="1">
                <a:ea typeface="ＭＳ Ｐゴシック"/>
              </a:rPr>
              <a:t>needed</a:t>
            </a:r>
            <a:r>
              <a:rPr lang="fi-FI" sz="1300" dirty="0">
                <a:ea typeface="ＭＳ Ｐゴシック"/>
              </a:rPr>
              <a:t> and </a:t>
            </a:r>
            <a:r>
              <a:rPr lang="fi-FI" sz="1300" dirty="0" err="1">
                <a:ea typeface="ＭＳ Ｐゴシック"/>
              </a:rPr>
              <a:t>heat</a:t>
            </a:r>
            <a:r>
              <a:rPr lang="fi-FI" sz="1300" dirty="0">
                <a:ea typeface="ＭＳ Ｐゴシック"/>
              </a:rPr>
              <a:t> is </a:t>
            </a:r>
            <a:r>
              <a:rPr lang="fi-FI" sz="1300" dirty="0" err="1">
                <a:ea typeface="ＭＳ Ｐゴシック"/>
              </a:rPr>
              <a:t>consumed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when</a:t>
            </a:r>
            <a:r>
              <a:rPr lang="fi-FI" sz="1300" dirty="0">
                <a:ea typeface="ＭＳ Ｐゴシック"/>
              </a:rPr>
              <a:t> </a:t>
            </a:r>
            <a:r>
              <a:rPr lang="fi-FI" sz="1300" dirty="0" err="1">
                <a:ea typeface="ＭＳ Ｐゴシック"/>
              </a:rPr>
              <a:t>heat</a:t>
            </a:r>
            <a:r>
              <a:rPr lang="fi-FI" sz="1300" dirty="0">
                <a:ea typeface="ＭＳ Ｐゴシック"/>
              </a:rPr>
              <a:t> is </a:t>
            </a:r>
            <a:r>
              <a:rPr lang="fi-FI" sz="1300" dirty="0" err="1">
                <a:ea typeface="ＭＳ Ｐゴシック"/>
              </a:rPr>
              <a:t>available</a:t>
            </a:r>
            <a:r>
              <a:rPr lang="fi-FI" sz="1300" dirty="0">
                <a:ea typeface="ＭＳ Ｐゴシック"/>
              </a:rPr>
              <a:t> and </a:t>
            </a:r>
            <a:r>
              <a:rPr lang="fi-FI" sz="1300" dirty="0" err="1">
                <a:ea typeface="ＭＳ Ｐゴシック"/>
              </a:rPr>
              <a:t>electricity</a:t>
            </a:r>
            <a:r>
              <a:rPr lang="fi-FI" sz="1300" dirty="0">
                <a:ea typeface="ＭＳ Ｐゴシック"/>
              </a:rPr>
              <a:t> is needed</a:t>
            </a:r>
            <a:endParaRPr lang="fi-FI" sz="1300" dirty="0"/>
          </a:p>
          <a:p>
            <a:pPr marL="388620" lvl="1" indent="0">
              <a:lnSpc>
                <a:spcPct val="150000"/>
              </a:lnSpc>
              <a:buNone/>
            </a:pPr>
            <a:endParaRPr lang="fi-FI" sz="1600" b="1" dirty="0"/>
          </a:p>
          <a:p>
            <a:pPr marL="388620" lvl="1" indent="0">
              <a:lnSpc>
                <a:spcPct val="150000"/>
              </a:lnSpc>
              <a:buNone/>
            </a:pPr>
            <a:endParaRPr lang="fi-FI" sz="2000" b="1" dirty="0"/>
          </a:p>
          <a:p>
            <a:pPr marL="0" indent="0">
              <a:lnSpc>
                <a:spcPct val="150000"/>
              </a:lnSpc>
            </a:pPr>
            <a:endParaRPr lang="en-US" sz="3000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ea typeface="ＭＳ Ｐゴシック"/>
              </a:rPr>
              <a:t>Implementing Sector Coupling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 dirty="0"/>
              <a:t>21.04.2020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4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3397729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4136400"/>
          </a:xfrm>
        </p:spPr>
        <p:txBody>
          <a:bodyPr>
            <a:normAutofit/>
          </a:bodyPr>
          <a:lstStyle/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dirty="0" err="1"/>
              <a:t>Sector</a:t>
            </a:r>
            <a:r>
              <a:rPr lang="fi-FI" dirty="0"/>
              <a:t> </a:t>
            </a:r>
            <a:r>
              <a:rPr lang="fi-FI" dirty="0" err="1"/>
              <a:t>coupling</a:t>
            </a:r>
            <a:r>
              <a:rPr lang="fi-FI" dirty="0"/>
              <a:t> is </a:t>
            </a:r>
            <a:r>
              <a:rPr lang="fi-FI" dirty="0" err="1"/>
              <a:t>very</a:t>
            </a:r>
            <a:r>
              <a:rPr lang="fi-FI" dirty="0"/>
              <a:t> </a:t>
            </a:r>
            <a:r>
              <a:rPr lang="fi-FI" dirty="0" err="1"/>
              <a:t>promising</a:t>
            </a:r>
            <a:r>
              <a:rPr lang="fi-FI" dirty="0"/>
              <a:t> </a:t>
            </a:r>
            <a:r>
              <a:rPr lang="fi-FI" dirty="0" err="1"/>
              <a:t>compared</a:t>
            </a:r>
            <a:r>
              <a:rPr lang="fi-FI" dirty="0"/>
              <a:t> to </a:t>
            </a:r>
            <a:r>
              <a:rPr lang="fi-FI" dirty="0" err="1"/>
              <a:t>other</a:t>
            </a:r>
            <a:r>
              <a:rPr lang="fi-FI" dirty="0"/>
              <a:t> </a:t>
            </a:r>
            <a:r>
              <a:rPr lang="fi-FI" dirty="0" err="1"/>
              <a:t>coupling</a:t>
            </a:r>
            <a:r>
              <a:rPr lang="fi-FI" dirty="0"/>
              <a:t> and </a:t>
            </a:r>
            <a:r>
              <a:rPr lang="fi-FI" dirty="0" err="1"/>
              <a:t>flexibility</a:t>
            </a:r>
            <a:r>
              <a:rPr lang="fi-FI" dirty="0"/>
              <a:t> </a:t>
            </a:r>
            <a:r>
              <a:rPr lang="fi-FI" dirty="0" err="1"/>
              <a:t>options</a:t>
            </a:r>
            <a:endParaRPr lang="fi-FI" dirty="0"/>
          </a:p>
          <a:p>
            <a:pPr marL="682625" lvl="1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400" dirty="0"/>
              <a:t>Costs of generating and storing heat are relatively low</a:t>
            </a:r>
          </a:p>
          <a:p>
            <a:pPr marL="682625" lvl="1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400" dirty="0"/>
              <a:t>Helps in decarbonizing heating and integrating renewables</a:t>
            </a:r>
            <a:endParaRPr lang="fi-FI" sz="1400" dirty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dirty="0"/>
              <a:t>Can </a:t>
            </a:r>
            <a:r>
              <a:rPr lang="fi-FI" dirty="0" err="1"/>
              <a:t>be</a:t>
            </a:r>
            <a:r>
              <a:rPr lang="fi-FI" dirty="0"/>
              <a:t> </a:t>
            </a:r>
            <a:r>
              <a:rPr lang="fi-FI" dirty="0" err="1"/>
              <a:t>implemented</a:t>
            </a:r>
            <a:r>
              <a:rPr lang="fi-FI" dirty="0"/>
              <a:t> </a:t>
            </a:r>
            <a:r>
              <a:rPr lang="fi-FI" dirty="0" err="1"/>
              <a:t>through</a:t>
            </a:r>
            <a:r>
              <a:rPr lang="fi-FI" dirty="0"/>
              <a:t> </a:t>
            </a:r>
            <a:r>
              <a:rPr lang="fi-FI" dirty="0" err="1"/>
              <a:t>centralized</a:t>
            </a:r>
            <a:r>
              <a:rPr lang="fi-FI" dirty="0"/>
              <a:t> </a:t>
            </a:r>
            <a:r>
              <a:rPr lang="fi-FI" dirty="0" err="1"/>
              <a:t>or</a:t>
            </a:r>
            <a:r>
              <a:rPr lang="fi-FI" dirty="0"/>
              <a:t> </a:t>
            </a:r>
            <a:r>
              <a:rPr lang="fi-FI" dirty="0" err="1"/>
              <a:t>decentralized</a:t>
            </a:r>
            <a:r>
              <a:rPr lang="fi-FI" dirty="0"/>
              <a:t> </a:t>
            </a:r>
            <a:r>
              <a:rPr lang="fi-FI" dirty="0" err="1"/>
              <a:t>solutions</a:t>
            </a:r>
            <a:endParaRPr lang="fi-FI" dirty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dirty="0" err="1"/>
              <a:t>Possible</a:t>
            </a:r>
            <a:r>
              <a:rPr lang="fi-FI" dirty="0"/>
              <a:t> to </a:t>
            </a:r>
            <a:r>
              <a:rPr lang="fi-FI" dirty="0" err="1"/>
              <a:t>add</a:t>
            </a:r>
            <a:r>
              <a:rPr lang="fi-FI" dirty="0"/>
              <a:t> </a:t>
            </a:r>
            <a:r>
              <a:rPr lang="fi-FI" dirty="0" err="1"/>
              <a:t>thermal</a:t>
            </a:r>
            <a:r>
              <a:rPr lang="fi-FI" dirty="0"/>
              <a:t> </a:t>
            </a:r>
            <a:r>
              <a:rPr lang="fi-FI" dirty="0" err="1"/>
              <a:t>energy</a:t>
            </a:r>
            <a:r>
              <a:rPr lang="fi-FI" dirty="0"/>
              <a:t> </a:t>
            </a:r>
            <a:r>
              <a:rPr lang="fi-FI" dirty="0" err="1"/>
              <a:t>storages</a:t>
            </a:r>
            <a:r>
              <a:rPr lang="fi-FI" dirty="0"/>
              <a:t> to </a:t>
            </a:r>
            <a:r>
              <a:rPr lang="fi-FI" dirty="0" err="1"/>
              <a:t>provide</a:t>
            </a:r>
            <a:r>
              <a:rPr lang="fi-FI" dirty="0"/>
              <a:t> </a:t>
            </a:r>
            <a:r>
              <a:rPr lang="fi-FI" dirty="0" err="1"/>
              <a:t>increased</a:t>
            </a:r>
            <a:r>
              <a:rPr lang="fi-FI" dirty="0"/>
              <a:t> </a:t>
            </a:r>
            <a:r>
              <a:rPr lang="fi-FI" dirty="0" err="1"/>
              <a:t>flexibilty</a:t>
            </a:r>
            <a:endParaRPr lang="fi-FI" dirty="0"/>
          </a:p>
          <a:p>
            <a:pPr marL="682625" lvl="1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1400" dirty="0"/>
              <a:t>A </a:t>
            </a:r>
            <a:r>
              <a:rPr lang="fi-FI" sz="1400" dirty="0" err="1"/>
              <a:t>viable</a:t>
            </a:r>
            <a:r>
              <a:rPr lang="fi-FI" sz="1400" dirty="0"/>
              <a:t> option for </a:t>
            </a:r>
            <a:r>
              <a:rPr lang="fi-FI" sz="1400" dirty="0" err="1"/>
              <a:t>seasonal</a:t>
            </a:r>
            <a:r>
              <a:rPr lang="fi-FI" sz="1400" dirty="0"/>
              <a:t> </a:t>
            </a:r>
            <a:r>
              <a:rPr lang="fi-FI" sz="1400" dirty="0" err="1"/>
              <a:t>storage</a:t>
            </a:r>
            <a:endParaRPr lang="fi-FI" sz="1400" dirty="0"/>
          </a:p>
          <a:p>
            <a:pPr marL="682625" lvl="1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1400" dirty="0"/>
              <a:t>In </a:t>
            </a:r>
            <a:r>
              <a:rPr lang="fi-FI" sz="1400" dirty="0" err="1"/>
              <a:t>centralized</a:t>
            </a:r>
            <a:r>
              <a:rPr lang="fi-FI" sz="1400" dirty="0"/>
              <a:t> </a:t>
            </a:r>
            <a:r>
              <a:rPr lang="fi-FI" sz="1400" dirty="0" err="1"/>
              <a:t>solution</a:t>
            </a:r>
            <a:r>
              <a:rPr lang="fi-FI" sz="1400" dirty="0"/>
              <a:t> </a:t>
            </a:r>
            <a:r>
              <a:rPr lang="fi-FI" sz="1400" dirty="0" err="1"/>
              <a:t>district</a:t>
            </a:r>
            <a:r>
              <a:rPr lang="fi-FI" sz="1400" dirty="0"/>
              <a:t> </a:t>
            </a:r>
            <a:r>
              <a:rPr lang="fi-FI" sz="1400" dirty="0" err="1"/>
              <a:t>heating</a:t>
            </a:r>
            <a:r>
              <a:rPr lang="fi-FI" sz="1400" dirty="0"/>
              <a:t> </a:t>
            </a:r>
            <a:r>
              <a:rPr lang="fi-FI" sz="1400" dirty="0" err="1"/>
              <a:t>network</a:t>
            </a:r>
            <a:r>
              <a:rPr lang="fi-FI" sz="1400" dirty="0"/>
              <a:t> </a:t>
            </a:r>
            <a:r>
              <a:rPr lang="fi-FI" sz="1400" dirty="0" err="1"/>
              <a:t>offers</a:t>
            </a:r>
            <a:r>
              <a:rPr lang="fi-FI" sz="1400" dirty="0"/>
              <a:t> some </a:t>
            </a:r>
            <a:r>
              <a:rPr lang="fi-FI" sz="1400" dirty="0" err="1"/>
              <a:t>heat</a:t>
            </a:r>
            <a:r>
              <a:rPr lang="fi-FI" sz="1400" dirty="0"/>
              <a:t> </a:t>
            </a:r>
            <a:r>
              <a:rPr lang="fi-FI" sz="1400" dirty="0" err="1"/>
              <a:t>storage</a:t>
            </a:r>
            <a:r>
              <a:rPr lang="fi-FI" sz="1400" dirty="0"/>
              <a:t> </a:t>
            </a:r>
            <a:r>
              <a:rPr lang="fi-FI" sz="1400" dirty="0" err="1"/>
              <a:t>capacity</a:t>
            </a:r>
            <a:r>
              <a:rPr lang="fi-FI" sz="1400" dirty="0"/>
              <a:t> </a:t>
            </a:r>
          </a:p>
          <a:p>
            <a:pPr marL="682625" lvl="1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1400" dirty="0"/>
              <a:t>In </a:t>
            </a:r>
            <a:r>
              <a:rPr lang="fi-FI" sz="1400" dirty="0" err="1"/>
              <a:t>decentralized</a:t>
            </a:r>
            <a:r>
              <a:rPr lang="fi-FI" sz="1400" dirty="0"/>
              <a:t> </a:t>
            </a:r>
            <a:r>
              <a:rPr lang="fi-FI" sz="1400" dirty="0" err="1"/>
              <a:t>solution</a:t>
            </a:r>
            <a:r>
              <a:rPr lang="fi-FI" sz="1400" dirty="0"/>
              <a:t> some </a:t>
            </a:r>
            <a:r>
              <a:rPr lang="fi-FI" sz="1400" dirty="0" err="1"/>
              <a:t>storage</a:t>
            </a:r>
            <a:r>
              <a:rPr lang="fi-FI" sz="1400" dirty="0"/>
              <a:t> </a:t>
            </a:r>
            <a:r>
              <a:rPr lang="fi-FI" sz="1400" dirty="0" err="1"/>
              <a:t>capacity</a:t>
            </a:r>
            <a:r>
              <a:rPr lang="fi-FI" sz="1400" dirty="0"/>
              <a:t> </a:t>
            </a:r>
            <a:r>
              <a:rPr lang="fi-FI" sz="1400" dirty="0" err="1"/>
              <a:t>from</a:t>
            </a:r>
            <a:r>
              <a:rPr lang="fi-FI" sz="1400" dirty="0"/>
              <a:t> </a:t>
            </a:r>
            <a:r>
              <a:rPr lang="fi-FI" sz="1400" dirty="0" err="1"/>
              <a:t>household</a:t>
            </a:r>
            <a:r>
              <a:rPr lang="fi-FI" sz="1400" dirty="0"/>
              <a:t> </a:t>
            </a:r>
            <a:r>
              <a:rPr lang="fi-FI" sz="1400" dirty="0" err="1"/>
              <a:t>hot</a:t>
            </a:r>
            <a:r>
              <a:rPr lang="fi-FI" sz="1400" dirty="0"/>
              <a:t> </a:t>
            </a:r>
            <a:r>
              <a:rPr lang="fi-FI" sz="1400" dirty="0" err="1"/>
              <a:t>water</a:t>
            </a:r>
            <a:r>
              <a:rPr lang="fi-FI" sz="1400" dirty="0"/>
              <a:t> </a:t>
            </a:r>
            <a:r>
              <a:rPr lang="fi-FI" sz="1400" dirty="0" err="1"/>
              <a:t>storages</a:t>
            </a:r>
            <a:endParaRPr lang="fi-FI" sz="1400" dirty="0"/>
          </a:p>
          <a:p>
            <a:pPr marL="388937" lvl="1" indent="0">
              <a:lnSpc>
                <a:spcPct val="150000"/>
              </a:lnSpc>
              <a:buNone/>
            </a:pPr>
            <a:endParaRPr lang="fi-FI" sz="1600" b="1" dirty="0"/>
          </a:p>
          <a:p>
            <a:pPr marL="388937" lvl="1" indent="0">
              <a:lnSpc>
                <a:spcPct val="150000"/>
              </a:lnSpc>
              <a:buNone/>
            </a:pPr>
            <a:endParaRPr lang="fi-FI" sz="2000" b="1" dirty="0"/>
          </a:p>
          <a:p>
            <a:pPr marL="0" indent="0">
              <a:lnSpc>
                <a:spcPct val="150000"/>
              </a:lnSpc>
            </a:pPr>
            <a:endParaRPr lang="en-US" sz="3000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Feasibility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 dirty="0"/>
              <a:t>21.04.2020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5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1921365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360278"/>
            <a:ext cx="7772400" cy="4451431"/>
          </a:xfrm>
        </p:spPr>
        <p:txBody>
          <a:bodyPr>
            <a:normAutofit/>
          </a:bodyPr>
          <a:lstStyle/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1600" dirty="0" err="1">
                <a:ea typeface="ＭＳ Ｐゴシック"/>
              </a:rPr>
              <a:t>Decreases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the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curtailment</a:t>
            </a:r>
            <a:r>
              <a:rPr lang="fi-FI" sz="1600" dirty="0">
                <a:ea typeface="ＭＳ Ｐゴシック"/>
              </a:rPr>
              <a:t> of VRE </a:t>
            </a:r>
            <a:r>
              <a:rPr lang="fi-FI" sz="1600" dirty="0" err="1">
                <a:ea typeface="ＭＳ Ｐゴシック"/>
              </a:rPr>
              <a:t>which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increases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their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revenue</a:t>
            </a:r>
            <a:endParaRPr lang="fi-FI" sz="1600" dirty="0">
              <a:ea typeface="ＭＳ Ｐゴシック"/>
            </a:endParaRP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fi-FI" sz="1600" dirty="0">
              <a:ea typeface="ＭＳ Ｐゴシック"/>
            </a:endParaRP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1600" dirty="0" err="1">
                <a:ea typeface="ＭＳ Ｐゴシック"/>
              </a:rPr>
              <a:t>Decreases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the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need</a:t>
            </a:r>
            <a:r>
              <a:rPr lang="fi-FI" sz="1600" dirty="0">
                <a:ea typeface="ＭＳ Ｐゴシック"/>
              </a:rPr>
              <a:t> for </a:t>
            </a:r>
            <a:r>
              <a:rPr lang="fi-FI" sz="1600" dirty="0" err="1">
                <a:ea typeface="ＭＳ Ｐゴシック"/>
              </a:rPr>
              <a:t>expensive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peak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power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plants</a:t>
            </a:r>
            <a:r>
              <a:rPr lang="fi-FI" sz="1600" dirty="0">
                <a:ea typeface="ＭＳ Ｐゴシック"/>
              </a:rPr>
              <a:t> and </a:t>
            </a:r>
            <a:r>
              <a:rPr lang="fi-FI" sz="1600" dirty="0" err="1">
                <a:ea typeface="ＭＳ Ｐゴシック"/>
              </a:rPr>
              <a:t>electric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storages</a:t>
            </a:r>
            <a:endParaRPr lang="fi-FI" sz="1600" dirty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fi-FI" sz="1600" dirty="0">
              <a:ea typeface="ＭＳ Ｐゴシック"/>
            </a:endParaRPr>
          </a:p>
          <a:p>
            <a:pPr marL="342900" indent="-342900">
              <a:lnSpc>
                <a:spcPct val="150000"/>
              </a:lnSpc>
              <a:buFont typeface="Arial,Sans-Serif" panose="020B0604020202020204" pitchFamily="34" charset="0"/>
              <a:buChar char="•"/>
            </a:pPr>
            <a:r>
              <a:rPr lang="fi-FI" sz="1600" dirty="0" err="1">
                <a:ea typeface="ＭＳ Ｐゴシック"/>
              </a:rPr>
              <a:t>Increases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the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electrification</a:t>
            </a:r>
            <a:r>
              <a:rPr lang="fi-FI" sz="1600" dirty="0">
                <a:ea typeface="ＭＳ Ｐゴシック"/>
              </a:rPr>
              <a:t> of </a:t>
            </a:r>
            <a:r>
              <a:rPr lang="fi-FI" sz="1600" dirty="0" err="1">
                <a:ea typeface="ＭＳ Ｐゴシック"/>
              </a:rPr>
              <a:t>the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heating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sector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which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decreases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the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greenhouse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gas</a:t>
            </a:r>
            <a:r>
              <a:rPr lang="fi-FI" sz="1600" dirty="0">
                <a:ea typeface="ＭＳ Ｐゴシック"/>
              </a:rPr>
              <a:t> </a:t>
            </a:r>
            <a:r>
              <a:rPr lang="fi-FI" sz="1600" dirty="0" err="1">
                <a:ea typeface="ＭＳ Ｐゴシック"/>
              </a:rPr>
              <a:t>emissions</a:t>
            </a:r>
            <a:endParaRPr lang="fi-FI" sz="1600" dirty="0">
              <a:ea typeface="ＭＳ Ｐゴシック"/>
              <a:cs typeface="+mn-lt"/>
            </a:endParaRPr>
          </a:p>
          <a:p>
            <a:pPr marL="682625" lvl="1" indent="-342900">
              <a:lnSpc>
                <a:spcPct val="150000"/>
              </a:lnSpc>
              <a:buFont typeface="Arial,Sans-Serif" panose="020B0604020202020204" pitchFamily="34" charset="0"/>
              <a:buChar char="•"/>
            </a:pPr>
            <a:r>
              <a:rPr lang="fi-FI" sz="1600" dirty="0" err="1">
                <a:ea typeface="ＭＳ Ｐゴシック"/>
                <a:cs typeface="Arial"/>
              </a:rPr>
              <a:t>Nowadays</a:t>
            </a:r>
            <a:r>
              <a:rPr lang="fi-FI" sz="1600" dirty="0">
                <a:ea typeface="ＭＳ Ｐゴシック"/>
                <a:cs typeface="Arial"/>
              </a:rPr>
              <a:t>, </a:t>
            </a:r>
            <a:r>
              <a:rPr lang="fi-FI" sz="1600" dirty="0" err="1">
                <a:ea typeface="ＭＳ Ｐゴシック"/>
                <a:cs typeface="Arial"/>
              </a:rPr>
              <a:t>electricity</a:t>
            </a:r>
            <a:r>
              <a:rPr lang="fi-FI" sz="1600" dirty="0">
                <a:ea typeface="ＭＳ Ｐゴシック"/>
                <a:cs typeface="Arial"/>
              </a:rPr>
              <a:t> </a:t>
            </a:r>
            <a:r>
              <a:rPr lang="fi-FI" sz="1600" dirty="0" err="1">
                <a:ea typeface="ＭＳ Ｐゴシック"/>
                <a:cs typeface="Arial"/>
              </a:rPr>
              <a:t>production</a:t>
            </a:r>
            <a:r>
              <a:rPr lang="fi-FI" sz="1600" dirty="0">
                <a:ea typeface="ＭＳ Ｐゴシック"/>
                <a:cs typeface="Arial"/>
              </a:rPr>
              <a:t> is </a:t>
            </a:r>
            <a:r>
              <a:rPr lang="fi-FI" sz="1600" dirty="0" err="1">
                <a:ea typeface="ＭＳ Ｐゴシック"/>
                <a:cs typeface="Arial"/>
              </a:rPr>
              <a:t>more</a:t>
            </a:r>
            <a:r>
              <a:rPr lang="fi-FI" sz="1600" dirty="0">
                <a:ea typeface="ＭＳ Ｐゴシック"/>
                <a:cs typeface="Arial"/>
              </a:rPr>
              <a:t> </a:t>
            </a:r>
            <a:r>
              <a:rPr lang="fi-FI" sz="1600" dirty="0" err="1">
                <a:ea typeface="ＭＳ Ｐゴシック"/>
                <a:cs typeface="Arial"/>
              </a:rPr>
              <a:t>environmentally</a:t>
            </a:r>
            <a:r>
              <a:rPr lang="fi-FI" sz="1600" dirty="0">
                <a:ea typeface="ＭＳ Ｐゴシック"/>
                <a:cs typeface="Arial"/>
              </a:rPr>
              <a:t> </a:t>
            </a:r>
            <a:r>
              <a:rPr lang="fi-FI" sz="1600" dirty="0" err="1">
                <a:ea typeface="ＭＳ Ｐゴシック"/>
                <a:cs typeface="Arial"/>
              </a:rPr>
              <a:t>friendly</a:t>
            </a:r>
            <a:r>
              <a:rPr lang="fi-FI" sz="1600" dirty="0">
                <a:ea typeface="ＭＳ Ｐゴシック"/>
                <a:cs typeface="Arial"/>
              </a:rPr>
              <a:t> </a:t>
            </a:r>
            <a:r>
              <a:rPr lang="fi-FI" sz="1600" dirty="0" err="1">
                <a:ea typeface="ＭＳ Ｐゴシック"/>
                <a:cs typeface="Arial"/>
              </a:rPr>
              <a:t>than</a:t>
            </a:r>
            <a:r>
              <a:rPr lang="fi-FI" sz="1600" dirty="0">
                <a:ea typeface="ＭＳ Ｐゴシック"/>
                <a:cs typeface="Arial"/>
              </a:rPr>
              <a:t> </a:t>
            </a:r>
            <a:r>
              <a:rPr lang="fi-FI" sz="1600" dirty="0" err="1">
                <a:ea typeface="ＭＳ Ｐゴシック"/>
                <a:cs typeface="Arial"/>
              </a:rPr>
              <a:t>heating</a:t>
            </a:r>
            <a:r>
              <a:rPr lang="fi-FI" sz="1600" dirty="0">
                <a:ea typeface="ＭＳ Ｐゴシック"/>
                <a:cs typeface="Arial"/>
              </a:rPr>
              <a:t> </a:t>
            </a:r>
            <a:r>
              <a:rPr lang="fi-FI" sz="1600" dirty="0" err="1">
                <a:ea typeface="ＭＳ Ｐゴシック"/>
                <a:cs typeface="Arial"/>
              </a:rPr>
              <a:t>production</a:t>
            </a:r>
            <a:endParaRPr lang="fi-FI" sz="1600" dirty="0"/>
          </a:p>
          <a:p>
            <a:pPr marL="388620" lvl="1" indent="0">
              <a:lnSpc>
                <a:spcPct val="150000"/>
              </a:lnSpc>
              <a:buNone/>
            </a:pPr>
            <a:endParaRPr lang="fi-FI" sz="1600" b="1" dirty="0"/>
          </a:p>
          <a:p>
            <a:pPr marL="388620" lvl="1" indent="0">
              <a:lnSpc>
                <a:spcPct val="150000"/>
              </a:lnSpc>
              <a:buNone/>
            </a:pPr>
            <a:endParaRPr lang="fi-FI" sz="2000" b="1" dirty="0"/>
          </a:p>
          <a:p>
            <a:pPr marL="0" indent="0">
              <a:lnSpc>
                <a:spcPct val="150000"/>
              </a:lnSpc>
            </a:pPr>
            <a:endParaRPr lang="en-US" sz="3000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ea typeface="ＭＳ Ｐゴシック"/>
              </a:rPr>
              <a:t>Economic and Environmental Impact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 dirty="0"/>
              <a:t>21.04.2020</a:t>
            </a:r>
          </a:p>
          <a:p>
            <a:pPr>
              <a:defRPr/>
            </a:pP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6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2988270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A77F084A-D1B5-4DD7-BCF7-5AA975319A69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4136400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fi-FI" dirty="0"/>
              <a:t>OVO Energy in United </a:t>
            </a:r>
            <a:r>
              <a:rPr lang="fi-FI" dirty="0" err="1"/>
              <a:t>Kingdom</a:t>
            </a:r>
            <a:r>
              <a:rPr lang="fi-FI" dirty="0"/>
              <a:t> </a:t>
            </a:r>
            <a:r>
              <a:rPr lang="fi-FI" dirty="0" err="1"/>
              <a:t>providing</a:t>
            </a:r>
            <a:r>
              <a:rPr lang="fi-FI" dirty="0"/>
              <a:t> </a:t>
            </a:r>
            <a:r>
              <a:rPr lang="fi-FI" dirty="0" err="1"/>
              <a:t>grid-balancing</a:t>
            </a:r>
            <a:r>
              <a:rPr lang="fi-FI" dirty="0"/>
              <a:t> </a:t>
            </a:r>
            <a:r>
              <a:rPr lang="fi-FI" dirty="0" err="1"/>
              <a:t>services</a:t>
            </a:r>
            <a:r>
              <a:rPr lang="fi-FI" dirty="0"/>
              <a:t> </a:t>
            </a:r>
            <a:r>
              <a:rPr lang="fi-FI" dirty="0" err="1"/>
              <a:t>by</a:t>
            </a:r>
            <a:r>
              <a:rPr lang="fi-FI" dirty="0"/>
              <a:t> </a:t>
            </a:r>
            <a:r>
              <a:rPr lang="fi-FI" dirty="0" err="1"/>
              <a:t>aggregating</a:t>
            </a:r>
            <a:r>
              <a:rPr lang="fi-FI" dirty="0"/>
              <a:t> </a:t>
            </a:r>
            <a:r>
              <a:rPr lang="fi-FI" dirty="0" err="1"/>
              <a:t>smart</a:t>
            </a:r>
            <a:r>
              <a:rPr lang="fi-FI" dirty="0"/>
              <a:t> </a:t>
            </a:r>
            <a:r>
              <a:rPr lang="fi-FI" dirty="0" err="1"/>
              <a:t>heating</a:t>
            </a:r>
            <a:r>
              <a:rPr lang="fi-FI" dirty="0"/>
              <a:t> </a:t>
            </a:r>
            <a:r>
              <a:rPr lang="fi-FI" dirty="0" err="1"/>
              <a:t>systems</a:t>
            </a:r>
            <a:r>
              <a:rPr lang="fi-FI" dirty="0"/>
              <a:t> </a:t>
            </a:r>
            <a:r>
              <a:rPr lang="fi-FI" dirty="0" err="1"/>
              <a:t>used</a:t>
            </a:r>
            <a:r>
              <a:rPr lang="fi-FI" dirty="0"/>
              <a:t> in 1.5 </a:t>
            </a:r>
            <a:r>
              <a:rPr lang="fi-FI" dirty="0" err="1"/>
              <a:t>million</a:t>
            </a:r>
            <a:r>
              <a:rPr lang="fi-FI" dirty="0"/>
              <a:t> </a:t>
            </a:r>
            <a:r>
              <a:rPr lang="fi-FI" dirty="0" err="1"/>
              <a:t>homes</a:t>
            </a:r>
            <a:r>
              <a:rPr lang="fi-FI" dirty="0"/>
              <a:t> (12 GW </a:t>
            </a:r>
            <a:r>
              <a:rPr lang="fi-FI" dirty="0" err="1"/>
              <a:t>peak</a:t>
            </a:r>
            <a:r>
              <a:rPr lang="fi-FI" dirty="0"/>
              <a:t> </a:t>
            </a:r>
            <a:r>
              <a:rPr lang="fi-FI" dirty="0" err="1"/>
              <a:t>capacity</a:t>
            </a:r>
            <a:r>
              <a:rPr lang="fi-FI" dirty="0"/>
              <a:t>)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fi-FI" sz="1400" dirty="0" err="1"/>
              <a:t>Benefit</a:t>
            </a:r>
            <a:r>
              <a:rPr lang="fi-FI" sz="1400" dirty="0"/>
              <a:t> to </a:t>
            </a:r>
            <a:r>
              <a:rPr lang="fi-FI" sz="1400" dirty="0" err="1"/>
              <a:t>customer</a:t>
            </a:r>
            <a:r>
              <a:rPr lang="fi-FI" sz="1400" dirty="0"/>
              <a:t> </a:t>
            </a:r>
            <a:r>
              <a:rPr lang="fi-FI" sz="1400" dirty="0" err="1"/>
              <a:t>through</a:t>
            </a:r>
            <a:r>
              <a:rPr lang="fi-FI" sz="1400" dirty="0"/>
              <a:t> </a:t>
            </a:r>
            <a:r>
              <a:rPr lang="fi-FI" sz="1400" dirty="0" err="1"/>
              <a:t>optimizing</a:t>
            </a:r>
            <a:r>
              <a:rPr lang="fi-FI" sz="1400" dirty="0"/>
              <a:t> </a:t>
            </a:r>
            <a:r>
              <a:rPr lang="fi-FI" sz="1400" dirty="0" err="1"/>
              <a:t>heating</a:t>
            </a:r>
            <a:r>
              <a:rPr lang="fi-FI" sz="1400" dirty="0"/>
              <a:t> </a:t>
            </a:r>
            <a:r>
              <a:rPr lang="fi-FI" sz="1400" dirty="0" err="1"/>
              <a:t>costs</a:t>
            </a:r>
            <a:endParaRPr lang="fi-FI" sz="1400" dirty="0"/>
          </a:p>
          <a:p>
            <a:pPr marL="388937" lvl="1" indent="0">
              <a:buNone/>
            </a:pPr>
            <a:endParaRPr lang="fi-FI" sz="1400" dirty="0"/>
          </a:p>
          <a:p>
            <a:pPr>
              <a:buFont typeface="Arial" panose="020B0604020202020204" pitchFamily="34" charset="0"/>
              <a:buChar char="•"/>
            </a:pPr>
            <a:r>
              <a:rPr lang="fi-FI" dirty="0"/>
              <a:t>In Finland, </a:t>
            </a:r>
            <a:r>
              <a:rPr lang="fi-FI" dirty="0" err="1"/>
              <a:t>Fortum’s</a:t>
            </a:r>
            <a:r>
              <a:rPr lang="fi-FI" dirty="0"/>
              <a:t> </a:t>
            </a:r>
            <a:r>
              <a:rPr lang="fi-FI" dirty="0" err="1"/>
              <a:t>virtual</a:t>
            </a:r>
            <a:r>
              <a:rPr lang="fi-FI" dirty="0"/>
              <a:t> </a:t>
            </a:r>
            <a:r>
              <a:rPr lang="fi-FI" dirty="0" err="1"/>
              <a:t>battery</a:t>
            </a:r>
            <a:r>
              <a:rPr lang="fi-FI" dirty="0"/>
              <a:t> Fortum </a:t>
            </a:r>
            <a:r>
              <a:rPr lang="fi-FI" dirty="0" err="1"/>
              <a:t>Spring</a:t>
            </a:r>
            <a:r>
              <a:rPr lang="fi-FI" dirty="0"/>
              <a:t> </a:t>
            </a:r>
            <a:r>
              <a:rPr lang="fi-FI" dirty="0" err="1"/>
              <a:t>utilizes</a:t>
            </a:r>
            <a:r>
              <a:rPr lang="fi-FI" dirty="0"/>
              <a:t> </a:t>
            </a:r>
            <a:r>
              <a:rPr lang="fi-FI" dirty="0" err="1"/>
              <a:t>thousands</a:t>
            </a:r>
            <a:r>
              <a:rPr lang="fi-FI" dirty="0"/>
              <a:t> of </a:t>
            </a:r>
            <a:r>
              <a:rPr lang="fi-FI" dirty="0" err="1"/>
              <a:t>domestic</a:t>
            </a:r>
            <a:r>
              <a:rPr lang="fi-FI" dirty="0"/>
              <a:t> </a:t>
            </a:r>
            <a:r>
              <a:rPr lang="fi-FI" dirty="0" err="1"/>
              <a:t>water</a:t>
            </a:r>
            <a:r>
              <a:rPr lang="fi-FI" dirty="0"/>
              <a:t> </a:t>
            </a:r>
            <a:r>
              <a:rPr lang="fi-FI" dirty="0" err="1"/>
              <a:t>heaters</a:t>
            </a:r>
            <a:r>
              <a:rPr lang="fi-FI" dirty="0"/>
              <a:t> to </a:t>
            </a:r>
            <a:r>
              <a:rPr lang="fi-FI" dirty="0" err="1"/>
              <a:t>provide</a:t>
            </a:r>
            <a:r>
              <a:rPr lang="fi-FI" dirty="0"/>
              <a:t> </a:t>
            </a:r>
            <a:r>
              <a:rPr lang="fi-FI" dirty="0" err="1"/>
              <a:t>demand</a:t>
            </a:r>
            <a:r>
              <a:rPr lang="fi-FI" dirty="0"/>
              <a:t> </a:t>
            </a:r>
            <a:r>
              <a:rPr lang="fi-FI" dirty="0" err="1"/>
              <a:t>response</a:t>
            </a:r>
            <a:endParaRPr lang="fi-FI" dirty="0"/>
          </a:p>
          <a:p>
            <a:pPr marL="0" indent="0"/>
            <a:endParaRPr lang="fi-FI" dirty="0"/>
          </a:p>
          <a:p>
            <a:pPr>
              <a:buFont typeface="Arial" panose="020B0604020202020204" pitchFamily="34" charset="0"/>
              <a:buChar char="•"/>
            </a:pPr>
            <a:r>
              <a:rPr lang="fi-FI" dirty="0"/>
              <a:t>In </a:t>
            </a:r>
            <a:r>
              <a:rPr lang="fi-FI" dirty="0" err="1"/>
              <a:t>Denmark</a:t>
            </a:r>
            <a:r>
              <a:rPr lang="fi-FI" dirty="0"/>
              <a:t>, </a:t>
            </a:r>
            <a:r>
              <a:rPr lang="fi-FI" dirty="0" err="1"/>
              <a:t>electric</a:t>
            </a:r>
            <a:r>
              <a:rPr lang="fi-FI" dirty="0"/>
              <a:t> </a:t>
            </a:r>
            <a:r>
              <a:rPr lang="fi-FI" dirty="0" err="1"/>
              <a:t>boilers</a:t>
            </a:r>
            <a:r>
              <a:rPr lang="fi-FI" dirty="0"/>
              <a:t> and </a:t>
            </a:r>
            <a:r>
              <a:rPr lang="fi-FI" dirty="0" err="1"/>
              <a:t>heat</a:t>
            </a:r>
            <a:r>
              <a:rPr lang="fi-FI" dirty="0"/>
              <a:t> </a:t>
            </a:r>
            <a:r>
              <a:rPr lang="fi-FI" dirty="0" err="1"/>
              <a:t>pumps</a:t>
            </a:r>
            <a:r>
              <a:rPr lang="fi-FI" dirty="0"/>
              <a:t> </a:t>
            </a:r>
            <a:r>
              <a:rPr lang="fi-FI" dirty="0" err="1"/>
              <a:t>are</a:t>
            </a:r>
            <a:r>
              <a:rPr lang="fi-FI" dirty="0"/>
              <a:t> </a:t>
            </a:r>
            <a:r>
              <a:rPr lang="fi-FI" dirty="0" err="1"/>
              <a:t>used</a:t>
            </a:r>
            <a:r>
              <a:rPr lang="fi-FI" dirty="0"/>
              <a:t> at </a:t>
            </a:r>
            <a:r>
              <a:rPr lang="fi-FI" dirty="0" err="1"/>
              <a:t>district</a:t>
            </a:r>
            <a:r>
              <a:rPr lang="fi-FI" dirty="0"/>
              <a:t> </a:t>
            </a:r>
            <a:r>
              <a:rPr lang="fi-FI" dirty="0" err="1"/>
              <a:t>heating</a:t>
            </a:r>
            <a:r>
              <a:rPr lang="fi-FI" dirty="0"/>
              <a:t> </a:t>
            </a:r>
            <a:r>
              <a:rPr lang="fi-FI" dirty="0" err="1"/>
              <a:t>level</a:t>
            </a:r>
            <a:r>
              <a:rPr lang="fi-FI" dirty="0"/>
              <a:t> to </a:t>
            </a:r>
            <a:r>
              <a:rPr lang="fi-FI" dirty="0" err="1"/>
              <a:t>utilize</a:t>
            </a:r>
            <a:r>
              <a:rPr lang="fi-FI" dirty="0"/>
              <a:t> </a:t>
            </a:r>
            <a:r>
              <a:rPr lang="fi-FI" dirty="0" err="1"/>
              <a:t>excess</a:t>
            </a:r>
            <a:r>
              <a:rPr lang="fi-FI" dirty="0"/>
              <a:t> </a:t>
            </a:r>
            <a:r>
              <a:rPr lang="fi-FI" dirty="0" err="1"/>
              <a:t>wind</a:t>
            </a:r>
            <a:r>
              <a:rPr lang="fi-FI" dirty="0"/>
              <a:t> </a:t>
            </a:r>
            <a:r>
              <a:rPr lang="fi-FI" dirty="0" err="1"/>
              <a:t>generation</a:t>
            </a:r>
            <a:r>
              <a:rPr lang="fi-FI" dirty="0"/>
              <a:t> in western </a:t>
            </a:r>
            <a:r>
              <a:rPr lang="fi-FI" dirty="0" err="1"/>
              <a:t>Denmark</a:t>
            </a:r>
            <a:endParaRPr lang="fi-FI" dirty="0"/>
          </a:p>
          <a:p>
            <a:pPr lvl="1">
              <a:buFont typeface="Arial" panose="020B0604020202020204" pitchFamily="34" charset="0"/>
              <a:buChar char="•"/>
            </a:pPr>
            <a:r>
              <a:rPr lang="fi-FI" sz="1400" dirty="0" err="1"/>
              <a:t>Wind</a:t>
            </a:r>
            <a:r>
              <a:rPr lang="fi-FI" sz="1400" dirty="0"/>
              <a:t> </a:t>
            </a:r>
            <a:r>
              <a:rPr lang="fi-FI" sz="1400" dirty="0" err="1"/>
              <a:t>generation</a:t>
            </a:r>
            <a:r>
              <a:rPr lang="fi-FI" sz="1400" dirty="0"/>
              <a:t> </a:t>
            </a:r>
            <a:r>
              <a:rPr lang="fi-FI" sz="1400" dirty="0" err="1"/>
              <a:t>typically</a:t>
            </a:r>
            <a:r>
              <a:rPr lang="fi-FI" sz="1400" dirty="0"/>
              <a:t> </a:t>
            </a:r>
            <a:r>
              <a:rPr lang="fi-FI" sz="1400" dirty="0" err="1"/>
              <a:t>greatest</a:t>
            </a:r>
            <a:r>
              <a:rPr lang="fi-FI" sz="1400" dirty="0"/>
              <a:t> in </a:t>
            </a:r>
            <a:r>
              <a:rPr lang="fi-FI" sz="1400" dirty="0" err="1"/>
              <a:t>winter</a:t>
            </a:r>
            <a:r>
              <a:rPr lang="fi-FI" sz="1400" dirty="0"/>
              <a:t> </a:t>
            </a:r>
            <a:r>
              <a:rPr lang="fi-FI" sz="1400" dirty="0" err="1"/>
              <a:t>months</a:t>
            </a:r>
            <a:r>
              <a:rPr lang="fi-FI" sz="1400" dirty="0"/>
              <a:t> </a:t>
            </a:r>
            <a:r>
              <a:rPr lang="fi-FI" sz="1400" dirty="0" err="1"/>
              <a:t>when</a:t>
            </a:r>
            <a:r>
              <a:rPr lang="fi-FI" sz="1400" dirty="0"/>
              <a:t> </a:t>
            </a:r>
            <a:r>
              <a:rPr lang="fi-FI" sz="1400" dirty="0" err="1"/>
              <a:t>there</a:t>
            </a:r>
            <a:r>
              <a:rPr lang="fi-FI" sz="1400" dirty="0"/>
              <a:t> is </a:t>
            </a:r>
            <a:r>
              <a:rPr lang="fi-FI" sz="1400" dirty="0" err="1"/>
              <a:t>high</a:t>
            </a:r>
            <a:r>
              <a:rPr lang="fi-FI" sz="1400" dirty="0"/>
              <a:t> </a:t>
            </a:r>
            <a:r>
              <a:rPr lang="fi-FI" sz="1400" dirty="0" err="1"/>
              <a:t>heat</a:t>
            </a:r>
            <a:r>
              <a:rPr lang="fi-FI" sz="1400" dirty="0"/>
              <a:t> </a:t>
            </a:r>
            <a:r>
              <a:rPr lang="fi-FI" sz="1400" dirty="0" err="1"/>
              <a:t>demand</a:t>
            </a:r>
            <a:endParaRPr lang="fi-FI" sz="1400" dirty="0"/>
          </a:p>
          <a:p>
            <a:pPr>
              <a:buFont typeface="Arial" panose="020B0604020202020204" pitchFamily="34" charset="0"/>
              <a:buChar char="•"/>
            </a:pPr>
            <a:endParaRPr lang="fi-FI" dirty="0"/>
          </a:p>
          <a:p>
            <a:pPr>
              <a:buFont typeface="Arial" panose="020B0604020202020204" pitchFamily="34" charset="0"/>
              <a:buChar char="•"/>
            </a:pPr>
            <a:r>
              <a:rPr lang="fi-FI" dirty="0" err="1"/>
              <a:t>During</a:t>
            </a:r>
            <a:r>
              <a:rPr lang="fi-FI" dirty="0"/>
              <a:t> </a:t>
            </a:r>
            <a:r>
              <a:rPr lang="fi-FI" dirty="0" err="1"/>
              <a:t>recent</a:t>
            </a:r>
            <a:r>
              <a:rPr lang="fi-FI" dirty="0"/>
              <a:t> </a:t>
            </a:r>
            <a:r>
              <a:rPr lang="fi-FI" dirty="0" err="1"/>
              <a:t>years</a:t>
            </a:r>
            <a:r>
              <a:rPr lang="fi-FI" dirty="0"/>
              <a:t>, </a:t>
            </a:r>
            <a:r>
              <a:rPr lang="fi-FI" dirty="0" err="1"/>
              <a:t>close</a:t>
            </a:r>
            <a:r>
              <a:rPr lang="fi-FI" dirty="0"/>
              <a:t> to 10% of </a:t>
            </a:r>
            <a:r>
              <a:rPr lang="fi-FI" dirty="0" err="1"/>
              <a:t>heat</a:t>
            </a:r>
            <a:r>
              <a:rPr lang="fi-FI" dirty="0"/>
              <a:t> </a:t>
            </a:r>
            <a:r>
              <a:rPr lang="fi-FI" dirty="0" err="1"/>
              <a:t>supplied</a:t>
            </a:r>
            <a:r>
              <a:rPr lang="fi-FI" dirty="0"/>
              <a:t> to </a:t>
            </a:r>
            <a:r>
              <a:rPr lang="fi-FI" dirty="0" err="1"/>
              <a:t>Swedish</a:t>
            </a:r>
            <a:r>
              <a:rPr lang="fi-FI" dirty="0"/>
              <a:t> DH </a:t>
            </a:r>
            <a:r>
              <a:rPr lang="fi-FI" dirty="0" err="1"/>
              <a:t>network</a:t>
            </a:r>
            <a:r>
              <a:rPr lang="fi-FI" dirty="0"/>
              <a:t> </a:t>
            </a:r>
            <a:r>
              <a:rPr lang="fi-FI" dirty="0" err="1"/>
              <a:t>has</a:t>
            </a:r>
            <a:r>
              <a:rPr lang="fi-FI" dirty="0"/>
              <a:t> </a:t>
            </a:r>
            <a:r>
              <a:rPr lang="fi-FI" dirty="0" err="1"/>
              <a:t>been</a:t>
            </a:r>
            <a:r>
              <a:rPr lang="fi-FI" dirty="0"/>
              <a:t> </a:t>
            </a:r>
            <a:r>
              <a:rPr lang="fi-FI" dirty="0" err="1"/>
              <a:t>produced</a:t>
            </a:r>
            <a:r>
              <a:rPr lang="fi-FI" dirty="0"/>
              <a:t> </a:t>
            </a:r>
            <a:r>
              <a:rPr lang="fi-FI" dirty="0" err="1"/>
              <a:t>by</a:t>
            </a:r>
            <a:r>
              <a:rPr lang="fi-FI" dirty="0"/>
              <a:t> </a:t>
            </a:r>
            <a:r>
              <a:rPr lang="fi-FI" dirty="0" err="1"/>
              <a:t>electric</a:t>
            </a:r>
            <a:r>
              <a:rPr lang="fi-FI" dirty="0"/>
              <a:t> </a:t>
            </a:r>
            <a:r>
              <a:rPr lang="fi-FI" dirty="0" err="1"/>
              <a:t>boilers</a:t>
            </a:r>
            <a:r>
              <a:rPr lang="fi-FI" dirty="0"/>
              <a:t> and </a:t>
            </a:r>
            <a:r>
              <a:rPr lang="fi-FI" dirty="0" err="1"/>
              <a:t>heat</a:t>
            </a:r>
            <a:r>
              <a:rPr lang="fi-FI" dirty="0"/>
              <a:t> </a:t>
            </a:r>
            <a:r>
              <a:rPr lang="fi-FI" dirty="0" err="1"/>
              <a:t>pumps</a:t>
            </a:r>
            <a:endParaRPr lang="fi-FI" dirty="0"/>
          </a:p>
          <a:p>
            <a:pPr lvl="1">
              <a:buFont typeface="Arial" panose="020B0604020202020204" pitchFamily="34" charset="0"/>
              <a:buChar char="•"/>
            </a:pPr>
            <a:r>
              <a:rPr lang="fi-FI" sz="1400" dirty="0"/>
              <a:t>35 % </a:t>
            </a:r>
            <a:r>
              <a:rPr lang="fi-FI" sz="1400" dirty="0" err="1"/>
              <a:t>during</a:t>
            </a:r>
            <a:r>
              <a:rPr lang="fi-FI" sz="1400" dirty="0"/>
              <a:t> </a:t>
            </a:r>
            <a:r>
              <a:rPr lang="fi-FI" sz="1400" dirty="0" err="1"/>
              <a:t>the</a:t>
            </a:r>
            <a:r>
              <a:rPr lang="fi-FI" sz="1400" dirty="0"/>
              <a:t> </a:t>
            </a:r>
            <a:r>
              <a:rPr lang="fi-FI" sz="1400" dirty="0" err="1"/>
              <a:t>peak</a:t>
            </a:r>
            <a:r>
              <a:rPr lang="fi-FI" sz="1400" dirty="0"/>
              <a:t> </a:t>
            </a:r>
            <a:r>
              <a:rPr lang="fi-FI" sz="1400" dirty="0" err="1"/>
              <a:t>year</a:t>
            </a:r>
            <a:r>
              <a:rPr lang="fi-FI" sz="1400" dirty="0"/>
              <a:t> in 1990, </a:t>
            </a:r>
            <a:r>
              <a:rPr lang="fi-FI" sz="1400" dirty="0" err="1"/>
              <a:t>due</a:t>
            </a:r>
            <a:r>
              <a:rPr lang="fi-FI" sz="1400" dirty="0"/>
              <a:t> to </a:t>
            </a:r>
            <a:r>
              <a:rPr lang="fi-FI" sz="1400" dirty="0" err="1"/>
              <a:t>low</a:t>
            </a:r>
            <a:r>
              <a:rPr lang="fi-FI" sz="1400" dirty="0"/>
              <a:t> </a:t>
            </a:r>
            <a:r>
              <a:rPr lang="fi-FI" sz="1400" dirty="0" err="1"/>
              <a:t>electricity</a:t>
            </a:r>
            <a:r>
              <a:rPr lang="fi-FI" sz="1400" dirty="0"/>
              <a:t> </a:t>
            </a:r>
            <a:r>
              <a:rPr lang="fi-FI" sz="1400" dirty="0" err="1"/>
              <a:t>prices</a:t>
            </a:r>
            <a:r>
              <a:rPr lang="fi-FI" sz="1400" dirty="0"/>
              <a:t> </a:t>
            </a:r>
          </a:p>
          <a:p>
            <a:pPr>
              <a:buFont typeface="Arial" panose="020B0604020202020204" pitchFamily="34" charset="0"/>
              <a:buChar char="•"/>
            </a:pPr>
            <a:endParaRPr lang="en-US" sz="400" dirty="0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34185C35-BA7A-481A-9012-71113066743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err="1"/>
              <a:t>Examples</a:t>
            </a:r>
            <a:r>
              <a:rPr lang="fi-FI" dirty="0"/>
              <a:t> of </a:t>
            </a:r>
            <a:r>
              <a:rPr lang="fi-FI" dirty="0" err="1"/>
              <a:t>current</a:t>
            </a:r>
            <a:r>
              <a:rPr lang="fi-FI" dirty="0"/>
              <a:t> </a:t>
            </a:r>
            <a:r>
              <a:rPr lang="fi-FI" dirty="0" err="1"/>
              <a:t>uses</a:t>
            </a:r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EF2C4F5-C8FE-4F18-8203-AD49BA2636A9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F176183-EB8E-4A77-9CB7-783AEE75040F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39B7DEBB-3DEF-4763-802D-31B9F200A937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 dirty="0"/>
              <a:t>21.04.2020</a:t>
            </a:r>
          </a:p>
          <a:p>
            <a:pPr>
              <a:defRPr/>
            </a:pPr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1CBA2C5-ED9F-47DF-BB1C-84EB7688CB4F}"/>
              </a:ext>
            </a:extLst>
          </p:cNvPr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7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9957346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A77F084A-D1B5-4DD7-BCF7-5AA975319A69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988990" cy="4136400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fi-FI" dirty="0"/>
              <a:t>COP of </a:t>
            </a:r>
            <a:r>
              <a:rPr lang="fi-FI" dirty="0" err="1"/>
              <a:t>heat</a:t>
            </a:r>
            <a:r>
              <a:rPr lang="fi-FI" dirty="0"/>
              <a:t> </a:t>
            </a:r>
            <a:r>
              <a:rPr lang="fi-FI" dirty="0" err="1"/>
              <a:t>pumps</a:t>
            </a:r>
            <a:r>
              <a:rPr lang="fi-FI" dirty="0"/>
              <a:t> </a:t>
            </a:r>
            <a:r>
              <a:rPr lang="fi-FI" dirty="0" err="1"/>
              <a:t>much</a:t>
            </a:r>
            <a:r>
              <a:rPr lang="fi-FI" dirty="0"/>
              <a:t> </a:t>
            </a:r>
            <a:r>
              <a:rPr lang="fi-FI" dirty="0" err="1"/>
              <a:t>lower</a:t>
            </a:r>
            <a:r>
              <a:rPr lang="fi-FI" dirty="0"/>
              <a:t> </a:t>
            </a:r>
            <a:r>
              <a:rPr lang="fi-FI" dirty="0" err="1"/>
              <a:t>with</a:t>
            </a:r>
            <a:r>
              <a:rPr lang="fi-FI" dirty="0"/>
              <a:t> </a:t>
            </a:r>
            <a:r>
              <a:rPr lang="fi-FI" dirty="0" err="1"/>
              <a:t>low</a:t>
            </a:r>
            <a:r>
              <a:rPr lang="fi-FI" dirty="0"/>
              <a:t> </a:t>
            </a:r>
            <a:r>
              <a:rPr lang="fi-FI" dirty="0" err="1"/>
              <a:t>source</a:t>
            </a:r>
            <a:r>
              <a:rPr lang="fi-FI" dirty="0"/>
              <a:t> </a:t>
            </a:r>
            <a:r>
              <a:rPr lang="fi-FI" dirty="0" err="1"/>
              <a:t>temperatures</a:t>
            </a:r>
            <a:r>
              <a:rPr lang="fi-FI" dirty="0"/>
              <a:t> and </a:t>
            </a:r>
            <a:r>
              <a:rPr lang="fi-FI" dirty="0" err="1"/>
              <a:t>high</a:t>
            </a:r>
            <a:r>
              <a:rPr lang="fi-FI" dirty="0"/>
              <a:t> output </a:t>
            </a:r>
            <a:r>
              <a:rPr lang="fi-FI" dirty="0" err="1"/>
              <a:t>temperatures</a:t>
            </a:r>
            <a:endParaRPr lang="en-US" dirty="0"/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400" dirty="0"/>
              <a:t>Minimum output temperature restrictions set by e.g. existing DH network and bacteria prevention in domestic hot water supply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400" dirty="0"/>
              <a:t>Need for low temperature heat sources to heat pumps such as </a:t>
            </a:r>
            <a:r>
              <a:rPr lang="en-US" sz="1400" dirty="0" err="1"/>
              <a:t>datacentre</a:t>
            </a:r>
            <a:r>
              <a:rPr lang="en-US" sz="1400" dirty="0"/>
              <a:t> waste heat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fi-FI" dirty="0" err="1"/>
              <a:t>Large-scale</a:t>
            </a:r>
            <a:r>
              <a:rPr lang="fi-FI" dirty="0"/>
              <a:t> </a:t>
            </a:r>
            <a:r>
              <a:rPr lang="fi-FI" dirty="0" err="1"/>
              <a:t>implementation</a:t>
            </a:r>
            <a:r>
              <a:rPr lang="fi-FI" dirty="0"/>
              <a:t> of </a:t>
            </a:r>
            <a:r>
              <a:rPr lang="fi-FI" dirty="0" err="1"/>
              <a:t>heat</a:t>
            </a:r>
            <a:r>
              <a:rPr lang="fi-FI" dirty="0"/>
              <a:t> </a:t>
            </a:r>
            <a:r>
              <a:rPr lang="fi-FI" dirty="0" err="1"/>
              <a:t>pumps</a:t>
            </a:r>
            <a:r>
              <a:rPr lang="fi-FI" dirty="0"/>
              <a:t> </a:t>
            </a:r>
            <a:r>
              <a:rPr lang="fi-FI" dirty="0" err="1"/>
              <a:t>can</a:t>
            </a:r>
            <a:r>
              <a:rPr lang="fi-FI" dirty="0"/>
              <a:t> </a:t>
            </a:r>
            <a:r>
              <a:rPr lang="fi-FI" dirty="0" err="1"/>
              <a:t>increase</a:t>
            </a:r>
            <a:r>
              <a:rPr lang="fi-FI" dirty="0"/>
              <a:t> </a:t>
            </a:r>
            <a:r>
              <a:rPr lang="fi-FI" dirty="0" err="1"/>
              <a:t>peak</a:t>
            </a:r>
            <a:r>
              <a:rPr lang="fi-FI" dirty="0"/>
              <a:t> </a:t>
            </a:r>
            <a:r>
              <a:rPr lang="fi-FI" dirty="0" err="1"/>
              <a:t>electricity</a:t>
            </a:r>
            <a:r>
              <a:rPr lang="fi-FI" dirty="0"/>
              <a:t> </a:t>
            </a:r>
            <a:r>
              <a:rPr lang="fi-FI" dirty="0" err="1"/>
              <a:t>demand</a:t>
            </a:r>
            <a:r>
              <a:rPr lang="fi-FI" dirty="0"/>
              <a:t> </a:t>
            </a:r>
            <a:r>
              <a:rPr lang="fi-FI" dirty="0" err="1"/>
              <a:t>substantially</a:t>
            </a:r>
            <a:endParaRPr lang="fi-FI" dirty="0"/>
          </a:p>
          <a:p>
            <a:pPr lvl="1">
              <a:buFont typeface="Arial" panose="020B0604020202020204" pitchFamily="34" charset="0"/>
              <a:buChar char="•"/>
            </a:pPr>
            <a:r>
              <a:rPr lang="fi-FI" sz="1400" dirty="0"/>
              <a:t>Can </a:t>
            </a:r>
            <a:r>
              <a:rPr lang="fi-FI" sz="1400" dirty="0" err="1"/>
              <a:t>be</a:t>
            </a:r>
            <a:r>
              <a:rPr lang="fi-FI" sz="1400" dirty="0"/>
              <a:t> </a:t>
            </a:r>
            <a:r>
              <a:rPr lang="fi-FI" sz="1400" dirty="0" err="1"/>
              <a:t>largely</a:t>
            </a:r>
            <a:r>
              <a:rPr lang="fi-FI" sz="1400" dirty="0"/>
              <a:t> </a:t>
            </a:r>
            <a:r>
              <a:rPr lang="fi-FI" sz="1400" dirty="0" err="1"/>
              <a:t>mitigated</a:t>
            </a:r>
            <a:r>
              <a:rPr lang="fi-FI" sz="1400" dirty="0"/>
              <a:t> </a:t>
            </a:r>
            <a:r>
              <a:rPr lang="fi-FI" sz="1400" dirty="0" err="1"/>
              <a:t>with</a:t>
            </a:r>
            <a:r>
              <a:rPr lang="fi-FI" sz="1400" dirty="0"/>
              <a:t> </a:t>
            </a:r>
            <a:r>
              <a:rPr lang="fi-FI" sz="1400" dirty="0" err="1"/>
              <a:t>flexible</a:t>
            </a:r>
            <a:r>
              <a:rPr lang="fi-FI" sz="1400" dirty="0"/>
              <a:t> </a:t>
            </a:r>
            <a:r>
              <a:rPr lang="fi-FI" sz="1400" dirty="0" err="1"/>
              <a:t>operation</a:t>
            </a:r>
            <a:r>
              <a:rPr lang="fi-FI" sz="1400" dirty="0"/>
              <a:t> of </a:t>
            </a:r>
            <a:r>
              <a:rPr lang="fi-FI" sz="1400" dirty="0" err="1"/>
              <a:t>heat</a:t>
            </a:r>
            <a:r>
              <a:rPr lang="fi-FI" sz="1400" dirty="0"/>
              <a:t> </a:t>
            </a:r>
            <a:r>
              <a:rPr lang="fi-FI" sz="1400" dirty="0" err="1"/>
              <a:t>pumps</a:t>
            </a:r>
            <a:r>
              <a:rPr lang="fi-FI" sz="1400" dirty="0"/>
              <a:t> and </a:t>
            </a:r>
            <a:r>
              <a:rPr lang="fi-FI" sz="1400" dirty="0" err="1"/>
              <a:t>heat</a:t>
            </a:r>
            <a:r>
              <a:rPr lang="fi-FI" sz="1400" dirty="0"/>
              <a:t> </a:t>
            </a:r>
            <a:r>
              <a:rPr lang="fi-FI" sz="1400" dirty="0" err="1"/>
              <a:t>storages</a:t>
            </a:r>
            <a:endParaRPr lang="en-US" dirty="0"/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At the moment lower fossil fuel and emission allowance prices holding back investments to clean technologies?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Regulatory barriers such as electricity taxes decrease the economic potential of power to heat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Consumer preferences, space requirements and presence of existing infrastructures keeping investments below economic optimal</a:t>
            </a:r>
          </a:p>
          <a:p>
            <a:pPr>
              <a:buFont typeface="Arial" panose="020B0604020202020204" pitchFamily="34" charset="0"/>
              <a:buChar char="•"/>
            </a:pPr>
            <a:endParaRPr lang="en-US" dirty="0"/>
          </a:p>
          <a:p>
            <a:pPr lvl="1">
              <a:buFont typeface="Arial" panose="020B0604020202020204" pitchFamily="34" charset="0"/>
              <a:buChar char="•"/>
            </a:pPr>
            <a:endParaRPr lang="fi-FI" sz="1400" dirty="0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34185C35-BA7A-481A-9012-71113066743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err="1"/>
              <a:t>Challenges</a:t>
            </a:r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EF2C4F5-C8FE-4F18-8203-AD49BA2636A9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F176183-EB8E-4A77-9CB7-783AEE75040F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39B7DEBB-3DEF-4763-802D-31B9F200A937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 dirty="0"/>
              <a:t>21.04.2020</a:t>
            </a:r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1CBA2C5-ED9F-47DF-BB1C-84EB7688CB4F}"/>
              </a:ext>
            </a:extLst>
          </p:cNvPr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8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446901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8134278" cy="4136400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2000" dirty="0" err="1"/>
              <a:t>Sector</a:t>
            </a:r>
            <a:r>
              <a:rPr lang="fi-FI" sz="2000" dirty="0"/>
              <a:t> </a:t>
            </a:r>
            <a:r>
              <a:rPr lang="fi-FI" sz="2000" dirty="0" err="1"/>
              <a:t>Coupling</a:t>
            </a:r>
            <a:r>
              <a:rPr lang="fi-FI" sz="2000" dirty="0"/>
              <a:t> is an </a:t>
            </a:r>
            <a:r>
              <a:rPr lang="fi-FI" sz="2000" dirty="0" err="1"/>
              <a:t>efficient</a:t>
            </a:r>
            <a:r>
              <a:rPr lang="fi-FI" sz="2000" dirty="0"/>
              <a:t> </a:t>
            </a:r>
            <a:r>
              <a:rPr lang="fi-FI" sz="2000" dirty="0" err="1"/>
              <a:t>way</a:t>
            </a:r>
            <a:r>
              <a:rPr lang="fi-FI" sz="2000" dirty="0"/>
              <a:t> to </a:t>
            </a:r>
            <a:r>
              <a:rPr lang="fi-FI" sz="2000" dirty="0" err="1"/>
              <a:t>increase</a:t>
            </a:r>
            <a:r>
              <a:rPr lang="fi-FI" sz="2000" dirty="0"/>
              <a:t> </a:t>
            </a:r>
            <a:r>
              <a:rPr lang="fi-FI" sz="2000" dirty="0" err="1"/>
              <a:t>flexibility</a:t>
            </a:r>
            <a:r>
              <a:rPr lang="fi-FI" sz="2000" dirty="0"/>
              <a:t> in </a:t>
            </a:r>
            <a:r>
              <a:rPr lang="fi-FI" sz="2000" dirty="0" err="1"/>
              <a:t>the</a:t>
            </a:r>
            <a:r>
              <a:rPr lang="fi-FI" sz="2000" dirty="0"/>
              <a:t> </a:t>
            </a:r>
            <a:r>
              <a:rPr lang="fi-FI" sz="2000" dirty="0" err="1"/>
              <a:t>electrical</a:t>
            </a:r>
            <a:r>
              <a:rPr lang="fi-FI" sz="2000" dirty="0"/>
              <a:t> </a:t>
            </a:r>
            <a:r>
              <a:rPr lang="fi-FI" sz="2000" dirty="0" err="1"/>
              <a:t>system</a:t>
            </a:r>
            <a:endParaRPr lang="fi-FI" sz="2000" dirty="0"/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 dirty="0"/>
              <a:t>Helps in integrating renewables and increases the use of VRE in the energy system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 dirty="0"/>
              <a:t>A cost-effective solution which helps in decreasing emissions in the energy sector</a:t>
            </a: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err="1"/>
              <a:t>Conclusions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 dirty="0"/>
              <a:t>21.04.2020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9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223155658"/>
      </p:ext>
    </p:extLst>
  </p:cSld>
  <p:clrMapOvr>
    <a:masterClrMapping/>
  </p:clrMapOvr>
</p:sld>
</file>

<file path=ppt/theme/theme1.xml><?xml version="1.0" encoding="utf-8"?>
<a:theme xmlns:a="http://schemas.openxmlformats.org/drawingml/2006/main" name="presentation">
  <a:themeElements>
    <a:clrScheme name="Custom 5">
      <a:dk1>
        <a:sysClr val="windowText" lastClr="000000"/>
      </a:dk1>
      <a:lt1>
        <a:sysClr val="window" lastClr="FFFFFF"/>
      </a:lt1>
      <a:dk2>
        <a:srgbClr val="1F497D"/>
      </a:dk2>
      <a:lt2>
        <a:srgbClr val="928B81"/>
      </a:lt2>
      <a:accent1>
        <a:srgbClr val="FED100"/>
      </a:accent1>
      <a:accent2>
        <a:srgbClr val="E00034"/>
      </a:accent2>
      <a:accent3>
        <a:srgbClr val="0065BD"/>
      </a:accent3>
      <a:accent4>
        <a:srgbClr val="009B3A"/>
      </a:accent4>
      <a:accent5>
        <a:srgbClr val="6639B7"/>
      </a:accent5>
      <a:accent6>
        <a:srgbClr val="FF7900"/>
      </a:accent6>
      <a:hlink>
        <a:srgbClr val="000000"/>
      </a:hlink>
      <a:folHlink>
        <a:srgbClr val="928B81"/>
      </a:folHlink>
    </a:clrScheme>
    <a:fontScheme name="Office Classic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Aalto Content - Green">
  <a:themeElements>
    <a:clrScheme name="Custom 6">
      <a:dk1>
        <a:sysClr val="windowText" lastClr="000000"/>
      </a:dk1>
      <a:lt1>
        <a:sysClr val="window" lastClr="FFFFFF"/>
      </a:lt1>
      <a:dk2>
        <a:srgbClr val="1F497D"/>
      </a:dk2>
      <a:lt2>
        <a:srgbClr val="928B81"/>
      </a:lt2>
      <a:accent1>
        <a:srgbClr val="FED100"/>
      </a:accent1>
      <a:accent2>
        <a:srgbClr val="E00034"/>
      </a:accent2>
      <a:accent3>
        <a:srgbClr val="0065BD"/>
      </a:accent3>
      <a:accent4>
        <a:srgbClr val="009B3A"/>
      </a:accent4>
      <a:accent5>
        <a:srgbClr val="6639B7"/>
      </a:accent5>
      <a:accent6>
        <a:srgbClr val="FF7900"/>
      </a:accent6>
      <a:hlink>
        <a:srgbClr val="000000"/>
      </a:hlink>
      <a:folHlink>
        <a:srgbClr val="928B81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3828B9D40B8C14C862986B399F0C1C0" ma:contentTypeVersion="9" ma:contentTypeDescription="Create a new document." ma:contentTypeScope="" ma:versionID="2760e75e03e55c6cc2cd16d1545d702a">
  <xsd:schema xmlns:xsd="http://www.w3.org/2001/XMLSchema" xmlns:xs="http://www.w3.org/2001/XMLSchema" xmlns:p="http://schemas.microsoft.com/office/2006/metadata/properties" xmlns:ns3="cf3b3b22-8015-4f63-a0b7-31d7819b81aa" targetNamespace="http://schemas.microsoft.com/office/2006/metadata/properties" ma:root="true" ma:fieldsID="5173ed6ebda6b6967fc96bcaf3a8fc95" ns3:_="">
    <xsd:import namespace="cf3b3b22-8015-4f63-a0b7-31d7819b81aa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f3b3b22-8015-4f63-a0b7-31d7819b81a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6032361-6521-4CC3-90F3-F497DE043963}">
  <ds:schemaRefs>
    <ds:schemaRef ds:uri="cf3b3b22-8015-4f63-a0b7-31d7819b81aa"/>
    <ds:schemaRef ds:uri="http://schemas.microsoft.com/office/2006/documentManagement/types"/>
    <ds:schemaRef ds:uri="http://purl.org/dc/terms/"/>
    <ds:schemaRef ds:uri="http://purl.org/dc/elements/1.1/"/>
    <ds:schemaRef ds:uri="http://purl.org/dc/dcmitype/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D7C834C6-7640-4DE0-95B6-52FB428F58F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f3b3b22-8015-4f63-a0b7-31d7819b81a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B99677A2-6AEA-4EA8-A7FC-6E3A93929E35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presentation</Template>
  <TotalTime>13734</TotalTime>
  <Words>784</Words>
  <Application>Microsoft Office PowerPoint</Application>
  <PresentationFormat>On-screen Show (4:3)</PresentationFormat>
  <Paragraphs>95</Paragraphs>
  <Slides>10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10</vt:i4>
      </vt:variant>
    </vt:vector>
  </HeadingPairs>
  <TitlesOfParts>
    <vt:vector size="17" baseType="lpstr">
      <vt:lpstr>ＭＳ Ｐゴシック</vt:lpstr>
      <vt:lpstr>Arial</vt:lpstr>
      <vt:lpstr>Arial,Sans-Serif</vt:lpstr>
      <vt:lpstr>Calibri</vt:lpstr>
      <vt:lpstr>Times New Roman</vt:lpstr>
      <vt:lpstr>presentation</vt:lpstr>
      <vt:lpstr>Aalto Content - Green</vt:lpstr>
      <vt:lpstr>ELEC-E8423 - Smart Grid  Topic 46- Sector Coupling of Power and Heat</vt:lpstr>
      <vt:lpstr>Introduction</vt:lpstr>
      <vt:lpstr>Background</vt:lpstr>
      <vt:lpstr>Implementing Sector Coupling</vt:lpstr>
      <vt:lpstr>Feasibility</vt:lpstr>
      <vt:lpstr>Economic and Environmental Impact</vt:lpstr>
      <vt:lpstr>Examples of current uses</vt:lpstr>
      <vt:lpstr>Challenges</vt:lpstr>
      <vt:lpstr>Conclusions</vt:lpstr>
      <vt:lpstr>Source material used</vt:lpstr>
    </vt:vector>
  </TitlesOfParts>
  <Company>TKK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Indirect holographic imaging: evaluation of image quality at 310 GHz</dc:title>
  <dc:creator>atammine</dc:creator>
  <cp:lastModifiedBy>Lehtonen Matti</cp:lastModifiedBy>
  <cp:revision>1597</cp:revision>
  <dcterms:created xsi:type="dcterms:W3CDTF">2010-03-23T14:57:30Z</dcterms:created>
  <dcterms:modified xsi:type="dcterms:W3CDTF">2020-04-20T06:23:12Z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0x010100F3828B9D40B8C14C862986B399F0C1C0</vt:lpwstr>
  </property>
</Properties>
</file>

<file path=docProps/thumbnail.jpeg>
</file>