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7" r:id="rId4"/>
    <p:sldId id="258" r:id="rId5"/>
    <p:sldId id="261" r:id="rId6"/>
    <p:sldId id="262" r:id="rId7"/>
    <p:sldId id="263" r:id="rId8"/>
    <p:sldId id="269" r:id="rId9"/>
    <p:sldId id="273" r:id="rId10"/>
    <p:sldId id="265" r:id="rId11"/>
    <p:sldId id="274" r:id="rId12"/>
    <p:sldId id="268" r:id="rId13"/>
    <p:sldId id="272" r:id="rId14"/>
    <p:sldId id="271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6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8.3.2022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3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8.3.2022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3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8.3.2022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8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8.3.2022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4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8.3.2022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3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8.3.2022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3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8.3.2022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1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8.3.2022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2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8.3.2022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6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8.3.2022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0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8.3.2022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13" r:id="rId6"/>
    <p:sldLayoutId id="2147483708" r:id="rId7"/>
    <p:sldLayoutId id="2147483709" r:id="rId8"/>
    <p:sldLayoutId id="2147483710" r:id="rId9"/>
    <p:sldLayoutId id="2147483712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404A3-3ECF-4E76-A8DF-B9E0B0474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5536780" cy="3566160"/>
          </a:xfrm>
        </p:spPr>
        <p:txBody>
          <a:bodyPr>
            <a:normAutofit/>
          </a:bodyPr>
          <a:lstStyle/>
          <a:p>
            <a:r>
              <a:rPr lang="en-US"/>
              <a:t>Suomi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2918C-AC5F-469A-A080-610C966E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4645152"/>
            <a:ext cx="5534009" cy="1143000"/>
          </a:xfrm>
        </p:spPr>
        <p:txBody>
          <a:bodyPr>
            <a:normAutofit/>
          </a:bodyPr>
          <a:lstStyle/>
          <a:p>
            <a:r>
              <a:rPr lang="en-US" b="1"/>
              <a:t>8.3. klo 12.30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7660" y="4485132"/>
            <a:ext cx="5486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Video 3">
            <a:extLst>
              <a:ext uri="{FF2B5EF4-FFF2-40B4-BE49-F238E27FC236}">
                <a16:creationId xmlns:a16="http://schemas.microsoft.com/office/drawing/2014/main" id="{F34B5D8A-379A-4310-8678-AC5F5C7D5F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7545677" y="2086912"/>
            <a:ext cx="3841219" cy="21545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6FA172-921E-4C46-94E3-3FC0695A7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20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83A1-9F78-41CD-A87D-B90A2DAA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899105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B050"/>
                </a:solidFill>
              </a:rPr>
              <a:t>Montako</a:t>
            </a:r>
            <a:r>
              <a:rPr lang="fi-FI" dirty="0">
                <a:solidFill>
                  <a:srgbClr val="00B050"/>
                </a:solidFill>
              </a:rPr>
              <a:t> huone</a:t>
            </a:r>
            <a:r>
              <a:rPr lang="fi-FI" b="1" dirty="0">
                <a:solidFill>
                  <a:srgbClr val="00B050"/>
                </a:solidFill>
              </a:rPr>
              <a:t>tta</a:t>
            </a:r>
            <a:r>
              <a:rPr lang="fi-FI" dirty="0">
                <a:solidFill>
                  <a:srgbClr val="00B050"/>
                </a:solidFill>
              </a:rPr>
              <a:t> sinulla on?</a:t>
            </a:r>
            <a:br>
              <a:rPr lang="fi-FI" dirty="0">
                <a:solidFill>
                  <a:srgbClr val="00B050"/>
                </a:solidFill>
              </a:rPr>
            </a:br>
            <a:r>
              <a:rPr lang="fi-FI" sz="2800" dirty="0">
                <a:solidFill>
                  <a:srgbClr val="00B050"/>
                </a:solidFill>
              </a:rPr>
              <a:t>Minulla on 1 huone. Asun </a:t>
            </a:r>
            <a:r>
              <a:rPr lang="fi-FI" sz="2800" b="1" dirty="0">
                <a:solidFill>
                  <a:srgbClr val="00B050"/>
                </a:solidFill>
              </a:rPr>
              <a:t>yksiö</a:t>
            </a:r>
            <a:r>
              <a:rPr lang="fi-FI" sz="2800" u="sng" dirty="0">
                <a:solidFill>
                  <a:srgbClr val="00B050"/>
                </a:solidFill>
              </a:rPr>
              <a:t>ssä</a:t>
            </a:r>
            <a:r>
              <a:rPr lang="fi-FI" sz="2800" dirty="0">
                <a:solidFill>
                  <a:srgbClr val="00B050"/>
                </a:solidFill>
              </a:rPr>
              <a:t>.</a:t>
            </a:r>
            <a:br>
              <a:rPr lang="fi-FI" sz="2800" dirty="0">
                <a:solidFill>
                  <a:srgbClr val="00B050"/>
                </a:solidFill>
              </a:rPr>
            </a:br>
            <a:r>
              <a:rPr lang="fi-FI" sz="2800" dirty="0">
                <a:solidFill>
                  <a:srgbClr val="00B050"/>
                </a:solidFill>
              </a:rPr>
              <a:t>Minulla on 2 huone</a:t>
            </a:r>
            <a:r>
              <a:rPr lang="fi-FI" sz="2800" b="1" dirty="0">
                <a:solidFill>
                  <a:srgbClr val="00B050"/>
                </a:solidFill>
              </a:rPr>
              <a:t>tta</a:t>
            </a:r>
            <a:r>
              <a:rPr lang="fi-FI" sz="2800" dirty="0">
                <a:solidFill>
                  <a:srgbClr val="00B050"/>
                </a:solidFill>
              </a:rPr>
              <a:t>. Asun </a:t>
            </a:r>
            <a:r>
              <a:rPr lang="fi-FI" sz="2800" b="1" dirty="0">
                <a:solidFill>
                  <a:srgbClr val="00B050"/>
                </a:solidFill>
              </a:rPr>
              <a:t>kaksio</a:t>
            </a:r>
            <a:r>
              <a:rPr lang="fi-FI" sz="2800" u="sng" dirty="0">
                <a:solidFill>
                  <a:srgbClr val="00B050"/>
                </a:solidFill>
              </a:rPr>
              <a:t>ssa</a:t>
            </a:r>
            <a:r>
              <a:rPr lang="fi-FI" sz="2800" dirty="0">
                <a:solidFill>
                  <a:srgbClr val="00B050"/>
                </a:solidFill>
              </a:rPr>
              <a:t>.</a:t>
            </a:r>
            <a:br>
              <a:rPr lang="fi-FI" sz="2800" dirty="0">
                <a:solidFill>
                  <a:srgbClr val="00B050"/>
                </a:solidFill>
              </a:rPr>
            </a:br>
            <a:r>
              <a:rPr lang="fi-FI" sz="2800" dirty="0">
                <a:solidFill>
                  <a:srgbClr val="00B050"/>
                </a:solidFill>
              </a:rPr>
              <a:t>Minulla on 3 huone</a:t>
            </a:r>
            <a:r>
              <a:rPr lang="fi-FI" sz="2800" b="1" dirty="0">
                <a:solidFill>
                  <a:srgbClr val="00B050"/>
                </a:solidFill>
              </a:rPr>
              <a:t>tta</a:t>
            </a:r>
            <a:r>
              <a:rPr lang="fi-FI" sz="2800" dirty="0">
                <a:solidFill>
                  <a:srgbClr val="00B050"/>
                </a:solidFill>
              </a:rPr>
              <a:t>. Asun </a:t>
            </a:r>
            <a:r>
              <a:rPr lang="fi-FI" sz="2800" b="1" dirty="0">
                <a:solidFill>
                  <a:srgbClr val="00B050"/>
                </a:solidFill>
              </a:rPr>
              <a:t>kolmio</a:t>
            </a:r>
            <a:r>
              <a:rPr lang="fi-FI" sz="2800" u="sng" dirty="0">
                <a:solidFill>
                  <a:srgbClr val="00B050"/>
                </a:solidFill>
              </a:rPr>
              <a:t>ssa</a:t>
            </a:r>
            <a:r>
              <a:rPr lang="fi-FI" sz="2800" dirty="0">
                <a:solidFill>
                  <a:srgbClr val="00B050"/>
                </a:solidFill>
              </a:rPr>
              <a:t>.</a:t>
            </a:r>
            <a:endParaRPr lang="fi-FI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73921-7E2A-4D3C-852D-B42D01930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83" y="2683056"/>
            <a:ext cx="10999433" cy="382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2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DD2F86-3656-4BCF-84CB-0EACC3895FF7}"/>
              </a:ext>
            </a:extLst>
          </p:cNvPr>
          <p:cNvSpPr txBox="1">
            <a:spLocks/>
          </p:cNvSpPr>
          <p:nvPr/>
        </p:nvSpPr>
        <p:spPr>
          <a:xfrm>
            <a:off x="638423" y="3807725"/>
            <a:ext cx="10909073" cy="1447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Missä sä asut?</a:t>
            </a:r>
            <a:b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Asun </a:t>
            </a:r>
            <a:r>
              <a:rPr lang="en-US" sz="4200" b="1">
                <a:solidFill>
                  <a:schemeClr val="tx1">
                    <a:lumMod val="85000"/>
                    <a:lumOff val="15000"/>
                  </a:schemeClr>
                </a:solidFill>
              </a:rPr>
              <a:t>kerrostalo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ssa / </a:t>
            </a:r>
            <a:r>
              <a:rPr lang="en-US" sz="4200" b="1">
                <a:solidFill>
                  <a:schemeClr val="tx1">
                    <a:lumMod val="85000"/>
                    <a:lumOff val="15000"/>
                  </a:schemeClr>
                </a:solidFill>
              </a:rPr>
              <a:t>rivitalo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ssa /</a:t>
            </a:r>
            <a:r>
              <a:rPr lang="en-US" sz="4200" b="1">
                <a:solidFill>
                  <a:schemeClr val="tx1">
                    <a:lumMod val="85000"/>
                    <a:lumOff val="15000"/>
                  </a:schemeClr>
                </a:solidFill>
              </a:rPr>
              <a:t>omakotitalo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ssa.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12875-F44D-4557-A213-6E49EE471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" y="795852"/>
            <a:ext cx="10284036" cy="272527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379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olmio A5 | Savo-Karjalan Eristys ja Saneeraus Oy">
            <a:extLst>
              <a:ext uri="{FF2B5EF4-FFF2-40B4-BE49-F238E27FC236}">
                <a16:creationId xmlns:a16="http://schemas.microsoft.com/office/drawing/2014/main" id="{DCB9BF8A-3C44-47D5-8B0B-205BCD3F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831" y="323830"/>
            <a:ext cx="8457566" cy="57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4E5830-03AE-444D-8BF7-132FA6F2D7ED}"/>
              </a:ext>
            </a:extLst>
          </p:cNvPr>
          <p:cNvSpPr txBox="1"/>
          <p:nvPr/>
        </p:nvSpPr>
        <p:spPr>
          <a:xfrm>
            <a:off x="6477000" y="1095375"/>
            <a:ext cx="55721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Onko tämä </a:t>
            </a:r>
            <a:r>
              <a:rPr lang="fi-FI" sz="2800" b="1" dirty="0"/>
              <a:t>kaksio</a:t>
            </a:r>
            <a:r>
              <a:rPr lang="fi-FI" sz="2800" dirty="0"/>
              <a:t> vai </a:t>
            </a:r>
            <a:r>
              <a:rPr lang="fi-FI" sz="2800" b="1" dirty="0"/>
              <a:t>kolmio</a:t>
            </a:r>
            <a:r>
              <a:rPr lang="fi-FI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Montako </a:t>
            </a:r>
            <a:r>
              <a:rPr lang="fi-FI" sz="2800" b="1" dirty="0"/>
              <a:t>makuuhuonetta</a:t>
            </a:r>
            <a:r>
              <a:rPr lang="fi-FI" sz="2800" dirty="0"/>
              <a:t> asunnossa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Onko asunnossa </a:t>
            </a:r>
            <a:r>
              <a:rPr lang="fi-FI" sz="2800" b="1" dirty="0"/>
              <a:t>sauna</a:t>
            </a:r>
            <a:r>
              <a:rPr lang="fi-FI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Onko asunnossa </a:t>
            </a:r>
            <a:r>
              <a:rPr lang="fi-FI" sz="2800" b="1" dirty="0"/>
              <a:t>parveke</a:t>
            </a:r>
            <a:r>
              <a:rPr lang="fi-FI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Millainen </a:t>
            </a:r>
            <a:r>
              <a:rPr lang="fi-FI" sz="2800" b="1" dirty="0"/>
              <a:t>parveke</a:t>
            </a:r>
            <a:r>
              <a:rPr lang="fi-FI" sz="2800" dirty="0"/>
              <a:t> asunnossa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Montako </a:t>
            </a:r>
            <a:r>
              <a:rPr lang="fi-FI" sz="2800" b="1" dirty="0"/>
              <a:t>vessaa</a:t>
            </a:r>
            <a:r>
              <a:rPr lang="fi-FI" sz="2800" dirty="0"/>
              <a:t> asunnossa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Onko asunnossa </a:t>
            </a:r>
            <a:r>
              <a:rPr lang="fi-FI" sz="2800" b="1" dirty="0"/>
              <a:t>eteinen</a:t>
            </a:r>
            <a:r>
              <a:rPr lang="fi-FI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Montako </a:t>
            </a:r>
            <a:r>
              <a:rPr lang="fi-FI" sz="2800" b="1" dirty="0"/>
              <a:t>ikkunaa</a:t>
            </a:r>
            <a:r>
              <a:rPr lang="fi-FI" sz="2800" dirty="0"/>
              <a:t> asunnossa on?</a:t>
            </a:r>
          </a:p>
        </p:txBody>
      </p:sp>
    </p:spTree>
    <p:extLst>
      <p:ext uri="{BB962C8B-B14F-4D97-AF65-F5344CB8AC3E}">
        <p14:creationId xmlns:p14="http://schemas.microsoft.com/office/powerpoint/2010/main" val="288269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902A-B44F-4A03-BAE3-648D6475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258949"/>
            <a:ext cx="10363200" cy="1314443"/>
          </a:xfrm>
        </p:spPr>
        <p:txBody>
          <a:bodyPr/>
          <a:lstStyle/>
          <a:p>
            <a:r>
              <a:rPr lang="fi-FI" dirty="0"/>
              <a:t>Vastaa kysymyksiin.</a:t>
            </a:r>
          </a:p>
        </p:txBody>
      </p:sp>
      <p:pic>
        <p:nvPicPr>
          <p:cNvPr id="4098" name="Picture 2" descr="Mitä keittiö maksaa? Miksi se kannattaa tehdä putkiremontin yhteydessä?">
            <a:extLst>
              <a:ext uri="{FF2B5EF4-FFF2-40B4-BE49-F238E27FC236}">
                <a16:creationId xmlns:a16="http://schemas.microsoft.com/office/drawing/2014/main" id="{A2541D6E-8616-4772-972D-143F563E5D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" y="1867884"/>
            <a:ext cx="6918960" cy="387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C4E3EC-8965-4457-887B-6D36590FFB8E}"/>
              </a:ext>
            </a:extLst>
          </p:cNvPr>
          <p:cNvSpPr txBox="1"/>
          <p:nvPr/>
        </p:nvSpPr>
        <p:spPr>
          <a:xfrm>
            <a:off x="7235190" y="1867884"/>
            <a:ext cx="4800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b="1" dirty="0"/>
              <a:t>Minkä värinen keittiön seinä 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b="1" dirty="0"/>
              <a:t>Onko keittiössä ikkuna?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b="1" dirty="0"/>
              <a:t>Onko keittiössä jääkaappi?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b="1" dirty="0"/>
              <a:t>Montako tuolia keittiössä 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b="1" dirty="0"/>
              <a:t>Millainen keittiö 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b="1" dirty="0"/>
              <a:t>Minkä väriset kaapit keittiössä on?</a:t>
            </a:r>
          </a:p>
          <a:p>
            <a:endParaRPr lang="fi-FI" sz="2800" dirty="0"/>
          </a:p>
          <a:p>
            <a:endParaRPr lang="fi-FI" sz="28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178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5D1A-3BF6-4263-B940-C1D44D79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44" y="199907"/>
            <a:ext cx="5627370" cy="1450757"/>
          </a:xfrm>
        </p:spPr>
        <p:txBody>
          <a:bodyPr/>
          <a:lstStyle/>
          <a:p>
            <a:r>
              <a:rPr lang="fi-FI" dirty="0"/>
              <a:t>Mikä tämä on?</a:t>
            </a:r>
            <a:br>
              <a:rPr lang="fi-FI" dirty="0"/>
            </a:br>
            <a:r>
              <a:rPr lang="fi-FI" dirty="0"/>
              <a:t>Missä huoneessa se on?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7817F1-DD0D-41C0-8398-79A2846C1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75" y="2156389"/>
            <a:ext cx="1549480" cy="2182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589434-05BC-4A06-B0B3-359C01EF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208" y="2307013"/>
            <a:ext cx="2400343" cy="1450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A744EC-8587-4BE9-BDE0-F04CD26B0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703" y="2199932"/>
            <a:ext cx="2143449" cy="1642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3E0C2-460F-4825-B55A-C39ECC8DD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44" y="4685211"/>
            <a:ext cx="2017037" cy="1478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BA3B7A-6584-4B75-A33C-0A697F3EE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419" y="4141479"/>
            <a:ext cx="1606177" cy="16061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D3C628-DB3B-4416-877E-82D8A9DCCC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0863" y="2501852"/>
            <a:ext cx="1449765" cy="27668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305705-C925-4C3B-94AC-46401186CA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4448" y="4185932"/>
            <a:ext cx="1746782" cy="17467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85C6C2-10F7-4838-8575-03E37E0416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3144" y="3610718"/>
            <a:ext cx="1746781" cy="19306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B8CC11-55BF-4F0C-8AFB-AA6192523480}"/>
              </a:ext>
            </a:extLst>
          </p:cNvPr>
          <p:cNvSpPr txBox="1"/>
          <p:nvPr/>
        </p:nvSpPr>
        <p:spPr>
          <a:xfrm>
            <a:off x="7077075" y="199907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olohuone        eteinen</a:t>
            </a:r>
          </a:p>
          <a:p>
            <a:r>
              <a:rPr lang="en-US" sz="2400" b="1" dirty="0"/>
              <a:t>makuuhuone    kylpyhuone</a:t>
            </a:r>
          </a:p>
          <a:p>
            <a:r>
              <a:rPr lang="en-US" sz="2400" b="1" dirty="0"/>
              <a:t>keittiö            vessa = WC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20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1880-006F-45A1-8738-6423F864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Paritehtävät 4 ja 5 MyCoursesissa</a:t>
            </a:r>
          </a:p>
        </p:txBody>
      </p:sp>
    </p:spTree>
    <p:extLst>
      <p:ext uri="{BB962C8B-B14F-4D97-AF65-F5344CB8AC3E}">
        <p14:creationId xmlns:p14="http://schemas.microsoft.com/office/powerpoint/2010/main" val="143917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9771E-65AB-4FDD-A8B7-999A40294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76" y="484699"/>
            <a:ext cx="10498208" cy="57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6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B274-465A-4CE6-B655-91963316E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59" y="-419100"/>
            <a:ext cx="8596668" cy="1320800"/>
          </a:xfrm>
        </p:spPr>
        <p:txBody>
          <a:bodyPr/>
          <a:lstStyle/>
          <a:p>
            <a:r>
              <a:rPr lang="en-US" dirty="0"/>
              <a:t>Missä? (-ssa/-ssä, -lla/-llä)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F080F59-F85F-4E76-A431-9A23F9637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138" y="1095760"/>
            <a:ext cx="3131719" cy="52136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385AF9-361D-42EF-998D-35F2E6312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482" y="1756677"/>
            <a:ext cx="2961372" cy="45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2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C6999-E64A-4B78-BFFC-48C6407D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7" y="720811"/>
            <a:ext cx="10929843" cy="538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84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05F2-3996-4637-9AE6-1B7E96A91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9625"/>
          </a:xfrm>
        </p:spPr>
        <p:txBody>
          <a:bodyPr/>
          <a:lstStyle/>
          <a:p>
            <a:r>
              <a:rPr lang="fi-FI" dirty="0"/>
              <a:t>Missä?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ED510-7FAB-4791-A5CC-C56D18DE3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9225"/>
            <a:ext cx="8596668" cy="51339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3200" dirty="0"/>
              <a:t>Oscar opiskelee suomea.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Heikki pelaa lottoa ja ostaa suklaata.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Anna ostaa ruokaa. Hän käy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Susan ostaa viiniä. Hän käy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Oscar ei syö kotona. Hän syö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Urho katsoo telkkaria.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Merja nukkuu. Hän on …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693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466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ADD45-CF3A-4E6E-9877-C8BFEB22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Hyvää naisten</a:t>
            </a:r>
            <a:r>
              <a:rPr lang="en-US" sz="4400" b="1">
                <a:solidFill>
                  <a:srgbClr val="FFFFFF"/>
                </a:solidFill>
              </a:rPr>
              <a:t>päivää</a:t>
            </a:r>
            <a:r>
              <a:rPr lang="en-US" sz="4400">
                <a:solidFill>
                  <a:srgbClr val="FFFFFF"/>
                </a:solidFill>
              </a:rPr>
              <a:t>! 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eijunkehrä | Etusivu">
            <a:extLst>
              <a:ext uri="{FF2B5EF4-FFF2-40B4-BE49-F238E27FC236}">
                <a16:creationId xmlns:a16="http://schemas.microsoft.com/office/drawing/2014/main" id="{61861DA9-4C01-4F32-B6D3-4D99E6CD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1248" y="640080"/>
            <a:ext cx="55778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5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F8469-77E5-4E05-B4A0-78F48823C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809"/>
            <a:ext cx="9086850" cy="5770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C6644F-416F-463C-BA0F-20484EFC5E25}"/>
              </a:ext>
            </a:extLst>
          </p:cNvPr>
          <p:cNvSpPr txBox="1"/>
          <p:nvPr/>
        </p:nvSpPr>
        <p:spPr>
          <a:xfrm>
            <a:off x="238125" y="90877"/>
            <a:ext cx="1111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Partitiivi. Kertaus.</a:t>
            </a:r>
          </a:p>
        </p:txBody>
      </p:sp>
    </p:spTree>
    <p:extLst>
      <p:ext uri="{BB962C8B-B14F-4D97-AF65-F5344CB8AC3E}">
        <p14:creationId xmlns:p14="http://schemas.microsoft.com/office/powerpoint/2010/main" val="412841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1F1D-9848-47AC-A478-B767BDB2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Kertausta</a:t>
            </a:r>
            <a:br>
              <a:rPr lang="en-US" dirty="0"/>
            </a:br>
            <a:r>
              <a:rPr lang="en-US" dirty="0"/>
              <a:t>Paritehtävät 1, 2 ja 3 MyCoursesissa</a:t>
            </a:r>
          </a:p>
        </p:txBody>
      </p:sp>
    </p:spTree>
    <p:extLst>
      <p:ext uri="{BB962C8B-B14F-4D97-AF65-F5344CB8AC3E}">
        <p14:creationId xmlns:p14="http://schemas.microsoft.com/office/powerpoint/2010/main" val="65907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BC1CB-325B-4E6F-B2BF-2E5753A3A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2" y="940608"/>
            <a:ext cx="9320584" cy="4590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5059B-4ACB-4D9D-95BB-B7ECD02E3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865" y="862580"/>
            <a:ext cx="1676486" cy="44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2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C723-7B77-4A24-A05A-2F4231D8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3777"/>
          </a:xfrm>
        </p:spPr>
        <p:txBody>
          <a:bodyPr>
            <a:normAutofit fontScale="90000"/>
          </a:bodyPr>
          <a:lstStyle/>
          <a:p>
            <a:r>
              <a:rPr lang="en-US" dirty="0"/>
              <a:t>Kenellä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93BFB-D99B-4DAD-89EB-ADC146E13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360967"/>
            <a:ext cx="7399866" cy="497315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(Nadja) _____________ on iso olohuone.</a:t>
            </a:r>
          </a:p>
          <a:p>
            <a:r>
              <a:rPr lang="fi-FI" sz="2800" dirty="0"/>
              <a:t>(Minä) _____________ on mukava keittiö.</a:t>
            </a:r>
          </a:p>
          <a:p>
            <a:r>
              <a:rPr lang="fi-FI" sz="2800" dirty="0"/>
              <a:t>(Laura) ____________ on valkoinen sohva.</a:t>
            </a:r>
          </a:p>
          <a:p>
            <a:r>
              <a:rPr lang="fi-FI" sz="2800" dirty="0"/>
              <a:t>(Me) ____________ on kaunis koti.</a:t>
            </a:r>
          </a:p>
          <a:p>
            <a:r>
              <a:rPr lang="fi-FI" sz="2800" dirty="0"/>
              <a:t>(Te) ______________ on uusi jääkaappi.</a:t>
            </a:r>
          </a:p>
          <a:p>
            <a:r>
              <a:rPr lang="fi-FI" sz="2800" dirty="0"/>
              <a:t>(He) ______________ on pieni eteinen.</a:t>
            </a:r>
          </a:p>
          <a:p>
            <a:r>
              <a:rPr lang="fi-FI" sz="2800" dirty="0"/>
              <a:t>(Sinä) _____________ on valoisa kylpyhuone.</a:t>
            </a:r>
          </a:p>
          <a:p>
            <a:r>
              <a:rPr lang="fi-FI" sz="2800" dirty="0"/>
              <a:t>(Kaija) _____________ on ruskea pöytä.</a:t>
            </a:r>
          </a:p>
          <a:p>
            <a:r>
              <a:rPr lang="fi-FI" sz="2800" dirty="0"/>
              <a:t>(Mervi) ____________ on pehmeä matto.</a:t>
            </a:r>
          </a:p>
          <a:p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814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8E78-A8A7-4E87-8D1C-68EF6440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367"/>
          </a:xfrm>
        </p:spPr>
        <p:txBody>
          <a:bodyPr/>
          <a:lstStyle/>
          <a:p>
            <a:r>
              <a:rPr lang="en-US" dirty="0"/>
              <a:t>Pekalla on auto. Pekalla ei ole auto</a:t>
            </a:r>
            <a:r>
              <a:rPr lang="en-US" b="1" u="sng" dirty="0"/>
              <a:t>a</a:t>
            </a:r>
            <a:r>
              <a:rPr lang="en-US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652682-630E-40DF-96D4-DCC07CAC9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360488"/>
            <a:ext cx="10836803" cy="468153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Nadjalla on iso olohuone.</a:t>
            </a:r>
          </a:p>
          <a:p>
            <a:r>
              <a:rPr lang="fi-FI" sz="2800" dirty="0"/>
              <a:t>Minulla on mukava keittiö.</a:t>
            </a:r>
          </a:p>
          <a:p>
            <a:r>
              <a:rPr lang="fi-FI" sz="2800" dirty="0"/>
              <a:t>Lauralla on valkoinen sohva.</a:t>
            </a:r>
          </a:p>
          <a:p>
            <a:r>
              <a:rPr lang="fi-FI" sz="2800" dirty="0"/>
              <a:t>Meillä on kaunis koti.</a:t>
            </a:r>
          </a:p>
          <a:p>
            <a:r>
              <a:rPr lang="fi-FI" sz="2800" dirty="0"/>
              <a:t>Teillä on uusi jääkaappi.</a:t>
            </a:r>
          </a:p>
          <a:p>
            <a:r>
              <a:rPr lang="fi-FI" sz="2800" dirty="0"/>
              <a:t>Heillä on pieni eteinen.</a:t>
            </a:r>
          </a:p>
          <a:p>
            <a:r>
              <a:rPr lang="fi-FI" sz="2800" dirty="0"/>
              <a:t>Sinulla on valoisa kylpyhuone.</a:t>
            </a:r>
          </a:p>
          <a:p>
            <a:r>
              <a:rPr lang="fi-FI" sz="2800" dirty="0"/>
              <a:t>Kaijalla on ruskea pöytä.</a:t>
            </a:r>
          </a:p>
          <a:p>
            <a:r>
              <a:rPr lang="fi-FI" sz="2800" dirty="0"/>
              <a:t>Mervillä on pehmeä matto.</a:t>
            </a:r>
          </a:p>
          <a:p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59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3DA5-74CF-4264-A582-BF58DE69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9625"/>
          </a:xfrm>
        </p:spPr>
        <p:txBody>
          <a:bodyPr/>
          <a:lstStyle/>
          <a:p>
            <a:r>
              <a:rPr lang="fi-FI" dirty="0"/>
              <a:t>Mitä heillä ei 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714AC-FC5E-4317-AC79-79467A804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5950"/>
            <a:ext cx="7752291" cy="4286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Olen töissä koko kesän.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Me kävelemme, pyöräilemme tai menemme bussilla.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Asun yksin.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Hänen kaveri antaa hänelle 50 euroa.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Sinulla on vain veli.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96D02-93DC-4ECF-A11F-75701FA716CD}"/>
              </a:ext>
            </a:extLst>
          </p:cNvPr>
          <p:cNvSpPr txBox="1"/>
          <p:nvPr/>
        </p:nvSpPr>
        <p:spPr>
          <a:xfrm>
            <a:off x="9534525" y="2066925"/>
            <a:ext cx="2219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LOMA</a:t>
            </a:r>
          </a:p>
          <a:p>
            <a:r>
              <a:rPr lang="fi-FI" sz="2800" b="1" dirty="0"/>
              <a:t>AUTO</a:t>
            </a:r>
          </a:p>
          <a:p>
            <a:r>
              <a:rPr lang="fi-FI" sz="2800" b="1" dirty="0"/>
              <a:t>PUOLISO</a:t>
            </a:r>
          </a:p>
          <a:p>
            <a:r>
              <a:rPr lang="fi-FI" sz="2800" b="1" dirty="0"/>
              <a:t>RAHA</a:t>
            </a:r>
          </a:p>
          <a:p>
            <a:r>
              <a:rPr lang="fi-FI" sz="2800" b="1" dirty="0"/>
              <a:t>SISKO</a:t>
            </a:r>
          </a:p>
        </p:txBody>
      </p:sp>
    </p:spTree>
    <p:extLst>
      <p:ext uri="{BB962C8B-B14F-4D97-AF65-F5344CB8AC3E}">
        <p14:creationId xmlns:p14="http://schemas.microsoft.com/office/powerpoint/2010/main" val="394630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vitä energioitasi ja elämäntarkoitustasi kohottavat värit | Valonpolku">
            <a:extLst>
              <a:ext uri="{FF2B5EF4-FFF2-40B4-BE49-F238E27FC236}">
                <a16:creationId xmlns:a16="http://schemas.microsoft.com/office/drawing/2014/main" id="{602B26AE-CFC9-400C-AC38-91B469497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3" y="2356349"/>
            <a:ext cx="10621957" cy="42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84950B-61BE-4AF6-A02C-602E0C8B669C}"/>
              </a:ext>
            </a:extLst>
          </p:cNvPr>
          <p:cNvSpPr txBox="1"/>
          <p:nvPr/>
        </p:nvSpPr>
        <p:spPr>
          <a:xfrm>
            <a:off x="571501" y="294640"/>
            <a:ext cx="11382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VÄRI - VÄRIT</a:t>
            </a:r>
          </a:p>
          <a:p>
            <a:r>
              <a:rPr lang="en-US" sz="2800" b="1" dirty="0"/>
              <a:t>Minkä värinen ruutu on? Se on…</a:t>
            </a:r>
          </a:p>
          <a:p>
            <a:r>
              <a:rPr lang="en-US" sz="2800" b="1" dirty="0"/>
              <a:t>Mikä on sun </a:t>
            </a:r>
            <a:r>
              <a:rPr lang="en-US" sz="2800" b="1" u="sng" dirty="0"/>
              <a:t>lempi</a:t>
            </a:r>
            <a:r>
              <a:rPr lang="en-US" sz="2800" b="1" dirty="0"/>
              <a:t>väri? Mun </a:t>
            </a:r>
            <a:r>
              <a:rPr lang="en-US" sz="2800" b="1" u="sng" dirty="0"/>
              <a:t>lempi</a:t>
            </a:r>
            <a:r>
              <a:rPr lang="en-US" sz="2800" b="1" dirty="0"/>
              <a:t>väri on…</a:t>
            </a:r>
          </a:p>
          <a:p>
            <a:r>
              <a:rPr lang="en-US" sz="2800" b="1" dirty="0"/>
              <a:t>Mi</a:t>
            </a:r>
            <a:r>
              <a:rPr lang="en-US" sz="2800" b="1" u="sng" dirty="0"/>
              <a:t>stä</a:t>
            </a:r>
            <a:r>
              <a:rPr lang="en-US" sz="2800" b="1" dirty="0"/>
              <a:t> väri</a:t>
            </a:r>
            <a:r>
              <a:rPr lang="en-US" sz="2800" b="1" u="sng" dirty="0"/>
              <a:t>stä</a:t>
            </a:r>
            <a:r>
              <a:rPr lang="en-US" sz="2800" b="1" dirty="0"/>
              <a:t> tykkäät?</a:t>
            </a:r>
          </a:p>
        </p:txBody>
      </p:sp>
    </p:spTree>
    <p:extLst>
      <p:ext uri="{BB962C8B-B14F-4D97-AF65-F5344CB8AC3E}">
        <p14:creationId xmlns:p14="http://schemas.microsoft.com/office/powerpoint/2010/main" val="35327779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416</Words>
  <Application>Microsoft Office PowerPoint</Application>
  <PresentationFormat>Widescreen</PresentationFormat>
  <Paragraphs>72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 Pro Cond Light</vt:lpstr>
      <vt:lpstr>Speak Pro</vt:lpstr>
      <vt:lpstr>RetrospectVTI</vt:lpstr>
      <vt:lpstr>Suomi 1</vt:lpstr>
      <vt:lpstr>Hyvää naistenpäivää! </vt:lpstr>
      <vt:lpstr>PowerPoint Presentation</vt:lpstr>
      <vt:lpstr>Kertausta Paritehtävät 1, 2 ja 3 MyCoursesissa</vt:lpstr>
      <vt:lpstr>PowerPoint Presentation</vt:lpstr>
      <vt:lpstr>Kenellä on?</vt:lpstr>
      <vt:lpstr>Pekalla on auto. Pekalla ei ole autoa.</vt:lpstr>
      <vt:lpstr>Mitä heillä ei ole?</vt:lpstr>
      <vt:lpstr>PowerPoint Presentation</vt:lpstr>
      <vt:lpstr>Montako huonetta sinulla on? Minulla on 1 huone. Asun yksiössä. Minulla on 2 huonetta. Asun kaksiossa. Minulla on 3 huonetta. Asun kolmiossa.</vt:lpstr>
      <vt:lpstr>PowerPoint Presentation</vt:lpstr>
      <vt:lpstr>PowerPoint Presentation</vt:lpstr>
      <vt:lpstr>Vastaa kysymyksiin.</vt:lpstr>
      <vt:lpstr>Mikä tämä on? Missä huoneessa se on? </vt:lpstr>
      <vt:lpstr>Paritehtävät 4 ja 5 MyCoursesissa</vt:lpstr>
      <vt:lpstr>PowerPoint Presentation</vt:lpstr>
      <vt:lpstr>Missä? (-ssa/-ssä, -lla/-llä)</vt:lpstr>
      <vt:lpstr>PowerPoint Presentation</vt:lpstr>
      <vt:lpstr>Missä?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</dc:title>
  <dc:creator>Kemppinen Julia</dc:creator>
  <cp:lastModifiedBy>Kemppinen Julia</cp:lastModifiedBy>
  <cp:revision>8</cp:revision>
  <dcterms:created xsi:type="dcterms:W3CDTF">2022-03-08T07:40:08Z</dcterms:created>
  <dcterms:modified xsi:type="dcterms:W3CDTF">2022-03-08T08:55:11Z</dcterms:modified>
</cp:coreProperties>
</file>